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67"/>
  </p:notesMasterIdLst>
  <p:sldIdLst>
    <p:sldId id="256" r:id="rId2"/>
    <p:sldId id="318" r:id="rId3"/>
    <p:sldId id="319" r:id="rId4"/>
    <p:sldId id="257" r:id="rId5"/>
    <p:sldId id="262" r:id="rId6"/>
    <p:sldId id="263" r:id="rId7"/>
    <p:sldId id="258" r:id="rId8"/>
    <p:sldId id="259" r:id="rId9"/>
    <p:sldId id="260" r:id="rId10"/>
    <p:sldId id="264" r:id="rId11"/>
    <p:sldId id="265" r:id="rId12"/>
    <p:sldId id="330" r:id="rId13"/>
    <p:sldId id="331" r:id="rId14"/>
    <p:sldId id="272" r:id="rId15"/>
    <p:sldId id="274" r:id="rId16"/>
    <p:sldId id="275" r:id="rId17"/>
    <p:sldId id="276" r:id="rId18"/>
    <p:sldId id="277" r:id="rId19"/>
    <p:sldId id="320" r:id="rId20"/>
    <p:sldId id="315" r:id="rId21"/>
    <p:sldId id="329" r:id="rId22"/>
    <p:sldId id="332" r:id="rId23"/>
    <p:sldId id="338" r:id="rId24"/>
    <p:sldId id="322" r:id="rId25"/>
    <p:sldId id="323" r:id="rId26"/>
    <p:sldId id="324" r:id="rId27"/>
    <p:sldId id="325" r:id="rId28"/>
    <p:sldId id="337" r:id="rId29"/>
    <p:sldId id="317" r:id="rId30"/>
    <p:sldId id="316" r:id="rId31"/>
    <p:sldId id="279" r:id="rId32"/>
    <p:sldId id="281" r:id="rId33"/>
    <p:sldId id="282" r:id="rId34"/>
    <p:sldId id="285" r:id="rId35"/>
    <p:sldId id="314" r:id="rId36"/>
    <p:sldId id="328" r:id="rId37"/>
    <p:sldId id="287" r:id="rId38"/>
    <p:sldId id="289" r:id="rId39"/>
    <p:sldId id="290" r:id="rId40"/>
    <p:sldId id="291" r:id="rId41"/>
    <p:sldId id="292" r:id="rId42"/>
    <p:sldId id="293" r:id="rId43"/>
    <p:sldId id="294" r:id="rId44"/>
    <p:sldId id="295" r:id="rId45"/>
    <p:sldId id="296" r:id="rId46"/>
    <p:sldId id="297" r:id="rId47"/>
    <p:sldId id="339" r:id="rId48"/>
    <p:sldId id="298" r:id="rId49"/>
    <p:sldId id="299" r:id="rId50"/>
    <p:sldId id="300" r:id="rId51"/>
    <p:sldId id="302" r:id="rId52"/>
    <p:sldId id="303" r:id="rId53"/>
    <p:sldId id="304" r:id="rId54"/>
    <p:sldId id="306" r:id="rId55"/>
    <p:sldId id="307" r:id="rId56"/>
    <p:sldId id="326" r:id="rId57"/>
    <p:sldId id="327" r:id="rId58"/>
    <p:sldId id="308" r:id="rId59"/>
    <p:sldId id="309" r:id="rId60"/>
    <p:sldId id="310" r:id="rId61"/>
    <p:sldId id="334" r:id="rId62"/>
    <p:sldId id="335" r:id="rId63"/>
    <p:sldId id="312" r:id="rId64"/>
    <p:sldId id="313" r:id="rId65"/>
    <p:sldId id="33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8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196E67-1056-41C4-BDD1-571B45AFBF19}" type="datetimeFigureOut">
              <a:rPr lang="en-US" smtClean="0"/>
              <a:pPr/>
              <a:t>10/11/2016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00DC6-F645-47BB-BDFF-19CE006A33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600DC6-F645-47BB-BDFF-19CE006A33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noFill/>
        </p:spPr>
        <p:txBody>
          <a:bodyPr/>
          <a:lstStyle/>
          <a:p>
            <a:fld id="{D80AC7CC-9CD5-44CA-9BA4-E884AD461DD0}" type="slidenum">
              <a:rPr lang="en-US">
                <a:latin typeface="Arial" charset="0"/>
              </a:rPr>
              <a:pPr/>
              <a:t>28</a:t>
            </a:fld>
            <a:endParaRPr lang="en-US">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a:noFill/>
        </p:spPr>
        <p:txBody>
          <a:bodyPr/>
          <a:lstStyle/>
          <a:p>
            <a:fld id="{B59312CF-6123-4655-B5D6-7AEDE87C7509}" type="slidenum">
              <a:rPr lang="en-US">
                <a:latin typeface="Arial" charset="0"/>
              </a:rPr>
              <a:pPr/>
              <a:t>31</a:t>
            </a:fld>
            <a:endParaRPr lang="en-US">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a:noFill/>
        </p:spPr>
        <p:txBody>
          <a:bodyPr/>
          <a:lstStyle/>
          <a:p>
            <a:fld id="{15D0B0E9-589B-4B89-AB85-EE1F35CA53BC}" type="slidenum">
              <a:rPr lang="en-US">
                <a:latin typeface="Arial" charset="0"/>
              </a:rPr>
              <a:pPr/>
              <a:t>32</a:t>
            </a:fld>
            <a:endParaRPr lang="en-US">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p>
            <a:fld id="{EE27E0D1-CBE7-4CCA-96D0-EC241131E173}" type="slidenum">
              <a:rPr lang="en-US">
                <a:latin typeface="Arial" charset="0"/>
              </a:rPr>
              <a:pPr/>
              <a:t>33</a:t>
            </a:fld>
            <a:endParaRPr lang="en-US">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p>
            <a:fld id="{27F378AC-0B5B-43C7-8925-4D5C59C717D2}" type="slidenum">
              <a:rPr lang="en-US">
                <a:latin typeface="Arial" charset="0"/>
              </a:rPr>
              <a:pPr/>
              <a:t>34</a:t>
            </a:fld>
            <a:endParaRPr lang="en-US">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31"/>
          <p:cNvSpPr>
            <a:spLocks noGrp="1" noChangeArrowheads="1"/>
          </p:cNvSpPr>
          <p:nvPr>
            <p:ph type="sldNum" sz="quarter" idx="5"/>
          </p:nvPr>
        </p:nvSpPr>
        <p:spPr>
          <a:noFill/>
        </p:spPr>
        <p:txBody>
          <a:bodyPr/>
          <a:lstStyle/>
          <a:p>
            <a:fld id="{7767B128-514D-406D-995B-82B5F1278A3C}" type="slidenum">
              <a:rPr lang="en-US">
                <a:latin typeface="Arial" charset="0"/>
              </a:rPr>
              <a:pPr/>
              <a:t>37</a:t>
            </a:fld>
            <a:endParaRPr lang="en-US">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a:noFill/>
        </p:spPr>
        <p:txBody>
          <a:bodyPr/>
          <a:lstStyle/>
          <a:p>
            <a:fld id="{ABDBD9A4-4178-4208-AFB5-9C6BE256182C}" type="slidenum">
              <a:rPr lang="en-US">
                <a:latin typeface="Arial" charset="0"/>
              </a:rPr>
              <a:pPr/>
              <a:t>38</a:t>
            </a:fld>
            <a:endParaRPr lang="en-US">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noFill/>
        </p:spPr>
        <p:txBody>
          <a:bodyPr/>
          <a:lstStyle/>
          <a:p>
            <a:fld id="{91665D0C-FE46-4FE9-84FF-37A7D01C03AF}" type="slidenum">
              <a:rPr lang="en-US">
                <a:latin typeface="Arial" charset="0"/>
              </a:rPr>
              <a:pPr/>
              <a:t>39</a:t>
            </a:fld>
            <a:endParaRPr lang="en-US">
              <a:latin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p:spPr>
        <p:txBody>
          <a:bodyPr/>
          <a:lstStyle/>
          <a:p>
            <a:fld id="{220831DE-3D9A-496C-A044-DEBE6986445C}" type="slidenum">
              <a:rPr lang="en-US">
                <a:latin typeface="Arial" charset="0"/>
              </a:rPr>
              <a:pPr/>
              <a:t>40</a:t>
            </a:fld>
            <a:endParaRPr lang="en-US">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31"/>
          <p:cNvSpPr>
            <a:spLocks noGrp="1" noChangeArrowheads="1"/>
          </p:cNvSpPr>
          <p:nvPr>
            <p:ph type="sldNum" sz="quarter" idx="5"/>
          </p:nvPr>
        </p:nvSpPr>
        <p:spPr>
          <a:noFill/>
        </p:spPr>
        <p:txBody>
          <a:bodyPr/>
          <a:lstStyle/>
          <a:p>
            <a:fld id="{6F135498-3824-41F2-A980-6945DFA0E476}" type="slidenum">
              <a:rPr lang="en-US">
                <a:latin typeface="Arial" charset="0"/>
              </a:rPr>
              <a:pPr/>
              <a:t>41</a:t>
            </a:fld>
            <a:endParaRPr lang="en-US">
              <a:latin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p:spPr>
        <p:txBody>
          <a:bodyPr/>
          <a:lstStyle/>
          <a:p>
            <a:fld id="{96D6C5B4-333D-4AF6-A51A-BF7B35FE5F3D}" type="slidenum">
              <a:rPr lang="en-US">
                <a:latin typeface="Arial" charset="0"/>
              </a:rPr>
              <a:pPr/>
              <a:t>10</a:t>
            </a:fld>
            <a:endParaRPr lang="en-US">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p:spPr>
        <p:txBody>
          <a:bodyPr/>
          <a:lstStyle/>
          <a:p>
            <a:fld id="{AAF9A836-4841-4614-9A91-D8CD3CC66433}" type="slidenum">
              <a:rPr lang="en-US">
                <a:latin typeface="Arial" charset="0"/>
              </a:rPr>
              <a:pPr/>
              <a:t>42</a:t>
            </a:fld>
            <a:endParaRPr lang="en-US">
              <a:latin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a:noFill/>
        </p:spPr>
        <p:txBody>
          <a:bodyPr/>
          <a:lstStyle/>
          <a:p>
            <a:fld id="{87FA9DC2-8FFF-4E6A-92F5-70AED239667F}" type="slidenum">
              <a:rPr lang="en-US">
                <a:latin typeface="Arial" charset="0"/>
              </a:rPr>
              <a:pPr/>
              <a:t>43</a:t>
            </a:fld>
            <a:endParaRPr lang="en-US">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31"/>
          <p:cNvSpPr>
            <a:spLocks noGrp="1" noChangeArrowheads="1"/>
          </p:cNvSpPr>
          <p:nvPr>
            <p:ph type="sldNum" sz="quarter" idx="5"/>
          </p:nvPr>
        </p:nvSpPr>
        <p:spPr>
          <a:noFill/>
        </p:spPr>
        <p:txBody>
          <a:bodyPr/>
          <a:lstStyle/>
          <a:p>
            <a:fld id="{99A91787-CE0A-4250-906E-5DBCBF1285DE}" type="slidenum">
              <a:rPr lang="en-US">
                <a:latin typeface="Arial" charset="0"/>
              </a:rPr>
              <a:pPr/>
              <a:t>44</a:t>
            </a:fld>
            <a:endParaRPr lang="en-US">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p>
            <a:fld id="{8693E6A7-9C91-42F5-BD83-6DFC797B7886}" type="slidenum">
              <a:rPr lang="en-US">
                <a:latin typeface="Arial" charset="0"/>
              </a:rPr>
              <a:pPr/>
              <a:t>45</a:t>
            </a:fld>
            <a:endParaRPr lang="en-US">
              <a:latin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31"/>
          <p:cNvSpPr>
            <a:spLocks noGrp="1" noChangeArrowheads="1"/>
          </p:cNvSpPr>
          <p:nvPr>
            <p:ph type="sldNum" sz="quarter" idx="5"/>
          </p:nvPr>
        </p:nvSpPr>
        <p:spPr>
          <a:noFill/>
        </p:spPr>
        <p:txBody>
          <a:bodyPr/>
          <a:lstStyle/>
          <a:p>
            <a:fld id="{BA224B3F-887F-4E60-A7D9-7E307C51FC9F}" type="slidenum">
              <a:rPr lang="en-US">
                <a:latin typeface="Arial" charset="0"/>
              </a:rPr>
              <a:pPr/>
              <a:t>46</a:t>
            </a:fld>
            <a:endParaRPr lang="en-US">
              <a:latin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31"/>
          <p:cNvSpPr>
            <a:spLocks noGrp="1" noChangeArrowheads="1"/>
          </p:cNvSpPr>
          <p:nvPr>
            <p:ph type="sldNum" sz="quarter" idx="5"/>
          </p:nvPr>
        </p:nvSpPr>
        <p:spPr>
          <a:noFill/>
        </p:spPr>
        <p:txBody>
          <a:bodyPr/>
          <a:lstStyle/>
          <a:p>
            <a:fld id="{675D67DF-C639-4AF6-A15C-4E6361423813}" type="slidenum">
              <a:rPr lang="en-US">
                <a:latin typeface="Arial" charset="0"/>
              </a:rPr>
              <a:pPr/>
              <a:t>48</a:t>
            </a:fld>
            <a:endParaRPr lang="en-US">
              <a:latin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31"/>
          <p:cNvSpPr>
            <a:spLocks noGrp="1" noChangeArrowheads="1"/>
          </p:cNvSpPr>
          <p:nvPr>
            <p:ph type="sldNum" sz="quarter" idx="5"/>
          </p:nvPr>
        </p:nvSpPr>
        <p:spPr>
          <a:noFill/>
        </p:spPr>
        <p:txBody>
          <a:bodyPr/>
          <a:lstStyle/>
          <a:p>
            <a:fld id="{6DBB3733-5A08-4B05-91D6-852F6804E8B2}" type="slidenum">
              <a:rPr lang="en-US">
                <a:latin typeface="Arial" charset="0"/>
              </a:rPr>
              <a:pPr/>
              <a:t>49</a:t>
            </a:fld>
            <a:endParaRPr lang="en-US">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a:noFill/>
        </p:spPr>
        <p:txBody>
          <a:bodyPr/>
          <a:lstStyle/>
          <a:p>
            <a:fld id="{7ABE7C11-56FE-4683-8BE6-9CB30273A4E8}" type="slidenum">
              <a:rPr lang="en-US">
                <a:latin typeface="Arial" charset="0"/>
              </a:rPr>
              <a:pPr/>
              <a:t>50</a:t>
            </a:fld>
            <a:endParaRPr lang="en-US">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noFill/>
        </p:spPr>
        <p:txBody>
          <a:bodyPr/>
          <a:lstStyle/>
          <a:p>
            <a:fld id="{319465D5-85FC-4F4B-9D9A-C17DD0876A98}" type="slidenum">
              <a:rPr lang="en-US">
                <a:latin typeface="Arial" charset="0"/>
              </a:rPr>
              <a:pPr/>
              <a:t>51</a:t>
            </a:fld>
            <a:endParaRPr lang="en-US">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31"/>
          <p:cNvSpPr>
            <a:spLocks noGrp="1" noChangeArrowheads="1"/>
          </p:cNvSpPr>
          <p:nvPr>
            <p:ph type="sldNum" sz="quarter" idx="5"/>
          </p:nvPr>
        </p:nvSpPr>
        <p:spPr>
          <a:noFill/>
        </p:spPr>
        <p:txBody>
          <a:bodyPr/>
          <a:lstStyle/>
          <a:p>
            <a:fld id="{A506CB4A-EBFF-4E17-865E-9CE74699F481}" type="slidenum">
              <a:rPr lang="en-US">
                <a:latin typeface="Arial" charset="0"/>
              </a:rPr>
              <a:pPr/>
              <a:t>52</a:t>
            </a:fld>
            <a:endParaRPr lang="en-US">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A0BE34-B878-460C-9594-5782046FB719}" type="slidenum">
              <a:rPr lang="en-IN" smtClean="0"/>
              <a:pPr>
                <a:defRPr/>
              </a:pPr>
              <a:t>12</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noFill/>
        </p:spPr>
        <p:txBody>
          <a:bodyPr/>
          <a:lstStyle/>
          <a:p>
            <a:fld id="{319465D5-85FC-4F4B-9D9A-C17DD0876A98}" type="slidenum">
              <a:rPr lang="en-US">
                <a:latin typeface="Arial" charset="0"/>
              </a:rPr>
              <a:pPr/>
              <a:t>53</a:t>
            </a:fld>
            <a:endParaRPr lang="en-US">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31"/>
          <p:cNvSpPr>
            <a:spLocks noGrp="1" noChangeArrowheads="1"/>
          </p:cNvSpPr>
          <p:nvPr>
            <p:ph type="sldNum" sz="quarter" idx="5"/>
          </p:nvPr>
        </p:nvSpPr>
        <p:spPr>
          <a:noFill/>
        </p:spPr>
        <p:txBody>
          <a:bodyPr/>
          <a:lstStyle/>
          <a:p>
            <a:fld id="{08875626-13CD-4F7B-AFEF-8B92040F846A}" type="slidenum">
              <a:rPr lang="en-US">
                <a:latin typeface="Arial" charset="0"/>
              </a:rPr>
              <a:pPr/>
              <a:t>54</a:t>
            </a:fld>
            <a:endParaRPr lang="en-US">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31"/>
          <p:cNvSpPr>
            <a:spLocks noGrp="1" noChangeArrowheads="1"/>
          </p:cNvSpPr>
          <p:nvPr>
            <p:ph type="sldNum" sz="quarter" idx="5"/>
          </p:nvPr>
        </p:nvSpPr>
        <p:spPr>
          <a:noFill/>
        </p:spPr>
        <p:txBody>
          <a:bodyPr/>
          <a:lstStyle/>
          <a:p>
            <a:fld id="{2F750B7E-1F6C-4192-9CB1-DBE2F18621F8}" type="slidenum">
              <a:rPr lang="en-US">
                <a:latin typeface="Arial" charset="0"/>
              </a:rPr>
              <a:pPr/>
              <a:t>55</a:t>
            </a:fld>
            <a:endParaRPr lang="en-US">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031"/>
          <p:cNvSpPr>
            <a:spLocks noGrp="1" noChangeArrowheads="1"/>
          </p:cNvSpPr>
          <p:nvPr>
            <p:ph type="sldNum" sz="quarter" idx="5"/>
          </p:nvPr>
        </p:nvSpPr>
        <p:spPr>
          <a:noFill/>
        </p:spPr>
        <p:txBody>
          <a:bodyPr/>
          <a:lstStyle/>
          <a:p>
            <a:fld id="{60758337-B66B-4F44-9B47-CB55D4566C92}" type="slidenum">
              <a:rPr lang="en-US">
                <a:latin typeface="Arial" charset="0"/>
              </a:rPr>
              <a:pPr/>
              <a:t>58</a:t>
            </a:fld>
            <a:endParaRPr lang="en-US">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31"/>
          <p:cNvSpPr>
            <a:spLocks noGrp="1" noChangeArrowheads="1"/>
          </p:cNvSpPr>
          <p:nvPr>
            <p:ph type="sldNum" sz="quarter" idx="5"/>
          </p:nvPr>
        </p:nvSpPr>
        <p:spPr>
          <a:noFill/>
        </p:spPr>
        <p:txBody>
          <a:bodyPr/>
          <a:lstStyle/>
          <a:p>
            <a:fld id="{EE662D5B-4DD8-4A5B-BC7D-E0AA1D40A735}" type="slidenum">
              <a:rPr lang="en-US">
                <a:latin typeface="Arial" charset="0"/>
              </a:rPr>
              <a:pPr/>
              <a:t>59</a:t>
            </a:fld>
            <a:endParaRPr lang="en-US">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31"/>
          <p:cNvSpPr>
            <a:spLocks noGrp="1" noChangeArrowheads="1"/>
          </p:cNvSpPr>
          <p:nvPr>
            <p:ph type="sldNum" sz="quarter" idx="5"/>
          </p:nvPr>
        </p:nvSpPr>
        <p:spPr>
          <a:noFill/>
        </p:spPr>
        <p:txBody>
          <a:bodyPr/>
          <a:lstStyle/>
          <a:p>
            <a:fld id="{F5A72E2B-E14E-4691-834C-8A869BD5ABCD}" type="slidenum">
              <a:rPr lang="en-US">
                <a:latin typeface="Arial" charset="0"/>
              </a:rPr>
              <a:pPr/>
              <a:t>60</a:t>
            </a:fld>
            <a:endParaRPr lang="en-US">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31"/>
          <p:cNvSpPr>
            <a:spLocks noGrp="1" noChangeArrowheads="1"/>
          </p:cNvSpPr>
          <p:nvPr>
            <p:ph type="sldNum" sz="quarter" idx="5"/>
          </p:nvPr>
        </p:nvSpPr>
        <p:spPr>
          <a:noFill/>
        </p:spPr>
        <p:txBody>
          <a:bodyPr/>
          <a:lstStyle/>
          <a:p>
            <a:fld id="{856EA0FF-6FEB-4B66-B161-7FDDE65B7D6A}" type="slidenum">
              <a:rPr lang="en-US" smtClean="0">
                <a:latin typeface="Arial" charset="0"/>
              </a:rPr>
              <a:pPr/>
              <a:t>61</a:t>
            </a:fld>
            <a:endParaRPr lang="en-US" smtClean="0">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31"/>
          <p:cNvSpPr>
            <a:spLocks noGrp="1" noChangeArrowheads="1"/>
          </p:cNvSpPr>
          <p:nvPr>
            <p:ph type="sldNum" sz="quarter" idx="5"/>
          </p:nvPr>
        </p:nvSpPr>
        <p:spPr>
          <a:noFill/>
        </p:spPr>
        <p:txBody>
          <a:bodyPr/>
          <a:lstStyle/>
          <a:p>
            <a:fld id="{1B023081-A92D-439C-ACE2-F178E2EA4338}" type="slidenum">
              <a:rPr lang="en-US" smtClean="0">
                <a:latin typeface="Arial" charset="0"/>
              </a:rPr>
              <a:pPr/>
              <a:t>62</a:t>
            </a:fld>
            <a:endParaRPr lang="en-US" smtClean="0">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31"/>
          <p:cNvSpPr>
            <a:spLocks noGrp="1" noChangeArrowheads="1"/>
          </p:cNvSpPr>
          <p:nvPr>
            <p:ph type="sldNum" sz="quarter" idx="5"/>
          </p:nvPr>
        </p:nvSpPr>
        <p:spPr>
          <a:noFill/>
        </p:spPr>
        <p:txBody>
          <a:bodyPr/>
          <a:lstStyle/>
          <a:p>
            <a:fld id="{7F10C98C-4BA1-4062-BB01-925B216DF2C6}" type="slidenum">
              <a:rPr lang="en-US">
                <a:latin typeface="Arial" charset="0"/>
              </a:rPr>
              <a:pPr/>
              <a:t>63</a:t>
            </a:fld>
            <a:endParaRPr lang="en-US">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31"/>
          <p:cNvSpPr>
            <a:spLocks noGrp="1" noChangeArrowheads="1"/>
          </p:cNvSpPr>
          <p:nvPr>
            <p:ph type="sldNum" sz="quarter" idx="5"/>
          </p:nvPr>
        </p:nvSpPr>
        <p:spPr>
          <a:noFill/>
        </p:spPr>
        <p:txBody>
          <a:bodyPr/>
          <a:lstStyle/>
          <a:p>
            <a:fld id="{AABD14B5-8EE5-47BF-92ED-98B9B35AD58E}" type="slidenum">
              <a:rPr lang="en-US">
                <a:latin typeface="Arial" charset="0"/>
              </a:rPr>
              <a:pPr/>
              <a:t>64</a:t>
            </a:fld>
            <a:endParaRPr 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p:spPr>
        <p:txBody>
          <a:bodyPr/>
          <a:lstStyle/>
          <a:p>
            <a:fld id="{E2706B6E-2699-4885-916F-1826A3FA4548}" type="slidenum">
              <a:rPr lang="en-US">
                <a:latin typeface="Arial" charset="0"/>
              </a:rPr>
              <a:pPr/>
              <a:t>14</a:t>
            </a:fld>
            <a:endParaRPr lang="en-US">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31"/>
          <p:cNvSpPr>
            <a:spLocks noGrp="1" noChangeArrowheads="1"/>
          </p:cNvSpPr>
          <p:nvPr>
            <p:ph type="sldNum" sz="quarter" idx="5"/>
          </p:nvPr>
        </p:nvSpPr>
        <p:spPr>
          <a:noFill/>
        </p:spPr>
        <p:txBody>
          <a:bodyPr/>
          <a:lstStyle/>
          <a:p>
            <a:fld id="{B995978B-8E47-4529-B87F-FA66822B79F0}" type="slidenum">
              <a:rPr lang="en-US">
                <a:latin typeface="Arial" charset="0"/>
              </a:rPr>
              <a:pPr/>
              <a:t>15</a:t>
            </a:fld>
            <a:endParaRPr lang="en-US">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a:noFill/>
        </p:spPr>
        <p:txBody>
          <a:bodyPr/>
          <a:lstStyle/>
          <a:p>
            <a:fld id="{2458A948-81C5-4148-B476-A01E61CC56B1}" type="slidenum">
              <a:rPr lang="en-US">
                <a:latin typeface="Arial" charset="0"/>
              </a:rPr>
              <a:pPr/>
              <a:t>16</a:t>
            </a:fld>
            <a:endParaRPr lang="en-US">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p:spPr>
        <p:txBody>
          <a:bodyPr/>
          <a:lstStyle/>
          <a:p>
            <a:fld id="{51418990-EC44-47F4-978D-FD37EED33404}" type="slidenum">
              <a:rPr lang="en-US">
                <a:latin typeface="Arial" charset="0"/>
              </a:rPr>
              <a:pPr/>
              <a:t>17</a:t>
            </a:fld>
            <a:endParaRPr lang="en-US">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600DC6-F645-47BB-BDFF-19CE006A3368}"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A892B-FB57-4FE0-8161-27A5CF961A42}" type="slidenum">
              <a:rPr lang="en-US"/>
              <a:pPr/>
              <a:t>21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F72DB46-FF51-42CC-BEE6-2A4EA5889A35}" type="datetimeFigureOut">
              <a:rPr lang="en-US" smtClean="0"/>
              <a:pPr/>
              <a:t>10/11/2016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2B036C4-39EA-4D7B-9843-7E6088EA760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72DB46-FF51-42CC-BEE6-2A4EA5889A35}"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036C4-39EA-4D7B-9843-7E6088EA76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72DB46-FF51-42CC-BEE6-2A4EA5889A35}"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036C4-39EA-4D7B-9843-7E6088EA760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C378F4CF-441F-4FD2-8BC3-31C5E11A7FB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478D08-A729-405C-B1A6-72274D51515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BDE7468-9A27-41F8-8CA7-C6F40A9A9E2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69"/>
          <p:cNvSpPr>
            <a:spLocks noGrp="1" noChangeArrowheads="1"/>
          </p:cNvSpPr>
          <p:nvPr>
            <p:ph type="dt" sz="half" idx="10"/>
          </p:nvPr>
        </p:nvSpPr>
        <p:spPr/>
        <p:txBody>
          <a:bodyPr/>
          <a:lstStyle>
            <a:lvl1pPr>
              <a:defRPr/>
            </a:lvl1pPr>
          </a:lstStyle>
          <a:p>
            <a:pPr>
              <a:defRPr/>
            </a:pPr>
            <a:endParaRPr lang="en-US"/>
          </a:p>
        </p:txBody>
      </p:sp>
      <p:sp>
        <p:nvSpPr>
          <p:cNvPr id="6" name="Rectangle 70"/>
          <p:cNvSpPr>
            <a:spLocks noGrp="1" noChangeArrowheads="1"/>
          </p:cNvSpPr>
          <p:nvPr>
            <p:ph type="ftr" sz="quarter" idx="11"/>
          </p:nvPr>
        </p:nvSpPr>
        <p:spPr/>
        <p:txBody>
          <a:bodyPr/>
          <a:lstStyle>
            <a:lvl1pPr>
              <a:defRPr/>
            </a:lvl1pPr>
          </a:lstStyle>
          <a:p>
            <a:pPr>
              <a:defRPr/>
            </a:pPr>
            <a:endParaRPr lang="en-US"/>
          </a:p>
        </p:txBody>
      </p:sp>
      <p:sp>
        <p:nvSpPr>
          <p:cNvPr id="7" name="Rectangle 71"/>
          <p:cNvSpPr>
            <a:spLocks noGrp="1" noChangeArrowheads="1"/>
          </p:cNvSpPr>
          <p:nvPr>
            <p:ph type="sldNum" sz="quarter" idx="12"/>
          </p:nvPr>
        </p:nvSpPr>
        <p:spPr/>
        <p:txBody>
          <a:bodyPr/>
          <a:lstStyle>
            <a:lvl1pPr>
              <a:defRPr/>
            </a:lvl1pPr>
          </a:lstStyle>
          <a:p>
            <a:pPr>
              <a:defRPr/>
            </a:pPr>
            <a:fld id="{19E7626E-B6A1-4BDE-838C-ADB8E0DC66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72DB46-FF51-42CC-BEE6-2A4EA5889A35}"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036C4-39EA-4D7B-9843-7E6088EA76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72DB46-FF51-42CC-BEE6-2A4EA5889A35}"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036C4-39EA-4D7B-9843-7E6088EA760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72DB46-FF51-42CC-BEE6-2A4EA5889A35}"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036C4-39EA-4D7B-9843-7E6088EA76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F72DB46-FF51-42CC-BEE6-2A4EA5889A35}" type="datetimeFigureOut">
              <a:rPr lang="en-US" smtClean="0"/>
              <a:pPr/>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036C4-39EA-4D7B-9843-7E6088EA76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72DB46-FF51-42CC-BEE6-2A4EA5889A35}" type="datetimeFigureOut">
              <a:rPr lang="en-US" smtClean="0"/>
              <a:pPr/>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036C4-39EA-4D7B-9843-7E6088EA76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2DB46-FF51-42CC-BEE6-2A4EA5889A35}" type="datetimeFigureOut">
              <a:rPr lang="en-US" smtClean="0"/>
              <a:pPr/>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B036C4-39EA-4D7B-9843-7E6088EA76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72DB46-FF51-42CC-BEE6-2A4EA5889A35}"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036C4-39EA-4D7B-9843-7E6088EA76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F72DB46-FF51-42CC-BEE6-2A4EA5889A35}"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2B036C4-39EA-4D7B-9843-7E6088EA760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72DB46-FF51-42CC-BEE6-2A4EA5889A35}" type="datetimeFigureOut">
              <a:rPr lang="en-US" smtClean="0"/>
              <a:pPr/>
              <a:t>10/11/2016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B036C4-39EA-4D7B-9843-7E6088EA760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bg1"/>
                </a:solidFill>
              </a:rPr>
              <a:t>CELL </a:t>
            </a:r>
            <a:r>
              <a:rPr lang="en-US" smtClean="0">
                <a:solidFill>
                  <a:schemeClr val="bg1"/>
                </a:solidFill>
              </a:rPr>
              <a:t>ANATOMY </a:t>
            </a:r>
            <a:r>
              <a:rPr lang="en-US" smtClean="0">
                <a:solidFill>
                  <a:schemeClr val="bg1"/>
                </a:solidFill>
              </a:rPr>
              <a:t>AND CHEMISTRY </a:t>
            </a:r>
            <a:r>
              <a:rPr lang="en-US" dirty="0" smtClean="0">
                <a:solidFill>
                  <a:schemeClr val="bg1"/>
                </a:solidFill>
              </a:rPr>
              <a:t>OF LIFE</a:t>
            </a:r>
            <a:endParaRPr lang="en-US" dirty="0">
              <a:solidFill>
                <a:schemeClr val="bg1"/>
              </a:solidFill>
            </a:endParaRPr>
          </a:p>
        </p:txBody>
      </p:sp>
      <p:sp>
        <p:nvSpPr>
          <p:cNvPr id="3" name="Subtitle 2"/>
          <p:cNvSpPr>
            <a:spLocks noGrp="1"/>
          </p:cNvSpPr>
          <p:nvPr>
            <p:ph type="subTitle" idx="1"/>
          </p:nvPr>
        </p:nvSpPr>
        <p:spPr/>
        <p:txBody>
          <a:bodyPr/>
          <a:lstStyle/>
          <a:p>
            <a:r>
              <a:rPr lang="en-US" b="1" dirty="0" smtClean="0">
                <a:solidFill>
                  <a:schemeClr val="bg1"/>
                </a:solidFill>
              </a:rPr>
              <a:t>CMS SEPT 2016 CLASS</a:t>
            </a:r>
          </a:p>
          <a:p>
            <a:r>
              <a:rPr lang="en-US" b="1" dirty="0" smtClean="0">
                <a:solidFill>
                  <a:schemeClr val="bg1"/>
                </a:solidFill>
              </a:rPr>
              <a:t>LECTURER</a:t>
            </a:r>
          </a:p>
          <a:p>
            <a:r>
              <a:rPr lang="en-US" b="1" dirty="0" smtClean="0">
                <a:solidFill>
                  <a:schemeClr val="bg1"/>
                </a:solidFill>
              </a:rPr>
              <a:t>KAUSYA J.J.M.</a:t>
            </a:r>
          </a:p>
          <a:p>
            <a:r>
              <a:rPr lang="en-US" b="1" dirty="0" smtClean="0">
                <a:solidFill>
                  <a:schemeClr val="bg1"/>
                </a:solidFill>
              </a:rPr>
              <a:t>KMTC-MWINGI</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762000"/>
          </a:xfrm>
        </p:spPr>
        <p:txBody>
          <a:bodyPr>
            <a:normAutofit fontScale="90000"/>
          </a:bodyPr>
          <a:lstStyle/>
          <a:p>
            <a:r>
              <a:rPr lang="en-US" dirty="0" smtClean="0"/>
              <a:t>Cells</a:t>
            </a:r>
          </a:p>
        </p:txBody>
      </p:sp>
      <p:sp>
        <p:nvSpPr>
          <p:cNvPr id="8195" name="Rectangle 3"/>
          <p:cNvSpPr>
            <a:spLocks noGrp="1" noChangeArrowheads="1"/>
          </p:cNvSpPr>
          <p:nvPr>
            <p:ph type="body" sz="half" idx="1"/>
          </p:nvPr>
        </p:nvSpPr>
        <p:spPr>
          <a:xfrm>
            <a:off x="457200" y="914400"/>
            <a:ext cx="4038600" cy="5211763"/>
          </a:xfrm>
        </p:spPr>
        <p:txBody>
          <a:bodyPr/>
          <a:lstStyle/>
          <a:p>
            <a:r>
              <a:rPr lang="en-US" sz="2800" dirty="0" smtClean="0"/>
              <a:t>Smallest living unit</a:t>
            </a:r>
          </a:p>
          <a:p>
            <a:r>
              <a:rPr lang="en-US" sz="2800" dirty="0" smtClean="0"/>
              <a:t>Most are microscopic. A cell is the smallest unit that is capable of performing life functions. </a:t>
            </a:r>
          </a:p>
        </p:txBody>
      </p:sp>
      <p:pic>
        <p:nvPicPr>
          <p:cNvPr id="8196" name="Picture 11" descr="figure 5-1a"/>
          <p:cNvPicPr>
            <a:picLocks noChangeAspect="1" noChangeArrowheads="1"/>
          </p:cNvPicPr>
          <p:nvPr/>
        </p:nvPicPr>
        <p:blipFill>
          <a:blip r:embed="rId3" cstate="print"/>
          <a:srcRect/>
          <a:stretch>
            <a:fillRect/>
          </a:stretch>
        </p:blipFill>
        <p:spPr bwMode="auto">
          <a:xfrm>
            <a:off x="1981200" y="3671888"/>
            <a:ext cx="3546475" cy="3186112"/>
          </a:xfrm>
          <a:prstGeom prst="rect">
            <a:avLst/>
          </a:prstGeom>
          <a:noFill/>
          <a:ln w="9525">
            <a:noFill/>
            <a:miter lim="800000"/>
            <a:headEnd/>
            <a:tailEnd/>
          </a:ln>
        </p:spPr>
      </p:pic>
      <p:pic>
        <p:nvPicPr>
          <p:cNvPr id="8197" name="Picture 12" descr="figure 5-1b"/>
          <p:cNvPicPr>
            <a:picLocks noChangeAspect="1" noChangeArrowheads="1"/>
          </p:cNvPicPr>
          <p:nvPr/>
        </p:nvPicPr>
        <p:blipFill>
          <a:blip r:embed="rId4" cstate="print"/>
          <a:srcRect/>
          <a:stretch>
            <a:fillRect/>
          </a:stretch>
        </p:blipFill>
        <p:spPr bwMode="auto">
          <a:xfrm>
            <a:off x="5638800" y="228600"/>
            <a:ext cx="3281363"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sz="quarter"/>
          </p:nvPr>
        </p:nvSpPr>
        <p:spPr>
          <a:xfrm>
            <a:off x="457200" y="0"/>
            <a:ext cx="8229600" cy="533400"/>
          </a:xfrm>
        </p:spPr>
        <p:txBody>
          <a:bodyPr>
            <a:normAutofit fontScale="90000"/>
          </a:bodyPr>
          <a:lstStyle/>
          <a:p>
            <a:pPr eaLnBrk="1" hangingPunct="1"/>
            <a:r>
              <a:rPr lang="en-US" b="1" dirty="0" smtClean="0"/>
              <a:t>Examples of Cells</a:t>
            </a:r>
          </a:p>
        </p:txBody>
      </p:sp>
      <p:pic>
        <p:nvPicPr>
          <p:cNvPr id="5123" name="Picture 9" descr="amoebaproteus"/>
          <p:cNvPicPr>
            <a:picLocks noGrp="1" noChangeAspect="1" noChangeArrowheads="1"/>
          </p:cNvPicPr>
          <p:nvPr>
            <p:ph sz="quarter" idx="1"/>
          </p:nvPr>
        </p:nvPicPr>
        <p:blipFill>
          <a:blip r:embed="rId2" cstate="print"/>
          <a:srcRect/>
          <a:stretch>
            <a:fillRect/>
          </a:stretch>
        </p:blipFill>
        <p:spPr>
          <a:xfrm>
            <a:off x="762000" y="838200"/>
            <a:ext cx="1436688" cy="2298700"/>
          </a:xfrm>
          <a:noFill/>
        </p:spPr>
      </p:pic>
      <p:pic>
        <p:nvPicPr>
          <p:cNvPr id="5124" name="Picture 10" descr="poplarleaf"/>
          <p:cNvPicPr>
            <a:picLocks noGrp="1" noChangeAspect="1" noChangeArrowheads="1"/>
          </p:cNvPicPr>
          <p:nvPr>
            <p:ph sz="quarter" idx="2"/>
          </p:nvPr>
        </p:nvPicPr>
        <p:blipFill>
          <a:blip r:embed="rId3" cstate="print"/>
          <a:srcRect/>
          <a:stretch>
            <a:fillRect/>
          </a:stretch>
        </p:blipFill>
        <p:spPr>
          <a:xfrm>
            <a:off x="6781800" y="1219200"/>
            <a:ext cx="1919288" cy="1893888"/>
          </a:xfrm>
          <a:noFill/>
        </p:spPr>
      </p:pic>
      <p:pic>
        <p:nvPicPr>
          <p:cNvPr id="5129" name="Picture 15" descr="nrn956-i1"/>
          <p:cNvPicPr>
            <a:picLocks noGrp="1" noChangeAspect="1" noChangeArrowheads="1"/>
          </p:cNvPicPr>
          <p:nvPr>
            <p:ph sz="quarter" idx="3"/>
          </p:nvPr>
        </p:nvPicPr>
        <p:blipFill>
          <a:blip r:embed="rId4" cstate="print"/>
          <a:srcRect/>
          <a:stretch>
            <a:fillRect/>
          </a:stretch>
        </p:blipFill>
        <p:spPr>
          <a:xfrm>
            <a:off x="304800" y="4114800"/>
            <a:ext cx="1597025" cy="2187575"/>
          </a:xfrm>
          <a:noFill/>
        </p:spPr>
      </p:pic>
      <p:pic>
        <p:nvPicPr>
          <p:cNvPr id="5125" name="Picture 11" descr="redbloodcells"/>
          <p:cNvPicPr>
            <a:picLocks noGrp="1" noChangeAspect="1" noChangeArrowheads="1"/>
          </p:cNvPicPr>
          <p:nvPr>
            <p:ph sz="quarter" idx="4"/>
          </p:nvPr>
        </p:nvPicPr>
        <p:blipFill>
          <a:blip r:embed="rId5" cstate="print"/>
          <a:stretch>
            <a:fillRect/>
          </a:stretch>
        </p:blipFill>
        <p:spPr>
          <a:xfrm>
            <a:off x="6324600" y="4713288"/>
            <a:ext cx="685800" cy="638175"/>
          </a:xfrm>
          <a:noFill/>
        </p:spPr>
      </p:pic>
      <p:sp>
        <p:nvSpPr>
          <p:cNvPr id="5126" name="AutoShape 12"/>
          <p:cNvSpPr>
            <a:spLocks noChangeArrowheads="1"/>
          </p:cNvSpPr>
          <p:nvPr/>
        </p:nvSpPr>
        <p:spPr bwMode="auto">
          <a:xfrm>
            <a:off x="2438400" y="1676400"/>
            <a:ext cx="2819400" cy="533400"/>
          </a:xfrm>
          <a:prstGeom prst="wedgeRoundRectCallout">
            <a:avLst>
              <a:gd name="adj1" fmla="val -78435"/>
              <a:gd name="adj2" fmla="val 35417"/>
              <a:gd name="adj3" fmla="val 16667"/>
            </a:avLst>
          </a:prstGeom>
          <a:solidFill>
            <a:srgbClr val="CCCCFF"/>
          </a:solidFill>
          <a:ln w="9525">
            <a:solidFill>
              <a:schemeClr val="tx1"/>
            </a:solidFill>
            <a:miter lim="800000"/>
            <a:headEnd/>
            <a:tailEnd/>
          </a:ln>
          <a:effectLst/>
        </p:spPr>
        <p:txBody>
          <a:bodyPr/>
          <a:lstStyle/>
          <a:p>
            <a:pPr algn="ctr"/>
            <a:r>
              <a:rPr lang="en-US"/>
              <a:t>Amoeba Proteus</a:t>
            </a:r>
          </a:p>
        </p:txBody>
      </p:sp>
      <p:sp>
        <p:nvSpPr>
          <p:cNvPr id="5127" name="AutoShape 13"/>
          <p:cNvSpPr>
            <a:spLocks noChangeArrowheads="1"/>
          </p:cNvSpPr>
          <p:nvPr/>
        </p:nvSpPr>
        <p:spPr bwMode="auto">
          <a:xfrm>
            <a:off x="4495800" y="2438400"/>
            <a:ext cx="1981200" cy="381000"/>
          </a:xfrm>
          <a:prstGeom prst="wedgeRoundRectCallout">
            <a:avLst>
              <a:gd name="adj1" fmla="val 97116"/>
              <a:gd name="adj2" fmla="val -51250"/>
              <a:gd name="adj3" fmla="val 16667"/>
            </a:avLst>
          </a:prstGeom>
          <a:solidFill>
            <a:srgbClr val="CCCCFF"/>
          </a:solidFill>
          <a:ln w="9525">
            <a:solidFill>
              <a:schemeClr val="tx1"/>
            </a:solidFill>
            <a:miter lim="800000"/>
            <a:headEnd/>
            <a:tailEnd/>
          </a:ln>
          <a:effectLst/>
        </p:spPr>
        <p:txBody>
          <a:bodyPr/>
          <a:lstStyle/>
          <a:p>
            <a:pPr algn="ctr"/>
            <a:r>
              <a:rPr lang="en-US"/>
              <a:t>Plant Stem</a:t>
            </a:r>
          </a:p>
        </p:txBody>
      </p:sp>
      <p:sp>
        <p:nvSpPr>
          <p:cNvPr id="5128" name="AutoShape 14"/>
          <p:cNvSpPr>
            <a:spLocks noChangeArrowheads="1"/>
          </p:cNvSpPr>
          <p:nvPr/>
        </p:nvSpPr>
        <p:spPr bwMode="auto">
          <a:xfrm>
            <a:off x="6400800" y="4114800"/>
            <a:ext cx="2362200" cy="457200"/>
          </a:xfrm>
          <a:prstGeom prst="wedgeRoundRectCallout">
            <a:avLst>
              <a:gd name="adj1" fmla="val -34208"/>
              <a:gd name="adj2" fmla="val 209375"/>
              <a:gd name="adj3" fmla="val 16667"/>
            </a:avLst>
          </a:prstGeom>
          <a:solidFill>
            <a:srgbClr val="CCCCFF"/>
          </a:solidFill>
          <a:ln w="9525">
            <a:solidFill>
              <a:schemeClr val="tx1"/>
            </a:solidFill>
            <a:miter lim="800000"/>
            <a:headEnd/>
            <a:tailEnd/>
          </a:ln>
          <a:effectLst/>
        </p:spPr>
        <p:txBody>
          <a:bodyPr/>
          <a:lstStyle/>
          <a:p>
            <a:pPr algn="ctr"/>
            <a:r>
              <a:rPr lang="en-US"/>
              <a:t>Red Blood Cell</a:t>
            </a:r>
          </a:p>
        </p:txBody>
      </p:sp>
      <p:sp>
        <p:nvSpPr>
          <p:cNvPr id="5130" name="AutoShape 16"/>
          <p:cNvSpPr>
            <a:spLocks noChangeArrowheads="1"/>
          </p:cNvSpPr>
          <p:nvPr/>
        </p:nvSpPr>
        <p:spPr bwMode="auto">
          <a:xfrm>
            <a:off x="2286000" y="5029200"/>
            <a:ext cx="1981200" cy="457200"/>
          </a:xfrm>
          <a:prstGeom prst="wedgeRoundRectCallout">
            <a:avLst>
              <a:gd name="adj1" fmla="val -107292"/>
              <a:gd name="adj2" fmla="val 77778"/>
              <a:gd name="adj3" fmla="val 16667"/>
            </a:avLst>
          </a:prstGeom>
          <a:solidFill>
            <a:srgbClr val="CCCCFF"/>
          </a:solidFill>
          <a:ln w="9525">
            <a:solidFill>
              <a:schemeClr val="tx1"/>
            </a:solidFill>
            <a:miter lim="800000"/>
            <a:headEnd/>
            <a:tailEnd/>
          </a:ln>
          <a:effectLst/>
        </p:spPr>
        <p:txBody>
          <a:bodyPr/>
          <a:lstStyle/>
          <a:p>
            <a:pPr algn="ctr"/>
            <a:r>
              <a:rPr lang="en-US"/>
              <a:t>Nerve Cell</a:t>
            </a:r>
          </a:p>
        </p:txBody>
      </p:sp>
      <p:pic>
        <p:nvPicPr>
          <p:cNvPr id="5131" name="Picture 17" descr="bacteria"/>
          <p:cNvPicPr>
            <a:picLocks noChangeAspect="1" noChangeArrowheads="1"/>
          </p:cNvPicPr>
          <p:nvPr/>
        </p:nvPicPr>
        <p:blipFill>
          <a:blip r:embed="rId6" cstate="print"/>
          <a:srcRect/>
          <a:stretch>
            <a:fillRect/>
          </a:stretch>
        </p:blipFill>
        <p:spPr bwMode="auto">
          <a:xfrm>
            <a:off x="3657600" y="3048000"/>
            <a:ext cx="2019300" cy="1655763"/>
          </a:xfrm>
          <a:prstGeom prst="rect">
            <a:avLst/>
          </a:prstGeom>
          <a:noFill/>
          <a:ln w="9525">
            <a:noFill/>
            <a:miter lim="800000"/>
            <a:headEnd/>
            <a:tailEnd/>
          </a:ln>
        </p:spPr>
      </p:pic>
      <p:sp>
        <p:nvSpPr>
          <p:cNvPr id="5132" name="AutoShape 18"/>
          <p:cNvSpPr>
            <a:spLocks noChangeArrowheads="1"/>
          </p:cNvSpPr>
          <p:nvPr/>
        </p:nvSpPr>
        <p:spPr bwMode="auto">
          <a:xfrm>
            <a:off x="1143000" y="3276600"/>
            <a:ext cx="2057400" cy="533400"/>
          </a:xfrm>
          <a:prstGeom prst="wedgeRoundRectCallout">
            <a:avLst>
              <a:gd name="adj1" fmla="val 114736"/>
              <a:gd name="adj2" fmla="val 41963"/>
              <a:gd name="adj3" fmla="val 16667"/>
            </a:avLst>
          </a:prstGeom>
          <a:solidFill>
            <a:srgbClr val="CCCCFF"/>
          </a:solidFill>
          <a:ln w="9525">
            <a:solidFill>
              <a:schemeClr val="tx1"/>
            </a:solidFill>
            <a:miter lim="800000"/>
            <a:headEnd/>
            <a:tailEnd/>
          </a:ln>
          <a:effectLst/>
        </p:spPr>
        <p:txBody>
          <a:bodyPr/>
          <a:lstStyle/>
          <a:p>
            <a:pPr algn="ctr"/>
            <a:r>
              <a:rPr lang="en-US"/>
              <a:t>Bacteria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762000"/>
          </a:xfrm>
        </p:spPr>
        <p:txBody>
          <a:bodyPr>
            <a:normAutofit fontScale="90000"/>
          </a:bodyPr>
          <a:lstStyle/>
          <a:p>
            <a:r>
              <a:rPr lang="en-US" dirty="0" smtClean="0"/>
              <a:t>History of Cell Theory</a:t>
            </a:r>
          </a:p>
        </p:txBody>
      </p:sp>
      <p:sp>
        <p:nvSpPr>
          <p:cNvPr id="14339" name="Rectangle 3"/>
          <p:cNvSpPr>
            <a:spLocks noGrp="1" noChangeArrowheads="1"/>
          </p:cNvSpPr>
          <p:nvPr>
            <p:ph idx="1"/>
          </p:nvPr>
        </p:nvSpPr>
        <p:spPr>
          <a:xfrm>
            <a:off x="304800" y="762000"/>
            <a:ext cx="8839200" cy="5943600"/>
          </a:xfrm>
        </p:spPr>
        <p:txBody>
          <a:bodyPr/>
          <a:lstStyle/>
          <a:p>
            <a:pPr>
              <a:buNone/>
            </a:pPr>
            <a:r>
              <a:rPr lang="en-US" sz="3600" dirty="0" err="1" smtClean="0"/>
              <a:t>i</a:t>
            </a:r>
            <a:r>
              <a:rPr lang="en-US" sz="3600" dirty="0" smtClean="0"/>
              <a:t>. mid 1600s – Anton van Leeuwenhoek</a:t>
            </a:r>
          </a:p>
          <a:p>
            <a:pPr lvl="1"/>
            <a:r>
              <a:rPr lang="en-US" sz="2400" dirty="0" smtClean="0"/>
              <a:t>Improved microscope, observed many living cell</a:t>
            </a:r>
          </a:p>
          <a:p>
            <a:pPr lvl="1">
              <a:buNone/>
            </a:pPr>
            <a:r>
              <a:rPr lang="en-US" sz="3600" dirty="0" smtClean="0"/>
              <a:t>ii. mid 1600s – Robert Hooke </a:t>
            </a:r>
          </a:p>
          <a:p>
            <a:pPr lvl="1"/>
            <a:r>
              <a:rPr lang="en-US" sz="2400" dirty="0" smtClean="0"/>
              <a:t>Observed many cells</a:t>
            </a:r>
          </a:p>
          <a:p>
            <a:pPr>
              <a:buNone/>
            </a:pPr>
            <a:r>
              <a:rPr lang="en-US" sz="4000" dirty="0" smtClean="0"/>
              <a:t>iii. 1850 – Rudolf Virchow</a:t>
            </a:r>
          </a:p>
          <a:p>
            <a:pPr lvl="1"/>
            <a:r>
              <a:rPr lang="en-US" dirty="0" smtClean="0"/>
              <a:t>Proposed that all cells come from existing cells</a:t>
            </a:r>
          </a:p>
          <a:p>
            <a:pPr fontAlgn="auto">
              <a:spcAft>
                <a:spcPts val="0"/>
              </a:spcAft>
              <a:buFontTx/>
              <a:buNone/>
              <a:defRPr/>
            </a:pPr>
            <a:r>
              <a:rPr lang="en-US" dirty="0" smtClean="0"/>
              <a:t> iv. Cells were discovered in 1665 by Robert Hooke.</a:t>
            </a:r>
          </a:p>
          <a:p>
            <a:pPr fontAlgn="auto">
              <a:spcAft>
                <a:spcPts val="0"/>
              </a:spcAft>
              <a:buFontTx/>
              <a:buNone/>
              <a:defRPr/>
            </a:pPr>
            <a:r>
              <a:rPr lang="en-US" dirty="0" smtClean="0"/>
              <a:t>v. Early </a:t>
            </a:r>
            <a:r>
              <a:rPr lang="en-US" dirty="0" smtClean="0">
                <a:solidFill>
                  <a:srgbClr val="FF0000"/>
                </a:solidFill>
              </a:rPr>
              <a:t>studies of cells</a:t>
            </a:r>
            <a:r>
              <a:rPr lang="en-US" dirty="0" smtClean="0"/>
              <a:t> were conducted by</a:t>
            </a:r>
          </a:p>
          <a:p>
            <a:pPr fontAlgn="auto">
              <a:spcAft>
                <a:spcPts val="0"/>
              </a:spcAft>
              <a:buFontTx/>
              <a:buNone/>
              <a:defRPr/>
            </a:pPr>
            <a:r>
              <a:rPr lang="en-US" dirty="0" smtClean="0"/>
              <a:t>	- Mathias </a:t>
            </a:r>
            <a:r>
              <a:rPr lang="en-US" dirty="0" err="1" smtClean="0"/>
              <a:t>Schleiden</a:t>
            </a:r>
            <a:r>
              <a:rPr lang="en-US" dirty="0" smtClean="0"/>
              <a:t> (1838)</a:t>
            </a:r>
          </a:p>
          <a:p>
            <a:pPr fontAlgn="auto">
              <a:spcAft>
                <a:spcPts val="0"/>
              </a:spcAft>
              <a:buFontTx/>
              <a:buNone/>
              <a:defRPr/>
            </a:pPr>
            <a:r>
              <a:rPr lang="en-US" dirty="0" smtClean="0"/>
              <a:t>	- Theodor Schwann (1839)</a:t>
            </a:r>
          </a:p>
          <a:p>
            <a:pPr fontAlgn="auto">
              <a:spcAft>
                <a:spcPts val="0"/>
              </a:spcAft>
              <a:buFontTx/>
              <a:buNone/>
              <a:defRPr/>
            </a:pPr>
            <a:r>
              <a:rPr lang="en-US" dirty="0" smtClean="0"/>
              <a:t>vi. </a:t>
            </a:r>
            <a:r>
              <a:rPr lang="en-US" dirty="0" err="1" smtClean="0"/>
              <a:t>Schleiden</a:t>
            </a:r>
            <a:r>
              <a:rPr lang="en-US" dirty="0" smtClean="0"/>
              <a:t> and Schwann proposed the </a:t>
            </a:r>
            <a:r>
              <a:rPr lang="en-US" dirty="0" smtClean="0">
                <a:solidFill>
                  <a:srgbClr val="FF0000"/>
                </a:solidFill>
              </a:rPr>
              <a:t>Cell Theory.</a:t>
            </a:r>
          </a:p>
          <a:p>
            <a:pPr lvl="1"/>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457200"/>
          </a:xfrm>
        </p:spPr>
        <p:txBody>
          <a:bodyPr>
            <a:normAutofit fontScale="90000"/>
          </a:bodyPr>
          <a:lstStyle/>
          <a:p>
            <a:r>
              <a:rPr lang="en-US" dirty="0" smtClean="0"/>
              <a:t>Cell Theory</a:t>
            </a:r>
          </a:p>
        </p:txBody>
      </p:sp>
      <p:sp>
        <p:nvSpPr>
          <p:cNvPr id="16387" name="Rectangle 3"/>
          <p:cNvSpPr>
            <a:spLocks noGrp="1" noChangeArrowheads="1"/>
          </p:cNvSpPr>
          <p:nvPr>
            <p:ph idx="1"/>
          </p:nvPr>
        </p:nvSpPr>
        <p:spPr>
          <a:xfrm>
            <a:off x="0" y="457200"/>
            <a:ext cx="9144000" cy="6400800"/>
          </a:xfrm>
        </p:spPr>
        <p:txBody>
          <a:bodyPr>
            <a:noAutofit/>
          </a:bodyPr>
          <a:lstStyle/>
          <a:p>
            <a:pPr marL="609600" indent="-609600">
              <a:buFontTx/>
              <a:buAutoNum type="arabicPeriod"/>
            </a:pPr>
            <a:r>
              <a:rPr lang="en-US" sz="2400" dirty="0" smtClean="0"/>
              <a:t>All organisms consist of 1 or more cells.</a:t>
            </a:r>
          </a:p>
          <a:p>
            <a:pPr marL="609600" indent="-609600">
              <a:buFontTx/>
              <a:buAutoNum type="arabicPeriod"/>
            </a:pPr>
            <a:r>
              <a:rPr lang="en-US" sz="2400" dirty="0" smtClean="0"/>
              <a:t>Cell is the smallest unit of life.</a:t>
            </a:r>
          </a:p>
          <a:p>
            <a:pPr marL="609600" indent="-609600">
              <a:buFontTx/>
              <a:buAutoNum type="arabicPeriod"/>
            </a:pPr>
            <a:r>
              <a:rPr lang="en-US" sz="2400" dirty="0" smtClean="0"/>
              <a:t>All cells come from pre-existing cells.</a:t>
            </a:r>
          </a:p>
          <a:p>
            <a:pPr marL="609600" indent="-609600">
              <a:buNone/>
            </a:pPr>
            <a:r>
              <a:rPr lang="en-US" sz="2400" dirty="0" smtClean="0"/>
              <a:t>Principles of Cell </a:t>
            </a:r>
            <a:r>
              <a:rPr lang="en-US" sz="2400" b="1" dirty="0" smtClean="0"/>
              <a:t>Theory</a:t>
            </a:r>
          </a:p>
          <a:p>
            <a:pPr>
              <a:buFont typeface="Wingdings" pitchFamily="2" charset="2"/>
              <a:buChar char="Ø"/>
            </a:pPr>
            <a:r>
              <a:rPr lang="en-US" sz="2400" dirty="0" smtClean="0"/>
              <a:t>All living things are made of cells</a:t>
            </a:r>
          </a:p>
          <a:p>
            <a:pPr>
              <a:buFont typeface="Wingdings" pitchFamily="2" charset="2"/>
              <a:buChar char="Ø"/>
            </a:pPr>
            <a:r>
              <a:rPr lang="en-US" sz="2400" dirty="0" smtClean="0"/>
              <a:t>Smallest living unit of structure and function of all organisms is the cell</a:t>
            </a:r>
          </a:p>
          <a:p>
            <a:pPr>
              <a:buFont typeface="Wingdings" pitchFamily="2" charset="2"/>
              <a:buChar char="Ø"/>
            </a:pPr>
            <a:r>
              <a:rPr lang="en-US" sz="2400" dirty="0" smtClean="0"/>
              <a:t>All cells arise from preexisting cells</a:t>
            </a:r>
          </a:p>
          <a:p>
            <a:pPr>
              <a:buFont typeface="Wingdings" pitchFamily="2" charset="2"/>
              <a:buChar char="Ø"/>
            </a:pPr>
            <a:r>
              <a:rPr lang="en-US" sz="2400" dirty="0" smtClean="0"/>
              <a:t>(this principle discarded the idea of  spontaneous generation)</a:t>
            </a:r>
          </a:p>
          <a:p>
            <a:pPr marL="457200" indent="-457200">
              <a:buFont typeface="Wingdings" pitchFamily="2" charset="2"/>
              <a:buChar char="Ø"/>
            </a:pPr>
            <a:r>
              <a:rPr lang="en-US" sz="2400" dirty="0" smtClean="0"/>
              <a:t>All cells today represent a continuous line of descent from the first living cells.</a:t>
            </a:r>
          </a:p>
          <a:p>
            <a:pPr marL="457200" indent="-457200">
              <a:buFont typeface="Wingdings" pitchFamily="2" charset="2"/>
              <a:buChar char="Ø"/>
            </a:pPr>
            <a:r>
              <a:rPr lang="en-US" sz="2400" dirty="0" smtClean="0"/>
              <a:t> Microscopes are required to visualize cells.</a:t>
            </a:r>
          </a:p>
          <a:p>
            <a:pPr marL="514350" indent="-514350">
              <a:buFont typeface="+mj-lt"/>
              <a:buAutoNum type="romanLcPeriod"/>
            </a:pPr>
            <a:r>
              <a:rPr lang="en-US" sz="2400" b="1" dirty="0" smtClean="0">
                <a:solidFill>
                  <a:srgbClr val="FF0000"/>
                </a:solidFill>
              </a:rPr>
              <a:t>Light microscopes</a:t>
            </a:r>
            <a:r>
              <a:rPr lang="en-US" sz="2400" dirty="0" smtClean="0"/>
              <a:t> can resolve structures that are 200nm apart.</a:t>
            </a:r>
          </a:p>
          <a:p>
            <a:pPr marL="514350" indent="-514350">
              <a:buFont typeface="+mj-lt"/>
              <a:buAutoNum type="romanLcPeriod"/>
            </a:pPr>
            <a:r>
              <a:rPr lang="en-US" sz="2400" b="1" dirty="0" smtClean="0">
                <a:solidFill>
                  <a:srgbClr val="FF0000"/>
                </a:solidFill>
              </a:rPr>
              <a:t>Electron microscopes</a:t>
            </a:r>
            <a:r>
              <a:rPr lang="en-US" sz="2400" b="1" dirty="0" smtClean="0">
                <a:solidFill>
                  <a:srgbClr val="FFFF00"/>
                </a:solidFill>
              </a:rPr>
              <a:t> </a:t>
            </a:r>
            <a:r>
              <a:rPr lang="en-US" sz="2400" dirty="0" smtClean="0"/>
              <a:t>can resolve structures that are 0.2nm apart.</a:t>
            </a:r>
            <a:endParaRPr lang="en-US" sz="2400" b="1" dirty="0" smtClean="0">
              <a:solidFill>
                <a:srgbClr val="FFFF00"/>
              </a:solidFill>
            </a:endParaRPr>
          </a:p>
          <a:p>
            <a:pPr>
              <a:buFont typeface="Wingdings" pitchFamily="2" charset="2"/>
              <a:buChar char="Ø"/>
            </a:pPr>
            <a:endParaRPr lang="en-US" sz="2400" b="1" dirty="0" smtClean="0">
              <a:solidFill>
                <a:srgbClr val="FFFF00"/>
              </a:solidFill>
            </a:endParaRPr>
          </a:p>
          <a:p>
            <a:pPr>
              <a:buFont typeface="Wingdings" pitchFamily="2" charset="2"/>
              <a:buChar char="Ø"/>
            </a:pPr>
            <a:endParaRPr lang="en-US" sz="24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762000"/>
          </a:xfrm>
        </p:spPr>
        <p:txBody>
          <a:bodyPr>
            <a:normAutofit fontScale="90000"/>
          </a:bodyPr>
          <a:lstStyle/>
          <a:p>
            <a:r>
              <a:rPr lang="en-US" dirty="0" smtClean="0"/>
              <a:t>Characteristics of All Cells</a:t>
            </a:r>
          </a:p>
        </p:txBody>
      </p:sp>
      <p:sp>
        <p:nvSpPr>
          <p:cNvPr id="14339" name="Rectangle 3"/>
          <p:cNvSpPr>
            <a:spLocks noGrp="1" noChangeArrowheads="1"/>
          </p:cNvSpPr>
          <p:nvPr>
            <p:ph idx="1"/>
          </p:nvPr>
        </p:nvSpPr>
        <p:spPr>
          <a:xfrm>
            <a:off x="228600" y="838200"/>
            <a:ext cx="8686800" cy="6019800"/>
          </a:xfrm>
        </p:spPr>
        <p:txBody>
          <a:bodyPr/>
          <a:lstStyle/>
          <a:p>
            <a:pPr marL="571500" indent="-571500">
              <a:buFont typeface="+mj-lt"/>
              <a:buAutoNum type="romanLcPeriod"/>
            </a:pPr>
            <a:r>
              <a:rPr lang="en-US" dirty="0" smtClean="0"/>
              <a:t>A surrounding membrane</a:t>
            </a:r>
          </a:p>
          <a:p>
            <a:pPr marL="571500" indent="-571500">
              <a:buFont typeface="+mj-lt"/>
              <a:buAutoNum type="romanLcPeriod"/>
            </a:pPr>
            <a:r>
              <a:rPr lang="en-US" dirty="0" smtClean="0"/>
              <a:t>Protoplasm – cell contents in thick fluid</a:t>
            </a:r>
          </a:p>
          <a:p>
            <a:pPr marL="571500" indent="-571500">
              <a:buFont typeface="+mj-lt"/>
              <a:buAutoNum type="romanLcPeriod"/>
            </a:pPr>
            <a:r>
              <a:rPr lang="en-US" dirty="0" smtClean="0"/>
              <a:t>Organelles – structures for cell function</a:t>
            </a:r>
          </a:p>
          <a:p>
            <a:pPr marL="571500" indent="-571500">
              <a:buFont typeface="+mj-lt"/>
              <a:buAutoNum type="romanLcPeriod"/>
            </a:pPr>
            <a:r>
              <a:rPr lang="en-US" dirty="0" smtClean="0"/>
              <a:t>Control center with DNA</a:t>
            </a:r>
          </a:p>
          <a:p>
            <a:pPr marL="571500" indent="-571500">
              <a:buNone/>
            </a:pPr>
            <a:r>
              <a:rPr lang="en-US" b="1" dirty="0" smtClean="0"/>
              <a:t>Cell Types</a:t>
            </a:r>
          </a:p>
          <a:p>
            <a:pPr>
              <a:buNone/>
            </a:pPr>
            <a:r>
              <a:rPr lang="en-US" sz="2400" dirty="0" smtClean="0"/>
              <a:t>1. Prokaryotic </a:t>
            </a:r>
          </a:p>
          <a:p>
            <a:pPr>
              <a:buNone/>
            </a:pPr>
            <a:r>
              <a:rPr lang="en-US" sz="2400" dirty="0" smtClean="0"/>
              <a:t>2. Eukaryotic</a:t>
            </a:r>
          </a:p>
          <a:p>
            <a:pPr>
              <a:buNone/>
            </a:pPr>
            <a:r>
              <a:rPr lang="en-US" b="1" dirty="0" smtClean="0"/>
              <a:t>Prokaryotic</a:t>
            </a:r>
          </a:p>
          <a:p>
            <a:pPr>
              <a:lnSpc>
                <a:spcPct val="90000"/>
              </a:lnSpc>
              <a:buFont typeface="Wingdings" pitchFamily="2" charset="2"/>
              <a:buChar char="v"/>
            </a:pPr>
            <a:r>
              <a:rPr lang="en-US" dirty="0" smtClean="0"/>
              <a:t>Do not have structures surrounded by membranes</a:t>
            </a:r>
          </a:p>
          <a:p>
            <a:pPr>
              <a:lnSpc>
                <a:spcPct val="90000"/>
              </a:lnSpc>
              <a:buFont typeface="Wingdings" pitchFamily="2" charset="2"/>
              <a:buChar char="v"/>
            </a:pPr>
            <a:r>
              <a:rPr lang="en-US" dirty="0" smtClean="0"/>
              <a:t>Few internal structures</a:t>
            </a:r>
          </a:p>
          <a:p>
            <a:pPr>
              <a:lnSpc>
                <a:spcPct val="90000"/>
              </a:lnSpc>
              <a:buFont typeface="Wingdings" pitchFamily="2" charset="2"/>
              <a:buChar char="v"/>
            </a:pPr>
            <a:r>
              <a:rPr lang="en-US" dirty="0" smtClean="0"/>
              <a:t>One-celled organisms, Bacteria </a:t>
            </a:r>
          </a:p>
          <a:p>
            <a:pPr>
              <a:buNone/>
            </a:pPr>
            <a:endParaRPr lang="en-US"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figure 5-4"/>
          <p:cNvPicPr>
            <a:picLocks noChangeAspect="1" noChangeArrowheads="1"/>
          </p:cNvPicPr>
          <p:nvPr/>
        </p:nvPicPr>
        <p:blipFill>
          <a:blip r:embed="rId3" cstate="print"/>
          <a:srcRect/>
          <a:stretch>
            <a:fillRect/>
          </a:stretch>
        </p:blipFill>
        <p:spPr bwMode="auto">
          <a:xfrm>
            <a:off x="1600200" y="3014663"/>
            <a:ext cx="6019800" cy="3563937"/>
          </a:xfrm>
          <a:prstGeom prst="rect">
            <a:avLst/>
          </a:prstGeom>
          <a:noFill/>
          <a:ln w="9525">
            <a:noFill/>
            <a:miter lim="800000"/>
            <a:headEnd/>
            <a:tailEnd/>
          </a:ln>
        </p:spPr>
      </p:pic>
      <p:sp>
        <p:nvSpPr>
          <p:cNvPr id="16387" name="Rectangle 2"/>
          <p:cNvSpPr>
            <a:spLocks noGrp="1" noChangeArrowheads="1"/>
          </p:cNvSpPr>
          <p:nvPr>
            <p:ph type="title"/>
          </p:nvPr>
        </p:nvSpPr>
        <p:spPr>
          <a:xfrm>
            <a:off x="457200" y="228600"/>
            <a:ext cx="8229600" cy="990600"/>
          </a:xfrm>
        </p:spPr>
        <p:txBody>
          <a:bodyPr/>
          <a:lstStyle/>
          <a:p>
            <a:r>
              <a:rPr lang="en-US" smtClean="0"/>
              <a:t>Prokaryotic Cells</a:t>
            </a:r>
          </a:p>
        </p:txBody>
      </p:sp>
      <p:sp>
        <p:nvSpPr>
          <p:cNvPr id="16388" name="Rectangle 3"/>
          <p:cNvSpPr>
            <a:spLocks noGrp="1" noChangeArrowheads="1"/>
          </p:cNvSpPr>
          <p:nvPr>
            <p:ph idx="1"/>
          </p:nvPr>
        </p:nvSpPr>
        <p:spPr>
          <a:xfrm>
            <a:off x="1524000" y="1600200"/>
            <a:ext cx="6781800" cy="1371600"/>
          </a:xfrm>
        </p:spPr>
        <p:txBody>
          <a:bodyPr/>
          <a:lstStyle/>
          <a:p>
            <a:r>
              <a:rPr lang="en-US" smtClean="0"/>
              <a:t>First cell type on earth</a:t>
            </a:r>
          </a:p>
          <a:p>
            <a:r>
              <a:rPr lang="en-US" smtClean="0"/>
              <a:t>Cell type of Bacteria and Archaea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figure 5-4"/>
          <p:cNvPicPr>
            <a:picLocks noChangeAspect="1" noChangeArrowheads="1"/>
          </p:cNvPicPr>
          <p:nvPr/>
        </p:nvPicPr>
        <p:blipFill>
          <a:blip r:embed="rId3" cstate="print"/>
          <a:srcRect/>
          <a:stretch>
            <a:fillRect/>
          </a:stretch>
        </p:blipFill>
        <p:spPr bwMode="auto">
          <a:xfrm>
            <a:off x="1905000" y="3124200"/>
            <a:ext cx="6553200" cy="3733800"/>
          </a:xfrm>
          <a:prstGeom prst="rect">
            <a:avLst/>
          </a:prstGeom>
          <a:noFill/>
          <a:ln w="9525">
            <a:noFill/>
            <a:miter lim="800000"/>
            <a:headEnd/>
            <a:tailEnd/>
          </a:ln>
        </p:spPr>
      </p:pic>
      <p:sp>
        <p:nvSpPr>
          <p:cNvPr id="17411" name="Rectangle 2"/>
          <p:cNvSpPr>
            <a:spLocks noGrp="1" noChangeArrowheads="1"/>
          </p:cNvSpPr>
          <p:nvPr>
            <p:ph type="title"/>
          </p:nvPr>
        </p:nvSpPr>
        <p:spPr>
          <a:xfrm>
            <a:off x="609600" y="228600"/>
            <a:ext cx="8229600" cy="1143000"/>
          </a:xfrm>
        </p:spPr>
        <p:txBody>
          <a:bodyPr/>
          <a:lstStyle/>
          <a:p>
            <a:r>
              <a:rPr lang="en-US" smtClean="0"/>
              <a:t>Prokaryotic Cells</a:t>
            </a:r>
          </a:p>
        </p:txBody>
      </p:sp>
      <p:sp>
        <p:nvSpPr>
          <p:cNvPr id="17412" name="Rectangle 3"/>
          <p:cNvSpPr>
            <a:spLocks noGrp="1" noChangeArrowheads="1"/>
          </p:cNvSpPr>
          <p:nvPr>
            <p:ph idx="1"/>
          </p:nvPr>
        </p:nvSpPr>
        <p:spPr>
          <a:xfrm>
            <a:off x="838200" y="1600200"/>
            <a:ext cx="7696200" cy="1981200"/>
          </a:xfrm>
        </p:spPr>
        <p:txBody>
          <a:bodyPr/>
          <a:lstStyle/>
          <a:p>
            <a:r>
              <a:rPr lang="en-US" smtClean="0"/>
              <a:t>No membrane bound nucleus</a:t>
            </a:r>
          </a:p>
          <a:p>
            <a:r>
              <a:rPr lang="en-US" smtClean="0"/>
              <a:t>Nucleoid = region of DNA concentration</a:t>
            </a:r>
          </a:p>
          <a:p>
            <a:r>
              <a:rPr lang="en-US" smtClean="0"/>
              <a:t>Organelles not bound by membranes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0"/>
            <a:ext cx="4191000" cy="533400"/>
          </a:xfrm>
        </p:spPr>
        <p:txBody>
          <a:bodyPr>
            <a:normAutofit fontScale="90000"/>
          </a:bodyPr>
          <a:lstStyle/>
          <a:p>
            <a:pPr fontAlgn="auto">
              <a:spcAft>
                <a:spcPts val="0"/>
              </a:spcAft>
              <a:defRPr/>
            </a:pPr>
            <a:r>
              <a:rPr lang="en-US" dirty="0"/>
              <a:t>Eukaryotic Cells</a:t>
            </a:r>
          </a:p>
        </p:txBody>
      </p:sp>
      <p:sp>
        <p:nvSpPr>
          <p:cNvPr id="18435" name="Rectangle 3"/>
          <p:cNvSpPr>
            <a:spLocks noGrp="1" noChangeArrowheads="1"/>
          </p:cNvSpPr>
          <p:nvPr>
            <p:ph idx="1"/>
          </p:nvPr>
        </p:nvSpPr>
        <p:spPr>
          <a:xfrm>
            <a:off x="0" y="381000"/>
            <a:ext cx="5943600" cy="6477000"/>
          </a:xfrm>
        </p:spPr>
        <p:txBody>
          <a:bodyPr/>
          <a:lstStyle/>
          <a:p>
            <a:pPr marL="514350" indent="-514350">
              <a:buNone/>
            </a:pPr>
            <a:r>
              <a:rPr lang="en-US" dirty="0" smtClean="0"/>
              <a:t>1. Include fungi, protists, plant, and animal cells</a:t>
            </a:r>
          </a:p>
          <a:p>
            <a:pPr marL="514350" indent="-514350">
              <a:buNone/>
            </a:pPr>
            <a:r>
              <a:rPr lang="en-US" sz="2800" dirty="0" smtClean="0"/>
              <a:t>2. compartmentalize many cellular functions within </a:t>
            </a:r>
            <a:r>
              <a:rPr lang="en-US" sz="2800" b="1" dirty="0" smtClean="0">
                <a:solidFill>
                  <a:srgbClr val="FF0000"/>
                </a:solidFill>
              </a:rPr>
              <a:t>organelles</a:t>
            </a:r>
            <a:r>
              <a:rPr lang="en-US" sz="2800" dirty="0" smtClean="0"/>
              <a:t> and the </a:t>
            </a:r>
            <a:r>
              <a:rPr lang="en-US" sz="2800" b="1" dirty="0" err="1" smtClean="0">
                <a:solidFill>
                  <a:srgbClr val="FF0000"/>
                </a:solidFill>
              </a:rPr>
              <a:t>endomembrane</a:t>
            </a:r>
            <a:r>
              <a:rPr lang="en-US" sz="2800" b="1" dirty="0" smtClean="0">
                <a:solidFill>
                  <a:srgbClr val="FF0000"/>
                </a:solidFill>
              </a:rPr>
              <a:t> system </a:t>
            </a:r>
            <a:r>
              <a:rPr lang="en-US" sz="2800" b="1" dirty="0" err="1" smtClean="0">
                <a:solidFill>
                  <a:srgbClr val="FF0000"/>
                </a:solidFill>
              </a:rPr>
              <a:t>ie</a:t>
            </a:r>
            <a:endParaRPr lang="en-US" dirty="0" smtClean="0"/>
          </a:p>
          <a:p>
            <a:pPr marL="457200" indent="-457200">
              <a:buNone/>
            </a:pPr>
            <a:r>
              <a:rPr lang="en-US" sz="2400" dirty="0" smtClean="0"/>
              <a:t>-Contain </a:t>
            </a:r>
            <a:r>
              <a:rPr lang="en-US" sz="2400" i="1" u="sng" dirty="0" smtClean="0"/>
              <a:t>organelles</a:t>
            </a:r>
            <a:r>
              <a:rPr lang="en-US" sz="2400" dirty="0" smtClean="0"/>
              <a:t> surrounded by membranes</a:t>
            </a:r>
          </a:p>
          <a:p>
            <a:pPr marL="457200" indent="-457200">
              <a:buNone/>
            </a:pPr>
            <a:r>
              <a:rPr lang="en-US" sz="2400" dirty="0" smtClean="0"/>
              <a:t>3 . Most living organisms</a:t>
            </a:r>
          </a:p>
          <a:p>
            <a:pPr marL="457200" indent="-457200">
              <a:buNone/>
            </a:pPr>
            <a:r>
              <a:rPr lang="en-US" sz="2400" dirty="0" smtClean="0"/>
              <a:t>4. possess a membrane-bound nucleus</a:t>
            </a:r>
          </a:p>
          <a:p>
            <a:pPr marL="457200" indent="-457200">
              <a:buNone/>
            </a:pPr>
            <a:r>
              <a:rPr lang="en-US" sz="2400" dirty="0" smtClean="0"/>
              <a:t>-are more complex than prokaryotic cells</a:t>
            </a:r>
          </a:p>
          <a:p>
            <a:pPr marL="457200" indent="-457200">
              <a:buNone/>
            </a:pPr>
            <a:r>
              <a:rPr lang="en-US" sz="2400" dirty="0" smtClean="0"/>
              <a:t>5. possess a </a:t>
            </a:r>
            <a:r>
              <a:rPr lang="en-US" sz="2400" b="1" dirty="0" smtClean="0">
                <a:solidFill>
                  <a:srgbClr val="FF0000"/>
                </a:solidFill>
              </a:rPr>
              <a:t>cytoskeleton</a:t>
            </a:r>
            <a:r>
              <a:rPr lang="en-US" sz="2400" dirty="0" smtClean="0"/>
              <a:t> for support and to maintain cellular structure</a:t>
            </a:r>
            <a:endParaRPr lang="en-US" sz="2400" b="1" dirty="0" smtClean="0">
              <a:solidFill>
                <a:srgbClr val="FFFF00"/>
              </a:solidFill>
            </a:endParaRPr>
          </a:p>
          <a:p>
            <a:pPr marL="514350"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3" descr="eukaryote_animal"/>
          <p:cNvPicPr>
            <a:picLocks noGrp="1" noChangeAspect="1" noChangeArrowheads="1"/>
          </p:cNvPicPr>
          <p:nvPr>
            <p:ph sz="quarter" idx="2"/>
          </p:nvPr>
        </p:nvPicPr>
        <p:blipFill>
          <a:blip r:embed="rId2" cstate="print"/>
          <a:stretch>
            <a:fillRect/>
          </a:stretch>
        </p:blipFill>
        <p:spPr>
          <a:xfrm>
            <a:off x="5355907" y="1600200"/>
            <a:ext cx="2623186" cy="2185988"/>
          </a:xfrm>
          <a:noFill/>
        </p:spPr>
      </p:pic>
      <p:pic>
        <p:nvPicPr>
          <p:cNvPr id="8197" name="Picture 14" descr="eukaryote_plant"/>
          <p:cNvPicPr>
            <a:picLocks noGrp="1" noChangeAspect="1" noChangeArrowheads="1"/>
          </p:cNvPicPr>
          <p:nvPr>
            <p:ph sz="quarter" idx="3"/>
          </p:nvPr>
        </p:nvPicPr>
        <p:blipFill>
          <a:blip r:embed="rId3" cstate="print"/>
          <a:srcRect/>
          <a:stretch>
            <a:fillRect/>
          </a:stretch>
        </p:blipFill>
        <p:spPr>
          <a:xfrm>
            <a:off x="0" y="0"/>
            <a:ext cx="4572000" cy="6629400"/>
          </a:xfrm>
          <a:noFill/>
        </p:spPr>
      </p:pic>
      <p:sp>
        <p:nvSpPr>
          <p:cNvPr id="8198" name="Text Box 15"/>
          <p:cNvSpPr txBox="1">
            <a:spLocks noChangeArrowheads="1"/>
          </p:cNvSpPr>
          <p:nvPr/>
        </p:nvSpPr>
        <p:spPr bwMode="auto">
          <a:xfrm>
            <a:off x="1143000" y="2438400"/>
            <a:ext cx="2895600" cy="457200"/>
          </a:xfrm>
          <a:prstGeom prst="rect">
            <a:avLst/>
          </a:prstGeom>
          <a:noFill/>
          <a:ln w="9525">
            <a:noFill/>
            <a:miter lim="800000"/>
            <a:headEnd/>
            <a:tailEnd/>
          </a:ln>
          <a:effectLst/>
        </p:spPr>
        <p:txBody>
          <a:bodyPr>
            <a:spAutoFit/>
          </a:bodyPr>
          <a:lstStyle/>
          <a:p>
            <a:pPr algn="ctr">
              <a:spcBef>
                <a:spcPct val="50000"/>
              </a:spcBef>
            </a:pPr>
            <a:r>
              <a:rPr lang="en-US" sz="2400" b="1"/>
              <a:t>Plant</a:t>
            </a:r>
          </a:p>
        </p:txBody>
      </p:sp>
      <p:sp>
        <p:nvSpPr>
          <p:cNvPr id="8199" name="Text Box 16"/>
          <p:cNvSpPr txBox="1">
            <a:spLocks noChangeArrowheads="1"/>
          </p:cNvSpPr>
          <p:nvPr/>
        </p:nvSpPr>
        <p:spPr bwMode="auto">
          <a:xfrm>
            <a:off x="5105400" y="2438400"/>
            <a:ext cx="2895600" cy="457200"/>
          </a:xfrm>
          <a:prstGeom prst="rect">
            <a:avLst/>
          </a:prstGeom>
          <a:noFill/>
          <a:ln w="9525">
            <a:noFill/>
            <a:miter lim="800000"/>
            <a:headEnd/>
            <a:tailEnd/>
          </a:ln>
          <a:effectLst/>
        </p:spPr>
        <p:txBody>
          <a:bodyPr>
            <a:spAutoFit/>
          </a:bodyPr>
          <a:lstStyle/>
          <a:p>
            <a:pPr algn="ctr">
              <a:spcBef>
                <a:spcPct val="50000"/>
              </a:spcBef>
            </a:pPr>
            <a:r>
              <a:rPr lang="en-US" sz="2400" b="1"/>
              <a:t>Animal</a:t>
            </a:r>
          </a:p>
        </p:txBody>
      </p:sp>
      <p:sp>
        <p:nvSpPr>
          <p:cNvPr id="8200" name="Text Box 17"/>
          <p:cNvSpPr txBox="1">
            <a:spLocks noChangeArrowheads="1"/>
          </p:cNvSpPr>
          <p:nvPr/>
        </p:nvSpPr>
        <p:spPr bwMode="auto">
          <a:xfrm>
            <a:off x="304800" y="6172200"/>
            <a:ext cx="6172200" cy="369332"/>
          </a:xfrm>
          <a:prstGeom prst="rect">
            <a:avLst/>
          </a:prstGeom>
          <a:noFill/>
          <a:ln w="9525">
            <a:noFill/>
            <a:miter lim="800000"/>
            <a:headEnd/>
            <a:tailEnd/>
          </a:ln>
          <a:effectLst/>
        </p:spPr>
        <p:txBody>
          <a:bodyPr>
            <a:spAutoFit/>
          </a:bodyPr>
          <a:lstStyle/>
          <a:p>
            <a:pPr>
              <a:spcBef>
                <a:spcPct val="50000"/>
              </a:spcBef>
            </a:pPr>
            <a:r>
              <a:rPr lang="en-US" dirty="0" smtClean="0"/>
              <a:t>Plant (</a:t>
            </a:r>
            <a:r>
              <a:rPr lang="en-US" dirty="0" err="1" smtClean="0"/>
              <a:t>lt</a:t>
            </a:r>
            <a:r>
              <a:rPr lang="en-US" dirty="0" smtClean="0"/>
              <a:t>)………….    And,………..   animal (</a:t>
            </a:r>
            <a:r>
              <a:rPr lang="en-US" dirty="0" err="1" smtClean="0"/>
              <a:t>rt</a:t>
            </a:r>
            <a:r>
              <a:rPr lang="en-US" dirty="0" smtClean="0"/>
              <a:t>) cells</a:t>
            </a:r>
            <a:endParaRPr lang="en-US" dirty="0"/>
          </a:p>
        </p:txBody>
      </p:sp>
      <p:cxnSp>
        <p:nvCxnSpPr>
          <p:cNvPr id="12" name="Straight Arrow Connector 11"/>
          <p:cNvCxnSpPr/>
          <p:nvPr/>
        </p:nvCxnSpPr>
        <p:spPr>
          <a:xfrm flipV="1">
            <a:off x="4876800" y="5638800"/>
            <a:ext cx="1219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33400" y="5257800"/>
            <a:ext cx="1066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533400"/>
          </a:xfrm>
        </p:spPr>
        <p:txBody>
          <a:bodyPr>
            <a:normAutofit fontScale="90000"/>
          </a:bodyPr>
          <a:lstStyle/>
          <a:p>
            <a:r>
              <a:rPr lang="en-US" dirty="0"/>
              <a:t>INTRODUCTION</a:t>
            </a:r>
            <a:endParaRPr lang="en-GB" dirty="0"/>
          </a:p>
        </p:txBody>
      </p:sp>
      <p:sp>
        <p:nvSpPr>
          <p:cNvPr id="17411" name="Rectangle 3"/>
          <p:cNvSpPr>
            <a:spLocks noGrp="1" noChangeArrowheads="1"/>
          </p:cNvSpPr>
          <p:nvPr>
            <p:ph idx="1"/>
          </p:nvPr>
        </p:nvSpPr>
        <p:spPr>
          <a:xfrm>
            <a:off x="228600" y="457200"/>
            <a:ext cx="8915400" cy="6172200"/>
          </a:xfrm>
        </p:spPr>
        <p:txBody>
          <a:bodyPr/>
          <a:lstStyle/>
          <a:p>
            <a:pPr>
              <a:lnSpc>
                <a:spcPct val="80000"/>
              </a:lnSpc>
              <a:buFont typeface="Wingdings" pitchFamily="2" charset="2"/>
              <a:buChar char="ü"/>
            </a:pPr>
            <a:r>
              <a:rPr lang="en-US" sz="2400" dirty="0">
                <a:latin typeface="Times New Roman" pitchFamily="18" charset="0"/>
                <a:cs typeface="Times New Roman" pitchFamily="18" charset="0"/>
              </a:rPr>
              <a:t>The cell is the basic unit of structure and function in living things.  Cells vary in their shape size, and arrangements but all cells have similar components, each with a particular function.</a:t>
            </a:r>
          </a:p>
          <a:p>
            <a:pPr>
              <a:lnSpc>
                <a:spcPct val="80000"/>
              </a:lnSpc>
              <a:buFont typeface="Wingdings" pitchFamily="2" charset="2"/>
              <a:buChar char="ü"/>
            </a:pPr>
            <a:r>
              <a:rPr lang="en-US" sz="2400" dirty="0">
                <a:latin typeface="Times New Roman" pitchFamily="18" charset="0"/>
                <a:cs typeface="Times New Roman" pitchFamily="18" charset="0"/>
              </a:rPr>
              <a:t>Some of the 100 trillion of cells make up human body.</a:t>
            </a:r>
          </a:p>
          <a:p>
            <a:pPr>
              <a:lnSpc>
                <a:spcPct val="80000"/>
              </a:lnSpc>
              <a:buFont typeface="Wingdings" pitchFamily="2" charset="2"/>
              <a:buChar char="ü"/>
            </a:pPr>
            <a:r>
              <a:rPr lang="en-US" sz="2400" dirty="0">
                <a:latin typeface="Times New Roman" pitchFamily="18" charset="0"/>
                <a:cs typeface="Times New Roman" pitchFamily="18" charset="0"/>
              </a:rPr>
              <a:t>All human cell are microscopic in size, shape and function.</a:t>
            </a:r>
          </a:p>
          <a:p>
            <a:pPr>
              <a:lnSpc>
                <a:spcPct val="80000"/>
              </a:lnSpc>
              <a:buFont typeface="Wingdings" pitchFamily="2" charset="2"/>
              <a:buChar char="ü"/>
            </a:pPr>
            <a:r>
              <a:rPr lang="en-US" sz="2400" dirty="0">
                <a:latin typeface="Times New Roman" pitchFamily="18" charset="0"/>
                <a:cs typeface="Times New Roman" pitchFamily="18" charset="0"/>
              </a:rPr>
              <a:t>The diameter range from 7.5 micrometer (RBC) to</a:t>
            </a:r>
            <a:r>
              <a:rPr lang="en-US" sz="2800" dirty="0">
                <a:latin typeface="Times New Roman" pitchFamily="18" charset="0"/>
                <a:cs typeface="Times New Roman" pitchFamily="18" charset="0"/>
              </a:rPr>
              <a:t> 150 mm (ovum). </a:t>
            </a:r>
            <a:endParaRPr lang="en-US" sz="2800" dirty="0" smtClean="0">
              <a:latin typeface="Times New Roman" pitchFamily="18" charset="0"/>
              <a:cs typeface="Times New Roman" pitchFamily="18" charset="0"/>
            </a:endParaRPr>
          </a:p>
          <a:p>
            <a:pPr>
              <a:lnSpc>
                <a:spcPct val="80000"/>
              </a:lnSpc>
              <a:buFont typeface="Wingdings" pitchFamily="2" charset="2"/>
              <a:buChar char="ü"/>
            </a:pPr>
            <a:r>
              <a:rPr lang="en-US" sz="2400" dirty="0" smtClean="0"/>
              <a:t>Cell is defined as the fundamental living unit of any organism.</a:t>
            </a:r>
          </a:p>
          <a:p>
            <a:pPr>
              <a:lnSpc>
                <a:spcPct val="80000"/>
              </a:lnSpc>
              <a:buFont typeface="Wingdings" pitchFamily="2" charset="2"/>
              <a:buChar char="ü"/>
            </a:pPr>
            <a:r>
              <a:rPr lang="en-US" sz="2400" dirty="0" smtClean="0"/>
              <a:t>-Cell is important to produce energy for metabolism (all chemical reactions within a cell)</a:t>
            </a:r>
          </a:p>
          <a:p>
            <a:pPr>
              <a:lnSpc>
                <a:spcPct val="80000"/>
              </a:lnSpc>
              <a:buFont typeface="Wingdings" pitchFamily="2" charset="2"/>
              <a:buChar char="ü"/>
            </a:pPr>
            <a:r>
              <a:rPr lang="en-US" sz="2400" dirty="0" smtClean="0"/>
              <a:t>   -Cell can mutate (change genetically) as a result of accidental changes in its genetic material (DNA).</a:t>
            </a:r>
          </a:p>
          <a:p>
            <a:pPr>
              <a:lnSpc>
                <a:spcPct val="80000"/>
              </a:lnSpc>
              <a:buFont typeface="Wingdings" pitchFamily="2" charset="2"/>
              <a:buChar char="ü"/>
            </a:pPr>
            <a:r>
              <a:rPr lang="en-US" sz="2400" dirty="0" smtClean="0"/>
              <a:t>    Cytology: the study of the structure and functions of </a:t>
            </a:r>
            <a:r>
              <a:rPr lang="en-US" sz="2800" dirty="0" smtClean="0"/>
              <a:t>cells.</a:t>
            </a:r>
          </a:p>
          <a:p>
            <a:pPr>
              <a:lnSpc>
                <a:spcPct val="80000"/>
              </a:lnSpc>
            </a:pPr>
            <a:endParaRPr lang="en-GB"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r>
              <a:rPr lang="en-GB"/>
              <a:t>ahmad ata</a:t>
            </a:r>
          </a:p>
        </p:txBody>
      </p:sp>
      <p:sp>
        <p:nvSpPr>
          <p:cNvPr id="6" name="Slide Number Placeholder 5"/>
          <p:cNvSpPr>
            <a:spLocks noGrp="1"/>
          </p:cNvSpPr>
          <p:nvPr>
            <p:ph type="sldNum" sz="quarter" idx="12"/>
          </p:nvPr>
        </p:nvSpPr>
        <p:spPr/>
        <p:txBody>
          <a:bodyPr/>
          <a:lstStyle/>
          <a:p>
            <a:fld id="{EFC13EBA-0A39-473C-9CAD-AFE1D83855D2}" type="slidenum">
              <a:rPr lang="en-GB"/>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Objectives</a:t>
            </a:r>
            <a:endParaRPr lang="en-US" dirty="0"/>
          </a:p>
        </p:txBody>
      </p:sp>
      <p:sp>
        <p:nvSpPr>
          <p:cNvPr id="3" name="Content Placeholder 2"/>
          <p:cNvSpPr>
            <a:spLocks noGrp="1"/>
          </p:cNvSpPr>
          <p:nvPr>
            <p:ph idx="1"/>
          </p:nvPr>
        </p:nvSpPr>
        <p:spPr>
          <a:xfrm>
            <a:off x="228600" y="1371600"/>
            <a:ext cx="8686800" cy="5181600"/>
          </a:xfrm>
        </p:spPr>
        <p:txBody>
          <a:bodyPr/>
          <a:lstStyle/>
          <a:p>
            <a:r>
              <a:rPr lang="en-US" dirty="0" smtClean="0"/>
              <a:t>By the end of the lesson the learner should be able to;</a:t>
            </a:r>
          </a:p>
          <a:p>
            <a:r>
              <a:rPr lang="en-US" dirty="0" err="1" smtClean="0"/>
              <a:t>i</a:t>
            </a:r>
            <a:r>
              <a:rPr lang="en-US" dirty="0" smtClean="0"/>
              <a:t>. define terms used in cell anatomy </a:t>
            </a:r>
          </a:p>
          <a:p>
            <a:r>
              <a:rPr lang="en-US" dirty="0" smtClean="0"/>
              <a:t>ii. Explain cell structure (morphology)</a:t>
            </a:r>
          </a:p>
          <a:p>
            <a:r>
              <a:rPr lang="en-US" dirty="0" smtClean="0"/>
              <a:t>iii. Describe the morphology various organelles</a:t>
            </a:r>
          </a:p>
          <a:p>
            <a:r>
              <a:rPr lang="en-US" dirty="0" smtClean="0"/>
              <a:t>iv.  Appreciate the cell as the basic building block of human body .</a:t>
            </a:r>
          </a:p>
          <a:p>
            <a:r>
              <a:rPr lang="en-US" dirty="0" smtClean="0"/>
              <a:t>V. Demonstrate how cell anatomy  relevant in diagnose and management of diseases.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762000" y="2133600"/>
            <a:ext cx="7772400" cy="1470025"/>
          </a:xfrm>
        </p:spPr>
        <p:txBody>
          <a:bodyPr/>
          <a:lstStyle/>
          <a:p>
            <a:pPr eaLnBrk="1" hangingPunct="1"/>
            <a:r>
              <a:rPr lang="en-US" sz="6600" dirty="0" smtClean="0"/>
              <a:t>Cell Parts</a:t>
            </a:r>
          </a:p>
        </p:txBody>
      </p:sp>
      <p:sp>
        <p:nvSpPr>
          <p:cNvPr id="11267" name="Rectangle 5"/>
          <p:cNvSpPr>
            <a:spLocks noGrp="1" noChangeArrowheads="1"/>
          </p:cNvSpPr>
          <p:nvPr>
            <p:ph type="subTitle" idx="1"/>
          </p:nvPr>
        </p:nvSpPr>
        <p:spPr>
          <a:xfrm>
            <a:off x="533400" y="990600"/>
            <a:ext cx="8153400" cy="5257800"/>
          </a:xfrm>
        </p:spPr>
        <p:txBody>
          <a:bodyPr/>
          <a:lstStyle/>
          <a:p>
            <a:pPr eaLnBrk="1" hangingPunct="1"/>
            <a:endParaRPr lang="en-US" sz="5400" dirty="0" smtClean="0"/>
          </a:p>
          <a:p>
            <a:pPr eaLnBrk="1" hangingPunct="1"/>
            <a:endParaRPr lang="en-US" sz="5400" dirty="0" smtClean="0"/>
          </a:p>
          <a:p>
            <a:pPr eaLnBrk="1" hangingPunct="1"/>
            <a:endParaRPr lang="en-US" sz="5400" dirty="0" smtClean="0"/>
          </a:p>
          <a:p>
            <a:pPr eaLnBrk="1" hangingPunct="1"/>
            <a:r>
              <a:rPr lang="en-US" sz="5400" dirty="0" smtClean="0"/>
              <a:t>Organelles</a:t>
            </a:r>
          </a:p>
          <a:p>
            <a:pPr eaLnBrk="1" hangingPunct="1"/>
            <a:r>
              <a:rPr lang="en-US" sz="5400" dirty="0" smtClean="0"/>
              <a:t>=components of cell</a:t>
            </a:r>
          </a:p>
          <a:p>
            <a:pPr eaLnBrk="1" hangingPunct="1"/>
            <a:r>
              <a:rPr lang="en-US" sz="5400" dirty="0" smtClean="0"/>
              <a:t>.</a:t>
            </a:r>
          </a:p>
        </p:txBody>
      </p:sp>
      <p:sp>
        <p:nvSpPr>
          <p:cNvPr id="4" name="Rectangle 3"/>
          <p:cNvSpPr/>
          <p:nvPr/>
        </p:nvSpPr>
        <p:spPr>
          <a:xfrm>
            <a:off x="4412341" y="3244334"/>
            <a:ext cx="319318" cy="369332"/>
          </a:xfrm>
          <a:prstGeom prst="rect">
            <a:avLst/>
          </a:prstGeom>
        </p:spPr>
        <p:txBody>
          <a:bodyPr wrap="none">
            <a:spAutoFit/>
          </a:bodyPr>
          <a:lstStyle/>
          <a:p>
            <a:r>
              <a:rPr lang="en-US" dirty="0" smtClean="0"/>
              <a:t>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0"/>
            <a:ext cx="3200400" cy="914400"/>
          </a:xfrm>
        </p:spPr>
        <p:txBody>
          <a:bodyPr>
            <a:normAutofit/>
          </a:bodyPr>
          <a:lstStyle/>
          <a:p>
            <a:r>
              <a:rPr lang="en-US" sz="4000" b="1" dirty="0" smtClean="0"/>
              <a:t>cell </a:t>
            </a:r>
            <a:r>
              <a:rPr lang="en-US" sz="4000" b="1" dirty="0"/>
              <a:t>organelles</a:t>
            </a:r>
          </a:p>
        </p:txBody>
      </p:sp>
      <p:sp>
        <p:nvSpPr>
          <p:cNvPr id="15363" name="Rectangle 3"/>
          <p:cNvSpPr>
            <a:spLocks noGrp="1" noChangeArrowheads="1"/>
          </p:cNvSpPr>
          <p:nvPr>
            <p:ph idx="1"/>
          </p:nvPr>
        </p:nvSpPr>
        <p:spPr>
          <a:xfrm>
            <a:off x="0" y="990600"/>
            <a:ext cx="9144000" cy="5867400"/>
          </a:xfrm>
        </p:spPr>
        <p:txBody>
          <a:bodyPr/>
          <a:lstStyle/>
          <a:p>
            <a:pPr marL="514350" indent="-514350">
              <a:buFont typeface="+mj-lt"/>
              <a:buAutoNum type="arabicPeriod"/>
            </a:pPr>
            <a:r>
              <a:rPr lang="en-US" dirty="0" smtClean="0"/>
              <a:t>Cell membrane</a:t>
            </a:r>
          </a:p>
          <a:p>
            <a:pPr marL="514350" indent="-514350">
              <a:buFont typeface="+mj-lt"/>
              <a:buAutoNum type="arabicPeriod"/>
            </a:pPr>
            <a:r>
              <a:rPr lang="en-US" dirty="0" smtClean="0"/>
              <a:t>Cytoplasm </a:t>
            </a:r>
          </a:p>
          <a:p>
            <a:pPr marL="514350" indent="-514350">
              <a:buFont typeface="+mj-lt"/>
              <a:buAutoNum type="arabicPeriod"/>
            </a:pPr>
            <a:r>
              <a:rPr lang="en-US" dirty="0" smtClean="0"/>
              <a:t> Nucleus </a:t>
            </a:r>
          </a:p>
          <a:p>
            <a:pPr marL="514350" indent="-514350">
              <a:buFont typeface="+mj-lt"/>
              <a:buAutoNum type="arabicPeriod"/>
            </a:pPr>
            <a:r>
              <a:rPr lang="en-US" dirty="0" smtClean="0"/>
              <a:t>Mitochondria</a:t>
            </a:r>
          </a:p>
          <a:p>
            <a:pPr marL="514350" indent="-514350">
              <a:buFont typeface="+mj-lt"/>
              <a:buAutoNum type="arabicPeriod"/>
            </a:pPr>
            <a:r>
              <a:rPr lang="en-US" dirty="0" smtClean="0"/>
              <a:t>Endoplasmic reticulum</a:t>
            </a:r>
          </a:p>
          <a:p>
            <a:pPr marL="514350" indent="-514350">
              <a:buFont typeface="+mj-lt"/>
              <a:buAutoNum type="arabicPeriod"/>
            </a:pPr>
            <a:r>
              <a:rPr lang="en-US" dirty="0" smtClean="0"/>
              <a:t>Ribosomes</a:t>
            </a:r>
          </a:p>
          <a:p>
            <a:pPr marL="514350" indent="-514350">
              <a:buFont typeface="+mj-lt"/>
              <a:buAutoNum type="arabicPeriod"/>
            </a:pPr>
            <a:r>
              <a:rPr lang="en-US" dirty="0" smtClean="0"/>
              <a:t>Lysosomes</a:t>
            </a:r>
          </a:p>
          <a:p>
            <a:pPr marL="514350" indent="-514350">
              <a:buFont typeface="+mj-lt"/>
              <a:buAutoNum type="arabicPeriod"/>
            </a:pPr>
            <a:r>
              <a:rPr lang="en-US" dirty="0" smtClean="0"/>
              <a:t>Vacuoles</a:t>
            </a:r>
          </a:p>
          <a:p>
            <a:pPr marL="514350" indent="-514350">
              <a:buFont typeface="+mj-lt"/>
              <a:buAutoNum type="arabicPeriod"/>
            </a:pPr>
            <a:r>
              <a:rPr lang="en-US" dirty="0" smtClean="0"/>
              <a:t>Golgi bodies</a:t>
            </a:r>
          </a:p>
          <a:p>
            <a:pPr marL="514350" indent="-514350">
              <a:buFont typeface="+mj-lt"/>
              <a:buAutoNum type="arabicPeriod"/>
            </a:pPr>
            <a:r>
              <a:rPr lang="en-US" dirty="0" smtClean="0"/>
              <a:t>Chloroplast</a:t>
            </a:r>
          </a:p>
          <a:p>
            <a:pPr>
              <a:buNone/>
            </a:pPr>
            <a:endParaRPr lang="en-US" dirty="0" smtClean="0"/>
          </a:p>
          <a:p>
            <a:pPr lvl="1">
              <a:buNone/>
            </a:pPr>
            <a:endParaRPr lang="en-US" dirty="0" smtClean="0"/>
          </a:p>
          <a:p>
            <a:pPr lvl="1"/>
            <a:endParaRPr lang="en-US" dirty="0"/>
          </a:p>
          <a:p>
            <a:pPr lvl="1"/>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lide(fromBottom)">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slide(fromBottom)">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slide(fromBottom)">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slide(fromBottom)">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slide(fromBottom)">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slide(fromBottom)">
                                      <p:cBhvr>
                                        <p:cTn id="37" dur="500"/>
                                        <p:tgtEl>
                                          <p:spTgt spid="153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slide(fromBottom)">
                                      <p:cBhvr>
                                        <p:cTn id="42" dur="500"/>
                                        <p:tgtEl>
                                          <p:spTgt spid="153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5363">
                                            <p:txEl>
                                              <p:pRg st="8" end="8"/>
                                            </p:txEl>
                                          </p:spTgt>
                                        </p:tgtEl>
                                        <p:attrNameLst>
                                          <p:attrName>style.visibility</p:attrName>
                                        </p:attrNameLst>
                                      </p:cBhvr>
                                      <p:to>
                                        <p:strVal val="visible"/>
                                      </p:to>
                                    </p:set>
                                    <p:animEffect transition="in" filter="slide(fromBottom)">
                                      <p:cBhvr>
                                        <p:cTn id="47" dur="500"/>
                                        <p:tgtEl>
                                          <p:spTgt spid="1536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5363">
                                            <p:txEl>
                                              <p:pRg st="9" end="9"/>
                                            </p:txEl>
                                          </p:spTgt>
                                        </p:tgtEl>
                                        <p:attrNameLst>
                                          <p:attrName>style.visibility</p:attrName>
                                        </p:attrNameLst>
                                      </p:cBhvr>
                                      <p:to>
                                        <p:strVal val="visible"/>
                                      </p:to>
                                    </p:set>
                                    <p:animEffect transition="in" filter="slide(fromBottom)">
                                      <p:cBhvr>
                                        <p:cTn id="52" dur="500"/>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p:txBody>
          <a:bodyPr/>
          <a:lstStyle/>
          <a:p>
            <a:r>
              <a:rPr lang="en-US" dirty="0" err="1" smtClean="0"/>
              <a:t>Endomembrane</a:t>
            </a:r>
            <a:r>
              <a:rPr lang="en-US" dirty="0" smtClean="0"/>
              <a:t> System</a:t>
            </a:r>
          </a:p>
        </p:txBody>
      </p:sp>
      <p:sp>
        <p:nvSpPr>
          <p:cNvPr id="120835" name="Rectangle 3"/>
          <p:cNvSpPr>
            <a:spLocks noGrp="1" noChangeArrowheads="1"/>
          </p:cNvSpPr>
          <p:nvPr>
            <p:ph idx="1"/>
          </p:nvPr>
        </p:nvSpPr>
        <p:spPr/>
        <p:txBody>
          <a:bodyPr/>
          <a:lstStyle/>
          <a:p>
            <a:pPr>
              <a:buFontTx/>
              <a:buNone/>
            </a:pPr>
            <a:r>
              <a:rPr lang="en-US" b="1" u="sng" dirty="0" err="1" smtClean="0"/>
              <a:t>Endomembrane</a:t>
            </a:r>
            <a:r>
              <a:rPr lang="en-US" b="1" u="sng" dirty="0" smtClean="0"/>
              <a:t> system   </a:t>
            </a:r>
            <a:r>
              <a:rPr lang="en-US" b="1" dirty="0" smtClean="0"/>
              <a:t>is</a:t>
            </a:r>
            <a:endParaRPr lang="en-US" dirty="0" smtClean="0"/>
          </a:p>
          <a:p>
            <a:pPr>
              <a:buFontTx/>
              <a:buNone/>
            </a:pPr>
            <a:r>
              <a:rPr lang="en-US" dirty="0" smtClean="0"/>
              <a:t>	-a series of membranes throughout the cytoplasm</a:t>
            </a:r>
          </a:p>
          <a:p>
            <a:pPr>
              <a:buFontTx/>
              <a:buNone/>
            </a:pPr>
            <a:r>
              <a:rPr lang="en-US" dirty="0" smtClean="0"/>
              <a:t>	-divides cell into compartments where different cellular functions occur</a:t>
            </a:r>
          </a:p>
          <a:p>
            <a:pPr>
              <a:buFontTx/>
              <a:buNone/>
            </a:pPr>
            <a:r>
              <a:rPr lang="en-US" dirty="0" smtClean="0"/>
              <a:t>	1. endoplasmic reticulum</a:t>
            </a:r>
          </a:p>
          <a:p>
            <a:pPr>
              <a:buFontTx/>
              <a:buNone/>
            </a:pPr>
            <a:r>
              <a:rPr lang="en-US" dirty="0" smtClean="0"/>
              <a:t>	2. Golgi apparatus</a:t>
            </a:r>
          </a:p>
          <a:p>
            <a:pPr>
              <a:buFontTx/>
              <a:buNone/>
            </a:pPr>
            <a:r>
              <a:rPr lang="en-US" dirty="0" smtClean="0"/>
              <a:t>	3. </a:t>
            </a:r>
            <a:r>
              <a:rPr lang="en-US" dirty="0" err="1" smtClean="0"/>
              <a:t>lysosomes</a:t>
            </a:r>
            <a:endParaRPr lang="en-US" dirty="0" smtClean="0"/>
          </a:p>
          <a:p>
            <a:endParaRPr lang="en-US" b="1" dirty="0" smtClean="0">
              <a:solidFill>
                <a:srgbClr val="FFFF00"/>
              </a:solidFill>
            </a:endParaRPr>
          </a:p>
        </p:txBody>
      </p:sp>
      <p:sp>
        <p:nvSpPr>
          <p:cNvPr id="21506" name="Slide Number Placeholder 5"/>
          <p:cNvSpPr>
            <a:spLocks noGrp="1"/>
          </p:cNvSpPr>
          <p:nvPr>
            <p:ph type="sldNum" sz="quarter" idx="12"/>
          </p:nvPr>
        </p:nvSpPr>
        <p:spPr/>
        <p:txBody>
          <a:bodyPr/>
          <a:lstStyle/>
          <a:p>
            <a:pPr>
              <a:defRPr/>
            </a:pPr>
            <a:fld id="{698C0C2E-BAC6-4290-95CC-C4D3A8AFF8C6}" type="slidenum">
              <a:rPr lang="en-US">
                <a:latin typeface="Arial" pitchFamily="34" charset="0"/>
              </a:rPr>
              <a:pPr>
                <a:defRPr/>
              </a:pPr>
              <a:t>22</a:t>
            </a:fld>
            <a:endParaRPr lang="en-US">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8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z="3200" smtClean="0"/>
              <a:t>Membrane Junctions</a:t>
            </a:r>
            <a:endParaRPr lang="en-GB" sz="3200" smtClean="0"/>
          </a:p>
        </p:txBody>
      </p:sp>
      <p:sp>
        <p:nvSpPr>
          <p:cNvPr id="34819" name="Rectangle 3"/>
          <p:cNvSpPr>
            <a:spLocks noGrp="1" noChangeArrowheads="1"/>
          </p:cNvSpPr>
          <p:nvPr>
            <p:ph idx="1"/>
          </p:nvPr>
        </p:nvSpPr>
        <p:spPr/>
        <p:txBody>
          <a:bodyPr/>
          <a:lstStyle/>
          <a:p>
            <a:pPr eaLnBrk="1" hangingPunct="1">
              <a:lnSpc>
                <a:spcPct val="90000"/>
              </a:lnSpc>
              <a:buFont typeface="Wingdings" pitchFamily="-110" charset="2"/>
              <a:buChar char="n"/>
              <a:defRPr/>
            </a:pPr>
            <a:r>
              <a:rPr lang="en-US" sz="2400" smtClean="0">
                <a:solidFill>
                  <a:schemeClr val="accent2"/>
                </a:solidFill>
              </a:rPr>
              <a:t>Tight junction</a:t>
            </a:r>
            <a:r>
              <a:rPr lang="en-US" sz="2400" smtClean="0">
                <a:solidFill>
                  <a:srgbClr val="000000"/>
                </a:solidFill>
                <a:effectLst>
                  <a:outerShdw blurRad="38100" dist="38100" dir="2700000" algn="tl">
                    <a:srgbClr val="FFFFFF"/>
                  </a:outerShdw>
                </a:effectLst>
              </a:rPr>
              <a:t> – impermeable junction that encircles the cell &amp; prevents leakage</a:t>
            </a:r>
          </a:p>
          <a:p>
            <a:pPr eaLnBrk="1" hangingPunct="1">
              <a:lnSpc>
                <a:spcPct val="90000"/>
              </a:lnSpc>
              <a:buFont typeface="Wingdings" pitchFamily="-110" charset="2"/>
              <a:buNone/>
              <a:defRPr/>
            </a:pPr>
            <a:r>
              <a:rPr lang="en-US" sz="2400" smtClean="0">
                <a:solidFill>
                  <a:srgbClr val="000000"/>
                </a:solidFill>
                <a:effectLst>
                  <a:outerShdw blurRad="38100" dist="38100" dir="2700000" algn="tl">
                    <a:srgbClr val="FFFFFF"/>
                  </a:outerShdw>
                </a:effectLst>
              </a:rPr>
              <a:t>		– Blood brain barrier</a:t>
            </a:r>
          </a:p>
          <a:p>
            <a:pPr eaLnBrk="1" hangingPunct="1">
              <a:lnSpc>
                <a:spcPct val="90000"/>
              </a:lnSpc>
              <a:buFont typeface="Wingdings" pitchFamily="-110" charset="2"/>
              <a:buNone/>
              <a:defRPr/>
            </a:pPr>
            <a:r>
              <a:rPr lang="en-US" sz="2400" smtClean="0">
                <a:solidFill>
                  <a:srgbClr val="000000"/>
                </a:solidFill>
                <a:effectLst>
                  <a:outerShdw blurRad="38100" dist="38100" dir="2700000" algn="tl">
                    <a:srgbClr val="FFFFFF"/>
                  </a:outerShdw>
                </a:effectLst>
              </a:rPr>
              <a:t> 		- Skin </a:t>
            </a:r>
          </a:p>
          <a:p>
            <a:pPr eaLnBrk="1" hangingPunct="1">
              <a:lnSpc>
                <a:spcPct val="90000"/>
              </a:lnSpc>
              <a:buFont typeface="Wingdings" pitchFamily="-110" charset="2"/>
              <a:buChar char="n"/>
              <a:defRPr/>
            </a:pPr>
            <a:r>
              <a:rPr lang="en-US" sz="2400" smtClean="0">
                <a:solidFill>
                  <a:srgbClr val="009900"/>
                </a:solidFill>
              </a:rPr>
              <a:t>Desmosome </a:t>
            </a:r>
            <a:r>
              <a:rPr lang="en-US" sz="2400" smtClean="0">
                <a:solidFill>
                  <a:srgbClr val="000000"/>
                </a:solidFill>
                <a:effectLst>
                  <a:outerShdw blurRad="38100" dist="38100" dir="2700000" algn="tl">
                    <a:srgbClr val="FFFFFF"/>
                  </a:outerShdw>
                </a:effectLst>
              </a:rPr>
              <a:t>– anchoring junction scattered along the sides of cells. Prevents tissues from fraying </a:t>
            </a:r>
          </a:p>
          <a:p>
            <a:pPr eaLnBrk="1" hangingPunct="1">
              <a:lnSpc>
                <a:spcPct val="90000"/>
              </a:lnSpc>
              <a:buFont typeface="Wingdings" pitchFamily="-110" charset="2"/>
              <a:buNone/>
              <a:defRPr/>
            </a:pPr>
            <a:r>
              <a:rPr lang="en-US" sz="2400" smtClean="0">
                <a:solidFill>
                  <a:srgbClr val="000000"/>
                </a:solidFill>
                <a:effectLst>
                  <a:outerShdw blurRad="38100" dist="38100" dir="2700000" algn="tl">
                    <a:srgbClr val="FFFFFF"/>
                  </a:outerShdw>
                </a:effectLst>
              </a:rPr>
              <a:t> Stomach, uterus , bladder</a:t>
            </a:r>
          </a:p>
          <a:p>
            <a:pPr eaLnBrk="1" hangingPunct="1">
              <a:lnSpc>
                <a:spcPct val="90000"/>
              </a:lnSpc>
              <a:buFont typeface="Wingdings" pitchFamily="-110" charset="2"/>
              <a:buChar char="n"/>
              <a:defRPr/>
            </a:pPr>
            <a:r>
              <a:rPr lang="en-US" sz="2400" smtClean="0">
                <a:solidFill>
                  <a:srgbClr val="CC0099"/>
                </a:solidFill>
              </a:rPr>
              <a:t>Gap junction</a:t>
            </a:r>
            <a:r>
              <a:rPr lang="en-US" sz="2400" smtClean="0">
                <a:solidFill>
                  <a:srgbClr val="000000"/>
                </a:solidFill>
                <a:effectLst>
                  <a:outerShdw blurRad="38100" dist="38100" dir="2700000" algn="tl">
                    <a:srgbClr val="FFFFFF"/>
                  </a:outerShdw>
                </a:effectLst>
              </a:rPr>
              <a:t> – allows chemical substances to pass between cells</a:t>
            </a:r>
          </a:p>
          <a:p>
            <a:pPr eaLnBrk="1" hangingPunct="1">
              <a:lnSpc>
                <a:spcPct val="90000"/>
              </a:lnSpc>
              <a:buFont typeface="Wingdings" pitchFamily="-110" charset="2"/>
              <a:buChar char="n"/>
              <a:defRPr/>
            </a:pPr>
            <a:r>
              <a:rPr lang="en-US" sz="2400" smtClean="0">
                <a:solidFill>
                  <a:srgbClr val="000000"/>
                </a:solidFill>
                <a:effectLst>
                  <a:outerShdw blurRad="38100" dist="38100" dir="2700000" algn="tl">
                    <a:srgbClr val="FFFFFF"/>
                  </a:outerShdw>
                </a:effectLst>
              </a:rPr>
              <a:t>Heart</a:t>
            </a:r>
          </a:p>
          <a:p>
            <a:pPr eaLnBrk="1" hangingPunct="1">
              <a:lnSpc>
                <a:spcPct val="90000"/>
              </a:lnSpc>
              <a:buFont typeface="Wingdings" pitchFamily="-110" charset="2"/>
              <a:buChar char="n"/>
              <a:defRPr/>
            </a:pPr>
            <a:endParaRPr lang="en-GB" sz="2400" smtClean="0"/>
          </a:p>
        </p:txBody>
      </p:sp>
      <p:sp>
        <p:nvSpPr>
          <p:cNvPr id="4" name="Date Placeholder 3"/>
          <p:cNvSpPr>
            <a:spLocks noGrp="1"/>
          </p:cNvSpPr>
          <p:nvPr>
            <p:ph type="dt" sz="half" idx="10"/>
          </p:nvPr>
        </p:nvSpPr>
        <p:spPr/>
        <p:txBody>
          <a:bodyPr/>
          <a:lstStyle/>
          <a:p>
            <a:pPr>
              <a:defRPr/>
            </a:pPr>
            <a:r>
              <a:rPr lang="en-GB"/>
              <a:t>ahmad ata</a:t>
            </a:r>
          </a:p>
        </p:txBody>
      </p:sp>
      <p:sp>
        <p:nvSpPr>
          <p:cNvPr id="6" name="Slide Number Placeholder 5"/>
          <p:cNvSpPr>
            <a:spLocks noGrp="1"/>
          </p:cNvSpPr>
          <p:nvPr>
            <p:ph type="sldNum" sz="quarter" idx="12"/>
          </p:nvPr>
        </p:nvSpPr>
        <p:spPr/>
        <p:txBody>
          <a:bodyPr/>
          <a:lstStyle/>
          <a:p>
            <a:pPr>
              <a:defRPr/>
            </a:pPr>
            <a:fld id="{CE42F1A6-2CF9-46D7-994E-B3FFD04DD506}" type="slidenum">
              <a:rPr lang="en-GB"/>
              <a:pPr>
                <a:defRPr/>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152400"/>
            <a:ext cx="8763000" cy="762000"/>
          </a:xfrm>
        </p:spPr>
        <p:txBody>
          <a:bodyPr>
            <a:normAutofit fontScale="90000"/>
          </a:bodyPr>
          <a:lstStyle/>
          <a:p>
            <a:r>
              <a:rPr lang="en-GB" dirty="0"/>
              <a:t>Cell structure </a:t>
            </a:r>
          </a:p>
        </p:txBody>
      </p:sp>
      <p:sp>
        <p:nvSpPr>
          <p:cNvPr id="18435" name="Rectangle 3"/>
          <p:cNvSpPr>
            <a:spLocks noGrp="1" noChangeArrowheads="1"/>
          </p:cNvSpPr>
          <p:nvPr>
            <p:ph idx="1"/>
          </p:nvPr>
        </p:nvSpPr>
        <p:spPr>
          <a:xfrm>
            <a:off x="228600" y="1143000"/>
            <a:ext cx="8763000" cy="5410200"/>
          </a:xfrm>
        </p:spPr>
        <p:txBody>
          <a:bodyPr/>
          <a:lstStyle/>
          <a:p>
            <a:pPr marL="609600" indent="-609600">
              <a:lnSpc>
                <a:spcPct val="90000"/>
              </a:lnSpc>
              <a:buFont typeface="Wingdings" pitchFamily="2" charset="2"/>
              <a:buNone/>
            </a:pPr>
            <a:r>
              <a:rPr lang="en-US" sz="2800" dirty="0"/>
              <a:t>1) THE CELL (PLASMA) MEMBRANE</a:t>
            </a:r>
          </a:p>
          <a:p>
            <a:pPr marL="609600" indent="-609600">
              <a:lnSpc>
                <a:spcPct val="90000"/>
              </a:lnSpc>
            </a:pPr>
            <a:r>
              <a:rPr lang="en-US" sz="2800" dirty="0"/>
              <a:t>The cell membrane is a thin, dynamic membrane that encloses the cell and controls what enters and leaves the cell</a:t>
            </a:r>
            <a:r>
              <a:rPr lang="en-US" sz="2800" dirty="0" smtClean="0"/>
              <a:t>.</a:t>
            </a:r>
            <a:endParaRPr lang="en-US" sz="2800" dirty="0"/>
          </a:p>
          <a:p>
            <a:pPr marL="609600" indent="-609600">
              <a:lnSpc>
                <a:spcPct val="90000"/>
              </a:lnSpc>
            </a:pPr>
            <a:r>
              <a:rPr lang="en-US" sz="2800" u="sng" dirty="0"/>
              <a:t>Fluid Mosaic Model</a:t>
            </a:r>
          </a:p>
          <a:p>
            <a:pPr marL="609600" indent="-609600">
              <a:lnSpc>
                <a:spcPct val="90000"/>
              </a:lnSpc>
              <a:buFont typeface="Wingdings" pitchFamily="2" charset="2"/>
              <a:buNone/>
            </a:pPr>
            <a:r>
              <a:rPr lang="en-US" sz="2800" dirty="0"/>
              <a:t>	composed of a double layer (bilayer) of phospholipid molecules with many protein molecules dispersed within </a:t>
            </a:r>
            <a:r>
              <a:rPr lang="en-US" sz="2800" dirty="0" smtClean="0"/>
              <a:t>it</a:t>
            </a:r>
            <a:endParaRPr lang="en-US" sz="2800" dirty="0"/>
          </a:p>
        </p:txBody>
      </p:sp>
      <p:sp>
        <p:nvSpPr>
          <p:cNvPr id="4" name="Date Placeholder 3"/>
          <p:cNvSpPr>
            <a:spLocks noGrp="1"/>
          </p:cNvSpPr>
          <p:nvPr>
            <p:ph type="dt" sz="half" idx="10"/>
          </p:nvPr>
        </p:nvSpPr>
        <p:spPr/>
        <p:txBody>
          <a:bodyPr/>
          <a:lstStyle/>
          <a:p>
            <a:r>
              <a:rPr lang="en-GB"/>
              <a:t>ahmad ata</a:t>
            </a:r>
          </a:p>
        </p:txBody>
      </p:sp>
      <p:sp>
        <p:nvSpPr>
          <p:cNvPr id="6" name="Slide Number Placeholder 5"/>
          <p:cNvSpPr>
            <a:spLocks noGrp="1"/>
          </p:cNvSpPr>
          <p:nvPr>
            <p:ph type="sldNum" sz="quarter" idx="12"/>
          </p:nvPr>
        </p:nvSpPr>
        <p:spPr/>
        <p:txBody>
          <a:bodyPr/>
          <a:lstStyle/>
          <a:p>
            <a:fld id="{4591F378-A884-43E0-B402-0A0CD3CFCE92}" type="slidenum">
              <a:rPr lang="en-GB"/>
              <a:pPr/>
              <a:t>24</a:t>
            </a:fld>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04088"/>
            <a:ext cx="8229600" cy="210312"/>
          </a:xfrm>
        </p:spPr>
        <p:txBody>
          <a:bodyPr>
            <a:normAutofit fontScale="90000"/>
          </a:bodyPr>
          <a:lstStyle/>
          <a:p>
            <a:r>
              <a:rPr lang="en-US" u="sng" dirty="0"/>
              <a:t>Fluid Mosaic Model</a:t>
            </a:r>
            <a:endParaRPr lang="en-GB" u="sng" dirty="0"/>
          </a:p>
        </p:txBody>
      </p:sp>
      <p:sp>
        <p:nvSpPr>
          <p:cNvPr id="19459" name="Rectangle 3"/>
          <p:cNvSpPr>
            <a:spLocks noGrp="1" noChangeArrowheads="1"/>
          </p:cNvSpPr>
          <p:nvPr>
            <p:ph idx="1"/>
          </p:nvPr>
        </p:nvSpPr>
        <p:spPr>
          <a:xfrm>
            <a:off x="304800" y="990600"/>
            <a:ext cx="8610600" cy="5334000"/>
          </a:xfrm>
        </p:spPr>
        <p:txBody>
          <a:bodyPr/>
          <a:lstStyle/>
          <a:p>
            <a:pPr>
              <a:lnSpc>
                <a:spcPct val="90000"/>
              </a:lnSpc>
              <a:buFont typeface="Wingdings" pitchFamily="2" charset="2"/>
              <a:buNone/>
            </a:pPr>
            <a:r>
              <a:rPr lang="en-US" dirty="0"/>
              <a:t>a.	The surfaces of the membrane are "hydrophilic" due to the polar phosphate heads;</a:t>
            </a:r>
          </a:p>
          <a:p>
            <a:pPr>
              <a:lnSpc>
                <a:spcPct val="90000"/>
              </a:lnSpc>
              <a:buFont typeface="Wingdings" pitchFamily="2" charset="2"/>
              <a:buNone/>
            </a:pPr>
            <a:r>
              <a:rPr lang="en-US" dirty="0"/>
              <a:t>b.	The internal portion of the membrane is "hydrophobic" due to the non-polar fatty acid tails;</a:t>
            </a:r>
          </a:p>
          <a:p>
            <a:pPr marL="514350" indent="-514350">
              <a:lnSpc>
                <a:spcPct val="90000"/>
              </a:lnSpc>
              <a:buFont typeface="Wingdings" pitchFamily="2" charset="2"/>
              <a:buAutoNum type="alphaLcPeriod" startAt="3"/>
            </a:pPr>
            <a:r>
              <a:rPr lang="en-US" dirty="0" smtClean="0"/>
              <a:t>The </a:t>
            </a:r>
            <a:r>
              <a:rPr lang="en-US" dirty="0"/>
              <a:t>membrane proteins also have both hydrophilic and </a:t>
            </a:r>
            <a:r>
              <a:rPr lang="en-US" dirty="0" smtClean="0"/>
              <a:t>hydrophobic</a:t>
            </a:r>
          </a:p>
          <a:p>
            <a:pPr marL="514350" indent="-514350">
              <a:lnSpc>
                <a:spcPct val="90000"/>
              </a:lnSpc>
              <a:buFont typeface="Wingdings" pitchFamily="2" charset="2"/>
              <a:buAutoNum type="alphaLcPeriod" startAt="3"/>
            </a:pPr>
            <a:r>
              <a:rPr lang="en-US" sz="2400" b="1" dirty="0" smtClean="0">
                <a:latin typeface="Sylfaen" pitchFamily="18" charset="0"/>
              </a:rPr>
              <a:t>PLASMA MEMBRANE</a:t>
            </a:r>
            <a:endParaRPr lang="en-US" b="1" dirty="0" smtClean="0"/>
          </a:p>
          <a:p>
            <a:pPr marL="514350" indent="-514350">
              <a:lnSpc>
                <a:spcPct val="90000"/>
              </a:lnSpc>
              <a:buFont typeface="Wingdings" pitchFamily="2" charset="2"/>
              <a:buAutoNum type="alphaLcPeriod" startAt="3"/>
            </a:pPr>
            <a:endParaRPr lang="en-GB" dirty="0"/>
          </a:p>
        </p:txBody>
      </p:sp>
      <p:sp>
        <p:nvSpPr>
          <p:cNvPr id="4" name="Date Placeholder 3"/>
          <p:cNvSpPr>
            <a:spLocks noGrp="1"/>
          </p:cNvSpPr>
          <p:nvPr>
            <p:ph type="dt" sz="half" idx="10"/>
          </p:nvPr>
        </p:nvSpPr>
        <p:spPr/>
        <p:txBody>
          <a:bodyPr/>
          <a:lstStyle/>
          <a:p>
            <a:r>
              <a:rPr lang="en-GB"/>
              <a:t>ahmad ata</a:t>
            </a:r>
          </a:p>
        </p:txBody>
      </p:sp>
      <p:sp>
        <p:nvSpPr>
          <p:cNvPr id="6" name="Slide Number Placeholder 5"/>
          <p:cNvSpPr>
            <a:spLocks noGrp="1"/>
          </p:cNvSpPr>
          <p:nvPr>
            <p:ph type="sldNum" sz="quarter" idx="12"/>
          </p:nvPr>
        </p:nvSpPr>
        <p:spPr/>
        <p:txBody>
          <a:bodyPr/>
          <a:lstStyle/>
          <a:p>
            <a:fld id="{17490C1A-D7B0-4DD8-8618-4AAD07911674}" type="slidenum">
              <a:rPr lang="en-GB"/>
              <a:pPr/>
              <a:t>25</a:t>
            </a:fld>
            <a:endParaRPr lang="en-GB"/>
          </a:p>
        </p:txBody>
      </p:sp>
      <p:sp>
        <p:nvSpPr>
          <p:cNvPr id="7" name="Rectangle 5"/>
          <p:cNvSpPr>
            <a:spLocks noChangeArrowheads="1"/>
          </p:cNvSpPr>
          <p:nvPr/>
        </p:nvSpPr>
        <p:spPr bwMode="auto">
          <a:xfrm>
            <a:off x="228600" y="3886200"/>
            <a:ext cx="8534400" cy="1569660"/>
          </a:xfrm>
          <a:prstGeom prst="rect">
            <a:avLst/>
          </a:prstGeom>
          <a:noFill/>
          <a:ln w="9525">
            <a:noFill/>
            <a:miter lim="800000"/>
            <a:headEnd/>
            <a:tailEnd/>
          </a:ln>
          <a:effectLst/>
        </p:spPr>
        <p:txBody>
          <a:bodyPr wrap="square">
            <a:spAutoFit/>
          </a:bodyPr>
          <a:lstStyle/>
          <a:p>
            <a:pPr lvl="4">
              <a:buFont typeface="Wingdings" pitchFamily="2" charset="2"/>
              <a:buChar char="Ø"/>
            </a:pPr>
            <a:r>
              <a:rPr lang="en-US" sz="2400" dirty="0" smtClean="0"/>
              <a:t>hydrophillic </a:t>
            </a:r>
            <a:r>
              <a:rPr lang="en-US" sz="2400" dirty="0"/>
              <a:t>phosphate </a:t>
            </a:r>
            <a:r>
              <a:rPr lang="en-US" sz="2400" dirty="0" smtClean="0"/>
              <a:t>head, hydrophobic </a:t>
            </a:r>
            <a:r>
              <a:rPr lang="en-US" sz="2400" dirty="0"/>
              <a:t>fatty acid tails </a:t>
            </a:r>
          </a:p>
          <a:p>
            <a:pPr>
              <a:buFont typeface="Wingdings" pitchFamily="2" charset="2"/>
              <a:buChar char="Ø"/>
            </a:pPr>
            <a:r>
              <a:rPr lang="en-US" altLang="ja-JP" sz="2400" dirty="0" smtClean="0">
                <a:effectLst>
                  <a:outerShdw blurRad="38100" dist="38100" dir="2700000" algn="tl">
                    <a:srgbClr val="000000"/>
                  </a:outerShdw>
                </a:effectLst>
                <a:ea typeface="ＭＳ Ｐゴシック" pitchFamily="34" charset="-128"/>
              </a:rPr>
              <a:t>Chemical </a:t>
            </a:r>
            <a:r>
              <a:rPr lang="en-US" altLang="ja-JP" sz="2400" dirty="0">
                <a:effectLst>
                  <a:outerShdw blurRad="38100" dist="38100" dir="2700000" algn="tl">
                    <a:srgbClr val="000000"/>
                  </a:outerShdw>
                </a:effectLst>
                <a:ea typeface="ＭＳ Ｐゴシック" pitchFamily="34" charset="-128"/>
              </a:rPr>
              <a:t>attractions are the forces that hold membranes together</a:t>
            </a:r>
            <a:endParaRPr lang="en-US" sz="2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8229600" cy="609600"/>
          </a:xfrm>
        </p:spPr>
        <p:txBody>
          <a:bodyPr>
            <a:normAutofit fontScale="90000"/>
          </a:bodyPr>
          <a:lstStyle/>
          <a:p>
            <a:r>
              <a:rPr lang="en-GB" sz="3200" b="1" dirty="0"/>
              <a:t>Function of plasma membrane</a:t>
            </a:r>
            <a:r>
              <a:rPr lang="en-GB" b="1" dirty="0"/>
              <a:t> </a:t>
            </a:r>
          </a:p>
        </p:txBody>
      </p:sp>
      <p:sp>
        <p:nvSpPr>
          <p:cNvPr id="45059" name="Rectangle 3"/>
          <p:cNvSpPr>
            <a:spLocks noGrp="1" noChangeArrowheads="1"/>
          </p:cNvSpPr>
          <p:nvPr>
            <p:ph idx="1"/>
          </p:nvPr>
        </p:nvSpPr>
        <p:spPr>
          <a:xfrm>
            <a:off x="228600" y="990600"/>
            <a:ext cx="8763000" cy="5638800"/>
          </a:xfrm>
        </p:spPr>
        <p:txBody>
          <a:bodyPr/>
          <a:lstStyle/>
          <a:p>
            <a:r>
              <a:rPr lang="en-GB" dirty="0"/>
              <a:t>Serves as boundary of the cell.</a:t>
            </a:r>
          </a:p>
          <a:p>
            <a:r>
              <a:rPr lang="en-GB" dirty="0"/>
              <a:t>Serve as markers that identify the cells.</a:t>
            </a:r>
          </a:p>
          <a:p>
            <a:r>
              <a:rPr lang="en-GB" dirty="0"/>
              <a:t>Play significant role in transportation.</a:t>
            </a:r>
          </a:p>
          <a:p>
            <a:r>
              <a:rPr lang="en-US" dirty="0"/>
              <a:t>Cell recognition proteins-allow cell to recognize other cells</a:t>
            </a:r>
            <a:r>
              <a:rPr lang="en-US" dirty="0" smtClean="0"/>
              <a:t>.</a:t>
            </a:r>
          </a:p>
          <a:p>
            <a:pPr>
              <a:buFont typeface="Wingdings" pitchFamily="2" charset="2"/>
              <a:buNone/>
            </a:pPr>
            <a:r>
              <a:rPr lang="en-US" altLang="ja-JP" dirty="0" smtClean="0">
                <a:ea typeface="ＭＳ Ｐゴシック" pitchFamily="34" charset="-128"/>
              </a:rPr>
              <a:t> Membrane proteins-</a:t>
            </a:r>
          </a:p>
          <a:p>
            <a:pPr lvl="1">
              <a:lnSpc>
                <a:spcPct val="90000"/>
              </a:lnSpc>
            </a:pPr>
            <a:r>
              <a:rPr lang="en-US" altLang="ja-JP" dirty="0" smtClean="0">
                <a:ea typeface="ＭＳ Ｐゴシック" pitchFamily="34" charset="-128"/>
              </a:rPr>
              <a:t>Some membrane proteins have carbohydrates attached to them, forming </a:t>
            </a:r>
            <a:r>
              <a:rPr lang="en-US" altLang="ja-JP" dirty="0" err="1" smtClean="0">
                <a:ea typeface="ＭＳ Ｐゴシック" pitchFamily="34" charset="-128"/>
              </a:rPr>
              <a:t>glycoproteins</a:t>
            </a:r>
            <a:r>
              <a:rPr lang="en-US" altLang="ja-JP" dirty="0" smtClean="0">
                <a:ea typeface="ＭＳ Ｐゴシック" pitchFamily="34" charset="-128"/>
              </a:rPr>
              <a:t> that act as identification markers</a:t>
            </a:r>
          </a:p>
          <a:p>
            <a:pPr lvl="1">
              <a:lnSpc>
                <a:spcPct val="90000"/>
              </a:lnSpc>
            </a:pPr>
            <a:r>
              <a:rPr lang="en-US" altLang="ja-JP" dirty="0" smtClean="0">
                <a:ea typeface="ＭＳ Ｐゴシック" pitchFamily="34" charset="-128"/>
              </a:rPr>
              <a:t>Some membrane proteins are receptors that react to specific chemicals, sometimes permitting a process called signal transduction</a:t>
            </a:r>
            <a:endParaRPr lang="en-GB" dirty="0" smtClean="0">
              <a:ea typeface="ＭＳ Ｐゴシック" pitchFamily="34" charset="-128"/>
            </a:endParaRPr>
          </a:p>
          <a:p>
            <a:pPr>
              <a:buFont typeface="Wingdings" pitchFamily="2" charset="2"/>
              <a:buNone/>
            </a:pPr>
            <a:endParaRPr lang="en-GB" dirty="0">
              <a:ea typeface="ＭＳ Ｐゴシック" pitchFamily="34" charset="-128"/>
            </a:endParaRPr>
          </a:p>
        </p:txBody>
      </p:sp>
      <p:sp>
        <p:nvSpPr>
          <p:cNvPr id="4" name="Date Placeholder 3"/>
          <p:cNvSpPr>
            <a:spLocks noGrp="1"/>
          </p:cNvSpPr>
          <p:nvPr>
            <p:ph type="dt" sz="half" idx="10"/>
          </p:nvPr>
        </p:nvSpPr>
        <p:spPr/>
        <p:txBody>
          <a:bodyPr/>
          <a:lstStyle/>
          <a:p>
            <a:r>
              <a:rPr lang="en-GB"/>
              <a:t>ahmad ata</a:t>
            </a:r>
          </a:p>
        </p:txBody>
      </p:sp>
      <p:sp>
        <p:nvSpPr>
          <p:cNvPr id="6" name="Slide Number Placeholder 5"/>
          <p:cNvSpPr>
            <a:spLocks noGrp="1"/>
          </p:cNvSpPr>
          <p:nvPr>
            <p:ph type="sldNum" sz="quarter" idx="12"/>
          </p:nvPr>
        </p:nvSpPr>
        <p:spPr/>
        <p:txBody>
          <a:bodyPr/>
          <a:lstStyle/>
          <a:p>
            <a:fld id="{35F82A2F-CB44-4F60-BD6A-D9B3D5D55A50}" type="slidenum">
              <a:rPr lang="en-GB"/>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04800" y="0"/>
            <a:ext cx="8229600" cy="438912"/>
          </a:xfrm>
        </p:spPr>
        <p:txBody>
          <a:bodyPr>
            <a:normAutofit fontScale="90000"/>
          </a:bodyPr>
          <a:lstStyle/>
          <a:p>
            <a:r>
              <a:rPr lang="en-US" dirty="0"/>
              <a:t>Cytoplasm</a:t>
            </a:r>
            <a:endParaRPr lang="en-GB" dirty="0"/>
          </a:p>
        </p:txBody>
      </p:sp>
      <p:sp>
        <p:nvSpPr>
          <p:cNvPr id="79875" name="Rectangle 3"/>
          <p:cNvSpPr>
            <a:spLocks noGrp="1" noChangeArrowheads="1"/>
          </p:cNvSpPr>
          <p:nvPr>
            <p:ph idx="1"/>
          </p:nvPr>
        </p:nvSpPr>
        <p:spPr>
          <a:xfrm>
            <a:off x="228600" y="457200"/>
            <a:ext cx="8915400" cy="6400800"/>
          </a:xfrm>
        </p:spPr>
        <p:txBody>
          <a:bodyPr/>
          <a:lstStyle/>
          <a:p>
            <a:pPr>
              <a:buFont typeface="Wingdings" pitchFamily="2" charset="2"/>
              <a:buChar char="v"/>
            </a:pPr>
            <a:r>
              <a:rPr lang="en-US" sz="2800" dirty="0"/>
              <a:t>Is a gel-like matrix of water, enzymes, nutrients, wastes, and gases and contains cell structures (organelles).</a:t>
            </a:r>
          </a:p>
          <a:p>
            <a:pPr>
              <a:buFont typeface="Wingdings" pitchFamily="2" charset="2"/>
              <a:buChar char="v"/>
            </a:pPr>
            <a:r>
              <a:rPr lang="en-US" sz="2800" dirty="0"/>
              <a:t> </a:t>
            </a:r>
            <a:r>
              <a:rPr lang="en-US" sz="2800" dirty="0" smtClean="0"/>
              <a:t>Fluid </a:t>
            </a:r>
            <a:r>
              <a:rPr lang="en-US" sz="2800" dirty="0"/>
              <a:t>around the organelles called </a:t>
            </a:r>
            <a:r>
              <a:rPr lang="en-US" sz="2800" dirty="0" err="1"/>
              <a:t>cytosol</a:t>
            </a:r>
            <a:r>
              <a:rPr lang="en-US" sz="2800" dirty="0"/>
              <a:t>.</a:t>
            </a:r>
          </a:p>
          <a:p>
            <a:pPr>
              <a:lnSpc>
                <a:spcPct val="80000"/>
              </a:lnSpc>
            </a:pPr>
            <a:r>
              <a:rPr lang="en-US" sz="2800" dirty="0"/>
              <a:t> </a:t>
            </a:r>
            <a:r>
              <a:rPr lang="en-US" sz="2800" dirty="0" smtClean="0"/>
              <a:t>Most of </a:t>
            </a:r>
            <a:r>
              <a:rPr lang="en-US" sz="2800" dirty="0"/>
              <a:t>the cells metabolic reactions occur in the cytoplasm</a:t>
            </a:r>
            <a:r>
              <a:rPr lang="en-US" sz="2800" dirty="0" smtClean="0"/>
              <a:t>. </a:t>
            </a:r>
          </a:p>
          <a:p>
            <a:pPr>
              <a:lnSpc>
                <a:spcPct val="80000"/>
              </a:lnSpc>
            </a:pPr>
            <a:r>
              <a:rPr lang="en-US" sz="2800" dirty="0" smtClean="0"/>
              <a:t>Viscous fluid containing organelles</a:t>
            </a:r>
          </a:p>
          <a:p>
            <a:pPr>
              <a:lnSpc>
                <a:spcPct val="80000"/>
              </a:lnSpc>
            </a:pPr>
            <a:r>
              <a:rPr lang="en-US" sz="2800" dirty="0" smtClean="0"/>
              <a:t> components of cytoplasm</a:t>
            </a:r>
          </a:p>
          <a:p>
            <a:pPr lvl="1">
              <a:lnSpc>
                <a:spcPct val="80000"/>
              </a:lnSpc>
            </a:pPr>
            <a:r>
              <a:rPr lang="en-US" dirty="0" smtClean="0"/>
              <a:t>Interconnected filaments &amp; fibers </a:t>
            </a:r>
          </a:p>
          <a:p>
            <a:pPr lvl="1">
              <a:lnSpc>
                <a:spcPct val="80000"/>
              </a:lnSpc>
            </a:pPr>
            <a:r>
              <a:rPr lang="en-US" dirty="0" smtClean="0"/>
              <a:t>Fluid = </a:t>
            </a:r>
            <a:r>
              <a:rPr lang="en-US" dirty="0" err="1" smtClean="0"/>
              <a:t>cytosol</a:t>
            </a:r>
            <a:endParaRPr lang="en-US" dirty="0" smtClean="0"/>
          </a:p>
          <a:p>
            <a:pPr lvl="1">
              <a:lnSpc>
                <a:spcPct val="80000"/>
              </a:lnSpc>
            </a:pPr>
            <a:r>
              <a:rPr lang="en-US" dirty="0" smtClean="0"/>
              <a:t>Organelles (not nucleus)</a:t>
            </a:r>
          </a:p>
          <a:p>
            <a:pPr lvl="1">
              <a:lnSpc>
                <a:spcPct val="80000"/>
              </a:lnSpc>
            </a:pPr>
            <a:r>
              <a:rPr lang="en-US" dirty="0" smtClean="0"/>
              <a:t> storage substances</a:t>
            </a:r>
          </a:p>
          <a:p>
            <a:pPr lvl="1">
              <a:lnSpc>
                <a:spcPct val="80000"/>
              </a:lnSpc>
            </a:pPr>
            <a:r>
              <a:rPr lang="en-US" b="1" dirty="0" smtClean="0"/>
              <a:t>NB: Structures found inside the cell are called organelles.</a:t>
            </a:r>
          </a:p>
          <a:p>
            <a:pPr>
              <a:buFont typeface="Wingdings" pitchFamily="2" charset="2"/>
              <a:buChar char="v"/>
            </a:pPr>
            <a:endParaRPr lang="en-US" sz="2800" dirty="0"/>
          </a:p>
          <a:p>
            <a:endParaRPr lang="en-GB" sz="2800" dirty="0"/>
          </a:p>
        </p:txBody>
      </p:sp>
      <p:sp>
        <p:nvSpPr>
          <p:cNvPr id="4" name="Date Placeholder 3"/>
          <p:cNvSpPr>
            <a:spLocks noGrp="1"/>
          </p:cNvSpPr>
          <p:nvPr>
            <p:ph type="dt" sz="half" idx="10"/>
          </p:nvPr>
        </p:nvSpPr>
        <p:spPr/>
        <p:txBody>
          <a:bodyPr/>
          <a:lstStyle/>
          <a:p>
            <a:r>
              <a:rPr lang="en-GB"/>
              <a:t>ahmad ata</a:t>
            </a:r>
          </a:p>
        </p:txBody>
      </p:sp>
      <p:sp>
        <p:nvSpPr>
          <p:cNvPr id="6" name="Slide Number Placeholder 5"/>
          <p:cNvSpPr>
            <a:spLocks noGrp="1"/>
          </p:cNvSpPr>
          <p:nvPr>
            <p:ph type="sldNum" sz="quarter" idx="12"/>
          </p:nvPr>
        </p:nvSpPr>
        <p:spPr/>
        <p:txBody>
          <a:bodyPr/>
          <a:lstStyle/>
          <a:p>
            <a:fld id="{E6B80DD1-28D0-4A2B-A385-FE6F2FE899A9}" type="slidenum">
              <a:rPr lang="en-GB"/>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3505200" cy="639762"/>
          </a:xfrm>
        </p:spPr>
        <p:txBody>
          <a:bodyPr>
            <a:normAutofit fontScale="90000"/>
          </a:bodyPr>
          <a:lstStyle/>
          <a:p>
            <a:pPr fontAlgn="auto">
              <a:spcAft>
                <a:spcPts val="0"/>
              </a:spcAft>
              <a:defRPr/>
            </a:pPr>
            <a:r>
              <a:rPr lang="en-US" dirty="0"/>
              <a:t>Cytoskeleton</a:t>
            </a:r>
          </a:p>
        </p:txBody>
      </p:sp>
      <p:sp>
        <p:nvSpPr>
          <p:cNvPr id="32772" name="Rectangle 3"/>
          <p:cNvSpPr>
            <a:spLocks noGrp="1" noChangeArrowheads="1"/>
          </p:cNvSpPr>
          <p:nvPr>
            <p:ph type="body" sz="half" idx="1"/>
          </p:nvPr>
        </p:nvSpPr>
        <p:spPr>
          <a:xfrm>
            <a:off x="0" y="1371600"/>
            <a:ext cx="4343400" cy="5029200"/>
          </a:xfrm>
        </p:spPr>
        <p:txBody>
          <a:bodyPr/>
          <a:lstStyle/>
          <a:p>
            <a:pPr>
              <a:lnSpc>
                <a:spcPct val="90000"/>
              </a:lnSpc>
              <a:buFont typeface="Wingdings" pitchFamily="2" charset="2"/>
              <a:buChar char="Ø"/>
            </a:pPr>
            <a:r>
              <a:rPr lang="en-US" sz="2800" dirty="0" smtClean="0"/>
              <a:t>Filaments &amp; fibers</a:t>
            </a:r>
          </a:p>
          <a:p>
            <a:pPr>
              <a:lnSpc>
                <a:spcPct val="90000"/>
              </a:lnSpc>
              <a:buFont typeface="Wingdings" pitchFamily="2" charset="2"/>
              <a:buChar char="Ø"/>
            </a:pPr>
            <a:r>
              <a:rPr lang="en-US" sz="2800" dirty="0" smtClean="0"/>
              <a:t>  Made of 3 fiber types</a:t>
            </a:r>
          </a:p>
          <a:p>
            <a:pPr lvl="1">
              <a:lnSpc>
                <a:spcPct val="90000"/>
              </a:lnSpc>
            </a:pPr>
            <a:r>
              <a:rPr lang="en-US" dirty="0" smtClean="0"/>
              <a:t>Microfilaments</a:t>
            </a:r>
          </a:p>
          <a:p>
            <a:pPr lvl="1">
              <a:lnSpc>
                <a:spcPct val="90000"/>
              </a:lnSpc>
            </a:pPr>
            <a:r>
              <a:rPr lang="en-US" dirty="0" smtClean="0"/>
              <a:t>Microtubules</a:t>
            </a:r>
          </a:p>
          <a:p>
            <a:pPr lvl="1">
              <a:lnSpc>
                <a:spcPct val="90000"/>
              </a:lnSpc>
            </a:pPr>
            <a:r>
              <a:rPr lang="en-US" dirty="0" smtClean="0"/>
              <a:t>Intermediate filaments</a:t>
            </a:r>
          </a:p>
          <a:p>
            <a:pPr>
              <a:lnSpc>
                <a:spcPct val="90000"/>
              </a:lnSpc>
            </a:pPr>
            <a:r>
              <a:rPr lang="en-US" sz="2800" dirty="0" smtClean="0"/>
              <a:t> 3 functions:</a:t>
            </a:r>
          </a:p>
          <a:p>
            <a:pPr lvl="1">
              <a:lnSpc>
                <a:spcPct val="90000"/>
              </a:lnSpc>
            </a:pPr>
            <a:r>
              <a:rPr lang="en-US" dirty="0" smtClean="0"/>
              <a:t> mechanical support</a:t>
            </a:r>
          </a:p>
          <a:p>
            <a:pPr lvl="1">
              <a:lnSpc>
                <a:spcPct val="90000"/>
              </a:lnSpc>
            </a:pPr>
            <a:r>
              <a:rPr lang="en-US" dirty="0" smtClean="0"/>
              <a:t> anchor organelles</a:t>
            </a:r>
          </a:p>
          <a:p>
            <a:pPr lvl="1">
              <a:lnSpc>
                <a:spcPct val="90000"/>
              </a:lnSpc>
            </a:pPr>
            <a:r>
              <a:rPr lang="en-US" dirty="0" smtClean="0"/>
              <a:t> help move substances</a:t>
            </a:r>
          </a:p>
          <a:p>
            <a:pPr>
              <a:lnSpc>
                <a:spcPct val="90000"/>
              </a:lnSpc>
            </a:pPr>
            <a:endParaRPr lang="en-US"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p:nvPr>
        </p:nvSpPr>
        <p:spPr>
          <a:xfrm>
            <a:off x="457200" y="0"/>
            <a:ext cx="8305800" cy="533400"/>
          </a:xfrm>
        </p:spPr>
        <p:txBody>
          <a:bodyPr>
            <a:normAutofit fontScale="90000"/>
          </a:bodyPr>
          <a:lstStyle/>
          <a:p>
            <a:pPr eaLnBrk="1" hangingPunct="1"/>
            <a:r>
              <a:rPr lang="en-US" b="1" dirty="0" smtClean="0"/>
              <a:t>“Typical” Animal Cell</a:t>
            </a:r>
          </a:p>
        </p:txBody>
      </p:sp>
      <p:pic>
        <p:nvPicPr>
          <p:cNvPr id="9219" name="Picture 4" descr="cell1"/>
          <p:cNvPicPr>
            <a:picLocks noGrp="1" noChangeAspect="1" noChangeArrowheads="1"/>
          </p:cNvPicPr>
          <p:nvPr>
            <p:ph idx="4294967295"/>
          </p:nvPr>
        </p:nvPicPr>
        <p:blipFill>
          <a:blip r:embed="rId2" cstate="print"/>
          <a:srcRect/>
          <a:stretch>
            <a:fillRect/>
          </a:stretch>
        </p:blipFill>
        <p:spPr>
          <a:xfrm>
            <a:off x="0" y="533400"/>
            <a:ext cx="8458200" cy="6324600"/>
          </a:xfrm>
          <a:noFill/>
        </p:spPr>
      </p:pic>
      <p:sp>
        <p:nvSpPr>
          <p:cNvPr id="9220" name="Text Box 7"/>
          <p:cNvSpPr txBox="1">
            <a:spLocks noChangeArrowheads="1"/>
          </p:cNvSpPr>
          <p:nvPr/>
        </p:nvSpPr>
        <p:spPr bwMode="auto">
          <a:xfrm>
            <a:off x="228600" y="6172200"/>
            <a:ext cx="7620000" cy="274638"/>
          </a:xfrm>
          <a:prstGeom prst="rect">
            <a:avLst/>
          </a:prstGeom>
          <a:noFill/>
          <a:ln w="9525">
            <a:noFill/>
            <a:miter lim="800000"/>
            <a:headEnd/>
            <a:tailEnd/>
          </a:ln>
          <a:effectLst/>
        </p:spPr>
        <p:txBody>
          <a:bodyPr>
            <a:spAutoFit/>
          </a:bodyPr>
          <a:lstStyle/>
          <a:p>
            <a:pPr>
              <a:spcBef>
                <a:spcPct val="50000"/>
              </a:spcBef>
            </a:pPr>
            <a:r>
              <a:rPr lang="en-US" sz="1000" i="1"/>
              <a:t>http://web.jjay.cuny.edu</a:t>
            </a:r>
            <a:r>
              <a:rPr lang="en-US" sz="1200" i="1"/>
              <a:t>/~</a:t>
            </a:r>
            <a:r>
              <a:rPr lang="en-US" sz="1000" i="1"/>
              <a:t>acarpi/NSC/images/cell.gif</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543800" cy="609600"/>
          </a:xfrm>
        </p:spPr>
        <p:txBody>
          <a:bodyPr>
            <a:normAutofit fontScale="90000"/>
          </a:bodyPr>
          <a:lstStyle/>
          <a:p>
            <a:pPr fontAlgn="auto">
              <a:spcAft>
                <a:spcPts val="0"/>
              </a:spcAft>
              <a:defRPr/>
            </a:pPr>
            <a:r>
              <a:rPr lang="en-US" u="sng" dirty="0" smtClean="0">
                <a:solidFill>
                  <a:srgbClr val="FF0000"/>
                </a:solidFill>
              </a:rPr>
              <a:t>WHY STUDY THE CELL</a:t>
            </a:r>
            <a:endParaRPr lang="en-US" u="sng" dirty="0">
              <a:solidFill>
                <a:srgbClr val="FF0000"/>
              </a:solidFill>
            </a:endParaRPr>
          </a:p>
        </p:txBody>
      </p:sp>
      <p:sp>
        <p:nvSpPr>
          <p:cNvPr id="7171" name="Content Placeholder 2"/>
          <p:cNvSpPr>
            <a:spLocks noGrp="1"/>
          </p:cNvSpPr>
          <p:nvPr>
            <p:ph idx="1"/>
          </p:nvPr>
        </p:nvSpPr>
        <p:spPr>
          <a:xfrm>
            <a:off x="0" y="762000"/>
            <a:ext cx="9144000" cy="5867400"/>
          </a:xfrm>
        </p:spPr>
        <p:txBody>
          <a:bodyPr/>
          <a:lstStyle/>
          <a:p>
            <a:pPr>
              <a:buFont typeface="Wingdings" pitchFamily="2" charset="2"/>
              <a:buChar char="Ø"/>
            </a:pPr>
            <a:r>
              <a:rPr lang="en-US" dirty="0" smtClean="0"/>
              <a:t>   The cell is the basic unit of life and disease conditions affect specific cells-</a:t>
            </a:r>
            <a:r>
              <a:rPr lang="en-US" dirty="0" err="1" smtClean="0"/>
              <a:t>eg</a:t>
            </a:r>
            <a:r>
              <a:rPr lang="en-US" dirty="0" smtClean="0"/>
              <a:t> malaria affect red blood cells, diabetes –beta cells of the pancrease that produce insulin</a:t>
            </a:r>
          </a:p>
          <a:p>
            <a:pPr>
              <a:buFont typeface="Wingdings" pitchFamily="2" charset="2"/>
              <a:buChar char="Ø"/>
            </a:pPr>
            <a:r>
              <a:rPr lang="en-US" dirty="0" smtClean="0"/>
              <a:t>   Interventions in terms of drugs target specific cells – </a:t>
            </a:r>
            <a:r>
              <a:rPr lang="en-US" dirty="0" err="1" smtClean="0"/>
              <a:t>eg</a:t>
            </a:r>
            <a:r>
              <a:rPr lang="en-US" dirty="0" smtClean="0"/>
              <a:t> antibiotics target bacterial cells or aspects of the same.</a:t>
            </a:r>
          </a:p>
          <a:p>
            <a:pPr>
              <a:buFont typeface="Wingdings" pitchFamily="2" charset="2"/>
              <a:buChar char="Ø"/>
            </a:pPr>
            <a:r>
              <a:rPr lang="en-US" dirty="0" smtClean="0"/>
              <a:t>   Understanding the cell structure helps us develop and carry out interventions that are efficient, and appropriate to sustain life, also in genetic engineering.  </a:t>
            </a:r>
          </a:p>
          <a:p>
            <a:pPr>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0" y="6324600"/>
            <a:ext cx="8382000" cy="274638"/>
          </a:xfrm>
          <a:prstGeom prst="rect">
            <a:avLst/>
          </a:prstGeom>
          <a:noFill/>
          <a:ln w="9525">
            <a:noFill/>
            <a:miter lim="800000"/>
            <a:headEnd/>
            <a:tailEnd/>
          </a:ln>
          <a:effectLst/>
        </p:spPr>
        <p:txBody>
          <a:bodyPr>
            <a:spAutoFit/>
          </a:bodyPr>
          <a:lstStyle/>
          <a:p>
            <a:pPr>
              <a:spcBef>
                <a:spcPct val="50000"/>
              </a:spcBef>
            </a:pPr>
            <a:r>
              <a:rPr lang="en-US" sz="1200" i="1"/>
              <a:t>http://waynesword.palomar.edu/images/plant3.gif</a:t>
            </a:r>
          </a:p>
        </p:txBody>
      </p:sp>
      <p:sp>
        <p:nvSpPr>
          <p:cNvPr id="10243" name="Rectangle 21"/>
          <p:cNvSpPr>
            <a:spLocks noGrp="1" noChangeArrowheads="1"/>
          </p:cNvSpPr>
          <p:nvPr>
            <p:ph type="title"/>
          </p:nvPr>
        </p:nvSpPr>
        <p:spPr>
          <a:xfrm>
            <a:off x="457200" y="381000"/>
            <a:ext cx="8305800" cy="838200"/>
          </a:xfrm>
        </p:spPr>
        <p:txBody>
          <a:bodyPr>
            <a:normAutofit/>
          </a:bodyPr>
          <a:lstStyle/>
          <a:p>
            <a:pPr eaLnBrk="1" hangingPunct="1"/>
            <a:r>
              <a:rPr lang="en-US" b="1" dirty="0" smtClean="0"/>
              <a:t>“Typical” Plant Cell</a:t>
            </a:r>
          </a:p>
        </p:txBody>
      </p:sp>
      <p:pic>
        <p:nvPicPr>
          <p:cNvPr id="10244" name="Picture 18" descr="1plant3"/>
          <p:cNvPicPr>
            <a:picLocks noGrp="1" noChangeAspect="1" noChangeArrowheads="1"/>
          </p:cNvPicPr>
          <p:nvPr>
            <p:ph sz="half" idx="4294967295"/>
          </p:nvPr>
        </p:nvPicPr>
        <p:blipFill>
          <a:blip r:embed="rId2" cstate="print"/>
          <a:srcRect/>
          <a:stretch>
            <a:fillRect/>
          </a:stretch>
        </p:blipFill>
        <p:spPr>
          <a:xfrm>
            <a:off x="2971800" y="1447800"/>
            <a:ext cx="6172200" cy="494665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3352800" cy="1143000"/>
          </a:xfrm>
        </p:spPr>
        <p:txBody>
          <a:bodyPr>
            <a:normAutofit fontScale="90000"/>
          </a:bodyPr>
          <a:lstStyle/>
          <a:p>
            <a:pPr fontAlgn="auto">
              <a:spcAft>
                <a:spcPts val="0"/>
              </a:spcAft>
              <a:defRPr/>
            </a:pPr>
            <a:r>
              <a:rPr lang="en-US" dirty="0"/>
              <a:t>Phospholipids</a:t>
            </a:r>
          </a:p>
        </p:txBody>
      </p:sp>
      <p:sp>
        <p:nvSpPr>
          <p:cNvPr id="24579" name="Rectangle 3"/>
          <p:cNvSpPr>
            <a:spLocks noGrp="1" noChangeArrowheads="1"/>
          </p:cNvSpPr>
          <p:nvPr>
            <p:ph type="body" sz="half" idx="1"/>
          </p:nvPr>
        </p:nvSpPr>
        <p:spPr>
          <a:xfrm>
            <a:off x="0" y="1143000"/>
            <a:ext cx="8839200" cy="5410200"/>
          </a:xfrm>
        </p:spPr>
        <p:txBody>
          <a:bodyPr/>
          <a:lstStyle/>
          <a:p>
            <a:pPr>
              <a:buNone/>
            </a:pPr>
            <a:r>
              <a:rPr lang="en-US" sz="2800" dirty="0" smtClean="0"/>
              <a:t>Interacts with water</a:t>
            </a:r>
          </a:p>
          <a:p>
            <a:r>
              <a:rPr lang="en-US" sz="2800" dirty="0" smtClean="0"/>
              <a:t>Polar;</a:t>
            </a:r>
          </a:p>
          <a:p>
            <a:pPr lvl="1"/>
            <a:r>
              <a:rPr lang="en-US" dirty="0" smtClean="0"/>
              <a:t>Hydrophylic head</a:t>
            </a:r>
          </a:p>
          <a:p>
            <a:pPr lvl="1">
              <a:buNone/>
            </a:pPr>
            <a:r>
              <a:rPr lang="en-US" dirty="0" smtClean="0"/>
              <a:t>Non polar;</a:t>
            </a:r>
          </a:p>
          <a:p>
            <a:pPr lvl="1"/>
            <a:r>
              <a:rPr lang="en-US" dirty="0" smtClean="0"/>
              <a:t>Hydrophobic tail</a:t>
            </a:r>
          </a:p>
          <a:p>
            <a:pPr>
              <a:buNone/>
            </a:pPr>
            <a:r>
              <a:rPr lang="en-US" sz="2800" dirty="0" smtClean="0"/>
              <a:t> </a:t>
            </a:r>
          </a:p>
          <a:p>
            <a:pPr>
              <a:buNone/>
            </a:pPr>
            <a:endParaRPr lang="en-US"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153400" cy="1143000"/>
          </a:xfrm>
        </p:spPr>
        <p:txBody>
          <a:bodyPr>
            <a:normAutofit/>
          </a:bodyPr>
          <a:lstStyle/>
          <a:p>
            <a:pPr fontAlgn="auto">
              <a:spcAft>
                <a:spcPts val="0"/>
              </a:spcAft>
              <a:defRPr/>
            </a:pPr>
            <a:r>
              <a:rPr lang="en-US" dirty="0"/>
              <a:t>Membrane Proteins</a:t>
            </a:r>
          </a:p>
        </p:txBody>
      </p:sp>
      <p:sp>
        <p:nvSpPr>
          <p:cNvPr id="27651" name="Rectangle 3"/>
          <p:cNvSpPr>
            <a:spLocks noGrp="1" noChangeArrowheads="1"/>
          </p:cNvSpPr>
          <p:nvPr>
            <p:ph idx="1"/>
          </p:nvPr>
        </p:nvSpPr>
        <p:spPr>
          <a:xfrm>
            <a:off x="457200" y="1143000"/>
            <a:ext cx="8382000" cy="5105400"/>
          </a:xfrm>
        </p:spPr>
        <p:txBody>
          <a:bodyPr/>
          <a:lstStyle/>
          <a:p>
            <a:pPr>
              <a:buFontTx/>
              <a:buNone/>
            </a:pPr>
            <a:r>
              <a:rPr lang="en-US" dirty="0" smtClean="0"/>
              <a:t>1. Channels or transporters</a:t>
            </a:r>
          </a:p>
          <a:p>
            <a:pPr lvl="1"/>
            <a:r>
              <a:rPr lang="en-US" dirty="0" smtClean="0"/>
              <a:t>Move molecules in one direction</a:t>
            </a:r>
          </a:p>
          <a:p>
            <a:pPr>
              <a:buFontTx/>
              <a:buNone/>
            </a:pPr>
            <a:r>
              <a:rPr lang="en-US" dirty="0" smtClean="0"/>
              <a:t>2. Receptors </a:t>
            </a:r>
          </a:p>
          <a:p>
            <a:pPr>
              <a:buFontTx/>
              <a:buNone/>
            </a:pPr>
            <a:r>
              <a:rPr lang="en-US" dirty="0" smtClean="0"/>
              <a:t>3. Glycoproteins </a:t>
            </a:r>
          </a:p>
          <a:p>
            <a:pPr lvl="1"/>
            <a:r>
              <a:rPr lang="en-US" dirty="0" smtClean="0"/>
              <a:t>Identify cell type</a:t>
            </a:r>
          </a:p>
          <a:p>
            <a:pPr>
              <a:buFontTx/>
              <a:buNone/>
            </a:pPr>
            <a:r>
              <a:rPr lang="en-US" dirty="0" smtClean="0"/>
              <a:t>4. Enzymes</a:t>
            </a:r>
            <a:r>
              <a:rPr lang="en-US" sz="2800" dirty="0" smtClean="0"/>
              <a:t> </a:t>
            </a:r>
          </a:p>
          <a:p>
            <a:pPr lvl="1"/>
            <a:r>
              <a:rPr lang="en-US" dirty="0" smtClean="0"/>
              <a:t>Catalyze production of substances </a:t>
            </a:r>
          </a:p>
          <a:p>
            <a:pPr>
              <a:buFontTx/>
              <a:buNone/>
            </a:pPr>
            <a:endParaRPr lang="en-US" dirty="0" smtClean="0"/>
          </a:p>
          <a:p>
            <a:pPr lvl="1"/>
            <a:r>
              <a:rPr lang="en-US" dirty="0" smtClean="0"/>
              <a:t>Recognize certain chemicals</a:t>
            </a:r>
          </a:p>
          <a:p>
            <a:pPr lvl="1"/>
            <a:r>
              <a:rPr lang="en-US" dirty="0" smtClean="0"/>
              <a:t>(see diag. below)</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715963"/>
          </a:xfrm>
        </p:spPr>
        <p:txBody>
          <a:bodyPr>
            <a:normAutofit fontScale="90000"/>
          </a:bodyPr>
          <a:lstStyle/>
          <a:p>
            <a:pPr fontAlgn="auto">
              <a:spcAft>
                <a:spcPts val="0"/>
              </a:spcAft>
              <a:defRPr/>
            </a:pPr>
            <a:r>
              <a:rPr lang="en-US" dirty="0"/>
              <a:t>Membrane Proteins</a:t>
            </a:r>
          </a:p>
        </p:txBody>
      </p:sp>
      <p:sp>
        <p:nvSpPr>
          <p:cNvPr id="28676" name="Text Placeholder 6"/>
          <p:cNvSpPr>
            <a:spLocks noGrp="1"/>
          </p:cNvSpPr>
          <p:nvPr>
            <p:ph type="body" sz="half" idx="1"/>
          </p:nvPr>
        </p:nvSpPr>
        <p:spPr/>
        <p:txBody>
          <a:bodyPr/>
          <a:lstStyle/>
          <a:p>
            <a:endParaRPr lang="en-US" smtClean="0"/>
          </a:p>
        </p:txBody>
      </p:sp>
      <p:pic>
        <p:nvPicPr>
          <p:cNvPr id="28675" name="Picture 9" descr="figure 5-7b"/>
          <p:cNvPicPr>
            <a:picLocks noChangeAspect="1" noChangeArrowheads="1"/>
          </p:cNvPicPr>
          <p:nvPr/>
        </p:nvPicPr>
        <p:blipFill>
          <a:blip r:embed="rId3" cstate="print"/>
          <a:srcRect/>
          <a:stretch>
            <a:fillRect/>
          </a:stretch>
        </p:blipFill>
        <p:spPr bwMode="auto">
          <a:xfrm>
            <a:off x="0" y="838200"/>
            <a:ext cx="9144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figure 5-1c"/>
          <p:cNvPicPr>
            <a:picLocks noChangeAspect="1" noChangeArrowheads="1"/>
          </p:cNvPicPr>
          <p:nvPr/>
        </p:nvPicPr>
        <p:blipFill>
          <a:blip r:embed="rId3" cstate="print"/>
          <a:srcRect/>
          <a:stretch>
            <a:fillRect/>
          </a:stretch>
        </p:blipFill>
        <p:spPr bwMode="auto">
          <a:xfrm>
            <a:off x="4495800" y="228600"/>
            <a:ext cx="4648200" cy="5867400"/>
          </a:xfrm>
          <a:prstGeom prst="rect">
            <a:avLst/>
          </a:prstGeom>
          <a:noFill/>
          <a:ln w="9525">
            <a:noFill/>
            <a:miter lim="800000"/>
            <a:headEnd/>
            <a:tailEnd/>
          </a:ln>
        </p:spPr>
      </p:pic>
      <p:sp>
        <p:nvSpPr>
          <p:cNvPr id="34819" name="Rectangle 2"/>
          <p:cNvSpPr>
            <a:spLocks noGrp="1" noChangeArrowheads="1"/>
          </p:cNvSpPr>
          <p:nvPr>
            <p:ph type="title"/>
          </p:nvPr>
        </p:nvSpPr>
        <p:spPr>
          <a:xfrm>
            <a:off x="228600" y="0"/>
            <a:ext cx="4343400" cy="1143000"/>
          </a:xfrm>
        </p:spPr>
        <p:txBody>
          <a:bodyPr/>
          <a:lstStyle/>
          <a:p>
            <a:r>
              <a:rPr lang="en-US" b="1" dirty="0" smtClean="0"/>
              <a:t>Cilia &amp; Flagella</a:t>
            </a:r>
          </a:p>
        </p:txBody>
      </p:sp>
      <p:sp>
        <p:nvSpPr>
          <p:cNvPr id="34820" name="Rectangle 3"/>
          <p:cNvSpPr>
            <a:spLocks noGrp="1" noChangeArrowheads="1"/>
          </p:cNvSpPr>
          <p:nvPr>
            <p:ph type="body" sz="half" idx="1"/>
          </p:nvPr>
        </p:nvSpPr>
        <p:spPr>
          <a:xfrm>
            <a:off x="0" y="1676400"/>
            <a:ext cx="4800600" cy="4449763"/>
          </a:xfrm>
        </p:spPr>
        <p:txBody>
          <a:bodyPr/>
          <a:lstStyle/>
          <a:p>
            <a:pPr>
              <a:lnSpc>
                <a:spcPct val="90000"/>
              </a:lnSpc>
            </a:pPr>
            <a:r>
              <a:rPr lang="en-US" sz="2800" dirty="0" smtClean="0"/>
              <a:t>Provide motility</a:t>
            </a:r>
          </a:p>
          <a:p>
            <a:pPr>
              <a:lnSpc>
                <a:spcPct val="90000"/>
              </a:lnSpc>
            </a:pPr>
            <a:r>
              <a:rPr lang="en-US" sz="2800" dirty="0" smtClean="0"/>
              <a:t>Cilia </a:t>
            </a:r>
          </a:p>
          <a:p>
            <a:pPr lvl="1">
              <a:lnSpc>
                <a:spcPct val="90000"/>
              </a:lnSpc>
            </a:pPr>
            <a:r>
              <a:rPr lang="en-US" dirty="0" smtClean="0"/>
              <a:t>Short</a:t>
            </a:r>
          </a:p>
          <a:p>
            <a:pPr lvl="1">
              <a:lnSpc>
                <a:spcPct val="90000"/>
              </a:lnSpc>
            </a:pPr>
            <a:r>
              <a:rPr lang="en-US" dirty="0" smtClean="0"/>
              <a:t>Used to move substances  outside human cells</a:t>
            </a:r>
          </a:p>
          <a:p>
            <a:pPr>
              <a:lnSpc>
                <a:spcPct val="90000"/>
              </a:lnSpc>
            </a:pPr>
            <a:r>
              <a:rPr lang="en-US" sz="2800" dirty="0" smtClean="0"/>
              <a:t>Flagella </a:t>
            </a:r>
          </a:p>
          <a:p>
            <a:pPr lvl="1">
              <a:lnSpc>
                <a:spcPct val="90000"/>
              </a:lnSpc>
            </a:pPr>
            <a:r>
              <a:rPr lang="en-US" dirty="0" smtClean="0"/>
              <a:t>Whip-like extensions</a:t>
            </a:r>
          </a:p>
          <a:p>
            <a:pPr lvl="1">
              <a:lnSpc>
                <a:spcPct val="90000"/>
              </a:lnSpc>
            </a:pPr>
            <a:r>
              <a:rPr lang="en-US" dirty="0" smtClean="0"/>
              <a:t>Found on sperm cells</a:t>
            </a:r>
          </a:p>
          <a:p>
            <a:pPr>
              <a:lnSpc>
                <a:spcPct val="90000"/>
              </a:lnSpc>
            </a:pPr>
            <a:r>
              <a:rPr lang="en-US" sz="2800" dirty="0" smtClean="0"/>
              <a:t> Basal bodies like </a:t>
            </a:r>
            <a:r>
              <a:rPr lang="en-US" sz="2800" dirty="0" err="1" smtClean="0"/>
              <a:t>centrioles</a:t>
            </a:r>
            <a:endParaRPr lang="en-US" sz="2800" dirty="0" smtClean="0"/>
          </a:p>
          <a:p>
            <a:pPr>
              <a:lnSpc>
                <a:spcPct val="90000"/>
              </a:lnSpc>
            </a:pPr>
            <a:r>
              <a:rPr lang="en-US" sz="2800" dirty="0" err="1" smtClean="0"/>
              <a:t>microvilli</a:t>
            </a:r>
            <a:endParaRPr lang="en-US" sz="2800" dirty="0" smtClean="0"/>
          </a:p>
          <a:p>
            <a:pPr>
              <a:lnSpc>
                <a:spcPct val="90000"/>
              </a:lnSpc>
              <a:buFontTx/>
              <a:buNone/>
            </a:pPr>
            <a:endParaRPr lang="en-US" sz="2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0"/>
            <a:ext cx="8458200" cy="1524000"/>
          </a:xfrm>
        </p:spPr>
        <p:txBody>
          <a:bodyPr>
            <a:normAutofit fontScale="90000"/>
          </a:bodyPr>
          <a:lstStyle/>
          <a:p>
            <a:r>
              <a:rPr lang="en-US" b="1" dirty="0" smtClean="0"/>
              <a:t>Nucleus</a:t>
            </a:r>
            <a:r>
              <a:rPr lang="en-US" dirty="0" smtClean="0"/>
              <a:t> : enclosed by nuclear membrane</a:t>
            </a:r>
          </a:p>
        </p:txBody>
      </p:sp>
      <p:sp>
        <p:nvSpPr>
          <p:cNvPr id="16387" name="Rectangle 3"/>
          <p:cNvSpPr>
            <a:spLocks noGrp="1" noChangeArrowheads="1"/>
          </p:cNvSpPr>
          <p:nvPr>
            <p:ph idx="1"/>
          </p:nvPr>
        </p:nvSpPr>
        <p:spPr>
          <a:xfrm>
            <a:off x="304800" y="1447800"/>
            <a:ext cx="8839200" cy="5410200"/>
          </a:xfrm>
        </p:spPr>
        <p:txBody>
          <a:bodyPr/>
          <a:lstStyle/>
          <a:p>
            <a:pPr eaLnBrk="1" hangingPunct="1"/>
            <a:r>
              <a:rPr lang="en-US" dirty="0" smtClean="0"/>
              <a:t>Directs cell activities</a:t>
            </a:r>
          </a:p>
          <a:p>
            <a:pPr eaLnBrk="1" hangingPunct="1"/>
            <a:r>
              <a:rPr lang="en-US" dirty="0" smtClean="0"/>
              <a:t>Separated from cytoplasm by nuclear membrane</a:t>
            </a:r>
          </a:p>
          <a:p>
            <a:r>
              <a:rPr lang="en-US" dirty="0" smtClean="0"/>
              <a:t>Contains genetic mater </a:t>
            </a:r>
          </a:p>
          <a:p>
            <a:r>
              <a:rPr lang="en-US" dirty="0" smtClean="0"/>
              <a:t>Contains:-</a:t>
            </a:r>
          </a:p>
          <a:p>
            <a:pPr>
              <a:buNone/>
            </a:pPr>
            <a:r>
              <a:rPr lang="en-US" dirty="0" smtClean="0"/>
              <a:t> </a:t>
            </a:r>
            <a:r>
              <a:rPr lang="en-US" dirty="0" err="1" smtClean="0"/>
              <a:t>i</a:t>
            </a:r>
            <a:r>
              <a:rPr lang="en-US" dirty="0" smtClean="0"/>
              <a:t>. Hereditary material</a:t>
            </a:r>
          </a:p>
          <a:p>
            <a:pPr>
              <a:buNone/>
            </a:pPr>
            <a:r>
              <a:rPr lang="en-US" dirty="0" smtClean="0"/>
              <a:t>ii. Chromosomes</a:t>
            </a:r>
          </a:p>
          <a:p>
            <a:pPr lvl="1"/>
            <a:r>
              <a:rPr lang="en-US" dirty="0" smtClean="0"/>
              <a:t>DNA</a:t>
            </a:r>
          </a:p>
          <a:p>
            <a:pPr lvl="1"/>
            <a:r>
              <a:rPr lang="en-US" dirty="0" smtClean="0"/>
              <a:t>Proteins</a:t>
            </a:r>
          </a:p>
          <a:p>
            <a:pPr lvl="1"/>
            <a:r>
              <a:rPr lang="en-US" dirty="0" smtClean="0"/>
              <a:t>Form for cell division</a:t>
            </a:r>
          </a:p>
          <a:p>
            <a:r>
              <a:rPr lang="en-US" dirty="0" smtClean="0"/>
              <a:t> iii. Chromatin</a:t>
            </a:r>
          </a:p>
          <a:p>
            <a:pPr eaLnBrk="1" hangingPunct="1"/>
            <a:r>
              <a:rPr lang="en-US" dirty="0" smtClean="0"/>
              <a:t>iv - DNA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r>
              <a:rPr lang="en-US" b="1" smtClean="0"/>
              <a:t>Chromosomes</a:t>
            </a:r>
          </a:p>
        </p:txBody>
      </p:sp>
      <p:pic>
        <p:nvPicPr>
          <p:cNvPr id="57348" name="Picture 7" descr="chromosomes"/>
          <p:cNvPicPr>
            <a:picLocks noGrp="1" noChangeAspect="1" noChangeArrowheads="1"/>
          </p:cNvPicPr>
          <p:nvPr>
            <p:ph sz="half" idx="1"/>
          </p:nvPr>
        </p:nvPicPr>
        <p:blipFill>
          <a:blip r:embed="rId2" cstate="print"/>
          <a:stretch>
            <a:fillRect/>
          </a:stretch>
        </p:blipFill>
        <p:spPr>
          <a:xfrm>
            <a:off x="0" y="1447800"/>
            <a:ext cx="4343400" cy="4267200"/>
          </a:xfrm>
          <a:noFill/>
        </p:spPr>
      </p:pic>
      <p:sp>
        <p:nvSpPr>
          <p:cNvPr id="57347" name="Rectangle 6"/>
          <p:cNvSpPr>
            <a:spLocks noGrp="1" noChangeArrowheads="1"/>
          </p:cNvSpPr>
          <p:nvPr>
            <p:ph type="body" sz="half" idx="2"/>
          </p:nvPr>
        </p:nvSpPr>
        <p:spPr/>
        <p:txBody>
          <a:bodyPr/>
          <a:lstStyle/>
          <a:p>
            <a:r>
              <a:rPr lang="en-US" sz="2800" smtClean="0"/>
              <a:t>In nucleus</a:t>
            </a:r>
          </a:p>
          <a:p>
            <a:r>
              <a:rPr lang="en-US" sz="2800" smtClean="0"/>
              <a:t>Made of DNA</a:t>
            </a:r>
          </a:p>
          <a:p>
            <a:r>
              <a:rPr lang="en-US" sz="2800" smtClean="0"/>
              <a:t>Contain instructions for traits &amp; characteristics </a:t>
            </a:r>
          </a:p>
          <a:p>
            <a:endParaRPr lang="en-US" sz="2800" smtClean="0"/>
          </a:p>
        </p:txBody>
      </p:sp>
      <p:sp>
        <p:nvSpPr>
          <p:cNvPr id="57349" name="Text Box 8"/>
          <p:cNvSpPr txBox="1">
            <a:spLocks noChangeArrowheads="1"/>
          </p:cNvSpPr>
          <p:nvPr/>
        </p:nvSpPr>
        <p:spPr bwMode="auto">
          <a:xfrm>
            <a:off x="381000" y="6248400"/>
            <a:ext cx="7086600" cy="549275"/>
          </a:xfrm>
          <a:prstGeom prst="rect">
            <a:avLst/>
          </a:prstGeom>
          <a:noFill/>
          <a:ln w="9525">
            <a:noFill/>
            <a:miter lim="800000"/>
            <a:headEnd/>
            <a:tailEnd/>
          </a:ln>
        </p:spPr>
        <p:txBody>
          <a:bodyPr>
            <a:spAutoFit/>
          </a:bodyPr>
          <a:lstStyle/>
          <a:p>
            <a:pPr>
              <a:spcBef>
                <a:spcPct val="50000"/>
              </a:spcBef>
            </a:pPr>
            <a:r>
              <a:rPr lang="en-US" sz="1200" i="1">
                <a:latin typeface="Calibri" pitchFamily="34" charset="0"/>
              </a:rPr>
              <a:t>http://library.thinkquest.org/12413/structures.html</a:t>
            </a:r>
          </a:p>
          <a:p>
            <a:pPr>
              <a:spcBef>
                <a:spcPct val="50000"/>
              </a:spcBef>
            </a:pPr>
            <a:endParaRPr lang="en-US" sz="120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219200"/>
          </a:xfrm>
        </p:spPr>
        <p:txBody>
          <a:bodyPr/>
          <a:lstStyle/>
          <a:p>
            <a:r>
              <a:rPr lang="en-US" b="1" dirty="0" smtClean="0"/>
              <a:t>Nucleolus-found in the nucleus</a:t>
            </a:r>
          </a:p>
        </p:txBody>
      </p:sp>
      <p:sp>
        <p:nvSpPr>
          <p:cNvPr id="41987" name="Rectangle 3"/>
          <p:cNvSpPr>
            <a:spLocks noGrp="1" noChangeArrowheads="1"/>
          </p:cNvSpPr>
          <p:nvPr>
            <p:ph idx="1"/>
          </p:nvPr>
        </p:nvSpPr>
        <p:spPr>
          <a:xfrm>
            <a:off x="0" y="1371600"/>
            <a:ext cx="9144000" cy="5486400"/>
          </a:xfrm>
        </p:spPr>
        <p:txBody>
          <a:bodyPr/>
          <a:lstStyle/>
          <a:p>
            <a:r>
              <a:rPr lang="en-US" dirty="0" smtClean="0"/>
              <a:t>Most cells have 2 or more</a:t>
            </a:r>
          </a:p>
          <a:p>
            <a:r>
              <a:rPr lang="en-US" dirty="0" smtClean="0"/>
              <a:t>Directs synthesis of RNA</a:t>
            </a:r>
          </a:p>
          <a:p>
            <a:r>
              <a:rPr lang="en-US" dirty="0" smtClean="0"/>
              <a:t>Forms </a:t>
            </a:r>
            <a:r>
              <a:rPr lang="en-US" dirty="0" err="1" smtClean="0"/>
              <a:t>ribosomes</a:t>
            </a:r>
            <a:endParaRPr lang="en-US" dirty="0" smtClean="0"/>
          </a:p>
          <a:p>
            <a:endParaRPr lang="en-US" dirty="0" smtClean="0"/>
          </a:p>
          <a:p>
            <a:pPr>
              <a:buNone/>
            </a:pPr>
            <a:r>
              <a:rPr lang="en-US" sz="3600" b="1" dirty="0" smtClean="0"/>
              <a:t>Endoplasmic Reticulum</a:t>
            </a:r>
          </a:p>
          <a:p>
            <a:pPr>
              <a:buNone/>
            </a:pPr>
            <a:r>
              <a:rPr lang="en-US" dirty="0" smtClean="0"/>
              <a:t>Helps move substances within cells</a:t>
            </a:r>
          </a:p>
          <a:p>
            <a:pPr>
              <a:buNone/>
            </a:pPr>
            <a:r>
              <a:rPr lang="en-US" dirty="0" smtClean="0"/>
              <a:t>Network of interconnected membranes</a:t>
            </a:r>
          </a:p>
          <a:p>
            <a:pPr>
              <a:buNone/>
            </a:pPr>
            <a:r>
              <a:rPr lang="en-US" dirty="0" smtClean="0"/>
              <a:t>Two types</a:t>
            </a:r>
          </a:p>
          <a:p>
            <a:pPr lvl="1"/>
            <a:r>
              <a:rPr lang="en-US" dirty="0" smtClean="0"/>
              <a:t>Rough endoplasmic reticulum</a:t>
            </a:r>
          </a:p>
          <a:p>
            <a:pPr lvl="1"/>
            <a:r>
              <a:rPr lang="en-US" dirty="0" smtClean="0"/>
              <a:t>Smooth endoplasmic reticulum</a:t>
            </a:r>
          </a:p>
        </p:txBody>
      </p:sp>
      <p:pic>
        <p:nvPicPr>
          <p:cNvPr id="41988" name="Picture 7" descr="figure 5-15"/>
          <p:cNvPicPr>
            <a:picLocks noChangeAspect="1" noChangeArrowheads="1"/>
          </p:cNvPicPr>
          <p:nvPr/>
        </p:nvPicPr>
        <p:blipFill>
          <a:blip r:embed="rId3" cstate="print"/>
          <a:srcRect/>
          <a:stretch>
            <a:fillRect/>
          </a:stretch>
        </p:blipFill>
        <p:spPr bwMode="auto">
          <a:xfrm>
            <a:off x="5880100" y="1295400"/>
            <a:ext cx="32639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figure 5-16"/>
          <p:cNvPicPr>
            <a:picLocks noChangeAspect="1" noChangeArrowheads="1"/>
          </p:cNvPicPr>
          <p:nvPr/>
        </p:nvPicPr>
        <p:blipFill>
          <a:blip r:embed="rId3" cstate="print"/>
          <a:srcRect/>
          <a:stretch>
            <a:fillRect/>
          </a:stretch>
        </p:blipFill>
        <p:spPr bwMode="auto">
          <a:xfrm>
            <a:off x="2438400" y="2514600"/>
            <a:ext cx="6705600" cy="4343400"/>
          </a:xfrm>
          <a:prstGeom prst="rect">
            <a:avLst/>
          </a:prstGeom>
          <a:noFill/>
          <a:ln w="9525">
            <a:noFill/>
            <a:miter lim="800000"/>
            <a:headEnd/>
            <a:tailEnd/>
          </a:ln>
        </p:spPr>
      </p:pic>
      <p:sp>
        <p:nvSpPr>
          <p:cNvPr id="44035" name="Rectangle 2"/>
          <p:cNvSpPr>
            <a:spLocks noGrp="1" noChangeArrowheads="1"/>
          </p:cNvSpPr>
          <p:nvPr>
            <p:ph type="title"/>
          </p:nvPr>
        </p:nvSpPr>
        <p:spPr>
          <a:xfrm>
            <a:off x="457200" y="0"/>
            <a:ext cx="8229600" cy="742950"/>
          </a:xfrm>
        </p:spPr>
        <p:txBody>
          <a:bodyPr/>
          <a:lstStyle/>
          <a:p>
            <a:r>
              <a:rPr lang="en-US" sz="4000" b="1" dirty="0" smtClean="0"/>
              <a:t>Rough Endoplasmic Reticulum</a:t>
            </a:r>
          </a:p>
        </p:txBody>
      </p:sp>
      <p:sp>
        <p:nvSpPr>
          <p:cNvPr id="44036" name="Rectangle 3"/>
          <p:cNvSpPr>
            <a:spLocks noGrp="1" noChangeArrowheads="1"/>
          </p:cNvSpPr>
          <p:nvPr>
            <p:ph idx="1"/>
          </p:nvPr>
        </p:nvSpPr>
        <p:spPr>
          <a:xfrm>
            <a:off x="152400" y="762000"/>
            <a:ext cx="8763000" cy="2209800"/>
          </a:xfrm>
        </p:spPr>
        <p:txBody>
          <a:bodyPr/>
          <a:lstStyle/>
          <a:p>
            <a:r>
              <a:rPr lang="en-US" dirty="0" smtClean="0"/>
              <a:t>Ribosomes attached to surface</a:t>
            </a:r>
          </a:p>
          <a:p>
            <a:pPr lvl="1"/>
            <a:r>
              <a:rPr lang="en-US" dirty="0" smtClean="0"/>
              <a:t>Manufacture </a:t>
            </a:r>
            <a:r>
              <a:rPr lang="en-US" dirty="0" err="1" smtClean="0"/>
              <a:t>protiens</a:t>
            </a:r>
            <a:endParaRPr lang="en-US" dirty="0" smtClean="0"/>
          </a:p>
          <a:p>
            <a:pPr lvl="1"/>
            <a:r>
              <a:rPr lang="en-US" dirty="0" smtClean="0"/>
              <a:t>Not all </a:t>
            </a:r>
            <a:r>
              <a:rPr lang="en-US" dirty="0" err="1" smtClean="0"/>
              <a:t>ribosomes</a:t>
            </a:r>
            <a:r>
              <a:rPr lang="en-US" dirty="0" smtClean="0"/>
              <a:t> attached to rough ER</a:t>
            </a:r>
          </a:p>
          <a:p>
            <a:r>
              <a:rPr lang="en-US" dirty="0" smtClean="0"/>
              <a:t>May modify proteins from </a:t>
            </a:r>
            <a:r>
              <a:rPr lang="en-US" dirty="0" err="1" smtClean="0"/>
              <a:t>ribosomes</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descr="figure 5-5"/>
          <p:cNvPicPr>
            <a:picLocks noChangeAspect="1" noChangeArrowheads="1"/>
          </p:cNvPicPr>
          <p:nvPr/>
        </p:nvPicPr>
        <p:blipFill>
          <a:blip r:embed="rId3" cstate="print"/>
          <a:srcRect/>
          <a:stretch>
            <a:fillRect/>
          </a:stretch>
        </p:blipFill>
        <p:spPr bwMode="auto">
          <a:xfrm>
            <a:off x="1905000" y="2133600"/>
            <a:ext cx="7239000" cy="4724400"/>
          </a:xfrm>
          <a:prstGeom prst="rect">
            <a:avLst/>
          </a:prstGeom>
          <a:noFill/>
          <a:ln w="9525">
            <a:noFill/>
            <a:miter lim="800000"/>
            <a:headEnd/>
            <a:tailEnd/>
          </a:ln>
        </p:spPr>
      </p:pic>
      <p:sp>
        <p:nvSpPr>
          <p:cNvPr id="45059" name="Rectangle 2"/>
          <p:cNvSpPr>
            <a:spLocks noGrp="1" noChangeArrowheads="1"/>
          </p:cNvSpPr>
          <p:nvPr>
            <p:ph type="title"/>
          </p:nvPr>
        </p:nvSpPr>
        <p:spPr>
          <a:xfrm>
            <a:off x="457200" y="0"/>
            <a:ext cx="8229600" cy="609600"/>
          </a:xfrm>
        </p:spPr>
        <p:txBody>
          <a:bodyPr>
            <a:normAutofit fontScale="90000"/>
          </a:bodyPr>
          <a:lstStyle/>
          <a:p>
            <a:r>
              <a:rPr lang="en-US" sz="4000" b="1" dirty="0" smtClean="0"/>
              <a:t>Smooth Endoplasmic Reticulum</a:t>
            </a:r>
          </a:p>
        </p:txBody>
      </p:sp>
      <p:sp>
        <p:nvSpPr>
          <p:cNvPr id="45060" name="Rectangle 3"/>
          <p:cNvSpPr>
            <a:spLocks noGrp="1" noChangeArrowheads="1"/>
          </p:cNvSpPr>
          <p:nvPr>
            <p:ph idx="1"/>
          </p:nvPr>
        </p:nvSpPr>
        <p:spPr>
          <a:xfrm>
            <a:off x="304800" y="762000"/>
            <a:ext cx="8839200" cy="5562600"/>
          </a:xfrm>
        </p:spPr>
        <p:txBody>
          <a:bodyPr/>
          <a:lstStyle/>
          <a:p>
            <a:r>
              <a:rPr lang="en-US" dirty="0" smtClean="0"/>
              <a:t>No attached </a:t>
            </a:r>
            <a:r>
              <a:rPr lang="en-US" dirty="0" err="1" smtClean="0"/>
              <a:t>ribosomes</a:t>
            </a:r>
            <a:endParaRPr lang="en-US" dirty="0" smtClean="0"/>
          </a:p>
          <a:p>
            <a:r>
              <a:rPr lang="en-US" dirty="0" smtClean="0"/>
              <a:t>Has enzymes that help build molecules</a:t>
            </a:r>
          </a:p>
          <a:p>
            <a:pPr lvl="1"/>
            <a:r>
              <a:rPr lang="en-US" dirty="0" smtClean="0"/>
              <a:t>Carbohydrates</a:t>
            </a:r>
          </a:p>
          <a:p>
            <a:pPr lvl="1"/>
            <a:r>
              <a:rPr lang="en-US" dirty="0" smtClean="0"/>
              <a:t>Lipids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9144000" cy="6629400"/>
          </a:xfrm>
        </p:spPr>
        <p:txBody>
          <a:bodyPr>
            <a:noAutofit/>
          </a:bodyPr>
          <a:lstStyle/>
          <a:p>
            <a:r>
              <a:rPr lang="en-US" sz="2400" dirty="0" smtClean="0"/>
              <a:t>The atom is the smallest particle of an element which can exist as a stable entity. An element is a chemical substance whose atoms are all of the same type; e.g. iron contains</a:t>
            </a:r>
            <a:r>
              <a:rPr lang="en-US" sz="2400" dirty="0"/>
              <a:t> </a:t>
            </a:r>
            <a:r>
              <a:rPr lang="en-US" sz="2400" dirty="0" smtClean="0"/>
              <a:t>only iron atoms. Compounds contain more than one type</a:t>
            </a:r>
            <a:r>
              <a:rPr lang="en-US" sz="2400" dirty="0"/>
              <a:t> </a:t>
            </a:r>
            <a:r>
              <a:rPr lang="en-US" sz="2400" dirty="0" smtClean="0"/>
              <a:t>of atom; for instance, water is compound containing both hydrogen and oxygen atoms(H2O). An element is a substance made of only one type of atom (therefore, an atom is the smallest part of an element). There are 92 naturally occurring elements in the world around us.</a:t>
            </a:r>
          </a:p>
          <a:p>
            <a:r>
              <a:rPr lang="en-US" sz="2400" dirty="0" smtClean="0"/>
              <a:t>Examples are hydrogen (H), iron (Fe), oxygen (O), calcium (Ca), nitrogen (N), and carbon (C). In nature, an element does not usually exist by itself but rather combines with the atoms of other elements to form compounds. </a:t>
            </a:r>
          </a:p>
          <a:p>
            <a:pPr>
              <a:buNone/>
            </a:pPr>
            <a:r>
              <a:rPr lang="en-US" sz="2400" u="sng" dirty="0" smtClean="0"/>
              <a:t>Atomic structure</a:t>
            </a:r>
          </a:p>
          <a:p>
            <a:r>
              <a:rPr lang="en-US" sz="2400" dirty="0" smtClean="0"/>
              <a:t>Atoms are made up of three main types of particles.</a:t>
            </a:r>
          </a:p>
          <a:p>
            <a:r>
              <a:rPr lang="en-US" sz="2400" dirty="0" smtClean="0"/>
              <a:t>Protons are particles present in the nucleus or central part of the atom. Each proton has one unit of positive electrical charge and one atomic mass unit.</a:t>
            </a:r>
          </a:p>
          <a:p>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figure 5-17"/>
          <p:cNvPicPr>
            <a:picLocks noChangeAspect="1" noChangeArrowheads="1"/>
          </p:cNvPicPr>
          <p:nvPr/>
        </p:nvPicPr>
        <p:blipFill>
          <a:blip r:embed="rId3" cstate="print"/>
          <a:srcRect/>
          <a:stretch>
            <a:fillRect/>
          </a:stretch>
        </p:blipFill>
        <p:spPr bwMode="auto">
          <a:xfrm>
            <a:off x="2438400" y="2971800"/>
            <a:ext cx="4495800" cy="3543300"/>
          </a:xfrm>
          <a:prstGeom prst="rect">
            <a:avLst/>
          </a:prstGeom>
          <a:noFill/>
          <a:ln w="9525">
            <a:noFill/>
            <a:miter lim="800000"/>
            <a:headEnd/>
            <a:tailEnd/>
          </a:ln>
        </p:spPr>
      </p:pic>
      <p:sp>
        <p:nvSpPr>
          <p:cNvPr id="46083" name="Rectangle 2"/>
          <p:cNvSpPr>
            <a:spLocks noGrp="1" noChangeArrowheads="1"/>
          </p:cNvSpPr>
          <p:nvPr>
            <p:ph type="title"/>
          </p:nvPr>
        </p:nvSpPr>
        <p:spPr>
          <a:xfrm>
            <a:off x="457200" y="457200"/>
            <a:ext cx="8229600" cy="990600"/>
          </a:xfrm>
        </p:spPr>
        <p:txBody>
          <a:bodyPr/>
          <a:lstStyle/>
          <a:p>
            <a:r>
              <a:rPr lang="en-US" dirty="0" smtClean="0"/>
              <a:t>Golgi Apparatus</a:t>
            </a:r>
          </a:p>
        </p:txBody>
      </p:sp>
      <p:sp>
        <p:nvSpPr>
          <p:cNvPr id="46084" name="Rectangle 3"/>
          <p:cNvSpPr>
            <a:spLocks noGrp="1" noChangeArrowheads="1"/>
          </p:cNvSpPr>
          <p:nvPr>
            <p:ph idx="1"/>
          </p:nvPr>
        </p:nvSpPr>
        <p:spPr>
          <a:xfrm>
            <a:off x="990600" y="1524000"/>
            <a:ext cx="7391400" cy="1371600"/>
          </a:xfrm>
        </p:spPr>
        <p:txBody>
          <a:bodyPr/>
          <a:lstStyle/>
          <a:p>
            <a:r>
              <a:rPr lang="en-US" smtClean="0"/>
              <a:t>Involved in synthesis of plant cell wall</a:t>
            </a:r>
          </a:p>
          <a:p>
            <a:r>
              <a:rPr lang="en-US" smtClean="0"/>
              <a:t>Packaging &amp; shipping station of cell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Golgi Apparatus Function</a:t>
            </a:r>
          </a:p>
        </p:txBody>
      </p:sp>
      <p:sp>
        <p:nvSpPr>
          <p:cNvPr id="47107" name="Rectangle 3"/>
          <p:cNvSpPr>
            <a:spLocks noGrp="1" noChangeArrowheads="1"/>
          </p:cNvSpPr>
          <p:nvPr>
            <p:ph idx="1"/>
          </p:nvPr>
        </p:nvSpPr>
        <p:spPr>
          <a:xfrm>
            <a:off x="1066800" y="1905000"/>
            <a:ext cx="7239000" cy="3581400"/>
          </a:xfrm>
        </p:spPr>
        <p:txBody>
          <a:bodyPr/>
          <a:lstStyle/>
          <a:p>
            <a:pPr>
              <a:buFontTx/>
              <a:buNone/>
            </a:pPr>
            <a:r>
              <a:rPr lang="en-US" dirty="0" smtClean="0"/>
              <a:t>1. Molecules come in vesicles</a:t>
            </a:r>
          </a:p>
          <a:p>
            <a:pPr>
              <a:buFontTx/>
              <a:buNone/>
            </a:pPr>
            <a:r>
              <a:rPr lang="en-US" dirty="0" smtClean="0"/>
              <a:t>2. Vesicles fuse with Golgi membrane</a:t>
            </a:r>
          </a:p>
          <a:p>
            <a:pPr>
              <a:buFontTx/>
              <a:buNone/>
            </a:pPr>
            <a:r>
              <a:rPr lang="en-US" dirty="0" smtClean="0"/>
              <a:t>3. Molecules may be modified by Golgi</a:t>
            </a:r>
          </a:p>
          <a:p>
            <a:pPr>
              <a:buFontTx/>
              <a:buNone/>
            </a:pPr>
            <a:endParaRPr lang="en-US" dirty="0" smtClean="0"/>
          </a:p>
        </p:txBody>
      </p:sp>
      <p:sp>
        <p:nvSpPr>
          <p:cNvPr id="4" name="Rectangle 3"/>
          <p:cNvSpPr txBox="1">
            <a:spLocks noChangeArrowheads="1"/>
          </p:cNvSpPr>
          <p:nvPr/>
        </p:nvSpPr>
        <p:spPr>
          <a:xfrm>
            <a:off x="1143000" y="3429000"/>
            <a:ext cx="7620000" cy="32004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4. Molecules pinched-off in separate vesicle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5. Vesicle leaves Golgi apparatus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6. Vesicles may combine with plasma membrane to secrete contents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figure 5-18"/>
          <p:cNvPicPr>
            <a:picLocks noChangeAspect="1" noChangeArrowheads="1"/>
          </p:cNvPicPr>
          <p:nvPr/>
        </p:nvPicPr>
        <p:blipFill>
          <a:blip r:embed="rId3" cstate="print"/>
          <a:srcRect/>
          <a:stretch>
            <a:fillRect/>
          </a:stretch>
        </p:blipFill>
        <p:spPr bwMode="auto">
          <a:xfrm>
            <a:off x="0" y="0"/>
            <a:ext cx="8763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457200" y="0"/>
            <a:ext cx="8229600" cy="838200"/>
          </a:xfrm>
        </p:spPr>
        <p:txBody>
          <a:bodyPr>
            <a:normAutofit/>
          </a:bodyPr>
          <a:lstStyle/>
          <a:p>
            <a:r>
              <a:rPr lang="en-US" sz="3200" dirty="0" smtClean="0"/>
              <a:t>Lysosomes</a:t>
            </a:r>
          </a:p>
        </p:txBody>
      </p:sp>
      <p:sp>
        <p:nvSpPr>
          <p:cNvPr id="50180" name="Rectangle 3"/>
          <p:cNvSpPr>
            <a:spLocks noGrp="1" noChangeArrowheads="1"/>
          </p:cNvSpPr>
          <p:nvPr>
            <p:ph idx="1"/>
          </p:nvPr>
        </p:nvSpPr>
        <p:spPr>
          <a:xfrm>
            <a:off x="0" y="838200"/>
            <a:ext cx="9144000" cy="6019800"/>
          </a:xfrm>
        </p:spPr>
        <p:txBody>
          <a:bodyPr>
            <a:normAutofit/>
          </a:bodyPr>
          <a:lstStyle/>
          <a:p>
            <a:pPr>
              <a:lnSpc>
                <a:spcPct val="90000"/>
              </a:lnSpc>
            </a:pPr>
            <a:r>
              <a:rPr lang="en-US" sz="2400" dirty="0" smtClean="0"/>
              <a:t>Contain digestive enzymes</a:t>
            </a:r>
          </a:p>
          <a:p>
            <a:pPr>
              <a:lnSpc>
                <a:spcPct val="90000"/>
              </a:lnSpc>
            </a:pPr>
            <a:r>
              <a:rPr lang="en-US" sz="2400" dirty="0" smtClean="0"/>
              <a:t>Functions </a:t>
            </a:r>
          </a:p>
          <a:p>
            <a:pPr lvl="1">
              <a:lnSpc>
                <a:spcPct val="90000"/>
              </a:lnSpc>
            </a:pPr>
            <a:r>
              <a:rPr lang="en-US" dirty="0" smtClean="0"/>
              <a:t>Aid in cell renewal</a:t>
            </a:r>
          </a:p>
          <a:p>
            <a:pPr lvl="1">
              <a:lnSpc>
                <a:spcPct val="90000"/>
              </a:lnSpc>
            </a:pPr>
            <a:r>
              <a:rPr lang="en-US" dirty="0" smtClean="0"/>
              <a:t>Break down old cell parts </a:t>
            </a:r>
          </a:p>
          <a:p>
            <a:pPr lvl="1">
              <a:lnSpc>
                <a:spcPct val="90000"/>
              </a:lnSpc>
            </a:pPr>
            <a:r>
              <a:rPr lang="en-US" dirty="0" smtClean="0"/>
              <a:t>Digests invaders</a:t>
            </a:r>
          </a:p>
        </p:txBody>
      </p:sp>
      <p:sp>
        <p:nvSpPr>
          <p:cNvPr id="5" name="Rectangle 3"/>
          <p:cNvSpPr txBox="1">
            <a:spLocks noChangeArrowheads="1"/>
          </p:cNvSpPr>
          <p:nvPr/>
        </p:nvSpPr>
        <p:spPr>
          <a:xfrm>
            <a:off x="381000" y="3581400"/>
            <a:ext cx="7162800" cy="32766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Membrane bound storage sacs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More common in plants than animals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Contents </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Water</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Food</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wastes</a:t>
            </a:r>
          </a:p>
        </p:txBody>
      </p:sp>
      <p:sp>
        <p:nvSpPr>
          <p:cNvPr id="6" name="Rectangle 2"/>
          <p:cNvSpPr txBox="1">
            <a:spLocks noChangeArrowheads="1"/>
          </p:cNvSpPr>
          <p:nvPr/>
        </p:nvSpPr>
        <p:spPr>
          <a:xfrm>
            <a:off x="457200" y="2590800"/>
            <a:ext cx="8229600" cy="9906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Vacuoles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7" descr="figure 5-6"/>
          <p:cNvPicPr>
            <a:picLocks noChangeAspect="1" noChangeArrowheads="1"/>
          </p:cNvPicPr>
          <p:nvPr/>
        </p:nvPicPr>
        <p:blipFill>
          <a:blip r:embed="rId3" cstate="print"/>
          <a:srcRect/>
          <a:stretch>
            <a:fillRect/>
          </a:stretch>
        </p:blipFill>
        <p:spPr bwMode="auto">
          <a:xfrm>
            <a:off x="3581400" y="1524000"/>
            <a:ext cx="5562600" cy="5181600"/>
          </a:xfrm>
          <a:prstGeom prst="rect">
            <a:avLst/>
          </a:prstGeom>
          <a:noFill/>
          <a:ln w="9525">
            <a:noFill/>
            <a:miter lim="800000"/>
            <a:headEnd/>
            <a:tailEnd/>
          </a:ln>
        </p:spPr>
      </p:pic>
      <p:sp>
        <p:nvSpPr>
          <p:cNvPr id="52227" name="Rectangle 2"/>
          <p:cNvSpPr>
            <a:spLocks noGrp="1" noChangeArrowheads="1"/>
          </p:cNvSpPr>
          <p:nvPr>
            <p:ph type="title"/>
          </p:nvPr>
        </p:nvSpPr>
        <p:spPr>
          <a:xfrm>
            <a:off x="457200" y="0"/>
            <a:ext cx="8229600" cy="1066800"/>
          </a:xfrm>
        </p:spPr>
        <p:txBody>
          <a:bodyPr/>
          <a:lstStyle/>
          <a:p>
            <a:r>
              <a:rPr lang="en-US" smtClean="0"/>
              <a:t>Bacteria-Like Organelles</a:t>
            </a:r>
          </a:p>
        </p:txBody>
      </p:sp>
      <p:sp>
        <p:nvSpPr>
          <p:cNvPr id="52228" name="Rectangle 3"/>
          <p:cNvSpPr>
            <a:spLocks noGrp="1" noChangeArrowheads="1"/>
          </p:cNvSpPr>
          <p:nvPr>
            <p:ph idx="1"/>
          </p:nvPr>
        </p:nvSpPr>
        <p:spPr>
          <a:xfrm>
            <a:off x="457200" y="1828800"/>
            <a:ext cx="5029200" cy="4525963"/>
          </a:xfrm>
        </p:spPr>
        <p:txBody>
          <a:bodyPr/>
          <a:lstStyle/>
          <a:p>
            <a:r>
              <a:rPr lang="en-US" smtClean="0"/>
              <a:t>Release &amp; store energy</a:t>
            </a:r>
          </a:p>
          <a:p>
            <a:endParaRPr lang="en-US" smtClean="0"/>
          </a:p>
          <a:p>
            <a:r>
              <a:rPr lang="en-US" smtClean="0"/>
              <a:t>Types </a:t>
            </a:r>
          </a:p>
          <a:p>
            <a:pPr lvl="1"/>
            <a:r>
              <a:rPr lang="en-US" smtClean="0"/>
              <a:t>Mitochondria </a:t>
            </a:r>
          </a:p>
          <a:p>
            <a:pPr lvl="1">
              <a:buFontTx/>
              <a:buNone/>
            </a:pPr>
            <a:r>
              <a:rPr lang="en-US" smtClean="0"/>
              <a:t> (release energy) </a:t>
            </a:r>
          </a:p>
          <a:p>
            <a:pPr lvl="1"/>
            <a:r>
              <a:rPr lang="en-US" smtClean="0"/>
              <a:t>Chloroplasts </a:t>
            </a:r>
          </a:p>
          <a:p>
            <a:pPr lvl="1">
              <a:buFontTx/>
              <a:buNone/>
            </a:pPr>
            <a:r>
              <a:rPr lang="en-US" smtClean="0"/>
              <a:t>  (store energy)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914400"/>
          </a:xfrm>
        </p:spPr>
        <p:txBody>
          <a:bodyPr/>
          <a:lstStyle/>
          <a:p>
            <a:r>
              <a:rPr lang="en-US" smtClean="0"/>
              <a:t>Mitochondria</a:t>
            </a:r>
          </a:p>
        </p:txBody>
      </p:sp>
      <p:sp>
        <p:nvSpPr>
          <p:cNvPr id="53251" name="Rectangle 3"/>
          <p:cNvSpPr>
            <a:spLocks noGrp="1" noChangeArrowheads="1"/>
          </p:cNvSpPr>
          <p:nvPr>
            <p:ph idx="1"/>
          </p:nvPr>
        </p:nvSpPr>
        <p:spPr>
          <a:xfrm>
            <a:off x="228600" y="990600"/>
            <a:ext cx="8915400" cy="5867400"/>
          </a:xfrm>
        </p:spPr>
        <p:txBody>
          <a:bodyPr/>
          <a:lstStyle/>
          <a:p>
            <a:r>
              <a:rPr lang="en-US" dirty="0" smtClean="0"/>
              <a:t>Have their own DNA</a:t>
            </a:r>
          </a:p>
          <a:p>
            <a:r>
              <a:rPr lang="en-US" dirty="0" smtClean="0"/>
              <a:t>Bound by double membrane</a:t>
            </a:r>
          </a:p>
          <a:p>
            <a:r>
              <a:rPr lang="en-US" dirty="0" smtClean="0"/>
              <a:t>Break down fuel molecules (</a:t>
            </a:r>
            <a:r>
              <a:rPr lang="en-US" sz="2400" dirty="0" smtClean="0"/>
              <a:t>cellular respiration)</a:t>
            </a:r>
          </a:p>
          <a:p>
            <a:pPr lvl="1"/>
            <a:r>
              <a:rPr lang="en-US" dirty="0" smtClean="0"/>
              <a:t>Glucose</a:t>
            </a:r>
          </a:p>
          <a:p>
            <a:pPr lvl="1"/>
            <a:r>
              <a:rPr lang="en-US" dirty="0" smtClean="0"/>
              <a:t>Fatty acids</a:t>
            </a:r>
          </a:p>
          <a:p>
            <a:pPr lvl="1"/>
            <a:endParaRPr lang="en-US" dirty="0" smtClean="0"/>
          </a:p>
          <a:p>
            <a:r>
              <a:rPr lang="en-US" dirty="0" smtClean="0"/>
              <a:t>Release energy</a:t>
            </a:r>
          </a:p>
          <a:p>
            <a:pPr lvl="1"/>
            <a:r>
              <a:rPr lang="en-US" dirty="0" smtClean="0"/>
              <a:t>ATP</a:t>
            </a:r>
          </a:p>
          <a:p>
            <a:endParaRPr lang="en-US" dirty="0" smtClean="0"/>
          </a:p>
        </p:txBody>
      </p:sp>
      <p:pic>
        <p:nvPicPr>
          <p:cNvPr id="5" name="Picture 7" descr="figure 5-21"/>
          <p:cNvPicPr>
            <a:picLocks noChangeAspect="1" noChangeArrowheads="1"/>
          </p:cNvPicPr>
          <p:nvPr/>
        </p:nvPicPr>
        <p:blipFill>
          <a:blip r:embed="rId3" cstate="print"/>
          <a:srcRect/>
          <a:stretch>
            <a:fillRect/>
          </a:stretch>
        </p:blipFill>
        <p:spPr bwMode="auto">
          <a:xfrm>
            <a:off x="4800600" y="2362200"/>
            <a:ext cx="4114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descr="figure 5-22"/>
          <p:cNvPicPr>
            <a:picLocks noChangeAspect="1" noChangeArrowheads="1"/>
          </p:cNvPicPr>
          <p:nvPr/>
        </p:nvPicPr>
        <p:blipFill>
          <a:blip r:embed="rId3" cstate="print"/>
          <a:srcRect/>
          <a:stretch>
            <a:fillRect/>
          </a:stretch>
        </p:blipFill>
        <p:spPr bwMode="auto">
          <a:xfrm>
            <a:off x="5715000" y="1981200"/>
            <a:ext cx="3429000" cy="4876800"/>
          </a:xfrm>
          <a:prstGeom prst="rect">
            <a:avLst/>
          </a:prstGeom>
          <a:noFill/>
          <a:ln w="9525">
            <a:noFill/>
            <a:miter lim="800000"/>
            <a:headEnd/>
            <a:tailEnd/>
          </a:ln>
        </p:spPr>
      </p:pic>
      <p:sp>
        <p:nvSpPr>
          <p:cNvPr id="55299" name="Rectangle 2"/>
          <p:cNvSpPr>
            <a:spLocks noGrp="1" noChangeArrowheads="1"/>
          </p:cNvSpPr>
          <p:nvPr>
            <p:ph type="title"/>
          </p:nvPr>
        </p:nvSpPr>
        <p:spPr>
          <a:xfrm>
            <a:off x="228600" y="0"/>
            <a:ext cx="8229600" cy="762000"/>
          </a:xfrm>
        </p:spPr>
        <p:txBody>
          <a:bodyPr>
            <a:normAutofit fontScale="90000"/>
          </a:bodyPr>
          <a:lstStyle/>
          <a:p>
            <a:r>
              <a:rPr lang="en-US" dirty="0" smtClean="0"/>
              <a:t>Chloroplasts</a:t>
            </a:r>
          </a:p>
        </p:txBody>
      </p:sp>
      <p:sp>
        <p:nvSpPr>
          <p:cNvPr id="55300" name="Rectangle 3"/>
          <p:cNvSpPr>
            <a:spLocks noGrp="1" noChangeArrowheads="1"/>
          </p:cNvSpPr>
          <p:nvPr>
            <p:ph idx="1"/>
          </p:nvPr>
        </p:nvSpPr>
        <p:spPr>
          <a:xfrm>
            <a:off x="0" y="838200"/>
            <a:ext cx="8686800" cy="5791200"/>
          </a:xfrm>
        </p:spPr>
        <p:txBody>
          <a:bodyPr/>
          <a:lstStyle/>
          <a:p>
            <a:r>
              <a:rPr lang="en-US" dirty="0" smtClean="0"/>
              <a:t>Derived form photosynthetic bacteria</a:t>
            </a:r>
          </a:p>
          <a:p>
            <a:r>
              <a:rPr lang="en-US" dirty="0" smtClean="0"/>
              <a:t>Solar energy capturing organelle</a:t>
            </a:r>
          </a:p>
        </p:txBody>
      </p:sp>
      <p:sp>
        <p:nvSpPr>
          <p:cNvPr id="5" name="Rectangle 3"/>
          <p:cNvSpPr txBox="1">
            <a:spLocks noChangeArrowheads="1"/>
          </p:cNvSpPr>
          <p:nvPr/>
        </p:nvSpPr>
        <p:spPr>
          <a:xfrm>
            <a:off x="0" y="1828800"/>
            <a:ext cx="6096000" cy="25146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Takes place in the chloroplast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Makes cellular food – glucose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u="sng" dirty="0" smtClean="0"/>
              <a:t>photosynthesis</a:t>
            </a:r>
            <a:endParaRPr kumimoji="0" lang="en-US" sz="2600" b="0" i="0" u="sng" strike="noStrike" kern="1200" cap="none" spc="0" normalizeH="0" baseline="0" noProof="0" dirty="0" smtClean="0">
              <a:ln>
                <a:noFill/>
              </a:ln>
              <a:solidFill>
                <a:schemeClr val="tx1"/>
              </a:solidFill>
              <a:effectLst/>
              <a:uLnTx/>
              <a:uFillTx/>
              <a:latin typeface="+mn-lt"/>
              <a:ea typeface="+mn-ea"/>
              <a:cs typeface="+mn-cs"/>
            </a:endParaRPr>
          </a:p>
          <a:p>
            <a:pPr>
              <a:buFont typeface="Wingdings" pitchFamily="2" charset="2"/>
              <a:buChar char="Ø"/>
            </a:pPr>
            <a:r>
              <a:rPr lang="en-US" sz="2400" dirty="0" smtClean="0"/>
              <a:t>Takes place in the chloroplast</a:t>
            </a:r>
          </a:p>
          <a:p>
            <a:pPr>
              <a:buFont typeface="Wingdings" pitchFamily="2" charset="2"/>
              <a:buChar char="Ø"/>
            </a:pPr>
            <a:r>
              <a:rPr lang="en-US" sz="2400" dirty="0" smtClean="0"/>
              <a:t>Makes cellular food – glucose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2"/>
          <p:cNvSpPr txBox="1">
            <a:spLocks noChangeArrowheads="1"/>
          </p:cNvSpPr>
          <p:nvPr/>
        </p:nvSpPr>
        <p:spPr>
          <a:xfrm>
            <a:off x="0" y="704088"/>
            <a:ext cx="8686800" cy="6153912"/>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5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descr="F:\Chapter 02\ShHP40227blank.jpg"/>
          <p:cNvPicPr>
            <a:picLocks noChangeAspect="1" noChangeArrowheads="1"/>
          </p:cNvPicPr>
          <p:nvPr/>
        </p:nvPicPr>
        <p:blipFill>
          <a:blip r:embed="rId2" cstate="print"/>
          <a:srcRect/>
          <a:stretch>
            <a:fillRect/>
          </a:stretch>
        </p:blipFill>
        <p:spPr bwMode="auto">
          <a:xfrm>
            <a:off x="1752600" y="457200"/>
            <a:ext cx="5791200" cy="5216525"/>
          </a:xfrm>
          <a:prstGeom prst="rect">
            <a:avLst/>
          </a:prstGeom>
          <a:noFill/>
        </p:spPr>
      </p:pic>
      <p:sp>
        <p:nvSpPr>
          <p:cNvPr id="75780" name="Text Box 4"/>
          <p:cNvSpPr txBox="1">
            <a:spLocks noChangeArrowheads="1"/>
          </p:cNvSpPr>
          <p:nvPr/>
        </p:nvSpPr>
        <p:spPr bwMode="auto">
          <a:xfrm>
            <a:off x="685800" y="1905000"/>
            <a:ext cx="431800" cy="304800"/>
          </a:xfrm>
          <a:prstGeom prst="rect">
            <a:avLst/>
          </a:prstGeom>
          <a:noFill/>
          <a:ln w="28575">
            <a:noFill/>
            <a:miter lim="800000"/>
            <a:headEnd/>
            <a:tailEnd/>
          </a:ln>
          <a:effectLst/>
        </p:spPr>
        <p:txBody>
          <a:bodyPr wrap="none">
            <a:spAutoFit/>
          </a:bodyPr>
          <a:lstStyle/>
          <a:p>
            <a:r>
              <a:rPr lang="en-US"/>
              <a:t>ER</a:t>
            </a:r>
          </a:p>
        </p:txBody>
      </p:sp>
      <p:sp>
        <p:nvSpPr>
          <p:cNvPr id="75781" name="Text Box 5"/>
          <p:cNvSpPr txBox="1">
            <a:spLocks noChangeArrowheads="1"/>
          </p:cNvSpPr>
          <p:nvPr/>
        </p:nvSpPr>
        <p:spPr bwMode="auto">
          <a:xfrm>
            <a:off x="7389813" y="2133600"/>
            <a:ext cx="1754187" cy="304800"/>
          </a:xfrm>
          <a:prstGeom prst="rect">
            <a:avLst/>
          </a:prstGeom>
          <a:noFill/>
          <a:ln w="28575">
            <a:noFill/>
            <a:miter lim="800000"/>
            <a:headEnd/>
            <a:tailEnd/>
          </a:ln>
          <a:effectLst/>
        </p:spPr>
        <p:txBody>
          <a:bodyPr wrap="none">
            <a:spAutoFit/>
          </a:bodyPr>
          <a:lstStyle/>
          <a:p>
            <a:r>
              <a:rPr lang="en-US"/>
              <a:t>Plasma membrane</a:t>
            </a:r>
          </a:p>
        </p:txBody>
      </p:sp>
      <p:sp>
        <p:nvSpPr>
          <p:cNvPr id="75782" name="Text Box 6"/>
          <p:cNvSpPr txBox="1">
            <a:spLocks noChangeArrowheads="1"/>
          </p:cNvSpPr>
          <p:nvPr/>
        </p:nvSpPr>
        <p:spPr bwMode="auto">
          <a:xfrm rot="-1031361">
            <a:off x="4833938" y="3962400"/>
            <a:ext cx="1962150" cy="396875"/>
          </a:xfrm>
          <a:prstGeom prst="rect">
            <a:avLst/>
          </a:prstGeom>
          <a:noFill/>
          <a:ln w="28575">
            <a:noFill/>
            <a:miter lim="800000"/>
            <a:headEnd/>
            <a:tailEnd/>
          </a:ln>
          <a:effectLst/>
        </p:spPr>
        <p:txBody>
          <a:bodyPr wrap="none">
            <a:spAutoFit/>
          </a:bodyPr>
          <a:lstStyle/>
          <a:p>
            <a:r>
              <a:rPr lang="en-US" sz="2000"/>
              <a:t>mitochondrion</a:t>
            </a:r>
          </a:p>
        </p:txBody>
      </p:sp>
      <p:sp>
        <p:nvSpPr>
          <p:cNvPr id="75785" name="Text Box 9"/>
          <p:cNvSpPr txBox="1">
            <a:spLocks noChangeArrowheads="1"/>
          </p:cNvSpPr>
          <p:nvPr/>
        </p:nvSpPr>
        <p:spPr bwMode="auto">
          <a:xfrm>
            <a:off x="5638800" y="304800"/>
            <a:ext cx="1624013" cy="304800"/>
          </a:xfrm>
          <a:prstGeom prst="rect">
            <a:avLst/>
          </a:prstGeom>
          <a:noFill/>
          <a:ln w="28575">
            <a:noFill/>
            <a:miter lim="800000"/>
            <a:headEnd/>
            <a:tailEnd/>
          </a:ln>
          <a:effectLst/>
        </p:spPr>
        <p:txBody>
          <a:bodyPr wrap="none">
            <a:spAutoFit/>
          </a:bodyPr>
          <a:lstStyle/>
          <a:p>
            <a:r>
              <a:rPr lang="en-US"/>
              <a:t>"free" ribosomes</a:t>
            </a:r>
          </a:p>
        </p:txBody>
      </p:sp>
      <p:sp>
        <p:nvSpPr>
          <p:cNvPr id="75786" name="Line 10"/>
          <p:cNvSpPr>
            <a:spLocks noChangeShapeType="1"/>
          </p:cNvSpPr>
          <p:nvPr/>
        </p:nvSpPr>
        <p:spPr bwMode="auto">
          <a:xfrm>
            <a:off x="6400800" y="609600"/>
            <a:ext cx="762000" cy="1143000"/>
          </a:xfrm>
          <a:prstGeom prst="line">
            <a:avLst/>
          </a:prstGeom>
          <a:noFill/>
          <a:ln w="28575">
            <a:solidFill>
              <a:schemeClr val="tx1"/>
            </a:solidFill>
            <a:round/>
            <a:headEnd/>
            <a:tailEnd type="triangle" w="med" len="med"/>
          </a:ln>
          <a:effectLst/>
        </p:spPr>
        <p:txBody>
          <a:bodyPr/>
          <a:lstStyle/>
          <a:p>
            <a:endParaRPr lang="en-US"/>
          </a:p>
        </p:txBody>
      </p:sp>
      <p:sp>
        <p:nvSpPr>
          <p:cNvPr id="75792" name="Line 16"/>
          <p:cNvSpPr>
            <a:spLocks noChangeShapeType="1"/>
          </p:cNvSpPr>
          <p:nvPr/>
        </p:nvSpPr>
        <p:spPr bwMode="auto">
          <a:xfrm flipH="1">
            <a:off x="6096000" y="609600"/>
            <a:ext cx="304800" cy="1371600"/>
          </a:xfrm>
          <a:prstGeom prst="line">
            <a:avLst/>
          </a:prstGeom>
          <a:noFill/>
          <a:ln w="28575">
            <a:solidFill>
              <a:schemeClr val="tx1"/>
            </a:solidFill>
            <a:round/>
            <a:headEnd/>
            <a:tailEnd type="triangle" w="med" len="med"/>
          </a:ln>
          <a:effectLst/>
        </p:spPr>
        <p:txBody>
          <a:bodyPr/>
          <a:lstStyle/>
          <a:p>
            <a:endParaRPr lang="en-US"/>
          </a:p>
        </p:txBody>
      </p:sp>
      <p:sp>
        <p:nvSpPr>
          <p:cNvPr id="75793" name="Line 17"/>
          <p:cNvSpPr>
            <a:spLocks noChangeShapeType="1"/>
          </p:cNvSpPr>
          <p:nvPr/>
        </p:nvSpPr>
        <p:spPr bwMode="auto">
          <a:xfrm>
            <a:off x="6400800" y="609600"/>
            <a:ext cx="228600" cy="1371600"/>
          </a:xfrm>
          <a:prstGeom prst="line">
            <a:avLst/>
          </a:prstGeom>
          <a:noFill/>
          <a:ln w="28575">
            <a:solidFill>
              <a:schemeClr val="tx1"/>
            </a:solidFill>
            <a:round/>
            <a:headEnd/>
            <a:tailEnd type="triangle" w="med" len="med"/>
          </a:ln>
          <a:effectLst/>
        </p:spPr>
        <p:txBody>
          <a:bodyPr/>
          <a:lstStyle/>
          <a:p>
            <a:endParaRPr lang="en-US"/>
          </a:p>
        </p:txBody>
      </p:sp>
      <p:sp>
        <p:nvSpPr>
          <p:cNvPr id="75795" name="Line 19"/>
          <p:cNvSpPr>
            <a:spLocks noChangeShapeType="1"/>
          </p:cNvSpPr>
          <p:nvPr/>
        </p:nvSpPr>
        <p:spPr bwMode="auto">
          <a:xfrm flipH="1" flipV="1">
            <a:off x="7391400" y="1219200"/>
            <a:ext cx="609600" cy="914400"/>
          </a:xfrm>
          <a:prstGeom prst="line">
            <a:avLst/>
          </a:prstGeom>
          <a:noFill/>
          <a:ln w="28575">
            <a:solidFill>
              <a:schemeClr val="tx1"/>
            </a:solidFill>
            <a:round/>
            <a:headEnd/>
            <a:tailEnd type="triangle" w="med" len="med"/>
          </a:ln>
          <a:effectLst/>
        </p:spPr>
        <p:txBody>
          <a:bodyPr/>
          <a:lstStyle/>
          <a:p>
            <a:endParaRPr lang="en-US"/>
          </a:p>
        </p:txBody>
      </p:sp>
      <p:sp>
        <p:nvSpPr>
          <p:cNvPr id="75796" name="Line 20"/>
          <p:cNvSpPr>
            <a:spLocks noChangeShapeType="1"/>
          </p:cNvSpPr>
          <p:nvPr/>
        </p:nvSpPr>
        <p:spPr bwMode="auto">
          <a:xfrm flipH="1">
            <a:off x="7467600" y="2438400"/>
            <a:ext cx="533400" cy="1905000"/>
          </a:xfrm>
          <a:prstGeom prst="line">
            <a:avLst/>
          </a:prstGeom>
          <a:noFill/>
          <a:ln w="28575">
            <a:solidFill>
              <a:schemeClr val="tx1"/>
            </a:solidFill>
            <a:round/>
            <a:headEnd/>
            <a:tailEnd type="triangle" w="med" len="med"/>
          </a:ln>
          <a:effectLst/>
        </p:spPr>
        <p:txBody>
          <a:bodyPr/>
          <a:lstStyle/>
          <a:p>
            <a:endParaRPr lang="en-US"/>
          </a:p>
        </p:txBody>
      </p:sp>
      <p:grpSp>
        <p:nvGrpSpPr>
          <p:cNvPr id="2" name="Group 32"/>
          <p:cNvGrpSpPr>
            <a:grpSpLocks/>
          </p:cNvGrpSpPr>
          <p:nvPr/>
        </p:nvGrpSpPr>
        <p:grpSpPr bwMode="auto">
          <a:xfrm>
            <a:off x="1082675" y="5181600"/>
            <a:ext cx="2270125" cy="925513"/>
            <a:chOff x="682" y="3264"/>
            <a:chExt cx="1430" cy="583"/>
          </a:xfrm>
        </p:grpSpPr>
        <p:sp>
          <p:nvSpPr>
            <p:cNvPr id="75783" name="Text Box 7"/>
            <p:cNvSpPr txBox="1">
              <a:spLocks noChangeArrowheads="1"/>
            </p:cNvSpPr>
            <p:nvPr/>
          </p:nvSpPr>
          <p:spPr bwMode="auto">
            <a:xfrm>
              <a:off x="682" y="3655"/>
              <a:ext cx="849" cy="192"/>
            </a:xfrm>
            <a:prstGeom prst="rect">
              <a:avLst/>
            </a:prstGeom>
            <a:noFill/>
            <a:ln w="28575">
              <a:noFill/>
              <a:miter lim="800000"/>
              <a:headEnd/>
              <a:tailEnd/>
            </a:ln>
            <a:effectLst/>
          </p:spPr>
          <p:txBody>
            <a:bodyPr wrap="none">
              <a:spAutoFit/>
            </a:bodyPr>
            <a:lstStyle/>
            <a:p>
              <a:r>
                <a:rPr lang="en-US"/>
                <a:t>microfilament</a:t>
              </a:r>
            </a:p>
          </p:txBody>
        </p:sp>
        <p:sp>
          <p:nvSpPr>
            <p:cNvPr id="75798" name="Line 22"/>
            <p:cNvSpPr>
              <a:spLocks noChangeShapeType="1"/>
            </p:cNvSpPr>
            <p:nvPr/>
          </p:nvSpPr>
          <p:spPr bwMode="auto">
            <a:xfrm flipV="1">
              <a:off x="1536" y="3264"/>
              <a:ext cx="576" cy="480"/>
            </a:xfrm>
            <a:prstGeom prst="line">
              <a:avLst/>
            </a:prstGeom>
            <a:noFill/>
            <a:ln w="28575">
              <a:solidFill>
                <a:schemeClr val="tx1"/>
              </a:solidFill>
              <a:round/>
              <a:headEnd/>
              <a:tailEnd type="triangle" w="med" len="med"/>
            </a:ln>
            <a:effectLst/>
          </p:spPr>
          <p:txBody>
            <a:bodyPr/>
            <a:lstStyle/>
            <a:p>
              <a:endParaRPr lang="en-US"/>
            </a:p>
          </p:txBody>
        </p:sp>
      </p:grpSp>
      <p:grpSp>
        <p:nvGrpSpPr>
          <p:cNvPr id="3" name="Group 33"/>
          <p:cNvGrpSpPr>
            <a:grpSpLocks/>
          </p:cNvGrpSpPr>
          <p:nvPr/>
        </p:nvGrpSpPr>
        <p:grpSpPr bwMode="auto">
          <a:xfrm>
            <a:off x="0" y="3733800"/>
            <a:ext cx="1905000" cy="304800"/>
            <a:chOff x="0" y="2352"/>
            <a:chExt cx="1200" cy="192"/>
          </a:xfrm>
        </p:grpSpPr>
        <p:sp>
          <p:nvSpPr>
            <p:cNvPr id="75784" name="Text Box 8"/>
            <p:cNvSpPr txBox="1">
              <a:spLocks noChangeArrowheads="1"/>
            </p:cNvSpPr>
            <p:nvPr/>
          </p:nvSpPr>
          <p:spPr bwMode="auto">
            <a:xfrm>
              <a:off x="0" y="2352"/>
              <a:ext cx="755" cy="192"/>
            </a:xfrm>
            <a:prstGeom prst="rect">
              <a:avLst/>
            </a:prstGeom>
            <a:noFill/>
            <a:ln w="28575">
              <a:noFill/>
              <a:miter lim="800000"/>
              <a:headEnd/>
              <a:tailEnd/>
            </a:ln>
            <a:effectLst/>
          </p:spPr>
          <p:txBody>
            <a:bodyPr wrap="none">
              <a:spAutoFit/>
            </a:bodyPr>
            <a:lstStyle/>
            <a:p>
              <a:r>
                <a:rPr lang="en-US"/>
                <a:t>microtubule</a:t>
              </a:r>
            </a:p>
          </p:txBody>
        </p:sp>
        <p:sp>
          <p:nvSpPr>
            <p:cNvPr id="75800" name="Line 24"/>
            <p:cNvSpPr>
              <a:spLocks noChangeShapeType="1"/>
            </p:cNvSpPr>
            <p:nvPr/>
          </p:nvSpPr>
          <p:spPr bwMode="auto">
            <a:xfrm>
              <a:off x="720" y="2448"/>
              <a:ext cx="480" cy="0"/>
            </a:xfrm>
            <a:prstGeom prst="line">
              <a:avLst/>
            </a:prstGeom>
            <a:noFill/>
            <a:ln w="28575">
              <a:solidFill>
                <a:schemeClr val="tx1"/>
              </a:solidFill>
              <a:round/>
              <a:headEnd/>
              <a:tailEnd type="triangle" w="med" len="med"/>
            </a:ln>
            <a:effectLst/>
          </p:spPr>
          <p:txBody>
            <a:bodyPr/>
            <a:lstStyle/>
            <a:p>
              <a:endParaRPr lang="en-US"/>
            </a:p>
          </p:txBody>
        </p:sp>
      </p:grpSp>
      <p:sp>
        <p:nvSpPr>
          <p:cNvPr id="75801" name="Line 25"/>
          <p:cNvSpPr>
            <a:spLocks noChangeShapeType="1"/>
          </p:cNvSpPr>
          <p:nvPr/>
        </p:nvSpPr>
        <p:spPr bwMode="auto">
          <a:xfrm>
            <a:off x="1219200" y="2057400"/>
            <a:ext cx="1371600" cy="76200"/>
          </a:xfrm>
          <a:prstGeom prst="line">
            <a:avLst/>
          </a:prstGeom>
          <a:noFill/>
          <a:ln w="28575">
            <a:solidFill>
              <a:schemeClr val="tx1"/>
            </a:solidFill>
            <a:round/>
            <a:headEnd/>
            <a:tailEnd type="triangle" w="med" len="med"/>
          </a:ln>
          <a:effectLst/>
        </p:spPr>
        <p:txBody>
          <a:bodyPr/>
          <a:lstStyle/>
          <a:p>
            <a:endParaRPr lang="en-US"/>
          </a:p>
        </p:txBody>
      </p:sp>
      <p:grpSp>
        <p:nvGrpSpPr>
          <p:cNvPr id="4" name="Group 31"/>
          <p:cNvGrpSpPr>
            <a:grpSpLocks/>
          </p:cNvGrpSpPr>
          <p:nvPr/>
        </p:nvGrpSpPr>
        <p:grpSpPr bwMode="auto">
          <a:xfrm>
            <a:off x="3886200" y="3124200"/>
            <a:ext cx="2411413" cy="2830513"/>
            <a:chOff x="2448" y="1968"/>
            <a:chExt cx="1519" cy="1783"/>
          </a:xfrm>
        </p:grpSpPr>
        <p:sp>
          <p:nvSpPr>
            <p:cNvPr id="75802" name="Text Box 26"/>
            <p:cNvSpPr txBox="1">
              <a:spLocks noChangeArrowheads="1"/>
            </p:cNvSpPr>
            <p:nvPr/>
          </p:nvSpPr>
          <p:spPr bwMode="auto">
            <a:xfrm>
              <a:off x="2666" y="3559"/>
              <a:ext cx="1301" cy="192"/>
            </a:xfrm>
            <a:prstGeom prst="rect">
              <a:avLst/>
            </a:prstGeom>
            <a:noFill/>
            <a:ln w="28575">
              <a:noFill/>
              <a:miter lim="800000"/>
              <a:headEnd/>
              <a:tailEnd/>
            </a:ln>
            <a:effectLst/>
          </p:spPr>
          <p:txBody>
            <a:bodyPr wrap="none">
              <a:spAutoFit/>
            </a:bodyPr>
            <a:lstStyle/>
            <a:p>
              <a:r>
                <a:rPr lang="en-US"/>
                <a:t>Intermediate filaments</a:t>
              </a:r>
            </a:p>
          </p:txBody>
        </p:sp>
        <p:sp>
          <p:nvSpPr>
            <p:cNvPr id="75803" name="Line 27"/>
            <p:cNvSpPr>
              <a:spLocks noChangeShapeType="1"/>
            </p:cNvSpPr>
            <p:nvPr/>
          </p:nvSpPr>
          <p:spPr bwMode="auto">
            <a:xfrm flipH="1" flipV="1">
              <a:off x="2688" y="3264"/>
              <a:ext cx="480" cy="288"/>
            </a:xfrm>
            <a:prstGeom prst="line">
              <a:avLst/>
            </a:prstGeom>
            <a:noFill/>
            <a:ln w="28575">
              <a:solidFill>
                <a:schemeClr val="tx1"/>
              </a:solidFill>
              <a:round/>
              <a:headEnd/>
              <a:tailEnd type="triangle" w="med" len="med"/>
            </a:ln>
            <a:effectLst/>
          </p:spPr>
          <p:txBody>
            <a:bodyPr/>
            <a:lstStyle/>
            <a:p>
              <a:endParaRPr lang="en-US"/>
            </a:p>
          </p:txBody>
        </p:sp>
        <p:sp>
          <p:nvSpPr>
            <p:cNvPr id="75804" name="Line 28"/>
            <p:cNvSpPr>
              <a:spLocks noChangeShapeType="1"/>
            </p:cNvSpPr>
            <p:nvPr/>
          </p:nvSpPr>
          <p:spPr bwMode="auto">
            <a:xfrm flipH="1" flipV="1">
              <a:off x="2880" y="2928"/>
              <a:ext cx="432" cy="576"/>
            </a:xfrm>
            <a:prstGeom prst="line">
              <a:avLst/>
            </a:prstGeom>
            <a:noFill/>
            <a:ln w="28575">
              <a:solidFill>
                <a:schemeClr val="tx1"/>
              </a:solidFill>
              <a:round/>
              <a:headEnd/>
              <a:tailEnd type="triangle" w="med" len="med"/>
            </a:ln>
            <a:effectLst/>
          </p:spPr>
          <p:txBody>
            <a:bodyPr/>
            <a:lstStyle/>
            <a:p>
              <a:endParaRPr lang="en-US"/>
            </a:p>
          </p:txBody>
        </p:sp>
        <p:sp>
          <p:nvSpPr>
            <p:cNvPr id="75805" name="Line 29"/>
            <p:cNvSpPr>
              <a:spLocks noChangeShapeType="1"/>
            </p:cNvSpPr>
            <p:nvPr/>
          </p:nvSpPr>
          <p:spPr bwMode="auto">
            <a:xfrm flipH="1" flipV="1">
              <a:off x="2448" y="1968"/>
              <a:ext cx="1104" cy="1584"/>
            </a:xfrm>
            <a:prstGeom prst="line">
              <a:avLst/>
            </a:prstGeom>
            <a:noFill/>
            <a:ln w="2857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381000" y="0"/>
            <a:ext cx="8229600" cy="914400"/>
          </a:xfrm>
        </p:spPr>
        <p:txBody>
          <a:bodyPr/>
          <a:lstStyle/>
          <a:p>
            <a:r>
              <a:rPr lang="en-US" smtClean="0"/>
              <a:t>Review of Eukaryotic Cells</a:t>
            </a:r>
          </a:p>
        </p:txBody>
      </p:sp>
      <p:pic>
        <p:nvPicPr>
          <p:cNvPr id="57347" name="Picture 9" descr="table 5-1 part 1"/>
          <p:cNvPicPr>
            <a:picLocks noGrp="1" noChangeAspect="1" noChangeArrowheads="1"/>
          </p:cNvPicPr>
          <p:nvPr>
            <p:ph idx="1"/>
          </p:nvPr>
        </p:nvPicPr>
        <p:blipFill>
          <a:blip r:embed="rId3" cstate="print"/>
          <a:srcRect/>
          <a:stretch>
            <a:fillRect/>
          </a:stretch>
        </p:blipFill>
        <p:spPr>
          <a:xfrm>
            <a:off x="0" y="1371600"/>
            <a:ext cx="9144000" cy="48768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0"/>
            <a:ext cx="8229600" cy="914400"/>
          </a:xfrm>
        </p:spPr>
        <p:txBody>
          <a:bodyPr/>
          <a:lstStyle/>
          <a:p>
            <a:r>
              <a:rPr lang="en-US" smtClean="0"/>
              <a:t>Review of Eukaryotic Cells</a:t>
            </a:r>
          </a:p>
        </p:txBody>
      </p:sp>
      <p:pic>
        <p:nvPicPr>
          <p:cNvPr id="58371" name="Picture 6" descr="table 5-1 part 2"/>
          <p:cNvPicPr>
            <a:picLocks noGrp="1" noChangeAspect="1" noChangeArrowheads="1"/>
          </p:cNvPicPr>
          <p:nvPr>
            <p:ph idx="1"/>
          </p:nvPr>
        </p:nvPicPr>
        <p:blipFill>
          <a:blip r:embed="rId3" cstate="print"/>
          <a:srcRect/>
          <a:stretch>
            <a:fillRect/>
          </a:stretch>
        </p:blipFill>
        <p:spPr>
          <a:xfrm>
            <a:off x="0" y="914400"/>
            <a:ext cx="8839200" cy="5943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109639"/>
          </a:xfrm>
          <a:prstGeom prst="rect">
            <a:avLst/>
          </a:prstGeom>
        </p:spPr>
        <p:txBody>
          <a:bodyPr wrap="square">
            <a:spAutoFit/>
          </a:bodyPr>
          <a:lstStyle/>
          <a:p>
            <a:r>
              <a:rPr lang="en-US" sz="2400" dirty="0" smtClean="0"/>
              <a:t>Atoms are the smallest parts of an element that have the characteristics of that element. An atom consists of three major subunits or particles: protons, neutrons, and electrons. A proton has a positive electrical charge and is found in the nucleus (or center) of the atom. A neutron is electrically neutral (has no charge) and is also found in the nucleus. An electron has a negative electrical charge and is found outside the nucleus orbiting in what may be called an electron cloud or shell around the nucleus. The number of protons in an atom gives it its atomic number. Protons and neutrons have mass and weight; they give an atom its atomic weight. In an atom, the number of protons () equals the number of electrons (); therefore, an atom is electrically neutral. The electrons, however, are important in that they may enable an atom to connect, or bond, to other atoms to form molecules. A molecule is a combination of atoms (usually of more than one element) that are so tightly bound together that the molecule behaves as a single unit. Each atom is capable of bonding in only very specific ways. This capability depends on the number an the arrangement of the electrons of the atom.Electrons orbit the nucleus of an atom in shells or energylevels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990600"/>
          </a:xfrm>
        </p:spPr>
        <p:txBody>
          <a:bodyPr>
            <a:normAutofit/>
          </a:bodyPr>
          <a:lstStyle/>
          <a:p>
            <a:r>
              <a:rPr lang="en-US" dirty="0" smtClean="0"/>
              <a:t>Molecule Movement &amp; Cells</a:t>
            </a:r>
          </a:p>
        </p:txBody>
      </p:sp>
      <p:sp>
        <p:nvSpPr>
          <p:cNvPr id="60419" name="Rectangle 3"/>
          <p:cNvSpPr>
            <a:spLocks noGrp="1" noChangeArrowheads="1"/>
          </p:cNvSpPr>
          <p:nvPr>
            <p:ph idx="1"/>
          </p:nvPr>
        </p:nvSpPr>
        <p:spPr>
          <a:xfrm>
            <a:off x="228600" y="990600"/>
            <a:ext cx="8610600" cy="5867400"/>
          </a:xfrm>
        </p:spPr>
        <p:txBody>
          <a:bodyPr/>
          <a:lstStyle/>
          <a:p>
            <a:pPr>
              <a:buFont typeface="Wingdings" pitchFamily="2" charset="2"/>
              <a:buChar char="Ø"/>
            </a:pPr>
            <a:r>
              <a:rPr lang="en-US" dirty="0" smtClean="0"/>
              <a:t>Passive Transport</a:t>
            </a:r>
          </a:p>
          <a:p>
            <a:pPr>
              <a:buFont typeface="Wingdings" pitchFamily="2" charset="2"/>
              <a:buChar char="Ø"/>
            </a:pPr>
            <a:r>
              <a:rPr lang="en-US" dirty="0" smtClean="0"/>
              <a:t>Active Transport</a:t>
            </a:r>
          </a:p>
          <a:p>
            <a:pPr>
              <a:buFont typeface="Wingdings" pitchFamily="2" charset="2"/>
              <a:buChar char="Ø"/>
            </a:pPr>
            <a:r>
              <a:rPr lang="en-US" dirty="0" smtClean="0"/>
              <a:t>Endocytosis-(</a:t>
            </a:r>
            <a:r>
              <a:rPr lang="en-US" sz="2800" dirty="0" err="1" smtClean="0"/>
              <a:t>phagocytosis</a:t>
            </a:r>
            <a:r>
              <a:rPr lang="en-US" sz="2800" dirty="0" smtClean="0"/>
              <a:t> &amp; </a:t>
            </a:r>
            <a:r>
              <a:rPr lang="en-US" sz="2800" dirty="0" err="1" smtClean="0"/>
              <a:t>pinocytosis</a:t>
            </a:r>
            <a:r>
              <a:rPr lang="en-US" sz="2800" dirty="0" smtClean="0"/>
              <a:t>)</a:t>
            </a:r>
          </a:p>
          <a:p>
            <a:pPr>
              <a:buFont typeface="Wingdings" pitchFamily="2" charset="2"/>
              <a:buChar char="Ø"/>
            </a:pPr>
            <a:r>
              <a:rPr lang="en-US" dirty="0" smtClean="0"/>
              <a:t>Exocytosis</a:t>
            </a:r>
          </a:p>
          <a:p>
            <a:pPr>
              <a:buNone/>
            </a:pPr>
            <a:r>
              <a:rPr lang="en-US" u="sng" dirty="0" smtClean="0"/>
              <a:t>Passive Transport</a:t>
            </a:r>
            <a:endParaRPr lang="en-US" dirty="0" smtClean="0"/>
          </a:p>
          <a:p>
            <a:pPr>
              <a:buNone/>
            </a:pPr>
            <a:r>
              <a:rPr lang="en-US" dirty="0" err="1" smtClean="0"/>
              <a:t>i.No</a:t>
            </a:r>
            <a:r>
              <a:rPr lang="en-US" dirty="0" smtClean="0"/>
              <a:t> energy required</a:t>
            </a:r>
          </a:p>
          <a:p>
            <a:pPr>
              <a:buNone/>
            </a:pPr>
            <a:r>
              <a:rPr lang="en-US" dirty="0" err="1" smtClean="0"/>
              <a:t>ii.Move</a:t>
            </a:r>
            <a:r>
              <a:rPr lang="en-US" dirty="0" smtClean="0"/>
              <a:t> due to gradient</a:t>
            </a:r>
          </a:p>
          <a:p>
            <a:pPr lvl="1"/>
            <a:r>
              <a:rPr lang="en-US" dirty="0" smtClean="0"/>
              <a:t>differences in concentration, pressure, charge</a:t>
            </a:r>
          </a:p>
          <a:p>
            <a:pPr lvl="1">
              <a:buNone/>
            </a:pPr>
            <a:r>
              <a:rPr lang="en-US" dirty="0" err="1" smtClean="0"/>
              <a:t>iii.Move</a:t>
            </a:r>
            <a:r>
              <a:rPr lang="en-US" dirty="0" smtClean="0"/>
              <a:t> to equalize gradient</a:t>
            </a:r>
          </a:p>
          <a:p>
            <a:pPr lvl="1"/>
            <a:r>
              <a:rPr lang="en-US" dirty="0" smtClean="0"/>
              <a:t>High moves toward low</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0"/>
            <a:ext cx="8229600" cy="1143000"/>
          </a:xfrm>
        </p:spPr>
        <p:txBody>
          <a:bodyPr/>
          <a:lstStyle/>
          <a:p>
            <a:r>
              <a:rPr lang="en-US" dirty="0" smtClean="0"/>
              <a:t>Types of Passive Transport</a:t>
            </a:r>
          </a:p>
        </p:txBody>
      </p:sp>
      <p:sp>
        <p:nvSpPr>
          <p:cNvPr id="62467" name="Rectangle 3"/>
          <p:cNvSpPr>
            <a:spLocks noGrp="1" noChangeArrowheads="1"/>
          </p:cNvSpPr>
          <p:nvPr>
            <p:ph idx="1"/>
          </p:nvPr>
        </p:nvSpPr>
        <p:spPr>
          <a:xfrm>
            <a:off x="457200" y="1219200"/>
            <a:ext cx="6400800" cy="3200400"/>
          </a:xfrm>
        </p:spPr>
        <p:txBody>
          <a:bodyPr/>
          <a:lstStyle/>
          <a:p>
            <a:pPr>
              <a:buFontTx/>
              <a:buNone/>
            </a:pPr>
            <a:r>
              <a:rPr lang="en-US" dirty="0" smtClean="0"/>
              <a:t>1. Diffusion</a:t>
            </a:r>
          </a:p>
          <a:p>
            <a:pPr>
              <a:buFontTx/>
              <a:buNone/>
            </a:pPr>
            <a:r>
              <a:rPr lang="en-US" dirty="0" smtClean="0"/>
              <a:t>2. Osmosis</a:t>
            </a:r>
          </a:p>
          <a:p>
            <a:pPr>
              <a:buFontTx/>
              <a:buNone/>
            </a:pPr>
            <a:r>
              <a:rPr lang="en-US" dirty="0" smtClean="0"/>
              <a:t>3. Facilitated diffusion</a:t>
            </a:r>
          </a:p>
          <a:p>
            <a:pPr>
              <a:buFontTx/>
              <a:buNone/>
            </a:pPr>
            <a:r>
              <a:rPr lang="en-US" u="sng" dirty="0" smtClean="0"/>
              <a:t>Diffusion</a:t>
            </a:r>
          </a:p>
        </p:txBody>
      </p:sp>
      <p:sp>
        <p:nvSpPr>
          <p:cNvPr id="4" name="Rectangle 3"/>
          <p:cNvSpPr txBox="1">
            <a:spLocks noChangeArrowheads="1"/>
          </p:cNvSpPr>
          <p:nvPr/>
        </p:nvSpPr>
        <p:spPr>
          <a:xfrm>
            <a:off x="304800" y="2971800"/>
            <a:ext cx="8305800" cy="21336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Molecules move to equalize concentration</a:t>
            </a:r>
          </a:p>
        </p:txBody>
      </p:sp>
      <p:pic>
        <p:nvPicPr>
          <p:cNvPr id="5" name="Picture 7" descr="figure 5-23"/>
          <p:cNvPicPr>
            <a:picLocks noChangeAspect="1" noChangeArrowheads="1"/>
          </p:cNvPicPr>
          <p:nvPr/>
        </p:nvPicPr>
        <p:blipFill>
          <a:blip r:embed="rId3" cstate="print"/>
          <a:srcRect/>
          <a:stretch>
            <a:fillRect/>
          </a:stretch>
        </p:blipFill>
        <p:spPr bwMode="auto">
          <a:xfrm>
            <a:off x="533400" y="3733800"/>
            <a:ext cx="73914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0"/>
            <a:ext cx="8229600" cy="381000"/>
          </a:xfrm>
        </p:spPr>
        <p:txBody>
          <a:bodyPr>
            <a:normAutofit fontScale="90000"/>
          </a:bodyPr>
          <a:lstStyle/>
          <a:p>
            <a:r>
              <a:rPr lang="en-US" sz="3200" dirty="0" smtClean="0"/>
              <a:t>Osmosis</a:t>
            </a:r>
          </a:p>
        </p:txBody>
      </p:sp>
      <p:sp>
        <p:nvSpPr>
          <p:cNvPr id="64515" name="Rectangle 3"/>
          <p:cNvSpPr>
            <a:spLocks noGrp="1" noChangeArrowheads="1"/>
          </p:cNvSpPr>
          <p:nvPr>
            <p:ph idx="1"/>
          </p:nvPr>
        </p:nvSpPr>
        <p:spPr>
          <a:xfrm>
            <a:off x="228600" y="304800"/>
            <a:ext cx="8534400" cy="7391400"/>
          </a:xfrm>
        </p:spPr>
        <p:txBody>
          <a:bodyPr/>
          <a:lstStyle/>
          <a:p>
            <a:pPr>
              <a:buFont typeface="Wingdings" pitchFamily="2" charset="2"/>
              <a:buChar char="v"/>
            </a:pPr>
            <a:r>
              <a:rPr lang="en-US" dirty="0" smtClean="0"/>
              <a:t>Special form of diffusion</a:t>
            </a:r>
          </a:p>
          <a:p>
            <a:pPr>
              <a:buFont typeface="Wingdings" pitchFamily="2" charset="2"/>
              <a:buChar char="v"/>
            </a:pPr>
            <a:r>
              <a:rPr lang="en-US" dirty="0" smtClean="0"/>
              <a:t>Fluid flows from lower solute concentration</a:t>
            </a:r>
          </a:p>
          <a:p>
            <a:pPr>
              <a:buFont typeface="Wingdings" pitchFamily="2" charset="2"/>
              <a:buChar char="v"/>
            </a:pPr>
            <a:r>
              <a:rPr lang="en-US" dirty="0" smtClean="0"/>
              <a:t>Often involves movement of water</a:t>
            </a:r>
          </a:p>
          <a:p>
            <a:pPr lvl="1"/>
            <a:r>
              <a:rPr lang="en-US" dirty="0" smtClean="0"/>
              <a:t>Into cell</a:t>
            </a:r>
          </a:p>
          <a:p>
            <a:pPr lvl="1"/>
            <a:r>
              <a:rPr lang="en-US" dirty="0" smtClean="0"/>
              <a:t>Out of cell</a:t>
            </a:r>
          </a:p>
          <a:p>
            <a:endParaRPr lang="en-US" dirty="0" smtClean="0"/>
          </a:p>
          <a:p>
            <a:r>
              <a:rPr lang="en-US" dirty="0" smtClean="0"/>
              <a:t> solvent + solute = solution</a:t>
            </a:r>
          </a:p>
          <a:p>
            <a:r>
              <a:rPr lang="en-US" dirty="0" smtClean="0"/>
              <a:t>Hypotonic</a:t>
            </a:r>
          </a:p>
          <a:p>
            <a:pPr lvl="1"/>
            <a:r>
              <a:rPr lang="en-US" dirty="0" smtClean="0"/>
              <a:t>Solutes in cell more than outside</a:t>
            </a:r>
          </a:p>
          <a:p>
            <a:pPr lvl="1"/>
            <a:r>
              <a:rPr lang="en-US" dirty="0" smtClean="0"/>
              <a:t>Outside solvent will flow into cell</a:t>
            </a:r>
          </a:p>
          <a:p>
            <a:r>
              <a:rPr lang="en-US" dirty="0" smtClean="0"/>
              <a:t>Isotonic</a:t>
            </a:r>
          </a:p>
          <a:p>
            <a:pPr>
              <a:buNone/>
            </a:pPr>
            <a:r>
              <a:rPr lang="en-US" dirty="0" smtClean="0"/>
              <a:t>-Solutes equal inside &amp; out of cell</a:t>
            </a:r>
          </a:p>
          <a:p>
            <a:r>
              <a:rPr lang="en-US" dirty="0" smtClean="0"/>
              <a:t>Hypertonic</a:t>
            </a:r>
          </a:p>
          <a:p>
            <a:r>
              <a:rPr lang="en-US" dirty="0" smtClean="0"/>
              <a:t>-Solutes greater outside cell .Fluid will flow out of cell</a:t>
            </a:r>
          </a:p>
          <a:p>
            <a:pPr lvl="1"/>
            <a:endParaRPr lang="en-US" dirty="0" smtClean="0"/>
          </a:p>
        </p:txBody>
      </p:sp>
      <p:sp>
        <p:nvSpPr>
          <p:cNvPr id="4" name="Rectangle 2"/>
          <p:cNvSpPr txBox="1">
            <a:spLocks noChangeArrowheads="1"/>
          </p:cNvSpPr>
          <p:nvPr/>
        </p:nvSpPr>
        <p:spPr>
          <a:xfrm>
            <a:off x="457200" y="2590800"/>
            <a:ext cx="7772400" cy="457200"/>
          </a:xfrm>
          <a:prstGeom prst="rect">
            <a:avLst/>
          </a:prstGeom>
        </p:spPr>
        <p:txBody>
          <a:bodyPr vert="horz" lIns="0" rIns="0" bIns="0" anchor="b">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Solution Differences &amp; Cells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419100"/>
            <a:ext cx="8229600" cy="838200"/>
          </a:xfrm>
        </p:spPr>
        <p:txBody>
          <a:bodyPr>
            <a:normAutofit/>
          </a:bodyPr>
          <a:lstStyle/>
          <a:p>
            <a:r>
              <a:rPr lang="en-US" dirty="0" smtClean="0"/>
              <a:t>Types of Passive Transport</a:t>
            </a:r>
          </a:p>
        </p:txBody>
      </p:sp>
      <p:sp>
        <p:nvSpPr>
          <p:cNvPr id="62467" name="Rectangle 3"/>
          <p:cNvSpPr>
            <a:spLocks noGrp="1" noChangeArrowheads="1"/>
          </p:cNvSpPr>
          <p:nvPr>
            <p:ph idx="1"/>
          </p:nvPr>
        </p:nvSpPr>
        <p:spPr>
          <a:xfrm>
            <a:off x="0" y="381000"/>
            <a:ext cx="9144000" cy="6477000"/>
          </a:xfrm>
        </p:spPr>
        <p:txBody>
          <a:bodyPr/>
          <a:lstStyle/>
          <a:p>
            <a:pPr>
              <a:buFontTx/>
              <a:buNone/>
            </a:pPr>
            <a:r>
              <a:rPr lang="en-US" dirty="0" smtClean="0"/>
              <a:t>1. Diffusion</a:t>
            </a:r>
          </a:p>
          <a:p>
            <a:pPr>
              <a:buFontTx/>
              <a:buNone/>
            </a:pPr>
            <a:r>
              <a:rPr lang="en-US" dirty="0" smtClean="0"/>
              <a:t>2. Osmosis</a:t>
            </a:r>
          </a:p>
          <a:p>
            <a:pPr>
              <a:buFontTx/>
              <a:buNone/>
            </a:pPr>
            <a:r>
              <a:rPr lang="en-US" dirty="0" smtClean="0"/>
              <a:t>3. Facilitated diffusion</a:t>
            </a:r>
          </a:p>
        </p:txBody>
      </p:sp>
      <p:pic>
        <p:nvPicPr>
          <p:cNvPr id="4" name="Picture 6" descr="figure 5-24"/>
          <p:cNvPicPr>
            <a:picLocks noChangeAspect="1" noChangeArrowheads="1"/>
          </p:cNvPicPr>
          <p:nvPr/>
        </p:nvPicPr>
        <p:blipFill>
          <a:blip r:embed="rId3" cstate="print"/>
          <a:srcRect/>
          <a:stretch>
            <a:fillRect/>
          </a:stretch>
        </p:blipFill>
        <p:spPr bwMode="auto">
          <a:xfrm>
            <a:off x="0" y="1752600"/>
            <a:ext cx="9144000" cy="5105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0" y="0"/>
            <a:ext cx="8915400" cy="838200"/>
          </a:xfrm>
        </p:spPr>
        <p:txBody>
          <a:bodyPr>
            <a:normAutofit/>
          </a:bodyPr>
          <a:lstStyle/>
          <a:p>
            <a:r>
              <a:rPr lang="en-US" dirty="0" smtClean="0">
                <a:solidFill>
                  <a:schemeClr val="tx1"/>
                </a:solidFill>
              </a:rPr>
              <a:t>Facilitated Diffusion</a:t>
            </a:r>
          </a:p>
        </p:txBody>
      </p:sp>
      <p:sp>
        <p:nvSpPr>
          <p:cNvPr id="67587" name="Rectangle 3"/>
          <p:cNvSpPr>
            <a:spLocks noGrp="1" noChangeArrowheads="1"/>
          </p:cNvSpPr>
          <p:nvPr>
            <p:ph idx="1"/>
          </p:nvPr>
        </p:nvSpPr>
        <p:spPr>
          <a:xfrm>
            <a:off x="0" y="838200"/>
            <a:ext cx="9144000" cy="6019800"/>
          </a:xfrm>
        </p:spPr>
        <p:txBody>
          <a:bodyPr/>
          <a:lstStyle/>
          <a:p>
            <a:pPr>
              <a:lnSpc>
                <a:spcPct val="90000"/>
              </a:lnSpc>
              <a:buFont typeface="Wingdings" pitchFamily="2" charset="2"/>
              <a:buChar char="Ø"/>
            </a:pPr>
            <a:r>
              <a:rPr lang="en-US" dirty="0" smtClean="0"/>
              <a:t>Differentially permeable membrane</a:t>
            </a:r>
          </a:p>
          <a:p>
            <a:pPr>
              <a:lnSpc>
                <a:spcPct val="90000"/>
              </a:lnSpc>
              <a:buFont typeface="Wingdings" pitchFamily="2" charset="2"/>
              <a:buChar char="Ø"/>
            </a:pPr>
            <a:r>
              <a:rPr lang="en-US" dirty="0" smtClean="0"/>
              <a:t>Channels (are specific) help molecule or ions enter or leave the cell</a:t>
            </a:r>
          </a:p>
          <a:p>
            <a:pPr>
              <a:lnSpc>
                <a:spcPct val="90000"/>
              </a:lnSpc>
              <a:buFont typeface="Wingdings" pitchFamily="2" charset="2"/>
              <a:buChar char="Ø"/>
            </a:pPr>
            <a:r>
              <a:rPr lang="en-US" dirty="0" smtClean="0"/>
              <a:t>Channels usually are transport proteins (aquaporins facilitate the movement of water)</a:t>
            </a:r>
          </a:p>
          <a:p>
            <a:pPr>
              <a:lnSpc>
                <a:spcPct val="90000"/>
              </a:lnSpc>
              <a:buFont typeface="Wingdings" pitchFamily="2" charset="2"/>
              <a:buChar char="Ø"/>
            </a:pPr>
            <a:r>
              <a:rPr lang="en-US" dirty="0" smtClean="0"/>
              <a:t>No energy is used</a:t>
            </a:r>
          </a:p>
          <a:p>
            <a:pPr>
              <a:lnSpc>
                <a:spcPct val="90000"/>
              </a:lnSpc>
              <a:buNone/>
            </a:pPr>
            <a:r>
              <a:rPr lang="en-US" sz="2800" b="1" u="sng" dirty="0" smtClean="0"/>
              <a:t>Process of Facilitated Transport</a:t>
            </a:r>
          </a:p>
          <a:p>
            <a:r>
              <a:rPr lang="en-US" dirty="0" smtClean="0"/>
              <a:t>Protein binds with molecule</a:t>
            </a:r>
          </a:p>
          <a:p>
            <a:r>
              <a:rPr lang="en-US" dirty="0" smtClean="0"/>
              <a:t>Shape of protein changes</a:t>
            </a:r>
          </a:p>
          <a:p>
            <a:r>
              <a:rPr lang="en-US" dirty="0" smtClean="0"/>
              <a:t>Molecule moves across membrane (see diag. below)</a:t>
            </a:r>
          </a:p>
          <a:p>
            <a:pPr>
              <a:lnSpc>
                <a:spcPct val="90000"/>
              </a:lnSpc>
              <a:buNone/>
            </a:pPr>
            <a:endParaRPr lang="en-US" b="1" u="sng"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7" descr="figure 5-2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flipV="1">
            <a:off x="457200" y="6857999"/>
            <a:ext cx="8229600" cy="45719"/>
          </a:xfrm>
        </p:spPr>
        <p:txBody>
          <a:bodyPr/>
          <a:lstStyle/>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815882"/>
          </a:xfrm>
          <a:prstGeom prst="rect">
            <a:avLst/>
          </a:prstGeom>
        </p:spPr>
        <p:txBody>
          <a:bodyPr wrap="square">
            <a:spAutoFit/>
          </a:bodyPr>
          <a:lstStyle/>
          <a:p>
            <a:r>
              <a:rPr lang="en-US" sz="2800" b="1" dirty="0" smtClean="0"/>
              <a:t>Active transport </a:t>
            </a:r>
            <a:r>
              <a:rPr lang="en-US" sz="2800" dirty="0" smtClean="0"/>
              <a:t>- movement of a substance from a lower concentration to a higher concentration using a carrier and energy</a:t>
            </a:r>
          </a:p>
          <a:p>
            <a:r>
              <a:rPr lang="en-US" sz="2800" b="1" dirty="0" smtClean="0"/>
              <a:t>Endocytosis </a:t>
            </a:r>
            <a:r>
              <a:rPr lang="en-US" sz="2800" dirty="0" smtClean="0"/>
              <a:t>- brings substances into the cells</a:t>
            </a:r>
            <a:r>
              <a:rPr lang="en-US" sz="2800" b="1" dirty="0" smtClean="0"/>
              <a:t>  </a:t>
            </a:r>
            <a:r>
              <a:rPr lang="en-US" b="1" dirty="0" smtClean="0"/>
              <a:t>   </a:t>
            </a:r>
            <a:endParaRPr lang="en-US" dirty="0"/>
          </a:p>
        </p:txBody>
      </p:sp>
      <p:sp>
        <p:nvSpPr>
          <p:cNvPr id="5" name="Rectangle 4"/>
          <p:cNvSpPr/>
          <p:nvPr/>
        </p:nvSpPr>
        <p:spPr>
          <a:xfrm>
            <a:off x="0" y="2136339"/>
            <a:ext cx="9144000" cy="3582519"/>
          </a:xfrm>
          <a:prstGeom prst="rect">
            <a:avLst/>
          </a:prstGeom>
        </p:spPr>
        <p:txBody>
          <a:bodyPr wrap="square">
            <a:spAutoFit/>
          </a:bodyPr>
          <a:lstStyle/>
          <a:p>
            <a:pPr marL="609600" indent="-609600">
              <a:lnSpc>
                <a:spcPct val="90000"/>
              </a:lnSpc>
            </a:pPr>
            <a:r>
              <a:rPr lang="en-US" sz="2800" dirty="0" smtClean="0"/>
              <a:t>:</a:t>
            </a:r>
            <a:r>
              <a:rPr lang="en-US" sz="2800" b="1" dirty="0" smtClean="0"/>
              <a:t>solutes moving against concentration gradient</a:t>
            </a:r>
          </a:p>
          <a:p>
            <a:pPr marL="609600" indent="-609600">
              <a:lnSpc>
                <a:spcPct val="90000"/>
              </a:lnSpc>
            </a:pPr>
            <a:r>
              <a:rPr lang="en-US" sz="2800" dirty="0" smtClean="0"/>
              <a:t>-Uses carrier proteins ,can be driven by ATP use or via energy stored in ionic concentration</a:t>
            </a:r>
          </a:p>
          <a:p>
            <a:pPr marL="990600" lvl="1" indent="-533400">
              <a:lnSpc>
                <a:spcPct val="90000"/>
              </a:lnSpc>
              <a:buFontTx/>
              <a:buNone/>
            </a:pPr>
            <a:r>
              <a:rPr lang="en-US" sz="2800" dirty="0" smtClean="0"/>
              <a:t>Types : </a:t>
            </a:r>
          </a:p>
          <a:p>
            <a:pPr marL="990600" lvl="1" indent="-533400">
              <a:lnSpc>
                <a:spcPct val="90000"/>
              </a:lnSpc>
            </a:pPr>
            <a:r>
              <a:rPr lang="en-US" sz="2800" dirty="0" smtClean="0"/>
              <a:t>Primary active transport </a:t>
            </a:r>
          </a:p>
          <a:p>
            <a:pPr marL="990600" lvl="1" indent="-533400">
              <a:lnSpc>
                <a:spcPct val="90000"/>
              </a:lnSpc>
            </a:pPr>
            <a:r>
              <a:rPr lang="en-US" sz="2800" dirty="0" smtClean="0"/>
              <a:t>Secondary active transport </a:t>
            </a:r>
          </a:p>
          <a:p>
            <a:pPr marL="990600" lvl="1" indent="-533400">
              <a:lnSpc>
                <a:spcPct val="90000"/>
              </a:lnSpc>
              <a:buFontTx/>
              <a:buAutoNum type="arabicPeriod"/>
            </a:pPr>
            <a:r>
              <a:rPr lang="en-US" sz="2800" dirty="0" smtClean="0"/>
              <a:t>Endocytosis </a:t>
            </a:r>
          </a:p>
          <a:p>
            <a:pPr marL="990600" lvl="1" indent="-533400">
              <a:lnSpc>
                <a:spcPct val="90000"/>
              </a:lnSpc>
              <a:buFontTx/>
              <a:buAutoNum type="arabicPeriod"/>
            </a:pPr>
            <a:r>
              <a:rPr lang="en-US" sz="2800" dirty="0" smtClean="0"/>
              <a:t>Exocytosis </a:t>
            </a:r>
          </a:p>
          <a:p>
            <a:pPr marL="990600" lvl="1" indent="-533400">
              <a:lnSpc>
                <a:spcPct val="90000"/>
              </a:lnSpc>
              <a:buFontTx/>
              <a:buAutoNum type="arabicPeriod"/>
            </a:pPr>
            <a:r>
              <a:rPr lang="en-US" sz="2800" dirty="0" err="1" smtClean="0"/>
              <a:t>Transcytosis</a:t>
            </a: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990600"/>
          </a:xfrm>
        </p:spPr>
        <p:txBody>
          <a:bodyPr/>
          <a:lstStyle/>
          <a:p>
            <a:r>
              <a:rPr lang="en-US" b="1" dirty="0">
                <a:solidFill>
                  <a:schemeClr val="tx1"/>
                </a:solidFill>
              </a:rPr>
              <a:t>Primary active transport</a:t>
            </a:r>
            <a:endParaRPr lang="en-GB" b="1" dirty="0">
              <a:solidFill>
                <a:schemeClr val="tx1"/>
              </a:solidFill>
            </a:endParaRPr>
          </a:p>
        </p:txBody>
      </p:sp>
      <p:pic>
        <p:nvPicPr>
          <p:cNvPr id="51204" name="Picture 4" descr="figure 3-08"/>
          <p:cNvPicPr>
            <a:picLocks noGrp="1" noChangeAspect="1" noChangeArrowheads="1"/>
          </p:cNvPicPr>
          <p:nvPr>
            <p:ph idx="1"/>
          </p:nvPr>
        </p:nvPicPr>
        <p:blipFill>
          <a:blip r:embed="rId2" cstate="print"/>
          <a:srcRect/>
          <a:stretch>
            <a:fillRect/>
          </a:stretch>
        </p:blipFill>
        <p:spPr>
          <a:xfrm>
            <a:off x="0" y="1219201"/>
            <a:ext cx="9144000" cy="5638800"/>
          </a:xfrm>
          <a:noFill/>
          <a:ln/>
        </p:spPr>
      </p:pic>
      <p:sp>
        <p:nvSpPr>
          <p:cNvPr id="5" name="Date Placeholder 3"/>
          <p:cNvSpPr>
            <a:spLocks noGrp="1"/>
          </p:cNvSpPr>
          <p:nvPr>
            <p:ph type="dt" sz="half" idx="10"/>
          </p:nvPr>
        </p:nvSpPr>
        <p:spPr/>
        <p:txBody>
          <a:bodyPr/>
          <a:lstStyle/>
          <a:p>
            <a:r>
              <a:rPr lang="en-GB"/>
              <a:t>ahmad ata</a:t>
            </a:r>
          </a:p>
        </p:txBody>
      </p:sp>
      <p:sp>
        <p:nvSpPr>
          <p:cNvPr id="7" name="Slide Number Placeholder 5"/>
          <p:cNvSpPr>
            <a:spLocks noGrp="1"/>
          </p:cNvSpPr>
          <p:nvPr>
            <p:ph type="sldNum" sz="quarter" idx="12"/>
          </p:nvPr>
        </p:nvSpPr>
        <p:spPr/>
        <p:txBody>
          <a:bodyPr/>
          <a:lstStyle/>
          <a:p>
            <a:fld id="{C4CE0DB6-8098-4EF6-8880-9B3F9BE33B84}" type="slidenum">
              <a:rPr lang="en-GB"/>
              <a:pPr/>
              <a:t>57</a:t>
            </a:fld>
            <a:endParaRPr lang="en-GB"/>
          </a:p>
        </p:txBody>
      </p:sp>
      <p:sp>
        <p:nvSpPr>
          <p:cNvPr id="51205" name="Rectangle 5"/>
          <p:cNvSpPr>
            <a:spLocks noChangeArrowheads="1"/>
          </p:cNvSpPr>
          <p:nvPr/>
        </p:nvSpPr>
        <p:spPr bwMode="auto">
          <a:xfrm>
            <a:off x="457200" y="685800"/>
            <a:ext cx="7696200" cy="946150"/>
          </a:xfrm>
          <a:prstGeom prst="rect">
            <a:avLst/>
          </a:prstGeom>
          <a:noFill/>
          <a:ln w="9525">
            <a:noFill/>
            <a:miter lim="800000"/>
            <a:headEnd/>
            <a:tailEnd/>
          </a:ln>
          <a:effectLst/>
        </p:spPr>
        <p:txBody>
          <a:bodyPr>
            <a:spAutoFit/>
          </a:bodyPr>
          <a:lstStyle/>
          <a:p>
            <a:r>
              <a:rPr lang="en-US" sz="2800" dirty="0">
                <a:solidFill>
                  <a:srgbClr val="FF0000"/>
                </a:solidFill>
              </a:rPr>
              <a:t>uses ATP and transporter proteins sodium </a:t>
            </a:r>
            <a:r>
              <a:rPr lang="en-US" sz="2800" dirty="0">
                <a:solidFill>
                  <a:schemeClr val="folHlink"/>
                </a:solidFill>
              </a:rPr>
              <a:t>potassium pump</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7" descr="figure 5-26"/>
          <p:cNvPicPr>
            <a:picLocks noChangeAspect="1" noChangeArrowheads="1"/>
          </p:cNvPicPr>
          <p:nvPr/>
        </p:nvPicPr>
        <p:blipFill>
          <a:blip r:embed="rId3" cstate="print"/>
          <a:srcRect/>
          <a:stretch>
            <a:fillRect/>
          </a:stretch>
        </p:blipFill>
        <p:spPr bwMode="auto">
          <a:xfrm>
            <a:off x="0" y="2133600"/>
            <a:ext cx="9144000" cy="4724400"/>
          </a:xfrm>
          <a:prstGeom prst="rect">
            <a:avLst/>
          </a:prstGeom>
          <a:noFill/>
          <a:ln w="9525">
            <a:noFill/>
            <a:miter lim="800000"/>
            <a:headEnd/>
            <a:tailEnd/>
          </a:ln>
        </p:spPr>
      </p:pic>
      <p:sp>
        <p:nvSpPr>
          <p:cNvPr id="69635" name="Rectangle 2"/>
          <p:cNvSpPr>
            <a:spLocks noGrp="1" noChangeArrowheads="1"/>
          </p:cNvSpPr>
          <p:nvPr>
            <p:ph type="title"/>
          </p:nvPr>
        </p:nvSpPr>
        <p:spPr>
          <a:xfrm>
            <a:off x="457200" y="0"/>
            <a:ext cx="8229600" cy="914400"/>
          </a:xfrm>
        </p:spPr>
        <p:txBody>
          <a:bodyPr>
            <a:normAutofit/>
          </a:bodyPr>
          <a:lstStyle/>
          <a:p>
            <a:r>
              <a:rPr lang="en-US" dirty="0" smtClean="0">
                <a:solidFill>
                  <a:schemeClr val="tx1"/>
                </a:solidFill>
              </a:rPr>
              <a:t>Active Transport</a:t>
            </a:r>
          </a:p>
        </p:txBody>
      </p:sp>
      <p:sp>
        <p:nvSpPr>
          <p:cNvPr id="69636" name="Rectangle 3"/>
          <p:cNvSpPr>
            <a:spLocks noGrp="1" noChangeArrowheads="1"/>
          </p:cNvSpPr>
          <p:nvPr>
            <p:ph idx="1"/>
          </p:nvPr>
        </p:nvSpPr>
        <p:spPr>
          <a:xfrm>
            <a:off x="304800" y="762000"/>
            <a:ext cx="8610600" cy="1524000"/>
          </a:xfrm>
        </p:spPr>
        <p:txBody>
          <a:bodyPr/>
          <a:lstStyle/>
          <a:p>
            <a:r>
              <a:rPr lang="en-US" dirty="0" smtClean="0"/>
              <a:t>Molecular movement</a:t>
            </a:r>
          </a:p>
          <a:p>
            <a:r>
              <a:rPr lang="en-US" dirty="0" smtClean="0"/>
              <a:t>Requires energy (against gradient)</a:t>
            </a:r>
          </a:p>
          <a:p>
            <a:r>
              <a:rPr lang="en-US" dirty="0" smtClean="0"/>
              <a:t>Example is sodium-potassium pump</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8229600" cy="685800"/>
          </a:xfrm>
        </p:spPr>
        <p:txBody>
          <a:bodyPr>
            <a:normAutofit fontScale="90000"/>
          </a:bodyPr>
          <a:lstStyle/>
          <a:p>
            <a:r>
              <a:rPr lang="en-US" b="1" dirty="0" smtClean="0"/>
              <a:t>Endocytosis</a:t>
            </a:r>
          </a:p>
        </p:txBody>
      </p:sp>
      <p:sp>
        <p:nvSpPr>
          <p:cNvPr id="70659" name="Rectangle 3"/>
          <p:cNvSpPr>
            <a:spLocks noGrp="1" noChangeArrowheads="1"/>
          </p:cNvSpPr>
          <p:nvPr>
            <p:ph idx="1"/>
          </p:nvPr>
        </p:nvSpPr>
        <p:spPr>
          <a:xfrm>
            <a:off x="228600" y="762000"/>
            <a:ext cx="8686800" cy="6096000"/>
          </a:xfrm>
        </p:spPr>
        <p:txBody>
          <a:bodyPr/>
          <a:lstStyle/>
          <a:p>
            <a:pPr>
              <a:buFont typeface="Wingdings" pitchFamily="2" charset="2"/>
              <a:buChar char="v"/>
            </a:pPr>
            <a:r>
              <a:rPr lang="en-US" dirty="0" smtClean="0"/>
              <a:t>Movement of large material</a:t>
            </a:r>
          </a:p>
          <a:p>
            <a:pPr lvl="1">
              <a:buFont typeface="Wingdings" pitchFamily="2" charset="2"/>
              <a:buChar char="Ø"/>
            </a:pPr>
            <a:r>
              <a:rPr lang="en-US" dirty="0" smtClean="0"/>
              <a:t>Particles</a:t>
            </a:r>
          </a:p>
          <a:p>
            <a:pPr lvl="1">
              <a:buFont typeface="Wingdings" pitchFamily="2" charset="2"/>
              <a:buChar char="Ø"/>
            </a:pPr>
            <a:r>
              <a:rPr lang="en-US" dirty="0" smtClean="0"/>
              <a:t>Organisms </a:t>
            </a:r>
          </a:p>
          <a:p>
            <a:pPr lvl="1">
              <a:buFont typeface="Wingdings" pitchFamily="2" charset="2"/>
              <a:buChar char="Ø"/>
            </a:pPr>
            <a:r>
              <a:rPr lang="en-US" dirty="0" smtClean="0"/>
              <a:t>Large molecules</a:t>
            </a:r>
          </a:p>
          <a:p>
            <a:pPr>
              <a:buFont typeface="Wingdings" pitchFamily="2" charset="2"/>
              <a:buChar char="v"/>
            </a:pPr>
            <a:r>
              <a:rPr lang="en-US" dirty="0" smtClean="0"/>
              <a:t>Movement is into cells</a:t>
            </a:r>
          </a:p>
          <a:p>
            <a:pPr>
              <a:buFont typeface="Wingdings" pitchFamily="2" charset="2"/>
              <a:buChar char="v"/>
            </a:pPr>
            <a:r>
              <a:rPr lang="en-US" dirty="0" smtClean="0"/>
              <a:t> Types of </a:t>
            </a:r>
            <a:r>
              <a:rPr lang="en-US" dirty="0" err="1" smtClean="0"/>
              <a:t>endocytosis</a:t>
            </a:r>
            <a:endParaRPr lang="en-US" dirty="0" smtClean="0"/>
          </a:p>
          <a:p>
            <a:pPr lvl="1">
              <a:buFont typeface="Wingdings" pitchFamily="2" charset="2"/>
              <a:buChar char="Ø"/>
            </a:pPr>
            <a:r>
              <a:rPr lang="en-US" dirty="0" smtClean="0"/>
              <a:t> bulk-phase (nonspecific)</a:t>
            </a:r>
          </a:p>
          <a:p>
            <a:pPr lvl="1">
              <a:buFont typeface="Wingdings" pitchFamily="2" charset="2"/>
              <a:buChar char="Ø"/>
            </a:pPr>
            <a:r>
              <a:rPr lang="en-US" dirty="0" smtClean="0"/>
              <a:t> receptor-mediated (specific)</a:t>
            </a:r>
          </a:p>
          <a:p>
            <a:pPr>
              <a:buNone/>
            </a:pPr>
            <a:r>
              <a:rPr lang="en-US" sz="2800" b="1" dirty="0" smtClean="0"/>
              <a:t>Process of Endocytosis</a:t>
            </a:r>
          </a:p>
          <a:p>
            <a:pPr>
              <a:buFont typeface="Wingdings" pitchFamily="2" charset="2"/>
              <a:buChar char="v"/>
            </a:pPr>
            <a:r>
              <a:rPr lang="en-US" dirty="0" smtClean="0"/>
              <a:t> Plasma membrane surrounds material</a:t>
            </a:r>
          </a:p>
          <a:p>
            <a:pPr>
              <a:buFont typeface="Wingdings" pitchFamily="2" charset="2"/>
              <a:buChar char="v"/>
            </a:pPr>
            <a:r>
              <a:rPr lang="en-US" dirty="0" smtClean="0"/>
              <a:t>Edges of membrane meet</a:t>
            </a:r>
          </a:p>
          <a:p>
            <a:pPr>
              <a:buFont typeface="Wingdings" pitchFamily="2" charset="2"/>
              <a:buChar char="v"/>
            </a:pPr>
            <a:r>
              <a:rPr lang="en-US" dirty="0" smtClean="0"/>
              <a:t>Membranes fuse to form vesicle </a:t>
            </a:r>
            <a:r>
              <a:rPr lang="en-US" sz="2800" b="1" dirty="0" smtClean="0"/>
              <a: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9144000" cy="5632311"/>
          </a:xfrm>
          <a:prstGeom prst="rect">
            <a:avLst/>
          </a:prstGeom>
        </p:spPr>
        <p:txBody>
          <a:bodyPr wrap="square">
            <a:spAutoFit/>
          </a:bodyPr>
          <a:lstStyle/>
          <a:p>
            <a:r>
              <a:rPr lang="en-US" sz="2400" dirty="0" smtClean="0"/>
              <a:t>The first, or innermost, energy level can contain a maximum of two electrons and is the considered stable. The second energy level is stable when it contains its maximum of eight electrons. The remaining energy levels, more distant from the nucleus, are also most stable when they contain eight electrons, or a multiple of eight. A few atoms (elements) are naturally stable, or uninterested in reacting, because their outermost energy level already contains the maximum number of electrons. The gases helium and neon are examples of these stable atoms, which do not usually react with other atoms. Most atoms are not stable, however, and tend to gain, lose, or share electrons in order to fill their outermost shell. By doing so, an atom is capable of forming one or more chemical bonds with other atoms. In this way, the atom becomes stable, because its outermost shell of electrons has been filled. It is these reactive atoms that are of interest in our study of anatomy and physiology.</a:t>
            </a: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7" descr="figure 5-27a"/>
          <p:cNvPicPr>
            <a:picLocks noChangeAspect="1" noChangeArrowheads="1"/>
          </p:cNvPicPr>
          <p:nvPr/>
        </p:nvPicPr>
        <p:blipFill>
          <a:blip r:embed="rId3" cstate="print"/>
          <a:srcRect/>
          <a:stretch>
            <a:fillRect/>
          </a:stretch>
        </p:blipFill>
        <p:spPr bwMode="auto">
          <a:xfrm>
            <a:off x="-1" y="0"/>
            <a:ext cx="4572893" cy="6858000"/>
          </a:xfrm>
          <a:prstGeom prst="rect">
            <a:avLst/>
          </a:prstGeom>
          <a:noFill/>
          <a:ln w="9525">
            <a:noFill/>
            <a:miter lim="800000"/>
            <a:headEnd/>
            <a:tailEnd/>
          </a:ln>
        </p:spPr>
      </p:pic>
      <p:pic>
        <p:nvPicPr>
          <p:cNvPr id="71685" name="Picture 8" descr="figure 5-27b"/>
          <p:cNvPicPr>
            <a:picLocks noChangeAspect="1" noChangeArrowheads="1"/>
          </p:cNvPicPr>
          <p:nvPr/>
        </p:nvPicPr>
        <p:blipFill>
          <a:blip r:embed="rId4" cstate="print"/>
          <a:srcRect/>
          <a:stretch>
            <a:fillRect/>
          </a:stretch>
        </p:blipFill>
        <p:spPr bwMode="auto">
          <a:xfrm>
            <a:off x="4724400" y="0"/>
            <a:ext cx="44196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8229600" cy="609600"/>
          </a:xfrm>
        </p:spPr>
        <p:txBody>
          <a:bodyPr>
            <a:normAutofit fontScale="90000"/>
          </a:bodyPr>
          <a:lstStyle/>
          <a:p>
            <a:pPr eaLnBrk="1" hangingPunct="1"/>
            <a:r>
              <a:rPr lang="en-US" dirty="0" smtClean="0"/>
              <a:t>Endocytosis</a:t>
            </a:r>
          </a:p>
        </p:txBody>
      </p:sp>
      <p:sp>
        <p:nvSpPr>
          <p:cNvPr id="70659" name="Rectangle 3"/>
          <p:cNvSpPr>
            <a:spLocks noGrp="1" noChangeArrowheads="1"/>
          </p:cNvSpPr>
          <p:nvPr>
            <p:ph idx="1"/>
          </p:nvPr>
        </p:nvSpPr>
        <p:spPr>
          <a:xfrm>
            <a:off x="304800" y="609600"/>
            <a:ext cx="8534400" cy="5715000"/>
          </a:xfrm>
        </p:spPr>
        <p:txBody>
          <a:bodyPr/>
          <a:lstStyle/>
          <a:p>
            <a:pPr eaLnBrk="1" hangingPunct="1"/>
            <a:r>
              <a:rPr lang="en-US" dirty="0" smtClean="0"/>
              <a:t>Movement of large material</a:t>
            </a:r>
          </a:p>
          <a:p>
            <a:pPr lvl="1" eaLnBrk="1" hangingPunct="1"/>
            <a:r>
              <a:rPr lang="en-US" dirty="0" smtClean="0"/>
              <a:t>Particles</a:t>
            </a:r>
          </a:p>
          <a:p>
            <a:pPr lvl="1" eaLnBrk="1" hangingPunct="1"/>
            <a:r>
              <a:rPr lang="en-US" dirty="0" smtClean="0"/>
              <a:t>Organisms </a:t>
            </a:r>
          </a:p>
          <a:p>
            <a:pPr lvl="1" eaLnBrk="1" hangingPunct="1"/>
            <a:r>
              <a:rPr lang="en-US" dirty="0" smtClean="0"/>
              <a:t>Large molecules</a:t>
            </a:r>
          </a:p>
          <a:p>
            <a:pPr eaLnBrk="1" hangingPunct="1"/>
            <a:r>
              <a:rPr lang="en-US" dirty="0" smtClean="0"/>
              <a:t>Movement is into cells</a:t>
            </a:r>
          </a:p>
          <a:p>
            <a:pPr eaLnBrk="1" hangingPunct="1"/>
            <a:r>
              <a:rPr lang="en-US" dirty="0" smtClean="0"/>
              <a:t> Types of </a:t>
            </a:r>
            <a:r>
              <a:rPr lang="en-US" dirty="0" err="1" smtClean="0"/>
              <a:t>endocytosis</a:t>
            </a:r>
            <a:endParaRPr lang="en-US" dirty="0" smtClean="0"/>
          </a:p>
          <a:p>
            <a:pPr lvl="1" eaLnBrk="1" hangingPunct="1"/>
            <a:r>
              <a:rPr lang="en-US" dirty="0" smtClean="0"/>
              <a:t> bulk-phase (nonspecific)</a:t>
            </a:r>
          </a:p>
          <a:p>
            <a:pPr lvl="1" eaLnBrk="1" hangingPunct="1"/>
            <a:r>
              <a:rPr lang="en-US" dirty="0" smtClean="0"/>
              <a:t> receptor-mediated (specific)</a:t>
            </a:r>
          </a:p>
          <a:p>
            <a:pPr lvl="2" eaLnBrk="1" hangingPunct="1">
              <a:buFontTx/>
              <a:buNone/>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0"/>
            <a:ext cx="8229600" cy="533400"/>
          </a:xfrm>
        </p:spPr>
        <p:txBody>
          <a:bodyPr>
            <a:normAutofit fontScale="90000"/>
          </a:bodyPr>
          <a:lstStyle/>
          <a:p>
            <a:pPr eaLnBrk="1" hangingPunct="1"/>
            <a:r>
              <a:rPr lang="en-US" dirty="0" smtClean="0"/>
              <a:t>Process of Endocytosis</a:t>
            </a:r>
          </a:p>
        </p:txBody>
      </p:sp>
      <p:sp>
        <p:nvSpPr>
          <p:cNvPr id="71683" name="Rectangle 3"/>
          <p:cNvSpPr>
            <a:spLocks noGrp="1" noChangeArrowheads="1"/>
          </p:cNvSpPr>
          <p:nvPr>
            <p:ph idx="1"/>
          </p:nvPr>
        </p:nvSpPr>
        <p:spPr>
          <a:xfrm>
            <a:off x="457200" y="533400"/>
            <a:ext cx="8305800" cy="1524000"/>
          </a:xfrm>
        </p:spPr>
        <p:txBody>
          <a:bodyPr/>
          <a:lstStyle/>
          <a:p>
            <a:pPr eaLnBrk="1" hangingPunct="1"/>
            <a:r>
              <a:rPr lang="en-US" dirty="0" smtClean="0"/>
              <a:t>Plasma membrane surrounds material</a:t>
            </a:r>
          </a:p>
          <a:p>
            <a:pPr eaLnBrk="1" hangingPunct="1"/>
            <a:r>
              <a:rPr lang="en-US" dirty="0" smtClean="0"/>
              <a:t>Edges of membrane meet</a:t>
            </a:r>
          </a:p>
          <a:p>
            <a:pPr eaLnBrk="1" hangingPunct="1"/>
            <a:r>
              <a:rPr lang="en-US" dirty="0" smtClean="0"/>
              <a:t>Membranes fuse to form vesicle</a:t>
            </a:r>
          </a:p>
        </p:txBody>
      </p:sp>
      <p:pic>
        <p:nvPicPr>
          <p:cNvPr id="71684" name="Picture 7" descr="figure 5-27a"/>
          <p:cNvPicPr>
            <a:picLocks noChangeAspect="1" noChangeArrowheads="1"/>
          </p:cNvPicPr>
          <p:nvPr/>
        </p:nvPicPr>
        <p:blipFill>
          <a:blip r:embed="rId3" cstate="print"/>
          <a:srcRect/>
          <a:stretch>
            <a:fillRect/>
          </a:stretch>
        </p:blipFill>
        <p:spPr bwMode="auto">
          <a:xfrm>
            <a:off x="228600" y="1981200"/>
            <a:ext cx="4287838" cy="4876800"/>
          </a:xfrm>
          <a:prstGeom prst="rect">
            <a:avLst/>
          </a:prstGeom>
          <a:noFill/>
          <a:ln w="9525">
            <a:noFill/>
            <a:miter lim="800000"/>
            <a:headEnd/>
            <a:tailEnd/>
          </a:ln>
        </p:spPr>
      </p:pic>
      <p:pic>
        <p:nvPicPr>
          <p:cNvPr id="71685" name="Picture 8" descr="figure 5-27b"/>
          <p:cNvPicPr>
            <a:picLocks noChangeAspect="1" noChangeArrowheads="1"/>
          </p:cNvPicPr>
          <p:nvPr/>
        </p:nvPicPr>
        <p:blipFill>
          <a:blip r:embed="rId4" cstate="print"/>
          <a:srcRect/>
          <a:stretch>
            <a:fillRect/>
          </a:stretch>
        </p:blipFill>
        <p:spPr bwMode="auto">
          <a:xfrm>
            <a:off x="4724400" y="1981200"/>
            <a:ext cx="4419600" cy="4876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762000"/>
          </a:xfrm>
        </p:spPr>
        <p:txBody>
          <a:bodyPr>
            <a:normAutofit fontScale="90000"/>
          </a:bodyPr>
          <a:lstStyle/>
          <a:p>
            <a:r>
              <a:rPr lang="en-US" dirty="0" smtClean="0"/>
              <a:t>Exocytosis</a:t>
            </a:r>
          </a:p>
        </p:txBody>
      </p:sp>
      <p:sp>
        <p:nvSpPr>
          <p:cNvPr id="73731" name="Rectangle 3"/>
          <p:cNvSpPr>
            <a:spLocks noGrp="1" noChangeArrowheads="1"/>
          </p:cNvSpPr>
          <p:nvPr>
            <p:ph idx="1"/>
          </p:nvPr>
        </p:nvSpPr>
        <p:spPr>
          <a:xfrm>
            <a:off x="381000" y="609600"/>
            <a:ext cx="6705600" cy="1143000"/>
          </a:xfrm>
        </p:spPr>
        <p:txBody>
          <a:bodyPr/>
          <a:lstStyle/>
          <a:p>
            <a:r>
              <a:rPr lang="en-US" dirty="0" smtClean="0"/>
              <a:t>Reverse of </a:t>
            </a:r>
            <a:r>
              <a:rPr lang="en-US" dirty="0" err="1" smtClean="0"/>
              <a:t>endocytosis</a:t>
            </a:r>
            <a:endParaRPr lang="en-US" dirty="0" smtClean="0"/>
          </a:p>
          <a:p>
            <a:r>
              <a:rPr lang="en-US" dirty="0" smtClean="0"/>
              <a:t>Cell discharges material</a:t>
            </a:r>
          </a:p>
        </p:txBody>
      </p:sp>
      <p:pic>
        <p:nvPicPr>
          <p:cNvPr id="73732" name="Picture 7" descr="figure 5-28a"/>
          <p:cNvPicPr>
            <a:picLocks noChangeAspect="1" noChangeArrowheads="1"/>
          </p:cNvPicPr>
          <p:nvPr/>
        </p:nvPicPr>
        <p:blipFill>
          <a:blip r:embed="rId3" cstate="print"/>
          <a:srcRect/>
          <a:stretch>
            <a:fillRect/>
          </a:stretch>
        </p:blipFill>
        <p:spPr bwMode="auto">
          <a:xfrm>
            <a:off x="0" y="1752600"/>
            <a:ext cx="4978400" cy="4876800"/>
          </a:xfrm>
          <a:prstGeom prst="rect">
            <a:avLst/>
          </a:prstGeom>
          <a:noFill/>
          <a:ln w="9525">
            <a:noFill/>
            <a:miter lim="800000"/>
            <a:headEnd/>
            <a:tailEnd/>
          </a:ln>
        </p:spPr>
      </p:pic>
      <p:pic>
        <p:nvPicPr>
          <p:cNvPr id="73733" name="Picture 8" descr="figure 5-28b"/>
          <p:cNvPicPr>
            <a:picLocks noChangeAspect="1" noChangeArrowheads="1"/>
          </p:cNvPicPr>
          <p:nvPr/>
        </p:nvPicPr>
        <p:blipFill>
          <a:blip r:embed="rId4" cstate="print"/>
          <a:srcRect/>
          <a:stretch>
            <a:fillRect/>
          </a:stretch>
        </p:blipFill>
        <p:spPr bwMode="auto">
          <a:xfrm>
            <a:off x="5410200" y="1524000"/>
            <a:ext cx="3733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304800"/>
            <a:ext cx="8229600" cy="533400"/>
          </a:xfrm>
        </p:spPr>
        <p:txBody>
          <a:bodyPr>
            <a:normAutofit fontScale="90000"/>
          </a:bodyPr>
          <a:lstStyle/>
          <a:p>
            <a:r>
              <a:rPr lang="en-US" dirty="0" smtClean="0"/>
              <a:t>Exocytosis</a:t>
            </a:r>
          </a:p>
        </p:txBody>
      </p:sp>
      <p:sp>
        <p:nvSpPr>
          <p:cNvPr id="74755" name="Rectangle 3"/>
          <p:cNvSpPr>
            <a:spLocks noGrp="1" noChangeArrowheads="1"/>
          </p:cNvSpPr>
          <p:nvPr>
            <p:ph idx="1"/>
          </p:nvPr>
        </p:nvSpPr>
        <p:spPr>
          <a:xfrm>
            <a:off x="381000" y="914400"/>
            <a:ext cx="4495800" cy="1524000"/>
          </a:xfrm>
        </p:spPr>
        <p:txBody>
          <a:bodyPr/>
          <a:lstStyle/>
          <a:p>
            <a:r>
              <a:rPr lang="en-US" dirty="0" smtClean="0"/>
              <a:t>Vesicle moves to cell surface</a:t>
            </a:r>
          </a:p>
          <a:p>
            <a:r>
              <a:rPr lang="en-US" dirty="0" smtClean="0"/>
              <a:t>Membrane of vesicle fuses </a:t>
            </a:r>
          </a:p>
          <a:p>
            <a:r>
              <a:rPr lang="en-US" dirty="0" smtClean="0"/>
              <a:t>Materials expelled </a:t>
            </a:r>
          </a:p>
        </p:txBody>
      </p:sp>
      <p:pic>
        <p:nvPicPr>
          <p:cNvPr id="74756" name="Picture 7" descr="figure 5-28a"/>
          <p:cNvPicPr>
            <a:picLocks noChangeAspect="1" noChangeArrowheads="1"/>
          </p:cNvPicPr>
          <p:nvPr/>
        </p:nvPicPr>
        <p:blipFill>
          <a:blip r:embed="rId3" cstate="print"/>
          <a:srcRect/>
          <a:stretch>
            <a:fillRect/>
          </a:stretch>
        </p:blipFill>
        <p:spPr bwMode="auto">
          <a:xfrm>
            <a:off x="228600" y="2286000"/>
            <a:ext cx="4514850" cy="4572000"/>
          </a:xfrm>
          <a:prstGeom prst="rect">
            <a:avLst/>
          </a:prstGeom>
          <a:noFill/>
          <a:ln w="9525">
            <a:noFill/>
            <a:miter lim="800000"/>
            <a:headEnd/>
            <a:tailEnd/>
          </a:ln>
        </p:spPr>
      </p:pic>
      <p:pic>
        <p:nvPicPr>
          <p:cNvPr id="74757" name="Picture 8" descr="figure 5-28b"/>
          <p:cNvPicPr>
            <a:picLocks noChangeAspect="1" noChangeArrowheads="1"/>
          </p:cNvPicPr>
          <p:nvPr/>
        </p:nvPicPr>
        <p:blipFill>
          <a:blip r:embed="rId4" cstate="print"/>
          <a:srcRect/>
          <a:stretch>
            <a:fillRect/>
          </a:stretch>
        </p:blipFill>
        <p:spPr bwMode="auto">
          <a:xfrm>
            <a:off x="5105400" y="2057400"/>
            <a:ext cx="4038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2410671" y="2967335"/>
            <a:ext cx="432265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1"/>
            <a:ext cx="8686800" cy="5262979"/>
          </a:xfrm>
          <a:prstGeom prst="rect">
            <a:avLst/>
          </a:prstGeom>
        </p:spPr>
        <p:txBody>
          <a:bodyPr wrap="square">
            <a:spAutoFit/>
          </a:bodyPr>
          <a:lstStyle/>
          <a:p>
            <a:r>
              <a:rPr lang="en-US" sz="2400" dirty="0" smtClean="0"/>
              <a:t>The human body is a precisely structured container of chemical reactions. The body consists of trillions of atoms in specific arrangements and thousands of chemical reactions proceeding in a very orderly manner. The keys to understanding human consciousness and self awareness are still beyond our grasp. We do not yet know what enables us to study ourselves—no other animals do, as far as we know—but we have accumulated a great deal of knowledge about what we are made of and how it all works. Some of this knowledge makes up the course you are about to take, a course in basic human anatomy and physiology. Pathophysiology is the study of disorders of functioning, and a knowledge of normal physiology makes such disorders easier to understand. </a:t>
            </a:r>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8763000" cy="4524315"/>
          </a:xfrm>
          <a:prstGeom prst="rect">
            <a:avLst/>
          </a:prstGeom>
        </p:spPr>
        <p:txBody>
          <a:bodyPr wrap="square">
            <a:spAutoFit/>
          </a:bodyPr>
          <a:lstStyle/>
          <a:p>
            <a:r>
              <a:rPr lang="en-US" sz="2400" dirty="0" smtClean="0"/>
              <a:t>Anatomy is the study of body structure, which includes size, shape, composition, and perhaps even coloration. Physiology is the study of how the body functions. The physiology of red blood cells, for example, includes what these cells do, how they do it, and how this is related to the functioning of the rest of the body. Physiology is directly related to anatomy. For example, red blood cells contain the mineral iron in molecules of the protein called hemoglobin; this is an aspect of their anatomy. The presence of iron enables red blood cells to carry oxygen, which is their function. All cells in the body must receive oxygen in order to function properly, so the physiology of red blood cells is essential to the physiology of the body as </a:t>
            </a:r>
            <a:r>
              <a:rPr lang="en-US" sz="2400" smtClean="0"/>
              <a:t>a whole.</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9653"/>
            <a:ext cx="8686800" cy="4154984"/>
          </a:xfrm>
          <a:prstGeom prst="rect">
            <a:avLst/>
          </a:prstGeom>
        </p:spPr>
        <p:txBody>
          <a:bodyPr wrap="square">
            <a:spAutoFit/>
          </a:bodyPr>
          <a:lstStyle/>
          <a:p>
            <a:r>
              <a:rPr lang="en-US" sz="2400" dirty="0" smtClean="0"/>
              <a:t>CHEMICALS</a:t>
            </a:r>
          </a:p>
          <a:p>
            <a:r>
              <a:rPr lang="en-US" sz="2400" dirty="0" smtClean="0"/>
              <a:t>The chemicals that make up the body may be divided into two major categories: inorganic and organic. Inorganic chemicals are usually simple molecules made of one or two elements other than carbon (with a few exceptions). Examples of inorganic chemicals are water (H2O); oxygen (O2); one of the exceptions, carbon dioxide (CO2); and minerals such as iron (Fe), calcium (Ca), and sodium (Na). Organic chemicals are often very complex and always contain the elements carbon and hydrogen. In this category of organic chemicals are carbohydrates, fats, proteins, and nucleic acids. </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1391</TotalTime>
  <Words>2834</Words>
  <Application>Microsoft Office PowerPoint</Application>
  <PresentationFormat>On-screen Show (4:3)</PresentationFormat>
  <Paragraphs>457</Paragraphs>
  <Slides>65</Slides>
  <Notes>39</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Flow</vt:lpstr>
      <vt:lpstr>CELL ANATOMY AND CHEMISTRY OF LIFE</vt:lpstr>
      <vt:lpstr>Objectives</vt:lpstr>
      <vt:lpstr>WHY STUDY THE CELL</vt:lpstr>
      <vt:lpstr>Slide 4</vt:lpstr>
      <vt:lpstr>Slide 5</vt:lpstr>
      <vt:lpstr>Slide 6</vt:lpstr>
      <vt:lpstr>Slide 7</vt:lpstr>
      <vt:lpstr>Slide 8</vt:lpstr>
      <vt:lpstr>Slide 9</vt:lpstr>
      <vt:lpstr>Cells</vt:lpstr>
      <vt:lpstr>Examples of Cells</vt:lpstr>
      <vt:lpstr>History of Cell Theory</vt:lpstr>
      <vt:lpstr>Cell Theory</vt:lpstr>
      <vt:lpstr>Characteristics of All Cells</vt:lpstr>
      <vt:lpstr>Prokaryotic Cells</vt:lpstr>
      <vt:lpstr>Prokaryotic Cells</vt:lpstr>
      <vt:lpstr>Eukaryotic Cells</vt:lpstr>
      <vt:lpstr>Slide 18</vt:lpstr>
      <vt:lpstr>INTRODUCTION</vt:lpstr>
      <vt:lpstr>Cell Parts</vt:lpstr>
      <vt:lpstr>cell organelles</vt:lpstr>
      <vt:lpstr>Endomembrane System</vt:lpstr>
      <vt:lpstr>Membrane Junctions</vt:lpstr>
      <vt:lpstr>Cell structure </vt:lpstr>
      <vt:lpstr>Fluid Mosaic Model</vt:lpstr>
      <vt:lpstr>Function of plasma membrane </vt:lpstr>
      <vt:lpstr>Cytoplasm</vt:lpstr>
      <vt:lpstr>Cytoskeleton</vt:lpstr>
      <vt:lpstr>“Typical” Animal Cell</vt:lpstr>
      <vt:lpstr>“Typical” Plant Cell</vt:lpstr>
      <vt:lpstr>Phospholipids</vt:lpstr>
      <vt:lpstr>Membrane Proteins</vt:lpstr>
      <vt:lpstr>Membrane Proteins</vt:lpstr>
      <vt:lpstr>Cilia &amp; Flagella</vt:lpstr>
      <vt:lpstr>Nucleus : enclosed by nuclear membrane</vt:lpstr>
      <vt:lpstr>Chromosomes</vt:lpstr>
      <vt:lpstr>Nucleolus-found in the nucleus</vt:lpstr>
      <vt:lpstr>Rough Endoplasmic Reticulum</vt:lpstr>
      <vt:lpstr>Smooth Endoplasmic Reticulum</vt:lpstr>
      <vt:lpstr>Golgi Apparatus</vt:lpstr>
      <vt:lpstr>Golgi Apparatus Function</vt:lpstr>
      <vt:lpstr>Slide 42</vt:lpstr>
      <vt:lpstr>Lysosomes</vt:lpstr>
      <vt:lpstr>Bacteria-Like Organelles</vt:lpstr>
      <vt:lpstr>Mitochondria</vt:lpstr>
      <vt:lpstr>Chloroplasts</vt:lpstr>
      <vt:lpstr>Slide 47</vt:lpstr>
      <vt:lpstr>Review of Eukaryotic Cells</vt:lpstr>
      <vt:lpstr>Review of Eukaryotic Cells</vt:lpstr>
      <vt:lpstr>Molecule Movement &amp; Cells</vt:lpstr>
      <vt:lpstr>Types of Passive Transport</vt:lpstr>
      <vt:lpstr>Osmosis</vt:lpstr>
      <vt:lpstr>Types of Passive Transport</vt:lpstr>
      <vt:lpstr>Facilitated Diffusion</vt:lpstr>
      <vt:lpstr>Slide 55</vt:lpstr>
      <vt:lpstr>Slide 56</vt:lpstr>
      <vt:lpstr>Primary active transport</vt:lpstr>
      <vt:lpstr>Active Transport</vt:lpstr>
      <vt:lpstr>Endocytosis</vt:lpstr>
      <vt:lpstr>Slide 60</vt:lpstr>
      <vt:lpstr>Endocytosis</vt:lpstr>
      <vt:lpstr>Process of Endocytosis</vt:lpstr>
      <vt:lpstr>Exocytosis</vt:lpstr>
      <vt:lpstr>Exocytosis</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OF LIFE</dc:title>
  <dc:creator>John</dc:creator>
  <cp:lastModifiedBy>John</cp:lastModifiedBy>
  <cp:revision>76</cp:revision>
  <dcterms:created xsi:type="dcterms:W3CDTF">2016-04-06T02:23:15Z</dcterms:created>
  <dcterms:modified xsi:type="dcterms:W3CDTF">2016-10-11T15:11:52Z</dcterms:modified>
</cp:coreProperties>
</file>