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heme/themeOverride1.xml" ContentType="application/vnd.openxmlformats-officedocument.themeOverr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saveSubsetFonts="1">
  <p:sldMasterIdLst>
    <p:sldMasterId id="2147483684" r:id="rId1"/>
    <p:sldMasterId id="2147483685" r:id="rId2"/>
    <p:sldMasterId id="2147483686" r:id="rId3"/>
  </p:sldMasterIdLst>
  <p:notesMasterIdLst>
    <p:notesMasterId r:id="rId4"/>
  </p:notesMasterIdLst>
  <p:sldIdLst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  <p:sldId id="440" r:id="rId30"/>
    <p:sldId id="441" r:id="rId31"/>
    <p:sldId id="442" r:id="rId32"/>
    <p:sldId id="443" r:id="rId33"/>
    <p:sldId id="444" r:id="rId34"/>
    <p:sldId id="445" r:id="rId35"/>
    <p:sldId id="446" r:id="rId36"/>
    <p:sldId id="447" r:id="rId37"/>
    <p:sldId id="448" r:id="rId38"/>
    <p:sldId id="449" r:id="rId39"/>
    <p:sldId id="450" r:id="rId40"/>
    <p:sldId id="451" r:id="rId41"/>
    <p:sldId id="452" r:id="rId42"/>
    <p:sldId id="453" r:id="rId43"/>
    <p:sldId id="454" r:id="rId44"/>
    <p:sldId id="455" r:id="rId45"/>
    <p:sldId id="456" r:id="rId46"/>
    <p:sldId id="457" r:id="rId47"/>
    <p:sldId id="458" r:id="rId48"/>
    <p:sldId id="459" r:id="rId49"/>
    <p:sldId id="460" r:id="rId50"/>
    <p:sldId id="461" r:id="rId51"/>
    <p:sldId id="462" r:id="rId52"/>
    <p:sldId id="463" r:id="rId53"/>
  </p:sldIdLst>
  <p:sldSz type="screen4x3" cy="6858000" cx="9144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 snapToGrid="0" snapToObjects="1">
      <p:cViewPr>
        <p:scale>
          <a:sx n="40" d="100"/>
          <a:sy n="40" d="100"/>
        </p:scale>
        <p:origin x="-1386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tableStyles" Target="tableStyles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7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7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87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87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C38A97B-DF09-A74E-9803-3F5FE682E1B0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7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8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C38A97B-DF09-A74E-9803-3F5FE682E1B0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104878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6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C38A97B-DF09-A74E-9803-3F5FE682E1B0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10487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4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t>1/15/2015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86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86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t>1/15/2015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86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86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4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t>1/15/2015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87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87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3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3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3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t>1/15/2015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87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87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5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5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5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5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6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t>1/15/2015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876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876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5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t>1/15/2015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875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87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t>1/15/2015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87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87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4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4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t>1/15/2015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874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87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C38A97B-DF09-A74E-9803-3F5FE682E1B0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2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t>1/15/2015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87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87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t>1/15/2015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87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87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3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t>1/15/2015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87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87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1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2"/>
          <p:cNvGrpSpPr/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1048832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/>
            <a:solidFill>
              <a:schemeClr val="folHlink"/>
            </a:solidFill>
            <a:ln>
              <a:noFill/>
            </a:ln>
            <a:effectLst/>
          </p:spPr>
          <p:txBody>
            <a:bodyPr anchor="ctr" wrap="none"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1048833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/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anchor="ctr" wrap="none"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ahoma" charset="0"/>
              </a:endParaRPr>
            </a:p>
          </p:txBody>
        </p:sp>
      </p:grpSp>
      <p:grpSp>
        <p:nvGrpSpPr>
          <p:cNvPr id="168" name="Group 5"/>
          <p:cNvGrpSpPr/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1048834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/>
            <a:solidFill>
              <a:schemeClr val="accent2"/>
            </a:solidFill>
            <a:ln>
              <a:noFill/>
            </a:ln>
            <a:effectLst/>
          </p:spPr>
          <p:txBody>
            <a:bodyPr anchor="ctr" wrap="none"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1048835" name="Rectangle 7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/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anchor="ctr" wrap="none"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ahoma" charset="0"/>
              </a:endParaRPr>
            </a:p>
          </p:txBody>
        </p:sp>
      </p:grpSp>
      <p:sp>
        <p:nvSpPr>
          <p:cNvPr id="1048836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/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</p:spPr>
        <p:txBody>
          <a:bodyPr anchor="ctr" wrap="none"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048837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/>
          <a:solidFill>
            <a:schemeClr val="bg2"/>
          </a:solidFill>
          <a:ln>
            <a:noFill/>
          </a:ln>
          <a:effectLst/>
        </p:spPr>
        <p:txBody>
          <a:bodyPr anchor="ctr" wrap="none"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048838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/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anchor="ctr" rot="10800000" wrap="none"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sz="2400" kumimoji="1" lang="en-US">
              <a:solidFill>
                <a:srgbClr val="000000"/>
              </a:solidFill>
            </a:endParaRPr>
          </a:p>
        </p:txBody>
      </p:sp>
      <p:sp>
        <p:nvSpPr>
          <p:cNvPr id="1048839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48840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Font typeface="Wingdings" charset="0"/>
              <a:buNone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48841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49351E2-5DC2-499E-BC4B-BF2D4699C951}" type="datetimeFigureOut">
              <a:rPr lang="en-US">
                <a:solidFill>
                  <a:srgbClr val="1C1C1C"/>
                </a:solidFill>
              </a:rPr>
              <a:t>1/15/2015</a:t>
            </a:fld>
            <a:endParaRPr lang="en-US">
              <a:solidFill>
                <a:srgbClr val="1C1C1C"/>
              </a:solidFill>
            </a:endParaRPr>
          </a:p>
        </p:txBody>
      </p:sp>
      <p:sp>
        <p:nvSpPr>
          <p:cNvPr id="1048842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</a:endParaRPr>
          </a:p>
        </p:txBody>
      </p:sp>
      <p:sp>
        <p:nvSpPr>
          <p:cNvPr id="1048843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A210965-7927-4673-AF3E-5FB876A2A40B}" type="slidenum">
              <a:rPr lang="en-US">
                <a:solidFill>
                  <a:srgbClr val="1C1C1C"/>
                </a:solidFill>
              </a:r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1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19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fld id="{FDC86440-55FC-4206-A035-D6865A70A27D}" type="datetimeFigureOut">
              <a:rPr lang="en-US">
                <a:solidFill>
                  <a:srgbClr val="000000"/>
                </a:solidFill>
              </a:rPr>
              <a:t>1/15/2015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8820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48821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9931DCB7-CC00-43EE-9440-8D21CF794C42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2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2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fld id="{4D7BF887-437C-420F-94B3-F3E129AB2FCC}" type="datetimeFigureOut">
              <a:rPr lang="en-US">
                <a:solidFill>
                  <a:srgbClr val="000000"/>
                </a:solidFill>
              </a:rPr>
              <a:t>1/15/2015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882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4882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8350F9FB-54A4-4CBD-BEFF-E347B3A808EC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58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59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60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fld id="{8BB60D60-4B81-4E22-B18F-97E89A82B4BC}" type="datetimeFigureOut">
              <a:rPr lang="en-US">
                <a:solidFill>
                  <a:srgbClr val="000000"/>
                </a:solidFill>
              </a:rPr>
              <a:t>1/15/2015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8861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48862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CEF8623A-F87D-4729-A14E-1400F4766D11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4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4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4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4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49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fld id="{A18F4190-1A4A-4007-BA52-52377B1798B1}" type="datetimeFigureOut">
              <a:rPr lang="en-US">
                <a:solidFill>
                  <a:srgbClr val="000000"/>
                </a:solidFill>
              </a:rPr>
              <a:t>1/15/2015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8850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48851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E39BCF7A-F736-4090-8992-EC8F6EB42DD3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6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fld id="{90FF4DDF-A65F-4188-82B4-94765265E032}" type="datetimeFigureOut">
              <a:rPr lang="en-US">
                <a:solidFill>
                  <a:srgbClr val="000000"/>
                </a:solidFill>
              </a:rPr>
              <a:t>1/15/2015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886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4886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42CA7FFE-974F-48A4-9B99-B5E0C5EA9BA4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fld id="{7B1DFE47-30E5-4BAC-8BC2-DA58D8C38553}" type="datetimeFigureOut">
              <a:rPr lang="en-US">
                <a:solidFill>
                  <a:srgbClr val="000000"/>
                </a:solidFill>
              </a:rPr>
              <a:t>1/15/2015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8690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48691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2660ADC3-1702-4931-AE13-682DA280720D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84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8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C38A97B-DF09-A74E-9803-3F5FE682E1B0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10487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7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68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6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70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fld id="{556BCBFE-E50D-4AE0-867E-DDA1354A0748}" type="datetimeFigureOut">
              <a:rPr lang="en-US">
                <a:solidFill>
                  <a:srgbClr val="000000"/>
                </a:solidFill>
              </a:rPr>
              <a:t>1/15/2015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8871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48872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A6AB7E33-16EB-485B-85CF-36E11E662A56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1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10488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1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fld id="{7D528D60-FE25-4337-ADA2-BC66BBA56541}" type="datetimeFigureOut">
              <a:rPr lang="en-US">
                <a:solidFill>
                  <a:srgbClr val="000000"/>
                </a:solidFill>
              </a:rPr>
              <a:t>1/15/2015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881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4881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23A6EB68-6813-40EE-A3BC-30BDB3CB6640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2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29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fld id="{D1B95320-8147-4503-A269-64C0919820EE}" type="datetimeFigureOut">
              <a:rPr lang="en-US">
                <a:solidFill>
                  <a:srgbClr val="000000"/>
                </a:solidFill>
              </a:rPr>
              <a:t>1/15/2015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8830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48831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958BF527-4522-4747-A8CA-40608B067F77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Vertical Title 1"/>
          <p:cNvSpPr>
            <a:spLocks noGrp="1"/>
          </p:cNvSpPr>
          <p:nvPr>
            <p:ph type="title" orient="vert"/>
          </p:nvPr>
        </p:nvSpPr>
        <p:spPr>
          <a:xfrm>
            <a:off x="6778625" y="228600"/>
            <a:ext cx="2157413" cy="548640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5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21425" cy="548640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5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fld id="{E154F712-B767-42A6-AB3F-D375D8948ED8}" type="datetimeFigureOut">
              <a:rPr lang="en-US">
                <a:solidFill>
                  <a:srgbClr val="000000"/>
                </a:solidFill>
              </a:rPr>
              <a:t>1/15/2015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885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4885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1866C5C9-1C76-45AF-AFD6-4B6A17A5B12F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8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9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C38A97B-DF09-A74E-9803-3F5FE682E1B0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10487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9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9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9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9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9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C38A97B-DF09-A74E-9803-3F5FE682E1B0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104880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0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6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C38A97B-DF09-A74E-9803-3F5FE682E1B0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104876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6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C38A97B-DF09-A74E-9803-3F5FE682E1B0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104880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0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0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0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C38A97B-DF09-A74E-9803-3F5FE682E1B0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10488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7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7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7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C38A97B-DF09-A74E-9803-3F5FE682E1B0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104877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7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_rels/slideMaster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8A97B-DF09-A74E-9803-3F5FE682E1B0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457200" eaLnBrk="1" hangingPunct="1" indent="-342900" latinLnBrk="0" marL="342900" rtl="0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t>1/15/2015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864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4864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4572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457200" eaLnBrk="1" hangingPunct="1" indent="-342900" latinLnBrk="0" marL="342900" rtl="0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Rectangle 2"/>
          <p:cNvSpPr>
            <a:spLocks noChangeArrowheads="1"/>
          </p:cNvSpPr>
          <p:nvPr/>
        </p:nvSpPr>
        <p:spPr bwMode="ltGray">
          <a:xfrm>
            <a:off x="417513" y="565150"/>
            <a:ext cx="438150" cy="474663"/>
          </a:xfrm>
          <a:prstGeom prst="rect"/>
          <a:solidFill>
            <a:schemeClr val="accent2"/>
          </a:solidFill>
          <a:ln>
            <a:noFill/>
          </a:ln>
          <a:effectLst/>
        </p:spPr>
        <p:txBody>
          <a:bodyPr anchor="ctr" wrap="none"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sz="2400" kumimoji="1" lang="en-US">
              <a:solidFill>
                <a:srgbClr val="000000"/>
              </a:solidFill>
            </a:endParaRPr>
          </a:p>
        </p:txBody>
      </p:sp>
      <p:sp>
        <p:nvSpPr>
          <p:cNvPr id="1048678" name="Rectangle 3"/>
          <p:cNvSpPr>
            <a:spLocks noChangeArrowheads="1"/>
          </p:cNvSpPr>
          <p:nvPr/>
        </p:nvSpPr>
        <p:spPr bwMode="ltGray">
          <a:xfrm>
            <a:off x="800100" y="565150"/>
            <a:ext cx="328613" cy="474663"/>
          </a:xfrm>
          <a:prstGeom prst="rect"/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anchor="ctr" wrap="none"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sz="2400" kumimoji="1" lang="en-US">
              <a:solidFill>
                <a:srgbClr val="000000"/>
              </a:solidFill>
            </a:endParaRPr>
          </a:p>
        </p:txBody>
      </p:sp>
      <p:sp>
        <p:nvSpPr>
          <p:cNvPr id="1048679" name="Rectangle 4"/>
          <p:cNvSpPr>
            <a:spLocks noChangeArrowheads="1"/>
          </p:cNvSpPr>
          <p:nvPr/>
        </p:nvSpPr>
        <p:spPr bwMode="ltGray">
          <a:xfrm>
            <a:off x="541338" y="987425"/>
            <a:ext cx="422275" cy="474663"/>
          </a:xfrm>
          <a:prstGeom prst="rect"/>
          <a:solidFill>
            <a:schemeClr val="folHlink"/>
          </a:solidFill>
          <a:ln>
            <a:noFill/>
          </a:ln>
          <a:effectLst/>
        </p:spPr>
        <p:txBody>
          <a:bodyPr anchor="ctr" wrap="none"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sz="2400" kumimoji="1" lang="en-US">
              <a:solidFill>
                <a:srgbClr val="000000"/>
              </a:solidFill>
            </a:endParaRPr>
          </a:p>
        </p:txBody>
      </p:sp>
      <p:sp>
        <p:nvSpPr>
          <p:cNvPr id="1048680" name="Rectangle 5"/>
          <p:cNvSpPr>
            <a:spLocks noChangeArrowheads="1"/>
          </p:cNvSpPr>
          <p:nvPr/>
        </p:nvSpPr>
        <p:spPr bwMode="ltGray">
          <a:xfrm>
            <a:off x="911225" y="987425"/>
            <a:ext cx="368300" cy="474663"/>
          </a:xfrm>
          <a:prstGeom prst="rect"/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anchor="ctr" wrap="none"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sz="2400" kumimoji="1" lang="en-US">
              <a:solidFill>
                <a:srgbClr val="000000"/>
              </a:solidFill>
            </a:endParaRPr>
          </a:p>
        </p:txBody>
      </p:sp>
      <p:sp>
        <p:nvSpPr>
          <p:cNvPr id="1048681" name="Rectangle 6"/>
          <p:cNvSpPr>
            <a:spLocks noChangeArrowheads="1"/>
          </p:cNvSpPr>
          <p:nvPr/>
        </p:nvSpPr>
        <p:spPr bwMode="ltGray">
          <a:xfrm>
            <a:off x="127000" y="914400"/>
            <a:ext cx="560388" cy="422275"/>
          </a:xfrm>
          <a:prstGeom prst="rect"/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</p:spPr>
        <p:txBody>
          <a:bodyPr anchor="ctr" wrap="none"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sz="2400" kumimoji="1" lang="en-US">
              <a:solidFill>
                <a:srgbClr val="000000"/>
              </a:solidFill>
            </a:endParaRPr>
          </a:p>
        </p:txBody>
      </p:sp>
      <p:sp>
        <p:nvSpPr>
          <p:cNvPr id="1048682" name="Rectangle 7"/>
          <p:cNvSpPr>
            <a:spLocks noChangeArrowheads="1"/>
          </p:cNvSpPr>
          <p:nvPr/>
        </p:nvSpPr>
        <p:spPr bwMode="gray">
          <a:xfrm>
            <a:off x="762000" y="457200"/>
            <a:ext cx="31750" cy="1052513"/>
          </a:xfrm>
          <a:prstGeom prst="rect"/>
          <a:solidFill>
            <a:schemeClr val="bg2"/>
          </a:solidFill>
          <a:ln>
            <a:noFill/>
          </a:ln>
          <a:effectLst/>
        </p:spPr>
        <p:txBody>
          <a:bodyPr anchor="ctr" wrap="none"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sz="2400" kumimoji="1" lang="en-US">
              <a:solidFill>
                <a:srgbClr val="000000"/>
              </a:solidFill>
            </a:endParaRPr>
          </a:p>
        </p:txBody>
      </p:sp>
      <p:sp>
        <p:nvSpPr>
          <p:cNvPr id="1048683" name="Rectangle 8"/>
          <p:cNvSpPr>
            <a:spLocks noChangeArrowheads="1"/>
          </p:cNvSpPr>
          <p:nvPr/>
        </p:nvSpPr>
        <p:spPr bwMode="gray">
          <a:xfrm flipV="1">
            <a:off x="460375" y="1295400"/>
            <a:ext cx="8683625" cy="46038"/>
          </a:xfrm>
          <a:prstGeom prst="rect"/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anchor="ctr" rot="10800000" wrap="none"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sz="2400" kumimoji="1" lang="en-US">
              <a:solidFill>
                <a:srgbClr val="000000"/>
              </a:solidFill>
            </a:endParaRPr>
          </a:p>
        </p:txBody>
      </p:sp>
      <p:sp>
        <p:nvSpPr>
          <p:cNvPr id="104868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93038" cy="1143000"/>
          </a:xfrm>
          <a:prstGeom prst="rect"/>
          <a:noFill/>
          <a:ln>
            <a:noFill/>
          </a:ln>
          <a:effectLst/>
        </p:spPr>
        <p:txBody>
          <a:bodyPr anchor="b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868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458200" cy="4114800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6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/>
          <a:noFill/>
          <a:ln>
            <a:noFill/>
          </a:ln>
          <a:effectLst/>
        </p:spPr>
        <p:txBody>
          <a:bodyPr anchor="b" anchorCtr="0" bIns="45720" compatLnSpc="1" lIns="91440" numCol="1" rIns="91440" tIns="45720" vert="horz" wrap="square">
            <a:prstTxWarp prst="textNoShape"/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BC85CFE-A2E2-444E-91DB-B4211EA86571}" type="datetimeFigureOut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1/15/2015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8687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/>
          <a:noFill/>
          <a:ln>
            <a:noFill/>
          </a:ln>
          <a:effectLst/>
        </p:spPr>
        <p:txBody>
          <a:bodyPr anchor="b" anchorCtr="0" bIns="45720" compatLnSpc="1" lIns="91440" numCol="1" rIns="91440" tIns="45720" vert="horz" wrap="square">
            <a:prstTxWarp prst="textNoShape"/>
          </a:bodyPr>
          <a:lstStyle>
            <a:lvl1pPr algn="ctr" eaLnBrk="1" hangingPunct="1">
              <a:defRPr sz="1400">
                <a:latin typeface="+mn-lt"/>
                <a:ea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8688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/>
          <a:noFill/>
          <a:ln>
            <a:noFill/>
          </a:ln>
          <a:effectLst/>
        </p:spPr>
        <p:txBody>
          <a:bodyPr anchor="b" anchorCtr="0" bIns="45720" compatLnSpc="1" lIns="91440" numCol="1" rIns="91440" tIns="45720" vert="horz" wrap="square">
            <a:prstTxWarp prst="textNoShape"/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74A5A59-9B54-4D45-868C-73ADECB5924D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l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algn="l" fontAlgn="base" marL="4572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algn="l" fontAlgn="base" marL="9144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algn="l" fontAlgn="base" marL="13716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algn="l" fontAlgn="base" marL="18288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://youtu.be/Q6ucKWIIFmg" TargetMode="External"/><Relationship Id="rId3" Type="http://schemas.openxmlformats.org/officeDocument/2006/relationships/hyperlink" Target="http://highered.mcgraw-hill.com/sites/0072495855/student_view0/chapter2/animation__how_the_cell_cycle_works.html" TargetMode="External"/><Relationship Id="rId4" Type="http://schemas.openxmlformats.org/officeDocument/2006/relationships/hyperlink" Target="http://highered.mcgraw-hill.com/sites/0072495855/student_view0/chapter2/animation__mitosis_and_cytokinesis.html" TargetMode="External"/><Relationship Id="rId5" Type="http://schemas.openxmlformats.org/officeDocument/2006/relationships/hyperlink" Target="http://www.youtube.com/watch?v=O3_PNiLWBjY&amp;feature=BFa&amp;list=PL802E3A3AD56A84DC" TargetMode="External"/><Relationship Id="rId6" Type="http://schemas.openxmlformats.org/officeDocument/2006/relationships/hyperlink" Target="http://highered.mcgraw-hill.com/sites/0072495855/student_view0/chapter3/animation__how_meiosis_works.html" TargetMode="External"/><Relationship Id="rId7" Type="http://schemas.openxmlformats.org/officeDocument/2006/relationships/hyperlink" Target="http://highered.mcgraw-hill.com/sites/0072495855/student_view0/chapter3/animation__comparison_of_meiosis_and_mitosis__quiz_1_.html" TargetMode="External"/><Relationship Id="rId8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gif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gif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gif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gif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hyperlink" Target="http://highered.mcgraw-hill.com/sites/0072495855/student_view0/chapter2/animation__mitosis_and_cytokinesis.html" TargetMode="External"/><Relationship Id="rId3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3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gif"/><Relationship Id="rId2" Type="http://schemas.openxmlformats.org/officeDocument/2006/relationships/slideLayout" Target="../slideLayouts/slideLayout13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gif"/><Relationship Id="rId2" Type="http://schemas.openxmlformats.org/officeDocument/2006/relationships/slideLayout" Target="../slideLayouts/slideLayout13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29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image" Target="../media/image34.gif"/><Relationship Id="rId2" Type="http://schemas.openxmlformats.org/officeDocument/2006/relationships/slideLayout" Target="../slideLayouts/slideLayout13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gif"/><Relationship Id="rId2" Type="http://schemas.openxmlformats.org/officeDocument/2006/relationships/slideLayout" Target="../slideLayouts/slideLayout13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gif"/><Relationship Id="rId2" Type="http://schemas.openxmlformats.org/officeDocument/2006/relationships/slideLayout" Target="../slideLayouts/slideLayout13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3.xml"/></Relationships>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685800" y="14405"/>
            <a:ext cx="7772400" cy="1470025"/>
          </a:xfrm>
        </p:spPr>
        <p:txBody>
          <a:bodyPr/>
          <a:p>
            <a:r>
              <a:rPr b="1" dirty="0" lang="en-US" smtClean="0"/>
              <a:t>Introduction to Cell Division</a:t>
            </a:r>
            <a:endParaRPr b="1" dirty="0" lang="en-US"/>
          </a:p>
        </p:txBody>
      </p:sp>
      <p:pic>
        <p:nvPicPr>
          <p:cNvPr id="2097152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651000" y="1484430"/>
            <a:ext cx="5842000" cy="3505200"/>
          </a:xfrm>
          <a:prstGeom prst="rect"/>
        </p:spPr>
      </p:pic>
      <p:sp>
        <p:nvSpPr>
          <p:cNvPr id="1048587" name="Content Placeholder 2"/>
          <p:cNvSpPr txBox="1"/>
          <p:nvPr/>
        </p:nvSpPr>
        <p:spPr>
          <a:xfrm>
            <a:off x="457200" y="4989630"/>
            <a:ext cx="8229600" cy="1553674"/>
          </a:xfrm>
          <a:prstGeom prst="rect"/>
        </p:spPr>
        <p:txBody>
          <a:bodyPr bIns="45720" lIns="91440" rIns="91440" rtlCol="0" tIns="45720" vert="horz">
            <a:normAutofit fontScale="34375" lnSpcReduction="20000"/>
          </a:bodyPr>
          <a:lstStyle>
            <a:lvl1pPr algn="ctr" defTabSz="457200" eaLnBrk="1" hangingPunct="1" indent="0" latinLnBrk="0" marL="0" rtl="0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en-US" smtClean="0">
                <a:hlinkClick r:id="rId2"/>
              </a:rPr>
              <a:t>http://youtu.be/Q6ucKWIIFmg</a:t>
            </a:r>
            <a:endParaRPr dirty="0" lang="en-US" smtClean="0"/>
          </a:p>
          <a:p>
            <a:r>
              <a:rPr dirty="0" lang="en-US" smtClean="0">
                <a:hlinkClick r:id="rId3"/>
              </a:rPr>
              <a:t>http://highered.mcgraw-hill.com/sites/0072495855/student_view0/chapter2/animation__how_the_cell_cycle_works.html</a:t>
            </a:r>
            <a:endParaRPr dirty="0" lang="en-US" smtClean="0"/>
          </a:p>
          <a:p>
            <a:r>
              <a:rPr dirty="0" lang="en-US">
                <a:hlinkClick r:id="rId4"/>
              </a:rPr>
              <a:t>Animated Mitosis</a:t>
            </a:r>
            <a:endParaRPr dirty="0" lang="en-US"/>
          </a:p>
          <a:p>
            <a:r>
              <a:rPr dirty="0" lang="en-US">
                <a:hlinkClick r:id="rId5"/>
              </a:rPr>
              <a:t>Actual Cells Going Through Cell </a:t>
            </a:r>
            <a:r>
              <a:rPr dirty="0" lang="en-US" smtClean="0">
                <a:hlinkClick r:id="rId5"/>
              </a:rPr>
              <a:t>Division</a:t>
            </a:r>
            <a:endParaRPr dirty="0" lang="en-US" smtClean="0"/>
          </a:p>
          <a:p>
            <a:r>
              <a:rPr dirty="0" lang="en-US">
                <a:hlinkClick r:id="rId4"/>
              </a:rPr>
              <a:t>Animated Mitosis</a:t>
            </a:r>
            <a:endParaRPr dirty="0" lang="en-US"/>
          </a:p>
          <a:p>
            <a:r>
              <a:rPr altLang="en-US" dirty="0" lang="en-US">
                <a:solidFill>
                  <a:prstClr val="white"/>
                </a:solidFill>
              </a:rPr>
              <a:t>How Meiosis Works: </a:t>
            </a:r>
            <a:r>
              <a:rPr dirty="0" lang="en-US">
                <a:solidFill>
                  <a:prstClr val="white"/>
                </a:solidFill>
                <a:hlinkClick r:id="rId6"/>
              </a:rPr>
              <a:t>http://highered.mcgraw-hill.com/sites/0072495855/student_view0/chapter3/animation__how_meiosis_works.html</a:t>
            </a:r>
            <a:endParaRPr dirty="0" lang="en-US">
              <a:solidFill>
                <a:prstClr val="white"/>
              </a:solidFill>
            </a:endParaRPr>
          </a:p>
          <a:p>
            <a:r>
              <a:rPr altLang="en-US" dirty="0" lang="en-US">
                <a:solidFill>
                  <a:prstClr val="white"/>
                </a:solidFill>
              </a:rPr>
              <a:t>Mitosis/Meiosis Comparison Animation: </a:t>
            </a:r>
            <a:r>
              <a:rPr altLang="en-US" dirty="0" lang="en-US">
                <a:solidFill>
                  <a:prstClr val="white"/>
                </a:solidFill>
                <a:hlinkClick r:id="rId7"/>
              </a:rPr>
              <a:t>http://highered.mcgraw-hill.com/sites/0072495855/student_view0/chapter3/animation__comparison_of_meiosis_and_mitosis__quiz_1_.html</a:t>
            </a:r>
            <a:endParaRPr altLang="en-US" dirty="0" lang="en-US">
              <a:solidFill>
                <a:prstClr val="white"/>
              </a:solidFill>
            </a:endParaRPr>
          </a:p>
          <a:p>
            <a:endParaRPr dirty="0" lang="en-US"/>
          </a:p>
          <a:p>
            <a:endParaRPr dirty="0"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u="sng" smtClean="0"/>
              <a:t>G1 – Growth Phase</a:t>
            </a:r>
            <a:endParaRPr b="1" dirty="0" lang="en-US" u="sng"/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Cell doubles in size</a:t>
            </a:r>
          </a:p>
          <a:p>
            <a:r>
              <a:rPr dirty="0" lang="en-US" smtClean="0"/>
              <a:t>Cell produces all of the structures it needs to carry out its functions</a:t>
            </a:r>
          </a:p>
          <a:p>
            <a:endParaRPr dirty="0" lang="en-US" smtClean="0"/>
          </a:p>
          <a:p>
            <a:r>
              <a:rPr dirty="0" lang="en-US" u="sng" smtClean="0"/>
              <a:t>Think of this phase as the cell just living its normal life.</a:t>
            </a:r>
            <a:endParaRPr dirty="0" lang="en-US" u="sng"/>
          </a:p>
        </p:txBody>
      </p:sp>
      <p:pic>
        <p:nvPicPr>
          <p:cNvPr id="2097159" name="Picture 3"/>
          <p:cNvPicPr>
            <a:picLocks/>
          </p:cNvPicPr>
          <p:nvPr/>
        </p:nvPicPr>
        <p:blipFill rotWithShape="1">
          <a:blip xmlns:r="http://schemas.openxmlformats.org/officeDocument/2006/relationships" r:embed="rId1"/>
          <a:srcRect b="15947"/>
          <a:stretch>
            <a:fillRect/>
          </a:stretch>
        </p:blipFill>
        <p:spPr bwMode="auto">
          <a:xfrm>
            <a:off x="3511383" y="4668253"/>
            <a:ext cx="2504406" cy="1854951"/>
          </a:xfrm>
          <a:prstGeom prst="rect"/>
          <a:ln>
            <a:noFill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9"/>
                                        <p:tgtEl>
                                          <p:spTgt spid="104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4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u="sng" smtClean="0"/>
              <a:t>S – DNA Copying</a:t>
            </a:r>
            <a:endParaRPr b="1" dirty="0" lang="en-US" u="sng"/>
          </a:p>
        </p:txBody>
      </p:sp>
      <p:sp>
        <p:nvSpPr>
          <p:cNvPr id="104861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Cell makes a copy of its DNA </a:t>
            </a:r>
            <a:r>
              <a:rPr lang="en-US" smtClean="0"/>
              <a:t>(replication)</a:t>
            </a:r>
            <a:endParaRPr dirty="0" lang="en-US" smtClean="0"/>
          </a:p>
          <a:p>
            <a:r>
              <a:rPr dirty="0" lang="en-US" smtClean="0"/>
              <a:t>This happens because the new cell needs all of the directions for its function and survival.</a:t>
            </a:r>
          </a:p>
          <a:p>
            <a:endParaRPr dirty="0" lang="en-US" smtClean="0"/>
          </a:p>
          <a:p>
            <a:r>
              <a:rPr dirty="0" lang="en-US" smtClean="0"/>
              <a:t>Think of this phase as placing the DNA on a copy machine.</a:t>
            </a:r>
            <a:endParaRPr dirty="0" lang="en-US"/>
          </a:p>
        </p:txBody>
      </p:sp>
      <p:pic>
        <p:nvPicPr>
          <p:cNvPr id="2097160" name="Picture 3"/>
          <p:cNvPicPr>
            <a:picLocks/>
          </p:cNvPicPr>
          <p:nvPr/>
        </p:nvPicPr>
        <p:blipFill rotWithShape="1">
          <a:blip xmlns:r="http://schemas.openxmlformats.org/officeDocument/2006/relationships" r:embed="rId1"/>
          <a:srcRect b="16176"/>
          <a:stretch>
            <a:fillRect/>
          </a:stretch>
        </p:blipFill>
        <p:spPr bwMode="auto">
          <a:xfrm flipV="1">
            <a:off x="3564889" y="4692315"/>
            <a:ext cx="2306521" cy="1900989"/>
          </a:xfrm>
          <a:prstGeom prst="rect"/>
          <a:ln>
            <a:noFill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4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u="sng" smtClean="0"/>
              <a:t>G2 – Preparation </a:t>
            </a:r>
            <a:endParaRPr b="1" dirty="0" lang="en-US" u="sng"/>
          </a:p>
        </p:txBody>
      </p:sp>
      <p:sp>
        <p:nvSpPr>
          <p:cNvPr id="104861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Cell prepares to divide </a:t>
            </a:r>
          </a:p>
          <a:p>
            <a:r>
              <a:rPr dirty="0" lang="en-US" smtClean="0"/>
              <a:t>Cell produces structures needed for cell division</a:t>
            </a:r>
          </a:p>
          <a:p>
            <a:endParaRPr dirty="0" lang="en-US" smtClean="0"/>
          </a:p>
          <a:p>
            <a:r>
              <a:rPr dirty="0" lang="en-US" u="sng" smtClean="0"/>
              <a:t>Think of this phase as the cell double checking everything it needs to divide.</a:t>
            </a:r>
            <a:endParaRPr dirty="0" lang="en-US" u="sng"/>
          </a:p>
        </p:txBody>
      </p:sp>
      <p:pic>
        <p:nvPicPr>
          <p:cNvPr id="2097161" name="Picture 3"/>
          <p:cNvPicPr>
            <a:picLocks/>
          </p:cNvPicPr>
          <p:nvPr/>
        </p:nvPicPr>
        <p:blipFill rotWithShape="1">
          <a:blip xmlns:r="http://schemas.openxmlformats.org/officeDocument/2006/relationships" r:embed="rId1"/>
          <a:srcRect b="16176"/>
          <a:stretch>
            <a:fillRect/>
          </a:stretch>
        </p:blipFill>
        <p:spPr bwMode="auto">
          <a:xfrm>
            <a:off x="3564890" y="5173579"/>
            <a:ext cx="2041826" cy="1325563"/>
          </a:xfrm>
          <a:prstGeom prst="rect"/>
          <a:ln>
            <a:noFill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4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48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457200" y="162097"/>
            <a:ext cx="8229600" cy="611627"/>
          </a:xfrm>
        </p:spPr>
        <p:txBody>
          <a:bodyPr>
            <a:normAutofit fontScale="90000"/>
          </a:bodyPr>
          <a:p>
            <a:r>
              <a:rPr dirty="0" lang="en-US" smtClean="0"/>
              <a:t>Learning Checkpoint</a:t>
            </a:r>
            <a:endParaRPr dirty="0" lang="en-US"/>
          </a:p>
        </p:txBody>
      </p:sp>
      <p:sp>
        <p:nvSpPr>
          <p:cNvPr id="1048617" name="Content Placeholder 2"/>
          <p:cNvSpPr>
            <a:spLocks noGrp="1"/>
          </p:cNvSpPr>
          <p:nvPr>
            <p:ph idx="1"/>
          </p:nvPr>
        </p:nvSpPr>
        <p:spPr>
          <a:xfrm>
            <a:off x="98475" y="773724"/>
            <a:ext cx="8890780" cy="5922498"/>
          </a:xfrm>
        </p:spPr>
        <p:txBody>
          <a:bodyPr>
            <a:normAutofit fontScale="94737" lnSpcReduction="10000"/>
          </a:bodyPr>
          <a:p>
            <a:pPr indent="0" lvl="1" marL="365760">
              <a:buNone/>
            </a:pPr>
            <a:r>
              <a:rPr dirty="0" sz="1900" lang="en-US"/>
              <a:t>1. T/F: Interphase is usually divided into 3 phases: G1, S, G2.</a:t>
            </a:r>
          </a:p>
          <a:p>
            <a:pPr indent="0" lvl="1" marL="365760">
              <a:buNone/>
            </a:pPr>
            <a:endParaRPr dirty="0" sz="1900" lang="en-US"/>
          </a:p>
          <a:p>
            <a:pPr indent="0" lvl="1" marL="365760">
              <a:buNone/>
            </a:pPr>
            <a:r>
              <a:rPr dirty="0" sz="1900" lang="en-US"/>
              <a:t>2. The ________ is the regular sequence of growth and division that cells undergo.</a:t>
            </a:r>
          </a:p>
          <a:p>
            <a:pPr indent="0" lvl="1" marL="365760">
              <a:buNone/>
            </a:pPr>
            <a:endParaRPr dirty="0" sz="1900" lang="en-US"/>
          </a:p>
          <a:p>
            <a:pPr indent="0" lvl="1" marL="365760">
              <a:buNone/>
            </a:pPr>
            <a:r>
              <a:rPr dirty="0" sz="1900" lang="en-US"/>
              <a:t>3. ________ is the stage of the cell cycle where the cell grows to its mature size, copies it DNA, and prepare to divide.</a:t>
            </a:r>
          </a:p>
          <a:p>
            <a:pPr indent="0" lvl="1" marL="365760">
              <a:buNone/>
            </a:pPr>
            <a:endParaRPr dirty="0" sz="1900" lang="en-US"/>
          </a:p>
          <a:p>
            <a:pPr indent="0" lvl="1" marL="365760">
              <a:buNone/>
            </a:pPr>
            <a:r>
              <a:rPr dirty="0" sz="1900" lang="en-US"/>
              <a:t>4. Cells can not get too big because:</a:t>
            </a:r>
          </a:p>
          <a:p>
            <a:pPr indent="0" lvl="1" marL="365760">
              <a:buNone/>
            </a:pPr>
            <a:r>
              <a:rPr dirty="0" sz="1900" lang="en-US"/>
              <a:t>	A. there is not enough DNA to support large cells</a:t>
            </a:r>
          </a:p>
          <a:p>
            <a:pPr indent="0" lvl="1" marL="365760">
              <a:buNone/>
            </a:pPr>
            <a:r>
              <a:rPr dirty="0" sz="1900" lang="en-US"/>
              <a:t>	B. diffusion is too slow to provide for large cells</a:t>
            </a:r>
          </a:p>
          <a:p>
            <a:pPr indent="0" lvl="1" marL="365760">
              <a:buNone/>
            </a:pPr>
            <a:r>
              <a:rPr dirty="0" sz="1900" lang="en-US"/>
              <a:t>	C. the surface area of a cell increases too fast for the cell membrane to meet its needs.</a:t>
            </a:r>
          </a:p>
          <a:p>
            <a:pPr indent="0" lvl="1" marL="365760">
              <a:buNone/>
            </a:pPr>
            <a:r>
              <a:rPr dirty="0" sz="1900" lang="en-US"/>
              <a:t>	D. all of the above</a:t>
            </a:r>
          </a:p>
          <a:p>
            <a:pPr indent="0" lvl="1" marL="365760">
              <a:buNone/>
            </a:pPr>
            <a:endParaRPr dirty="0" sz="1900" lang="en-US"/>
          </a:p>
          <a:p>
            <a:pPr indent="0" lvl="1" marL="365760">
              <a:buNone/>
            </a:pPr>
            <a:r>
              <a:rPr dirty="0" sz="1900" lang="en-US"/>
              <a:t>5. DNA is replicated during:</a:t>
            </a:r>
            <a:br>
              <a:rPr dirty="0" sz="1900" lang="en-US"/>
            </a:br>
            <a:r>
              <a:rPr dirty="0" sz="1900" lang="en-US"/>
              <a:t>	A. interphase</a:t>
            </a:r>
          </a:p>
          <a:p>
            <a:pPr indent="0" lvl="1" marL="365760">
              <a:buNone/>
            </a:pPr>
            <a:r>
              <a:rPr dirty="0" sz="1900" lang="en-US"/>
              <a:t>	B. prophase</a:t>
            </a:r>
          </a:p>
          <a:p>
            <a:pPr indent="0" lvl="1" marL="365760">
              <a:buNone/>
            </a:pPr>
            <a:r>
              <a:rPr dirty="0" sz="1900" lang="en-US"/>
              <a:t>	C. metaphase</a:t>
            </a:r>
          </a:p>
          <a:p>
            <a:pPr indent="0" lvl="1" marL="365760">
              <a:buNone/>
            </a:pPr>
            <a:r>
              <a:rPr dirty="0" sz="1900" lang="en-US"/>
              <a:t>	D. cytokinesis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ctrTitle"/>
          </p:nvPr>
        </p:nvSpPr>
        <p:spPr>
          <a:xfrm>
            <a:off x="533400" y="63211"/>
            <a:ext cx="7772400" cy="1470025"/>
          </a:xfrm>
        </p:spPr>
        <p:txBody>
          <a:bodyPr/>
          <a:p>
            <a:r>
              <a:rPr dirty="0" lang="en-US" smtClean="0"/>
              <a:t>Mitosis and Cytokinesis</a:t>
            </a:r>
            <a:endParaRPr dirty="0" lang="en-US"/>
          </a:p>
        </p:txBody>
      </p:sp>
      <p:pic>
        <p:nvPicPr>
          <p:cNvPr id="2097162" name="Content Placeholder 3" descr="main_cell_cycle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-43990" r="-43990"/>
          <a:stretch>
            <a:fillRect/>
          </a:stretch>
        </p:blipFill>
        <p:spPr>
          <a:xfrm>
            <a:off x="1274675" y="1371600"/>
            <a:ext cx="6442335" cy="3543036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u="sng" smtClean="0"/>
              <a:t>Mitosis</a:t>
            </a:r>
            <a:endParaRPr b="1" dirty="0" lang="en-US" u="sng"/>
          </a:p>
        </p:txBody>
      </p:sp>
      <p:sp>
        <p:nvSpPr>
          <p:cNvPr id="104862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During mitosis, the cells’ copied genetic material separates and the cell prepares to split into two cells</a:t>
            </a:r>
          </a:p>
          <a:p>
            <a:endParaRPr dirty="0" lang="en-US" smtClean="0"/>
          </a:p>
          <a:p>
            <a:r>
              <a:rPr dirty="0" lang="en-US" smtClean="0"/>
              <a:t>This allows the cell’s genetic material to pass into the new cells</a:t>
            </a:r>
          </a:p>
          <a:p>
            <a:pPr lvl="1"/>
            <a:r>
              <a:rPr dirty="0" lang="en-US" u="sng" smtClean="0"/>
              <a:t>The resulting daughter cells are genetically identical!!</a:t>
            </a:r>
            <a:endParaRPr dirty="0" lang="en-US" u="sng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48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105400" y="1417638"/>
            <a:ext cx="3454400" cy="4401892"/>
          </a:xfrm>
          <a:prstGeom prst="rect"/>
        </p:spPr>
      </p:pic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u="sng" smtClean="0"/>
              <a:t>Where Do I Find DNA?</a:t>
            </a:r>
            <a:endParaRPr b="1" dirty="0" lang="en-US" u="sng"/>
          </a:p>
        </p:txBody>
      </p:sp>
      <p:sp>
        <p:nvSpPr>
          <p:cNvPr id="10486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875" lnSpcReduction="20000"/>
          </a:bodyPr>
          <a:p>
            <a:r>
              <a:rPr dirty="0" lang="en-US" smtClean="0"/>
              <a:t>Chromosomes are in the</a:t>
            </a:r>
          </a:p>
          <a:p>
            <a:pPr>
              <a:buNone/>
            </a:pPr>
            <a:r>
              <a:rPr dirty="0" lang="en-US" smtClean="0"/>
              <a:t>    nucleus of every cell.</a:t>
            </a:r>
          </a:p>
          <a:p>
            <a:pPr>
              <a:buNone/>
            </a:pPr>
            <a:endParaRPr dirty="0" lang="en-US" smtClean="0"/>
          </a:p>
          <a:p>
            <a:r>
              <a:rPr dirty="0" lang="en-US" u="sng" smtClean="0"/>
              <a:t>Chromosomes are made </a:t>
            </a:r>
          </a:p>
          <a:p>
            <a:pPr>
              <a:buNone/>
            </a:pPr>
            <a:r>
              <a:rPr dirty="0" lang="en-US" u="sng" smtClean="0"/>
              <a:t>    up of DNA.</a:t>
            </a:r>
          </a:p>
          <a:p>
            <a:pPr>
              <a:buNone/>
            </a:pPr>
            <a:endParaRPr dirty="0" lang="en-US" smtClean="0"/>
          </a:p>
          <a:p>
            <a:r>
              <a:rPr dirty="0" lang="en-US" smtClean="0"/>
              <a:t>Genes are pieces of DNA </a:t>
            </a:r>
          </a:p>
          <a:p>
            <a:pPr>
              <a:buNone/>
            </a:pPr>
            <a:r>
              <a:rPr dirty="0" lang="en-US" smtClean="0"/>
              <a:t>     that contain the instructions</a:t>
            </a:r>
          </a:p>
          <a:p>
            <a:pPr>
              <a:buNone/>
            </a:pPr>
            <a:r>
              <a:rPr dirty="0" lang="en-US" smtClean="0"/>
              <a:t>     for building a protein.</a:t>
            </a:r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48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48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048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48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48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48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6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86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0486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0486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p>
            <a:r>
              <a:rPr b="1" dirty="0" lang="en-US" u="sng" smtClean="0"/>
              <a:t>The Four Stages of Mitosis</a:t>
            </a:r>
            <a:endParaRPr b="1" dirty="0" lang="en-US" u="sng"/>
          </a:p>
        </p:txBody>
      </p:sp>
      <p:sp>
        <p:nvSpPr>
          <p:cNvPr id="104862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sz="2400" lang="en-US" smtClean="0"/>
              <a:t>Remember PMAT!</a:t>
            </a:r>
          </a:p>
          <a:p>
            <a:endParaRPr dirty="0" lang="en-US" smtClean="0"/>
          </a:p>
          <a:p>
            <a:r>
              <a:rPr dirty="0" lang="en-US" u="sng" smtClean="0"/>
              <a:t>Prophase</a:t>
            </a:r>
          </a:p>
          <a:p>
            <a:r>
              <a:rPr dirty="0" lang="en-US" u="sng" smtClean="0"/>
              <a:t>Metaphase</a:t>
            </a:r>
          </a:p>
          <a:p>
            <a:r>
              <a:rPr dirty="0" lang="en-US" u="sng" smtClean="0"/>
              <a:t>Anaphase</a:t>
            </a:r>
          </a:p>
          <a:p>
            <a:r>
              <a:rPr dirty="0" lang="en-US" err="1" u="sng" smtClean="0"/>
              <a:t>Telophase</a:t>
            </a:r>
            <a:endParaRPr dirty="0" lang="en-US" u="sng"/>
          </a:p>
        </p:txBody>
      </p:sp>
      <p:pic>
        <p:nvPicPr>
          <p:cNvPr id="2097164" name="Picture 2" descr="http://www.yourdictionary.com/images/main.mitosis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001294" y="1008199"/>
            <a:ext cx="1847306" cy="5849801"/>
          </a:xfrm>
          <a:prstGeom prst="rect"/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6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p>
            <a:r>
              <a:rPr b="1" dirty="0" lang="en-US" u="sng" smtClean="0"/>
              <a:t>Prophase</a:t>
            </a:r>
            <a:endParaRPr b="1" dirty="0" lang="en-US" u="sng"/>
          </a:p>
        </p:txBody>
      </p:sp>
      <p:sp>
        <p:nvSpPr>
          <p:cNvPr id="1048626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p>
            <a:r>
              <a:rPr dirty="0" lang="en-US" smtClean="0"/>
              <a:t>Nucleus disappears</a:t>
            </a:r>
          </a:p>
          <a:p>
            <a:r>
              <a:rPr dirty="0" lang="en-US" smtClean="0"/>
              <a:t>Spindle fibers form in the cytoplasm</a:t>
            </a:r>
          </a:p>
          <a:p>
            <a:r>
              <a:rPr dirty="0" lang="en-US" smtClean="0"/>
              <a:t>Spindle fibers attach to sister </a:t>
            </a:r>
            <a:r>
              <a:rPr dirty="0" lang="en-US" err="1" smtClean="0"/>
              <a:t>chromatids</a:t>
            </a:r>
            <a:endParaRPr dirty="0" lang="en-US"/>
          </a:p>
        </p:txBody>
      </p:sp>
      <p:pic>
        <p:nvPicPr>
          <p:cNvPr id="2097165" name="Content Placeholder 3" descr="prophase.gif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-9656" r="-9656"/>
          <a:stretch>
            <a:fillRect/>
          </a:stretch>
        </p:blipFill>
        <p:spPr>
          <a:xfrm>
            <a:off x="914400" y="2961588"/>
            <a:ext cx="6765701" cy="3720875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1"/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u="sng" smtClean="0"/>
              <a:t>Metaphase</a:t>
            </a:r>
            <a:endParaRPr b="1" dirty="0" lang="en-US" u="sng"/>
          </a:p>
        </p:txBody>
      </p:sp>
      <p:sp>
        <p:nvSpPr>
          <p:cNvPr id="104862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The sister </a:t>
            </a:r>
            <a:r>
              <a:rPr dirty="0" lang="en-US" err="1" smtClean="0"/>
              <a:t>chromatids</a:t>
            </a:r>
            <a:r>
              <a:rPr dirty="0" lang="en-US" smtClean="0"/>
              <a:t> are pulled to the center of the cell</a:t>
            </a:r>
          </a:p>
          <a:p>
            <a:r>
              <a:rPr dirty="0" lang="en-US" smtClean="0"/>
              <a:t>They line up in the middle of the cell</a:t>
            </a:r>
            <a:endParaRPr dirty="0" lang="en-US"/>
          </a:p>
        </p:txBody>
      </p:sp>
      <p:pic>
        <p:nvPicPr>
          <p:cNvPr id="2097166" name="Content Placeholder 3" descr="metaphase.gif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-23557" r="-23557"/>
          <a:stretch>
            <a:fillRect/>
          </a:stretch>
        </p:blipFill>
        <p:spPr>
          <a:xfrm>
            <a:off x="1219200" y="3200400"/>
            <a:ext cx="6172200" cy="3394472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3"/>
                                        <p:tgtEl>
                                          <p:spTgt spid="1048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b="1" dirty="0" lang="en-US" smtClean="0"/>
              <a:t>Remember – All Living Things are Made of Cells</a:t>
            </a:r>
            <a:endParaRPr b="1" dirty="0" lang="en-US"/>
          </a:p>
        </p:txBody>
      </p:sp>
      <p:pic>
        <p:nvPicPr>
          <p:cNvPr id="209715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30200" y="1972733"/>
            <a:ext cx="3913764" cy="3887788"/>
          </a:xfrm>
          <a:prstGeom prst="rect"/>
        </p:spPr>
      </p:pic>
      <p:pic>
        <p:nvPicPr>
          <p:cNvPr id="2097154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426449" y="1972733"/>
            <a:ext cx="4717551" cy="3860800"/>
          </a:xfrm>
          <a:prstGeom prst="rect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p>
            <a:r>
              <a:rPr b="1" dirty="0" lang="en-US" u="sng" smtClean="0"/>
              <a:t>Anaphase</a:t>
            </a:r>
            <a:endParaRPr b="1" dirty="0" lang="en-US" u="sng"/>
          </a:p>
        </p:txBody>
      </p:sp>
      <p:sp>
        <p:nvSpPr>
          <p:cNvPr id="1048630" name="Content Placeholder 2"/>
          <p:cNvSpPr>
            <a:spLocks noGrp="1"/>
          </p:cNvSpPr>
          <p:nvPr>
            <p:ph idx="1"/>
          </p:nvPr>
        </p:nvSpPr>
        <p:spPr>
          <a:xfrm>
            <a:off x="449151" y="1219200"/>
            <a:ext cx="8229600" cy="4525963"/>
          </a:xfrm>
        </p:spPr>
        <p:txBody>
          <a:bodyPr/>
          <a:p>
            <a:r>
              <a:rPr dirty="0" lang="en-US" smtClean="0"/>
              <a:t>Spindle fibers begin to shorten</a:t>
            </a:r>
          </a:p>
          <a:p>
            <a:r>
              <a:rPr dirty="0" lang="en-US" smtClean="0"/>
              <a:t>The sister </a:t>
            </a:r>
            <a:r>
              <a:rPr dirty="0" lang="en-US" err="1" smtClean="0"/>
              <a:t>chromatids</a:t>
            </a:r>
            <a:r>
              <a:rPr dirty="0" lang="en-US" smtClean="0"/>
              <a:t> are pulled to the opposite ends of the cell</a:t>
            </a:r>
            <a:endParaRPr dirty="0" lang="en-US"/>
          </a:p>
        </p:txBody>
      </p:sp>
      <p:pic>
        <p:nvPicPr>
          <p:cNvPr id="2097167" name="Content Placeholder 3" descr="anaphase.gif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-27826" r="-27826"/>
          <a:stretch>
            <a:fillRect/>
          </a:stretch>
        </p:blipFill>
        <p:spPr>
          <a:xfrm>
            <a:off x="1219200" y="3276600"/>
            <a:ext cx="6019800" cy="3310658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>
          <a:xfrm>
            <a:off x="457200" y="29939"/>
            <a:ext cx="8229600" cy="1020762"/>
          </a:xfrm>
        </p:spPr>
        <p:txBody>
          <a:bodyPr/>
          <a:p>
            <a:r>
              <a:rPr b="1" dirty="0" lang="en-US" err="1" u="sng" smtClean="0"/>
              <a:t>Telophase</a:t>
            </a:r>
            <a:endParaRPr b="1" dirty="0" lang="en-US" u="sng"/>
          </a:p>
        </p:txBody>
      </p:sp>
      <p:sp>
        <p:nvSpPr>
          <p:cNvPr id="1048632" name="Content Placeholder 2"/>
          <p:cNvSpPr>
            <a:spLocks noGrp="1"/>
          </p:cNvSpPr>
          <p:nvPr>
            <p:ph idx="1"/>
          </p:nvPr>
        </p:nvSpPr>
        <p:spPr>
          <a:xfrm>
            <a:off x="433589" y="914400"/>
            <a:ext cx="8229600" cy="4525963"/>
          </a:xfrm>
        </p:spPr>
        <p:txBody>
          <a:bodyPr/>
          <a:p>
            <a:r>
              <a:rPr dirty="0" lang="en-US" smtClean="0"/>
              <a:t>The sister </a:t>
            </a:r>
            <a:r>
              <a:rPr dirty="0" lang="en-US" err="1" smtClean="0"/>
              <a:t>chromatids</a:t>
            </a:r>
            <a:r>
              <a:rPr dirty="0" lang="en-US" smtClean="0"/>
              <a:t> arrive at the opposite poles of the cell and begin to unravel</a:t>
            </a:r>
          </a:p>
          <a:p>
            <a:r>
              <a:rPr dirty="0" lang="en-US" smtClean="0"/>
              <a:t>New nucleus begins to form</a:t>
            </a:r>
          </a:p>
        </p:txBody>
      </p:sp>
      <p:pic>
        <p:nvPicPr>
          <p:cNvPr id="2097168" name="Content Placeholder 3" descr="telophase.gif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-15968" r="-15968"/>
          <a:stretch>
            <a:fillRect/>
          </a:stretch>
        </p:blipFill>
        <p:spPr>
          <a:xfrm>
            <a:off x="838200" y="2737471"/>
            <a:ext cx="7162800" cy="3939264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457200" y="29939"/>
            <a:ext cx="8229600" cy="868362"/>
          </a:xfrm>
        </p:spPr>
        <p:txBody>
          <a:bodyPr/>
          <a:p>
            <a:r>
              <a:rPr b="1" dirty="0" lang="en-US" u="sng" smtClean="0"/>
              <a:t>Cytokinesis</a:t>
            </a:r>
            <a:endParaRPr b="1" dirty="0" lang="en-US" u="sng"/>
          </a:p>
        </p:txBody>
      </p:sp>
      <p:sp>
        <p:nvSpPr>
          <p:cNvPr id="1048634" name="Content Placeholder 2"/>
          <p:cNvSpPr>
            <a:spLocks noGrp="1"/>
          </p:cNvSpPr>
          <p:nvPr>
            <p:ph idx="1"/>
          </p:nvPr>
        </p:nvSpPr>
        <p:spPr>
          <a:xfrm>
            <a:off x="457200" y="898301"/>
            <a:ext cx="8229600" cy="4525963"/>
          </a:xfrm>
        </p:spPr>
        <p:txBody>
          <a:bodyPr/>
          <a:p>
            <a:r>
              <a:rPr dirty="0" lang="en-US" smtClean="0"/>
              <a:t>Cytokinesis is </a:t>
            </a:r>
            <a:r>
              <a:rPr dirty="0" lang="en-US" u="sng" smtClean="0"/>
              <a:t>the division of the cytoplasm</a:t>
            </a:r>
          </a:p>
          <a:p>
            <a:r>
              <a:rPr dirty="0" lang="en-US" smtClean="0"/>
              <a:t>Results in two separate daughter cells with identical nuclei</a:t>
            </a:r>
          </a:p>
        </p:txBody>
      </p:sp>
      <p:pic>
        <p:nvPicPr>
          <p:cNvPr id="2097169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534650" y="2738572"/>
            <a:ext cx="3625517" cy="3651725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smtClean="0"/>
              <a:t>Cytokinesis</a:t>
            </a:r>
            <a:endParaRPr b="1" dirty="0" lang="en-US"/>
          </a:p>
        </p:txBody>
      </p:sp>
      <p:pic>
        <p:nvPicPr>
          <p:cNvPr id="2097170" name="Content Placeholder 3" descr="1929.jpg"/>
          <p:cNvPicPr>
            <a:picLocks noChangeAspect="1" noGrp="1"/>
          </p:cNvPicPr>
          <p:nvPr>
            <p:ph idx="1"/>
          </p:nvPr>
        </p:nvPicPr>
        <p:blipFill rotWithShape="1">
          <a:blip xmlns:r="http://schemas.openxmlformats.org/officeDocument/2006/relationships" r:embed="rId1"/>
          <a:srcRect l="-1133" r="-1332"/>
          <a:stretch>
            <a:fillRect/>
          </a:stretch>
        </p:blipFill>
        <p:spPr>
          <a:xfrm>
            <a:off x="3011406" y="4255976"/>
            <a:ext cx="2734693" cy="2602024"/>
          </a:xfrm>
        </p:spPr>
      </p:pic>
      <p:sp>
        <p:nvSpPr>
          <p:cNvPr id="1048636" name="Rectangle 2"/>
          <p:cNvSpPr/>
          <p:nvPr/>
        </p:nvSpPr>
        <p:spPr>
          <a:xfrm>
            <a:off x="457200" y="3794311"/>
            <a:ext cx="8077200" cy="802640"/>
          </a:xfrm>
          <a:prstGeom prst="rect"/>
        </p:spPr>
        <p:txBody>
          <a:bodyPr wrap="square">
            <a:spAutoFit/>
          </a:bodyPr>
          <a:p>
            <a:r>
              <a:rPr dirty="0" sz="2400" lang="en-US"/>
              <a:t>In plants, a cell plate forms between the two daughter </a:t>
            </a:r>
            <a:r>
              <a:rPr dirty="0" sz="2400" lang="en-US" smtClean="0"/>
              <a:t>nuclei.</a:t>
            </a:r>
            <a:endParaRPr dirty="0" sz="2400" lang="en-US"/>
          </a:p>
        </p:txBody>
      </p:sp>
      <p:sp>
        <p:nvSpPr>
          <p:cNvPr id="1048637" name="TextBox 4"/>
          <p:cNvSpPr txBox="1"/>
          <p:nvPr/>
        </p:nvSpPr>
        <p:spPr>
          <a:xfrm>
            <a:off x="457200" y="1343072"/>
            <a:ext cx="8037096" cy="8915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/>
              <a:t>In animal cells, it is accomplished by using microfilaments to “pinch” the </a:t>
            </a:r>
            <a:r>
              <a:rPr dirty="0" lang="en-US" smtClean="0"/>
              <a:t>cytoplasm.</a:t>
            </a:r>
            <a:endParaRPr dirty="0" lang="en-US"/>
          </a:p>
          <a:p>
            <a:endParaRPr dirty="0" lang="en-US"/>
          </a:p>
        </p:txBody>
      </p:sp>
      <p:pic>
        <p:nvPicPr>
          <p:cNvPr id="2097171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011406" y="1666237"/>
            <a:ext cx="2138110" cy="2042507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457200" y="4182"/>
            <a:ext cx="8229600" cy="1143000"/>
          </a:xfrm>
        </p:spPr>
        <p:txBody>
          <a:bodyPr/>
          <a:p>
            <a:r>
              <a:rPr dirty="0" lang="en-US" smtClean="0"/>
              <a:t>Real-Life Cells Dividing!</a:t>
            </a:r>
            <a:endParaRPr dirty="0" lang="en-US"/>
          </a:p>
        </p:txBody>
      </p:sp>
      <p:pic>
        <p:nvPicPr>
          <p:cNvPr id="2097172" name="Content Placeholder 3" descr="main_cell_cycle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rcRect l="-43990" r="-43990"/>
          <a:stretch>
            <a:fillRect/>
          </a:stretch>
        </p:blipFill>
        <p:spPr>
          <a:xfrm>
            <a:off x="381000" y="1143000"/>
            <a:ext cx="8229600" cy="4525963"/>
          </a:xfrm>
        </p:spPr>
      </p:pic>
      <p:sp>
        <p:nvSpPr>
          <p:cNvPr id="1048639" name="Subtitle 2"/>
          <p:cNvSpPr txBox="1"/>
          <p:nvPr/>
        </p:nvSpPr>
        <p:spPr>
          <a:xfrm>
            <a:off x="4495800" y="5867400"/>
            <a:ext cx="3699135" cy="990600"/>
          </a:xfrm>
          <a:prstGeom prst="rect"/>
        </p:spPr>
        <p:txBody>
          <a:bodyPr bIns="45720" lIns="91440" rIns="91440" rtlCol="0" tIns="45720" vert="horz">
            <a:normAutofit/>
          </a:bodyPr>
          <a:lstStyle>
            <a:lvl1pPr algn="l" defTabSz="457200" eaLnBrk="1" hangingPunct="1" indent="-342900" latinLnBrk="0" marL="342900" rtl="0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dirty="0" lang="en-US" smtClean="0">
                <a:hlinkClick r:id="rId2"/>
              </a:rPr>
              <a:t>Animated Mitosis</a:t>
            </a:r>
            <a:endParaRPr dirty="0"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1181686" y="274638"/>
            <a:ext cx="6400799" cy="1143000"/>
          </a:xfrm>
        </p:spPr>
        <p:txBody>
          <a:bodyPr>
            <a:normAutofit fontScale="90000"/>
          </a:bodyPr>
          <a:p>
            <a:r>
              <a:rPr dirty="0" lang="en-US" u="sng" smtClean="0"/>
              <a:t>Mitosis Learning Checkpoint</a:t>
            </a:r>
            <a:endParaRPr dirty="0" lang="en-US" u="sng"/>
          </a:p>
        </p:txBody>
      </p:sp>
      <p:sp>
        <p:nvSpPr>
          <p:cNvPr id="1048641" name="Content Placeholder 2"/>
          <p:cNvSpPr>
            <a:spLocks noGrp="1"/>
          </p:cNvSpPr>
          <p:nvPr>
            <p:ph idx="1"/>
          </p:nvPr>
        </p:nvSpPr>
        <p:spPr>
          <a:xfrm>
            <a:off x="457200" y="1683416"/>
            <a:ext cx="8229600" cy="4525963"/>
          </a:xfrm>
        </p:spPr>
        <p:txBody>
          <a:bodyPr>
            <a:normAutofit fontScale="96875" lnSpcReduction="20000"/>
          </a:bodyPr>
          <a:p>
            <a:pPr indent="-514350" marL="514350">
              <a:lnSpc>
                <a:spcPct val="150000"/>
              </a:lnSpc>
              <a:buFont typeface="+mj-lt"/>
              <a:buAutoNum type="arabicPeriod"/>
            </a:pPr>
            <a:r>
              <a:rPr dirty="0" lang="en-US" smtClean="0"/>
              <a:t>Which phase do cells spend the most time?</a:t>
            </a:r>
          </a:p>
          <a:p>
            <a:pPr indent="-514350" marL="514350">
              <a:lnSpc>
                <a:spcPct val="150000"/>
              </a:lnSpc>
              <a:buFont typeface="+mj-lt"/>
              <a:buAutoNum type="arabicPeriod"/>
            </a:pPr>
            <a:r>
              <a:rPr dirty="0" lang="en-US" smtClean="0"/>
              <a:t>What are the 3 stages of interphase?</a:t>
            </a:r>
          </a:p>
          <a:p>
            <a:pPr indent="-514350" marL="514350">
              <a:lnSpc>
                <a:spcPct val="150000"/>
              </a:lnSpc>
              <a:buFont typeface="+mj-lt"/>
              <a:buAutoNum type="arabicPeriod"/>
            </a:pPr>
            <a:r>
              <a:rPr dirty="0" lang="en-US" smtClean="0"/>
              <a:t>What kinds of cells go through mitosis?</a:t>
            </a:r>
          </a:p>
          <a:p>
            <a:pPr indent="-514350" marL="514350">
              <a:lnSpc>
                <a:spcPct val="150000"/>
              </a:lnSpc>
              <a:buFont typeface="+mj-lt"/>
              <a:buAutoNum type="arabicPeriod"/>
            </a:pPr>
            <a:r>
              <a:rPr dirty="0" lang="en-US" smtClean="0"/>
              <a:t>What are the 4 stages of mitosis?</a:t>
            </a:r>
          </a:p>
          <a:p>
            <a:pPr indent="-514350" marL="514350">
              <a:lnSpc>
                <a:spcPct val="150000"/>
              </a:lnSpc>
              <a:buFont typeface="+mj-lt"/>
              <a:buAutoNum type="arabicPeriod"/>
            </a:pPr>
            <a:r>
              <a:rPr dirty="0" lang="en-US" smtClean="0"/>
              <a:t>What is the result of mitosis?</a:t>
            </a:r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8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236136" y="2424985"/>
            <a:ext cx="8229600" cy="1143000"/>
          </a:xfrm>
        </p:spPr>
        <p:txBody>
          <a:bodyPr>
            <a:noAutofit/>
          </a:bodyPr>
          <a:p>
            <a:r>
              <a:rPr dirty="0" sz="8800" lang="en-US" smtClean="0"/>
              <a:t>Meiosis</a:t>
            </a:r>
            <a:endParaRPr dirty="0" sz="8800"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ctrTitle"/>
          </p:nvPr>
        </p:nvSpPr>
        <p:spPr>
          <a:xfrm>
            <a:off x="666482" y="1077191"/>
            <a:ext cx="7772400" cy="1600199"/>
          </a:xfrm>
        </p:spPr>
        <p:txBody>
          <a:bodyPr>
            <a:normAutofit fontScale="90000"/>
          </a:bodyPr>
          <a:p>
            <a:pPr algn="l"/>
            <a:r>
              <a:rPr b="1" dirty="0" i="1" lang="en-US" u="sng"/>
              <a:t>Meiosis</a:t>
            </a:r>
            <a:r>
              <a:rPr b="1" dirty="0" lang="en-US" u="sng"/>
              <a:t> </a:t>
            </a:r>
            <a:r>
              <a:rPr dirty="0" lang="en-US"/>
              <a:t> - </a:t>
            </a:r>
            <a:r>
              <a:rPr dirty="0" lang="en-US" u="sng"/>
              <a:t>the process of cell division that produces </a:t>
            </a:r>
            <a:r>
              <a:rPr dirty="0" lang="en-US" u="sng" smtClean="0"/>
              <a:t>haploid gametes (half </a:t>
            </a:r>
            <a:r>
              <a:rPr dirty="0" lang="en-US" u="sng"/>
              <a:t>the number of </a:t>
            </a:r>
            <a:r>
              <a:rPr dirty="0" lang="en-US" u="sng" smtClean="0"/>
              <a:t>chromosomes: humans: 23)</a:t>
            </a:r>
            <a:r>
              <a:rPr dirty="0" i="1" lang="en-US"/>
              <a:t/>
            </a:r>
            <a:br>
              <a:rPr dirty="0" i="1" lang="en-US"/>
            </a:br>
            <a:endParaRPr dirty="0" lang="en-US"/>
          </a:p>
        </p:txBody>
      </p:sp>
      <p:pic>
        <p:nvPicPr>
          <p:cNvPr id="2097173" name="Picture 3" descr="meiosis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705926" y="2362200"/>
            <a:ext cx="2806700" cy="3474962"/>
          </a:xfrm>
          <a:prstGeom prst="rect"/>
        </p:spPr>
      </p:pic>
      <p:sp>
        <p:nvSpPr>
          <p:cNvPr id="1048659" name="TextBox 2"/>
          <p:cNvSpPr txBox="1"/>
          <p:nvPr/>
        </p:nvSpPr>
        <p:spPr>
          <a:xfrm>
            <a:off x="76200" y="5848048"/>
            <a:ext cx="8915400" cy="701041"/>
          </a:xfrm>
          <a:prstGeom prst="rect"/>
          <a:noFill/>
        </p:spPr>
        <p:txBody>
          <a:bodyPr rtlCol="0" wrap="square">
            <a:spAutoFit/>
          </a:bodyPr>
          <a:p>
            <a:endParaRPr dirty="0" sz="1400" lang="en-US" smtClean="0">
              <a:solidFill>
                <a:prstClr val="white"/>
              </a:solidFill>
            </a:endParaRPr>
          </a:p>
          <a:p>
            <a:endParaRPr dirty="0" sz="1400" lang="en-US" smtClean="0">
              <a:solidFill>
                <a:prstClr val="white"/>
              </a:solidFill>
            </a:endParaRPr>
          </a:p>
          <a:p>
            <a:endParaRPr dirty="0" sz="1400"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smtClean="0"/>
              <a:t>Discovery of Meiosis</a:t>
            </a:r>
            <a:endParaRPr b="1" dirty="0" lang="en-US"/>
          </a:p>
        </p:txBody>
      </p:sp>
      <p:sp>
        <p:nvSpPr>
          <p:cNvPr id="1048661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p>
            <a:r>
              <a:rPr dirty="0" lang="en-US" smtClean="0"/>
              <a:t>In 1882, British cytologist Pierre-Joseph </a:t>
            </a:r>
          </a:p>
          <a:p>
            <a:pPr>
              <a:buNone/>
            </a:pPr>
            <a:r>
              <a:rPr dirty="0" lang="en-US" smtClean="0"/>
              <a:t>    van </a:t>
            </a:r>
            <a:r>
              <a:rPr dirty="0" lang="en-US" err="1" smtClean="0"/>
              <a:t>Beneden</a:t>
            </a:r>
            <a:r>
              <a:rPr dirty="0" lang="en-US" smtClean="0"/>
              <a:t> found different numbers of chromosomes in different cells</a:t>
            </a:r>
          </a:p>
          <a:p>
            <a:endParaRPr dirty="0" lang="en-US" smtClean="0"/>
          </a:p>
          <a:p>
            <a:r>
              <a:rPr dirty="0" lang="en-US" smtClean="0"/>
              <a:t>Specifically, he observed that </a:t>
            </a:r>
            <a:r>
              <a:rPr b="1" dirty="0" i="1" lang="en-US" u="sng" smtClean="0"/>
              <a:t>gametes</a:t>
            </a:r>
            <a:r>
              <a:rPr dirty="0" lang="en-US" smtClean="0"/>
              <a:t> (sperm &amp; egg) contain half the number of chromosomes compared to </a:t>
            </a:r>
            <a:r>
              <a:rPr b="1" dirty="0" i="1" lang="en-US" u="sng" smtClean="0"/>
              <a:t>somatic cells</a:t>
            </a:r>
            <a:r>
              <a:rPr b="1" dirty="0" lang="en-US" u="sng" smtClean="0"/>
              <a:t> </a:t>
            </a:r>
            <a:r>
              <a:rPr dirty="0" lang="en-US" smtClean="0"/>
              <a:t>(</a:t>
            </a:r>
            <a:r>
              <a:rPr dirty="0" lang="en-US" err="1" smtClean="0"/>
              <a:t>nonreproductive</a:t>
            </a:r>
            <a:r>
              <a:rPr dirty="0" lang="en-US" smtClean="0"/>
              <a:t> cells).</a:t>
            </a:r>
            <a:endParaRPr dirty="0" lang="en-US"/>
          </a:p>
        </p:txBody>
      </p:sp>
      <p:pic>
        <p:nvPicPr>
          <p:cNvPr id="2097174" name="Picture 3" descr="BenedenJ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239000" y="1417638"/>
            <a:ext cx="1692275" cy="2267412"/>
          </a:xfrm>
          <a:prstGeom prst="rect"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smtClean="0"/>
              <a:t>Fertilization</a:t>
            </a:r>
            <a:endParaRPr b="1" dirty="0" lang="en-US"/>
          </a:p>
        </p:txBody>
      </p:sp>
      <p:sp>
        <p:nvSpPr>
          <p:cNvPr id="10486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875" lnSpcReduction="20000"/>
          </a:bodyPr>
          <a:p>
            <a:r>
              <a:rPr dirty="0" lang="en-US" smtClean="0"/>
              <a:t>Van </a:t>
            </a:r>
            <a:r>
              <a:rPr dirty="0" lang="en-US" err="1" smtClean="0"/>
              <a:t>Beneden</a:t>
            </a:r>
            <a:r>
              <a:rPr dirty="0" lang="en-US" smtClean="0"/>
              <a:t> then proposed that an egg and a sperm fuse to produce a </a:t>
            </a:r>
            <a:r>
              <a:rPr b="1" dirty="0" i="1" lang="en-US" u="sng" smtClean="0"/>
              <a:t>zygote</a:t>
            </a:r>
            <a:r>
              <a:rPr b="1" dirty="0" lang="en-US" u="sng" smtClean="0"/>
              <a:t> .</a:t>
            </a:r>
          </a:p>
          <a:p>
            <a:pPr>
              <a:buNone/>
            </a:pPr>
            <a:endParaRPr dirty="0" lang="en-US" smtClean="0"/>
          </a:p>
          <a:p>
            <a:r>
              <a:rPr dirty="0" lang="en-US" smtClean="0"/>
              <a:t>The zygote contains two copies of each chromosome (one copy from the sperm and one copy from the egg).  These are called </a:t>
            </a:r>
            <a:r>
              <a:rPr dirty="0" lang="en-US" u="sng" smtClean="0"/>
              <a:t>homologous chromosomes.</a:t>
            </a:r>
          </a:p>
          <a:p>
            <a:endParaRPr dirty="0" lang="en-US" smtClean="0"/>
          </a:p>
          <a:p>
            <a:r>
              <a:rPr b="1" dirty="0" i="1" lang="en-US" u="sng" smtClean="0"/>
              <a:t>Fertilization</a:t>
            </a:r>
            <a:r>
              <a:rPr dirty="0" i="1" lang="en-US" smtClean="0"/>
              <a:t> </a:t>
            </a:r>
            <a:r>
              <a:rPr dirty="0" lang="en-US" smtClean="0"/>
              <a:t>is the name for the fusion of gametes.</a:t>
            </a:r>
            <a:endParaRPr dirty="0" i="1"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smtClean="0"/>
              <a:t>Why Are Cells Small?</a:t>
            </a:r>
            <a:endParaRPr b="1" dirty="0" lang="en-US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As cells get bigger, more of its cytoplasm is located farther from the cell membrane.</a:t>
            </a:r>
          </a:p>
          <a:p>
            <a:endParaRPr dirty="0" lang="en-US" smtClean="0"/>
          </a:p>
          <a:p>
            <a:r>
              <a:rPr dirty="0" lang="en-US" smtClean="0"/>
              <a:t>If a cell gets too big, it would take too long to get materials into the cell and too long to get waste out of the cell.</a:t>
            </a:r>
          </a:p>
          <a:p>
            <a:endParaRPr dirty="0" lang="en-US" smtClean="0"/>
          </a:p>
          <a:p>
            <a:r>
              <a:rPr dirty="0" lang="en-US" u="sng" smtClean="0"/>
              <a:t>Smaller cells are more efficient!</a:t>
            </a:r>
            <a:endParaRPr dirty="0" lang="en-US" u="sng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smtClean="0"/>
              <a:t>Reduction Division</a:t>
            </a:r>
            <a:endParaRPr b="1" dirty="0" lang="en-US"/>
          </a:p>
        </p:txBody>
      </p:sp>
      <p:sp>
        <p:nvSpPr>
          <p:cNvPr id="1048665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5562"/>
          </a:xfrm>
        </p:spPr>
        <p:txBody>
          <a:bodyPr>
            <a:normAutofit fontScale="95833" lnSpcReduction="20000"/>
          </a:bodyPr>
          <a:p>
            <a:r>
              <a:rPr dirty="0" lang="en-US" smtClean="0"/>
              <a:t>Since the sperm and the egg contain only half the number of chromosomes, they cannot be formed from mitosis.</a:t>
            </a:r>
          </a:p>
          <a:p>
            <a:endParaRPr dirty="0" lang="en-US" smtClean="0"/>
          </a:p>
          <a:p>
            <a:r>
              <a:rPr b="1" dirty="0" i="1" lang="en-US" u="sng" smtClean="0"/>
              <a:t>Meiosis</a:t>
            </a:r>
            <a:r>
              <a:rPr b="1" dirty="0" lang="en-US" u="sng" smtClean="0"/>
              <a:t> </a:t>
            </a:r>
            <a:r>
              <a:rPr dirty="0" lang="en-US" smtClean="0"/>
              <a:t> - the process of cell division that produces gametes with half the number of chromosomes as somatic cells</a:t>
            </a:r>
          </a:p>
          <a:p>
            <a:pPr lvl="1"/>
            <a:r>
              <a:rPr dirty="0" lang="en-US" u="sng" smtClean="0"/>
              <a:t>Cell undergoes 2 rounds of cell division: </a:t>
            </a:r>
          </a:p>
          <a:p>
            <a:pPr lvl="2"/>
            <a:r>
              <a:rPr dirty="0" lang="en-US" u="sng" smtClean="0"/>
              <a:t>Meiosis 1</a:t>
            </a:r>
          </a:p>
          <a:p>
            <a:pPr lvl="2"/>
            <a:r>
              <a:rPr dirty="0" lang="en-US" u="sng" smtClean="0"/>
              <a:t>Meiosis 2</a:t>
            </a:r>
          </a:p>
          <a:p>
            <a:pPr lvl="2"/>
            <a:endParaRPr dirty="0" lang="en-US" smtClean="0"/>
          </a:p>
          <a:p>
            <a:r>
              <a:rPr dirty="0" i="1" lang="en-US" smtClean="0"/>
              <a:t>Humans have 46 chromosomes in their somatic cells.</a:t>
            </a:r>
            <a:endParaRPr dirty="0" i="1"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smtClean="0"/>
              <a:t>The Sexual Life Cycle</a:t>
            </a:r>
            <a:endParaRPr b="1" dirty="0" lang="en-US"/>
          </a:p>
        </p:txBody>
      </p:sp>
      <p:pic>
        <p:nvPicPr>
          <p:cNvPr id="2097175" name="Content Placeholder 3" descr="I10-07-lifecycle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rcRect l="-42746" r="-42746"/>
          <a:stretch>
            <a:fillRect/>
          </a:stretch>
        </p:blipFill>
        <p:spPr/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smtClean="0"/>
              <a:t>Unique Features of Meiosis</a:t>
            </a:r>
            <a:endParaRPr b="1" dirty="0" lang="en-US"/>
          </a:p>
        </p:txBody>
      </p:sp>
      <p:sp>
        <p:nvSpPr>
          <p:cNvPr id="104866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ctr">
              <a:buNone/>
            </a:pPr>
            <a:r>
              <a:rPr b="1" dirty="0" i="1" lang="en-US" smtClean="0"/>
              <a:t>Feature #1 – </a:t>
            </a:r>
            <a:r>
              <a:rPr b="1" dirty="0" i="1" lang="en-US" err="1" smtClean="0"/>
              <a:t>Synapsis</a:t>
            </a:r>
            <a:endParaRPr b="1" dirty="0" i="1" lang="en-US" smtClean="0"/>
          </a:p>
          <a:p>
            <a:pPr>
              <a:buNone/>
            </a:pPr>
            <a:endParaRPr dirty="0" lang="en-US" smtClean="0"/>
          </a:p>
          <a:p>
            <a:pPr>
              <a:buNone/>
            </a:pPr>
            <a:r>
              <a:rPr dirty="0" lang="en-US" smtClean="0"/>
              <a:t>Following chromosome replication, </a:t>
            </a:r>
            <a:r>
              <a:rPr dirty="0" lang="en-US" u="sng" smtClean="0"/>
              <a:t>the homologous chromosomes pair all along their length.</a:t>
            </a:r>
            <a:r>
              <a:rPr dirty="0" lang="en-US" smtClean="0"/>
              <a:t>  This process is called </a:t>
            </a:r>
            <a:r>
              <a:rPr b="1" dirty="0" i="1" lang="en-US" err="1" u="sng" smtClean="0"/>
              <a:t>synapsis</a:t>
            </a:r>
            <a:r>
              <a:rPr dirty="0" i="1" lang="en-US" smtClean="0"/>
              <a:t>.</a:t>
            </a:r>
            <a:endParaRPr dirty="0" lang="en-US"/>
          </a:p>
        </p:txBody>
      </p:sp>
      <p:pic>
        <p:nvPicPr>
          <p:cNvPr id="2097176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581400" y="4648200"/>
            <a:ext cx="2008616" cy="2019300"/>
          </a:xfrm>
          <a:prstGeom prst="rect"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smtClean="0"/>
              <a:t>Unique Features of Meiosis</a:t>
            </a:r>
            <a:endParaRPr b="1" dirty="0" lang="en-US"/>
          </a:p>
        </p:txBody>
      </p:sp>
      <p:sp>
        <p:nvSpPr>
          <p:cNvPr id="1048670" name="Content Placeholder 2"/>
          <p:cNvSpPr>
            <a:spLocks noGrp="1"/>
          </p:cNvSpPr>
          <p:nvPr>
            <p:ph idx="1"/>
          </p:nvPr>
        </p:nvSpPr>
        <p:spPr>
          <a:xfrm>
            <a:off x="443248" y="1295400"/>
            <a:ext cx="8229600" cy="4525963"/>
          </a:xfrm>
        </p:spPr>
        <p:txBody>
          <a:bodyPr/>
          <a:p>
            <a:pPr algn="ctr">
              <a:buNone/>
            </a:pPr>
            <a:r>
              <a:rPr b="1" dirty="0" i="1" lang="en-US" smtClean="0"/>
              <a:t>Feature #2 – Crossing Over</a:t>
            </a:r>
          </a:p>
          <a:p>
            <a:pPr algn="ctr">
              <a:buNone/>
            </a:pPr>
            <a:endParaRPr b="1" dirty="0" i="1" lang="en-US" smtClean="0"/>
          </a:p>
          <a:p>
            <a:pPr>
              <a:buNone/>
            </a:pPr>
            <a:r>
              <a:rPr dirty="0" lang="en-US" smtClean="0"/>
              <a:t>While the homologous chromosomes are joined, crossing over occurs.  </a:t>
            </a:r>
            <a:r>
              <a:rPr b="1" dirty="0" i="1" lang="en-US" u="sng" smtClean="0"/>
              <a:t>Crossing over</a:t>
            </a:r>
            <a:r>
              <a:rPr b="1" dirty="0" lang="en-US" u="sng" smtClean="0"/>
              <a:t> </a:t>
            </a:r>
            <a:r>
              <a:rPr dirty="0" lang="en-US" smtClean="0"/>
              <a:t>is </a:t>
            </a:r>
            <a:r>
              <a:rPr dirty="0" lang="en-US" u="sng" smtClean="0"/>
              <a:t>the exchange of genetic material from homologous chromosomes.</a:t>
            </a:r>
          </a:p>
          <a:p>
            <a:pPr>
              <a:buNone/>
            </a:pPr>
            <a:endParaRPr dirty="0" lang="en-US" smtClean="0"/>
          </a:p>
          <a:p>
            <a:pPr>
              <a:buNone/>
            </a:pPr>
            <a:r>
              <a:rPr dirty="0" lang="en-US" u="sng" smtClean="0"/>
              <a:t>This causes genetic variations.</a:t>
            </a:r>
            <a:endParaRPr dirty="0" lang="en-US" u="sng"/>
          </a:p>
        </p:txBody>
      </p:sp>
      <p:pic>
        <p:nvPicPr>
          <p:cNvPr id="2097177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477000" y="3886200"/>
            <a:ext cx="2076450" cy="2768600"/>
          </a:xfrm>
          <a:prstGeom prst="rect"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err="1" smtClean="0"/>
              <a:t>Synapsis</a:t>
            </a:r>
            <a:r>
              <a:rPr b="1" dirty="0" lang="en-US" smtClean="0"/>
              <a:t> and Crossing Over</a:t>
            </a:r>
            <a:endParaRPr b="1" dirty="0" lang="en-US"/>
          </a:p>
        </p:txBody>
      </p:sp>
      <p:pic>
        <p:nvPicPr>
          <p:cNvPr id="2097178" name="Content Placeholder 3" descr="4a.synapsis.gif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rcRect l="-71221" r="-71221"/>
          <a:stretch>
            <a:fillRect/>
          </a:stretch>
        </p:blipFill>
        <p:spPr/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smtClean="0"/>
              <a:t>Unique Features of Meiosis</a:t>
            </a:r>
            <a:endParaRPr b="1" dirty="0" lang="en-US"/>
          </a:p>
        </p:txBody>
      </p:sp>
      <p:sp>
        <p:nvSpPr>
          <p:cNvPr id="104867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ctr">
              <a:buNone/>
            </a:pPr>
            <a:r>
              <a:rPr b="1" dirty="0" i="1" lang="en-US" smtClean="0"/>
              <a:t>Feature #3 – </a:t>
            </a:r>
            <a:r>
              <a:rPr b="1" dirty="0" i="1" lang="en-US" u="sng" smtClean="0"/>
              <a:t>Reduction Division</a:t>
            </a:r>
          </a:p>
          <a:p>
            <a:pPr>
              <a:buNone/>
            </a:pPr>
            <a:endParaRPr dirty="0" lang="en-US" smtClean="0"/>
          </a:p>
          <a:p>
            <a:pPr>
              <a:buNone/>
            </a:pPr>
            <a:r>
              <a:rPr dirty="0" lang="en-US" smtClean="0"/>
              <a:t>The </a:t>
            </a:r>
            <a:r>
              <a:rPr dirty="0" lang="en-US" u="sng" smtClean="0"/>
              <a:t>chromosomes are not copied in between the two divisions</a:t>
            </a:r>
            <a:r>
              <a:rPr dirty="0" lang="en-US" smtClean="0"/>
              <a:t>. At the end of meiosis, each cell contains one half the genetic material. (haploid or “n”)</a:t>
            </a:r>
            <a:endParaRPr dirty="0"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smtClean="0"/>
              <a:t>Reduction Division</a:t>
            </a:r>
            <a:endParaRPr b="1" dirty="0" lang="en-US"/>
          </a:p>
        </p:txBody>
      </p:sp>
      <p:pic>
        <p:nvPicPr>
          <p:cNvPr id="2097179" name="Content Placeholder 3" descr="Meiosis.gif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rcRect l="-10358" r="-10358"/>
          <a:stretch>
            <a:fillRect/>
          </a:stretch>
        </p:blipFill>
        <p:spPr/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Meiosis I</a:t>
            </a:r>
            <a:endParaRPr dirty="0" lang="en-US"/>
          </a:p>
        </p:txBody>
      </p:sp>
      <p:sp>
        <p:nvSpPr>
          <p:cNvPr id="104867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Preceded by Interphase- chromosomes are replicated to form sister chromatids</a:t>
            </a:r>
          </a:p>
          <a:p>
            <a:r>
              <a:rPr dirty="0" lang="en-US" smtClean="0"/>
              <a:t>Sister chromatids are genetically identical and joined at centromere</a:t>
            </a:r>
          </a:p>
          <a:p>
            <a:r>
              <a:rPr dirty="0" lang="en-US" smtClean="0"/>
              <a:t>Single centrosome replicates, forming 2 centrosomes</a:t>
            </a:r>
            <a:endParaRPr dirty="0"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7" descr="sphase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5087938" cy="6553200"/>
          </a:xfrm>
          <a:prstGeom prst="rect"/>
          <a:noFill/>
          <a:ln>
            <a:noFill/>
          </a:ln>
        </p:spPr>
      </p:pic>
      <p:pic>
        <p:nvPicPr>
          <p:cNvPr id="2097181" name="Picture 4" descr="sister-chromatids-27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029200" y="990600"/>
            <a:ext cx="3344863" cy="44196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p>
            <a:r>
              <a:rPr b="1" dirty="0" lang="en-US" smtClean="0"/>
              <a:t>Prophase I</a:t>
            </a:r>
            <a:endParaRPr b="1" dirty="0" lang="en-US"/>
          </a:p>
        </p:txBody>
      </p:sp>
      <p:sp>
        <p:nvSpPr>
          <p:cNvPr id="1048693" name="Content Placeholder 2"/>
          <p:cNvSpPr>
            <a:spLocks noGrp="1"/>
          </p:cNvSpPr>
          <p:nvPr>
            <p:ph idx="1"/>
          </p:nvPr>
        </p:nvSpPr>
        <p:spPr>
          <a:xfrm>
            <a:off x="0" y="745958"/>
            <a:ext cx="8686800" cy="3123365"/>
          </a:xfrm>
        </p:spPr>
        <p:txBody>
          <a:bodyPr>
            <a:normAutofit fontScale="96429" lnSpcReduction="10000"/>
          </a:bodyPr>
          <a:p>
            <a:r>
              <a:rPr dirty="0" lang="en-US" smtClean="0"/>
              <a:t>Individual chromosomes first become visible 	</a:t>
            </a:r>
          </a:p>
          <a:p>
            <a:pPr lvl="1"/>
            <a:r>
              <a:rPr dirty="0" lang="en-US" smtClean="0"/>
              <a:t>homologous chromosomes become closely associated in </a:t>
            </a:r>
            <a:r>
              <a:rPr dirty="0" lang="en-US" err="1" smtClean="0"/>
              <a:t>synapsis</a:t>
            </a:r>
            <a:r>
              <a:rPr dirty="0" lang="en-US" smtClean="0"/>
              <a:t>  </a:t>
            </a:r>
          </a:p>
          <a:p>
            <a:pPr lvl="1"/>
            <a:r>
              <a:rPr dirty="0" lang="en-US" smtClean="0"/>
              <a:t>crossing over occurs</a:t>
            </a:r>
          </a:p>
          <a:p>
            <a:r>
              <a:rPr b="1" dirty="0" i="1" lang="en-US" u="sng" smtClean="0"/>
              <a:t>Crossing over</a:t>
            </a:r>
            <a:r>
              <a:rPr b="1" dirty="0" lang="en-US" u="sng" smtClean="0"/>
              <a:t> </a:t>
            </a:r>
            <a:r>
              <a:rPr dirty="0" lang="en-US" smtClean="0"/>
              <a:t>is a complex series of events in which DNA segments are exchanged between </a:t>
            </a:r>
            <a:r>
              <a:rPr dirty="0" lang="en-US" err="1" smtClean="0"/>
              <a:t>nonsister</a:t>
            </a:r>
            <a:r>
              <a:rPr dirty="0" lang="en-US" smtClean="0"/>
              <a:t> or sister </a:t>
            </a:r>
            <a:r>
              <a:rPr dirty="0" lang="en-US" err="1" smtClean="0"/>
              <a:t>chromatids</a:t>
            </a:r>
            <a:r>
              <a:rPr dirty="0" lang="en-US" smtClean="0"/>
              <a:t>.</a:t>
            </a:r>
          </a:p>
          <a:p>
            <a:pPr>
              <a:buNone/>
            </a:pPr>
            <a:endParaRPr dirty="0" i="1" lang="en-US" smtClean="0"/>
          </a:p>
        </p:txBody>
      </p:sp>
      <p:pic>
        <p:nvPicPr>
          <p:cNvPr id="2097182" name="Picture 2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29824" r="33918"/>
          <a:stretch>
            <a:fillRect/>
          </a:stretch>
        </p:blipFill>
        <p:spPr bwMode="auto">
          <a:xfrm>
            <a:off x="1852863" y="3720127"/>
            <a:ext cx="2069431" cy="3137873"/>
          </a:xfrm>
          <a:prstGeom prst="rect"/>
          <a:noFill/>
          <a:ln>
            <a:noFill/>
          </a:ln>
          <a:effectLst/>
        </p:spPr>
      </p:pic>
      <p:pic>
        <p:nvPicPr>
          <p:cNvPr id="2097183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209005" y="3869323"/>
            <a:ext cx="2768600" cy="2584450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smtClean="0"/>
              <a:t>Cell Division</a:t>
            </a:r>
            <a:endParaRPr b="1" dirty="0" lang="en-US"/>
          </a:p>
        </p:txBody>
      </p:sp>
      <p:sp>
        <p:nvSpPr>
          <p:cNvPr id="104859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429" lnSpcReduction="20000"/>
          </a:bodyPr>
          <a:p>
            <a:r>
              <a:rPr dirty="0" lang="en-US" smtClean="0"/>
              <a:t>All cells come from other living cells.</a:t>
            </a:r>
          </a:p>
          <a:p>
            <a:pPr>
              <a:buNone/>
            </a:pPr>
            <a:endParaRPr dirty="0" lang="en-US" smtClean="0"/>
          </a:p>
          <a:p>
            <a:r>
              <a:rPr dirty="0" lang="en-US" smtClean="0"/>
              <a:t>You (and other living things) grow because your cells get bigger and your number of cells gets larger.</a:t>
            </a:r>
          </a:p>
          <a:p>
            <a:pPr lvl="1"/>
            <a:r>
              <a:rPr dirty="0" lang="en-US" smtClean="0"/>
              <a:t>A single cell divides into two cells.  </a:t>
            </a:r>
          </a:p>
          <a:p>
            <a:pPr lvl="1"/>
            <a:r>
              <a:rPr dirty="0" lang="en-US" smtClean="0"/>
              <a:t>Two cells divide into four, etc.</a:t>
            </a:r>
          </a:p>
          <a:p>
            <a:pPr lvl="1"/>
            <a:endParaRPr dirty="0" lang="en-US" smtClean="0"/>
          </a:p>
          <a:p>
            <a:r>
              <a:rPr dirty="0" lang="en-US" u="sng" smtClean="0"/>
              <a:t>Cells must also divide because old cells die and need new cells to replace them!</a:t>
            </a:r>
          </a:p>
          <a:p>
            <a:pPr lvl="1">
              <a:buNone/>
            </a:pPr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smtClean="0"/>
              <a:t>Metaphase I</a:t>
            </a:r>
            <a:endParaRPr b="1" dirty="0" lang="en-US"/>
          </a:p>
        </p:txBody>
      </p:sp>
      <p:sp>
        <p:nvSpPr>
          <p:cNvPr id="104869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524000"/>
          </a:xfrm>
        </p:spPr>
        <p:txBody>
          <a:bodyPr>
            <a:normAutofit fontScale="93750" lnSpcReduction="10000"/>
          </a:bodyPr>
          <a:p>
            <a:pPr>
              <a:buNone/>
            </a:pPr>
            <a:endParaRPr dirty="0" lang="en-US" smtClean="0"/>
          </a:p>
          <a:p>
            <a:r>
              <a:rPr dirty="0" lang="en-US" smtClean="0"/>
              <a:t>The homologous chromosomes line up in the center of the cell and are still held together</a:t>
            </a:r>
            <a:endParaRPr dirty="0" lang="en-US"/>
          </a:p>
        </p:txBody>
      </p:sp>
      <p:pic>
        <p:nvPicPr>
          <p:cNvPr id="2097184" name="Picture 2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30751" r="16910"/>
          <a:stretch>
            <a:fillRect/>
          </a:stretch>
        </p:blipFill>
        <p:spPr bwMode="auto">
          <a:xfrm>
            <a:off x="2454442" y="2376055"/>
            <a:ext cx="4307305" cy="4181475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>
          <a:xfrm>
            <a:off x="457200" y="42818"/>
            <a:ext cx="8229600" cy="795382"/>
          </a:xfrm>
        </p:spPr>
        <p:txBody>
          <a:bodyPr/>
          <a:p>
            <a:r>
              <a:rPr b="1" dirty="0" lang="en-US" smtClean="0"/>
              <a:t>Anaphase I</a:t>
            </a:r>
            <a:endParaRPr b="1" dirty="0" lang="en-US"/>
          </a:p>
        </p:txBody>
      </p:sp>
      <p:sp>
        <p:nvSpPr>
          <p:cNvPr id="1048697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229600" cy="1981200"/>
          </a:xfrm>
        </p:spPr>
        <p:txBody>
          <a:bodyPr>
            <a:normAutofit fontScale="96875" lnSpcReduction="20000"/>
          </a:bodyPr>
          <a:p>
            <a:r>
              <a:rPr dirty="0" lang="en-US" smtClean="0"/>
              <a:t>Spindle fibers shorten</a:t>
            </a:r>
          </a:p>
          <a:p>
            <a:r>
              <a:rPr dirty="0" lang="en-US" smtClean="0"/>
              <a:t>The homologous chromosomes are separated (the sister </a:t>
            </a:r>
            <a:r>
              <a:rPr dirty="0" lang="en-US" err="1" smtClean="0"/>
              <a:t>chromatids</a:t>
            </a:r>
            <a:r>
              <a:rPr dirty="0" lang="en-US" smtClean="0"/>
              <a:t> are still paired)</a:t>
            </a:r>
          </a:p>
          <a:p>
            <a:endParaRPr dirty="0" lang="en-US" smtClean="0"/>
          </a:p>
        </p:txBody>
      </p:sp>
      <p:sp>
        <p:nvSpPr>
          <p:cNvPr id="1048698" name="TextBox 3"/>
          <p:cNvSpPr txBox="1"/>
          <p:nvPr/>
        </p:nvSpPr>
        <p:spPr>
          <a:xfrm>
            <a:off x="192110" y="5181600"/>
            <a:ext cx="8686800" cy="1539240"/>
          </a:xfrm>
          <a:prstGeom prst="rect"/>
          <a:noFill/>
        </p:spPr>
        <p:txBody>
          <a:bodyPr rtlCol="0" wrap="square">
            <a:spAutoFit/>
          </a:bodyPr>
          <a:p>
            <a:pPr indent="-342900" marL="342900">
              <a:spcBef>
                <a:spcPct val="20000"/>
              </a:spcBef>
              <a:buFont typeface="Arial"/>
              <a:buChar char="•"/>
            </a:pPr>
            <a:r>
              <a:rPr b="1" dirty="0" sz="3200" i="1" lang="en-US" u="sng"/>
              <a:t>Independent assortment</a:t>
            </a:r>
            <a:r>
              <a:rPr b="1" dirty="0" sz="3200" lang="en-US" u="sng"/>
              <a:t> </a:t>
            </a:r>
            <a:r>
              <a:rPr dirty="0" sz="3200" lang="en-US"/>
              <a:t>– random chromosomes move to each pole; some may be maternal and some may be paternal</a:t>
            </a:r>
            <a:endParaRPr dirty="0" sz="3200" i="1" lang="en-US"/>
          </a:p>
        </p:txBody>
      </p:sp>
      <p:pic>
        <p:nvPicPr>
          <p:cNvPr id="2097185" name="Picture 2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26988"/>
          <a:stretch>
            <a:fillRect/>
          </a:stretch>
        </p:blipFill>
        <p:spPr bwMode="auto">
          <a:xfrm>
            <a:off x="3080084" y="2133600"/>
            <a:ext cx="4617726" cy="3284303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itle 1"/>
          <p:cNvSpPr>
            <a:spLocks noGrp="1"/>
          </p:cNvSpPr>
          <p:nvPr>
            <p:ph type="title"/>
          </p:nvPr>
        </p:nvSpPr>
        <p:spPr>
          <a:xfrm>
            <a:off x="457200" y="4182"/>
            <a:ext cx="8229600" cy="910218"/>
          </a:xfrm>
        </p:spPr>
        <p:txBody>
          <a:bodyPr/>
          <a:p>
            <a:r>
              <a:rPr b="1" dirty="0" lang="en-US" err="1" smtClean="0"/>
              <a:t>Telophase</a:t>
            </a:r>
            <a:r>
              <a:rPr b="1" dirty="0" lang="en-US" smtClean="0"/>
              <a:t> I</a:t>
            </a:r>
            <a:endParaRPr b="1" dirty="0" lang="en-US"/>
          </a:p>
        </p:txBody>
      </p:sp>
      <p:sp>
        <p:nvSpPr>
          <p:cNvPr id="1048700" name="Content Placeholder 2"/>
          <p:cNvSpPr>
            <a:spLocks noGrp="1"/>
          </p:cNvSpPr>
          <p:nvPr>
            <p:ph idx="1"/>
          </p:nvPr>
        </p:nvSpPr>
        <p:spPr>
          <a:xfrm>
            <a:off x="433589" y="762000"/>
            <a:ext cx="8229600" cy="2819400"/>
          </a:xfrm>
        </p:spPr>
        <p:txBody>
          <a:bodyPr/>
          <a:p>
            <a:r>
              <a:rPr dirty="0" lang="en-US" smtClean="0"/>
              <a:t>The nuclear membrane reforms around each daughter nucleus</a:t>
            </a:r>
          </a:p>
          <a:p>
            <a:r>
              <a:rPr dirty="0" lang="en-US" smtClean="0"/>
              <a:t>Each new cell now contains two sister </a:t>
            </a:r>
            <a:r>
              <a:rPr dirty="0" lang="en-US" err="1" smtClean="0"/>
              <a:t>chromatids</a:t>
            </a:r>
            <a:r>
              <a:rPr dirty="0" lang="en-US" smtClean="0"/>
              <a:t> that are NOT identical due to crossing over</a:t>
            </a:r>
            <a:endParaRPr dirty="0" lang="en-US"/>
          </a:p>
        </p:txBody>
      </p:sp>
      <p:pic>
        <p:nvPicPr>
          <p:cNvPr id="209718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908634" y="3581400"/>
            <a:ext cx="4069682" cy="240968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smtClean="0"/>
              <a:t>At the end of Meiosis I…</a:t>
            </a:r>
            <a:endParaRPr b="1" dirty="0" lang="en-US"/>
          </a:p>
        </p:txBody>
      </p:sp>
      <p:sp>
        <p:nvSpPr>
          <p:cNvPr id="1048702" name="Content Placeholder 2"/>
          <p:cNvSpPr>
            <a:spLocks noGrp="1"/>
          </p:cNvSpPr>
          <p:nvPr>
            <p:ph idx="1"/>
          </p:nvPr>
        </p:nvSpPr>
        <p:spPr>
          <a:xfrm>
            <a:off x="457200" y="1227221"/>
            <a:ext cx="8229600" cy="5269832"/>
          </a:xfrm>
        </p:spPr>
        <p:txBody>
          <a:bodyPr>
            <a:normAutofit fontScale="88462" lnSpcReduction="10000"/>
          </a:bodyPr>
          <a:p>
            <a:r>
              <a:rPr dirty="0" sz="2600" lang="en-US" smtClean="0"/>
              <a:t>You have made 2 cells</a:t>
            </a:r>
          </a:p>
          <a:p>
            <a:endParaRPr dirty="0" sz="2600" lang="en-US" smtClean="0"/>
          </a:p>
          <a:p>
            <a:r>
              <a:rPr dirty="0" sz="2600" lang="en-US" smtClean="0"/>
              <a:t>Each cell contains a haploid number of chromosomes – 1 copy of each chromosome</a:t>
            </a:r>
          </a:p>
          <a:p>
            <a:pPr indent="0" marL="0">
              <a:buNone/>
            </a:pPr>
            <a:r>
              <a:rPr dirty="0" sz="2600" lang="en-US"/>
              <a:t> </a:t>
            </a:r>
            <a:r>
              <a:rPr dirty="0" sz="2600" lang="en-US" smtClean="0"/>
              <a:t>       (for humans, each haploid cell has 23 chromosomes)</a:t>
            </a:r>
          </a:p>
          <a:p>
            <a:endParaRPr dirty="0" sz="2600" lang="en-US" smtClean="0"/>
          </a:p>
          <a:p>
            <a:endParaRPr dirty="0" sz="2600" lang="en-US"/>
          </a:p>
          <a:p>
            <a:endParaRPr dirty="0" sz="2600" lang="en-US" smtClean="0"/>
          </a:p>
          <a:p>
            <a:endParaRPr dirty="0" sz="2600" lang="en-US"/>
          </a:p>
          <a:p>
            <a:pPr indent="0" marL="0">
              <a:buNone/>
            </a:pPr>
            <a:endParaRPr dirty="0" sz="2600" lang="en-US" smtClean="0"/>
          </a:p>
          <a:p>
            <a:r>
              <a:rPr dirty="0" sz="2600" lang="en-US" smtClean="0"/>
              <a:t>No DNA replication occurs between Meiosis I and Meiosis I</a:t>
            </a:r>
            <a:endParaRPr dirty="0" lang="en-US" smtClean="0"/>
          </a:p>
          <a:p>
            <a:r>
              <a:rPr dirty="0" sz="4200" lang="en-US" u="sng" smtClean="0"/>
              <a:t>Meiosis II </a:t>
            </a:r>
            <a:r>
              <a:rPr dirty="0" lang="en-US" smtClean="0"/>
              <a:t>resembles normal, mitotic division</a:t>
            </a:r>
            <a:endParaRPr dirty="0" lang="en-US"/>
          </a:p>
        </p:txBody>
      </p:sp>
      <p:pic>
        <p:nvPicPr>
          <p:cNvPr id="2097187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611605" y="3320716"/>
            <a:ext cx="3859035" cy="1937084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smtClean="0"/>
              <a:t>Prophase II</a:t>
            </a:r>
            <a:endParaRPr b="1" dirty="0" lang="en-US"/>
          </a:p>
        </p:txBody>
      </p:sp>
      <p:sp>
        <p:nvSpPr>
          <p:cNvPr id="104870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Nuclear membrane breaks down again</a:t>
            </a:r>
            <a:endParaRPr dirty="0" lang="en-US"/>
          </a:p>
        </p:txBody>
      </p:sp>
      <p:pic>
        <p:nvPicPr>
          <p:cNvPr id="2097188" name="Picture 3" descr="meiosis_e.gif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22156" t="10076" r="4332"/>
          <a:stretch>
            <a:fillRect/>
          </a:stretch>
        </p:blipFill>
        <p:spPr>
          <a:xfrm>
            <a:off x="1371600" y="2737834"/>
            <a:ext cx="6404455" cy="3388329"/>
          </a:xfrm>
          <a:prstGeom prst="rect"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smtClean="0"/>
              <a:t>Metaphase II</a:t>
            </a:r>
            <a:endParaRPr b="1" dirty="0" lang="en-US"/>
          </a:p>
        </p:txBody>
      </p:sp>
      <p:sp>
        <p:nvSpPr>
          <p:cNvPr id="104870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The chromosomes line up in the middle of the cell.</a:t>
            </a:r>
            <a:endParaRPr dirty="0" lang="en-US"/>
          </a:p>
        </p:txBody>
      </p:sp>
      <p:pic>
        <p:nvPicPr>
          <p:cNvPr id="2097189" name="Picture 3" descr="meiosis_f.gif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19191" t="13381"/>
          <a:stretch>
            <a:fillRect/>
          </a:stretch>
        </p:blipFill>
        <p:spPr>
          <a:xfrm>
            <a:off x="1371600" y="3026054"/>
            <a:ext cx="6457752" cy="3154363"/>
          </a:xfrm>
          <a:prstGeom prst="rect"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smtClean="0"/>
              <a:t>Anaphase II</a:t>
            </a:r>
            <a:endParaRPr b="1" dirty="0" lang="en-US"/>
          </a:p>
        </p:txBody>
      </p:sp>
      <p:sp>
        <p:nvSpPr>
          <p:cNvPr id="104870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The spindle fibers shorten and the sister </a:t>
            </a:r>
            <a:r>
              <a:rPr dirty="0" lang="en-US" err="1" smtClean="0"/>
              <a:t>chromatids</a:t>
            </a:r>
            <a:r>
              <a:rPr dirty="0" lang="en-US" smtClean="0"/>
              <a:t> move to opposite poles.</a:t>
            </a:r>
            <a:endParaRPr dirty="0" lang="en-US"/>
          </a:p>
        </p:txBody>
      </p:sp>
      <p:pic>
        <p:nvPicPr>
          <p:cNvPr id="2097190" name="Picture 3" descr="meiosis_g.gif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27250" t="10908"/>
          <a:stretch>
            <a:fillRect/>
          </a:stretch>
        </p:blipFill>
        <p:spPr>
          <a:xfrm>
            <a:off x="1066800" y="2681868"/>
            <a:ext cx="6705600" cy="3644858"/>
          </a:xfrm>
          <a:prstGeom prst="rect"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err="1" smtClean="0"/>
              <a:t>Telophase</a:t>
            </a:r>
            <a:r>
              <a:rPr b="1" dirty="0" lang="en-US" smtClean="0"/>
              <a:t> II</a:t>
            </a:r>
            <a:endParaRPr b="1" dirty="0" lang="en-US"/>
          </a:p>
        </p:txBody>
      </p:sp>
      <p:sp>
        <p:nvSpPr>
          <p:cNvPr id="104871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Nuclear envelope re-forms around the four sets of daughter chromosomes.</a:t>
            </a:r>
            <a:endParaRPr dirty="0" lang="en-US"/>
          </a:p>
        </p:txBody>
      </p:sp>
      <p:pic>
        <p:nvPicPr>
          <p:cNvPr id="2097191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95940" y="2982521"/>
            <a:ext cx="6393028" cy="2799655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title"/>
          </p:nvPr>
        </p:nvSpPr>
        <p:spPr>
          <a:xfrm>
            <a:off x="457200" y="34006"/>
            <a:ext cx="8229600" cy="1143000"/>
          </a:xfrm>
        </p:spPr>
        <p:txBody>
          <a:bodyPr/>
          <a:p>
            <a:r>
              <a:rPr b="1" dirty="0" lang="en-US" smtClean="0"/>
              <a:t>At the end of Meiosis II…</a:t>
            </a:r>
            <a:endParaRPr b="1" dirty="0" lang="en-US"/>
          </a:p>
        </p:txBody>
      </p:sp>
      <p:sp>
        <p:nvSpPr>
          <p:cNvPr id="1048712" name="Content Placeholder 2"/>
          <p:cNvSpPr>
            <a:spLocks noGrp="1"/>
          </p:cNvSpPr>
          <p:nvPr>
            <p:ph idx="1"/>
          </p:nvPr>
        </p:nvSpPr>
        <p:spPr>
          <a:xfrm>
            <a:off x="457200" y="1070810"/>
            <a:ext cx="8229600" cy="5787190"/>
          </a:xfrm>
        </p:spPr>
        <p:txBody>
          <a:bodyPr>
            <a:normAutofit fontScale="96429" lnSpcReduction="20000"/>
          </a:bodyPr>
          <a:p>
            <a:r>
              <a:rPr dirty="0" lang="en-US" smtClean="0"/>
              <a:t>At the end of Meiosis II, there are </a:t>
            </a:r>
            <a:r>
              <a:rPr dirty="0" lang="en-US" u="sng" smtClean="0"/>
              <a:t>4 haploid cells</a:t>
            </a:r>
            <a:r>
              <a:rPr dirty="0" lang="en-US" smtClean="0"/>
              <a:t>. (only 1 copy of each chromosome)</a:t>
            </a:r>
            <a:endParaRPr dirty="0" lang="en-US"/>
          </a:p>
          <a:p>
            <a:pPr lvl="1"/>
            <a:r>
              <a:rPr dirty="0" lang="en-US" smtClean="0"/>
              <a:t>(for humans, each haploid cell has 23 chromosomes)</a:t>
            </a:r>
          </a:p>
          <a:p>
            <a:pPr indent="0" marL="0">
              <a:buNone/>
            </a:pPr>
            <a:endParaRPr dirty="0" lang="en-US" smtClean="0"/>
          </a:p>
          <a:p>
            <a:pPr indent="0" marL="0">
              <a:buNone/>
            </a:pPr>
            <a:endParaRPr dirty="0" lang="en-US"/>
          </a:p>
          <a:p>
            <a:pPr indent="0" marL="0">
              <a:buNone/>
            </a:pPr>
            <a:endParaRPr dirty="0" lang="en-US" smtClean="0"/>
          </a:p>
          <a:p>
            <a:r>
              <a:rPr dirty="0" lang="en-US" smtClean="0"/>
              <a:t>No two of these haploid cells are alike due to crossing over.</a:t>
            </a:r>
          </a:p>
          <a:p>
            <a:pPr lvl="1"/>
            <a:r>
              <a:rPr dirty="0" lang="en-US" smtClean="0"/>
              <a:t>This is why you and your siblings are genetically unique!</a:t>
            </a:r>
            <a:endParaRPr dirty="0" lang="en-US"/>
          </a:p>
        </p:txBody>
      </p:sp>
      <p:pic>
        <p:nvPicPr>
          <p:cNvPr id="209719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630781" y="3248527"/>
            <a:ext cx="6109098" cy="153553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>
          <a:xfrm>
            <a:off x="457200" y="103816"/>
            <a:ext cx="8229600" cy="850777"/>
          </a:xfrm>
        </p:spPr>
        <p:txBody>
          <a:bodyPr>
            <a:normAutofit/>
          </a:bodyPr>
          <a:p>
            <a:r>
              <a:rPr dirty="0" lang="en-US" u="sng" smtClean="0"/>
              <a:t>Meiosis Quick Check Questions:</a:t>
            </a:r>
            <a:endParaRPr dirty="0" lang="en-US" u="sng"/>
          </a:p>
        </p:txBody>
      </p:sp>
      <p:sp>
        <p:nvSpPr>
          <p:cNvPr id="1048714" name="Content Placeholder 2"/>
          <p:cNvSpPr>
            <a:spLocks noGrp="1"/>
          </p:cNvSpPr>
          <p:nvPr>
            <p:ph idx="1"/>
          </p:nvPr>
        </p:nvSpPr>
        <p:spPr>
          <a:xfrm>
            <a:off x="457200" y="834014"/>
            <a:ext cx="8229600" cy="5868238"/>
          </a:xfrm>
        </p:spPr>
        <p:txBody>
          <a:bodyPr>
            <a:normAutofit fontScale="96875" lnSpcReduction="10000"/>
          </a:bodyPr>
          <a:p>
            <a:pPr indent="-514350" marL="514350">
              <a:buFont typeface="+mj-lt"/>
              <a:buAutoNum type="arabicPeriod"/>
            </a:pPr>
            <a:r>
              <a:rPr dirty="0" lang="en-US" smtClean="0"/>
              <a:t>What kinds of cells does mitosis produce?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How many chromosomes do human haploid cells have?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What kinds of cells does meiosis produce?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How many cells are produced when one cell goes through meiosis?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How many times are chromosomes replicated during meiosis?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How do cells in meiosis get to be </a:t>
            </a:r>
            <a:r>
              <a:rPr dirty="0" i="1" lang="en-US" smtClean="0"/>
              <a:t>different</a:t>
            </a:r>
            <a:r>
              <a:rPr dirty="0" lang="en-US" smtClean="0"/>
              <a:t>?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/>
              <a:t>If an organism’s somatic cells have 36 chromosomes, how many chromosomes do their gametes have?</a:t>
            </a:r>
            <a:endParaRPr dirty="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smtClean="0"/>
              <a:t>The Cell Cycle</a:t>
            </a:r>
            <a:endParaRPr b="1" dirty="0" lang="en-US"/>
          </a:p>
        </p:txBody>
      </p:sp>
      <p:pic>
        <p:nvPicPr>
          <p:cNvPr id="2097155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800850" y="0"/>
            <a:ext cx="1996017" cy="1996017"/>
          </a:xfrm>
          <a:prstGeom prst="rect"/>
        </p:spPr>
      </p:pic>
      <p:sp>
        <p:nvSpPr>
          <p:cNvPr id="1048599" name="Content Placeholder 2"/>
          <p:cNvSpPr>
            <a:spLocks noGrp="1"/>
          </p:cNvSpPr>
          <p:nvPr>
            <p:ph idx="1"/>
          </p:nvPr>
        </p:nvSpPr>
        <p:spPr>
          <a:xfrm>
            <a:off x="457200" y="1761067"/>
            <a:ext cx="8229600" cy="4525963"/>
          </a:xfrm>
        </p:spPr>
        <p:txBody>
          <a:bodyPr>
            <a:normAutofit fontScale="92857" lnSpcReduction="20000"/>
          </a:bodyPr>
          <a:p>
            <a:r>
              <a:rPr b="1" dirty="0" lang="en-US" u="sng" smtClean="0"/>
              <a:t>Cell cycle</a:t>
            </a:r>
            <a:r>
              <a:rPr b="1" dirty="0" lang="en-US" smtClean="0"/>
              <a:t> – </a:t>
            </a:r>
            <a:r>
              <a:rPr dirty="0" lang="en-US" smtClean="0"/>
              <a:t>regular sequence of growth and division that eukaryotic cells undergo.</a:t>
            </a:r>
          </a:p>
          <a:p>
            <a:pPr lvl="1"/>
            <a:r>
              <a:rPr dirty="0" lang="en-US" smtClean="0"/>
              <a:t>Prokaryotic cells undergo binary fission</a:t>
            </a:r>
          </a:p>
          <a:p>
            <a:endParaRPr b="1" dirty="0" lang="en-US" u="sng" smtClean="0"/>
          </a:p>
          <a:p>
            <a:r>
              <a:rPr dirty="0" lang="en-US" smtClean="0"/>
              <a:t>Divided into three main stages:</a:t>
            </a:r>
          </a:p>
          <a:p>
            <a:pPr lvl="1"/>
            <a:r>
              <a:rPr b="1" dirty="0" lang="en-US" u="sng" smtClean="0"/>
              <a:t>Interphase</a:t>
            </a:r>
            <a:r>
              <a:rPr dirty="0" lang="en-US" smtClean="0"/>
              <a:t> – cell grows into its mature size, makes a copy of its DNA, and prepares for division.</a:t>
            </a:r>
          </a:p>
          <a:p>
            <a:pPr lvl="1"/>
            <a:r>
              <a:rPr b="1" dirty="0" lang="en-US" u="sng" smtClean="0"/>
              <a:t>Mitosis</a:t>
            </a:r>
            <a:r>
              <a:rPr dirty="0" lang="en-US" smtClean="0"/>
              <a:t> – one copy of the DNA is distributed into each of its daughter cells</a:t>
            </a:r>
          </a:p>
          <a:p>
            <a:pPr lvl="1"/>
            <a:r>
              <a:rPr b="1" dirty="0" lang="en-US" err="1" u="sng" smtClean="0"/>
              <a:t>Cytokinesis</a:t>
            </a:r>
            <a:r>
              <a:rPr dirty="0" lang="en-US" smtClean="0"/>
              <a:t> – the cytoplasm divides and organelles are distributed into the two new cells</a:t>
            </a:r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>
                            <p:stCondLst>
                              <p:cond delay="0"/>
                            </p:stCondLst>
                            <p:childTnLst>
                              <p:par>
                                <p:cTn fill="hold" id="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8"/>
                                        <p:tgtEl>
                                          <p:spTgt spid="1048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5"/>
                                        <p:tgtEl>
                                          <p:spTgt spid="1048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48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48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2"/>
                                        <p:tgtEl>
                                          <p:spTgt spid="1048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48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48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smtClean="0"/>
              <a:t>Interphase</a:t>
            </a:r>
            <a:endParaRPr b="1" dirty="0" lang="en-US"/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>
          <a:xfrm>
            <a:off x="457200" y="1082040"/>
            <a:ext cx="8229600" cy="5516880"/>
          </a:xfrm>
        </p:spPr>
        <p:txBody>
          <a:bodyPr>
            <a:normAutofit/>
          </a:bodyPr>
          <a:p>
            <a:r>
              <a:rPr dirty="0" lang="en-US" smtClean="0"/>
              <a:t>Interphase is made up of 3 separate parts.</a:t>
            </a:r>
          </a:p>
          <a:p>
            <a:pPr lvl="1"/>
            <a:r>
              <a:rPr dirty="0" lang="en-US" smtClean="0"/>
              <a:t>G1</a:t>
            </a:r>
          </a:p>
          <a:p>
            <a:pPr lvl="1"/>
            <a:r>
              <a:rPr dirty="0" lang="en-US" smtClean="0"/>
              <a:t>S </a:t>
            </a:r>
          </a:p>
          <a:p>
            <a:pPr lvl="1"/>
            <a:r>
              <a:rPr dirty="0" lang="en-US" smtClean="0"/>
              <a:t>G2</a:t>
            </a:r>
          </a:p>
          <a:p>
            <a:pPr lvl="1"/>
            <a:endParaRPr dirty="0" lang="en-US" smtClean="0"/>
          </a:p>
          <a:p>
            <a:endParaRPr dirty="0" lang="en-US" smtClean="0"/>
          </a:p>
          <a:p>
            <a:endParaRPr dirty="0" lang="en-US"/>
          </a:p>
          <a:p>
            <a:r>
              <a:rPr dirty="0" lang="en-US" smtClean="0"/>
              <a:t>Interphase is the stage that the cell is in for most of its life!</a:t>
            </a:r>
            <a:endParaRPr dirty="0" lang="en-US"/>
          </a:p>
        </p:txBody>
      </p:sp>
      <p:pic>
        <p:nvPicPr>
          <p:cNvPr id="209715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482659" y="1584959"/>
            <a:ext cx="4689232" cy="3291523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b="1" dirty="0" lang="en-US" u="sng" smtClean="0"/>
              <a:t>Sister </a:t>
            </a:r>
            <a:r>
              <a:rPr b="1" dirty="0" lang="en-US" err="1" u="sng" smtClean="0"/>
              <a:t>Chromatids</a:t>
            </a:r>
            <a:r>
              <a:rPr b="1" dirty="0" lang="en-US" u="sng" smtClean="0"/>
              <a:t> &amp; Chromosomes</a:t>
            </a:r>
            <a:endParaRPr b="1" dirty="0" lang="en-US" u="sng"/>
          </a:p>
        </p:txBody>
      </p:sp>
      <p:pic>
        <p:nvPicPr>
          <p:cNvPr id="2097157" name="Content Placeholder 3" descr="sphase.JPG.jpe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rcRect l="-106751" r="-106751"/>
          <a:stretch>
            <a:fillRect/>
          </a:stretch>
        </p:blipFill>
        <p:spPr>
          <a:xfrm>
            <a:off x="533400" y="3352800"/>
            <a:ext cx="6099311" cy="3354386"/>
          </a:xfrm>
        </p:spPr>
      </p:pic>
      <p:grpSp>
        <p:nvGrpSpPr>
          <p:cNvPr id="74" name="Group 8"/>
          <p:cNvGrpSpPr/>
          <p:nvPr/>
        </p:nvGrpSpPr>
        <p:grpSpPr>
          <a:xfrm>
            <a:off x="3893845" y="3356728"/>
            <a:ext cx="4564725" cy="2033734"/>
            <a:chOff x="4419600" y="1658034"/>
            <a:chExt cx="6461203" cy="2666378"/>
          </a:xfrm>
        </p:grpSpPr>
        <p:sp>
          <p:nvSpPr>
            <p:cNvPr id="1048603" name="TextBox 4"/>
            <p:cNvSpPr txBox="1"/>
            <p:nvPr/>
          </p:nvSpPr>
          <p:spPr>
            <a:xfrm>
              <a:off x="5858200" y="1658034"/>
              <a:ext cx="4986650" cy="819212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lang="en-US" smtClean="0">
                  <a:solidFill>
                    <a:prstClr val="black"/>
                  </a:solidFill>
                </a:rPr>
                <a:t> Copy of chromosome from mom</a:t>
              </a:r>
            </a:p>
            <a:p>
              <a:r>
                <a:rPr dirty="0" lang="en-US">
                  <a:solidFill>
                    <a:prstClr val="black"/>
                  </a:solidFill>
                </a:rPr>
                <a:t>o</a:t>
              </a:r>
              <a:r>
                <a:rPr dirty="0" lang="en-US" smtClean="0">
                  <a:solidFill>
                    <a:prstClr val="black"/>
                  </a:solidFill>
                </a:rPr>
                <a:t>r dad</a:t>
              </a:r>
              <a:endParaRPr dirty="0" lang="en-US">
                <a:solidFill>
                  <a:prstClr val="black"/>
                </a:solidFill>
              </a:endParaRPr>
            </a:p>
          </p:txBody>
        </p:sp>
        <p:sp>
          <p:nvSpPr>
            <p:cNvPr id="1048604" name="TextBox 5"/>
            <p:cNvSpPr txBox="1"/>
            <p:nvPr/>
          </p:nvSpPr>
          <p:spPr>
            <a:xfrm>
              <a:off x="5858200" y="3505200"/>
              <a:ext cx="5022603" cy="819212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lang="en-US" smtClean="0">
                  <a:solidFill>
                    <a:prstClr val="black"/>
                  </a:solidFill>
                </a:rPr>
                <a:t>Chromosome made in S phase of </a:t>
              </a:r>
            </a:p>
            <a:p>
              <a:r>
                <a:rPr dirty="0" lang="en-US" err="1" smtClean="0">
                  <a:solidFill>
                    <a:prstClr val="black"/>
                  </a:solidFill>
                </a:rPr>
                <a:t>Interphase</a:t>
              </a:r>
              <a:r>
                <a:rPr dirty="0" lang="en-US" smtClean="0">
                  <a:solidFill>
                    <a:prstClr val="black"/>
                  </a:solidFill>
                </a:rPr>
                <a:t> </a:t>
              </a:r>
              <a:endParaRPr dirty="0" lang="en-US">
                <a:solidFill>
                  <a:prstClr val="black"/>
                </a:solidFill>
              </a:endParaRPr>
            </a:p>
          </p:txBody>
        </p:sp>
        <p:sp>
          <p:nvSpPr>
            <p:cNvPr id="1048605" name="Left Arrow 6"/>
            <p:cNvSpPr/>
            <p:nvPr/>
          </p:nvSpPr>
          <p:spPr>
            <a:xfrm>
              <a:off x="4419600" y="1981200"/>
              <a:ext cx="1438600" cy="323165"/>
            </a:xfrm>
            <a:prstGeom prst="leftArrow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8606" name="Left Arrow 7"/>
            <p:cNvSpPr/>
            <p:nvPr/>
          </p:nvSpPr>
          <p:spPr>
            <a:xfrm>
              <a:off x="4648200" y="3886199"/>
              <a:ext cx="1210000" cy="265331"/>
            </a:xfrm>
            <a:prstGeom prst="leftArrow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48607" name="TextBox 9"/>
          <p:cNvSpPr txBox="1"/>
          <p:nvPr/>
        </p:nvSpPr>
        <p:spPr>
          <a:xfrm>
            <a:off x="291769" y="1371599"/>
            <a:ext cx="8382000" cy="1158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400" lang="en-US" smtClean="0">
                <a:solidFill>
                  <a:prstClr val="black"/>
                </a:solidFill>
              </a:rPr>
              <a:t>Human somatic cells (any cell other than a gamete) have </a:t>
            </a:r>
            <a:r>
              <a:rPr b="1" dirty="0" sz="2400" lang="en-US" u="sng" smtClean="0">
                <a:solidFill>
                  <a:prstClr val="black"/>
                </a:solidFill>
              </a:rPr>
              <a:t>23 pairs </a:t>
            </a:r>
            <a:r>
              <a:rPr dirty="0" sz="2400" lang="en-US" smtClean="0">
                <a:solidFill>
                  <a:prstClr val="black"/>
                </a:solidFill>
              </a:rPr>
              <a:t>of chromosomes. – one from mom and one from dad.  These are called </a:t>
            </a:r>
            <a:r>
              <a:rPr b="1" dirty="0" sz="2400" lang="en-US" u="sng" smtClean="0">
                <a:solidFill>
                  <a:prstClr val="black"/>
                </a:solidFill>
              </a:rPr>
              <a:t>homologous chromosomes</a:t>
            </a:r>
            <a:r>
              <a:rPr dirty="0" sz="2400" lang="en-US" smtClean="0">
                <a:solidFill>
                  <a:prstClr val="black"/>
                </a:solidFill>
              </a:rPr>
              <a:t>.</a:t>
            </a:r>
            <a:endParaRPr dirty="0" sz="2400"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Content Placeholder 2"/>
          <p:cNvSpPr>
            <a:spLocks noGrp="1"/>
          </p:cNvSpPr>
          <p:nvPr>
            <p:ph idx="1"/>
          </p:nvPr>
        </p:nvSpPr>
        <p:spPr>
          <a:xfrm>
            <a:off x="637309" y="852055"/>
            <a:ext cx="8229600" cy="4525963"/>
          </a:xfrm>
        </p:spPr>
        <p:txBody>
          <a:bodyPr/>
          <a:p>
            <a:r>
              <a:rPr dirty="0" lang="en-US" u="sng" smtClean="0"/>
              <a:t>The cell’s </a:t>
            </a:r>
            <a:r>
              <a:rPr b="1" dirty="0" i="1" lang="en-US" u="sng" smtClean="0"/>
              <a:t>chromatin</a:t>
            </a:r>
            <a:r>
              <a:rPr dirty="0" i="1" lang="en-US" u="sng" smtClean="0"/>
              <a:t> </a:t>
            </a:r>
            <a:r>
              <a:rPr dirty="0" lang="en-US" u="sng" smtClean="0"/>
              <a:t>condenses into </a:t>
            </a:r>
            <a:r>
              <a:rPr b="1" dirty="0" i="1" lang="en-US" u="sng" smtClean="0"/>
              <a:t>chromosomes</a:t>
            </a:r>
            <a:endParaRPr b="1" dirty="0" lang="en-US" u="sng" smtClean="0"/>
          </a:p>
          <a:p>
            <a:endParaRPr dirty="0" lang="en-US" smtClean="0"/>
          </a:p>
          <a:p>
            <a:r>
              <a:rPr dirty="0" lang="en-US" smtClean="0"/>
              <a:t>The chromosomes look like an “X”</a:t>
            </a:r>
          </a:p>
          <a:p>
            <a:pPr lvl="1"/>
            <a:r>
              <a:rPr dirty="0" lang="en-US" smtClean="0"/>
              <a:t>Each chromosome is made up of two identical  </a:t>
            </a:r>
            <a:r>
              <a:rPr dirty="0" i="1" lang="en-US" smtClean="0"/>
              <a:t>sister </a:t>
            </a:r>
            <a:r>
              <a:rPr b="1" dirty="0" i="1" lang="en-US" err="1" smtClean="0"/>
              <a:t>chromatids</a:t>
            </a:r>
            <a:r>
              <a:rPr dirty="0" lang="en-US" smtClean="0"/>
              <a:t> attached by a</a:t>
            </a:r>
            <a:r>
              <a:rPr b="1" dirty="0" lang="en-US" smtClean="0"/>
              <a:t> </a:t>
            </a:r>
            <a:r>
              <a:rPr b="1" dirty="0" i="1" lang="en-US" err="1" smtClean="0"/>
              <a:t>centromere</a:t>
            </a:r>
            <a:endParaRPr b="1" dirty="0" lang="en-US" smtClean="0"/>
          </a:p>
          <a:p>
            <a:pPr lvl="1"/>
            <a:r>
              <a:rPr dirty="0" lang="en-US" smtClean="0"/>
              <a:t>This is “created” in S phase of </a:t>
            </a:r>
            <a:r>
              <a:rPr dirty="0" lang="en-US" err="1" smtClean="0"/>
              <a:t>interphase</a:t>
            </a:r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48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048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48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487251" y="76200"/>
            <a:ext cx="8229600" cy="715962"/>
          </a:xfrm>
        </p:spPr>
        <p:txBody>
          <a:bodyPr>
            <a:normAutofit fontScale="90000"/>
          </a:bodyPr>
          <a:p>
            <a:r>
              <a:rPr dirty="0" lang="en-US" u="sng" smtClean="0"/>
              <a:t>Chromosome Structure</a:t>
            </a:r>
            <a:endParaRPr dirty="0" lang="en-US" u="sng"/>
          </a:p>
        </p:txBody>
      </p:sp>
      <p:pic>
        <p:nvPicPr>
          <p:cNvPr id="2097158" name="Picture 3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25353" t="35168" r="25056" b="14832"/>
          <a:stretch>
            <a:fillRect/>
          </a:stretch>
        </p:blipFill>
        <p:spPr bwMode="auto">
          <a:xfrm>
            <a:off x="304800" y="1600200"/>
            <a:ext cx="8612771" cy="4882291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name="1_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anchor="t" anchorCtr="0" bIns="45720" compatLnSpc="1" lIns="91440" numCol="1" rIns="91440" tIns="45720" vert="horz" wrap="square">
        <a:prstTxWarp prst="textNoShape"/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baseline="0" b="0" cap="none" sz="2400" i="0" kumimoji="0" lang="en-US" normalizeH="0" strike="noStrike" u="none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anchor="t" anchorCtr="0" bIns="45720" compatLnSpc="1" lIns="91440" numCol="1" rIns="91440" tIns="45720" vert="horz" wrap="square">
        <a:prstTxWarp prst="textNoShape"/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baseline="0" b="0" cap="none" sz="2400" i="0" kumimoji="0" lang="en-US" normalizeH="0" strike="noStrike" u="none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Office">
    <a:dk1>
      <a:sysClr lastClr="000000" val="windowText"/>
    </a:dk1>
    <a:lt1>
      <a:sysClr lastClr="FFFFFF" val="window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Introduction to Cell Division</dc:title>
  <dc:creator>Gatesman, Allison</dc:creator>
  <cp:lastModifiedBy>Gatesman, Allison</cp:lastModifiedBy>
  <dcterms:created xsi:type="dcterms:W3CDTF">2012-02-25T06:10:04Z</dcterms:created>
  <dcterms:modified xsi:type="dcterms:W3CDTF">2020-10-21T05:57:04Z</dcterms:modified>
</cp:coreProperties>
</file>