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88.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s/slide209.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s/slide216.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23.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5"/>
  </p:notesMasterIdLst>
  <p:handoutMasterIdLst>
    <p:handoutMasterId r:id="rId226"/>
  </p:handoutMasterIdLst>
  <p:sldIdLst>
    <p:sldId id="418" r:id="rId2"/>
    <p:sldId id="479" r:id="rId3"/>
    <p:sldId id="480" r:id="rId4"/>
    <p:sldId id="481" r:id="rId5"/>
    <p:sldId id="257" r:id="rId6"/>
    <p:sldId id="483" r:id="rId7"/>
    <p:sldId id="484" r:id="rId8"/>
    <p:sldId id="485" r:id="rId9"/>
    <p:sldId id="486" r:id="rId10"/>
    <p:sldId id="487" r:id="rId11"/>
    <p:sldId id="488" r:id="rId12"/>
    <p:sldId id="489" r:id="rId13"/>
    <p:sldId id="490" r:id="rId14"/>
    <p:sldId id="491" r:id="rId15"/>
    <p:sldId id="492" r:id="rId16"/>
    <p:sldId id="277" r:id="rId17"/>
    <p:sldId id="278" r:id="rId18"/>
    <p:sldId id="318" r:id="rId19"/>
    <p:sldId id="317" r:id="rId20"/>
    <p:sldId id="507" r:id="rId21"/>
    <p:sldId id="279" r:id="rId22"/>
    <p:sldId id="319" r:id="rId23"/>
    <p:sldId id="493" r:id="rId24"/>
    <p:sldId id="494" r:id="rId25"/>
    <p:sldId id="495" r:id="rId26"/>
    <p:sldId id="496" r:id="rId27"/>
    <p:sldId id="497" r:id="rId28"/>
    <p:sldId id="498" r:id="rId29"/>
    <p:sldId id="506" r:id="rId30"/>
    <p:sldId id="499" r:id="rId31"/>
    <p:sldId id="500" r:id="rId32"/>
    <p:sldId id="501" r:id="rId33"/>
    <p:sldId id="502" r:id="rId34"/>
    <p:sldId id="503" r:id="rId35"/>
    <p:sldId id="504" r:id="rId36"/>
    <p:sldId id="505" r:id="rId37"/>
    <p:sldId id="422" r:id="rId38"/>
    <p:sldId id="260" r:id="rId39"/>
    <p:sldId id="262" r:id="rId40"/>
    <p:sldId id="312" r:id="rId41"/>
    <p:sldId id="423" r:id="rId42"/>
    <p:sldId id="263" r:id="rId43"/>
    <p:sldId id="264" r:id="rId44"/>
    <p:sldId id="265" r:id="rId45"/>
    <p:sldId id="266" r:id="rId46"/>
    <p:sldId id="268" r:id="rId47"/>
    <p:sldId id="419" r:id="rId48"/>
    <p:sldId id="330" r:id="rId49"/>
    <p:sldId id="280" r:id="rId50"/>
    <p:sldId id="331" r:id="rId51"/>
    <p:sldId id="420" r:id="rId52"/>
    <p:sldId id="291" r:id="rId53"/>
    <p:sldId id="292" r:id="rId54"/>
    <p:sldId id="344" r:id="rId55"/>
    <p:sldId id="323" r:id="rId56"/>
    <p:sldId id="324" r:id="rId57"/>
    <p:sldId id="425" r:id="rId58"/>
    <p:sldId id="426" r:id="rId59"/>
    <p:sldId id="293" r:id="rId60"/>
    <p:sldId id="294" r:id="rId61"/>
    <p:sldId id="295" r:id="rId62"/>
    <p:sldId id="296" r:id="rId63"/>
    <p:sldId id="299" r:id="rId64"/>
    <p:sldId id="300" r:id="rId65"/>
    <p:sldId id="327" r:id="rId66"/>
    <p:sldId id="326" r:id="rId67"/>
    <p:sldId id="328" r:id="rId68"/>
    <p:sldId id="301" r:id="rId69"/>
    <p:sldId id="302" r:id="rId70"/>
    <p:sldId id="430" r:id="rId71"/>
    <p:sldId id="303" r:id="rId72"/>
    <p:sldId id="427" r:id="rId73"/>
    <p:sldId id="345" r:id="rId74"/>
    <p:sldId id="304" r:id="rId75"/>
    <p:sldId id="428" r:id="rId76"/>
    <p:sldId id="346" r:id="rId77"/>
    <p:sldId id="305" r:id="rId78"/>
    <p:sldId id="307" r:id="rId79"/>
    <p:sldId id="309" r:id="rId80"/>
    <p:sldId id="348" r:id="rId81"/>
    <p:sldId id="513" r:id="rId82"/>
    <p:sldId id="508" r:id="rId83"/>
    <p:sldId id="510" r:id="rId84"/>
    <p:sldId id="509" r:id="rId85"/>
    <p:sldId id="514" r:id="rId86"/>
    <p:sldId id="523" r:id="rId87"/>
    <p:sldId id="515" r:id="rId88"/>
    <p:sldId id="516" r:id="rId89"/>
    <p:sldId id="517" r:id="rId90"/>
    <p:sldId id="518" r:id="rId91"/>
    <p:sldId id="519" r:id="rId92"/>
    <p:sldId id="520" r:id="rId93"/>
    <p:sldId id="521" r:id="rId94"/>
    <p:sldId id="522" r:id="rId95"/>
    <p:sldId id="524" r:id="rId96"/>
    <p:sldId id="353" r:id="rId97"/>
    <p:sldId id="354" r:id="rId98"/>
    <p:sldId id="412" r:id="rId99"/>
    <p:sldId id="355" r:id="rId100"/>
    <p:sldId id="442" r:id="rId101"/>
    <p:sldId id="554" r:id="rId102"/>
    <p:sldId id="443" r:id="rId103"/>
    <p:sldId id="445" r:id="rId104"/>
    <p:sldId id="553" r:id="rId105"/>
    <p:sldId id="449" r:id="rId106"/>
    <p:sldId id="446" r:id="rId107"/>
    <p:sldId id="450" r:id="rId108"/>
    <p:sldId id="447" r:id="rId109"/>
    <p:sldId id="356" r:id="rId110"/>
    <p:sldId id="357" r:id="rId111"/>
    <p:sldId id="358" r:id="rId112"/>
    <p:sldId id="359" r:id="rId113"/>
    <p:sldId id="360" r:id="rId114"/>
    <p:sldId id="361" r:id="rId115"/>
    <p:sldId id="362" r:id="rId116"/>
    <p:sldId id="363" r:id="rId117"/>
    <p:sldId id="364" r:id="rId118"/>
    <p:sldId id="365" r:id="rId119"/>
    <p:sldId id="444" r:id="rId120"/>
    <p:sldId id="552" r:id="rId121"/>
    <p:sldId id="482" r:id="rId122"/>
    <p:sldId id="549" r:id="rId123"/>
    <p:sldId id="550" r:id="rId124"/>
    <p:sldId id="551" r:id="rId125"/>
    <p:sldId id="350" r:id="rId126"/>
    <p:sldId id="451" r:id="rId127"/>
    <p:sldId id="366" r:id="rId128"/>
    <p:sldId id="433" r:id="rId129"/>
    <p:sldId id="434" r:id="rId130"/>
    <p:sldId id="388" r:id="rId131"/>
    <p:sldId id="333" r:id="rId132"/>
    <p:sldId id="334" r:id="rId133"/>
    <p:sldId id="389" r:id="rId134"/>
    <p:sldId id="335" r:id="rId135"/>
    <p:sldId id="336" r:id="rId136"/>
    <p:sldId id="337" r:id="rId137"/>
    <p:sldId id="338" r:id="rId138"/>
    <p:sldId id="339" r:id="rId139"/>
    <p:sldId id="441" r:id="rId140"/>
    <p:sldId id="340" r:id="rId141"/>
    <p:sldId id="341" r:id="rId142"/>
    <p:sldId id="343" r:id="rId143"/>
    <p:sldId id="391" r:id="rId144"/>
    <p:sldId id="393" r:id="rId145"/>
    <p:sldId id="394" r:id="rId146"/>
    <p:sldId id="380" r:id="rId147"/>
    <p:sldId id="548" r:id="rId148"/>
    <p:sldId id="381" r:id="rId149"/>
    <p:sldId id="437" r:id="rId150"/>
    <p:sldId id="382" r:id="rId151"/>
    <p:sldId id="439" r:id="rId152"/>
    <p:sldId id="438" r:id="rId153"/>
    <p:sldId id="383" r:id="rId154"/>
    <p:sldId id="555" r:id="rId155"/>
    <p:sldId id="385" r:id="rId156"/>
    <p:sldId id="386" r:id="rId157"/>
    <p:sldId id="387" r:id="rId158"/>
    <p:sldId id="454" r:id="rId159"/>
    <p:sldId id="472" r:id="rId160"/>
    <p:sldId id="511" r:id="rId161"/>
    <p:sldId id="456" r:id="rId162"/>
    <p:sldId id="457" r:id="rId163"/>
    <p:sldId id="458" r:id="rId164"/>
    <p:sldId id="473" r:id="rId165"/>
    <p:sldId id="459" r:id="rId166"/>
    <p:sldId id="460" r:id="rId167"/>
    <p:sldId id="461" r:id="rId168"/>
    <p:sldId id="462" r:id="rId169"/>
    <p:sldId id="474" r:id="rId170"/>
    <p:sldId id="463" r:id="rId171"/>
    <p:sldId id="464" r:id="rId172"/>
    <p:sldId id="465" r:id="rId173"/>
    <p:sldId id="466" r:id="rId174"/>
    <p:sldId id="396" r:id="rId175"/>
    <p:sldId id="525" r:id="rId176"/>
    <p:sldId id="528" r:id="rId177"/>
    <p:sldId id="529" r:id="rId178"/>
    <p:sldId id="530" r:id="rId179"/>
    <p:sldId id="531" r:id="rId180"/>
    <p:sldId id="532" r:id="rId181"/>
    <p:sldId id="397" r:id="rId182"/>
    <p:sldId id="411" r:id="rId183"/>
    <p:sldId id="408" r:id="rId184"/>
    <p:sldId id="398" r:id="rId185"/>
    <p:sldId id="399" r:id="rId186"/>
    <p:sldId id="469" r:id="rId187"/>
    <p:sldId id="409" r:id="rId188"/>
    <p:sldId id="400" r:id="rId189"/>
    <p:sldId id="470" r:id="rId190"/>
    <p:sldId id="401" r:id="rId191"/>
    <p:sldId id="410" r:id="rId192"/>
    <p:sldId id="402" r:id="rId193"/>
    <p:sldId id="403" r:id="rId194"/>
    <p:sldId id="404" r:id="rId195"/>
    <p:sldId id="471" r:id="rId196"/>
    <p:sldId id="405" r:id="rId197"/>
    <p:sldId id="416" r:id="rId198"/>
    <p:sldId id="477" r:id="rId199"/>
    <p:sldId id="476" r:id="rId200"/>
    <p:sldId id="475" r:id="rId201"/>
    <p:sldId id="467" r:id="rId202"/>
    <p:sldId id="468" r:id="rId203"/>
    <p:sldId id="527" r:id="rId204"/>
    <p:sldId id="533" r:id="rId205"/>
    <p:sldId id="534" r:id="rId206"/>
    <p:sldId id="535" r:id="rId207"/>
    <p:sldId id="536" r:id="rId208"/>
    <p:sldId id="537" r:id="rId209"/>
    <p:sldId id="538" r:id="rId210"/>
    <p:sldId id="512" r:id="rId211"/>
    <p:sldId id="539" r:id="rId212"/>
    <p:sldId id="540" r:id="rId213"/>
    <p:sldId id="541" r:id="rId214"/>
    <p:sldId id="542" r:id="rId215"/>
    <p:sldId id="543" r:id="rId216"/>
    <p:sldId id="544" r:id="rId217"/>
    <p:sldId id="545" r:id="rId218"/>
    <p:sldId id="546" r:id="rId219"/>
    <p:sldId id="547" r:id="rId220"/>
    <p:sldId id="556" r:id="rId221"/>
    <p:sldId id="557" r:id="rId222"/>
    <p:sldId id="558" r:id="rId223"/>
    <p:sldId id="526" r:id="rId224"/>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372" autoAdjust="0"/>
    <p:restoredTop sz="94662" autoAdjust="0"/>
  </p:normalViewPr>
  <p:slideViewPr>
    <p:cSldViewPr>
      <p:cViewPr varScale="1">
        <p:scale>
          <a:sx n="69" d="100"/>
          <a:sy n="69" d="100"/>
        </p:scale>
        <p:origin x="-138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handoutMaster" Target="handoutMasters/handout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27" Type="http://schemas.openxmlformats.org/officeDocument/2006/relationships/presProps" Target="presProps.xml"/><Relationship Id="rId201" Type="http://schemas.openxmlformats.org/officeDocument/2006/relationships/slide" Target="slides/slide200.xml"/><Relationship Id="rId222" Type="http://schemas.openxmlformats.org/officeDocument/2006/relationships/slide" Target="slides/slide22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theme" Target="theme/theme1.xml"/><Relationship Id="rId19" Type="http://schemas.openxmlformats.org/officeDocument/2006/relationships/slide" Target="slides/slide18.xml"/><Relationship Id="rId224" Type="http://schemas.openxmlformats.org/officeDocument/2006/relationships/slide" Target="slides/slide223.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tableStyles" Target="tableStyle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C6F58A74-916A-4249-8D96-077B5757D848}" type="datetimeFigureOut">
              <a:rPr lang="en-US" smtClean="0"/>
              <a:pPr/>
              <a:t>9/21/2020</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12157CEF-D8C9-4C9A-B2A6-09213D891603}" type="slidenum">
              <a:rPr lang="en-US" smtClean="0"/>
              <a:pPr/>
              <a:t>‹#›</a:t>
            </a:fld>
            <a:endParaRPr lang="en-US"/>
          </a:p>
        </p:txBody>
      </p:sp>
    </p:spTree>
    <p:extLst>
      <p:ext uri="{BB962C8B-B14F-4D97-AF65-F5344CB8AC3E}">
        <p14:creationId xmlns:p14="http://schemas.microsoft.com/office/powerpoint/2010/main" xmlns="" val="1208373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5138"/>
          </a:xfrm>
          <a:prstGeom prst="rect">
            <a:avLst/>
          </a:prstGeom>
        </p:spPr>
        <p:txBody>
          <a:bodyPr vert="horz" lIns="91440" tIns="45720" rIns="91440" bIns="45720" rtlCol="0"/>
          <a:lstStyle>
            <a:lvl1pPr algn="r">
              <a:defRPr sz="1200"/>
            </a:lvl1pPr>
          </a:lstStyle>
          <a:p>
            <a:fld id="{256A3F6F-D32B-4671-A8E3-EC58107E3140}" type="datetimeFigureOut">
              <a:rPr lang="en-US" smtClean="0"/>
              <a:pPr/>
              <a:t>9/21/2020</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lIns="91440" tIns="45720" rIns="91440" bIns="45720" rtlCol="0" anchor="b"/>
          <a:lstStyle>
            <a:lvl1pPr algn="r">
              <a:defRPr sz="1200"/>
            </a:lvl1pPr>
          </a:lstStyle>
          <a:p>
            <a:fld id="{573D795D-4791-4E46-8975-E558A185945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8A17E55-DC12-4C4D-B769-4280A2FA297B}" type="datetimeFigureOut">
              <a:rPr lang="en-US" smtClean="0"/>
              <a:pPr/>
              <a:t>9/21/2020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6BC01943-BCCC-40D7-9815-4DCE27293DF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A17E55-DC12-4C4D-B769-4280A2FA297B}" type="datetimeFigureOut">
              <a:rPr lang="en-US" smtClean="0"/>
              <a:pPr/>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C01943-BCCC-40D7-9815-4DCE27293DF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A17E55-DC12-4C4D-B769-4280A2FA297B}" type="datetimeFigureOut">
              <a:rPr lang="en-US" smtClean="0"/>
              <a:pPr/>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C01943-BCCC-40D7-9815-4DCE27293DF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8A17E55-DC12-4C4D-B769-4280A2FA297B}" type="datetimeFigureOut">
              <a:rPr lang="en-US" smtClean="0"/>
              <a:pPr/>
              <a:t>9/21/2020</a:t>
            </a:fld>
            <a:endParaRPr lang="en-US"/>
          </a:p>
        </p:txBody>
      </p:sp>
      <p:sp>
        <p:nvSpPr>
          <p:cNvPr id="9" name="Slide Number Placeholder 8"/>
          <p:cNvSpPr>
            <a:spLocks noGrp="1"/>
          </p:cNvSpPr>
          <p:nvPr>
            <p:ph type="sldNum" sz="quarter" idx="15"/>
          </p:nvPr>
        </p:nvSpPr>
        <p:spPr/>
        <p:txBody>
          <a:bodyPr rtlCol="0"/>
          <a:lstStyle/>
          <a:p>
            <a:fld id="{6BC01943-BCCC-40D7-9815-4DCE27293DF8}"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8A17E55-DC12-4C4D-B769-4280A2FA297B}" type="datetimeFigureOut">
              <a:rPr lang="en-US" smtClean="0"/>
              <a:pPr/>
              <a:t>9/21/2020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6BC01943-BCCC-40D7-9815-4DCE27293DF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8A17E55-DC12-4C4D-B769-4280A2FA297B}" type="datetimeFigureOut">
              <a:rPr lang="en-US" smtClean="0"/>
              <a:pPr/>
              <a:t>9/21/2020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C01943-BCCC-40D7-9815-4DCE27293DF8}"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8A17E55-DC12-4C4D-B769-4280A2FA297B}" type="datetimeFigureOut">
              <a:rPr lang="en-US" smtClean="0"/>
              <a:pPr/>
              <a:t>9/21/2020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C01943-BCCC-40D7-9815-4DCE27293DF8}"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8A17E55-DC12-4C4D-B769-4280A2FA297B}" type="datetimeFigureOut">
              <a:rPr lang="en-US" smtClean="0"/>
              <a:pPr/>
              <a:t>9/21/2020</a:t>
            </a:fld>
            <a:endParaRPr lang="en-US"/>
          </a:p>
        </p:txBody>
      </p:sp>
      <p:sp>
        <p:nvSpPr>
          <p:cNvPr id="7" name="Slide Number Placeholder 6"/>
          <p:cNvSpPr>
            <a:spLocks noGrp="1"/>
          </p:cNvSpPr>
          <p:nvPr>
            <p:ph type="sldNum" sz="quarter" idx="11"/>
          </p:nvPr>
        </p:nvSpPr>
        <p:spPr/>
        <p:txBody>
          <a:bodyPr rtlCol="0"/>
          <a:lstStyle/>
          <a:p>
            <a:fld id="{6BC01943-BCCC-40D7-9815-4DCE27293DF8}"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A17E55-DC12-4C4D-B769-4280A2FA297B}" type="datetimeFigureOut">
              <a:rPr lang="en-US" smtClean="0"/>
              <a:pPr/>
              <a:t>9/21/2020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C01943-BCCC-40D7-9815-4DCE27293DF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8A17E55-DC12-4C4D-B769-4280A2FA297B}" type="datetimeFigureOut">
              <a:rPr lang="en-US" smtClean="0"/>
              <a:pPr/>
              <a:t>9/21/2020</a:t>
            </a:fld>
            <a:endParaRPr lang="en-US"/>
          </a:p>
        </p:txBody>
      </p:sp>
      <p:sp>
        <p:nvSpPr>
          <p:cNvPr id="22" name="Slide Number Placeholder 21"/>
          <p:cNvSpPr>
            <a:spLocks noGrp="1"/>
          </p:cNvSpPr>
          <p:nvPr>
            <p:ph type="sldNum" sz="quarter" idx="15"/>
          </p:nvPr>
        </p:nvSpPr>
        <p:spPr/>
        <p:txBody>
          <a:bodyPr rtlCol="0"/>
          <a:lstStyle/>
          <a:p>
            <a:fld id="{6BC01943-BCCC-40D7-9815-4DCE27293DF8}"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8A17E55-DC12-4C4D-B769-4280A2FA297B}" type="datetimeFigureOut">
              <a:rPr lang="en-US" smtClean="0"/>
              <a:pPr/>
              <a:t>9/21/2020</a:t>
            </a:fld>
            <a:endParaRPr lang="en-US"/>
          </a:p>
        </p:txBody>
      </p:sp>
      <p:sp>
        <p:nvSpPr>
          <p:cNvPr id="18" name="Slide Number Placeholder 17"/>
          <p:cNvSpPr>
            <a:spLocks noGrp="1"/>
          </p:cNvSpPr>
          <p:nvPr>
            <p:ph type="sldNum" sz="quarter" idx="11"/>
          </p:nvPr>
        </p:nvSpPr>
        <p:spPr/>
        <p:txBody>
          <a:bodyPr rtlCol="0"/>
          <a:lstStyle/>
          <a:p>
            <a:fld id="{6BC01943-BCCC-40D7-9815-4DCE27293DF8}"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8A17E55-DC12-4C4D-B769-4280A2FA297B}" type="datetimeFigureOut">
              <a:rPr lang="en-US" smtClean="0"/>
              <a:pPr/>
              <a:t>9/21/2020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BC01943-BCCC-40D7-9815-4DCE27293DF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3" Type="http://schemas.openxmlformats.org/officeDocument/2006/relationships/hyperlink" Target="https://saylordotorg.github.io/text_stand-up-speak-out-the-practice-and-ethics-of-public-speaking/s07-04-stages-of-listening.html" TargetMode="External"/><Relationship Id="rId2" Type="http://schemas.openxmlformats.org/officeDocument/2006/relationships/hyperlink" Target="https://www.skillsyouneed.com/ips/listening-skills.html" TargetMode="External"/><Relationship Id="rId1" Type="http://schemas.openxmlformats.org/officeDocument/2006/relationships/slideLayout" Target="../slideLayouts/slideLayout2.xml"/><Relationship Id="rId5" Type="http://schemas.openxmlformats.org/officeDocument/2006/relationships/hyperlink" Target="https://www.communicationtheory.org/patterns-of-communication/" TargetMode="External"/><Relationship Id="rId4" Type="http://schemas.openxmlformats.org/officeDocument/2006/relationships/hyperlink" Target="https://courses.lumenlearning.com/boundless-communications/chapter/understanding-listenin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COMMUNICATION AND INTERVIEWING SKILLS </a:t>
            </a:r>
            <a:br>
              <a:rPr lang="en-US" dirty="0" smtClean="0"/>
            </a:br>
            <a:endParaRPr lang="en-US" dirty="0"/>
          </a:p>
        </p:txBody>
      </p:sp>
      <p:sp>
        <p:nvSpPr>
          <p:cNvPr id="5" name="Subtitle 4"/>
          <p:cNvSpPr>
            <a:spLocks noGrp="1"/>
          </p:cNvSpPr>
          <p:nvPr>
            <p:ph type="subTitle" idx="1"/>
          </p:nvPr>
        </p:nvSpPr>
        <p:spPr/>
        <p:txBody>
          <a:bodyPr/>
          <a:lstStyle/>
          <a:p>
            <a:r>
              <a:rPr lang="en-US" smtClean="0"/>
              <a:t>MADAM PHEONA LUGOGO</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457200" y="285728"/>
            <a:ext cx="7467600" cy="6188224"/>
          </a:xfrm>
        </p:spPr>
        <p:txBody>
          <a:bodyPr>
            <a:normAutofit lnSpcReduction="10000"/>
          </a:bodyPr>
          <a:lstStyle/>
          <a:p>
            <a:r>
              <a:rPr lang="en-US" b="1" dirty="0" smtClean="0"/>
              <a:t>Theory of Reasoned Action</a:t>
            </a:r>
            <a:r>
              <a:rPr lang="en-US" dirty="0" smtClean="0"/>
              <a:t>: Theory asserting that behavior is predicted by intentions related to the behavior. These intentions are in turn predicted by attitudes toward the behavior and by subjective norms. Subjective norms are predicted by normative beliefs and the motivation to comply with those normative beliefs. Persuasive communication should target the audience’s salient beliefs about the consequences of performing a certain behavior and the audience’s attitudes toward those consequences. To persuade, communication should also address the audience’s beliefs about what other people think about the behavior and the audience’s motivation to comply with the perceived beliefs of others (i.e., to adopt the subjective norm). </a:t>
            </a:r>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839200" cy="838200"/>
          </a:xfrm>
        </p:spPr>
        <p:txBody>
          <a:bodyPr>
            <a:normAutofit/>
          </a:bodyPr>
          <a:lstStyle/>
          <a:p>
            <a:r>
              <a:rPr lang="en-US" b="1" dirty="0" smtClean="0"/>
              <a:t>Barriers resulting from the source</a:t>
            </a:r>
            <a:endParaRPr lang="en-US" b="1" dirty="0"/>
          </a:p>
        </p:txBody>
      </p:sp>
      <p:sp>
        <p:nvSpPr>
          <p:cNvPr id="3" name="Content Placeholder 2"/>
          <p:cNvSpPr>
            <a:spLocks noGrp="1"/>
          </p:cNvSpPr>
          <p:nvPr>
            <p:ph sz="quarter" idx="4294967295"/>
          </p:nvPr>
        </p:nvSpPr>
        <p:spPr>
          <a:xfrm>
            <a:off x="152400" y="838200"/>
            <a:ext cx="8991600" cy="6019800"/>
          </a:xfrm>
        </p:spPr>
        <p:txBody>
          <a:bodyPr>
            <a:normAutofit/>
          </a:bodyPr>
          <a:lstStyle/>
          <a:p>
            <a:r>
              <a:rPr lang="en-US" sz="2800" dirty="0" smtClean="0"/>
              <a:t>The source of the message should have qualities that facilitate effective communication. </a:t>
            </a:r>
          </a:p>
          <a:p>
            <a:r>
              <a:rPr lang="en-US" sz="2800" dirty="0" smtClean="0"/>
              <a:t>Firstly, the source should have a sound understanding of their audience and a good knowledge of their subject. </a:t>
            </a:r>
          </a:p>
          <a:p>
            <a:r>
              <a:rPr lang="en-US" sz="2800" dirty="0" smtClean="0"/>
              <a:t>The audience determines the level of language and vocabulary to be used. </a:t>
            </a:r>
          </a:p>
          <a:p>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sz="2800" dirty="0" smtClean="0"/>
              <a:t>System overload may occur where an individual sends or receives too much information at the same time</a:t>
            </a:r>
          </a:p>
          <a:p>
            <a:r>
              <a:rPr lang="en-US" sz="2800" dirty="0" smtClean="0"/>
              <a:t>Where privacy and confidentiality are not observed, the readiness of the patient to talk freely is severely restricted which can lead to a communication breakdown. </a:t>
            </a:r>
          </a:p>
          <a:p>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resulting from the message</a:t>
            </a:r>
            <a:endParaRPr lang="en-US" dirty="0"/>
          </a:p>
        </p:txBody>
      </p:sp>
      <p:sp>
        <p:nvSpPr>
          <p:cNvPr id="3" name="Content Placeholder 2"/>
          <p:cNvSpPr>
            <a:spLocks noGrp="1"/>
          </p:cNvSpPr>
          <p:nvPr>
            <p:ph sz="quarter" idx="1"/>
          </p:nvPr>
        </p:nvSpPr>
        <p:spPr>
          <a:xfrm>
            <a:off x="457200" y="1447800"/>
            <a:ext cx="8229600" cy="5257800"/>
          </a:xfrm>
        </p:spPr>
        <p:txBody>
          <a:bodyPr/>
          <a:lstStyle/>
          <a:p>
            <a:r>
              <a:rPr lang="en-US" dirty="0" smtClean="0"/>
              <a:t>In order for the message to be well-received and effective, the sender must plan it well with the needs of the audience in mind. In other words:</a:t>
            </a:r>
          </a:p>
          <a:p>
            <a:pPr lvl="0">
              <a:buFont typeface="Wingdings" pitchFamily="2" charset="2"/>
              <a:buChar char="v"/>
            </a:pPr>
            <a:r>
              <a:rPr lang="en-US" b="1" i="1" dirty="0" smtClean="0">
                <a:solidFill>
                  <a:srgbClr val="C00000"/>
                </a:solidFill>
              </a:rPr>
              <a:t>What does the sender want the receiver to know?</a:t>
            </a:r>
          </a:p>
          <a:p>
            <a:pPr lvl="0">
              <a:buFont typeface="Wingdings" pitchFamily="2" charset="2"/>
              <a:buChar char="v"/>
            </a:pPr>
            <a:r>
              <a:rPr lang="en-US" b="1" i="1" dirty="0" smtClean="0">
                <a:solidFill>
                  <a:srgbClr val="C00000"/>
                </a:solidFill>
              </a:rPr>
              <a:t>How do they expect the receiver to feel?</a:t>
            </a:r>
          </a:p>
          <a:p>
            <a:pPr lvl="0">
              <a:buFont typeface="Wingdings" pitchFamily="2" charset="2"/>
              <a:buChar char="v"/>
            </a:pPr>
            <a:r>
              <a:rPr lang="en-US" b="1" i="1" dirty="0" smtClean="0">
                <a:solidFill>
                  <a:srgbClr val="C00000"/>
                </a:solidFill>
              </a:rPr>
              <a:t>Do they want to change the </a:t>
            </a:r>
            <a:r>
              <a:rPr lang="en-US" b="1" i="1" dirty="0" err="1" smtClean="0">
                <a:solidFill>
                  <a:srgbClr val="C00000"/>
                </a:solidFill>
              </a:rPr>
              <a:t>behaviour</a:t>
            </a:r>
            <a:r>
              <a:rPr lang="en-US" b="1" i="1" dirty="0" smtClean="0">
                <a:solidFill>
                  <a:srgbClr val="C00000"/>
                </a:solidFill>
              </a:rPr>
              <a:t> of the receiver?</a:t>
            </a:r>
          </a:p>
          <a:p>
            <a:pPr>
              <a:buNone/>
            </a:pPr>
            <a:r>
              <a:rPr lang="en-US" dirty="0" smtClean="0"/>
              <a:t>Unless the sender plans their message with these factors in mind, the message is unlikely to have the desired effect on the audience. </a:t>
            </a:r>
          </a:p>
          <a:p>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Receiver</a:t>
            </a:r>
            <a:r>
              <a:rPr lang="en-US" dirty="0" smtClean="0"/>
              <a:t> </a:t>
            </a:r>
            <a:br>
              <a:rPr lang="en-US" dirty="0" smtClean="0"/>
            </a:br>
            <a:endParaRPr lang="en-US" dirty="0"/>
          </a:p>
        </p:txBody>
      </p:sp>
      <p:sp>
        <p:nvSpPr>
          <p:cNvPr id="3" name="Content Placeholder 2"/>
          <p:cNvSpPr>
            <a:spLocks noGrp="1"/>
          </p:cNvSpPr>
          <p:nvPr>
            <p:ph sz="quarter" idx="1"/>
          </p:nvPr>
        </p:nvSpPr>
        <p:spPr>
          <a:xfrm>
            <a:off x="0" y="1143000"/>
            <a:ext cx="8763000" cy="5715000"/>
          </a:xfrm>
        </p:spPr>
        <p:txBody>
          <a:bodyPr>
            <a:normAutofit/>
          </a:bodyPr>
          <a:lstStyle/>
          <a:p>
            <a:pPr lvl="0"/>
            <a:r>
              <a:rPr lang="en-US" sz="2800" dirty="0" smtClean="0"/>
              <a:t>If the receiver of the message is inadequately prepared physically, socially and psychologically about the venue and time of giving a health message</a:t>
            </a:r>
          </a:p>
          <a:p>
            <a:pPr lvl="0"/>
            <a:r>
              <a:rPr lang="en-US" sz="2800" dirty="0" smtClean="0"/>
              <a:t>If the receiver does not know the benefits to gain from the message</a:t>
            </a:r>
          </a:p>
          <a:p>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lvl="0"/>
            <a:r>
              <a:rPr lang="en-US" sz="2800" dirty="0" smtClean="0"/>
              <a:t>If the receiver of the message does not understand the language because it is expressed in complicated jargon. </a:t>
            </a:r>
          </a:p>
          <a:p>
            <a:pPr lvl="0"/>
            <a:r>
              <a:rPr lang="en-US" sz="2800" dirty="0" smtClean="0"/>
              <a:t>If the sender stammers and speaks inaudibly there will be communication breakdown because of poor delivery of message.</a:t>
            </a:r>
          </a:p>
          <a:p>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Receiver..</a:t>
            </a:r>
            <a:endParaRPr lang="en-US" dirty="0"/>
          </a:p>
        </p:txBody>
      </p:sp>
      <p:sp>
        <p:nvSpPr>
          <p:cNvPr id="3" name="Content Placeholder 2"/>
          <p:cNvSpPr>
            <a:spLocks noGrp="1"/>
          </p:cNvSpPr>
          <p:nvPr>
            <p:ph sz="quarter" idx="1"/>
          </p:nvPr>
        </p:nvSpPr>
        <p:spPr>
          <a:xfrm>
            <a:off x="0" y="1295400"/>
            <a:ext cx="8686800" cy="5562600"/>
          </a:xfrm>
        </p:spPr>
        <p:txBody>
          <a:bodyPr>
            <a:normAutofit/>
          </a:bodyPr>
          <a:lstStyle/>
          <a:p>
            <a:pPr lvl="0"/>
            <a:r>
              <a:rPr lang="en-US" sz="2600" dirty="0" smtClean="0"/>
              <a:t>If the message transmitted is against the socioeconomic status and religious beliefs of the community, the communication process will be ineffective. This is because the sender and receiver will not be able to relate and share the meaning of the message in the same way.</a:t>
            </a:r>
          </a:p>
          <a:p>
            <a:pPr lvl="0"/>
            <a:r>
              <a:rPr lang="en-US" sz="2600" dirty="0" smtClean="0"/>
              <a:t>If the message contains too much information, the receiver may not be able to cope with the information. They will be overwhelmed and confused.</a:t>
            </a:r>
          </a:p>
          <a:p>
            <a:pPr lvl="0"/>
            <a:r>
              <a:rPr lang="en-US" sz="2600" dirty="0" smtClean="0"/>
              <a:t>If the  message takes a long time to reach the receiver, the audience will change  their priorities.</a:t>
            </a:r>
          </a:p>
          <a:p>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Barriers Resulting from the Social Setting</a:t>
            </a:r>
            <a:r>
              <a:rPr lang="en-US" dirty="0" smtClean="0"/>
              <a:t> </a:t>
            </a:r>
            <a:br>
              <a:rPr lang="en-US" dirty="0" smtClean="0"/>
            </a:br>
            <a:endParaRPr lang="en-US" dirty="0"/>
          </a:p>
        </p:txBody>
      </p:sp>
      <p:sp>
        <p:nvSpPr>
          <p:cNvPr id="3" name="Content Placeholder 2"/>
          <p:cNvSpPr>
            <a:spLocks noGrp="1"/>
          </p:cNvSpPr>
          <p:nvPr>
            <p:ph sz="quarter" idx="1"/>
          </p:nvPr>
        </p:nvSpPr>
        <p:spPr>
          <a:xfrm>
            <a:off x="152400" y="990600"/>
            <a:ext cx="8686800" cy="5867400"/>
          </a:xfrm>
        </p:spPr>
        <p:txBody>
          <a:bodyPr>
            <a:normAutofit/>
          </a:bodyPr>
          <a:lstStyle/>
          <a:p>
            <a:r>
              <a:rPr lang="en-US" dirty="0" smtClean="0"/>
              <a:t>The social setting is the environment in which the message is transmitted. The social setting creates 'noise' which interferes with the message. </a:t>
            </a:r>
          </a:p>
          <a:p>
            <a:r>
              <a:rPr lang="en-US" dirty="0" smtClean="0"/>
              <a:t>This 'noise' can be anything that interferes with the message signal, or distracts the source or recipient, it is not limited to actual noises, it can be visual, olfactory, tactile, electronic, cultural, racial or age related. </a:t>
            </a:r>
          </a:p>
          <a:p>
            <a:r>
              <a:rPr lang="en-US" dirty="0" smtClean="0"/>
              <a:t>For example: The selected venue for receiving the message has different posters, which are not relevant to the health message given. The posters act as detractors thus decreasing the level of concentration. </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SETTING BARRIERS</a:t>
            </a:r>
            <a:endParaRPr lang="en-US" dirty="0"/>
          </a:p>
        </p:txBody>
      </p:sp>
      <p:sp>
        <p:nvSpPr>
          <p:cNvPr id="3" name="Content Placeholder 2"/>
          <p:cNvSpPr>
            <a:spLocks noGrp="1"/>
          </p:cNvSpPr>
          <p:nvPr>
            <p:ph sz="quarter" idx="1"/>
          </p:nvPr>
        </p:nvSpPr>
        <p:spPr>
          <a:xfrm>
            <a:off x="457200" y="1371600"/>
            <a:ext cx="8153400" cy="5486400"/>
          </a:xfrm>
        </p:spPr>
        <p:txBody>
          <a:bodyPr>
            <a:normAutofit lnSpcReduction="10000"/>
          </a:bodyPr>
          <a:lstStyle/>
          <a:p>
            <a:r>
              <a:rPr lang="en-US" dirty="0" smtClean="0"/>
              <a:t>The sender of the message must consider the age and marital status of the audience when planning the venue. This is because married people may not feel free to discuss certain issues in the presence of single people. Intergenerational communication is not easy so, in planning the message, the age differences must be borne in mind. </a:t>
            </a:r>
          </a:p>
          <a:p>
            <a:r>
              <a:rPr lang="en-US" dirty="0" smtClean="0"/>
              <a:t>The sender does not consider cultural beliefs of the audience. For example, if you are giving a health message to some communities, where men and women do not mix easily, make an effort to address each group separately. </a:t>
            </a:r>
          </a:p>
          <a:p>
            <a:r>
              <a:rPr lang="en-US" dirty="0" smtClean="0"/>
              <a:t>The message is not action-oriented. The message must tell individuals and community members what they should do in order to improve their health status</a:t>
            </a:r>
          </a:p>
          <a:p>
            <a:endParaRPr 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Barriers Affecting the Communication Channel</a:t>
            </a:r>
            <a:r>
              <a:rPr lang="en-US" dirty="0" smtClean="0"/>
              <a:t> </a:t>
            </a:r>
            <a:br>
              <a:rPr lang="en-US" dirty="0" smtClean="0"/>
            </a:br>
            <a:endParaRPr lang="en-US" dirty="0"/>
          </a:p>
        </p:txBody>
      </p:sp>
      <p:sp>
        <p:nvSpPr>
          <p:cNvPr id="3" name="Content Placeholder 2"/>
          <p:cNvSpPr>
            <a:spLocks noGrp="1"/>
          </p:cNvSpPr>
          <p:nvPr>
            <p:ph sz="quarter" idx="1"/>
          </p:nvPr>
        </p:nvSpPr>
        <p:spPr>
          <a:xfrm>
            <a:off x="304800" y="1143000"/>
            <a:ext cx="8458200" cy="5715000"/>
          </a:xfrm>
        </p:spPr>
        <p:txBody>
          <a:bodyPr>
            <a:normAutofit fontScale="92500" lnSpcReduction="10000"/>
          </a:bodyPr>
          <a:lstStyle/>
          <a:p>
            <a:r>
              <a:rPr lang="en-US" sz="2800" dirty="0" smtClean="0"/>
              <a:t>In verbal communication the sender may speak in such a low voice that the receiver cannot hear well. </a:t>
            </a:r>
          </a:p>
          <a:p>
            <a:pPr lvl="0"/>
            <a:r>
              <a:rPr lang="en-US" sz="2800" dirty="0" smtClean="0"/>
              <a:t>When the channel selected to transmit the message is through the mass media like the radio, television, or the print media such as newspapers, films, and magazines without considering the socio-economic status of the receiver. </a:t>
            </a:r>
          </a:p>
          <a:p>
            <a:pPr lvl="0"/>
            <a:r>
              <a:rPr lang="en-US" sz="2800" dirty="0" smtClean="0"/>
              <a:t>If you select a verbal communication channel without considering the age of the receiver, the message content, language and delivery might lead to breakdown with youth or older persons if their special needs are not addressed.</a:t>
            </a:r>
          </a:p>
          <a:p>
            <a:r>
              <a:rPr lang="en-US" sz="2800" dirty="0" smtClean="0"/>
              <a:t>Effective communication is often facilitated by using more than one channel.</a:t>
            </a:r>
          </a:p>
          <a:p>
            <a:endParaRPr 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smtClean="0"/>
              <a:t>Physical Barriers</a:t>
            </a:r>
            <a:r>
              <a:rPr lang="en-US" dirty="0" smtClean="0"/>
              <a:t/>
            </a:r>
            <a:br>
              <a:rPr lang="en-US" dirty="0" smtClean="0"/>
            </a:br>
            <a:endParaRPr lang="en-US" dirty="0"/>
          </a:p>
        </p:txBody>
      </p:sp>
      <p:sp>
        <p:nvSpPr>
          <p:cNvPr id="3" name="Content Placeholder 2"/>
          <p:cNvSpPr>
            <a:spLocks noGrp="1"/>
          </p:cNvSpPr>
          <p:nvPr>
            <p:ph sz="quarter" idx="1"/>
          </p:nvPr>
        </p:nvSpPr>
        <p:spPr/>
        <p:txBody>
          <a:bodyPr>
            <a:normAutofit/>
          </a:bodyPr>
          <a:lstStyle/>
          <a:p>
            <a:r>
              <a:rPr lang="en-US" b="1" dirty="0" smtClean="0"/>
              <a:t>The </a:t>
            </a:r>
            <a:r>
              <a:rPr lang="en-US" b="1" dirty="0"/>
              <a:t>Competing Stimulus: </a:t>
            </a:r>
            <a:r>
              <a:rPr lang="en-US" dirty="0"/>
              <a:t>This is in the form of another conversation going on within hearing distance, or loud music or traffic noise in the </a:t>
            </a:r>
            <a:r>
              <a:rPr lang="en-US" dirty="0" smtClean="0"/>
              <a:t>background</a:t>
            </a:r>
            <a:endParaRPr lang="en-US" dirty="0"/>
          </a:p>
          <a:p>
            <a:r>
              <a:rPr lang="en-US" b="1" dirty="0"/>
              <a:t>Environmental Stress:</a:t>
            </a:r>
            <a:r>
              <a:rPr lang="en-US" dirty="0"/>
              <a:t> </a:t>
            </a:r>
            <a:r>
              <a:rPr lang="en-US" dirty="0" smtClean="0"/>
              <a:t> </a:t>
            </a:r>
            <a:r>
              <a:rPr lang="en-US" dirty="0"/>
              <a:t>can contribute to distortions in the sending and receiving of </a:t>
            </a:r>
            <a:r>
              <a:rPr lang="en-US" dirty="0" smtClean="0"/>
              <a:t>messages. A high temperature and humidity, poor ventilation,</a:t>
            </a:r>
          </a:p>
          <a:p>
            <a:r>
              <a:rPr lang="en-US" b="1" dirty="0" smtClean="0"/>
              <a:t>Subjective Stress:</a:t>
            </a:r>
            <a:r>
              <a:rPr lang="en-US" dirty="0" smtClean="0"/>
              <a:t> Sleeplessness, ill health, the effects of drugs and mood variations give rise to forms of subjective stress that often lead to great difficulties in listening and interpretation.</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457200" y="285728"/>
            <a:ext cx="7467600" cy="6188224"/>
          </a:xfrm>
        </p:spPr>
        <p:txBody>
          <a:bodyPr/>
          <a:lstStyle/>
          <a:p>
            <a:r>
              <a:rPr lang="en-US" b="1" dirty="0" smtClean="0"/>
              <a:t>The Agenda-Setting Function</a:t>
            </a:r>
            <a:r>
              <a:rPr lang="en-US" dirty="0" smtClean="0"/>
              <a:t>: Theory suggesting that the mass media strongly influence and shape people’s thoughts and the priorities they develop. For example, if a specific health problem receives constant attention in the media, the population may soon believe through association that the health problem is an important one. </a:t>
            </a:r>
          </a:p>
          <a:p>
            <a:r>
              <a:rPr lang="en-US" b="1" dirty="0" smtClean="0"/>
              <a:t>Cultivation Theory</a:t>
            </a:r>
            <a:r>
              <a:rPr lang="en-US" dirty="0" smtClean="0"/>
              <a:t>: Theory indicating that television has become a primary source of information. What people see on television, particularly with respect to violence, cultivates an distorted view of reality and builds exaggerated social norms. </a:t>
            </a:r>
            <a:endParaRPr 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b="1" dirty="0" smtClean="0"/>
              <a:t>Ignorance of the Medium:</a:t>
            </a:r>
            <a:r>
              <a:rPr lang="en-US" dirty="0" smtClean="0"/>
              <a:t> </a:t>
            </a:r>
          </a:p>
          <a:p>
            <a:r>
              <a:rPr lang="en-US" dirty="0" smtClean="0"/>
              <a:t>The use of a medium with which the communicators are not familiar would turn the medium itself into a barrier. </a:t>
            </a:r>
          </a:p>
          <a:p>
            <a:r>
              <a:rPr lang="en-US" dirty="0" smtClean="0"/>
              <a:t>For instance, the use of visual media like maps and charts to instruct workers who have not been taught to read maps and charts would alienate the workers immediately; they would 'switch off' for lack of knowledge of the medium.</a:t>
            </a:r>
            <a:endParaRPr 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a:bodyPr>
          <a:lstStyle/>
          <a:p>
            <a:pPr lvl="0"/>
            <a:r>
              <a:rPr lang="en-US" b="1" dirty="0" smtClean="0"/>
              <a:t>Psychological Barriers</a:t>
            </a:r>
            <a:r>
              <a:rPr lang="en-US" dirty="0" smtClean="0"/>
              <a:t/>
            </a:r>
            <a:br>
              <a:rPr lang="en-US" dirty="0" smtClean="0"/>
            </a:br>
            <a:endParaRPr lang="en-US" dirty="0"/>
          </a:p>
        </p:txBody>
      </p:sp>
      <p:sp>
        <p:nvSpPr>
          <p:cNvPr id="3" name="Content Placeholder 2"/>
          <p:cNvSpPr>
            <a:spLocks noGrp="1"/>
          </p:cNvSpPr>
          <p:nvPr>
            <p:ph sz="quarter" idx="1"/>
          </p:nvPr>
        </p:nvSpPr>
        <p:spPr>
          <a:xfrm>
            <a:off x="0" y="685800"/>
            <a:ext cx="8763000" cy="6172200"/>
          </a:xfrm>
        </p:spPr>
        <p:txBody>
          <a:bodyPr>
            <a:normAutofit/>
          </a:bodyPr>
          <a:lstStyle/>
          <a:p>
            <a:r>
              <a:rPr lang="en-US" dirty="0" smtClean="0"/>
              <a:t>Each </a:t>
            </a:r>
            <a:r>
              <a:rPr lang="en-US" dirty="0"/>
              <a:t>of us has a certain 'frame of reference', a kind of window through which we look out at the world, at people, events and situations. </a:t>
            </a:r>
            <a:endParaRPr lang="en-US" dirty="0" smtClean="0"/>
          </a:p>
          <a:p>
            <a:r>
              <a:rPr lang="en-US" dirty="0" smtClean="0"/>
              <a:t>A </a:t>
            </a:r>
            <a:r>
              <a:rPr lang="en-US" dirty="0"/>
              <a:t>frame of reference is a system of standards and values, usually implicit, underlying and to some extent controlling an action, or the expression of any belief, attitude or idea</a:t>
            </a:r>
            <a:r>
              <a:rPr lang="en-US" dirty="0" smtClean="0"/>
              <a:t>. No two individuals possess exactly similar frames of reference, even if they should be identical twins. </a:t>
            </a:r>
          </a:p>
          <a:p>
            <a:r>
              <a:rPr lang="en-US" dirty="0" smtClean="0"/>
              <a:t>To a large extent our frames of reference are influenced by our experiences, particularly our childhood experiences, and the cultural environment we have grown up in. </a:t>
            </a:r>
            <a:r>
              <a:rPr lang="en-US" dirty="0"/>
              <a:t>	</a:t>
            </a:r>
          </a:p>
          <a:p>
            <a:r>
              <a:rPr lang="en-US" dirty="0"/>
              <a:t>However, learning and deeper experiences modify these 'mental sets' as we grow and mature, and develop diverse frames of reference to meet different needs-our own and that of the group we identify ourselves with. </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smtClean="0"/>
              <a:t>Self Image</a:t>
            </a:r>
            <a:r>
              <a:rPr lang="en-US" dirty="0" smtClean="0"/>
              <a:t/>
            </a:r>
            <a:br>
              <a:rPr lang="en-US" dirty="0" smtClean="0"/>
            </a:br>
            <a:endParaRPr lang="en-US" dirty="0"/>
          </a:p>
        </p:txBody>
      </p:sp>
      <p:sp>
        <p:nvSpPr>
          <p:cNvPr id="3" name="Content Placeholder 2"/>
          <p:cNvSpPr>
            <a:spLocks noGrp="1"/>
          </p:cNvSpPr>
          <p:nvPr>
            <p:ph sz="quarter" idx="1"/>
          </p:nvPr>
        </p:nvSpPr>
        <p:spPr/>
        <p:txBody>
          <a:bodyPr>
            <a:normAutofit/>
          </a:bodyPr>
          <a:lstStyle/>
          <a:p>
            <a:r>
              <a:rPr lang="en-US" dirty="0" smtClean="0"/>
              <a:t>'self-image</a:t>
            </a:r>
            <a:r>
              <a:rPr lang="en-US" dirty="0"/>
              <a:t>' or 'self-concept', the way an individual looks at himself, or the picture he has of himself</a:t>
            </a:r>
            <a:r>
              <a:rPr lang="en-US" dirty="0" smtClean="0"/>
              <a:t>.</a:t>
            </a:r>
          </a:p>
          <a:p>
            <a:r>
              <a:rPr lang="en-US" dirty="0" smtClean="0"/>
              <a:t> </a:t>
            </a:r>
            <a:r>
              <a:rPr lang="en-US" dirty="0"/>
              <a:t>It is this 'self-image' that makes us always defends our point of view, to interpret messages in the way we wish to interpret them, and to see 'reality' according to our own pre-conceived notions. </a:t>
            </a:r>
            <a:endParaRPr lang="en-US" dirty="0" smtClean="0"/>
          </a:p>
          <a:p>
            <a:r>
              <a:rPr lang="en-US" dirty="0" smtClean="0"/>
              <a:t>Thus</a:t>
            </a:r>
            <a:r>
              <a:rPr lang="en-US" dirty="0"/>
              <a:t>, we tend to listen attentively to, and interpret </a:t>
            </a:r>
            <a:r>
              <a:rPr lang="en-US" dirty="0" err="1"/>
              <a:t>favourably</a:t>
            </a:r>
            <a:r>
              <a:rPr lang="en-US" dirty="0"/>
              <a:t> those messages which give a boost to our self-image, and reject or misinterpret messages which threaten that same image. </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t/>
            </a:r>
            <a:br>
              <a:rPr lang="en-US" b="1" dirty="0" smtClean="0"/>
            </a:br>
            <a:r>
              <a:rPr lang="en-US" b="1" dirty="0" smtClean="0"/>
              <a:t>Resistance to Change</a:t>
            </a:r>
            <a:r>
              <a:rPr lang="en-US" dirty="0" smtClean="0"/>
              <a:t/>
            </a:r>
            <a:br>
              <a:rPr lang="en-US" dirty="0" smtClean="0"/>
            </a:br>
            <a:endParaRPr lang="en-US" dirty="0"/>
          </a:p>
        </p:txBody>
      </p:sp>
      <p:sp>
        <p:nvSpPr>
          <p:cNvPr id="3" name="Content Placeholder 2"/>
          <p:cNvSpPr>
            <a:spLocks noGrp="1"/>
          </p:cNvSpPr>
          <p:nvPr>
            <p:ph sz="quarter" idx="1"/>
          </p:nvPr>
        </p:nvSpPr>
        <p:spPr>
          <a:xfrm>
            <a:off x="304800" y="1600200"/>
            <a:ext cx="8610600" cy="5257800"/>
          </a:xfrm>
        </p:spPr>
        <p:txBody>
          <a:bodyPr>
            <a:normAutofit/>
          </a:bodyPr>
          <a:lstStyle/>
          <a:p>
            <a:r>
              <a:rPr lang="en-US" dirty="0" smtClean="0"/>
              <a:t>The </a:t>
            </a:r>
            <a:r>
              <a:rPr lang="en-US" dirty="0"/>
              <a:t>risk of being changed is one of the most frightening prospects many of us face" </a:t>
            </a:r>
            <a:r>
              <a:rPr lang="en-US" dirty="0" smtClean="0"/>
              <a:t>. </a:t>
            </a:r>
            <a:r>
              <a:rPr lang="en-US" dirty="0"/>
              <a:t>No wonder, we resist change in any form except where we are convinced it is to our benefit, new ideas that do not support our own views are resisted outright. </a:t>
            </a:r>
            <a:endParaRPr lang="en-US" dirty="0" smtClean="0"/>
          </a:p>
          <a:p>
            <a:r>
              <a:rPr lang="en-US" dirty="0" smtClean="0"/>
              <a:t>In </a:t>
            </a:r>
            <a:r>
              <a:rPr lang="en-US" dirty="0"/>
              <a:t>fact, most of the time we do not actually hear views which conflict with our own. But we hear with rapt attention any communication that reinforces our beliefs, and our self image</a:t>
            </a:r>
            <a:r>
              <a:rPr lang="en-US" dirty="0" smtClean="0"/>
              <a:t>.</a:t>
            </a:r>
            <a:endParaRPr lang="en-US" dirty="0"/>
          </a:p>
          <a:p>
            <a:endParaRPr lang="en-US"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smtClean="0"/>
              <a:t>Linguistic and Cultural Barriers</a:t>
            </a:r>
            <a:r>
              <a:rPr lang="en-US" dirty="0" smtClean="0"/>
              <a:t/>
            </a:r>
            <a:br>
              <a:rPr lang="en-US" dirty="0" smtClean="0"/>
            </a:br>
            <a:endParaRPr lang="en-US" dirty="0"/>
          </a:p>
        </p:txBody>
      </p:sp>
      <p:sp>
        <p:nvSpPr>
          <p:cNvPr id="3" name="Content Placeholder 2"/>
          <p:cNvSpPr>
            <a:spLocks noGrp="1"/>
          </p:cNvSpPr>
          <p:nvPr>
            <p:ph sz="quarter" idx="1"/>
          </p:nvPr>
        </p:nvSpPr>
        <p:spPr>
          <a:xfrm>
            <a:off x="457200" y="1600200"/>
            <a:ext cx="8229600" cy="4953000"/>
          </a:xfrm>
        </p:spPr>
        <p:txBody>
          <a:bodyPr>
            <a:normAutofit/>
          </a:bodyPr>
          <a:lstStyle/>
          <a:p>
            <a:r>
              <a:rPr lang="en-US" dirty="0" smtClean="0"/>
              <a:t>A </a:t>
            </a:r>
            <a:r>
              <a:rPr lang="en-US" dirty="0"/>
              <a:t>language is the expression of the thoughts and experiences of a people in terms of their cultural environment. When the same language is made use of in a different culture, it takes on another meaning. </a:t>
            </a:r>
          </a:p>
          <a:p>
            <a:r>
              <a:rPr lang="en-US" dirty="0"/>
              <a:t>What is more, in our own familiar environment we switch our type of language fairly frequently, </a:t>
            </a:r>
            <a:r>
              <a:rPr lang="en-US" dirty="0" smtClean="0"/>
              <a:t> </a:t>
            </a:r>
            <a:r>
              <a:rPr lang="en-US" dirty="0"/>
              <a:t>we modify it according to whom we are talking to, where we are, and according to what we talk about; </a:t>
            </a:r>
            <a:r>
              <a:rPr lang="en-US" dirty="0" smtClean="0"/>
              <a:t>we </a:t>
            </a:r>
            <a:r>
              <a:rPr lang="en-US" dirty="0"/>
              <a:t>are aware of the situational differences. </a:t>
            </a:r>
            <a:endParaRPr lang="en-US" dirty="0" smtClean="0"/>
          </a:p>
          <a:p>
            <a:r>
              <a:rPr lang="en-US" dirty="0" smtClean="0"/>
              <a:t>This </a:t>
            </a:r>
            <a:r>
              <a:rPr lang="en-US" dirty="0"/>
              <a:t>is equally true of non-verbal language: a nod of the head does not mean assent in all </a:t>
            </a:r>
            <a:r>
              <a:rPr lang="en-US" dirty="0" smtClean="0"/>
              <a:t>cultures.</a:t>
            </a:r>
            <a:endParaRPr lang="en-US" dirty="0"/>
          </a:p>
          <a:p>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7467600" cy="1143000"/>
          </a:xfrm>
        </p:spPr>
        <p:txBody>
          <a:bodyPr>
            <a:normAutofit/>
          </a:bodyPr>
          <a:lstStyle/>
          <a:p>
            <a:pPr lvl="0"/>
            <a:r>
              <a:rPr lang="en-US" dirty="0" smtClean="0"/>
              <a:t/>
            </a:r>
            <a:br>
              <a:rPr lang="en-US" dirty="0" smtClean="0"/>
            </a:br>
            <a:endParaRPr lang="en-US" dirty="0"/>
          </a:p>
        </p:txBody>
      </p:sp>
      <p:sp>
        <p:nvSpPr>
          <p:cNvPr id="3" name="Content Placeholder 2"/>
          <p:cNvSpPr>
            <a:spLocks noGrp="1"/>
          </p:cNvSpPr>
          <p:nvPr>
            <p:ph sz="quarter" idx="4294967295"/>
          </p:nvPr>
        </p:nvSpPr>
        <p:spPr>
          <a:xfrm>
            <a:off x="0" y="228600"/>
            <a:ext cx="8991600" cy="6629400"/>
          </a:xfrm>
        </p:spPr>
        <p:txBody>
          <a:bodyPr>
            <a:normAutofit/>
          </a:bodyPr>
          <a:lstStyle/>
          <a:p>
            <a:r>
              <a:rPr lang="en-US" dirty="0" smtClean="0"/>
              <a:t>Language </a:t>
            </a:r>
            <a:r>
              <a:rPr lang="en-US" dirty="0"/>
              <a:t>facilitates understanding, but there are times when it can be a barrier to communication</a:t>
            </a:r>
            <a:r>
              <a:rPr lang="en-US" dirty="0" smtClean="0"/>
              <a:t>.</a:t>
            </a:r>
          </a:p>
          <a:p>
            <a:r>
              <a:rPr lang="en-US" dirty="0" smtClean="0"/>
              <a:t> The </a:t>
            </a:r>
            <a:r>
              <a:rPr lang="en-US" dirty="0"/>
              <a:t>words of language, for instance, are mere symbols, and by themselves rarely represent only one </a:t>
            </a:r>
            <a:r>
              <a:rPr lang="en-US" dirty="0" smtClean="0"/>
              <a:t>meaning, </a:t>
            </a:r>
            <a:r>
              <a:rPr lang="en-US" dirty="0"/>
              <a:t>these symbols are understood differently by participants in communication. </a:t>
            </a:r>
          </a:p>
          <a:p>
            <a:r>
              <a:rPr lang="en-US" dirty="0"/>
              <a:t>The </a:t>
            </a:r>
            <a:r>
              <a:rPr lang="en-US" dirty="0" err="1"/>
              <a:t>favourable</a:t>
            </a:r>
            <a:r>
              <a:rPr lang="en-US" dirty="0"/>
              <a:t> and </a:t>
            </a:r>
            <a:r>
              <a:rPr lang="en-US" dirty="0" err="1"/>
              <a:t>unfavourable</a:t>
            </a:r>
            <a:r>
              <a:rPr lang="en-US" dirty="0"/>
              <a:t> associations of a word depend upon the cultural context in which it is used. </a:t>
            </a:r>
            <a:endParaRPr lang="en-US" dirty="0" smtClean="0"/>
          </a:p>
          <a:p>
            <a:r>
              <a:rPr lang="en-US" dirty="0" smtClean="0"/>
              <a:t>Meanings</a:t>
            </a:r>
            <a:r>
              <a:rPr lang="en-US" dirty="0"/>
              <a:t>, therefore, exist not in words themselves but in the minds of people who use them. Even simple words like 'love', 'freedom', 'happiness' </a:t>
            </a:r>
            <a:r>
              <a:rPr lang="en-US" dirty="0" smtClean="0"/>
              <a:t>carry </a:t>
            </a:r>
            <a:r>
              <a:rPr lang="en-US" dirty="0"/>
              <a:t>numerous associations depending upon the political and cultural situations people find themselves a part of</a:t>
            </a:r>
            <a:r>
              <a:rPr lang="en-US" dirty="0" smtClean="0"/>
              <a:t>.</a:t>
            </a:r>
            <a:endParaRPr lang="en-US"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smtClean="0"/>
              <a:t>Mechanical Barriers</a:t>
            </a:r>
            <a:r>
              <a:rPr lang="en-US" dirty="0" smtClean="0"/>
              <a:t/>
            </a:r>
            <a:br>
              <a:rPr lang="en-US" dirty="0" smtClean="0"/>
            </a:br>
            <a:endParaRPr lang="en-US" dirty="0"/>
          </a:p>
        </p:txBody>
      </p:sp>
      <p:sp>
        <p:nvSpPr>
          <p:cNvPr id="3" name="Content Placeholder 2"/>
          <p:cNvSpPr>
            <a:spLocks noGrp="1"/>
          </p:cNvSpPr>
          <p:nvPr>
            <p:ph sz="quarter" idx="1"/>
          </p:nvPr>
        </p:nvSpPr>
        <p:spPr>
          <a:xfrm>
            <a:off x="304800" y="1371600"/>
            <a:ext cx="8382000" cy="5257800"/>
          </a:xfrm>
        </p:spPr>
        <p:txBody>
          <a:bodyPr>
            <a:normAutofit/>
          </a:bodyPr>
          <a:lstStyle/>
          <a:p>
            <a:r>
              <a:rPr lang="en-US" dirty="0" smtClean="0"/>
              <a:t>Mechanical </a:t>
            </a:r>
            <a:r>
              <a:rPr lang="en-US" dirty="0"/>
              <a:t>barriers are those raised by the channels employed for interpersonal, group or mass communication. </a:t>
            </a:r>
            <a:endParaRPr lang="en-US" dirty="0" smtClean="0"/>
          </a:p>
          <a:p>
            <a:r>
              <a:rPr lang="en-US" dirty="0" smtClean="0"/>
              <a:t>Channels </a:t>
            </a:r>
            <a:r>
              <a:rPr lang="en-US" dirty="0"/>
              <a:t>become barriers when the message is interfered with by some disturbance, which increase the difficulty in reception or prevent some elements of the message reaching its destination or both</a:t>
            </a:r>
            <a:r>
              <a:rPr lang="en-US" dirty="0" smtClean="0"/>
              <a:t>.</a:t>
            </a:r>
            <a:endParaRPr lang="en-US" dirty="0"/>
          </a:p>
          <a:p>
            <a:r>
              <a:rPr lang="en-US" dirty="0"/>
              <a:t>The absence of communication facilities too would be a mechanical barrier. </a:t>
            </a:r>
          </a:p>
          <a:p>
            <a:r>
              <a:rPr lang="en-US" dirty="0" smtClean="0"/>
              <a:t>This </a:t>
            </a:r>
            <a:r>
              <a:rPr lang="en-US" dirty="0"/>
              <a:t>type of barrier includes any disturbance which interferes with the fidelity of the physical transmission of the message. </a:t>
            </a:r>
          </a:p>
          <a:p>
            <a:pPr>
              <a:buNone/>
            </a:pPr>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Hearing is the physical act of receiving sound waves, a natural process. Listening, however, is a skill that has to be learned and developed, requiring hard work and practice.</a:t>
            </a:r>
          </a:p>
          <a:p>
            <a:r>
              <a:rPr lang="en-US" dirty="0" smtClean="0"/>
              <a:t>In mass communication, mechanical barriers would include such disturbances as audio reception problems on the radio, smeared ink on a newspaper, a rolling screen on television, a barely readable font -size, or a film projector or video that does not function properly. </a:t>
            </a:r>
          </a:p>
          <a:p>
            <a:endParaRPr lang="en-US"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457200" y="1600200"/>
            <a:ext cx="7467600" cy="5257800"/>
          </a:xfrm>
        </p:spPr>
        <p:txBody>
          <a:bodyPr>
            <a:normAutofit/>
          </a:bodyPr>
          <a:lstStyle/>
          <a:p>
            <a:endParaRPr lang="en-US" dirty="0" smtClean="0"/>
          </a:p>
          <a:p>
            <a:r>
              <a:rPr lang="en-US" dirty="0" smtClean="0"/>
              <a:t>Semantic noise occurs when the words used may have one meaning for the communicator and another for the receiver. </a:t>
            </a:r>
          </a:p>
          <a:p>
            <a:r>
              <a:rPr lang="en-US" dirty="0" smtClean="0"/>
              <a:t>Communication which challenges attitudes, value and beliefs of the audience may get 'rejected', 'distorted' or 'misinterpreted' and is termed 'Rejection'. </a:t>
            </a:r>
          </a:p>
          <a:p>
            <a:pPr>
              <a:buNone/>
            </a:pPr>
            <a:endParaRPr lang="en-US"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763000" cy="1143000"/>
          </a:xfrm>
        </p:spPr>
        <p:txBody>
          <a:bodyPr>
            <a:normAutofit fontScale="90000"/>
          </a:bodyPr>
          <a:lstStyle/>
          <a:p>
            <a:r>
              <a:rPr lang="en-US" b="1" dirty="0" smtClean="0"/>
              <a:t>Techniques for Creating Effective Messages</a:t>
            </a:r>
            <a:r>
              <a:rPr lang="en-US" dirty="0" smtClean="0"/>
              <a:t> </a:t>
            </a:r>
            <a:br>
              <a:rPr lang="en-US" dirty="0" smtClean="0"/>
            </a:br>
            <a:endParaRPr lang="en-US" dirty="0"/>
          </a:p>
        </p:txBody>
      </p:sp>
      <p:sp>
        <p:nvSpPr>
          <p:cNvPr id="3" name="Content Placeholder 2"/>
          <p:cNvSpPr>
            <a:spLocks noGrp="1"/>
          </p:cNvSpPr>
          <p:nvPr>
            <p:ph sz="quarter" idx="1"/>
          </p:nvPr>
        </p:nvSpPr>
        <p:spPr>
          <a:xfrm>
            <a:off x="228600" y="1143000"/>
            <a:ext cx="8534400" cy="5715000"/>
          </a:xfrm>
        </p:spPr>
        <p:txBody>
          <a:bodyPr>
            <a:normAutofit/>
          </a:bodyPr>
          <a:lstStyle/>
          <a:p>
            <a:r>
              <a:rPr lang="en-US" dirty="0" smtClean="0"/>
              <a:t>The message must be expressed in simple language. It must be short and to the point. The delivery of the message should involve proper communication, pauses and stressing of key words.</a:t>
            </a:r>
          </a:p>
          <a:p>
            <a:pPr lvl="0"/>
            <a:r>
              <a:rPr lang="en-US" dirty="0" smtClean="0"/>
              <a:t>The message must be problem-</a:t>
            </a:r>
            <a:r>
              <a:rPr lang="en-US" dirty="0" err="1" smtClean="0"/>
              <a:t>centred</a:t>
            </a:r>
            <a:r>
              <a:rPr lang="en-US" dirty="0" smtClean="0"/>
              <a:t>. It must address a health concern or issue affecting the individual or the community.</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b="1" dirty="0" smtClean="0"/>
              <a:t>Stages of Change Model</a:t>
            </a:r>
            <a:r>
              <a:rPr lang="en-US" dirty="0" smtClean="0"/>
              <a:t>: Theory postulating that behavior is a process and not an event. Individuals are at varying levels of motivation or readiness to change. People at different points in the process of change can benefit from different interventions matched to their stage at the time. </a:t>
            </a:r>
          </a:p>
          <a:p>
            <a:r>
              <a:rPr lang="en-US" b="1" dirty="0" smtClean="0"/>
              <a:t>Health Belief Model</a:t>
            </a:r>
            <a:r>
              <a:rPr lang="en-US" dirty="0" smtClean="0"/>
              <a:t>: Theory relating to how individuals perceive the threat of a health problem and appraise recommended behaviors for preventing or managing the problem. </a:t>
            </a:r>
            <a:endParaRPr lang="en-US"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lvl="0"/>
            <a:r>
              <a:rPr lang="en-US" dirty="0" smtClean="0"/>
              <a:t>The message should be culturally relevant and not offensive to the values and beliefs of the community or individuals.</a:t>
            </a:r>
          </a:p>
          <a:p>
            <a:pPr lvl="0"/>
            <a:r>
              <a:rPr lang="en-US" dirty="0" smtClean="0"/>
              <a:t>The message must fall within the socio-economic abilities of the audience. Do not propose solutions that are beyond the reach of your audience.</a:t>
            </a:r>
          </a:p>
          <a:p>
            <a:pPr lvl="0"/>
            <a:r>
              <a:rPr lang="en-US" dirty="0" smtClean="0"/>
              <a:t>The message must demonstrate that it is much more important and beneficial to do what is proposed in the message than what the message opposes.</a:t>
            </a:r>
          </a:p>
          <a:p>
            <a:endParaRPr lang="en-US"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The </a:t>
            </a:r>
            <a:r>
              <a:rPr lang="en-US" b="1" dirty="0" smtClean="0"/>
              <a:t>Seven Cs of Communication </a:t>
            </a:r>
            <a:r>
              <a:rPr lang="en-US" dirty="0" smtClean="0"/>
              <a:t>help overcome barriers: </a:t>
            </a:r>
          </a:p>
          <a:p>
            <a:pPr>
              <a:buNone/>
            </a:pPr>
            <a:r>
              <a:rPr lang="en-US" dirty="0" smtClean="0"/>
              <a:t>1. Clear: Make sure that it’s easy for your reader to understand your meaning.</a:t>
            </a:r>
          </a:p>
          <a:p>
            <a:pPr>
              <a:buNone/>
            </a:pPr>
            <a:r>
              <a:rPr lang="en-US" dirty="0" smtClean="0"/>
              <a:t>2. Concise: When you’re concise in your communication, you stick to the point and keep it brief. </a:t>
            </a:r>
          </a:p>
          <a:p>
            <a:pPr>
              <a:buNone/>
            </a:pPr>
            <a:r>
              <a:rPr lang="en-US" dirty="0" smtClean="0"/>
              <a:t>3. Concrete: When your message is concrete, then your audience has a clear picture of what you’re telling them. There are details (but not too many!) and vivid facts, and there’s laser-like focus. Your message is solid.</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buNone/>
            </a:pPr>
            <a:r>
              <a:rPr lang="en-US" dirty="0" smtClean="0"/>
              <a:t>4. Correct:  When your communication is correct, it fits your audience. Correct communication is also error-free communication.</a:t>
            </a:r>
          </a:p>
          <a:p>
            <a:pPr>
              <a:buNone/>
            </a:pPr>
            <a:r>
              <a:rPr lang="en-US" dirty="0" smtClean="0"/>
              <a:t>5. Coherent: logical. All points are connected and relevant to the main topic, and the tone and flow of the text is consistent.</a:t>
            </a:r>
          </a:p>
          <a:p>
            <a:endParaRPr lang="en-US"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dirty="0" smtClean="0"/>
              <a:t>6. Complete: In a complete message, the audience has everything they need to be informed and, if applicable, take action.</a:t>
            </a:r>
          </a:p>
          <a:p>
            <a:pPr>
              <a:buNone/>
            </a:pPr>
            <a:r>
              <a:rPr lang="en-US" dirty="0" smtClean="0"/>
              <a:t>7. Courteous: Communication is friendly, open, and honest. There are no hidden insults or passive-aggressive tones. You keep your reader’s viewpoint in mind, and you’re empathetic to their needs.</a:t>
            </a:r>
          </a:p>
          <a:p>
            <a:endParaRPr lang="en-US"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fontAlgn="base"/>
            <a:r>
              <a:rPr lang="en-US" b="1" dirty="0" smtClean="0"/>
              <a:t>Note:</a:t>
            </a:r>
          </a:p>
          <a:p>
            <a:pPr fontAlgn="base"/>
            <a:r>
              <a:rPr lang="en-US" dirty="0" smtClean="0"/>
              <a:t>There are a few variations of the 7 Cs of Communication:</a:t>
            </a:r>
          </a:p>
          <a:p>
            <a:pPr fontAlgn="base"/>
            <a:r>
              <a:rPr lang="en-US" b="1" dirty="0" smtClean="0"/>
              <a:t>Credible</a:t>
            </a:r>
            <a:r>
              <a:rPr lang="en-US" dirty="0" smtClean="0"/>
              <a:t> – Does your message improve or highlight your credibility? This is especially important when communicating with an audience that doesn’t know much about you.</a:t>
            </a:r>
          </a:p>
          <a:p>
            <a:pPr fontAlgn="base"/>
            <a:r>
              <a:rPr lang="en-US" b="1" dirty="0" smtClean="0"/>
              <a:t>Creative</a:t>
            </a:r>
            <a:r>
              <a:rPr lang="en-US" dirty="0" smtClean="0"/>
              <a:t> – Does your message communicate creatively? Creative communication helps keep your audience engaged.</a:t>
            </a:r>
          </a:p>
          <a:p>
            <a:endParaRPr lang="en-US"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981200" y="2514600"/>
            <a:ext cx="6172200" cy="1894362"/>
          </a:xfrm>
        </p:spPr>
        <p:txBody>
          <a:bodyPr>
            <a:normAutofit fontScale="90000"/>
          </a:bodyPr>
          <a:lstStyle/>
          <a:p>
            <a:pPr algn="ctr"/>
            <a:r>
              <a:rPr lang="en-US" sz="4900" u="sng" dirty="0" smtClean="0"/>
              <a:t>ASSIGNMENT:</a:t>
            </a:r>
            <a:r>
              <a:rPr lang="en-US" sz="4900" dirty="0" smtClean="0"/>
              <a:t/>
            </a:r>
            <a:br>
              <a:rPr lang="en-US" sz="4900" dirty="0" smtClean="0"/>
            </a:br>
            <a:r>
              <a:rPr lang="en-US" sz="4900" dirty="0" smtClean="0"/>
              <a:t/>
            </a:r>
            <a:br>
              <a:rPr lang="en-US" sz="4900" dirty="0" smtClean="0"/>
            </a:br>
            <a:r>
              <a:rPr lang="en-US" sz="4900" dirty="0" smtClean="0"/>
              <a:t>TYPES OF COMMUNICATION  </a:t>
            </a:r>
            <a:r>
              <a:rPr lang="en-US" dirty="0" smtClean="0"/>
              <a:t/>
            </a:r>
            <a:br>
              <a:rPr lang="en-US" dirty="0" smtClean="0"/>
            </a:br>
            <a:endParaRPr lang="en-US" dirty="0"/>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6"/>
          <p:cNvGraphicFramePr>
            <a:graphicFrameLocks noGrp="1" noChangeAspect="1"/>
          </p:cNvGraphicFramePr>
          <p:nvPr/>
        </p:nvGraphicFramePr>
        <p:xfrm>
          <a:off x="3352800" y="381000"/>
          <a:ext cx="4648200" cy="5967413"/>
        </p:xfrm>
        <a:graphic>
          <a:graphicData uri="http://schemas.openxmlformats.org/presentationml/2006/ole">
            <p:oleObj spid="_x0000_s1029" name="Photo Editor Photo" r:id="rId3" imgW="3428571" imgH="4904762" progId="">
              <p:embed/>
            </p:oleObj>
          </a:graphicData>
        </a:graphic>
      </p:graphicFrame>
      <p:sp>
        <p:nvSpPr>
          <p:cNvPr id="3075" name="TextBox 3"/>
          <p:cNvSpPr txBox="1">
            <a:spLocks noChangeArrowheads="1"/>
          </p:cNvSpPr>
          <p:nvPr/>
        </p:nvSpPr>
        <p:spPr bwMode="auto">
          <a:xfrm>
            <a:off x="609600" y="1143000"/>
            <a:ext cx="2590800" cy="1570038"/>
          </a:xfrm>
          <a:prstGeom prst="rect">
            <a:avLst/>
          </a:prstGeom>
          <a:noFill/>
          <a:ln w="9525">
            <a:noFill/>
            <a:miter lim="800000"/>
            <a:headEnd/>
            <a:tailEnd/>
          </a:ln>
        </p:spPr>
        <p:txBody>
          <a:bodyPr>
            <a:spAutoFit/>
          </a:bodyPr>
          <a:lstStyle/>
          <a:p>
            <a:r>
              <a:rPr lang="en-US" sz="3200" b="1">
                <a:solidFill>
                  <a:srgbClr val="C00000"/>
                </a:solidFill>
              </a:rPr>
              <a:t>what do you see in this picture? </a:t>
            </a:r>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4400" dirty="0" smtClean="0">
                <a:solidFill>
                  <a:srgbClr val="FF0000"/>
                </a:solidFill>
              </a:rPr>
              <a:t>ESSENTIAL ORGANIZATIONAL COMMUNICATION</a:t>
            </a:r>
            <a:endParaRPr lang="en-US" sz="4400" dirty="0">
              <a:solidFill>
                <a:srgbClr val="FF0000"/>
              </a:solidFill>
            </a:endParaRPr>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Organizational Communication</a:t>
            </a:r>
            <a:r>
              <a:rPr lang="en-US" dirty="0" smtClean="0"/>
              <a:t> </a:t>
            </a:r>
            <a:endParaRPr lang="en-US" dirty="0"/>
          </a:p>
        </p:txBody>
      </p:sp>
      <p:sp>
        <p:nvSpPr>
          <p:cNvPr id="3" name="Content Placeholder 2"/>
          <p:cNvSpPr>
            <a:spLocks noGrp="1"/>
          </p:cNvSpPr>
          <p:nvPr>
            <p:ph idx="1"/>
          </p:nvPr>
        </p:nvSpPr>
        <p:spPr>
          <a:xfrm>
            <a:off x="0" y="1371600"/>
            <a:ext cx="9144000" cy="5486400"/>
          </a:xfrm>
        </p:spPr>
        <p:txBody>
          <a:bodyPr>
            <a:normAutofit fontScale="92500"/>
          </a:bodyPr>
          <a:lstStyle/>
          <a:p>
            <a:r>
              <a:rPr lang="en-US" sz="3300" dirty="0" smtClean="0"/>
              <a:t>Organizational communication occurs between the management and the employees.</a:t>
            </a:r>
          </a:p>
          <a:p>
            <a:r>
              <a:rPr lang="en-US" sz="3300" dirty="0" smtClean="0"/>
              <a:t>It may occur between the managers, supervisors and all employees. </a:t>
            </a:r>
          </a:p>
          <a:p>
            <a:r>
              <a:rPr lang="en-US" sz="3300" dirty="0" smtClean="0"/>
              <a:t>The communication may occur vertically from the top management to all employees in the organization or vertically when supervisors consult one another. </a:t>
            </a:r>
          </a:p>
          <a:p>
            <a:r>
              <a:rPr lang="en-US" sz="3300" dirty="0" smtClean="0"/>
              <a:t>Organizational communication also occurs between organizations with common interest. </a:t>
            </a:r>
          </a:p>
          <a:p>
            <a:endParaRPr lang="en-US"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04800" y="1600200"/>
            <a:ext cx="8458200" cy="5257800"/>
          </a:xfrm>
        </p:spPr>
        <p:txBody>
          <a:bodyPr>
            <a:normAutofit/>
          </a:bodyPr>
          <a:lstStyle/>
          <a:p>
            <a:r>
              <a:rPr lang="en-US" sz="2800" dirty="0" smtClean="0"/>
              <a:t>Organizational communication is important because it explains the behaviours or conduct expected of the employees</a:t>
            </a:r>
          </a:p>
          <a:p>
            <a:r>
              <a:rPr lang="en-US" sz="2800" dirty="0" smtClean="0"/>
              <a:t>Organizational communication harmonizes all activities performed by different personnel in the institution.</a:t>
            </a:r>
          </a:p>
          <a:p>
            <a:r>
              <a:rPr lang="en-US" sz="2800" dirty="0" smtClean="0"/>
              <a:t> It also regularizes the activities of the public and private institutions sharing common interests </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b="1" dirty="0" smtClean="0"/>
              <a:t>Consumer Information Processing Model</a:t>
            </a:r>
            <a:r>
              <a:rPr lang="en-US" dirty="0" smtClean="0"/>
              <a:t>: Theory of how individuals (i.e., consumers) acquire and use information in their decision making. </a:t>
            </a:r>
          </a:p>
          <a:p>
            <a:r>
              <a:rPr lang="en-US" b="1" dirty="0" smtClean="0"/>
              <a:t>Social Learning Theory</a:t>
            </a:r>
            <a:r>
              <a:rPr lang="en-US" dirty="0" smtClean="0"/>
              <a:t>: Theory indicating that people learn not only from their own experiences, but also by observing the actions of others and the consequences of those actions (i.e., modeling). </a:t>
            </a:r>
            <a:endParaRPr lang="en-US"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MODES OF COMMUNICATION</a:t>
            </a:r>
            <a:endParaRPr lang="en-US" dirty="0"/>
          </a:p>
        </p:txBody>
      </p:sp>
      <p:sp>
        <p:nvSpPr>
          <p:cNvPr id="3" name="Content Placeholder 2"/>
          <p:cNvSpPr>
            <a:spLocks noGrp="1"/>
          </p:cNvSpPr>
          <p:nvPr>
            <p:ph sz="quarter" idx="1"/>
          </p:nvPr>
        </p:nvSpPr>
        <p:spPr/>
        <p:txBody>
          <a:bodyPr/>
          <a:lstStyle/>
          <a:p>
            <a:r>
              <a:rPr lang="en-US" dirty="0" smtClean="0"/>
              <a:t>Communication in a health facility may occur in four forms. </a:t>
            </a:r>
          </a:p>
          <a:p>
            <a:pPr lvl="1">
              <a:buNone/>
            </a:pPr>
            <a:endParaRPr lang="en-US" sz="2800" dirty="0" smtClean="0"/>
          </a:p>
          <a:p>
            <a:pPr lvl="1">
              <a:buFont typeface="Wingdings" pitchFamily="2" charset="2"/>
              <a:buChar char="v"/>
            </a:pPr>
            <a:r>
              <a:rPr lang="en-US" sz="2800" dirty="0" smtClean="0"/>
              <a:t>Intrapersonal communication</a:t>
            </a:r>
          </a:p>
          <a:p>
            <a:pPr lvl="1">
              <a:buFont typeface="Wingdings" pitchFamily="2" charset="2"/>
              <a:buChar char="v"/>
            </a:pPr>
            <a:r>
              <a:rPr lang="en-US" sz="2800" dirty="0" smtClean="0"/>
              <a:t>Interpersonal communication</a:t>
            </a:r>
          </a:p>
          <a:p>
            <a:pPr lvl="1">
              <a:buFont typeface="Wingdings" pitchFamily="2" charset="2"/>
              <a:buChar char="v"/>
            </a:pPr>
            <a:r>
              <a:rPr lang="en-US" sz="2800" dirty="0" smtClean="0"/>
              <a:t>Mass communication</a:t>
            </a:r>
          </a:p>
          <a:p>
            <a:pPr lvl="1">
              <a:buFont typeface="Wingdings" pitchFamily="2" charset="2"/>
              <a:buChar char="v"/>
            </a:pPr>
            <a:r>
              <a:rPr lang="en-US" sz="2800" dirty="0" smtClean="0"/>
              <a:t>Organizational communication</a:t>
            </a:r>
            <a:endParaRPr lang="en-US" sz="2800"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smtClean="0"/>
              <a:t>Intrapersonal Communication</a:t>
            </a:r>
            <a:r>
              <a:rPr lang="en-US" dirty="0" smtClean="0"/>
              <a:t/>
            </a:r>
            <a:br>
              <a:rPr lang="en-US" dirty="0" smtClean="0"/>
            </a:br>
            <a:endParaRPr lang="en-US" dirty="0"/>
          </a:p>
        </p:txBody>
      </p:sp>
      <p:sp>
        <p:nvSpPr>
          <p:cNvPr id="3" name="Content Placeholder 2"/>
          <p:cNvSpPr>
            <a:spLocks noGrp="1"/>
          </p:cNvSpPr>
          <p:nvPr>
            <p:ph sz="quarter" idx="1"/>
          </p:nvPr>
        </p:nvSpPr>
        <p:spPr>
          <a:xfrm>
            <a:off x="457200" y="1600200"/>
            <a:ext cx="8382000" cy="5257800"/>
          </a:xfrm>
        </p:spPr>
        <p:txBody>
          <a:bodyPr>
            <a:noAutofit/>
          </a:bodyPr>
          <a:lstStyle/>
          <a:p>
            <a:r>
              <a:rPr lang="en-US" sz="2800" dirty="0" smtClean="0"/>
              <a:t>Intrapersonal </a:t>
            </a:r>
            <a:r>
              <a:rPr lang="en-US" sz="2800" dirty="0"/>
              <a:t>communication is individual reflection, contemplation and meditation. </a:t>
            </a:r>
            <a:r>
              <a:rPr lang="en-US" sz="2800" dirty="0" smtClean="0"/>
              <a:t>Intrapersonal communication occurs when you communicate to yourself without verbalizing.</a:t>
            </a:r>
          </a:p>
          <a:p>
            <a:r>
              <a:rPr lang="en-US" sz="2800" dirty="0" smtClean="0"/>
              <a:t> It is an imaginary conversation reflecting the individual’s thoughts and feelings. </a:t>
            </a:r>
          </a:p>
          <a:p>
            <a:r>
              <a:rPr lang="en-US" sz="2800" dirty="0" smtClean="0"/>
              <a:t>Intrapersonal communication helps you to think critically about important issues before solving a problem. </a:t>
            </a:r>
          </a:p>
          <a:p>
            <a:r>
              <a:rPr lang="en-US" sz="2800" dirty="0" smtClean="0"/>
              <a:t>Its importance, however, lies in how successfully it is translated into action.</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t>Interpersonal (Face-to-face Communication)</a:t>
            </a:r>
            <a:r>
              <a:rPr lang="en-US" dirty="0" smtClean="0"/>
              <a:t/>
            </a:r>
            <a:br>
              <a:rPr lang="en-US" dirty="0" smtClean="0"/>
            </a:br>
            <a:endParaRPr lang="en-US" dirty="0"/>
          </a:p>
        </p:txBody>
      </p:sp>
      <p:sp>
        <p:nvSpPr>
          <p:cNvPr id="3" name="Content Placeholder 2"/>
          <p:cNvSpPr>
            <a:spLocks noGrp="1"/>
          </p:cNvSpPr>
          <p:nvPr>
            <p:ph sz="quarter" idx="1"/>
          </p:nvPr>
        </p:nvSpPr>
        <p:spPr>
          <a:xfrm>
            <a:off x="457200" y="1600200"/>
            <a:ext cx="8305800" cy="4873752"/>
          </a:xfrm>
        </p:spPr>
        <p:txBody>
          <a:bodyPr>
            <a:normAutofit lnSpcReduction="10000"/>
          </a:bodyPr>
          <a:lstStyle/>
          <a:p>
            <a:r>
              <a:rPr lang="en-US" sz="3200" dirty="0" smtClean="0"/>
              <a:t>Interpersonal </a:t>
            </a:r>
            <a:r>
              <a:rPr lang="en-US" sz="3200" dirty="0"/>
              <a:t>Communication is direct face-to-face communication between two persons. </a:t>
            </a:r>
            <a:r>
              <a:rPr lang="en-US" sz="3200" dirty="0" smtClean="0"/>
              <a:t>It </a:t>
            </a:r>
            <a:r>
              <a:rPr lang="en-US" sz="3200" dirty="0"/>
              <a:t>is, in other words, a dialogue or a </a:t>
            </a:r>
            <a:r>
              <a:rPr lang="en-US" sz="3200" dirty="0" smtClean="0"/>
              <a:t>conversation. </a:t>
            </a:r>
          </a:p>
          <a:p>
            <a:r>
              <a:rPr lang="en-US" sz="3200" dirty="0" smtClean="0"/>
              <a:t>It </a:t>
            </a:r>
            <a:r>
              <a:rPr lang="en-US" sz="3200" dirty="0"/>
              <a:t>is personal, </a:t>
            </a:r>
            <a:r>
              <a:rPr lang="en-US" sz="3200" dirty="0" smtClean="0"/>
              <a:t>direct allowing </a:t>
            </a:r>
            <a:r>
              <a:rPr lang="en-US" sz="3200" dirty="0"/>
              <a:t>for maximum interaction and exchange in word and gesture. </a:t>
            </a:r>
            <a:endParaRPr lang="en-US" sz="3200" dirty="0" smtClean="0"/>
          </a:p>
          <a:p>
            <a:r>
              <a:rPr lang="en-US" sz="3200" dirty="0" smtClean="0"/>
              <a:t>Indeed</a:t>
            </a:r>
            <a:r>
              <a:rPr lang="en-US" sz="3200" dirty="0"/>
              <a:t>, it is the highest, the most perfect form of communication that two persons can attain. </a:t>
            </a:r>
            <a:endParaRPr lang="en-US" sz="3200" dirty="0" smtClean="0"/>
          </a:p>
          <a:p>
            <a:endParaRPr lang="en-US"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Interpersonal Communication</a:t>
            </a:r>
            <a:endParaRPr lang="en-US" dirty="0"/>
          </a:p>
        </p:txBody>
      </p:sp>
      <p:sp>
        <p:nvSpPr>
          <p:cNvPr id="3" name="Content Placeholder 2"/>
          <p:cNvSpPr>
            <a:spLocks noGrp="1"/>
          </p:cNvSpPr>
          <p:nvPr>
            <p:ph sz="quarter" idx="1"/>
          </p:nvPr>
        </p:nvSpPr>
        <p:spPr>
          <a:xfrm>
            <a:off x="457200" y="1600200"/>
            <a:ext cx="8077200" cy="4873752"/>
          </a:xfrm>
        </p:spPr>
        <p:txBody>
          <a:bodyPr>
            <a:normAutofit/>
          </a:bodyPr>
          <a:lstStyle/>
          <a:p>
            <a:r>
              <a:rPr lang="en-US" sz="3200" dirty="0" smtClean="0"/>
              <a:t>It is more persuasive and influential for it involves the interplay of words and gestures, the warmth of human closeness and in fact all the five senses. </a:t>
            </a:r>
          </a:p>
          <a:p>
            <a:pPr>
              <a:buNone/>
            </a:pPr>
            <a:endParaRPr lang="en-US" sz="3200" dirty="0" smtClean="0"/>
          </a:p>
          <a:p>
            <a:r>
              <a:rPr lang="en-US" sz="3200" dirty="0" smtClean="0"/>
              <a:t>It is total communication for it takes within its compass-words, body movements, physical characteristics, body odours, and even clothes </a:t>
            </a:r>
            <a:r>
              <a:rPr lang="en-US" dirty="0" smtClean="0"/>
              <a:t> </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Interpersonal communication has got three stages as follows;</a:t>
            </a:r>
            <a:r>
              <a:rPr lang="en-US" dirty="0" smtClean="0"/>
              <a:t/>
            </a:r>
            <a:br>
              <a:rPr lang="en-US" dirty="0" smtClean="0"/>
            </a:br>
            <a:endParaRPr lang="en-US" dirty="0"/>
          </a:p>
        </p:txBody>
      </p:sp>
      <p:sp>
        <p:nvSpPr>
          <p:cNvPr id="3" name="Content Placeholder 2"/>
          <p:cNvSpPr>
            <a:spLocks noGrp="1"/>
          </p:cNvSpPr>
          <p:nvPr>
            <p:ph sz="quarter" idx="1"/>
          </p:nvPr>
        </p:nvSpPr>
        <p:spPr>
          <a:xfrm>
            <a:off x="457200" y="1600200"/>
            <a:ext cx="8229600" cy="4873752"/>
          </a:xfrm>
        </p:spPr>
        <p:txBody>
          <a:bodyPr>
            <a:normAutofit/>
          </a:bodyPr>
          <a:lstStyle/>
          <a:p>
            <a:pPr lvl="0"/>
            <a:r>
              <a:rPr lang="en-US" sz="3200" b="1" dirty="0" smtClean="0"/>
              <a:t>The </a:t>
            </a:r>
            <a:r>
              <a:rPr lang="en-US" sz="3200" b="1" dirty="0"/>
              <a:t>Phatic Stage:</a:t>
            </a:r>
            <a:r>
              <a:rPr lang="en-US" sz="3200" dirty="0"/>
              <a:t> </a:t>
            </a:r>
            <a:endParaRPr lang="en-US" sz="3200" dirty="0" smtClean="0"/>
          </a:p>
          <a:p>
            <a:pPr lvl="0">
              <a:buNone/>
            </a:pPr>
            <a:r>
              <a:rPr lang="en-US" sz="3200" dirty="0" smtClean="0"/>
              <a:t>The </a:t>
            </a:r>
            <a:r>
              <a:rPr lang="en-US" sz="3200" dirty="0"/>
              <a:t>initial exploratory stage of communication determines the course conversation will take. This first stage is known as the phatic period (from the Greek 'phasis', an utterance). </a:t>
            </a:r>
            <a:endParaRPr lang="en-US" sz="3200" dirty="0" smtClean="0"/>
          </a:p>
          <a:p>
            <a:pPr lvl="0">
              <a:buNone/>
            </a:pPr>
            <a:endParaRPr lang="en-US" sz="3200" dirty="0" smtClean="0"/>
          </a:p>
          <a:p>
            <a:pPr lvl="0">
              <a:buNone/>
            </a:pPr>
            <a:r>
              <a:rPr lang="en-US" sz="3200" dirty="0" smtClean="0"/>
              <a:t>It </a:t>
            </a:r>
            <a:r>
              <a:rPr lang="en-US" sz="3200" dirty="0"/>
              <a:t>begins with a 'Hi!' or a 'Hello! How are you?', 'Good Morning' </a:t>
            </a:r>
          </a:p>
          <a:p>
            <a:endParaRPr lang="en-US"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US" dirty="0" smtClean="0"/>
              <a:t>Phatic stage</a:t>
            </a:r>
            <a:endParaRPr lang="en-US" dirty="0"/>
          </a:p>
        </p:txBody>
      </p:sp>
      <p:sp>
        <p:nvSpPr>
          <p:cNvPr id="3" name="Content Placeholder 2"/>
          <p:cNvSpPr>
            <a:spLocks noGrp="1"/>
          </p:cNvSpPr>
          <p:nvPr>
            <p:ph sz="quarter" idx="1"/>
          </p:nvPr>
        </p:nvSpPr>
        <p:spPr>
          <a:xfrm>
            <a:off x="228600" y="1219200"/>
            <a:ext cx="8534400" cy="5254752"/>
          </a:xfrm>
        </p:spPr>
        <p:txBody>
          <a:bodyPr>
            <a:noAutofit/>
          </a:bodyPr>
          <a:lstStyle/>
          <a:p>
            <a:r>
              <a:rPr lang="en-US" sz="2800" dirty="0" smtClean="0"/>
              <a:t>The accompanying gestures are the meeting of the eyes, a smile, perhaps a handshake, and moving in closer to a talking distance.</a:t>
            </a:r>
          </a:p>
          <a:p>
            <a:r>
              <a:rPr lang="en-US" sz="2800" dirty="0" smtClean="0"/>
              <a:t> In a formal encounter, the distance is greater  than an informal friendly meeting. </a:t>
            </a:r>
          </a:p>
          <a:p>
            <a:r>
              <a:rPr lang="en-US" sz="2800" dirty="0" smtClean="0"/>
              <a:t>The conversation then may veer to talk about the weather or queries like "How's life?", "How are things with you?", "What have you have been doing with yourself?"</a:t>
            </a:r>
          </a:p>
          <a:p>
            <a:r>
              <a:rPr lang="en-US" sz="2800" dirty="0" smtClean="0"/>
              <a:t>The phatic stage then is patterned according to social and cultural norms and rituals.</a:t>
            </a:r>
            <a:endParaRPr lang="en-US" sz="2800"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Personal Stage</a:t>
            </a:r>
            <a:r>
              <a:rPr lang="en-US" dirty="0" smtClean="0"/>
              <a:t>: </a:t>
            </a:r>
            <a:endParaRPr lang="en-US" dirty="0"/>
          </a:p>
        </p:txBody>
      </p:sp>
      <p:sp>
        <p:nvSpPr>
          <p:cNvPr id="3" name="Content Placeholder 2"/>
          <p:cNvSpPr>
            <a:spLocks noGrp="1"/>
          </p:cNvSpPr>
          <p:nvPr>
            <p:ph sz="quarter" idx="1"/>
          </p:nvPr>
        </p:nvSpPr>
        <p:spPr>
          <a:xfrm>
            <a:off x="457200" y="1600200"/>
            <a:ext cx="8001000" cy="4873752"/>
          </a:xfrm>
        </p:spPr>
        <p:txBody>
          <a:bodyPr>
            <a:normAutofit lnSpcReduction="10000"/>
          </a:bodyPr>
          <a:lstStyle/>
          <a:p>
            <a:pPr lvl="0"/>
            <a:r>
              <a:rPr lang="en-US" sz="2800" dirty="0" smtClean="0"/>
              <a:t>The </a:t>
            </a:r>
            <a:r>
              <a:rPr lang="en-US" sz="2800" dirty="0"/>
              <a:t>second stage, called the personal stage, introduces a more personal element into the conversation. </a:t>
            </a:r>
            <a:endParaRPr lang="en-US" sz="2800" dirty="0" smtClean="0"/>
          </a:p>
          <a:p>
            <a:pPr lvl="0"/>
            <a:r>
              <a:rPr lang="en-US" sz="2800" dirty="0" smtClean="0"/>
              <a:t>During </a:t>
            </a:r>
            <a:r>
              <a:rPr lang="en-US" sz="2800" dirty="0"/>
              <a:t>this period we generally lower our social guard a little and are prepared to take some risk in exposing ourselves and our feelings. </a:t>
            </a:r>
            <a:endParaRPr lang="en-US" sz="2800" dirty="0" smtClean="0"/>
          </a:p>
          <a:p>
            <a:pPr lvl="0"/>
            <a:r>
              <a:rPr lang="en-US" sz="2800" dirty="0" smtClean="0"/>
              <a:t>Having </a:t>
            </a:r>
            <a:r>
              <a:rPr lang="en-US" sz="2800" dirty="0"/>
              <a:t>moved on to this personal stage, we are likely to be willing to talk about personal matters such as one's profession, the family, health problems and the like. </a:t>
            </a:r>
          </a:p>
          <a:p>
            <a:pPr>
              <a:buNone/>
            </a:pPr>
            <a:endParaRPr lang="en-US"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stage</a:t>
            </a:r>
            <a:endParaRPr lang="en-US" dirty="0"/>
          </a:p>
        </p:txBody>
      </p:sp>
      <p:sp>
        <p:nvSpPr>
          <p:cNvPr id="3" name="Content Placeholder 2"/>
          <p:cNvSpPr>
            <a:spLocks noGrp="1"/>
          </p:cNvSpPr>
          <p:nvPr>
            <p:ph sz="quarter" idx="1"/>
          </p:nvPr>
        </p:nvSpPr>
        <p:spPr/>
        <p:txBody>
          <a:bodyPr>
            <a:normAutofit/>
          </a:bodyPr>
          <a:lstStyle/>
          <a:p>
            <a:r>
              <a:rPr lang="en-US" sz="2800" dirty="0" smtClean="0"/>
              <a:t>If, on the other hand, we were hesitant to enter this stage, we would have broken off the conversation at the phatic stage itself or continued talking in a formal manner. </a:t>
            </a:r>
          </a:p>
          <a:p>
            <a:r>
              <a:rPr lang="en-US" sz="2800" dirty="0" smtClean="0"/>
              <a:t>Professional discussions rarely go beyond the personal stage. </a:t>
            </a:r>
          </a:p>
          <a:p>
            <a:r>
              <a:rPr lang="en-US" sz="2800" dirty="0" smtClean="0"/>
              <a:t>Most business communication, therefore, takes place at this level, for it does involve personal interests and we are ready to go along to promote them.</a:t>
            </a:r>
          </a:p>
          <a:p>
            <a:endParaRPr lang="en-US"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Intimate Stage:</a:t>
            </a:r>
            <a:r>
              <a:rPr lang="en-US" dirty="0" smtClean="0"/>
              <a:t> </a:t>
            </a:r>
            <a:endParaRPr lang="en-US" dirty="0"/>
          </a:p>
        </p:txBody>
      </p:sp>
      <p:sp>
        <p:nvSpPr>
          <p:cNvPr id="3" name="Content Placeholder 2"/>
          <p:cNvSpPr>
            <a:spLocks noGrp="1"/>
          </p:cNvSpPr>
          <p:nvPr>
            <p:ph sz="quarter" idx="1"/>
          </p:nvPr>
        </p:nvSpPr>
        <p:spPr>
          <a:xfrm>
            <a:off x="457200" y="1600200"/>
            <a:ext cx="8153400" cy="5105400"/>
          </a:xfrm>
        </p:spPr>
        <p:txBody>
          <a:bodyPr>
            <a:normAutofit fontScale="92500" lnSpcReduction="10000"/>
          </a:bodyPr>
          <a:lstStyle/>
          <a:p>
            <a:pPr lvl="0"/>
            <a:r>
              <a:rPr lang="en-US" sz="2800" dirty="0" smtClean="0"/>
              <a:t>This </a:t>
            </a:r>
            <a:r>
              <a:rPr lang="en-US" sz="2800" dirty="0"/>
              <a:t>stage is reserved for friends and relatives, the degree of intimacy depending upon the closeness of the relationship. </a:t>
            </a:r>
            <a:endParaRPr lang="en-US" sz="2800" dirty="0" smtClean="0"/>
          </a:p>
          <a:p>
            <a:pPr lvl="0"/>
            <a:r>
              <a:rPr lang="en-US" sz="2800" dirty="0" smtClean="0"/>
              <a:t>To </a:t>
            </a:r>
            <a:r>
              <a:rPr lang="en-US" sz="2800" dirty="0"/>
              <a:t>some we open our hearts out completely; to others, though good friends, we are reluctant to tell </a:t>
            </a:r>
            <a:r>
              <a:rPr lang="en-US" sz="2800" dirty="0" smtClean="0"/>
              <a:t>all</a:t>
            </a:r>
            <a:r>
              <a:rPr lang="en-US" sz="2800" dirty="0"/>
              <a:t>.</a:t>
            </a:r>
          </a:p>
          <a:p>
            <a:r>
              <a:rPr lang="en-US" sz="2800" dirty="0" smtClean="0"/>
              <a:t>In </a:t>
            </a:r>
            <a:r>
              <a:rPr lang="en-US" sz="2800" dirty="0"/>
              <a:t>this period, communicators reveal their innermost thoughts and feelings, their fears and joys, weaknesses and strengths. </a:t>
            </a:r>
            <a:endParaRPr lang="en-US" sz="2800" dirty="0" smtClean="0"/>
          </a:p>
          <a:p>
            <a:r>
              <a:rPr lang="en-US" sz="2800" dirty="0" smtClean="0"/>
              <a:t>Marked </a:t>
            </a:r>
            <a:r>
              <a:rPr lang="en-US" sz="2800" dirty="0"/>
              <a:t>by intimate revelations, this stage is reserved for individuals who have established a deep union, one based on love, respect and understanding".</a:t>
            </a:r>
          </a:p>
          <a:p>
            <a:endParaRPr lang="en-US"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nvPr>
        </p:nvGraphicFramePr>
        <p:xfrm>
          <a:off x="304800" y="228600"/>
          <a:ext cx="7467600" cy="3479800"/>
        </p:xfrm>
        <a:graphic>
          <a:graphicData uri="http://schemas.openxmlformats.org/drawingml/2006/table">
            <a:tbl>
              <a:tblPr firstRow="1" bandRow="1">
                <a:tableStyleId>{21E4AEA4-8DFA-4A89-87EB-49C32662AFE0}</a:tableStyleId>
              </a:tblPr>
              <a:tblGrid>
                <a:gridCol w="3733800">
                  <a:extLst>
                    <a:ext uri="{9D8B030D-6E8A-4147-A177-3AD203B41FA5}">
                      <a16:colId xmlns="" xmlns:a16="http://schemas.microsoft.com/office/drawing/2014/main" val="20000"/>
                    </a:ext>
                  </a:extLst>
                </a:gridCol>
                <a:gridCol w="3733800">
                  <a:extLst>
                    <a:ext uri="{9D8B030D-6E8A-4147-A177-3AD203B41FA5}">
                      <a16:colId xmlns="" xmlns:a16="http://schemas.microsoft.com/office/drawing/2014/main"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Component</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Contribution to overall message</a:t>
                      </a:r>
                    </a:p>
                    <a:p>
                      <a:endParaRPr lang="en-US" dirty="0"/>
                    </a:p>
                  </a:txBody>
                  <a:tcPr/>
                </a:tc>
                <a:extLst>
                  <a:ext uri="{0D108BD9-81ED-4DB2-BD59-A6C34878D82A}">
                    <a16:rowId xmlns="" xmlns:a16="http://schemas.microsoft.com/office/drawing/2014/main" val="10000"/>
                  </a:ext>
                </a:extLst>
              </a:tr>
              <a:tr h="370840">
                <a:tc>
                  <a:txBody>
                    <a:bodyPr/>
                    <a:lstStyle/>
                    <a:p>
                      <a:r>
                        <a:rPr lang="en-US" dirty="0" smtClean="0"/>
                        <a:t>Spoken word    </a:t>
                      </a:r>
                    </a:p>
                    <a:p>
                      <a:r>
                        <a:rPr lang="en-US" dirty="0" smtClean="0"/>
                        <a:t>  </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a:t>
                      </a:r>
                    </a:p>
                    <a:p>
                      <a:endParaRPr lang="en-US" dirty="0"/>
                    </a:p>
                  </a:txBody>
                  <a:tcPr/>
                </a:tc>
                <a:extLst>
                  <a:ext uri="{0D108BD9-81ED-4DB2-BD59-A6C34878D82A}">
                    <a16:rowId xmlns="" xmlns:a16="http://schemas.microsoft.com/office/drawing/2014/main" val="10001"/>
                  </a:ext>
                </a:extLst>
              </a:tr>
              <a:tr h="370840">
                <a:tc>
                  <a:txBody>
                    <a:bodyPr/>
                    <a:lstStyle/>
                    <a:p>
                      <a:r>
                        <a:rPr lang="en-US" dirty="0" smtClean="0"/>
                        <a:t>Body posture and gestures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38%</a:t>
                      </a:r>
                    </a:p>
                    <a:p>
                      <a:endParaRPr lang="en-US" dirty="0"/>
                    </a:p>
                  </a:txBody>
                  <a:tcPr/>
                </a:tc>
                <a:extLst>
                  <a:ext uri="{0D108BD9-81ED-4DB2-BD59-A6C34878D82A}">
                    <a16:rowId xmlns="" xmlns:a16="http://schemas.microsoft.com/office/drawing/2014/main" val="10002"/>
                  </a:ext>
                </a:extLst>
              </a:tr>
              <a:tr h="370840">
                <a:tc>
                  <a:txBody>
                    <a:bodyPr/>
                    <a:lstStyle/>
                    <a:p>
                      <a:r>
                        <a:rPr lang="en-US" dirty="0" smtClean="0"/>
                        <a:t>Voice tone and inflection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55%</a:t>
                      </a:r>
                    </a:p>
                    <a:p>
                      <a:endParaRPr lang="en-US" dirty="0"/>
                    </a:p>
                  </a:txBody>
                  <a:tcPr/>
                </a:tc>
                <a:extLst>
                  <a:ext uri="{0D108BD9-81ED-4DB2-BD59-A6C34878D82A}">
                    <a16:rowId xmlns="" xmlns:a16="http://schemas.microsoft.com/office/drawing/2014/main" val="10003"/>
                  </a:ext>
                </a:extLst>
              </a:tr>
              <a:tr h="370840">
                <a:tc>
                  <a:txBody>
                    <a:bodyPr/>
                    <a:lstStyle/>
                    <a:p>
                      <a:endParaRPr lang="en-US" dirty="0"/>
                    </a:p>
                  </a:txBody>
                  <a:tcPr/>
                </a:tc>
                <a:tc>
                  <a:txBody>
                    <a:bodyPr/>
                    <a:lstStyle/>
                    <a:p>
                      <a:endParaRPr lang="en-US" dirty="0"/>
                    </a:p>
                  </a:txBody>
                  <a:tcPr/>
                </a:tc>
                <a:extLst>
                  <a:ext uri="{0D108BD9-81ED-4DB2-BD59-A6C34878D82A}">
                    <a16:rowId xmlns="" xmlns:a16="http://schemas.microsoft.com/office/drawing/2014/main" val="10004"/>
                  </a:ext>
                </a:extLst>
              </a:tr>
            </a:tbl>
          </a:graphicData>
        </a:graphic>
      </p:graphicFrame>
      <p:sp>
        <p:nvSpPr>
          <p:cNvPr id="5" name="Rectangle 4"/>
          <p:cNvSpPr/>
          <p:nvPr/>
        </p:nvSpPr>
        <p:spPr>
          <a:xfrm>
            <a:off x="228600" y="3657600"/>
            <a:ext cx="8305800" cy="2677656"/>
          </a:xfrm>
          <a:prstGeom prst="rect">
            <a:avLst/>
          </a:prstGeom>
        </p:spPr>
        <p:txBody>
          <a:bodyPr wrap="square">
            <a:spAutoFit/>
          </a:bodyPr>
          <a:lstStyle/>
          <a:p>
            <a:r>
              <a:rPr lang="en-US" sz="2800" dirty="0" smtClean="0"/>
              <a:t>From this breakdown you can see just how important it is to be aware of your body language and the tone of your voice when communicating. Only 7% of the message is conveyed by the words you are using, 93% is conveyed by things most people are not conscious of.</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b="1" dirty="0" smtClean="0"/>
              <a:t>Community Organization Theories</a:t>
            </a:r>
            <a:r>
              <a:rPr lang="en-US" dirty="0" smtClean="0"/>
              <a:t>: Theories suggesting that as problem solving skills of a community are enhanced through locality development, social planning, and social action, the community is empowered to achieve concrete change to redress social injustice. </a:t>
            </a:r>
            <a:endParaRPr lang="en-US"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Group Communication</a:t>
            </a:r>
            <a:r>
              <a:rPr lang="en-US" dirty="0" smtClean="0"/>
              <a:t/>
            </a:r>
            <a:br>
              <a:rPr lang="en-US" dirty="0" smtClean="0"/>
            </a:br>
            <a:endParaRPr lang="en-US" dirty="0"/>
          </a:p>
        </p:txBody>
      </p:sp>
      <p:sp>
        <p:nvSpPr>
          <p:cNvPr id="3" name="Content Placeholder 2"/>
          <p:cNvSpPr>
            <a:spLocks noGrp="1"/>
          </p:cNvSpPr>
          <p:nvPr>
            <p:ph sz="quarter" idx="1"/>
          </p:nvPr>
        </p:nvSpPr>
        <p:spPr/>
        <p:txBody>
          <a:bodyPr>
            <a:normAutofit/>
          </a:bodyPr>
          <a:lstStyle/>
          <a:p>
            <a:r>
              <a:rPr lang="en-US" sz="2800" dirty="0" smtClean="0"/>
              <a:t>Group </a:t>
            </a:r>
            <a:r>
              <a:rPr lang="en-US" sz="2800" dirty="0"/>
              <a:t>communication shares all these qualities, though in a much less measure. </a:t>
            </a:r>
            <a:endParaRPr lang="en-US" sz="2800" dirty="0" smtClean="0"/>
          </a:p>
          <a:p>
            <a:r>
              <a:rPr lang="en-US" sz="2800" dirty="0" smtClean="0"/>
              <a:t>The </a:t>
            </a:r>
            <a:r>
              <a:rPr lang="en-US" sz="2800" dirty="0"/>
              <a:t>larger the group the less personal and intimate is the possibility of exchange</a:t>
            </a:r>
            <a:r>
              <a:rPr lang="en-US" sz="2800" dirty="0" smtClean="0"/>
              <a:t>.</a:t>
            </a:r>
          </a:p>
          <a:p>
            <a:r>
              <a:rPr lang="en-US" sz="2800" dirty="0" smtClean="0"/>
              <a:t> </a:t>
            </a:r>
            <a:r>
              <a:rPr lang="en-US" sz="2800" dirty="0"/>
              <a:t>In fact, as the group grows in size communication tends to become more and more of a monologue, for participation becomes problematic. </a:t>
            </a:r>
            <a:endParaRPr lang="en-US" sz="2800" dirty="0" smtClean="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communication.</a:t>
            </a:r>
            <a:endParaRPr lang="en-US" dirty="0"/>
          </a:p>
        </p:txBody>
      </p:sp>
      <p:sp>
        <p:nvSpPr>
          <p:cNvPr id="3" name="Content Placeholder 2"/>
          <p:cNvSpPr>
            <a:spLocks noGrp="1"/>
          </p:cNvSpPr>
          <p:nvPr>
            <p:ph sz="quarter" idx="1"/>
          </p:nvPr>
        </p:nvSpPr>
        <p:spPr>
          <a:xfrm>
            <a:off x="457200" y="1600200"/>
            <a:ext cx="7924800" cy="4873752"/>
          </a:xfrm>
        </p:spPr>
        <p:txBody>
          <a:bodyPr>
            <a:normAutofit/>
          </a:bodyPr>
          <a:lstStyle/>
          <a:p>
            <a:r>
              <a:rPr lang="en-US" sz="2800" dirty="0" smtClean="0"/>
              <a:t>The level of mutual participation and understanding among the members suffers as a result.</a:t>
            </a:r>
          </a:p>
          <a:p>
            <a:r>
              <a:rPr lang="en-US" sz="2800" dirty="0" smtClean="0"/>
              <a:t>The degree of directness and intimacy, therefore, depends upon the size of the group, the place where it meets, as also the relationship of the members of the group to one another, and to the group leader.</a:t>
            </a:r>
          </a:p>
          <a:p>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smtClean="0"/>
              <a:t>Mass Communication</a:t>
            </a:r>
            <a:r>
              <a:rPr lang="en-US" dirty="0" smtClean="0"/>
              <a:t/>
            </a:r>
            <a:br>
              <a:rPr lang="en-US" dirty="0" smtClean="0"/>
            </a:br>
            <a:endParaRPr lang="en-US" dirty="0"/>
          </a:p>
        </p:txBody>
      </p:sp>
      <p:sp>
        <p:nvSpPr>
          <p:cNvPr id="3" name="Content Placeholder 2"/>
          <p:cNvSpPr>
            <a:spLocks noGrp="1"/>
          </p:cNvSpPr>
          <p:nvPr>
            <p:ph sz="quarter" idx="1"/>
          </p:nvPr>
        </p:nvSpPr>
        <p:spPr/>
        <p:txBody>
          <a:bodyPr>
            <a:normAutofit/>
          </a:bodyPr>
          <a:lstStyle/>
          <a:p>
            <a:r>
              <a:rPr lang="en-US" sz="2800" dirty="0" smtClean="0"/>
              <a:t>Mass communication is a form of communication that is used to reach many people at the same time through the media of mass circulation or coverage, </a:t>
            </a:r>
          </a:p>
          <a:p>
            <a:r>
              <a:rPr lang="en-US" sz="2800" dirty="0" smtClean="0"/>
              <a:t>For example, television, radio ,books</a:t>
            </a:r>
            <a:br>
              <a:rPr lang="en-US" sz="2800" dirty="0" smtClean="0"/>
            </a:br>
            <a:r>
              <a:rPr lang="en-US" sz="2800" dirty="0" smtClean="0"/>
              <a:t>and newspapers. E.t.c</a:t>
            </a:r>
          </a:p>
          <a:p>
            <a:endParaRPr lang="en-US" dirty="0"/>
          </a:p>
          <a:p>
            <a:endParaRPr lang="en-US"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ORGANIZATIONAL/ FORMAL COMMUNICATION</a:t>
            </a:r>
            <a:endParaRPr lang="en-US" dirty="0"/>
          </a:p>
        </p:txBody>
      </p:sp>
      <p:sp>
        <p:nvSpPr>
          <p:cNvPr id="3" name="Content Placeholder 2"/>
          <p:cNvSpPr>
            <a:spLocks noGrp="1"/>
          </p:cNvSpPr>
          <p:nvPr>
            <p:ph sz="quarter" idx="1"/>
          </p:nvPr>
        </p:nvSpPr>
        <p:spPr>
          <a:xfrm>
            <a:off x="457200" y="1600200"/>
            <a:ext cx="8001000" cy="4873752"/>
          </a:xfrm>
        </p:spPr>
        <p:txBody>
          <a:bodyPr>
            <a:normAutofit lnSpcReduction="10000"/>
          </a:bodyPr>
          <a:lstStyle/>
          <a:p>
            <a:r>
              <a:rPr lang="en-US" sz="3200" dirty="0" smtClean="0"/>
              <a:t>Organizational communication occurs between the management and the employees. </a:t>
            </a:r>
          </a:p>
          <a:p>
            <a:r>
              <a:rPr lang="en-US" sz="3200" dirty="0" smtClean="0"/>
              <a:t>It may occur between the managers, supervisors and all employees. </a:t>
            </a:r>
          </a:p>
          <a:p>
            <a:r>
              <a:rPr lang="en-US" sz="3200" dirty="0" smtClean="0"/>
              <a:t>The communication may occur vertically from the top management to all employees in the organization or vertically when supervisors consult one another. </a:t>
            </a:r>
          </a:p>
          <a:p>
            <a:endParaRPr lang="en-US"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457200" y="1600200"/>
            <a:ext cx="8305800" cy="4873752"/>
          </a:xfrm>
        </p:spPr>
        <p:txBody>
          <a:bodyPr>
            <a:normAutofit fontScale="92500"/>
          </a:bodyPr>
          <a:lstStyle/>
          <a:p>
            <a:r>
              <a:rPr lang="en-US" sz="3200" dirty="0" smtClean="0"/>
              <a:t>Organizational communication also occurs between organizations with common interest. </a:t>
            </a:r>
          </a:p>
          <a:p>
            <a:r>
              <a:rPr lang="en-US" sz="3200" dirty="0" smtClean="0"/>
              <a:t>Organizational communication is important because it explains the behaviours or conduct expected of the employees, </a:t>
            </a:r>
          </a:p>
          <a:p>
            <a:r>
              <a:rPr lang="en-US" sz="3200" dirty="0" smtClean="0"/>
              <a:t>Organizational communication harmonizes all activities performed by different types of personnel in the institution.</a:t>
            </a:r>
          </a:p>
          <a:p>
            <a:endParaRPr lang="en-US"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b="1" dirty="0" smtClean="0"/>
              <a:t>Advantages of formal communication</a:t>
            </a:r>
            <a:endParaRPr lang="en-US" b="1" dirty="0"/>
          </a:p>
        </p:txBody>
      </p:sp>
      <p:sp>
        <p:nvSpPr>
          <p:cNvPr id="3" name="Content Placeholder 2"/>
          <p:cNvSpPr>
            <a:spLocks noGrp="1"/>
          </p:cNvSpPr>
          <p:nvPr>
            <p:ph sz="quarter" idx="1"/>
          </p:nvPr>
        </p:nvSpPr>
        <p:spPr/>
        <p:txBody>
          <a:bodyPr>
            <a:normAutofit/>
          </a:bodyPr>
          <a:lstStyle/>
          <a:p>
            <a:r>
              <a:rPr lang="en-US" sz="3200" dirty="0" smtClean="0"/>
              <a:t>Maintenance of the authority of the officers</a:t>
            </a:r>
          </a:p>
          <a:p>
            <a:r>
              <a:rPr lang="en-US" sz="3200" dirty="0" smtClean="0"/>
              <a:t>Clear and effective communication</a:t>
            </a:r>
          </a:p>
          <a:p>
            <a:r>
              <a:rPr lang="en-US" sz="3200" dirty="0" smtClean="0"/>
              <a:t>Orderly flow of information</a:t>
            </a:r>
          </a:p>
          <a:p>
            <a:r>
              <a:rPr lang="en-US" sz="3200" dirty="0" smtClean="0"/>
              <a:t>Easy knowledge of the source of information</a:t>
            </a:r>
            <a:endParaRPr lang="en-US" sz="3200"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Formal Communication</a:t>
            </a:r>
            <a:r>
              <a:rPr lang="en-US" dirty="0" smtClean="0"/>
              <a:t/>
            </a:r>
            <a:br>
              <a:rPr lang="en-US" dirty="0" smtClean="0"/>
            </a:br>
            <a:endParaRPr lang="en-US" dirty="0"/>
          </a:p>
        </p:txBody>
      </p:sp>
      <p:sp>
        <p:nvSpPr>
          <p:cNvPr id="3" name="Content Placeholder 2"/>
          <p:cNvSpPr>
            <a:spLocks noGrp="1"/>
          </p:cNvSpPr>
          <p:nvPr>
            <p:ph sz="quarter" idx="1"/>
          </p:nvPr>
        </p:nvSpPr>
        <p:spPr>
          <a:xfrm>
            <a:off x="228600" y="990600"/>
            <a:ext cx="8458200" cy="5867400"/>
          </a:xfrm>
        </p:spPr>
        <p:txBody>
          <a:bodyPr>
            <a:normAutofit/>
          </a:bodyPr>
          <a:lstStyle/>
          <a:p>
            <a:pPr>
              <a:buNone/>
            </a:pPr>
            <a:r>
              <a:rPr lang="en-US" sz="2800" dirty="0" smtClean="0"/>
              <a:t>Formal communication is any official method of communicating with people (employees) in an organization. </a:t>
            </a:r>
          </a:p>
          <a:p>
            <a:pPr>
              <a:buNone/>
            </a:pPr>
            <a:r>
              <a:rPr lang="en-US" sz="2800" dirty="0" smtClean="0"/>
              <a:t>The communication may be passed orally or in written form. </a:t>
            </a:r>
          </a:p>
          <a:p>
            <a:pPr>
              <a:buNone/>
            </a:pPr>
            <a:r>
              <a:rPr lang="en-US" sz="2800" dirty="0" smtClean="0"/>
              <a:t>The message flows following the hierarchy or chain of command in the  particular organization. Formal communication flows in three directions</a:t>
            </a:r>
          </a:p>
          <a:p>
            <a:pPr lvl="1">
              <a:buFont typeface="Arial"/>
              <a:buChar char="•"/>
            </a:pPr>
            <a:r>
              <a:rPr lang="en-US" sz="2500" i="1" dirty="0" smtClean="0"/>
              <a:t>Downward communication</a:t>
            </a:r>
          </a:p>
          <a:p>
            <a:pPr lvl="1">
              <a:buFont typeface="Arial"/>
              <a:buChar char="•"/>
            </a:pPr>
            <a:r>
              <a:rPr lang="en-US" sz="2500" i="1" dirty="0" smtClean="0"/>
              <a:t>Upward communication</a:t>
            </a:r>
          </a:p>
          <a:p>
            <a:pPr lvl="1">
              <a:buFont typeface="Arial"/>
              <a:buChar char="•"/>
            </a:pPr>
            <a:r>
              <a:rPr lang="en-US" sz="2500" i="1" dirty="0" smtClean="0"/>
              <a:t>Horizontal communication</a:t>
            </a:r>
          </a:p>
          <a:p>
            <a:endParaRPr lang="en-US" dirty="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6194" name="Picture 2"/>
          <p:cNvPicPr>
            <a:picLocks noGrp="1" noChangeAspect="1" noChangeArrowheads="1"/>
          </p:cNvPicPr>
          <p:nvPr>
            <p:ph sz="quarter" idx="1"/>
          </p:nvPr>
        </p:nvPicPr>
        <p:blipFill>
          <a:blip r:embed="rId2"/>
          <a:srcRect/>
          <a:stretch>
            <a:fillRect/>
          </a:stretch>
        </p:blipFill>
        <p:spPr bwMode="auto">
          <a:xfrm>
            <a:off x="0" y="0"/>
            <a:ext cx="8786842" cy="6857999"/>
          </a:xfrm>
          <a:prstGeom prst="rect">
            <a:avLst/>
          </a:prstGeom>
          <a:noFill/>
          <a:ln w="9525">
            <a:noFill/>
            <a:miter lim="800000"/>
            <a:headEnd/>
            <a:tailEnd/>
          </a:ln>
          <a:effectLst/>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Downward Communication</a:t>
            </a:r>
            <a:r>
              <a:rPr lang="en-US" dirty="0" smtClean="0"/>
              <a:t> </a:t>
            </a:r>
            <a:endParaRPr lang="en-US" dirty="0"/>
          </a:p>
        </p:txBody>
      </p:sp>
      <p:sp>
        <p:nvSpPr>
          <p:cNvPr id="3" name="Content Placeholder 2"/>
          <p:cNvSpPr>
            <a:spLocks noGrp="1"/>
          </p:cNvSpPr>
          <p:nvPr>
            <p:ph sz="quarter" idx="1"/>
          </p:nvPr>
        </p:nvSpPr>
        <p:spPr>
          <a:xfrm>
            <a:off x="457200" y="1600200"/>
            <a:ext cx="8153400" cy="4873752"/>
          </a:xfrm>
        </p:spPr>
        <p:txBody>
          <a:bodyPr>
            <a:normAutofit fontScale="92500" lnSpcReduction="10000"/>
          </a:bodyPr>
          <a:lstStyle/>
          <a:p>
            <a:r>
              <a:rPr lang="en-US" sz="3200" dirty="0" smtClean="0"/>
              <a:t>This is where the communication flow comes from top management to the lowest level. </a:t>
            </a:r>
          </a:p>
          <a:p>
            <a:r>
              <a:rPr lang="en-US" sz="3200" dirty="0" smtClean="0"/>
              <a:t>The main advantage of downward communication is that it is received immediately and is not distorted.</a:t>
            </a:r>
          </a:p>
          <a:p>
            <a:r>
              <a:rPr lang="en-US" sz="3200" dirty="0" smtClean="0"/>
              <a:t>Management finds it useful to communicate important information to employees</a:t>
            </a:r>
          </a:p>
          <a:p>
            <a:r>
              <a:rPr lang="en-US" sz="3200" dirty="0" smtClean="0"/>
              <a:t>There is a clear cut division of responsibility and accountability</a:t>
            </a:r>
          </a:p>
          <a:p>
            <a:endParaRPr lang="en-US" sz="3200" dirty="0" smtClean="0"/>
          </a:p>
          <a:p>
            <a:endParaRPr lang="en-US" dirty="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lstStyle/>
          <a:p>
            <a:r>
              <a:rPr lang="en-US" dirty="0" smtClean="0"/>
              <a:t>disadvantage</a:t>
            </a:r>
            <a:endParaRPr lang="en-US" dirty="0"/>
          </a:p>
        </p:txBody>
      </p:sp>
      <p:sp>
        <p:nvSpPr>
          <p:cNvPr id="3" name="Content Placeholder 2"/>
          <p:cNvSpPr>
            <a:spLocks noGrp="1"/>
          </p:cNvSpPr>
          <p:nvPr>
            <p:ph sz="quarter" idx="1"/>
          </p:nvPr>
        </p:nvSpPr>
        <p:spPr>
          <a:xfrm>
            <a:off x="304800" y="1143000"/>
            <a:ext cx="8458200" cy="5715000"/>
          </a:xfrm>
        </p:spPr>
        <p:txBody>
          <a:bodyPr>
            <a:normAutofit/>
          </a:bodyPr>
          <a:lstStyle/>
          <a:p>
            <a:r>
              <a:rPr lang="en-US" sz="3200" dirty="0" smtClean="0"/>
              <a:t>It is unidirectional, that is, there is no return path for communication, this delays feedback. </a:t>
            </a:r>
          </a:p>
          <a:p>
            <a:r>
              <a:rPr lang="en-US" sz="3200" dirty="0" smtClean="0"/>
              <a:t>Authoritarian approach. Too much concentration of authority at higher levels as people in lower levels are merely receivers of information and decisions.</a:t>
            </a:r>
          </a:p>
          <a:p>
            <a:r>
              <a:rPr lang="en-US" sz="3200" dirty="0" smtClean="0"/>
              <a:t>Different priorities</a:t>
            </a:r>
          </a:p>
          <a:p>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b="1" dirty="0" smtClean="0"/>
              <a:t>Organizational Change Theory</a:t>
            </a:r>
            <a:r>
              <a:rPr lang="en-US" dirty="0" smtClean="0"/>
              <a:t>: Theory that includes processes and strategies for increasing the chances that health policies and programs will be adopted and maintained in formal organizations. </a:t>
            </a:r>
          </a:p>
          <a:p>
            <a:r>
              <a:rPr lang="en-US" b="1" dirty="0" smtClean="0"/>
              <a:t>Diffusion of Innovations Theory</a:t>
            </a:r>
            <a:r>
              <a:rPr lang="en-US" dirty="0" smtClean="0"/>
              <a:t>: Theory addressing how new ideas, products, and social practices are spread within a community or from one community to another. </a:t>
            </a:r>
            <a:endParaRPr lang="en-US"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Upward Communication</a:t>
            </a:r>
            <a:r>
              <a:rPr lang="en-US" dirty="0" smtClean="0"/>
              <a:t> </a:t>
            </a:r>
            <a:endParaRPr lang="en-US" dirty="0"/>
          </a:p>
        </p:txBody>
      </p:sp>
      <p:sp>
        <p:nvSpPr>
          <p:cNvPr id="3" name="Content Placeholder 2"/>
          <p:cNvSpPr>
            <a:spLocks noGrp="1"/>
          </p:cNvSpPr>
          <p:nvPr>
            <p:ph sz="quarter" idx="1"/>
          </p:nvPr>
        </p:nvSpPr>
        <p:spPr>
          <a:xfrm>
            <a:off x="457200" y="1600200"/>
            <a:ext cx="8305800" cy="4873752"/>
          </a:xfrm>
        </p:spPr>
        <p:txBody>
          <a:bodyPr>
            <a:normAutofit fontScale="92500" lnSpcReduction="10000"/>
          </a:bodyPr>
          <a:lstStyle/>
          <a:p>
            <a:r>
              <a:rPr lang="en-US" sz="3200" dirty="0" smtClean="0"/>
              <a:t>This type of communication flows from staff at lower and middle levels to the top management. </a:t>
            </a:r>
          </a:p>
          <a:p>
            <a:r>
              <a:rPr lang="en-US" sz="3200" dirty="0" smtClean="0"/>
              <a:t>This provides feedback regarding organizational progress, a consultative forum to improve the quality of service and a means for staff to request clarification of goals and/or additional resources.</a:t>
            </a:r>
          </a:p>
          <a:p>
            <a:r>
              <a:rPr lang="en-US" sz="3200" dirty="0" smtClean="0"/>
              <a:t> Managers can get feedback from employees that can help improve organizational development</a:t>
            </a:r>
          </a:p>
          <a:p>
            <a:endParaRPr lang="en-US"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a:t>
            </a:r>
            <a:endParaRPr lang="en-US" dirty="0"/>
          </a:p>
        </p:txBody>
      </p:sp>
      <p:sp>
        <p:nvSpPr>
          <p:cNvPr id="3" name="Content Placeholder 2"/>
          <p:cNvSpPr>
            <a:spLocks noGrp="1"/>
          </p:cNvSpPr>
          <p:nvPr>
            <p:ph sz="quarter" idx="1"/>
          </p:nvPr>
        </p:nvSpPr>
        <p:spPr>
          <a:xfrm>
            <a:off x="457200" y="1600200"/>
            <a:ext cx="8001000" cy="4873752"/>
          </a:xfrm>
        </p:spPr>
        <p:txBody>
          <a:bodyPr/>
          <a:lstStyle/>
          <a:p>
            <a:r>
              <a:rPr lang="en-US" sz="3200" dirty="0" smtClean="0"/>
              <a:t>The main advantage of this type of communication is that it helps to maintain the discipline of staff at lower levels. </a:t>
            </a:r>
          </a:p>
          <a:p>
            <a:r>
              <a:rPr lang="en-US" sz="3200" dirty="0" smtClean="0"/>
              <a:t>It also protects the seniority of staff at the middle levels. </a:t>
            </a:r>
          </a:p>
          <a:p>
            <a:r>
              <a:rPr lang="en-US" sz="3200" dirty="0" smtClean="0"/>
              <a:t>Development of mutual trust improves good relationships.</a:t>
            </a:r>
          </a:p>
          <a:p>
            <a:endParaRPr lang="en-US"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UPWARD DISADVANTAGE..</a:t>
            </a:r>
            <a:endParaRPr lang="en-US" dirty="0"/>
          </a:p>
        </p:txBody>
      </p:sp>
      <p:sp>
        <p:nvSpPr>
          <p:cNvPr id="3" name="Content Placeholder 2"/>
          <p:cNvSpPr>
            <a:spLocks noGrp="1"/>
          </p:cNvSpPr>
          <p:nvPr>
            <p:ph sz="quarter" idx="1"/>
          </p:nvPr>
        </p:nvSpPr>
        <p:spPr>
          <a:xfrm>
            <a:off x="457200" y="1600200"/>
            <a:ext cx="8001000" cy="5029200"/>
          </a:xfrm>
        </p:spPr>
        <p:txBody>
          <a:bodyPr>
            <a:normAutofit fontScale="92500" lnSpcReduction="10000"/>
          </a:bodyPr>
          <a:lstStyle/>
          <a:p>
            <a:r>
              <a:rPr lang="en-US" sz="2800" dirty="0" smtClean="0"/>
              <a:t>Middle level staff management may refuse to forward the grievances coming from the lower level staff. i.e. unwillingness. . For example, a sister in charge of a ward may refuse to pass information from junior HCW to the matron in charge of the hospital.</a:t>
            </a:r>
          </a:p>
          <a:p>
            <a:r>
              <a:rPr lang="en-US" sz="2800" dirty="0" smtClean="0"/>
              <a:t>Bypassing, sometimes workers may directly approach the top most management, by passing their immediate boss. Which is harmful to the organization. </a:t>
            </a:r>
          </a:p>
          <a:p>
            <a:r>
              <a:rPr lang="en-US" sz="2800" dirty="0" smtClean="0"/>
              <a:t>Risk of distortion of the message. Subordinates may willingly distort the message because of fear of telling the original facts to the bosses.</a:t>
            </a:r>
          </a:p>
          <a:p>
            <a:endParaRPr lang="en-US" dirty="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Horizontal Communication</a:t>
            </a:r>
            <a:r>
              <a:rPr lang="en-US" dirty="0" smtClean="0"/>
              <a:t> </a:t>
            </a:r>
            <a:endParaRPr lang="en-US" dirty="0"/>
          </a:p>
        </p:txBody>
      </p:sp>
      <p:sp>
        <p:nvSpPr>
          <p:cNvPr id="3" name="Content Placeholder 2"/>
          <p:cNvSpPr>
            <a:spLocks noGrp="1"/>
          </p:cNvSpPr>
          <p:nvPr>
            <p:ph sz="quarter" idx="1"/>
          </p:nvPr>
        </p:nvSpPr>
        <p:spPr>
          <a:xfrm>
            <a:off x="228600" y="1600200"/>
            <a:ext cx="8382000" cy="4873752"/>
          </a:xfrm>
        </p:spPr>
        <p:txBody>
          <a:bodyPr>
            <a:normAutofit/>
          </a:bodyPr>
          <a:lstStyle/>
          <a:p>
            <a:r>
              <a:rPr lang="en-US" dirty="0" smtClean="0"/>
              <a:t>In horizontal communication the communication flow occurs between heads of departments or supervisors who are at the same level. </a:t>
            </a:r>
          </a:p>
          <a:p>
            <a:r>
              <a:rPr lang="en-US" dirty="0" smtClean="0"/>
              <a:t>The supervisors at the same level exchange ideas on common goals in order to improve the quality of services. The supervisors may discuss the common problems affecting their departments with a view of getting solutions to recommend to the top management for approval.</a:t>
            </a:r>
          </a:p>
          <a:p>
            <a:endParaRPr lang="en-US"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The main advantages of this type of communication are that it encourages free communication by all staff in the departments all the time and ensures that staff do not fear each other, thus improving interpersonal relationships.</a:t>
            </a:r>
          </a:p>
          <a:p>
            <a:endParaRPr lang="en-US"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Informal Communication</a:t>
            </a:r>
            <a:r>
              <a:rPr lang="en-US" dirty="0" smtClean="0"/>
              <a:t> </a:t>
            </a:r>
            <a:endParaRPr lang="en-US" dirty="0"/>
          </a:p>
        </p:txBody>
      </p:sp>
      <p:sp>
        <p:nvSpPr>
          <p:cNvPr id="3" name="Content Placeholder 2"/>
          <p:cNvSpPr>
            <a:spLocks noGrp="1"/>
          </p:cNvSpPr>
          <p:nvPr>
            <p:ph sz="quarter" idx="1"/>
          </p:nvPr>
        </p:nvSpPr>
        <p:spPr/>
        <p:txBody>
          <a:bodyPr>
            <a:normAutofit/>
          </a:bodyPr>
          <a:lstStyle/>
          <a:p>
            <a:r>
              <a:rPr lang="en-US" dirty="0" smtClean="0"/>
              <a:t>Informal communication is an unofficial form of communication between groups of people in the organization. </a:t>
            </a:r>
          </a:p>
          <a:p>
            <a:r>
              <a:rPr lang="en-US" dirty="0" smtClean="0"/>
              <a:t>The messages are discussed casually and are not recognized by the management. </a:t>
            </a:r>
          </a:p>
          <a:p>
            <a:r>
              <a:rPr lang="en-US" dirty="0" smtClean="0"/>
              <a:t>Informal communication is also known as the 'grapevine'.</a:t>
            </a:r>
          </a:p>
          <a:p>
            <a:r>
              <a:rPr lang="en-US" dirty="0" smtClean="0"/>
              <a:t>The grapevine is a form of information containing some half-truths and may emanate from the staff at the lower or middle levels in the organization. </a:t>
            </a:r>
          </a:p>
          <a:p>
            <a:endParaRPr lang="en-US" dirty="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INFORMAL COMMUNICATION</a:t>
            </a:r>
            <a:endParaRPr lang="en-US" dirty="0"/>
          </a:p>
        </p:txBody>
      </p:sp>
      <p:sp>
        <p:nvSpPr>
          <p:cNvPr id="3" name="Content Placeholder 2"/>
          <p:cNvSpPr>
            <a:spLocks noGrp="1"/>
          </p:cNvSpPr>
          <p:nvPr>
            <p:ph sz="quarter" idx="1"/>
          </p:nvPr>
        </p:nvSpPr>
        <p:spPr/>
        <p:txBody>
          <a:bodyPr/>
          <a:lstStyle/>
          <a:p>
            <a:r>
              <a:rPr lang="en-US" dirty="0" smtClean="0"/>
              <a:t>The grapevine is common in organizations where a certain cadre of staff feels that their needs are not being addressed or where top management fails to clarify issues or communicate effectively with the middle and lower level staff. </a:t>
            </a:r>
          </a:p>
          <a:p>
            <a:r>
              <a:rPr lang="en-US" dirty="0" smtClean="0"/>
              <a:t>The grapevine should not be ignored because it gives a warning of impending issues of concern to the employees.</a:t>
            </a:r>
          </a:p>
          <a:p>
            <a:r>
              <a:rPr lang="en-US" dirty="0" smtClean="0"/>
              <a:t> The top management should provide current information to minimize grapevine </a:t>
            </a:r>
            <a:r>
              <a:rPr lang="en-US" dirty="0" err="1" smtClean="0"/>
              <a:t>rumours</a:t>
            </a:r>
            <a:r>
              <a:rPr lang="en-US" dirty="0" smtClean="0"/>
              <a:t>. Grapevine communication also gives a chance to the colleagues to express their views.</a:t>
            </a:r>
            <a:endParaRPr lang="en-US" dirty="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lstStyle/>
          <a:p>
            <a:r>
              <a:rPr lang="en-US" b="1" dirty="0" smtClean="0"/>
              <a:t>Unconscious Communication</a:t>
            </a:r>
            <a:r>
              <a:rPr lang="en-US" dirty="0" smtClean="0"/>
              <a:t> </a:t>
            </a:r>
            <a:endParaRPr lang="en-US" dirty="0"/>
          </a:p>
        </p:txBody>
      </p:sp>
      <p:sp>
        <p:nvSpPr>
          <p:cNvPr id="3" name="Content Placeholder 2"/>
          <p:cNvSpPr>
            <a:spLocks noGrp="1"/>
          </p:cNvSpPr>
          <p:nvPr>
            <p:ph sz="quarter" idx="1"/>
          </p:nvPr>
        </p:nvSpPr>
        <p:spPr>
          <a:xfrm>
            <a:off x="152400" y="1371600"/>
            <a:ext cx="8458200" cy="5334000"/>
          </a:xfrm>
        </p:spPr>
        <p:txBody>
          <a:bodyPr>
            <a:normAutofit/>
          </a:bodyPr>
          <a:lstStyle/>
          <a:p>
            <a:r>
              <a:rPr lang="en-US" dirty="0" smtClean="0"/>
              <a:t>Unconscious communication is where a wrong meaning has been transferred because of the way the communication has been conveyed unconsciously to the receiver. </a:t>
            </a:r>
          </a:p>
          <a:p>
            <a:r>
              <a:rPr lang="en-US" dirty="0" smtClean="0"/>
              <a:t>Usually the sender of the message is unaware that their </a:t>
            </a:r>
            <a:r>
              <a:rPr lang="en-US" dirty="0" err="1" smtClean="0"/>
              <a:t>behaviour</a:t>
            </a:r>
            <a:r>
              <a:rPr lang="en-US" dirty="0" smtClean="0"/>
              <a:t> is sending the wrong signals. </a:t>
            </a:r>
          </a:p>
          <a:p>
            <a:r>
              <a:rPr lang="en-US" dirty="0" smtClean="0"/>
              <a:t>For example, if you appear quite casual when giving important information, the recipient will misinterpret the importance of the information because of the manner in which you speak.</a:t>
            </a:r>
          </a:p>
          <a:p>
            <a:endParaRPr lang="en-US" dirty="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INTERVIEWING AS A COMMUNICATION PROCESS</a:t>
            </a:r>
            <a:endParaRPr lang="en-US" dirty="0"/>
          </a:p>
        </p:txBody>
      </p:sp>
      <p:sp>
        <p:nvSpPr>
          <p:cNvPr id="6" name="Subtitle 5"/>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Interviewing</a:t>
            </a:r>
            <a:r>
              <a:rPr lang="en-US" dirty="0" smtClean="0"/>
              <a:t> </a:t>
            </a:r>
            <a:br>
              <a:rPr lang="en-US" dirty="0" smtClean="0"/>
            </a:br>
            <a:endParaRPr lang="en-US" dirty="0"/>
          </a:p>
        </p:txBody>
      </p:sp>
      <p:sp>
        <p:nvSpPr>
          <p:cNvPr id="3" name="Content Placeholder 2"/>
          <p:cNvSpPr>
            <a:spLocks noGrp="1"/>
          </p:cNvSpPr>
          <p:nvPr>
            <p:ph sz="quarter" idx="1"/>
          </p:nvPr>
        </p:nvSpPr>
        <p:spPr>
          <a:xfrm>
            <a:off x="457200" y="1143000"/>
            <a:ext cx="8229600" cy="5715000"/>
          </a:xfrm>
        </p:spPr>
        <p:txBody>
          <a:bodyPr>
            <a:normAutofit/>
          </a:bodyPr>
          <a:lstStyle/>
          <a:p>
            <a:r>
              <a:rPr lang="en-US" dirty="0" smtClean="0"/>
              <a:t>The interview is a conversation which has a purpose and is directed towards its object by the interviewer. The interview is a face-to-face meeting and discussion between two or more people for a specific purpose. The individuals holding an interview exchange views with one party asking questions while the other is responding. </a:t>
            </a:r>
          </a:p>
          <a:p>
            <a:r>
              <a:rPr lang="en-US" dirty="0" smtClean="0"/>
              <a:t> In nursing, interviews are conducted to gather information to help patients to resolve their own problems. The interview conducted by a HCW is called a therapeutic interview.</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2">
                    <a:lumMod val="75000"/>
                  </a:schemeClr>
                </a:solidFill>
              </a:rPr>
              <a:t>Elements of communication</a:t>
            </a:r>
            <a:r>
              <a:rPr lang="en-US" b="1" dirty="0" smtClean="0"/>
              <a:t/>
            </a:r>
            <a:br>
              <a:rPr lang="en-US" b="1" dirty="0" smtClean="0"/>
            </a:br>
            <a:endParaRPr lang="en-US" dirty="0"/>
          </a:p>
        </p:txBody>
      </p:sp>
      <p:sp>
        <p:nvSpPr>
          <p:cNvPr id="3" name="Content Placeholder 2"/>
          <p:cNvSpPr>
            <a:spLocks noGrp="1"/>
          </p:cNvSpPr>
          <p:nvPr>
            <p:ph sz="quarter" idx="1"/>
          </p:nvPr>
        </p:nvSpPr>
        <p:spPr>
          <a:xfrm>
            <a:off x="457200" y="1600200"/>
            <a:ext cx="8153400" cy="4873752"/>
          </a:xfrm>
        </p:spPr>
        <p:txBody>
          <a:bodyPr>
            <a:normAutofit/>
          </a:bodyPr>
          <a:lstStyle/>
          <a:p>
            <a:r>
              <a:rPr lang="en-US" sz="3200" dirty="0" smtClean="0"/>
              <a:t>The </a:t>
            </a:r>
            <a:r>
              <a:rPr lang="en-US" sz="3200" dirty="0"/>
              <a:t>elements of communication therefore are;</a:t>
            </a:r>
          </a:p>
          <a:p>
            <a:endParaRPr lang="en-US"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The purpose of conducting a therapeutic interview is to identify any social or psychological problems affecting a patient. A patient initiates a therapeutic interview when they visit a HCW. The technique of asking the patient interview questions determines the effectiveness of the therapeutic relationship. </a:t>
            </a:r>
            <a:r>
              <a:rPr lang="en-US" b="1" dirty="0" smtClean="0"/>
              <a:t> </a:t>
            </a:r>
            <a:endParaRPr lang="en-US" dirty="0" smtClean="0"/>
          </a:p>
          <a:p>
            <a:pPr>
              <a:buNone/>
            </a:pPr>
            <a:endParaRPr lang="en-US" dirty="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dirty="0" smtClean="0"/>
              <a:t>The purpose of any interview is to obtain accurate and detailed information.</a:t>
            </a:r>
          </a:p>
          <a:p>
            <a:pPr>
              <a:buNone/>
            </a:pPr>
            <a:endParaRPr lang="en-US" dirty="0" smtClean="0"/>
          </a:p>
          <a:p>
            <a:pPr>
              <a:buNone/>
            </a:pPr>
            <a:r>
              <a:rPr lang="en-US" dirty="0" smtClean="0"/>
              <a:t>Interviews are used for:</a:t>
            </a:r>
          </a:p>
          <a:p>
            <a:r>
              <a:rPr lang="en-US" dirty="0" smtClean="0"/>
              <a:t>Selection</a:t>
            </a:r>
          </a:p>
          <a:p>
            <a:r>
              <a:rPr lang="en-US" dirty="0" smtClean="0"/>
              <a:t>Counseling</a:t>
            </a:r>
          </a:p>
          <a:p>
            <a:r>
              <a:rPr lang="en-US" dirty="0" smtClean="0"/>
              <a:t>Appraisal: assess performance</a:t>
            </a:r>
          </a:p>
          <a:p>
            <a:r>
              <a:rPr lang="en-US" dirty="0" smtClean="0"/>
              <a:t>Disciplinary: inform, discuss correct</a:t>
            </a:r>
          </a:p>
          <a:p>
            <a:r>
              <a:rPr lang="en-US" dirty="0" smtClean="0"/>
              <a:t>Dismissal and termination</a:t>
            </a:r>
          </a:p>
          <a:p>
            <a:r>
              <a:rPr lang="en-US" dirty="0" smtClean="0"/>
              <a:t>Complaint: employee complain hearing and resolution</a:t>
            </a:r>
          </a:p>
          <a:p>
            <a:endParaRPr lang="en-US" dirty="0"/>
          </a:p>
        </p:txBody>
      </p:sp>
      <p:sp>
        <p:nvSpPr>
          <p:cNvPr id="2" name="Title 1"/>
          <p:cNvSpPr>
            <a:spLocks noGrp="1"/>
          </p:cNvSpPr>
          <p:nvPr>
            <p:ph type="title"/>
          </p:nvPr>
        </p:nvSpPr>
        <p:spPr/>
        <p:txBody>
          <a:bodyPr/>
          <a:lstStyle/>
          <a:p>
            <a:r>
              <a:rPr lang="en-US" dirty="0" smtClean="0"/>
              <a:t>PURPOSE OF INTERVIEWS</a:t>
            </a:r>
            <a:endParaRPr lang="en-US" dirty="0"/>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Most interviews are structured into three stages</a:t>
            </a:r>
          </a:p>
          <a:p>
            <a:pPr>
              <a:buFont typeface="Wingdings" pitchFamily="2" charset="2"/>
              <a:buChar char="v"/>
            </a:pPr>
            <a:r>
              <a:rPr lang="en-US" b="1" dirty="0" smtClean="0"/>
              <a:t>STAGE ONE</a:t>
            </a:r>
          </a:p>
          <a:p>
            <a:pPr lvl="2">
              <a:buNone/>
            </a:pPr>
            <a:r>
              <a:rPr lang="en-US" dirty="0" smtClean="0"/>
              <a:t>Involves establishing rapport</a:t>
            </a:r>
          </a:p>
          <a:p>
            <a:pPr lvl="2">
              <a:buNone/>
            </a:pPr>
            <a:r>
              <a:rPr lang="en-US" dirty="0" smtClean="0"/>
              <a:t>Introductions</a:t>
            </a:r>
          </a:p>
          <a:p>
            <a:pPr lvl="2">
              <a:buNone/>
            </a:pPr>
            <a:r>
              <a:rPr lang="en-US" dirty="0" smtClean="0"/>
              <a:t>Purpose and durations defined</a:t>
            </a:r>
          </a:p>
          <a:p>
            <a:pPr>
              <a:buFont typeface="Wingdings" pitchFamily="2" charset="2"/>
              <a:buChar char="v"/>
            </a:pPr>
            <a:r>
              <a:rPr lang="en-US" b="1" dirty="0" smtClean="0"/>
              <a:t>STAGE TWO</a:t>
            </a:r>
          </a:p>
          <a:p>
            <a:pPr>
              <a:buNone/>
            </a:pPr>
            <a:r>
              <a:rPr lang="en-US" b="1" dirty="0" smtClean="0"/>
              <a:t>		</a:t>
            </a:r>
            <a:r>
              <a:rPr lang="en-US" dirty="0" smtClean="0"/>
              <a:t>Information exchange</a:t>
            </a:r>
          </a:p>
          <a:p>
            <a:pPr>
              <a:buFont typeface="Wingdings" pitchFamily="2" charset="2"/>
              <a:buChar char="v"/>
            </a:pPr>
            <a:r>
              <a:rPr lang="en-US" b="1" dirty="0" smtClean="0"/>
              <a:t>STAGE THREE</a:t>
            </a:r>
          </a:p>
          <a:p>
            <a:pPr>
              <a:buNone/>
            </a:pPr>
            <a:r>
              <a:rPr lang="en-US" dirty="0" smtClean="0"/>
              <a:t>		Winding up.</a:t>
            </a:r>
            <a:endParaRPr lang="en-US" dirty="0"/>
          </a:p>
        </p:txBody>
      </p:sp>
      <p:sp>
        <p:nvSpPr>
          <p:cNvPr id="2" name="Title 1"/>
          <p:cNvSpPr>
            <a:spLocks noGrp="1"/>
          </p:cNvSpPr>
          <p:nvPr>
            <p:ph type="title"/>
          </p:nvPr>
        </p:nvSpPr>
        <p:spPr/>
        <p:txBody>
          <a:bodyPr/>
          <a:lstStyle/>
          <a:p>
            <a:r>
              <a:rPr lang="en-US" dirty="0" smtClean="0"/>
              <a:t>Structure</a:t>
            </a:r>
            <a:endParaRPr lang="en-US" dirty="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nursing, the interview is a major tool for collecting data during the assessment phase of the nursing process.</a:t>
            </a:r>
          </a:p>
          <a:p>
            <a:r>
              <a:rPr lang="en-US" dirty="0" smtClean="0"/>
              <a:t>Every HCW needs to become proficient in the use of communication techniques described earlier as well as interviewing techniques.</a:t>
            </a:r>
            <a:endParaRPr lang="en-US" dirty="0"/>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Preparation for Interview</a:t>
            </a:r>
            <a:r>
              <a:rPr lang="en-US" dirty="0" smtClean="0"/>
              <a:t> </a:t>
            </a:r>
            <a:br>
              <a:rPr lang="en-US" dirty="0" smtClean="0"/>
            </a:br>
            <a:endParaRPr lang="en-US" dirty="0"/>
          </a:p>
        </p:txBody>
      </p:sp>
      <p:sp>
        <p:nvSpPr>
          <p:cNvPr id="3" name="Content Placeholder 2"/>
          <p:cNvSpPr>
            <a:spLocks noGrp="1"/>
          </p:cNvSpPr>
          <p:nvPr>
            <p:ph sz="quarter" idx="1"/>
          </p:nvPr>
        </p:nvSpPr>
        <p:spPr/>
        <p:txBody>
          <a:bodyPr>
            <a:normAutofit/>
          </a:bodyPr>
          <a:lstStyle/>
          <a:p>
            <a:r>
              <a:rPr lang="en-US" dirty="0" smtClean="0"/>
              <a:t>The interview should be conducted in a private, quiet, well ventilated room with no distractions.</a:t>
            </a:r>
          </a:p>
          <a:p>
            <a:r>
              <a:rPr lang="en-US" dirty="0" smtClean="0"/>
              <a:t>The room should be spacious enough to allow the HCW and patient to sit comfortably and should be clean and tidy. </a:t>
            </a:r>
          </a:p>
          <a:p>
            <a:r>
              <a:rPr lang="en-US" dirty="0" smtClean="0"/>
              <a:t>The preparation of the room is also determined by the type of interview to be conducted. </a:t>
            </a:r>
          </a:p>
          <a:p>
            <a:r>
              <a:rPr lang="en-US" dirty="0" smtClean="0"/>
              <a:t>For example, if you are interviewing a patient to offer reproductive health services, visual aids on different methods of family planning should be displayed on the walls in the interview room.</a:t>
            </a:r>
          </a:p>
          <a:p>
            <a:endParaRPr lang="en-US" dirty="0"/>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solidFill>
                  <a:srgbClr val="FF0000"/>
                </a:solidFill>
              </a:rPr>
              <a:t>Mental:</a:t>
            </a:r>
          </a:p>
          <a:p>
            <a:r>
              <a:rPr lang="en-US" dirty="0" smtClean="0"/>
              <a:t>Objective and purpose of the interview</a:t>
            </a:r>
          </a:p>
          <a:p>
            <a:r>
              <a:rPr lang="en-US" dirty="0" smtClean="0"/>
              <a:t>Approach to be used</a:t>
            </a:r>
          </a:p>
          <a:p>
            <a:r>
              <a:rPr lang="en-US" dirty="0" smtClean="0"/>
              <a:t>Needed information</a:t>
            </a:r>
          </a:p>
          <a:p>
            <a:r>
              <a:rPr lang="en-US" dirty="0" smtClean="0"/>
              <a:t>Any information about the patient/ client that you already know.</a:t>
            </a:r>
          </a:p>
          <a:p>
            <a:pPr>
              <a:buNone/>
            </a:pPr>
            <a:endParaRPr lang="en-US" dirty="0"/>
          </a:p>
        </p:txBody>
      </p:sp>
      <p:sp>
        <p:nvSpPr>
          <p:cNvPr id="2" name="Title 1"/>
          <p:cNvSpPr>
            <a:spLocks noGrp="1"/>
          </p:cNvSpPr>
          <p:nvPr>
            <p:ph type="title"/>
          </p:nvPr>
        </p:nvSpPr>
        <p:spPr/>
        <p:txBody>
          <a:bodyPr/>
          <a:lstStyle/>
          <a:p>
            <a:r>
              <a:rPr lang="en-US" dirty="0" smtClean="0"/>
              <a:t>Preparation </a:t>
            </a:r>
            <a:endParaRPr lang="en-US" dirty="0"/>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None/>
            </a:pPr>
            <a:r>
              <a:rPr lang="en-US" b="1" dirty="0" smtClean="0">
                <a:solidFill>
                  <a:srgbClr val="FF0000"/>
                </a:solidFill>
              </a:rPr>
              <a:t>Material:</a:t>
            </a:r>
          </a:p>
          <a:p>
            <a:pPr>
              <a:buNone/>
            </a:pPr>
            <a:endParaRPr lang="en-US" b="1" dirty="0" smtClean="0"/>
          </a:p>
          <a:p>
            <a:pPr>
              <a:buFont typeface="Wingdings" pitchFamily="2" charset="2"/>
              <a:buChar char="v"/>
            </a:pPr>
            <a:r>
              <a:rPr lang="en-US" dirty="0" smtClean="0"/>
              <a:t>Equipment</a:t>
            </a:r>
          </a:p>
          <a:p>
            <a:pPr>
              <a:buFont typeface="Wingdings" pitchFamily="2" charset="2"/>
              <a:buChar char="v"/>
            </a:pPr>
            <a:r>
              <a:rPr lang="en-US" dirty="0" smtClean="0"/>
              <a:t>Writing material</a:t>
            </a:r>
          </a:p>
          <a:p>
            <a:pPr>
              <a:buFont typeface="Wingdings" pitchFamily="2" charset="2"/>
              <a:buChar char="v"/>
            </a:pPr>
            <a:r>
              <a:rPr lang="en-US" dirty="0" smtClean="0"/>
              <a:t>Patients file</a:t>
            </a:r>
          </a:p>
          <a:p>
            <a:pPr>
              <a:buNone/>
            </a:pPr>
            <a:endParaRPr lang="en-US" dirty="0" smtClean="0"/>
          </a:p>
          <a:p>
            <a:pPr>
              <a:buNone/>
            </a:pPr>
            <a:r>
              <a:rPr lang="en-US" b="1" dirty="0" smtClean="0">
                <a:solidFill>
                  <a:srgbClr val="FF0000"/>
                </a:solidFill>
              </a:rPr>
              <a:t>Environment</a:t>
            </a:r>
          </a:p>
          <a:p>
            <a:pPr>
              <a:buFont typeface="Wingdings" pitchFamily="2" charset="2"/>
              <a:buChar char="v"/>
            </a:pPr>
            <a:r>
              <a:rPr lang="en-US" dirty="0" smtClean="0"/>
              <a:t>Venue(room)-lighting, space privacy,cleanliness,distractions</a:t>
            </a:r>
          </a:p>
          <a:p>
            <a:pPr>
              <a:buFont typeface="Wingdings" pitchFamily="2" charset="2"/>
              <a:buChar char="v"/>
            </a:pPr>
            <a:r>
              <a:rPr lang="en-US" dirty="0" smtClean="0"/>
              <a:t>Sitting arrangement(layout of furniture)</a:t>
            </a:r>
          </a:p>
          <a:p>
            <a:pPr>
              <a:buFont typeface="Wingdings" pitchFamily="2" charset="2"/>
              <a:buChar char="v"/>
            </a:pPr>
            <a:r>
              <a:rPr lang="en-US" dirty="0" smtClean="0"/>
              <a:t>Distractions(</a:t>
            </a:r>
            <a:r>
              <a:rPr lang="en-US" dirty="0" err="1" smtClean="0"/>
              <a:t>noise,tv.people</a:t>
            </a:r>
            <a:r>
              <a:rPr lang="en-US" dirty="0" smtClean="0"/>
              <a:t>)</a:t>
            </a:r>
          </a:p>
          <a:p>
            <a:pPr>
              <a:buFont typeface="Wingdings" pitchFamily="2" charset="2"/>
              <a:buChar char="v"/>
            </a:pPr>
            <a:r>
              <a:rPr lang="en-US" dirty="0" smtClean="0"/>
              <a:t>Interruptions(phone visitors,door opening and closing)</a:t>
            </a:r>
          </a:p>
          <a:p>
            <a:endParaRPr lang="en-US" dirty="0"/>
          </a:p>
        </p:txBody>
      </p:sp>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solidFill>
                  <a:srgbClr val="FF0000"/>
                </a:solidFill>
              </a:rPr>
              <a:t>Patient</a:t>
            </a:r>
          </a:p>
          <a:p>
            <a:pPr>
              <a:buFont typeface="Wingdings" pitchFamily="2" charset="2"/>
              <a:buChar char="v"/>
            </a:pPr>
            <a:r>
              <a:rPr lang="en-US" dirty="0" smtClean="0"/>
              <a:t>Informed consent-explain purpose of interview</a:t>
            </a:r>
          </a:p>
          <a:p>
            <a:pPr>
              <a:buFont typeface="Wingdings" pitchFamily="2" charset="2"/>
              <a:buChar char="v"/>
            </a:pPr>
            <a:r>
              <a:rPr lang="en-US" dirty="0" smtClean="0"/>
              <a:t>Comfort </a:t>
            </a:r>
            <a:r>
              <a:rPr lang="en-US" dirty="0" err="1" smtClean="0"/>
              <a:t>e.g</a:t>
            </a:r>
            <a:r>
              <a:rPr lang="en-US" dirty="0" smtClean="0"/>
              <a:t> sitting position, lying position</a:t>
            </a:r>
          </a:p>
          <a:p>
            <a:pPr>
              <a:buFont typeface="Wingdings" pitchFamily="2" charset="2"/>
              <a:buChar char="v"/>
            </a:pPr>
            <a:r>
              <a:rPr lang="en-US" dirty="0" smtClean="0"/>
              <a:t>Privacy</a:t>
            </a:r>
          </a:p>
          <a:p>
            <a:pPr>
              <a:buFont typeface="Wingdings" pitchFamily="2" charset="2"/>
              <a:buChar char="v"/>
            </a:pPr>
            <a:r>
              <a:rPr lang="en-US" dirty="0" smtClean="0"/>
              <a:t>Relatives/visitors present?</a:t>
            </a:r>
          </a:p>
          <a:p>
            <a:endParaRPr lang="en-US" dirty="0"/>
          </a:p>
        </p:txBody>
      </p:sp>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077200" cy="4873752"/>
          </a:xfrm>
        </p:spPr>
        <p:txBody>
          <a:bodyPr>
            <a:normAutofit fontScale="92500"/>
          </a:bodyPr>
          <a:lstStyle/>
          <a:p>
            <a:pPr>
              <a:buFont typeface="Wingdings" pitchFamily="2" charset="2"/>
              <a:buChar char="v"/>
            </a:pPr>
            <a:r>
              <a:rPr lang="en-US" sz="3200" b="1" dirty="0" smtClean="0"/>
              <a:t>Establishing initial rapport</a:t>
            </a:r>
          </a:p>
          <a:p>
            <a:pPr>
              <a:buNone/>
            </a:pPr>
            <a:r>
              <a:rPr lang="en-US" sz="3200" dirty="0" smtClean="0"/>
              <a:t>Opening communication: first impressions have a significant impact on the success of further communication.</a:t>
            </a:r>
          </a:p>
          <a:p>
            <a:pPr>
              <a:buNone/>
            </a:pPr>
            <a:r>
              <a:rPr lang="en-US" sz="3200" dirty="0" smtClean="0"/>
              <a:t>Establish a rapport: method used for each patient varies..each encounter is unique.</a:t>
            </a:r>
          </a:p>
          <a:p>
            <a:pPr>
              <a:buNone/>
            </a:pPr>
            <a:r>
              <a:rPr lang="en-US" sz="3200" dirty="0" smtClean="0"/>
              <a:t>Set the stage for an effective interaction. This is because the two of you are strangers.</a:t>
            </a:r>
          </a:p>
          <a:p>
            <a:pPr>
              <a:buNone/>
            </a:pPr>
            <a:endParaRPr lang="en-US" dirty="0"/>
          </a:p>
          <a:p>
            <a:pPr>
              <a:buNone/>
            </a:pPr>
            <a:endParaRPr lang="en-US" dirty="0" smtClean="0"/>
          </a:p>
        </p:txBody>
      </p:sp>
      <p:sp>
        <p:nvSpPr>
          <p:cNvPr id="2" name="Title 1"/>
          <p:cNvSpPr>
            <a:spLocks noGrp="1"/>
          </p:cNvSpPr>
          <p:nvPr>
            <p:ph type="title"/>
          </p:nvPr>
        </p:nvSpPr>
        <p:spPr/>
        <p:txBody>
          <a:bodyPr>
            <a:normAutofit/>
          </a:bodyPr>
          <a:lstStyle/>
          <a:p>
            <a:r>
              <a:rPr lang="en-US" dirty="0" smtClean="0"/>
              <a:t>The interview.</a:t>
            </a:r>
            <a:br>
              <a:rPr lang="en-US" dirty="0" smtClean="0"/>
            </a:br>
            <a:endParaRPr lang="en-US" dirty="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Font typeface="Wingdings" pitchFamily="2" charset="2"/>
              <a:buChar char="v"/>
            </a:pPr>
            <a:r>
              <a:rPr lang="en-US" b="1" dirty="0" smtClean="0"/>
              <a:t>Introduce self and clarify role</a:t>
            </a:r>
          </a:p>
          <a:p>
            <a:pPr>
              <a:buNone/>
            </a:pPr>
            <a:r>
              <a:rPr lang="en-US" dirty="0" smtClean="0"/>
              <a:t>Clear introductions are important because it communicates the physical respect for the patient as a unique individual.</a:t>
            </a:r>
          </a:p>
          <a:p>
            <a:pPr>
              <a:buNone/>
            </a:pPr>
            <a:r>
              <a:rPr lang="en-US" dirty="0" smtClean="0"/>
              <a:t>Simple statements usually a good way to start.</a:t>
            </a:r>
          </a:p>
          <a:p>
            <a:pPr>
              <a:buNone/>
            </a:pPr>
            <a:r>
              <a:rPr lang="en-US" dirty="0" smtClean="0"/>
              <a:t>Formalities and appropriate greetings expected. Establishes </a:t>
            </a:r>
            <a:r>
              <a:rPr lang="en-US" dirty="0" err="1" smtClean="0"/>
              <a:t>roles,purpose,time</a:t>
            </a:r>
            <a:r>
              <a:rPr lang="en-US" dirty="0" smtClean="0"/>
              <a:t> limits and expectations.</a:t>
            </a:r>
          </a:p>
          <a:p>
            <a:pPr>
              <a:buNone/>
            </a:pPr>
            <a:r>
              <a:rPr lang="en-US" dirty="0" smtClean="0"/>
              <a:t> Lean </a:t>
            </a:r>
            <a:r>
              <a:rPr lang="en-US" dirty="0" err="1" smtClean="0"/>
              <a:t>forward,maintain</a:t>
            </a:r>
            <a:r>
              <a:rPr lang="en-US" dirty="0" smtClean="0"/>
              <a:t> eye </a:t>
            </a:r>
            <a:r>
              <a:rPr lang="en-US" dirty="0" err="1" smtClean="0"/>
              <a:t>contact,smile</a:t>
            </a:r>
            <a:r>
              <a:rPr lang="en-US" dirty="0" smtClean="0"/>
              <a:t> and enquire.</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a:bodyPr>
          <a:lstStyle/>
          <a:p>
            <a:r>
              <a:rPr lang="en-US" sz="3200" b="1" dirty="0">
                <a:solidFill>
                  <a:schemeClr val="accent2">
                    <a:lumMod val="75000"/>
                  </a:schemeClr>
                </a:solidFill>
              </a:rPr>
              <a:t>Information source: </a:t>
            </a:r>
            <a:r>
              <a:rPr lang="en-US" sz="3200" b="1" dirty="0" smtClean="0">
                <a:solidFill>
                  <a:schemeClr val="accent2">
                    <a:lumMod val="75000"/>
                  </a:schemeClr>
                </a:solidFill>
              </a:rPr>
              <a:t> sender</a:t>
            </a:r>
          </a:p>
          <a:p>
            <a:r>
              <a:rPr lang="en-US" sz="3200" dirty="0" smtClean="0"/>
              <a:t> </a:t>
            </a:r>
            <a:r>
              <a:rPr lang="en-US" sz="3200" dirty="0"/>
              <a:t>This is the origin of the message where it’s produced with an intention of passing the message to one another. </a:t>
            </a:r>
            <a:r>
              <a:rPr lang="en-US" sz="3200" dirty="0" smtClean="0"/>
              <a:t>Also called communicator.</a:t>
            </a:r>
          </a:p>
          <a:p>
            <a:r>
              <a:rPr lang="en-US" sz="3200" dirty="0" smtClean="0"/>
              <a:t>Information </a:t>
            </a:r>
            <a:r>
              <a:rPr lang="en-US" sz="3200" dirty="0"/>
              <a:t>is generated by an individual and there must be a purpose for this</a:t>
            </a:r>
            <a:r>
              <a:rPr lang="en-US" sz="3200" dirty="0" smtClean="0"/>
              <a:t>.</a:t>
            </a:r>
            <a:endParaRPr lang="en-US" sz="3200" dirty="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305800" cy="5867400"/>
          </a:xfrm>
        </p:spPr>
        <p:txBody>
          <a:bodyPr>
            <a:noAutofit/>
          </a:bodyPr>
          <a:lstStyle/>
          <a:p>
            <a:r>
              <a:rPr lang="en-US" sz="2800" dirty="0" smtClean="0"/>
              <a:t>The first minutes gives the HCW valuable information about the patients communication style and behavior.</a:t>
            </a:r>
          </a:p>
          <a:p>
            <a:r>
              <a:rPr lang="en-US" sz="2800" dirty="0" smtClean="0"/>
              <a:t>Clarity and vocabulary is also assessed, emotional reactions e.g. anger are often evident.</a:t>
            </a:r>
          </a:p>
          <a:p>
            <a:r>
              <a:rPr lang="en-US" sz="2800" dirty="0" smtClean="0"/>
              <a:t>All this is important to determine the patients reliability as a historian.</a:t>
            </a:r>
          </a:p>
          <a:p>
            <a:r>
              <a:rPr lang="en-US" sz="2800" dirty="0" smtClean="0"/>
              <a:t>For example: you expect a </a:t>
            </a:r>
            <a:r>
              <a:rPr lang="en-US" sz="2800" dirty="0" err="1" smtClean="0"/>
              <a:t>confussed</a:t>
            </a:r>
            <a:r>
              <a:rPr lang="en-US" sz="2800" dirty="0" smtClean="0"/>
              <a:t> patient to give a </a:t>
            </a:r>
            <a:r>
              <a:rPr lang="en-US" sz="2800" dirty="0" err="1" smtClean="0"/>
              <a:t>confussed</a:t>
            </a:r>
            <a:r>
              <a:rPr lang="en-US" sz="2800" dirty="0" smtClean="0"/>
              <a:t> history.</a:t>
            </a:r>
          </a:p>
          <a:p>
            <a:pPr>
              <a:buNone/>
            </a:pPr>
            <a:r>
              <a:rPr lang="en-US" sz="2800" dirty="0" smtClean="0"/>
              <a:t>   depressed patient to withdraw and require considerable support.</a:t>
            </a:r>
            <a:endParaRPr lang="en-US" sz="2800" dirty="0"/>
          </a:p>
        </p:txBody>
      </p:sp>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001000" cy="4873752"/>
          </a:xfrm>
        </p:spPr>
        <p:txBody>
          <a:bodyPr>
            <a:normAutofit/>
          </a:bodyPr>
          <a:lstStyle/>
          <a:p>
            <a:r>
              <a:rPr lang="en-US" sz="3200" dirty="0" smtClean="0"/>
              <a:t>During the interview, a variety of skills are used to obtain information from the client/patient.</a:t>
            </a:r>
          </a:p>
          <a:p>
            <a:r>
              <a:rPr lang="en-US" sz="3200" dirty="0" smtClean="0"/>
              <a:t>The main tools for achieving a successful interview are active listening,questioning,summmarising,paraphrasing observation and clarification.</a:t>
            </a:r>
            <a:endParaRPr lang="en-US" sz="3200" dirty="0"/>
          </a:p>
        </p:txBody>
      </p:sp>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Gathering information.</a:t>
            </a:r>
            <a:br>
              <a:rPr lang="en-US" dirty="0" smtClean="0"/>
            </a:br>
            <a:endParaRPr lang="en-US" dirty="0"/>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305800" cy="5410200"/>
          </a:xfrm>
        </p:spPr>
        <p:txBody>
          <a:bodyPr>
            <a:noAutofit/>
          </a:bodyPr>
          <a:lstStyle/>
          <a:p>
            <a:r>
              <a:rPr lang="en-US" sz="2800" dirty="0" smtClean="0"/>
              <a:t>Use opening questions: let the patient speak spontaneously rather than restricting and directing the flow of information with multiple questions.</a:t>
            </a:r>
          </a:p>
          <a:p>
            <a:r>
              <a:rPr lang="en-US" sz="2800" dirty="0" smtClean="0"/>
              <a:t>Use open ended questions: This enhances discussions and gives room for elaboration.</a:t>
            </a:r>
          </a:p>
          <a:p>
            <a:r>
              <a:rPr lang="en-US" sz="2800" dirty="0" smtClean="0"/>
              <a:t>Involve the patient:</a:t>
            </a:r>
            <a:r>
              <a:rPr lang="en-US" sz="2800" b="1" dirty="0" smtClean="0"/>
              <a:t> Remember, your role is to control the process without doing all the talking.</a:t>
            </a:r>
          </a:p>
          <a:p>
            <a:r>
              <a:rPr lang="en-US" sz="2800" dirty="0" smtClean="0"/>
              <a:t>Organize your questions in a systematic sequence to facilitate effective flow of information.</a:t>
            </a:r>
            <a:endParaRPr lang="en-US" sz="2800" dirty="0"/>
          </a:p>
        </p:txBody>
      </p:sp>
      <p:sp>
        <p:nvSpPr>
          <p:cNvPr id="2" name="Title 1"/>
          <p:cNvSpPr>
            <a:spLocks noGrp="1"/>
          </p:cNvSpPr>
          <p:nvPr>
            <p:ph type="title"/>
          </p:nvPr>
        </p:nvSpPr>
        <p:spPr>
          <a:xfrm>
            <a:off x="381000" y="0"/>
            <a:ext cx="7467600" cy="1143000"/>
          </a:xfrm>
        </p:spPr>
        <p:txBody>
          <a:bodyPr/>
          <a:lstStyle/>
          <a:p>
            <a:r>
              <a:rPr lang="en-US" dirty="0" smtClean="0"/>
              <a:t>During the interview;</a:t>
            </a:r>
            <a:endParaRPr lang="en-US" dirty="0"/>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077200" cy="4873752"/>
          </a:xfrm>
        </p:spPr>
        <p:txBody>
          <a:bodyPr>
            <a:normAutofit fontScale="92500" lnSpcReduction="10000"/>
          </a:bodyPr>
          <a:lstStyle/>
          <a:p>
            <a:pPr>
              <a:buFont typeface="Wingdings" pitchFamily="2" charset="2"/>
              <a:buChar char="v"/>
            </a:pPr>
            <a:r>
              <a:rPr lang="en-US" sz="3200" dirty="0" smtClean="0"/>
              <a:t>Avoid jargon or complicated language. Use concise and easily understood language.</a:t>
            </a:r>
          </a:p>
          <a:p>
            <a:pPr>
              <a:buFont typeface="Wingdings" pitchFamily="2" charset="2"/>
              <a:buChar char="v"/>
            </a:pPr>
            <a:endParaRPr lang="en-US" sz="3200" dirty="0" smtClean="0"/>
          </a:p>
          <a:p>
            <a:pPr>
              <a:buFont typeface="Wingdings" pitchFamily="2" charset="2"/>
              <a:buChar char="v"/>
            </a:pPr>
            <a:r>
              <a:rPr lang="en-US" sz="3200" dirty="0" smtClean="0"/>
              <a:t>Active listening:</a:t>
            </a:r>
          </a:p>
          <a:p>
            <a:pPr>
              <a:buNone/>
            </a:pPr>
            <a:r>
              <a:rPr lang="en-US" sz="3200" dirty="0" smtClean="0"/>
              <a:t>Listen to the patients exact words. </a:t>
            </a:r>
          </a:p>
          <a:p>
            <a:pPr>
              <a:buNone/>
            </a:pPr>
            <a:r>
              <a:rPr lang="en-US" sz="3200" dirty="0" smtClean="0"/>
              <a:t>You will often repeat them later to demonstrate your understanding.</a:t>
            </a:r>
          </a:p>
          <a:p>
            <a:pPr>
              <a:buNone/>
            </a:pPr>
            <a:r>
              <a:rPr lang="en-US" sz="3200" dirty="0" smtClean="0"/>
              <a:t>	Allow the patient to complete statements without interruptions and giving time for patient to provide appropriate responses.</a:t>
            </a:r>
          </a:p>
          <a:p>
            <a:pPr>
              <a:buNone/>
            </a:pPr>
            <a:endParaRPr lang="en-US" dirty="0" smtClean="0"/>
          </a:p>
        </p:txBody>
      </p:sp>
      <p:sp>
        <p:nvSpPr>
          <p:cNvPr id="2" name="Title 1"/>
          <p:cNvSpPr>
            <a:spLocks noGrp="1"/>
          </p:cNvSpPr>
          <p:nvPr>
            <p:ph type="title"/>
          </p:nvPr>
        </p:nvSpPr>
        <p:spPr/>
        <p:txBody>
          <a:bodyPr/>
          <a:lstStyle/>
          <a:p>
            <a:endParaRPr lang="en-US" dirty="0"/>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rgbClr val="FF0000"/>
                </a:solidFill>
              </a:rPr>
              <a:t>LISTENING </a:t>
            </a:r>
            <a:br>
              <a:rPr lang="en-US" dirty="0" smtClean="0">
                <a:solidFill>
                  <a:srgbClr val="FF0000"/>
                </a:solidFill>
              </a:rPr>
            </a:br>
            <a:r>
              <a:rPr lang="en-US" dirty="0" smtClean="0">
                <a:solidFill>
                  <a:srgbClr val="FF0000"/>
                </a:solidFill>
              </a:rPr>
              <a:t>SKILLS</a:t>
            </a:r>
            <a:endParaRPr lang="en-US" dirty="0">
              <a:solidFill>
                <a:srgbClr val="FF0000"/>
              </a:solidFill>
            </a:endParaRPr>
          </a:p>
        </p:txBody>
      </p:sp>
      <p:sp>
        <p:nvSpPr>
          <p:cNvPr id="5" name="Subtitle 4"/>
          <p:cNvSpPr>
            <a:spLocks noGrp="1"/>
          </p:cNvSpPr>
          <p:nvPr>
            <p:ph type="subTitle" idx="1"/>
          </p:nvPr>
        </p:nvSpPr>
        <p:spPr/>
        <p:txBody>
          <a:bodyPr/>
          <a:lstStyle/>
          <a:p>
            <a:endParaRPr lang="en-US" dirty="0"/>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LISTENING SKILLS</a:t>
            </a:r>
            <a:br>
              <a:rPr lang="en-US" dirty="0" smtClean="0"/>
            </a:br>
            <a:endParaRPr lang="en-US" dirty="0"/>
          </a:p>
        </p:txBody>
      </p:sp>
      <p:sp>
        <p:nvSpPr>
          <p:cNvPr id="3" name="Content Placeholder 2"/>
          <p:cNvSpPr>
            <a:spLocks noGrp="1"/>
          </p:cNvSpPr>
          <p:nvPr>
            <p:ph sz="quarter" idx="1"/>
          </p:nvPr>
        </p:nvSpPr>
        <p:spPr/>
        <p:txBody>
          <a:bodyPr>
            <a:normAutofit fontScale="92500"/>
          </a:bodyPr>
          <a:lstStyle/>
          <a:p>
            <a:r>
              <a:rPr lang="en-US" dirty="0" smtClean="0"/>
              <a:t>Listening is the ability to accurately receive and interpret messages in the communication process.</a:t>
            </a:r>
          </a:p>
          <a:p>
            <a:r>
              <a:rPr lang="en-US" dirty="0" smtClean="0"/>
              <a:t>Listening is key to all effective communication. Without the ability to listen effectively, messages are easily misunderstood.</a:t>
            </a:r>
          </a:p>
          <a:p>
            <a:r>
              <a:rPr lang="en-US" dirty="0" smtClean="0"/>
              <a:t>Listening is Not the Same as Hearing</a:t>
            </a:r>
          </a:p>
          <a:p>
            <a:r>
              <a:rPr lang="en-US" dirty="0" smtClean="0"/>
              <a:t>Hearing refers to the sounds that enter your ears. It is a physical process that, provided you do not have any hearing problems, happens automatically.</a:t>
            </a:r>
          </a:p>
          <a:p>
            <a:r>
              <a:rPr lang="en-US" b="1" dirty="0" smtClean="0"/>
              <a:t>Listening, however, requires more than that: it requires focus and concentrated effort, both mental and sometimes physical as well.</a:t>
            </a:r>
            <a:r>
              <a:rPr lang="en-US" dirty="0" smtClean="0"/>
              <a:t> </a:t>
            </a:r>
            <a:br>
              <a:rPr lang="en-US" dirty="0" smtClean="0"/>
            </a:br>
            <a:endParaRPr lang="en-US" dirty="0"/>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The listening process involves five stages: receiving, understanding, evaluating, remembering, and responding(feedback).</a:t>
            </a:r>
          </a:p>
          <a:p>
            <a:endParaRPr lang="en-US" dirty="0" smtClean="0"/>
          </a:p>
          <a:p>
            <a:r>
              <a:rPr lang="en-US" dirty="0" smtClean="0"/>
              <a:t>Critical thinking skills are essential and connected to the ability to listen effectively and process the information that one hears.</a:t>
            </a:r>
            <a:endParaRPr lang="en-US" dirty="0"/>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9026" name="Picture 2"/>
          <p:cNvPicPr>
            <a:picLocks noGrp="1" noChangeAspect="1" noChangeArrowheads="1"/>
          </p:cNvPicPr>
          <p:nvPr>
            <p:ph sz="quarter" idx="1"/>
          </p:nvPr>
        </p:nvPicPr>
        <p:blipFill>
          <a:blip r:embed="rId2"/>
          <a:srcRect/>
          <a:stretch>
            <a:fillRect/>
          </a:stretch>
        </p:blipFill>
        <p:spPr bwMode="auto">
          <a:xfrm>
            <a:off x="317696" y="1714488"/>
            <a:ext cx="7969080" cy="2143140"/>
          </a:xfrm>
          <a:prstGeom prst="rect">
            <a:avLst/>
          </a:prstGeom>
          <a:noFill/>
          <a:ln w="9525">
            <a:noFill/>
            <a:miter lim="800000"/>
            <a:headEnd/>
            <a:tailEnd/>
          </a:ln>
          <a:effectLst/>
        </p:spPr>
      </p:pic>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b="1" dirty="0" smtClean="0"/>
              <a:t>Receiving</a:t>
            </a:r>
            <a:r>
              <a:rPr lang="en-US" dirty="0" smtClean="0"/>
              <a:t> is the intentional focus on hearing a speaker’s message, which happens when we filter out other sources so that we can isolate the message and avoid the confusing mixture of incoming stimuli.</a:t>
            </a:r>
          </a:p>
          <a:p>
            <a:r>
              <a:rPr lang="en-US" dirty="0" smtClean="0"/>
              <a:t>In the </a:t>
            </a:r>
            <a:r>
              <a:rPr lang="en-US" b="1" dirty="0" smtClean="0"/>
              <a:t>understanding</a:t>
            </a:r>
            <a:r>
              <a:rPr lang="en-US" dirty="0" smtClean="0"/>
              <a:t> stage, we attempt to learn the meaning of the message,</a:t>
            </a:r>
            <a:endParaRPr lang="en-US" dirty="0"/>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b="1" dirty="0" smtClean="0"/>
              <a:t>Remembering</a:t>
            </a:r>
            <a:r>
              <a:rPr lang="en-US" dirty="0" smtClean="0"/>
              <a:t> begins with listening; if you can’t remember something that was said, you might not have been listening effectively. If understanding has been inaccurate, recollection of the message will be inaccurate too.</a:t>
            </a:r>
          </a:p>
          <a:p>
            <a:r>
              <a:rPr lang="en-US" dirty="0" smtClean="0"/>
              <a:t>The fourth stage in the listening process is </a:t>
            </a:r>
            <a:r>
              <a:rPr lang="en-US" b="1" dirty="0" smtClean="0"/>
              <a:t>evaluating</a:t>
            </a:r>
            <a:r>
              <a:rPr lang="en-US" dirty="0" smtClean="0"/>
              <a:t>, or judging the value of the message. Because everyone embodies biases and perspectives learned from widely diverse sets of life experiences, evaluations of the same message can vary widely from one listener to another.</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r>
              <a:rPr lang="en-US" sz="3200" b="1" dirty="0" smtClean="0">
                <a:solidFill>
                  <a:schemeClr val="accent2">
                    <a:lumMod val="75000"/>
                  </a:schemeClr>
                </a:solidFill>
              </a:rPr>
              <a:t>Channel:</a:t>
            </a:r>
          </a:p>
          <a:p>
            <a:r>
              <a:rPr lang="en-US" sz="3200" dirty="0" smtClean="0"/>
              <a:t> The media through which the sender passes the information and understanding to the receiver. </a:t>
            </a:r>
          </a:p>
          <a:p>
            <a:r>
              <a:rPr lang="en-US" sz="3200" dirty="0" smtClean="0"/>
              <a:t>This could be verbal or written, and the originator of the information must have had a predetermined knowledge on the channel of passing the information.</a:t>
            </a:r>
          </a:p>
          <a:p>
            <a:endParaRPr lang="en-US" dirty="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b="1" dirty="0" smtClean="0"/>
              <a:t>Responding</a:t>
            </a:r>
            <a:r>
              <a:rPr lang="en-US" dirty="0" smtClean="0"/>
              <a:t>—sometimes referred to as feedback—is the fifth and final stage of the listening process. It’s the stage at which you indicate your involvement. </a:t>
            </a:r>
          </a:p>
          <a:p>
            <a:r>
              <a:rPr lang="en-US" dirty="0" smtClean="0"/>
              <a:t>Formative feedback is a natural part of the ongoing transaction between a speaker and a listener.</a:t>
            </a:r>
          </a:p>
          <a:p>
            <a:r>
              <a:rPr lang="en-US" dirty="0" smtClean="0"/>
              <a:t>Summative feedback is given at the end of the communication. </a:t>
            </a:r>
            <a:endParaRPr lang="en-US" dirty="0"/>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Active listening</a:t>
            </a:r>
            <a:r>
              <a:rPr lang="en-US" dirty="0" smtClean="0"/>
              <a:t/>
            </a:r>
            <a:br>
              <a:rPr lang="en-US" dirty="0" smtClean="0"/>
            </a:br>
            <a:endParaRPr lang="en-US" dirty="0"/>
          </a:p>
        </p:txBody>
      </p:sp>
      <p:sp>
        <p:nvSpPr>
          <p:cNvPr id="3" name="Content Placeholder 2"/>
          <p:cNvSpPr>
            <a:spLocks noGrp="1"/>
          </p:cNvSpPr>
          <p:nvPr>
            <p:ph sz="quarter" idx="1"/>
          </p:nvPr>
        </p:nvSpPr>
        <p:spPr>
          <a:xfrm>
            <a:off x="228600" y="1143000"/>
            <a:ext cx="8305800" cy="5715000"/>
          </a:xfrm>
        </p:spPr>
        <p:txBody>
          <a:bodyPr>
            <a:normAutofit/>
          </a:bodyPr>
          <a:lstStyle/>
          <a:p>
            <a:r>
              <a:rPr lang="en-US" dirty="0" smtClean="0"/>
              <a:t>The ability to hear well and recall accurately all the information presented by the client.</a:t>
            </a:r>
          </a:p>
          <a:p>
            <a:r>
              <a:rPr lang="en-US" dirty="0" smtClean="0"/>
              <a:t>It is the active process of paying undivided attention to “what the client is saying” and “what they are not saying”. </a:t>
            </a:r>
          </a:p>
          <a:p>
            <a:r>
              <a:rPr lang="en-US" dirty="0" smtClean="0"/>
              <a:t>Fully concentrating on what is being said rather than passively hearing the message of the speaker.</a:t>
            </a:r>
          </a:p>
          <a:p>
            <a:r>
              <a:rPr lang="en-US" dirty="0" smtClean="0"/>
              <a:t>Active listening helps establish rapport, trust, and bridge differences; it helps patients disclose their feelings; it helps gather information</a:t>
            </a:r>
          </a:p>
          <a:p>
            <a:r>
              <a:rPr lang="en-US" dirty="0" smtClean="0"/>
              <a:t>Three main degrees of active listening are repeating, paraphrasing, and reflecting.</a:t>
            </a:r>
          </a:p>
          <a:p>
            <a:endParaRPr lang="en-US" dirty="0"/>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Active listening: </a:t>
            </a:r>
            <a:endParaRPr lang="en-US" dirty="0"/>
          </a:p>
        </p:txBody>
      </p:sp>
      <p:sp>
        <p:nvSpPr>
          <p:cNvPr id="3" name="Content Placeholder 2"/>
          <p:cNvSpPr>
            <a:spLocks noGrp="1"/>
          </p:cNvSpPr>
          <p:nvPr>
            <p:ph sz="quarter" idx="1"/>
          </p:nvPr>
        </p:nvSpPr>
        <p:spPr>
          <a:xfrm>
            <a:off x="228600" y="1371600"/>
            <a:ext cx="8534400" cy="5486400"/>
          </a:xfrm>
        </p:spPr>
        <p:txBody>
          <a:bodyPr>
            <a:normAutofit lnSpcReduction="10000"/>
          </a:bodyPr>
          <a:lstStyle/>
          <a:p>
            <a:pPr lvl="0"/>
            <a:r>
              <a:rPr lang="en-US" dirty="0" smtClean="0"/>
              <a:t>It makes the client feel important, acknowledged and empowered. </a:t>
            </a:r>
          </a:p>
          <a:p>
            <a:r>
              <a:rPr lang="en-US" dirty="0" smtClean="0"/>
              <a:t>When talking to a client allow client to express himself/ herself, concentrate on what the client is saying, allow client to control conversation, accept client’s opinion as valid for himself/herself, pay attention to not only words but also client's gestures and behaviors and prevent emotions from inhibiting active listening no matter what the client is saying. </a:t>
            </a:r>
          </a:p>
          <a:p>
            <a:r>
              <a:rPr lang="en-US" dirty="0" smtClean="0"/>
              <a:t>Do not do other things when the client is talking, daydream or get distracted by  surrounding events, interrupt/finish the client’s sentences, ask questions that change the subject, criticize, or judge, anticipate what the client is going to say next, ignore the emotional context and become angry, or upset</a:t>
            </a:r>
          </a:p>
          <a:p>
            <a:endParaRPr lang="en-US" dirty="0"/>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do you show that you are actively listening?</a:t>
            </a:r>
            <a:r>
              <a:rPr lang="en-US" dirty="0" smtClean="0"/>
              <a:t/>
            </a:r>
            <a:br>
              <a:rPr lang="en-US" dirty="0" smtClean="0"/>
            </a:br>
            <a:endParaRPr lang="en-US" dirty="0"/>
          </a:p>
        </p:txBody>
      </p:sp>
      <p:sp>
        <p:nvSpPr>
          <p:cNvPr id="3" name="Content Placeholder 2"/>
          <p:cNvSpPr>
            <a:spLocks noGrp="1"/>
          </p:cNvSpPr>
          <p:nvPr>
            <p:ph sz="quarter" idx="1"/>
          </p:nvPr>
        </p:nvSpPr>
        <p:spPr>
          <a:xfrm>
            <a:off x="457200" y="1219200"/>
            <a:ext cx="7772400" cy="5638800"/>
          </a:xfrm>
        </p:spPr>
        <p:txBody>
          <a:bodyPr/>
          <a:lstStyle/>
          <a:p>
            <a:pPr lvl="0"/>
            <a:r>
              <a:rPr lang="en-US" sz="3200" dirty="0" smtClean="0"/>
              <a:t>Maintaining an open posture</a:t>
            </a:r>
          </a:p>
          <a:p>
            <a:pPr lvl="0"/>
            <a:r>
              <a:rPr lang="en-US" sz="3200" dirty="0" smtClean="0"/>
              <a:t>Maintaining eye contact</a:t>
            </a:r>
          </a:p>
          <a:p>
            <a:pPr lvl="0"/>
            <a:r>
              <a:rPr lang="en-US" sz="3200" dirty="0" smtClean="0"/>
              <a:t>Asking relevant questions</a:t>
            </a:r>
          </a:p>
          <a:p>
            <a:pPr lvl="0"/>
            <a:r>
              <a:rPr lang="en-US" sz="3200" dirty="0" smtClean="0"/>
              <a:t>Use of minimal prompts </a:t>
            </a:r>
          </a:p>
          <a:p>
            <a:pPr lvl="0"/>
            <a:r>
              <a:rPr lang="en-US" sz="3200" dirty="0" smtClean="0"/>
              <a:t>Posture</a:t>
            </a:r>
          </a:p>
          <a:p>
            <a:r>
              <a:rPr lang="en-US" sz="3200" dirty="0" smtClean="0"/>
              <a:t>Pay attention</a:t>
            </a:r>
          </a:p>
          <a:p>
            <a:r>
              <a:rPr lang="en-US" sz="3200" dirty="0" smtClean="0"/>
              <a:t>Show that you are listening</a:t>
            </a:r>
          </a:p>
          <a:p>
            <a:r>
              <a:rPr lang="en-US" sz="3200" dirty="0" smtClean="0"/>
              <a:t>Give feedback</a:t>
            </a:r>
          </a:p>
          <a:p>
            <a:r>
              <a:rPr lang="en-US" sz="3200" dirty="0" smtClean="0"/>
              <a:t>Respond appropriately</a:t>
            </a:r>
          </a:p>
          <a:p>
            <a:pPr lvl="0"/>
            <a:endParaRPr lang="en-US" dirty="0" smtClean="0"/>
          </a:p>
          <a:p>
            <a:pPr>
              <a:buNone/>
            </a:pPr>
            <a:endParaRPr lang="en-US" dirty="0"/>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467600" cy="1143000"/>
          </a:xfrm>
        </p:spPr>
        <p:txBody>
          <a:bodyPr/>
          <a:lstStyle/>
          <a:p>
            <a:r>
              <a:rPr lang="en-US" b="1" dirty="0" smtClean="0"/>
              <a:t>Paraphrasing</a:t>
            </a:r>
            <a:r>
              <a:rPr lang="en-US" dirty="0" smtClean="0"/>
              <a:t/>
            </a:r>
            <a:br>
              <a:rPr lang="en-US" dirty="0" smtClean="0"/>
            </a:br>
            <a:endParaRPr lang="en-US" dirty="0"/>
          </a:p>
        </p:txBody>
      </p:sp>
      <p:sp>
        <p:nvSpPr>
          <p:cNvPr id="3" name="Content Placeholder 2"/>
          <p:cNvSpPr>
            <a:spLocks noGrp="1"/>
          </p:cNvSpPr>
          <p:nvPr>
            <p:ph sz="quarter" idx="1"/>
          </p:nvPr>
        </p:nvSpPr>
        <p:spPr>
          <a:xfrm>
            <a:off x="228600" y="685800"/>
            <a:ext cx="8458200" cy="6172200"/>
          </a:xfrm>
        </p:spPr>
        <p:txBody>
          <a:bodyPr>
            <a:noAutofit/>
          </a:bodyPr>
          <a:lstStyle/>
          <a:p>
            <a:r>
              <a:rPr lang="en-US" sz="2800" dirty="0" smtClean="0"/>
              <a:t>Involves giving back to the client what he/ she has said in the speaker’s / HCW’s own words without distorting the clients/ listeners  meaning.</a:t>
            </a:r>
          </a:p>
          <a:p>
            <a:r>
              <a:rPr lang="en-US" sz="2800" dirty="0" smtClean="0"/>
              <a:t>This skill is used to show understanding and allows the speaker/HCW to check what they have understood. </a:t>
            </a:r>
          </a:p>
          <a:p>
            <a:r>
              <a:rPr lang="en-US" sz="2800" dirty="0" smtClean="0"/>
              <a:t>Only paraphrase what you have heard. When paraphrasing, remember to listen for the client’s basic message, give the client a simple summary and do not add new ideas to his or her statement, observe a cue or ask for a response that confirms or denies the accuracy of the paraphrase</a:t>
            </a:r>
            <a:endParaRPr lang="en-US" sz="2800" dirty="0"/>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Summarizing</a:t>
            </a:r>
            <a:r>
              <a:rPr lang="en-US" dirty="0" smtClean="0"/>
              <a:t/>
            </a:r>
            <a:br>
              <a:rPr lang="en-US" dirty="0" smtClean="0"/>
            </a:br>
            <a:endParaRPr lang="en-US" dirty="0"/>
          </a:p>
        </p:txBody>
      </p:sp>
      <p:sp>
        <p:nvSpPr>
          <p:cNvPr id="3" name="Content Placeholder 2"/>
          <p:cNvSpPr>
            <a:spLocks noGrp="1"/>
          </p:cNvSpPr>
          <p:nvPr>
            <p:ph sz="quarter" idx="1"/>
          </p:nvPr>
        </p:nvSpPr>
        <p:spPr>
          <a:xfrm>
            <a:off x="457200" y="1143000"/>
            <a:ext cx="8077200" cy="5330952"/>
          </a:xfrm>
        </p:spPr>
        <p:txBody>
          <a:bodyPr>
            <a:normAutofit lnSpcReduction="10000"/>
          </a:bodyPr>
          <a:lstStyle/>
          <a:p>
            <a:r>
              <a:rPr lang="en-US" sz="3200" dirty="0" smtClean="0"/>
              <a:t>A summary is a brief statement bringing together the key points of a conversation. </a:t>
            </a:r>
          </a:p>
          <a:p>
            <a:r>
              <a:rPr lang="en-US" sz="3200" dirty="0" smtClean="0"/>
              <a:t>It is the process of tying together what was talked about in the conversation. </a:t>
            </a:r>
          </a:p>
          <a:p>
            <a:r>
              <a:rPr lang="en-US" sz="3200" dirty="0" smtClean="0"/>
              <a:t>It is important to keep only to the essential components of the conversation, and it must be given from the speaker’s frame of reference not an interpretation of the listeners view point.</a:t>
            </a:r>
          </a:p>
          <a:p>
            <a:endParaRPr lang="en-US" dirty="0"/>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The main aim of a summary is </a:t>
            </a:r>
            <a:r>
              <a:rPr lang="en-US" dirty="0" smtClean="0"/>
              <a:t/>
            </a:r>
            <a:br>
              <a:rPr lang="en-US" dirty="0" smtClean="0"/>
            </a:br>
            <a:endParaRPr lang="en-US" dirty="0"/>
          </a:p>
        </p:txBody>
      </p:sp>
      <p:sp>
        <p:nvSpPr>
          <p:cNvPr id="3" name="Content Placeholder 2"/>
          <p:cNvSpPr>
            <a:spLocks noGrp="1"/>
          </p:cNvSpPr>
          <p:nvPr>
            <p:ph sz="quarter" idx="1"/>
          </p:nvPr>
        </p:nvSpPr>
        <p:spPr/>
        <p:txBody>
          <a:bodyPr/>
          <a:lstStyle/>
          <a:p>
            <a:pPr lvl="0"/>
            <a:r>
              <a:rPr lang="en-US" sz="3200" dirty="0" smtClean="0"/>
              <a:t>To ensure that the speaker and listener understand each other correctly.</a:t>
            </a:r>
          </a:p>
          <a:p>
            <a:pPr lvl="0"/>
            <a:r>
              <a:rPr lang="en-US" sz="3200" dirty="0" smtClean="0"/>
              <a:t>Measure ones listening</a:t>
            </a:r>
          </a:p>
          <a:p>
            <a:pPr lvl="0"/>
            <a:r>
              <a:rPr lang="en-US" sz="3200" dirty="0" smtClean="0"/>
              <a:t>Helps the listener to fill the details or gaps</a:t>
            </a:r>
          </a:p>
          <a:p>
            <a:pPr lvl="0"/>
            <a:r>
              <a:rPr lang="en-US" sz="3200" dirty="0" smtClean="0"/>
              <a:t>Summarizing should be done at the end of a conversation although can also be done midway.</a:t>
            </a:r>
          </a:p>
          <a:p>
            <a:endParaRPr lang="en-US" dirty="0"/>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4294967295"/>
          </p:nvPr>
        </p:nvGraphicFramePr>
        <p:xfrm>
          <a:off x="0" y="0"/>
          <a:ext cx="8534400" cy="6858002"/>
        </p:xfrm>
        <a:graphic>
          <a:graphicData uri="http://schemas.openxmlformats.org/drawingml/2006/table">
            <a:tbl>
              <a:tblPr firstRow="1" bandRow="1">
                <a:tableStyleId>{5940675A-B579-460E-94D1-54222C63F5DA}</a:tableStyleId>
              </a:tblPr>
              <a:tblGrid>
                <a:gridCol w="4267200">
                  <a:extLst>
                    <a:ext uri="{9D8B030D-6E8A-4147-A177-3AD203B41FA5}">
                      <a16:colId xmlns="" xmlns:a16="http://schemas.microsoft.com/office/drawing/2014/main" val="20000"/>
                    </a:ext>
                  </a:extLst>
                </a:gridCol>
                <a:gridCol w="4267200">
                  <a:extLst>
                    <a:ext uri="{9D8B030D-6E8A-4147-A177-3AD203B41FA5}">
                      <a16:colId xmlns="" xmlns:a16="http://schemas.microsoft.com/office/drawing/2014/main" val="20001"/>
                    </a:ext>
                  </a:extLst>
                </a:gridCol>
              </a:tblGrid>
              <a:tr h="514526">
                <a:tc>
                  <a:txBody>
                    <a:bodyPr/>
                    <a:lstStyle/>
                    <a:p>
                      <a:r>
                        <a:rPr lang="en-US" b="1" dirty="0" smtClean="0"/>
                        <a:t>SUMMARY</a:t>
                      </a:r>
                      <a:endParaRPr lang="en-US" b="1" dirty="0"/>
                    </a:p>
                  </a:txBody>
                  <a:tcPr/>
                </a:tc>
                <a:tc>
                  <a:txBody>
                    <a:bodyPr/>
                    <a:lstStyle/>
                    <a:p>
                      <a:r>
                        <a:rPr lang="en-US" b="1" dirty="0" smtClean="0"/>
                        <a:t>PARAPHRASE</a:t>
                      </a:r>
                      <a:endParaRPr lang="en-US" b="1" dirty="0"/>
                    </a:p>
                  </a:txBody>
                  <a:tcPr/>
                </a:tc>
                <a:extLst>
                  <a:ext uri="{0D108BD9-81ED-4DB2-BD59-A6C34878D82A}">
                    <a16:rowId xmlns="" xmlns:a16="http://schemas.microsoft.com/office/drawing/2014/main" val="10000"/>
                  </a:ext>
                </a:extLst>
              </a:tr>
              <a:tr h="1268695">
                <a:tc>
                  <a:txBody>
                    <a:bodyPr/>
                    <a:lstStyle/>
                    <a:p>
                      <a:r>
                        <a:rPr lang="en-US" dirty="0" smtClean="0"/>
                        <a:t>A brief statement in your own words of the content of a message</a:t>
                      </a:r>
                      <a:endParaRPr lang="en-US" dirty="0"/>
                    </a:p>
                  </a:txBody>
                  <a:tcPr/>
                </a:tc>
                <a:tc>
                  <a:txBody>
                    <a:bodyPr/>
                    <a:lstStyle/>
                    <a:p>
                      <a:r>
                        <a:rPr lang="en-US" dirty="0" smtClean="0"/>
                        <a:t>A precise statement in your own words, of the written or spoken word of someone else</a:t>
                      </a:r>
                      <a:endParaRPr lang="en-US" dirty="0"/>
                    </a:p>
                  </a:txBody>
                  <a:tcPr/>
                </a:tc>
                <a:extLst>
                  <a:ext uri="{0D108BD9-81ED-4DB2-BD59-A6C34878D82A}">
                    <a16:rowId xmlns="" xmlns:a16="http://schemas.microsoft.com/office/drawing/2014/main" val="10001"/>
                  </a:ext>
                </a:extLst>
              </a:tr>
              <a:tr h="1649304">
                <a:tc>
                  <a:txBody>
                    <a:bodyPr/>
                    <a:lstStyle/>
                    <a:p>
                      <a:r>
                        <a:rPr lang="en-US" dirty="0" smtClean="0"/>
                        <a:t>A summary is in your own</a:t>
                      </a:r>
                      <a:r>
                        <a:rPr lang="en-US" baseline="0" dirty="0" smtClean="0"/>
                        <a:t> </a:t>
                      </a:r>
                      <a:r>
                        <a:rPr lang="en-US" dirty="0" smtClean="0"/>
                        <a:t>words. Contains the key points, main ideas of the conversation. But some key words may not be changed</a:t>
                      </a:r>
                      <a:endParaRPr lang="en-US" dirty="0"/>
                    </a:p>
                  </a:txBody>
                  <a:tcPr/>
                </a:tc>
                <a:tc>
                  <a:txBody>
                    <a:bodyPr/>
                    <a:lstStyle/>
                    <a:p>
                      <a:r>
                        <a:rPr lang="en-US" dirty="0" smtClean="0"/>
                        <a:t>A paraphrase is in your own words but the words and sentence structures of the original message is changed</a:t>
                      </a:r>
                      <a:endParaRPr lang="en-US" dirty="0"/>
                    </a:p>
                  </a:txBody>
                  <a:tcPr/>
                </a:tc>
                <a:extLst>
                  <a:ext uri="{0D108BD9-81ED-4DB2-BD59-A6C34878D82A}">
                    <a16:rowId xmlns="" xmlns:a16="http://schemas.microsoft.com/office/drawing/2014/main" val="10002"/>
                  </a:ext>
                </a:extLst>
              </a:tr>
              <a:tr h="1268695">
                <a:tc>
                  <a:txBody>
                    <a:bodyPr/>
                    <a:lstStyle/>
                    <a:p>
                      <a:r>
                        <a:rPr lang="en-US" dirty="0" smtClean="0"/>
                        <a:t>Does not distort the meaning of the original message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Does not distort the meaning of the original message</a:t>
                      </a:r>
                    </a:p>
                    <a:p>
                      <a:endParaRPr lang="en-US" dirty="0"/>
                    </a:p>
                  </a:txBody>
                  <a:tcPr/>
                </a:tc>
                <a:extLst>
                  <a:ext uri="{0D108BD9-81ED-4DB2-BD59-A6C34878D82A}">
                    <a16:rowId xmlns="" xmlns:a16="http://schemas.microsoft.com/office/drawing/2014/main" val="10003"/>
                  </a:ext>
                </a:extLst>
              </a:tr>
              <a:tr h="888087">
                <a:tc>
                  <a:txBody>
                    <a:bodyPr/>
                    <a:lstStyle/>
                    <a:p>
                      <a:r>
                        <a:rPr lang="en-US" dirty="0" smtClean="0"/>
                        <a:t>Can be selective, as long as omission does not distort the original message</a:t>
                      </a:r>
                      <a:endParaRPr lang="en-US" dirty="0"/>
                    </a:p>
                  </a:txBody>
                  <a:tcPr/>
                </a:tc>
                <a:tc>
                  <a:txBody>
                    <a:bodyPr/>
                    <a:lstStyle/>
                    <a:p>
                      <a:r>
                        <a:rPr lang="en-US" dirty="0" smtClean="0"/>
                        <a:t>Specific and should include all the elements</a:t>
                      </a:r>
                      <a:r>
                        <a:rPr lang="en-US" baseline="0" dirty="0" smtClean="0"/>
                        <a:t> of the conversation/ message </a:t>
                      </a:r>
                      <a:endParaRPr lang="en-US" dirty="0"/>
                    </a:p>
                  </a:txBody>
                  <a:tcPr/>
                </a:tc>
                <a:extLst>
                  <a:ext uri="{0D108BD9-81ED-4DB2-BD59-A6C34878D82A}">
                    <a16:rowId xmlns="" xmlns:a16="http://schemas.microsoft.com/office/drawing/2014/main" val="10004"/>
                  </a:ext>
                </a:extLst>
              </a:tr>
              <a:tr h="1268695">
                <a:tc>
                  <a:txBody>
                    <a:bodyPr/>
                    <a:lstStyle/>
                    <a:p>
                      <a:r>
                        <a:rPr lang="en-US" dirty="0" smtClean="0"/>
                        <a:t>Much shorter than</a:t>
                      </a:r>
                      <a:r>
                        <a:rPr lang="en-US" baseline="0" dirty="0" smtClean="0"/>
                        <a:t> the original message</a:t>
                      </a:r>
                      <a:endParaRPr lang="en-US" dirty="0"/>
                    </a:p>
                  </a:txBody>
                  <a:tcPr/>
                </a:tc>
                <a:tc>
                  <a:txBody>
                    <a:bodyPr/>
                    <a:lstStyle/>
                    <a:p>
                      <a:r>
                        <a:rPr lang="en-US" dirty="0" smtClean="0"/>
                        <a:t>Roughly the</a:t>
                      </a:r>
                      <a:r>
                        <a:rPr lang="en-US" baseline="0" dirty="0" smtClean="0"/>
                        <a:t> same length and even sometimes longer than the original message.</a:t>
                      </a:r>
                      <a:endParaRPr lang="en-US" dirty="0"/>
                    </a:p>
                  </a:txBody>
                  <a:tcPr/>
                </a:tc>
                <a:extLst>
                  <a:ext uri="{0D108BD9-81ED-4DB2-BD59-A6C34878D82A}">
                    <a16:rowId xmlns="" xmlns:a16="http://schemas.microsoft.com/office/drawing/2014/main" val="10005"/>
                  </a:ext>
                </a:extLst>
              </a:tr>
            </a:tbl>
          </a:graphicData>
        </a:graphic>
      </p:graphicFrame>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lstStyle/>
          <a:p>
            <a:r>
              <a:rPr lang="en-US" b="1" dirty="0" smtClean="0"/>
              <a:t>Empathy</a:t>
            </a:r>
            <a:r>
              <a:rPr lang="en-US" dirty="0" smtClean="0"/>
              <a:t/>
            </a:r>
            <a:br>
              <a:rPr lang="en-US" dirty="0" smtClean="0"/>
            </a:br>
            <a:endParaRPr lang="en-US" dirty="0"/>
          </a:p>
        </p:txBody>
      </p:sp>
      <p:sp>
        <p:nvSpPr>
          <p:cNvPr id="3" name="Content Placeholder 2"/>
          <p:cNvSpPr>
            <a:spLocks noGrp="1"/>
          </p:cNvSpPr>
          <p:nvPr>
            <p:ph sz="quarter" idx="1"/>
          </p:nvPr>
        </p:nvSpPr>
        <p:spPr>
          <a:xfrm>
            <a:off x="0" y="838200"/>
            <a:ext cx="8915400" cy="6019800"/>
          </a:xfrm>
        </p:spPr>
        <p:txBody>
          <a:bodyPr>
            <a:normAutofit/>
          </a:bodyPr>
          <a:lstStyle/>
          <a:p>
            <a:r>
              <a:rPr lang="en-US" dirty="0" smtClean="0"/>
              <a:t>The ability to see the world as another person, to share and understand and  imagine another person’s feelings needs concerns and an emotional state.</a:t>
            </a:r>
          </a:p>
          <a:p>
            <a:r>
              <a:rPr lang="en-US" dirty="0" smtClean="0"/>
              <a:t>Empathy is defined as the ability to imagine oneself in the position of another person, and thus, share and understand that person`s feelings. </a:t>
            </a:r>
          </a:p>
          <a:p>
            <a:r>
              <a:rPr lang="en-US" dirty="0" smtClean="0"/>
              <a:t>In order to </a:t>
            </a:r>
            <a:r>
              <a:rPr lang="en-US" dirty="0" err="1" smtClean="0"/>
              <a:t>empathise</a:t>
            </a:r>
            <a:r>
              <a:rPr lang="en-US" dirty="0" smtClean="0"/>
              <a:t> with another person, you need to see the world from their perspective and therefore need to use some imagination as to what their perspective is based on and how they see the world</a:t>
            </a:r>
          </a:p>
          <a:p>
            <a:r>
              <a:rPr lang="en-US" dirty="0" smtClean="0"/>
              <a:t>As a HCW, you should understand what your patient is feeling and communicate this understanding to them.</a:t>
            </a:r>
          </a:p>
          <a:p>
            <a:endParaRPr lang="en-US" dirty="0" smtClean="0"/>
          </a:p>
          <a:p>
            <a:endParaRPr lang="en-US" dirty="0"/>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EMPATHY</a:t>
            </a:r>
            <a:endParaRPr lang="en-US" dirty="0"/>
          </a:p>
        </p:txBody>
      </p:sp>
      <p:sp>
        <p:nvSpPr>
          <p:cNvPr id="3" name="Content Placeholder 2"/>
          <p:cNvSpPr>
            <a:spLocks noGrp="1"/>
          </p:cNvSpPr>
          <p:nvPr>
            <p:ph sz="quarter" idx="1"/>
          </p:nvPr>
        </p:nvSpPr>
        <p:spPr>
          <a:xfrm>
            <a:off x="457200" y="1600200"/>
            <a:ext cx="7924800" cy="4873752"/>
          </a:xfrm>
        </p:spPr>
        <p:txBody>
          <a:bodyPr>
            <a:normAutofit fontScale="92500" lnSpcReduction="10000"/>
          </a:bodyPr>
          <a:lstStyle/>
          <a:p>
            <a:r>
              <a:rPr lang="en-US" sz="3200" dirty="0" smtClean="0"/>
              <a:t>When the client perceives the clinician as being understanding and appreciative of his or her predicament, then only will the client proceed with his or her self-exploration. </a:t>
            </a:r>
          </a:p>
          <a:p>
            <a:r>
              <a:rPr lang="en-US" sz="3200" dirty="0" smtClean="0"/>
              <a:t>Empathy involves being very close to the patient and sharing your thoughts and feelings. When you share your feelings with the patient they feel accepted, loved and understood.</a:t>
            </a:r>
          </a:p>
          <a:p>
            <a:pPr>
              <a:buNone/>
            </a:pPr>
            <a:r>
              <a:rPr lang="en-US" dirty="0" smtClean="0"/>
              <a:t>.</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457200" y="1142984"/>
            <a:ext cx="7924800" cy="5330968"/>
          </a:xfrm>
        </p:spPr>
        <p:txBody>
          <a:bodyPr>
            <a:normAutofit/>
          </a:bodyPr>
          <a:lstStyle/>
          <a:p>
            <a:r>
              <a:rPr lang="en-US" sz="3200" b="1" dirty="0" smtClean="0">
                <a:solidFill>
                  <a:schemeClr val="accent2">
                    <a:lumMod val="75000"/>
                  </a:schemeClr>
                </a:solidFill>
              </a:rPr>
              <a:t>Receiver:</a:t>
            </a:r>
            <a:r>
              <a:rPr lang="en-US" sz="3200" dirty="0" smtClean="0">
                <a:solidFill>
                  <a:schemeClr val="accent2">
                    <a:lumMod val="75000"/>
                  </a:schemeClr>
                </a:solidFill>
              </a:rPr>
              <a:t> </a:t>
            </a:r>
            <a:r>
              <a:rPr lang="en-US" sz="3200" dirty="0" smtClean="0"/>
              <a:t>This is the individual who is intended to receive the information generated and passed through a given channel. Also called </a:t>
            </a:r>
            <a:r>
              <a:rPr lang="en-US" sz="3200" dirty="0" err="1" smtClean="0"/>
              <a:t>communicatee</a:t>
            </a:r>
            <a:r>
              <a:rPr lang="en-US" sz="3200" dirty="0" smtClean="0"/>
              <a:t>.</a:t>
            </a:r>
          </a:p>
          <a:p>
            <a:r>
              <a:rPr lang="en-US" sz="3200" dirty="0" smtClean="0"/>
              <a:t>He or she decodes the message from the signal and attempts to understand and comprehend the intended objective of the message.  It can also be referred to as the destination where the message is expected to arrive.</a:t>
            </a:r>
          </a:p>
          <a:p>
            <a:endParaRPr lang="en-US" dirty="0"/>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Clarification</a:t>
            </a:r>
            <a:r>
              <a:rPr lang="en-US" dirty="0" smtClean="0"/>
              <a:t/>
            </a:r>
            <a:br>
              <a:rPr lang="en-US" dirty="0" smtClean="0"/>
            </a:br>
            <a:endParaRPr lang="en-US" dirty="0"/>
          </a:p>
        </p:txBody>
      </p:sp>
      <p:sp>
        <p:nvSpPr>
          <p:cNvPr id="3" name="Content Placeholder 2"/>
          <p:cNvSpPr>
            <a:spLocks noGrp="1"/>
          </p:cNvSpPr>
          <p:nvPr>
            <p:ph sz="quarter" idx="1"/>
          </p:nvPr>
        </p:nvSpPr>
        <p:spPr>
          <a:xfrm>
            <a:off x="0" y="1066800"/>
            <a:ext cx="8763000" cy="5791200"/>
          </a:xfrm>
        </p:spPr>
        <p:txBody>
          <a:bodyPr>
            <a:normAutofit lnSpcReduction="10000"/>
          </a:bodyPr>
          <a:lstStyle/>
          <a:p>
            <a:pPr lvl="0"/>
            <a:r>
              <a:rPr lang="en-US" sz="3200" dirty="0" smtClean="0"/>
              <a:t>Involves offering back to the speaker/ listener the essential meaning as understood by the listening of what they have said. Thereby checking that the listeners understanding is correct and resolving any areas of confusion and misunderstanding. </a:t>
            </a:r>
          </a:p>
          <a:p>
            <a:pPr lvl="0"/>
            <a:r>
              <a:rPr lang="en-US" sz="3200" dirty="0" smtClean="0"/>
              <a:t>Clarification is asking questions in order to better understand what the client said. It is similar to paraphrasing, but its purpose is to ensure understanding rather than to motivate the client to continue speaking.</a:t>
            </a:r>
          </a:p>
          <a:p>
            <a:endParaRPr lang="en-US" sz="3200" dirty="0" smtClean="0"/>
          </a:p>
          <a:p>
            <a:pPr>
              <a:buNone/>
            </a:pPr>
            <a:endParaRPr lang="en-US" sz="3200" dirty="0" smtClean="0"/>
          </a:p>
          <a:p>
            <a:endParaRPr lang="en-US" dirty="0"/>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Clarification: </a:t>
            </a:r>
            <a:endParaRPr lang="en-US" dirty="0"/>
          </a:p>
        </p:txBody>
      </p:sp>
      <p:sp>
        <p:nvSpPr>
          <p:cNvPr id="3" name="Content Placeholder 2"/>
          <p:cNvSpPr>
            <a:spLocks noGrp="1"/>
          </p:cNvSpPr>
          <p:nvPr>
            <p:ph sz="quarter" idx="1"/>
          </p:nvPr>
        </p:nvSpPr>
        <p:spPr>
          <a:xfrm>
            <a:off x="228600" y="1447800"/>
            <a:ext cx="8382000" cy="5257800"/>
          </a:xfrm>
        </p:spPr>
        <p:txBody>
          <a:bodyPr>
            <a:normAutofit lnSpcReduction="10000"/>
          </a:bodyPr>
          <a:lstStyle/>
          <a:p>
            <a:pPr>
              <a:buNone/>
            </a:pPr>
            <a:r>
              <a:rPr lang="en-US" sz="2800" dirty="0" smtClean="0"/>
              <a:t>Clarification is important in many situations especially when what is being communicated is difficult in some way. For example, complex or complicated terms, involving many people, places, issues </a:t>
            </a:r>
            <a:r>
              <a:rPr lang="en-US" sz="2800" dirty="0" err="1" smtClean="0"/>
              <a:t>e.t.c</a:t>
            </a:r>
            <a:endParaRPr lang="en-US" sz="2800" dirty="0" smtClean="0"/>
          </a:p>
          <a:p>
            <a:pPr>
              <a:buNone/>
            </a:pPr>
            <a:endParaRPr lang="en-US" sz="2800" i="1" dirty="0" smtClean="0"/>
          </a:p>
          <a:p>
            <a:pPr>
              <a:buNone/>
            </a:pPr>
            <a:r>
              <a:rPr lang="en-US" sz="2800" i="1" dirty="0" smtClean="0"/>
              <a:t>Purpose of clarification:</a:t>
            </a:r>
            <a:endParaRPr lang="en-US" sz="2800" dirty="0" smtClean="0"/>
          </a:p>
          <a:p>
            <a:pPr lvl="0"/>
            <a:r>
              <a:rPr lang="en-US" sz="2800" dirty="0" smtClean="0"/>
              <a:t>Ensure that the listener(s) understanding of what the speaker has said is correct</a:t>
            </a:r>
          </a:p>
          <a:p>
            <a:pPr lvl="0"/>
            <a:r>
              <a:rPr lang="en-US" sz="2800" dirty="0" smtClean="0"/>
              <a:t>Reassures the speaker that the listener is genuinely interested and is attempting to understand what is being said.</a:t>
            </a:r>
          </a:p>
          <a:p>
            <a:endParaRPr lang="en-US" dirty="0"/>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Clarification cont….</a:t>
            </a:r>
            <a:endParaRPr lang="en-US" dirty="0"/>
          </a:p>
        </p:txBody>
      </p:sp>
      <p:sp>
        <p:nvSpPr>
          <p:cNvPr id="3" name="Content Placeholder 2"/>
          <p:cNvSpPr>
            <a:spLocks noGrp="1"/>
          </p:cNvSpPr>
          <p:nvPr>
            <p:ph sz="quarter" idx="1"/>
          </p:nvPr>
        </p:nvSpPr>
        <p:spPr/>
        <p:txBody>
          <a:bodyPr/>
          <a:lstStyle/>
          <a:p>
            <a:pPr>
              <a:buNone/>
            </a:pPr>
            <a:r>
              <a:rPr lang="en-US" sz="2800" i="1" dirty="0" smtClean="0"/>
              <a:t>Examples:</a:t>
            </a:r>
            <a:endParaRPr lang="en-US" sz="2800" dirty="0" smtClean="0"/>
          </a:p>
          <a:p>
            <a:r>
              <a:rPr lang="en-US" sz="2800" dirty="0" smtClean="0"/>
              <a:t>What did you mean by……………..?</a:t>
            </a:r>
          </a:p>
          <a:p>
            <a:r>
              <a:rPr lang="en-US" sz="2800" dirty="0" smtClean="0"/>
              <a:t>Could you repeat……………………?</a:t>
            </a:r>
          </a:p>
          <a:p>
            <a:r>
              <a:rPr lang="en-US" sz="2800" dirty="0" smtClean="0"/>
              <a:t>I’m not quite sure I understand what you are saying……….</a:t>
            </a:r>
          </a:p>
          <a:p>
            <a:r>
              <a:rPr lang="en-US" sz="2800" dirty="0" smtClean="0"/>
              <a:t>You said……………………….</a:t>
            </a:r>
          </a:p>
          <a:p>
            <a:endParaRPr lang="en-US" dirty="0"/>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Silence</a:t>
            </a:r>
            <a:r>
              <a:rPr lang="en-US" dirty="0" smtClean="0"/>
              <a:t/>
            </a:r>
            <a:br>
              <a:rPr lang="en-US" dirty="0" smtClean="0"/>
            </a:br>
            <a:endParaRPr lang="en-US" dirty="0"/>
          </a:p>
        </p:txBody>
      </p:sp>
      <p:sp>
        <p:nvSpPr>
          <p:cNvPr id="3" name="Content Placeholder 2"/>
          <p:cNvSpPr>
            <a:spLocks noGrp="1"/>
          </p:cNvSpPr>
          <p:nvPr>
            <p:ph sz="quarter" idx="1"/>
          </p:nvPr>
        </p:nvSpPr>
        <p:spPr/>
        <p:txBody>
          <a:bodyPr>
            <a:normAutofit/>
          </a:bodyPr>
          <a:lstStyle/>
          <a:p>
            <a:r>
              <a:rPr lang="en-US" sz="3200" dirty="0" smtClean="0"/>
              <a:t>This is an aspect of communication where no verbal communication is taking place and at the same time the speaker/ HCW is there for the client.</a:t>
            </a:r>
          </a:p>
          <a:p>
            <a:r>
              <a:rPr lang="en-US" sz="3200" dirty="0" smtClean="0"/>
              <a:t>Helps the client/patient to have dialogue with him/herself</a:t>
            </a:r>
          </a:p>
          <a:p>
            <a:r>
              <a:rPr lang="en-US" sz="3200" dirty="0" smtClean="0"/>
              <a:t>Allows the client to communicate a strong feeling or emotion to self.</a:t>
            </a:r>
            <a:endParaRPr lang="en-US" sz="3200" dirty="0"/>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Attending</a:t>
            </a:r>
            <a:r>
              <a:rPr lang="en-US" dirty="0" smtClean="0"/>
              <a:t/>
            </a:r>
            <a:br>
              <a:rPr lang="en-US" dirty="0" smtClean="0"/>
            </a:br>
            <a:endParaRPr lang="en-US" dirty="0"/>
          </a:p>
        </p:txBody>
      </p:sp>
      <p:sp>
        <p:nvSpPr>
          <p:cNvPr id="3" name="Content Placeholder 2"/>
          <p:cNvSpPr>
            <a:spLocks noGrp="1"/>
          </p:cNvSpPr>
          <p:nvPr>
            <p:ph sz="quarter" idx="1"/>
          </p:nvPr>
        </p:nvSpPr>
        <p:spPr>
          <a:xfrm>
            <a:off x="457200" y="1600200"/>
            <a:ext cx="8001000" cy="4873752"/>
          </a:xfrm>
        </p:spPr>
        <p:txBody>
          <a:bodyPr>
            <a:normAutofit fontScale="92500" lnSpcReduction="20000"/>
          </a:bodyPr>
          <a:lstStyle/>
          <a:p>
            <a:r>
              <a:rPr lang="en-US" sz="3200" dirty="0" smtClean="0"/>
              <a:t>This is being fully available to the client/patient socially, physically and psychologically.</a:t>
            </a:r>
          </a:p>
          <a:p>
            <a:endParaRPr lang="en-US" sz="3200" i="1" dirty="0" smtClean="0"/>
          </a:p>
          <a:p>
            <a:endParaRPr lang="en-US" sz="3200" i="1" dirty="0" smtClean="0"/>
          </a:p>
          <a:p>
            <a:r>
              <a:rPr lang="en-US" sz="3200" i="1" dirty="0" smtClean="0"/>
              <a:t>Socially: </a:t>
            </a:r>
            <a:r>
              <a:rPr lang="en-US" sz="3200" dirty="0" smtClean="0"/>
              <a:t>Greetings</a:t>
            </a:r>
            <a:r>
              <a:rPr lang="en-US" sz="3200" i="1" dirty="0" smtClean="0"/>
              <a:t>, </a:t>
            </a:r>
            <a:r>
              <a:rPr lang="en-US" sz="3200" dirty="0" smtClean="0"/>
              <a:t>Politeness</a:t>
            </a:r>
            <a:r>
              <a:rPr lang="en-US" sz="3200" i="1" dirty="0" smtClean="0"/>
              <a:t>, </a:t>
            </a:r>
            <a:r>
              <a:rPr lang="en-US" sz="3200" dirty="0" smtClean="0"/>
              <a:t>and Kindness</a:t>
            </a:r>
          </a:p>
          <a:p>
            <a:r>
              <a:rPr lang="en-US" sz="3200" i="1" dirty="0" smtClean="0"/>
              <a:t>Physically: </a:t>
            </a:r>
            <a:r>
              <a:rPr lang="en-US" sz="3200" dirty="0" smtClean="0"/>
              <a:t>Room</a:t>
            </a:r>
            <a:r>
              <a:rPr lang="en-US" sz="3200" i="1" dirty="0" smtClean="0"/>
              <a:t>, </a:t>
            </a:r>
            <a:r>
              <a:rPr lang="en-US" sz="3200" dirty="0" smtClean="0"/>
              <a:t>Body posture</a:t>
            </a:r>
            <a:r>
              <a:rPr lang="en-US" sz="3200" i="1" dirty="0" smtClean="0"/>
              <a:t>, </a:t>
            </a:r>
            <a:r>
              <a:rPr lang="en-US" sz="3200" dirty="0" smtClean="0"/>
              <a:t>Availability</a:t>
            </a:r>
          </a:p>
          <a:p>
            <a:r>
              <a:rPr lang="en-US" sz="3200" i="1" dirty="0" smtClean="0"/>
              <a:t>Psychologically: </a:t>
            </a:r>
            <a:r>
              <a:rPr lang="en-US" sz="3200" dirty="0" smtClean="0"/>
              <a:t>Tune yourself from within into the client</a:t>
            </a:r>
          </a:p>
          <a:p>
            <a:endParaRPr lang="en-US" dirty="0"/>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a:t>
            </a:r>
            <a:endParaRPr lang="en-US" dirty="0"/>
          </a:p>
        </p:txBody>
      </p:sp>
      <p:sp>
        <p:nvSpPr>
          <p:cNvPr id="3" name="Content Placeholder 2"/>
          <p:cNvSpPr>
            <a:spLocks noGrp="1"/>
          </p:cNvSpPr>
          <p:nvPr>
            <p:ph sz="quarter" idx="1"/>
          </p:nvPr>
        </p:nvSpPr>
        <p:spPr>
          <a:xfrm>
            <a:off x="304800" y="1447800"/>
            <a:ext cx="8534400" cy="5410200"/>
          </a:xfrm>
        </p:spPr>
        <p:txBody>
          <a:bodyPr>
            <a:normAutofit lnSpcReduction="10000"/>
          </a:bodyPr>
          <a:lstStyle/>
          <a:p>
            <a:r>
              <a:rPr lang="en-US" sz="2600" dirty="0" smtClean="0"/>
              <a:t>As you listen to your patient talking, observe their facial expressions and try to interpret the meaning of any nonverbal communication. </a:t>
            </a:r>
          </a:p>
          <a:p>
            <a:r>
              <a:rPr lang="en-US" sz="2600" dirty="0" smtClean="0"/>
              <a:t>Listen very carefully to the patient, observing if their facial expressions correspond with their speech. The observations are made to detect </a:t>
            </a:r>
            <a:r>
              <a:rPr lang="en-US" sz="2600" dirty="0" err="1" smtClean="0"/>
              <a:t>behaviour</a:t>
            </a:r>
            <a:r>
              <a:rPr lang="en-US" sz="2600" dirty="0" smtClean="0"/>
              <a:t> expressed by the patient. </a:t>
            </a:r>
          </a:p>
          <a:p>
            <a:r>
              <a:rPr lang="en-US" sz="2600" dirty="0" smtClean="0"/>
              <a:t>Close observation also makes the patient feel the HCW is interested in the conversation. </a:t>
            </a:r>
          </a:p>
          <a:p>
            <a:r>
              <a:rPr lang="en-US" sz="2600" dirty="0" smtClean="0"/>
              <a:t>Through observation the HCW is able to realize and analyze the patients feelings, emotions, behavior.</a:t>
            </a:r>
          </a:p>
          <a:p>
            <a:r>
              <a:rPr lang="en-US" sz="2600" dirty="0" smtClean="0"/>
              <a:t>Observation enables you to detect any conflicts in verbal and non verbal communication</a:t>
            </a:r>
            <a:r>
              <a:rPr lang="en-US" dirty="0" smtClean="0"/>
              <a:t>.</a:t>
            </a:r>
          </a:p>
          <a:p>
            <a:endParaRPr lang="en-US" dirty="0" smtClean="0"/>
          </a:p>
          <a:p>
            <a:endParaRPr lang="en-US" dirty="0"/>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lstStyle/>
          <a:p>
            <a:r>
              <a:rPr lang="en-US" b="1" dirty="0" smtClean="0"/>
              <a:t>Minimal prompts</a:t>
            </a:r>
            <a:r>
              <a:rPr lang="en-US" dirty="0" smtClean="0"/>
              <a:t/>
            </a:r>
            <a:br>
              <a:rPr lang="en-US" dirty="0" smtClean="0"/>
            </a:br>
            <a:endParaRPr lang="en-US" dirty="0"/>
          </a:p>
        </p:txBody>
      </p:sp>
      <p:sp>
        <p:nvSpPr>
          <p:cNvPr id="3" name="Content Placeholder 2"/>
          <p:cNvSpPr>
            <a:spLocks noGrp="1"/>
          </p:cNvSpPr>
          <p:nvPr>
            <p:ph sz="quarter" idx="1"/>
          </p:nvPr>
        </p:nvSpPr>
        <p:spPr>
          <a:xfrm>
            <a:off x="457200" y="838200"/>
            <a:ext cx="8229600" cy="6019800"/>
          </a:xfrm>
        </p:spPr>
        <p:txBody>
          <a:bodyPr>
            <a:noAutofit/>
          </a:bodyPr>
          <a:lstStyle/>
          <a:p>
            <a:r>
              <a:rPr lang="en-US" sz="3200" dirty="0" smtClean="0"/>
              <a:t>This is an act of encouraging and individual to continue talking about the issue.</a:t>
            </a:r>
          </a:p>
          <a:p>
            <a:r>
              <a:rPr lang="en-US" sz="3200" dirty="0" smtClean="0"/>
              <a:t>Non verbal prompts include: nodding, raising eyebrows, smiling.</a:t>
            </a:r>
          </a:p>
          <a:p>
            <a:r>
              <a:rPr lang="en-US" sz="3200" dirty="0" smtClean="0"/>
              <a:t>Verbal prompts include: </a:t>
            </a:r>
            <a:r>
              <a:rPr lang="en-US" sz="3200" dirty="0" err="1" smtClean="0"/>
              <a:t>mmh</a:t>
            </a:r>
            <a:r>
              <a:rPr lang="en-US" sz="3200" dirty="0" smtClean="0"/>
              <a:t>, yes, yah, go on, </a:t>
            </a:r>
            <a:r>
              <a:rPr lang="en-US" sz="3200" dirty="0" err="1" smtClean="0"/>
              <a:t>e.t.c</a:t>
            </a:r>
            <a:endParaRPr lang="en-US" sz="3200" dirty="0" smtClean="0"/>
          </a:p>
          <a:p>
            <a:r>
              <a:rPr lang="en-US" sz="3200" dirty="0" smtClean="0"/>
              <a:t>Minimal prompts encourage the client to tell their own story.</a:t>
            </a:r>
          </a:p>
          <a:p>
            <a:r>
              <a:rPr lang="en-US" sz="3200" dirty="0" smtClean="0"/>
              <a:t>Also demonstrates the attentiveness and concern of the HCW.</a:t>
            </a:r>
            <a:endParaRPr lang="en-US" sz="3200" dirty="0"/>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Focusing</a:t>
            </a:r>
            <a:r>
              <a:rPr lang="en-US" dirty="0" smtClean="0"/>
              <a:t/>
            </a:r>
            <a:br>
              <a:rPr lang="en-US" dirty="0" smtClean="0"/>
            </a:br>
            <a:endParaRPr lang="en-US" dirty="0"/>
          </a:p>
        </p:txBody>
      </p:sp>
      <p:sp>
        <p:nvSpPr>
          <p:cNvPr id="3" name="Content Placeholder 2"/>
          <p:cNvSpPr>
            <a:spLocks noGrp="1"/>
          </p:cNvSpPr>
          <p:nvPr>
            <p:ph sz="quarter" idx="1"/>
          </p:nvPr>
        </p:nvSpPr>
        <p:spPr/>
        <p:txBody>
          <a:bodyPr/>
          <a:lstStyle/>
          <a:p>
            <a:r>
              <a:rPr lang="en-US" sz="3200" dirty="0" smtClean="0"/>
              <a:t>Means redirecting the client when they deflect from the topic of issue</a:t>
            </a:r>
          </a:p>
          <a:p>
            <a:endParaRPr lang="en-US" dirty="0"/>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Questioning</a:t>
            </a:r>
            <a:r>
              <a:rPr lang="en-US" dirty="0" smtClean="0"/>
              <a:t/>
            </a:r>
            <a:br>
              <a:rPr lang="en-US" dirty="0" smtClean="0"/>
            </a:br>
            <a:endParaRPr lang="en-US" dirty="0"/>
          </a:p>
        </p:txBody>
      </p:sp>
      <p:sp>
        <p:nvSpPr>
          <p:cNvPr id="3" name="Content Placeholder 2"/>
          <p:cNvSpPr>
            <a:spLocks noGrp="1"/>
          </p:cNvSpPr>
          <p:nvPr>
            <p:ph sz="quarter" idx="1"/>
          </p:nvPr>
        </p:nvSpPr>
        <p:spPr>
          <a:xfrm>
            <a:off x="457200" y="1219200"/>
            <a:ext cx="8153400" cy="5254752"/>
          </a:xfrm>
        </p:spPr>
        <p:txBody>
          <a:bodyPr>
            <a:normAutofit fontScale="85000" lnSpcReduction="20000"/>
          </a:bodyPr>
          <a:lstStyle/>
          <a:p>
            <a:pPr>
              <a:buNone/>
            </a:pPr>
            <a:r>
              <a:rPr lang="en-US" sz="3200" dirty="0" smtClean="0"/>
              <a:t>A sentence, </a:t>
            </a:r>
            <a:r>
              <a:rPr lang="en-US" sz="3200" dirty="0" err="1" smtClean="0"/>
              <a:t>phrase,or</a:t>
            </a:r>
            <a:r>
              <a:rPr lang="en-US" sz="3200" dirty="0" smtClean="0"/>
              <a:t> gesture that seeks information through a reply.</a:t>
            </a:r>
          </a:p>
          <a:p>
            <a:pPr>
              <a:buNone/>
            </a:pPr>
            <a:r>
              <a:rPr lang="en-US" sz="3200" dirty="0" smtClean="0"/>
              <a:t>Types of questions used</a:t>
            </a:r>
          </a:p>
          <a:p>
            <a:pPr>
              <a:buNone/>
            </a:pPr>
            <a:r>
              <a:rPr lang="en-US" sz="3200" i="1" dirty="0" smtClean="0"/>
              <a:t>Open ended questions</a:t>
            </a:r>
            <a:endParaRPr lang="en-US" sz="3200" dirty="0" smtClean="0"/>
          </a:p>
          <a:p>
            <a:r>
              <a:rPr lang="en-US" sz="3200" dirty="0" smtClean="0"/>
              <a:t>They give the client a considerable choice in how to respond. </a:t>
            </a:r>
            <a:r>
              <a:rPr lang="en-US" sz="3200" dirty="0" err="1" smtClean="0"/>
              <a:t>E.g</a:t>
            </a:r>
            <a:r>
              <a:rPr lang="en-US" sz="3200" dirty="0" smtClean="0"/>
              <a:t> How? ,When? Where? What?</a:t>
            </a:r>
          </a:p>
          <a:p>
            <a:r>
              <a:rPr lang="en-US" sz="3200" dirty="0" smtClean="0"/>
              <a:t>Gives room for a variety of responses, answers.</a:t>
            </a:r>
          </a:p>
          <a:p>
            <a:pPr>
              <a:buNone/>
            </a:pPr>
            <a:r>
              <a:rPr lang="en-US" sz="3200" i="1" dirty="0" smtClean="0"/>
              <a:t>Closed ended questions</a:t>
            </a:r>
            <a:endParaRPr lang="en-US" sz="3200" dirty="0" smtClean="0"/>
          </a:p>
          <a:p>
            <a:r>
              <a:rPr lang="en-US" sz="3200" dirty="0" smtClean="0"/>
              <a:t>Restrict choices/answer. Invite a short focused answer.  </a:t>
            </a:r>
          </a:p>
          <a:p>
            <a:r>
              <a:rPr lang="en-US" sz="3200" dirty="0" err="1" smtClean="0"/>
              <a:t>E.g</a:t>
            </a:r>
            <a:r>
              <a:rPr lang="en-US" sz="3200" dirty="0" smtClean="0"/>
              <a:t> YES or NO answers</a:t>
            </a:r>
          </a:p>
          <a:p>
            <a:r>
              <a:rPr lang="en-US" sz="3200" dirty="0" smtClean="0"/>
              <a:t>Avoid closed ended questions.</a:t>
            </a:r>
          </a:p>
          <a:p>
            <a:endParaRPr lang="en-US" dirty="0"/>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3200" b="1" dirty="0" smtClean="0"/>
              <a:t>Leading: </a:t>
            </a:r>
            <a:r>
              <a:rPr lang="en-US" sz="3200" dirty="0" smtClean="0"/>
              <a:t>points respondents answer in a certain direction</a:t>
            </a:r>
          </a:p>
          <a:p>
            <a:r>
              <a:rPr lang="en-US" sz="3200" b="1" dirty="0" smtClean="0"/>
              <a:t>Recall: </a:t>
            </a:r>
            <a:r>
              <a:rPr lang="en-US" sz="3200" dirty="0" smtClean="0"/>
              <a:t>requires respondents to recall/remember information from your memory</a:t>
            </a:r>
          </a:p>
          <a:p>
            <a:r>
              <a:rPr lang="en-US" sz="3200" b="1" dirty="0" smtClean="0"/>
              <a:t>Rhetorical: </a:t>
            </a:r>
            <a:r>
              <a:rPr lang="en-US" sz="3200" dirty="0" smtClean="0"/>
              <a:t>humorous and don’t require an answer. Used to get the audience to think. Used to promote thought.</a:t>
            </a:r>
            <a:endParaRPr lang="en-US"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sz="quarter" idx="1"/>
          </p:nvPr>
        </p:nvSpPr>
        <p:spPr/>
        <p:txBody>
          <a:bodyPr/>
          <a:lstStyle/>
          <a:p>
            <a:r>
              <a:rPr lang="en-US" dirty="0" smtClean="0"/>
              <a:t>By the end of this module, you should be able to:</a:t>
            </a:r>
          </a:p>
          <a:p>
            <a:pPr marL="457200" indent="-457200">
              <a:buFont typeface="+mj-lt"/>
              <a:buAutoNum type="arabicPeriod"/>
            </a:pPr>
            <a:r>
              <a:rPr lang="en-US" dirty="0" smtClean="0"/>
              <a:t>Apply various theories and models in the process of communication.</a:t>
            </a:r>
          </a:p>
          <a:p>
            <a:pPr marL="457200" indent="-457200">
              <a:buFont typeface="+mj-lt"/>
              <a:buAutoNum type="arabicPeriod"/>
            </a:pPr>
            <a:r>
              <a:rPr lang="en-US" dirty="0" smtClean="0"/>
              <a:t>Apply different modes of communication for effective communication.</a:t>
            </a:r>
          </a:p>
          <a:p>
            <a:pPr marL="457200" indent="-457200">
              <a:buFont typeface="+mj-lt"/>
              <a:buAutoNum type="arabicPeriod"/>
            </a:pPr>
            <a:r>
              <a:rPr lang="en-US" dirty="0" smtClean="0"/>
              <a:t>Implement the different patterns of communication.</a:t>
            </a:r>
          </a:p>
          <a:p>
            <a:pPr marL="457200" indent="-457200">
              <a:buFont typeface="+mj-lt"/>
              <a:buAutoNum type="arabicPeriod"/>
            </a:pPr>
            <a:r>
              <a:rPr lang="en-US" dirty="0" smtClean="0"/>
              <a:t>Listen actively.</a:t>
            </a:r>
          </a:p>
          <a:p>
            <a:pPr marL="457200" indent="-457200">
              <a:buFont typeface="+mj-lt"/>
              <a:buAutoNum type="arabicPeriod"/>
            </a:pPr>
            <a:r>
              <a:rPr lang="en-US" dirty="0" smtClean="0"/>
              <a:t>Write reports.</a:t>
            </a:r>
          </a:p>
          <a:p>
            <a:pPr marL="457200" indent="-457200">
              <a:buFont typeface="+mj-lt"/>
              <a:buAutoNum type="arabicPeriod"/>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sz="2800" b="1" dirty="0" smtClean="0">
                <a:solidFill>
                  <a:schemeClr val="accent2">
                    <a:lumMod val="75000"/>
                  </a:schemeClr>
                </a:solidFill>
              </a:rPr>
              <a:t>Feedback: </a:t>
            </a:r>
            <a:r>
              <a:rPr lang="en-US" sz="2800" dirty="0" smtClean="0"/>
              <a:t>It is the effect, reply or reaction of the information transmitted to the </a:t>
            </a:r>
            <a:r>
              <a:rPr lang="en-US" sz="2800" dirty="0" err="1" smtClean="0"/>
              <a:t>communicatee.Communication</a:t>
            </a:r>
            <a:r>
              <a:rPr lang="en-US" sz="2800" dirty="0" smtClean="0"/>
              <a:t> is a cyclic process and there must be feedback for its completion. </a:t>
            </a:r>
          </a:p>
          <a:p>
            <a:endParaRPr lang="en-US" dirty="0"/>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457200" y="1600200"/>
            <a:ext cx="8153400" cy="5029200"/>
          </a:xfrm>
        </p:spPr>
        <p:txBody>
          <a:bodyPr>
            <a:normAutofit fontScale="92500" lnSpcReduction="20000"/>
          </a:bodyPr>
          <a:lstStyle/>
          <a:p>
            <a:pPr>
              <a:buFont typeface="Wingdings" pitchFamily="2" charset="2"/>
              <a:buChar char="v"/>
            </a:pPr>
            <a:r>
              <a:rPr lang="en-US" sz="3200" dirty="0" smtClean="0"/>
              <a:t>Observation: pay attention to both non verbal and verbal communication. This provides important information about the patient as a person.</a:t>
            </a:r>
          </a:p>
          <a:p>
            <a:pPr>
              <a:buNone/>
            </a:pPr>
            <a:endParaRPr lang="en-US" sz="3200" dirty="0" smtClean="0"/>
          </a:p>
          <a:p>
            <a:pPr>
              <a:buFont typeface="Wingdings" pitchFamily="2" charset="2"/>
              <a:buChar char="v"/>
            </a:pPr>
            <a:r>
              <a:rPr lang="en-US" sz="3200" dirty="0" smtClean="0"/>
              <a:t>Through the patients behavior during the interview, he or she communicates emotional concerns, reactions to illness and style of relating to others.</a:t>
            </a:r>
          </a:p>
          <a:p>
            <a:pPr>
              <a:buFont typeface="Wingdings" pitchFamily="2" charset="2"/>
              <a:buChar char="v"/>
            </a:pPr>
            <a:endParaRPr lang="en-US" sz="3200" dirty="0" smtClean="0"/>
          </a:p>
          <a:p>
            <a:pPr>
              <a:buFont typeface="Wingdings" pitchFamily="2" charset="2"/>
              <a:buChar char="v"/>
            </a:pPr>
            <a:r>
              <a:rPr lang="en-US" sz="3200" dirty="0" smtClean="0"/>
              <a:t>Clarify patients statements that are unclear or need amplifications.</a:t>
            </a:r>
          </a:p>
          <a:p>
            <a:endParaRPr lang="en-US" dirty="0"/>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04800"/>
            <a:ext cx="8534400" cy="6553200"/>
          </a:xfrm>
        </p:spPr>
        <p:txBody>
          <a:bodyPr>
            <a:noAutofit/>
          </a:bodyPr>
          <a:lstStyle/>
          <a:p>
            <a:r>
              <a:rPr lang="en-US" sz="3200" dirty="0" smtClean="0"/>
              <a:t>Encourage the patient to express feelings. Use empathy to communicate understanding and appreciation of the patients feeling and predicament.</a:t>
            </a:r>
          </a:p>
          <a:p>
            <a:r>
              <a:rPr lang="en-US" sz="3200" dirty="0" smtClean="0"/>
              <a:t>Summarize periodically to verify your own understanding of what the patient has said:  invites the patient to correct interpretation or provide further information.</a:t>
            </a:r>
          </a:p>
          <a:p>
            <a:r>
              <a:rPr lang="en-US" sz="3200" dirty="0" smtClean="0"/>
              <a:t>While reading,writting or using a computer, do it in a manner that does not interfere with dialogue or rapport. </a:t>
            </a:r>
            <a:endParaRPr lang="en-US" sz="3200" dirty="0"/>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communication.</a:t>
            </a:r>
            <a:endParaRPr lang="en-US" dirty="0"/>
          </a:p>
        </p:txBody>
      </p:sp>
      <p:sp>
        <p:nvSpPr>
          <p:cNvPr id="3" name="Content Placeholder 2"/>
          <p:cNvSpPr>
            <a:spLocks noGrp="1"/>
          </p:cNvSpPr>
          <p:nvPr>
            <p:ph sz="quarter" idx="1"/>
          </p:nvPr>
        </p:nvSpPr>
        <p:spPr>
          <a:xfrm>
            <a:off x="457200" y="1600200"/>
            <a:ext cx="8382000" cy="5257800"/>
          </a:xfrm>
        </p:spPr>
        <p:txBody>
          <a:bodyPr>
            <a:noAutofit/>
          </a:bodyPr>
          <a:lstStyle/>
          <a:p>
            <a:r>
              <a:rPr lang="en-US" sz="2800" dirty="0" smtClean="0"/>
              <a:t>How do you end the interview?</a:t>
            </a:r>
          </a:p>
          <a:p>
            <a:r>
              <a:rPr lang="en-US" sz="2800" dirty="0" smtClean="0"/>
              <a:t> Do a summary for the whole interview process.</a:t>
            </a:r>
          </a:p>
          <a:p>
            <a:pPr>
              <a:buFont typeface="Wingdings" pitchFamily="2" charset="2"/>
              <a:buChar char="v"/>
            </a:pPr>
            <a:r>
              <a:rPr lang="en-US" sz="2800" dirty="0" smtClean="0"/>
              <a:t>Enquire if there are any questions, clarifications,</a:t>
            </a:r>
          </a:p>
          <a:p>
            <a:pPr>
              <a:buNone/>
            </a:pPr>
            <a:r>
              <a:rPr lang="en-US" sz="2800" dirty="0" smtClean="0"/>
              <a:t>Appreciate and thank the patient.</a:t>
            </a:r>
          </a:p>
          <a:p>
            <a:pPr>
              <a:buNone/>
            </a:pPr>
            <a:r>
              <a:rPr lang="en-US" sz="2800" dirty="0" smtClean="0"/>
              <a:t>Inform him or her that you have come to the end of the session…</a:t>
            </a:r>
          </a:p>
          <a:p>
            <a:pPr>
              <a:buNone/>
            </a:pPr>
            <a:r>
              <a:rPr lang="en-US" sz="2800" dirty="0" smtClean="0"/>
              <a:t>Any subsequent visits?</a:t>
            </a:r>
          </a:p>
          <a:p>
            <a:pPr>
              <a:buNone/>
            </a:pPr>
            <a:r>
              <a:rPr lang="en-US" sz="2800" dirty="0" smtClean="0"/>
              <a:t>Feedback- immediate, straight to the point, Be honest</a:t>
            </a:r>
            <a:endParaRPr lang="en-US" sz="2800" dirty="0"/>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30050" name="Picture 2"/>
          <p:cNvPicPr>
            <a:picLocks noGrp="1" noChangeAspect="1" noChangeArrowheads="1"/>
          </p:cNvPicPr>
          <p:nvPr>
            <p:ph sz="quarter"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buNone/>
            </a:pPr>
            <a:r>
              <a:rPr lang="en-US" b="1" dirty="0" smtClean="0"/>
              <a:t>Level 1:  Ignoring</a:t>
            </a:r>
          </a:p>
          <a:p>
            <a:r>
              <a:rPr lang="en-US" dirty="0" smtClean="0"/>
              <a:t>You are talking but the other person is not giving any attention to what you are saying.  </a:t>
            </a:r>
          </a:p>
          <a:p>
            <a:r>
              <a:rPr lang="en-US" dirty="0" smtClean="0"/>
              <a:t>Now, it is possible the person did not hear you.  If that is the case, it is not ignoring.</a:t>
            </a:r>
          </a:p>
          <a:p>
            <a:pPr>
              <a:buNone/>
            </a:pPr>
            <a:r>
              <a:rPr lang="en-US" b="1" dirty="0" smtClean="0"/>
              <a:t>Level 2:  Pretend Listening</a:t>
            </a:r>
          </a:p>
          <a:p>
            <a:r>
              <a:rPr lang="en-US" dirty="0" smtClean="0"/>
              <a:t>To truly hear someone takes time and attention.  </a:t>
            </a:r>
          </a:p>
          <a:p>
            <a:r>
              <a:rPr lang="en-US" dirty="0" smtClean="0"/>
              <a:t>Pretend listeners give you the impression they hear what you say, and they may hear some of your words, but they are not "present."  </a:t>
            </a:r>
          </a:p>
          <a:p>
            <a:endParaRPr lang="en-US" dirty="0"/>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b="1" dirty="0" smtClean="0"/>
              <a:t>Level 3:  Selective Listening</a:t>
            </a:r>
          </a:p>
          <a:p>
            <a:r>
              <a:rPr lang="en-US" dirty="0" smtClean="0"/>
              <a:t>The person who listens selectively only wants part of the message, but not all.  They are probably the person who says, "So, what's your point?"</a:t>
            </a:r>
          </a:p>
          <a:p>
            <a:r>
              <a:rPr lang="en-US" dirty="0" smtClean="0"/>
              <a:t>They are quick to interrupt the person who is speaking or they have the tendency to finish the other person's sentences.</a:t>
            </a:r>
          </a:p>
          <a:p>
            <a:endParaRPr lang="en-US" dirty="0"/>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b="1" dirty="0" smtClean="0"/>
              <a:t>Level 4: Attentive Listening</a:t>
            </a:r>
          </a:p>
          <a:p>
            <a:r>
              <a:rPr lang="en-US" dirty="0" smtClean="0"/>
              <a:t>Attentive listeners offer their time and attention.  But they are one step short of being empathic listeners because attentive listeners hear from their frame of reference.  </a:t>
            </a:r>
          </a:p>
          <a:p>
            <a:r>
              <a:rPr lang="en-US" dirty="0" smtClean="0"/>
              <a:t>They don't try to put themselves in the other person's shoes.</a:t>
            </a:r>
          </a:p>
          <a:p>
            <a:endParaRPr lang="en-US" dirty="0"/>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b="1" dirty="0" smtClean="0"/>
              <a:t>Level 5:  Empathic Listening</a:t>
            </a:r>
          </a:p>
          <a:p>
            <a:r>
              <a:rPr lang="en-US" dirty="0" smtClean="0"/>
              <a:t>Empathic listening is intentional.  The person who develop this skill listens not only to the other person's words, they listen for what the other person means. </a:t>
            </a:r>
          </a:p>
          <a:p>
            <a:r>
              <a:rPr lang="en-US" dirty="0" smtClean="0"/>
              <a:t>They are willing to give their time AND full attention to truly hear the other person. </a:t>
            </a:r>
          </a:p>
          <a:p>
            <a:endParaRPr lang="en-US" dirty="0"/>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BARRIERS TO EFFECTIVE LISTENING</a:t>
            </a:r>
            <a:br>
              <a:rPr lang="en-US" dirty="0" smtClean="0"/>
            </a:br>
            <a:endParaRPr lang="en-US" dirty="0"/>
          </a:p>
        </p:txBody>
      </p:sp>
      <p:sp>
        <p:nvSpPr>
          <p:cNvPr id="3" name="Content Placeholder 2"/>
          <p:cNvSpPr>
            <a:spLocks noGrp="1"/>
          </p:cNvSpPr>
          <p:nvPr>
            <p:ph sz="quarter" idx="1"/>
          </p:nvPr>
        </p:nvSpPr>
        <p:spPr/>
        <p:txBody>
          <a:bodyPr/>
          <a:lstStyle/>
          <a:p>
            <a:r>
              <a:rPr lang="en-US" dirty="0" smtClean="0"/>
              <a:t>Excessive talking</a:t>
            </a:r>
          </a:p>
          <a:p>
            <a:r>
              <a:rPr lang="en-US" dirty="0" smtClean="0"/>
              <a:t>Prejudice</a:t>
            </a:r>
          </a:p>
          <a:p>
            <a:r>
              <a:rPr lang="en-US" dirty="0" smtClean="0"/>
              <a:t>Distractions</a:t>
            </a:r>
          </a:p>
          <a:p>
            <a:r>
              <a:rPr lang="en-US" dirty="0" smtClean="0"/>
              <a:t>Expecting others to share your personal beliefs and values</a:t>
            </a:r>
          </a:p>
          <a:p>
            <a:r>
              <a:rPr lang="en-US" dirty="0" smtClean="0"/>
              <a:t>Misunderstanding</a:t>
            </a:r>
          </a:p>
          <a:p>
            <a:r>
              <a:rPr lang="en-US" dirty="0" smtClean="0"/>
              <a:t>Interrupting</a:t>
            </a:r>
          </a:p>
          <a:p>
            <a:r>
              <a:rPr lang="en-US" dirty="0" smtClean="0"/>
              <a:t>Faking attention</a:t>
            </a:r>
          </a:p>
          <a:p>
            <a:r>
              <a:rPr lang="en-US" dirty="0" smtClean="0"/>
              <a:t>Bringing in emotions</a:t>
            </a:r>
          </a:p>
          <a:p>
            <a:r>
              <a:rPr lang="en-US" dirty="0" smtClean="0"/>
              <a:t>Noise</a:t>
            </a:r>
          </a:p>
          <a:p>
            <a:r>
              <a:rPr lang="en-US" dirty="0" smtClean="0"/>
              <a:t>Fear</a:t>
            </a:r>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listening skills</a:t>
            </a:r>
            <a:br>
              <a:rPr lang="en-US" dirty="0" smtClean="0"/>
            </a:br>
            <a:endParaRPr lang="en-US" dirty="0"/>
          </a:p>
        </p:txBody>
      </p:sp>
      <p:sp>
        <p:nvSpPr>
          <p:cNvPr id="3" name="Content Placeholder 2"/>
          <p:cNvSpPr>
            <a:spLocks noGrp="1"/>
          </p:cNvSpPr>
          <p:nvPr>
            <p:ph sz="quarter" idx="1"/>
          </p:nvPr>
        </p:nvSpPr>
        <p:spPr/>
        <p:txBody>
          <a:bodyPr/>
          <a:lstStyle/>
          <a:p>
            <a:pPr>
              <a:buNone/>
            </a:pPr>
            <a:r>
              <a:rPr lang="en-US" dirty="0" smtClean="0"/>
              <a:t>1. Demonstrate your listening skills by paraphrasing</a:t>
            </a:r>
          </a:p>
          <a:p>
            <a:pPr>
              <a:buNone/>
            </a:pPr>
            <a:r>
              <a:rPr lang="en-US" dirty="0" smtClean="0"/>
              <a:t>2. Make consistent eye contact</a:t>
            </a:r>
          </a:p>
          <a:p>
            <a:pPr>
              <a:buNone/>
            </a:pPr>
            <a:r>
              <a:rPr lang="en-US" dirty="0" smtClean="0"/>
              <a:t>3. Adopt an open posture</a:t>
            </a:r>
          </a:p>
          <a:p>
            <a:pPr>
              <a:buNone/>
            </a:pPr>
            <a:r>
              <a:rPr lang="en-US" dirty="0" smtClean="0"/>
              <a:t>4. Ask open questions</a:t>
            </a:r>
          </a:p>
          <a:p>
            <a:pPr>
              <a:buNone/>
            </a:pPr>
            <a:r>
              <a:rPr lang="en-US" dirty="0" smtClean="0"/>
              <a:t>5. Remember past details</a:t>
            </a:r>
          </a:p>
          <a:p>
            <a:pPr>
              <a:buNone/>
            </a:pPr>
            <a:r>
              <a:rPr lang="en-US" dirty="0" smtClean="0"/>
              <a:t>6. Show you’re a good listener by nodding</a:t>
            </a:r>
          </a:p>
          <a:p>
            <a:pPr>
              <a:buNone/>
            </a:pPr>
            <a:r>
              <a:rPr lang="en-US" dirty="0" smtClean="0"/>
              <a:t>7. Communicate active listening with mirroring</a:t>
            </a:r>
          </a:p>
          <a:p>
            <a:pPr>
              <a:buNone/>
            </a:pPr>
            <a:r>
              <a:rPr lang="en-US" dirty="0" smtClean="0"/>
              <a:t>8. Listen to understand</a:t>
            </a:r>
          </a:p>
          <a:p>
            <a:pPr>
              <a:buNone/>
            </a:pPr>
            <a:endParaRPr lang="en-US" dirty="0" smtClean="0"/>
          </a:p>
          <a:p>
            <a:pPr>
              <a:buNone/>
            </a:pPr>
            <a:endParaRPr lang="en-US" dirty="0" smtClean="0"/>
          </a:p>
          <a:p>
            <a:pPr>
              <a:buNone/>
            </a:pPr>
            <a:endParaRPr lang="en-US" dirty="0" smtClean="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solidFill>
                  <a:schemeClr val="accent2">
                    <a:lumMod val="75000"/>
                  </a:schemeClr>
                </a:solidFill>
              </a:rPr>
              <a:t>Feedback in Communication</a:t>
            </a:r>
            <a:r>
              <a:rPr lang="en-US" dirty="0" smtClean="0"/>
              <a:t/>
            </a:r>
            <a:br>
              <a:rPr lang="en-US" dirty="0" smtClean="0"/>
            </a:br>
            <a:endParaRPr lang="en-US" dirty="0"/>
          </a:p>
        </p:txBody>
      </p:sp>
      <p:sp>
        <p:nvSpPr>
          <p:cNvPr id="3" name="Content Placeholder 2"/>
          <p:cNvSpPr>
            <a:spLocks noGrp="1"/>
          </p:cNvSpPr>
          <p:nvPr>
            <p:ph sz="quarter" idx="1"/>
          </p:nvPr>
        </p:nvSpPr>
        <p:spPr>
          <a:xfrm>
            <a:off x="457200" y="1600200"/>
            <a:ext cx="8077200" cy="5105400"/>
          </a:xfrm>
        </p:spPr>
        <p:txBody>
          <a:bodyPr>
            <a:normAutofit fontScale="85000" lnSpcReduction="20000"/>
          </a:bodyPr>
          <a:lstStyle/>
          <a:p>
            <a:r>
              <a:rPr lang="en-US" sz="3200" dirty="0" smtClean="0"/>
              <a:t>Once </a:t>
            </a:r>
            <a:r>
              <a:rPr lang="en-US" sz="3200" dirty="0"/>
              <a:t>the response or reaction of the receiver to a message becomes known to the sender, it becomes feedback</a:t>
            </a:r>
            <a:r>
              <a:rPr lang="en-US" sz="3200" dirty="0" smtClean="0"/>
              <a:t>.</a:t>
            </a:r>
          </a:p>
          <a:p>
            <a:r>
              <a:rPr lang="en-US" sz="3200" dirty="0" smtClean="0"/>
              <a:t> </a:t>
            </a:r>
            <a:r>
              <a:rPr lang="en-US" sz="3200" dirty="0"/>
              <a:t>Through feedback, the source gets to know if the communication sent has achieved its objective</a:t>
            </a:r>
            <a:r>
              <a:rPr lang="en-US" sz="3200" dirty="0" smtClean="0"/>
              <a:t>.</a:t>
            </a:r>
          </a:p>
          <a:p>
            <a:r>
              <a:rPr lang="en-US" sz="3200" dirty="0" smtClean="0"/>
              <a:t> </a:t>
            </a:r>
            <a:r>
              <a:rPr lang="en-US" sz="3200" dirty="0"/>
              <a:t>Feedback exerts control over the message that the source will send in </a:t>
            </a:r>
            <a:r>
              <a:rPr lang="en-US" sz="3200" dirty="0" err="1" smtClean="0"/>
              <a:t>future.Thus</a:t>
            </a:r>
            <a:r>
              <a:rPr lang="en-US" sz="3200" dirty="0" smtClean="0"/>
              <a:t> </a:t>
            </a:r>
            <a:r>
              <a:rPr lang="en-US" sz="3200" dirty="0"/>
              <a:t>the response or feedback acts as a check on the communication flow</a:t>
            </a:r>
            <a:r>
              <a:rPr lang="en-US" sz="3200" dirty="0" smtClean="0"/>
              <a:t>.</a:t>
            </a:r>
            <a:endParaRPr lang="en-US" sz="3200" dirty="0"/>
          </a:p>
          <a:p>
            <a:r>
              <a:rPr lang="en-US" sz="3200" dirty="0"/>
              <a:t>In a communication process, a person is both a receiver and a source. The person receives a message from the source</a:t>
            </a:r>
            <a:r>
              <a:rPr lang="en-US" sz="3200" dirty="0" smtClean="0"/>
              <a:t>.</a:t>
            </a:r>
          </a:p>
          <a:p>
            <a:pPr>
              <a:buNone/>
            </a:pPr>
            <a:endParaRPr lang="en-US" dirty="0"/>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SPEAKING</a:t>
            </a:r>
            <a:endParaRPr lang="en-US" dirty="0"/>
          </a:p>
        </p:txBody>
      </p:sp>
      <p:sp>
        <p:nvSpPr>
          <p:cNvPr id="3" name="Content Placeholder 2"/>
          <p:cNvSpPr>
            <a:spLocks noGrp="1"/>
          </p:cNvSpPr>
          <p:nvPr>
            <p:ph sz="quarter" idx="1"/>
          </p:nvPr>
        </p:nvSpPr>
        <p:spPr/>
        <p:txBody>
          <a:bodyPr/>
          <a:lstStyle/>
          <a:p>
            <a:r>
              <a:rPr lang="en-US" dirty="0" smtClean="0"/>
              <a:t>It is a process of communicating to a large group. It involves a sender, receiver and a message. </a:t>
            </a:r>
          </a:p>
          <a:p>
            <a:r>
              <a:rPr lang="en-US" dirty="0" smtClean="0"/>
              <a:t>The message is sent through various channels and generally results in feedback from the audience.</a:t>
            </a:r>
          </a:p>
          <a:p>
            <a:r>
              <a:rPr lang="en-US" dirty="0" smtClean="0"/>
              <a:t>Public speaking is a process that involves two or more people, and it can actually be interactive.</a:t>
            </a:r>
            <a:endParaRPr lang="en-US" dirty="0"/>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PATTERNS</a:t>
            </a:r>
            <a:endParaRPr lang="en-US" dirty="0"/>
          </a:p>
        </p:txBody>
      </p:sp>
      <p:sp>
        <p:nvSpPr>
          <p:cNvPr id="3" name="Content Placeholder 2"/>
          <p:cNvSpPr>
            <a:spLocks noGrp="1"/>
          </p:cNvSpPr>
          <p:nvPr>
            <p:ph sz="quarter" idx="1"/>
          </p:nvPr>
        </p:nvSpPr>
        <p:spPr/>
        <p:txBody>
          <a:bodyPr>
            <a:normAutofit lnSpcReduction="10000"/>
          </a:bodyPr>
          <a:lstStyle/>
          <a:p>
            <a:pPr fontAlgn="base"/>
            <a:r>
              <a:rPr lang="en-US" dirty="0" smtClean="0"/>
              <a:t>Communication patterns are structures in which communication flows in an organization. They are the communication links in work teams according to the organizational structures.</a:t>
            </a:r>
          </a:p>
          <a:p>
            <a:pPr fontAlgn="base"/>
            <a:r>
              <a:rPr lang="en-US" dirty="0" smtClean="0"/>
              <a:t>The patterns are related to work efficiency and who is responsible towards whom or who talks to whom. It also relates to satisfaction of group members and decision-making process.</a:t>
            </a:r>
          </a:p>
          <a:p>
            <a:pPr fontAlgn="base"/>
            <a:r>
              <a:rPr lang="en-US" dirty="0" smtClean="0"/>
              <a:t>The communication patterns that have been given by Harold J. Leavitt (1950) for four-and-five member group are circle, chain, wheel, Y, and network.</a:t>
            </a:r>
            <a:br>
              <a:rPr lang="en-US" dirty="0" smtClean="0"/>
            </a:br>
            <a:endParaRPr lang="en-US" dirty="0" smtClean="0"/>
          </a:p>
          <a:p>
            <a:endParaRPr lang="en-US" dirty="0"/>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1074" name="Picture 2"/>
          <p:cNvPicPr>
            <a:picLocks noGrp="1" noChangeAspect="1" noChangeArrowheads="1"/>
          </p:cNvPicPr>
          <p:nvPr>
            <p:ph sz="quarter"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457200" indent="-457200" fontAlgn="base">
              <a:buSzPct val="100000"/>
              <a:buFont typeface="+mj-lt"/>
              <a:buAutoNum type="arabicPeriod"/>
            </a:pPr>
            <a:r>
              <a:rPr lang="en-US" b="1" dirty="0" smtClean="0"/>
              <a:t>Circle</a:t>
            </a:r>
          </a:p>
          <a:p>
            <a:pPr fontAlgn="base"/>
            <a:r>
              <a:rPr lang="en-US" dirty="0" smtClean="0"/>
              <a:t>In Circle pattern, the sender (Group Leader) can communicate with the receivers (group members) who presents next to him/her. </a:t>
            </a:r>
          </a:p>
          <a:p>
            <a:pPr fontAlgn="base"/>
            <a:r>
              <a:rPr lang="en-US" dirty="0" smtClean="0"/>
              <a:t>No other group members can receive the sender’s message directly and they receive messages from the other group members who sharing the message from the sender.</a:t>
            </a:r>
          </a:p>
          <a:p>
            <a:pPr fontAlgn="base"/>
            <a:r>
              <a:rPr lang="en-US" dirty="0" smtClean="0"/>
              <a:t> In this pattern of communication the sender messages travels all over the group through sharing by its members will take time to reach sender again.</a:t>
            </a:r>
          </a:p>
          <a:p>
            <a:endParaRPr lang="en-US" dirty="0"/>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457200" indent="-457200">
              <a:buSzPct val="100000"/>
              <a:buFont typeface="+mj-lt"/>
              <a:buAutoNum type="arabicPeriod" startAt="2"/>
            </a:pPr>
            <a:r>
              <a:rPr lang="en-US" b="1" dirty="0" smtClean="0"/>
              <a:t>Chain (line)</a:t>
            </a:r>
          </a:p>
          <a:p>
            <a:r>
              <a:rPr lang="en-US" dirty="0" smtClean="0"/>
              <a:t>In Chain pattern, the same problems were appearing as like a circle pattern. </a:t>
            </a:r>
          </a:p>
          <a:p>
            <a:r>
              <a:rPr lang="en-US" dirty="0" smtClean="0"/>
              <a:t>The worst part in the pattern is the last member receives the modified messages from the leader. </a:t>
            </a:r>
          </a:p>
          <a:p>
            <a:r>
              <a:rPr lang="en-US" dirty="0" smtClean="0"/>
              <a:t>In this case the leader can’t find whether the last member receives the correct information or not because there is no feedback to identify the message distortion.</a:t>
            </a:r>
            <a:endParaRPr lang="en-US" dirty="0"/>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457200" indent="-457200" fontAlgn="base">
              <a:buSzPct val="100000"/>
              <a:buFont typeface="+mj-lt"/>
              <a:buAutoNum type="arabicPeriod" startAt="3"/>
            </a:pPr>
            <a:r>
              <a:rPr lang="en-US" b="1" dirty="0" smtClean="0"/>
              <a:t>Wheel (star)</a:t>
            </a:r>
          </a:p>
          <a:p>
            <a:pPr fontAlgn="base"/>
            <a:r>
              <a:rPr lang="en-US" dirty="0" smtClean="0"/>
              <a:t>In wheel pattern, there is a leader at the center of all communication. All others are members that stand at the same level in the structure.</a:t>
            </a:r>
          </a:p>
          <a:p>
            <a:pPr fontAlgn="base"/>
            <a:r>
              <a:rPr lang="en-US" dirty="0" smtClean="0"/>
              <a:t>Here, all members can communicate with the leader and vice versa. But, members cannot interact with each other. Sometimes, members do not even know of the existence of other members of the same group.</a:t>
            </a:r>
          </a:p>
          <a:p>
            <a:pPr fontAlgn="base"/>
            <a:r>
              <a:rPr lang="en-US" dirty="0" smtClean="0"/>
              <a:t>This pattern is taken as the best pattern of communication for any organization as a leader can have direct contact with all.</a:t>
            </a:r>
          </a:p>
          <a:p>
            <a:endParaRPr lang="en-US" dirty="0"/>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pPr marL="457200" indent="-457200" fontAlgn="base">
              <a:buSzPct val="100000"/>
              <a:buFont typeface="+mj-lt"/>
              <a:buAutoNum type="arabicPeriod" startAt="4"/>
            </a:pPr>
            <a:r>
              <a:rPr lang="en-US" b="1" dirty="0" smtClean="0"/>
              <a:t>Y</a:t>
            </a:r>
          </a:p>
          <a:p>
            <a:pPr fontAlgn="base"/>
            <a:r>
              <a:rPr lang="en-US" dirty="0" smtClean="0"/>
              <a:t>This pattern of communication is more complicated as there are different sub-groups within a group. In the center is a leader who manages these sub-groups. According to this pattern given by Leavitt, there are 3 subgroups being controlled by a single leader. There are 3 members in each sub-group.</a:t>
            </a:r>
          </a:p>
          <a:p>
            <a:pPr fontAlgn="base"/>
            <a:r>
              <a:rPr lang="en-US" dirty="0" smtClean="0"/>
              <a:t>The lowest level of each sub-group communicates with the members senior to them. They communicate it with their seniors. Then, that member communicates it with the leader.</a:t>
            </a:r>
            <a:br>
              <a:rPr lang="en-US" dirty="0" smtClean="0"/>
            </a:br>
            <a:endParaRPr lang="en-US" dirty="0"/>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fontAlgn="base"/>
            <a:r>
              <a:rPr lang="en-US" dirty="0" smtClean="0"/>
              <a:t>The message sent by the leader also communicates from top-to-bottom approach.</a:t>
            </a:r>
          </a:p>
          <a:p>
            <a:r>
              <a:rPr lang="en-US" dirty="0" smtClean="0"/>
              <a:t>The sub-groups cannot communicate with each other. They need to pass the information through the leader to send any message to other sub-groups.</a:t>
            </a:r>
            <a:endParaRPr lang="en-US" dirty="0"/>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marL="457200" indent="-457200" fontAlgn="base">
              <a:buSzPct val="100000"/>
              <a:buFont typeface="+mj-lt"/>
              <a:buAutoNum type="arabicPeriod" startAt="5"/>
            </a:pPr>
            <a:r>
              <a:rPr lang="en-US" b="1" dirty="0" smtClean="0"/>
              <a:t>Network</a:t>
            </a:r>
          </a:p>
          <a:p>
            <a:pPr fontAlgn="base"/>
            <a:r>
              <a:rPr lang="en-US" dirty="0" smtClean="0"/>
              <a:t>Bureaucratic organization communications structures are taken as network pattern of communication as it is a non-symmetric network of people with social relations. Their job roles are interlinked.</a:t>
            </a:r>
          </a:p>
          <a:p>
            <a:pPr fontAlgn="base"/>
            <a:r>
              <a:rPr lang="en-US" dirty="0" smtClean="0"/>
              <a:t>Communication in networks can be prescriptive, like rules given from leader to other members or descriptive like case reports given by members to leaders.</a:t>
            </a:r>
          </a:p>
          <a:p>
            <a:endParaRPr lang="en-US" dirty="0"/>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The network is a communication pattern in which anyone can communicate with anyone else as per their needs and requirements. In a network, communication differs due to physical proximity and organizational structures too.</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457200" y="1600200"/>
            <a:ext cx="8001000" cy="4873752"/>
          </a:xfrm>
        </p:spPr>
        <p:txBody>
          <a:bodyPr>
            <a:normAutofit/>
          </a:bodyPr>
          <a:lstStyle/>
          <a:p>
            <a:r>
              <a:rPr lang="en-US" sz="3200" dirty="0" smtClean="0"/>
              <a:t>Thus the receiver becomes the source of feedback and the source that originated the message becomes receiver of feedback. </a:t>
            </a:r>
          </a:p>
          <a:p>
            <a:r>
              <a:rPr lang="en-US" sz="3200" dirty="0" smtClean="0"/>
              <a:t> A good communicator is one who is attentive to feedback and constantly modifies the messages in the light of the reaction of the audience to the message. </a:t>
            </a:r>
          </a:p>
          <a:p>
            <a:pPr>
              <a:buNone/>
            </a:pPr>
            <a:endParaRPr lang="en-US" sz="3200" dirty="0" smtClean="0"/>
          </a:p>
          <a:p>
            <a:endParaRPr lang="en-US" dirty="0"/>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READING AND WRITING SKILLS</a:t>
            </a:r>
            <a:endParaRPr lang="en-US"/>
          </a:p>
        </p:txBody>
      </p:sp>
      <p:sp>
        <p:nvSpPr>
          <p:cNvPr id="3" name="Content Placeholder 2"/>
          <p:cNvSpPr>
            <a:spLocks noGrp="1"/>
          </p:cNvSpPr>
          <p:nvPr>
            <p:ph sz="quarter" idx="1"/>
          </p:nvPr>
        </p:nvSpPr>
        <p:spPr/>
        <p:txBody>
          <a:bodyPr/>
          <a:lstStyle/>
          <a:p>
            <a:endParaRPr lang="en-US" dirty="0"/>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dirty="0" smtClean="0"/>
              <a:t>Introduction</a:t>
            </a:r>
            <a:endParaRPr lang="en-US" dirty="0"/>
          </a:p>
        </p:txBody>
      </p:sp>
      <p:sp>
        <p:nvSpPr>
          <p:cNvPr id="3" name="Rectangle 2"/>
          <p:cNvSpPr>
            <a:spLocks noGrp="1"/>
          </p:cNvSpPr>
          <p:nvPr>
            <p:ph sz="quarter" idx="1"/>
          </p:nvPr>
        </p:nvSpPr>
        <p:spPr>
          <a:xfrm>
            <a:off x="609600" y="1600200"/>
            <a:ext cx="8153400" cy="4495800"/>
          </a:xfrm>
        </p:spPr>
        <p:txBody>
          <a:bodyPr>
            <a:normAutofit/>
          </a:bodyPr>
          <a:lstStyle/>
          <a:p>
            <a:pPr marL="0" lvl="0" indent="0" algn="ctr">
              <a:buNone/>
            </a:pPr>
            <a:r>
              <a:rPr lang="en-US" sz="3200" dirty="0">
                <a:latin typeface="Forte" pitchFamily="66" charset="0"/>
              </a:rPr>
              <a:t>"The more that you read, the more things you will know. The more you learn, the more places you'll go." </a:t>
            </a:r>
          </a:p>
          <a:p>
            <a:pPr marL="0" lvl="0" indent="0" algn="ctr">
              <a:buNone/>
            </a:pPr>
            <a:r>
              <a:rPr lang="en-US" sz="3200" dirty="0" smtClean="0">
                <a:latin typeface="Forte" pitchFamily="66" charset="0"/>
              </a:rPr>
              <a:t>Dr</a:t>
            </a:r>
            <a:r>
              <a:rPr lang="en-US" sz="3200" dirty="0">
                <a:latin typeface="Forte" pitchFamily="66" charset="0"/>
              </a:rPr>
              <a:t>. Seuss</a:t>
            </a:r>
          </a:p>
        </p:txBody>
      </p:sp>
    </p:spTree>
    <p:extLst>
      <p:ext uri="{BB962C8B-B14F-4D97-AF65-F5344CB8AC3E}">
        <p14:creationId xmlns:p14="http://schemas.microsoft.com/office/powerpoint/2010/main" xmlns="" val="348574743"/>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dirty="0" smtClean="0"/>
              <a:t>What is reading</a:t>
            </a:r>
            <a:r>
              <a:rPr lang="en-US" dirty="0" smtClean="0">
                <a:latin typeface="Berlin Sans FB" pitchFamily="34" charset="0"/>
              </a:rPr>
              <a:t>?</a:t>
            </a:r>
            <a:endParaRPr lang="en-US" dirty="0">
              <a:latin typeface="Berlin Sans FB" pitchFamily="34" charset="0"/>
            </a:endParaRPr>
          </a:p>
        </p:txBody>
      </p:sp>
      <p:sp>
        <p:nvSpPr>
          <p:cNvPr id="3" name="Rectangle 2"/>
          <p:cNvSpPr>
            <a:spLocks noGrp="1"/>
          </p:cNvSpPr>
          <p:nvPr>
            <p:ph sz="quarter" idx="1"/>
          </p:nvPr>
        </p:nvSpPr>
        <p:spPr>
          <a:xfrm>
            <a:off x="609600" y="1600200"/>
            <a:ext cx="8153400" cy="4495800"/>
          </a:xfrm>
        </p:spPr>
        <p:txBody>
          <a:bodyPr>
            <a:normAutofit/>
          </a:bodyPr>
          <a:lstStyle/>
          <a:p>
            <a:pPr marL="0" lvl="0" indent="0">
              <a:lnSpc>
                <a:spcPct val="200000"/>
              </a:lnSpc>
              <a:buClrTx/>
              <a:buNone/>
            </a:pPr>
            <a:r>
              <a:rPr lang="en-US" sz="2400" dirty="0"/>
              <a:t>WHAT DO WE READ?</a:t>
            </a:r>
          </a:p>
          <a:p>
            <a:pPr lvl="0">
              <a:lnSpc>
                <a:spcPct val="200000"/>
              </a:lnSpc>
              <a:buClrTx/>
              <a:buFont typeface="Wingdings" pitchFamily="2" charset="2"/>
              <a:buChar char="Ø"/>
            </a:pPr>
            <a:r>
              <a:rPr lang="en-US" sz="2400" dirty="0"/>
              <a:t>VARIOUS FORMS OF PRINTED &amp; ELECTRONIC MATERIALS SEEN OR SENSED</a:t>
            </a:r>
          </a:p>
          <a:p>
            <a:pPr lvl="0">
              <a:lnSpc>
                <a:spcPct val="200000"/>
              </a:lnSpc>
              <a:buClrTx/>
              <a:buFont typeface="Wingdings" pitchFamily="2" charset="2"/>
              <a:buChar char="Ø"/>
            </a:pPr>
            <a:r>
              <a:rPr lang="en-US" sz="2400" dirty="0"/>
              <a:t>LETTERS, SYMBOLS, PICTURES </a:t>
            </a:r>
          </a:p>
          <a:p>
            <a:pPr lvl="0">
              <a:lnSpc>
                <a:spcPct val="200000"/>
              </a:lnSpc>
              <a:buClrTx/>
              <a:buFont typeface="Wingdings" pitchFamily="2" charset="2"/>
              <a:buChar char="Ø"/>
            </a:pPr>
            <a:r>
              <a:rPr lang="en-US" sz="2400" dirty="0"/>
              <a:t>           </a:t>
            </a:r>
            <a:r>
              <a:rPr lang="en-US" sz="2400" b="1" dirty="0">
                <a:effectLst>
                  <a:outerShdw blurRad="38100" dist="38100" dir="2700000" algn="tl">
                    <a:srgbClr val="000000">
                      <a:alpha val="43137"/>
                    </a:srgbClr>
                  </a:outerShdw>
                </a:effectLst>
              </a:rPr>
              <a:t>CODES</a:t>
            </a:r>
          </a:p>
          <a:p>
            <a:pPr marL="0" lvl="0" indent="0">
              <a:lnSpc>
                <a:spcPct val="200000"/>
              </a:lnSpc>
              <a:buNone/>
            </a:pPr>
            <a:endParaRPr lang="en-US" sz="2400" dirty="0"/>
          </a:p>
        </p:txBody>
      </p:sp>
      <p:sp>
        <p:nvSpPr>
          <p:cNvPr id="4" name="AutoShape 4"/>
          <p:cNvSpPr>
            <a:spLocks noChangeArrowheads="1"/>
          </p:cNvSpPr>
          <p:nvPr/>
        </p:nvSpPr>
        <p:spPr bwMode="auto">
          <a:xfrm>
            <a:off x="1066800" y="5105400"/>
            <a:ext cx="826294" cy="4095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wrap="none" anchor="ctr"/>
          <a:lstStyle/>
          <a:p>
            <a:endParaRPr lang="en-US"/>
          </a:p>
        </p:txBody>
      </p:sp>
    </p:spTree>
    <p:extLst>
      <p:ext uri="{BB962C8B-B14F-4D97-AF65-F5344CB8AC3E}">
        <p14:creationId xmlns:p14="http://schemas.microsoft.com/office/powerpoint/2010/main" xmlns="" val="291369362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1"/>
          </p:nvPr>
        </p:nvSpPr>
        <p:spPr/>
        <p:txBody>
          <a:bodyPr/>
          <a:lstStyle/>
          <a:p>
            <a:r>
              <a:rPr lang="en-US" dirty="0" smtClean="0"/>
              <a:t>Read more at: </a:t>
            </a:r>
            <a:r>
              <a:rPr lang="en-US" dirty="0" smtClean="0">
                <a:hlinkClick r:id="rId2"/>
              </a:rPr>
              <a:t>https://www.skillsyouneed.com/ips/listening-skills.html</a:t>
            </a:r>
            <a:endParaRPr lang="en-US" dirty="0" smtClean="0"/>
          </a:p>
          <a:p>
            <a:r>
              <a:rPr lang="en-US" dirty="0" smtClean="0">
                <a:hlinkClick r:id="rId3"/>
              </a:rPr>
              <a:t>https://saylordotorg.github.io/text_stand-up-speak-out-the-practice-and-ethics-of-public-speaking/s07-04-stages-of-listening.html</a:t>
            </a:r>
            <a:endParaRPr lang="en-US" dirty="0" smtClean="0"/>
          </a:p>
          <a:p>
            <a:r>
              <a:rPr lang="en-US" dirty="0" smtClean="0">
                <a:hlinkClick r:id="rId4"/>
              </a:rPr>
              <a:t>https://courses.lumenlearning.com/boundless-communications/chapter/understanding-listening/</a:t>
            </a:r>
            <a:endParaRPr lang="en-US" dirty="0" smtClean="0"/>
          </a:p>
          <a:p>
            <a:r>
              <a:rPr lang="en-US" dirty="0" smtClean="0">
                <a:hlinkClick r:id="rId5"/>
              </a:rPr>
              <a:t>https://www.communicationtheory.org/patterns-of-communication/</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MODELS</a:t>
            </a:r>
            <a:endParaRPr lang="en-US" dirty="0"/>
          </a:p>
        </p:txBody>
      </p:sp>
      <p:sp>
        <p:nvSpPr>
          <p:cNvPr id="3" name="Content Placeholder 2"/>
          <p:cNvSpPr>
            <a:spLocks noGrp="1"/>
          </p:cNvSpPr>
          <p:nvPr>
            <p:ph sz="quarter" idx="1"/>
          </p:nvPr>
        </p:nvSpPr>
        <p:spPr/>
        <p:txBody>
          <a:bodyPr/>
          <a:lstStyle/>
          <a:p>
            <a:r>
              <a:rPr lang="en-US" dirty="0" smtClean="0"/>
              <a:t>These are systematic representations of the process which helps in understanding how communication works can be done. </a:t>
            </a:r>
          </a:p>
          <a:p>
            <a:r>
              <a:rPr lang="en-US" dirty="0" smtClean="0"/>
              <a:t>Models show the process metaphorically and in symbols.</a:t>
            </a:r>
          </a:p>
          <a:p>
            <a:r>
              <a:rPr lang="en-US" dirty="0" smtClean="0"/>
              <a:t>Methods and channels of communication to be used and the purpose of communication, must be considered before choosing a </a:t>
            </a:r>
            <a:r>
              <a:rPr lang="en-US" smtClean="0"/>
              <a:t>specific communication model.</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a:t>
            </a:r>
            <a:r>
              <a:rPr lang="en-US" b="1" dirty="0" smtClean="0"/>
              <a:t>Linear model of communication</a:t>
            </a:r>
            <a:br>
              <a:rPr lang="en-US" b="1" dirty="0" smtClean="0"/>
            </a:br>
            <a:endParaRPr lang="en-US" dirty="0"/>
          </a:p>
        </p:txBody>
      </p:sp>
      <p:sp>
        <p:nvSpPr>
          <p:cNvPr id="3" name="Content Placeholder 2"/>
          <p:cNvSpPr>
            <a:spLocks noGrp="1"/>
          </p:cNvSpPr>
          <p:nvPr>
            <p:ph sz="quarter" idx="1"/>
          </p:nvPr>
        </p:nvSpPr>
        <p:spPr/>
        <p:txBody>
          <a:bodyPr>
            <a:normAutofit/>
          </a:bodyPr>
          <a:lstStyle/>
          <a:p>
            <a:r>
              <a:rPr lang="en-US" dirty="0" smtClean="0"/>
              <a:t>It describes communication as a linear, </a:t>
            </a:r>
            <a:r>
              <a:rPr lang="en-US" b="1" dirty="0" smtClean="0"/>
              <a:t>one-way process</a:t>
            </a:r>
            <a:r>
              <a:rPr lang="en-US" dirty="0" smtClean="0"/>
              <a:t> in which a sender intentionally transmits a message to a receiver (Ellis &amp; McClintock, 1990). </a:t>
            </a:r>
          </a:p>
          <a:p>
            <a:r>
              <a:rPr lang="en-US" dirty="0" smtClean="0"/>
              <a:t>This model focuses on the sender and message within a communication encounter.</a:t>
            </a:r>
          </a:p>
          <a:p>
            <a:pPr marL="514350" indent="-514350">
              <a:buFont typeface="+mj-lt"/>
              <a:buAutoNum type="romanLcPeriod"/>
            </a:pPr>
            <a:r>
              <a:rPr lang="en-US" dirty="0" err="1" smtClean="0"/>
              <a:t>Lasswell’s</a:t>
            </a:r>
            <a:r>
              <a:rPr lang="en-US" dirty="0" smtClean="0"/>
              <a:t> model</a:t>
            </a:r>
          </a:p>
          <a:p>
            <a:pPr marL="514350" indent="-514350">
              <a:buFont typeface="+mj-lt"/>
              <a:buAutoNum type="romanLcPeriod"/>
            </a:pPr>
            <a:r>
              <a:rPr lang="en-US" dirty="0" smtClean="0"/>
              <a:t>Aristotle’s model</a:t>
            </a:r>
          </a:p>
          <a:p>
            <a:pPr marL="514350" indent="-514350">
              <a:buFont typeface="+mj-lt"/>
              <a:buAutoNum type="romanLcPeriod"/>
            </a:pPr>
            <a:r>
              <a:rPr lang="en-US" dirty="0" smtClean="0"/>
              <a:t>Shannon Weaver model</a:t>
            </a:r>
          </a:p>
          <a:p>
            <a:pPr marL="514350" indent="-514350">
              <a:buFont typeface="+mj-lt"/>
              <a:buAutoNum type="romanLcPeriod"/>
            </a:pPr>
            <a:r>
              <a:rPr lang="en-US" dirty="0" err="1" smtClean="0"/>
              <a:t>Berlo’s</a:t>
            </a:r>
            <a:r>
              <a:rPr lang="en-US" dirty="0" smtClean="0"/>
              <a:t> S-M-C-R model</a:t>
            </a:r>
          </a:p>
          <a:p>
            <a:pPr marL="514350" indent="-514350">
              <a:buFont typeface="+mj-lt"/>
              <a:buAutoNum type="romanLcPeriod"/>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9570" name="Picture 2"/>
          <p:cNvPicPr>
            <a:picLocks noGrp="1" noChangeAspect="1" noChangeArrowheads="1"/>
          </p:cNvPicPr>
          <p:nvPr>
            <p:ph sz="quarter" idx="1"/>
          </p:nvPr>
        </p:nvPicPr>
        <p:blipFill>
          <a:blip r:embed="rId2"/>
          <a:srcRect/>
          <a:stretch>
            <a:fillRect/>
          </a:stretch>
        </p:blipFill>
        <p:spPr bwMode="auto">
          <a:xfrm>
            <a:off x="714348" y="928670"/>
            <a:ext cx="7286676" cy="5143536"/>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b="1" dirty="0" smtClean="0"/>
              <a:t>Key features:</a:t>
            </a:r>
          </a:p>
          <a:p>
            <a:pPr>
              <a:buFont typeface="Wingdings" pitchFamily="2" charset="2"/>
              <a:buChar char="Ø"/>
            </a:pPr>
            <a:r>
              <a:rPr lang="en-US" dirty="0" smtClean="0"/>
              <a:t>One-way communication</a:t>
            </a:r>
          </a:p>
          <a:p>
            <a:pPr>
              <a:buFont typeface="Wingdings" pitchFamily="2" charset="2"/>
              <a:buChar char="Ø"/>
            </a:pPr>
            <a:r>
              <a:rPr lang="en-US" dirty="0" smtClean="0"/>
              <a:t>Used for mass communication</a:t>
            </a:r>
          </a:p>
          <a:p>
            <a:pPr>
              <a:buFont typeface="Wingdings" pitchFamily="2" charset="2"/>
              <a:buChar char="Ø"/>
            </a:pPr>
            <a:r>
              <a:rPr lang="en-US" dirty="0" smtClean="0"/>
              <a:t>Senders send messages and the receivers only receive.</a:t>
            </a:r>
          </a:p>
          <a:p>
            <a:pPr>
              <a:buFont typeface="Wingdings" pitchFamily="2" charset="2"/>
              <a:buChar char="Ø"/>
            </a:pPr>
            <a:r>
              <a:rPr lang="en-US" dirty="0" smtClean="0"/>
              <a:t>No feedback.</a:t>
            </a:r>
          </a:p>
          <a:p>
            <a:pPr>
              <a:buFont typeface="Wingdings" pitchFamily="2" charset="2"/>
              <a:buChar char="Ø"/>
            </a:pPr>
            <a:r>
              <a:rPr lang="en-US" dirty="0" smtClean="0"/>
              <a:t>Concept of noise.</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u="sng" dirty="0" smtClean="0"/>
              <a:t>Pros:</a:t>
            </a:r>
          </a:p>
          <a:p>
            <a:pPr>
              <a:buFont typeface="Wingdings" pitchFamily="2" charset="2"/>
              <a:buChar char="Ø"/>
            </a:pPr>
            <a:r>
              <a:rPr lang="en-US" dirty="0" smtClean="0"/>
              <a:t>Good for audience persuasion and propaganda setting.</a:t>
            </a:r>
          </a:p>
          <a:p>
            <a:pPr>
              <a:buFont typeface="Wingdings" pitchFamily="2" charset="2"/>
              <a:buChar char="Ø"/>
            </a:pPr>
            <a:r>
              <a:rPr lang="en-US" dirty="0" smtClean="0"/>
              <a:t>Intentional results.</a:t>
            </a:r>
          </a:p>
          <a:p>
            <a:r>
              <a:rPr lang="en-US" u="sng" dirty="0" smtClean="0"/>
              <a:t>Cons:</a:t>
            </a:r>
          </a:p>
          <a:p>
            <a:pPr>
              <a:buFont typeface="Wingdings" pitchFamily="2" charset="2"/>
              <a:buChar char="Ø"/>
            </a:pPr>
            <a:r>
              <a:rPr lang="en-US" dirty="0" smtClean="0"/>
              <a:t>Communication is not continuous since there’s no concept of feedback.</a:t>
            </a:r>
          </a:p>
          <a:p>
            <a:pPr>
              <a:buFont typeface="Wingdings" pitchFamily="2" charset="2"/>
              <a:buChar char="Ø"/>
            </a:pPr>
            <a:r>
              <a:rPr lang="en-US" dirty="0" smtClean="0"/>
              <a:t>No way of knowing if the communication is effective.</a:t>
            </a:r>
          </a:p>
          <a:p>
            <a:pPr>
              <a:buFont typeface="Wingdings" pitchFamily="2" charset="2"/>
              <a:buChar char="Ø"/>
            </a:pPr>
            <a:endParaRPr lang="en-US" u="sng" dirty="0" smtClean="0"/>
          </a:p>
          <a:p>
            <a:endParaRPr lang="en-US" dirty="0" smtClean="0"/>
          </a:p>
          <a:p>
            <a:pPr>
              <a:buNone/>
            </a:pPr>
            <a:endParaRPr lang="en-US" dirty="0" smtClean="0"/>
          </a:p>
          <a:p>
            <a:pPr>
              <a:buFont typeface="Wingdings" pitchFamily="2" charset="2"/>
              <a:buChar char="Ø"/>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142852"/>
            <a:ext cx="8396294" cy="1143000"/>
          </a:xfrm>
        </p:spPr>
        <p:txBody>
          <a:bodyPr>
            <a:normAutofit fontScale="90000"/>
          </a:bodyPr>
          <a:lstStyle/>
          <a:p>
            <a:r>
              <a:rPr lang="en-US" b="1" dirty="0" smtClean="0"/>
              <a:t>2. Transactional Model of Communication</a:t>
            </a:r>
            <a:r>
              <a:rPr lang="en-US" dirty="0" smtClean="0"/>
              <a:t/>
            </a:r>
            <a:br>
              <a:rPr lang="en-US" dirty="0" smtClean="0"/>
            </a:br>
            <a:endParaRPr lang="en-US" dirty="0"/>
          </a:p>
        </p:txBody>
      </p:sp>
      <p:sp>
        <p:nvSpPr>
          <p:cNvPr id="3" name="Content Placeholder 2"/>
          <p:cNvSpPr>
            <a:spLocks noGrp="1"/>
          </p:cNvSpPr>
          <p:nvPr>
            <p:ph sz="quarter" idx="1"/>
          </p:nvPr>
        </p:nvSpPr>
        <p:spPr/>
        <p:txBody>
          <a:bodyPr>
            <a:normAutofit/>
          </a:bodyPr>
          <a:lstStyle/>
          <a:p>
            <a:r>
              <a:rPr lang="en-US" dirty="0" smtClean="0"/>
              <a:t>The transaction model of communication describes communication as a process in which communicators generate social realities within social, relational, and cultural contexts. </a:t>
            </a:r>
          </a:p>
          <a:p>
            <a:r>
              <a:rPr lang="en-US" dirty="0" smtClean="0"/>
              <a:t>We don’t just communicate to exchange messages; we communicate to create relationships, form intercultural alliances, shape our self-concepts, and engage with others in dialogue to create communities.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This model suggests that we are simultaneously senders and receivers (communicators).</a:t>
            </a:r>
            <a:r>
              <a:rPr lang="en-US" smtClean="0"/>
              <a:t> </a:t>
            </a:r>
            <a:endParaRPr lang="en-US" dirty="0" smtClean="0"/>
          </a:p>
          <a:p>
            <a:pPr marL="514350" indent="-514350">
              <a:buFont typeface="+mj-lt"/>
              <a:buAutoNum type="romanLcPeriod"/>
            </a:pPr>
            <a:r>
              <a:rPr lang="en-US" dirty="0" err="1" smtClean="0"/>
              <a:t>Barnlund’s</a:t>
            </a:r>
            <a:r>
              <a:rPr lang="en-US" dirty="0" smtClean="0"/>
              <a:t> transactional model</a:t>
            </a:r>
          </a:p>
          <a:p>
            <a:pPr marL="514350" indent="-514350">
              <a:buFont typeface="+mj-lt"/>
              <a:buAutoNum type="romanLcPeriod"/>
            </a:pPr>
            <a:r>
              <a:rPr lang="en-US" dirty="0" smtClean="0"/>
              <a:t>Helical model</a:t>
            </a:r>
          </a:p>
          <a:p>
            <a:pPr marL="514350" indent="-514350">
              <a:buFont typeface="+mj-lt"/>
              <a:buAutoNum type="romanLcPeriod"/>
            </a:pPr>
            <a:r>
              <a:rPr lang="en-US" dirty="0" smtClean="0"/>
              <a:t>Becker’s Mosaic model.</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OUTLINE</a:t>
            </a:r>
            <a:endParaRPr lang="en-US" dirty="0"/>
          </a:p>
        </p:txBody>
      </p:sp>
      <p:sp>
        <p:nvSpPr>
          <p:cNvPr id="3" name="Content Placeholder 2"/>
          <p:cNvSpPr>
            <a:spLocks noGrp="1"/>
          </p:cNvSpPr>
          <p:nvPr>
            <p:ph sz="quarter" idx="1"/>
          </p:nvPr>
        </p:nvSpPr>
        <p:spPr/>
        <p:txBody>
          <a:bodyPr/>
          <a:lstStyle/>
          <a:p>
            <a:r>
              <a:rPr lang="en-US" dirty="0" smtClean="0"/>
              <a:t>Module units:</a:t>
            </a:r>
          </a:p>
          <a:p>
            <a:pPr marL="457200" indent="-457200">
              <a:buFont typeface="+mj-lt"/>
              <a:buAutoNum type="arabicPeriod"/>
            </a:pPr>
            <a:r>
              <a:rPr lang="en-US" dirty="0" smtClean="0"/>
              <a:t>Introduction to communication.</a:t>
            </a:r>
          </a:p>
          <a:p>
            <a:pPr marL="457200" indent="-457200">
              <a:buFont typeface="+mj-lt"/>
              <a:buAutoNum type="arabicPeriod"/>
            </a:pPr>
            <a:r>
              <a:rPr lang="en-US" dirty="0" smtClean="0"/>
              <a:t>Modes of communication.</a:t>
            </a:r>
          </a:p>
          <a:p>
            <a:pPr marL="457200" indent="-457200">
              <a:buFont typeface="+mj-lt"/>
              <a:buAutoNum type="arabicPeriod"/>
            </a:pPr>
            <a:r>
              <a:rPr lang="en-US" dirty="0" smtClean="0"/>
              <a:t>Patterns of communication.</a:t>
            </a:r>
          </a:p>
          <a:p>
            <a:pPr marL="457200" indent="-457200">
              <a:buFont typeface="+mj-lt"/>
              <a:buAutoNum type="arabicPeriod"/>
            </a:pPr>
            <a:r>
              <a:rPr lang="en-US" dirty="0" smtClean="0"/>
              <a:t>Listening skills.</a:t>
            </a:r>
          </a:p>
          <a:p>
            <a:pPr marL="457200" indent="-457200">
              <a:buFont typeface="+mj-lt"/>
              <a:buAutoNum type="arabicPeriod"/>
            </a:pPr>
            <a:r>
              <a:rPr lang="en-US" dirty="0" smtClean="0"/>
              <a:t>Reading and writing skills.</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0594" name="Picture 2"/>
          <p:cNvPicPr>
            <a:picLocks noGrp="1" noChangeAspect="1" noChangeArrowheads="1"/>
          </p:cNvPicPr>
          <p:nvPr>
            <p:ph sz="quarter" idx="1"/>
          </p:nvPr>
        </p:nvPicPr>
        <p:blipFill>
          <a:blip r:embed="rId2"/>
          <a:srcRect/>
          <a:stretch>
            <a:fillRect/>
          </a:stretch>
        </p:blipFill>
        <p:spPr bwMode="auto">
          <a:xfrm>
            <a:off x="428596" y="1500174"/>
            <a:ext cx="8143931" cy="3286148"/>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b="1" dirty="0" smtClean="0"/>
              <a:t>Key features:</a:t>
            </a:r>
          </a:p>
          <a:p>
            <a:pPr>
              <a:buFont typeface="Wingdings" pitchFamily="2" charset="2"/>
              <a:buChar char="Ø"/>
            </a:pPr>
            <a:r>
              <a:rPr lang="en-US" dirty="0" smtClean="0"/>
              <a:t>Used for interpersonal communication.</a:t>
            </a:r>
          </a:p>
          <a:p>
            <a:pPr>
              <a:buFont typeface="Wingdings" pitchFamily="2" charset="2"/>
              <a:buChar char="Ø"/>
            </a:pPr>
            <a:r>
              <a:rPr lang="en-US" dirty="0" smtClean="0"/>
              <a:t>Senders and receivers interchange roles.</a:t>
            </a:r>
          </a:p>
          <a:p>
            <a:pPr>
              <a:buFont typeface="Wingdings" pitchFamily="2" charset="2"/>
              <a:buChar char="Ø"/>
            </a:pPr>
            <a:r>
              <a:rPr lang="en-US" dirty="0" smtClean="0"/>
              <a:t>Simultaneous feedback.</a:t>
            </a:r>
          </a:p>
          <a:p>
            <a:pPr>
              <a:buFont typeface="Wingdings" pitchFamily="2" charset="2"/>
              <a:buChar char="Ø"/>
            </a:pPr>
            <a:r>
              <a:rPr lang="en-US" dirty="0" smtClean="0"/>
              <a:t>Context of environment and noise.</a:t>
            </a:r>
          </a:p>
          <a:p>
            <a:pPr>
              <a:buFont typeface="Wingdings" pitchFamily="2" charset="2"/>
              <a:buChar char="Ø"/>
            </a:pPr>
            <a:r>
              <a:rPr lang="en-US" dirty="0" smtClean="0"/>
              <a:t>Feedback is taken as a new message.</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u="sng" dirty="0" smtClean="0"/>
              <a:t>Pros: </a:t>
            </a:r>
          </a:p>
          <a:p>
            <a:pPr>
              <a:buFont typeface="Wingdings" pitchFamily="2" charset="2"/>
              <a:buChar char="Ø"/>
            </a:pPr>
            <a:r>
              <a:rPr lang="en-US" dirty="0" smtClean="0"/>
              <a:t>Simultaneous and instant feedback.</a:t>
            </a:r>
          </a:p>
          <a:p>
            <a:pPr>
              <a:buFont typeface="Wingdings" pitchFamily="2" charset="2"/>
              <a:buChar char="Ø"/>
            </a:pPr>
            <a:r>
              <a:rPr lang="en-US" dirty="0" smtClean="0"/>
              <a:t>No discrimination between sender and receiver.</a:t>
            </a:r>
          </a:p>
          <a:p>
            <a:r>
              <a:rPr lang="en-US" u="sng" dirty="0" smtClean="0"/>
              <a:t>Cons:</a:t>
            </a:r>
          </a:p>
          <a:p>
            <a:pPr>
              <a:buFont typeface="Wingdings" pitchFamily="2" charset="2"/>
              <a:buChar char="Ø"/>
            </a:pPr>
            <a:r>
              <a:rPr lang="en-US" dirty="0" smtClean="0"/>
              <a:t>Encourages non-verbal communication.</a:t>
            </a:r>
          </a:p>
          <a:p>
            <a:pPr>
              <a:buFont typeface="Wingdings" pitchFamily="2" charset="2"/>
              <a:buChar char="Ø"/>
            </a:pPr>
            <a:r>
              <a:rPr lang="en-US" dirty="0" smtClean="0"/>
              <a:t>More noise due to communicators talking at the same time.</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a:t>
            </a:r>
            <a:r>
              <a:rPr lang="en-US" b="1" dirty="0" smtClean="0"/>
              <a:t>Interactive model of communication</a:t>
            </a:r>
            <a:br>
              <a:rPr lang="en-US" b="1" dirty="0" smtClean="0"/>
            </a:br>
            <a:endParaRPr lang="en-US" dirty="0"/>
          </a:p>
        </p:txBody>
      </p:sp>
      <p:sp>
        <p:nvSpPr>
          <p:cNvPr id="3" name="Content Placeholder 2"/>
          <p:cNvSpPr>
            <a:spLocks noGrp="1"/>
          </p:cNvSpPr>
          <p:nvPr>
            <p:ph sz="quarter" idx="1"/>
          </p:nvPr>
        </p:nvSpPr>
        <p:spPr/>
        <p:txBody>
          <a:bodyPr/>
          <a:lstStyle/>
          <a:p>
            <a:r>
              <a:rPr lang="en-US" dirty="0" smtClean="0"/>
              <a:t>It describes communication as a process in which participants alternate positions as sender and receiver and generate meaning by sending messages and receiving feedback within physical and psychological contexts (Schramm, 1997).</a:t>
            </a:r>
          </a:p>
          <a:p>
            <a:r>
              <a:rPr lang="en-US" dirty="0" smtClean="0"/>
              <a:t>It incorporates feedback, which makes communication a more interactive, </a:t>
            </a:r>
            <a:r>
              <a:rPr lang="en-US" b="1" dirty="0" smtClean="0"/>
              <a:t>two-way process. </a:t>
            </a:r>
          </a:p>
          <a:p>
            <a:pPr fontAlgn="base">
              <a:buNone/>
            </a:pPr>
            <a:endParaRPr lang="en-US" dirty="0" smtClean="0"/>
          </a:p>
          <a:p>
            <a:pPr marL="514350" indent="-514350">
              <a:buFont typeface="+mj-lt"/>
              <a:buAutoNum type="romanLcPeriod"/>
            </a:pPr>
            <a:r>
              <a:rPr lang="en-US" dirty="0" smtClean="0"/>
              <a:t>Schramm’s interactive model</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1618" name="Picture 2"/>
          <p:cNvPicPr>
            <a:picLocks noGrp="1" noChangeAspect="1" noChangeArrowheads="1"/>
          </p:cNvPicPr>
          <p:nvPr>
            <p:ph sz="quarter" idx="1"/>
          </p:nvPr>
        </p:nvPicPr>
        <p:blipFill>
          <a:blip r:embed="rId2"/>
          <a:srcRect/>
          <a:stretch>
            <a:fillRect/>
          </a:stretch>
        </p:blipFill>
        <p:spPr bwMode="auto">
          <a:xfrm>
            <a:off x="857224" y="714356"/>
            <a:ext cx="6858048" cy="5500726"/>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b="1" dirty="0" smtClean="0"/>
              <a:t>Key features:</a:t>
            </a:r>
          </a:p>
          <a:p>
            <a:pPr>
              <a:buFont typeface="Wingdings" pitchFamily="2" charset="2"/>
              <a:buChar char="Ø"/>
            </a:pPr>
            <a:r>
              <a:rPr lang="en-US" dirty="0" smtClean="0"/>
              <a:t>Used for new communications like internet</a:t>
            </a:r>
          </a:p>
          <a:p>
            <a:pPr>
              <a:buFont typeface="Wingdings" pitchFamily="2" charset="2"/>
              <a:buChar char="Ø"/>
            </a:pPr>
            <a:r>
              <a:rPr lang="en-US" dirty="0" smtClean="0"/>
              <a:t>Slower feedback in turns.</a:t>
            </a:r>
          </a:p>
          <a:p>
            <a:pPr>
              <a:buFont typeface="Wingdings" pitchFamily="2" charset="2"/>
              <a:buChar char="Ø"/>
            </a:pPr>
            <a:r>
              <a:rPr lang="en-US" dirty="0" smtClean="0"/>
              <a:t>Concept of field of experience</a:t>
            </a:r>
          </a:p>
          <a:p>
            <a:pPr>
              <a:buFont typeface="Wingdings" pitchFamily="2" charset="2"/>
              <a:buChar char="Ø"/>
            </a:pPr>
            <a:r>
              <a:rPr lang="en-US" dirty="0" smtClean="0"/>
              <a:t>Known as convergence model</a:t>
            </a:r>
          </a:p>
          <a:p>
            <a:pPr>
              <a:buFont typeface="Wingdings" pitchFamily="2" charset="2"/>
              <a:buChar char="Ø"/>
            </a:pPr>
            <a:r>
              <a:rPr lang="en-US" dirty="0" smtClean="0"/>
              <a:t>Communication becomes linear when receiver does not respond.</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u="sng" dirty="0" smtClean="0"/>
              <a:t>Pros:</a:t>
            </a:r>
          </a:p>
          <a:p>
            <a:pPr>
              <a:buFont typeface="Wingdings" pitchFamily="2" charset="2"/>
              <a:buChar char="Ø"/>
            </a:pPr>
            <a:r>
              <a:rPr lang="en-US" dirty="0" smtClean="0"/>
              <a:t>Feedback even in mass communication</a:t>
            </a:r>
          </a:p>
          <a:p>
            <a:pPr>
              <a:buFont typeface="Wingdings" pitchFamily="2" charset="2"/>
              <a:buChar char="Ø"/>
            </a:pPr>
            <a:r>
              <a:rPr lang="en-US" dirty="0" smtClean="0"/>
              <a:t>New communication channels</a:t>
            </a:r>
          </a:p>
          <a:p>
            <a:r>
              <a:rPr lang="en-US" u="sng" dirty="0" smtClean="0"/>
              <a:t>Cons:</a:t>
            </a:r>
          </a:p>
          <a:p>
            <a:r>
              <a:rPr lang="en-US" dirty="0" smtClean="0"/>
              <a:t>Feedback can take a very long time</a:t>
            </a:r>
          </a:p>
          <a:p>
            <a:r>
              <a:rPr lang="en-US" dirty="0" smtClean="0"/>
              <a:t>Sender and receiver might not know who the other person is.</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r>
              <a:rPr lang="en-US" b="1" dirty="0" smtClean="0">
                <a:solidFill>
                  <a:srgbClr val="C00000"/>
                </a:solidFill>
              </a:rPr>
              <a:t>AS A NURSE: </a:t>
            </a:r>
          </a:p>
          <a:p>
            <a:endParaRPr lang="en-US" b="1" dirty="0" smtClean="0">
              <a:solidFill>
                <a:srgbClr val="C00000"/>
              </a:solidFill>
            </a:endParaRPr>
          </a:p>
          <a:p>
            <a:r>
              <a:rPr lang="en-US" b="1" dirty="0" smtClean="0">
                <a:solidFill>
                  <a:srgbClr val="C00000"/>
                </a:solidFill>
              </a:rPr>
              <a:t>LIST SOME OF THE WAYS OF ENHANCING BETTER COMMUNICATION IN THE HOSPITAL SETTING</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75000"/>
                  </a:schemeClr>
                </a:solidFill>
              </a:rPr>
              <a:t>Enhancing better communication</a:t>
            </a:r>
            <a:endParaRPr lang="en-US" b="1" dirty="0">
              <a:solidFill>
                <a:schemeClr val="accent2">
                  <a:lumMod val="75000"/>
                </a:schemeClr>
              </a:solidFill>
            </a:endParaRPr>
          </a:p>
        </p:txBody>
      </p:sp>
      <p:sp>
        <p:nvSpPr>
          <p:cNvPr id="3" name="Content Placeholder 2"/>
          <p:cNvSpPr>
            <a:spLocks noGrp="1"/>
          </p:cNvSpPr>
          <p:nvPr>
            <p:ph sz="quarter" idx="1"/>
          </p:nvPr>
        </p:nvSpPr>
        <p:spPr>
          <a:xfrm>
            <a:off x="457200" y="1600200"/>
            <a:ext cx="8229600" cy="5029200"/>
          </a:xfrm>
        </p:spPr>
        <p:txBody>
          <a:bodyPr>
            <a:normAutofit/>
          </a:bodyPr>
          <a:lstStyle/>
          <a:p>
            <a:r>
              <a:rPr lang="en-US" sz="3200" dirty="0" smtClean="0"/>
              <a:t>Maximizing and utilizing feedback by using many channels of communication.</a:t>
            </a:r>
          </a:p>
          <a:p>
            <a:pPr lvl="0"/>
            <a:r>
              <a:rPr lang="en-US" sz="3200" dirty="0" smtClean="0"/>
              <a:t>Using more face-to-face communication</a:t>
            </a:r>
          </a:p>
          <a:p>
            <a:pPr lvl="0"/>
            <a:r>
              <a:rPr lang="en-US" sz="3200" dirty="0" smtClean="0"/>
              <a:t>Being sensitive to the world of the receiver</a:t>
            </a:r>
          </a:p>
          <a:p>
            <a:pPr lvl="0"/>
            <a:r>
              <a:rPr lang="en-US" sz="3200" dirty="0" smtClean="0"/>
              <a:t>Being aware of symbolic meanings</a:t>
            </a:r>
          </a:p>
          <a:p>
            <a:pPr lvl="0"/>
            <a:r>
              <a:rPr lang="en-US" sz="3200" dirty="0" smtClean="0"/>
              <a:t>Tuning messages carefully</a:t>
            </a:r>
          </a:p>
          <a:p>
            <a:pPr lvl="0"/>
            <a:r>
              <a:rPr lang="en-US" sz="3200" dirty="0" smtClean="0"/>
              <a:t>Reinforcing words with action, and</a:t>
            </a:r>
          </a:p>
          <a:p>
            <a:pPr lvl="0"/>
            <a:r>
              <a:rPr lang="en-US" sz="3200" dirty="0" smtClean="0"/>
              <a:t>Using direct and simple language</a:t>
            </a:r>
          </a:p>
          <a:p>
            <a:pPr lvl="0"/>
            <a:endParaRPr lang="en-US" dirty="0" smtClean="0"/>
          </a:p>
          <a:p>
            <a:pPr lvl="0"/>
            <a:endParaRPr lang="en-US" dirty="0" smtClean="0"/>
          </a:p>
          <a:p>
            <a:pPr lvl="0"/>
            <a:endParaRPr lang="en-US" dirty="0" smtClean="0"/>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75000"/>
                  </a:schemeClr>
                </a:solidFill>
              </a:rPr>
              <a:t>Effective communication</a:t>
            </a:r>
            <a:endParaRPr lang="en-US" b="1" dirty="0">
              <a:solidFill>
                <a:schemeClr val="accent2">
                  <a:lumMod val="75000"/>
                </a:schemeClr>
              </a:solidFill>
            </a:endParaRPr>
          </a:p>
        </p:txBody>
      </p:sp>
      <p:sp>
        <p:nvSpPr>
          <p:cNvPr id="3" name="Content Placeholder 2"/>
          <p:cNvSpPr>
            <a:spLocks noGrp="1"/>
          </p:cNvSpPr>
          <p:nvPr>
            <p:ph sz="quarter" idx="1"/>
          </p:nvPr>
        </p:nvSpPr>
        <p:spPr>
          <a:xfrm>
            <a:off x="457200" y="1600200"/>
            <a:ext cx="8382000" cy="5029200"/>
          </a:xfrm>
        </p:spPr>
        <p:txBody>
          <a:bodyPr>
            <a:normAutofit lnSpcReduction="10000"/>
          </a:bodyPr>
          <a:lstStyle/>
          <a:p>
            <a:pPr>
              <a:buNone/>
            </a:pPr>
            <a:r>
              <a:rPr lang="en-US" sz="3200" dirty="0"/>
              <a:t>Effective communication principles entails </a:t>
            </a:r>
            <a:endParaRPr lang="en-US" sz="3200" dirty="0" smtClean="0"/>
          </a:p>
          <a:p>
            <a:r>
              <a:rPr lang="en-US" sz="3200" dirty="0" smtClean="0"/>
              <a:t>Seeking </a:t>
            </a:r>
            <a:r>
              <a:rPr lang="en-US" sz="3200" dirty="0"/>
              <a:t>to clarify ideas before communicating, </a:t>
            </a:r>
            <a:endParaRPr lang="en-US" sz="3200" dirty="0" smtClean="0"/>
          </a:p>
          <a:p>
            <a:r>
              <a:rPr lang="en-US" sz="3200" dirty="0" smtClean="0"/>
              <a:t>Examining </a:t>
            </a:r>
            <a:r>
              <a:rPr lang="en-US" sz="3200" dirty="0"/>
              <a:t>the true purpose of each communication, </a:t>
            </a:r>
            <a:endParaRPr lang="en-US" sz="3200" dirty="0" smtClean="0"/>
          </a:p>
          <a:p>
            <a:r>
              <a:rPr lang="en-US" sz="3200" dirty="0" smtClean="0"/>
              <a:t>Considering </a:t>
            </a:r>
            <a:r>
              <a:rPr lang="en-US" sz="3200" dirty="0"/>
              <a:t>the total </a:t>
            </a:r>
            <a:r>
              <a:rPr lang="en-US" sz="3200" dirty="0" smtClean="0"/>
              <a:t>setting </a:t>
            </a:r>
            <a:r>
              <a:rPr lang="en-US" sz="3200" dirty="0"/>
              <a:t>before communicating, </a:t>
            </a:r>
            <a:endParaRPr lang="en-US" sz="3200" dirty="0" smtClean="0"/>
          </a:p>
          <a:p>
            <a:r>
              <a:rPr lang="en-US" sz="3200" dirty="0" smtClean="0"/>
              <a:t>Consulting </a:t>
            </a:r>
            <a:r>
              <a:rPr lang="en-US" sz="3200" dirty="0"/>
              <a:t>with others, where appropriate, while planning the communication, </a:t>
            </a:r>
            <a:endParaRPr lang="en-US" sz="3200"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COMMUNICATION.</a:t>
            </a:r>
            <a:endParaRPr lang="en-US" dirty="0"/>
          </a:p>
        </p:txBody>
      </p:sp>
      <p:sp>
        <p:nvSpPr>
          <p:cNvPr id="3" name="Content Placeholder 2"/>
          <p:cNvSpPr>
            <a:spLocks noGrp="1"/>
          </p:cNvSpPr>
          <p:nvPr>
            <p:ph sz="quarter" idx="1"/>
          </p:nvPr>
        </p:nvSpPr>
        <p:spPr/>
        <p:txBody>
          <a:bodyPr/>
          <a:lstStyle/>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Effective communication cont…</a:t>
            </a:r>
            <a:endParaRPr lang="en-US" b="1" dirty="0">
              <a:solidFill>
                <a:srgbClr val="C00000"/>
              </a:solidFill>
            </a:endParaRPr>
          </a:p>
        </p:txBody>
      </p:sp>
      <p:sp>
        <p:nvSpPr>
          <p:cNvPr id="3" name="Content Placeholder 2"/>
          <p:cNvSpPr>
            <a:spLocks noGrp="1"/>
          </p:cNvSpPr>
          <p:nvPr>
            <p:ph sz="quarter" idx="1"/>
          </p:nvPr>
        </p:nvSpPr>
        <p:spPr/>
        <p:txBody>
          <a:bodyPr>
            <a:normAutofit/>
          </a:bodyPr>
          <a:lstStyle/>
          <a:p>
            <a:r>
              <a:rPr lang="en-US" sz="3200" dirty="0" smtClean="0"/>
              <a:t>Taking the opportunity whenever possible to convey something of help or value to the receiver,</a:t>
            </a:r>
          </a:p>
          <a:p>
            <a:r>
              <a:rPr lang="en-US" sz="3200" dirty="0" smtClean="0"/>
              <a:t> Following up the communication, </a:t>
            </a:r>
          </a:p>
          <a:p>
            <a:r>
              <a:rPr lang="en-US" sz="3200" dirty="0" smtClean="0"/>
              <a:t>Making sure that actions support the communication, and lastly</a:t>
            </a:r>
          </a:p>
          <a:p>
            <a:r>
              <a:rPr lang="en-US" sz="3200" dirty="0" smtClean="0"/>
              <a:t> Seeking to be not only understood but also to understand by being a good listener.</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95400" y="2514600"/>
            <a:ext cx="7543800" cy="2438400"/>
          </a:xfrm>
        </p:spPr>
        <p:txBody>
          <a:bodyPr/>
          <a:lstStyle/>
          <a:p>
            <a:r>
              <a:rPr lang="en-US" dirty="0" smtClean="0">
                <a:solidFill>
                  <a:srgbClr val="FF0000"/>
                </a:solidFill>
              </a:rPr>
              <a:t>LIST SOME OF THE FUNCTIONS OF COMMUNICATION</a:t>
            </a:r>
            <a:endParaRPr lang="en-US" dirty="0">
              <a:solidFill>
                <a:srgbClr val="FF0000"/>
              </a:solidFill>
            </a:endParaRPr>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b="1" dirty="0" smtClean="0">
                <a:solidFill>
                  <a:schemeClr val="accent2">
                    <a:lumMod val="75000"/>
                  </a:schemeClr>
                </a:solidFill>
              </a:rPr>
              <a:t>Purpose and functions of communication</a:t>
            </a:r>
            <a:r>
              <a:rPr lang="en-US" b="1" dirty="0" smtClean="0"/>
              <a:t/>
            </a:r>
            <a:br>
              <a:rPr lang="en-US" b="1" dirty="0" smtClean="0"/>
            </a:br>
            <a:endParaRPr lang="en-US" dirty="0"/>
          </a:p>
        </p:txBody>
      </p:sp>
      <p:sp>
        <p:nvSpPr>
          <p:cNvPr id="3" name="Content Placeholder 2"/>
          <p:cNvSpPr>
            <a:spLocks noGrp="1"/>
          </p:cNvSpPr>
          <p:nvPr>
            <p:ph sz="quarter" idx="1"/>
          </p:nvPr>
        </p:nvSpPr>
        <p:spPr>
          <a:xfrm>
            <a:off x="457200" y="1600200"/>
            <a:ext cx="8153400" cy="4873752"/>
          </a:xfrm>
        </p:spPr>
        <p:txBody>
          <a:bodyPr>
            <a:normAutofit/>
          </a:bodyPr>
          <a:lstStyle/>
          <a:p>
            <a:r>
              <a:rPr lang="en-US" sz="3200" dirty="0" smtClean="0"/>
              <a:t>One </a:t>
            </a:r>
            <a:r>
              <a:rPr lang="en-US" sz="3200" dirty="0"/>
              <a:t>of the main functions of communication at the human level is to </a:t>
            </a:r>
            <a:r>
              <a:rPr lang="en-US" sz="3200" dirty="0">
                <a:solidFill>
                  <a:srgbClr val="FF0000"/>
                </a:solidFill>
              </a:rPr>
              <a:t>establish, maintain, explain or alter the relationship</a:t>
            </a:r>
            <a:r>
              <a:rPr lang="en-US" sz="3200" dirty="0"/>
              <a:t> of a person from another. </a:t>
            </a:r>
            <a:endParaRPr lang="en-US" sz="3200" dirty="0" smtClean="0"/>
          </a:p>
          <a:p>
            <a:r>
              <a:rPr lang="en-US" sz="3200" dirty="0" smtClean="0"/>
              <a:t>The </a:t>
            </a:r>
            <a:r>
              <a:rPr lang="en-US" sz="3200" dirty="0"/>
              <a:t>other functions of communication are </a:t>
            </a:r>
            <a:r>
              <a:rPr lang="en-US" sz="3200" dirty="0">
                <a:solidFill>
                  <a:srgbClr val="FF0000"/>
                </a:solidFill>
              </a:rPr>
              <a:t>information, </a:t>
            </a:r>
            <a:r>
              <a:rPr lang="en-US" sz="3200" dirty="0">
                <a:solidFill>
                  <a:srgbClr val="7030A0"/>
                </a:solidFill>
              </a:rPr>
              <a:t>command or instruction or education, </a:t>
            </a:r>
            <a:r>
              <a:rPr lang="en-US" sz="3200" dirty="0">
                <a:solidFill>
                  <a:srgbClr val="FF0000"/>
                </a:solidFill>
              </a:rPr>
              <a:t>influence or persuasion, integration, and </a:t>
            </a:r>
            <a:r>
              <a:rPr lang="en-US" sz="3200" dirty="0">
                <a:solidFill>
                  <a:srgbClr val="7030A0"/>
                </a:solidFill>
              </a:rPr>
              <a:t>entertainment functions.</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t/>
            </a:r>
            <a:br>
              <a:rPr lang="en-US" b="1" dirty="0" smtClean="0"/>
            </a:br>
            <a:r>
              <a:rPr lang="en-US" b="1" dirty="0" smtClean="0">
                <a:solidFill>
                  <a:schemeClr val="accent2">
                    <a:lumMod val="75000"/>
                  </a:schemeClr>
                </a:solidFill>
              </a:rPr>
              <a:t>The Information Function</a:t>
            </a:r>
            <a:r>
              <a:rPr lang="en-US" dirty="0" smtClean="0"/>
              <a:t/>
            </a:r>
            <a:br>
              <a:rPr lang="en-US" dirty="0" smtClean="0"/>
            </a:br>
            <a:endParaRPr lang="en-US" dirty="0"/>
          </a:p>
        </p:txBody>
      </p:sp>
      <p:sp>
        <p:nvSpPr>
          <p:cNvPr id="3" name="Content Placeholder 2"/>
          <p:cNvSpPr>
            <a:spLocks noGrp="1"/>
          </p:cNvSpPr>
          <p:nvPr>
            <p:ph sz="quarter" idx="1"/>
          </p:nvPr>
        </p:nvSpPr>
        <p:spPr>
          <a:xfrm>
            <a:off x="0" y="1143000"/>
            <a:ext cx="9144000" cy="5715000"/>
          </a:xfrm>
        </p:spPr>
        <p:txBody>
          <a:bodyPr>
            <a:noAutofit/>
          </a:bodyPr>
          <a:lstStyle/>
          <a:p>
            <a:r>
              <a:rPr lang="en-US" sz="3200" dirty="0" smtClean="0"/>
              <a:t>Information </a:t>
            </a:r>
            <a:r>
              <a:rPr lang="en-US" sz="3200" dirty="0"/>
              <a:t>constitutes the basic element of adapting one’s self to the environment </a:t>
            </a:r>
            <a:endParaRPr lang="en-US" sz="3200" dirty="0" smtClean="0"/>
          </a:p>
          <a:p>
            <a:r>
              <a:rPr lang="en-US" sz="3200" dirty="0" smtClean="0"/>
              <a:t>Unless </a:t>
            </a:r>
            <a:r>
              <a:rPr lang="en-US" sz="3200" dirty="0"/>
              <a:t>we have information about the activities going on in our environment we cannot concern ourselves with </a:t>
            </a:r>
            <a:r>
              <a:rPr lang="en-US" sz="3200" dirty="0" smtClean="0"/>
              <a:t>them.</a:t>
            </a:r>
          </a:p>
          <a:p>
            <a:r>
              <a:rPr lang="en-US" sz="3200" dirty="0" smtClean="0"/>
              <a:t>There </a:t>
            </a:r>
            <a:r>
              <a:rPr lang="en-US" sz="3200" dirty="0"/>
              <a:t>cannot be any communication unless a person is acquiring or disseminating information about the person or the environment.</a:t>
            </a:r>
          </a:p>
          <a:p>
            <a:endParaRPr lang="en-US" sz="32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solidFill>
                  <a:schemeClr val="accent2">
                    <a:lumMod val="75000"/>
                  </a:schemeClr>
                </a:solidFill>
              </a:rPr>
              <a:t>Command or instruction of education function</a:t>
            </a:r>
            <a:r>
              <a:rPr lang="en-US" dirty="0" smtClean="0"/>
              <a:t/>
            </a:r>
            <a:br>
              <a:rPr lang="en-US" dirty="0" smtClean="0"/>
            </a:br>
            <a:endParaRPr lang="en-US" dirty="0"/>
          </a:p>
        </p:txBody>
      </p:sp>
      <p:sp>
        <p:nvSpPr>
          <p:cNvPr id="3" name="Content Placeholder 2"/>
          <p:cNvSpPr>
            <a:spLocks noGrp="1"/>
          </p:cNvSpPr>
          <p:nvPr>
            <p:ph sz="quarter" idx="1"/>
          </p:nvPr>
        </p:nvSpPr>
        <p:spPr/>
        <p:txBody>
          <a:bodyPr>
            <a:normAutofit/>
          </a:bodyPr>
          <a:lstStyle/>
          <a:p>
            <a:r>
              <a:rPr lang="en-US" sz="3200" dirty="0" smtClean="0"/>
              <a:t>This </a:t>
            </a:r>
            <a:r>
              <a:rPr lang="en-US" sz="3200" dirty="0"/>
              <a:t>form of communication is more prevalent in formal organizations than in informal organizations. </a:t>
            </a:r>
          </a:p>
          <a:p>
            <a:pPr>
              <a:buNone/>
            </a:pPr>
            <a:endParaRPr lang="en-US" sz="3200" dirty="0"/>
          </a:p>
          <a:p>
            <a:r>
              <a:rPr lang="en-US" sz="3200" dirty="0"/>
              <a:t>Those who are hierarchically superior are both privileged and obliged to command and control. </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smtClean="0">
                <a:solidFill>
                  <a:schemeClr val="accent2">
                    <a:lumMod val="75000"/>
                  </a:schemeClr>
                </a:solidFill>
              </a:rPr>
              <a:t>Influence or Persuasive Function</a:t>
            </a:r>
            <a:r>
              <a:rPr lang="en-US" dirty="0" smtClean="0"/>
              <a:t/>
            </a:r>
            <a:br>
              <a:rPr lang="en-US" dirty="0" smtClean="0"/>
            </a:br>
            <a:endParaRPr lang="en-US" dirty="0"/>
          </a:p>
        </p:txBody>
      </p:sp>
      <p:sp>
        <p:nvSpPr>
          <p:cNvPr id="3" name="Content Placeholder 2"/>
          <p:cNvSpPr>
            <a:spLocks noGrp="1"/>
          </p:cNvSpPr>
          <p:nvPr>
            <p:ph sz="quarter" idx="1"/>
          </p:nvPr>
        </p:nvSpPr>
        <p:spPr>
          <a:xfrm>
            <a:off x="457200" y="1219200"/>
            <a:ext cx="8382000" cy="5638800"/>
          </a:xfrm>
        </p:spPr>
        <p:txBody>
          <a:bodyPr>
            <a:normAutofit/>
          </a:bodyPr>
          <a:lstStyle/>
          <a:p>
            <a:r>
              <a:rPr lang="en-US" sz="3200" dirty="0" smtClean="0"/>
              <a:t>One of the </a:t>
            </a:r>
            <a:r>
              <a:rPr lang="en-US" sz="3200" dirty="0"/>
              <a:t>sole purpose of communication is to influence others; we communicate to influence, to intentionally affect or change the behavior of other </a:t>
            </a:r>
            <a:r>
              <a:rPr lang="en-US" sz="3200" dirty="0" smtClean="0"/>
              <a:t>persons.</a:t>
            </a:r>
          </a:p>
          <a:p>
            <a:endParaRPr lang="en-US" sz="3200" dirty="0" smtClean="0"/>
          </a:p>
          <a:p>
            <a:r>
              <a:rPr lang="en-US" sz="3200" dirty="0" smtClean="0"/>
              <a:t>The </a:t>
            </a:r>
            <a:r>
              <a:rPr lang="en-US" sz="3200" dirty="0"/>
              <a:t>purpose of influencing another's comprehending system in some way would be to alter the receiver's general beliefs, understandings, values, orientations, in some desired way.</a:t>
            </a:r>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800" b="1" dirty="0" smtClean="0">
                <a:solidFill>
                  <a:schemeClr val="accent2">
                    <a:lumMod val="75000"/>
                  </a:schemeClr>
                </a:solidFill>
              </a:rPr>
              <a:t>Entertainment Function</a:t>
            </a:r>
            <a:r>
              <a:rPr lang="en-US" sz="2800" dirty="0" smtClean="0">
                <a:solidFill>
                  <a:schemeClr val="accent2">
                    <a:lumMod val="75000"/>
                  </a:schemeClr>
                </a:solidFill>
              </a:rPr>
              <a:t/>
            </a:r>
            <a:br>
              <a:rPr lang="en-US" sz="2800" dirty="0" smtClean="0">
                <a:solidFill>
                  <a:schemeClr val="accent2">
                    <a:lumMod val="75000"/>
                  </a:schemeClr>
                </a:solidFill>
              </a:rPr>
            </a:br>
            <a:endParaRPr lang="en-US" dirty="0"/>
          </a:p>
        </p:txBody>
      </p:sp>
      <p:sp>
        <p:nvSpPr>
          <p:cNvPr id="3" name="Content Placeholder 2"/>
          <p:cNvSpPr>
            <a:spLocks noGrp="1"/>
          </p:cNvSpPr>
          <p:nvPr>
            <p:ph sz="quarter" idx="1"/>
          </p:nvPr>
        </p:nvSpPr>
        <p:spPr/>
        <p:txBody>
          <a:bodyPr/>
          <a:lstStyle/>
          <a:p>
            <a:r>
              <a:rPr lang="en-US" sz="3200" dirty="0" smtClean="0"/>
              <a:t>Communication </a:t>
            </a:r>
            <a:r>
              <a:rPr lang="en-US" sz="3200" dirty="0"/>
              <a:t>also enhances the important function of providing entertainment to people, through the </a:t>
            </a:r>
            <a:r>
              <a:rPr lang="en-US" sz="3200" dirty="0" smtClean="0"/>
              <a:t>different traditional and mass media.</a:t>
            </a:r>
            <a:endParaRPr lang="en-US" sz="3200" dirty="0"/>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dirty="0" smtClean="0"/>
          </a:p>
          <a:p>
            <a:endParaRPr lang="en-US" sz="3200" dirty="0" smtClean="0">
              <a:solidFill>
                <a:srgbClr val="FF0000"/>
              </a:solidFill>
            </a:endParaRPr>
          </a:p>
          <a:p>
            <a:r>
              <a:rPr lang="en-US" sz="3200" dirty="0" smtClean="0">
                <a:solidFill>
                  <a:srgbClr val="FF0000"/>
                </a:solidFill>
              </a:rPr>
              <a:t>Describe The Communication Process</a:t>
            </a:r>
            <a:endParaRPr lang="en-US" sz="3200" dirty="0">
              <a:solidFill>
                <a:srgbClr val="FF00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ED SURG\BOOKS\NUR E-LEARNING\NUR E-LEARNING\Module 1\Unit 6\pages\pub_media\8583254_amref_lib372.gif"/>
          <p:cNvPicPr>
            <a:picLocks noChangeAspect="1" noChangeArrowheads="1"/>
          </p:cNvPicPr>
          <p:nvPr/>
        </p:nvPicPr>
        <p:blipFill>
          <a:blip r:embed="rId2" cstate="print"/>
          <a:srcRect/>
          <a:stretch>
            <a:fillRect/>
          </a:stretch>
        </p:blipFill>
        <p:spPr bwMode="auto">
          <a:xfrm>
            <a:off x="0" y="0"/>
            <a:ext cx="9144000" cy="67056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75000"/>
                  </a:schemeClr>
                </a:solidFill>
              </a:rPr>
              <a:t>COMMUNICATION PROCESS AND STAGES.</a:t>
            </a:r>
            <a:endParaRPr lang="en-US" b="1" dirty="0">
              <a:solidFill>
                <a:schemeClr val="accent2">
                  <a:lumMod val="75000"/>
                </a:schemeClr>
              </a:solidFill>
            </a:endParaRPr>
          </a:p>
        </p:txBody>
      </p:sp>
      <p:sp>
        <p:nvSpPr>
          <p:cNvPr id="3" name="Content Placeholder 2"/>
          <p:cNvSpPr>
            <a:spLocks noGrp="1"/>
          </p:cNvSpPr>
          <p:nvPr>
            <p:ph sz="quarter" idx="1"/>
          </p:nvPr>
        </p:nvSpPr>
        <p:spPr>
          <a:xfrm>
            <a:off x="0" y="1600200"/>
            <a:ext cx="8991600" cy="5257800"/>
          </a:xfrm>
        </p:spPr>
        <p:txBody>
          <a:bodyPr>
            <a:noAutofit/>
          </a:bodyPr>
          <a:lstStyle/>
          <a:p>
            <a:r>
              <a:rPr lang="en-US" sz="2800" dirty="0" smtClean="0"/>
              <a:t>The first stage in the communication process is </a:t>
            </a:r>
            <a:r>
              <a:rPr lang="en-US" sz="2800" b="1" dirty="0" smtClean="0"/>
              <a:t>encoding</a:t>
            </a:r>
            <a:r>
              <a:rPr lang="en-US" sz="2800" dirty="0" smtClean="0"/>
              <a:t> i.e.. translating information into a message. This translates the ideas or concepts into the coded message that will be communicated.</a:t>
            </a:r>
          </a:p>
          <a:p>
            <a:r>
              <a:rPr lang="en-US" sz="2800" dirty="0" smtClean="0"/>
              <a:t>It is during this stage that the sender also decides on the </a:t>
            </a:r>
            <a:r>
              <a:rPr lang="en-US" sz="2800" b="1" dirty="0" smtClean="0"/>
              <a:t>channel of communication</a:t>
            </a:r>
          </a:p>
          <a:p>
            <a:r>
              <a:rPr lang="en-US" sz="2800" dirty="0" smtClean="0"/>
              <a:t>After an appropriate channel has been selected, the message is then sent to the receiver</a:t>
            </a:r>
          </a:p>
          <a:p>
            <a:r>
              <a:rPr lang="en-US" sz="2800" dirty="0" smtClean="0"/>
              <a:t>The message now enters the </a:t>
            </a:r>
            <a:r>
              <a:rPr lang="en-US" sz="2800" b="1" dirty="0" smtClean="0"/>
              <a:t>decoding</a:t>
            </a:r>
            <a:r>
              <a:rPr lang="en-US" sz="2800" dirty="0" smtClean="0"/>
              <a:t> stage of the communication process</a:t>
            </a:r>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solidFill>
                  <a:schemeClr val="accent2">
                    <a:lumMod val="75000"/>
                  </a:schemeClr>
                </a:solidFill>
              </a:rPr>
              <a:t>Description of communication</a:t>
            </a:r>
            <a:r>
              <a:rPr lang="en-US" b="1" dirty="0" smtClean="0"/>
              <a:t/>
            </a:r>
            <a:br>
              <a:rPr lang="en-US" b="1" dirty="0" smtClean="0"/>
            </a:br>
            <a:endParaRPr lang="en-US" dirty="0"/>
          </a:p>
        </p:txBody>
      </p:sp>
      <p:sp>
        <p:nvSpPr>
          <p:cNvPr id="3" name="Content Placeholder 2"/>
          <p:cNvSpPr>
            <a:spLocks noGrp="1"/>
          </p:cNvSpPr>
          <p:nvPr>
            <p:ph sz="quarter" idx="1"/>
          </p:nvPr>
        </p:nvSpPr>
        <p:spPr>
          <a:xfrm>
            <a:off x="457200" y="1143000"/>
            <a:ext cx="8001000" cy="5330952"/>
          </a:xfrm>
        </p:spPr>
        <p:txBody>
          <a:bodyPr>
            <a:normAutofit fontScale="92500" lnSpcReduction="10000"/>
          </a:bodyPr>
          <a:lstStyle/>
          <a:p>
            <a:r>
              <a:rPr lang="en-US" sz="3200" dirty="0" smtClean="0"/>
              <a:t>It </a:t>
            </a:r>
            <a:r>
              <a:rPr lang="en-US" sz="3200" dirty="0"/>
              <a:t>is a way of reaching others by </a:t>
            </a:r>
            <a:r>
              <a:rPr lang="en-US" sz="3200" dirty="0">
                <a:solidFill>
                  <a:srgbClr val="FF0000"/>
                </a:solidFill>
              </a:rPr>
              <a:t>transmitting </a:t>
            </a:r>
            <a:r>
              <a:rPr lang="en-US" sz="3200" dirty="0"/>
              <a:t>ideas, facts, thoughts, feelings and values with a goal of having </a:t>
            </a:r>
            <a:r>
              <a:rPr lang="en-US" sz="3200" dirty="0">
                <a:solidFill>
                  <a:srgbClr val="FF0000"/>
                </a:solidFill>
              </a:rPr>
              <a:t>the receiver understands the message as it was intended. </a:t>
            </a:r>
          </a:p>
          <a:p>
            <a:r>
              <a:rPr lang="en-US" sz="3200" dirty="0" smtClean="0"/>
              <a:t>Effective </a:t>
            </a:r>
            <a:r>
              <a:rPr lang="en-US" sz="3200" dirty="0"/>
              <a:t>communication provides a bridge of meaning between two people so that they can each share what they feel and know. </a:t>
            </a:r>
            <a:endParaRPr lang="en-US" sz="3200" dirty="0" smtClean="0"/>
          </a:p>
          <a:p>
            <a:r>
              <a:rPr lang="en-US" sz="3200" dirty="0" smtClean="0"/>
              <a:t> Communication involves an interaction with our environment that is physical, biological, and social. </a:t>
            </a:r>
          </a:p>
          <a:p>
            <a:endParaRPr lang="en-US" sz="3200" dirty="0"/>
          </a:p>
          <a:p>
            <a:pPr>
              <a:buNone/>
            </a:pPr>
            <a:endParaRPr lang="en-US" dirty="0"/>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2800" dirty="0" smtClean="0"/>
              <a:t>Decoding is conducted by the receiver. </a:t>
            </a:r>
          </a:p>
          <a:p>
            <a:r>
              <a:rPr lang="en-US" sz="2800" dirty="0" smtClean="0"/>
              <a:t>Once the message is received and examined, the stimulus is sent to the brain for interpreting, in order to assign some type of meaning to it, after which </a:t>
            </a:r>
            <a:r>
              <a:rPr lang="en-US" sz="2800" dirty="0" err="1" smtClean="0"/>
              <a:t>judgement</a:t>
            </a:r>
            <a:r>
              <a:rPr lang="en-US" sz="2800" dirty="0" smtClean="0"/>
              <a:t> or decision is made</a:t>
            </a:r>
          </a:p>
          <a:p>
            <a:r>
              <a:rPr lang="en-US" sz="2800" dirty="0" smtClean="0"/>
              <a:t>The receiver then sends the </a:t>
            </a:r>
            <a:r>
              <a:rPr lang="en-US" sz="2800" b="1" dirty="0" smtClean="0"/>
              <a:t>feedback</a:t>
            </a:r>
            <a:r>
              <a:rPr lang="en-US" sz="2800" dirty="0" smtClean="0"/>
              <a:t> to the sender according to their own interpretation of the message.</a:t>
            </a:r>
            <a:endParaRPr lang="en-US" sz="28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000" dirty="0" smtClean="0">
                <a:solidFill>
                  <a:srgbClr val="FF0000"/>
                </a:solidFill>
              </a:rPr>
              <a:t>THERAPEUTIC COMMUNICATION</a:t>
            </a:r>
            <a:endParaRPr lang="en-US" sz="4000" dirty="0">
              <a:solidFill>
                <a:srgbClr val="FF0000"/>
              </a:solidFill>
            </a:endParaRPr>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991600" cy="1143000"/>
          </a:xfrm>
        </p:spPr>
        <p:txBody>
          <a:bodyPr>
            <a:normAutofit/>
          </a:bodyPr>
          <a:lstStyle/>
          <a:p>
            <a:pPr algn="l"/>
            <a:r>
              <a:rPr lang="en-US" b="1" dirty="0" smtClean="0"/>
              <a:t>     </a:t>
            </a:r>
            <a:r>
              <a:rPr lang="en-US" b="1" dirty="0" smtClean="0">
                <a:solidFill>
                  <a:srgbClr val="C00000"/>
                </a:solidFill>
              </a:rPr>
              <a:t>therapeutic communication</a:t>
            </a:r>
            <a:r>
              <a:rPr lang="en-US" b="1" dirty="0" smtClean="0"/>
              <a:t/>
            </a:r>
            <a:br>
              <a:rPr lang="en-US" b="1" dirty="0" smtClean="0"/>
            </a:br>
            <a:endParaRPr lang="en-US" dirty="0"/>
          </a:p>
        </p:txBody>
      </p:sp>
      <p:sp>
        <p:nvSpPr>
          <p:cNvPr id="3" name="Content Placeholder 2"/>
          <p:cNvSpPr>
            <a:spLocks noGrp="1"/>
          </p:cNvSpPr>
          <p:nvPr>
            <p:ph sz="quarter" idx="1"/>
          </p:nvPr>
        </p:nvSpPr>
        <p:spPr/>
        <p:txBody>
          <a:bodyPr>
            <a:normAutofit/>
          </a:bodyPr>
          <a:lstStyle/>
          <a:p>
            <a:r>
              <a:rPr lang="en-US" sz="2800" b="1" dirty="0" smtClean="0"/>
              <a:t>Therapeutic </a:t>
            </a:r>
            <a:r>
              <a:rPr lang="en-US" sz="2800" b="1" dirty="0"/>
              <a:t>communication </a:t>
            </a:r>
            <a:r>
              <a:rPr lang="en-US" sz="2800" dirty="0"/>
              <a:t>is defined as an interpersonal interaction between the health care provider </a:t>
            </a:r>
            <a:r>
              <a:rPr lang="en-US" sz="2800" dirty="0" smtClean="0"/>
              <a:t> </a:t>
            </a:r>
            <a:r>
              <a:rPr lang="en-US" sz="2800" dirty="0"/>
              <a:t>and the client during which the </a:t>
            </a:r>
            <a:r>
              <a:rPr lang="en-US" sz="2800" dirty="0" smtClean="0"/>
              <a:t>HCW </a:t>
            </a:r>
            <a:r>
              <a:rPr lang="en-US" sz="2800" dirty="0"/>
              <a:t>focuses on the client’s specific needs to promote an effective exchange of information</a:t>
            </a:r>
            <a:r>
              <a:rPr lang="en-US" sz="2800" dirty="0" smtClean="0"/>
              <a:t>.</a:t>
            </a:r>
          </a:p>
          <a:p>
            <a:r>
              <a:rPr lang="en-US" sz="2800" dirty="0" smtClean="0"/>
              <a:t>Skilled </a:t>
            </a:r>
            <a:r>
              <a:rPr lang="en-US" sz="2800" dirty="0"/>
              <a:t>use of therapeutic communication techniques helps the </a:t>
            </a:r>
            <a:r>
              <a:rPr lang="en-US" sz="2800" dirty="0" smtClean="0"/>
              <a:t>HCW </a:t>
            </a:r>
            <a:r>
              <a:rPr lang="en-US" sz="2800" dirty="0"/>
              <a:t>understand and empathize with the client’s experience. </a:t>
            </a:r>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HCW-patient relationship</a:t>
            </a:r>
            <a:endParaRPr lang="en-US" dirty="0">
              <a:solidFill>
                <a:srgbClr val="C00000"/>
              </a:solidFill>
            </a:endParaRPr>
          </a:p>
        </p:txBody>
      </p:sp>
      <p:sp>
        <p:nvSpPr>
          <p:cNvPr id="3" name="Content Placeholder 2"/>
          <p:cNvSpPr>
            <a:spLocks noGrp="1"/>
          </p:cNvSpPr>
          <p:nvPr>
            <p:ph sz="quarter" idx="1"/>
          </p:nvPr>
        </p:nvSpPr>
        <p:spPr/>
        <p:txBody>
          <a:bodyPr>
            <a:normAutofit/>
          </a:bodyPr>
          <a:lstStyle/>
          <a:p>
            <a:r>
              <a:rPr lang="en-US" sz="2800" dirty="0" smtClean="0"/>
              <a:t>The </a:t>
            </a:r>
            <a:r>
              <a:rPr lang="en-US" sz="2800" dirty="0"/>
              <a:t>therapeutic relationship differs from the social or intimate relationship in many ways because it focuses on the needs, experiences, feelings, and ideas of the client only. </a:t>
            </a:r>
            <a:endParaRPr lang="en-US" sz="2800" dirty="0" smtClean="0"/>
          </a:p>
          <a:p>
            <a:r>
              <a:rPr lang="en-US" sz="2800" dirty="0" smtClean="0"/>
              <a:t>The HCW </a:t>
            </a:r>
            <a:r>
              <a:rPr lang="en-US" sz="2800" dirty="0"/>
              <a:t>uses communication skills, personal strengths, and understanding of human behavior to interact with the client. </a:t>
            </a:r>
          </a:p>
          <a:p>
            <a:pPr>
              <a:buNone/>
            </a:pP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Therapeutic relationship</a:t>
            </a:r>
            <a:endParaRPr lang="en-US" dirty="0">
              <a:solidFill>
                <a:srgbClr val="C00000"/>
              </a:solidFill>
            </a:endParaRPr>
          </a:p>
        </p:txBody>
      </p:sp>
      <p:sp>
        <p:nvSpPr>
          <p:cNvPr id="3" name="Content Placeholder 2"/>
          <p:cNvSpPr>
            <a:spLocks noGrp="1"/>
          </p:cNvSpPr>
          <p:nvPr>
            <p:ph sz="quarter" idx="1"/>
          </p:nvPr>
        </p:nvSpPr>
        <p:spPr/>
        <p:txBody>
          <a:bodyPr/>
          <a:lstStyle/>
          <a:p>
            <a:r>
              <a:rPr lang="en-US" dirty="0" smtClean="0"/>
              <a:t>In the therapeutic relationship the parameters are clear: the focus is the client’s needs, not the HCW’s. </a:t>
            </a:r>
          </a:p>
          <a:p>
            <a:r>
              <a:rPr lang="en-US" dirty="0" smtClean="0"/>
              <a:t>The HCW should not be concerned about whether or not the client likes him or her or is grateful. Such concern is a signal that the HCW is focusing on a personal need to be liked or needed.</a:t>
            </a:r>
          </a:p>
          <a:p>
            <a:r>
              <a:rPr lang="en-US" dirty="0" smtClean="0"/>
              <a:t> The HCW must guard against allowing the therapeutic relationship to slip into a more social relationship and must constantly focus on the client’s needs, not his or her own.</a:t>
            </a:r>
          </a:p>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C00000"/>
                </a:solidFill>
              </a:rPr>
              <a:t>Therapeutic communication cont..</a:t>
            </a:r>
            <a:endParaRPr lang="en-US" b="1" dirty="0">
              <a:solidFill>
                <a:srgbClr val="C00000"/>
              </a:solidFill>
            </a:endParaRPr>
          </a:p>
        </p:txBody>
      </p:sp>
      <p:sp>
        <p:nvSpPr>
          <p:cNvPr id="3" name="Content Placeholder 2"/>
          <p:cNvSpPr>
            <a:spLocks noGrp="1"/>
          </p:cNvSpPr>
          <p:nvPr>
            <p:ph sz="quarter" idx="1"/>
          </p:nvPr>
        </p:nvSpPr>
        <p:spPr/>
        <p:txBody>
          <a:bodyPr>
            <a:normAutofit/>
          </a:bodyPr>
          <a:lstStyle/>
          <a:p>
            <a:r>
              <a:rPr lang="en-US" dirty="0" smtClean="0"/>
              <a:t>The HCW’s level of self-awareness can either benefit or hamper the therapeutic relationship. </a:t>
            </a:r>
          </a:p>
          <a:p>
            <a:r>
              <a:rPr lang="en-US" dirty="0" smtClean="0"/>
              <a:t>For example, if the HCW is nervous around the client, the relationship is more apt to stay social because superficiality is safer. </a:t>
            </a:r>
          </a:p>
          <a:p>
            <a:r>
              <a:rPr lang="en-US" dirty="0" smtClean="0"/>
              <a:t>If the HCW is aware of his or her fears, he or she can discuss them with the instructor/ superior, paving the way for a more therapeutic relationship to develop.</a:t>
            </a:r>
          </a:p>
          <a:p>
            <a:endParaRPr lang="en-US" dirty="0" smtClean="0"/>
          </a:p>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solidFill>
                  <a:srgbClr val="C00000"/>
                </a:solidFill>
              </a:rPr>
              <a:t>Therapeutic relationship cont…</a:t>
            </a:r>
            <a:endParaRPr lang="en-US" b="1" dirty="0">
              <a:solidFill>
                <a:srgbClr val="C00000"/>
              </a:solidFill>
            </a:endParaRPr>
          </a:p>
        </p:txBody>
      </p:sp>
      <p:sp>
        <p:nvSpPr>
          <p:cNvPr id="6" name="Content Placeholder 5"/>
          <p:cNvSpPr>
            <a:spLocks noGrp="1"/>
          </p:cNvSpPr>
          <p:nvPr>
            <p:ph sz="quarter" idx="1"/>
          </p:nvPr>
        </p:nvSpPr>
        <p:spPr>
          <a:xfrm>
            <a:off x="228600" y="1600200"/>
            <a:ext cx="8686800" cy="5029200"/>
          </a:xfrm>
        </p:spPr>
        <p:txBody>
          <a:bodyPr>
            <a:normAutofit/>
          </a:bodyPr>
          <a:lstStyle/>
          <a:p>
            <a:r>
              <a:rPr lang="en-US" dirty="0" smtClean="0"/>
              <a:t>Self-awareness is crucial in establishing therapeutic HCW–client relationships. </a:t>
            </a:r>
          </a:p>
          <a:p>
            <a:r>
              <a:rPr lang="en-US" dirty="0" smtClean="0"/>
              <a:t>For example, a HCW who is prejudiced against people from a certain culture or religion but is not consciously aware of it may have difficulty relating to a client from that culture or religion. </a:t>
            </a:r>
          </a:p>
          <a:p>
            <a:r>
              <a:rPr lang="en-US" dirty="0" smtClean="0"/>
              <a:t>If the HCW is aware of, acknowledges, and is open to reassessing the prejudice, the relationship has a better chance of being authentic. If the HCW has certain beliefs and attitudes that he or she will not change, it may be best for another HCW to care for the client. </a:t>
            </a:r>
          </a:p>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3600" b="1" dirty="0" smtClean="0">
                <a:solidFill>
                  <a:srgbClr val="C00000"/>
                </a:solidFill>
              </a:rPr>
              <a:t>Why is a clinician patient relationship important? </a:t>
            </a:r>
            <a:endParaRPr lang="en-US" sz="3600" b="1" dirty="0">
              <a:solidFill>
                <a:srgbClr val="C000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a:bodyPr>
          <a:lstStyle/>
          <a:p>
            <a:r>
              <a:rPr lang="en-US" b="1" dirty="0" smtClean="0">
                <a:solidFill>
                  <a:srgbClr val="C00000"/>
                </a:solidFill>
              </a:rPr>
              <a:t>Purpose of clinician-patient relationship</a:t>
            </a:r>
            <a:endParaRPr lang="en-US" dirty="0">
              <a:solidFill>
                <a:srgbClr val="C00000"/>
              </a:solidFill>
            </a:endParaRPr>
          </a:p>
        </p:txBody>
      </p:sp>
      <p:sp>
        <p:nvSpPr>
          <p:cNvPr id="3" name="Content Placeholder 2"/>
          <p:cNvSpPr>
            <a:spLocks noGrp="1"/>
          </p:cNvSpPr>
          <p:nvPr>
            <p:ph sz="quarter" idx="1"/>
          </p:nvPr>
        </p:nvSpPr>
        <p:spPr>
          <a:xfrm>
            <a:off x="152400" y="1600200"/>
            <a:ext cx="8458200" cy="5257800"/>
          </a:xfrm>
        </p:spPr>
        <p:txBody>
          <a:bodyPr>
            <a:normAutofit lnSpcReduction="10000"/>
          </a:bodyPr>
          <a:lstStyle/>
          <a:p>
            <a:r>
              <a:rPr lang="en-US" dirty="0" smtClean="0"/>
              <a:t>Identify </a:t>
            </a:r>
            <a:r>
              <a:rPr lang="en-US" dirty="0"/>
              <a:t>the most important client concern at that moment (the client-centered goal).</a:t>
            </a:r>
          </a:p>
          <a:p>
            <a:pPr lvl="0"/>
            <a:r>
              <a:rPr lang="en-US" dirty="0"/>
              <a:t>Assess the client’s perception of the problem as it unfolds. This includes detailed actions  </a:t>
            </a:r>
            <a:r>
              <a:rPr lang="en-US" dirty="0" smtClean="0"/>
              <a:t>of those </a:t>
            </a:r>
            <a:r>
              <a:rPr lang="en-US" dirty="0"/>
              <a:t>involved and the client’s thoughts and feelings about the situation, others, and self.</a:t>
            </a:r>
          </a:p>
          <a:p>
            <a:pPr lvl="0"/>
            <a:r>
              <a:rPr lang="en-US" dirty="0"/>
              <a:t>Facilitate the client’s expression of emotions.</a:t>
            </a:r>
          </a:p>
          <a:p>
            <a:pPr lvl="0"/>
            <a:r>
              <a:rPr lang="en-US" dirty="0"/>
              <a:t>Teach the client and family necessary self-care skills.</a:t>
            </a:r>
          </a:p>
          <a:p>
            <a:pPr lvl="0"/>
            <a:r>
              <a:rPr lang="en-US" dirty="0"/>
              <a:t>Recognize the client’s needs.</a:t>
            </a:r>
          </a:p>
          <a:p>
            <a:pPr lvl="0"/>
            <a:r>
              <a:rPr lang="en-US" dirty="0"/>
              <a:t>Implement interventions designed to address the client’s needs.</a:t>
            </a:r>
          </a:p>
          <a:p>
            <a:pPr lvl="0"/>
            <a:r>
              <a:rPr lang="en-US" dirty="0"/>
              <a:t>Guide the client toward identifying a plan of action to a satisfying and socially acceptable resolution.</a:t>
            </a:r>
          </a:p>
          <a:p>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The role of a clinician in therapeutic relationship</a:t>
            </a:r>
            <a:r>
              <a:rPr lang="en-US" dirty="0" smtClean="0"/>
              <a:t/>
            </a:r>
            <a:br>
              <a:rPr lang="en-US" dirty="0" smtClean="0"/>
            </a:br>
            <a:endParaRPr lang="en-US" dirty="0"/>
          </a:p>
        </p:txBody>
      </p:sp>
      <p:sp>
        <p:nvSpPr>
          <p:cNvPr id="3" name="Content Placeholder 2"/>
          <p:cNvSpPr>
            <a:spLocks noGrp="1"/>
          </p:cNvSpPr>
          <p:nvPr>
            <p:ph sz="quarter" idx="1"/>
          </p:nvPr>
        </p:nvSpPr>
        <p:spPr>
          <a:xfrm>
            <a:off x="457200" y="1600200"/>
            <a:ext cx="8229600" cy="4873752"/>
          </a:xfrm>
        </p:spPr>
        <p:txBody>
          <a:bodyPr>
            <a:normAutofit fontScale="85000" lnSpcReduction="10000"/>
          </a:bodyPr>
          <a:lstStyle/>
          <a:p>
            <a:pPr lvl="0"/>
            <a:r>
              <a:rPr lang="en-US" sz="3200" b="1" dirty="0" smtClean="0"/>
              <a:t>Teacher</a:t>
            </a:r>
            <a:endParaRPr lang="en-US" sz="3200" dirty="0"/>
          </a:p>
          <a:p>
            <a:r>
              <a:rPr lang="en-US" sz="3200" dirty="0" smtClean="0"/>
              <a:t>During </a:t>
            </a:r>
            <a:r>
              <a:rPr lang="en-US" sz="3200" dirty="0"/>
              <a:t>the working phase of the </a:t>
            </a:r>
            <a:r>
              <a:rPr lang="en-US" sz="3200" dirty="0" smtClean="0"/>
              <a:t>clinician–client </a:t>
            </a:r>
            <a:r>
              <a:rPr lang="en-US" sz="3200" dirty="0"/>
              <a:t>relationship, the </a:t>
            </a:r>
            <a:r>
              <a:rPr lang="en-US" sz="3200" dirty="0" smtClean="0"/>
              <a:t>clinician teaches </a:t>
            </a:r>
            <a:r>
              <a:rPr lang="en-US" sz="3200" dirty="0"/>
              <a:t>the client new methods of coping and solving problems. </a:t>
            </a:r>
          </a:p>
          <a:p>
            <a:r>
              <a:rPr lang="en-US" sz="3200" dirty="0"/>
              <a:t>To be a good teacher, the </a:t>
            </a:r>
            <a:r>
              <a:rPr lang="en-US" sz="3200" dirty="0" smtClean="0"/>
              <a:t>HCW </a:t>
            </a:r>
            <a:r>
              <a:rPr lang="en-US" sz="3200" dirty="0"/>
              <a:t>must feel confident about the knowledge he or she has and must know the limitations of that knowledge base. </a:t>
            </a:r>
            <a:endParaRPr lang="en-US" sz="3200" dirty="0" smtClean="0"/>
          </a:p>
          <a:p>
            <a:r>
              <a:rPr lang="en-US" sz="3200" dirty="0" smtClean="0"/>
              <a:t> </a:t>
            </a:r>
            <a:r>
              <a:rPr lang="en-US" sz="3200" dirty="0"/>
              <a:t>The </a:t>
            </a:r>
            <a:r>
              <a:rPr lang="en-US" sz="3200" dirty="0" smtClean="0"/>
              <a:t>HCW </a:t>
            </a:r>
            <a:r>
              <a:rPr lang="en-US" sz="3200" dirty="0"/>
              <a:t>must be honest about what information he or she can provide and when and where to refer clients for further information. This behavior and honesty build trust in clients.</a:t>
            </a:r>
          </a:p>
          <a:p>
            <a:pPr>
              <a:buNone/>
            </a:pPr>
            <a:endParaRPr lang="en-US" dirty="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THEORIES</a:t>
            </a:r>
            <a:endParaRPr lang="en-US" dirty="0"/>
          </a:p>
        </p:txBody>
      </p:sp>
      <p:sp>
        <p:nvSpPr>
          <p:cNvPr id="3" name="Content Placeholder 2"/>
          <p:cNvSpPr>
            <a:spLocks noGrp="1"/>
          </p:cNvSpPr>
          <p:nvPr>
            <p:ph sz="quarter" idx="1"/>
          </p:nvPr>
        </p:nvSpPr>
        <p:spPr/>
        <p:txBody>
          <a:bodyPr/>
          <a:lstStyle/>
          <a:p>
            <a:r>
              <a:rPr lang="en-US" b="1" dirty="0" smtClean="0"/>
              <a:t>Constructivism</a:t>
            </a:r>
            <a:r>
              <a:rPr lang="en-US" dirty="0" smtClean="0"/>
              <a:t>: Theory that focuses on the ability to differentiate the way people make sense of things (i.e., personal constructs) and to create person-centered messages. </a:t>
            </a:r>
          </a:p>
          <a:p>
            <a:r>
              <a:rPr lang="en-US" b="1" dirty="0" smtClean="0"/>
              <a:t>Cognitive-Behavioral Theory</a:t>
            </a:r>
            <a:r>
              <a:rPr lang="en-US" dirty="0" smtClean="0"/>
              <a:t>: Theory suggesting that the way individuals construe or interpret events and situations mediates how they subsequently feel and behave. Communication is used to disconfirm irrational beliefs and to teach strategies for change, including cognitive restructuring. </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Caregiver</a:t>
            </a:r>
            <a:r>
              <a:rPr lang="en-US" dirty="0" smtClean="0"/>
              <a:t/>
            </a:r>
            <a:br>
              <a:rPr lang="en-US" dirty="0" smtClean="0"/>
            </a:br>
            <a:endParaRPr lang="en-US" dirty="0"/>
          </a:p>
        </p:txBody>
      </p:sp>
      <p:sp>
        <p:nvSpPr>
          <p:cNvPr id="3" name="Content Placeholder 2"/>
          <p:cNvSpPr>
            <a:spLocks noGrp="1"/>
          </p:cNvSpPr>
          <p:nvPr>
            <p:ph sz="quarter" idx="1"/>
          </p:nvPr>
        </p:nvSpPr>
        <p:spPr>
          <a:xfrm>
            <a:off x="228600" y="1066800"/>
            <a:ext cx="8915400" cy="5791200"/>
          </a:xfrm>
        </p:spPr>
        <p:txBody>
          <a:bodyPr>
            <a:noAutofit/>
          </a:bodyPr>
          <a:lstStyle/>
          <a:p>
            <a:r>
              <a:rPr lang="en-US" sz="2800" dirty="0" smtClean="0"/>
              <a:t>The </a:t>
            </a:r>
            <a:r>
              <a:rPr lang="en-US" sz="2800" dirty="0"/>
              <a:t>primary care giving role in health settings is the implementation of the therapeutic relationship to build trust, explore feelings, assist the client in problem solving, and help the client meet psychosocial needs</a:t>
            </a:r>
            <a:r>
              <a:rPr lang="en-US" sz="2800" dirty="0" smtClean="0"/>
              <a:t>.</a:t>
            </a:r>
          </a:p>
          <a:p>
            <a:r>
              <a:rPr lang="en-US" sz="2800" dirty="0" smtClean="0"/>
              <a:t> </a:t>
            </a:r>
            <a:r>
              <a:rPr lang="en-US" sz="2800" dirty="0"/>
              <a:t>If the client also requires physical nursing care, the </a:t>
            </a:r>
            <a:r>
              <a:rPr lang="en-US" sz="2800" dirty="0" smtClean="0"/>
              <a:t>HCW </a:t>
            </a:r>
            <a:r>
              <a:rPr lang="en-US" sz="2800" dirty="0"/>
              <a:t>may need to explain to the client the need for touch while performing physical care</a:t>
            </a:r>
            <a:r>
              <a:rPr lang="en-US" sz="2800" dirty="0" smtClean="0"/>
              <a:t>.</a:t>
            </a:r>
          </a:p>
          <a:p>
            <a:r>
              <a:rPr lang="en-US" sz="2800" dirty="0" smtClean="0"/>
              <a:t> </a:t>
            </a:r>
            <a:r>
              <a:rPr lang="en-US" sz="2800" dirty="0"/>
              <a:t>Some clients may confuse physical care with intimacy and sexual interest, which can erode the therapeutic relationship. The </a:t>
            </a:r>
            <a:r>
              <a:rPr lang="en-US" sz="2800" dirty="0" smtClean="0"/>
              <a:t>HCW </a:t>
            </a:r>
            <a:r>
              <a:rPr lang="en-US" sz="2800" dirty="0"/>
              <a:t>must consider the relationship boundaries and parameters that have been </a:t>
            </a:r>
            <a:r>
              <a:rPr lang="en-US" sz="2800" dirty="0" smtClean="0"/>
              <a:t>established</a:t>
            </a:r>
            <a:endParaRPr lang="en-US" sz="2800" dirty="0"/>
          </a:p>
          <a:p>
            <a:endParaRPr lang="en-US" sz="28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smtClean="0"/>
              <a:t>Advocate</a:t>
            </a:r>
            <a:r>
              <a:rPr lang="en-US" dirty="0" smtClean="0"/>
              <a:t/>
            </a:r>
            <a:br>
              <a:rPr lang="en-US" dirty="0" smtClean="0"/>
            </a:br>
            <a:endParaRPr lang="en-US" dirty="0"/>
          </a:p>
        </p:txBody>
      </p:sp>
      <p:sp>
        <p:nvSpPr>
          <p:cNvPr id="3" name="Content Placeholder 2"/>
          <p:cNvSpPr>
            <a:spLocks noGrp="1"/>
          </p:cNvSpPr>
          <p:nvPr>
            <p:ph sz="quarter" idx="1"/>
          </p:nvPr>
        </p:nvSpPr>
        <p:spPr>
          <a:xfrm>
            <a:off x="457200" y="1066800"/>
            <a:ext cx="8229600" cy="5407152"/>
          </a:xfrm>
        </p:spPr>
        <p:txBody>
          <a:bodyPr>
            <a:normAutofit fontScale="92500" lnSpcReduction="20000"/>
          </a:bodyPr>
          <a:lstStyle/>
          <a:p>
            <a:r>
              <a:rPr lang="en-US" sz="3200" dirty="0" smtClean="0"/>
              <a:t>In </a:t>
            </a:r>
            <a:r>
              <a:rPr lang="en-US" sz="3200" dirty="0"/>
              <a:t>the advocate role, the </a:t>
            </a:r>
            <a:r>
              <a:rPr lang="en-US" sz="3200" dirty="0" smtClean="0"/>
              <a:t>HCW </a:t>
            </a:r>
            <a:r>
              <a:rPr lang="en-US" sz="3200" dirty="0"/>
              <a:t>informs the client and then supports him or her in whatever decision he or she makes. </a:t>
            </a:r>
            <a:endParaRPr lang="en-US" sz="3200" dirty="0" smtClean="0"/>
          </a:p>
          <a:p>
            <a:r>
              <a:rPr lang="en-US" sz="3200" b="1" dirty="0" smtClean="0"/>
              <a:t>Advocacy </a:t>
            </a:r>
            <a:r>
              <a:rPr lang="en-US" sz="3200" dirty="0"/>
              <a:t>is the process of acting on the client’s behalf when he or she cannot do so. </a:t>
            </a:r>
            <a:endParaRPr lang="en-US" sz="3200" dirty="0" smtClean="0"/>
          </a:p>
          <a:p>
            <a:r>
              <a:rPr lang="en-US" sz="3200" dirty="0" smtClean="0"/>
              <a:t>This </a:t>
            </a:r>
            <a:r>
              <a:rPr lang="en-US" sz="3200" dirty="0"/>
              <a:t>includes ensuring privacy and dignity, promoting informed </a:t>
            </a:r>
            <a:r>
              <a:rPr lang="en-US" sz="3200" dirty="0" smtClean="0"/>
              <a:t>accessing </a:t>
            </a:r>
            <a:r>
              <a:rPr lang="en-US" sz="3200" dirty="0"/>
              <a:t>needed services and benefits, and ensuring safety from abuse and exploitation by a health professional or authority figure. </a:t>
            </a:r>
            <a:endParaRPr lang="en-US" sz="3200" dirty="0" smtClean="0"/>
          </a:p>
          <a:p>
            <a:r>
              <a:rPr lang="en-US" sz="3200" dirty="0" smtClean="0"/>
              <a:t>The role of advocate also requires the clinician to be observant of other health-care professionals. </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457200" y="1600200"/>
            <a:ext cx="8305800" cy="4873752"/>
          </a:xfrm>
        </p:spPr>
        <p:txBody>
          <a:bodyPr>
            <a:noAutofit/>
          </a:bodyPr>
          <a:lstStyle/>
          <a:p>
            <a:r>
              <a:rPr lang="en-US" sz="3200" dirty="0"/>
              <a:t>There are times when the </a:t>
            </a:r>
            <a:r>
              <a:rPr lang="en-US" sz="3200" dirty="0" smtClean="0"/>
              <a:t>clinician </a:t>
            </a:r>
            <a:r>
              <a:rPr lang="en-US" sz="3200" dirty="0"/>
              <a:t>does not advocate for the client’s autonomy or right to self-determination, such as </a:t>
            </a:r>
            <a:r>
              <a:rPr lang="en-US" sz="3200" dirty="0" smtClean="0"/>
              <a:t>by supporting </a:t>
            </a:r>
            <a:r>
              <a:rPr lang="en-US" sz="3200" dirty="0"/>
              <a:t>involuntary hospitalization for a suicidal client</a:t>
            </a:r>
            <a:r>
              <a:rPr lang="en-US" sz="3200" dirty="0" smtClean="0"/>
              <a:t>.</a:t>
            </a:r>
          </a:p>
          <a:p>
            <a:r>
              <a:rPr lang="en-US" sz="3200" dirty="0" smtClean="0"/>
              <a:t> </a:t>
            </a:r>
            <a:r>
              <a:rPr lang="en-US" sz="3200" dirty="0"/>
              <a:t>At these times, acting in the client’s best interest (keeping the client safe) is in direct opposition to the client’s wishes.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b="1" dirty="0" smtClean="0">
                <a:solidFill>
                  <a:srgbClr val="C00000"/>
                </a:solidFill>
              </a:rPr>
              <a:t>Phases of client-patient relationship</a:t>
            </a:r>
            <a:endParaRPr lang="en-US" dirty="0">
              <a:solidFill>
                <a:srgbClr val="C00000"/>
              </a:solidFill>
            </a:endParaRPr>
          </a:p>
        </p:txBody>
      </p:sp>
      <p:sp>
        <p:nvSpPr>
          <p:cNvPr id="3" name="Content Placeholder 2"/>
          <p:cNvSpPr>
            <a:spLocks noGrp="1"/>
          </p:cNvSpPr>
          <p:nvPr>
            <p:ph sz="quarter" idx="1"/>
          </p:nvPr>
        </p:nvSpPr>
        <p:spPr/>
        <p:txBody>
          <a:bodyPr>
            <a:normAutofit/>
          </a:bodyPr>
          <a:lstStyle/>
          <a:p>
            <a:pPr>
              <a:buNone/>
            </a:pPr>
            <a:r>
              <a:rPr lang="en-US" b="1" dirty="0" smtClean="0"/>
              <a:t> </a:t>
            </a:r>
            <a:endParaRPr lang="en-US" b="1" dirty="0"/>
          </a:p>
          <a:p>
            <a:r>
              <a:rPr lang="en-US" b="1" dirty="0" smtClean="0"/>
              <a:t>Hildegard. E. </a:t>
            </a:r>
            <a:r>
              <a:rPr lang="en-US" b="1" dirty="0" err="1" smtClean="0"/>
              <a:t>Peplau</a:t>
            </a:r>
            <a:r>
              <a:rPr lang="en-US" dirty="0" smtClean="0"/>
              <a:t> </a:t>
            </a:r>
            <a:r>
              <a:rPr lang="en-US" dirty="0"/>
              <a:t>studied and wrote about the interpersonal processes and the phases of the </a:t>
            </a:r>
            <a:r>
              <a:rPr lang="en-US" dirty="0" smtClean="0"/>
              <a:t>clinician–client </a:t>
            </a:r>
            <a:r>
              <a:rPr lang="en-US" dirty="0"/>
              <a:t>relationship for 35 years. </a:t>
            </a:r>
            <a:endParaRPr lang="en-US" dirty="0" smtClean="0"/>
          </a:p>
          <a:p>
            <a:endParaRPr lang="en-US" dirty="0" smtClean="0"/>
          </a:p>
          <a:p>
            <a:r>
              <a:rPr lang="en-US" dirty="0" err="1" smtClean="0"/>
              <a:t>Peplau’s</a:t>
            </a:r>
            <a:r>
              <a:rPr lang="en-US" dirty="0" smtClean="0"/>
              <a:t> </a:t>
            </a:r>
            <a:r>
              <a:rPr lang="en-US" dirty="0"/>
              <a:t>model (1952) has three phases: </a:t>
            </a:r>
            <a:r>
              <a:rPr lang="en-US" b="1" dirty="0"/>
              <a:t>orientation, working, and resolution or termination</a:t>
            </a:r>
            <a:r>
              <a:rPr lang="en-US" dirty="0"/>
              <a:t>. </a:t>
            </a:r>
            <a:endParaRPr lang="en-US" dirty="0" smtClean="0"/>
          </a:p>
          <a:p>
            <a:pPr>
              <a:buNone/>
            </a:pPr>
            <a:r>
              <a:rPr lang="en-US" b="1" dirty="0"/>
              <a:t> </a:t>
            </a:r>
            <a:endParaRPr lang="en-US" dirty="0"/>
          </a:p>
          <a:p>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a:r>
              <a:rPr lang="en-US" b="1" dirty="0" smtClean="0">
                <a:solidFill>
                  <a:srgbClr val="C00000"/>
                </a:solidFill>
              </a:rPr>
              <a:t>Orientation</a:t>
            </a:r>
            <a:r>
              <a:rPr lang="en-US" dirty="0" smtClean="0"/>
              <a:t/>
            </a:r>
            <a:br>
              <a:rPr lang="en-US" dirty="0" smtClean="0"/>
            </a:br>
            <a:endParaRPr lang="en-US" dirty="0"/>
          </a:p>
        </p:txBody>
      </p:sp>
      <p:sp>
        <p:nvSpPr>
          <p:cNvPr id="3" name="Content Placeholder 2"/>
          <p:cNvSpPr>
            <a:spLocks noGrp="1"/>
          </p:cNvSpPr>
          <p:nvPr>
            <p:ph sz="quarter" idx="1"/>
          </p:nvPr>
        </p:nvSpPr>
        <p:spPr>
          <a:xfrm>
            <a:off x="457200" y="1219200"/>
            <a:ext cx="8077200" cy="5638800"/>
          </a:xfrm>
        </p:spPr>
        <p:txBody>
          <a:bodyPr>
            <a:noAutofit/>
          </a:bodyPr>
          <a:lstStyle/>
          <a:p>
            <a:r>
              <a:rPr lang="en-US" dirty="0" smtClean="0"/>
              <a:t>The </a:t>
            </a:r>
            <a:r>
              <a:rPr lang="en-US" dirty="0"/>
              <a:t>orientation phase</a:t>
            </a:r>
            <a:r>
              <a:rPr lang="en-US" b="1" dirty="0"/>
              <a:t> </a:t>
            </a:r>
            <a:r>
              <a:rPr lang="en-US" dirty="0"/>
              <a:t>begins when the </a:t>
            </a:r>
            <a:r>
              <a:rPr lang="en-US" dirty="0" smtClean="0"/>
              <a:t>clinician </a:t>
            </a:r>
            <a:r>
              <a:rPr lang="en-US" dirty="0"/>
              <a:t>and client meet and ends when the client begins to identify problems to examine</a:t>
            </a:r>
            <a:r>
              <a:rPr lang="en-US" dirty="0" smtClean="0"/>
              <a:t>.</a:t>
            </a:r>
          </a:p>
          <a:p>
            <a:endParaRPr lang="en-US" dirty="0" smtClean="0"/>
          </a:p>
          <a:p>
            <a:r>
              <a:rPr lang="en-US" dirty="0" smtClean="0"/>
              <a:t> </a:t>
            </a:r>
            <a:r>
              <a:rPr lang="en-US" dirty="0"/>
              <a:t>During the orientation phase, the </a:t>
            </a:r>
            <a:r>
              <a:rPr lang="en-US" dirty="0" smtClean="0"/>
              <a:t>clinician </a:t>
            </a:r>
            <a:r>
              <a:rPr lang="en-US" dirty="0"/>
              <a:t>establishes roles, the purpose of meeting, and the parameters of subsequent meetings; identifies the client’s problems; and clarifies expectations</a:t>
            </a:r>
            <a:r>
              <a:rPr lang="en-US" dirty="0" smtClean="0"/>
              <a:t>.</a:t>
            </a:r>
          </a:p>
          <a:p>
            <a:pPr>
              <a:buNone/>
            </a:pPr>
            <a:endParaRPr lang="en-US" dirty="0"/>
          </a:p>
          <a:p>
            <a:r>
              <a:rPr lang="en-US" dirty="0"/>
              <a:t>Before meeting the client, the </a:t>
            </a:r>
            <a:r>
              <a:rPr lang="en-US" dirty="0" smtClean="0"/>
              <a:t>clinician reads </a:t>
            </a:r>
            <a:r>
              <a:rPr lang="en-US" dirty="0"/>
              <a:t>background materials available on the </a:t>
            </a:r>
            <a:r>
              <a:rPr lang="en-US" dirty="0" smtClean="0"/>
              <a:t>client and </a:t>
            </a:r>
            <a:r>
              <a:rPr lang="en-US" dirty="0"/>
              <a:t>arranges for a quiet, private, and comfortable setting. This is the time for self-assessment</a:t>
            </a:r>
            <a:r>
              <a:rPr lang="en-US" dirty="0" smtClean="0"/>
              <a:t>.</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Orientation cont…</a:t>
            </a:r>
            <a:endParaRPr lang="en-US" b="1" dirty="0">
              <a:solidFill>
                <a:srgbClr val="C00000"/>
              </a:solidFill>
            </a:endParaRPr>
          </a:p>
        </p:txBody>
      </p:sp>
      <p:sp>
        <p:nvSpPr>
          <p:cNvPr id="3" name="Content Placeholder 2"/>
          <p:cNvSpPr>
            <a:spLocks noGrp="1"/>
          </p:cNvSpPr>
          <p:nvPr>
            <p:ph sz="quarter" idx="1"/>
          </p:nvPr>
        </p:nvSpPr>
        <p:spPr>
          <a:xfrm>
            <a:off x="457200" y="1600200"/>
            <a:ext cx="7467600" cy="5029200"/>
          </a:xfrm>
        </p:spPr>
        <p:txBody>
          <a:bodyPr>
            <a:normAutofit/>
          </a:bodyPr>
          <a:lstStyle/>
          <a:p>
            <a:r>
              <a:rPr lang="en-US" dirty="0" smtClean="0"/>
              <a:t>The HCW should consider his or her personal strengths and limitations in working with this client.</a:t>
            </a:r>
          </a:p>
          <a:p>
            <a:r>
              <a:rPr lang="en-US" dirty="0" smtClean="0"/>
              <a:t> Are there any areas that might signal difficulty because of past experiences? How does it make him or her feel? What memories does it prompt, and can he or she work with the client without these memories interfering? </a:t>
            </a:r>
          </a:p>
          <a:p>
            <a:endParaRPr lang="en-US" dirty="0" smtClean="0"/>
          </a:p>
          <a:p>
            <a:r>
              <a:rPr lang="en-US" dirty="0" smtClean="0"/>
              <a:t>The HCW must examine preconceptions about the client and ensure that he or she can put them aside and get to know the real person.  </a:t>
            </a:r>
          </a:p>
          <a:p>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Orientation cont..</a:t>
            </a:r>
            <a:endParaRPr lang="en-US" b="1" dirty="0">
              <a:solidFill>
                <a:srgbClr val="C00000"/>
              </a:solidFill>
            </a:endParaRPr>
          </a:p>
        </p:txBody>
      </p:sp>
      <p:sp>
        <p:nvSpPr>
          <p:cNvPr id="3" name="Content Placeholder 2"/>
          <p:cNvSpPr>
            <a:spLocks noGrp="1"/>
          </p:cNvSpPr>
          <p:nvPr>
            <p:ph sz="quarter" idx="1"/>
          </p:nvPr>
        </p:nvSpPr>
        <p:spPr/>
        <p:txBody>
          <a:bodyPr>
            <a:normAutofit/>
          </a:bodyPr>
          <a:lstStyle/>
          <a:p>
            <a:r>
              <a:rPr lang="en-US" dirty="0" smtClean="0"/>
              <a:t>During the orientation phase, the HCW begins to build trust with the client. It is the HCW’s responsibility to establish a therapeutic environment that fosters trust and understanding. </a:t>
            </a:r>
          </a:p>
          <a:p>
            <a:r>
              <a:rPr lang="en-US" dirty="0" smtClean="0"/>
              <a:t>The HCW should share appropriate information about himself or herself at this time, including name, reason for being on the unit, and level of schooling: </a:t>
            </a:r>
          </a:p>
          <a:p>
            <a:r>
              <a:rPr lang="en-US" dirty="0" smtClean="0"/>
              <a:t>For example, “Hello, Jane. My name is Miss Anne and I will be your HCW for the day.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Orientation cont..</a:t>
            </a:r>
            <a:endParaRPr lang="en-US" b="1" dirty="0">
              <a:solidFill>
                <a:srgbClr val="C00000"/>
              </a:solidFill>
            </a:endParaRPr>
          </a:p>
        </p:txBody>
      </p:sp>
      <p:sp>
        <p:nvSpPr>
          <p:cNvPr id="3" name="Content Placeholder 2"/>
          <p:cNvSpPr>
            <a:spLocks noGrp="1"/>
          </p:cNvSpPr>
          <p:nvPr>
            <p:ph sz="quarter" idx="1"/>
          </p:nvPr>
        </p:nvSpPr>
        <p:spPr/>
        <p:txBody>
          <a:bodyPr>
            <a:normAutofit/>
          </a:bodyPr>
          <a:lstStyle/>
          <a:p>
            <a:r>
              <a:rPr lang="en-US" dirty="0" smtClean="0"/>
              <a:t>The  HCW needs to listen closely to the client’s history, perceptions, and misconceptions. He or she needs to convey empathy and understanding. </a:t>
            </a:r>
          </a:p>
          <a:p>
            <a:endParaRPr lang="en-US" dirty="0" smtClean="0"/>
          </a:p>
          <a:p>
            <a:r>
              <a:rPr lang="en-US" dirty="0" smtClean="0"/>
              <a:t>If the relationship gets off to a positive start, it is more likely to succeed and to meet established goals. </a:t>
            </a:r>
          </a:p>
          <a:p>
            <a:endParaRPr lang="en-US" dirty="0" smtClean="0"/>
          </a:p>
          <a:p>
            <a:r>
              <a:rPr lang="en-US" dirty="0" smtClean="0"/>
              <a:t>It may take several sessions until the client believes that he or she can trust the HCW.</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HCW–Client Contracts; </a:t>
            </a:r>
            <a:endParaRPr lang="en-US" dirty="0">
              <a:solidFill>
                <a:srgbClr val="C00000"/>
              </a:solidFill>
            </a:endParaRPr>
          </a:p>
        </p:txBody>
      </p:sp>
      <p:sp>
        <p:nvSpPr>
          <p:cNvPr id="3" name="Content Placeholder 2"/>
          <p:cNvSpPr>
            <a:spLocks noGrp="1"/>
          </p:cNvSpPr>
          <p:nvPr>
            <p:ph sz="quarter" idx="1"/>
          </p:nvPr>
        </p:nvSpPr>
        <p:spPr/>
        <p:txBody>
          <a:bodyPr>
            <a:normAutofit/>
          </a:bodyPr>
          <a:lstStyle/>
          <a:p>
            <a:r>
              <a:rPr lang="en-US" dirty="0" smtClean="0"/>
              <a:t>Although </a:t>
            </a:r>
            <a:r>
              <a:rPr lang="en-US" dirty="0"/>
              <a:t>many clients have had prior experiences in the health system, the </a:t>
            </a:r>
            <a:r>
              <a:rPr lang="en-US" dirty="0" smtClean="0"/>
              <a:t>HCW </a:t>
            </a:r>
            <a:r>
              <a:rPr lang="en-US" dirty="0"/>
              <a:t>must once again outline </a:t>
            </a:r>
            <a:r>
              <a:rPr lang="en-US" dirty="0" smtClean="0"/>
              <a:t>his responsibilities.</a:t>
            </a:r>
          </a:p>
          <a:p>
            <a:r>
              <a:rPr lang="en-US" dirty="0" smtClean="0"/>
              <a:t>In </a:t>
            </a:r>
            <a:r>
              <a:rPr lang="en-US" dirty="0"/>
              <a:t>some instances, a formal or written contract may be appropriate; examples include if a written contract has been necessary in the past with the client or if the client “forgets” the agreed-on verbal contract. </a:t>
            </a:r>
          </a:p>
          <a:p>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fontScale="90000"/>
          </a:bodyPr>
          <a:lstStyle/>
          <a:p>
            <a:r>
              <a:rPr lang="en-US" b="1" dirty="0" smtClean="0">
                <a:solidFill>
                  <a:srgbClr val="C00000"/>
                </a:solidFill>
              </a:rPr>
              <a:t>The contract should state the following:</a:t>
            </a:r>
            <a:r>
              <a:rPr lang="en-US" dirty="0" smtClean="0"/>
              <a:t/>
            </a:r>
            <a:br>
              <a:rPr lang="en-US" dirty="0" smtClean="0"/>
            </a:br>
            <a:endParaRPr lang="en-US" dirty="0"/>
          </a:p>
        </p:txBody>
      </p:sp>
      <p:sp>
        <p:nvSpPr>
          <p:cNvPr id="3" name="Content Placeholder 2"/>
          <p:cNvSpPr>
            <a:spLocks noGrp="1"/>
          </p:cNvSpPr>
          <p:nvPr>
            <p:ph sz="quarter" idx="1"/>
          </p:nvPr>
        </p:nvSpPr>
        <p:spPr/>
        <p:txBody>
          <a:bodyPr>
            <a:normAutofit/>
          </a:bodyPr>
          <a:lstStyle/>
          <a:p>
            <a:pPr lvl="0"/>
            <a:r>
              <a:rPr lang="en-US" dirty="0" smtClean="0"/>
              <a:t>Time</a:t>
            </a:r>
            <a:r>
              <a:rPr lang="en-US" dirty="0"/>
              <a:t>, place, and length of sessions</a:t>
            </a:r>
          </a:p>
          <a:p>
            <a:pPr lvl="0"/>
            <a:endParaRPr lang="en-US" dirty="0" smtClean="0"/>
          </a:p>
          <a:p>
            <a:pPr lvl="0"/>
            <a:r>
              <a:rPr lang="en-US" dirty="0" smtClean="0"/>
              <a:t>When </a:t>
            </a:r>
            <a:r>
              <a:rPr lang="en-US" dirty="0"/>
              <a:t>sessions will terminate</a:t>
            </a:r>
          </a:p>
          <a:p>
            <a:pPr lvl="0"/>
            <a:endParaRPr lang="en-US" dirty="0" smtClean="0"/>
          </a:p>
          <a:p>
            <a:pPr lvl="0"/>
            <a:r>
              <a:rPr lang="en-US" dirty="0" smtClean="0"/>
              <a:t>Who </a:t>
            </a:r>
            <a:r>
              <a:rPr lang="en-US" dirty="0"/>
              <a:t>will be involved in the treatment plan (family members or health team members)</a:t>
            </a:r>
          </a:p>
          <a:p>
            <a:pPr lvl="0"/>
            <a:endParaRPr lang="en-US" dirty="0" smtClean="0"/>
          </a:p>
          <a:p>
            <a:pPr lvl="0"/>
            <a:r>
              <a:rPr lang="en-US" dirty="0" smtClean="0"/>
              <a:t>Client </a:t>
            </a:r>
            <a:r>
              <a:rPr lang="en-US" dirty="0"/>
              <a:t>responsibilities </a:t>
            </a:r>
          </a:p>
          <a:p>
            <a:pPr lvl="0"/>
            <a:endParaRPr lang="en-US" dirty="0" smtClean="0"/>
          </a:p>
          <a:p>
            <a:pPr lvl="0"/>
            <a:r>
              <a:rPr lang="en-US" dirty="0" smtClean="0"/>
              <a:t>Your responsibilities (maintain </a:t>
            </a:r>
            <a:r>
              <a:rPr lang="en-US" dirty="0"/>
              <a:t>confidentiality at all </a:t>
            </a:r>
            <a:r>
              <a:rPr lang="en-US" dirty="0" smtClean="0"/>
              <a:t>times).</a:t>
            </a:r>
            <a:endParaRPr lang="en-US" dirty="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457200" y="285728"/>
            <a:ext cx="7467600" cy="6188224"/>
          </a:xfrm>
        </p:spPr>
        <p:txBody>
          <a:bodyPr>
            <a:normAutofit/>
          </a:bodyPr>
          <a:lstStyle/>
          <a:p>
            <a:r>
              <a:rPr lang="en-US" b="1" dirty="0" smtClean="0"/>
              <a:t>Social Judgment Theory</a:t>
            </a:r>
            <a:r>
              <a:rPr lang="en-US" dirty="0" smtClean="0"/>
              <a:t>: Theory postulating that people respond to communication with a latitude of acceptance, rejection, or </a:t>
            </a:r>
            <a:r>
              <a:rPr lang="en-US" dirty="0" err="1" smtClean="0"/>
              <a:t>noncommitment</a:t>
            </a:r>
            <a:r>
              <a:rPr lang="en-US" dirty="0" smtClean="0"/>
              <a:t>. Depending on ego-involvement (i.e., how important an issue is to them), people can be influenced along a certain latitude. </a:t>
            </a:r>
          </a:p>
          <a:p>
            <a:r>
              <a:rPr lang="en-US" b="1" dirty="0" smtClean="0"/>
              <a:t>Elaboration Likelihood Model</a:t>
            </a:r>
            <a:r>
              <a:rPr lang="en-US" dirty="0" smtClean="0"/>
              <a:t>: Theory indicating that people respond to messages along one of two paths: the elaboration (i.e., central) path or the peripheral path. The elaboration path is associated with reflectively thinking about, internalizing, and processing information in a fair and objective manner. Most messages are processed via the peripheral route in an effort to avoid information overload. This pathway is not associated with long-term program success. </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confidentiality</a:t>
            </a:r>
            <a:endParaRPr lang="en-US" b="1" dirty="0">
              <a:solidFill>
                <a:srgbClr val="FF0000"/>
              </a:solidFill>
            </a:endParaRPr>
          </a:p>
        </p:txBody>
      </p:sp>
      <p:sp>
        <p:nvSpPr>
          <p:cNvPr id="3" name="Content Placeholder 2"/>
          <p:cNvSpPr>
            <a:spLocks noGrp="1"/>
          </p:cNvSpPr>
          <p:nvPr>
            <p:ph sz="quarter" idx="1"/>
          </p:nvPr>
        </p:nvSpPr>
        <p:spPr/>
        <p:txBody>
          <a:bodyPr/>
          <a:lstStyle/>
          <a:p>
            <a:endParaRPr lang="en-US" dirty="0" smtClean="0">
              <a:solidFill>
                <a:srgbClr val="FF0000"/>
              </a:solidFill>
            </a:endParaRPr>
          </a:p>
          <a:p>
            <a:r>
              <a:rPr lang="en-US" sz="3200" b="1" dirty="0" smtClean="0">
                <a:solidFill>
                  <a:srgbClr val="FF0000"/>
                </a:solidFill>
              </a:rPr>
              <a:t>What does confidentiality mean?</a:t>
            </a:r>
            <a:endParaRPr lang="en-US" sz="3200" b="1" dirty="0">
              <a:solidFill>
                <a:srgbClr val="FF0000"/>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US" b="1" dirty="0" smtClean="0">
                <a:solidFill>
                  <a:srgbClr val="C00000"/>
                </a:solidFill>
              </a:rPr>
              <a:t>Confidentiality, </a:t>
            </a:r>
            <a:endParaRPr lang="en-US" dirty="0">
              <a:solidFill>
                <a:srgbClr val="C00000"/>
              </a:solidFill>
            </a:endParaRPr>
          </a:p>
        </p:txBody>
      </p:sp>
      <p:sp>
        <p:nvSpPr>
          <p:cNvPr id="3" name="Content Placeholder 2"/>
          <p:cNvSpPr>
            <a:spLocks noGrp="1"/>
          </p:cNvSpPr>
          <p:nvPr>
            <p:ph sz="quarter" idx="1"/>
          </p:nvPr>
        </p:nvSpPr>
        <p:spPr>
          <a:xfrm>
            <a:off x="228600" y="1219200"/>
            <a:ext cx="8458200" cy="5638800"/>
          </a:xfrm>
        </p:spPr>
        <p:txBody>
          <a:bodyPr>
            <a:normAutofit/>
          </a:bodyPr>
          <a:lstStyle/>
          <a:p>
            <a:r>
              <a:rPr lang="en-US" sz="3200" dirty="0" smtClean="0"/>
              <a:t>This </a:t>
            </a:r>
            <a:r>
              <a:rPr lang="en-US" sz="3200" dirty="0"/>
              <a:t>means respecting the client’s right to keep private any information about his or her mental and physical health and related care. </a:t>
            </a:r>
            <a:endParaRPr lang="en-US" sz="3200" dirty="0" smtClean="0"/>
          </a:p>
          <a:p>
            <a:r>
              <a:rPr lang="en-US" sz="3200" dirty="0" smtClean="0"/>
              <a:t>It </a:t>
            </a:r>
            <a:r>
              <a:rPr lang="en-US" sz="3200" dirty="0"/>
              <a:t>means allowing only those dealing with the client’s care to have access to the information that the client divulges. </a:t>
            </a:r>
            <a:endParaRPr lang="en-US" sz="3200" dirty="0" smtClean="0"/>
          </a:p>
          <a:p>
            <a:r>
              <a:rPr lang="en-US" sz="3200" dirty="0" smtClean="0"/>
              <a:t>Only </a:t>
            </a:r>
            <a:r>
              <a:rPr lang="en-US" sz="3200" dirty="0"/>
              <a:t>under precisely defined conditions can third parties have access to this </a:t>
            </a:r>
            <a:r>
              <a:rPr lang="en-US" sz="3200" dirty="0" smtClean="0"/>
              <a:t>information</a:t>
            </a:r>
            <a:endParaRPr lang="en-US" sz="3200" dirty="0"/>
          </a:p>
          <a:p>
            <a:pPr>
              <a:buNone/>
            </a:pPr>
            <a:endParaRPr lang="en-US" dirty="0"/>
          </a:p>
          <a:p>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457200" y="1600200"/>
            <a:ext cx="8305800" cy="4873752"/>
          </a:xfrm>
        </p:spPr>
        <p:txBody>
          <a:bodyPr>
            <a:normAutofit lnSpcReduction="10000"/>
          </a:bodyPr>
          <a:lstStyle/>
          <a:p>
            <a:r>
              <a:rPr lang="en-US" sz="3200" dirty="0" smtClean="0"/>
              <a:t>The HCW must clearly state information about who will have access to client assessment data and progress evaluations. </a:t>
            </a:r>
          </a:p>
          <a:p>
            <a:r>
              <a:rPr lang="en-US" sz="3200" dirty="0" smtClean="0"/>
              <a:t>He or she should tell the client that members of the concerned health team share appropriate information among themselves to provide consistent care and that only with the client’s permission will they include a family member. </a:t>
            </a:r>
          </a:p>
          <a:p>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Note:</a:t>
            </a:r>
            <a:endParaRPr lang="en-US" b="1" dirty="0">
              <a:solidFill>
                <a:srgbClr val="C00000"/>
              </a:solidFill>
            </a:endParaRPr>
          </a:p>
        </p:txBody>
      </p:sp>
      <p:sp>
        <p:nvSpPr>
          <p:cNvPr id="3" name="Content Placeholder 2"/>
          <p:cNvSpPr>
            <a:spLocks noGrp="1"/>
          </p:cNvSpPr>
          <p:nvPr>
            <p:ph sz="quarter" idx="1"/>
          </p:nvPr>
        </p:nvSpPr>
        <p:spPr>
          <a:xfrm>
            <a:off x="228600" y="1219200"/>
            <a:ext cx="8610600" cy="5486400"/>
          </a:xfrm>
        </p:spPr>
        <p:txBody>
          <a:bodyPr>
            <a:noAutofit/>
          </a:bodyPr>
          <a:lstStyle/>
          <a:p>
            <a:r>
              <a:rPr lang="en-US" sz="3200" dirty="0" smtClean="0"/>
              <a:t>If the client has an appointed guardian, that person can review client information and make treatment decisions that are in the client’s best interest</a:t>
            </a:r>
          </a:p>
          <a:p>
            <a:r>
              <a:rPr lang="en-US" sz="3200" dirty="0" smtClean="0"/>
              <a:t> The HCW must be alert if a client asks him or she to keep a secret because this information may relate to the client’s harming himself or herself or others.</a:t>
            </a:r>
          </a:p>
          <a:p>
            <a:r>
              <a:rPr lang="en-US" sz="3200" dirty="0" smtClean="0"/>
              <a:t>If the HCW has promised not to tell before hearing the message, he or she could be jeopardizing the client’s trust. </a:t>
            </a:r>
            <a:endParaRPr lang="en-US" sz="32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Self-Disclosure, </a:t>
            </a:r>
            <a:endParaRPr lang="en-US" dirty="0">
              <a:solidFill>
                <a:srgbClr val="C00000"/>
              </a:solidFill>
            </a:endParaRPr>
          </a:p>
        </p:txBody>
      </p:sp>
      <p:sp>
        <p:nvSpPr>
          <p:cNvPr id="3" name="Content Placeholder 2"/>
          <p:cNvSpPr>
            <a:spLocks noGrp="1"/>
          </p:cNvSpPr>
          <p:nvPr>
            <p:ph sz="quarter" idx="1"/>
          </p:nvPr>
        </p:nvSpPr>
        <p:spPr>
          <a:xfrm>
            <a:off x="228600" y="1371600"/>
            <a:ext cx="8458200" cy="5334000"/>
          </a:xfrm>
        </p:spPr>
        <p:txBody>
          <a:bodyPr>
            <a:normAutofit fontScale="92500"/>
          </a:bodyPr>
          <a:lstStyle/>
          <a:p>
            <a:r>
              <a:rPr lang="en-US" sz="3200" dirty="0" smtClean="0"/>
              <a:t>This </a:t>
            </a:r>
            <a:r>
              <a:rPr lang="en-US" sz="3200" dirty="0"/>
              <a:t>means revealing personal information such as </a:t>
            </a:r>
            <a:r>
              <a:rPr lang="en-US" sz="3200" dirty="0" smtClean="0"/>
              <a:t>personal </a:t>
            </a:r>
            <a:r>
              <a:rPr lang="en-US" sz="3200" dirty="0"/>
              <a:t>ideas, thoughts, and feelings about oneself to clients. </a:t>
            </a:r>
            <a:r>
              <a:rPr lang="en-US" sz="3200" dirty="0" smtClean="0"/>
              <a:t>It </a:t>
            </a:r>
            <a:r>
              <a:rPr lang="en-US" sz="3200" dirty="0"/>
              <a:t>is believed that some purposeful, well-planned, self-disclosure can improve rapport between the </a:t>
            </a:r>
            <a:r>
              <a:rPr lang="en-US" sz="3200" dirty="0" smtClean="0"/>
              <a:t>HCW </a:t>
            </a:r>
            <a:r>
              <a:rPr lang="en-US" sz="3200" dirty="0"/>
              <a:t>and the client. </a:t>
            </a:r>
          </a:p>
          <a:p>
            <a:r>
              <a:rPr lang="en-US" sz="3200" dirty="0"/>
              <a:t>The </a:t>
            </a:r>
            <a:r>
              <a:rPr lang="en-US" sz="3200" dirty="0" smtClean="0"/>
              <a:t>HCW </a:t>
            </a:r>
            <a:r>
              <a:rPr lang="en-US" sz="3200" dirty="0"/>
              <a:t>can use self-disclosure to </a:t>
            </a:r>
            <a:r>
              <a:rPr lang="en-US" sz="3200" u="sng" dirty="0"/>
              <a:t>convey support, educate clients, and demonstrate that a client’s anxiety is normal and that many people deal with stress and problems in their lives. </a:t>
            </a:r>
            <a:endParaRPr lang="en-US" sz="3200" u="sng" dirty="0" smtClean="0"/>
          </a:p>
          <a:p>
            <a:pPr>
              <a:buNone/>
            </a:pPr>
            <a:endParaRPr lang="en-US" dirty="0"/>
          </a:p>
          <a:p>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457200" y="1600200"/>
            <a:ext cx="8305800" cy="4873752"/>
          </a:xfrm>
        </p:spPr>
        <p:txBody>
          <a:bodyPr>
            <a:normAutofit fontScale="92500" lnSpcReduction="10000"/>
          </a:bodyPr>
          <a:lstStyle/>
          <a:p>
            <a:r>
              <a:rPr lang="en-US" sz="3200" dirty="0" smtClean="0"/>
              <a:t>Self-disclosure may help the client </a:t>
            </a:r>
            <a:r>
              <a:rPr lang="en-US" sz="3200" u="sng" dirty="0" smtClean="0"/>
              <a:t>feel more comfortable and more willing to share thoughts and feelings, or help the client gain insight into his or her situation. </a:t>
            </a:r>
          </a:p>
          <a:p>
            <a:r>
              <a:rPr lang="en-US" sz="3200" dirty="0" smtClean="0"/>
              <a:t>Some clients may deem self-disclosure inappropriate or too personal, causing the client discomfort.</a:t>
            </a:r>
          </a:p>
          <a:p>
            <a:r>
              <a:rPr lang="en-US" sz="3200" dirty="0" smtClean="0"/>
              <a:t>Disclosing personal information to a client can be harmful and inappropriate, so it must be planned and considered thoughtfully in advance.</a:t>
            </a:r>
          </a:p>
          <a:p>
            <a:endParaRPr lang="en-US" dirty="0" smtClean="0"/>
          </a:p>
          <a:p>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SELF DISCLOSURE CONT…</a:t>
            </a:r>
            <a:endParaRPr lang="en-US" b="1" dirty="0">
              <a:solidFill>
                <a:srgbClr val="C00000"/>
              </a:solidFill>
            </a:endParaRPr>
          </a:p>
        </p:txBody>
      </p:sp>
      <p:sp>
        <p:nvSpPr>
          <p:cNvPr id="3" name="Content Placeholder 2"/>
          <p:cNvSpPr>
            <a:spLocks noGrp="1"/>
          </p:cNvSpPr>
          <p:nvPr>
            <p:ph sz="quarter" idx="1"/>
          </p:nvPr>
        </p:nvSpPr>
        <p:spPr>
          <a:xfrm>
            <a:off x="152400" y="1600200"/>
            <a:ext cx="8763000" cy="5257800"/>
          </a:xfrm>
        </p:spPr>
        <p:txBody>
          <a:bodyPr>
            <a:normAutofit fontScale="92500" lnSpcReduction="20000"/>
          </a:bodyPr>
          <a:lstStyle/>
          <a:p>
            <a:r>
              <a:rPr lang="en-US" sz="3200" dirty="0" smtClean="0"/>
              <a:t>Spontaneously self-disclosing personal information can have negative results. For example, when working with a client who has been diagnosed with a chronic illness the HCW says, “My cousin had the same illness and it was a horrible experience for his family.” </a:t>
            </a:r>
          </a:p>
          <a:p>
            <a:r>
              <a:rPr lang="en-US" sz="3200" dirty="0" smtClean="0"/>
              <a:t>The HCW has shifted the focus away from the client and has given the client the idea that this experience will be horrible for the client. Although the HCW may have meant to communicate empathy, the result can be quite the opposite.</a:t>
            </a:r>
          </a:p>
          <a:p>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solidFill>
                  <a:srgbClr val="C00000"/>
                </a:solidFill>
              </a:rPr>
              <a:t>WORKING PHASE</a:t>
            </a:r>
            <a:r>
              <a:rPr lang="en-US" dirty="0" smtClean="0"/>
              <a:t/>
            </a:r>
            <a:br>
              <a:rPr lang="en-US" dirty="0" smtClean="0"/>
            </a:br>
            <a:endParaRPr lang="en-US" dirty="0"/>
          </a:p>
        </p:txBody>
      </p:sp>
      <p:sp>
        <p:nvSpPr>
          <p:cNvPr id="3" name="Content Placeholder 2"/>
          <p:cNvSpPr>
            <a:spLocks noGrp="1"/>
          </p:cNvSpPr>
          <p:nvPr>
            <p:ph sz="quarter" idx="1"/>
          </p:nvPr>
        </p:nvSpPr>
        <p:spPr>
          <a:xfrm>
            <a:off x="457200" y="1600200"/>
            <a:ext cx="8153400" cy="4873752"/>
          </a:xfrm>
        </p:spPr>
        <p:txBody>
          <a:bodyPr>
            <a:normAutofit fontScale="85000" lnSpcReduction="10000"/>
          </a:bodyPr>
          <a:lstStyle/>
          <a:p>
            <a:r>
              <a:rPr lang="en-US" sz="3200" dirty="0" smtClean="0"/>
              <a:t>The </a:t>
            </a:r>
            <a:r>
              <a:rPr lang="en-US" sz="3200" dirty="0"/>
              <a:t>working phase</a:t>
            </a:r>
            <a:r>
              <a:rPr lang="en-US" sz="3200" b="1" dirty="0"/>
              <a:t> </a:t>
            </a:r>
            <a:r>
              <a:rPr lang="en-US" sz="3200" dirty="0"/>
              <a:t>of the </a:t>
            </a:r>
            <a:r>
              <a:rPr lang="en-US" sz="3200" dirty="0" smtClean="0"/>
              <a:t>clinician–client </a:t>
            </a:r>
            <a:r>
              <a:rPr lang="en-US" sz="3200" dirty="0"/>
              <a:t>relationship is usually divided into two sub-phases as problem identification and exploitation.</a:t>
            </a:r>
          </a:p>
          <a:p>
            <a:r>
              <a:rPr lang="en-US" sz="3200" b="1" dirty="0"/>
              <a:t>Problem identification phase;</a:t>
            </a:r>
            <a:r>
              <a:rPr lang="en-US" sz="3200" dirty="0"/>
              <a:t> during this time the client identifies the issues or concerns causing problems. </a:t>
            </a:r>
          </a:p>
          <a:p>
            <a:r>
              <a:rPr lang="en-US" sz="3200" b="1" dirty="0"/>
              <a:t>Exploitation phase</a:t>
            </a:r>
            <a:r>
              <a:rPr lang="en-US" sz="3200" dirty="0"/>
              <a:t>; during this time the </a:t>
            </a:r>
            <a:r>
              <a:rPr lang="en-US" sz="3200" dirty="0" smtClean="0"/>
              <a:t>HCW </a:t>
            </a:r>
            <a:r>
              <a:rPr lang="en-US" sz="3200" dirty="0"/>
              <a:t>guides the client to examine feelings and responses and to develop better coping skills and a more positive self-image; this encourages behavior change and develops independence. </a:t>
            </a:r>
          </a:p>
          <a:p>
            <a:pPr>
              <a:buNone/>
            </a:pPr>
            <a:endParaRPr lang="en-US" dirty="0"/>
          </a:p>
          <a:p>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The specific tasks of the working phase include :</a:t>
            </a:r>
            <a:endParaRPr lang="en-US" b="1" dirty="0">
              <a:solidFill>
                <a:srgbClr val="C00000"/>
              </a:solidFill>
            </a:endParaRPr>
          </a:p>
        </p:txBody>
      </p:sp>
      <p:sp>
        <p:nvSpPr>
          <p:cNvPr id="3" name="Content Placeholder 2"/>
          <p:cNvSpPr>
            <a:spLocks noGrp="1"/>
          </p:cNvSpPr>
          <p:nvPr>
            <p:ph sz="quarter" idx="1"/>
          </p:nvPr>
        </p:nvSpPr>
        <p:spPr>
          <a:xfrm>
            <a:off x="228600" y="1600200"/>
            <a:ext cx="8305800" cy="5257800"/>
          </a:xfrm>
        </p:spPr>
        <p:txBody>
          <a:bodyPr>
            <a:normAutofit/>
          </a:bodyPr>
          <a:lstStyle/>
          <a:p>
            <a:r>
              <a:rPr lang="en-US" dirty="0" smtClean="0"/>
              <a:t>Maintaining </a:t>
            </a:r>
            <a:r>
              <a:rPr lang="en-US" dirty="0"/>
              <a:t>the relationship</a:t>
            </a:r>
          </a:p>
          <a:p>
            <a:pPr lvl="0"/>
            <a:r>
              <a:rPr lang="en-US" dirty="0"/>
              <a:t>Gathering more </a:t>
            </a:r>
            <a:r>
              <a:rPr lang="en-US" dirty="0" smtClean="0"/>
              <a:t>data</a:t>
            </a:r>
            <a:endParaRPr lang="en-US" dirty="0"/>
          </a:p>
          <a:p>
            <a:pPr lvl="0"/>
            <a:r>
              <a:rPr lang="en-US" dirty="0"/>
              <a:t>Developing positive coping mechanisms</a:t>
            </a:r>
          </a:p>
          <a:p>
            <a:pPr lvl="0"/>
            <a:r>
              <a:rPr lang="en-US" dirty="0"/>
              <a:t>Promoting a positive self-concept</a:t>
            </a:r>
          </a:p>
          <a:p>
            <a:pPr lvl="0"/>
            <a:r>
              <a:rPr lang="en-US" dirty="0"/>
              <a:t>Encouraging verbalization of feelings</a:t>
            </a:r>
          </a:p>
          <a:p>
            <a:pPr lvl="0"/>
            <a:r>
              <a:rPr lang="en-US" dirty="0"/>
              <a:t>Facilitating behavior change</a:t>
            </a:r>
          </a:p>
          <a:p>
            <a:pPr lvl="0"/>
            <a:r>
              <a:rPr lang="en-US" dirty="0"/>
              <a:t>Working through resistance</a:t>
            </a:r>
          </a:p>
          <a:p>
            <a:pPr lvl="0"/>
            <a:r>
              <a:rPr lang="en-US" dirty="0"/>
              <a:t>Evaluating progress and redefining goals as appropriate</a:t>
            </a:r>
          </a:p>
          <a:p>
            <a:pPr lvl="0"/>
            <a:r>
              <a:rPr lang="en-US" dirty="0"/>
              <a:t>Providing opportunities for the client to practice new behaviors</a:t>
            </a:r>
          </a:p>
          <a:p>
            <a:pPr lvl="0"/>
            <a:r>
              <a:rPr lang="en-US" dirty="0"/>
              <a:t>Promoting independence</a:t>
            </a:r>
          </a:p>
          <a:p>
            <a:pPr>
              <a:buNone/>
            </a:pPr>
            <a:endParaRPr lang="en-US" dirty="0"/>
          </a:p>
          <a:p>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467600" cy="1143000"/>
          </a:xfrm>
        </p:spPr>
        <p:txBody>
          <a:bodyPr/>
          <a:lstStyle/>
          <a:p>
            <a:pPr lvl="0"/>
            <a:r>
              <a:rPr lang="en-US" b="1" dirty="0" smtClean="0">
                <a:solidFill>
                  <a:srgbClr val="C00000"/>
                </a:solidFill>
              </a:rPr>
              <a:t>Termination</a:t>
            </a:r>
            <a:r>
              <a:rPr lang="en-US" dirty="0" smtClean="0"/>
              <a:t/>
            </a:r>
            <a:br>
              <a:rPr lang="en-US" dirty="0" smtClean="0"/>
            </a:br>
            <a:endParaRPr lang="en-US" dirty="0"/>
          </a:p>
        </p:txBody>
      </p:sp>
      <p:sp>
        <p:nvSpPr>
          <p:cNvPr id="3" name="Content Placeholder 2"/>
          <p:cNvSpPr>
            <a:spLocks noGrp="1"/>
          </p:cNvSpPr>
          <p:nvPr>
            <p:ph sz="quarter" idx="1"/>
          </p:nvPr>
        </p:nvSpPr>
        <p:spPr>
          <a:xfrm>
            <a:off x="0" y="609600"/>
            <a:ext cx="9144000" cy="6248400"/>
          </a:xfrm>
        </p:spPr>
        <p:txBody>
          <a:bodyPr>
            <a:normAutofit/>
          </a:bodyPr>
          <a:lstStyle/>
          <a:p>
            <a:r>
              <a:rPr lang="en-US" dirty="0" smtClean="0"/>
              <a:t>The </a:t>
            </a:r>
            <a:r>
              <a:rPr lang="en-US" dirty="0"/>
              <a:t>termination or resolution phase</a:t>
            </a:r>
            <a:r>
              <a:rPr lang="en-US" b="1" dirty="0"/>
              <a:t> </a:t>
            </a:r>
            <a:r>
              <a:rPr lang="en-US" dirty="0"/>
              <a:t>is the final stage in the </a:t>
            </a:r>
            <a:r>
              <a:rPr lang="en-US" dirty="0" smtClean="0"/>
              <a:t>HCW–client </a:t>
            </a:r>
            <a:r>
              <a:rPr lang="en-US" dirty="0"/>
              <a:t>relationship. </a:t>
            </a:r>
            <a:endParaRPr lang="en-US" dirty="0" smtClean="0"/>
          </a:p>
          <a:p>
            <a:r>
              <a:rPr lang="en-US" dirty="0" smtClean="0"/>
              <a:t>It </a:t>
            </a:r>
            <a:r>
              <a:rPr lang="en-US" dirty="0"/>
              <a:t>begins when the problems are resolved, and it ends when the relationship is ended. </a:t>
            </a:r>
            <a:endParaRPr lang="en-US" dirty="0" smtClean="0"/>
          </a:p>
          <a:p>
            <a:endParaRPr lang="en-US" dirty="0" smtClean="0"/>
          </a:p>
          <a:p>
            <a:r>
              <a:rPr lang="en-US" dirty="0" smtClean="0"/>
              <a:t>Both HCW </a:t>
            </a:r>
            <a:r>
              <a:rPr lang="en-US" dirty="0"/>
              <a:t>and client usually have feelings about ending the relationship; the client especially may feel the termination as an impending loss. </a:t>
            </a:r>
            <a:endParaRPr lang="en-US" dirty="0" smtClean="0"/>
          </a:p>
          <a:p>
            <a:endParaRPr lang="en-US" dirty="0" smtClean="0"/>
          </a:p>
          <a:p>
            <a:r>
              <a:rPr lang="en-US" dirty="0" smtClean="0"/>
              <a:t>If the client tries to reopen and discuss old resolved issues, the HCW must avoid feeling as if the sessions were unsuccessful; instead, he or she should identify the client’s stalling maneuvers and refocus the client on newly learned behaviors and skills to handle the problem. </a:t>
            </a:r>
          </a:p>
          <a:p>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r>
              <a:rPr lang="en-US" b="1" dirty="0" smtClean="0"/>
              <a:t>The Extended Parallel Process Model</a:t>
            </a:r>
            <a:r>
              <a:rPr lang="en-US" dirty="0" smtClean="0"/>
              <a:t>: A fear appeal theory postulating that threat motivates action (e.g., too much unprotected exposure to the sun causes skin cancer) and that perceived efficacy (i.e., confidence in one’s ability to take recommended action) determines whether the recommended action taken (e.g., wearing a hat or using sunscreen when in the sun) controls the danger or controls the fear (e.g., getting skin cancer). For communication purposes, it is important that high efficacy messages (e.g., sun screen is easy to obtain and apply) accompany high threat messages (e.g., one needs to avoid skin cancer).</a:t>
            </a: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1"/>
          </a:solidFill>
        </p:spPr>
        <p:txBody>
          <a:bodyPr>
            <a:normAutofit/>
          </a:bodyPr>
          <a:lstStyle/>
          <a:p>
            <a:r>
              <a:rPr lang="en-US" sz="3600" b="1" dirty="0" smtClean="0">
                <a:solidFill>
                  <a:srgbClr val="FF0000"/>
                </a:solidFill>
              </a:rPr>
              <a:t>NOTE!!</a:t>
            </a:r>
            <a:endParaRPr lang="en-US" sz="3600" b="1" dirty="0">
              <a:solidFill>
                <a:srgbClr val="FF0000"/>
              </a:solidFill>
            </a:endParaRPr>
          </a:p>
        </p:txBody>
      </p:sp>
      <p:sp>
        <p:nvSpPr>
          <p:cNvPr id="3" name="Content Placeholder 2"/>
          <p:cNvSpPr>
            <a:spLocks noGrp="1"/>
          </p:cNvSpPr>
          <p:nvPr>
            <p:ph sz="quarter" idx="1"/>
          </p:nvPr>
        </p:nvSpPr>
        <p:spPr>
          <a:xfrm>
            <a:off x="304800" y="1600200"/>
            <a:ext cx="8458200" cy="4873752"/>
          </a:xfrm>
        </p:spPr>
        <p:txBody>
          <a:bodyPr>
            <a:normAutofit/>
          </a:bodyPr>
          <a:lstStyle/>
          <a:p>
            <a:pPr>
              <a:buNone/>
            </a:pPr>
            <a:endParaRPr lang="en-US" sz="3600" dirty="0" smtClean="0"/>
          </a:p>
          <a:p>
            <a:pPr>
              <a:buNone/>
            </a:pPr>
            <a:r>
              <a:rPr lang="en-US" sz="3600" b="1" dirty="0" smtClean="0">
                <a:latin typeface="Vani" pitchFamily="34" charset="0"/>
                <a:cs typeface="Vani" pitchFamily="34" charset="0"/>
              </a:rPr>
              <a:t>  </a:t>
            </a:r>
            <a:r>
              <a:rPr lang="en-US" sz="3600" b="1" dirty="0" smtClean="0">
                <a:cs typeface="Vani" pitchFamily="34" charset="0"/>
              </a:rPr>
              <a:t>It is appropriate to tell the client that the HCW enjoyed the time spent with the client and will remember him or her, </a:t>
            </a:r>
            <a:r>
              <a:rPr lang="en-US" sz="3600" dirty="0" smtClean="0">
                <a:cs typeface="Vani" pitchFamily="34" charset="0"/>
              </a:rPr>
              <a:t>but it is </a:t>
            </a:r>
            <a:r>
              <a:rPr lang="en-US" sz="3600" b="1" u="sng" dirty="0" smtClean="0">
                <a:solidFill>
                  <a:srgbClr val="FF0000"/>
                </a:solidFill>
                <a:cs typeface="Vani" pitchFamily="34" charset="0"/>
              </a:rPr>
              <a:t>inappropriate for the HCW to agree to see the client outside the therapeutic relationship.</a:t>
            </a:r>
          </a:p>
          <a:p>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sz="quarter" idx="1"/>
          </p:nvPr>
        </p:nvSpPr>
        <p:spPr/>
        <p:txBody>
          <a:bodyPr/>
          <a:lstStyle/>
          <a:p>
            <a:r>
              <a:rPr lang="en-US" b="1" dirty="0" smtClean="0">
                <a:solidFill>
                  <a:srgbClr val="C00000"/>
                </a:solidFill>
              </a:rPr>
              <a:t>Discuss the types of communication</a:t>
            </a: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communication</a:t>
            </a:r>
            <a:endParaRPr lang="en-US" dirty="0"/>
          </a:p>
        </p:txBody>
      </p:sp>
      <p:sp>
        <p:nvSpPr>
          <p:cNvPr id="3" name="Content Placeholder 2"/>
          <p:cNvSpPr>
            <a:spLocks noGrp="1"/>
          </p:cNvSpPr>
          <p:nvPr>
            <p:ph sz="quarter" idx="1"/>
          </p:nvPr>
        </p:nvSpPr>
        <p:spPr>
          <a:xfrm>
            <a:off x="457200" y="1600200"/>
            <a:ext cx="7467600" cy="5257800"/>
          </a:xfrm>
        </p:spPr>
        <p:txBody>
          <a:bodyPr>
            <a:normAutofit lnSpcReduction="10000"/>
          </a:bodyPr>
          <a:lstStyle/>
          <a:p>
            <a:pPr marL="457200" indent="-457200">
              <a:buAutoNum type="arabicPeriod"/>
            </a:pPr>
            <a:r>
              <a:rPr lang="en-US" b="1" dirty="0" smtClean="0"/>
              <a:t>Verbal communication </a:t>
            </a:r>
            <a:r>
              <a:rPr lang="en-US" dirty="0" smtClean="0"/>
              <a:t>is the use of language/words to transfer information through speaking or sign language. </a:t>
            </a:r>
          </a:p>
          <a:p>
            <a:pPr marL="457200" indent="-457200"/>
            <a:r>
              <a:rPr lang="en-US" dirty="0" smtClean="0"/>
              <a:t>It can therefore include both spoken and written communication.</a:t>
            </a:r>
          </a:p>
          <a:p>
            <a:r>
              <a:rPr lang="en-US" dirty="0" smtClean="0"/>
              <a:t>It is important because it is efficient. It can be helpful to support verbal communication with both nonverbal and written communication.</a:t>
            </a:r>
          </a:p>
          <a:p>
            <a:pPr marL="457200" indent="-457200">
              <a:buFont typeface="Wingdings" pitchFamily="2" charset="2"/>
              <a:buChar char="Ø"/>
            </a:pPr>
            <a:r>
              <a:rPr lang="en-US" b="1" dirty="0" smtClean="0"/>
              <a:t>Oral communication </a:t>
            </a:r>
            <a:r>
              <a:rPr lang="en-US" dirty="0" smtClean="0"/>
              <a:t>implies communication through mouth. It includes individuals conversing with each other, be it direct conversation or telephonic conversation. Speeches, presentations, discussions are all forms of oral communication.</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457200" indent="-457200">
              <a:buFont typeface="Wingdings" pitchFamily="2" charset="2"/>
              <a:buChar char="Ø"/>
            </a:pPr>
            <a:r>
              <a:rPr lang="en-US" b="1" dirty="0" smtClean="0"/>
              <a:t>Written communication </a:t>
            </a:r>
            <a:r>
              <a:rPr lang="en-US" dirty="0" smtClean="0"/>
              <a:t>is the act of writing, typing or printing symbols like letters and numbers to convey information. It is helpful because it provides a record of information for reference.</a:t>
            </a:r>
          </a:p>
          <a:p>
            <a:pPr marL="457200" indent="-457200">
              <a:buFont typeface="+mj-lt"/>
              <a:buAutoNum type="arabicPeriod" startAt="2"/>
            </a:pPr>
            <a:r>
              <a:rPr lang="en-US" b="1" dirty="0" smtClean="0"/>
              <a:t>Nonverbal</a:t>
            </a:r>
            <a:r>
              <a:rPr lang="en-US" b="1" u="sng" dirty="0" smtClean="0"/>
              <a:t> </a:t>
            </a:r>
            <a:r>
              <a:rPr lang="en-US" b="1" dirty="0" smtClean="0"/>
              <a:t>communication</a:t>
            </a:r>
            <a:r>
              <a:rPr lang="en-US" dirty="0" smtClean="0"/>
              <a:t> is the use of body language, gestures and facial expressions to convey information to others. It can be used both intentionally and unintentionally. It is helpful when trying to understand others’ thoughts and feelings.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marL="457200" indent="-457200">
              <a:buFont typeface="+mj-lt"/>
              <a:buAutoNum type="arabicPeriod" startAt="3"/>
            </a:pPr>
            <a:r>
              <a:rPr lang="en-US" b="1" dirty="0" smtClean="0"/>
              <a:t>Visual communication </a:t>
            </a:r>
            <a:r>
              <a:rPr lang="en-US" dirty="0" smtClean="0"/>
              <a:t>is the act of using photographs, art, drawings, sketches, charts and graphs to convey information. Visuals are often used as an aid during presentations to provide helpful context alongside written and/or verbal communication. </a:t>
            </a:r>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ELEMENTS OF NON-VERBAL COMMUNICATION</a:t>
            </a:r>
            <a:br>
              <a:rPr lang="en-US" dirty="0" smtClean="0"/>
            </a:br>
            <a:endParaRPr lang="en-US" dirty="0"/>
          </a:p>
        </p:txBody>
      </p:sp>
      <p:sp>
        <p:nvSpPr>
          <p:cNvPr id="3" name="Content Placeholder 2"/>
          <p:cNvSpPr>
            <a:spLocks noGrp="1"/>
          </p:cNvSpPr>
          <p:nvPr>
            <p:ph sz="quarter" idx="1"/>
          </p:nvPr>
        </p:nvSpPr>
        <p:spPr/>
        <p:txBody>
          <a:bodyPr/>
          <a:lstStyle/>
          <a:p>
            <a:r>
              <a:rPr lang="en-US" dirty="0" smtClean="0"/>
              <a:t>Psychologist Albert </a:t>
            </a:r>
            <a:r>
              <a:rPr lang="en-US" dirty="0" err="1" smtClean="0"/>
              <a:t>Mehrabian</a:t>
            </a:r>
            <a:r>
              <a:rPr lang="en-US" dirty="0" smtClean="0"/>
              <a:t>, the best-selling author of Silent Messages: Implicit Communication of Emotions and Attitudes, conducted numerous studies on nonverbal communication and suggested that only 7 percent of any message is conveyed through words. </a:t>
            </a:r>
          </a:p>
          <a:p>
            <a:r>
              <a:rPr lang="en-US" dirty="0" smtClean="0"/>
              <a:t>That means a staggering 93 percent of all communicated information is expressed silently, and in many ways, this nonverbal interaction says more than any string of words ever could.</a:t>
            </a:r>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6978" name="Picture 2"/>
          <p:cNvPicPr>
            <a:picLocks noGrp="1" noChangeAspect="1" noChangeArrowheads="1"/>
          </p:cNvPicPr>
          <p:nvPr>
            <p:ph sz="quarter" idx="1"/>
          </p:nvPr>
        </p:nvPicPr>
        <p:blipFill>
          <a:blip r:embed="rId2"/>
          <a:srcRect/>
          <a:stretch>
            <a:fillRect/>
          </a:stretch>
        </p:blipFill>
        <p:spPr bwMode="auto">
          <a:xfrm>
            <a:off x="214282" y="0"/>
            <a:ext cx="8501122" cy="6643709"/>
          </a:xfrm>
          <a:prstGeom prst="rect">
            <a:avLst/>
          </a:prstGeom>
          <a:noFill/>
          <a:ln w="9525">
            <a:noFill/>
            <a:miter lim="800000"/>
            <a:headEnd/>
            <a:tailEnd/>
          </a:ln>
          <a:effec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buNone/>
            </a:pPr>
            <a:r>
              <a:rPr lang="en-US" b="1" dirty="0" smtClean="0"/>
              <a:t>1. Facial Expressions</a:t>
            </a:r>
            <a:r>
              <a:rPr lang="en-US" dirty="0" smtClean="0"/>
              <a:t/>
            </a:r>
            <a:br>
              <a:rPr lang="en-US" dirty="0" smtClean="0"/>
            </a:br>
            <a:r>
              <a:rPr lang="en-US" dirty="0" smtClean="0"/>
              <a:t>Human faces are able to make more than 10,000 different expressions, and each one articulates volumes of information with ease. Smiling, frowning, blinking, and every teenager’s favorite, eye-rolling, are the strongest and most relatable expressions, but even the smallest eyebrow twitch or nostril flare can be read with minimal effort. </a:t>
            </a:r>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buNone/>
            </a:pPr>
            <a:r>
              <a:rPr lang="en-US" b="1" dirty="0" smtClean="0"/>
              <a:t>2. Body Movements</a:t>
            </a:r>
            <a:r>
              <a:rPr lang="en-US" dirty="0" smtClean="0"/>
              <a:t/>
            </a:r>
            <a:br>
              <a:rPr lang="en-US" dirty="0" smtClean="0"/>
            </a:br>
            <a:r>
              <a:rPr lang="en-US" dirty="0" smtClean="0"/>
              <a:t>Body movements, or kinesics, include common practices like hand gestures or nodding. Other aspects of kinesics include actions that we commonly perceive with nervousness or anxiety like involuntary tremors, frequent clearing of the throat, or a shaking leg. </a:t>
            </a:r>
            <a:br>
              <a:rPr lang="en-US" dirty="0" smtClean="0"/>
            </a:br>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buNone/>
            </a:pPr>
            <a:r>
              <a:rPr lang="en-US" b="1" dirty="0" smtClean="0"/>
              <a:t>3. Posture</a:t>
            </a:r>
            <a:r>
              <a:rPr lang="en-US" dirty="0" smtClean="0"/>
              <a:t/>
            </a:r>
            <a:br>
              <a:rPr lang="en-US" dirty="0" smtClean="0"/>
            </a:br>
            <a:r>
              <a:rPr lang="en-US" dirty="0" smtClean="0"/>
              <a:t> How you stand or sit is one of the important elements in how you are perceived by others. </a:t>
            </a:r>
          </a:p>
          <a:p>
            <a:r>
              <a:rPr lang="en-US" dirty="0" smtClean="0"/>
              <a:t>To express friendliness and positivity, maintain an </a:t>
            </a:r>
            <a:r>
              <a:rPr lang="en-US" b="1" dirty="0" smtClean="0"/>
              <a:t>open posture</a:t>
            </a:r>
            <a:r>
              <a:rPr lang="en-US" dirty="0" smtClean="0"/>
              <a:t>. Stand with your legs hip-distance apart and keep your torso exposed as opposed to covered with your crossed arms. Keep your head raised and relax your facial expression. </a:t>
            </a:r>
          </a:p>
          <a:p>
            <a:r>
              <a:rPr lang="en-US" dirty="0" smtClean="0"/>
              <a:t>A </a:t>
            </a:r>
            <a:r>
              <a:rPr lang="en-US" b="1" dirty="0" smtClean="0"/>
              <a:t>closed posture</a:t>
            </a:r>
            <a:r>
              <a:rPr lang="en-US" dirty="0" smtClean="0"/>
              <a:t>, especially crossed arms across the chest, gives the impression of boredom or hostility.</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b="1" dirty="0" smtClean="0"/>
              <a:t>The Spiral of Silence:</a:t>
            </a:r>
            <a:r>
              <a:rPr lang="en-US" dirty="0" smtClean="0"/>
              <a:t> Theory indicating that the fear of isolation causes people to remain silent about minority opinions and even adopt the majority opinion despite personal and philosophical concerns. The mass media may perpetuate this repression of views through constant repetition or coverage of certain themes.</a:t>
            </a:r>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buNone/>
            </a:pPr>
            <a:r>
              <a:rPr lang="en-US" b="1" dirty="0" smtClean="0"/>
              <a:t>4. Eye Contact</a:t>
            </a:r>
            <a:r>
              <a:rPr lang="en-US" dirty="0" smtClean="0"/>
              <a:t/>
            </a:r>
            <a:br>
              <a:rPr lang="en-US" dirty="0" smtClean="0"/>
            </a:br>
            <a:r>
              <a:rPr lang="en-US" dirty="0" smtClean="0"/>
              <a:t>Eyes can indicate interest, attention, and involvement, while failing to make eye contact may be interpreted as disinterested, inattentive, or rude. </a:t>
            </a:r>
          </a:p>
          <a:p>
            <a:r>
              <a:rPr lang="en-US" dirty="0" smtClean="0"/>
              <a:t>Experts suggest that healthy eye contact consists of looking semi-randomly at the area around the eyes, which includes the eyelids and eyebrows.</a:t>
            </a:r>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b="1" dirty="0" smtClean="0"/>
              <a:t>5. Paralanguage</a:t>
            </a:r>
          </a:p>
          <a:p>
            <a:r>
              <a:rPr lang="en-US" dirty="0" smtClean="0"/>
              <a:t>Paralanguage is nonverbal communication such as your tone, pitch or manner of speaking. It is the set of </a:t>
            </a:r>
            <a:r>
              <a:rPr lang="en-US" dirty="0" err="1" smtClean="0"/>
              <a:t>nonphonemic</a:t>
            </a:r>
            <a:r>
              <a:rPr lang="en-US" dirty="0" smtClean="0"/>
              <a:t> properties of speech, such as speaking tempo, vocal pitch, and </a:t>
            </a:r>
            <a:r>
              <a:rPr lang="en-US" dirty="0" err="1" smtClean="0"/>
              <a:t>intonational</a:t>
            </a:r>
            <a:r>
              <a:rPr lang="en-US" dirty="0" smtClean="0"/>
              <a:t> contours, that can be used to communicate attitudes or other shades of meaning.</a:t>
            </a:r>
          </a:p>
          <a:p>
            <a:r>
              <a:rPr lang="en-US" dirty="0" smtClean="0"/>
              <a:t>The aspects of the voice that differ from the words affects the message. </a:t>
            </a:r>
            <a:br>
              <a:rPr lang="en-US" dirty="0" smtClean="0"/>
            </a:br>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buNone/>
            </a:pPr>
            <a:r>
              <a:rPr lang="en-US" b="1" dirty="0" smtClean="0"/>
              <a:t>6. </a:t>
            </a:r>
            <a:r>
              <a:rPr lang="en-US" b="1" dirty="0" err="1" smtClean="0"/>
              <a:t>Proxemics</a:t>
            </a:r>
            <a:r>
              <a:rPr lang="en-US" dirty="0" smtClean="0"/>
              <a:t/>
            </a:r>
            <a:br>
              <a:rPr lang="en-US" dirty="0" smtClean="0"/>
            </a:br>
            <a:r>
              <a:rPr lang="en-US" dirty="0" smtClean="0"/>
              <a:t>It is the study of space and how we use it, how it makes us feel more or less comfortable, and how we arrange objects and ourselves in relation to space. </a:t>
            </a:r>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5954" name="Picture 2"/>
          <p:cNvPicPr>
            <a:picLocks noGrp="1" noChangeAspect="1" noChangeArrowheads="1"/>
          </p:cNvPicPr>
          <p:nvPr>
            <p:ph sz="quarter" idx="1"/>
          </p:nvPr>
        </p:nvPicPr>
        <p:blipFill>
          <a:blip r:embed="rId2"/>
          <a:srcRect/>
          <a:stretch>
            <a:fillRect/>
          </a:stretch>
        </p:blipFill>
        <p:spPr bwMode="auto">
          <a:xfrm>
            <a:off x="1000100" y="285728"/>
            <a:ext cx="7715304" cy="6572272"/>
          </a:xfrm>
          <a:prstGeom prst="rect">
            <a:avLst/>
          </a:prstGeom>
          <a:noFill/>
          <a:ln w="9525">
            <a:noFill/>
            <a:miter lim="800000"/>
            <a:headEnd/>
            <a:tailEnd/>
          </a:ln>
          <a:effec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b="1" dirty="0" smtClean="0"/>
              <a:t>7. Physiological Changes</a:t>
            </a:r>
            <a:r>
              <a:rPr lang="en-US" dirty="0" smtClean="0"/>
              <a:t/>
            </a:r>
            <a:br>
              <a:rPr lang="en-US" dirty="0" smtClean="0"/>
            </a:br>
            <a:r>
              <a:rPr lang="en-US" dirty="0" smtClean="0"/>
              <a:t>With nonverbal communication closely related to emotion, the physiological reactions are often the most associated with anxiety and discomfort. Sweating, blushing (or flushing), and teary eyes are all dead giveaways that someone is ill-at-ease. </a:t>
            </a:r>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sz="quarter" idx="1"/>
          </p:nvPr>
        </p:nvSpPr>
        <p:spPr/>
        <p:txBody>
          <a:bodyPr/>
          <a:lstStyle/>
          <a:p>
            <a:r>
              <a:rPr lang="en-US" dirty="0" smtClean="0"/>
              <a:t>Outline the importance of non-verbal communication.</a:t>
            </a:r>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Comparative factors influencing communication</a:t>
            </a:r>
            <a:br>
              <a:rPr lang="en-US" b="1" dirty="0" smtClean="0"/>
            </a:br>
            <a:endParaRPr lang="en-US" dirty="0"/>
          </a:p>
        </p:txBody>
      </p:sp>
      <p:sp>
        <p:nvSpPr>
          <p:cNvPr id="3" name="Content Placeholder 2"/>
          <p:cNvSpPr>
            <a:spLocks noGrp="1"/>
          </p:cNvSpPr>
          <p:nvPr>
            <p:ph sz="quarter" idx="1"/>
          </p:nvPr>
        </p:nvSpPr>
        <p:spPr/>
        <p:txBody>
          <a:bodyPr>
            <a:normAutofit/>
          </a:bodyPr>
          <a:lstStyle/>
          <a:p>
            <a:pPr>
              <a:buNone/>
            </a:pPr>
            <a:r>
              <a:rPr lang="en-US" b="1" dirty="0" smtClean="0"/>
              <a:t> </a:t>
            </a:r>
            <a:r>
              <a:rPr lang="en-US" b="1" dirty="0"/>
              <a:t>Knowledge and Understanding</a:t>
            </a:r>
            <a:endParaRPr lang="en-US" dirty="0"/>
          </a:p>
          <a:p>
            <a:r>
              <a:rPr lang="en-US" dirty="0" smtClean="0"/>
              <a:t>People </a:t>
            </a:r>
            <a:r>
              <a:rPr lang="en-US" dirty="0"/>
              <a:t>usually do not act on facts alone. They need to gain an understanding of the facts. Communication must promote understanding through effective and free feedback so as to remove all barriers between the sender and the receiver</a:t>
            </a:r>
            <a:r>
              <a:rPr lang="en-US" dirty="0" smtClean="0"/>
              <a:t>.</a:t>
            </a:r>
          </a:p>
          <a:p>
            <a:pPr>
              <a:buNone/>
            </a:pPr>
            <a:r>
              <a:rPr lang="en-US" b="1" dirty="0" smtClean="0"/>
              <a:t> </a:t>
            </a:r>
            <a:r>
              <a:rPr lang="en-US" b="1" dirty="0"/>
              <a:t>Acceptance and Rejection </a:t>
            </a:r>
            <a:endParaRPr lang="en-US" dirty="0"/>
          </a:p>
          <a:p>
            <a:r>
              <a:rPr lang="en-US" dirty="0"/>
              <a:t>A thinking human mind requires that the facts should be understood before they are accepted. </a:t>
            </a:r>
            <a:endParaRPr lang="en-US" dirty="0" smtClean="0"/>
          </a:p>
          <a:p>
            <a:r>
              <a:rPr lang="en-US" dirty="0" smtClean="0"/>
              <a:t>Mental </a:t>
            </a:r>
            <a:r>
              <a:rPr lang="en-US" dirty="0"/>
              <a:t>acceptance precedes (the resorting to) </a:t>
            </a:r>
            <a:r>
              <a:rPr lang="en-US" dirty="0" smtClean="0"/>
              <a:t>action. </a:t>
            </a:r>
            <a:endParaRPr lang="en-US" dirty="0"/>
          </a:p>
          <a:p>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buNone/>
            </a:pPr>
            <a:r>
              <a:rPr lang="en-US" b="1" dirty="0"/>
              <a:t>Remembering and Forgetting </a:t>
            </a:r>
            <a:endParaRPr lang="en-US" dirty="0"/>
          </a:p>
          <a:p>
            <a:r>
              <a:rPr lang="en-US" dirty="0"/>
              <a:t>When opportunity for putting into practice what is learnt is not immediately available, what is learnt may be forgotten owing to delayed </a:t>
            </a:r>
            <a:r>
              <a:rPr lang="en-US" dirty="0" smtClean="0"/>
              <a:t>action</a:t>
            </a:r>
          </a:p>
          <a:p>
            <a:r>
              <a:rPr lang="en-US" dirty="0" smtClean="0"/>
              <a:t>Transmitting </a:t>
            </a:r>
            <a:r>
              <a:rPr lang="en-US" dirty="0"/>
              <a:t>the right message to the right people at the right time is often a crucial factor in successful communication.</a:t>
            </a:r>
          </a:p>
          <a:p>
            <a:pPr>
              <a:buNone/>
            </a:pPr>
            <a:endParaRPr lang="en-US" dirty="0"/>
          </a:p>
          <a:p>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COMMUNICATION BARRIERS</a:t>
            </a:r>
            <a:endParaRPr lang="en-US" dirty="0"/>
          </a:p>
        </p:txBody>
      </p:sp>
      <p:sp>
        <p:nvSpPr>
          <p:cNvPr id="5" name="Subtitle 4"/>
          <p:cNvSpPr>
            <a:spLocks noGrp="1"/>
          </p:cNvSpPr>
          <p:nvPr>
            <p:ph type="subTitle" idx="1"/>
          </p:nvPr>
        </p:nvSpPr>
        <p:spPr/>
        <p:txBody>
          <a:bodyPr/>
          <a:lstStyle/>
          <a:p>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Barriers to Communication</a:t>
            </a:r>
            <a:br>
              <a:rPr lang="en-US" b="1" dirty="0" smtClean="0"/>
            </a:br>
            <a:endParaRPr lang="en-US" dirty="0"/>
          </a:p>
        </p:txBody>
      </p:sp>
      <p:sp>
        <p:nvSpPr>
          <p:cNvPr id="3" name="Content Placeholder 2"/>
          <p:cNvSpPr>
            <a:spLocks noGrp="1"/>
          </p:cNvSpPr>
          <p:nvPr>
            <p:ph sz="quarter" idx="1"/>
          </p:nvPr>
        </p:nvSpPr>
        <p:spPr/>
        <p:txBody>
          <a:bodyPr>
            <a:normAutofit/>
          </a:bodyPr>
          <a:lstStyle/>
          <a:p>
            <a:r>
              <a:rPr lang="en-US" dirty="0" smtClean="0"/>
              <a:t>'Barriers</a:t>
            </a:r>
            <a:r>
              <a:rPr lang="en-US" dirty="0"/>
              <a:t>' are any obstacles or difficulties that come in the way of communication. </a:t>
            </a:r>
            <a:endParaRPr lang="en-US" dirty="0" smtClean="0"/>
          </a:p>
          <a:p>
            <a:r>
              <a:rPr lang="en-US" dirty="0" smtClean="0"/>
              <a:t>They </a:t>
            </a:r>
            <a:r>
              <a:rPr lang="en-US" dirty="0"/>
              <a:t>may be physical, mechanical, psychological, cultural or linguistic in nature. 	</a:t>
            </a:r>
          </a:p>
          <a:p>
            <a:r>
              <a:rPr lang="en-US" dirty="0"/>
              <a:t>Besides, there are the barriers raised by interpersonal relationships between individual and groups, the prejudices of both individuals and groups, and the channels they use to communicate</a:t>
            </a:r>
            <a:r>
              <a:rPr lang="en-US" dirty="0" smtClean="0"/>
              <a:t>.</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6728</TotalTime>
  <Words>11492</Words>
  <Application>Microsoft Office PowerPoint</Application>
  <PresentationFormat>On-screen Show (4:3)</PresentationFormat>
  <Paragraphs>875</Paragraphs>
  <Slides>223</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223</vt:i4>
      </vt:variant>
    </vt:vector>
  </HeadingPairs>
  <TitlesOfParts>
    <vt:vector size="225" baseType="lpstr">
      <vt:lpstr>Oriel</vt:lpstr>
      <vt:lpstr>Photo Editor Photo</vt:lpstr>
      <vt:lpstr>COMMUNICATION AND INTERVIEWING SKILLS  </vt:lpstr>
      <vt:lpstr>OBJECTIVES</vt:lpstr>
      <vt:lpstr>COURSE OUTLINE</vt:lpstr>
      <vt:lpstr>INTRODUCTION TO COMMUNICATION.</vt:lpstr>
      <vt:lpstr> Description of communication </vt:lpstr>
      <vt:lpstr>COMMUNICATION THEORIES</vt:lpstr>
      <vt:lpstr>Slide 7</vt:lpstr>
      <vt:lpstr>Slide 8</vt:lpstr>
      <vt:lpstr>Slide 9</vt:lpstr>
      <vt:lpstr>Slide 10</vt:lpstr>
      <vt:lpstr>Slide 11</vt:lpstr>
      <vt:lpstr>Slide 12</vt:lpstr>
      <vt:lpstr>Slide 13</vt:lpstr>
      <vt:lpstr>Slide 14</vt:lpstr>
      <vt:lpstr>Slide 15</vt:lpstr>
      <vt:lpstr>Elements of communication </vt:lpstr>
      <vt:lpstr>Slide 17</vt:lpstr>
      <vt:lpstr>Slide 18</vt:lpstr>
      <vt:lpstr>Slide 19</vt:lpstr>
      <vt:lpstr>Slide 20</vt:lpstr>
      <vt:lpstr> Feedback in Communication </vt:lpstr>
      <vt:lpstr>Slide 22</vt:lpstr>
      <vt:lpstr>COMMUNICATION MODELS</vt:lpstr>
      <vt:lpstr>1. Linear model of communication </vt:lpstr>
      <vt:lpstr>Slide 25</vt:lpstr>
      <vt:lpstr>Slide 26</vt:lpstr>
      <vt:lpstr>Slide 27</vt:lpstr>
      <vt:lpstr>2. Transactional Model of Communication </vt:lpstr>
      <vt:lpstr>Slide 29</vt:lpstr>
      <vt:lpstr>Slide 30</vt:lpstr>
      <vt:lpstr>Slide 31</vt:lpstr>
      <vt:lpstr>Slide 32</vt:lpstr>
      <vt:lpstr>3. Interactive model of communication </vt:lpstr>
      <vt:lpstr>Slide 34</vt:lpstr>
      <vt:lpstr>Slide 35</vt:lpstr>
      <vt:lpstr>Slide 36</vt:lpstr>
      <vt:lpstr>Slide 37</vt:lpstr>
      <vt:lpstr>Enhancing better communication</vt:lpstr>
      <vt:lpstr>Effective communication</vt:lpstr>
      <vt:lpstr>Effective communication cont…</vt:lpstr>
      <vt:lpstr>LIST SOME OF THE FUNCTIONS OF COMMUNICATION</vt:lpstr>
      <vt:lpstr>Purpose and functions of communication </vt:lpstr>
      <vt:lpstr> The Information Function </vt:lpstr>
      <vt:lpstr>Command or instruction of education function </vt:lpstr>
      <vt:lpstr>Influence or Persuasive Function </vt:lpstr>
      <vt:lpstr>Entertainment Function </vt:lpstr>
      <vt:lpstr>Slide 47</vt:lpstr>
      <vt:lpstr>Slide 48</vt:lpstr>
      <vt:lpstr>COMMUNICATION PROCESS AND STAGES.</vt:lpstr>
      <vt:lpstr>Slide 50</vt:lpstr>
      <vt:lpstr>THERAPEUTIC COMMUNICATION</vt:lpstr>
      <vt:lpstr>     therapeutic communication </vt:lpstr>
      <vt:lpstr>HCW-patient relationship</vt:lpstr>
      <vt:lpstr>Therapeutic relationship</vt:lpstr>
      <vt:lpstr>Therapeutic communication cont..</vt:lpstr>
      <vt:lpstr>Therapeutic relationship cont…</vt:lpstr>
      <vt:lpstr>Slide 57</vt:lpstr>
      <vt:lpstr>Purpose of clinician-patient relationship</vt:lpstr>
      <vt:lpstr>The role of a clinician in therapeutic relationship </vt:lpstr>
      <vt:lpstr>Caregiver </vt:lpstr>
      <vt:lpstr>Advocate </vt:lpstr>
      <vt:lpstr>Slide 62</vt:lpstr>
      <vt:lpstr>Phases of client-patient relationship</vt:lpstr>
      <vt:lpstr>Orientation </vt:lpstr>
      <vt:lpstr>Orientation cont…</vt:lpstr>
      <vt:lpstr>Orientation cont..</vt:lpstr>
      <vt:lpstr>Orientation cont..</vt:lpstr>
      <vt:lpstr>HCW–Client Contracts; </vt:lpstr>
      <vt:lpstr>The contract should state the following: </vt:lpstr>
      <vt:lpstr>confidentiality</vt:lpstr>
      <vt:lpstr>Confidentiality, </vt:lpstr>
      <vt:lpstr>Slide 72</vt:lpstr>
      <vt:lpstr>Note:</vt:lpstr>
      <vt:lpstr>Self-Disclosure, </vt:lpstr>
      <vt:lpstr>Slide 75</vt:lpstr>
      <vt:lpstr>SELF DISCLOSURE CONT…</vt:lpstr>
      <vt:lpstr>WORKING PHASE </vt:lpstr>
      <vt:lpstr>The specific tasks of the working phase include :</vt:lpstr>
      <vt:lpstr>Termination </vt:lpstr>
      <vt:lpstr>NOTE!!</vt:lpstr>
      <vt:lpstr>ASSIGNMENT</vt:lpstr>
      <vt:lpstr>Types of communication</vt:lpstr>
      <vt:lpstr>Slide 83</vt:lpstr>
      <vt:lpstr>Slide 84</vt:lpstr>
      <vt:lpstr>ELEMENTS OF NON-VERBAL COMMUNICATION </vt:lpstr>
      <vt:lpstr>Slide 86</vt:lpstr>
      <vt:lpstr>Slide 87</vt:lpstr>
      <vt:lpstr>Slide 88</vt:lpstr>
      <vt:lpstr>Slide 89</vt:lpstr>
      <vt:lpstr>Slide 90</vt:lpstr>
      <vt:lpstr>Slide 91</vt:lpstr>
      <vt:lpstr>Slide 92</vt:lpstr>
      <vt:lpstr>Slide 93</vt:lpstr>
      <vt:lpstr>Slide 94</vt:lpstr>
      <vt:lpstr>ASSIGNMENT</vt:lpstr>
      <vt:lpstr>Comparative factors influencing communication </vt:lpstr>
      <vt:lpstr>Slide 97</vt:lpstr>
      <vt:lpstr>COMMUNICATION BARRIERS</vt:lpstr>
      <vt:lpstr>Barriers to Communication </vt:lpstr>
      <vt:lpstr>Barriers resulting from the source</vt:lpstr>
      <vt:lpstr>Slide 101</vt:lpstr>
      <vt:lpstr>Barriers resulting from the message</vt:lpstr>
      <vt:lpstr>Receiver  </vt:lpstr>
      <vt:lpstr>Slide 104</vt:lpstr>
      <vt:lpstr>Receiver..</vt:lpstr>
      <vt:lpstr>Barriers Resulting from the Social Setting  </vt:lpstr>
      <vt:lpstr>SOCIAL SETTING BARRIERS</vt:lpstr>
      <vt:lpstr>Barriers Affecting the Communication Channel  </vt:lpstr>
      <vt:lpstr>Physical Barriers </vt:lpstr>
      <vt:lpstr>Slide 110</vt:lpstr>
      <vt:lpstr>Psychological Barriers </vt:lpstr>
      <vt:lpstr>Self Image </vt:lpstr>
      <vt:lpstr> Resistance to Change </vt:lpstr>
      <vt:lpstr>Linguistic and Cultural Barriers </vt:lpstr>
      <vt:lpstr> </vt:lpstr>
      <vt:lpstr>Mechanical Barriers </vt:lpstr>
      <vt:lpstr>Slide 117</vt:lpstr>
      <vt:lpstr>Slide 118</vt:lpstr>
      <vt:lpstr>Techniques for Creating Effective Messages  </vt:lpstr>
      <vt:lpstr>Slide 120</vt:lpstr>
      <vt:lpstr>Slide 121</vt:lpstr>
      <vt:lpstr>Slide 122</vt:lpstr>
      <vt:lpstr>Slide 123</vt:lpstr>
      <vt:lpstr>Slide 124</vt:lpstr>
      <vt:lpstr>ASSIGNMENT:  TYPES OF COMMUNICATION   </vt:lpstr>
      <vt:lpstr>Slide 126</vt:lpstr>
      <vt:lpstr>ESSENTIAL ORGANIZATIONAL COMMUNICATION</vt:lpstr>
      <vt:lpstr>Organizational Communication </vt:lpstr>
      <vt:lpstr>Slide 129</vt:lpstr>
      <vt:lpstr>MODES OF COMMUNICATION</vt:lpstr>
      <vt:lpstr>Intrapersonal Communication </vt:lpstr>
      <vt:lpstr>Interpersonal (Face-to-face Communication) </vt:lpstr>
      <vt:lpstr>Interpersonal Communication</vt:lpstr>
      <vt:lpstr>Interpersonal communication has got three stages as follows; </vt:lpstr>
      <vt:lpstr>Phatic stage</vt:lpstr>
      <vt:lpstr>The Personal Stage: </vt:lpstr>
      <vt:lpstr>Personal stage</vt:lpstr>
      <vt:lpstr>The Intimate Stage: </vt:lpstr>
      <vt:lpstr>Slide 139</vt:lpstr>
      <vt:lpstr> Group Communication </vt:lpstr>
      <vt:lpstr>Group communication.</vt:lpstr>
      <vt:lpstr>Mass Communication </vt:lpstr>
      <vt:lpstr>ORGANIZATIONAL/ FORMAL COMMUNICATION</vt:lpstr>
      <vt:lpstr>Slide 144</vt:lpstr>
      <vt:lpstr>Advantages of formal communication</vt:lpstr>
      <vt:lpstr>Formal Communication </vt:lpstr>
      <vt:lpstr>Slide 147</vt:lpstr>
      <vt:lpstr>Downward Communication </vt:lpstr>
      <vt:lpstr>disadvantage</vt:lpstr>
      <vt:lpstr>Upward Communication </vt:lpstr>
      <vt:lpstr>ADVANTAGES</vt:lpstr>
      <vt:lpstr>UPWARD DISADVANTAGE..</vt:lpstr>
      <vt:lpstr>Horizontal Communication </vt:lpstr>
      <vt:lpstr>Slide 154</vt:lpstr>
      <vt:lpstr>Informal Communication </vt:lpstr>
      <vt:lpstr>INFORMAL COMMUNICATION</vt:lpstr>
      <vt:lpstr>Unconscious Communication </vt:lpstr>
      <vt:lpstr>INTERVIEWING AS A COMMUNICATION PROCESS</vt:lpstr>
      <vt:lpstr>Interviewing  </vt:lpstr>
      <vt:lpstr>Slide 160</vt:lpstr>
      <vt:lpstr>PURPOSE OF INTERVIEWS</vt:lpstr>
      <vt:lpstr>Structure</vt:lpstr>
      <vt:lpstr>Slide 163</vt:lpstr>
      <vt:lpstr>Preparation for Interview  </vt:lpstr>
      <vt:lpstr>Preparation </vt:lpstr>
      <vt:lpstr>Slide 166</vt:lpstr>
      <vt:lpstr>Slide 167</vt:lpstr>
      <vt:lpstr>The interview. </vt:lpstr>
      <vt:lpstr>Slide 169</vt:lpstr>
      <vt:lpstr>Slide 170</vt:lpstr>
      <vt:lpstr> Gathering information. </vt:lpstr>
      <vt:lpstr>During the interview;</vt:lpstr>
      <vt:lpstr>Slide 173</vt:lpstr>
      <vt:lpstr>LISTENING  SKILLS</vt:lpstr>
      <vt:lpstr>LISTENING SKILLS </vt:lpstr>
      <vt:lpstr>Slide 176</vt:lpstr>
      <vt:lpstr>Slide 177</vt:lpstr>
      <vt:lpstr>Slide 178</vt:lpstr>
      <vt:lpstr>Slide 179</vt:lpstr>
      <vt:lpstr>Slide 180</vt:lpstr>
      <vt:lpstr>Active listening </vt:lpstr>
      <vt:lpstr>Active listening: </vt:lpstr>
      <vt:lpstr>How do you show that you are actively listening? </vt:lpstr>
      <vt:lpstr>Paraphrasing </vt:lpstr>
      <vt:lpstr>Summarizing </vt:lpstr>
      <vt:lpstr>The main aim of a summary is  </vt:lpstr>
      <vt:lpstr>Slide 187</vt:lpstr>
      <vt:lpstr>Empathy </vt:lpstr>
      <vt:lpstr>EMPATHY</vt:lpstr>
      <vt:lpstr>Clarification </vt:lpstr>
      <vt:lpstr>Clarification: </vt:lpstr>
      <vt:lpstr>Clarification cont….</vt:lpstr>
      <vt:lpstr>Silence </vt:lpstr>
      <vt:lpstr>Attending </vt:lpstr>
      <vt:lpstr>observation</vt:lpstr>
      <vt:lpstr>Minimal prompts </vt:lpstr>
      <vt:lpstr>Focusing </vt:lpstr>
      <vt:lpstr>Questioning </vt:lpstr>
      <vt:lpstr>Slide 199</vt:lpstr>
      <vt:lpstr>Slide 200</vt:lpstr>
      <vt:lpstr>Slide 201</vt:lpstr>
      <vt:lpstr>Closing communication.</vt:lpstr>
      <vt:lpstr>Slide 203</vt:lpstr>
      <vt:lpstr>Slide 204</vt:lpstr>
      <vt:lpstr>Slide 205</vt:lpstr>
      <vt:lpstr>Slide 206</vt:lpstr>
      <vt:lpstr>Slide 207</vt:lpstr>
      <vt:lpstr>BARRIERS TO EFFECTIVE LISTENING </vt:lpstr>
      <vt:lpstr>Improving listening skills </vt:lpstr>
      <vt:lpstr>PUBLIC SPEAKING</vt:lpstr>
      <vt:lpstr>COMMUNICATION PATTERNS</vt:lpstr>
      <vt:lpstr>Slide 212</vt:lpstr>
      <vt:lpstr>Slide 213</vt:lpstr>
      <vt:lpstr>Slide 214</vt:lpstr>
      <vt:lpstr>Slide 215</vt:lpstr>
      <vt:lpstr>Slide 216</vt:lpstr>
      <vt:lpstr>Slide 217</vt:lpstr>
      <vt:lpstr>Slide 218</vt:lpstr>
      <vt:lpstr>Slide 219</vt:lpstr>
      <vt:lpstr>READING AND WRITING SKILLS</vt:lpstr>
      <vt:lpstr>Introduction</vt:lpstr>
      <vt:lpstr>What is reading?</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Jeckton</dc:creator>
  <cp:lastModifiedBy>pheona</cp:lastModifiedBy>
  <cp:revision>113</cp:revision>
  <dcterms:created xsi:type="dcterms:W3CDTF">2014-10-23T15:11:43Z</dcterms:created>
  <dcterms:modified xsi:type="dcterms:W3CDTF">2020-09-21T04:32:33Z</dcterms:modified>
</cp:coreProperties>
</file>