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8" r:id="rId153"/>
    <p:sldId id="409" r:id="rId154"/>
    <p:sldId id="410" r:id="rId155"/>
    <p:sldId id="411" r:id="rId156"/>
    <p:sldId id="412"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 id="435" r:id="rId180"/>
    <p:sldId id="436" r:id="rId181"/>
    <p:sldId id="437" r:id="rId182"/>
    <p:sldId id="438" r:id="rId183"/>
    <p:sldId id="439" r:id="rId184"/>
    <p:sldId id="440" r:id="rId185"/>
    <p:sldId id="441" r:id="rId186"/>
    <p:sldId id="442" r:id="rId187"/>
    <p:sldId id="443" r:id="rId188"/>
    <p:sldId id="444" r:id="rId189"/>
    <p:sldId id="445" r:id="rId190"/>
    <p:sldId id="446" r:id="rId191"/>
    <p:sldId id="447" r:id="rId192"/>
    <p:sldId id="448" r:id="rId193"/>
    <p:sldId id="449" r:id="rId194"/>
    <p:sldId id="450" r:id="rId195"/>
    <p:sldId id="451" r:id="rId196"/>
    <p:sldId id="452" r:id="rId197"/>
    <p:sldId id="453" r:id="rId198"/>
    <p:sldId id="454" r:id="rId199"/>
    <p:sldId id="455" r:id="rId200"/>
    <p:sldId id="456" r:id="rId201"/>
    <p:sldId id="457" r:id="rId202"/>
    <p:sldId id="458" r:id="rId203"/>
    <p:sldId id="459" r:id="rId204"/>
    <p:sldId id="460" r:id="rId205"/>
    <p:sldId id="461" r:id="rId206"/>
    <p:sldId id="462" r:id="rId207"/>
    <p:sldId id="463" r:id="rId208"/>
    <p:sldId id="464" r:id="rId209"/>
    <p:sldId id="465" r:id="rId210"/>
    <p:sldId id="466" r:id="rId211"/>
    <p:sldId id="467" r:id="rId212"/>
    <p:sldId id="468" r:id="rId213"/>
    <p:sldId id="469" r:id="rId214"/>
    <p:sldId id="470" r:id="rId215"/>
    <p:sldId id="471" r:id="rId216"/>
    <p:sldId id="472" r:id="rId217"/>
    <p:sldId id="473" r:id="rId218"/>
    <p:sldId id="474" r:id="rId219"/>
    <p:sldId id="475" r:id="rId220"/>
    <p:sldId id="476" r:id="rId221"/>
    <p:sldId id="477" r:id="rId222"/>
    <p:sldId id="478" r:id="rId223"/>
    <p:sldId id="479" r:id="rId224"/>
    <p:sldId id="480" r:id="rId225"/>
    <p:sldId id="481" r:id="rId226"/>
    <p:sldId id="482" r:id="rId227"/>
    <p:sldId id="483" r:id="rId228"/>
    <p:sldId id="484" r:id="rId229"/>
    <p:sldId id="485" r:id="rId230"/>
    <p:sldId id="486" r:id="rId231"/>
    <p:sldId id="487" r:id="rId232"/>
    <p:sldId id="488" r:id="rId233"/>
    <p:sldId id="489" r:id="rId234"/>
    <p:sldId id="490" r:id="rId235"/>
    <p:sldId id="491" r:id="rId236"/>
    <p:sldId id="492" r:id="rId237"/>
    <p:sldId id="493" r:id="rId2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spiron" initials="I"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9" d="100"/>
          <a:sy n="69" d="100"/>
        </p:scale>
        <p:origin x="90" y="186"/>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commentAuthors" Target="commentAuthor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949"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1048950"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35D6E-CD31-49C8-9A95-3C697D398156}" type="datetimeFigureOut">
              <a:rPr lang="en-US" smtClean="0"/>
              <a:t>11/18/2020</a:t>
            </a:fld>
            <a:endParaRPr lang="en-US"/>
          </a:p>
        </p:txBody>
      </p:sp>
      <p:sp>
        <p:nvSpPr>
          <p:cNvPr id="1048951"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1048952"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53"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1048954"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71F159-04E0-4700-A87E-4AE38D5657C1}" type="slidenum">
              <a:rPr lang="en-US" smtClean="0"/>
              <a:t>‹#›</a:t>
            </a:fld>
            <a:endParaRPr lang="en-US"/>
          </a:p>
        </p:txBody>
      </p:sp>
    </p:spTree>
    <p:extLst>
      <p:ext uri="{BB962C8B-B14F-4D97-AF65-F5344CB8AC3E}">
        <p14:creationId xmlns:p14="http://schemas.microsoft.com/office/powerpoint/2010/main" val="799841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2" name="Slide Image Placeholder 1"/>
          <p:cNvSpPr>
            <a:spLocks noGrp="1" noRot="1" noChangeAspect="1"/>
          </p:cNvSpPr>
          <p:nvPr>
            <p:ph type="sldImg"/>
          </p:nvPr>
        </p:nvSpPr>
        <p:spPr/>
      </p:sp>
      <p:sp>
        <p:nvSpPr>
          <p:cNvPr id="1048813" name="Notes Placeholder 2"/>
          <p:cNvSpPr>
            <a:spLocks noGrp="1"/>
          </p:cNvSpPr>
          <p:nvPr>
            <p:ph type="body" idx="1"/>
          </p:nvPr>
        </p:nvSpPr>
        <p:spPr/>
        <p:txBody>
          <a:bodyPr>
            <a:normAutofit/>
          </a:bodyPr>
          <a:lstStyle/>
          <a:p>
            <a:endParaRPr lang="en-US" dirty="0"/>
          </a:p>
        </p:txBody>
      </p:sp>
      <p:sp>
        <p:nvSpPr>
          <p:cNvPr id="1048814" name="Slide Number Placeholder 3"/>
          <p:cNvSpPr>
            <a:spLocks noGrp="1"/>
          </p:cNvSpPr>
          <p:nvPr>
            <p:ph type="sldNum" sz="quarter" idx="10"/>
          </p:nvPr>
        </p:nvSpPr>
        <p:spPr/>
        <p:txBody>
          <a:bodyPr/>
          <a:lstStyle/>
          <a:p>
            <a:fld id="{45447506-EFAA-4669-9F26-8EE2C9E7445D}" type="slidenum">
              <a:rPr lang="en-US" smtClean="0"/>
              <a:t>148</a:t>
            </a:fld>
            <a:endParaRPr lang="en-US"/>
          </a:p>
        </p:txBody>
      </p:sp>
    </p:spTree>
    <p:extLst>
      <p:ext uri="{BB962C8B-B14F-4D97-AF65-F5344CB8AC3E}">
        <p14:creationId xmlns:p14="http://schemas.microsoft.com/office/powerpoint/2010/main" val="3241716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9" name="Slide Image Placeholder 1"/>
          <p:cNvSpPr>
            <a:spLocks noGrp="1" noRot="1" noChangeAspect="1"/>
          </p:cNvSpPr>
          <p:nvPr>
            <p:ph type="sldImg"/>
          </p:nvPr>
        </p:nvSpPr>
        <p:spPr/>
      </p:sp>
      <p:sp>
        <p:nvSpPr>
          <p:cNvPr id="1048820" name="Notes Placeholder 2"/>
          <p:cNvSpPr>
            <a:spLocks noGrp="1"/>
          </p:cNvSpPr>
          <p:nvPr>
            <p:ph type="body" idx="1"/>
          </p:nvPr>
        </p:nvSpPr>
        <p:spPr/>
        <p:txBody>
          <a:bodyPr/>
          <a:lstStyle/>
          <a:p>
            <a:endParaRPr lang="en-US"/>
          </a:p>
        </p:txBody>
      </p:sp>
      <p:sp>
        <p:nvSpPr>
          <p:cNvPr id="1048821" name="Slide Number Placeholder 3"/>
          <p:cNvSpPr>
            <a:spLocks noGrp="1"/>
          </p:cNvSpPr>
          <p:nvPr>
            <p:ph type="sldNum" sz="quarter" idx="10"/>
          </p:nvPr>
        </p:nvSpPr>
        <p:spPr/>
        <p:txBody>
          <a:bodyPr/>
          <a:lstStyle/>
          <a:p>
            <a:fld id="{2E71F159-04E0-4700-A87E-4AE38D5657C1}" type="slidenum">
              <a:rPr lang="en-US" smtClean="0"/>
              <a:t>151</a:t>
            </a:fld>
            <a:endParaRPr lang="en-US"/>
          </a:p>
        </p:txBody>
      </p:sp>
    </p:spTree>
    <p:extLst>
      <p:ext uri="{BB962C8B-B14F-4D97-AF65-F5344CB8AC3E}">
        <p14:creationId xmlns:p14="http://schemas.microsoft.com/office/powerpoint/2010/main" val="2665202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5" name="Slide Image Placeholder 1"/>
          <p:cNvSpPr>
            <a:spLocks noGrp="1" noRot="1" noChangeAspect="1"/>
          </p:cNvSpPr>
          <p:nvPr>
            <p:ph type="sldImg"/>
          </p:nvPr>
        </p:nvSpPr>
        <p:spPr/>
      </p:sp>
      <p:sp>
        <p:nvSpPr>
          <p:cNvPr id="1048586" name="Notes Placeholder 2"/>
          <p:cNvSpPr>
            <a:spLocks noGrp="1"/>
          </p:cNvSpPr>
          <p:nvPr>
            <p:ph type="body" idx="1"/>
          </p:nvPr>
        </p:nvSpPr>
        <p:spPr/>
        <p:txBody>
          <a:bodyPr/>
          <a:lstStyle/>
          <a:p>
            <a:endParaRPr lang="en-US" dirty="0"/>
          </a:p>
        </p:txBody>
      </p:sp>
      <p:sp>
        <p:nvSpPr>
          <p:cNvPr id="1048587" name="Slide Number Placeholder 3"/>
          <p:cNvSpPr>
            <a:spLocks noGrp="1"/>
          </p:cNvSpPr>
          <p:nvPr>
            <p:ph type="sldNum" sz="quarter" idx="10"/>
          </p:nvPr>
        </p:nvSpPr>
        <p:spPr/>
        <p:txBody>
          <a:bodyPr/>
          <a:lstStyle/>
          <a:p>
            <a:fld id="{E5D02E4C-2BCD-46DF-877B-F0A474AC9B45}" type="slidenum">
              <a:rPr lang="en-US" smtClean="0"/>
              <a:t>237</a:t>
            </a:fld>
            <a:endParaRPr lang="en-US"/>
          </a:p>
        </p:txBody>
      </p:sp>
    </p:spTree>
    <p:extLst>
      <p:ext uri="{BB962C8B-B14F-4D97-AF65-F5344CB8AC3E}">
        <p14:creationId xmlns:p14="http://schemas.microsoft.com/office/powerpoint/2010/main" val="1853919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1"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59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1048593" name="Date Placeholder 3"/>
          <p:cNvSpPr>
            <a:spLocks noGrp="1"/>
          </p:cNvSpPr>
          <p:nvPr>
            <p:ph type="dt" sz="half" idx="10"/>
          </p:nvPr>
        </p:nvSpPr>
        <p:spPr/>
        <p:txBody>
          <a:bodyPr/>
          <a:lstStyle/>
          <a:p>
            <a:fld id="{EF7D23AB-4D6C-4999-BF31-4A80FA1D648D}" type="datetimeFigureOut">
              <a:rPr lang="en-US" smtClean="0"/>
              <a:t>11/18/2020</a:t>
            </a:fld>
            <a:endParaRPr lang="en-US"/>
          </a:p>
        </p:txBody>
      </p:sp>
      <p:sp>
        <p:nvSpPr>
          <p:cNvPr id="1048594" name="Footer Placeholder 4"/>
          <p:cNvSpPr>
            <a:spLocks noGrp="1"/>
          </p:cNvSpPr>
          <p:nvPr>
            <p:ph type="ftr" sz="quarter" idx="11"/>
          </p:nvPr>
        </p:nvSpPr>
        <p:spPr/>
        <p:txBody>
          <a:bodyPr/>
          <a:lstStyle/>
          <a:p>
            <a:endParaRPr lang="en-US"/>
          </a:p>
        </p:txBody>
      </p:sp>
      <p:sp>
        <p:nvSpPr>
          <p:cNvPr id="1048595" name="Slide Number Placeholder 5"/>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938" name="Title 1"/>
          <p:cNvSpPr>
            <a:spLocks noGrp="1"/>
          </p:cNvSpPr>
          <p:nvPr>
            <p:ph type="title"/>
          </p:nvPr>
        </p:nvSpPr>
        <p:spPr/>
        <p:txBody>
          <a:bodyPr/>
          <a:lstStyle/>
          <a:p>
            <a:r>
              <a:rPr lang="en-US" smtClean="0"/>
              <a:t>Click to edit Master title style</a:t>
            </a:r>
            <a:endParaRPr lang="en-US"/>
          </a:p>
        </p:txBody>
      </p:sp>
      <p:sp>
        <p:nvSpPr>
          <p:cNvPr id="1048939"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40" name="Date Placeholder 3"/>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41" name="Footer Placeholder 4"/>
          <p:cNvSpPr>
            <a:spLocks noGrp="1"/>
          </p:cNvSpPr>
          <p:nvPr>
            <p:ph type="ftr" sz="quarter" idx="11"/>
          </p:nvPr>
        </p:nvSpPr>
        <p:spPr/>
        <p:txBody>
          <a:bodyPr/>
          <a:lstStyle/>
          <a:p>
            <a:endParaRPr lang="en-US"/>
          </a:p>
        </p:txBody>
      </p:sp>
      <p:sp>
        <p:nvSpPr>
          <p:cNvPr id="1048942" name="Slide Number Placeholder 5"/>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92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104892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24" name="Date Placeholder 3"/>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25" name="Footer Placeholder 4"/>
          <p:cNvSpPr>
            <a:spLocks noGrp="1"/>
          </p:cNvSpPr>
          <p:nvPr>
            <p:ph type="ftr" sz="quarter" idx="11"/>
          </p:nvPr>
        </p:nvSpPr>
        <p:spPr/>
        <p:txBody>
          <a:bodyPr/>
          <a:lstStyle/>
          <a:p>
            <a:endParaRPr lang="en-US"/>
          </a:p>
        </p:txBody>
      </p:sp>
      <p:sp>
        <p:nvSpPr>
          <p:cNvPr id="1048926" name="Slide Number Placeholder 5"/>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EF7D23AB-4D6C-4999-BF31-4A80FA1D648D}" type="datetimeFigureOut">
              <a:rPr lang="en-US" smtClean="0"/>
              <a:t>11/18/2020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933"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934"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1048935" name="Date Placeholder 3"/>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36" name="Footer Placeholder 4"/>
          <p:cNvSpPr>
            <a:spLocks noGrp="1"/>
          </p:cNvSpPr>
          <p:nvPr>
            <p:ph type="ftr" sz="quarter" idx="11"/>
          </p:nvPr>
        </p:nvSpPr>
        <p:spPr/>
        <p:txBody>
          <a:bodyPr/>
          <a:lstStyle/>
          <a:p>
            <a:endParaRPr lang="en-US"/>
          </a:p>
        </p:txBody>
      </p:sp>
      <p:sp>
        <p:nvSpPr>
          <p:cNvPr id="1048937" name="Slide Number Placeholder 5"/>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904" name="Title 1"/>
          <p:cNvSpPr>
            <a:spLocks noGrp="1"/>
          </p:cNvSpPr>
          <p:nvPr>
            <p:ph type="title"/>
          </p:nvPr>
        </p:nvSpPr>
        <p:spPr/>
        <p:txBody>
          <a:bodyPr/>
          <a:lstStyle/>
          <a:p>
            <a:r>
              <a:rPr lang="en-US" smtClean="0"/>
              <a:t>Click to edit Master title style</a:t>
            </a:r>
            <a:endParaRPr lang="en-US"/>
          </a:p>
        </p:txBody>
      </p:sp>
      <p:sp>
        <p:nvSpPr>
          <p:cNvPr id="1048905"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06"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07" name="Date Placeholder 4"/>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08" name="Footer Placeholder 5"/>
          <p:cNvSpPr>
            <a:spLocks noGrp="1"/>
          </p:cNvSpPr>
          <p:nvPr>
            <p:ph type="ftr" sz="quarter" idx="11"/>
          </p:nvPr>
        </p:nvSpPr>
        <p:spPr/>
        <p:txBody>
          <a:bodyPr/>
          <a:lstStyle/>
          <a:p>
            <a:endParaRPr lang="en-US"/>
          </a:p>
        </p:txBody>
      </p:sp>
      <p:sp>
        <p:nvSpPr>
          <p:cNvPr id="1048909" name="Slide Number Placeholder 6"/>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910"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1048911"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912"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3"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914"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5" name="Date Placeholder 6"/>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16" name="Footer Placeholder 7"/>
          <p:cNvSpPr>
            <a:spLocks noGrp="1"/>
          </p:cNvSpPr>
          <p:nvPr>
            <p:ph type="ftr" sz="quarter" idx="11"/>
          </p:nvPr>
        </p:nvSpPr>
        <p:spPr/>
        <p:txBody>
          <a:bodyPr/>
          <a:lstStyle/>
          <a:p>
            <a:endParaRPr lang="en-US"/>
          </a:p>
        </p:txBody>
      </p:sp>
      <p:sp>
        <p:nvSpPr>
          <p:cNvPr id="1048917" name="Slide Number Placeholder 8"/>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918" name="Title 1"/>
          <p:cNvSpPr>
            <a:spLocks noGrp="1"/>
          </p:cNvSpPr>
          <p:nvPr>
            <p:ph type="title"/>
          </p:nvPr>
        </p:nvSpPr>
        <p:spPr/>
        <p:txBody>
          <a:bodyPr/>
          <a:lstStyle/>
          <a:p>
            <a:r>
              <a:rPr lang="en-US" smtClean="0"/>
              <a:t>Click to edit Master title style</a:t>
            </a:r>
            <a:endParaRPr lang="en-US"/>
          </a:p>
        </p:txBody>
      </p:sp>
      <p:sp>
        <p:nvSpPr>
          <p:cNvPr id="1048919" name="Date Placeholder 2"/>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20" name="Footer Placeholder 3"/>
          <p:cNvSpPr>
            <a:spLocks noGrp="1"/>
          </p:cNvSpPr>
          <p:nvPr>
            <p:ph type="ftr" sz="quarter" idx="11"/>
          </p:nvPr>
        </p:nvSpPr>
        <p:spPr/>
        <p:txBody>
          <a:bodyPr/>
          <a:lstStyle/>
          <a:p>
            <a:endParaRPr lang="en-US"/>
          </a:p>
        </p:txBody>
      </p:sp>
      <p:sp>
        <p:nvSpPr>
          <p:cNvPr id="1048921" name="Slide Number Placeholder 4"/>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1" name="Date Placeholder 1"/>
          <p:cNvSpPr>
            <a:spLocks noGrp="1"/>
          </p:cNvSpPr>
          <p:nvPr>
            <p:ph type="dt" sz="half" idx="10"/>
          </p:nvPr>
        </p:nvSpPr>
        <p:spPr/>
        <p:txBody>
          <a:bodyPr/>
          <a:lstStyle/>
          <a:p>
            <a:fld id="{EF7D23AB-4D6C-4999-BF31-4A80FA1D648D}" type="datetimeFigureOut">
              <a:rPr lang="en-US" smtClean="0"/>
              <a:t>11/18/2020</a:t>
            </a:fld>
            <a:endParaRPr lang="en-US"/>
          </a:p>
        </p:txBody>
      </p:sp>
      <p:sp>
        <p:nvSpPr>
          <p:cNvPr id="1048582" name="Footer Placeholder 2"/>
          <p:cNvSpPr>
            <a:spLocks noGrp="1"/>
          </p:cNvSpPr>
          <p:nvPr>
            <p:ph type="ftr" sz="quarter" idx="11"/>
          </p:nvPr>
        </p:nvSpPr>
        <p:spPr/>
        <p:txBody>
          <a:bodyPr/>
          <a:lstStyle/>
          <a:p>
            <a:endParaRPr lang="en-US"/>
          </a:p>
        </p:txBody>
      </p:sp>
      <p:sp>
        <p:nvSpPr>
          <p:cNvPr id="1048583" name="Slide Number Placeholder 3"/>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943"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944"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45"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1048946" name="Date Placeholder 4"/>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47" name="Footer Placeholder 5"/>
          <p:cNvSpPr>
            <a:spLocks noGrp="1"/>
          </p:cNvSpPr>
          <p:nvPr>
            <p:ph type="ftr" sz="quarter" idx="11"/>
          </p:nvPr>
        </p:nvSpPr>
        <p:spPr/>
        <p:txBody>
          <a:bodyPr/>
          <a:lstStyle/>
          <a:p>
            <a:endParaRPr lang="en-US"/>
          </a:p>
        </p:txBody>
      </p:sp>
      <p:sp>
        <p:nvSpPr>
          <p:cNvPr id="1048948" name="Slide Number Placeholder 6"/>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927"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928"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929"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1048930" name="Date Placeholder 4"/>
          <p:cNvSpPr>
            <a:spLocks noGrp="1"/>
          </p:cNvSpPr>
          <p:nvPr>
            <p:ph type="dt" sz="half" idx="10"/>
          </p:nvPr>
        </p:nvSpPr>
        <p:spPr/>
        <p:txBody>
          <a:bodyPr/>
          <a:lstStyle/>
          <a:p>
            <a:fld id="{EF7D23AB-4D6C-4999-BF31-4A80FA1D648D}" type="datetimeFigureOut">
              <a:rPr lang="en-US" smtClean="0"/>
              <a:t>11/18/2020</a:t>
            </a:fld>
            <a:endParaRPr lang="en-US"/>
          </a:p>
        </p:txBody>
      </p:sp>
      <p:sp>
        <p:nvSpPr>
          <p:cNvPr id="1048931" name="Footer Placeholder 5"/>
          <p:cNvSpPr>
            <a:spLocks noGrp="1"/>
          </p:cNvSpPr>
          <p:nvPr>
            <p:ph type="ftr" sz="quarter" idx="11"/>
          </p:nvPr>
        </p:nvSpPr>
        <p:spPr/>
        <p:txBody>
          <a:bodyPr/>
          <a:lstStyle/>
          <a:p>
            <a:endParaRPr lang="en-US"/>
          </a:p>
        </p:txBody>
      </p:sp>
      <p:sp>
        <p:nvSpPr>
          <p:cNvPr id="1048932" name="Slide Number Placeholder 6"/>
          <p:cNvSpPr>
            <a:spLocks noGrp="1"/>
          </p:cNvSpPr>
          <p:nvPr>
            <p:ph type="sldNum" sz="quarter" idx="12"/>
          </p:nvPr>
        </p:nvSpPr>
        <p:spPr/>
        <p:txBody>
          <a:bodyPr/>
          <a:lstStyle/>
          <a:p>
            <a:fld id="{4BCB2878-CB60-434D-A68B-0B3DBED05DF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D23AB-4D6C-4999-BF31-4A80FA1D648D}" type="datetimeFigureOut">
              <a:rPr lang="en-US" smtClean="0"/>
              <a:t>11/18/2020</a:t>
            </a:fld>
            <a:endParaRPr lang="en-US"/>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B2878-CB60-434D-A68B-0B3DBED05D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ctrTitle"/>
          </p:nvPr>
        </p:nvSpPr>
        <p:spPr>
          <a:xfrm>
            <a:off x="1073240" y="285236"/>
            <a:ext cx="9144000" cy="1015530"/>
          </a:xfrm>
        </p:spPr>
        <p:txBody>
          <a:bodyPr>
            <a:normAutofit fontScale="90000"/>
          </a:bodyPr>
          <a:lstStyle/>
          <a:p>
            <a:r>
              <a:rPr lang="en-US" dirty="0" smtClean="0">
                <a:solidFill>
                  <a:srgbClr val="FF0000"/>
                </a:solidFill>
              </a:rPr>
              <a:t>COMMUNITY HEALTH NURSING</a:t>
            </a:r>
            <a:endParaRPr lang="en-US" dirty="0">
              <a:solidFill>
                <a:srgbClr val="FF0000"/>
              </a:solidFill>
            </a:endParaRPr>
          </a:p>
        </p:txBody>
      </p:sp>
      <p:sp>
        <p:nvSpPr>
          <p:cNvPr id="1048597" name="Subtitle 2"/>
          <p:cNvSpPr>
            <a:spLocks noGrp="1"/>
          </p:cNvSpPr>
          <p:nvPr>
            <p:ph type="subTitle" idx="1"/>
          </p:nvPr>
        </p:nvSpPr>
        <p:spPr>
          <a:xfrm>
            <a:off x="7018986" y="4649274"/>
            <a:ext cx="4138411" cy="643944"/>
          </a:xfrm>
        </p:spPr>
        <p:txBody>
          <a:bodyPr>
            <a:normAutofit fontScale="55648" lnSpcReduction="20000"/>
          </a:bodyPr>
          <a:lstStyle/>
          <a:p>
            <a:r>
              <a:rPr lang="en-US" sz="5400" dirty="0" smtClean="0"/>
              <a:t>  </a:t>
            </a:r>
            <a:r>
              <a:rPr lang="en-US" altLang="en-GB" sz="5400" dirty="0" smtClean="0"/>
              <a:t>WAFUKHO</a:t>
            </a:r>
            <a:r>
              <a:rPr lang="en-US" sz="5400" dirty="0" smtClean="0"/>
              <a:t>       </a:t>
            </a:r>
            <a:r>
              <a:rPr lang="en-US" altLang="en-GB" sz="5400" dirty="0" err="1" smtClean="0"/>
              <a:t>MASACHI</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Content Placeholder 2"/>
          <p:cNvSpPr>
            <a:spLocks noGrp="1"/>
          </p:cNvSpPr>
          <p:nvPr>
            <p:ph idx="1"/>
          </p:nvPr>
        </p:nvSpPr>
        <p:spPr>
          <a:xfrm>
            <a:off x="399245" y="373486"/>
            <a:ext cx="10954555" cy="6001555"/>
          </a:xfrm>
        </p:spPr>
        <p:txBody>
          <a:bodyPr>
            <a:normAutofit/>
          </a:bodyPr>
          <a:lstStyle/>
          <a:p>
            <a:pPr marL="0" indent="0">
              <a:buNone/>
            </a:pPr>
            <a:r>
              <a:rPr lang="en-US" sz="3200" dirty="0" smtClean="0">
                <a:solidFill>
                  <a:srgbClr val="FF0000"/>
                </a:solidFill>
                <a:latin typeface="Times New Roman" panose="02020603050405020304" pitchFamily="18" charset="0"/>
                <a:cs typeface="Times New Roman" panose="02020603050405020304" pitchFamily="18" charset="0"/>
              </a:rPr>
              <a:t>INTRODUCTION TO COMMUNITY HEALTH NURSING</a:t>
            </a:r>
            <a:endParaRPr lang="en-US" sz="3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3200" b="1" dirty="0" smtClean="0">
                <a:solidFill>
                  <a:srgbClr val="FF0000"/>
                </a:solidFill>
                <a:latin typeface="Times New Roman" panose="02020603050405020304" pitchFamily="18" charset="0"/>
                <a:cs typeface="Times New Roman" panose="02020603050405020304" pitchFamily="18" charset="0"/>
              </a:rPr>
              <a:t>Community</a:t>
            </a:r>
            <a:r>
              <a:rPr lang="en-US" sz="3200" b="1" dirty="0" smtClean="0">
                <a:solidFill>
                  <a:srgbClr val="C00000"/>
                </a:solidFill>
                <a:latin typeface="Times New Roman" panose="02020603050405020304" pitchFamily="18" charset="0"/>
                <a:cs typeface="Times New Roman" panose="02020603050405020304" pitchFamily="18" charset="0"/>
              </a:rPr>
              <a:t> </a:t>
            </a:r>
          </a:p>
          <a:p>
            <a:pPr marL="0" indent="0">
              <a:buNone/>
            </a:pPr>
            <a:r>
              <a:rPr lang="en-US" sz="3200" dirty="0" smtClean="0">
                <a:latin typeface="Times New Roman" panose="02020603050405020304" pitchFamily="18" charset="0"/>
                <a:cs typeface="Times New Roman" panose="02020603050405020304" pitchFamily="18" charset="0"/>
              </a:rPr>
              <a:t>-Is a social  group  determined by geographical boundaries and common values and interests. A  group of people living in an environment that has the ability to meet their life goals and needs.</a:t>
            </a:r>
          </a:p>
          <a:p>
            <a:pPr marL="0" indent="0">
              <a:buNone/>
            </a:pPr>
            <a:r>
              <a:rPr lang="en-US" sz="3200" dirty="0" smtClean="0">
                <a:latin typeface="Times New Roman" panose="02020603050405020304" pitchFamily="18" charset="0"/>
                <a:cs typeface="Times New Roman" panose="02020603050405020304" pitchFamily="18" charset="0"/>
              </a:rPr>
              <a:t>-A group of people living in a certain geographical area and working together for a common goal</a:t>
            </a:r>
          </a:p>
          <a:p>
            <a:pPr marL="0" indent="0">
              <a:buNone/>
            </a:pPr>
            <a:r>
              <a:rPr lang="en-US" sz="3200" dirty="0" smtClean="0">
                <a:latin typeface="Times New Roman" panose="02020603050405020304" pitchFamily="18" charset="0"/>
                <a:cs typeface="Times New Roman" panose="02020603050405020304" pitchFamily="18" charset="0"/>
              </a:rPr>
              <a:t>-They share the same resources such as water, climatic and geographic conditions, health services, administration and leadership, and any set back that may befall community</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4" name="Rectangle 1"/>
          <p:cNvSpPr/>
          <p:nvPr/>
        </p:nvSpPr>
        <p:spPr>
          <a:xfrm>
            <a:off x="1738282" y="214291"/>
            <a:ext cx="8643998" cy="2644140"/>
          </a:xfrm>
          <a:prstGeom prst="rect">
            <a:avLst/>
          </a:prstGeom>
        </p:spPr>
        <p:txBody>
          <a:bodyPr wrap="square">
            <a:spAutoFit/>
          </a:bodyPr>
          <a:lstStyle/>
          <a:p>
            <a:pPr algn="ctr"/>
            <a:r>
              <a:rPr lang="en-US" sz="2800" b="1" u="sng" dirty="0">
                <a:solidFill>
                  <a:srgbClr val="C00000"/>
                </a:solidFill>
              </a:rPr>
              <a:t>Growth Monitoring </a:t>
            </a:r>
          </a:p>
          <a:p>
            <a:r>
              <a:rPr lang="en-US" sz="2400" dirty="0"/>
              <a:t>     Assessment of a child’s nutrition includes evaluation of several sets of indicators e.g.</a:t>
            </a:r>
          </a:p>
          <a:p>
            <a:r>
              <a:rPr lang="en-US" sz="2400" i="1" dirty="0">
                <a:solidFill>
                  <a:srgbClr val="FF0000"/>
                </a:solidFill>
              </a:rPr>
              <a:t>Anthropometric indicators (parameters )</a:t>
            </a:r>
          </a:p>
          <a:p>
            <a:r>
              <a:rPr lang="en-US" sz="2400" dirty="0"/>
              <a:t>Weight, height and skin fold measurements provide information about a child’s physical growth.</a:t>
            </a:r>
          </a:p>
          <a:p>
            <a:endParaRPr lang="sw-KE" sz="2400" dirty="0"/>
          </a:p>
        </p:txBody>
      </p:sp>
      <p:sp>
        <p:nvSpPr>
          <p:cNvPr id="1048735" name="Rectangle 2"/>
          <p:cNvSpPr/>
          <p:nvPr/>
        </p:nvSpPr>
        <p:spPr>
          <a:xfrm>
            <a:off x="1738282" y="2643182"/>
            <a:ext cx="8786874" cy="4358640"/>
          </a:xfrm>
          <a:prstGeom prst="rect">
            <a:avLst/>
          </a:prstGeom>
        </p:spPr>
        <p:txBody>
          <a:bodyPr wrap="square">
            <a:spAutoFit/>
          </a:bodyPr>
          <a:lstStyle/>
          <a:p>
            <a:r>
              <a:rPr lang="en-US" sz="2400" dirty="0"/>
              <a:t>measurements can be compared to growth charts to help determine the child’s nutritional status and risks e.g. static weight  .</a:t>
            </a:r>
          </a:p>
          <a:p>
            <a:r>
              <a:rPr lang="en-US" sz="2400" dirty="0">
                <a:solidFill>
                  <a:srgbClr val="C00000"/>
                </a:solidFill>
              </a:rPr>
              <a:t>Height </a:t>
            </a:r>
            <a:r>
              <a:rPr lang="en-US" sz="2400" dirty="0"/>
              <a:t>(length for babies)</a:t>
            </a:r>
          </a:p>
          <a:p>
            <a:r>
              <a:rPr lang="en-US" sz="2400" dirty="0"/>
              <a:t>Average length at birth is 51cm </a:t>
            </a:r>
            <a:r>
              <a:rPr lang="sw-KE" sz="2400" dirty="0"/>
              <a:t>, which is suppose to double by age one year</a:t>
            </a:r>
          </a:p>
          <a:p>
            <a:r>
              <a:rPr lang="en-US" sz="2400" dirty="0"/>
              <a:t>The infant’s length is taken from the heels to the crown of the head .</a:t>
            </a:r>
          </a:p>
          <a:p>
            <a:r>
              <a:rPr lang="en-US" sz="2400" dirty="0">
                <a:solidFill>
                  <a:srgbClr val="C00000"/>
                </a:solidFill>
              </a:rPr>
              <a:t>Weight----</a:t>
            </a:r>
          </a:p>
          <a:p>
            <a:r>
              <a:rPr lang="en-US" sz="2400" dirty="0"/>
              <a:t>Birth weight is 3-to--3.5kgs</a:t>
            </a:r>
          </a:p>
          <a:p>
            <a:r>
              <a:rPr lang="en-US" sz="2400" dirty="0"/>
              <a:t>By 5-6 months most babies double their  birth weight and have trebled it by twelve months.</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TextBox 1"/>
          <p:cNvSpPr txBox="1"/>
          <p:nvPr/>
        </p:nvSpPr>
        <p:spPr>
          <a:xfrm>
            <a:off x="1738282" y="214291"/>
            <a:ext cx="8643998" cy="6289040"/>
          </a:xfrm>
          <a:prstGeom prst="rect">
            <a:avLst/>
          </a:prstGeom>
          <a:noFill/>
        </p:spPr>
        <p:txBody>
          <a:bodyPr wrap="square" rtlCol="0">
            <a:spAutoFit/>
          </a:bodyPr>
          <a:lstStyle/>
          <a:p>
            <a:endParaRPr lang="en-US" dirty="0"/>
          </a:p>
          <a:p>
            <a:pPr algn="ctr"/>
            <a:r>
              <a:rPr lang="en-US" sz="3200" b="1" i="1" u="sng" dirty="0">
                <a:solidFill>
                  <a:srgbClr val="C00000"/>
                </a:solidFill>
                <a:effectLst>
                  <a:outerShdw blurRad="38100" dist="38100" dir="2700000" algn="tl">
                    <a:srgbClr val="000000">
                      <a:alpha val="43137"/>
                    </a:srgbClr>
                  </a:outerShdw>
                </a:effectLst>
              </a:rPr>
              <a:t>Procedure of weighing </a:t>
            </a:r>
          </a:p>
          <a:p>
            <a:r>
              <a:rPr lang="en-US" sz="2800" dirty="0"/>
              <a:t>The weighing scale must be in good working order and balanced at zero</a:t>
            </a:r>
          </a:p>
          <a:p>
            <a:r>
              <a:rPr lang="en-US" sz="2800" dirty="0"/>
              <a:t>Child is weighed without clothes or with light clothing</a:t>
            </a:r>
          </a:p>
          <a:p>
            <a:r>
              <a:rPr lang="en-US" sz="2800" dirty="0">
                <a:solidFill>
                  <a:srgbClr val="C00000"/>
                </a:solidFill>
              </a:rPr>
              <a:t>Mid arm circumference </a:t>
            </a:r>
            <a:r>
              <a:rPr lang="en-US" sz="2800" dirty="0"/>
              <a:t>(skin fold measurement)</a:t>
            </a:r>
          </a:p>
          <a:p>
            <a:r>
              <a:rPr lang="en-US" sz="2800" dirty="0"/>
              <a:t>At birth, the child has an average arm of 10.5cm . By one year the circumference is 14cm or above</a:t>
            </a:r>
          </a:p>
          <a:p>
            <a:r>
              <a:rPr lang="en-US" sz="2800" dirty="0"/>
              <a:t>A small arm circumference (below 14cm) may be indicative of malnutrition</a:t>
            </a:r>
          </a:p>
          <a:p>
            <a:endParaRPr lang="en-US" sz="2800" dirty="0"/>
          </a:p>
          <a:p>
            <a:r>
              <a:rPr lang="en-US" sz="2800" dirty="0">
                <a:solidFill>
                  <a:srgbClr val="C00000"/>
                </a:solidFill>
              </a:rPr>
              <a:t>Dietary  information </a:t>
            </a:r>
            <a:r>
              <a:rPr lang="en-US" sz="2800" dirty="0"/>
              <a:t>(eating habits)</a:t>
            </a:r>
          </a:p>
          <a:p>
            <a:r>
              <a:rPr lang="en-US" sz="2800" dirty="0"/>
              <a:t>Nutrients intakes e.g.breast feeding, weaning </a:t>
            </a:r>
          </a:p>
          <a:p>
            <a:r>
              <a:rPr lang="en-US" sz="2800" dirty="0"/>
              <a:t>Developmental appropriateness of foods offered . Social and environmental influences</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7" name="TextBox 1"/>
          <p:cNvSpPr txBox="1"/>
          <p:nvPr/>
        </p:nvSpPr>
        <p:spPr>
          <a:xfrm>
            <a:off x="1742364" y="142853"/>
            <a:ext cx="8639916" cy="8587740"/>
          </a:xfrm>
          <a:prstGeom prst="rect">
            <a:avLst/>
          </a:prstGeom>
          <a:noFill/>
        </p:spPr>
        <p:txBody>
          <a:bodyPr wrap="square" rtlCol="0">
            <a:spAutoFit/>
          </a:bodyPr>
          <a:lstStyle/>
          <a:p>
            <a:pPr algn="ctr"/>
            <a:r>
              <a:rPr lang="en-US" sz="2800" b="1" i="1" dirty="0">
                <a:solidFill>
                  <a:srgbClr val="C00000"/>
                </a:solidFill>
              </a:rPr>
              <a:t>       Biochemical indicators (laboratory values) </a:t>
            </a:r>
          </a:p>
          <a:p>
            <a:r>
              <a:rPr lang="en-US" sz="2400" dirty="0"/>
              <a:t>Can  provide information about child’s macro and micronutrient stores  e.g. a low serum </a:t>
            </a:r>
            <a:r>
              <a:rPr lang="en-US" sz="2400" b="1" dirty="0"/>
              <a:t>albumin</a:t>
            </a:r>
            <a:r>
              <a:rPr lang="en-US" sz="2400" dirty="0"/>
              <a:t> might reveal a risk for </a:t>
            </a:r>
            <a:r>
              <a:rPr lang="en-US" sz="2400" b="1" dirty="0"/>
              <a:t>protein</a:t>
            </a:r>
            <a:r>
              <a:rPr lang="en-US" sz="2400" dirty="0"/>
              <a:t> deficiency. Haemoglobin and haematocrit values can provide information about </a:t>
            </a:r>
            <a:r>
              <a:rPr lang="en-US" sz="2400" b="1" dirty="0"/>
              <a:t>iron</a:t>
            </a:r>
            <a:r>
              <a:rPr lang="en-US" sz="2400" dirty="0"/>
              <a:t> status</a:t>
            </a:r>
          </a:p>
          <a:p>
            <a:r>
              <a:rPr lang="en-US" sz="2400" dirty="0"/>
              <a:t>Medical conditions including  fluid imbalances, and drug nutrient interactions must be taken into consideration when interpreting lab values </a:t>
            </a:r>
          </a:p>
          <a:p>
            <a:pPr algn="ctr"/>
            <a:r>
              <a:rPr lang="en-US" sz="2400" b="1" i="1" dirty="0">
                <a:solidFill>
                  <a:srgbClr val="C00000"/>
                </a:solidFill>
              </a:rPr>
              <a:t>            Clinical  indicators </a:t>
            </a:r>
          </a:p>
          <a:p>
            <a:r>
              <a:rPr lang="en-US" sz="2400" dirty="0"/>
              <a:t>These  are physical  signs of nutritional status e.g. dry or scaly skin, lackluster hair</a:t>
            </a:r>
          </a:p>
          <a:p>
            <a:r>
              <a:rPr lang="en-US" sz="2400" i="1" dirty="0">
                <a:solidFill>
                  <a:srgbClr val="C00000"/>
                </a:solidFill>
              </a:rPr>
              <a:t>            Medical conditions </a:t>
            </a:r>
          </a:p>
          <a:p>
            <a:r>
              <a:rPr lang="en-US" sz="2400" dirty="0"/>
              <a:t>Conditions  like measles can alter food intake. Diarrhea and vomiting can lead to body fluid and electrolyte imbalances and loss of weight. Possible drug-nutrient interaction should be evaluated </a:t>
            </a:r>
          </a:p>
          <a:p>
            <a:r>
              <a:rPr lang="en-US" sz="2400" b="1" i="1" u="sng" dirty="0">
                <a:solidFill>
                  <a:srgbClr val="C00000"/>
                </a:solidFill>
              </a:rPr>
              <a:t>N/B         </a:t>
            </a:r>
          </a:p>
          <a:p>
            <a:r>
              <a:rPr lang="en-US" sz="2400" dirty="0"/>
              <a:t>Integrated rural health and family planning was formulated in 1980 &amp;1981</a:t>
            </a:r>
          </a:p>
          <a:p>
            <a:r>
              <a:rPr lang="en-US" sz="2400" dirty="0"/>
              <a:t> a  continuation of rural health development formulated in 1972  and</a:t>
            </a:r>
          </a:p>
          <a:p>
            <a:r>
              <a:rPr lang="en-US" sz="2400" dirty="0"/>
              <a:t> MCH/FP implemented in 1974-1979.(5 years strategic plan)</a:t>
            </a:r>
          </a:p>
          <a:p>
            <a:r>
              <a:rPr lang="en-US" sz="2000" dirty="0"/>
              <a:t>                     </a:t>
            </a:r>
          </a:p>
          <a:p>
            <a:r>
              <a:rPr lang="en-US" sz="2000" b="1" dirty="0">
                <a:solidFill>
                  <a:schemeClr val="accent2"/>
                </a:solidFill>
              </a:rPr>
              <a:t>               </a:t>
            </a:r>
            <a:endParaRPr lang="sw-KE" sz="2000"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8" name="TextBox 1"/>
          <p:cNvSpPr txBox="1"/>
          <p:nvPr/>
        </p:nvSpPr>
        <p:spPr>
          <a:xfrm>
            <a:off x="1809720" y="2714621"/>
            <a:ext cx="8654638" cy="5133339"/>
          </a:xfrm>
          <a:prstGeom prst="rect">
            <a:avLst/>
          </a:prstGeom>
          <a:noFill/>
        </p:spPr>
        <p:txBody>
          <a:bodyPr wrap="square" rtlCol="0">
            <a:spAutoFit/>
          </a:bodyPr>
          <a:lstStyle/>
          <a:p>
            <a:pPr algn="ctr"/>
            <a:r>
              <a:rPr lang="en-US" sz="2800" b="1" u="sng" dirty="0">
                <a:solidFill>
                  <a:srgbClr val="FF0000"/>
                </a:solidFill>
              </a:rPr>
              <a:t>Advantages of integrated health services </a:t>
            </a:r>
          </a:p>
          <a:p>
            <a:r>
              <a:rPr lang="en-US" sz="2400" dirty="0"/>
              <a:t>1    It is economical financially to the mother as she makes only</a:t>
            </a:r>
          </a:p>
          <a:p>
            <a:r>
              <a:rPr lang="en-US" sz="2400" dirty="0"/>
              <a:t> one journey on one day and obtain all the services she requires</a:t>
            </a:r>
          </a:p>
          <a:p>
            <a:pPr marL="457200" indent="-457200">
              <a:buAutoNum type="arabicPlain" startAt="2"/>
            </a:pPr>
            <a:r>
              <a:rPr lang="en-US" sz="2400" dirty="0"/>
              <a:t>Saves a lot of time because the mother and child are seen the</a:t>
            </a:r>
          </a:p>
          <a:p>
            <a:pPr marL="457200" indent="-457200"/>
            <a:r>
              <a:rPr lang="en-US" sz="2400" dirty="0"/>
              <a:t> same day, and so the mother can have time for other activities.</a:t>
            </a:r>
          </a:p>
          <a:p>
            <a:pPr marL="457200" indent="-457200">
              <a:buAutoNum type="arabicPlain" startAt="3"/>
            </a:pPr>
            <a:r>
              <a:rPr lang="en-US" sz="2400" dirty="0"/>
              <a:t>Reduces cultural and religious  barriers and so the mothers</a:t>
            </a:r>
          </a:p>
          <a:p>
            <a:pPr marL="457200" indent="-457200"/>
            <a:r>
              <a:rPr lang="en-US" sz="2400" dirty="0"/>
              <a:t> are able to utilize all  the available health services</a:t>
            </a:r>
          </a:p>
          <a:p>
            <a:pPr marL="457200" indent="-457200">
              <a:buAutoNum type="arabicPlain" startAt="4"/>
            </a:pPr>
            <a:r>
              <a:rPr lang="en-US" sz="2400" dirty="0"/>
              <a:t>A large number of the target (population at risk) are given the</a:t>
            </a:r>
          </a:p>
          <a:p>
            <a:pPr marL="457200" indent="-457200"/>
            <a:r>
              <a:rPr lang="en-US" sz="2400" dirty="0"/>
              <a:t> health services they require.</a:t>
            </a:r>
          </a:p>
        </p:txBody>
      </p:sp>
      <p:sp>
        <p:nvSpPr>
          <p:cNvPr id="1048739" name="Rectangle 2"/>
          <p:cNvSpPr/>
          <p:nvPr/>
        </p:nvSpPr>
        <p:spPr>
          <a:xfrm>
            <a:off x="1738282" y="142852"/>
            <a:ext cx="8643998" cy="2606040"/>
          </a:xfrm>
          <a:prstGeom prst="rect">
            <a:avLst/>
          </a:prstGeom>
        </p:spPr>
        <p:txBody>
          <a:bodyPr wrap="square">
            <a:spAutoFit/>
          </a:bodyPr>
          <a:lstStyle/>
          <a:p>
            <a:r>
              <a:rPr lang="en-US" sz="2800" b="1" dirty="0">
                <a:solidFill>
                  <a:schemeClr val="accent2"/>
                </a:solidFill>
              </a:rPr>
              <a:t> The overall objectives of the </a:t>
            </a:r>
            <a:r>
              <a:rPr lang="en-US" sz="2800" b="1" dirty="0" err="1">
                <a:solidFill>
                  <a:schemeClr val="accent2"/>
                </a:solidFill>
              </a:rPr>
              <a:t>programme</a:t>
            </a:r>
            <a:r>
              <a:rPr lang="en-US" sz="2800" b="1" dirty="0">
                <a:solidFill>
                  <a:schemeClr val="accent2"/>
                </a:solidFill>
              </a:rPr>
              <a:t> </a:t>
            </a:r>
          </a:p>
          <a:p>
            <a:r>
              <a:rPr lang="en-US" sz="2400" dirty="0"/>
              <a:t> </a:t>
            </a:r>
            <a:r>
              <a:rPr lang="en-US" sz="2800" dirty="0"/>
              <a:t>a,    To reduce further mortality and morbidity in rural areas by improving the  accessibility and quality of rural health services.</a:t>
            </a:r>
          </a:p>
          <a:p>
            <a:r>
              <a:rPr lang="en-US" sz="2800" dirty="0"/>
              <a:t> b,     To achieve a reduced average family size by reducing fertility (small family norm).</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0" name="Title 1"/>
          <p:cNvSpPr>
            <a:spLocks noGrp="1"/>
          </p:cNvSpPr>
          <p:nvPr>
            <p:ph type="ctrTitle" sz="quarter"/>
          </p:nvPr>
        </p:nvSpPr>
        <p:spPr/>
        <p:txBody>
          <a:bodyPr/>
          <a:lstStyle/>
          <a:p>
            <a:r>
              <a:rPr lang="en-US" dirty="0" smtClean="0"/>
              <a:t>MATERNAL AND CHILD  HEALTH (MCH) SERVICES</a:t>
            </a:r>
            <a:endParaRPr lang="en-US" dirty="0"/>
          </a:p>
        </p:txBody>
      </p:sp>
      <p:sp>
        <p:nvSpPr>
          <p:cNvPr id="1048741" name="Subtitle 2"/>
          <p:cNvSpPr>
            <a:spLocks noGrp="1"/>
          </p:cNvSpPr>
          <p:nvPr>
            <p:ph type="subTitle" sz="quarter" idx="1"/>
          </p:nvPr>
        </p:nvSpPr>
        <p:spPr/>
        <p:txBody>
          <a:bodyPr/>
          <a:lstStyle/>
          <a:p>
            <a:endParaRPr lang="en-US" dirty="0" smtClean="0"/>
          </a:p>
          <a:p>
            <a:r>
              <a:rPr lang="en-US" dirty="0" smtClean="0"/>
              <a:t>WHAT IS MCH?</a:t>
            </a:r>
            <a:endParaRPr lang="en-US" dirty="0"/>
          </a:p>
        </p:txBody>
      </p:sp>
    </p:spTree>
  </p:cSld>
  <p:clrMapOvr>
    <a:masterClrMapping/>
  </p:clrMapOvr>
  <p:transition spd="slow"/>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2" name="Title 1"/>
          <p:cNvSpPr>
            <a:spLocks noGrp="1"/>
          </p:cNvSpPr>
          <p:nvPr>
            <p:ph type="title"/>
          </p:nvPr>
        </p:nvSpPr>
        <p:spPr/>
        <p:txBody>
          <a:bodyPr/>
          <a:lstStyle/>
          <a:p>
            <a:r>
              <a:rPr lang="en-US" dirty="0" smtClean="0"/>
              <a:t>DEF OF MCH/FP</a:t>
            </a:r>
            <a:endParaRPr lang="en-US" dirty="0"/>
          </a:p>
        </p:txBody>
      </p:sp>
      <p:sp>
        <p:nvSpPr>
          <p:cNvPr id="1048743" name="Content Placeholder 2"/>
          <p:cNvSpPr>
            <a:spLocks noGrp="1"/>
          </p:cNvSpPr>
          <p:nvPr>
            <p:ph idx="1"/>
          </p:nvPr>
        </p:nvSpPr>
        <p:spPr>
          <a:xfrm>
            <a:off x="838200" y="1545466"/>
            <a:ext cx="10515600" cy="4914833"/>
          </a:xfrm>
        </p:spPr>
        <p:txBody>
          <a:bodyPr>
            <a:normAutofit/>
          </a:bodyPr>
          <a:lstStyle/>
          <a:p>
            <a:pPr marL="0" indent="0" algn="l">
              <a:buNone/>
            </a:pPr>
            <a:r>
              <a:rPr lang="en-US" sz="3600" dirty="0" smtClean="0">
                <a:latin typeface="Times New Roman" panose="02020603050405020304" pitchFamily="18" charset="0"/>
                <a:cs typeface="Times New Roman" panose="02020603050405020304" pitchFamily="18" charset="0"/>
              </a:rPr>
              <a:t>Refers to Promotive, preventive, curative and rehabilitative health care of mothers and children.</a:t>
            </a:r>
          </a:p>
          <a:p>
            <a:pPr marL="0" indent="0" algn="l">
              <a:buNone/>
            </a:pPr>
            <a:r>
              <a:rPr lang="en-US" sz="3600" dirty="0" smtClean="0">
                <a:latin typeface="Times New Roman" panose="02020603050405020304" pitchFamily="18" charset="0"/>
                <a:cs typeface="Times New Roman" panose="02020603050405020304" pitchFamily="18" charset="0"/>
              </a:rPr>
              <a:t>It includes maternal health, </a:t>
            </a:r>
          </a:p>
          <a:p>
            <a:pPr>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C</a:t>
            </a:r>
            <a:r>
              <a:rPr lang="en-US" sz="3600" dirty="0" smtClean="0">
                <a:latin typeface="Times New Roman" panose="02020603050405020304" pitchFamily="18" charset="0"/>
                <a:cs typeface="Times New Roman" panose="02020603050405020304" pitchFamily="18" charset="0"/>
              </a:rPr>
              <a:t>hild health ,</a:t>
            </a:r>
          </a:p>
          <a:p>
            <a:pPr>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F</a:t>
            </a:r>
            <a:r>
              <a:rPr lang="en-US" sz="3600" dirty="0" smtClean="0">
                <a:latin typeface="Times New Roman" panose="02020603050405020304" pitchFamily="18" charset="0"/>
                <a:cs typeface="Times New Roman" panose="02020603050405020304" pitchFamily="18" charset="0"/>
              </a:rPr>
              <a:t>amily planning , </a:t>
            </a:r>
          </a:p>
          <a:p>
            <a:pPr>
              <a:buFont typeface="Wingdings" panose="05000000000000000000" pitchFamily="2" charset="2"/>
              <a:buChar char="ü"/>
            </a:pPr>
            <a:r>
              <a:rPr lang="en-US" sz="3600" dirty="0" smtClean="0">
                <a:latin typeface="Times New Roman" panose="02020603050405020304" pitchFamily="18" charset="0"/>
                <a:cs typeface="Times New Roman" panose="02020603050405020304" pitchFamily="18" charset="0"/>
              </a:rPr>
              <a:t>PMTCT ,</a:t>
            </a:r>
          </a:p>
          <a:p>
            <a:pPr>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I</a:t>
            </a:r>
            <a:r>
              <a:rPr lang="en-US" sz="3600" dirty="0" smtClean="0">
                <a:latin typeface="Times New Roman" panose="02020603050405020304" pitchFamily="18" charset="0"/>
                <a:cs typeface="Times New Roman" panose="02020603050405020304" pitchFamily="18" charset="0"/>
              </a:rPr>
              <a:t>mmunization and </a:t>
            </a:r>
          </a:p>
          <a:p>
            <a:pPr>
              <a:buFont typeface="Wingdings" panose="05000000000000000000" pitchFamily="2" charset="2"/>
              <a:buChar char="ü"/>
            </a:pPr>
            <a:r>
              <a:rPr lang="en-US" sz="3600" dirty="0">
                <a:latin typeface="Times New Roman" panose="02020603050405020304" pitchFamily="18" charset="0"/>
                <a:cs typeface="Times New Roman" panose="02020603050405020304" pitchFamily="18" charset="0"/>
              </a:rPr>
              <a:t>P</a:t>
            </a:r>
            <a:r>
              <a:rPr lang="en-US" sz="3600" dirty="0" smtClean="0">
                <a:latin typeface="Times New Roman" panose="02020603050405020304" pitchFamily="18" charset="0"/>
                <a:cs typeface="Times New Roman" panose="02020603050405020304" pitchFamily="18" charset="0"/>
              </a:rPr>
              <a:t>ostnatal care. </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4" name="Title 1"/>
          <p:cNvSpPr>
            <a:spLocks noGrp="1"/>
          </p:cNvSpPr>
          <p:nvPr>
            <p:ph type="title"/>
          </p:nvPr>
        </p:nvSpPr>
        <p:spPr>
          <a:xfrm>
            <a:off x="852152" y="622702"/>
            <a:ext cx="10515600" cy="897005"/>
          </a:xfrm>
        </p:spPr>
        <p:txBody>
          <a:bodyPr/>
          <a:lstStyle/>
          <a:p>
            <a:r>
              <a:rPr lang="en-US" dirty="0" smtClean="0">
                <a:solidFill>
                  <a:srgbClr val="FF0000"/>
                </a:solidFill>
              </a:rPr>
              <a:t>Objectives of maternal child health</a:t>
            </a:r>
            <a:endParaRPr lang="en-US" dirty="0">
              <a:solidFill>
                <a:srgbClr val="FF0000"/>
              </a:solidFill>
            </a:endParaRPr>
          </a:p>
        </p:txBody>
      </p:sp>
      <p:sp>
        <p:nvSpPr>
          <p:cNvPr id="1048745" name="Content Placeholder 2"/>
          <p:cNvSpPr>
            <a:spLocks noGrp="1"/>
          </p:cNvSpPr>
          <p:nvPr>
            <p:ph idx="1"/>
          </p:nvPr>
        </p:nvSpPr>
        <p:spPr/>
        <p:txBody>
          <a:bodyPr>
            <a:normAutofit/>
          </a:bodyPr>
          <a:lstStyle/>
          <a:p>
            <a:pPr algn="l"/>
            <a:r>
              <a:rPr lang="en-US" sz="3400" dirty="0" smtClean="0">
                <a:latin typeface="Times New Roman" panose="02020603050405020304" pitchFamily="18" charset="0"/>
                <a:cs typeface="Times New Roman" panose="02020603050405020304" pitchFamily="18" charset="0"/>
              </a:rPr>
              <a:t>To reduce maternal, infant and childhood mortality and morbidity.</a:t>
            </a:r>
          </a:p>
          <a:p>
            <a:pPr algn="l"/>
            <a:r>
              <a:rPr lang="en-US" sz="3400" dirty="0" smtClean="0">
                <a:latin typeface="Times New Roman" panose="02020603050405020304" pitchFamily="18" charset="0"/>
                <a:cs typeface="Times New Roman" panose="02020603050405020304" pitchFamily="18" charset="0"/>
              </a:rPr>
              <a:t>To promote reproductive health</a:t>
            </a:r>
          </a:p>
          <a:p>
            <a:pPr algn="l"/>
            <a:r>
              <a:rPr lang="en-US" sz="3400" dirty="0" smtClean="0">
                <a:latin typeface="Times New Roman" panose="02020603050405020304" pitchFamily="18" charset="0"/>
                <a:cs typeface="Times New Roman" panose="02020603050405020304" pitchFamily="18" charset="0"/>
              </a:rPr>
              <a:t>To promote physical and psychosocial development of children</a:t>
            </a:r>
            <a:endParaRPr lang="en-US" sz="34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6" name="Title 1"/>
          <p:cNvSpPr>
            <a:spLocks noGrp="1"/>
          </p:cNvSpPr>
          <p:nvPr>
            <p:ph type="title"/>
          </p:nvPr>
        </p:nvSpPr>
        <p:spPr>
          <a:xfrm>
            <a:off x="839273" y="553792"/>
            <a:ext cx="10515600" cy="811369"/>
          </a:xfrm>
        </p:spPr>
        <p:txBody>
          <a:bodyPr/>
          <a:lstStyle/>
          <a:p>
            <a:r>
              <a:rPr lang="en-US" dirty="0" smtClean="0">
                <a:solidFill>
                  <a:srgbClr val="FF0000"/>
                </a:solidFill>
              </a:rPr>
              <a:t>Goals of MCH services</a:t>
            </a:r>
            <a:endParaRPr lang="en-US" dirty="0">
              <a:solidFill>
                <a:srgbClr val="FF0000"/>
              </a:solidFill>
            </a:endParaRPr>
          </a:p>
        </p:txBody>
      </p:sp>
      <p:sp>
        <p:nvSpPr>
          <p:cNvPr id="1048747" name="Content Placeholder 2"/>
          <p:cNvSpPr>
            <a:spLocks noGrp="1"/>
          </p:cNvSpPr>
          <p:nvPr>
            <p:ph idx="1"/>
          </p:nvPr>
        </p:nvSpPr>
        <p:spPr>
          <a:xfrm>
            <a:off x="838200" y="1571222"/>
            <a:ext cx="10515600" cy="4456090"/>
          </a:xfrm>
        </p:spPr>
        <p:txBody>
          <a:bodyPr>
            <a:normAutofit/>
          </a:bodyPr>
          <a:lstStyle/>
          <a:p>
            <a:pPr algn="l"/>
            <a:r>
              <a:rPr lang="en-US" sz="3600" dirty="0">
                <a:latin typeface="Times New Roman" panose="02020603050405020304" pitchFamily="18" charset="0"/>
                <a:cs typeface="Times New Roman" panose="02020603050405020304" pitchFamily="18" charset="0"/>
              </a:rPr>
              <a:t>To ensure birth of a healthy infant to every expectant mother</a:t>
            </a:r>
          </a:p>
          <a:p>
            <a:pPr algn="l"/>
            <a:r>
              <a:rPr lang="en-US" sz="3600" dirty="0">
                <a:latin typeface="Times New Roman" panose="02020603050405020304" pitchFamily="18" charset="0"/>
                <a:cs typeface="Times New Roman" panose="02020603050405020304" pitchFamily="18" charset="0"/>
              </a:rPr>
              <a:t>To identify health problems in mother and children at an early stage and initiate proper treatment</a:t>
            </a:r>
          </a:p>
          <a:p>
            <a:pPr algn="l"/>
            <a:r>
              <a:rPr lang="en-US" sz="3600" dirty="0">
                <a:latin typeface="Times New Roman" panose="02020603050405020304" pitchFamily="18" charset="0"/>
                <a:cs typeface="Times New Roman" panose="02020603050405020304" pitchFamily="18" charset="0"/>
              </a:rPr>
              <a:t>To provide services to promote the healthy growth and development of children up to the age of under 5 years</a:t>
            </a:r>
            <a:r>
              <a:rPr lang="en-US" sz="3600" dirty="0" smtClean="0">
                <a:latin typeface="Times New Roman" panose="02020603050405020304" pitchFamily="18" charset="0"/>
                <a:cs typeface="Times New Roman" panose="02020603050405020304" pitchFamily="18" charset="0"/>
              </a:rPr>
              <a:t>.</a:t>
            </a:r>
          </a:p>
          <a:p>
            <a:r>
              <a:rPr lang="en-US" sz="3600" dirty="0">
                <a:latin typeface="Times New Roman" panose="02020603050405020304" pitchFamily="18" charset="0"/>
                <a:cs typeface="Times New Roman" panose="02020603050405020304" pitchFamily="18" charset="0"/>
              </a:rPr>
              <a:t>To prevent malnutrition in mothers and </a:t>
            </a:r>
            <a:r>
              <a:rPr lang="en-US" sz="3600" dirty="0" smtClean="0">
                <a:latin typeface="Times New Roman" panose="02020603050405020304" pitchFamily="18" charset="0"/>
                <a:cs typeface="Times New Roman" panose="02020603050405020304" pitchFamily="18" charset="0"/>
              </a:rPr>
              <a:t>children</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8" name="Content Placeholder 2"/>
          <p:cNvSpPr>
            <a:spLocks noGrp="1"/>
          </p:cNvSpPr>
          <p:nvPr>
            <p:ph idx="1"/>
          </p:nvPr>
        </p:nvSpPr>
        <p:spPr>
          <a:xfrm>
            <a:off x="838200" y="1017431"/>
            <a:ext cx="10515600" cy="5159531"/>
          </a:xfrm>
        </p:spPr>
        <p:txBody>
          <a:bodyPr>
            <a:normAutofit/>
          </a:bodyPr>
          <a:lstStyle/>
          <a:p>
            <a:r>
              <a:rPr lang="en-US" sz="3600" dirty="0">
                <a:latin typeface="Times New Roman" panose="02020603050405020304" pitchFamily="18" charset="0"/>
                <a:cs typeface="Times New Roman" panose="02020603050405020304" pitchFamily="18" charset="0"/>
              </a:rPr>
              <a:t>To promote family planning services to improve the health of mothers and </a:t>
            </a:r>
            <a:r>
              <a:rPr lang="en-US" sz="3600" dirty="0" smtClean="0">
                <a:latin typeface="Times New Roman" panose="02020603050405020304" pitchFamily="18" charset="0"/>
                <a:cs typeface="Times New Roman" panose="02020603050405020304" pitchFamily="18" charset="0"/>
              </a:rPr>
              <a:t>children</a:t>
            </a:r>
          </a:p>
          <a:p>
            <a:r>
              <a:rPr lang="en-US" sz="3600" dirty="0" smtClean="0">
                <a:latin typeface="Times New Roman" panose="02020603050405020304" pitchFamily="18" charset="0"/>
                <a:cs typeface="Times New Roman" panose="02020603050405020304" pitchFamily="18" charset="0"/>
              </a:rPr>
              <a:t>To </a:t>
            </a:r>
            <a:r>
              <a:rPr lang="en-US" sz="3600" dirty="0">
                <a:latin typeface="Times New Roman" panose="02020603050405020304" pitchFamily="18" charset="0"/>
                <a:cs typeface="Times New Roman" panose="02020603050405020304" pitchFamily="18" charset="0"/>
              </a:rPr>
              <a:t>educate the mothers on improvement of their own and their children’s health</a:t>
            </a:r>
            <a:r>
              <a:rPr lang="en-US" sz="3600" dirty="0" smtClean="0">
                <a:latin typeface="Times New Roman" panose="02020603050405020304" pitchFamily="18" charset="0"/>
                <a:cs typeface="Times New Roman" panose="02020603050405020304" pitchFamily="18" charset="0"/>
              </a:rPr>
              <a:t>.</a:t>
            </a:r>
          </a:p>
          <a:p>
            <a:pPr algn="l"/>
            <a:r>
              <a:rPr lang="en-US" sz="3600" dirty="0" smtClean="0">
                <a:latin typeface="Times New Roman" panose="02020603050405020304" pitchFamily="18" charset="0"/>
                <a:cs typeface="Times New Roman" panose="02020603050405020304" pitchFamily="18" charset="0"/>
              </a:rPr>
              <a:t>To </a:t>
            </a:r>
            <a:r>
              <a:rPr lang="en-US" sz="3600" dirty="0">
                <a:latin typeface="Times New Roman" panose="02020603050405020304" pitchFamily="18" charset="0"/>
                <a:cs typeface="Times New Roman" panose="02020603050405020304" pitchFamily="18" charset="0"/>
              </a:rPr>
              <a:t>prevent communicable and non-communicable diseases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9" name="Title 1"/>
          <p:cNvSpPr>
            <a:spLocks noGrp="1"/>
          </p:cNvSpPr>
          <p:nvPr>
            <p:ph type="title"/>
          </p:nvPr>
        </p:nvSpPr>
        <p:spPr/>
        <p:txBody>
          <a:bodyPr>
            <a:normAutofit/>
          </a:bodyPr>
          <a:lstStyle/>
          <a:p>
            <a:r>
              <a:rPr lang="en-US" sz="3600" dirty="0" smtClean="0">
                <a:solidFill>
                  <a:srgbClr val="FF0000"/>
                </a:solidFill>
              </a:rPr>
              <a:t>Reasons For Considering Mothers And Children As Vulnerable Group</a:t>
            </a:r>
            <a:endParaRPr lang="en-US" sz="3600" dirty="0">
              <a:solidFill>
                <a:srgbClr val="FF0000"/>
              </a:solidFill>
            </a:endParaRPr>
          </a:p>
        </p:txBody>
      </p:sp>
      <p:sp>
        <p:nvSpPr>
          <p:cNvPr id="1048750" name="Content Placeholder 2"/>
          <p:cNvSpPr>
            <a:spLocks noGrp="1"/>
          </p:cNvSpPr>
          <p:nvPr>
            <p:ph idx="1"/>
          </p:nvPr>
        </p:nvSpPr>
        <p:spPr>
          <a:xfrm>
            <a:off x="838200" y="1690688"/>
            <a:ext cx="10515600" cy="4626690"/>
          </a:xfrm>
        </p:spPr>
        <p:txBody>
          <a:bodyPr/>
          <a:lstStyle/>
          <a:p>
            <a:r>
              <a:rPr lang="en-US" dirty="0" smtClean="0"/>
              <a:t>-</a:t>
            </a:r>
            <a:r>
              <a:rPr lang="en-US" dirty="0"/>
              <a:t>Since </a:t>
            </a:r>
            <a:r>
              <a:rPr lang="en-US" dirty="0" smtClean="0"/>
              <a:t>conception, </a:t>
            </a:r>
            <a:r>
              <a:rPr lang="en-US" dirty="0"/>
              <a:t>the development of fetus takes place in the mother’s womb and receives all nutritional  need and oxygen from the mother</a:t>
            </a:r>
            <a:r>
              <a:rPr lang="en-US" dirty="0" smtClean="0"/>
              <a:t>.</a:t>
            </a:r>
          </a:p>
          <a:p>
            <a:r>
              <a:rPr lang="en-US" dirty="0" smtClean="0"/>
              <a:t>-</a:t>
            </a:r>
            <a:r>
              <a:rPr lang="en-US" dirty="0"/>
              <a:t>Certain habits and disease conditions of expectant mother will affect the child health </a:t>
            </a:r>
            <a:r>
              <a:rPr lang="en-US" dirty="0" smtClean="0"/>
              <a:t>i.e</a:t>
            </a:r>
            <a:r>
              <a:rPr lang="en-US" dirty="0"/>
              <a:t>.</a:t>
            </a:r>
            <a:r>
              <a:rPr lang="en-US" dirty="0" smtClean="0"/>
              <a:t> </a:t>
            </a:r>
            <a:r>
              <a:rPr lang="en-US" dirty="0"/>
              <a:t>taking drugs , syphilis and gonorrhea.</a:t>
            </a:r>
          </a:p>
          <a:p>
            <a:r>
              <a:rPr lang="en-US" dirty="0"/>
              <a:t>-Pregnant mothers are exposed to premature births , still birth or abortion if not taken care of.</a:t>
            </a:r>
          </a:p>
          <a:p>
            <a:r>
              <a:rPr lang="en-US" dirty="0"/>
              <a:t>-After </a:t>
            </a:r>
            <a:r>
              <a:rPr lang="en-US" dirty="0" smtClean="0"/>
              <a:t>birth, </a:t>
            </a:r>
            <a:r>
              <a:rPr lang="en-US" dirty="0"/>
              <a:t>the child is fully dependent on the mother for various reasons </a:t>
            </a:r>
            <a:r>
              <a:rPr lang="en-US" dirty="0" smtClean="0"/>
              <a:t>at-least </a:t>
            </a:r>
            <a:r>
              <a:rPr lang="en-US" dirty="0"/>
              <a:t>for </a:t>
            </a:r>
            <a:r>
              <a:rPr lang="en-US" dirty="0" smtClean="0"/>
              <a:t>1yr</a:t>
            </a:r>
            <a:endParaRPr lang="en-US" dirty="0"/>
          </a:p>
          <a:p>
            <a:pPr algn="l"/>
            <a:endParaRPr lang="en-US"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
          <p:cNvSpPr>
            <a:spLocks noGrp="1"/>
          </p:cNvSpPr>
          <p:nvPr>
            <p:ph idx="1"/>
          </p:nvPr>
        </p:nvSpPr>
        <p:spPr>
          <a:xfrm>
            <a:off x="154547" y="334850"/>
            <a:ext cx="11006070" cy="6130343"/>
          </a:xfrm>
        </p:spPr>
        <p:txBody>
          <a:bodyPr>
            <a:normAutofit fontScale="89286" lnSpcReduction="10000"/>
          </a:bodyPr>
          <a:lstStyle/>
          <a:p>
            <a:pPr marL="0" indent="0">
              <a:buNone/>
            </a:pPr>
            <a:r>
              <a:rPr lang="en-US" dirty="0" smtClean="0"/>
              <a:t>-</a:t>
            </a:r>
            <a:r>
              <a:rPr lang="en-US" sz="3500" dirty="0" smtClean="0">
                <a:latin typeface="Times New Roman" panose="02020603050405020304" pitchFamily="18" charset="0"/>
                <a:cs typeface="Times New Roman" panose="02020603050405020304" pitchFamily="18" charset="0"/>
              </a:rPr>
              <a:t>A group of people who live together and share not just a particular interest but the elements of a common life.  Four major elements are seen as being essential to the definition </a:t>
            </a:r>
          </a:p>
          <a:p>
            <a:r>
              <a:rPr lang="en-US" sz="3500" dirty="0" smtClean="0">
                <a:latin typeface="Times New Roman" panose="02020603050405020304" pitchFamily="18" charset="0"/>
                <a:cs typeface="Times New Roman" panose="02020603050405020304" pitchFamily="18" charset="0"/>
              </a:rPr>
              <a:t>A group of people </a:t>
            </a:r>
          </a:p>
          <a:p>
            <a:r>
              <a:rPr lang="en-US" sz="3500" dirty="0" smtClean="0">
                <a:latin typeface="Times New Roman" panose="02020603050405020304" pitchFamily="18" charset="0"/>
                <a:cs typeface="Times New Roman" panose="02020603050405020304" pitchFamily="18" charset="0"/>
              </a:rPr>
              <a:t>Social interaction </a:t>
            </a:r>
          </a:p>
          <a:p>
            <a:r>
              <a:rPr lang="en-US" sz="3500" dirty="0" smtClean="0">
                <a:latin typeface="Times New Roman" panose="02020603050405020304" pitchFamily="18" charset="0"/>
                <a:cs typeface="Times New Roman" panose="02020603050405020304" pitchFamily="18" charset="0"/>
              </a:rPr>
              <a:t>Geographical area </a:t>
            </a:r>
          </a:p>
          <a:p>
            <a:r>
              <a:rPr lang="en-US" sz="3500" dirty="0" smtClean="0">
                <a:latin typeface="Times New Roman" panose="02020603050405020304" pitchFamily="18" charset="0"/>
                <a:cs typeface="Times New Roman" panose="02020603050405020304" pitchFamily="18" charset="0"/>
              </a:rPr>
              <a:t>Common ties</a:t>
            </a:r>
          </a:p>
          <a:p>
            <a:pPr marL="0" indent="0">
              <a:buNone/>
            </a:pPr>
            <a:r>
              <a:rPr lang="en-US" sz="3500" dirty="0" smtClean="0">
                <a:latin typeface="Times New Roman" panose="02020603050405020304" pitchFamily="18" charset="0"/>
                <a:cs typeface="Times New Roman" panose="02020603050405020304" pitchFamily="18" charset="0"/>
              </a:rPr>
              <a:t>-A community is part of , and has ties to larger society such as a country, a state or a nation . </a:t>
            </a:r>
          </a:p>
          <a:p>
            <a:pPr marL="0" indent="0">
              <a:buNone/>
            </a:pPr>
            <a:r>
              <a:rPr lang="en-US" sz="3500" dirty="0">
                <a:latin typeface="Times New Roman" panose="02020603050405020304" pitchFamily="18" charset="0"/>
                <a:cs typeface="Times New Roman" panose="02020603050405020304" pitchFamily="18" charset="0"/>
              </a:rPr>
              <a:t>-</a:t>
            </a:r>
            <a:r>
              <a:rPr lang="en-US" sz="3500" dirty="0" smtClean="0">
                <a:latin typeface="Times New Roman" panose="02020603050405020304" pitchFamily="18" charset="0"/>
                <a:cs typeface="Times New Roman" panose="02020603050405020304" pitchFamily="18" charset="0"/>
              </a:rPr>
              <a:t>A community has patterns of communication, leadership and decision-making.it is a place where people maintain their homes earn their living, rear their children and carry on most of their life activities</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Title 1"/>
          <p:cNvSpPr>
            <a:spLocks noGrp="1"/>
          </p:cNvSpPr>
          <p:nvPr>
            <p:ph type="title"/>
          </p:nvPr>
        </p:nvSpPr>
        <p:spPr>
          <a:xfrm>
            <a:off x="838200" y="365125"/>
            <a:ext cx="10515600" cy="703821"/>
          </a:xfrm>
        </p:spPr>
        <p:txBody>
          <a:bodyPr>
            <a:normAutofit/>
          </a:bodyPr>
          <a:lstStyle/>
          <a:p>
            <a:r>
              <a:rPr lang="en-US" sz="4000" dirty="0" smtClean="0">
                <a:solidFill>
                  <a:srgbClr val="FF0000"/>
                </a:solidFill>
              </a:rPr>
              <a:t>Components/elements of child health services</a:t>
            </a:r>
            <a:endParaRPr lang="en-US" sz="4000" dirty="0">
              <a:solidFill>
                <a:srgbClr val="FF0000"/>
              </a:solidFill>
            </a:endParaRPr>
          </a:p>
        </p:txBody>
      </p:sp>
      <p:sp>
        <p:nvSpPr>
          <p:cNvPr id="1048752" name="Content Placeholder 2"/>
          <p:cNvSpPr>
            <a:spLocks noGrp="1"/>
          </p:cNvSpPr>
          <p:nvPr>
            <p:ph idx="1"/>
          </p:nvPr>
        </p:nvSpPr>
        <p:spPr>
          <a:xfrm>
            <a:off x="838200" y="1168803"/>
            <a:ext cx="10515600" cy="4351338"/>
          </a:xfrm>
        </p:spPr>
        <p:txBody>
          <a:bodyPr>
            <a:normAutofit lnSpcReduction="10000"/>
          </a:bodyPr>
          <a:lstStyle/>
          <a:p>
            <a:pPr marL="742950" indent="-742950" algn="l">
              <a:buFont typeface="+mj-lt"/>
              <a:buAutoNum type="arabicPeriod"/>
            </a:pPr>
            <a:r>
              <a:rPr lang="en-US" sz="3600" dirty="0" smtClean="0">
                <a:latin typeface="Times New Roman" panose="02020603050405020304" pitchFamily="18" charset="0"/>
                <a:cs typeface="Times New Roman" panose="02020603050405020304" pitchFamily="18" charset="0"/>
              </a:rPr>
              <a:t>Antenatal </a:t>
            </a:r>
            <a:r>
              <a:rPr lang="en-US" sz="3600" dirty="0">
                <a:latin typeface="Times New Roman" panose="02020603050405020304" pitchFamily="18" charset="0"/>
                <a:cs typeface="Times New Roman" panose="02020603050405020304" pitchFamily="18" charset="0"/>
              </a:rPr>
              <a:t>care – health care of all pregnant women till delivery</a:t>
            </a:r>
          </a:p>
          <a:p>
            <a:pPr marL="742950" indent="-742950" algn="l">
              <a:buFont typeface="+mj-lt"/>
              <a:buAutoNum type="arabicPeriod"/>
            </a:pPr>
            <a:r>
              <a:rPr lang="en-US" sz="3600" dirty="0" smtClean="0">
                <a:latin typeface="Times New Roman" panose="02020603050405020304" pitchFamily="18" charset="0"/>
                <a:cs typeface="Times New Roman" panose="02020603050405020304" pitchFamily="18" charset="0"/>
              </a:rPr>
              <a:t>Immunization </a:t>
            </a:r>
            <a:r>
              <a:rPr lang="en-US" sz="3600" dirty="0">
                <a:latin typeface="Times New Roman" panose="02020603050405020304" pitchFamily="18" charset="0"/>
                <a:cs typeface="Times New Roman" panose="02020603050405020304" pitchFamily="18" charset="0"/>
              </a:rPr>
              <a:t>; include immunization of all pregnant mothers with Tetanus (TT) vaccine , and all babies from birth to 9 months</a:t>
            </a:r>
          </a:p>
          <a:p>
            <a:pPr marL="742950" indent="-742950" algn="l">
              <a:buFont typeface="+mj-lt"/>
              <a:buAutoNum type="arabicPeriod"/>
            </a:pPr>
            <a:r>
              <a:rPr lang="en-US" sz="3600" dirty="0">
                <a:latin typeface="Times New Roman" panose="02020603050405020304" pitchFamily="18" charset="0"/>
                <a:cs typeface="Times New Roman" panose="02020603050405020304" pitchFamily="18" charset="0"/>
              </a:rPr>
              <a:t>F</a:t>
            </a:r>
            <a:r>
              <a:rPr lang="en-US" sz="3600" dirty="0" smtClean="0">
                <a:latin typeface="Times New Roman" panose="02020603050405020304" pitchFamily="18" charset="0"/>
                <a:cs typeface="Times New Roman" panose="02020603050405020304" pitchFamily="18" charset="0"/>
              </a:rPr>
              <a:t>amily planning</a:t>
            </a:r>
          </a:p>
          <a:p>
            <a:pPr marL="742950" indent="-742950" algn="l">
              <a:buFont typeface="+mj-lt"/>
              <a:buAutoNum type="arabicPeriod"/>
            </a:pPr>
            <a:r>
              <a:rPr lang="en-US" sz="3600" dirty="0">
                <a:latin typeface="Times New Roman" panose="02020603050405020304" pitchFamily="18" charset="0"/>
                <a:cs typeface="Times New Roman" panose="02020603050405020304" pitchFamily="18" charset="0"/>
              </a:rPr>
              <a:t>P</a:t>
            </a:r>
            <a:r>
              <a:rPr lang="en-US" sz="3600" dirty="0" smtClean="0">
                <a:latin typeface="Times New Roman" panose="02020603050405020304" pitchFamily="18" charset="0"/>
                <a:cs typeface="Times New Roman" panose="02020603050405020304" pitchFamily="18" charset="0"/>
              </a:rPr>
              <a:t>revention of mother to child transmission (PMCTC) </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3" name="Title 1"/>
          <p:cNvSpPr>
            <a:spLocks noGrp="1"/>
          </p:cNvSpPr>
          <p:nvPr>
            <p:ph type="title"/>
          </p:nvPr>
        </p:nvSpPr>
        <p:spPr>
          <a:xfrm>
            <a:off x="905814" y="687096"/>
            <a:ext cx="10515600" cy="626548"/>
          </a:xfrm>
        </p:spPr>
        <p:txBody>
          <a:bodyPr>
            <a:normAutofit/>
          </a:bodyPr>
          <a:lstStyle/>
          <a:p>
            <a:r>
              <a:rPr lang="en-US" sz="3200" i="1" dirty="0" err="1" smtClean="0">
                <a:solidFill>
                  <a:srgbClr val="FF0000"/>
                </a:solidFill>
              </a:rPr>
              <a:t>Cont</a:t>
            </a:r>
            <a:r>
              <a:rPr lang="en-US" sz="3200" i="1" dirty="0" smtClean="0">
                <a:solidFill>
                  <a:srgbClr val="FF0000"/>
                </a:solidFill>
              </a:rPr>
              <a:t>’</a:t>
            </a:r>
            <a:endParaRPr lang="en-US" sz="3200" i="1" dirty="0">
              <a:solidFill>
                <a:srgbClr val="FF0000"/>
              </a:solidFill>
            </a:endParaRPr>
          </a:p>
        </p:txBody>
      </p:sp>
      <p:sp>
        <p:nvSpPr>
          <p:cNvPr id="1048754" name="Content Placeholder 2"/>
          <p:cNvSpPr>
            <a:spLocks noGrp="1"/>
          </p:cNvSpPr>
          <p:nvPr>
            <p:ph idx="1"/>
          </p:nvPr>
        </p:nvSpPr>
        <p:spPr>
          <a:xfrm>
            <a:off x="905814" y="1648497"/>
            <a:ext cx="10515600" cy="4301544"/>
          </a:xfrm>
        </p:spPr>
        <p:txBody>
          <a:bodyPr>
            <a:normAutofit/>
          </a:bodyPr>
          <a:lstStyle/>
          <a:p>
            <a:pPr marL="0" indent="0" algn="l">
              <a:buNone/>
            </a:pPr>
            <a:r>
              <a:rPr lang="en-US" sz="3600" dirty="0">
                <a:latin typeface="Times New Roman" panose="02020603050405020304" pitchFamily="18" charset="0"/>
                <a:cs typeface="Times New Roman" panose="02020603050405020304" pitchFamily="18" charset="0"/>
              </a:rPr>
              <a:t>5</a:t>
            </a:r>
            <a:r>
              <a:rPr lang="en-US" sz="3600" dirty="0" smtClean="0">
                <a:latin typeface="Times New Roman" panose="02020603050405020304" pitchFamily="18" charset="0"/>
                <a:cs typeface="Times New Roman" panose="02020603050405020304" pitchFamily="18" charset="0"/>
              </a:rPr>
              <a:t>. Growth </a:t>
            </a:r>
            <a:r>
              <a:rPr lang="en-US" sz="3600" dirty="0">
                <a:latin typeface="Times New Roman" panose="02020603050405020304" pitchFamily="18" charset="0"/>
                <a:cs typeface="Times New Roman" panose="02020603050405020304" pitchFamily="18" charset="0"/>
              </a:rPr>
              <a:t>monitoring of children upto 5 yrs</a:t>
            </a:r>
          </a:p>
          <a:p>
            <a:pPr marL="0" indent="0" algn="l">
              <a:buNone/>
            </a:pPr>
            <a:r>
              <a:rPr lang="en-US" sz="3600" dirty="0">
                <a:latin typeface="Times New Roman" panose="02020603050405020304" pitchFamily="18" charset="0"/>
                <a:cs typeface="Times New Roman" panose="02020603050405020304" pitchFamily="18" charset="0"/>
              </a:rPr>
              <a:t>6. </a:t>
            </a:r>
            <a:r>
              <a:rPr lang="en-US" sz="3600" dirty="0" smtClean="0">
                <a:latin typeface="Times New Roman" panose="02020603050405020304" pitchFamily="18" charset="0"/>
                <a:cs typeface="Times New Roman" panose="02020603050405020304" pitchFamily="18" charset="0"/>
              </a:rPr>
              <a:t>Safe </a:t>
            </a:r>
            <a:r>
              <a:rPr lang="en-US" sz="3600" dirty="0">
                <a:latin typeface="Times New Roman" panose="02020603050405020304" pitchFamily="18" charset="0"/>
                <a:cs typeface="Times New Roman" panose="02020603050405020304" pitchFamily="18" charset="0"/>
              </a:rPr>
              <a:t>abortion care</a:t>
            </a:r>
          </a:p>
          <a:p>
            <a:pPr marL="0" indent="0" algn="l">
              <a:buNone/>
            </a:pPr>
            <a:r>
              <a:rPr lang="en-US" sz="3600" dirty="0">
                <a:latin typeface="Times New Roman" panose="02020603050405020304" pitchFamily="18" charset="0"/>
                <a:cs typeface="Times New Roman" panose="02020603050405020304" pitchFamily="18" charset="0"/>
              </a:rPr>
              <a:t>7</a:t>
            </a:r>
            <a:r>
              <a:rPr lang="en-US" sz="3600" dirty="0" smtClean="0">
                <a:latin typeface="Times New Roman" panose="02020603050405020304" pitchFamily="18" charset="0"/>
                <a:cs typeface="Times New Roman" panose="02020603050405020304" pitchFamily="18" charset="0"/>
              </a:rPr>
              <a:t>. Effective </a:t>
            </a:r>
            <a:r>
              <a:rPr lang="en-US" sz="3600" dirty="0">
                <a:latin typeface="Times New Roman" panose="02020603050405020304" pitchFamily="18" charset="0"/>
                <a:cs typeface="Times New Roman" panose="02020603050405020304" pitchFamily="18" charset="0"/>
              </a:rPr>
              <a:t>control of STIs.</a:t>
            </a:r>
          </a:p>
          <a:p>
            <a:pPr marL="0" indent="0" algn="l">
              <a:buNone/>
            </a:pPr>
            <a:r>
              <a:rPr lang="en-US" sz="3600" dirty="0">
                <a:latin typeface="Times New Roman" panose="02020603050405020304" pitchFamily="18" charset="0"/>
                <a:cs typeface="Times New Roman" panose="02020603050405020304" pitchFamily="18" charset="0"/>
              </a:rPr>
              <a:t>8</a:t>
            </a:r>
            <a:r>
              <a:rPr lang="en-US" sz="3600" dirty="0" smtClean="0">
                <a:latin typeface="Times New Roman" panose="02020603050405020304" pitchFamily="18" charset="0"/>
                <a:cs typeface="Times New Roman" panose="02020603050405020304" pitchFamily="18" charset="0"/>
              </a:rPr>
              <a:t>. Treatment </a:t>
            </a:r>
            <a:r>
              <a:rPr lang="en-US" sz="3600" dirty="0">
                <a:latin typeface="Times New Roman" panose="02020603050405020304" pitchFamily="18" charset="0"/>
                <a:cs typeface="Times New Roman" panose="02020603050405020304" pitchFamily="18" charset="0"/>
              </a:rPr>
              <a:t>of minor illness like </a:t>
            </a:r>
            <a:r>
              <a:rPr lang="en-US" sz="3600" dirty="0" err="1" smtClean="0">
                <a:latin typeface="Times New Roman" panose="02020603050405020304" pitchFamily="18" charset="0"/>
                <a:cs typeface="Times New Roman" panose="02020603050405020304" pitchFamily="18" charset="0"/>
              </a:rPr>
              <a:t>diarrhoea</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5" name="Content Placeholder 2"/>
          <p:cNvSpPr>
            <a:spLocks noGrp="1"/>
          </p:cNvSpPr>
          <p:nvPr>
            <p:ph idx="1"/>
          </p:nvPr>
        </p:nvSpPr>
        <p:spPr>
          <a:xfrm>
            <a:off x="838200" y="1413501"/>
            <a:ext cx="10515600" cy="4351338"/>
          </a:xfrm>
        </p:spPr>
        <p:txBody>
          <a:bodyPr>
            <a:normAutofit/>
          </a:bodyPr>
          <a:lstStyle/>
          <a:p>
            <a:r>
              <a:rPr lang="en-US" sz="3600" dirty="0" smtClean="0">
                <a:latin typeface="Times New Roman" panose="02020603050405020304" pitchFamily="18" charset="0"/>
                <a:cs typeface="Times New Roman" panose="02020603050405020304" pitchFamily="18" charset="0"/>
              </a:rPr>
              <a:t>MCH </a:t>
            </a:r>
            <a:r>
              <a:rPr lang="en-US" sz="3600" dirty="0">
                <a:latin typeface="Times New Roman" panose="02020603050405020304" pitchFamily="18" charset="0"/>
                <a:cs typeface="Times New Roman" panose="02020603050405020304" pitchFamily="18" charset="0"/>
              </a:rPr>
              <a:t>must be organize in such a way that there will be no back flow of clients</a:t>
            </a:r>
            <a:r>
              <a:rPr lang="en-US" sz="3600" dirty="0" smtClean="0">
                <a:latin typeface="Times New Roman" panose="02020603050405020304" pitchFamily="18" charset="0"/>
                <a:cs typeface="Times New Roman" panose="02020603050405020304" pitchFamily="18" charset="0"/>
              </a:rPr>
              <a:t>.</a:t>
            </a:r>
          </a:p>
          <a:p>
            <a:pPr algn="l"/>
            <a:r>
              <a:rPr lang="en-US" sz="3600" dirty="0" smtClean="0">
                <a:latin typeface="Times New Roman" panose="02020603050405020304" pitchFamily="18" charset="0"/>
                <a:cs typeface="Times New Roman" panose="02020603050405020304" pitchFamily="18" charset="0"/>
              </a:rPr>
              <a:t>Staff should be allocated based on experience and qualifications</a:t>
            </a:r>
          </a:p>
          <a:p>
            <a:pPr algn="l"/>
            <a:r>
              <a:rPr lang="en-US" sz="3600" dirty="0" smtClean="0">
                <a:latin typeface="Times New Roman" panose="02020603050405020304" pitchFamily="18" charset="0"/>
                <a:cs typeface="Times New Roman" panose="02020603050405020304" pitchFamily="18" charset="0"/>
              </a:rPr>
              <a:t>There should be a rotation to help each staff to gain experience in each unit.</a:t>
            </a:r>
          </a:p>
        </p:txBody>
      </p:sp>
      <p:sp>
        <p:nvSpPr>
          <p:cNvPr id="1048756" name="Title 3"/>
          <p:cNvSpPr>
            <a:spLocks noGrp="1"/>
          </p:cNvSpPr>
          <p:nvPr>
            <p:ph type="title"/>
          </p:nvPr>
        </p:nvSpPr>
        <p:spPr>
          <a:xfrm>
            <a:off x="838200" y="540912"/>
            <a:ext cx="10515600" cy="656823"/>
          </a:xfrm>
        </p:spPr>
        <p:txBody>
          <a:bodyPr>
            <a:normAutofit/>
          </a:bodyPr>
          <a:lstStyle/>
          <a:p>
            <a:r>
              <a:rPr lang="en-US" sz="3600" dirty="0">
                <a:solidFill>
                  <a:srgbClr val="FF0000"/>
                </a:solidFill>
                <a:latin typeface="Times New Roman" panose="02020603050405020304" pitchFamily="18" charset="0"/>
                <a:cs typeface="Times New Roman" panose="02020603050405020304" pitchFamily="18" charset="0"/>
              </a:rPr>
              <a:t>ORGANIZATION OF MCH </a:t>
            </a:r>
            <a:r>
              <a:rPr lang="en-US" sz="3600" dirty="0" smtClean="0">
                <a:solidFill>
                  <a:srgbClr val="FF0000"/>
                </a:solidFill>
                <a:latin typeface="Times New Roman" panose="02020603050405020304" pitchFamily="18" charset="0"/>
                <a:cs typeface="Times New Roman" panose="02020603050405020304" pitchFamily="18" charset="0"/>
              </a:rPr>
              <a:t>CLINIC</a:t>
            </a:r>
            <a:endParaRPr lang="en-US" sz="36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7" name="Content Placeholder 2"/>
          <p:cNvSpPr>
            <a:spLocks noGrp="1"/>
          </p:cNvSpPr>
          <p:nvPr>
            <p:ph idx="1"/>
          </p:nvPr>
        </p:nvSpPr>
        <p:spPr>
          <a:xfrm>
            <a:off x="748048" y="334851"/>
            <a:ext cx="10515600" cy="6014434"/>
          </a:xfrm>
        </p:spPr>
        <p:txBody>
          <a:bodyPr>
            <a:noAutofit/>
          </a:bodyPr>
          <a:lstStyle/>
          <a:p>
            <a:pPr marL="0" indent="0">
              <a:buNone/>
            </a:pPr>
            <a:r>
              <a:rPr lang="en-US" sz="3400" dirty="0">
                <a:latin typeface="Times New Roman" panose="02020603050405020304" pitchFamily="18" charset="0"/>
                <a:cs typeface="Times New Roman" panose="02020603050405020304" pitchFamily="18" charset="0"/>
              </a:rPr>
              <a:t>MCH should be </a:t>
            </a:r>
            <a:r>
              <a:rPr lang="en-US" sz="3400" dirty="0" smtClean="0">
                <a:latin typeface="Times New Roman" panose="02020603050405020304" pitchFamily="18" charset="0"/>
                <a:cs typeface="Times New Roman" panose="02020603050405020304" pitchFamily="18" charset="0"/>
              </a:rPr>
              <a:t>organized to </a:t>
            </a:r>
            <a:r>
              <a:rPr lang="en-US" sz="3400" dirty="0">
                <a:latin typeface="Times New Roman" panose="02020603050405020304" pitchFamily="18" charset="0"/>
                <a:cs typeface="Times New Roman" panose="02020603050405020304" pitchFamily="18" charset="0"/>
              </a:rPr>
              <a:t>have the following rooms</a:t>
            </a:r>
            <a:r>
              <a:rPr lang="en-US" sz="3400" dirty="0" smtClean="0">
                <a:latin typeface="Times New Roman" panose="02020603050405020304" pitchFamily="18" charset="0"/>
                <a:cs typeface="Times New Roman" panose="02020603050405020304" pitchFamily="18" charset="0"/>
              </a:rPr>
              <a:t>:</a:t>
            </a:r>
          </a:p>
          <a:p>
            <a:pPr marL="514350" indent="-514350" algn="l">
              <a:buFont typeface="+mj-lt"/>
              <a:buAutoNum type="alphaLcParenR"/>
            </a:pPr>
            <a:r>
              <a:rPr lang="en-US" sz="3400" dirty="0">
                <a:latin typeface="Times New Roman" panose="02020603050405020304" pitchFamily="18" charset="0"/>
                <a:cs typeface="Times New Roman" panose="02020603050405020304" pitchFamily="18" charset="0"/>
              </a:rPr>
              <a:t>W</a:t>
            </a:r>
            <a:r>
              <a:rPr lang="en-US" sz="3400" dirty="0" smtClean="0">
                <a:latin typeface="Times New Roman" panose="02020603050405020304" pitchFamily="18" charset="0"/>
                <a:cs typeface="Times New Roman" panose="02020603050405020304" pitchFamily="18" charset="0"/>
              </a:rPr>
              <a:t>aiting </a:t>
            </a:r>
            <a:r>
              <a:rPr lang="en-US" sz="3400" dirty="0">
                <a:latin typeface="Times New Roman" panose="02020603050405020304" pitchFamily="18" charset="0"/>
                <a:cs typeface="Times New Roman" panose="02020603050405020304" pitchFamily="18" charset="0"/>
              </a:rPr>
              <a:t>bay ; client sit as they come so that health education can be given at this point</a:t>
            </a:r>
          </a:p>
          <a:p>
            <a:pPr marL="514350" indent="-514350" algn="l">
              <a:buFont typeface="+mj-lt"/>
              <a:buAutoNum type="alphaLcParenR"/>
            </a:pPr>
            <a:r>
              <a:rPr lang="en-US" sz="3400" dirty="0" smtClean="0">
                <a:latin typeface="Times New Roman" panose="02020603050405020304" pitchFamily="18" charset="0"/>
                <a:cs typeface="Times New Roman" panose="02020603050405020304" pitchFamily="18" charset="0"/>
              </a:rPr>
              <a:t>Registration </a:t>
            </a:r>
            <a:r>
              <a:rPr lang="en-US" sz="3400" dirty="0">
                <a:latin typeface="Times New Roman" panose="02020603050405020304" pitchFamily="18" charset="0"/>
                <a:cs typeface="Times New Roman" panose="02020603050405020304" pitchFamily="18" charset="0"/>
              </a:rPr>
              <a:t>unit ; clients are registered to account for those who utilize MCH services.</a:t>
            </a:r>
          </a:p>
          <a:p>
            <a:pPr marL="514350" indent="-514350" algn="l">
              <a:buFont typeface="+mj-lt"/>
              <a:buAutoNum type="alphaLcParenR"/>
            </a:pPr>
            <a:r>
              <a:rPr lang="en-US" sz="3400" dirty="0">
                <a:latin typeface="Times New Roman" panose="02020603050405020304" pitchFamily="18" charset="0"/>
                <a:cs typeface="Times New Roman" panose="02020603050405020304" pitchFamily="18" charset="0"/>
              </a:rPr>
              <a:t>W</a:t>
            </a:r>
            <a:r>
              <a:rPr lang="en-US" sz="3400" dirty="0" smtClean="0">
                <a:latin typeface="Times New Roman" panose="02020603050405020304" pitchFamily="18" charset="0"/>
                <a:cs typeface="Times New Roman" panose="02020603050405020304" pitchFamily="18" charset="0"/>
              </a:rPr>
              <a:t>eighing </a:t>
            </a:r>
            <a:r>
              <a:rPr lang="en-US" sz="3400" dirty="0">
                <a:latin typeface="Times New Roman" panose="02020603050405020304" pitchFamily="18" charset="0"/>
                <a:cs typeface="Times New Roman" panose="02020603050405020304" pitchFamily="18" charset="0"/>
              </a:rPr>
              <a:t>area : mothers and children are weigh and their weight recorded Bp is also taken here and recorded in clinic </a:t>
            </a:r>
            <a:r>
              <a:rPr lang="en-US" sz="3400" dirty="0" smtClean="0">
                <a:latin typeface="Times New Roman" panose="02020603050405020304" pitchFamily="18" charset="0"/>
                <a:cs typeface="Times New Roman" panose="02020603050405020304" pitchFamily="18" charset="0"/>
              </a:rPr>
              <a:t>book.</a:t>
            </a:r>
          </a:p>
          <a:p>
            <a:pPr marL="514350" indent="-514350" algn="l">
              <a:buFont typeface="+mj-lt"/>
              <a:buAutoNum type="alphaLcParenR"/>
            </a:pPr>
            <a:r>
              <a:rPr lang="en-US" sz="3400" dirty="0" smtClean="0">
                <a:latin typeface="Times New Roman" panose="02020603050405020304" pitchFamily="18" charset="0"/>
                <a:cs typeface="Times New Roman" panose="02020603050405020304" pitchFamily="18" charset="0"/>
              </a:rPr>
              <a:t>Antenatal </a:t>
            </a:r>
            <a:r>
              <a:rPr lang="en-US" sz="3400" dirty="0">
                <a:latin typeface="Times New Roman" panose="02020603050405020304" pitchFamily="18" charset="0"/>
                <a:cs typeface="Times New Roman" panose="02020603050405020304" pitchFamily="18" charset="0"/>
              </a:rPr>
              <a:t>Care Unit (ANC) ; room where mothers are examine to determine the state and progress of </a:t>
            </a:r>
            <a:r>
              <a:rPr lang="en-US" sz="3400" dirty="0" smtClean="0">
                <a:latin typeface="Times New Roman" panose="02020603050405020304" pitchFamily="18" charset="0"/>
                <a:cs typeface="Times New Roman" panose="02020603050405020304" pitchFamily="18" charset="0"/>
              </a:rPr>
              <a:t>pregnancy</a:t>
            </a:r>
            <a:endParaRPr lang="en-US" sz="34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8" name="Content Placeholder 2"/>
          <p:cNvSpPr>
            <a:spLocks noGrp="1"/>
          </p:cNvSpPr>
          <p:nvPr>
            <p:ph idx="1"/>
          </p:nvPr>
        </p:nvSpPr>
        <p:spPr>
          <a:xfrm>
            <a:off x="838200" y="631065"/>
            <a:ext cx="10515600" cy="5872766"/>
          </a:xfrm>
        </p:spPr>
        <p:txBody>
          <a:bodyPr>
            <a:normAutofit/>
          </a:bodyPr>
          <a:lstStyle/>
          <a:p>
            <a:pPr marL="514350" indent="-514350" algn="l">
              <a:buFont typeface="+mj-lt"/>
              <a:buAutoNum type="alphaLcParenR" startAt="5"/>
            </a:pPr>
            <a:r>
              <a:rPr lang="en-US" sz="3400" dirty="0">
                <a:latin typeface="Times New Roman" panose="02020603050405020304" pitchFamily="18" charset="0"/>
                <a:cs typeface="Times New Roman" panose="02020603050405020304" pitchFamily="18" charset="0"/>
              </a:rPr>
              <a:t>I</a:t>
            </a:r>
            <a:r>
              <a:rPr lang="en-US" sz="3400" dirty="0" smtClean="0">
                <a:latin typeface="Times New Roman" panose="02020603050405020304" pitchFamily="18" charset="0"/>
                <a:cs typeface="Times New Roman" panose="02020603050405020304" pitchFamily="18" charset="0"/>
              </a:rPr>
              <a:t>mmunization </a:t>
            </a:r>
            <a:r>
              <a:rPr lang="en-US" sz="3400" dirty="0">
                <a:latin typeface="Times New Roman" panose="02020603050405020304" pitchFamily="18" charset="0"/>
                <a:cs typeface="Times New Roman" panose="02020603050405020304" pitchFamily="18" charset="0"/>
              </a:rPr>
              <a:t>unit : room where babies are immunized according to the ages as per the KEPI schedule.</a:t>
            </a:r>
          </a:p>
          <a:p>
            <a:pPr marL="514350" indent="-514350" algn="l">
              <a:buFont typeface="+mj-lt"/>
              <a:buAutoNum type="alphaLcParenR" startAt="5"/>
            </a:pPr>
            <a:r>
              <a:rPr lang="en-US" sz="3400" dirty="0" smtClean="0">
                <a:latin typeface="Times New Roman" panose="02020603050405020304" pitchFamily="18" charset="0"/>
                <a:cs typeface="Times New Roman" panose="02020603050405020304" pitchFamily="18" charset="0"/>
              </a:rPr>
              <a:t>Family </a:t>
            </a:r>
            <a:r>
              <a:rPr lang="en-US" sz="3400" dirty="0">
                <a:latin typeface="Times New Roman" panose="02020603050405020304" pitchFamily="18" charset="0"/>
                <a:cs typeface="Times New Roman" panose="02020603050405020304" pitchFamily="18" charset="0"/>
              </a:rPr>
              <a:t>planning room : unit where mothers are advise on various types of FP methods and given chance to make informed choice. </a:t>
            </a:r>
            <a:r>
              <a:rPr lang="en-US" sz="3400" dirty="0" smtClean="0">
                <a:latin typeface="Times New Roman" panose="02020603050405020304" pitchFamily="18" charset="0"/>
                <a:cs typeface="Times New Roman" panose="02020603050405020304" pitchFamily="18" charset="0"/>
              </a:rPr>
              <a:t>FP </a:t>
            </a:r>
            <a:r>
              <a:rPr lang="en-US" sz="3400" dirty="0">
                <a:latin typeface="Times New Roman" panose="02020603050405020304" pitchFamily="18" charset="0"/>
                <a:cs typeface="Times New Roman" panose="02020603050405020304" pitchFamily="18" charset="0"/>
              </a:rPr>
              <a:t>is administered in this </a:t>
            </a:r>
            <a:r>
              <a:rPr lang="en-US" sz="3400" dirty="0" smtClean="0">
                <a:latin typeface="Times New Roman" panose="02020603050405020304" pitchFamily="18" charset="0"/>
                <a:cs typeface="Times New Roman" panose="02020603050405020304" pitchFamily="18" charset="0"/>
              </a:rPr>
              <a:t>room.</a:t>
            </a:r>
          </a:p>
          <a:p>
            <a:pPr marL="514350" indent="-514350" algn="l">
              <a:buFont typeface="+mj-lt"/>
              <a:buAutoNum type="alphaLcParenR" startAt="5"/>
            </a:pPr>
            <a:r>
              <a:rPr lang="en-US" sz="3400" dirty="0" smtClean="0">
                <a:latin typeface="Times New Roman" panose="02020603050405020304" pitchFamily="18" charset="0"/>
                <a:cs typeface="Times New Roman" panose="02020603050405020304" pitchFamily="18" charset="0"/>
              </a:rPr>
              <a:t>PMTCT </a:t>
            </a:r>
            <a:r>
              <a:rPr lang="en-US" sz="3400" dirty="0">
                <a:latin typeface="Times New Roman" panose="02020603050405020304" pitchFamily="18" charset="0"/>
                <a:cs typeface="Times New Roman" panose="02020603050405020304" pitchFamily="18" charset="0"/>
              </a:rPr>
              <a:t>; Mothers are counseled and tested on serological status. Sometimes it can be done in the ANC unit.</a:t>
            </a:r>
          </a:p>
          <a:p>
            <a:pPr marL="514350" indent="-514350">
              <a:buFont typeface="+mj-lt"/>
              <a:buAutoNum type="alphaLcParenR" startAt="5"/>
            </a:pPr>
            <a:r>
              <a:rPr lang="en-US" sz="3400" dirty="0" smtClean="0">
                <a:latin typeface="Times New Roman" panose="02020603050405020304" pitchFamily="18" charset="0"/>
                <a:cs typeface="Times New Roman" panose="02020603050405020304" pitchFamily="18" charset="0"/>
              </a:rPr>
              <a:t>Post </a:t>
            </a:r>
            <a:r>
              <a:rPr lang="en-US" sz="3400" dirty="0">
                <a:latin typeface="Times New Roman" panose="02020603050405020304" pitchFamily="18" charset="0"/>
                <a:cs typeface="Times New Roman" panose="02020603050405020304" pitchFamily="18" charset="0"/>
              </a:rPr>
              <a:t>natal Room : Mothers are followed </a:t>
            </a:r>
            <a:r>
              <a:rPr lang="en-US" sz="3400" dirty="0" err="1">
                <a:latin typeface="Times New Roman" panose="02020603050405020304" pitchFamily="18" charset="0"/>
                <a:cs typeface="Times New Roman" panose="02020603050405020304" pitchFamily="18" charset="0"/>
              </a:rPr>
              <a:t>upto</a:t>
            </a:r>
            <a:r>
              <a:rPr lang="en-US" sz="3400" dirty="0">
                <a:latin typeface="Times New Roman" panose="02020603050405020304" pitchFamily="18" charset="0"/>
                <a:cs typeface="Times New Roman" panose="02020603050405020304" pitchFamily="18" charset="0"/>
              </a:rPr>
              <a:t> 6 weeks including provision of FP</a:t>
            </a:r>
            <a:r>
              <a:rPr lang="en-US" sz="3400" dirty="0" smtClean="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9" name="Title 1"/>
          <p:cNvSpPr>
            <a:spLocks noGrp="1"/>
          </p:cNvSpPr>
          <p:nvPr>
            <p:ph type="title"/>
          </p:nvPr>
        </p:nvSpPr>
        <p:spPr>
          <a:xfrm>
            <a:off x="865031" y="0"/>
            <a:ext cx="10515600" cy="631065"/>
          </a:xfrm>
        </p:spPr>
        <p:txBody>
          <a:bodyPr>
            <a:normAutofit fontScale="90000"/>
          </a:bodyPr>
          <a:lstStyle/>
          <a:p>
            <a:r>
              <a:rPr lang="en-US" dirty="0" smtClean="0">
                <a:solidFill>
                  <a:srgbClr val="FF0000"/>
                </a:solidFill>
              </a:rPr>
              <a:t>Activities Carried Out In MCH</a:t>
            </a:r>
            <a:endParaRPr lang="en-US" dirty="0">
              <a:solidFill>
                <a:srgbClr val="FF0000"/>
              </a:solidFill>
            </a:endParaRPr>
          </a:p>
        </p:txBody>
      </p:sp>
      <p:sp>
        <p:nvSpPr>
          <p:cNvPr id="1048760" name="Content Placeholder 2"/>
          <p:cNvSpPr>
            <a:spLocks noGrp="1"/>
          </p:cNvSpPr>
          <p:nvPr>
            <p:ph idx="1"/>
          </p:nvPr>
        </p:nvSpPr>
        <p:spPr>
          <a:xfrm>
            <a:off x="865031" y="631065"/>
            <a:ext cx="10515600" cy="6078828"/>
          </a:xfrm>
        </p:spPr>
        <p:txBody>
          <a:bodyPr>
            <a:noAutofit/>
          </a:bodyPr>
          <a:lstStyle/>
          <a:p>
            <a:pPr marL="571500" indent="-571500" algn="l">
              <a:buFont typeface="+mj-lt"/>
              <a:buAutoNum type="romanLcPeriod"/>
            </a:pPr>
            <a:r>
              <a:rPr lang="en-US" sz="3400" dirty="0" smtClean="0">
                <a:latin typeface="Times New Roman" panose="02020603050405020304" pitchFamily="18" charset="0"/>
                <a:cs typeface="Times New Roman" panose="02020603050405020304" pitchFamily="18" charset="0"/>
              </a:rPr>
              <a:t>Registration : mothers and children are registered in the ANC register , immunization register , FP register and postnatal register.</a:t>
            </a:r>
          </a:p>
          <a:p>
            <a:pPr marL="571500" indent="-571500" algn="l">
              <a:buFont typeface="+mj-lt"/>
              <a:buAutoNum type="romanLcPeriod"/>
            </a:pPr>
            <a:r>
              <a:rPr lang="en-US" sz="3400" dirty="0" smtClean="0">
                <a:latin typeface="Times New Roman" panose="02020603050405020304" pitchFamily="18" charset="0"/>
                <a:cs typeface="Times New Roman" panose="02020603050405020304" pitchFamily="18" charset="0"/>
              </a:rPr>
              <a:t>Preliminary examination ; include measurement of weight and height, and blood pressure.</a:t>
            </a:r>
          </a:p>
          <a:p>
            <a:pPr marL="571500" indent="-571500">
              <a:buFont typeface="+mj-lt"/>
              <a:buAutoNum type="romanLcPeriod"/>
            </a:pPr>
            <a:r>
              <a:rPr lang="en-US" sz="3400" dirty="0" smtClean="0">
                <a:latin typeface="Times New Roman" panose="02020603050405020304" pitchFamily="18" charset="0"/>
                <a:cs typeface="Times New Roman" panose="02020603050405020304" pitchFamily="18" charset="0"/>
              </a:rPr>
              <a:t>Investigations </a:t>
            </a:r>
            <a:r>
              <a:rPr lang="en-US" sz="3400" dirty="0">
                <a:latin typeface="Times New Roman" panose="02020603050405020304" pitchFamily="18" charset="0"/>
                <a:cs typeface="Times New Roman" panose="02020603050405020304" pitchFamily="18" charset="0"/>
              </a:rPr>
              <a:t>: ANC profile is carried </a:t>
            </a:r>
            <a:r>
              <a:rPr lang="en-US" sz="3400" dirty="0" smtClean="0">
                <a:latin typeface="Times New Roman" panose="02020603050405020304" pitchFamily="18" charset="0"/>
                <a:cs typeface="Times New Roman" panose="02020603050405020304" pitchFamily="18" charset="0"/>
              </a:rPr>
              <a:t>out. It includes; </a:t>
            </a:r>
            <a:r>
              <a:rPr lang="en-US" sz="3400" dirty="0" err="1" smtClean="0">
                <a:latin typeface="Times New Roman" panose="02020603050405020304" pitchFamily="18" charset="0"/>
                <a:cs typeface="Times New Roman" panose="02020603050405020304" pitchFamily="18" charset="0"/>
              </a:rPr>
              <a:t>Hb</a:t>
            </a:r>
            <a:r>
              <a:rPr lang="en-US" sz="3400" dirty="0" smtClean="0">
                <a:latin typeface="Times New Roman" panose="02020603050405020304" pitchFamily="18" charset="0"/>
                <a:cs typeface="Times New Roman" panose="02020603050405020304" pitchFamily="18" charset="0"/>
              </a:rPr>
              <a:t> level, </a:t>
            </a:r>
            <a:r>
              <a:rPr lang="en-US" sz="3400" dirty="0">
                <a:latin typeface="Times New Roman" panose="02020603050405020304" pitchFamily="18" charset="0"/>
                <a:cs typeface="Times New Roman" panose="02020603050405020304" pitchFamily="18" charset="0"/>
              </a:rPr>
              <a:t>Grouping and </a:t>
            </a:r>
            <a:r>
              <a:rPr lang="en-US" sz="3400" dirty="0" smtClean="0">
                <a:latin typeface="Times New Roman" panose="02020603050405020304" pitchFamily="18" charset="0"/>
                <a:cs typeface="Times New Roman" panose="02020603050405020304" pitchFamily="18" charset="0"/>
              </a:rPr>
              <a:t>cross matching </a:t>
            </a:r>
            <a:r>
              <a:rPr lang="en-US" sz="3400" dirty="0">
                <a:latin typeface="Times New Roman" panose="02020603050405020304" pitchFamily="18" charset="0"/>
                <a:cs typeface="Times New Roman" panose="02020603050405020304" pitchFamily="18" charset="0"/>
              </a:rPr>
              <a:t>(GXM</a:t>
            </a:r>
            <a:r>
              <a:rPr lang="en-US" sz="3400" dirty="0" smtClean="0">
                <a:latin typeface="Times New Roman" panose="02020603050405020304" pitchFamily="18" charset="0"/>
                <a:cs typeface="Times New Roman" panose="02020603050405020304" pitchFamily="18" charset="0"/>
              </a:rPr>
              <a:t>), urinalysis, </a:t>
            </a:r>
            <a:r>
              <a:rPr lang="en-US" sz="3400" dirty="0">
                <a:latin typeface="Times New Roman" panose="02020603050405020304" pitchFamily="18" charset="0"/>
                <a:cs typeface="Times New Roman" panose="02020603050405020304" pitchFamily="18" charset="0"/>
              </a:rPr>
              <a:t>VDRL for syphilis and Serology for HIV.</a:t>
            </a:r>
          </a:p>
          <a:p>
            <a:pPr marL="571500" indent="-571500">
              <a:buFont typeface="+mj-lt"/>
              <a:buAutoNum type="romanLcPeriod"/>
            </a:pPr>
            <a:r>
              <a:rPr lang="en-US" sz="3400" dirty="0" smtClean="0">
                <a:latin typeface="Times New Roman" panose="02020603050405020304" pitchFamily="18" charset="0"/>
                <a:cs typeface="Times New Roman" panose="02020603050405020304" pitchFamily="18" charset="0"/>
              </a:rPr>
              <a:t>History </a:t>
            </a:r>
            <a:r>
              <a:rPr lang="en-US" sz="3400" dirty="0">
                <a:latin typeface="Times New Roman" panose="02020603050405020304" pitchFamily="18" charset="0"/>
                <a:cs typeface="Times New Roman" panose="02020603050405020304" pitchFamily="18" charset="0"/>
              </a:rPr>
              <a:t>taking and physical examination : history of the mother and child is taken and head to </a:t>
            </a:r>
            <a:r>
              <a:rPr lang="en-US" sz="3400" dirty="0" smtClean="0">
                <a:latin typeface="Times New Roman" panose="02020603050405020304" pitchFamily="18" charset="0"/>
                <a:cs typeface="Times New Roman" panose="02020603050405020304" pitchFamily="18" charset="0"/>
              </a:rPr>
              <a:t>toe examination </a:t>
            </a:r>
            <a:r>
              <a:rPr lang="en-US" sz="3400" dirty="0">
                <a:latin typeface="Times New Roman" panose="02020603050405020304" pitchFamily="18" charset="0"/>
                <a:cs typeface="Times New Roman" panose="02020603050405020304" pitchFamily="18" charset="0"/>
              </a:rPr>
              <a:t>done and findings summarized in ANC </a:t>
            </a:r>
            <a:r>
              <a:rPr lang="en-US" sz="3400" dirty="0" smtClean="0">
                <a:latin typeface="Times New Roman" panose="02020603050405020304" pitchFamily="18" charset="0"/>
                <a:cs typeface="Times New Roman" panose="02020603050405020304" pitchFamily="18" charset="0"/>
              </a:rPr>
              <a:t>book</a:t>
            </a:r>
            <a:endParaRPr lang="en-US" sz="34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1" name="Content Placeholder 2"/>
          <p:cNvSpPr>
            <a:spLocks noGrp="1"/>
          </p:cNvSpPr>
          <p:nvPr>
            <p:ph idx="1"/>
          </p:nvPr>
        </p:nvSpPr>
        <p:spPr>
          <a:xfrm>
            <a:off x="838200" y="347730"/>
            <a:ext cx="10515600" cy="6117463"/>
          </a:xfrm>
        </p:spPr>
        <p:txBody>
          <a:bodyPr>
            <a:noAutofit/>
          </a:bodyPr>
          <a:lstStyle/>
          <a:p>
            <a:pPr marL="571500" indent="-571500" algn="l">
              <a:buFont typeface="+mj-lt"/>
              <a:buAutoNum type="romanLcPeriod" startAt="5"/>
            </a:pPr>
            <a:r>
              <a:rPr lang="en-US" sz="3200" dirty="0" smtClean="0">
                <a:latin typeface="Times New Roman" panose="02020603050405020304" pitchFamily="18" charset="0"/>
                <a:cs typeface="Times New Roman" panose="02020603050405020304" pitchFamily="18" charset="0"/>
              </a:rPr>
              <a:t>Immunization: </a:t>
            </a:r>
            <a:r>
              <a:rPr lang="en-US" sz="3200" dirty="0">
                <a:latin typeface="Times New Roman" panose="02020603050405020304" pitchFamily="18" charset="0"/>
                <a:cs typeface="Times New Roman" panose="02020603050405020304" pitchFamily="18" charset="0"/>
              </a:rPr>
              <a:t>all babies are given various immunization as per KEPI schedule</a:t>
            </a:r>
          </a:p>
          <a:p>
            <a:pPr marL="571500" indent="-571500" algn="l">
              <a:buFont typeface="+mj-lt"/>
              <a:buAutoNum type="romanLcPeriod" startAt="5"/>
            </a:pPr>
            <a:r>
              <a:rPr lang="en-US" sz="3200" dirty="0" smtClean="0">
                <a:latin typeface="Times New Roman" panose="02020603050405020304" pitchFamily="18" charset="0"/>
                <a:cs typeface="Times New Roman" panose="02020603050405020304" pitchFamily="18" charset="0"/>
              </a:rPr>
              <a:t>Health education; </a:t>
            </a:r>
            <a:r>
              <a:rPr lang="en-US" sz="3200" dirty="0">
                <a:latin typeface="Times New Roman" panose="02020603050405020304" pitchFamily="18" charset="0"/>
                <a:cs typeface="Times New Roman" panose="02020603050405020304" pitchFamily="18" charset="0"/>
              </a:rPr>
              <a:t>health messages given to mothers in the MCH clinic before they are given MCH services</a:t>
            </a:r>
          </a:p>
          <a:p>
            <a:pPr marL="571500" indent="-571500" algn="l">
              <a:buFont typeface="+mj-lt"/>
              <a:buAutoNum type="romanLcPeriod" startAt="5"/>
            </a:pPr>
            <a:r>
              <a:rPr lang="en-US" sz="3200" dirty="0" smtClean="0">
                <a:latin typeface="Times New Roman" panose="02020603050405020304" pitchFamily="18" charset="0"/>
                <a:cs typeface="Times New Roman" panose="02020603050405020304" pitchFamily="18" charset="0"/>
              </a:rPr>
              <a:t>maternity services: </a:t>
            </a:r>
            <a:r>
              <a:rPr lang="en-US" sz="3200" dirty="0">
                <a:latin typeface="Times New Roman" panose="02020603050405020304" pitchFamily="18" charset="0"/>
                <a:cs typeface="Times New Roman" panose="02020603050405020304" pitchFamily="18" charset="0"/>
              </a:rPr>
              <a:t>provide care to the mother during labour and </a:t>
            </a:r>
            <a:r>
              <a:rPr lang="en-US" sz="3200" dirty="0" smtClean="0">
                <a:latin typeface="Times New Roman" panose="02020603050405020304" pitchFamily="18" charset="0"/>
                <a:cs typeface="Times New Roman" panose="02020603050405020304" pitchFamily="18" charset="0"/>
              </a:rPr>
              <a:t>delivery</a:t>
            </a:r>
          </a:p>
          <a:p>
            <a:pPr marL="571500" indent="-571500" algn="l">
              <a:buFont typeface="+mj-lt"/>
              <a:buAutoNum type="romanLcPeriod" startAt="5"/>
            </a:pPr>
            <a:r>
              <a:rPr lang="en-US" sz="3200" dirty="0" smtClean="0">
                <a:latin typeface="Times New Roman" panose="02020603050405020304" pitchFamily="18" charset="0"/>
                <a:cs typeface="Times New Roman" panose="02020603050405020304" pitchFamily="18" charset="0"/>
              </a:rPr>
              <a:t> Family </a:t>
            </a:r>
            <a:r>
              <a:rPr lang="en-US" sz="3200" dirty="0">
                <a:latin typeface="Times New Roman" panose="02020603050405020304" pitchFamily="18" charset="0"/>
                <a:cs typeface="Times New Roman" panose="02020603050405020304" pitchFamily="18" charset="0"/>
              </a:rPr>
              <a:t>planning </a:t>
            </a:r>
            <a:r>
              <a:rPr lang="en-US" sz="3200" dirty="0" smtClean="0">
                <a:latin typeface="Times New Roman" panose="02020603050405020304" pitchFamily="18" charset="0"/>
                <a:cs typeface="Times New Roman" panose="02020603050405020304" pitchFamily="18" charset="0"/>
              </a:rPr>
              <a:t>services; </a:t>
            </a:r>
            <a:r>
              <a:rPr lang="en-US" sz="3200" dirty="0">
                <a:latin typeface="Times New Roman" panose="02020603050405020304" pitchFamily="18" charset="0"/>
                <a:cs typeface="Times New Roman" panose="02020603050405020304" pitchFamily="18" charset="0"/>
              </a:rPr>
              <a:t>client is counseled on </a:t>
            </a:r>
            <a:r>
              <a:rPr lang="en-US" sz="3200" dirty="0" err="1">
                <a:latin typeface="Times New Roman" panose="02020603050405020304" pitchFamily="18" charset="0"/>
                <a:cs typeface="Times New Roman" panose="02020603050405020304" pitchFamily="18" charset="0"/>
              </a:rPr>
              <a:t>Fp</a:t>
            </a:r>
            <a:r>
              <a:rPr lang="en-US" sz="3200" dirty="0">
                <a:latin typeface="Times New Roman" panose="02020603050405020304" pitchFamily="18" charset="0"/>
                <a:cs typeface="Times New Roman" panose="02020603050405020304" pitchFamily="18" charset="0"/>
              </a:rPr>
              <a:t> methods and to make informed consent </a:t>
            </a:r>
            <a:endParaRPr lang="en-US" sz="3200" dirty="0" smtClean="0">
              <a:latin typeface="Times New Roman" panose="02020603050405020304" pitchFamily="18" charset="0"/>
              <a:cs typeface="Times New Roman" panose="02020603050405020304" pitchFamily="18" charset="0"/>
            </a:endParaRPr>
          </a:p>
          <a:p>
            <a:pPr marL="571500" indent="-571500" algn="l">
              <a:buFont typeface="+mj-lt"/>
              <a:buAutoNum type="romanLcPeriod" startAt="5"/>
            </a:pPr>
            <a:r>
              <a:rPr lang="en-US" sz="3200" dirty="0" smtClean="0">
                <a:latin typeface="Times New Roman" panose="02020603050405020304" pitchFamily="18" charset="0"/>
                <a:cs typeface="Times New Roman" panose="02020603050405020304" pitchFamily="18" charset="0"/>
              </a:rPr>
              <a:t>Vitamin </a:t>
            </a:r>
            <a:r>
              <a:rPr lang="en-US" sz="3200" dirty="0">
                <a:latin typeface="Times New Roman" panose="02020603050405020304" pitchFamily="18" charset="0"/>
                <a:cs typeface="Times New Roman" panose="02020603050405020304" pitchFamily="18" charset="0"/>
              </a:rPr>
              <a:t>A </a:t>
            </a:r>
            <a:r>
              <a:rPr lang="en-US" sz="3200" dirty="0" smtClean="0">
                <a:latin typeface="Times New Roman" panose="02020603050405020304" pitchFamily="18" charset="0"/>
                <a:cs typeface="Times New Roman" panose="02020603050405020304" pitchFamily="18" charset="0"/>
              </a:rPr>
              <a:t>supplementation; </a:t>
            </a:r>
            <a:r>
              <a:rPr lang="en-US" sz="3200" dirty="0">
                <a:latin typeface="Times New Roman" panose="02020603050405020304" pitchFamily="18" charset="0"/>
                <a:cs typeface="Times New Roman" panose="02020603050405020304" pitchFamily="18" charset="0"/>
              </a:rPr>
              <a:t>children of 6 months old are given vitamin A 100,000 </a:t>
            </a:r>
            <a:r>
              <a:rPr lang="en-US" sz="3200" dirty="0" err="1">
                <a:latin typeface="Times New Roman" panose="02020603050405020304" pitchFamily="18" charset="0"/>
                <a:cs typeface="Times New Roman" panose="02020603050405020304" pitchFamily="18" charset="0"/>
              </a:rPr>
              <a:t>iu</a:t>
            </a:r>
            <a:r>
              <a:rPr lang="en-US" sz="3200" dirty="0">
                <a:latin typeface="Times New Roman" panose="02020603050405020304" pitchFamily="18" charset="0"/>
                <a:cs typeface="Times New Roman" panose="02020603050405020304" pitchFamily="18" charset="0"/>
              </a:rPr>
              <a:t> to supplement their </a:t>
            </a:r>
            <a:r>
              <a:rPr lang="en-US" sz="3200" dirty="0" smtClean="0">
                <a:latin typeface="Times New Roman" panose="02020603050405020304" pitchFamily="18" charset="0"/>
                <a:cs typeface="Times New Roman" panose="02020603050405020304" pitchFamily="18" charset="0"/>
              </a:rPr>
              <a:t>nutrients.</a:t>
            </a:r>
          </a:p>
          <a:p>
            <a:pPr marL="571500" indent="-571500" algn="l">
              <a:buFont typeface="+mj-lt"/>
              <a:buAutoNum type="romanLcPeriod" startAt="5"/>
            </a:pPr>
            <a:r>
              <a:rPr lang="en-US" sz="3200" dirty="0" smtClean="0">
                <a:latin typeface="Times New Roman" panose="02020603050405020304" pitchFamily="18" charset="0"/>
                <a:cs typeface="Times New Roman" panose="02020603050405020304" pitchFamily="18" charset="0"/>
              </a:rPr>
              <a:t>PMTCT </a:t>
            </a:r>
            <a:r>
              <a:rPr lang="en-US" sz="3200" dirty="0">
                <a:latin typeface="Times New Roman" panose="02020603050405020304" pitchFamily="18" charset="0"/>
                <a:cs typeface="Times New Roman" panose="02020603050405020304" pitchFamily="18" charset="0"/>
              </a:rPr>
              <a:t>services </a:t>
            </a:r>
          </a:p>
        </p:txBody>
      </p:sp>
    </p:spTree>
  </p:cSld>
  <p:clrMapOvr>
    <a:masterClrMapping/>
  </p:clrMapOvr>
  <p:transition spd="slow"/>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2" name="Title 1"/>
          <p:cNvSpPr>
            <a:spLocks noGrp="1"/>
          </p:cNvSpPr>
          <p:nvPr>
            <p:ph type="title"/>
          </p:nvPr>
        </p:nvSpPr>
        <p:spPr>
          <a:xfrm>
            <a:off x="838200" y="365126"/>
            <a:ext cx="10515600" cy="793974"/>
          </a:xfrm>
        </p:spPr>
        <p:txBody>
          <a:bodyPr/>
          <a:lstStyle/>
          <a:p>
            <a:r>
              <a:rPr lang="en-US" dirty="0" smtClean="0">
                <a:solidFill>
                  <a:srgbClr val="FF0000"/>
                </a:solidFill>
              </a:rPr>
              <a:t>Role of DHMT in relation to MCH</a:t>
            </a:r>
            <a:endParaRPr lang="en-US" dirty="0">
              <a:solidFill>
                <a:srgbClr val="FF0000"/>
              </a:solidFill>
            </a:endParaRPr>
          </a:p>
        </p:txBody>
      </p:sp>
      <p:sp>
        <p:nvSpPr>
          <p:cNvPr id="1048763" name="Content Placeholder 2"/>
          <p:cNvSpPr>
            <a:spLocks noGrp="1"/>
          </p:cNvSpPr>
          <p:nvPr>
            <p:ph idx="1"/>
          </p:nvPr>
        </p:nvSpPr>
        <p:spPr>
          <a:xfrm>
            <a:off x="838200" y="1159100"/>
            <a:ext cx="10515600" cy="4351338"/>
          </a:xfrm>
        </p:spPr>
        <p:txBody>
          <a:bodyPr>
            <a:normAutofit/>
          </a:bodyPr>
          <a:lstStyle/>
          <a:p>
            <a:pPr algn="l"/>
            <a:r>
              <a:rPr lang="en-US" sz="3600" dirty="0" smtClean="0">
                <a:latin typeface="Times New Roman" panose="02020603050405020304" pitchFamily="18" charset="0"/>
                <a:cs typeface="Times New Roman" panose="02020603050405020304" pitchFamily="18" charset="0"/>
              </a:rPr>
              <a:t>Collects, analyze and interpret vital health statistics from all the district health facilities</a:t>
            </a:r>
          </a:p>
          <a:p>
            <a:pPr algn="l"/>
            <a:r>
              <a:rPr lang="en-US" sz="3600" dirty="0" smtClean="0">
                <a:latin typeface="Times New Roman" panose="02020603050405020304" pitchFamily="18" charset="0"/>
                <a:cs typeface="Times New Roman" panose="02020603050405020304" pitchFamily="18" charset="0"/>
              </a:rPr>
              <a:t>Determine the health services coverage especially immunization in a district</a:t>
            </a:r>
          </a:p>
          <a:p>
            <a:pPr algn="l"/>
            <a:r>
              <a:rPr lang="en-US" sz="3600" dirty="0">
                <a:latin typeface="Times New Roman" panose="02020603050405020304" pitchFamily="18" charset="0"/>
                <a:cs typeface="Times New Roman" panose="02020603050405020304" pitchFamily="18" charset="0"/>
              </a:rPr>
              <a:t>A</a:t>
            </a:r>
            <a:r>
              <a:rPr lang="en-US" sz="3600" dirty="0" smtClean="0">
                <a:latin typeface="Times New Roman" panose="02020603050405020304" pitchFamily="18" charset="0"/>
                <a:cs typeface="Times New Roman" panose="02020603050405020304" pitchFamily="18" charset="0"/>
              </a:rPr>
              <a:t>sses utilization of MCH/FP services and the health status of the community.</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4" name="Title 1"/>
          <p:cNvSpPr>
            <a:spLocks noGrp="1"/>
          </p:cNvSpPr>
          <p:nvPr>
            <p:ph type="title"/>
          </p:nvPr>
        </p:nvSpPr>
        <p:spPr/>
        <p:txBody>
          <a:bodyPr/>
          <a:lstStyle/>
          <a:p>
            <a:r>
              <a:rPr lang="en-US" dirty="0" smtClean="0"/>
              <a:t>The rural health concept</a:t>
            </a:r>
            <a:endParaRPr lang="en-US" dirty="0"/>
          </a:p>
        </p:txBody>
      </p:sp>
      <p:sp>
        <p:nvSpPr>
          <p:cNvPr id="1048765" name="Content Placeholder 2"/>
          <p:cNvSpPr>
            <a:spLocks noGrp="1"/>
          </p:cNvSpPr>
          <p:nvPr>
            <p:ph idx="1"/>
          </p:nvPr>
        </p:nvSpPr>
        <p:spPr/>
        <p:txBody>
          <a:bodyPr>
            <a:normAutofit/>
          </a:bodyPr>
          <a:lstStyle/>
          <a:p>
            <a:pPr algn="l">
              <a:buFont typeface="Wingdings" panose="05000000000000000000" pitchFamily="2" charset="2"/>
              <a:buChar char="§"/>
            </a:pPr>
            <a:r>
              <a:rPr lang="en-US" sz="3600" dirty="0" smtClean="0">
                <a:latin typeface="Times New Roman" panose="02020603050405020304" pitchFamily="18" charset="0"/>
                <a:cs typeface="Times New Roman" panose="02020603050405020304" pitchFamily="18" charset="0"/>
              </a:rPr>
              <a:t>Concept of improving health services within rural areas which led to establishment of rural health facilities</a:t>
            </a:r>
          </a:p>
          <a:p>
            <a:pPr algn="l">
              <a:buFont typeface="Wingdings" panose="05000000000000000000" pitchFamily="2" charset="2"/>
              <a:buChar char="§"/>
            </a:pPr>
            <a:r>
              <a:rPr lang="en-US" sz="3600" dirty="0" smtClean="0">
                <a:latin typeface="Times New Roman" panose="02020603050405020304" pitchFamily="18" charset="0"/>
                <a:cs typeface="Times New Roman" panose="02020603050405020304" pitchFamily="18" charset="0"/>
              </a:rPr>
              <a:t>These facilities are designed to provided integrated health services </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6" name="Title 1"/>
          <p:cNvSpPr>
            <a:spLocks noGrp="1"/>
          </p:cNvSpPr>
          <p:nvPr>
            <p:ph type="title"/>
          </p:nvPr>
        </p:nvSpPr>
        <p:spPr/>
        <p:txBody>
          <a:bodyPr/>
          <a:lstStyle/>
          <a:p>
            <a:r>
              <a:rPr lang="en-US" dirty="0" smtClean="0"/>
              <a:t>Integrated health services</a:t>
            </a:r>
            <a:endParaRPr lang="en-US" dirty="0"/>
          </a:p>
        </p:txBody>
      </p:sp>
      <p:sp>
        <p:nvSpPr>
          <p:cNvPr id="1048767" name="Content Placeholder 2"/>
          <p:cNvSpPr>
            <a:spLocks noGrp="1"/>
          </p:cNvSpPr>
          <p:nvPr>
            <p:ph idx="1"/>
          </p:nvPr>
        </p:nvSpPr>
        <p:spPr/>
        <p:txBody>
          <a:bodyPr>
            <a:normAutofit/>
          </a:bodyPr>
          <a:lstStyle/>
          <a:p>
            <a:pPr algn="l"/>
            <a:r>
              <a:rPr lang="en-US" sz="3200" dirty="0">
                <a:latin typeface="Times New Roman" panose="02020603050405020304" pitchFamily="18" charset="0"/>
                <a:cs typeface="Times New Roman" panose="02020603050405020304" pitchFamily="18" charset="0"/>
              </a:rPr>
              <a:t>These are comprehensive health services offered to mothers and children &lt; 5yrs to ensure optimal health under one service delivery point.</a:t>
            </a:r>
          </a:p>
          <a:p>
            <a:pPr algn="l"/>
            <a:r>
              <a:rPr lang="en-US" sz="3200" dirty="0">
                <a:latin typeface="Times New Roman" panose="02020603050405020304" pitchFamily="18" charset="0"/>
                <a:cs typeface="Times New Roman" panose="02020603050405020304" pitchFamily="18" charset="0"/>
              </a:rPr>
              <a:t>Integrated health services include : preventive , Promotive , curative , immunization , postnatal , ANC , growth monitoring , FP , and HE</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Content Placeholder 2"/>
          <p:cNvSpPr>
            <a:spLocks noGrp="1"/>
          </p:cNvSpPr>
          <p:nvPr>
            <p:ph idx="1"/>
          </p:nvPr>
        </p:nvSpPr>
        <p:spPr>
          <a:xfrm>
            <a:off x="309093" y="373486"/>
            <a:ext cx="11513713" cy="6181859"/>
          </a:xfrm>
        </p:spPr>
        <p:txBody>
          <a:bodyPr>
            <a:normAutofit/>
          </a:bodyPr>
          <a:lstStyle/>
          <a:p>
            <a:pPr marL="0" indent="0">
              <a:buNone/>
            </a:pPr>
            <a:r>
              <a:rPr lang="en-US" dirty="0" smtClean="0"/>
              <a:t>-</a:t>
            </a:r>
            <a:r>
              <a:rPr lang="en-US" sz="3200" dirty="0" smtClean="0"/>
              <a:t>It is made up of </a:t>
            </a:r>
            <a:r>
              <a:rPr lang="en-US" sz="3200" b="1" dirty="0" smtClean="0"/>
              <a:t>individuals</a:t>
            </a:r>
            <a:r>
              <a:rPr lang="en-US" sz="3200" dirty="0" smtClean="0"/>
              <a:t> who form </a:t>
            </a:r>
            <a:r>
              <a:rPr lang="en-US" sz="3200" b="1" dirty="0" smtClean="0"/>
              <a:t>families</a:t>
            </a:r>
            <a:r>
              <a:rPr lang="en-US" sz="3200" dirty="0" smtClean="0"/>
              <a:t> who will then form </a:t>
            </a:r>
            <a:r>
              <a:rPr lang="en-US" sz="3200" b="1" dirty="0" smtClean="0"/>
              <a:t>community. </a:t>
            </a:r>
            <a:r>
              <a:rPr lang="en-US" sz="3200" dirty="0" smtClean="0"/>
              <a:t>These are the </a:t>
            </a:r>
            <a:r>
              <a:rPr lang="en-US" sz="3200" b="1" dirty="0" smtClean="0"/>
              <a:t>three</a:t>
            </a:r>
            <a:r>
              <a:rPr lang="en-US" sz="3200" dirty="0" smtClean="0"/>
              <a:t> components of a community</a:t>
            </a:r>
          </a:p>
          <a:p>
            <a:pPr marL="0" indent="0">
              <a:buNone/>
            </a:pPr>
            <a:r>
              <a:rPr lang="en-US" sz="3200" b="1" dirty="0" smtClean="0">
                <a:solidFill>
                  <a:srgbClr val="FF0000"/>
                </a:solidFill>
              </a:rPr>
              <a:t>Structure Of The Community (Three Components Of A Community)</a:t>
            </a:r>
            <a:endParaRPr lang="en-US" sz="3200" dirty="0" smtClean="0">
              <a:solidFill>
                <a:srgbClr val="FF0000"/>
              </a:solidFill>
            </a:endParaRPr>
          </a:p>
          <a:p>
            <a:pPr marL="0" indent="0">
              <a:buNone/>
            </a:pPr>
            <a:endParaRPr lang="en-US" sz="3200" b="1" dirty="0" smtClean="0">
              <a:solidFill>
                <a:srgbClr val="FF0000"/>
              </a:solidFill>
            </a:endParaRPr>
          </a:p>
        </p:txBody>
      </p:sp>
      <p:pic>
        <p:nvPicPr>
          <p:cNvPr id="2097152" name="ia_el_11_innerEl" descr="The structure of the community, the community is made up of families, which in turn are made up of individuals"/>
          <p:cNvPicPr>
            <a:picLocks/>
          </p:cNvPicPr>
          <p:nvPr/>
        </p:nvPicPr>
        <p:blipFill>
          <a:blip r:embed="rId2" cstate="print"/>
          <a:srcRect/>
          <a:stretch>
            <a:fillRect/>
          </a:stretch>
        </p:blipFill>
        <p:spPr bwMode="auto">
          <a:xfrm>
            <a:off x="2061692" y="2035936"/>
            <a:ext cx="6705600" cy="5105400"/>
          </a:xfrm>
          <a:prstGeom prst="rect">
            <a:avLst/>
          </a:prstGeom>
          <a:noFill/>
          <a:ln w="9525">
            <a:noFill/>
            <a:miter lim="800000"/>
            <a:headEnd/>
            <a:tailEnd/>
          </a:ln>
        </p:spPr>
      </p:pic>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8" name="Content Placeholder 2"/>
          <p:cNvSpPr>
            <a:spLocks noGrp="1"/>
          </p:cNvSpPr>
          <p:nvPr>
            <p:ph idx="1"/>
          </p:nvPr>
        </p:nvSpPr>
        <p:spPr>
          <a:xfrm>
            <a:off x="838200" y="476518"/>
            <a:ext cx="10515600" cy="5700445"/>
          </a:xfrm>
        </p:spPr>
        <p:txBody>
          <a:bodyPr>
            <a:normAutofit/>
          </a:bodyPr>
          <a:lstStyle/>
          <a:p>
            <a:pPr marL="0" indent="0" algn="l">
              <a:buNone/>
            </a:pPr>
            <a:r>
              <a:rPr lang="en-US" sz="3200" dirty="0">
                <a:latin typeface="Times New Roman" panose="02020603050405020304" pitchFamily="18" charset="0"/>
                <a:cs typeface="Times New Roman" panose="02020603050405020304" pitchFamily="18" charset="0"/>
              </a:rPr>
              <a:t>The rural health concept led to establishment of provincial health centres to assist in training staffs to work in these facilities.</a:t>
            </a:r>
          </a:p>
          <a:p>
            <a:pPr marL="0" indent="0" algn="l">
              <a:buNone/>
            </a:pPr>
            <a:r>
              <a:rPr lang="en-US" sz="3200" dirty="0">
                <a:latin typeface="Times New Roman" panose="02020603050405020304" pitchFamily="18" charset="0"/>
                <a:cs typeface="Times New Roman" panose="02020603050405020304" pitchFamily="18" charset="0"/>
              </a:rPr>
              <a:t>These provincial health centres are </a:t>
            </a:r>
          </a:p>
          <a:p>
            <a:pPr algn="l"/>
            <a:r>
              <a:rPr lang="en-US" sz="3200" dirty="0">
                <a:latin typeface="Times New Roman" panose="02020603050405020304" pitchFamily="18" charset="0"/>
                <a:cs typeface="Times New Roman" panose="02020603050405020304" pitchFamily="18" charset="0"/>
              </a:rPr>
              <a:t>1</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Maragwa</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provincial rural health </a:t>
            </a:r>
            <a:r>
              <a:rPr lang="en-US" sz="3200" dirty="0" smtClean="0">
                <a:latin typeface="Times New Roman" panose="02020603050405020304" pitchFamily="18" charset="0"/>
                <a:cs typeface="Times New Roman" panose="02020603050405020304" pitchFamily="18" charset="0"/>
              </a:rPr>
              <a:t>Centre –Central</a:t>
            </a:r>
            <a:endParaRPr lang="en-US" sz="3200" dirty="0">
              <a:latin typeface="Times New Roman" panose="02020603050405020304" pitchFamily="18" charset="0"/>
              <a:cs typeface="Times New Roman" panose="02020603050405020304" pitchFamily="18" charset="0"/>
            </a:endParaRPr>
          </a:p>
          <a:p>
            <a:pPr algn="l"/>
            <a:r>
              <a:rPr lang="en-US" sz="3200" dirty="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Karurumo</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Rural  health </a:t>
            </a:r>
            <a:r>
              <a:rPr lang="en-US" sz="3200" dirty="0" smtClean="0">
                <a:latin typeface="Times New Roman" panose="02020603050405020304" pitchFamily="18" charset="0"/>
                <a:cs typeface="Times New Roman" panose="02020603050405020304" pitchFamily="18" charset="0"/>
              </a:rPr>
              <a:t>Centre –Eastern</a:t>
            </a:r>
          </a:p>
          <a:p>
            <a:r>
              <a:rPr lang="en-US" sz="3200" dirty="0" smtClean="0">
                <a:latin typeface="Times New Roman" panose="02020603050405020304" pitchFamily="18" charset="0"/>
                <a:cs typeface="Times New Roman" panose="02020603050405020304" pitchFamily="18" charset="0"/>
              </a:rPr>
              <a:t>3. </a:t>
            </a:r>
            <a:r>
              <a:rPr lang="en-US" sz="3200" dirty="0" err="1" smtClean="0">
                <a:latin typeface="Times New Roman" panose="02020603050405020304" pitchFamily="18" charset="0"/>
                <a:cs typeface="Times New Roman" panose="02020603050405020304" pitchFamily="18" charset="0"/>
              </a:rPr>
              <a:t>Tiwi</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Rural Health </a:t>
            </a:r>
            <a:r>
              <a:rPr lang="en-US" sz="3200" dirty="0" smtClean="0">
                <a:latin typeface="Times New Roman" panose="02020603050405020304" pitchFamily="18" charset="0"/>
                <a:cs typeface="Times New Roman" panose="02020603050405020304" pitchFamily="18" charset="0"/>
              </a:rPr>
              <a:t>Centre </a:t>
            </a:r>
            <a:r>
              <a:rPr lang="en-US" sz="3200" dirty="0">
                <a:latin typeface="Times New Roman" panose="02020603050405020304" pitchFamily="18" charset="0"/>
                <a:cs typeface="Times New Roman" panose="02020603050405020304" pitchFamily="18" charset="0"/>
              </a:rPr>
              <a:t>–Coast</a:t>
            </a:r>
          </a:p>
          <a:p>
            <a:r>
              <a:rPr lang="en-US" sz="3200" dirty="0">
                <a:latin typeface="Times New Roman" panose="02020603050405020304" pitchFamily="18" charset="0"/>
                <a:cs typeface="Times New Roman" panose="02020603050405020304" pitchFamily="18" charset="0"/>
              </a:rPr>
              <a:t>4</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Chulaimbo</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Rural Health Centre –Nyanza</a:t>
            </a:r>
          </a:p>
          <a:p>
            <a:r>
              <a:rPr lang="en-US" sz="3200" dirty="0">
                <a:latin typeface="Times New Roman" panose="02020603050405020304" pitchFamily="18" charset="0"/>
                <a:cs typeface="Times New Roman" panose="02020603050405020304" pitchFamily="18" charset="0"/>
              </a:rPr>
              <a:t>5</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Mbale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Rural Health Centre – </a:t>
            </a:r>
            <a:r>
              <a:rPr lang="en-US" sz="3200" dirty="0" smtClean="0">
                <a:latin typeface="Times New Roman" panose="02020603050405020304" pitchFamily="18" charset="0"/>
                <a:cs typeface="Times New Roman" panose="02020603050405020304" pitchFamily="18" charset="0"/>
              </a:rPr>
              <a:t>Western</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6</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Mosoriot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Rural Health Center – 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V</a:t>
            </a:r>
            <a:r>
              <a:rPr lang="en-US" sz="3200" dirty="0" smtClean="0">
                <a:latin typeface="Times New Roman" panose="02020603050405020304" pitchFamily="18" charset="0"/>
                <a:cs typeface="Times New Roman" panose="02020603050405020304" pitchFamily="18" charset="0"/>
              </a:rPr>
              <a:t>alley</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9" name="Title 1"/>
          <p:cNvSpPr>
            <a:spLocks noGrp="1"/>
          </p:cNvSpPr>
          <p:nvPr>
            <p:ph type="title"/>
          </p:nvPr>
        </p:nvSpPr>
        <p:spPr/>
        <p:txBody>
          <a:bodyPr/>
          <a:lstStyle/>
          <a:p>
            <a:r>
              <a:rPr lang="en-US" dirty="0" smtClean="0"/>
              <a:t>ANTENATAL CARE (ANC)</a:t>
            </a:r>
            <a:endParaRPr lang="en-US" dirty="0"/>
          </a:p>
        </p:txBody>
      </p:sp>
      <p:sp>
        <p:nvSpPr>
          <p:cNvPr id="1048770" name="Content Placeholder 2"/>
          <p:cNvSpPr>
            <a:spLocks noGrp="1"/>
          </p:cNvSpPr>
          <p:nvPr>
            <p:ph idx="1"/>
          </p:nvPr>
        </p:nvSpPr>
        <p:spPr/>
        <p:txBody>
          <a:bodyPr>
            <a:normAutofit/>
          </a:bodyPr>
          <a:lstStyle/>
          <a:p>
            <a:pPr algn="l"/>
            <a:r>
              <a:rPr lang="en-US" sz="3600" dirty="0">
                <a:latin typeface="Times New Roman" panose="02020603050405020304" pitchFamily="18" charset="0"/>
                <a:cs typeface="Times New Roman" panose="02020603050405020304" pitchFamily="18" charset="0"/>
              </a:rPr>
              <a:t>Is also called antepartum or prenatal care</a:t>
            </a:r>
          </a:p>
          <a:p>
            <a:pPr algn="l"/>
            <a:r>
              <a:rPr lang="en-US" sz="3600" dirty="0">
                <a:latin typeface="Times New Roman" panose="02020603050405020304" pitchFamily="18" charset="0"/>
                <a:cs typeface="Times New Roman" panose="02020603050405020304" pitchFamily="18" charset="0"/>
              </a:rPr>
              <a:t>Refers to planned examination , observation and guidance given to pregnant mother during pregnancy period.</a:t>
            </a:r>
          </a:p>
          <a:p>
            <a:pPr algn="l"/>
            <a:r>
              <a:rPr lang="en-US" sz="3600" dirty="0">
                <a:latin typeface="Times New Roman" panose="02020603050405020304" pitchFamily="18" charset="0"/>
                <a:cs typeface="Times New Roman" panose="02020603050405020304" pitchFamily="18" charset="0"/>
              </a:rPr>
              <a:t>It is the advice , supervision , and attention a pregnant woman receives to ensure good health through out the period upto having a live healthy baby at the end of pregnancy</a:t>
            </a:r>
          </a:p>
        </p:txBody>
      </p:sp>
    </p:spTree>
  </p:cSld>
  <p:clrMapOvr>
    <a:masterClrMapping/>
  </p:clrMapOvr>
  <p:transition spd="slow"/>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1" name="Title 1"/>
          <p:cNvSpPr>
            <a:spLocks noGrp="1"/>
          </p:cNvSpPr>
          <p:nvPr>
            <p:ph type="title"/>
          </p:nvPr>
        </p:nvSpPr>
        <p:spPr>
          <a:xfrm>
            <a:off x="941231" y="262095"/>
            <a:ext cx="10515600" cy="678064"/>
          </a:xfrm>
        </p:spPr>
        <p:txBody>
          <a:bodyPr>
            <a:normAutofit fontScale="90000"/>
          </a:bodyPr>
          <a:lstStyle/>
          <a:p>
            <a:r>
              <a:rPr lang="en-US" dirty="0" smtClean="0">
                <a:latin typeface="Times New Roman" panose="02020603050405020304" pitchFamily="18" charset="0"/>
                <a:cs typeface="Times New Roman" panose="02020603050405020304" pitchFamily="18" charset="0"/>
              </a:rPr>
              <a:t>AIMS OF ANC</a:t>
            </a:r>
            <a:endParaRPr lang="en-US" dirty="0">
              <a:latin typeface="Times New Roman" panose="02020603050405020304" pitchFamily="18" charset="0"/>
              <a:cs typeface="Times New Roman" panose="02020603050405020304" pitchFamily="18" charset="0"/>
            </a:endParaRPr>
          </a:p>
        </p:txBody>
      </p:sp>
      <p:sp>
        <p:nvSpPr>
          <p:cNvPr id="1048772" name="Content Placeholder 2"/>
          <p:cNvSpPr>
            <a:spLocks noGrp="1"/>
          </p:cNvSpPr>
          <p:nvPr>
            <p:ph idx="1"/>
          </p:nvPr>
        </p:nvSpPr>
        <p:spPr>
          <a:xfrm>
            <a:off x="826394" y="1133342"/>
            <a:ext cx="10515600" cy="5203064"/>
          </a:xfrm>
        </p:spPr>
        <p:txBody>
          <a:bodyPr>
            <a:noAutofit/>
          </a:bodyPr>
          <a:lstStyle/>
          <a:p>
            <a:pPr algn="l"/>
            <a:r>
              <a:rPr lang="en-US" sz="3600" dirty="0" smtClean="0">
                <a:latin typeface="Times New Roman" panose="02020603050405020304" pitchFamily="18" charset="0"/>
                <a:cs typeface="Times New Roman" panose="02020603050405020304" pitchFamily="18" charset="0"/>
              </a:rPr>
              <a:t>To monitor the progress of pregnancy</a:t>
            </a:r>
          </a:p>
          <a:p>
            <a:pPr algn="l"/>
            <a:r>
              <a:rPr lang="en-US" sz="3600" dirty="0" smtClean="0">
                <a:latin typeface="Times New Roman" panose="02020603050405020304" pitchFamily="18" charset="0"/>
                <a:cs typeface="Times New Roman" panose="02020603050405020304" pitchFamily="18" charset="0"/>
              </a:rPr>
              <a:t>To detect early and treat appropriately , medical and obstetrical conditions that would endanger the life of impair the health of pregnant woman or baby. </a:t>
            </a:r>
          </a:p>
          <a:p>
            <a:r>
              <a:rPr lang="en-US" sz="3600" dirty="0">
                <a:latin typeface="Times New Roman" panose="02020603050405020304" pitchFamily="18" charset="0"/>
                <a:cs typeface="Times New Roman" panose="02020603050405020304" pitchFamily="18" charset="0"/>
              </a:rPr>
              <a:t>To prepare the woman for delivery , breastfeeding and subsequent care of the baby</a:t>
            </a:r>
          </a:p>
          <a:p>
            <a:r>
              <a:rPr lang="en-US" sz="3600" dirty="0">
                <a:latin typeface="Times New Roman" panose="02020603050405020304" pitchFamily="18" charset="0"/>
                <a:cs typeface="Times New Roman" panose="02020603050405020304" pitchFamily="18" charset="0"/>
              </a:rPr>
              <a:t>To promote and maintain good physical and mental health during pregnancy</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3" name="Title 1"/>
          <p:cNvSpPr>
            <a:spLocks noGrp="1"/>
          </p:cNvSpPr>
          <p:nvPr>
            <p:ph type="title"/>
          </p:nvPr>
        </p:nvSpPr>
        <p:spPr>
          <a:xfrm>
            <a:off x="838200" y="365126"/>
            <a:ext cx="1325451" cy="381850"/>
          </a:xfrm>
        </p:spPr>
        <p:txBody>
          <a:bodyPr>
            <a:normAutofit fontScale="90000"/>
          </a:bodyPr>
          <a:lstStyle/>
          <a:p>
            <a:r>
              <a:rPr lang="en-US" dirty="0" err="1"/>
              <a:t>C</a:t>
            </a:r>
            <a:r>
              <a:rPr lang="en-US" dirty="0" err="1" smtClean="0"/>
              <a:t>ont</a:t>
            </a:r>
            <a:endParaRPr lang="en-US" dirty="0"/>
          </a:p>
        </p:txBody>
      </p:sp>
      <p:sp>
        <p:nvSpPr>
          <p:cNvPr id="1048774" name="Content Placeholder 2"/>
          <p:cNvSpPr>
            <a:spLocks noGrp="1"/>
          </p:cNvSpPr>
          <p:nvPr>
            <p:ph idx="1"/>
          </p:nvPr>
        </p:nvSpPr>
        <p:spPr>
          <a:xfrm>
            <a:off x="838200" y="1081827"/>
            <a:ext cx="10515600" cy="5429987"/>
          </a:xfrm>
        </p:spPr>
        <p:txBody>
          <a:bodyPr/>
          <a:lstStyle/>
          <a:p>
            <a:r>
              <a:rPr lang="en-US" sz="3600" dirty="0">
                <a:latin typeface="Times New Roman" panose="02020603050405020304" pitchFamily="18" charset="0"/>
                <a:cs typeface="Times New Roman" panose="02020603050405020304" pitchFamily="18" charset="0"/>
              </a:rPr>
              <a:t>To prepare the woman for delivery , breast-feeding and subsequent care of her child</a:t>
            </a:r>
            <a:r>
              <a:rPr lang="en-US" sz="3600" dirty="0" smtClean="0">
                <a:latin typeface="Times New Roman" panose="02020603050405020304" pitchFamily="18" charset="0"/>
                <a:cs typeface="Times New Roman" panose="02020603050405020304" pitchFamily="18" charset="0"/>
              </a:rPr>
              <a:t>.</a:t>
            </a:r>
          </a:p>
          <a:p>
            <a:pPr algn="l"/>
            <a:r>
              <a:rPr lang="en-US" sz="3600" dirty="0" smtClean="0">
                <a:latin typeface="Times New Roman" panose="02020603050405020304" pitchFamily="18" charset="0"/>
                <a:cs typeface="Times New Roman" panose="02020603050405020304" pitchFamily="18" charset="0"/>
              </a:rPr>
              <a:t>To recognize deviations from normal and provide management or treatment as required.</a:t>
            </a:r>
          </a:p>
          <a:p>
            <a:pPr algn="l"/>
            <a:r>
              <a:rPr lang="en-US" sz="3600" dirty="0" smtClean="0">
                <a:latin typeface="Times New Roman" panose="02020603050405020304" pitchFamily="18" charset="0"/>
                <a:cs typeface="Times New Roman" panose="02020603050405020304" pitchFamily="18" charset="0"/>
              </a:rPr>
              <a:t>To confirm pregnancy and assess the period of gestation</a:t>
            </a:r>
          </a:p>
          <a:p>
            <a:pPr algn="l"/>
            <a:r>
              <a:rPr lang="en-US" sz="3600" dirty="0" smtClean="0">
                <a:latin typeface="Times New Roman" panose="02020603050405020304" pitchFamily="18" charset="0"/>
                <a:cs typeface="Times New Roman" panose="02020603050405020304" pitchFamily="18" charset="0"/>
              </a:rPr>
              <a:t>To prevent maternal as well as neonatal tetanus</a:t>
            </a:r>
            <a:r>
              <a:rPr lang="en-US" dirty="0" smtClean="0"/>
              <a:t>.</a:t>
            </a:r>
            <a:endParaRPr lang="en-US" dirty="0"/>
          </a:p>
        </p:txBody>
      </p:sp>
    </p:spTree>
  </p:cSld>
  <p:clrMapOvr>
    <a:masterClrMapping/>
  </p:clrMapOvr>
  <p:transition spd="slow"/>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5"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Health promotion and disease prevention during ANC</a:t>
            </a:r>
          </a:p>
        </p:txBody>
      </p:sp>
      <p:sp>
        <p:nvSpPr>
          <p:cNvPr id="1048776" name="Content Placeholder 2"/>
          <p:cNvSpPr>
            <a:spLocks noGrp="1"/>
          </p:cNvSpPr>
          <p:nvPr>
            <p:ph idx="1"/>
          </p:nvPr>
        </p:nvSpPr>
        <p:spPr/>
        <p:txBody>
          <a:bodyPr>
            <a:normAutofit/>
          </a:bodyPr>
          <a:lstStyle/>
          <a:p>
            <a:pPr marL="0" indent="0" algn="l">
              <a:buNone/>
            </a:pPr>
            <a:r>
              <a:rPr lang="en-US" sz="3600" dirty="0" smtClean="0">
                <a:latin typeface="Times New Roman" panose="02020603050405020304" pitchFamily="18" charset="0"/>
                <a:cs typeface="Times New Roman" panose="02020603050405020304" pitchFamily="18" charset="0"/>
              </a:rPr>
              <a:t>During ANC visit ,the mother should be counselled  and given health education on :</a:t>
            </a:r>
          </a:p>
          <a:p>
            <a:pPr marL="742950" indent="-742950" algn="l">
              <a:buFont typeface="+mj-lt"/>
              <a:buAutoNum type="arabicPeriod"/>
            </a:pPr>
            <a:r>
              <a:rPr lang="en-US" sz="3600" dirty="0">
                <a:latin typeface="Times New Roman" panose="02020603050405020304" pitchFamily="18" charset="0"/>
                <a:cs typeface="Times New Roman" panose="02020603050405020304" pitchFamily="18" charset="0"/>
              </a:rPr>
              <a:t>T</a:t>
            </a:r>
            <a:r>
              <a:rPr lang="en-US" sz="3600" dirty="0" smtClean="0">
                <a:latin typeface="Times New Roman" panose="02020603050405020304" pitchFamily="18" charset="0"/>
                <a:cs typeface="Times New Roman" panose="02020603050405020304" pitchFamily="18" charset="0"/>
              </a:rPr>
              <a:t>o recognize danger signs ,what to do and where to get help</a:t>
            </a:r>
          </a:p>
          <a:p>
            <a:pPr marL="742950" indent="-742950" algn="l">
              <a:buFont typeface="+mj-lt"/>
              <a:buAutoNum type="arabicPeriod"/>
            </a:pPr>
            <a:r>
              <a:rPr lang="en-US" sz="3600" dirty="0" smtClean="0">
                <a:latin typeface="Times New Roman" panose="02020603050405020304" pitchFamily="18" charset="0"/>
                <a:cs typeface="Times New Roman" panose="02020603050405020304" pitchFamily="18" charset="0"/>
              </a:rPr>
              <a:t>Individual birth plan</a:t>
            </a:r>
          </a:p>
          <a:p>
            <a:pPr marL="742950" indent="-742950" algn="l">
              <a:buFont typeface="+mj-lt"/>
              <a:buAutoNum type="arabicPeriod"/>
            </a:pPr>
            <a:r>
              <a:rPr lang="en-US" sz="3600" dirty="0" smtClean="0">
                <a:latin typeface="Times New Roman" panose="02020603050405020304" pitchFamily="18" charset="0"/>
                <a:cs typeface="Times New Roman" panose="02020603050405020304" pitchFamily="18" charset="0"/>
              </a:rPr>
              <a:t>Good nutrition and importance of rest</a:t>
            </a:r>
          </a:p>
          <a:p>
            <a:pPr marL="742950" indent="-742950" algn="l">
              <a:buFont typeface="+mj-lt"/>
              <a:buAutoNum type="arabicPeriod"/>
            </a:pPr>
            <a:r>
              <a:rPr lang="en-US" sz="3600" dirty="0">
                <a:latin typeface="Times New Roman" panose="02020603050405020304" pitchFamily="18" charset="0"/>
                <a:cs typeface="Times New Roman" panose="02020603050405020304" pitchFamily="18" charset="0"/>
              </a:rPr>
              <a:t>H</a:t>
            </a:r>
            <a:r>
              <a:rPr lang="en-US" sz="3600" dirty="0" smtClean="0">
                <a:latin typeface="Times New Roman" panose="02020603050405020304" pitchFamily="18" charset="0"/>
                <a:cs typeface="Times New Roman" panose="02020603050405020304" pitchFamily="18" charset="0"/>
              </a:rPr>
              <a:t>ygiene and infection prevention practices</a:t>
            </a:r>
          </a:p>
        </p:txBody>
      </p:sp>
    </p:spTree>
  </p:cSld>
  <p:clrMapOvr>
    <a:masterClrMapping/>
  </p:clrMapOvr>
  <p:transition spd="slow"/>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7" name="Content Placeholder 2"/>
          <p:cNvSpPr>
            <a:spLocks noGrp="1"/>
          </p:cNvSpPr>
          <p:nvPr>
            <p:ph idx="1"/>
          </p:nvPr>
        </p:nvSpPr>
        <p:spPr>
          <a:xfrm>
            <a:off x="838200" y="605307"/>
            <a:ext cx="10515600" cy="5571656"/>
          </a:xfrm>
        </p:spPr>
        <p:txBody>
          <a:bodyPr>
            <a:normAutofit/>
          </a:bodyPr>
          <a:lstStyle/>
          <a:p>
            <a:pPr marL="742950" indent="-742950" algn="l">
              <a:buFont typeface="+mj-lt"/>
              <a:buAutoNum type="arabicPeriod" startAt="5"/>
            </a:pPr>
            <a:r>
              <a:rPr lang="en-US" sz="3600" dirty="0" smtClean="0">
                <a:latin typeface="Times New Roman" panose="02020603050405020304" pitchFamily="18" charset="0"/>
                <a:cs typeface="Times New Roman" panose="02020603050405020304" pitchFamily="18" charset="0"/>
              </a:rPr>
              <a:t>Risk of using tobacco, alcohol , local drugs , and traditional remedies</a:t>
            </a:r>
          </a:p>
          <a:p>
            <a:pPr marL="742950" indent="-742950" algn="l">
              <a:buFont typeface="+mj-lt"/>
              <a:buAutoNum type="arabicPeriod" startAt="5"/>
            </a:pPr>
            <a:r>
              <a:rPr lang="en-US" sz="3600" dirty="0" smtClean="0">
                <a:latin typeface="Times New Roman" panose="02020603050405020304" pitchFamily="18" charset="0"/>
                <a:cs typeface="Times New Roman" panose="02020603050405020304" pitchFamily="18" charset="0"/>
              </a:rPr>
              <a:t>Breastfeeding</a:t>
            </a:r>
          </a:p>
          <a:p>
            <a:pPr marL="742950" indent="-742950" algn="l">
              <a:buFont typeface="+mj-lt"/>
              <a:buAutoNum type="arabicPeriod" startAt="5"/>
            </a:pPr>
            <a:r>
              <a:rPr lang="en-US" sz="3600" dirty="0" smtClean="0">
                <a:latin typeface="Times New Roman" panose="02020603050405020304" pitchFamily="18" charset="0"/>
                <a:cs typeface="Times New Roman" panose="02020603050405020304" pitchFamily="18" charset="0"/>
              </a:rPr>
              <a:t>Postpartum, family planning and birth spacing.</a:t>
            </a:r>
          </a:p>
          <a:p>
            <a:pPr marL="742950" indent="-742950" algn="l">
              <a:buFont typeface="+mj-lt"/>
              <a:buAutoNum type="arabicPeriod" startAt="5"/>
            </a:pPr>
            <a:r>
              <a:rPr lang="en-US" sz="3600" dirty="0" smtClean="0">
                <a:latin typeface="Times New Roman" panose="02020603050405020304" pitchFamily="18" charset="0"/>
                <a:cs typeface="Times New Roman" panose="02020603050405020304" pitchFamily="18" charset="0"/>
              </a:rPr>
              <a:t>All pregnant women should receive the following interventions</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8" name="Content Placeholder 2"/>
          <p:cNvSpPr>
            <a:spLocks noGrp="1"/>
          </p:cNvSpPr>
          <p:nvPr>
            <p:ph idx="1"/>
          </p:nvPr>
        </p:nvSpPr>
        <p:spPr>
          <a:xfrm>
            <a:off x="838200" y="669701"/>
            <a:ext cx="10515600" cy="5507262"/>
          </a:xfrm>
        </p:spPr>
        <p:txBody>
          <a:bodyPr>
            <a:normAutofit/>
          </a:bodyPr>
          <a:lstStyle/>
          <a:p>
            <a:r>
              <a:rPr lang="en-US" sz="3600" dirty="0" smtClean="0">
                <a:latin typeface="Times New Roman" panose="02020603050405020304" pitchFamily="18" charset="0"/>
                <a:cs typeface="Times New Roman" panose="02020603050405020304" pitchFamily="18" charset="0"/>
              </a:rPr>
              <a:t>Immunization against tetanus</a:t>
            </a:r>
          </a:p>
          <a:p>
            <a:r>
              <a:rPr lang="en-US" sz="3600" dirty="0" smtClean="0">
                <a:latin typeface="Times New Roman" panose="02020603050405020304" pitchFamily="18" charset="0"/>
                <a:cs typeface="Times New Roman" panose="02020603050405020304" pitchFamily="18" charset="0"/>
              </a:rPr>
              <a:t>Iron and folate supplementation</a:t>
            </a:r>
          </a:p>
          <a:p>
            <a:r>
              <a:rPr lang="en-US" sz="3600" dirty="0" smtClean="0">
                <a:latin typeface="Times New Roman" panose="02020603050405020304" pitchFamily="18" charset="0"/>
                <a:cs typeface="Times New Roman" panose="02020603050405020304" pitchFamily="18" charset="0"/>
              </a:rPr>
              <a:t>Protection against malaria by giving them intermittent preventive treatment and insecticide treated bed nets</a:t>
            </a:r>
          </a:p>
          <a:p>
            <a:r>
              <a:rPr lang="en-US" sz="3600" dirty="0" smtClean="0">
                <a:latin typeface="Times New Roman" panose="02020603050405020304" pitchFamily="18" charset="0"/>
                <a:cs typeface="Times New Roman" panose="02020603050405020304" pitchFamily="18" charset="0"/>
              </a:rPr>
              <a:t>Deworming</a:t>
            </a:r>
          </a:p>
          <a:p>
            <a:r>
              <a:rPr lang="en-US" sz="3600" dirty="0" smtClean="0">
                <a:latin typeface="Times New Roman" panose="02020603050405020304" pitchFamily="18" charset="0"/>
                <a:cs typeface="Times New Roman" panose="02020603050405020304" pitchFamily="18" charset="0"/>
              </a:rPr>
              <a:t>Vitamin A supplementation.</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9" name="Title 1"/>
          <p:cNvSpPr>
            <a:spLocks noGrp="1"/>
          </p:cNvSpPr>
          <p:nvPr>
            <p:ph type="title"/>
          </p:nvPr>
        </p:nvSpPr>
        <p:spPr>
          <a:xfrm>
            <a:off x="890789" y="0"/>
            <a:ext cx="10515600" cy="1325563"/>
          </a:xfrm>
        </p:spPr>
        <p:txBody>
          <a:bodyPr/>
          <a:lstStyle/>
          <a:p>
            <a:r>
              <a:rPr lang="en-US" dirty="0" smtClean="0"/>
              <a:t>Birth preparedness and complication readiness</a:t>
            </a:r>
            <a:endParaRPr lang="en-US" dirty="0"/>
          </a:p>
        </p:txBody>
      </p:sp>
      <p:sp>
        <p:nvSpPr>
          <p:cNvPr id="1048780" name="Content Placeholder 2"/>
          <p:cNvSpPr>
            <a:spLocks noGrp="1"/>
          </p:cNvSpPr>
          <p:nvPr>
            <p:ph idx="1"/>
          </p:nvPr>
        </p:nvSpPr>
        <p:spPr>
          <a:xfrm>
            <a:off x="890789" y="1429555"/>
            <a:ext cx="10515600" cy="5048518"/>
          </a:xfrm>
        </p:spPr>
        <p:txBody>
          <a:bodyPr>
            <a:noAutofit/>
          </a:bodyPr>
          <a:lstStyle/>
          <a:p>
            <a:pPr marL="0" indent="0" algn="l">
              <a:buNone/>
            </a:pPr>
            <a:r>
              <a:rPr lang="en-US" sz="3400" dirty="0">
                <a:latin typeface="Times New Roman" panose="02020603050405020304" pitchFamily="18" charset="0"/>
                <a:cs typeface="Times New Roman" panose="02020603050405020304" pitchFamily="18" charset="0"/>
              </a:rPr>
              <a:t>A pregnant woman should have a plan for the following:</a:t>
            </a:r>
          </a:p>
          <a:p>
            <a:pPr algn="l"/>
            <a:r>
              <a:rPr lang="en-US" sz="3400" dirty="0">
                <a:latin typeface="Times New Roman" panose="02020603050405020304" pitchFamily="18" charset="0"/>
                <a:cs typeface="Times New Roman" panose="02020603050405020304" pitchFamily="18" charset="0"/>
              </a:rPr>
              <a:t>Items needed for birth</a:t>
            </a:r>
          </a:p>
          <a:p>
            <a:pPr algn="l"/>
            <a:r>
              <a:rPr lang="en-US" sz="3400" dirty="0">
                <a:latin typeface="Times New Roman" panose="02020603050405020304" pitchFamily="18" charset="0"/>
                <a:cs typeface="Times New Roman" panose="02020603050405020304" pitchFamily="18" charset="0"/>
              </a:rPr>
              <a:t>Place of birth and how to get there including how to get emergency transport</a:t>
            </a:r>
          </a:p>
          <a:p>
            <a:pPr algn="l"/>
            <a:r>
              <a:rPr lang="en-US" sz="3400" dirty="0">
                <a:latin typeface="Times New Roman" panose="02020603050405020304" pitchFamily="18" charset="0"/>
                <a:cs typeface="Times New Roman" panose="02020603050405020304" pitchFamily="18" charset="0"/>
              </a:rPr>
              <a:t>A skilled birth attendant</a:t>
            </a:r>
          </a:p>
          <a:p>
            <a:pPr algn="l"/>
            <a:r>
              <a:rPr lang="en-US" sz="3400" dirty="0">
                <a:latin typeface="Times New Roman" panose="02020603050405020304" pitchFamily="18" charset="0"/>
                <a:cs typeface="Times New Roman" panose="02020603050405020304" pitchFamily="18" charset="0"/>
              </a:rPr>
              <a:t>Potential blood donors incase of emergency</a:t>
            </a:r>
          </a:p>
          <a:p>
            <a:pPr algn="l"/>
            <a:r>
              <a:rPr lang="en-US" sz="3400" dirty="0">
                <a:latin typeface="Times New Roman" panose="02020603050405020304" pitchFamily="18" charset="0"/>
                <a:cs typeface="Times New Roman" panose="02020603050405020304" pitchFamily="18" charset="0"/>
              </a:rPr>
              <a:t>Money saved to pay the skilled provider</a:t>
            </a:r>
          </a:p>
          <a:p>
            <a:pPr algn="l"/>
            <a:r>
              <a:rPr lang="en-US" sz="3400" dirty="0">
                <a:latin typeface="Times New Roman" panose="02020603050405020304" pitchFamily="18" charset="0"/>
                <a:cs typeface="Times New Roman" panose="02020603050405020304" pitchFamily="18" charset="0"/>
              </a:rPr>
              <a:t>Support during and after birth.</a:t>
            </a:r>
          </a:p>
        </p:txBody>
      </p:sp>
    </p:spTree>
  </p:cSld>
  <p:clrMapOvr>
    <a:masterClrMapping/>
  </p:clrMapOvr>
  <p:transition spd="slow"/>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1" name="Title 1"/>
          <p:cNvSpPr>
            <a:spLocks noGrp="1"/>
          </p:cNvSpPr>
          <p:nvPr>
            <p:ph type="title"/>
          </p:nvPr>
        </p:nvSpPr>
        <p:spPr>
          <a:xfrm>
            <a:off x="838200" y="365125"/>
            <a:ext cx="10515600" cy="871247"/>
          </a:xfrm>
        </p:spPr>
        <p:txBody>
          <a:bodyPr/>
          <a:lstStyle/>
          <a:p>
            <a:r>
              <a:rPr lang="en-US" dirty="0" smtClean="0">
                <a:latin typeface="Times New Roman" panose="02020603050405020304" pitchFamily="18" charset="0"/>
                <a:cs typeface="Times New Roman" panose="02020603050405020304" pitchFamily="18" charset="0"/>
              </a:rPr>
              <a:t>Identification of danger signs</a:t>
            </a:r>
            <a:endParaRPr lang="en-US" dirty="0">
              <a:latin typeface="Times New Roman" panose="02020603050405020304" pitchFamily="18" charset="0"/>
              <a:cs typeface="Times New Roman" panose="02020603050405020304" pitchFamily="18" charset="0"/>
            </a:endParaRPr>
          </a:p>
        </p:txBody>
      </p:sp>
      <p:sp>
        <p:nvSpPr>
          <p:cNvPr id="1048782" name="Content Placeholder 2"/>
          <p:cNvSpPr>
            <a:spLocks noGrp="1"/>
          </p:cNvSpPr>
          <p:nvPr>
            <p:ph idx="1"/>
          </p:nvPr>
        </p:nvSpPr>
        <p:spPr>
          <a:xfrm>
            <a:off x="890789" y="1455313"/>
            <a:ext cx="10515600" cy="4940591"/>
          </a:xfrm>
        </p:spPr>
        <p:txBody>
          <a:bodyPr>
            <a:normAutofit/>
          </a:bodyPr>
          <a:lstStyle/>
          <a:p>
            <a:pPr algn="l"/>
            <a:r>
              <a:rPr lang="en-US" sz="3600" dirty="0" smtClean="0">
                <a:latin typeface="Times New Roman" panose="02020603050405020304" pitchFamily="18" charset="0"/>
                <a:cs typeface="Times New Roman" panose="02020603050405020304" pitchFamily="18" charset="0"/>
              </a:rPr>
              <a:t>Bleeding during pregnancy</a:t>
            </a:r>
          </a:p>
          <a:p>
            <a:pPr algn="l"/>
            <a:r>
              <a:rPr lang="en-US" sz="3600" dirty="0" smtClean="0">
                <a:latin typeface="Times New Roman" panose="02020603050405020304" pitchFamily="18" charset="0"/>
                <a:cs typeface="Times New Roman" panose="02020603050405020304" pitchFamily="18" charset="0"/>
              </a:rPr>
              <a:t>Severe headache</a:t>
            </a:r>
          </a:p>
          <a:p>
            <a:pPr algn="l"/>
            <a:r>
              <a:rPr lang="en-US" sz="3600" dirty="0" smtClean="0">
                <a:latin typeface="Times New Roman" panose="02020603050405020304" pitchFamily="18" charset="0"/>
                <a:cs typeface="Times New Roman" panose="02020603050405020304" pitchFamily="18" charset="0"/>
              </a:rPr>
              <a:t>Severe abdominal pain</a:t>
            </a:r>
          </a:p>
          <a:p>
            <a:pPr algn="l"/>
            <a:r>
              <a:rPr lang="en-US" sz="3600" dirty="0" smtClean="0">
                <a:latin typeface="Times New Roman" panose="02020603050405020304" pitchFamily="18" charset="0"/>
                <a:cs typeface="Times New Roman" panose="02020603050405020304" pitchFamily="18" charset="0"/>
              </a:rPr>
              <a:t>Severe nausea and vomiting</a:t>
            </a:r>
          </a:p>
          <a:p>
            <a:pPr algn="l"/>
            <a:r>
              <a:rPr lang="en-US" sz="3600" dirty="0" smtClean="0">
                <a:latin typeface="Times New Roman" panose="02020603050405020304" pitchFamily="18" charset="0"/>
                <a:cs typeface="Times New Roman" panose="02020603050405020304" pitchFamily="18" charset="0"/>
              </a:rPr>
              <a:t>Unusual vaginal discharge.</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3" name="Title 1"/>
          <p:cNvSpPr>
            <a:spLocks noGrp="1"/>
          </p:cNvSpPr>
          <p:nvPr>
            <p:ph type="title"/>
          </p:nvPr>
        </p:nvSpPr>
        <p:spPr>
          <a:xfrm>
            <a:off x="838200" y="365125"/>
            <a:ext cx="10515600" cy="729579"/>
          </a:xfrm>
        </p:spPr>
        <p:txBody>
          <a:bodyPr/>
          <a:lstStyle/>
          <a:p>
            <a:r>
              <a:rPr lang="en-US" dirty="0" smtClean="0"/>
              <a:t>Focused antenatal care (FANC)</a:t>
            </a:r>
            <a:endParaRPr lang="en-US" dirty="0"/>
          </a:p>
        </p:txBody>
      </p:sp>
      <p:sp>
        <p:nvSpPr>
          <p:cNvPr id="1048784" name="Content Placeholder 2"/>
          <p:cNvSpPr>
            <a:spLocks noGrp="1"/>
          </p:cNvSpPr>
          <p:nvPr>
            <p:ph idx="1"/>
          </p:nvPr>
        </p:nvSpPr>
        <p:spPr>
          <a:xfrm>
            <a:off x="838200" y="1468192"/>
            <a:ext cx="10515600" cy="4708771"/>
          </a:xfrm>
        </p:spPr>
        <p:txBody>
          <a:bodyPr>
            <a:normAutofit/>
          </a:bodyPr>
          <a:lstStyle/>
          <a:p>
            <a:pPr algn="l"/>
            <a:r>
              <a:rPr lang="en-US" sz="3600" dirty="0">
                <a:latin typeface="Times New Roman" panose="02020603050405020304" pitchFamily="18" charset="0"/>
                <a:cs typeface="Times New Roman" panose="02020603050405020304" pitchFamily="18" charset="0"/>
              </a:rPr>
              <a:t>Health care given to a pregnant woman from the time she realizes she is pregnant until the birth of the baby.</a:t>
            </a:r>
          </a:p>
          <a:p>
            <a:pPr algn="l"/>
            <a:r>
              <a:rPr lang="en-US" sz="3600" dirty="0">
                <a:latin typeface="Times New Roman" panose="02020603050405020304" pitchFamily="18" charset="0"/>
                <a:cs typeface="Times New Roman" panose="02020603050405020304" pitchFamily="18" charset="0"/>
              </a:rPr>
              <a:t>It is aimed at ensuring that the mother and the fetus are in good health and that any problems during pregnancy are </a:t>
            </a:r>
            <a:r>
              <a:rPr lang="en-US" sz="3600" dirty="0" smtClean="0">
                <a:latin typeface="Times New Roman" panose="02020603050405020304" pitchFamily="18" charset="0"/>
                <a:cs typeface="Times New Roman" panose="02020603050405020304" pitchFamily="18" charset="0"/>
              </a:rPr>
              <a:t>recognized, treated </a:t>
            </a:r>
            <a:r>
              <a:rPr lang="en-US" sz="3600" dirty="0">
                <a:latin typeface="Times New Roman" panose="02020603050405020304" pitchFamily="18" charset="0"/>
                <a:cs typeface="Times New Roman" panose="02020603050405020304" pitchFamily="18" charset="0"/>
              </a:rPr>
              <a:t>and referred promptly</a:t>
            </a:r>
          </a:p>
          <a:p>
            <a:pPr algn="l"/>
            <a:r>
              <a:rPr lang="en-US" sz="3600" dirty="0">
                <a:latin typeface="Times New Roman" panose="02020603050405020304" pitchFamily="18" charset="0"/>
                <a:cs typeface="Times New Roman" panose="02020603050405020304" pitchFamily="18" charset="0"/>
              </a:rPr>
              <a:t>All pregnant women should have four focused antenatal care.</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Content Placeholder 2"/>
          <p:cNvSpPr>
            <a:spLocks noGrp="1"/>
          </p:cNvSpPr>
          <p:nvPr>
            <p:ph idx="1"/>
          </p:nvPr>
        </p:nvSpPr>
        <p:spPr>
          <a:xfrm>
            <a:off x="128132" y="565577"/>
            <a:ext cx="11333409" cy="6478073"/>
          </a:xfrm>
        </p:spPr>
        <p:txBody>
          <a:bodyPr>
            <a:normAutofit fontScale="96429" lnSpcReduction="10000"/>
          </a:bodyPr>
          <a:lstStyle/>
          <a:p>
            <a:pPr marL="0" indent="0">
              <a:buNone/>
            </a:pPr>
            <a:r>
              <a:rPr lang="en-US" sz="3200" b="1" dirty="0" smtClean="0">
                <a:solidFill>
                  <a:srgbClr val="FF0000"/>
                </a:solidFill>
              </a:rPr>
              <a:t>Health</a:t>
            </a:r>
            <a:r>
              <a:rPr lang="en-US" sz="3200" dirty="0" smtClean="0"/>
              <a:t>: is a state of well being.</a:t>
            </a:r>
            <a:r>
              <a:rPr lang="en-US" sz="3200" dirty="0" smtClean="0">
                <a:solidFill>
                  <a:schemeClr val="tx2"/>
                </a:solidFill>
              </a:rPr>
              <a:t> </a:t>
            </a:r>
          </a:p>
          <a:p>
            <a:pPr marL="0" indent="0">
              <a:buNone/>
            </a:pPr>
            <a:r>
              <a:rPr lang="en-US" sz="3200" u="sng" dirty="0" smtClean="0"/>
              <a:t>WHO’s definition </a:t>
            </a:r>
            <a:r>
              <a:rPr lang="en-US" sz="3200" dirty="0" smtClean="0"/>
              <a:t>states that, Health is a state of complete physical, mental and social well-being and not merely the absence of disease or infirmity.</a:t>
            </a:r>
            <a:endParaRPr lang="en-US" sz="3200" i="1" dirty="0" smtClean="0">
              <a:solidFill>
                <a:srgbClr val="FF0000"/>
              </a:solidFill>
            </a:endParaRPr>
          </a:p>
          <a:p>
            <a:pPr marL="0" indent="0">
              <a:buNone/>
            </a:pPr>
            <a:r>
              <a:rPr lang="en-US" sz="3200" i="1" dirty="0" smtClean="0">
                <a:solidFill>
                  <a:srgbClr val="FF0000"/>
                </a:solidFill>
              </a:rPr>
              <a:t>-Community  health. </a:t>
            </a:r>
            <a:r>
              <a:rPr lang="en-US" sz="3200" dirty="0" smtClean="0"/>
              <a:t>Is the part of medicine which is concerned with the health of the whole population and the prevention of diseases from which it suffers. This is done by finding out the diseases present given community and those are preventable.</a:t>
            </a:r>
          </a:p>
          <a:p>
            <a:pPr marL="0" indent="0">
              <a:buNone/>
            </a:pPr>
            <a:r>
              <a:rPr lang="en-US" sz="3200" dirty="0" smtClean="0"/>
              <a:t>-It is the science and art of preventing diseases, promoting health and prolonging life through organized efforts.</a:t>
            </a:r>
          </a:p>
          <a:p>
            <a:pPr marL="0" indent="0">
              <a:buNone/>
            </a:pPr>
            <a:r>
              <a:rPr lang="en-US" sz="3200" dirty="0" smtClean="0"/>
              <a:t>-Community health is a state of equilibrium which is derived from a balance between the individual and collective </a:t>
            </a:r>
            <a:r>
              <a:rPr lang="en-US" sz="3200" dirty="0" smtClean="0">
                <a:solidFill>
                  <a:schemeClr val="accent2"/>
                </a:solidFill>
              </a:rPr>
              <a:t>striving</a:t>
            </a:r>
            <a:r>
              <a:rPr lang="en-US" sz="3200" dirty="0" smtClean="0"/>
              <a:t> for actualization, and the </a:t>
            </a:r>
            <a:r>
              <a:rPr lang="en-US" sz="3200" dirty="0" smtClean="0">
                <a:solidFill>
                  <a:schemeClr val="accent2"/>
                </a:solidFill>
              </a:rPr>
              <a:t>compromises</a:t>
            </a:r>
            <a:r>
              <a:rPr lang="en-US" sz="3200" dirty="0" smtClean="0"/>
              <a:t> demanded by the physical, psychological, cultural, spiritual and social environment.</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5" name="Title 1"/>
          <p:cNvSpPr>
            <a:spLocks noGrp="1"/>
          </p:cNvSpPr>
          <p:nvPr>
            <p:ph type="title"/>
          </p:nvPr>
        </p:nvSpPr>
        <p:spPr/>
        <p:txBody>
          <a:bodyPr/>
          <a:lstStyle/>
          <a:p>
            <a:r>
              <a:rPr lang="en-US" dirty="0" smtClean="0"/>
              <a:t>Objectives  of focused antenatal care</a:t>
            </a:r>
            <a:endParaRPr lang="en-US" dirty="0"/>
          </a:p>
        </p:txBody>
      </p:sp>
      <p:sp>
        <p:nvSpPr>
          <p:cNvPr id="1048786" name="Content Placeholder 2"/>
          <p:cNvSpPr>
            <a:spLocks noGrp="1"/>
          </p:cNvSpPr>
          <p:nvPr>
            <p:ph idx="1"/>
          </p:nvPr>
        </p:nvSpPr>
        <p:spPr/>
        <p:txBody>
          <a:bodyPr>
            <a:normAutofit/>
          </a:bodyPr>
          <a:lstStyle/>
          <a:p>
            <a:pPr algn="l"/>
            <a:r>
              <a:rPr lang="en-US" sz="3600" dirty="0">
                <a:latin typeface="Times New Roman" panose="02020603050405020304" pitchFamily="18" charset="0"/>
                <a:cs typeface="Times New Roman" panose="02020603050405020304" pitchFamily="18" charset="0"/>
              </a:rPr>
              <a:t>To detect and treat complications arising during </a:t>
            </a:r>
            <a:r>
              <a:rPr lang="en-US" sz="3600" dirty="0" smtClean="0">
                <a:latin typeface="Times New Roman" panose="02020603050405020304" pitchFamily="18" charset="0"/>
                <a:cs typeface="Times New Roman" panose="02020603050405020304" pitchFamily="18" charset="0"/>
              </a:rPr>
              <a:t>pregnancy, whether medical, surgical </a:t>
            </a:r>
            <a:r>
              <a:rPr lang="en-US" sz="3600" dirty="0">
                <a:latin typeface="Times New Roman" panose="02020603050405020304" pitchFamily="18" charset="0"/>
                <a:cs typeface="Times New Roman" panose="02020603050405020304" pitchFamily="18" charset="0"/>
              </a:rPr>
              <a:t>or obstetrical.</a:t>
            </a:r>
          </a:p>
          <a:p>
            <a:pPr algn="l"/>
            <a:r>
              <a:rPr lang="en-US" sz="3600" dirty="0">
                <a:latin typeface="Times New Roman" panose="02020603050405020304" pitchFamily="18" charset="0"/>
                <a:cs typeface="Times New Roman" panose="02020603050405020304" pitchFamily="18" charset="0"/>
              </a:rPr>
              <a:t>To ensure that the pregnant woman makes an individual birth plan (IBP)</a:t>
            </a:r>
          </a:p>
          <a:p>
            <a:pPr algn="l"/>
            <a:r>
              <a:rPr lang="en-US" sz="3600" dirty="0">
                <a:latin typeface="Times New Roman" panose="02020603050405020304" pitchFamily="18" charset="0"/>
                <a:cs typeface="Times New Roman" panose="02020603050405020304" pitchFamily="18" charset="0"/>
              </a:rPr>
              <a:t>To promote safe delivery of a healthy  baby with minimal stress and injury to mother and </a:t>
            </a:r>
            <a:r>
              <a:rPr lang="en-US" sz="3600" dirty="0" smtClean="0">
                <a:latin typeface="Times New Roman" panose="02020603050405020304" pitchFamily="18" charset="0"/>
                <a:cs typeface="Times New Roman" panose="02020603050405020304" pitchFamily="18" charset="0"/>
              </a:rPr>
              <a:t>baby</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7" name="Content Placeholder 2"/>
          <p:cNvSpPr>
            <a:spLocks noGrp="1"/>
          </p:cNvSpPr>
          <p:nvPr>
            <p:ph idx="1"/>
          </p:nvPr>
        </p:nvSpPr>
        <p:spPr>
          <a:xfrm>
            <a:off x="838200" y="515155"/>
            <a:ext cx="10515600" cy="5661808"/>
          </a:xfrm>
        </p:spPr>
        <p:txBody>
          <a:bodyPr>
            <a:normAutofit/>
          </a:bodyPr>
          <a:lstStyle/>
          <a:p>
            <a:r>
              <a:rPr lang="en-US" sz="3600" dirty="0">
                <a:latin typeface="Times New Roman" panose="02020603050405020304" pitchFamily="18" charset="0"/>
                <a:cs typeface="Times New Roman" panose="02020603050405020304" pitchFamily="18" charset="0"/>
              </a:rPr>
              <a:t>To help prepare mothers to breastfeed  </a:t>
            </a:r>
            <a:r>
              <a:rPr lang="en-US" sz="3600" dirty="0" smtClean="0">
                <a:latin typeface="Times New Roman" panose="02020603050405020304" pitchFamily="18" charset="0"/>
                <a:cs typeface="Times New Roman" panose="02020603050405020304" pitchFamily="18" charset="0"/>
              </a:rPr>
              <a:t>successfully, experience </a:t>
            </a:r>
            <a:r>
              <a:rPr lang="en-US" sz="3600" dirty="0">
                <a:latin typeface="Times New Roman" panose="02020603050405020304" pitchFamily="18" charset="0"/>
                <a:cs typeface="Times New Roman" panose="02020603050405020304" pitchFamily="18" charset="0"/>
              </a:rPr>
              <a:t>normal puerperium and take good care of the child physically, psychologically and socially</a:t>
            </a:r>
            <a:r>
              <a:rPr lang="en-US" sz="3600" dirty="0" smtClean="0">
                <a:latin typeface="Times New Roman" panose="02020603050405020304" pitchFamily="18" charset="0"/>
                <a:cs typeface="Times New Roman" panose="02020603050405020304" pitchFamily="18" charset="0"/>
              </a:rPr>
              <a:t>.</a:t>
            </a:r>
          </a:p>
          <a:p>
            <a:pPr algn="l"/>
            <a:r>
              <a:rPr lang="en-US" sz="3600" dirty="0" smtClean="0">
                <a:latin typeface="Times New Roman" panose="02020603050405020304" pitchFamily="18" charset="0"/>
                <a:cs typeface="Times New Roman" panose="02020603050405020304" pitchFamily="18" charset="0"/>
              </a:rPr>
              <a:t>To promote and maintain the physical, mental and social health of the mother and baby by providing education on nutrition, personal hygiene and labour process.</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8" name="Title 1"/>
          <p:cNvSpPr>
            <a:spLocks noGrp="1"/>
          </p:cNvSpPr>
          <p:nvPr>
            <p:ph type="title"/>
          </p:nvPr>
        </p:nvSpPr>
        <p:spPr/>
        <p:txBody>
          <a:bodyPr/>
          <a:lstStyle/>
          <a:p>
            <a:r>
              <a:rPr lang="en-US" dirty="0" smtClean="0"/>
              <a:t>Activities on FANC visits</a:t>
            </a:r>
            <a:endParaRPr lang="en-US" dirty="0"/>
          </a:p>
        </p:txBody>
      </p:sp>
      <p:sp>
        <p:nvSpPr>
          <p:cNvPr id="1048789" name="Content Placeholder 2"/>
          <p:cNvSpPr>
            <a:spLocks noGrp="1"/>
          </p:cNvSpPr>
          <p:nvPr>
            <p:ph idx="1"/>
          </p:nvPr>
        </p:nvSpPr>
        <p:spPr/>
        <p:txBody>
          <a:bodyPr/>
          <a:lstStyle/>
          <a:p>
            <a:pPr marL="0" indent="0" algn="l">
              <a:buNone/>
            </a:pPr>
            <a:r>
              <a:rPr lang="en-US" dirty="0" smtClean="0"/>
              <a:t>1. </a:t>
            </a:r>
            <a:r>
              <a:rPr lang="en-US" u="sng" dirty="0" smtClean="0"/>
              <a:t>Activities on 1</a:t>
            </a:r>
            <a:r>
              <a:rPr lang="en-US" u="sng" baseline="30000" dirty="0" smtClean="0"/>
              <a:t>st</a:t>
            </a:r>
            <a:r>
              <a:rPr lang="en-US" u="sng" dirty="0" smtClean="0"/>
              <a:t> visit</a:t>
            </a:r>
            <a:r>
              <a:rPr lang="en-US" dirty="0" smtClean="0"/>
              <a:t>.</a:t>
            </a:r>
          </a:p>
          <a:p>
            <a:pPr algn="l"/>
            <a:r>
              <a:rPr lang="en-US" dirty="0" smtClean="0"/>
              <a:t>Take history</a:t>
            </a:r>
          </a:p>
          <a:p>
            <a:pPr algn="l"/>
            <a:r>
              <a:rPr lang="en-US" dirty="0" smtClean="0"/>
              <a:t>Do physical examination</a:t>
            </a:r>
          </a:p>
          <a:p>
            <a:pPr algn="l"/>
            <a:r>
              <a:rPr lang="en-US" dirty="0" smtClean="0"/>
              <a:t>ANC profile</a:t>
            </a:r>
          </a:p>
          <a:p>
            <a:pPr algn="l"/>
            <a:r>
              <a:rPr lang="en-US" dirty="0" smtClean="0"/>
              <a:t>Give TT ,iron and folate and sp if it is more than 16weeks </a:t>
            </a:r>
          </a:p>
          <a:p>
            <a:pPr algn="l"/>
            <a:r>
              <a:rPr lang="en-US" dirty="0" smtClean="0"/>
              <a:t>Tell about danger signs</a:t>
            </a:r>
          </a:p>
          <a:p>
            <a:pPr algn="l"/>
            <a:r>
              <a:rPr lang="en-US" dirty="0" smtClean="0"/>
              <a:t>Advice on individual birth plan.</a:t>
            </a:r>
          </a:p>
        </p:txBody>
      </p:sp>
    </p:spTree>
  </p:cSld>
  <p:clrMapOvr>
    <a:masterClrMapping/>
  </p:clrMapOvr>
  <p:transition spd="slow"/>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0" name="Title 1"/>
          <p:cNvSpPr>
            <a:spLocks noGrp="1"/>
          </p:cNvSpPr>
          <p:nvPr>
            <p:ph type="title"/>
          </p:nvPr>
        </p:nvSpPr>
        <p:spPr/>
        <p:txBody>
          <a:bodyPr/>
          <a:lstStyle/>
          <a:p>
            <a:r>
              <a:rPr lang="en-US" dirty="0" smtClean="0"/>
              <a:t>2. Activities on 2</a:t>
            </a:r>
            <a:r>
              <a:rPr lang="en-US" baseline="30000" dirty="0" smtClean="0"/>
              <a:t>nd</a:t>
            </a:r>
            <a:r>
              <a:rPr lang="en-US" dirty="0" smtClean="0"/>
              <a:t> visit</a:t>
            </a:r>
            <a:endParaRPr lang="en-US" dirty="0"/>
          </a:p>
        </p:txBody>
      </p:sp>
      <p:sp>
        <p:nvSpPr>
          <p:cNvPr id="1048791" name="Content Placeholder 2"/>
          <p:cNvSpPr>
            <a:spLocks noGrp="1"/>
          </p:cNvSpPr>
          <p:nvPr>
            <p:ph idx="1"/>
          </p:nvPr>
        </p:nvSpPr>
        <p:spPr/>
        <p:txBody>
          <a:bodyPr/>
          <a:lstStyle/>
          <a:p>
            <a:pPr algn="l"/>
            <a:r>
              <a:rPr lang="en-US" dirty="0" smtClean="0"/>
              <a:t>Check on individual birth plan</a:t>
            </a:r>
          </a:p>
          <a:p>
            <a:pPr algn="l"/>
            <a:r>
              <a:rPr lang="en-US" dirty="0" smtClean="0"/>
              <a:t>Give iron ,and folate</a:t>
            </a:r>
          </a:p>
          <a:p>
            <a:pPr algn="l"/>
            <a:r>
              <a:rPr lang="en-US" dirty="0" smtClean="0"/>
              <a:t>Listen to fetal heart sounds</a:t>
            </a:r>
          </a:p>
          <a:p>
            <a:pPr algn="l"/>
            <a:r>
              <a:rPr lang="en-US" dirty="0" smtClean="0"/>
              <a:t>Counsel and educate the mother</a:t>
            </a:r>
          </a:p>
          <a:p>
            <a:pPr algn="l"/>
            <a:endParaRPr lang="en-US" dirty="0"/>
          </a:p>
        </p:txBody>
      </p:sp>
    </p:spTree>
  </p:cSld>
  <p:clrMapOvr>
    <a:masterClrMapping/>
  </p:clrMapOvr>
  <p:transition spd="slow"/>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2" name="Title 1"/>
          <p:cNvSpPr>
            <a:spLocks noGrp="1"/>
          </p:cNvSpPr>
          <p:nvPr>
            <p:ph type="title"/>
          </p:nvPr>
        </p:nvSpPr>
        <p:spPr/>
        <p:txBody>
          <a:bodyPr/>
          <a:lstStyle/>
          <a:p>
            <a:r>
              <a:rPr lang="en-US" dirty="0" smtClean="0"/>
              <a:t>Activities on 3</a:t>
            </a:r>
            <a:r>
              <a:rPr lang="en-US" baseline="30000" dirty="0" smtClean="0"/>
              <a:t>rd</a:t>
            </a:r>
            <a:r>
              <a:rPr lang="en-US" dirty="0" smtClean="0"/>
              <a:t> visit</a:t>
            </a:r>
            <a:endParaRPr lang="en-US" dirty="0"/>
          </a:p>
        </p:txBody>
      </p:sp>
      <p:sp>
        <p:nvSpPr>
          <p:cNvPr id="1048793" name="Content Placeholder 2"/>
          <p:cNvSpPr>
            <a:spLocks noGrp="1"/>
          </p:cNvSpPr>
          <p:nvPr>
            <p:ph idx="1"/>
          </p:nvPr>
        </p:nvSpPr>
        <p:spPr/>
        <p:txBody>
          <a:bodyPr/>
          <a:lstStyle/>
          <a:p>
            <a:pPr algn="l"/>
            <a:r>
              <a:rPr lang="en-US" dirty="0" smtClean="0"/>
              <a:t>Give iron and folate</a:t>
            </a:r>
          </a:p>
          <a:p>
            <a:pPr algn="l"/>
            <a:r>
              <a:rPr lang="en-US" dirty="0" smtClean="0"/>
              <a:t>Give TT if four weeks from the 1</a:t>
            </a:r>
            <a:r>
              <a:rPr lang="en-US" baseline="30000" dirty="0" smtClean="0"/>
              <a:t>st</a:t>
            </a:r>
            <a:r>
              <a:rPr lang="en-US" dirty="0" smtClean="0"/>
              <a:t> TT</a:t>
            </a:r>
          </a:p>
          <a:p>
            <a:pPr algn="l"/>
            <a:r>
              <a:rPr lang="en-US" dirty="0" smtClean="0"/>
              <a:t>Listen to fetal heart sounds</a:t>
            </a:r>
          </a:p>
          <a:p>
            <a:pPr algn="l"/>
            <a:r>
              <a:rPr lang="en-US" dirty="0" smtClean="0"/>
              <a:t>Counsel and educate</a:t>
            </a:r>
            <a:endParaRPr lang="en-US" dirty="0"/>
          </a:p>
        </p:txBody>
      </p:sp>
    </p:spTree>
  </p:cSld>
  <p:clrMapOvr>
    <a:masterClrMapping/>
  </p:clrMapOvr>
  <p:transition spd="slow"/>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4" name="Title 1"/>
          <p:cNvSpPr>
            <a:spLocks noGrp="1"/>
          </p:cNvSpPr>
          <p:nvPr>
            <p:ph type="title"/>
          </p:nvPr>
        </p:nvSpPr>
        <p:spPr/>
        <p:txBody>
          <a:bodyPr/>
          <a:lstStyle/>
          <a:p>
            <a:r>
              <a:rPr lang="en-US" dirty="0" smtClean="0"/>
              <a:t>Activities on 4</a:t>
            </a:r>
            <a:r>
              <a:rPr lang="en-US" baseline="30000" dirty="0" smtClean="0"/>
              <a:t>th</a:t>
            </a:r>
            <a:r>
              <a:rPr lang="en-US" dirty="0" smtClean="0"/>
              <a:t> visit</a:t>
            </a:r>
            <a:endParaRPr lang="en-US" dirty="0"/>
          </a:p>
        </p:txBody>
      </p:sp>
      <p:sp>
        <p:nvSpPr>
          <p:cNvPr id="1048795" name="Content Placeholder 2"/>
          <p:cNvSpPr>
            <a:spLocks noGrp="1"/>
          </p:cNvSpPr>
          <p:nvPr>
            <p:ph idx="1"/>
          </p:nvPr>
        </p:nvSpPr>
        <p:spPr/>
        <p:txBody>
          <a:bodyPr/>
          <a:lstStyle/>
          <a:p>
            <a:pPr algn="l"/>
            <a:r>
              <a:rPr lang="en-US" dirty="0" smtClean="0"/>
              <a:t>Update on individual birth plan</a:t>
            </a:r>
          </a:p>
          <a:p>
            <a:pPr algn="l"/>
            <a:r>
              <a:rPr lang="en-US" dirty="0" smtClean="0"/>
              <a:t>Look for anemia</a:t>
            </a:r>
          </a:p>
          <a:p>
            <a:pPr algn="l"/>
            <a:r>
              <a:rPr lang="en-US" dirty="0" smtClean="0"/>
              <a:t>Check fetal presentation</a:t>
            </a:r>
          </a:p>
          <a:p>
            <a:pPr algn="l"/>
            <a:r>
              <a:rPr lang="en-US" dirty="0" smtClean="0"/>
              <a:t>Give iron and folate</a:t>
            </a:r>
          </a:p>
          <a:p>
            <a:pPr algn="l"/>
            <a:r>
              <a:rPr lang="en-US" dirty="0" smtClean="0"/>
              <a:t>Counsel and educate.</a:t>
            </a:r>
            <a:endParaRPr lang="en-US" dirty="0"/>
          </a:p>
        </p:txBody>
      </p:sp>
    </p:spTree>
  </p:cSld>
  <p:clrMapOvr>
    <a:masterClrMapping/>
  </p:clrMapOvr>
  <p:transition spd="slow"/>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6" name="Title 1"/>
          <p:cNvSpPr>
            <a:spLocks noGrp="1"/>
          </p:cNvSpPr>
          <p:nvPr>
            <p:ph type="title"/>
          </p:nvPr>
        </p:nvSpPr>
        <p:spPr/>
        <p:txBody>
          <a:bodyPr>
            <a:normAutofit/>
          </a:bodyPr>
          <a:lstStyle/>
          <a:p>
            <a:r>
              <a:rPr lang="en-US" b="1" u="sng" dirty="0">
                <a:solidFill>
                  <a:srgbClr val="FF0000"/>
                </a:solidFill>
                <a:effectLst>
                  <a:outerShdw blurRad="38100" dist="38100" dir="2700000" algn="tl">
                    <a:srgbClr val="000000">
                      <a:alpha val="43137"/>
                    </a:srgbClr>
                  </a:outerShdw>
                </a:effectLst>
              </a:rPr>
              <a:t>KEPI (KENYA EXPANDED PROGRAMME ON IMMUNIZATION ) </a:t>
            </a:r>
            <a:endParaRPr lang="en-US" dirty="0"/>
          </a:p>
        </p:txBody>
      </p:sp>
      <p:sp>
        <p:nvSpPr>
          <p:cNvPr id="1048797" name="Content Placeholder 2"/>
          <p:cNvSpPr>
            <a:spLocks noGrp="1"/>
          </p:cNvSpPr>
          <p:nvPr>
            <p:ph idx="1"/>
          </p:nvPr>
        </p:nvSpPr>
        <p:spPr/>
        <p:txBody>
          <a:bodyPr>
            <a:normAutofit/>
          </a:bodyPr>
          <a:lstStyle/>
          <a:p>
            <a:pPr marL="0" indent="0">
              <a:buNone/>
            </a:pPr>
            <a:r>
              <a:rPr lang="en-US" sz="3200" b="1" dirty="0">
                <a:solidFill>
                  <a:srgbClr val="FF0000"/>
                </a:solidFill>
              </a:rPr>
              <a:t>Immunity</a:t>
            </a:r>
          </a:p>
          <a:p>
            <a:r>
              <a:rPr lang="en-US" dirty="0"/>
              <a:t>Refers  to the resistance on the part of the host to a specific infectious agent .</a:t>
            </a:r>
          </a:p>
          <a:p>
            <a:r>
              <a:rPr lang="en-US" dirty="0"/>
              <a:t>Immunity can be humoral (antibodies in the blood )or cellular (specific to each type of cell )</a:t>
            </a:r>
          </a:p>
          <a:p>
            <a:pPr marL="0" indent="0">
              <a:buNone/>
            </a:pP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8" name="Content Placeholder 2"/>
          <p:cNvSpPr>
            <a:spLocks noGrp="1"/>
          </p:cNvSpPr>
          <p:nvPr>
            <p:ph idx="1"/>
          </p:nvPr>
        </p:nvSpPr>
        <p:spPr>
          <a:xfrm>
            <a:off x="838200" y="360609"/>
            <a:ext cx="10515600" cy="6040190"/>
          </a:xfrm>
        </p:spPr>
        <p:txBody>
          <a:bodyPr>
            <a:noAutofit/>
          </a:bodyPr>
          <a:lstStyle/>
          <a:p>
            <a:pPr marL="0" indent="0">
              <a:buNone/>
            </a:pPr>
            <a:r>
              <a:rPr lang="en-US" sz="3000" dirty="0">
                <a:solidFill>
                  <a:srgbClr val="C00000"/>
                </a:solidFill>
                <a:latin typeface="Times New Roman" panose="02020603050405020304" pitchFamily="18" charset="0"/>
                <a:cs typeface="Times New Roman" panose="02020603050405020304" pitchFamily="18" charset="0"/>
              </a:rPr>
              <a:t>A    Humoral </a:t>
            </a:r>
            <a:r>
              <a:rPr lang="en-US" sz="3000" dirty="0" smtClean="0">
                <a:solidFill>
                  <a:srgbClr val="C00000"/>
                </a:solidFill>
                <a:latin typeface="Times New Roman" panose="02020603050405020304" pitchFamily="18" charset="0"/>
                <a:cs typeface="Times New Roman" panose="02020603050405020304" pitchFamily="18" charset="0"/>
              </a:rPr>
              <a:t>immunity </a:t>
            </a:r>
            <a:endParaRPr lang="en-US" sz="3000" dirty="0">
              <a:solidFill>
                <a:srgbClr val="C00000"/>
              </a:solidFill>
              <a:latin typeface="Times New Roman" panose="02020603050405020304" pitchFamily="18" charset="0"/>
              <a:cs typeface="Times New Roman" panose="02020603050405020304" pitchFamily="18" charset="0"/>
            </a:endParaRPr>
          </a:p>
          <a:p>
            <a:r>
              <a:rPr lang="en-US" sz="3000" dirty="0" smtClean="0">
                <a:latin typeface="Times New Roman" panose="02020603050405020304" pitchFamily="18" charset="0"/>
                <a:cs typeface="Times New Roman" panose="02020603050405020304" pitchFamily="18" charset="0"/>
              </a:rPr>
              <a:t>Humoral immunity </a:t>
            </a:r>
            <a:r>
              <a:rPr lang="en-US" sz="3000" dirty="0">
                <a:latin typeface="Times New Roman" panose="02020603050405020304" pitchFamily="18" charset="0"/>
                <a:cs typeface="Times New Roman" panose="02020603050405020304" pitchFamily="18" charset="0"/>
              </a:rPr>
              <a:t>comes from  B-cells (bone marrow derived lymphocytes ) which proliferate and manufacture specific antibodies after antigen presentation by macrophages  </a:t>
            </a:r>
            <a:r>
              <a:rPr lang="en-US" sz="3000" dirty="0" smtClean="0">
                <a:latin typeface="Times New Roman" panose="02020603050405020304" pitchFamily="18" charset="0"/>
                <a:cs typeface="Times New Roman" panose="02020603050405020304" pitchFamily="18" charset="0"/>
              </a:rPr>
              <a:t>(phagocytic  cells).  </a:t>
            </a:r>
          </a:p>
          <a:p>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antibodies are localized in the </a:t>
            </a:r>
            <a:r>
              <a:rPr lang="en-US" sz="3000" dirty="0" err="1">
                <a:latin typeface="Times New Roman" panose="02020603050405020304" pitchFamily="18" charset="0"/>
                <a:cs typeface="Times New Roman" panose="02020603050405020304" pitchFamily="18" charset="0"/>
              </a:rPr>
              <a:t>immunoglobular</a:t>
            </a:r>
            <a:r>
              <a:rPr lang="en-US" sz="3000" dirty="0">
                <a:latin typeface="Times New Roman" panose="02020603050405020304" pitchFamily="18" charset="0"/>
                <a:cs typeface="Times New Roman" panose="02020603050405020304" pitchFamily="18" charset="0"/>
              </a:rPr>
              <a:t> fraction of the </a:t>
            </a:r>
            <a:r>
              <a:rPr lang="en-US" sz="3000" dirty="0" smtClean="0">
                <a:latin typeface="Times New Roman" panose="02020603050405020304" pitchFamily="18" charset="0"/>
                <a:cs typeface="Times New Roman" panose="02020603050405020304" pitchFamily="18" charset="0"/>
              </a:rPr>
              <a:t>serum</a:t>
            </a:r>
          </a:p>
          <a:p>
            <a:r>
              <a:rPr lang="en-US" sz="3000" dirty="0" smtClean="0">
                <a:latin typeface="Times New Roman" panose="02020603050405020304" pitchFamily="18" charset="0"/>
                <a:cs typeface="Times New Roman" panose="02020603050405020304" pitchFamily="18" charset="0"/>
              </a:rPr>
              <a:t>There </a:t>
            </a:r>
            <a:r>
              <a:rPr lang="en-US" sz="3000" dirty="0">
                <a:latin typeface="Times New Roman" panose="02020603050405020304" pitchFamily="18" charset="0"/>
                <a:cs typeface="Times New Roman" panose="02020603050405020304" pitchFamily="18" charset="0"/>
              </a:rPr>
              <a:t>are five main classes of immunoglobulins i.e. IgM,  IgA, </a:t>
            </a:r>
            <a:r>
              <a:rPr lang="en-US" sz="3000" dirty="0" err="1" smtClean="0">
                <a:latin typeface="Times New Roman" panose="02020603050405020304" pitchFamily="18" charset="0"/>
                <a:cs typeface="Times New Roman" panose="02020603050405020304" pitchFamily="18" charset="0"/>
              </a:rPr>
              <a:t>IgD</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IgE</a:t>
            </a:r>
            <a:r>
              <a:rPr lang="en-US" sz="3000" dirty="0" smtClean="0">
                <a:latin typeface="Times New Roman" panose="02020603050405020304" pitchFamily="18" charset="0"/>
                <a:cs typeface="Times New Roman" panose="02020603050405020304" pitchFamily="18" charset="0"/>
              </a:rPr>
              <a:t>, IgG. Each </a:t>
            </a:r>
            <a:r>
              <a:rPr lang="en-US" sz="3000" dirty="0">
                <a:latin typeface="Times New Roman" panose="02020603050405020304" pitchFamily="18" charset="0"/>
                <a:cs typeface="Times New Roman" panose="02020603050405020304" pitchFamily="18" charset="0"/>
              </a:rPr>
              <a:t>class </a:t>
            </a:r>
            <a:r>
              <a:rPr lang="en-US" sz="3000" dirty="0" smtClean="0">
                <a:latin typeface="Times New Roman" panose="02020603050405020304" pitchFamily="18" charset="0"/>
                <a:cs typeface="Times New Roman" panose="02020603050405020304" pitchFamily="18" charset="0"/>
              </a:rPr>
              <a:t>represents  </a:t>
            </a:r>
            <a:r>
              <a:rPr lang="en-US" sz="3000" dirty="0">
                <a:latin typeface="Times New Roman" panose="02020603050405020304" pitchFamily="18" charset="0"/>
                <a:cs typeface="Times New Roman" panose="02020603050405020304" pitchFamily="18" charset="0"/>
              </a:rPr>
              <a:t>a different functional </a:t>
            </a:r>
            <a:r>
              <a:rPr lang="en-US" sz="3000" dirty="0" smtClean="0">
                <a:latin typeface="Times New Roman" panose="02020603050405020304" pitchFamily="18" charset="0"/>
                <a:cs typeface="Times New Roman" panose="02020603050405020304" pitchFamily="18" charset="0"/>
              </a:rPr>
              <a:t>group.</a:t>
            </a:r>
            <a:endParaRPr lang="en-US" sz="3000" dirty="0">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The antibodies circulate in the body and act directly by neutralizing the microbe or its toxin rendering the microbe susceptible to attack by the </a:t>
            </a:r>
            <a:r>
              <a:rPr lang="en-US" sz="3000" dirty="0" err="1">
                <a:latin typeface="Times New Roman" panose="02020603050405020304" pitchFamily="18" charset="0"/>
                <a:cs typeface="Times New Roman" panose="02020603050405020304" pitchFamily="18" charset="0"/>
              </a:rPr>
              <a:t>polymorphonuclear</a:t>
            </a:r>
            <a:r>
              <a:rPr lang="en-US" sz="3000" dirty="0">
                <a:latin typeface="Times New Roman" panose="02020603050405020304" pitchFamily="18" charset="0"/>
                <a:cs typeface="Times New Roman" panose="02020603050405020304" pitchFamily="18" charset="0"/>
              </a:rPr>
              <a:t> leucocytes and monocytes </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9" name="Rectangle 1"/>
          <p:cNvSpPr/>
          <p:nvPr/>
        </p:nvSpPr>
        <p:spPr>
          <a:xfrm>
            <a:off x="1081825" y="433231"/>
            <a:ext cx="9852338" cy="5717540"/>
          </a:xfrm>
          <a:prstGeom prst="rect">
            <a:avLst/>
          </a:prstGeom>
        </p:spPr>
        <p:txBody>
          <a:bodyPr wrap="square">
            <a:spAutoFit/>
          </a:bodyPr>
          <a:lstStyle/>
          <a:p>
            <a:r>
              <a:rPr lang="en-US" sz="2800" dirty="0">
                <a:solidFill>
                  <a:srgbClr val="C00000"/>
                </a:solidFill>
              </a:rPr>
              <a:t>B   </a:t>
            </a:r>
            <a:r>
              <a:rPr lang="en-US" sz="2800" dirty="0" smtClean="0">
                <a:solidFill>
                  <a:srgbClr val="C00000"/>
                </a:solidFill>
              </a:rPr>
              <a:t> </a:t>
            </a:r>
            <a:r>
              <a:rPr lang="en-US" sz="2800" dirty="0">
                <a:solidFill>
                  <a:srgbClr val="C00000"/>
                </a:solidFill>
              </a:rPr>
              <a:t>Cellular  immunity </a:t>
            </a:r>
          </a:p>
          <a:p>
            <a:r>
              <a:rPr lang="en-US" sz="2800" dirty="0" smtClean="0"/>
              <a:t>-</a:t>
            </a:r>
            <a:r>
              <a:rPr lang="en-US" sz="3200" dirty="0" smtClean="0">
                <a:latin typeface="Times New Roman" panose="02020603050405020304" pitchFamily="18" charset="0"/>
                <a:cs typeface="Times New Roman" panose="02020603050405020304" pitchFamily="18" charset="0"/>
              </a:rPr>
              <a:t>It </a:t>
            </a:r>
            <a:r>
              <a:rPr lang="en-US" sz="3200" dirty="0">
                <a:latin typeface="Times New Roman" panose="02020603050405020304" pitchFamily="18" charset="0"/>
                <a:cs typeface="Times New Roman" panose="02020603050405020304" pitchFamily="18" charset="0"/>
              </a:rPr>
              <a:t>is  mediated by the T-Cells (thymus derived </a:t>
            </a:r>
            <a:r>
              <a:rPr lang="en-US" sz="3200" dirty="0" smtClean="0">
                <a:latin typeface="Times New Roman" panose="02020603050405020304" pitchFamily="18" charset="0"/>
                <a:cs typeface="Times New Roman" panose="02020603050405020304" pitchFamily="18" charset="0"/>
              </a:rPr>
              <a:t>lymphocytes) </a:t>
            </a:r>
            <a:r>
              <a:rPr lang="en-US" sz="3200" dirty="0">
                <a:latin typeface="Times New Roman" panose="02020603050405020304" pitchFamily="18" charset="0"/>
                <a:cs typeface="Times New Roman" panose="02020603050405020304" pitchFamily="18" charset="0"/>
              </a:rPr>
              <a:t>which differentiate into subpopulations able to help  B—Cells.  The  T--Cells do not secrete antibodies but are responsible for recognition of the antigen. </a:t>
            </a:r>
            <a:endParaRPr lang="en-US" sz="3200" dirty="0" smtClean="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On </a:t>
            </a:r>
            <a:r>
              <a:rPr lang="en-US" sz="3200" dirty="0">
                <a:latin typeface="Times New Roman" panose="02020603050405020304" pitchFamily="18" charset="0"/>
                <a:cs typeface="Times New Roman" panose="02020603050405020304" pitchFamily="18" charset="0"/>
              </a:rPr>
              <a:t>contact with the </a:t>
            </a:r>
            <a:r>
              <a:rPr lang="en-US" sz="3200" dirty="0" smtClean="0">
                <a:latin typeface="Times New Roman" panose="02020603050405020304" pitchFamily="18" charset="0"/>
                <a:cs typeface="Times New Roman" panose="02020603050405020304" pitchFamily="18" charset="0"/>
              </a:rPr>
              <a:t>antigen, the </a:t>
            </a:r>
            <a:r>
              <a:rPr lang="en-US" sz="3200" dirty="0">
                <a:latin typeface="Times New Roman" panose="02020603050405020304" pitchFamily="18" charset="0"/>
                <a:cs typeface="Times New Roman" panose="02020603050405020304" pitchFamily="18" charset="0"/>
              </a:rPr>
              <a:t>T-Cells initiate a chain of responses e.g. </a:t>
            </a:r>
            <a:endParaRPr lang="en-US" sz="3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A</a:t>
            </a:r>
            <a:r>
              <a:rPr lang="en-US" sz="3200" dirty="0" smtClean="0">
                <a:latin typeface="Times New Roman" panose="02020603050405020304" pitchFamily="18" charset="0"/>
                <a:cs typeface="Times New Roman" panose="02020603050405020304" pitchFamily="18" charset="0"/>
              </a:rPr>
              <a:t>ctivation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macrophages,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R</a:t>
            </a:r>
            <a:r>
              <a:rPr lang="en-US" sz="3200" dirty="0" smtClean="0">
                <a:latin typeface="Times New Roman" panose="02020603050405020304" pitchFamily="18" charset="0"/>
                <a:cs typeface="Times New Roman" panose="02020603050405020304" pitchFamily="18" charset="0"/>
              </a:rPr>
              <a:t>elease </a:t>
            </a:r>
            <a:r>
              <a:rPr lang="en-US" sz="3200" dirty="0">
                <a:latin typeface="Times New Roman" panose="02020603050405020304" pitchFamily="18" charset="0"/>
                <a:cs typeface="Times New Roman" panose="02020603050405020304" pitchFamily="18" charset="0"/>
              </a:rPr>
              <a:t>of cytotoxic factor, </a:t>
            </a:r>
            <a:endParaRPr lang="en-US" sz="3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a:t>
            </a:r>
            <a:r>
              <a:rPr lang="en-US" sz="3200" dirty="0" smtClean="0">
                <a:latin typeface="Times New Roman" panose="02020603050405020304" pitchFamily="18" charset="0"/>
                <a:cs typeface="Times New Roman" panose="02020603050405020304" pitchFamily="18" charset="0"/>
              </a:rPr>
              <a:t>ononuclear </a:t>
            </a:r>
            <a:r>
              <a:rPr lang="en-US" sz="3200" dirty="0">
                <a:latin typeface="Times New Roman" panose="02020603050405020304" pitchFamily="18" charset="0"/>
                <a:cs typeface="Times New Roman" panose="02020603050405020304" pitchFamily="18" charset="0"/>
              </a:rPr>
              <a:t>inflammatory reactions, </a:t>
            </a:r>
            <a:endParaRPr lang="en-US" sz="3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D</a:t>
            </a:r>
            <a:r>
              <a:rPr lang="en-US" sz="3200" dirty="0" smtClean="0">
                <a:latin typeface="Times New Roman" panose="02020603050405020304" pitchFamily="18" charset="0"/>
                <a:cs typeface="Times New Roman" panose="02020603050405020304" pitchFamily="18" charset="0"/>
              </a:rPr>
              <a:t>elayed </a:t>
            </a:r>
            <a:r>
              <a:rPr lang="en-US" sz="3200" dirty="0">
                <a:latin typeface="Times New Roman" panose="02020603050405020304" pitchFamily="18" charset="0"/>
                <a:cs typeface="Times New Roman" panose="02020603050405020304" pitchFamily="18" charset="0"/>
              </a:rPr>
              <a:t>hypersensitivity reactions , </a:t>
            </a:r>
            <a:endParaRPr lang="en-US" sz="3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ecretion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immunological Mediators.</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0" name="Content Placeholder 2"/>
          <p:cNvSpPr>
            <a:spLocks noGrp="1"/>
          </p:cNvSpPr>
          <p:nvPr>
            <p:ph idx="1"/>
          </p:nvPr>
        </p:nvSpPr>
        <p:spPr>
          <a:xfrm>
            <a:off x="838200" y="914400"/>
            <a:ext cx="10515600" cy="5262563"/>
          </a:xfrm>
        </p:spPr>
        <p:txBody>
          <a:bodyPr>
            <a:normAutofit/>
          </a:bodyPr>
          <a:lstStyle/>
          <a:p>
            <a:pPr marL="0" indent="0">
              <a:buNone/>
            </a:pPr>
            <a:r>
              <a:rPr lang="en-US" sz="3400" dirty="0" smtClean="0">
                <a:latin typeface="Times New Roman" panose="02020603050405020304" pitchFamily="18" charset="0"/>
                <a:cs typeface="Times New Roman" panose="02020603050405020304" pitchFamily="18" charset="0"/>
              </a:rPr>
              <a:t>The </a:t>
            </a:r>
            <a:r>
              <a:rPr lang="en-US" sz="3400" dirty="0">
                <a:latin typeface="Times New Roman" panose="02020603050405020304" pitchFamily="18" charset="0"/>
                <a:cs typeface="Times New Roman" panose="02020603050405020304" pitchFamily="18" charset="0"/>
              </a:rPr>
              <a:t>role of each type of immunity varies with the infectious agent and with the immune response of the host .</a:t>
            </a:r>
          </a:p>
          <a:p>
            <a:pPr marL="0" indent="0">
              <a:buNone/>
            </a:pPr>
            <a:r>
              <a:rPr lang="en-US" sz="3400" b="1" i="1" dirty="0">
                <a:solidFill>
                  <a:srgbClr val="C00000"/>
                </a:solidFill>
                <a:latin typeface="Times New Roman" panose="02020603050405020304" pitchFamily="18" charset="0"/>
                <a:cs typeface="Times New Roman" panose="02020603050405020304" pitchFamily="18" charset="0"/>
              </a:rPr>
              <a:t>Allergic reactions</a:t>
            </a:r>
          </a:p>
          <a:p>
            <a:r>
              <a:rPr lang="en-US" sz="3400" dirty="0">
                <a:latin typeface="Times New Roman" panose="02020603050405020304" pitchFamily="18" charset="0"/>
                <a:cs typeface="Times New Roman" panose="02020603050405020304" pitchFamily="18" charset="0"/>
              </a:rPr>
              <a:t>Allergies are caused by an immune response to abnormally innocuous substance e.g. pollen, dust </a:t>
            </a:r>
            <a:r>
              <a:rPr lang="en-US" sz="3400" dirty="0" err="1">
                <a:latin typeface="Times New Roman" panose="02020603050405020304" pitchFamily="18" charset="0"/>
                <a:cs typeface="Times New Roman" panose="02020603050405020304" pitchFamily="18" charset="0"/>
              </a:rPr>
              <a:t>etc</a:t>
            </a:r>
            <a:endParaRPr lang="en-US" sz="3400" dirty="0">
              <a:latin typeface="Times New Roman" panose="02020603050405020304" pitchFamily="18" charset="0"/>
              <a:cs typeface="Times New Roman" panose="02020603050405020304" pitchFamily="18" charset="0"/>
            </a:endParaRPr>
          </a:p>
          <a:p>
            <a:r>
              <a:rPr lang="en-US" sz="3400" dirty="0">
                <a:latin typeface="Times New Roman" panose="02020603050405020304" pitchFamily="18" charset="0"/>
                <a:cs typeface="Times New Roman" panose="02020603050405020304" pitchFamily="18" charset="0"/>
              </a:rPr>
              <a:t>The antigen-antibody reaction in the cells greatly increases </a:t>
            </a:r>
            <a:r>
              <a:rPr lang="en-US" sz="3400" dirty="0" smtClean="0">
                <a:latin typeface="Times New Roman" panose="02020603050405020304" pitchFamily="18" charset="0"/>
                <a:cs typeface="Times New Roman" panose="02020603050405020304" pitchFamily="18" charset="0"/>
              </a:rPr>
              <a:t>the </a:t>
            </a:r>
            <a:r>
              <a:rPr lang="en-US" sz="3400" dirty="0">
                <a:latin typeface="Times New Roman" panose="02020603050405020304" pitchFamily="18" charset="0"/>
                <a:cs typeface="Times New Roman" panose="02020603050405020304" pitchFamily="18" charset="0"/>
              </a:rPr>
              <a:t>permeability of the cell membrane and may damage the cell protoplasm releasing histamines(protein involved in many allergic reactions) into the extracellular fluid</a:t>
            </a:r>
            <a:r>
              <a:rPr lang="en-US" sz="3400" dirty="0" smtClean="0">
                <a:latin typeface="Times New Roman" panose="02020603050405020304" pitchFamily="18" charset="0"/>
                <a:cs typeface="Times New Roman" panose="02020603050405020304" pitchFamily="18" charset="0"/>
              </a:rPr>
              <a:t>.</a:t>
            </a:r>
            <a:endParaRPr lang="en-US" sz="3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Content Placeholder 2"/>
          <p:cNvSpPr>
            <a:spLocks noGrp="1"/>
          </p:cNvSpPr>
          <p:nvPr>
            <p:ph idx="1"/>
          </p:nvPr>
        </p:nvSpPr>
        <p:spPr>
          <a:xfrm>
            <a:off x="851079" y="0"/>
            <a:ext cx="10842938" cy="6336405"/>
          </a:xfrm>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-Public health is the </a:t>
            </a:r>
            <a:r>
              <a:rPr lang="en-US" sz="3200" b="1" dirty="0" smtClean="0">
                <a:solidFill>
                  <a:schemeClr val="accent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science</a:t>
            </a:r>
            <a:r>
              <a:rPr lang="en-US" sz="3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and </a:t>
            </a:r>
            <a:r>
              <a:rPr lang="en-US" sz="3200" b="1" dirty="0" smtClean="0">
                <a:solidFill>
                  <a:schemeClr val="accent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a:t>
            </a:r>
            <a:r>
              <a:rPr lang="en-US" sz="3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of preventing diseases, prolonging life and promoting health through organized community efforts directed towards the following ;</a:t>
            </a:r>
          </a:p>
          <a:p>
            <a:pPr>
              <a:buFont typeface="Wingdings" pitchFamily="2" charset="2"/>
              <a:buChar char="Ø"/>
            </a:pPr>
            <a:r>
              <a:rPr lang="en-US" sz="3200" dirty="0" smtClean="0">
                <a:latin typeface="Times New Roman" panose="02020603050405020304" pitchFamily="18" charset="0"/>
                <a:cs typeface="Times New Roman" panose="02020603050405020304" pitchFamily="18" charset="0"/>
              </a:rPr>
              <a:t>Sanitation of the environment  (cleanliness of the environment)</a:t>
            </a:r>
          </a:p>
          <a:p>
            <a:pPr>
              <a:buFont typeface="Wingdings" pitchFamily="2" charset="2"/>
              <a:buChar char="Ø"/>
            </a:pPr>
            <a:r>
              <a:rPr lang="en-US" sz="3200" dirty="0" smtClean="0">
                <a:latin typeface="Times New Roman" panose="02020603050405020304" pitchFamily="18" charset="0"/>
                <a:cs typeface="Times New Roman" panose="02020603050405020304" pitchFamily="18" charset="0"/>
              </a:rPr>
              <a:t>Control of communicable diseases </a:t>
            </a:r>
          </a:p>
          <a:p>
            <a:pPr>
              <a:buFont typeface="Wingdings" pitchFamily="2" charset="2"/>
              <a:buChar char="Ø"/>
            </a:pPr>
            <a:r>
              <a:rPr lang="en-US" sz="3200" dirty="0" smtClean="0">
                <a:latin typeface="Times New Roman" panose="02020603050405020304" pitchFamily="18" charset="0"/>
                <a:cs typeface="Times New Roman" panose="02020603050405020304" pitchFamily="18" charset="0"/>
              </a:rPr>
              <a:t>right of health and longevity (Winslow  1920)</a:t>
            </a:r>
          </a:p>
          <a:p>
            <a:pPr>
              <a:buFont typeface="Wingdings" pitchFamily="2" charset="2"/>
              <a:buChar char="Ø"/>
            </a:pPr>
            <a:r>
              <a:rPr lang="en-US" sz="3200" dirty="0" smtClean="0">
                <a:latin typeface="Times New Roman" panose="02020603050405020304" pitchFamily="18" charset="0"/>
                <a:cs typeface="Times New Roman" panose="02020603050405020304" pitchFamily="18" charset="0"/>
              </a:rPr>
              <a:t>to </a:t>
            </a:r>
            <a:r>
              <a:rPr lang="en-US" sz="3200" dirty="0">
                <a:latin typeface="Times New Roman" panose="02020603050405020304" pitchFamily="18" charset="0"/>
                <a:cs typeface="Times New Roman" panose="02020603050405020304" pitchFamily="18" charset="0"/>
              </a:rPr>
              <a:t>ensure everyone a standard of living adequate for health maintenance, so as to enable every citizen to realize Organization of </a:t>
            </a:r>
            <a:r>
              <a:rPr lang="en-US" sz="3200" dirty="0" err="1">
                <a:latin typeface="Times New Roman" panose="02020603050405020304" pitchFamily="18" charset="0"/>
                <a:cs typeface="Times New Roman" panose="02020603050405020304" pitchFamily="18" charset="0"/>
              </a:rPr>
              <a:t>medicaEducational</a:t>
            </a:r>
            <a:r>
              <a:rPr lang="en-US" sz="3200" dirty="0">
                <a:latin typeface="Times New Roman" panose="02020603050405020304" pitchFamily="18" charset="0"/>
                <a:cs typeface="Times New Roman" panose="02020603050405020304" pitchFamily="18" charset="0"/>
              </a:rPr>
              <a:t> messages regarding </a:t>
            </a:r>
            <a:r>
              <a:rPr lang="en-US" sz="3200" dirty="0" smtClean="0">
                <a:latin typeface="Times New Roman" panose="02020603050405020304" pitchFamily="18" charset="0"/>
                <a:cs typeface="Times New Roman" panose="02020603050405020304" pitchFamily="18" charset="0"/>
              </a:rPr>
              <a:t>personal hygiene .</a:t>
            </a:r>
            <a:endParaRPr lang="en-US" sz="3200" dirty="0">
              <a:latin typeface="Times New Roman" panose="02020603050405020304" pitchFamily="18" charset="0"/>
              <a:cs typeface="Times New Roman" panose="02020603050405020304" pitchFamily="18" charset="0"/>
            </a:endParaRPr>
          </a:p>
          <a:p>
            <a:pPr>
              <a:buFont typeface="Wingdings" pitchFamily="2" charset="2"/>
              <a:buChar char="Ø"/>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Developmentof</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social </a:t>
            </a:r>
            <a:r>
              <a:rPr lang="en-US" sz="3200" dirty="0" smtClean="0">
                <a:latin typeface="Times New Roman" panose="02020603050405020304" pitchFamily="18" charset="0"/>
                <a:cs typeface="Times New Roman" panose="02020603050405020304" pitchFamily="18" charset="0"/>
              </a:rPr>
              <a:t>nursing services for </a:t>
            </a:r>
            <a:r>
              <a:rPr lang="en-US" sz="3200" dirty="0">
                <a:latin typeface="Times New Roman" panose="02020603050405020304" pitchFamily="18" charset="0"/>
                <a:cs typeface="Times New Roman" panose="02020603050405020304" pitchFamily="18" charset="0"/>
              </a:rPr>
              <a:t>early </a:t>
            </a:r>
            <a:r>
              <a:rPr lang="en-US" sz="3200" dirty="0" smtClean="0">
                <a:latin typeface="Times New Roman" panose="02020603050405020304" pitchFamily="18" charset="0"/>
                <a:cs typeface="Times New Roman" panose="02020603050405020304" pitchFamily="18" charset="0"/>
              </a:rPr>
              <a:t>diagnosis treatment and </a:t>
            </a:r>
            <a:r>
              <a:rPr lang="sw-KE" sz="3200" dirty="0" smtClean="0">
                <a:latin typeface="Times New Roman" panose="02020603050405020304" pitchFamily="18" charset="0"/>
                <a:cs typeface="Times New Roman" panose="02020603050405020304" pitchFamily="18" charset="0"/>
              </a:rPr>
              <a:t>preventive measures of diseases              </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1" name="TextBox 1"/>
          <p:cNvSpPr txBox="1"/>
          <p:nvPr/>
        </p:nvSpPr>
        <p:spPr>
          <a:xfrm>
            <a:off x="1068947" y="633458"/>
            <a:ext cx="10045521" cy="4917440"/>
          </a:xfrm>
          <a:prstGeom prst="rect">
            <a:avLst/>
          </a:prstGeom>
          <a:noFill/>
        </p:spPr>
        <p:txBody>
          <a:bodyPr wrap="square" rtlCol="0">
            <a:spAutoFit/>
          </a:bodyPr>
          <a:lstStyle/>
          <a:p>
            <a:pPr marL="457200" indent="-457200">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Histamines </a:t>
            </a:r>
            <a:r>
              <a:rPr lang="en-US" sz="3200" dirty="0">
                <a:latin typeface="Times New Roman" panose="02020603050405020304" pitchFamily="18" charset="0"/>
                <a:cs typeface="Times New Roman" panose="02020603050405020304" pitchFamily="18" charset="0"/>
              </a:rPr>
              <a:t>promote vasodilatation, venous </a:t>
            </a:r>
            <a:r>
              <a:rPr lang="en-US" sz="3200" dirty="0" smtClean="0">
                <a:latin typeface="Times New Roman" panose="02020603050405020304" pitchFamily="18" charset="0"/>
                <a:cs typeface="Times New Roman" panose="02020603050405020304" pitchFamily="18" charset="0"/>
              </a:rPr>
              <a:t>pooling (</a:t>
            </a:r>
            <a:r>
              <a:rPr lang="en-US" sz="3200" dirty="0">
                <a:latin typeface="Times New Roman" panose="02020603050405020304" pitchFamily="18" charset="0"/>
                <a:cs typeface="Times New Roman" panose="02020603050405020304" pitchFamily="18" charset="0"/>
              </a:rPr>
              <a:t>accumulation of blood in the veins “of legs” due to gravitational pull when a person changes position from lying down to standing up) and diminished venous return.</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Histamines cause </a:t>
            </a:r>
            <a:r>
              <a:rPr lang="en-US" sz="3200" dirty="0" err="1">
                <a:latin typeface="Times New Roman" panose="02020603050405020304" pitchFamily="18" charset="0"/>
                <a:cs typeface="Times New Roman" panose="02020603050405020304" pitchFamily="18" charset="0"/>
              </a:rPr>
              <a:t>oedema</a:t>
            </a:r>
            <a:r>
              <a:rPr lang="en-US" sz="3200" dirty="0">
                <a:latin typeface="Times New Roman" panose="02020603050405020304" pitchFamily="18" charset="0"/>
                <a:cs typeface="Times New Roman" panose="02020603050405020304" pitchFamily="18" charset="0"/>
              </a:rPr>
              <a:t> of the mucosa and increases the tone of the smooth muscles. </a:t>
            </a:r>
            <a:r>
              <a:rPr lang="en-US" sz="3200" dirty="0" smtClean="0">
                <a:latin typeface="Times New Roman" panose="02020603050405020304" pitchFamily="18" charset="0"/>
                <a:cs typeface="Times New Roman" panose="02020603050405020304" pitchFamily="18" charset="0"/>
              </a:rPr>
              <a:t>e.g. </a:t>
            </a:r>
            <a:r>
              <a:rPr lang="en-US" sz="3200" dirty="0">
                <a:latin typeface="Times New Roman" panose="02020603050405020304" pitchFamily="18" charset="0"/>
                <a:cs typeface="Times New Roman" panose="02020603050405020304" pitchFamily="18" charset="0"/>
              </a:rPr>
              <a:t>muscles of the respiratory tract.</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An example of an allergic reaction is anaphylactic shock where death occurs due to insufficient venous return to the heart. The cardiac output falls immediately to “shock level”</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2" name="TextBox 1"/>
          <p:cNvSpPr txBox="1"/>
          <p:nvPr/>
        </p:nvSpPr>
        <p:spPr>
          <a:xfrm>
            <a:off x="1666844" y="1"/>
            <a:ext cx="8572560" cy="22608541"/>
          </a:xfrm>
          <a:prstGeom prst="rect">
            <a:avLst/>
          </a:prstGeom>
          <a:noFill/>
        </p:spPr>
        <p:txBody>
          <a:bodyPr wrap="square" rtlCol="0">
            <a:spAutoFit/>
          </a:bodyPr>
          <a:lstStyle/>
          <a:p>
            <a:endParaRPr lang="en-US"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   </a:t>
            </a:r>
            <a:endParaRPr lang="sw-KE" sz="2000" dirty="0"/>
          </a:p>
        </p:txBody>
      </p:sp>
      <p:sp>
        <p:nvSpPr>
          <p:cNvPr id="1048803" name="TextBox 2"/>
          <p:cNvSpPr txBox="1"/>
          <p:nvPr/>
        </p:nvSpPr>
        <p:spPr>
          <a:xfrm>
            <a:off x="1017431" y="1"/>
            <a:ext cx="10187189" cy="5869941"/>
          </a:xfrm>
          <a:prstGeom prst="rect">
            <a:avLst/>
          </a:prstGeom>
          <a:noFill/>
        </p:spPr>
        <p:txBody>
          <a:bodyPr wrap="square" rtlCol="0">
            <a:spAutoFit/>
          </a:bodyPr>
          <a:lstStyle/>
          <a:p>
            <a:r>
              <a:rPr lang="en-US" sz="3000" b="1" dirty="0">
                <a:solidFill>
                  <a:srgbClr val="C00000"/>
                </a:solidFill>
                <a:latin typeface="Times New Roman" panose="02020603050405020304" pitchFamily="18" charset="0"/>
                <a:cs typeface="Times New Roman" panose="02020603050405020304" pitchFamily="18" charset="0"/>
              </a:rPr>
              <a:t>C   Herd immunity  </a:t>
            </a:r>
          </a:p>
          <a:p>
            <a:r>
              <a:rPr lang="en-US" sz="3000" dirty="0">
                <a:latin typeface="Times New Roman" panose="02020603050405020304" pitchFamily="18" charset="0"/>
                <a:cs typeface="Times New Roman" panose="02020603050405020304" pitchFamily="18" charset="0"/>
              </a:rPr>
              <a:t>Resistance of a group to invasion and spread of an infectious agent, based on the immunity of a high proportion of individual members of the group . The elements which contribute to herd immunity are :</a:t>
            </a:r>
          </a:p>
          <a:p>
            <a:pPr marL="457200" indent="-457200">
              <a:buAutoNum type="arabicPlain"/>
            </a:pPr>
            <a:r>
              <a:rPr lang="en-US" sz="3000" dirty="0">
                <a:latin typeface="Times New Roman" panose="02020603050405020304" pitchFamily="18" charset="0"/>
                <a:cs typeface="Times New Roman" panose="02020603050405020304" pitchFamily="18" charset="0"/>
              </a:rPr>
              <a:t>Occurrence of clinical and subclinical infections in the herds </a:t>
            </a:r>
          </a:p>
          <a:p>
            <a:pPr marL="457200" indent="-457200">
              <a:buAutoNum type="arabicPlain"/>
            </a:pPr>
            <a:r>
              <a:rPr lang="en-US" sz="3000" dirty="0">
                <a:latin typeface="Times New Roman" panose="02020603050405020304" pitchFamily="18" charset="0"/>
                <a:cs typeface="Times New Roman" panose="02020603050405020304" pitchFamily="18" charset="0"/>
              </a:rPr>
              <a:t>Immunization of the herd </a:t>
            </a:r>
          </a:p>
          <a:p>
            <a:pPr marL="457200" indent="-457200">
              <a:buAutoNum type="arabicPlain"/>
            </a:pPr>
            <a:r>
              <a:rPr lang="en-US" sz="3000" dirty="0">
                <a:latin typeface="Times New Roman" panose="02020603050405020304" pitchFamily="18" charset="0"/>
                <a:cs typeface="Times New Roman" panose="02020603050405020304" pitchFamily="18" charset="0"/>
              </a:rPr>
              <a:t>Herd structure </a:t>
            </a:r>
          </a:p>
          <a:p>
            <a:pPr marL="457200" indent="-457200"/>
            <a:endParaRPr lang="en-US" sz="3000" dirty="0" smtClean="0">
              <a:latin typeface="Times New Roman" panose="02020603050405020304" pitchFamily="18" charset="0"/>
              <a:cs typeface="Times New Roman" panose="02020603050405020304" pitchFamily="18" charset="0"/>
            </a:endParaRPr>
          </a:p>
          <a:p>
            <a:pPr marL="457200" indent="-457200"/>
            <a:r>
              <a:rPr lang="en-US" sz="3000" dirty="0" smtClean="0">
                <a:latin typeface="Times New Roman" panose="02020603050405020304" pitchFamily="18" charset="0"/>
                <a:cs typeface="Times New Roman" panose="02020603050405020304" pitchFamily="18" charset="0"/>
              </a:rPr>
              <a:t>Thus </a:t>
            </a:r>
            <a:r>
              <a:rPr lang="en-US" sz="3000" dirty="0">
                <a:latin typeface="Times New Roman" panose="02020603050405020304" pitchFamily="18" charset="0"/>
                <a:cs typeface="Times New Roman" panose="02020603050405020304" pitchFamily="18" charset="0"/>
              </a:rPr>
              <a:t>immunity is the power of resistance  of a host’s body </a:t>
            </a:r>
            <a:r>
              <a:rPr lang="en-US" sz="3000" dirty="0" smtClean="0">
                <a:latin typeface="Times New Roman" panose="02020603050405020304" pitchFamily="18" charset="0"/>
                <a:cs typeface="Times New Roman" panose="02020603050405020304" pitchFamily="18" charset="0"/>
              </a:rPr>
              <a:t>which it </a:t>
            </a:r>
            <a:r>
              <a:rPr lang="en-US" sz="3000" dirty="0">
                <a:latin typeface="Times New Roman" panose="02020603050405020304" pitchFamily="18" charset="0"/>
                <a:cs typeface="Times New Roman" panose="02020603050405020304" pitchFamily="18" charset="0"/>
              </a:rPr>
              <a:t>posses against the infecting organisms and their products.</a:t>
            </a:r>
          </a:p>
          <a:p>
            <a:pPr marL="457200" indent="-457200"/>
            <a:r>
              <a:rPr lang="en-US" sz="3000" dirty="0" smtClean="0">
                <a:latin typeface="Times New Roman" panose="02020603050405020304" pitchFamily="18" charset="0"/>
                <a:cs typeface="Times New Roman" panose="02020603050405020304" pitchFamily="18" charset="0"/>
              </a:rPr>
              <a:t>Antigens </a:t>
            </a:r>
            <a:r>
              <a:rPr lang="en-US" sz="3000" dirty="0">
                <a:latin typeface="Times New Roman" panose="02020603050405020304" pitchFamily="18" charset="0"/>
                <a:cs typeface="Times New Roman" panose="02020603050405020304" pitchFamily="18" charset="0"/>
              </a:rPr>
              <a:t>are the substances which when introduced into the body of a host  induce the formation of antibodies in that host</a:t>
            </a:r>
            <a:r>
              <a:rPr lang="en-US" sz="3000" dirty="0" smtClean="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4" name="Content Placeholder 2"/>
          <p:cNvSpPr>
            <a:spLocks noGrp="1"/>
          </p:cNvSpPr>
          <p:nvPr>
            <p:ph idx="1"/>
          </p:nvPr>
        </p:nvSpPr>
        <p:spPr>
          <a:xfrm>
            <a:off x="838200" y="386366"/>
            <a:ext cx="10515600" cy="5790597"/>
          </a:xfrm>
        </p:spPr>
        <p:txBody>
          <a:bodyPr>
            <a:normAutofit/>
          </a:bodyPr>
          <a:lstStyle/>
          <a:p>
            <a:pPr marL="0" indent="0">
              <a:buNone/>
            </a:pPr>
            <a:r>
              <a:rPr lang="en-US" sz="3200" b="1" dirty="0" smtClean="0">
                <a:solidFill>
                  <a:srgbClr val="C00000"/>
                </a:solidFill>
                <a:latin typeface="Times New Roman" panose="02020603050405020304" pitchFamily="18" charset="0"/>
                <a:cs typeface="Times New Roman" panose="02020603050405020304" pitchFamily="18" charset="0"/>
              </a:rPr>
              <a:t>D  Acquired </a:t>
            </a:r>
            <a:r>
              <a:rPr lang="en-US" sz="3200" b="1" dirty="0">
                <a:solidFill>
                  <a:srgbClr val="C00000"/>
                </a:solidFill>
                <a:latin typeface="Times New Roman" panose="02020603050405020304" pitchFamily="18" charset="0"/>
                <a:cs typeface="Times New Roman" panose="02020603050405020304" pitchFamily="18" charset="0"/>
              </a:rPr>
              <a:t>immunity </a:t>
            </a:r>
          </a:p>
          <a:p>
            <a:pPr marL="457200" indent="-457200"/>
            <a:r>
              <a:rPr lang="en-US" sz="3200" dirty="0">
                <a:solidFill>
                  <a:schemeClr val="tx2"/>
                </a:solidFill>
                <a:latin typeface="Times New Roman" panose="02020603050405020304" pitchFamily="18" charset="0"/>
                <a:cs typeface="Times New Roman" panose="02020603050405020304" pitchFamily="18" charset="0"/>
              </a:rPr>
              <a:t>Immunity can be acquired naturally or artificially and both forms may be active or passive. In active immunity the host has responded to an antigen  and produced his own antibodies, while in passive immunity he has received  antibodies produced  by someone </a:t>
            </a:r>
            <a:r>
              <a:rPr lang="en-US" sz="3200" dirty="0" smtClean="0">
                <a:solidFill>
                  <a:schemeClr val="tx2"/>
                </a:solidFill>
                <a:latin typeface="Times New Roman" panose="02020603050405020304" pitchFamily="18" charset="0"/>
                <a:cs typeface="Times New Roman" panose="02020603050405020304" pitchFamily="18" charset="0"/>
              </a:rPr>
              <a:t>else.</a:t>
            </a:r>
          </a:p>
          <a:p>
            <a:pPr marL="457200" indent="-457200"/>
            <a:r>
              <a:rPr lang="en-US" sz="3200" dirty="0" smtClean="0">
                <a:solidFill>
                  <a:schemeClr val="tx2"/>
                </a:solidFill>
                <a:latin typeface="Times New Roman" panose="02020603050405020304" pitchFamily="18" charset="0"/>
                <a:cs typeface="Times New Roman" panose="02020603050405020304" pitchFamily="18" charset="0"/>
              </a:rPr>
              <a:t>Immunity </a:t>
            </a:r>
            <a:r>
              <a:rPr lang="en-US" sz="3200" dirty="0">
                <a:solidFill>
                  <a:schemeClr val="tx2"/>
                </a:solidFill>
                <a:latin typeface="Times New Roman" panose="02020603050405020304" pitchFamily="18" charset="0"/>
                <a:cs typeface="Times New Roman" panose="02020603050405020304" pitchFamily="18" charset="0"/>
              </a:rPr>
              <a:t>is said to occur when there are sufficient antibodies within the body to prevent successful invasion by pathogenic </a:t>
            </a:r>
            <a:r>
              <a:rPr lang="en-US" sz="3200" dirty="0" smtClean="0">
                <a:solidFill>
                  <a:schemeClr val="tx2"/>
                </a:solidFill>
                <a:latin typeface="Times New Roman" panose="02020603050405020304" pitchFamily="18" charset="0"/>
                <a:cs typeface="Times New Roman" panose="02020603050405020304" pitchFamily="18" charset="0"/>
              </a:rPr>
              <a:t>micro-organisms</a:t>
            </a:r>
          </a:p>
          <a:p>
            <a:pPr marL="457200" indent="-457200"/>
            <a:r>
              <a:rPr lang="en-US" sz="3200" dirty="0" smtClean="0">
                <a:solidFill>
                  <a:schemeClr val="tx2"/>
                </a:solidFill>
                <a:latin typeface="Times New Roman" panose="02020603050405020304" pitchFamily="18" charset="0"/>
                <a:cs typeface="Times New Roman" panose="02020603050405020304" pitchFamily="18" charset="0"/>
              </a:rPr>
              <a:t>Immunity </a:t>
            </a:r>
            <a:r>
              <a:rPr lang="en-US" sz="3200" dirty="0">
                <a:solidFill>
                  <a:schemeClr val="tx2"/>
                </a:solidFill>
                <a:latin typeface="Times New Roman" panose="02020603050405020304" pitchFamily="18" charset="0"/>
                <a:cs typeface="Times New Roman" panose="02020603050405020304" pitchFamily="18" charset="0"/>
              </a:rPr>
              <a:t>depends on individual’s genetic make-up, age, general state of health and his past experience with the </a:t>
            </a:r>
            <a:r>
              <a:rPr lang="en-US" sz="3200" dirty="0" smtClean="0">
                <a:solidFill>
                  <a:schemeClr val="tx2"/>
                </a:solidFill>
                <a:latin typeface="Times New Roman" panose="02020603050405020304" pitchFamily="18" charset="0"/>
                <a:cs typeface="Times New Roman" panose="02020603050405020304" pitchFamily="18" charset="0"/>
              </a:rPr>
              <a:t>micro-organisms</a:t>
            </a:r>
            <a:endParaRPr lang="en-US" sz="32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5" name="TextBox 1"/>
          <p:cNvSpPr txBox="1"/>
          <p:nvPr/>
        </p:nvSpPr>
        <p:spPr>
          <a:xfrm>
            <a:off x="1300767" y="214290"/>
            <a:ext cx="9427334" cy="6022341"/>
          </a:xfrm>
          <a:prstGeom prst="rect">
            <a:avLst/>
          </a:prstGeom>
          <a:noFill/>
        </p:spPr>
        <p:txBody>
          <a:bodyPr wrap="square" rtlCol="0">
            <a:spAutoFit/>
          </a:bodyPr>
          <a:lstStyle/>
          <a:p>
            <a:pPr algn="ctr"/>
            <a:r>
              <a:rPr lang="en-US" sz="3200" b="1" u="sng" dirty="0" smtClean="0">
                <a:solidFill>
                  <a:srgbClr val="C00000"/>
                </a:solidFill>
              </a:rPr>
              <a:t>Introduction </a:t>
            </a:r>
            <a:r>
              <a:rPr lang="en-US" sz="3200" b="1" u="sng" dirty="0">
                <a:solidFill>
                  <a:srgbClr val="C00000"/>
                </a:solidFill>
              </a:rPr>
              <a:t>of   K E P I </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Kenya  Expanded  Programme  on Immunization was established  in June 1980  with financial assistance from </a:t>
            </a:r>
            <a:r>
              <a:rPr lang="en-US" sz="2800" dirty="0" smtClean="0">
                <a:latin typeface="Times New Roman" panose="02020603050405020304" pitchFamily="18" charset="0"/>
                <a:cs typeface="Times New Roman" panose="02020603050405020304" pitchFamily="18" charset="0"/>
              </a:rPr>
              <a:t>(DANIDA</a:t>
            </a:r>
            <a:r>
              <a:rPr lang="en-US" sz="2800" dirty="0">
                <a:latin typeface="Times New Roman" panose="02020603050405020304" pitchFamily="18" charset="0"/>
                <a:cs typeface="Times New Roman" panose="02020603050405020304" pitchFamily="18" charset="0"/>
              </a:rPr>
              <a:t>) . </a:t>
            </a:r>
            <a:endParaRPr lang="en-US" sz="28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aim </a:t>
            </a:r>
            <a:r>
              <a:rPr lang="en-US" sz="2800" dirty="0" smtClean="0">
                <a:latin typeface="Times New Roman" panose="02020603050405020304" pitchFamily="18" charset="0"/>
                <a:cs typeface="Times New Roman" panose="02020603050405020304" pitchFamily="18" charset="0"/>
              </a:rPr>
              <a:t>was to strengthen, </a:t>
            </a:r>
            <a:r>
              <a:rPr lang="en-US" sz="2800" dirty="0">
                <a:latin typeface="Times New Roman" panose="02020603050405020304" pitchFamily="18" charset="0"/>
                <a:cs typeface="Times New Roman" panose="02020603050405020304" pitchFamily="18" charset="0"/>
              </a:rPr>
              <a:t>improve and expand the existing immunization services . </a:t>
            </a:r>
            <a:endParaRPr lang="en-US" sz="28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was to focus on children of 0-5 yrs and pregnant women with the available recommended EPI vaccines, so as to reduce the morbidity, mortality, and disability from the </a:t>
            </a:r>
            <a:r>
              <a:rPr lang="en-US" sz="2800" dirty="0" err="1">
                <a:latin typeface="Times New Roman" panose="02020603050405020304" pitchFamily="18" charset="0"/>
                <a:cs typeface="Times New Roman" panose="02020603050405020304" pitchFamily="18" charset="0"/>
              </a:rPr>
              <a:t>immunizable</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diseases.</a:t>
            </a:r>
          </a:p>
          <a:p>
            <a:pPr marL="342900" indent="-3429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he </a:t>
            </a:r>
            <a:r>
              <a:rPr lang="en-US" sz="2800" dirty="0">
                <a:latin typeface="Times New Roman" panose="02020603050405020304" pitchFamily="18" charset="0"/>
                <a:cs typeface="Times New Roman" panose="02020603050405020304" pitchFamily="18" charset="0"/>
              </a:rPr>
              <a:t>immunization was to be offered in government and non-governmental facilities. </a:t>
            </a:r>
            <a:endParaRPr lang="en-US" sz="28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Motivation </a:t>
            </a:r>
            <a:r>
              <a:rPr lang="en-US" sz="2800" dirty="0">
                <a:latin typeface="Times New Roman" panose="02020603050405020304" pitchFamily="18" charset="0"/>
                <a:cs typeface="Times New Roman" panose="02020603050405020304" pitchFamily="18" charset="0"/>
              </a:rPr>
              <a:t>rather than coercion being the preferred approach to increase public participation in immunization activities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6" name="Rectangle 1"/>
          <p:cNvSpPr/>
          <p:nvPr/>
        </p:nvSpPr>
        <p:spPr>
          <a:xfrm>
            <a:off x="1197735" y="227170"/>
            <a:ext cx="9775065" cy="5882640"/>
          </a:xfrm>
          <a:prstGeom prst="rect">
            <a:avLst/>
          </a:prstGeom>
        </p:spPr>
        <p:txBody>
          <a:bodyPr wrap="square">
            <a:spAutoFit/>
          </a:bodyPr>
          <a:lstStyle/>
          <a:p>
            <a:r>
              <a:rPr lang="en-US" sz="3200" b="1" u="sng" dirty="0">
                <a:solidFill>
                  <a:srgbClr val="C00000"/>
                </a:solidFill>
              </a:rPr>
              <a:t>Historical  background  of  EPI</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During  1950s and 1960s most developing countries already had elements of immunization services which were available on a small scale or offered sporadically . </a:t>
            </a:r>
            <a:endParaRPr lang="en-US" sz="30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vaccines used were </a:t>
            </a:r>
            <a:r>
              <a:rPr lang="en-US" sz="3000" u="sng" dirty="0">
                <a:latin typeface="Times New Roman" panose="02020603050405020304" pitchFamily="18" charset="0"/>
                <a:cs typeface="Times New Roman" panose="02020603050405020304" pitchFamily="18" charset="0"/>
              </a:rPr>
              <a:t>not always potent </a:t>
            </a:r>
            <a:r>
              <a:rPr lang="en-US" sz="3000" dirty="0">
                <a:latin typeface="Times New Roman" panose="02020603050405020304" pitchFamily="18" charset="0"/>
                <a:cs typeface="Times New Roman" panose="02020603050405020304" pitchFamily="18" charset="0"/>
              </a:rPr>
              <a:t>and most children </a:t>
            </a:r>
            <a:r>
              <a:rPr lang="en-US" sz="3000" u="sng" dirty="0">
                <a:latin typeface="Times New Roman" panose="02020603050405020304" pitchFamily="18" charset="0"/>
                <a:cs typeface="Times New Roman" panose="02020603050405020304" pitchFamily="18" charset="0"/>
              </a:rPr>
              <a:t>did not Complete  </a:t>
            </a:r>
            <a:r>
              <a:rPr lang="en-US" sz="3000" dirty="0">
                <a:latin typeface="Times New Roman" panose="02020603050405020304" pitchFamily="18" charset="0"/>
                <a:cs typeface="Times New Roman" panose="02020603050405020304" pitchFamily="18" charset="0"/>
              </a:rPr>
              <a:t>their immunization schedules . Thus maximum benefit was  not derived from these services . </a:t>
            </a:r>
            <a:endParaRPr lang="en-US" sz="30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000" dirty="0" smtClean="0">
                <a:latin typeface="Times New Roman" panose="02020603050405020304" pitchFamily="18" charset="0"/>
                <a:cs typeface="Times New Roman" panose="02020603050405020304" pitchFamily="18" charset="0"/>
              </a:rPr>
              <a:t>This </a:t>
            </a:r>
            <a:r>
              <a:rPr lang="en-US" sz="3000" dirty="0">
                <a:latin typeface="Times New Roman" panose="02020603050405020304" pitchFamily="18" charset="0"/>
                <a:cs typeface="Times New Roman" panose="02020603050405020304" pitchFamily="18" charset="0"/>
              </a:rPr>
              <a:t>was reflected in the continuing incidence, mortality and disabilities from the vaccine preventable diseases </a:t>
            </a:r>
          </a:p>
          <a:p>
            <a:pPr marL="457200" indent="-457200">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Child survival and development especially in developing </a:t>
            </a:r>
            <a:r>
              <a:rPr lang="en-US" sz="3000" dirty="0" smtClean="0">
                <a:latin typeface="Times New Roman" panose="02020603050405020304" pitchFamily="18" charset="0"/>
                <a:cs typeface="Times New Roman" panose="02020603050405020304" pitchFamily="18" charset="0"/>
              </a:rPr>
              <a:t>countries, has </a:t>
            </a:r>
            <a:r>
              <a:rPr lang="en-US" sz="3000" dirty="0">
                <a:latin typeface="Times New Roman" panose="02020603050405020304" pitchFamily="18" charset="0"/>
                <a:cs typeface="Times New Roman" panose="02020603050405020304" pitchFamily="18" charset="0"/>
              </a:rPr>
              <a:t>been negatively affected by the six vaccine preventable diseases of childhood</a:t>
            </a:r>
          </a:p>
          <a:p>
            <a:endParaRPr lang="en-US" sz="2800"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7" name="TextBox 1"/>
          <p:cNvSpPr txBox="1"/>
          <p:nvPr/>
        </p:nvSpPr>
        <p:spPr>
          <a:xfrm>
            <a:off x="1952596" y="142853"/>
            <a:ext cx="8358246" cy="87835735"/>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sw-KE" dirty="0"/>
          </a:p>
        </p:txBody>
      </p:sp>
      <p:sp>
        <p:nvSpPr>
          <p:cNvPr id="1048808" name="TextBox 2"/>
          <p:cNvSpPr txBox="1"/>
          <p:nvPr/>
        </p:nvSpPr>
        <p:spPr>
          <a:xfrm>
            <a:off x="1133342" y="142853"/>
            <a:ext cx="9787942" cy="637794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The WHO reviewed </a:t>
            </a:r>
            <a:r>
              <a:rPr lang="en-US" sz="2800" dirty="0">
                <a:latin typeface="Times New Roman" panose="02020603050405020304" pitchFamily="18" charset="0"/>
                <a:cs typeface="Times New Roman" panose="02020603050405020304" pitchFamily="18" charset="0"/>
              </a:rPr>
              <a:t>the existing  immunization services </a:t>
            </a:r>
            <a:r>
              <a:rPr lang="en-US" sz="2800" dirty="0" smtClean="0">
                <a:latin typeface="Times New Roman" panose="02020603050405020304" pitchFamily="18" charset="0"/>
                <a:cs typeface="Times New Roman" panose="02020603050405020304" pitchFamily="18" charset="0"/>
              </a:rPr>
              <a:t>and noted six weaknesses.</a:t>
            </a:r>
            <a:endParaRPr lang="en-US" sz="2800" dirty="0">
              <a:latin typeface="Times New Roman" panose="02020603050405020304" pitchFamily="18" charset="0"/>
              <a:cs typeface="Times New Roman" panose="02020603050405020304" pitchFamily="18" charset="0"/>
            </a:endParaRPr>
          </a:p>
          <a:p>
            <a:pPr marL="457200" indent="-457200">
              <a:buAutoNum type="arabicPlain"/>
            </a:pPr>
            <a:r>
              <a:rPr lang="en-US" sz="2800" dirty="0">
                <a:latin typeface="Times New Roman" panose="02020603050405020304" pitchFamily="18" charset="0"/>
                <a:cs typeface="Times New Roman" panose="02020603050405020304" pitchFamily="18" charset="0"/>
              </a:rPr>
              <a:t>Low immunization coverage, ranging from 5-20% in most developing </a:t>
            </a:r>
            <a:r>
              <a:rPr lang="en-US" sz="2800" dirty="0" smtClean="0">
                <a:latin typeface="Times New Roman" panose="02020603050405020304" pitchFamily="18" charset="0"/>
                <a:cs typeface="Times New Roman" panose="02020603050405020304" pitchFamily="18" charset="0"/>
              </a:rPr>
              <a:t>countries. </a:t>
            </a:r>
            <a:endParaRPr lang="en-US" sz="2800" dirty="0">
              <a:latin typeface="Times New Roman" panose="02020603050405020304" pitchFamily="18" charset="0"/>
              <a:cs typeface="Times New Roman" panose="02020603050405020304" pitchFamily="18" charset="0"/>
            </a:endParaRPr>
          </a:p>
          <a:p>
            <a:pPr marL="457200" indent="-457200">
              <a:buAutoNum type="arabicPlain"/>
            </a:pPr>
            <a:r>
              <a:rPr lang="en-US" sz="2800" dirty="0">
                <a:latin typeface="Times New Roman" panose="02020603050405020304" pitchFamily="18" charset="0"/>
                <a:cs typeface="Times New Roman" panose="02020603050405020304" pitchFamily="18" charset="0"/>
              </a:rPr>
              <a:t>Frequent use of non –potent </a:t>
            </a:r>
            <a:r>
              <a:rPr lang="en-US" sz="2800" dirty="0" smtClean="0">
                <a:latin typeface="Times New Roman" panose="02020603050405020304" pitchFamily="18" charset="0"/>
                <a:cs typeface="Times New Roman" panose="02020603050405020304" pitchFamily="18" charset="0"/>
              </a:rPr>
              <a:t>vaccines.</a:t>
            </a:r>
            <a:endParaRPr lang="en-US" sz="2800" dirty="0">
              <a:latin typeface="Times New Roman" panose="02020603050405020304" pitchFamily="18" charset="0"/>
              <a:cs typeface="Times New Roman" panose="02020603050405020304" pitchFamily="18" charset="0"/>
            </a:endParaRPr>
          </a:p>
          <a:p>
            <a:pPr marL="457200" indent="-457200">
              <a:buAutoNum type="arabicPlain"/>
            </a:pPr>
            <a:r>
              <a:rPr lang="en-US" sz="2800" dirty="0">
                <a:latin typeface="Times New Roman" panose="02020603050405020304" pitchFamily="18" charset="0"/>
                <a:cs typeface="Times New Roman" panose="02020603050405020304" pitchFamily="18" charset="0"/>
              </a:rPr>
              <a:t>Inadequate managerial skills in the health workers offering immunization </a:t>
            </a:r>
            <a:r>
              <a:rPr lang="en-US" sz="2800" dirty="0" smtClean="0">
                <a:latin typeface="Times New Roman" panose="02020603050405020304" pitchFamily="18" charset="0"/>
                <a:cs typeface="Times New Roman" panose="02020603050405020304" pitchFamily="18" charset="0"/>
              </a:rPr>
              <a:t>services.</a:t>
            </a:r>
            <a:endParaRPr lang="en-US" sz="2800" dirty="0">
              <a:latin typeface="Times New Roman" panose="02020603050405020304" pitchFamily="18" charset="0"/>
              <a:cs typeface="Times New Roman" panose="02020603050405020304" pitchFamily="18" charset="0"/>
            </a:endParaRPr>
          </a:p>
          <a:p>
            <a:pPr marL="457200" indent="-457200">
              <a:buAutoNum type="arabicPlain"/>
            </a:pPr>
            <a:r>
              <a:rPr lang="en-US" sz="2800" dirty="0">
                <a:latin typeface="Times New Roman" panose="02020603050405020304" pitchFamily="18" charset="0"/>
                <a:cs typeface="Times New Roman" panose="02020603050405020304" pitchFamily="18" charset="0"/>
              </a:rPr>
              <a:t>Shortage of human and material resources invested in immunization </a:t>
            </a:r>
            <a:r>
              <a:rPr lang="en-US" sz="2800" dirty="0" smtClean="0">
                <a:latin typeface="Times New Roman" panose="02020603050405020304" pitchFamily="18" charset="0"/>
                <a:cs typeface="Times New Roman" panose="02020603050405020304" pitchFamily="18" charset="0"/>
              </a:rPr>
              <a:t>activities.</a:t>
            </a:r>
            <a:endParaRPr lang="en-US" sz="2800" dirty="0">
              <a:latin typeface="Times New Roman" panose="02020603050405020304" pitchFamily="18" charset="0"/>
              <a:cs typeface="Times New Roman" panose="02020603050405020304" pitchFamily="18" charset="0"/>
            </a:endParaRPr>
          </a:p>
          <a:p>
            <a:pPr marL="457200" indent="-457200">
              <a:buAutoNum type="arabicPlain"/>
            </a:pPr>
            <a:r>
              <a:rPr lang="en-US" sz="2800" dirty="0">
                <a:latin typeface="Times New Roman" panose="02020603050405020304" pitchFamily="18" charset="0"/>
                <a:cs typeface="Times New Roman" panose="02020603050405020304" pitchFamily="18" charset="0"/>
              </a:rPr>
              <a:t>Limited community participation in the immunization </a:t>
            </a:r>
            <a:r>
              <a:rPr lang="en-US" sz="2800" dirty="0" err="1" smtClean="0">
                <a:latin typeface="Times New Roman" panose="02020603050405020304" pitchFamily="18" charset="0"/>
                <a:cs typeface="Times New Roman" panose="02020603050405020304" pitchFamily="18" charset="0"/>
              </a:rPr>
              <a:t>programme</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457200" indent="-457200">
              <a:buAutoNum type="arabicPlain"/>
            </a:pPr>
            <a:r>
              <a:rPr lang="en-US" sz="2800" dirty="0">
                <a:latin typeface="Times New Roman" panose="02020603050405020304" pitchFamily="18" charset="0"/>
                <a:cs typeface="Times New Roman" panose="02020603050405020304" pitchFamily="18" charset="0"/>
              </a:rPr>
              <a:t>Lack of regular monitoring, periodic evaluations and little attempt to make appropriate </a:t>
            </a:r>
            <a:r>
              <a:rPr lang="en-US" sz="2800" dirty="0" smtClean="0">
                <a:latin typeface="Times New Roman" panose="02020603050405020304" pitchFamily="18" charset="0"/>
                <a:cs typeface="Times New Roman" panose="02020603050405020304" pitchFamily="18" charset="0"/>
              </a:rPr>
              <a:t>adaptations.</a:t>
            </a:r>
            <a:endParaRPr lang="en-US" sz="2800" dirty="0">
              <a:latin typeface="Times New Roman" panose="02020603050405020304" pitchFamily="18" charset="0"/>
              <a:cs typeface="Times New Roman" panose="02020603050405020304" pitchFamily="18" charset="0"/>
            </a:endParaRPr>
          </a:p>
          <a:p>
            <a:pPr marL="457200" indent="-457200"/>
            <a:r>
              <a:rPr lang="en-US" sz="2800" dirty="0" smtClean="0">
                <a:latin typeface="Times New Roman" panose="02020603050405020304" pitchFamily="18" charset="0"/>
                <a:cs typeface="Times New Roman" panose="02020603050405020304" pitchFamily="18" charset="0"/>
              </a:rPr>
              <a:t>Due to weakness, there </a:t>
            </a:r>
            <a:r>
              <a:rPr lang="en-US" sz="2800" dirty="0">
                <a:latin typeface="Times New Roman" panose="02020603050405020304" pitchFamily="18" charset="0"/>
                <a:cs typeface="Times New Roman" panose="02020603050405020304" pitchFamily="18" charset="0"/>
              </a:rPr>
              <a:t>was a felt need to strengthen, improve and expand those existing immunization services.</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9" name="TextBox 1"/>
          <p:cNvSpPr txBox="1"/>
          <p:nvPr/>
        </p:nvSpPr>
        <p:spPr>
          <a:xfrm>
            <a:off x="1030310" y="214291"/>
            <a:ext cx="9423408" cy="5273040"/>
          </a:xfrm>
          <a:prstGeom prst="rect">
            <a:avLst/>
          </a:prstGeom>
          <a:noFill/>
        </p:spPr>
        <p:txBody>
          <a:bodyPr wrap="square" rtlCol="0">
            <a:spAutoFit/>
          </a:bodyPr>
          <a:lstStyle/>
          <a:p>
            <a:r>
              <a:rPr lang="en-US" sz="2400" dirty="0">
                <a:solidFill>
                  <a:srgbClr val="C00000"/>
                </a:solidFill>
              </a:rPr>
              <a:t>KEPI  GENERAL POLICY ON IMMUNIZATIONS</a:t>
            </a:r>
          </a:p>
          <a:p>
            <a:pPr marL="457200" indent="-457200">
              <a:buAutoNum type="arabicPlain"/>
            </a:pPr>
            <a:r>
              <a:rPr lang="en-US" sz="3200" dirty="0" smtClean="0">
                <a:latin typeface="Times New Roman" panose="02020603050405020304" pitchFamily="18" charset="0"/>
                <a:cs typeface="Times New Roman" panose="02020603050405020304" pitchFamily="18" charset="0"/>
              </a:rPr>
              <a:t>Only healthy infants weighing </a:t>
            </a:r>
            <a:r>
              <a:rPr lang="en-US" sz="3200" dirty="0">
                <a:latin typeface="Times New Roman" panose="02020603050405020304" pitchFamily="18" charset="0"/>
                <a:cs typeface="Times New Roman" panose="02020603050405020304" pitchFamily="18" charset="0"/>
              </a:rPr>
              <a:t>above </a:t>
            </a:r>
            <a:r>
              <a:rPr lang="en-US" sz="3200" dirty="0" smtClean="0">
                <a:latin typeface="Times New Roman" panose="02020603050405020304" pitchFamily="18" charset="0"/>
                <a:cs typeface="Times New Roman" panose="02020603050405020304" pitchFamily="18" charset="0"/>
              </a:rPr>
              <a:t>2kgs can be immunized. </a:t>
            </a:r>
            <a:r>
              <a:rPr lang="en-US" sz="3200" dirty="0">
                <a:latin typeface="Times New Roman" panose="02020603050405020304" pitchFamily="18" charset="0"/>
                <a:cs typeface="Times New Roman" panose="02020603050405020304" pitchFamily="18" charset="0"/>
              </a:rPr>
              <a:t>Critically ill </a:t>
            </a:r>
            <a:r>
              <a:rPr lang="en-US" sz="3200" dirty="0" smtClean="0">
                <a:latin typeface="Times New Roman" panose="02020603050405020304" pitchFamily="18" charset="0"/>
                <a:cs typeface="Times New Roman" panose="02020603050405020304" pitchFamily="18" charset="0"/>
              </a:rPr>
              <a:t>and hospitalized children should not </a:t>
            </a:r>
            <a:r>
              <a:rPr lang="en-US" sz="3200" dirty="0">
                <a:latin typeface="Times New Roman" panose="02020603050405020304" pitchFamily="18" charset="0"/>
                <a:cs typeface="Times New Roman" panose="02020603050405020304" pitchFamily="18" charset="0"/>
              </a:rPr>
              <a:t>be given immunization </a:t>
            </a:r>
            <a:r>
              <a:rPr lang="en-US" sz="3200" dirty="0" smtClean="0">
                <a:latin typeface="Times New Roman" panose="02020603050405020304" pitchFamily="18" charset="0"/>
                <a:cs typeface="Times New Roman" panose="02020603050405020304" pitchFamily="18" charset="0"/>
              </a:rPr>
              <a:t>until they recover and then be </a:t>
            </a:r>
            <a:r>
              <a:rPr lang="en-US" sz="3200" dirty="0">
                <a:latin typeface="Times New Roman" panose="02020603050405020304" pitchFamily="18" charset="0"/>
                <a:cs typeface="Times New Roman" panose="02020603050405020304" pitchFamily="18" charset="0"/>
              </a:rPr>
              <a:t>immunized on discharge .</a:t>
            </a:r>
          </a:p>
          <a:p>
            <a:pPr marL="457200" indent="-457200">
              <a:buAutoNum type="arabicPlain"/>
            </a:pPr>
            <a:r>
              <a:rPr lang="en-US" sz="3200" dirty="0">
                <a:latin typeface="Times New Roman" panose="02020603050405020304" pitchFamily="18" charset="0"/>
                <a:cs typeface="Times New Roman" panose="02020603050405020304" pitchFamily="18" charset="0"/>
              </a:rPr>
              <a:t>A correct record of the type of </a:t>
            </a:r>
            <a:r>
              <a:rPr lang="en-US" sz="3200" dirty="0" smtClean="0">
                <a:latin typeface="Times New Roman" panose="02020603050405020304" pitchFamily="18" charset="0"/>
                <a:cs typeface="Times New Roman" panose="02020603050405020304" pitchFamily="18" charset="0"/>
              </a:rPr>
              <a:t>vaccine given</a:t>
            </a:r>
            <a:r>
              <a:rPr lang="en-US" sz="3200" dirty="0">
                <a:latin typeface="Times New Roman" panose="02020603050405020304" pitchFamily="18" charset="0"/>
                <a:cs typeface="Times New Roman" panose="02020603050405020304" pitchFamily="18" charset="0"/>
              </a:rPr>
              <a:t>, dates when given and dosage must be written both on the child’s health card and on the immunization tally sheet</a:t>
            </a:r>
          </a:p>
          <a:p>
            <a:pPr marL="457200" indent="-457200">
              <a:buAutoNum type="arabicPlain"/>
            </a:pPr>
            <a:r>
              <a:rPr lang="en-US" sz="3200" dirty="0">
                <a:latin typeface="Times New Roman" panose="02020603050405020304" pitchFamily="18" charset="0"/>
                <a:cs typeface="Times New Roman" panose="02020603050405020304" pitchFamily="18" charset="0"/>
              </a:rPr>
              <a:t>Great care must be taken to </a:t>
            </a:r>
            <a:r>
              <a:rPr lang="en-US" sz="3200" dirty="0" smtClean="0">
                <a:latin typeface="Times New Roman" panose="02020603050405020304" pitchFamily="18" charset="0"/>
                <a:cs typeface="Times New Roman" panose="02020603050405020304" pitchFamily="18" charset="0"/>
              </a:rPr>
              <a:t>store </a:t>
            </a:r>
            <a:r>
              <a:rPr lang="en-US" sz="3200" dirty="0">
                <a:latin typeface="Times New Roman" panose="02020603050405020304" pitchFamily="18" charset="0"/>
                <a:cs typeface="Times New Roman" panose="02020603050405020304" pitchFamily="18" charset="0"/>
              </a:rPr>
              <a:t>vaccines at the recommended temperature of +2</a:t>
            </a:r>
            <a:r>
              <a:rPr lang="en-US" sz="3200" baseline="34000" dirty="0">
                <a:latin typeface="Times New Roman" panose="02020603050405020304" pitchFamily="18" charset="0"/>
                <a:cs typeface="Times New Roman" panose="02020603050405020304" pitchFamily="18" charset="0"/>
              </a:rPr>
              <a:t>0</a:t>
            </a:r>
            <a:r>
              <a:rPr lang="en-US" sz="3200" dirty="0">
                <a:latin typeface="Times New Roman" panose="02020603050405020304" pitchFamily="18" charset="0"/>
                <a:cs typeface="Times New Roman" panose="02020603050405020304" pitchFamily="18" charset="0"/>
              </a:rPr>
              <a:t>C to +8</a:t>
            </a:r>
            <a:r>
              <a:rPr lang="en-US" sz="3200" baseline="34000" dirty="0">
                <a:latin typeface="Times New Roman" panose="02020603050405020304" pitchFamily="18" charset="0"/>
                <a:cs typeface="Times New Roman" panose="02020603050405020304" pitchFamily="18" charset="0"/>
              </a:rPr>
              <a:t>O</a:t>
            </a:r>
            <a:r>
              <a:rPr lang="en-US" sz="3200" dirty="0">
                <a:latin typeface="Times New Roman" panose="02020603050405020304" pitchFamily="18" charset="0"/>
                <a:cs typeface="Times New Roman" panose="02020603050405020304" pitchFamily="18" charset="0"/>
              </a:rPr>
              <a:t>C. Vaccines should never be exposed to direct heat or light </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0" name="Content Placeholder 2"/>
          <p:cNvSpPr>
            <a:spLocks noGrp="1"/>
          </p:cNvSpPr>
          <p:nvPr>
            <p:ph idx="1"/>
          </p:nvPr>
        </p:nvSpPr>
        <p:spPr>
          <a:xfrm>
            <a:off x="735169" y="476518"/>
            <a:ext cx="10515600" cy="5378473"/>
          </a:xfrm>
        </p:spPr>
        <p:txBody>
          <a:bodyPr>
            <a:normAutofit/>
          </a:bodyPr>
          <a:lstStyle/>
          <a:p>
            <a:pPr marL="514350" indent="-514350">
              <a:buFont typeface="Wingdings" panose="05000000000000000000" pitchFamily="2" charset="2"/>
              <a:buAutoNum type="arabicPlain" startAt="4"/>
            </a:pPr>
            <a:r>
              <a:rPr lang="en-US" sz="3200" dirty="0">
                <a:latin typeface="Times New Roman" panose="02020603050405020304" pitchFamily="18" charset="0"/>
                <a:cs typeface="Times New Roman" panose="02020603050405020304" pitchFamily="18" charset="0"/>
              </a:rPr>
              <a:t>All vaccines should be administered in a sterile procedure . Equipment must be well cleaned and sterilized</a:t>
            </a:r>
          </a:p>
          <a:p>
            <a:pPr marL="514350" indent="-514350">
              <a:buFont typeface="Wingdings" panose="05000000000000000000" pitchFamily="2" charset="2"/>
              <a:buAutoNum type="arabicPlain" startAt="4"/>
            </a:pPr>
            <a:r>
              <a:rPr lang="en-US" sz="3200" dirty="0">
                <a:latin typeface="Times New Roman" panose="02020603050405020304" pitchFamily="18" charset="0"/>
                <a:cs typeface="Times New Roman" panose="02020603050405020304" pitchFamily="18" charset="0"/>
              </a:rPr>
              <a:t>Read manufacturer’s instructions on the container carefully before administering any vaccine</a:t>
            </a:r>
          </a:p>
          <a:p>
            <a:pPr marL="514350" indent="-514350">
              <a:buFont typeface="Wingdings" panose="05000000000000000000" pitchFamily="2" charset="2"/>
              <a:buAutoNum type="arabicPlain" startAt="4"/>
            </a:pPr>
            <a:r>
              <a:rPr lang="en-US" sz="3200" dirty="0">
                <a:latin typeface="Times New Roman" panose="02020603050405020304" pitchFamily="18" charset="0"/>
                <a:cs typeface="Times New Roman" panose="02020603050405020304" pitchFamily="18" charset="0"/>
              </a:rPr>
              <a:t>Never use vaccines after expiry date which is clearly printed on the label of each vaccine container</a:t>
            </a:r>
          </a:p>
          <a:p>
            <a:pPr marL="514350" indent="-514350">
              <a:buFont typeface="Wingdings" panose="05000000000000000000" pitchFamily="2" charset="2"/>
              <a:buAutoNum type="arabicPlain" startAt="4"/>
            </a:pPr>
            <a:r>
              <a:rPr lang="en-US" sz="3200" dirty="0">
                <a:latin typeface="Times New Roman" panose="02020603050405020304" pitchFamily="18" charset="0"/>
                <a:cs typeface="Times New Roman" panose="02020603050405020304" pitchFamily="18" charset="0"/>
              </a:rPr>
              <a:t>Measles vaccine should discarded after six hours of reconstitution or  dilution and BCG is discarded after 4 </a:t>
            </a:r>
            <a:r>
              <a:rPr lang="en-US" sz="3200" dirty="0" smtClean="0">
                <a:latin typeface="Times New Roman" panose="02020603050405020304" pitchFamily="18" charset="0"/>
                <a:cs typeface="Times New Roman" panose="02020603050405020304" pitchFamily="18" charset="0"/>
              </a:rPr>
              <a:t>hours</a:t>
            </a:r>
            <a:endParaRPr lang="sw-KE"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1" name="TextBox 1"/>
          <p:cNvSpPr txBox="1"/>
          <p:nvPr/>
        </p:nvSpPr>
        <p:spPr>
          <a:xfrm>
            <a:off x="953037" y="399245"/>
            <a:ext cx="9929611" cy="6022341"/>
          </a:xfrm>
          <a:prstGeom prst="rect">
            <a:avLst/>
          </a:prstGeom>
          <a:noFill/>
        </p:spPr>
        <p:txBody>
          <a:bodyPr wrap="square" rtlCol="0">
            <a:spAutoFit/>
          </a:bodyPr>
          <a:lstStyle/>
          <a:p>
            <a:r>
              <a:rPr lang="en-US" sz="3200" b="1" u="sng" dirty="0" smtClean="0">
                <a:solidFill>
                  <a:srgbClr val="C00000"/>
                </a:solidFill>
                <a:latin typeface="Times New Roman" panose="02020603050405020304" pitchFamily="18" charset="0"/>
                <a:cs typeface="Times New Roman" panose="02020603050405020304" pitchFamily="18" charset="0"/>
              </a:rPr>
              <a:t>Objectives  Of K E P I  </a:t>
            </a:r>
            <a:endParaRPr lang="en-US" sz="3200" b="1" u="sng" dirty="0">
              <a:solidFill>
                <a:srgbClr val="C00000"/>
              </a:solidFill>
              <a:latin typeface="Times New Roman" panose="02020603050405020304" pitchFamily="18" charset="0"/>
              <a:cs typeface="Times New Roman" panose="02020603050405020304" pitchFamily="18" charset="0"/>
            </a:endParaRPr>
          </a:p>
          <a:p>
            <a:pPr marL="457200" indent="-457200">
              <a:buAutoNum type="arabicPlain"/>
            </a:pPr>
            <a:r>
              <a:rPr lang="en-US" sz="2800" dirty="0">
                <a:latin typeface="Times New Roman" panose="02020603050405020304" pitchFamily="18" charset="0"/>
                <a:cs typeface="Times New Roman" panose="02020603050405020304" pitchFamily="18" charset="0"/>
              </a:rPr>
              <a:t>To increase immunization coverage to a minimum of 80% for all antigens</a:t>
            </a:r>
          </a:p>
          <a:p>
            <a:pPr marL="342900" indent="-342900">
              <a:buAutoNum type="arabicPlain"/>
            </a:pPr>
            <a:r>
              <a:rPr lang="en-US" sz="2800" dirty="0">
                <a:latin typeface="Times New Roman" panose="02020603050405020304" pitchFamily="18" charset="0"/>
                <a:cs typeface="Times New Roman" panose="02020603050405020304" pitchFamily="18" charset="0"/>
              </a:rPr>
              <a:t>To reinforce cold chain system in terms of better vaccine storage so as to ensure that the increased immunization coverage goes with potent vaccines.</a:t>
            </a:r>
          </a:p>
          <a:p>
            <a:pPr marL="342900" indent="-342900">
              <a:buAutoNum type="arabicPlain"/>
            </a:pPr>
            <a:r>
              <a:rPr lang="en-US" sz="2800" dirty="0">
                <a:latin typeface="Times New Roman" panose="02020603050405020304" pitchFamily="18" charset="0"/>
                <a:cs typeface="Times New Roman" panose="02020603050405020304" pitchFamily="18" charset="0"/>
              </a:rPr>
              <a:t>To improve the managerial skills of health workers through training</a:t>
            </a:r>
          </a:p>
          <a:p>
            <a:pPr marL="342900" indent="-342900">
              <a:buAutoNum type="arabicPlain"/>
            </a:pPr>
            <a:r>
              <a:rPr lang="en-US" sz="2800" dirty="0">
                <a:latin typeface="Times New Roman" panose="02020603050405020304" pitchFamily="18" charset="0"/>
                <a:cs typeface="Times New Roman" panose="02020603050405020304" pitchFamily="18" charset="0"/>
              </a:rPr>
              <a:t>To integrate K E P I with maternal and child health services at the peripheral level .</a:t>
            </a:r>
          </a:p>
          <a:p>
            <a:pPr marL="342900" indent="-342900">
              <a:buAutoNum type="arabicPlain"/>
            </a:pPr>
            <a:r>
              <a:rPr lang="en-US" sz="2800" dirty="0">
                <a:latin typeface="Times New Roman" panose="02020603050405020304" pitchFamily="18" charset="0"/>
                <a:cs typeface="Times New Roman" panose="02020603050405020304" pitchFamily="18" charset="0"/>
              </a:rPr>
              <a:t>To increase public participation in the programme through motivation </a:t>
            </a:r>
          </a:p>
          <a:p>
            <a:pPr marL="342900" indent="-342900">
              <a:buAutoNum type="arabicPlain"/>
            </a:pPr>
            <a:r>
              <a:rPr lang="en-US" sz="2800" dirty="0">
                <a:latin typeface="Times New Roman" panose="02020603050405020304" pitchFamily="18" charset="0"/>
                <a:cs typeface="Times New Roman" panose="02020603050405020304" pitchFamily="18" charset="0"/>
              </a:rPr>
              <a:t>Programme  monitoring  and evaluation </a:t>
            </a:r>
          </a:p>
          <a:p>
            <a:pPr marL="342900" indent="-342900">
              <a:buAutoNum type="arabicPlain"/>
            </a:pPr>
            <a:r>
              <a:rPr lang="en-US" sz="2800" dirty="0">
                <a:latin typeface="Times New Roman" panose="02020603050405020304" pitchFamily="18" charset="0"/>
                <a:cs typeface="Times New Roman" panose="02020603050405020304" pitchFamily="18" charset="0"/>
              </a:rPr>
              <a:t>Operational research for better </a:t>
            </a:r>
            <a:r>
              <a:rPr lang="en-US" sz="2800" dirty="0" err="1">
                <a:latin typeface="Times New Roman" panose="02020603050405020304" pitchFamily="18" charset="0"/>
                <a:cs typeface="Times New Roman" panose="02020603050405020304" pitchFamily="18" charset="0"/>
              </a:rPr>
              <a:t>programme</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management</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5" name="Content Placeholder 2"/>
          <p:cNvSpPr>
            <a:spLocks noGrp="1"/>
          </p:cNvSpPr>
          <p:nvPr>
            <p:ph idx="1"/>
          </p:nvPr>
        </p:nvSpPr>
        <p:spPr>
          <a:xfrm>
            <a:off x="748049" y="370310"/>
            <a:ext cx="10515600" cy="6030489"/>
          </a:xfrm>
        </p:spPr>
        <p:txBody>
          <a:bodyPr>
            <a:normAutofit fontScale="96786"/>
          </a:bodyPr>
          <a:lstStyle/>
          <a:p>
            <a:pPr marL="0" indent="0">
              <a:buNone/>
            </a:pPr>
            <a:r>
              <a:rPr lang="en-US" b="1" dirty="0">
                <a:solidFill>
                  <a:srgbClr val="C00000"/>
                </a:solidFill>
              </a:rPr>
              <a:t>Five pillars of  K E P I  </a:t>
            </a:r>
          </a:p>
          <a:p>
            <a:pPr marL="457200" indent="-457200">
              <a:buAutoNum type="arabicPlain"/>
            </a:pPr>
            <a:r>
              <a:rPr lang="en-US" dirty="0" smtClean="0">
                <a:solidFill>
                  <a:srgbClr val="C00000"/>
                </a:solidFill>
              </a:rPr>
              <a:t>Training; </a:t>
            </a:r>
            <a:r>
              <a:rPr lang="en-US" dirty="0" smtClean="0"/>
              <a:t>To focus on </a:t>
            </a:r>
            <a:r>
              <a:rPr lang="en-US" dirty="0"/>
              <a:t>basic training in medical </a:t>
            </a:r>
            <a:r>
              <a:rPr lang="en-US" dirty="0" smtClean="0"/>
              <a:t>and </a:t>
            </a:r>
            <a:r>
              <a:rPr lang="en-US" dirty="0"/>
              <a:t>paramedical institutions in </a:t>
            </a:r>
            <a:r>
              <a:rPr lang="en-US" dirty="0" smtClean="0"/>
              <a:t>Kenya and On The Job Training </a:t>
            </a:r>
            <a:r>
              <a:rPr lang="en-US" dirty="0"/>
              <a:t>by </a:t>
            </a:r>
            <a:r>
              <a:rPr lang="en-US" dirty="0" smtClean="0"/>
              <a:t>health supervisors </a:t>
            </a:r>
          </a:p>
          <a:p>
            <a:pPr marL="457200" indent="-457200">
              <a:buAutoNum type="arabicPlain"/>
            </a:pPr>
            <a:r>
              <a:rPr lang="en-US" dirty="0" smtClean="0">
                <a:solidFill>
                  <a:srgbClr val="C00000"/>
                </a:solidFill>
              </a:rPr>
              <a:t>Cold  chain; </a:t>
            </a:r>
            <a:r>
              <a:rPr lang="en-US" dirty="0" smtClean="0"/>
              <a:t>Accurate </a:t>
            </a:r>
            <a:r>
              <a:rPr lang="en-US" dirty="0"/>
              <a:t>maintenance of cold chain is basic to the success of an immunization </a:t>
            </a:r>
            <a:r>
              <a:rPr lang="en-US" dirty="0" err="1"/>
              <a:t>programme</a:t>
            </a:r>
            <a:r>
              <a:rPr lang="en-US" dirty="0"/>
              <a:t>. KEPI has also included cold chain in the curriculum for hospital  equipment  maintenance </a:t>
            </a:r>
            <a:r>
              <a:rPr lang="en-US" dirty="0" smtClean="0"/>
              <a:t>trainees.</a:t>
            </a:r>
          </a:p>
          <a:p>
            <a:pPr marL="457200" indent="-457200">
              <a:buAutoNum type="arabicPlain"/>
            </a:pPr>
            <a:r>
              <a:rPr lang="en-US" dirty="0" smtClean="0">
                <a:solidFill>
                  <a:srgbClr val="C00000"/>
                </a:solidFill>
              </a:rPr>
              <a:t>Supervision  </a:t>
            </a:r>
            <a:r>
              <a:rPr lang="en-US" dirty="0" smtClean="0"/>
              <a:t>Meaningful </a:t>
            </a:r>
            <a:r>
              <a:rPr lang="en-US" dirty="0"/>
              <a:t>supervision at district level needs to be regular and carried out by use of ‘checklists</a:t>
            </a:r>
            <a:r>
              <a:rPr lang="en-US" dirty="0" smtClean="0"/>
              <a:t>’. </a:t>
            </a:r>
            <a:r>
              <a:rPr lang="en-US" dirty="0"/>
              <a:t>KEPI has provided vehicles and uniform </a:t>
            </a:r>
            <a:r>
              <a:rPr lang="en-US" dirty="0" smtClean="0"/>
              <a:t>checklists</a:t>
            </a:r>
          </a:p>
          <a:p>
            <a:pPr marL="457200" indent="-457200">
              <a:buAutoNum type="arabicPlain" startAt="4"/>
            </a:pPr>
            <a:r>
              <a:rPr lang="en-US" dirty="0" smtClean="0">
                <a:solidFill>
                  <a:srgbClr val="C00000"/>
                </a:solidFill>
              </a:rPr>
              <a:t>Surveillance; </a:t>
            </a:r>
            <a:r>
              <a:rPr lang="en-US" dirty="0" smtClean="0"/>
              <a:t>KEPI  </a:t>
            </a:r>
            <a:r>
              <a:rPr lang="en-US" dirty="0"/>
              <a:t>health information system is </a:t>
            </a:r>
            <a:r>
              <a:rPr lang="en-US" dirty="0" smtClean="0"/>
              <a:t>computerized. </a:t>
            </a:r>
            <a:r>
              <a:rPr lang="en-US" dirty="0"/>
              <a:t>This enables KEPI management units to get the EPI target disease returns</a:t>
            </a:r>
          </a:p>
          <a:p>
            <a:pPr marL="457200" indent="-457200">
              <a:buAutoNum type="arabicPlain" startAt="5"/>
            </a:pPr>
            <a:r>
              <a:rPr lang="en-US" dirty="0">
                <a:solidFill>
                  <a:srgbClr val="C00000"/>
                </a:solidFill>
              </a:rPr>
              <a:t>Health </a:t>
            </a:r>
            <a:r>
              <a:rPr lang="en-US" dirty="0" smtClean="0">
                <a:solidFill>
                  <a:srgbClr val="C00000"/>
                </a:solidFill>
              </a:rPr>
              <a:t>communication; </a:t>
            </a:r>
            <a:r>
              <a:rPr lang="en-US" dirty="0" smtClean="0"/>
              <a:t>Health </a:t>
            </a:r>
            <a:r>
              <a:rPr lang="en-US" dirty="0"/>
              <a:t>Education and social mobilization are the combined function of the health communication component of KEPI</a:t>
            </a:r>
            <a:r>
              <a:rPr lang="en-US" dirty="0" smtClean="0"/>
              <a:t> </a:t>
            </a:r>
            <a:endParaRPr lang="en-US" dirty="0"/>
          </a:p>
          <a:p>
            <a:pPr marL="0" indent="0">
              <a:buNone/>
            </a:pPr>
            <a:endParaRPr lang="sw-KE" dirty="0"/>
          </a:p>
          <a:p>
            <a:pPr marL="0" indent="0">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endParaRPr lang="en-GB"/>
          </a:p>
        </p:txBody>
      </p:sp>
      <p:sp>
        <p:nvSpPr>
          <p:cNvPr id="1048619" name="Content Placeholder 2"/>
          <p:cNvSpPr>
            <a:spLocks noGrp="1"/>
          </p:cNvSpPr>
          <p:nvPr>
            <p:ph idx="1"/>
          </p:nvPr>
        </p:nvSpPr>
        <p:spPr/>
        <p:txBody>
          <a:bodyPr/>
          <a:lstStyle/>
          <a:p>
            <a:endParaRPr lang="en-GB"/>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6" name="TextBox 1"/>
          <p:cNvSpPr txBox="1"/>
          <p:nvPr/>
        </p:nvSpPr>
        <p:spPr>
          <a:xfrm>
            <a:off x="1081825" y="386367"/>
            <a:ext cx="9749307" cy="3025141"/>
          </a:xfrm>
          <a:prstGeom prst="rect">
            <a:avLst/>
          </a:prstGeom>
          <a:noFill/>
        </p:spPr>
        <p:txBody>
          <a:bodyPr wrap="square" rtlCol="0">
            <a:spAutoFit/>
          </a:bodyPr>
          <a:lstStyle/>
          <a:p>
            <a:pPr marL="342900" indent="-342900"/>
            <a:r>
              <a:rPr lang="en-US" sz="2800" dirty="0" smtClean="0">
                <a:latin typeface="Times New Roman" panose="02020603050405020304" pitchFamily="18" charset="0"/>
                <a:cs typeface="Times New Roman" panose="02020603050405020304" pitchFamily="18" charset="0"/>
              </a:rPr>
              <a:t>KEPI </a:t>
            </a:r>
            <a:r>
              <a:rPr lang="en-US" sz="2800" dirty="0">
                <a:latin typeface="Times New Roman" panose="02020603050405020304" pitchFamily="18" charset="0"/>
                <a:cs typeface="Times New Roman" panose="02020603050405020304" pitchFamily="18" charset="0"/>
              </a:rPr>
              <a:t>has trained different cadres of health workers in communication skills and social mobilization. </a:t>
            </a:r>
            <a:endParaRPr lang="en-US" sz="2800" dirty="0" smtClean="0">
              <a:latin typeface="Times New Roman" panose="02020603050405020304" pitchFamily="18" charset="0"/>
              <a:cs typeface="Times New Roman" panose="02020603050405020304" pitchFamily="18" charset="0"/>
            </a:endParaRPr>
          </a:p>
          <a:p>
            <a:pPr marL="342900" indent="-342900"/>
            <a:r>
              <a:rPr lang="en-US" sz="2800" dirty="0" smtClean="0">
                <a:latin typeface="Times New Roman" panose="02020603050405020304" pitchFamily="18" charset="0"/>
                <a:cs typeface="Times New Roman" panose="02020603050405020304" pitchFamily="18" charset="0"/>
              </a:rPr>
              <a:t>The key </a:t>
            </a:r>
            <a:r>
              <a:rPr lang="en-US" sz="2800" dirty="0">
                <a:latin typeface="Times New Roman" panose="02020603050405020304" pitchFamily="18" charset="0"/>
                <a:cs typeface="Times New Roman" panose="02020603050405020304" pitchFamily="18" charset="0"/>
              </a:rPr>
              <a:t>person at the District level is the District Health Education officer whose role is to create awareness as it pertains to immunization </a:t>
            </a:r>
          </a:p>
          <a:p>
            <a:pPr marL="342900" indent="-342900"/>
            <a:r>
              <a:rPr lang="en-US" sz="2800" dirty="0">
                <a:latin typeface="Times New Roman" panose="02020603050405020304" pitchFamily="18" charset="0"/>
                <a:cs typeface="Times New Roman" panose="02020603050405020304" pitchFamily="18" charset="0"/>
              </a:rPr>
              <a:t>DHEO organizes social mobilization activities in collaboration   with both the government and non-governmental </a:t>
            </a:r>
            <a:r>
              <a:rPr lang="en-US" sz="2800" dirty="0" smtClean="0">
                <a:latin typeface="Times New Roman" panose="02020603050405020304" pitchFamily="18" charset="0"/>
                <a:cs typeface="Times New Roman" panose="02020603050405020304" pitchFamily="18" charset="0"/>
              </a:rPr>
              <a:t>sectors</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7" name="Title 1"/>
          <p:cNvSpPr>
            <a:spLocks noGrp="1"/>
          </p:cNvSpPr>
          <p:nvPr>
            <p:ph type="title"/>
          </p:nvPr>
        </p:nvSpPr>
        <p:spPr>
          <a:xfrm>
            <a:off x="838200" y="223457"/>
            <a:ext cx="10515600" cy="690943"/>
          </a:xfrm>
        </p:spPr>
        <p:txBody>
          <a:bodyPr>
            <a:normAutofit fontScale="90000"/>
          </a:bodyPr>
          <a:lstStyle/>
          <a:p>
            <a:r>
              <a:rPr lang="en-US" dirty="0">
                <a:solidFill>
                  <a:srgbClr val="C00000"/>
                </a:solidFill>
                <a:latin typeface="Times New Roman" panose="02020603050405020304" pitchFamily="18" charset="0"/>
                <a:cs typeface="Times New Roman" panose="02020603050405020304" pitchFamily="18" charset="0"/>
              </a:rPr>
              <a:t>Principles  of  KEPI </a:t>
            </a:r>
            <a:endParaRPr lang="en-US" dirty="0"/>
          </a:p>
        </p:txBody>
      </p:sp>
      <p:sp>
        <p:nvSpPr>
          <p:cNvPr id="1048818" name="Content Placeholder 2"/>
          <p:cNvSpPr>
            <a:spLocks noGrp="1"/>
          </p:cNvSpPr>
          <p:nvPr>
            <p:ph idx="1"/>
          </p:nvPr>
        </p:nvSpPr>
        <p:spPr>
          <a:xfrm>
            <a:off x="838200" y="769556"/>
            <a:ext cx="10515600" cy="5863063"/>
          </a:xfrm>
        </p:spPr>
        <p:txBody>
          <a:bodyPr>
            <a:noAutofit/>
          </a:bodyPr>
          <a:lstStyle/>
          <a:p>
            <a:pPr marL="457200" indent="-457200">
              <a:buAutoNum type="arabicPlain"/>
            </a:pPr>
            <a:r>
              <a:rPr lang="en-US" dirty="0">
                <a:solidFill>
                  <a:srgbClr val="C00000"/>
                </a:solidFill>
                <a:latin typeface="Times New Roman" panose="02020603050405020304" pitchFamily="18" charset="0"/>
                <a:cs typeface="Times New Roman" panose="02020603050405020304" pitchFamily="18" charset="0"/>
              </a:rPr>
              <a:t>Integration in MCH/FP </a:t>
            </a:r>
            <a:r>
              <a:rPr lang="en-US" dirty="0" err="1" smtClean="0">
                <a:solidFill>
                  <a:srgbClr val="C00000"/>
                </a:solidFill>
                <a:latin typeface="Times New Roman" panose="02020603050405020304" pitchFamily="18" charset="0"/>
                <a:cs typeface="Times New Roman" panose="02020603050405020304" pitchFamily="18" charset="0"/>
              </a:rPr>
              <a:t>Programme</a:t>
            </a:r>
            <a:endParaRPr lang="en-US" dirty="0" smtClean="0">
              <a:solidFill>
                <a:srgbClr val="C00000"/>
              </a:solidFill>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is designed  to strengthen the health services as a whole particularly the MCH/FP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staff working in MCH/FP clinic will be expected to carry out KEPI activities which are meant to strengthen &amp; improve (complementary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immunization </a:t>
            </a:r>
            <a:r>
              <a:rPr lang="en-US" dirty="0" smtClean="0">
                <a:latin typeface="Times New Roman" panose="02020603050405020304" pitchFamily="18" charset="0"/>
                <a:cs typeface="Times New Roman" panose="02020603050405020304" pitchFamily="18" charset="0"/>
              </a:rPr>
              <a:t>activities.</a:t>
            </a:r>
          </a:p>
          <a:p>
            <a:pPr marL="0" indent="0">
              <a:buNone/>
            </a:pPr>
            <a:r>
              <a:rPr lang="en-US" dirty="0" smtClean="0">
                <a:solidFill>
                  <a:srgbClr val="C00000"/>
                </a:solidFill>
                <a:latin typeface="Times New Roman" panose="02020603050405020304" pitchFamily="18" charset="0"/>
                <a:cs typeface="Times New Roman" panose="02020603050405020304" pitchFamily="18" charset="0"/>
              </a:rPr>
              <a:t>2  Training</a:t>
            </a:r>
            <a:r>
              <a:rPr lang="en-US" dirty="0">
                <a:solidFill>
                  <a:srgbClr val="C00000"/>
                </a:solidFill>
                <a:latin typeface="Times New Roman" panose="02020603050405020304" pitchFamily="18" charset="0"/>
                <a:cs typeface="Times New Roman" panose="02020603050405020304" pitchFamily="18" charset="0"/>
              </a:rPr>
              <a:t>; </a:t>
            </a:r>
            <a:endParaRPr lang="en-US"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are </a:t>
            </a:r>
            <a:r>
              <a:rPr lang="en-US" dirty="0" smtClean="0">
                <a:latin typeface="Times New Roman" panose="02020603050405020304" pitchFamily="18" charset="0"/>
                <a:cs typeface="Times New Roman" panose="02020603050405020304" pitchFamily="18" charset="0"/>
              </a:rPr>
              <a:t>4 types </a:t>
            </a:r>
            <a:r>
              <a:rPr lang="en-US" dirty="0">
                <a:latin typeface="Times New Roman" panose="02020603050405020304" pitchFamily="18" charset="0"/>
                <a:cs typeface="Times New Roman" panose="02020603050405020304" pitchFamily="18" charset="0"/>
              </a:rPr>
              <a:t>of training courses </a:t>
            </a:r>
          </a:p>
          <a:p>
            <a:r>
              <a:rPr lang="en-US" dirty="0" smtClean="0">
                <a:latin typeface="Times New Roman" panose="02020603050405020304" pitchFamily="18" charset="0"/>
                <a:cs typeface="Times New Roman" panose="02020603050405020304" pitchFamily="18" charset="0"/>
              </a:rPr>
              <a:t>High </a:t>
            </a:r>
            <a:r>
              <a:rPr lang="en-US" dirty="0">
                <a:latin typeface="Times New Roman" panose="02020603050405020304" pitchFamily="18" charset="0"/>
                <a:cs typeface="Times New Roman" panose="02020603050405020304" pitchFamily="18" charset="0"/>
              </a:rPr>
              <a:t>level training </a:t>
            </a:r>
            <a:r>
              <a:rPr lang="en-US" dirty="0" smtClean="0">
                <a:latin typeface="Times New Roman" panose="02020603050405020304" pitchFamily="18" charset="0"/>
                <a:cs typeface="Times New Roman" panose="02020603050405020304" pitchFamily="18" charset="0"/>
              </a:rPr>
              <a:t>course; This </a:t>
            </a:r>
            <a:r>
              <a:rPr lang="en-US" dirty="0">
                <a:latin typeface="Times New Roman" panose="02020603050405020304" pitchFamily="18" charset="0"/>
                <a:cs typeface="Times New Roman" panose="02020603050405020304" pitchFamily="18" charset="0"/>
              </a:rPr>
              <a:t>course is designed for top Epi managers </a:t>
            </a:r>
          </a:p>
          <a:p>
            <a:r>
              <a:rPr lang="en-US" dirty="0" smtClean="0">
                <a:latin typeface="Times New Roman" panose="02020603050405020304" pitchFamily="18" charset="0"/>
                <a:cs typeface="Times New Roman" panose="02020603050405020304" pitchFamily="18" charset="0"/>
              </a:rPr>
              <a:t>Mid </a:t>
            </a:r>
            <a:r>
              <a:rPr lang="en-US" dirty="0">
                <a:latin typeface="Times New Roman" panose="02020603050405020304" pitchFamily="18" charset="0"/>
                <a:cs typeface="Times New Roman" panose="02020603050405020304" pitchFamily="18" charset="0"/>
              </a:rPr>
              <a:t>level training </a:t>
            </a:r>
            <a:r>
              <a:rPr lang="en-US" dirty="0" smtClean="0">
                <a:latin typeface="Times New Roman" panose="02020603050405020304" pitchFamily="18" charset="0"/>
                <a:cs typeface="Times New Roman" panose="02020603050405020304" pitchFamily="18" charset="0"/>
              </a:rPr>
              <a:t>course; This </a:t>
            </a:r>
            <a:r>
              <a:rPr lang="en-US" dirty="0">
                <a:latin typeface="Times New Roman" panose="02020603050405020304" pitchFamily="18" charset="0"/>
                <a:cs typeface="Times New Roman" panose="02020603050405020304" pitchFamily="18" charset="0"/>
              </a:rPr>
              <a:t>two weeks training course  is designed for Provincial and District health management teams to include mission, private and government institutions </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2" name="TextBox 1"/>
          <p:cNvSpPr txBox="1"/>
          <p:nvPr/>
        </p:nvSpPr>
        <p:spPr>
          <a:xfrm>
            <a:off x="1133341" y="363915"/>
            <a:ext cx="9204467" cy="5895340"/>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Operational level  training  </a:t>
            </a:r>
            <a:r>
              <a:rPr lang="en-US" sz="2800" dirty="0" smtClean="0">
                <a:latin typeface="Times New Roman" panose="02020603050405020304" pitchFamily="18" charset="0"/>
                <a:cs typeface="Times New Roman" panose="02020603050405020304" pitchFamily="18" charset="0"/>
              </a:rPr>
              <a:t>course</a:t>
            </a:r>
          </a:p>
          <a:p>
            <a:r>
              <a:rPr lang="en-US" sz="2800" dirty="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his </a:t>
            </a:r>
            <a:r>
              <a:rPr lang="en-US" sz="2800" dirty="0">
                <a:latin typeface="Times New Roman" panose="02020603050405020304" pitchFamily="18" charset="0"/>
                <a:cs typeface="Times New Roman" panose="02020603050405020304" pitchFamily="18" charset="0"/>
              </a:rPr>
              <a:t>training is for the staff in the hospitals, health </a:t>
            </a:r>
            <a:r>
              <a:rPr lang="en-US" sz="2800" dirty="0" smtClean="0">
                <a:latin typeface="Times New Roman" panose="02020603050405020304" pitchFamily="18" charset="0"/>
                <a:cs typeface="Times New Roman" panose="02020603050405020304" pitchFamily="18" charset="0"/>
              </a:rPr>
              <a:t>Centre's and </a:t>
            </a:r>
            <a:r>
              <a:rPr lang="en-US" sz="2800" dirty="0">
                <a:latin typeface="Times New Roman" panose="02020603050405020304" pitchFamily="18" charset="0"/>
                <a:cs typeface="Times New Roman" panose="02020603050405020304" pitchFamily="18" charset="0"/>
              </a:rPr>
              <a:t>dispensaries who perform the actual immunization activities . The staff are drawn from </a:t>
            </a:r>
            <a:r>
              <a:rPr lang="en-US" sz="2800" dirty="0" smtClean="0">
                <a:latin typeface="Times New Roman" panose="02020603050405020304" pitchFamily="18" charset="0"/>
                <a:cs typeface="Times New Roman" panose="02020603050405020304" pitchFamily="18" charset="0"/>
              </a:rPr>
              <a:t>mission</a:t>
            </a:r>
            <a:r>
              <a:rPr lang="en-US" sz="2800" dirty="0">
                <a:latin typeface="Times New Roman" panose="02020603050405020304" pitchFamily="18" charset="0"/>
                <a:cs typeface="Times New Roman" panose="02020603050405020304" pitchFamily="18" charset="0"/>
              </a:rPr>
              <a:t>, private and government health facilities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Cold </a:t>
            </a:r>
            <a:r>
              <a:rPr lang="en-US" sz="2800" dirty="0">
                <a:latin typeface="Times New Roman" panose="02020603050405020304" pitchFamily="18" charset="0"/>
                <a:cs typeface="Times New Roman" panose="02020603050405020304" pitchFamily="18" charset="0"/>
              </a:rPr>
              <a:t>chain training </a:t>
            </a:r>
            <a:r>
              <a:rPr lang="en-US" sz="2800" dirty="0" smtClean="0">
                <a:latin typeface="Times New Roman" panose="02020603050405020304" pitchFamily="18" charset="0"/>
                <a:cs typeface="Times New Roman" panose="02020603050405020304" pitchFamily="18" charset="0"/>
              </a:rPr>
              <a:t>course</a:t>
            </a:r>
          </a:p>
          <a:p>
            <a:r>
              <a:rPr lang="en-US" sz="2800" dirty="0">
                <a:latin typeface="Times New Roman" panose="02020603050405020304" pitchFamily="18" charset="0"/>
                <a:cs typeface="Times New Roman" panose="02020603050405020304" pitchFamily="18" charset="0"/>
              </a:rPr>
              <a:t>T</a:t>
            </a:r>
            <a:r>
              <a:rPr lang="en-US" sz="2800" dirty="0" smtClean="0">
                <a:latin typeface="Times New Roman" panose="02020603050405020304" pitchFamily="18" charset="0"/>
                <a:cs typeface="Times New Roman" panose="02020603050405020304" pitchFamily="18" charset="0"/>
              </a:rPr>
              <a:t>his </a:t>
            </a:r>
            <a:r>
              <a:rPr lang="en-US" sz="2800" dirty="0">
                <a:latin typeface="Times New Roman" panose="02020603050405020304" pitchFamily="18" charset="0"/>
                <a:cs typeface="Times New Roman" panose="02020603050405020304" pitchFamily="18" charset="0"/>
              </a:rPr>
              <a:t>is a comprehensive training on cold chain maintenance and repair </a:t>
            </a:r>
          </a:p>
          <a:p>
            <a:r>
              <a:rPr lang="en-US" sz="2800" dirty="0">
                <a:latin typeface="Times New Roman" panose="02020603050405020304" pitchFamily="18" charset="0"/>
                <a:cs typeface="Times New Roman" panose="02020603050405020304" pitchFamily="18" charset="0"/>
              </a:rPr>
              <a:t>After one week operational training course in </a:t>
            </a:r>
            <a:r>
              <a:rPr lang="en-US" sz="2800" dirty="0" smtClean="0">
                <a:latin typeface="Times New Roman" panose="02020603050405020304" pitchFamily="18" charset="0"/>
                <a:cs typeface="Times New Roman" panose="02020603050405020304" pitchFamily="18" charset="0"/>
              </a:rPr>
              <a:t>KEPI, some of the </a:t>
            </a:r>
            <a:r>
              <a:rPr lang="en-US" sz="2800" dirty="0">
                <a:latin typeface="Times New Roman" panose="02020603050405020304" pitchFamily="18" charset="0"/>
                <a:cs typeface="Times New Roman" panose="02020603050405020304" pitchFamily="18" charset="0"/>
              </a:rPr>
              <a:t>incharges and their assistances are selected for cold chain training course for one week .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course consist of both theory and a lot of practical demonstrations and practice</a:t>
            </a:r>
          </a:p>
          <a:p>
            <a:endParaRPr lang="sw-KE" sz="2400"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TextBox 1"/>
          <p:cNvSpPr txBox="1"/>
          <p:nvPr/>
        </p:nvSpPr>
        <p:spPr>
          <a:xfrm>
            <a:off x="1287887" y="639295"/>
            <a:ext cx="9684913" cy="5425440"/>
          </a:xfrm>
          <a:prstGeom prst="rect">
            <a:avLst/>
          </a:prstGeom>
          <a:noFill/>
        </p:spPr>
        <p:txBody>
          <a:bodyPr wrap="square" rtlCol="0">
            <a:spAutoFit/>
          </a:bodyPr>
          <a:lstStyle/>
          <a:p>
            <a:pPr marL="457200" indent="-457200">
              <a:buAutoNum type="arabicPlain" startAt="3"/>
            </a:pPr>
            <a:r>
              <a:rPr lang="en-US" sz="3000" dirty="0">
                <a:solidFill>
                  <a:srgbClr val="C00000"/>
                </a:solidFill>
              </a:rPr>
              <a:t>Health Education </a:t>
            </a:r>
          </a:p>
          <a:p>
            <a:pPr marL="457200" indent="-457200"/>
            <a:r>
              <a:rPr lang="en-US" sz="3000" dirty="0"/>
              <a:t>This is the most important activity of the programme so as to increase public participation in the programme. The only way to obtain the targeted immunization coverage  is to convince families to utilize the services</a:t>
            </a:r>
          </a:p>
          <a:p>
            <a:pPr marL="457200" indent="-457200"/>
            <a:r>
              <a:rPr lang="en-US" sz="3000" dirty="0">
                <a:solidFill>
                  <a:srgbClr val="C00000"/>
                </a:solidFill>
              </a:rPr>
              <a:t>4   </a:t>
            </a:r>
            <a:r>
              <a:rPr lang="en-US" sz="3000" dirty="0" smtClean="0">
                <a:solidFill>
                  <a:srgbClr val="C00000"/>
                </a:solidFill>
              </a:rPr>
              <a:t>Surveillance </a:t>
            </a:r>
            <a:endParaRPr lang="en-US" sz="3000" dirty="0">
              <a:solidFill>
                <a:srgbClr val="C00000"/>
              </a:solidFill>
            </a:endParaRPr>
          </a:p>
          <a:p>
            <a:pPr marL="457200" indent="-457200"/>
            <a:r>
              <a:rPr lang="en-US" sz="3000" dirty="0"/>
              <a:t>The  EPI target diseases must be reported so that the success or failure of KEPI can be known . It is important that staff administering immunization record and report on the activities accurately</a:t>
            </a:r>
            <a:r>
              <a:rPr lang="en-US" sz="3000" dirty="0" smtClean="0"/>
              <a:t>.</a:t>
            </a:r>
          </a:p>
          <a:p>
            <a:pPr marL="457200" indent="-457200"/>
            <a:endParaRPr lang="en-US" sz="3000"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4" name="Content Placeholder 2"/>
          <p:cNvSpPr>
            <a:spLocks noGrp="1"/>
          </p:cNvSpPr>
          <p:nvPr>
            <p:ph idx="1"/>
          </p:nvPr>
        </p:nvSpPr>
        <p:spPr>
          <a:xfrm>
            <a:off x="838200" y="528034"/>
            <a:ext cx="10515600" cy="5648929"/>
          </a:xfrm>
        </p:spPr>
        <p:txBody>
          <a:bodyPr>
            <a:normAutofit/>
          </a:bodyPr>
          <a:lstStyle/>
          <a:p>
            <a:pPr marL="0" indent="0">
              <a:buNone/>
            </a:pPr>
            <a:r>
              <a:rPr lang="en-US" dirty="0"/>
              <a:t>For proper management of immunization </a:t>
            </a:r>
            <a:r>
              <a:rPr lang="en-US" dirty="0" err="1"/>
              <a:t>programme</a:t>
            </a:r>
            <a:r>
              <a:rPr lang="en-US" dirty="0"/>
              <a:t> in a health facility :</a:t>
            </a:r>
          </a:p>
          <a:p>
            <a:pPr marL="514350" indent="-514350">
              <a:buAutoNum type="alphaLcParenR"/>
            </a:pPr>
            <a:r>
              <a:rPr lang="en-US" dirty="0" smtClean="0"/>
              <a:t>Find </a:t>
            </a:r>
            <a:r>
              <a:rPr lang="en-US" dirty="0"/>
              <a:t>out the population of the area  (catchment population</a:t>
            </a:r>
            <a:r>
              <a:rPr lang="en-US" dirty="0" smtClean="0"/>
              <a:t>)</a:t>
            </a:r>
          </a:p>
          <a:p>
            <a:pPr marL="514350" indent="-514350">
              <a:buFont typeface="+mj-lt"/>
              <a:buAutoNum type="alphaLcParenR" startAt="2"/>
            </a:pPr>
            <a:r>
              <a:rPr lang="en-US" dirty="0" smtClean="0"/>
              <a:t>Find </a:t>
            </a:r>
            <a:r>
              <a:rPr lang="en-US" dirty="0"/>
              <a:t>out how many children need immunization (target population)</a:t>
            </a:r>
          </a:p>
          <a:p>
            <a:pPr marL="514350" indent="-514350">
              <a:buFont typeface="+mj-lt"/>
              <a:buAutoNum type="alphaLcParenR" startAt="2"/>
            </a:pPr>
            <a:r>
              <a:rPr lang="en-US" dirty="0" smtClean="0"/>
              <a:t>Record </a:t>
            </a:r>
            <a:r>
              <a:rPr lang="en-US" dirty="0"/>
              <a:t>all the immunizations given each months </a:t>
            </a:r>
          </a:p>
          <a:p>
            <a:pPr marL="514350" indent="-514350">
              <a:buFont typeface="+mj-lt"/>
              <a:buAutoNum type="alphaLcParenR" startAt="2"/>
            </a:pPr>
            <a:r>
              <a:rPr lang="en-US" dirty="0"/>
              <a:t>C</a:t>
            </a:r>
            <a:r>
              <a:rPr lang="en-US" dirty="0" smtClean="0"/>
              <a:t>alculate </a:t>
            </a:r>
            <a:r>
              <a:rPr lang="en-US" dirty="0"/>
              <a:t>percentage of target achieved each month</a:t>
            </a:r>
          </a:p>
          <a:p>
            <a:pPr marL="514350" indent="-514350">
              <a:buFont typeface="+mj-lt"/>
              <a:buAutoNum type="alphaLcParenR" startAt="2"/>
            </a:pPr>
            <a:r>
              <a:rPr lang="en-US" dirty="0"/>
              <a:t>D</a:t>
            </a:r>
            <a:r>
              <a:rPr lang="en-US" dirty="0" smtClean="0"/>
              <a:t>iscuss </a:t>
            </a:r>
            <a:r>
              <a:rPr lang="en-US" dirty="0"/>
              <a:t>the </a:t>
            </a:r>
            <a:r>
              <a:rPr lang="en-US" dirty="0" err="1"/>
              <a:t>programme</a:t>
            </a:r>
            <a:r>
              <a:rPr lang="en-US" dirty="0"/>
              <a:t> with colleagues (other staff in a meeting )</a:t>
            </a:r>
          </a:p>
          <a:p>
            <a:pPr marL="514350" indent="-514350">
              <a:buFont typeface="+mj-lt"/>
              <a:buAutoNum type="alphaLcParenR" startAt="2"/>
            </a:pPr>
            <a:r>
              <a:rPr lang="en-US" dirty="0"/>
              <a:t>E</a:t>
            </a:r>
            <a:r>
              <a:rPr lang="en-US" dirty="0" smtClean="0"/>
              <a:t>valuate </a:t>
            </a:r>
            <a:r>
              <a:rPr lang="en-US" dirty="0"/>
              <a:t>the </a:t>
            </a:r>
            <a:r>
              <a:rPr lang="en-US" dirty="0" err="1"/>
              <a:t>programme</a:t>
            </a:r>
            <a:endParaRPr lang="en-US" dirty="0"/>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5" name="Rectangle 1"/>
          <p:cNvSpPr/>
          <p:nvPr/>
        </p:nvSpPr>
        <p:spPr>
          <a:xfrm>
            <a:off x="1764039" y="1042163"/>
            <a:ext cx="8715436" cy="4917441"/>
          </a:xfrm>
          <a:prstGeom prst="rect">
            <a:avLst/>
          </a:prstGeom>
        </p:spPr>
        <p:txBody>
          <a:bodyPr wrap="square">
            <a:spAutoFit/>
          </a:bodyPr>
          <a:lstStyle/>
          <a:p>
            <a:pPr marL="457200" indent="-457200"/>
            <a:r>
              <a:rPr lang="en-US" sz="3200" dirty="0">
                <a:solidFill>
                  <a:srgbClr val="C00000"/>
                </a:solidFill>
                <a:latin typeface="Times New Roman" panose="02020603050405020304" pitchFamily="18" charset="0"/>
                <a:cs typeface="Times New Roman" panose="02020603050405020304" pitchFamily="18" charset="0"/>
              </a:rPr>
              <a:t>5   Cold  chain  </a:t>
            </a:r>
          </a:p>
          <a:p>
            <a:pPr marL="457200" indent="-457200"/>
            <a:r>
              <a:rPr lang="en-US" sz="3200" dirty="0">
                <a:latin typeface="Times New Roman" panose="02020603050405020304" pitchFamily="18" charset="0"/>
                <a:cs typeface="Times New Roman" panose="02020603050405020304" pitchFamily="18" charset="0"/>
              </a:rPr>
              <a:t>A system  of keeping vaccines cold and in a potent state from the manufacture (donors ) until the vaccine is administered to the child or pregnant woman (consumer ). This involves people and equipment. The people maintains the recommended temperatures and the equipment keep the vaccines cold at every place they are stored(regional and district vaccine stores) and where they travel from place to place as required</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6" name="TextBox 2"/>
          <p:cNvSpPr txBox="1"/>
          <p:nvPr/>
        </p:nvSpPr>
        <p:spPr>
          <a:xfrm>
            <a:off x="708337" y="391748"/>
            <a:ext cx="10135674" cy="5666741"/>
          </a:xfrm>
          <a:prstGeom prst="rect">
            <a:avLst/>
          </a:prstGeom>
          <a:noFill/>
        </p:spPr>
        <p:txBody>
          <a:bodyPr wrap="square" rtlCol="0">
            <a:spAutoFit/>
          </a:bodyPr>
          <a:lstStyle/>
          <a:p>
            <a:pPr algn="ctr"/>
            <a:r>
              <a:rPr lang="en-US" sz="3200" b="1" i="1" u="sng"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a:t>
            </a:r>
            <a:r>
              <a:rPr lang="en-US" sz="3200" b="1" i="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role of </a:t>
            </a:r>
            <a:r>
              <a:rPr lang="en-US" sz="3200" b="1" i="1" u="sng"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each team </a:t>
            </a:r>
            <a:r>
              <a:rPr lang="en-US" sz="3200" b="1" i="1" u="sng"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members in immunization in a health facility  </a:t>
            </a:r>
          </a:p>
          <a:p>
            <a:endParaRPr lang="en-US" sz="2800" b="1" i="1" u="sng" dirty="0">
              <a:solidFill>
                <a:srgbClr val="C00000"/>
              </a:solidFill>
            </a:endParaRPr>
          </a:p>
          <a:p>
            <a:r>
              <a:rPr lang="en-US" sz="2800" dirty="0" smtClean="0">
                <a:solidFill>
                  <a:srgbClr val="C00000"/>
                </a:solidFill>
                <a:latin typeface="Times New Roman" panose="02020603050405020304" pitchFamily="18" charset="0"/>
                <a:cs typeface="Times New Roman" panose="02020603050405020304" pitchFamily="18" charset="0"/>
              </a:rPr>
              <a:t>Clinical </a:t>
            </a:r>
            <a:r>
              <a:rPr lang="en-US" sz="2800" dirty="0">
                <a:solidFill>
                  <a:srgbClr val="C00000"/>
                </a:solidFill>
                <a:latin typeface="Times New Roman" panose="02020603050405020304" pitchFamily="18" charset="0"/>
                <a:cs typeface="Times New Roman" panose="02020603050405020304" pitchFamily="18" charset="0"/>
              </a:rPr>
              <a:t>Officer (RCO</a:t>
            </a:r>
            <a:r>
              <a:rPr lang="en-US" sz="2800" dirty="0" smtClean="0">
                <a:solidFill>
                  <a:srgbClr val="C0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the In-Charge </a:t>
            </a:r>
            <a:r>
              <a:rPr lang="en-US" sz="2800" dirty="0">
                <a:latin typeface="Times New Roman" panose="02020603050405020304" pitchFamily="18" charset="0"/>
                <a:cs typeface="Times New Roman" panose="02020603050405020304" pitchFamily="18" charset="0"/>
              </a:rPr>
              <a:t>at health </a:t>
            </a:r>
            <a:r>
              <a:rPr lang="en-US" sz="2800" dirty="0" smtClean="0">
                <a:latin typeface="Times New Roman" panose="02020603050405020304" pitchFamily="18" charset="0"/>
                <a:cs typeface="Times New Roman" panose="02020603050405020304" pitchFamily="18" charset="0"/>
              </a:rPr>
              <a:t>Centre. Is responsible </a:t>
            </a:r>
            <a:r>
              <a:rPr lang="en-US" sz="2800" dirty="0">
                <a:latin typeface="Times New Roman" panose="02020603050405020304" pitchFamily="18" charset="0"/>
                <a:cs typeface="Times New Roman" panose="02020603050405020304" pitchFamily="18" charset="0"/>
              </a:rPr>
              <a:t>for all the activities </a:t>
            </a:r>
            <a:r>
              <a:rPr lang="en-US" sz="2800" dirty="0" smtClean="0">
                <a:latin typeface="Times New Roman" panose="02020603050405020304" pitchFamily="18" charset="0"/>
                <a:cs typeface="Times New Roman" panose="02020603050405020304" pitchFamily="18" charset="0"/>
              </a:rPr>
              <a:t>organized </a:t>
            </a:r>
            <a:r>
              <a:rPr lang="en-US" sz="2800" dirty="0">
                <a:latin typeface="Times New Roman" panose="02020603050405020304" pitchFamily="18" charset="0"/>
                <a:cs typeface="Times New Roman" panose="02020603050405020304" pitchFamily="18" charset="0"/>
              </a:rPr>
              <a:t>at the health centre and outreach/mobile stations .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role is mainly supervisory to include :</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t>
            </a:r>
            <a:r>
              <a:rPr lang="en-US" sz="2800" dirty="0" smtClean="0">
                <a:latin typeface="Times New Roman" panose="02020603050405020304" pitchFamily="18" charset="0"/>
                <a:cs typeface="Times New Roman" panose="02020603050405020304" pitchFamily="18" charset="0"/>
              </a:rPr>
              <a:t>alculate </a:t>
            </a:r>
            <a:r>
              <a:rPr lang="en-US" sz="2800" dirty="0">
                <a:latin typeface="Times New Roman" panose="02020603050405020304" pitchFamily="18" charset="0"/>
                <a:cs typeface="Times New Roman" panose="02020603050405020304" pitchFamily="18" charset="0"/>
              </a:rPr>
              <a:t>the target for immunization and evaluate achievements monthly and forward reports to the DMOH </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Identify </a:t>
            </a:r>
            <a:r>
              <a:rPr lang="en-US" sz="2800" dirty="0">
                <a:latin typeface="Times New Roman" panose="02020603050405020304" pitchFamily="18" charset="0"/>
                <a:cs typeface="Times New Roman" panose="02020603050405020304" pitchFamily="18" charset="0"/>
              </a:rPr>
              <a:t>available resources for immunization and request additional resources as required.</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a:t>
            </a:r>
            <a:r>
              <a:rPr lang="en-US" sz="2800" dirty="0" smtClean="0">
                <a:latin typeface="Times New Roman" panose="02020603050405020304" pitchFamily="18" charset="0"/>
                <a:cs typeface="Times New Roman" panose="02020603050405020304" pitchFamily="18" charset="0"/>
              </a:rPr>
              <a:t>rder </a:t>
            </a:r>
            <a:r>
              <a:rPr lang="en-US" sz="2800" dirty="0">
                <a:latin typeface="Times New Roman" panose="02020603050405020304" pitchFamily="18" charset="0"/>
                <a:cs typeface="Times New Roman" panose="02020603050405020304" pitchFamily="18" charset="0"/>
              </a:rPr>
              <a:t>the required vaccines monthly </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a:t>
            </a:r>
            <a:r>
              <a:rPr lang="en-US" sz="2800" dirty="0" smtClean="0">
                <a:latin typeface="Times New Roman" panose="02020603050405020304" pitchFamily="18" charset="0"/>
                <a:cs typeface="Times New Roman" panose="02020603050405020304" pitchFamily="18" charset="0"/>
              </a:rPr>
              <a:t>nsure </a:t>
            </a:r>
            <a:r>
              <a:rPr lang="en-US" sz="2800" dirty="0">
                <a:latin typeface="Times New Roman" panose="02020603050405020304" pitchFamily="18" charset="0"/>
                <a:cs typeface="Times New Roman" panose="02020603050405020304" pitchFamily="18" charset="0"/>
              </a:rPr>
              <a:t>cold chain is maintained </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7" name="Content Placeholder 2"/>
          <p:cNvSpPr>
            <a:spLocks noGrp="1"/>
          </p:cNvSpPr>
          <p:nvPr>
            <p:ph idx="1"/>
          </p:nvPr>
        </p:nvSpPr>
        <p:spPr>
          <a:xfrm>
            <a:off x="838200" y="734096"/>
            <a:ext cx="10515600" cy="5442867"/>
          </a:xfrm>
        </p:spPr>
        <p:txBody>
          <a:bodyPr/>
          <a:lstStyle/>
          <a:p>
            <a:r>
              <a:rPr lang="en-US" sz="3000" dirty="0">
                <a:latin typeface="Times New Roman" panose="02020603050405020304" pitchFamily="18" charset="0"/>
                <a:cs typeface="Times New Roman" panose="02020603050405020304" pitchFamily="18" charset="0"/>
              </a:rPr>
              <a:t>Ensure that the cold chain equipment are always in good working </a:t>
            </a:r>
            <a:r>
              <a:rPr lang="en-US" sz="3000" dirty="0" smtClean="0">
                <a:latin typeface="Times New Roman" panose="02020603050405020304" pitchFamily="18" charset="0"/>
                <a:cs typeface="Times New Roman" panose="02020603050405020304" pitchFamily="18" charset="0"/>
              </a:rPr>
              <a:t>order</a:t>
            </a:r>
          </a:p>
          <a:p>
            <a:r>
              <a:rPr lang="en-US" sz="3000" dirty="0" smtClean="0">
                <a:latin typeface="Times New Roman" panose="02020603050405020304" pitchFamily="18" charset="0"/>
                <a:cs typeface="Times New Roman" panose="02020603050405020304" pitchFamily="18" charset="0"/>
              </a:rPr>
              <a:t>Liaise </a:t>
            </a:r>
            <a:r>
              <a:rPr lang="en-US" sz="3000" dirty="0">
                <a:latin typeface="Times New Roman" panose="02020603050405020304" pitchFamily="18" charset="0"/>
                <a:cs typeface="Times New Roman" panose="02020603050405020304" pitchFamily="18" charset="0"/>
              </a:rPr>
              <a:t>with the DHMT as regards supply and arrival of vaccines, equipment and stationeries (logistics)</a:t>
            </a:r>
          </a:p>
          <a:p>
            <a:r>
              <a:rPr lang="en-US" sz="3000" dirty="0">
                <a:latin typeface="Times New Roman" panose="02020603050405020304" pitchFamily="18" charset="0"/>
                <a:cs typeface="Times New Roman" panose="02020603050405020304" pitchFamily="18" charset="0"/>
              </a:rPr>
              <a:t>P</a:t>
            </a:r>
            <a:r>
              <a:rPr lang="en-US" sz="3000" dirty="0" smtClean="0">
                <a:latin typeface="Times New Roman" panose="02020603050405020304" pitchFamily="18" charset="0"/>
                <a:cs typeface="Times New Roman" panose="02020603050405020304" pitchFamily="18" charset="0"/>
              </a:rPr>
              <a:t>lan </a:t>
            </a:r>
            <a:r>
              <a:rPr lang="en-US" sz="3000" dirty="0">
                <a:latin typeface="Times New Roman" panose="02020603050405020304" pitchFamily="18" charset="0"/>
                <a:cs typeface="Times New Roman" panose="02020603050405020304" pitchFamily="18" charset="0"/>
              </a:rPr>
              <a:t>immunization </a:t>
            </a:r>
            <a:r>
              <a:rPr lang="en-US" sz="3000" dirty="0" err="1">
                <a:latin typeface="Times New Roman" panose="02020603050405020304" pitchFamily="18" charset="0"/>
                <a:cs typeface="Times New Roman" panose="02020603050405020304" pitchFamily="18" charset="0"/>
              </a:rPr>
              <a:t>programme</a:t>
            </a:r>
            <a:r>
              <a:rPr lang="en-US" sz="3000" dirty="0">
                <a:latin typeface="Times New Roman" panose="02020603050405020304" pitchFamily="18" charset="0"/>
                <a:cs typeface="Times New Roman" panose="02020603050405020304" pitchFamily="18" charset="0"/>
              </a:rPr>
              <a:t>  in the H/</a:t>
            </a:r>
            <a:r>
              <a:rPr lang="en-US" sz="3000" dirty="0" err="1">
                <a:latin typeface="Times New Roman" panose="02020603050405020304" pitchFamily="18" charset="0"/>
                <a:cs typeface="Times New Roman" panose="02020603050405020304" pitchFamily="18" charset="0"/>
              </a:rPr>
              <a:t>centre</a:t>
            </a:r>
            <a:r>
              <a:rPr lang="en-US" sz="3000" dirty="0">
                <a:latin typeface="Times New Roman" panose="02020603050405020304" pitchFamily="18" charset="0"/>
                <a:cs typeface="Times New Roman" panose="02020603050405020304" pitchFamily="18" charset="0"/>
              </a:rPr>
              <a:t> and outreach services</a:t>
            </a:r>
          </a:p>
          <a:p>
            <a:r>
              <a:rPr lang="en-US" sz="3000" dirty="0">
                <a:latin typeface="Times New Roman" panose="02020603050405020304" pitchFamily="18" charset="0"/>
                <a:cs typeface="Times New Roman" panose="02020603050405020304" pitchFamily="18" charset="0"/>
              </a:rPr>
              <a:t>O</a:t>
            </a:r>
            <a:r>
              <a:rPr lang="en-US" sz="3000" dirty="0" smtClean="0">
                <a:latin typeface="Times New Roman" panose="02020603050405020304" pitchFamily="18" charset="0"/>
                <a:cs typeface="Times New Roman" panose="02020603050405020304" pitchFamily="18" charset="0"/>
              </a:rPr>
              <a:t>rganize </a:t>
            </a:r>
            <a:r>
              <a:rPr lang="en-US" sz="3000" dirty="0">
                <a:latin typeface="Times New Roman" panose="02020603050405020304" pitchFamily="18" charset="0"/>
                <a:cs typeface="Times New Roman" panose="02020603050405020304" pitchFamily="18" charset="0"/>
              </a:rPr>
              <a:t>regular staff meetings to discuss the  immunization </a:t>
            </a:r>
            <a:r>
              <a:rPr lang="en-US" sz="3000" dirty="0" smtClean="0">
                <a:latin typeface="Times New Roman" panose="02020603050405020304" pitchFamily="18" charset="0"/>
                <a:cs typeface="Times New Roman" panose="02020603050405020304" pitchFamily="18" charset="0"/>
              </a:rPr>
              <a:t>activities</a:t>
            </a:r>
          </a:p>
          <a:p>
            <a:r>
              <a:rPr lang="en-US" sz="3000" dirty="0">
                <a:latin typeface="Times New Roman" panose="02020603050405020304" pitchFamily="18" charset="0"/>
                <a:cs typeface="Times New Roman" panose="02020603050405020304" pitchFamily="18" charset="0"/>
              </a:rPr>
              <a:t>M</a:t>
            </a:r>
            <a:r>
              <a:rPr lang="en-US" sz="3000" dirty="0" smtClean="0">
                <a:latin typeface="Times New Roman" panose="02020603050405020304" pitchFamily="18" charset="0"/>
                <a:cs typeface="Times New Roman" panose="02020603050405020304" pitchFamily="18" charset="0"/>
              </a:rPr>
              <a:t>aintain </a:t>
            </a:r>
            <a:r>
              <a:rPr lang="en-US" sz="3000" dirty="0">
                <a:latin typeface="Times New Roman" panose="02020603050405020304" pitchFamily="18" charset="0"/>
                <a:cs typeface="Times New Roman" panose="02020603050405020304" pitchFamily="18" charset="0"/>
              </a:rPr>
              <a:t>discipline and team work among the staff </a:t>
            </a:r>
          </a:p>
          <a:p>
            <a:r>
              <a:rPr lang="en-US" sz="3000" dirty="0">
                <a:latin typeface="Times New Roman" panose="02020603050405020304" pitchFamily="18" charset="0"/>
                <a:cs typeface="Times New Roman" panose="02020603050405020304" pitchFamily="18" charset="0"/>
              </a:rPr>
              <a:t>E</a:t>
            </a:r>
            <a:r>
              <a:rPr lang="en-US" sz="3000" dirty="0" smtClean="0">
                <a:latin typeface="Times New Roman" panose="02020603050405020304" pitchFamily="18" charset="0"/>
                <a:cs typeface="Times New Roman" panose="02020603050405020304" pitchFamily="18" charset="0"/>
              </a:rPr>
              <a:t>nsure </a:t>
            </a:r>
            <a:r>
              <a:rPr lang="en-US" sz="3000" dirty="0">
                <a:latin typeface="Times New Roman" panose="02020603050405020304" pitchFamily="18" charset="0"/>
                <a:cs typeface="Times New Roman" panose="02020603050405020304" pitchFamily="18" charset="0"/>
              </a:rPr>
              <a:t>that all necessary records are properly maintained in order to monitor  vaccine usage and morbidity of relevant diseases </a:t>
            </a:r>
          </a:p>
          <a:p>
            <a:endParaRPr lang="en-US" dirty="0"/>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8" name="TextBox 1"/>
          <p:cNvSpPr txBox="1"/>
          <p:nvPr/>
        </p:nvSpPr>
        <p:spPr>
          <a:xfrm>
            <a:off x="850006" y="317322"/>
            <a:ext cx="10006885" cy="6136640"/>
          </a:xfrm>
          <a:prstGeom prst="rect">
            <a:avLst/>
          </a:prstGeom>
          <a:noFill/>
        </p:spPr>
        <p:txBody>
          <a:bodyPr wrap="square" rtlCol="0">
            <a:spAutoFit/>
          </a:bodyPr>
          <a:lstStyle/>
          <a:p>
            <a:r>
              <a:rPr lang="en-US" sz="3000" dirty="0" smtClean="0">
                <a:solidFill>
                  <a:srgbClr val="C00000"/>
                </a:solidFill>
                <a:latin typeface="Times New Roman" panose="02020603050405020304" pitchFamily="18" charset="0"/>
                <a:cs typeface="Times New Roman" panose="02020603050405020304" pitchFamily="18" charset="0"/>
              </a:rPr>
              <a:t>Nurses; </a:t>
            </a:r>
          </a:p>
          <a:p>
            <a:pPr marL="457200" indent="-457200">
              <a:buFont typeface="Arial" panose="020B0604020202020204" pitchFamily="34" charset="0"/>
              <a:buChar char="•"/>
            </a:pPr>
            <a:r>
              <a:rPr lang="en-US" sz="3000" dirty="0" smtClean="0">
                <a:latin typeface="Times New Roman" panose="02020603050405020304" pitchFamily="18" charset="0"/>
                <a:cs typeface="Times New Roman" panose="02020603050405020304" pitchFamily="18" charset="0"/>
              </a:rPr>
              <a:t>They Administers vaccines</a:t>
            </a:r>
          </a:p>
          <a:p>
            <a:pPr marL="457200" indent="-457200">
              <a:buFont typeface="Arial" panose="020B0604020202020204" pitchFamily="34" charset="0"/>
              <a:buChar char="•"/>
            </a:pPr>
            <a:r>
              <a:rPr lang="en-US" sz="3000" dirty="0" smtClean="0">
                <a:latin typeface="Times New Roman" panose="02020603050405020304" pitchFamily="18" charset="0"/>
                <a:cs typeface="Times New Roman" panose="02020603050405020304" pitchFamily="18" charset="0"/>
              </a:rPr>
              <a:t>Motivate </a:t>
            </a:r>
            <a:r>
              <a:rPr lang="en-US" sz="3000" dirty="0">
                <a:latin typeface="Times New Roman" panose="02020603050405020304" pitchFamily="18" charset="0"/>
                <a:cs typeface="Times New Roman" panose="02020603050405020304" pitchFamily="18" charset="0"/>
              </a:rPr>
              <a:t>mothers to complete immunizations as </a:t>
            </a:r>
            <a:r>
              <a:rPr lang="en-US" sz="3000" dirty="0" smtClean="0">
                <a:latin typeface="Times New Roman" panose="02020603050405020304" pitchFamily="18" charset="0"/>
                <a:cs typeface="Times New Roman" panose="02020603050405020304" pitchFamily="18" charset="0"/>
              </a:rPr>
              <a:t>scheduled</a:t>
            </a:r>
          </a:p>
          <a:p>
            <a:pPr marL="457200" indent="-457200">
              <a:buFont typeface="Arial" panose="020B0604020202020204" pitchFamily="34" charset="0"/>
              <a:buChar char="•"/>
            </a:pPr>
            <a:r>
              <a:rPr lang="en-US" sz="3000" dirty="0" smtClean="0">
                <a:latin typeface="Times New Roman" panose="02020603050405020304" pitchFamily="18" charset="0"/>
                <a:cs typeface="Times New Roman" panose="02020603050405020304" pitchFamily="18" charset="0"/>
              </a:rPr>
              <a:t>Maintaining </a:t>
            </a:r>
            <a:r>
              <a:rPr lang="en-US" sz="3000" dirty="0">
                <a:latin typeface="Times New Roman" panose="02020603050405020304" pitchFamily="18" charset="0"/>
                <a:cs typeface="Times New Roman" panose="02020603050405020304" pitchFamily="18" charset="0"/>
              </a:rPr>
              <a:t>cold </a:t>
            </a:r>
            <a:r>
              <a:rPr lang="en-US" sz="3000" dirty="0" smtClean="0">
                <a:latin typeface="Times New Roman" panose="02020603050405020304" pitchFamily="18" charset="0"/>
                <a:cs typeface="Times New Roman" panose="02020603050405020304" pitchFamily="18" charset="0"/>
              </a:rPr>
              <a:t>chain.</a:t>
            </a:r>
          </a:p>
          <a:p>
            <a:pPr marL="457200" indent="-457200">
              <a:buFont typeface="Arial" panose="020B0604020202020204" pitchFamily="34" charset="0"/>
              <a:buChar char="•"/>
            </a:pPr>
            <a:r>
              <a:rPr lang="en-US" sz="3000" dirty="0" smtClean="0">
                <a:latin typeface="Times New Roman" panose="02020603050405020304" pitchFamily="18" charset="0"/>
                <a:cs typeface="Times New Roman" panose="02020603050405020304" pitchFamily="18" charset="0"/>
              </a:rPr>
              <a:t>Keep </a:t>
            </a:r>
            <a:r>
              <a:rPr lang="en-US" sz="3000" dirty="0">
                <a:latin typeface="Times New Roman" panose="02020603050405020304" pitchFamily="18" charset="0"/>
                <a:cs typeface="Times New Roman" panose="02020603050405020304" pitchFamily="18" charset="0"/>
              </a:rPr>
              <a:t>accurate records of the vaccines administered and those wasted</a:t>
            </a:r>
            <a:r>
              <a:rPr lang="en-US" sz="3000" dirty="0" smtClean="0">
                <a:latin typeface="Times New Roman" panose="02020603050405020304" pitchFamily="18" charset="0"/>
                <a:cs typeface="Times New Roman" panose="02020603050405020304" pitchFamily="18" charset="0"/>
              </a:rPr>
              <a:t>.</a:t>
            </a:r>
          </a:p>
          <a:p>
            <a:r>
              <a:rPr lang="en-US" sz="3200" dirty="0">
                <a:solidFill>
                  <a:srgbClr val="C00000"/>
                </a:solidFill>
                <a:latin typeface="Times New Roman" panose="02020603050405020304" pitchFamily="18" charset="0"/>
                <a:cs typeface="Times New Roman" panose="02020603050405020304" pitchFamily="18" charset="0"/>
              </a:rPr>
              <a:t>Public health technician/officer   </a:t>
            </a:r>
          </a:p>
          <a:p>
            <a:r>
              <a:rPr lang="en-US" sz="3200" dirty="0">
                <a:latin typeface="Times New Roman" panose="02020603050405020304" pitchFamily="18" charset="0"/>
                <a:cs typeface="Times New Roman" panose="02020603050405020304" pitchFamily="18" charset="0"/>
              </a:rPr>
              <a:t>Educates the community about the </a:t>
            </a:r>
            <a:r>
              <a:rPr lang="en-US" sz="3200" dirty="0" err="1">
                <a:latin typeface="Times New Roman" panose="02020603050405020304" pitchFamily="18" charset="0"/>
                <a:cs typeface="Times New Roman" panose="02020603050405020304" pitchFamily="18" charset="0"/>
              </a:rPr>
              <a:t>immunizable</a:t>
            </a:r>
            <a:r>
              <a:rPr lang="en-US" sz="3200" dirty="0">
                <a:latin typeface="Times New Roman" panose="02020603050405020304" pitchFamily="18" charset="0"/>
                <a:cs typeface="Times New Roman" panose="02020603050405020304" pitchFamily="18" charset="0"/>
              </a:rPr>
              <a:t> diseases </a:t>
            </a:r>
          </a:p>
          <a:p>
            <a:r>
              <a:rPr lang="en-US" sz="3200" dirty="0">
                <a:latin typeface="Times New Roman" panose="02020603050405020304" pitchFamily="18" charset="0"/>
                <a:cs typeface="Times New Roman" panose="02020603050405020304" pitchFamily="18" charset="0"/>
              </a:rPr>
              <a:t>Identify and follow-up defaulters  and motivate them to participate in the immunization </a:t>
            </a:r>
            <a:r>
              <a:rPr lang="en-US" sz="3200" dirty="0" err="1">
                <a:latin typeface="Times New Roman" panose="02020603050405020304" pitchFamily="18" charset="0"/>
                <a:cs typeface="Times New Roman" panose="02020603050405020304" pitchFamily="18" charset="0"/>
              </a:rPr>
              <a:t>programme</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Report on immunization activities to DPHO monthly </a:t>
            </a:r>
          </a:p>
          <a:p>
            <a:r>
              <a:rPr lang="en-US" sz="3200" dirty="0">
                <a:latin typeface="Times New Roman" panose="02020603050405020304" pitchFamily="18" charset="0"/>
                <a:cs typeface="Times New Roman" panose="02020603050405020304" pitchFamily="18" charset="0"/>
              </a:rPr>
              <a:t>Maintain cold chain equipment  and carry out minor repairs when </a:t>
            </a:r>
            <a:r>
              <a:rPr lang="en-US" sz="3200" dirty="0" smtClean="0">
                <a:latin typeface="Times New Roman" panose="02020603050405020304" pitchFamily="18" charset="0"/>
                <a:cs typeface="Times New Roman" panose="02020603050405020304" pitchFamily="18" charset="0"/>
              </a:rPr>
              <a:t>necessary</a:t>
            </a:r>
            <a:endParaRPr lang="en-US" sz="3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9" name="Content Placeholder 2"/>
          <p:cNvSpPr>
            <a:spLocks noGrp="1"/>
          </p:cNvSpPr>
          <p:nvPr>
            <p:ph idx="1"/>
          </p:nvPr>
        </p:nvSpPr>
        <p:spPr>
          <a:xfrm>
            <a:off x="838200" y="734096"/>
            <a:ext cx="10515600" cy="5455746"/>
          </a:xfrm>
        </p:spPr>
        <p:txBody>
          <a:bodyPr/>
          <a:lstStyle/>
          <a:p>
            <a:pPr marL="0" indent="0">
              <a:buNone/>
            </a:pPr>
            <a:r>
              <a:rPr lang="en-US" dirty="0">
                <a:solidFill>
                  <a:srgbClr val="C00000"/>
                </a:solidFill>
                <a:latin typeface="Times New Roman" panose="02020603050405020304" pitchFamily="18" charset="0"/>
                <a:cs typeface="Times New Roman" panose="02020603050405020304" pitchFamily="18" charset="0"/>
              </a:rPr>
              <a:t>Health Records and information </a:t>
            </a:r>
            <a:r>
              <a:rPr lang="en-US" dirty="0" smtClean="0">
                <a:solidFill>
                  <a:srgbClr val="C00000"/>
                </a:solidFill>
                <a:latin typeface="Times New Roman" panose="02020603050405020304" pitchFamily="18" charset="0"/>
                <a:cs typeface="Times New Roman" panose="02020603050405020304" pitchFamily="18" charset="0"/>
              </a:rPr>
              <a:t>officer</a:t>
            </a:r>
          </a:p>
          <a:p>
            <a:r>
              <a:rPr lang="en-US" dirty="0" smtClean="0">
                <a:latin typeface="Times New Roman" panose="02020603050405020304" pitchFamily="18" charset="0"/>
                <a:cs typeface="Times New Roman" panose="02020603050405020304" pitchFamily="18" charset="0"/>
              </a:rPr>
              <a:t>Compiles and </a:t>
            </a:r>
            <a:r>
              <a:rPr lang="en-US" dirty="0">
                <a:latin typeface="Times New Roman" panose="02020603050405020304" pitchFamily="18" charset="0"/>
                <a:cs typeface="Times New Roman" panose="02020603050405020304" pitchFamily="18" charset="0"/>
              </a:rPr>
              <a:t>store the records in a systematic manner to facilitate easy retrieval .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Ensure </a:t>
            </a:r>
            <a:r>
              <a:rPr lang="en-US" dirty="0">
                <a:latin typeface="Times New Roman" panose="02020603050405020304" pitchFamily="18" charset="0"/>
                <a:cs typeface="Times New Roman" panose="02020603050405020304" pitchFamily="18" charset="0"/>
              </a:rPr>
              <a:t>availability of enough stationeries </a:t>
            </a:r>
          </a:p>
          <a:p>
            <a:r>
              <a:rPr lang="en-US" dirty="0">
                <a:latin typeface="Times New Roman" panose="02020603050405020304" pitchFamily="18" charset="0"/>
                <a:cs typeface="Times New Roman" panose="02020603050405020304" pitchFamily="18" charset="0"/>
              </a:rPr>
              <a:t>Information of immunization achievement should be drawn on graphs and charts that are regularly updated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Content Placeholder 2"/>
          <p:cNvSpPr>
            <a:spLocks noGrp="1"/>
          </p:cNvSpPr>
          <p:nvPr>
            <p:ph idx="1"/>
          </p:nvPr>
        </p:nvSpPr>
        <p:spPr>
          <a:xfrm>
            <a:off x="502276" y="283334"/>
            <a:ext cx="10851524" cy="6323527"/>
          </a:xfrm>
        </p:spPr>
        <p:txBody>
          <a:bodyPr>
            <a:noAutofit/>
          </a:bodyPr>
          <a:lstStyle/>
          <a:p>
            <a:pPr marL="0" indent="0">
              <a:buNone/>
            </a:pPr>
            <a:r>
              <a:rPr lang="en-US" sz="3200" i="1" dirty="0" smtClean="0">
                <a:solidFill>
                  <a:srgbClr val="FF0000"/>
                </a:solidFill>
                <a:latin typeface="Times New Roman" panose="02020603050405020304" pitchFamily="18" charset="0"/>
                <a:cs typeface="Times New Roman" panose="02020603050405020304" pitchFamily="18" charset="0"/>
              </a:rPr>
              <a:t>Community health nursing</a:t>
            </a:r>
          </a:p>
          <a:p>
            <a:pPr marL="0" indent="0">
              <a:buNone/>
            </a:pPr>
            <a:r>
              <a:rPr lang="en-US" sz="3200" dirty="0" smtClean="0">
                <a:solidFill>
                  <a:schemeClr val="tx2"/>
                </a:solidFill>
                <a:latin typeface="Times New Roman" panose="02020603050405020304" pitchFamily="18" charset="0"/>
                <a:cs typeface="Times New Roman" panose="02020603050405020304" pitchFamily="18" charset="0"/>
              </a:rPr>
              <a:t>Is the “Nursing for the community’s health”. Its uniqueness lies in its emphasis on the health of the population as a whole.</a:t>
            </a:r>
            <a:r>
              <a:rPr lang="en-US" sz="3200" b="1" dirty="0" smtClean="0">
                <a:latin typeface="Times New Roman" panose="02020603050405020304" pitchFamily="18" charset="0"/>
                <a:cs typeface="Times New Roman" panose="02020603050405020304" pitchFamily="18" charset="0"/>
              </a:rPr>
              <a:t> </a:t>
            </a:r>
          </a:p>
          <a:p>
            <a:pPr marL="0" indent="0">
              <a:buNone/>
            </a:pPr>
            <a:r>
              <a:rPr lang="en-US" sz="3200" b="1" dirty="0" smtClean="0">
                <a:latin typeface="Times New Roman" panose="02020603050405020304" pitchFamily="18" charset="0"/>
                <a:cs typeface="Times New Roman" panose="02020603050405020304" pitchFamily="18" charset="0"/>
              </a:rPr>
              <a:t>-Community health nursing </a:t>
            </a:r>
            <a:r>
              <a:rPr lang="en-US" sz="3200" dirty="0" smtClean="0">
                <a:latin typeface="Times New Roman" panose="02020603050405020304" pitchFamily="18" charset="0"/>
                <a:cs typeface="Times New Roman" panose="02020603050405020304" pitchFamily="18" charset="0"/>
              </a:rPr>
              <a:t>: a field of nursing practice with a body of knowledge an skills applied in meeting the needs of individual, family and community</a:t>
            </a:r>
          </a:p>
          <a:p>
            <a:pPr marL="0" indent="0">
              <a:buNone/>
            </a:pPr>
            <a:r>
              <a:rPr lang="en-US" sz="3200" dirty="0" smtClean="0">
                <a:latin typeface="Times New Roman" panose="02020603050405020304" pitchFamily="18" charset="0"/>
                <a:cs typeface="Times New Roman" panose="02020603050405020304" pitchFamily="18" charset="0"/>
              </a:rPr>
              <a:t>Community health nurses address both the personal and the environmental aspects of health, and deal with community factors which either inhibit or facilitate healthy living. </a:t>
            </a:r>
          </a:p>
          <a:p>
            <a:pPr marL="0" indent="0">
              <a:buNone/>
            </a:pPr>
            <a:r>
              <a:rPr lang="en-US" sz="3200" b="1" dirty="0" smtClean="0">
                <a:solidFill>
                  <a:schemeClr val="tx2"/>
                </a:solidFill>
                <a:latin typeface="Times New Roman" panose="02020603050405020304" pitchFamily="18" charset="0"/>
                <a:cs typeface="Times New Roman" panose="02020603050405020304" pitchFamily="18" charset="0"/>
              </a:rPr>
              <a:t>-Personal</a:t>
            </a:r>
            <a:r>
              <a:rPr lang="en-US" sz="3200" dirty="0" smtClean="0">
                <a:latin typeface="Times New Roman" panose="02020603050405020304" pitchFamily="18" charset="0"/>
                <a:cs typeface="Times New Roman" panose="02020603050405020304" pitchFamily="18" charset="0"/>
              </a:rPr>
              <a:t> </a:t>
            </a:r>
            <a:r>
              <a:rPr lang="en-US" sz="3200" b="1" dirty="0" smtClean="0">
                <a:solidFill>
                  <a:schemeClr val="tx2"/>
                </a:solidFill>
                <a:latin typeface="Times New Roman" panose="02020603050405020304" pitchFamily="18" charset="0"/>
                <a:cs typeface="Times New Roman" panose="02020603050405020304" pitchFamily="18" charset="0"/>
              </a:rPr>
              <a:t>health</a:t>
            </a:r>
            <a:r>
              <a:rPr lang="en-US" sz="3200" dirty="0" smtClean="0">
                <a:latin typeface="Times New Roman" panose="02020603050405020304" pitchFamily="18" charset="0"/>
                <a:cs typeface="Times New Roman" panose="02020603050405020304" pitchFamily="18" charset="0"/>
              </a:rPr>
              <a:t> involves the </a:t>
            </a:r>
            <a:r>
              <a:rPr lang="en-US" sz="3200" dirty="0" smtClean="0">
                <a:solidFill>
                  <a:schemeClr val="accent2"/>
                </a:solidFill>
                <a:latin typeface="Times New Roman" panose="02020603050405020304" pitchFamily="18" charset="0"/>
                <a:cs typeface="Times New Roman" panose="02020603050405020304" pitchFamily="18" charset="0"/>
              </a:rPr>
              <a:t>biopsychosocial</a:t>
            </a:r>
            <a:r>
              <a:rPr lang="en-US" sz="3200" dirty="0" smtClean="0">
                <a:latin typeface="Times New Roman" panose="02020603050405020304" pitchFamily="18" charset="0"/>
                <a:cs typeface="Times New Roman" panose="02020603050405020304" pitchFamily="18" charset="0"/>
              </a:rPr>
              <a:t> and </a:t>
            </a:r>
            <a:r>
              <a:rPr lang="en-US" sz="3200" dirty="0" smtClean="0">
                <a:solidFill>
                  <a:schemeClr val="accent2"/>
                </a:solidFill>
                <a:latin typeface="Times New Roman" panose="02020603050405020304" pitchFamily="18" charset="0"/>
                <a:cs typeface="Times New Roman" panose="02020603050405020304" pitchFamily="18" charset="0"/>
              </a:rPr>
              <a:t>spiritual</a:t>
            </a:r>
            <a:r>
              <a:rPr lang="en-US" sz="3200" dirty="0" smtClean="0">
                <a:latin typeface="Times New Roman" panose="02020603050405020304" pitchFamily="18" charset="0"/>
                <a:cs typeface="Times New Roman" panose="02020603050405020304" pitchFamily="18" charset="0"/>
              </a:rPr>
              <a:t> aspects  of individual, family and group functioning, whereas </a:t>
            </a:r>
            <a:r>
              <a:rPr lang="en-US" sz="3200" b="1" dirty="0" smtClean="0">
                <a:solidFill>
                  <a:schemeClr val="tx2"/>
                </a:solidFill>
                <a:latin typeface="Times New Roman" panose="02020603050405020304" pitchFamily="18" charset="0"/>
                <a:cs typeface="Times New Roman" panose="02020603050405020304" pitchFamily="18" charset="0"/>
              </a:rPr>
              <a:t>environmental</a:t>
            </a:r>
            <a:r>
              <a:rPr lang="en-US" sz="3200" dirty="0" smtClean="0">
                <a:latin typeface="Times New Roman" panose="02020603050405020304" pitchFamily="18" charset="0"/>
                <a:cs typeface="Times New Roman" panose="02020603050405020304" pitchFamily="18" charset="0"/>
              </a:rPr>
              <a:t> </a:t>
            </a:r>
            <a:r>
              <a:rPr lang="en-US" sz="3200" b="1" dirty="0" smtClean="0">
                <a:solidFill>
                  <a:schemeClr val="tx2"/>
                </a:solidFill>
                <a:latin typeface="Times New Roman" panose="02020603050405020304" pitchFamily="18" charset="0"/>
                <a:cs typeface="Times New Roman" panose="02020603050405020304" pitchFamily="18" charset="0"/>
              </a:rPr>
              <a:t>health</a:t>
            </a:r>
            <a:r>
              <a:rPr lang="en-US" sz="3200" dirty="0" smtClean="0">
                <a:latin typeface="Times New Roman" panose="02020603050405020304" pitchFamily="18" charset="0"/>
                <a:cs typeface="Times New Roman" panose="02020603050405020304" pitchFamily="18" charset="0"/>
              </a:rPr>
              <a:t> deals with people’s surroundings, settings such as homes, schools, workplaces and recreational facilities.</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0" name="TextBox 1"/>
          <p:cNvSpPr txBox="1"/>
          <p:nvPr/>
        </p:nvSpPr>
        <p:spPr>
          <a:xfrm>
            <a:off x="1442433" y="554976"/>
            <a:ext cx="9165831" cy="5400040"/>
          </a:xfrm>
          <a:prstGeom prst="rect">
            <a:avLst/>
          </a:prstGeom>
          <a:noFill/>
        </p:spPr>
        <p:txBody>
          <a:bodyPr wrap="square" rtlCol="0">
            <a:spAutoFit/>
          </a:bodyPr>
          <a:lstStyle/>
          <a:p>
            <a:r>
              <a:rPr lang="en-US" sz="3200" b="1" dirty="0">
                <a:solidFill>
                  <a:srgbClr val="C00000"/>
                </a:solidFill>
                <a:latin typeface="Times New Roman" panose="02020603050405020304" pitchFamily="18" charset="0"/>
                <a:cs typeface="Times New Roman" panose="02020603050405020304" pitchFamily="18" charset="0"/>
              </a:rPr>
              <a:t>The role of the district supervisors </a:t>
            </a:r>
          </a:p>
          <a:p>
            <a:pPr marL="342900" indent="-342900">
              <a:buAutoNum type="arabicPlain"/>
            </a:pPr>
            <a:r>
              <a:rPr lang="en-US" sz="3200" dirty="0">
                <a:latin typeface="Times New Roman" panose="02020603050405020304" pitchFamily="18" charset="0"/>
                <a:cs typeface="Times New Roman" panose="02020603050405020304" pitchFamily="18" charset="0"/>
              </a:rPr>
              <a:t>Provide regular monthly supply of vaccines and other supplies </a:t>
            </a:r>
          </a:p>
          <a:p>
            <a:pPr marL="342900" indent="-342900">
              <a:buAutoNum type="arabicPlain"/>
            </a:pPr>
            <a:r>
              <a:rPr lang="en-US" sz="3200" dirty="0">
                <a:latin typeface="Times New Roman" panose="02020603050405020304" pitchFamily="18" charset="0"/>
                <a:cs typeface="Times New Roman" panose="02020603050405020304" pitchFamily="18" charset="0"/>
              </a:rPr>
              <a:t>Arrange for major repairs of equipment </a:t>
            </a:r>
          </a:p>
          <a:p>
            <a:pPr marL="342900" indent="-342900">
              <a:buAutoNum type="arabicPlain"/>
            </a:pPr>
            <a:r>
              <a:rPr lang="en-US" sz="3200" dirty="0">
                <a:latin typeface="Times New Roman" panose="02020603050405020304" pitchFamily="18" charset="0"/>
                <a:cs typeface="Times New Roman" panose="02020603050405020304" pitchFamily="18" charset="0"/>
              </a:rPr>
              <a:t>Take samples of vaccines for routine laboratory testing</a:t>
            </a:r>
            <a:r>
              <a:rPr lang="sw-KE" sz="3200" dirty="0">
                <a:latin typeface="Times New Roman" panose="02020603050405020304" pitchFamily="18" charset="0"/>
                <a:cs typeface="Times New Roman" panose="02020603050405020304" pitchFamily="18" charset="0"/>
              </a:rPr>
              <a:t> when indicated</a:t>
            </a:r>
          </a:p>
          <a:p>
            <a:pPr marL="342900" indent="-342900">
              <a:buAutoNum type="arabicPlain"/>
            </a:pPr>
            <a:r>
              <a:rPr lang="en-US" sz="3200" dirty="0">
                <a:latin typeface="Times New Roman" panose="02020603050405020304" pitchFamily="18" charset="0"/>
                <a:cs typeface="Times New Roman" panose="02020603050405020304" pitchFamily="18" charset="0"/>
              </a:rPr>
              <a:t>Arrange and assist in immunization coverage survey</a:t>
            </a:r>
          </a:p>
          <a:p>
            <a:pPr marL="342900" indent="-342900">
              <a:buAutoNum type="arabicPlain"/>
            </a:pPr>
            <a:r>
              <a:rPr lang="en-US" sz="3200" dirty="0">
                <a:latin typeface="Times New Roman" panose="02020603050405020304" pitchFamily="18" charset="0"/>
                <a:cs typeface="Times New Roman" panose="02020603050405020304" pitchFamily="18" charset="0"/>
              </a:rPr>
              <a:t>Provide materials for use in health education activities</a:t>
            </a:r>
          </a:p>
          <a:p>
            <a:pPr marL="342900" indent="-342900">
              <a:buAutoNum type="arabicPlain"/>
            </a:pPr>
            <a:r>
              <a:rPr lang="en-US" sz="3200" dirty="0">
                <a:latin typeface="Times New Roman" panose="02020603050405020304" pitchFamily="18" charset="0"/>
                <a:cs typeface="Times New Roman" panose="02020603050405020304" pitchFamily="18" charset="0"/>
              </a:rPr>
              <a:t>Provide encouragement and support through supervisory visits </a:t>
            </a:r>
            <a:r>
              <a:rPr lang="en-US" sz="3200" dirty="0" smtClean="0">
                <a:latin typeface="Times New Roman" panose="02020603050405020304" pitchFamily="18" charset="0"/>
                <a:cs typeface="Times New Roman" panose="02020603050405020304" pitchFamily="18" charset="0"/>
              </a:rPr>
              <a:t>monthly</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1" name="Content Placeholder 2"/>
          <p:cNvSpPr>
            <a:spLocks noGrp="1"/>
          </p:cNvSpPr>
          <p:nvPr>
            <p:ph idx="1"/>
          </p:nvPr>
        </p:nvSpPr>
        <p:spPr>
          <a:xfrm>
            <a:off x="838200" y="463638"/>
            <a:ext cx="10515600" cy="6053071"/>
          </a:xfrm>
        </p:spPr>
        <p:txBody>
          <a:bodyPr>
            <a:normAutofit fontScale="95833"/>
          </a:bodyPr>
          <a:lstStyle/>
          <a:p>
            <a:pPr marL="0" indent="0" algn="ctr">
              <a:buNone/>
            </a:pPr>
            <a:r>
              <a:rPr lang="en-US" sz="3200" b="1" dirty="0">
                <a:solidFill>
                  <a:srgbClr val="FF0000"/>
                </a:solidFill>
              </a:rPr>
              <a:t>How to organize immunization activities in a health facility</a:t>
            </a:r>
          </a:p>
          <a:p>
            <a:r>
              <a:rPr lang="en-US" dirty="0">
                <a:solidFill>
                  <a:srgbClr val="C00000"/>
                </a:solidFill>
              </a:rPr>
              <a:t>Total population </a:t>
            </a:r>
            <a:r>
              <a:rPr lang="en-US" dirty="0" smtClean="0">
                <a:solidFill>
                  <a:srgbClr val="C00000"/>
                </a:solidFill>
              </a:rPr>
              <a:t>(</a:t>
            </a:r>
            <a:r>
              <a:rPr lang="en-US" dirty="0">
                <a:solidFill>
                  <a:srgbClr val="C00000"/>
                </a:solidFill>
              </a:rPr>
              <a:t>catchment  </a:t>
            </a:r>
            <a:r>
              <a:rPr lang="en-US" dirty="0" smtClean="0">
                <a:solidFill>
                  <a:srgbClr val="C00000"/>
                </a:solidFill>
              </a:rPr>
              <a:t>population); </a:t>
            </a:r>
            <a:r>
              <a:rPr lang="en-US" dirty="0" smtClean="0"/>
              <a:t>The </a:t>
            </a:r>
            <a:r>
              <a:rPr lang="en-US" dirty="0"/>
              <a:t>census figures can be obtained from the local leaders </a:t>
            </a:r>
            <a:endParaRPr lang="en-US" b="1" u="sng" dirty="0">
              <a:solidFill>
                <a:srgbClr val="C00000"/>
              </a:solidFill>
            </a:endParaRPr>
          </a:p>
          <a:p>
            <a:pPr marL="342900" indent="-342900"/>
            <a:r>
              <a:rPr lang="en-US" dirty="0">
                <a:solidFill>
                  <a:srgbClr val="C00000"/>
                </a:solidFill>
              </a:rPr>
              <a:t>Target </a:t>
            </a:r>
            <a:r>
              <a:rPr lang="en-US" dirty="0" smtClean="0">
                <a:solidFill>
                  <a:srgbClr val="C00000"/>
                </a:solidFill>
              </a:rPr>
              <a:t>population; </a:t>
            </a:r>
            <a:r>
              <a:rPr lang="en-US" dirty="0" smtClean="0"/>
              <a:t>The </a:t>
            </a:r>
            <a:r>
              <a:rPr lang="en-US" dirty="0"/>
              <a:t>number of children that need immunization in the catchment area e.g. 5% of the total catchment </a:t>
            </a:r>
            <a:r>
              <a:rPr lang="en-US" dirty="0" smtClean="0"/>
              <a:t>population.</a:t>
            </a:r>
          </a:p>
          <a:p>
            <a:pPr marL="342900" indent="-342900"/>
            <a:r>
              <a:rPr lang="en-US" dirty="0">
                <a:solidFill>
                  <a:srgbClr val="C00000"/>
                </a:solidFill>
              </a:rPr>
              <a:t>Monthly vaccine requirement (ordering </a:t>
            </a:r>
            <a:r>
              <a:rPr lang="en-US" dirty="0" smtClean="0">
                <a:solidFill>
                  <a:srgbClr val="C00000"/>
                </a:solidFill>
              </a:rPr>
              <a:t>procedure)</a:t>
            </a:r>
            <a:endParaRPr lang="en-US" b="1" u="sng" dirty="0">
              <a:solidFill>
                <a:srgbClr val="C00000"/>
              </a:solidFill>
            </a:endParaRPr>
          </a:p>
          <a:p>
            <a:pPr>
              <a:buFont typeface="Wingdings" panose="05000000000000000000" pitchFamily="2" charset="2"/>
              <a:buChar char="ü"/>
            </a:pPr>
            <a:r>
              <a:rPr lang="en-US" dirty="0" smtClean="0"/>
              <a:t>Minimum </a:t>
            </a:r>
            <a:r>
              <a:rPr lang="en-US" dirty="0"/>
              <a:t>stock levels of two weeks</a:t>
            </a:r>
          </a:p>
          <a:p>
            <a:pPr>
              <a:buFont typeface="Wingdings" panose="05000000000000000000" pitchFamily="2" charset="2"/>
              <a:buChar char="ü"/>
            </a:pPr>
            <a:r>
              <a:rPr lang="en-US" dirty="0" smtClean="0"/>
              <a:t>Total </a:t>
            </a:r>
            <a:r>
              <a:rPr lang="en-US" dirty="0"/>
              <a:t>number of dosages per vaccine as required by the target </a:t>
            </a:r>
            <a:r>
              <a:rPr lang="en-US" dirty="0" smtClean="0"/>
              <a:t>population</a:t>
            </a:r>
          </a:p>
          <a:p>
            <a:pPr>
              <a:buFont typeface="Wingdings" panose="05000000000000000000" pitchFamily="2" charset="2"/>
              <a:buChar char="ü"/>
            </a:pPr>
            <a:r>
              <a:rPr lang="en-US" dirty="0" smtClean="0"/>
              <a:t>Consider </a:t>
            </a:r>
            <a:r>
              <a:rPr lang="en-US" dirty="0"/>
              <a:t>the wasted </a:t>
            </a:r>
            <a:r>
              <a:rPr lang="en-US" dirty="0" smtClean="0"/>
              <a:t>doses</a:t>
            </a:r>
          </a:p>
          <a:p>
            <a:pPr>
              <a:buFont typeface="Wingdings" panose="05000000000000000000" pitchFamily="2" charset="2"/>
              <a:buChar char="ü"/>
            </a:pPr>
            <a:r>
              <a:rPr lang="en-US" dirty="0" smtClean="0"/>
              <a:t>Consider </a:t>
            </a:r>
            <a:r>
              <a:rPr lang="en-US" dirty="0"/>
              <a:t>the actual number of vaccines doses used the previous month for every </a:t>
            </a:r>
            <a:r>
              <a:rPr lang="en-US" dirty="0" smtClean="0"/>
              <a:t>antigen</a:t>
            </a:r>
          </a:p>
          <a:p>
            <a:pPr>
              <a:buFont typeface="Wingdings" panose="05000000000000000000" pitchFamily="2" charset="2"/>
              <a:buChar char="ü"/>
            </a:pPr>
            <a:r>
              <a:rPr lang="en-US" dirty="0"/>
              <a:t>Divide  the target population by  12 (months of the year)</a:t>
            </a:r>
          </a:p>
          <a:p>
            <a:pPr marL="0" indent="0">
              <a:buNone/>
            </a:pPr>
            <a:endParaRPr lang="en-US" b="1" dirty="0"/>
          </a:p>
          <a:p>
            <a:pPr marL="342900" indent="-342900"/>
            <a:endParaRPr lang="en-US" sz="2400" b="1" u="sng" dirty="0">
              <a:solidFill>
                <a:srgbClr val="C00000"/>
              </a:solidFill>
            </a:endParaRPr>
          </a:p>
          <a:p>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2" name="Rectangle 2"/>
          <p:cNvSpPr/>
          <p:nvPr/>
        </p:nvSpPr>
        <p:spPr>
          <a:xfrm>
            <a:off x="1068946" y="659217"/>
            <a:ext cx="9890975" cy="6009640"/>
          </a:xfrm>
          <a:prstGeom prst="rect">
            <a:avLst/>
          </a:prstGeom>
        </p:spPr>
        <p:txBody>
          <a:bodyPr wrap="square">
            <a:spAutoFit/>
          </a:bodyPr>
          <a:lstStyle/>
          <a:p>
            <a:pPr marL="342900" indent="-342900"/>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average number  of vaccine is :</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1 BCG</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ORAL POLIO (</a:t>
            </a:r>
            <a:r>
              <a:rPr lang="en-US" sz="2800" dirty="0" smtClean="0">
                <a:latin typeface="Times New Roman" panose="02020603050405020304" pitchFamily="18" charset="0"/>
                <a:cs typeface="Times New Roman" panose="02020603050405020304" pitchFamily="18" charset="0"/>
              </a:rPr>
              <a:t>OPV)</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3 PENTAVALENT</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2 	ROTA VIRUS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2 IPV </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PCV(Pneumococcal Vaccine)    </a:t>
            </a:r>
            <a:endParaRPr lang="en-US" sz="28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MEASLE </a:t>
            </a:r>
            <a:r>
              <a:rPr lang="en-US" sz="2800" dirty="0" smtClean="0">
                <a:latin typeface="Times New Roman" panose="02020603050405020304" pitchFamily="18" charset="0"/>
                <a:cs typeface="Times New Roman" panose="02020603050405020304" pitchFamily="18" charset="0"/>
              </a:rPr>
              <a:t>VACCINE</a:t>
            </a:r>
          </a:p>
          <a:p>
            <a:r>
              <a:rPr lang="en-US" sz="2800" dirty="0" smtClean="0">
                <a:latin typeface="Times New Roman" panose="02020603050405020304" pitchFamily="18" charset="0"/>
                <a:cs typeface="Times New Roman" panose="02020603050405020304" pitchFamily="18" charset="0"/>
              </a:rPr>
              <a:t>Consider </a:t>
            </a:r>
            <a:r>
              <a:rPr lang="en-US" sz="2800" dirty="0">
                <a:latin typeface="Times New Roman" panose="02020603050405020304" pitchFamily="18" charset="0"/>
                <a:cs typeface="Times New Roman" panose="02020603050405020304" pitchFamily="18" charset="0"/>
              </a:rPr>
              <a:t>the wasted vaccines from unfinished vials </a:t>
            </a:r>
          </a:p>
          <a:p>
            <a:pPr marL="342900" indent="-342900"/>
            <a:r>
              <a:rPr lang="en-US" sz="2800" dirty="0">
                <a:latin typeface="Times New Roman" panose="02020603050405020304" pitchFamily="18" charset="0"/>
                <a:cs typeface="Times New Roman" panose="02020603050405020304" pitchFamily="18" charset="0"/>
              </a:rPr>
              <a:t>For BCG and Measles vaccine is estimated  as </a:t>
            </a:r>
            <a:r>
              <a:rPr lang="en-US" sz="2800" dirty="0" smtClean="0">
                <a:latin typeface="Times New Roman" panose="02020603050405020304" pitchFamily="18" charset="0"/>
                <a:cs typeface="Times New Roman" panose="02020603050405020304" pitchFamily="18" charset="0"/>
              </a:rPr>
              <a:t>1/2  </a:t>
            </a:r>
            <a:r>
              <a:rPr lang="en-US" sz="2800" dirty="0">
                <a:latin typeface="Times New Roman" panose="02020603050405020304" pitchFamily="18" charset="0"/>
                <a:cs typeface="Times New Roman" panose="02020603050405020304" pitchFamily="18" charset="0"/>
              </a:rPr>
              <a:t>for the others 1/3 </a:t>
            </a:r>
            <a:endParaRPr lang="en-US" sz="2800" dirty="0" smtClean="0">
              <a:latin typeface="Times New Roman" panose="02020603050405020304" pitchFamily="18" charset="0"/>
              <a:cs typeface="Times New Roman" panose="02020603050405020304" pitchFamily="18" charset="0"/>
            </a:endParaRPr>
          </a:p>
          <a:p>
            <a:r>
              <a:rPr lang="en-US" sz="2800" dirty="0"/>
              <a:t>There is wastage of vaccines from unfinished vials which must be </a:t>
            </a:r>
          </a:p>
          <a:p>
            <a:r>
              <a:rPr lang="en-US" sz="2800" dirty="0"/>
              <a:t> destroyed, vaccines left in syringes,  expiring vaccines </a:t>
            </a:r>
            <a:r>
              <a:rPr lang="en-US" sz="2800" dirty="0" err="1"/>
              <a:t>etc</a:t>
            </a:r>
            <a:endParaRPr lang="en-US" sz="2800" dirty="0"/>
          </a:p>
          <a:p>
            <a:pPr marL="342900" indent="-342900"/>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3" name="TextBox 1"/>
          <p:cNvSpPr txBox="1"/>
          <p:nvPr/>
        </p:nvSpPr>
        <p:spPr>
          <a:xfrm>
            <a:off x="953037" y="304443"/>
            <a:ext cx="9736428" cy="6136640"/>
          </a:xfrm>
          <a:prstGeom prst="rect">
            <a:avLst/>
          </a:prstGeom>
          <a:noFill/>
        </p:spPr>
        <p:txBody>
          <a:bodyPr wrap="square" rtlCol="0">
            <a:spAutoFit/>
          </a:bodyPr>
          <a:lstStyle/>
          <a:p>
            <a:r>
              <a:rPr lang="en-US" sz="2400" dirty="0" smtClean="0"/>
              <a:t>The </a:t>
            </a:r>
            <a:r>
              <a:rPr lang="en-US" sz="2400" dirty="0"/>
              <a:t>knowledge of your monthly average target  immuni-</a:t>
            </a:r>
          </a:p>
          <a:p>
            <a:r>
              <a:rPr lang="en-US" sz="2400" dirty="0"/>
              <a:t>zations  is helpful in ;</a:t>
            </a:r>
          </a:p>
          <a:p>
            <a:pPr>
              <a:buFontTx/>
              <a:buChar char="-"/>
            </a:pPr>
            <a:r>
              <a:rPr lang="en-US" sz="2400" dirty="0"/>
              <a:t>Estimating the amount of vaccines  needed each month</a:t>
            </a:r>
          </a:p>
          <a:p>
            <a:pPr>
              <a:buFontTx/>
              <a:buChar char="-"/>
            </a:pPr>
            <a:r>
              <a:rPr lang="en-US" sz="2400" dirty="0"/>
              <a:t>Evaluating your immunization </a:t>
            </a:r>
            <a:r>
              <a:rPr lang="en-US" sz="2400" dirty="0" smtClean="0"/>
              <a:t>coverage</a:t>
            </a:r>
          </a:p>
          <a:p>
            <a:r>
              <a:rPr lang="en-US" sz="2400" dirty="0" smtClean="0"/>
              <a:t>In </a:t>
            </a:r>
            <a:r>
              <a:rPr lang="en-US" sz="2400" dirty="0"/>
              <a:t>a target population of 6000 BCG monthly requirement</a:t>
            </a:r>
          </a:p>
          <a:p>
            <a:r>
              <a:rPr lang="en-US" sz="2400" dirty="0"/>
              <a:t> is;   6000/12 = 500 x1 (dose per child)   then plus  500x1/2= 250</a:t>
            </a:r>
          </a:p>
          <a:p>
            <a:r>
              <a:rPr lang="en-US" sz="2400" dirty="0"/>
              <a:t> (wastage), therefore total requirement  is 500+250= 750 doses.</a:t>
            </a:r>
          </a:p>
          <a:p>
            <a:endParaRPr lang="en-US" sz="2400" dirty="0"/>
          </a:p>
          <a:p>
            <a:r>
              <a:rPr lang="en-US" sz="2400" dirty="0" smtClean="0"/>
              <a:t>If </a:t>
            </a:r>
            <a:r>
              <a:rPr lang="en-US" sz="2400" dirty="0"/>
              <a:t>the children coming for immunization falls below the target </a:t>
            </a:r>
            <a:r>
              <a:rPr lang="en-US" sz="2400" dirty="0" smtClean="0"/>
              <a:t>population</a:t>
            </a:r>
            <a:r>
              <a:rPr lang="en-US" sz="2400" dirty="0"/>
              <a:t>, you should order less vaccines or else you may </a:t>
            </a:r>
            <a:r>
              <a:rPr lang="en-US" sz="2400" dirty="0" smtClean="0"/>
              <a:t>be overstocked</a:t>
            </a:r>
            <a:r>
              <a:rPr lang="en-US" sz="2400" dirty="0"/>
              <a:t>, and vaccines may expire.</a:t>
            </a:r>
          </a:p>
          <a:p>
            <a:r>
              <a:rPr lang="en-US" sz="2400" dirty="0"/>
              <a:t>Consider the time it takes for you to receive a new order of vaccines.</a:t>
            </a:r>
          </a:p>
          <a:p>
            <a:r>
              <a:rPr lang="en-US" sz="2400" dirty="0"/>
              <a:t>You should keep in stock the number of doses you would normally</a:t>
            </a:r>
          </a:p>
          <a:p>
            <a:r>
              <a:rPr lang="en-US" sz="2400" dirty="0"/>
              <a:t> use as you wait for the new stock (minimum stock level) usually a two</a:t>
            </a:r>
          </a:p>
          <a:p>
            <a:r>
              <a:rPr lang="en-US" sz="2400" dirty="0"/>
              <a:t> weeks stock. </a:t>
            </a:r>
          </a:p>
          <a:p>
            <a:endParaRPr lang="en-US" sz="2400" dirty="0"/>
          </a:p>
          <a:p>
            <a:endParaRPr lang="en-US" sz="2400"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4" name="TextBox 1"/>
          <p:cNvSpPr txBox="1"/>
          <p:nvPr/>
        </p:nvSpPr>
        <p:spPr>
          <a:xfrm>
            <a:off x="1249251" y="593613"/>
            <a:ext cx="9504608" cy="5120640"/>
          </a:xfrm>
          <a:prstGeom prst="rect">
            <a:avLst/>
          </a:prstGeom>
          <a:noFill/>
        </p:spPr>
        <p:txBody>
          <a:bodyPr wrap="square" rtlCol="0">
            <a:sp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How to increase public participation  </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Create  awareness about immunization to the community</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Discuss the importance of immunizations with mothers</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Create time convenience in the clinic  i.e. 8am through to 5pm</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Enhance a good client flow in the clinic</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Reduce cost of services to affordable levels</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Ensure high quality services e.g. availability of resources, cleanliness</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Maintain proper records of the health activities </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Ensure good interpersonal relationships </a:t>
            </a:r>
          </a:p>
          <a:p>
            <a:pPr>
              <a:buFont typeface="Wingdings" pitchFamily="2" charset="2"/>
              <a:buChar char="§"/>
            </a:pPr>
            <a:r>
              <a:rPr lang="en-US" sz="2800" dirty="0">
                <a:latin typeface="Times New Roman" panose="02020603050405020304" pitchFamily="18" charset="0"/>
                <a:cs typeface="Times New Roman" panose="02020603050405020304" pitchFamily="18" charset="0"/>
              </a:rPr>
              <a:t>Maintain staff discipline, positive attitude, </a:t>
            </a:r>
            <a:r>
              <a:rPr lang="en-US" sz="2800" dirty="0" smtClean="0">
                <a:latin typeface="Times New Roman" panose="02020603050405020304" pitchFamily="18" charset="0"/>
                <a:cs typeface="Times New Roman" panose="02020603050405020304" pitchFamily="18" charset="0"/>
              </a:rPr>
              <a:t>punctuality, neatness</a:t>
            </a:r>
            <a:endParaRPr lang="en-US" sz="2800" dirty="0">
              <a:latin typeface="Times New Roman" panose="02020603050405020304" pitchFamily="18" charset="0"/>
              <a:cs typeface="Times New Roman" panose="02020603050405020304" pitchFamily="18" charset="0"/>
            </a:endParaRPr>
          </a:p>
          <a:p>
            <a:pPr>
              <a:buFont typeface="Wingdings" pitchFamily="2" charset="2"/>
              <a:buChar char="§"/>
            </a:pPr>
            <a:r>
              <a:rPr lang="en-US" sz="2800" dirty="0">
                <a:latin typeface="Times New Roman" panose="02020603050405020304" pitchFamily="18" charset="0"/>
                <a:cs typeface="Times New Roman" panose="02020603050405020304" pitchFamily="18" charset="0"/>
              </a:rPr>
              <a:t>Improve infrastructure e.g. access roads bridges </a:t>
            </a:r>
            <a:r>
              <a:rPr lang="en-US" sz="2800" dirty="0" err="1">
                <a:latin typeface="Times New Roman" panose="02020603050405020304" pitchFamily="18" charset="0"/>
                <a:cs typeface="Times New Roman" panose="02020603050405020304" pitchFamily="18" charset="0"/>
              </a:rPr>
              <a:t>etc</a:t>
            </a:r>
            <a:r>
              <a:rPr lang="en-US" sz="28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5" name="Content Placeholder 2"/>
          <p:cNvSpPr>
            <a:spLocks noGrp="1"/>
          </p:cNvSpPr>
          <p:nvPr>
            <p:ph idx="1"/>
          </p:nvPr>
        </p:nvSpPr>
        <p:spPr>
          <a:xfrm>
            <a:off x="838200" y="746975"/>
            <a:ext cx="10515600" cy="5429988"/>
          </a:xfrm>
        </p:spPr>
        <p:txBody>
          <a:bodyPr/>
          <a:lstStyle/>
          <a:p>
            <a:pPr algn="ctr"/>
            <a:r>
              <a:rPr lang="en-US" b="1" u="sng" dirty="0">
                <a:solidFill>
                  <a:srgbClr val="C00000"/>
                </a:solidFill>
                <a:latin typeface="Times New Roman" panose="02020603050405020304" pitchFamily="18" charset="0"/>
                <a:cs typeface="Times New Roman" panose="02020603050405020304" pitchFamily="18" charset="0"/>
              </a:rPr>
              <a:t>Outreach or mobile clinic</a:t>
            </a:r>
          </a:p>
          <a:p>
            <a:r>
              <a:rPr lang="en-US" dirty="0">
                <a:latin typeface="Times New Roman" panose="02020603050405020304" pitchFamily="18" charset="0"/>
                <a:cs typeface="Times New Roman" panose="02020603050405020304" pitchFamily="18" charset="0"/>
              </a:rPr>
              <a:t>An  outreach clinic is where MCH/FP  services are given by staff from a health facility (static clinic) and return back the same day </a:t>
            </a:r>
          </a:p>
          <a:p>
            <a:r>
              <a:rPr lang="en-US" dirty="0">
                <a:latin typeface="Times New Roman" panose="02020603050405020304" pitchFamily="18" charset="0"/>
                <a:cs typeface="Times New Roman" panose="02020603050405020304" pitchFamily="18" charset="0"/>
              </a:rPr>
              <a:t>A mobile clinic means giving MCH/FP services to a community away from the static clinic lasting for more than one day</a:t>
            </a:r>
            <a:r>
              <a:rPr lang="en-US" dirty="0" smtClean="0">
                <a:latin typeface="Times New Roman" panose="02020603050405020304" pitchFamily="18" charset="0"/>
                <a:cs typeface="Times New Roman" panose="02020603050405020304" pitchFamily="18" charset="0"/>
              </a:rPr>
              <a:t>.</a:t>
            </a:r>
          </a:p>
          <a:p>
            <a:r>
              <a:rPr lang="en-US" dirty="0">
                <a:solidFill>
                  <a:srgbClr val="C00000"/>
                </a:solidFill>
                <a:latin typeface="Times New Roman" panose="02020603050405020304" pitchFamily="18" charset="0"/>
                <a:cs typeface="Times New Roman" panose="02020603050405020304" pitchFamily="18" charset="0"/>
              </a:rPr>
              <a:t>Services  offered </a:t>
            </a:r>
          </a:p>
          <a:p>
            <a:r>
              <a:rPr lang="en-US" dirty="0">
                <a:latin typeface="Times New Roman" panose="02020603050405020304" pitchFamily="18" charset="0"/>
                <a:cs typeface="Times New Roman" panose="02020603050405020304" pitchFamily="18" charset="0"/>
              </a:rPr>
              <a:t>Comprehensive  basic health services e.g. curative – treatment        </a:t>
            </a:r>
          </a:p>
          <a:p>
            <a:r>
              <a:rPr lang="en-US" dirty="0">
                <a:latin typeface="Times New Roman" panose="02020603050405020304" pitchFamily="18" charset="0"/>
                <a:cs typeface="Times New Roman" panose="02020603050405020304" pitchFamily="18" charset="0"/>
              </a:rPr>
              <a:t>Preventive ------immunizations, chemoprophylaxis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Promotive -------health messages, growth monitoring, family planning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a:t>
            </a:r>
          </a:p>
          <a:p>
            <a:pPr marL="0" indent="0">
              <a:buNone/>
            </a:pPr>
            <a:endParaRPr lang="en-US" dirty="0"/>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6" name="TextBox 1"/>
          <p:cNvSpPr txBox="1"/>
          <p:nvPr/>
        </p:nvSpPr>
        <p:spPr>
          <a:xfrm>
            <a:off x="1378039" y="285729"/>
            <a:ext cx="9147117" cy="5819141"/>
          </a:xfrm>
          <a:prstGeom prst="rect">
            <a:avLst/>
          </a:prstGeom>
          <a:noFill/>
        </p:spPr>
        <p:txBody>
          <a:bodyPr wrap="square" rtlCol="0">
            <a:spAutoFit/>
          </a:bodyPr>
          <a:lstStyle/>
          <a:p>
            <a:r>
              <a:rPr lang="en-US" sz="2800" dirty="0" smtClean="0">
                <a:solidFill>
                  <a:srgbClr val="C00000"/>
                </a:solidFill>
              </a:rPr>
              <a:t>Staff </a:t>
            </a:r>
            <a:r>
              <a:rPr lang="en-US" sz="2800" dirty="0">
                <a:solidFill>
                  <a:srgbClr val="C00000"/>
                </a:solidFill>
              </a:rPr>
              <a:t>required </a:t>
            </a:r>
          </a:p>
          <a:p>
            <a:r>
              <a:rPr lang="en-US" sz="3200" dirty="0">
                <a:latin typeface="Times New Roman" panose="02020603050405020304" pitchFamily="18" charset="0"/>
                <a:cs typeface="Times New Roman" panose="02020603050405020304" pitchFamily="18" charset="0"/>
              </a:rPr>
              <a:t>PHO/PHT ---Identifying defaulters and giving health messages</a:t>
            </a:r>
          </a:p>
          <a:p>
            <a:r>
              <a:rPr lang="en-US" sz="3200" dirty="0">
                <a:latin typeface="Times New Roman" panose="02020603050405020304" pitchFamily="18" charset="0"/>
                <a:cs typeface="Times New Roman" panose="02020603050405020304" pitchFamily="18" charset="0"/>
              </a:rPr>
              <a:t>Nutritionist-------growth monitoring and follow-up</a:t>
            </a:r>
          </a:p>
          <a:p>
            <a:r>
              <a:rPr lang="en-US" sz="3200" dirty="0">
                <a:latin typeface="Times New Roman" panose="02020603050405020304" pitchFamily="18" charset="0"/>
                <a:cs typeface="Times New Roman" panose="02020603050405020304" pitchFamily="18" charset="0"/>
              </a:rPr>
              <a:t>Nurses----giving immunizations, </a:t>
            </a:r>
            <a:r>
              <a:rPr lang="en-US" sz="3200" dirty="0" err="1">
                <a:latin typeface="Times New Roman" panose="02020603050405020304" pitchFamily="18" charset="0"/>
                <a:cs typeface="Times New Roman" panose="02020603050405020304" pitchFamily="18" charset="0"/>
              </a:rPr>
              <a:t>Fp</a:t>
            </a:r>
            <a:r>
              <a:rPr lang="en-US" sz="3200" dirty="0">
                <a:latin typeface="Times New Roman" panose="02020603050405020304" pitchFamily="18" charset="0"/>
                <a:cs typeface="Times New Roman" panose="02020603050405020304" pitchFamily="18" charset="0"/>
              </a:rPr>
              <a:t>(contraceptive) commodities, treatment, attending ante natal mothers ,maintaing records.</a:t>
            </a:r>
          </a:p>
          <a:p>
            <a:r>
              <a:rPr lang="en-US" sz="3200" dirty="0">
                <a:latin typeface="Times New Roman" panose="02020603050405020304" pitchFamily="18" charset="0"/>
                <a:cs typeface="Times New Roman" panose="02020603050405020304" pitchFamily="18" charset="0"/>
              </a:rPr>
              <a:t>Attendant-----cleaning and running errands as directed </a:t>
            </a:r>
          </a:p>
          <a:p>
            <a:r>
              <a:rPr lang="en-US" sz="3200" dirty="0">
                <a:solidFill>
                  <a:srgbClr val="C00000"/>
                </a:solidFill>
                <a:latin typeface="Times New Roman" panose="02020603050405020304" pitchFamily="18" charset="0"/>
                <a:cs typeface="Times New Roman" panose="02020603050405020304" pitchFamily="18" charset="0"/>
              </a:rPr>
              <a:t>Equipment required</a:t>
            </a:r>
          </a:p>
          <a:p>
            <a:r>
              <a:rPr lang="en-US" sz="3200" dirty="0">
                <a:latin typeface="Times New Roman" panose="02020603050405020304" pitchFamily="18" charset="0"/>
                <a:cs typeface="Times New Roman" panose="02020603050405020304" pitchFamily="18" charset="0"/>
              </a:rPr>
              <a:t>Make  a check list of what you need for the outreach clinic</a:t>
            </a:r>
          </a:p>
          <a:p>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7" name="Rectangle 2"/>
          <p:cNvSpPr/>
          <p:nvPr/>
        </p:nvSpPr>
        <p:spPr>
          <a:xfrm>
            <a:off x="1397596" y="179454"/>
            <a:ext cx="9008534" cy="5958841"/>
          </a:xfrm>
          <a:prstGeom prst="rect">
            <a:avLst/>
          </a:prstGeom>
        </p:spPr>
        <p:txBody>
          <a:bodyPr wrap="square">
            <a:spAutoFit/>
          </a:bodyPr>
          <a:lstStyle/>
          <a:p>
            <a:r>
              <a:rPr lang="en-US" sz="2800" b="1" u="sng" dirty="0">
                <a:solidFill>
                  <a:srgbClr val="C00000"/>
                </a:solidFill>
              </a:rPr>
              <a:t>Planning  and  organization of the outreach clinic</a:t>
            </a:r>
          </a:p>
          <a:p>
            <a:r>
              <a:rPr lang="en-US" sz="2800" dirty="0"/>
              <a:t>Situational analysis </a:t>
            </a:r>
          </a:p>
          <a:p>
            <a:r>
              <a:rPr lang="en-US" sz="2800" dirty="0"/>
              <a:t>Discuss your plan with colleagues in a staff meeting</a:t>
            </a:r>
          </a:p>
          <a:p>
            <a:r>
              <a:rPr lang="en-US" sz="2800" dirty="0"/>
              <a:t>Involve the DHMT for technical and material support</a:t>
            </a:r>
          </a:p>
          <a:p>
            <a:r>
              <a:rPr lang="en-US" sz="2800" dirty="0"/>
              <a:t>Involve community leaders e.g. Chief, assistant chief, village elder </a:t>
            </a:r>
            <a:r>
              <a:rPr lang="en-US" sz="2800" dirty="0" err="1"/>
              <a:t>e.t.c</a:t>
            </a:r>
            <a:r>
              <a:rPr lang="en-US" sz="2800" dirty="0"/>
              <a:t>.</a:t>
            </a:r>
          </a:p>
          <a:p>
            <a:r>
              <a:rPr lang="en-US" sz="2800" dirty="0"/>
              <a:t>Meet the community members and disseminate information about the services , days, time , venue </a:t>
            </a:r>
            <a:r>
              <a:rPr lang="en-US" sz="2800" dirty="0" err="1"/>
              <a:t>e.t.c</a:t>
            </a:r>
            <a:r>
              <a:rPr lang="en-US" sz="2800" dirty="0"/>
              <a:t>.</a:t>
            </a:r>
          </a:p>
          <a:p>
            <a:r>
              <a:rPr lang="en-US" sz="2800" b="1" dirty="0">
                <a:solidFill>
                  <a:schemeClr val="accent1"/>
                </a:solidFill>
              </a:rPr>
              <a:t>Implementation </a:t>
            </a:r>
            <a:r>
              <a:rPr lang="en-US" sz="2800" dirty="0"/>
              <a:t>--- Putting the activities into action</a:t>
            </a:r>
          </a:p>
          <a:p>
            <a:r>
              <a:rPr lang="en-US" sz="2800" dirty="0"/>
              <a:t>Be punctual and reliable as you embark on the planned activities for the sessions.</a:t>
            </a:r>
          </a:p>
          <a:p>
            <a:endParaRPr lang="en-US" sz="2800" b="1" dirty="0" smtClean="0">
              <a:solidFill>
                <a:schemeClr val="accent2"/>
              </a:solidFill>
            </a:endParaRPr>
          </a:p>
          <a:p>
            <a:r>
              <a:rPr lang="en-US" sz="2800" b="1" dirty="0" smtClean="0">
                <a:solidFill>
                  <a:schemeClr val="accent2"/>
                </a:solidFill>
              </a:rPr>
              <a:t>Evaluation-</a:t>
            </a:r>
            <a:r>
              <a:rPr lang="en-US" sz="2800" dirty="0"/>
              <a:t>----check on the performance and whether you are achieving the set objectives.</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8" name="TextBox 1"/>
          <p:cNvSpPr txBox="1"/>
          <p:nvPr/>
        </p:nvSpPr>
        <p:spPr>
          <a:xfrm>
            <a:off x="1666844" y="0"/>
            <a:ext cx="8858312" cy="6377940"/>
          </a:xfrm>
          <a:prstGeom prst="rect">
            <a:avLst/>
          </a:prstGeom>
          <a:noFill/>
        </p:spPr>
        <p:txBody>
          <a:bodyPr wrap="square" rtlCol="0">
            <a:spAutoFit/>
          </a:bodyPr>
          <a:lstStyle/>
          <a:p>
            <a:r>
              <a:rPr lang="en-US" sz="2800" b="1" u="sng" dirty="0">
                <a:solidFill>
                  <a:srgbClr val="C00000"/>
                </a:solidFill>
                <a:latin typeface="Times New Roman" panose="02020603050405020304" pitchFamily="18" charset="0"/>
                <a:cs typeface="Times New Roman" panose="02020603050405020304" pitchFamily="18" charset="0"/>
              </a:rPr>
              <a:t>Concept of missed opportunity for </a:t>
            </a:r>
            <a:r>
              <a:rPr lang="en-US" sz="2800" b="1" u="sng" dirty="0" smtClean="0">
                <a:solidFill>
                  <a:srgbClr val="C00000"/>
                </a:solidFill>
                <a:latin typeface="Times New Roman" panose="02020603050405020304" pitchFamily="18" charset="0"/>
                <a:cs typeface="Times New Roman" panose="02020603050405020304" pitchFamily="18" charset="0"/>
              </a:rPr>
              <a:t>immunization</a:t>
            </a:r>
            <a:endParaRPr lang="en-US" sz="2800" b="1" u="sng" dirty="0">
              <a:solidFill>
                <a:srgbClr val="C00000"/>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A missed  opportunity for immunization occurs when any eligible client comes to a health facility and does not receive any or all of the vaccine for which he or she is eligible.</a:t>
            </a:r>
          </a:p>
          <a:p>
            <a:r>
              <a:rPr lang="en-US" sz="2800" dirty="0">
                <a:solidFill>
                  <a:srgbClr val="C00000"/>
                </a:solidFill>
                <a:latin typeface="Times New Roman" panose="02020603050405020304" pitchFamily="18" charset="0"/>
                <a:cs typeface="Times New Roman" panose="02020603050405020304" pitchFamily="18" charset="0"/>
              </a:rPr>
              <a:t>Possible reasons</a:t>
            </a:r>
          </a:p>
          <a:p>
            <a:r>
              <a:rPr lang="en-US" sz="2800" dirty="0">
                <a:latin typeface="Times New Roman" panose="02020603050405020304" pitchFamily="18" charset="0"/>
                <a:cs typeface="Times New Roman" panose="02020603050405020304" pitchFamily="18" charset="0"/>
              </a:rPr>
              <a:t>1—The  health facility does not offer immunization</a:t>
            </a:r>
          </a:p>
          <a:p>
            <a:r>
              <a:rPr lang="en-US" sz="2800" dirty="0">
                <a:latin typeface="Times New Roman" panose="02020603050405020304" pitchFamily="18" charset="0"/>
                <a:cs typeface="Times New Roman" panose="02020603050405020304" pitchFamily="18" charset="0"/>
              </a:rPr>
              <a:t>2---the health workers do not use appropriate  contraindications to immunizations</a:t>
            </a:r>
          </a:p>
          <a:p>
            <a:r>
              <a:rPr lang="en-US" sz="2800" dirty="0">
                <a:latin typeface="Times New Roman" panose="02020603050405020304" pitchFamily="18" charset="0"/>
                <a:cs typeface="Times New Roman" panose="02020603050405020304" pitchFamily="18" charset="0"/>
              </a:rPr>
              <a:t>3—the H/workers do not routinely screen clients for their immunization status and offer the recommended vaccines</a:t>
            </a:r>
          </a:p>
          <a:p>
            <a:r>
              <a:rPr lang="en-US" sz="2800" dirty="0">
                <a:latin typeface="Times New Roman" panose="02020603050405020304" pitchFamily="18" charset="0"/>
                <a:cs typeface="Times New Roman" panose="02020603050405020304" pitchFamily="18" charset="0"/>
              </a:rPr>
              <a:t>4-the H/workers do not give all the vaccines for which the clients are eligible. </a:t>
            </a:r>
          </a:p>
          <a:p>
            <a:r>
              <a:rPr lang="en-US" sz="2800" dirty="0">
                <a:latin typeface="Times New Roman" panose="02020603050405020304" pitchFamily="18" charset="0"/>
                <a:cs typeface="Times New Roman" panose="02020603050405020304" pitchFamily="18" charset="0"/>
              </a:rPr>
              <a:t>5-there is shortage of the required  vaccines</a:t>
            </a:r>
          </a:p>
          <a:p>
            <a:r>
              <a:rPr lang="en-US" sz="2800" dirty="0">
                <a:latin typeface="Times New Roman" panose="02020603050405020304" pitchFamily="18" charset="0"/>
                <a:cs typeface="Times New Roman" panose="02020603050405020304" pitchFamily="18" charset="0"/>
              </a:rPr>
              <a:t>6—there is shortage of other supplies like syringes and </a:t>
            </a:r>
            <a:r>
              <a:rPr lang="en-US" sz="2800" dirty="0" smtClean="0">
                <a:latin typeface="Times New Roman" panose="02020603050405020304" pitchFamily="18" charset="0"/>
                <a:cs typeface="Times New Roman" panose="02020603050405020304" pitchFamily="18" charset="0"/>
              </a:rPr>
              <a:t>needles</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Content Placeholder 2"/>
          <p:cNvSpPr>
            <a:spLocks noGrp="1"/>
          </p:cNvSpPr>
          <p:nvPr>
            <p:ph idx="1"/>
          </p:nvPr>
        </p:nvSpPr>
        <p:spPr>
          <a:xfrm>
            <a:off x="748048" y="524858"/>
            <a:ext cx="10515600" cy="4351338"/>
          </a:xfrm>
        </p:spPr>
        <p:txBody>
          <a:bodyPr>
            <a:normAutofit fontScale="89643" lnSpcReduction="20000"/>
          </a:bodyPr>
          <a:lstStyle/>
          <a:p>
            <a:r>
              <a:rPr lang="en-US" dirty="0">
                <a:solidFill>
                  <a:srgbClr val="C00000"/>
                </a:solidFill>
              </a:rPr>
              <a:t>Ways  to  reduce  missed  opportunities  for immunizations</a:t>
            </a:r>
          </a:p>
          <a:p>
            <a:pPr marL="457200" indent="-457200">
              <a:buAutoNum type="arabicPlain"/>
            </a:pPr>
            <a:r>
              <a:rPr lang="en-US" dirty="0"/>
              <a:t>Identification of missed opportunities by examining health facility records and immunization cards (child welfare and ante natal cards</a:t>
            </a:r>
            <a:r>
              <a:rPr lang="en-US" dirty="0" smtClean="0"/>
              <a:t>)</a:t>
            </a:r>
          </a:p>
          <a:p>
            <a:pPr marL="457200" indent="-457200">
              <a:buAutoNum type="arabicPlain" startAt="2"/>
            </a:pPr>
            <a:r>
              <a:rPr lang="en-US" dirty="0"/>
              <a:t>Conducting surveys to measure missed opportunities</a:t>
            </a:r>
          </a:p>
          <a:p>
            <a:pPr marL="457200" indent="-457200">
              <a:buAutoNum type="arabicPlain" startAt="2"/>
            </a:pPr>
            <a:r>
              <a:rPr lang="en-US" dirty="0"/>
              <a:t>Checking immunization status of every child 0-23 months and pregnant women visiting the facility</a:t>
            </a:r>
            <a:r>
              <a:rPr lang="sw-KE" dirty="0"/>
              <a:t> for any reason e.g.for curative services</a:t>
            </a:r>
          </a:p>
          <a:p>
            <a:pPr marL="457200" indent="-457200">
              <a:buAutoNum type="arabicPlain" startAt="2"/>
            </a:pPr>
            <a:r>
              <a:rPr lang="en-US" dirty="0"/>
              <a:t>Avoiding false contra-indications to immunization e.g. fever, </a:t>
            </a:r>
            <a:r>
              <a:rPr lang="en-US" dirty="0" err="1"/>
              <a:t>coryza</a:t>
            </a:r>
            <a:r>
              <a:rPr lang="en-US" dirty="0"/>
              <a:t> diarrhea and vomiting  etc.  Example of real contra-indication is history of convulsions</a:t>
            </a:r>
            <a:r>
              <a:rPr lang="en-US" dirty="0" smtClean="0"/>
              <a:t>.</a:t>
            </a:r>
          </a:p>
          <a:p>
            <a:pPr marL="457200" indent="-457200">
              <a:buAutoNum type="arabicPlain" startAt="2"/>
            </a:pPr>
            <a:r>
              <a:rPr lang="en-US" dirty="0"/>
              <a:t>Ensuring that all eligible clients have an immunization card , and that they bring the card to every clinic visit</a:t>
            </a:r>
          </a:p>
          <a:p>
            <a:pPr marL="457200" indent="-457200">
              <a:buAutoNum type="arabicPlain" startAt="2"/>
            </a:pPr>
            <a:r>
              <a:rPr lang="en-US" dirty="0"/>
              <a:t>All the details of the administered vaccines  must be documented </a:t>
            </a:r>
          </a:p>
          <a:p>
            <a:pPr marL="342900" indent="-342900">
              <a:buAutoNum type="arabicPlain"/>
            </a:pPr>
            <a:endParaRPr lang="sw-KE"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Content Placeholder 2"/>
          <p:cNvSpPr>
            <a:spLocks noGrp="1"/>
          </p:cNvSpPr>
          <p:nvPr>
            <p:ph idx="1"/>
          </p:nvPr>
        </p:nvSpPr>
        <p:spPr>
          <a:xfrm>
            <a:off x="838200" y="244700"/>
            <a:ext cx="10868696" cy="6323526"/>
          </a:xfrm>
        </p:spPr>
        <p:txBody>
          <a:bodyPr>
            <a:normAutofit fontScale="96429"/>
          </a:bodyPr>
          <a:lstStyle/>
          <a:p>
            <a:pPr marL="0" indent="0">
              <a:buNone/>
            </a:pPr>
            <a:r>
              <a:rPr lang="en-US" dirty="0" smtClean="0"/>
              <a:t>-</a:t>
            </a:r>
            <a:r>
              <a:rPr lang="en-US" sz="3200" dirty="0" smtClean="0"/>
              <a:t>Community health nursing is a </a:t>
            </a:r>
            <a:r>
              <a:rPr lang="en-US" sz="3200" dirty="0" smtClean="0">
                <a:solidFill>
                  <a:schemeClr val="accent2"/>
                </a:solidFill>
              </a:rPr>
              <a:t>synthesis</a:t>
            </a:r>
            <a:r>
              <a:rPr lang="en-US" sz="3200" dirty="0" smtClean="0"/>
              <a:t> of nursing and public health practice  applied to promoting and preserving the health of populations.</a:t>
            </a:r>
          </a:p>
          <a:p>
            <a:pPr marL="0" indent="0">
              <a:buNone/>
            </a:pPr>
            <a:r>
              <a:rPr lang="en-US" sz="3200" dirty="0" smtClean="0"/>
              <a:t>-Community health nursing is the </a:t>
            </a:r>
            <a:r>
              <a:rPr lang="en-US" sz="3200" dirty="0" smtClean="0">
                <a:solidFill>
                  <a:schemeClr val="accent2"/>
                </a:solidFill>
              </a:rPr>
              <a:t>art</a:t>
            </a:r>
            <a:r>
              <a:rPr lang="en-US" sz="3200" dirty="0" smtClean="0"/>
              <a:t>, </a:t>
            </a:r>
            <a:r>
              <a:rPr lang="en-US" sz="3200" dirty="0" smtClean="0">
                <a:solidFill>
                  <a:schemeClr val="accent2"/>
                </a:solidFill>
              </a:rPr>
              <a:t>science</a:t>
            </a:r>
            <a:r>
              <a:rPr lang="en-US" sz="3200" dirty="0" smtClean="0"/>
              <a:t> and </a:t>
            </a:r>
            <a:r>
              <a:rPr lang="en-US" sz="3200" dirty="0" smtClean="0">
                <a:solidFill>
                  <a:schemeClr val="accent2"/>
                </a:solidFill>
              </a:rPr>
              <a:t>spirit</a:t>
            </a:r>
            <a:r>
              <a:rPr lang="en-US" sz="3200" dirty="0" smtClean="0"/>
              <a:t> of considering, enabling or facilitating the health care needs of individuals, families, aggregates and the total community i.e. a caring relationship and an interactional process which aims at achieving optimal wellbeing of the community members . </a:t>
            </a:r>
          </a:p>
          <a:p>
            <a:pPr marL="0" indent="0">
              <a:buNone/>
            </a:pPr>
            <a:r>
              <a:rPr lang="en-US" sz="3200" dirty="0"/>
              <a:t>-</a:t>
            </a:r>
            <a:r>
              <a:rPr lang="en-US" sz="3200" dirty="0" smtClean="0"/>
              <a:t>This means that working together with the individual, the family &amp;the community as a whole to improve health </a:t>
            </a:r>
          </a:p>
          <a:p>
            <a:pPr marL="0" indent="0">
              <a:buNone/>
            </a:pPr>
            <a:r>
              <a:rPr lang="en-US" sz="3200" dirty="0" smtClean="0"/>
              <a:t>-In community health nursing, nurses enter the environment in which people live and give care in all types of settings e.g. clinics, homes, schools, workshops, churches etc.</a:t>
            </a:r>
            <a:endParaRPr lang="en-US" sz="3200"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0" name="TextBox 1"/>
          <p:cNvSpPr txBox="1"/>
          <p:nvPr/>
        </p:nvSpPr>
        <p:spPr>
          <a:xfrm>
            <a:off x="1738283" y="214291"/>
            <a:ext cx="8752296" cy="4587241"/>
          </a:xfrm>
          <a:prstGeom prst="rect">
            <a:avLst/>
          </a:prstGeom>
          <a:noFill/>
        </p:spPr>
        <p:txBody>
          <a:bodyPr wrap="square" rtlCol="0">
            <a:spAutoFit/>
          </a:bodyPr>
          <a:lstStyle/>
          <a:p>
            <a:pPr marL="457200" indent="-457200">
              <a:buFont typeface="Wingdings" panose="05000000000000000000" pitchFamily="2" charset="2"/>
              <a:buAutoNum type="arabicPlain" startAt="9"/>
            </a:pPr>
            <a:r>
              <a:rPr lang="en-US" sz="2800" dirty="0">
                <a:latin typeface="Times New Roman" panose="02020603050405020304" pitchFamily="18" charset="0"/>
                <a:cs typeface="Times New Roman" panose="02020603050405020304" pitchFamily="18" charset="0"/>
              </a:rPr>
              <a:t>Ensuring that those  too sick and admitted are immunized </a:t>
            </a:r>
            <a:r>
              <a:rPr lang="en-US" sz="2800" dirty="0" smtClean="0">
                <a:latin typeface="Times New Roman" panose="02020603050405020304" pitchFamily="18" charset="0"/>
                <a:cs typeface="Times New Roman" panose="02020603050405020304" pitchFamily="18" charset="0"/>
              </a:rPr>
              <a:t>during</a:t>
            </a:r>
          </a:p>
          <a:p>
            <a:pPr marL="457200" indent="-457200">
              <a:buAutoNum type="arabicPlain" startAt="9"/>
            </a:pPr>
            <a:r>
              <a:rPr lang="en-US" sz="2800" dirty="0" smtClean="0">
                <a:latin typeface="Times New Roman" panose="02020603050405020304" pitchFamily="18" charset="0"/>
                <a:cs typeface="Times New Roman" panose="02020603050405020304" pitchFamily="18" charset="0"/>
              </a:rPr>
              <a:t>convalescent </a:t>
            </a:r>
            <a:r>
              <a:rPr lang="en-US" sz="2800" dirty="0">
                <a:latin typeface="Times New Roman" panose="02020603050405020304" pitchFamily="18" charset="0"/>
                <a:cs typeface="Times New Roman" panose="02020603050405020304" pitchFamily="18" charset="0"/>
              </a:rPr>
              <a:t>stage or before discharge from hospital</a:t>
            </a:r>
          </a:p>
          <a:p>
            <a:pPr marL="457200" indent="-457200">
              <a:buAutoNum type="arabicPlain" startAt="9"/>
            </a:pPr>
            <a:r>
              <a:rPr lang="en-US" sz="2800" dirty="0">
                <a:latin typeface="Times New Roman" panose="02020603050405020304" pitchFamily="18" charset="0"/>
                <a:cs typeface="Times New Roman" panose="02020603050405020304" pitchFamily="18" charset="0"/>
              </a:rPr>
              <a:t>Ensure availability of required resources e.g. vaccines and other supplies</a:t>
            </a:r>
          </a:p>
          <a:p>
            <a:pPr marL="457200" indent="-457200">
              <a:buAutoNum type="arabicPlain" startAt="9"/>
            </a:pPr>
            <a:r>
              <a:rPr lang="en-US" sz="2800" dirty="0">
                <a:latin typeface="Times New Roman" panose="02020603050405020304" pitchFamily="18" charset="0"/>
                <a:cs typeface="Times New Roman" panose="02020603050405020304" pitchFamily="18" charset="0"/>
              </a:rPr>
              <a:t>All health facilities should offer integrated health services</a:t>
            </a:r>
          </a:p>
          <a:p>
            <a:pPr marL="457200" indent="-457200">
              <a:buAutoNum type="arabicPlain" startAt="9"/>
            </a:pPr>
            <a:r>
              <a:rPr lang="en-US" sz="2800" dirty="0">
                <a:latin typeface="Times New Roman" panose="02020603050405020304" pitchFamily="18" charset="0"/>
                <a:cs typeface="Times New Roman" panose="02020603050405020304" pitchFamily="18" charset="0"/>
              </a:rPr>
              <a:t>All under fives &amp; antenatal mothers should channeled through MCH/FP</a:t>
            </a:r>
          </a:p>
          <a:p>
            <a:pPr marL="457200" indent="-457200"/>
            <a:r>
              <a:rPr lang="en-US" sz="2800" dirty="0">
                <a:latin typeface="Times New Roman" panose="02020603050405020304" pitchFamily="18" charset="0"/>
                <a:cs typeface="Times New Roman" panose="02020603050405020304" pitchFamily="18" charset="0"/>
              </a:rPr>
              <a:t>   for routine screening  for immunizations.</a:t>
            </a:r>
          </a:p>
          <a:p>
            <a:pPr marL="457200" indent="-457200" algn="ctr"/>
            <a:endParaRPr lang="en-US" sz="2000" b="1" u="sng" dirty="0">
              <a:solidFill>
                <a:srgbClr val="C00000"/>
              </a:solidFill>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Rectangle 1"/>
          <p:cNvSpPr/>
          <p:nvPr/>
        </p:nvSpPr>
        <p:spPr>
          <a:xfrm>
            <a:off x="1468192" y="987024"/>
            <a:ext cx="9221273" cy="4434840"/>
          </a:xfrm>
          <a:prstGeom prst="rect">
            <a:avLst/>
          </a:prstGeom>
        </p:spPr>
        <p:txBody>
          <a:bodyPr wrap="square">
            <a:spAutoFit/>
          </a:bodyPr>
          <a:lstStyle/>
          <a:p>
            <a:pPr marL="457200" indent="-457200"/>
            <a:r>
              <a:rPr lang="en-US" sz="3200" b="1" dirty="0" smtClean="0">
                <a:solidFill>
                  <a:srgbClr val="C00000"/>
                </a:solidFill>
                <a:latin typeface="Times New Roman" panose="02020603050405020304" pitchFamily="18" charset="0"/>
                <a:cs typeface="Times New Roman" panose="02020603050405020304" pitchFamily="18" charset="0"/>
              </a:rPr>
              <a:t>Social mobilization </a:t>
            </a:r>
            <a:r>
              <a:rPr lang="en-US" sz="3200" b="1" dirty="0">
                <a:solidFill>
                  <a:srgbClr val="C00000"/>
                </a:solidFill>
                <a:latin typeface="Times New Roman" panose="02020603050405020304" pitchFamily="18" charset="0"/>
                <a:cs typeface="Times New Roman" panose="02020603050405020304" pitchFamily="18" charset="0"/>
              </a:rPr>
              <a:t>for immunization </a:t>
            </a:r>
          </a:p>
          <a:p>
            <a:pPr marL="457200" indent="-457200"/>
            <a:r>
              <a:rPr lang="en-US" sz="3200" dirty="0">
                <a:latin typeface="Times New Roman" panose="02020603050405020304" pitchFamily="18" charset="0"/>
                <a:cs typeface="Times New Roman" panose="02020603050405020304" pitchFamily="18" charset="0"/>
              </a:rPr>
              <a:t>A strategy  which aims at correctly, adequately, and persuasively informing the vast majority of a community to come forward to demand and use certain services</a:t>
            </a:r>
          </a:p>
          <a:p>
            <a:pPr marL="457200" indent="-457200"/>
            <a:r>
              <a:rPr lang="en-US" sz="3200" dirty="0">
                <a:latin typeface="Times New Roman" panose="02020603050405020304" pitchFamily="18" charset="0"/>
                <a:cs typeface="Times New Roman" panose="02020603050405020304" pitchFamily="18" charset="0"/>
              </a:rPr>
              <a:t>Social mobilization for immunization (S M I )is an approach aimed at the promotion of good family and community health through efficient and Effective utilization of immunization services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2" name="Content Placeholder 2"/>
          <p:cNvSpPr>
            <a:spLocks noGrp="1"/>
          </p:cNvSpPr>
          <p:nvPr>
            <p:ph idx="1"/>
          </p:nvPr>
        </p:nvSpPr>
        <p:spPr>
          <a:xfrm>
            <a:off x="838200" y="1030310"/>
            <a:ext cx="10515600" cy="5146653"/>
          </a:xfrm>
        </p:spPr>
        <p:txBody>
          <a:bodyPr>
            <a:normAutofit/>
          </a:bodyPr>
          <a:lstStyle/>
          <a:p>
            <a:r>
              <a:rPr lang="en-US" sz="3200" dirty="0" smtClean="0">
                <a:latin typeface="Times New Roman" panose="02020603050405020304" pitchFamily="18" charset="0"/>
                <a:cs typeface="Times New Roman" panose="02020603050405020304" pitchFamily="18" charset="0"/>
              </a:rPr>
              <a:t>It requires an all </a:t>
            </a:r>
            <a:r>
              <a:rPr lang="en-US" sz="3200" dirty="0">
                <a:latin typeface="Times New Roman" panose="02020603050405020304" pitchFamily="18" charset="0"/>
                <a:cs typeface="Times New Roman" panose="02020603050405020304" pitchFamily="18" charset="0"/>
              </a:rPr>
              <a:t>out effort be made to inform and support the vast majority child-bearing age women to accept to come forward, demand and use immunization services and </a:t>
            </a:r>
            <a:r>
              <a:rPr lang="en-US" sz="3200" dirty="0" smtClean="0">
                <a:latin typeface="Times New Roman" panose="02020603050405020304" pitchFamily="18" charset="0"/>
                <a:cs typeface="Times New Roman" panose="02020603050405020304" pitchFamily="18" charset="0"/>
              </a:rPr>
              <a:t>also the mobilization resources </a:t>
            </a:r>
            <a:r>
              <a:rPr lang="en-US" sz="3200" dirty="0">
                <a:latin typeface="Times New Roman" panose="02020603050405020304" pitchFamily="18" charset="0"/>
                <a:cs typeface="Times New Roman" panose="02020603050405020304" pitchFamily="18" charset="0"/>
              </a:rPr>
              <a:t>so as to improve the availability and access to vaccines by those eligible to use them. </a:t>
            </a:r>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Thus </a:t>
            </a:r>
            <a:r>
              <a:rPr lang="en-US" sz="3200" dirty="0">
                <a:latin typeface="Times New Roman" panose="02020603050405020304" pitchFamily="18" charset="0"/>
                <a:cs typeface="Times New Roman" panose="02020603050405020304" pitchFamily="18" charset="0"/>
              </a:rPr>
              <a:t>it is a demand – supply situation.</a:t>
            </a:r>
          </a:p>
          <a:p>
            <a:r>
              <a:rPr lang="en-US" sz="3200" dirty="0">
                <a:latin typeface="Times New Roman" panose="02020603050405020304" pitchFamily="18" charset="0"/>
                <a:cs typeface="Times New Roman" panose="02020603050405020304" pitchFamily="18" charset="0"/>
              </a:rPr>
              <a:t>Social mobilization for immunization is achieved when immunization services are offered to every </a:t>
            </a:r>
            <a:r>
              <a:rPr lang="en-US" sz="3200" dirty="0" smtClean="0">
                <a:latin typeface="Times New Roman" panose="02020603050405020304" pitchFamily="18" charset="0"/>
                <a:cs typeface="Times New Roman" panose="02020603050405020304" pitchFamily="18" charset="0"/>
              </a:rPr>
              <a:t>one, </a:t>
            </a:r>
            <a:r>
              <a:rPr lang="en-US" sz="3200" dirty="0">
                <a:latin typeface="Times New Roman" panose="02020603050405020304" pitchFamily="18" charset="0"/>
                <a:cs typeface="Times New Roman" panose="02020603050405020304" pitchFamily="18" charset="0"/>
              </a:rPr>
              <a:t>when every one is aware and knows about these services .</a:t>
            </a:r>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TextBox 1"/>
          <p:cNvSpPr txBox="1"/>
          <p:nvPr/>
        </p:nvSpPr>
        <p:spPr>
          <a:xfrm>
            <a:off x="1210614" y="310278"/>
            <a:ext cx="9787944" cy="6238241"/>
          </a:xfrm>
          <a:prstGeom prst="rect">
            <a:avLst/>
          </a:prstGeom>
          <a:noFill/>
        </p:spPr>
        <p:txBody>
          <a:bodyPr wrap="square" rtlCol="0">
            <a:spAutoFit/>
          </a:bodyPr>
          <a:lstStyle/>
          <a:p>
            <a:r>
              <a:rPr lang="en-US" sz="3200" b="1" i="1" dirty="0">
                <a:solidFill>
                  <a:srgbClr val="C00000"/>
                </a:solidFill>
                <a:latin typeface="Times New Roman" panose="02020603050405020304" pitchFamily="18" charset="0"/>
                <a:cs typeface="Times New Roman" panose="02020603050405020304" pitchFamily="18" charset="0"/>
              </a:rPr>
              <a:t>Objectives of social mobilization for immunizations</a:t>
            </a:r>
          </a:p>
          <a:p>
            <a:pPr marL="457200" indent="-457200">
              <a:buAutoNum type="arabicPlain"/>
            </a:pPr>
            <a:r>
              <a:rPr lang="en-US" sz="3200" dirty="0">
                <a:latin typeface="Times New Roman" panose="02020603050405020304" pitchFamily="18" charset="0"/>
                <a:cs typeface="Times New Roman" panose="02020603050405020304" pitchFamily="18" charset="0"/>
              </a:rPr>
              <a:t>Families to be  stimulated to make the intelligent, informed, and free choice of demanding and using immunization services</a:t>
            </a:r>
          </a:p>
          <a:p>
            <a:pPr marL="457200" indent="-457200">
              <a:buAutoNum type="arabicPlain"/>
            </a:pPr>
            <a:r>
              <a:rPr lang="en-US" sz="3200" dirty="0">
                <a:latin typeface="Times New Roman" panose="02020603050405020304" pitchFamily="18" charset="0"/>
                <a:cs typeface="Times New Roman" panose="02020603050405020304" pitchFamily="18" charset="0"/>
              </a:rPr>
              <a:t>  programme managers to mobilize resources (human, material supplies in order that the services meet and satisfy the demand created</a:t>
            </a:r>
          </a:p>
          <a:p>
            <a:pPr marL="457200" indent="-457200"/>
            <a:r>
              <a:rPr lang="en-US" sz="3200" dirty="0">
                <a:solidFill>
                  <a:srgbClr val="C00000"/>
                </a:solidFill>
                <a:latin typeface="Times New Roman" panose="02020603050405020304" pitchFamily="18" charset="0"/>
                <a:cs typeface="Times New Roman" panose="02020603050405020304" pitchFamily="18" charset="0"/>
              </a:rPr>
              <a:t>Importance of social mobilization </a:t>
            </a:r>
          </a:p>
          <a:p>
            <a:pPr marL="457200" indent="-457200">
              <a:buAutoNum type="arabicPlain"/>
            </a:pPr>
            <a:r>
              <a:rPr lang="en-US" sz="3200" dirty="0">
                <a:latin typeface="Times New Roman" panose="02020603050405020304" pitchFamily="18" charset="0"/>
                <a:cs typeface="Times New Roman" panose="02020603050405020304" pitchFamily="18" charset="0"/>
              </a:rPr>
              <a:t>Raising  the immunization coverage for the target group </a:t>
            </a:r>
          </a:p>
          <a:p>
            <a:pPr marL="457200" indent="-457200">
              <a:buAutoNum type="arabicPlain"/>
            </a:pPr>
            <a:r>
              <a:rPr lang="en-US" sz="3200" dirty="0">
                <a:latin typeface="Times New Roman" panose="02020603050405020304" pitchFamily="18" charset="0"/>
                <a:cs typeface="Times New Roman" panose="02020603050405020304" pitchFamily="18" charset="0"/>
              </a:rPr>
              <a:t>Reduction of vaccine preventable diseases (EPI target diseases)</a:t>
            </a:r>
          </a:p>
          <a:p>
            <a:pPr marL="457200" indent="-457200">
              <a:buAutoNum type="arabicPlain"/>
            </a:pPr>
            <a:r>
              <a:rPr lang="en-US" sz="3200" dirty="0">
                <a:latin typeface="Times New Roman" panose="02020603050405020304" pitchFamily="18" charset="0"/>
                <a:cs typeface="Times New Roman" panose="02020603050405020304" pitchFamily="18" charset="0"/>
              </a:rPr>
              <a:t>Reduce drop-out rates </a:t>
            </a:r>
          </a:p>
          <a:p>
            <a:pPr marL="457200" indent="-457200"/>
            <a:endParaRPr lang="en-US" sz="2400" dirty="0">
              <a:solidFill>
                <a:srgbClr val="C00000"/>
              </a:solidFill>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4" name="Content Placeholder 2"/>
          <p:cNvSpPr>
            <a:spLocks noGrp="1"/>
          </p:cNvSpPr>
          <p:nvPr>
            <p:ph idx="1"/>
          </p:nvPr>
        </p:nvSpPr>
        <p:spPr>
          <a:xfrm>
            <a:off x="838200" y="528034"/>
            <a:ext cx="10515600" cy="5636050"/>
          </a:xfrm>
        </p:spPr>
        <p:txBody>
          <a:bodyPr>
            <a:normAutofit fontScale="96429"/>
          </a:bodyPr>
          <a:lstStyle/>
          <a:p>
            <a:pPr marL="0" indent="0">
              <a:buNone/>
            </a:pPr>
            <a:r>
              <a:rPr lang="en-US" sz="3200" dirty="0" smtClean="0">
                <a:solidFill>
                  <a:srgbClr val="C00000"/>
                </a:solidFill>
                <a:latin typeface="Times New Roman" panose="02020603050405020304" pitchFamily="18" charset="0"/>
                <a:cs typeface="Times New Roman" panose="02020603050405020304" pitchFamily="18" charset="0"/>
              </a:rPr>
              <a:t>The </a:t>
            </a:r>
            <a:r>
              <a:rPr lang="en-US" sz="3200" dirty="0">
                <a:solidFill>
                  <a:srgbClr val="C00000"/>
                </a:solidFill>
                <a:latin typeface="Times New Roman" panose="02020603050405020304" pitchFamily="18" charset="0"/>
                <a:cs typeface="Times New Roman" panose="02020603050405020304" pitchFamily="18" charset="0"/>
              </a:rPr>
              <a:t>role of the health facility staff (implementers of social mobilization)</a:t>
            </a:r>
          </a:p>
          <a:p>
            <a:r>
              <a:rPr lang="en-US" sz="3200" dirty="0" smtClean="0">
                <a:latin typeface="Times New Roman" panose="02020603050405020304" pitchFamily="18" charset="0"/>
                <a:cs typeface="Times New Roman" panose="02020603050405020304" pitchFamily="18" charset="0"/>
              </a:rPr>
              <a:t>health </a:t>
            </a:r>
            <a:r>
              <a:rPr lang="en-US" sz="3200" dirty="0">
                <a:latin typeface="Times New Roman" panose="02020603050405020304" pitchFamily="18" charset="0"/>
                <a:cs typeface="Times New Roman" panose="02020603050405020304" pitchFamily="18" charset="0"/>
              </a:rPr>
              <a:t>education, information &amp;</a:t>
            </a:r>
            <a:r>
              <a:rPr lang="en-US" sz="3200" dirty="0" smtClean="0">
                <a:latin typeface="Times New Roman" panose="02020603050405020304" pitchFamily="18" charset="0"/>
                <a:cs typeface="Times New Roman" panose="02020603050405020304" pitchFamily="18" charset="0"/>
              </a:rPr>
              <a:t>communication  </a:t>
            </a:r>
          </a:p>
          <a:p>
            <a:r>
              <a:rPr lang="en-US" sz="3200" dirty="0" smtClean="0">
                <a:latin typeface="Times New Roman" panose="02020603050405020304" pitchFamily="18" charset="0"/>
                <a:cs typeface="Times New Roman" panose="02020603050405020304" pitchFamily="18" charset="0"/>
              </a:rPr>
              <a:t>Ordering </a:t>
            </a:r>
            <a:r>
              <a:rPr lang="en-US" sz="3200" dirty="0">
                <a:latin typeface="Times New Roman" panose="02020603050405020304" pitchFamily="18" charset="0"/>
                <a:cs typeface="Times New Roman" panose="02020603050405020304" pitchFamily="18" charset="0"/>
              </a:rPr>
              <a:t>vaccines and other supplies </a:t>
            </a:r>
          </a:p>
          <a:p>
            <a:r>
              <a:rPr lang="en-US" sz="3200" dirty="0" smtClean="0">
                <a:latin typeface="Times New Roman" panose="02020603050405020304" pitchFamily="18" charset="0"/>
                <a:cs typeface="Times New Roman" panose="02020603050405020304" pitchFamily="18" charset="0"/>
              </a:rPr>
              <a:t>Administering </a:t>
            </a:r>
            <a:r>
              <a:rPr lang="en-US" sz="3200" dirty="0">
                <a:latin typeface="Times New Roman" panose="02020603050405020304" pitchFamily="18" charset="0"/>
                <a:cs typeface="Times New Roman" panose="02020603050405020304" pitchFamily="18" charset="0"/>
              </a:rPr>
              <a:t>vaccines</a:t>
            </a:r>
          </a:p>
          <a:p>
            <a:r>
              <a:rPr lang="en-US" sz="3200" dirty="0" smtClean="0">
                <a:latin typeface="Times New Roman" panose="02020603050405020304" pitchFamily="18" charset="0"/>
                <a:cs typeface="Times New Roman" panose="02020603050405020304" pitchFamily="18" charset="0"/>
              </a:rPr>
              <a:t>Screening </a:t>
            </a:r>
            <a:r>
              <a:rPr lang="en-US" sz="3200" dirty="0">
                <a:latin typeface="Times New Roman" panose="02020603050405020304" pitchFamily="18" charset="0"/>
                <a:cs typeface="Times New Roman" panose="02020603050405020304" pitchFamily="18" charset="0"/>
              </a:rPr>
              <a:t>children and pregnant mothers </a:t>
            </a:r>
            <a:r>
              <a:rPr lang="en-US" sz="3200" dirty="0" smtClean="0">
                <a:latin typeface="Times New Roman" panose="02020603050405020304" pitchFamily="18" charset="0"/>
                <a:cs typeface="Times New Roman" panose="02020603050405020304" pitchFamily="18" charset="0"/>
              </a:rPr>
              <a:t>for </a:t>
            </a:r>
            <a:r>
              <a:rPr lang="en-US" sz="3200" dirty="0">
                <a:latin typeface="Times New Roman" panose="02020603050405020304" pitchFamily="18" charset="0"/>
                <a:cs typeface="Times New Roman" panose="02020603050405020304" pitchFamily="18" charset="0"/>
              </a:rPr>
              <a:t>immunization needs</a:t>
            </a:r>
          </a:p>
          <a:p>
            <a:r>
              <a:rPr lang="en-US" sz="3200" dirty="0" smtClean="0">
                <a:latin typeface="Times New Roman" panose="02020603050405020304" pitchFamily="18" charset="0"/>
                <a:cs typeface="Times New Roman" panose="02020603050405020304" pitchFamily="18" charset="0"/>
              </a:rPr>
              <a:t>Maintaining </a:t>
            </a:r>
            <a:r>
              <a:rPr lang="en-US" sz="3200" dirty="0">
                <a:latin typeface="Times New Roman" panose="02020603050405020304" pitchFamily="18" charset="0"/>
                <a:cs typeface="Times New Roman" panose="02020603050405020304" pitchFamily="18" charset="0"/>
              </a:rPr>
              <a:t>cold chain  and also maintain  the relevant  records</a:t>
            </a:r>
          </a:p>
          <a:p>
            <a:r>
              <a:rPr lang="en-US" sz="3200" dirty="0" smtClean="0">
                <a:latin typeface="Times New Roman" panose="02020603050405020304" pitchFamily="18" charset="0"/>
                <a:cs typeface="Times New Roman" panose="02020603050405020304" pitchFamily="18" charset="0"/>
              </a:rPr>
              <a:t>Evaluating </a:t>
            </a:r>
            <a:r>
              <a:rPr lang="en-US" sz="3200" dirty="0">
                <a:latin typeface="Times New Roman" panose="02020603050405020304" pitchFamily="18" charset="0"/>
                <a:cs typeface="Times New Roman" panose="02020603050405020304" pitchFamily="18" charset="0"/>
              </a:rPr>
              <a:t>immunization sessions</a:t>
            </a:r>
          </a:p>
          <a:p>
            <a:r>
              <a:rPr lang="en-US" sz="3200" dirty="0" smtClean="0">
                <a:latin typeface="Times New Roman" panose="02020603050405020304" pitchFamily="18" charset="0"/>
                <a:cs typeface="Times New Roman" panose="02020603050405020304" pitchFamily="18" charset="0"/>
              </a:rPr>
              <a:t>Follow-up </a:t>
            </a:r>
            <a:r>
              <a:rPr lang="en-US" sz="3200" dirty="0">
                <a:latin typeface="Times New Roman" panose="02020603050405020304" pitchFamily="18" charset="0"/>
                <a:cs typeface="Times New Roman" panose="02020603050405020304" pitchFamily="18" charset="0"/>
              </a:rPr>
              <a:t>for defaulters</a:t>
            </a:r>
          </a:p>
          <a:p>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5" name="TextBox 1"/>
          <p:cNvSpPr txBox="1"/>
          <p:nvPr/>
        </p:nvSpPr>
        <p:spPr>
          <a:xfrm>
            <a:off x="1171977" y="291564"/>
            <a:ext cx="9878096" cy="3952241"/>
          </a:xfrm>
          <a:prstGeom prst="rect">
            <a:avLst/>
          </a:prstGeom>
          <a:noFill/>
        </p:spPr>
        <p:txBody>
          <a:bodyPr wrap="square" rtlCol="0">
            <a:spAutoFit/>
          </a:bodyPr>
          <a:lstStyle/>
          <a:p>
            <a:r>
              <a:rPr lang="en-US" sz="3200" dirty="0" smtClean="0">
                <a:solidFill>
                  <a:srgbClr val="C00000"/>
                </a:solidFill>
                <a:latin typeface="Times New Roman" panose="02020603050405020304" pitchFamily="18" charset="0"/>
                <a:cs typeface="Times New Roman" panose="02020603050405020304" pitchFamily="18" charset="0"/>
              </a:rPr>
              <a:t>The </a:t>
            </a:r>
            <a:r>
              <a:rPr lang="en-US" sz="3200" dirty="0">
                <a:solidFill>
                  <a:srgbClr val="C00000"/>
                </a:solidFill>
                <a:latin typeface="Times New Roman" panose="02020603050405020304" pitchFamily="18" charset="0"/>
                <a:cs typeface="Times New Roman" panose="02020603050405020304" pitchFamily="18" charset="0"/>
              </a:rPr>
              <a:t>role of the DHMT </a:t>
            </a:r>
            <a:r>
              <a:rPr lang="en-US" sz="3200" dirty="0" smtClean="0">
                <a:solidFill>
                  <a:srgbClr val="C00000"/>
                </a:solidFill>
                <a:latin typeface="Times New Roman" panose="02020603050405020304" pitchFamily="18" charset="0"/>
                <a:cs typeface="Times New Roman" panose="02020603050405020304" pitchFamily="18" charset="0"/>
              </a:rPr>
              <a:t>(District </a:t>
            </a:r>
            <a:r>
              <a:rPr lang="en-US" sz="3200" dirty="0">
                <a:solidFill>
                  <a:srgbClr val="C00000"/>
                </a:solidFill>
                <a:latin typeface="Times New Roman" panose="02020603050405020304" pitchFamily="18" charset="0"/>
                <a:cs typeface="Times New Roman" panose="02020603050405020304" pitchFamily="18" charset="0"/>
              </a:rPr>
              <a:t>Health  </a:t>
            </a:r>
            <a:r>
              <a:rPr lang="en-US" sz="3200" dirty="0" err="1" smtClean="0">
                <a:solidFill>
                  <a:srgbClr val="C00000"/>
                </a:solidFill>
                <a:latin typeface="Times New Roman" panose="02020603050405020304" pitchFamily="18" charset="0"/>
                <a:cs typeface="Times New Roman" panose="02020603050405020304" pitchFamily="18" charset="0"/>
              </a:rPr>
              <a:t>Mngnt</a:t>
            </a:r>
            <a:r>
              <a:rPr lang="en-US" sz="3200" dirty="0" smtClean="0">
                <a:solidFill>
                  <a:srgbClr val="C00000"/>
                </a:solidFill>
                <a:latin typeface="Times New Roman" panose="02020603050405020304" pitchFamily="18" charset="0"/>
                <a:cs typeface="Times New Roman" panose="02020603050405020304" pitchFamily="18" charset="0"/>
              </a:rPr>
              <a:t>  Team)</a:t>
            </a:r>
            <a:endParaRPr lang="en-US" sz="3200" dirty="0">
              <a:solidFill>
                <a:srgbClr val="C00000"/>
              </a:solidFill>
              <a:latin typeface="Times New Roman" panose="02020603050405020304" pitchFamily="18" charset="0"/>
              <a:cs typeface="Times New Roman" panose="02020603050405020304" pitchFamily="18" charset="0"/>
            </a:endParaRPr>
          </a:p>
          <a:p>
            <a:pPr marL="457200" indent="-457200">
              <a:buAutoNum type="arabicPlain"/>
            </a:pPr>
            <a:r>
              <a:rPr lang="en-US" sz="3200" dirty="0">
                <a:latin typeface="Times New Roman" panose="02020603050405020304" pitchFamily="18" charset="0"/>
                <a:cs typeface="Times New Roman" panose="02020603050405020304" pitchFamily="18" charset="0"/>
              </a:rPr>
              <a:t>Assist in planning, implementing, monitoring and evaluating social mobilization activities</a:t>
            </a:r>
          </a:p>
          <a:p>
            <a:pPr marL="342900" indent="-342900">
              <a:buAutoNum type="arabicPlain"/>
            </a:pPr>
            <a:r>
              <a:rPr lang="en-US" sz="3200" dirty="0">
                <a:latin typeface="Times New Roman" panose="02020603050405020304" pitchFamily="18" charset="0"/>
                <a:cs typeface="Times New Roman" panose="02020603050405020304" pitchFamily="18" charset="0"/>
              </a:rPr>
              <a:t>Training of the staff </a:t>
            </a:r>
            <a:r>
              <a:rPr lang="en-US" sz="3200" dirty="0" smtClean="0">
                <a:latin typeface="Times New Roman" panose="02020603050405020304" pitchFamily="18" charset="0"/>
                <a:cs typeface="Times New Roman" panose="02020603050405020304" pitchFamily="18" charset="0"/>
              </a:rPr>
              <a:t>involved </a:t>
            </a:r>
            <a:r>
              <a:rPr lang="en-US" sz="3200" dirty="0">
                <a:latin typeface="Times New Roman" panose="02020603050405020304" pitchFamily="18" charset="0"/>
                <a:cs typeface="Times New Roman" panose="02020603050405020304" pitchFamily="18" charset="0"/>
              </a:rPr>
              <a:t>in the social mobilization activities</a:t>
            </a:r>
          </a:p>
          <a:p>
            <a:pPr marL="342900" indent="-342900">
              <a:buAutoNum type="arabicPlain"/>
            </a:pPr>
            <a:r>
              <a:rPr lang="en-US" sz="3200" dirty="0">
                <a:latin typeface="Times New Roman" panose="02020603050405020304" pitchFamily="18" charset="0"/>
                <a:cs typeface="Times New Roman" panose="02020603050405020304" pitchFamily="18" charset="0"/>
              </a:rPr>
              <a:t>The team will continuously monitor the progress being made through planned supervisory visits</a:t>
            </a:r>
          </a:p>
          <a:p>
            <a:pPr marL="342900" indent="-342900">
              <a:buAutoNum type="arabicPlain"/>
            </a:pPr>
            <a:r>
              <a:rPr lang="en-US" sz="3200" dirty="0">
                <a:latin typeface="Times New Roman" panose="02020603050405020304" pitchFamily="18" charset="0"/>
                <a:cs typeface="Times New Roman" panose="02020603050405020304" pitchFamily="18" charset="0"/>
              </a:rPr>
              <a:t>Evaluation and </a:t>
            </a:r>
            <a:r>
              <a:rPr lang="en-US" sz="3200" dirty="0" smtClean="0">
                <a:latin typeface="Times New Roman" panose="02020603050405020304" pitchFamily="18" charset="0"/>
                <a:cs typeface="Times New Roman" panose="02020603050405020304" pitchFamily="18" charset="0"/>
              </a:rPr>
              <a:t>feedback</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6" name="Content Placeholder 2"/>
          <p:cNvSpPr>
            <a:spLocks noGrp="1"/>
          </p:cNvSpPr>
          <p:nvPr>
            <p:ph idx="1"/>
          </p:nvPr>
        </p:nvSpPr>
        <p:spPr>
          <a:xfrm>
            <a:off x="838200" y="811369"/>
            <a:ext cx="10515600" cy="5365594"/>
          </a:xfrm>
        </p:spPr>
        <p:txBody>
          <a:bodyPr>
            <a:normAutofit/>
          </a:bodyPr>
          <a:lstStyle/>
          <a:p>
            <a:r>
              <a:rPr lang="en-US" dirty="0">
                <a:latin typeface="Times New Roman" panose="02020603050405020304" pitchFamily="18" charset="0"/>
                <a:cs typeface="Times New Roman" panose="02020603050405020304" pitchFamily="18" charset="0"/>
              </a:rPr>
              <a:t>The DHMT </a:t>
            </a:r>
            <a:r>
              <a:rPr lang="en-US" dirty="0" smtClean="0">
                <a:latin typeface="Times New Roman" panose="02020603050405020304" pitchFamily="18" charset="0"/>
                <a:cs typeface="Times New Roman" panose="02020603050405020304" pitchFamily="18" charset="0"/>
              </a:rPr>
              <a:t>develops the </a:t>
            </a:r>
            <a:r>
              <a:rPr lang="en-US" dirty="0">
                <a:latin typeface="Times New Roman" panose="02020603050405020304" pitchFamily="18" charset="0"/>
                <a:cs typeface="Times New Roman" panose="02020603050405020304" pitchFamily="18" charset="0"/>
              </a:rPr>
              <a:t>evaluation </a:t>
            </a:r>
            <a:r>
              <a:rPr lang="en-US" dirty="0" smtClean="0">
                <a:latin typeface="Times New Roman" panose="02020603050405020304" pitchFamily="18" charset="0"/>
                <a:cs typeface="Times New Roman" panose="02020603050405020304" pitchFamily="18" charset="0"/>
              </a:rPr>
              <a:t>tool and seeks </a:t>
            </a:r>
            <a:r>
              <a:rPr lang="en-US" dirty="0">
                <a:latin typeface="Times New Roman" panose="02020603050405020304" pitchFamily="18" charset="0"/>
                <a:cs typeface="Times New Roman" panose="02020603050405020304" pitchFamily="18" charset="0"/>
              </a:rPr>
              <a:t>collaboration with other government ministries in terms of manpower, equipment and transport needs during the exercise.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Periodic </a:t>
            </a:r>
            <a:r>
              <a:rPr lang="en-US" dirty="0">
                <a:latin typeface="Times New Roman" panose="02020603050405020304" pitchFamily="18" charset="0"/>
                <a:cs typeface="Times New Roman" panose="02020603050405020304" pitchFamily="18" charset="0"/>
              </a:rPr>
              <a:t>evaluation is an in-built component of the social mobilization plan of </a:t>
            </a:r>
            <a:r>
              <a:rPr lang="en-US" dirty="0" smtClean="0">
                <a:latin typeface="Times New Roman" panose="02020603050405020304" pitchFamily="18" charset="0"/>
                <a:cs typeface="Times New Roman" panose="02020603050405020304" pitchFamily="18" charset="0"/>
              </a:rPr>
              <a:t>action</a:t>
            </a:r>
            <a:endParaRPr lang="en-US" dirty="0" smtClean="0">
              <a:solidFill>
                <a:srgbClr val="C00000"/>
              </a:solidFill>
            </a:endParaRPr>
          </a:p>
          <a:p>
            <a:pPr marL="0" indent="0">
              <a:buNone/>
            </a:pPr>
            <a:r>
              <a:rPr lang="en-US" dirty="0" smtClean="0">
                <a:solidFill>
                  <a:srgbClr val="C00000"/>
                </a:solidFill>
              </a:rPr>
              <a:t>Target </a:t>
            </a:r>
            <a:r>
              <a:rPr lang="en-US" dirty="0">
                <a:solidFill>
                  <a:srgbClr val="C00000"/>
                </a:solidFill>
              </a:rPr>
              <a:t>groups for social mobilization for immunization</a:t>
            </a:r>
          </a:p>
          <a:p>
            <a:pPr marL="342900" indent="-342900"/>
            <a:r>
              <a:rPr lang="en-US" dirty="0"/>
              <a:t>Women </a:t>
            </a:r>
            <a:r>
              <a:rPr lang="en-US" dirty="0" smtClean="0"/>
              <a:t>groups, school </a:t>
            </a:r>
            <a:r>
              <a:rPr lang="en-US" dirty="0"/>
              <a:t>children</a:t>
            </a:r>
            <a:r>
              <a:rPr lang="en-US" dirty="0" smtClean="0"/>
              <a:t>, teachers, politicians, religious leaders, administration </a:t>
            </a:r>
            <a:r>
              <a:rPr lang="en-US" dirty="0"/>
              <a:t>personnel e.g. Chief assistant chief ,     Extension </a:t>
            </a:r>
            <a:r>
              <a:rPr lang="en-US" dirty="0" smtClean="0"/>
              <a:t>workers</a:t>
            </a:r>
            <a:endParaRPr lang="sw-KE" dirty="0"/>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7" name="TextBox 1"/>
          <p:cNvSpPr txBox="1"/>
          <p:nvPr/>
        </p:nvSpPr>
        <p:spPr>
          <a:xfrm>
            <a:off x="1214908" y="0"/>
            <a:ext cx="9268435" cy="6314440"/>
          </a:xfrm>
          <a:prstGeom prst="rect">
            <a:avLst/>
          </a:prstGeom>
          <a:noFill/>
        </p:spPr>
        <p:txBody>
          <a:bodyPr wrap="square" rtlCol="0">
            <a:spAutoFit/>
          </a:bodyPr>
          <a:lstStyle/>
          <a:p>
            <a:r>
              <a:rPr lang="en-US" sz="3000" b="1" dirty="0">
                <a:solidFill>
                  <a:srgbClr val="FF0000"/>
                </a:solidFill>
                <a:latin typeface="Times New Roman" panose="02020603050405020304" pitchFamily="18" charset="0"/>
                <a:cs typeface="Times New Roman" panose="02020603050405020304" pitchFamily="18" charset="0"/>
              </a:rPr>
              <a:t>How to Enhance Patient /client flow in the Clinic </a:t>
            </a:r>
          </a:p>
          <a:p>
            <a:pPr marL="457200" indent="-457200">
              <a:buFontTx/>
              <a:buAutoNum type="arabicPlain"/>
            </a:pPr>
            <a:r>
              <a:rPr lang="en-US" sz="3000" dirty="0">
                <a:solidFill>
                  <a:schemeClr val="tx2"/>
                </a:solidFill>
                <a:latin typeface="Times New Roman" panose="02020603050405020304" pitchFamily="18" charset="0"/>
                <a:cs typeface="Times New Roman" panose="02020603050405020304" pitchFamily="18" charset="0"/>
              </a:rPr>
              <a:t>Use two doors, for coming in and for exit (one way traffic)</a:t>
            </a:r>
          </a:p>
          <a:p>
            <a:pPr marL="457200" indent="-457200">
              <a:buAutoNum type="arabicPlain" startAt="2"/>
            </a:pPr>
            <a:r>
              <a:rPr lang="en-US" sz="3000" dirty="0">
                <a:solidFill>
                  <a:schemeClr val="tx2"/>
                </a:solidFill>
                <a:latin typeface="Times New Roman" panose="02020603050405020304" pitchFamily="18" charset="0"/>
                <a:cs typeface="Times New Roman" panose="02020603050405020304" pitchFamily="18" charset="0"/>
              </a:rPr>
              <a:t>All stations should be labeled e.g. antenatal room, FP room </a:t>
            </a:r>
          </a:p>
          <a:p>
            <a:pPr marL="457200" indent="-457200">
              <a:buAutoNum type="arabicPlain" startAt="2"/>
            </a:pPr>
            <a:r>
              <a:rPr lang="en-US" sz="3000" dirty="0">
                <a:solidFill>
                  <a:schemeClr val="tx2"/>
                </a:solidFill>
                <a:latin typeface="Times New Roman" panose="02020603050405020304" pitchFamily="18" charset="0"/>
                <a:cs typeface="Times New Roman" panose="02020603050405020304" pitchFamily="18" charset="0"/>
              </a:rPr>
              <a:t>Place the immunization trolley at the corner to allow </a:t>
            </a:r>
            <a:r>
              <a:rPr lang="en-US" sz="3000" dirty="0" smtClean="0">
                <a:solidFill>
                  <a:schemeClr val="tx2"/>
                </a:solidFill>
                <a:latin typeface="Times New Roman" panose="02020603050405020304" pitchFamily="18" charset="0"/>
                <a:cs typeface="Times New Roman" panose="02020603050405020304" pitchFamily="18" charset="0"/>
              </a:rPr>
              <a:t>enough room </a:t>
            </a:r>
            <a:r>
              <a:rPr lang="en-US" sz="3000" dirty="0">
                <a:solidFill>
                  <a:schemeClr val="tx2"/>
                </a:solidFill>
                <a:latin typeface="Times New Roman" panose="02020603050405020304" pitchFamily="18" charset="0"/>
                <a:cs typeface="Times New Roman" panose="02020603050405020304" pitchFamily="18" charset="0"/>
              </a:rPr>
              <a:t>for movements.</a:t>
            </a:r>
          </a:p>
          <a:p>
            <a:pPr marL="457200" indent="-457200">
              <a:buAutoNum type="arabicPlain" startAt="4"/>
            </a:pPr>
            <a:r>
              <a:rPr lang="en-US" sz="3000" dirty="0">
                <a:solidFill>
                  <a:schemeClr val="tx2"/>
                </a:solidFill>
                <a:latin typeface="Times New Roman" panose="02020603050405020304" pitchFamily="18" charset="0"/>
                <a:cs typeface="Times New Roman" panose="02020603050405020304" pitchFamily="18" charset="0"/>
              </a:rPr>
              <a:t>The waiting area should be common for all clinic activities</a:t>
            </a:r>
          </a:p>
          <a:p>
            <a:pPr marL="457200" indent="-457200">
              <a:buAutoNum type="arabicPlain" startAt="4"/>
            </a:pPr>
            <a:r>
              <a:rPr lang="en-US" sz="3000" dirty="0">
                <a:solidFill>
                  <a:schemeClr val="tx2"/>
                </a:solidFill>
                <a:latin typeface="Times New Roman" panose="02020603050405020304" pitchFamily="18" charset="0"/>
                <a:cs typeface="Times New Roman" panose="02020603050405020304" pitchFamily="18" charset="0"/>
              </a:rPr>
              <a:t>Allow clients to enter one after the other to prevent overcrowding</a:t>
            </a:r>
          </a:p>
          <a:p>
            <a:pPr marL="457200" indent="-457200">
              <a:buAutoNum type="arabicPlain" startAt="4"/>
            </a:pPr>
            <a:r>
              <a:rPr lang="en-US" sz="3000" dirty="0">
                <a:solidFill>
                  <a:schemeClr val="tx2"/>
                </a:solidFill>
                <a:latin typeface="Times New Roman" panose="02020603050405020304" pitchFamily="18" charset="0"/>
                <a:cs typeface="Times New Roman" panose="02020603050405020304" pitchFamily="18" charset="0"/>
              </a:rPr>
              <a:t>Using the 1</a:t>
            </a:r>
            <a:r>
              <a:rPr lang="en-US" sz="3000" baseline="30000" dirty="0">
                <a:solidFill>
                  <a:schemeClr val="tx2"/>
                </a:solidFill>
                <a:latin typeface="Times New Roman" panose="02020603050405020304" pitchFamily="18" charset="0"/>
                <a:cs typeface="Times New Roman" panose="02020603050405020304" pitchFamily="18" charset="0"/>
              </a:rPr>
              <a:t>st</a:t>
            </a:r>
            <a:r>
              <a:rPr lang="en-US" sz="3000" dirty="0">
                <a:solidFill>
                  <a:schemeClr val="tx2"/>
                </a:solidFill>
                <a:latin typeface="Times New Roman" panose="02020603050405020304" pitchFamily="18" charset="0"/>
                <a:cs typeface="Times New Roman" panose="02020603050405020304" pitchFamily="18" charset="0"/>
              </a:rPr>
              <a:t> come 1</a:t>
            </a:r>
            <a:r>
              <a:rPr lang="en-US" sz="3000" baseline="30000" dirty="0">
                <a:solidFill>
                  <a:schemeClr val="tx2"/>
                </a:solidFill>
                <a:latin typeface="Times New Roman" panose="02020603050405020304" pitchFamily="18" charset="0"/>
                <a:cs typeface="Times New Roman" panose="02020603050405020304" pitchFamily="18" charset="0"/>
              </a:rPr>
              <a:t>st</a:t>
            </a:r>
            <a:r>
              <a:rPr lang="en-US" sz="3000" dirty="0">
                <a:solidFill>
                  <a:schemeClr val="tx2"/>
                </a:solidFill>
                <a:latin typeface="Times New Roman" panose="02020603050405020304" pitchFamily="18" charset="0"/>
                <a:cs typeface="Times New Roman" panose="02020603050405020304" pitchFamily="18" charset="0"/>
              </a:rPr>
              <a:t> served rule with an exception of </a:t>
            </a:r>
            <a:r>
              <a:rPr lang="en-US" sz="3000" dirty="0" smtClean="0">
                <a:solidFill>
                  <a:schemeClr val="tx2"/>
                </a:solidFill>
                <a:latin typeface="Times New Roman" panose="02020603050405020304" pitchFamily="18" charset="0"/>
                <a:cs typeface="Times New Roman" panose="02020603050405020304" pitchFamily="18" charset="0"/>
              </a:rPr>
              <a:t>emergencies </a:t>
            </a:r>
            <a:r>
              <a:rPr lang="en-US" sz="3000" dirty="0">
                <a:solidFill>
                  <a:schemeClr val="tx2"/>
                </a:solidFill>
                <a:latin typeface="Times New Roman" panose="02020603050405020304" pitchFamily="18" charset="0"/>
                <a:cs typeface="Times New Roman" panose="02020603050405020304" pitchFamily="18" charset="0"/>
              </a:rPr>
              <a:t>. </a:t>
            </a:r>
          </a:p>
          <a:p>
            <a:pPr marL="457200" indent="-457200"/>
            <a:r>
              <a:rPr lang="en-US" sz="3000" dirty="0">
                <a:solidFill>
                  <a:schemeClr val="tx2"/>
                </a:solidFill>
                <a:latin typeface="Times New Roman" panose="02020603050405020304" pitchFamily="18" charset="0"/>
                <a:cs typeface="Times New Roman" panose="02020603050405020304" pitchFamily="18" charset="0"/>
              </a:rPr>
              <a:t>7    Directing clients  to different </a:t>
            </a:r>
            <a:r>
              <a:rPr lang="en-US" sz="3000" dirty="0" smtClean="0">
                <a:solidFill>
                  <a:schemeClr val="tx2"/>
                </a:solidFill>
                <a:latin typeface="Times New Roman" panose="02020603050405020304" pitchFamily="18" charset="0"/>
                <a:cs typeface="Times New Roman" panose="02020603050405020304" pitchFamily="18" charset="0"/>
              </a:rPr>
              <a:t>stations</a:t>
            </a:r>
            <a:endParaRPr lang="en-US" sz="30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8" name="TextBox 1"/>
          <p:cNvSpPr txBox="1"/>
          <p:nvPr/>
        </p:nvSpPr>
        <p:spPr>
          <a:xfrm>
            <a:off x="1481070" y="154547"/>
            <a:ext cx="9118242" cy="6377940"/>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solidFill>
                  <a:schemeClr val="tx2"/>
                </a:solidFill>
                <a:latin typeface="Times New Roman" panose="02020603050405020304" pitchFamily="18" charset="0"/>
                <a:cs typeface="Times New Roman" panose="02020603050405020304" pitchFamily="18" charset="0"/>
              </a:rPr>
              <a:t>Effective </a:t>
            </a:r>
            <a:r>
              <a:rPr lang="en-US" sz="2800" dirty="0">
                <a:solidFill>
                  <a:schemeClr val="tx2"/>
                </a:solidFill>
                <a:latin typeface="Times New Roman" panose="02020603050405020304" pitchFamily="18" charset="0"/>
                <a:cs typeface="Times New Roman" panose="02020603050405020304" pitchFamily="18" charset="0"/>
              </a:rPr>
              <a:t>patient/client flow will facilitate your </a:t>
            </a:r>
            <a:r>
              <a:rPr lang="en-US" sz="2800" dirty="0" smtClean="0">
                <a:solidFill>
                  <a:schemeClr val="tx2"/>
                </a:solidFill>
                <a:latin typeface="Times New Roman" panose="02020603050405020304" pitchFamily="18" charset="0"/>
                <a:cs typeface="Times New Roman" panose="02020603050405020304" pitchFamily="18" charset="0"/>
              </a:rPr>
              <a:t>clinic management</a:t>
            </a:r>
            <a:r>
              <a:rPr lang="en-US" sz="2800" dirty="0">
                <a:solidFill>
                  <a:schemeClr val="tx2"/>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en-US" sz="2800" dirty="0">
                <a:solidFill>
                  <a:schemeClr val="tx2"/>
                </a:solidFill>
                <a:latin typeface="Times New Roman" panose="02020603050405020304" pitchFamily="18" charset="0"/>
                <a:cs typeface="Times New Roman" panose="02020603050405020304" pitchFamily="18" charset="0"/>
              </a:rPr>
              <a:t>All under fives &amp; pregnant mothers must be channeled to  </a:t>
            </a:r>
            <a:r>
              <a:rPr lang="en-US" sz="2800" dirty="0" smtClean="0">
                <a:solidFill>
                  <a:schemeClr val="tx2"/>
                </a:solidFill>
                <a:latin typeface="Times New Roman" panose="02020603050405020304" pitchFamily="18" charset="0"/>
                <a:cs typeface="Times New Roman" panose="02020603050405020304" pitchFamily="18" charset="0"/>
              </a:rPr>
              <a:t>MCH/FP area</a:t>
            </a:r>
            <a:r>
              <a:rPr lang="en-US" sz="2800" dirty="0">
                <a:solidFill>
                  <a:schemeClr val="tx2"/>
                </a:solidFill>
                <a:latin typeface="Times New Roman" panose="02020603050405020304" pitchFamily="18" charset="0"/>
                <a:cs typeface="Times New Roman" panose="02020603050405020304" pitchFamily="18" charset="0"/>
              </a:rPr>
              <a:t>, where they are offered integrated health services.</a:t>
            </a:r>
          </a:p>
          <a:p>
            <a:pPr marL="342900" indent="-342900">
              <a:buFont typeface="Arial" panose="020B0604020202020204" pitchFamily="34" charset="0"/>
              <a:buChar char="•"/>
            </a:pPr>
            <a:r>
              <a:rPr lang="en-US" sz="2800" dirty="0">
                <a:solidFill>
                  <a:schemeClr val="tx2"/>
                </a:solidFill>
                <a:latin typeface="Times New Roman" panose="02020603050405020304" pitchFamily="18" charset="0"/>
                <a:cs typeface="Times New Roman" panose="02020603050405020304" pitchFamily="18" charset="0"/>
              </a:rPr>
              <a:t>Children are screened for their immunization needs, and </a:t>
            </a:r>
            <a:r>
              <a:rPr lang="en-US" sz="2800" dirty="0" smtClean="0">
                <a:solidFill>
                  <a:schemeClr val="tx2"/>
                </a:solidFill>
                <a:latin typeface="Times New Roman" panose="02020603050405020304" pitchFamily="18" charset="0"/>
                <a:cs typeface="Times New Roman" panose="02020603050405020304" pitchFamily="18" charset="0"/>
              </a:rPr>
              <a:t>antenatal mothers </a:t>
            </a:r>
            <a:r>
              <a:rPr lang="en-US" sz="2800" dirty="0">
                <a:solidFill>
                  <a:schemeClr val="tx2"/>
                </a:solidFill>
                <a:latin typeface="Times New Roman" panose="02020603050405020304" pitchFamily="18" charset="0"/>
                <a:cs typeface="Times New Roman" panose="02020603050405020304" pitchFamily="18" charset="0"/>
              </a:rPr>
              <a:t>are given TT vaccine</a:t>
            </a:r>
          </a:p>
          <a:p>
            <a:pPr marL="457200" indent="-457200">
              <a:buFont typeface="Arial" panose="020B0604020202020204" pitchFamily="34" charset="0"/>
              <a:buChar char="•"/>
            </a:pPr>
            <a:r>
              <a:rPr lang="en-US" sz="2800" dirty="0" smtClean="0">
                <a:solidFill>
                  <a:schemeClr val="tx2"/>
                </a:solidFill>
                <a:latin typeface="Times New Roman" panose="02020603050405020304" pitchFamily="18" charset="0"/>
                <a:cs typeface="Times New Roman" panose="02020603050405020304" pitchFamily="18" charset="0"/>
              </a:rPr>
              <a:t>All </a:t>
            </a:r>
            <a:r>
              <a:rPr lang="en-US" sz="2800" dirty="0">
                <a:solidFill>
                  <a:schemeClr val="tx2"/>
                </a:solidFill>
                <a:latin typeface="Times New Roman" panose="02020603050405020304" pitchFamily="18" charset="0"/>
                <a:cs typeface="Times New Roman" panose="02020603050405020304" pitchFamily="18" charset="0"/>
              </a:rPr>
              <a:t>other TTs are administered in OPD injection room</a:t>
            </a:r>
            <a:r>
              <a:rPr lang="en-US" sz="2800" dirty="0" smtClean="0">
                <a:solidFill>
                  <a:schemeClr val="tx2"/>
                </a:solidFill>
                <a:latin typeface="Times New Roman" panose="02020603050405020304" pitchFamily="18" charset="0"/>
                <a:cs typeface="Times New Roman" panose="02020603050405020304" pitchFamily="18" charset="0"/>
              </a:rPr>
              <a:t>.</a:t>
            </a:r>
            <a:endParaRPr lang="en-US" sz="2800" b="1" dirty="0" smtClean="0">
              <a:solidFill>
                <a:schemeClr val="accent2"/>
              </a:solidFill>
              <a:latin typeface="Times New Roman" panose="02020603050405020304" pitchFamily="18" charset="0"/>
              <a:cs typeface="Times New Roman" panose="02020603050405020304" pitchFamily="18" charset="0"/>
            </a:endParaRPr>
          </a:p>
          <a:p>
            <a:r>
              <a:rPr lang="en-US" sz="2800" b="1" dirty="0" smtClean="0">
                <a:solidFill>
                  <a:schemeClr val="accent2"/>
                </a:solidFill>
                <a:latin typeface="Times New Roman" panose="02020603050405020304" pitchFamily="18" charset="0"/>
                <a:cs typeface="Times New Roman" panose="02020603050405020304" pitchFamily="18" charset="0"/>
              </a:rPr>
              <a:t>Preparation  </a:t>
            </a:r>
            <a:r>
              <a:rPr lang="en-US" sz="2800" b="1" dirty="0">
                <a:solidFill>
                  <a:schemeClr val="accent2"/>
                </a:solidFill>
                <a:latin typeface="Times New Roman" panose="02020603050405020304" pitchFamily="18" charset="0"/>
                <a:cs typeface="Times New Roman" panose="02020603050405020304" pitchFamily="18" charset="0"/>
              </a:rPr>
              <a:t>of the working area in MCH/FP</a:t>
            </a:r>
          </a:p>
          <a:p>
            <a:pPr marL="457200" indent="-457200">
              <a:buAutoNum type="arabicPlain"/>
            </a:pPr>
            <a:r>
              <a:rPr lang="en-US" sz="2800" dirty="0">
                <a:latin typeface="Times New Roman" panose="02020603050405020304" pitchFamily="18" charset="0"/>
                <a:cs typeface="Times New Roman" panose="02020603050405020304" pitchFamily="18" charset="0"/>
              </a:rPr>
              <a:t>Clean and dust the  room</a:t>
            </a:r>
          </a:p>
          <a:p>
            <a:pPr marL="457200" indent="-457200">
              <a:buAutoNum type="arabicPlain"/>
            </a:pPr>
            <a:r>
              <a:rPr lang="en-US" sz="2800" dirty="0">
                <a:latin typeface="Times New Roman" panose="02020603050405020304" pitchFamily="18" charset="0"/>
                <a:cs typeface="Times New Roman" panose="02020603050405020304" pitchFamily="18" charset="0"/>
              </a:rPr>
              <a:t>Take out from the fridge all the vaccines you will need for </a:t>
            </a:r>
            <a:r>
              <a:rPr lang="en-US" sz="2800" dirty="0" smtClean="0">
                <a:latin typeface="Times New Roman" panose="02020603050405020304" pitchFamily="18" charset="0"/>
                <a:cs typeface="Times New Roman" panose="02020603050405020304" pitchFamily="18" charset="0"/>
              </a:rPr>
              <a:t>the session</a:t>
            </a:r>
            <a:r>
              <a:rPr lang="en-US" sz="2800" dirty="0">
                <a:latin typeface="Times New Roman" panose="02020603050405020304" pitchFamily="18" charset="0"/>
                <a:cs typeface="Times New Roman" panose="02020603050405020304" pitchFamily="18" charset="0"/>
              </a:rPr>
              <a:t>.</a:t>
            </a:r>
          </a:p>
          <a:p>
            <a:pPr marL="457200" indent="-457200">
              <a:buAutoNum type="arabicPlain" startAt="3"/>
            </a:pPr>
            <a:r>
              <a:rPr lang="en-US" sz="2800" dirty="0">
                <a:latin typeface="Times New Roman" panose="02020603050405020304" pitchFamily="18" charset="0"/>
                <a:cs typeface="Times New Roman" panose="02020603050405020304" pitchFamily="18" charset="0"/>
              </a:rPr>
              <a:t>Place vaccines in a vaccine carrier with frozen ice packs and a </a:t>
            </a:r>
            <a:r>
              <a:rPr lang="en-US" sz="2800" dirty="0" smtClean="0">
                <a:latin typeface="Times New Roman" panose="02020603050405020304" pitchFamily="18" charset="0"/>
                <a:cs typeface="Times New Roman" panose="02020603050405020304" pitchFamily="18" charset="0"/>
              </a:rPr>
              <a:t>dial thermometer</a:t>
            </a:r>
            <a:r>
              <a:rPr lang="en-US" sz="2800" dirty="0">
                <a:latin typeface="Times New Roman" panose="02020603050405020304" pitchFamily="18" charset="0"/>
                <a:cs typeface="Times New Roman" panose="02020603050405020304" pitchFamily="18" charset="0"/>
              </a:rPr>
              <a:t>.</a:t>
            </a:r>
          </a:p>
          <a:p>
            <a:pPr marL="457200" indent="-457200"/>
            <a:r>
              <a:rPr lang="en-US" sz="2800" dirty="0">
                <a:latin typeface="Times New Roman" panose="02020603050405020304" pitchFamily="18" charset="0"/>
                <a:cs typeface="Times New Roman" panose="02020603050405020304" pitchFamily="18" charset="0"/>
              </a:rPr>
              <a:t>4   </a:t>
            </a:r>
            <a:r>
              <a:rPr lang="en-US" sz="2800" dirty="0" smtClean="0">
                <a:latin typeface="Times New Roman" panose="02020603050405020304" pitchFamily="18" charset="0"/>
                <a:cs typeface="Times New Roman" panose="02020603050405020304" pitchFamily="18" charset="0"/>
              </a:rPr>
              <a:t>Avoid </a:t>
            </a:r>
            <a:r>
              <a:rPr lang="en-US" sz="2800" dirty="0">
                <a:latin typeface="Times New Roman" panose="02020603050405020304" pitchFamily="18" charset="0"/>
                <a:cs typeface="Times New Roman" panose="02020603050405020304" pitchFamily="18" charset="0"/>
              </a:rPr>
              <a:t>on and off opening of the fridge or vaccine </a:t>
            </a:r>
            <a:r>
              <a:rPr lang="en-US" sz="2800" dirty="0" smtClean="0">
                <a:latin typeface="Times New Roman" panose="02020603050405020304" pitchFamily="18" charset="0"/>
                <a:cs typeface="Times New Roman" panose="02020603050405020304" pitchFamily="18" charset="0"/>
              </a:rPr>
              <a:t>carrier</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9" name="Content Placeholder 2"/>
          <p:cNvSpPr>
            <a:spLocks noGrp="1"/>
          </p:cNvSpPr>
          <p:nvPr>
            <p:ph idx="1"/>
          </p:nvPr>
        </p:nvSpPr>
        <p:spPr>
          <a:xfrm>
            <a:off x="838200" y="721217"/>
            <a:ext cx="10515600" cy="5455746"/>
          </a:xfrm>
        </p:spPr>
        <p:txBody>
          <a:bodyPr>
            <a:normAutofit/>
          </a:bodyPr>
          <a:lstStyle/>
          <a:p>
            <a:pPr marL="0" indent="0">
              <a:buNone/>
            </a:pPr>
            <a:r>
              <a:rPr lang="en-US" i="1" dirty="0">
                <a:solidFill>
                  <a:srgbClr val="FF0000"/>
                </a:solidFill>
              </a:rPr>
              <a:t>Simple rules during immunization session</a:t>
            </a:r>
          </a:p>
          <a:p>
            <a:pPr marL="457200" indent="-457200">
              <a:buFontTx/>
              <a:buChar char="-"/>
            </a:pPr>
            <a:r>
              <a:rPr lang="en-US" dirty="0"/>
              <a:t>Be warm &amp; friendly to mothers and children</a:t>
            </a:r>
          </a:p>
          <a:p>
            <a:pPr marL="457200" indent="-457200">
              <a:buFontTx/>
              <a:buChar char="-"/>
            </a:pPr>
            <a:r>
              <a:rPr lang="en-US" dirty="0"/>
              <a:t>Screen the children for immunization needs</a:t>
            </a:r>
          </a:p>
          <a:p>
            <a:pPr marL="457200" indent="-457200">
              <a:buFontTx/>
              <a:buChar char="-"/>
            </a:pPr>
            <a:r>
              <a:rPr lang="en-US" dirty="0"/>
              <a:t>Give immunization to all children, even the sick ones unless they </a:t>
            </a:r>
            <a:r>
              <a:rPr lang="en-US" dirty="0" smtClean="0"/>
              <a:t>are </a:t>
            </a:r>
            <a:r>
              <a:rPr lang="en-US" dirty="0"/>
              <a:t>too sick requiring admission.</a:t>
            </a:r>
          </a:p>
          <a:p>
            <a:pPr marL="457200" indent="-457200">
              <a:buFontTx/>
              <a:buChar char="-"/>
            </a:pPr>
            <a:r>
              <a:rPr lang="en-US" dirty="0"/>
              <a:t>If a child come late for immunizations , give him all the  eligible </a:t>
            </a:r>
            <a:r>
              <a:rPr lang="en-US" dirty="0" smtClean="0"/>
              <a:t>vaccines</a:t>
            </a:r>
            <a:r>
              <a:rPr lang="en-US" dirty="0"/>
              <a:t>.</a:t>
            </a:r>
          </a:p>
          <a:p>
            <a:pPr marL="0" indent="0">
              <a:buNone/>
            </a:pPr>
            <a:r>
              <a:rPr lang="en-US" dirty="0"/>
              <a:t>-    Explain to mothers the return dates and the reaction to expect</a:t>
            </a:r>
          </a:p>
          <a:p>
            <a:pPr marL="457200" indent="-457200">
              <a:buFontTx/>
              <a:buChar char="-"/>
            </a:pPr>
            <a:r>
              <a:rPr lang="en-US" dirty="0"/>
              <a:t>After immunization session, return into the fridge partially </a:t>
            </a:r>
            <a:r>
              <a:rPr lang="en-US" dirty="0" smtClean="0"/>
              <a:t>used pentavalent</a:t>
            </a:r>
            <a:r>
              <a:rPr lang="en-US" dirty="0"/>
              <a:t>, TT, &amp; OPV. the others should be discarded</a:t>
            </a:r>
          </a:p>
          <a:p>
            <a:pPr marL="0" indent="0">
              <a:buNone/>
            </a:pPr>
            <a:r>
              <a:rPr lang="en-US" dirty="0"/>
              <a:t>- </a:t>
            </a:r>
            <a:r>
              <a:rPr lang="en-US" dirty="0" smtClean="0"/>
              <a:t>   Maintain </a:t>
            </a:r>
            <a:r>
              <a:rPr lang="en-US" dirty="0"/>
              <a:t>records , and evaluate the day’s session.</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Content Placeholder 2"/>
          <p:cNvSpPr>
            <a:spLocks noGrp="1"/>
          </p:cNvSpPr>
          <p:nvPr>
            <p:ph idx="1"/>
          </p:nvPr>
        </p:nvSpPr>
        <p:spPr>
          <a:xfrm>
            <a:off x="838200" y="218941"/>
            <a:ext cx="10515600" cy="5958022"/>
          </a:xfrm>
        </p:spPr>
        <p:txBody>
          <a:bodyPr>
            <a:normAutofit fontScale="88929"/>
          </a:bodyPr>
          <a:lstStyle/>
          <a:p>
            <a:pPr marL="0" indent="0">
              <a:buNone/>
            </a:pPr>
            <a:r>
              <a:rPr lang="en-US" b="1" u="sng" dirty="0" smtClean="0">
                <a:solidFill>
                  <a:srgbClr val="FF0000"/>
                </a:solidFill>
              </a:rPr>
              <a:t>Development of community health nursing in Kenya </a:t>
            </a:r>
          </a:p>
          <a:p>
            <a:r>
              <a:rPr lang="en-US" sz="3200" dirty="0" smtClean="0">
                <a:latin typeface="Times New Roman" panose="02020603050405020304" pitchFamily="18" charset="0"/>
                <a:cs typeface="Times New Roman" panose="02020603050405020304" pitchFamily="18" charset="0"/>
              </a:rPr>
              <a:t>1902, an outbreak (epidemic) of Plague in Nairobi prompted the establishment  of community health nursing </a:t>
            </a:r>
          </a:p>
          <a:p>
            <a:r>
              <a:rPr lang="en-US" sz="3200" dirty="0" smtClean="0">
                <a:latin typeface="Times New Roman" panose="02020603050405020304" pitchFamily="18" charset="0"/>
                <a:cs typeface="Times New Roman" panose="02020603050405020304" pitchFamily="18" charset="0"/>
              </a:rPr>
              <a:t>1919,  out break of influenza lead to the realization of the need to improve public health services. Africans had to be trained on health measures.</a:t>
            </a:r>
          </a:p>
          <a:p>
            <a:r>
              <a:rPr lang="en-US" sz="3200" dirty="0" smtClean="0">
                <a:latin typeface="Times New Roman" panose="02020603050405020304" pitchFamily="18" charset="0"/>
                <a:cs typeface="Times New Roman" panose="02020603050405020304" pitchFamily="18" charset="0"/>
              </a:rPr>
              <a:t> During the world war ii, the Africans were recruited --</a:t>
            </a:r>
            <a:r>
              <a:rPr lang="en-US" sz="3200" dirty="0" smtClean="0">
                <a:solidFill>
                  <a:schemeClr val="tx2"/>
                </a:solidFill>
                <a:latin typeface="Times New Roman" panose="02020603050405020304" pitchFamily="18" charset="0"/>
                <a:cs typeface="Times New Roman" panose="02020603050405020304" pitchFamily="18" charset="0"/>
              </a:rPr>
              <a:t>Into the army .</a:t>
            </a:r>
          </a:p>
          <a:p>
            <a:r>
              <a:rPr lang="en-US" sz="3200" dirty="0" smtClean="0">
                <a:latin typeface="Times New Roman" panose="02020603050405020304" pitchFamily="18" charset="0"/>
                <a:cs typeface="Times New Roman" panose="02020603050405020304" pitchFamily="18" charset="0"/>
              </a:rPr>
              <a:t> Public health was neglected for a while . After the war workshops were established to teach families on personal and food hygiene. Then  they were sent back home to implement and teach others</a:t>
            </a:r>
          </a:p>
          <a:p>
            <a:pPr marL="457200" indent="-457200">
              <a:buAutoNum type="arabicPlain" startAt="1920"/>
            </a:pPr>
            <a:r>
              <a:rPr lang="en-US" sz="3200" dirty="0" smtClean="0">
                <a:latin typeface="Times New Roman" panose="02020603050405020304" pitchFamily="18" charset="0"/>
                <a:cs typeface="Times New Roman" panose="02020603050405020304" pitchFamily="18" charset="0"/>
              </a:rPr>
              <a:t>   Medical Training Center (MTC) Nairobi was established to train nursing orderlies and later on  professional nurses</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0" name="TextBox 1"/>
          <p:cNvSpPr txBox="1"/>
          <p:nvPr/>
        </p:nvSpPr>
        <p:spPr>
          <a:xfrm>
            <a:off x="1390918" y="554976"/>
            <a:ext cx="8952725" cy="5539741"/>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THE COLD CHAIN </a:t>
            </a:r>
          </a:p>
          <a:p>
            <a:r>
              <a:rPr lang="en-US" sz="2800" dirty="0">
                <a:solidFill>
                  <a:schemeClr val="tx2"/>
                </a:solidFill>
                <a:latin typeface="Times New Roman" panose="02020603050405020304" pitchFamily="18" charset="0"/>
                <a:cs typeface="Times New Roman" panose="02020603050405020304" pitchFamily="18" charset="0"/>
              </a:rPr>
              <a:t>  </a:t>
            </a:r>
            <a:r>
              <a:rPr lang="en-US" sz="2800" dirty="0" smtClean="0">
                <a:solidFill>
                  <a:schemeClr val="tx2"/>
                </a:solidFill>
                <a:latin typeface="Times New Roman" panose="02020603050405020304" pitchFamily="18" charset="0"/>
                <a:cs typeface="Times New Roman" panose="02020603050405020304" pitchFamily="18" charset="0"/>
              </a:rPr>
              <a:t>A </a:t>
            </a:r>
            <a:r>
              <a:rPr lang="en-US" sz="2800" dirty="0">
                <a:solidFill>
                  <a:schemeClr val="tx2"/>
                </a:solidFill>
                <a:latin typeface="Times New Roman" panose="02020603050405020304" pitchFamily="18" charset="0"/>
                <a:cs typeface="Times New Roman" panose="02020603050405020304" pitchFamily="18" charset="0"/>
              </a:rPr>
              <a:t>system of maintaining  vaccines in a potent state as they</a:t>
            </a:r>
          </a:p>
          <a:p>
            <a:r>
              <a:rPr lang="en-US" sz="2800" dirty="0">
                <a:solidFill>
                  <a:schemeClr val="tx2"/>
                </a:solidFill>
                <a:latin typeface="Times New Roman" panose="02020603050405020304" pitchFamily="18" charset="0"/>
                <a:cs typeface="Times New Roman" panose="02020603050405020304" pitchFamily="18" charset="0"/>
              </a:rPr>
              <a:t> travel from the manufacturer to the central stores, to regional</a:t>
            </a:r>
          </a:p>
          <a:p>
            <a:r>
              <a:rPr lang="en-US" sz="2800" dirty="0">
                <a:solidFill>
                  <a:schemeClr val="tx2"/>
                </a:solidFill>
                <a:latin typeface="Times New Roman" panose="02020603050405020304" pitchFamily="18" charset="0"/>
                <a:cs typeface="Times New Roman" panose="02020603050405020304" pitchFamily="18" charset="0"/>
              </a:rPr>
              <a:t> stores, then to district stores and eventually to the consumers</a:t>
            </a:r>
          </a:p>
          <a:p>
            <a:r>
              <a:rPr lang="en-US" sz="2800" dirty="0">
                <a:solidFill>
                  <a:schemeClr val="tx2"/>
                </a:solidFill>
                <a:latin typeface="Times New Roman" panose="02020603050405020304" pitchFamily="18" charset="0"/>
                <a:cs typeface="Times New Roman" panose="02020603050405020304" pitchFamily="18" charset="0"/>
              </a:rPr>
              <a:t>(from the manufacturer to the consumers)</a:t>
            </a:r>
          </a:p>
          <a:p>
            <a:r>
              <a:rPr lang="en-US" sz="2800" dirty="0">
                <a:solidFill>
                  <a:schemeClr val="tx2"/>
                </a:solidFill>
                <a:latin typeface="Times New Roman" panose="02020603050405020304" pitchFamily="18" charset="0"/>
                <a:cs typeface="Times New Roman" panose="02020603050405020304" pitchFamily="18" charset="0"/>
              </a:rPr>
              <a:t>The cold chin consist of people and equipment.</a:t>
            </a:r>
          </a:p>
          <a:p>
            <a:r>
              <a:rPr lang="en-US" sz="2800" dirty="0">
                <a:solidFill>
                  <a:schemeClr val="tx2"/>
                </a:solidFill>
                <a:latin typeface="Times New Roman" panose="02020603050405020304" pitchFamily="18" charset="0"/>
                <a:cs typeface="Times New Roman" panose="02020603050405020304" pitchFamily="18" charset="0"/>
              </a:rPr>
              <a:t>The people pass vaccines from :</a:t>
            </a:r>
          </a:p>
          <a:p>
            <a:pPr>
              <a:buFontTx/>
              <a:buChar char="-"/>
            </a:pPr>
            <a:r>
              <a:rPr lang="en-US" sz="2800" dirty="0">
                <a:solidFill>
                  <a:schemeClr val="tx2"/>
                </a:solidFill>
                <a:latin typeface="Times New Roman" panose="02020603050405020304" pitchFamily="18" charset="0"/>
                <a:cs typeface="Times New Roman" panose="02020603050405020304" pitchFamily="18" charset="0"/>
              </a:rPr>
              <a:t>Airport to the vaccine central stores (Nairobi)</a:t>
            </a:r>
          </a:p>
          <a:p>
            <a:pPr>
              <a:buFontTx/>
              <a:buChar char="-"/>
            </a:pPr>
            <a:r>
              <a:rPr lang="en-US" sz="2800" dirty="0">
                <a:solidFill>
                  <a:schemeClr val="tx2"/>
                </a:solidFill>
                <a:latin typeface="Times New Roman" panose="02020603050405020304" pitchFamily="18" charset="0"/>
                <a:cs typeface="Times New Roman" panose="02020603050405020304" pitchFamily="18" charset="0"/>
              </a:rPr>
              <a:t>Central stores to regional stores (Mombasa and Kisumu)</a:t>
            </a:r>
          </a:p>
          <a:p>
            <a:pPr>
              <a:buFontTx/>
              <a:buChar char="-"/>
            </a:pPr>
            <a:r>
              <a:rPr lang="en-US" sz="2800" dirty="0">
                <a:solidFill>
                  <a:schemeClr val="tx2"/>
                </a:solidFill>
                <a:latin typeface="Times New Roman" panose="02020603050405020304" pitchFamily="18" charset="0"/>
                <a:cs typeface="Times New Roman" panose="02020603050405020304" pitchFamily="18" charset="0"/>
              </a:rPr>
              <a:t>Regional stores to the District vaccine stores/ District Hospital</a:t>
            </a:r>
          </a:p>
          <a:p>
            <a:pPr>
              <a:buFontTx/>
              <a:buChar char="-"/>
            </a:pPr>
            <a:r>
              <a:rPr lang="en-US" sz="2800" dirty="0">
                <a:solidFill>
                  <a:schemeClr val="tx2"/>
                </a:solidFill>
                <a:latin typeface="Times New Roman" panose="02020603050405020304" pitchFamily="18" charset="0"/>
                <a:cs typeface="Times New Roman" panose="02020603050405020304" pitchFamily="18" charset="0"/>
              </a:rPr>
              <a:t>District stores to the health facilities .</a:t>
            </a:r>
          </a:p>
          <a:p>
            <a:pPr>
              <a:buFontTx/>
              <a:buChar char="-"/>
            </a:pPr>
            <a:r>
              <a:rPr lang="en-US" sz="2800" dirty="0">
                <a:solidFill>
                  <a:schemeClr val="tx2"/>
                </a:solidFill>
                <a:latin typeface="Times New Roman" panose="02020603050405020304" pitchFamily="18" charset="0"/>
                <a:cs typeface="Times New Roman" panose="02020603050405020304" pitchFamily="18" charset="0"/>
              </a:rPr>
              <a:t>Eventually to outreach and mobile </a:t>
            </a:r>
            <a:r>
              <a:rPr lang="en-US" sz="2800" dirty="0" smtClean="0">
                <a:solidFill>
                  <a:schemeClr val="tx2"/>
                </a:solidFill>
                <a:latin typeface="Times New Roman" panose="02020603050405020304" pitchFamily="18" charset="0"/>
                <a:cs typeface="Times New Roman" panose="02020603050405020304" pitchFamily="18" charset="0"/>
              </a:rPr>
              <a:t>clinics</a:t>
            </a:r>
            <a:endParaRPr lang="en-US" sz="28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1" name="TextBox 1"/>
          <p:cNvSpPr txBox="1"/>
          <p:nvPr/>
        </p:nvSpPr>
        <p:spPr>
          <a:xfrm>
            <a:off x="1334409" y="325574"/>
            <a:ext cx="8981568" cy="6847840"/>
          </a:xfrm>
          <a:prstGeom prst="rect">
            <a:avLst/>
          </a:prstGeom>
          <a:noFill/>
        </p:spPr>
        <p:txBody>
          <a:bodyPr wrap="square" rtlCol="0">
            <a:spAutoFit/>
          </a:bodyPr>
          <a:lstStyle/>
          <a:p>
            <a:r>
              <a:rPr lang="en-US" sz="2400" b="1" i="1" dirty="0">
                <a:solidFill>
                  <a:schemeClr val="accent2"/>
                </a:solidFill>
              </a:rPr>
              <a:t>Looking after </a:t>
            </a:r>
            <a:r>
              <a:rPr lang="en-US" sz="2400" b="1" i="1" dirty="0" smtClean="0">
                <a:solidFill>
                  <a:schemeClr val="accent2"/>
                </a:solidFill>
              </a:rPr>
              <a:t>vaccines (3 rules)</a:t>
            </a:r>
            <a:endParaRPr lang="en-US" sz="2400" dirty="0">
              <a:solidFill>
                <a:schemeClr val="tx2"/>
              </a:solidFill>
            </a:endParaRPr>
          </a:p>
          <a:p>
            <a:pPr marL="457200" indent="-457200">
              <a:buAutoNum type="arabicPlain"/>
            </a:pPr>
            <a:r>
              <a:rPr lang="en-US" sz="2400" dirty="0">
                <a:solidFill>
                  <a:schemeClr val="tx2"/>
                </a:solidFill>
              </a:rPr>
              <a:t>Keep the vaccines cold (maintain vaccine potency)</a:t>
            </a:r>
          </a:p>
          <a:p>
            <a:pPr marL="457200" indent="-457200">
              <a:buAutoNum type="arabicPlain"/>
            </a:pPr>
            <a:r>
              <a:rPr lang="en-US" sz="2400" dirty="0">
                <a:solidFill>
                  <a:schemeClr val="tx2"/>
                </a:solidFill>
              </a:rPr>
              <a:t>Distribute vaccines </a:t>
            </a:r>
            <a:r>
              <a:rPr lang="en-US" sz="2400" dirty="0" smtClean="0">
                <a:solidFill>
                  <a:schemeClr val="tx2"/>
                </a:solidFill>
              </a:rPr>
              <a:t>efficiently</a:t>
            </a:r>
          </a:p>
          <a:p>
            <a:pPr marL="457200" indent="-457200">
              <a:buAutoNum type="arabicPlain" startAt="3"/>
            </a:pPr>
            <a:r>
              <a:rPr lang="en-US" sz="2400" dirty="0" smtClean="0">
                <a:solidFill>
                  <a:schemeClr val="tx2"/>
                </a:solidFill>
              </a:rPr>
              <a:t>Keep </a:t>
            </a:r>
            <a:r>
              <a:rPr lang="en-US" sz="2400" dirty="0">
                <a:solidFill>
                  <a:schemeClr val="tx2"/>
                </a:solidFill>
              </a:rPr>
              <a:t>cold chain equipment working </a:t>
            </a:r>
          </a:p>
          <a:p>
            <a:pPr marL="457200" indent="-457200"/>
            <a:r>
              <a:rPr lang="en-US" sz="2400" dirty="0" smtClean="0">
                <a:solidFill>
                  <a:schemeClr val="tx2"/>
                </a:solidFill>
              </a:rPr>
              <a:t>Some </a:t>
            </a:r>
            <a:r>
              <a:rPr lang="en-US" sz="2400" dirty="0">
                <a:solidFill>
                  <a:schemeClr val="tx2"/>
                </a:solidFill>
              </a:rPr>
              <a:t>vaccines are more sensitive to heat than others e.g.  OPV is</a:t>
            </a:r>
          </a:p>
          <a:p>
            <a:pPr marL="457200" indent="-457200"/>
            <a:r>
              <a:rPr lang="en-US" sz="2400" dirty="0">
                <a:solidFill>
                  <a:schemeClr val="tx2"/>
                </a:solidFill>
              </a:rPr>
              <a:t> the most sensitive to heat/light whilst TT is the least sensitive.</a:t>
            </a:r>
          </a:p>
          <a:p>
            <a:pPr marL="457200" indent="-457200"/>
            <a:r>
              <a:rPr lang="en-US" sz="2400" dirty="0">
                <a:solidFill>
                  <a:schemeClr val="tx2"/>
                </a:solidFill>
              </a:rPr>
              <a:t>The order of their arrangement is;</a:t>
            </a:r>
          </a:p>
          <a:p>
            <a:pPr marL="457200" indent="-457200" algn="ctr"/>
            <a:r>
              <a:rPr lang="en-US" sz="2400" dirty="0">
                <a:solidFill>
                  <a:schemeClr val="tx2"/>
                </a:solidFill>
              </a:rPr>
              <a:t>Polio</a:t>
            </a:r>
          </a:p>
          <a:p>
            <a:pPr marL="457200" indent="-457200" algn="ctr"/>
            <a:r>
              <a:rPr lang="en-US" sz="2400" dirty="0">
                <a:solidFill>
                  <a:schemeClr val="tx2"/>
                </a:solidFill>
              </a:rPr>
              <a:t>Measles</a:t>
            </a:r>
          </a:p>
          <a:p>
            <a:pPr marL="457200" indent="-457200" algn="ctr"/>
            <a:r>
              <a:rPr lang="en-US" sz="2400" dirty="0">
                <a:solidFill>
                  <a:schemeClr val="tx2"/>
                </a:solidFill>
              </a:rPr>
              <a:t>BCG</a:t>
            </a:r>
          </a:p>
          <a:p>
            <a:pPr marL="457200" indent="-457200" algn="ctr"/>
            <a:r>
              <a:rPr lang="en-US" sz="2400" dirty="0">
                <a:solidFill>
                  <a:schemeClr val="tx2"/>
                </a:solidFill>
              </a:rPr>
              <a:t>Pentavalent</a:t>
            </a:r>
          </a:p>
          <a:p>
            <a:pPr marL="457200" indent="-457200" algn="ctr"/>
            <a:r>
              <a:rPr lang="en-US" sz="2400" dirty="0" smtClean="0">
                <a:solidFill>
                  <a:schemeClr val="tx2"/>
                </a:solidFill>
              </a:rPr>
              <a:t>Pneumococcal vaccine</a:t>
            </a:r>
          </a:p>
          <a:p>
            <a:pPr marL="457200" indent="-457200" algn="ctr"/>
            <a:r>
              <a:rPr lang="en-US" sz="2400" dirty="0" smtClean="0">
                <a:solidFill>
                  <a:schemeClr val="tx2"/>
                </a:solidFill>
              </a:rPr>
              <a:t>Tetanus </a:t>
            </a:r>
            <a:r>
              <a:rPr lang="en-US" sz="2400" dirty="0">
                <a:solidFill>
                  <a:schemeClr val="tx2"/>
                </a:solidFill>
              </a:rPr>
              <a:t>Toxoid,        </a:t>
            </a:r>
          </a:p>
          <a:p>
            <a:pPr marL="457200" indent="-457200"/>
            <a:r>
              <a:rPr lang="en-US" sz="2400" dirty="0" smtClean="0">
                <a:solidFill>
                  <a:schemeClr val="tx2"/>
                </a:solidFill>
              </a:rPr>
              <a:t>Sun </a:t>
            </a:r>
            <a:r>
              <a:rPr lang="en-US" sz="2400" dirty="0">
                <a:solidFill>
                  <a:schemeClr val="tx2"/>
                </a:solidFill>
              </a:rPr>
              <a:t>rays damages vaccines easily and so vaccines should be covered</a:t>
            </a:r>
          </a:p>
          <a:p>
            <a:pPr marL="457200" indent="-457200"/>
            <a:r>
              <a:rPr lang="en-US" sz="2400" dirty="0" smtClean="0">
                <a:solidFill>
                  <a:schemeClr val="tx2"/>
                </a:solidFill>
              </a:rPr>
              <a:t>at </a:t>
            </a:r>
            <a:r>
              <a:rPr lang="en-US" sz="2400" dirty="0">
                <a:solidFill>
                  <a:schemeClr val="tx2"/>
                </a:solidFill>
              </a:rPr>
              <a:t>all times. Exposed vaccines become damaged(useless) and so</a:t>
            </a:r>
          </a:p>
          <a:p>
            <a:pPr marL="457200" indent="-457200"/>
            <a:r>
              <a:rPr lang="en-US" sz="2400" dirty="0">
                <a:solidFill>
                  <a:schemeClr val="tx2"/>
                </a:solidFill>
              </a:rPr>
              <a:t> should be discarded</a:t>
            </a:r>
            <a:r>
              <a:rPr lang="en-US" sz="2400" dirty="0" smtClean="0">
                <a:solidFill>
                  <a:schemeClr val="tx2"/>
                </a:solidFill>
              </a:rPr>
              <a:t>.</a:t>
            </a:r>
            <a:endParaRPr lang="en-US" sz="2400" dirty="0">
              <a:solidFill>
                <a:schemeClr val="tx2"/>
              </a:solidFill>
            </a:endParaRP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Content Placeholder 3"/>
          <p:cNvPicPr>
            <a:picLocks noGrp="1" noChangeAspect="1"/>
          </p:cNvPicPr>
          <p:nvPr>
            <p:ph idx="1"/>
          </p:nvPr>
        </p:nvPicPr>
        <p:blipFill>
          <a:blip r:embed="rId2"/>
          <a:stretch>
            <a:fillRect/>
          </a:stretch>
        </p:blipFill>
        <p:spPr>
          <a:xfrm>
            <a:off x="2343955" y="695459"/>
            <a:ext cx="7212169" cy="5242042"/>
          </a:xfrm>
          <a:prstGeom prst="rect">
            <a:avLst/>
          </a:prstGeom>
        </p:spPr>
      </p:pic>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2" name="Content Placeholder 2"/>
          <p:cNvSpPr>
            <a:spLocks noGrp="1"/>
          </p:cNvSpPr>
          <p:nvPr>
            <p:ph idx="1"/>
          </p:nvPr>
        </p:nvSpPr>
        <p:spPr>
          <a:xfrm>
            <a:off x="954110" y="833952"/>
            <a:ext cx="10515600" cy="4351338"/>
          </a:xfrm>
        </p:spPr>
        <p:txBody>
          <a:bodyPr/>
          <a:lstStyle/>
          <a:p>
            <a:pPr marL="0" indent="0">
              <a:buNone/>
            </a:pPr>
            <a:r>
              <a:rPr lang="en-US" dirty="0">
                <a:solidFill>
                  <a:schemeClr val="accent2"/>
                </a:solidFill>
              </a:rPr>
              <a:t>Giving useless vaccines does not harm them directly but:</a:t>
            </a:r>
          </a:p>
          <a:p>
            <a:pPr marL="514350" indent="-514350">
              <a:buFont typeface="+mj-lt"/>
              <a:buAutoNum type="romanLcPeriod"/>
            </a:pPr>
            <a:r>
              <a:rPr lang="en-US" dirty="0">
                <a:solidFill>
                  <a:schemeClr val="tx2"/>
                </a:solidFill>
              </a:rPr>
              <a:t>It can not protect them from diseases</a:t>
            </a:r>
          </a:p>
          <a:p>
            <a:pPr marL="514350" indent="-514350">
              <a:buFont typeface="+mj-lt"/>
              <a:buAutoNum type="romanLcPeriod"/>
            </a:pPr>
            <a:r>
              <a:rPr lang="en-US" dirty="0">
                <a:solidFill>
                  <a:schemeClr val="tx2"/>
                </a:solidFill>
              </a:rPr>
              <a:t>The staff waste time and effort</a:t>
            </a:r>
          </a:p>
          <a:p>
            <a:pPr marL="514350" indent="-514350">
              <a:buFont typeface="+mj-lt"/>
              <a:buAutoNum type="romanLcPeriod"/>
            </a:pPr>
            <a:r>
              <a:rPr lang="en-US" dirty="0">
                <a:solidFill>
                  <a:schemeClr val="tx2"/>
                </a:solidFill>
              </a:rPr>
              <a:t>Government waste resources on useless health </a:t>
            </a:r>
            <a:r>
              <a:rPr lang="en-US" dirty="0" smtClean="0">
                <a:solidFill>
                  <a:schemeClr val="tx2"/>
                </a:solidFill>
              </a:rPr>
              <a:t>services</a:t>
            </a:r>
          </a:p>
          <a:p>
            <a:pPr marL="514350" indent="-514350">
              <a:buFont typeface="+mj-lt"/>
              <a:buAutoNum type="romanLcPeriod"/>
            </a:pPr>
            <a:r>
              <a:rPr lang="en-US" dirty="0" smtClean="0">
                <a:solidFill>
                  <a:schemeClr val="tx2"/>
                </a:solidFill>
              </a:rPr>
              <a:t>The </a:t>
            </a:r>
            <a:r>
              <a:rPr lang="en-US" dirty="0">
                <a:solidFill>
                  <a:schemeClr val="tx2"/>
                </a:solidFill>
              </a:rPr>
              <a:t>people will loose their trust in the health services</a:t>
            </a:r>
          </a:p>
          <a:p>
            <a:pPr marL="0" indent="0">
              <a:buNone/>
            </a:pPr>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3" name="TextBox 1"/>
          <p:cNvSpPr txBox="1"/>
          <p:nvPr/>
        </p:nvSpPr>
        <p:spPr>
          <a:xfrm>
            <a:off x="1062746" y="553792"/>
            <a:ext cx="9467880" cy="4536440"/>
          </a:xfrm>
          <a:prstGeom prst="rect">
            <a:avLst/>
          </a:prstGeom>
          <a:noFill/>
        </p:spPr>
        <p:txBody>
          <a:bodyPr wrap="square" rtlCol="0">
            <a:spAutoFit/>
          </a:bodyPr>
          <a:lstStyle/>
          <a:p>
            <a:r>
              <a:rPr lang="en-US" sz="3000" i="1" dirty="0" smtClean="0">
                <a:solidFill>
                  <a:srgbClr val="FF0000"/>
                </a:solidFill>
                <a:latin typeface="Times New Roman" panose="02020603050405020304" pitchFamily="18" charset="0"/>
                <a:cs typeface="Times New Roman" panose="02020603050405020304" pitchFamily="18" charset="0"/>
              </a:rPr>
              <a:t>Rules </a:t>
            </a:r>
            <a:r>
              <a:rPr lang="en-US" sz="3000" i="1" dirty="0">
                <a:solidFill>
                  <a:srgbClr val="FF0000"/>
                </a:solidFill>
                <a:latin typeface="Times New Roman" panose="02020603050405020304" pitchFamily="18" charset="0"/>
                <a:cs typeface="Times New Roman" panose="02020603050405020304" pitchFamily="18" charset="0"/>
              </a:rPr>
              <a:t>of maintaining cold chain</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Keep all vaccines at the recommended temperature +2 to +</a:t>
            </a:r>
            <a:r>
              <a:rPr lang="en-US" sz="3000" dirty="0" smtClean="0">
                <a:solidFill>
                  <a:schemeClr val="tx2"/>
                </a:solidFill>
                <a:latin typeface="Times New Roman" panose="02020603050405020304" pitchFamily="18" charset="0"/>
                <a:cs typeface="Times New Roman" panose="02020603050405020304" pitchFamily="18" charset="0"/>
              </a:rPr>
              <a:t>8 degrees </a:t>
            </a:r>
            <a:r>
              <a:rPr lang="en-US" sz="3000" dirty="0">
                <a:solidFill>
                  <a:schemeClr val="tx2"/>
                </a:solidFill>
                <a:latin typeface="Times New Roman" panose="02020603050405020304" pitchFamily="18" charset="0"/>
                <a:cs typeface="Times New Roman" panose="02020603050405020304" pitchFamily="18" charset="0"/>
              </a:rPr>
              <a:t>Celsius.</a:t>
            </a:r>
          </a:p>
          <a:p>
            <a:pPr marL="457200" indent="-457200">
              <a:buAutoNum type="arabicPlain" startAt="2"/>
            </a:pPr>
            <a:r>
              <a:rPr lang="en-US" sz="3000" dirty="0">
                <a:solidFill>
                  <a:schemeClr val="tx2"/>
                </a:solidFill>
                <a:latin typeface="Times New Roman" panose="02020603050405020304" pitchFamily="18" charset="0"/>
                <a:cs typeface="Times New Roman" panose="02020603050405020304" pitchFamily="18" charset="0"/>
              </a:rPr>
              <a:t>Keep vaccines in order of their sensitivity to light/heat i.e. </a:t>
            </a:r>
            <a:r>
              <a:rPr lang="en-US" sz="3000" dirty="0" smtClean="0">
                <a:solidFill>
                  <a:schemeClr val="tx2"/>
                </a:solidFill>
                <a:latin typeface="Times New Roman" panose="02020603050405020304" pitchFamily="18" charset="0"/>
                <a:cs typeface="Times New Roman" panose="02020603050405020304" pitchFamily="18" charset="0"/>
              </a:rPr>
              <a:t>from the </a:t>
            </a:r>
            <a:r>
              <a:rPr lang="en-US" sz="3000" dirty="0">
                <a:solidFill>
                  <a:schemeClr val="tx2"/>
                </a:solidFill>
                <a:latin typeface="Times New Roman" panose="02020603050405020304" pitchFamily="18" charset="0"/>
                <a:cs typeface="Times New Roman" panose="02020603050405020304" pitchFamily="18" charset="0"/>
              </a:rPr>
              <a:t>coldest compartment (near the freezer).</a:t>
            </a:r>
          </a:p>
          <a:p>
            <a:pPr marL="457200" indent="-457200"/>
            <a:r>
              <a:rPr lang="en-US" sz="3000" dirty="0">
                <a:solidFill>
                  <a:schemeClr val="tx2"/>
                </a:solidFill>
                <a:latin typeface="Times New Roman" panose="02020603050405020304" pitchFamily="18" charset="0"/>
                <a:cs typeface="Times New Roman" panose="02020603050405020304" pitchFamily="18" charset="0"/>
              </a:rPr>
              <a:t>Frozen pentavalent and Tetanus Toxoid  granules which do not form </a:t>
            </a:r>
            <a:r>
              <a:rPr lang="en-US" sz="3000" dirty="0" smtClean="0">
                <a:solidFill>
                  <a:schemeClr val="tx2"/>
                </a:solidFill>
                <a:latin typeface="Times New Roman" panose="02020603050405020304" pitchFamily="18" charset="0"/>
                <a:cs typeface="Times New Roman" panose="02020603050405020304" pitchFamily="18" charset="0"/>
              </a:rPr>
              <a:t>a </a:t>
            </a:r>
            <a:r>
              <a:rPr lang="en-US" sz="3000" dirty="0">
                <a:solidFill>
                  <a:schemeClr val="tx2"/>
                </a:solidFill>
                <a:latin typeface="Times New Roman" panose="02020603050405020304" pitchFamily="18" charset="0"/>
                <a:cs typeface="Times New Roman" panose="02020603050405020304" pitchFamily="18" charset="0"/>
              </a:rPr>
              <a:t>homogenous solution even with rigorous shaking (small </a:t>
            </a:r>
            <a:r>
              <a:rPr lang="en-US" sz="3000" dirty="0" smtClean="0">
                <a:solidFill>
                  <a:schemeClr val="tx2"/>
                </a:solidFill>
                <a:latin typeface="Times New Roman" panose="02020603050405020304" pitchFamily="18" charset="0"/>
                <a:cs typeface="Times New Roman" panose="02020603050405020304" pitchFamily="18" charset="0"/>
              </a:rPr>
              <a:t>white </a:t>
            </a:r>
            <a:r>
              <a:rPr lang="en-US" sz="3000" dirty="0">
                <a:solidFill>
                  <a:schemeClr val="tx2"/>
                </a:solidFill>
                <a:latin typeface="Times New Roman" panose="02020603050405020304" pitchFamily="18" charset="0"/>
                <a:cs typeface="Times New Roman" panose="02020603050405020304" pitchFamily="18" charset="0"/>
              </a:rPr>
              <a:t>frozen white particles seen in a clear liquid)</a:t>
            </a:r>
          </a:p>
          <a:p>
            <a:pPr marL="457200" indent="-457200">
              <a:buAutoNum type="arabicPlain" startAt="3"/>
            </a:pPr>
            <a:r>
              <a:rPr lang="en-US" sz="3000" dirty="0">
                <a:solidFill>
                  <a:schemeClr val="tx2"/>
                </a:solidFill>
                <a:latin typeface="Times New Roman" panose="02020603050405020304" pitchFamily="18" charset="0"/>
                <a:cs typeface="Times New Roman" panose="02020603050405020304" pitchFamily="18" charset="0"/>
              </a:rPr>
              <a:t>Stack vaccines neatly in piles with air spaces around them</a:t>
            </a:r>
            <a:r>
              <a:rPr lang="en-US" sz="3000" dirty="0" smtClean="0">
                <a:solidFill>
                  <a:schemeClr val="tx2"/>
                </a:solidFill>
                <a:latin typeface="Times New Roman" panose="02020603050405020304" pitchFamily="18" charset="0"/>
                <a:cs typeface="Times New Roman" panose="02020603050405020304" pitchFamily="18" charset="0"/>
              </a:rPr>
              <a:t>.</a:t>
            </a:r>
            <a:endParaRPr lang="en-US" sz="30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4" name="Content Placeholder 2"/>
          <p:cNvSpPr>
            <a:spLocks noGrp="1"/>
          </p:cNvSpPr>
          <p:nvPr>
            <p:ph idx="1"/>
          </p:nvPr>
        </p:nvSpPr>
        <p:spPr>
          <a:xfrm>
            <a:off x="915473" y="1027135"/>
            <a:ext cx="10515600" cy="4351338"/>
          </a:xfrm>
        </p:spPr>
        <p:txBody>
          <a:bodyPr/>
          <a:lstStyle/>
          <a:p>
            <a:pPr marL="514350" indent="-514350">
              <a:buFont typeface="Wingdings" panose="05000000000000000000" pitchFamily="2" charset="2"/>
              <a:buAutoNum type="arabicPlain" startAt="4"/>
            </a:pPr>
            <a:r>
              <a:rPr lang="en-US" dirty="0" smtClean="0">
                <a:solidFill>
                  <a:schemeClr val="tx2"/>
                </a:solidFill>
              </a:rPr>
              <a:t>Do not allow vaccines to touch the back or sides of the fridge.</a:t>
            </a:r>
          </a:p>
          <a:p>
            <a:pPr marL="514350" indent="-514350">
              <a:buFont typeface="Wingdings" panose="05000000000000000000" pitchFamily="2" charset="2"/>
              <a:buAutoNum type="arabicPlain" startAt="4"/>
            </a:pPr>
            <a:r>
              <a:rPr lang="en-US" dirty="0" smtClean="0">
                <a:solidFill>
                  <a:schemeClr val="tx2"/>
                </a:solidFill>
              </a:rPr>
              <a:t>Keep </a:t>
            </a:r>
            <a:r>
              <a:rPr lang="en-US" dirty="0">
                <a:solidFill>
                  <a:schemeClr val="tx2"/>
                </a:solidFill>
              </a:rPr>
              <a:t>the doors of the fridge tightly closed at all times</a:t>
            </a:r>
          </a:p>
          <a:p>
            <a:pPr marL="514350" indent="-514350">
              <a:buFont typeface="Wingdings" panose="05000000000000000000" pitchFamily="2" charset="2"/>
              <a:buAutoNum type="arabicPlain" startAt="4"/>
            </a:pPr>
            <a:r>
              <a:rPr lang="en-US" dirty="0">
                <a:solidFill>
                  <a:schemeClr val="tx2"/>
                </a:solidFill>
              </a:rPr>
              <a:t>Defreeze the fridge when the layer of ice is ½ - 1cm thick</a:t>
            </a:r>
          </a:p>
          <a:p>
            <a:pPr marL="514350" indent="-514350">
              <a:buFont typeface="Wingdings" panose="05000000000000000000" pitchFamily="2" charset="2"/>
              <a:buAutoNum type="arabicPlain" startAt="4"/>
            </a:pPr>
            <a:r>
              <a:rPr lang="en-US" dirty="0">
                <a:solidFill>
                  <a:schemeClr val="tx2"/>
                </a:solidFill>
              </a:rPr>
              <a:t>Avoid warm needles and syringes as the vaccines may loose </a:t>
            </a:r>
            <a:r>
              <a:rPr lang="en-US" dirty="0" smtClean="0">
                <a:solidFill>
                  <a:schemeClr val="tx2"/>
                </a:solidFill>
              </a:rPr>
              <a:t>potency </a:t>
            </a:r>
            <a:r>
              <a:rPr lang="en-US" dirty="0">
                <a:solidFill>
                  <a:schemeClr val="tx2"/>
                </a:solidFill>
              </a:rPr>
              <a:t>or reduce their efficacy.</a:t>
            </a:r>
          </a:p>
          <a:p>
            <a:pPr marL="0" indent="0">
              <a:buNone/>
            </a:pPr>
            <a:r>
              <a:rPr lang="en-US" dirty="0" smtClean="0">
                <a:solidFill>
                  <a:schemeClr val="tx2"/>
                </a:solidFill>
              </a:rPr>
              <a:t>Efficient distribution of vaccines will ensure that the immunization services are efficient and reliable.</a:t>
            </a:r>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5" name="TextBox 1"/>
          <p:cNvSpPr txBox="1"/>
          <p:nvPr/>
        </p:nvSpPr>
        <p:spPr>
          <a:xfrm>
            <a:off x="1596615" y="420243"/>
            <a:ext cx="9878462" cy="5869941"/>
          </a:xfrm>
          <a:prstGeom prst="rect">
            <a:avLst/>
          </a:prstGeom>
          <a:noFill/>
        </p:spPr>
        <p:txBody>
          <a:bodyPr wrap="square" rtlCol="0">
            <a:spAutoFit/>
          </a:bodyPr>
          <a:lstStyle/>
          <a:p>
            <a:r>
              <a:rPr lang="en-US" sz="3000" b="1" dirty="0">
                <a:solidFill>
                  <a:srgbClr val="FF0000"/>
                </a:solidFill>
                <a:latin typeface="Times New Roman" panose="02020603050405020304" pitchFamily="18" charset="0"/>
                <a:cs typeface="Times New Roman" panose="02020603050405020304" pitchFamily="18" charset="0"/>
              </a:rPr>
              <a:t>Cold chain equipment </a:t>
            </a:r>
          </a:p>
          <a:p>
            <a:r>
              <a:rPr lang="en-US" sz="3000" dirty="0">
                <a:solidFill>
                  <a:schemeClr val="tx2"/>
                </a:solidFill>
                <a:latin typeface="Times New Roman" panose="02020603050405020304" pitchFamily="18" charset="0"/>
                <a:cs typeface="Times New Roman" panose="02020603050405020304" pitchFamily="18" charset="0"/>
              </a:rPr>
              <a:t>The equipment must be of the desired quality and quantity to </a:t>
            </a:r>
            <a:r>
              <a:rPr lang="en-US" sz="3000" dirty="0" smtClean="0">
                <a:solidFill>
                  <a:schemeClr val="tx2"/>
                </a:solidFill>
                <a:latin typeface="Times New Roman" panose="02020603050405020304" pitchFamily="18" charset="0"/>
                <a:cs typeface="Times New Roman" panose="02020603050405020304" pitchFamily="18" charset="0"/>
              </a:rPr>
              <a:t>enable the </a:t>
            </a:r>
            <a:r>
              <a:rPr lang="en-US" sz="3000" dirty="0">
                <a:solidFill>
                  <a:schemeClr val="tx2"/>
                </a:solidFill>
                <a:latin typeface="Times New Roman" panose="02020603050405020304" pitchFamily="18" charset="0"/>
                <a:cs typeface="Times New Roman" panose="02020603050405020304" pitchFamily="18" charset="0"/>
              </a:rPr>
              <a:t>correct storage of vaccines.</a:t>
            </a:r>
          </a:p>
          <a:p>
            <a:r>
              <a:rPr lang="en-US" sz="3000" dirty="0">
                <a:solidFill>
                  <a:schemeClr val="tx2"/>
                </a:solidFill>
                <a:latin typeface="Times New Roman" panose="02020603050405020304" pitchFamily="18" charset="0"/>
                <a:cs typeface="Times New Roman" panose="02020603050405020304" pitchFamily="18" charset="0"/>
              </a:rPr>
              <a:t>Regular maintenance and minor repairs can be done by the  </a:t>
            </a:r>
            <a:r>
              <a:rPr lang="en-US" sz="3000" dirty="0" smtClean="0">
                <a:solidFill>
                  <a:schemeClr val="tx2"/>
                </a:solidFill>
                <a:latin typeface="Times New Roman" panose="02020603050405020304" pitchFamily="18" charset="0"/>
                <a:cs typeface="Times New Roman" panose="02020603050405020304" pitchFamily="18" charset="0"/>
              </a:rPr>
              <a:t>PHT/PHO and </a:t>
            </a:r>
            <a:r>
              <a:rPr lang="en-US" sz="3000" dirty="0">
                <a:solidFill>
                  <a:schemeClr val="tx2"/>
                </a:solidFill>
                <a:latin typeface="Times New Roman" panose="02020603050405020304" pitchFamily="18" charset="0"/>
                <a:cs typeface="Times New Roman" panose="02020603050405020304" pitchFamily="18" charset="0"/>
              </a:rPr>
              <a:t>the complicated repairs requires  specialist.</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Gas/Electricity  refrigerator with assorted spare parts</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Gas cylinders</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Dial thermometers</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Vaccine carrier</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Ice packs</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Refrigerator record sheet &amp;instructional manual</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Cold boxes</a:t>
            </a:r>
          </a:p>
          <a:p>
            <a:pPr marL="457200" indent="-457200">
              <a:buAutoNum type="arabicPlain"/>
            </a:pPr>
            <a:r>
              <a:rPr lang="en-US" sz="3000" dirty="0">
                <a:solidFill>
                  <a:schemeClr val="tx2"/>
                </a:solidFill>
                <a:latin typeface="Times New Roman" panose="02020603050405020304" pitchFamily="18" charset="0"/>
                <a:cs typeface="Times New Roman" panose="02020603050405020304" pitchFamily="18" charset="0"/>
              </a:rPr>
              <a:t>Cold rooms(in central &amp;regional stores</a:t>
            </a:r>
            <a:r>
              <a:rPr lang="en-US" sz="3000" dirty="0" smtClean="0">
                <a:solidFill>
                  <a:schemeClr val="tx2"/>
                </a:solidFill>
                <a:latin typeface="Times New Roman" panose="02020603050405020304" pitchFamily="18" charset="0"/>
                <a:cs typeface="Times New Roman" panose="02020603050405020304" pitchFamily="18" charset="0"/>
              </a:rPr>
              <a:t>)</a:t>
            </a:r>
            <a:endParaRPr lang="en-US" sz="30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6" name="Content Placeholder 2"/>
          <p:cNvSpPr>
            <a:spLocks noGrp="1"/>
          </p:cNvSpPr>
          <p:nvPr>
            <p:ph idx="1"/>
          </p:nvPr>
        </p:nvSpPr>
        <p:spPr>
          <a:xfrm>
            <a:off x="825321" y="975619"/>
            <a:ext cx="10515600" cy="4351338"/>
          </a:xfrm>
        </p:spPr>
        <p:txBody>
          <a:bodyPr/>
          <a:lstStyle/>
          <a:p>
            <a:pPr marL="0" indent="0">
              <a:buNone/>
            </a:pPr>
            <a:r>
              <a:rPr lang="en-US" i="1" dirty="0" smtClean="0">
                <a:solidFill>
                  <a:schemeClr val="accent2"/>
                </a:solidFill>
              </a:rPr>
              <a:t>Cold </a:t>
            </a:r>
            <a:r>
              <a:rPr lang="en-US" i="1" dirty="0">
                <a:solidFill>
                  <a:schemeClr val="accent2"/>
                </a:solidFill>
              </a:rPr>
              <a:t>boxes and vaccine carriers</a:t>
            </a:r>
          </a:p>
          <a:p>
            <a:r>
              <a:rPr lang="en-US" dirty="0" smtClean="0">
                <a:solidFill>
                  <a:schemeClr val="tx2"/>
                </a:solidFill>
              </a:rPr>
              <a:t>They </a:t>
            </a:r>
            <a:r>
              <a:rPr lang="en-US" dirty="0">
                <a:solidFill>
                  <a:schemeClr val="tx2"/>
                </a:solidFill>
              </a:rPr>
              <a:t>are designed to keep cold air inside and to prevent warm </a:t>
            </a:r>
            <a:r>
              <a:rPr lang="en-US" dirty="0" smtClean="0">
                <a:solidFill>
                  <a:schemeClr val="tx2"/>
                </a:solidFill>
              </a:rPr>
              <a:t>air from </a:t>
            </a:r>
            <a:r>
              <a:rPr lang="en-US" dirty="0">
                <a:solidFill>
                  <a:schemeClr val="tx2"/>
                </a:solidFill>
              </a:rPr>
              <a:t>entering.   </a:t>
            </a:r>
            <a:endParaRPr lang="en-US" dirty="0" smtClean="0">
              <a:solidFill>
                <a:schemeClr val="tx2"/>
              </a:solidFill>
            </a:endParaRPr>
          </a:p>
          <a:p>
            <a:r>
              <a:rPr lang="en-US" dirty="0" smtClean="0">
                <a:solidFill>
                  <a:schemeClr val="tx2"/>
                </a:solidFill>
              </a:rPr>
              <a:t>Vaccines </a:t>
            </a:r>
            <a:r>
              <a:rPr lang="en-US" dirty="0">
                <a:solidFill>
                  <a:schemeClr val="tx2"/>
                </a:solidFill>
              </a:rPr>
              <a:t>are placed in these containers to </a:t>
            </a:r>
            <a:r>
              <a:rPr lang="en-US" dirty="0" smtClean="0">
                <a:solidFill>
                  <a:schemeClr val="tx2"/>
                </a:solidFill>
              </a:rPr>
              <a:t>protect </a:t>
            </a:r>
            <a:r>
              <a:rPr lang="en-US" dirty="0">
                <a:solidFill>
                  <a:schemeClr val="tx2"/>
                </a:solidFill>
              </a:rPr>
              <a:t> from heat.   </a:t>
            </a:r>
            <a:endParaRPr lang="en-US" dirty="0" smtClean="0">
              <a:solidFill>
                <a:schemeClr val="tx2"/>
              </a:solidFill>
            </a:endParaRPr>
          </a:p>
          <a:p>
            <a:r>
              <a:rPr lang="en-US" dirty="0" smtClean="0">
                <a:solidFill>
                  <a:schemeClr val="tx2"/>
                </a:solidFill>
              </a:rPr>
              <a:t>Frozen </a:t>
            </a:r>
            <a:r>
              <a:rPr lang="en-US" dirty="0">
                <a:solidFill>
                  <a:schemeClr val="tx2"/>
                </a:solidFill>
              </a:rPr>
              <a:t>ice packs  are used to keep vaccines cool </a:t>
            </a:r>
            <a:r>
              <a:rPr lang="en-US" dirty="0" smtClean="0">
                <a:solidFill>
                  <a:schemeClr val="tx2"/>
                </a:solidFill>
              </a:rPr>
              <a:t>in a </a:t>
            </a:r>
            <a:r>
              <a:rPr lang="en-US" dirty="0">
                <a:solidFill>
                  <a:schemeClr val="tx2"/>
                </a:solidFill>
              </a:rPr>
              <a:t>cold chain container that is well insulated</a:t>
            </a:r>
          </a:p>
          <a:p>
            <a:pPr marL="457200" indent="-457200"/>
            <a:endParaRPr lang="en-US" dirty="0">
              <a:solidFill>
                <a:schemeClr val="tx2"/>
              </a:solidFill>
            </a:endParaRPr>
          </a:p>
          <a:p>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7" name="TextBox 1"/>
          <p:cNvSpPr txBox="1"/>
          <p:nvPr/>
        </p:nvSpPr>
        <p:spPr>
          <a:xfrm>
            <a:off x="2024035" y="357167"/>
            <a:ext cx="9542780" cy="5425441"/>
          </a:xfrm>
          <a:prstGeom prst="rect">
            <a:avLst/>
          </a:prstGeom>
          <a:noFill/>
        </p:spPr>
        <p:txBody>
          <a:bodyPr wrap="none" rtlCol="0">
            <a:spAutoFit/>
          </a:bodyPr>
          <a:lstStyle/>
          <a:p>
            <a:r>
              <a:rPr lang="en-US" sz="2400" i="1" dirty="0" smtClean="0">
                <a:solidFill>
                  <a:srgbClr val="FF0000"/>
                </a:solidFill>
              </a:rPr>
              <a:t>How </a:t>
            </a:r>
            <a:r>
              <a:rPr lang="en-US" sz="2400" i="1" dirty="0">
                <a:solidFill>
                  <a:srgbClr val="FF0000"/>
                </a:solidFill>
              </a:rPr>
              <a:t>to pack correctly</a:t>
            </a:r>
            <a:endParaRPr lang="en-US" sz="2400" dirty="0">
              <a:solidFill>
                <a:schemeClr val="tx2"/>
              </a:solidFill>
            </a:endParaRPr>
          </a:p>
          <a:p>
            <a:pPr marL="457200" indent="-457200">
              <a:buAutoNum type="arabicPlain"/>
            </a:pPr>
            <a:r>
              <a:rPr lang="en-US" sz="2400" dirty="0">
                <a:solidFill>
                  <a:schemeClr val="tx2"/>
                </a:solidFill>
              </a:rPr>
              <a:t>Place fully frozen ice packs side by side against the inside walls</a:t>
            </a:r>
          </a:p>
          <a:p>
            <a:pPr marL="457200" indent="-457200"/>
            <a:r>
              <a:rPr lang="en-US" sz="2400" dirty="0">
                <a:solidFill>
                  <a:schemeClr val="tx2"/>
                </a:solidFill>
              </a:rPr>
              <a:t> and floor of the cold chain container.</a:t>
            </a:r>
          </a:p>
          <a:p>
            <a:pPr marL="457200" indent="-457200">
              <a:buAutoNum type="arabicPlain" startAt="2"/>
            </a:pPr>
            <a:r>
              <a:rPr lang="en-US" sz="2400" dirty="0">
                <a:solidFill>
                  <a:schemeClr val="tx2"/>
                </a:solidFill>
              </a:rPr>
              <a:t>Stack the BCG,OPV and measles vaccine directly on the ice packs</a:t>
            </a:r>
          </a:p>
          <a:p>
            <a:pPr marL="457200" indent="-457200">
              <a:buAutoNum type="arabicPlain" startAt="2"/>
            </a:pPr>
            <a:r>
              <a:rPr lang="en-US" sz="2400" dirty="0">
                <a:solidFill>
                  <a:schemeClr val="tx2"/>
                </a:solidFill>
              </a:rPr>
              <a:t>Wrap TT &amp; Pentavalent  to prevent them from becoming frozen</a:t>
            </a:r>
          </a:p>
          <a:p>
            <a:pPr marL="457200" indent="-457200">
              <a:buAutoNum type="arabicPlain" startAt="2"/>
            </a:pPr>
            <a:r>
              <a:rPr lang="en-US" sz="2400" dirty="0">
                <a:solidFill>
                  <a:schemeClr val="tx2"/>
                </a:solidFill>
              </a:rPr>
              <a:t>Put a dial thermometer on top of the vaccines</a:t>
            </a:r>
          </a:p>
          <a:p>
            <a:pPr marL="457200" indent="-457200">
              <a:buAutoNum type="arabicPlain" startAt="2"/>
            </a:pPr>
            <a:r>
              <a:rPr lang="en-US" sz="2400" dirty="0">
                <a:solidFill>
                  <a:schemeClr val="tx2"/>
                </a:solidFill>
              </a:rPr>
              <a:t>Place ice packs over the top of the vaccine and diluents so that</a:t>
            </a:r>
          </a:p>
          <a:p>
            <a:pPr marL="457200" indent="-457200"/>
            <a:r>
              <a:rPr lang="en-US" sz="2400" dirty="0">
                <a:solidFill>
                  <a:schemeClr val="tx2"/>
                </a:solidFill>
              </a:rPr>
              <a:t> they are completely covered</a:t>
            </a:r>
          </a:p>
          <a:p>
            <a:pPr marL="457200" indent="-457200">
              <a:buAutoNum type="arabicPlain" startAt="6"/>
            </a:pPr>
            <a:r>
              <a:rPr lang="en-US" sz="2400" dirty="0">
                <a:solidFill>
                  <a:schemeClr val="tx2"/>
                </a:solidFill>
              </a:rPr>
              <a:t>Secure the lid tightly.</a:t>
            </a:r>
          </a:p>
          <a:p>
            <a:pPr marL="457200" indent="-457200"/>
            <a:r>
              <a:rPr lang="en-US" sz="2400" i="1" dirty="0">
                <a:solidFill>
                  <a:schemeClr val="accent2"/>
                </a:solidFill>
              </a:rPr>
              <a:t>How to keep the container in a good condition</a:t>
            </a:r>
          </a:p>
          <a:p>
            <a:pPr marL="457200" indent="-457200"/>
            <a:r>
              <a:rPr lang="en-US" sz="2400" dirty="0">
                <a:solidFill>
                  <a:schemeClr val="tx2"/>
                </a:solidFill>
              </a:rPr>
              <a:t> i,   Leave the lid open after each use so that the inside can dry out</a:t>
            </a:r>
          </a:p>
          <a:p>
            <a:pPr marL="457200" indent="-457200"/>
            <a:r>
              <a:rPr lang="en-US" sz="2400" dirty="0">
                <a:solidFill>
                  <a:schemeClr val="tx2"/>
                </a:solidFill>
              </a:rPr>
              <a:t> ii, examine inside and out side surfaces after each use for cracks</a:t>
            </a:r>
          </a:p>
          <a:p>
            <a:pPr marL="457200" indent="-457200"/>
            <a:r>
              <a:rPr lang="en-US" sz="2400" dirty="0">
                <a:solidFill>
                  <a:schemeClr val="tx2"/>
                </a:solidFill>
              </a:rPr>
              <a:t> which should be repaired immediately.</a:t>
            </a:r>
          </a:p>
          <a:p>
            <a:pPr marL="457200" indent="-457200"/>
            <a:r>
              <a:rPr lang="en-US" sz="2400" dirty="0">
                <a:solidFill>
                  <a:schemeClr val="tx2"/>
                </a:solidFill>
              </a:rPr>
              <a:t> iii, check whether the rubber seal around the lid is broken which</a:t>
            </a:r>
          </a:p>
          <a:p>
            <a:pPr marL="457200" indent="-457200"/>
            <a:r>
              <a:rPr lang="en-US" sz="2400" dirty="0">
                <a:solidFill>
                  <a:schemeClr val="tx2"/>
                </a:solidFill>
              </a:rPr>
              <a:t> should be replaced.</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8" name="TextBox 1"/>
          <p:cNvSpPr txBox="1"/>
          <p:nvPr/>
        </p:nvSpPr>
        <p:spPr>
          <a:xfrm>
            <a:off x="2024034" y="428605"/>
            <a:ext cx="9123680" cy="4714240"/>
          </a:xfrm>
          <a:prstGeom prst="rect">
            <a:avLst/>
          </a:prstGeom>
          <a:noFill/>
        </p:spPr>
        <p:txBody>
          <a:bodyPr wrap="none" rtlCol="0">
            <a:spAutoFit/>
          </a:bodyPr>
          <a:lstStyle/>
          <a:p>
            <a:r>
              <a:rPr lang="en-US" sz="2400" dirty="0">
                <a:solidFill>
                  <a:schemeClr val="tx2"/>
                </a:solidFill>
              </a:rPr>
              <a:t> iv,  Oil the hinges and locks if they become stiff.</a:t>
            </a:r>
          </a:p>
          <a:p>
            <a:r>
              <a:rPr lang="en-US" sz="2400" dirty="0">
                <a:solidFill>
                  <a:schemeClr val="tx2"/>
                </a:solidFill>
              </a:rPr>
              <a:t> v,   Avoid direct sunlight, dropping or mishandling vaccine carriers</a:t>
            </a:r>
          </a:p>
          <a:p>
            <a:r>
              <a:rPr lang="en-US" sz="2400" dirty="0">
                <a:solidFill>
                  <a:schemeClr val="tx2"/>
                </a:solidFill>
              </a:rPr>
              <a:t>      as they may get damaged.</a:t>
            </a:r>
          </a:p>
          <a:p>
            <a:endParaRPr lang="en-US" sz="2400" dirty="0"/>
          </a:p>
          <a:p>
            <a:r>
              <a:rPr lang="en-US" sz="2400" i="1" dirty="0">
                <a:solidFill>
                  <a:srgbClr val="FF0000"/>
                </a:solidFill>
              </a:rPr>
              <a:t>ICE PACKS</a:t>
            </a:r>
          </a:p>
          <a:p>
            <a:r>
              <a:rPr lang="en-US" sz="2400" dirty="0">
                <a:solidFill>
                  <a:schemeClr val="tx2"/>
                </a:solidFill>
              </a:rPr>
              <a:t>A plastic flat bottle filled with water and then frozen in the freezer.</a:t>
            </a:r>
          </a:p>
          <a:p>
            <a:endParaRPr lang="en-US" sz="2400" dirty="0"/>
          </a:p>
          <a:p>
            <a:r>
              <a:rPr lang="en-US" sz="2400" i="1" dirty="0">
                <a:solidFill>
                  <a:srgbClr val="FF0000"/>
                </a:solidFill>
              </a:rPr>
              <a:t>THE  REFRIGERATOR</a:t>
            </a:r>
          </a:p>
          <a:p>
            <a:r>
              <a:rPr lang="en-US" sz="2400" dirty="0">
                <a:solidFill>
                  <a:schemeClr val="tx2"/>
                </a:solidFill>
              </a:rPr>
              <a:t>The new KEPI refrigerators work on both gas and electricity.</a:t>
            </a:r>
          </a:p>
          <a:p>
            <a:r>
              <a:rPr lang="en-US" sz="2400" dirty="0">
                <a:solidFill>
                  <a:schemeClr val="tx2"/>
                </a:solidFill>
              </a:rPr>
              <a:t>The ice lined refrigerator is designed to protect vaccines even in </a:t>
            </a:r>
          </a:p>
          <a:p>
            <a:r>
              <a:rPr lang="en-US" sz="2400" dirty="0">
                <a:solidFill>
                  <a:schemeClr val="tx2"/>
                </a:solidFill>
              </a:rPr>
              <a:t> times of electricity failure. it has special walls which contain ice </a:t>
            </a:r>
          </a:p>
          <a:p>
            <a:r>
              <a:rPr lang="en-US" sz="2400" dirty="0">
                <a:solidFill>
                  <a:schemeClr val="tx2"/>
                </a:solidFill>
              </a:rPr>
              <a:t> tubes that help to keep vaccines cold for some hours when</a:t>
            </a:r>
          </a:p>
          <a:p>
            <a:r>
              <a:rPr lang="en-US" sz="2400" dirty="0">
                <a:solidFill>
                  <a:schemeClr val="tx2"/>
                </a:solidFill>
              </a:rPr>
              <a:t> electricity has failed</a:t>
            </a:r>
            <a:r>
              <a:rPr lang="en-US" sz="2400" dirty="0" smtClean="0">
                <a:solidFill>
                  <a:schemeClr val="tx2"/>
                </a:solidFill>
              </a:rPr>
              <a:t>.</a:t>
            </a:r>
            <a:endParaRPr lang="en-US" sz="2400" dirty="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Content Placeholder 2"/>
          <p:cNvSpPr>
            <a:spLocks noGrp="1"/>
          </p:cNvSpPr>
          <p:nvPr>
            <p:ph idx="1"/>
          </p:nvPr>
        </p:nvSpPr>
        <p:spPr>
          <a:xfrm>
            <a:off x="838200" y="128789"/>
            <a:ext cx="10515600" cy="6048174"/>
          </a:xfrm>
        </p:spPr>
        <p:txBody>
          <a:bodyPr>
            <a:normAutofit fontScale="96875" lnSpcReduction="10000"/>
          </a:bodyPr>
          <a:lstStyle/>
          <a:p>
            <a:r>
              <a:rPr lang="en-US" sz="3200" dirty="0" smtClean="0">
                <a:latin typeface="Times New Roman" panose="02020603050405020304" pitchFamily="18" charset="0"/>
                <a:cs typeface="Times New Roman" panose="02020603050405020304" pitchFamily="18" charset="0"/>
              </a:rPr>
              <a:t>1949,  Nursing council was established</a:t>
            </a:r>
          </a:p>
          <a:p>
            <a:r>
              <a:rPr lang="en-US" sz="3200" dirty="0" smtClean="0">
                <a:latin typeface="Times New Roman" panose="02020603050405020304" pitchFamily="18" charset="0"/>
                <a:cs typeface="Times New Roman" panose="02020603050405020304" pitchFamily="18" charset="0"/>
              </a:rPr>
              <a:t> Training of assistant health visitors was started at Kisumu by the ministry  of Health. The entry requirement was class 7 or 8 and the training took 2 years.</a:t>
            </a:r>
          </a:p>
          <a:p>
            <a:r>
              <a:rPr lang="en-US" sz="3200" dirty="0" smtClean="0">
                <a:latin typeface="Times New Roman" panose="02020603050405020304" pitchFamily="18" charset="0"/>
                <a:cs typeface="Times New Roman" panose="02020603050405020304" pitchFamily="18" charset="0"/>
              </a:rPr>
              <a:t>Another school for assistant health visitors was opened at Embu. The school later trained enrolled nurses for public health for twelve months (post basic) </a:t>
            </a:r>
          </a:p>
          <a:p>
            <a:pPr marL="457200" indent="-457200">
              <a:buAutoNum type="arabicPlain" startAt="1961"/>
            </a:pPr>
            <a:r>
              <a:rPr lang="en-US" sz="3200" dirty="0" smtClean="0">
                <a:latin typeface="Times New Roman" panose="02020603050405020304" pitchFamily="18" charset="0"/>
                <a:cs typeface="Times New Roman" panose="02020603050405020304" pitchFamily="18" charset="0"/>
              </a:rPr>
              <a:t> Health visitors society of East Africa was formed . This comprised  of expatriates registered public health nurses (RPHN).  </a:t>
            </a:r>
          </a:p>
          <a:p>
            <a:pPr marL="457200" indent="-457200">
              <a:buAutoNum type="arabicPlain" startAt="1964"/>
            </a:pPr>
            <a:r>
              <a:rPr lang="en-US" sz="3200" dirty="0" smtClean="0">
                <a:latin typeface="Times New Roman" panose="02020603050405020304" pitchFamily="18" charset="0"/>
                <a:cs typeface="Times New Roman" panose="02020603050405020304" pitchFamily="18" charset="0"/>
              </a:rPr>
              <a:t>  Nairobi city council opened a training school at lady </a:t>
            </a:r>
            <a:r>
              <a:rPr lang="en-US" sz="3200" dirty="0" err="1" smtClean="0">
                <a:latin typeface="Times New Roman" panose="02020603050405020304" pitchFamily="18" charset="0"/>
                <a:cs typeface="Times New Roman" panose="02020603050405020304" pitchFamily="18" charset="0"/>
              </a:rPr>
              <a:t>Northy</a:t>
            </a:r>
            <a:r>
              <a:rPr lang="en-US" sz="3200" dirty="0" smtClean="0">
                <a:latin typeface="Times New Roman" panose="02020603050405020304" pitchFamily="18" charset="0"/>
                <a:cs typeface="Times New Roman" panose="02020603050405020304" pitchFamily="18" charset="0"/>
              </a:rPr>
              <a:t> in state house road to train enrolled nurses for public health for 12 months</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9" name="Content Placeholder 2"/>
          <p:cNvSpPr>
            <a:spLocks noGrp="1"/>
          </p:cNvSpPr>
          <p:nvPr>
            <p:ph idx="1"/>
          </p:nvPr>
        </p:nvSpPr>
        <p:spPr>
          <a:xfrm>
            <a:off x="838200" y="579549"/>
            <a:ext cx="10515600" cy="5597414"/>
          </a:xfrm>
        </p:spPr>
        <p:txBody>
          <a:bodyPr>
            <a:normAutofit fontScale="89286"/>
          </a:bodyPr>
          <a:lstStyle/>
          <a:p>
            <a:pPr marL="0" indent="0">
              <a:buNone/>
            </a:pPr>
            <a:r>
              <a:rPr lang="en-US" sz="3500" dirty="0">
                <a:solidFill>
                  <a:srgbClr val="FF0000"/>
                </a:solidFill>
                <a:latin typeface="Times New Roman" panose="02020603050405020304" pitchFamily="18" charset="0"/>
                <a:cs typeface="Times New Roman" panose="02020603050405020304" pitchFamily="18" charset="0"/>
              </a:rPr>
              <a:t>Care  of the refrigerator</a:t>
            </a:r>
          </a:p>
          <a:p>
            <a:pPr marL="457200" indent="-457200">
              <a:buAutoNum type="arabicPlain"/>
            </a:pPr>
            <a:r>
              <a:rPr lang="en-US" dirty="0">
                <a:solidFill>
                  <a:schemeClr val="tx2"/>
                </a:solidFill>
              </a:rPr>
              <a:t>The fridge is fitted with a dial thermometer for monitoring </a:t>
            </a:r>
            <a:r>
              <a:rPr lang="en-US" dirty="0" smtClean="0">
                <a:solidFill>
                  <a:schemeClr val="tx2"/>
                </a:solidFill>
              </a:rPr>
              <a:t>the temperature</a:t>
            </a:r>
            <a:endParaRPr lang="en-US" dirty="0">
              <a:solidFill>
                <a:schemeClr val="tx2"/>
              </a:solidFill>
            </a:endParaRPr>
          </a:p>
          <a:p>
            <a:pPr marL="514350" indent="-514350">
              <a:buAutoNum type="arabicPlain" startAt="2"/>
            </a:pPr>
            <a:r>
              <a:rPr lang="en-US" dirty="0" smtClean="0">
                <a:solidFill>
                  <a:schemeClr val="tx2"/>
                </a:solidFill>
              </a:rPr>
              <a:t>The </a:t>
            </a:r>
            <a:r>
              <a:rPr lang="en-US" dirty="0">
                <a:solidFill>
                  <a:schemeClr val="tx2"/>
                </a:solidFill>
              </a:rPr>
              <a:t>fridge must be in good working </a:t>
            </a:r>
            <a:r>
              <a:rPr lang="en-US" dirty="0" smtClean="0">
                <a:solidFill>
                  <a:schemeClr val="tx2"/>
                </a:solidFill>
              </a:rPr>
              <a:t>order</a:t>
            </a:r>
          </a:p>
          <a:p>
            <a:pPr marL="514350" indent="-514350">
              <a:buAutoNum type="arabicPlain" startAt="2"/>
            </a:pPr>
            <a:r>
              <a:rPr lang="en-US" dirty="0" smtClean="0">
                <a:solidFill>
                  <a:schemeClr val="tx2"/>
                </a:solidFill>
              </a:rPr>
              <a:t>The </a:t>
            </a:r>
            <a:r>
              <a:rPr lang="en-US" dirty="0">
                <a:solidFill>
                  <a:schemeClr val="tx2"/>
                </a:solidFill>
              </a:rPr>
              <a:t>vaccines must remain within the recommended </a:t>
            </a:r>
            <a:r>
              <a:rPr lang="en-US" dirty="0" smtClean="0">
                <a:solidFill>
                  <a:schemeClr val="tx2"/>
                </a:solidFill>
              </a:rPr>
              <a:t>temperature</a:t>
            </a:r>
          </a:p>
          <a:p>
            <a:pPr marL="514350" indent="-514350">
              <a:buAutoNum type="arabicPlain" startAt="2"/>
            </a:pPr>
            <a:r>
              <a:rPr lang="en-US" dirty="0" smtClean="0">
                <a:solidFill>
                  <a:schemeClr val="tx2"/>
                </a:solidFill>
              </a:rPr>
              <a:t>Read </a:t>
            </a:r>
            <a:r>
              <a:rPr lang="en-US" dirty="0">
                <a:solidFill>
                  <a:schemeClr val="tx2"/>
                </a:solidFill>
              </a:rPr>
              <a:t>and record the temperature twice a </a:t>
            </a:r>
            <a:r>
              <a:rPr lang="en-US" dirty="0" smtClean="0">
                <a:solidFill>
                  <a:schemeClr val="tx2"/>
                </a:solidFill>
              </a:rPr>
              <a:t>day</a:t>
            </a:r>
          </a:p>
          <a:p>
            <a:pPr marL="514350" indent="-514350">
              <a:buAutoNum type="arabicPlain" startAt="2"/>
            </a:pPr>
            <a:r>
              <a:rPr lang="en-US" dirty="0" smtClean="0">
                <a:solidFill>
                  <a:schemeClr val="tx2"/>
                </a:solidFill>
              </a:rPr>
              <a:t>Keep </a:t>
            </a:r>
            <a:r>
              <a:rPr lang="en-US" dirty="0">
                <a:solidFill>
                  <a:schemeClr val="tx2"/>
                </a:solidFill>
              </a:rPr>
              <a:t>careful records of these temperature readings on the </a:t>
            </a:r>
            <a:r>
              <a:rPr lang="en-US" dirty="0" smtClean="0">
                <a:solidFill>
                  <a:schemeClr val="tx2"/>
                </a:solidFill>
              </a:rPr>
              <a:t>record sheet    </a:t>
            </a:r>
            <a:r>
              <a:rPr lang="en-US" dirty="0">
                <a:solidFill>
                  <a:schemeClr val="tx2"/>
                </a:solidFill>
              </a:rPr>
              <a:t>e.g.    </a:t>
            </a:r>
            <a:endParaRPr lang="en-US" dirty="0" smtClean="0">
              <a:solidFill>
                <a:schemeClr val="tx2"/>
              </a:solidFill>
            </a:endParaRPr>
          </a:p>
          <a:p>
            <a:pPr marL="0" indent="0">
              <a:buNone/>
            </a:pPr>
            <a:r>
              <a:rPr lang="en-US" dirty="0" smtClean="0">
                <a:solidFill>
                  <a:schemeClr val="tx2"/>
                </a:solidFill>
              </a:rPr>
              <a:t>-     The </a:t>
            </a:r>
            <a:r>
              <a:rPr lang="en-US" dirty="0">
                <a:solidFill>
                  <a:schemeClr val="tx2"/>
                </a:solidFill>
              </a:rPr>
              <a:t>date</a:t>
            </a:r>
          </a:p>
          <a:p>
            <a:pPr marL="457200" indent="-457200">
              <a:buFontTx/>
              <a:buChar char="-"/>
            </a:pPr>
            <a:r>
              <a:rPr lang="en-US" dirty="0">
                <a:solidFill>
                  <a:schemeClr val="tx2"/>
                </a:solidFill>
              </a:rPr>
              <a:t>The time of day</a:t>
            </a:r>
          </a:p>
          <a:p>
            <a:pPr marL="457200" indent="-457200">
              <a:buFontTx/>
              <a:buChar char="-"/>
            </a:pPr>
            <a:r>
              <a:rPr lang="en-US" dirty="0">
                <a:solidFill>
                  <a:schemeClr val="tx2"/>
                </a:solidFill>
              </a:rPr>
              <a:t>The temperature now</a:t>
            </a:r>
          </a:p>
          <a:p>
            <a:pPr marL="457200" indent="-457200">
              <a:buFontTx/>
              <a:buChar char="-"/>
            </a:pPr>
            <a:r>
              <a:rPr lang="en-US" dirty="0">
                <a:solidFill>
                  <a:schemeClr val="tx2"/>
                </a:solidFill>
              </a:rPr>
              <a:t>Any period during which the power supply had failed</a:t>
            </a:r>
          </a:p>
          <a:p>
            <a:pPr marL="457200" indent="-457200">
              <a:buFontTx/>
              <a:buChar char="-"/>
            </a:pPr>
            <a:r>
              <a:rPr lang="en-US" dirty="0">
                <a:solidFill>
                  <a:schemeClr val="tx2"/>
                </a:solidFill>
              </a:rPr>
              <a:t>Any faults or problems noted</a:t>
            </a:r>
          </a:p>
          <a:p>
            <a:pPr marL="457200" indent="-457200"/>
            <a:endParaRPr lang="en-US" dirty="0">
              <a:solidFill>
                <a:schemeClr val="tx2"/>
              </a:solidFill>
            </a:endParaRPr>
          </a:p>
          <a:p>
            <a:endParaRPr lang="en-US" dirty="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0" name="TextBox 1"/>
          <p:cNvSpPr txBox="1"/>
          <p:nvPr/>
        </p:nvSpPr>
        <p:spPr>
          <a:xfrm>
            <a:off x="991673" y="103031"/>
            <a:ext cx="9968248" cy="6365240"/>
          </a:xfrm>
          <a:prstGeom prst="rect">
            <a:avLst/>
          </a:prstGeom>
          <a:noFill/>
        </p:spPr>
        <p:txBody>
          <a:bodyPr wrap="square" rtlCol="0">
            <a:spAutoFit/>
          </a:bodyPr>
          <a:lstStyle/>
          <a:p>
            <a:pPr marL="457200" indent="-457200"/>
            <a:r>
              <a:rPr lang="en-US" sz="3200" dirty="0" smtClean="0">
                <a:solidFill>
                  <a:srgbClr val="FF0000"/>
                </a:solidFill>
                <a:latin typeface="Times New Roman" panose="02020603050405020304" pitchFamily="18" charset="0"/>
                <a:cs typeface="Times New Roman" panose="02020603050405020304" pitchFamily="18" charset="0"/>
              </a:rPr>
              <a:t>How </a:t>
            </a:r>
            <a:r>
              <a:rPr lang="en-US" sz="3200" dirty="0">
                <a:solidFill>
                  <a:srgbClr val="FF0000"/>
                </a:solidFill>
                <a:latin typeface="Times New Roman" panose="02020603050405020304" pitchFamily="18" charset="0"/>
                <a:cs typeface="Times New Roman" panose="02020603050405020304" pitchFamily="18" charset="0"/>
              </a:rPr>
              <a:t>to defrost  the refrigerator</a:t>
            </a:r>
          </a:p>
          <a:p>
            <a:pPr marL="457200" indent="-457200">
              <a:buAutoNum type="arabicPlain"/>
            </a:pPr>
            <a:r>
              <a:rPr lang="en-US" sz="3200" dirty="0">
                <a:solidFill>
                  <a:schemeClr val="tx2"/>
                </a:solidFill>
                <a:latin typeface="Times New Roman" panose="02020603050405020304" pitchFamily="18" charset="0"/>
                <a:cs typeface="Times New Roman" panose="02020603050405020304" pitchFamily="18" charset="0"/>
              </a:rPr>
              <a:t>Transfer all the vaccines  from the fridge to a cold box</a:t>
            </a:r>
          </a:p>
          <a:p>
            <a:pPr marL="457200" indent="-457200">
              <a:buAutoNum type="arabicPlain"/>
            </a:pPr>
            <a:r>
              <a:rPr lang="en-US" sz="3200" dirty="0">
                <a:solidFill>
                  <a:schemeClr val="tx2"/>
                </a:solidFill>
                <a:latin typeface="Times New Roman" panose="02020603050405020304" pitchFamily="18" charset="0"/>
                <a:cs typeface="Times New Roman" panose="02020603050405020304" pitchFamily="18" charset="0"/>
              </a:rPr>
              <a:t>Switch off the fridge and leave it open</a:t>
            </a:r>
          </a:p>
          <a:p>
            <a:pPr marL="457200" indent="-457200">
              <a:buAutoNum type="arabicPlain"/>
            </a:pPr>
            <a:r>
              <a:rPr lang="en-US" sz="3200" dirty="0">
                <a:solidFill>
                  <a:schemeClr val="tx2"/>
                </a:solidFill>
                <a:latin typeface="Times New Roman" panose="02020603050405020304" pitchFamily="18" charset="0"/>
                <a:cs typeface="Times New Roman" panose="02020603050405020304" pitchFamily="18" charset="0"/>
              </a:rPr>
              <a:t>Remove all the loose ice from the cabinet by hand </a:t>
            </a:r>
          </a:p>
          <a:p>
            <a:pPr marL="457200" indent="-457200">
              <a:buAutoNum type="arabicPlain"/>
            </a:pPr>
            <a:r>
              <a:rPr lang="en-US" sz="3200" dirty="0">
                <a:solidFill>
                  <a:schemeClr val="tx2"/>
                </a:solidFill>
                <a:latin typeface="Times New Roman" panose="02020603050405020304" pitchFamily="18" charset="0"/>
                <a:cs typeface="Times New Roman" panose="02020603050405020304" pitchFamily="18" charset="0"/>
              </a:rPr>
              <a:t>Do not use any tools or sharp objects for removing ice or frost</a:t>
            </a:r>
          </a:p>
          <a:p>
            <a:pPr marL="457200" indent="-457200">
              <a:buAutoNum type="arabicPlain"/>
            </a:pPr>
            <a:r>
              <a:rPr lang="en-US" sz="3200" dirty="0">
                <a:solidFill>
                  <a:schemeClr val="tx2"/>
                </a:solidFill>
                <a:latin typeface="Times New Roman" panose="02020603050405020304" pitchFamily="18" charset="0"/>
                <a:cs typeface="Times New Roman" panose="02020603050405020304" pitchFamily="18" charset="0"/>
              </a:rPr>
              <a:t>Close the fridge door and switch it on </a:t>
            </a:r>
          </a:p>
          <a:p>
            <a:pPr marL="457200" indent="-457200">
              <a:buAutoNum type="arabicPlain"/>
            </a:pPr>
            <a:r>
              <a:rPr lang="en-US" sz="3200" dirty="0">
                <a:solidFill>
                  <a:schemeClr val="tx2"/>
                </a:solidFill>
                <a:latin typeface="Times New Roman" panose="02020603050405020304" pitchFamily="18" charset="0"/>
                <a:cs typeface="Times New Roman" panose="02020603050405020304" pitchFamily="18" charset="0"/>
              </a:rPr>
              <a:t>Wait until the temperature reaches the level of +4 to +8 </a:t>
            </a:r>
            <a:r>
              <a:rPr lang="en-US" sz="3200" dirty="0" smtClean="0">
                <a:solidFill>
                  <a:schemeClr val="tx2"/>
                </a:solidFill>
                <a:latin typeface="Times New Roman" panose="02020603050405020304" pitchFamily="18" charset="0"/>
                <a:cs typeface="Times New Roman" panose="02020603050405020304" pitchFamily="18" charset="0"/>
              </a:rPr>
              <a:t>degrees</a:t>
            </a:r>
          </a:p>
          <a:p>
            <a:pPr marL="457200" indent="-457200"/>
            <a:r>
              <a:rPr lang="en-US" sz="3200" dirty="0"/>
              <a:t>7 Replace all the vaccines from the cold box in their correct </a:t>
            </a:r>
            <a:r>
              <a:rPr lang="en-US" sz="3200" dirty="0" smtClean="0"/>
              <a:t>position on </a:t>
            </a:r>
            <a:r>
              <a:rPr lang="en-US" sz="3200" dirty="0"/>
              <a:t>the shelves.</a:t>
            </a:r>
          </a:p>
          <a:p>
            <a:pPr marL="457200" indent="-457200">
              <a:buAutoNum type="arabicPlain" startAt="8"/>
            </a:pPr>
            <a:r>
              <a:rPr lang="en-US" sz="3200" dirty="0"/>
              <a:t>Close the refrigerator door firmly</a:t>
            </a:r>
          </a:p>
          <a:p>
            <a:pPr marL="457200" indent="-457200">
              <a:buAutoNum type="arabicPlain"/>
            </a:pPr>
            <a:endParaRPr lang="en-US" sz="32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1" name="TextBox 1"/>
          <p:cNvSpPr txBox="1"/>
          <p:nvPr/>
        </p:nvSpPr>
        <p:spPr>
          <a:xfrm>
            <a:off x="1751161" y="360609"/>
            <a:ext cx="8909076" cy="5958840"/>
          </a:xfrm>
          <a:prstGeom prst="rect">
            <a:avLst/>
          </a:prstGeom>
          <a:noFill/>
        </p:spPr>
        <p:txBody>
          <a:bodyPr wrap="square" rtlCol="0">
            <a:spAutoFit/>
          </a:bodyPr>
          <a:lstStyle/>
          <a:p>
            <a:pPr marL="457200" indent="-457200"/>
            <a:r>
              <a:rPr lang="en-US" sz="2800" b="1" i="1" dirty="0" smtClean="0">
                <a:solidFill>
                  <a:srgbClr val="FF0000"/>
                </a:solidFill>
                <a:latin typeface="Times New Roman" panose="02020603050405020304" pitchFamily="18" charset="0"/>
                <a:cs typeface="Times New Roman" panose="02020603050405020304" pitchFamily="18" charset="0"/>
              </a:rPr>
              <a:t>Types </a:t>
            </a:r>
            <a:r>
              <a:rPr lang="en-US" sz="2800" b="1" i="1" dirty="0">
                <a:solidFill>
                  <a:srgbClr val="FF0000"/>
                </a:solidFill>
                <a:latin typeface="Times New Roman" panose="02020603050405020304" pitchFamily="18" charset="0"/>
                <a:cs typeface="Times New Roman" panose="02020603050405020304" pitchFamily="18" charset="0"/>
              </a:rPr>
              <a:t>of thermometers</a:t>
            </a:r>
          </a:p>
          <a:p>
            <a:pPr marL="457200" indent="-457200">
              <a:buAutoNum type="arabicPlain"/>
            </a:pPr>
            <a:r>
              <a:rPr lang="en-US" sz="2800" dirty="0">
                <a:latin typeface="Times New Roman" panose="02020603050405020304" pitchFamily="18" charset="0"/>
                <a:cs typeface="Times New Roman" panose="02020603050405020304" pitchFamily="18" charset="0"/>
              </a:rPr>
              <a:t>Dial  thermometers (two types)</a:t>
            </a:r>
          </a:p>
          <a:p>
            <a:pPr marL="457200" indent="-457200"/>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A</a:t>
            </a:r>
            <a:r>
              <a:rPr lang="en-US" sz="2800" dirty="0" smtClean="0">
                <a:latin typeface="Times New Roman" panose="02020603050405020304" pitchFamily="18" charset="0"/>
                <a:cs typeface="Times New Roman" panose="02020603050405020304" pitchFamily="18" charset="0"/>
              </a:rPr>
              <a:t>n alarm thermometer </a:t>
            </a:r>
            <a:r>
              <a:rPr lang="en-US" sz="2800" dirty="0">
                <a:latin typeface="Times New Roman" panose="02020603050405020304" pitchFamily="18" charset="0"/>
                <a:cs typeface="Times New Roman" panose="02020603050405020304" pitchFamily="18" charset="0"/>
              </a:rPr>
              <a:t>and can also record minimum </a:t>
            </a:r>
            <a:r>
              <a:rPr lang="en-US" sz="2800" dirty="0" smtClean="0">
                <a:latin typeface="Times New Roman" panose="02020603050405020304" pitchFamily="18" charset="0"/>
                <a:cs typeface="Times New Roman" panose="02020603050405020304" pitchFamily="18" charset="0"/>
              </a:rPr>
              <a:t>and maximum </a:t>
            </a:r>
            <a:r>
              <a:rPr lang="en-US" sz="2800" dirty="0">
                <a:latin typeface="Times New Roman" panose="02020603050405020304" pitchFamily="18" charset="0"/>
                <a:cs typeface="Times New Roman" panose="02020603050405020304" pitchFamily="18" charset="0"/>
              </a:rPr>
              <a:t>temperature readings.</a:t>
            </a:r>
          </a:p>
          <a:p>
            <a:pPr marL="457200" indent="-457200"/>
            <a:r>
              <a:rPr lang="en-US" sz="2800" dirty="0">
                <a:latin typeface="Times New Roman" panose="02020603050405020304" pitchFamily="18" charset="0"/>
                <a:cs typeface="Times New Roman" panose="02020603050405020304" pitchFamily="18" charset="0"/>
              </a:rPr>
              <a:t>They are used in central, regional and district vaccine stores.</a:t>
            </a:r>
          </a:p>
          <a:p>
            <a:pPr marL="457200" indent="-457200"/>
            <a:r>
              <a:rPr lang="en-US" sz="2800" dirty="0">
                <a:latin typeface="Times New Roman" panose="02020603050405020304" pitchFamily="18" charset="0"/>
                <a:cs typeface="Times New Roman" panose="02020603050405020304" pitchFamily="18" charset="0"/>
              </a:rPr>
              <a:t>  ii,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type that neither have an alarm nor the capacity to </a:t>
            </a:r>
            <a:r>
              <a:rPr lang="en-US" sz="2800" dirty="0" smtClean="0">
                <a:latin typeface="Times New Roman" panose="02020603050405020304" pitchFamily="18" charset="0"/>
                <a:cs typeface="Times New Roman" panose="02020603050405020304" pitchFamily="18" charset="0"/>
              </a:rPr>
              <a:t>record the </a:t>
            </a:r>
            <a:r>
              <a:rPr lang="en-US" sz="2800" dirty="0">
                <a:latin typeface="Times New Roman" panose="02020603050405020304" pitchFamily="18" charset="0"/>
                <a:cs typeface="Times New Roman" panose="02020603050405020304" pitchFamily="18" charset="0"/>
              </a:rPr>
              <a:t>minimum and maximum temperature readings.</a:t>
            </a:r>
          </a:p>
          <a:p>
            <a:pPr marL="457200" indent="-457200"/>
            <a:r>
              <a:rPr lang="en-US" sz="2800" dirty="0">
                <a:latin typeface="Times New Roman" panose="02020603050405020304" pitchFamily="18" charset="0"/>
                <a:cs typeface="Times New Roman" panose="02020603050405020304" pitchFamily="18" charset="0"/>
              </a:rPr>
              <a:t>They are commonly used during vaccine transportation and in </a:t>
            </a:r>
            <a:r>
              <a:rPr lang="en-US" sz="2800" dirty="0" smtClean="0">
                <a:latin typeface="Times New Roman" panose="02020603050405020304" pitchFamily="18" charset="0"/>
                <a:cs typeface="Times New Roman" panose="02020603050405020304" pitchFamily="18" charset="0"/>
              </a:rPr>
              <a:t>the majority </a:t>
            </a:r>
            <a:r>
              <a:rPr lang="en-US" sz="2800" dirty="0">
                <a:latin typeface="Times New Roman" panose="02020603050405020304" pitchFamily="18" charset="0"/>
                <a:cs typeface="Times New Roman" panose="02020603050405020304" pitchFamily="18" charset="0"/>
              </a:rPr>
              <a:t>of the refrigerators.</a:t>
            </a:r>
          </a:p>
          <a:p>
            <a:pPr marL="457200" indent="-457200">
              <a:buAutoNum type="arabicPlain" startAt="2"/>
            </a:pPr>
            <a:r>
              <a:rPr lang="en-US" sz="2800" dirty="0">
                <a:latin typeface="Times New Roman" panose="02020603050405020304" pitchFamily="18" charset="0"/>
                <a:cs typeface="Times New Roman" panose="02020603050405020304" pitchFamily="18" charset="0"/>
              </a:rPr>
              <a:t>Thermo graphic  thermometers </a:t>
            </a:r>
          </a:p>
          <a:p>
            <a:pPr marL="457200" indent="-457200"/>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Large thermometers in-built on the walls of cold rooms</a:t>
            </a:r>
          </a:p>
          <a:p>
            <a:pPr marL="457200" indent="-457200"/>
            <a:r>
              <a:rPr lang="en-US" sz="2800" dirty="0">
                <a:latin typeface="Times New Roman" panose="02020603050405020304" pitchFamily="18" charset="0"/>
                <a:cs typeface="Times New Roman" panose="02020603050405020304" pitchFamily="18" charset="0"/>
              </a:rPr>
              <a:t> that graphically record the temperature of the cold room on</a:t>
            </a:r>
          </a:p>
          <a:p>
            <a:pPr marL="457200" indent="-457200"/>
            <a:r>
              <a:rPr lang="en-US" sz="2800" dirty="0">
                <a:latin typeface="Times New Roman" panose="02020603050405020304" pitchFamily="18" charset="0"/>
                <a:cs typeface="Times New Roman" panose="02020603050405020304" pitchFamily="18" charset="0"/>
              </a:rPr>
              <a:t> continues  basis.</a:t>
            </a:r>
          </a:p>
          <a:p>
            <a:pPr marL="457200" indent="-457200"/>
            <a:r>
              <a:rPr lang="en-US" sz="2800" dirty="0">
                <a:latin typeface="Times New Roman" panose="02020603050405020304" pitchFamily="18" charset="0"/>
                <a:cs typeface="Times New Roman" panose="02020603050405020304" pitchFamily="18" charset="0"/>
              </a:rPr>
              <a:t>They are used in large vaccine stores.</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2" name="TextBox 1"/>
          <p:cNvSpPr txBox="1"/>
          <p:nvPr/>
        </p:nvSpPr>
        <p:spPr>
          <a:xfrm>
            <a:off x="1738282" y="285728"/>
            <a:ext cx="8715436" cy="6555739"/>
          </a:xfrm>
          <a:prstGeom prst="rect">
            <a:avLst/>
          </a:prstGeom>
          <a:noFill/>
        </p:spPr>
        <p:txBody>
          <a:bodyPr wrap="square" rtlCol="0">
            <a:spAutoFit/>
          </a:bodyPr>
          <a:lstStyle/>
          <a:p>
            <a:pPr algn="ctr"/>
            <a:r>
              <a:rPr lang="en-US" sz="2800" b="1" dirty="0"/>
              <a:t> </a:t>
            </a:r>
            <a:r>
              <a:rPr lang="en-US" sz="2800" b="1" dirty="0" smtClean="0">
                <a:solidFill>
                  <a:srgbClr val="C00000"/>
                </a:solidFill>
              </a:rPr>
              <a:t>Multi Dose Vial  Policy   (</a:t>
            </a:r>
            <a:r>
              <a:rPr lang="en-US" sz="2800" b="1" dirty="0">
                <a:solidFill>
                  <a:srgbClr val="C00000"/>
                </a:solidFill>
              </a:rPr>
              <a:t>MDVP ) </a:t>
            </a:r>
          </a:p>
          <a:p>
            <a:r>
              <a:rPr lang="en-US" sz="2400" dirty="0">
                <a:solidFill>
                  <a:schemeClr val="tx2"/>
                </a:solidFill>
              </a:rPr>
              <a:t>The policy determines which of the opened  vaccine vials may be preserved at the end of an immunization session and used the following days up to  a maximum of four weeks.   Freeze dried vaccines e.g. measles, </a:t>
            </a:r>
            <a:r>
              <a:rPr lang="en-US" sz="2400" dirty="0" err="1" smtClean="0">
                <a:solidFill>
                  <a:schemeClr val="tx2"/>
                </a:solidFill>
              </a:rPr>
              <a:t>BCG,Pneumococcal</a:t>
            </a:r>
            <a:r>
              <a:rPr lang="en-US" sz="2400" dirty="0" smtClean="0">
                <a:solidFill>
                  <a:schemeClr val="tx2"/>
                </a:solidFill>
              </a:rPr>
              <a:t> </a:t>
            </a:r>
            <a:r>
              <a:rPr lang="en-US" sz="2400" dirty="0">
                <a:solidFill>
                  <a:schemeClr val="tx2"/>
                </a:solidFill>
              </a:rPr>
              <a:t>should be discarded at the end of the session or 6 hours</a:t>
            </a:r>
          </a:p>
          <a:p>
            <a:r>
              <a:rPr lang="en-US" sz="2400" dirty="0">
                <a:solidFill>
                  <a:schemeClr val="tx2"/>
                </a:solidFill>
              </a:rPr>
              <a:t>Oral polio vaccine (OPV) and TT (Tetanus  Toxoid) </a:t>
            </a:r>
            <a:r>
              <a:rPr lang="en-US" sz="2400" dirty="0" smtClean="0">
                <a:solidFill>
                  <a:schemeClr val="tx2"/>
                </a:solidFill>
              </a:rPr>
              <a:t> and  also  </a:t>
            </a:r>
            <a:r>
              <a:rPr lang="en-US" sz="2400" dirty="0" err="1" smtClean="0">
                <a:solidFill>
                  <a:schemeClr val="tx2"/>
                </a:solidFill>
              </a:rPr>
              <a:t>pentavalent</a:t>
            </a:r>
            <a:r>
              <a:rPr lang="en-US" sz="2400" dirty="0" smtClean="0">
                <a:solidFill>
                  <a:schemeClr val="tx2"/>
                </a:solidFill>
              </a:rPr>
              <a:t>            </a:t>
            </a:r>
            <a:r>
              <a:rPr lang="en-US" sz="2400" dirty="0">
                <a:solidFill>
                  <a:schemeClr val="tx2"/>
                </a:solidFill>
              </a:rPr>
              <a:t>can be used in subsequent visits</a:t>
            </a:r>
            <a:r>
              <a:rPr lang="en-US" sz="2400" dirty="0" smtClean="0">
                <a:solidFill>
                  <a:schemeClr val="tx2"/>
                </a:solidFill>
              </a:rPr>
              <a:t>.     </a:t>
            </a:r>
            <a:endParaRPr lang="en-US" sz="2400" dirty="0">
              <a:solidFill>
                <a:schemeClr val="tx2"/>
              </a:solidFill>
            </a:endParaRPr>
          </a:p>
          <a:p>
            <a:r>
              <a:rPr lang="en-US" sz="2400" dirty="0">
                <a:solidFill>
                  <a:schemeClr val="tx2"/>
                </a:solidFill>
              </a:rPr>
              <a:t>The policy also gives the </a:t>
            </a:r>
            <a:r>
              <a:rPr lang="en-US" sz="2400" b="1" dirty="0">
                <a:solidFill>
                  <a:schemeClr val="accent2"/>
                </a:solidFill>
              </a:rPr>
              <a:t>conditions</a:t>
            </a:r>
            <a:r>
              <a:rPr lang="en-US" sz="2400" dirty="0">
                <a:solidFill>
                  <a:schemeClr val="tx2"/>
                </a:solidFill>
              </a:rPr>
              <a:t> under which </a:t>
            </a:r>
            <a:r>
              <a:rPr lang="en-US" sz="2400" dirty="0" smtClean="0">
                <a:solidFill>
                  <a:schemeClr val="tx2"/>
                </a:solidFill>
              </a:rPr>
              <a:t>the </a:t>
            </a:r>
            <a:r>
              <a:rPr lang="en-US" sz="2400" dirty="0">
                <a:solidFill>
                  <a:schemeClr val="tx2"/>
                </a:solidFill>
              </a:rPr>
              <a:t>vaccines may be stored  and re-used without any risk</a:t>
            </a:r>
          </a:p>
          <a:p>
            <a:pPr marL="457200" indent="-457200">
              <a:buAutoNum type="arabicPlain"/>
            </a:pPr>
            <a:r>
              <a:rPr lang="en-US" sz="2400" dirty="0">
                <a:solidFill>
                  <a:schemeClr val="tx2"/>
                </a:solidFill>
              </a:rPr>
              <a:t>The expiry date has not passed</a:t>
            </a:r>
          </a:p>
          <a:p>
            <a:pPr marL="342900" indent="-342900">
              <a:buAutoNum type="arabicPlain"/>
            </a:pPr>
            <a:r>
              <a:rPr lang="en-US" sz="2400" dirty="0">
                <a:solidFill>
                  <a:schemeClr val="tx2"/>
                </a:solidFill>
              </a:rPr>
              <a:t>The vaccines are stored under appropriate cold chain conditions</a:t>
            </a:r>
          </a:p>
          <a:p>
            <a:pPr marL="342900" indent="-342900">
              <a:buAutoNum type="arabicPlain"/>
            </a:pPr>
            <a:r>
              <a:rPr lang="en-US" sz="2400" dirty="0">
                <a:solidFill>
                  <a:schemeClr val="tx2"/>
                </a:solidFill>
              </a:rPr>
              <a:t>The vaccine vial septum has not been submerged in water</a:t>
            </a:r>
          </a:p>
          <a:p>
            <a:pPr marL="342900" indent="-342900">
              <a:buAutoNum type="arabicPlain"/>
            </a:pPr>
            <a:r>
              <a:rPr lang="en-US" sz="2400" dirty="0">
                <a:solidFill>
                  <a:schemeClr val="tx2"/>
                </a:solidFill>
              </a:rPr>
              <a:t>Aseptic technique has been used to withdraw all doses</a:t>
            </a:r>
          </a:p>
          <a:p>
            <a:pPr marL="342900" indent="-342900">
              <a:buAutoNum type="arabicPlain"/>
            </a:pPr>
            <a:r>
              <a:rPr lang="en-US" sz="2400" dirty="0">
                <a:solidFill>
                  <a:schemeClr val="tx2"/>
                </a:solidFill>
              </a:rPr>
              <a:t>No visible contamination</a:t>
            </a:r>
          </a:p>
          <a:p>
            <a:pPr marL="342900" indent="-342900">
              <a:buAutoNum type="arabicPlain"/>
            </a:pPr>
            <a:r>
              <a:rPr lang="en-US" sz="2400" dirty="0">
                <a:solidFill>
                  <a:schemeClr val="tx2"/>
                </a:solidFill>
              </a:rPr>
              <a:t>The vaccine vial monitors  (VVM )if attached has not reached the discard point</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3" name="Rectangle 1"/>
          <p:cNvSpPr/>
          <p:nvPr/>
        </p:nvSpPr>
        <p:spPr>
          <a:xfrm>
            <a:off x="1159099" y="974143"/>
            <a:ext cx="9749307" cy="2580640"/>
          </a:xfrm>
          <a:prstGeom prst="rect">
            <a:avLst/>
          </a:prstGeom>
        </p:spPr>
        <p:txBody>
          <a:bodyPr wrap="square">
            <a:spAutoFit/>
          </a:bodyPr>
          <a:lstStyle/>
          <a:p>
            <a:r>
              <a:rPr lang="en-US" sz="2400" b="1" dirty="0">
                <a:solidFill>
                  <a:srgbClr val="FF0000"/>
                </a:solidFill>
              </a:rPr>
              <a:t>N/B</a:t>
            </a:r>
            <a:r>
              <a:rPr lang="en-US" sz="2400" dirty="0">
                <a:solidFill>
                  <a:schemeClr val="tx2"/>
                </a:solidFill>
              </a:rPr>
              <a:t>  MDVP Policy does not change recommended procedures for handling reconstituted  vaccines i.e. BCG</a:t>
            </a:r>
            <a:r>
              <a:rPr lang="en-US" sz="2400" dirty="0" smtClean="0">
                <a:solidFill>
                  <a:schemeClr val="tx2"/>
                </a:solidFill>
              </a:rPr>
              <a:t>, Measles, </a:t>
            </a:r>
            <a:r>
              <a:rPr lang="en-US" sz="2400" dirty="0">
                <a:solidFill>
                  <a:schemeClr val="tx2"/>
                </a:solidFill>
              </a:rPr>
              <a:t>yellow fever, </a:t>
            </a:r>
            <a:r>
              <a:rPr lang="en-US" sz="2400" dirty="0" err="1">
                <a:solidFill>
                  <a:schemeClr val="tx2"/>
                </a:solidFill>
              </a:rPr>
              <a:t>Pentavalent</a:t>
            </a:r>
            <a:r>
              <a:rPr lang="en-US" sz="2400" dirty="0">
                <a:solidFill>
                  <a:schemeClr val="tx2"/>
                </a:solidFill>
              </a:rPr>
              <a:t> vaccines.   </a:t>
            </a:r>
            <a:endParaRPr lang="en-US" sz="2400" dirty="0" smtClean="0">
              <a:solidFill>
                <a:schemeClr val="tx2"/>
              </a:solidFill>
            </a:endParaRPr>
          </a:p>
          <a:p>
            <a:endParaRPr lang="en-US" sz="2400" dirty="0">
              <a:solidFill>
                <a:schemeClr val="tx2"/>
              </a:solidFill>
            </a:endParaRPr>
          </a:p>
          <a:p>
            <a:r>
              <a:rPr lang="en-US" sz="2400" dirty="0" smtClean="0">
                <a:solidFill>
                  <a:schemeClr val="tx2"/>
                </a:solidFill>
              </a:rPr>
              <a:t>Once </a:t>
            </a:r>
            <a:r>
              <a:rPr lang="en-US" sz="2400" dirty="0">
                <a:solidFill>
                  <a:schemeClr val="tx2"/>
                </a:solidFill>
              </a:rPr>
              <a:t>they are reconstituted , vials of these vaccines must be discarded at the end of the immunization session or at the end of six hours, whichever comes first.</a:t>
            </a:r>
            <a:endParaRPr lang="en-US" sz="2400" dirty="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4" name="Content Placeholder 2"/>
          <p:cNvSpPr>
            <a:spLocks noGrp="1"/>
          </p:cNvSpPr>
          <p:nvPr>
            <p:ph idx="1"/>
          </p:nvPr>
        </p:nvSpPr>
        <p:spPr>
          <a:xfrm>
            <a:off x="838200" y="540913"/>
            <a:ext cx="10515600" cy="5636050"/>
          </a:xfrm>
        </p:spPr>
        <p:txBody>
          <a:bodyPr>
            <a:normAutofit lnSpcReduction="10000"/>
          </a:bodyPr>
          <a:lstStyle/>
          <a:p>
            <a:pPr algn="ctr"/>
            <a:r>
              <a:rPr lang="en-US" sz="3200" b="1" u="sng" dirty="0">
                <a:solidFill>
                  <a:srgbClr val="C00000"/>
                </a:solidFill>
                <a:effectLst>
                  <a:outerShdw blurRad="38100" dist="38100" dir="2700000" algn="tl">
                    <a:srgbClr val="000000">
                      <a:alpha val="43137"/>
                    </a:srgbClr>
                  </a:outerShdw>
                </a:effectLst>
              </a:rPr>
              <a:t>EVALUATION  OF   IMMUNIZATION   ACTIVITIES </a:t>
            </a:r>
          </a:p>
          <a:p>
            <a:r>
              <a:rPr lang="en-US" dirty="0">
                <a:solidFill>
                  <a:schemeClr val="tx2"/>
                </a:solidFill>
              </a:rPr>
              <a:t>The purpose  of evaluation is to determine whether the set targets are being met. Evaluation should be done monthly, quarterly and annually</a:t>
            </a:r>
          </a:p>
          <a:p>
            <a:r>
              <a:rPr lang="en-US" dirty="0">
                <a:solidFill>
                  <a:schemeClr val="tx2"/>
                </a:solidFill>
              </a:rPr>
              <a:t>Questions  to consider</a:t>
            </a:r>
          </a:p>
          <a:p>
            <a:r>
              <a:rPr lang="en-US" dirty="0">
                <a:solidFill>
                  <a:schemeClr val="tx2"/>
                </a:solidFill>
              </a:rPr>
              <a:t>     did we hold immunization sessions daily</a:t>
            </a:r>
          </a:p>
          <a:p>
            <a:r>
              <a:rPr lang="en-US" dirty="0">
                <a:solidFill>
                  <a:schemeClr val="tx2"/>
                </a:solidFill>
              </a:rPr>
              <a:t>     did we have enough vaccines</a:t>
            </a:r>
          </a:p>
          <a:p>
            <a:r>
              <a:rPr lang="en-US" dirty="0">
                <a:solidFill>
                  <a:schemeClr val="tx2"/>
                </a:solidFill>
              </a:rPr>
              <a:t>      did we have enough syringes an needles</a:t>
            </a:r>
          </a:p>
          <a:p>
            <a:r>
              <a:rPr lang="en-US" dirty="0">
                <a:solidFill>
                  <a:schemeClr val="tx2"/>
                </a:solidFill>
              </a:rPr>
              <a:t>       did we have enough human resource to run the </a:t>
            </a:r>
            <a:r>
              <a:rPr lang="en-US" dirty="0" err="1">
                <a:solidFill>
                  <a:schemeClr val="tx2"/>
                </a:solidFill>
              </a:rPr>
              <a:t>programme</a:t>
            </a:r>
            <a:r>
              <a:rPr lang="en-US" dirty="0">
                <a:solidFill>
                  <a:schemeClr val="tx2"/>
                </a:solidFill>
              </a:rPr>
              <a:t> </a:t>
            </a:r>
          </a:p>
          <a:p>
            <a:r>
              <a:rPr lang="en-US" dirty="0">
                <a:solidFill>
                  <a:schemeClr val="tx2"/>
                </a:solidFill>
              </a:rPr>
              <a:t>       was the cold chain maintained during the immunization session ? And were the refrigerator temperatures recorded twice a day, and remained in the </a:t>
            </a:r>
            <a:r>
              <a:rPr lang="en-US" dirty="0" err="1">
                <a:solidFill>
                  <a:schemeClr val="tx2"/>
                </a:solidFill>
              </a:rPr>
              <a:t>recommeded</a:t>
            </a:r>
            <a:r>
              <a:rPr lang="en-US" dirty="0">
                <a:solidFill>
                  <a:schemeClr val="tx2"/>
                </a:solidFill>
              </a:rPr>
              <a:t> </a:t>
            </a:r>
            <a:r>
              <a:rPr lang="en-US" dirty="0" smtClean="0">
                <a:solidFill>
                  <a:schemeClr val="tx2"/>
                </a:solidFill>
              </a:rPr>
              <a:t>range</a:t>
            </a:r>
            <a:endParaRPr lang="en-US" dirty="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5" name="TextBox 1"/>
          <p:cNvSpPr txBox="1"/>
          <p:nvPr/>
        </p:nvSpPr>
        <p:spPr>
          <a:xfrm>
            <a:off x="1056067" y="214290"/>
            <a:ext cx="9607639" cy="5958840"/>
          </a:xfrm>
          <a:prstGeom prst="rect">
            <a:avLst/>
          </a:prstGeom>
          <a:noFill/>
        </p:spPr>
        <p:txBody>
          <a:bodyPr wrap="square" rtlCol="0">
            <a:spAutoFit/>
          </a:bodyPr>
          <a:lstStyle/>
          <a:p>
            <a:r>
              <a:rPr lang="en-US" sz="2800" dirty="0" smtClean="0">
                <a:solidFill>
                  <a:schemeClr val="tx2"/>
                </a:solidFill>
              </a:rPr>
              <a:t>Were </a:t>
            </a:r>
            <a:r>
              <a:rPr lang="en-US" sz="2800" dirty="0">
                <a:solidFill>
                  <a:schemeClr val="tx2"/>
                </a:solidFill>
              </a:rPr>
              <a:t>the cold chain equipment adequate and in good working order?</a:t>
            </a:r>
          </a:p>
          <a:p>
            <a:r>
              <a:rPr lang="en-US" sz="2800" dirty="0">
                <a:solidFill>
                  <a:schemeClr val="tx2"/>
                </a:solidFill>
              </a:rPr>
              <a:t>   </a:t>
            </a:r>
            <a:r>
              <a:rPr lang="en-US" sz="2800" dirty="0" smtClean="0">
                <a:solidFill>
                  <a:schemeClr val="tx2"/>
                </a:solidFill>
              </a:rPr>
              <a:t>Did </a:t>
            </a:r>
            <a:r>
              <a:rPr lang="en-US" sz="2800" dirty="0">
                <a:solidFill>
                  <a:schemeClr val="tx2"/>
                </a:solidFill>
              </a:rPr>
              <a:t>we check (screen ) all children and mothers who came to the clinic for their immunization needs</a:t>
            </a:r>
          </a:p>
          <a:p>
            <a:r>
              <a:rPr lang="en-US" sz="2800" dirty="0">
                <a:solidFill>
                  <a:schemeClr val="tx2"/>
                </a:solidFill>
              </a:rPr>
              <a:t>  any identified missed opportunities for immunizations</a:t>
            </a:r>
          </a:p>
          <a:p>
            <a:r>
              <a:rPr lang="en-US" sz="2800" dirty="0">
                <a:solidFill>
                  <a:schemeClr val="tx2"/>
                </a:solidFill>
              </a:rPr>
              <a:t>   any important events e.g. immunization campaign? Social mobilization for immunization ? </a:t>
            </a:r>
            <a:r>
              <a:rPr lang="en-US" sz="2800" dirty="0" err="1">
                <a:solidFill>
                  <a:schemeClr val="tx2"/>
                </a:solidFill>
              </a:rPr>
              <a:t>E.t.c</a:t>
            </a:r>
            <a:r>
              <a:rPr lang="en-US" sz="2800" dirty="0">
                <a:solidFill>
                  <a:schemeClr val="tx2"/>
                </a:solidFill>
              </a:rPr>
              <a:t>.</a:t>
            </a:r>
          </a:p>
          <a:p>
            <a:r>
              <a:rPr lang="en-US" sz="2800" dirty="0">
                <a:solidFill>
                  <a:schemeClr val="tx2"/>
                </a:solidFill>
              </a:rPr>
              <a:t> how many doses of antigen were given? E.g. BCG   OPV   Measles    </a:t>
            </a:r>
            <a:r>
              <a:rPr lang="en-US" sz="2800" dirty="0" err="1">
                <a:solidFill>
                  <a:schemeClr val="tx2"/>
                </a:solidFill>
              </a:rPr>
              <a:t>Pentavalent</a:t>
            </a:r>
            <a:r>
              <a:rPr lang="en-US" sz="2800" dirty="0">
                <a:solidFill>
                  <a:schemeClr val="tx2"/>
                </a:solidFill>
              </a:rPr>
              <a:t> Tetanus  Toxoid .   </a:t>
            </a:r>
            <a:endParaRPr lang="en-US" sz="2800" dirty="0" smtClean="0">
              <a:solidFill>
                <a:schemeClr val="tx2"/>
              </a:solidFill>
            </a:endParaRPr>
          </a:p>
          <a:p>
            <a:r>
              <a:rPr lang="en-US" sz="2800" dirty="0" smtClean="0">
                <a:solidFill>
                  <a:schemeClr val="tx2"/>
                </a:solidFill>
              </a:rPr>
              <a:t>How </a:t>
            </a:r>
            <a:r>
              <a:rPr lang="en-US" sz="2800" dirty="0">
                <a:solidFill>
                  <a:schemeClr val="tx2"/>
                </a:solidFill>
              </a:rPr>
              <a:t>many new cases    </a:t>
            </a:r>
            <a:endParaRPr lang="en-US" sz="2800" dirty="0" smtClean="0">
              <a:solidFill>
                <a:schemeClr val="tx2"/>
              </a:solidFill>
            </a:endParaRPr>
          </a:p>
          <a:p>
            <a:r>
              <a:rPr lang="en-US" sz="2800" dirty="0">
                <a:solidFill>
                  <a:schemeClr val="tx2"/>
                </a:solidFill>
              </a:rPr>
              <a:t>H</a:t>
            </a:r>
            <a:r>
              <a:rPr lang="en-US" sz="2800" dirty="0" smtClean="0">
                <a:solidFill>
                  <a:schemeClr val="tx2"/>
                </a:solidFill>
              </a:rPr>
              <a:t>ow </a:t>
            </a:r>
            <a:r>
              <a:rPr lang="en-US" sz="2800" dirty="0">
                <a:solidFill>
                  <a:schemeClr val="tx2"/>
                </a:solidFill>
              </a:rPr>
              <a:t>many fully immunized </a:t>
            </a:r>
          </a:p>
          <a:p>
            <a:r>
              <a:rPr lang="en-US" sz="2800" dirty="0">
                <a:solidFill>
                  <a:schemeClr val="tx2"/>
                </a:solidFill>
              </a:rPr>
              <a:t>Any drop-outs ? total number of children attended to   total number  of pregnant mothers  .   </a:t>
            </a:r>
            <a:endParaRPr lang="en-US" sz="2800" dirty="0" smtClean="0">
              <a:solidFill>
                <a:schemeClr val="tx2"/>
              </a:solidFill>
            </a:endParaRPr>
          </a:p>
          <a:p>
            <a:r>
              <a:rPr lang="en-US" sz="2800" dirty="0" smtClean="0">
                <a:solidFill>
                  <a:schemeClr val="tx2"/>
                </a:solidFill>
              </a:rPr>
              <a:t>Were </a:t>
            </a:r>
            <a:r>
              <a:rPr lang="en-US" sz="2800" dirty="0">
                <a:solidFill>
                  <a:schemeClr val="tx2"/>
                </a:solidFill>
              </a:rPr>
              <a:t>the set targets met (expected percentage</a:t>
            </a:r>
            <a:r>
              <a:rPr lang="en-US" sz="2000" dirty="0">
                <a:solidFill>
                  <a:schemeClr val="tx2"/>
                </a:solidFill>
              </a:rPr>
              <a:t> </a:t>
            </a:r>
            <a:endParaRPr lang="sw-KE" sz="2000" dirty="0">
              <a:solidFill>
                <a:schemeClr val="tx2"/>
              </a:solidFill>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6" name="TextBox 1"/>
          <p:cNvSpPr txBox="1"/>
          <p:nvPr/>
        </p:nvSpPr>
        <p:spPr>
          <a:xfrm>
            <a:off x="1738282" y="214290"/>
            <a:ext cx="8715436" cy="5781040"/>
          </a:xfrm>
          <a:prstGeom prst="rect">
            <a:avLst/>
          </a:prstGeom>
          <a:noFill/>
        </p:spPr>
        <p:txBody>
          <a:bodyPr wrap="square" rtlCol="0">
            <a:spAutoFit/>
          </a:bodyPr>
          <a:lstStyle/>
          <a:p>
            <a:r>
              <a:rPr lang="en-US" sz="2400" dirty="0"/>
              <a:t>Any identified problems e.g.     Electricity black out ,     lack of some diluents</a:t>
            </a:r>
          </a:p>
          <a:p>
            <a:r>
              <a:rPr lang="en-US" sz="2400" dirty="0"/>
              <a:t>Any corrective measures taken</a:t>
            </a:r>
          </a:p>
          <a:p>
            <a:pPr algn="ctr"/>
            <a:r>
              <a:rPr lang="en-US" sz="2400" b="1" dirty="0">
                <a:solidFill>
                  <a:srgbClr val="C00000"/>
                </a:solidFill>
              </a:rPr>
              <a:t>Monthly monitoring </a:t>
            </a:r>
          </a:p>
          <a:p>
            <a:r>
              <a:rPr lang="en-US" sz="2400" dirty="0">
                <a:solidFill>
                  <a:srgbClr val="C00000"/>
                </a:solidFill>
              </a:rPr>
              <a:t>    </a:t>
            </a:r>
            <a:r>
              <a:rPr lang="en-US" sz="2400" dirty="0">
                <a:solidFill>
                  <a:schemeClr val="tx2"/>
                </a:solidFill>
              </a:rPr>
              <a:t>Continuous overseeing of an activity during its implementation. every month the following questions should be answered </a:t>
            </a:r>
          </a:p>
          <a:p>
            <a:r>
              <a:rPr lang="en-US" sz="2400" dirty="0">
                <a:solidFill>
                  <a:schemeClr val="tx2"/>
                </a:solidFill>
              </a:rPr>
              <a:t> what percentage of the monthly target children received each vaccine this month?            Formula to use </a:t>
            </a:r>
          </a:p>
          <a:p>
            <a:r>
              <a:rPr lang="en-US" sz="2400" u="sng" dirty="0">
                <a:solidFill>
                  <a:schemeClr val="tx2"/>
                </a:solidFill>
              </a:rPr>
              <a:t>No  of children who received pentavalent 1 </a:t>
            </a:r>
          </a:p>
          <a:p>
            <a:r>
              <a:rPr lang="en-US" sz="2400" dirty="0">
                <a:solidFill>
                  <a:schemeClr val="tx2"/>
                </a:solidFill>
              </a:rPr>
              <a:t>Monthly target population                               x  100 = % immunized</a:t>
            </a:r>
          </a:p>
          <a:p>
            <a:endParaRPr lang="en-US" sz="2400" dirty="0">
              <a:solidFill>
                <a:schemeClr val="tx2"/>
              </a:solidFill>
            </a:endParaRPr>
          </a:p>
          <a:p>
            <a:r>
              <a:rPr lang="en-US" sz="2400" dirty="0">
                <a:solidFill>
                  <a:schemeClr val="tx2"/>
                </a:solidFill>
              </a:rPr>
              <a:t>Formula for drop-out rate  in %</a:t>
            </a:r>
          </a:p>
          <a:p>
            <a:r>
              <a:rPr lang="en-US" sz="2400" dirty="0">
                <a:solidFill>
                  <a:schemeClr val="tx2"/>
                </a:solidFill>
              </a:rPr>
              <a:t>What % of children who received pentavalent 1 did not receive </a:t>
            </a:r>
            <a:r>
              <a:rPr lang="en-US" sz="2400" dirty="0" err="1" smtClean="0">
                <a:solidFill>
                  <a:schemeClr val="tx2"/>
                </a:solidFill>
              </a:rPr>
              <a:t>pentavalent</a:t>
            </a:r>
            <a:endParaRPr lang="en-US" sz="2400" dirty="0">
              <a:solidFill>
                <a:schemeClr val="tx2"/>
              </a:solidFill>
            </a:endParaRP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7" name="Content Placeholder 2"/>
          <p:cNvSpPr>
            <a:spLocks noGrp="1"/>
          </p:cNvSpPr>
          <p:nvPr>
            <p:ph idx="1"/>
          </p:nvPr>
        </p:nvSpPr>
        <p:spPr/>
        <p:txBody>
          <a:bodyPr/>
          <a:lstStyle/>
          <a:p>
            <a:r>
              <a:rPr lang="en-US" u="sng" dirty="0">
                <a:solidFill>
                  <a:schemeClr val="tx2"/>
                </a:solidFill>
              </a:rPr>
              <a:t>No who received penta1- No eligible for </a:t>
            </a:r>
            <a:r>
              <a:rPr lang="en-US" u="sng" dirty="0" err="1">
                <a:solidFill>
                  <a:schemeClr val="tx2"/>
                </a:solidFill>
              </a:rPr>
              <a:t>penta</a:t>
            </a:r>
            <a:r>
              <a:rPr lang="en-US" u="sng" dirty="0">
                <a:solidFill>
                  <a:schemeClr val="tx2"/>
                </a:solidFill>
              </a:rPr>
              <a:t> 3</a:t>
            </a:r>
          </a:p>
          <a:p>
            <a:r>
              <a:rPr lang="en-US" dirty="0">
                <a:solidFill>
                  <a:schemeClr val="tx2"/>
                </a:solidFill>
              </a:rPr>
              <a:t>No who received penta1                                           x   100   =drop-out rate</a:t>
            </a:r>
          </a:p>
          <a:p>
            <a:endParaRPr lang="en-US" dirty="0">
              <a:solidFill>
                <a:schemeClr val="tx2"/>
              </a:solidFill>
            </a:endParaRPr>
          </a:p>
          <a:p>
            <a:r>
              <a:rPr lang="en-US" dirty="0">
                <a:solidFill>
                  <a:schemeClr val="tx2"/>
                </a:solidFill>
              </a:rPr>
              <a:t>Are there any reported cases of EPI target diseases? If in a given month no cases are diagnosed , this should be recorded as zero cases for that month</a:t>
            </a:r>
          </a:p>
          <a:p>
            <a:endParaRPr lang="en-GB" dirty="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8" name="TextBox 1"/>
          <p:cNvSpPr txBox="1"/>
          <p:nvPr/>
        </p:nvSpPr>
        <p:spPr>
          <a:xfrm>
            <a:off x="927279" y="142852"/>
            <a:ext cx="10483403" cy="6314440"/>
          </a:xfrm>
          <a:prstGeom prst="rect">
            <a:avLst/>
          </a:prstGeom>
          <a:noFill/>
        </p:spPr>
        <p:txBody>
          <a:bodyPr wrap="square" rtlCol="0">
            <a:spAutoFit/>
          </a:bodyPr>
          <a:lstStyle/>
          <a:p>
            <a:pPr algn="ctr"/>
            <a:r>
              <a:rPr lang="en-US" sz="2400" b="1" u="sng" dirty="0">
                <a:solidFill>
                  <a:srgbClr val="FF0000"/>
                </a:solidFill>
              </a:rPr>
              <a:t>Immunizable    diseases </a:t>
            </a:r>
          </a:p>
          <a:p>
            <a:r>
              <a:rPr lang="en-US" sz="2800" dirty="0">
                <a:solidFill>
                  <a:srgbClr val="C00000"/>
                </a:solidFill>
              </a:rPr>
              <a:t>Tuberculosis---------</a:t>
            </a:r>
            <a:r>
              <a:rPr lang="en-US" sz="2800" dirty="0">
                <a:solidFill>
                  <a:schemeClr val="tx2"/>
                </a:solidFill>
              </a:rPr>
              <a:t>A common and severe respiratory disease among children in developing countries. It is caused by Tubercle bacilli and is characterized  by cough, fever, (night sweats ), loss of appetite and loss of weight</a:t>
            </a:r>
          </a:p>
          <a:p>
            <a:r>
              <a:rPr lang="en-US" sz="2800" dirty="0">
                <a:solidFill>
                  <a:schemeClr val="tx2"/>
                </a:solidFill>
              </a:rPr>
              <a:t>BCG (Bacilli Calmetti Guerin )   provides protection against serious forms of childhood tuberculosis e.g. miliary TB and TB meningitis. It is given at birth or to any one without a BCG scar up to age 15 years</a:t>
            </a:r>
          </a:p>
          <a:p>
            <a:r>
              <a:rPr lang="en-US" sz="2800" dirty="0">
                <a:solidFill>
                  <a:srgbClr val="C00000"/>
                </a:solidFill>
              </a:rPr>
              <a:t>Poliomyelitis--------</a:t>
            </a:r>
            <a:r>
              <a:rPr lang="en-US" sz="2800" dirty="0">
                <a:solidFill>
                  <a:schemeClr val="tx2"/>
                </a:solidFill>
              </a:rPr>
              <a:t>An  infection of the spinal cord and sometimes the brain by poliomyelitis  virus. The virus is passed in stools and is spread through oro-faecal route . The most affected group is the infants and pre-school children. It is chacterised by paralysis of one or more limbs . The muscles of respiration may also be involved (the intercostals and the diaphragm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813515" y="12879"/>
            <a:ext cx="10515600" cy="1030309"/>
          </a:xfrm>
        </p:spPr>
        <p:txBody>
          <a:bodyPr>
            <a:normAutofit/>
          </a:bodyPr>
          <a:lstStyle/>
          <a:p>
            <a:r>
              <a:rPr lang="en-US" b="1" dirty="0">
                <a:solidFill>
                  <a:srgbClr val="FF0000"/>
                </a:solidFill>
              </a:rPr>
              <a:t>COURSE: COMMUNITY HEALTH </a:t>
            </a:r>
            <a:r>
              <a:rPr lang="en-US" b="1" dirty="0" smtClean="0">
                <a:solidFill>
                  <a:srgbClr val="FF0000"/>
                </a:solidFill>
              </a:rPr>
              <a:t>NURSING</a:t>
            </a:r>
            <a:endParaRPr lang="en-US" dirty="0">
              <a:solidFill>
                <a:srgbClr val="FF0000"/>
              </a:solidFill>
            </a:endParaRPr>
          </a:p>
        </p:txBody>
      </p:sp>
      <p:sp>
        <p:nvSpPr>
          <p:cNvPr id="1048604" name="Content Placeholder 2"/>
          <p:cNvSpPr>
            <a:spLocks noGrp="1"/>
          </p:cNvSpPr>
          <p:nvPr>
            <p:ph idx="1"/>
          </p:nvPr>
        </p:nvSpPr>
        <p:spPr>
          <a:xfrm>
            <a:off x="838200" y="901521"/>
            <a:ext cx="10515600" cy="5705341"/>
          </a:xfrm>
        </p:spPr>
        <p:txBody>
          <a:bodyPr>
            <a:normAutofit/>
          </a:bodyPr>
          <a:lstStyle/>
          <a:p>
            <a:pPr marL="0" indent="0">
              <a:buNone/>
            </a:pPr>
            <a:r>
              <a:rPr lang="en-US" dirty="0" smtClean="0">
                <a:solidFill>
                  <a:srgbClr val="FF0000"/>
                </a:solidFill>
              </a:rPr>
              <a:t>Broad Objective</a:t>
            </a:r>
          </a:p>
          <a:p>
            <a:pPr marL="0" indent="0">
              <a:buNone/>
            </a:pPr>
            <a:r>
              <a:rPr lang="en-US" dirty="0" smtClean="0"/>
              <a:t>By the end of this course the learner will be able to participate in primary health care activities in the community.</a:t>
            </a:r>
          </a:p>
          <a:p>
            <a:pPr marL="0" indent="0">
              <a:buNone/>
            </a:pPr>
            <a:r>
              <a:rPr lang="en-US" dirty="0" smtClean="0">
                <a:solidFill>
                  <a:srgbClr val="FF0000"/>
                </a:solidFill>
              </a:rPr>
              <a:t>Specific Objectives</a:t>
            </a:r>
            <a:endParaRPr lang="en-US" dirty="0"/>
          </a:p>
          <a:p>
            <a:pPr marL="0" indent="0">
              <a:buNone/>
            </a:pPr>
            <a:r>
              <a:rPr lang="en-US" dirty="0" smtClean="0"/>
              <a:t>By the end of this lecture ,the student should be able to : </a:t>
            </a:r>
          </a:p>
          <a:p>
            <a:pPr marL="0" indent="0">
              <a:buNone/>
            </a:pPr>
            <a:r>
              <a:rPr lang="en-US" dirty="0" smtClean="0"/>
              <a:t>1.Describe various concepts in community health nursing.</a:t>
            </a:r>
          </a:p>
          <a:p>
            <a:pPr marL="0" indent="0">
              <a:buNone/>
            </a:pPr>
            <a:r>
              <a:rPr lang="en-US" dirty="0"/>
              <a:t>2</a:t>
            </a:r>
            <a:r>
              <a:rPr lang="en-US" dirty="0" smtClean="0"/>
              <a:t>.Describe various community subsystems</a:t>
            </a:r>
          </a:p>
          <a:p>
            <a:pPr marL="0" indent="0">
              <a:buNone/>
            </a:pPr>
            <a:r>
              <a:rPr lang="en-US" dirty="0" smtClean="0"/>
              <a:t>3.Describe Primary Health Care PHC and Community Strategy</a:t>
            </a:r>
            <a:endParaRPr lang="en-US" dirty="0"/>
          </a:p>
          <a:p>
            <a:pPr marL="0" indent="0">
              <a:buNone/>
            </a:pPr>
            <a:r>
              <a:rPr lang="en-US" dirty="0" smtClean="0"/>
              <a:t>4.Describe various concepts in Maternal and Child Health MCH</a:t>
            </a:r>
          </a:p>
          <a:p>
            <a:pPr marL="0" indent="0">
              <a:buNone/>
            </a:pPr>
            <a:r>
              <a:rPr lang="en-US" dirty="0" smtClean="0"/>
              <a:t>5.Describe the levels of disease prevention</a:t>
            </a:r>
          </a:p>
          <a:p>
            <a:pPr marL="0" indent="0">
              <a:buNone/>
            </a:pPr>
            <a:r>
              <a:rPr lang="en-US" dirty="0" smtClean="0"/>
              <a:t>6. Describe KEPI</a:t>
            </a:r>
          </a:p>
          <a:p>
            <a:pPr marL="0" indent="0">
              <a:buNone/>
            </a:pPr>
            <a:endParaRPr lang="en-US" dirty="0" smtClean="0"/>
          </a:p>
          <a:p>
            <a:pPr marL="0" inden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Content Placeholder 2"/>
          <p:cNvSpPr>
            <a:spLocks noGrp="1"/>
          </p:cNvSpPr>
          <p:nvPr>
            <p:ph idx="1"/>
          </p:nvPr>
        </p:nvSpPr>
        <p:spPr>
          <a:xfrm>
            <a:off x="838200" y="296214"/>
            <a:ext cx="10515600" cy="5880749"/>
          </a:xfrm>
        </p:spPr>
        <p:txBody>
          <a:bodyPr>
            <a:normAutofit/>
          </a:bodyPr>
          <a:lstStyle/>
          <a:p>
            <a:r>
              <a:rPr lang="en-US" sz="3200" dirty="0" smtClean="0">
                <a:latin typeface="Times New Roman" panose="02020603050405020304" pitchFamily="18" charset="0"/>
                <a:cs typeface="Times New Roman" panose="02020603050405020304" pitchFamily="18" charset="0"/>
              </a:rPr>
              <a:t>1966 The Kenya government assisted by WHO &amp;UNICEF established ECN </a:t>
            </a:r>
            <a:r>
              <a:rPr lang="en-US" sz="3200" dirty="0" err="1" smtClean="0">
                <a:latin typeface="Times New Roman" panose="02020603050405020304" pitchFamily="18" charset="0"/>
                <a:cs typeface="Times New Roman" panose="02020603050405020304" pitchFamily="18" charset="0"/>
              </a:rPr>
              <a:t>Programme</a:t>
            </a:r>
            <a:r>
              <a:rPr lang="en-US" sz="3200" dirty="0" smtClean="0">
                <a:latin typeface="Times New Roman" panose="02020603050405020304" pitchFamily="18" charset="0"/>
                <a:cs typeface="Times New Roman" panose="02020603050405020304" pitchFamily="18" charset="0"/>
              </a:rPr>
              <a:t> </a:t>
            </a:r>
          </a:p>
          <a:p>
            <a:r>
              <a:rPr lang="en-US" sz="3200" dirty="0" smtClean="0">
                <a:latin typeface="Times New Roman" panose="02020603050405020304" pitchFamily="18" charset="0"/>
                <a:cs typeface="Times New Roman" panose="02020603050405020304" pitchFamily="18" charset="0"/>
              </a:rPr>
              <a:t>1970 EN Schools were changed to ECN </a:t>
            </a:r>
          </a:p>
          <a:p>
            <a:r>
              <a:rPr lang="en-US" sz="3200" dirty="0" smtClean="0">
                <a:latin typeface="Times New Roman" panose="02020603050405020304" pitchFamily="18" charset="0"/>
                <a:cs typeface="Times New Roman" panose="02020603050405020304" pitchFamily="18" charset="0"/>
              </a:rPr>
              <a:t>1972 Post basic registered public health nursing started  in MTC Nairobi</a:t>
            </a:r>
          </a:p>
          <a:p>
            <a:r>
              <a:rPr lang="en-US" sz="3200" dirty="0" smtClean="0">
                <a:latin typeface="Times New Roman" panose="02020603050405020304" pitchFamily="18" charset="0"/>
                <a:cs typeface="Times New Roman" panose="02020603050405020304" pitchFamily="18" charset="0"/>
              </a:rPr>
              <a:t>1974 Registration of community health nursing started in Diploma in advanced    nursing in Nairobi University (the course had started in 1968)</a:t>
            </a:r>
          </a:p>
          <a:p>
            <a:r>
              <a:rPr lang="en-US" sz="3200" dirty="0" smtClean="0">
                <a:latin typeface="Times New Roman" panose="02020603050405020304" pitchFamily="18" charset="0"/>
                <a:cs typeface="Times New Roman" panose="02020603050405020304" pitchFamily="18" charset="0"/>
              </a:rPr>
              <a:t>1987   KRCHN Basic commenced at KMTC  Mombasa</a:t>
            </a: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9" name="Content Placeholder 2"/>
          <p:cNvSpPr>
            <a:spLocks noGrp="1"/>
          </p:cNvSpPr>
          <p:nvPr>
            <p:ph idx="1"/>
          </p:nvPr>
        </p:nvSpPr>
        <p:spPr>
          <a:xfrm>
            <a:off x="838200" y="463640"/>
            <a:ext cx="10515600" cy="5713324"/>
          </a:xfrm>
        </p:spPr>
        <p:txBody>
          <a:bodyPr>
            <a:normAutofit fontScale="96429"/>
          </a:bodyPr>
          <a:lstStyle/>
          <a:p>
            <a:r>
              <a:rPr lang="en-US" dirty="0">
                <a:solidFill>
                  <a:schemeClr val="tx2"/>
                </a:solidFill>
              </a:rPr>
              <a:t>Oral polio vaccine (O P V )  protects he child from poliomyelitis caused by any of the types of polio virus. It gives active artificial immunity . It is given at birth and one requires 4 doses in 4 weeks interval . </a:t>
            </a:r>
            <a:endParaRPr lang="en-US" dirty="0" smtClean="0">
              <a:solidFill>
                <a:srgbClr val="C00000"/>
              </a:solidFill>
            </a:endParaRPr>
          </a:p>
          <a:p>
            <a:r>
              <a:rPr lang="en-US" dirty="0" err="1" smtClean="0">
                <a:solidFill>
                  <a:srgbClr val="C00000"/>
                </a:solidFill>
              </a:rPr>
              <a:t>Pentavalent</a:t>
            </a:r>
            <a:r>
              <a:rPr lang="en-US" dirty="0" smtClean="0">
                <a:solidFill>
                  <a:srgbClr val="C00000"/>
                </a:solidFill>
              </a:rPr>
              <a:t>  </a:t>
            </a:r>
            <a:r>
              <a:rPr lang="en-US" dirty="0">
                <a:solidFill>
                  <a:srgbClr val="C00000"/>
                </a:solidFill>
              </a:rPr>
              <a:t>vaccine </a:t>
            </a:r>
            <a:r>
              <a:rPr lang="en-US" dirty="0">
                <a:solidFill>
                  <a:schemeClr val="tx2"/>
                </a:solidFill>
              </a:rPr>
              <a:t>--------made from toxoids and dead bacteria of 5 different disease causing organisms </a:t>
            </a:r>
            <a:r>
              <a:rPr lang="en-US" dirty="0" smtClean="0">
                <a:solidFill>
                  <a:schemeClr val="tx2"/>
                </a:solidFill>
              </a:rPr>
              <a:t>e.g. Hepatitis    </a:t>
            </a:r>
            <a:r>
              <a:rPr lang="en-US" dirty="0">
                <a:solidFill>
                  <a:schemeClr val="tx2"/>
                </a:solidFill>
              </a:rPr>
              <a:t>B -----Infection of the liver transmitted through blood </a:t>
            </a:r>
            <a:r>
              <a:rPr lang="en-US" dirty="0" smtClean="0">
                <a:solidFill>
                  <a:schemeClr val="tx2"/>
                </a:solidFill>
              </a:rPr>
              <a:t>contact, </a:t>
            </a:r>
            <a:r>
              <a:rPr lang="en-US" dirty="0" err="1" smtClean="0">
                <a:solidFill>
                  <a:schemeClr val="tx2"/>
                </a:solidFill>
              </a:rPr>
              <a:t>Haemophilus</a:t>
            </a:r>
            <a:r>
              <a:rPr lang="en-US" dirty="0" smtClean="0">
                <a:solidFill>
                  <a:schemeClr val="tx2"/>
                </a:solidFill>
              </a:rPr>
              <a:t> </a:t>
            </a:r>
            <a:r>
              <a:rPr lang="en-US" dirty="0">
                <a:solidFill>
                  <a:schemeClr val="tx2"/>
                </a:solidFill>
              </a:rPr>
              <a:t>type b infections e.g. pneumonia, meningitis, </a:t>
            </a:r>
            <a:r>
              <a:rPr lang="en-US" dirty="0" err="1">
                <a:solidFill>
                  <a:schemeClr val="tx2"/>
                </a:solidFill>
              </a:rPr>
              <a:t>septicaemia</a:t>
            </a:r>
            <a:r>
              <a:rPr lang="en-US" dirty="0">
                <a:solidFill>
                  <a:schemeClr val="tx2"/>
                </a:solidFill>
              </a:rPr>
              <a:t>, osteomyelitis cellulitis </a:t>
            </a:r>
            <a:r>
              <a:rPr lang="en-US" dirty="0" err="1">
                <a:solidFill>
                  <a:schemeClr val="tx2"/>
                </a:solidFill>
              </a:rPr>
              <a:t>e.t.c</a:t>
            </a:r>
            <a:r>
              <a:rPr lang="en-US" dirty="0" smtClean="0">
                <a:solidFill>
                  <a:schemeClr val="tx2"/>
                </a:solidFill>
              </a:rPr>
              <a:t>.</a:t>
            </a:r>
          </a:p>
          <a:p>
            <a:r>
              <a:rPr lang="en-US" dirty="0">
                <a:solidFill>
                  <a:srgbClr val="C00000"/>
                </a:solidFill>
              </a:rPr>
              <a:t>Diphtheria  </a:t>
            </a:r>
            <a:r>
              <a:rPr lang="en-US" dirty="0">
                <a:solidFill>
                  <a:schemeClr val="tx2"/>
                </a:solidFill>
              </a:rPr>
              <a:t>--------A respiratory  condition caused by diphtheria bacilli that produce lesions mainly on the throat </a:t>
            </a:r>
          </a:p>
          <a:p>
            <a:r>
              <a:rPr lang="en-US" dirty="0">
                <a:solidFill>
                  <a:srgbClr val="C00000"/>
                </a:solidFill>
              </a:rPr>
              <a:t>Whooping  cough-------</a:t>
            </a:r>
            <a:r>
              <a:rPr lang="en-US" dirty="0">
                <a:solidFill>
                  <a:schemeClr val="tx2"/>
                </a:solidFill>
              </a:rPr>
              <a:t>A highly infectious respiratory disease caused by </a:t>
            </a:r>
            <a:r>
              <a:rPr lang="en-US" dirty="0" err="1">
                <a:solidFill>
                  <a:schemeClr val="tx2"/>
                </a:solidFill>
              </a:rPr>
              <a:t>Bordetella</a:t>
            </a:r>
            <a:r>
              <a:rPr lang="en-US" dirty="0">
                <a:solidFill>
                  <a:schemeClr val="tx2"/>
                </a:solidFill>
              </a:rPr>
              <a:t> Pertussis and is characterized by prolonged cough</a:t>
            </a:r>
          </a:p>
          <a:p>
            <a:pPr marL="0" indent="0">
              <a:buNone/>
            </a:pPr>
            <a:endParaRPr lang="sw-KE" dirty="0">
              <a:solidFill>
                <a:schemeClr val="tx2"/>
              </a:solidFill>
            </a:endParaRPr>
          </a:p>
          <a:p>
            <a:endParaRPr lang="en-GB" dirty="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0" name="TextBox 1"/>
          <p:cNvSpPr txBox="1"/>
          <p:nvPr/>
        </p:nvSpPr>
        <p:spPr>
          <a:xfrm>
            <a:off x="1738282" y="357167"/>
            <a:ext cx="8643998" cy="5425440"/>
          </a:xfrm>
          <a:prstGeom prst="rect">
            <a:avLst/>
          </a:prstGeom>
          <a:noFill/>
        </p:spPr>
        <p:txBody>
          <a:bodyPr wrap="square" rtlCol="0">
            <a:spAutoFit/>
          </a:bodyPr>
          <a:lstStyle/>
          <a:p>
            <a:r>
              <a:rPr lang="en-US" sz="2400" dirty="0" smtClean="0">
                <a:solidFill>
                  <a:srgbClr val="C00000"/>
                </a:solidFill>
              </a:rPr>
              <a:t>Tetanus </a:t>
            </a:r>
            <a:r>
              <a:rPr lang="en-US" sz="2400" dirty="0">
                <a:solidFill>
                  <a:schemeClr val="tx2"/>
                </a:solidFill>
              </a:rPr>
              <a:t>----------A disease of the nervous system caused by toxins (chemical substance ) produced by the bacteria Clostridium Tetani. The organism usually enter the body through the site of an injury. The organisms may also enter through the umbilical  cord in new born babies particularly if the cord is cut with dirty instrument or is covered with dirty dressings</a:t>
            </a:r>
          </a:p>
          <a:p>
            <a:r>
              <a:rPr lang="en-US" sz="2400" dirty="0">
                <a:solidFill>
                  <a:schemeClr val="tx2"/>
                </a:solidFill>
              </a:rPr>
              <a:t>The bacteria multiply in the body producing the toxins which affects the nerves , spinal cord and brain . The disease is characterized by involuntary contraction of muscles (spasms)</a:t>
            </a:r>
          </a:p>
          <a:p>
            <a:endParaRPr lang="en-US" sz="2400" dirty="0">
              <a:solidFill>
                <a:schemeClr val="tx2"/>
              </a:solidFill>
            </a:endParaRPr>
          </a:p>
          <a:p>
            <a:r>
              <a:rPr lang="en-US" sz="2400" dirty="0">
                <a:solidFill>
                  <a:srgbClr val="C00000"/>
                </a:solidFill>
              </a:rPr>
              <a:t>Measles vaccine -----</a:t>
            </a:r>
            <a:r>
              <a:rPr lang="en-US" sz="2400" dirty="0">
                <a:solidFill>
                  <a:schemeClr val="tx2"/>
                </a:solidFill>
              </a:rPr>
              <a:t>it protects the children from measles infection . It is given at age 9months and at 18 months. Measles is an acute viral infection of the respiratory system characterized by fever and a typical body rash </a:t>
            </a:r>
            <a:endParaRPr lang="sw-KE" sz="2400" dirty="0">
              <a:solidFill>
                <a:schemeClr val="tx2"/>
              </a:solidFill>
            </a:endParaRP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1" name="TextBox 1"/>
          <p:cNvSpPr txBox="1"/>
          <p:nvPr/>
        </p:nvSpPr>
        <p:spPr>
          <a:xfrm>
            <a:off x="1738282" y="1"/>
            <a:ext cx="8715436" cy="1938992"/>
          </a:xfrm>
          <a:prstGeom prst="rect">
            <a:avLst/>
          </a:prstGeom>
          <a:noFill/>
        </p:spPr>
        <p:txBody>
          <a:bodyPr wrap="square" rtlCol="0">
            <a:spAutoFit/>
          </a:bodyPr>
          <a:lstStyle/>
          <a:p>
            <a:r>
              <a:rPr lang="en-US" sz="2000" dirty="0">
                <a:solidFill>
                  <a:srgbClr val="C00000"/>
                </a:solidFill>
              </a:rPr>
              <a:t>Tetanus toxoid (T T ) for antenatal mothers </a:t>
            </a:r>
            <a:r>
              <a:rPr lang="en-US" sz="2000" dirty="0">
                <a:solidFill>
                  <a:schemeClr val="tx2"/>
                </a:solidFill>
              </a:rPr>
              <a:t>--------- It is  given to pregnant mothers to sensitize their bodies to form antibodies , then they provide maternal antibodies to their unborn babies and this protect them from neonatal tetanus. TT1 is given at 1</a:t>
            </a:r>
            <a:r>
              <a:rPr lang="en-US" sz="2000" baseline="30000" dirty="0">
                <a:solidFill>
                  <a:schemeClr val="tx2"/>
                </a:solidFill>
              </a:rPr>
              <a:t>st</a:t>
            </a:r>
            <a:r>
              <a:rPr lang="en-US" sz="2000" dirty="0">
                <a:solidFill>
                  <a:schemeClr val="tx2"/>
                </a:solidFill>
              </a:rPr>
              <a:t> contact or as early as possible in pregnancy. TT2 is given after four weeks</a:t>
            </a:r>
          </a:p>
          <a:p>
            <a:pPr algn="ctr"/>
            <a:endParaRPr lang="sw-KE" sz="2000" dirty="0">
              <a:solidFill>
                <a:schemeClr val="tx2"/>
              </a:solidFill>
            </a:endParaRP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2" name="Content Placeholder 2"/>
          <p:cNvSpPr>
            <a:spLocks noGrp="1"/>
          </p:cNvSpPr>
          <p:nvPr>
            <p:ph idx="1"/>
          </p:nvPr>
        </p:nvSpPr>
        <p:spPr>
          <a:xfrm>
            <a:off x="838200" y="643944"/>
            <a:ext cx="10515600" cy="5533019"/>
          </a:xfrm>
        </p:spPr>
        <p:txBody>
          <a:bodyPr>
            <a:normAutofit fontScale="89286" lnSpcReduction="10000"/>
          </a:bodyPr>
          <a:lstStyle/>
          <a:p>
            <a:pPr marL="0" indent="0">
              <a:buNone/>
            </a:pPr>
            <a:r>
              <a:rPr lang="en-US" sz="3600" b="1" u="sng" dirty="0">
                <a:solidFill>
                  <a:srgbClr val="C00000"/>
                </a:solidFill>
                <a:effectLst>
                  <a:outerShdw blurRad="38100" dist="38100" dir="2700000" algn="tl">
                    <a:srgbClr val="000000">
                      <a:alpha val="43137"/>
                    </a:srgbClr>
                  </a:outerShdw>
                </a:effectLst>
              </a:rPr>
              <a:t>Immunization schedule-----primary vaccination</a:t>
            </a:r>
          </a:p>
          <a:p>
            <a:r>
              <a:rPr lang="en-US" dirty="0">
                <a:solidFill>
                  <a:schemeClr val="tx2"/>
                </a:solidFill>
              </a:rPr>
              <a:t>BCG        At birth or any other contact till age 15 </a:t>
            </a:r>
            <a:r>
              <a:rPr lang="en-US" dirty="0" smtClean="0">
                <a:solidFill>
                  <a:schemeClr val="tx2"/>
                </a:solidFill>
              </a:rPr>
              <a:t>years and birth  OPV</a:t>
            </a:r>
          </a:p>
          <a:p>
            <a:pPr marL="0" indent="0">
              <a:buNone/>
            </a:pPr>
            <a:endParaRPr lang="en-US" dirty="0">
              <a:solidFill>
                <a:schemeClr val="tx2"/>
              </a:solidFill>
            </a:endParaRPr>
          </a:p>
          <a:p>
            <a:r>
              <a:rPr lang="en-US" dirty="0" err="1">
                <a:solidFill>
                  <a:schemeClr val="tx2"/>
                </a:solidFill>
              </a:rPr>
              <a:t>Pentavalent</a:t>
            </a:r>
            <a:r>
              <a:rPr lang="en-US" dirty="0">
                <a:solidFill>
                  <a:schemeClr val="tx2"/>
                </a:solidFill>
              </a:rPr>
              <a:t> 1 (PCV)    at 6 weeks   or at 1</a:t>
            </a:r>
            <a:r>
              <a:rPr lang="en-US" baseline="30000" dirty="0">
                <a:solidFill>
                  <a:schemeClr val="tx2"/>
                </a:solidFill>
              </a:rPr>
              <a:t>st</a:t>
            </a:r>
            <a:r>
              <a:rPr lang="en-US" dirty="0">
                <a:solidFill>
                  <a:schemeClr val="tx2"/>
                </a:solidFill>
              </a:rPr>
              <a:t> contact after that age</a:t>
            </a:r>
          </a:p>
          <a:p>
            <a:r>
              <a:rPr lang="en-US" dirty="0">
                <a:solidFill>
                  <a:schemeClr val="tx2"/>
                </a:solidFill>
              </a:rPr>
              <a:t>OPV 1                       “                         “</a:t>
            </a:r>
          </a:p>
          <a:p>
            <a:r>
              <a:rPr lang="en-US" dirty="0">
                <a:solidFill>
                  <a:schemeClr val="tx2"/>
                </a:solidFill>
              </a:rPr>
              <a:t>Pneumococcal 1     “                         </a:t>
            </a:r>
            <a:r>
              <a:rPr lang="en-US" dirty="0" smtClean="0">
                <a:solidFill>
                  <a:schemeClr val="tx2"/>
                </a:solidFill>
              </a:rPr>
              <a:t>“</a:t>
            </a:r>
          </a:p>
          <a:p>
            <a:r>
              <a:rPr lang="en-US" dirty="0" smtClean="0">
                <a:solidFill>
                  <a:schemeClr val="tx2"/>
                </a:solidFill>
              </a:rPr>
              <a:t>Rota virus  vaccine 1</a:t>
            </a:r>
            <a:endParaRPr lang="en-US" dirty="0">
              <a:solidFill>
                <a:schemeClr val="tx2"/>
              </a:solidFill>
            </a:endParaRPr>
          </a:p>
          <a:p>
            <a:endParaRPr lang="en-US" dirty="0" smtClean="0">
              <a:solidFill>
                <a:schemeClr val="tx2"/>
              </a:solidFill>
            </a:endParaRPr>
          </a:p>
          <a:p>
            <a:r>
              <a:rPr lang="en-US" dirty="0" err="1" smtClean="0">
                <a:solidFill>
                  <a:schemeClr val="tx2"/>
                </a:solidFill>
              </a:rPr>
              <a:t>Pentavalent</a:t>
            </a:r>
            <a:r>
              <a:rPr lang="en-US" dirty="0" smtClean="0">
                <a:solidFill>
                  <a:schemeClr val="tx2"/>
                </a:solidFill>
              </a:rPr>
              <a:t> </a:t>
            </a:r>
            <a:r>
              <a:rPr lang="en-US" dirty="0">
                <a:solidFill>
                  <a:schemeClr val="tx2"/>
                </a:solidFill>
              </a:rPr>
              <a:t>2       at 10 weeks.   4 weeks after the 1</a:t>
            </a:r>
            <a:r>
              <a:rPr lang="en-US" baseline="30000" dirty="0">
                <a:solidFill>
                  <a:schemeClr val="tx2"/>
                </a:solidFill>
              </a:rPr>
              <a:t>st</a:t>
            </a:r>
            <a:r>
              <a:rPr lang="en-US" dirty="0">
                <a:solidFill>
                  <a:schemeClr val="tx2"/>
                </a:solidFill>
              </a:rPr>
              <a:t> dose</a:t>
            </a:r>
          </a:p>
          <a:p>
            <a:r>
              <a:rPr lang="en-US" dirty="0">
                <a:solidFill>
                  <a:schemeClr val="tx2"/>
                </a:solidFill>
              </a:rPr>
              <a:t>OPV 2                           “                     “</a:t>
            </a:r>
          </a:p>
          <a:p>
            <a:r>
              <a:rPr lang="en-US" dirty="0">
                <a:solidFill>
                  <a:schemeClr val="tx2"/>
                </a:solidFill>
              </a:rPr>
              <a:t>Pneumococcal 2         “                     </a:t>
            </a:r>
            <a:r>
              <a:rPr lang="en-US" dirty="0" smtClean="0">
                <a:solidFill>
                  <a:schemeClr val="tx2"/>
                </a:solidFill>
              </a:rPr>
              <a:t>“</a:t>
            </a:r>
          </a:p>
          <a:p>
            <a:r>
              <a:rPr lang="en-US" dirty="0" smtClean="0">
                <a:solidFill>
                  <a:schemeClr val="tx2"/>
                </a:solidFill>
              </a:rPr>
              <a:t>Rota virus vaccine 2</a:t>
            </a:r>
          </a:p>
          <a:p>
            <a:endParaRPr lang="en-US" dirty="0">
              <a:solidFill>
                <a:schemeClr val="tx2"/>
              </a:solidFill>
            </a:endParaRP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3" name="Content Placeholder 2"/>
          <p:cNvSpPr>
            <a:spLocks noGrp="1"/>
          </p:cNvSpPr>
          <p:nvPr>
            <p:ph idx="1"/>
          </p:nvPr>
        </p:nvSpPr>
        <p:spPr>
          <a:xfrm>
            <a:off x="838200" y="618186"/>
            <a:ext cx="10515600" cy="5558777"/>
          </a:xfrm>
        </p:spPr>
        <p:txBody>
          <a:bodyPr>
            <a:normAutofit fontScale="96786" lnSpcReduction="10000"/>
          </a:bodyPr>
          <a:lstStyle/>
          <a:p>
            <a:r>
              <a:rPr lang="en-US" dirty="0" err="1">
                <a:solidFill>
                  <a:schemeClr val="tx2"/>
                </a:solidFill>
              </a:rPr>
              <a:t>Pentavalent</a:t>
            </a:r>
            <a:r>
              <a:rPr lang="en-US" dirty="0">
                <a:solidFill>
                  <a:schemeClr val="tx2"/>
                </a:solidFill>
              </a:rPr>
              <a:t> 3      14 weeks           4 weeks after 2</a:t>
            </a:r>
            <a:r>
              <a:rPr lang="en-US" baseline="30000" dirty="0">
                <a:solidFill>
                  <a:schemeClr val="tx2"/>
                </a:solidFill>
              </a:rPr>
              <a:t>nd</a:t>
            </a:r>
            <a:r>
              <a:rPr lang="en-US" dirty="0">
                <a:solidFill>
                  <a:schemeClr val="tx2"/>
                </a:solidFill>
              </a:rPr>
              <a:t> dose</a:t>
            </a:r>
          </a:p>
          <a:p>
            <a:r>
              <a:rPr lang="en-US" dirty="0">
                <a:solidFill>
                  <a:schemeClr val="tx2"/>
                </a:solidFill>
              </a:rPr>
              <a:t>OPV 3                           “                              “</a:t>
            </a:r>
          </a:p>
          <a:p>
            <a:r>
              <a:rPr lang="en-US" dirty="0">
                <a:solidFill>
                  <a:schemeClr val="tx2"/>
                </a:solidFill>
              </a:rPr>
              <a:t>Pneumococcal 3           “                             </a:t>
            </a:r>
            <a:r>
              <a:rPr lang="en-US" dirty="0" smtClean="0">
                <a:solidFill>
                  <a:schemeClr val="tx2"/>
                </a:solidFill>
              </a:rPr>
              <a:t>“</a:t>
            </a:r>
          </a:p>
          <a:p>
            <a:r>
              <a:rPr lang="en-US" dirty="0" err="1" smtClean="0">
                <a:solidFill>
                  <a:schemeClr val="tx2"/>
                </a:solidFill>
              </a:rPr>
              <a:t>Ipv</a:t>
            </a:r>
            <a:r>
              <a:rPr lang="en-US" dirty="0" smtClean="0">
                <a:solidFill>
                  <a:schemeClr val="tx2"/>
                </a:solidFill>
              </a:rPr>
              <a:t> </a:t>
            </a:r>
          </a:p>
          <a:p>
            <a:pPr marL="0" indent="0">
              <a:buNone/>
            </a:pPr>
            <a:endParaRPr lang="en-US" dirty="0">
              <a:solidFill>
                <a:schemeClr val="tx2"/>
              </a:solidFill>
            </a:endParaRPr>
          </a:p>
          <a:p>
            <a:r>
              <a:rPr lang="en-US" dirty="0">
                <a:solidFill>
                  <a:schemeClr val="tx2"/>
                </a:solidFill>
              </a:rPr>
              <a:t>Measles           9 months         and at 18 months</a:t>
            </a:r>
            <a:r>
              <a:rPr lang="en-US" dirty="0" smtClean="0">
                <a:solidFill>
                  <a:schemeClr val="tx2"/>
                </a:solidFill>
              </a:rPr>
              <a:t>.</a:t>
            </a:r>
          </a:p>
          <a:p>
            <a:endParaRPr lang="en-US" dirty="0">
              <a:solidFill>
                <a:schemeClr val="tx2"/>
              </a:solidFill>
            </a:endParaRPr>
          </a:p>
          <a:p>
            <a:r>
              <a:rPr lang="en-US" dirty="0">
                <a:solidFill>
                  <a:schemeClr val="tx2"/>
                </a:solidFill>
              </a:rPr>
              <a:t>Vitamin A   at 6(50,000 IU),  12(100,000 IU)  and  18 months(200,000 IU)</a:t>
            </a:r>
          </a:p>
          <a:p>
            <a:r>
              <a:rPr lang="en-US" dirty="0">
                <a:solidFill>
                  <a:schemeClr val="tx2"/>
                </a:solidFill>
              </a:rPr>
              <a:t>Tetanus   toxoid    during  pregnancy , or any time during child-bearing age.</a:t>
            </a:r>
          </a:p>
          <a:p>
            <a:r>
              <a:rPr lang="en-US" b="1" i="1" u="sng" dirty="0">
                <a:solidFill>
                  <a:srgbClr val="C00000"/>
                </a:solidFill>
              </a:rPr>
              <a:t>N/B</a:t>
            </a:r>
            <a:r>
              <a:rPr lang="en-US" dirty="0">
                <a:solidFill>
                  <a:schemeClr val="tx2"/>
                </a:solidFill>
              </a:rPr>
              <a:t>; Yellow fever vaccine is being administered to children in </a:t>
            </a:r>
            <a:r>
              <a:rPr lang="en-US" dirty="0" err="1">
                <a:solidFill>
                  <a:schemeClr val="tx2"/>
                </a:solidFill>
              </a:rPr>
              <a:t>Baringo</a:t>
            </a:r>
            <a:r>
              <a:rPr lang="en-US" dirty="0">
                <a:solidFill>
                  <a:schemeClr val="tx2"/>
                </a:solidFill>
              </a:rPr>
              <a:t> &amp; </a:t>
            </a:r>
            <a:r>
              <a:rPr lang="en-US" dirty="0" err="1">
                <a:solidFill>
                  <a:schemeClr val="tx2"/>
                </a:solidFill>
              </a:rPr>
              <a:t>Marakwet</a:t>
            </a:r>
            <a:r>
              <a:rPr lang="en-US" dirty="0">
                <a:solidFill>
                  <a:schemeClr val="tx2"/>
                </a:solidFill>
              </a:rPr>
              <a:t> counties</a:t>
            </a:r>
            <a:endParaRPr lang="en-GB" dirty="0"/>
          </a:p>
          <a:p>
            <a:endParaRPr lang="en-GB" dirty="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4" name="TextBox 1"/>
          <p:cNvSpPr txBox="1"/>
          <p:nvPr/>
        </p:nvSpPr>
        <p:spPr>
          <a:xfrm>
            <a:off x="1666844" y="214291"/>
            <a:ext cx="8786874" cy="5019040"/>
          </a:xfrm>
          <a:prstGeom prst="rect">
            <a:avLst/>
          </a:prstGeom>
          <a:noFill/>
        </p:spPr>
        <p:txBody>
          <a:bodyPr wrap="square" rtlCol="0">
            <a:spAutoFit/>
          </a:bodyPr>
          <a:lstStyle/>
          <a:p>
            <a:r>
              <a:rPr lang="en-US" sz="2400" b="1" u="sng" dirty="0">
                <a:solidFill>
                  <a:srgbClr val="C00000"/>
                </a:solidFill>
              </a:rPr>
              <a:t>other    vaccinations</a:t>
            </a:r>
          </a:p>
          <a:p>
            <a:pPr marL="457200" indent="-457200">
              <a:buAutoNum type="arabicPlain"/>
            </a:pPr>
            <a:r>
              <a:rPr lang="en-US" sz="2400" dirty="0">
                <a:solidFill>
                  <a:schemeClr val="tx2"/>
                </a:solidFill>
              </a:rPr>
              <a:t>Cholera vaccine  made of killed Vibrio cholerae bacilli . It is given during epidemics , and gives 50% protection for 3-6 months only . It is of low potency</a:t>
            </a:r>
          </a:p>
          <a:p>
            <a:pPr marL="457200" indent="-457200">
              <a:buAutoNum type="arabicPlain"/>
            </a:pPr>
            <a:r>
              <a:rPr lang="en-US" sz="2400" dirty="0">
                <a:solidFill>
                  <a:schemeClr val="tx2"/>
                </a:solidFill>
              </a:rPr>
              <a:t>Salmonella typhi      made of suspensions of killed bacilli . It is given for individual prophylaxis in endemic areas. It should be repeated annually. This vaccine is of little value in control of typhoid fever epidemic</a:t>
            </a:r>
          </a:p>
          <a:p>
            <a:pPr marL="457200" indent="-457200"/>
            <a:r>
              <a:rPr lang="en-US" sz="2400" dirty="0">
                <a:solidFill>
                  <a:schemeClr val="tx2"/>
                </a:solidFill>
              </a:rPr>
              <a:t>              </a:t>
            </a:r>
          </a:p>
          <a:p>
            <a:pPr marL="457200" indent="-457200"/>
            <a:r>
              <a:rPr lang="en-US" sz="2400" b="1" dirty="0">
                <a:solidFill>
                  <a:schemeClr val="accent2"/>
                </a:solidFill>
              </a:rPr>
              <a:t>  </a:t>
            </a:r>
            <a:r>
              <a:rPr lang="en-US" sz="2400" b="1" dirty="0" smtClean="0">
                <a:solidFill>
                  <a:schemeClr val="accent2"/>
                </a:solidFill>
              </a:rPr>
              <a:t>International </a:t>
            </a:r>
            <a:r>
              <a:rPr lang="en-US" sz="2400" b="1" dirty="0">
                <a:solidFill>
                  <a:schemeClr val="accent2"/>
                </a:solidFill>
              </a:rPr>
              <a:t>travel vaccinations</a:t>
            </a:r>
          </a:p>
          <a:p>
            <a:pPr marL="457200" indent="-457200"/>
            <a:r>
              <a:rPr lang="en-US" sz="2400" dirty="0">
                <a:solidFill>
                  <a:schemeClr val="tx2"/>
                </a:solidFill>
              </a:rPr>
              <a:t>Travelers requiring vaccination are specified by the international health regulations e.g. Yellow fever vaccine  prepared with live attenuated yellow fever virus (arbo virus ).</a:t>
            </a:r>
          </a:p>
          <a:p>
            <a:pPr marL="457200" indent="-457200"/>
            <a:r>
              <a:rPr lang="en-US" sz="2000" dirty="0">
                <a:solidFill>
                  <a:srgbClr val="FF0000"/>
                </a:solidFill>
              </a:rPr>
              <a:t> </a:t>
            </a:r>
            <a:endParaRPr lang="sw-KE" sz="2000" dirty="0">
              <a:solidFill>
                <a:schemeClr val="tx2"/>
              </a:solidFill>
            </a:endParaRP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5" name="Content Placeholder 2"/>
          <p:cNvSpPr>
            <a:spLocks noGrp="1"/>
          </p:cNvSpPr>
          <p:nvPr>
            <p:ph idx="1"/>
          </p:nvPr>
        </p:nvSpPr>
        <p:spPr>
          <a:xfrm>
            <a:off x="954110" y="705163"/>
            <a:ext cx="10515600" cy="4351338"/>
          </a:xfrm>
        </p:spPr>
        <p:txBody>
          <a:bodyPr/>
          <a:lstStyle/>
          <a:p>
            <a:pPr marL="0" indent="0">
              <a:buNone/>
            </a:pPr>
            <a:r>
              <a:rPr lang="en-US" u="sng" dirty="0">
                <a:solidFill>
                  <a:srgbClr val="FF0000"/>
                </a:solidFill>
              </a:rPr>
              <a:t>N/B          </a:t>
            </a:r>
          </a:p>
          <a:p>
            <a:pPr marL="457200" indent="-457200"/>
            <a:r>
              <a:rPr lang="en-US" b="1" i="1" u="sng" dirty="0">
                <a:solidFill>
                  <a:schemeClr val="accent2"/>
                </a:solidFill>
              </a:rPr>
              <a:t>IMMUNIZATION SCHEDULES ARE VERY IMPORTANT.</a:t>
            </a:r>
          </a:p>
          <a:p>
            <a:pPr marL="457200" indent="-457200"/>
            <a:r>
              <a:rPr lang="en-US" dirty="0">
                <a:solidFill>
                  <a:schemeClr val="tx2"/>
                </a:solidFill>
              </a:rPr>
              <a:t>They must be ;</a:t>
            </a:r>
          </a:p>
          <a:p>
            <a:pPr marL="457200" indent="-457200">
              <a:buAutoNum type="arabicPlain"/>
            </a:pPr>
            <a:r>
              <a:rPr lang="en-US" dirty="0">
                <a:solidFill>
                  <a:schemeClr val="tx2"/>
                </a:solidFill>
              </a:rPr>
              <a:t>Epidemiologically relevant</a:t>
            </a:r>
          </a:p>
          <a:p>
            <a:pPr marL="457200" indent="-457200">
              <a:buAutoNum type="arabicPlain"/>
            </a:pPr>
            <a:r>
              <a:rPr lang="en-US" dirty="0">
                <a:solidFill>
                  <a:schemeClr val="tx2"/>
                </a:solidFill>
              </a:rPr>
              <a:t>Immunologically effective</a:t>
            </a:r>
          </a:p>
          <a:p>
            <a:pPr marL="457200" indent="-457200">
              <a:buAutoNum type="arabicPlain"/>
            </a:pPr>
            <a:r>
              <a:rPr lang="en-US" dirty="0">
                <a:solidFill>
                  <a:schemeClr val="tx2"/>
                </a:solidFill>
              </a:rPr>
              <a:t>Operationally feasible</a:t>
            </a:r>
          </a:p>
          <a:p>
            <a:pPr marL="457200" indent="-457200">
              <a:buAutoNum type="arabicPlain"/>
            </a:pPr>
            <a:r>
              <a:rPr lang="en-US" dirty="0">
                <a:solidFill>
                  <a:schemeClr val="tx2"/>
                </a:solidFill>
              </a:rPr>
              <a:t>Socially acceptable</a:t>
            </a:r>
            <a:endParaRPr lang="sw-KE" dirty="0">
              <a:solidFill>
                <a:schemeClr val="tx2"/>
              </a:solidFill>
            </a:endParaRPr>
          </a:p>
          <a:p>
            <a:endParaRPr lang="en-GB" dirty="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6" name="TextBox 1"/>
          <p:cNvSpPr txBox="1"/>
          <p:nvPr/>
        </p:nvSpPr>
        <p:spPr>
          <a:xfrm>
            <a:off x="515156" y="285729"/>
            <a:ext cx="10676586" cy="7571739"/>
          </a:xfrm>
          <a:prstGeom prst="rect">
            <a:avLst/>
          </a:prstGeom>
          <a:noFill/>
        </p:spPr>
        <p:txBody>
          <a:bodyPr wrap="square" rtlCol="0">
            <a:spAutoFit/>
          </a:bodyPr>
          <a:lstStyle/>
          <a:p>
            <a:r>
              <a:rPr lang="en-US" sz="2800" b="1" u="sng" dirty="0">
                <a:solidFill>
                  <a:srgbClr val="FF0000"/>
                </a:solidFill>
              </a:rPr>
              <a:t>Vaccines available but not yet in KEPI </a:t>
            </a:r>
            <a:r>
              <a:rPr lang="en-US" sz="2800" b="1" u="sng" dirty="0" err="1">
                <a:solidFill>
                  <a:srgbClr val="FF0000"/>
                </a:solidFill>
              </a:rPr>
              <a:t>Programme</a:t>
            </a:r>
            <a:r>
              <a:rPr lang="en-US" sz="2800" b="1" u="sng" dirty="0">
                <a:solidFill>
                  <a:srgbClr val="FF0000"/>
                </a:solidFill>
              </a:rPr>
              <a:t> </a:t>
            </a:r>
          </a:p>
          <a:p>
            <a:pPr>
              <a:buFontTx/>
              <a:buChar char="-"/>
            </a:pPr>
            <a:r>
              <a:rPr lang="en-US" sz="2800" dirty="0" smtClean="0">
                <a:solidFill>
                  <a:schemeClr val="tx2"/>
                </a:solidFill>
              </a:rPr>
              <a:t>Pneumococcal  </a:t>
            </a:r>
            <a:r>
              <a:rPr lang="en-US" sz="2800" dirty="0">
                <a:solidFill>
                  <a:schemeClr val="tx2"/>
                </a:solidFill>
              </a:rPr>
              <a:t>vaccine:  There are two types of pneumococcal</a:t>
            </a:r>
          </a:p>
          <a:p>
            <a:r>
              <a:rPr lang="en-US" sz="2800" dirty="0">
                <a:solidFill>
                  <a:schemeClr val="tx2"/>
                </a:solidFill>
              </a:rPr>
              <a:t>vaccine</a:t>
            </a:r>
          </a:p>
          <a:p>
            <a:pPr>
              <a:buFontTx/>
              <a:buChar char="-"/>
            </a:pPr>
            <a:r>
              <a:rPr lang="en-US" sz="2800" b="1" dirty="0">
                <a:solidFill>
                  <a:schemeClr val="tx2"/>
                </a:solidFill>
              </a:rPr>
              <a:t>Conjugate vaccine </a:t>
            </a:r>
            <a:r>
              <a:rPr lang="en-US" sz="2800" dirty="0">
                <a:solidFill>
                  <a:schemeClr val="tx2"/>
                </a:solidFill>
              </a:rPr>
              <a:t>, given together with DPT-</a:t>
            </a:r>
            <a:r>
              <a:rPr lang="en-US" sz="2800" dirty="0" err="1">
                <a:solidFill>
                  <a:schemeClr val="tx2"/>
                </a:solidFill>
              </a:rPr>
              <a:t>HepB</a:t>
            </a:r>
            <a:r>
              <a:rPr lang="en-US" sz="2800" dirty="0">
                <a:solidFill>
                  <a:schemeClr val="tx2"/>
                </a:solidFill>
              </a:rPr>
              <a:t>-</a:t>
            </a:r>
            <a:r>
              <a:rPr lang="en-US" sz="2800" dirty="0" err="1">
                <a:solidFill>
                  <a:schemeClr val="tx2"/>
                </a:solidFill>
              </a:rPr>
              <a:t>Hib</a:t>
            </a:r>
            <a:r>
              <a:rPr lang="en-US" sz="2800" dirty="0">
                <a:solidFill>
                  <a:schemeClr val="tx2"/>
                </a:solidFill>
              </a:rPr>
              <a:t>  at  6, 10 </a:t>
            </a:r>
          </a:p>
          <a:p>
            <a:r>
              <a:rPr lang="en-US" sz="2800" dirty="0">
                <a:solidFill>
                  <a:schemeClr val="tx2"/>
                </a:solidFill>
              </a:rPr>
              <a:t> and 14 </a:t>
            </a:r>
            <a:r>
              <a:rPr lang="en-US" sz="2800" dirty="0" smtClean="0">
                <a:solidFill>
                  <a:schemeClr val="tx2"/>
                </a:solidFill>
              </a:rPr>
              <a:t>weeks</a:t>
            </a:r>
            <a:endParaRPr lang="en-US" sz="2800" dirty="0">
              <a:solidFill>
                <a:schemeClr val="tx2"/>
              </a:solidFill>
            </a:endParaRPr>
          </a:p>
          <a:p>
            <a:pPr>
              <a:buFontTx/>
              <a:buChar char="-"/>
            </a:pPr>
            <a:r>
              <a:rPr lang="en-US" sz="2800" b="1" dirty="0">
                <a:solidFill>
                  <a:schemeClr val="tx2"/>
                </a:solidFill>
              </a:rPr>
              <a:t>Polysaccharide vaccine </a:t>
            </a:r>
            <a:r>
              <a:rPr lang="en-US" sz="2800" dirty="0">
                <a:solidFill>
                  <a:schemeClr val="tx2"/>
                </a:solidFill>
              </a:rPr>
              <a:t>, which can be given to any person aged 2 yrs</a:t>
            </a:r>
          </a:p>
          <a:p>
            <a:r>
              <a:rPr lang="en-US" sz="2800" dirty="0">
                <a:solidFill>
                  <a:schemeClr val="tx2"/>
                </a:solidFill>
              </a:rPr>
              <a:t> and above. </a:t>
            </a:r>
            <a:endParaRPr lang="en-US" sz="2800" dirty="0" smtClean="0">
              <a:solidFill>
                <a:schemeClr val="tx2"/>
              </a:solidFill>
            </a:endParaRPr>
          </a:p>
          <a:p>
            <a:r>
              <a:rPr lang="en-US" sz="2800" dirty="0" smtClean="0">
                <a:solidFill>
                  <a:schemeClr val="tx2"/>
                </a:solidFill>
              </a:rPr>
              <a:t>It is recommended </a:t>
            </a:r>
            <a:r>
              <a:rPr lang="en-US" sz="2800" dirty="0">
                <a:solidFill>
                  <a:schemeClr val="tx2"/>
                </a:solidFill>
              </a:rPr>
              <a:t>for people with high risk conditions  such as;</a:t>
            </a:r>
          </a:p>
          <a:p>
            <a:pPr>
              <a:buFontTx/>
              <a:buChar char="-"/>
            </a:pPr>
            <a:r>
              <a:rPr lang="en-US" sz="2800" dirty="0">
                <a:solidFill>
                  <a:schemeClr val="tx2"/>
                </a:solidFill>
              </a:rPr>
              <a:t> </a:t>
            </a:r>
            <a:r>
              <a:rPr lang="en-US" sz="2800" dirty="0" smtClean="0">
                <a:solidFill>
                  <a:schemeClr val="tx2"/>
                </a:solidFill>
              </a:rPr>
              <a:t>Sickle </a:t>
            </a:r>
            <a:r>
              <a:rPr lang="en-US" sz="2800" dirty="0">
                <a:solidFill>
                  <a:schemeClr val="tx2"/>
                </a:solidFill>
              </a:rPr>
              <a:t>cell disease and any person who has had </a:t>
            </a:r>
            <a:r>
              <a:rPr lang="en-US" sz="2800" dirty="0" err="1">
                <a:solidFill>
                  <a:schemeClr val="tx2"/>
                </a:solidFill>
              </a:rPr>
              <a:t>splenectomy</a:t>
            </a:r>
            <a:endParaRPr lang="en-US" sz="2800" dirty="0">
              <a:solidFill>
                <a:schemeClr val="tx2"/>
              </a:solidFill>
            </a:endParaRPr>
          </a:p>
          <a:p>
            <a:pPr>
              <a:buFontTx/>
              <a:buChar char="-"/>
            </a:pPr>
            <a:r>
              <a:rPr lang="en-US" sz="2800" dirty="0">
                <a:solidFill>
                  <a:schemeClr val="tx2"/>
                </a:solidFill>
              </a:rPr>
              <a:t> </a:t>
            </a:r>
            <a:r>
              <a:rPr lang="en-US" sz="2800" dirty="0" smtClean="0">
                <a:solidFill>
                  <a:schemeClr val="tx2"/>
                </a:solidFill>
              </a:rPr>
              <a:t>Immune </a:t>
            </a:r>
            <a:r>
              <a:rPr lang="en-US" sz="2800" dirty="0">
                <a:solidFill>
                  <a:schemeClr val="tx2"/>
                </a:solidFill>
              </a:rPr>
              <a:t>deficiency status such as HIV, malignancy, congenital </a:t>
            </a:r>
          </a:p>
          <a:p>
            <a:r>
              <a:rPr lang="en-US" sz="2800" dirty="0">
                <a:solidFill>
                  <a:schemeClr val="tx2"/>
                </a:solidFill>
              </a:rPr>
              <a:t>     immune deficiency, transplant patients, high dose corticosteroid </a:t>
            </a:r>
          </a:p>
          <a:p>
            <a:r>
              <a:rPr lang="en-US" sz="2800" dirty="0">
                <a:solidFill>
                  <a:schemeClr val="tx2"/>
                </a:solidFill>
              </a:rPr>
              <a:t>      therapy</a:t>
            </a:r>
          </a:p>
          <a:p>
            <a:pPr>
              <a:buFontTx/>
              <a:buChar char="-"/>
            </a:pPr>
            <a:r>
              <a:rPr lang="en-US" sz="2800" dirty="0">
                <a:solidFill>
                  <a:schemeClr val="tx2"/>
                </a:solidFill>
              </a:rPr>
              <a:t> </a:t>
            </a:r>
            <a:r>
              <a:rPr lang="en-US" sz="2800" dirty="0" smtClean="0">
                <a:solidFill>
                  <a:schemeClr val="tx2"/>
                </a:solidFill>
              </a:rPr>
              <a:t>Chronic </a:t>
            </a:r>
            <a:r>
              <a:rPr lang="en-US" sz="2800" dirty="0">
                <a:solidFill>
                  <a:schemeClr val="tx2"/>
                </a:solidFill>
              </a:rPr>
              <a:t>cardiac or pulmonary </a:t>
            </a:r>
            <a:r>
              <a:rPr lang="en-US" sz="2800" dirty="0" smtClean="0">
                <a:solidFill>
                  <a:schemeClr val="tx2"/>
                </a:solidFill>
              </a:rPr>
              <a:t>diseases</a:t>
            </a:r>
          </a:p>
          <a:p>
            <a:pPr>
              <a:buFontTx/>
              <a:buChar char="-"/>
            </a:pPr>
            <a:r>
              <a:rPr lang="en-US" sz="2800" dirty="0">
                <a:solidFill>
                  <a:schemeClr val="tx2"/>
                </a:solidFill>
              </a:rPr>
              <a:t>Diabetes mellitus</a:t>
            </a:r>
          </a:p>
          <a:p>
            <a:pPr>
              <a:buFontTx/>
              <a:buChar char="-"/>
            </a:pPr>
            <a:endParaRPr lang="en-US" sz="2800" dirty="0">
              <a:solidFill>
                <a:schemeClr val="tx2"/>
              </a:solidFill>
            </a:endParaRPr>
          </a:p>
          <a:p>
            <a:endParaRPr lang="en-US" sz="2400" dirty="0">
              <a:solidFill>
                <a:schemeClr val="tx2"/>
              </a:solidFill>
            </a:endParaRPr>
          </a:p>
        </p:txBody>
      </p:sp>
    </p:spTree>
  </p:cSld>
  <p:clrMapOvr>
    <a:masterClrMapping/>
  </p:clrMapOvr>
  <p:transition spd="slow"/>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7" name="Content Placeholder 2"/>
          <p:cNvSpPr>
            <a:spLocks noGrp="1"/>
          </p:cNvSpPr>
          <p:nvPr>
            <p:ph idx="1"/>
          </p:nvPr>
        </p:nvSpPr>
        <p:spPr>
          <a:xfrm>
            <a:off x="838200" y="785611"/>
            <a:ext cx="10515600" cy="5391352"/>
          </a:xfrm>
        </p:spPr>
        <p:txBody>
          <a:bodyPr>
            <a:normAutofit fontScale="96429"/>
          </a:bodyPr>
          <a:lstStyle/>
          <a:p>
            <a:pPr marL="0" indent="0">
              <a:buNone/>
            </a:pPr>
            <a:r>
              <a:rPr lang="en-US" dirty="0" smtClean="0">
                <a:solidFill>
                  <a:schemeClr val="tx2"/>
                </a:solidFill>
              </a:rPr>
              <a:t>--- </a:t>
            </a:r>
            <a:r>
              <a:rPr lang="en-US" dirty="0">
                <a:solidFill>
                  <a:srgbClr val="FF0000"/>
                </a:solidFill>
              </a:rPr>
              <a:t>MMR</a:t>
            </a:r>
            <a:r>
              <a:rPr lang="en-US" dirty="0">
                <a:solidFill>
                  <a:schemeClr val="tx2"/>
                </a:solidFill>
              </a:rPr>
              <a:t> (Measles, Mumps, Rubella): given at 12-15 months</a:t>
            </a:r>
          </a:p>
          <a:p>
            <a:pPr marL="0" indent="0">
              <a:buNone/>
            </a:pPr>
            <a:r>
              <a:rPr lang="en-US" dirty="0" smtClean="0">
                <a:solidFill>
                  <a:srgbClr val="FF0000"/>
                </a:solidFill>
              </a:rPr>
              <a:t>Meningococcal </a:t>
            </a:r>
            <a:r>
              <a:rPr lang="en-US" dirty="0">
                <a:solidFill>
                  <a:srgbClr val="FF0000"/>
                </a:solidFill>
              </a:rPr>
              <a:t>vaccine</a:t>
            </a:r>
            <a:r>
              <a:rPr lang="en-US" dirty="0">
                <a:solidFill>
                  <a:schemeClr val="tx2"/>
                </a:solidFill>
              </a:rPr>
              <a:t>: Polysaccharide type for age above </a:t>
            </a:r>
          </a:p>
          <a:p>
            <a:r>
              <a:rPr lang="en-US" dirty="0">
                <a:solidFill>
                  <a:schemeClr val="tx2"/>
                </a:solidFill>
              </a:rPr>
              <a:t> 2 years is often used to control epidemics. A conjugate type is </a:t>
            </a:r>
            <a:r>
              <a:rPr lang="en-US" dirty="0" smtClean="0">
                <a:solidFill>
                  <a:schemeClr val="tx2"/>
                </a:solidFill>
              </a:rPr>
              <a:t>Currently </a:t>
            </a:r>
            <a:r>
              <a:rPr lang="en-US" dirty="0">
                <a:solidFill>
                  <a:schemeClr val="tx2"/>
                </a:solidFill>
              </a:rPr>
              <a:t>available in developed countries.  </a:t>
            </a:r>
          </a:p>
          <a:p>
            <a:r>
              <a:rPr lang="en-US" dirty="0"/>
              <a:t>---- </a:t>
            </a:r>
            <a:r>
              <a:rPr lang="en-US" dirty="0">
                <a:solidFill>
                  <a:srgbClr val="FF0000"/>
                </a:solidFill>
              </a:rPr>
              <a:t>Hepatitis  B </a:t>
            </a:r>
            <a:r>
              <a:rPr lang="en-US" dirty="0"/>
              <a:t>(not combined): can be used at birth or outside the</a:t>
            </a:r>
          </a:p>
          <a:p>
            <a:pPr marL="0" indent="0">
              <a:buNone/>
            </a:pPr>
            <a:r>
              <a:rPr lang="en-US" dirty="0"/>
              <a:t> age when the combined vaccine is not recommended.</a:t>
            </a:r>
          </a:p>
          <a:p>
            <a:r>
              <a:rPr lang="en-US" dirty="0"/>
              <a:t>----- </a:t>
            </a:r>
            <a:r>
              <a:rPr lang="en-US" dirty="0">
                <a:solidFill>
                  <a:srgbClr val="FF0000"/>
                </a:solidFill>
              </a:rPr>
              <a:t>Varicella vaccine </a:t>
            </a:r>
            <a:r>
              <a:rPr lang="en-US" dirty="0"/>
              <a:t>(live attenuated varicella virus): can be given</a:t>
            </a:r>
          </a:p>
          <a:p>
            <a:pPr marL="0" indent="0">
              <a:buNone/>
            </a:pPr>
            <a:r>
              <a:rPr lang="en-US" dirty="0"/>
              <a:t> either routinely to all children, or post exposure to high risk groups</a:t>
            </a:r>
          </a:p>
          <a:p>
            <a:r>
              <a:rPr lang="en-US" dirty="0"/>
              <a:t> e.g. </a:t>
            </a:r>
            <a:r>
              <a:rPr lang="en-US" dirty="0" err="1"/>
              <a:t>immunocompromised</a:t>
            </a:r>
            <a:r>
              <a:rPr lang="en-US" dirty="0"/>
              <a:t> patients  without a history of having had</a:t>
            </a:r>
          </a:p>
          <a:p>
            <a:pPr marL="0" indent="0">
              <a:buNone/>
            </a:pPr>
            <a:r>
              <a:rPr lang="en-US" dirty="0"/>
              <a:t> varicella  </a:t>
            </a:r>
            <a:r>
              <a:rPr lang="en-US" dirty="0" smtClean="0"/>
              <a:t>infection</a:t>
            </a:r>
            <a:endParaRPr lang="en-US" dirty="0"/>
          </a:p>
          <a:p>
            <a:pPr marL="0" indent="0">
              <a:buNone/>
            </a:pPr>
            <a:endParaRPr lang="en-GB" dirty="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8" name="TextBox 1"/>
          <p:cNvSpPr txBox="1"/>
          <p:nvPr/>
        </p:nvSpPr>
        <p:spPr>
          <a:xfrm>
            <a:off x="1146220" y="214290"/>
            <a:ext cx="9736428" cy="4104641"/>
          </a:xfrm>
          <a:prstGeom prst="rect">
            <a:avLst/>
          </a:prstGeom>
          <a:noFill/>
        </p:spPr>
        <p:txBody>
          <a:bodyPr wrap="square" rtlCol="0">
            <a:spAutoFit/>
          </a:bodyPr>
          <a:lstStyle/>
          <a:p>
            <a:endParaRPr lang="en-US" sz="2400" dirty="0"/>
          </a:p>
          <a:p>
            <a:r>
              <a:rPr lang="en-US" sz="2400" i="1" u="sng" dirty="0">
                <a:solidFill>
                  <a:srgbClr val="FF0000"/>
                </a:solidFill>
              </a:rPr>
              <a:t>VITAMIN  A  SUPPLEMENTS</a:t>
            </a:r>
          </a:p>
          <a:p>
            <a:r>
              <a:rPr lang="en-US" sz="2400" dirty="0"/>
              <a:t>It is an important immune booster currently recommended to all</a:t>
            </a:r>
          </a:p>
          <a:p>
            <a:r>
              <a:rPr lang="en-US" sz="2400" dirty="0"/>
              <a:t> under five children.</a:t>
            </a:r>
          </a:p>
          <a:p>
            <a:r>
              <a:rPr lang="en-US" sz="2400" dirty="0"/>
              <a:t>The  schedule</a:t>
            </a:r>
          </a:p>
          <a:p>
            <a:r>
              <a:rPr lang="en-US" sz="2400" dirty="0"/>
              <a:t>The 1</a:t>
            </a:r>
            <a:r>
              <a:rPr lang="en-US" sz="2400" baseline="30000" dirty="0"/>
              <a:t>st</a:t>
            </a:r>
            <a:r>
              <a:rPr lang="en-US" sz="2400" dirty="0"/>
              <a:t> dose is at 6 months then every 6 months (twice a year) up to </a:t>
            </a:r>
          </a:p>
          <a:p>
            <a:r>
              <a:rPr lang="en-US" sz="2400" dirty="0"/>
              <a:t>the age of 60 months.   All mothers are  given 200,000 IU </a:t>
            </a:r>
          </a:p>
          <a:p>
            <a:r>
              <a:rPr lang="en-US" sz="2400" dirty="0"/>
              <a:t> immediately after birth or within 1</a:t>
            </a:r>
            <a:r>
              <a:rPr lang="en-US" sz="2400" baseline="30000" dirty="0"/>
              <a:t>st</a:t>
            </a:r>
            <a:r>
              <a:rPr lang="en-US" sz="2400" dirty="0"/>
              <a:t> month of delivery.</a:t>
            </a:r>
          </a:p>
          <a:p>
            <a:r>
              <a:rPr lang="en-US" sz="2400" i="1" dirty="0">
                <a:solidFill>
                  <a:srgbClr val="FF0000"/>
                </a:solidFill>
              </a:rPr>
              <a:t>Dosage in children</a:t>
            </a:r>
          </a:p>
          <a:p>
            <a:r>
              <a:rPr lang="en-US" sz="2400" dirty="0"/>
              <a:t>&lt;6 months- 50,000  IU;          6-12 months-100,000 IU;</a:t>
            </a:r>
          </a:p>
          <a:p>
            <a:r>
              <a:rPr lang="en-US" sz="2400" dirty="0"/>
              <a:t>&gt;12 months – 200,000 IU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Content Placeholder 2"/>
          <p:cNvSpPr>
            <a:spLocks noGrp="1"/>
          </p:cNvSpPr>
          <p:nvPr>
            <p:ph idx="1"/>
          </p:nvPr>
        </p:nvSpPr>
        <p:spPr>
          <a:xfrm>
            <a:off x="838200" y="154546"/>
            <a:ext cx="10515600" cy="6022417"/>
          </a:xfrm>
        </p:spPr>
        <p:txBody>
          <a:bodyPr>
            <a:normAutofit fontScale="89643" lnSpcReduction="20000"/>
          </a:bodyPr>
          <a:lstStyle/>
          <a:p>
            <a:r>
              <a:rPr lang="en-US" b="1" u="sng" dirty="0" smtClean="0">
                <a:solidFill>
                  <a:srgbClr val="FF0000"/>
                </a:solidFill>
              </a:rPr>
              <a:t>HISTORICAL  BACKGROUND OF COMMUNITY HEALTH NURSING </a:t>
            </a:r>
          </a:p>
          <a:p>
            <a:pPr algn="ctr"/>
            <a:r>
              <a:rPr lang="en-US" b="1" u="sng" dirty="0" smtClean="0">
                <a:solidFill>
                  <a:srgbClr val="FF0000"/>
                </a:solidFill>
              </a:rPr>
              <a:t>(GLOBALLY)</a:t>
            </a:r>
          </a:p>
          <a:p>
            <a:pPr marL="0" indent="0">
              <a:buNone/>
            </a:pPr>
            <a:r>
              <a:rPr lang="en-US" dirty="0" smtClean="0"/>
              <a:t>Nursing began  when humanity began, since there has been always a need for reducing pain with comfort measures.</a:t>
            </a:r>
          </a:p>
          <a:p>
            <a:r>
              <a:rPr lang="en-US" dirty="0" smtClean="0"/>
              <a:t>The early Christian churches’ contributions to nursing were significant , as were the organizational contribution of St. Vincent de Paul.  In 1617 he organized  the sisters of charity who went from home to home visiting the sick, with Mademoiselle Le </a:t>
            </a:r>
            <a:r>
              <a:rPr lang="en-US" dirty="0" err="1" smtClean="0"/>
              <a:t>gras</a:t>
            </a:r>
            <a:r>
              <a:rPr lang="en-US" dirty="0" smtClean="0"/>
              <a:t>  as a supervisor.</a:t>
            </a:r>
          </a:p>
          <a:p>
            <a:r>
              <a:rPr lang="en-US" dirty="0" smtClean="0"/>
              <a:t>During the time of reformation, nursing care degenerated especially in countries  where Catholic organizations were overthrown e.g. in England  100 hospitals were closed.   </a:t>
            </a:r>
          </a:p>
          <a:p>
            <a:r>
              <a:rPr lang="en-US" dirty="0" smtClean="0"/>
              <a:t>Nursing lost the importance lent by the church as well as its social standing.</a:t>
            </a:r>
          </a:p>
          <a:p>
            <a:r>
              <a:rPr lang="en-US" dirty="0" smtClean="0"/>
              <a:t>There was change of nursing care given by devoted deaconesses to nursing care given by drunkards and prostitutes as demonstrated by </a:t>
            </a:r>
            <a:r>
              <a:rPr lang="en-US" dirty="0" err="1" smtClean="0"/>
              <a:t>Sairy</a:t>
            </a:r>
            <a:r>
              <a:rPr lang="en-US" dirty="0" smtClean="0"/>
              <a:t>  </a:t>
            </a:r>
            <a:r>
              <a:rPr lang="en-US" dirty="0" err="1" smtClean="0"/>
              <a:t>Gamp</a:t>
            </a:r>
            <a:r>
              <a:rPr lang="en-US" dirty="0" smtClean="0"/>
              <a:t>, a prostitute nurse who cared for people in 1700s, when no respectable woman could take this position.</a:t>
            </a:r>
          </a:p>
          <a:p>
            <a:r>
              <a:rPr lang="en-US" i="1" dirty="0" smtClean="0">
                <a:solidFill>
                  <a:schemeClr val="accent2"/>
                </a:solidFill>
              </a:rPr>
              <a:t>Florence Nightingale's  </a:t>
            </a:r>
            <a:r>
              <a:rPr lang="en-US" dirty="0" smtClean="0"/>
              <a:t>legacy to professional nursing and to public</a:t>
            </a:r>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9" name="TextBox 1"/>
          <p:cNvSpPr txBox="1"/>
          <p:nvPr/>
        </p:nvSpPr>
        <p:spPr>
          <a:xfrm>
            <a:off x="1809721" y="428605"/>
            <a:ext cx="9720580" cy="6136640"/>
          </a:xfrm>
          <a:prstGeom prst="rect">
            <a:avLst/>
          </a:prstGeom>
          <a:noFill/>
        </p:spPr>
        <p:txBody>
          <a:bodyPr wrap="none" rtlCol="0">
            <a:spAutoFit/>
          </a:bodyPr>
          <a:lstStyle/>
          <a:p>
            <a:r>
              <a:rPr lang="en-US" sz="2400" b="1" u="sng" dirty="0">
                <a:solidFill>
                  <a:srgbClr val="C00000"/>
                </a:solidFill>
              </a:rPr>
              <a:t>Details of specific vaccines and Techniques  of Administration</a:t>
            </a:r>
          </a:p>
          <a:p>
            <a:pPr marL="457200" indent="-457200">
              <a:buAutoNum type="arabicPlain"/>
            </a:pPr>
            <a:r>
              <a:rPr lang="en-US" sz="2400" b="1" u="sng" dirty="0">
                <a:solidFill>
                  <a:srgbClr val="C00000"/>
                </a:solidFill>
              </a:rPr>
              <a:t>Bacilli </a:t>
            </a:r>
            <a:r>
              <a:rPr lang="en-US" sz="2400" b="1" u="sng" dirty="0" err="1">
                <a:solidFill>
                  <a:srgbClr val="C00000"/>
                </a:solidFill>
              </a:rPr>
              <a:t>Calmetti</a:t>
            </a:r>
            <a:r>
              <a:rPr lang="en-US" sz="2400" b="1" u="sng" dirty="0">
                <a:solidFill>
                  <a:srgbClr val="C00000"/>
                </a:solidFill>
              </a:rPr>
              <a:t> Guerin (B C G)</a:t>
            </a:r>
          </a:p>
          <a:p>
            <a:pPr marL="457200" indent="-457200"/>
            <a:r>
              <a:rPr lang="en-US" sz="2400" dirty="0">
                <a:solidFill>
                  <a:schemeClr val="tx2"/>
                </a:solidFill>
              </a:rPr>
              <a:t>            B C G  is a freeze dried vaccine made of attenuated (weakened)</a:t>
            </a:r>
          </a:p>
          <a:p>
            <a:pPr marL="457200" indent="-457200"/>
            <a:r>
              <a:rPr lang="en-US" sz="2400" dirty="0">
                <a:solidFill>
                  <a:schemeClr val="tx2"/>
                </a:solidFill>
              </a:rPr>
              <a:t> tubercle bacilli. Its life span is 12 months from the date of preparation</a:t>
            </a:r>
          </a:p>
          <a:p>
            <a:pPr marL="457200" indent="-457200"/>
            <a:r>
              <a:rPr lang="en-US" sz="2400" dirty="0">
                <a:solidFill>
                  <a:schemeClr val="accent2"/>
                </a:solidFill>
              </a:rPr>
              <a:t>Indications </a:t>
            </a:r>
          </a:p>
          <a:p>
            <a:pPr marL="457200" indent="-457200"/>
            <a:r>
              <a:rPr lang="en-US" sz="2400" dirty="0">
                <a:solidFill>
                  <a:schemeClr val="tx2"/>
                </a:solidFill>
              </a:rPr>
              <a:t>     BCG provides good protection against serious forms of childhood</a:t>
            </a:r>
          </a:p>
          <a:p>
            <a:pPr marL="457200" indent="-457200"/>
            <a:r>
              <a:rPr lang="en-US" sz="2400" dirty="0">
                <a:solidFill>
                  <a:schemeClr val="tx2"/>
                </a:solidFill>
              </a:rPr>
              <a:t> tuberculosis e.g. miliary TB and TB Meningitis</a:t>
            </a:r>
          </a:p>
          <a:p>
            <a:pPr marL="457200" indent="-457200"/>
            <a:r>
              <a:rPr lang="en-US" sz="2400" i="1" dirty="0">
                <a:solidFill>
                  <a:schemeClr val="accent2"/>
                </a:solidFill>
              </a:rPr>
              <a:t>Age when given</a:t>
            </a:r>
          </a:p>
          <a:p>
            <a:pPr marL="457200" indent="-457200"/>
            <a:r>
              <a:rPr lang="en-US" sz="2400" dirty="0">
                <a:solidFill>
                  <a:schemeClr val="tx2"/>
                </a:solidFill>
              </a:rPr>
              <a:t>      It is given at birth or at 1</a:t>
            </a:r>
            <a:r>
              <a:rPr lang="en-US" sz="2400" baseline="30000" dirty="0">
                <a:solidFill>
                  <a:schemeClr val="tx2"/>
                </a:solidFill>
              </a:rPr>
              <a:t>st</a:t>
            </a:r>
            <a:r>
              <a:rPr lang="en-US" sz="2400" dirty="0">
                <a:solidFill>
                  <a:schemeClr val="tx2"/>
                </a:solidFill>
              </a:rPr>
              <a:t> contact with the child.</a:t>
            </a:r>
          </a:p>
          <a:p>
            <a:pPr marL="457200" indent="-457200">
              <a:buFontTx/>
              <a:buChar char="-"/>
            </a:pPr>
            <a:r>
              <a:rPr lang="en-US" sz="2400" dirty="0">
                <a:solidFill>
                  <a:schemeClr val="tx2"/>
                </a:solidFill>
              </a:rPr>
              <a:t>Give BCG to anyone who has not had tuberculosis and is between </a:t>
            </a:r>
          </a:p>
          <a:p>
            <a:pPr marL="457200" indent="-457200"/>
            <a:r>
              <a:rPr lang="en-US" sz="2400" dirty="0">
                <a:solidFill>
                  <a:schemeClr val="tx2"/>
                </a:solidFill>
              </a:rPr>
              <a:t>2-15 yrs and does not have a BCG scar.</a:t>
            </a:r>
          </a:p>
          <a:p>
            <a:pPr marL="457200" indent="-457200">
              <a:buFontTx/>
              <a:buChar char="-"/>
            </a:pPr>
            <a:r>
              <a:rPr lang="en-US" sz="2400" dirty="0">
                <a:solidFill>
                  <a:schemeClr val="tx2"/>
                </a:solidFill>
              </a:rPr>
              <a:t>If a child has been given a BCG but no local reaction , repeat the</a:t>
            </a:r>
          </a:p>
          <a:p>
            <a:pPr marL="457200" indent="-457200"/>
            <a:r>
              <a:rPr lang="en-US" sz="2400" dirty="0">
                <a:solidFill>
                  <a:schemeClr val="tx2"/>
                </a:solidFill>
              </a:rPr>
              <a:t>Vaccine after 6 weeks.</a:t>
            </a:r>
          </a:p>
          <a:p>
            <a:pPr marL="457200" indent="-457200"/>
            <a:r>
              <a:rPr lang="en-US" sz="2400" i="1" dirty="0">
                <a:solidFill>
                  <a:schemeClr val="accent2"/>
                </a:solidFill>
              </a:rPr>
              <a:t>Contra-indications</a:t>
            </a:r>
          </a:p>
          <a:p>
            <a:pPr marL="457200" indent="-457200">
              <a:buFontTx/>
              <a:buChar char="-"/>
            </a:pPr>
            <a:r>
              <a:rPr lang="en-US" sz="2400" dirty="0">
                <a:solidFill>
                  <a:schemeClr val="tx2"/>
                </a:solidFill>
              </a:rPr>
              <a:t>Acute illness needing hospitalization</a:t>
            </a:r>
          </a:p>
          <a:p>
            <a:pPr marL="457200" indent="-457200">
              <a:buFontTx/>
              <a:buChar char="-"/>
            </a:pPr>
            <a:r>
              <a:rPr lang="en-US" sz="2400" dirty="0">
                <a:solidFill>
                  <a:schemeClr val="tx2"/>
                </a:solidFill>
              </a:rPr>
              <a:t>Children with impaired immune responses  e.g. leukemia </a:t>
            </a:r>
          </a:p>
          <a:p>
            <a:pPr marL="457200" indent="-457200">
              <a:buFontTx/>
              <a:buChar char="-"/>
            </a:pPr>
            <a:r>
              <a:rPr lang="en-US" sz="2400" dirty="0">
                <a:solidFill>
                  <a:schemeClr val="tx2"/>
                </a:solidFill>
              </a:rPr>
              <a:t>Those who weigh less than 2 kgs</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0" name="TextBox 1"/>
          <p:cNvSpPr txBox="1"/>
          <p:nvPr/>
        </p:nvSpPr>
        <p:spPr>
          <a:xfrm>
            <a:off x="1881158" y="285729"/>
            <a:ext cx="9263381" cy="6492239"/>
          </a:xfrm>
          <a:prstGeom prst="rect">
            <a:avLst/>
          </a:prstGeom>
          <a:noFill/>
        </p:spPr>
        <p:txBody>
          <a:bodyPr wrap="none" rtlCol="0">
            <a:spAutoFit/>
          </a:bodyPr>
          <a:lstStyle/>
          <a:p>
            <a:pPr>
              <a:buFontTx/>
              <a:buChar char="-"/>
            </a:pPr>
            <a:r>
              <a:rPr lang="en-US" sz="2400" dirty="0">
                <a:solidFill>
                  <a:schemeClr val="tx2"/>
                </a:solidFill>
              </a:rPr>
              <a:t>Generalized malignancy  and people who are on steroids and </a:t>
            </a:r>
          </a:p>
          <a:p>
            <a:r>
              <a:rPr lang="en-US" sz="2400" dirty="0">
                <a:solidFill>
                  <a:schemeClr val="tx2"/>
                </a:solidFill>
              </a:rPr>
              <a:t> radio-therapy, </a:t>
            </a:r>
          </a:p>
          <a:p>
            <a:pPr>
              <a:buFontTx/>
              <a:buChar char="-"/>
            </a:pPr>
            <a:r>
              <a:rPr lang="en-US" sz="2400" dirty="0">
                <a:solidFill>
                  <a:schemeClr val="tx2"/>
                </a:solidFill>
              </a:rPr>
              <a:t>HIV/AIDS</a:t>
            </a:r>
          </a:p>
          <a:p>
            <a:pPr>
              <a:buFontTx/>
              <a:buChar char="-"/>
            </a:pPr>
            <a:r>
              <a:rPr lang="en-US" sz="2400" dirty="0">
                <a:solidFill>
                  <a:schemeClr val="tx2"/>
                </a:solidFill>
              </a:rPr>
              <a:t>Breast-feeding children of mothers on anti-TB therapy because the </a:t>
            </a:r>
          </a:p>
          <a:p>
            <a:r>
              <a:rPr lang="en-US" sz="2400" dirty="0">
                <a:solidFill>
                  <a:schemeClr val="tx2"/>
                </a:solidFill>
              </a:rPr>
              <a:t> drugs are secreted into the breast milk and neutralize the BCG</a:t>
            </a:r>
          </a:p>
          <a:p>
            <a:r>
              <a:rPr lang="en-US" sz="2400" i="1" dirty="0">
                <a:solidFill>
                  <a:srgbClr val="FF0000"/>
                </a:solidFill>
              </a:rPr>
              <a:t>Dosage</a:t>
            </a:r>
          </a:p>
          <a:p>
            <a:r>
              <a:rPr lang="en-US" sz="2400" dirty="0">
                <a:solidFill>
                  <a:schemeClr val="tx2"/>
                </a:solidFill>
              </a:rPr>
              <a:t>Infants below 1 year      0.05ml</a:t>
            </a:r>
          </a:p>
          <a:p>
            <a:r>
              <a:rPr lang="en-US" sz="2400" dirty="0">
                <a:solidFill>
                  <a:schemeClr val="tx2"/>
                </a:solidFill>
              </a:rPr>
              <a:t>Children above 1 year    0.1ml </a:t>
            </a:r>
          </a:p>
          <a:p>
            <a:r>
              <a:rPr lang="en-US" sz="2400" i="1" dirty="0">
                <a:solidFill>
                  <a:schemeClr val="accent2"/>
                </a:solidFill>
              </a:rPr>
              <a:t>How to dilute/reconstitute</a:t>
            </a:r>
          </a:p>
          <a:p>
            <a:r>
              <a:rPr lang="en-US" sz="2400" dirty="0">
                <a:solidFill>
                  <a:schemeClr val="tx2"/>
                </a:solidFill>
              </a:rPr>
              <a:t>BCG may be supplied in three forms;</a:t>
            </a:r>
          </a:p>
          <a:p>
            <a:r>
              <a:rPr lang="en-US" sz="2400" dirty="0">
                <a:solidFill>
                  <a:schemeClr val="tx2"/>
                </a:solidFill>
              </a:rPr>
              <a:t>5mgs diluted with 10ml making 100 doses</a:t>
            </a:r>
          </a:p>
          <a:p>
            <a:r>
              <a:rPr lang="en-US" sz="2400" dirty="0">
                <a:solidFill>
                  <a:schemeClr val="tx2"/>
                </a:solidFill>
              </a:rPr>
              <a:t>2,5mg diluted with 5ml making  50 doses</a:t>
            </a:r>
          </a:p>
          <a:p>
            <a:r>
              <a:rPr lang="en-US" sz="2400" dirty="0">
                <a:solidFill>
                  <a:schemeClr val="tx2"/>
                </a:solidFill>
              </a:rPr>
              <a:t>Less than 2.5mg diluted with 2ml making 20 doses</a:t>
            </a:r>
          </a:p>
          <a:p>
            <a:r>
              <a:rPr lang="en-US" sz="2400" dirty="0">
                <a:solidFill>
                  <a:schemeClr val="tx2"/>
                </a:solidFill>
              </a:rPr>
              <a:t>Always read the manufacturer’s instructions</a:t>
            </a:r>
          </a:p>
          <a:p>
            <a:pPr marL="457200" indent="-457200">
              <a:buAutoNum type="arabicPlain"/>
            </a:pPr>
            <a:r>
              <a:rPr lang="en-US" sz="2400" dirty="0">
                <a:solidFill>
                  <a:schemeClr val="tx2"/>
                </a:solidFill>
              </a:rPr>
              <a:t>Dilute the vaccine under sterile conditions with a cold diluent.</a:t>
            </a:r>
          </a:p>
          <a:p>
            <a:pPr marL="457200" indent="-457200">
              <a:buAutoNum type="arabicPlain"/>
            </a:pPr>
            <a:r>
              <a:rPr lang="en-US" sz="2400" dirty="0">
                <a:solidFill>
                  <a:schemeClr val="tx2"/>
                </a:solidFill>
              </a:rPr>
              <a:t>Mix the vaccine well before filling the syringe. Withdraw the </a:t>
            </a:r>
          </a:p>
          <a:p>
            <a:pPr marL="457200" indent="-457200"/>
            <a:r>
              <a:rPr lang="en-US" sz="2400" dirty="0">
                <a:solidFill>
                  <a:schemeClr val="tx2"/>
                </a:solidFill>
              </a:rPr>
              <a:t> vaccine from ampoule to the syringe and then put it back into the </a:t>
            </a:r>
          </a:p>
          <a:p>
            <a:pPr marL="457200" indent="-457200"/>
            <a:r>
              <a:rPr lang="en-US" sz="2400" dirty="0">
                <a:solidFill>
                  <a:schemeClr val="tx2"/>
                </a:solidFill>
              </a:rPr>
              <a:t>ampoule twice or thrice to give a homogenous opaque suspension</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1" name="TextBox 2"/>
          <p:cNvSpPr txBox="1"/>
          <p:nvPr/>
        </p:nvSpPr>
        <p:spPr>
          <a:xfrm>
            <a:off x="1809720" y="285729"/>
            <a:ext cx="9415780" cy="6492239"/>
          </a:xfrm>
          <a:prstGeom prst="rect">
            <a:avLst/>
          </a:prstGeom>
          <a:noFill/>
        </p:spPr>
        <p:txBody>
          <a:bodyPr wrap="none" rtlCol="0">
            <a:spAutoFit/>
          </a:bodyPr>
          <a:lstStyle/>
          <a:p>
            <a:pPr marL="457200" indent="-457200">
              <a:buAutoNum type="arabicPlain" startAt="3"/>
            </a:pPr>
            <a:r>
              <a:rPr lang="en-US" sz="2400" dirty="0">
                <a:solidFill>
                  <a:schemeClr val="tx2"/>
                </a:solidFill>
              </a:rPr>
              <a:t>Keep the diluted vaccine with green towel to protect  it from light</a:t>
            </a:r>
          </a:p>
          <a:p>
            <a:pPr marL="457200" indent="-457200">
              <a:buAutoNum type="arabicPlain" startAt="3"/>
            </a:pPr>
            <a:r>
              <a:rPr lang="en-US" sz="2400" dirty="0">
                <a:solidFill>
                  <a:schemeClr val="tx2"/>
                </a:solidFill>
              </a:rPr>
              <a:t>BCG potency lasts for 4 hrs after reconstitution. So dilute it as</a:t>
            </a:r>
          </a:p>
          <a:p>
            <a:pPr marL="457200" indent="-457200"/>
            <a:r>
              <a:rPr lang="en-US" sz="2400" dirty="0">
                <a:solidFill>
                  <a:schemeClr val="tx2"/>
                </a:solidFill>
              </a:rPr>
              <a:t> soon as the 1</a:t>
            </a:r>
            <a:r>
              <a:rPr lang="en-US" sz="2400" baseline="30000" dirty="0">
                <a:solidFill>
                  <a:schemeClr val="tx2"/>
                </a:solidFill>
              </a:rPr>
              <a:t>st</a:t>
            </a:r>
            <a:r>
              <a:rPr lang="en-US" sz="2400" dirty="0">
                <a:solidFill>
                  <a:schemeClr val="tx2"/>
                </a:solidFill>
              </a:rPr>
              <a:t> child appear in the morning and discard it after</a:t>
            </a:r>
          </a:p>
          <a:p>
            <a:pPr marL="457200" indent="-457200"/>
            <a:r>
              <a:rPr lang="en-US" sz="2400" dirty="0">
                <a:solidFill>
                  <a:schemeClr val="tx2"/>
                </a:solidFill>
              </a:rPr>
              <a:t> 4 hours. Reconstitute another vaccine when another child appears.</a:t>
            </a:r>
          </a:p>
          <a:p>
            <a:pPr marL="457200" indent="-457200">
              <a:buAutoNum type="arabicPlain" startAt="5"/>
            </a:pPr>
            <a:r>
              <a:rPr lang="en-US" sz="2400" dirty="0">
                <a:solidFill>
                  <a:schemeClr val="tx2"/>
                </a:solidFill>
              </a:rPr>
              <a:t>Open a BCG vial even if only one child is to given the </a:t>
            </a:r>
          </a:p>
          <a:p>
            <a:pPr marL="457200" indent="-457200"/>
            <a:r>
              <a:rPr lang="en-US" sz="2400" dirty="0">
                <a:solidFill>
                  <a:schemeClr val="tx2"/>
                </a:solidFill>
              </a:rPr>
              <a:t> immunization.</a:t>
            </a:r>
          </a:p>
          <a:p>
            <a:pPr marL="457200" indent="-457200"/>
            <a:r>
              <a:rPr lang="en-US" sz="2400" i="1" dirty="0">
                <a:solidFill>
                  <a:srgbClr val="FF0000"/>
                </a:solidFill>
              </a:rPr>
              <a:t>Route of administration and site</a:t>
            </a:r>
          </a:p>
          <a:p>
            <a:pPr marL="457200" indent="-457200"/>
            <a:r>
              <a:rPr lang="en-US" sz="2400" dirty="0">
                <a:solidFill>
                  <a:schemeClr val="tx2"/>
                </a:solidFill>
              </a:rPr>
              <a:t>Inject BCG intradermally into the outer (dorsal) aspect of the left</a:t>
            </a:r>
          </a:p>
          <a:p>
            <a:pPr marL="457200" indent="-457200"/>
            <a:r>
              <a:rPr lang="en-US" sz="2400" dirty="0">
                <a:solidFill>
                  <a:schemeClr val="tx2"/>
                </a:solidFill>
              </a:rPr>
              <a:t> forearm at the junction of the upper and middle thirds .</a:t>
            </a:r>
          </a:p>
          <a:p>
            <a:pPr marL="457200" indent="-457200"/>
            <a:r>
              <a:rPr lang="en-US" sz="2400" dirty="0">
                <a:solidFill>
                  <a:schemeClr val="tx2"/>
                </a:solidFill>
              </a:rPr>
              <a:t>Clean the site with dry cotton swabs</a:t>
            </a:r>
          </a:p>
          <a:p>
            <a:pPr marL="457200" indent="-457200">
              <a:buFontTx/>
              <a:buChar char="-"/>
            </a:pPr>
            <a:r>
              <a:rPr lang="en-US" sz="2400" dirty="0">
                <a:solidFill>
                  <a:schemeClr val="tx2"/>
                </a:solidFill>
              </a:rPr>
              <a:t>With your left hand hold the left forearm of the child and stretch</a:t>
            </a:r>
          </a:p>
          <a:p>
            <a:pPr marL="457200" indent="-457200"/>
            <a:r>
              <a:rPr lang="en-US" sz="2400" dirty="0">
                <a:solidFill>
                  <a:schemeClr val="tx2"/>
                </a:solidFill>
              </a:rPr>
              <a:t> the skin over the site between your left index finger and thumb</a:t>
            </a:r>
          </a:p>
          <a:p>
            <a:pPr marL="457200" indent="-457200">
              <a:buFontTx/>
              <a:buChar char="-"/>
            </a:pPr>
            <a:r>
              <a:rPr lang="en-US" sz="2400" dirty="0">
                <a:solidFill>
                  <a:schemeClr val="tx2"/>
                </a:solidFill>
              </a:rPr>
              <a:t>Introduce the needle upwards into the skin, keeping it as flat as </a:t>
            </a:r>
          </a:p>
          <a:p>
            <a:pPr marL="457200" indent="-457200"/>
            <a:r>
              <a:rPr lang="en-US" sz="2400" dirty="0">
                <a:solidFill>
                  <a:schemeClr val="tx2"/>
                </a:solidFill>
              </a:rPr>
              <a:t> possible so as to remain intradermally</a:t>
            </a:r>
          </a:p>
          <a:p>
            <a:pPr marL="457200" indent="-457200"/>
            <a:r>
              <a:rPr lang="en-US" sz="2400" i="1" dirty="0">
                <a:solidFill>
                  <a:schemeClr val="accent2"/>
                </a:solidFill>
              </a:rPr>
              <a:t>Expected reaction</a:t>
            </a:r>
          </a:p>
          <a:p>
            <a:pPr marL="457200" indent="-457200">
              <a:buFontTx/>
              <a:buChar char="-"/>
            </a:pPr>
            <a:r>
              <a:rPr lang="en-US" sz="2400" dirty="0">
                <a:solidFill>
                  <a:schemeClr val="tx2"/>
                </a:solidFill>
              </a:rPr>
              <a:t>A wheal appears  about  7-8 mm and disappears in a bout  ½ hr</a:t>
            </a:r>
          </a:p>
          <a:p>
            <a:pPr marL="457200" indent="-457200"/>
            <a:r>
              <a:rPr lang="en-US" sz="2400" dirty="0">
                <a:solidFill>
                  <a:schemeClr val="tx2"/>
                </a:solidFill>
              </a:rPr>
              <a:t>After 3-8 days a small red induration nodule(hard sluggish ulcer)</a:t>
            </a:r>
          </a:p>
          <a:p>
            <a:pPr marL="457200" indent="-457200"/>
            <a:r>
              <a:rPr lang="en-US" sz="2400" dirty="0">
                <a:solidFill>
                  <a:schemeClr val="tx2"/>
                </a:solidFill>
              </a:rPr>
              <a:t> about 10mm appears  and lasts for about  2 wks.</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2" name="TextBox 1"/>
          <p:cNvSpPr txBox="1"/>
          <p:nvPr/>
        </p:nvSpPr>
        <p:spPr>
          <a:xfrm>
            <a:off x="1738282" y="357167"/>
            <a:ext cx="9733281" cy="5781040"/>
          </a:xfrm>
          <a:prstGeom prst="rect">
            <a:avLst/>
          </a:prstGeom>
          <a:noFill/>
        </p:spPr>
        <p:txBody>
          <a:bodyPr wrap="none" rtlCol="0">
            <a:spAutoFit/>
          </a:bodyPr>
          <a:lstStyle/>
          <a:p>
            <a:pPr>
              <a:buFontTx/>
              <a:buChar char="-"/>
            </a:pPr>
            <a:r>
              <a:rPr lang="en-US" sz="2400" dirty="0"/>
              <a:t>The nodule develops into a small superficial abscess</a:t>
            </a:r>
          </a:p>
          <a:p>
            <a:pPr>
              <a:buFontTx/>
              <a:buChar char="-"/>
            </a:pPr>
            <a:r>
              <a:rPr lang="en-US" sz="2400" dirty="0"/>
              <a:t>The skin over the nodule or abscess ulcerates in a further 2wks. This </a:t>
            </a:r>
          </a:p>
          <a:p>
            <a:r>
              <a:rPr lang="en-US" sz="2400" dirty="0"/>
              <a:t> ulcer heals spontaneously leaving a small scar.</a:t>
            </a:r>
          </a:p>
          <a:p>
            <a:r>
              <a:rPr lang="en-US" sz="2400" i="1" dirty="0">
                <a:solidFill>
                  <a:srgbClr val="FF0000"/>
                </a:solidFill>
              </a:rPr>
              <a:t>Side effects</a:t>
            </a:r>
          </a:p>
          <a:p>
            <a:pPr marL="457200" indent="-457200">
              <a:buAutoNum type="arabicPlain"/>
            </a:pPr>
            <a:r>
              <a:rPr lang="en-US" sz="2400" dirty="0"/>
              <a:t>Acute inflammatory reaction at the site of the injection 2-4 days of</a:t>
            </a:r>
          </a:p>
          <a:p>
            <a:pPr marL="457200" indent="-457200"/>
            <a:r>
              <a:rPr lang="en-US" sz="2400" dirty="0"/>
              <a:t>Immunization.  It is not serious and heals rapidly on its own</a:t>
            </a:r>
          </a:p>
          <a:p>
            <a:pPr marL="457200" indent="-457200">
              <a:buAutoNum type="arabicPlain" startAt="2"/>
            </a:pPr>
            <a:r>
              <a:rPr lang="en-US" sz="2400" dirty="0"/>
              <a:t>Deep abscesses at the immunization site. These could be due to</a:t>
            </a:r>
          </a:p>
          <a:p>
            <a:pPr marL="457200" indent="-457200"/>
            <a:r>
              <a:rPr lang="en-US" sz="2400" dirty="0"/>
              <a:t> injecting the vaccine too deep into the skin.  Sterile dry dressing may</a:t>
            </a:r>
          </a:p>
          <a:p>
            <a:pPr marL="457200" indent="-457200"/>
            <a:r>
              <a:rPr lang="en-US" sz="2400" dirty="0"/>
              <a:t> be applied.</a:t>
            </a:r>
          </a:p>
          <a:p>
            <a:pPr marL="457200" indent="-457200">
              <a:buAutoNum type="arabicPlain" startAt="3"/>
            </a:pPr>
            <a:r>
              <a:rPr lang="en-US" sz="2400" dirty="0"/>
              <a:t>Excessive ulceration.        An ulcer which is still present more than</a:t>
            </a:r>
          </a:p>
          <a:p>
            <a:pPr marL="457200" indent="-457200"/>
            <a:r>
              <a:rPr lang="en-US" sz="2400" dirty="0"/>
              <a:t> 12wks after immunization may need application of sterile dry dressing</a:t>
            </a:r>
          </a:p>
          <a:p>
            <a:pPr marL="457200" indent="-457200"/>
            <a:r>
              <a:rPr lang="en-US" sz="2400" i="1" dirty="0">
                <a:solidFill>
                  <a:schemeClr val="accent2"/>
                </a:solidFill>
              </a:rPr>
              <a:t>What to do about it</a:t>
            </a:r>
          </a:p>
          <a:p>
            <a:pPr marL="457200" indent="-457200">
              <a:buAutoNum type="arabicPlain"/>
            </a:pPr>
            <a:r>
              <a:rPr lang="en-US" sz="2400" dirty="0"/>
              <a:t>The local lesion requires no dressing or treatment.</a:t>
            </a:r>
          </a:p>
          <a:p>
            <a:pPr marL="457200" indent="-457200">
              <a:buAutoNum type="arabicPlain"/>
            </a:pPr>
            <a:r>
              <a:rPr lang="en-US" sz="2400" dirty="0"/>
              <a:t>A purulent discharging ulcer needs dry dressings</a:t>
            </a:r>
          </a:p>
          <a:p>
            <a:pPr marL="457200" indent="-457200">
              <a:buAutoNum type="arabicPlain"/>
            </a:pPr>
            <a:r>
              <a:rPr lang="en-US" sz="2400" dirty="0"/>
              <a:t>Deep abscesses or enlarged lymph nodes may need aspirating</a:t>
            </a:r>
          </a:p>
          <a:p>
            <a:pPr marL="457200" indent="-457200"/>
            <a:r>
              <a:rPr lang="en-US" sz="2400" dirty="0"/>
              <a:t> and treatment with 10-20mg of streptomycin into abscess cavity</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3" name="TextBox 1"/>
          <p:cNvSpPr txBox="1"/>
          <p:nvPr/>
        </p:nvSpPr>
        <p:spPr>
          <a:xfrm>
            <a:off x="1809720" y="357167"/>
            <a:ext cx="9606280" cy="6136640"/>
          </a:xfrm>
          <a:prstGeom prst="rect">
            <a:avLst/>
          </a:prstGeom>
          <a:noFill/>
        </p:spPr>
        <p:txBody>
          <a:bodyPr wrap="none" rtlCol="0">
            <a:spAutoFit/>
          </a:bodyPr>
          <a:lstStyle/>
          <a:p>
            <a:r>
              <a:rPr lang="en-US" sz="2400" b="1" i="1" u="sng" dirty="0">
                <a:solidFill>
                  <a:srgbClr val="FF0000"/>
                </a:solidFill>
              </a:rPr>
              <a:t>Polio vaccine </a:t>
            </a:r>
          </a:p>
          <a:p>
            <a:r>
              <a:rPr lang="en-US" sz="2400" dirty="0"/>
              <a:t>Oral polio vaccine (OPV) is a live weakened (attenuated) viral vaccine</a:t>
            </a:r>
          </a:p>
          <a:p>
            <a:r>
              <a:rPr lang="en-US" sz="2400" dirty="0"/>
              <a:t> made from the three types of polio virus. i.e. </a:t>
            </a:r>
          </a:p>
          <a:p>
            <a:r>
              <a:rPr lang="en-US" sz="2400" dirty="0"/>
              <a:t>a, Brunhilde   -----   common in epidemics</a:t>
            </a:r>
          </a:p>
          <a:p>
            <a:r>
              <a:rPr lang="en-US" sz="2400" dirty="0"/>
              <a:t> b, Lansing  -------     sporadic paralytic cases</a:t>
            </a:r>
          </a:p>
          <a:p>
            <a:r>
              <a:rPr lang="en-US" sz="2400" dirty="0"/>
              <a:t> c, Leon  ---------     few cases</a:t>
            </a:r>
          </a:p>
          <a:p>
            <a:r>
              <a:rPr lang="en-US" sz="2400" dirty="0"/>
              <a:t>The vaccine comes already diluted and a dropper is provided for </a:t>
            </a:r>
          </a:p>
          <a:p>
            <a:r>
              <a:rPr lang="en-US" sz="2400" dirty="0"/>
              <a:t> administration by mouth.</a:t>
            </a:r>
          </a:p>
          <a:p>
            <a:r>
              <a:rPr lang="en-US" sz="2400" i="1" dirty="0">
                <a:solidFill>
                  <a:srgbClr val="FF0000"/>
                </a:solidFill>
              </a:rPr>
              <a:t>Indication</a:t>
            </a:r>
          </a:p>
          <a:p>
            <a:r>
              <a:rPr lang="en-US" sz="2400" dirty="0"/>
              <a:t>      The vaccine protects the child from poliomyelitis caused by any of</a:t>
            </a:r>
          </a:p>
          <a:p>
            <a:r>
              <a:rPr lang="en-US" sz="2400" dirty="0"/>
              <a:t> the three types of polio virus. It confers active artificial immunity.</a:t>
            </a:r>
          </a:p>
          <a:p>
            <a:r>
              <a:rPr lang="en-US" sz="2400" i="1" dirty="0">
                <a:solidFill>
                  <a:srgbClr val="FF0000"/>
                </a:solidFill>
              </a:rPr>
              <a:t>Age when given</a:t>
            </a:r>
          </a:p>
          <a:p>
            <a:r>
              <a:rPr lang="en-US" sz="2400" dirty="0"/>
              <a:t>          Give birth polio along with BCG at birth.      If the child come late</a:t>
            </a:r>
          </a:p>
          <a:p>
            <a:r>
              <a:rPr lang="en-US" sz="2400" dirty="0"/>
              <a:t> start 1</a:t>
            </a:r>
            <a:r>
              <a:rPr lang="en-US" sz="2400" baseline="30000" dirty="0"/>
              <a:t>st</a:t>
            </a:r>
            <a:r>
              <a:rPr lang="en-US" sz="2400" dirty="0"/>
              <a:t> oral polio together with 1</a:t>
            </a:r>
            <a:r>
              <a:rPr lang="en-US" sz="2400" baseline="30000" dirty="0"/>
              <a:t>st</a:t>
            </a:r>
            <a:r>
              <a:rPr lang="en-US" sz="2400" dirty="0"/>
              <a:t> pentavalent.</a:t>
            </a:r>
          </a:p>
          <a:p>
            <a:r>
              <a:rPr lang="en-US" sz="2400" dirty="0"/>
              <a:t>Make sure that each child receives 4 doses of oral polio, so that the </a:t>
            </a:r>
          </a:p>
          <a:p>
            <a:r>
              <a:rPr lang="en-US" sz="2400" dirty="0"/>
              <a:t> child is completely protected from  paralytic poliomyelitis.   The </a:t>
            </a:r>
          </a:p>
          <a:p>
            <a:r>
              <a:rPr lang="en-US" sz="2400" dirty="0"/>
              <a:t> interval between doses should not be less than 4 weeks. </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4" name="TextBox 1"/>
          <p:cNvSpPr txBox="1"/>
          <p:nvPr/>
        </p:nvSpPr>
        <p:spPr>
          <a:xfrm>
            <a:off x="1524001" y="1"/>
            <a:ext cx="9118531" cy="7203439"/>
          </a:xfrm>
          <a:prstGeom prst="rect">
            <a:avLst/>
          </a:prstGeom>
          <a:noFill/>
        </p:spPr>
        <p:txBody>
          <a:bodyPr wrap="square" rtlCol="0">
            <a:spAutoFit/>
          </a:bodyPr>
          <a:lstStyle/>
          <a:p>
            <a:r>
              <a:rPr lang="en-US" sz="2400" i="1" dirty="0">
                <a:solidFill>
                  <a:srgbClr val="FF0000"/>
                </a:solidFill>
              </a:rPr>
              <a:t>Contra-indication </a:t>
            </a:r>
          </a:p>
          <a:p>
            <a:pPr marL="457200" indent="-457200">
              <a:buAutoNum type="arabicPlain"/>
            </a:pPr>
            <a:r>
              <a:rPr lang="en-US" sz="2400" dirty="0">
                <a:solidFill>
                  <a:schemeClr val="tx2"/>
                </a:solidFill>
              </a:rPr>
              <a:t>Severe diarrhea ,     the vaccine may worsen the situation</a:t>
            </a:r>
          </a:p>
          <a:p>
            <a:pPr marL="457200" indent="-457200">
              <a:buAutoNum type="arabicPlain"/>
            </a:pPr>
            <a:r>
              <a:rPr lang="en-US" sz="2400" dirty="0">
                <a:solidFill>
                  <a:schemeClr val="tx2"/>
                </a:solidFill>
              </a:rPr>
              <a:t>Vomiting</a:t>
            </a:r>
          </a:p>
          <a:p>
            <a:pPr marL="457200" indent="-457200">
              <a:buAutoNum type="arabicPlain"/>
            </a:pPr>
            <a:r>
              <a:rPr lang="en-US" sz="2400" dirty="0">
                <a:solidFill>
                  <a:schemeClr val="tx2"/>
                </a:solidFill>
              </a:rPr>
              <a:t>Children on steroids  or those who are immunologically</a:t>
            </a:r>
          </a:p>
          <a:p>
            <a:pPr marL="457200" indent="-457200"/>
            <a:r>
              <a:rPr lang="en-US" sz="2400" dirty="0">
                <a:solidFill>
                  <a:schemeClr val="tx2"/>
                </a:solidFill>
              </a:rPr>
              <a:t> incompetent</a:t>
            </a:r>
          </a:p>
          <a:p>
            <a:pPr marL="457200" indent="-457200"/>
            <a:r>
              <a:rPr lang="en-US" sz="2400" i="1" dirty="0">
                <a:solidFill>
                  <a:srgbClr val="FF0000"/>
                </a:solidFill>
              </a:rPr>
              <a:t>Dose</a:t>
            </a:r>
          </a:p>
          <a:p>
            <a:pPr marL="457200" indent="-457200"/>
            <a:r>
              <a:rPr lang="en-US" sz="2400" dirty="0">
                <a:solidFill>
                  <a:schemeClr val="tx2"/>
                </a:solidFill>
              </a:rPr>
              <a:t>2 drops            - read the manufacturer’s instructions.</a:t>
            </a:r>
          </a:p>
          <a:p>
            <a:pPr marL="457200" indent="-457200"/>
            <a:r>
              <a:rPr lang="en-US" sz="2400" i="1" u="sng" dirty="0">
                <a:solidFill>
                  <a:srgbClr val="FF0000"/>
                </a:solidFill>
              </a:rPr>
              <a:t>Route of administration and site</a:t>
            </a:r>
          </a:p>
          <a:p>
            <a:pPr marL="457200" indent="-457200"/>
            <a:r>
              <a:rPr lang="en-US" sz="2400" dirty="0">
                <a:solidFill>
                  <a:schemeClr val="tx2"/>
                </a:solidFill>
              </a:rPr>
              <a:t>Oral route</a:t>
            </a:r>
          </a:p>
          <a:p>
            <a:pPr marL="457200" indent="-457200">
              <a:buAutoNum type="arabicPlain"/>
            </a:pPr>
            <a:r>
              <a:rPr lang="en-US" sz="2400" dirty="0">
                <a:solidFill>
                  <a:schemeClr val="tx2"/>
                </a:solidFill>
              </a:rPr>
              <a:t>Use a dropper or device supplied to instill 2 drops into the child’s</a:t>
            </a:r>
          </a:p>
          <a:p>
            <a:pPr marL="457200" indent="-457200"/>
            <a:r>
              <a:rPr lang="en-US" sz="2400" dirty="0">
                <a:solidFill>
                  <a:schemeClr val="tx2"/>
                </a:solidFill>
              </a:rPr>
              <a:t> mouth. If the child does not open his mouth gently squeeze his nose</a:t>
            </a:r>
          </a:p>
          <a:p>
            <a:pPr marL="457200" indent="-457200"/>
            <a:r>
              <a:rPr lang="en-US" sz="2400" dirty="0">
                <a:solidFill>
                  <a:schemeClr val="tx2"/>
                </a:solidFill>
              </a:rPr>
              <a:t> between two fingers.</a:t>
            </a:r>
          </a:p>
          <a:p>
            <a:pPr marL="457200" indent="-457200">
              <a:buAutoNum type="arabicPlain" startAt="2"/>
            </a:pPr>
            <a:r>
              <a:rPr lang="en-US" sz="2400" dirty="0">
                <a:solidFill>
                  <a:schemeClr val="tx2"/>
                </a:solidFill>
              </a:rPr>
              <a:t>Do not touch the child’s lip or tongue with the dropper </a:t>
            </a:r>
          </a:p>
          <a:p>
            <a:pPr marL="457200" indent="-457200">
              <a:buAutoNum type="arabicPlain" startAt="2"/>
            </a:pPr>
            <a:r>
              <a:rPr lang="en-US" sz="2400" dirty="0">
                <a:solidFill>
                  <a:schemeClr val="tx2"/>
                </a:solidFill>
              </a:rPr>
              <a:t>If the child spits the vaccine repeat it.</a:t>
            </a:r>
          </a:p>
          <a:p>
            <a:pPr marL="457200" indent="-457200"/>
            <a:r>
              <a:rPr lang="en-US" sz="2400" i="1" dirty="0">
                <a:solidFill>
                  <a:srgbClr val="FF0000"/>
                </a:solidFill>
              </a:rPr>
              <a:t>Side</a:t>
            </a:r>
            <a:r>
              <a:rPr lang="en-US" sz="2400" dirty="0">
                <a:solidFill>
                  <a:schemeClr val="tx2"/>
                </a:solidFill>
              </a:rPr>
              <a:t> </a:t>
            </a:r>
            <a:r>
              <a:rPr lang="en-US" sz="2400" i="1" dirty="0">
                <a:solidFill>
                  <a:srgbClr val="FF0000"/>
                </a:solidFill>
              </a:rPr>
              <a:t>effects</a:t>
            </a:r>
            <a:r>
              <a:rPr lang="en-US" sz="2400" dirty="0">
                <a:solidFill>
                  <a:schemeClr val="tx2"/>
                </a:solidFill>
              </a:rPr>
              <a:t>          ---- none</a:t>
            </a:r>
          </a:p>
          <a:p>
            <a:pPr marL="457200" indent="-457200"/>
            <a:r>
              <a:rPr lang="en-US" sz="2400" dirty="0">
                <a:solidFill>
                  <a:schemeClr val="tx2"/>
                </a:solidFill>
              </a:rPr>
              <a:t>N/B          1 The child needs 4 doses of polio vaccine</a:t>
            </a:r>
          </a:p>
          <a:p>
            <a:pPr marL="457200" indent="-457200">
              <a:buAutoNum type="arabicPlain" startAt="2"/>
            </a:pPr>
            <a:r>
              <a:rPr lang="en-US" sz="2400" dirty="0">
                <a:solidFill>
                  <a:schemeClr val="tx2"/>
                </a:solidFill>
              </a:rPr>
              <a:t>Each dose must be at least one month apart</a:t>
            </a:r>
          </a:p>
          <a:p>
            <a:pPr marL="457200" indent="-457200">
              <a:buAutoNum type="arabicPlain" startAt="2"/>
            </a:pPr>
            <a:r>
              <a:rPr lang="en-US" sz="2400" dirty="0">
                <a:solidFill>
                  <a:schemeClr val="tx2"/>
                </a:solidFill>
              </a:rPr>
              <a:t>OPV is the most sensitive vaccine to light and heat.</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5" name="TextBox 1"/>
          <p:cNvSpPr txBox="1"/>
          <p:nvPr/>
        </p:nvSpPr>
        <p:spPr>
          <a:xfrm>
            <a:off x="1738282" y="142853"/>
            <a:ext cx="8715436" cy="7559039"/>
          </a:xfrm>
          <a:prstGeom prst="rect">
            <a:avLst/>
          </a:prstGeom>
          <a:noFill/>
        </p:spPr>
        <p:txBody>
          <a:bodyPr wrap="square" rtlCol="0">
            <a:spAutoFit/>
          </a:bodyPr>
          <a:lstStyle/>
          <a:p>
            <a:pPr algn="ctr"/>
            <a:r>
              <a:rPr lang="en-US" sz="2400" b="1" u="sng" dirty="0">
                <a:solidFill>
                  <a:srgbClr val="FF0000"/>
                </a:solidFill>
              </a:rPr>
              <a:t>Pneumococcal vaccine  (PCV   10)</a:t>
            </a:r>
          </a:p>
          <a:p>
            <a:r>
              <a:rPr lang="en-US" sz="2400" dirty="0">
                <a:solidFill>
                  <a:schemeClr val="tx2"/>
                </a:solidFill>
              </a:rPr>
              <a:t>        Conjugate bacterial vaccine (</a:t>
            </a:r>
            <a:r>
              <a:rPr lang="en-US" sz="2400" dirty="0" err="1">
                <a:solidFill>
                  <a:schemeClr val="tx2"/>
                </a:solidFill>
              </a:rPr>
              <a:t>pneumococci</a:t>
            </a:r>
            <a:r>
              <a:rPr lang="en-US" sz="2400" dirty="0">
                <a:solidFill>
                  <a:schemeClr val="tx2"/>
                </a:solidFill>
              </a:rPr>
              <a:t>), 2 dose vial liquid vaccine,  no preservative.</a:t>
            </a:r>
          </a:p>
          <a:p>
            <a:r>
              <a:rPr lang="en-US" sz="2400" dirty="0">
                <a:solidFill>
                  <a:schemeClr val="tx2"/>
                </a:solidFill>
              </a:rPr>
              <a:t>When given (</a:t>
            </a:r>
            <a:r>
              <a:rPr lang="en-US" sz="2400" i="1" dirty="0">
                <a:solidFill>
                  <a:schemeClr val="accent2"/>
                </a:solidFill>
              </a:rPr>
              <a:t>age</a:t>
            </a:r>
            <a:r>
              <a:rPr lang="en-US" sz="2400" dirty="0">
                <a:solidFill>
                  <a:schemeClr val="tx2"/>
                </a:solidFill>
              </a:rPr>
              <a:t>)</a:t>
            </a:r>
          </a:p>
          <a:p>
            <a:r>
              <a:rPr lang="en-US" sz="2400" dirty="0">
                <a:solidFill>
                  <a:schemeClr val="tx2"/>
                </a:solidFill>
              </a:rPr>
              <a:t>First dose at 6 weeks ( 3 doses at the same age as pentavalent)</a:t>
            </a:r>
          </a:p>
          <a:p>
            <a:r>
              <a:rPr lang="en-US" sz="2400" i="1" dirty="0">
                <a:solidFill>
                  <a:schemeClr val="accent2"/>
                </a:solidFill>
              </a:rPr>
              <a:t>Dose</a:t>
            </a:r>
            <a:r>
              <a:rPr lang="en-US" sz="2400" dirty="0">
                <a:solidFill>
                  <a:schemeClr val="tx2"/>
                </a:solidFill>
              </a:rPr>
              <a:t>  0.5 ml,   </a:t>
            </a:r>
            <a:r>
              <a:rPr lang="en-US" sz="2400" i="1" dirty="0">
                <a:solidFill>
                  <a:schemeClr val="accent2"/>
                </a:solidFill>
              </a:rPr>
              <a:t>site</a:t>
            </a:r>
            <a:r>
              <a:rPr lang="en-US" sz="2400" dirty="0">
                <a:solidFill>
                  <a:schemeClr val="tx2"/>
                </a:solidFill>
              </a:rPr>
              <a:t> right upper outer thigh,  </a:t>
            </a:r>
            <a:r>
              <a:rPr lang="en-US" sz="2400" dirty="0">
                <a:solidFill>
                  <a:schemeClr val="accent2"/>
                </a:solidFill>
              </a:rPr>
              <a:t>route</a:t>
            </a:r>
            <a:r>
              <a:rPr lang="en-US" sz="2400" dirty="0">
                <a:solidFill>
                  <a:schemeClr val="tx2"/>
                </a:solidFill>
              </a:rPr>
              <a:t>   intramuscular(IM)</a:t>
            </a:r>
          </a:p>
          <a:p>
            <a:r>
              <a:rPr lang="en-US" sz="2400" i="1" dirty="0">
                <a:solidFill>
                  <a:schemeClr val="accent2"/>
                </a:solidFill>
              </a:rPr>
              <a:t>Indications</a:t>
            </a:r>
            <a:r>
              <a:rPr lang="en-US" sz="2400" dirty="0">
                <a:solidFill>
                  <a:schemeClr val="tx2"/>
                </a:solidFill>
              </a:rPr>
              <a:t> ---  pneumococcal vaccine prevents;-</a:t>
            </a:r>
          </a:p>
          <a:p>
            <a:pPr>
              <a:buFontTx/>
              <a:buChar char="-"/>
            </a:pPr>
            <a:r>
              <a:rPr lang="en-US" sz="2400" dirty="0">
                <a:solidFill>
                  <a:schemeClr val="tx2"/>
                </a:solidFill>
              </a:rPr>
              <a:t>Pneumonia</a:t>
            </a:r>
          </a:p>
          <a:p>
            <a:pPr>
              <a:buFontTx/>
              <a:buChar char="-"/>
            </a:pPr>
            <a:r>
              <a:rPr lang="en-US" sz="2400" dirty="0">
                <a:solidFill>
                  <a:schemeClr val="tx2"/>
                </a:solidFill>
              </a:rPr>
              <a:t>Meningitis</a:t>
            </a:r>
          </a:p>
          <a:p>
            <a:pPr>
              <a:buFontTx/>
              <a:buChar char="-"/>
            </a:pPr>
            <a:r>
              <a:rPr lang="en-US" sz="2400" dirty="0" err="1">
                <a:solidFill>
                  <a:schemeClr val="tx2"/>
                </a:solidFill>
              </a:rPr>
              <a:t>Bacteraemia</a:t>
            </a:r>
            <a:endParaRPr lang="en-US" sz="2400" dirty="0">
              <a:solidFill>
                <a:schemeClr val="tx2"/>
              </a:solidFill>
            </a:endParaRPr>
          </a:p>
          <a:p>
            <a:pPr>
              <a:buFontTx/>
              <a:buChar char="-"/>
            </a:pPr>
            <a:r>
              <a:rPr lang="en-US" sz="2400" dirty="0">
                <a:solidFill>
                  <a:schemeClr val="tx2"/>
                </a:solidFill>
              </a:rPr>
              <a:t>Other middle ear infections (</a:t>
            </a:r>
            <a:r>
              <a:rPr lang="en-US" sz="2400" dirty="0" err="1">
                <a:solidFill>
                  <a:schemeClr val="tx2"/>
                </a:solidFill>
              </a:rPr>
              <a:t>otitis</a:t>
            </a:r>
            <a:r>
              <a:rPr lang="en-US" sz="2400" dirty="0">
                <a:solidFill>
                  <a:schemeClr val="tx2"/>
                </a:solidFill>
              </a:rPr>
              <a:t> media), sinusitis and bronchitis</a:t>
            </a:r>
          </a:p>
          <a:p>
            <a:r>
              <a:rPr lang="en-US" sz="2400" i="1" dirty="0">
                <a:solidFill>
                  <a:schemeClr val="accent2"/>
                </a:solidFill>
              </a:rPr>
              <a:t>Contraindications</a:t>
            </a:r>
          </a:p>
          <a:p>
            <a:pPr>
              <a:buFontTx/>
              <a:buChar char="-"/>
            </a:pPr>
            <a:r>
              <a:rPr lang="en-US" sz="2400" dirty="0">
                <a:solidFill>
                  <a:schemeClr val="tx2"/>
                </a:solidFill>
              </a:rPr>
              <a:t>Severe allergic reactions to a previous dose</a:t>
            </a:r>
          </a:p>
          <a:p>
            <a:pPr>
              <a:buFontTx/>
              <a:buChar char="-"/>
            </a:pPr>
            <a:r>
              <a:rPr lang="en-US" sz="2400" dirty="0">
                <a:solidFill>
                  <a:schemeClr val="tx2"/>
                </a:solidFill>
              </a:rPr>
              <a:t>Moderate or severe illness ( temperature &gt; 39oC), do not vaccinate until the child improves.</a:t>
            </a:r>
          </a:p>
          <a:p>
            <a:r>
              <a:rPr lang="en-US" sz="2400" i="1" dirty="0">
                <a:solidFill>
                  <a:schemeClr val="accent2"/>
                </a:solidFill>
              </a:rPr>
              <a:t>Expected reactions </a:t>
            </a:r>
            <a:r>
              <a:rPr lang="en-US" sz="2400" dirty="0">
                <a:solidFill>
                  <a:schemeClr val="tx2"/>
                </a:solidFill>
              </a:rPr>
              <a:t>(mild reactions   - very common)</a:t>
            </a:r>
          </a:p>
          <a:p>
            <a:pPr>
              <a:buFontTx/>
              <a:buChar char="-"/>
            </a:pPr>
            <a:r>
              <a:rPr lang="en-US" sz="2400" dirty="0">
                <a:solidFill>
                  <a:schemeClr val="tx2"/>
                </a:solidFill>
              </a:rPr>
              <a:t>Irritability , crying</a:t>
            </a:r>
          </a:p>
          <a:p>
            <a:pPr>
              <a:buFontTx/>
              <a:buChar char="-"/>
            </a:pPr>
            <a:r>
              <a:rPr lang="en-US" sz="2400" dirty="0">
                <a:solidFill>
                  <a:schemeClr val="tx2"/>
                </a:solidFill>
              </a:rPr>
              <a:t>Swelling,  redness and hotness at injection site</a:t>
            </a:r>
          </a:p>
          <a:p>
            <a:r>
              <a:rPr lang="en-US" sz="2400" dirty="0">
                <a:solidFill>
                  <a:schemeClr val="tx2"/>
                </a:solidFill>
              </a:rPr>
              <a:t> </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6" name="TextBox 1"/>
          <p:cNvSpPr txBox="1"/>
          <p:nvPr/>
        </p:nvSpPr>
        <p:spPr>
          <a:xfrm>
            <a:off x="1738282" y="0"/>
            <a:ext cx="8643998" cy="8549639"/>
          </a:xfrm>
          <a:prstGeom prst="rect">
            <a:avLst/>
          </a:prstGeom>
          <a:noFill/>
        </p:spPr>
        <p:txBody>
          <a:bodyPr wrap="square" rtlCol="0">
            <a:spAutoFit/>
          </a:bodyPr>
          <a:lstStyle/>
          <a:p>
            <a:pPr>
              <a:buFontTx/>
              <a:buChar char="-"/>
            </a:pPr>
            <a:r>
              <a:rPr lang="en-US" sz="2400" dirty="0">
                <a:solidFill>
                  <a:schemeClr val="tx2"/>
                </a:solidFill>
              </a:rPr>
              <a:t>Transient fever &lt;39</a:t>
            </a:r>
            <a:r>
              <a:rPr lang="en-US" sz="2400" baseline="34000" dirty="0">
                <a:solidFill>
                  <a:schemeClr val="tx2"/>
                </a:solidFill>
              </a:rPr>
              <a:t>o</a:t>
            </a:r>
            <a:r>
              <a:rPr lang="en-US" sz="3600" baseline="-25000" dirty="0">
                <a:solidFill>
                  <a:schemeClr val="tx2"/>
                </a:solidFill>
              </a:rPr>
              <a:t>C</a:t>
            </a:r>
          </a:p>
          <a:p>
            <a:r>
              <a:rPr lang="en-US" sz="2400" b="1" i="1" dirty="0">
                <a:solidFill>
                  <a:schemeClr val="accent2"/>
                </a:solidFill>
              </a:rPr>
              <a:t>Severe reactions</a:t>
            </a:r>
          </a:p>
          <a:p>
            <a:pPr>
              <a:buFontTx/>
              <a:buChar char="-"/>
            </a:pPr>
            <a:r>
              <a:rPr lang="en-US" sz="2400" dirty="0">
                <a:solidFill>
                  <a:schemeClr val="tx2"/>
                </a:solidFill>
              </a:rPr>
              <a:t>Rare allergic reactions.</a:t>
            </a:r>
          </a:p>
          <a:p>
            <a:r>
              <a:rPr lang="en-US" sz="2800" b="1" u="sng" dirty="0">
                <a:solidFill>
                  <a:schemeClr val="accent2"/>
                </a:solidFill>
              </a:rPr>
              <a:t>N/B     </a:t>
            </a:r>
          </a:p>
          <a:p>
            <a:r>
              <a:rPr lang="en-US" sz="2400" dirty="0">
                <a:solidFill>
                  <a:schemeClr val="tx2"/>
                </a:solidFill>
              </a:rPr>
              <a:t>PCV has a vial monitor (VVM) on the vial cap.       VVM is an indicator of cumulative heat exposure of the vaccine from the time of manufacture. The white square inside the circle changes </a:t>
            </a:r>
            <a:r>
              <a:rPr lang="en-US" sz="2400" dirty="0" err="1">
                <a:solidFill>
                  <a:schemeClr val="tx2"/>
                </a:solidFill>
              </a:rPr>
              <a:t>colour</a:t>
            </a:r>
            <a:r>
              <a:rPr lang="en-US" sz="2400" dirty="0">
                <a:solidFill>
                  <a:schemeClr val="tx2"/>
                </a:solidFill>
              </a:rPr>
              <a:t>(darkens)irreversibly when exposed to heat over a period of time. At a glance </a:t>
            </a:r>
            <a:r>
              <a:rPr lang="en-US" sz="2400" dirty="0" err="1">
                <a:solidFill>
                  <a:schemeClr val="tx2"/>
                </a:solidFill>
              </a:rPr>
              <a:t>theVVM</a:t>
            </a:r>
            <a:r>
              <a:rPr lang="en-US" sz="2400" dirty="0">
                <a:solidFill>
                  <a:schemeClr val="tx2"/>
                </a:solidFill>
              </a:rPr>
              <a:t> can show whether the vaccine can be used or not.</a:t>
            </a:r>
          </a:p>
          <a:p>
            <a:r>
              <a:rPr lang="en-US" sz="2400" dirty="0">
                <a:solidFill>
                  <a:schemeClr val="tx2"/>
                </a:solidFill>
              </a:rPr>
              <a:t>Discard open vials after 6 hours or at the end of the immunization session .</a:t>
            </a:r>
          </a:p>
          <a:p>
            <a:r>
              <a:rPr lang="en-US" sz="2400" dirty="0">
                <a:solidFill>
                  <a:schemeClr val="tx2"/>
                </a:solidFill>
              </a:rPr>
              <a:t>The vaccine can safely be given along with other vaccines such as pentavalent, measles etc during the same immunization visit.</a:t>
            </a:r>
          </a:p>
          <a:p>
            <a:r>
              <a:rPr lang="en-US" sz="2400" dirty="0">
                <a:solidFill>
                  <a:schemeClr val="tx2"/>
                </a:solidFill>
              </a:rPr>
              <a:t>Mild illness such as upper respiratory tract infection is NOT a contra-indication (false contra-indication)</a:t>
            </a:r>
          </a:p>
          <a:p>
            <a:r>
              <a:rPr lang="en-US" sz="2400" dirty="0">
                <a:solidFill>
                  <a:schemeClr val="tx2"/>
                </a:solidFill>
              </a:rPr>
              <a:t>Should never be frozen. If frozen, it can cause (aseptic abscess)</a:t>
            </a:r>
          </a:p>
          <a:p>
            <a:r>
              <a:rPr lang="en-US" sz="2400" dirty="0">
                <a:solidFill>
                  <a:schemeClr val="tx2"/>
                </a:solidFill>
              </a:rPr>
              <a:t>Perform a shake test ----       shake the vaccine vial gently to obtain a uniform solution.   Observe the vials contents for unusual appearance and particles (Granules).   If either is observed the vial must be discarded.</a:t>
            </a: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7" name="TextBox 1"/>
          <p:cNvSpPr txBox="1"/>
          <p:nvPr/>
        </p:nvSpPr>
        <p:spPr>
          <a:xfrm>
            <a:off x="1738282" y="214290"/>
            <a:ext cx="8715436" cy="5844540"/>
          </a:xfrm>
          <a:prstGeom prst="rect">
            <a:avLst/>
          </a:prstGeom>
          <a:noFill/>
        </p:spPr>
        <p:txBody>
          <a:bodyPr wrap="square" rtlCol="0">
            <a:spAutoFit/>
          </a:bodyPr>
          <a:lstStyle/>
          <a:p>
            <a:pPr algn="ctr"/>
            <a:r>
              <a:rPr lang="en-US" sz="2800" b="1" u="sng" dirty="0">
                <a:solidFill>
                  <a:srgbClr val="C00000"/>
                </a:solidFill>
              </a:rPr>
              <a:t>HOW  A  VVM  WORKS</a:t>
            </a:r>
          </a:p>
          <a:p>
            <a:r>
              <a:rPr lang="en-US" sz="2400" dirty="0"/>
              <a:t>If exposed to heat for a period of time the square becomes darker than the circle. VVM has four stages</a:t>
            </a:r>
          </a:p>
          <a:p>
            <a:r>
              <a:rPr lang="en-US" sz="2400" dirty="0"/>
              <a:t>Stage 1 </a:t>
            </a:r>
          </a:p>
          <a:p>
            <a:r>
              <a:rPr lang="en-US" sz="2400" dirty="0"/>
              <a:t>The square is white so use vaccine</a:t>
            </a:r>
          </a:p>
          <a:p>
            <a:r>
              <a:rPr lang="en-US" sz="2400" dirty="0"/>
              <a:t>Stage 2</a:t>
            </a:r>
          </a:p>
          <a:p>
            <a:r>
              <a:rPr lang="en-US" sz="2400" dirty="0"/>
              <a:t>The square is lighter than the circle so use the vaccine first</a:t>
            </a:r>
          </a:p>
          <a:p>
            <a:r>
              <a:rPr lang="en-US" sz="2400" dirty="0"/>
              <a:t>Stage 3</a:t>
            </a:r>
          </a:p>
          <a:p>
            <a:r>
              <a:rPr lang="en-US" sz="2400" dirty="0"/>
              <a:t>The square is as dark as the circle so discard the vaccine</a:t>
            </a:r>
          </a:p>
          <a:p>
            <a:r>
              <a:rPr lang="en-US" sz="2400" dirty="0"/>
              <a:t>Stage 4</a:t>
            </a:r>
          </a:p>
          <a:p>
            <a:r>
              <a:rPr lang="en-US" sz="2400" dirty="0"/>
              <a:t>The square is darker than the circle so discard the vaccine</a:t>
            </a:r>
          </a:p>
          <a:p>
            <a:endParaRPr lang="en-US" sz="2400" b="1" u="sng" dirty="0">
              <a:solidFill>
                <a:srgbClr val="C00000"/>
              </a:solidFill>
            </a:endParaRPr>
          </a:p>
          <a:p>
            <a:r>
              <a:rPr lang="en-US" sz="2400" b="1" u="sng" dirty="0">
                <a:solidFill>
                  <a:srgbClr val="C00000"/>
                </a:solidFill>
              </a:rPr>
              <a:t>N/B</a:t>
            </a:r>
          </a:p>
          <a:p>
            <a:r>
              <a:rPr lang="en-US" sz="2400" dirty="0"/>
              <a:t>A vaccine vial monitor is a label attached on a vial or, for freeze dried vaccines, placed on the vial cap. It indicates whether a vaccine can be used or discarded.</a:t>
            </a: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8" name="TextBox 1"/>
          <p:cNvSpPr txBox="1"/>
          <p:nvPr/>
        </p:nvSpPr>
        <p:spPr>
          <a:xfrm>
            <a:off x="1809720" y="357166"/>
            <a:ext cx="8501122" cy="7978139"/>
          </a:xfrm>
          <a:prstGeom prst="rect">
            <a:avLst/>
          </a:prstGeom>
          <a:noFill/>
        </p:spPr>
        <p:txBody>
          <a:bodyPr wrap="square" rtlCol="0">
            <a:spAutoFit/>
          </a:bodyPr>
          <a:lstStyle/>
          <a:p>
            <a:pPr algn="ctr"/>
            <a:r>
              <a:rPr lang="en-US" sz="2800" b="1" i="1" u="sng" dirty="0">
                <a:solidFill>
                  <a:srgbClr val="FF0000"/>
                </a:solidFill>
              </a:rPr>
              <a:t>Pentavalent  vaccine  </a:t>
            </a:r>
          </a:p>
          <a:p>
            <a:r>
              <a:rPr lang="en-US" sz="2400" i="1" dirty="0">
                <a:solidFill>
                  <a:srgbClr val="FF0000"/>
                </a:solidFill>
              </a:rPr>
              <a:t>     </a:t>
            </a:r>
            <a:r>
              <a:rPr lang="en-US" sz="2400" dirty="0">
                <a:solidFill>
                  <a:schemeClr val="tx2"/>
                </a:solidFill>
              </a:rPr>
              <a:t>Made from toxoids and dead bacteria of different organisms to</a:t>
            </a:r>
          </a:p>
          <a:p>
            <a:r>
              <a:rPr lang="en-US" sz="2400" dirty="0">
                <a:solidFill>
                  <a:schemeClr val="tx2"/>
                </a:solidFill>
              </a:rPr>
              <a:t> include:</a:t>
            </a:r>
          </a:p>
          <a:p>
            <a:pPr marL="514350" indent="-514350">
              <a:buFont typeface="+mj-lt"/>
              <a:buAutoNum type="romanLcPeriod"/>
            </a:pPr>
            <a:r>
              <a:rPr lang="en-US" sz="2400" dirty="0">
                <a:solidFill>
                  <a:schemeClr val="tx2"/>
                </a:solidFill>
              </a:rPr>
              <a:t>Tetanus toxoid</a:t>
            </a:r>
          </a:p>
          <a:p>
            <a:pPr marL="514350" indent="-514350">
              <a:buFont typeface="+mj-lt"/>
              <a:buAutoNum type="romanLcPeriod"/>
            </a:pPr>
            <a:r>
              <a:rPr lang="en-US" sz="2400" dirty="0">
                <a:solidFill>
                  <a:schemeClr val="tx2"/>
                </a:solidFill>
              </a:rPr>
              <a:t>Diphtheria toxoid</a:t>
            </a:r>
          </a:p>
          <a:p>
            <a:pPr marL="514350" indent="-514350">
              <a:buFont typeface="+mj-lt"/>
              <a:buAutoNum type="romanLcPeriod"/>
            </a:pPr>
            <a:r>
              <a:rPr lang="en-US" sz="2400" dirty="0">
                <a:solidFill>
                  <a:schemeClr val="tx2"/>
                </a:solidFill>
              </a:rPr>
              <a:t>Dead pertussis bacteria</a:t>
            </a:r>
          </a:p>
          <a:p>
            <a:pPr marL="514350" indent="-514350">
              <a:buFont typeface="+mj-lt"/>
              <a:buAutoNum type="romanLcPeriod"/>
            </a:pPr>
            <a:r>
              <a:rPr lang="en-US" sz="2400" dirty="0">
                <a:solidFill>
                  <a:schemeClr val="tx2"/>
                </a:solidFill>
              </a:rPr>
              <a:t>Conjugate </a:t>
            </a:r>
            <a:r>
              <a:rPr lang="en-US" sz="2400" dirty="0" err="1">
                <a:solidFill>
                  <a:schemeClr val="tx2"/>
                </a:solidFill>
              </a:rPr>
              <a:t>haemophilus</a:t>
            </a:r>
            <a:r>
              <a:rPr lang="en-US" sz="2400" dirty="0">
                <a:solidFill>
                  <a:schemeClr val="tx2"/>
                </a:solidFill>
              </a:rPr>
              <a:t> </a:t>
            </a:r>
            <a:r>
              <a:rPr lang="en-US" sz="2400" dirty="0" err="1">
                <a:solidFill>
                  <a:schemeClr val="tx2"/>
                </a:solidFill>
              </a:rPr>
              <a:t>influenzae</a:t>
            </a:r>
            <a:r>
              <a:rPr lang="en-US" sz="2400" dirty="0">
                <a:solidFill>
                  <a:schemeClr val="tx2"/>
                </a:solidFill>
              </a:rPr>
              <a:t> bacteria  (yoked together)</a:t>
            </a:r>
          </a:p>
          <a:p>
            <a:pPr marL="514350" indent="-514350">
              <a:buFont typeface="+mj-lt"/>
              <a:buAutoNum type="romanLcPeriod"/>
            </a:pPr>
            <a:r>
              <a:rPr lang="en-US" sz="2400" dirty="0">
                <a:solidFill>
                  <a:schemeClr val="tx2"/>
                </a:solidFill>
              </a:rPr>
              <a:t>Hepatitis B virus – Gene of Hbs Ag, put in yeast and allowed to multiply  then purified.</a:t>
            </a:r>
          </a:p>
          <a:p>
            <a:pPr marL="514350" indent="-514350"/>
            <a:r>
              <a:rPr lang="en-US" sz="2400" dirty="0">
                <a:solidFill>
                  <a:schemeClr val="tx2"/>
                </a:solidFill>
              </a:rPr>
              <a:t>        This vaccine should never be frozen. If frozen it looses potency.</a:t>
            </a:r>
          </a:p>
          <a:p>
            <a:pPr marL="514350" indent="-514350"/>
            <a:r>
              <a:rPr lang="en-US" sz="2400" i="1" dirty="0">
                <a:solidFill>
                  <a:srgbClr val="FF0000"/>
                </a:solidFill>
              </a:rPr>
              <a:t>Indications</a:t>
            </a:r>
          </a:p>
          <a:p>
            <a:pPr marL="514350" indent="-514350"/>
            <a:r>
              <a:rPr lang="en-US" sz="2400" dirty="0">
                <a:solidFill>
                  <a:schemeClr val="tx2"/>
                </a:solidFill>
              </a:rPr>
              <a:t>Given to protect the children against 5 diseases</a:t>
            </a:r>
          </a:p>
          <a:p>
            <a:pPr marL="514350" indent="-514350" algn="ctr">
              <a:buFont typeface="+mj-lt"/>
              <a:buAutoNum type="romanLcPeriod"/>
            </a:pPr>
            <a:r>
              <a:rPr lang="en-US" sz="2400" dirty="0">
                <a:solidFill>
                  <a:schemeClr val="tx2"/>
                </a:solidFill>
              </a:rPr>
              <a:t>Tetanus </a:t>
            </a:r>
          </a:p>
          <a:p>
            <a:pPr marL="514350" indent="-514350" algn="ctr">
              <a:buFont typeface="+mj-lt"/>
              <a:buAutoNum type="romanLcPeriod"/>
            </a:pPr>
            <a:r>
              <a:rPr lang="en-US" sz="2400" dirty="0">
                <a:solidFill>
                  <a:schemeClr val="tx2"/>
                </a:solidFill>
              </a:rPr>
              <a:t>Diphtheria</a:t>
            </a:r>
          </a:p>
          <a:p>
            <a:pPr marL="514350" indent="-514350" algn="ctr">
              <a:buFont typeface="+mj-lt"/>
              <a:buAutoNum type="romanLcPeriod"/>
            </a:pPr>
            <a:r>
              <a:rPr lang="en-US" sz="2400" dirty="0">
                <a:solidFill>
                  <a:schemeClr val="tx2"/>
                </a:solidFill>
              </a:rPr>
              <a:t>Whooping cough</a:t>
            </a:r>
          </a:p>
          <a:p>
            <a:pPr marL="514350" indent="-514350" algn="ctr">
              <a:buFont typeface="+mj-lt"/>
              <a:buAutoNum type="romanLcPeriod"/>
            </a:pPr>
            <a:r>
              <a:rPr lang="en-US" sz="2400" dirty="0">
                <a:solidFill>
                  <a:schemeClr val="tx2"/>
                </a:solidFill>
              </a:rPr>
              <a:t>Hepatitis B</a:t>
            </a:r>
          </a:p>
          <a:p>
            <a:pPr marL="514350" indent="-514350" algn="ctr">
              <a:buFont typeface="+mj-lt"/>
              <a:buAutoNum type="romanLcPeriod"/>
            </a:pPr>
            <a:r>
              <a:rPr lang="en-US" sz="2400" dirty="0">
                <a:solidFill>
                  <a:schemeClr val="tx2"/>
                </a:solidFill>
              </a:rPr>
              <a:t>Haemophilus type b infections e.g. pneumonia, meningitis, </a:t>
            </a:r>
          </a:p>
          <a:p>
            <a:pPr marL="514350" indent="-514350">
              <a:buFont typeface="+mj-lt"/>
              <a:buAutoNum type="romanLcPeriod"/>
            </a:pPr>
            <a:endParaRPr lang="en-US" sz="2400" dirty="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Content Placeholder 2"/>
          <p:cNvSpPr>
            <a:spLocks noGrp="1"/>
          </p:cNvSpPr>
          <p:nvPr>
            <p:ph idx="1"/>
          </p:nvPr>
        </p:nvSpPr>
        <p:spPr>
          <a:xfrm>
            <a:off x="838200" y="283335"/>
            <a:ext cx="10515600" cy="5893628"/>
          </a:xfrm>
        </p:spPr>
        <p:txBody>
          <a:bodyPr>
            <a:normAutofit fontScale="85714" lnSpcReduction="10000"/>
          </a:bodyPr>
          <a:lstStyle/>
          <a:p>
            <a:r>
              <a:rPr lang="en-US" dirty="0" smtClean="0"/>
              <a:t>health,  along  with the contributions of </a:t>
            </a:r>
            <a:r>
              <a:rPr lang="en-US" i="1" dirty="0" smtClean="0">
                <a:solidFill>
                  <a:schemeClr val="accent2"/>
                </a:solidFill>
              </a:rPr>
              <a:t>William  Rathbone</a:t>
            </a:r>
            <a:r>
              <a:rPr lang="en-US" dirty="0" smtClean="0"/>
              <a:t>, the founder of public health nursing in England, provided the basis for public health nursing in the United States.</a:t>
            </a:r>
          </a:p>
          <a:p>
            <a:r>
              <a:rPr lang="en-US" dirty="0" smtClean="0"/>
              <a:t>Events in the society at large have shaped nursing as a whole, and the development of public health nursing. i.e. societal social changes tremendously influence changes that occur In a profession.</a:t>
            </a:r>
          </a:p>
          <a:p>
            <a:r>
              <a:rPr lang="en-US" i="1" dirty="0" smtClean="0">
                <a:solidFill>
                  <a:schemeClr val="accent2"/>
                </a:solidFill>
              </a:rPr>
              <a:t>Lilian</a:t>
            </a:r>
            <a:r>
              <a:rPr lang="en-US" dirty="0" smtClean="0"/>
              <a:t> Wald born in 1867 in New York was a nurse leader and the predecessor of modern public health nursing.   She originated the idea of family – focused nursing and stressed the importance of </a:t>
            </a:r>
            <a:r>
              <a:rPr lang="en-US" dirty="0" smtClean="0">
                <a:solidFill>
                  <a:schemeClr val="accent2"/>
                </a:solidFill>
              </a:rPr>
              <a:t>health</a:t>
            </a:r>
            <a:r>
              <a:rPr lang="en-US" dirty="0" smtClean="0"/>
              <a:t> </a:t>
            </a:r>
            <a:r>
              <a:rPr lang="en-US" dirty="0" smtClean="0">
                <a:solidFill>
                  <a:schemeClr val="accent2"/>
                </a:solidFill>
              </a:rPr>
              <a:t>teaching</a:t>
            </a:r>
            <a:r>
              <a:rPr lang="en-US" dirty="0" smtClean="0"/>
              <a:t> in preventing disease and promoting health.</a:t>
            </a:r>
          </a:p>
          <a:p>
            <a:r>
              <a:rPr lang="en-US" dirty="0" smtClean="0"/>
              <a:t>She promoted </a:t>
            </a:r>
            <a:r>
              <a:rPr lang="en-US" dirty="0" smtClean="0">
                <a:solidFill>
                  <a:schemeClr val="accent2"/>
                </a:solidFill>
              </a:rPr>
              <a:t>social</a:t>
            </a:r>
            <a:r>
              <a:rPr lang="en-US" dirty="0" smtClean="0"/>
              <a:t> </a:t>
            </a:r>
            <a:r>
              <a:rPr lang="en-US" dirty="0" smtClean="0">
                <a:solidFill>
                  <a:schemeClr val="accent2"/>
                </a:solidFill>
              </a:rPr>
              <a:t>reforms</a:t>
            </a:r>
            <a:r>
              <a:rPr lang="en-US" dirty="0" smtClean="0"/>
              <a:t> such as introduction of teaching  of courses for public health nursing at teachers college of Colombia University.</a:t>
            </a:r>
          </a:p>
          <a:p>
            <a:r>
              <a:rPr lang="en-US" dirty="0" smtClean="0"/>
              <a:t>She secured changes in child </a:t>
            </a:r>
            <a:r>
              <a:rPr lang="en-US" dirty="0" err="1" smtClean="0">
                <a:solidFill>
                  <a:schemeClr val="accent2"/>
                </a:solidFill>
              </a:rPr>
              <a:t>labour</a:t>
            </a:r>
            <a:r>
              <a:rPr lang="en-US" dirty="0" smtClean="0"/>
              <a:t> </a:t>
            </a:r>
            <a:r>
              <a:rPr lang="en-US" dirty="0" smtClean="0">
                <a:solidFill>
                  <a:schemeClr val="accent2"/>
                </a:solidFill>
              </a:rPr>
              <a:t>laws</a:t>
            </a:r>
            <a:r>
              <a:rPr lang="en-US" dirty="0" smtClean="0"/>
              <a:t>, better </a:t>
            </a:r>
            <a:r>
              <a:rPr lang="en-US" dirty="0" smtClean="0">
                <a:solidFill>
                  <a:schemeClr val="accent2"/>
                </a:solidFill>
              </a:rPr>
              <a:t>housing</a:t>
            </a:r>
            <a:r>
              <a:rPr lang="en-US" dirty="0" smtClean="0"/>
              <a:t> conditions, more and </a:t>
            </a:r>
            <a:r>
              <a:rPr lang="en-US" dirty="0" smtClean="0">
                <a:solidFill>
                  <a:schemeClr val="accent2"/>
                </a:solidFill>
              </a:rPr>
              <a:t>better</a:t>
            </a:r>
            <a:r>
              <a:rPr lang="en-US" dirty="0" smtClean="0"/>
              <a:t> </a:t>
            </a:r>
            <a:r>
              <a:rPr lang="en-US" dirty="0" smtClean="0">
                <a:solidFill>
                  <a:schemeClr val="accent2"/>
                </a:solidFill>
              </a:rPr>
              <a:t>parks</a:t>
            </a:r>
            <a:r>
              <a:rPr lang="en-US" dirty="0" smtClean="0"/>
              <a:t>, pure </a:t>
            </a:r>
            <a:r>
              <a:rPr lang="en-US" dirty="0" smtClean="0">
                <a:solidFill>
                  <a:schemeClr val="accent2"/>
                </a:solidFill>
              </a:rPr>
              <a:t>food</a:t>
            </a:r>
            <a:r>
              <a:rPr lang="en-US" dirty="0" smtClean="0"/>
              <a:t> laws etc.</a:t>
            </a:r>
          </a:p>
          <a:p>
            <a:r>
              <a:rPr lang="en-US" dirty="0" smtClean="0"/>
              <a:t>Lilian has been honored for her </a:t>
            </a:r>
            <a:r>
              <a:rPr lang="en-US" dirty="0" smtClean="0">
                <a:solidFill>
                  <a:schemeClr val="accent2"/>
                </a:solidFill>
              </a:rPr>
              <a:t>social</a:t>
            </a:r>
            <a:r>
              <a:rPr lang="en-US" dirty="0" smtClean="0"/>
              <a:t> </a:t>
            </a:r>
            <a:r>
              <a:rPr lang="en-US" dirty="0" smtClean="0">
                <a:solidFill>
                  <a:schemeClr val="accent2"/>
                </a:solidFill>
              </a:rPr>
              <a:t>reform</a:t>
            </a:r>
            <a:r>
              <a:rPr lang="en-US" dirty="0" smtClean="0"/>
              <a:t> activities as well as her nursing achievements.</a:t>
            </a:r>
          </a:p>
          <a:p>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9" name="TextBox 1"/>
          <p:cNvSpPr txBox="1"/>
          <p:nvPr/>
        </p:nvSpPr>
        <p:spPr>
          <a:xfrm>
            <a:off x="1809720" y="357167"/>
            <a:ext cx="8572560" cy="8321040"/>
          </a:xfrm>
          <a:prstGeom prst="rect">
            <a:avLst/>
          </a:prstGeom>
          <a:noFill/>
        </p:spPr>
        <p:txBody>
          <a:bodyPr wrap="square" rtlCol="0">
            <a:spAutoFit/>
          </a:bodyPr>
          <a:lstStyle/>
          <a:p>
            <a:r>
              <a:rPr lang="en-US" sz="2400" dirty="0"/>
              <a:t> </a:t>
            </a:r>
            <a:r>
              <a:rPr lang="en-US" sz="2400" dirty="0">
                <a:solidFill>
                  <a:schemeClr val="tx2"/>
                </a:solidFill>
              </a:rPr>
              <a:t>epiglottis , septicemia, osteomyelitis, cellulitis </a:t>
            </a:r>
          </a:p>
          <a:p>
            <a:r>
              <a:rPr lang="en-US" sz="2400" i="1" dirty="0">
                <a:solidFill>
                  <a:srgbClr val="FF0000"/>
                </a:solidFill>
              </a:rPr>
              <a:t>Age when given</a:t>
            </a:r>
          </a:p>
          <a:p>
            <a:r>
              <a:rPr lang="en-US" sz="2400" dirty="0">
                <a:solidFill>
                  <a:schemeClr val="tx2"/>
                </a:solidFill>
              </a:rPr>
              <a:t>At 6 weeks or thereafter at 1</a:t>
            </a:r>
            <a:r>
              <a:rPr lang="en-US" sz="2400" baseline="30000" dirty="0">
                <a:solidFill>
                  <a:schemeClr val="tx2"/>
                </a:solidFill>
              </a:rPr>
              <a:t>st</a:t>
            </a:r>
            <a:r>
              <a:rPr lang="en-US" sz="2400" dirty="0">
                <a:solidFill>
                  <a:schemeClr val="tx2"/>
                </a:solidFill>
              </a:rPr>
              <a:t> contact with the child.  A series of</a:t>
            </a:r>
          </a:p>
          <a:p>
            <a:r>
              <a:rPr lang="en-US" sz="2400" dirty="0">
                <a:solidFill>
                  <a:schemeClr val="tx2"/>
                </a:solidFill>
              </a:rPr>
              <a:t> 3 vaccines are given at least 4 weeks apart so as to realize full </a:t>
            </a:r>
          </a:p>
          <a:p>
            <a:r>
              <a:rPr lang="en-US" sz="2400" dirty="0">
                <a:solidFill>
                  <a:schemeClr val="tx2"/>
                </a:solidFill>
              </a:rPr>
              <a:t> benefit of the vaccine.</a:t>
            </a:r>
          </a:p>
          <a:p>
            <a:r>
              <a:rPr lang="en-US" sz="2400" i="1" dirty="0">
                <a:solidFill>
                  <a:srgbClr val="FF0000"/>
                </a:solidFill>
              </a:rPr>
              <a:t>Preparation of the vaccine</a:t>
            </a:r>
          </a:p>
          <a:p>
            <a:r>
              <a:rPr lang="en-US" sz="2400" dirty="0">
                <a:solidFill>
                  <a:schemeClr val="tx2"/>
                </a:solidFill>
              </a:rPr>
              <a:t>Freeze dried Hib vaccine should be diluted with DPT –Hb to make</a:t>
            </a:r>
          </a:p>
          <a:p>
            <a:r>
              <a:rPr lang="en-US" sz="2400" dirty="0">
                <a:solidFill>
                  <a:schemeClr val="tx2"/>
                </a:solidFill>
              </a:rPr>
              <a:t>the  pentavalent vaccine</a:t>
            </a:r>
          </a:p>
          <a:p>
            <a:r>
              <a:rPr lang="en-US" sz="2400" dirty="0">
                <a:solidFill>
                  <a:schemeClr val="tx2"/>
                </a:solidFill>
              </a:rPr>
              <a:t>Others----- the Hib is in liquid form while DPT-Hb is separate</a:t>
            </a:r>
          </a:p>
          <a:p>
            <a:r>
              <a:rPr lang="en-US" sz="2400" dirty="0">
                <a:solidFill>
                  <a:schemeClr val="tx2"/>
                </a:solidFill>
              </a:rPr>
              <a:t>            Follow manufacturer’s instructions  to prepare this vaccine</a:t>
            </a:r>
          </a:p>
          <a:p>
            <a:r>
              <a:rPr lang="en-US" sz="2400" dirty="0">
                <a:solidFill>
                  <a:srgbClr val="FF0000"/>
                </a:solidFill>
              </a:rPr>
              <a:t>Contraindications</a:t>
            </a:r>
          </a:p>
          <a:p>
            <a:pPr>
              <a:buFontTx/>
              <a:buChar char="-"/>
            </a:pPr>
            <a:r>
              <a:rPr lang="en-US" sz="2400" dirty="0">
                <a:solidFill>
                  <a:schemeClr val="tx2"/>
                </a:solidFill>
              </a:rPr>
              <a:t>Previous reactions (serious) to previous dosages</a:t>
            </a:r>
          </a:p>
          <a:p>
            <a:pPr>
              <a:buFontTx/>
              <a:buChar char="-"/>
            </a:pPr>
            <a:r>
              <a:rPr lang="en-US" sz="2400" dirty="0">
                <a:solidFill>
                  <a:schemeClr val="tx2"/>
                </a:solidFill>
              </a:rPr>
              <a:t>Convulsions and very high fever</a:t>
            </a:r>
          </a:p>
          <a:p>
            <a:r>
              <a:rPr lang="en-US" sz="2400" b="1" dirty="0">
                <a:solidFill>
                  <a:schemeClr val="accent1"/>
                </a:solidFill>
              </a:rPr>
              <a:t>Dosage and route of administration</a:t>
            </a:r>
          </a:p>
          <a:p>
            <a:r>
              <a:rPr lang="en-US" sz="2400" dirty="0">
                <a:solidFill>
                  <a:schemeClr val="tx2"/>
                </a:solidFill>
              </a:rPr>
              <a:t>Dose –0.5ml</a:t>
            </a:r>
          </a:p>
          <a:p>
            <a:r>
              <a:rPr lang="en-US" sz="2400" dirty="0">
                <a:solidFill>
                  <a:schemeClr val="tx2"/>
                </a:solidFill>
              </a:rPr>
              <a:t>Route -  deep intramuscular on the outer part of the </a:t>
            </a:r>
            <a:r>
              <a:rPr lang="en-US" sz="2400" b="1" dirty="0">
                <a:solidFill>
                  <a:schemeClr val="tx2"/>
                </a:solidFill>
              </a:rPr>
              <a:t>left</a:t>
            </a:r>
            <a:r>
              <a:rPr lang="en-US" sz="2400" dirty="0">
                <a:solidFill>
                  <a:schemeClr val="tx2"/>
                </a:solidFill>
              </a:rPr>
              <a:t> thigh. The </a:t>
            </a:r>
          </a:p>
          <a:p>
            <a:r>
              <a:rPr lang="en-US" sz="2400" dirty="0">
                <a:solidFill>
                  <a:schemeClr val="tx2"/>
                </a:solidFill>
              </a:rPr>
              <a:t>injection site should be cleaned with a spirit swab or any other </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0" name="TextBox 1"/>
          <p:cNvSpPr txBox="1"/>
          <p:nvPr/>
        </p:nvSpPr>
        <p:spPr>
          <a:xfrm>
            <a:off x="1881158" y="428604"/>
            <a:ext cx="8501122" cy="9083039"/>
          </a:xfrm>
          <a:prstGeom prst="rect">
            <a:avLst/>
          </a:prstGeom>
          <a:noFill/>
        </p:spPr>
        <p:txBody>
          <a:bodyPr wrap="square" rtlCol="0">
            <a:spAutoFit/>
          </a:bodyPr>
          <a:lstStyle/>
          <a:p>
            <a:r>
              <a:rPr lang="en-US" sz="2400" dirty="0"/>
              <a:t> </a:t>
            </a:r>
            <a:r>
              <a:rPr lang="en-US" sz="2400" dirty="0">
                <a:solidFill>
                  <a:schemeClr val="tx2"/>
                </a:solidFill>
              </a:rPr>
              <a:t>antiseptics</a:t>
            </a:r>
            <a:r>
              <a:rPr lang="en-US" sz="2400" dirty="0"/>
              <a:t>.</a:t>
            </a:r>
          </a:p>
          <a:p>
            <a:r>
              <a:rPr lang="en-US" sz="2400" i="1" dirty="0">
                <a:solidFill>
                  <a:srgbClr val="FF0000"/>
                </a:solidFill>
              </a:rPr>
              <a:t>Expected reaction </a:t>
            </a:r>
          </a:p>
          <a:p>
            <a:r>
              <a:rPr lang="en-US" sz="2400" dirty="0">
                <a:solidFill>
                  <a:schemeClr val="tx2"/>
                </a:solidFill>
              </a:rPr>
              <a:t>Slight fever------ advise mother to give </a:t>
            </a:r>
            <a:r>
              <a:rPr lang="en-US" sz="2400" dirty="0" err="1">
                <a:solidFill>
                  <a:schemeClr val="tx2"/>
                </a:solidFill>
              </a:rPr>
              <a:t>calpol</a:t>
            </a:r>
            <a:r>
              <a:rPr lang="en-US" sz="2400" dirty="0">
                <a:solidFill>
                  <a:schemeClr val="tx2"/>
                </a:solidFill>
              </a:rPr>
              <a:t> 1 teaspoon immediately</a:t>
            </a:r>
          </a:p>
          <a:p>
            <a:r>
              <a:rPr lang="en-US" sz="2400" dirty="0">
                <a:solidFill>
                  <a:schemeClr val="tx2"/>
                </a:solidFill>
              </a:rPr>
              <a:t> they reach home.</a:t>
            </a:r>
          </a:p>
          <a:p>
            <a:r>
              <a:rPr lang="en-US" sz="2400" b="1" dirty="0">
                <a:solidFill>
                  <a:schemeClr val="accent1"/>
                </a:solidFill>
              </a:rPr>
              <a:t>Side effects</a:t>
            </a:r>
          </a:p>
          <a:p>
            <a:pPr>
              <a:buFontTx/>
              <a:buChar char="-"/>
            </a:pPr>
            <a:r>
              <a:rPr lang="en-US" sz="2400" dirty="0">
                <a:solidFill>
                  <a:schemeClr val="tx2"/>
                </a:solidFill>
              </a:rPr>
              <a:t>Very high fever – do tepid sponging and bring the child to hospital</a:t>
            </a:r>
          </a:p>
          <a:p>
            <a:pPr>
              <a:buFontTx/>
              <a:buChar char="-"/>
            </a:pPr>
            <a:r>
              <a:rPr lang="en-US" sz="2400" dirty="0">
                <a:solidFill>
                  <a:schemeClr val="tx2"/>
                </a:solidFill>
              </a:rPr>
              <a:t>Injection abscess-   occurs when wrong route is used or there is</a:t>
            </a:r>
          </a:p>
          <a:p>
            <a:r>
              <a:rPr lang="en-US" sz="2400" dirty="0">
                <a:solidFill>
                  <a:schemeClr val="tx2"/>
                </a:solidFill>
              </a:rPr>
              <a:t>Contamination. Should bring the child back to health facility.</a:t>
            </a:r>
          </a:p>
          <a:p>
            <a:endParaRPr lang="en-US" sz="2400" dirty="0">
              <a:solidFill>
                <a:schemeClr val="tx2"/>
              </a:solidFill>
            </a:endParaRPr>
          </a:p>
          <a:p>
            <a:r>
              <a:rPr lang="en-US" sz="2400" b="1" u="sng" dirty="0">
                <a:solidFill>
                  <a:srgbClr val="FF0000"/>
                </a:solidFill>
              </a:rPr>
              <a:t>Measles  vaccine</a:t>
            </a:r>
          </a:p>
          <a:p>
            <a:r>
              <a:rPr lang="en-US" sz="2400" dirty="0">
                <a:solidFill>
                  <a:schemeClr val="tx2"/>
                </a:solidFill>
              </a:rPr>
              <a:t>It is live attenuated viral vaccine.    It is supplied in vials  of 1, 10 or</a:t>
            </a:r>
          </a:p>
          <a:p>
            <a:r>
              <a:rPr lang="en-US" sz="2400" dirty="0">
                <a:solidFill>
                  <a:schemeClr val="tx2"/>
                </a:solidFill>
              </a:rPr>
              <a:t>20 doses.</a:t>
            </a:r>
          </a:p>
          <a:p>
            <a:r>
              <a:rPr lang="en-US" sz="2400" b="1" dirty="0">
                <a:solidFill>
                  <a:schemeClr val="accent1"/>
                </a:solidFill>
              </a:rPr>
              <a:t>Indication</a:t>
            </a:r>
          </a:p>
          <a:p>
            <a:r>
              <a:rPr lang="en-US" sz="2400" dirty="0">
                <a:solidFill>
                  <a:schemeClr val="tx2"/>
                </a:solidFill>
              </a:rPr>
              <a:t>          Gives artificial active immunity to children to protect them from</a:t>
            </a:r>
          </a:p>
          <a:p>
            <a:r>
              <a:rPr lang="en-US" sz="2400" dirty="0">
                <a:solidFill>
                  <a:schemeClr val="tx2"/>
                </a:solidFill>
              </a:rPr>
              <a:t> measles infection </a:t>
            </a:r>
          </a:p>
          <a:p>
            <a:r>
              <a:rPr lang="en-US" sz="2400" dirty="0">
                <a:solidFill>
                  <a:srgbClr val="C00000"/>
                </a:solidFill>
              </a:rPr>
              <a:t>Age when given     </a:t>
            </a:r>
            <a:r>
              <a:rPr lang="en-US" sz="2400" dirty="0">
                <a:solidFill>
                  <a:schemeClr val="tx2"/>
                </a:solidFill>
              </a:rPr>
              <a:t>---1</a:t>
            </a:r>
            <a:r>
              <a:rPr lang="en-US" sz="2400" baseline="30000" dirty="0">
                <a:solidFill>
                  <a:schemeClr val="tx2"/>
                </a:solidFill>
              </a:rPr>
              <a:t>st</a:t>
            </a:r>
            <a:r>
              <a:rPr lang="en-US" sz="2400" dirty="0">
                <a:solidFill>
                  <a:schemeClr val="tx2"/>
                </a:solidFill>
              </a:rPr>
              <a:t> dose At 9 months.   A child is born with natural </a:t>
            </a:r>
          </a:p>
          <a:p>
            <a:r>
              <a:rPr lang="en-US" sz="2400" dirty="0">
                <a:solidFill>
                  <a:schemeClr val="tx2"/>
                </a:solidFill>
              </a:rPr>
              <a:t> passive immunity from the mother which lasts for 7- 9 months. The 2</a:t>
            </a:r>
            <a:r>
              <a:rPr lang="en-US" sz="2400" baseline="30000" dirty="0">
                <a:solidFill>
                  <a:schemeClr val="tx2"/>
                </a:solidFill>
              </a:rPr>
              <a:t>nd</a:t>
            </a:r>
            <a:r>
              <a:rPr lang="en-US" sz="2400" dirty="0">
                <a:solidFill>
                  <a:schemeClr val="tx2"/>
                </a:solidFill>
              </a:rPr>
              <a:t> </a:t>
            </a:r>
          </a:p>
          <a:p>
            <a:endParaRPr lang="en-US" sz="2400" dirty="0">
              <a:solidFill>
                <a:schemeClr val="tx2"/>
              </a:solidFill>
            </a:endParaRP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1" name="TextBox 1"/>
          <p:cNvSpPr txBox="1"/>
          <p:nvPr/>
        </p:nvSpPr>
        <p:spPr>
          <a:xfrm>
            <a:off x="1738283" y="214291"/>
            <a:ext cx="9013983" cy="7254239"/>
          </a:xfrm>
          <a:prstGeom prst="rect">
            <a:avLst/>
          </a:prstGeom>
          <a:noFill/>
        </p:spPr>
        <p:txBody>
          <a:bodyPr wrap="square" rtlCol="0">
            <a:spAutoFit/>
          </a:bodyPr>
          <a:lstStyle/>
          <a:p>
            <a:r>
              <a:rPr lang="en-US" sz="2400" dirty="0"/>
              <a:t>  dose is administered at the age of 18 months.</a:t>
            </a:r>
          </a:p>
          <a:p>
            <a:r>
              <a:rPr lang="en-US" sz="2400" i="1" dirty="0">
                <a:solidFill>
                  <a:srgbClr val="FF0000"/>
                </a:solidFill>
              </a:rPr>
              <a:t>Contra – indication</a:t>
            </a:r>
          </a:p>
          <a:p>
            <a:pPr>
              <a:buFontTx/>
              <a:buChar char="-"/>
            </a:pPr>
            <a:r>
              <a:rPr lang="en-US" sz="2400" i="1" dirty="0">
                <a:solidFill>
                  <a:schemeClr val="tx2"/>
                </a:solidFill>
              </a:rPr>
              <a:t>Critically ill children requiring admission</a:t>
            </a:r>
          </a:p>
          <a:p>
            <a:r>
              <a:rPr lang="en-US" sz="2400" i="1" dirty="0">
                <a:solidFill>
                  <a:srgbClr val="FF0000"/>
                </a:solidFill>
              </a:rPr>
              <a:t>Dosage</a:t>
            </a:r>
            <a:r>
              <a:rPr lang="en-US" sz="2400" dirty="0">
                <a:solidFill>
                  <a:schemeClr val="tx2"/>
                </a:solidFill>
              </a:rPr>
              <a:t>      --- 0.5ml single dose</a:t>
            </a:r>
          </a:p>
          <a:p>
            <a:r>
              <a:rPr lang="en-US" sz="2400" i="1" dirty="0">
                <a:solidFill>
                  <a:srgbClr val="FF0000"/>
                </a:solidFill>
              </a:rPr>
              <a:t>Reconstitution</a:t>
            </a:r>
          </a:p>
          <a:p>
            <a:r>
              <a:rPr lang="en-US" sz="2400" dirty="0">
                <a:solidFill>
                  <a:schemeClr val="tx2"/>
                </a:solidFill>
              </a:rPr>
              <a:t>Read the manufacturer’s instruction</a:t>
            </a:r>
          </a:p>
          <a:p>
            <a:r>
              <a:rPr lang="en-US" sz="2400" dirty="0">
                <a:solidFill>
                  <a:schemeClr val="tx2"/>
                </a:solidFill>
              </a:rPr>
              <a:t>Reconstitute the vaccine  with its cold </a:t>
            </a:r>
            <a:r>
              <a:rPr lang="en-US" sz="2400" dirty="0" err="1">
                <a:solidFill>
                  <a:schemeClr val="tx2"/>
                </a:solidFill>
              </a:rPr>
              <a:t>diluent</a:t>
            </a:r>
            <a:r>
              <a:rPr lang="en-US" sz="2400" dirty="0">
                <a:solidFill>
                  <a:schemeClr val="tx2"/>
                </a:solidFill>
              </a:rPr>
              <a:t> .</a:t>
            </a:r>
          </a:p>
          <a:p>
            <a:r>
              <a:rPr lang="en-US" sz="2400" dirty="0">
                <a:solidFill>
                  <a:schemeClr val="tx2"/>
                </a:solidFill>
              </a:rPr>
              <a:t>Shake the bottle a little to mix thoroughly.    Wrap the diluted </a:t>
            </a:r>
          </a:p>
          <a:p>
            <a:r>
              <a:rPr lang="en-US" sz="2400" dirty="0">
                <a:solidFill>
                  <a:schemeClr val="tx2"/>
                </a:solidFill>
              </a:rPr>
              <a:t>vaccine and  place on a frozen ice pack.</a:t>
            </a:r>
          </a:p>
          <a:p>
            <a:r>
              <a:rPr lang="en-US" sz="2400" i="1" dirty="0">
                <a:solidFill>
                  <a:srgbClr val="FF0000"/>
                </a:solidFill>
              </a:rPr>
              <a:t>Route of administration and site</a:t>
            </a:r>
          </a:p>
          <a:p>
            <a:r>
              <a:rPr lang="en-US" sz="2400" dirty="0">
                <a:solidFill>
                  <a:schemeClr val="tx2"/>
                </a:solidFill>
              </a:rPr>
              <a:t>        Given subcutaneously  0r intramuscular at the mid outer aspect</a:t>
            </a:r>
          </a:p>
          <a:p>
            <a:r>
              <a:rPr lang="en-US" sz="2400" dirty="0">
                <a:solidFill>
                  <a:schemeClr val="tx2"/>
                </a:solidFill>
              </a:rPr>
              <a:t>Of the right arm in the deltoid muscle</a:t>
            </a:r>
          </a:p>
          <a:p>
            <a:r>
              <a:rPr lang="en-US" sz="2400" dirty="0">
                <a:solidFill>
                  <a:schemeClr val="tx2"/>
                </a:solidFill>
              </a:rPr>
              <a:t>Clean the site with wet swab . Be careful with antiseptics or </a:t>
            </a:r>
          </a:p>
          <a:p>
            <a:r>
              <a:rPr lang="en-US" sz="2400" dirty="0">
                <a:solidFill>
                  <a:schemeClr val="tx2"/>
                </a:solidFill>
              </a:rPr>
              <a:t>disinfectants  as they can destroy the vaccine</a:t>
            </a:r>
          </a:p>
          <a:p>
            <a:r>
              <a:rPr lang="en-US" sz="2400" i="1" dirty="0">
                <a:solidFill>
                  <a:srgbClr val="FF0000"/>
                </a:solidFill>
              </a:rPr>
              <a:t>Expected reactions</a:t>
            </a:r>
          </a:p>
          <a:p>
            <a:pPr marL="457200" indent="-457200">
              <a:buAutoNum type="arabicPlain"/>
            </a:pPr>
            <a:r>
              <a:rPr lang="en-US" sz="2400" dirty="0">
                <a:solidFill>
                  <a:schemeClr val="tx2"/>
                </a:solidFill>
              </a:rPr>
              <a:t>A child may get a mild fever and a rash 8</a:t>
            </a:r>
            <a:r>
              <a:rPr lang="en-US" sz="2400" baseline="30000" dirty="0">
                <a:solidFill>
                  <a:schemeClr val="tx2"/>
                </a:solidFill>
              </a:rPr>
              <a:t>th</a:t>
            </a:r>
            <a:r>
              <a:rPr lang="en-US" sz="2400" dirty="0">
                <a:solidFill>
                  <a:schemeClr val="tx2"/>
                </a:solidFill>
              </a:rPr>
              <a:t> or 9</a:t>
            </a:r>
            <a:r>
              <a:rPr lang="en-US" sz="2400" baseline="30000" dirty="0">
                <a:solidFill>
                  <a:schemeClr val="tx2"/>
                </a:solidFill>
              </a:rPr>
              <a:t>th</a:t>
            </a:r>
            <a:r>
              <a:rPr lang="en-US" sz="2400" dirty="0">
                <a:solidFill>
                  <a:schemeClr val="tx2"/>
                </a:solidFill>
              </a:rPr>
              <a:t> day after</a:t>
            </a:r>
          </a:p>
          <a:p>
            <a:pPr marL="457200" indent="-457200"/>
            <a:r>
              <a:rPr lang="en-US" sz="2400" dirty="0">
                <a:solidFill>
                  <a:schemeClr val="tx2"/>
                </a:solidFill>
              </a:rPr>
              <a:t> immunization.</a:t>
            </a:r>
          </a:p>
          <a:p>
            <a:pPr marL="457200" indent="-457200">
              <a:buAutoNum type="arabicPlain" startAt="2"/>
            </a:pPr>
            <a:r>
              <a:rPr lang="en-US" sz="2400" dirty="0">
                <a:solidFill>
                  <a:schemeClr val="tx2"/>
                </a:solidFill>
              </a:rPr>
              <a:t>Sometimes the child may become slightly unwell after getting</a:t>
            </a:r>
          </a:p>
          <a:p>
            <a:r>
              <a:rPr lang="en-US" sz="2400" i="1" dirty="0">
                <a:solidFill>
                  <a:schemeClr val="tx2"/>
                </a:solidFill>
              </a:rPr>
              <a:t>  </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2" name="TextBox 1"/>
          <p:cNvSpPr txBox="1"/>
          <p:nvPr/>
        </p:nvSpPr>
        <p:spPr>
          <a:xfrm>
            <a:off x="2095472" y="428605"/>
            <a:ext cx="9364980" cy="6136640"/>
          </a:xfrm>
          <a:prstGeom prst="rect">
            <a:avLst/>
          </a:prstGeom>
          <a:noFill/>
        </p:spPr>
        <p:txBody>
          <a:bodyPr wrap="none" rtlCol="0">
            <a:spAutoFit/>
          </a:bodyPr>
          <a:lstStyle/>
          <a:p>
            <a:r>
              <a:rPr lang="en-US" sz="2400" dirty="0">
                <a:solidFill>
                  <a:schemeClr val="tx2"/>
                </a:solidFill>
              </a:rPr>
              <a:t> the vaccine.   The sickness is less the serious than the disease </a:t>
            </a:r>
          </a:p>
          <a:p>
            <a:r>
              <a:rPr lang="en-US" sz="2400" dirty="0">
                <a:solidFill>
                  <a:schemeClr val="tx2"/>
                </a:solidFill>
              </a:rPr>
              <a:t> the child is being  protected against.</a:t>
            </a:r>
          </a:p>
          <a:p>
            <a:r>
              <a:rPr lang="en-US" sz="2400" b="1" dirty="0">
                <a:solidFill>
                  <a:srgbClr val="FF0000"/>
                </a:solidFill>
              </a:rPr>
              <a:t>Side effects</a:t>
            </a:r>
          </a:p>
          <a:p>
            <a:r>
              <a:rPr lang="en-US" sz="2400" dirty="0">
                <a:solidFill>
                  <a:schemeClr val="tx2"/>
                </a:solidFill>
              </a:rPr>
              <a:t>Failure  of vaccine , and so children already immunized are reported</a:t>
            </a:r>
          </a:p>
          <a:p>
            <a:r>
              <a:rPr lang="en-US" sz="2400" dirty="0">
                <a:solidFill>
                  <a:schemeClr val="tx2"/>
                </a:solidFill>
              </a:rPr>
              <a:t> to have developed measles.</a:t>
            </a:r>
          </a:p>
          <a:p>
            <a:r>
              <a:rPr lang="en-US" sz="2400" dirty="0">
                <a:solidFill>
                  <a:schemeClr val="tx2"/>
                </a:solidFill>
              </a:rPr>
              <a:t>Reasons for failure include:</a:t>
            </a:r>
          </a:p>
          <a:p>
            <a:pPr marL="457200" indent="-457200">
              <a:buAutoNum type="arabicPlain"/>
            </a:pPr>
            <a:r>
              <a:rPr lang="en-US" sz="2400" dirty="0">
                <a:solidFill>
                  <a:schemeClr val="tx2"/>
                </a:solidFill>
              </a:rPr>
              <a:t>Use of measles vaccine which has lost its potency</a:t>
            </a:r>
          </a:p>
          <a:p>
            <a:pPr marL="457200" indent="-457200">
              <a:buAutoNum type="arabicPlain"/>
            </a:pPr>
            <a:r>
              <a:rPr lang="en-US" sz="2400" dirty="0">
                <a:solidFill>
                  <a:schemeClr val="tx2"/>
                </a:solidFill>
              </a:rPr>
              <a:t>Use of expired vaccine</a:t>
            </a:r>
          </a:p>
          <a:p>
            <a:pPr marL="457200" indent="-457200">
              <a:buAutoNum type="arabicPlain"/>
            </a:pPr>
            <a:r>
              <a:rPr lang="en-US" sz="2400" dirty="0">
                <a:solidFill>
                  <a:schemeClr val="tx2"/>
                </a:solidFill>
              </a:rPr>
              <a:t>The child immunized too young when he still has antibodies</a:t>
            </a:r>
          </a:p>
          <a:p>
            <a:pPr marL="457200" indent="-457200"/>
            <a:r>
              <a:rPr lang="en-US" sz="2400" dirty="0">
                <a:solidFill>
                  <a:schemeClr val="tx2"/>
                </a:solidFill>
              </a:rPr>
              <a:t> from the mother</a:t>
            </a:r>
          </a:p>
          <a:p>
            <a:pPr marL="457200" indent="-457200">
              <a:buAutoNum type="arabicPlain" startAt="4"/>
            </a:pPr>
            <a:r>
              <a:rPr lang="en-US" sz="2400" dirty="0">
                <a:solidFill>
                  <a:schemeClr val="tx2"/>
                </a:solidFill>
              </a:rPr>
              <a:t>The child may not have had measles but some other viral</a:t>
            </a:r>
          </a:p>
          <a:p>
            <a:pPr marL="457200" indent="-457200"/>
            <a:r>
              <a:rPr lang="en-US" sz="2400" dirty="0">
                <a:solidFill>
                  <a:schemeClr val="tx2"/>
                </a:solidFill>
              </a:rPr>
              <a:t>infections with similar rash and fever.</a:t>
            </a:r>
          </a:p>
          <a:p>
            <a:pPr marL="457200" indent="-457200"/>
            <a:r>
              <a:rPr lang="en-US" sz="2400" dirty="0">
                <a:solidFill>
                  <a:schemeClr val="tx2"/>
                </a:solidFill>
              </a:rPr>
              <a:t>Points to remember</a:t>
            </a:r>
          </a:p>
          <a:p>
            <a:pPr marL="457200" indent="-457200">
              <a:buAutoNum type="arabicPlain"/>
            </a:pPr>
            <a:r>
              <a:rPr lang="en-US" sz="2400" dirty="0">
                <a:solidFill>
                  <a:schemeClr val="tx2"/>
                </a:solidFill>
              </a:rPr>
              <a:t>If the child has had measles infection, then there is no need of</a:t>
            </a:r>
          </a:p>
          <a:p>
            <a:pPr marL="457200" indent="-457200"/>
            <a:r>
              <a:rPr lang="en-US" sz="2400" dirty="0">
                <a:solidFill>
                  <a:schemeClr val="tx2"/>
                </a:solidFill>
              </a:rPr>
              <a:t> giving the  vaccine, as the child has already developed Natural </a:t>
            </a:r>
          </a:p>
          <a:p>
            <a:pPr marL="457200" indent="-457200"/>
            <a:r>
              <a:rPr lang="en-US" sz="2400" dirty="0">
                <a:solidFill>
                  <a:schemeClr val="tx2"/>
                </a:solidFill>
              </a:rPr>
              <a:t>active  immunity</a:t>
            </a:r>
          </a:p>
          <a:p>
            <a:pPr marL="457200" indent="-457200"/>
            <a:r>
              <a:rPr lang="en-US" sz="2400" dirty="0">
                <a:solidFill>
                  <a:schemeClr val="tx2"/>
                </a:solidFill>
              </a:rPr>
              <a:t>2      Incase of doubt about the history of measles infection, just</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3" name="TextBox 1"/>
          <p:cNvSpPr txBox="1"/>
          <p:nvPr/>
        </p:nvSpPr>
        <p:spPr>
          <a:xfrm>
            <a:off x="1881158" y="285729"/>
            <a:ext cx="9263380" cy="6136641"/>
          </a:xfrm>
          <a:prstGeom prst="rect">
            <a:avLst/>
          </a:prstGeom>
          <a:noFill/>
        </p:spPr>
        <p:txBody>
          <a:bodyPr wrap="none" rtlCol="0">
            <a:spAutoFit/>
          </a:bodyPr>
          <a:lstStyle/>
          <a:p>
            <a:r>
              <a:rPr lang="en-US" sz="2400" dirty="0"/>
              <a:t> give the vaccine, as this has no harm to the child.</a:t>
            </a:r>
          </a:p>
          <a:p>
            <a:pPr marL="457200" indent="-457200">
              <a:buAutoNum type="arabicPlain" startAt="3"/>
            </a:pPr>
            <a:r>
              <a:rPr lang="en-US" sz="2400" dirty="0"/>
              <a:t>Give only one dose</a:t>
            </a:r>
          </a:p>
          <a:p>
            <a:pPr marL="457200" indent="-457200">
              <a:buAutoNum type="arabicPlain" startAt="3"/>
            </a:pPr>
            <a:r>
              <a:rPr lang="en-US" sz="2400" dirty="0"/>
              <a:t>Give the vaccine with other vaccines at the same time</a:t>
            </a:r>
          </a:p>
          <a:p>
            <a:pPr marL="457200" indent="-457200"/>
            <a:endParaRPr lang="en-US" sz="2400" dirty="0"/>
          </a:p>
          <a:p>
            <a:pPr marL="457200" indent="-457200"/>
            <a:r>
              <a:rPr lang="en-US" sz="2400" b="1" dirty="0">
                <a:solidFill>
                  <a:srgbClr val="FF0000"/>
                </a:solidFill>
              </a:rPr>
              <a:t>TETANUS  TOXOID VACCINE FOR PREGNANT  MOTHERS</a:t>
            </a:r>
          </a:p>
          <a:p>
            <a:pPr marL="457200" indent="-457200"/>
            <a:r>
              <a:rPr lang="en-US" sz="2400" dirty="0">
                <a:solidFill>
                  <a:schemeClr val="tx2"/>
                </a:solidFill>
              </a:rPr>
              <a:t>1</a:t>
            </a:r>
            <a:r>
              <a:rPr lang="en-US" sz="2400" baseline="30000" dirty="0">
                <a:solidFill>
                  <a:schemeClr val="tx2"/>
                </a:solidFill>
              </a:rPr>
              <a:t>ST</a:t>
            </a:r>
            <a:r>
              <a:rPr lang="en-US" sz="2400" dirty="0">
                <a:solidFill>
                  <a:schemeClr val="tx2"/>
                </a:solidFill>
              </a:rPr>
              <a:t> Dose with first pregnancy</a:t>
            </a:r>
          </a:p>
          <a:p>
            <a:pPr marL="457200" indent="-457200"/>
            <a:r>
              <a:rPr lang="en-US" sz="2400" dirty="0">
                <a:solidFill>
                  <a:schemeClr val="tx2"/>
                </a:solidFill>
              </a:rPr>
              <a:t>2</a:t>
            </a:r>
            <a:r>
              <a:rPr lang="en-US" sz="2400" baseline="30000" dirty="0">
                <a:solidFill>
                  <a:schemeClr val="tx2"/>
                </a:solidFill>
              </a:rPr>
              <a:t>nd</a:t>
            </a:r>
            <a:r>
              <a:rPr lang="en-US" sz="2400" dirty="0">
                <a:solidFill>
                  <a:schemeClr val="tx2"/>
                </a:solidFill>
              </a:rPr>
              <a:t>  dose -  4 weeks after first dose</a:t>
            </a:r>
          </a:p>
          <a:p>
            <a:pPr marL="457200" indent="-457200"/>
            <a:r>
              <a:rPr lang="en-US" sz="2400" dirty="0">
                <a:solidFill>
                  <a:schemeClr val="tx2"/>
                </a:solidFill>
              </a:rPr>
              <a:t>3</a:t>
            </a:r>
            <a:r>
              <a:rPr lang="en-US" sz="2400" baseline="30000" dirty="0">
                <a:solidFill>
                  <a:schemeClr val="tx2"/>
                </a:solidFill>
              </a:rPr>
              <a:t>rd</a:t>
            </a:r>
            <a:r>
              <a:rPr lang="en-US" sz="2400" dirty="0">
                <a:solidFill>
                  <a:schemeClr val="tx2"/>
                </a:solidFill>
              </a:rPr>
              <a:t> dose – 6 months after 2</a:t>
            </a:r>
            <a:r>
              <a:rPr lang="en-US" sz="2400" baseline="30000" dirty="0">
                <a:solidFill>
                  <a:schemeClr val="tx2"/>
                </a:solidFill>
              </a:rPr>
              <a:t>nd</a:t>
            </a:r>
            <a:r>
              <a:rPr lang="en-US" sz="2400" dirty="0">
                <a:solidFill>
                  <a:schemeClr val="tx2"/>
                </a:solidFill>
              </a:rPr>
              <a:t> dose</a:t>
            </a:r>
          </a:p>
          <a:p>
            <a:pPr marL="457200" indent="-457200"/>
            <a:r>
              <a:rPr lang="en-US" sz="2400" dirty="0">
                <a:solidFill>
                  <a:schemeClr val="tx2"/>
                </a:solidFill>
              </a:rPr>
              <a:t>4</a:t>
            </a:r>
            <a:r>
              <a:rPr lang="en-US" sz="2400" baseline="30000" dirty="0">
                <a:solidFill>
                  <a:schemeClr val="tx2"/>
                </a:solidFill>
              </a:rPr>
              <a:t>th</a:t>
            </a:r>
            <a:r>
              <a:rPr lang="en-US" sz="2400" dirty="0">
                <a:solidFill>
                  <a:schemeClr val="tx2"/>
                </a:solidFill>
              </a:rPr>
              <a:t> dose -  at least one year after the 3</a:t>
            </a:r>
            <a:r>
              <a:rPr lang="en-US" sz="2400" baseline="30000" dirty="0">
                <a:solidFill>
                  <a:schemeClr val="tx2"/>
                </a:solidFill>
              </a:rPr>
              <a:t>rd</a:t>
            </a:r>
            <a:r>
              <a:rPr lang="en-US" sz="2400" dirty="0">
                <a:solidFill>
                  <a:schemeClr val="tx2"/>
                </a:solidFill>
              </a:rPr>
              <a:t> dose</a:t>
            </a:r>
          </a:p>
          <a:p>
            <a:pPr marL="457200" indent="-457200"/>
            <a:r>
              <a:rPr lang="en-US" sz="2400" dirty="0">
                <a:solidFill>
                  <a:schemeClr val="tx2"/>
                </a:solidFill>
              </a:rPr>
              <a:t>5</a:t>
            </a:r>
            <a:r>
              <a:rPr lang="en-US" sz="2400" baseline="30000" dirty="0">
                <a:solidFill>
                  <a:schemeClr val="tx2"/>
                </a:solidFill>
              </a:rPr>
              <a:t>th</a:t>
            </a:r>
            <a:r>
              <a:rPr lang="en-US" sz="2400" dirty="0">
                <a:solidFill>
                  <a:schemeClr val="tx2"/>
                </a:solidFill>
              </a:rPr>
              <a:t> dose -   at least one year after the 4</a:t>
            </a:r>
            <a:r>
              <a:rPr lang="en-US" sz="2400" baseline="30000" dirty="0">
                <a:solidFill>
                  <a:schemeClr val="tx2"/>
                </a:solidFill>
              </a:rPr>
              <a:t>th</a:t>
            </a:r>
            <a:r>
              <a:rPr lang="en-US" sz="2400" dirty="0">
                <a:solidFill>
                  <a:schemeClr val="tx2"/>
                </a:solidFill>
              </a:rPr>
              <a:t> dose</a:t>
            </a:r>
          </a:p>
          <a:p>
            <a:pPr marL="457200" indent="-457200"/>
            <a:r>
              <a:rPr lang="en-US" sz="2400" dirty="0">
                <a:solidFill>
                  <a:schemeClr val="tx2"/>
                </a:solidFill>
              </a:rPr>
              <a:t>A total of 5 doses is recommended during a woman’s  reproductive</a:t>
            </a:r>
          </a:p>
          <a:p>
            <a:pPr marL="457200" indent="-457200"/>
            <a:r>
              <a:rPr lang="en-US" sz="2400" dirty="0">
                <a:solidFill>
                  <a:schemeClr val="tx2"/>
                </a:solidFill>
              </a:rPr>
              <a:t> age.    The 3</a:t>
            </a:r>
            <a:r>
              <a:rPr lang="en-US" sz="2400" baseline="30000" dirty="0">
                <a:solidFill>
                  <a:schemeClr val="tx2"/>
                </a:solidFill>
              </a:rPr>
              <a:t>rd</a:t>
            </a:r>
            <a:r>
              <a:rPr lang="en-US" sz="2400" dirty="0">
                <a:solidFill>
                  <a:schemeClr val="tx2"/>
                </a:solidFill>
              </a:rPr>
              <a:t> , 4</a:t>
            </a:r>
            <a:r>
              <a:rPr lang="en-US" sz="2400" baseline="30000" dirty="0">
                <a:solidFill>
                  <a:schemeClr val="tx2"/>
                </a:solidFill>
              </a:rPr>
              <a:t>th</a:t>
            </a:r>
            <a:r>
              <a:rPr lang="en-US" sz="2400" dirty="0">
                <a:solidFill>
                  <a:schemeClr val="tx2"/>
                </a:solidFill>
              </a:rPr>
              <a:t>, and 5</a:t>
            </a:r>
            <a:r>
              <a:rPr lang="en-US" sz="2400" baseline="30000" dirty="0">
                <a:solidFill>
                  <a:schemeClr val="tx2"/>
                </a:solidFill>
              </a:rPr>
              <a:t>th</a:t>
            </a:r>
            <a:r>
              <a:rPr lang="en-US" sz="2400" dirty="0">
                <a:solidFill>
                  <a:schemeClr val="tx2"/>
                </a:solidFill>
              </a:rPr>
              <a:t> doses can be given in subsequent</a:t>
            </a:r>
          </a:p>
          <a:p>
            <a:pPr marL="457200" indent="-457200"/>
            <a:r>
              <a:rPr lang="en-US" sz="2400" dirty="0">
                <a:solidFill>
                  <a:schemeClr val="tx2"/>
                </a:solidFill>
              </a:rPr>
              <a:t> pregnancies . </a:t>
            </a:r>
          </a:p>
          <a:p>
            <a:pPr marL="457200" indent="-457200"/>
            <a:r>
              <a:rPr lang="en-US" sz="2400" i="1" dirty="0">
                <a:solidFill>
                  <a:srgbClr val="FF0000"/>
                </a:solidFill>
              </a:rPr>
              <a:t>Indication</a:t>
            </a:r>
          </a:p>
          <a:p>
            <a:pPr marL="457200" indent="-457200"/>
            <a:r>
              <a:rPr lang="en-US" sz="2400" dirty="0">
                <a:solidFill>
                  <a:schemeClr val="tx2"/>
                </a:solidFill>
              </a:rPr>
              <a:t>Immunizing a pregnant mother  ensures protection of her newborn</a:t>
            </a:r>
          </a:p>
          <a:p>
            <a:pPr marL="457200" indent="-457200"/>
            <a:r>
              <a:rPr lang="en-US" sz="2400" dirty="0">
                <a:solidFill>
                  <a:schemeClr val="tx2"/>
                </a:solidFill>
              </a:rPr>
              <a:t> baby  against tetanus. The mother’s body produce antibodies </a:t>
            </a:r>
          </a:p>
          <a:p>
            <a:pPr marL="457200" indent="-457200"/>
            <a:r>
              <a:rPr lang="en-US" sz="2400" dirty="0">
                <a:solidFill>
                  <a:schemeClr val="tx2"/>
                </a:solidFill>
              </a:rPr>
              <a:t> which get to the fetus and protects it from neonatal tetanus.</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4" name="TextBox 1"/>
          <p:cNvSpPr txBox="1"/>
          <p:nvPr/>
        </p:nvSpPr>
        <p:spPr>
          <a:xfrm>
            <a:off x="1666844" y="1"/>
            <a:ext cx="8715436" cy="6619239"/>
          </a:xfrm>
          <a:prstGeom prst="rect">
            <a:avLst/>
          </a:prstGeom>
          <a:noFill/>
        </p:spPr>
        <p:txBody>
          <a:bodyPr wrap="square" rtlCol="0">
            <a:spAutoFit/>
          </a:bodyPr>
          <a:lstStyle/>
          <a:p>
            <a:r>
              <a:rPr lang="en-US" sz="2400" dirty="0">
                <a:solidFill>
                  <a:schemeClr val="accent2"/>
                </a:solidFill>
              </a:rPr>
              <a:t>Dosage  </a:t>
            </a:r>
            <a:r>
              <a:rPr lang="en-US" sz="2400" dirty="0"/>
              <a:t>       -     0.5ml </a:t>
            </a:r>
          </a:p>
          <a:p>
            <a:r>
              <a:rPr lang="en-US" sz="2400" i="1" dirty="0">
                <a:solidFill>
                  <a:schemeClr val="accent2"/>
                </a:solidFill>
              </a:rPr>
              <a:t>Route and site </a:t>
            </a:r>
            <a:r>
              <a:rPr lang="en-US" sz="2400" dirty="0"/>
              <a:t>– IM in deltoid muscle of the left upper arm</a:t>
            </a:r>
          </a:p>
          <a:p>
            <a:r>
              <a:rPr lang="en-US" sz="2400" dirty="0"/>
              <a:t>Clean the injection site with spirit  swab </a:t>
            </a:r>
          </a:p>
          <a:p>
            <a:r>
              <a:rPr lang="en-US" sz="2400" i="1" dirty="0">
                <a:solidFill>
                  <a:schemeClr val="accent2"/>
                </a:solidFill>
              </a:rPr>
              <a:t>Expected reaction</a:t>
            </a:r>
          </a:p>
          <a:p>
            <a:r>
              <a:rPr lang="en-US" sz="2400" dirty="0"/>
              <a:t>It may cause a little pain and swelling at the injection site. This </a:t>
            </a:r>
          </a:p>
          <a:p>
            <a:r>
              <a:rPr lang="en-US" sz="2400" dirty="0"/>
              <a:t>heals spontaneously.</a:t>
            </a:r>
          </a:p>
          <a:p>
            <a:r>
              <a:rPr lang="en-US" sz="2400" b="1" dirty="0">
                <a:solidFill>
                  <a:srgbClr val="C00000"/>
                </a:solidFill>
              </a:rPr>
              <a:t>Important points</a:t>
            </a:r>
          </a:p>
          <a:p>
            <a:pPr marL="457200" indent="-457200">
              <a:buAutoNum type="arabicPlain"/>
            </a:pPr>
            <a:r>
              <a:rPr lang="en-US" sz="2400" dirty="0"/>
              <a:t>Tell the mother about the importance of being immunized</a:t>
            </a:r>
          </a:p>
          <a:p>
            <a:pPr marL="457200" indent="-457200"/>
            <a:r>
              <a:rPr lang="en-US" sz="2400" dirty="0"/>
              <a:t> against Tetanus to protect their new born babies from getting </a:t>
            </a:r>
          </a:p>
          <a:p>
            <a:pPr marL="457200" indent="-457200"/>
            <a:r>
              <a:rPr lang="en-US" sz="2400" dirty="0"/>
              <a:t>neonatal tetanus.</a:t>
            </a:r>
          </a:p>
          <a:p>
            <a:pPr marL="457200" indent="-457200"/>
            <a:r>
              <a:rPr lang="en-US" sz="2400" dirty="0"/>
              <a:t>The vaccine also protect the mother herself</a:t>
            </a:r>
          </a:p>
          <a:p>
            <a:pPr marL="457200" indent="-457200">
              <a:buAutoNum type="arabicPlain" startAt="2"/>
            </a:pPr>
            <a:r>
              <a:rPr lang="en-US" sz="2400" dirty="0"/>
              <a:t>Tetanus  toxoid is also given in OPD for all cut wounds, </a:t>
            </a:r>
          </a:p>
          <a:p>
            <a:pPr marL="457200" indent="-457200"/>
            <a:r>
              <a:rPr lang="en-US" sz="2400" dirty="0"/>
              <a:t>contaminated  wounds , burns  etc</a:t>
            </a:r>
          </a:p>
          <a:p>
            <a:pPr marL="457200" indent="-457200">
              <a:buAutoNum type="arabicPlain" startAt="3"/>
            </a:pPr>
            <a:r>
              <a:rPr lang="en-US" sz="2400" dirty="0"/>
              <a:t>ATS  or antitetanus serum (ready made antibodies) is given</a:t>
            </a:r>
          </a:p>
          <a:p>
            <a:pPr marL="457200" indent="-457200"/>
            <a:r>
              <a:rPr lang="en-US" sz="2400" dirty="0"/>
              <a:t> when indicated to provide artificial passive immunity .    </a:t>
            </a:r>
          </a:p>
          <a:p>
            <a:pPr marL="457200" indent="-457200"/>
            <a:r>
              <a:rPr lang="en-US" sz="2400" b="1" u="sng" dirty="0">
                <a:solidFill>
                  <a:srgbClr val="FF0000"/>
                </a:solidFill>
              </a:rPr>
              <a:t>Recording the immunizations</a:t>
            </a:r>
          </a:p>
          <a:p>
            <a:pPr marL="457200" indent="-457200"/>
            <a:r>
              <a:rPr lang="en-US" sz="2400" dirty="0"/>
              <a:t>The mother-child booklet,   permanent register, tally &amp; summary sheets.                                              </a:t>
            </a:r>
            <a:r>
              <a:rPr lang="en-US" sz="3200" b="1" i="1" u="sng" dirty="0">
                <a:solidFill>
                  <a:srgbClr val="FF0000"/>
                </a:solidFill>
              </a:rPr>
              <a:t>END</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5" name="Title 1"/>
          <p:cNvSpPr>
            <a:spLocks noGrp="1"/>
          </p:cNvSpPr>
          <p:nvPr>
            <p:ph type="ctrTitle"/>
          </p:nvPr>
        </p:nvSpPr>
        <p:spPr>
          <a:xfrm>
            <a:off x="2209800" y="214292"/>
            <a:ext cx="7772400" cy="1285883"/>
          </a:xfrm>
        </p:spPr>
        <p:txBody>
          <a:bodyPr/>
          <a:lstStyle/>
          <a:p>
            <a:r>
              <a:rPr lang="en-US" b="1" u="sng" dirty="0" smtClean="0">
                <a:solidFill>
                  <a:srgbClr val="C00000"/>
                </a:solidFill>
              </a:rPr>
              <a:t>HOME VISITING</a:t>
            </a:r>
            <a:endParaRPr lang="en-US" b="1" u="sng" dirty="0">
              <a:solidFill>
                <a:srgbClr val="C00000"/>
              </a:solidFill>
            </a:endParaRPr>
          </a:p>
        </p:txBody>
      </p:sp>
      <p:sp>
        <p:nvSpPr>
          <p:cNvPr id="1048896" name="Subtitle 2"/>
          <p:cNvSpPr>
            <a:spLocks noGrp="1"/>
          </p:cNvSpPr>
          <p:nvPr>
            <p:ph type="subTitle" idx="1"/>
          </p:nvPr>
        </p:nvSpPr>
        <p:spPr>
          <a:xfrm>
            <a:off x="2166910" y="1357298"/>
            <a:ext cx="8001056" cy="5286412"/>
          </a:xfrm>
        </p:spPr>
        <p:txBody>
          <a:bodyPr>
            <a:noAutofit/>
          </a:bodyPr>
          <a:lstStyle/>
          <a:p>
            <a:r>
              <a:rPr lang="en-US" b="1" dirty="0">
                <a:solidFill>
                  <a:schemeClr val="accent2"/>
                </a:solidFill>
              </a:rPr>
              <a:t>Course   Outline</a:t>
            </a:r>
          </a:p>
          <a:p>
            <a:pPr marL="457200" indent="-457200" algn="l">
              <a:buAutoNum type="arabicPlain"/>
            </a:pPr>
            <a:r>
              <a:rPr lang="en-US" dirty="0">
                <a:solidFill>
                  <a:schemeClr val="tx2"/>
                </a:solidFill>
              </a:rPr>
              <a:t>Definition</a:t>
            </a:r>
          </a:p>
          <a:p>
            <a:pPr marL="457200" indent="-457200" algn="l">
              <a:buAutoNum type="arabicPlain"/>
            </a:pPr>
            <a:r>
              <a:rPr lang="en-US" dirty="0">
                <a:solidFill>
                  <a:schemeClr val="tx2"/>
                </a:solidFill>
              </a:rPr>
              <a:t>Principles of home visiting</a:t>
            </a:r>
          </a:p>
          <a:p>
            <a:pPr marL="457200" indent="-457200" algn="l">
              <a:buAutoNum type="arabicPlain"/>
            </a:pPr>
            <a:r>
              <a:rPr lang="en-US" dirty="0">
                <a:solidFill>
                  <a:schemeClr val="tx2"/>
                </a:solidFill>
              </a:rPr>
              <a:t>Purposes/objectives of home visiting</a:t>
            </a:r>
          </a:p>
          <a:p>
            <a:pPr marL="457200" indent="-457200" algn="l">
              <a:buAutoNum type="arabicPlain"/>
            </a:pPr>
            <a:r>
              <a:rPr lang="en-US" dirty="0">
                <a:solidFill>
                  <a:schemeClr val="tx2"/>
                </a:solidFill>
              </a:rPr>
              <a:t>Indications</a:t>
            </a:r>
          </a:p>
          <a:p>
            <a:pPr marL="457200" indent="-457200" algn="l">
              <a:buAutoNum type="arabicPlain"/>
            </a:pPr>
            <a:r>
              <a:rPr lang="en-US" dirty="0">
                <a:solidFill>
                  <a:schemeClr val="tx2"/>
                </a:solidFill>
              </a:rPr>
              <a:t>Components</a:t>
            </a:r>
          </a:p>
          <a:p>
            <a:pPr marL="457200" indent="-457200" algn="l">
              <a:buAutoNum type="arabicPlain"/>
            </a:pPr>
            <a:r>
              <a:rPr lang="en-US" dirty="0">
                <a:solidFill>
                  <a:schemeClr val="tx2"/>
                </a:solidFill>
              </a:rPr>
              <a:t>advantages</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7" name="TextBox 3"/>
          <p:cNvSpPr txBox="1"/>
          <p:nvPr/>
        </p:nvSpPr>
        <p:spPr>
          <a:xfrm>
            <a:off x="1952597" y="357167"/>
            <a:ext cx="9491980" cy="4714240"/>
          </a:xfrm>
          <a:prstGeom prst="rect">
            <a:avLst/>
          </a:prstGeom>
          <a:noFill/>
        </p:spPr>
        <p:txBody>
          <a:bodyPr wrap="none" rtlCol="0">
            <a:spAutoFit/>
          </a:bodyPr>
          <a:lstStyle/>
          <a:p>
            <a:pPr marL="457200" indent="-457200"/>
            <a:r>
              <a:rPr lang="en-US" sz="2400" i="1" dirty="0">
                <a:solidFill>
                  <a:srgbClr val="FF0000"/>
                </a:solidFill>
              </a:rPr>
              <a:t>Definition </a:t>
            </a:r>
          </a:p>
          <a:p>
            <a:pPr marL="457200" indent="-457200"/>
            <a:r>
              <a:rPr lang="en-US" sz="2400" dirty="0">
                <a:solidFill>
                  <a:schemeClr val="tx2"/>
                </a:solidFill>
              </a:rPr>
              <a:t>         A purposeful and planned visit by a health worker to a client’s</a:t>
            </a:r>
          </a:p>
          <a:p>
            <a:pPr marL="457200" indent="-457200"/>
            <a:r>
              <a:rPr lang="en-US" sz="2400" dirty="0">
                <a:solidFill>
                  <a:schemeClr val="tx2"/>
                </a:solidFill>
              </a:rPr>
              <a:t> home with the aim of teaching the principles of healthy living and </a:t>
            </a:r>
          </a:p>
          <a:p>
            <a:pPr marL="457200" indent="-457200"/>
            <a:r>
              <a:rPr lang="en-US" sz="2400" dirty="0">
                <a:solidFill>
                  <a:schemeClr val="tx2"/>
                </a:solidFill>
              </a:rPr>
              <a:t>counseling  all members of the family.</a:t>
            </a:r>
          </a:p>
          <a:p>
            <a:pPr marL="457200" indent="-457200"/>
            <a:r>
              <a:rPr lang="en-US" sz="2400" dirty="0">
                <a:solidFill>
                  <a:schemeClr val="tx2"/>
                </a:solidFill>
              </a:rPr>
              <a:t>It is a professional contact between the Health worker and the client.</a:t>
            </a:r>
          </a:p>
          <a:p>
            <a:pPr marL="457200" indent="-457200"/>
            <a:endParaRPr lang="en-US" sz="2400" dirty="0">
              <a:solidFill>
                <a:schemeClr val="tx2"/>
              </a:solidFill>
            </a:endParaRPr>
          </a:p>
          <a:p>
            <a:pPr marL="457200" indent="-457200"/>
            <a:r>
              <a:rPr lang="en-US" sz="2400" i="1" dirty="0">
                <a:solidFill>
                  <a:srgbClr val="FF0000"/>
                </a:solidFill>
              </a:rPr>
              <a:t>Principles of home visiting</a:t>
            </a:r>
          </a:p>
          <a:p>
            <a:pPr marL="457200" indent="-457200">
              <a:buAutoNum type="arabicPlain"/>
            </a:pPr>
            <a:r>
              <a:rPr lang="en-US" sz="2400" dirty="0">
                <a:solidFill>
                  <a:schemeClr val="tx2"/>
                </a:solidFill>
              </a:rPr>
              <a:t>Home visits should be planned with a purpose and should be</a:t>
            </a:r>
          </a:p>
          <a:p>
            <a:pPr marL="457200" indent="-457200"/>
            <a:r>
              <a:rPr lang="en-US" sz="2400" dirty="0">
                <a:solidFill>
                  <a:schemeClr val="tx2"/>
                </a:solidFill>
              </a:rPr>
              <a:t> beneficial to clients</a:t>
            </a:r>
          </a:p>
          <a:p>
            <a:pPr marL="457200" indent="-457200">
              <a:buAutoNum type="arabicPlain" startAt="2"/>
            </a:pPr>
            <a:r>
              <a:rPr lang="en-US" sz="2400" dirty="0">
                <a:solidFill>
                  <a:schemeClr val="tx2"/>
                </a:solidFill>
              </a:rPr>
              <a:t>The purpose of the visit should be clear and must meet the </a:t>
            </a:r>
          </a:p>
          <a:p>
            <a:pPr marL="457200" indent="-457200"/>
            <a:r>
              <a:rPr lang="en-US" sz="2400" dirty="0">
                <a:solidFill>
                  <a:schemeClr val="tx2"/>
                </a:solidFill>
              </a:rPr>
              <a:t>needs of the patients.</a:t>
            </a:r>
          </a:p>
          <a:p>
            <a:pPr marL="457200" indent="-457200">
              <a:buAutoNum type="arabicPlain" startAt="3"/>
            </a:pPr>
            <a:r>
              <a:rPr lang="en-US" sz="2400" dirty="0">
                <a:solidFill>
                  <a:schemeClr val="tx2"/>
                </a:solidFill>
              </a:rPr>
              <a:t>Home visits should be regular and flexible according to the</a:t>
            </a:r>
          </a:p>
          <a:p>
            <a:pPr marL="457200" indent="-457200"/>
            <a:r>
              <a:rPr lang="en-US" sz="2400" dirty="0">
                <a:solidFill>
                  <a:schemeClr val="tx2"/>
                </a:solidFill>
              </a:rPr>
              <a:t> needs of the patient.</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8" name="TextBox 1"/>
          <p:cNvSpPr txBox="1"/>
          <p:nvPr/>
        </p:nvSpPr>
        <p:spPr>
          <a:xfrm>
            <a:off x="1738283" y="285729"/>
            <a:ext cx="9771381" cy="6492239"/>
          </a:xfrm>
          <a:prstGeom prst="rect">
            <a:avLst/>
          </a:prstGeom>
          <a:noFill/>
        </p:spPr>
        <p:txBody>
          <a:bodyPr wrap="none" rtlCol="0">
            <a:spAutoFit/>
          </a:bodyPr>
          <a:lstStyle/>
          <a:p>
            <a:pPr marL="457200" indent="-457200">
              <a:buAutoNum type="arabicPlain" startAt="4"/>
            </a:pPr>
            <a:r>
              <a:rPr lang="en-US" sz="2400" dirty="0">
                <a:solidFill>
                  <a:schemeClr val="tx2"/>
                </a:solidFill>
              </a:rPr>
              <a:t>Home visits should be educative  i.e.  Gives excellent opportunities</a:t>
            </a:r>
          </a:p>
          <a:p>
            <a:pPr marL="457200" indent="-457200"/>
            <a:r>
              <a:rPr lang="en-US" sz="2400" dirty="0">
                <a:solidFill>
                  <a:schemeClr val="tx2"/>
                </a:solidFill>
              </a:rPr>
              <a:t> for health education</a:t>
            </a:r>
          </a:p>
          <a:p>
            <a:pPr marL="457200" indent="-457200">
              <a:buAutoNum type="arabicPlain" startAt="5"/>
            </a:pPr>
            <a:r>
              <a:rPr lang="en-US" sz="2400" dirty="0">
                <a:solidFill>
                  <a:schemeClr val="tx2"/>
                </a:solidFill>
              </a:rPr>
              <a:t>Home visits should give opportunities for nurses to demonstrate</a:t>
            </a:r>
          </a:p>
          <a:p>
            <a:pPr marL="457200" indent="-457200"/>
            <a:r>
              <a:rPr lang="en-US" sz="2400" dirty="0">
                <a:solidFill>
                  <a:schemeClr val="tx2"/>
                </a:solidFill>
              </a:rPr>
              <a:t> hygienic principles.</a:t>
            </a:r>
          </a:p>
          <a:p>
            <a:pPr marL="457200" indent="-457200"/>
            <a:r>
              <a:rPr lang="en-US" sz="2400" dirty="0">
                <a:solidFill>
                  <a:schemeClr val="tx2"/>
                </a:solidFill>
              </a:rPr>
              <a:t>6     Home visit should be convenient  and acceptable by the client</a:t>
            </a:r>
          </a:p>
          <a:p>
            <a:pPr marL="457200" indent="-457200">
              <a:buAutoNum type="arabicPlain" startAt="7"/>
            </a:pPr>
            <a:r>
              <a:rPr lang="en-US" sz="2400" dirty="0">
                <a:solidFill>
                  <a:schemeClr val="tx2"/>
                </a:solidFill>
              </a:rPr>
              <a:t>The nurse should make an attempt to include each family member</a:t>
            </a:r>
          </a:p>
          <a:p>
            <a:pPr marL="457200" indent="-457200"/>
            <a:r>
              <a:rPr lang="en-US" sz="2400" dirty="0">
                <a:solidFill>
                  <a:schemeClr val="tx2"/>
                </a:solidFill>
              </a:rPr>
              <a:t> while using the nursing process.</a:t>
            </a:r>
          </a:p>
          <a:p>
            <a:pPr marL="457200" indent="-457200"/>
            <a:r>
              <a:rPr lang="en-US" sz="2400" dirty="0">
                <a:solidFill>
                  <a:schemeClr val="tx2"/>
                </a:solidFill>
              </a:rPr>
              <a:t>8     The nurse and the family must develop positive interpersonal  </a:t>
            </a:r>
          </a:p>
          <a:p>
            <a:pPr marL="457200" indent="-457200"/>
            <a:r>
              <a:rPr lang="en-US" sz="2400" dirty="0">
                <a:solidFill>
                  <a:schemeClr val="tx2"/>
                </a:solidFill>
              </a:rPr>
              <a:t>relationship in their work to achieve the goal.</a:t>
            </a:r>
          </a:p>
          <a:p>
            <a:pPr marL="457200" indent="-457200"/>
            <a:r>
              <a:rPr lang="en-US" sz="2400" dirty="0">
                <a:solidFill>
                  <a:schemeClr val="tx2"/>
                </a:solidFill>
              </a:rPr>
              <a:t>                              Nurse-Patient relationship is </a:t>
            </a:r>
            <a:r>
              <a:rPr lang="en-US" sz="2400" i="1" dirty="0">
                <a:solidFill>
                  <a:schemeClr val="accent2"/>
                </a:solidFill>
              </a:rPr>
              <a:t>defined</a:t>
            </a:r>
            <a:r>
              <a:rPr lang="en-US" sz="2400" dirty="0">
                <a:solidFill>
                  <a:schemeClr val="tx2"/>
                </a:solidFill>
              </a:rPr>
              <a:t> as a professional</a:t>
            </a:r>
          </a:p>
          <a:p>
            <a:pPr marL="457200" indent="-457200"/>
            <a:r>
              <a:rPr lang="en-US" sz="2400" dirty="0">
                <a:solidFill>
                  <a:schemeClr val="tx2"/>
                </a:solidFill>
              </a:rPr>
              <a:t>relationship that occurs when the nurse and the client have entered</a:t>
            </a:r>
          </a:p>
          <a:p>
            <a:pPr marL="457200" indent="-457200"/>
            <a:r>
              <a:rPr lang="en-US" sz="2400" dirty="0">
                <a:solidFill>
                  <a:schemeClr val="tx2"/>
                </a:solidFill>
              </a:rPr>
              <a:t> into an agreement to interact to achieve some mutually determined</a:t>
            </a:r>
          </a:p>
          <a:p>
            <a:pPr marL="457200" indent="-457200"/>
            <a:r>
              <a:rPr lang="en-US" sz="2400" dirty="0">
                <a:solidFill>
                  <a:schemeClr val="tx2"/>
                </a:solidFill>
              </a:rPr>
              <a:t> health oriented  goals  that  are consistent with nursing </a:t>
            </a:r>
          </a:p>
          <a:p>
            <a:pPr marL="457200" indent="-457200"/>
            <a:r>
              <a:rPr lang="en-US" sz="2400" dirty="0">
                <a:solidFill>
                  <a:schemeClr val="tx2"/>
                </a:solidFill>
              </a:rPr>
              <a:t>professional obligation .(duty to meet the health needs of the client)</a:t>
            </a:r>
          </a:p>
          <a:p>
            <a:pPr marL="457200" indent="-457200">
              <a:buAutoNum type="arabicPlain" startAt="9"/>
            </a:pPr>
            <a:r>
              <a:rPr lang="en-US" sz="2400" dirty="0">
                <a:solidFill>
                  <a:schemeClr val="tx2"/>
                </a:solidFill>
              </a:rPr>
              <a:t>The nurse must be flexible and must respect the patient’s rights </a:t>
            </a:r>
          </a:p>
          <a:p>
            <a:pPr marL="457200" indent="-457200"/>
            <a:r>
              <a:rPr lang="en-US" sz="2400" dirty="0">
                <a:solidFill>
                  <a:schemeClr val="tx2"/>
                </a:solidFill>
              </a:rPr>
              <a:t> to accept or reject care, and to participate in goal-setting and goal </a:t>
            </a:r>
          </a:p>
          <a:p>
            <a:pPr marL="457200" indent="-457200"/>
            <a:r>
              <a:rPr lang="en-US" sz="2400" dirty="0">
                <a:solidFill>
                  <a:schemeClr val="tx2"/>
                </a:solidFill>
              </a:rPr>
              <a:t> achievement.</a:t>
            </a:r>
          </a:p>
          <a:p>
            <a:pPr marL="457200" indent="-457200"/>
            <a:r>
              <a:rPr lang="en-US" sz="2400" dirty="0">
                <a:solidFill>
                  <a:schemeClr val="tx2"/>
                </a:solidFill>
              </a:rPr>
              <a:t>10     Visits must be recorded in the diary and family folder.</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9" name="TextBox 1"/>
          <p:cNvSpPr txBox="1"/>
          <p:nvPr/>
        </p:nvSpPr>
        <p:spPr>
          <a:xfrm>
            <a:off x="1809721" y="285729"/>
            <a:ext cx="9339581" cy="5781040"/>
          </a:xfrm>
          <a:prstGeom prst="rect">
            <a:avLst/>
          </a:prstGeom>
          <a:noFill/>
        </p:spPr>
        <p:txBody>
          <a:bodyPr wrap="none" rtlCol="0">
            <a:spAutoFit/>
          </a:bodyPr>
          <a:lstStyle/>
          <a:p>
            <a:r>
              <a:rPr lang="en-US" sz="2400" i="1" dirty="0">
                <a:solidFill>
                  <a:srgbClr val="FF0000"/>
                </a:solidFill>
              </a:rPr>
              <a:t>Purposes/Objectives of home visiting </a:t>
            </a:r>
          </a:p>
          <a:p>
            <a:pPr marL="457200" indent="-457200">
              <a:buAutoNum type="arabicPlain"/>
            </a:pPr>
            <a:r>
              <a:rPr lang="en-US" sz="2400" dirty="0">
                <a:solidFill>
                  <a:schemeClr val="tx2"/>
                </a:solidFill>
              </a:rPr>
              <a:t>To identify special needs of every individual  in the family set-up.</a:t>
            </a:r>
          </a:p>
          <a:p>
            <a:pPr marL="457200" indent="-457200">
              <a:buAutoNum type="arabicPlain"/>
            </a:pPr>
            <a:r>
              <a:rPr lang="en-US" sz="2400" dirty="0">
                <a:solidFill>
                  <a:schemeClr val="tx2"/>
                </a:solidFill>
              </a:rPr>
              <a:t>To get to know the client’s way of living and identify factors that</a:t>
            </a:r>
          </a:p>
          <a:p>
            <a:pPr marL="457200" indent="-457200"/>
            <a:r>
              <a:rPr lang="en-US" sz="2400" dirty="0">
                <a:solidFill>
                  <a:schemeClr val="tx2"/>
                </a:solidFill>
              </a:rPr>
              <a:t> lead to ill health.</a:t>
            </a:r>
          </a:p>
          <a:p>
            <a:pPr marL="457200" indent="-457200">
              <a:buAutoNum type="arabicPlain" startAt="3"/>
            </a:pPr>
            <a:r>
              <a:rPr lang="en-US" sz="2400" dirty="0">
                <a:solidFill>
                  <a:schemeClr val="tx2"/>
                </a:solidFill>
              </a:rPr>
              <a:t>To identify positive attributes in the family that can be used to</a:t>
            </a:r>
          </a:p>
          <a:p>
            <a:pPr marL="457200" indent="-457200"/>
            <a:r>
              <a:rPr lang="en-US" sz="2400" dirty="0">
                <a:solidFill>
                  <a:schemeClr val="tx2"/>
                </a:solidFill>
              </a:rPr>
              <a:t> promote health</a:t>
            </a:r>
          </a:p>
          <a:p>
            <a:pPr marL="457200" indent="-457200"/>
            <a:r>
              <a:rPr lang="en-US" sz="2400" dirty="0">
                <a:solidFill>
                  <a:schemeClr val="tx2"/>
                </a:solidFill>
              </a:rPr>
              <a:t>4     To establish a friendly relationship with the client in her/his </a:t>
            </a:r>
          </a:p>
          <a:p>
            <a:pPr marL="457200" indent="-457200"/>
            <a:r>
              <a:rPr lang="en-US" sz="2400" dirty="0">
                <a:solidFill>
                  <a:schemeClr val="tx2"/>
                </a:solidFill>
              </a:rPr>
              <a:t> home environment for the purpose of giving health messages. i.e. </a:t>
            </a:r>
          </a:p>
          <a:p>
            <a:pPr marL="457200" indent="-457200"/>
            <a:r>
              <a:rPr lang="en-US" sz="2400" dirty="0">
                <a:solidFill>
                  <a:schemeClr val="tx2"/>
                </a:solidFill>
              </a:rPr>
              <a:t> relaxed informal relationship between the client and the Health</a:t>
            </a:r>
          </a:p>
          <a:p>
            <a:pPr marL="457200" indent="-457200"/>
            <a:r>
              <a:rPr lang="en-US" sz="2400" dirty="0">
                <a:solidFill>
                  <a:schemeClr val="tx2"/>
                </a:solidFill>
              </a:rPr>
              <a:t> Worker.</a:t>
            </a:r>
          </a:p>
          <a:p>
            <a:pPr marL="457200" indent="-457200">
              <a:buAutoNum type="arabicPlain" startAt="5"/>
            </a:pPr>
            <a:r>
              <a:rPr lang="en-US" sz="2400" dirty="0">
                <a:solidFill>
                  <a:schemeClr val="tx2"/>
                </a:solidFill>
              </a:rPr>
              <a:t>To link the home with the Health Facility</a:t>
            </a:r>
          </a:p>
          <a:p>
            <a:pPr marL="457200" indent="-457200">
              <a:buAutoNum type="arabicPlain" startAt="5"/>
            </a:pPr>
            <a:r>
              <a:rPr lang="en-US" sz="2400" dirty="0">
                <a:solidFill>
                  <a:schemeClr val="tx2"/>
                </a:solidFill>
              </a:rPr>
              <a:t>To identify client’s problems early enough and help to correct</a:t>
            </a:r>
          </a:p>
          <a:p>
            <a:pPr marL="457200" indent="-457200"/>
            <a:r>
              <a:rPr lang="en-US" sz="2400" dirty="0">
                <a:solidFill>
                  <a:schemeClr val="tx2"/>
                </a:solidFill>
              </a:rPr>
              <a:t> before complications set in e.g.</a:t>
            </a:r>
          </a:p>
          <a:p>
            <a:pPr marL="457200" indent="-457200">
              <a:buFontTx/>
              <a:buChar char="-"/>
            </a:pPr>
            <a:r>
              <a:rPr lang="en-US" sz="2400" dirty="0">
                <a:solidFill>
                  <a:schemeClr val="tx2"/>
                </a:solidFill>
              </a:rPr>
              <a:t>Malnutrition</a:t>
            </a:r>
          </a:p>
          <a:p>
            <a:pPr marL="457200" indent="-457200">
              <a:buFontTx/>
              <a:buChar char="-"/>
            </a:pPr>
            <a:r>
              <a:rPr lang="en-US" sz="2400" dirty="0">
                <a:solidFill>
                  <a:schemeClr val="tx2"/>
                </a:solidFill>
              </a:rPr>
              <a:t>Immunization defaulters</a:t>
            </a:r>
          </a:p>
          <a:p>
            <a:pPr marL="457200" indent="-457200">
              <a:buFontTx/>
              <a:buChar char="-"/>
            </a:pPr>
            <a:r>
              <a:rPr lang="en-US" sz="2400" dirty="0">
                <a:solidFill>
                  <a:schemeClr val="tx2"/>
                </a:solidFill>
              </a:rPr>
              <a:t>Non-compliance of treatment  e.g. Tuberculosis treatment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Content Placeholder 2"/>
          <p:cNvSpPr>
            <a:spLocks noGrp="1"/>
          </p:cNvSpPr>
          <p:nvPr>
            <p:ph idx="1"/>
          </p:nvPr>
        </p:nvSpPr>
        <p:spPr>
          <a:xfrm>
            <a:off x="838200" y="309093"/>
            <a:ext cx="10515600" cy="5867870"/>
          </a:xfrm>
        </p:spPr>
        <p:txBody>
          <a:bodyPr>
            <a:normAutofit fontScale="92857"/>
          </a:bodyPr>
          <a:lstStyle/>
          <a:p>
            <a:pPr marL="0" indent="0">
              <a:buNone/>
            </a:pPr>
            <a:r>
              <a:rPr lang="en-US" sz="3200" b="1" u="sng" dirty="0">
                <a:solidFill>
                  <a:srgbClr val="C00000"/>
                </a:solidFill>
                <a:effectLst>
                  <a:outerShdw blurRad="38100" dist="38100" dir="2700000" algn="tl">
                    <a:srgbClr val="000000">
                      <a:alpha val="43137"/>
                    </a:srgbClr>
                  </a:outerShdw>
                </a:effectLst>
              </a:rPr>
              <a:t>O</a:t>
            </a:r>
            <a:r>
              <a:rPr lang="en-US" sz="3200" b="1" u="sng" dirty="0" smtClean="0">
                <a:solidFill>
                  <a:srgbClr val="C00000"/>
                </a:solidFill>
                <a:effectLst>
                  <a:outerShdw blurRad="38100" dist="38100" dir="2700000" algn="tl">
                    <a:srgbClr val="000000">
                      <a:alpha val="43137"/>
                    </a:srgbClr>
                  </a:outerShdw>
                </a:effectLst>
              </a:rPr>
              <a:t>bjectives and principles of community health nursing  </a:t>
            </a:r>
          </a:p>
          <a:p>
            <a:pPr marL="457200" indent="-457200">
              <a:buAutoNum type="arabicPlain"/>
            </a:pPr>
            <a:r>
              <a:rPr lang="en-US" b="1" i="1" dirty="0" smtClean="0"/>
              <a:t>The major goal is to protect and promote health of the community. </a:t>
            </a:r>
            <a:r>
              <a:rPr lang="en-US" b="1" i="1" dirty="0" smtClean="0">
                <a:solidFill>
                  <a:srgbClr val="FF0000"/>
                </a:solidFill>
              </a:rPr>
              <a:t>Prevention</a:t>
            </a:r>
            <a:r>
              <a:rPr lang="en-US" b="1" i="1" dirty="0" smtClean="0"/>
              <a:t> is the primary focus which is facilitated by identifying populations at risk within the community, giving health messages and immunizations</a:t>
            </a:r>
          </a:p>
          <a:p>
            <a:pPr marL="457200" indent="-457200">
              <a:buAutoNum type="arabicPlain"/>
            </a:pPr>
            <a:r>
              <a:rPr lang="en-US" b="1" i="1" dirty="0" smtClean="0"/>
              <a:t>Health care is shaped around the patterns of the population , and should meet the needs of the community</a:t>
            </a:r>
          </a:p>
          <a:p>
            <a:pPr marL="457200" indent="-457200">
              <a:buAutoNum type="arabicPlain"/>
            </a:pPr>
            <a:r>
              <a:rPr lang="en-US" b="1" i="1" dirty="0" smtClean="0"/>
              <a:t>Health care activities should be fully </a:t>
            </a:r>
            <a:r>
              <a:rPr lang="en-US" b="1" i="1" dirty="0" smtClean="0">
                <a:solidFill>
                  <a:srgbClr val="FF0000"/>
                </a:solidFill>
              </a:rPr>
              <a:t>integrated</a:t>
            </a:r>
            <a:r>
              <a:rPr lang="en-US" b="1" i="1" dirty="0" smtClean="0"/>
              <a:t> with the activities of the other sectors involved in community development e.g. agriculture, education, social services </a:t>
            </a:r>
            <a:r>
              <a:rPr lang="en-US" b="1" i="1" dirty="0" err="1" smtClean="0"/>
              <a:t>etc</a:t>
            </a:r>
            <a:r>
              <a:rPr lang="en-US" b="1" i="1" dirty="0" smtClean="0"/>
              <a:t> ( </a:t>
            </a:r>
            <a:r>
              <a:rPr lang="en-US" b="1" i="1" dirty="0" err="1" smtClean="0"/>
              <a:t>intersectoral</a:t>
            </a:r>
            <a:r>
              <a:rPr lang="en-US" b="1" i="1" dirty="0" smtClean="0"/>
              <a:t> collaboration) </a:t>
            </a:r>
          </a:p>
          <a:p>
            <a:pPr marL="457200" indent="-457200">
              <a:buAutoNum type="arabicPlain"/>
            </a:pPr>
            <a:r>
              <a:rPr lang="en-US" b="1" i="1" dirty="0" smtClean="0"/>
              <a:t>The local population should be actively </a:t>
            </a:r>
            <a:r>
              <a:rPr lang="en-US" b="1" i="1" dirty="0" smtClean="0">
                <a:solidFill>
                  <a:srgbClr val="FF0000"/>
                </a:solidFill>
              </a:rPr>
              <a:t>involved</a:t>
            </a:r>
            <a:r>
              <a:rPr lang="en-US" b="1" i="1" dirty="0" smtClean="0"/>
              <a:t> in the formulation and implementation of health care activities , so that health care can be brought into line with local needs and priorities</a:t>
            </a: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0" name="TextBox 1"/>
          <p:cNvSpPr txBox="1"/>
          <p:nvPr/>
        </p:nvSpPr>
        <p:spPr>
          <a:xfrm>
            <a:off x="1738282" y="214291"/>
            <a:ext cx="9707881" cy="6136640"/>
          </a:xfrm>
          <a:prstGeom prst="rect">
            <a:avLst/>
          </a:prstGeom>
          <a:noFill/>
        </p:spPr>
        <p:txBody>
          <a:bodyPr wrap="none" rtlCol="0">
            <a:spAutoFit/>
          </a:bodyPr>
          <a:lstStyle/>
          <a:p>
            <a:r>
              <a:rPr lang="en-US" sz="2400" i="1" dirty="0">
                <a:solidFill>
                  <a:srgbClr val="FF0000"/>
                </a:solidFill>
              </a:rPr>
              <a:t>Indications for home visiting </a:t>
            </a:r>
          </a:p>
          <a:p>
            <a:pPr marL="457200" indent="-457200"/>
            <a:r>
              <a:rPr lang="en-US" sz="2400" dirty="0">
                <a:solidFill>
                  <a:schemeClr val="tx2"/>
                </a:solidFill>
              </a:rPr>
              <a:t>1  Antenatal mothers with a risk factor e.g. Bad Obstetric History(BOH)</a:t>
            </a:r>
          </a:p>
          <a:p>
            <a:pPr marL="457200" indent="-457200"/>
            <a:r>
              <a:rPr lang="en-US" sz="2400" dirty="0">
                <a:solidFill>
                  <a:schemeClr val="tx2"/>
                </a:solidFill>
              </a:rPr>
              <a:t> mothers,  the mothers with a medical condition such as heart disease</a:t>
            </a:r>
          </a:p>
          <a:p>
            <a:pPr marL="457200" indent="-457200"/>
            <a:r>
              <a:rPr lang="en-US" sz="2400" dirty="0">
                <a:solidFill>
                  <a:schemeClr val="tx2"/>
                </a:solidFill>
              </a:rPr>
              <a:t> diabetes mellitus , hypertension etc,  the mothers who do not attend</a:t>
            </a:r>
          </a:p>
          <a:p>
            <a:pPr marL="457200" indent="-457200"/>
            <a:r>
              <a:rPr lang="en-US" sz="2400" dirty="0">
                <a:solidFill>
                  <a:schemeClr val="tx2"/>
                </a:solidFill>
              </a:rPr>
              <a:t> the antenatal clinic.</a:t>
            </a:r>
          </a:p>
          <a:p>
            <a:pPr marL="457200" indent="-457200">
              <a:buAutoNum type="arabicPlain" startAt="2"/>
            </a:pPr>
            <a:r>
              <a:rPr lang="en-US" sz="2400" dirty="0">
                <a:solidFill>
                  <a:schemeClr val="tx2"/>
                </a:solidFill>
              </a:rPr>
              <a:t>Clients with a communicable disease e.g. Tuberculosis, dysentery,</a:t>
            </a:r>
          </a:p>
          <a:p>
            <a:pPr marL="457200" indent="-457200">
              <a:buAutoNum type="arabicPlain" startAt="2"/>
            </a:pPr>
            <a:r>
              <a:rPr lang="en-US" sz="2400" dirty="0">
                <a:solidFill>
                  <a:schemeClr val="tx2"/>
                </a:solidFill>
              </a:rPr>
              <a:t>Handicapped clients-  physically and mentally</a:t>
            </a:r>
          </a:p>
          <a:p>
            <a:pPr marL="457200" indent="-457200">
              <a:buAutoNum type="arabicPlain" startAt="2"/>
            </a:pPr>
            <a:r>
              <a:rPr lang="en-US" sz="2400" dirty="0">
                <a:solidFill>
                  <a:schemeClr val="tx2"/>
                </a:solidFill>
              </a:rPr>
              <a:t>Chronic illness such as epilepsy , diabetes mellitus, stroke etc</a:t>
            </a:r>
          </a:p>
          <a:p>
            <a:pPr marL="457200" indent="-457200">
              <a:buAutoNum type="arabicPlain" startAt="2"/>
            </a:pPr>
            <a:r>
              <a:rPr lang="en-US" sz="2400" dirty="0">
                <a:solidFill>
                  <a:schemeClr val="tx2"/>
                </a:solidFill>
              </a:rPr>
              <a:t>Children with the following conditions;</a:t>
            </a:r>
          </a:p>
          <a:p>
            <a:pPr marL="457200" indent="-457200">
              <a:buFontTx/>
              <a:buChar char="-"/>
            </a:pPr>
            <a:r>
              <a:rPr lang="en-US" sz="2400" dirty="0">
                <a:solidFill>
                  <a:schemeClr val="tx2"/>
                </a:solidFill>
              </a:rPr>
              <a:t>Malnutrition or underweight</a:t>
            </a:r>
          </a:p>
          <a:p>
            <a:pPr marL="457200" indent="-457200">
              <a:buFontTx/>
              <a:buChar char="-"/>
            </a:pPr>
            <a:r>
              <a:rPr lang="en-US" sz="2400" dirty="0">
                <a:solidFill>
                  <a:schemeClr val="tx2"/>
                </a:solidFill>
              </a:rPr>
              <a:t>Clinic defaulters</a:t>
            </a:r>
          </a:p>
          <a:p>
            <a:pPr marL="457200" indent="-457200">
              <a:buFontTx/>
              <a:buChar char="-"/>
            </a:pPr>
            <a:r>
              <a:rPr lang="en-US" sz="2400" dirty="0">
                <a:solidFill>
                  <a:schemeClr val="tx2"/>
                </a:solidFill>
              </a:rPr>
              <a:t>Prematurity</a:t>
            </a:r>
          </a:p>
          <a:p>
            <a:pPr marL="457200" indent="-457200">
              <a:buFontTx/>
              <a:buChar char="-"/>
            </a:pPr>
            <a:r>
              <a:rPr lang="en-US" sz="2400" dirty="0">
                <a:solidFill>
                  <a:schemeClr val="tx2"/>
                </a:solidFill>
              </a:rPr>
              <a:t>Multiple births</a:t>
            </a:r>
          </a:p>
          <a:p>
            <a:pPr marL="457200" indent="-457200">
              <a:buFontTx/>
              <a:buChar char="-"/>
            </a:pPr>
            <a:r>
              <a:rPr lang="en-US" sz="2400" dirty="0">
                <a:solidFill>
                  <a:schemeClr val="tx2"/>
                </a:solidFill>
              </a:rPr>
              <a:t>Difficult deliveries</a:t>
            </a:r>
          </a:p>
          <a:p>
            <a:pPr marL="457200" indent="-457200">
              <a:buFontTx/>
              <a:buChar char="-"/>
            </a:pPr>
            <a:r>
              <a:rPr lang="en-US" sz="2400" dirty="0">
                <a:solidFill>
                  <a:schemeClr val="tx2"/>
                </a:solidFill>
              </a:rPr>
              <a:t>Small for dates</a:t>
            </a:r>
          </a:p>
          <a:p>
            <a:pPr marL="457200" indent="-457200">
              <a:buFontTx/>
              <a:buChar char="-"/>
            </a:pPr>
            <a:r>
              <a:rPr lang="en-US" sz="2400" dirty="0">
                <a:solidFill>
                  <a:schemeClr val="tx2"/>
                </a:solidFill>
              </a:rPr>
              <a:t>Diarrheal diseases</a:t>
            </a:r>
          </a:p>
          <a:p>
            <a:pPr marL="457200" indent="-457200">
              <a:buFontTx/>
              <a:buChar char="-"/>
            </a:pPr>
            <a:r>
              <a:rPr lang="en-US" sz="2400" dirty="0">
                <a:solidFill>
                  <a:schemeClr val="tx2"/>
                </a:solidFill>
              </a:rPr>
              <a:t>Recurrent respiratory tract infections</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1" name="TextBox 1"/>
          <p:cNvSpPr txBox="1"/>
          <p:nvPr/>
        </p:nvSpPr>
        <p:spPr>
          <a:xfrm>
            <a:off x="1666845" y="214291"/>
            <a:ext cx="9695180" cy="6492239"/>
          </a:xfrm>
          <a:prstGeom prst="rect">
            <a:avLst/>
          </a:prstGeom>
          <a:noFill/>
        </p:spPr>
        <p:txBody>
          <a:bodyPr wrap="none" rtlCol="0">
            <a:spAutoFit/>
          </a:bodyPr>
          <a:lstStyle/>
          <a:p>
            <a:r>
              <a:rPr lang="en-US" sz="2400" b="1" i="1" dirty="0">
                <a:solidFill>
                  <a:srgbClr val="FF0000"/>
                </a:solidFill>
              </a:rPr>
              <a:t>Components of home visiting </a:t>
            </a:r>
          </a:p>
          <a:p>
            <a:pPr marL="457200" indent="-457200">
              <a:buAutoNum type="arabicPlain"/>
            </a:pPr>
            <a:r>
              <a:rPr lang="en-US" sz="2400" i="1" dirty="0">
                <a:solidFill>
                  <a:srgbClr val="FF0000"/>
                </a:solidFill>
              </a:rPr>
              <a:t>Initiation phase</a:t>
            </a:r>
          </a:p>
          <a:p>
            <a:pPr marL="457200" indent="-457200"/>
            <a:r>
              <a:rPr lang="en-US" sz="2400" i="1" dirty="0">
                <a:solidFill>
                  <a:srgbClr val="FF0000"/>
                </a:solidFill>
              </a:rPr>
              <a:t>               </a:t>
            </a:r>
            <a:r>
              <a:rPr lang="en-US" sz="2400" dirty="0">
                <a:solidFill>
                  <a:schemeClr val="tx2"/>
                </a:solidFill>
              </a:rPr>
              <a:t>The CHN clarifies the purpose of the visit and also share</a:t>
            </a:r>
          </a:p>
          <a:p>
            <a:pPr marL="457200" indent="-457200"/>
            <a:r>
              <a:rPr lang="en-US" sz="2400" dirty="0">
                <a:solidFill>
                  <a:schemeClr val="tx2"/>
                </a:solidFill>
              </a:rPr>
              <a:t> information on reason /purpose for home visit with the family</a:t>
            </a:r>
          </a:p>
          <a:p>
            <a:pPr marL="457200" indent="-457200"/>
            <a:r>
              <a:rPr lang="en-US" sz="2400" dirty="0">
                <a:solidFill>
                  <a:schemeClr val="tx2"/>
                </a:solidFill>
              </a:rPr>
              <a:t>The Nurse introduces herself/himself  to the family and establishes</a:t>
            </a:r>
          </a:p>
          <a:p>
            <a:pPr marL="457200" indent="-457200"/>
            <a:r>
              <a:rPr lang="en-US" sz="2400" dirty="0">
                <a:solidFill>
                  <a:schemeClr val="tx2"/>
                </a:solidFill>
              </a:rPr>
              <a:t>Nurse-client  relationship.</a:t>
            </a:r>
          </a:p>
          <a:p>
            <a:pPr marL="457200" indent="-457200">
              <a:buAutoNum type="arabicPlain" startAt="2"/>
            </a:pPr>
            <a:r>
              <a:rPr lang="en-US" sz="2400" i="1" dirty="0">
                <a:solidFill>
                  <a:srgbClr val="FF0000"/>
                </a:solidFill>
              </a:rPr>
              <a:t>pre-visit  activities</a:t>
            </a:r>
          </a:p>
          <a:p>
            <a:pPr marL="457200" indent="-457200"/>
            <a:r>
              <a:rPr lang="en-US" sz="2400" dirty="0">
                <a:solidFill>
                  <a:schemeClr val="tx2"/>
                </a:solidFill>
              </a:rPr>
              <a:t>              The Nurse needs prior information regarding the home and the </a:t>
            </a:r>
          </a:p>
          <a:p>
            <a:pPr marL="457200" indent="-457200"/>
            <a:r>
              <a:rPr lang="en-US" sz="2400" dirty="0">
                <a:solidFill>
                  <a:schemeClr val="tx2"/>
                </a:solidFill>
              </a:rPr>
              <a:t> family which includes location of the house and distance.</a:t>
            </a:r>
          </a:p>
          <a:p>
            <a:pPr marL="457200" indent="-457200"/>
            <a:r>
              <a:rPr lang="en-US" sz="2400" dirty="0">
                <a:solidFill>
                  <a:schemeClr val="tx2"/>
                </a:solidFill>
              </a:rPr>
              <a:t>The CHN initiates contact with the family , determines family </a:t>
            </a:r>
          </a:p>
          <a:p>
            <a:pPr marL="457200" indent="-457200"/>
            <a:r>
              <a:rPr lang="en-US" sz="2400" dirty="0">
                <a:solidFill>
                  <a:schemeClr val="tx2"/>
                </a:solidFill>
              </a:rPr>
              <a:t>willingness for home visit and review the </a:t>
            </a:r>
            <a:r>
              <a:rPr lang="en-US" sz="2400" b="1" dirty="0">
                <a:solidFill>
                  <a:schemeClr val="accent2"/>
                </a:solidFill>
              </a:rPr>
              <a:t>family health records</a:t>
            </a:r>
          </a:p>
          <a:p>
            <a:pPr marL="457200" indent="-457200"/>
            <a:r>
              <a:rPr lang="en-US" sz="2400" dirty="0">
                <a:solidFill>
                  <a:schemeClr val="tx2"/>
                </a:solidFill>
              </a:rPr>
              <a:t>This is part of assessment of the family health education needs.</a:t>
            </a:r>
          </a:p>
          <a:p>
            <a:pPr marL="457200" indent="-457200">
              <a:buAutoNum type="arabicPlain" startAt="3"/>
            </a:pPr>
            <a:r>
              <a:rPr lang="en-US" sz="2400" i="1" dirty="0">
                <a:solidFill>
                  <a:srgbClr val="FF0000"/>
                </a:solidFill>
              </a:rPr>
              <a:t>Activities during the home visit</a:t>
            </a:r>
          </a:p>
          <a:p>
            <a:pPr marL="457200" indent="-457200"/>
            <a:r>
              <a:rPr lang="en-US" sz="2400" dirty="0">
                <a:solidFill>
                  <a:schemeClr val="tx2"/>
                </a:solidFill>
              </a:rPr>
              <a:t>                 The interpersonal relationship starts  when nurses enter</a:t>
            </a:r>
          </a:p>
          <a:p>
            <a:pPr marL="457200" indent="-457200"/>
            <a:r>
              <a:rPr lang="en-US" sz="2400" dirty="0">
                <a:solidFill>
                  <a:schemeClr val="tx2"/>
                </a:solidFill>
              </a:rPr>
              <a:t> into the house .</a:t>
            </a:r>
          </a:p>
          <a:p>
            <a:pPr marL="457200" indent="-457200"/>
            <a:r>
              <a:rPr lang="en-US" sz="2400" dirty="0">
                <a:solidFill>
                  <a:schemeClr val="tx2"/>
                </a:solidFill>
              </a:rPr>
              <a:t>The CHN takes a variety of roles when intervening  for client care e.g.</a:t>
            </a:r>
          </a:p>
          <a:p>
            <a:pPr marL="457200" indent="-457200"/>
            <a:r>
              <a:rPr lang="en-US" sz="2400" dirty="0">
                <a:solidFill>
                  <a:schemeClr val="tx2"/>
                </a:solidFill>
              </a:rPr>
              <a:t> role of a collaborator,    consultant,      co-</a:t>
            </a:r>
            <a:r>
              <a:rPr lang="en-US" sz="2400" dirty="0" err="1">
                <a:solidFill>
                  <a:schemeClr val="tx2"/>
                </a:solidFill>
              </a:rPr>
              <a:t>ordinator</a:t>
            </a:r>
            <a:r>
              <a:rPr lang="en-US" sz="2400" dirty="0">
                <a:solidFill>
                  <a:schemeClr val="tx2"/>
                </a:solidFill>
              </a:rPr>
              <a:t>,    preventer  of</a:t>
            </a:r>
          </a:p>
          <a:p>
            <a:pPr marL="457200" indent="-457200"/>
            <a:r>
              <a:rPr lang="en-US" sz="2400" dirty="0">
                <a:solidFill>
                  <a:schemeClr val="tx2"/>
                </a:solidFill>
              </a:rPr>
              <a:t> diseases through modification of environment,  promoter of health</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2" name="TextBox 1"/>
          <p:cNvSpPr txBox="1"/>
          <p:nvPr/>
        </p:nvSpPr>
        <p:spPr>
          <a:xfrm>
            <a:off x="1738283" y="357167"/>
            <a:ext cx="9720581" cy="6136640"/>
          </a:xfrm>
          <a:prstGeom prst="rect">
            <a:avLst/>
          </a:prstGeom>
          <a:noFill/>
        </p:spPr>
        <p:txBody>
          <a:bodyPr wrap="none" rtlCol="0">
            <a:spAutoFit/>
          </a:bodyPr>
          <a:lstStyle/>
          <a:p>
            <a:r>
              <a:rPr lang="en-US" sz="2400" dirty="0">
                <a:solidFill>
                  <a:schemeClr val="tx2"/>
                </a:solidFill>
              </a:rPr>
              <a:t> through health education,     epidemiologist  etc</a:t>
            </a:r>
          </a:p>
          <a:p>
            <a:pPr marL="457200" indent="-457200">
              <a:buAutoNum type="arabicPlain" startAt="4"/>
            </a:pPr>
            <a:r>
              <a:rPr lang="en-US" sz="2400" i="1" dirty="0">
                <a:solidFill>
                  <a:srgbClr val="FF0000"/>
                </a:solidFill>
              </a:rPr>
              <a:t>Termination phase of home visiting</a:t>
            </a:r>
          </a:p>
          <a:p>
            <a:pPr marL="457200" indent="-457200"/>
            <a:r>
              <a:rPr lang="en-US" sz="2400" dirty="0">
                <a:solidFill>
                  <a:schemeClr val="tx2"/>
                </a:solidFill>
              </a:rPr>
              <a:t>Termination occurs when :</a:t>
            </a:r>
          </a:p>
          <a:p>
            <a:pPr marL="457200" indent="-457200"/>
            <a:r>
              <a:rPr lang="en-US" sz="2400" dirty="0">
                <a:solidFill>
                  <a:schemeClr val="tx2"/>
                </a:solidFill>
              </a:rPr>
              <a:t> i,  Nurse-patient goals are reached</a:t>
            </a:r>
          </a:p>
          <a:p>
            <a:pPr marL="457200" indent="-457200"/>
            <a:r>
              <a:rPr lang="en-US" sz="2400" dirty="0">
                <a:solidFill>
                  <a:schemeClr val="tx2"/>
                </a:solidFill>
              </a:rPr>
              <a:t> ii, A patient changes his residence or leaves the home </a:t>
            </a:r>
          </a:p>
          <a:p>
            <a:pPr marL="457200" indent="-457200"/>
            <a:r>
              <a:rPr lang="en-US" sz="2400" dirty="0">
                <a:solidFill>
                  <a:schemeClr val="tx2"/>
                </a:solidFill>
              </a:rPr>
              <a:t> iii, The nurse transfers the patient care to another nurse or other</a:t>
            </a:r>
          </a:p>
          <a:p>
            <a:pPr marL="457200" indent="-457200"/>
            <a:r>
              <a:rPr lang="en-US" sz="2400" dirty="0">
                <a:solidFill>
                  <a:schemeClr val="tx2"/>
                </a:solidFill>
              </a:rPr>
              <a:t>      members of the health team( recommend future care of the family)</a:t>
            </a:r>
          </a:p>
          <a:p>
            <a:pPr marL="457200" indent="-457200">
              <a:buAutoNum type="arabicPlain" startAt="5"/>
            </a:pPr>
            <a:r>
              <a:rPr lang="en-US" sz="2400" i="1" dirty="0">
                <a:solidFill>
                  <a:srgbClr val="FF0000"/>
                </a:solidFill>
              </a:rPr>
              <a:t>Post-visit Activities</a:t>
            </a:r>
          </a:p>
          <a:p>
            <a:pPr marL="457200" indent="-457200"/>
            <a:r>
              <a:rPr lang="en-US" sz="2400" dirty="0">
                <a:solidFill>
                  <a:schemeClr val="tx2"/>
                </a:solidFill>
              </a:rPr>
              <a:t>Post-visit  activities  include recording and reporting .  i.e. the nurse</a:t>
            </a:r>
          </a:p>
          <a:p>
            <a:pPr marL="457200" indent="-457200"/>
            <a:r>
              <a:rPr lang="en-US" sz="2400" dirty="0">
                <a:solidFill>
                  <a:schemeClr val="tx2"/>
                </a:solidFill>
              </a:rPr>
              <a:t> records the visit and plans for the next  e.g. formulating a lesson plan</a:t>
            </a:r>
          </a:p>
          <a:p>
            <a:pPr marL="457200" indent="-457200" algn="ctr"/>
            <a:r>
              <a:rPr lang="en-US" sz="2400" b="1" dirty="0">
                <a:solidFill>
                  <a:srgbClr val="FF0000"/>
                </a:solidFill>
              </a:rPr>
              <a:t>Advantages of home visit</a:t>
            </a:r>
          </a:p>
          <a:p>
            <a:pPr marL="457200" indent="-457200">
              <a:buAutoNum type="arabicPlain"/>
            </a:pPr>
            <a:r>
              <a:rPr lang="en-US" sz="2400" dirty="0">
                <a:solidFill>
                  <a:schemeClr val="tx2"/>
                </a:solidFill>
              </a:rPr>
              <a:t>Home visit provides an excellent opportunity to implement the</a:t>
            </a:r>
          </a:p>
          <a:p>
            <a:pPr marL="457200" indent="-457200"/>
            <a:r>
              <a:rPr lang="en-US" sz="2400" dirty="0">
                <a:solidFill>
                  <a:schemeClr val="tx2"/>
                </a:solidFill>
              </a:rPr>
              <a:t>        nursing process.</a:t>
            </a:r>
          </a:p>
          <a:p>
            <a:pPr marL="457200" indent="-457200">
              <a:buAutoNum type="arabicPlain" startAt="2"/>
            </a:pPr>
            <a:r>
              <a:rPr lang="en-US" sz="2400" dirty="0">
                <a:solidFill>
                  <a:schemeClr val="tx2"/>
                </a:solidFill>
              </a:rPr>
              <a:t>Provide the opportunity to study the home and  family situation</a:t>
            </a:r>
          </a:p>
          <a:p>
            <a:pPr marL="457200" indent="-457200">
              <a:buAutoNum type="arabicPlain" startAt="2"/>
            </a:pPr>
            <a:r>
              <a:rPr lang="en-US" sz="2400" dirty="0">
                <a:solidFill>
                  <a:schemeClr val="tx2"/>
                </a:solidFill>
              </a:rPr>
              <a:t>Provide an opportunity to render service to the family members</a:t>
            </a:r>
          </a:p>
          <a:p>
            <a:pPr marL="457200" indent="-457200"/>
            <a:r>
              <a:rPr lang="en-US" sz="2400" dirty="0">
                <a:solidFill>
                  <a:schemeClr val="tx2"/>
                </a:solidFill>
              </a:rPr>
              <a:t>        at their own surroundings.</a:t>
            </a:r>
          </a:p>
          <a:p>
            <a:pPr marL="457200" indent="-457200"/>
            <a:r>
              <a:rPr lang="en-US" sz="2400" dirty="0">
                <a:solidFill>
                  <a:schemeClr val="tx2"/>
                </a:solidFill>
              </a:rPr>
              <a:t>4    Prompt and proper home visits create a good understanding</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3" name="TextBox 1"/>
          <p:cNvSpPr txBox="1"/>
          <p:nvPr/>
        </p:nvSpPr>
        <p:spPr>
          <a:xfrm>
            <a:off x="1881159" y="285729"/>
            <a:ext cx="9491980" cy="6492239"/>
          </a:xfrm>
          <a:prstGeom prst="rect">
            <a:avLst/>
          </a:prstGeom>
          <a:noFill/>
        </p:spPr>
        <p:txBody>
          <a:bodyPr wrap="none" rtlCol="0">
            <a:spAutoFit/>
          </a:bodyPr>
          <a:lstStyle/>
          <a:p>
            <a:r>
              <a:rPr lang="en-US" sz="2400" dirty="0"/>
              <a:t> </a:t>
            </a:r>
            <a:r>
              <a:rPr lang="en-US" sz="2400" dirty="0">
                <a:solidFill>
                  <a:schemeClr val="tx2"/>
                </a:solidFill>
              </a:rPr>
              <a:t>between  the nurse and the family , and builds good image of nurses</a:t>
            </a:r>
          </a:p>
          <a:p>
            <a:pPr marL="457200" indent="-457200">
              <a:buAutoNum type="arabicPlain" startAt="5"/>
            </a:pPr>
            <a:r>
              <a:rPr lang="en-US" sz="2400" dirty="0">
                <a:solidFill>
                  <a:schemeClr val="tx2"/>
                </a:solidFill>
              </a:rPr>
              <a:t>Home visits clarify doubts raised by the family members</a:t>
            </a:r>
          </a:p>
          <a:p>
            <a:pPr marL="457200" indent="-457200">
              <a:buAutoNum type="arabicPlain" startAt="5"/>
            </a:pPr>
            <a:r>
              <a:rPr lang="en-US" sz="2400" dirty="0">
                <a:solidFill>
                  <a:schemeClr val="tx2"/>
                </a:solidFill>
              </a:rPr>
              <a:t>Help to observe practices and progress of care given by nurses </a:t>
            </a:r>
          </a:p>
          <a:p>
            <a:pPr marL="457200" indent="-457200"/>
            <a:r>
              <a:rPr lang="en-US" sz="2400" dirty="0">
                <a:solidFill>
                  <a:schemeClr val="tx2"/>
                </a:solidFill>
              </a:rPr>
              <a:t>        and other players.</a:t>
            </a:r>
          </a:p>
          <a:p>
            <a:pPr marL="457200" indent="-457200">
              <a:buAutoNum type="arabicPlain" startAt="7"/>
            </a:pPr>
            <a:r>
              <a:rPr lang="en-US" sz="2400" dirty="0">
                <a:solidFill>
                  <a:schemeClr val="tx2"/>
                </a:solidFill>
              </a:rPr>
              <a:t>Help the nurses and family members to modify the ways of</a:t>
            </a:r>
          </a:p>
          <a:p>
            <a:pPr marL="457200" indent="-457200"/>
            <a:r>
              <a:rPr lang="en-US" sz="2400" dirty="0">
                <a:solidFill>
                  <a:schemeClr val="tx2"/>
                </a:solidFill>
              </a:rPr>
              <a:t>         their care.</a:t>
            </a:r>
          </a:p>
          <a:p>
            <a:pPr marL="457200" indent="-457200">
              <a:buAutoNum type="arabicPlain" startAt="8"/>
            </a:pPr>
            <a:r>
              <a:rPr lang="en-US" sz="2400" dirty="0">
                <a:solidFill>
                  <a:schemeClr val="tx2"/>
                </a:solidFill>
              </a:rPr>
              <a:t>Convenient for the patient and facilitates patient’s control of</a:t>
            </a:r>
          </a:p>
          <a:p>
            <a:pPr marL="457200" indent="-457200"/>
            <a:r>
              <a:rPr lang="en-US" sz="2400" dirty="0">
                <a:solidFill>
                  <a:schemeClr val="tx2"/>
                </a:solidFill>
              </a:rPr>
              <a:t>        the setting</a:t>
            </a:r>
          </a:p>
          <a:p>
            <a:pPr marL="457200" indent="-457200">
              <a:buAutoNum type="arabicPlain" startAt="9"/>
            </a:pPr>
            <a:r>
              <a:rPr lang="en-US" sz="2400" dirty="0">
                <a:solidFill>
                  <a:schemeClr val="tx2"/>
                </a:solidFill>
              </a:rPr>
              <a:t>Best option  for patients  who are unable to travel to hospital</a:t>
            </a:r>
          </a:p>
          <a:p>
            <a:pPr marL="457200" indent="-457200">
              <a:buAutoNum type="arabicPlain" startAt="9"/>
            </a:pPr>
            <a:r>
              <a:rPr lang="en-US" sz="2400" dirty="0">
                <a:solidFill>
                  <a:schemeClr val="tx2"/>
                </a:solidFill>
              </a:rPr>
              <a:t>Home visits provide  natural environment  for  the discussion of</a:t>
            </a:r>
          </a:p>
          <a:p>
            <a:pPr marL="457200" indent="-457200"/>
            <a:r>
              <a:rPr lang="en-US" sz="2400" dirty="0">
                <a:solidFill>
                  <a:schemeClr val="tx2"/>
                </a:solidFill>
              </a:rPr>
              <a:t>        concerns and needs.</a:t>
            </a:r>
          </a:p>
          <a:p>
            <a:pPr marL="457200" indent="-457200"/>
            <a:endParaRPr lang="en-US" sz="2400" dirty="0">
              <a:solidFill>
                <a:schemeClr val="tx2"/>
              </a:solidFill>
            </a:endParaRPr>
          </a:p>
          <a:p>
            <a:pPr marL="457200" indent="-457200" algn="ctr"/>
            <a:r>
              <a:rPr lang="en-US" sz="2400" b="1" dirty="0">
                <a:solidFill>
                  <a:srgbClr val="FF0000"/>
                </a:solidFill>
              </a:rPr>
              <a:t>Qualities/Conduct/Attributes of a Health  Worker</a:t>
            </a:r>
          </a:p>
          <a:p>
            <a:pPr marL="457200" indent="-457200">
              <a:buAutoNum type="arabicPlain"/>
            </a:pPr>
            <a:r>
              <a:rPr lang="en-US" sz="2400" dirty="0">
                <a:solidFill>
                  <a:schemeClr val="tx2"/>
                </a:solidFill>
              </a:rPr>
              <a:t>Be a guest and wait to be received.  One should not force his/her</a:t>
            </a:r>
          </a:p>
          <a:p>
            <a:pPr marL="457200" indent="-457200"/>
            <a:r>
              <a:rPr lang="en-US" sz="2400" dirty="0">
                <a:solidFill>
                  <a:schemeClr val="tx2"/>
                </a:solidFill>
              </a:rPr>
              <a:t> way in.  The health worker should observe the customs of the area</a:t>
            </a:r>
          </a:p>
          <a:p>
            <a:pPr marL="457200" indent="-457200"/>
            <a:r>
              <a:rPr lang="en-US" sz="2400" dirty="0">
                <a:solidFill>
                  <a:schemeClr val="tx2"/>
                </a:solidFill>
              </a:rPr>
              <a:t> with respect.   Introduces self and mission to avoid misconceptions.</a:t>
            </a:r>
          </a:p>
          <a:p>
            <a:pPr marL="457200" indent="-457200">
              <a:buAutoNum type="arabicPlain" startAt="2"/>
            </a:pPr>
            <a:r>
              <a:rPr lang="en-US" sz="2400" dirty="0">
                <a:solidFill>
                  <a:schemeClr val="tx2"/>
                </a:solidFill>
              </a:rPr>
              <a:t>Be approachable, a willing teacher,  a family health advocate,</a:t>
            </a:r>
          </a:p>
          <a:p>
            <a:pPr marL="457200" indent="-457200"/>
            <a:r>
              <a:rPr lang="en-US" sz="2400" dirty="0">
                <a:solidFill>
                  <a:schemeClr val="tx2"/>
                </a:solidFill>
              </a:rPr>
              <a:t>         a counselor and a consultant.</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extBox 1"/>
          <p:cNvSpPr txBox="1"/>
          <p:nvPr/>
        </p:nvSpPr>
        <p:spPr>
          <a:xfrm>
            <a:off x="1809720" y="357167"/>
            <a:ext cx="9250680" cy="6492240"/>
          </a:xfrm>
          <a:prstGeom prst="rect">
            <a:avLst/>
          </a:prstGeom>
          <a:noFill/>
        </p:spPr>
        <p:txBody>
          <a:bodyPr wrap="none" rtlCol="0">
            <a:spAutoFit/>
          </a:bodyPr>
          <a:lstStyle/>
          <a:p>
            <a:pPr marL="457200" indent="-457200">
              <a:buAutoNum type="arabicPlain" startAt="3"/>
            </a:pPr>
            <a:r>
              <a:rPr lang="en-US" sz="2400" dirty="0">
                <a:solidFill>
                  <a:schemeClr val="tx2"/>
                </a:solidFill>
              </a:rPr>
              <a:t>Do not expect hospitality such as food, drinks or gifts from the</a:t>
            </a:r>
          </a:p>
          <a:p>
            <a:pPr marL="457200" indent="-457200"/>
            <a:r>
              <a:rPr lang="en-US" sz="2400" dirty="0">
                <a:solidFill>
                  <a:schemeClr val="tx2"/>
                </a:solidFill>
              </a:rPr>
              <a:t>client . The families visited are usually poor.</a:t>
            </a:r>
          </a:p>
          <a:p>
            <a:pPr marL="457200" indent="-457200">
              <a:buAutoNum type="arabicPlain" startAt="4"/>
            </a:pPr>
            <a:r>
              <a:rPr lang="en-US" sz="2400" dirty="0">
                <a:solidFill>
                  <a:schemeClr val="tx2"/>
                </a:solidFill>
              </a:rPr>
              <a:t>Respect people and have a genuine desire to help them</a:t>
            </a:r>
          </a:p>
          <a:p>
            <a:pPr marL="457200" indent="-457200">
              <a:buAutoNum type="arabicPlain" startAt="4"/>
            </a:pPr>
            <a:r>
              <a:rPr lang="en-US" sz="2400" dirty="0">
                <a:solidFill>
                  <a:schemeClr val="tx2"/>
                </a:solidFill>
              </a:rPr>
              <a:t>Be natural in the home</a:t>
            </a:r>
          </a:p>
          <a:p>
            <a:pPr marL="457200" indent="-457200">
              <a:buAutoNum type="arabicPlain" startAt="4"/>
            </a:pPr>
            <a:r>
              <a:rPr lang="en-US" sz="2400" dirty="0">
                <a:solidFill>
                  <a:schemeClr val="tx2"/>
                </a:solidFill>
              </a:rPr>
              <a:t>Be tactful . Avoid anything that may jeopardize your relationship </a:t>
            </a:r>
          </a:p>
          <a:p>
            <a:pPr marL="457200" indent="-457200"/>
            <a:r>
              <a:rPr lang="en-US" sz="2400" dirty="0">
                <a:solidFill>
                  <a:schemeClr val="tx2"/>
                </a:solidFill>
              </a:rPr>
              <a:t>        with the family.</a:t>
            </a:r>
          </a:p>
          <a:p>
            <a:pPr marL="457200" indent="-457200">
              <a:buAutoNum type="arabicPlain" startAt="7"/>
            </a:pPr>
            <a:r>
              <a:rPr lang="en-US" sz="2400" dirty="0">
                <a:solidFill>
                  <a:schemeClr val="tx2"/>
                </a:solidFill>
              </a:rPr>
              <a:t>Be observant.  Avoid asking what you can see (the obvious)</a:t>
            </a:r>
          </a:p>
          <a:p>
            <a:pPr marL="457200" indent="-457200">
              <a:buAutoNum type="arabicPlain" startAt="7"/>
            </a:pPr>
            <a:r>
              <a:rPr lang="en-US" sz="2400" dirty="0">
                <a:solidFill>
                  <a:schemeClr val="tx2"/>
                </a:solidFill>
              </a:rPr>
              <a:t>Use indirect approach in asking questions.</a:t>
            </a:r>
          </a:p>
          <a:p>
            <a:pPr marL="457200" indent="-457200">
              <a:buAutoNum type="arabicPlain" startAt="7"/>
            </a:pPr>
            <a:r>
              <a:rPr lang="en-US" sz="2400" dirty="0">
                <a:solidFill>
                  <a:schemeClr val="tx2"/>
                </a:solidFill>
              </a:rPr>
              <a:t>Maintain confidentiality on family matters</a:t>
            </a:r>
          </a:p>
          <a:p>
            <a:pPr marL="457200" indent="-457200">
              <a:buAutoNum type="arabicPlain" startAt="7"/>
            </a:pPr>
            <a:r>
              <a:rPr lang="en-US" sz="2400" dirty="0">
                <a:solidFill>
                  <a:schemeClr val="tx2"/>
                </a:solidFill>
              </a:rPr>
              <a:t>Teach by demonstration and ask for a return demonstration</a:t>
            </a:r>
          </a:p>
          <a:p>
            <a:pPr marL="457200" indent="-457200">
              <a:buAutoNum type="arabicPlain" startAt="7"/>
            </a:pPr>
            <a:r>
              <a:rPr lang="en-US" sz="2400" dirty="0">
                <a:solidFill>
                  <a:schemeClr val="tx2"/>
                </a:solidFill>
              </a:rPr>
              <a:t>Choose convenient time for the visit</a:t>
            </a:r>
          </a:p>
          <a:p>
            <a:pPr marL="457200" indent="-457200">
              <a:buAutoNum type="arabicPlain" startAt="7"/>
            </a:pPr>
            <a:r>
              <a:rPr lang="en-US" sz="2400" dirty="0">
                <a:solidFill>
                  <a:schemeClr val="tx2"/>
                </a:solidFill>
              </a:rPr>
              <a:t>Include the head of the household in the health discussions </a:t>
            </a:r>
          </a:p>
          <a:p>
            <a:pPr marL="457200" indent="-457200">
              <a:buAutoNum type="arabicPlain" startAt="7"/>
            </a:pPr>
            <a:r>
              <a:rPr lang="en-US" sz="2400" dirty="0">
                <a:solidFill>
                  <a:schemeClr val="tx2"/>
                </a:solidFill>
              </a:rPr>
              <a:t>Be patient. Allow family members to ask questions and leave </a:t>
            </a:r>
          </a:p>
          <a:p>
            <a:pPr marL="457200" indent="-457200"/>
            <a:r>
              <a:rPr lang="en-US" sz="2400" dirty="0">
                <a:solidFill>
                  <a:schemeClr val="tx2"/>
                </a:solidFill>
              </a:rPr>
              <a:t>       them satisfied with the learning session.</a:t>
            </a:r>
          </a:p>
          <a:p>
            <a:pPr marL="457200" indent="-457200"/>
            <a:endParaRPr lang="en-US" sz="2400" dirty="0">
              <a:solidFill>
                <a:schemeClr val="tx2"/>
              </a:solidFill>
            </a:endParaRPr>
          </a:p>
          <a:p>
            <a:pPr marL="457200" indent="-457200" algn="ctr"/>
            <a:r>
              <a:rPr lang="en-US" sz="2400" i="1" dirty="0">
                <a:solidFill>
                  <a:srgbClr val="FF0000"/>
                </a:solidFill>
              </a:rPr>
              <a:t>Procedure of home visiting</a:t>
            </a:r>
          </a:p>
          <a:p>
            <a:pPr marL="457200" indent="-457200"/>
            <a:r>
              <a:rPr lang="en-US" sz="2400" dirty="0">
                <a:solidFill>
                  <a:schemeClr val="tx2"/>
                </a:solidFill>
              </a:rPr>
              <a:t>1   Identify a client with an indication for follow-up </a:t>
            </a:r>
          </a:p>
          <a:p>
            <a:pPr marL="457200" indent="-457200" algn="ctr"/>
            <a:endParaRPr lang="en-US" sz="2400" dirty="0">
              <a:solidFill>
                <a:schemeClr val="tx2"/>
              </a:solidFill>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TextBox 1"/>
          <p:cNvSpPr txBox="1"/>
          <p:nvPr/>
        </p:nvSpPr>
        <p:spPr>
          <a:xfrm>
            <a:off x="1809720" y="357166"/>
            <a:ext cx="9466580" cy="7203440"/>
          </a:xfrm>
          <a:prstGeom prst="rect">
            <a:avLst/>
          </a:prstGeom>
          <a:noFill/>
        </p:spPr>
        <p:txBody>
          <a:bodyPr wrap="none" rtlCol="0">
            <a:spAutoFit/>
          </a:bodyPr>
          <a:lstStyle/>
          <a:p>
            <a:pPr marL="457200" indent="-457200">
              <a:buAutoNum type="arabicPlain" startAt="2"/>
            </a:pPr>
            <a:r>
              <a:rPr lang="en-US" sz="2400" dirty="0"/>
              <a:t>Approach the client, and introduce  yourself</a:t>
            </a:r>
          </a:p>
          <a:p>
            <a:pPr marL="457200" indent="-457200">
              <a:buAutoNum type="arabicPlain" startAt="2"/>
            </a:pPr>
            <a:r>
              <a:rPr lang="en-US" sz="2400" dirty="0"/>
              <a:t>Seek consent, and get residential address.  Make an appointment</a:t>
            </a:r>
          </a:p>
          <a:p>
            <a:pPr marL="457200" indent="-457200"/>
            <a:r>
              <a:rPr lang="en-US" sz="2400" dirty="0"/>
              <a:t> i.e. date and time of the visit.</a:t>
            </a:r>
          </a:p>
          <a:p>
            <a:pPr marL="457200" indent="-457200" algn="ctr"/>
            <a:r>
              <a:rPr lang="en-US" sz="2400" b="1" dirty="0">
                <a:solidFill>
                  <a:srgbClr val="FF0000"/>
                </a:solidFill>
              </a:rPr>
              <a:t>1</a:t>
            </a:r>
            <a:r>
              <a:rPr lang="en-US" sz="2400" b="1" baseline="30000" dirty="0">
                <a:solidFill>
                  <a:srgbClr val="FF0000"/>
                </a:solidFill>
              </a:rPr>
              <a:t>st</a:t>
            </a:r>
            <a:r>
              <a:rPr lang="en-US" sz="2400" b="1" dirty="0">
                <a:solidFill>
                  <a:srgbClr val="FF0000"/>
                </a:solidFill>
              </a:rPr>
              <a:t> visit</a:t>
            </a:r>
          </a:p>
          <a:p>
            <a:pPr marL="457200" indent="-457200"/>
            <a:r>
              <a:rPr lang="en-US" sz="2400" dirty="0"/>
              <a:t>       This is the most important visit (1</a:t>
            </a:r>
            <a:r>
              <a:rPr lang="en-US" sz="2400" baseline="30000" dirty="0"/>
              <a:t>st</a:t>
            </a:r>
            <a:r>
              <a:rPr lang="en-US" sz="2400" dirty="0"/>
              <a:t> impression)</a:t>
            </a:r>
          </a:p>
          <a:p>
            <a:pPr marL="457200" indent="-457200"/>
            <a:r>
              <a:rPr lang="en-US" sz="2400" i="1" dirty="0">
                <a:solidFill>
                  <a:srgbClr val="FF0000"/>
                </a:solidFill>
              </a:rPr>
              <a:t>Objectives</a:t>
            </a:r>
          </a:p>
          <a:p>
            <a:pPr marL="457200" indent="-457200">
              <a:buAutoNum type="arabicPlain"/>
            </a:pPr>
            <a:r>
              <a:rPr lang="en-US" sz="2400" dirty="0"/>
              <a:t>Familiarization </a:t>
            </a:r>
          </a:p>
          <a:p>
            <a:pPr marL="457200" indent="-457200"/>
            <a:r>
              <a:rPr lang="en-US" sz="2400" dirty="0"/>
              <a:t>To familiarize and introduce self to the family members</a:t>
            </a:r>
          </a:p>
          <a:p>
            <a:pPr marL="457200" indent="-457200">
              <a:buAutoNum type="arabicPlain" startAt="2"/>
            </a:pPr>
            <a:r>
              <a:rPr lang="en-US" sz="2400" dirty="0"/>
              <a:t>Home assessment</a:t>
            </a:r>
          </a:p>
          <a:p>
            <a:pPr marL="457200" indent="-457200"/>
            <a:r>
              <a:rPr lang="en-US" sz="2400" dirty="0"/>
              <a:t>To assess or find out the actual and potential health problems of the</a:t>
            </a:r>
          </a:p>
          <a:p>
            <a:pPr marL="457200" indent="-457200"/>
            <a:r>
              <a:rPr lang="en-US" sz="2400" dirty="0"/>
              <a:t> family members hence plan strategies to deal with them.</a:t>
            </a:r>
          </a:p>
          <a:p>
            <a:pPr marL="457200" indent="-457200"/>
            <a:r>
              <a:rPr lang="en-US" sz="2400" i="1" dirty="0">
                <a:solidFill>
                  <a:schemeClr val="accent2"/>
                </a:solidFill>
              </a:rPr>
              <a:t>                         Analysis  of the  data  collected </a:t>
            </a:r>
          </a:p>
          <a:p>
            <a:pPr marL="457200" indent="-457200"/>
            <a:r>
              <a:rPr lang="en-US" sz="2400" dirty="0"/>
              <a:t>Set  priorities e.g. the  problems  that require  immediate  action</a:t>
            </a:r>
          </a:p>
          <a:p>
            <a:pPr marL="457200" indent="-457200"/>
            <a:r>
              <a:rPr lang="en-US" sz="2400" dirty="0"/>
              <a:t>Organize  a  plan  of  action  e.g.  health messages,    referral etc</a:t>
            </a:r>
          </a:p>
          <a:p>
            <a:pPr marL="457200" indent="-457200"/>
            <a:r>
              <a:rPr lang="en-US" sz="2400" dirty="0"/>
              <a:t>Set objectives for each visit</a:t>
            </a:r>
          </a:p>
          <a:p>
            <a:pPr marL="457200" indent="-457200"/>
            <a:r>
              <a:rPr lang="en-US" sz="2400" dirty="0"/>
              <a:t>Make a lesson plan,   make regular visits</a:t>
            </a:r>
          </a:p>
          <a:p>
            <a:pPr marL="457200" indent="-457200"/>
            <a:r>
              <a:rPr lang="en-US" sz="2400" dirty="0"/>
              <a:t>Evaluate the progress of your  teaching.</a:t>
            </a:r>
          </a:p>
          <a:p>
            <a:pPr marL="457200" indent="-457200"/>
            <a:endParaRPr lang="en-US" sz="2400" dirty="0"/>
          </a:p>
          <a:p>
            <a:pPr marL="457200" indent="-457200"/>
            <a:endParaRPr lang="en-US" sz="2400" dirty="0"/>
          </a:p>
          <a:p>
            <a:pPr marL="457200" indent="-457200"/>
            <a:endParaRPr lang="en-US" sz="2400" dirty="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extBox 1"/>
          <p:cNvSpPr txBox="1"/>
          <p:nvPr/>
        </p:nvSpPr>
        <p:spPr>
          <a:xfrm>
            <a:off x="1809720" y="214291"/>
            <a:ext cx="9707880" cy="6492239"/>
          </a:xfrm>
          <a:prstGeom prst="rect">
            <a:avLst/>
          </a:prstGeom>
          <a:noFill/>
        </p:spPr>
        <p:txBody>
          <a:bodyPr wrap="none" rtlCol="0">
            <a:spAutoFit/>
          </a:bodyPr>
          <a:lstStyle/>
          <a:p>
            <a:r>
              <a:rPr lang="en-US" sz="2400" dirty="0"/>
              <a:t>Terminate your home care ( trainer’s  visit ).   Write recommendations</a:t>
            </a:r>
          </a:p>
          <a:p>
            <a:r>
              <a:rPr lang="en-US" sz="2400" dirty="0"/>
              <a:t> for future care of the family.</a:t>
            </a:r>
          </a:p>
          <a:p>
            <a:endParaRPr lang="en-US" sz="2400" dirty="0"/>
          </a:p>
          <a:p>
            <a:pPr algn="ctr"/>
            <a:r>
              <a:rPr lang="en-US" sz="2400" b="1" dirty="0">
                <a:solidFill>
                  <a:srgbClr val="FF0000"/>
                </a:solidFill>
              </a:rPr>
              <a:t>Constraints/disadvantages/problems of home visiting</a:t>
            </a:r>
          </a:p>
          <a:p>
            <a:pPr marL="457200" indent="-457200">
              <a:buAutoNum type="arabicPlain"/>
            </a:pPr>
            <a:r>
              <a:rPr lang="en-US" sz="2400" dirty="0"/>
              <a:t>Time factor</a:t>
            </a:r>
          </a:p>
          <a:p>
            <a:pPr marL="457200" indent="-457200">
              <a:buAutoNum type="arabicPlain"/>
            </a:pPr>
            <a:r>
              <a:rPr lang="en-US" sz="2400" dirty="0"/>
              <a:t>Home interruptions or unforeseen events</a:t>
            </a:r>
          </a:p>
          <a:p>
            <a:pPr marL="457200" indent="-457200">
              <a:buAutoNum type="arabicPlain"/>
            </a:pPr>
            <a:r>
              <a:rPr lang="en-US" sz="2400" dirty="0"/>
              <a:t>Family  apathy in implementation</a:t>
            </a:r>
          </a:p>
          <a:p>
            <a:pPr marL="457200" indent="-457200">
              <a:buAutoNum type="arabicPlain"/>
            </a:pPr>
            <a:r>
              <a:rPr lang="en-US" sz="2400" dirty="0"/>
              <a:t>Misconceptions</a:t>
            </a:r>
          </a:p>
          <a:p>
            <a:pPr marL="457200" indent="-457200">
              <a:buAutoNum type="arabicPlain"/>
            </a:pPr>
            <a:r>
              <a:rPr lang="en-US" sz="2400" dirty="0"/>
              <a:t>Non-acceptance    e.g. cultural differences</a:t>
            </a:r>
          </a:p>
          <a:p>
            <a:pPr marL="457200" indent="-457200" algn="ctr"/>
            <a:r>
              <a:rPr lang="en-US" sz="2400" b="1" u="sng" dirty="0">
                <a:solidFill>
                  <a:srgbClr val="C00000"/>
                </a:solidFill>
              </a:rPr>
              <a:t>Home visiting records</a:t>
            </a:r>
          </a:p>
          <a:p>
            <a:pPr marL="457200" indent="-457200"/>
            <a:r>
              <a:rPr lang="en-US" sz="2400" dirty="0"/>
              <a:t>              They are records about the people visited, and records of work</a:t>
            </a:r>
          </a:p>
          <a:p>
            <a:pPr marL="457200" indent="-457200"/>
            <a:r>
              <a:rPr lang="en-US" sz="2400" dirty="0"/>
              <a:t> done during the visit i.e.</a:t>
            </a:r>
          </a:p>
          <a:p>
            <a:pPr marL="457200" indent="-457200"/>
            <a:r>
              <a:rPr lang="en-US" sz="2400" dirty="0"/>
              <a:t>A,   Identification data i.e.name, residential address</a:t>
            </a:r>
          </a:p>
          <a:p>
            <a:pPr marL="457200" indent="-457200"/>
            <a:r>
              <a:rPr lang="en-US" sz="2400" dirty="0"/>
              <a:t>B,    Problems identified</a:t>
            </a:r>
          </a:p>
          <a:p>
            <a:pPr marL="457200" indent="-457200"/>
            <a:r>
              <a:rPr lang="en-US" sz="2400" dirty="0"/>
              <a:t>C,     Progress made </a:t>
            </a:r>
          </a:p>
          <a:p>
            <a:pPr marL="457200" indent="-457200"/>
            <a:r>
              <a:rPr lang="en-US" sz="2400" dirty="0"/>
              <a:t>D,     Termination or referral</a:t>
            </a:r>
          </a:p>
          <a:p>
            <a:pPr marL="457200" indent="-457200"/>
            <a:r>
              <a:rPr lang="en-US" sz="2400" b="1" u="sng" dirty="0">
                <a:solidFill>
                  <a:srgbClr val="C00000"/>
                </a:solidFill>
              </a:rPr>
              <a:t>N/B</a:t>
            </a:r>
            <a:r>
              <a:rPr lang="en-US" sz="2400" dirty="0"/>
              <a:t>     There should be a family file to keep information/details about</a:t>
            </a:r>
          </a:p>
          <a:p>
            <a:pPr marL="457200" indent="-457200"/>
            <a:r>
              <a:rPr lang="en-US" sz="2400" dirty="0"/>
              <a:t>That family in the hospital health records which should include:-</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4" name="TextBox 1"/>
          <p:cNvSpPr txBox="1"/>
          <p:nvPr/>
        </p:nvSpPr>
        <p:spPr>
          <a:xfrm>
            <a:off x="1809720" y="285729"/>
            <a:ext cx="9009380" cy="6492239"/>
          </a:xfrm>
          <a:prstGeom prst="rect">
            <a:avLst/>
          </a:prstGeom>
          <a:noFill/>
        </p:spPr>
        <p:txBody>
          <a:bodyPr wrap="none" rtlCol="0">
            <a:spAutoFit/>
          </a:bodyPr>
          <a:lstStyle/>
          <a:p>
            <a:pPr>
              <a:buFont typeface="Wingdings" pitchFamily="2" charset="2"/>
              <a:buChar char="ü"/>
            </a:pPr>
            <a:r>
              <a:rPr lang="en-US" sz="2400" dirty="0"/>
              <a:t>Names of the family members</a:t>
            </a:r>
          </a:p>
          <a:p>
            <a:pPr>
              <a:buFont typeface="Wingdings" pitchFamily="2" charset="2"/>
              <a:buChar char="ü"/>
            </a:pPr>
            <a:r>
              <a:rPr lang="en-US" sz="2400" dirty="0"/>
              <a:t>Environmental sanitation</a:t>
            </a:r>
          </a:p>
          <a:p>
            <a:pPr>
              <a:buFont typeface="Wingdings" pitchFamily="2" charset="2"/>
              <a:buChar char="ü"/>
            </a:pPr>
            <a:r>
              <a:rPr lang="en-US" sz="2400" dirty="0"/>
              <a:t>Water sources, safety , storage </a:t>
            </a:r>
          </a:p>
          <a:p>
            <a:pPr>
              <a:buFont typeface="Wingdings" pitchFamily="2" charset="2"/>
              <a:buChar char="ü"/>
            </a:pPr>
            <a:r>
              <a:rPr lang="en-US" sz="2400" dirty="0"/>
              <a:t>Housing -  type of house, ventilation</a:t>
            </a:r>
          </a:p>
          <a:p>
            <a:pPr>
              <a:buFont typeface="Wingdings" pitchFamily="2" charset="2"/>
              <a:buChar char="ü"/>
            </a:pPr>
            <a:r>
              <a:rPr lang="en-US" sz="2400" dirty="0"/>
              <a:t>Children’s health status e.g. immunization and nutritional status</a:t>
            </a:r>
          </a:p>
          <a:p>
            <a:pPr>
              <a:buFont typeface="Wingdings" pitchFamily="2" charset="2"/>
              <a:buChar char="ü"/>
            </a:pPr>
            <a:r>
              <a:rPr lang="en-US" sz="2400" dirty="0"/>
              <a:t>Availability of food, storage, preparation, cooking facilities</a:t>
            </a:r>
          </a:p>
          <a:p>
            <a:pPr>
              <a:buFont typeface="Wingdings" pitchFamily="2" charset="2"/>
              <a:buChar char="ü"/>
            </a:pPr>
            <a:r>
              <a:rPr lang="en-US" sz="2400" dirty="0"/>
              <a:t>Identified problems e.g. malnutrition,  chronic disease etc</a:t>
            </a:r>
          </a:p>
          <a:p>
            <a:pPr algn="ctr"/>
            <a:endParaRPr lang="en-US" sz="2400" b="1" dirty="0">
              <a:solidFill>
                <a:srgbClr val="FF0000"/>
              </a:solidFill>
            </a:endParaRPr>
          </a:p>
          <a:p>
            <a:pPr algn="ctr"/>
            <a:r>
              <a:rPr lang="en-US" sz="2400" b="1" u="sng" dirty="0">
                <a:solidFill>
                  <a:srgbClr val="FF0000"/>
                </a:solidFill>
              </a:rPr>
              <a:t>Home visiting activity (Training requirement)</a:t>
            </a:r>
          </a:p>
          <a:p>
            <a:r>
              <a:rPr lang="en-US" sz="2400" i="1" dirty="0">
                <a:solidFill>
                  <a:srgbClr val="FF0000"/>
                </a:solidFill>
              </a:rPr>
              <a:t>Step 1</a:t>
            </a:r>
          </a:p>
          <a:p>
            <a:r>
              <a:rPr lang="en-US" sz="2400" dirty="0"/>
              <a:t>History taking and physical examination</a:t>
            </a:r>
          </a:p>
          <a:p>
            <a:r>
              <a:rPr lang="en-US" sz="2400" i="1" dirty="0">
                <a:solidFill>
                  <a:srgbClr val="FF0000"/>
                </a:solidFill>
              </a:rPr>
              <a:t>Steps 2</a:t>
            </a:r>
          </a:p>
          <a:p>
            <a:r>
              <a:rPr lang="en-US" sz="2400" dirty="0"/>
              <a:t>Home assessment</a:t>
            </a:r>
          </a:p>
          <a:p>
            <a:r>
              <a:rPr lang="en-US" sz="2400" i="1" dirty="0">
                <a:solidFill>
                  <a:srgbClr val="FF0000"/>
                </a:solidFill>
              </a:rPr>
              <a:t>Step 3</a:t>
            </a:r>
          </a:p>
          <a:p>
            <a:r>
              <a:rPr lang="en-US" sz="2400" dirty="0"/>
              <a:t>Teaching lessons  and evaluation of the progress made</a:t>
            </a:r>
          </a:p>
          <a:p>
            <a:r>
              <a:rPr lang="en-US" sz="2400" i="1" dirty="0">
                <a:solidFill>
                  <a:srgbClr val="FF0000"/>
                </a:solidFill>
              </a:rPr>
              <a:t>Step 4</a:t>
            </a:r>
          </a:p>
          <a:p>
            <a:r>
              <a:rPr lang="en-US" sz="2400" dirty="0"/>
              <a:t>Organize  for  trainer’s  visit (</a:t>
            </a:r>
            <a:r>
              <a:rPr lang="en-US" sz="2400" dirty="0" err="1"/>
              <a:t>Termintion</a:t>
            </a:r>
            <a:r>
              <a:rPr lang="en-US" sz="2400"/>
              <a:t>)</a:t>
            </a:r>
            <a:endParaRPr lang="en-US" sz="2400" dirty="0"/>
          </a:p>
          <a:p>
            <a:r>
              <a:rPr lang="en-US" sz="2400" b="1" u="sng" dirty="0">
                <a:solidFill>
                  <a:srgbClr val="FF0000"/>
                </a:solidFill>
              </a:rPr>
              <a:t>                                                   E N 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Content Placeholder 2"/>
          <p:cNvSpPr>
            <a:spLocks noGrp="1"/>
          </p:cNvSpPr>
          <p:nvPr>
            <p:ph idx="1"/>
          </p:nvPr>
        </p:nvSpPr>
        <p:spPr>
          <a:xfrm>
            <a:off x="838200" y="334851"/>
            <a:ext cx="10515600" cy="5842112"/>
          </a:xfrm>
        </p:spPr>
        <p:txBody>
          <a:bodyPr/>
          <a:lstStyle/>
          <a:p>
            <a:pPr marL="514350" indent="-514350">
              <a:buFont typeface="+mj-lt"/>
              <a:buAutoNum type="arabicPeriod" startAt="5"/>
            </a:pPr>
            <a:r>
              <a:rPr lang="en-US" b="1" i="1" dirty="0" smtClean="0"/>
              <a:t>Health care should use an </a:t>
            </a:r>
            <a:r>
              <a:rPr lang="en-US" b="1" i="1" dirty="0" smtClean="0">
                <a:solidFill>
                  <a:srgbClr val="FF0000"/>
                </a:solidFill>
              </a:rPr>
              <a:t>integrated</a:t>
            </a:r>
            <a:r>
              <a:rPr lang="en-US" b="1" i="1" dirty="0" smtClean="0"/>
              <a:t> approach of preventive, promotive, curative and rehabilitative services for  the individual, family and community</a:t>
            </a:r>
          </a:p>
          <a:p>
            <a:pPr marL="514350" indent="-514350">
              <a:buFont typeface="+mj-lt"/>
              <a:buAutoNum type="arabicPeriod" startAt="5"/>
            </a:pPr>
            <a:r>
              <a:rPr lang="en-US" b="1" i="1" dirty="0" smtClean="0"/>
              <a:t>The health care offered should place a maximum reliance on available community </a:t>
            </a:r>
            <a:r>
              <a:rPr lang="en-US" b="1" i="1" dirty="0" smtClean="0">
                <a:solidFill>
                  <a:srgbClr val="FF0000"/>
                </a:solidFill>
              </a:rPr>
              <a:t>resources</a:t>
            </a:r>
            <a:r>
              <a:rPr lang="en-US" b="1" i="1" dirty="0" smtClean="0"/>
              <a:t> e.g. materials, money, manpower . </a:t>
            </a:r>
          </a:p>
          <a:p>
            <a:pPr marL="514350" indent="-514350">
              <a:buFont typeface="+mj-lt"/>
              <a:buAutoNum type="arabicPeriod" startAt="5"/>
            </a:pPr>
            <a:r>
              <a:rPr lang="en-US" b="1" i="1" dirty="0" smtClean="0"/>
              <a:t>The majority of the health interventions should be undertaken at the most peripheral practical level of health services by the workers most suitably </a:t>
            </a:r>
            <a:r>
              <a:rPr lang="en-US" b="1" i="1" dirty="0" smtClean="0">
                <a:solidFill>
                  <a:srgbClr val="FF0000"/>
                </a:solidFill>
              </a:rPr>
              <a:t>trained</a:t>
            </a:r>
            <a:r>
              <a:rPr lang="en-US" b="1" i="1" dirty="0" smtClean="0"/>
              <a:t> for performing these activities. e.g. community health workers, Traditional birth attendants </a:t>
            </a:r>
            <a:r>
              <a:rPr lang="en-US" b="1" i="1" dirty="0" err="1" smtClean="0"/>
              <a:t>etc</a:t>
            </a:r>
            <a:endParaRPr lang="en-US" b="1" i="1"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a:xfrm>
            <a:off x="838200" y="0"/>
            <a:ext cx="10515600" cy="871247"/>
          </a:xfrm>
        </p:spPr>
        <p:txBody>
          <a:bodyPr>
            <a:normAutofit/>
          </a:bodyPr>
          <a:lstStyle/>
          <a:p>
            <a:r>
              <a:rPr lang="en-US" dirty="0" smtClean="0">
                <a:solidFill>
                  <a:srgbClr val="FF0000"/>
                </a:solidFill>
              </a:rPr>
              <a:t>Characteristics of community health nursing</a:t>
            </a:r>
            <a:endParaRPr lang="en-US" dirty="0">
              <a:solidFill>
                <a:srgbClr val="FF0000"/>
              </a:solidFill>
            </a:endParaRPr>
          </a:p>
        </p:txBody>
      </p:sp>
      <p:sp>
        <p:nvSpPr>
          <p:cNvPr id="1048630" name="Content Placeholder 2"/>
          <p:cNvSpPr>
            <a:spLocks noGrp="1"/>
          </p:cNvSpPr>
          <p:nvPr>
            <p:ph idx="1"/>
          </p:nvPr>
        </p:nvSpPr>
        <p:spPr>
          <a:xfrm>
            <a:off x="748048" y="871247"/>
            <a:ext cx="10515600" cy="5684099"/>
          </a:xfrm>
        </p:spPr>
        <p:txBody>
          <a:bodyPr>
            <a:noAutofit/>
          </a:bodyPr>
          <a:lstStyle/>
          <a:p>
            <a:r>
              <a:rPr lang="en-US" sz="3200" dirty="0" smtClean="0"/>
              <a:t>It combines public health and nursing</a:t>
            </a:r>
          </a:p>
          <a:p>
            <a:r>
              <a:rPr lang="en-US" sz="3200" dirty="0" smtClean="0"/>
              <a:t>It focuses on population and environmental factors that may impact people's health</a:t>
            </a:r>
          </a:p>
          <a:p>
            <a:r>
              <a:rPr lang="en-US" sz="3200" dirty="0" smtClean="0"/>
              <a:t>It emphasize health promotion ,illness prevention and wellness</a:t>
            </a:r>
          </a:p>
          <a:p>
            <a:r>
              <a:rPr lang="en-US" sz="3200" dirty="0" smtClean="0"/>
              <a:t>It focuses on assisting people and communities make their own decisions regarding health care.</a:t>
            </a:r>
          </a:p>
          <a:p>
            <a:r>
              <a:rPr lang="en-US" sz="3200" dirty="0" smtClean="0"/>
              <a:t>Has the whole community as their client ,as well as groups ,families and individuals</a:t>
            </a:r>
          </a:p>
          <a:p>
            <a:r>
              <a:rPr lang="en-US" sz="3200" dirty="0" smtClean="0"/>
              <a:t>Utilizes primary health care philosophy to guide their practice.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Content Placeholder 2"/>
          <p:cNvSpPr>
            <a:spLocks noGrp="1"/>
          </p:cNvSpPr>
          <p:nvPr>
            <p:ph idx="1"/>
          </p:nvPr>
        </p:nvSpPr>
        <p:spPr>
          <a:xfrm>
            <a:off x="838200" y="321971"/>
            <a:ext cx="10515600" cy="6078829"/>
          </a:xfrm>
        </p:spPr>
        <p:txBody>
          <a:bodyPr>
            <a:normAutofit fontScale="96786" lnSpcReduction="10000"/>
          </a:bodyPr>
          <a:lstStyle/>
          <a:p>
            <a:r>
              <a:rPr lang="en-US" b="1" u="sng" dirty="0" smtClean="0">
                <a:solidFill>
                  <a:srgbClr val="FF0000"/>
                </a:solidFill>
              </a:rPr>
              <a:t>KRCHN  COURSE  OBJECTIVES</a:t>
            </a:r>
          </a:p>
          <a:p>
            <a:pPr algn="ctr"/>
            <a:r>
              <a:rPr lang="en-US" i="1" u="sng" dirty="0" smtClean="0">
                <a:solidFill>
                  <a:srgbClr val="C00000"/>
                </a:solidFill>
              </a:rPr>
              <a:t> BROAD OBJECTIVE</a:t>
            </a:r>
          </a:p>
          <a:p>
            <a:r>
              <a:rPr lang="en-US" dirty="0" smtClean="0">
                <a:solidFill>
                  <a:schemeClr val="tx2"/>
                </a:solidFill>
              </a:rPr>
              <a:t>        To prepare a competent  community health nurse with qualities which will enable him/her to function effectively in provision of health services to individual, family and community in any setting.</a:t>
            </a:r>
          </a:p>
          <a:p>
            <a:pPr algn="ctr"/>
            <a:r>
              <a:rPr lang="en-US" i="1" u="sng" dirty="0" smtClean="0">
                <a:solidFill>
                  <a:srgbClr val="FF0000"/>
                </a:solidFill>
              </a:rPr>
              <a:t>Specific objectives</a:t>
            </a:r>
          </a:p>
          <a:p>
            <a:r>
              <a:rPr lang="en-US" dirty="0" smtClean="0">
                <a:solidFill>
                  <a:schemeClr val="tx2"/>
                </a:solidFill>
              </a:rPr>
              <a:t>At the end of the program me the </a:t>
            </a:r>
            <a:r>
              <a:rPr lang="en-US" dirty="0" err="1" smtClean="0">
                <a:solidFill>
                  <a:schemeClr val="tx2"/>
                </a:solidFill>
              </a:rPr>
              <a:t>graduant</a:t>
            </a:r>
            <a:r>
              <a:rPr lang="en-US" dirty="0" smtClean="0">
                <a:solidFill>
                  <a:schemeClr val="tx2"/>
                </a:solidFill>
              </a:rPr>
              <a:t> will be able to: </a:t>
            </a:r>
          </a:p>
          <a:p>
            <a:pPr marL="457200" indent="-457200">
              <a:buAutoNum type="arabicPlain"/>
            </a:pPr>
            <a:r>
              <a:rPr lang="en-US" dirty="0" smtClean="0">
                <a:solidFill>
                  <a:schemeClr val="tx2"/>
                </a:solidFill>
              </a:rPr>
              <a:t>Provide nursing care to the individual, family and community in curative, preventive, promotive and rehabilitative services in any setting.</a:t>
            </a:r>
          </a:p>
          <a:p>
            <a:pPr marL="457200" indent="-457200">
              <a:buAutoNum type="arabicPlain" startAt="2"/>
            </a:pPr>
            <a:r>
              <a:rPr lang="en-US" dirty="0" smtClean="0">
                <a:solidFill>
                  <a:schemeClr val="tx2"/>
                </a:solidFill>
              </a:rPr>
              <a:t>Function as a manager in any health setting</a:t>
            </a:r>
          </a:p>
          <a:p>
            <a:pPr marL="457200" indent="-457200">
              <a:buAutoNum type="arabicPlain" startAt="2"/>
            </a:pPr>
            <a:r>
              <a:rPr lang="en-US" dirty="0" smtClean="0">
                <a:solidFill>
                  <a:schemeClr val="tx2"/>
                </a:solidFill>
              </a:rPr>
              <a:t>Identify and participate in relevant areas of continuing education in nursing for self development.</a:t>
            </a:r>
          </a:p>
          <a:p>
            <a:pPr marL="457200" indent="-457200">
              <a:buAutoNum type="arabicPlain" startAt="4"/>
            </a:pPr>
            <a:r>
              <a:rPr lang="en-US" dirty="0" smtClean="0">
                <a:solidFill>
                  <a:schemeClr val="tx2"/>
                </a:solidFill>
              </a:rPr>
              <a:t>Initiate and participate in nursing research for improvement of health care services.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Content Placeholder 2"/>
          <p:cNvSpPr>
            <a:spLocks noGrp="1"/>
          </p:cNvSpPr>
          <p:nvPr>
            <p:ph idx="1"/>
          </p:nvPr>
        </p:nvSpPr>
        <p:spPr>
          <a:xfrm>
            <a:off x="838200" y="386366"/>
            <a:ext cx="10515600" cy="6117465"/>
          </a:xfrm>
        </p:spPr>
        <p:txBody>
          <a:bodyPr>
            <a:normAutofit fontScale="96429"/>
          </a:bodyPr>
          <a:lstStyle/>
          <a:p>
            <a:pPr marL="0" indent="0" algn="ctr">
              <a:buNone/>
            </a:pPr>
            <a:r>
              <a:rPr lang="en-US" b="1" u="sng" dirty="0" smtClean="0">
                <a:solidFill>
                  <a:srgbClr val="FF0000"/>
                </a:solidFill>
              </a:rPr>
              <a:t>THE SCOPE </a:t>
            </a:r>
            <a:r>
              <a:rPr lang="en-US" b="1" u="sng" dirty="0">
                <a:solidFill>
                  <a:srgbClr val="FF0000"/>
                </a:solidFill>
              </a:rPr>
              <a:t>OF PRACTICE FOR KRCHN</a:t>
            </a:r>
          </a:p>
          <a:p>
            <a:r>
              <a:rPr lang="en-US" sz="3200" dirty="0">
                <a:solidFill>
                  <a:schemeClr val="tx2"/>
                </a:solidFill>
              </a:rPr>
              <a:t>The scope of practice for a nurse encompass  ”how far a nurse can go in his/her professional practice</a:t>
            </a:r>
            <a:r>
              <a:rPr lang="en-US" sz="3200" dirty="0" smtClean="0">
                <a:solidFill>
                  <a:schemeClr val="tx2"/>
                </a:solidFill>
              </a:rPr>
              <a:t>”</a:t>
            </a:r>
          </a:p>
          <a:p>
            <a:r>
              <a:rPr lang="en-US" sz="3200" dirty="0" smtClean="0">
                <a:solidFill>
                  <a:schemeClr val="tx2"/>
                </a:solidFill>
              </a:rPr>
              <a:t>The KRCHN  is a professional who has successfully completed the prescribed nursing education </a:t>
            </a:r>
            <a:r>
              <a:rPr lang="en-US" sz="3200" dirty="0" err="1" smtClean="0">
                <a:solidFill>
                  <a:schemeClr val="tx2"/>
                </a:solidFill>
              </a:rPr>
              <a:t>programme</a:t>
            </a:r>
            <a:r>
              <a:rPr lang="en-US" sz="3200" dirty="0" smtClean="0">
                <a:solidFill>
                  <a:schemeClr val="tx2"/>
                </a:solidFill>
              </a:rPr>
              <a:t> in an accredited institution and is qualified and authorized to practice as a nurse under the Nurses’ act Cap 257 of the laws of Kenya .</a:t>
            </a:r>
          </a:p>
          <a:p>
            <a:r>
              <a:rPr lang="en-US" sz="3200" dirty="0" smtClean="0">
                <a:solidFill>
                  <a:schemeClr val="tx2"/>
                </a:solidFill>
              </a:rPr>
              <a:t>Nursing practice embraces responsibility and accountability for continuing competence and ethical behavior, Within the context of primary health care, the registered nurse  practice is autonomous and occurs within partnerships with the client and other collaborators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Content Placeholder 2"/>
          <p:cNvSpPr>
            <a:spLocks noGrp="1"/>
          </p:cNvSpPr>
          <p:nvPr>
            <p:ph idx="1"/>
          </p:nvPr>
        </p:nvSpPr>
        <p:spPr>
          <a:xfrm>
            <a:off x="838200" y="605307"/>
            <a:ext cx="10515600" cy="5571656"/>
          </a:xfrm>
        </p:spPr>
        <p:txBody>
          <a:bodyPr>
            <a:normAutofit fontScale="94118"/>
          </a:bodyPr>
          <a:lstStyle/>
          <a:p>
            <a:r>
              <a:rPr lang="en-US" sz="3400" dirty="0">
                <a:solidFill>
                  <a:schemeClr val="tx2"/>
                </a:solidFill>
              </a:rPr>
              <a:t>The registered nurse responds to clients’ </a:t>
            </a:r>
            <a:r>
              <a:rPr lang="en-US" sz="3400" b="1" dirty="0"/>
              <a:t>actual</a:t>
            </a:r>
            <a:r>
              <a:rPr lang="en-US" sz="3400" dirty="0">
                <a:solidFill>
                  <a:schemeClr val="tx2"/>
                </a:solidFill>
              </a:rPr>
              <a:t> and </a:t>
            </a:r>
            <a:r>
              <a:rPr lang="en-US" sz="3400" b="1" dirty="0"/>
              <a:t>potential</a:t>
            </a:r>
            <a:r>
              <a:rPr lang="en-US" sz="3400" dirty="0">
                <a:solidFill>
                  <a:schemeClr val="tx2"/>
                </a:solidFill>
              </a:rPr>
              <a:t> health care needs and demands,  by providing scientifically based health Care to include promotive, preventive, curative, rehabilitative and palliative activities.</a:t>
            </a:r>
          </a:p>
          <a:p>
            <a:r>
              <a:rPr lang="en-US" sz="3400" dirty="0">
                <a:solidFill>
                  <a:schemeClr val="tx2"/>
                </a:solidFill>
              </a:rPr>
              <a:t>The clients of the nurse include:   individuals, families, groups and communities to whom health services are provided throughout their life cycle.</a:t>
            </a:r>
          </a:p>
          <a:p>
            <a:r>
              <a:rPr lang="en-US" sz="3400" dirty="0">
                <a:solidFill>
                  <a:schemeClr val="tx2"/>
                </a:solidFill>
              </a:rPr>
              <a:t>The nurse practices in health facilities and client Settings such as homes, schools, community developmental </a:t>
            </a:r>
            <a:r>
              <a:rPr lang="en-US" sz="3400" dirty="0" smtClean="0">
                <a:solidFill>
                  <a:schemeClr val="tx2"/>
                </a:solidFill>
              </a:rPr>
              <a:t>groups recreational </a:t>
            </a:r>
            <a:r>
              <a:rPr lang="en-US" sz="3400" dirty="0">
                <a:solidFill>
                  <a:schemeClr val="tx2"/>
                </a:solidFill>
              </a:rPr>
              <a:t>facilities and work places</a:t>
            </a:r>
            <a:r>
              <a:rPr lang="en-US" sz="3400" dirty="0" smtClean="0">
                <a:solidFill>
                  <a:schemeClr val="tx2"/>
                </a:solidFill>
              </a:rPr>
              <a:t>.</a:t>
            </a:r>
            <a:endParaRPr lang="en-US" sz="3400" dirty="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idx="1"/>
          </p:nvPr>
        </p:nvSpPr>
        <p:spPr>
          <a:xfrm>
            <a:off x="838200" y="309562"/>
            <a:ext cx="10515600" cy="6232905"/>
          </a:xfrm>
        </p:spPr>
        <p:txBody>
          <a:bodyPr>
            <a:normAutofit fontScale="96429"/>
          </a:bodyPr>
          <a:lstStyle/>
          <a:p>
            <a:pPr marL="0" indent="0">
              <a:buNone/>
            </a:pPr>
            <a:r>
              <a:rPr lang="en-US" sz="4000" b="1" u="sng" dirty="0" smtClean="0">
                <a:solidFill>
                  <a:srgbClr val="C00000"/>
                </a:solidFill>
              </a:rPr>
              <a:t>The functions of a community health nurse </a:t>
            </a:r>
          </a:p>
          <a:p>
            <a:pPr marL="457200" indent="-457200">
              <a:buAutoNum type="arabicPlain"/>
            </a:pPr>
            <a:r>
              <a:rPr lang="en-US" dirty="0" smtClean="0">
                <a:solidFill>
                  <a:schemeClr val="tx2"/>
                </a:solidFill>
              </a:rPr>
              <a:t>Advocate; CHNs seek to promote an understanding of health problems, lobby for beneficial public health policy and stimulate supportive community action for health</a:t>
            </a:r>
          </a:p>
          <a:p>
            <a:pPr marL="457200" indent="-457200">
              <a:buAutoNum type="arabicPlain"/>
            </a:pPr>
            <a:r>
              <a:rPr lang="en-US" dirty="0" smtClean="0">
                <a:solidFill>
                  <a:schemeClr val="tx2"/>
                </a:solidFill>
              </a:rPr>
              <a:t>Case finder; CHNs look for clients at risk among the population being served (catchment population). They do screening of infectious disease’s contacts.</a:t>
            </a:r>
          </a:p>
          <a:p>
            <a:pPr marL="457200" indent="-457200">
              <a:buAutoNum type="arabicPlain"/>
            </a:pPr>
            <a:r>
              <a:rPr lang="en-US" dirty="0" smtClean="0">
                <a:solidFill>
                  <a:schemeClr val="tx2"/>
                </a:solidFill>
              </a:rPr>
              <a:t>Counselor; clients in the community frequently face difficulties and complex health concerns or problems, and desire supportive and problem-solving assistance . CHNs are in a unique position to help clients deal with stress related to health concerns </a:t>
            </a:r>
          </a:p>
          <a:p>
            <a:pPr marL="457200" indent="-457200">
              <a:buAutoNum type="arabicPlain"/>
            </a:pPr>
            <a:r>
              <a:rPr lang="en-US" dirty="0" smtClean="0">
                <a:solidFill>
                  <a:schemeClr val="tx2"/>
                </a:solidFill>
              </a:rPr>
              <a:t>Clinic nurse; this involves the delivery of clinic services such as giving immunizations, attending antenatal mothers and family planning clients, giving health messages to individuals and groups</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a:xfrm>
            <a:off x="813515" y="12879"/>
            <a:ext cx="10515600" cy="1030309"/>
          </a:xfrm>
        </p:spPr>
        <p:txBody>
          <a:bodyPr>
            <a:normAutofit/>
          </a:bodyPr>
          <a:lstStyle/>
          <a:p>
            <a:r>
              <a:rPr lang="en-US" b="1" dirty="0">
                <a:solidFill>
                  <a:srgbClr val="FF0000"/>
                </a:solidFill>
              </a:rPr>
              <a:t>COURSE: COMMUNITY HEALTH </a:t>
            </a:r>
            <a:r>
              <a:rPr lang="en-US" b="1" dirty="0" smtClean="0">
                <a:solidFill>
                  <a:srgbClr val="FF0000"/>
                </a:solidFill>
              </a:rPr>
              <a:t>NURSING</a:t>
            </a:r>
            <a:endParaRPr lang="en-US" dirty="0">
              <a:solidFill>
                <a:srgbClr val="FF0000"/>
              </a:solidFill>
            </a:endParaRPr>
          </a:p>
        </p:txBody>
      </p:sp>
      <p:sp>
        <p:nvSpPr>
          <p:cNvPr id="1048606" name="Content Placeholder 2"/>
          <p:cNvSpPr>
            <a:spLocks noGrp="1"/>
          </p:cNvSpPr>
          <p:nvPr>
            <p:ph idx="1"/>
          </p:nvPr>
        </p:nvSpPr>
        <p:spPr>
          <a:xfrm>
            <a:off x="838200" y="901521"/>
            <a:ext cx="10515600" cy="5705341"/>
          </a:xfrm>
        </p:spPr>
        <p:txBody>
          <a:bodyPr/>
          <a:lstStyle/>
          <a:p>
            <a:pPr marL="0" indent="0">
              <a:buNone/>
            </a:pPr>
            <a:r>
              <a:rPr lang="en-US" b="1" dirty="0" smtClean="0">
                <a:solidFill>
                  <a:srgbClr val="FF0000"/>
                </a:solidFill>
              </a:rPr>
              <a:t>COURSE CONTENT</a:t>
            </a:r>
          </a:p>
          <a:p>
            <a:pPr marL="514350" indent="-514350">
              <a:buFont typeface="+mj-lt"/>
              <a:buAutoNum type="arabicPeriod"/>
            </a:pPr>
            <a:r>
              <a:rPr lang="en-US" dirty="0"/>
              <a:t>INTRODUCTION TO COMMUNITY HEALTH </a:t>
            </a:r>
            <a:r>
              <a:rPr lang="en-US" dirty="0" smtClean="0"/>
              <a:t>NURSING</a:t>
            </a:r>
          </a:p>
          <a:p>
            <a:pPr lvl="0"/>
            <a:r>
              <a:rPr lang="en-US" dirty="0"/>
              <a:t>Define various concepts in community health nursing: Community, health, </a:t>
            </a:r>
            <a:r>
              <a:rPr lang="en-US" dirty="0" smtClean="0"/>
              <a:t> </a:t>
            </a:r>
            <a:r>
              <a:rPr lang="en-US" dirty="0"/>
              <a:t>and community health nursing.</a:t>
            </a:r>
          </a:p>
          <a:p>
            <a:pPr lvl="0"/>
            <a:r>
              <a:rPr lang="en-US" dirty="0"/>
              <a:t> Characteristics of community health nursing</a:t>
            </a:r>
          </a:p>
          <a:p>
            <a:pPr lvl="0"/>
            <a:r>
              <a:rPr lang="en-US" dirty="0"/>
              <a:t> Functions of community </a:t>
            </a:r>
          </a:p>
          <a:p>
            <a:pPr lvl="0"/>
            <a:r>
              <a:rPr lang="en-US" dirty="0"/>
              <a:t> Characteristics of a healthy community</a:t>
            </a:r>
          </a:p>
          <a:p>
            <a:pPr lvl="0"/>
            <a:r>
              <a:rPr lang="en-US" dirty="0"/>
              <a:t>Aims of community health nursing</a:t>
            </a:r>
            <a:r>
              <a:rPr lang="en-US" dirty="0" smtClean="0"/>
              <a:t>.</a:t>
            </a:r>
            <a:endParaRPr lang="en-US" dirty="0"/>
          </a:p>
          <a:p>
            <a:pPr marL="0" indent="0">
              <a:buNone/>
            </a:pPr>
            <a:endParaRPr lang="en-US" dirty="0"/>
          </a:p>
          <a:p>
            <a:pPr marL="514350" indent="-514350">
              <a:buFont typeface="+mj-lt"/>
              <a:buAutoNum type="arabicPeriod"/>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Content Placeholder 2"/>
          <p:cNvSpPr>
            <a:spLocks noGrp="1"/>
          </p:cNvSpPr>
          <p:nvPr>
            <p:ph idx="1"/>
          </p:nvPr>
        </p:nvSpPr>
        <p:spPr>
          <a:xfrm>
            <a:off x="838200" y="669700"/>
            <a:ext cx="10515600" cy="5872767"/>
          </a:xfrm>
        </p:spPr>
        <p:txBody>
          <a:bodyPr>
            <a:normAutofit fontScale="96429"/>
          </a:bodyPr>
          <a:lstStyle/>
          <a:p>
            <a:pPr marL="514350" indent="-514350">
              <a:buFont typeface="+mj-lt"/>
              <a:buAutoNum type="arabicPeriod" startAt="5"/>
            </a:pPr>
            <a:r>
              <a:rPr lang="en-US" dirty="0" smtClean="0">
                <a:solidFill>
                  <a:schemeClr val="tx2"/>
                </a:solidFill>
              </a:rPr>
              <a:t>Epidemiologist; the </a:t>
            </a:r>
            <a:r>
              <a:rPr lang="en-US" dirty="0">
                <a:solidFill>
                  <a:schemeClr val="tx2"/>
                </a:solidFill>
              </a:rPr>
              <a:t>CHNs use Epidemiological methods to study diseases among population groups and to deal with the community – wide health problems </a:t>
            </a:r>
          </a:p>
          <a:p>
            <a:pPr marL="514350" indent="-514350">
              <a:buFont typeface="+mj-lt"/>
              <a:buAutoNum type="arabicPeriod" startAt="5"/>
            </a:pPr>
            <a:r>
              <a:rPr lang="en-US" dirty="0">
                <a:solidFill>
                  <a:schemeClr val="tx2"/>
                </a:solidFill>
              </a:rPr>
              <a:t>Group </a:t>
            </a:r>
            <a:r>
              <a:rPr lang="en-US" dirty="0" smtClean="0">
                <a:solidFill>
                  <a:schemeClr val="tx2"/>
                </a:solidFill>
              </a:rPr>
              <a:t>leader; A </a:t>
            </a:r>
            <a:r>
              <a:rPr lang="en-US" dirty="0">
                <a:solidFill>
                  <a:schemeClr val="tx2"/>
                </a:solidFill>
              </a:rPr>
              <a:t>group is a gathering of people who are together for a specific </a:t>
            </a:r>
            <a:r>
              <a:rPr lang="en-US" dirty="0" smtClean="0">
                <a:solidFill>
                  <a:schemeClr val="tx2"/>
                </a:solidFill>
              </a:rPr>
              <a:t>reason either for psychological</a:t>
            </a:r>
            <a:r>
              <a:rPr lang="en-US" dirty="0">
                <a:solidFill>
                  <a:schemeClr val="tx2"/>
                </a:solidFill>
              </a:rPr>
              <a:t>, social </a:t>
            </a:r>
            <a:r>
              <a:rPr lang="en-US" dirty="0" smtClean="0">
                <a:solidFill>
                  <a:schemeClr val="tx2"/>
                </a:solidFill>
              </a:rPr>
              <a:t>or educational </a:t>
            </a:r>
            <a:r>
              <a:rPr lang="en-US" dirty="0">
                <a:solidFill>
                  <a:schemeClr val="tx2"/>
                </a:solidFill>
              </a:rPr>
              <a:t>purposes</a:t>
            </a:r>
            <a:r>
              <a:rPr lang="en-US" dirty="0" smtClean="0">
                <a:solidFill>
                  <a:schemeClr val="tx2"/>
                </a:solidFill>
              </a:rPr>
              <a:t> </a:t>
            </a:r>
            <a:r>
              <a:rPr lang="en-US" dirty="0">
                <a:solidFill>
                  <a:schemeClr val="tx2"/>
                </a:solidFill>
              </a:rPr>
              <a:t>e.g. mothers coming together to discuss ways of rearing children effectively</a:t>
            </a:r>
            <a:r>
              <a:rPr lang="en-US" dirty="0" smtClean="0">
                <a:solidFill>
                  <a:schemeClr val="tx2"/>
                </a:solidFill>
              </a:rPr>
              <a:t>. </a:t>
            </a:r>
            <a:r>
              <a:rPr lang="en-US" dirty="0">
                <a:solidFill>
                  <a:schemeClr val="tx2"/>
                </a:solidFill>
              </a:rPr>
              <a:t>The terms group process, group dynamics and </a:t>
            </a:r>
            <a:r>
              <a:rPr lang="en-US" dirty="0" smtClean="0">
                <a:solidFill>
                  <a:schemeClr val="tx2"/>
                </a:solidFill>
              </a:rPr>
              <a:t>group interaction refers </a:t>
            </a:r>
            <a:r>
              <a:rPr lang="en-US" dirty="0">
                <a:solidFill>
                  <a:schemeClr val="tx2"/>
                </a:solidFill>
              </a:rPr>
              <a:t>to the way  groups work and give the CHN ways to assess and observe group functioning.   CHNs focus on delivering  services on case  loads rather than on individual clients in the community</a:t>
            </a:r>
          </a:p>
          <a:p>
            <a:pPr marL="514350" indent="-514350">
              <a:buFont typeface="+mj-lt"/>
              <a:buAutoNum type="arabicPeriod" startAt="5"/>
            </a:pPr>
            <a:r>
              <a:rPr lang="en-US" dirty="0">
                <a:solidFill>
                  <a:schemeClr val="tx2"/>
                </a:solidFill>
              </a:rPr>
              <a:t>Health </a:t>
            </a:r>
            <a:r>
              <a:rPr lang="en-US" dirty="0" smtClean="0">
                <a:solidFill>
                  <a:schemeClr val="tx2"/>
                </a:solidFill>
              </a:rPr>
              <a:t>planner; CHNs </a:t>
            </a:r>
            <a:r>
              <a:rPr lang="en-US" dirty="0">
                <a:solidFill>
                  <a:schemeClr val="tx2"/>
                </a:solidFill>
              </a:rPr>
              <a:t>are involved in community needs assessment and planning of community health </a:t>
            </a:r>
            <a:r>
              <a:rPr lang="en-US" dirty="0" err="1">
                <a:solidFill>
                  <a:schemeClr val="tx2"/>
                </a:solidFill>
              </a:rPr>
              <a:t>programmes</a:t>
            </a:r>
            <a:r>
              <a:rPr lang="en-US" dirty="0">
                <a:solidFill>
                  <a:schemeClr val="tx2"/>
                </a:solidFill>
              </a:rPr>
              <a:t>  e.g. community mobilization for immunization, seminars </a:t>
            </a:r>
            <a:r>
              <a:rPr lang="en-US" dirty="0" err="1">
                <a:solidFill>
                  <a:schemeClr val="tx2"/>
                </a:solidFill>
              </a:rPr>
              <a:t>etc</a:t>
            </a:r>
            <a:endParaRPr lang="en-US" dirty="0">
              <a:solidFill>
                <a:schemeClr val="tx2"/>
              </a:solidFill>
            </a:endParaRPr>
          </a:p>
          <a:p>
            <a:pPr marL="0" indent="0">
              <a:buNone/>
            </a:pPr>
            <a:endParaRPr lang="sw-KE" dirty="0">
              <a:solidFill>
                <a:schemeClr val="tx2"/>
              </a:solidFill>
            </a:endParaRP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idx="1"/>
          </p:nvPr>
        </p:nvSpPr>
        <p:spPr>
          <a:xfrm>
            <a:off x="838200" y="605083"/>
            <a:ext cx="10515600" cy="5932488"/>
          </a:xfrm>
        </p:spPr>
        <p:txBody>
          <a:bodyPr>
            <a:normAutofit/>
          </a:bodyPr>
          <a:lstStyle/>
          <a:p>
            <a:pPr marL="514350" indent="-514350">
              <a:buFont typeface="+mj-lt"/>
              <a:buAutoNum type="arabicPeriod" startAt="8"/>
            </a:pPr>
            <a:r>
              <a:rPr lang="en-US" sz="3000" dirty="0" smtClean="0">
                <a:solidFill>
                  <a:schemeClr val="tx2"/>
                </a:solidFill>
              </a:rPr>
              <a:t>Home visitor; CHNs enter the client’s settings . He/she not only assesses the environment  but also works within it . Home visitors are able to gather environmental information as well as data about how a family system functions within its own setting . They are also able to provide direct care services in a situation familiar to the client.</a:t>
            </a:r>
          </a:p>
          <a:p>
            <a:pPr marL="514350" indent="-514350">
              <a:buFont typeface="+mj-lt"/>
              <a:buAutoNum type="arabicPeriod" startAt="8"/>
            </a:pPr>
            <a:r>
              <a:rPr lang="en-US" sz="3000" dirty="0" smtClean="0">
                <a:solidFill>
                  <a:schemeClr val="tx2"/>
                </a:solidFill>
              </a:rPr>
              <a:t>Researcher; research is intellectual enquiry of a body of knowledge . There is critical need for research to assist health care professionals in reaching their goals.</a:t>
            </a:r>
          </a:p>
          <a:p>
            <a:pPr marL="514350" indent="-514350">
              <a:buFont typeface="+mj-lt"/>
              <a:buAutoNum type="arabicPeriod" startAt="8"/>
            </a:pPr>
            <a:r>
              <a:rPr lang="en-US" sz="3000" dirty="0" smtClean="0">
                <a:solidFill>
                  <a:schemeClr val="tx2"/>
                </a:solidFill>
              </a:rPr>
              <a:t>School nurse; school health services are designed to protect and promote the health of all students through integrated activities of health education, health appraisal and environmental inspection.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Content Placeholder 2"/>
          <p:cNvSpPr>
            <a:spLocks noGrp="1"/>
          </p:cNvSpPr>
          <p:nvPr>
            <p:ph idx="1"/>
          </p:nvPr>
        </p:nvSpPr>
        <p:spPr>
          <a:xfrm>
            <a:off x="838200" y="283335"/>
            <a:ext cx="10515600" cy="5893628"/>
          </a:xfrm>
        </p:spPr>
        <p:txBody>
          <a:bodyPr>
            <a:normAutofit/>
          </a:bodyPr>
          <a:lstStyle/>
          <a:p>
            <a:pPr marL="514350" indent="-514350">
              <a:buFont typeface="+mj-lt"/>
              <a:buAutoNum type="arabicPeriod" startAt="11"/>
            </a:pPr>
            <a:r>
              <a:rPr lang="en-US" dirty="0" smtClean="0">
                <a:solidFill>
                  <a:schemeClr val="tx2"/>
                </a:solidFill>
              </a:rPr>
              <a:t>Teacher; application </a:t>
            </a:r>
            <a:r>
              <a:rPr lang="en-US" dirty="0">
                <a:solidFill>
                  <a:schemeClr val="tx2"/>
                </a:solidFill>
              </a:rPr>
              <a:t>of teaching- learning principles to facilitate behavioral change among clients is a basic interventional strategy in community health. This could be educative approach with families, individuals or groups.</a:t>
            </a:r>
          </a:p>
          <a:p>
            <a:pPr marL="514350" indent="-514350">
              <a:buFont typeface="+mj-lt"/>
              <a:buAutoNum type="arabicPeriod" startAt="11"/>
            </a:pPr>
            <a:r>
              <a:rPr lang="en-US" dirty="0">
                <a:solidFill>
                  <a:schemeClr val="tx2"/>
                </a:solidFill>
              </a:rPr>
              <a:t>Occupational health </a:t>
            </a:r>
            <a:r>
              <a:rPr lang="en-US" dirty="0" smtClean="0">
                <a:solidFill>
                  <a:schemeClr val="tx2"/>
                </a:solidFill>
              </a:rPr>
              <a:t>nurse; CHNs </a:t>
            </a:r>
            <a:r>
              <a:rPr lang="en-US" dirty="0">
                <a:solidFill>
                  <a:schemeClr val="tx2"/>
                </a:solidFill>
              </a:rPr>
              <a:t>are consulted in all matters </a:t>
            </a:r>
            <a:r>
              <a:rPr lang="en-US" dirty="0" smtClean="0">
                <a:solidFill>
                  <a:schemeClr val="tx2"/>
                </a:solidFill>
              </a:rPr>
              <a:t>pertaining</a:t>
            </a:r>
            <a:r>
              <a:rPr lang="en-US" dirty="0">
                <a:solidFill>
                  <a:schemeClr val="tx2"/>
                </a:solidFill>
              </a:rPr>
              <a:t> </a:t>
            </a:r>
            <a:r>
              <a:rPr lang="en-US" dirty="0" smtClean="0">
                <a:solidFill>
                  <a:schemeClr val="tx2"/>
                </a:solidFill>
              </a:rPr>
              <a:t>to health that affect family affair  or welfare e.g. in a family with a handicapped child, the CHN along with the family assist the child to attain its full potential</a:t>
            </a:r>
          </a:p>
          <a:p>
            <a:pPr marL="514350" indent="-514350">
              <a:buFont typeface="+mj-lt"/>
              <a:buAutoNum type="arabicPeriod" startAt="11"/>
            </a:pPr>
            <a:r>
              <a:rPr lang="en-US" dirty="0" smtClean="0">
                <a:solidFill>
                  <a:schemeClr val="tx2"/>
                </a:solidFill>
              </a:rPr>
              <a:t>Environmental modifier; in order to enhance healthy living. E.g. vector control </a:t>
            </a:r>
          </a:p>
          <a:p>
            <a:pPr marL="514350" indent="-514350">
              <a:buFont typeface="+mj-lt"/>
              <a:buAutoNum type="arabicPeriod" startAt="11"/>
            </a:pPr>
            <a:r>
              <a:rPr lang="en-US" dirty="0" smtClean="0">
                <a:solidFill>
                  <a:schemeClr val="tx2"/>
                </a:solidFill>
              </a:rPr>
              <a:t>Coordinators; of the health care given by all the other health service providers (Health Team)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
          <p:cNvSpPr>
            <a:spLocks noGrp="1"/>
          </p:cNvSpPr>
          <p:nvPr>
            <p:ph type="title"/>
          </p:nvPr>
        </p:nvSpPr>
        <p:spPr>
          <a:xfrm>
            <a:off x="877910" y="257577"/>
            <a:ext cx="10515600" cy="420486"/>
          </a:xfrm>
        </p:spPr>
        <p:txBody>
          <a:bodyPr>
            <a:normAutofit fontScale="90000"/>
          </a:bodyPr>
          <a:lstStyle/>
          <a:p>
            <a:r>
              <a:rPr lang="en-US" dirty="0" smtClean="0">
                <a:solidFill>
                  <a:srgbClr val="FF0000"/>
                </a:solidFill>
              </a:rPr>
              <a:t>Functions of a community</a:t>
            </a:r>
            <a:endParaRPr lang="en-US" dirty="0">
              <a:solidFill>
                <a:srgbClr val="FF0000"/>
              </a:solidFill>
            </a:endParaRPr>
          </a:p>
        </p:txBody>
      </p:sp>
      <p:sp>
        <p:nvSpPr>
          <p:cNvPr id="1048639" name="Content Placeholder 2"/>
          <p:cNvSpPr>
            <a:spLocks noGrp="1"/>
          </p:cNvSpPr>
          <p:nvPr>
            <p:ph idx="1"/>
          </p:nvPr>
        </p:nvSpPr>
        <p:spPr>
          <a:xfrm>
            <a:off x="877910" y="980720"/>
            <a:ext cx="10515600" cy="5497356"/>
          </a:xfrm>
        </p:spPr>
        <p:txBody>
          <a:bodyPr>
            <a:normAutofit fontScale="91284" lnSpcReduction="10000"/>
          </a:bodyPr>
          <a:lstStyle/>
          <a:p>
            <a:pPr marL="0" indent="0">
              <a:buNone/>
            </a:pPr>
            <a:r>
              <a:rPr lang="en-GB" sz="3700" dirty="0"/>
              <a:t>The functions </a:t>
            </a:r>
            <a:r>
              <a:rPr lang="en-GB" sz="3700" dirty="0" smtClean="0"/>
              <a:t>of </a:t>
            </a:r>
            <a:r>
              <a:rPr lang="en-GB" sz="3700" dirty="0"/>
              <a:t>a community include:</a:t>
            </a:r>
            <a:endParaRPr lang="en-US" sz="3700" dirty="0"/>
          </a:p>
          <a:p>
            <a:pPr>
              <a:buFont typeface="Wingdings" panose="05000000000000000000" pitchFamily="2" charset="2"/>
              <a:buChar char="ü"/>
            </a:pPr>
            <a:r>
              <a:rPr lang="en-GB" sz="3700" dirty="0"/>
              <a:t>Transmitting and sharing information, ideas and beliefs </a:t>
            </a:r>
            <a:endParaRPr lang="en-US" sz="3700" dirty="0"/>
          </a:p>
          <a:p>
            <a:pPr>
              <a:buFont typeface="Wingdings" panose="05000000000000000000" pitchFamily="2" charset="2"/>
              <a:buChar char="ü"/>
            </a:pPr>
            <a:r>
              <a:rPr lang="en-GB" sz="3700" dirty="0"/>
              <a:t>Educating its children about their culture (socialising) and welcoming newcomers into the group’s </a:t>
            </a:r>
            <a:r>
              <a:rPr lang="en-GB" sz="3700" dirty="0" smtClean="0"/>
              <a:t>culture (acculturation</a:t>
            </a:r>
            <a:r>
              <a:rPr lang="en-GB" sz="3700" dirty="0"/>
              <a:t>) </a:t>
            </a:r>
            <a:endParaRPr lang="en-US" sz="3700" dirty="0"/>
          </a:p>
          <a:p>
            <a:pPr>
              <a:buFont typeface="Wingdings" panose="05000000000000000000" pitchFamily="2" charset="2"/>
              <a:buChar char="ü"/>
            </a:pPr>
            <a:r>
              <a:rPr lang="en-GB" sz="3700" dirty="0"/>
              <a:t>Producing and distributing services and goods </a:t>
            </a:r>
            <a:endParaRPr lang="en-US" sz="3700" dirty="0"/>
          </a:p>
          <a:p>
            <a:pPr>
              <a:buFont typeface="Wingdings" panose="05000000000000000000" pitchFamily="2" charset="2"/>
              <a:buChar char="ü"/>
            </a:pPr>
            <a:r>
              <a:rPr lang="en-GB" sz="3700" dirty="0"/>
              <a:t>Providing companionship and support to individual members and smaller groups </a:t>
            </a:r>
            <a:endParaRPr lang="en-US" sz="3700" dirty="0"/>
          </a:p>
          <a:p>
            <a:pPr>
              <a:buFont typeface="Wingdings" panose="05000000000000000000" pitchFamily="2" charset="2"/>
              <a:buChar char="ü"/>
            </a:pPr>
            <a:r>
              <a:rPr lang="en-GB" sz="3700" dirty="0"/>
              <a:t>Sharing and utilising space for living, schools, health facilities, fields, roads etc. </a:t>
            </a:r>
            <a:endParaRPr lang="en-US" sz="3700" dirty="0"/>
          </a:p>
          <a:p>
            <a:pPr>
              <a:buFont typeface="Wingdings" panose="05000000000000000000" pitchFamily="2" charset="2"/>
              <a:buChar char="ü"/>
            </a:pPr>
            <a:r>
              <a:rPr lang="en-GB" sz="3700" dirty="0"/>
              <a:t>Protecting individual and group rights and </a:t>
            </a:r>
            <a:r>
              <a:rPr lang="en-GB" sz="3700" dirty="0" smtClean="0"/>
              <a:t>welfare</a:t>
            </a:r>
            <a:endParaRPr lang="en-US" sz="37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
          <p:cNvSpPr>
            <a:spLocks noGrp="1"/>
          </p:cNvSpPr>
          <p:nvPr>
            <p:ph type="title"/>
          </p:nvPr>
        </p:nvSpPr>
        <p:spPr>
          <a:xfrm>
            <a:off x="838200" y="365126"/>
            <a:ext cx="10515600" cy="858368"/>
          </a:xfrm>
        </p:spPr>
        <p:txBody>
          <a:bodyPr/>
          <a:lstStyle/>
          <a:p>
            <a:r>
              <a:rPr lang="en-US" dirty="0" smtClean="0">
                <a:solidFill>
                  <a:srgbClr val="FF0000"/>
                </a:solidFill>
              </a:rPr>
              <a:t>Characteristics Of A Healthy Community</a:t>
            </a:r>
            <a:endParaRPr lang="en-US" dirty="0">
              <a:solidFill>
                <a:srgbClr val="FF0000"/>
              </a:solidFill>
            </a:endParaRPr>
          </a:p>
        </p:txBody>
      </p:sp>
      <p:sp>
        <p:nvSpPr>
          <p:cNvPr id="1048641" name="Content Placeholder 2"/>
          <p:cNvSpPr>
            <a:spLocks noGrp="1"/>
          </p:cNvSpPr>
          <p:nvPr>
            <p:ph idx="1"/>
          </p:nvPr>
        </p:nvSpPr>
        <p:spPr>
          <a:xfrm>
            <a:off x="839273" y="1439258"/>
            <a:ext cx="10515600" cy="5077451"/>
          </a:xfrm>
        </p:spPr>
        <p:txBody>
          <a:bodyPr>
            <a:noAutofit/>
          </a:bodyPr>
          <a:lstStyle/>
          <a:p>
            <a:r>
              <a:rPr lang="en-US" sz="3600" dirty="0"/>
              <a:t>Safe and healthy environment, relatively free from natural and man-made hazards</a:t>
            </a:r>
          </a:p>
          <a:p>
            <a:r>
              <a:rPr lang="en-US" sz="3600" dirty="0"/>
              <a:t>Community members have high standards of personal hygiene </a:t>
            </a:r>
          </a:p>
          <a:p>
            <a:r>
              <a:rPr lang="en-US" sz="3600" dirty="0"/>
              <a:t>Adequate supply of wholesome water</a:t>
            </a:r>
          </a:p>
          <a:p>
            <a:r>
              <a:rPr lang="en-US" sz="3600" dirty="0"/>
              <a:t>Availability of adequate nutritious food</a:t>
            </a:r>
          </a:p>
          <a:p>
            <a:r>
              <a:rPr lang="en-US" sz="3600" dirty="0"/>
              <a:t>Suitable housing</a:t>
            </a:r>
          </a:p>
          <a:p>
            <a:r>
              <a:rPr lang="en-US" sz="3600" dirty="0"/>
              <a:t>Harmonious interpersonal relationships among </a:t>
            </a:r>
            <a:r>
              <a:rPr lang="en-US" sz="3600" dirty="0" smtClean="0"/>
              <a:t>members</a:t>
            </a:r>
            <a:endParaRPr lang="en-US" sz="3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Content Placeholder 2"/>
          <p:cNvSpPr>
            <a:spLocks noGrp="1"/>
          </p:cNvSpPr>
          <p:nvPr>
            <p:ph idx="1"/>
          </p:nvPr>
        </p:nvSpPr>
        <p:spPr>
          <a:xfrm>
            <a:off x="838200" y="502276"/>
            <a:ext cx="10515600" cy="5674687"/>
          </a:xfrm>
        </p:spPr>
        <p:txBody>
          <a:bodyPr/>
          <a:lstStyle/>
          <a:p>
            <a:r>
              <a:rPr lang="en-US" sz="3600" dirty="0"/>
              <a:t>Availability and accessibility of health care facilities </a:t>
            </a:r>
          </a:p>
          <a:p>
            <a:r>
              <a:rPr lang="en-US" sz="3600" dirty="0"/>
              <a:t>Availability and accessibility of suitable educational, social and recreational facilities</a:t>
            </a:r>
          </a:p>
          <a:p>
            <a:r>
              <a:rPr lang="en-US" sz="3600" dirty="0"/>
              <a:t>Gainful occupational activities (availability of stable or reliable sources of income) </a:t>
            </a:r>
          </a:p>
          <a:p>
            <a:r>
              <a:rPr lang="en-US" sz="3600" dirty="0"/>
              <a:t>Sound communication infrastructure </a:t>
            </a:r>
            <a:endParaRPr lang="en-US" sz="3600" dirty="0" smtClean="0"/>
          </a:p>
          <a:p>
            <a:r>
              <a:rPr lang="en-US" sz="3600" dirty="0" smtClean="0"/>
              <a:t>Communal </a:t>
            </a:r>
            <a:r>
              <a:rPr lang="en-US" sz="3600" dirty="0"/>
              <a:t>approach to and participation in tackling community problems</a:t>
            </a:r>
          </a:p>
          <a:p>
            <a:pPr marL="0" indent="0">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
          <p:cNvSpPr>
            <a:spLocks noGrp="1"/>
          </p:cNvSpPr>
          <p:nvPr>
            <p:ph type="title"/>
          </p:nvPr>
        </p:nvSpPr>
        <p:spPr>
          <a:xfrm>
            <a:off x="838200" y="0"/>
            <a:ext cx="10515600" cy="716700"/>
          </a:xfrm>
        </p:spPr>
        <p:txBody>
          <a:bodyPr/>
          <a:lstStyle/>
          <a:p>
            <a:r>
              <a:rPr lang="en-GB" b="1" dirty="0" smtClean="0">
                <a:solidFill>
                  <a:srgbClr val="FF0000"/>
                </a:solidFill>
              </a:rPr>
              <a:t>Aims of Community Health</a:t>
            </a:r>
            <a:r>
              <a:rPr lang="en-GB" dirty="0" smtClean="0">
                <a:solidFill>
                  <a:srgbClr val="FF0000"/>
                </a:solidFill>
              </a:rPr>
              <a:t> </a:t>
            </a:r>
            <a:endParaRPr lang="en-US" dirty="0">
              <a:solidFill>
                <a:srgbClr val="FF0000"/>
              </a:solidFill>
            </a:endParaRPr>
          </a:p>
        </p:txBody>
      </p:sp>
      <p:sp>
        <p:nvSpPr>
          <p:cNvPr id="1048644" name="Content Placeholder 2"/>
          <p:cNvSpPr>
            <a:spLocks noGrp="1"/>
          </p:cNvSpPr>
          <p:nvPr>
            <p:ph idx="1"/>
          </p:nvPr>
        </p:nvSpPr>
        <p:spPr>
          <a:xfrm>
            <a:off x="553791" y="716700"/>
            <a:ext cx="11011437" cy="6141300"/>
          </a:xfrm>
        </p:spPr>
        <p:txBody>
          <a:bodyPr>
            <a:noAutofit/>
          </a:bodyPr>
          <a:lstStyle/>
          <a:p>
            <a:pPr marL="0" indent="0">
              <a:buNone/>
            </a:pPr>
            <a:r>
              <a:rPr lang="en-GB" sz="3400" dirty="0" smtClean="0"/>
              <a:t>Community </a:t>
            </a:r>
            <a:r>
              <a:rPr lang="en-GB" sz="3400" dirty="0"/>
              <a:t>health aims to achieve the following:</a:t>
            </a:r>
            <a:endParaRPr lang="en-US" sz="3400" dirty="0"/>
          </a:p>
          <a:p>
            <a:pPr lvl="1"/>
            <a:r>
              <a:rPr lang="en-GB" sz="3400" dirty="0"/>
              <a:t>Improved sanitation in the environment </a:t>
            </a:r>
            <a:endParaRPr lang="en-US" sz="3400" dirty="0"/>
          </a:p>
          <a:p>
            <a:pPr lvl="1"/>
            <a:r>
              <a:rPr lang="en-GB" sz="3400" dirty="0"/>
              <a:t>Prioritisation of the community’s needs </a:t>
            </a:r>
            <a:endParaRPr lang="en-US" sz="3400" dirty="0"/>
          </a:p>
          <a:p>
            <a:pPr lvl="1"/>
            <a:r>
              <a:rPr lang="en-GB" sz="3400" dirty="0"/>
              <a:t>Control of communicable diseases </a:t>
            </a:r>
            <a:endParaRPr lang="en-US" sz="3400" dirty="0"/>
          </a:p>
          <a:p>
            <a:pPr lvl="1"/>
            <a:r>
              <a:rPr lang="en-GB" sz="3400" dirty="0"/>
              <a:t>Health education to promote healthy behaviour and practices </a:t>
            </a:r>
            <a:endParaRPr lang="en-US" sz="3400" dirty="0"/>
          </a:p>
          <a:p>
            <a:pPr lvl="1"/>
            <a:r>
              <a:rPr lang="en-GB" sz="3400" dirty="0"/>
              <a:t>Early diagnosis and prevention of disease </a:t>
            </a:r>
            <a:endParaRPr lang="en-US" sz="3400" dirty="0"/>
          </a:p>
          <a:p>
            <a:pPr lvl="1"/>
            <a:r>
              <a:rPr lang="en-GB" sz="3400" dirty="0"/>
              <a:t>Disease surveillance </a:t>
            </a:r>
            <a:endParaRPr lang="en-US" sz="3400" dirty="0"/>
          </a:p>
          <a:p>
            <a:pPr lvl="1"/>
            <a:r>
              <a:rPr lang="en-GB" sz="3400" dirty="0"/>
              <a:t>Case/contact tracing and treatment </a:t>
            </a:r>
            <a:endParaRPr lang="en-US" sz="3400" dirty="0"/>
          </a:p>
          <a:p>
            <a:pPr lvl="1"/>
            <a:r>
              <a:rPr lang="en-GB" sz="3400" dirty="0"/>
              <a:t>Empowerment of all individuals to realise their rights and responsibilities for the attainment of good health for all</a:t>
            </a:r>
            <a:endParaRPr lang="en-US" sz="3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Content Placeholder 2"/>
          <p:cNvSpPr>
            <a:spLocks noGrp="1"/>
          </p:cNvSpPr>
          <p:nvPr>
            <p:ph idx="1"/>
          </p:nvPr>
        </p:nvSpPr>
        <p:spPr>
          <a:xfrm>
            <a:off x="838200" y="412124"/>
            <a:ext cx="10515600" cy="5764839"/>
          </a:xfrm>
        </p:spPr>
        <p:txBody>
          <a:bodyPr>
            <a:normAutofit/>
          </a:bodyPr>
          <a:lstStyle/>
          <a:p>
            <a:pPr marL="0" indent="0">
              <a:buNone/>
            </a:pPr>
            <a:r>
              <a:rPr lang="en-GB" sz="3600" dirty="0"/>
              <a:t>The </a:t>
            </a:r>
            <a:r>
              <a:rPr lang="en-GB" sz="3600" dirty="0">
                <a:solidFill>
                  <a:srgbClr val="FF0000"/>
                </a:solidFill>
              </a:rPr>
              <a:t>main goals </a:t>
            </a:r>
            <a:r>
              <a:rPr lang="en-GB" sz="3600" dirty="0"/>
              <a:t>of community health are to:</a:t>
            </a:r>
            <a:endParaRPr lang="en-US" sz="3600" dirty="0"/>
          </a:p>
          <a:p>
            <a:pPr lvl="0"/>
            <a:r>
              <a:rPr lang="en-GB" sz="3600" dirty="0"/>
              <a:t>Identify community health problems and needs </a:t>
            </a:r>
            <a:endParaRPr lang="en-US" sz="3600" dirty="0"/>
          </a:p>
          <a:p>
            <a:pPr lvl="0"/>
            <a:r>
              <a:rPr lang="en-GB" sz="3600" dirty="0"/>
              <a:t>Plan ways of meeting community health needs </a:t>
            </a:r>
            <a:endParaRPr lang="en-US" sz="3600" dirty="0"/>
          </a:p>
          <a:p>
            <a:pPr lvl="0"/>
            <a:r>
              <a:rPr lang="en-GB" sz="3600" dirty="0"/>
              <a:t>Implement activities geared towards meeting the community health needs </a:t>
            </a:r>
            <a:endParaRPr lang="en-US" sz="3600" dirty="0"/>
          </a:p>
          <a:p>
            <a:pPr lvl="0"/>
            <a:r>
              <a:rPr lang="en-GB" sz="3600" dirty="0"/>
              <a:t>Evaluate the impact of community health </a:t>
            </a:r>
            <a:r>
              <a:rPr lang="en-GB" sz="3600" dirty="0" smtClean="0"/>
              <a:t>services/activities</a:t>
            </a:r>
            <a:endParaRPr lang="en-US"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
          <p:cNvSpPr>
            <a:spLocks noGrp="1"/>
          </p:cNvSpPr>
          <p:nvPr>
            <p:ph type="title"/>
          </p:nvPr>
        </p:nvSpPr>
        <p:spPr>
          <a:xfrm>
            <a:off x="838200" y="94669"/>
            <a:ext cx="10515600" cy="703821"/>
          </a:xfrm>
        </p:spPr>
        <p:txBody>
          <a:bodyPr/>
          <a:lstStyle/>
          <a:p>
            <a:r>
              <a:rPr lang="en-US" dirty="0" smtClean="0">
                <a:solidFill>
                  <a:srgbClr val="FF0000"/>
                </a:solidFill>
              </a:rPr>
              <a:t>Community subsystems</a:t>
            </a:r>
            <a:endParaRPr lang="en-US" dirty="0">
              <a:solidFill>
                <a:srgbClr val="FF0000"/>
              </a:solidFill>
            </a:endParaRPr>
          </a:p>
        </p:txBody>
      </p:sp>
      <p:sp>
        <p:nvSpPr>
          <p:cNvPr id="1048647" name="Content Placeholder 2"/>
          <p:cNvSpPr>
            <a:spLocks noGrp="1"/>
          </p:cNvSpPr>
          <p:nvPr>
            <p:ph idx="1"/>
          </p:nvPr>
        </p:nvSpPr>
        <p:spPr>
          <a:xfrm>
            <a:off x="838200" y="798490"/>
            <a:ext cx="10515600" cy="5821251"/>
          </a:xfrm>
        </p:spPr>
        <p:txBody>
          <a:bodyPr>
            <a:noAutofit/>
          </a:bodyPr>
          <a:lstStyle/>
          <a:p>
            <a:pPr marL="0" indent="0">
              <a:buNone/>
            </a:pPr>
            <a:r>
              <a:rPr lang="en-US" sz="2600" dirty="0"/>
              <a:t>These are various </a:t>
            </a:r>
            <a:r>
              <a:rPr lang="en-US" sz="2600" dirty="0" smtClean="0"/>
              <a:t>organizations </a:t>
            </a:r>
            <a:r>
              <a:rPr lang="en-US" sz="2600" dirty="0"/>
              <a:t>that have bearing on how people behave and live in the </a:t>
            </a:r>
            <a:r>
              <a:rPr lang="en-US" sz="2600" dirty="0" smtClean="0"/>
              <a:t>community. They </a:t>
            </a:r>
            <a:r>
              <a:rPr lang="en-US" sz="2600" dirty="0"/>
              <a:t>interact and interrelate continuously</a:t>
            </a:r>
          </a:p>
          <a:p>
            <a:pPr marL="0" indent="0">
              <a:buNone/>
            </a:pPr>
            <a:r>
              <a:rPr lang="en-US" sz="2600" b="1" dirty="0">
                <a:solidFill>
                  <a:srgbClr val="C00000"/>
                </a:solidFill>
              </a:rPr>
              <a:t>1</a:t>
            </a:r>
            <a:r>
              <a:rPr lang="en-US" sz="2600" b="1" dirty="0" smtClean="0">
                <a:solidFill>
                  <a:srgbClr val="C00000"/>
                </a:solidFill>
              </a:rPr>
              <a:t>. Socio-cultural </a:t>
            </a:r>
            <a:r>
              <a:rPr lang="en-US" sz="2600" b="1" dirty="0">
                <a:solidFill>
                  <a:srgbClr val="C00000"/>
                </a:solidFill>
              </a:rPr>
              <a:t>System</a:t>
            </a:r>
            <a:r>
              <a:rPr lang="en-US" sz="2600" dirty="0">
                <a:solidFill>
                  <a:srgbClr val="C00000"/>
                </a:solidFill>
              </a:rPr>
              <a:t> </a:t>
            </a:r>
            <a:endParaRPr lang="en-US" sz="2600" dirty="0" smtClean="0">
              <a:solidFill>
                <a:srgbClr val="C00000"/>
              </a:solidFill>
            </a:endParaRPr>
          </a:p>
          <a:p>
            <a:pPr marL="0" indent="0">
              <a:buNone/>
            </a:pPr>
            <a:r>
              <a:rPr lang="en-US" sz="2600" dirty="0" smtClean="0"/>
              <a:t>This </a:t>
            </a:r>
            <a:r>
              <a:rPr lang="en-US" sz="2600" dirty="0"/>
              <a:t>system is made up of all the customs and </a:t>
            </a:r>
            <a:r>
              <a:rPr lang="en-US" sz="2600" dirty="0" smtClean="0"/>
              <a:t>beliefs(culture), </a:t>
            </a:r>
            <a:r>
              <a:rPr lang="en-US" sz="2600" dirty="0"/>
              <a:t>family and kinships, leadership and power structures in society. This sub-system exerts a powerful influence on the lifestyles of the community members, their priorities and their attitudes and values towards health and </a:t>
            </a:r>
            <a:r>
              <a:rPr lang="en-US" sz="2600" dirty="0" smtClean="0"/>
              <a:t>illness.</a:t>
            </a:r>
          </a:p>
          <a:p>
            <a:pPr marL="0" indent="0">
              <a:buNone/>
            </a:pPr>
            <a:r>
              <a:rPr lang="en-US" sz="2600" i="1" dirty="0" smtClean="0">
                <a:solidFill>
                  <a:srgbClr val="C00000"/>
                </a:solidFill>
              </a:rPr>
              <a:t>Positive aspect </a:t>
            </a:r>
            <a:r>
              <a:rPr lang="en-US" sz="2600" dirty="0" smtClean="0"/>
              <a:t>- The family is the basic unit in a community, beliefs and values are the basis of socialization. Religion has a role of social integration and control. </a:t>
            </a:r>
          </a:p>
          <a:p>
            <a:pPr marL="0" indent="0">
              <a:buNone/>
            </a:pPr>
            <a:r>
              <a:rPr lang="en-US" sz="2600" i="1" dirty="0" smtClean="0">
                <a:solidFill>
                  <a:srgbClr val="C00000"/>
                </a:solidFill>
              </a:rPr>
              <a:t>negative aspect </a:t>
            </a:r>
            <a:r>
              <a:rPr lang="en-US" sz="2600" dirty="0" smtClean="0"/>
              <a:t>------ wife inheritance and polygamy practices provide an opportunity for spreading STI/HIV/AIDS.   Tattooing and circumcision performed with unsterile instruments can easily transmit STI/HIV/AIDS</a:t>
            </a:r>
          </a:p>
          <a:p>
            <a:pPr marL="0" indent="0">
              <a:buNone/>
            </a:pPr>
            <a:r>
              <a:rPr lang="en-US" sz="2600" b="1" u="sng" dirty="0" smtClean="0"/>
              <a:t>N/B</a:t>
            </a:r>
            <a:r>
              <a:rPr lang="en-US" sz="2600" dirty="0" smtClean="0"/>
              <a:t>      Health workers should respect the culture of the community they are working in.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Content Placeholder 2"/>
          <p:cNvSpPr>
            <a:spLocks noGrp="1"/>
          </p:cNvSpPr>
          <p:nvPr>
            <p:ph idx="1"/>
          </p:nvPr>
        </p:nvSpPr>
        <p:spPr>
          <a:xfrm>
            <a:off x="838200" y="270456"/>
            <a:ext cx="10515600" cy="5906507"/>
          </a:xfrm>
        </p:spPr>
        <p:txBody>
          <a:bodyPr>
            <a:noAutofit/>
          </a:bodyPr>
          <a:lstStyle/>
          <a:p>
            <a:pPr marL="0" indent="0">
              <a:buNone/>
            </a:pPr>
            <a:r>
              <a:rPr lang="en-US" sz="3400" b="1" dirty="0" smtClean="0">
                <a:solidFill>
                  <a:srgbClr val="C00000"/>
                </a:solidFill>
              </a:rPr>
              <a:t>2. Political subsystem </a:t>
            </a:r>
            <a:r>
              <a:rPr lang="en-US" sz="3400" dirty="0" smtClean="0"/>
              <a:t>This sub-system is made up of the government and its development policies as well as political </a:t>
            </a:r>
            <a:r>
              <a:rPr lang="en-US" sz="3400" dirty="0" err="1" smtClean="0"/>
              <a:t>organisations</a:t>
            </a:r>
            <a:r>
              <a:rPr lang="en-US" sz="3400" dirty="0" smtClean="0"/>
              <a:t>. </a:t>
            </a:r>
            <a:br>
              <a:rPr lang="en-US" sz="3400" dirty="0" smtClean="0"/>
            </a:br>
            <a:endParaRPr lang="en-US" sz="3400" dirty="0"/>
          </a:p>
          <a:p>
            <a:r>
              <a:rPr lang="en-US" sz="3400" i="1" dirty="0" smtClean="0">
                <a:solidFill>
                  <a:srgbClr val="C00000"/>
                </a:solidFill>
              </a:rPr>
              <a:t>positive</a:t>
            </a:r>
            <a:r>
              <a:rPr lang="en-US" sz="3400" dirty="0" smtClean="0">
                <a:solidFill>
                  <a:srgbClr val="C00000"/>
                </a:solidFill>
              </a:rPr>
              <a:t> effects-</a:t>
            </a:r>
            <a:r>
              <a:rPr lang="en-US" sz="3400" dirty="0" smtClean="0"/>
              <a:t>---- good governance leads to social stability. political support towards improving health care delivery, the government provides the mechanism and structure for the planning, implementation and evaluation of the health care delivery system.</a:t>
            </a:r>
          </a:p>
          <a:p>
            <a:r>
              <a:rPr lang="en-US" sz="3400" i="1" dirty="0" smtClean="0">
                <a:solidFill>
                  <a:srgbClr val="C00000"/>
                </a:solidFill>
              </a:rPr>
              <a:t>negative</a:t>
            </a:r>
            <a:r>
              <a:rPr lang="en-US" sz="3400" dirty="0" smtClean="0">
                <a:solidFill>
                  <a:srgbClr val="C00000"/>
                </a:solidFill>
              </a:rPr>
              <a:t> effects-</a:t>
            </a:r>
            <a:r>
              <a:rPr lang="en-US" sz="3400" dirty="0" smtClean="0"/>
              <a:t>-----The government may negate developmental activities through poor political influences, or lack of political will power. Poor leadership leads to social anarchy.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Content Placeholder 2"/>
          <p:cNvSpPr>
            <a:spLocks noGrp="1"/>
          </p:cNvSpPr>
          <p:nvPr>
            <p:ph idx="1"/>
          </p:nvPr>
        </p:nvSpPr>
        <p:spPr>
          <a:xfrm>
            <a:off x="838200" y="283335"/>
            <a:ext cx="10933090" cy="5893628"/>
          </a:xfrm>
        </p:spPr>
        <p:txBody>
          <a:bodyPr/>
          <a:lstStyle/>
          <a:p>
            <a:pPr marL="0" indent="0">
              <a:buNone/>
            </a:pPr>
            <a:r>
              <a:rPr lang="en-US" dirty="0" smtClean="0"/>
              <a:t>2. </a:t>
            </a:r>
            <a:r>
              <a:rPr lang="en-US" dirty="0"/>
              <a:t>COMMUNITY </a:t>
            </a:r>
            <a:r>
              <a:rPr lang="en-US" dirty="0" smtClean="0"/>
              <a:t>SUBSYSTEMS</a:t>
            </a:r>
          </a:p>
          <a:p>
            <a:pPr marL="0" indent="0">
              <a:buNone/>
            </a:pPr>
            <a:r>
              <a:rPr lang="en-US" dirty="0" smtClean="0"/>
              <a:t>The various component </a:t>
            </a:r>
            <a:r>
              <a:rPr lang="en-US" dirty="0"/>
              <a:t>of community subsystems to include:</a:t>
            </a:r>
          </a:p>
          <a:p>
            <a:pPr lvl="0"/>
            <a:r>
              <a:rPr lang="en-US" dirty="0"/>
              <a:t>Socio-cultural systems</a:t>
            </a:r>
          </a:p>
          <a:p>
            <a:pPr lvl="0"/>
            <a:r>
              <a:rPr lang="en-US" dirty="0"/>
              <a:t>Health system</a:t>
            </a:r>
          </a:p>
          <a:p>
            <a:pPr lvl="0"/>
            <a:r>
              <a:rPr lang="en-US" dirty="0"/>
              <a:t>Education system</a:t>
            </a:r>
          </a:p>
          <a:p>
            <a:pPr lvl="0"/>
            <a:r>
              <a:rPr lang="en-US" dirty="0"/>
              <a:t>Political system</a:t>
            </a:r>
          </a:p>
          <a:p>
            <a:pPr lvl="0"/>
            <a:r>
              <a:rPr lang="en-US" dirty="0"/>
              <a:t>Environmental system</a:t>
            </a:r>
          </a:p>
          <a:p>
            <a:pPr lvl="0"/>
            <a:r>
              <a:rPr lang="en-US" dirty="0"/>
              <a:t>Religious system</a:t>
            </a:r>
          </a:p>
          <a:p>
            <a:pPr lvl="0"/>
            <a:r>
              <a:rPr lang="en-US" dirty="0"/>
              <a:t>Economic system</a:t>
            </a:r>
          </a:p>
          <a:p>
            <a:pPr lvl="0"/>
            <a:r>
              <a:rPr lang="en-US" dirty="0"/>
              <a:t>Communication and transport system</a:t>
            </a:r>
          </a:p>
          <a:p>
            <a:pPr marL="0" indent="0">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Content Placeholder 2"/>
          <p:cNvSpPr>
            <a:spLocks noGrp="1"/>
          </p:cNvSpPr>
          <p:nvPr>
            <p:ph idx="1"/>
          </p:nvPr>
        </p:nvSpPr>
        <p:spPr>
          <a:xfrm>
            <a:off x="528033" y="321973"/>
            <a:ext cx="10844011" cy="6413678"/>
          </a:xfrm>
        </p:spPr>
        <p:txBody>
          <a:bodyPr>
            <a:noAutofit/>
          </a:bodyPr>
          <a:lstStyle/>
          <a:p>
            <a:pPr marL="0" indent="0">
              <a:buNone/>
            </a:pPr>
            <a:r>
              <a:rPr lang="en-US" sz="3400" b="1" dirty="0">
                <a:solidFill>
                  <a:srgbClr val="C00000"/>
                </a:solidFill>
              </a:rPr>
              <a:t>3. Economic system </a:t>
            </a:r>
            <a:r>
              <a:rPr lang="en-US" sz="3400" dirty="0"/>
              <a:t>This system gives the government ability to provide health related services to its people.</a:t>
            </a:r>
          </a:p>
          <a:p>
            <a:r>
              <a:rPr lang="en-US" sz="3400" i="1" dirty="0">
                <a:solidFill>
                  <a:srgbClr val="C00000"/>
                </a:solidFill>
              </a:rPr>
              <a:t>positive</a:t>
            </a:r>
            <a:r>
              <a:rPr lang="en-US" sz="3400" dirty="0">
                <a:solidFill>
                  <a:srgbClr val="C00000"/>
                </a:solidFill>
              </a:rPr>
              <a:t> effects-</a:t>
            </a:r>
            <a:r>
              <a:rPr lang="en-US" sz="3400" dirty="0"/>
              <a:t>---- good governance leads to social stability . Employment always improves the standard of living. Irrigation schemes for growing rice and other foods improves income.</a:t>
            </a:r>
          </a:p>
          <a:p>
            <a:r>
              <a:rPr lang="en-US" sz="3400" i="1" dirty="0">
                <a:solidFill>
                  <a:srgbClr val="C00000"/>
                </a:solidFill>
              </a:rPr>
              <a:t>negative</a:t>
            </a:r>
            <a:r>
              <a:rPr lang="en-US" sz="3400" dirty="0">
                <a:solidFill>
                  <a:srgbClr val="C00000"/>
                </a:solidFill>
              </a:rPr>
              <a:t> </a:t>
            </a:r>
            <a:r>
              <a:rPr lang="en-US" sz="3400" dirty="0" smtClean="0">
                <a:solidFill>
                  <a:srgbClr val="C00000"/>
                </a:solidFill>
              </a:rPr>
              <a:t>effects-</a:t>
            </a:r>
            <a:r>
              <a:rPr lang="en-US" sz="3400" dirty="0"/>
              <a:t>R</a:t>
            </a:r>
            <a:r>
              <a:rPr lang="en-US" sz="3400" dirty="0" smtClean="0"/>
              <a:t>ice </a:t>
            </a:r>
            <a:r>
              <a:rPr lang="en-US" sz="3400" dirty="0"/>
              <a:t>fields are breeding sites of mosquitoes and snails which are vectors of malaria and schistosomiasis respectively. Low-economic status(Poverty) may lead to stress due to lack of basic necessities of living(basic needs).the rich may suffer from diseases emanating from lifestyle e.g. obesity, gout, hypertension </a:t>
            </a:r>
            <a:r>
              <a:rPr lang="en-US" sz="3400" dirty="0" err="1" smtClean="0"/>
              <a:t>etc</a:t>
            </a:r>
            <a:endParaRPr lang="en-US" sz="3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Content Placeholder 2"/>
          <p:cNvSpPr>
            <a:spLocks noGrp="1"/>
          </p:cNvSpPr>
          <p:nvPr>
            <p:ph idx="1"/>
          </p:nvPr>
        </p:nvSpPr>
        <p:spPr>
          <a:xfrm>
            <a:off x="838200" y="257578"/>
            <a:ext cx="10515600" cy="6168980"/>
          </a:xfrm>
        </p:spPr>
        <p:txBody>
          <a:bodyPr>
            <a:normAutofit fontScale="96429" lnSpcReduction="10000"/>
          </a:bodyPr>
          <a:lstStyle/>
          <a:p>
            <a:pPr marL="0" indent="0">
              <a:buNone/>
            </a:pPr>
            <a:r>
              <a:rPr lang="en-US" sz="3600" b="1" dirty="0" smtClean="0">
                <a:solidFill>
                  <a:srgbClr val="C00000"/>
                </a:solidFill>
              </a:rPr>
              <a:t>4. Education </a:t>
            </a:r>
            <a:r>
              <a:rPr lang="en-US" sz="3600" b="1" dirty="0">
                <a:solidFill>
                  <a:srgbClr val="C00000"/>
                </a:solidFill>
              </a:rPr>
              <a:t>System : </a:t>
            </a:r>
            <a:r>
              <a:rPr lang="en-US" sz="3600" dirty="0"/>
              <a:t>The educational system can be effectively used to pass health related information and messages that could significantly transform the perception of the communities on healthy living and prevention of illnesses</a:t>
            </a:r>
            <a:r>
              <a:rPr lang="en-US" sz="3600" dirty="0" smtClean="0"/>
              <a:t>. </a:t>
            </a:r>
          </a:p>
          <a:p>
            <a:pPr marL="0" indent="0">
              <a:buNone/>
            </a:pPr>
            <a:r>
              <a:rPr lang="en-US" sz="3600" b="1" dirty="0" smtClean="0">
                <a:solidFill>
                  <a:srgbClr val="C00000"/>
                </a:solidFill>
              </a:rPr>
              <a:t>5. Religious system: </a:t>
            </a:r>
            <a:r>
              <a:rPr lang="en-US" sz="3600" dirty="0" smtClean="0"/>
              <a:t>The </a:t>
            </a:r>
            <a:r>
              <a:rPr lang="en-US" sz="3600" dirty="0"/>
              <a:t>religious system may be a source of health promotion when its values and teachings positively influence lifestyles and healthy </a:t>
            </a:r>
            <a:r>
              <a:rPr lang="en-US" sz="3600" dirty="0" err="1"/>
              <a:t>behaviour</a:t>
            </a:r>
            <a:r>
              <a:rPr lang="en-US" sz="3600" dirty="0"/>
              <a:t>, for example, forbidding smoking, alcohol consumption, pre-marital and extra-marital sex. </a:t>
            </a:r>
            <a:br>
              <a:rPr lang="en-US" sz="3600" dirty="0"/>
            </a:br>
            <a:r>
              <a:rPr lang="en-US" sz="3600" dirty="0"/>
              <a:t>On the other hand, religious teachings may promote ill health, for example, by forbidding the followers from seeking treatment in hospitals</a:t>
            </a:r>
            <a:r>
              <a:rPr lang="en-US" sz="3600" dirty="0" smtClean="0"/>
              <a:t>.</a:t>
            </a:r>
          </a:p>
          <a:p>
            <a:pPr marL="0" indent="0">
              <a:buNone/>
            </a:pP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Content Placeholder 2"/>
          <p:cNvSpPr>
            <a:spLocks noGrp="1"/>
          </p:cNvSpPr>
          <p:nvPr>
            <p:ph idx="1"/>
          </p:nvPr>
        </p:nvSpPr>
        <p:spPr>
          <a:xfrm>
            <a:off x="838200" y="965915"/>
            <a:ext cx="10515600" cy="5211048"/>
          </a:xfrm>
        </p:spPr>
        <p:txBody>
          <a:bodyPr>
            <a:normAutofit/>
          </a:bodyPr>
          <a:lstStyle/>
          <a:p>
            <a:pPr marL="0" indent="0">
              <a:buNone/>
            </a:pPr>
            <a:r>
              <a:rPr lang="en-US" sz="3600" b="1" dirty="0" smtClean="0">
                <a:solidFill>
                  <a:srgbClr val="C00000"/>
                </a:solidFill>
              </a:rPr>
              <a:t>6. Environmental system</a:t>
            </a:r>
          </a:p>
          <a:p>
            <a:r>
              <a:rPr lang="en-US" sz="3600" dirty="0" smtClean="0"/>
              <a:t>Environmental sanitation is one of the leading promoters of individual and community health. Clean water supply, proper disposal of waste(refuse and excreta) and adequate housing are key to community wellness. Environmental pollution is a cause of various illnesses</a:t>
            </a:r>
          </a:p>
          <a:p>
            <a:pPr marL="0" indent="0">
              <a:buNone/>
            </a:pPr>
            <a:endParaRPr lang="en-US" dirty="0"/>
          </a:p>
          <a:p>
            <a:pPr marL="0" indent="0">
              <a:buNone/>
            </a:pPr>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Content Placeholder 2"/>
          <p:cNvSpPr>
            <a:spLocks noGrp="1"/>
          </p:cNvSpPr>
          <p:nvPr>
            <p:ph idx="1"/>
          </p:nvPr>
        </p:nvSpPr>
        <p:spPr>
          <a:xfrm>
            <a:off x="683653" y="193182"/>
            <a:ext cx="10515600" cy="6291330"/>
          </a:xfrm>
        </p:spPr>
        <p:txBody>
          <a:bodyPr>
            <a:noAutofit/>
          </a:bodyPr>
          <a:lstStyle/>
          <a:p>
            <a:pPr marL="0" indent="0">
              <a:buNone/>
            </a:pPr>
            <a:r>
              <a:rPr lang="en-US" sz="3600" b="1" dirty="0">
                <a:solidFill>
                  <a:srgbClr val="C00000"/>
                </a:solidFill>
              </a:rPr>
              <a:t>7. Health subsystem</a:t>
            </a:r>
          </a:p>
          <a:p>
            <a:pPr marL="0" indent="0">
              <a:buNone/>
            </a:pPr>
            <a:r>
              <a:rPr lang="en-US" sz="3600" dirty="0"/>
              <a:t>The health care system exists to provide promotive, preventive, curative and rehabilitative services in hospitals, nursing homes, clinics, health </a:t>
            </a:r>
            <a:r>
              <a:rPr lang="en-US" sz="3600" dirty="0" err="1"/>
              <a:t>centres</a:t>
            </a:r>
            <a:r>
              <a:rPr lang="en-US" sz="3600" dirty="0"/>
              <a:t>, dispensaries, and through special health projects and programs.</a:t>
            </a:r>
          </a:p>
          <a:p>
            <a:pPr marL="0" indent="0">
              <a:buNone/>
            </a:pPr>
            <a:r>
              <a:rPr lang="en-GB" sz="3600" dirty="0"/>
              <a:t>It is enhanced through linkages that bring together the government, non-governmental organisations, private institutions and individuals in providing continuous and comprehensive health services. These linkages strengthen the multi-sectoral approach of achieving health for all</a:t>
            </a:r>
            <a:r>
              <a:rPr lang="en-GB" sz="3600" dirty="0" smtClean="0"/>
              <a:t>.</a:t>
            </a:r>
            <a:endParaRPr lang="en-US" sz="36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a:xfrm>
            <a:off x="838200" y="274974"/>
            <a:ext cx="10515600" cy="742457"/>
          </a:xfrm>
        </p:spPr>
        <p:txBody>
          <a:bodyPr>
            <a:noAutofit/>
          </a:bodyPr>
          <a:lstStyle/>
          <a:p>
            <a:r>
              <a:rPr lang="en-US" sz="5400" b="1" dirty="0" smtClean="0">
                <a:solidFill>
                  <a:srgbClr val="FF0000"/>
                </a:solidFill>
              </a:rPr>
              <a:t>PRIMARY HEALTH CARE (PHC)</a:t>
            </a:r>
            <a:endParaRPr lang="en-US" sz="5400" b="1" dirty="0">
              <a:solidFill>
                <a:srgbClr val="FF0000"/>
              </a:solidFill>
            </a:endParaRPr>
          </a:p>
        </p:txBody>
      </p:sp>
      <p:sp>
        <p:nvSpPr>
          <p:cNvPr id="1048654" name="Content Placeholder 2"/>
          <p:cNvSpPr>
            <a:spLocks noGrp="1"/>
          </p:cNvSpPr>
          <p:nvPr>
            <p:ph idx="1"/>
          </p:nvPr>
        </p:nvSpPr>
        <p:spPr>
          <a:xfrm>
            <a:off x="838200" y="1236372"/>
            <a:ext cx="10515600" cy="5344731"/>
          </a:xfrm>
        </p:spPr>
        <p:txBody>
          <a:bodyPr>
            <a:normAutofit fontScale="88056" lnSpcReduction="20000"/>
          </a:bodyPr>
          <a:lstStyle/>
          <a:p>
            <a:r>
              <a:rPr lang="en-US" sz="3700" dirty="0"/>
              <a:t>Def : </a:t>
            </a:r>
            <a:r>
              <a:rPr lang="en-US" sz="3700" dirty="0" smtClean="0"/>
              <a:t>It is essential </a:t>
            </a:r>
            <a:r>
              <a:rPr lang="en-US" sz="3700" dirty="0"/>
              <a:t>health care based on </a:t>
            </a:r>
            <a:r>
              <a:rPr lang="en-US" sz="3700" dirty="0" smtClean="0"/>
              <a:t>practical, </a:t>
            </a:r>
            <a:r>
              <a:rPr lang="en-US" sz="3700" dirty="0"/>
              <a:t>scientifically sound and socially acceptable method and technology made universally accessible to individuals and families in community through their full participation and at a cost which the community and country can afford to maintain at every stage of their development in the spirit of self </a:t>
            </a:r>
            <a:r>
              <a:rPr lang="en-US" sz="3700" dirty="0" smtClean="0"/>
              <a:t>reliance</a:t>
            </a:r>
          </a:p>
          <a:p>
            <a:r>
              <a:rPr lang="en-US" sz="3700" dirty="0" smtClean="0"/>
              <a:t>Community-based </a:t>
            </a:r>
            <a:r>
              <a:rPr lang="en-US" sz="3700" dirty="0"/>
              <a:t>health care made accessible to individuals and families and involving the full participation of the community at a cost it can </a:t>
            </a:r>
            <a:r>
              <a:rPr lang="en-US" sz="3700" dirty="0" smtClean="0"/>
              <a:t>afford.</a:t>
            </a:r>
          </a:p>
          <a:p>
            <a:r>
              <a:rPr lang="en-US" sz="3700" dirty="0" smtClean="0"/>
              <a:t>Essential </a:t>
            </a:r>
            <a:r>
              <a:rPr lang="en-US" sz="3700" dirty="0"/>
              <a:t>health services for individual s and families in the community that are available, accessible, affordable and acceptable</a:t>
            </a:r>
            <a:r>
              <a:rPr lang="en-US" sz="3700" dirty="0">
                <a:solidFill>
                  <a:schemeClr val="tx2"/>
                </a:solidFill>
              </a:rPr>
              <a:t>.</a:t>
            </a:r>
          </a:p>
          <a:p>
            <a:pPr algn="l">
              <a:buNone/>
            </a:pPr>
            <a:endParaRPr lang="en-US" sz="3600" dirty="0"/>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Content Placeholder 2"/>
          <p:cNvSpPr>
            <a:spLocks noGrp="1"/>
          </p:cNvSpPr>
          <p:nvPr>
            <p:ph idx="1"/>
          </p:nvPr>
        </p:nvSpPr>
        <p:spPr>
          <a:xfrm>
            <a:off x="838200" y="1159100"/>
            <a:ext cx="10515600" cy="5017863"/>
          </a:xfrm>
        </p:spPr>
        <p:txBody>
          <a:bodyPr>
            <a:normAutofit/>
          </a:bodyPr>
          <a:lstStyle/>
          <a:p>
            <a:r>
              <a:rPr lang="en-US" sz="3600" dirty="0" smtClean="0"/>
              <a:t>PHC forms </a:t>
            </a:r>
            <a:r>
              <a:rPr lang="en-US" sz="3600" dirty="0"/>
              <a:t>an integral part both of the country’s health system of which it is the central function and main focus and of the overall  social and economic development of the community. </a:t>
            </a:r>
            <a:endParaRPr lang="en-US" sz="3600" dirty="0" smtClean="0"/>
          </a:p>
          <a:p>
            <a:r>
              <a:rPr lang="en-US" sz="3600" dirty="0" smtClean="0"/>
              <a:t>It </a:t>
            </a:r>
            <a:r>
              <a:rPr lang="en-US" sz="3600" dirty="0"/>
              <a:t>is the first level of contact of the individual, the family and community with the national health system, bringing health care as close as possible to where people live and work, and constitute the 1</a:t>
            </a:r>
            <a:r>
              <a:rPr lang="en-US" sz="3600" baseline="30000" dirty="0"/>
              <a:t>st</a:t>
            </a:r>
            <a:r>
              <a:rPr lang="en-US" sz="3600" dirty="0"/>
              <a:t> element of a continuing health care process</a:t>
            </a:r>
            <a:r>
              <a:rPr lang="en-US" sz="3600" dirty="0" smtClean="0"/>
              <a:t>.</a:t>
            </a:r>
            <a:endParaRPr lang="en-US" sz="3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a:xfrm>
            <a:off x="838200" y="365125"/>
            <a:ext cx="10515600" cy="613669"/>
          </a:xfrm>
        </p:spPr>
        <p:txBody>
          <a:bodyPr>
            <a:normAutofit fontScale="90000"/>
          </a:bodyPr>
          <a:lstStyle/>
          <a:p>
            <a:r>
              <a:rPr lang="en-US" i="1" dirty="0">
                <a:solidFill>
                  <a:srgbClr val="FF0000"/>
                </a:solidFill>
              </a:rPr>
              <a:t>Historical background of PHC </a:t>
            </a:r>
          </a:p>
        </p:txBody>
      </p:sp>
      <p:sp>
        <p:nvSpPr>
          <p:cNvPr id="1048657" name="Content Placeholder 2"/>
          <p:cNvSpPr>
            <a:spLocks noGrp="1"/>
          </p:cNvSpPr>
          <p:nvPr>
            <p:ph idx="1"/>
          </p:nvPr>
        </p:nvSpPr>
        <p:spPr>
          <a:xfrm>
            <a:off x="838200" y="1197734"/>
            <a:ext cx="10515600" cy="5563673"/>
          </a:xfrm>
        </p:spPr>
        <p:txBody>
          <a:bodyPr>
            <a:normAutofit fontScale="92857"/>
          </a:bodyPr>
          <a:lstStyle/>
          <a:p>
            <a:pPr marL="0" indent="0">
              <a:buNone/>
            </a:pPr>
            <a:r>
              <a:rPr lang="en-US" dirty="0" smtClean="0"/>
              <a:t>The </a:t>
            </a:r>
            <a:r>
              <a:rPr lang="en-US" dirty="0"/>
              <a:t>development and organization of the health system based on PHC </a:t>
            </a:r>
            <a:r>
              <a:rPr lang="en-US" dirty="0" smtClean="0"/>
              <a:t>was stimulated </a:t>
            </a:r>
            <a:r>
              <a:rPr lang="en-US" dirty="0"/>
              <a:t>by three important events of which Kenya was a signatory.</a:t>
            </a:r>
          </a:p>
          <a:p>
            <a:pPr marL="457200" indent="-457200">
              <a:buAutoNum type="arabicPlain"/>
            </a:pPr>
            <a:r>
              <a:rPr lang="en-US" dirty="0"/>
              <a:t>Adoption at the 1977 </a:t>
            </a:r>
            <a:r>
              <a:rPr lang="en-US" dirty="0" smtClean="0"/>
              <a:t>World Health </a:t>
            </a:r>
            <a:r>
              <a:rPr lang="en-US" dirty="0"/>
              <a:t>Assembly of “Health for all by the year 2000 and beyond” Health for all meant the attainment by all people of the world by the year 2000 and beyond of a level of health that will permit them to lead a socially and economically productive </a:t>
            </a:r>
            <a:r>
              <a:rPr lang="en-US" dirty="0" smtClean="0"/>
              <a:t>life.</a:t>
            </a:r>
          </a:p>
          <a:p>
            <a:pPr marL="457200" indent="-457200">
              <a:buAutoNum type="arabicPlain"/>
            </a:pPr>
            <a:r>
              <a:rPr lang="en-US" dirty="0" smtClean="0"/>
              <a:t>Adoption </a:t>
            </a:r>
            <a:r>
              <a:rPr lang="en-US" dirty="0"/>
              <a:t>of Alma-Atta Declaration  by the 1978 international conference in which “Primary Health Care” is seen  as the strategy for achieving “Health for all by the year 2000 and beyond</a:t>
            </a:r>
            <a:r>
              <a:rPr lang="en-US" dirty="0" smtClean="0"/>
              <a:t>”.</a:t>
            </a:r>
          </a:p>
          <a:p>
            <a:pPr marL="457200" indent="-457200">
              <a:buAutoNum type="arabicPlain"/>
            </a:pPr>
            <a:r>
              <a:rPr lang="en-US" dirty="0" smtClean="0"/>
              <a:t>Adoption </a:t>
            </a:r>
            <a:r>
              <a:rPr lang="en-US" dirty="0"/>
              <a:t>at the 1981 World Health assembly of the </a:t>
            </a:r>
            <a:r>
              <a:rPr lang="en-US" u="sng" dirty="0"/>
              <a:t>global strategy </a:t>
            </a:r>
            <a:r>
              <a:rPr lang="en-US" dirty="0"/>
              <a:t>for achieving “Health for all by the year 2000 and beyond”.  To achieve this goal,  it would require re-organization and reorientation of the existing health systems and structures</a:t>
            </a:r>
            <a:r>
              <a:rPr lang="en-US" dirty="0" smtClean="0"/>
              <a:t>.</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itle 1"/>
          <p:cNvSpPr>
            <a:spLocks noGrp="1"/>
          </p:cNvSpPr>
          <p:nvPr>
            <p:ph type="title"/>
          </p:nvPr>
        </p:nvSpPr>
        <p:spPr/>
        <p:txBody>
          <a:bodyPr/>
          <a:lstStyle/>
          <a:p>
            <a:r>
              <a:rPr lang="en-US" dirty="0" smtClean="0">
                <a:solidFill>
                  <a:srgbClr val="C00000"/>
                </a:solidFill>
              </a:rPr>
              <a:t>Genesis of PHC</a:t>
            </a:r>
            <a:endParaRPr lang="en-US" dirty="0">
              <a:solidFill>
                <a:srgbClr val="C00000"/>
              </a:solidFill>
            </a:endParaRPr>
          </a:p>
        </p:txBody>
      </p:sp>
      <p:sp>
        <p:nvSpPr>
          <p:cNvPr id="1048659" name="Content Placeholder 2"/>
          <p:cNvSpPr>
            <a:spLocks noGrp="1"/>
          </p:cNvSpPr>
          <p:nvPr>
            <p:ph idx="1"/>
          </p:nvPr>
        </p:nvSpPr>
        <p:spPr/>
        <p:txBody>
          <a:bodyPr/>
          <a:lstStyle/>
          <a:p>
            <a:pPr algn="l"/>
            <a:r>
              <a:rPr lang="en-US" sz="3600" dirty="0" smtClean="0"/>
              <a:t>Was endorsed by all countries </a:t>
            </a:r>
          </a:p>
          <a:p>
            <a:pPr algn="l"/>
            <a:r>
              <a:rPr lang="en-US" sz="3600" dirty="0" smtClean="0"/>
              <a:t>Attending a </a:t>
            </a:r>
            <a:r>
              <a:rPr lang="en-US" sz="3600" u="sng" dirty="0" smtClean="0"/>
              <a:t>World </a:t>
            </a:r>
            <a:r>
              <a:rPr lang="en-US" sz="3600" u="sng" dirty="0"/>
              <a:t>H</a:t>
            </a:r>
            <a:r>
              <a:rPr lang="en-US" sz="3600" u="sng" dirty="0" smtClean="0"/>
              <a:t>ealth Conference </a:t>
            </a:r>
            <a:r>
              <a:rPr lang="en-US" sz="3600" dirty="0" smtClean="0"/>
              <a:t>in Alma Ata USSR in 1978.</a:t>
            </a:r>
          </a:p>
          <a:p>
            <a:pPr algn="l"/>
            <a:r>
              <a:rPr lang="en-US" sz="3600" dirty="0" smtClean="0"/>
              <a:t>It was an approach to reach the goal of “HEALTH FOR ALL 2000” (HFA/2000)</a:t>
            </a:r>
          </a:p>
          <a:p>
            <a:pPr algn="l"/>
            <a:endParaRPr lang="en-US" dirty="0"/>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Title 1"/>
          <p:cNvSpPr>
            <a:spLocks noGrp="1"/>
          </p:cNvSpPr>
          <p:nvPr>
            <p:ph type="title"/>
          </p:nvPr>
        </p:nvSpPr>
        <p:spPr>
          <a:xfrm>
            <a:off x="838200" y="365125"/>
            <a:ext cx="10515600" cy="549275"/>
          </a:xfrm>
        </p:spPr>
        <p:txBody>
          <a:bodyPr>
            <a:normAutofit fontScale="90000"/>
          </a:bodyPr>
          <a:lstStyle/>
          <a:p>
            <a:r>
              <a:rPr lang="en-US" dirty="0" smtClean="0">
                <a:solidFill>
                  <a:srgbClr val="C00000"/>
                </a:solidFill>
              </a:rPr>
              <a:t>Characteristics of PHC </a:t>
            </a:r>
            <a:endParaRPr lang="en-US" dirty="0">
              <a:solidFill>
                <a:srgbClr val="C00000"/>
              </a:solidFill>
            </a:endParaRPr>
          </a:p>
        </p:txBody>
      </p:sp>
      <p:sp>
        <p:nvSpPr>
          <p:cNvPr id="1048661" name="Content Placeholder 2"/>
          <p:cNvSpPr>
            <a:spLocks noGrp="1"/>
          </p:cNvSpPr>
          <p:nvPr>
            <p:ph idx="1"/>
          </p:nvPr>
        </p:nvSpPr>
        <p:spPr>
          <a:xfrm>
            <a:off x="838200" y="1155923"/>
            <a:ext cx="10515600" cy="5231998"/>
          </a:xfrm>
        </p:spPr>
        <p:txBody>
          <a:bodyPr>
            <a:normAutofit fontScale="96429"/>
          </a:bodyPr>
          <a:lstStyle/>
          <a:p>
            <a:pPr marL="0" indent="0" algn="l">
              <a:buNone/>
            </a:pPr>
            <a:r>
              <a:rPr lang="en-US" sz="3600" dirty="0" smtClean="0"/>
              <a:t>1.Universally accessible : </a:t>
            </a:r>
          </a:p>
          <a:p>
            <a:pPr marL="0" indent="0" algn="l">
              <a:buNone/>
            </a:pPr>
            <a:r>
              <a:rPr lang="en-US" sz="3600" dirty="0" smtClean="0"/>
              <a:t>accessibility refers to continuing and organized supply of care that is geographically, financially, and culturally within easy reach of the whole community</a:t>
            </a:r>
          </a:p>
          <a:p>
            <a:pPr marL="0" indent="0">
              <a:buNone/>
            </a:pPr>
            <a:r>
              <a:rPr lang="en-US" sz="3600" dirty="0"/>
              <a:t>2.Socially </a:t>
            </a:r>
            <a:r>
              <a:rPr lang="en-US" sz="3600" dirty="0" smtClean="0"/>
              <a:t>acceptable</a:t>
            </a:r>
          </a:p>
          <a:p>
            <a:pPr marL="0" indent="0">
              <a:buNone/>
            </a:pPr>
            <a:r>
              <a:rPr lang="en-US" sz="3600" dirty="0"/>
              <a:t>Implies that the care has to be appropriate and adequate in quality to satisfy the health needs of the people and has to be provided by methods acceptable to them within their socio-cultural norms.</a:t>
            </a:r>
          </a:p>
          <a:p>
            <a:pPr marL="0" indent="0">
              <a:buNone/>
            </a:pPr>
            <a:endParaRPr lang="en-US" dirty="0"/>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Content Placeholder 2"/>
          <p:cNvSpPr>
            <a:spLocks noGrp="1"/>
          </p:cNvSpPr>
          <p:nvPr>
            <p:ph idx="1"/>
          </p:nvPr>
        </p:nvSpPr>
        <p:spPr>
          <a:xfrm>
            <a:off x="838200" y="708338"/>
            <a:ext cx="10515600" cy="5468625"/>
          </a:xfrm>
        </p:spPr>
        <p:txBody>
          <a:bodyPr>
            <a:normAutofit fontScale="97727"/>
          </a:bodyPr>
          <a:lstStyle/>
          <a:p>
            <a:pPr marL="0" indent="0">
              <a:buNone/>
            </a:pPr>
            <a:r>
              <a:rPr lang="en-US" sz="4400" dirty="0" smtClean="0"/>
              <a:t>3.Affordable</a:t>
            </a:r>
          </a:p>
          <a:p>
            <a:pPr algn="l"/>
            <a:r>
              <a:rPr lang="en-US" sz="4400" dirty="0" smtClean="0"/>
              <a:t>Implies that the health care services should be affordable by community and county.</a:t>
            </a:r>
          </a:p>
          <a:p>
            <a:pPr marL="0" indent="0" algn="l">
              <a:buNone/>
            </a:pPr>
            <a:r>
              <a:rPr lang="en-US" sz="4400" dirty="0" smtClean="0"/>
              <a:t>4.Full participation</a:t>
            </a:r>
          </a:p>
          <a:p>
            <a:pPr algn="l"/>
            <a:r>
              <a:rPr lang="en-US" sz="4400" dirty="0" smtClean="0"/>
              <a:t>Implies that individuals, families and communities assume the responsibility in promoting their own health and welfare.</a:t>
            </a:r>
            <a:endParaRPr lang="en-US" sz="4400" dirty="0"/>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Content Placeholder 2"/>
          <p:cNvSpPr>
            <a:spLocks noGrp="1"/>
          </p:cNvSpPr>
          <p:nvPr>
            <p:ph idx="1"/>
          </p:nvPr>
        </p:nvSpPr>
        <p:spPr>
          <a:xfrm>
            <a:off x="838200" y="231820"/>
            <a:ext cx="10894454" cy="5945143"/>
          </a:xfrm>
        </p:spPr>
        <p:txBody>
          <a:bodyPr/>
          <a:lstStyle/>
          <a:p>
            <a:pPr marL="0" indent="0">
              <a:buNone/>
            </a:pPr>
            <a:r>
              <a:rPr lang="en-US" dirty="0" smtClean="0"/>
              <a:t>3. </a:t>
            </a:r>
            <a:r>
              <a:rPr lang="en-US" dirty="0"/>
              <a:t>THE PRIMARY HEALTH CARE (PHC)/COMMUNITY STRATEGY</a:t>
            </a:r>
          </a:p>
          <a:p>
            <a:pPr lvl="0"/>
            <a:r>
              <a:rPr lang="en-US" dirty="0"/>
              <a:t>Primary health care(PHC)</a:t>
            </a:r>
          </a:p>
          <a:p>
            <a:pPr lvl="0"/>
            <a:r>
              <a:rPr lang="en-US" dirty="0"/>
              <a:t>Genesis of PHC</a:t>
            </a:r>
          </a:p>
          <a:p>
            <a:pPr lvl="0"/>
            <a:r>
              <a:rPr lang="en-US" dirty="0"/>
              <a:t>Characteristics of PHC</a:t>
            </a:r>
          </a:p>
          <a:p>
            <a:pPr lvl="0"/>
            <a:r>
              <a:rPr lang="en-US" dirty="0"/>
              <a:t>Principles of primary health care</a:t>
            </a:r>
          </a:p>
          <a:p>
            <a:pPr lvl="0"/>
            <a:r>
              <a:rPr lang="en-US" dirty="0"/>
              <a:t>Elements of primary health</a:t>
            </a:r>
          </a:p>
          <a:p>
            <a:pPr lvl="0"/>
            <a:r>
              <a:rPr lang="en-US" dirty="0"/>
              <a:t>Pillars of primary health care</a:t>
            </a:r>
          </a:p>
          <a:p>
            <a:pPr lvl="0"/>
            <a:r>
              <a:rPr lang="en-US" dirty="0"/>
              <a:t>Challenges facing implementation of primary health care</a:t>
            </a:r>
          </a:p>
          <a:p>
            <a:pPr lvl="0"/>
            <a:r>
              <a:rPr lang="en-US" dirty="0"/>
              <a:t>Define community strategy </a:t>
            </a:r>
          </a:p>
          <a:p>
            <a:pPr lvl="0"/>
            <a:r>
              <a:rPr lang="en-US" dirty="0"/>
              <a:t>Explain the components of community strategy</a:t>
            </a:r>
          </a:p>
          <a:p>
            <a:pPr marL="0" indent="0">
              <a:buNone/>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Content Placeholder 2"/>
          <p:cNvSpPr>
            <a:spLocks noGrp="1"/>
          </p:cNvSpPr>
          <p:nvPr>
            <p:ph idx="1"/>
          </p:nvPr>
        </p:nvSpPr>
        <p:spPr>
          <a:xfrm>
            <a:off x="838200" y="695459"/>
            <a:ext cx="10515600" cy="5481504"/>
          </a:xfrm>
        </p:spPr>
        <p:txBody>
          <a:bodyPr/>
          <a:lstStyle/>
          <a:p>
            <a:pPr marL="0" indent="0">
              <a:buNone/>
            </a:pPr>
            <a:r>
              <a:rPr lang="en-US" sz="4000" dirty="0"/>
              <a:t>5. Appropriate technology</a:t>
            </a:r>
            <a:endParaRPr lang="en-US" sz="4000" dirty="0" smtClean="0">
              <a:solidFill>
                <a:srgbClr val="FF0000"/>
              </a:solidFill>
            </a:endParaRPr>
          </a:p>
          <a:p>
            <a:pPr algn="l"/>
            <a:r>
              <a:rPr lang="en-US" sz="3600" dirty="0" smtClean="0"/>
              <a:t>Implies using appropriate methods and with locally available supplies and equipment to solve existing health problems.</a:t>
            </a:r>
            <a:endParaRPr lang="en-US" sz="3600" dirty="0"/>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Title 1"/>
          <p:cNvSpPr>
            <a:spLocks noGrp="1"/>
          </p:cNvSpPr>
          <p:nvPr>
            <p:ph type="title"/>
          </p:nvPr>
        </p:nvSpPr>
        <p:spPr>
          <a:xfrm>
            <a:off x="838200" y="365125"/>
            <a:ext cx="10515600" cy="781095"/>
          </a:xfrm>
        </p:spPr>
        <p:txBody>
          <a:bodyPr/>
          <a:lstStyle/>
          <a:p>
            <a:r>
              <a:rPr lang="en-US" dirty="0" smtClean="0">
                <a:solidFill>
                  <a:srgbClr val="FF0000"/>
                </a:solidFill>
              </a:rPr>
              <a:t>PRINCIPLES OF PRIMARY HEALTH CARE</a:t>
            </a:r>
            <a:endParaRPr lang="en-US" dirty="0">
              <a:solidFill>
                <a:srgbClr val="FF0000"/>
              </a:solidFill>
            </a:endParaRPr>
          </a:p>
        </p:txBody>
      </p:sp>
      <p:sp>
        <p:nvSpPr>
          <p:cNvPr id="1048665" name="Content Placeholder 2"/>
          <p:cNvSpPr>
            <a:spLocks noGrp="1"/>
          </p:cNvSpPr>
          <p:nvPr>
            <p:ph idx="1"/>
          </p:nvPr>
        </p:nvSpPr>
        <p:spPr>
          <a:xfrm>
            <a:off x="838200" y="1146220"/>
            <a:ext cx="10515600" cy="5030743"/>
          </a:xfrm>
        </p:spPr>
        <p:txBody>
          <a:bodyPr>
            <a:normAutofit/>
          </a:bodyPr>
          <a:lstStyle/>
          <a:p>
            <a:pPr marL="0" indent="0">
              <a:buNone/>
            </a:pPr>
            <a:r>
              <a:rPr lang="en-US" dirty="0" smtClean="0"/>
              <a:t>Principles are </a:t>
            </a:r>
            <a:r>
              <a:rPr lang="en-US" dirty="0"/>
              <a:t>f</a:t>
            </a:r>
            <a:r>
              <a:rPr lang="en-US" dirty="0" smtClean="0"/>
              <a:t>undamental </a:t>
            </a:r>
            <a:r>
              <a:rPr lang="en-US" u="sng" dirty="0"/>
              <a:t>norms, rules, or values </a:t>
            </a:r>
            <a:r>
              <a:rPr lang="en-US" dirty="0"/>
              <a:t>that represent what is </a:t>
            </a:r>
            <a:r>
              <a:rPr lang="en-US" u="sng" dirty="0"/>
              <a:t>desirable and positive for a person, group, organization, or </a:t>
            </a:r>
            <a:r>
              <a:rPr lang="en-US" u="sng" dirty="0" smtClean="0"/>
              <a:t>community.</a:t>
            </a:r>
            <a:r>
              <a:rPr lang="en-US" dirty="0" smtClean="0"/>
              <a:t> The help in determining </a:t>
            </a:r>
            <a:r>
              <a:rPr lang="en-US" dirty="0"/>
              <a:t>the rightfulness or wrongfulness of its actions</a:t>
            </a:r>
            <a:r>
              <a:rPr lang="en-US" dirty="0" smtClean="0"/>
              <a:t>.</a:t>
            </a:r>
          </a:p>
          <a:p>
            <a:pPr marL="0" indent="0" algn="l">
              <a:buNone/>
            </a:pPr>
            <a:r>
              <a:rPr lang="en-US" dirty="0" smtClean="0"/>
              <a:t>There are five basic principles identified in primary health care</a:t>
            </a:r>
          </a:p>
          <a:p>
            <a:pPr algn="l"/>
            <a:r>
              <a:rPr lang="en-US" dirty="0" smtClean="0">
                <a:solidFill>
                  <a:srgbClr val="00B0F0"/>
                </a:solidFill>
              </a:rPr>
              <a:t>1.Equitable distribution of resources</a:t>
            </a:r>
          </a:p>
          <a:p>
            <a:pPr algn="l"/>
            <a:r>
              <a:rPr lang="en-US" dirty="0" smtClean="0">
                <a:solidFill>
                  <a:srgbClr val="00B0F0"/>
                </a:solidFill>
              </a:rPr>
              <a:t>2.Manpower development</a:t>
            </a:r>
          </a:p>
          <a:p>
            <a:pPr algn="l"/>
            <a:r>
              <a:rPr lang="en-US" dirty="0" smtClean="0">
                <a:solidFill>
                  <a:srgbClr val="00B0F0"/>
                </a:solidFill>
              </a:rPr>
              <a:t>3.Community participation</a:t>
            </a:r>
          </a:p>
          <a:p>
            <a:pPr algn="l"/>
            <a:r>
              <a:rPr lang="en-US" dirty="0" smtClean="0">
                <a:solidFill>
                  <a:srgbClr val="00B0F0"/>
                </a:solidFill>
              </a:rPr>
              <a:t>4.Appropriate technology</a:t>
            </a:r>
          </a:p>
          <a:p>
            <a:pPr algn="l"/>
            <a:r>
              <a:rPr lang="en-US" dirty="0" smtClean="0">
                <a:solidFill>
                  <a:srgbClr val="00B0F0"/>
                </a:solidFill>
              </a:rPr>
              <a:t>5.Multisectoral collaboration.</a:t>
            </a:r>
            <a:endParaRPr lang="en-US" dirty="0">
              <a:solidFill>
                <a:srgbClr val="00B0F0"/>
              </a:solidFill>
            </a:endParaRP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Title 1"/>
          <p:cNvSpPr>
            <a:spLocks noGrp="1"/>
          </p:cNvSpPr>
          <p:nvPr>
            <p:ph type="title"/>
          </p:nvPr>
        </p:nvSpPr>
        <p:spPr>
          <a:xfrm>
            <a:off x="852152" y="23545"/>
            <a:ext cx="10515600" cy="865098"/>
          </a:xfrm>
        </p:spPr>
        <p:txBody>
          <a:bodyPr/>
          <a:lstStyle/>
          <a:p>
            <a:r>
              <a:rPr lang="en-US" dirty="0" smtClean="0">
                <a:solidFill>
                  <a:schemeClr val="accent5"/>
                </a:solidFill>
                <a:latin typeface="+mn-lt"/>
              </a:rPr>
              <a:t>1.Equitable distribution of resources</a:t>
            </a:r>
            <a:endParaRPr lang="en-US" dirty="0">
              <a:solidFill>
                <a:schemeClr val="accent5"/>
              </a:solidFill>
              <a:latin typeface="+mn-lt"/>
            </a:endParaRPr>
          </a:p>
        </p:txBody>
      </p:sp>
      <p:sp>
        <p:nvSpPr>
          <p:cNvPr id="1048667" name="Content Placeholder 2"/>
          <p:cNvSpPr>
            <a:spLocks noGrp="1"/>
          </p:cNvSpPr>
          <p:nvPr>
            <p:ph idx="1"/>
          </p:nvPr>
        </p:nvSpPr>
        <p:spPr>
          <a:xfrm>
            <a:off x="854298" y="888643"/>
            <a:ext cx="10515600" cy="5666703"/>
          </a:xfrm>
        </p:spPr>
        <p:txBody>
          <a:bodyPr>
            <a:normAutofit fontScale="89853" lnSpcReduction="10000"/>
          </a:bodyPr>
          <a:lstStyle/>
          <a:p>
            <a:pPr marL="0" indent="0" algn="l">
              <a:buNone/>
            </a:pPr>
            <a:r>
              <a:rPr lang="en-US" sz="3400" dirty="0" smtClean="0"/>
              <a:t>Means that health services and other related services like education must be shared equally by all people irrespective of race, tribe, religion, culture and their socio-economic status.</a:t>
            </a:r>
          </a:p>
          <a:p>
            <a:pPr marL="0" indent="0">
              <a:buNone/>
            </a:pPr>
            <a:endParaRPr lang="en-US" sz="3400" dirty="0" smtClean="0"/>
          </a:p>
          <a:p>
            <a:pPr marL="0" indent="0">
              <a:buNone/>
            </a:pPr>
            <a:r>
              <a:rPr lang="en-US" sz="3400" dirty="0" smtClean="0"/>
              <a:t>It </a:t>
            </a:r>
            <a:r>
              <a:rPr lang="en-US" sz="3400" dirty="0"/>
              <a:t>is divided in 3 components:</a:t>
            </a:r>
          </a:p>
          <a:p>
            <a:r>
              <a:rPr lang="en-US" sz="3400" dirty="0"/>
              <a:t>Decentralization of health of services into </a:t>
            </a:r>
            <a:r>
              <a:rPr lang="en-US" sz="3400" dirty="0" smtClean="0"/>
              <a:t>provincial, district, sub district, health </a:t>
            </a:r>
            <a:r>
              <a:rPr lang="en-US" sz="3400" dirty="0"/>
              <a:t>centers and dispensaries</a:t>
            </a:r>
            <a:r>
              <a:rPr lang="en-US" sz="3400" dirty="0" smtClean="0"/>
              <a:t>. </a:t>
            </a:r>
            <a:endParaRPr lang="en-US" sz="3400" dirty="0"/>
          </a:p>
          <a:p>
            <a:r>
              <a:rPr lang="en-US" sz="3400" dirty="0"/>
              <a:t>The essential drug services and the national drug formulae. making drugs available at all levels and at low cost </a:t>
            </a:r>
            <a:r>
              <a:rPr lang="en-US" sz="3400" dirty="0" smtClean="0"/>
              <a:t>thro’ KEMSA</a:t>
            </a:r>
            <a:r>
              <a:rPr lang="en-US" sz="3400" dirty="0"/>
              <a:t>. </a:t>
            </a:r>
          </a:p>
          <a:p>
            <a:r>
              <a:rPr lang="en-US" sz="3400" dirty="0"/>
              <a:t>National health insurance scheme (NHIF)-where people contribute to the health services of those who don’t have or cannot afford. </a:t>
            </a:r>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Title 1"/>
          <p:cNvSpPr>
            <a:spLocks noGrp="1"/>
          </p:cNvSpPr>
          <p:nvPr>
            <p:ph type="title"/>
          </p:nvPr>
        </p:nvSpPr>
        <p:spPr>
          <a:xfrm>
            <a:off x="838200" y="365125"/>
            <a:ext cx="10515600" cy="613669"/>
          </a:xfrm>
        </p:spPr>
        <p:txBody>
          <a:bodyPr>
            <a:normAutofit fontScale="90000"/>
          </a:bodyPr>
          <a:lstStyle/>
          <a:p>
            <a:r>
              <a:rPr lang="en-US" dirty="0" smtClean="0">
                <a:solidFill>
                  <a:schemeClr val="accent5"/>
                </a:solidFill>
                <a:latin typeface="+mn-lt"/>
              </a:rPr>
              <a:t>2.Manpower development</a:t>
            </a:r>
            <a:endParaRPr lang="en-US" dirty="0">
              <a:solidFill>
                <a:schemeClr val="accent5"/>
              </a:solidFill>
              <a:latin typeface="+mn-lt"/>
            </a:endParaRPr>
          </a:p>
        </p:txBody>
      </p:sp>
      <p:sp>
        <p:nvSpPr>
          <p:cNvPr id="1048669" name="Content Placeholder 2"/>
          <p:cNvSpPr>
            <a:spLocks noGrp="1"/>
          </p:cNvSpPr>
          <p:nvPr>
            <p:ph idx="1"/>
          </p:nvPr>
        </p:nvSpPr>
        <p:spPr>
          <a:xfrm>
            <a:off x="838200" y="1091528"/>
            <a:ext cx="10515600" cy="5386545"/>
          </a:xfrm>
        </p:spPr>
        <p:txBody>
          <a:bodyPr>
            <a:normAutofit fontScale="96875"/>
          </a:bodyPr>
          <a:lstStyle/>
          <a:p>
            <a:pPr algn="l"/>
            <a:r>
              <a:rPr lang="en-US" sz="3200" dirty="0" smtClean="0"/>
              <a:t>Involve building the capacity of workers to ensure adequate number of personnel required to implement PHC.</a:t>
            </a:r>
          </a:p>
          <a:p>
            <a:pPr algn="l"/>
            <a:r>
              <a:rPr lang="en-US" sz="3200" dirty="0" smtClean="0"/>
              <a:t>Requires reorientation of existing health workers, development of new categories of workers in health and related sectors to serve community.</a:t>
            </a:r>
          </a:p>
          <a:p>
            <a:pPr marL="0" indent="0">
              <a:buNone/>
            </a:pPr>
            <a:r>
              <a:rPr lang="en-US" sz="4000" dirty="0">
                <a:solidFill>
                  <a:schemeClr val="accent5"/>
                </a:solidFill>
              </a:rPr>
              <a:t>3.Community </a:t>
            </a:r>
            <a:r>
              <a:rPr lang="en-US" sz="4000" dirty="0" smtClean="0">
                <a:solidFill>
                  <a:schemeClr val="accent5"/>
                </a:solidFill>
              </a:rPr>
              <a:t>participation</a:t>
            </a:r>
          </a:p>
          <a:p>
            <a:r>
              <a:rPr lang="en-US" sz="3200" dirty="0"/>
              <a:t>Process by which individuals , families and communities assume responsibility in promoting their own health and welfare.</a:t>
            </a:r>
          </a:p>
          <a:p>
            <a:r>
              <a:rPr lang="en-US" sz="3200" dirty="0"/>
              <a:t>Involving the community in every aspect</a:t>
            </a:r>
            <a:r>
              <a:rPr lang="en-US" sz="3600" dirty="0" smtClean="0"/>
              <a:t>.</a:t>
            </a:r>
            <a:endParaRPr lang="en-US" sz="3600" dirty="0"/>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Content Placeholder 2"/>
          <p:cNvSpPr>
            <a:spLocks noGrp="1"/>
          </p:cNvSpPr>
          <p:nvPr>
            <p:ph idx="1"/>
          </p:nvPr>
        </p:nvSpPr>
        <p:spPr>
          <a:xfrm>
            <a:off x="838200" y="579549"/>
            <a:ext cx="10515600" cy="5597414"/>
          </a:xfrm>
        </p:spPr>
        <p:txBody>
          <a:bodyPr>
            <a:normAutofit/>
          </a:bodyPr>
          <a:lstStyle/>
          <a:p>
            <a:r>
              <a:rPr lang="en-US" sz="3600" dirty="0"/>
              <a:t>Community involvement is concerned with the level of community resident participation in health decision. </a:t>
            </a:r>
            <a:endParaRPr lang="en-US" sz="3600" dirty="0" smtClean="0"/>
          </a:p>
          <a:p>
            <a:r>
              <a:rPr lang="en-US" sz="3600" dirty="0" smtClean="0"/>
              <a:t>Community participation promotes development of community and community’s self reliance. </a:t>
            </a:r>
            <a:r>
              <a:rPr lang="en-US" sz="3600" dirty="0"/>
              <a:t>F</a:t>
            </a:r>
            <a:r>
              <a:rPr lang="en-US" sz="3600" dirty="0" smtClean="0"/>
              <a:t>or this to take place, residents and health workers must work together in partnership to seek solutions </a:t>
            </a:r>
            <a:r>
              <a:rPr lang="en-US" sz="3600" dirty="0"/>
              <a:t>to </a:t>
            </a:r>
            <a:r>
              <a:rPr lang="en-US" sz="3600" dirty="0" smtClean="0"/>
              <a:t>the problems </a:t>
            </a:r>
            <a:r>
              <a:rPr lang="en-US" sz="3600" dirty="0"/>
              <a:t>facing the communities today</a:t>
            </a:r>
            <a:r>
              <a:rPr lang="en-US" sz="3600" dirty="0" smtClean="0"/>
              <a:t>.</a:t>
            </a:r>
            <a:endParaRPr lang="en-US" sz="3600" dirty="0"/>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Content Placeholder 2"/>
          <p:cNvSpPr>
            <a:spLocks noGrp="1"/>
          </p:cNvSpPr>
          <p:nvPr>
            <p:ph idx="1"/>
          </p:nvPr>
        </p:nvSpPr>
        <p:spPr>
          <a:xfrm>
            <a:off x="838200" y="708338"/>
            <a:ext cx="10515600" cy="5468625"/>
          </a:xfrm>
        </p:spPr>
        <p:txBody>
          <a:bodyPr>
            <a:normAutofit fontScale="96429"/>
          </a:bodyPr>
          <a:lstStyle/>
          <a:p>
            <a:pPr marL="0" indent="0">
              <a:buNone/>
            </a:pPr>
            <a:r>
              <a:rPr lang="en-US" sz="4000" i="1" dirty="0" smtClean="0">
                <a:solidFill>
                  <a:srgbClr val="FF0000"/>
                </a:solidFill>
              </a:rPr>
              <a:t>Ways Of Community Participation</a:t>
            </a:r>
            <a:r>
              <a:rPr lang="en-US" sz="4000" dirty="0" smtClean="0"/>
              <a:t>.</a:t>
            </a:r>
            <a:endParaRPr lang="en-US" sz="4000" dirty="0"/>
          </a:p>
          <a:p>
            <a:r>
              <a:rPr lang="en-US" sz="4000" dirty="0"/>
              <a:t>1</a:t>
            </a:r>
            <a:r>
              <a:rPr lang="en-US" sz="4000" dirty="0" smtClean="0"/>
              <a:t>. Identification </a:t>
            </a:r>
            <a:r>
              <a:rPr lang="en-US" sz="4000" dirty="0"/>
              <a:t>of needs in the community.</a:t>
            </a:r>
          </a:p>
          <a:p>
            <a:r>
              <a:rPr lang="en-US" sz="4000" dirty="0"/>
              <a:t>2</a:t>
            </a:r>
            <a:r>
              <a:rPr lang="en-US" sz="4000" dirty="0" smtClean="0"/>
              <a:t>. Planning </a:t>
            </a:r>
            <a:r>
              <a:rPr lang="en-US" sz="4000" dirty="0"/>
              <a:t>of projects in the community </a:t>
            </a:r>
            <a:r>
              <a:rPr lang="en-US" sz="4000" dirty="0" smtClean="0"/>
              <a:t>like building </a:t>
            </a:r>
            <a:r>
              <a:rPr lang="en-US" sz="4000" dirty="0"/>
              <a:t>a community Health Centre. </a:t>
            </a:r>
            <a:endParaRPr lang="en-US" sz="4000" dirty="0" smtClean="0"/>
          </a:p>
          <a:p>
            <a:pPr algn="l"/>
            <a:r>
              <a:rPr lang="en-US" sz="4000" dirty="0"/>
              <a:t>3</a:t>
            </a:r>
            <a:r>
              <a:rPr lang="en-US" sz="4000" dirty="0" smtClean="0"/>
              <a:t>. Implementing of immunization programme</a:t>
            </a:r>
          </a:p>
          <a:p>
            <a:pPr algn="l"/>
            <a:r>
              <a:rPr lang="en-US" sz="4000" dirty="0" smtClean="0"/>
              <a:t>4. Management of existing health services.</a:t>
            </a:r>
          </a:p>
          <a:p>
            <a:pPr algn="l"/>
            <a:r>
              <a:rPr lang="en-US" sz="4000" dirty="0" smtClean="0"/>
              <a:t>5. Evaluation of the existing community projects.</a:t>
            </a:r>
          </a:p>
          <a:p>
            <a:pPr algn="l"/>
            <a:endParaRPr lang="en-US" dirty="0"/>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2" name="Title 1"/>
          <p:cNvSpPr>
            <a:spLocks noGrp="1"/>
          </p:cNvSpPr>
          <p:nvPr>
            <p:ph type="title"/>
          </p:nvPr>
        </p:nvSpPr>
        <p:spPr/>
        <p:txBody>
          <a:bodyPr/>
          <a:lstStyle/>
          <a:p>
            <a:r>
              <a:rPr lang="en-US" i="1" dirty="0" smtClean="0">
                <a:latin typeface="+mn-lt"/>
              </a:rPr>
              <a:t>Guidelines To Successful Community Participation</a:t>
            </a:r>
            <a:endParaRPr lang="en-US" i="1" dirty="0">
              <a:latin typeface="+mn-lt"/>
            </a:endParaRPr>
          </a:p>
        </p:txBody>
      </p:sp>
      <p:sp>
        <p:nvSpPr>
          <p:cNvPr id="1048673" name="Content Placeholder 2"/>
          <p:cNvSpPr>
            <a:spLocks noGrp="1"/>
          </p:cNvSpPr>
          <p:nvPr>
            <p:ph idx="1"/>
          </p:nvPr>
        </p:nvSpPr>
        <p:spPr>
          <a:xfrm>
            <a:off x="838200" y="1825624"/>
            <a:ext cx="10515600" cy="4665327"/>
          </a:xfrm>
        </p:spPr>
        <p:txBody>
          <a:bodyPr>
            <a:normAutofit fontScale="94444"/>
          </a:bodyPr>
          <a:lstStyle/>
          <a:p>
            <a:pPr algn="l"/>
            <a:r>
              <a:rPr lang="en-US" sz="3600" dirty="0" smtClean="0"/>
              <a:t>Be committed to the idea of community participation</a:t>
            </a:r>
          </a:p>
          <a:p>
            <a:pPr algn="l"/>
            <a:r>
              <a:rPr lang="en-US" sz="3600" dirty="0" smtClean="0"/>
              <a:t>Give respect and credit to others</a:t>
            </a:r>
          </a:p>
          <a:p>
            <a:pPr algn="l"/>
            <a:r>
              <a:rPr lang="en-US" sz="3600" dirty="0" smtClean="0"/>
              <a:t>Be ready to share knowledge and skills at every opportunity</a:t>
            </a:r>
          </a:p>
          <a:p>
            <a:pPr algn="l"/>
            <a:r>
              <a:rPr lang="en-US" sz="3600" dirty="0" smtClean="0"/>
              <a:t>Prepare for long term commitment as facilitators</a:t>
            </a:r>
          </a:p>
          <a:p>
            <a:r>
              <a:rPr lang="en-US" sz="3600" dirty="0"/>
              <a:t>Flexibility –be prepared for mistakes  and delays.</a:t>
            </a:r>
          </a:p>
          <a:p>
            <a:r>
              <a:rPr lang="en-US" sz="3600" dirty="0"/>
              <a:t>Be willing to give up control and stop being possessive</a:t>
            </a:r>
            <a:r>
              <a:rPr lang="en-US" sz="3600" dirty="0" smtClean="0"/>
              <a:t>.</a:t>
            </a:r>
            <a:endParaRPr lang="en-US" sz="3600" dirty="0"/>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4" name="Title 1"/>
          <p:cNvSpPr>
            <a:spLocks noGrp="1"/>
          </p:cNvSpPr>
          <p:nvPr>
            <p:ph type="title"/>
          </p:nvPr>
        </p:nvSpPr>
        <p:spPr>
          <a:xfrm>
            <a:off x="838200" y="133306"/>
            <a:ext cx="10515600" cy="871246"/>
          </a:xfrm>
        </p:spPr>
        <p:txBody>
          <a:bodyPr>
            <a:normAutofit/>
          </a:bodyPr>
          <a:lstStyle/>
          <a:p>
            <a:r>
              <a:rPr lang="en-US" dirty="0" smtClean="0">
                <a:solidFill>
                  <a:schemeClr val="accent1"/>
                </a:solidFill>
              </a:rPr>
              <a:t>4.Appropriate technology</a:t>
            </a:r>
            <a:endParaRPr lang="en-US" dirty="0">
              <a:solidFill>
                <a:schemeClr val="accent1"/>
              </a:solidFill>
            </a:endParaRPr>
          </a:p>
        </p:txBody>
      </p:sp>
      <p:sp>
        <p:nvSpPr>
          <p:cNvPr id="1048675" name="Content Placeholder 2"/>
          <p:cNvSpPr>
            <a:spLocks noGrp="1"/>
          </p:cNvSpPr>
          <p:nvPr>
            <p:ph idx="1"/>
          </p:nvPr>
        </p:nvSpPr>
        <p:spPr>
          <a:xfrm>
            <a:off x="838200" y="1004552"/>
            <a:ext cx="10515600" cy="5660265"/>
          </a:xfrm>
        </p:spPr>
        <p:txBody>
          <a:bodyPr>
            <a:noAutofit/>
          </a:bodyPr>
          <a:lstStyle/>
          <a:p>
            <a:pPr algn="l"/>
            <a:r>
              <a:rPr lang="en-US" sz="3600" dirty="0" smtClean="0"/>
              <a:t>Means health care that is relevant to people’s health needs and concerns as well as being acceptable to them.</a:t>
            </a:r>
          </a:p>
          <a:p>
            <a:pPr algn="l"/>
            <a:r>
              <a:rPr lang="en-US" sz="3600" dirty="0" smtClean="0"/>
              <a:t>It includes issues of cost and affordability of services within the context of existing resources as the number and type of professionals and other workers, equipment and pattern </a:t>
            </a:r>
            <a:r>
              <a:rPr lang="en-US" sz="3600" dirty="0"/>
              <a:t>o</a:t>
            </a:r>
            <a:r>
              <a:rPr lang="en-US" sz="3600" dirty="0" smtClean="0"/>
              <a:t>f </a:t>
            </a:r>
            <a:r>
              <a:rPr lang="en-US" sz="3600" dirty="0"/>
              <a:t>distribution throughout community.</a:t>
            </a:r>
          </a:p>
          <a:p>
            <a:r>
              <a:rPr lang="en-US" sz="3600" dirty="0"/>
              <a:t>This technology is technology which is scientifically </a:t>
            </a:r>
            <a:r>
              <a:rPr lang="en-US" sz="3600" dirty="0" smtClean="0"/>
              <a:t>sound, </a:t>
            </a:r>
            <a:r>
              <a:rPr lang="en-US" sz="3600" dirty="0"/>
              <a:t>adaptable to local needs ,culturally acceptable and financial feasible</a:t>
            </a:r>
            <a:r>
              <a:rPr lang="en-US" sz="3600" dirty="0" smtClean="0"/>
              <a:t>.</a:t>
            </a:r>
            <a:endParaRPr lang="en-US" sz="3600" dirty="0"/>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title"/>
          </p:nvPr>
        </p:nvSpPr>
        <p:spPr/>
        <p:txBody>
          <a:bodyPr/>
          <a:lstStyle/>
          <a:p>
            <a:r>
              <a:rPr lang="en-US" dirty="0" smtClean="0">
                <a:solidFill>
                  <a:schemeClr val="accent1"/>
                </a:solidFill>
              </a:rPr>
              <a:t>5.Multisectorl collaboration</a:t>
            </a:r>
            <a:endParaRPr lang="en-US" dirty="0">
              <a:solidFill>
                <a:schemeClr val="accent1"/>
              </a:solidFill>
            </a:endParaRPr>
          </a:p>
        </p:txBody>
      </p:sp>
      <p:sp>
        <p:nvSpPr>
          <p:cNvPr id="1048677" name="Content Placeholder 2"/>
          <p:cNvSpPr>
            <a:spLocks noGrp="1"/>
          </p:cNvSpPr>
          <p:nvPr>
            <p:ph idx="1"/>
          </p:nvPr>
        </p:nvSpPr>
        <p:spPr>
          <a:xfrm>
            <a:off x="838200" y="1416676"/>
            <a:ext cx="10515600" cy="5022761"/>
          </a:xfrm>
        </p:spPr>
        <p:txBody>
          <a:bodyPr>
            <a:normAutofit/>
          </a:bodyPr>
          <a:lstStyle/>
          <a:p>
            <a:pPr algn="l"/>
            <a:r>
              <a:rPr lang="en-US" sz="3600" dirty="0" smtClean="0"/>
              <a:t>This is the coordination of health activities with other sectors; such sectors include Education, Finance, Agriculture, Information etc. There should be a working relationship these bodies and the health ministry</a:t>
            </a:r>
          </a:p>
          <a:p>
            <a:r>
              <a:rPr lang="en-US" sz="4000" dirty="0"/>
              <a:t>Advantages of </a:t>
            </a:r>
            <a:r>
              <a:rPr lang="en-US" sz="4000" dirty="0" smtClean="0"/>
              <a:t>multi-sectoral collaboration</a:t>
            </a:r>
          </a:p>
          <a:p>
            <a:pPr lvl="1">
              <a:buFont typeface="Wingdings" panose="05000000000000000000" pitchFamily="2" charset="2"/>
              <a:buChar char="ü"/>
            </a:pPr>
            <a:r>
              <a:rPr lang="en-US" sz="3600" dirty="0" smtClean="0"/>
              <a:t>Overall </a:t>
            </a:r>
            <a:r>
              <a:rPr lang="en-US" sz="3600" dirty="0"/>
              <a:t>human </a:t>
            </a:r>
            <a:r>
              <a:rPr lang="en-US" sz="3600" dirty="0" smtClean="0"/>
              <a:t>development</a:t>
            </a:r>
          </a:p>
          <a:p>
            <a:pPr lvl="1">
              <a:buFont typeface="Wingdings" panose="05000000000000000000" pitchFamily="2" charset="2"/>
              <a:buChar char="ü"/>
            </a:pPr>
            <a:r>
              <a:rPr lang="en-US" sz="3600" dirty="0" smtClean="0"/>
              <a:t>It </a:t>
            </a:r>
            <a:r>
              <a:rPr lang="en-US" sz="3600" dirty="0"/>
              <a:t>ensures economic </a:t>
            </a:r>
            <a:r>
              <a:rPr lang="en-US" sz="3600" dirty="0" smtClean="0"/>
              <a:t>development</a:t>
            </a:r>
          </a:p>
          <a:p>
            <a:pPr lvl="1">
              <a:buFont typeface="Wingdings" panose="05000000000000000000" pitchFamily="2" charset="2"/>
              <a:buChar char="ü"/>
            </a:pPr>
            <a:r>
              <a:rPr lang="en-US" sz="3600" dirty="0" smtClean="0"/>
              <a:t>It </a:t>
            </a:r>
            <a:r>
              <a:rPr lang="en-US" sz="3600" dirty="0"/>
              <a:t>ensures affordability</a:t>
            </a:r>
          </a:p>
          <a:p>
            <a:endParaRPr lang="en-US" dirty="0" smtClean="0"/>
          </a:p>
          <a:p>
            <a:pPr algn="l"/>
            <a:endParaRPr lang="en-US" dirty="0"/>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Title 1"/>
          <p:cNvSpPr>
            <a:spLocks noGrp="1"/>
          </p:cNvSpPr>
          <p:nvPr>
            <p:ph type="title"/>
          </p:nvPr>
        </p:nvSpPr>
        <p:spPr/>
        <p:txBody>
          <a:bodyPr/>
          <a:lstStyle/>
          <a:p>
            <a:r>
              <a:rPr lang="en-US" dirty="0" smtClean="0">
                <a:solidFill>
                  <a:srgbClr val="FFC000"/>
                </a:solidFill>
              </a:rPr>
              <a:t>ELEMENTS</a:t>
            </a:r>
            <a:r>
              <a:rPr lang="en-US" dirty="0" smtClean="0"/>
              <a:t> </a:t>
            </a:r>
            <a:r>
              <a:rPr lang="en-US" dirty="0" smtClean="0">
                <a:solidFill>
                  <a:srgbClr val="FFC000"/>
                </a:solidFill>
              </a:rPr>
              <a:t>OF PRIMARY HEALTH CARE </a:t>
            </a:r>
            <a:endParaRPr lang="en-US" dirty="0">
              <a:solidFill>
                <a:srgbClr val="FFC000"/>
              </a:solidFill>
            </a:endParaRPr>
          </a:p>
        </p:txBody>
      </p:sp>
      <p:sp>
        <p:nvSpPr>
          <p:cNvPr id="1048679" name="Content Placeholder 2"/>
          <p:cNvSpPr>
            <a:spLocks noGrp="1"/>
          </p:cNvSpPr>
          <p:nvPr>
            <p:ph idx="1"/>
          </p:nvPr>
        </p:nvSpPr>
        <p:spPr/>
        <p:txBody>
          <a:bodyPr/>
          <a:lstStyle/>
          <a:p>
            <a:pPr marL="0" indent="0" algn="l">
              <a:buNone/>
            </a:pPr>
            <a:r>
              <a:rPr lang="en-US" dirty="0" smtClean="0"/>
              <a:t>Elements </a:t>
            </a:r>
            <a:r>
              <a:rPr lang="en-US" dirty="0"/>
              <a:t>=</a:t>
            </a:r>
            <a:r>
              <a:rPr lang="en-US" dirty="0" smtClean="0"/>
              <a:t> components, constituents, parts, segments, portion, sections,</a:t>
            </a:r>
          </a:p>
          <a:p>
            <a:pPr algn="l"/>
            <a:r>
              <a:rPr lang="en-US" dirty="0" smtClean="0"/>
              <a:t>These are areas that focus on prevention of diseases and promotion of health in the community.</a:t>
            </a:r>
          </a:p>
          <a:p>
            <a:pPr algn="l"/>
            <a:r>
              <a:rPr lang="en-US" dirty="0" smtClean="0"/>
              <a:t>These areas are what is called the eight elements or (components) of primary health care. </a:t>
            </a:r>
            <a:endParaRPr lang="en-US" dirty="0"/>
          </a:p>
          <a:p>
            <a:pPr algn="l"/>
            <a:r>
              <a:rPr lang="en-US" dirty="0"/>
              <a:t>U</a:t>
            </a:r>
            <a:r>
              <a:rPr lang="en-US" dirty="0" smtClean="0"/>
              <a:t>se the Acronym ELEMENTS. </a:t>
            </a:r>
            <a:endParaRPr lang="en-US"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Content Placeholder 2"/>
          <p:cNvSpPr>
            <a:spLocks noGrp="1"/>
          </p:cNvSpPr>
          <p:nvPr>
            <p:ph idx="1"/>
          </p:nvPr>
        </p:nvSpPr>
        <p:spPr>
          <a:xfrm>
            <a:off x="838200" y="321972"/>
            <a:ext cx="10515600" cy="5854991"/>
          </a:xfrm>
        </p:spPr>
        <p:txBody>
          <a:bodyPr/>
          <a:lstStyle/>
          <a:p>
            <a:pPr marL="0" indent="0">
              <a:buNone/>
            </a:pPr>
            <a:r>
              <a:rPr lang="en-US" dirty="0" smtClean="0"/>
              <a:t>4. MATERNAL </a:t>
            </a:r>
            <a:r>
              <a:rPr lang="en-US" dirty="0"/>
              <a:t>AND CHILD HEALTH </a:t>
            </a:r>
            <a:r>
              <a:rPr lang="en-US" dirty="0" smtClean="0"/>
              <a:t>SERVICES</a:t>
            </a:r>
          </a:p>
          <a:p>
            <a:pPr lvl="0"/>
            <a:r>
              <a:rPr lang="en-US" dirty="0"/>
              <a:t>Definition of maternal health services</a:t>
            </a:r>
          </a:p>
          <a:p>
            <a:pPr lvl="0"/>
            <a:r>
              <a:rPr lang="en-US" dirty="0"/>
              <a:t>Objectives of maternal health services</a:t>
            </a:r>
          </a:p>
          <a:p>
            <a:pPr lvl="0"/>
            <a:r>
              <a:rPr lang="en-US" dirty="0"/>
              <a:t> Goals of maternal health services</a:t>
            </a:r>
          </a:p>
          <a:p>
            <a:pPr lvl="0"/>
            <a:r>
              <a:rPr lang="en-US" dirty="0"/>
              <a:t>Elements/components of child health services</a:t>
            </a:r>
          </a:p>
          <a:p>
            <a:pPr lvl="0"/>
            <a:r>
              <a:rPr lang="en-US" dirty="0"/>
              <a:t> Activities carried out in MCH.</a:t>
            </a:r>
          </a:p>
          <a:p>
            <a:r>
              <a:rPr lang="en-US" dirty="0"/>
              <a:t> Concept of integrated health services</a:t>
            </a:r>
            <a:r>
              <a:rPr lang="en-US" dirty="0" smtClean="0"/>
              <a:t>,</a:t>
            </a:r>
          </a:p>
          <a:p>
            <a:pPr marL="0" indent="0">
              <a:buNone/>
            </a:pPr>
            <a:r>
              <a:rPr lang="en-US" dirty="0" smtClean="0"/>
              <a:t>5. </a:t>
            </a:r>
            <a:r>
              <a:rPr lang="en-US" dirty="0"/>
              <a:t>LEVELS OF DISEASE PREVENTION </a:t>
            </a:r>
          </a:p>
          <a:p>
            <a:pPr lvl="0"/>
            <a:r>
              <a:rPr lang="en-US" dirty="0"/>
              <a:t> Levels of disease prevention </a:t>
            </a:r>
            <a:r>
              <a:rPr lang="en-US" dirty="0" err="1"/>
              <a:t>including:primary,secondary</a:t>
            </a:r>
            <a:r>
              <a:rPr lang="en-US" dirty="0"/>
              <a:t> and tertiary</a:t>
            </a:r>
          </a:p>
          <a:p>
            <a:r>
              <a:rPr lang="en-US" dirty="0"/>
              <a:t> prevention.</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Content Placeholder 2"/>
          <p:cNvSpPr>
            <a:spLocks noGrp="1"/>
          </p:cNvSpPr>
          <p:nvPr>
            <p:ph idx="1"/>
          </p:nvPr>
        </p:nvSpPr>
        <p:spPr>
          <a:xfrm>
            <a:off x="838200" y="540913"/>
            <a:ext cx="10515600" cy="5636050"/>
          </a:xfrm>
        </p:spPr>
        <p:txBody>
          <a:bodyPr>
            <a:normAutofit fontScale="94444"/>
          </a:bodyPr>
          <a:lstStyle/>
          <a:p>
            <a:pPr lvl="1">
              <a:buNone/>
            </a:pPr>
            <a:r>
              <a:rPr lang="en-US" sz="3600" dirty="0" smtClean="0"/>
              <a:t>1.</a:t>
            </a:r>
            <a:r>
              <a:rPr lang="en-US" sz="3600" dirty="0" smtClean="0">
                <a:solidFill>
                  <a:srgbClr val="FF0000"/>
                </a:solidFill>
              </a:rPr>
              <a:t>E</a:t>
            </a:r>
            <a:r>
              <a:rPr lang="en-US" sz="3600" dirty="0" smtClean="0"/>
              <a:t> : Education concerning prevailing health problems and methods of preventing and controlling them.</a:t>
            </a:r>
          </a:p>
          <a:p>
            <a:pPr lvl="1">
              <a:buNone/>
            </a:pPr>
            <a:r>
              <a:rPr lang="en-US" sz="3600" dirty="0" smtClean="0"/>
              <a:t>2.</a:t>
            </a:r>
            <a:r>
              <a:rPr lang="en-US" sz="3600" dirty="0" smtClean="0">
                <a:solidFill>
                  <a:srgbClr val="FF0000"/>
                </a:solidFill>
              </a:rPr>
              <a:t>L </a:t>
            </a:r>
            <a:r>
              <a:rPr lang="en-US" sz="3600" dirty="0" smtClean="0"/>
              <a:t>: Local endemic disease; involves prevention and control of local endemic diseases like malaria,</a:t>
            </a:r>
          </a:p>
          <a:p>
            <a:pPr lvl="1">
              <a:buNone/>
            </a:pPr>
            <a:r>
              <a:rPr lang="en-US" sz="3600" dirty="0" smtClean="0"/>
              <a:t>3.</a:t>
            </a:r>
            <a:r>
              <a:rPr lang="en-US" sz="3600" dirty="0" smtClean="0">
                <a:solidFill>
                  <a:srgbClr val="FF0000"/>
                </a:solidFill>
              </a:rPr>
              <a:t>E : </a:t>
            </a:r>
            <a:r>
              <a:rPr lang="en-US" sz="3600" dirty="0"/>
              <a:t>E</a:t>
            </a:r>
            <a:r>
              <a:rPr lang="en-US" sz="3600" dirty="0" smtClean="0"/>
              <a:t>xpanded </a:t>
            </a:r>
            <a:r>
              <a:rPr lang="en-US" sz="3600" dirty="0"/>
              <a:t>program of immunization. Involves immunization against major infectious </a:t>
            </a:r>
            <a:r>
              <a:rPr lang="en-US" sz="3600" dirty="0" smtClean="0"/>
              <a:t>diseases</a:t>
            </a:r>
          </a:p>
          <a:p>
            <a:pPr lvl="1">
              <a:buNone/>
            </a:pPr>
            <a:r>
              <a:rPr lang="en-US" sz="3600" dirty="0" smtClean="0"/>
              <a:t>4.</a:t>
            </a:r>
            <a:r>
              <a:rPr lang="en-US" sz="3600" dirty="0" smtClean="0">
                <a:solidFill>
                  <a:srgbClr val="FF0000"/>
                </a:solidFill>
              </a:rPr>
              <a:t>M</a:t>
            </a:r>
            <a:r>
              <a:rPr lang="en-US" sz="3600" dirty="0" smtClean="0"/>
              <a:t> </a:t>
            </a:r>
            <a:r>
              <a:rPr lang="en-US" sz="3600" dirty="0"/>
              <a:t>: </a:t>
            </a:r>
            <a:r>
              <a:rPr lang="en-US" sz="3600" dirty="0" smtClean="0"/>
              <a:t>Maternal </a:t>
            </a:r>
            <a:r>
              <a:rPr lang="en-US" sz="3600" dirty="0"/>
              <a:t>and </a:t>
            </a:r>
            <a:r>
              <a:rPr lang="en-US" sz="3600" dirty="0" smtClean="0"/>
              <a:t>Child </a:t>
            </a:r>
            <a:r>
              <a:rPr lang="en-US" sz="3600" dirty="0"/>
              <a:t>H</a:t>
            </a:r>
            <a:r>
              <a:rPr lang="en-US" sz="3600" dirty="0" smtClean="0"/>
              <a:t>ealth </a:t>
            </a:r>
            <a:r>
              <a:rPr lang="en-US" sz="3600" dirty="0"/>
              <a:t>care including family planning. Involves ANC </a:t>
            </a:r>
            <a:r>
              <a:rPr lang="en-US" sz="3600" dirty="0" smtClean="0"/>
              <a:t>services, perinatal, postnatal </a:t>
            </a:r>
            <a:r>
              <a:rPr lang="en-US" sz="3600" dirty="0"/>
              <a:t>services and child welfare services</a:t>
            </a:r>
            <a:r>
              <a:rPr lang="en-US" sz="3600" dirty="0" smtClean="0"/>
              <a:t>.</a:t>
            </a:r>
            <a:endParaRPr lang="en-US" sz="3600" dirty="0"/>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Content Placeholder 2"/>
          <p:cNvSpPr>
            <a:spLocks noGrp="1"/>
          </p:cNvSpPr>
          <p:nvPr>
            <p:ph idx="1"/>
          </p:nvPr>
        </p:nvSpPr>
        <p:spPr>
          <a:xfrm>
            <a:off x="838200" y="759854"/>
            <a:ext cx="10515600" cy="5417109"/>
          </a:xfrm>
        </p:spPr>
        <p:txBody>
          <a:bodyPr>
            <a:normAutofit/>
          </a:bodyPr>
          <a:lstStyle/>
          <a:p>
            <a:pPr marL="0" indent="0" algn="l">
              <a:buNone/>
            </a:pPr>
            <a:r>
              <a:rPr lang="en-US" sz="3600" dirty="0" smtClean="0"/>
              <a:t>5. </a:t>
            </a:r>
            <a:r>
              <a:rPr lang="en-US" sz="3600" dirty="0" smtClean="0">
                <a:solidFill>
                  <a:srgbClr val="FF0000"/>
                </a:solidFill>
              </a:rPr>
              <a:t>E: </a:t>
            </a:r>
            <a:r>
              <a:rPr lang="en-US" sz="3600" dirty="0"/>
              <a:t>E</a:t>
            </a:r>
            <a:r>
              <a:rPr lang="en-US" sz="3600" dirty="0" smtClean="0"/>
              <a:t>ssential drugs; involves provision of essential basic household drugs for community</a:t>
            </a:r>
          </a:p>
          <a:p>
            <a:pPr marL="0" indent="0" algn="l">
              <a:buNone/>
            </a:pPr>
            <a:r>
              <a:rPr lang="en-US" sz="3600" dirty="0" smtClean="0"/>
              <a:t>6. </a:t>
            </a:r>
            <a:r>
              <a:rPr lang="en-US" sz="3600" dirty="0" smtClean="0">
                <a:solidFill>
                  <a:srgbClr val="FF0000"/>
                </a:solidFill>
              </a:rPr>
              <a:t>N: </a:t>
            </a:r>
            <a:r>
              <a:rPr lang="en-US" sz="3600" dirty="0"/>
              <a:t>N</a:t>
            </a:r>
            <a:r>
              <a:rPr lang="en-US" sz="3600" dirty="0" smtClean="0"/>
              <a:t>utrition –promotion of food supply and proper nutrition</a:t>
            </a:r>
          </a:p>
          <a:p>
            <a:pPr marL="0" indent="0" algn="l">
              <a:buNone/>
            </a:pPr>
            <a:r>
              <a:rPr lang="en-US" sz="3600" dirty="0" smtClean="0"/>
              <a:t>7. </a:t>
            </a:r>
            <a:r>
              <a:rPr lang="en-US" sz="3600" dirty="0" smtClean="0">
                <a:solidFill>
                  <a:srgbClr val="FF0000"/>
                </a:solidFill>
              </a:rPr>
              <a:t>T</a:t>
            </a:r>
            <a:r>
              <a:rPr lang="en-US" sz="3600" dirty="0">
                <a:solidFill>
                  <a:srgbClr val="FF0000"/>
                </a:solidFill>
              </a:rPr>
              <a:t>:</a:t>
            </a:r>
            <a:r>
              <a:rPr lang="en-US" sz="3600" dirty="0" smtClean="0">
                <a:solidFill>
                  <a:srgbClr val="FF0000"/>
                </a:solidFill>
              </a:rPr>
              <a:t> </a:t>
            </a:r>
            <a:r>
              <a:rPr lang="en-US" sz="3600" dirty="0" smtClean="0"/>
              <a:t>Treatment of common communicable and non-communicable diseases.</a:t>
            </a:r>
          </a:p>
          <a:p>
            <a:pPr marL="0" indent="0">
              <a:buNone/>
            </a:pPr>
            <a:r>
              <a:rPr lang="en-US" sz="3600" dirty="0" smtClean="0"/>
              <a:t>8. </a:t>
            </a:r>
            <a:r>
              <a:rPr lang="en-US" sz="3600" dirty="0" smtClean="0">
                <a:solidFill>
                  <a:srgbClr val="FF0000"/>
                </a:solidFill>
              </a:rPr>
              <a:t>S: </a:t>
            </a:r>
            <a:r>
              <a:rPr lang="en-US" sz="3600" dirty="0"/>
              <a:t>S</a:t>
            </a:r>
            <a:r>
              <a:rPr lang="en-US" sz="3600" dirty="0" smtClean="0"/>
              <a:t>afe </a:t>
            </a:r>
            <a:r>
              <a:rPr lang="en-US" sz="3600" dirty="0"/>
              <a:t>water and sanitation. Involves adequate supply of safe water and provision of basic sanitation</a:t>
            </a:r>
            <a:r>
              <a:rPr lang="en-US" sz="3600" dirty="0" smtClean="0"/>
              <a:t>.</a:t>
            </a:r>
            <a:endParaRPr lang="en-US" sz="3600" dirty="0"/>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Title 1"/>
          <p:cNvSpPr>
            <a:spLocks noGrp="1"/>
          </p:cNvSpPr>
          <p:nvPr>
            <p:ph type="title"/>
          </p:nvPr>
        </p:nvSpPr>
        <p:spPr>
          <a:xfrm>
            <a:off x="838200" y="184822"/>
            <a:ext cx="10515600" cy="793974"/>
          </a:xfrm>
        </p:spPr>
        <p:txBody>
          <a:bodyPr/>
          <a:lstStyle/>
          <a:p>
            <a:r>
              <a:rPr lang="en-US" dirty="0" smtClean="0">
                <a:solidFill>
                  <a:srgbClr val="FF0000"/>
                </a:solidFill>
              </a:rPr>
              <a:t>Strategies of PHC</a:t>
            </a:r>
            <a:endParaRPr lang="en-US" dirty="0">
              <a:solidFill>
                <a:srgbClr val="FF0000"/>
              </a:solidFill>
            </a:endParaRPr>
          </a:p>
        </p:txBody>
      </p:sp>
      <p:sp>
        <p:nvSpPr>
          <p:cNvPr id="1048683" name="Content Placeholder 2"/>
          <p:cNvSpPr>
            <a:spLocks noGrp="1"/>
          </p:cNvSpPr>
          <p:nvPr>
            <p:ph idx="1"/>
          </p:nvPr>
        </p:nvSpPr>
        <p:spPr>
          <a:xfrm>
            <a:off x="838200" y="1181680"/>
            <a:ext cx="10515600" cy="5450939"/>
          </a:xfrm>
        </p:spPr>
        <p:txBody>
          <a:bodyPr>
            <a:noAutofit/>
          </a:bodyPr>
          <a:lstStyle/>
          <a:p>
            <a:pPr marL="0" indent="0">
              <a:buNone/>
            </a:pPr>
            <a:r>
              <a:rPr lang="en-US" sz="3600" dirty="0" smtClean="0"/>
              <a:t>A strategy is </a:t>
            </a:r>
            <a:r>
              <a:rPr lang="en-US" sz="3600" u="sng" dirty="0" smtClean="0"/>
              <a:t>plan </a:t>
            </a:r>
            <a:r>
              <a:rPr lang="en-US" sz="3600" u="sng" dirty="0"/>
              <a:t>of action or policy </a:t>
            </a:r>
            <a:r>
              <a:rPr lang="en-US" sz="3600" dirty="0"/>
              <a:t>designed to achieve a major or overall </a:t>
            </a:r>
            <a:r>
              <a:rPr lang="en-US" sz="3600" dirty="0" smtClean="0"/>
              <a:t>aim. </a:t>
            </a:r>
          </a:p>
          <a:p>
            <a:pPr marL="0" indent="0">
              <a:buNone/>
            </a:pPr>
            <a:r>
              <a:rPr lang="en-US" sz="3600" dirty="0" smtClean="0"/>
              <a:t>PHC strategies include.</a:t>
            </a:r>
            <a:endParaRPr lang="en-US" sz="3600" dirty="0"/>
          </a:p>
          <a:p>
            <a:pPr algn="l" eaLnBrk="1" hangingPunct="1"/>
            <a:r>
              <a:rPr lang="en-US" sz="3600" dirty="0" smtClean="0"/>
              <a:t>Elevating </a:t>
            </a:r>
            <a:r>
              <a:rPr lang="en-US" sz="3600" dirty="0"/>
              <a:t>Health to a comprehensive and sustained national effort </a:t>
            </a:r>
          </a:p>
          <a:p>
            <a:pPr algn="l" eaLnBrk="1" hangingPunct="1"/>
            <a:r>
              <a:rPr lang="en-US" sz="3600" dirty="0"/>
              <a:t>Promoting and Supporting Community-Managed Health Care </a:t>
            </a:r>
          </a:p>
          <a:p>
            <a:pPr algn="l" eaLnBrk="1" hangingPunct="1"/>
            <a:r>
              <a:rPr lang="en-US" sz="3600" dirty="0"/>
              <a:t>Increasing efficiencies in the Health Sector </a:t>
            </a:r>
          </a:p>
          <a:p>
            <a:pPr algn="l" eaLnBrk="1" hangingPunct="1"/>
            <a:r>
              <a:rPr lang="en-US" sz="3600" dirty="0"/>
              <a:t>Advancing essential national health </a:t>
            </a:r>
            <a:r>
              <a:rPr lang="en-US" sz="3600" dirty="0" smtClean="0"/>
              <a:t>research</a:t>
            </a:r>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Content Placeholder 2"/>
          <p:cNvSpPr>
            <a:spLocks noGrp="1"/>
          </p:cNvSpPr>
          <p:nvPr>
            <p:ph idx="1"/>
          </p:nvPr>
        </p:nvSpPr>
        <p:spPr>
          <a:xfrm>
            <a:off x="838200" y="862885"/>
            <a:ext cx="10515600" cy="5314078"/>
          </a:xfrm>
        </p:spPr>
        <p:txBody>
          <a:bodyPr>
            <a:noAutofit/>
          </a:bodyPr>
          <a:lstStyle/>
          <a:p>
            <a:r>
              <a:rPr lang="en-US" sz="3600" dirty="0">
                <a:solidFill>
                  <a:schemeClr val="tx2"/>
                </a:solidFill>
              </a:rPr>
              <a:t>A shift </a:t>
            </a:r>
            <a:r>
              <a:rPr lang="en-US" sz="3600" dirty="0" smtClean="0">
                <a:solidFill>
                  <a:schemeClr val="tx2"/>
                </a:solidFill>
              </a:rPr>
              <a:t>from purely </a:t>
            </a:r>
            <a:r>
              <a:rPr lang="en-US" sz="3600" dirty="0">
                <a:solidFill>
                  <a:schemeClr val="tx2"/>
                </a:solidFill>
              </a:rPr>
              <a:t>government provision of health services to sharing of costs with those receiving the services.</a:t>
            </a:r>
          </a:p>
          <a:p>
            <a:r>
              <a:rPr lang="en-US" sz="3600" dirty="0">
                <a:solidFill>
                  <a:schemeClr val="tx2"/>
                </a:solidFill>
              </a:rPr>
              <a:t>Community-based Health care (</a:t>
            </a:r>
            <a:r>
              <a:rPr lang="en-US" sz="3600" dirty="0" smtClean="0">
                <a:solidFill>
                  <a:schemeClr val="tx2"/>
                </a:solidFill>
              </a:rPr>
              <a:t>CBHC), a </a:t>
            </a:r>
            <a:r>
              <a:rPr lang="en-US" sz="3600" dirty="0">
                <a:solidFill>
                  <a:schemeClr val="tx2"/>
                </a:solidFill>
              </a:rPr>
              <a:t>basic component of (PHC). </a:t>
            </a:r>
            <a:r>
              <a:rPr lang="en-US" sz="3600" dirty="0" smtClean="0">
                <a:solidFill>
                  <a:schemeClr val="tx2"/>
                </a:solidFill>
              </a:rPr>
              <a:t>Emphasis for community participation </a:t>
            </a:r>
            <a:r>
              <a:rPr lang="en-US" sz="3600" dirty="0">
                <a:solidFill>
                  <a:schemeClr val="tx2"/>
                </a:solidFill>
              </a:rPr>
              <a:t>in </a:t>
            </a:r>
            <a:endParaRPr lang="en-US" sz="3600" dirty="0" smtClean="0">
              <a:solidFill>
                <a:schemeClr val="tx2"/>
              </a:solidFill>
            </a:endParaRPr>
          </a:p>
          <a:p>
            <a:pPr marL="971550" lvl="1" indent="-514350">
              <a:buFont typeface="+mj-lt"/>
              <a:buAutoNum type="romanUcPeriod"/>
            </a:pPr>
            <a:r>
              <a:rPr lang="en-US" sz="3600" dirty="0" smtClean="0">
                <a:solidFill>
                  <a:schemeClr val="tx2"/>
                </a:solidFill>
              </a:rPr>
              <a:t>environmental </a:t>
            </a:r>
            <a:r>
              <a:rPr lang="en-US" sz="3600" dirty="0">
                <a:solidFill>
                  <a:schemeClr val="tx2"/>
                </a:solidFill>
              </a:rPr>
              <a:t>health activities, </a:t>
            </a:r>
            <a:endParaRPr lang="en-US" sz="3600" dirty="0" smtClean="0">
              <a:solidFill>
                <a:schemeClr val="tx2"/>
              </a:solidFill>
            </a:endParaRPr>
          </a:p>
          <a:p>
            <a:pPr marL="971550" lvl="1" indent="-514350">
              <a:buFont typeface="+mj-lt"/>
              <a:buAutoNum type="romanUcPeriod"/>
            </a:pPr>
            <a:r>
              <a:rPr lang="en-US" sz="3600" dirty="0" smtClean="0">
                <a:solidFill>
                  <a:schemeClr val="tx2"/>
                </a:solidFill>
              </a:rPr>
              <a:t>prevention </a:t>
            </a:r>
            <a:r>
              <a:rPr lang="en-US" sz="3600" dirty="0">
                <a:solidFill>
                  <a:schemeClr val="tx2"/>
                </a:solidFill>
              </a:rPr>
              <a:t>of diseases , </a:t>
            </a:r>
            <a:endParaRPr lang="en-US" sz="3600" dirty="0" smtClean="0">
              <a:solidFill>
                <a:schemeClr val="tx2"/>
              </a:solidFill>
            </a:endParaRPr>
          </a:p>
          <a:p>
            <a:pPr marL="971550" lvl="1" indent="-514350">
              <a:buFont typeface="+mj-lt"/>
              <a:buAutoNum type="romanUcPeriod"/>
            </a:pPr>
            <a:r>
              <a:rPr lang="en-US" sz="3600" dirty="0" smtClean="0">
                <a:solidFill>
                  <a:schemeClr val="tx2"/>
                </a:solidFill>
              </a:rPr>
              <a:t>establishment </a:t>
            </a:r>
            <a:r>
              <a:rPr lang="en-US" sz="3600" dirty="0">
                <a:solidFill>
                  <a:schemeClr val="tx2"/>
                </a:solidFill>
              </a:rPr>
              <a:t>of community Health funds </a:t>
            </a:r>
            <a:endParaRPr lang="en-US" sz="3600" dirty="0" smtClean="0">
              <a:solidFill>
                <a:schemeClr val="tx2"/>
              </a:solidFill>
            </a:endParaRPr>
          </a:p>
          <a:p>
            <a:pPr marL="971550" lvl="1" indent="-514350">
              <a:buFont typeface="+mj-lt"/>
              <a:buAutoNum type="romanUcPeriod"/>
            </a:pPr>
            <a:r>
              <a:rPr lang="en-US" sz="3600" dirty="0" smtClean="0">
                <a:solidFill>
                  <a:schemeClr val="tx2"/>
                </a:solidFill>
              </a:rPr>
              <a:t>income </a:t>
            </a:r>
            <a:r>
              <a:rPr lang="en-US" sz="3600" dirty="0">
                <a:solidFill>
                  <a:schemeClr val="tx2"/>
                </a:solidFill>
              </a:rPr>
              <a:t>–generating activities</a:t>
            </a:r>
            <a:r>
              <a:rPr lang="en-US" sz="3600" dirty="0" smtClean="0">
                <a:solidFill>
                  <a:schemeClr val="tx2"/>
                </a:solidFill>
              </a:rPr>
              <a:t>.</a:t>
            </a:r>
            <a:endParaRPr lang="en-US" sz="3600" dirty="0">
              <a:solidFill>
                <a:schemeClr val="tx2"/>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Title 1"/>
          <p:cNvSpPr>
            <a:spLocks noGrp="1"/>
          </p:cNvSpPr>
          <p:nvPr>
            <p:ph type="title"/>
          </p:nvPr>
        </p:nvSpPr>
        <p:spPr>
          <a:xfrm>
            <a:off x="838200" y="167425"/>
            <a:ext cx="10515600" cy="798491"/>
          </a:xfrm>
        </p:spPr>
        <p:txBody>
          <a:bodyPr>
            <a:normAutofit/>
          </a:bodyPr>
          <a:lstStyle/>
          <a:p>
            <a:r>
              <a:rPr lang="en-US" i="1" dirty="0">
                <a:solidFill>
                  <a:schemeClr val="accent2"/>
                </a:solidFill>
              </a:rPr>
              <a:t>Fundamental policies in PHC </a:t>
            </a:r>
            <a:r>
              <a:rPr lang="en-US" i="1" dirty="0" smtClean="0">
                <a:solidFill>
                  <a:schemeClr val="accent2"/>
                </a:solidFill>
              </a:rPr>
              <a:t>strategy</a:t>
            </a:r>
            <a:endParaRPr lang="en-US" dirty="0"/>
          </a:p>
        </p:txBody>
      </p:sp>
      <p:sp>
        <p:nvSpPr>
          <p:cNvPr id="1048686" name="Content Placeholder 2"/>
          <p:cNvSpPr>
            <a:spLocks noGrp="1"/>
          </p:cNvSpPr>
          <p:nvPr>
            <p:ph idx="1"/>
          </p:nvPr>
        </p:nvSpPr>
        <p:spPr>
          <a:xfrm>
            <a:off x="838200" y="1068946"/>
            <a:ext cx="10515600" cy="5108017"/>
          </a:xfrm>
        </p:spPr>
        <p:txBody>
          <a:bodyPr>
            <a:noAutofit/>
          </a:bodyPr>
          <a:lstStyle/>
          <a:p>
            <a:pPr marL="457200" indent="-457200">
              <a:buFont typeface="+mj-lt"/>
              <a:buAutoNum type="alphaLcParenR"/>
            </a:pPr>
            <a:r>
              <a:rPr lang="en-US" sz="3000" dirty="0" smtClean="0">
                <a:solidFill>
                  <a:schemeClr val="tx2"/>
                </a:solidFill>
                <a:latin typeface="Times New Roman" panose="02020603050405020304" pitchFamily="18" charset="0"/>
                <a:cs typeface="Times New Roman" panose="02020603050405020304" pitchFamily="18" charset="0"/>
              </a:rPr>
              <a:t>Health </a:t>
            </a:r>
            <a:r>
              <a:rPr lang="en-US" sz="3000" dirty="0">
                <a:solidFill>
                  <a:schemeClr val="tx2"/>
                </a:solidFill>
                <a:latin typeface="Times New Roman" panose="02020603050405020304" pitchFamily="18" charset="0"/>
                <a:cs typeface="Times New Roman" panose="02020603050405020304" pitchFamily="18" charset="0"/>
              </a:rPr>
              <a:t>is a fundamental human right and world wide social goal</a:t>
            </a:r>
          </a:p>
          <a:p>
            <a:pPr marL="457200" indent="-457200">
              <a:buFont typeface="+mj-lt"/>
              <a:buAutoNum type="alphaLcParenR"/>
            </a:pPr>
            <a:r>
              <a:rPr lang="en-US" sz="3000" dirty="0">
                <a:solidFill>
                  <a:schemeClr val="tx2"/>
                </a:solidFill>
                <a:latin typeface="Times New Roman" panose="02020603050405020304" pitchFamily="18" charset="0"/>
                <a:cs typeface="Times New Roman" panose="02020603050405020304" pitchFamily="18" charset="0"/>
              </a:rPr>
              <a:t>Health is an integral part of development (Socially economically)</a:t>
            </a:r>
          </a:p>
          <a:p>
            <a:pPr marL="457200" indent="-457200">
              <a:buFont typeface="+mj-lt"/>
              <a:buAutoNum type="alphaLcParenR"/>
            </a:pPr>
            <a:r>
              <a:rPr lang="en-US" sz="3000" dirty="0">
                <a:solidFill>
                  <a:schemeClr val="tx2"/>
                </a:solidFill>
                <a:latin typeface="Times New Roman" panose="02020603050405020304" pitchFamily="18" charset="0"/>
                <a:cs typeface="Times New Roman" panose="02020603050405020304" pitchFamily="18" charset="0"/>
              </a:rPr>
              <a:t>Inequalities in health status and inequitable distribution of health resources must be reduced as much as possible.</a:t>
            </a:r>
          </a:p>
          <a:p>
            <a:pPr marL="457200" indent="-457200">
              <a:buFont typeface="+mj-lt"/>
              <a:buAutoNum type="alphaLcParenR"/>
            </a:pPr>
            <a:r>
              <a:rPr lang="en-US" sz="3000" dirty="0">
                <a:solidFill>
                  <a:schemeClr val="tx2"/>
                </a:solidFill>
                <a:latin typeface="Times New Roman" panose="02020603050405020304" pitchFamily="18" charset="0"/>
                <a:cs typeface="Times New Roman" panose="02020603050405020304" pitchFamily="18" charset="0"/>
              </a:rPr>
              <a:t>Community participation in health care and self-reliance in health matters should be encouraged and facilitated through CBHC</a:t>
            </a:r>
          </a:p>
          <a:p>
            <a:pPr marL="457200" indent="-457200">
              <a:buFont typeface="+mj-lt"/>
              <a:buAutoNum type="alphaLcParenR"/>
            </a:pPr>
            <a:r>
              <a:rPr lang="en-US" sz="3000" dirty="0">
                <a:solidFill>
                  <a:schemeClr val="tx2"/>
                </a:solidFill>
                <a:latin typeface="Times New Roman" panose="02020603050405020304" pitchFamily="18" charset="0"/>
                <a:cs typeface="Times New Roman" panose="02020603050405020304" pitchFamily="18" charset="0"/>
              </a:rPr>
              <a:t>Co-ordination and collaboration among health and other sectors must be encouraged in PHC activities.</a:t>
            </a:r>
          </a:p>
          <a:p>
            <a:pPr marL="457200" indent="-457200">
              <a:buFont typeface="+mj-lt"/>
              <a:buAutoNum type="alphaLcParenR"/>
            </a:pPr>
            <a:r>
              <a:rPr lang="en-US" sz="3000" dirty="0">
                <a:solidFill>
                  <a:schemeClr val="tx2"/>
                </a:solidFill>
                <a:latin typeface="Times New Roman" panose="02020603050405020304" pitchFamily="18" charset="0"/>
                <a:cs typeface="Times New Roman" panose="02020603050405020304" pitchFamily="18" charset="0"/>
              </a:rPr>
              <a:t>Political commitment (political will) is essential in PHC </a:t>
            </a:r>
            <a:r>
              <a:rPr lang="en-US" sz="3000" dirty="0" smtClean="0">
                <a:solidFill>
                  <a:schemeClr val="tx2"/>
                </a:solidFill>
                <a:latin typeface="Times New Roman" panose="02020603050405020304" pitchFamily="18" charset="0"/>
                <a:cs typeface="Times New Roman" panose="02020603050405020304" pitchFamily="18" charset="0"/>
              </a:rPr>
              <a:t>activities</a:t>
            </a:r>
            <a:endParaRPr lang="en-US" sz="30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7" name="Title 1"/>
          <p:cNvSpPr>
            <a:spLocks noGrp="1"/>
          </p:cNvSpPr>
          <p:nvPr>
            <p:ph type="title"/>
          </p:nvPr>
        </p:nvSpPr>
        <p:spPr/>
        <p:txBody>
          <a:bodyPr/>
          <a:lstStyle/>
          <a:p>
            <a:r>
              <a:rPr lang="en-US" dirty="0" smtClean="0">
                <a:solidFill>
                  <a:srgbClr val="FFC000"/>
                </a:solidFill>
              </a:rPr>
              <a:t>CHALLENGES FACING IMPLEMENTATION OF PHC</a:t>
            </a:r>
            <a:endParaRPr lang="en-US" dirty="0">
              <a:solidFill>
                <a:srgbClr val="FFC000"/>
              </a:solidFill>
            </a:endParaRPr>
          </a:p>
        </p:txBody>
      </p:sp>
      <p:sp>
        <p:nvSpPr>
          <p:cNvPr id="1048688" name="Content Placeholder 2"/>
          <p:cNvSpPr>
            <a:spLocks noGrp="1"/>
          </p:cNvSpPr>
          <p:nvPr>
            <p:ph idx="1"/>
          </p:nvPr>
        </p:nvSpPr>
        <p:spPr/>
        <p:txBody>
          <a:bodyPr>
            <a:normAutofit/>
          </a:bodyPr>
          <a:lstStyle/>
          <a:p>
            <a:pPr marL="514350" indent="-514350" algn="l">
              <a:buAutoNum type="arabicPeriod"/>
            </a:pPr>
            <a:r>
              <a:rPr lang="en-US" sz="3600" dirty="0" smtClean="0"/>
              <a:t>Shortage of funds</a:t>
            </a:r>
            <a:endParaRPr lang="en-US" sz="3600" dirty="0"/>
          </a:p>
          <a:p>
            <a:pPr marL="514350" indent="-514350" algn="l">
              <a:buAutoNum type="arabicPeriod"/>
            </a:pPr>
            <a:r>
              <a:rPr lang="en-US" sz="3600" dirty="0" smtClean="0"/>
              <a:t>Lack of materials and equipment</a:t>
            </a:r>
            <a:endParaRPr lang="en-US" sz="3600" dirty="0"/>
          </a:p>
          <a:p>
            <a:pPr marL="514350" indent="-514350" algn="l">
              <a:buAutoNum type="arabicPeriod"/>
            </a:pPr>
            <a:r>
              <a:rPr lang="en-US" sz="3600" dirty="0" smtClean="0"/>
              <a:t>Shortage of appropriate staff</a:t>
            </a:r>
            <a:endParaRPr lang="en-US" sz="3600" dirty="0"/>
          </a:p>
          <a:p>
            <a:pPr marL="514350" indent="-514350" algn="l">
              <a:buAutoNum type="arabicPeriod"/>
            </a:pPr>
            <a:r>
              <a:rPr lang="en-US" sz="3600" dirty="0" smtClean="0"/>
              <a:t>Lack of commitment which can be at the individual or government level</a:t>
            </a:r>
          </a:p>
          <a:p>
            <a:pPr marL="514350" indent="-514350" algn="l">
              <a:buAutoNum type="arabicPeriod"/>
            </a:pPr>
            <a:r>
              <a:rPr lang="en-US" sz="3600" dirty="0" smtClean="0"/>
              <a:t>Lack of incentives</a:t>
            </a:r>
          </a:p>
          <a:p>
            <a:pPr marL="514350" indent="-514350" algn="l">
              <a:buAutoNum type="arabicPeriod"/>
            </a:pPr>
            <a:r>
              <a:rPr lang="en-US" sz="3600" dirty="0" smtClean="0"/>
              <a:t>Lack of information</a:t>
            </a:r>
            <a:endParaRPr lang="en-US" sz="3600" dirty="0"/>
          </a:p>
        </p:txBody>
      </p:sp>
    </p:spTree>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9" name="Content Placeholder 2"/>
          <p:cNvSpPr>
            <a:spLocks noGrp="1"/>
          </p:cNvSpPr>
          <p:nvPr>
            <p:ph idx="1"/>
          </p:nvPr>
        </p:nvSpPr>
        <p:spPr>
          <a:xfrm>
            <a:off x="838200" y="1197735"/>
            <a:ext cx="10515600" cy="4979228"/>
          </a:xfrm>
        </p:spPr>
        <p:txBody>
          <a:bodyPr>
            <a:normAutofit/>
          </a:bodyPr>
          <a:lstStyle/>
          <a:p>
            <a:pPr marL="514350" indent="-514350" algn="l">
              <a:buFont typeface="+mj-lt"/>
              <a:buAutoNum type="arabicPeriod" startAt="7"/>
            </a:pPr>
            <a:r>
              <a:rPr lang="en-US" sz="3600" dirty="0" smtClean="0"/>
              <a:t>Inadequate community participation</a:t>
            </a:r>
          </a:p>
          <a:p>
            <a:pPr marL="514350" indent="-514350" algn="l">
              <a:buFont typeface="+mj-lt"/>
              <a:buAutoNum type="arabicPeriod" startAt="7"/>
            </a:pPr>
            <a:r>
              <a:rPr lang="en-US" sz="3600" dirty="0" smtClean="0"/>
              <a:t>Inadequate Inter-sectoral collaboration</a:t>
            </a:r>
            <a:endParaRPr lang="en-US" sz="3600" dirty="0"/>
          </a:p>
          <a:p>
            <a:pPr marL="514350" indent="-514350" algn="l">
              <a:buFont typeface="+mj-lt"/>
              <a:buAutoNum type="arabicPeriod" startAt="7"/>
            </a:pPr>
            <a:r>
              <a:rPr lang="en-US" sz="3600" dirty="0" smtClean="0"/>
              <a:t>Rapid turnover of policy makers</a:t>
            </a:r>
          </a:p>
          <a:p>
            <a:pPr marL="514350" indent="-514350" algn="l">
              <a:buFont typeface="+mj-lt"/>
              <a:buAutoNum type="arabicPeriod" startAt="7"/>
            </a:pPr>
            <a:r>
              <a:rPr lang="en-US" sz="3600" dirty="0" smtClean="0"/>
              <a:t>Lack of manpower training and development</a:t>
            </a:r>
          </a:p>
          <a:p>
            <a:pPr marL="514350" indent="-514350" algn="l">
              <a:buFont typeface="+mj-lt"/>
              <a:buAutoNum type="arabicPeriod" startAt="7"/>
            </a:pPr>
            <a:r>
              <a:rPr lang="en-US" sz="3600" dirty="0" smtClean="0"/>
              <a:t>Inadequate utilization of services</a:t>
            </a:r>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itle 1"/>
          <p:cNvSpPr>
            <a:spLocks noGrp="1"/>
          </p:cNvSpPr>
          <p:nvPr>
            <p:ph type="title"/>
          </p:nvPr>
        </p:nvSpPr>
        <p:spPr>
          <a:xfrm>
            <a:off x="838200" y="107548"/>
            <a:ext cx="10515600" cy="806851"/>
          </a:xfrm>
        </p:spPr>
        <p:txBody>
          <a:bodyPr>
            <a:normAutofit/>
          </a:bodyPr>
          <a:lstStyle/>
          <a:p>
            <a:r>
              <a:rPr lang="en-US" i="1" dirty="0">
                <a:solidFill>
                  <a:schemeClr val="accent2"/>
                </a:solidFill>
              </a:rPr>
              <a:t>Importance or purpose of PHC </a:t>
            </a:r>
            <a:endParaRPr lang="en-US" dirty="0"/>
          </a:p>
        </p:txBody>
      </p:sp>
      <p:sp>
        <p:nvSpPr>
          <p:cNvPr id="1048691" name="Content Placeholder 2"/>
          <p:cNvSpPr>
            <a:spLocks noGrp="1"/>
          </p:cNvSpPr>
          <p:nvPr>
            <p:ph idx="1"/>
          </p:nvPr>
        </p:nvSpPr>
        <p:spPr>
          <a:xfrm>
            <a:off x="838200" y="914399"/>
            <a:ext cx="10515600" cy="5267460"/>
          </a:xfrm>
        </p:spPr>
        <p:txBody>
          <a:bodyPr>
            <a:noAutofit/>
          </a:bodyPr>
          <a:lstStyle/>
          <a:p>
            <a:pPr marL="514350" indent="-514350">
              <a:buFont typeface="+mj-lt"/>
              <a:buAutoNum type="romanLcPeriod"/>
            </a:pPr>
            <a:r>
              <a:rPr lang="en-US" dirty="0" smtClean="0"/>
              <a:t>To </a:t>
            </a:r>
            <a:r>
              <a:rPr lang="en-US" dirty="0"/>
              <a:t>increase coverage and accessibility of health services in rural areas.</a:t>
            </a:r>
          </a:p>
          <a:p>
            <a:pPr marL="514350" indent="-514350">
              <a:buFont typeface="+mj-lt"/>
              <a:buAutoNum type="romanLcPeriod"/>
            </a:pPr>
            <a:r>
              <a:rPr lang="en-US" dirty="0"/>
              <a:t>To further consolidate curative, preventive and promotive services in both urban and rural areas.</a:t>
            </a:r>
          </a:p>
          <a:p>
            <a:pPr marL="514350" indent="-514350">
              <a:buFont typeface="+mj-lt"/>
              <a:buAutoNum type="romanLcPeriod"/>
            </a:pPr>
            <a:r>
              <a:rPr lang="en-US" dirty="0"/>
              <a:t>To increase emphasis on MCH/FP services in order to reduce morbidity, mortality and fertility rates</a:t>
            </a:r>
          </a:p>
          <a:p>
            <a:pPr marL="514350" indent="-514350">
              <a:buFont typeface="+mj-lt"/>
              <a:buAutoNum type="romanLcPeriod"/>
            </a:pPr>
            <a:r>
              <a:rPr lang="en-US" dirty="0"/>
              <a:t>To strengthen MOH management capabilities with an emphasis on the </a:t>
            </a:r>
            <a:r>
              <a:rPr lang="en-US" dirty="0" smtClean="0"/>
              <a:t>District level </a:t>
            </a:r>
            <a:r>
              <a:rPr lang="en-US" dirty="0"/>
              <a:t>(District focus for rural development)</a:t>
            </a:r>
          </a:p>
          <a:p>
            <a:pPr marL="514350" indent="-514350">
              <a:buFont typeface="+mj-lt"/>
              <a:buAutoNum type="romanLcPeriod"/>
            </a:pPr>
            <a:r>
              <a:rPr lang="en-US" dirty="0"/>
              <a:t>To increase </a:t>
            </a:r>
            <a:r>
              <a:rPr lang="en-US" dirty="0" smtClean="0"/>
              <a:t>inter-ministerial </a:t>
            </a:r>
            <a:r>
              <a:rPr lang="en-US" dirty="0"/>
              <a:t>co-ordination (</a:t>
            </a:r>
            <a:r>
              <a:rPr lang="en-US" dirty="0" smtClean="0"/>
              <a:t>inter-sectoral </a:t>
            </a:r>
            <a:r>
              <a:rPr lang="en-US" dirty="0"/>
              <a:t>collaboration) in health matters or activities.</a:t>
            </a:r>
          </a:p>
          <a:p>
            <a:pPr marL="514350" indent="-514350">
              <a:buFont typeface="+mj-lt"/>
              <a:buAutoNum type="romanLcPeriod"/>
            </a:pPr>
            <a:r>
              <a:rPr lang="en-US" dirty="0"/>
              <a:t>To increase alternative financing mechanisms for health care i.e</a:t>
            </a:r>
            <a:r>
              <a:rPr lang="en-US" dirty="0" smtClean="0"/>
              <a:t>. through </a:t>
            </a:r>
            <a:r>
              <a:rPr lang="en-US" dirty="0"/>
              <a:t>funding from NGOs and cost sharing</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Title 1"/>
          <p:cNvSpPr>
            <a:spLocks noGrp="1"/>
          </p:cNvSpPr>
          <p:nvPr>
            <p:ph type="title"/>
          </p:nvPr>
        </p:nvSpPr>
        <p:spPr/>
        <p:txBody>
          <a:bodyPr/>
          <a:lstStyle/>
          <a:p>
            <a:r>
              <a:rPr lang="en-US" dirty="0" smtClean="0"/>
              <a:t>In summary.</a:t>
            </a:r>
            <a:endParaRPr lang="en-US" dirty="0"/>
          </a:p>
        </p:txBody>
      </p:sp>
      <p:sp>
        <p:nvSpPr>
          <p:cNvPr id="1048693" name="Content Placeholder 2"/>
          <p:cNvSpPr>
            <a:spLocks noGrp="1"/>
          </p:cNvSpPr>
          <p:nvPr>
            <p:ph idx="1"/>
          </p:nvPr>
        </p:nvSpPr>
        <p:spPr/>
        <p:txBody>
          <a:bodyPr/>
          <a:lstStyle/>
          <a:p>
            <a:pPr marL="457200" indent="-457200">
              <a:buFont typeface="+mj-lt"/>
              <a:buAutoNum type="alphaLcParenR"/>
            </a:pPr>
            <a:r>
              <a:rPr lang="en-US" dirty="0">
                <a:solidFill>
                  <a:schemeClr val="tx2"/>
                </a:solidFill>
              </a:rPr>
              <a:t>PHC is an integral part of the overall social and economic development of the community</a:t>
            </a:r>
          </a:p>
          <a:p>
            <a:pPr marL="457200" indent="-457200">
              <a:buFont typeface="+mj-lt"/>
              <a:buAutoNum type="alphaLcParenR"/>
            </a:pPr>
            <a:r>
              <a:rPr lang="en-US" dirty="0">
                <a:solidFill>
                  <a:schemeClr val="tx2"/>
                </a:solidFill>
              </a:rPr>
              <a:t>PHC forms an integral part of the country’s health system of which it is the central function and main focus</a:t>
            </a:r>
          </a:p>
          <a:p>
            <a:pPr marL="457200" indent="-457200">
              <a:buFont typeface="+mj-lt"/>
              <a:buAutoNum type="alphaLcParenR"/>
            </a:pPr>
            <a:r>
              <a:rPr lang="en-US" dirty="0">
                <a:solidFill>
                  <a:schemeClr val="tx2"/>
                </a:solidFill>
              </a:rPr>
              <a:t>PHC emphasizes on community full participation in the spirit of self-reliance and self determination</a:t>
            </a:r>
          </a:p>
          <a:p>
            <a:pPr marL="457200" indent="-457200">
              <a:buFont typeface="+mj-lt"/>
              <a:buAutoNum type="alphaLcParenR"/>
            </a:pPr>
            <a:r>
              <a:rPr lang="en-US" dirty="0">
                <a:solidFill>
                  <a:schemeClr val="tx2"/>
                </a:solidFill>
              </a:rPr>
              <a:t>PHC constitutes the first element of a continuing health </a:t>
            </a:r>
            <a:r>
              <a:rPr lang="en-US" dirty="0" smtClean="0">
                <a:solidFill>
                  <a:schemeClr val="tx2"/>
                </a:solidFill>
              </a:rPr>
              <a:t>care</a:t>
            </a:r>
            <a:r>
              <a:rPr lang="en-US" dirty="0" smtClean="0"/>
              <a:t> </a:t>
            </a:r>
            <a:r>
              <a:rPr lang="en-US" dirty="0"/>
              <a:t> </a:t>
            </a:r>
            <a:r>
              <a:rPr lang="en-US" dirty="0">
                <a:solidFill>
                  <a:schemeClr val="tx2"/>
                </a:solidFill>
              </a:rPr>
              <a:t>process bringing the health care as close as possible to where people live and work.</a:t>
            </a:r>
          </a:p>
          <a:p>
            <a:pPr marL="457200" indent="-457200">
              <a:buFont typeface="+mj-lt"/>
              <a:buAutoNum type="alphaLcParenR"/>
            </a:pPr>
            <a:endParaRPr lang="en-US" dirty="0">
              <a:solidFill>
                <a:schemeClr val="tx2"/>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1"/>
          <p:cNvSpPr>
            <a:spLocks noGrp="1"/>
          </p:cNvSpPr>
          <p:nvPr>
            <p:ph type="title"/>
          </p:nvPr>
        </p:nvSpPr>
        <p:spPr>
          <a:xfrm>
            <a:off x="826394" y="450761"/>
            <a:ext cx="10515600" cy="858368"/>
          </a:xfrm>
        </p:spPr>
        <p:txBody>
          <a:bodyPr/>
          <a:lstStyle/>
          <a:p>
            <a:r>
              <a:rPr lang="en-US" dirty="0" smtClean="0">
                <a:solidFill>
                  <a:srgbClr val="C00000"/>
                </a:solidFill>
              </a:rPr>
              <a:t>COMMUNITY STRATEGY</a:t>
            </a:r>
            <a:endParaRPr lang="en-US" dirty="0">
              <a:solidFill>
                <a:srgbClr val="C00000"/>
              </a:solidFill>
            </a:endParaRPr>
          </a:p>
        </p:txBody>
      </p:sp>
      <p:sp>
        <p:nvSpPr>
          <p:cNvPr id="1048695" name="Content Placeholder 2"/>
          <p:cNvSpPr>
            <a:spLocks noGrp="1"/>
          </p:cNvSpPr>
          <p:nvPr>
            <p:ph idx="1"/>
          </p:nvPr>
        </p:nvSpPr>
        <p:spPr>
          <a:xfrm>
            <a:off x="826394" y="1811406"/>
            <a:ext cx="10515600" cy="4396212"/>
          </a:xfrm>
        </p:spPr>
        <p:txBody>
          <a:bodyPr>
            <a:noAutofit/>
          </a:bodyPr>
          <a:lstStyle/>
          <a:p>
            <a:pPr marL="0" indent="0" algn="l">
              <a:buNone/>
            </a:pPr>
            <a:r>
              <a:rPr lang="en-US" sz="3400" dirty="0">
                <a:latin typeface="Times New Roman" panose="02020603050405020304" pitchFamily="18" charset="0"/>
                <a:cs typeface="Times New Roman" panose="02020603050405020304" pitchFamily="18" charset="0"/>
              </a:rPr>
              <a:t>T</a:t>
            </a:r>
            <a:r>
              <a:rPr lang="en-US" sz="3400" dirty="0" smtClean="0">
                <a:latin typeface="Times New Roman" panose="02020603050405020304" pitchFamily="18" charset="0"/>
                <a:cs typeface="Times New Roman" panose="02020603050405020304" pitchFamily="18" charset="0"/>
              </a:rPr>
              <a:t>he community health strategy, is a community-based approach, through which </a:t>
            </a:r>
            <a:r>
              <a:rPr lang="en-US" sz="3400" u="sng" dirty="0" smtClean="0">
                <a:latin typeface="Times New Roman" panose="02020603050405020304" pitchFamily="18" charset="0"/>
                <a:cs typeface="Times New Roman" panose="02020603050405020304" pitchFamily="18" charset="0"/>
              </a:rPr>
              <a:t>households and communities take an active role in health and health-related development issues. </a:t>
            </a:r>
          </a:p>
          <a:p>
            <a:pPr marL="0" indent="0" algn="l">
              <a:buNone/>
            </a:pPr>
            <a:r>
              <a:rPr lang="en-US" sz="3400" dirty="0" smtClean="0">
                <a:latin typeface="Times New Roman" panose="02020603050405020304" pitchFamily="18" charset="0"/>
                <a:cs typeface="Times New Roman" panose="02020603050405020304" pitchFamily="18" charset="0"/>
              </a:rPr>
              <a:t>It utilizes the bottom-up approach in solving health related problems.</a:t>
            </a:r>
          </a:p>
          <a:p>
            <a:pPr marL="0" indent="0">
              <a:buNone/>
            </a:pPr>
            <a:endParaRPr lang="en-US" sz="34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Content Placeholder 2"/>
          <p:cNvSpPr>
            <a:spLocks noGrp="1"/>
          </p:cNvSpPr>
          <p:nvPr>
            <p:ph idx="1"/>
          </p:nvPr>
        </p:nvSpPr>
        <p:spPr>
          <a:xfrm>
            <a:off x="566670" y="193183"/>
            <a:ext cx="10787130" cy="5983780"/>
          </a:xfrm>
        </p:spPr>
        <p:txBody>
          <a:bodyPr>
            <a:normAutofit/>
          </a:bodyPr>
          <a:lstStyle/>
          <a:p>
            <a:pPr marL="0" indent="0">
              <a:buNone/>
            </a:pPr>
            <a:r>
              <a:rPr lang="en-US" dirty="0" smtClean="0"/>
              <a:t>6. </a:t>
            </a:r>
            <a:r>
              <a:rPr lang="en-US" dirty="0"/>
              <a:t>VACCINES AND COLD </a:t>
            </a:r>
            <a:r>
              <a:rPr lang="en-US" dirty="0" smtClean="0"/>
              <a:t>CHAIN</a:t>
            </a:r>
          </a:p>
          <a:p>
            <a:pPr lvl="0"/>
            <a:r>
              <a:rPr lang="en-US" dirty="0"/>
              <a:t>Definition of  vaccine</a:t>
            </a:r>
            <a:r>
              <a:rPr lang="en-US" dirty="0" smtClean="0"/>
              <a:t>, antigen, immunity </a:t>
            </a:r>
            <a:r>
              <a:rPr lang="en-US" dirty="0"/>
              <a:t>and immunization</a:t>
            </a:r>
          </a:p>
          <a:p>
            <a:pPr lvl="0"/>
            <a:r>
              <a:rPr lang="en-US" dirty="0"/>
              <a:t> </a:t>
            </a:r>
            <a:r>
              <a:rPr lang="en-US" dirty="0" err="1"/>
              <a:t>Immunizable</a:t>
            </a:r>
            <a:r>
              <a:rPr lang="en-US" dirty="0"/>
              <a:t> diseases in Kenya</a:t>
            </a:r>
          </a:p>
          <a:p>
            <a:pPr lvl="0"/>
            <a:r>
              <a:rPr lang="en-US" dirty="0"/>
              <a:t> Principles of EPI</a:t>
            </a:r>
          </a:p>
          <a:p>
            <a:pPr lvl="0"/>
            <a:r>
              <a:rPr lang="en-US" dirty="0"/>
              <a:t> Objectives of EPI</a:t>
            </a:r>
          </a:p>
          <a:p>
            <a:pPr lvl="0"/>
            <a:r>
              <a:rPr lang="en-US" dirty="0"/>
              <a:t> Cold chain system</a:t>
            </a:r>
          </a:p>
          <a:p>
            <a:pPr lvl="0"/>
            <a:r>
              <a:rPr lang="en-US" dirty="0"/>
              <a:t> Packing of vaccines in refrigerator</a:t>
            </a:r>
          </a:p>
          <a:p>
            <a:pPr lvl="0"/>
            <a:r>
              <a:rPr lang="en-US" dirty="0"/>
              <a:t> </a:t>
            </a:r>
            <a:r>
              <a:rPr lang="en-US" dirty="0" smtClean="0"/>
              <a:t>Maintenance </a:t>
            </a:r>
            <a:r>
              <a:rPr lang="en-US" dirty="0"/>
              <a:t>of cold </a:t>
            </a:r>
            <a:r>
              <a:rPr lang="en-US" dirty="0" smtClean="0"/>
              <a:t>chain,</a:t>
            </a:r>
            <a:endParaRPr lang="en-US" dirty="0"/>
          </a:p>
          <a:p>
            <a:pPr marL="0" lvl="0" indent="0">
              <a:buNone/>
            </a:pPr>
            <a:endParaRPr lang="en-US" dirty="0"/>
          </a:p>
          <a:p>
            <a:pPr marL="0" indent="0">
              <a:buNone/>
            </a:pP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Content Placeholder 2"/>
          <p:cNvSpPr>
            <a:spLocks noGrp="1"/>
          </p:cNvSpPr>
          <p:nvPr>
            <p:ph idx="1"/>
          </p:nvPr>
        </p:nvSpPr>
        <p:spPr>
          <a:xfrm>
            <a:off x="838200" y="631064"/>
            <a:ext cx="10515600" cy="5545899"/>
          </a:xfrm>
        </p:spPr>
        <p:txBody>
          <a:bodyPr>
            <a:normAutofit/>
          </a:bodyPr>
          <a:lstStyle/>
          <a:p>
            <a:pPr marL="0" indent="0">
              <a:buNone/>
            </a:pPr>
            <a:r>
              <a:rPr lang="en-US" sz="3400" dirty="0" smtClean="0">
                <a:latin typeface="Times New Roman" panose="02020603050405020304" pitchFamily="18" charset="0"/>
                <a:cs typeface="Times New Roman" panose="02020603050405020304" pitchFamily="18" charset="0"/>
              </a:rPr>
              <a:t>The goals of the community strategy </a:t>
            </a:r>
            <a:r>
              <a:rPr lang="en-US" sz="3400" dirty="0">
                <a:latin typeface="Times New Roman" panose="02020603050405020304" pitchFamily="18" charset="0"/>
                <a:cs typeface="Times New Roman" panose="02020603050405020304" pitchFamily="18" charset="0"/>
              </a:rPr>
              <a:t>are</a:t>
            </a:r>
          </a:p>
          <a:p>
            <a:pPr marL="514350" indent="-514350">
              <a:buAutoNum type="arabicPeriod"/>
            </a:pPr>
            <a:r>
              <a:rPr lang="en-US" sz="3400" dirty="0" smtClean="0">
                <a:latin typeface="Times New Roman" panose="02020603050405020304" pitchFamily="18" charset="0"/>
                <a:cs typeface="Times New Roman" panose="02020603050405020304" pitchFamily="18" charset="0"/>
              </a:rPr>
              <a:t>To </a:t>
            </a:r>
            <a:r>
              <a:rPr lang="en-US" sz="3400" dirty="0">
                <a:latin typeface="Times New Roman" panose="02020603050405020304" pitchFamily="18" charset="0"/>
                <a:cs typeface="Times New Roman" panose="02020603050405020304" pitchFamily="18" charset="0"/>
              </a:rPr>
              <a:t>enhance community access to health care by providing health care services for all cohorts and socio-economic groups at household and community </a:t>
            </a:r>
            <a:r>
              <a:rPr lang="en-US" sz="3400" dirty="0" smtClean="0">
                <a:latin typeface="Times New Roman" panose="02020603050405020304" pitchFamily="18" charset="0"/>
                <a:cs typeface="Times New Roman" panose="02020603050405020304" pitchFamily="18" charset="0"/>
              </a:rPr>
              <a:t>levels</a:t>
            </a:r>
          </a:p>
          <a:p>
            <a:pPr marL="514350" indent="-514350">
              <a:buAutoNum type="arabicPeriod"/>
            </a:pPr>
            <a:r>
              <a:rPr lang="en-US" sz="3400" dirty="0">
                <a:latin typeface="Times New Roman" panose="02020603050405020304" pitchFamily="18" charset="0"/>
                <a:cs typeface="Times New Roman" panose="02020603050405020304" pitchFamily="18" charset="0"/>
              </a:rPr>
              <a:t>B</a:t>
            </a:r>
            <a:r>
              <a:rPr lang="en-US" sz="3400" dirty="0" smtClean="0">
                <a:latin typeface="Times New Roman" panose="02020603050405020304" pitchFamily="18" charset="0"/>
                <a:cs typeface="Times New Roman" panose="02020603050405020304" pitchFamily="18" charset="0"/>
              </a:rPr>
              <a:t>uilding </a:t>
            </a:r>
            <a:r>
              <a:rPr lang="en-US" sz="3400" dirty="0">
                <a:latin typeface="Times New Roman" panose="02020603050405020304" pitchFamily="18" charset="0"/>
                <a:cs typeface="Times New Roman" panose="02020603050405020304" pitchFamily="18" charset="0"/>
              </a:rPr>
              <a:t>the capacity of community health extension workers (CHEWs) and CHWs to provide community level services</a:t>
            </a:r>
            <a:r>
              <a:rPr lang="en-US" sz="3400" dirty="0" smtClean="0">
                <a:latin typeface="Times New Roman" panose="02020603050405020304" pitchFamily="18" charset="0"/>
                <a:cs typeface="Times New Roman" panose="02020603050405020304" pitchFamily="18" charset="0"/>
              </a:rPr>
              <a:t>;</a:t>
            </a:r>
          </a:p>
          <a:p>
            <a:pPr marL="514350" indent="-514350">
              <a:buAutoNum type="arabicPeriod"/>
            </a:pPr>
            <a:r>
              <a:rPr lang="en-US" sz="3400" dirty="0">
                <a:latin typeface="Times New Roman" panose="02020603050405020304" pitchFamily="18" charset="0"/>
                <a:cs typeface="Times New Roman" panose="02020603050405020304" pitchFamily="18" charset="0"/>
              </a:rPr>
              <a:t>S</a:t>
            </a:r>
            <a:r>
              <a:rPr lang="en-US" sz="3400" dirty="0" smtClean="0">
                <a:latin typeface="Times New Roman" panose="02020603050405020304" pitchFamily="18" charset="0"/>
                <a:cs typeface="Times New Roman" panose="02020603050405020304" pitchFamily="18" charset="0"/>
              </a:rPr>
              <a:t>trengthening </a:t>
            </a:r>
            <a:r>
              <a:rPr lang="en-US" sz="3400" dirty="0">
                <a:latin typeface="Times New Roman" panose="02020603050405020304" pitchFamily="18" charset="0"/>
                <a:cs typeface="Times New Roman" panose="02020603050405020304" pitchFamily="18" charset="0"/>
              </a:rPr>
              <a:t>health facility-community linkages; </a:t>
            </a:r>
          </a:p>
          <a:p>
            <a:pPr marL="514350" indent="-514350">
              <a:buAutoNum type="arabicPeriod"/>
            </a:pPr>
            <a:r>
              <a:rPr lang="en-US" sz="3400" dirty="0">
                <a:latin typeface="Times New Roman" panose="02020603050405020304" pitchFamily="18" charset="0"/>
                <a:cs typeface="Times New Roman" panose="02020603050405020304" pitchFamily="18" charset="0"/>
              </a:rPr>
              <a:t>R</a:t>
            </a:r>
            <a:r>
              <a:rPr lang="en-US" sz="3400" dirty="0" smtClean="0">
                <a:latin typeface="Times New Roman" panose="02020603050405020304" pitchFamily="18" charset="0"/>
                <a:cs typeface="Times New Roman" panose="02020603050405020304" pitchFamily="18" charset="0"/>
              </a:rPr>
              <a:t>aising </a:t>
            </a:r>
            <a:r>
              <a:rPr lang="en-US" sz="3400" dirty="0">
                <a:latin typeface="Times New Roman" panose="02020603050405020304" pitchFamily="18" charset="0"/>
                <a:cs typeface="Times New Roman" panose="02020603050405020304" pitchFamily="18" charset="0"/>
              </a:rPr>
              <a:t>the community's awareness of their rights to health services</a:t>
            </a:r>
            <a:endParaRPr lang="en-US" sz="3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Content Placeholder 2"/>
          <p:cNvSpPr>
            <a:spLocks noGrp="1"/>
          </p:cNvSpPr>
          <p:nvPr>
            <p:ph idx="1"/>
          </p:nvPr>
        </p:nvSpPr>
        <p:spPr>
          <a:xfrm>
            <a:off x="645017" y="283333"/>
            <a:ext cx="10515600" cy="6065951"/>
          </a:xfrm>
        </p:spPr>
        <p:txBody>
          <a:bodyPr>
            <a:noAutofit/>
          </a:bodyPr>
          <a:lstStyle/>
          <a:p>
            <a:r>
              <a:rPr lang="en-US" sz="3400" dirty="0">
                <a:latin typeface="Times New Roman" panose="02020603050405020304" pitchFamily="18" charset="0"/>
                <a:cs typeface="Times New Roman" panose="02020603050405020304" pitchFamily="18" charset="0"/>
              </a:rPr>
              <a:t>The overall goal of the community strategy is </a:t>
            </a:r>
            <a:r>
              <a:rPr lang="en-US" sz="3400" dirty="0" smtClean="0">
                <a:latin typeface="Times New Roman" panose="02020603050405020304" pitchFamily="18" charset="0"/>
                <a:cs typeface="Times New Roman" panose="02020603050405020304" pitchFamily="18" charset="0"/>
              </a:rPr>
              <a:t>to enhance </a:t>
            </a:r>
            <a:r>
              <a:rPr lang="en-US" sz="3400" dirty="0">
                <a:latin typeface="Times New Roman" panose="02020603050405020304" pitchFamily="18" charset="0"/>
                <a:cs typeface="Times New Roman" panose="02020603050405020304" pitchFamily="18" charset="0"/>
              </a:rPr>
              <a:t>community access to health </a:t>
            </a:r>
            <a:r>
              <a:rPr lang="en-US" sz="3400" dirty="0" smtClean="0">
                <a:latin typeface="Times New Roman" panose="02020603050405020304" pitchFamily="18" charset="0"/>
                <a:cs typeface="Times New Roman" panose="02020603050405020304" pitchFamily="18" charset="0"/>
              </a:rPr>
              <a:t>care. </a:t>
            </a:r>
          </a:p>
          <a:p>
            <a:r>
              <a:rPr lang="en-US" sz="3400" dirty="0" smtClean="0">
                <a:latin typeface="Times New Roman" panose="02020603050405020304" pitchFamily="18" charset="0"/>
                <a:cs typeface="Times New Roman" panose="02020603050405020304" pitchFamily="18" charset="0"/>
              </a:rPr>
              <a:t>This helps to improve productivity and thus reduce poverty, hunger</a:t>
            </a:r>
            <a:r>
              <a:rPr lang="en-US" sz="3400" dirty="0">
                <a:latin typeface="Times New Roman" panose="02020603050405020304" pitchFamily="18" charset="0"/>
                <a:cs typeface="Times New Roman" panose="02020603050405020304" pitchFamily="18" charset="0"/>
              </a:rPr>
              <a:t>, </a:t>
            </a:r>
            <a:r>
              <a:rPr lang="en-US" sz="3400" dirty="0" smtClean="0">
                <a:latin typeface="Times New Roman" panose="02020603050405020304" pitchFamily="18" charset="0"/>
                <a:cs typeface="Times New Roman" panose="02020603050405020304" pitchFamily="18" charset="0"/>
              </a:rPr>
              <a:t>and child </a:t>
            </a:r>
            <a:r>
              <a:rPr lang="en-US" sz="3400" dirty="0">
                <a:latin typeface="Times New Roman" panose="02020603050405020304" pitchFamily="18" charset="0"/>
                <a:cs typeface="Times New Roman" panose="02020603050405020304" pitchFamily="18" charset="0"/>
              </a:rPr>
              <a:t>and maternal </a:t>
            </a:r>
            <a:r>
              <a:rPr lang="en-US" sz="3400" dirty="0" smtClean="0">
                <a:latin typeface="Times New Roman" panose="02020603050405020304" pitchFamily="18" charset="0"/>
                <a:cs typeface="Times New Roman" panose="02020603050405020304" pitchFamily="18" charset="0"/>
              </a:rPr>
              <a:t>deaths.</a:t>
            </a:r>
          </a:p>
          <a:p>
            <a:r>
              <a:rPr lang="en-US" sz="3400" dirty="0" smtClean="0">
                <a:latin typeface="Times New Roman" panose="02020603050405020304" pitchFamily="18" charset="0"/>
                <a:cs typeface="Times New Roman" panose="02020603050405020304" pitchFamily="18" charset="0"/>
              </a:rPr>
              <a:t>It also improves education performance </a:t>
            </a:r>
            <a:r>
              <a:rPr lang="en-US" sz="3400" dirty="0">
                <a:latin typeface="Times New Roman" panose="02020603050405020304" pitchFamily="18" charset="0"/>
                <a:cs typeface="Times New Roman" panose="02020603050405020304" pitchFamily="18" charset="0"/>
              </a:rPr>
              <a:t>across all the stages of the life </a:t>
            </a:r>
            <a:r>
              <a:rPr lang="en-US" sz="3400" dirty="0" smtClean="0">
                <a:latin typeface="Times New Roman" panose="02020603050405020304" pitchFamily="18" charset="0"/>
                <a:cs typeface="Times New Roman" panose="02020603050405020304" pitchFamily="18" charset="0"/>
              </a:rPr>
              <a:t>cycle.</a:t>
            </a:r>
          </a:p>
          <a:p>
            <a:r>
              <a:rPr lang="en-US" sz="3400" dirty="0" smtClean="0">
                <a:latin typeface="Times New Roman" panose="02020603050405020304" pitchFamily="18" charset="0"/>
                <a:cs typeface="Times New Roman" panose="02020603050405020304" pitchFamily="18" charset="0"/>
              </a:rPr>
              <a:t>It is accomplished by establishing </a:t>
            </a:r>
            <a:r>
              <a:rPr lang="en-US" sz="3400" u="sng" dirty="0">
                <a:latin typeface="Times New Roman" panose="02020603050405020304" pitchFamily="18" charset="0"/>
                <a:cs typeface="Times New Roman" panose="02020603050405020304" pitchFamily="18" charset="0"/>
              </a:rPr>
              <a:t>sustainable community level services </a:t>
            </a:r>
            <a:r>
              <a:rPr lang="en-US" sz="3400" dirty="0">
                <a:latin typeface="Times New Roman" panose="02020603050405020304" pitchFamily="18" charset="0"/>
                <a:cs typeface="Times New Roman" panose="02020603050405020304" pitchFamily="18" charset="0"/>
              </a:rPr>
              <a:t>aimed at promoting </a:t>
            </a:r>
            <a:r>
              <a:rPr lang="en-US" sz="3400" dirty="0" smtClean="0">
                <a:latin typeface="Times New Roman" panose="02020603050405020304" pitchFamily="18" charset="0"/>
                <a:cs typeface="Times New Roman" panose="02020603050405020304" pitchFamily="18" charset="0"/>
              </a:rPr>
              <a:t>dignified livelihoods </a:t>
            </a:r>
            <a:r>
              <a:rPr lang="en-US" sz="3400" dirty="0">
                <a:latin typeface="Times New Roman" panose="02020603050405020304" pitchFamily="18" charset="0"/>
                <a:cs typeface="Times New Roman" panose="02020603050405020304" pitchFamily="18" charset="0"/>
              </a:rPr>
              <a:t>throughout the country through the decentralization of services </a:t>
            </a:r>
            <a:r>
              <a:rPr lang="en-US" sz="3400" dirty="0" smtClean="0">
                <a:latin typeface="Times New Roman" panose="02020603050405020304" pitchFamily="18" charset="0"/>
                <a:cs typeface="Times New Roman" panose="02020603050405020304" pitchFamily="18" charset="0"/>
              </a:rPr>
              <a:t>and accountability</a:t>
            </a:r>
            <a:r>
              <a:rPr lang="en-US" sz="34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Content Placeholder 2"/>
          <p:cNvSpPr>
            <a:spLocks noGrp="1"/>
          </p:cNvSpPr>
          <p:nvPr>
            <p:ph idx="1"/>
          </p:nvPr>
        </p:nvSpPr>
        <p:spPr>
          <a:xfrm>
            <a:off x="838200" y="193183"/>
            <a:ext cx="10515600" cy="6194738"/>
          </a:xfrm>
        </p:spPr>
        <p:txBody>
          <a:bodyPr>
            <a:normAutofit lnSpcReduction="10000"/>
          </a:bodyPr>
          <a:lstStyle/>
          <a:p>
            <a:r>
              <a:rPr lang="en-US" sz="3200" dirty="0" smtClean="0">
                <a:solidFill>
                  <a:srgbClr val="C00000"/>
                </a:solidFill>
                <a:latin typeface="Times New Roman" panose="02020603050405020304" pitchFamily="18" charset="0"/>
                <a:cs typeface="Times New Roman" panose="02020603050405020304" pitchFamily="18" charset="0"/>
              </a:rPr>
              <a:t>Its objectives are</a:t>
            </a:r>
          </a:p>
          <a:p>
            <a:r>
              <a:rPr lang="en-US" sz="3200" dirty="0" smtClean="0">
                <a:latin typeface="Times New Roman" panose="02020603050405020304" pitchFamily="18" charset="0"/>
                <a:cs typeface="Times New Roman" panose="02020603050405020304" pitchFamily="18" charset="0"/>
              </a:rPr>
              <a:t>Providing </a:t>
            </a:r>
            <a:r>
              <a:rPr lang="en-US" sz="3200" b="1" dirty="0">
                <a:latin typeface="Times New Roman" panose="02020603050405020304" pitchFamily="18" charset="0"/>
                <a:cs typeface="Times New Roman" panose="02020603050405020304" pitchFamily="18" charset="0"/>
              </a:rPr>
              <a:t>level 1 </a:t>
            </a:r>
            <a:r>
              <a:rPr lang="en-US" sz="3200" dirty="0">
                <a:latin typeface="Times New Roman" panose="02020603050405020304" pitchFamily="18" charset="0"/>
                <a:cs typeface="Times New Roman" panose="02020603050405020304" pitchFamily="18" charset="0"/>
              </a:rPr>
              <a:t>services for all cohorts and socioeconomic </a:t>
            </a:r>
            <a:r>
              <a:rPr lang="en-US" sz="3200" dirty="0" smtClean="0">
                <a:latin typeface="Times New Roman" panose="02020603050405020304" pitchFamily="18" charset="0"/>
                <a:cs typeface="Times New Roman" panose="02020603050405020304" pitchFamily="18" charset="0"/>
              </a:rPr>
              <a:t>groups by focusing on their specific needs and </a:t>
            </a:r>
            <a:r>
              <a:rPr lang="en-US" sz="3200" dirty="0">
                <a:latin typeface="Times New Roman" panose="02020603050405020304" pitchFamily="18" charset="0"/>
                <a:cs typeface="Times New Roman" panose="02020603050405020304" pitchFamily="18" charset="0"/>
              </a:rPr>
              <a:t>priorities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Building the capacity of the community health extension </a:t>
            </a:r>
            <a:r>
              <a:rPr lang="en-US" sz="3200" dirty="0" smtClean="0">
                <a:latin typeface="Times New Roman" panose="02020603050405020304" pitchFamily="18" charset="0"/>
                <a:cs typeface="Times New Roman" panose="02020603050405020304" pitchFamily="18" charset="0"/>
              </a:rPr>
              <a:t>workers (CHEWs), community health volunteers (CHVs) and </a:t>
            </a:r>
            <a:r>
              <a:rPr lang="en-US" sz="3200" dirty="0">
                <a:latin typeface="Times New Roman" panose="02020603050405020304" pitchFamily="18" charset="0"/>
                <a:cs typeface="Times New Roman" panose="02020603050405020304" pitchFamily="18" charset="0"/>
              </a:rPr>
              <a:t>community-owned resource persons (CORPs) to </a:t>
            </a:r>
            <a:r>
              <a:rPr lang="en-US" sz="3200" dirty="0" smtClean="0">
                <a:latin typeface="Times New Roman" panose="02020603050405020304" pitchFamily="18" charset="0"/>
                <a:cs typeface="Times New Roman" panose="02020603050405020304" pitchFamily="18" charset="0"/>
              </a:rPr>
              <a:t>provide services </a:t>
            </a:r>
            <a:r>
              <a:rPr lang="en-US" sz="3200" dirty="0">
                <a:latin typeface="Times New Roman" panose="02020603050405020304" pitchFamily="18" charset="0"/>
                <a:cs typeface="Times New Roman" panose="02020603050405020304" pitchFamily="18" charset="0"/>
              </a:rPr>
              <a:t>at level 1</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Strengthening health facility–community linkages through </a:t>
            </a:r>
            <a:r>
              <a:rPr lang="en-US" sz="3200" dirty="0" smtClean="0">
                <a:latin typeface="Times New Roman" panose="02020603050405020304" pitchFamily="18" charset="0"/>
                <a:cs typeface="Times New Roman" panose="02020603050405020304" pitchFamily="18" charset="0"/>
              </a:rPr>
              <a:t>effective decentralization </a:t>
            </a:r>
            <a:r>
              <a:rPr lang="en-US" sz="3200" dirty="0">
                <a:latin typeface="Times New Roman" panose="02020603050405020304" pitchFamily="18" charset="0"/>
                <a:cs typeface="Times New Roman" panose="02020603050405020304" pitchFamily="18" charset="0"/>
              </a:rPr>
              <a:t>and partnership for the implementation of </a:t>
            </a:r>
            <a:r>
              <a:rPr lang="en-US" sz="3200" dirty="0" smtClean="0">
                <a:latin typeface="Times New Roman" panose="02020603050405020304" pitchFamily="18" charset="0"/>
                <a:cs typeface="Times New Roman" panose="02020603050405020304" pitchFamily="18" charset="0"/>
              </a:rPr>
              <a:t>LEVEL ONE </a:t>
            </a:r>
            <a:r>
              <a:rPr lang="en-US" sz="3200" dirty="0">
                <a:latin typeface="Times New Roman" panose="02020603050405020304" pitchFamily="18" charset="0"/>
                <a:cs typeface="Times New Roman" panose="02020603050405020304" pitchFamily="18" charset="0"/>
              </a:rPr>
              <a:t>SERVICES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Strengthening the community to progressively realize their rights </a:t>
            </a:r>
            <a:r>
              <a:rPr lang="en-US" sz="3200" dirty="0" smtClean="0">
                <a:latin typeface="Times New Roman" panose="02020603050405020304" pitchFamily="18" charset="0"/>
                <a:cs typeface="Times New Roman" panose="02020603050405020304" pitchFamily="18" charset="0"/>
              </a:rPr>
              <a:t>for accessible </a:t>
            </a:r>
            <a:r>
              <a:rPr lang="en-US" sz="3200" dirty="0">
                <a:latin typeface="Times New Roman" panose="02020603050405020304" pitchFamily="18" charset="0"/>
                <a:cs typeface="Times New Roman" panose="02020603050405020304" pitchFamily="18" charset="0"/>
              </a:rPr>
              <a:t>and quality care and to seek accountability from </a:t>
            </a:r>
            <a:r>
              <a:rPr lang="en-US" sz="3200" dirty="0" smtClean="0">
                <a:latin typeface="Times New Roman" panose="02020603050405020304" pitchFamily="18" charset="0"/>
                <a:cs typeface="Times New Roman" panose="02020603050405020304" pitchFamily="18" charset="0"/>
              </a:rPr>
              <a:t>facility-based </a:t>
            </a:r>
            <a:r>
              <a:rPr lang="en-US" sz="3200" dirty="0">
                <a:latin typeface="Times New Roman" panose="02020603050405020304" pitchFamily="18" charset="0"/>
                <a:cs typeface="Times New Roman" panose="02020603050405020304" pitchFamily="18" charset="0"/>
              </a:rPr>
              <a:t>health services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9" name="Title 1"/>
          <p:cNvSpPr>
            <a:spLocks noGrp="1"/>
          </p:cNvSpPr>
          <p:nvPr>
            <p:ph type="title"/>
          </p:nvPr>
        </p:nvSpPr>
        <p:spPr>
          <a:xfrm>
            <a:off x="838200" y="0"/>
            <a:ext cx="10515600" cy="1043190"/>
          </a:xfrm>
        </p:spPr>
        <p:txBody>
          <a:bodyPr>
            <a:normAutofit/>
          </a:bodyPr>
          <a:lstStyle/>
          <a:p>
            <a:r>
              <a:rPr lang="en-US" dirty="0" smtClean="0">
                <a:solidFill>
                  <a:srgbClr val="FFC000"/>
                </a:solidFill>
                <a:latin typeface="Times New Roman" panose="02020603050405020304" pitchFamily="18" charset="0"/>
                <a:cs typeface="Times New Roman" panose="02020603050405020304" pitchFamily="18" charset="0"/>
              </a:rPr>
              <a:t>Intervention in Community health Strategy</a:t>
            </a:r>
            <a:endParaRPr lang="en-US" dirty="0">
              <a:solidFill>
                <a:srgbClr val="FFC000"/>
              </a:solidFill>
              <a:latin typeface="Times New Roman" panose="02020603050405020304" pitchFamily="18" charset="0"/>
              <a:cs typeface="Times New Roman" panose="02020603050405020304" pitchFamily="18" charset="0"/>
            </a:endParaRPr>
          </a:p>
        </p:txBody>
      </p:sp>
      <p:sp>
        <p:nvSpPr>
          <p:cNvPr id="1048700" name="Content Placeholder 2"/>
          <p:cNvSpPr>
            <a:spLocks noGrp="1"/>
          </p:cNvSpPr>
          <p:nvPr>
            <p:ph idx="1"/>
          </p:nvPr>
        </p:nvSpPr>
        <p:spPr>
          <a:xfrm>
            <a:off x="838200" y="837127"/>
            <a:ext cx="10515600" cy="5756856"/>
          </a:xfrm>
        </p:spPr>
        <p:txBody>
          <a:bodyPr>
            <a:noAutofit/>
          </a:bodyPr>
          <a:lstStyle/>
          <a:p>
            <a:pPr algn="l"/>
            <a:r>
              <a:rPr lang="en-US" sz="3200" dirty="0" smtClean="0">
                <a:latin typeface="Times New Roman" panose="02020603050405020304" pitchFamily="18" charset="0"/>
                <a:cs typeface="Times New Roman" panose="02020603050405020304" pitchFamily="18" charset="0"/>
              </a:rPr>
              <a:t>It establishes </a:t>
            </a:r>
            <a:r>
              <a:rPr lang="en-US" sz="3200" dirty="0">
                <a:latin typeface="Times New Roman" panose="02020603050405020304" pitchFamily="18" charset="0"/>
                <a:cs typeface="Times New Roman" panose="02020603050405020304" pitchFamily="18" charset="0"/>
              </a:rPr>
              <a:t>a level one care unit (community unit) to serve a local population of 5,000 people. </a:t>
            </a:r>
            <a:endParaRPr lang="en-US" sz="3200" dirty="0" smtClean="0">
              <a:latin typeface="Times New Roman" panose="02020603050405020304" pitchFamily="18" charset="0"/>
              <a:cs typeface="Times New Roman" panose="02020603050405020304" pitchFamily="18" charset="0"/>
            </a:endParaRPr>
          </a:p>
          <a:p>
            <a:pPr algn="l"/>
            <a:r>
              <a:rPr lang="en-US" sz="3200" dirty="0" smtClean="0">
                <a:latin typeface="Times New Roman" panose="02020603050405020304" pitchFamily="18" charset="0"/>
                <a:cs typeface="Times New Roman" panose="02020603050405020304" pitchFamily="18" charset="0"/>
              </a:rPr>
              <a:t>Each </a:t>
            </a:r>
            <a:r>
              <a:rPr lang="en-US" sz="3200" dirty="0">
                <a:latin typeface="Times New Roman" panose="02020603050405020304" pitchFamily="18" charset="0"/>
                <a:cs typeface="Times New Roman" panose="02020603050405020304" pitchFamily="18" charset="0"/>
              </a:rPr>
              <a:t>community unit has a cadre of well-trained </a:t>
            </a:r>
            <a:r>
              <a:rPr lang="en-US" sz="3200" dirty="0" smtClean="0">
                <a:latin typeface="Times New Roman" panose="02020603050405020304" pitchFamily="18" charset="0"/>
                <a:cs typeface="Times New Roman" panose="02020603050405020304" pitchFamily="18" charset="0"/>
              </a:rPr>
              <a:t>CHWs </a:t>
            </a:r>
            <a:r>
              <a:rPr lang="en-US" sz="3200" dirty="0">
                <a:latin typeface="Times New Roman" panose="02020603050405020304" pitchFamily="18" charset="0"/>
                <a:cs typeface="Times New Roman" panose="02020603050405020304" pitchFamily="18" charset="0"/>
              </a:rPr>
              <a:t>who each provide services to 20 households</a:t>
            </a:r>
            <a:r>
              <a:rPr lang="en-US" sz="3200" dirty="0" smtClean="0">
                <a:latin typeface="Times New Roman" panose="02020603050405020304" pitchFamily="18" charset="0"/>
                <a:cs typeface="Times New Roman" panose="02020603050405020304" pitchFamily="18" charset="0"/>
              </a:rPr>
              <a:t>.</a:t>
            </a:r>
          </a:p>
          <a:p>
            <a:pPr algn="l"/>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For every 25 CHWs there is one CHEW providing supervision and technical support</a:t>
            </a:r>
            <a:r>
              <a:rPr lang="en-US" sz="3200" dirty="0" smtClean="0">
                <a:latin typeface="Times New Roman" panose="02020603050405020304" pitchFamily="18" charset="0"/>
                <a:cs typeface="Times New Roman" panose="02020603050405020304" pitchFamily="18" charset="0"/>
              </a:rPr>
              <a:t>. </a:t>
            </a:r>
          </a:p>
          <a:p>
            <a:r>
              <a:rPr lang="en-US" sz="3200" dirty="0">
                <a:latin typeface="Times New Roman" panose="02020603050405020304" pitchFamily="18" charset="0"/>
                <a:cs typeface="Times New Roman" panose="02020603050405020304" pitchFamily="18" charset="0"/>
              </a:rPr>
              <a:t>CHEWS are trained health personnel with certification in nursing or public health, and are MOPHS employees. </a:t>
            </a:r>
          </a:p>
          <a:p>
            <a:r>
              <a:rPr lang="en-US" sz="3200" dirty="0">
                <a:latin typeface="Times New Roman" panose="02020603050405020304" pitchFamily="18" charset="0"/>
                <a:cs typeface="Times New Roman" panose="02020603050405020304" pitchFamily="18" charset="0"/>
              </a:rPr>
              <a:t>Their responsibilities in the community health strategy include: facilitating trainings in the community, providing facilitative supervision to CHWs, and providing a link between CHWs and health </a:t>
            </a:r>
            <a:r>
              <a:rPr lang="en-US" sz="3200" dirty="0" smtClean="0">
                <a:latin typeface="Times New Roman" panose="02020603050405020304" pitchFamily="18" charset="0"/>
                <a:cs typeface="Times New Roman" panose="02020603050405020304" pitchFamily="18" charset="0"/>
              </a:rPr>
              <a:t>facility</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Content Placeholder 2"/>
          <p:cNvSpPr>
            <a:spLocks noGrp="1"/>
          </p:cNvSpPr>
          <p:nvPr>
            <p:ph idx="1"/>
          </p:nvPr>
        </p:nvSpPr>
        <p:spPr>
          <a:xfrm>
            <a:off x="838200" y="257578"/>
            <a:ext cx="10515600" cy="6349284"/>
          </a:xfrm>
        </p:spPr>
        <p:txBody>
          <a:bodyPr>
            <a:normAutofit fontScale="92857" lnSpcReduction="10000"/>
          </a:bodyPr>
          <a:lstStyle/>
          <a:p>
            <a:pPr marL="0" indent="0">
              <a:buNone/>
            </a:pPr>
            <a:r>
              <a:rPr lang="en-US" sz="3500" dirty="0" smtClean="0">
                <a:solidFill>
                  <a:srgbClr val="FF0000"/>
                </a:solidFill>
              </a:rPr>
              <a:t>Households Responsibilities For Addressing Health Needs</a:t>
            </a:r>
          </a:p>
          <a:p>
            <a:pPr marL="0" indent="0">
              <a:buNone/>
            </a:pPr>
            <a:r>
              <a:rPr lang="en-US" sz="3200" dirty="0" smtClean="0">
                <a:solidFill>
                  <a:schemeClr val="accent1"/>
                </a:solidFill>
                <a:latin typeface="Times New Roman" panose="02020603050405020304" pitchFamily="18" charset="0"/>
                <a:cs typeface="Times New Roman" panose="02020603050405020304" pitchFamily="18" charset="0"/>
              </a:rPr>
              <a:t>1. Health </a:t>
            </a:r>
            <a:r>
              <a:rPr lang="en-US" sz="3200" dirty="0">
                <a:solidFill>
                  <a:schemeClr val="accent1"/>
                </a:solidFill>
                <a:latin typeface="Times New Roman" panose="02020603050405020304" pitchFamily="18" charset="0"/>
                <a:cs typeface="Times New Roman" panose="02020603050405020304" pitchFamily="18" charset="0"/>
              </a:rPr>
              <a:t>promotion</a:t>
            </a:r>
            <a:r>
              <a:rPr lang="en-US" sz="3200" dirty="0" smtClean="0">
                <a:solidFill>
                  <a:schemeClr val="accent1"/>
                </a:solidFill>
                <a:latin typeface="Times New Roman" panose="02020603050405020304" pitchFamily="18" charset="0"/>
                <a:cs typeface="Times New Roman" panose="02020603050405020304" pitchFamily="18" charset="0"/>
              </a:rPr>
              <a:t>:</a:t>
            </a:r>
            <a:endParaRPr lang="en-US" sz="3200" dirty="0">
              <a:solidFill>
                <a:schemeClr val="accent1"/>
              </a:solidFill>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Ensuring a healthy diet for people </a:t>
            </a: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order to </a:t>
            </a:r>
            <a:r>
              <a:rPr lang="en-US" sz="3200" dirty="0" smtClean="0">
                <a:latin typeface="Times New Roman" panose="02020603050405020304" pitchFamily="18" charset="0"/>
                <a:cs typeface="Times New Roman" panose="02020603050405020304" pitchFamily="18" charset="0"/>
              </a:rPr>
              <a:t>meet nutritional </a:t>
            </a:r>
            <a:r>
              <a:rPr lang="en-US" sz="3200" dirty="0">
                <a:latin typeface="Times New Roman" panose="02020603050405020304" pitchFamily="18" charset="0"/>
                <a:cs typeface="Times New Roman" panose="02020603050405020304" pitchFamily="18" charset="0"/>
              </a:rPr>
              <a:t>needs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Building healthy social capital to ensure mutual support in meeting daily </a:t>
            </a:r>
            <a:r>
              <a:rPr lang="en-US" sz="3200" dirty="0" smtClean="0">
                <a:latin typeface="Times New Roman" panose="02020603050405020304" pitchFamily="18" charset="0"/>
                <a:cs typeface="Times New Roman" panose="02020603050405020304" pitchFamily="18" charset="0"/>
              </a:rPr>
              <a:t>needs as </a:t>
            </a:r>
            <a:r>
              <a:rPr lang="en-US" sz="3200" dirty="0">
                <a:latin typeface="Times New Roman" panose="02020603050405020304" pitchFamily="18" charset="0"/>
                <a:cs typeface="Times New Roman" panose="02020603050405020304" pitchFamily="18" charset="0"/>
              </a:rPr>
              <a:t>well as coping with shocks in life</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Demanding health and social entitlements as citizens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Monitoring health status to promote early detection of </a:t>
            </a:r>
            <a:r>
              <a:rPr lang="en-US" sz="3200" dirty="0" smtClean="0">
                <a:latin typeface="Times New Roman" panose="02020603050405020304" pitchFamily="18" charset="0"/>
                <a:cs typeface="Times New Roman" panose="02020603050405020304" pitchFamily="18" charset="0"/>
              </a:rPr>
              <a:t>problems for </a:t>
            </a:r>
            <a:r>
              <a:rPr lang="en-US" sz="3200" dirty="0">
                <a:latin typeface="Times New Roman" panose="02020603050405020304" pitchFamily="18" charset="0"/>
                <a:cs typeface="Times New Roman" panose="02020603050405020304" pitchFamily="18" charset="0"/>
              </a:rPr>
              <a:t>timely action</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Taking regular exercise</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Ensuring gender equity</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Using available services to monitor nutrition, chronic </a:t>
            </a:r>
            <a:r>
              <a:rPr lang="en-US" sz="3200" dirty="0" smtClean="0">
                <a:latin typeface="Times New Roman" panose="02020603050405020304" pitchFamily="18" charset="0"/>
                <a:cs typeface="Times New Roman" panose="02020603050405020304" pitchFamily="18" charset="0"/>
              </a:rPr>
              <a:t>conditions and </a:t>
            </a:r>
            <a:r>
              <a:rPr lang="en-US" sz="3200" dirty="0">
                <a:latin typeface="Times New Roman" panose="02020603050405020304" pitchFamily="18" charset="0"/>
                <a:cs typeface="Times New Roman" panose="02020603050405020304" pitchFamily="18" charset="0"/>
              </a:rPr>
              <a:t>other causes of disability</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2" name="Content Placeholder 2"/>
          <p:cNvSpPr>
            <a:spLocks noGrp="1"/>
          </p:cNvSpPr>
          <p:nvPr>
            <p:ph idx="1"/>
          </p:nvPr>
        </p:nvSpPr>
        <p:spPr>
          <a:xfrm>
            <a:off x="838200" y="566670"/>
            <a:ext cx="10515600" cy="5610293"/>
          </a:xfrm>
        </p:spPr>
        <p:txBody>
          <a:bodyPr>
            <a:normAutofit/>
          </a:bodyPr>
          <a:lstStyle/>
          <a:p>
            <a:pPr marL="0" indent="0">
              <a:buNone/>
            </a:pPr>
            <a:r>
              <a:rPr lang="en-US" sz="3200" dirty="0" smtClean="0">
                <a:solidFill>
                  <a:schemeClr val="accent1"/>
                </a:solidFill>
                <a:latin typeface="Times New Roman" panose="02020603050405020304" pitchFamily="18" charset="0"/>
                <a:cs typeface="Times New Roman" panose="02020603050405020304" pitchFamily="18" charset="0"/>
              </a:rPr>
              <a:t>2. Disease </a:t>
            </a:r>
            <a:r>
              <a:rPr lang="en-US" sz="3200" dirty="0">
                <a:solidFill>
                  <a:schemeClr val="accent1"/>
                </a:solidFill>
                <a:latin typeface="Times New Roman" panose="02020603050405020304" pitchFamily="18" charset="0"/>
                <a:cs typeface="Times New Roman" panose="02020603050405020304" pitchFamily="18" charset="0"/>
              </a:rPr>
              <a:t>prevention</a:t>
            </a:r>
            <a:r>
              <a:rPr lang="en-US" sz="3200" dirty="0" smtClean="0">
                <a:solidFill>
                  <a:schemeClr val="accent1"/>
                </a:solidFill>
                <a:latin typeface="Times New Roman" panose="02020603050405020304" pitchFamily="18" charset="0"/>
                <a:cs typeface="Times New Roman" panose="02020603050405020304" pitchFamily="18" charset="0"/>
              </a:rPr>
              <a:t>:</a:t>
            </a:r>
            <a:endParaRPr lang="en-US" sz="3200" dirty="0">
              <a:solidFill>
                <a:schemeClr val="accent1"/>
              </a:solidFill>
              <a:latin typeface="Times New Roman" panose="02020603050405020304" pitchFamily="18" charset="0"/>
              <a:cs typeface="Times New Roman" panose="02020603050405020304" pitchFamily="18" charset="0"/>
            </a:endParaRPr>
          </a:p>
          <a:p>
            <a:r>
              <a:rPr lang="en-US" sz="3200" dirty="0" err="1">
                <a:latin typeface="Times New Roman" panose="02020603050405020304" pitchFamily="18" charset="0"/>
                <a:cs typeface="Times New Roman" panose="02020603050405020304" pitchFamily="18" charset="0"/>
              </a:rPr>
              <a:t>Practising</a:t>
            </a:r>
            <a:r>
              <a:rPr lang="en-US" sz="3200" dirty="0">
                <a:latin typeface="Times New Roman" panose="02020603050405020304" pitchFamily="18" charset="0"/>
                <a:cs typeface="Times New Roman" panose="02020603050405020304" pitchFamily="18" charset="0"/>
              </a:rPr>
              <a:t> good personal hygiene </a:t>
            </a:r>
            <a:r>
              <a:rPr lang="en-US" sz="3200" dirty="0" smtClean="0">
                <a:latin typeface="Times New Roman" panose="02020603050405020304" pitchFamily="18" charset="0"/>
                <a:cs typeface="Times New Roman" panose="02020603050405020304" pitchFamily="18" charset="0"/>
              </a:rPr>
              <a:t>e.g. washing hands, using latrines</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Using safe drinking water</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Ensuring adequate shelter, and protection against vectors </a:t>
            </a:r>
            <a:r>
              <a:rPr lang="en-US" sz="3200" dirty="0" smtClean="0">
                <a:latin typeface="Times New Roman" panose="02020603050405020304" pitchFamily="18" charset="0"/>
                <a:cs typeface="Times New Roman" panose="02020603050405020304" pitchFamily="18" charset="0"/>
              </a:rPr>
              <a:t>of disease.</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Preventing accidents and abuse, and taking appropriate </a:t>
            </a:r>
            <a:r>
              <a:rPr lang="en-US" sz="3200" dirty="0" smtClean="0">
                <a:latin typeface="Times New Roman" panose="02020603050405020304" pitchFamily="18" charset="0"/>
                <a:cs typeface="Times New Roman" panose="02020603050405020304" pitchFamily="18" charset="0"/>
              </a:rPr>
              <a:t>action when </a:t>
            </a:r>
            <a:r>
              <a:rPr lang="en-US" sz="3200" dirty="0">
                <a:latin typeface="Times New Roman" panose="02020603050405020304" pitchFamily="18" charset="0"/>
                <a:cs typeface="Times New Roman" panose="02020603050405020304" pitchFamily="18" charset="0"/>
              </a:rPr>
              <a:t>they occur.</a:t>
            </a:r>
          </a:p>
          <a:p>
            <a:r>
              <a:rPr lang="en-US" sz="3200" dirty="0">
                <a:latin typeface="Times New Roman" panose="02020603050405020304" pitchFamily="18" charset="0"/>
                <a:cs typeface="Times New Roman" panose="02020603050405020304" pitchFamily="18" charset="0"/>
              </a:rPr>
              <a:t>Ensuring appropriate sexual </a:t>
            </a:r>
            <a:r>
              <a:rPr lang="en-US" sz="3200" dirty="0" smtClean="0">
                <a:latin typeface="Times New Roman" panose="02020603050405020304" pitchFamily="18" charset="0"/>
                <a:cs typeface="Times New Roman" panose="02020603050405020304" pitchFamily="18" charset="0"/>
              </a:rPr>
              <a:t>behavior </a:t>
            </a:r>
            <a:r>
              <a:rPr lang="en-US" sz="3200" dirty="0">
                <a:latin typeface="Times New Roman" panose="02020603050405020304" pitchFamily="18" charset="0"/>
                <a:cs typeface="Times New Roman" panose="02020603050405020304" pitchFamily="18" charset="0"/>
              </a:rPr>
              <a:t>to prevent transmission </a:t>
            </a:r>
            <a:r>
              <a:rPr lang="en-US" sz="3200" dirty="0" smtClean="0">
                <a:latin typeface="Times New Roman" panose="02020603050405020304" pitchFamily="18" charset="0"/>
                <a:cs typeface="Times New Roman" panose="02020603050405020304" pitchFamily="18" charset="0"/>
              </a:rPr>
              <a:t>of sexually </a:t>
            </a:r>
            <a:r>
              <a:rPr lang="en-US" sz="3200" dirty="0">
                <a:latin typeface="Times New Roman" panose="02020603050405020304" pitchFamily="18" charset="0"/>
                <a:cs typeface="Times New Roman" panose="02020603050405020304" pitchFamily="18" charset="0"/>
              </a:rPr>
              <a:t>transmitted diseases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Content Placeholder 2"/>
          <p:cNvSpPr>
            <a:spLocks noGrp="1"/>
          </p:cNvSpPr>
          <p:nvPr>
            <p:ph idx="1"/>
          </p:nvPr>
        </p:nvSpPr>
        <p:spPr>
          <a:xfrm>
            <a:off x="838200" y="721217"/>
            <a:ext cx="10515600" cy="5455746"/>
          </a:xfrm>
        </p:spPr>
        <p:txBody>
          <a:bodyPr>
            <a:normAutofit lnSpcReduction="10000"/>
          </a:bodyPr>
          <a:lstStyle/>
          <a:p>
            <a:pPr marL="0" indent="0">
              <a:buNone/>
            </a:pPr>
            <a:r>
              <a:rPr lang="en-US" sz="3200" dirty="0" smtClean="0">
                <a:solidFill>
                  <a:schemeClr val="accent1"/>
                </a:solidFill>
                <a:latin typeface="Times New Roman" panose="02020603050405020304" pitchFamily="18" charset="0"/>
                <a:cs typeface="Times New Roman" panose="02020603050405020304" pitchFamily="18" charset="0"/>
              </a:rPr>
              <a:t>3. Care </a:t>
            </a:r>
            <a:r>
              <a:rPr lang="en-US" sz="3200" dirty="0">
                <a:solidFill>
                  <a:schemeClr val="accent1"/>
                </a:solidFill>
                <a:latin typeface="Times New Roman" panose="02020603050405020304" pitchFamily="18" charset="0"/>
                <a:cs typeface="Times New Roman" panose="02020603050405020304" pitchFamily="18" charset="0"/>
              </a:rPr>
              <a:t>seeking and compliance with treatment and advice</a:t>
            </a:r>
            <a:r>
              <a:rPr lang="en-US" sz="3200" dirty="0" smtClean="0">
                <a:solidFill>
                  <a:schemeClr val="accent1"/>
                </a:solidFill>
                <a:latin typeface="Times New Roman" panose="02020603050405020304" pitchFamily="18" charset="0"/>
                <a:cs typeface="Times New Roman" panose="02020603050405020304" pitchFamily="18" charset="0"/>
              </a:rPr>
              <a:t>:</a:t>
            </a:r>
            <a:endParaRPr lang="en-US" sz="3200" dirty="0">
              <a:solidFill>
                <a:schemeClr val="accent1"/>
              </a:solidFill>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Giving sick household members appropriate home care for illness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Taking children as scheduled to complete a full course </a:t>
            </a:r>
            <a:r>
              <a:rPr lang="en-US" sz="3200" dirty="0" smtClean="0">
                <a:latin typeface="Times New Roman" panose="02020603050405020304" pitchFamily="18" charset="0"/>
                <a:cs typeface="Times New Roman" panose="02020603050405020304" pitchFamily="18" charset="0"/>
              </a:rPr>
              <a:t>of immunizations.</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Recognizing and acting on the need for referral or seeking </a:t>
            </a:r>
            <a:r>
              <a:rPr lang="en-US" sz="3200" dirty="0" smtClean="0">
                <a:latin typeface="Times New Roman" panose="02020603050405020304" pitchFamily="18" charset="0"/>
                <a:cs typeface="Times New Roman" panose="02020603050405020304" pitchFamily="18" charset="0"/>
              </a:rPr>
              <a:t>care outside </a:t>
            </a:r>
            <a:r>
              <a:rPr lang="en-US" sz="3200" dirty="0">
                <a:latin typeface="Times New Roman" panose="02020603050405020304" pitchFamily="18" charset="0"/>
                <a:cs typeface="Times New Roman" panose="02020603050405020304" pitchFamily="18" charset="0"/>
              </a:rPr>
              <a:t>the home</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Following recommendations given by health workers in relation </a:t>
            </a:r>
            <a:r>
              <a:rPr lang="en-US" sz="3200" dirty="0" smtClean="0">
                <a:latin typeface="Times New Roman" panose="02020603050405020304" pitchFamily="18" charset="0"/>
                <a:cs typeface="Times New Roman" panose="02020603050405020304" pitchFamily="18" charset="0"/>
              </a:rPr>
              <a:t>to treatment</a:t>
            </a:r>
            <a:r>
              <a:rPr lang="en-US" sz="3200" dirty="0">
                <a:latin typeface="Times New Roman" panose="02020603050405020304" pitchFamily="18" charset="0"/>
                <a:cs typeface="Times New Roman" panose="02020603050405020304" pitchFamily="18" charset="0"/>
              </a:rPr>
              <a:t>, follow up and referral</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Ensuring that every pregnant woman receives antenatal </a:t>
            </a:r>
            <a:r>
              <a:rPr lang="en-US" sz="3200" dirty="0" smtClean="0">
                <a:latin typeface="Times New Roman" panose="02020603050405020304" pitchFamily="18" charset="0"/>
                <a:cs typeface="Times New Roman" panose="02020603050405020304" pitchFamily="18" charset="0"/>
              </a:rPr>
              <a:t>and maternity </a:t>
            </a:r>
            <a:r>
              <a:rPr lang="en-US" sz="3200" dirty="0">
                <a:latin typeface="Times New Roman" panose="02020603050405020304" pitchFamily="18" charset="0"/>
                <a:cs typeface="Times New Roman" panose="02020603050405020304" pitchFamily="18" charset="0"/>
              </a:rPr>
              <a:t>care services</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4" name="Content Placeholder 2"/>
          <p:cNvSpPr>
            <a:spLocks noGrp="1"/>
          </p:cNvSpPr>
          <p:nvPr>
            <p:ph idx="1"/>
          </p:nvPr>
        </p:nvSpPr>
        <p:spPr>
          <a:xfrm>
            <a:off x="838200" y="296214"/>
            <a:ext cx="10515600" cy="6181859"/>
          </a:xfrm>
        </p:spPr>
        <p:txBody>
          <a:bodyPr>
            <a:noAutofit/>
          </a:bodyPr>
          <a:lstStyle/>
          <a:p>
            <a:pPr marL="0" indent="0">
              <a:buNone/>
            </a:pPr>
            <a:r>
              <a:rPr lang="en-US" sz="3200" dirty="0" smtClean="0">
                <a:solidFill>
                  <a:schemeClr val="accent1"/>
                </a:solidFill>
                <a:latin typeface="Times New Roman" panose="02020603050405020304" pitchFamily="18" charset="0"/>
                <a:cs typeface="Times New Roman" panose="02020603050405020304" pitchFamily="18" charset="0"/>
              </a:rPr>
              <a:t>4.Governance </a:t>
            </a:r>
            <a:r>
              <a:rPr lang="en-US" sz="3200" dirty="0">
                <a:solidFill>
                  <a:schemeClr val="accent1"/>
                </a:solidFill>
                <a:latin typeface="Times New Roman" panose="02020603050405020304" pitchFamily="18" charset="0"/>
                <a:cs typeface="Times New Roman" panose="02020603050405020304" pitchFamily="18" charset="0"/>
              </a:rPr>
              <a:t>and management of health services</a:t>
            </a:r>
            <a:r>
              <a:rPr lang="en-US" sz="3200" dirty="0" smtClean="0">
                <a:solidFill>
                  <a:schemeClr val="accent1"/>
                </a:solidFill>
                <a:latin typeface="Times New Roman" panose="02020603050405020304" pitchFamily="18" charset="0"/>
                <a:cs typeface="Times New Roman" panose="02020603050405020304" pitchFamily="18" charset="0"/>
              </a:rPr>
              <a:t>:</a:t>
            </a:r>
            <a:endParaRPr lang="en-US" sz="3200" dirty="0">
              <a:solidFill>
                <a:schemeClr val="accent1"/>
              </a:solidFill>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Attending and taking an active part in meetings to discuss trends in </a:t>
            </a:r>
            <a:r>
              <a:rPr lang="en-US" sz="3200" dirty="0" smtClean="0">
                <a:latin typeface="Times New Roman" panose="02020603050405020304" pitchFamily="18" charset="0"/>
                <a:cs typeface="Times New Roman" panose="02020603050405020304" pitchFamily="18" charset="0"/>
              </a:rPr>
              <a:t>coverage, morbidity</a:t>
            </a:r>
            <a:r>
              <a:rPr lang="en-US" sz="3200" dirty="0">
                <a:latin typeface="Times New Roman" panose="02020603050405020304" pitchFamily="18" charset="0"/>
                <a:cs typeface="Times New Roman" panose="02020603050405020304" pitchFamily="18" charset="0"/>
              </a:rPr>
              <a:t>, resources and client satisfaction, and giving feedback to the </a:t>
            </a:r>
            <a:r>
              <a:rPr lang="en-US" sz="3200" dirty="0" smtClean="0">
                <a:latin typeface="Times New Roman" panose="02020603050405020304" pitchFamily="18" charset="0"/>
                <a:cs typeface="Times New Roman" panose="02020603050405020304" pitchFamily="18" charset="0"/>
              </a:rPr>
              <a:t>service system </a:t>
            </a:r>
            <a:r>
              <a:rPr lang="en-US" sz="3200" dirty="0">
                <a:latin typeface="Times New Roman" panose="02020603050405020304" pitchFamily="18" charset="0"/>
                <a:cs typeface="Times New Roman" panose="02020603050405020304" pitchFamily="18" charset="0"/>
              </a:rPr>
              <a:t>either directly or through </a:t>
            </a:r>
            <a:r>
              <a:rPr lang="en-US" sz="3200" dirty="0" smtClean="0">
                <a:latin typeface="Times New Roman" panose="02020603050405020304" pitchFamily="18" charset="0"/>
                <a:cs typeface="Times New Roman" panose="02020603050405020304" pitchFamily="18" charset="0"/>
              </a:rPr>
              <a:t>representation</a:t>
            </a:r>
          </a:p>
          <a:p>
            <a:pPr marL="0" indent="0">
              <a:buNone/>
            </a:pPr>
            <a:r>
              <a:rPr lang="en-US" sz="3200" dirty="0" smtClean="0">
                <a:solidFill>
                  <a:schemeClr val="accent1"/>
                </a:solidFill>
                <a:latin typeface="Times New Roman" panose="02020603050405020304" pitchFamily="18" charset="0"/>
                <a:cs typeface="Times New Roman" panose="02020603050405020304" pitchFamily="18" charset="0"/>
              </a:rPr>
              <a:t>5.Claiming </a:t>
            </a:r>
            <a:r>
              <a:rPr lang="en-US" sz="3200" dirty="0">
                <a:solidFill>
                  <a:schemeClr val="accent1"/>
                </a:solidFill>
                <a:latin typeface="Times New Roman" panose="02020603050405020304" pitchFamily="18" charset="0"/>
                <a:cs typeface="Times New Roman" panose="02020603050405020304" pitchFamily="18" charset="0"/>
              </a:rPr>
              <a:t>rights:</a:t>
            </a:r>
          </a:p>
          <a:p>
            <a:r>
              <a:rPr lang="en-US" sz="3200" dirty="0" smtClean="0">
                <a:latin typeface="Times New Roman" panose="02020603050405020304" pitchFamily="18" charset="0"/>
                <a:cs typeface="Times New Roman" panose="02020603050405020304" pitchFamily="18" charset="0"/>
              </a:rPr>
              <a:t>Knowing </a:t>
            </a:r>
            <a:r>
              <a:rPr lang="en-US" sz="3200" dirty="0">
                <a:latin typeface="Times New Roman" panose="02020603050405020304" pitchFamily="18" charset="0"/>
                <a:cs typeface="Times New Roman" panose="02020603050405020304" pitchFamily="18" charset="0"/>
              </a:rPr>
              <a:t>what rights communities have in health.</a:t>
            </a:r>
          </a:p>
          <a:p>
            <a:r>
              <a:rPr lang="en-US" sz="3200" dirty="0" smtClean="0">
                <a:latin typeface="Times New Roman" panose="02020603050405020304" pitchFamily="18" charset="0"/>
                <a:cs typeface="Times New Roman" panose="02020603050405020304" pitchFamily="18" charset="0"/>
              </a:rPr>
              <a:t>Building </a:t>
            </a:r>
            <a:r>
              <a:rPr lang="en-US" sz="3200" dirty="0">
                <a:latin typeface="Times New Roman" panose="02020603050405020304" pitchFamily="18" charset="0"/>
                <a:cs typeface="Times New Roman" panose="02020603050405020304" pitchFamily="18" charset="0"/>
              </a:rPr>
              <a:t>capacity to claim these rights progressively.</a:t>
            </a:r>
          </a:p>
          <a:p>
            <a:r>
              <a:rPr lang="en-US" sz="3200" dirty="0" smtClean="0">
                <a:latin typeface="Times New Roman" panose="02020603050405020304" pitchFamily="18" charset="0"/>
                <a:cs typeface="Times New Roman" panose="02020603050405020304" pitchFamily="18" charset="0"/>
              </a:rPr>
              <a:t>Ensuring </a:t>
            </a:r>
            <a:r>
              <a:rPr lang="en-US" sz="3200" dirty="0">
                <a:latin typeface="Times New Roman" panose="02020603050405020304" pitchFamily="18" charset="0"/>
                <a:cs typeface="Times New Roman" panose="02020603050405020304" pitchFamily="18" charset="0"/>
              </a:rPr>
              <a:t>that health providers in the community are accountable for </a:t>
            </a:r>
            <a:r>
              <a:rPr lang="en-US" sz="3200" dirty="0" smtClean="0">
                <a:latin typeface="Times New Roman" panose="02020603050405020304" pitchFamily="18" charset="0"/>
                <a:cs typeface="Times New Roman" panose="02020603050405020304" pitchFamily="18" charset="0"/>
              </a:rPr>
              <a:t>effective health </a:t>
            </a:r>
            <a:r>
              <a:rPr lang="en-US" sz="3200" dirty="0">
                <a:latin typeface="Times New Roman" panose="02020603050405020304" pitchFamily="18" charset="0"/>
                <a:cs typeface="Times New Roman" panose="02020603050405020304" pitchFamily="18" charset="0"/>
              </a:rPr>
              <a:t>service delivery and resource </a:t>
            </a:r>
            <a:r>
              <a:rPr lang="en-US" sz="3200" dirty="0" smtClean="0">
                <a:latin typeface="Times New Roman" panose="02020603050405020304" pitchFamily="18" charset="0"/>
                <a:cs typeface="Times New Roman" panose="02020603050405020304" pitchFamily="18" charset="0"/>
              </a:rPr>
              <a:t>use</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Title 1"/>
          <p:cNvSpPr>
            <a:spLocks noGrp="1"/>
          </p:cNvSpPr>
          <p:nvPr>
            <p:ph type="title"/>
          </p:nvPr>
        </p:nvSpPr>
        <p:spPr>
          <a:xfrm>
            <a:off x="838200" y="103031"/>
            <a:ext cx="10515600" cy="953037"/>
          </a:xfrm>
        </p:spPr>
        <p:txBody>
          <a:bodyPr/>
          <a:lstStyle/>
          <a:p>
            <a:pPr algn="ctr"/>
            <a:r>
              <a:rPr lang="en-US" b="1" dirty="0" smtClean="0">
                <a:solidFill>
                  <a:srgbClr val="C00000"/>
                </a:solidFill>
                <a:latin typeface="Times New Roman" panose="02020603050405020304" pitchFamily="18" charset="0"/>
                <a:cs typeface="Times New Roman" panose="02020603050405020304" pitchFamily="18" charset="0"/>
              </a:rPr>
              <a:t>LEVELS OF DISEASE PREVENTION</a:t>
            </a:r>
            <a:endParaRPr lang="en-US" b="1" dirty="0">
              <a:latin typeface="Times New Roman" panose="02020603050405020304" pitchFamily="18" charset="0"/>
              <a:cs typeface="Times New Roman" panose="02020603050405020304" pitchFamily="18" charset="0"/>
            </a:endParaRPr>
          </a:p>
        </p:txBody>
      </p:sp>
      <p:sp>
        <p:nvSpPr>
          <p:cNvPr id="1048706" name="Content Placeholder 2"/>
          <p:cNvSpPr>
            <a:spLocks noGrp="1"/>
          </p:cNvSpPr>
          <p:nvPr>
            <p:ph idx="1"/>
          </p:nvPr>
        </p:nvSpPr>
        <p:spPr>
          <a:xfrm>
            <a:off x="838200" y="1210614"/>
            <a:ext cx="10515600" cy="5228823"/>
          </a:xfrm>
        </p:spPr>
        <p:txBody>
          <a:bodyPr>
            <a:normAutofit fontScale="85714" lnSpcReduction="10000"/>
          </a:bodyPr>
          <a:lstStyle/>
          <a:p>
            <a:pPr marL="0" indent="0">
              <a:buNone/>
            </a:pPr>
            <a:r>
              <a:rPr lang="en-US" sz="3500" dirty="0">
                <a:solidFill>
                  <a:schemeClr val="tx2"/>
                </a:solidFill>
                <a:latin typeface="Times New Roman" panose="02020603050405020304" pitchFamily="18" charset="0"/>
                <a:cs typeface="Times New Roman" panose="02020603050405020304" pitchFamily="18" charset="0"/>
              </a:rPr>
              <a:t>There are three stages in the development of a </a:t>
            </a:r>
            <a:r>
              <a:rPr lang="en-US" sz="3500" dirty="0" smtClean="0">
                <a:solidFill>
                  <a:schemeClr val="tx2"/>
                </a:solidFill>
                <a:latin typeface="Times New Roman" panose="02020603050405020304" pitchFamily="18" charset="0"/>
                <a:cs typeface="Times New Roman" panose="02020603050405020304" pitchFamily="18" charset="0"/>
              </a:rPr>
              <a:t>disease.</a:t>
            </a:r>
          </a:p>
          <a:p>
            <a:pPr marL="0" indent="0">
              <a:buNone/>
            </a:pPr>
            <a:r>
              <a:rPr lang="en-US" sz="3500" dirty="0" smtClean="0">
                <a:solidFill>
                  <a:schemeClr val="tx2"/>
                </a:solidFill>
                <a:latin typeface="Times New Roman" panose="02020603050405020304" pitchFamily="18" charset="0"/>
                <a:cs typeface="Times New Roman" panose="02020603050405020304" pitchFamily="18" charset="0"/>
              </a:rPr>
              <a:t>By </a:t>
            </a:r>
            <a:r>
              <a:rPr lang="en-US" sz="3500" dirty="0">
                <a:solidFill>
                  <a:schemeClr val="tx2"/>
                </a:solidFill>
                <a:latin typeface="Times New Roman" panose="02020603050405020304" pitchFamily="18" charset="0"/>
                <a:cs typeface="Times New Roman" panose="02020603050405020304" pitchFamily="18" charset="0"/>
              </a:rPr>
              <a:t>the </a:t>
            </a:r>
            <a:r>
              <a:rPr lang="en-US" sz="3500" dirty="0" smtClean="0">
                <a:solidFill>
                  <a:schemeClr val="tx2"/>
                </a:solidFill>
                <a:latin typeface="Times New Roman" panose="02020603050405020304" pitchFamily="18" charset="0"/>
                <a:cs typeface="Times New Roman" panose="02020603050405020304" pitchFamily="18" charset="0"/>
              </a:rPr>
              <a:t>time symptoms appear, </a:t>
            </a:r>
            <a:r>
              <a:rPr lang="en-US" sz="3500" dirty="0">
                <a:solidFill>
                  <a:schemeClr val="tx2"/>
                </a:solidFill>
                <a:latin typeface="Times New Roman" panose="02020603050405020304" pitchFamily="18" charset="0"/>
                <a:cs typeface="Times New Roman" panose="02020603050405020304" pitchFamily="18" charset="0"/>
              </a:rPr>
              <a:t>the disease is already well advanced.</a:t>
            </a:r>
          </a:p>
          <a:p>
            <a:pPr marL="514350" indent="-514350">
              <a:buAutoNum type="arabicPeriod"/>
            </a:pPr>
            <a:r>
              <a:rPr lang="en-US" sz="3500" dirty="0" smtClean="0">
                <a:solidFill>
                  <a:schemeClr val="tx2"/>
                </a:solidFill>
                <a:latin typeface="Times New Roman" panose="02020603050405020304" pitchFamily="18" charset="0"/>
                <a:cs typeface="Times New Roman" panose="02020603050405020304" pitchFamily="18" charset="0"/>
              </a:rPr>
              <a:t>Well </a:t>
            </a:r>
            <a:r>
              <a:rPr lang="en-US" sz="3500" dirty="0">
                <a:solidFill>
                  <a:schemeClr val="tx2"/>
                </a:solidFill>
                <a:latin typeface="Times New Roman" panose="02020603050405020304" pitchFamily="18" charset="0"/>
                <a:cs typeface="Times New Roman" panose="02020603050405020304" pitchFamily="18" charset="0"/>
              </a:rPr>
              <a:t>and healthy individual (Pathway of </a:t>
            </a:r>
            <a:r>
              <a:rPr lang="en-US" sz="3500" dirty="0" smtClean="0">
                <a:solidFill>
                  <a:schemeClr val="tx2"/>
                </a:solidFill>
                <a:latin typeface="Times New Roman" panose="02020603050405020304" pitchFamily="18" charset="0"/>
                <a:cs typeface="Times New Roman" panose="02020603050405020304" pitchFamily="18" charset="0"/>
              </a:rPr>
              <a:t>health)</a:t>
            </a:r>
          </a:p>
          <a:p>
            <a:pPr marL="514350" indent="-514350">
              <a:buAutoNum type="arabicPeriod"/>
            </a:pPr>
            <a:r>
              <a:rPr lang="en-US" sz="3500" dirty="0" smtClean="0">
                <a:solidFill>
                  <a:schemeClr val="tx2"/>
                </a:solidFill>
                <a:latin typeface="Times New Roman" panose="02020603050405020304" pitchFamily="18" charset="0"/>
                <a:cs typeface="Times New Roman" panose="02020603050405020304" pitchFamily="18" charset="0"/>
              </a:rPr>
              <a:t>Subclinical, pre-symptomatic </a:t>
            </a:r>
            <a:r>
              <a:rPr lang="en-US" sz="3500" dirty="0">
                <a:solidFill>
                  <a:schemeClr val="tx2"/>
                </a:solidFill>
                <a:latin typeface="Times New Roman" panose="02020603050405020304" pitchFamily="18" charset="0"/>
                <a:cs typeface="Times New Roman" panose="02020603050405020304" pitchFamily="18" charset="0"/>
              </a:rPr>
              <a:t>or </a:t>
            </a:r>
            <a:r>
              <a:rPr lang="en-US" sz="3500" dirty="0" smtClean="0">
                <a:solidFill>
                  <a:schemeClr val="tx2"/>
                </a:solidFill>
                <a:latin typeface="Times New Roman" panose="02020603050405020304" pitchFamily="18" charset="0"/>
                <a:cs typeface="Times New Roman" panose="02020603050405020304" pitchFamily="18" charset="0"/>
              </a:rPr>
              <a:t>Asymptomatic stage, the </a:t>
            </a:r>
            <a:r>
              <a:rPr lang="en-US" sz="3500" dirty="0">
                <a:solidFill>
                  <a:schemeClr val="tx2"/>
                </a:solidFill>
                <a:latin typeface="Times New Roman" panose="02020603050405020304" pitchFamily="18" charset="0"/>
                <a:cs typeface="Times New Roman" panose="02020603050405020304" pitchFamily="18" charset="0"/>
              </a:rPr>
              <a:t>individual has started on the pathway of disease but he is unaware that anything is wrong </a:t>
            </a:r>
            <a:r>
              <a:rPr lang="en-US" sz="3500" dirty="0" smtClean="0">
                <a:solidFill>
                  <a:schemeClr val="tx2"/>
                </a:solidFill>
                <a:latin typeface="Times New Roman" panose="02020603050405020304" pitchFamily="18" charset="0"/>
                <a:cs typeface="Times New Roman" panose="02020603050405020304" pitchFamily="18" charset="0"/>
              </a:rPr>
              <a:t>(Latency period)</a:t>
            </a:r>
          </a:p>
          <a:p>
            <a:pPr marL="514350" indent="-514350">
              <a:buAutoNum type="arabicPeriod"/>
            </a:pPr>
            <a:r>
              <a:rPr lang="en-US" sz="3500" dirty="0">
                <a:solidFill>
                  <a:schemeClr val="tx2"/>
                </a:solidFill>
                <a:latin typeface="Times New Roman" panose="02020603050405020304" pitchFamily="18" charset="0"/>
                <a:cs typeface="Times New Roman" panose="02020603050405020304" pitchFamily="18" charset="0"/>
              </a:rPr>
              <a:t>C</a:t>
            </a:r>
            <a:r>
              <a:rPr lang="en-US" sz="3500" dirty="0" smtClean="0">
                <a:solidFill>
                  <a:schemeClr val="tx2"/>
                </a:solidFill>
                <a:latin typeface="Times New Roman" panose="02020603050405020304" pitchFamily="18" charset="0"/>
                <a:cs typeface="Times New Roman" panose="02020603050405020304" pitchFamily="18" charset="0"/>
              </a:rPr>
              <a:t>linical </a:t>
            </a:r>
            <a:r>
              <a:rPr lang="en-US" sz="3500" dirty="0">
                <a:solidFill>
                  <a:schemeClr val="tx2"/>
                </a:solidFill>
                <a:latin typeface="Times New Roman" panose="02020603050405020304" pitchFamily="18" charset="0"/>
                <a:cs typeface="Times New Roman" panose="02020603050405020304" pitchFamily="18" charset="0"/>
              </a:rPr>
              <a:t>stage of </a:t>
            </a:r>
            <a:r>
              <a:rPr lang="en-US" sz="3500" dirty="0" smtClean="0">
                <a:solidFill>
                  <a:schemeClr val="tx2"/>
                </a:solidFill>
                <a:latin typeface="Times New Roman" panose="02020603050405020304" pitchFamily="18" charset="0"/>
                <a:cs typeface="Times New Roman" panose="02020603050405020304" pitchFamily="18" charset="0"/>
              </a:rPr>
              <a:t>illness, the </a:t>
            </a:r>
            <a:r>
              <a:rPr lang="en-US" sz="3500" dirty="0">
                <a:solidFill>
                  <a:schemeClr val="tx2"/>
                </a:solidFill>
                <a:latin typeface="Times New Roman" panose="02020603050405020304" pitchFamily="18" charset="0"/>
                <a:cs typeface="Times New Roman" panose="02020603050405020304" pitchFamily="18" charset="0"/>
              </a:rPr>
              <a:t>individual is sick and complains of various clinical symptoms e.g. fever, cough or diarrhea</a:t>
            </a:r>
          </a:p>
          <a:p>
            <a:pPr marL="0" indent="0">
              <a:buNone/>
            </a:pPr>
            <a:r>
              <a:rPr lang="en-US" sz="3500" dirty="0" smtClean="0">
                <a:solidFill>
                  <a:schemeClr val="tx2"/>
                </a:solidFill>
                <a:latin typeface="Times New Roman" panose="02020603050405020304" pitchFamily="18" charset="0"/>
                <a:cs typeface="Times New Roman" panose="02020603050405020304" pitchFamily="18" charset="0"/>
              </a:rPr>
              <a:t>The </a:t>
            </a:r>
            <a:r>
              <a:rPr lang="en-US" sz="3500" dirty="0">
                <a:solidFill>
                  <a:schemeClr val="tx2"/>
                </a:solidFill>
                <a:latin typeface="Times New Roman" panose="02020603050405020304" pitchFamily="18" charset="0"/>
                <a:cs typeface="Times New Roman" panose="02020603050405020304" pitchFamily="18" charset="0"/>
              </a:rPr>
              <a:t>best prevention is before the person becomes ill i.e. before he starts down the pathway of disease.</a:t>
            </a:r>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Title 1"/>
          <p:cNvSpPr>
            <a:spLocks noGrp="1"/>
          </p:cNvSpPr>
          <p:nvPr>
            <p:ph type="title"/>
          </p:nvPr>
        </p:nvSpPr>
        <p:spPr>
          <a:xfrm>
            <a:off x="838200" y="107548"/>
            <a:ext cx="10515600" cy="652306"/>
          </a:xfrm>
        </p:spPr>
        <p:txBody>
          <a:bodyPr>
            <a:normAutofit fontScale="90000"/>
          </a:bodyPr>
          <a:lstStyle/>
          <a:p>
            <a:r>
              <a:rPr lang="en-US" dirty="0">
                <a:solidFill>
                  <a:srgbClr val="C00000"/>
                </a:solidFill>
              </a:rPr>
              <a:t>Levels of disease prevention  </a:t>
            </a:r>
            <a:endParaRPr lang="en-US" dirty="0"/>
          </a:p>
        </p:txBody>
      </p:sp>
      <p:sp>
        <p:nvSpPr>
          <p:cNvPr id="1048708" name="Content Placeholder 2"/>
          <p:cNvSpPr>
            <a:spLocks noGrp="1"/>
          </p:cNvSpPr>
          <p:nvPr>
            <p:ph idx="1"/>
          </p:nvPr>
        </p:nvSpPr>
        <p:spPr>
          <a:xfrm>
            <a:off x="838200" y="759854"/>
            <a:ext cx="10515600" cy="5937160"/>
          </a:xfrm>
        </p:spPr>
        <p:txBody>
          <a:bodyPr>
            <a:normAutofit/>
          </a:bodyPr>
          <a:lstStyle/>
          <a:p>
            <a:pPr marL="514350" indent="-514350">
              <a:buAutoNum type="arabicPeriod"/>
            </a:pPr>
            <a:r>
              <a:rPr lang="en-US" sz="3200" b="1" dirty="0" smtClean="0">
                <a:solidFill>
                  <a:srgbClr val="C00000"/>
                </a:solidFill>
                <a:latin typeface="Times New Roman" panose="02020603050405020304" pitchFamily="18" charset="0"/>
                <a:cs typeface="Times New Roman" panose="02020603050405020304" pitchFamily="18" charset="0"/>
              </a:rPr>
              <a:t>Primary prevention</a:t>
            </a:r>
          </a:p>
          <a:p>
            <a:pPr marL="0" indent="0">
              <a:buNone/>
            </a:pPr>
            <a:r>
              <a:rPr lang="en-US" sz="3200" dirty="0" smtClean="0">
                <a:solidFill>
                  <a:schemeClr val="tx2"/>
                </a:solidFill>
                <a:latin typeface="Times New Roman" panose="02020603050405020304" pitchFamily="18" charset="0"/>
                <a:cs typeface="Times New Roman" panose="02020603050405020304" pitchFamily="18" charset="0"/>
              </a:rPr>
              <a:t>The </a:t>
            </a:r>
            <a:r>
              <a:rPr lang="en-US" sz="3200" dirty="0">
                <a:solidFill>
                  <a:schemeClr val="tx2"/>
                </a:solidFill>
                <a:latin typeface="Times New Roman" panose="02020603050405020304" pitchFamily="18" charset="0"/>
                <a:cs typeface="Times New Roman" panose="02020603050405020304" pitchFamily="18" charset="0"/>
              </a:rPr>
              <a:t>methods of prevention are mainly aimed at people themselves and the environment in which they </a:t>
            </a:r>
            <a:r>
              <a:rPr lang="en-US" sz="3200" dirty="0" smtClean="0">
                <a:solidFill>
                  <a:schemeClr val="tx2"/>
                </a:solidFill>
                <a:latin typeface="Times New Roman" panose="02020603050405020304" pitchFamily="18" charset="0"/>
                <a:cs typeface="Times New Roman" panose="02020603050405020304" pitchFamily="18" charset="0"/>
              </a:rPr>
              <a:t>live. </a:t>
            </a:r>
            <a:endParaRPr lang="en-US" sz="3200" dirty="0">
              <a:solidFill>
                <a:schemeClr val="tx2"/>
              </a:solidFill>
              <a:latin typeface="Times New Roman" panose="02020603050405020304" pitchFamily="18" charset="0"/>
              <a:cs typeface="Times New Roman" panose="02020603050405020304" pitchFamily="18" charset="0"/>
            </a:endParaRPr>
          </a:p>
          <a:p>
            <a:r>
              <a:rPr lang="en-US" sz="3200" i="1" dirty="0">
                <a:solidFill>
                  <a:schemeClr val="accent2"/>
                </a:solidFill>
                <a:latin typeface="Times New Roman" panose="02020603050405020304" pitchFamily="18" charset="0"/>
                <a:cs typeface="Times New Roman" panose="02020603050405020304" pitchFamily="18" charset="0"/>
              </a:rPr>
              <a:t>Prevention through people </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Immunization </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Good nutrition </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Personal hygiene</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Healthy behavior(lifestyle)  e.g. exercises, recreation </a:t>
            </a:r>
            <a:r>
              <a:rPr lang="en-US" sz="3200" dirty="0" err="1">
                <a:solidFill>
                  <a:schemeClr val="tx2"/>
                </a:solidFill>
                <a:latin typeface="Times New Roman" panose="02020603050405020304" pitchFamily="18" charset="0"/>
                <a:cs typeface="Times New Roman" panose="02020603050405020304" pitchFamily="18" charset="0"/>
              </a:rPr>
              <a:t>etc</a:t>
            </a:r>
            <a:r>
              <a:rPr lang="en-US" sz="3200" dirty="0">
                <a:solidFill>
                  <a:schemeClr val="tx2"/>
                </a:solidFill>
                <a:latin typeface="Times New Roman" panose="02020603050405020304" pitchFamily="18" charset="0"/>
                <a:cs typeface="Times New Roman" panose="02020603050405020304" pitchFamily="18" charset="0"/>
              </a:rPr>
              <a:t> </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Child spacing (small families)</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Individual protection e.g. sleeping under a mosquito net , wearing shoes </a:t>
            </a:r>
            <a:r>
              <a:rPr lang="en-US" sz="3200" dirty="0" err="1">
                <a:solidFill>
                  <a:schemeClr val="tx2"/>
                </a:solidFill>
                <a:latin typeface="Times New Roman" panose="02020603050405020304" pitchFamily="18" charset="0"/>
                <a:cs typeface="Times New Roman" panose="02020603050405020304" pitchFamily="18" charset="0"/>
              </a:rPr>
              <a:t>etc</a:t>
            </a:r>
            <a:endParaRPr lang="en-US" sz="32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Content Placeholder 2"/>
          <p:cNvSpPr>
            <a:spLocks noGrp="1"/>
          </p:cNvSpPr>
          <p:nvPr>
            <p:ph idx="1"/>
          </p:nvPr>
        </p:nvSpPr>
        <p:spPr>
          <a:xfrm>
            <a:off x="838200" y="347730"/>
            <a:ext cx="10515600" cy="5829233"/>
          </a:xfrm>
        </p:spPr>
        <p:txBody>
          <a:bodyPr>
            <a:normAutofit fontScale="96786" lnSpcReduction="10000"/>
          </a:bodyPr>
          <a:lstStyle/>
          <a:p>
            <a:pPr marL="0" lvl="0" indent="0">
              <a:buNone/>
            </a:pPr>
            <a:r>
              <a:rPr lang="en-US" dirty="0" smtClean="0"/>
              <a:t>7. IMMUNIZATION SCHEDULE</a:t>
            </a:r>
          </a:p>
          <a:p>
            <a:pPr lvl="0"/>
            <a:r>
              <a:rPr lang="en-US" dirty="0" smtClean="0"/>
              <a:t> Schedules of immunization in Kenya including vaccines and dosages given at each Period</a:t>
            </a:r>
          </a:p>
          <a:p>
            <a:pPr lvl="0"/>
            <a:r>
              <a:rPr lang="en-US" dirty="0" smtClean="0"/>
              <a:t>EPI Vaccines including BCG, </a:t>
            </a:r>
            <a:r>
              <a:rPr lang="en-US" dirty="0" err="1" smtClean="0"/>
              <a:t>Polio,Tetanus,Measles,Rotavirus</a:t>
            </a:r>
            <a:r>
              <a:rPr lang="en-US" dirty="0" smtClean="0"/>
              <a:t>, DPT/HIB, Pneumococcal </a:t>
            </a:r>
          </a:p>
          <a:p>
            <a:r>
              <a:rPr lang="en-US" dirty="0" smtClean="0"/>
              <a:t>Including dose, site of administration, nature of the vaccines, </a:t>
            </a:r>
            <a:r>
              <a:rPr lang="en-US" dirty="0" err="1" smtClean="0"/>
              <a:t>route,dosage</a:t>
            </a:r>
            <a:r>
              <a:rPr lang="en-US" dirty="0"/>
              <a:t> </a:t>
            </a:r>
            <a:r>
              <a:rPr lang="en-US" dirty="0" smtClean="0"/>
              <a:t>health </a:t>
            </a:r>
            <a:r>
              <a:rPr lang="en-US" dirty="0"/>
              <a:t>messages shared and </a:t>
            </a:r>
            <a:r>
              <a:rPr lang="en-US" dirty="0" smtClean="0"/>
              <a:t>Complications</a:t>
            </a:r>
            <a:r>
              <a:rPr lang="en-US" dirty="0"/>
              <a:t>.</a:t>
            </a:r>
          </a:p>
          <a:p>
            <a:pPr lvl="0"/>
            <a:r>
              <a:rPr lang="en-US" dirty="0"/>
              <a:t>Ways of increasing immunization coverage</a:t>
            </a:r>
          </a:p>
          <a:p>
            <a:pPr lvl="0"/>
            <a:r>
              <a:rPr lang="en-US" dirty="0"/>
              <a:t>Drops outs</a:t>
            </a:r>
          </a:p>
          <a:p>
            <a:pPr lvl="0"/>
            <a:r>
              <a:rPr lang="en-US" dirty="0"/>
              <a:t>Reducing missed opportunities</a:t>
            </a:r>
          </a:p>
          <a:p>
            <a:pPr lvl="0"/>
            <a:r>
              <a:rPr lang="en-US" dirty="0"/>
              <a:t>Adverse events following immunization (AEFIs)</a:t>
            </a:r>
          </a:p>
          <a:p>
            <a:pPr lvl="0"/>
            <a:r>
              <a:rPr lang="en-US" dirty="0"/>
              <a:t>Reporting and documentation of adverse events following immunization</a:t>
            </a:r>
          </a:p>
          <a:p>
            <a:r>
              <a:rPr lang="en-US" dirty="0"/>
              <a:t>RED Strategy and its components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Content Placeholder 2"/>
          <p:cNvSpPr>
            <a:spLocks noGrp="1"/>
          </p:cNvSpPr>
          <p:nvPr>
            <p:ph idx="1"/>
          </p:nvPr>
        </p:nvSpPr>
        <p:spPr>
          <a:xfrm>
            <a:off x="838200" y="553792"/>
            <a:ext cx="10515600" cy="5623171"/>
          </a:xfrm>
        </p:spPr>
        <p:txBody>
          <a:bodyPr>
            <a:normAutofit/>
          </a:bodyPr>
          <a:lstStyle/>
          <a:p>
            <a:r>
              <a:rPr lang="en-US" sz="3200" i="1" dirty="0">
                <a:solidFill>
                  <a:srgbClr val="FFC000"/>
                </a:solidFill>
                <a:latin typeface="Times New Roman" panose="02020603050405020304" pitchFamily="18" charset="0"/>
                <a:cs typeface="Times New Roman" panose="02020603050405020304" pitchFamily="18" charset="0"/>
              </a:rPr>
              <a:t>Environmental preventive methods </a:t>
            </a:r>
          </a:p>
          <a:p>
            <a:pPr marL="0" indent="0">
              <a:buNone/>
            </a:pPr>
            <a:r>
              <a:rPr lang="en-US" sz="3200" dirty="0" smtClean="0">
                <a:solidFill>
                  <a:schemeClr val="tx2"/>
                </a:solidFill>
                <a:latin typeface="Times New Roman" panose="02020603050405020304" pitchFamily="18" charset="0"/>
                <a:cs typeface="Times New Roman" panose="02020603050405020304" pitchFamily="18" charset="0"/>
              </a:rPr>
              <a:t>-Safe </a:t>
            </a:r>
            <a:r>
              <a:rPr lang="en-US" sz="3200" dirty="0">
                <a:solidFill>
                  <a:schemeClr val="tx2"/>
                </a:solidFill>
                <a:latin typeface="Times New Roman" panose="02020603050405020304" pitchFamily="18" charset="0"/>
                <a:cs typeface="Times New Roman" panose="02020603050405020304" pitchFamily="18" charset="0"/>
              </a:rPr>
              <a:t>water supply</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Food hygiene</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Safe refuse and excreta disposal</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Disinfection and sterilization </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Vector and animal reservoir control </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Good housing </a:t>
            </a:r>
          </a:p>
          <a:p>
            <a:pPr>
              <a:buFontTx/>
              <a:buChar char="-"/>
            </a:pPr>
            <a:r>
              <a:rPr lang="en-US" sz="3200" dirty="0">
                <a:solidFill>
                  <a:schemeClr val="tx2"/>
                </a:solidFill>
                <a:latin typeface="Times New Roman" panose="02020603050405020304" pitchFamily="18" charset="0"/>
                <a:cs typeface="Times New Roman" panose="02020603050405020304" pitchFamily="18" charset="0"/>
              </a:rPr>
              <a:t>Good working conditions</a:t>
            </a:r>
          </a:p>
          <a:p>
            <a:r>
              <a:rPr lang="en-US" sz="3200" b="1" u="sng" dirty="0">
                <a:solidFill>
                  <a:srgbClr val="FF0000"/>
                </a:solidFill>
                <a:latin typeface="Times New Roman" panose="02020603050405020304" pitchFamily="18" charset="0"/>
                <a:cs typeface="Times New Roman" panose="02020603050405020304" pitchFamily="18" charset="0"/>
              </a:rPr>
              <a:t>N/B</a:t>
            </a:r>
            <a:r>
              <a:rPr lang="en-US" sz="3200" dirty="0">
                <a:solidFill>
                  <a:schemeClr val="tx2"/>
                </a:solidFill>
                <a:latin typeface="Times New Roman" panose="02020603050405020304" pitchFamily="18" charset="0"/>
                <a:cs typeface="Times New Roman" panose="02020603050405020304" pitchFamily="18" charset="0"/>
              </a:rPr>
              <a:t>       Primary prevention keeps people </a:t>
            </a:r>
            <a:r>
              <a:rPr lang="en-US" sz="3200" dirty="0" smtClean="0">
                <a:solidFill>
                  <a:schemeClr val="tx2"/>
                </a:solidFill>
                <a:latin typeface="Times New Roman" panose="02020603050405020304" pitchFamily="18" charset="0"/>
                <a:cs typeface="Times New Roman" panose="02020603050405020304" pitchFamily="18" charset="0"/>
              </a:rPr>
              <a:t>healthy</a:t>
            </a:r>
            <a:endParaRPr lang="en-US" sz="32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Content Placeholder 2"/>
          <p:cNvSpPr>
            <a:spLocks noGrp="1"/>
          </p:cNvSpPr>
          <p:nvPr>
            <p:ph idx="1"/>
          </p:nvPr>
        </p:nvSpPr>
        <p:spPr>
          <a:xfrm>
            <a:off x="838200" y="180304"/>
            <a:ext cx="10515600" cy="6297769"/>
          </a:xfrm>
        </p:spPr>
        <p:txBody>
          <a:bodyPr>
            <a:normAutofit lnSpcReduction="10000"/>
          </a:bodyPr>
          <a:lstStyle/>
          <a:p>
            <a:r>
              <a:rPr lang="en-US" sz="3000" b="1" dirty="0">
                <a:solidFill>
                  <a:srgbClr val="FF0000"/>
                </a:solidFill>
                <a:latin typeface="Times New Roman" panose="02020603050405020304" pitchFamily="18" charset="0"/>
                <a:cs typeface="Times New Roman" panose="02020603050405020304" pitchFamily="18" charset="0"/>
              </a:rPr>
              <a:t>2  Secondary prevention  </a:t>
            </a:r>
          </a:p>
          <a:p>
            <a:pPr marL="0" indent="0">
              <a:buNone/>
            </a:pPr>
            <a:r>
              <a:rPr lang="en-US" sz="3000" dirty="0" smtClean="0">
                <a:solidFill>
                  <a:schemeClr val="tx2"/>
                </a:solidFill>
                <a:latin typeface="Times New Roman" panose="02020603050405020304" pitchFamily="18" charset="0"/>
                <a:cs typeface="Times New Roman" panose="02020603050405020304" pitchFamily="18" charset="0"/>
              </a:rPr>
              <a:t>This involves preventing </a:t>
            </a:r>
            <a:r>
              <a:rPr lang="en-US" sz="3000" dirty="0">
                <a:solidFill>
                  <a:schemeClr val="tx2"/>
                </a:solidFill>
                <a:latin typeface="Times New Roman" panose="02020603050405020304" pitchFamily="18" charset="0"/>
                <a:cs typeface="Times New Roman" panose="02020603050405020304" pitchFamily="18" charset="0"/>
              </a:rPr>
              <a:t>disease process after it has started but before symptoms have appeared (asymptomatic or subclinical stage). </a:t>
            </a:r>
            <a:endParaRPr lang="en-US" sz="3000" dirty="0" smtClean="0">
              <a:solidFill>
                <a:schemeClr val="tx2"/>
              </a:solidFill>
              <a:latin typeface="Times New Roman" panose="02020603050405020304" pitchFamily="18" charset="0"/>
              <a:cs typeface="Times New Roman" panose="02020603050405020304" pitchFamily="18" charset="0"/>
            </a:endParaRPr>
          </a:p>
          <a:p>
            <a:pPr marL="0" indent="0">
              <a:buNone/>
            </a:pPr>
            <a:r>
              <a:rPr lang="en-US" sz="3000" dirty="0" smtClean="0">
                <a:solidFill>
                  <a:schemeClr val="tx2"/>
                </a:solidFill>
                <a:latin typeface="Times New Roman" panose="02020603050405020304" pitchFamily="18" charset="0"/>
                <a:cs typeface="Times New Roman" panose="02020603050405020304" pitchFamily="18" charset="0"/>
              </a:rPr>
              <a:t>The </a:t>
            </a:r>
            <a:r>
              <a:rPr lang="en-US" sz="3000" dirty="0">
                <a:solidFill>
                  <a:schemeClr val="tx2"/>
                </a:solidFill>
                <a:latin typeface="Times New Roman" panose="02020603050405020304" pitchFamily="18" charset="0"/>
                <a:cs typeface="Times New Roman" panose="02020603050405020304" pitchFamily="18" charset="0"/>
              </a:rPr>
              <a:t>process by which these subclinical cases are </a:t>
            </a:r>
            <a:r>
              <a:rPr lang="en-US" sz="3000" u="sng" dirty="0">
                <a:solidFill>
                  <a:schemeClr val="accent1"/>
                </a:solidFill>
                <a:latin typeface="Times New Roman" panose="02020603050405020304" pitchFamily="18" charset="0"/>
                <a:cs typeface="Times New Roman" panose="02020603050405020304" pitchFamily="18" charset="0"/>
              </a:rPr>
              <a:t>traced</a:t>
            </a:r>
            <a:r>
              <a:rPr lang="en-US" sz="3000" dirty="0">
                <a:solidFill>
                  <a:schemeClr val="tx2"/>
                </a:solidFill>
                <a:latin typeface="Times New Roman" panose="02020603050405020304" pitchFamily="18" charset="0"/>
                <a:cs typeface="Times New Roman" panose="02020603050405020304" pitchFamily="18" charset="0"/>
              </a:rPr>
              <a:t> is called </a:t>
            </a:r>
            <a:r>
              <a:rPr lang="en-US" sz="3000" u="sng" dirty="0">
                <a:solidFill>
                  <a:schemeClr val="accent1"/>
                </a:solidFill>
                <a:latin typeface="Times New Roman" panose="02020603050405020304" pitchFamily="18" charset="0"/>
                <a:cs typeface="Times New Roman" panose="02020603050405020304" pitchFamily="18" charset="0"/>
              </a:rPr>
              <a:t>screening</a:t>
            </a:r>
            <a:r>
              <a:rPr lang="en-US" sz="3000" dirty="0">
                <a:solidFill>
                  <a:schemeClr val="tx2"/>
                </a:solidFill>
                <a:latin typeface="Times New Roman" panose="02020603050405020304" pitchFamily="18" charset="0"/>
                <a:cs typeface="Times New Roman" panose="02020603050405020304" pitchFamily="18" charset="0"/>
              </a:rPr>
              <a:t>. Health problems are identified early and effective treatment given to prevent further progress of the disease process  e.g.</a:t>
            </a:r>
          </a:p>
          <a:p>
            <a:pPr>
              <a:buFontTx/>
              <a:buChar char="-"/>
            </a:pPr>
            <a:r>
              <a:rPr lang="en-US" sz="3000" dirty="0">
                <a:solidFill>
                  <a:schemeClr val="tx2"/>
                </a:solidFill>
                <a:latin typeface="Times New Roman" panose="02020603050405020304" pitchFamily="18" charset="0"/>
                <a:cs typeface="Times New Roman" panose="02020603050405020304" pitchFamily="18" charset="0"/>
              </a:rPr>
              <a:t>Weighing babies to check if their weight falls in normal limits, and if not to take appropriate measures </a:t>
            </a:r>
          </a:p>
          <a:p>
            <a:pPr>
              <a:buFontTx/>
              <a:buChar char="-"/>
            </a:pPr>
            <a:r>
              <a:rPr lang="en-US" sz="3000" dirty="0">
                <a:solidFill>
                  <a:schemeClr val="tx2"/>
                </a:solidFill>
                <a:latin typeface="Times New Roman" panose="02020603050405020304" pitchFamily="18" charset="0"/>
                <a:cs typeface="Times New Roman" panose="02020603050405020304" pitchFamily="18" charset="0"/>
              </a:rPr>
              <a:t>Examining stool specimen of school children for ova and cyst (O/C) to check for intestinal worms </a:t>
            </a:r>
          </a:p>
          <a:p>
            <a:pPr>
              <a:buFontTx/>
              <a:buChar char="-"/>
            </a:pPr>
            <a:r>
              <a:rPr lang="en-US" sz="3000" dirty="0">
                <a:solidFill>
                  <a:schemeClr val="tx2"/>
                </a:solidFill>
                <a:latin typeface="Times New Roman" panose="02020603050405020304" pitchFamily="18" charset="0"/>
                <a:cs typeface="Times New Roman" panose="02020603050405020304" pitchFamily="18" charset="0"/>
              </a:rPr>
              <a:t>Examining pregnant mothers to check for early signs of anemia and to take preventive </a:t>
            </a:r>
            <a:r>
              <a:rPr lang="en-US" sz="3000" dirty="0" smtClean="0">
                <a:solidFill>
                  <a:schemeClr val="tx2"/>
                </a:solidFill>
                <a:latin typeface="Times New Roman" panose="02020603050405020304" pitchFamily="18" charset="0"/>
                <a:cs typeface="Times New Roman" panose="02020603050405020304" pitchFamily="18" charset="0"/>
              </a:rPr>
              <a:t>measures.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Content Placeholder 2"/>
          <p:cNvSpPr>
            <a:spLocks noGrp="1"/>
          </p:cNvSpPr>
          <p:nvPr>
            <p:ph idx="1"/>
          </p:nvPr>
        </p:nvSpPr>
        <p:spPr>
          <a:xfrm>
            <a:off x="812442" y="115910"/>
            <a:ext cx="10515600" cy="6510270"/>
          </a:xfrm>
        </p:spPr>
        <p:txBody>
          <a:bodyPr>
            <a:normAutofit fontScale="93750" lnSpcReduction="10000"/>
          </a:bodyPr>
          <a:lstStyle/>
          <a:p>
            <a:r>
              <a:rPr lang="en-US" sz="3200" u="sng" dirty="0">
                <a:solidFill>
                  <a:schemeClr val="accent1"/>
                </a:solidFill>
                <a:latin typeface="Times New Roman" panose="02020603050405020304" pitchFamily="18" charset="0"/>
                <a:cs typeface="Times New Roman" panose="02020603050405020304" pitchFamily="18" charset="0"/>
              </a:rPr>
              <a:t>Case finding </a:t>
            </a:r>
            <a:r>
              <a:rPr lang="en-US" sz="3200" dirty="0">
                <a:solidFill>
                  <a:schemeClr val="tx2"/>
                </a:solidFill>
                <a:latin typeface="Times New Roman" panose="02020603050405020304" pitchFamily="18" charset="0"/>
                <a:cs typeface="Times New Roman" panose="02020603050405020304" pitchFamily="18" charset="0"/>
              </a:rPr>
              <a:t>is targeting individuals thought to be at </a:t>
            </a:r>
            <a:r>
              <a:rPr lang="en-US" sz="3200" dirty="0" smtClean="0">
                <a:solidFill>
                  <a:schemeClr val="tx2"/>
                </a:solidFill>
                <a:latin typeface="Times New Roman" panose="02020603050405020304" pitchFamily="18" charset="0"/>
                <a:cs typeface="Times New Roman" panose="02020603050405020304" pitchFamily="18" charset="0"/>
              </a:rPr>
              <a:t>risk. This is done by </a:t>
            </a:r>
            <a:r>
              <a:rPr lang="en-US" sz="3200" u="sng" dirty="0" smtClean="0">
                <a:solidFill>
                  <a:schemeClr val="accent1"/>
                </a:solidFill>
                <a:latin typeface="Times New Roman" panose="02020603050405020304" pitchFamily="18" charset="0"/>
                <a:cs typeface="Times New Roman" panose="02020603050405020304" pitchFamily="18" charset="0"/>
              </a:rPr>
              <a:t>tracing </a:t>
            </a:r>
            <a:r>
              <a:rPr lang="en-US" sz="3200" u="sng" dirty="0">
                <a:solidFill>
                  <a:schemeClr val="accent1"/>
                </a:solidFill>
                <a:latin typeface="Times New Roman" panose="02020603050405020304" pitchFamily="18" charset="0"/>
                <a:cs typeface="Times New Roman" panose="02020603050405020304" pitchFamily="18" charset="0"/>
              </a:rPr>
              <a:t>of contacts </a:t>
            </a:r>
            <a:r>
              <a:rPr lang="en-US" sz="3200" dirty="0">
                <a:solidFill>
                  <a:schemeClr val="tx2"/>
                </a:solidFill>
                <a:latin typeface="Times New Roman" panose="02020603050405020304" pitchFamily="18" charset="0"/>
                <a:cs typeface="Times New Roman" panose="02020603050405020304" pitchFamily="18" charset="0"/>
              </a:rPr>
              <a:t>of a person with an infectious disease such as Pulmonary Tuberculosis (PTB ) and Sexually Transmitted Infections (STI ) </a:t>
            </a:r>
            <a:r>
              <a:rPr lang="en-US" sz="3200" dirty="0" smtClean="0">
                <a:solidFill>
                  <a:schemeClr val="tx2"/>
                </a:solidFill>
                <a:latin typeface="Times New Roman" panose="02020603050405020304" pitchFamily="18" charset="0"/>
                <a:cs typeface="Times New Roman" panose="02020603050405020304" pitchFamily="18" charset="0"/>
              </a:rPr>
              <a:t>is done to </a:t>
            </a:r>
            <a:r>
              <a:rPr lang="en-US" sz="3200" dirty="0">
                <a:solidFill>
                  <a:schemeClr val="tx2"/>
                </a:solidFill>
                <a:latin typeface="Times New Roman" panose="02020603050405020304" pitchFamily="18" charset="0"/>
                <a:cs typeface="Times New Roman" panose="02020603050405020304" pitchFamily="18" charset="0"/>
              </a:rPr>
              <a:t>check whether </a:t>
            </a:r>
            <a:r>
              <a:rPr lang="en-US" sz="3200" dirty="0" smtClean="0">
                <a:solidFill>
                  <a:schemeClr val="tx2"/>
                </a:solidFill>
                <a:latin typeface="Times New Roman" panose="02020603050405020304" pitchFamily="18" charset="0"/>
                <a:cs typeface="Times New Roman" panose="02020603050405020304" pitchFamily="18" charset="0"/>
              </a:rPr>
              <a:t>the partner has the same disease. </a:t>
            </a:r>
            <a:r>
              <a:rPr lang="en-US" sz="3200" dirty="0"/>
              <a:t>Case finding is a key strategy in communicable disease outbreak </a:t>
            </a:r>
            <a:r>
              <a:rPr lang="en-US" sz="3200" dirty="0" smtClean="0"/>
              <a:t>management.</a:t>
            </a:r>
            <a:endParaRPr lang="en-US" sz="3200" dirty="0" smtClean="0">
              <a:solidFill>
                <a:schemeClr val="tx2"/>
              </a:solidFill>
              <a:latin typeface="Times New Roman" panose="02020603050405020304" pitchFamily="18" charset="0"/>
              <a:cs typeface="Times New Roman" panose="02020603050405020304" pitchFamily="18" charset="0"/>
            </a:endParaRPr>
          </a:p>
          <a:p>
            <a:r>
              <a:rPr lang="en-US" sz="3200" dirty="0" smtClean="0">
                <a:solidFill>
                  <a:schemeClr val="tx2"/>
                </a:solidFill>
                <a:latin typeface="Times New Roman" panose="02020603050405020304" pitchFamily="18" charset="0"/>
                <a:cs typeface="Times New Roman" panose="02020603050405020304" pitchFamily="18" charset="0"/>
              </a:rPr>
              <a:t>Another </a:t>
            </a:r>
            <a:r>
              <a:rPr lang="en-US" sz="3200" dirty="0">
                <a:solidFill>
                  <a:schemeClr val="tx2"/>
                </a:solidFill>
                <a:latin typeface="Times New Roman" panose="02020603050405020304" pitchFamily="18" charset="0"/>
                <a:cs typeface="Times New Roman" panose="02020603050405020304" pitchFamily="18" charset="0"/>
              </a:rPr>
              <a:t>form of secondary prevention is called </a:t>
            </a:r>
            <a:r>
              <a:rPr lang="en-US" sz="3200" u="sng" dirty="0">
                <a:solidFill>
                  <a:schemeClr val="accent1"/>
                </a:solidFill>
                <a:latin typeface="Times New Roman" panose="02020603050405020304" pitchFamily="18" charset="0"/>
                <a:cs typeface="Times New Roman" panose="02020603050405020304" pitchFamily="18" charset="0"/>
              </a:rPr>
              <a:t>community </a:t>
            </a:r>
            <a:r>
              <a:rPr lang="en-US" sz="3200" u="sng" dirty="0" smtClean="0">
                <a:solidFill>
                  <a:schemeClr val="accent1"/>
                </a:solidFill>
                <a:latin typeface="Times New Roman" panose="02020603050405020304" pitchFamily="18" charset="0"/>
                <a:cs typeface="Times New Roman" panose="02020603050405020304" pitchFamily="18" charset="0"/>
              </a:rPr>
              <a:t>surveillance</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a:solidFill>
                  <a:schemeClr val="tx2"/>
                </a:solidFill>
                <a:latin typeface="Times New Roman" panose="02020603050405020304" pitchFamily="18" charset="0"/>
                <a:cs typeface="Times New Roman" panose="02020603050405020304" pitchFamily="18" charset="0"/>
              </a:rPr>
              <a:t>This could be active or passive.  </a:t>
            </a:r>
            <a:endParaRPr lang="en-US" sz="3200" dirty="0" smtClean="0">
              <a:solidFill>
                <a:schemeClr val="tx2"/>
              </a:solidFill>
              <a:latin typeface="Times New Roman" panose="02020603050405020304" pitchFamily="18" charset="0"/>
              <a:cs typeface="Times New Roman" panose="02020603050405020304" pitchFamily="18" charset="0"/>
            </a:endParaRPr>
          </a:p>
          <a:p>
            <a:r>
              <a:rPr lang="en-US" sz="3200" dirty="0" smtClean="0">
                <a:solidFill>
                  <a:schemeClr val="tx2"/>
                </a:solidFill>
                <a:latin typeface="Times New Roman" panose="02020603050405020304" pitchFamily="18" charset="0"/>
                <a:cs typeface="Times New Roman" panose="02020603050405020304" pitchFamily="18" charset="0"/>
              </a:rPr>
              <a:t>Active </a:t>
            </a:r>
            <a:r>
              <a:rPr lang="en-US" sz="3200" dirty="0">
                <a:solidFill>
                  <a:schemeClr val="tx2"/>
                </a:solidFill>
                <a:latin typeface="Times New Roman" panose="02020603050405020304" pitchFamily="18" charset="0"/>
                <a:cs typeface="Times New Roman" panose="02020603050405020304" pitchFamily="18" charset="0"/>
              </a:rPr>
              <a:t>surveillance is planned, frequent, in-depth search for cases of selected diseases in the community (necessary after an epidemic)</a:t>
            </a:r>
          </a:p>
          <a:p>
            <a:r>
              <a:rPr lang="en-US" sz="3200" dirty="0">
                <a:solidFill>
                  <a:schemeClr val="tx2"/>
                </a:solidFill>
                <a:latin typeface="Times New Roman" panose="02020603050405020304" pitchFamily="18" charset="0"/>
                <a:cs typeface="Times New Roman" panose="02020603050405020304" pitchFamily="18" charset="0"/>
              </a:rPr>
              <a:t>Passive surveillance is regular collection of statistics on incidence (new cases) at all levels of the health services i.e. health facilities keeping of records </a:t>
            </a:r>
          </a:p>
          <a:p>
            <a:r>
              <a:rPr lang="en-US" sz="3200" b="1" u="sng" dirty="0">
                <a:solidFill>
                  <a:srgbClr val="FF0000"/>
                </a:solidFill>
                <a:latin typeface="Times New Roman" panose="02020603050405020304" pitchFamily="18" charset="0"/>
                <a:cs typeface="Times New Roman" panose="02020603050405020304" pitchFamily="18" charset="0"/>
              </a:rPr>
              <a:t>N/B</a:t>
            </a:r>
            <a:r>
              <a:rPr lang="en-US" sz="3200" dirty="0">
                <a:solidFill>
                  <a:schemeClr val="tx2"/>
                </a:solidFill>
                <a:latin typeface="Times New Roman" panose="02020603050405020304" pitchFamily="18" charset="0"/>
                <a:cs typeface="Times New Roman" panose="02020603050405020304" pitchFamily="18" charset="0"/>
              </a:rPr>
              <a:t>  </a:t>
            </a:r>
            <a:r>
              <a:rPr lang="en-US" sz="3200" dirty="0" smtClean="0">
                <a:solidFill>
                  <a:schemeClr val="tx2"/>
                </a:solidFill>
                <a:latin typeface="Times New Roman" panose="02020603050405020304" pitchFamily="18" charset="0"/>
                <a:cs typeface="Times New Roman" panose="02020603050405020304" pitchFamily="18" charset="0"/>
              </a:rPr>
              <a:t>Secondary prevention helps in early detection of </a:t>
            </a:r>
            <a:r>
              <a:rPr lang="en-US" sz="3200" dirty="0">
                <a:solidFill>
                  <a:schemeClr val="tx2"/>
                </a:solidFill>
                <a:latin typeface="Times New Roman" panose="02020603050405020304" pitchFamily="18" charset="0"/>
                <a:cs typeface="Times New Roman" panose="02020603050405020304" pitchFamily="18" charset="0"/>
              </a:rPr>
              <a:t>disease </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a:solidFill>
                  <a:schemeClr val="tx2"/>
                </a:solidFill>
                <a:latin typeface="Times New Roman" panose="02020603050405020304" pitchFamily="18" charset="0"/>
                <a:cs typeface="Times New Roman" panose="02020603050405020304" pitchFamily="18" charset="0"/>
              </a:rPr>
              <a:t>by screening and </a:t>
            </a:r>
            <a:r>
              <a:rPr lang="en-US" sz="3200" dirty="0" smtClean="0">
                <a:solidFill>
                  <a:schemeClr val="tx2"/>
                </a:solidFill>
                <a:latin typeface="Times New Roman" panose="02020603050405020304" pitchFamily="18" charset="0"/>
                <a:cs typeface="Times New Roman" panose="02020603050405020304" pitchFamily="18" charset="0"/>
              </a:rPr>
              <a:t>starting of </a:t>
            </a:r>
            <a:r>
              <a:rPr lang="en-US" sz="3200" dirty="0">
                <a:solidFill>
                  <a:schemeClr val="tx2"/>
                </a:solidFill>
                <a:latin typeface="Times New Roman" panose="02020603050405020304" pitchFamily="18" charset="0"/>
                <a:cs typeface="Times New Roman" panose="02020603050405020304" pitchFamily="18" charset="0"/>
              </a:rPr>
              <a:t>treatment promptly</a:t>
            </a:r>
            <a:r>
              <a:rPr lang="en-US" sz="3200" dirty="0" smtClean="0">
                <a:solidFill>
                  <a:schemeClr val="tx2"/>
                </a:solidFill>
                <a:latin typeface="Times New Roman" panose="02020603050405020304" pitchFamily="18" charset="0"/>
                <a:cs typeface="Times New Roman" panose="02020603050405020304" pitchFamily="18" charset="0"/>
              </a:rPr>
              <a:t>.</a:t>
            </a:r>
            <a:endParaRPr lang="en-US" sz="32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2" name="Content Placeholder 2"/>
          <p:cNvSpPr>
            <a:spLocks noGrp="1"/>
          </p:cNvSpPr>
          <p:nvPr>
            <p:ph idx="1"/>
          </p:nvPr>
        </p:nvSpPr>
        <p:spPr>
          <a:xfrm>
            <a:off x="838200" y="141668"/>
            <a:ext cx="10515600" cy="6375042"/>
          </a:xfrm>
        </p:spPr>
        <p:txBody>
          <a:bodyPr>
            <a:normAutofit fontScale="85714" lnSpcReduction="10000"/>
          </a:bodyPr>
          <a:lstStyle/>
          <a:p>
            <a:pPr marL="457200" indent="-457200">
              <a:buAutoNum type="arabicPlain" startAt="3"/>
            </a:pPr>
            <a:r>
              <a:rPr lang="en-US" sz="3500" b="1" dirty="0">
                <a:solidFill>
                  <a:schemeClr val="accent2"/>
                </a:solidFill>
                <a:latin typeface="Times New Roman" panose="02020603050405020304" pitchFamily="18" charset="0"/>
                <a:cs typeface="Times New Roman" panose="02020603050405020304" pitchFamily="18" charset="0"/>
              </a:rPr>
              <a:t>Tertiary prevention </a:t>
            </a:r>
            <a:endParaRPr lang="en-US" sz="3500" b="1" dirty="0" smtClean="0">
              <a:solidFill>
                <a:schemeClr val="accent2"/>
              </a:solidFill>
              <a:latin typeface="Times New Roman" panose="02020603050405020304" pitchFamily="18" charset="0"/>
              <a:cs typeface="Times New Roman" panose="02020603050405020304" pitchFamily="18" charset="0"/>
            </a:endParaRPr>
          </a:p>
          <a:p>
            <a:pPr marL="0" indent="0">
              <a:buNone/>
            </a:pPr>
            <a:r>
              <a:rPr lang="en-US" sz="3500" dirty="0" smtClean="0">
                <a:solidFill>
                  <a:schemeClr val="tx2"/>
                </a:solidFill>
                <a:latin typeface="Times New Roman" panose="02020603050405020304" pitchFamily="18" charset="0"/>
                <a:cs typeface="Times New Roman" panose="02020603050405020304" pitchFamily="18" charset="0"/>
              </a:rPr>
              <a:t>A methods </a:t>
            </a:r>
            <a:r>
              <a:rPr lang="en-US" sz="3500" dirty="0">
                <a:solidFill>
                  <a:schemeClr val="tx2"/>
                </a:solidFill>
                <a:latin typeface="Times New Roman" panose="02020603050405020304" pitchFamily="18" charset="0"/>
                <a:cs typeface="Times New Roman" panose="02020603050405020304" pitchFamily="18" charset="0"/>
              </a:rPr>
              <a:t>of prevention </a:t>
            </a:r>
            <a:r>
              <a:rPr lang="en-US" sz="3500" dirty="0" smtClean="0">
                <a:solidFill>
                  <a:schemeClr val="tx2"/>
                </a:solidFill>
                <a:latin typeface="Times New Roman" panose="02020603050405020304" pitchFamily="18" charset="0"/>
                <a:cs typeface="Times New Roman" panose="02020603050405020304" pitchFamily="18" charset="0"/>
              </a:rPr>
              <a:t>based </a:t>
            </a:r>
            <a:r>
              <a:rPr lang="en-US" sz="3500" dirty="0">
                <a:solidFill>
                  <a:schemeClr val="tx2"/>
                </a:solidFill>
                <a:latin typeface="Times New Roman" panose="02020603050405020304" pitchFamily="18" charset="0"/>
                <a:cs typeface="Times New Roman" panose="02020603050405020304" pitchFamily="18" charset="0"/>
              </a:rPr>
              <a:t>on diagnosis and management of the disease or </a:t>
            </a:r>
            <a:r>
              <a:rPr lang="en-US" sz="3500" dirty="0" smtClean="0">
                <a:solidFill>
                  <a:schemeClr val="tx2"/>
                </a:solidFill>
                <a:latin typeface="Times New Roman" panose="02020603050405020304" pitchFamily="18" charset="0"/>
                <a:cs typeface="Times New Roman" panose="02020603050405020304" pitchFamily="18" charset="0"/>
              </a:rPr>
              <a:t>disability. </a:t>
            </a:r>
          </a:p>
          <a:p>
            <a:pPr marL="0" indent="0">
              <a:buNone/>
            </a:pPr>
            <a:r>
              <a:rPr lang="en-US" sz="3500" dirty="0" smtClean="0">
                <a:solidFill>
                  <a:schemeClr val="tx2"/>
                </a:solidFill>
                <a:latin typeface="Times New Roman" panose="02020603050405020304" pitchFamily="18" charset="0"/>
                <a:cs typeface="Times New Roman" panose="02020603050405020304" pitchFamily="18" charset="0"/>
              </a:rPr>
              <a:t>It cuts across </a:t>
            </a:r>
            <a:r>
              <a:rPr lang="en-US" sz="3500" dirty="0">
                <a:solidFill>
                  <a:schemeClr val="tx2"/>
                </a:solidFill>
                <a:latin typeface="Times New Roman" panose="02020603050405020304" pitchFamily="18" charset="0"/>
                <a:cs typeface="Times New Roman" panose="02020603050405020304" pitchFamily="18" charset="0"/>
              </a:rPr>
              <a:t>1</a:t>
            </a:r>
            <a:r>
              <a:rPr lang="en-US" sz="3500" baseline="30000" dirty="0">
                <a:solidFill>
                  <a:schemeClr val="tx2"/>
                </a:solidFill>
                <a:latin typeface="Times New Roman" panose="02020603050405020304" pitchFamily="18" charset="0"/>
                <a:cs typeface="Times New Roman" panose="02020603050405020304" pitchFamily="18" charset="0"/>
              </a:rPr>
              <a:t>st</a:t>
            </a:r>
            <a:r>
              <a:rPr lang="en-US" sz="3500" dirty="0">
                <a:solidFill>
                  <a:schemeClr val="tx2"/>
                </a:solidFill>
                <a:latin typeface="Times New Roman" panose="02020603050405020304" pitchFamily="18" charset="0"/>
                <a:cs typeface="Times New Roman" panose="02020603050405020304" pitchFamily="18" charset="0"/>
              </a:rPr>
              <a:t> aid, </a:t>
            </a:r>
            <a:r>
              <a:rPr lang="en-US" sz="3500" dirty="0" smtClean="0">
                <a:solidFill>
                  <a:schemeClr val="tx2"/>
                </a:solidFill>
                <a:latin typeface="Times New Roman" panose="02020603050405020304" pitchFamily="18" charset="0"/>
                <a:cs typeface="Times New Roman" panose="02020603050405020304" pitchFamily="18" charset="0"/>
              </a:rPr>
              <a:t>Treatment </a:t>
            </a:r>
            <a:r>
              <a:rPr lang="en-US" sz="3500" dirty="0">
                <a:solidFill>
                  <a:schemeClr val="tx2"/>
                </a:solidFill>
                <a:latin typeface="Times New Roman" panose="02020603050405020304" pitchFamily="18" charset="0"/>
                <a:cs typeface="Times New Roman" panose="02020603050405020304" pitchFamily="18" charset="0"/>
              </a:rPr>
              <a:t>and </a:t>
            </a:r>
            <a:r>
              <a:rPr lang="en-US" sz="3500" dirty="0" smtClean="0">
                <a:solidFill>
                  <a:schemeClr val="tx2"/>
                </a:solidFill>
                <a:latin typeface="Times New Roman" panose="02020603050405020304" pitchFamily="18" charset="0"/>
                <a:cs typeface="Times New Roman" panose="02020603050405020304" pitchFamily="18" charset="0"/>
              </a:rPr>
              <a:t>Rehabilitation (</a:t>
            </a:r>
            <a:r>
              <a:rPr lang="en-US" sz="3500" dirty="0">
                <a:solidFill>
                  <a:schemeClr val="tx2"/>
                </a:solidFill>
                <a:latin typeface="Times New Roman" panose="02020603050405020304" pitchFamily="18" charset="0"/>
                <a:cs typeface="Times New Roman" panose="02020603050405020304" pitchFamily="18" charset="0"/>
              </a:rPr>
              <a:t>e.g. </a:t>
            </a:r>
            <a:r>
              <a:rPr lang="en-US" sz="3500" dirty="0" smtClean="0">
                <a:solidFill>
                  <a:schemeClr val="tx2"/>
                </a:solidFill>
                <a:latin typeface="Times New Roman" panose="02020603050405020304" pitchFamily="18" charset="0"/>
                <a:cs typeface="Times New Roman" panose="02020603050405020304" pitchFamily="18" charset="0"/>
              </a:rPr>
              <a:t>counseling, </a:t>
            </a:r>
            <a:r>
              <a:rPr lang="en-US" sz="3500" dirty="0">
                <a:solidFill>
                  <a:schemeClr val="tx2"/>
                </a:solidFill>
                <a:latin typeface="Times New Roman" panose="02020603050405020304" pitchFamily="18" charset="0"/>
                <a:cs typeface="Times New Roman" panose="02020603050405020304" pitchFamily="18" charset="0"/>
              </a:rPr>
              <a:t>re-training, prosthesis or artificial limb)</a:t>
            </a:r>
          </a:p>
          <a:p>
            <a:pPr marL="0" indent="0">
              <a:buNone/>
            </a:pPr>
            <a:r>
              <a:rPr lang="en-US" sz="3500" dirty="0">
                <a:solidFill>
                  <a:schemeClr val="tx2"/>
                </a:solidFill>
                <a:latin typeface="Times New Roman" panose="02020603050405020304" pitchFamily="18" charset="0"/>
                <a:cs typeface="Times New Roman" panose="02020603050405020304" pitchFamily="18" charset="0"/>
              </a:rPr>
              <a:t>The aim of tertiary prevention is to ;</a:t>
            </a:r>
          </a:p>
          <a:p>
            <a:pPr marL="457200" indent="-457200">
              <a:buFontTx/>
              <a:buChar char="-"/>
            </a:pPr>
            <a:r>
              <a:rPr lang="en-US" sz="3500" dirty="0">
                <a:solidFill>
                  <a:schemeClr val="tx2"/>
                </a:solidFill>
                <a:latin typeface="Times New Roman" panose="02020603050405020304" pitchFamily="18" charset="0"/>
                <a:cs typeface="Times New Roman" panose="02020603050405020304" pitchFamily="18" charset="0"/>
              </a:rPr>
              <a:t>Reduce suffering</a:t>
            </a:r>
          </a:p>
          <a:p>
            <a:pPr marL="457200" indent="-457200">
              <a:buFontTx/>
              <a:buChar char="-"/>
            </a:pPr>
            <a:r>
              <a:rPr lang="en-US" sz="3500" dirty="0">
                <a:solidFill>
                  <a:schemeClr val="tx2"/>
                </a:solidFill>
                <a:latin typeface="Times New Roman" panose="02020603050405020304" pitchFamily="18" charset="0"/>
                <a:cs typeface="Times New Roman" panose="02020603050405020304" pitchFamily="18" charset="0"/>
              </a:rPr>
              <a:t>Cure the disease </a:t>
            </a:r>
          </a:p>
          <a:p>
            <a:pPr marL="457200" indent="-457200">
              <a:buFontTx/>
              <a:buChar char="-"/>
            </a:pPr>
            <a:r>
              <a:rPr lang="en-US" sz="3500" dirty="0">
                <a:solidFill>
                  <a:schemeClr val="tx2"/>
                </a:solidFill>
                <a:latin typeface="Times New Roman" panose="02020603050405020304" pitchFamily="18" charset="0"/>
                <a:cs typeface="Times New Roman" panose="02020603050405020304" pitchFamily="18" charset="0"/>
              </a:rPr>
              <a:t>Prevent disability</a:t>
            </a:r>
          </a:p>
          <a:p>
            <a:pPr marL="457200" indent="-457200">
              <a:buFontTx/>
              <a:buChar char="-"/>
            </a:pPr>
            <a:r>
              <a:rPr lang="en-US" sz="3500" dirty="0">
                <a:solidFill>
                  <a:schemeClr val="tx2"/>
                </a:solidFill>
                <a:latin typeface="Times New Roman" panose="02020603050405020304" pitchFamily="18" charset="0"/>
                <a:cs typeface="Times New Roman" panose="02020603050405020304" pitchFamily="18" charset="0"/>
              </a:rPr>
              <a:t>Rehabilitation services in cases of permanent disability such as blindness, paralysis etc.</a:t>
            </a:r>
          </a:p>
          <a:p>
            <a:pPr marL="457200" indent="-457200"/>
            <a:r>
              <a:rPr lang="en-US" sz="3500" b="1" u="sng" dirty="0">
                <a:solidFill>
                  <a:srgbClr val="FF0000"/>
                </a:solidFill>
                <a:latin typeface="Times New Roman" panose="02020603050405020304" pitchFamily="18" charset="0"/>
                <a:cs typeface="Times New Roman" panose="02020603050405020304" pitchFamily="18" charset="0"/>
              </a:rPr>
              <a:t>N/B</a:t>
            </a:r>
            <a:r>
              <a:rPr lang="en-US" sz="3500" dirty="0">
                <a:solidFill>
                  <a:schemeClr val="tx2"/>
                </a:solidFill>
                <a:latin typeface="Times New Roman" panose="02020603050405020304" pitchFamily="18" charset="0"/>
                <a:cs typeface="Times New Roman" panose="02020603050405020304" pitchFamily="18" charset="0"/>
              </a:rPr>
              <a:t>  </a:t>
            </a:r>
            <a:r>
              <a:rPr lang="en-US" sz="3500" dirty="0" smtClean="0">
                <a:solidFill>
                  <a:schemeClr val="tx2"/>
                </a:solidFill>
                <a:latin typeface="Times New Roman" panose="02020603050405020304" pitchFamily="18" charset="0"/>
                <a:cs typeface="Times New Roman" panose="02020603050405020304" pitchFamily="18" charset="0"/>
              </a:rPr>
              <a:t>Tertiary </a:t>
            </a:r>
            <a:r>
              <a:rPr lang="en-US" sz="3500" dirty="0">
                <a:solidFill>
                  <a:schemeClr val="tx2"/>
                </a:solidFill>
                <a:latin typeface="Times New Roman" panose="02020603050405020304" pitchFamily="18" charset="0"/>
                <a:cs typeface="Times New Roman" panose="02020603050405020304" pitchFamily="18" charset="0"/>
              </a:rPr>
              <a:t>prevention deals with diagnosis, treatment and rehabilitation.</a:t>
            </a:r>
          </a:p>
          <a:p>
            <a:endParaRPr lang="en-US" b="1"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3" name="Subtitle 2"/>
          <p:cNvSpPr>
            <a:spLocks noGrp="1"/>
          </p:cNvSpPr>
          <p:nvPr>
            <p:ph type="subTitle" idx="1"/>
          </p:nvPr>
        </p:nvSpPr>
        <p:spPr>
          <a:xfrm>
            <a:off x="1171977" y="1313645"/>
            <a:ext cx="9530367" cy="5544355"/>
          </a:xfrm>
        </p:spPr>
        <p:txBody>
          <a:bodyPr>
            <a:normAutofit fontScale="92500" lnSpcReduction="20000"/>
          </a:bodyPr>
          <a:lstStyle/>
          <a:p>
            <a:pPr marL="514350" indent="-514350" algn="l">
              <a:buAutoNum type="arabicPeriod"/>
            </a:pPr>
            <a:r>
              <a:rPr lang="sw-KE" sz="3000" dirty="0" smtClean="0">
                <a:latin typeface="Times New Roman" panose="02020603050405020304" pitchFamily="18" charset="0"/>
                <a:cs typeface="Times New Roman" panose="02020603050405020304" pitchFamily="18" charset="0"/>
              </a:rPr>
              <a:t>Definition </a:t>
            </a:r>
            <a:r>
              <a:rPr lang="sw-KE" sz="3000" dirty="0">
                <a:latin typeface="Times New Roman" panose="02020603050405020304" pitchFamily="18" charset="0"/>
                <a:cs typeface="Times New Roman" panose="02020603050405020304" pitchFamily="18" charset="0"/>
              </a:rPr>
              <a:t>of maternal child health </a:t>
            </a:r>
            <a:r>
              <a:rPr lang="sw-KE" sz="3000" dirty="0" smtClean="0">
                <a:latin typeface="Times New Roman" panose="02020603050405020304" pitchFamily="18" charset="0"/>
                <a:cs typeface="Times New Roman" panose="02020603050405020304" pitchFamily="18" charset="0"/>
              </a:rPr>
              <a:t>services.</a:t>
            </a:r>
          </a:p>
          <a:p>
            <a:pPr marL="514350" indent="-514350" algn="l">
              <a:buAutoNum type="arabicPeriod"/>
            </a:pPr>
            <a:r>
              <a:rPr lang="sw-KE" sz="3000" dirty="0" smtClean="0">
                <a:latin typeface="Times New Roman" panose="02020603050405020304" pitchFamily="18" charset="0"/>
                <a:cs typeface="Times New Roman" panose="02020603050405020304" pitchFamily="18" charset="0"/>
              </a:rPr>
              <a:t>Aims </a:t>
            </a:r>
            <a:r>
              <a:rPr lang="sw-KE" sz="3000" dirty="0">
                <a:latin typeface="Times New Roman" panose="02020603050405020304" pitchFamily="18" charset="0"/>
                <a:cs typeface="Times New Roman" panose="02020603050405020304" pitchFamily="18" charset="0"/>
              </a:rPr>
              <a:t>of MCH/FP </a:t>
            </a:r>
            <a:r>
              <a:rPr lang="sw-KE" sz="3000" dirty="0" smtClean="0">
                <a:latin typeface="Times New Roman" panose="02020603050405020304" pitchFamily="18" charset="0"/>
                <a:cs typeface="Times New Roman" panose="02020603050405020304" pitchFamily="18" charset="0"/>
              </a:rPr>
              <a:t>services</a:t>
            </a:r>
          </a:p>
          <a:p>
            <a:pPr marL="514350" indent="-514350" algn="l">
              <a:buAutoNum type="arabicPeriod"/>
            </a:pPr>
            <a:r>
              <a:rPr lang="sw-KE" sz="3000" dirty="0" smtClean="0">
                <a:latin typeface="Times New Roman" panose="02020603050405020304" pitchFamily="18" charset="0"/>
                <a:cs typeface="Times New Roman" panose="02020603050405020304" pitchFamily="18" charset="0"/>
              </a:rPr>
              <a:t>Advantages </a:t>
            </a:r>
            <a:r>
              <a:rPr lang="sw-KE" sz="3000" dirty="0">
                <a:latin typeface="Times New Roman" panose="02020603050405020304" pitchFamily="18" charset="0"/>
                <a:cs typeface="Times New Roman" panose="02020603050405020304" pitchFamily="18" charset="0"/>
              </a:rPr>
              <a:t>of maternal child health and family planning services.</a:t>
            </a:r>
          </a:p>
          <a:p>
            <a:pPr marL="457200" indent="-457200" algn="l"/>
            <a:r>
              <a:rPr lang="sw-KE" sz="3000" dirty="0" smtClean="0">
                <a:latin typeface="Times New Roman" panose="02020603050405020304" pitchFamily="18" charset="0"/>
                <a:cs typeface="Times New Roman" panose="02020603050405020304" pitchFamily="18" charset="0"/>
              </a:rPr>
              <a:t>4. The </a:t>
            </a:r>
            <a:r>
              <a:rPr lang="sw-KE" sz="3000" dirty="0">
                <a:latin typeface="Times New Roman" panose="02020603050405020304" pitchFamily="18" charset="0"/>
                <a:cs typeface="Times New Roman" panose="02020603050405020304" pitchFamily="18" charset="0"/>
              </a:rPr>
              <a:t>components of MCH/FP services to include:</a:t>
            </a:r>
          </a:p>
          <a:p>
            <a:pPr marL="457200" indent="-457200" algn="l"/>
            <a:r>
              <a:rPr lang="sw-KE" sz="3000" dirty="0">
                <a:latin typeface="Times New Roman" panose="02020603050405020304" pitchFamily="18" charset="0"/>
                <a:cs typeface="Times New Roman" panose="02020603050405020304" pitchFamily="18" charset="0"/>
              </a:rPr>
              <a:t>               - </a:t>
            </a:r>
            <a:r>
              <a:rPr lang="sw-KE" sz="3000" dirty="0" smtClean="0">
                <a:latin typeface="Times New Roman" panose="02020603050405020304" pitchFamily="18" charset="0"/>
                <a:cs typeface="Times New Roman" panose="02020603050405020304" pitchFamily="18" charset="0"/>
              </a:rPr>
              <a:t>Antenatal </a:t>
            </a:r>
            <a:r>
              <a:rPr lang="sw-KE" sz="3000" dirty="0">
                <a:latin typeface="Times New Roman" panose="02020603050405020304" pitchFamily="18" charset="0"/>
                <a:cs typeface="Times New Roman" panose="02020603050405020304" pitchFamily="18" charset="0"/>
              </a:rPr>
              <a:t>care</a:t>
            </a:r>
          </a:p>
          <a:p>
            <a:pPr marL="457200" indent="-457200" algn="l"/>
            <a:r>
              <a:rPr lang="sw-KE" sz="3000" dirty="0">
                <a:latin typeface="Times New Roman" panose="02020603050405020304" pitchFamily="18" charset="0"/>
                <a:cs typeface="Times New Roman" panose="02020603050405020304" pitchFamily="18" charset="0"/>
              </a:rPr>
              <a:t>               - </a:t>
            </a:r>
            <a:r>
              <a:rPr lang="sw-KE" sz="3000" dirty="0" smtClean="0">
                <a:latin typeface="Times New Roman" panose="02020603050405020304" pitchFamily="18" charset="0"/>
                <a:cs typeface="Times New Roman" panose="02020603050405020304" pitchFamily="18" charset="0"/>
              </a:rPr>
              <a:t>Postnatal   </a:t>
            </a:r>
            <a:r>
              <a:rPr lang="sw-KE" sz="3000" dirty="0">
                <a:latin typeface="Times New Roman" panose="02020603050405020304" pitchFamily="18" charset="0"/>
                <a:cs typeface="Times New Roman" panose="02020603050405020304" pitchFamily="18" charset="0"/>
              </a:rPr>
              <a:t>“</a:t>
            </a:r>
          </a:p>
          <a:p>
            <a:pPr marL="457200" indent="-457200" algn="l"/>
            <a:r>
              <a:rPr lang="sw-KE" sz="3000" dirty="0">
                <a:latin typeface="Times New Roman" panose="02020603050405020304" pitchFamily="18" charset="0"/>
                <a:cs typeface="Times New Roman" panose="02020603050405020304" pitchFamily="18" charset="0"/>
              </a:rPr>
              <a:t>               </a:t>
            </a:r>
            <a:r>
              <a:rPr lang="sw-KE" sz="3000" dirty="0" smtClean="0">
                <a:latin typeface="Times New Roman" panose="02020603050405020304" pitchFamily="18" charset="0"/>
                <a:cs typeface="Times New Roman" panose="02020603050405020304" pitchFamily="18" charset="0"/>
              </a:rPr>
              <a:t>-Child </a:t>
            </a:r>
            <a:r>
              <a:rPr lang="sw-KE" sz="3000" dirty="0">
                <a:latin typeface="Times New Roman" panose="02020603050405020304" pitchFamily="18" charset="0"/>
                <a:cs typeface="Times New Roman" panose="02020603050405020304" pitchFamily="18" charset="0"/>
              </a:rPr>
              <a:t>health (child welfare)</a:t>
            </a:r>
          </a:p>
          <a:p>
            <a:pPr marL="457200" indent="-457200" algn="l"/>
            <a:r>
              <a:rPr lang="sw-KE" sz="3000" dirty="0">
                <a:latin typeface="Times New Roman" panose="02020603050405020304" pitchFamily="18" charset="0"/>
                <a:cs typeface="Times New Roman" panose="02020603050405020304" pitchFamily="18" charset="0"/>
              </a:rPr>
              <a:t>               - Family planning (Reproductive health)</a:t>
            </a:r>
          </a:p>
          <a:p>
            <a:pPr marL="457200" indent="-457200" algn="l"/>
            <a:r>
              <a:rPr lang="sw-KE" sz="3000" dirty="0">
                <a:latin typeface="Times New Roman" panose="02020603050405020304" pitchFamily="18" charset="0"/>
                <a:cs typeface="Times New Roman" panose="02020603050405020304" pitchFamily="18" charset="0"/>
              </a:rPr>
              <a:t>               </a:t>
            </a:r>
            <a:r>
              <a:rPr lang="sw-KE" sz="3000" dirty="0" smtClean="0">
                <a:latin typeface="Times New Roman" panose="02020603050405020304" pitchFamily="18" charset="0"/>
                <a:cs typeface="Times New Roman" panose="02020603050405020304" pitchFamily="18" charset="0"/>
              </a:rPr>
              <a:t>- </a:t>
            </a:r>
            <a:r>
              <a:rPr lang="sw-KE" sz="3000" dirty="0">
                <a:latin typeface="Times New Roman" panose="02020603050405020304" pitchFamily="18" charset="0"/>
                <a:cs typeface="Times New Roman" panose="02020603050405020304" pitchFamily="18" charset="0"/>
              </a:rPr>
              <a:t>Immunization</a:t>
            </a:r>
          </a:p>
          <a:p>
            <a:pPr marL="457200" indent="-457200" algn="l"/>
            <a:r>
              <a:rPr lang="sw-KE" sz="3000" dirty="0">
                <a:latin typeface="Times New Roman" panose="02020603050405020304" pitchFamily="18" charset="0"/>
                <a:cs typeface="Times New Roman" panose="02020603050405020304" pitchFamily="18" charset="0"/>
              </a:rPr>
              <a:t>               </a:t>
            </a:r>
            <a:r>
              <a:rPr lang="sw-KE" sz="3000" dirty="0" smtClean="0">
                <a:latin typeface="Times New Roman" panose="02020603050405020304" pitchFamily="18" charset="0"/>
                <a:cs typeface="Times New Roman" panose="02020603050405020304" pitchFamily="18" charset="0"/>
              </a:rPr>
              <a:t>- </a:t>
            </a:r>
            <a:r>
              <a:rPr lang="sw-KE" sz="3000" dirty="0">
                <a:latin typeface="Times New Roman" panose="02020603050405020304" pitchFamily="18" charset="0"/>
                <a:cs typeface="Times New Roman" panose="02020603050405020304" pitchFamily="18" charset="0"/>
              </a:rPr>
              <a:t>Treatment of minor ailments</a:t>
            </a:r>
          </a:p>
          <a:p>
            <a:pPr marL="457200" indent="-457200" algn="l"/>
            <a:r>
              <a:rPr lang="sw-KE" sz="3000" dirty="0">
                <a:latin typeface="Times New Roman" panose="02020603050405020304" pitchFamily="18" charset="0"/>
                <a:cs typeface="Times New Roman" panose="02020603050405020304" pitchFamily="18" charset="0"/>
              </a:rPr>
              <a:t>               </a:t>
            </a:r>
            <a:r>
              <a:rPr lang="sw-KE" sz="3000" dirty="0" smtClean="0">
                <a:latin typeface="Times New Roman" panose="02020603050405020304" pitchFamily="18" charset="0"/>
                <a:cs typeface="Times New Roman" panose="02020603050405020304" pitchFamily="18" charset="0"/>
              </a:rPr>
              <a:t>- </a:t>
            </a:r>
            <a:r>
              <a:rPr lang="sw-KE" sz="3000" dirty="0">
                <a:latin typeface="Times New Roman" panose="02020603050405020304" pitchFamily="18" charset="0"/>
                <a:cs typeface="Times New Roman" panose="02020603050405020304" pitchFamily="18" charset="0"/>
              </a:rPr>
              <a:t>School health</a:t>
            </a:r>
          </a:p>
          <a:p>
            <a:pPr marL="457200" indent="-457200" algn="l"/>
            <a:r>
              <a:rPr lang="sw-KE" sz="3000" dirty="0" smtClean="0">
                <a:latin typeface="Times New Roman" panose="02020603050405020304" pitchFamily="18" charset="0"/>
                <a:cs typeface="Times New Roman" panose="02020603050405020304" pitchFamily="18" charset="0"/>
              </a:rPr>
              <a:t>5. The </a:t>
            </a:r>
            <a:r>
              <a:rPr lang="sw-KE" sz="3000" dirty="0">
                <a:latin typeface="Times New Roman" panose="02020603050405020304" pitchFamily="18" charset="0"/>
                <a:cs typeface="Times New Roman" panose="02020603050405020304" pitchFamily="18" charset="0"/>
              </a:rPr>
              <a:t>role of health service providers</a:t>
            </a:r>
          </a:p>
          <a:p>
            <a:pPr marL="457200" indent="-457200" algn="l"/>
            <a:endParaRPr lang="sw-KE" sz="2000" b="1" i="1" dirty="0"/>
          </a:p>
        </p:txBody>
      </p:sp>
      <p:sp>
        <p:nvSpPr>
          <p:cNvPr id="1048714" name="Title 1"/>
          <p:cNvSpPr>
            <a:spLocks noGrp="1"/>
          </p:cNvSpPr>
          <p:nvPr>
            <p:ph type="ctrTitle"/>
          </p:nvPr>
        </p:nvSpPr>
        <p:spPr>
          <a:xfrm>
            <a:off x="1666844" y="1"/>
            <a:ext cx="8858312" cy="1120462"/>
          </a:xfrm>
        </p:spPr>
        <p:txBody>
          <a:bodyPr>
            <a:noAutofit/>
          </a:bodyPr>
          <a:lstStyle/>
          <a:p>
            <a:r>
              <a:rPr lang="sw-KE" sz="3200" u="sng" dirty="0">
                <a:solidFill>
                  <a:srgbClr val="FF0000"/>
                </a:solidFill>
                <a:effectLst>
                  <a:outerShdw blurRad="38100" dist="38100" dir="2700000" algn="tl">
                    <a:srgbClr val="000000">
                      <a:alpha val="43137"/>
                    </a:srgbClr>
                  </a:outerShdw>
                </a:effectLst>
              </a:rPr>
              <a:t>INTRODUCTION TO MATERNAL CHILD HEALTH </a:t>
            </a:r>
            <a:r>
              <a:rPr lang="sw-KE" sz="3200" u="sng" dirty="0" smtClean="0">
                <a:solidFill>
                  <a:srgbClr val="FF0000"/>
                </a:solidFill>
                <a:effectLst>
                  <a:outerShdw blurRad="38100" dist="38100" dir="2700000" algn="tl">
                    <a:srgbClr val="000000">
                      <a:alpha val="43137"/>
                    </a:srgbClr>
                  </a:outerShdw>
                </a:effectLst>
              </a:rPr>
              <a:t>AND FAMILY </a:t>
            </a:r>
            <a:r>
              <a:rPr lang="sw-KE" sz="3200" u="sng" dirty="0">
                <a:solidFill>
                  <a:srgbClr val="FF0000"/>
                </a:solidFill>
                <a:effectLst>
                  <a:outerShdw blurRad="38100" dist="38100" dir="2700000" algn="tl">
                    <a:srgbClr val="000000">
                      <a:alpha val="43137"/>
                    </a:srgbClr>
                  </a:outerShdw>
                </a:effectLst>
              </a:rPr>
              <a:t>PLANNING</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5" name="Rectangle 1"/>
          <p:cNvSpPr/>
          <p:nvPr/>
        </p:nvSpPr>
        <p:spPr>
          <a:xfrm>
            <a:off x="1738282" y="214290"/>
            <a:ext cx="8643998" cy="3108543"/>
          </a:xfrm>
          <a:prstGeom prst="rect">
            <a:avLst/>
          </a:prstGeom>
        </p:spPr>
        <p:txBody>
          <a:bodyPr wrap="square">
            <a:spAutoFit/>
          </a:bodyPr>
          <a:lstStyle/>
          <a:p>
            <a:pPr marL="457200" indent="-457200" algn="ctr"/>
            <a:r>
              <a:rPr lang="sw-KE" sz="2800" b="1" i="1" u="sng" smtClean="0">
                <a:solidFill>
                  <a:srgbClr val="C00000"/>
                </a:solidFill>
                <a:effectLst>
                  <a:outerShdw blurRad="38100" dist="38100" dir="2700000" algn="tl">
                    <a:srgbClr val="000000">
                      <a:alpha val="43137"/>
                    </a:srgbClr>
                  </a:outerShdw>
                </a:effectLst>
              </a:rPr>
              <a:t>6. The </a:t>
            </a:r>
            <a:r>
              <a:rPr lang="sw-KE" sz="2800" b="1" i="1" u="sng" dirty="0">
                <a:solidFill>
                  <a:srgbClr val="C00000"/>
                </a:solidFill>
                <a:effectLst>
                  <a:outerShdw blurRad="38100" dist="38100" dir="2700000" algn="tl">
                    <a:srgbClr val="000000">
                      <a:alpha val="43137"/>
                    </a:srgbClr>
                  </a:outerShdw>
                </a:effectLst>
              </a:rPr>
              <a:t>rural health training units</a:t>
            </a:r>
          </a:p>
          <a:p>
            <a:pPr marL="457200" indent="-457200">
              <a:buAutoNum type="arabicPlain"/>
            </a:pPr>
            <a:r>
              <a:rPr lang="sw-KE" sz="2800" dirty="0"/>
              <a:t>Rift valley             Mosoriot         Eldoret</a:t>
            </a:r>
          </a:p>
          <a:p>
            <a:pPr marL="457200" indent="-457200">
              <a:buAutoNum type="arabicPlain"/>
            </a:pPr>
            <a:r>
              <a:rPr lang="sw-KE" sz="2800" dirty="0"/>
              <a:t>Coast                      Tiwi                 Kwale</a:t>
            </a:r>
          </a:p>
          <a:p>
            <a:pPr marL="457200" indent="-457200">
              <a:buAutoNum type="arabicPlain"/>
            </a:pPr>
            <a:r>
              <a:rPr lang="sw-KE" sz="2800" dirty="0"/>
              <a:t>Eastern                   Karurumo      Embu</a:t>
            </a:r>
          </a:p>
          <a:p>
            <a:pPr marL="457200" indent="-457200">
              <a:buAutoNum type="arabicPlain"/>
            </a:pPr>
            <a:r>
              <a:rPr lang="sw-KE" sz="2800" dirty="0"/>
              <a:t>Western                  Mbale            Kakamega </a:t>
            </a:r>
          </a:p>
          <a:p>
            <a:pPr marL="457200" indent="-457200">
              <a:buAutoNum type="arabicPlain"/>
            </a:pPr>
            <a:r>
              <a:rPr lang="sw-KE" sz="2800" dirty="0"/>
              <a:t>Nyanza                    </a:t>
            </a:r>
            <a:r>
              <a:rPr lang="sw-KE" sz="2800" dirty="0" smtClean="0"/>
              <a:t>Chulaimbo        </a:t>
            </a:r>
            <a:r>
              <a:rPr lang="sw-KE" sz="2800" dirty="0"/>
              <a:t>Kisumu</a:t>
            </a:r>
          </a:p>
          <a:p>
            <a:pPr marL="457200" indent="-457200">
              <a:buAutoNum type="arabicPlain"/>
            </a:pPr>
            <a:r>
              <a:rPr lang="sw-KE" sz="2800" dirty="0"/>
              <a:t>Central                     Maragwa      </a:t>
            </a:r>
            <a:r>
              <a:rPr lang="sw-KE" sz="2800" dirty="0" smtClean="0"/>
              <a:t>Murang’a</a:t>
            </a:r>
            <a:endParaRPr lang="sw-KE" sz="28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6" name="Title 1"/>
          <p:cNvSpPr>
            <a:spLocks noGrp="1"/>
          </p:cNvSpPr>
          <p:nvPr>
            <p:ph type="title"/>
          </p:nvPr>
        </p:nvSpPr>
        <p:spPr>
          <a:xfrm>
            <a:off x="1981200" y="0"/>
            <a:ext cx="8229600" cy="642918"/>
          </a:xfrm>
        </p:spPr>
        <p:txBody>
          <a:bodyPr>
            <a:noAutofit/>
          </a:bodyPr>
          <a:lstStyle/>
          <a:p>
            <a:pPr algn="ctr"/>
            <a:r>
              <a:rPr lang="en-US" sz="2800" b="1" u="sng" dirty="0">
                <a:solidFill>
                  <a:srgbClr val="FF0000"/>
                </a:solidFill>
                <a:effectLst>
                  <a:outerShdw blurRad="38100" dist="38100" dir="2700000" algn="tl">
                    <a:srgbClr val="000000">
                      <a:alpha val="43137"/>
                    </a:srgbClr>
                  </a:outerShdw>
                </a:effectLst>
              </a:rPr>
              <a:t>M C H/F P PROGRAMME</a:t>
            </a:r>
            <a:endParaRPr lang="en-US" sz="2800" b="1" u="sng" dirty="0">
              <a:effectLst>
                <a:outerShdw blurRad="38100" dist="38100" dir="2700000" algn="tl">
                  <a:srgbClr val="000000">
                    <a:alpha val="43137"/>
                  </a:srgbClr>
                </a:outerShdw>
              </a:effectLst>
            </a:endParaRPr>
          </a:p>
        </p:txBody>
      </p:sp>
      <p:sp>
        <p:nvSpPr>
          <p:cNvPr id="1048717" name="Content Placeholder 2"/>
          <p:cNvSpPr>
            <a:spLocks noGrp="1"/>
          </p:cNvSpPr>
          <p:nvPr>
            <p:ph sz="quarter" idx="1"/>
          </p:nvPr>
        </p:nvSpPr>
        <p:spPr>
          <a:xfrm>
            <a:off x="1275008" y="714356"/>
            <a:ext cx="9607640" cy="6000792"/>
          </a:xfrm>
        </p:spPr>
        <p:txBody>
          <a:bodyPr>
            <a:noAutofit/>
          </a:bodyPr>
          <a:lstStyle/>
          <a:p>
            <a:r>
              <a:rPr lang="en-US" dirty="0">
                <a:latin typeface="Times New Roman" panose="02020603050405020304" pitchFamily="18" charset="0"/>
                <a:cs typeface="Times New Roman" panose="02020603050405020304" pitchFamily="18" charset="0"/>
              </a:rPr>
              <a:t>The term maternal and child health (MCH/FP) refers to the promotive, preventive, curative and rehabilitative health care of mothers and children.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include the sub - areas of maternal health, child health, family planning, school health and care of children in special settings .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MCH </a:t>
            </a:r>
            <a:r>
              <a:rPr lang="en-US" dirty="0">
                <a:latin typeface="Times New Roman" panose="02020603050405020304" pitchFamily="18" charset="0"/>
                <a:cs typeface="Times New Roman" panose="02020603050405020304" pitchFamily="18" charset="0"/>
              </a:rPr>
              <a:t>services are provided to mothers and children on daily basis under the same roof (supermarket approach) i.e. integrated health </a:t>
            </a:r>
            <a:r>
              <a:rPr lang="en-US" dirty="0" smtClean="0">
                <a:latin typeface="Times New Roman" panose="02020603050405020304" pitchFamily="18" charset="0"/>
                <a:cs typeface="Times New Roman" panose="02020603050405020304" pitchFamily="18" charset="0"/>
              </a:rPr>
              <a:t>services</a:t>
            </a:r>
          </a:p>
          <a:p>
            <a:pPr marL="0" indent="0">
              <a:buNone/>
            </a:pPr>
            <a:endParaRPr lang="en-US"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8" name="Content Placeholder 2"/>
          <p:cNvSpPr>
            <a:spLocks noGrp="1"/>
          </p:cNvSpPr>
          <p:nvPr>
            <p:ph idx="1"/>
          </p:nvPr>
        </p:nvSpPr>
        <p:spPr>
          <a:xfrm>
            <a:off x="838200" y="270456"/>
            <a:ext cx="10515600" cy="5906507"/>
          </a:xfrm>
        </p:spPr>
        <p:txBody>
          <a:bodyPr>
            <a:normAutofit/>
          </a:bodyPr>
          <a:lstStyle/>
          <a:p>
            <a:pPr algn="ctr"/>
            <a:r>
              <a:rPr lang="en-US" sz="36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broad  objectives  of MCH/FP</a:t>
            </a:r>
          </a:p>
          <a:p>
            <a:pPr marL="742950" indent="-742950">
              <a:buAutoNum type="arabicPeriod"/>
            </a:pPr>
            <a:r>
              <a:rPr lang="en-US" sz="3600" dirty="0" smtClean="0">
                <a:latin typeface="Times New Roman" panose="02020603050405020304" pitchFamily="18" charset="0"/>
                <a:cs typeface="Times New Roman" panose="02020603050405020304" pitchFamily="18" charset="0"/>
              </a:rPr>
              <a:t>To </a:t>
            </a:r>
            <a:r>
              <a:rPr lang="en-US" sz="3600" dirty="0">
                <a:latin typeface="Times New Roman" panose="02020603050405020304" pitchFamily="18" charset="0"/>
                <a:cs typeface="Times New Roman" panose="02020603050405020304" pitchFamily="18" charset="0"/>
              </a:rPr>
              <a:t>promote and maintain the health of mothers and children so as to reduce maternal and child morbidity and mortality </a:t>
            </a:r>
            <a:r>
              <a:rPr lang="en-US" sz="3600" dirty="0" smtClean="0">
                <a:latin typeface="Times New Roman" panose="02020603050405020304" pitchFamily="18" charset="0"/>
                <a:cs typeface="Times New Roman" panose="02020603050405020304" pitchFamily="18" charset="0"/>
              </a:rPr>
              <a:t>rates</a:t>
            </a:r>
          </a:p>
          <a:p>
            <a:pPr marL="742950" indent="-742950">
              <a:buAutoNum type="arabicPeriod"/>
            </a:pPr>
            <a:r>
              <a:rPr lang="en-US" sz="3600" dirty="0" smtClean="0">
                <a:latin typeface="Times New Roman" panose="02020603050405020304" pitchFamily="18" charset="0"/>
                <a:cs typeface="Times New Roman" panose="02020603050405020304" pitchFamily="18" charset="0"/>
              </a:rPr>
              <a:t>Promotion </a:t>
            </a:r>
            <a:r>
              <a:rPr lang="en-US" sz="3600" dirty="0">
                <a:latin typeface="Times New Roman" panose="02020603050405020304" pitchFamily="18" charset="0"/>
                <a:cs typeface="Times New Roman" panose="02020603050405020304" pitchFamily="18" charset="0"/>
              </a:rPr>
              <a:t>of reproductive health so as to enable mothers  to have pregnancies only when desired and limiting the pregnancies to desired levels (small family norm</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Content Placeholder 2"/>
          <p:cNvSpPr>
            <a:spLocks noGrp="1"/>
          </p:cNvSpPr>
          <p:nvPr>
            <p:ph idx="1"/>
          </p:nvPr>
        </p:nvSpPr>
        <p:spPr>
          <a:xfrm>
            <a:off x="838200" y="412124"/>
            <a:ext cx="10515600" cy="5764839"/>
          </a:xfrm>
        </p:spPr>
        <p:txBody>
          <a:bodyPr/>
          <a:lstStyle/>
          <a:p>
            <a:pPr marL="0" indent="0" algn="ctr">
              <a:buNone/>
            </a:pPr>
            <a:r>
              <a:rPr lang="en-US" sz="3200" b="1" i="1" dirty="0">
                <a:solidFill>
                  <a:srgbClr val="C00000"/>
                </a:solidFill>
              </a:rPr>
              <a:t> Specific  objectives</a:t>
            </a:r>
          </a:p>
          <a:p>
            <a:pPr marL="514350" indent="-514350">
              <a:buAutoNum type="arabicPeriod"/>
            </a:pP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To </a:t>
            </a:r>
            <a:r>
              <a:rPr lang="en-US" sz="3200" dirty="0">
                <a:solidFill>
                  <a:schemeClr val="tx1">
                    <a:lumMod val="75000"/>
                    <a:lumOff val="25000"/>
                  </a:schemeClr>
                </a:solidFill>
                <a:latin typeface="Times New Roman" panose="02020603050405020304" pitchFamily="18" charset="0"/>
                <a:cs typeface="Times New Roman" panose="02020603050405020304" pitchFamily="18" charset="0"/>
              </a:rPr>
              <a:t>ensure the birth of a healthy infant to every expectant mother </a:t>
            </a:r>
            <a:endPar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endParaRPr>
          </a:p>
          <a:p>
            <a:pPr marL="514350" indent="-514350">
              <a:buAutoNum type="arabicPeriod"/>
            </a:pP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To </a:t>
            </a:r>
            <a:r>
              <a:rPr lang="en-US" sz="3200" dirty="0">
                <a:solidFill>
                  <a:schemeClr val="tx1">
                    <a:lumMod val="75000"/>
                    <a:lumOff val="25000"/>
                  </a:schemeClr>
                </a:solidFill>
                <a:latin typeface="Times New Roman" panose="02020603050405020304" pitchFamily="18" charset="0"/>
                <a:cs typeface="Times New Roman" panose="02020603050405020304" pitchFamily="18" charset="0"/>
              </a:rPr>
              <a:t>promote the healthy growth and development  of children (under </a:t>
            </a: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fives)</a:t>
            </a:r>
          </a:p>
          <a:p>
            <a:pPr marL="514350" indent="-514350">
              <a:buAutoNum type="arabicPeriod"/>
            </a:pP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To </a:t>
            </a:r>
            <a:r>
              <a:rPr lang="en-US" sz="3200" dirty="0">
                <a:solidFill>
                  <a:schemeClr val="tx1">
                    <a:lumMod val="75000"/>
                    <a:lumOff val="25000"/>
                  </a:schemeClr>
                </a:solidFill>
                <a:latin typeface="Times New Roman" panose="02020603050405020304" pitchFamily="18" charset="0"/>
                <a:cs typeface="Times New Roman" panose="02020603050405020304" pitchFamily="18" charset="0"/>
              </a:rPr>
              <a:t>identify health problems in mothers and children early and initiate appropriate treatment </a:t>
            </a: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a:t>
            </a:r>
          </a:p>
          <a:p>
            <a:pPr marL="514350" indent="-514350">
              <a:buAutoNum type="arabicPeriod"/>
            </a:pP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To </a:t>
            </a:r>
            <a:r>
              <a:rPr lang="en-US" sz="3200" dirty="0">
                <a:solidFill>
                  <a:schemeClr val="tx1">
                    <a:lumMod val="75000"/>
                    <a:lumOff val="25000"/>
                  </a:schemeClr>
                </a:solidFill>
                <a:latin typeface="Times New Roman" panose="02020603050405020304" pitchFamily="18" charset="0"/>
                <a:cs typeface="Times New Roman" panose="02020603050405020304" pitchFamily="18" charset="0"/>
              </a:rPr>
              <a:t>promote good nutrition to mothers and </a:t>
            </a: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children</a:t>
            </a:r>
          </a:p>
          <a:p>
            <a:pPr marL="514350" indent="-514350">
              <a:buAutoNum type="arabicPeriod"/>
            </a:pP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To </a:t>
            </a:r>
            <a:r>
              <a:rPr lang="en-US" sz="3200" dirty="0">
                <a:solidFill>
                  <a:schemeClr val="tx1">
                    <a:lumMod val="75000"/>
                    <a:lumOff val="25000"/>
                  </a:schemeClr>
                </a:solidFill>
                <a:latin typeface="Times New Roman" panose="02020603050405020304" pitchFamily="18" charset="0"/>
                <a:cs typeface="Times New Roman" panose="02020603050405020304" pitchFamily="18" charset="0"/>
              </a:rPr>
              <a:t>promote family planning services to improve the health of mothers and </a:t>
            </a: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children</a:t>
            </a:r>
          </a:p>
          <a:p>
            <a:pPr marL="514350" indent="-514350">
              <a:buAutoNum type="arabicPeriod"/>
            </a:pPr>
            <a:r>
              <a:rPr lang="en-US" sz="3200" dirty="0" smtClean="0">
                <a:solidFill>
                  <a:schemeClr val="tx1">
                    <a:lumMod val="75000"/>
                    <a:lumOff val="25000"/>
                  </a:schemeClr>
                </a:solidFill>
                <a:latin typeface="Times New Roman" panose="02020603050405020304" pitchFamily="18" charset="0"/>
                <a:cs typeface="Times New Roman" panose="02020603050405020304" pitchFamily="18" charset="0"/>
              </a:rPr>
              <a:t>To </a:t>
            </a:r>
            <a:r>
              <a:rPr lang="en-US" sz="3200" dirty="0">
                <a:solidFill>
                  <a:schemeClr val="tx1">
                    <a:lumMod val="75000"/>
                    <a:lumOff val="25000"/>
                  </a:schemeClr>
                </a:solidFill>
                <a:latin typeface="Times New Roman" panose="02020603050405020304" pitchFamily="18" charset="0"/>
                <a:cs typeface="Times New Roman" panose="02020603050405020304" pitchFamily="18" charset="0"/>
              </a:rPr>
              <a:t>prevent communicable diseases in mothers and children</a:t>
            </a:r>
          </a:p>
          <a:p>
            <a:pPr marL="0" indent="0">
              <a:buNone/>
            </a:pPr>
            <a:endParaRPr lang="en-US" b="1" dirty="0">
              <a:solidFill>
                <a:srgbClr val="002060"/>
              </a:solidFill>
            </a:endParaRPr>
          </a:p>
          <a:p>
            <a:pPr marL="0" indent="0">
              <a:buNone/>
            </a:pPr>
            <a:endParaRPr lang="sw-KE" b="1" dirty="0">
              <a:solidFill>
                <a:srgbClr val="002060"/>
              </a:solidFill>
            </a:endParaRPr>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0" name="Content Placeholder 2"/>
          <p:cNvSpPr>
            <a:spLocks noGrp="1"/>
          </p:cNvSpPr>
          <p:nvPr>
            <p:ph idx="1"/>
          </p:nvPr>
        </p:nvSpPr>
        <p:spPr>
          <a:xfrm>
            <a:off x="838200" y="373487"/>
            <a:ext cx="10515600" cy="5803476"/>
          </a:xfrm>
        </p:spPr>
        <p:txBody>
          <a:bodyPr>
            <a:normAutofit/>
          </a:bodyPr>
          <a:lstStyle/>
          <a:p>
            <a:pPr marL="0" indent="0">
              <a:buNone/>
            </a:pPr>
            <a:r>
              <a:rPr lang="en-US" sz="3200" b="1" dirty="0">
                <a:solidFill>
                  <a:srgbClr val="C00000"/>
                </a:solidFill>
                <a:latin typeface="Times New Roman" panose="02020603050405020304" pitchFamily="18" charset="0"/>
                <a:cs typeface="Times New Roman" panose="02020603050405020304" pitchFamily="18" charset="0"/>
              </a:rPr>
              <a:t>Components of MCH/FP </a:t>
            </a:r>
            <a:r>
              <a:rPr lang="en-US" sz="3200" b="1" dirty="0" err="1">
                <a:solidFill>
                  <a:srgbClr val="C00000"/>
                </a:solidFill>
                <a:latin typeface="Times New Roman" panose="02020603050405020304" pitchFamily="18" charset="0"/>
                <a:cs typeface="Times New Roman" panose="02020603050405020304" pitchFamily="18" charset="0"/>
              </a:rPr>
              <a:t>programme</a:t>
            </a:r>
            <a:endParaRPr lang="en-US" sz="3200" b="1" dirty="0">
              <a:solidFill>
                <a:srgbClr val="C00000"/>
              </a:solidFill>
              <a:latin typeface="Times New Roman" panose="02020603050405020304" pitchFamily="18" charset="0"/>
              <a:cs typeface="Times New Roman" panose="02020603050405020304" pitchFamily="18" charset="0"/>
            </a:endParaRPr>
          </a:p>
          <a:p>
            <a:pPr marL="457200" indent="-457200">
              <a:buAutoNum type="arabicPlain"/>
            </a:pPr>
            <a:r>
              <a:rPr lang="en-US" sz="3200" dirty="0">
                <a:latin typeface="Times New Roman" panose="02020603050405020304" pitchFamily="18" charset="0"/>
                <a:cs typeface="Times New Roman" panose="02020603050405020304" pitchFamily="18" charset="0"/>
              </a:rPr>
              <a:t>Staff  training to support MCH/FP services</a:t>
            </a:r>
          </a:p>
          <a:p>
            <a:pPr marL="457200" indent="-457200">
              <a:buAutoNum type="arabicPlain"/>
            </a:pPr>
            <a:r>
              <a:rPr lang="en-US" sz="3200" dirty="0">
                <a:latin typeface="Times New Roman" panose="02020603050405020304" pitchFamily="18" charset="0"/>
                <a:cs typeface="Times New Roman" panose="02020603050405020304" pitchFamily="18" charset="0"/>
              </a:rPr>
              <a:t>KEPI </a:t>
            </a:r>
            <a:r>
              <a:rPr lang="en-US" sz="3200" dirty="0" err="1">
                <a:latin typeface="Times New Roman" panose="02020603050405020304" pitchFamily="18" charset="0"/>
                <a:cs typeface="Times New Roman" panose="02020603050405020304" pitchFamily="18" charset="0"/>
              </a:rPr>
              <a:t>programme</a:t>
            </a:r>
            <a:endParaRPr lang="en-US" sz="3200" dirty="0">
              <a:latin typeface="Times New Roman" panose="02020603050405020304" pitchFamily="18" charset="0"/>
              <a:cs typeface="Times New Roman" panose="02020603050405020304" pitchFamily="18" charset="0"/>
            </a:endParaRPr>
          </a:p>
          <a:p>
            <a:pPr marL="457200" indent="-457200">
              <a:buAutoNum type="arabicPlain"/>
            </a:pPr>
            <a:r>
              <a:rPr lang="en-US" sz="3200" dirty="0">
                <a:latin typeface="Times New Roman" panose="02020603050405020304" pitchFamily="18" charset="0"/>
                <a:cs typeface="Times New Roman" panose="02020603050405020304" pitchFamily="18" charset="0"/>
              </a:rPr>
              <a:t>Nutrition (growth monitoring)</a:t>
            </a:r>
          </a:p>
          <a:p>
            <a:pPr marL="457200" indent="-457200">
              <a:buAutoNum type="arabicPlain"/>
            </a:pPr>
            <a:r>
              <a:rPr lang="en-US" sz="3200" dirty="0">
                <a:latin typeface="Times New Roman" panose="02020603050405020304" pitchFamily="18" charset="0"/>
                <a:cs typeface="Times New Roman" panose="02020603050405020304" pitchFamily="18" charset="0"/>
              </a:rPr>
              <a:t>Control of diarrheal diseases (CDD)</a:t>
            </a:r>
          </a:p>
          <a:p>
            <a:pPr marL="457200" indent="-457200">
              <a:buAutoNum type="arabicPlain"/>
            </a:pPr>
            <a:r>
              <a:rPr lang="en-US" sz="3200" dirty="0">
                <a:latin typeface="Times New Roman" panose="02020603050405020304" pitchFamily="18" charset="0"/>
                <a:cs typeface="Times New Roman" panose="02020603050405020304" pitchFamily="18" charset="0"/>
              </a:rPr>
              <a:t>Community based distributors of contraceptives(CBD)</a:t>
            </a:r>
          </a:p>
          <a:p>
            <a:pPr marL="457200" indent="-457200">
              <a:buAutoNum type="arabicPlain"/>
            </a:pPr>
            <a:r>
              <a:rPr lang="en-US" sz="3200" dirty="0">
                <a:latin typeface="Times New Roman" panose="02020603050405020304" pitchFamily="18" charset="0"/>
                <a:cs typeface="Times New Roman" panose="02020603050405020304" pitchFamily="18" charset="0"/>
              </a:rPr>
              <a:t>Contraceptive logistic management  (supplying and maintaining contraceptive  commodities) </a:t>
            </a:r>
          </a:p>
          <a:p>
            <a:pPr marL="457200" indent="-457200">
              <a:buAutoNum type="arabicPlain"/>
            </a:pPr>
            <a:r>
              <a:rPr lang="en-US" sz="3200" dirty="0">
                <a:latin typeface="Times New Roman" panose="02020603050405020304" pitchFamily="18" charset="0"/>
                <a:cs typeface="Times New Roman" panose="02020603050405020304" pitchFamily="18" charset="0"/>
              </a:rPr>
              <a:t>Treatment of minor ailments e.g. </a:t>
            </a:r>
            <a:r>
              <a:rPr lang="en-US" sz="3200" dirty="0" err="1">
                <a:latin typeface="Times New Roman" panose="02020603050405020304" pitchFamily="18" charset="0"/>
                <a:cs typeface="Times New Roman" panose="02020603050405020304" pitchFamily="18" charset="0"/>
              </a:rPr>
              <a:t>anaemia</a:t>
            </a:r>
            <a:r>
              <a:rPr lang="en-US" sz="3200" dirty="0">
                <a:latin typeface="Times New Roman" panose="02020603050405020304" pitchFamily="18" charset="0"/>
                <a:cs typeface="Times New Roman" panose="02020603050405020304" pitchFamily="18" charset="0"/>
              </a:rPr>
              <a:t> , URTI injuries </a:t>
            </a:r>
            <a:r>
              <a:rPr lang="en-US" sz="3200" dirty="0" err="1" smtClean="0">
                <a:latin typeface="Times New Roman" panose="02020603050405020304" pitchFamily="18" charset="0"/>
                <a:cs typeface="Times New Roman" panose="02020603050405020304" pitchFamily="18" charset="0"/>
              </a:rPr>
              <a:t>etc</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Content Placeholder 2"/>
          <p:cNvSpPr>
            <a:spLocks noGrp="1"/>
          </p:cNvSpPr>
          <p:nvPr>
            <p:ph idx="1"/>
          </p:nvPr>
        </p:nvSpPr>
        <p:spPr>
          <a:xfrm>
            <a:off x="309093" y="218941"/>
            <a:ext cx="11539470" cy="5958022"/>
          </a:xfrm>
        </p:spPr>
        <p:txBody>
          <a:bodyPr/>
          <a:lstStyle/>
          <a:p>
            <a:pPr marL="0" indent="0">
              <a:buNone/>
            </a:pPr>
            <a:r>
              <a:rPr lang="en-US" dirty="0" smtClean="0"/>
              <a:t>8. </a:t>
            </a:r>
            <a:r>
              <a:rPr lang="en-US" dirty="0"/>
              <a:t>FAMILY </a:t>
            </a:r>
            <a:r>
              <a:rPr lang="en-US" dirty="0" smtClean="0"/>
              <a:t>HEALTH</a:t>
            </a:r>
          </a:p>
          <a:p>
            <a:pPr lvl="0"/>
            <a:r>
              <a:rPr lang="en-US" dirty="0"/>
              <a:t>Definition of family health</a:t>
            </a:r>
          </a:p>
          <a:p>
            <a:pPr lvl="0"/>
            <a:r>
              <a:rPr lang="en-US" dirty="0"/>
              <a:t> Aims of family health</a:t>
            </a:r>
          </a:p>
          <a:p>
            <a:pPr lvl="0"/>
            <a:r>
              <a:rPr lang="en-US" dirty="0"/>
              <a:t> Principles of family health care</a:t>
            </a:r>
          </a:p>
          <a:p>
            <a:pPr lvl="0"/>
            <a:r>
              <a:rPr lang="en-US" dirty="0"/>
              <a:t>Process of family health care</a:t>
            </a:r>
          </a:p>
          <a:p>
            <a:pPr lvl="0"/>
            <a:r>
              <a:rPr lang="en-US" dirty="0"/>
              <a:t>Home </a:t>
            </a:r>
            <a:r>
              <a:rPr lang="en-US" dirty="0" smtClean="0"/>
              <a:t>visiting</a:t>
            </a:r>
            <a:endParaRPr lang="en-US" dirty="0"/>
          </a:p>
          <a:p>
            <a:pPr lvl="0"/>
            <a:r>
              <a:rPr lang="en-US" dirty="0"/>
              <a:t> Process and principles of home visiting</a:t>
            </a:r>
          </a:p>
          <a:p>
            <a:pPr lvl="0"/>
            <a:r>
              <a:rPr lang="en-US" dirty="0"/>
              <a:t>Advantages and disadvantages of home visiting</a:t>
            </a:r>
          </a:p>
          <a:p>
            <a:pPr lvl="0"/>
            <a:r>
              <a:rPr lang="en-US" dirty="0"/>
              <a:t> Role of a nurse in home </a:t>
            </a:r>
            <a:r>
              <a:rPr lang="en-US" dirty="0" smtClean="0"/>
              <a:t>visits</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1" name="TextBox 3"/>
          <p:cNvSpPr txBox="1"/>
          <p:nvPr/>
        </p:nvSpPr>
        <p:spPr>
          <a:xfrm>
            <a:off x="1171977" y="0"/>
            <a:ext cx="9787944" cy="5730241"/>
          </a:xfrm>
          <a:prstGeom prst="rect">
            <a:avLst/>
          </a:prstGeom>
          <a:noFill/>
        </p:spPr>
        <p:txBody>
          <a:bodyPr wrap="square" rtlCol="0">
            <a:spAutoFit/>
          </a:bodyPr>
          <a:lstStyle/>
          <a:p>
            <a:r>
              <a:rPr lang="en-US" sz="2000" dirty="0" smtClean="0"/>
              <a:t> </a:t>
            </a:r>
            <a:endParaRPr lang="en-US" sz="2800" b="1" dirty="0">
              <a:solidFill>
                <a:srgbClr val="C00000"/>
              </a:solidFill>
            </a:endParaRPr>
          </a:p>
          <a:p>
            <a:pPr marL="457200" indent="-457200" algn="ctr"/>
            <a:r>
              <a:rPr lang="en-US" sz="2800" b="1" dirty="0">
                <a:solidFill>
                  <a:srgbClr val="C00000"/>
                </a:solidFill>
                <a:latin typeface="Times New Roman" panose="02020603050405020304" pitchFamily="18" charset="0"/>
                <a:cs typeface="Times New Roman" panose="02020603050405020304" pitchFamily="18" charset="0"/>
              </a:rPr>
              <a:t> </a:t>
            </a:r>
            <a:r>
              <a:rPr lang="en-US" sz="3000" b="1" dirty="0">
                <a:solidFill>
                  <a:srgbClr val="C00000"/>
                </a:solidFill>
                <a:latin typeface="Times New Roman" panose="02020603050405020304" pitchFamily="18" charset="0"/>
                <a:cs typeface="Times New Roman" panose="02020603050405020304" pitchFamily="18" charset="0"/>
              </a:rPr>
              <a:t>Maternal health</a:t>
            </a:r>
          </a:p>
          <a:p>
            <a:pPr marL="457200" indent="-457200"/>
            <a:r>
              <a:rPr lang="en-US" sz="3000" dirty="0">
                <a:solidFill>
                  <a:srgbClr val="C00000"/>
                </a:solidFill>
                <a:latin typeface="Times New Roman" panose="02020603050405020304" pitchFamily="18" charset="0"/>
                <a:cs typeface="Times New Roman" panose="02020603050405020304" pitchFamily="18" charset="0"/>
              </a:rPr>
              <a:t>Maternal </a:t>
            </a:r>
            <a:r>
              <a:rPr lang="en-US" sz="3000" dirty="0" smtClean="0">
                <a:solidFill>
                  <a:srgbClr val="C00000"/>
                </a:solidFill>
                <a:latin typeface="Times New Roman" panose="02020603050405020304" pitchFamily="18" charset="0"/>
                <a:cs typeface="Times New Roman" panose="02020603050405020304" pitchFamily="18" charset="0"/>
              </a:rPr>
              <a:t>mortality </a:t>
            </a:r>
          </a:p>
          <a:p>
            <a:pPr marL="457200" indent="-457200"/>
            <a:r>
              <a:rPr lang="en-US" sz="3000" dirty="0" smtClean="0">
                <a:latin typeface="Times New Roman" panose="02020603050405020304" pitchFamily="18" charset="0"/>
                <a:cs typeface="Times New Roman" panose="02020603050405020304" pitchFamily="18" charset="0"/>
              </a:rPr>
              <a:t>it is defined </a:t>
            </a:r>
            <a:r>
              <a:rPr lang="en-US" sz="3000" dirty="0">
                <a:latin typeface="Times New Roman" panose="02020603050405020304" pitchFamily="18" charset="0"/>
                <a:cs typeface="Times New Roman" panose="02020603050405020304" pitchFamily="18" charset="0"/>
              </a:rPr>
              <a:t>as  a death of a woman while pregnant or within </a:t>
            </a:r>
            <a:r>
              <a:rPr lang="en-US" sz="3000" dirty="0" smtClean="0">
                <a:latin typeface="Times New Roman" panose="02020603050405020304" pitchFamily="18" charset="0"/>
                <a:cs typeface="Times New Roman" panose="02020603050405020304" pitchFamily="18" charset="0"/>
              </a:rPr>
              <a:t>6-8 weeks </a:t>
            </a:r>
            <a:r>
              <a:rPr lang="en-US" sz="3000" dirty="0">
                <a:latin typeface="Times New Roman" panose="02020603050405020304" pitchFamily="18" charset="0"/>
                <a:cs typeface="Times New Roman" panose="02020603050405020304" pitchFamily="18" charset="0"/>
              </a:rPr>
              <a:t>of termination of pregnancy, from any cause related to or aggravated by the pregnancy or its </a:t>
            </a:r>
            <a:r>
              <a:rPr lang="en-US" sz="3000" dirty="0" smtClean="0">
                <a:latin typeface="Times New Roman" panose="02020603050405020304" pitchFamily="18" charset="0"/>
                <a:cs typeface="Times New Roman" panose="02020603050405020304" pitchFamily="18" charset="0"/>
              </a:rPr>
              <a:t>management, </a:t>
            </a:r>
            <a:r>
              <a:rPr lang="en-US" sz="3000" dirty="0">
                <a:latin typeface="Times New Roman" panose="02020603050405020304" pitchFamily="18" charset="0"/>
                <a:cs typeface="Times New Roman" panose="02020603050405020304" pitchFamily="18" charset="0"/>
              </a:rPr>
              <a:t>but not from accidental or incidental causes.</a:t>
            </a:r>
          </a:p>
          <a:p>
            <a:r>
              <a:rPr lang="en-US" sz="3000" i="1" dirty="0">
                <a:solidFill>
                  <a:srgbClr val="C00000"/>
                </a:solidFill>
                <a:latin typeface="Times New Roman" panose="02020603050405020304" pitchFamily="18" charset="0"/>
                <a:cs typeface="Times New Roman" panose="02020603050405020304" pitchFamily="18" charset="0"/>
              </a:rPr>
              <a:t> Direct obstetric  deaths </a:t>
            </a:r>
          </a:p>
          <a:p>
            <a:r>
              <a:rPr lang="en-US" sz="3000" dirty="0">
                <a:latin typeface="Times New Roman" panose="02020603050405020304" pitchFamily="18" charset="0"/>
                <a:cs typeface="Times New Roman" panose="02020603050405020304" pitchFamily="18" charset="0"/>
              </a:rPr>
              <a:t>Those  resulting from obstetric complications of the pregnancy state (pregnancy, </a:t>
            </a:r>
            <a:r>
              <a:rPr lang="en-US" sz="3000" dirty="0" err="1">
                <a:latin typeface="Times New Roman" panose="02020603050405020304" pitchFamily="18" charset="0"/>
                <a:cs typeface="Times New Roman" panose="02020603050405020304" pitchFamily="18" charset="0"/>
              </a:rPr>
              <a:t>labour</a:t>
            </a:r>
            <a:r>
              <a:rPr lang="en-US" sz="3000" dirty="0">
                <a:latin typeface="Times New Roman" panose="02020603050405020304" pitchFamily="18" charset="0"/>
                <a:cs typeface="Times New Roman" panose="02020603050405020304" pitchFamily="18" charset="0"/>
              </a:rPr>
              <a:t> and puerperium ) from interventions, omissions, incorrect treatment etc. examples include </a:t>
            </a:r>
            <a:r>
              <a:rPr lang="en-US" sz="3000" dirty="0" err="1">
                <a:latin typeface="Times New Roman" panose="02020603050405020304" pitchFamily="18" charset="0"/>
                <a:cs typeface="Times New Roman" panose="02020603050405020304" pitchFamily="18" charset="0"/>
              </a:rPr>
              <a:t>haemorrhage</a:t>
            </a:r>
            <a:r>
              <a:rPr lang="en-US" sz="3000" dirty="0">
                <a:latin typeface="Times New Roman" panose="02020603050405020304" pitchFamily="18" charset="0"/>
                <a:cs typeface="Times New Roman" panose="02020603050405020304" pitchFamily="18" charset="0"/>
              </a:rPr>
              <a:t> (ante partum </a:t>
            </a:r>
            <a:r>
              <a:rPr lang="en-US" sz="3000" dirty="0" err="1">
                <a:latin typeface="Times New Roman" panose="02020603050405020304" pitchFamily="18" charset="0"/>
                <a:cs typeface="Times New Roman" panose="02020603050405020304" pitchFamily="18" charset="0"/>
              </a:rPr>
              <a:t>haemorrhage</a:t>
            </a:r>
            <a:r>
              <a:rPr lang="en-US" sz="3000" dirty="0">
                <a:latin typeface="Times New Roman" panose="02020603050405020304" pitchFamily="18" charset="0"/>
                <a:cs typeface="Times New Roman" panose="02020603050405020304" pitchFamily="18" charset="0"/>
              </a:rPr>
              <a:t>-APH, postpartum </a:t>
            </a:r>
            <a:r>
              <a:rPr lang="en-US" sz="3000" dirty="0" err="1">
                <a:latin typeface="Times New Roman" panose="02020603050405020304" pitchFamily="18" charset="0"/>
                <a:cs typeface="Times New Roman" panose="02020603050405020304" pitchFamily="18" charset="0"/>
              </a:rPr>
              <a:t>haemorrhage</a:t>
            </a:r>
            <a:r>
              <a:rPr lang="en-US" sz="3000" dirty="0">
                <a:latin typeface="Times New Roman" panose="02020603050405020304" pitchFamily="18" charset="0"/>
                <a:cs typeface="Times New Roman" panose="02020603050405020304" pitchFamily="18" charset="0"/>
              </a:rPr>
              <a:t>-PPH),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2" name="TextBox 3"/>
          <p:cNvSpPr txBox="1"/>
          <p:nvPr/>
        </p:nvSpPr>
        <p:spPr>
          <a:xfrm>
            <a:off x="1524000" y="214290"/>
            <a:ext cx="9001156" cy="5374640"/>
          </a:xfrm>
          <a:prstGeom prst="rect">
            <a:avLst/>
          </a:prstGeom>
          <a:noFill/>
        </p:spPr>
        <p:txBody>
          <a:bodyPr wrap="square" rtlCol="0">
            <a:spAutoFit/>
          </a:bodyPr>
          <a:lstStyle/>
          <a:p>
            <a:r>
              <a:rPr lang="en-US" sz="2400" b="1" i="1" dirty="0" smtClean="0">
                <a:solidFill>
                  <a:srgbClr val="C00000"/>
                </a:solidFill>
              </a:rPr>
              <a:t>             </a:t>
            </a:r>
            <a:endParaRPr lang="en-US" sz="2400" b="1" i="1" dirty="0">
              <a:solidFill>
                <a:srgbClr val="C00000"/>
              </a:solidFill>
            </a:endParaRPr>
          </a:p>
          <a:p>
            <a:r>
              <a:rPr lang="en-US" sz="2800" b="1" i="1" dirty="0">
                <a:solidFill>
                  <a:srgbClr val="C00000"/>
                </a:solidFill>
              </a:rPr>
              <a:t>         </a:t>
            </a:r>
            <a:endParaRPr lang="en-US" sz="2800" b="1" i="1" dirty="0" smtClean="0">
              <a:solidFill>
                <a:srgbClr val="C00000"/>
              </a:solidFill>
            </a:endParaRPr>
          </a:p>
          <a:p>
            <a:r>
              <a:rPr lang="en-US" sz="2800" dirty="0" err="1">
                <a:latin typeface="Times New Roman" panose="02020603050405020304" pitchFamily="18" charset="0"/>
                <a:cs typeface="Times New Roman" panose="02020603050405020304" pitchFamily="18" charset="0"/>
              </a:rPr>
              <a:t>anaemia</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r>
              <a:rPr lang="en-US" sz="2800" dirty="0" err="1" smtClean="0">
                <a:latin typeface="Times New Roman" panose="02020603050405020304" pitchFamily="18" charset="0"/>
                <a:cs typeface="Times New Roman" panose="02020603050405020304" pitchFamily="18" charset="0"/>
              </a:rPr>
              <a:t>toxaemia</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abortions</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puerperal </a:t>
            </a:r>
            <a:r>
              <a:rPr lang="en-US" sz="2800" dirty="0">
                <a:latin typeface="Times New Roman" panose="02020603050405020304" pitchFamily="18" charset="0"/>
                <a:cs typeface="Times New Roman" panose="02020603050405020304" pitchFamily="18" charset="0"/>
              </a:rPr>
              <a:t>sepsis. </a:t>
            </a:r>
            <a:endParaRPr lang="en-US" sz="2800" dirty="0" smtClean="0">
              <a:latin typeface="Times New Roman" panose="02020603050405020304" pitchFamily="18" charset="0"/>
              <a:cs typeface="Times New Roman" panose="02020603050405020304" pitchFamily="18" charset="0"/>
            </a:endParaRPr>
          </a:p>
          <a:p>
            <a:endParaRPr lang="en-US" sz="2800" b="1" i="1" dirty="0">
              <a:solidFill>
                <a:srgbClr val="C00000"/>
              </a:solidFill>
              <a:latin typeface="Times New Roman" panose="02020603050405020304" pitchFamily="18" charset="0"/>
              <a:cs typeface="Times New Roman" panose="02020603050405020304" pitchFamily="18" charset="0"/>
            </a:endParaRPr>
          </a:p>
          <a:p>
            <a:r>
              <a:rPr lang="en-US" sz="3200" i="1" dirty="0" smtClean="0">
                <a:solidFill>
                  <a:srgbClr val="FF0000"/>
                </a:solidFill>
                <a:latin typeface="Times New Roman" panose="02020603050405020304" pitchFamily="18" charset="0"/>
                <a:cs typeface="Times New Roman" panose="02020603050405020304" pitchFamily="18" charset="0"/>
              </a:rPr>
              <a:t>Indirect </a:t>
            </a:r>
            <a:r>
              <a:rPr lang="en-US" sz="3200" i="1" dirty="0">
                <a:solidFill>
                  <a:srgbClr val="FF0000"/>
                </a:solidFill>
                <a:latin typeface="Times New Roman" panose="02020603050405020304" pitchFamily="18" charset="0"/>
                <a:cs typeface="Times New Roman" panose="02020603050405020304" pitchFamily="18" charset="0"/>
              </a:rPr>
              <a:t>obstetric deaths  </a:t>
            </a:r>
          </a:p>
          <a:p>
            <a:r>
              <a:rPr lang="en-US" sz="3200" dirty="0">
                <a:solidFill>
                  <a:schemeClr val="tx1">
                    <a:lumMod val="65000"/>
                    <a:lumOff val="35000"/>
                  </a:schemeClr>
                </a:solidFill>
                <a:latin typeface="Times New Roman" panose="02020603050405020304" pitchFamily="18" charset="0"/>
                <a:cs typeface="Times New Roman" panose="02020603050405020304" pitchFamily="18" charset="0"/>
              </a:rPr>
              <a:t>Those  resulting from previous existing diseases that relapse during pregnancy , not due to direct causes but aggravated by physiologic effects of pregnancy e.g. hypertension, heart disease etc</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3" name="Rectangle 1"/>
          <p:cNvSpPr/>
          <p:nvPr/>
        </p:nvSpPr>
        <p:spPr>
          <a:xfrm>
            <a:off x="1809720" y="357167"/>
            <a:ext cx="8643998" cy="5793740"/>
          </a:xfrm>
          <a:prstGeom prst="rect">
            <a:avLst/>
          </a:prstGeom>
        </p:spPr>
        <p:txBody>
          <a:bodyPr wrap="square">
            <a:spAutoFit/>
          </a:bodyPr>
          <a:lstStyle/>
          <a:p>
            <a:pPr algn="ctr"/>
            <a:r>
              <a:rPr lang="en-US" sz="2800" b="1" i="1" u="sng" dirty="0" smtClean="0">
                <a:solidFill>
                  <a:srgbClr val="C00000"/>
                </a:solidFill>
              </a:rPr>
              <a:t>Maternal  </a:t>
            </a:r>
            <a:r>
              <a:rPr lang="en-US" sz="2800" b="1" i="1" u="sng" dirty="0">
                <a:solidFill>
                  <a:srgbClr val="C00000"/>
                </a:solidFill>
              </a:rPr>
              <a:t>Health services </a:t>
            </a:r>
          </a:p>
          <a:p>
            <a:r>
              <a:rPr lang="en-US" sz="2400" dirty="0">
                <a:solidFill>
                  <a:srgbClr val="002060"/>
                </a:solidFill>
              </a:rPr>
              <a:t>- </a:t>
            </a:r>
            <a:r>
              <a:rPr lang="en-US" sz="3200" dirty="0">
                <a:solidFill>
                  <a:srgbClr val="002060"/>
                </a:solidFill>
                <a:latin typeface="Times New Roman" panose="02020603050405020304" pitchFamily="18" charset="0"/>
                <a:cs typeface="Times New Roman" panose="02020603050405020304" pitchFamily="18" charset="0"/>
              </a:rPr>
              <a:t>TT  immunizations</a:t>
            </a:r>
          </a:p>
          <a:p>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a:solidFill>
                  <a:srgbClr val="002060"/>
                </a:solidFill>
                <a:latin typeface="Times New Roman" panose="02020603050405020304" pitchFamily="18" charset="0"/>
                <a:cs typeface="Times New Roman" panose="02020603050405020304" pitchFamily="18" charset="0"/>
              </a:rPr>
              <a:t>Prevention and treatment of </a:t>
            </a:r>
            <a:r>
              <a:rPr lang="en-US" sz="3200" dirty="0" err="1">
                <a:solidFill>
                  <a:srgbClr val="002060"/>
                </a:solidFill>
                <a:latin typeface="Times New Roman" panose="02020603050405020304" pitchFamily="18" charset="0"/>
                <a:cs typeface="Times New Roman" panose="02020603050405020304" pitchFamily="18" charset="0"/>
              </a:rPr>
              <a:t>anaemia</a:t>
            </a:r>
            <a:endParaRPr lang="en-US" sz="3200" dirty="0">
              <a:solidFill>
                <a:srgbClr val="002060"/>
              </a:solidFill>
              <a:latin typeface="Times New Roman" panose="02020603050405020304" pitchFamily="18" charset="0"/>
              <a:cs typeface="Times New Roman" panose="02020603050405020304" pitchFamily="18" charset="0"/>
            </a:endParaRPr>
          </a:p>
          <a:p>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a:solidFill>
                  <a:srgbClr val="002060"/>
                </a:solidFill>
                <a:latin typeface="Times New Roman" panose="02020603050405020304" pitchFamily="18" charset="0"/>
                <a:cs typeface="Times New Roman" panose="02020603050405020304" pitchFamily="18" charset="0"/>
              </a:rPr>
              <a:t>Antenatal profile (laboratory investigations) </a:t>
            </a:r>
          </a:p>
          <a:p>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a:solidFill>
                  <a:srgbClr val="002060"/>
                </a:solidFill>
                <a:latin typeface="Times New Roman" panose="02020603050405020304" pitchFamily="18" charset="0"/>
                <a:cs typeface="Times New Roman" panose="02020603050405020304" pitchFamily="18" charset="0"/>
              </a:rPr>
              <a:t>Weighing to assess the progress of the </a:t>
            </a:r>
            <a:r>
              <a:rPr lang="en-US" sz="3200" dirty="0" err="1">
                <a:solidFill>
                  <a:srgbClr val="002060"/>
                </a:solidFill>
                <a:latin typeface="Times New Roman" panose="02020603050405020304" pitchFamily="18" charset="0"/>
                <a:cs typeface="Times New Roman" panose="02020603050405020304" pitchFamily="18" charset="0"/>
              </a:rPr>
              <a:t>foetus</a:t>
            </a:r>
            <a:endParaRPr lang="en-US" sz="3200" dirty="0">
              <a:solidFill>
                <a:srgbClr val="002060"/>
              </a:solidFill>
              <a:latin typeface="Times New Roman" panose="02020603050405020304" pitchFamily="18" charset="0"/>
              <a:cs typeface="Times New Roman" panose="02020603050405020304" pitchFamily="18" charset="0"/>
            </a:endParaRPr>
          </a:p>
          <a:p>
            <a:r>
              <a:rPr lang="en-US" sz="3200" dirty="0" smtClean="0">
                <a:solidFill>
                  <a:srgbClr val="002060"/>
                </a:solidFill>
                <a:latin typeface="Times New Roman" panose="02020603050405020304" pitchFamily="18" charset="0"/>
                <a:cs typeface="Times New Roman" panose="02020603050405020304" pitchFamily="18" charset="0"/>
              </a:rPr>
              <a:t>- </a:t>
            </a:r>
            <a:r>
              <a:rPr lang="en-US" sz="3200" dirty="0">
                <a:solidFill>
                  <a:srgbClr val="002060"/>
                </a:solidFill>
                <a:latin typeface="Times New Roman" panose="02020603050405020304" pitchFamily="18" charset="0"/>
                <a:cs typeface="Times New Roman" panose="02020603050405020304" pitchFamily="18" charset="0"/>
              </a:rPr>
              <a:t>Urinalysis for proteinuria to rule out pre-eclampsia and kidney related problems</a:t>
            </a:r>
          </a:p>
          <a:p>
            <a:r>
              <a:rPr lang="en-US" sz="3200" dirty="0">
                <a:solidFill>
                  <a:srgbClr val="002060"/>
                </a:solidFill>
                <a:latin typeface="Times New Roman" panose="02020603050405020304" pitchFamily="18" charset="0"/>
                <a:cs typeface="Times New Roman" panose="02020603050405020304" pitchFamily="18" charset="0"/>
              </a:rPr>
              <a:t> - Promotion of institutional deliveries through health messages</a:t>
            </a:r>
          </a:p>
          <a:p>
            <a:r>
              <a:rPr lang="en-US" sz="3200" dirty="0">
                <a:solidFill>
                  <a:srgbClr val="002060"/>
                </a:solidFill>
                <a:latin typeface="Times New Roman" panose="02020603050405020304" pitchFamily="18" charset="0"/>
                <a:cs typeface="Times New Roman" panose="02020603050405020304" pitchFamily="18" charset="0"/>
              </a:rPr>
              <a:t> - Birth spacing by offering contraceptive commodities</a:t>
            </a:r>
          </a:p>
          <a:p>
            <a:r>
              <a:rPr lang="en-US" sz="3200" dirty="0">
                <a:solidFill>
                  <a:srgbClr val="002060"/>
                </a:solidFill>
                <a:latin typeface="Times New Roman" panose="02020603050405020304" pitchFamily="18" charset="0"/>
                <a:cs typeface="Times New Roman" panose="02020603050405020304" pitchFamily="18" charset="0"/>
              </a:rPr>
              <a:t>-   Post natal care</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4" name="Rectangle 1"/>
          <p:cNvSpPr/>
          <p:nvPr/>
        </p:nvSpPr>
        <p:spPr>
          <a:xfrm>
            <a:off x="1043189" y="175654"/>
            <a:ext cx="10006883" cy="5755641"/>
          </a:xfrm>
          <a:prstGeom prst="rect">
            <a:avLst/>
          </a:prstGeom>
        </p:spPr>
        <p:txBody>
          <a:bodyPr wrap="square">
            <a:spAutoFit/>
          </a:bodyPr>
          <a:lstStyle/>
          <a:p>
            <a:pPr algn="ctr"/>
            <a:r>
              <a:rPr lang="en-US" sz="2400" b="1" i="1" u="sng" dirty="0">
                <a:solidFill>
                  <a:schemeClr val="accent1"/>
                </a:solidFill>
              </a:rPr>
              <a:t>Child mortality </a:t>
            </a:r>
          </a:p>
          <a:p>
            <a:r>
              <a:rPr lang="en-US" sz="3200" dirty="0">
                <a:solidFill>
                  <a:srgbClr val="C00000"/>
                </a:solidFill>
                <a:latin typeface="Times New Roman" panose="02020603050405020304" pitchFamily="18" charset="0"/>
                <a:cs typeface="Times New Roman" panose="02020603050405020304" pitchFamily="18" charset="0"/>
              </a:rPr>
              <a:t>Infant mortality rate------</a:t>
            </a:r>
            <a:r>
              <a:rPr lang="en-US" sz="3200" dirty="0">
                <a:latin typeface="Times New Roman" panose="02020603050405020304" pitchFamily="18" charset="0"/>
                <a:cs typeface="Times New Roman" panose="02020603050405020304" pitchFamily="18" charset="0"/>
              </a:rPr>
              <a:t>refers to the number of infants dying within one year of age in a year per 1000 live births  in a given year.</a:t>
            </a:r>
          </a:p>
          <a:p>
            <a:r>
              <a:rPr lang="en-US" sz="3200" dirty="0">
                <a:solidFill>
                  <a:srgbClr val="C00000"/>
                </a:solidFill>
                <a:latin typeface="Times New Roman" panose="02020603050405020304" pitchFamily="18" charset="0"/>
                <a:cs typeface="Times New Roman" panose="02020603050405020304" pitchFamily="18" charset="0"/>
              </a:rPr>
              <a:t>Neonatal mortality rate  </a:t>
            </a:r>
            <a:r>
              <a:rPr lang="en-US" sz="3200" dirty="0">
                <a:latin typeface="Times New Roman" panose="02020603050405020304" pitchFamily="18" charset="0"/>
                <a:cs typeface="Times New Roman" panose="02020603050405020304" pitchFamily="18" charset="0"/>
              </a:rPr>
              <a:t>------ refers  to number of newborns dying  within the first month of life (28 days) in a year per 1000 live births in a given year </a:t>
            </a:r>
            <a:r>
              <a:rPr lang="en-US" sz="3200" dirty="0" smtClean="0">
                <a:latin typeface="Times New Roman" panose="02020603050405020304" pitchFamily="18" charset="0"/>
                <a:cs typeface="Times New Roman" panose="02020603050405020304" pitchFamily="18" charset="0"/>
              </a:rPr>
              <a:t>.</a:t>
            </a:r>
          </a:p>
          <a:p>
            <a:r>
              <a:rPr lang="en-US" sz="3200" dirty="0">
                <a:solidFill>
                  <a:srgbClr val="C00000"/>
                </a:solidFill>
              </a:rPr>
              <a:t>perinatal mortality rate -</a:t>
            </a:r>
            <a:r>
              <a:rPr lang="en-US" sz="3200" dirty="0"/>
              <a:t>-------refers  to   the number of still births plus deaths within the first week of delivery per 1000 live births in a year . Possible causes include  : prematurity, </a:t>
            </a:r>
            <a:r>
              <a:rPr lang="en-US" sz="3200" dirty="0" err="1"/>
              <a:t>diarrhoea</a:t>
            </a:r>
            <a:r>
              <a:rPr lang="en-US" sz="3200" dirty="0"/>
              <a:t>, birth injuries, respiratory infections, congenital malformations etc</a:t>
            </a:r>
            <a:r>
              <a:rPr lang="en-US" sz="3200" dirty="0" smtClean="0"/>
              <a:t>.</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1048725" name="Rectangle 2"/>
          <p:cNvSpPr/>
          <p:nvPr/>
        </p:nvSpPr>
        <p:spPr>
          <a:xfrm>
            <a:off x="1769875" y="3714752"/>
            <a:ext cx="8858312" cy="369332"/>
          </a:xfrm>
          <a:prstGeom prst="rect">
            <a:avLst/>
          </a:prstGeom>
        </p:spPr>
        <p:txBody>
          <a:bodyPr wrap="square">
            <a:spAutoFit/>
          </a:bodyPr>
          <a:lstStyle/>
          <a:p>
            <a:r>
              <a:rPr lang="en-US" dirty="0"/>
              <a:t> </a:t>
            </a:r>
            <a:endParaRPr lang="en-US" sz="3200" dirty="0"/>
          </a:p>
        </p:txBody>
      </p:sp>
      <p:sp>
        <p:nvSpPr>
          <p:cNvPr id="1048726" name="Rectangle 3"/>
          <p:cNvSpPr/>
          <p:nvPr/>
        </p:nvSpPr>
        <p:spPr>
          <a:xfrm>
            <a:off x="1666844" y="3714752"/>
            <a:ext cx="8786874" cy="461665"/>
          </a:xfrm>
          <a:prstGeom prst="rect">
            <a:avLst/>
          </a:prstGeom>
        </p:spPr>
        <p:txBody>
          <a:bodyPr wrap="square">
            <a:spAutoFit/>
          </a:bodyPr>
          <a:lstStyle/>
          <a:p>
            <a:pPr algn="ctr"/>
            <a:r>
              <a:rPr lang="en-US" sz="2400" b="1" i="1" u="sng" dirty="0">
                <a:solidFill>
                  <a:srgbClr val="C00000"/>
                </a:solidFill>
              </a:rPr>
              <a:t> </a:t>
            </a:r>
            <a:endParaRPr lang="en-US" sz="2400"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7" name="Rectangle 1"/>
          <p:cNvSpPr/>
          <p:nvPr/>
        </p:nvSpPr>
        <p:spPr>
          <a:xfrm>
            <a:off x="489397" y="476518"/>
            <a:ext cx="9388699" cy="4434840"/>
          </a:xfrm>
          <a:prstGeom prst="rect">
            <a:avLst/>
          </a:prstGeom>
        </p:spPr>
        <p:txBody>
          <a:bodyPr wrap="square">
            <a:spAutoFit/>
          </a:bodyPr>
          <a:lstStyle/>
          <a:p>
            <a:pPr algn="ctr"/>
            <a:r>
              <a:rPr lang="en-US" sz="3200" b="1" i="1" u="sng" dirty="0" err="1">
                <a:solidFill>
                  <a:srgbClr val="C00000"/>
                </a:solidFill>
                <a:latin typeface="Times New Roman" panose="02020603050405020304" pitchFamily="18" charset="0"/>
                <a:cs typeface="Times New Roman" panose="02020603050405020304" pitchFamily="18" charset="0"/>
              </a:rPr>
              <a:t>Childrens</a:t>
            </a:r>
            <a:r>
              <a:rPr lang="en-US" sz="3200" b="1" i="1" u="sng" dirty="0">
                <a:solidFill>
                  <a:srgbClr val="C00000"/>
                </a:solidFill>
                <a:latin typeface="Times New Roman" panose="02020603050405020304" pitchFamily="18" charset="0"/>
                <a:cs typeface="Times New Roman" panose="02020603050405020304" pitchFamily="18" charset="0"/>
              </a:rPr>
              <a:t>’ welfare services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Educating mothers on importance </a:t>
            </a:r>
            <a:r>
              <a:rPr lang="en-US" sz="3200" dirty="0" smtClean="0">
                <a:latin typeface="Times New Roman" panose="02020603050405020304" pitchFamily="18" charset="0"/>
                <a:cs typeface="Times New Roman" panose="02020603050405020304" pitchFamily="18" charset="0"/>
              </a:rPr>
              <a:t>of breastfeeding </a:t>
            </a:r>
            <a:r>
              <a:rPr lang="en-US" sz="3200" dirty="0">
                <a:latin typeface="Times New Roman" panose="02020603050405020304" pitchFamily="18" charset="0"/>
                <a:cs typeface="Times New Roman" panose="02020603050405020304" pitchFamily="18" charset="0"/>
              </a:rPr>
              <a:t>and proper weaning .</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Growth monitoring, physical examination</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Immunizations</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Appropriate management of </a:t>
            </a:r>
            <a:r>
              <a:rPr lang="en-US" sz="3200" dirty="0" err="1">
                <a:latin typeface="Times New Roman" panose="02020603050405020304" pitchFamily="18" charset="0"/>
                <a:cs typeface="Times New Roman" panose="02020603050405020304" pitchFamily="18" charset="0"/>
              </a:rPr>
              <a:t>diarrhoea</a:t>
            </a:r>
            <a:endParaRPr lang="en-US" sz="32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Management of acute respiratory infections (ARI).</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Vitamin A prophylaxis.</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Treatment of minor ailments.</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8" name="TextBox 3"/>
          <p:cNvSpPr txBox="1"/>
          <p:nvPr/>
        </p:nvSpPr>
        <p:spPr>
          <a:xfrm>
            <a:off x="1052755" y="639294"/>
            <a:ext cx="9410529" cy="5057140"/>
          </a:xfrm>
          <a:prstGeom prst="rect">
            <a:avLst/>
          </a:prstGeom>
          <a:noFill/>
        </p:spPr>
        <p:txBody>
          <a:bodyPr wrap="square" rtlCol="0">
            <a:spAutoFit/>
          </a:bodyPr>
          <a:lstStyle/>
          <a:p>
            <a:pPr algn="ctr"/>
            <a:r>
              <a:rPr lang="en-US" sz="2800" dirty="0"/>
              <a:t> </a:t>
            </a:r>
            <a:r>
              <a:rPr lang="en-US" sz="3600" b="1" i="1" u="sng" dirty="0">
                <a:solidFill>
                  <a:srgbClr val="C00000"/>
                </a:solidFill>
                <a:latin typeface="Times New Roman" panose="02020603050405020304" pitchFamily="18" charset="0"/>
                <a:cs typeface="Times New Roman" panose="02020603050405020304" pitchFamily="18" charset="0"/>
              </a:rPr>
              <a:t>The role of  the health  services  providers </a:t>
            </a:r>
          </a:p>
          <a:p>
            <a:pPr marL="457200" indent="-457200">
              <a:buAutoNum type="arabicPlain"/>
            </a:pPr>
            <a:r>
              <a:rPr lang="en-US" sz="3400" dirty="0">
                <a:latin typeface="Times New Roman" panose="02020603050405020304" pitchFamily="18" charset="0"/>
                <a:cs typeface="Times New Roman" panose="02020603050405020304" pitchFamily="18" charset="0"/>
              </a:rPr>
              <a:t>Identifying high-risk individuals through screening e.g. children with failure to thrive, congenital malformations, Antenatal mothers with B O H (Bad  obstetric  history), previous complicated deliveries </a:t>
            </a:r>
          </a:p>
          <a:p>
            <a:pPr marL="457200" indent="-457200">
              <a:buAutoNum type="arabicPlain"/>
            </a:pPr>
            <a:r>
              <a:rPr lang="en-US" sz="3400" dirty="0">
                <a:latin typeface="Times New Roman" panose="02020603050405020304" pitchFamily="18" charset="0"/>
                <a:cs typeface="Times New Roman" panose="02020603050405020304" pitchFamily="18" charset="0"/>
              </a:rPr>
              <a:t>Promoting antenatal  and  postnatal care.</a:t>
            </a:r>
          </a:p>
          <a:p>
            <a:pPr marL="457200" indent="-457200">
              <a:buAutoNum type="arabicPlain"/>
            </a:pPr>
            <a:r>
              <a:rPr lang="en-US" sz="3400" dirty="0">
                <a:latin typeface="Times New Roman" panose="02020603050405020304" pitchFamily="18" charset="0"/>
                <a:cs typeface="Times New Roman" panose="02020603050405020304" pitchFamily="18" charset="0"/>
              </a:rPr>
              <a:t>Promoting breast feeding </a:t>
            </a:r>
          </a:p>
          <a:p>
            <a:pPr marL="457200" indent="-457200">
              <a:buAutoNum type="arabicPlain"/>
            </a:pPr>
            <a:r>
              <a:rPr lang="en-US" sz="3400" dirty="0">
                <a:latin typeface="Times New Roman" panose="02020603050405020304" pitchFamily="18" charset="0"/>
                <a:cs typeface="Times New Roman" panose="02020603050405020304" pitchFamily="18" charset="0"/>
              </a:rPr>
              <a:t>Promoting use of family planning services</a:t>
            </a:r>
          </a:p>
          <a:p>
            <a:pPr marL="457200" indent="-457200">
              <a:buAutoNum type="arabicPlain"/>
            </a:pPr>
            <a:r>
              <a:rPr lang="en-US" sz="3400" dirty="0">
                <a:latin typeface="Times New Roman" panose="02020603050405020304" pitchFamily="18" charset="0"/>
                <a:cs typeface="Times New Roman" panose="02020603050405020304" pitchFamily="18" charset="0"/>
              </a:rPr>
              <a:t>Growth monitoring and immunizations for infants</a:t>
            </a:r>
            <a:endParaRPr lang="sw-KE" sz="3400" dirty="0">
              <a:latin typeface="Times New Roman" panose="02020603050405020304" pitchFamily="18" charset="0"/>
              <a:cs typeface="Times New Roman" panose="02020603050405020304" pitchFamily="18" charset="0"/>
            </a:endParaRPr>
          </a:p>
        </p:txBody>
      </p:sp>
      <p:sp>
        <p:nvSpPr>
          <p:cNvPr id="1048729" name="Rectangle 2"/>
          <p:cNvSpPr/>
          <p:nvPr/>
        </p:nvSpPr>
        <p:spPr>
          <a:xfrm>
            <a:off x="1738282" y="4961586"/>
            <a:ext cx="8725002" cy="369332"/>
          </a:xfrm>
          <a:prstGeom prst="rect">
            <a:avLst/>
          </a:prstGeom>
        </p:spPr>
        <p:txBody>
          <a:bodyPr wrap="square">
            <a:spAutoFit/>
          </a:bodyPr>
          <a:lstStyle/>
          <a:p>
            <a:r>
              <a:rPr lang="en-US" dirty="0"/>
              <a:t> </a:t>
            </a:r>
            <a:endParaRPr lang="en-US" sz="24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0" name="Rectangle 1"/>
          <p:cNvSpPr/>
          <p:nvPr/>
        </p:nvSpPr>
        <p:spPr>
          <a:xfrm>
            <a:off x="1275009" y="626548"/>
            <a:ext cx="9350062" cy="2733041"/>
          </a:xfrm>
          <a:prstGeom prst="rect">
            <a:avLst/>
          </a:prstGeom>
        </p:spPr>
        <p:txBody>
          <a:bodyPr wrap="square">
            <a:spAutoFit/>
          </a:bodyPr>
          <a:lstStyle/>
          <a:p>
            <a:r>
              <a:rPr lang="en-US" sz="3600" dirty="0"/>
              <a:t>6   </a:t>
            </a:r>
            <a:r>
              <a:rPr lang="en-US" sz="3600" dirty="0" smtClean="0">
                <a:latin typeface="Times New Roman" panose="02020603050405020304" pitchFamily="18" charset="0"/>
                <a:cs typeface="Times New Roman" panose="02020603050405020304" pitchFamily="18" charset="0"/>
              </a:rPr>
              <a:t>Treating </a:t>
            </a:r>
            <a:r>
              <a:rPr lang="en-US" sz="3600" dirty="0">
                <a:latin typeface="Times New Roman" panose="02020603050405020304" pitchFamily="18" charset="0"/>
                <a:cs typeface="Times New Roman" panose="02020603050405020304" pitchFamily="18" charset="0"/>
              </a:rPr>
              <a:t>minor ailments and referring complicated cases for further management</a:t>
            </a:r>
          </a:p>
          <a:p>
            <a:pPr marL="457200" indent="-457200">
              <a:buAutoNum type="arabicPlain" startAt="7"/>
            </a:pPr>
            <a:r>
              <a:rPr lang="en-US" sz="3600" dirty="0">
                <a:latin typeface="Times New Roman" panose="02020603050405020304" pitchFamily="18" charset="0"/>
                <a:cs typeface="Times New Roman" panose="02020603050405020304" pitchFamily="18" charset="0"/>
              </a:rPr>
              <a:t>Organizing for school health services</a:t>
            </a:r>
          </a:p>
          <a:p>
            <a:pPr marL="342900" indent="-342900">
              <a:buAutoNum type="arabicPlain" startAt="7"/>
            </a:pPr>
            <a:r>
              <a:rPr lang="en-US" sz="3600" dirty="0">
                <a:latin typeface="Times New Roman" panose="02020603050405020304" pitchFamily="18" charset="0"/>
                <a:cs typeface="Times New Roman" panose="02020603050405020304" pitchFamily="18" charset="0"/>
              </a:rPr>
              <a:t>Giving health messages to individuals and groups.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1" name="TextBox 1"/>
          <p:cNvSpPr txBox="1"/>
          <p:nvPr/>
        </p:nvSpPr>
        <p:spPr>
          <a:xfrm>
            <a:off x="1738282" y="285728"/>
            <a:ext cx="8715436" cy="5539740"/>
          </a:xfrm>
          <a:prstGeom prst="rect">
            <a:avLst/>
          </a:prstGeom>
          <a:noFill/>
        </p:spPr>
        <p:txBody>
          <a:bodyPr wrap="square" rtlCol="0">
            <a:spAutoFit/>
          </a:bodyPr>
          <a:lstStyle/>
          <a:p>
            <a:pPr marL="342900" indent="-342900" algn="ctr"/>
            <a:r>
              <a:rPr lang="en-US" sz="2800" b="1" dirty="0">
                <a:solidFill>
                  <a:srgbClr val="C00000"/>
                </a:solidFill>
              </a:rPr>
              <a:t>  </a:t>
            </a:r>
            <a:r>
              <a:rPr lang="en-US" sz="2800" b="1" u="sng" dirty="0">
                <a:solidFill>
                  <a:srgbClr val="C00000"/>
                </a:solidFill>
                <a:latin typeface="Times New Roman" panose="02020603050405020304" pitchFamily="18" charset="0"/>
                <a:cs typeface="Times New Roman" panose="02020603050405020304" pitchFamily="18" charset="0"/>
              </a:rPr>
              <a:t>Millennium development goals </a:t>
            </a:r>
          </a:p>
          <a:p>
            <a:pPr marL="342900" indent="-342900"/>
            <a:r>
              <a:rPr lang="en-US" sz="2800" dirty="0">
                <a:latin typeface="Times New Roman" panose="02020603050405020304" pitchFamily="18" charset="0"/>
                <a:cs typeface="Times New Roman" panose="02020603050405020304" pitchFamily="18" charset="0"/>
              </a:rPr>
              <a:t>The  </a:t>
            </a:r>
            <a:r>
              <a:rPr lang="en-US" sz="2800" i="1" dirty="0">
                <a:solidFill>
                  <a:srgbClr val="FF0000"/>
                </a:solidFill>
                <a:latin typeface="Times New Roman" panose="02020603050405020304" pitchFamily="18" charset="0"/>
                <a:cs typeface="Times New Roman" panose="02020603050405020304" pitchFamily="18" charset="0"/>
              </a:rPr>
              <a:t>MDGs</a:t>
            </a:r>
            <a:r>
              <a:rPr lang="en-US" sz="2800" dirty="0">
                <a:latin typeface="Times New Roman" panose="02020603050405020304" pitchFamily="18" charset="0"/>
                <a:cs typeface="Times New Roman" panose="02020603050405020304" pitchFamily="18" charset="0"/>
              </a:rPr>
              <a:t> are eight internationally defined development goals that 192 united nations member states have agreed to achieve by the year </a:t>
            </a:r>
            <a:r>
              <a:rPr lang="en-US" sz="2800" b="1" u="sng" dirty="0">
                <a:solidFill>
                  <a:srgbClr val="FF0000"/>
                </a:solidFill>
                <a:latin typeface="Times New Roman" panose="02020603050405020304" pitchFamily="18" charset="0"/>
                <a:cs typeface="Times New Roman" panose="02020603050405020304" pitchFamily="18" charset="0"/>
              </a:rPr>
              <a:t>2015</a:t>
            </a:r>
          </a:p>
          <a:p>
            <a:pPr marL="342900" indent="-342900"/>
            <a:r>
              <a:rPr lang="en-US" sz="2800" dirty="0">
                <a:latin typeface="Times New Roman" panose="02020603050405020304" pitchFamily="18" charset="0"/>
                <a:cs typeface="Times New Roman" panose="02020603050405020304" pitchFamily="18" charset="0"/>
              </a:rPr>
              <a:t>They include :</a:t>
            </a:r>
          </a:p>
          <a:p>
            <a:pPr marL="342900" indent="-342900"/>
            <a:r>
              <a:rPr lang="en-US" sz="2800" dirty="0">
                <a:latin typeface="Times New Roman" panose="02020603050405020304" pitchFamily="18" charset="0"/>
                <a:cs typeface="Times New Roman" panose="02020603050405020304" pitchFamily="18" charset="0"/>
              </a:rPr>
              <a:t>1-reducing extreme poverty and hunger</a:t>
            </a:r>
          </a:p>
          <a:p>
            <a:pPr marL="342900" indent="-342900"/>
            <a:r>
              <a:rPr lang="en-US" sz="2800" dirty="0">
                <a:latin typeface="Times New Roman" panose="02020603050405020304" pitchFamily="18" charset="0"/>
                <a:cs typeface="Times New Roman" panose="02020603050405020304" pitchFamily="18" charset="0"/>
              </a:rPr>
              <a:t>2-achieve universal primary education</a:t>
            </a:r>
          </a:p>
          <a:p>
            <a:pPr marL="342900" indent="-342900"/>
            <a:r>
              <a:rPr lang="en-US" sz="2800" dirty="0">
                <a:latin typeface="Times New Roman" panose="02020603050405020304" pitchFamily="18" charset="0"/>
                <a:cs typeface="Times New Roman" panose="02020603050405020304" pitchFamily="18" charset="0"/>
              </a:rPr>
              <a:t>3-promote gender equality and empower women</a:t>
            </a:r>
          </a:p>
          <a:p>
            <a:pPr marL="342900" indent="-342900"/>
            <a:r>
              <a:rPr lang="en-US" sz="2800" dirty="0">
                <a:latin typeface="Times New Roman" panose="02020603050405020304" pitchFamily="18" charset="0"/>
                <a:cs typeface="Times New Roman" panose="02020603050405020304" pitchFamily="18" charset="0"/>
              </a:rPr>
              <a:t>4-reduce child mortality</a:t>
            </a:r>
          </a:p>
          <a:p>
            <a:pPr marL="342900" indent="-342900"/>
            <a:r>
              <a:rPr lang="en-US" sz="2800" dirty="0">
                <a:latin typeface="Times New Roman" panose="02020603050405020304" pitchFamily="18" charset="0"/>
                <a:cs typeface="Times New Roman" panose="02020603050405020304" pitchFamily="18" charset="0"/>
              </a:rPr>
              <a:t>5-improve maternal health</a:t>
            </a:r>
          </a:p>
          <a:p>
            <a:pPr marL="342900" indent="-342900"/>
            <a:r>
              <a:rPr lang="en-US" sz="2800" dirty="0">
                <a:latin typeface="Times New Roman" panose="02020603050405020304" pitchFamily="18" charset="0"/>
                <a:cs typeface="Times New Roman" panose="02020603050405020304" pitchFamily="18" charset="0"/>
              </a:rPr>
              <a:t>6-combat HIV/AIDS, Malaria, and other major diseases</a:t>
            </a:r>
          </a:p>
          <a:p>
            <a:pPr marL="342900" indent="-342900"/>
            <a:r>
              <a:rPr lang="en-US" sz="2800" dirty="0">
                <a:latin typeface="Times New Roman" panose="02020603050405020304" pitchFamily="18" charset="0"/>
                <a:cs typeface="Times New Roman" panose="02020603050405020304" pitchFamily="18" charset="0"/>
              </a:rPr>
              <a:t>7-Ensure environmental sustainability</a:t>
            </a:r>
          </a:p>
          <a:p>
            <a:pPr marL="342900" indent="-342900"/>
            <a:r>
              <a:rPr lang="en-US" sz="2800" dirty="0">
                <a:latin typeface="Times New Roman" panose="02020603050405020304" pitchFamily="18" charset="0"/>
                <a:cs typeface="Times New Roman" panose="02020603050405020304" pitchFamily="18" charset="0"/>
              </a:rPr>
              <a:t>8-develop a global partnership for </a:t>
            </a:r>
            <a:r>
              <a:rPr lang="en-US" sz="2800" dirty="0" smtClean="0">
                <a:latin typeface="Times New Roman" panose="02020603050405020304" pitchFamily="18" charset="0"/>
                <a:cs typeface="Times New Roman" panose="02020603050405020304" pitchFamily="18" charset="0"/>
              </a:rPr>
              <a:t>development</a:t>
            </a:r>
            <a:endParaRPr lang="en-US" sz="2400"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Content Placeholder 2"/>
          <p:cNvSpPr>
            <a:spLocks noGrp="1"/>
          </p:cNvSpPr>
          <p:nvPr>
            <p:ph idx="1"/>
          </p:nvPr>
        </p:nvSpPr>
        <p:spPr>
          <a:xfrm>
            <a:off x="941231" y="756678"/>
            <a:ext cx="10515600" cy="4351338"/>
          </a:xfrm>
        </p:spPr>
        <p:txBody>
          <a:bodyPr/>
          <a:lstStyle/>
          <a:p>
            <a:pPr marL="0" indent="0">
              <a:buNone/>
            </a:pPr>
            <a:r>
              <a:rPr lang="en-US" b="1" u="sng" dirty="0">
                <a:solidFill>
                  <a:srgbClr val="C00000"/>
                </a:solidFill>
              </a:rPr>
              <a:t>N/B</a:t>
            </a:r>
          </a:p>
          <a:p>
            <a:pPr marL="342900" indent="-342900"/>
            <a:r>
              <a:rPr lang="en-US" dirty="0"/>
              <a:t>Kenya is a signatory to the internationally defined  </a:t>
            </a:r>
            <a:r>
              <a:rPr lang="en-US" i="1" dirty="0">
                <a:solidFill>
                  <a:srgbClr val="FF0000"/>
                </a:solidFill>
              </a:rPr>
              <a:t>MDGs</a:t>
            </a:r>
          </a:p>
          <a:p>
            <a:pPr marL="342900" indent="-342900"/>
            <a:r>
              <a:rPr lang="en-US" i="1" dirty="0">
                <a:solidFill>
                  <a:srgbClr val="FF0000"/>
                </a:solidFill>
              </a:rPr>
              <a:t>Goal</a:t>
            </a:r>
            <a:r>
              <a:rPr lang="en-US" dirty="0"/>
              <a:t> </a:t>
            </a:r>
            <a:r>
              <a:rPr lang="en-US" i="1" dirty="0">
                <a:solidFill>
                  <a:srgbClr val="FF0000"/>
                </a:solidFill>
              </a:rPr>
              <a:t>4</a:t>
            </a:r>
            <a:r>
              <a:rPr lang="en-US" dirty="0"/>
              <a:t>     Reducing mortality by setting a target  of reducing the under five mortality rates by two-thirds between 1990 and 2015</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3" name="TextBox 1"/>
          <p:cNvSpPr txBox="1"/>
          <p:nvPr/>
        </p:nvSpPr>
        <p:spPr>
          <a:xfrm>
            <a:off x="1666844" y="142852"/>
            <a:ext cx="8786874" cy="7914638"/>
          </a:xfrm>
          <a:prstGeom prst="rect">
            <a:avLst/>
          </a:prstGeom>
          <a:noFill/>
        </p:spPr>
        <p:txBody>
          <a:bodyPr wrap="square" rtlCol="0">
            <a:spAutoFit/>
          </a:bodyPr>
          <a:lstStyle/>
          <a:p>
            <a:r>
              <a:rPr lang="en-US" sz="2400" dirty="0"/>
              <a:t>Increase the number of 1 year old immunization against measles.</a:t>
            </a:r>
          </a:p>
          <a:p>
            <a:r>
              <a:rPr lang="en-US" sz="2400" i="1" dirty="0">
                <a:solidFill>
                  <a:srgbClr val="FF0000"/>
                </a:solidFill>
              </a:rPr>
              <a:t>Goal</a:t>
            </a:r>
            <a:r>
              <a:rPr lang="en-US" sz="2400" dirty="0"/>
              <a:t> </a:t>
            </a:r>
            <a:r>
              <a:rPr lang="en-US" sz="2400" i="1" dirty="0">
                <a:solidFill>
                  <a:srgbClr val="FF0000"/>
                </a:solidFill>
              </a:rPr>
              <a:t>5</a:t>
            </a:r>
            <a:r>
              <a:rPr lang="en-US" sz="2400" dirty="0"/>
              <a:t> improving maternal health which indirectly improves the health of the newborn . The target is to reduce by three-quarters maternal mortality rate</a:t>
            </a:r>
          </a:p>
          <a:p>
            <a:r>
              <a:rPr lang="en-US" sz="2400" dirty="0"/>
              <a:t>Increase of births attended by skilled personnel</a:t>
            </a:r>
          </a:p>
          <a:p>
            <a:r>
              <a:rPr lang="en-US" sz="2400" dirty="0"/>
              <a:t>Achieve universal access of reproductive health i.e. increase antenatal coverage, availability of contraceptives .</a:t>
            </a:r>
          </a:p>
          <a:p>
            <a:r>
              <a:rPr lang="en-US" sz="2400" i="1" dirty="0">
                <a:solidFill>
                  <a:srgbClr val="FF0000"/>
                </a:solidFill>
              </a:rPr>
              <a:t>Goal</a:t>
            </a:r>
            <a:r>
              <a:rPr lang="en-US" sz="2400" dirty="0"/>
              <a:t> </a:t>
            </a:r>
            <a:r>
              <a:rPr lang="en-US" sz="2400" i="1" dirty="0">
                <a:solidFill>
                  <a:srgbClr val="FF0000"/>
                </a:solidFill>
              </a:rPr>
              <a:t>6</a:t>
            </a:r>
            <a:r>
              <a:rPr lang="en-US" sz="2400" dirty="0"/>
              <a:t> combating HIV/AIDS ,Malaria, and other diseases</a:t>
            </a:r>
          </a:p>
          <a:p>
            <a:r>
              <a:rPr lang="en-US" sz="2400" dirty="0"/>
              <a:t>This aims at reversing the spread of HIV infection among pregnant  mothers thus reducing maternal to child transmission</a:t>
            </a:r>
          </a:p>
          <a:p>
            <a:r>
              <a:rPr lang="en-US" sz="2400" dirty="0"/>
              <a:t>Reduce the prevalence and death rates associated with malaria and other diseases like Tuberculosis .use </a:t>
            </a:r>
            <a:r>
              <a:rPr lang="en-US" sz="2400" dirty="0">
                <a:solidFill>
                  <a:srgbClr val="FF0000"/>
                </a:solidFill>
              </a:rPr>
              <a:t>DOTS</a:t>
            </a:r>
            <a:r>
              <a:rPr lang="en-US" sz="2400" dirty="0"/>
              <a:t>  Strategy in TB treatment </a:t>
            </a:r>
          </a:p>
          <a:p>
            <a:r>
              <a:rPr lang="en-US" sz="2400" dirty="0"/>
              <a:t>Directly   -identify TB patients</a:t>
            </a:r>
          </a:p>
          <a:p>
            <a:r>
              <a:rPr lang="en-US" sz="2400" dirty="0"/>
              <a:t>Observed  -taking or swallowing drugs</a:t>
            </a:r>
          </a:p>
          <a:p>
            <a:r>
              <a:rPr lang="en-US" sz="2400" dirty="0"/>
              <a:t>Treatment   -long term treatment recording and reporting the patient’s progress</a:t>
            </a:r>
          </a:p>
          <a:p>
            <a:r>
              <a:rPr lang="en-US" sz="2400" dirty="0"/>
              <a:t>Short course – right drug regimen or combinations</a:t>
            </a:r>
          </a:p>
          <a:p>
            <a:endParaRPr lang="en-US" sz="2400" dirty="0"/>
          </a:p>
          <a:p>
            <a:endParaRPr lang="en-US" sz="2400" dirty="0"/>
          </a:p>
          <a:p>
            <a:endParaRPr lang="sw-KE"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19282</Words>
  <Application>Microsoft Office PowerPoint</Application>
  <PresentationFormat>Widescreen</PresentationFormat>
  <Paragraphs>2188</Paragraphs>
  <Slides>237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237</vt:i4>
      </vt:variant>
    </vt:vector>
  </HeadingPairs>
  <TitlesOfParts>
    <vt:vector size="243" baseType="lpstr">
      <vt:lpstr>Arial</vt:lpstr>
      <vt:lpstr>Calibri</vt:lpstr>
      <vt:lpstr>Calibri Light</vt:lpstr>
      <vt:lpstr>Times New Roman</vt:lpstr>
      <vt:lpstr>Wingdings</vt:lpstr>
      <vt:lpstr>Office Theme</vt:lpstr>
      <vt:lpstr>COMMUNITY HEALTH NURSING</vt:lpstr>
      <vt:lpstr>COURSE: COMMUNITY HEALTH NURSING</vt:lpstr>
      <vt:lpstr>COURSE: COMMUNITY HEALTH NURSING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community health nursing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Functions of a community</vt:lpstr>
      <vt:lpstr>Characteristics Of A Healthy Community</vt:lpstr>
      <vt:lpstr>PowerPoint Presentation</vt:lpstr>
      <vt:lpstr>Aims of Community Health </vt:lpstr>
      <vt:lpstr>PowerPoint Presentation</vt:lpstr>
      <vt:lpstr>Community subsystems</vt:lpstr>
      <vt:lpstr>PowerPoint Presentation</vt:lpstr>
      <vt:lpstr>PowerPoint Presentation</vt:lpstr>
      <vt:lpstr>PowerPoint Presentation</vt:lpstr>
      <vt:lpstr>PowerPoint Presentation</vt:lpstr>
      <vt:lpstr>PowerPoint Presentation</vt:lpstr>
      <vt:lpstr>PRIMARY HEALTH CARE (PHC)</vt:lpstr>
      <vt:lpstr>PowerPoint Presentation</vt:lpstr>
      <vt:lpstr>Historical background of PHC </vt:lpstr>
      <vt:lpstr>Genesis of PHC</vt:lpstr>
      <vt:lpstr>Characteristics of PHC </vt:lpstr>
      <vt:lpstr>PowerPoint Presentation</vt:lpstr>
      <vt:lpstr>PowerPoint Presentation</vt:lpstr>
      <vt:lpstr>PRINCIPLES OF PRIMARY HEALTH CARE</vt:lpstr>
      <vt:lpstr>1.Equitable distribution of resources</vt:lpstr>
      <vt:lpstr>2.Manpower development</vt:lpstr>
      <vt:lpstr>PowerPoint Presentation</vt:lpstr>
      <vt:lpstr>PowerPoint Presentation</vt:lpstr>
      <vt:lpstr>Guidelines To Successful Community Participation</vt:lpstr>
      <vt:lpstr>4.Appropriate technology</vt:lpstr>
      <vt:lpstr>5.Multisectorl collaboration</vt:lpstr>
      <vt:lpstr>ELEMENTS OF PRIMARY HEALTH CARE </vt:lpstr>
      <vt:lpstr>PowerPoint Presentation</vt:lpstr>
      <vt:lpstr>PowerPoint Presentation</vt:lpstr>
      <vt:lpstr>Strategies of PHC</vt:lpstr>
      <vt:lpstr>PowerPoint Presentation</vt:lpstr>
      <vt:lpstr>Fundamental policies in PHC strategy</vt:lpstr>
      <vt:lpstr>CHALLENGES FACING IMPLEMENTATION OF PHC</vt:lpstr>
      <vt:lpstr>PowerPoint Presentation</vt:lpstr>
      <vt:lpstr>Importance or purpose of PHC </vt:lpstr>
      <vt:lpstr>In summary.</vt:lpstr>
      <vt:lpstr>COMMUNITY STRATEGY</vt:lpstr>
      <vt:lpstr>PowerPoint Presentation</vt:lpstr>
      <vt:lpstr>PowerPoint Presentation</vt:lpstr>
      <vt:lpstr>PowerPoint Presentation</vt:lpstr>
      <vt:lpstr>Intervention in Community health Strategy</vt:lpstr>
      <vt:lpstr>PowerPoint Presentation</vt:lpstr>
      <vt:lpstr>PowerPoint Presentation</vt:lpstr>
      <vt:lpstr>PowerPoint Presentation</vt:lpstr>
      <vt:lpstr>PowerPoint Presentation</vt:lpstr>
      <vt:lpstr>LEVELS OF DISEASE PREVENTION</vt:lpstr>
      <vt:lpstr>Levels of disease prevention  </vt:lpstr>
      <vt:lpstr>PowerPoint Presentation</vt:lpstr>
      <vt:lpstr>PowerPoint Presentation</vt:lpstr>
      <vt:lpstr>PowerPoint Presentation</vt:lpstr>
      <vt:lpstr>PowerPoint Presentation</vt:lpstr>
      <vt:lpstr>INTRODUCTION TO MATERNAL CHILD HEALTH AND FAMILY PLANNING</vt:lpstr>
      <vt:lpstr>PowerPoint Presentation</vt:lpstr>
      <vt:lpstr>M C H/F P PROGRAMME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MATERNAL AND CHILD  HEALTH (MCH) SERVICES</vt:lpstr>
      <vt:lpstr>DEF OF MCH/FP</vt:lpstr>
      <vt:lpstr>Objectives of maternal child health</vt:lpstr>
      <vt:lpstr>Goals of MCH services</vt:lpstr>
      <vt:lpstr>PowerPoint Presentation</vt:lpstr>
      <vt:lpstr>Reasons For Considering Mothers And Children As Vulnerable Group</vt:lpstr>
      <vt:lpstr>Components/elements of child health services</vt:lpstr>
      <vt:lpstr>Cont’</vt:lpstr>
      <vt:lpstr>ORGANIZATION OF MCH CLINIC</vt:lpstr>
      <vt:lpstr>PowerPoint Presentation</vt:lpstr>
      <vt:lpstr>PowerPoint Presentation</vt:lpstr>
      <vt:lpstr>Activities Carried Out In MCH</vt:lpstr>
      <vt:lpstr>PowerPoint Presentation</vt:lpstr>
      <vt:lpstr>Role of DHMT in relation to MCH</vt:lpstr>
      <vt:lpstr>The rural health concept</vt:lpstr>
      <vt:lpstr>Integrated health services</vt:lpstr>
      <vt:lpstr>PowerPoint Presentation</vt:lpstr>
      <vt:lpstr>ANTENATAL CARE (ANC)</vt:lpstr>
      <vt:lpstr>AIMS OF ANC</vt:lpstr>
      <vt:lpstr>Cont</vt:lpstr>
      <vt:lpstr>Health promotion and disease prevention during ANC</vt:lpstr>
      <vt:lpstr>PowerPoint Presentation</vt:lpstr>
      <vt:lpstr>PowerPoint Presentation</vt:lpstr>
      <vt:lpstr>Birth preparedness and complication readiness</vt:lpstr>
      <vt:lpstr>Identification of danger signs</vt:lpstr>
      <vt:lpstr>Focused antenatal care (FANC)</vt:lpstr>
      <vt:lpstr>Objectives  of focused antenatal care</vt:lpstr>
      <vt:lpstr>PowerPoint Presentation</vt:lpstr>
      <vt:lpstr>Activities on FANC visits</vt:lpstr>
      <vt:lpstr>2. Activities on 2nd visit</vt:lpstr>
      <vt:lpstr>Activities on 3rd visit</vt:lpstr>
      <vt:lpstr>Activities on 4th visit</vt:lpstr>
      <vt:lpstr>KEPI (KENYA EXPANDED PROGRAMME ON IMMUNIZATION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of  KEPI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HOME VISITING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dc:title>
  <dc:creator>Inspiron</dc:creator>
  <cp:lastModifiedBy>Nursing</cp:lastModifiedBy>
  <cp:revision>4</cp:revision>
  <dcterms:created xsi:type="dcterms:W3CDTF">2016-09-22T20:38:08Z</dcterms:created>
  <dcterms:modified xsi:type="dcterms:W3CDTF">2020-11-18T06:39:29Z</dcterms:modified>
</cp:coreProperties>
</file>