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60" r:id="rId5"/>
    <p:sldId id="287" r:id="rId6"/>
    <p:sldId id="259" r:id="rId7"/>
    <p:sldId id="262" r:id="rId8"/>
    <p:sldId id="261" r:id="rId9"/>
    <p:sldId id="263" r:id="rId10"/>
    <p:sldId id="264" r:id="rId11"/>
    <p:sldId id="266" r:id="rId12"/>
    <p:sldId id="267" r:id="rId13"/>
    <p:sldId id="265" r:id="rId14"/>
    <p:sldId id="269" r:id="rId15"/>
    <p:sldId id="270" r:id="rId16"/>
    <p:sldId id="268" r:id="rId17"/>
    <p:sldId id="271" r:id="rId18"/>
    <p:sldId id="272" r:id="rId19"/>
    <p:sldId id="273" r:id="rId20"/>
    <p:sldId id="274" r:id="rId21"/>
    <p:sldId id="275" r:id="rId22"/>
    <p:sldId id="277" r:id="rId23"/>
    <p:sldId id="280" r:id="rId24"/>
    <p:sldId id="278" r:id="rId25"/>
    <p:sldId id="279" r:id="rId26"/>
    <p:sldId id="281" r:id="rId27"/>
    <p:sldId id="282" r:id="rId28"/>
    <p:sldId id="283" r:id="rId29"/>
    <p:sldId id="284" r:id="rId30"/>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Lst>
  <p:defaultTextStyle>
    <a:lvl1pPr marL="0" indent="0" algn="l" rtl="0" eaLnBrk="1" fontAlgn="base" hangingPunct="1">
      <a:lnSpc>
        <a:spcPct val="100000"/>
      </a:lnSpc>
      <a:spcBef>
        <a:spcPct val="0"/>
      </a:spcBef>
      <a:spcAft>
        <a:spcPct val="0"/>
      </a:spcAft>
      <a:buNone/>
      <a:defRPr sz="1800">
        <a:solidFill>
          <a:schemeClr val="tx1"/>
        </a:solidFill>
        <a:latin typeface="Arial" charset="0"/>
      </a:defRPr>
    </a:lvl1pPr>
    <a:lvl2pPr marL="457200" indent="0" algn="l" rtl="0" eaLnBrk="1" fontAlgn="base" hangingPunct="1">
      <a:lnSpc>
        <a:spcPct val="100000"/>
      </a:lnSpc>
      <a:spcBef>
        <a:spcPct val="0"/>
      </a:spcBef>
      <a:spcAft>
        <a:spcPct val="0"/>
      </a:spcAft>
      <a:buNone/>
      <a:defRPr sz="1800">
        <a:solidFill>
          <a:schemeClr val="tx1"/>
        </a:solidFill>
        <a:latin typeface="Arial" charset="0"/>
      </a:defRPr>
    </a:lvl2pPr>
    <a:lvl3pPr marL="914400" indent="0" algn="l" rtl="0" eaLnBrk="1" fontAlgn="base" hangingPunct="1">
      <a:lnSpc>
        <a:spcPct val="100000"/>
      </a:lnSpc>
      <a:spcBef>
        <a:spcPct val="0"/>
      </a:spcBef>
      <a:spcAft>
        <a:spcPct val="0"/>
      </a:spcAft>
      <a:buNone/>
      <a:defRPr sz="1800">
        <a:solidFill>
          <a:schemeClr val="tx1"/>
        </a:solidFill>
        <a:latin typeface="Arial" charset="0"/>
      </a:defRPr>
    </a:lvl3pPr>
    <a:lvl4pPr marL="1371600" indent="0" algn="l" rtl="0" eaLnBrk="1" fontAlgn="base" hangingPunct="1">
      <a:lnSpc>
        <a:spcPct val="100000"/>
      </a:lnSpc>
      <a:spcBef>
        <a:spcPct val="0"/>
      </a:spcBef>
      <a:spcAft>
        <a:spcPct val="0"/>
      </a:spcAft>
      <a:buNone/>
      <a:defRPr sz="1800">
        <a:solidFill>
          <a:schemeClr val="tx1"/>
        </a:solidFill>
        <a:latin typeface="Arial" charset="0"/>
      </a:defRPr>
    </a:lvl4pPr>
    <a:lvl5pPr marL="1828800" indent="0" algn="l" rtl="0" eaLnBrk="1" fontAlgn="base" hangingPunct="1">
      <a:lnSpc>
        <a:spcPct val="100000"/>
      </a:lnSpc>
      <a:spcBef>
        <a:spcPct val="0"/>
      </a:spcBef>
      <a:spcAft>
        <a:spcPct val="0"/>
      </a:spcAft>
      <a:buNone/>
      <a:defRPr sz="1800">
        <a:solidFill>
          <a:schemeClr val="tx1"/>
        </a:solidFill>
        <a:latin typeface="Arial" charset="0"/>
      </a:defRPr>
    </a:lvl5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0651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19854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13343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1025"/>
          <p:cNvSpPr>
            <a:spLocks noGrp="1"/>
          </p:cNvSpPr>
          <p:nvPr>
            <p:ph type="title" idx="4294967295"/>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027" name="Text Placeholder 1026"/>
          <p:cNvSpPr>
            <a:spLocks noGrp="1"/>
          </p:cNvSpPr>
          <p:nvPr>
            <p:ph type="body" idx="4294967295"/>
          </p:nvPr>
        </p:nvSpPr>
        <p:spPr>
          <a:xfrm>
            <a:off x="457200" y="1600200"/>
            <a:ext cx="8229600" cy="4525963"/>
          </a:xfrm>
          <a:prstGeom prst="rect">
            <a:avLst/>
          </a:prstGeom>
          <a:noFill/>
          <a:ln>
            <a:noFill/>
          </a:ln>
        </p:spPr>
        <p:txBody>
          <a:bodyPr anchor="t" anchorCtr="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Date Placeholder 1027"/>
          <p:cNvSpPr>
            <a:spLocks noGrp="1"/>
          </p:cNvSpPr>
          <p:nvPr>
            <p:ph type="dt" sz="half" idx="4294967295"/>
          </p:nvPr>
        </p:nvSpPr>
        <p:spPr>
          <a:xfrm>
            <a:off x="457200" y="6356350"/>
            <a:ext cx="2133600" cy="365125"/>
          </a:xfrm>
          <a:prstGeom prst="rect">
            <a:avLst/>
          </a:prstGeom>
          <a:noFill/>
          <a:ln>
            <a:noFill/>
          </a:ln>
        </p:spPr>
        <p:txBody>
          <a:bodyPr lIns="91440" tIns="45720" rIns="91440" bIns="45720" anchor="ctr"/>
          <a:lstStyle/>
          <a:p>
            <a:pPr>
              <a:spcBef>
                <a:spcPct val="0"/>
              </a:spcBef>
              <a:spcAft>
                <a:spcPct val="0"/>
              </a:spcAft>
            </a:pPr>
            <a:endParaRPr lang="en-US" altLang="en-US" sz="1200" dirty="0">
              <a:solidFill>
                <a:srgbClr val="898989"/>
              </a:solidFill>
              <a:latin typeface="Calibri" charset="0"/>
            </a:endParaRPr>
          </a:p>
        </p:txBody>
      </p:sp>
      <p:sp>
        <p:nvSpPr>
          <p:cNvPr id="1029" name="Footer Placeholder 1028"/>
          <p:cNvSpPr>
            <a:spLocks noGrp="1"/>
          </p:cNvSpPr>
          <p:nvPr>
            <p:ph type="ftr" sz="quarter" idx="4294967295"/>
          </p:nvPr>
        </p:nvSpPr>
        <p:spPr>
          <a:xfrm>
            <a:off x="3124200" y="6356350"/>
            <a:ext cx="2895600" cy="365125"/>
          </a:xfrm>
          <a:prstGeom prst="rect">
            <a:avLst/>
          </a:prstGeom>
          <a:noFill/>
          <a:ln>
            <a:noFill/>
          </a:ln>
        </p:spPr>
        <p:txBody>
          <a:bodyPr lIns="91440" tIns="45720" rIns="91440" bIns="45720" anchor="ctr"/>
          <a:lstStyle/>
          <a:p>
            <a:pPr algn="ctr">
              <a:spcBef>
                <a:spcPct val="0"/>
              </a:spcBef>
              <a:spcAft>
                <a:spcPct val="0"/>
              </a:spcAft>
            </a:pPr>
            <a:endParaRPr lang="en-US" altLang="en-US" sz="1200" dirty="0">
              <a:solidFill>
                <a:srgbClr val="898989"/>
              </a:solidFill>
              <a:latin typeface="Calibri" charset="0"/>
            </a:endParaRPr>
          </a:p>
        </p:txBody>
      </p:sp>
      <p:sp>
        <p:nvSpPr>
          <p:cNvPr id="1030" name="Slide Number Placeholder 1029"/>
          <p:cNvSpPr>
            <a:spLocks noGrp="1"/>
          </p:cNvSpPr>
          <p:nvPr>
            <p:ph type="sldNum" sz="quarter" idx="4294967295"/>
          </p:nvPr>
        </p:nvSpPr>
        <p:spPr>
          <a:xfrm>
            <a:off x="6553200" y="6356350"/>
            <a:ext cx="2133600" cy="365125"/>
          </a:xfrm>
          <a:prstGeom prst="rect">
            <a:avLst/>
          </a:prstGeom>
          <a:noFill/>
          <a:ln>
            <a:noFill/>
          </a:ln>
        </p:spPr>
        <p:txBody>
          <a:bodyPr lIns="91440" tIns="45720" rIns="91440" bIns="45720" anchor="ctr"/>
          <a:lstStyle/>
          <a:p>
            <a:pPr algn="r"/>
            <a:fld id="{12FF1C42-D199-2030-1000-587298610EC3}" type="slidenum">
              <a:rPr lang="en-US" altLang="en-US" sz="1200" dirty="0">
                <a:solidFill>
                  <a:srgbClr val="898989"/>
                </a:solidFill>
                <a:latin typeface="Calibri" charset="0"/>
              </a:rPr>
              <a:t>‹#›</a:t>
            </a:fld>
            <a:endParaRPr lang="en-US" altLang="en-US" sz="1200" dirty="0">
              <a:solidFill>
                <a:srgbClr val="898989"/>
              </a:solidFill>
              <a:latin typeface="Calibri"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186699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8671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00424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t>6/29/2021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7783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t>6/29/2021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86412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t>6/29/2021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212382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20732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42508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025"/>
          <p:cNvSpPr>
            <a:spLocks noGrp="1"/>
          </p:cNvSpPr>
          <p:nvPr>
            <p:ph type="title" idx="4294967295"/>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027" name="Text Placeholder 1026"/>
          <p:cNvSpPr>
            <a:spLocks noGrp="1"/>
          </p:cNvSpPr>
          <p:nvPr>
            <p:ph type="body" idx="4294967295"/>
          </p:nvPr>
        </p:nvSpPr>
        <p:spPr>
          <a:xfrm>
            <a:off x="457200" y="1600200"/>
            <a:ext cx="8229600" cy="4525963"/>
          </a:xfrm>
          <a:prstGeom prst="rect">
            <a:avLst/>
          </a:prstGeom>
          <a:noFill/>
          <a:ln>
            <a:noFill/>
          </a:ln>
        </p:spPr>
        <p:txBody>
          <a:bodyPr anchor="t" anchorCtr="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Date Placeholder 1027"/>
          <p:cNvSpPr>
            <a:spLocks noGrp="1"/>
          </p:cNvSpPr>
          <p:nvPr>
            <p:ph type="dt" sz="half" idx="4294967295"/>
          </p:nvPr>
        </p:nvSpPr>
        <p:spPr>
          <a:xfrm>
            <a:off x="457200" y="6356350"/>
            <a:ext cx="2133600" cy="365125"/>
          </a:xfrm>
          <a:prstGeom prst="rect">
            <a:avLst/>
          </a:prstGeom>
          <a:noFill/>
          <a:ln>
            <a:noFill/>
          </a:ln>
        </p:spPr>
        <p:txBody>
          <a:bodyPr lIns="91440" tIns="45720" rIns="91440" bIns="45720" anchor="ctr"/>
          <a:lstStyle/>
          <a:p>
            <a:pPr>
              <a:spcBef>
                <a:spcPct val="0"/>
              </a:spcBef>
              <a:spcAft>
                <a:spcPct val="0"/>
              </a:spcAft>
            </a:pPr>
            <a:endParaRPr lang="en-US" altLang="en-US" sz="1200" dirty="0">
              <a:solidFill>
                <a:srgbClr val="898989"/>
              </a:solidFill>
              <a:latin typeface="Calibri" charset="0"/>
            </a:endParaRPr>
          </a:p>
        </p:txBody>
      </p:sp>
      <p:sp>
        <p:nvSpPr>
          <p:cNvPr id="1029" name="Footer Placeholder 1028"/>
          <p:cNvSpPr>
            <a:spLocks noGrp="1"/>
          </p:cNvSpPr>
          <p:nvPr>
            <p:ph type="ftr" sz="quarter" idx="4294967295"/>
          </p:nvPr>
        </p:nvSpPr>
        <p:spPr>
          <a:xfrm>
            <a:off x="3124200" y="6356350"/>
            <a:ext cx="2895600" cy="365125"/>
          </a:xfrm>
          <a:prstGeom prst="rect">
            <a:avLst/>
          </a:prstGeom>
          <a:noFill/>
          <a:ln>
            <a:noFill/>
          </a:ln>
        </p:spPr>
        <p:txBody>
          <a:bodyPr lIns="91440" tIns="45720" rIns="91440" bIns="45720" anchor="ctr"/>
          <a:lstStyle/>
          <a:p>
            <a:pPr algn="ctr">
              <a:spcBef>
                <a:spcPct val="0"/>
              </a:spcBef>
              <a:spcAft>
                <a:spcPct val="0"/>
              </a:spcAft>
            </a:pPr>
            <a:endParaRPr lang="en-US" altLang="en-US" sz="1200" dirty="0">
              <a:solidFill>
                <a:srgbClr val="898989"/>
              </a:solidFill>
              <a:latin typeface="Calibri" charset="0"/>
            </a:endParaRPr>
          </a:p>
        </p:txBody>
      </p:sp>
      <p:sp>
        <p:nvSpPr>
          <p:cNvPr id="1030" name="Slide Number Placeholder 1029"/>
          <p:cNvSpPr>
            <a:spLocks noGrp="1"/>
          </p:cNvSpPr>
          <p:nvPr>
            <p:ph type="sldNum" sz="quarter" idx="4294967295"/>
          </p:nvPr>
        </p:nvSpPr>
        <p:spPr>
          <a:xfrm>
            <a:off x="6553200" y="6356350"/>
            <a:ext cx="2133600" cy="365125"/>
          </a:xfrm>
          <a:prstGeom prst="rect">
            <a:avLst/>
          </a:prstGeom>
          <a:noFill/>
          <a:ln>
            <a:noFill/>
          </a:ln>
        </p:spPr>
        <p:txBody>
          <a:bodyPr lIns="91440" tIns="45720" rIns="91440" bIns="45720" anchor="ctr"/>
          <a:lstStyle/>
          <a:p>
            <a:pPr algn="r"/>
            <a:fld id="{12FF1C42-D199-2030-1000-587298610EC3}" type="slidenum">
              <a:rPr lang="en-US" altLang="en-US" sz="1200" dirty="0">
                <a:solidFill>
                  <a:srgbClr val="898989"/>
                </a:solidFill>
                <a:latin typeface="Calibri" charset="0"/>
              </a:rPr>
              <a:t>‹#›</a:t>
            </a:fld>
            <a:endParaRPr lang="en-US" altLang="en-US" sz="1200" dirty="0">
              <a:solidFill>
                <a:srgbClr val="898989"/>
              </a:solidFill>
              <a:latin typeface="Calibri" charset="0"/>
            </a:endParaRPr>
          </a:p>
        </p:txBody>
      </p:sp>
    </p:spTree>
  </p:cSld>
  <p:clrMap bg1="dk1" tx1="lt1" bg2="dk2" tx2="lt2" accent1="accent1" accent2="accent2" accent3="accent3" accent4="accent4" accent5="accent5" accent6="accent6" hlink="hlink" folHlink="folHlink"/>
  <p:sldLayoutIdLst>
    <p:sldLayoutId id="2147489100" r:id="rId1"/>
    <p:sldLayoutId id="2147489101" r:id="rId2"/>
    <p:sldLayoutId id="2147489102" r:id="rId3"/>
    <p:sldLayoutId id="2147489103" r:id="rId4"/>
    <p:sldLayoutId id="2147489104" r:id="rId5"/>
    <p:sldLayoutId id="2147489105" r:id="rId6"/>
    <p:sldLayoutId id="2147489106" r:id="rId7"/>
    <p:sldLayoutId id="2147489107" r:id="rId8"/>
    <p:sldLayoutId id="2147489108" r:id="rId9"/>
    <p:sldLayoutId id="2147489109" r:id="rId10"/>
    <p:sldLayoutId id="2147489110" r:id="rId11"/>
    <p:sldLayoutId id="2147489111" r:id="rId12"/>
  </p:sldLayoutIdLst>
  <p:txStyles>
    <p:titleStyle>
      <a:lvl1pPr marL="0" indent="0" algn="ctr" rtl="0" eaLnBrk="1" fontAlgn="base" hangingPunct="1">
        <a:lnSpc>
          <a:spcPct val="100000"/>
        </a:lnSpc>
        <a:spcBef>
          <a:spcPct val="0"/>
        </a:spcBef>
        <a:spcAft>
          <a:spcPct val="0"/>
        </a:spcAft>
        <a:buNone/>
        <a:defRPr sz="4400">
          <a:solidFill>
            <a:srgbClr val="000000"/>
          </a:solidFill>
          <a:latin typeface="Calibri" charset="0"/>
        </a:defRPr>
      </a:lvl1pPr>
    </p:titleStyle>
    <p:bodyStyle>
      <a:lvl1pPr marL="342900" indent="-342900" algn="l" rtl="0" eaLnBrk="1" fontAlgn="base" hangingPunct="1">
        <a:lnSpc>
          <a:spcPct val="100000"/>
        </a:lnSpc>
        <a:spcBef>
          <a:spcPct val="20000"/>
        </a:spcBef>
        <a:spcAft>
          <a:spcPct val="0"/>
        </a:spcAft>
        <a:buFont typeface="Arial" charset="0"/>
        <a:buChar char="•"/>
        <a:defRPr sz="3200">
          <a:solidFill>
            <a:srgbClr val="000000"/>
          </a:solidFill>
          <a:latin typeface="Calibri" charset="0"/>
        </a:defRPr>
      </a:lvl1pPr>
      <a:lvl2pPr marL="742950" indent="-285750" algn="l" rtl="0" eaLnBrk="1" fontAlgn="base" hangingPunct="1">
        <a:lnSpc>
          <a:spcPct val="100000"/>
        </a:lnSpc>
        <a:spcBef>
          <a:spcPct val="20000"/>
        </a:spcBef>
        <a:spcAft>
          <a:spcPct val="0"/>
        </a:spcAft>
        <a:buFont typeface="Arial" charset="0"/>
        <a:buChar char="–"/>
        <a:defRPr sz="2800">
          <a:solidFill>
            <a:srgbClr val="000000"/>
          </a:solidFill>
          <a:latin typeface="Calibri" charset="0"/>
        </a:defRPr>
      </a:lvl2pPr>
      <a:lvl3pPr marL="1143000" indent="-228600" algn="l" rtl="0" eaLnBrk="1" fontAlgn="base" hangingPunct="1">
        <a:lnSpc>
          <a:spcPct val="100000"/>
        </a:lnSpc>
        <a:spcBef>
          <a:spcPct val="20000"/>
        </a:spcBef>
        <a:spcAft>
          <a:spcPct val="0"/>
        </a:spcAft>
        <a:buFont typeface="Arial" charset="0"/>
        <a:buChar char="•"/>
        <a:defRPr sz="2400">
          <a:solidFill>
            <a:srgbClr val="000000"/>
          </a:solidFill>
          <a:latin typeface="Calibri" charset="0"/>
        </a:defRPr>
      </a:lvl3pPr>
      <a:lvl4pPr marL="1600200" indent="-228600" algn="l" rtl="0" eaLnBrk="1" fontAlgn="base" hangingPunct="1">
        <a:lnSpc>
          <a:spcPct val="100000"/>
        </a:lnSpc>
        <a:spcBef>
          <a:spcPct val="20000"/>
        </a:spcBef>
        <a:spcAft>
          <a:spcPct val="0"/>
        </a:spcAft>
        <a:buFont typeface="Arial" charset="0"/>
        <a:buChar char="–"/>
        <a:defRPr sz="2000">
          <a:solidFill>
            <a:srgbClr val="000000"/>
          </a:solidFill>
          <a:latin typeface="Calibri" charset="0"/>
        </a:defRPr>
      </a:lvl4pPr>
      <a:lvl5pPr marL="2057400" indent="-228600" algn="l" rtl="0" eaLnBrk="1" fontAlgn="base" hangingPunct="1">
        <a:lnSpc>
          <a:spcPct val="100000"/>
        </a:lnSpc>
        <a:spcBef>
          <a:spcPct val="20000"/>
        </a:spcBef>
        <a:spcAft>
          <a:spcPct val="0"/>
        </a:spcAft>
        <a:buFont typeface="Arial" charset="0"/>
        <a:buChar char="»"/>
        <a:defRPr sz="2000">
          <a:solidFill>
            <a:srgbClr val="000000"/>
          </a:solidFill>
          <a:latin typeface="Calibri"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5120"/>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5122" name="Subtitle 5121"/>
          <p:cNvSpPr>
            <a:spLocks noGrp="1"/>
          </p:cNvSpPr>
          <p:nvPr>
            <p:ph type="subTitle" idx="4294967295"/>
          </p:nvPr>
        </p:nvSpPr>
        <p:spPr>
          <a:xfrm>
            <a:off x="571500" y="1214438"/>
            <a:ext cx="8215312" cy="5214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just">
              <a:lnSpc>
                <a:spcPct val="80000"/>
              </a:lnSpc>
              <a:spcAft>
                <a:spcPct val="0"/>
              </a:spcAft>
              <a:buNone/>
            </a:pPr>
            <a:r>
              <a:rPr lang="en-US" altLang="en-US" sz="3000" dirty="0"/>
              <a:t>Like spinal nerves, </a:t>
            </a:r>
            <a:r>
              <a:rPr lang="en-US" altLang="en-US" sz="3000" b="1" dirty="0"/>
              <a:t>cranial nerves </a:t>
            </a:r>
            <a:r>
              <a:rPr lang="en-US" altLang="en-US" sz="3000" dirty="0"/>
              <a:t>are bundles of sensory or motor fibers that innervate muscles or glands; carry impulses from sensory receptors, or show a combination of these fiber types. </a:t>
            </a:r>
          </a:p>
          <a:p>
            <a:pPr algn="just">
              <a:lnSpc>
                <a:spcPct val="80000"/>
              </a:lnSpc>
              <a:spcAft>
                <a:spcPct val="0"/>
              </a:spcAft>
              <a:buNone/>
            </a:pPr>
            <a:r>
              <a:rPr lang="en-US" altLang="en-US" sz="3000" dirty="0"/>
              <a:t>They are called </a:t>
            </a:r>
            <a:r>
              <a:rPr lang="en-US" altLang="en-US" sz="3000" b="1" dirty="0"/>
              <a:t>cranial nerves </a:t>
            </a:r>
            <a:r>
              <a:rPr lang="en-US" altLang="en-US" sz="3000" dirty="0"/>
              <a:t>because they emerge through foramina or fissures in the cranium and are covered by tubular sheaths derived from the cranial meninges. </a:t>
            </a:r>
          </a:p>
          <a:p>
            <a:pPr algn="just">
              <a:lnSpc>
                <a:spcPct val="80000"/>
              </a:lnSpc>
              <a:spcAft>
                <a:spcPct val="0"/>
              </a:spcAft>
              <a:buNone/>
            </a:pPr>
            <a:r>
              <a:rPr lang="en-US" altLang="en-US" sz="3000" dirty="0"/>
              <a:t>There are </a:t>
            </a:r>
            <a:r>
              <a:rPr lang="en-US" altLang="en-US" sz="3000" b="1" dirty="0"/>
              <a:t>twelve</a:t>
            </a:r>
            <a:r>
              <a:rPr lang="en-US" altLang="en-US" sz="3000" dirty="0"/>
              <a:t> pairs of cranial nerves, which are numbered I to XII, from rostral to caudal, according to their attachment to the brain and penetration of the cranial dura. Their names reflect their general distribution or function.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3312"/>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13314" name="Subtitle 13313"/>
          <p:cNvSpPr>
            <a:spLocks noGrp="1"/>
          </p:cNvSpPr>
          <p:nvPr>
            <p:ph type="subTitle" idx="4294967295"/>
          </p:nvPr>
        </p:nvSpPr>
        <p:spPr>
          <a:xfrm>
            <a:off x="0" y="928688"/>
            <a:ext cx="9144000" cy="5929312"/>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80000"/>
              </a:lnSpc>
              <a:spcAft>
                <a:spcPct val="0"/>
              </a:spcAft>
              <a:buNone/>
            </a:pPr>
            <a:r>
              <a:rPr lang="en-US" altLang="en-US" sz="2800" dirty="0"/>
              <a:t>Oculomotor Nerve (CN III)</a:t>
            </a:r>
          </a:p>
          <a:p>
            <a:pPr algn="just">
              <a:lnSpc>
                <a:spcPct val="80000"/>
              </a:lnSpc>
              <a:spcAft>
                <a:spcPct val="0"/>
              </a:spcAft>
              <a:buNone/>
            </a:pPr>
            <a:r>
              <a:rPr lang="en-US" altLang="en-US" sz="1600" b="1" dirty="0"/>
              <a:t>Functions</a:t>
            </a:r>
            <a:r>
              <a:rPr lang="en-US" altLang="en-US" sz="1600" dirty="0"/>
              <a:t>: Somatic motor (general somatic efferent) and visceral motor (general visceral efferent parasympathetic).</a:t>
            </a:r>
          </a:p>
          <a:p>
            <a:pPr algn="just">
              <a:lnSpc>
                <a:spcPct val="80000"/>
              </a:lnSpc>
              <a:spcAft>
                <a:spcPct val="0"/>
              </a:spcAft>
              <a:buNone/>
            </a:pPr>
            <a:r>
              <a:rPr lang="en-US" altLang="en-US" sz="1600" b="1" dirty="0"/>
              <a:t>Nuclei</a:t>
            </a:r>
            <a:r>
              <a:rPr lang="en-US" altLang="en-US" sz="1600" dirty="0"/>
              <a:t>: There are two oculomotor nuclei, each serving one of the functional components of the nerve. The somatic motor nucleus of the oculomotor nerve is in the midbrain. The visceral motor (parasympathetic) accessory (Edinger-Westphal) nucleus of the oculomotor nerve lies dorsal to the rostral two thirds of the somatic motor nucleus (The oculomotor nerve (CN III) provides the following:</a:t>
            </a:r>
          </a:p>
          <a:p>
            <a:pPr algn="just">
              <a:lnSpc>
                <a:spcPct val="80000"/>
              </a:lnSpc>
              <a:spcAft>
                <a:spcPct val="0"/>
              </a:spcAft>
              <a:buNone/>
            </a:pPr>
            <a:r>
              <a:rPr lang="en-US" altLang="en-US" sz="1600" dirty="0"/>
              <a:t>Motor to the striated muscle of four of the six extraocular muscles (superior, medial, and inferior recti and inferior oblique) and superior eyelid (L. levator palpebrae superioris); hence the nerve's name.</a:t>
            </a:r>
          </a:p>
          <a:p>
            <a:pPr algn="just">
              <a:lnSpc>
                <a:spcPct val="80000"/>
              </a:lnSpc>
              <a:spcAft>
                <a:spcPct val="0"/>
              </a:spcAft>
              <a:buNone/>
            </a:pPr>
            <a:r>
              <a:rPr lang="en-US" altLang="en-US" sz="1600" b="1" dirty="0"/>
              <a:t>Proprioceptive</a:t>
            </a:r>
            <a:r>
              <a:rPr lang="en-US" altLang="en-US" sz="1600" dirty="0"/>
              <a:t> to the muscles listed above.</a:t>
            </a:r>
          </a:p>
          <a:p>
            <a:pPr algn="just">
              <a:lnSpc>
                <a:spcPct val="80000"/>
              </a:lnSpc>
              <a:spcAft>
                <a:spcPct val="0"/>
              </a:spcAft>
              <a:buNone/>
            </a:pPr>
            <a:r>
              <a:rPr lang="en-US" altLang="en-US" sz="1600" b="1" dirty="0"/>
              <a:t>Parasympathetic</a:t>
            </a:r>
            <a:r>
              <a:rPr lang="en-US" altLang="en-US" sz="1600" dirty="0"/>
              <a:t> through the ciliary ganglion to the smooth muscle of the sphincter of the pupil (L. sphincter pupillae), which causes constriction of the pupil and ciliary body, which produces accommodation (allowing the lens to become more rounded) for near vision.</a:t>
            </a:r>
          </a:p>
          <a:p>
            <a:pPr algn="just">
              <a:lnSpc>
                <a:spcPct val="80000"/>
              </a:lnSpc>
              <a:spcAft>
                <a:spcPct val="0"/>
              </a:spcAft>
              <a:buNone/>
            </a:pPr>
            <a:r>
              <a:rPr lang="en-US" altLang="en-US" sz="1600" dirty="0"/>
              <a:t>CN III is the chief motor nerve to the ocular and extraocular muscles. It emerges from the midbrain, pierces the dura lateral to the sellar diaphragm roofing over the hypophysis, and then runs through the roof and lateral wall of the cavernous sinus. </a:t>
            </a:r>
          </a:p>
          <a:p>
            <a:pPr algn="just">
              <a:lnSpc>
                <a:spcPct val="80000"/>
              </a:lnSpc>
              <a:spcAft>
                <a:spcPct val="0"/>
              </a:spcAft>
              <a:buNone/>
            </a:pPr>
            <a:r>
              <a:rPr lang="en-US" altLang="en-US" sz="1600" dirty="0"/>
              <a:t>CN III leaves the cranial cavity and enters the orbit through the superior orbital fissure. Within this fissure, CN III divides into a </a:t>
            </a:r>
            <a:r>
              <a:rPr lang="en-US" altLang="en-US" sz="1600" b="1" dirty="0"/>
              <a:t>superior division </a:t>
            </a:r>
            <a:r>
              <a:rPr lang="en-US" altLang="en-US" sz="1600" dirty="0"/>
              <a:t>(which supplies the superior rectus and levator palpebrae superioris) and an </a:t>
            </a:r>
            <a:r>
              <a:rPr lang="en-US" altLang="en-US" sz="1600" b="1" dirty="0"/>
              <a:t>inferior division </a:t>
            </a:r>
            <a:r>
              <a:rPr lang="en-US" altLang="en-US" sz="1600" dirty="0"/>
              <a:t>(which supplies the inferior and medial rectus and inferior oblique). The inferior division also carries presynaptic parasympathetic (visceral efferent) fibers to the ciliary ganglion, where they synapse. Postsynaptic fibers from this ganglion pass to the eyeball in the short ciliary nerves to innervate the ciliary body and sphincter of the pupil.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4336"/>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14338" name="Subtitle 14337"/>
          <p:cNvSpPr>
            <a:spLocks noGrp="1"/>
          </p:cNvSpPr>
          <p:nvPr>
            <p:ph type="subTitle" idx="4294967295"/>
          </p:nvPr>
        </p:nvSpPr>
        <p:spPr>
          <a:xfrm>
            <a:off x="571500" y="1214438"/>
            <a:ext cx="8215312" cy="5214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80000"/>
              </a:lnSpc>
              <a:spcAft>
                <a:spcPct val="0"/>
              </a:spcAft>
              <a:buNone/>
            </a:pPr>
            <a:r>
              <a:rPr lang="en-US" altLang="en-US" sz="3200" dirty="0"/>
              <a:t>Trochlear Nerve (CN IV)</a:t>
            </a:r>
          </a:p>
          <a:p>
            <a:pPr algn="just">
              <a:lnSpc>
                <a:spcPct val="80000"/>
              </a:lnSpc>
              <a:spcAft>
                <a:spcPct val="0"/>
              </a:spcAft>
              <a:buNone/>
            </a:pPr>
            <a:r>
              <a:rPr lang="en-US" altLang="en-US" sz="2200" b="1" dirty="0"/>
              <a:t>Functions</a:t>
            </a:r>
            <a:r>
              <a:rPr lang="en-US" altLang="en-US" sz="2200" dirty="0"/>
              <a:t>: Somatic motor (general somatic efferent) and proprioceptive to one extraocular muscle (superior oblique).</a:t>
            </a:r>
          </a:p>
          <a:p>
            <a:pPr algn="just">
              <a:lnSpc>
                <a:spcPct val="80000"/>
              </a:lnSpc>
              <a:spcAft>
                <a:spcPct val="0"/>
              </a:spcAft>
              <a:buNone/>
            </a:pPr>
            <a:r>
              <a:rPr lang="en-US" altLang="en-US" sz="2200" dirty="0"/>
              <a:t>Nucleus: The nucleus of the trochlear nerve is located in the midbrain, immediately caudal to the oculomotor nucleus.</a:t>
            </a:r>
          </a:p>
          <a:p>
            <a:pPr algn="just">
              <a:lnSpc>
                <a:spcPct val="80000"/>
              </a:lnSpc>
              <a:spcAft>
                <a:spcPct val="0"/>
              </a:spcAft>
              <a:buNone/>
            </a:pPr>
            <a:r>
              <a:rPr lang="en-US" altLang="en-US" sz="2200" dirty="0"/>
              <a:t>The trochlear nerve (CN IV) is the </a:t>
            </a:r>
            <a:r>
              <a:rPr lang="en-US" altLang="en-US" sz="2200" b="1" dirty="0"/>
              <a:t>smallest</a:t>
            </a:r>
            <a:r>
              <a:rPr lang="en-US" altLang="en-US" sz="2200" dirty="0"/>
              <a:t> cranial nerve. It emerges from the posterior surface of the midbrain (the only cranial nerve to do so), passing anteriorly around the brainstem, running the longest intracranial (subarachnoid) course of the cranial nerves. It pierces the dura mater at the margin of the cerebellar tentorium (L. tentorium cerebelli) and passes anteriorly in the lateral wall of the cavernous sinus. </a:t>
            </a:r>
          </a:p>
          <a:p>
            <a:pPr algn="just">
              <a:lnSpc>
                <a:spcPct val="80000"/>
              </a:lnSpc>
              <a:spcAft>
                <a:spcPct val="0"/>
              </a:spcAft>
              <a:buNone/>
            </a:pPr>
            <a:r>
              <a:rPr lang="en-US" altLang="en-US" sz="2200" dirty="0"/>
              <a:t>CN IV continues past the sinus to pass through the superior orbital fissure into the orbit, where it supplies the superior oblique the only extraocular muscle that uses a pulley, or trochlea, to redirect its line of action (hence the nerve's name).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5360"/>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15362" name="Subtitle 15361"/>
          <p:cNvSpPr>
            <a:spLocks noGrp="1"/>
          </p:cNvSpPr>
          <p:nvPr>
            <p:ph type="subTitle" idx="4294967295"/>
          </p:nvPr>
        </p:nvSpPr>
        <p:spPr>
          <a:xfrm>
            <a:off x="214313" y="857250"/>
            <a:ext cx="8643937" cy="5786438"/>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80000"/>
              </a:lnSpc>
              <a:spcAft>
                <a:spcPct val="0"/>
              </a:spcAft>
              <a:buNone/>
            </a:pPr>
            <a:r>
              <a:rPr lang="en-US" altLang="en-US" sz="2000" dirty="0"/>
              <a:t>Abducent Nerve (CN VI)</a:t>
            </a:r>
          </a:p>
          <a:p>
            <a:pPr algn="just">
              <a:lnSpc>
                <a:spcPct val="80000"/>
              </a:lnSpc>
              <a:spcAft>
                <a:spcPct val="0"/>
              </a:spcAft>
              <a:buNone/>
            </a:pPr>
            <a:r>
              <a:rPr lang="en-US" altLang="en-US" sz="2000" dirty="0"/>
              <a:t>Functions: Somatic motor (general somatic efferent and proprioceptive) to one extraocular muscle (lateral rectus).</a:t>
            </a:r>
          </a:p>
          <a:p>
            <a:pPr algn="just">
              <a:lnSpc>
                <a:spcPct val="80000"/>
              </a:lnSpc>
              <a:spcAft>
                <a:spcPct val="0"/>
              </a:spcAft>
              <a:buNone/>
            </a:pPr>
            <a:r>
              <a:rPr lang="en-US" altLang="en-US" sz="2000" dirty="0"/>
              <a:t>Nucleus: The abducent (L. abducens) nucleus is in the pons near the median plane.</a:t>
            </a:r>
          </a:p>
          <a:p>
            <a:pPr algn="just">
              <a:lnSpc>
                <a:spcPct val="80000"/>
              </a:lnSpc>
              <a:spcAft>
                <a:spcPct val="0"/>
              </a:spcAft>
              <a:buNone/>
            </a:pPr>
            <a:r>
              <a:rPr lang="en-US" altLang="en-US" sz="2000" dirty="0"/>
              <a:t>The abducent nerves (CN VI) emerge from the brainstem between the pons and the medulla and traverse the pontine cistern of the subarachnoid space, straddling the basilar artery. Each abducent nerve then pierces the dura to run the longest intradural course within the cranial cavity of the cranial nerves that is, its point of entry into the dura covering the clivus is the most distant from its exit from the cranium via the superior orbital fissure. </a:t>
            </a:r>
          </a:p>
          <a:p>
            <a:pPr algn="just">
              <a:lnSpc>
                <a:spcPct val="80000"/>
              </a:lnSpc>
              <a:spcAft>
                <a:spcPct val="0"/>
              </a:spcAft>
              <a:buNone/>
            </a:pPr>
            <a:r>
              <a:rPr lang="en-US" altLang="en-US" sz="2000" dirty="0"/>
              <a:t>During its intradural course, it bends sharply over the crest of the petrous part of the temporal bone and then courses through the cavernous sinus, surrounded by the venous blood in the same manner as the internal carotid artery, which it parallels in the sinus. </a:t>
            </a:r>
          </a:p>
          <a:p>
            <a:pPr algn="just">
              <a:lnSpc>
                <a:spcPct val="80000"/>
              </a:lnSpc>
              <a:spcAft>
                <a:spcPct val="0"/>
              </a:spcAft>
              <a:buNone/>
            </a:pPr>
            <a:r>
              <a:rPr lang="en-US" altLang="en-US" sz="2000" dirty="0"/>
              <a:t>CN VI traverses the common tendinous ring (L. anulus tendineus communis) as it enters the orbit (see Chapter 7), running on and penetrating the medial surface of the lateral rectus, which abducts the eye (this function being the basis for the name of the nerve).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6384"/>
          <p:cNvSpPr>
            <a:spLocks noGrp="1"/>
          </p:cNvSpPr>
          <p:nvPr>
            <p:ph type="ctrTitle" idx="4294967295"/>
          </p:nvPr>
        </p:nvSpPr>
        <p:spPr>
          <a:xfrm>
            <a:off x="642938" y="30163"/>
            <a:ext cx="7772400" cy="436562"/>
          </a:xfrm>
          <a:ln/>
        </p:spPr>
        <p:txBody>
          <a:bodyPr wrap="square" lIns="91440" tIns="45720" rIns="91440" bIns="45720" anchor="ctr"/>
          <a:lstStyle>
            <a:lvl1pPr>
              <a:defRPr/>
            </a:lvl1pPr>
          </a:lstStyle>
          <a:p>
            <a:r>
              <a:rPr lang="en-US" altLang="en-US" dirty="0"/>
              <a:t>Cranial nerves</a:t>
            </a:r>
          </a:p>
        </p:txBody>
      </p:sp>
      <p:sp>
        <p:nvSpPr>
          <p:cNvPr id="16386" name="Subtitle 16385"/>
          <p:cNvSpPr>
            <a:spLocks noGrp="1"/>
          </p:cNvSpPr>
          <p:nvPr>
            <p:ph type="subTitle" idx="4294967295"/>
          </p:nvPr>
        </p:nvSpPr>
        <p:spPr>
          <a:xfrm>
            <a:off x="571500" y="1214438"/>
            <a:ext cx="8215312" cy="5214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100000"/>
              </a:lnSpc>
              <a:spcAft>
                <a:spcPct val="0"/>
              </a:spcAft>
              <a:buNone/>
            </a:pPr>
            <a:endParaRPr lang="en-US" altLang="en-US" dirty="0">
              <a:solidFill>
                <a:srgbClr val="898989"/>
              </a:solidFill>
            </a:endParaRPr>
          </a:p>
        </p:txBody>
      </p:sp>
      <p:pic>
        <p:nvPicPr>
          <p:cNvPr id="16387" name="Picture 16386"/>
          <p:cNvPicPr>
            <a:picLocks noChangeAspect="1"/>
          </p:cNvPicPr>
          <p:nvPr/>
        </p:nvPicPr>
        <p:blipFill>
          <a:blip r:embed="rId2"/>
          <a:srcRect/>
          <a:stretch>
            <a:fillRect/>
          </a:stretch>
        </p:blipFill>
        <p:spPr>
          <a:xfrm>
            <a:off x="163513" y="466725"/>
            <a:ext cx="8694737" cy="63103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7408"/>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17410" name="Subtitle 17409"/>
          <p:cNvSpPr>
            <a:spLocks noGrp="1"/>
          </p:cNvSpPr>
          <p:nvPr>
            <p:ph type="subTitle" idx="4294967295"/>
          </p:nvPr>
        </p:nvSpPr>
        <p:spPr>
          <a:xfrm>
            <a:off x="0" y="857250"/>
            <a:ext cx="8786812" cy="6000750"/>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80000"/>
              </a:lnSpc>
              <a:spcAft>
                <a:spcPct val="0"/>
              </a:spcAft>
              <a:buNone/>
            </a:pPr>
            <a:r>
              <a:rPr lang="en-US" altLang="en-US" sz="2000" dirty="0"/>
              <a:t>Trigeminal Nerve (CN V)</a:t>
            </a:r>
          </a:p>
          <a:p>
            <a:pPr algn="just">
              <a:lnSpc>
                <a:spcPct val="80000"/>
              </a:lnSpc>
              <a:spcAft>
                <a:spcPct val="0"/>
              </a:spcAft>
              <a:buNone/>
            </a:pPr>
            <a:r>
              <a:rPr lang="en-US" altLang="en-US" sz="1600" b="1" dirty="0"/>
              <a:t>Functions</a:t>
            </a:r>
            <a:r>
              <a:rPr lang="en-US" altLang="en-US" sz="1600" dirty="0"/>
              <a:t>: General sensory (general somatic afferent) and branchial motor (special visceral efferent) to derivatives of the 1st pharyngeal arch.</a:t>
            </a:r>
          </a:p>
          <a:p>
            <a:pPr algn="just">
              <a:lnSpc>
                <a:spcPct val="80000"/>
              </a:lnSpc>
              <a:spcAft>
                <a:spcPct val="0"/>
              </a:spcAft>
              <a:buNone/>
            </a:pPr>
            <a:r>
              <a:rPr lang="en-US" altLang="en-US" sz="1600" b="1" dirty="0"/>
              <a:t>Nuclei</a:t>
            </a:r>
            <a:r>
              <a:rPr lang="en-US" altLang="en-US" sz="1600" dirty="0"/>
              <a:t>: There are four trigeminal nuclei one motor and three sensory.</a:t>
            </a:r>
          </a:p>
          <a:p>
            <a:pPr algn="just">
              <a:lnSpc>
                <a:spcPct val="80000"/>
              </a:lnSpc>
              <a:spcAft>
                <a:spcPct val="0"/>
              </a:spcAft>
              <a:buNone/>
            </a:pPr>
            <a:r>
              <a:rPr lang="en-US" altLang="en-US" sz="1600" dirty="0"/>
              <a:t>The trigeminal nerve (CN V) is the </a:t>
            </a:r>
            <a:r>
              <a:rPr lang="en-US" altLang="en-US" sz="1600" b="1" dirty="0"/>
              <a:t>largest</a:t>
            </a:r>
            <a:r>
              <a:rPr lang="en-US" altLang="en-US" sz="1600" dirty="0"/>
              <a:t> cranial nerve.</a:t>
            </a:r>
          </a:p>
          <a:p>
            <a:pPr algn="just">
              <a:lnSpc>
                <a:spcPct val="80000"/>
              </a:lnSpc>
              <a:spcAft>
                <a:spcPct val="0"/>
              </a:spcAft>
              <a:buNone/>
            </a:pPr>
            <a:r>
              <a:rPr lang="en-US" altLang="en-US" sz="1600" dirty="0"/>
              <a:t>It emerges from the lateral aspect of the pons by a large sensory root and a small motor root. The roots of CN V are comparable to the posterior and anterior roots of spinal nerves. </a:t>
            </a:r>
          </a:p>
          <a:p>
            <a:pPr algn="just">
              <a:lnSpc>
                <a:spcPct val="80000"/>
              </a:lnSpc>
              <a:spcAft>
                <a:spcPct val="0"/>
              </a:spcAft>
              <a:buNone/>
            </a:pPr>
            <a:r>
              <a:rPr lang="en-US" altLang="en-US" sz="1600" dirty="0"/>
              <a:t>CN V is the principal general sensory nerve for the head (face, teeth, mouth, nasal cavity, and dura of the cranial cavity). The large </a:t>
            </a:r>
            <a:r>
              <a:rPr lang="en-US" altLang="en-US" sz="1600" b="1" dirty="0"/>
              <a:t>sensory root </a:t>
            </a:r>
            <a:r>
              <a:rPr lang="en-US" altLang="en-US" sz="1600" dirty="0"/>
              <a:t>of CN V is composed mainly of the central processes of the pseudounipolar neurons that make up the trigeminal ganglion. The trigeminal ganglion is flattened and crescent shaped (hence its unofficial name, semilunar ganglion) and is housed within a dural recess (trigeminal cave) lateral to the cavernous sinus. The peripheral processes of the ganglionic neurons form three nerves or divisions: </a:t>
            </a:r>
          </a:p>
          <a:p>
            <a:pPr algn="just">
              <a:lnSpc>
                <a:spcPct val="80000"/>
              </a:lnSpc>
              <a:spcAft>
                <a:spcPct val="0"/>
              </a:spcAft>
              <a:buNone/>
            </a:pPr>
            <a:r>
              <a:rPr lang="en-US" altLang="en-US" sz="1600" b="1" dirty="0"/>
              <a:t>ophthalmic nerve (CN V1), maxillary nerve (CN V2), and sensory component of the mandibular nerve (CN V3)</a:t>
            </a:r>
            <a:r>
              <a:rPr lang="en-US" altLang="en-US" sz="1600" dirty="0"/>
              <a:t>. Maps of the zones of cutaneous innervation by the three divisions resemble the dermatome maps for cutaneous innervation by spinal nerves. Unlike dermatomes, however, there is little overlap in innervation by the divisions; lesions of a single nerve result in clearly demarcated areas of numbness.</a:t>
            </a:r>
          </a:p>
          <a:p>
            <a:pPr algn="just">
              <a:lnSpc>
                <a:spcPct val="80000"/>
              </a:lnSpc>
              <a:spcAft>
                <a:spcPct val="0"/>
              </a:spcAft>
              <a:buNone/>
            </a:pPr>
            <a:r>
              <a:rPr lang="en-US" altLang="en-US" sz="1600" dirty="0"/>
              <a:t>The fibers of the </a:t>
            </a:r>
            <a:r>
              <a:rPr lang="en-US" altLang="en-US" sz="1600" b="1" dirty="0"/>
              <a:t>motor root </a:t>
            </a:r>
            <a:r>
              <a:rPr lang="en-US" altLang="en-US" sz="1600" dirty="0"/>
              <a:t>of CN V pass inferior to the trigeminal ganglion along the floor of the trigeminal cave, bypassing the ganglion just as the anterior roots of spinal nerves bypass the spinal sensory ganglia. They are distributed exclusively via the mandibular nerve (CN V3), blending with the sensory fibers as the nerve traverses the foramen ovale in the cranium; entering branches pass to the muscles of mastication, mylohyoid, anterior belly of the digastric, tensor veli palatini, and tensor tympani, which are derived from the 1st pharyngeal arch.</a:t>
            </a:r>
          </a:p>
          <a:p>
            <a:pPr algn="just">
              <a:lnSpc>
                <a:spcPct val="80000"/>
              </a:lnSpc>
              <a:spcAft>
                <a:spcPct val="0"/>
              </a:spcAft>
              <a:buNone/>
            </a:pPr>
            <a:r>
              <a:rPr lang="en-US" altLang="en-US" sz="1600" dirty="0"/>
              <a:t>Although CN V conveys no presynaptic parasympathetic (visceral efferent) fibers from the CNS, all four parasympathetic ganglia are associated with the divisions of CN V. Postsynaptic parasympathetic fibers from the ganglia join branches of CN V and are carried to their destinations along with the CN V sensory and motor fibers.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8432"/>
          <p:cNvSpPr>
            <a:spLocks noGrp="1"/>
          </p:cNvSpPr>
          <p:nvPr>
            <p:ph type="ctrTitle" idx="4294967295"/>
          </p:nvPr>
        </p:nvSpPr>
        <p:spPr>
          <a:xfrm>
            <a:off x="642938" y="58738"/>
            <a:ext cx="7772400" cy="450850"/>
          </a:xfrm>
          <a:ln/>
        </p:spPr>
        <p:txBody>
          <a:bodyPr wrap="square" lIns="91440" tIns="45720" rIns="91440" bIns="45720" anchor="ctr"/>
          <a:lstStyle>
            <a:lvl1pPr>
              <a:defRPr/>
            </a:lvl1pPr>
          </a:lstStyle>
          <a:p>
            <a:r>
              <a:rPr lang="en-US" altLang="en-US" dirty="0"/>
              <a:t>Cranial nerves</a:t>
            </a:r>
          </a:p>
        </p:txBody>
      </p:sp>
      <p:sp>
        <p:nvSpPr>
          <p:cNvPr id="18434" name="Subtitle 18433"/>
          <p:cNvSpPr>
            <a:spLocks noGrp="1"/>
          </p:cNvSpPr>
          <p:nvPr>
            <p:ph type="subTitle" idx="4294967295"/>
          </p:nvPr>
        </p:nvSpPr>
        <p:spPr>
          <a:xfrm>
            <a:off x="571500" y="1214438"/>
            <a:ext cx="8215312" cy="5214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100000"/>
              </a:lnSpc>
              <a:spcAft>
                <a:spcPct val="0"/>
              </a:spcAft>
              <a:buNone/>
            </a:pPr>
            <a:endParaRPr lang="en-US" altLang="en-US" dirty="0">
              <a:solidFill>
                <a:srgbClr val="898989"/>
              </a:solidFill>
            </a:endParaRPr>
          </a:p>
        </p:txBody>
      </p:sp>
      <p:pic>
        <p:nvPicPr>
          <p:cNvPr id="18435" name="Picture 18434"/>
          <p:cNvPicPr>
            <a:picLocks noChangeAspect="1"/>
          </p:cNvPicPr>
          <p:nvPr/>
        </p:nvPicPr>
        <p:blipFill>
          <a:blip r:embed="rId2"/>
          <a:srcRect/>
          <a:stretch>
            <a:fillRect/>
          </a:stretch>
        </p:blipFill>
        <p:spPr>
          <a:xfrm>
            <a:off x="571500" y="871538"/>
            <a:ext cx="8215312" cy="5915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9456"/>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19458" name="Subtitle 19457"/>
          <p:cNvSpPr>
            <a:spLocks noGrp="1"/>
          </p:cNvSpPr>
          <p:nvPr>
            <p:ph type="subTitle" idx="4294967295"/>
          </p:nvPr>
        </p:nvSpPr>
        <p:spPr>
          <a:xfrm>
            <a:off x="571500" y="1214438"/>
            <a:ext cx="8215312" cy="5214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100000"/>
              </a:lnSpc>
              <a:spcAft>
                <a:spcPct val="0"/>
              </a:spcAft>
              <a:buNone/>
            </a:pPr>
            <a:endParaRPr lang="en-US" altLang="en-US" dirty="0">
              <a:solidFill>
                <a:srgbClr val="898989"/>
              </a:solidFill>
            </a:endParaRPr>
          </a:p>
        </p:txBody>
      </p:sp>
      <p:pic>
        <p:nvPicPr>
          <p:cNvPr id="19459" name="Picture 19458"/>
          <p:cNvPicPr>
            <a:picLocks noChangeAspect="1"/>
          </p:cNvPicPr>
          <p:nvPr/>
        </p:nvPicPr>
        <p:blipFill>
          <a:blip r:embed="rId2"/>
          <a:srcRect/>
          <a:stretch>
            <a:fillRect/>
          </a:stretch>
        </p:blipFill>
        <p:spPr>
          <a:xfrm>
            <a:off x="166688" y="1214438"/>
            <a:ext cx="8810624" cy="4429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20480"/>
          <p:cNvSpPr>
            <a:spLocks noGrp="1"/>
          </p:cNvSpPr>
          <p:nvPr>
            <p:ph type="ctrTitle" idx="4294967295"/>
          </p:nvPr>
        </p:nvSpPr>
        <p:spPr>
          <a:xfrm>
            <a:off x="642938" y="0"/>
            <a:ext cx="7772400" cy="571500"/>
          </a:xfrm>
          <a:ln/>
        </p:spPr>
        <p:txBody>
          <a:bodyPr wrap="square" lIns="91440" tIns="45720" rIns="91440" bIns="45720" anchor="ctr"/>
          <a:lstStyle>
            <a:lvl1pPr>
              <a:defRPr/>
            </a:lvl1pPr>
          </a:lstStyle>
          <a:p>
            <a:pPr>
              <a:lnSpc>
                <a:spcPct val="100000"/>
              </a:lnSpc>
              <a:spcAft>
                <a:spcPct val="0"/>
              </a:spcAft>
              <a:buNone/>
            </a:pPr>
            <a:r>
              <a:rPr lang="en-US" altLang="en-US" sz="4000" dirty="0"/>
              <a:t>Cranial nerves</a:t>
            </a:r>
          </a:p>
        </p:txBody>
      </p:sp>
      <p:sp>
        <p:nvSpPr>
          <p:cNvPr id="20482" name="Subtitle 20481"/>
          <p:cNvSpPr>
            <a:spLocks noGrp="1"/>
          </p:cNvSpPr>
          <p:nvPr>
            <p:ph type="subTitle" idx="4294967295"/>
          </p:nvPr>
        </p:nvSpPr>
        <p:spPr>
          <a:xfrm>
            <a:off x="0" y="500063"/>
            <a:ext cx="9144000" cy="6357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80000"/>
              </a:lnSpc>
              <a:spcAft>
                <a:spcPct val="0"/>
              </a:spcAft>
              <a:buNone/>
            </a:pPr>
            <a:r>
              <a:rPr lang="en-US" altLang="en-US" sz="1200" dirty="0"/>
              <a:t>Facial Nerve (CN VII)</a:t>
            </a:r>
          </a:p>
          <a:p>
            <a:pPr algn="just">
              <a:lnSpc>
                <a:spcPct val="80000"/>
              </a:lnSpc>
              <a:spcAft>
                <a:spcPct val="0"/>
              </a:spcAft>
              <a:buNone/>
            </a:pPr>
            <a:r>
              <a:rPr lang="en-US" altLang="en-US" sz="1400" b="1" dirty="0"/>
              <a:t>Functions</a:t>
            </a:r>
            <a:r>
              <a:rPr lang="en-US" altLang="en-US" sz="1400" dirty="0"/>
              <a:t>: Sensory (special visceral afferent and general somatic afferent), motor (branchial motor or special visceral efferent), and parasympathetic (general visceral efferent). It also carries proprioceptive fibers from the muscles it innervates.</a:t>
            </a:r>
          </a:p>
          <a:p>
            <a:pPr algn="just">
              <a:lnSpc>
                <a:spcPct val="80000"/>
              </a:lnSpc>
              <a:spcAft>
                <a:spcPct val="0"/>
              </a:spcAft>
              <a:buNone/>
            </a:pPr>
            <a:r>
              <a:rPr lang="en-US" altLang="en-US" sz="1400" dirty="0"/>
              <a:t>Nuclei: The motor nucleus of the facial nerve is a branchiomotor nucleus in the ventrolateral part of the pons. The cell bodies of the primary sensory neurons are in the geniculate ganglion. The central processes of those concerned with taste end in the nuclei of the solitary tract in the medulla. The processes of those concerned with general sensations (pain, touch, and thermal) from around the external ear end in the spinal nucleus of the trigeminal nerve.</a:t>
            </a:r>
          </a:p>
          <a:p>
            <a:pPr algn="just">
              <a:lnSpc>
                <a:spcPct val="80000"/>
              </a:lnSpc>
              <a:spcAft>
                <a:spcPct val="0"/>
              </a:spcAft>
              <a:buNone/>
            </a:pPr>
            <a:r>
              <a:rPr lang="en-US" altLang="en-US" sz="1400" dirty="0"/>
              <a:t>The facial nerve (CN VII) emerges from the junction of the pons and medulla as two divisions, the motor root and the intermediate nerve. The </a:t>
            </a:r>
            <a:r>
              <a:rPr lang="en-US" altLang="en-US" sz="1400" b="1" dirty="0"/>
              <a:t>larger motor root </a:t>
            </a:r>
            <a:r>
              <a:rPr lang="en-US" altLang="en-US" sz="1400" dirty="0"/>
              <a:t>(facial nerve proper) innervates the muscles of facial expression, and the </a:t>
            </a:r>
            <a:r>
              <a:rPr lang="en-US" altLang="en-US" sz="1400" b="1" dirty="0"/>
              <a:t>smaller intermediate nerve </a:t>
            </a:r>
            <a:r>
              <a:rPr lang="en-US" altLang="en-US" sz="1400" dirty="0"/>
              <a:t>(L. nervus intermedius) carries taste, parasympathetic, and somatic sensory fibers. During its course, CN VII traverses the posterior cranial fossa, internal acoustic meatus, facial canal, stylomastoid foramen of the temporal bone, and parotid gland. After traversing the internal acoustic meatus, the nerve proceeds a short distance anteriorly within the temporal bone and then turns abruptly posteriorly to course along the medial wall of the tympanic cavity. The sharp bend is the geniculum of the facial nerve (L. genu, knee), sometimes called the external genu of CN VII, the site of the geniculate ganglion (sensory ganglion of CN VII). While traversing the temporal bone within the facial canal, CN VII gives rise to the: </a:t>
            </a:r>
            <a:r>
              <a:rPr lang="en-US" altLang="en-US" sz="1400" b="1" dirty="0"/>
              <a:t>Greater petrosal nerve. Nerve to the stapedius. Chorda tympani nerve.</a:t>
            </a:r>
          </a:p>
          <a:p>
            <a:pPr algn="just">
              <a:lnSpc>
                <a:spcPct val="80000"/>
              </a:lnSpc>
              <a:spcAft>
                <a:spcPct val="0"/>
              </a:spcAft>
              <a:buNone/>
            </a:pPr>
            <a:r>
              <a:rPr lang="en-US" altLang="en-US" sz="1400" dirty="0"/>
              <a:t>Then, after running the longest intraosseous course of any cranial nerve, CN VII emerges from the cranium via the stylomastoid foramen; gives off the posterior auricular branch; enters the parotid gland; and forms the </a:t>
            </a:r>
            <a:r>
              <a:rPr lang="en-US" altLang="en-US" sz="1400" b="1" dirty="0"/>
              <a:t>parotid plexus</a:t>
            </a:r>
            <a:r>
              <a:rPr lang="en-US" altLang="en-US" sz="1400" dirty="0"/>
              <a:t>, which gives rise to the following five terminal motor branches: </a:t>
            </a:r>
            <a:r>
              <a:rPr lang="en-US" altLang="en-US" sz="1400" b="1" dirty="0"/>
              <a:t>temporal, zygomatic, buccal, marginal mandibular,  and cervical</a:t>
            </a:r>
            <a:r>
              <a:rPr lang="en-US" altLang="en-US" sz="1400" dirty="0"/>
              <a:t>. </a:t>
            </a:r>
          </a:p>
          <a:p>
            <a:pPr algn="just">
              <a:lnSpc>
                <a:spcPct val="80000"/>
              </a:lnSpc>
              <a:spcAft>
                <a:spcPct val="0"/>
              </a:spcAft>
              <a:buNone/>
            </a:pPr>
            <a:r>
              <a:rPr lang="en-US" altLang="en-US" sz="1400" b="1" dirty="0"/>
              <a:t>Branchial Motor </a:t>
            </a:r>
            <a:r>
              <a:rPr lang="en-US" altLang="en-US" sz="1400" dirty="0"/>
              <a:t>As the nerve of the 2nd pharyngeal arch, the facial nerve supplies striated muscles derived from its mesoderm, mainly the muscles of facial expression and auricular muscles. It also supplies the posterior bellies of the digastric, stylohyoid, and stapedius muscles.</a:t>
            </a:r>
          </a:p>
          <a:p>
            <a:pPr algn="just">
              <a:lnSpc>
                <a:spcPct val="80000"/>
              </a:lnSpc>
              <a:spcAft>
                <a:spcPct val="0"/>
              </a:spcAft>
              <a:buNone/>
            </a:pPr>
            <a:r>
              <a:rPr lang="en-US" altLang="en-US" sz="1400" b="1" dirty="0"/>
              <a:t>Presynaptic Parasympathetic</a:t>
            </a:r>
          </a:p>
          <a:p>
            <a:pPr algn="just">
              <a:lnSpc>
                <a:spcPct val="80000"/>
              </a:lnSpc>
              <a:spcAft>
                <a:spcPct val="0"/>
              </a:spcAft>
              <a:buNone/>
            </a:pPr>
            <a:r>
              <a:rPr lang="en-US" altLang="en-US" sz="1400" dirty="0"/>
              <a:t>CN VII provides presynaptic parasympathetic fibers to the pterygopalatine ganglion for innervation of the lacrimal mucous glands and to the submandibular ganglion for innervation of the sublingual and submandibular salivary glands. The pterygopalatine ganglion is associated with the maxillary nerve (CN V2), which distributes its postsynaptic fibers, whereas the submandibular ganglion is associated with the mandibular nerve (CN V3). Parasympathetic fibers synapse in these ganglia, whereas sympathetic and other fibers pass through them.</a:t>
            </a:r>
          </a:p>
          <a:p>
            <a:pPr algn="just">
              <a:lnSpc>
                <a:spcPct val="80000"/>
              </a:lnSpc>
              <a:spcAft>
                <a:spcPct val="0"/>
              </a:spcAft>
              <a:buNone/>
            </a:pPr>
            <a:r>
              <a:rPr lang="en-US" altLang="en-US" sz="1400" b="1" dirty="0"/>
              <a:t>General Sensory </a:t>
            </a:r>
            <a:r>
              <a:rPr lang="en-US" altLang="en-US" sz="1400" dirty="0"/>
              <a:t>Some fibers from the geniculate ganglion supply a small area of the skin of the concha of the auricle, close to external acoustic meatus.</a:t>
            </a:r>
          </a:p>
          <a:p>
            <a:pPr algn="just">
              <a:lnSpc>
                <a:spcPct val="80000"/>
              </a:lnSpc>
              <a:spcAft>
                <a:spcPct val="0"/>
              </a:spcAft>
              <a:buNone/>
            </a:pPr>
            <a:r>
              <a:rPr lang="en-US" altLang="en-US" sz="1400" b="1" dirty="0"/>
              <a:t>Taste (Special Sensory) </a:t>
            </a:r>
            <a:r>
              <a:rPr lang="en-US" altLang="en-US" sz="1400" dirty="0"/>
              <a:t>Fibers carried by the chorda tympani join the lingual nerve to convey taste sensation from the anterior two thirds of the tongue and soft palate.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1504"/>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21506" name="Subtitle 21505"/>
          <p:cNvSpPr>
            <a:spLocks noGrp="1"/>
          </p:cNvSpPr>
          <p:nvPr>
            <p:ph type="subTitle" idx="4294967295"/>
          </p:nvPr>
        </p:nvSpPr>
        <p:spPr>
          <a:xfrm>
            <a:off x="571500" y="1214438"/>
            <a:ext cx="8215312" cy="5214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100000"/>
              </a:lnSpc>
              <a:spcAft>
                <a:spcPct val="0"/>
              </a:spcAft>
              <a:buNone/>
            </a:pPr>
            <a:endParaRPr lang="en-US" altLang="en-US" dirty="0">
              <a:solidFill>
                <a:srgbClr val="898989"/>
              </a:solidFill>
            </a:endParaRPr>
          </a:p>
        </p:txBody>
      </p:sp>
      <p:pic>
        <p:nvPicPr>
          <p:cNvPr id="21507" name="Picture 21506"/>
          <p:cNvPicPr>
            <a:picLocks noChangeAspect="1"/>
          </p:cNvPicPr>
          <p:nvPr/>
        </p:nvPicPr>
        <p:blipFill>
          <a:blip r:embed="rId2"/>
          <a:srcRect/>
          <a:stretch>
            <a:fillRect/>
          </a:stretch>
        </p:blipFill>
        <p:spPr>
          <a:xfrm>
            <a:off x="488950" y="911225"/>
            <a:ext cx="8216900" cy="5946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2528"/>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22530" name="Subtitle 22529"/>
          <p:cNvSpPr>
            <a:spLocks noGrp="1"/>
          </p:cNvSpPr>
          <p:nvPr>
            <p:ph type="subTitle" idx="4294967295"/>
          </p:nvPr>
        </p:nvSpPr>
        <p:spPr>
          <a:xfrm>
            <a:off x="571500" y="1214438"/>
            <a:ext cx="8215312" cy="5214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80000"/>
              </a:lnSpc>
              <a:spcAft>
                <a:spcPct val="0"/>
              </a:spcAft>
              <a:buNone/>
            </a:pPr>
            <a:r>
              <a:rPr lang="en-US" altLang="en-US" sz="2000" dirty="0"/>
              <a:t>Vestibulocochlear Nerve (CN VIII)</a:t>
            </a:r>
          </a:p>
          <a:p>
            <a:pPr algn="just">
              <a:lnSpc>
                <a:spcPct val="80000"/>
              </a:lnSpc>
              <a:spcAft>
                <a:spcPct val="0"/>
              </a:spcAft>
              <a:buNone/>
            </a:pPr>
            <a:r>
              <a:rPr lang="en-US" altLang="en-US" sz="2000" b="1" dirty="0"/>
              <a:t>Functions</a:t>
            </a:r>
            <a:r>
              <a:rPr lang="en-US" altLang="en-US" sz="2000" dirty="0"/>
              <a:t>: Special sensory (special somatic afferent) that is, special sensations of hearing and equilibrium.</a:t>
            </a:r>
          </a:p>
          <a:p>
            <a:pPr algn="just">
              <a:lnSpc>
                <a:spcPct val="80000"/>
              </a:lnSpc>
              <a:spcAft>
                <a:spcPct val="0"/>
              </a:spcAft>
              <a:buNone/>
            </a:pPr>
            <a:r>
              <a:rPr lang="en-US" altLang="en-US" sz="2000" b="1" dirty="0"/>
              <a:t>Nuclei</a:t>
            </a:r>
            <a:r>
              <a:rPr lang="en-US" altLang="en-US" sz="2000" dirty="0"/>
              <a:t>: Four vestibular nuclei are located at the junction of the pons and medulla in the lateral part of the floor of the 4th ventricle; two cochlear nuclei are in the medulla.</a:t>
            </a:r>
          </a:p>
          <a:p>
            <a:pPr algn="just">
              <a:lnSpc>
                <a:spcPct val="80000"/>
              </a:lnSpc>
              <a:spcAft>
                <a:spcPct val="0"/>
              </a:spcAft>
              <a:buNone/>
            </a:pPr>
            <a:r>
              <a:rPr lang="en-US" altLang="en-US" sz="2000" dirty="0"/>
              <a:t>The </a:t>
            </a:r>
            <a:r>
              <a:rPr lang="en-US" altLang="en-US" sz="2000" dirty="0" err="1"/>
              <a:t>vestibulocochlear</a:t>
            </a:r>
            <a:r>
              <a:rPr lang="en-US" altLang="en-US" sz="2000" dirty="0"/>
              <a:t> nerve (CN VIII) emerges from the junction of the pons and medulla and enters the internal acoustic meatus. Here it separates into the vestibular and cochlear nerves.</a:t>
            </a:r>
          </a:p>
          <a:p>
            <a:pPr algn="just">
              <a:lnSpc>
                <a:spcPct val="80000"/>
              </a:lnSpc>
              <a:spcAft>
                <a:spcPct val="0"/>
              </a:spcAft>
              <a:buNone/>
            </a:pPr>
            <a:r>
              <a:rPr lang="en-US" altLang="en-US" sz="2000" dirty="0"/>
              <a:t>The </a:t>
            </a:r>
            <a:r>
              <a:rPr lang="en-US" altLang="en-US" sz="2000" b="1" dirty="0"/>
              <a:t>vestibular nerve </a:t>
            </a:r>
            <a:r>
              <a:rPr lang="en-US" altLang="en-US" sz="2000" dirty="0"/>
              <a:t>is concerned with equilibrium. It is composed of the central processes of bipolar neurons in the vestibular ganglion; the peripheral processes of the neurons extend to the maculae of the utricle and saccule (sensitive to the line of linear acceleration relative to the position of the head) and to the ampullae of the semicircular ducts (sensitive to rotational acceleration).</a:t>
            </a:r>
          </a:p>
          <a:p>
            <a:pPr algn="just">
              <a:lnSpc>
                <a:spcPct val="80000"/>
              </a:lnSpc>
              <a:spcAft>
                <a:spcPct val="0"/>
              </a:spcAft>
              <a:buNone/>
            </a:pPr>
            <a:r>
              <a:rPr lang="en-US" altLang="en-US" sz="2000" dirty="0"/>
              <a:t>The </a:t>
            </a:r>
            <a:r>
              <a:rPr lang="en-US" altLang="en-US" sz="2000" b="1" dirty="0"/>
              <a:t>cochlear nerve </a:t>
            </a:r>
            <a:r>
              <a:rPr lang="en-US" altLang="en-US" sz="2000" dirty="0"/>
              <a:t>is concerned with hearing. It is composed of the central processes of bipolar neurons in the spinal ganglion; the peripheral processes of the neurons extend to the spiral organ.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6144"/>
          <p:cNvSpPr>
            <a:spLocks noGrp="1"/>
          </p:cNvSpPr>
          <p:nvPr>
            <p:ph type="ctrTitle" idx="4294967295"/>
          </p:nvPr>
        </p:nvSpPr>
        <p:spPr>
          <a:xfrm>
            <a:off x="642938" y="46038"/>
            <a:ext cx="7772400" cy="492125"/>
          </a:xfrm>
          <a:ln/>
        </p:spPr>
        <p:txBody>
          <a:bodyPr wrap="square" lIns="91440" tIns="45720" rIns="91440" bIns="45720" anchor="ctr"/>
          <a:lstStyle>
            <a:lvl1pPr>
              <a:defRPr/>
            </a:lvl1pPr>
          </a:lstStyle>
          <a:p>
            <a:r>
              <a:rPr lang="en-US" altLang="en-US" dirty="0"/>
              <a:t>Cranial nerves</a:t>
            </a:r>
          </a:p>
        </p:txBody>
      </p:sp>
      <p:sp>
        <p:nvSpPr>
          <p:cNvPr id="6146" name="Subtitle 6145"/>
          <p:cNvSpPr>
            <a:spLocks noGrp="1"/>
          </p:cNvSpPr>
          <p:nvPr>
            <p:ph type="subTitle" idx="4294967295"/>
          </p:nvPr>
        </p:nvSpPr>
        <p:spPr>
          <a:xfrm>
            <a:off x="571500" y="1214438"/>
            <a:ext cx="8215312" cy="5214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100000"/>
              </a:lnSpc>
              <a:spcAft>
                <a:spcPct val="0"/>
              </a:spcAft>
              <a:buNone/>
            </a:pPr>
            <a:endParaRPr lang="en-US" altLang="en-US" dirty="0">
              <a:solidFill>
                <a:srgbClr val="898989"/>
              </a:solidFill>
            </a:endParaRPr>
          </a:p>
        </p:txBody>
      </p:sp>
      <p:pic>
        <p:nvPicPr>
          <p:cNvPr id="6147" name="Picture 6146"/>
          <p:cNvPicPr>
            <a:picLocks noChangeAspect="1"/>
          </p:cNvPicPr>
          <p:nvPr/>
        </p:nvPicPr>
        <p:blipFill>
          <a:blip r:embed="rId2"/>
          <a:srcRect/>
          <a:stretch>
            <a:fillRect/>
          </a:stretch>
        </p:blipFill>
        <p:spPr>
          <a:xfrm>
            <a:off x="642938" y="538163"/>
            <a:ext cx="8143874" cy="631983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3552"/>
          <p:cNvSpPr>
            <a:spLocks noGrp="1"/>
          </p:cNvSpPr>
          <p:nvPr>
            <p:ph type="ctrTitle" idx="4294967295"/>
          </p:nvPr>
        </p:nvSpPr>
        <p:spPr>
          <a:xfrm>
            <a:off x="642938" y="142875"/>
            <a:ext cx="7772400" cy="419100"/>
          </a:xfrm>
          <a:ln/>
        </p:spPr>
        <p:txBody>
          <a:bodyPr wrap="square" lIns="91440" tIns="45720" rIns="91440" bIns="45720" anchor="ctr"/>
          <a:lstStyle>
            <a:lvl1pPr>
              <a:defRPr/>
            </a:lvl1pPr>
          </a:lstStyle>
          <a:p>
            <a:r>
              <a:rPr lang="en-US" altLang="en-US" dirty="0"/>
              <a:t>Cranial nerves</a:t>
            </a:r>
          </a:p>
        </p:txBody>
      </p:sp>
      <p:sp>
        <p:nvSpPr>
          <p:cNvPr id="23554" name="Subtitle 23553"/>
          <p:cNvSpPr>
            <a:spLocks noGrp="1"/>
          </p:cNvSpPr>
          <p:nvPr>
            <p:ph type="subTitle" idx="4294967295"/>
          </p:nvPr>
        </p:nvSpPr>
        <p:spPr>
          <a:xfrm>
            <a:off x="571500" y="1214438"/>
            <a:ext cx="8215312" cy="5214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100000"/>
              </a:lnSpc>
              <a:spcAft>
                <a:spcPct val="0"/>
              </a:spcAft>
              <a:buNone/>
            </a:pPr>
            <a:endParaRPr lang="en-US" altLang="en-US" dirty="0">
              <a:solidFill>
                <a:srgbClr val="898989"/>
              </a:solidFill>
            </a:endParaRPr>
          </a:p>
        </p:txBody>
      </p:sp>
      <p:pic>
        <p:nvPicPr>
          <p:cNvPr id="23555" name="Picture 23554"/>
          <p:cNvPicPr>
            <a:picLocks noChangeAspect="1"/>
          </p:cNvPicPr>
          <p:nvPr/>
        </p:nvPicPr>
        <p:blipFill>
          <a:blip r:embed="rId2"/>
          <a:srcRect/>
          <a:stretch>
            <a:fillRect/>
          </a:stretch>
        </p:blipFill>
        <p:spPr>
          <a:xfrm>
            <a:off x="642938" y="561975"/>
            <a:ext cx="8143874" cy="6296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4576"/>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24578" name="Subtitle 24577"/>
          <p:cNvSpPr>
            <a:spLocks noGrp="1"/>
          </p:cNvSpPr>
          <p:nvPr>
            <p:ph type="subTitle" idx="4294967295"/>
          </p:nvPr>
        </p:nvSpPr>
        <p:spPr>
          <a:xfrm>
            <a:off x="0" y="928688"/>
            <a:ext cx="9144000" cy="5929312"/>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80000"/>
              </a:lnSpc>
              <a:spcAft>
                <a:spcPct val="0"/>
              </a:spcAft>
              <a:buNone/>
            </a:pPr>
            <a:r>
              <a:rPr lang="en-US" altLang="en-US" sz="2400" dirty="0"/>
              <a:t>Glossopharyngeal Nerve (CN IX)</a:t>
            </a:r>
          </a:p>
          <a:p>
            <a:pPr algn="just">
              <a:lnSpc>
                <a:spcPct val="80000"/>
              </a:lnSpc>
              <a:spcAft>
                <a:spcPct val="0"/>
              </a:spcAft>
              <a:buNone/>
            </a:pPr>
            <a:r>
              <a:rPr lang="en-US" altLang="en-US" sz="1500" b="1" dirty="0"/>
              <a:t>Functions</a:t>
            </a:r>
            <a:r>
              <a:rPr lang="en-US" altLang="en-US" sz="1500" dirty="0"/>
              <a:t>: Sensory (general somatic afferent, special visceral afferent, general visceral afferent), motor (special visceral efferent), and parasympathetic (general visceral efferent) for derivatives of the 3rd pharyngeal arch.</a:t>
            </a:r>
          </a:p>
          <a:p>
            <a:pPr algn="just">
              <a:lnSpc>
                <a:spcPct val="80000"/>
              </a:lnSpc>
              <a:spcAft>
                <a:spcPct val="0"/>
              </a:spcAft>
              <a:buNone/>
            </a:pPr>
            <a:r>
              <a:rPr lang="en-US" altLang="en-US" sz="1500" b="1" dirty="0"/>
              <a:t>Nuclei</a:t>
            </a:r>
            <a:r>
              <a:rPr lang="en-US" altLang="en-US" sz="1500" dirty="0"/>
              <a:t>: Four nuclei in the medulla send or receive fibers via CN IX: two motor and two sensory. Three of these nuclei are shared with CN X.</a:t>
            </a:r>
          </a:p>
          <a:p>
            <a:pPr algn="just">
              <a:lnSpc>
                <a:spcPct val="80000"/>
              </a:lnSpc>
              <a:spcAft>
                <a:spcPct val="0"/>
              </a:spcAft>
              <a:buNone/>
            </a:pPr>
            <a:r>
              <a:rPr lang="en-US" altLang="en-US" sz="1500" dirty="0"/>
              <a:t>The glossopharyngeal nerve (CN IX) emerges from the lateral aspect of the medulla and passes anterolaterally to leave the cranium through the anterior aspect of the jugular. At this foramen are </a:t>
            </a:r>
            <a:r>
              <a:rPr lang="en-US" altLang="en-US" sz="1500" b="1" dirty="0"/>
              <a:t>superior and inferior (sensory) ganglia</a:t>
            </a:r>
            <a:r>
              <a:rPr lang="en-US" altLang="en-US" sz="1500" dirty="0"/>
              <a:t>, which contain the pseudounipolar cell bodies for the afferent components of the nerve. CN IX follows the </a:t>
            </a:r>
            <a:r>
              <a:rPr lang="en-US" altLang="en-US" sz="1500" b="1" dirty="0"/>
              <a:t>stylopharyngeus, the only muscle </a:t>
            </a:r>
            <a:r>
              <a:rPr lang="en-US" altLang="en-US" sz="1500" dirty="0"/>
              <a:t>the nerve supplies, and passes between the superior and the middle constrictor muscles of the pharynx to reach the oropharynx and tongue. It contributes sensory fibers to the pharyngeal plexus of nerves. </a:t>
            </a:r>
          </a:p>
          <a:p>
            <a:pPr algn="just">
              <a:lnSpc>
                <a:spcPct val="80000"/>
              </a:lnSpc>
              <a:spcAft>
                <a:spcPct val="0"/>
              </a:spcAft>
              <a:buNone/>
            </a:pPr>
            <a:r>
              <a:rPr lang="en-US" altLang="en-US" sz="1500" dirty="0"/>
              <a:t>CN IX is afferent from the tongue and pharynx (hence its name) and efferent to the stylopharyngeus and parotid gland.</a:t>
            </a:r>
          </a:p>
          <a:p>
            <a:pPr algn="just">
              <a:lnSpc>
                <a:spcPct val="80000"/>
              </a:lnSpc>
              <a:spcAft>
                <a:spcPct val="0"/>
              </a:spcAft>
              <a:buNone/>
            </a:pPr>
            <a:r>
              <a:rPr lang="en-US" altLang="en-US" sz="1500" b="1" dirty="0"/>
              <a:t>Branchial Motor </a:t>
            </a:r>
            <a:r>
              <a:rPr lang="en-US" altLang="en-US" sz="1500" dirty="0"/>
              <a:t>Motor fibers pass to one muscle, the stylopharyngeus, derived from the 3rd pharyngeal arch.</a:t>
            </a:r>
          </a:p>
          <a:p>
            <a:pPr algn="just">
              <a:lnSpc>
                <a:spcPct val="80000"/>
              </a:lnSpc>
              <a:spcAft>
                <a:spcPct val="0"/>
              </a:spcAft>
              <a:buNone/>
            </a:pPr>
            <a:r>
              <a:rPr lang="en-US" altLang="en-US" sz="1500" dirty="0"/>
              <a:t>Parasympathetic (Visceral Motor)</a:t>
            </a:r>
          </a:p>
          <a:p>
            <a:pPr algn="l">
              <a:lnSpc>
                <a:spcPct val="80000"/>
              </a:lnSpc>
              <a:spcAft>
                <a:spcPct val="0"/>
              </a:spcAft>
              <a:buNone/>
            </a:pPr>
            <a:r>
              <a:rPr lang="en-US" altLang="en-US" sz="1500" dirty="0"/>
              <a:t>Following a circuitous route initially involving the tympanic nerve, presynaptic parasympathetic fibers are provided to the otic ganglion for innervation of the parotid gland. The otic ganglion is associated with the mandibular nerve (CN V3), branches of which convey the postsynaptic parasympathetic fibers to the parotid gland .</a:t>
            </a:r>
          </a:p>
          <a:p>
            <a:pPr algn="just">
              <a:lnSpc>
                <a:spcPct val="80000"/>
              </a:lnSpc>
              <a:spcAft>
                <a:spcPct val="0"/>
              </a:spcAft>
              <a:buNone/>
            </a:pPr>
            <a:r>
              <a:rPr lang="en-US" altLang="en-US" sz="1500" dirty="0"/>
              <a:t>Sensory (General Sensory)</a:t>
            </a:r>
          </a:p>
          <a:p>
            <a:pPr algn="just">
              <a:lnSpc>
                <a:spcPct val="80000"/>
              </a:lnSpc>
              <a:spcAft>
                <a:spcPct val="0"/>
              </a:spcAft>
              <a:buNone/>
            </a:pPr>
            <a:r>
              <a:rPr lang="en-US" altLang="en-US" sz="1500" b="1" dirty="0"/>
              <a:t>The general sensory </a:t>
            </a:r>
            <a:r>
              <a:rPr lang="en-US" altLang="en-US" sz="1500" dirty="0"/>
              <a:t>branches of CN IX are as follows : </a:t>
            </a:r>
            <a:r>
              <a:rPr lang="en-US" altLang="en-US" sz="1500" b="1" dirty="0"/>
              <a:t>The tympanic nerve</a:t>
            </a:r>
            <a:r>
              <a:rPr lang="en-US" altLang="en-US" sz="1500" dirty="0"/>
              <a:t>. </a:t>
            </a:r>
            <a:r>
              <a:rPr lang="en-US" altLang="en-US" sz="1500" b="1" dirty="0"/>
              <a:t>The carotid sinus nerve </a:t>
            </a:r>
            <a:r>
              <a:rPr lang="en-US" altLang="en-US" sz="1500" dirty="0"/>
              <a:t>to the carotid sinus, a baro- (presso) receptor sensitive to changes in blood pressure, and the carotid body, a chemoreceptor sensitive to blood gas (oxygen and carbon dioxide levels).</a:t>
            </a:r>
          </a:p>
          <a:p>
            <a:pPr algn="just">
              <a:lnSpc>
                <a:spcPct val="80000"/>
              </a:lnSpc>
              <a:spcAft>
                <a:spcPct val="0"/>
              </a:spcAft>
              <a:buNone/>
            </a:pPr>
            <a:r>
              <a:rPr lang="en-US" altLang="en-US" sz="1500" b="1" dirty="0"/>
              <a:t>The pharyngeal, tonsillar, and lingual nerves </a:t>
            </a:r>
            <a:r>
              <a:rPr lang="en-US" altLang="en-US" sz="1500" dirty="0"/>
              <a:t>to the mucosa of the oropharynx and isthmus of the fauces (L. throat), including palatine tonsil, soft palate, and posterior third of the tongue. In addition to general sensation (touch, pain, temperature), tactile (actual or threatened) stimuli determined to be unusual or unpleasant here may evoke the gag reflex or even vomiting.</a:t>
            </a:r>
          </a:p>
          <a:p>
            <a:pPr algn="just">
              <a:lnSpc>
                <a:spcPct val="80000"/>
              </a:lnSpc>
              <a:spcAft>
                <a:spcPct val="0"/>
              </a:spcAft>
              <a:buNone/>
            </a:pPr>
            <a:r>
              <a:rPr lang="en-US" altLang="en-US" sz="1500" b="1" dirty="0"/>
              <a:t>Taste (Special Sensory) </a:t>
            </a:r>
            <a:r>
              <a:rPr lang="en-US" altLang="en-US" sz="1500" dirty="0"/>
              <a:t>Taste fibers are conveyed from the posterior third of the tongue to the sensory ganglia.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25600"/>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25602" name="Subtitle 25601"/>
          <p:cNvSpPr>
            <a:spLocks noGrp="1"/>
          </p:cNvSpPr>
          <p:nvPr>
            <p:ph type="subTitle" idx="4294967295"/>
          </p:nvPr>
        </p:nvSpPr>
        <p:spPr>
          <a:xfrm>
            <a:off x="571500" y="1214438"/>
            <a:ext cx="8215312" cy="5214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100000"/>
              </a:lnSpc>
              <a:spcAft>
                <a:spcPct val="0"/>
              </a:spcAft>
              <a:buNone/>
            </a:pPr>
            <a:endParaRPr lang="en-US" altLang="en-US" dirty="0">
              <a:solidFill>
                <a:srgbClr val="898989"/>
              </a:solidFill>
            </a:endParaRPr>
          </a:p>
        </p:txBody>
      </p:sp>
      <p:pic>
        <p:nvPicPr>
          <p:cNvPr id="25603" name="Picture 25602"/>
          <p:cNvPicPr>
            <a:picLocks noChangeAspect="1"/>
          </p:cNvPicPr>
          <p:nvPr/>
        </p:nvPicPr>
        <p:blipFill>
          <a:blip r:embed="rId2"/>
          <a:srcRect/>
          <a:stretch>
            <a:fillRect/>
          </a:stretch>
        </p:blipFill>
        <p:spPr>
          <a:xfrm>
            <a:off x="571500" y="928688"/>
            <a:ext cx="8216900" cy="583406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26624"/>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26626" name="Subtitle 26625"/>
          <p:cNvSpPr>
            <a:spLocks noGrp="1"/>
          </p:cNvSpPr>
          <p:nvPr>
            <p:ph type="subTitle" idx="4294967295"/>
          </p:nvPr>
        </p:nvSpPr>
        <p:spPr>
          <a:xfrm>
            <a:off x="0" y="857250"/>
            <a:ext cx="9144000" cy="6000750"/>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80000"/>
              </a:lnSpc>
              <a:spcAft>
                <a:spcPct val="0"/>
              </a:spcAft>
              <a:buNone/>
            </a:pPr>
            <a:r>
              <a:rPr lang="en-US" altLang="en-US" sz="2400" dirty="0"/>
              <a:t>Vagus Nerve (CN X)</a:t>
            </a:r>
          </a:p>
          <a:p>
            <a:pPr algn="just">
              <a:lnSpc>
                <a:spcPct val="80000"/>
              </a:lnSpc>
              <a:spcAft>
                <a:spcPct val="0"/>
              </a:spcAft>
              <a:buNone/>
            </a:pPr>
            <a:r>
              <a:rPr lang="en-US" altLang="en-US" sz="1500" b="1" dirty="0"/>
              <a:t>Functions</a:t>
            </a:r>
            <a:r>
              <a:rPr lang="en-US" altLang="en-US" sz="1500" dirty="0"/>
              <a:t>: Sensory (general somatic afferent, special visceral afferent, general visceral afferent), motor (special visceral efferent), and parasympathetic (general visceral efferent).</a:t>
            </a:r>
          </a:p>
          <a:p>
            <a:pPr algn="just">
              <a:lnSpc>
                <a:spcPct val="80000"/>
              </a:lnSpc>
              <a:spcAft>
                <a:spcPct val="0"/>
              </a:spcAft>
              <a:buNone/>
            </a:pPr>
            <a:r>
              <a:rPr lang="en-US" altLang="en-US" sz="1500" dirty="0"/>
              <a:t>Sensory from the inferior pharynx, larynx, and thoracic and abdominal organs.</a:t>
            </a:r>
          </a:p>
          <a:p>
            <a:pPr algn="just">
              <a:lnSpc>
                <a:spcPct val="80000"/>
              </a:lnSpc>
              <a:spcAft>
                <a:spcPct val="0"/>
              </a:spcAft>
              <a:buNone/>
            </a:pPr>
            <a:r>
              <a:rPr lang="en-US" altLang="en-US" sz="1500" dirty="0"/>
              <a:t>Sense of taste from the root of the tongue and taste buds on the epiglottis. Branches of the internal laryngeal nerve (a branch of CN X) supply a small area, mostly general but some special sensation; most general and special sensation to the root is supplied by CN IX.</a:t>
            </a:r>
          </a:p>
          <a:p>
            <a:pPr algn="just">
              <a:lnSpc>
                <a:spcPct val="80000"/>
              </a:lnSpc>
              <a:spcAft>
                <a:spcPct val="0"/>
              </a:spcAft>
              <a:buNone/>
            </a:pPr>
            <a:r>
              <a:rPr lang="en-US" altLang="en-US" sz="1500" dirty="0"/>
              <a:t>Motor to the soft palate; pharynx; intrinsic laryngeal muscles (phonation); and a nominal extrinsic tongue muscle, the palatoglossus, which is actually a palatine muscle based on its derivation and innervation.</a:t>
            </a:r>
          </a:p>
          <a:p>
            <a:pPr algn="just">
              <a:lnSpc>
                <a:spcPct val="80000"/>
              </a:lnSpc>
              <a:spcAft>
                <a:spcPct val="0"/>
              </a:spcAft>
              <a:buNone/>
            </a:pPr>
            <a:r>
              <a:rPr lang="en-US" altLang="en-US" sz="1500" b="1" dirty="0"/>
              <a:t>Proprioceptive</a:t>
            </a:r>
            <a:r>
              <a:rPr lang="en-US" altLang="en-US" sz="1500" dirty="0"/>
              <a:t> to the muscles listed above.</a:t>
            </a:r>
          </a:p>
          <a:p>
            <a:pPr algn="just">
              <a:lnSpc>
                <a:spcPct val="80000"/>
              </a:lnSpc>
              <a:spcAft>
                <a:spcPct val="0"/>
              </a:spcAft>
              <a:buNone/>
            </a:pPr>
            <a:r>
              <a:rPr lang="en-US" altLang="en-US" sz="1500" b="1" dirty="0"/>
              <a:t>Parasympathetic</a:t>
            </a:r>
            <a:r>
              <a:rPr lang="en-US" altLang="en-US" sz="1500" dirty="0"/>
              <a:t> to thoracic and abdominal viscera.</a:t>
            </a:r>
          </a:p>
          <a:p>
            <a:pPr algn="just">
              <a:lnSpc>
                <a:spcPct val="80000"/>
              </a:lnSpc>
              <a:spcAft>
                <a:spcPct val="0"/>
              </a:spcAft>
              <a:buNone/>
            </a:pPr>
            <a:r>
              <a:rPr lang="en-US" altLang="en-US" sz="1500" b="1" dirty="0"/>
              <a:t>Nuclei</a:t>
            </a:r>
            <a:r>
              <a:rPr lang="en-US" altLang="en-US" sz="1500" dirty="0"/>
              <a:t>: Four nuclei of CN X in the medulla send or receive fibers via CN IX two motor and two sensory. Three of these nuclei are shared with CN IX.</a:t>
            </a:r>
          </a:p>
          <a:p>
            <a:pPr algn="just">
              <a:lnSpc>
                <a:spcPct val="80000"/>
              </a:lnSpc>
              <a:spcAft>
                <a:spcPct val="0"/>
              </a:spcAft>
              <a:buNone/>
            </a:pPr>
            <a:r>
              <a:rPr lang="en-US" altLang="en-US" sz="1500" dirty="0"/>
              <a:t>The </a:t>
            </a:r>
            <a:r>
              <a:rPr lang="en-US" altLang="en-US" sz="1500" dirty="0" err="1"/>
              <a:t>vagus</a:t>
            </a:r>
            <a:r>
              <a:rPr lang="en-US" altLang="en-US" sz="1500" dirty="0"/>
              <a:t> nerve (CN X) has the longest course and most extensive distribution of all the cranial nerves, most of which is outside of (inferior to) the head. The term </a:t>
            </a:r>
            <a:r>
              <a:rPr lang="en-US" altLang="en-US" sz="1500" dirty="0" err="1"/>
              <a:t>vagus</a:t>
            </a:r>
            <a:r>
              <a:rPr lang="en-US" altLang="en-US" sz="1500" dirty="0"/>
              <a:t> is derived from the Latin word vagari meaning </a:t>
            </a:r>
            <a:r>
              <a:rPr lang="en-US" altLang="en-US" sz="1500" b="1" dirty="0"/>
              <a:t>wandering</a:t>
            </a:r>
            <a:r>
              <a:rPr lang="en-US" altLang="en-US" sz="1500" dirty="0"/>
              <a:t>. CN X was so called because of its extensive distribution. It arises by a series of rootlets from the lateral aspect of the medulla that merge and leave the cranium through the jugular foramen positioned between CN IX and CN XI.</a:t>
            </a:r>
          </a:p>
          <a:p>
            <a:pPr algn="just">
              <a:lnSpc>
                <a:spcPct val="80000"/>
              </a:lnSpc>
              <a:spcAft>
                <a:spcPct val="0"/>
              </a:spcAft>
              <a:buNone/>
            </a:pPr>
            <a:r>
              <a:rPr lang="en-US" altLang="en-US" sz="1500" dirty="0"/>
              <a:t>What was formerly called the cranial root of the accessory nerve is actually a part of CN X. </a:t>
            </a:r>
          </a:p>
          <a:p>
            <a:pPr algn="just">
              <a:lnSpc>
                <a:spcPct val="80000"/>
              </a:lnSpc>
              <a:spcAft>
                <a:spcPct val="0"/>
              </a:spcAft>
              <a:buNone/>
            </a:pPr>
            <a:r>
              <a:rPr lang="en-US" altLang="en-US" sz="1500" dirty="0"/>
              <a:t>CN X has a </a:t>
            </a:r>
            <a:r>
              <a:rPr lang="en-US" altLang="en-US" sz="1500" b="1" dirty="0"/>
              <a:t>superior ganglion </a:t>
            </a:r>
            <a:r>
              <a:rPr lang="en-US" altLang="en-US" sz="1500" dirty="0"/>
              <a:t>in the jugular foramen that is mainly concerned with the general sensory component of the nerve. Inferior to the foramen is an inferior ganglion (nodose ganglion) concerned with the visceral sensory components of the nerve. In the region of the superior ganglion are connections to CN IX and the superior cervical (sympathetic) ganglion. CN X continues inferiorly in the carotid sheath to the root of the neck, supplying branches to the palate, pharynx, and .</a:t>
            </a:r>
          </a:p>
          <a:p>
            <a:pPr algn="just">
              <a:lnSpc>
                <a:spcPct val="80000"/>
              </a:lnSpc>
              <a:spcAft>
                <a:spcPct val="0"/>
              </a:spcAft>
              <a:buNone/>
            </a:pPr>
            <a:r>
              <a:rPr lang="en-US" altLang="en-US" sz="1500" dirty="0"/>
              <a:t>The course of CN X in the thorax differs on the two sides, a consequence of rotation of the midgut during development. CN X supplies branches to the heart, bronchi, and lungs. The vagi join the esophageal plexus surrounding the esophagus, which is formed by branches of the vagi and sympathetic trunks. This plexus follows the esophagus through the diaphragm into the abdomen, where the anterior and posterior vagal trunks break up into branches that innervate the esophagus, stomach, and intestinal tract as far as the left colic flexure.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7648"/>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27650" name="Subtitle 27649"/>
          <p:cNvSpPr>
            <a:spLocks noGrp="1"/>
          </p:cNvSpPr>
          <p:nvPr>
            <p:ph type="subTitle" idx="4294967295"/>
          </p:nvPr>
        </p:nvSpPr>
        <p:spPr>
          <a:xfrm>
            <a:off x="571500" y="1214438"/>
            <a:ext cx="8215312" cy="5214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100000"/>
              </a:lnSpc>
              <a:spcAft>
                <a:spcPct val="0"/>
              </a:spcAft>
              <a:buNone/>
            </a:pPr>
            <a:endParaRPr lang="en-US" altLang="en-US" dirty="0">
              <a:solidFill>
                <a:srgbClr val="898989"/>
              </a:solidFill>
            </a:endParaRPr>
          </a:p>
        </p:txBody>
      </p:sp>
      <p:pic>
        <p:nvPicPr>
          <p:cNvPr id="27651" name="Picture 27650"/>
          <p:cNvPicPr>
            <a:picLocks noChangeAspect="1"/>
          </p:cNvPicPr>
          <p:nvPr/>
        </p:nvPicPr>
        <p:blipFill>
          <a:blip r:embed="rId2"/>
          <a:srcRect/>
          <a:stretch>
            <a:fillRect/>
          </a:stretch>
        </p:blipFill>
        <p:spPr>
          <a:xfrm>
            <a:off x="571500" y="820738"/>
            <a:ext cx="7715250" cy="603726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8672"/>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28674" name="Subtitle 28673"/>
          <p:cNvSpPr>
            <a:spLocks noGrp="1"/>
          </p:cNvSpPr>
          <p:nvPr>
            <p:ph type="subTitle" idx="4294967295"/>
          </p:nvPr>
        </p:nvSpPr>
        <p:spPr>
          <a:xfrm>
            <a:off x="571500" y="1214438"/>
            <a:ext cx="8215312" cy="5214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100000"/>
              </a:lnSpc>
              <a:spcAft>
                <a:spcPct val="0"/>
              </a:spcAft>
              <a:buNone/>
            </a:pPr>
            <a:endParaRPr lang="en-US" altLang="en-US" dirty="0">
              <a:solidFill>
                <a:srgbClr val="898989"/>
              </a:solidFill>
            </a:endParaRPr>
          </a:p>
        </p:txBody>
      </p:sp>
      <p:pic>
        <p:nvPicPr>
          <p:cNvPr id="28675" name="Picture 28674"/>
          <p:cNvPicPr>
            <a:picLocks noChangeAspect="1"/>
          </p:cNvPicPr>
          <p:nvPr/>
        </p:nvPicPr>
        <p:blipFill>
          <a:blip r:embed="rId2"/>
          <a:srcRect/>
          <a:stretch>
            <a:fillRect/>
          </a:stretch>
        </p:blipFill>
        <p:spPr>
          <a:xfrm>
            <a:off x="1357313" y="823913"/>
            <a:ext cx="6024562" cy="603408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29696"/>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29698" name="Subtitle 29697"/>
          <p:cNvSpPr>
            <a:spLocks noGrp="1"/>
          </p:cNvSpPr>
          <p:nvPr>
            <p:ph type="subTitle" idx="4294967295"/>
          </p:nvPr>
        </p:nvSpPr>
        <p:spPr>
          <a:xfrm>
            <a:off x="571500" y="1214438"/>
            <a:ext cx="8215312" cy="5214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100000"/>
              </a:lnSpc>
              <a:spcAft>
                <a:spcPct val="0"/>
              </a:spcAft>
              <a:buNone/>
            </a:pPr>
            <a:r>
              <a:rPr lang="en-US" altLang="en-US" dirty="0"/>
              <a:t>Spinal Accessory Nerve (CN XI)</a:t>
            </a:r>
          </a:p>
          <a:p>
            <a:pPr algn="just">
              <a:lnSpc>
                <a:spcPct val="100000"/>
              </a:lnSpc>
              <a:spcAft>
                <a:spcPct val="0"/>
              </a:spcAft>
              <a:buNone/>
            </a:pPr>
            <a:r>
              <a:rPr lang="en-US" altLang="en-US" b="1" dirty="0"/>
              <a:t>Functions</a:t>
            </a:r>
            <a:r>
              <a:rPr lang="en-US" altLang="en-US" dirty="0"/>
              <a:t>: Motor to the striated sternocleidomastoid and trapezius muscles.</a:t>
            </a:r>
          </a:p>
          <a:p>
            <a:pPr algn="just">
              <a:lnSpc>
                <a:spcPct val="100000"/>
              </a:lnSpc>
              <a:spcAft>
                <a:spcPct val="0"/>
              </a:spcAft>
              <a:buNone/>
            </a:pPr>
            <a:r>
              <a:rPr lang="en-US" altLang="en-US" b="1" dirty="0"/>
              <a:t>Nuclei</a:t>
            </a:r>
            <a:r>
              <a:rPr lang="en-US" altLang="en-US" dirty="0"/>
              <a:t>: The spinal accessory nerve arises from the nucleus of the accessory nerve, a column of anterior horn motor neurons in the superior five or six cervical segments of the spinal cord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0720"/>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30722" name="Subtitle 30721"/>
          <p:cNvSpPr>
            <a:spLocks noGrp="1"/>
          </p:cNvSpPr>
          <p:nvPr>
            <p:ph type="subTitle" idx="4294967295"/>
          </p:nvPr>
        </p:nvSpPr>
        <p:spPr>
          <a:xfrm>
            <a:off x="571500" y="1214438"/>
            <a:ext cx="8215312" cy="5214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100000"/>
              </a:lnSpc>
              <a:spcAft>
                <a:spcPct val="0"/>
              </a:spcAft>
              <a:buNone/>
            </a:pPr>
            <a:endParaRPr lang="en-US" altLang="en-US" dirty="0">
              <a:solidFill>
                <a:srgbClr val="898989"/>
              </a:solidFill>
            </a:endParaRPr>
          </a:p>
        </p:txBody>
      </p:sp>
      <p:pic>
        <p:nvPicPr>
          <p:cNvPr id="30723" name="Picture 30722"/>
          <p:cNvPicPr>
            <a:picLocks noChangeAspect="1"/>
          </p:cNvPicPr>
          <p:nvPr/>
        </p:nvPicPr>
        <p:blipFill>
          <a:blip r:embed="rId2"/>
          <a:srcRect/>
          <a:stretch>
            <a:fillRect/>
          </a:stretch>
        </p:blipFill>
        <p:spPr>
          <a:xfrm>
            <a:off x="95250" y="1357313"/>
            <a:ext cx="8977312" cy="45132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1744"/>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31746" name="Subtitle 31745"/>
          <p:cNvSpPr>
            <a:spLocks noGrp="1"/>
          </p:cNvSpPr>
          <p:nvPr>
            <p:ph type="subTitle" idx="4294967295"/>
          </p:nvPr>
        </p:nvSpPr>
        <p:spPr>
          <a:xfrm>
            <a:off x="0" y="928688"/>
            <a:ext cx="9144000" cy="5929312"/>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80000"/>
              </a:lnSpc>
              <a:spcAft>
                <a:spcPct val="0"/>
              </a:spcAft>
              <a:buNone/>
            </a:pPr>
            <a:r>
              <a:rPr lang="en-US" altLang="en-US" sz="2800" dirty="0"/>
              <a:t>Hypoglossal Nerve (CN XII)</a:t>
            </a:r>
          </a:p>
          <a:p>
            <a:pPr algn="just">
              <a:lnSpc>
                <a:spcPct val="80000"/>
              </a:lnSpc>
              <a:spcAft>
                <a:spcPct val="0"/>
              </a:spcAft>
              <a:buNone/>
            </a:pPr>
            <a:r>
              <a:rPr lang="en-US" altLang="en-US" sz="1800" b="1" dirty="0"/>
              <a:t>Functions</a:t>
            </a:r>
            <a:r>
              <a:rPr lang="en-US" altLang="en-US" sz="1800" dirty="0"/>
              <a:t>: Motor (general somatic efferent) to the intrinsic and extrinsic muscles of the tongue (G. glossa) </a:t>
            </a:r>
            <a:r>
              <a:rPr lang="en-US" altLang="en-US" sz="1800" b="1" dirty="0"/>
              <a:t>styloglossus, hyoglossus, and genioglossus</a:t>
            </a:r>
            <a:r>
              <a:rPr lang="en-US" altLang="en-US" sz="1800" dirty="0"/>
              <a:t>.</a:t>
            </a:r>
          </a:p>
          <a:p>
            <a:pPr algn="just">
              <a:lnSpc>
                <a:spcPct val="80000"/>
              </a:lnSpc>
              <a:spcAft>
                <a:spcPct val="0"/>
              </a:spcAft>
              <a:buNone/>
            </a:pPr>
            <a:r>
              <a:rPr lang="en-US" altLang="en-US" sz="1800" dirty="0"/>
              <a:t>The hypoglossal nerve (CN XII) arises as a purely motor nerve by several rootlets from the medulla and leaves the cranium through the hypoglossal canal. After exiting the cranial cavity, CN XII is joined by a branch or branches of the cervical plexus conveying general somatic motor fibers from C1 and C2 spinal nerves and general somatic sensory fibers from the spinal ganglion of C2. These spinal nerve fibers hitch a ride with CN XII to reach the hyoid muscles, with some of the sensory fibers passing retrograde along it to reach the dura mater of the posterior cranial fossa. CN XII passes inferiorly medial to the angle of the mandible and then curves anteriorly to enter the tongue.</a:t>
            </a:r>
          </a:p>
          <a:p>
            <a:pPr algn="just">
              <a:lnSpc>
                <a:spcPct val="80000"/>
              </a:lnSpc>
              <a:spcAft>
                <a:spcPct val="0"/>
              </a:spcAft>
              <a:buNone/>
            </a:pPr>
            <a:r>
              <a:rPr lang="en-US" altLang="en-US" sz="1800" dirty="0"/>
              <a:t>CN XII ends in many branches that supply all the extrinsic muscles of the tongue, except the palatoglossus (which is actually a palatine muscle). CN XII has the following branches:</a:t>
            </a:r>
          </a:p>
          <a:p>
            <a:pPr algn="just">
              <a:lnSpc>
                <a:spcPct val="80000"/>
              </a:lnSpc>
              <a:spcAft>
                <a:spcPct val="0"/>
              </a:spcAft>
              <a:buNone/>
            </a:pPr>
            <a:r>
              <a:rPr lang="en-US" altLang="en-US" sz="1800" b="1" dirty="0"/>
              <a:t>A meningeal branch </a:t>
            </a:r>
            <a:r>
              <a:rPr lang="en-US" altLang="en-US" sz="1800" dirty="0"/>
              <a:t>returns to the cranium through the hypoglossal canal and innervates the dura mater on the floor and posterior wall of the posterior cranial fossa. The nerve fibers conveyed are from the sensory spinal ganglion of spinal nerve C2 and are not hypoglossal fibers.</a:t>
            </a:r>
          </a:p>
          <a:p>
            <a:pPr algn="just">
              <a:lnSpc>
                <a:spcPct val="80000"/>
              </a:lnSpc>
              <a:spcAft>
                <a:spcPct val="0"/>
              </a:spcAft>
              <a:buNone/>
            </a:pPr>
            <a:r>
              <a:rPr lang="en-US" altLang="en-US" sz="1800" b="1" dirty="0"/>
              <a:t>The superior root of the ansa cervicalis </a:t>
            </a:r>
            <a:r>
              <a:rPr lang="en-US" altLang="en-US" sz="1800" dirty="0"/>
              <a:t>branches from CN XII to supply the infrahyoid muscles (sternohyoid, sternothyroid, and omohyoid). This branch actually conveys only fibers from the cervical plexus (the loop between the anterior rami of C1 and C2) that joined the nerve outside the cranial cavity, not hypoglossal fibers. Some fibers continue past the descending branch to reach the thyrohyoid muscle.</a:t>
            </a:r>
          </a:p>
          <a:p>
            <a:pPr algn="just">
              <a:lnSpc>
                <a:spcPct val="80000"/>
              </a:lnSpc>
              <a:spcAft>
                <a:spcPct val="0"/>
              </a:spcAft>
              <a:buNone/>
            </a:pPr>
            <a:r>
              <a:rPr lang="en-US" altLang="en-US" sz="1800" b="1" dirty="0"/>
              <a:t>Terminal lingual branches </a:t>
            </a:r>
            <a:r>
              <a:rPr lang="en-US" altLang="en-US" sz="1800" dirty="0"/>
              <a:t>supply the styloglossus, hyoglossus, genioglossus, and intrinsic muscles of the tongue.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2768"/>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32770" name="Subtitle 32769"/>
          <p:cNvSpPr>
            <a:spLocks noGrp="1"/>
          </p:cNvSpPr>
          <p:nvPr>
            <p:ph type="subTitle" idx="4294967295"/>
          </p:nvPr>
        </p:nvSpPr>
        <p:spPr>
          <a:xfrm>
            <a:off x="571500" y="1214438"/>
            <a:ext cx="8215312" cy="5214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100000"/>
              </a:lnSpc>
              <a:spcAft>
                <a:spcPct val="0"/>
              </a:spcAft>
              <a:buNone/>
            </a:pPr>
            <a:endParaRPr lang="en-US" altLang="en-US" dirty="0">
              <a:solidFill>
                <a:srgbClr val="898989"/>
              </a:solidFill>
            </a:endParaRPr>
          </a:p>
        </p:txBody>
      </p:sp>
      <p:pic>
        <p:nvPicPr>
          <p:cNvPr id="32771" name="Picture 32770"/>
          <p:cNvPicPr>
            <a:picLocks noChangeAspect="1"/>
          </p:cNvPicPr>
          <p:nvPr/>
        </p:nvPicPr>
        <p:blipFill>
          <a:blip r:embed="rId2"/>
          <a:srcRect/>
          <a:stretch>
            <a:fillRect/>
          </a:stretch>
        </p:blipFill>
        <p:spPr>
          <a:xfrm>
            <a:off x="357188" y="1357313"/>
            <a:ext cx="8456612" cy="47767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7168"/>
          <p:cNvSpPr>
            <a:spLocks noGrp="1"/>
          </p:cNvSpPr>
          <p:nvPr>
            <p:ph type="ctrTitle" idx="4294967295"/>
          </p:nvPr>
        </p:nvSpPr>
        <p:spPr>
          <a:xfrm>
            <a:off x="642938" y="30163"/>
            <a:ext cx="7772400" cy="479425"/>
          </a:xfrm>
          <a:ln/>
        </p:spPr>
        <p:txBody>
          <a:bodyPr wrap="square" lIns="91440" tIns="45720" rIns="91440" bIns="45720" anchor="ctr"/>
          <a:lstStyle>
            <a:lvl1pPr>
              <a:defRPr/>
            </a:lvl1pPr>
          </a:lstStyle>
          <a:p>
            <a:r>
              <a:rPr lang="en-US" altLang="en-US" dirty="0"/>
              <a:t>Cranial nerves</a:t>
            </a:r>
          </a:p>
        </p:txBody>
      </p:sp>
      <p:sp>
        <p:nvSpPr>
          <p:cNvPr id="7170" name="Subtitle 7169"/>
          <p:cNvSpPr>
            <a:spLocks noGrp="1"/>
          </p:cNvSpPr>
          <p:nvPr>
            <p:ph type="subTitle" idx="4294967295"/>
          </p:nvPr>
        </p:nvSpPr>
        <p:spPr>
          <a:xfrm>
            <a:off x="571500" y="1214438"/>
            <a:ext cx="8215312" cy="5214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100000"/>
              </a:lnSpc>
              <a:spcAft>
                <a:spcPct val="0"/>
              </a:spcAft>
              <a:buNone/>
            </a:pPr>
            <a:endParaRPr lang="en-US" altLang="en-US" dirty="0">
              <a:solidFill>
                <a:srgbClr val="898989"/>
              </a:solidFill>
            </a:endParaRPr>
          </a:p>
        </p:txBody>
      </p:sp>
      <p:pic>
        <p:nvPicPr>
          <p:cNvPr id="7171" name="Picture 7170"/>
          <p:cNvPicPr>
            <a:picLocks noChangeAspect="1"/>
          </p:cNvPicPr>
          <p:nvPr/>
        </p:nvPicPr>
        <p:blipFill>
          <a:blip r:embed="rId2"/>
          <a:srcRect/>
          <a:stretch>
            <a:fillRect/>
          </a:stretch>
        </p:blipFill>
        <p:spPr>
          <a:xfrm>
            <a:off x="642938" y="509588"/>
            <a:ext cx="8143874" cy="63198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8192"/>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8194" name="Subtitle 8193"/>
          <p:cNvSpPr>
            <a:spLocks noGrp="1"/>
          </p:cNvSpPr>
          <p:nvPr>
            <p:ph type="subTitle" idx="4294967295"/>
          </p:nvPr>
        </p:nvSpPr>
        <p:spPr>
          <a:xfrm>
            <a:off x="571500" y="1214438"/>
            <a:ext cx="8215312" cy="5214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100000"/>
              </a:lnSpc>
              <a:spcAft>
                <a:spcPct val="0"/>
              </a:spcAft>
              <a:buNone/>
            </a:pPr>
            <a:endParaRPr lang="en-US" altLang="en-US" dirty="0">
              <a:solidFill>
                <a:srgbClr val="898989"/>
              </a:solidFill>
            </a:endParaRPr>
          </a:p>
        </p:txBody>
      </p:sp>
      <p:pic>
        <p:nvPicPr>
          <p:cNvPr id="8195" name="Picture 8194"/>
          <p:cNvPicPr>
            <a:picLocks noChangeAspect="1"/>
          </p:cNvPicPr>
          <p:nvPr/>
        </p:nvPicPr>
        <p:blipFill>
          <a:blip r:embed="rId2"/>
          <a:srcRect/>
          <a:stretch>
            <a:fillRect/>
          </a:stretch>
        </p:blipFill>
        <p:spPr>
          <a:xfrm>
            <a:off x="714375" y="1071563"/>
            <a:ext cx="7554913" cy="5702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a:solidFill>
                  <a:srgbClr val="FF0000"/>
                </a:solidFill>
              </a:rPr>
              <a:t>Classification of cranial nerves</a:t>
            </a:r>
            <a:endParaRPr lang="sw-KE" dirty="0"/>
          </a:p>
        </p:txBody>
      </p:sp>
      <p:sp>
        <p:nvSpPr>
          <p:cNvPr id="3" name="Text Placeholder 2"/>
          <p:cNvSpPr>
            <a:spLocks noGrp="1"/>
          </p:cNvSpPr>
          <p:nvPr>
            <p:ph type="body" idx="4294967295"/>
          </p:nvPr>
        </p:nvSpPr>
        <p:spPr/>
        <p:txBody>
          <a:bodyPr/>
          <a:lstStyle/>
          <a:p>
            <a:r>
              <a:rPr lang="en-US" sz="2000" dirty="0">
                <a:solidFill>
                  <a:srgbClr val="FF0000"/>
                </a:solidFill>
              </a:rPr>
              <a:t>They are classified into 3</a:t>
            </a:r>
          </a:p>
          <a:p>
            <a:pPr marL="514350" indent="-514350">
              <a:buAutoNum type="arabicPeriod"/>
            </a:pPr>
            <a:r>
              <a:rPr lang="en-US" sz="2000" dirty="0"/>
              <a:t>Sensory nerves</a:t>
            </a:r>
          </a:p>
          <a:p>
            <a:pPr marL="514350" indent="-514350">
              <a:buFont typeface="+mj-lt"/>
              <a:buAutoNum type="alphaLcParenR"/>
            </a:pPr>
            <a:r>
              <a:rPr lang="en-US" sz="2000" dirty="0"/>
              <a:t> olfactory nerve</a:t>
            </a:r>
          </a:p>
          <a:p>
            <a:pPr marL="514350" indent="-514350">
              <a:buFont typeface="+mj-lt"/>
              <a:buAutoNum type="alphaLcParenR"/>
            </a:pPr>
            <a:r>
              <a:rPr lang="en-US" sz="2000" dirty="0"/>
              <a:t>Optic nerve</a:t>
            </a:r>
          </a:p>
          <a:p>
            <a:pPr marL="514350" indent="-514350">
              <a:buFont typeface="+mj-lt"/>
              <a:buAutoNum type="alphaLcParenR"/>
            </a:pPr>
            <a:r>
              <a:rPr lang="en-US" sz="2000" dirty="0"/>
              <a:t>Vestibulocochlear nerve</a:t>
            </a:r>
          </a:p>
          <a:p>
            <a:pPr marL="0" indent="0">
              <a:buNone/>
            </a:pPr>
            <a:r>
              <a:rPr lang="en-US" sz="2000" dirty="0">
                <a:solidFill>
                  <a:srgbClr val="FF0000"/>
                </a:solidFill>
              </a:rPr>
              <a:t>2.Motor cranial nerves</a:t>
            </a:r>
          </a:p>
          <a:p>
            <a:pPr marL="514350" indent="-514350">
              <a:buFont typeface="+mj-lt"/>
              <a:buAutoNum type="alphaLcParenR"/>
            </a:pPr>
            <a:r>
              <a:rPr lang="en-US" sz="2000" dirty="0"/>
              <a:t>Occulomotor nerve</a:t>
            </a:r>
          </a:p>
          <a:p>
            <a:pPr marL="514350" indent="-514350">
              <a:buFont typeface="+mj-lt"/>
              <a:buAutoNum type="alphaLcParenR"/>
            </a:pPr>
            <a:r>
              <a:rPr lang="en-US" sz="2000" dirty="0"/>
              <a:t>Trochlear nerve</a:t>
            </a:r>
          </a:p>
          <a:p>
            <a:pPr marL="514350" indent="-514350">
              <a:buFont typeface="+mj-lt"/>
              <a:buAutoNum type="alphaLcParenR"/>
            </a:pPr>
            <a:r>
              <a:rPr lang="en-US" sz="2000" dirty="0"/>
              <a:t>Abduces nerve</a:t>
            </a:r>
          </a:p>
          <a:p>
            <a:pPr marL="514350" indent="-514350">
              <a:buFont typeface="+mj-lt"/>
              <a:buAutoNum type="alphaLcParenR"/>
            </a:pPr>
            <a:r>
              <a:rPr lang="en-US" sz="2000" dirty="0"/>
              <a:t>Accessory nerve</a:t>
            </a:r>
          </a:p>
          <a:p>
            <a:pPr marL="514350" indent="-514350">
              <a:buFont typeface="+mj-lt"/>
              <a:buAutoNum type="alphaLcParenR"/>
            </a:pPr>
            <a:r>
              <a:rPr lang="en-US" sz="2000" dirty="0"/>
              <a:t>Hypoglossal nerve</a:t>
            </a:r>
          </a:p>
          <a:p>
            <a:pPr marL="0" indent="0">
              <a:buNone/>
            </a:pPr>
            <a:r>
              <a:rPr lang="en-US" sz="2000" dirty="0">
                <a:solidFill>
                  <a:srgbClr val="FF0000"/>
                </a:solidFill>
              </a:rPr>
              <a:t>3.Mixed cranial nerves</a:t>
            </a:r>
          </a:p>
          <a:p>
            <a:pPr marL="514350" indent="-514350">
              <a:buFont typeface="+mj-lt"/>
              <a:buAutoNum type="alphaLcParenR"/>
            </a:pPr>
            <a:r>
              <a:rPr lang="en-US" sz="2000" dirty="0"/>
              <a:t>Trigeminal nerve</a:t>
            </a:r>
          </a:p>
          <a:p>
            <a:pPr marL="514350" indent="-514350">
              <a:buFont typeface="+mj-lt"/>
              <a:buAutoNum type="alphaLcParenR"/>
            </a:pPr>
            <a:r>
              <a:rPr lang="en-US" sz="2000" dirty="0"/>
              <a:t>Facial nerve</a:t>
            </a:r>
          </a:p>
          <a:p>
            <a:pPr marL="514350" indent="-514350">
              <a:buFont typeface="+mj-lt"/>
              <a:buAutoNum type="alphaLcParenR"/>
            </a:pPr>
            <a:r>
              <a:rPr lang="en-US" sz="2000" dirty="0"/>
              <a:t>Glossopharyngeal nerve</a:t>
            </a:r>
          </a:p>
          <a:p>
            <a:pPr marL="514350" indent="-514350">
              <a:buFont typeface="+mj-lt"/>
              <a:buAutoNum type="alphaLcParenR"/>
            </a:pPr>
            <a:r>
              <a:rPr lang="en-US" sz="2000" dirty="0"/>
              <a:t>Vagus nerve</a:t>
            </a:r>
          </a:p>
          <a:p>
            <a:endParaRPr lang="sw-KE" dirty="0"/>
          </a:p>
        </p:txBody>
      </p:sp>
    </p:spTree>
    <p:extLst>
      <p:ext uri="{BB962C8B-B14F-4D97-AF65-F5344CB8AC3E}">
        <p14:creationId xmlns:p14="http://schemas.microsoft.com/office/powerpoint/2010/main" val="299505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9216"/>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9218" name="Subtitle 9217"/>
          <p:cNvSpPr>
            <a:spLocks noGrp="1"/>
          </p:cNvSpPr>
          <p:nvPr>
            <p:ph type="subTitle" idx="4294967295"/>
          </p:nvPr>
        </p:nvSpPr>
        <p:spPr>
          <a:xfrm>
            <a:off x="571500" y="1214438"/>
            <a:ext cx="8215312" cy="5214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80000"/>
              </a:lnSpc>
              <a:spcAft>
                <a:spcPct val="0"/>
              </a:spcAft>
              <a:buNone/>
            </a:pPr>
            <a:r>
              <a:rPr lang="en-US" altLang="en-US" sz="2500" dirty="0"/>
              <a:t>Olfactory Nerve (CN I)</a:t>
            </a:r>
          </a:p>
          <a:p>
            <a:pPr algn="just">
              <a:lnSpc>
                <a:spcPct val="80000"/>
              </a:lnSpc>
              <a:spcAft>
                <a:spcPct val="0"/>
              </a:spcAft>
              <a:buNone/>
            </a:pPr>
            <a:r>
              <a:rPr lang="en-US" altLang="en-US" sz="2500" b="1" dirty="0"/>
              <a:t>Function</a:t>
            </a:r>
            <a:r>
              <a:rPr lang="en-US" altLang="en-US" sz="2500" dirty="0"/>
              <a:t>: Special sensory (special visceral afferent) that is, the special sense of smell. Olfaction is the sensation of odors that results from the detection of odorous substances aerosolized in the </a:t>
            </a:r>
            <a:r>
              <a:rPr lang="en-US" altLang="en-US" sz="2500"/>
              <a:t>environment (The </a:t>
            </a:r>
            <a:r>
              <a:rPr lang="en-US" altLang="en-US" sz="2500" dirty="0"/>
              <a:t>cell bodies of olfactory receptor neurons are located in the olfactory organ (the olfactory part of the nasal mucosa or olfactory area), which is located in the roof of the nasal cavity and along the nasal septum and medial wall of the superior nasal concha. Olfactory receptor neurons are both receptors and conductors. The apical surfaces of the neurons possess fine olfactory cilia, bathed by a film of watery</a:t>
            </a:r>
            <a:br>
              <a:rPr dirty="0"/>
            </a:br>
            <a:r>
              <a:rPr lang="en-US" altLang="en-US" sz="2500" dirty="0"/>
              <a:t>mucus secreted by the olfactory glands of the epithelium. The cilia are stimulated by molecules of an odiferous gas dissolved in the fluid.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0240"/>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10242" name="Subtitle 10241"/>
          <p:cNvSpPr>
            <a:spLocks noGrp="1"/>
          </p:cNvSpPr>
          <p:nvPr>
            <p:ph type="subTitle" idx="4294967295"/>
          </p:nvPr>
        </p:nvSpPr>
        <p:spPr>
          <a:xfrm>
            <a:off x="571500" y="1214438"/>
            <a:ext cx="8215312" cy="5214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100000"/>
              </a:lnSpc>
              <a:spcAft>
                <a:spcPct val="0"/>
              </a:spcAft>
              <a:buNone/>
            </a:pPr>
            <a:endParaRPr lang="en-US" altLang="en-US" dirty="0">
              <a:solidFill>
                <a:srgbClr val="898989"/>
              </a:solidFill>
            </a:endParaRPr>
          </a:p>
        </p:txBody>
      </p:sp>
      <p:pic>
        <p:nvPicPr>
          <p:cNvPr id="10243" name="Picture 10242"/>
          <p:cNvPicPr>
            <a:picLocks noChangeAspect="1"/>
          </p:cNvPicPr>
          <p:nvPr/>
        </p:nvPicPr>
        <p:blipFill>
          <a:blip r:embed="rId2"/>
          <a:srcRect/>
          <a:stretch>
            <a:fillRect/>
          </a:stretch>
        </p:blipFill>
        <p:spPr>
          <a:xfrm>
            <a:off x="1785938" y="1071563"/>
            <a:ext cx="5667375" cy="5648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1264"/>
          <p:cNvSpPr>
            <a:spLocks noGrp="1"/>
          </p:cNvSpPr>
          <p:nvPr>
            <p:ph type="ctrTitle" idx="4294967295"/>
          </p:nvPr>
        </p:nvSpPr>
        <p:spPr>
          <a:xfrm>
            <a:off x="642938" y="142875"/>
            <a:ext cx="7772400" cy="857250"/>
          </a:xfrm>
          <a:ln/>
        </p:spPr>
        <p:txBody>
          <a:bodyPr wrap="square" lIns="91440" tIns="45720" rIns="91440" bIns="45720" anchor="ctr"/>
          <a:lstStyle>
            <a:lvl1pPr>
              <a:defRPr/>
            </a:lvl1pPr>
          </a:lstStyle>
          <a:p>
            <a:r>
              <a:rPr lang="en-US" altLang="en-US" dirty="0"/>
              <a:t>Cranial nerves</a:t>
            </a:r>
          </a:p>
        </p:txBody>
      </p:sp>
      <p:sp>
        <p:nvSpPr>
          <p:cNvPr id="11266" name="Subtitle 11265"/>
          <p:cNvSpPr>
            <a:spLocks noGrp="1"/>
          </p:cNvSpPr>
          <p:nvPr>
            <p:ph type="subTitle" idx="4294967295"/>
          </p:nvPr>
        </p:nvSpPr>
        <p:spPr>
          <a:xfrm>
            <a:off x="571500" y="928688"/>
            <a:ext cx="8215312" cy="550068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80000"/>
              </a:lnSpc>
              <a:spcAft>
                <a:spcPct val="0"/>
              </a:spcAft>
              <a:buNone/>
            </a:pPr>
            <a:r>
              <a:rPr lang="en-US" altLang="en-US" sz="2400" dirty="0"/>
              <a:t>Optic Nerve (CN II)</a:t>
            </a:r>
          </a:p>
          <a:p>
            <a:pPr algn="l">
              <a:lnSpc>
                <a:spcPct val="80000"/>
              </a:lnSpc>
              <a:spcAft>
                <a:spcPct val="0"/>
              </a:spcAft>
              <a:buNone/>
            </a:pPr>
            <a:r>
              <a:rPr lang="en-US" altLang="en-US" sz="1800" b="1" dirty="0"/>
              <a:t>Function</a:t>
            </a:r>
            <a:r>
              <a:rPr lang="en-US" altLang="en-US" sz="1800" dirty="0"/>
              <a:t>: Special sensory (special somatic afferent) that is, the special sense of vision.</a:t>
            </a:r>
          </a:p>
          <a:p>
            <a:pPr algn="just">
              <a:lnSpc>
                <a:spcPct val="80000"/>
              </a:lnSpc>
              <a:spcAft>
                <a:spcPct val="0"/>
              </a:spcAft>
              <a:buNone/>
            </a:pPr>
            <a:r>
              <a:rPr lang="en-US" altLang="en-US" sz="1800" dirty="0"/>
              <a:t>Although they are officially nerves by convention, the optic nerves (CN II) develop in a completely different manner from the other cranial nerves. The structures involved in receiving and transmitting optical stimuli (the optical fibers and neural retina, together with the pigmented epithelium of the eyeball) develop as evaginations of the diencephalon (The optic nerves are paired, anterior extensions of the forebrain (diencephalon) and are, therefore, actually CNS fiber tracts formed by axons of retinal ganglion cells. In other words, they are third-order neurons, with their cell bodies located in the retina.</a:t>
            </a:r>
          </a:p>
          <a:p>
            <a:pPr algn="just">
              <a:lnSpc>
                <a:spcPct val="80000"/>
              </a:lnSpc>
              <a:spcAft>
                <a:spcPct val="0"/>
              </a:spcAft>
              <a:buNone/>
            </a:pPr>
            <a:r>
              <a:rPr lang="en-US" altLang="en-US" sz="1800" dirty="0"/>
              <a:t>The nerve passes posteromedially in the orbit, exiting through the optic canal to enter the middle cranial fossa, where it forms the optic chiasm (L. chiasma opticum). Here, fibers from the nasal (medial) half of each retina decussate in the chiasm and join uncrossed fibers from the temporal (lateral) half of the retina to form the optic tract. The partial crossing of optic nerve fibers in the chiasm is a requirement for binocular vision, allowing depth-of-field perception (three-dimensional vision). Thus fibers from the right halves of both retinas form the left optic tract. The decussation of nerve fibers in the chiasm results in the right optic tract conveying impulses from the left visual field and vice versa. The visual field is what is seen by a person who has both eyes wide open and who is looking straight ahead Most fibers in the optic tracts terminate in the lateral geniculate bodies of the thalamus. From these nuclei, axons are relayed to the visual cortices of the occipital lobes of the brain.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2288"/>
          <p:cNvSpPr>
            <a:spLocks noGrp="1"/>
          </p:cNvSpPr>
          <p:nvPr>
            <p:ph type="ctrTitle" idx="4294967295"/>
          </p:nvPr>
        </p:nvSpPr>
        <p:spPr>
          <a:xfrm>
            <a:off x="642938" y="44450"/>
            <a:ext cx="7772400" cy="520700"/>
          </a:xfrm>
          <a:ln/>
        </p:spPr>
        <p:txBody>
          <a:bodyPr wrap="square" lIns="91440" tIns="45720" rIns="91440" bIns="45720" anchor="ctr"/>
          <a:lstStyle>
            <a:lvl1pPr>
              <a:defRPr/>
            </a:lvl1pPr>
          </a:lstStyle>
          <a:p>
            <a:r>
              <a:rPr lang="en-US" altLang="en-US" dirty="0"/>
              <a:t>Cranial nerves</a:t>
            </a:r>
          </a:p>
        </p:txBody>
      </p:sp>
      <p:sp>
        <p:nvSpPr>
          <p:cNvPr id="12290" name="Subtitle 12289"/>
          <p:cNvSpPr>
            <a:spLocks noGrp="1"/>
          </p:cNvSpPr>
          <p:nvPr>
            <p:ph type="subTitle" idx="4294967295"/>
          </p:nvPr>
        </p:nvSpPr>
        <p:spPr>
          <a:xfrm>
            <a:off x="571500" y="1214438"/>
            <a:ext cx="8215312" cy="5214937"/>
          </a:xfrm>
          <a:ln/>
        </p:spPr>
        <p:txBody>
          <a:bodyPr wrap="square" lIns="91440" tIns="45720" rIns="91440" bIns="45720" anchor="t" anchorCtr="0"/>
          <a:lstStyle>
            <a:lvl1pPr marL="0" algn="ctr">
              <a:defRPr/>
            </a:lvl1pPr>
            <a:lvl2pPr marL="457200" algn="ctr">
              <a:defRPr/>
            </a:lvl2pPr>
            <a:lvl3pPr marL="914400" algn="ctr">
              <a:defRPr/>
            </a:lvl3pPr>
            <a:lvl4pPr marL="1371600" algn="ctr">
              <a:defRPr/>
            </a:lvl4pPr>
            <a:lvl5pPr marL="1828800" algn="ctr">
              <a:defRPr/>
            </a:lvl5pPr>
          </a:lstStyle>
          <a:p>
            <a:pPr algn="ctr">
              <a:lnSpc>
                <a:spcPct val="100000"/>
              </a:lnSpc>
              <a:spcAft>
                <a:spcPct val="0"/>
              </a:spcAft>
              <a:buNone/>
            </a:pPr>
            <a:endParaRPr lang="en-US" altLang="en-US" dirty="0">
              <a:solidFill>
                <a:srgbClr val="898989"/>
              </a:solidFill>
            </a:endParaRPr>
          </a:p>
        </p:txBody>
      </p:sp>
      <p:pic>
        <p:nvPicPr>
          <p:cNvPr id="12291" name="Picture 12290"/>
          <p:cNvPicPr>
            <a:picLocks noChangeAspect="1"/>
          </p:cNvPicPr>
          <p:nvPr/>
        </p:nvPicPr>
        <p:blipFill>
          <a:blip r:embed="rId2"/>
          <a:srcRect/>
          <a:stretch>
            <a:fillRect/>
          </a:stretch>
        </p:blipFill>
        <p:spPr>
          <a:xfrm>
            <a:off x="571500" y="565150"/>
            <a:ext cx="8215312" cy="6172200"/>
          </a:xfrm>
          <a:prstGeom prst="rect">
            <a:avLst/>
          </a:prstGeom>
          <a:noFill/>
          <a:ln>
            <a:noFill/>
          </a:ln>
        </p:spPr>
      </p:pic>
    </p:spTree>
  </p:cSld>
  <p:clrMapOvr>
    <a:masterClrMapping/>
  </p:clrMapOvr>
</p:sld>
</file>

<file path=ppt/theme/theme1.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3916</Words>
  <Application>Microsoft Office PowerPoint</Application>
  <PresentationFormat>On-screen Show (4:3)</PresentationFormat>
  <Paragraphs>132</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Calibri</vt:lpstr>
      <vt:lpstr>Arial</vt:lpstr>
      <vt:lpstr/>
      <vt:lpstr>Cranial nerves</vt:lpstr>
      <vt:lpstr>Cranial nerves</vt:lpstr>
      <vt:lpstr>Cranial nerves</vt:lpstr>
      <vt:lpstr>Cranial nerves</vt:lpstr>
      <vt:lpstr>Classification of cranial nerves</vt:lpstr>
      <vt:lpstr>Cranial nerves</vt:lpstr>
      <vt:lpstr>Cranial nerves</vt:lpstr>
      <vt:lpstr>Cranial nerves</vt:lpstr>
      <vt:lpstr>Cranial nerves</vt:lpstr>
      <vt:lpstr>Cranial nerves</vt:lpstr>
      <vt:lpstr>Cranial nerves</vt:lpstr>
      <vt:lpstr>Cranial nerves</vt:lpstr>
      <vt:lpstr>Cranial nerves</vt:lpstr>
      <vt:lpstr>Cranial nerves</vt:lpstr>
      <vt:lpstr>Cranial nerves</vt:lpstr>
      <vt:lpstr>Cranial nerves</vt:lpstr>
      <vt:lpstr>Cranial nerves</vt:lpstr>
      <vt:lpstr>Cranial nerves</vt:lpstr>
      <vt:lpstr>Cranial nerves</vt:lpstr>
      <vt:lpstr>Cranial nerves</vt:lpstr>
      <vt:lpstr>Cranial nerves</vt:lpstr>
      <vt:lpstr>Cranial nerves</vt:lpstr>
      <vt:lpstr>Cranial nerves</vt:lpstr>
      <vt:lpstr>Cranial nerves</vt:lpstr>
      <vt:lpstr>Cranial nerves</vt:lpstr>
      <vt:lpstr>Cranial nerves</vt:lpstr>
      <vt:lpstr>Cranial nerves</vt:lpstr>
      <vt:lpstr>Cranial nerves</vt:lpstr>
      <vt:lpstr>Cranial nerves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Henry</cp:lastModifiedBy>
  <cp:revision>3</cp:revision>
  <dcterms:modified xsi:type="dcterms:W3CDTF">2021-06-29T08:22:12Z</dcterms:modified>
</cp:coreProperties>
</file>