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0" r:id="rId6"/>
    <p:sldId id="262" r:id="rId7"/>
    <p:sldId id="264" r:id="rId8"/>
    <p:sldId id="263" r:id="rId9"/>
    <p:sldId id="265" r:id="rId10"/>
    <p:sldId id="266" r:id="rId11"/>
    <p:sldId id="267" r:id="rId12"/>
    <p:sldId id="270" r:id="rId13"/>
    <p:sldId id="269" r:id="rId14"/>
    <p:sldId id="271" r:id="rId15"/>
    <p:sldId id="268"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314" r:id="rId29"/>
    <p:sldId id="284" r:id="rId30"/>
    <p:sldId id="285" r:id="rId31"/>
    <p:sldId id="286" r:id="rId32"/>
    <p:sldId id="287" r:id="rId33"/>
    <p:sldId id="288" r:id="rId34"/>
    <p:sldId id="289" r:id="rId35"/>
    <p:sldId id="290" r:id="rId36"/>
    <p:sldId id="315"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5"/>
    <p:restoredTop sz="93077"/>
  </p:normalViewPr>
  <p:slideViewPr>
    <p:cSldViewPr snapToGrid="0" snapToObjects="1">
      <p:cViewPr varScale="1">
        <p:scale>
          <a:sx n="110" d="100"/>
          <a:sy n="110" d="100"/>
        </p:scale>
        <p:origin x="3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13087B-5656-1F4B-BBC7-FBBB8278E2FA}" type="datetimeFigureOut">
              <a:rPr lang="en-US" smtClean="0"/>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D3C61-0F16-4D49-9DE1-30D4AB0E193E}" type="slidenum">
              <a:rPr lang="en-US" smtClean="0"/>
              <a:t>‹#›</a:t>
            </a:fld>
            <a:endParaRPr lang="en-US"/>
          </a:p>
        </p:txBody>
      </p:sp>
    </p:spTree>
    <p:extLst>
      <p:ext uri="{BB962C8B-B14F-4D97-AF65-F5344CB8AC3E}">
        <p14:creationId xmlns:p14="http://schemas.microsoft.com/office/powerpoint/2010/main" val="150170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3087B-5656-1F4B-BBC7-FBBB8278E2FA}" type="datetimeFigureOut">
              <a:rPr lang="en-US" smtClean="0"/>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D3C61-0F16-4D49-9DE1-30D4AB0E193E}" type="slidenum">
              <a:rPr lang="en-US" smtClean="0"/>
              <a:t>‹#›</a:t>
            </a:fld>
            <a:endParaRPr lang="en-US"/>
          </a:p>
        </p:txBody>
      </p:sp>
    </p:spTree>
    <p:extLst>
      <p:ext uri="{BB962C8B-B14F-4D97-AF65-F5344CB8AC3E}">
        <p14:creationId xmlns:p14="http://schemas.microsoft.com/office/powerpoint/2010/main" val="47028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3087B-5656-1F4B-BBC7-FBBB8278E2FA}" type="datetimeFigureOut">
              <a:rPr lang="en-US" smtClean="0"/>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D3C61-0F16-4D49-9DE1-30D4AB0E193E}" type="slidenum">
              <a:rPr lang="en-US" smtClean="0"/>
              <a:t>‹#›</a:t>
            </a:fld>
            <a:endParaRPr lang="en-US"/>
          </a:p>
        </p:txBody>
      </p:sp>
    </p:spTree>
    <p:extLst>
      <p:ext uri="{BB962C8B-B14F-4D97-AF65-F5344CB8AC3E}">
        <p14:creationId xmlns:p14="http://schemas.microsoft.com/office/powerpoint/2010/main" val="132160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3087B-5656-1F4B-BBC7-FBBB8278E2FA}" type="datetimeFigureOut">
              <a:rPr lang="en-US" smtClean="0"/>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D3C61-0F16-4D49-9DE1-30D4AB0E193E}" type="slidenum">
              <a:rPr lang="en-US" smtClean="0"/>
              <a:t>‹#›</a:t>
            </a:fld>
            <a:endParaRPr lang="en-US"/>
          </a:p>
        </p:txBody>
      </p:sp>
    </p:spTree>
    <p:extLst>
      <p:ext uri="{BB962C8B-B14F-4D97-AF65-F5344CB8AC3E}">
        <p14:creationId xmlns:p14="http://schemas.microsoft.com/office/powerpoint/2010/main" val="195840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3087B-5656-1F4B-BBC7-FBBB8278E2FA}" type="datetimeFigureOut">
              <a:rPr lang="en-US" smtClean="0"/>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D3C61-0F16-4D49-9DE1-30D4AB0E193E}" type="slidenum">
              <a:rPr lang="en-US" smtClean="0"/>
              <a:t>‹#›</a:t>
            </a:fld>
            <a:endParaRPr lang="en-US"/>
          </a:p>
        </p:txBody>
      </p:sp>
    </p:spTree>
    <p:extLst>
      <p:ext uri="{BB962C8B-B14F-4D97-AF65-F5344CB8AC3E}">
        <p14:creationId xmlns:p14="http://schemas.microsoft.com/office/powerpoint/2010/main" val="37501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13087B-5656-1F4B-BBC7-FBBB8278E2FA}" type="datetimeFigureOut">
              <a:rPr lang="en-US" smtClean="0"/>
              <a:t>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D3C61-0F16-4D49-9DE1-30D4AB0E193E}" type="slidenum">
              <a:rPr lang="en-US" smtClean="0"/>
              <a:t>‹#›</a:t>
            </a:fld>
            <a:endParaRPr lang="en-US"/>
          </a:p>
        </p:txBody>
      </p:sp>
    </p:spTree>
    <p:extLst>
      <p:ext uri="{BB962C8B-B14F-4D97-AF65-F5344CB8AC3E}">
        <p14:creationId xmlns:p14="http://schemas.microsoft.com/office/powerpoint/2010/main" val="207808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13087B-5656-1F4B-BBC7-FBBB8278E2FA}" type="datetimeFigureOut">
              <a:rPr lang="en-US" smtClean="0"/>
              <a:t>3/10/17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D3C61-0F16-4D49-9DE1-30D4AB0E193E}" type="slidenum">
              <a:rPr lang="en-US" smtClean="0"/>
              <a:t>‹#›</a:t>
            </a:fld>
            <a:endParaRPr lang="en-US"/>
          </a:p>
        </p:txBody>
      </p:sp>
    </p:spTree>
    <p:extLst>
      <p:ext uri="{BB962C8B-B14F-4D97-AF65-F5344CB8AC3E}">
        <p14:creationId xmlns:p14="http://schemas.microsoft.com/office/powerpoint/2010/main" val="182029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13087B-5656-1F4B-BBC7-FBBB8278E2FA}" type="datetimeFigureOut">
              <a:rPr lang="en-US" smtClean="0"/>
              <a:t>3/10/17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D3C61-0F16-4D49-9DE1-30D4AB0E193E}" type="slidenum">
              <a:rPr lang="en-US" smtClean="0"/>
              <a:t>‹#›</a:t>
            </a:fld>
            <a:endParaRPr lang="en-US"/>
          </a:p>
        </p:txBody>
      </p:sp>
    </p:spTree>
    <p:extLst>
      <p:ext uri="{BB962C8B-B14F-4D97-AF65-F5344CB8AC3E}">
        <p14:creationId xmlns:p14="http://schemas.microsoft.com/office/powerpoint/2010/main" val="65413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3087B-5656-1F4B-BBC7-FBBB8278E2FA}" type="datetimeFigureOut">
              <a:rPr lang="en-US" smtClean="0"/>
              <a:t>3/10/17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D3C61-0F16-4D49-9DE1-30D4AB0E193E}" type="slidenum">
              <a:rPr lang="en-US" smtClean="0"/>
              <a:t>‹#›</a:t>
            </a:fld>
            <a:endParaRPr lang="en-US"/>
          </a:p>
        </p:txBody>
      </p:sp>
    </p:spTree>
    <p:extLst>
      <p:ext uri="{BB962C8B-B14F-4D97-AF65-F5344CB8AC3E}">
        <p14:creationId xmlns:p14="http://schemas.microsoft.com/office/powerpoint/2010/main" val="100776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3087B-5656-1F4B-BBC7-FBBB8278E2FA}" type="datetimeFigureOut">
              <a:rPr lang="en-US" smtClean="0"/>
              <a:t>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D3C61-0F16-4D49-9DE1-30D4AB0E193E}" type="slidenum">
              <a:rPr lang="en-US" smtClean="0"/>
              <a:t>‹#›</a:t>
            </a:fld>
            <a:endParaRPr lang="en-US"/>
          </a:p>
        </p:txBody>
      </p:sp>
    </p:spTree>
    <p:extLst>
      <p:ext uri="{BB962C8B-B14F-4D97-AF65-F5344CB8AC3E}">
        <p14:creationId xmlns:p14="http://schemas.microsoft.com/office/powerpoint/2010/main" val="35814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3087B-5656-1F4B-BBC7-FBBB8278E2FA}" type="datetimeFigureOut">
              <a:rPr lang="en-US" smtClean="0"/>
              <a:t>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D3C61-0F16-4D49-9DE1-30D4AB0E193E}" type="slidenum">
              <a:rPr lang="en-US" smtClean="0"/>
              <a:t>‹#›</a:t>
            </a:fld>
            <a:endParaRPr lang="en-US"/>
          </a:p>
        </p:txBody>
      </p:sp>
    </p:spTree>
    <p:extLst>
      <p:ext uri="{BB962C8B-B14F-4D97-AF65-F5344CB8AC3E}">
        <p14:creationId xmlns:p14="http://schemas.microsoft.com/office/powerpoint/2010/main" val="20593481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3087B-5656-1F4B-BBC7-FBBB8278E2FA}" type="datetimeFigureOut">
              <a:rPr lang="en-US" smtClean="0"/>
              <a:t>3/10/17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D3C61-0F16-4D49-9DE1-30D4AB0E193E}" type="slidenum">
              <a:rPr lang="en-US" smtClean="0"/>
              <a:t>‹#›</a:t>
            </a:fld>
            <a:endParaRPr lang="en-US"/>
          </a:p>
        </p:txBody>
      </p:sp>
    </p:spTree>
    <p:extLst>
      <p:ext uri="{BB962C8B-B14F-4D97-AF65-F5344CB8AC3E}">
        <p14:creationId xmlns:p14="http://schemas.microsoft.com/office/powerpoint/2010/main" val="50888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DEVELOPMENT OF </a:t>
            </a:r>
            <a:r>
              <a:rPr lang="en-US" dirty="0"/>
              <a:t>DEVELOPMENT OF THE FACIAL </a:t>
            </a:r>
            <a:r>
              <a:rPr lang="en-US" dirty="0" smtClean="0"/>
              <a:t>SKELETON AND ASOCIATED STRUCTURES</a:t>
            </a:r>
            <a:endParaRPr lang="en-US" dirty="0"/>
          </a:p>
        </p:txBody>
      </p:sp>
      <p:sp>
        <p:nvSpPr>
          <p:cNvPr id="3" name="Subtitle 2"/>
          <p:cNvSpPr>
            <a:spLocks noGrp="1"/>
          </p:cNvSpPr>
          <p:nvPr>
            <p:ph type="subTitle" idx="1"/>
          </p:nvPr>
        </p:nvSpPr>
        <p:spPr/>
        <p:txBody>
          <a:bodyPr>
            <a:normAutofit/>
          </a:bodyPr>
          <a:lstStyle/>
          <a:p>
            <a:r>
              <a:rPr lang="en-US" sz="4400" dirty="0" smtClean="0"/>
              <a:t>Prof Peter </a:t>
            </a:r>
            <a:r>
              <a:rPr lang="en-US" sz="4400" dirty="0" err="1" smtClean="0"/>
              <a:t>Gichangi</a:t>
            </a:r>
            <a:endParaRPr lang="en-US" sz="4400" dirty="0" smtClean="0"/>
          </a:p>
          <a:p>
            <a:r>
              <a:rPr lang="en-US" sz="4400" dirty="0" smtClean="0"/>
              <a:t>March 2017</a:t>
            </a:r>
            <a:endParaRPr lang="en-US" sz="4400" dirty="0"/>
          </a:p>
        </p:txBody>
      </p:sp>
    </p:spTree>
    <p:extLst>
      <p:ext uri="{BB962C8B-B14F-4D97-AF65-F5344CB8AC3E}">
        <p14:creationId xmlns:p14="http://schemas.microsoft.com/office/powerpoint/2010/main" val="746579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6137"/>
            <a:ext cx="10515600" cy="5690826"/>
          </a:xfrm>
        </p:spPr>
        <p:txBody>
          <a:bodyPr/>
          <a:lstStyle/>
          <a:p>
            <a:r>
              <a:rPr lang="en-US" dirty="0" smtClean="0"/>
              <a:t>5</a:t>
            </a:r>
            <a:r>
              <a:rPr lang="en-US" baseline="30000" dirty="0" smtClean="0"/>
              <a:t>th</a:t>
            </a:r>
            <a:r>
              <a:rPr lang="en-US" dirty="0" smtClean="0"/>
              <a:t> week </a:t>
            </a:r>
            <a:r>
              <a:rPr lang="en-US" dirty="0"/>
              <a:t>mesenchymal growth in the first branchial arch produces first the maxillary process and then the faster growing mandibular process on each side of the future face. </a:t>
            </a:r>
            <a:endParaRPr lang="en-US" dirty="0" smtClean="0"/>
          </a:p>
          <a:p>
            <a:r>
              <a:rPr lang="en-US" dirty="0" smtClean="0"/>
              <a:t>The </a:t>
            </a:r>
            <a:r>
              <a:rPr lang="en-US" dirty="0"/>
              <a:t>mandibular processes rapidly extend to the facial midline and merge. </a:t>
            </a:r>
            <a:endParaRPr lang="en-US" dirty="0" smtClean="0"/>
          </a:p>
          <a:p>
            <a:r>
              <a:rPr lang="en-US" dirty="0" smtClean="0"/>
              <a:t>The </a:t>
            </a:r>
            <a:r>
              <a:rPr lang="en-US" dirty="0"/>
              <a:t>stomodeum is now surrounded by the frontonasal process above, the paired maxillary processes on either side, and the paired mandibular processes below (future lower jaw). </a:t>
            </a:r>
            <a:endParaRPr lang="en-US" dirty="0" smtClean="0"/>
          </a:p>
          <a:p>
            <a:r>
              <a:rPr lang="en-US" dirty="0" smtClean="0"/>
              <a:t>The </a:t>
            </a:r>
            <a:r>
              <a:rPr lang="en-US" dirty="0"/>
              <a:t>lower face (maxillary region and lower jaw) is derived from the first pharyngeal arch. </a:t>
            </a:r>
            <a:endParaRPr lang="en-US" dirty="0" smtClean="0"/>
          </a:p>
        </p:txBody>
      </p:sp>
    </p:spTree>
    <p:extLst>
      <p:ext uri="{BB962C8B-B14F-4D97-AF65-F5344CB8AC3E}">
        <p14:creationId xmlns:p14="http://schemas.microsoft.com/office/powerpoint/2010/main" val="1698116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9838"/>
            <a:ext cx="10515600" cy="5737125"/>
          </a:xfrm>
        </p:spPr>
        <p:txBody>
          <a:bodyPr>
            <a:normAutofit/>
          </a:bodyPr>
          <a:lstStyle/>
          <a:p>
            <a:pPr lvl="0"/>
            <a:r>
              <a:rPr lang="en-US" sz="4400" dirty="0" smtClean="0"/>
              <a:t>The face is derived from the following primordia that lie around the stomodeum:</a:t>
            </a:r>
            <a:endParaRPr lang="en-US" sz="4400" dirty="0" smtClean="0"/>
          </a:p>
          <a:p>
            <a:pPr lvl="1"/>
            <a:r>
              <a:rPr lang="en-US" sz="4000" dirty="0" smtClean="0"/>
              <a:t>Unpaired </a:t>
            </a:r>
            <a:r>
              <a:rPr lang="en-US" sz="4000" dirty="0"/>
              <a:t>frontonasal prominence</a:t>
            </a:r>
            <a:endParaRPr lang="en-US" sz="3600" dirty="0"/>
          </a:p>
          <a:p>
            <a:pPr lvl="1"/>
            <a:r>
              <a:rPr lang="en-US" sz="4000" dirty="0"/>
              <a:t>First pharyngeal arches derivatives </a:t>
            </a:r>
            <a:endParaRPr lang="en-US" sz="3600" dirty="0"/>
          </a:p>
          <a:p>
            <a:pPr lvl="2"/>
            <a:r>
              <a:rPr lang="en-US" sz="3600" dirty="0"/>
              <a:t>Paired maxillary prominences</a:t>
            </a:r>
            <a:endParaRPr lang="en-US" sz="2800" dirty="0"/>
          </a:p>
          <a:p>
            <a:pPr lvl="2"/>
            <a:r>
              <a:rPr lang="en-US" sz="3600" dirty="0"/>
              <a:t>Paired mandibular prominences</a:t>
            </a:r>
            <a:endParaRPr lang="en-US" sz="2800" dirty="0"/>
          </a:p>
          <a:p>
            <a:pPr lvl="1"/>
            <a:r>
              <a:rPr lang="en-US" sz="4000" dirty="0"/>
              <a:t>Nasal primordia derivatives</a:t>
            </a:r>
            <a:endParaRPr lang="en-US" sz="3600" dirty="0"/>
          </a:p>
          <a:p>
            <a:pPr lvl="2"/>
            <a:r>
              <a:rPr lang="en-US" sz="3600" dirty="0"/>
              <a:t>Paired </a:t>
            </a:r>
            <a:r>
              <a:rPr lang="en-US" sz="3600" dirty="0" err="1"/>
              <a:t>nasomedial</a:t>
            </a:r>
            <a:r>
              <a:rPr lang="en-US" sz="3600" dirty="0"/>
              <a:t> processes</a:t>
            </a:r>
            <a:endParaRPr lang="en-US" sz="2800" dirty="0"/>
          </a:p>
          <a:p>
            <a:pPr lvl="2"/>
            <a:r>
              <a:rPr lang="en-US" sz="3600" dirty="0"/>
              <a:t>Paired </a:t>
            </a:r>
            <a:r>
              <a:rPr lang="en-US" sz="3600" dirty="0" err="1"/>
              <a:t>nasolateral</a:t>
            </a:r>
            <a:r>
              <a:rPr lang="en-US" sz="3600" dirty="0"/>
              <a:t> processes</a:t>
            </a:r>
            <a:endParaRPr lang="en-US" sz="2800" dirty="0"/>
          </a:p>
          <a:p>
            <a:endParaRPr lang="en-US" sz="4400" dirty="0"/>
          </a:p>
        </p:txBody>
      </p:sp>
    </p:spTree>
    <p:extLst>
      <p:ext uri="{BB962C8B-B14F-4D97-AF65-F5344CB8AC3E}">
        <p14:creationId xmlns:p14="http://schemas.microsoft.com/office/powerpoint/2010/main" val="189859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8005" y="567160"/>
            <a:ext cx="7720314" cy="3743538"/>
          </a:xfrm>
          <a:prstGeom prst="rect">
            <a:avLst/>
          </a:prstGeom>
          <a:noFill/>
          <a:ln>
            <a:noFill/>
          </a:ln>
        </p:spPr>
      </p:pic>
      <p:sp>
        <p:nvSpPr>
          <p:cNvPr id="3" name="Rectangle 2"/>
          <p:cNvSpPr/>
          <p:nvPr/>
        </p:nvSpPr>
        <p:spPr>
          <a:xfrm>
            <a:off x="671332" y="4756469"/>
            <a:ext cx="10660284" cy="1366528"/>
          </a:xfrm>
          <a:prstGeom prst="rect">
            <a:avLst/>
          </a:prstGeom>
        </p:spPr>
        <p:txBody>
          <a:bodyPr wrap="square">
            <a:spAutoFit/>
          </a:bodyPr>
          <a:lstStyle/>
          <a:p>
            <a:pPr>
              <a:lnSpc>
                <a:spcPct val="115000"/>
              </a:lnSpc>
              <a:spcAft>
                <a:spcPts val="0"/>
              </a:spcAft>
            </a:pPr>
            <a:r>
              <a:rPr lang="en-GB" dirty="0" smtClean="0">
                <a:effectLst/>
                <a:latin typeface="Agenda-Regular" charset="0"/>
                <a:ea typeface="Calibri" charset="0"/>
                <a:cs typeface="Agenda-Regular" charset="0"/>
              </a:rPr>
              <a:t>Anterior oblique drawing of an embryo in the late fourth week (</a:t>
            </a:r>
            <a:r>
              <a:rPr lang="en-GB" i="1" dirty="0" smtClean="0">
                <a:effectLst/>
                <a:latin typeface="Agenda-RegularItalic" charset="0"/>
                <a:ea typeface="Calibri" charset="0"/>
                <a:cs typeface="Agenda-RegularItalic" charset="0"/>
              </a:rPr>
              <a:t>A</a:t>
            </a:r>
            <a:r>
              <a:rPr lang="en-GB" dirty="0" smtClean="0">
                <a:effectLst/>
                <a:latin typeface="Agenda-Regular" charset="0"/>
                <a:ea typeface="Calibri" charset="0"/>
                <a:cs typeface="Agenda-Regular" charset="0"/>
              </a:rPr>
              <a:t>) shows the stomodeum with the oropharyngeal membrane surrounded by the further development of the frontonasal process and the maxillary and mandibular processes. </a:t>
            </a:r>
            <a:r>
              <a:rPr lang="en-GB" i="1" dirty="0" smtClean="0">
                <a:effectLst/>
                <a:latin typeface="Agenda-RegularItalic" charset="0"/>
                <a:ea typeface="Calibri" charset="0"/>
                <a:cs typeface="Agenda-RegularItalic" charset="0"/>
              </a:rPr>
              <a:t>B</a:t>
            </a:r>
            <a:r>
              <a:rPr lang="en-GB" dirty="0" smtClean="0">
                <a:effectLst/>
                <a:latin typeface="Agenda-Regular" charset="0"/>
                <a:ea typeface="Calibri" charset="0"/>
                <a:cs typeface="Agenda-Regular" charset="0"/>
              </a:rPr>
              <a:t>, Drawing shows the breakdown of the oropharyngeal membrane by the fifth week. The early appearance of the lens and </a:t>
            </a:r>
            <a:r>
              <a:rPr lang="en-GB" dirty="0" err="1" smtClean="0">
                <a:effectLst/>
                <a:latin typeface="Agenda-Regular" charset="0"/>
                <a:ea typeface="Calibri" charset="0"/>
                <a:cs typeface="Agenda-Regular" charset="0"/>
              </a:rPr>
              <a:t>otic</a:t>
            </a:r>
            <a:r>
              <a:rPr lang="en-GB" dirty="0" smtClean="0">
                <a:effectLst/>
                <a:latin typeface="Agenda-Regular" charset="0"/>
                <a:ea typeface="Calibri" charset="0"/>
                <a:cs typeface="Agenda-Regular" charset="0"/>
              </a:rPr>
              <a:t> placodes is also seen.</a:t>
            </a:r>
            <a:endParaRPr lang="en-US" sz="2800" dirty="0">
              <a:effectLst/>
              <a:latin typeface="Calibri" charset="0"/>
              <a:ea typeface="Calibri" charset="0"/>
              <a:cs typeface="Times New Roman" charset="0"/>
            </a:endParaRPr>
          </a:p>
        </p:txBody>
      </p:sp>
    </p:spTree>
    <p:extLst>
      <p:ext uri="{BB962C8B-B14F-4D97-AF65-F5344CB8AC3E}">
        <p14:creationId xmlns:p14="http://schemas.microsoft.com/office/powerpoint/2010/main" val="1297646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384385" y="324092"/>
            <a:ext cx="8646287" cy="3926916"/>
          </a:xfrm>
          <a:prstGeom prst="rect">
            <a:avLst/>
          </a:prstGeom>
          <a:noFill/>
          <a:ln>
            <a:noFill/>
          </a:ln>
        </p:spPr>
      </p:pic>
      <p:sp>
        <p:nvSpPr>
          <p:cNvPr id="3" name="Rectangle 2"/>
          <p:cNvSpPr/>
          <p:nvPr/>
        </p:nvSpPr>
        <p:spPr>
          <a:xfrm>
            <a:off x="625033" y="4669607"/>
            <a:ext cx="10868627" cy="923330"/>
          </a:xfrm>
          <a:prstGeom prst="rect">
            <a:avLst/>
          </a:prstGeom>
        </p:spPr>
        <p:txBody>
          <a:bodyPr wrap="square">
            <a:spAutoFit/>
          </a:bodyPr>
          <a:lstStyle/>
          <a:p>
            <a:r>
              <a:rPr lang="en-GB" dirty="0" smtClean="0">
                <a:effectLst/>
                <a:latin typeface="Agenda-Regular" charset="0"/>
                <a:ea typeface="Calibri" charset="0"/>
                <a:cs typeface="Agenda-Regular" charset="0"/>
              </a:rPr>
              <a:t>Anterior oblique drawing (</a:t>
            </a:r>
            <a:r>
              <a:rPr lang="en-GB" i="1" dirty="0" smtClean="0">
                <a:effectLst/>
                <a:latin typeface="Agenda-RegularItalic" charset="0"/>
                <a:ea typeface="Calibri" charset="0"/>
                <a:cs typeface="Agenda-RegularItalic" charset="0"/>
              </a:rPr>
              <a:t>A</a:t>
            </a:r>
            <a:r>
              <a:rPr lang="en-GB" dirty="0" smtClean="0">
                <a:effectLst/>
                <a:latin typeface="Agenda-Regular" charset="0"/>
                <a:ea typeface="Calibri" charset="0"/>
                <a:cs typeface="Agenda-Regular" charset="0"/>
              </a:rPr>
              <a:t>) of a 5-week embryo showing the appearance of the nasal (olfactory) placode. </a:t>
            </a:r>
            <a:r>
              <a:rPr lang="en-GB" i="1" dirty="0" smtClean="0">
                <a:effectLst/>
                <a:latin typeface="Agenda-RegularItalic" charset="0"/>
                <a:ea typeface="Calibri" charset="0"/>
                <a:cs typeface="Agenda-RegularItalic" charset="0"/>
              </a:rPr>
              <a:t>B</a:t>
            </a:r>
            <a:r>
              <a:rPr lang="en-GB" dirty="0" smtClean="0">
                <a:effectLst/>
                <a:latin typeface="Agenda-Regular" charset="0"/>
                <a:ea typeface="Calibri" charset="0"/>
                <a:cs typeface="Agenda-Regular" charset="0"/>
              </a:rPr>
              <a:t>, Drawing shows the development of the medial and lateral nasal processes forming a downward-facing “horseshoe” around the sinking nasal placode, which forms the nasal pit.</a:t>
            </a:r>
            <a:r>
              <a:rPr lang="en-US" dirty="0" smtClean="0">
                <a:effectLst/>
              </a:rPr>
              <a:t> </a:t>
            </a:r>
            <a:endParaRPr lang="en-US" dirty="0"/>
          </a:p>
        </p:txBody>
      </p:sp>
    </p:spTree>
    <p:extLst>
      <p:ext uri="{BB962C8B-B14F-4D97-AF65-F5344CB8AC3E}">
        <p14:creationId xmlns:p14="http://schemas.microsoft.com/office/powerpoint/2010/main" val="61663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06056" y="196770"/>
            <a:ext cx="4166886" cy="3869103"/>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6551271" y="474562"/>
            <a:ext cx="3877519" cy="3499831"/>
          </a:xfrm>
          <a:prstGeom prst="rect">
            <a:avLst/>
          </a:prstGeom>
          <a:noFill/>
          <a:ln>
            <a:noFill/>
          </a:ln>
        </p:spPr>
      </p:pic>
      <p:sp>
        <p:nvSpPr>
          <p:cNvPr id="4" name="Rectangle 3"/>
          <p:cNvSpPr/>
          <p:nvPr/>
        </p:nvSpPr>
        <p:spPr>
          <a:xfrm>
            <a:off x="493852" y="4400518"/>
            <a:ext cx="11412638" cy="2072875"/>
          </a:xfrm>
          <a:prstGeom prst="rect">
            <a:avLst/>
          </a:prstGeom>
        </p:spPr>
        <p:txBody>
          <a:bodyPr wrap="square">
            <a:spAutoFit/>
          </a:bodyPr>
          <a:lstStyle/>
          <a:p>
            <a:pPr>
              <a:lnSpc>
                <a:spcPct val="115000"/>
              </a:lnSpc>
              <a:spcAft>
                <a:spcPts val="0"/>
              </a:spcAft>
            </a:pPr>
            <a:r>
              <a:rPr lang="en-US" dirty="0" smtClean="0">
                <a:effectLst/>
                <a:latin typeface="Arial" charset="0"/>
                <a:ea typeface="Calibri" charset="0"/>
                <a:cs typeface="Times New Roman" charset="0"/>
              </a:rPr>
              <a:t>Frontal and lateral views of heads of human embryos 4 to 8 weeks of age.</a:t>
            </a:r>
            <a:endParaRPr lang="en-US" sz="1600" dirty="0" smtClean="0">
              <a:effectLst/>
              <a:latin typeface="Calibri" charset="0"/>
              <a:ea typeface="Calibri" charset="0"/>
              <a:cs typeface="Times New Roman" charset="0"/>
            </a:endParaRPr>
          </a:p>
          <a:p>
            <a:pPr>
              <a:lnSpc>
                <a:spcPct val="150000"/>
              </a:lnSpc>
              <a:spcAft>
                <a:spcPts val="0"/>
              </a:spcAft>
            </a:pPr>
            <a:r>
              <a:rPr lang="en-US" dirty="0" smtClean="0">
                <a:effectLst/>
                <a:latin typeface="Arial" charset="0"/>
                <a:ea typeface="Calibri" charset="0"/>
                <a:cs typeface="Times New Roman" charset="0"/>
              </a:rPr>
              <a:t>Further development of the face is due mainly to the growth in size and change in position of its components. The eyes migrate medially due to the expansion of the frontal bones. Their forwards directed position confers to man and higher primates stereoscopic vision and depth perception and contributes to increasing skull height.</a:t>
            </a:r>
            <a:endParaRPr lang="en-US" sz="1600" dirty="0">
              <a:effectLst/>
              <a:latin typeface="Calibri" charset="0"/>
              <a:ea typeface="Calibri" charset="0"/>
              <a:cs typeface="Times New Roman" charset="0"/>
            </a:endParaRPr>
          </a:p>
        </p:txBody>
      </p:sp>
    </p:spTree>
    <p:extLst>
      <p:ext uri="{BB962C8B-B14F-4D97-AF65-F5344CB8AC3E}">
        <p14:creationId xmlns:p14="http://schemas.microsoft.com/office/powerpoint/2010/main" val="1841197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JAWS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upper jaw contains a mixed population of neural crest cells derived from the forebrain and midbrain, whereas the lower jaw contains mesenchymal cells derived from midbrain and hindbrain (</a:t>
            </a:r>
            <a:r>
              <a:rPr lang="en-US" dirty="0" err="1"/>
              <a:t>rhombomeres</a:t>
            </a:r>
            <a:r>
              <a:rPr lang="en-US" dirty="0"/>
              <a:t> 1 and 2) neural crest. </a:t>
            </a:r>
            <a:endParaRPr lang="en-US" dirty="0" smtClean="0"/>
          </a:p>
          <a:p>
            <a:r>
              <a:rPr lang="en-US" dirty="0" smtClean="0"/>
              <a:t>The </a:t>
            </a:r>
            <a:r>
              <a:rPr lang="en-US" dirty="0"/>
              <a:t>specific morphology of facial skeletal elements is determined by signals passed from the pharyngeal endoderm to the facial ectoderm and then to the neural crest precursors of the facial bones. </a:t>
            </a:r>
            <a:endParaRPr lang="en-US" dirty="0" smtClean="0"/>
          </a:p>
          <a:p>
            <a:r>
              <a:rPr lang="en-US" dirty="0" smtClean="0"/>
              <a:t>The </a:t>
            </a:r>
            <a:r>
              <a:rPr lang="en-US" dirty="0"/>
              <a:t>maxillary and mandibular processes have traditionally been considered to be derivatives of the first pharyngeal arch. </a:t>
            </a:r>
            <a:endParaRPr lang="en-US" dirty="0" smtClean="0"/>
          </a:p>
          <a:p>
            <a:r>
              <a:rPr lang="en-US" dirty="0" smtClean="0"/>
              <a:t>MMED? Is this correct?</a:t>
            </a:r>
          </a:p>
          <a:p>
            <a:pPr lvl="1"/>
            <a:r>
              <a:rPr lang="en-US" dirty="0" smtClean="0">
                <a:solidFill>
                  <a:srgbClr val="FF0000"/>
                </a:solidFill>
              </a:rPr>
              <a:t>There </a:t>
            </a:r>
            <a:r>
              <a:rPr lang="en-US" dirty="0">
                <a:solidFill>
                  <a:srgbClr val="FF0000"/>
                </a:solidFill>
              </a:rPr>
              <a:t>is recent research suggesting that although some of the cells that form the maxillary process arise from the first arch, many mesenchymal cells of the maxillary process are not first-arch derivatives, but instead come from other areas of cranial neural crest. </a:t>
            </a:r>
          </a:p>
          <a:p>
            <a:endParaRPr lang="en-US" dirty="0"/>
          </a:p>
        </p:txBody>
      </p:sp>
    </p:spTree>
    <p:extLst>
      <p:ext uri="{BB962C8B-B14F-4D97-AF65-F5344CB8AC3E}">
        <p14:creationId xmlns:p14="http://schemas.microsoft.com/office/powerpoint/2010/main" val="1955955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9919"/>
            <a:ext cx="10515600" cy="5957044"/>
          </a:xfrm>
        </p:spPr>
        <p:txBody>
          <a:bodyPr>
            <a:normAutofit lnSpcReduction="10000"/>
          </a:bodyPr>
          <a:lstStyle/>
          <a:p>
            <a:r>
              <a:rPr lang="en-US" dirty="0"/>
              <a:t>The outgrowth of the frontonasal prominence and the maxillary and mandibular processes depends on mesenchymal-ectodermal interactions. </a:t>
            </a:r>
            <a:endParaRPr lang="en-US" dirty="0" smtClean="0"/>
          </a:p>
          <a:p>
            <a:r>
              <a:rPr lang="en-US" dirty="0" smtClean="0"/>
              <a:t>Despite </a:t>
            </a:r>
            <a:r>
              <a:rPr lang="en-US" dirty="0"/>
              <a:t>the relatively featureless appearance of the early mandibular process (first pharyngeal arch), the mediolateral (oral-</a:t>
            </a:r>
            <a:r>
              <a:rPr lang="en-US" dirty="0" err="1"/>
              <a:t>aboral</a:t>
            </a:r>
            <a:r>
              <a:rPr lang="en-US" dirty="0"/>
              <a:t>) and </a:t>
            </a:r>
            <a:r>
              <a:rPr lang="en-US" dirty="0" err="1"/>
              <a:t>proximodistal</a:t>
            </a:r>
            <a:r>
              <a:rPr lang="en-US" dirty="0"/>
              <a:t> axes are tightly specified. </a:t>
            </a:r>
            <a:endParaRPr lang="en-US" dirty="0" smtClean="0"/>
          </a:p>
          <a:p>
            <a:r>
              <a:rPr lang="en-US" dirty="0" smtClean="0"/>
              <a:t>This </a:t>
            </a:r>
            <a:r>
              <a:rPr lang="en-US" dirty="0"/>
              <a:t>can explain why only certain parts are affected when gene mutations occur. </a:t>
            </a:r>
            <a:endParaRPr lang="en-US" dirty="0" smtClean="0"/>
          </a:p>
          <a:p>
            <a:r>
              <a:rPr lang="en-US" dirty="0" smtClean="0"/>
              <a:t>Growth </a:t>
            </a:r>
            <a:r>
              <a:rPr lang="en-US" dirty="0"/>
              <a:t>of the jaws is influenced by various growth factors, especially the bone morphogenetic proteins (BMPs), which, at different stages, are produced in either the ectoderm or the mesenchyme and can have strikingly different effects</a:t>
            </a:r>
            <a:r>
              <a:rPr lang="en-US" dirty="0" smtClean="0"/>
              <a:t>.</a:t>
            </a:r>
          </a:p>
          <a:p>
            <a:r>
              <a:rPr lang="en-US" dirty="0" smtClean="0"/>
              <a:t>The upper jaw and lip are formed as a result of the fusion and merging of the medial nasal, lateral nasal and maxillary prominences. </a:t>
            </a:r>
            <a:endParaRPr lang="en-US" dirty="0"/>
          </a:p>
          <a:p>
            <a:endParaRPr lang="en-US" dirty="0"/>
          </a:p>
        </p:txBody>
      </p:sp>
    </p:spTree>
    <p:extLst>
      <p:ext uri="{BB962C8B-B14F-4D97-AF65-F5344CB8AC3E}">
        <p14:creationId xmlns:p14="http://schemas.microsoft.com/office/powerpoint/2010/main" val="1917218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0861"/>
            <a:ext cx="10515600" cy="5656102"/>
          </a:xfrm>
        </p:spPr>
        <p:txBody>
          <a:bodyPr>
            <a:normAutofit fontScale="70000" lnSpcReduction="20000"/>
          </a:bodyPr>
          <a:lstStyle/>
          <a:p>
            <a:r>
              <a:rPr lang="en-US" dirty="0" smtClean="0"/>
              <a:t>The </a:t>
            </a:r>
            <a:r>
              <a:rPr lang="en-US" dirty="0"/>
              <a:t>merged </a:t>
            </a:r>
            <a:r>
              <a:rPr lang="en-US" dirty="0" err="1"/>
              <a:t>nasomedial</a:t>
            </a:r>
            <a:r>
              <a:rPr lang="en-US" dirty="0"/>
              <a:t> processes form the </a:t>
            </a:r>
            <a:r>
              <a:rPr lang="en-US" dirty="0" err="1"/>
              <a:t>intermaxillary</a:t>
            </a:r>
            <a:r>
              <a:rPr lang="en-US" dirty="0"/>
              <a:t> segment, which is a precursor for </a:t>
            </a:r>
            <a:endParaRPr lang="en-US" dirty="0" smtClean="0"/>
          </a:p>
          <a:p>
            <a:pPr lvl="1"/>
            <a:r>
              <a:rPr lang="en-US" dirty="0" smtClean="0"/>
              <a:t>(</a:t>
            </a:r>
            <a:r>
              <a:rPr lang="en-US" dirty="0"/>
              <a:t>1) the philtrum of the </a:t>
            </a:r>
            <a:r>
              <a:rPr lang="en-US" dirty="0" smtClean="0"/>
              <a:t>lip</a:t>
            </a:r>
          </a:p>
          <a:p>
            <a:pPr lvl="1"/>
            <a:r>
              <a:rPr lang="en-US" dirty="0" smtClean="0"/>
              <a:t>(</a:t>
            </a:r>
            <a:r>
              <a:rPr lang="en-US" dirty="0"/>
              <a:t>2) the </a:t>
            </a:r>
            <a:r>
              <a:rPr lang="en-US" dirty="0" err="1"/>
              <a:t>premaxillary</a:t>
            </a:r>
            <a:r>
              <a:rPr lang="en-US" dirty="0"/>
              <a:t> component of the upper </a:t>
            </a:r>
            <a:r>
              <a:rPr lang="en-US" dirty="0" smtClean="0"/>
              <a:t>jaw </a:t>
            </a:r>
          </a:p>
          <a:p>
            <a:pPr lvl="1"/>
            <a:r>
              <a:rPr lang="en-US" dirty="0" smtClean="0"/>
              <a:t>(</a:t>
            </a:r>
            <a:r>
              <a:rPr lang="en-US" dirty="0"/>
              <a:t>3) the primary </a:t>
            </a:r>
            <a:r>
              <a:rPr lang="en-US" dirty="0" smtClean="0"/>
              <a:t>palate</a:t>
            </a:r>
            <a:endParaRPr lang="en-US" dirty="0"/>
          </a:p>
          <a:p>
            <a:r>
              <a:rPr lang="en-US" dirty="0"/>
              <a:t>Between the maxillary process and the nasal primordium (</a:t>
            </a:r>
            <a:r>
              <a:rPr lang="en-US" dirty="0" err="1"/>
              <a:t>nasolateral</a:t>
            </a:r>
            <a:r>
              <a:rPr lang="en-US" dirty="0"/>
              <a:t> process) is a </a:t>
            </a:r>
            <a:r>
              <a:rPr lang="en-US" b="1" dirty="0"/>
              <a:t>nasolacrimal groove </a:t>
            </a:r>
            <a:r>
              <a:rPr lang="en-US" dirty="0"/>
              <a:t>(</a:t>
            </a:r>
            <a:r>
              <a:rPr lang="en-US" dirty="0" err="1"/>
              <a:t>naso</a:t>
            </a:r>
            <a:r>
              <a:rPr lang="en-US" dirty="0"/>
              <a:t>-optic furrow) that extends to the developing </a:t>
            </a:r>
            <a:r>
              <a:rPr lang="en-US" dirty="0" smtClean="0"/>
              <a:t>eye. </a:t>
            </a:r>
          </a:p>
          <a:p>
            <a:r>
              <a:rPr lang="en-US" dirty="0" smtClean="0"/>
              <a:t>The </a:t>
            </a:r>
            <a:r>
              <a:rPr lang="en-US" dirty="0"/>
              <a:t>ectoderm of the floor of the nasolacrimal groove thickens to form a solid epithelial cord, which </a:t>
            </a:r>
            <a:r>
              <a:rPr lang="en-US" dirty="0" smtClean="0"/>
              <a:t>undergoes </a:t>
            </a:r>
            <a:r>
              <a:rPr lang="en-US" dirty="0"/>
              <a:t>canalization and forms the </a:t>
            </a:r>
            <a:r>
              <a:rPr lang="en-US" b="1" dirty="0"/>
              <a:t>nasolacrimal duct </a:t>
            </a:r>
            <a:r>
              <a:rPr lang="en-US" dirty="0"/>
              <a:t>and, near the eye, the </a:t>
            </a:r>
            <a:r>
              <a:rPr lang="en-US" b="1" dirty="0"/>
              <a:t>lacrimal sac</a:t>
            </a:r>
            <a:r>
              <a:rPr lang="en-US" dirty="0"/>
              <a:t>. </a:t>
            </a:r>
            <a:endParaRPr lang="en-US" dirty="0" smtClean="0"/>
          </a:p>
          <a:p>
            <a:r>
              <a:rPr lang="en-US" dirty="0" smtClean="0"/>
              <a:t>The </a:t>
            </a:r>
            <a:r>
              <a:rPr lang="en-US" dirty="0"/>
              <a:t>nasolacrimal duct extends from the medial corner of the eye to the nasal cavity (inferior meatus) and, in postnatal life, acts as a drain for lacrimal fluid. </a:t>
            </a:r>
            <a:endParaRPr lang="en-US" dirty="0" smtClean="0"/>
          </a:p>
          <a:p>
            <a:r>
              <a:rPr lang="en-US" dirty="0" smtClean="0"/>
              <a:t>Other fusions:</a:t>
            </a:r>
          </a:p>
          <a:p>
            <a:pPr lvl="1"/>
            <a:r>
              <a:rPr lang="en-US" dirty="0" err="1" smtClean="0"/>
              <a:t>Nasomedial</a:t>
            </a:r>
            <a:r>
              <a:rPr lang="en-US" dirty="0" smtClean="0"/>
              <a:t> </a:t>
            </a:r>
            <a:r>
              <a:rPr lang="en-US" dirty="0"/>
              <a:t>process fuses with the maxillary </a:t>
            </a:r>
            <a:r>
              <a:rPr lang="en-US" dirty="0" smtClean="0"/>
              <a:t>process. </a:t>
            </a:r>
          </a:p>
          <a:p>
            <a:pPr lvl="1"/>
            <a:r>
              <a:rPr lang="en-US" dirty="0" smtClean="0"/>
              <a:t>Over </a:t>
            </a:r>
            <a:r>
              <a:rPr lang="en-US" dirty="0"/>
              <a:t>the region of the nasolacrimal groove, the </a:t>
            </a:r>
            <a:r>
              <a:rPr lang="en-US" dirty="0" err="1"/>
              <a:t>nasolateral</a:t>
            </a:r>
            <a:r>
              <a:rPr lang="en-US" dirty="0"/>
              <a:t> process merges with the superficial region of the maxillary process. </a:t>
            </a:r>
          </a:p>
          <a:p>
            <a:r>
              <a:rPr lang="en-US" dirty="0" smtClean="0"/>
              <a:t>Between </a:t>
            </a:r>
            <a:r>
              <a:rPr lang="en-US" dirty="0"/>
              <a:t>the </a:t>
            </a:r>
            <a:r>
              <a:rPr lang="en-US" dirty="0" err="1"/>
              <a:t>nasomedial</a:t>
            </a:r>
            <a:r>
              <a:rPr lang="en-US" dirty="0"/>
              <a:t> and maxillary process is a space called the </a:t>
            </a:r>
            <a:r>
              <a:rPr lang="en-US" dirty="0" err="1"/>
              <a:t>bucconasal</a:t>
            </a:r>
            <a:r>
              <a:rPr lang="en-US" dirty="0"/>
              <a:t> </a:t>
            </a:r>
            <a:r>
              <a:rPr lang="en-US" dirty="0" smtClean="0"/>
              <a:t>groove. </a:t>
            </a:r>
          </a:p>
          <a:p>
            <a:r>
              <a:rPr lang="en-US" dirty="0" smtClean="0"/>
              <a:t>The </a:t>
            </a:r>
            <a:r>
              <a:rPr lang="en-US" dirty="0"/>
              <a:t>closure across the </a:t>
            </a:r>
            <a:r>
              <a:rPr lang="en-US" dirty="0" err="1"/>
              <a:t>bucconasal</a:t>
            </a:r>
            <a:r>
              <a:rPr lang="en-US" dirty="0"/>
              <a:t> groove is not by fusion but by the growth of an epithelial membrane, the </a:t>
            </a:r>
            <a:r>
              <a:rPr lang="en-US" dirty="0" err="1"/>
              <a:t>bucconasal</a:t>
            </a:r>
            <a:r>
              <a:rPr lang="en-US" dirty="0"/>
              <a:t> membrane. </a:t>
            </a:r>
            <a:endParaRPr lang="en-US" dirty="0" smtClean="0"/>
          </a:p>
          <a:p>
            <a:r>
              <a:rPr lang="en-US" dirty="0" smtClean="0"/>
              <a:t>The </a:t>
            </a:r>
            <a:r>
              <a:rPr lang="en-US" dirty="0"/>
              <a:t>overall fusion across the </a:t>
            </a:r>
            <a:r>
              <a:rPr lang="en-US" dirty="0" err="1"/>
              <a:t>bucconasal</a:t>
            </a:r>
            <a:r>
              <a:rPr lang="en-US" dirty="0"/>
              <a:t> groove is often referred to as the nasal fin, and it separates the primitive nasal cavity from the primitive oral cavity</a:t>
            </a:r>
            <a:r>
              <a:rPr lang="en-US" dirty="0" smtClean="0"/>
              <a:t>.</a:t>
            </a:r>
            <a:endParaRPr lang="en-US" dirty="0"/>
          </a:p>
        </p:txBody>
      </p:sp>
    </p:spTree>
    <p:extLst>
      <p:ext uri="{BB962C8B-B14F-4D97-AF65-F5344CB8AC3E}">
        <p14:creationId xmlns:p14="http://schemas.microsoft.com/office/powerpoint/2010/main" val="1851799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203767" y="752354"/>
            <a:ext cx="4116236" cy="3692521"/>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6713317" y="752354"/>
            <a:ext cx="3727048" cy="3501563"/>
          </a:xfrm>
          <a:prstGeom prst="rect">
            <a:avLst/>
          </a:prstGeom>
          <a:noFill/>
          <a:ln>
            <a:noFill/>
          </a:ln>
        </p:spPr>
      </p:pic>
      <p:sp>
        <p:nvSpPr>
          <p:cNvPr id="4" name="Rectangle 3"/>
          <p:cNvSpPr/>
          <p:nvPr/>
        </p:nvSpPr>
        <p:spPr>
          <a:xfrm>
            <a:off x="972273" y="5039996"/>
            <a:ext cx="10926501" cy="923330"/>
          </a:xfrm>
          <a:prstGeom prst="rect">
            <a:avLst/>
          </a:prstGeom>
        </p:spPr>
        <p:txBody>
          <a:bodyPr wrap="square">
            <a:spAutoFit/>
          </a:bodyPr>
          <a:lstStyle/>
          <a:p>
            <a:r>
              <a:rPr lang="en-GB" dirty="0" smtClean="0">
                <a:effectLst/>
                <a:latin typeface="Agenda-Regular" charset="0"/>
                <a:ea typeface="Calibri" charset="0"/>
                <a:cs typeface="Agenda-Regular" charset="0"/>
              </a:rPr>
              <a:t>Frontal drawings of 4- to 5-week (</a:t>
            </a:r>
            <a:r>
              <a:rPr lang="en-GB" i="1" dirty="0" smtClean="0">
                <a:effectLst/>
                <a:latin typeface="Agenda-RegularItalic" charset="0"/>
                <a:ea typeface="Calibri" charset="0"/>
                <a:cs typeface="Agenda-RegularItalic" charset="0"/>
              </a:rPr>
              <a:t>A</a:t>
            </a:r>
            <a:r>
              <a:rPr lang="en-GB" dirty="0" smtClean="0">
                <a:effectLst/>
                <a:latin typeface="Agenda-Regular" charset="0"/>
                <a:ea typeface="Calibri" charset="0"/>
                <a:cs typeface="Agenda-Regular" charset="0"/>
              </a:rPr>
              <a:t>) and 5- to 6-week (</a:t>
            </a:r>
            <a:r>
              <a:rPr lang="en-GB" i="1" dirty="0" smtClean="0">
                <a:effectLst/>
                <a:latin typeface="Agenda-RegularItalic" charset="0"/>
                <a:ea typeface="Calibri" charset="0"/>
                <a:cs typeface="Agenda-RegularItalic" charset="0"/>
              </a:rPr>
              <a:t>B</a:t>
            </a:r>
            <a:r>
              <a:rPr lang="en-GB" dirty="0" smtClean="0">
                <a:effectLst/>
                <a:latin typeface="Agenda-Regular" charset="0"/>
                <a:ea typeface="Calibri" charset="0"/>
                <a:cs typeface="Agenda-Regular" charset="0"/>
              </a:rPr>
              <a:t>) embryos illustrate the progressive displacement of the nasal sacs toward the midline as a result of medial growth of the maxillary processes. Frontal view of a 6- to 7-week embryo (</a:t>
            </a:r>
            <a:r>
              <a:rPr lang="en-GB" i="1" dirty="0" smtClean="0">
                <a:effectLst/>
                <a:latin typeface="Agenda-RegularItalic" charset="0"/>
                <a:ea typeface="Calibri" charset="0"/>
                <a:cs typeface="Agenda-RegularItalic" charset="0"/>
              </a:rPr>
              <a:t>C</a:t>
            </a:r>
            <a:r>
              <a:rPr lang="en-GB" dirty="0" smtClean="0">
                <a:effectLst/>
                <a:latin typeface="Agenda-Regular" charset="0"/>
                <a:ea typeface="Calibri" charset="0"/>
                <a:cs typeface="Agenda-Regular" charset="0"/>
              </a:rPr>
              <a:t>) shows the nasolacrimal groove</a:t>
            </a:r>
            <a:r>
              <a:rPr lang="en-US" dirty="0" smtClean="0">
                <a:effectLst/>
              </a:rPr>
              <a:t> </a:t>
            </a:r>
            <a:endParaRPr lang="en-US" dirty="0"/>
          </a:p>
        </p:txBody>
      </p:sp>
    </p:spTree>
    <p:extLst>
      <p:ext uri="{BB962C8B-B14F-4D97-AF65-F5344CB8AC3E}">
        <p14:creationId xmlns:p14="http://schemas.microsoft.com/office/powerpoint/2010/main" val="1856814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3458"/>
            <a:ext cx="10515600" cy="5563505"/>
          </a:xfrm>
        </p:spPr>
        <p:txBody>
          <a:bodyPr/>
          <a:lstStyle/>
          <a:p>
            <a:r>
              <a:rPr lang="en-US" dirty="0"/>
              <a:t>The lower jaw is formed in a simpler manner. </a:t>
            </a:r>
            <a:endParaRPr lang="en-US" dirty="0" smtClean="0"/>
          </a:p>
          <a:p>
            <a:r>
              <a:rPr lang="en-US" dirty="0" smtClean="0"/>
              <a:t>The </a:t>
            </a:r>
            <a:r>
              <a:rPr lang="en-US" dirty="0"/>
              <a:t>bilateral mandibular prominences enlarge, and their medial components merge in the midline, to form the point of the lower jaw. </a:t>
            </a:r>
            <a:endParaRPr lang="en-US" dirty="0" smtClean="0"/>
          </a:p>
          <a:p>
            <a:r>
              <a:rPr lang="en-US" dirty="0" smtClean="0"/>
              <a:t>The </a:t>
            </a:r>
            <a:r>
              <a:rPr lang="en-US" dirty="0"/>
              <a:t>midline dimple that is seen in the lower jaw of some individuals is a reflection of variation in the degree of merging of the mandibular prominences. </a:t>
            </a:r>
            <a:endParaRPr lang="en-US" dirty="0" smtClean="0"/>
          </a:p>
          <a:p>
            <a:r>
              <a:rPr lang="en-US" dirty="0" smtClean="0"/>
              <a:t>A </a:t>
            </a:r>
            <a:r>
              <a:rPr lang="en-US" dirty="0"/>
              <a:t>prominent cartilaginous rod called Meckel’s cartilage differentiates within the lower jaw. </a:t>
            </a:r>
            <a:endParaRPr lang="en-US" dirty="0" smtClean="0"/>
          </a:p>
          <a:p>
            <a:r>
              <a:rPr lang="en-US" dirty="0" smtClean="0"/>
              <a:t>Derived </a:t>
            </a:r>
            <a:r>
              <a:rPr lang="en-US" dirty="0"/>
              <a:t>from neural crest cells of the first pharyngeal arch, Meckel’s cartilage forms the basis around which membranous bone (which forms the definitive skeleton of the lower jaw) is laid down. </a:t>
            </a:r>
          </a:p>
          <a:p>
            <a:endParaRPr lang="en-US" dirty="0"/>
          </a:p>
        </p:txBody>
      </p:sp>
    </p:spTree>
    <p:extLst>
      <p:ext uri="{BB962C8B-B14F-4D97-AF65-F5344CB8AC3E}">
        <p14:creationId xmlns:p14="http://schemas.microsoft.com/office/powerpoint/2010/main" val="24652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4400" dirty="0" smtClean="0"/>
              <a:t>Describe development of facial skeleton including: </a:t>
            </a:r>
            <a:r>
              <a:rPr lang="en-US" sz="4400" dirty="0" smtClean="0"/>
              <a:t>face, nose, palate and paranasal sinuses </a:t>
            </a:r>
          </a:p>
          <a:p>
            <a:r>
              <a:rPr lang="en-US" sz="4400" dirty="0" smtClean="0"/>
              <a:t>Describe associated developmental defects</a:t>
            </a:r>
            <a:endParaRPr lang="en-US" sz="4400" dirty="0"/>
          </a:p>
        </p:txBody>
      </p:sp>
    </p:spTree>
    <p:extLst>
      <p:ext uri="{BB962C8B-B14F-4D97-AF65-F5344CB8AC3E}">
        <p14:creationId xmlns:p14="http://schemas.microsoft.com/office/powerpoint/2010/main" val="9900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6137"/>
            <a:ext cx="10515600" cy="5690826"/>
          </a:xfrm>
        </p:spPr>
        <p:txBody>
          <a:bodyPr>
            <a:normAutofit fontScale="92500"/>
          </a:bodyPr>
          <a:lstStyle/>
          <a:p>
            <a:r>
              <a:rPr lang="en-US" dirty="0"/>
              <a:t>Shortly after the basic facial structures take shape, they are invaded by mesodermal cells associated with the first and second pharyngeal arches. </a:t>
            </a:r>
            <a:endParaRPr lang="en-US" dirty="0" smtClean="0"/>
          </a:p>
          <a:p>
            <a:r>
              <a:rPr lang="en-US" dirty="0" smtClean="0"/>
              <a:t>These </a:t>
            </a:r>
            <a:r>
              <a:rPr lang="en-US" dirty="0"/>
              <a:t>cells form the muscles of mastication (first-arch derivatives, which are innervated by cranial nerve V) and the muscles of facial expression (second-arch derivatives, which are innervated by cranial nerve VII). </a:t>
            </a:r>
            <a:endParaRPr lang="en-US" dirty="0" smtClean="0"/>
          </a:p>
          <a:p>
            <a:r>
              <a:rPr lang="en-US" dirty="0" smtClean="0"/>
              <a:t>At </a:t>
            </a:r>
            <a:r>
              <a:rPr lang="en-US" dirty="0"/>
              <a:t>the level of individual muscles, highly coordinated spatiotemporal relationships between mesodermal and neural crest cells are very important in the determination of muscle attachments and the overall shape of the muscles.</a:t>
            </a:r>
          </a:p>
          <a:p>
            <a:r>
              <a:rPr lang="en-US" dirty="0"/>
              <a:t>Although the basic structure of the face is established between 4 and 8 weeks, changes in the proportionality of the various regions continue until well after birth. </a:t>
            </a:r>
            <a:endParaRPr lang="en-US" dirty="0" smtClean="0"/>
          </a:p>
          <a:p>
            <a:r>
              <a:rPr lang="en-US" dirty="0" smtClean="0"/>
              <a:t>In </a:t>
            </a:r>
            <a:r>
              <a:rPr lang="en-US" dirty="0"/>
              <a:t>particular, the midface remains underdeveloped during embryogenesis and early postnatal life.</a:t>
            </a:r>
          </a:p>
          <a:p>
            <a:endParaRPr lang="en-US" dirty="0"/>
          </a:p>
        </p:txBody>
      </p:sp>
    </p:spTree>
    <p:extLst>
      <p:ext uri="{BB962C8B-B14F-4D97-AF65-F5344CB8AC3E}">
        <p14:creationId xmlns:p14="http://schemas.microsoft.com/office/powerpoint/2010/main" val="817584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MANDIBULAR JOINT</a:t>
            </a:r>
            <a:endParaRPr lang="en-US" dirty="0"/>
          </a:p>
        </p:txBody>
      </p:sp>
      <p:sp>
        <p:nvSpPr>
          <p:cNvPr id="3" name="Content Placeholder 2"/>
          <p:cNvSpPr>
            <a:spLocks noGrp="1"/>
          </p:cNvSpPr>
          <p:nvPr>
            <p:ph idx="1"/>
          </p:nvPr>
        </p:nvSpPr>
        <p:spPr/>
        <p:txBody>
          <a:bodyPr>
            <a:normAutofit fontScale="47500" lnSpcReduction="20000"/>
          </a:bodyPr>
          <a:lstStyle/>
          <a:p>
            <a:r>
              <a:rPr lang="en-US" dirty="0">
                <a:solidFill>
                  <a:srgbClr val="FF0000"/>
                </a:solidFill>
              </a:rPr>
              <a:t>The temporomandibular joint is a complex synovial joint between the mandibular condyle and the squamous part of the temporal bone. </a:t>
            </a:r>
            <a:endParaRPr lang="en-US" dirty="0" smtClean="0">
              <a:solidFill>
                <a:srgbClr val="FF0000"/>
              </a:solidFill>
            </a:endParaRPr>
          </a:p>
          <a:p>
            <a:r>
              <a:rPr lang="en-US" dirty="0" smtClean="0">
                <a:solidFill>
                  <a:srgbClr val="FF0000"/>
                </a:solidFill>
              </a:rPr>
              <a:t>It </a:t>
            </a:r>
            <a:r>
              <a:rPr lang="en-US" dirty="0">
                <a:solidFill>
                  <a:srgbClr val="FF0000"/>
                </a:solidFill>
              </a:rPr>
              <a:t>has an articular disk between the two bones. </a:t>
            </a:r>
            <a:endParaRPr lang="en-US" dirty="0" smtClean="0">
              <a:solidFill>
                <a:srgbClr val="FF0000"/>
              </a:solidFill>
            </a:endParaRPr>
          </a:p>
          <a:p>
            <a:r>
              <a:rPr lang="en-US" dirty="0" smtClean="0">
                <a:solidFill>
                  <a:srgbClr val="FF0000"/>
                </a:solidFill>
              </a:rPr>
              <a:t>The </a:t>
            </a:r>
            <a:r>
              <a:rPr lang="en-US" dirty="0">
                <a:solidFill>
                  <a:srgbClr val="FF0000"/>
                </a:solidFill>
              </a:rPr>
              <a:t>disc and joint cavity formation during TMJ development are complex and rather unique processes that are distinct from those occurring in developing joints at other skeletal sites. </a:t>
            </a:r>
            <a:endParaRPr lang="en-US" dirty="0" smtClean="0">
              <a:solidFill>
                <a:srgbClr val="FF0000"/>
              </a:solidFill>
            </a:endParaRPr>
          </a:p>
          <a:p>
            <a:r>
              <a:rPr lang="en-US" dirty="0" smtClean="0">
                <a:solidFill>
                  <a:srgbClr val="FF0000"/>
                </a:solidFill>
              </a:rPr>
              <a:t>This </a:t>
            </a:r>
            <a:r>
              <a:rPr lang="en-US" dirty="0">
                <a:solidFill>
                  <a:srgbClr val="FF0000"/>
                </a:solidFill>
              </a:rPr>
              <a:t>joint is formed late during development, first appearing as mesenchymal condensations associated with the temporal bone and mandibular condyle during the </a:t>
            </a:r>
            <a:r>
              <a:rPr lang="en-US" dirty="0" smtClean="0">
                <a:solidFill>
                  <a:srgbClr val="FF0000"/>
                </a:solidFill>
              </a:rPr>
              <a:t>7</a:t>
            </a:r>
            <a:r>
              <a:rPr lang="en-US" baseline="30000" dirty="0" smtClean="0">
                <a:solidFill>
                  <a:srgbClr val="FF0000"/>
                </a:solidFill>
              </a:rPr>
              <a:t>th</a:t>
            </a:r>
            <a:r>
              <a:rPr lang="en-US" dirty="0" smtClean="0">
                <a:solidFill>
                  <a:srgbClr val="FF0000"/>
                </a:solidFill>
              </a:rPr>
              <a:t> week </a:t>
            </a:r>
            <a:r>
              <a:rPr lang="en-US" dirty="0">
                <a:solidFill>
                  <a:srgbClr val="FF0000"/>
                </a:solidFill>
              </a:rPr>
              <a:t>of development. </a:t>
            </a:r>
            <a:endParaRPr lang="en-US" dirty="0" smtClean="0">
              <a:solidFill>
                <a:srgbClr val="FF0000"/>
              </a:solidFill>
            </a:endParaRPr>
          </a:p>
          <a:p>
            <a:r>
              <a:rPr lang="en-US" dirty="0" smtClean="0">
                <a:solidFill>
                  <a:srgbClr val="FF0000"/>
                </a:solidFill>
              </a:rPr>
              <a:t>The </a:t>
            </a:r>
            <a:r>
              <a:rPr lang="en-US" dirty="0">
                <a:solidFill>
                  <a:srgbClr val="FF0000"/>
                </a:solidFill>
              </a:rPr>
              <a:t>condylar condensation differentiates into cartilage, forms a growth plate-like structure, and becomes distinguishable into four distinct portions along its main axis: </a:t>
            </a:r>
            <a:endParaRPr lang="en-US" dirty="0" smtClean="0">
              <a:solidFill>
                <a:srgbClr val="FF0000"/>
              </a:solidFill>
            </a:endParaRPr>
          </a:p>
          <a:p>
            <a:pPr lvl="1"/>
            <a:r>
              <a:rPr lang="en-US" dirty="0" smtClean="0">
                <a:solidFill>
                  <a:srgbClr val="FF0000"/>
                </a:solidFill>
              </a:rPr>
              <a:t>a </a:t>
            </a:r>
            <a:r>
              <a:rPr lang="en-US" dirty="0">
                <a:solidFill>
                  <a:srgbClr val="FF0000"/>
                </a:solidFill>
              </a:rPr>
              <a:t>fibrous cell layer, </a:t>
            </a:r>
            <a:endParaRPr lang="en-US" dirty="0" smtClean="0">
              <a:solidFill>
                <a:srgbClr val="FF0000"/>
              </a:solidFill>
            </a:endParaRPr>
          </a:p>
          <a:p>
            <a:pPr lvl="1"/>
            <a:r>
              <a:rPr lang="en-US" dirty="0" smtClean="0">
                <a:solidFill>
                  <a:srgbClr val="FF0000"/>
                </a:solidFill>
              </a:rPr>
              <a:t>a </a:t>
            </a:r>
            <a:r>
              <a:rPr lang="en-US" dirty="0">
                <a:solidFill>
                  <a:srgbClr val="FF0000"/>
                </a:solidFill>
              </a:rPr>
              <a:t>polymorphic progenitor cell layer, </a:t>
            </a:r>
            <a:endParaRPr lang="en-US" dirty="0" smtClean="0">
              <a:solidFill>
                <a:srgbClr val="FF0000"/>
              </a:solidFill>
            </a:endParaRPr>
          </a:p>
          <a:p>
            <a:pPr lvl="1"/>
            <a:r>
              <a:rPr lang="en-US" dirty="0" smtClean="0">
                <a:solidFill>
                  <a:srgbClr val="FF0000"/>
                </a:solidFill>
              </a:rPr>
              <a:t>a </a:t>
            </a:r>
            <a:r>
              <a:rPr lang="en-US" dirty="0">
                <a:solidFill>
                  <a:srgbClr val="FF0000"/>
                </a:solidFill>
              </a:rPr>
              <a:t>zone of flattened chondrocytes, and </a:t>
            </a:r>
            <a:endParaRPr lang="en-US" dirty="0" smtClean="0">
              <a:solidFill>
                <a:srgbClr val="FF0000"/>
              </a:solidFill>
            </a:endParaRPr>
          </a:p>
          <a:p>
            <a:pPr lvl="1"/>
            <a:r>
              <a:rPr lang="en-US" dirty="0" smtClean="0">
                <a:solidFill>
                  <a:srgbClr val="FF0000"/>
                </a:solidFill>
              </a:rPr>
              <a:t>a </a:t>
            </a:r>
            <a:r>
              <a:rPr lang="en-US" dirty="0">
                <a:solidFill>
                  <a:srgbClr val="FF0000"/>
                </a:solidFill>
              </a:rPr>
              <a:t>zone of hypertrophic </a:t>
            </a:r>
            <a:r>
              <a:rPr lang="en-US" dirty="0" smtClean="0">
                <a:solidFill>
                  <a:srgbClr val="FF0000"/>
                </a:solidFill>
              </a:rPr>
              <a:t>chondrocytes </a:t>
            </a:r>
          </a:p>
          <a:p>
            <a:r>
              <a:rPr lang="en-US" dirty="0" smtClean="0">
                <a:solidFill>
                  <a:srgbClr val="FF0000"/>
                </a:solidFill>
              </a:rPr>
              <a:t>The </a:t>
            </a:r>
            <a:r>
              <a:rPr lang="en-US" dirty="0">
                <a:solidFill>
                  <a:srgbClr val="FF0000"/>
                </a:solidFill>
              </a:rPr>
              <a:t>elongation process is largely due to appositional growth at its apical end which is different from other long bones which elongate by mitotic activity of chondrocytes within the proliferative zone of the growth plate. </a:t>
            </a:r>
            <a:endParaRPr lang="en-US" dirty="0" smtClean="0">
              <a:solidFill>
                <a:srgbClr val="FF0000"/>
              </a:solidFill>
            </a:endParaRPr>
          </a:p>
          <a:p>
            <a:r>
              <a:rPr lang="en-US" dirty="0" smtClean="0">
                <a:solidFill>
                  <a:srgbClr val="FF0000"/>
                </a:solidFill>
              </a:rPr>
              <a:t>The </a:t>
            </a:r>
            <a:r>
              <a:rPr lang="en-US" dirty="0">
                <a:solidFill>
                  <a:srgbClr val="FF0000"/>
                </a:solidFill>
              </a:rPr>
              <a:t>articular disk and capsule begin to take shape a week later, and the actual joint cavity forms between weeks 9 and 11 weeks. </a:t>
            </a:r>
            <a:endParaRPr lang="en-US" dirty="0" smtClean="0">
              <a:solidFill>
                <a:srgbClr val="FF0000"/>
              </a:solidFill>
            </a:endParaRPr>
          </a:p>
          <a:p>
            <a:r>
              <a:rPr lang="en-US" dirty="0" smtClean="0">
                <a:solidFill>
                  <a:srgbClr val="FF0000"/>
                </a:solidFill>
              </a:rPr>
              <a:t>The </a:t>
            </a:r>
            <a:r>
              <a:rPr lang="en-US" dirty="0">
                <a:solidFill>
                  <a:srgbClr val="FF0000"/>
                </a:solidFill>
              </a:rPr>
              <a:t>articular disc develops a separate flat-shaped mesenchymal condensation located between condyle apex and temporal bone. </a:t>
            </a:r>
            <a:endParaRPr lang="en-US" dirty="0" smtClean="0">
              <a:solidFill>
                <a:srgbClr val="FF0000"/>
              </a:solidFill>
            </a:endParaRPr>
          </a:p>
          <a:p>
            <a:r>
              <a:rPr lang="en-US" dirty="0" smtClean="0">
                <a:solidFill>
                  <a:srgbClr val="FF0000"/>
                </a:solidFill>
              </a:rPr>
              <a:t>TMJ </a:t>
            </a:r>
            <a:r>
              <a:rPr lang="en-US" dirty="0">
                <a:solidFill>
                  <a:srgbClr val="FF0000"/>
                </a:solidFill>
              </a:rPr>
              <a:t>development is considered to be in three phases: </a:t>
            </a:r>
            <a:endParaRPr lang="en-US" dirty="0" smtClean="0">
              <a:solidFill>
                <a:srgbClr val="FF0000"/>
              </a:solidFill>
            </a:endParaRPr>
          </a:p>
          <a:p>
            <a:pPr lvl="1"/>
            <a:r>
              <a:rPr lang="en-US" dirty="0" smtClean="0">
                <a:solidFill>
                  <a:srgbClr val="FF0000"/>
                </a:solidFill>
              </a:rPr>
              <a:t>1</a:t>
            </a:r>
            <a:r>
              <a:rPr lang="en-US" dirty="0">
                <a:solidFill>
                  <a:srgbClr val="FF0000"/>
                </a:solidFill>
              </a:rPr>
              <a:t>) the </a:t>
            </a:r>
            <a:r>
              <a:rPr lang="en-US" dirty="0" err="1">
                <a:solidFill>
                  <a:srgbClr val="FF0000"/>
                </a:solidFill>
              </a:rPr>
              <a:t>blastematic</a:t>
            </a:r>
            <a:r>
              <a:rPr lang="en-US" dirty="0">
                <a:solidFill>
                  <a:srgbClr val="FF0000"/>
                </a:solidFill>
              </a:rPr>
              <a:t> stage (weeks 7–8 of development); </a:t>
            </a:r>
            <a:endParaRPr lang="en-US" dirty="0" smtClean="0">
              <a:solidFill>
                <a:srgbClr val="FF0000"/>
              </a:solidFill>
            </a:endParaRPr>
          </a:p>
          <a:p>
            <a:pPr lvl="1"/>
            <a:r>
              <a:rPr lang="en-US" dirty="0" smtClean="0">
                <a:solidFill>
                  <a:srgbClr val="FF0000"/>
                </a:solidFill>
              </a:rPr>
              <a:t>2</a:t>
            </a:r>
            <a:r>
              <a:rPr lang="en-US" dirty="0">
                <a:solidFill>
                  <a:srgbClr val="FF0000"/>
                </a:solidFill>
              </a:rPr>
              <a:t>) the cavitation stage (weeks 9–11 of development); and </a:t>
            </a:r>
            <a:endParaRPr lang="en-US" dirty="0" smtClean="0">
              <a:solidFill>
                <a:srgbClr val="FF0000"/>
              </a:solidFill>
            </a:endParaRPr>
          </a:p>
          <a:p>
            <a:pPr lvl="1"/>
            <a:r>
              <a:rPr lang="en-US" dirty="0" smtClean="0">
                <a:solidFill>
                  <a:srgbClr val="FF0000"/>
                </a:solidFill>
              </a:rPr>
              <a:t>3</a:t>
            </a:r>
            <a:r>
              <a:rPr lang="en-US" dirty="0">
                <a:solidFill>
                  <a:srgbClr val="FF0000"/>
                </a:solidFill>
              </a:rPr>
              <a:t>) the maturation stage (after week 12 of development).</a:t>
            </a:r>
          </a:p>
          <a:p>
            <a:endParaRPr lang="en-US" dirty="0">
              <a:solidFill>
                <a:srgbClr val="FF0000"/>
              </a:solidFill>
            </a:endParaRPr>
          </a:p>
        </p:txBody>
      </p:sp>
    </p:spTree>
    <p:extLst>
      <p:ext uri="{BB962C8B-B14F-4D97-AF65-F5344CB8AC3E}">
        <p14:creationId xmlns:p14="http://schemas.microsoft.com/office/powerpoint/2010/main" val="1549931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MIDFACIAL DEVELOPMENT</a:t>
            </a:r>
            <a:endParaRPr lang="en-US" dirty="0"/>
          </a:p>
        </p:txBody>
      </p:sp>
      <p:sp>
        <p:nvSpPr>
          <p:cNvPr id="3" name="Content Placeholder 2"/>
          <p:cNvSpPr>
            <a:spLocks noGrp="1"/>
          </p:cNvSpPr>
          <p:nvPr>
            <p:ph idx="1"/>
          </p:nvPr>
        </p:nvSpPr>
        <p:spPr/>
        <p:txBody>
          <a:bodyPr/>
          <a:lstStyle/>
          <a:p>
            <a:r>
              <a:rPr lang="en-US" dirty="0"/>
              <a:t>During the </a:t>
            </a:r>
            <a:r>
              <a:rPr lang="en-US" dirty="0" smtClean="0"/>
              <a:t>5</a:t>
            </a:r>
            <a:r>
              <a:rPr lang="en-US" baseline="30000" dirty="0" smtClean="0"/>
              <a:t>th</a:t>
            </a:r>
            <a:r>
              <a:rPr lang="en-US" dirty="0" smtClean="0"/>
              <a:t> week</a:t>
            </a:r>
            <a:r>
              <a:rPr lang="en-US" dirty="0"/>
              <a:t>, while the olfactory portions of the nasal sacs are developing, the maxillary processes grow medially resulting in medial displacement of the nasal </a:t>
            </a:r>
            <a:r>
              <a:rPr lang="en-US" dirty="0" smtClean="0"/>
              <a:t>sacs. </a:t>
            </a:r>
          </a:p>
          <a:p>
            <a:r>
              <a:rPr lang="en-US" dirty="0" smtClean="0"/>
              <a:t>At </a:t>
            </a:r>
            <a:r>
              <a:rPr lang="en-US" dirty="0"/>
              <a:t>the same time, there is also some ventrolateral expansion of each medial nasal process, which causes compression of each nasal sac aperture into a slit-shaped </a:t>
            </a:r>
            <a:r>
              <a:rPr lang="en-US" dirty="0" smtClean="0"/>
              <a:t>opening. </a:t>
            </a:r>
          </a:p>
          <a:p>
            <a:r>
              <a:rPr lang="en-US" dirty="0" smtClean="0"/>
              <a:t>Merging </a:t>
            </a:r>
            <a:r>
              <a:rPr lang="en-US" dirty="0"/>
              <a:t>of the </a:t>
            </a:r>
            <a:r>
              <a:rPr lang="en-US" dirty="0" err="1"/>
              <a:t>nasomedial</a:t>
            </a:r>
            <a:r>
              <a:rPr lang="en-US" dirty="0"/>
              <a:t> process (globular process of </a:t>
            </a:r>
            <a:r>
              <a:rPr lang="en-US" dirty="0" smtClean="0"/>
              <a:t>His </a:t>
            </a:r>
            <a:r>
              <a:rPr lang="en-US" dirty="0"/>
              <a:t>forms the </a:t>
            </a:r>
            <a:r>
              <a:rPr lang="en-US" dirty="0" err="1"/>
              <a:t>intermaxillary</a:t>
            </a:r>
            <a:r>
              <a:rPr lang="en-US" dirty="0"/>
              <a:t> segment, primary </a:t>
            </a:r>
            <a:r>
              <a:rPr lang="en-US" dirty="0" smtClean="0"/>
              <a:t>palate.</a:t>
            </a:r>
            <a:endParaRPr lang="en-US" dirty="0"/>
          </a:p>
          <a:p>
            <a:endParaRPr lang="en-US" dirty="0"/>
          </a:p>
        </p:txBody>
      </p:sp>
    </p:spTree>
    <p:extLst>
      <p:ext uri="{BB962C8B-B14F-4D97-AF65-F5344CB8AC3E}">
        <p14:creationId xmlns:p14="http://schemas.microsoft.com/office/powerpoint/2010/main" val="723174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4613" y="1261642"/>
            <a:ext cx="5660019" cy="3611300"/>
          </a:xfrm>
          <a:prstGeom prst="rect">
            <a:avLst/>
          </a:prstGeom>
          <a:noFill/>
          <a:ln>
            <a:noFill/>
          </a:ln>
        </p:spPr>
      </p:pic>
      <p:sp>
        <p:nvSpPr>
          <p:cNvPr id="3" name="Rectangle 2"/>
          <p:cNvSpPr/>
          <p:nvPr/>
        </p:nvSpPr>
        <p:spPr>
          <a:xfrm>
            <a:off x="1053296" y="5420772"/>
            <a:ext cx="10787605" cy="646331"/>
          </a:xfrm>
          <a:prstGeom prst="rect">
            <a:avLst/>
          </a:prstGeom>
        </p:spPr>
        <p:txBody>
          <a:bodyPr wrap="square">
            <a:spAutoFit/>
          </a:bodyPr>
          <a:lstStyle/>
          <a:p>
            <a:r>
              <a:rPr lang="en-GB" dirty="0" smtClean="0">
                <a:effectLst/>
                <a:latin typeface="Agenda-Regular" charset="0"/>
                <a:ea typeface="Calibri" charset="0"/>
                <a:cs typeface="Agenda-Regular" charset="0"/>
              </a:rPr>
              <a:t>Drawing from below of a 6-week </a:t>
            </a:r>
            <a:r>
              <a:rPr lang="en-GB" dirty="0" err="1" smtClean="0">
                <a:effectLst/>
                <a:latin typeface="Agenda-Regular" charset="0"/>
                <a:ea typeface="Calibri" charset="0"/>
                <a:cs typeface="Agenda-Regular" charset="0"/>
              </a:rPr>
              <a:t>fetus</a:t>
            </a:r>
            <a:r>
              <a:rPr lang="en-GB" dirty="0" smtClean="0">
                <a:effectLst/>
                <a:latin typeface="Agenda-Regular" charset="0"/>
                <a:ea typeface="Calibri" charset="0"/>
                <a:cs typeface="Agenda-Regular" charset="0"/>
              </a:rPr>
              <a:t> showing the emergence of the </a:t>
            </a:r>
            <a:r>
              <a:rPr lang="en-GB" dirty="0" err="1" smtClean="0">
                <a:effectLst/>
                <a:latin typeface="Agenda-Regular" charset="0"/>
                <a:ea typeface="Calibri" charset="0"/>
                <a:cs typeface="Agenda-Regular" charset="0"/>
              </a:rPr>
              <a:t>intermaxillary</a:t>
            </a:r>
            <a:r>
              <a:rPr lang="en-GB" dirty="0" smtClean="0">
                <a:effectLst/>
                <a:latin typeface="Agenda-Regular" charset="0"/>
                <a:ea typeface="Calibri" charset="0"/>
                <a:cs typeface="Agenda-Regular" charset="0"/>
              </a:rPr>
              <a:t> segment below the medial nasal processes.</a:t>
            </a:r>
            <a:r>
              <a:rPr lang="en-US" dirty="0" smtClean="0">
                <a:effectLst/>
              </a:rPr>
              <a:t> </a:t>
            </a:r>
            <a:endParaRPr lang="en-US" dirty="0"/>
          </a:p>
        </p:txBody>
      </p:sp>
    </p:spTree>
    <p:extLst>
      <p:ext uri="{BB962C8B-B14F-4D97-AF65-F5344CB8AC3E}">
        <p14:creationId xmlns:p14="http://schemas.microsoft.com/office/powerpoint/2010/main" val="1789661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LIP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Each </a:t>
            </a:r>
            <a:r>
              <a:rPr lang="en-US" dirty="0"/>
              <a:t>maxillary process now grows medially and fuses, first with the lateral nasal </a:t>
            </a:r>
            <a:r>
              <a:rPr lang="en-US" dirty="0" smtClean="0"/>
              <a:t>process, </a:t>
            </a:r>
            <a:r>
              <a:rPr lang="en-US" dirty="0"/>
              <a:t>and then with the medial nasal </a:t>
            </a:r>
            <a:r>
              <a:rPr lang="en-US" dirty="0" smtClean="0"/>
              <a:t>process. </a:t>
            </a:r>
          </a:p>
          <a:p>
            <a:r>
              <a:rPr lang="en-US" dirty="0" smtClean="0"/>
              <a:t>The </a:t>
            </a:r>
            <a:r>
              <a:rPr lang="en-US" dirty="0"/>
              <a:t>two merged medial nasal processes then form the philtrum and </a:t>
            </a:r>
            <a:r>
              <a:rPr lang="en-US" dirty="0" err="1"/>
              <a:t>columella</a:t>
            </a:r>
            <a:r>
              <a:rPr lang="en-US" dirty="0"/>
              <a:t> and complete the upper </a:t>
            </a:r>
            <a:r>
              <a:rPr lang="en-US" dirty="0" smtClean="0"/>
              <a:t>lip. </a:t>
            </a:r>
          </a:p>
          <a:p>
            <a:r>
              <a:rPr lang="en-US" dirty="0" smtClean="0"/>
              <a:t>The </a:t>
            </a:r>
            <a:r>
              <a:rPr lang="en-US" dirty="0"/>
              <a:t>fusion of the two medial nasal processes displaces the frontonasal process superiorly and </a:t>
            </a:r>
            <a:r>
              <a:rPr lang="en-US" dirty="0" smtClean="0"/>
              <a:t>posteriorly. </a:t>
            </a:r>
          </a:p>
          <a:p>
            <a:r>
              <a:rPr lang="en-US" b="1" dirty="0" smtClean="0"/>
              <a:t>Although </a:t>
            </a:r>
            <a:r>
              <a:rPr lang="en-US" b="1" dirty="0"/>
              <a:t>the frontonasal process formed the upper border of the stomodeum, it does not contribute to the definitive upper lip, jaw, or nasal tip. </a:t>
            </a:r>
            <a:endParaRPr lang="en-US" b="1" dirty="0" smtClean="0"/>
          </a:p>
          <a:p>
            <a:r>
              <a:rPr lang="en-US" dirty="0" smtClean="0"/>
              <a:t>The </a:t>
            </a:r>
            <a:r>
              <a:rPr lang="en-US" dirty="0"/>
              <a:t>medial migration of the maxillary processes forms not only the lateral upper lip but the upper cheek regions, resulting in continuity of the upper jaw and lip. </a:t>
            </a:r>
            <a:endParaRPr lang="en-US" dirty="0" smtClean="0"/>
          </a:p>
          <a:p>
            <a:r>
              <a:rPr lang="en-US" dirty="0" smtClean="0"/>
              <a:t>The </a:t>
            </a:r>
            <a:r>
              <a:rPr lang="en-US" dirty="0"/>
              <a:t>medial and lateral nasal processes also fuse with each other. </a:t>
            </a:r>
            <a:endParaRPr lang="en-US" dirty="0" smtClean="0"/>
          </a:p>
          <a:p>
            <a:r>
              <a:rPr lang="en-US" dirty="0" smtClean="0"/>
              <a:t>In </a:t>
            </a:r>
            <a:r>
              <a:rPr lang="en-US" dirty="0"/>
              <a:t>this way the nasal pits (now called external nares) are cut off from the stomodaeum.</a:t>
            </a:r>
          </a:p>
          <a:p>
            <a:endParaRPr lang="en-US" dirty="0"/>
          </a:p>
        </p:txBody>
      </p:sp>
    </p:spTree>
    <p:extLst>
      <p:ext uri="{BB962C8B-B14F-4D97-AF65-F5344CB8AC3E}">
        <p14:creationId xmlns:p14="http://schemas.microsoft.com/office/powerpoint/2010/main" val="1185576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980" y="902826"/>
            <a:ext cx="5154498" cy="3970116"/>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6771190" y="902826"/>
            <a:ext cx="3796496" cy="3970116"/>
          </a:xfrm>
          <a:prstGeom prst="rect">
            <a:avLst/>
          </a:prstGeom>
          <a:noFill/>
          <a:ln>
            <a:noFill/>
          </a:ln>
        </p:spPr>
      </p:pic>
      <p:sp>
        <p:nvSpPr>
          <p:cNvPr id="4" name="Rectangle 3"/>
          <p:cNvSpPr/>
          <p:nvPr/>
        </p:nvSpPr>
        <p:spPr>
          <a:xfrm>
            <a:off x="844952" y="5583213"/>
            <a:ext cx="10741305" cy="646331"/>
          </a:xfrm>
          <a:prstGeom prst="rect">
            <a:avLst/>
          </a:prstGeom>
        </p:spPr>
        <p:txBody>
          <a:bodyPr wrap="square">
            <a:spAutoFit/>
          </a:bodyPr>
          <a:lstStyle/>
          <a:p>
            <a:r>
              <a:rPr lang="en-GB" dirty="0" smtClean="0">
                <a:effectLst/>
                <a:latin typeface="Agenda-Regular" charset="0"/>
                <a:ea typeface="Calibri" charset="0"/>
                <a:cs typeface="Agenda-Regular" charset="0"/>
              </a:rPr>
              <a:t>Frontal drawings of the upper lip region in embryos at 5 (</a:t>
            </a:r>
            <a:r>
              <a:rPr lang="en-GB" i="1" dirty="0" smtClean="0">
                <a:effectLst/>
                <a:latin typeface="Agenda-RegularItalic" charset="0"/>
                <a:ea typeface="Calibri" charset="0"/>
                <a:cs typeface="Agenda-RegularItalic" charset="0"/>
              </a:rPr>
              <a:t>A</a:t>
            </a:r>
            <a:r>
              <a:rPr lang="en-GB" dirty="0" smtClean="0">
                <a:effectLst/>
                <a:latin typeface="Agenda-Regular" charset="0"/>
                <a:ea typeface="Calibri" charset="0"/>
                <a:cs typeface="Agenda-Regular" charset="0"/>
              </a:rPr>
              <a:t>) , 6 (</a:t>
            </a:r>
            <a:r>
              <a:rPr lang="en-GB" i="1" dirty="0" smtClean="0">
                <a:effectLst/>
                <a:latin typeface="Agenda-RegularItalic" charset="0"/>
                <a:ea typeface="Calibri" charset="0"/>
                <a:cs typeface="Agenda-RegularItalic" charset="0"/>
              </a:rPr>
              <a:t>B</a:t>
            </a:r>
            <a:r>
              <a:rPr lang="en-GB" dirty="0" smtClean="0">
                <a:effectLst/>
                <a:latin typeface="Agenda-Regular" charset="0"/>
                <a:ea typeface="Calibri" charset="0"/>
                <a:cs typeface="Agenda-Regular" charset="0"/>
              </a:rPr>
              <a:t>) and 7 (</a:t>
            </a:r>
            <a:r>
              <a:rPr lang="en-GB" i="1" dirty="0" smtClean="0">
                <a:effectLst/>
                <a:latin typeface="Agenda-RegularItalic" charset="0"/>
                <a:ea typeface="Calibri" charset="0"/>
                <a:cs typeface="Agenda-RegularItalic" charset="0"/>
              </a:rPr>
              <a:t>C</a:t>
            </a:r>
            <a:r>
              <a:rPr lang="en-GB" dirty="0" smtClean="0">
                <a:effectLst/>
                <a:latin typeface="Agenda-Regular" charset="0"/>
                <a:ea typeface="Calibri" charset="0"/>
                <a:cs typeface="Agenda-Regular" charset="0"/>
              </a:rPr>
              <a:t>) weeks show the progressive medial growth of the maxillary processes toward the midline.</a:t>
            </a:r>
            <a:r>
              <a:rPr lang="en-US" dirty="0" smtClean="0">
                <a:effectLst/>
              </a:rPr>
              <a:t> </a:t>
            </a:r>
            <a:endParaRPr lang="en-US" dirty="0"/>
          </a:p>
        </p:txBody>
      </p:sp>
    </p:spTree>
    <p:extLst>
      <p:ext uri="{BB962C8B-B14F-4D97-AF65-F5344CB8AC3E}">
        <p14:creationId xmlns:p14="http://schemas.microsoft.com/office/powerpoint/2010/main" val="1631160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6689"/>
            <a:ext cx="10515600" cy="5760274"/>
          </a:xfrm>
        </p:spPr>
        <p:txBody>
          <a:bodyPr>
            <a:normAutofit/>
          </a:bodyPr>
          <a:lstStyle/>
          <a:p>
            <a:r>
              <a:rPr lang="en-US" sz="3200" b="1" dirty="0"/>
              <a:t>Formation of Lower Lip</a:t>
            </a:r>
            <a:endParaRPr lang="en-US" sz="3200" dirty="0"/>
          </a:p>
          <a:p>
            <a:pPr lvl="1"/>
            <a:r>
              <a:rPr lang="en-US" sz="2800" dirty="0"/>
              <a:t>The mandibular processes of the two sides grow towards each other and fuse in the midline. </a:t>
            </a:r>
            <a:endParaRPr lang="en-US" sz="2800" dirty="0" smtClean="0"/>
          </a:p>
          <a:p>
            <a:pPr lvl="1"/>
            <a:r>
              <a:rPr lang="en-US" sz="2800" dirty="0" smtClean="0"/>
              <a:t>They </a:t>
            </a:r>
            <a:r>
              <a:rPr lang="en-US" sz="2800" dirty="0"/>
              <a:t>now form the lower margin of the </a:t>
            </a:r>
            <a:r>
              <a:rPr lang="en-US" sz="2800" dirty="0" err="1"/>
              <a:t>stomatodaeum</a:t>
            </a:r>
            <a:r>
              <a:rPr lang="en-US" sz="2800" dirty="0"/>
              <a:t>. </a:t>
            </a:r>
            <a:endParaRPr lang="en-US" sz="2800" dirty="0" smtClean="0"/>
          </a:p>
          <a:p>
            <a:pPr lvl="1"/>
            <a:r>
              <a:rPr lang="en-US" sz="2800" dirty="0" smtClean="0"/>
              <a:t>The </a:t>
            </a:r>
            <a:r>
              <a:rPr lang="en-US" sz="2800" dirty="0"/>
              <a:t>fused mandibular processes give rise to the lower lip, and to the lower jaw</a:t>
            </a:r>
            <a:r>
              <a:rPr lang="en-US" sz="2800" dirty="0" smtClean="0"/>
              <a:t>.</a:t>
            </a:r>
            <a:endParaRPr lang="en-US" sz="2800" dirty="0"/>
          </a:p>
          <a:p>
            <a:r>
              <a:rPr lang="en-US" sz="3200" b="1" dirty="0"/>
              <a:t>Formation of Cheeks</a:t>
            </a:r>
            <a:endParaRPr lang="en-US" sz="3200" dirty="0"/>
          </a:p>
          <a:p>
            <a:pPr lvl="1"/>
            <a:r>
              <a:rPr lang="en-US" sz="2800" dirty="0"/>
              <a:t>After formation of the upper and lower lips, the </a:t>
            </a:r>
            <a:r>
              <a:rPr lang="en-US" sz="2800" dirty="0" err="1"/>
              <a:t>stomatodaeum</a:t>
            </a:r>
            <a:r>
              <a:rPr lang="en-US" sz="2800" dirty="0"/>
              <a:t> (which can now be called the mouth) is very broad. </a:t>
            </a:r>
            <a:endParaRPr lang="en-US" sz="2800" dirty="0" smtClean="0"/>
          </a:p>
          <a:p>
            <a:pPr lvl="1"/>
            <a:r>
              <a:rPr lang="en-US" sz="2800" dirty="0" smtClean="0"/>
              <a:t>In </a:t>
            </a:r>
            <a:r>
              <a:rPr lang="en-US" sz="2800" dirty="0"/>
              <a:t>its lateral part, it is bounded above by the maxillary process and below by the mandibular process. </a:t>
            </a:r>
            <a:endParaRPr lang="en-US" sz="2800" dirty="0" smtClean="0"/>
          </a:p>
          <a:p>
            <a:pPr lvl="1"/>
            <a:r>
              <a:rPr lang="en-US" sz="2800" dirty="0" smtClean="0"/>
              <a:t>These </a:t>
            </a:r>
            <a:r>
              <a:rPr lang="en-US" sz="2800" dirty="0"/>
              <a:t>processes undergo progressive fusion with each other to form the cheeks.</a:t>
            </a:r>
          </a:p>
          <a:p>
            <a:endParaRPr lang="en-US" sz="3200" dirty="0"/>
          </a:p>
        </p:txBody>
      </p:sp>
    </p:spTree>
    <p:extLst>
      <p:ext uri="{BB962C8B-B14F-4D97-AF65-F5344CB8AC3E}">
        <p14:creationId xmlns:p14="http://schemas.microsoft.com/office/powerpoint/2010/main" val="135227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NOSE</a:t>
            </a:r>
            <a:endParaRPr lang="en-US" dirty="0"/>
          </a:p>
        </p:txBody>
      </p:sp>
      <p:sp>
        <p:nvSpPr>
          <p:cNvPr id="3" name="Content Placeholder 2"/>
          <p:cNvSpPr>
            <a:spLocks noGrp="1"/>
          </p:cNvSpPr>
          <p:nvPr>
            <p:ph idx="1"/>
          </p:nvPr>
        </p:nvSpPr>
        <p:spPr/>
        <p:txBody>
          <a:bodyPr>
            <a:normAutofit fontScale="92500" lnSpcReduction="10000"/>
          </a:bodyPr>
          <a:lstStyle/>
          <a:p>
            <a:r>
              <a:rPr lang="en-US" dirty="0"/>
              <a:t>At the end of the 4</a:t>
            </a:r>
            <a:r>
              <a:rPr lang="en-US" baseline="30000" dirty="0"/>
              <a:t>th</a:t>
            </a:r>
            <a:r>
              <a:rPr lang="en-US" dirty="0"/>
              <a:t> week, the ectoderm on each side of the frontal prominence thickens and forms the nasal or olfactory </a:t>
            </a:r>
            <a:r>
              <a:rPr lang="en-US" dirty="0" smtClean="0"/>
              <a:t>placodes. </a:t>
            </a:r>
          </a:p>
          <a:p>
            <a:r>
              <a:rPr lang="en-US" dirty="0" smtClean="0"/>
              <a:t>The </a:t>
            </a:r>
            <a:r>
              <a:rPr lang="en-US" dirty="0"/>
              <a:t>nasal placodes originate from </a:t>
            </a:r>
            <a:r>
              <a:rPr lang="en-US" dirty="0" err="1"/>
              <a:t>ecotoderm</a:t>
            </a:r>
            <a:r>
              <a:rPr lang="en-US" dirty="0"/>
              <a:t> on the anterolateral edge of the </a:t>
            </a:r>
            <a:r>
              <a:rPr lang="en-US" dirty="0" err="1"/>
              <a:t>frontalnasal</a:t>
            </a:r>
            <a:r>
              <a:rPr lang="en-US" dirty="0"/>
              <a:t> process before closure of the neural tube. </a:t>
            </a:r>
            <a:endParaRPr lang="en-US" dirty="0" smtClean="0"/>
          </a:p>
          <a:p>
            <a:r>
              <a:rPr lang="en-US" dirty="0" smtClean="0"/>
              <a:t>Each </a:t>
            </a:r>
            <a:r>
              <a:rPr lang="en-US" dirty="0"/>
              <a:t>nasal placode begins to deepen forming nasal pit as a result of active growth of the </a:t>
            </a:r>
            <a:r>
              <a:rPr lang="en-US" dirty="0" err="1"/>
              <a:t>placodal</a:t>
            </a:r>
            <a:r>
              <a:rPr lang="en-US" dirty="0"/>
              <a:t> epithelium and proliferation of the mesenchyme deep to the edges of the placode. </a:t>
            </a:r>
            <a:endParaRPr lang="en-US" dirty="0" smtClean="0"/>
          </a:p>
          <a:p>
            <a:r>
              <a:rPr lang="en-US" dirty="0" smtClean="0"/>
              <a:t>The </a:t>
            </a:r>
            <a:r>
              <a:rPr lang="en-US" dirty="0"/>
              <a:t>mesenchyme around the placodes proliferates and causes elevations on both sides with the lateral one forming first followed by the medial one. </a:t>
            </a:r>
            <a:endParaRPr lang="en-US" dirty="0" smtClean="0"/>
          </a:p>
          <a:p>
            <a:r>
              <a:rPr lang="en-US" dirty="0" smtClean="0"/>
              <a:t>These </a:t>
            </a:r>
            <a:r>
              <a:rPr lang="en-US" dirty="0"/>
              <a:t>elevations are called </a:t>
            </a:r>
            <a:r>
              <a:rPr lang="en-US" dirty="0" err="1"/>
              <a:t>nasomedial</a:t>
            </a:r>
            <a:r>
              <a:rPr lang="en-US" dirty="0"/>
              <a:t>  and lateral </a:t>
            </a:r>
            <a:r>
              <a:rPr lang="en-US" dirty="0" err="1"/>
              <a:t>nasolateral</a:t>
            </a:r>
            <a:r>
              <a:rPr lang="en-US" dirty="0"/>
              <a:t>  folds or processes, horseshoe-shaped with open ends facing the future </a:t>
            </a:r>
            <a:r>
              <a:rPr lang="en-US" dirty="0" smtClean="0"/>
              <a:t>mouth. </a:t>
            </a:r>
          </a:p>
        </p:txBody>
      </p:sp>
    </p:spTree>
    <p:extLst>
      <p:ext uri="{BB962C8B-B14F-4D97-AF65-F5344CB8AC3E}">
        <p14:creationId xmlns:p14="http://schemas.microsoft.com/office/powerpoint/2010/main" val="722893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8734"/>
            <a:ext cx="10515600" cy="5598229"/>
          </a:xfrm>
        </p:spPr>
        <p:txBody>
          <a:bodyPr>
            <a:normAutofit fontScale="92500" lnSpcReduction="20000"/>
          </a:bodyPr>
          <a:lstStyle/>
          <a:p>
            <a:r>
              <a:rPr lang="en-US" dirty="0" smtClean="0"/>
              <a:t>The nasal pits deepen to form nasal sacs which continue to grow towards the oral cavity. </a:t>
            </a:r>
          </a:p>
          <a:p>
            <a:r>
              <a:rPr lang="en-US" dirty="0" smtClean="0"/>
              <a:t>By  6</a:t>
            </a:r>
            <a:r>
              <a:rPr lang="en-US" baseline="30000" dirty="0" smtClean="0"/>
              <a:t>th</a:t>
            </a:r>
            <a:r>
              <a:rPr lang="en-US" dirty="0" smtClean="0"/>
              <a:t> week, only a thin </a:t>
            </a:r>
            <a:r>
              <a:rPr lang="en-US" dirty="0" err="1" smtClean="0"/>
              <a:t>oronasal</a:t>
            </a:r>
            <a:r>
              <a:rPr lang="en-US" dirty="0" smtClean="0"/>
              <a:t>/</a:t>
            </a:r>
            <a:r>
              <a:rPr lang="en-US" dirty="0" err="1" smtClean="0"/>
              <a:t>bucconasal</a:t>
            </a:r>
            <a:r>
              <a:rPr lang="en-US" dirty="0" smtClean="0"/>
              <a:t> membrane separates the oral cavity from the nasal cavity. </a:t>
            </a:r>
          </a:p>
          <a:p>
            <a:r>
              <a:rPr lang="en-US" dirty="0" smtClean="0"/>
              <a:t>The </a:t>
            </a:r>
            <a:r>
              <a:rPr lang="en-US" dirty="0" err="1" smtClean="0"/>
              <a:t>oronasal</a:t>
            </a:r>
            <a:r>
              <a:rPr lang="en-US" dirty="0" smtClean="0"/>
              <a:t> membrane soon breaks down, thereby making the nasal cavities continuous with the oral cavity through openings behind the primary palate called nasal </a:t>
            </a:r>
            <a:r>
              <a:rPr lang="en-US" dirty="0" err="1" smtClean="0"/>
              <a:t>choanae</a:t>
            </a:r>
            <a:r>
              <a:rPr lang="en-US" dirty="0" smtClean="0"/>
              <a:t>.</a:t>
            </a:r>
          </a:p>
          <a:p>
            <a:r>
              <a:rPr lang="en-US" dirty="0" smtClean="0"/>
              <a:t>Shortly after breakdown of the </a:t>
            </a:r>
            <a:r>
              <a:rPr lang="en-US" dirty="0" err="1" smtClean="0"/>
              <a:t>oronasal</a:t>
            </a:r>
            <a:r>
              <a:rPr lang="en-US" dirty="0" smtClean="0"/>
              <a:t>/</a:t>
            </a:r>
            <a:r>
              <a:rPr lang="en-US" dirty="0" err="1" smtClean="0"/>
              <a:t>bucconasal</a:t>
            </a:r>
            <a:r>
              <a:rPr lang="en-US" dirty="0" smtClean="0"/>
              <a:t> membrane, the outer part of the nasal cavity becomes blocked with a plug of epithelial cells, which persists until the end of the fourth month. </a:t>
            </a:r>
          </a:p>
          <a:p>
            <a:r>
              <a:rPr lang="en-US" dirty="0" smtClean="0"/>
              <a:t>The region occupied by the plug will become the nasal vestibule and the future limen </a:t>
            </a:r>
            <a:r>
              <a:rPr lang="en-US" dirty="0" err="1" smtClean="0"/>
              <a:t>nasi</a:t>
            </a:r>
            <a:r>
              <a:rPr lang="en-US" dirty="0" smtClean="0"/>
              <a:t>, which is a ridge separating the nasal cavity proper from the vestibule of the nose. </a:t>
            </a:r>
          </a:p>
          <a:p>
            <a:r>
              <a:rPr lang="en-US" dirty="0" smtClean="0"/>
              <a:t>As a consequence, the nasal vestibule consists of skin and adnexa derived from ectoderm. </a:t>
            </a:r>
          </a:p>
          <a:p>
            <a:r>
              <a:rPr lang="en-US" dirty="0" smtClean="0"/>
              <a:t>If this epithelial plug does not disintegrate, atresia of the nostril will </a:t>
            </a:r>
          </a:p>
        </p:txBody>
      </p:sp>
    </p:spTree>
    <p:extLst>
      <p:ext uri="{BB962C8B-B14F-4D97-AF65-F5344CB8AC3E}">
        <p14:creationId xmlns:p14="http://schemas.microsoft.com/office/powerpoint/2010/main" val="309297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199191" y="393539"/>
            <a:ext cx="6886936" cy="4896963"/>
          </a:xfrm>
          <a:prstGeom prst="rect">
            <a:avLst/>
          </a:prstGeom>
          <a:noFill/>
          <a:ln>
            <a:noFill/>
          </a:ln>
        </p:spPr>
      </p:pic>
      <p:sp>
        <p:nvSpPr>
          <p:cNvPr id="3" name="Rectangle 2"/>
          <p:cNvSpPr/>
          <p:nvPr/>
        </p:nvSpPr>
        <p:spPr>
          <a:xfrm>
            <a:off x="3252609" y="5964385"/>
            <a:ext cx="6034024" cy="369332"/>
          </a:xfrm>
          <a:prstGeom prst="rect">
            <a:avLst/>
          </a:prstGeom>
        </p:spPr>
        <p:txBody>
          <a:bodyPr wrap="none">
            <a:spAutoFit/>
          </a:bodyPr>
          <a:lstStyle/>
          <a:p>
            <a:r>
              <a:rPr lang="en-US" dirty="0" smtClean="0">
                <a:effectLst/>
                <a:latin typeface="Arial" charset="0"/>
                <a:ea typeface="Calibri" charset="0"/>
              </a:rPr>
              <a:t>Scanning electron micrograph of 7-week human embryo.</a:t>
            </a:r>
            <a:r>
              <a:rPr lang="en-US" dirty="0" smtClean="0">
                <a:effectLst/>
              </a:rPr>
              <a:t> </a:t>
            </a:r>
            <a:endParaRPr lang="en-US" dirty="0"/>
          </a:p>
        </p:txBody>
      </p:sp>
    </p:spTree>
    <p:extLst>
      <p:ext uri="{BB962C8B-B14F-4D97-AF65-F5344CB8AC3E}">
        <p14:creationId xmlns:p14="http://schemas.microsoft.com/office/powerpoint/2010/main" val="1361811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a:bodyPr>
          <a:lstStyle/>
          <a:p>
            <a:r>
              <a:rPr lang="en-US" dirty="0"/>
              <a:t>During the development of the face and nose, there is serial closing and then the re-opening of a space. </a:t>
            </a:r>
            <a:endParaRPr lang="en-US" dirty="0" smtClean="0"/>
          </a:p>
          <a:p>
            <a:r>
              <a:rPr lang="en-US" dirty="0" smtClean="0"/>
              <a:t>This </a:t>
            </a:r>
            <a:r>
              <a:rPr lang="en-US" dirty="0"/>
              <a:t>is seen in the separation of the nasal and oral cavities, and the nostrils. </a:t>
            </a:r>
            <a:endParaRPr lang="en-US" dirty="0" smtClean="0"/>
          </a:p>
          <a:p>
            <a:r>
              <a:rPr lang="en-US" dirty="0" smtClean="0"/>
              <a:t>After </a:t>
            </a:r>
            <a:r>
              <a:rPr lang="en-US" dirty="0"/>
              <a:t>the formation of the head fold, </a:t>
            </a:r>
            <a:r>
              <a:rPr lang="en-US" dirty="0" smtClean="0"/>
              <a:t>there is formation of two </a:t>
            </a:r>
            <a:r>
              <a:rPr lang="en-US" dirty="0"/>
              <a:t>prominent </a:t>
            </a:r>
            <a:r>
              <a:rPr lang="en-US" dirty="0" smtClean="0"/>
              <a:t>swellings </a:t>
            </a:r>
            <a:r>
              <a:rPr lang="en-US" dirty="0"/>
              <a:t>on the ventral aspect of the </a:t>
            </a:r>
            <a:r>
              <a:rPr lang="en-US" dirty="0" smtClean="0"/>
              <a:t>embryo separated </a:t>
            </a:r>
            <a:r>
              <a:rPr lang="en-US" dirty="0"/>
              <a:t>by the </a:t>
            </a:r>
            <a:r>
              <a:rPr lang="en-US" b="1" dirty="0" err="1" smtClean="0"/>
              <a:t>stomatodaeum</a:t>
            </a:r>
            <a:r>
              <a:rPr lang="en-US" dirty="0" smtClean="0"/>
              <a:t>.  </a:t>
            </a:r>
          </a:p>
          <a:p>
            <a:r>
              <a:rPr lang="en-US" dirty="0" smtClean="0"/>
              <a:t>M</a:t>
            </a:r>
            <a:r>
              <a:rPr lang="en-US" dirty="0" smtClean="0"/>
              <a:t>esoderm covering the developing forebrain proliferates, and forms a downward projection that overlaps the upper part of the </a:t>
            </a:r>
            <a:r>
              <a:rPr lang="en-US" dirty="0" err="1" smtClean="0"/>
              <a:t>stomatodaeum</a:t>
            </a:r>
            <a:r>
              <a:rPr lang="en-US" dirty="0" smtClean="0"/>
              <a:t>. </a:t>
            </a:r>
          </a:p>
          <a:p>
            <a:r>
              <a:rPr lang="en-US" dirty="0" smtClean="0"/>
              <a:t>This downward projection is called the </a:t>
            </a:r>
            <a:r>
              <a:rPr lang="en-US" b="1" dirty="0" smtClean="0"/>
              <a:t>frontonasal process</a:t>
            </a:r>
            <a:r>
              <a:rPr lang="en-US" dirty="0" smtClean="0"/>
              <a:t>. which filled with cranial neural crest. </a:t>
            </a:r>
          </a:p>
          <a:p>
            <a:endParaRPr lang="en-US" dirty="0" smtClean="0"/>
          </a:p>
          <a:p>
            <a:endParaRPr lang="en-US" dirty="0"/>
          </a:p>
        </p:txBody>
      </p:sp>
    </p:spTree>
    <p:extLst>
      <p:ext uri="{BB962C8B-B14F-4D97-AF65-F5344CB8AC3E}">
        <p14:creationId xmlns:p14="http://schemas.microsoft.com/office/powerpoint/2010/main" val="1571704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7078"/>
            <a:ext cx="10515600" cy="5389885"/>
          </a:xfrm>
        </p:spPr>
        <p:txBody>
          <a:bodyPr>
            <a:normAutofit lnSpcReduction="10000"/>
          </a:bodyPr>
          <a:lstStyle/>
          <a:p>
            <a:r>
              <a:rPr lang="en-US" dirty="0"/>
              <a:t>The medial nasal process is more prominent than the lateral nasal process, extending farther ventrally and caudally. </a:t>
            </a:r>
            <a:endParaRPr lang="en-US" dirty="0" smtClean="0"/>
          </a:p>
          <a:p>
            <a:r>
              <a:rPr lang="en-US" dirty="0" smtClean="0"/>
              <a:t>Each </a:t>
            </a:r>
            <a:r>
              <a:rPr lang="en-US" dirty="0"/>
              <a:t>medial nasal process has an enlarged caudal end that is called the “globular process of His </a:t>
            </a:r>
            <a:r>
              <a:rPr lang="en-US" dirty="0" smtClean="0"/>
              <a:t>”.  </a:t>
            </a:r>
          </a:p>
          <a:p>
            <a:r>
              <a:rPr lang="en-US" dirty="0" smtClean="0"/>
              <a:t>As </a:t>
            </a:r>
            <a:r>
              <a:rPr lang="en-US" dirty="0"/>
              <a:t>the nasal primordia merge toward the midline during weeks </a:t>
            </a:r>
            <a:r>
              <a:rPr lang="en-US" dirty="0" smtClean="0"/>
              <a:t>6</a:t>
            </a:r>
            <a:r>
              <a:rPr lang="en-US" baseline="30000" dirty="0" smtClean="0"/>
              <a:t>th</a:t>
            </a:r>
            <a:r>
              <a:rPr lang="en-US" dirty="0" smtClean="0"/>
              <a:t> </a:t>
            </a:r>
            <a:r>
              <a:rPr lang="en-US" dirty="0"/>
              <a:t>and 7</a:t>
            </a:r>
            <a:r>
              <a:rPr lang="en-US" baseline="30000" dirty="0"/>
              <a:t>th</a:t>
            </a:r>
            <a:r>
              <a:rPr lang="en-US" dirty="0"/>
              <a:t> weeks, the </a:t>
            </a:r>
            <a:r>
              <a:rPr lang="en-US" dirty="0" err="1"/>
              <a:t>nasomedial</a:t>
            </a:r>
            <a:r>
              <a:rPr lang="en-US" dirty="0"/>
              <a:t> processes form the tip and crest of the nose along with part of the nasal septum, and the </a:t>
            </a:r>
            <a:r>
              <a:rPr lang="en-US" dirty="0" err="1"/>
              <a:t>nasolateral</a:t>
            </a:r>
            <a:r>
              <a:rPr lang="en-US" dirty="0"/>
              <a:t> processes form the wings (alae) of the nose. </a:t>
            </a:r>
            <a:endParaRPr lang="en-US" dirty="0" smtClean="0"/>
          </a:p>
          <a:p>
            <a:r>
              <a:rPr lang="en-US" dirty="0" smtClean="0"/>
              <a:t>The </a:t>
            </a:r>
            <a:r>
              <a:rPr lang="en-US" dirty="0"/>
              <a:t>receding frontonasal process contributes to part of the bridge of the nose. </a:t>
            </a:r>
            <a:endParaRPr lang="en-US" dirty="0" smtClean="0"/>
          </a:p>
          <a:p>
            <a:r>
              <a:rPr lang="en-US" dirty="0" smtClean="0"/>
              <a:t>On each side of the face, along the junction between the maxillary and lateral nasal processes is the nasolacrimal groove (</a:t>
            </a:r>
            <a:r>
              <a:rPr lang="en-US" dirty="0" err="1" smtClean="0"/>
              <a:t>naso</a:t>
            </a:r>
            <a:r>
              <a:rPr lang="en-US" dirty="0" smtClean="0"/>
              <a:t>-optic furrow). </a:t>
            </a:r>
            <a:endParaRPr lang="en-US" dirty="0"/>
          </a:p>
          <a:p>
            <a:endParaRPr lang="en-US" dirty="0"/>
          </a:p>
        </p:txBody>
      </p:sp>
    </p:spTree>
    <p:extLst>
      <p:ext uri="{BB962C8B-B14F-4D97-AF65-F5344CB8AC3E}">
        <p14:creationId xmlns:p14="http://schemas.microsoft.com/office/powerpoint/2010/main" val="83742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6689"/>
            <a:ext cx="10515600" cy="5760274"/>
          </a:xfrm>
        </p:spPr>
        <p:txBody>
          <a:bodyPr>
            <a:normAutofit lnSpcReduction="10000"/>
          </a:bodyPr>
          <a:lstStyle/>
          <a:p>
            <a:r>
              <a:rPr lang="en-US" dirty="0" smtClean="0"/>
              <a:t>The </a:t>
            </a:r>
            <a:r>
              <a:rPr lang="en-US" dirty="0"/>
              <a:t>nasolacrimal groove extends between the developing lower lateral nose and the medial orbit. </a:t>
            </a:r>
            <a:endParaRPr lang="en-US" dirty="0" smtClean="0"/>
          </a:p>
          <a:p>
            <a:r>
              <a:rPr lang="en-US" dirty="0" smtClean="0"/>
              <a:t>These </a:t>
            </a:r>
            <a:r>
              <a:rPr lang="en-US" dirty="0"/>
              <a:t>ducts usually become completely patent only after birth. </a:t>
            </a:r>
          </a:p>
          <a:p>
            <a:r>
              <a:rPr lang="en-US" b="1" dirty="0"/>
              <a:t>The epithelium of each nasal pit induces the surrounding neural crest mesenchyme to form a cartilaginous capsule around it. </a:t>
            </a:r>
            <a:endParaRPr lang="en-US" b="1" dirty="0" smtClean="0"/>
          </a:p>
          <a:p>
            <a:r>
              <a:rPr lang="en-US" dirty="0" smtClean="0"/>
              <a:t>In </a:t>
            </a:r>
            <a:r>
              <a:rPr lang="en-US" dirty="0"/>
              <a:t>a three-dimensionally complex manner, the medial parts of the nasal capsules combine with more centrally derived deep neural crest mesenchyme to form the midline nasal septum and ethmoid bones. </a:t>
            </a:r>
            <a:endParaRPr lang="en-US" dirty="0" smtClean="0"/>
          </a:p>
          <a:p>
            <a:r>
              <a:rPr lang="en-US" dirty="0" smtClean="0"/>
              <a:t>The </a:t>
            </a:r>
            <a:r>
              <a:rPr lang="en-US" dirty="0"/>
              <a:t>lateral region of the nasal capsule forms the nasal bones. </a:t>
            </a:r>
            <a:endParaRPr lang="en-US" dirty="0" smtClean="0"/>
          </a:p>
          <a:p>
            <a:r>
              <a:rPr lang="en-US" b="1" dirty="0" smtClean="0"/>
              <a:t>During </a:t>
            </a:r>
            <a:r>
              <a:rPr lang="en-US" b="1" dirty="0"/>
              <a:t>the </a:t>
            </a:r>
            <a:r>
              <a:rPr lang="en-US" b="1" dirty="0" smtClean="0"/>
              <a:t>3</a:t>
            </a:r>
            <a:r>
              <a:rPr lang="en-US" b="1" baseline="30000" dirty="0" smtClean="0"/>
              <a:t>rd</a:t>
            </a:r>
            <a:r>
              <a:rPr lang="en-US" b="1" dirty="0" smtClean="0"/>
              <a:t> month</a:t>
            </a:r>
            <a:r>
              <a:rPr lang="en-US" b="1" dirty="0"/>
              <a:t>, </a:t>
            </a:r>
            <a:r>
              <a:rPr lang="en-US" b="1" dirty="0" err="1"/>
              <a:t>shelflike</a:t>
            </a:r>
            <a:r>
              <a:rPr lang="en-US" b="1" dirty="0"/>
              <a:t> structures called nasal conchae form from the ethmoid bones on the lateral wall of the nasal cavity</a:t>
            </a:r>
            <a:r>
              <a:rPr lang="en-US" dirty="0"/>
              <a:t>. </a:t>
            </a:r>
            <a:endParaRPr lang="en-US" dirty="0" smtClean="0"/>
          </a:p>
          <a:p>
            <a:r>
              <a:rPr lang="en-US" dirty="0" smtClean="0"/>
              <a:t>The </a:t>
            </a:r>
            <a:r>
              <a:rPr lang="en-US" dirty="0"/>
              <a:t>size and shape of these structures have a significant impact on the form of the face during its postnatal growth period.</a:t>
            </a:r>
          </a:p>
          <a:p>
            <a:endParaRPr lang="en-US" dirty="0"/>
          </a:p>
        </p:txBody>
      </p:sp>
    </p:spTree>
    <p:extLst>
      <p:ext uri="{BB962C8B-B14F-4D97-AF65-F5344CB8AC3E}">
        <p14:creationId xmlns:p14="http://schemas.microsoft.com/office/powerpoint/2010/main" val="853013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1884"/>
            <a:ext cx="10515600" cy="5575079"/>
          </a:xfrm>
        </p:spPr>
        <p:txBody>
          <a:bodyPr/>
          <a:lstStyle/>
          <a:p>
            <a:r>
              <a:rPr lang="en-US" dirty="0"/>
              <a:t>At 6 to 7 weeks, a pair of epithelial ingrowths can be seen in each side of the nasal septum near the palate. </a:t>
            </a:r>
            <a:endParaRPr lang="en-US" dirty="0" smtClean="0"/>
          </a:p>
          <a:p>
            <a:r>
              <a:rPr lang="en-US" dirty="0" smtClean="0"/>
              <a:t>Developing </a:t>
            </a:r>
            <a:r>
              <a:rPr lang="en-US" dirty="0"/>
              <a:t>as invaginations from the medial portion of the nasal placode, these diverticula, known as </a:t>
            </a:r>
            <a:r>
              <a:rPr lang="en-US" dirty="0" err="1"/>
              <a:t>vomeronasal</a:t>
            </a:r>
            <a:r>
              <a:rPr lang="en-US" dirty="0"/>
              <a:t> </a:t>
            </a:r>
            <a:r>
              <a:rPr lang="en-US" dirty="0" smtClean="0"/>
              <a:t>organs, </a:t>
            </a:r>
            <a:r>
              <a:rPr lang="en-US" dirty="0"/>
              <a:t>reach a maximum size of about 6 to 8 mm at around the sixth fetal month and then begin to regress, leaving small cystic structures. </a:t>
            </a:r>
            <a:endParaRPr lang="en-US" dirty="0" smtClean="0"/>
          </a:p>
          <a:p>
            <a:r>
              <a:rPr lang="en-US" dirty="0" smtClean="0"/>
              <a:t>In </a:t>
            </a:r>
            <a:r>
              <a:rPr lang="en-US" dirty="0"/>
              <a:t>most mammals and many other vertebrates, the </a:t>
            </a:r>
            <a:r>
              <a:rPr lang="en-US" dirty="0" err="1"/>
              <a:t>vomeronasal</a:t>
            </a:r>
            <a:r>
              <a:rPr lang="en-US" dirty="0"/>
              <a:t> organs, which are lined with a modified olfactory epithelium, remain prominent and are involved in the olfaction of food in the mouth or sexual olfactory stimuli (e.g., pheromones).</a:t>
            </a:r>
          </a:p>
          <a:p>
            <a:endParaRPr lang="en-US" dirty="0"/>
          </a:p>
        </p:txBody>
      </p:sp>
    </p:spTree>
    <p:extLst>
      <p:ext uri="{BB962C8B-B14F-4D97-AF65-F5344CB8AC3E}">
        <p14:creationId xmlns:p14="http://schemas.microsoft.com/office/powerpoint/2010/main" val="2147374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59352" y="451413"/>
            <a:ext cx="8461094" cy="3831979"/>
          </a:xfrm>
          <a:prstGeom prst="rect">
            <a:avLst/>
          </a:prstGeom>
          <a:noFill/>
          <a:ln>
            <a:noFill/>
          </a:ln>
        </p:spPr>
      </p:pic>
      <p:sp>
        <p:nvSpPr>
          <p:cNvPr id="3" name="Rectangle 2"/>
          <p:cNvSpPr/>
          <p:nvPr/>
        </p:nvSpPr>
        <p:spPr>
          <a:xfrm>
            <a:off x="1331089" y="5150500"/>
            <a:ext cx="10093123" cy="729430"/>
          </a:xfrm>
          <a:prstGeom prst="rect">
            <a:avLst/>
          </a:prstGeom>
        </p:spPr>
        <p:txBody>
          <a:bodyPr wrap="square">
            <a:spAutoFit/>
          </a:bodyPr>
          <a:lstStyle/>
          <a:p>
            <a:pPr marL="63500">
              <a:lnSpc>
                <a:spcPct val="115000"/>
              </a:lnSpc>
              <a:spcAft>
                <a:spcPts val="0"/>
              </a:spcAft>
            </a:pPr>
            <a:r>
              <a:rPr lang="en-US" b="1" dirty="0" smtClean="0">
                <a:solidFill>
                  <a:srgbClr val="000000"/>
                </a:solidFill>
                <a:effectLst/>
                <a:latin typeface="Times New Roman" charset="0"/>
                <a:ea typeface="Calibri" charset="0"/>
                <a:cs typeface="Times New Roman" charset="0"/>
              </a:rPr>
              <a:t>A </a:t>
            </a:r>
            <a:r>
              <a:rPr lang="en-US" spc="-5" dirty="0" smtClean="0">
                <a:solidFill>
                  <a:srgbClr val="000000"/>
                </a:solidFill>
                <a:effectLst/>
                <a:latin typeface="Times New Roman" charset="0"/>
                <a:ea typeface="Calibri" charset="0"/>
                <a:cs typeface="Times New Roman" charset="0"/>
              </a:rPr>
              <a:t>a</a:t>
            </a:r>
            <a:r>
              <a:rPr lang="en-US" dirty="0" smtClean="0">
                <a:solidFill>
                  <a:srgbClr val="000000"/>
                </a:solidFill>
                <a:effectLst/>
                <a:latin typeface="Times New Roman" charset="0"/>
                <a:ea typeface="Calibri" charset="0"/>
                <a:cs typeface="Times New Roman" charset="0"/>
              </a:rPr>
              <a:t>nd </a:t>
            </a:r>
            <a:r>
              <a:rPr lang="en-US" b="1" spc="5" dirty="0" smtClean="0">
                <a:solidFill>
                  <a:srgbClr val="000000"/>
                </a:solidFill>
                <a:effectLst/>
                <a:latin typeface="Times New Roman" charset="0"/>
                <a:ea typeface="Calibri" charset="0"/>
                <a:cs typeface="Times New Roman" charset="0"/>
              </a:rPr>
              <a:t>B</a:t>
            </a:r>
            <a:r>
              <a:rPr lang="en-US" b="1" dirty="0" smtClean="0">
                <a:solidFill>
                  <a:srgbClr val="000000"/>
                </a:solidFill>
                <a:effectLst/>
                <a:latin typeface="Times New Roman" charset="0"/>
                <a:ea typeface="Calibri" charset="0"/>
                <a:cs typeface="Times New Roman" charset="0"/>
              </a:rPr>
              <a:t>, </a:t>
            </a:r>
            <a:r>
              <a:rPr lang="en-US" spc="-5" dirty="0" smtClean="0">
                <a:solidFill>
                  <a:srgbClr val="000000"/>
                </a:solidFill>
                <a:effectLst/>
                <a:latin typeface="Times New Roman" charset="0"/>
                <a:ea typeface="Calibri" charset="0"/>
                <a:cs typeface="Times New Roman" charset="0"/>
              </a:rPr>
              <a:t>F</a:t>
            </a:r>
            <a:r>
              <a:rPr lang="en-US" dirty="0" smtClean="0">
                <a:solidFill>
                  <a:srgbClr val="000000"/>
                </a:solidFill>
                <a:effectLst/>
                <a:latin typeface="Times New Roman" charset="0"/>
                <a:ea typeface="Calibri" charset="0"/>
                <a:cs typeface="Times New Roman" charset="0"/>
              </a:rPr>
              <a:t>ront</a:t>
            </a:r>
            <a:r>
              <a:rPr lang="en-US" spc="-5" dirty="0" smtClean="0">
                <a:solidFill>
                  <a:srgbClr val="000000"/>
                </a:solidFill>
                <a:effectLst/>
                <a:latin typeface="Times New Roman" charset="0"/>
                <a:ea typeface="Calibri" charset="0"/>
                <a:cs typeface="Times New Roman" charset="0"/>
              </a:rPr>
              <a:t>a</a:t>
            </a:r>
            <a:r>
              <a:rPr lang="en-US" dirty="0" smtClean="0">
                <a:solidFill>
                  <a:srgbClr val="000000"/>
                </a:solidFill>
                <a:effectLst/>
                <a:latin typeface="Times New Roman" charset="0"/>
                <a:ea typeface="Calibri" charset="0"/>
                <a:cs typeface="Times New Roman" charset="0"/>
              </a:rPr>
              <a:t>l s</a:t>
            </a:r>
            <a:r>
              <a:rPr lang="en-US" spc="10" dirty="0" smtClean="0">
                <a:solidFill>
                  <a:srgbClr val="000000"/>
                </a:solidFill>
                <a:effectLst/>
                <a:latin typeface="Times New Roman" charset="0"/>
                <a:ea typeface="Calibri" charset="0"/>
                <a:cs typeface="Times New Roman" charset="0"/>
              </a:rPr>
              <a:t>e</a:t>
            </a:r>
            <a:r>
              <a:rPr lang="en-US" spc="-5" dirty="0" smtClean="0">
                <a:solidFill>
                  <a:srgbClr val="000000"/>
                </a:solidFill>
                <a:effectLst/>
                <a:latin typeface="Times New Roman" charset="0"/>
                <a:ea typeface="Calibri" charset="0"/>
                <a:cs typeface="Times New Roman" charset="0"/>
              </a:rPr>
              <a:t>c</a:t>
            </a:r>
            <a:r>
              <a:rPr lang="en-US" dirty="0" smtClean="0">
                <a:solidFill>
                  <a:srgbClr val="000000"/>
                </a:solidFill>
                <a:effectLst/>
                <a:latin typeface="Times New Roman" charset="0"/>
                <a:ea typeface="Calibri" charset="0"/>
                <a:cs typeface="Times New Roman" charset="0"/>
              </a:rPr>
              <a:t>t</a:t>
            </a:r>
            <a:r>
              <a:rPr lang="en-US" spc="5" dirty="0" smtClean="0">
                <a:solidFill>
                  <a:srgbClr val="000000"/>
                </a:solidFill>
                <a:effectLst/>
                <a:latin typeface="Times New Roman" charset="0"/>
                <a:ea typeface="Calibri" charset="0"/>
                <a:cs typeface="Times New Roman" charset="0"/>
              </a:rPr>
              <a:t>i</a:t>
            </a:r>
            <a:r>
              <a:rPr lang="en-US" dirty="0" smtClean="0">
                <a:solidFill>
                  <a:srgbClr val="000000"/>
                </a:solidFill>
                <a:effectLst/>
                <a:latin typeface="Times New Roman" charset="0"/>
                <a:ea typeface="Calibri" charset="0"/>
                <a:cs typeface="Times New Roman" charset="0"/>
              </a:rPr>
              <a:t>ons th</a:t>
            </a:r>
            <a:r>
              <a:rPr lang="en-US" spc="-5" dirty="0" smtClean="0">
                <a:solidFill>
                  <a:srgbClr val="000000"/>
                </a:solidFill>
                <a:effectLst/>
                <a:latin typeface="Times New Roman" charset="0"/>
                <a:ea typeface="Calibri" charset="0"/>
                <a:cs typeface="Times New Roman" charset="0"/>
              </a:rPr>
              <a:t>r</a:t>
            </a:r>
            <a:r>
              <a:rPr lang="en-US" dirty="0" smtClean="0">
                <a:solidFill>
                  <a:srgbClr val="000000"/>
                </a:solidFill>
                <a:effectLst/>
                <a:latin typeface="Times New Roman" charset="0"/>
                <a:ea typeface="Calibri" charset="0"/>
                <a:cs typeface="Times New Roman" charset="0"/>
              </a:rPr>
              <a:t>ou</a:t>
            </a:r>
            <a:r>
              <a:rPr lang="en-US" spc="-10" dirty="0" smtClean="0">
                <a:solidFill>
                  <a:srgbClr val="000000"/>
                </a:solidFill>
                <a:effectLst/>
                <a:latin typeface="Times New Roman" charset="0"/>
                <a:ea typeface="Calibri" charset="0"/>
                <a:cs typeface="Times New Roman" charset="0"/>
              </a:rPr>
              <a:t>g</a:t>
            </a:r>
            <a:r>
              <a:rPr lang="en-US" dirty="0" smtClean="0">
                <a:solidFill>
                  <a:srgbClr val="000000"/>
                </a:solidFill>
                <a:effectLst/>
                <a:latin typeface="Times New Roman" charset="0"/>
                <a:ea typeface="Calibri" charset="0"/>
                <a:cs typeface="Times New Roman" charset="0"/>
              </a:rPr>
              <a:t>h t</a:t>
            </a:r>
            <a:r>
              <a:rPr lang="en-US" spc="15" dirty="0" smtClean="0">
                <a:solidFill>
                  <a:srgbClr val="000000"/>
                </a:solidFill>
                <a:effectLst/>
                <a:latin typeface="Times New Roman" charset="0"/>
                <a:ea typeface="Calibri" charset="0"/>
                <a:cs typeface="Times New Roman" charset="0"/>
              </a:rPr>
              <a:t>h</a:t>
            </a:r>
            <a:r>
              <a:rPr lang="en-US" dirty="0" smtClean="0">
                <a:solidFill>
                  <a:srgbClr val="000000"/>
                </a:solidFill>
                <a:effectLst/>
                <a:latin typeface="Times New Roman" charset="0"/>
                <a:ea typeface="Calibri" charset="0"/>
                <a:cs typeface="Times New Roman" charset="0"/>
              </a:rPr>
              <a:t>e</a:t>
            </a:r>
            <a:r>
              <a:rPr lang="en-US" spc="-5" dirty="0" smtClean="0">
                <a:solidFill>
                  <a:srgbClr val="000000"/>
                </a:solidFill>
                <a:effectLst/>
                <a:latin typeface="Times New Roman" charset="0"/>
                <a:ea typeface="Calibri" charset="0"/>
                <a:cs typeface="Times New Roman" charset="0"/>
              </a:rPr>
              <a:t> </a:t>
            </a:r>
            <a:r>
              <a:rPr lang="en-US" dirty="0" smtClean="0">
                <a:solidFill>
                  <a:srgbClr val="000000"/>
                </a:solidFill>
                <a:effectLst/>
                <a:latin typeface="Times New Roman" charset="0"/>
                <a:ea typeface="Calibri" charset="0"/>
                <a:cs typeface="Times New Roman" charset="0"/>
              </a:rPr>
              <a:t>human h</a:t>
            </a:r>
            <a:r>
              <a:rPr lang="en-US" spc="-5" dirty="0" smtClean="0">
                <a:solidFill>
                  <a:srgbClr val="000000"/>
                </a:solidFill>
                <a:effectLst/>
                <a:latin typeface="Times New Roman" charset="0"/>
                <a:ea typeface="Calibri" charset="0"/>
                <a:cs typeface="Times New Roman" charset="0"/>
              </a:rPr>
              <a:t>ea</a:t>
            </a:r>
            <a:r>
              <a:rPr lang="en-US" dirty="0" smtClean="0">
                <a:solidFill>
                  <a:srgbClr val="000000"/>
                </a:solidFill>
                <a:effectLst/>
                <a:latin typeface="Times New Roman" charset="0"/>
                <a:ea typeface="Calibri" charset="0"/>
                <a:cs typeface="Times New Roman" charset="0"/>
              </a:rPr>
              <a:t>d,</a:t>
            </a:r>
            <a:r>
              <a:rPr lang="en-US" spc="10" dirty="0" smtClean="0">
                <a:solidFill>
                  <a:srgbClr val="000000"/>
                </a:solidFill>
                <a:effectLst/>
                <a:latin typeface="Times New Roman" charset="0"/>
                <a:ea typeface="Calibri" charset="0"/>
                <a:cs typeface="Times New Roman" charset="0"/>
              </a:rPr>
              <a:t> </a:t>
            </a:r>
            <a:r>
              <a:rPr lang="en-US" dirty="0" smtClean="0">
                <a:solidFill>
                  <a:srgbClr val="000000"/>
                </a:solidFill>
                <a:effectLst/>
                <a:latin typeface="Times New Roman" charset="0"/>
                <a:ea typeface="Calibri" charset="0"/>
                <a:cs typeface="Times New Roman" charset="0"/>
              </a:rPr>
              <a:t>showing</a:t>
            </a:r>
            <a:r>
              <a:rPr lang="en-US" spc="-10" dirty="0" smtClean="0">
                <a:solidFill>
                  <a:srgbClr val="000000"/>
                </a:solidFill>
                <a:effectLst/>
                <a:latin typeface="Times New Roman" charset="0"/>
                <a:ea typeface="Calibri" charset="0"/>
                <a:cs typeface="Times New Roman" charset="0"/>
              </a:rPr>
              <a:t> </a:t>
            </a:r>
            <a:r>
              <a:rPr lang="en-US" spc="-5" dirty="0" smtClean="0">
                <a:solidFill>
                  <a:srgbClr val="000000"/>
                </a:solidFill>
                <a:effectLst/>
                <a:latin typeface="Times New Roman" charset="0"/>
                <a:ea typeface="Calibri" charset="0"/>
                <a:cs typeface="Times New Roman" charset="0"/>
              </a:rPr>
              <a:t>f</a:t>
            </a:r>
            <a:r>
              <a:rPr lang="en-US" dirty="0" smtClean="0">
                <a:solidFill>
                  <a:srgbClr val="000000"/>
                </a:solidFill>
                <a:effectLst/>
                <a:latin typeface="Times New Roman" charset="0"/>
                <a:ea typeface="Calibri" charset="0"/>
                <a:cs typeface="Times New Roman" charset="0"/>
              </a:rPr>
              <a:t>usion of the</a:t>
            </a:r>
            <a:r>
              <a:rPr lang="en-US" spc="-5" dirty="0" smtClean="0">
                <a:solidFill>
                  <a:srgbClr val="000000"/>
                </a:solidFill>
                <a:effectLst/>
                <a:latin typeface="Times New Roman" charset="0"/>
                <a:ea typeface="Calibri" charset="0"/>
                <a:cs typeface="Times New Roman" charset="0"/>
              </a:rPr>
              <a:t> </a:t>
            </a:r>
            <a:r>
              <a:rPr lang="en-US" spc="10" dirty="0" smtClean="0">
                <a:solidFill>
                  <a:srgbClr val="000000"/>
                </a:solidFill>
                <a:effectLst/>
                <a:latin typeface="Times New Roman" charset="0"/>
                <a:ea typeface="Calibri" charset="0"/>
                <a:cs typeface="Times New Roman" charset="0"/>
              </a:rPr>
              <a:t>p</a:t>
            </a:r>
            <a:r>
              <a:rPr lang="en-US" spc="-5" dirty="0" smtClean="0">
                <a:solidFill>
                  <a:srgbClr val="000000"/>
                </a:solidFill>
                <a:effectLst/>
                <a:latin typeface="Times New Roman" charset="0"/>
                <a:ea typeface="Calibri" charset="0"/>
                <a:cs typeface="Times New Roman" charset="0"/>
              </a:rPr>
              <a:t>a</a:t>
            </a:r>
            <a:r>
              <a:rPr lang="en-US" spc="15" dirty="0" smtClean="0">
                <a:solidFill>
                  <a:srgbClr val="000000"/>
                </a:solidFill>
                <a:effectLst/>
                <a:latin typeface="Times New Roman" charset="0"/>
                <a:ea typeface="Calibri" charset="0"/>
                <a:cs typeface="Times New Roman" charset="0"/>
              </a:rPr>
              <a:t>l</a:t>
            </a:r>
            <a:r>
              <a:rPr lang="en-US" spc="-5" dirty="0" smtClean="0">
                <a:solidFill>
                  <a:srgbClr val="000000"/>
                </a:solidFill>
                <a:effectLst/>
                <a:latin typeface="Times New Roman" charset="0"/>
                <a:ea typeface="Calibri" charset="0"/>
                <a:cs typeface="Times New Roman" charset="0"/>
              </a:rPr>
              <a:t>a</a:t>
            </a:r>
            <a:r>
              <a:rPr lang="en-US" dirty="0" smtClean="0">
                <a:solidFill>
                  <a:srgbClr val="000000"/>
                </a:solidFill>
                <a:effectLst/>
                <a:latin typeface="Times New Roman" charset="0"/>
                <a:ea typeface="Calibri" charset="0"/>
                <a:cs typeface="Times New Roman" charset="0"/>
              </a:rPr>
              <a:t>tal sh</a:t>
            </a:r>
            <a:r>
              <a:rPr lang="en-US" spc="-5" dirty="0" smtClean="0">
                <a:solidFill>
                  <a:srgbClr val="000000"/>
                </a:solidFill>
                <a:effectLst/>
                <a:latin typeface="Times New Roman" charset="0"/>
                <a:ea typeface="Calibri" charset="0"/>
                <a:cs typeface="Times New Roman" charset="0"/>
              </a:rPr>
              <a:t>e</a:t>
            </a:r>
            <a:r>
              <a:rPr lang="en-US" dirty="0" smtClean="0">
                <a:solidFill>
                  <a:srgbClr val="000000"/>
                </a:solidFill>
                <a:effectLst/>
                <a:latin typeface="Times New Roman" charset="0"/>
                <a:ea typeface="Calibri" charset="0"/>
                <a:cs typeface="Times New Roman" charset="0"/>
              </a:rPr>
              <a:t>lves. Note </a:t>
            </a:r>
            <a:r>
              <a:rPr lang="en-US" dirty="0" err="1" smtClean="0">
                <a:solidFill>
                  <a:srgbClr val="000000"/>
                </a:solidFill>
                <a:effectLst/>
                <a:latin typeface="Times New Roman" charset="0"/>
                <a:ea typeface="Calibri" charset="0"/>
                <a:cs typeface="Times New Roman" charset="0"/>
              </a:rPr>
              <a:t>vomeronasal</a:t>
            </a:r>
            <a:r>
              <a:rPr lang="en-US" dirty="0" smtClean="0">
                <a:solidFill>
                  <a:srgbClr val="000000"/>
                </a:solidFill>
                <a:effectLst/>
                <a:latin typeface="Times New Roman" charset="0"/>
                <a:ea typeface="Calibri" charset="0"/>
                <a:cs typeface="Times New Roman" charset="0"/>
              </a:rPr>
              <a:t> organ in the nasal septum</a:t>
            </a:r>
            <a:endParaRPr lang="en-US" sz="1600" dirty="0">
              <a:effectLst/>
              <a:latin typeface="Calibri" charset="0"/>
              <a:ea typeface="Calibri" charset="0"/>
              <a:cs typeface="Times New Roman" charset="0"/>
            </a:endParaRPr>
          </a:p>
        </p:txBody>
      </p:sp>
    </p:spTree>
    <p:extLst>
      <p:ext uri="{BB962C8B-B14F-4D97-AF65-F5344CB8AC3E}">
        <p14:creationId xmlns:p14="http://schemas.microsoft.com/office/powerpoint/2010/main" val="310545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7630"/>
            <a:ext cx="10515600" cy="5459333"/>
          </a:xfrm>
        </p:spPr>
        <p:txBody>
          <a:bodyPr>
            <a:normAutofit fontScale="77500" lnSpcReduction="20000"/>
          </a:bodyPr>
          <a:lstStyle/>
          <a:p>
            <a:r>
              <a:rPr lang="en-US" dirty="0"/>
              <a:t>The </a:t>
            </a:r>
            <a:r>
              <a:rPr lang="en-US" dirty="0" smtClean="0"/>
              <a:t>dorsal most </a:t>
            </a:r>
            <a:r>
              <a:rPr lang="en-US" dirty="0"/>
              <a:t>ectodermal epithelium of the nasal pits undergoes differentiation as a highly specialized olfactory </a:t>
            </a:r>
            <a:r>
              <a:rPr lang="en-US" dirty="0" smtClean="0"/>
              <a:t>epithelium. </a:t>
            </a:r>
          </a:p>
          <a:p>
            <a:r>
              <a:rPr lang="en-US" dirty="0" smtClean="0"/>
              <a:t>Beginning </a:t>
            </a:r>
            <a:r>
              <a:rPr lang="en-US" dirty="0"/>
              <a:t>in the embryonic period and continuing throughout life, the olfactory epithelium is able to form primitive sensory bipolar neurons, which send axonal projections toward the olfactory bulb of the brain. </a:t>
            </a:r>
            <a:endParaRPr lang="en-US" dirty="0" smtClean="0"/>
          </a:p>
          <a:p>
            <a:r>
              <a:rPr lang="en-US" dirty="0" smtClean="0"/>
              <a:t>Preceding </a:t>
            </a:r>
            <a:r>
              <a:rPr lang="en-US" dirty="0"/>
              <a:t>axonal ingrowth, some cells break free from this epithelium and migrate toward the brain. </a:t>
            </a:r>
            <a:endParaRPr lang="en-US" dirty="0" smtClean="0"/>
          </a:p>
          <a:p>
            <a:r>
              <a:rPr lang="en-US" dirty="0" smtClean="0">
                <a:solidFill>
                  <a:srgbClr val="FF0000"/>
                </a:solidFill>
              </a:rPr>
              <a:t>Other </a:t>
            </a:r>
            <a:r>
              <a:rPr lang="en-US" dirty="0">
                <a:solidFill>
                  <a:srgbClr val="FF0000"/>
                </a:solidFill>
              </a:rPr>
              <a:t>cells migrating from the olfactory placode (specifically, the </a:t>
            </a:r>
            <a:r>
              <a:rPr lang="en-US" dirty="0" err="1">
                <a:solidFill>
                  <a:srgbClr val="FF0000"/>
                </a:solidFill>
              </a:rPr>
              <a:t>vomeronasal</a:t>
            </a:r>
            <a:r>
              <a:rPr lang="en-US" dirty="0">
                <a:solidFill>
                  <a:srgbClr val="FF0000"/>
                </a:solidFill>
              </a:rPr>
              <a:t> primordium) synthesize luteinizing hormone–releasing hormone and migrate to the hypothalamus, the site of synthesis and release of this hormone in adults. </a:t>
            </a:r>
            <a:endParaRPr lang="en-US" dirty="0" smtClean="0">
              <a:solidFill>
                <a:srgbClr val="FF0000"/>
              </a:solidFill>
            </a:endParaRPr>
          </a:p>
          <a:p>
            <a:r>
              <a:rPr lang="en-US" b="1" dirty="0" smtClean="0"/>
              <a:t>The </a:t>
            </a:r>
            <a:r>
              <a:rPr lang="en-US" b="1" dirty="0"/>
              <a:t>embryonic origin of these cells in the olfactory placode helps to explain the basis for </a:t>
            </a:r>
            <a:r>
              <a:rPr lang="en-US" b="1" dirty="0" err="1"/>
              <a:t>Kallmann’s</a:t>
            </a:r>
            <a:r>
              <a:rPr lang="en-US" b="1" dirty="0"/>
              <a:t> syndrome, which is characterized by anosmia and hypogonadotropic hypogonadism. </a:t>
            </a:r>
            <a:endParaRPr lang="en-US" b="1" dirty="0" smtClean="0"/>
          </a:p>
          <a:p>
            <a:r>
              <a:rPr lang="en-US" dirty="0" smtClean="0"/>
              <a:t>Cells </a:t>
            </a:r>
            <a:r>
              <a:rPr lang="en-US" dirty="0"/>
              <a:t>of the olfactory placode also form supporting (</a:t>
            </a:r>
            <a:r>
              <a:rPr lang="en-US" dirty="0" err="1"/>
              <a:t>sustentacular</a:t>
            </a:r>
            <a:r>
              <a:rPr lang="en-US" dirty="0"/>
              <a:t>) cells and glandular cells in the olfactory region of the nose. </a:t>
            </a:r>
            <a:endParaRPr lang="en-US" dirty="0" smtClean="0"/>
          </a:p>
          <a:p>
            <a:r>
              <a:rPr lang="en-US" dirty="0" smtClean="0"/>
              <a:t>Physiological </a:t>
            </a:r>
            <a:r>
              <a:rPr lang="en-US" dirty="0"/>
              <a:t>evidence shows that the olfactory epithelium is capable of some function in late fetal life, but full olfactory function is not attained until after birth.</a:t>
            </a:r>
          </a:p>
          <a:p>
            <a:endParaRPr lang="en-US" dirty="0"/>
          </a:p>
        </p:txBody>
      </p:sp>
    </p:spTree>
    <p:extLst>
      <p:ext uri="{BB962C8B-B14F-4D97-AF65-F5344CB8AC3E}">
        <p14:creationId xmlns:p14="http://schemas.microsoft.com/office/powerpoint/2010/main" val="957578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45488" y="532435"/>
            <a:ext cx="8009681" cy="4398657"/>
          </a:xfrm>
          <a:prstGeom prst="rect">
            <a:avLst/>
          </a:prstGeom>
          <a:noFill/>
          <a:ln>
            <a:noFill/>
          </a:ln>
        </p:spPr>
      </p:pic>
      <p:sp>
        <p:nvSpPr>
          <p:cNvPr id="3" name="Rectangle 2"/>
          <p:cNvSpPr/>
          <p:nvPr/>
        </p:nvSpPr>
        <p:spPr>
          <a:xfrm>
            <a:off x="1713053" y="5062750"/>
            <a:ext cx="9850055" cy="646331"/>
          </a:xfrm>
          <a:prstGeom prst="rect">
            <a:avLst/>
          </a:prstGeom>
        </p:spPr>
        <p:txBody>
          <a:bodyPr wrap="square">
            <a:spAutoFit/>
          </a:bodyPr>
          <a:lstStyle/>
          <a:p>
            <a:r>
              <a:rPr lang="en-US" dirty="0" smtClean="0">
                <a:effectLst/>
                <a:latin typeface="Arial" charset="0"/>
                <a:ea typeface="Calibri" charset="0"/>
              </a:rPr>
              <a:t>Sagittal sections through embryonic heads with special emphasis on development of the nasal chambers. A, At 5 weeks. B, At 6 weeks. C, At    weeks. D, At 7 weeks. E, At 12 weeks.</a:t>
            </a:r>
            <a:r>
              <a:rPr lang="en-US" dirty="0" smtClean="0">
                <a:effectLst/>
              </a:rPr>
              <a:t> </a:t>
            </a:r>
            <a:endParaRPr lang="en-US" dirty="0"/>
          </a:p>
        </p:txBody>
      </p:sp>
    </p:spTree>
    <p:extLst>
      <p:ext uri="{BB962C8B-B14F-4D97-AF65-F5344CB8AC3E}">
        <p14:creationId xmlns:p14="http://schemas.microsoft.com/office/powerpoint/2010/main" val="774608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5033"/>
            <a:ext cx="10515600" cy="5551930"/>
          </a:xfrm>
        </p:spPr>
        <p:txBody>
          <a:bodyPr>
            <a:normAutofit/>
          </a:bodyPr>
          <a:lstStyle/>
          <a:p>
            <a:r>
              <a:rPr lang="en-US" sz="3200" b="1" dirty="0" smtClean="0"/>
              <a:t>Anomalies of the Nasal Cavity</a:t>
            </a:r>
            <a:endParaRPr lang="en-US" sz="3200" dirty="0" smtClean="0"/>
          </a:p>
          <a:p>
            <a:pPr lvl="1"/>
            <a:r>
              <a:rPr lang="en-US" sz="2800" dirty="0" smtClean="0"/>
              <a:t>There may be atresia of the cavity at the external nares, at the posterior nasal aperture, or in the cavity proper. </a:t>
            </a:r>
          </a:p>
          <a:p>
            <a:pPr lvl="1"/>
            <a:r>
              <a:rPr lang="en-US" sz="2800" dirty="0" smtClean="0"/>
              <a:t>This may be unilateral or bilateral. </a:t>
            </a:r>
          </a:p>
          <a:p>
            <a:pPr lvl="1"/>
            <a:r>
              <a:rPr lang="en-US" sz="2800" dirty="0" smtClean="0"/>
              <a:t>Very rarely, there may be total absence of the nasal passages.</a:t>
            </a:r>
          </a:p>
          <a:p>
            <a:pPr lvl="1"/>
            <a:r>
              <a:rPr lang="en-US" sz="2800" dirty="0" smtClean="0"/>
              <a:t>Congenital defects in the cribriform plate of the ethmoid bone may lead to a communication between the cranial cavity and the nose.</a:t>
            </a:r>
          </a:p>
          <a:p>
            <a:pPr lvl="1"/>
            <a:r>
              <a:rPr lang="en-US" sz="2800" dirty="0" smtClean="0"/>
              <a:t>The nasal septum may not be in the middle line, i.e. it may be deflected to one side. </a:t>
            </a:r>
          </a:p>
          <a:p>
            <a:pPr lvl="1"/>
            <a:r>
              <a:rPr lang="en-US" sz="2800" dirty="0" smtClean="0"/>
              <a:t>The septum may be absent.</a:t>
            </a:r>
          </a:p>
          <a:p>
            <a:pPr lvl="1"/>
            <a:r>
              <a:rPr lang="en-US" sz="2800" dirty="0" smtClean="0"/>
              <a:t>The nasal cavity may communicate with the mouth.</a:t>
            </a:r>
          </a:p>
          <a:p>
            <a:endParaRPr lang="en-US" sz="3200" dirty="0"/>
          </a:p>
        </p:txBody>
      </p:sp>
    </p:spTree>
    <p:extLst>
      <p:ext uri="{BB962C8B-B14F-4D97-AF65-F5344CB8AC3E}">
        <p14:creationId xmlns:p14="http://schemas.microsoft.com/office/powerpoint/2010/main" val="659934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PARANASAL SINUS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paranasal sinuses namely the frontal, maxillary, ethmoidal and sphenoidal, develop during the </a:t>
            </a:r>
            <a:r>
              <a:rPr lang="en-US" dirty="0" smtClean="0"/>
              <a:t>3</a:t>
            </a:r>
            <a:r>
              <a:rPr lang="en-US" baseline="30000" dirty="0" smtClean="0"/>
              <a:t>rd</a:t>
            </a:r>
            <a:r>
              <a:rPr lang="en-US" dirty="0" smtClean="0"/>
              <a:t> month </a:t>
            </a:r>
            <a:r>
              <a:rPr lang="en-US" dirty="0"/>
              <a:t>as diverticula of the nasal mucosa into the corresponding bones after which they are named. </a:t>
            </a:r>
            <a:endParaRPr lang="en-US" dirty="0" smtClean="0"/>
          </a:p>
          <a:p>
            <a:r>
              <a:rPr lang="en-US" dirty="0" smtClean="0"/>
              <a:t>The </a:t>
            </a:r>
            <a:r>
              <a:rPr lang="en-US" dirty="0"/>
              <a:t>growth of the sinuses and their </a:t>
            </a:r>
            <a:r>
              <a:rPr lang="en-US" dirty="0" err="1"/>
              <a:t>pneumatization</a:t>
            </a:r>
            <a:r>
              <a:rPr lang="en-US" dirty="0"/>
              <a:t> occurs at different rates. </a:t>
            </a:r>
            <a:endParaRPr lang="en-US" dirty="0" smtClean="0"/>
          </a:p>
          <a:p>
            <a:r>
              <a:rPr lang="en-US" dirty="0" smtClean="0"/>
              <a:t>The </a:t>
            </a:r>
            <a:r>
              <a:rPr lang="en-US" dirty="0"/>
              <a:t>maxillary and sphenoidal sinuses are the first to appear before birth followed by others after birth. </a:t>
            </a:r>
            <a:endParaRPr lang="en-US" dirty="0" smtClean="0"/>
          </a:p>
          <a:p>
            <a:r>
              <a:rPr lang="en-US" dirty="0" smtClean="0"/>
              <a:t>The </a:t>
            </a:r>
            <a:r>
              <a:rPr lang="en-US" dirty="0"/>
              <a:t>frontal sinuses do not develop into the frontal bones until the second year and they may be absent. </a:t>
            </a:r>
            <a:endParaRPr lang="en-US" dirty="0" smtClean="0"/>
          </a:p>
          <a:p>
            <a:r>
              <a:rPr lang="en-US" dirty="0" smtClean="0"/>
              <a:t>The </a:t>
            </a:r>
            <a:r>
              <a:rPr lang="en-US" dirty="0"/>
              <a:t>paranasal sinuses reach their maximum size around puberty. </a:t>
            </a:r>
            <a:endParaRPr lang="en-US" dirty="0" smtClean="0"/>
          </a:p>
          <a:p>
            <a:r>
              <a:rPr lang="en-US" dirty="0" smtClean="0"/>
              <a:t>Enlargement </a:t>
            </a:r>
            <a:r>
              <a:rPr lang="en-US" dirty="0"/>
              <a:t>of paranasal sinuses is associated with overall enlargement of the facial skeleton, including the jaws. </a:t>
            </a:r>
            <a:endParaRPr lang="en-US" dirty="0" smtClean="0"/>
          </a:p>
          <a:p>
            <a:r>
              <a:rPr lang="en-US" dirty="0" smtClean="0"/>
              <a:t>This </a:t>
            </a:r>
            <a:r>
              <a:rPr lang="en-US" dirty="0"/>
              <a:t>provides space in the jaws for growth and eruption of teeth. </a:t>
            </a:r>
            <a:endParaRPr lang="en-US" dirty="0" smtClean="0"/>
          </a:p>
          <a:p>
            <a:r>
              <a:rPr lang="en-US" dirty="0" smtClean="0"/>
              <a:t>Absences </a:t>
            </a:r>
            <a:r>
              <a:rPr lang="en-US" dirty="0"/>
              <a:t>of frontal and sphenoidal sinuses are characteristics feature of mongolism. </a:t>
            </a:r>
          </a:p>
          <a:p>
            <a:endParaRPr lang="en-US" dirty="0"/>
          </a:p>
        </p:txBody>
      </p:sp>
    </p:spTree>
    <p:extLst>
      <p:ext uri="{BB962C8B-B14F-4D97-AF65-F5344CB8AC3E}">
        <p14:creationId xmlns:p14="http://schemas.microsoft.com/office/powerpoint/2010/main" val="805695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PALATE</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early embryo possesses a common </a:t>
            </a:r>
            <a:r>
              <a:rPr lang="en-US" dirty="0" err="1"/>
              <a:t>oronasal</a:t>
            </a:r>
            <a:r>
              <a:rPr lang="en-US" dirty="0"/>
              <a:t> cavity. </a:t>
            </a:r>
            <a:endParaRPr lang="en-US" dirty="0" smtClean="0"/>
          </a:p>
          <a:p>
            <a:r>
              <a:rPr lang="en-US" dirty="0" smtClean="0"/>
              <a:t>The </a:t>
            </a:r>
            <a:r>
              <a:rPr lang="en-US" dirty="0"/>
              <a:t>palate forms between 6 and 10 weeks to separate the oral from the nasal cavity. </a:t>
            </a:r>
            <a:endParaRPr lang="en-US" dirty="0" smtClean="0"/>
          </a:p>
          <a:p>
            <a:r>
              <a:rPr lang="en-US" dirty="0" smtClean="0"/>
              <a:t>The </a:t>
            </a:r>
            <a:r>
              <a:rPr lang="en-US" dirty="0"/>
              <a:t>palate is derived from three primordia: an unpaired median palatine process, a pair of lateral palatine processes with contribution from nasal </a:t>
            </a:r>
            <a:r>
              <a:rPr lang="en-US" dirty="0" smtClean="0"/>
              <a:t>septum. </a:t>
            </a:r>
          </a:p>
          <a:p>
            <a:r>
              <a:rPr lang="en-US" dirty="0" smtClean="0"/>
              <a:t>The </a:t>
            </a:r>
            <a:r>
              <a:rPr lang="en-US" dirty="0"/>
              <a:t>median palatine process is an ingrowth from the merged </a:t>
            </a:r>
            <a:r>
              <a:rPr lang="en-US" dirty="0" err="1"/>
              <a:t>nasomedial</a:t>
            </a:r>
            <a:r>
              <a:rPr lang="en-US" dirty="0"/>
              <a:t> processes. </a:t>
            </a:r>
            <a:endParaRPr lang="en-US" dirty="0" smtClean="0"/>
          </a:p>
          <a:p>
            <a:r>
              <a:rPr lang="en-US" dirty="0" smtClean="0"/>
              <a:t>As </a:t>
            </a:r>
            <a:r>
              <a:rPr lang="en-US" dirty="0"/>
              <a:t>it grows, the median palatine process forms a triangular bony structure called the primary palate. </a:t>
            </a:r>
            <a:endParaRPr lang="en-US" dirty="0" smtClean="0"/>
          </a:p>
          <a:p>
            <a:r>
              <a:rPr lang="en-US" dirty="0" smtClean="0"/>
              <a:t>In </a:t>
            </a:r>
            <a:r>
              <a:rPr lang="en-US" dirty="0"/>
              <a:t>postnatal life, the skeletal component of the primary palate is referred to as the </a:t>
            </a:r>
            <a:r>
              <a:rPr lang="en-US" dirty="0" err="1"/>
              <a:t>premaxillary</a:t>
            </a:r>
            <a:r>
              <a:rPr lang="en-US" dirty="0"/>
              <a:t> component of the maxilla. </a:t>
            </a:r>
            <a:endParaRPr lang="en-US" dirty="0" smtClean="0"/>
          </a:p>
          <a:p>
            <a:r>
              <a:rPr lang="en-US" dirty="0" smtClean="0"/>
              <a:t>The </a:t>
            </a:r>
            <a:r>
              <a:rPr lang="en-US" dirty="0"/>
              <a:t>four upper incisor teeth arise from this </a:t>
            </a:r>
            <a:r>
              <a:rPr lang="en-US" dirty="0" smtClean="0"/>
              <a:t>structure.</a:t>
            </a:r>
            <a:endParaRPr lang="en-US" dirty="0"/>
          </a:p>
          <a:p>
            <a:endParaRPr lang="en-US" dirty="0"/>
          </a:p>
        </p:txBody>
      </p:sp>
    </p:spTree>
    <p:extLst>
      <p:ext uri="{BB962C8B-B14F-4D97-AF65-F5344CB8AC3E}">
        <p14:creationId xmlns:p14="http://schemas.microsoft.com/office/powerpoint/2010/main" val="1443151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303362" y="544010"/>
            <a:ext cx="6485355" cy="4430580"/>
          </a:xfrm>
          <a:prstGeom prst="rect">
            <a:avLst/>
          </a:prstGeom>
          <a:noFill/>
          <a:ln>
            <a:noFill/>
          </a:ln>
        </p:spPr>
      </p:pic>
      <p:sp>
        <p:nvSpPr>
          <p:cNvPr id="3" name="Rectangle 2"/>
          <p:cNvSpPr/>
          <p:nvPr/>
        </p:nvSpPr>
        <p:spPr>
          <a:xfrm>
            <a:off x="3598039" y="5628719"/>
            <a:ext cx="4995919" cy="369332"/>
          </a:xfrm>
          <a:prstGeom prst="rect">
            <a:avLst/>
          </a:prstGeom>
        </p:spPr>
        <p:txBody>
          <a:bodyPr wrap="none">
            <a:spAutoFit/>
          </a:bodyPr>
          <a:lstStyle/>
          <a:p>
            <a:r>
              <a:rPr lang="en-US" dirty="0" smtClean="0">
                <a:solidFill>
                  <a:srgbClr val="000000"/>
                </a:solidFill>
                <a:effectLst/>
                <a:latin typeface="Arial" charset="0"/>
                <a:ea typeface="Calibri" charset="0"/>
              </a:rPr>
              <a:t>D</a:t>
            </a:r>
            <a:r>
              <a:rPr lang="en-US" spc="-5" dirty="0" smtClean="0">
                <a:solidFill>
                  <a:srgbClr val="000000"/>
                </a:solidFill>
                <a:effectLst/>
                <a:latin typeface="Arial" charset="0"/>
                <a:ea typeface="Calibri" charset="0"/>
              </a:rPr>
              <a:t>e</a:t>
            </a:r>
            <a:r>
              <a:rPr lang="en-US" dirty="0" smtClean="0">
                <a:solidFill>
                  <a:srgbClr val="000000"/>
                </a:solidFill>
                <a:effectLst/>
                <a:latin typeface="Arial" charset="0"/>
                <a:ea typeface="Calibri" charset="0"/>
              </a:rPr>
              <a:t>v</a:t>
            </a:r>
            <a:r>
              <a:rPr lang="en-US" spc="-5" dirty="0" smtClean="0">
                <a:solidFill>
                  <a:srgbClr val="000000"/>
                </a:solidFill>
                <a:effectLst/>
                <a:latin typeface="Arial" charset="0"/>
                <a:ea typeface="Calibri" charset="0"/>
              </a:rPr>
              <a:t>e</a:t>
            </a:r>
            <a:r>
              <a:rPr lang="en-US" dirty="0" smtClean="0">
                <a:solidFill>
                  <a:srgbClr val="000000"/>
                </a:solidFill>
                <a:effectLst/>
                <a:latin typeface="Arial" charset="0"/>
                <a:ea typeface="Calibri" charset="0"/>
              </a:rPr>
              <a:t>lop</a:t>
            </a:r>
            <a:r>
              <a:rPr lang="en-US" spc="5" dirty="0" smtClean="0">
                <a:solidFill>
                  <a:srgbClr val="000000"/>
                </a:solidFill>
                <a:effectLst/>
                <a:latin typeface="Arial" charset="0"/>
                <a:ea typeface="Calibri" charset="0"/>
              </a:rPr>
              <a:t>m</a:t>
            </a:r>
            <a:r>
              <a:rPr lang="en-US" spc="-5" dirty="0" smtClean="0">
                <a:solidFill>
                  <a:srgbClr val="000000"/>
                </a:solidFill>
                <a:effectLst/>
                <a:latin typeface="Arial" charset="0"/>
                <a:ea typeface="Calibri" charset="0"/>
              </a:rPr>
              <a:t>e</a:t>
            </a:r>
            <a:r>
              <a:rPr lang="en-US" dirty="0" smtClean="0">
                <a:solidFill>
                  <a:srgbClr val="000000"/>
                </a:solidFill>
                <a:effectLst/>
                <a:latin typeface="Arial" charset="0"/>
                <a:ea typeface="Calibri" charset="0"/>
              </a:rPr>
              <a:t>nt </a:t>
            </a:r>
            <a:r>
              <a:rPr lang="en-US" spc="15" dirty="0" smtClean="0">
                <a:solidFill>
                  <a:srgbClr val="000000"/>
                </a:solidFill>
                <a:effectLst/>
                <a:latin typeface="Arial" charset="0"/>
                <a:ea typeface="Calibri" charset="0"/>
              </a:rPr>
              <a:t>o</a:t>
            </a:r>
            <a:r>
              <a:rPr lang="en-US" dirty="0" smtClean="0">
                <a:solidFill>
                  <a:srgbClr val="000000"/>
                </a:solidFill>
                <a:effectLst/>
                <a:latin typeface="Arial" charset="0"/>
                <a:ea typeface="Calibri" charset="0"/>
              </a:rPr>
              <a:t>f the</a:t>
            </a:r>
            <a:r>
              <a:rPr lang="en-US" spc="-5" dirty="0" smtClean="0">
                <a:solidFill>
                  <a:srgbClr val="000000"/>
                </a:solidFill>
                <a:effectLst/>
                <a:latin typeface="Arial" charset="0"/>
                <a:ea typeface="Calibri" charset="0"/>
              </a:rPr>
              <a:t> </a:t>
            </a:r>
            <a:r>
              <a:rPr lang="en-US" dirty="0" smtClean="0">
                <a:solidFill>
                  <a:srgbClr val="000000"/>
                </a:solidFill>
                <a:effectLst/>
                <a:latin typeface="Arial" charset="0"/>
                <a:ea typeface="Calibri" charset="0"/>
              </a:rPr>
              <a:t>p</a:t>
            </a:r>
            <a:r>
              <a:rPr lang="en-US" spc="-5" dirty="0" smtClean="0">
                <a:solidFill>
                  <a:srgbClr val="000000"/>
                </a:solidFill>
                <a:effectLst/>
                <a:latin typeface="Arial" charset="0"/>
                <a:ea typeface="Calibri" charset="0"/>
              </a:rPr>
              <a:t>a</a:t>
            </a:r>
            <a:r>
              <a:rPr lang="en-US" dirty="0" smtClean="0">
                <a:solidFill>
                  <a:srgbClr val="000000"/>
                </a:solidFill>
                <a:effectLst/>
                <a:latin typeface="Arial" charset="0"/>
                <a:ea typeface="Calibri" charset="0"/>
              </a:rPr>
              <a:t>late</a:t>
            </a:r>
            <a:r>
              <a:rPr lang="en-US" spc="5" dirty="0" smtClean="0">
                <a:solidFill>
                  <a:srgbClr val="000000"/>
                </a:solidFill>
                <a:effectLst/>
                <a:latin typeface="Arial" charset="0"/>
                <a:ea typeface="Calibri" charset="0"/>
              </a:rPr>
              <a:t> </a:t>
            </a:r>
            <a:r>
              <a:rPr lang="en-US" spc="-5" dirty="0" smtClean="0">
                <a:solidFill>
                  <a:srgbClr val="000000"/>
                </a:solidFill>
                <a:effectLst/>
                <a:latin typeface="Arial" charset="0"/>
                <a:ea typeface="Calibri" charset="0"/>
              </a:rPr>
              <a:t>a</a:t>
            </a:r>
            <a:r>
              <a:rPr lang="en-US" dirty="0" smtClean="0">
                <a:solidFill>
                  <a:srgbClr val="000000"/>
                </a:solidFill>
                <a:effectLst/>
                <a:latin typeface="Arial" charset="0"/>
                <a:ea typeface="Calibri" charset="0"/>
              </a:rPr>
              <a:t>s se</a:t>
            </a:r>
            <a:r>
              <a:rPr lang="en-US" spc="-5" dirty="0" smtClean="0">
                <a:solidFill>
                  <a:srgbClr val="000000"/>
                </a:solidFill>
                <a:effectLst/>
                <a:latin typeface="Arial" charset="0"/>
                <a:ea typeface="Calibri" charset="0"/>
              </a:rPr>
              <a:t>e</a:t>
            </a:r>
            <a:r>
              <a:rPr lang="en-US" dirty="0" smtClean="0">
                <a:solidFill>
                  <a:srgbClr val="000000"/>
                </a:solidFill>
                <a:effectLst/>
                <a:latin typeface="Arial" charset="0"/>
                <a:ea typeface="Calibri" charset="0"/>
              </a:rPr>
              <a:t>n</a:t>
            </a:r>
            <a:r>
              <a:rPr lang="en-US" spc="10" dirty="0" smtClean="0">
                <a:solidFill>
                  <a:srgbClr val="000000"/>
                </a:solidFill>
                <a:effectLst/>
                <a:latin typeface="Arial" charset="0"/>
                <a:ea typeface="Calibri" charset="0"/>
              </a:rPr>
              <a:t> </a:t>
            </a:r>
            <a:r>
              <a:rPr lang="en-US" dirty="0" smtClean="0">
                <a:solidFill>
                  <a:srgbClr val="000000"/>
                </a:solidFill>
                <a:effectLst/>
                <a:latin typeface="Arial" charset="0"/>
                <a:ea typeface="Calibri" charset="0"/>
              </a:rPr>
              <a:t>f</a:t>
            </a:r>
            <a:r>
              <a:rPr lang="en-US" spc="-5" dirty="0" smtClean="0">
                <a:solidFill>
                  <a:srgbClr val="000000"/>
                </a:solidFill>
                <a:effectLst/>
                <a:latin typeface="Arial" charset="0"/>
                <a:ea typeface="Calibri" charset="0"/>
              </a:rPr>
              <a:t>r</a:t>
            </a:r>
            <a:r>
              <a:rPr lang="en-US" dirty="0" smtClean="0">
                <a:solidFill>
                  <a:srgbClr val="000000"/>
                </a:solidFill>
                <a:effectLst/>
                <a:latin typeface="Arial" charset="0"/>
                <a:ea typeface="Calibri" charset="0"/>
              </a:rPr>
              <a:t>om</a:t>
            </a:r>
            <a:r>
              <a:rPr lang="en-US" spc="15" dirty="0" smtClean="0">
                <a:solidFill>
                  <a:srgbClr val="000000"/>
                </a:solidFill>
                <a:effectLst/>
                <a:latin typeface="Arial" charset="0"/>
                <a:ea typeface="Calibri" charset="0"/>
              </a:rPr>
              <a:t> </a:t>
            </a:r>
            <a:r>
              <a:rPr lang="en-US" dirty="0" smtClean="0">
                <a:solidFill>
                  <a:srgbClr val="000000"/>
                </a:solidFill>
                <a:effectLst/>
                <a:latin typeface="Arial" charset="0"/>
                <a:ea typeface="Calibri" charset="0"/>
              </a:rPr>
              <a:t>b</a:t>
            </a:r>
            <a:r>
              <a:rPr lang="en-US" spc="-5" dirty="0" smtClean="0">
                <a:solidFill>
                  <a:srgbClr val="000000"/>
                </a:solidFill>
                <a:effectLst/>
                <a:latin typeface="Arial" charset="0"/>
                <a:ea typeface="Calibri" charset="0"/>
              </a:rPr>
              <a:t>e</a:t>
            </a:r>
            <a:r>
              <a:rPr lang="en-US" dirty="0" smtClean="0">
                <a:solidFill>
                  <a:srgbClr val="000000"/>
                </a:solidFill>
                <a:effectLst/>
                <a:latin typeface="Arial" charset="0"/>
                <a:ea typeface="Calibri" charset="0"/>
              </a:rPr>
              <a:t>low</a:t>
            </a:r>
            <a:r>
              <a:rPr lang="en-US" dirty="0" smtClean="0">
                <a:effectLst/>
              </a:rPr>
              <a:t> </a:t>
            </a:r>
            <a:endParaRPr lang="en-US" dirty="0"/>
          </a:p>
        </p:txBody>
      </p:sp>
    </p:spTree>
    <p:extLst>
      <p:ext uri="{BB962C8B-B14F-4D97-AF65-F5344CB8AC3E}">
        <p14:creationId xmlns:p14="http://schemas.microsoft.com/office/powerpoint/2010/main" val="1367455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8435" y="159026"/>
            <a:ext cx="8488017" cy="4949687"/>
          </a:xfrm>
          <a:prstGeom prst="rect">
            <a:avLst/>
          </a:prstGeom>
          <a:noFill/>
          <a:ln>
            <a:noFill/>
          </a:ln>
        </p:spPr>
      </p:pic>
      <p:sp>
        <p:nvSpPr>
          <p:cNvPr id="3" name="Rectangle 2"/>
          <p:cNvSpPr/>
          <p:nvPr/>
        </p:nvSpPr>
        <p:spPr>
          <a:xfrm>
            <a:off x="516836" y="5108713"/>
            <a:ext cx="11469756" cy="1338828"/>
          </a:xfrm>
          <a:prstGeom prst="rect">
            <a:avLst/>
          </a:prstGeom>
        </p:spPr>
        <p:txBody>
          <a:bodyPr wrap="square">
            <a:spAutoFit/>
          </a:bodyPr>
          <a:lstStyle/>
          <a:p>
            <a:pPr>
              <a:lnSpc>
                <a:spcPct val="150000"/>
              </a:lnSpc>
              <a:spcAft>
                <a:spcPts val="0"/>
              </a:spcAft>
            </a:pPr>
            <a:r>
              <a:rPr lang="en-US" dirty="0" smtClean="0">
                <a:effectLst/>
                <a:latin typeface="Arial" charset="0"/>
                <a:ea typeface="Calibri" charset="0"/>
                <a:cs typeface="Times New Roman" charset="0"/>
              </a:rPr>
              <a:t>Drawing (A) of a ventral view of a 3- to 4-week embryo shows the anterior </a:t>
            </a:r>
            <a:r>
              <a:rPr lang="en-US" dirty="0" err="1" smtClean="0">
                <a:effectLst/>
                <a:latin typeface="Arial" charset="0"/>
                <a:ea typeface="Calibri" charset="0"/>
                <a:cs typeface="Times New Roman" charset="0"/>
              </a:rPr>
              <a:t>neuropore</a:t>
            </a:r>
            <a:r>
              <a:rPr lang="en-US" dirty="0" smtClean="0">
                <a:effectLst/>
                <a:latin typeface="Arial" charset="0"/>
                <a:ea typeface="Calibri" charset="0"/>
                <a:cs typeface="Times New Roman" charset="0"/>
              </a:rPr>
              <a:t> and the early formation of the maxillary processes. Drawing (B) in the late 4</a:t>
            </a:r>
            <a:r>
              <a:rPr lang="en-US" baseline="30000" dirty="0" smtClean="0">
                <a:effectLst/>
                <a:latin typeface="Arial" charset="0"/>
                <a:ea typeface="Calibri" charset="0"/>
                <a:cs typeface="Times New Roman" charset="0"/>
              </a:rPr>
              <a:t>th</a:t>
            </a:r>
            <a:r>
              <a:rPr lang="en-US" dirty="0" smtClean="0">
                <a:effectLst/>
                <a:latin typeface="Arial" charset="0"/>
                <a:ea typeface="Calibri" charset="0"/>
                <a:cs typeface="Times New Roman" charset="0"/>
              </a:rPr>
              <a:t> week shows closure of the anterior </a:t>
            </a:r>
            <a:r>
              <a:rPr lang="en-US" dirty="0" err="1" smtClean="0">
                <a:effectLst/>
                <a:latin typeface="Arial" charset="0"/>
                <a:ea typeface="Calibri" charset="0"/>
                <a:cs typeface="Times New Roman" charset="0"/>
              </a:rPr>
              <a:t>neuropore</a:t>
            </a:r>
            <a:r>
              <a:rPr lang="en-US" dirty="0" smtClean="0">
                <a:effectLst/>
                <a:latin typeface="Arial" charset="0"/>
                <a:ea typeface="Calibri" charset="0"/>
                <a:cs typeface="Times New Roman" charset="0"/>
              </a:rPr>
              <a:t> and the location of the future frontonasal process. Note the cardiac prominence</a:t>
            </a:r>
            <a:endParaRPr lang="en-US" sz="1600" dirty="0">
              <a:effectLst/>
              <a:latin typeface="Calibri" charset="0"/>
              <a:ea typeface="Calibri" charset="0"/>
              <a:cs typeface="Times New Roman" charset="0"/>
            </a:endParaRPr>
          </a:p>
        </p:txBody>
      </p:sp>
    </p:spTree>
    <p:extLst>
      <p:ext uri="{BB962C8B-B14F-4D97-AF65-F5344CB8AC3E}">
        <p14:creationId xmlns:p14="http://schemas.microsoft.com/office/powerpoint/2010/main" val="2138493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6137"/>
            <a:ext cx="10515600" cy="5690826"/>
          </a:xfrm>
        </p:spPr>
        <p:txBody>
          <a:bodyPr>
            <a:normAutofit fontScale="92500" lnSpcReduction="20000"/>
          </a:bodyPr>
          <a:lstStyle/>
          <a:p>
            <a:r>
              <a:rPr lang="en-US" dirty="0"/>
              <a:t>Formation of the palate involves </a:t>
            </a:r>
            <a:endParaRPr lang="en-US" dirty="0" smtClean="0"/>
          </a:p>
          <a:p>
            <a:pPr lvl="1"/>
            <a:r>
              <a:rPr lang="en-US" dirty="0" smtClean="0"/>
              <a:t>(</a:t>
            </a:r>
            <a:r>
              <a:rPr lang="en-US" dirty="0"/>
              <a:t>1) growth of the palatal shelves, </a:t>
            </a:r>
            <a:endParaRPr lang="en-US" dirty="0" smtClean="0"/>
          </a:p>
          <a:p>
            <a:pPr lvl="1"/>
            <a:r>
              <a:rPr lang="en-US" dirty="0" smtClean="0"/>
              <a:t>(</a:t>
            </a:r>
            <a:r>
              <a:rPr lang="en-US" dirty="0"/>
              <a:t>2) their elevation, </a:t>
            </a:r>
            <a:endParaRPr lang="en-US" dirty="0" smtClean="0"/>
          </a:p>
          <a:p>
            <a:pPr lvl="1"/>
            <a:r>
              <a:rPr lang="en-US" dirty="0" smtClean="0"/>
              <a:t>(</a:t>
            </a:r>
            <a:r>
              <a:rPr lang="en-US" dirty="0"/>
              <a:t>3) their fusion, and </a:t>
            </a:r>
            <a:endParaRPr lang="en-US" dirty="0" smtClean="0"/>
          </a:p>
          <a:p>
            <a:pPr lvl="1"/>
            <a:r>
              <a:rPr lang="en-US" dirty="0" smtClean="0"/>
              <a:t>(</a:t>
            </a:r>
            <a:r>
              <a:rPr lang="en-US" dirty="0"/>
              <a:t>4) removal of the epithelial at the site of </a:t>
            </a:r>
            <a:r>
              <a:rPr lang="en-US" dirty="0" smtClean="0"/>
              <a:t>fusion</a:t>
            </a:r>
          </a:p>
          <a:p>
            <a:r>
              <a:rPr lang="en-US" dirty="0" smtClean="0"/>
              <a:t>The </a:t>
            </a:r>
            <a:r>
              <a:rPr lang="en-US" dirty="0"/>
              <a:t>lateral palatine processes, which are the precursors of the secondary palate, first appear as outgrowths of the maxillary processes during the sixth week. </a:t>
            </a:r>
            <a:endParaRPr lang="en-US" dirty="0" smtClean="0"/>
          </a:p>
          <a:p>
            <a:r>
              <a:rPr lang="en-US" dirty="0" smtClean="0"/>
              <a:t>At </a:t>
            </a:r>
            <a:r>
              <a:rPr lang="en-US" dirty="0"/>
              <a:t>first, they grow downward on either side of the </a:t>
            </a:r>
            <a:r>
              <a:rPr lang="en-US" dirty="0" smtClean="0"/>
              <a:t>tongue.</a:t>
            </a:r>
          </a:p>
          <a:p>
            <a:r>
              <a:rPr lang="en-US" dirty="0" smtClean="0"/>
              <a:t>Similar </a:t>
            </a:r>
            <a:r>
              <a:rPr lang="en-US" dirty="0"/>
              <a:t>to other facial primordia, outgrowth of the palatal shelves involves ectodermal-mesenchymal interactions and specific growth factors. </a:t>
            </a:r>
            <a:endParaRPr lang="en-US" dirty="0" smtClean="0"/>
          </a:p>
          <a:p>
            <a:r>
              <a:rPr lang="en-US" dirty="0" smtClean="0"/>
              <a:t>During </a:t>
            </a:r>
            <a:r>
              <a:rPr lang="en-US" dirty="0"/>
              <a:t>week 7, the lateral palatine processes (palatal shelves) dramatically dislodge from their positions alongside the tongue and become oriented perpendicularly to the maxillary </a:t>
            </a:r>
            <a:r>
              <a:rPr lang="en-US" dirty="0" smtClean="0"/>
              <a:t>processes. </a:t>
            </a:r>
          </a:p>
          <a:p>
            <a:r>
              <a:rPr lang="en-US" dirty="0" smtClean="0"/>
              <a:t>The </a:t>
            </a:r>
            <a:r>
              <a:rPr lang="en-US" dirty="0"/>
              <a:t>mechanism underlying the elevation of the palatine shelves remains obscure. </a:t>
            </a:r>
            <a:endParaRPr lang="en-US" dirty="0" smtClean="0"/>
          </a:p>
          <a:p>
            <a:r>
              <a:rPr lang="en-US" dirty="0" smtClean="0"/>
              <a:t>The </a:t>
            </a:r>
            <a:r>
              <a:rPr lang="en-US" dirty="0"/>
              <a:t>apices of these processes meet in the midline and begin to fuse. </a:t>
            </a:r>
          </a:p>
          <a:p>
            <a:endParaRPr lang="en-US" dirty="0"/>
          </a:p>
        </p:txBody>
      </p:sp>
    </p:spTree>
    <p:extLst>
      <p:ext uri="{BB962C8B-B14F-4D97-AF65-F5344CB8AC3E}">
        <p14:creationId xmlns:p14="http://schemas.microsoft.com/office/powerpoint/2010/main" val="454463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708476" y="509287"/>
            <a:ext cx="6528121" cy="3507406"/>
          </a:xfrm>
          <a:prstGeom prst="rect">
            <a:avLst/>
          </a:prstGeom>
          <a:noFill/>
          <a:ln>
            <a:noFill/>
          </a:ln>
        </p:spPr>
      </p:pic>
      <p:sp>
        <p:nvSpPr>
          <p:cNvPr id="3" name="Rectangle 2"/>
          <p:cNvSpPr/>
          <p:nvPr/>
        </p:nvSpPr>
        <p:spPr>
          <a:xfrm>
            <a:off x="3059752" y="4876365"/>
            <a:ext cx="6072496" cy="369332"/>
          </a:xfrm>
          <a:prstGeom prst="rect">
            <a:avLst/>
          </a:prstGeom>
        </p:spPr>
        <p:txBody>
          <a:bodyPr wrap="none">
            <a:spAutoFit/>
          </a:bodyPr>
          <a:lstStyle/>
          <a:p>
            <a:r>
              <a:rPr lang="en-US" dirty="0" smtClean="0">
                <a:effectLst/>
                <a:latin typeface="Arial" charset="0"/>
                <a:ea typeface="Calibri" charset="0"/>
              </a:rPr>
              <a:t>Postnatal bony palate, showing the </a:t>
            </a:r>
            <a:r>
              <a:rPr lang="en-US" dirty="0" err="1" smtClean="0">
                <a:effectLst/>
                <a:latin typeface="Arial" charset="0"/>
                <a:ea typeface="Calibri" charset="0"/>
              </a:rPr>
              <a:t>premaxillary</a:t>
            </a:r>
            <a:r>
              <a:rPr lang="en-US" dirty="0" smtClean="0">
                <a:effectLst/>
                <a:latin typeface="Arial" charset="0"/>
                <a:ea typeface="Calibri" charset="0"/>
              </a:rPr>
              <a:t> segment</a:t>
            </a:r>
            <a:r>
              <a:rPr lang="en-US" dirty="0" smtClean="0">
                <a:effectLst/>
              </a:rPr>
              <a:t> </a:t>
            </a:r>
            <a:endParaRPr lang="en-US" dirty="0"/>
          </a:p>
        </p:txBody>
      </p:sp>
    </p:spTree>
    <p:extLst>
      <p:ext uri="{BB962C8B-B14F-4D97-AF65-F5344CB8AC3E}">
        <p14:creationId xmlns:p14="http://schemas.microsoft.com/office/powerpoint/2010/main" val="1722078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6689"/>
            <a:ext cx="10515600" cy="5760274"/>
          </a:xfrm>
        </p:spPr>
        <p:txBody>
          <a:bodyPr>
            <a:normAutofit fontScale="92500" lnSpcReduction="10000"/>
          </a:bodyPr>
          <a:lstStyle/>
          <a:p>
            <a:r>
              <a:rPr lang="en-US" dirty="0"/>
              <a:t>The nasal septum, a midline </a:t>
            </a:r>
            <a:r>
              <a:rPr lang="en-US" dirty="0" err="1"/>
              <a:t>downgrowth</a:t>
            </a:r>
            <a:r>
              <a:rPr lang="en-US" dirty="0"/>
              <a:t> structure from the frontonasal prominence reaches the level of the palatal shelves when the palatal shelves fuse to form the definitive secondary palate. </a:t>
            </a:r>
            <a:endParaRPr lang="en-US" dirty="0" smtClean="0"/>
          </a:p>
          <a:p>
            <a:r>
              <a:rPr lang="en-US" dirty="0" smtClean="0"/>
              <a:t>The </a:t>
            </a:r>
            <a:r>
              <a:rPr lang="en-US" dirty="0"/>
              <a:t>nasal septum is also continuous with the primary palate. </a:t>
            </a:r>
            <a:endParaRPr lang="en-US" dirty="0" smtClean="0"/>
          </a:p>
          <a:p>
            <a:r>
              <a:rPr lang="en-US" b="1" dirty="0" smtClean="0"/>
              <a:t>The </a:t>
            </a:r>
            <a:r>
              <a:rPr lang="en-US" b="1" dirty="0"/>
              <a:t>fusion of the free lower edge of the nasal septum with forming palate separates the two nasal cavities from each other, while the palate separate them from the mouth. </a:t>
            </a:r>
            <a:endParaRPr lang="en-US" b="1" dirty="0" smtClean="0"/>
          </a:p>
          <a:p>
            <a:r>
              <a:rPr lang="en-US" dirty="0" smtClean="0">
                <a:solidFill>
                  <a:srgbClr val="FF0000"/>
                </a:solidFill>
              </a:rPr>
              <a:t>The </a:t>
            </a:r>
            <a:r>
              <a:rPr lang="en-US" dirty="0">
                <a:solidFill>
                  <a:srgbClr val="FF0000"/>
                </a:solidFill>
              </a:rPr>
              <a:t>midline point of the fusion of the primary palate with the two palatal shelves is marked by the </a:t>
            </a:r>
            <a:r>
              <a:rPr lang="en-US" dirty="0" err="1">
                <a:solidFill>
                  <a:srgbClr val="FF0000"/>
                </a:solidFill>
              </a:rPr>
              <a:t>midpalatal</a:t>
            </a:r>
            <a:r>
              <a:rPr lang="en-US" dirty="0">
                <a:solidFill>
                  <a:srgbClr val="FF0000"/>
                </a:solidFill>
              </a:rPr>
              <a:t> suture and incisive </a:t>
            </a:r>
            <a:r>
              <a:rPr lang="en-US" dirty="0" smtClean="0">
                <a:solidFill>
                  <a:srgbClr val="FF0000"/>
                </a:solidFill>
              </a:rPr>
              <a:t>foramen. </a:t>
            </a:r>
          </a:p>
          <a:p>
            <a:r>
              <a:rPr lang="en-US" dirty="0" smtClean="0"/>
              <a:t>During </a:t>
            </a:r>
            <a:r>
              <a:rPr lang="en-US" dirty="0"/>
              <a:t>the process of fusion, the midline abutting epithelial disappears. </a:t>
            </a:r>
            <a:endParaRPr lang="en-US" dirty="0" smtClean="0"/>
          </a:p>
          <a:p>
            <a:r>
              <a:rPr lang="en-US" dirty="0" smtClean="0">
                <a:solidFill>
                  <a:srgbClr val="FF0000"/>
                </a:solidFill>
              </a:rPr>
              <a:t>The </a:t>
            </a:r>
            <a:r>
              <a:rPr lang="en-US" dirty="0">
                <a:solidFill>
                  <a:srgbClr val="FF0000"/>
                </a:solidFill>
              </a:rPr>
              <a:t>epithelium on the nasal surface of the palate differentiates into a ciliated columnar type, whereas the epithelium on the oral surface of the palate differentiates into a stratified squamous epithelium. </a:t>
            </a:r>
            <a:endParaRPr lang="en-US" dirty="0" smtClean="0">
              <a:solidFill>
                <a:srgbClr val="FF0000"/>
              </a:solidFill>
            </a:endParaRPr>
          </a:p>
          <a:p>
            <a:r>
              <a:rPr lang="en-US" dirty="0" smtClean="0"/>
              <a:t>Their </a:t>
            </a:r>
            <a:r>
              <a:rPr lang="en-US" dirty="0"/>
              <a:t>fusion begins anteriorly and proceeds backwards.</a:t>
            </a:r>
          </a:p>
          <a:p>
            <a:endParaRPr lang="en-US" dirty="0"/>
          </a:p>
        </p:txBody>
      </p:sp>
    </p:spTree>
    <p:extLst>
      <p:ext uri="{BB962C8B-B14F-4D97-AF65-F5344CB8AC3E}">
        <p14:creationId xmlns:p14="http://schemas.microsoft.com/office/powerpoint/2010/main" val="1331499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812" y="312516"/>
            <a:ext cx="9236597" cy="4169631"/>
          </a:xfrm>
          <a:prstGeom prst="rect">
            <a:avLst/>
          </a:prstGeom>
          <a:noFill/>
          <a:ln>
            <a:noFill/>
          </a:ln>
        </p:spPr>
      </p:pic>
      <p:sp>
        <p:nvSpPr>
          <p:cNvPr id="3" name="Rectangle 2"/>
          <p:cNvSpPr/>
          <p:nvPr/>
        </p:nvSpPr>
        <p:spPr>
          <a:xfrm>
            <a:off x="914400" y="5147728"/>
            <a:ext cx="10903352" cy="729430"/>
          </a:xfrm>
          <a:prstGeom prst="rect">
            <a:avLst/>
          </a:prstGeom>
        </p:spPr>
        <p:txBody>
          <a:bodyPr wrap="square">
            <a:spAutoFit/>
          </a:bodyPr>
          <a:lstStyle/>
          <a:p>
            <a:pPr>
              <a:lnSpc>
                <a:spcPct val="115000"/>
              </a:lnSpc>
              <a:spcAft>
                <a:spcPts val="0"/>
              </a:spcAft>
            </a:pPr>
            <a:r>
              <a:rPr lang="en-GB" dirty="0" smtClean="0">
                <a:effectLst/>
                <a:latin typeface="Agenda-Regular" charset="0"/>
                <a:ea typeface="Calibri" charset="0"/>
                <a:cs typeface="Agenda-Regular" charset="0"/>
              </a:rPr>
              <a:t>Drawings from below show the development of the palate from 6 to 7 weeks (</a:t>
            </a:r>
            <a:r>
              <a:rPr lang="en-GB" i="1" dirty="0" smtClean="0">
                <a:effectLst/>
                <a:latin typeface="Agenda-RegularItalic" charset="0"/>
                <a:ea typeface="Calibri" charset="0"/>
                <a:cs typeface="Agenda-RegularItalic" charset="0"/>
              </a:rPr>
              <a:t>A</a:t>
            </a:r>
            <a:r>
              <a:rPr lang="en-GB" dirty="0" smtClean="0">
                <a:effectLst/>
                <a:latin typeface="Agenda-Regular" charset="0"/>
                <a:ea typeface="Calibri" charset="0"/>
                <a:cs typeface="Agenda-Regular" charset="0"/>
              </a:rPr>
              <a:t>), 7 to 8 weeks (</a:t>
            </a:r>
            <a:r>
              <a:rPr lang="en-GB" i="1" dirty="0" smtClean="0">
                <a:effectLst/>
                <a:latin typeface="Agenda-RegularItalic" charset="0"/>
                <a:ea typeface="Calibri" charset="0"/>
                <a:cs typeface="Agenda-RegularItalic" charset="0"/>
              </a:rPr>
              <a:t>B</a:t>
            </a:r>
            <a:r>
              <a:rPr lang="en-GB" dirty="0" smtClean="0">
                <a:effectLst/>
                <a:latin typeface="Agenda-Regular" charset="0"/>
                <a:ea typeface="Calibri" charset="0"/>
                <a:cs typeface="Agenda-Regular" charset="0"/>
              </a:rPr>
              <a:t>), and 8 to 10 weeks (</a:t>
            </a:r>
            <a:r>
              <a:rPr lang="en-GB" i="1" dirty="0" smtClean="0">
                <a:effectLst/>
                <a:latin typeface="Agenda-RegularItalic" charset="0"/>
                <a:ea typeface="Calibri" charset="0"/>
                <a:cs typeface="Agenda-RegularItalic" charset="0"/>
              </a:rPr>
              <a:t>C</a:t>
            </a:r>
            <a:r>
              <a:rPr lang="en-GB" dirty="0" smtClean="0">
                <a:effectLst/>
                <a:latin typeface="Agenda-Regular" charset="0"/>
                <a:ea typeface="Calibri" charset="0"/>
                <a:cs typeface="Agenda-Regular" charset="0"/>
              </a:rPr>
              <a:t>). </a:t>
            </a:r>
            <a:endParaRPr lang="en-US" sz="2800" dirty="0">
              <a:effectLst/>
              <a:latin typeface="Calibri" charset="0"/>
              <a:ea typeface="Calibri" charset="0"/>
              <a:cs typeface="Times New Roman" charset="0"/>
            </a:endParaRPr>
          </a:p>
        </p:txBody>
      </p:sp>
    </p:spTree>
    <p:extLst>
      <p:ext uri="{BB962C8B-B14F-4D97-AF65-F5344CB8AC3E}">
        <p14:creationId xmlns:p14="http://schemas.microsoft.com/office/powerpoint/2010/main" val="17292510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5033"/>
            <a:ext cx="10515600" cy="5551930"/>
          </a:xfrm>
        </p:spPr>
        <p:txBody>
          <a:bodyPr/>
          <a:lstStyle/>
          <a:p>
            <a:r>
              <a:rPr lang="en-US" dirty="0"/>
              <a:t>At a later stage, the mesenchyme in the palate undergoes intramembranous ossification to form the hard palate. </a:t>
            </a:r>
            <a:endParaRPr lang="en-US" dirty="0" smtClean="0"/>
          </a:p>
          <a:p>
            <a:r>
              <a:rPr lang="en-US" dirty="0" smtClean="0"/>
              <a:t>However</a:t>
            </a:r>
            <a:r>
              <a:rPr lang="en-US" dirty="0"/>
              <a:t>, ossification does not extend into the most posterior portion, which remains as the soft palate and midline uvula. </a:t>
            </a:r>
            <a:endParaRPr lang="en-US" dirty="0" smtClean="0"/>
          </a:p>
          <a:p>
            <a:r>
              <a:rPr lang="en-US" dirty="0" smtClean="0"/>
              <a:t>Initially </a:t>
            </a:r>
            <a:r>
              <a:rPr lang="en-US" dirty="0"/>
              <a:t>the hard palate is a flat </a:t>
            </a:r>
            <a:r>
              <a:rPr lang="en-US" dirty="0" err="1"/>
              <a:t>unarched</a:t>
            </a:r>
            <a:r>
              <a:rPr lang="en-US" dirty="0"/>
              <a:t> roof to the mouth. </a:t>
            </a:r>
            <a:endParaRPr lang="en-US" dirty="0" smtClean="0"/>
          </a:p>
          <a:p>
            <a:r>
              <a:rPr lang="en-US" dirty="0" smtClean="0"/>
              <a:t>Later</a:t>
            </a:r>
            <a:r>
              <a:rPr lang="en-US" dirty="0"/>
              <a:t>, the depth of the palatal arch increases cranially in association with tooth eruption. </a:t>
            </a:r>
          </a:p>
          <a:p>
            <a:endParaRPr lang="en-US" dirty="0"/>
          </a:p>
        </p:txBody>
      </p:sp>
    </p:spTree>
    <p:extLst>
      <p:ext uri="{BB962C8B-B14F-4D97-AF65-F5344CB8AC3E}">
        <p14:creationId xmlns:p14="http://schemas.microsoft.com/office/powerpoint/2010/main" val="16255134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0861"/>
            <a:ext cx="10515600" cy="5656102"/>
          </a:xfrm>
        </p:spPr>
        <p:txBody>
          <a:bodyPr>
            <a:normAutofit fontScale="77500" lnSpcReduction="20000"/>
          </a:bodyPr>
          <a:lstStyle/>
          <a:p>
            <a:r>
              <a:rPr lang="en-US" b="1" dirty="0"/>
              <a:t>Congenital malformations of the lip and palate</a:t>
            </a:r>
            <a:endParaRPr lang="en-US" dirty="0"/>
          </a:p>
          <a:p>
            <a:pPr lvl="1"/>
            <a:r>
              <a:rPr lang="en-US" dirty="0"/>
              <a:t>Congenital defects in relation to failure of fusion or incomplete development of the components of the face and palate are common and more frequent in males. </a:t>
            </a:r>
            <a:endParaRPr lang="en-US" dirty="0" smtClean="0"/>
          </a:p>
          <a:p>
            <a:pPr lvl="1"/>
            <a:r>
              <a:rPr lang="en-US" dirty="0" smtClean="0"/>
              <a:t>The </a:t>
            </a:r>
            <a:r>
              <a:rPr lang="en-US" dirty="0"/>
              <a:t>causes, besides the hereditary trend (20-30%) in the same family, may be due to maternal infection during pregnancy (virus), alcoholism or </a:t>
            </a:r>
            <a:r>
              <a:rPr lang="en-US" dirty="0" err="1"/>
              <a:t>dietry</a:t>
            </a:r>
            <a:r>
              <a:rPr lang="en-US" dirty="0"/>
              <a:t> deficiencies</a:t>
            </a:r>
            <a:r>
              <a:rPr lang="en-US" dirty="0" smtClean="0"/>
              <a:t>.</a:t>
            </a:r>
            <a:endParaRPr lang="en-US" dirty="0"/>
          </a:p>
          <a:p>
            <a:r>
              <a:rPr lang="en-US" b="1" dirty="0"/>
              <a:t>Cleft Lip and Palate</a:t>
            </a:r>
            <a:endParaRPr lang="en-US" dirty="0"/>
          </a:p>
          <a:p>
            <a:pPr lvl="1"/>
            <a:r>
              <a:rPr lang="en-US" dirty="0"/>
              <a:t>Cleft lip or harelip is due to defective fusion between the maxillary and </a:t>
            </a:r>
            <a:r>
              <a:rPr lang="en-US" dirty="0" err="1"/>
              <a:t>nasomedial</a:t>
            </a:r>
            <a:r>
              <a:rPr lang="en-US" dirty="0"/>
              <a:t> processes and can be unilateral or bilateral. </a:t>
            </a:r>
            <a:endParaRPr lang="en-US" dirty="0" smtClean="0"/>
          </a:p>
          <a:p>
            <a:pPr lvl="1"/>
            <a:r>
              <a:rPr lang="en-US" dirty="0" smtClean="0"/>
              <a:t>The </a:t>
            </a:r>
            <a:r>
              <a:rPr lang="en-US" dirty="0"/>
              <a:t>defect may be partial, involving only the lips (1in 1000 birth), or total, extending into the nasal fossa with involvement of the alveolar ridge. </a:t>
            </a:r>
            <a:endParaRPr lang="en-US" dirty="0" smtClean="0"/>
          </a:p>
          <a:p>
            <a:pPr lvl="1"/>
            <a:r>
              <a:rPr lang="en-US" dirty="0" smtClean="0"/>
              <a:t>The </a:t>
            </a:r>
            <a:r>
              <a:rPr lang="en-US" dirty="0"/>
              <a:t>nose is deviated and there is flattering of the ala of the affected side. </a:t>
            </a:r>
            <a:endParaRPr lang="en-US" dirty="0" smtClean="0"/>
          </a:p>
          <a:p>
            <a:pPr lvl="1"/>
            <a:r>
              <a:rPr lang="en-US" dirty="0" smtClean="0"/>
              <a:t>If </a:t>
            </a:r>
            <a:r>
              <a:rPr lang="en-US" dirty="0"/>
              <a:t>the parents are healthy but have one child with harelip, the probability of a second child with the same defect lies between the 4% and 7%. </a:t>
            </a:r>
            <a:endParaRPr lang="en-US" dirty="0" smtClean="0"/>
          </a:p>
          <a:p>
            <a:pPr lvl="1"/>
            <a:r>
              <a:rPr lang="en-US" dirty="0" smtClean="0"/>
              <a:t>If </a:t>
            </a:r>
            <a:r>
              <a:rPr lang="en-US" dirty="0"/>
              <a:t>one of the parents is affected by harelip the probability for a second child with cleft lip is between 11% and 14</a:t>
            </a:r>
            <a:r>
              <a:rPr lang="en-US" dirty="0" smtClean="0"/>
              <a:t>%. </a:t>
            </a:r>
            <a:endParaRPr lang="en-US" dirty="0"/>
          </a:p>
          <a:p>
            <a:pPr lvl="1"/>
            <a:r>
              <a:rPr lang="en-US" dirty="0"/>
              <a:t>In the most complete form of cleft lip and palate, the entire </a:t>
            </a:r>
            <a:r>
              <a:rPr lang="en-US" dirty="0" err="1"/>
              <a:t>premaxillary</a:t>
            </a:r>
            <a:r>
              <a:rPr lang="en-US" dirty="0"/>
              <a:t> segment is separated from both maxillae, with resulting bilateral clefts that run through the lip and the upper jaw between the lateral incisors and the canine </a:t>
            </a:r>
            <a:r>
              <a:rPr lang="en-US" dirty="0" smtClean="0"/>
              <a:t>teeth. </a:t>
            </a:r>
          </a:p>
          <a:p>
            <a:pPr lvl="1"/>
            <a:r>
              <a:rPr lang="en-US" dirty="0" smtClean="0"/>
              <a:t>The </a:t>
            </a:r>
            <a:r>
              <a:rPr lang="en-US" dirty="0"/>
              <a:t>point of convergence of the two clefts is the incisive </a:t>
            </a:r>
            <a:r>
              <a:rPr lang="en-US" dirty="0" smtClean="0"/>
              <a:t>foramen. </a:t>
            </a:r>
          </a:p>
          <a:p>
            <a:pPr lvl="1"/>
            <a:r>
              <a:rPr lang="en-US" dirty="0" smtClean="0"/>
              <a:t>The </a:t>
            </a:r>
            <a:r>
              <a:rPr lang="en-US" dirty="0" err="1"/>
              <a:t>premaxillary</a:t>
            </a:r>
            <a:r>
              <a:rPr lang="en-US" dirty="0"/>
              <a:t> segment commonly protrudes past the normal facial contours when viewed from the side. </a:t>
            </a:r>
            <a:endParaRPr lang="en-US" dirty="0" smtClean="0"/>
          </a:p>
          <a:p>
            <a:pPr lvl="1"/>
            <a:r>
              <a:rPr lang="en-US" dirty="0" smtClean="0"/>
              <a:t>The </a:t>
            </a:r>
            <a:r>
              <a:rPr lang="en-US" dirty="0"/>
              <a:t>mechanism frequently underlying cleft lip is hypoplasia of the maxillary process that prevents contact between the maxillary and </a:t>
            </a:r>
            <a:r>
              <a:rPr lang="en-US" dirty="0" err="1"/>
              <a:t>nasomedial</a:t>
            </a:r>
            <a:r>
              <a:rPr lang="en-US" dirty="0"/>
              <a:t> processes from being established.</a:t>
            </a:r>
          </a:p>
          <a:p>
            <a:endParaRPr lang="en-US" dirty="0"/>
          </a:p>
        </p:txBody>
      </p:sp>
    </p:spTree>
    <p:extLst>
      <p:ext uri="{BB962C8B-B14F-4D97-AF65-F5344CB8AC3E}">
        <p14:creationId xmlns:p14="http://schemas.microsoft.com/office/powerpoint/2010/main" val="18644419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562582" y="358815"/>
            <a:ext cx="8773610" cy="3857078"/>
          </a:xfrm>
          <a:prstGeom prst="rect">
            <a:avLst/>
          </a:prstGeom>
          <a:noFill/>
          <a:ln>
            <a:noFill/>
          </a:ln>
        </p:spPr>
      </p:pic>
      <p:sp>
        <p:nvSpPr>
          <p:cNvPr id="3" name="Rectangle 2"/>
          <p:cNvSpPr/>
          <p:nvPr/>
        </p:nvSpPr>
        <p:spPr>
          <a:xfrm>
            <a:off x="360744" y="4578597"/>
            <a:ext cx="11470511" cy="1338828"/>
          </a:xfrm>
          <a:prstGeom prst="rect">
            <a:avLst/>
          </a:prstGeom>
        </p:spPr>
        <p:txBody>
          <a:bodyPr wrap="square">
            <a:spAutoFit/>
          </a:bodyPr>
          <a:lstStyle/>
          <a:p>
            <a:pPr>
              <a:lnSpc>
                <a:spcPct val="150000"/>
              </a:lnSpc>
              <a:spcAft>
                <a:spcPts val="0"/>
              </a:spcAft>
            </a:pPr>
            <a:r>
              <a:rPr lang="en-US" dirty="0" smtClean="0">
                <a:effectLst/>
                <a:latin typeface="Arial" charset="0"/>
                <a:ea typeface="Calibri" charset="0"/>
                <a:cs typeface="Times New Roman" charset="0"/>
              </a:rPr>
              <a:t>A, Front and lateral views of an infant with bilateral cleft lip and palate. On</a:t>
            </a:r>
            <a:r>
              <a:rPr lang="en-US" sz="1600" dirty="0">
                <a:latin typeface="Calibri" charset="0"/>
                <a:ea typeface="Calibri" charset="0"/>
                <a:cs typeface="Times New Roman" charset="0"/>
              </a:rPr>
              <a:t> </a:t>
            </a:r>
            <a:r>
              <a:rPr lang="en-US" dirty="0" smtClean="0">
                <a:effectLst/>
                <a:latin typeface="Arial" charset="0"/>
                <a:ea typeface="Calibri" charset="0"/>
                <a:cs typeface="Times New Roman" charset="0"/>
              </a:rPr>
              <a:t>the lateral view, note how the </a:t>
            </a:r>
            <a:r>
              <a:rPr lang="en-US" dirty="0" err="1" smtClean="0">
                <a:effectLst/>
                <a:latin typeface="Arial" charset="0"/>
                <a:ea typeface="Calibri" charset="0"/>
                <a:cs typeface="Times New Roman" charset="0"/>
              </a:rPr>
              <a:t>premaxillary</a:t>
            </a:r>
            <a:r>
              <a:rPr lang="en-US" dirty="0" smtClean="0">
                <a:effectLst/>
                <a:latin typeface="Arial" charset="0"/>
                <a:ea typeface="Calibri" charset="0"/>
                <a:cs typeface="Times New Roman" charset="0"/>
              </a:rPr>
              <a:t> segment is tipped outward. B, Unilateral cleft lip and complete cleft palate. Note the duplicated uvula at the back of the oral cavity.</a:t>
            </a:r>
            <a:endParaRPr lang="en-US" sz="1600" dirty="0">
              <a:effectLst/>
              <a:latin typeface="Calibri" charset="0"/>
              <a:ea typeface="Calibri" charset="0"/>
              <a:cs typeface="Times New Roman" charset="0"/>
            </a:endParaRPr>
          </a:p>
        </p:txBody>
      </p:sp>
    </p:spTree>
    <p:extLst>
      <p:ext uri="{BB962C8B-B14F-4D97-AF65-F5344CB8AC3E}">
        <p14:creationId xmlns:p14="http://schemas.microsoft.com/office/powerpoint/2010/main" val="17427502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539432" y="428264"/>
            <a:ext cx="9630137" cy="4456252"/>
          </a:xfrm>
          <a:prstGeom prst="rect">
            <a:avLst/>
          </a:prstGeom>
          <a:noFill/>
          <a:ln>
            <a:noFill/>
          </a:ln>
        </p:spPr>
      </p:pic>
      <p:sp>
        <p:nvSpPr>
          <p:cNvPr id="3" name="Rectangle 2"/>
          <p:cNvSpPr/>
          <p:nvPr/>
        </p:nvSpPr>
        <p:spPr>
          <a:xfrm>
            <a:off x="671332" y="5052366"/>
            <a:ext cx="11308466" cy="1200329"/>
          </a:xfrm>
          <a:prstGeom prst="rect">
            <a:avLst/>
          </a:prstGeom>
        </p:spPr>
        <p:txBody>
          <a:bodyPr wrap="square">
            <a:spAutoFit/>
          </a:bodyPr>
          <a:lstStyle/>
          <a:p>
            <a:r>
              <a:rPr lang="en-US" dirty="0" smtClean="0">
                <a:effectLst/>
                <a:latin typeface="Arial" charset="0"/>
                <a:ea typeface="Calibri" charset="0"/>
              </a:rPr>
              <a:t>Common varieties of </a:t>
            </a:r>
            <a:r>
              <a:rPr lang="en-US" dirty="0" err="1" smtClean="0">
                <a:effectLst/>
                <a:latin typeface="Arial" charset="0"/>
                <a:ea typeface="Calibri" charset="0"/>
              </a:rPr>
              <a:t>cleftlip</a:t>
            </a:r>
            <a:r>
              <a:rPr lang="en-US" dirty="0" smtClean="0">
                <a:effectLst/>
                <a:latin typeface="Arial" charset="0"/>
                <a:ea typeface="Calibri" charset="0"/>
              </a:rPr>
              <a:t> and palate. A, Unilateral cleft passing through the lip and between the premaxilla (primary palate) and secondary palate. B, Bilateral cleft lip and palate similar to that seen in the patient in Figure 14.19A. C, Midline palatal cleft. D, Bilateral cleft lip and palate continuous with a midline cleft of the secondary palate</a:t>
            </a:r>
            <a:r>
              <a:rPr lang="en-US" dirty="0" smtClean="0">
                <a:effectLst/>
              </a:rPr>
              <a:t> </a:t>
            </a:r>
            <a:endParaRPr lang="en-US" dirty="0"/>
          </a:p>
        </p:txBody>
      </p:sp>
    </p:spTree>
    <p:extLst>
      <p:ext uri="{BB962C8B-B14F-4D97-AF65-F5344CB8AC3E}">
        <p14:creationId xmlns:p14="http://schemas.microsoft.com/office/powerpoint/2010/main" val="873183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5114"/>
            <a:ext cx="10515600" cy="5771849"/>
          </a:xfrm>
        </p:spPr>
        <p:txBody>
          <a:bodyPr>
            <a:normAutofit fontScale="55000" lnSpcReduction="20000"/>
          </a:bodyPr>
          <a:lstStyle/>
          <a:p>
            <a:r>
              <a:rPr lang="en-US" dirty="0">
                <a:solidFill>
                  <a:srgbClr val="FF0000"/>
                </a:solidFill>
              </a:rPr>
              <a:t>Cleft palate or </a:t>
            </a:r>
            <a:r>
              <a:rPr lang="en-US" dirty="0" err="1">
                <a:solidFill>
                  <a:srgbClr val="FF0000"/>
                </a:solidFill>
              </a:rPr>
              <a:t>palatoschisis</a:t>
            </a:r>
            <a:r>
              <a:rPr lang="en-US" dirty="0">
                <a:solidFill>
                  <a:srgbClr val="FF0000"/>
                </a:solidFill>
              </a:rPr>
              <a:t> is caused by failure of the palatine processes (palatal shelves) </a:t>
            </a:r>
            <a:r>
              <a:rPr lang="en-US" dirty="0" smtClean="0">
                <a:solidFill>
                  <a:srgbClr val="FF0000"/>
                </a:solidFill>
              </a:rPr>
              <a:t>to </a:t>
            </a:r>
            <a:r>
              <a:rPr lang="en-US" dirty="0">
                <a:solidFill>
                  <a:srgbClr val="FF0000"/>
                </a:solidFill>
              </a:rPr>
              <a:t>fuse with an incidence of approximately 1 in 2500 births. </a:t>
            </a:r>
            <a:endParaRPr lang="en-US" dirty="0" smtClean="0">
              <a:solidFill>
                <a:srgbClr val="FF0000"/>
              </a:solidFill>
            </a:endParaRPr>
          </a:p>
          <a:p>
            <a:r>
              <a:rPr lang="en-US" dirty="0" smtClean="0">
                <a:solidFill>
                  <a:srgbClr val="FF0000"/>
                </a:solidFill>
              </a:rPr>
              <a:t>The </a:t>
            </a:r>
            <a:r>
              <a:rPr lang="en-US" dirty="0">
                <a:solidFill>
                  <a:srgbClr val="FF0000"/>
                </a:solidFill>
              </a:rPr>
              <a:t>deformity can be partial, involving only the uvula, part or all of the hard and soft palates, or complete in which the alveolar ridges are also </a:t>
            </a:r>
            <a:r>
              <a:rPr lang="en-US" dirty="0" smtClean="0">
                <a:solidFill>
                  <a:srgbClr val="FF0000"/>
                </a:solidFill>
              </a:rPr>
              <a:t>affected. </a:t>
            </a:r>
          </a:p>
          <a:p>
            <a:r>
              <a:rPr lang="en-US" dirty="0" smtClean="0">
                <a:solidFill>
                  <a:srgbClr val="FF0000"/>
                </a:solidFill>
              </a:rPr>
              <a:t>As </a:t>
            </a:r>
            <a:r>
              <a:rPr lang="en-US" dirty="0">
                <a:solidFill>
                  <a:srgbClr val="FF0000"/>
                </a:solidFill>
              </a:rPr>
              <a:t>with cleft lip, cleft palate cause is usually multifactorial. </a:t>
            </a:r>
            <a:endParaRPr lang="en-US" dirty="0" smtClean="0">
              <a:solidFill>
                <a:srgbClr val="FF0000"/>
              </a:solidFill>
            </a:endParaRPr>
          </a:p>
          <a:p>
            <a:r>
              <a:rPr lang="en-US" dirty="0" smtClean="0">
                <a:solidFill>
                  <a:srgbClr val="FF0000"/>
                </a:solidFill>
              </a:rPr>
              <a:t>Some </a:t>
            </a:r>
            <a:r>
              <a:rPr lang="en-US" dirty="0">
                <a:solidFill>
                  <a:srgbClr val="FF0000"/>
                </a:solidFill>
              </a:rPr>
              <a:t>chromosomal syndromes (e.g., trisomy 13) are characterized by a high incidence of clefts. </a:t>
            </a:r>
            <a:endParaRPr lang="en-US" dirty="0" smtClean="0">
              <a:solidFill>
                <a:srgbClr val="FF0000"/>
              </a:solidFill>
            </a:endParaRPr>
          </a:p>
          <a:p>
            <a:r>
              <a:rPr lang="en-US" dirty="0" smtClean="0">
                <a:solidFill>
                  <a:srgbClr val="FF0000"/>
                </a:solidFill>
              </a:rPr>
              <a:t>In </a:t>
            </a:r>
            <a:r>
              <a:rPr lang="en-US" dirty="0">
                <a:solidFill>
                  <a:srgbClr val="FF0000"/>
                </a:solidFill>
              </a:rPr>
              <a:t>other cases, cleft lip and cleft palate can be linked to the action of a chemical teratogen (e.g., anticonvulsant medications). </a:t>
            </a:r>
            <a:endParaRPr lang="en-US" dirty="0" smtClean="0">
              <a:solidFill>
                <a:srgbClr val="FF0000"/>
              </a:solidFill>
            </a:endParaRPr>
          </a:p>
          <a:p>
            <a:r>
              <a:rPr lang="en-US" dirty="0" smtClean="0">
                <a:solidFill>
                  <a:srgbClr val="FF0000"/>
                </a:solidFill>
              </a:rPr>
              <a:t>In </a:t>
            </a:r>
            <a:r>
              <a:rPr lang="en-US" dirty="0">
                <a:solidFill>
                  <a:srgbClr val="FF0000"/>
                </a:solidFill>
              </a:rPr>
              <a:t>humans, mutations of MSX1 are strongly associated with </a:t>
            </a:r>
            <a:r>
              <a:rPr lang="en-US" dirty="0" err="1">
                <a:solidFill>
                  <a:srgbClr val="FF0000"/>
                </a:solidFill>
              </a:rPr>
              <a:t>nonsyndromic</a:t>
            </a:r>
            <a:r>
              <a:rPr lang="en-US" dirty="0">
                <a:solidFill>
                  <a:srgbClr val="FF0000"/>
                </a:solidFill>
              </a:rPr>
              <a:t> cleft palate. </a:t>
            </a:r>
            <a:endParaRPr lang="en-US" dirty="0" smtClean="0">
              <a:solidFill>
                <a:srgbClr val="FF0000"/>
              </a:solidFill>
            </a:endParaRPr>
          </a:p>
          <a:p>
            <a:r>
              <a:rPr lang="en-US" dirty="0" smtClean="0">
                <a:solidFill>
                  <a:srgbClr val="FF0000"/>
                </a:solidFill>
              </a:rPr>
              <a:t>The </a:t>
            </a:r>
            <a:r>
              <a:rPr lang="en-US" dirty="0">
                <a:solidFill>
                  <a:srgbClr val="FF0000"/>
                </a:solidFill>
              </a:rPr>
              <a:t>higher female incidence of cleft palate may be related to the occurrence of fusion of the palatal shelves in female embryos about 1 week later than in male embryos, thus prolonging the susceptible period. </a:t>
            </a:r>
            <a:endParaRPr lang="en-US" dirty="0" smtClean="0">
              <a:solidFill>
                <a:srgbClr val="FF0000"/>
              </a:solidFill>
            </a:endParaRPr>
          </a:p>
          <a:p>
            <a:r>
              <a:rPr lang="en-US" dirty="0" smtClean="0">
                <a:solidFill>
                  <a:srgbClr val="FF0000"/>
                </a:solidFill>
              </a:rPr>
              <a:t>The </a:t>
            </a:r>
            <a:r>
              <a:rPr lang="en-US" dirty="0">
                <a:solidFill>
                  <a:srgbClr val="FF0000"/>
                </a:solidFill>
              </a:rPr>
              <a:t>genetic and molecular basis of normal palate closure is complex. </a:t>
            </a:r>
            <a:endParaRPr lang="en-US" dirty="0" smtClean="0">
              <a:solidFill>
                <a:srgbClr val="FF0000"/>
              </a:solidFill>
            </a:endParaRPr>
          </a:p>
          <a:p>
            <a:r>
              <a:rPr lang="en-US" dirty="0" smtClean="0">
                <a:solidFill>
                  <a:srgbClr val="FF0000"/>
                </a:solidFill>
              </a:rPr>
              <a:t>Even </a:t>
            </a:r>
            <a:r>
              <a:rPr lang="en-US" dirty="0">
                <a:solidFill>
                  <a:srgbClr val="FF0000"/>
                </a:solidFill>
              </a:rPr>
              <a:t>closure of the anterior and posterior parts of the palate operates under different combinations of molecular interactions. </a:t>
            </a:r>
            <a:endParaRPr lang="en-US" dirty="0" smtClean="0">
              <a:solidFill>
                <a:srgbClr val="FF0000"/>
              </a:solidFill>
            </a:endParaRPr>
          </a:p>
          <a:p>
            <a:r>
              <a:rPr lang="en-US" dirty="0" smtClean="0">
                <a:solidFill>
                  <a:srgbClr val="FF0000"/>
                </a:solidFill>
              </a:rPr>
              <a:t>Consequently</a:t>
            </a:r>
            <a:r>
              <a:rPr lang="en-US" dirty="0">
                <a:solidFill>
                  <a:srgbClr val="FF0000"/>
                </a:solidFill>
              </a:rPr>
              <a:t>, more than 300 genetic syndromes include cleft palate as part of the spectrum of disease. </a:t>
            </a:r>
            <a:endParaRPr lang="en-US" dirty="0" smtClean="0">
              <a:solidFill>
                <a:srgbClr val="FF0000"/>
              </a:solidFill>
            </a:endParaRPr>
          </a:p>
          <a:p>
            <a:r>
              <a:rPr lang="en-US" dirty="0" smtClean="0">
                <a:solidFill>
                  <a:srgbClr val="FF0000"/>
                </a:solidFill>
              </a:rPr>
              <a:t>In </a:t>
            </a:r>
            <a:r>
              <a:rPr lang="en-US" dirty="0">
                <a:solidFill>
                  <a:srgbClr val="FF0000"/>
                </a:solidFill>
              </a:rPr>
              <a:t>these cases there is extensive irregular dental occlusion with rotated and misplaced teeth. </a:t>
            </a:r>
            <a:endParaRPr lang="en-US" dirty="0" smtClean="0">
              <a:solidFill>
                <a:srgbClr val="FF0000"/>
              </a:solidFill>
            </a:endParaRPr>
          </a:p>
          <a:p>
            <a:r>
              <a:rPr lang="en-US" dirty="0" smtClean="0">
                <a:solidFill>
                  <a:srgbClr val="FF0000"/>
                </a:solidFill>
              </a:rPr>
              <a:t>These </a:t>
            </a:r>
            <a:r>
              <a:rPr lang="en-US" dirty="0">
                <a:solidFill>
                  <a:srgbClr val="FF0000"/>
                </a:solidFill>
              </a:rPr>
              <a:t>defects interfere with sucking, proper nutrition and later with development of speech. </a:t>
            </a:r>
            <a:endParaRPr lang="en-US" dirty="0" smtClean="0">
              <a:solidFill>
                <a:srgbClr val="FF0000"/>
              </a:solidFill>
            </a:endParaRPr>
          </a:p>
          <a:p>
            <a:r>
              <a:rPr lang="en-US" dirty="0" smtClean="0">
                <a:solidFill>
                  <a:srgbClr val="FF0000"/>
                </a:solidFill>
              </a:rPr>
              <a:t>Frequently</a:t>
            </a:r>
            <a:r>
              <a:rPr lang="en-US" dirty="0">
                <a:solidFill>
                  <a:srgbClr val="FF0000"/>
                </a:solidFill>
              </a:rPr>
              <a:t>, infections of the nasopharynx and ear are serious consequences. </a:t>
            </a:r>
            <a:endParaRPr lang="en-US" dirty="0" smtClean="0">
              <a:solidFill>
                <a:srgbClr val="FF0000"/>
              </a:solidFill>
            </a:endParaRPr>
          </a:p>
          <a:p>
            <a:r>
              <a:rPr lang="en-US" dirty="0" smtClean="0">
                <a:solidFill>
                  <a:srgbClr val="FF0000"/>
                </a:solidFill>
              </a:rPr>
              <a:t>Surgery </a:t>
            </a:r>
            <a:r>
              <a:rPr lang="en-US" dirty="0">
                <a:solidFill>
                  <a:srgbClr val="FF0000"/>
                </a:solidFill>
              </a:rPr>
              <a:t>attains good results in the harelip at 4-6 weeks of age and around the second year for cleft palate</a:t>
            </a:r>
            <a:r>
              <a:rPr lang="en-US" dirty="0" smtClean="0">
                <a:solidFill>
                  <a:srgbClr val="FF0000"/>
                </a:solidFill>
              </a:rPr>
              <a:t>.</a:t>
            </a:r>
            <a:endParaRPr lang="en-US" dirty="0">
              <a:solidFill>
                <a:srgbClr val="FF0000"/>
              </a:solidFill>
            </a:endParaRPr>
          </a:p>
          <a:p>
            <a:r>
              <a:rPr lang="en-US" b="1" dirty="0">
                <a:solidFill>
                  <a:srgbClr val="FF0000"/>
                </a:solidFill>
              </a:rPr>
              <a:t>Oblique Facial Cleft</a:t>
            </a:r>
            <a:endParaRPr lang="en-US" dirty="0">
              <a:solidFill>
                <a:srgbClr val="FF0000"/>
              </a:solidFill>
            </a:endParaRPr>
          </a:p>
          <a:p>
            <a:r>
              <a:rPr lang="en-US" dirty="0">
                <a:solidFill>
                  <a:srgbClr val="FF0000"/>
                </a:solidFill>
              </a:rPr>
              <a:t>Oblique facial cleft is a rare defect that results when the maxillary process fails to fuse with the corresponding </a:t>
            </a:r>
            <a:r>
              <a:rPr lang="en-US" dirty="0" err="1">
                <a:solidFill>
                  <a:srgbClr val="FF0000"/>
                </a:solidFill>
              </a:rPr>
              <a:t>nasolateral</a:t>
            </a:r>
            <a:r>
              <a:rPr lang="en-US" dirty="0">
                <a:solidFill>
                  <a:srgbClr val="FF0000"/>
                </a:solidFill>
              </a:rPr>
              <a:t> process, usually resulting from hypoplasia of one of the tissue </a:t>
            </a:r>
            <a:r>
              <a:rPr lang="en-US" dirty="0" smtClean="0">
                <a:solidFill>
                  <a:srgbClr val="FF0000"/>
                </a:solidFill>
              </a:rPr>
              <a:t>masses.  </a:t>
            </a:r>
          </a:p>
          <a:p>
            <a:r>
              <a:rPr lang="en-US" dirty="0" smtClean="0">
                <a:solidFill>
                  <a:srgbClr val="FF0000"/>
                </a:solidFill>
              </a:rPr>
              <a:t>The </a:t>
            </a:r>
            <a:r>
              <a:rPr lang="en-US" dirty="0">
                <a:solidFill>
                  <a:srgbClr val="FF0000"/>
                </a:solidFill>
              </a:rPr>
              <a:t>result is a groove on the face along the line of the nasolacrimal </a:t>
            </a:r>
            <a:r>
              <a:rPr lang="en-US" dirty="0" smtClean="0">
                <a:solidFill>
                  <a:srgbClr val="FF0000"/>
                </a:solidFill>
              </a:rPr>
              <a:t>duct.</a:t>
            </a:r>
            <a:endParaRPr lang="en-US" dirty="0">
              <a:solidFill>
                <a:srgbClr val="FF0000"/>
              </a:solidFill>
            </a:endParaRPr>
          </a:p>
        </p:txBody>
      </p:sp>
    </p:spTree>
    <p:extLst>
      <p:ext uri="{BB962C8B-B14F-4D97-AF65-F5344CB8AC3E}">
        <p14:creationId xmlns:p14="http://schemas.microsoft.com/office/powerpoint/2010/main" val="18406859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47776" y="428263"/>
            <a:ext cx="8113853" cy="4037692"/>
          </a:xfrm>
          <a:prstGeom prst="rect">
            <a:avLst/>
          </a:prstGeom>
          <a:noFill/>
          <a:ln>
            <a:noFill/>
          </a:ln>
        </p:spPr>
      </p:pic>
      <p:sp>
        <p:nvSpPr>
          <p:cNvPr id="3" name="Rectangle 2"/>
          <p:cNvSpPr/>
          <p:nvPr/>
        </p:nvSpPr>
        <p:spPr>
          <a:xfrm>
            <a:off x="613458" y="4993500"/>
            <a:ext cx="11042247" cy="923330"/>
          </a:xfrm>
          <a:prstGeom prst="rect">
            <a:avLst/>
          </a:prstGeom>
        </p:spPr>
        <p:txBody>
          <a:bodyPr wrap="square">
            <a:spAutoFit/>
          </a:bodyPr>
          <a:lstStyle/>
          <a:p>
            <a:pPr>
              <a:lnSpc>
                <a:spcPct val="150000"/>
              </a:lnSpc>
              <a:spcAft>
                <a:spcPts val="0"/>
              </a:spcAft>
            </a:pPr>
            <a:r>
              <a:rPr lang="en-US" dirty="0" smtClean="0">
                <a:effectLst/>
                <a:latin typeface="Arial" charset="0"/>
                <a:ea typeface="Calibri" charset="0"/>
                <a:cs typeface="Times New Roman" charset="0"/>
              </a:rPr>
              <a:t>Varieties of facial clefts. A, Oblique facial cleft combined with a cleft lip. B, </a:t>
            </a:r>
            <a:r>
              <a:rPr lang="en-US" dirty="0" err="1" smtClean="0">
                <a:effectLst/>
                <a:latin typeface="Arial" charset="0"/>
                <a:ea typeface="Calibri" charset="0"/>
                <a:cs typeface="Times New Roman" charset="0"/>
              </a:rPr>
              <a:t>Macrostomia</a:t>
            </a:r>
            <a:r>
              <a:rPr lang="en-US" dirty="0" smtClean="0">
                <a:effectLst/>
                <a:latin typeface="Arial" charset="0"/>
                <a:ea typeface="Calibri" charset="0"/>
                <a:cs typeface="Times New Roman" charset="0"/>
              </a:rPr>
              <a:t>. C, Medial cleft lip with a partial nasal cleft.</a:t>
            </a:r>
            <a:endParaRPr lang="en-US" sz="1600" dirty="0">
              <a:effectLst/>
              <a:latin typeface="Calibri" charset="0"/>
              <a:ea typeface="Calibri" charset="0"/>
              <a:cs typeface="Times New Roman" charset="0"/>
            </a:endParaRPr>
          </a:p>
        </p:txBody>
      </p:sp>
    </p:spTree>
    <p:extLst>
      <p:ext uri="{BB962C8B-B14F-4D97-AF65-F5344CB8AC3E}">
        <p14:creationId xmlns:p14="http://schemas.microsoft.com/office/powerpoint/2010/main" val="1906255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1413"/>
            <a:ext cx="10515600" cy="5725550"/>
          </a:xfrm>
        </p:spPr>
        <p:txBody>
          <a:bodyPr>
            <a:normAutofit/>
          </a:bodyPr>
          <a:lstStyle/>
          <a:p>
            <a:r>
              <a:rPr lang="en-US" dirty="0"/>
              <a:t>Early craniofacial development is characterized by several massive migrations and displacements of cells and tissues. </a:t>
            </a:r>
            <a:endParaRPr lang="en-US" dirty="0" smtClean="0"/>
          </a:p>
          <a:p>
            <a:r>
              <a:rPr lang="en-US" dirty="0" smtClean="0"/>
              <a:t>Face development is </a:t>
            </a:r>
            <a:r>
              <a:rPr lang="en-US" dirty="0"/>
              <a:t>based on the timing, location, and interactions of individual streams of neural crest and mesodermal cells. </a:t>
            </a:r>
            <a:endParaRPr lang="en-US" dirty="0" smtClean="0"/>
          </a:p>
          <a:p>
            <a:r>
              <a:rPr lang="en-US" dirty="0" smtClean="0"/>
              <a:t>The </a:t>
            </a:r>
            <a:r>
              <a:rPr lang="en-US" dirty="0"/>
              <a:t>early cranial mesoderm consists mainly of the paraxial and </a:t>
            </a:r>
            <a:r>
              <a:rPr lang="en-US" dirty="0" err="1"/>
              <a:t>prechordal</a:t>
            </a:r>
            <a:r>
              <a:rPr lang="en-US" dirty="0"/>
              <a:t> mesoderm. </a:t>
            </a:r>
            <a:endParaRPr lang="en-US" dirty="0" smtClean="0"/>
          </a:p>
          <a:p>
            <a:r>
              <a:rPr lang="en-US" dirty="0" smtClean="0"/>
              <a:t>Mesenchymal </a:t>
            </a:r>
            <a:r>
              <a:rPr lang="en-US" dirty="0"/>
              <a:t>cells </a:t>
            </a:r>
            <a:r>
              <a:rPr lang="en-US" dirty="0" smtClean="0"/>
              <a:t>originating in the paraxial mesoderm form the connective tissue and skeletal elements of the caudal part of the cranium and the dorsal part of the neck. </a:t>
            </a:r>
          </a:p>
        </p:txBody>
      </p:sp>
    </p:spTree>
    <p:extLst>
      <p:ext uri="{BB962C8B-B14F-4D97-AF65-F5344CB8AC3E}">
        <p14:creationId xmlns:p14="http://schemas.microsoft.com/office/powerpoint/2010/main" val="10108130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0390"/>
            <a:ext cx="10515600" cy="5806573"/>
          </a:xfrm>
        </p:spPr>
        <p:txBody>
          <a:bodyPr>
            <a:normAutofit fontScale="47500" lnSpcReduction="20000"/>
          </a:bodyPr>
          <a:lstStyle/>
          <a:p>
            <a:r>
              <a:rPr lang="en-US" b="1" dirty="0" err="1"/>
              <a:t>Macrostomia</a:t>
            </a:r>
            <a:r>
              <a:rPr lang="en-US" b="1" dirty="0"/>
              <a:t> (Lateral Facial Cleft) and </a:t>
            </a:r>
            <a:r>
              <a:rPr lang="en-US" b="1" dirty="0" err="1"/>
              <a:t>microstomia</a:t>
            </a:r>
            <a:endParaRPr lang="en-US" dirty="0"/>
          </a:p>
          <a:p>
            <a:pPr lvl="1"/>
            <a:r>
              <a:rPr lang="en-US" dirty="0" err="1"/>
              <a:t>Macrostomia</a:t>
            </a:r>
            <a:r>
              <a:rPr lang="en-US" dirty="0"/>
              <a:t>, a rare malformation </a:t>
            </a:r>
            <a:r>
              <a:rPr lang="en-US" dirty="0" smtClean="0"/>
              <a:t>results </a:t>
            </a:r>
            <a:r>
              <a:rPr lang="en-US" dirty="0"/>
              <a:t>from hypoplasia or poor merging of the maxillary and mandibular processes. </a:t>
            </a:r>
            <a:endParaRPr lang="en-US" dirty="0" smtClean="0"/>
          </a:p>
          <a:p>
            <a:pPr lvl="1"/>
            <a:r>
              <a:rPr lang="en-US" dirty="0" smtClean="0"/>
              <a:t>This </a:t>
            </a:r>
            <a:r>
              <a:rPr lang="en-US" dirty="0"/>
              <a:t>condition manifests as a very large mouth on one or both sides. </a:t>
            </a:r>
            <a:endParaRPr lang="en-US" dirty="0" smtClean="0"/>
          </a:p>
          <a:p>
            <a:pPr lvl="1"/>
            <a:r>
              <a:rPr lang="en-US" dirty="0" smtClean="0"/>
              <a:t>In </a:t>
            </a:r>
            <a:r>
              <a:rPr lang="en-US" dirty="0"/>
              <a:t>severe cases, the cleft can reach almost to the ears. </a:t>
            </a:r>
            <a:endParaRPr lang="en-US" dirty="0" smtClean="0"/>
          </a:p>
          <a:p>
            <a:pPr lvl="1"/>
            <a:r>
              <a:rPr lang="en-US" dirty="0" err="1" smtClean="0"/>
              <a:t>Microstomia</a:t>
            </a:r>
            <a:r>
              <a:rPr lang="en-US" dirty="0" smtClean="0"/>
              <a:t> </a:t>
            </a:r>
            <a:r>
              <a:rPr lang="en-US" dirty="0"/>
              <a:t>is an abnormally small </a:t>
            </a:r>
            <a:r>
              <a:rPr lang="en-US" dirty="0" smtClean="0"/>
              <a:t>mouth</a:t>
            </a:r>
            <a:endParaRPr lang="en-US" dirty="0"/>
          </a:p>
          <a:p>
            <a:r>
              <a:rPr lang="en-US" b="1" dirty="0"/>
              <a:t>Median Cleft Lip</a:t>
            </a:r>
            <a:endParaRPr lang="en-US" dirty="0"/>
          </a:p>
          <a:p>
            <a:pPr lvl="1"/>
            <a:r>
              <a:rPr lang="en-US" dirty="0"/>
              <a:t>Another rare anomaly, median cleft lip, results from incomplete merging of the two </a:t>
            </a:r>
            <a:r>
              <a:rPr lang="en-US" dirty="0" err="1"/>
              <a:t>nasomedial</a:t>
            </a:r>
            <a:r>
              <a:rPr lang="en-US" dirty="0"/>
              <a:t> </a:t>
            </a:r>
            <a:r>
              <a:rPr lang="en-US" dirty="0" smtClean="0"/>
              <a:t>processes.</a:t>
            </a:r>
            <a:endParaRPr lang="en-US" dirty="0"/>
          </a:p>
          <a:p>
            <a:r>
              <a:rPr lang="en-US" b="1" dirty="0"/>
              <a:t>First arch syndrome and other jaw defects</a:t>
            </a:r>
            <a:endParaRPr lang="en-US" dirty="0"/>
          </a:p>
          <a:p>
            <a:pPr lvl="1"/>
            <a:r>
              <a:rPr lang="en-US" dirty="0"/>
              <a:t>The entire first arch may remain underdeveloped on one or both sides, affecting the lower eyelid (</a:t>
            </a:r>
            <a:r>
              <a:rPr lang="en-US" dirty="0" err="1"/>
              <a:t>coloboma</a:t>
            </a:r>
            <a:r>
              <a:rPr lang="en-US" dirty="0"/>
              <a:t> type defect), the maxilla, the mandible, and the external ear. </a:t>
            </a:r>
            <a:endParaRPr lang="en-US" dirty="0" smtClean="0"/>
          </a:p>
          <a:p>
            <a:pPr lvl="1"/>
            <a:r>
              <a:rPr lang="en-US" dirty="0" smtClean="0"/>
              <a:t>The </a:t>
            </a:r>
            <a:r>
              <a:rPr lang="en-US" dirty="0"/>
              <a:t>prominence of the cheek is absent and the ear may be displaced ventrally and caudally. </a:t>
            </a:r>
            <a:endParaRPr lang="en-US" dirty="0" smtClean="0"/>
          </a:p>
          <a:p>
            <a:pPr lvl="1"/>
            <a:r>
              <a:rPr lang="en-US" dirty="0" smtClean="0"/>
              <a:t>There </a:t>
            </a:r>
            <a:r>
              <a:rPr lang="en-US" dirty="0"/>
              <a:t>may be presence of cleft palate and of faulty dentition. </a:t>
            </a:r>
            <a:endParaRPr lang="en-US" dirty="0" smtClean="0"/>
          </a:p>
          <a:p>
            <a:pPr lvl="1"/>
            <a:r>
              <a:rPr lang="en-US" dirty="0" smtClean="0"/>
              <a:t>This </a:t>
            </a:r>
            <a:r>
              <a:rPr lang="en-US" dirty="0"/>
              <a:t>condition is called mandibulofacial </a:t>
            </a:r>
            <a:r>
              <a:rPr lang="en-US" dirty="0" err="1"/>
              <a:t>dysostosis</a:t>
            </a:r>
            <a:r>
              <a:rPr lang="en-US" dirty="0"/>
              <a:t>, </a:t>
            </a:r>
            <a:r>
              <a:rPr lang="en-US" dirty="0" err="1"/>
              <a:t>Treacher</a:t>
            </a:r>
            <a:r>
              <a:rPr lang="en-US" dirty="0"/>
              <a:t> Collins syndrome or first arch syndrome. </a:t>
            </a:r>
            <a:endParaRPr lang="en-US" dirty="0" smtClean="0"/>
          </a:p>
          <a:p>
            <a:pPr lvl="1"/>
            <a:r>
              <a:rPr lang="en-US" dirty="0" smtClean="0"/>
              <a:t>This </a:t>
            </a:r>
            <a:r>
              <a:rPr lang="en-US" dirty="0"/>
              <a:t>is a genetic condition inherited as autosomal dominant.</a:t>
            </a:r>
          </a:p>
          <a:p>
            <a:pPr lvl="1"/>
            <a:r>
              <a:rPr lang="en-US" dirty="0"/>
              <a:t>The mandible may be small compared to the rest of the face resulting in a receding chin (</a:t>
            </a:r>
            <a:r>
              <a:rPr lang="en-US" dirty="0" err="1"/>
              <a:t>retrognathia</a:t>
            </a:r>
            <a:r>
              <a:rPr lang="en-US" dirty="0"/>
              <a:t>). In extreme cases it may fail to develop (</a:t>
            </a:r>
            <a:r>
              <a:rPr lang="en-US" dirty="0" err="1"/>
              <a:t>agnathia</a:t>
            </a:r>
            <a:r>
              <a:rPr lang="en-US" dirty="0" smtClean="0"/>
              <a:t>).</a:t>
            </a:r>
            <a:endParaRPr lang="en-US" dirty="0"/>
          </a:p>
          <a:p>
            <a:r>
              <a:rPr lang="en-US" b="1" dirty="0" err="1"/>
              <a:t>Holoprosencephaly</a:t>
            </a:r>
            <a:r>
              <a:rPr lang="en-US" b="1" dirty="0"/>
              <a:t> and face, nose and palate defects</a:t>
            </a:r>
            <a:endParaRPr lang="en-US" dirty="0"/>
          </a:p>
          <a:p>
            <a:pPr lvl="1"/>
            <a:r>
              <a:rPr lang="en-US" dirty="0"/>
              <a:t>Because of the significant role of influences from the forebrain in development of the face and associated structures, primary defects of the forebrain often manifest externally as facial malformations, typically a reduction in tissue of the frontonasal process. </a:t>
            </a:r>
            <a:endParaRPr lang="en-US" dirty="0" smtClean="0"/>
          </a:p>
          <a:p>
            <a:pPr lvl="1"/>
            <a:r>
              <a:rPr lang="en-US" dirty="0" smtClean="0"/>
              <a:t>Severe </a:t>
            </a:r>
            <a:r>
              <a:rPr lang="en-US" dirty="0"/>
              <a:t>reduction in frontonasal process could result in </a:t>
            </a:r>
            <a:r>
              <a:rPr lang="en-US" dirty="0" err="1"/>
              <a:t>cyclopia</a:t>
            </a:r>
            <a:r>
              <a:rPr lang="en-US" dirty="0"/>
              <a:t>, absent nose or tubular proboscis. </a:t>
            </a:r>
            <a:endParaRPr lang="en-US" dirty="0" smtClean="0"/>
          </a:p>
          <a:p>
            <a:pPr lvl="1"/>
            <a:r>
              <a:rPr lang="en-US" dirty="0" smtClean="0"/>
              <a:t>Midline </a:t>
            </a:r>
            <a:r>
              <a:rPr lang="en-US" dirty="0"/>
              <a:t>defects of the upper lip can also be attributed to </a:t>
            </a:r>
            <a:r>
              <a:rPr lang="en-US" dirty="0" err="1"/>
              <a:t>holoprosencephaly</a:t>
            </a:r>
            <a:r>
              <a:rPr lang="en-US" dirty="0"/>
              <a:t>. </a:t>
            </a:r>
            <a:endParaRPr lang="en-US" dirty="0" smtClean="0"/>
          </a:p>
          <a:p>
            <a:pPr lvl="1"/>
            <a:r>
              <a:rPr lang="en-US" dirty="0" smtClean="0"/>
              <a:t>Many </a:t>
            </a:r>
            <a:r>
              <a:rPr lang="en-US" dirty="0"/>
              <a:t>cases of </a:t>
            </a:r>
            <a:r>
              <a:rPr lang="en-US" dirty="0" err="1"/>
              <a:t>holoprosencephaly</a:t>
            </a:r>
            <a:r>
              <a:rPr lang="en-US" dirty="0"/>
              <a:t> (e.g., Meckel’s syndrome, which includes midline cleft lip, olfactory bulb absence or hypoplasia, and nasal abnormalities) can be attributed to genetic causes. </a:t>
            </a:r>
            <a:endParaRPr lang="en-US" dirty="0" smtClean="0"/>
          </a:p>
          <a:p>
            <a:pPr lvl="1"/>
            <a:r>
              <a:rPr lang="en-US" dirty="0" smtClean="0"/>
              <a:t>Meckel’s </a:t>
            </a:r>
            <a:r>
              <a:rPr lang="en-US" dirty="0"/>
              <a:t>syndrome is an autosomal recessive condition. </a:t>
            </a:r>
            <a:endParaRPr lang="en-US" dirty="0" smtClean="0"/>
          </a:p>
          <a:p>
            <a:pPr lvl="1"/>
            <a:r>
              <a:rPr lang="en-US" dirty="0" smtClean="0"/>
              <a:t>Other </a:t>
            </a:r>
            <a:r>
              <a:rPr lang="en-US" dirty="0"/>
              <a:t>factors which have been associated with </a:t>
            </a:r>
            <a:r>
              <a:rPr lang="en-US" dirty="0" err="1"/>
              <a:t>holoprosencephaly</a:t>
            </a:r>
            <a:r>
              <a:rPr lang="en-US" dirty="0"/>
              <a:t> include: exposure to an excess of retinoic acid; maternal consumption of alcohol during the first month of pregnancy; maternal diabetes and </a:t>
            </a:r>
            <a:r>
              <a:rPr lang="en-US" dirty="0" err="1"/>
              <a:t>trisomies</a:t>
            </a:r>
            <a:r>
              <a:rPr lang="en-US" dirty="0"/>
              <a:t> of chromosomes 13 and 18</a:t>
            </a:r>
            <a:r>
              <a:rPr lang="en-US" dirty="0" smtClean="0"/>
              <a:t>.</a:t>
            </a:r>
            <a:endParaRPr lang="en-US" dirty="0"/>
          </a:p>
          <a:p>
            <a:r>
              <a:rPr lang="en-US" b="1" dirty="0"/>
              <a:t>Frontonasal Dysplasia</a:t>
            </a:r>
            <a:endParaRPr lang="en-US" dirty="0"/>
          </a:p>
          <a:p>
            <a:pPr lvl="1"/>
            <a:r>
              <a:rPr lang="en-US" dirty="0"/>
              <a:t>Frontonasal dysplasia encompasses various nasal malformations that result from excessive tissue in the frontonasal process. </a:t>
            </a:r>
            <a:endParaRPr lang="en-US" dirty="0" smtClean="0"/>
          </a:p>
          <a:p>
            <a:pPr lvl="1"/>
            <a:r>
              <a:rPr lang="en-US" dirty="0" smtClean="0"/>
              <a:t>The </a:t>
            </a:r>
            <a:r>
              <a:rPr lang="en-US" dirty="0"/>
              <a:t>spectrum of anomalies usually includes a broad nasal bridge and </a:t>
            </a:r>
            <a:r>
              <a:rPr lang="en-US" dirty="0" err="1"/>
              <a:t>hypertelorism</a:t>
            </a:r>
            <a:r>
              <a:rPr lang="en-US" dirty="0"/>
              <a:t> (an excessive distance between the eyes). </a:t>
            </a:r>
            <a:endParaRPr lang="en-US" dirty="0" smtClean="0"/>
          </a:p>
          <a:p>
            <a:pPr lvl="1"/>
            <a:r>
              <a:rPr lang="en-US" dirty="0" smtClean="0"/>
              <a:t>In </a:t>
            </a:r>
            <a:r>
              <a:rPr lang="en-US" dirty="0"/>
              <a:t>very severe cases, the two external nares are separated, often by several centimeters, and a median cleft lip can </a:t>
            </a:r>
            <a:r>
              <a:rPr lang="en-US" dirty="0" smtClean="0"/>
              <a:t>occur.</a:t>
            </a:r>
          </a:p>
          <a:p>
            <a:r>
              <a:rPr lang="en-US" b="1" dirty="0" smtClean="0"/>
              <a:t>Torus palatines</a:t>
            </a:r>
            <a:endParaRPr lang="en-US" dirty="0" smtClean="0"/>
          </a:p>
          <a:p>
            <a:pPr lvl="1"/>
            <a:r>
              <a:rPr lang="en-US" dirty="0" smtClean="0"/>
              <a:t>This is genetically and anthropologically a bony growth in the midline of the hard palate which occurs in about 60% of the Eskimos.   </a:t>
            </a:r>
          </a:p>
        </p:txBody>
      </p:sp>
    </p:spTree>
    <p:extLst>
      <p:ext uri="{BB962C8B-B14F-4D97-AF65-F5344CB8AC3E}">
        <p14:creationId xmlns:p14="http://schemas.microsoft.com/office/powerpoint/2010/main" val="1222302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82501" y="393539"/>
            <a:ext cx="8935656" cy="4072416"/>
          </a:xfrm>
          <a:prstGeom prst="rect">
            <a:avLst/>
          </a:prstGeom>
          <a:noFill/>
          <a:ln>
            <a:noFill/>
          </a:ln>
        </p:spPr>
      </p:pic>
      <p:sp>
        <p:nvSpPr>
          <p:cNvPr id="3" name="Rectangle 2"/>
          <p:cNvSpPr/>
          <p:nvPr/>
        </p:nvSpPr>
        <p:spPr>
          <a:xfrm>
            <a:off x="3515614" y="5443524"/>
            <a:ext cx="5160772" cy="369332"/>
          </a:xfrm>
          <a:prstGeom prst="rect">
            <a:avLst/>
          </a:prstGeom>
        </p:spPr>
        <p:txBody>
          <a:bodyPr wrap="none">
            <a:spAutoFit/>
          </a:bodyPr>
          <a:lstStyle/>
          <a:p>
            <a:r>
              <a:rPr lang="en-US" b="1" dirty="0" smtClean="0">
                <a:solidFill>
                  <a:srgbClr val="000000"/>
                </a:solidFill>
                <a:effectLst/>
                <a:latin typeface="Arial" charset="0"/>
                <a:ea typeface="Calibri" charset="0"/>
              </a:rPr>
              <a:t>A </a:t>
            </a:r>
            <a:r>
              <a:rPr lang="en-US" dirty="0" smtClean="0">
                <a:solidFill>
                  <a:srgbClr val="000000"/>
                </a:solidFill>
                <a:effectLst/>
                <a:latin typeface="Arial" charset="0"/>
                <a:ea typeface="Calibri" charset="0"/>
              </a:rPr>
              <a:t>to </a:t>
            </a:r>
            <a:r>
              <a:rPr lang="en-US" b="1" dirty="0" smtClean="0">
                <a:solidFill>
                  <a:srgbClr val="000000"/>
                </a:solidFill>
                <a:effectLst/>
                <a:latin typeface="Arial" charset="0"/>
                <a:ea typeface="Calibri" charset="0"/>
              </a:rPr>
              <a:t>C, </a:t>
            </a:r>
            <a:r>
              <a:rPr lang="en-US" dirty="0" smtClean="0">
                <a:solidFill>
                  <a:srgbClr val="000000"/>
                </a:solidFill>
                <a:effectLst/>
                <a:latin typeface="Arial" charset="0"/>
                <a:ea typeface="Calibri" charset="0"/>
              </a:rPr>
              <a:t>V</a:t>
            </a:r>
            <a:r>
              <a:rPr lang="en-US" spc="5" dirty="0" smtClean="0">
                <a:solidFill>
                  <a:srgbClr val="000000"/>
                </a:solidFill>
                <a:effectLst/>
                <a:latin typeface="Arial" charset="0"/>
                <a:ea typeface="Calibri" charset="0"/>
              </a:rPr>
              <a:t>a</a:t>
            </a:r>
            <a:r>
              <a:rPr lang="en-US" spc="20" dirty="0" smtClean="0">
                <a:solidFill>
                  <a:srgbClr val="000000"/>
                </a:solidFill>
                <a:effectLst/>
                <a:latin typeface="Arial" charset="0"/>
                <a:ea typeface="Calibri" charset="0"/>
              </a:rPr>
              <a:t>r</a:t>
            </a:r>
            <a:r>
              <a:rPr lang="en-US" spc="-35" dirty="0" smtClean="0">
                <a:solidFill>
                  <a:srgbClr val="000000"/>
                </a:solidFill>
                <a:effectLst/>
                <a:latin typeface="Arial" charset="0"/>
                <a:ea typeface="Calibri" charset="0"/>
              </a:rPr>
              <a:t>y</a:t>
            </a:r>
            <a:r>
              <a:rPr lang="en-US" spc="15" dirty="0" smtClean="0">
                <a:solidFill>
                  <a:srgbClr val="000000"/>
                </a:solidFill>
                <a:effectLst/>
                <a:latin typeface="Arial" charset="0"/>
                <a:ea typeface="Calibri" charset="0"/>
              </a:rPr>
              <a:t>i</a:t>
            </a:r>
            <a:r>
              <a:rPr lang="en-US" dirty="0" smtClean="0">
                <a:solidFill>
                  <a:srgbClr val="000000"/>
                </a:solidFill>
                <a:effectLst/>
                <a:latin typeface="Arial" charset="0"/>
                <a:ea typeface="Calibri" charset="0"/>
              </a:rPr>
              <a:t>ng</a:t>
            </a:r>
            <a:r>
              <a:rPr lang="en-US" spc="-10" dirty="0" smtClean="0">
                <a:solidFill>
                  <a:srgbClr val="000000"/>
                </a:solidFill>
                <a:effectLst/>
                <a:latin typeface="Arial" charset="0"/>
                <a:ea typeface="Calibri" charset="0"/>
              </a:rPr>
              <a:t> </a:t>
            </a:r>
            <a:r>
              <a:rPr lang="en-US" dirty="0" smtClean="0">
                <a:solidFill>
                  <a:srgbClr val="000000"/>
                </a:solidFill>
                <a:effectLst/>
                <a:latin typeface="Arial" charset="0"/>
                <a:ea typeface="Calibri" charset="0"/>
              </a:rPr>
              <a:t>d</a:t>
            </a:r>
            <a:r>
              <a:rPr lang="en-US" spc="5" dirty="0" smtClean="0">
                <a:solidFill>
                  <a:srgbClr val="000000"/>
                </a:solidFill>
                <a:effectLst/>
                <a:latin typeface="Arial" charset="0"/>
                <a:ea typeface="Calibri" charset="0"/>
              </a:rPr>
              <a:t>e</a:t>
            </a:r>
            <a:r>
              <a:rPr lang="en-US" dirty="0" smtClean="0">
                <a:solidFill>
                  <a:srgbClr val="000000"/>
                </a:solidFill>
                <a:effectLst/>
                <a:latin typeface="Arial" charset="0"/>
                <a:ea typeface="Calibri" charset="0"/>
              </a:rPr>
              <a:t>g</a:t>
            </a:r>
            <a:r>
              <a:rPr lang="en-US" spc="-5" dirty="0" smtClean="0">
                <a:solidFill>
                  <a:srgbClr val="000000"/>
                </a:solidFill>
                <a:effectLst/>
                <a:latin typeface="Arial" charset="0"/>
                <a:ea typeface="Calibri" charset="0"/>
              </a:rPr>
              <a:t>ree</a:t>
            </a:r>
            <a:r>
              <a:rPr lang="en-US" dirty="0" smtClean="0">
                <a:solidFill>
                  <a:srgbClr val="000000"/>
                </a:solidFill>
                <a:effectLst/>
                <a:latin typeface="Arial" charset="0"/>
                <a:ea typeface="Calibri" charset="0"/>
              </a:rPr>
              <a:t>s </a:t>
            </a:r>
            <a:r>
              <a:rPr lang="en-US" spc="10" dirty="0" smtClean="0">
                <a:solidFill>
                  <a:srgbClr val="000000"/>
                </a:solidFill>
                <a:effectLst/>
                <a:latin typeface="Arial" charset="0"/>
                <a:ea typeface="Calibri" charset="0"/>
              </a:rPr>
              <a:t>o</a:t>
            </a:r>
            <a:r>
              <a:rPr lang="en-US" dirty="0" smtClean="0">
                <a:solidFill>
                  <a:srgbClr val="000000"/>
                </a:solidFill>
                <a:effectLst/>
                <a:latin typeface="Arial" charset="0"/>
                <a:ea typeface="Calibri" charset="0"/>
              </a:rPr>
              <a:t>f </a:t>
            </a:r>
            <a:r>
              <a:rPr lang="en-US" spc="-5" dirty="0" smtClean="0">
                <a:solidFill>
                  <a:srgbClr val="000000"/>
                </a:solidFill>
                <a:effectLst/>
                <a:latin typeface="Arial" charset="0"/>
                <a:ea typeface="Calibri" charset="0"/>
              </a:rPr>
              <a:t>f</a:t>
            </a:r>
            <a:r>
              <a:rPr lang="en-US" dirty="0" smtClean="0">
                <a:solidFill>
                  <a:srgbClr val="000000"/>
                </a:solidFill>
                <a:effectLst/>
                <a:latin typeface="Arial" charset="0"/>
                <a:ea typeface="Calibri" charset="0"/>
              </a:rPr>
              <a:t>ronto</a:t>
            </a:r>
            <a:r>
              <a:rPr lang="en-US" spc="10" dirty="0" smtClean="0">
                <a:solidFill>
                  <a:srgbClr val="000000"/>
                </a:solidFill>
                <a:effectLst/>
                <a:latin typeface="Arial" charset="0"/>
                <a:ea typeface="Calibri" charset="0"/>
              </a:rPr>
              <a:t>n</a:t>
            </a:r>
            <a:r>
              <a:rPr lang="en-US" spc="-5" dirty="0" smtClean="0">
                <a:solidFill>
                  <a:srgbClr val="000000"/>
                </a:solidFill>
                <a:effectLst/>
                <a:latin typeface="Arial" charset="0"/>
                <a:ea typeface="Calibri" charset="0"/>
              </a:rPr>
              <a:t>a</a:t>
            </a:r>
            <a:r>
              <a:rPr lang="en-US" dirty="0" smtClean="0">
                <a:solidFill>
                  <a:srgbClr val="000000"/>
                </a:solidFill>
                <a:effectLst/>
                <a:latin typeface="Arial" charset="0"/>
                <a:ea typeface="Calibri" charset="0"/>
              </a:rPr>
              <a:t>s</a:t>
            </a:r>
            <a:r>
              <a:rPr lang="en-US" spc="-5" dirty="0" smtClean="0">
                <a:solidFill>
                  <a:srgbClr val="000000"/>
                </a:solidFill>
                <a:effectLst/>
                <a:latin typeface="Arial" charset="0"/>
                <a:ea typeface="Calibri" charset="0"/>
              </a:rPr>
              <a:t>a</a:t>
            </a:r>
            <a:r>
              <a:rPr lang="en-US" dirty="0" smtClean="0">
                <a:solidFill>
                  <a:srgbClr val="000000"/>
                </a:solidFill>
                <a:effectLst/>
                <a:latin typeface="Arial" charset="0"/>
                <a:ea typeface="Calibri" charset="0"/>
              </a:rPr>
              <a:t>l</a:t>
            </a:r>
            <a:r>
              <a:rPr lang="en-US" spc="15" dirty="0" smtClean="0">
                <a:solidFill>
                  <a:srgbClr val="000000"/>
                </a:solidFill>
                <a:effectLst/>
                <a:latin typeface="Arial" charset="0"/>
                <a:ea typeface="Calibri" charset="0"/>
              </a:rPr>
              <a:t> </a:t>
            </a:r>
            <a:r>
              <a:rPr lang="en-US" spc="10" dirty="0" smtClean="0">
                <a:solidFill>
                  <a:srgbClr val="000000"/>
                </a:solidFill>
                <a:effectLst/>
                <a:latin typeface="Arial" charset="0"/>
                <a:ea typeface="Calibri" charset="0"/>
              </a:rPr>
              <a:t>d</a:t>
            </a:r>
            <a:r>
              <a:rPr lang="en-US" spc="-25" dirty="0" smtClean="0">
                <a:solidFill>
                  <a:srgbClr val="000000"/>
                </a:solidFill>
                <a:effectLst/>
                <a:latin typeface="Arial" charset="0"/>
                <a:ea typeface="Calibri" charset="0"/>
              </a:rPr>
              <a:t>y</a:t>
            </a:r>
            <a:r>
              <a:rPr lang="en-US" dirty="0" smtClean="0">
                <a:solidFill>
                  <a:srgbClr val="000000"/>
                </a:solidFill>
                <a:effectLst/>
                <a:latin typeface="Arial" charset="0"/>
                <a:ea typeface="Calibri" charset="0"/>
              </a:rPr>
              <a:t>splasia</a:t>
            </a:r>
            <a:r>
              <a:rPr lang="en-US" dirty="0" smtClean="0">
                <a:effectLst/>
              </a:rPr>
              <a:t> </a:t>
            </a:r>
            <a:endParaRPr lang="en-US" dirty="0"/>
          </a:p>
        </p:txBody>
      </p:sp>
    </p:spTree>
    <p:extLst>
      <p:ext uri="{BB962C8B-B14F-4D97-AF65-F5344CB8AC3E}">
        <p14:creationId xmlns:p14="http://schemas.microsoft.com/office/powerpoint/2010/main" val="13293779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6137"/>
            <a:ext cx="10515600" cy="5690826"/>
          </a:xfrm>
        </p:spPr>
        <p:txBody>
          <a:bodyPr>
            <a:normAutofit fontScale="77500" lnSpcReduction="20000"/>
          </a:bodyPr>
          <a:lstStyle/>
          <a:p>
            <a:pPr marL="0" indent="0">
              <a:buNone/>
            </a:pPr>
            <a:r>
              <a:rPr lang="en-US" b="1" dirty="0" smtClean="0"/>
              <a:t>Remodeling </a:t>
            </a:r>
            <a:r>
              <a:rPr lang="en-US" b="1" dirty="0"/>
              <a:t>and Postnatal growth of the face</a:t>
            </a:r>
            <a:endParaRPr lang="en-US" dirty="0"/>
          </a:p>
          <a:p>
            <a:r>
              <a:rPr lang="en-US" dirty="0"/>
              <a:t>During the early fetal period, the nose is flat, the mandible appears small, and the orbits face laterally. </a:t>
            </a:r>
            <a:endParaRPr lang="en-US" dirty="0" smtClean="0"/>
          </a:p>
          <a:p>
            <a:r>
              <a:rPr lang="en-US" dirty="0" smtClean="0"/>
              <a:t>As </a:t>
            </a:r>
            <a:r>
              <a:rPr lang="en-US" dirty="0"/>
              <a:t>the brain enlarges, the cranial vault expands to each side causing the orbits to face forward. </a:t>
            </a:r>
            <a:endParaRPr lang="en-US" dirty="0" smtClean="0"/>
          </a:p>
          <a:p>
            <a:r>
              <a:rPr lang="en-US" dirty="0" smtClean="0"/>
              <a:t>The </a:t>
            </a:r>
            <a:r>
              <a:rPr lang="en-US" dirty="0"/>
              <a:t>ostia of the external auditory canals remain stationary but appear to rise because the jaw elongates and grows </a:t>
            </a:r>
            <a:r>
              <a:rPr lang="en-US" dirty="0" smtClean="0"/>
              <a:t>downward. </a:t>
            </a:r>
          </a:p>
          <a:p>
            <a:r>
              <a:rPr lang="en-US" dirty="0" smtClean="0"/>
              <a:t>Early </a:t>
            </a:r>
            <a:r>
              <a:rPr lang="en-US" dirty="0"/>
              <a:t>on, the stomodeum extends across nearly the full width of the embryonic face. </a:t>
            </a:r>
            <a:endParaRPr lang="en-US" dirty="0" smtClean="0"/>
          </a:p>
          <a:p>
            <a:r>
              <a:rPr lang="en-US" dirty="0" smtClean="0"/>
              <a:t>Differential </a:t>
            </a:r>
            <a:r>
              <a:rPr lang="en-US" dirty="0"/>
              <a:t>growth of the facial elements brings the eyes and lateral portions of the maxilla and mandible to a more frontal location. </a:t>
            </a:r>
            <a:endParaRPr lang="en-US" dirty="0" smtClean="0"/>
          </a:p>
          <a:p>
            <a:r>
              <a:rPr lang="en-US" dirty="0" smtClean="0"/>
              <a:t>Although </a:t>
            </a:r>
            <a:r>
              <a:rPr lang="en-US" dirty="0"/>
              <a:t>the expansion of the cranial vault does make the mouth appear smaller, it is the formation of the cheeks by progressive fusion of the maxillary with the mandibular processes at the lateral angles of the mouth that most reduces the size of the mouth. </a:t>
            </a:r>
            <a:endParaRPr lang="en-US" dirty="0" smtClean="0"/>
          </a:p>
          <a:p>
            <a:r>
              <a:rPr lang="en-US" dirty="0" smtClean="0"/>
              <a:t>The </a:t>
            </a:r>
            <a:r>
              <a:rPr lang="en-US" dirty="0"/>
              <a:t>coronal plane along which the oropharyngeal membrane originally attached eventually corresponds to the plane of the </a:t>
            </a:r>
            <a:r>
              <a:rPr lang="en-US" dirty="0" err="1"/>
              <a:t>Waldeyer</a:t>
            </a:r>
            <a:r>
              <a:rPr lang="en-US" dirty="0"/>
              <a:t> ring. </a:t>
            </a:r>
            <a:endParaRPr lang="en-US" dirty="0" smtClean="0"/>
          </a:p>
          <a:p>
            <a:r>
              <a:rPr lang="en-US" dirty="0" smtClean="0"/>
              <a:t>The </a:t>
            </a:r>
            <a:r>
              <a:rPr lang="en-US" dirty="0"/>
              <a:t>progressive depth of this ring in the postnatal period is due to the dominant differential growth of the ventral face.</a:t>
            </a:r>
          </a:p>
          <a:p>
            <a:endParaRPr lang="en-US" dirty="0"/>
          </a:p>
        </p:txBody>
      </p:sp>
    </p:spTree>
    <p:extLst>
      <p:ext uri="{BB962C8B-B14F-4D97-AF65-F5344CB8AC3E}">
        <p14:creationId xmlns:p14="http://schemas.microsoft.com/office/powerpoint/2010/main" val="436014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601885"/>
            <a:ext cx="7454096" cy="3831738"/>
          </a:xfrm>
          <a:prstGeom prst="rect">
            <a:avLst/>
          </a:prstGeom>
          <a:noFill/>
          <a:ln>
            <a:noFill/>
          </a:ln>
        </p:spPr>
      </p:pic>
      <p:sp>
        <p:nvSpPr>
          <p:cNvPr id="3" name="Rectangle 2"/>
          <p:cNvSpPr/>
          <p:nvPr/>
        </p:nvSpPr>
        <p:spPr>
          <a:xfrm>
            <a:off x="1018573" y="4970548"/>
            <a:ext cx="10810754" cy="923330"/>
          </a:xfrm>
          <a:prstGeom prst="rect">
            <a:avLst/>
          </a:prstGeom>
        </p:spPr>
        <p:txBody>
          <a:bodyPr wrap="square">
            <a:spAutoFit/>
          </a:bodyPr>
          <a:lstStyle/>
          <a:p>
            <a:r>
              <a:rPr lang="en-US" dirty="0" smtClean="0">
                <a:effectLst/>
                <a:latin typeface="Arial" charset="0"/>
                <a:ea typeface="Calibri" charset="0"/>
              </a:rPr>
              <a:t>Lateral drawings of a 7- to 8-week embryo (A) and an 8- to 10-week fetus (B) show that the opening of the external auditory canal remains stationary but appears to rise because the progressive elongation of the jaw creates this impression. </a:t>
            </a:r>
            <a:endParaRPr lang="en-US" dirty="0"/>
          </a:p>
        </p:txBody>
      </p:sp>
    </p:spTree>
    <p:extLst>
      <p:ext uri="{BB962C8B-B14F-4D97-AF65-F5344CB8AC3E}">
        <p14:creationId xmlns:p14="http://schemas.microsoft.com/office/powerpoint/2010/main" val="8822038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1413"/>
            <a:ext cx="10515600" cy="5725550"/>
          </a:xfrm>
        </p:spPr>
        <p:txBody>
          <a:bodyPr>
            <a:normAutofit fontScale="40000" lnSpcReduction="20000"/>
          </a:bodyPr>
          <a:lstStyle/>
          <a:p>
            <a:r>
              <a:rPr lang="en-US" b="1" dirty="0"/>
              <a:t>Later Facial Growth</a:t>
            </a:r>
            <a:endParaRPr lang="en-US" dirty="0"/>
          </a:p>
          <a:p>
            <a:r>
              <a:rPr lang="en-US" dirty="0"/>
              <a:t>At birth, the skull has a sagittal suture system that divides the cranium and face into left and right halves. </a:t>
            </a:r>
            <a:endParaRPr lang="en-US" dirty="0" smtClean="0"/>
          </a:p>
          <a:p>
            <a:r>
              <a:rPr lang="en-US" dirty="0" smtClean="0"/>
              <a:t>Anteriorly</a:t>
            </a:r>
            <a:r>
              <a:rPr lang="en-US" dirty="0"/>
              <a:t>, this system is made up of the metopic suture, the </a:t>
            </a:r>
            <a:r>
              <a:rPr lang="en-US" dirty="0" err="1"/>
              <a:t>internasal</a:t>
            </a:r>
            <a:r>
              <a:rPr lang="en-US" dirty="0"/>
              <a:t> suture, the </a:t>
            </a:r>
            <a:r>
              <a:rPr lang="en-US" dirty="0" err="1"/>
              <a:t>intermaxillary</a:t>
            </a:r>
            <a:r>
              <a:rPr lang="en-US" dirty="0"/>
              <a:t> suture, and the mandibular </a:t>
            </a:r>
            <a:r>
              <a:rPr lang="en-US" dirty="0" smtClean="0"/>
              <a:t>symphysis. </a:t>
            </a:r>
          </a:p>
          <a:p>
            <a:r>
              <a:rPr lang="en-US" dirty="0" smtClean="0"/>
              <a:t>Posteriorly</a:t>
            </a:r>
            <a:r>
              <a:rPr lang="en-US" dirty="0"/>
              <a:t>, the sagittal suture system splits around the body of the sphenoid bone, along the cartilage between the body of the sphenoid and the greater wings of the </a:t>
            </a:r>
            <a:r>
              <a:rPr lang="en-US" dirty="0" smtClean="0"/>
              <a:t>sphenoid. </a:t>
            </a:r>
          </a:p>
          <a:p>
            <a:r>
              <a:rPr lang="en-US" dirty="0" smtClean="0"/>
              <a:t>The </a:t>
            </a:r>
            <a:r>
              <a:rPr lang="en-US" dirty="0"/>
              <a:t>sagittal system does not bisect the entire skull because other midline structures </a:t>
            </a:r>
            <a:r>
              <a:rPr lang="en-US" dirty="0" err="1"/>
              <a:t>basioccipit</a:t>
            </a:r>
            <a:r>
              <a:rPr lang="en-US" dirty="0"/>
              <a:t>, </a:t>
            </a:r>
            <a:r>
              <a:rPr lang="en-US" dirty="0" err="1"/>
              <a:t>basisphenoid</a:t>
            </a:r>
            <a:r>
              <a:rPr lang="en-US" dirty="0"/>
              <a:t>, lesser wings of the sphenoid, the perpendicular plate of the ethmoid, and the interorbital portion of the frontal bone extend from the foramen magnum to the </a:t>
            </a:r>
            <a:r>
              <a:rPr lang="en-US" dirty="0" err="1"/>
              <a:t>nasion</a:t>
            </a:r>
            <a:r>
              <a:rPr lang="en-US" dirty="0"/>
              <a:t>. </a:t>
            </a:r>
          </a:p>
          <a:p>
            <a:r>
              <a:rPr lang="en-US" dirty="0"/>
              <a:t>By 8–9 weeks, the initial skeleton of the face is cartilaginous and composed of the nasal capsule in the upper face and Meckel cartilage in the lower face. </a:t>
            </a:r>
            <a:endParaRPr lang="en-US" dirty="0" smtClean="0"/>
          </a:p>
          <a:p>
            <a:r>
              <a:rPr lang="en-US" dirty="0" smtClean="0"/>
              <a:t>The </a:t>
            </a:r>
            <a:r>
              <a:rPr lang="en-US" dirty="0" err="1"/>
              <a:t>chondrocranium</a:t>
            </a:r>
            <a:r>
              <a:rPr lang="en-US" dirty="0"/>
              <a:t> forms the skull base. </a:t>
            </a:r>
            <a:endParaRPr lang="en-US" dirty="0" smtClean="0"/>
          </a:p>
          <a:p>
            <a:r>
              <a:rPr lang="en-US" dirty="0" smtClean="0"/>
              <a:t>By </a:t>
            </a:r>
            <a:r>
              <a:rPr lang="en-US" dirty="0"/>
              <a:t>12 weeks, most of the ossification centers have appeared in the membranous bones, and the </a:t>
            </a:r>
            <a:r>
              <a:rPr lang="en-US" dirty="0" err="1"/>
              <a:t>enchondral</a:t>
            </a:r>
            <a:r>
              <a:rPr lang="en-US" dirty="0"/>
              <a:t> ethmoid bone has started to ossify. </a:t>
            </a:r>
            <a:endParaRPr lang="en-US" dirty="0" smtClean="0"/>
          </a:p>
          <a:p>
            <a:r>
              <a:rPr lang="en-US" dirty="0" smtClean="0"/>
              <a:t>Ossification </a:t>
            </a:r>
            <a:r>
              <a:rPr lang="en-US" dirty="0"/>
              <a:t>then proceeds within these bones. </a:t>
            </a:r>
            <a:endParaRPr lang="en-US" dirty="0" smtClean="0"/>
          </a:p>
          <a:p>
            <a:r>
              <a:rPr lang="en-US" dirty="0" smtClean="0"/>
              <a:t>During </a:t>
            </a:r>
            <a:r>
              <a:rPr lang="en-US" dirty="0"/>
              <a:t>the late fetal period and until the first postnatal year, growth in the width of the craniofacial skeleton occurs at the midsagittal suture system. </a:t>
            </a:r>
            <a:endParaRPr lang="en-US" dirty="0" smtClean="0"/>
          </a:p>
          <a:p>
            <a:r>
              <a:rPr lang="en-US" dirty="0" smtClean="0"/>
              <a:t>The </a:t>
            </a:r>
            <a:r>
              <a:rPr lang="en-US" dirty="0"/>
              <a:t>main mechanism of this growth is the progressive enlargement of the brain and growth of the cartilage between the body and greater wings of the sphenoid bone. </a:t>
            </a:r>
            <a:endParaRPr lang="en-US" dirty="0" smtClean="0"/>
          </a:p>
          <a:p>
            <a:r>
              <a:rPr lang="en-US" dirty="0" smtClean="0"/>
              <a:t>In </a:t>
            </a:r>
            <a:r>
              <a:rPr lang="en-US" dirty="0"/>
              <a:t>the first year of life, the metopic suture unites, and soon after, the mandibular symphysis unites. </a:t>
            </a:r>
            <a:endParaRPr lang="en-US" dirty="0" smtClean="0"/>
          </a:p>
          <a:p>
            <a:r>
              <a:rPr lang="en-US" dirty="0" smtClean="0"/>
              <a:t>Then </a:t>
            </a:r>
            <a:r>
              <a:rPr lang="en-US" dirty="0"/>
              <a:t>the greater sphenoid wings unite with the sphenoid body. </a:t>
            </a:r>
            <a:endParaRPr lang="en-US" dirty="0" smtClean="0"/>
          </a:p>
          <a:p>
            <a:r>
              <a:rPr lang="en-US" dirty="0" smtClean="0"/>
              <a:t>These </a:t>
            </a:r>
            <a:r>
              <a:rPr lang="en-US" dirty="0"/>
              <a:t>changes close the midline sagittal suture system, and it ceases to be a growth site. </a:t>
            </a:r>
            <a:endParaRPr lang="en-US" dirty="0" smtClean="0"/>
          </a:p>
          <a:p>
            <a:r>
              <a:rPr lang="en-US" dirty="0" smtClean="0"/>
              <a:t>At </a:t>
            </a:r>
            <a:r>
              <a:rPr lang="en-US" dirty="0"/>
              <a:t>approximately 3 years, ossification of the cribriform plates unites the ethmoid bodies with the perpendicular plate, creating a single ethmoid bone and stabilizing the </a:t>
            </a:r>
            <a:r>
              <a:rPr lang="en-US" dirty="0" err="1"/>
              <a:t>interocular</a:t>
            </a:r>
            <a:r>
              <a:rPr lang="en-US" dirty="0"/>
              <a:t> and upper nasal </a:t>
            </a:r>
            <a:r>
              <a:rPr lang="en-US" dirty="0" smtClean="0"/>
              <a:t>regions. </a:t>
            </a:r>
          </a:p>
          <a:p>
            <a:r>
              <a:rPr lang="en-US" dirty="0" smtClean="0"/>
              <a:t>The </a:t>
            </a:r>
            <a:r>
              <a:rPr lang="en-US" dirty="0"/>
              <a:t>progressive growth of the nasal septal cartilage “pushes” the midface forward and thus contributes to the facial anteroposterior growth. </a:t>
            </a:r>
            <a:endParaRPr lang="en-US" dirty="0" smtClean="0"/>
          </a:p>
          <a:p>
            <a:r>
              <a:rPr lang="en-US" dirty="0" smtClean="0"/>
              <a:t>After </a:t>
            </a:r>
            <a:r>
              <a:rPr lang="en-US" dirty="0"/>
              <a:t>the third year, separation of the maxillary bones is still possible, as is separation of the zygomatic bone from the maxilla. </a:t>
            </a:r>
            <a:endParaRPr lang="en-US" dirty="0" smtClean="0"/>
          </a:p>
          <a:p>
            <a:r>
              <a:rPr lang="en-US" dirty="0" smtClean="0"/>
              <a:t>However</a:t>
            </a:r>
            <a:r>
              <a:rPr lang="en-US" dirty="0"/>
              <a:t>, with completion of the growth of the orbits between the seventh and 10th years, further outward movement of the maxilla and </a:t>
            </a:r>
            <a:r>
              <a:rPr lang="en-US" dirty="0" err="1"/>
              <a:t>zygoma</a:t>
            </a:r>
            <a:r>
              <a:rPr lang="en-US" dirty="0"/>
              <a:t> ceases at these sutures. </a:t>
            </a:r>
            <a:endParaRPr lang="en-US" dirty="0" smtClean="0"/>
          </a:p>
          <a:p>
            <a:r>
              <a:rPr lang="en-US" dirty="0" smtClean="0"/>
              <a:t>Further </a:t>
            </a:r>
            <a:r>
              <a:rPr lang="en-US" dirty="0"/>
              <a:t>growth of the upper facial skeleton takes place by surface bone deposition in association with internal bone resorption.</a:t>
            </a:r>
          </a:p>
          <a:p>
            <a:endParaRPr lang="en-US" dirty="0"/>
          </a:p>
        </p:txBody>
      </p:sp>
    </p:spTree>
    <p:extLst>
      <p:ext uri="{BB962C8B-B14F-4D97-AF65-F5344CB8AC3E}">
        <p14:creationId xmlns:p14="http://schemas.microsoft.com/office/powerpoint/2010/main" val="9726719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1976" y="736608"/>
            <a:ext cx="4038600" cy="3183890"/>
          </a:xfrm>
          <a:prstGeom prst="rect">
            <a:avLst/>
          </a:prstGeom>
          <a:noFill/>
          <a:ln>
            <a:noFill/>
          </a:ln>
        </p:spPr>
      </p:pic>
      <p:sp>
        <p:nvSpPr>
          <p:cNvPr id="3" name="Rectangle 2"/>
          <p:cNvSpPr/>
          <p:nvPr/>
        </p:nvSpPr>
        <p:spPr>
          <a:xfrm>
            <a:off x="601884" y="3920498"/>
            <a:ext cx="11343190" cy="2585323"/>
          </a:xfrm>
          <a:prstGeom prst="rect">
            <a:avLst/>
          </a:prstGeom>
        </p:spPr>
        <p:txBody>
          <a:bodyPr wrap="square">
            <a:spAutoFit/>
          </a:bodyPr>
          <a:lstStyle/>
          <a:p>
            <a:pPr>
              <a:lnSpc>
                <a:spcPct val="150000"/>
              </a:lnSpc>
              <a:spcAft>
                <a:spcPts val="0"/>
              </a:spcAft>
            </a:pPr>
            <a:r>
              <a:rPr lang="en-US" dirty="0" smtClean="0">
                <a:effectLst/>
                <a:latin typeface="Arial" charset="0"/>
                <a:ea typeface="Calibri" charset="0"/>
                <a:cs typeface="Times New Roman" charset="0"/>
              </a:rPr>
              <a:t>Frontal drawing of a neonate skull (A) shows the sagittal suture system that divides the cranium and face into 2 halves. B, Frontal drawing of the body of the sphenoid bone, the greater sphenoid wings, and the cartilage between them (black). C, Frontal drawing of the </a:t>
            </a:r>
            <a:r>
              <a:rPr lang="en-US" dirty="0" err="1" smtClean="0">
                <a:effectLst/>
                <a:latin typeface="Arial" charset="0"/>
                <a:ea typeface="Calibri" charset="0"/>
                <a:cs typeface="Times New Roman" charset="0"/>
              </a:rPr>
              <a:t>midfacial</a:t>
            </a:r>
            <a:r>
              <a:rPr lang="en-US" dirty="0" smtClean="0">
                <a:effectLst/>
                <a:latin typeface="Arial" charset="0"/>
                <a:ea typeface="Calibri" charset="0"/>
                <a:cs typeface="Times New Roman" charset="0"/>
              </a:rPr>
              <a:t> structures at approximately 3 years of age. The union of the ethmoid bodies (pink) with the perpendicular plate (orange) as a result of ossification of the cribriform plates (green) makes the ethmoid bone a single bone and stabilizes the </a:t>
            </a:r>
            <a:r>
              <a:rPr lang="en-US" dirty="0" err="1" smtClean="0">
                <a:effectLst/>
                <a:latin typeface="Arial" charset="0"/>
                <a:ea typeface="Calibri" charset="0"/>
                <a:cs typeface="Times New Roman" charset="0"/>
              </a:rPr>
              <a:t>interocular</a:t>
            </a:r>
            <a:r>
              <a:rPr lang="en-US" dirty="0" smtClean="0">
                <a:effectLst/>
                <a:latin typeface="Arial" charset="0"/>
                <a:ea typeface="Calibri" charset="0"/>
                <a:cs typeface="Times New Roman" charset="0"/>
              </a:rPr>
              <a:t> and upper nasal regions. The maxilla is beige; vomer, yellow; septal cartilage, light blue.</a:t>
            </a:r>
            <a:endParaRPr lang="en-US" sz="1600" dirty="0">
              <a:effectLst/>
              <a:latin typeface="Calibri" charset="0"/>
              <a:ea typeface="Calibri" charset="0"/>
              <a:cs typeface="Times New Roman" charset="0"/>
            </a:endParaRPr>
          </a:p>
        </p:txBody>
      </p:sp>
    </p:spTree>
    <p:extLst>
      <p:ext uri="{BB962C8B-B14F-4D97-AF65-F5344CB8AC3E}">
        <p14:creationId xmlns:p14="http://schemas.microsoft.com/office/powerpoint/2010/main" val="10514720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4481"/>
            <a:ext cx="10515600" cy="5482482"/>
          </a:xfrm>
        </p:spPr>
        <p:txBody>
          <a:bodyPr>
            <a:normAutofit fontScale="47500" lnSpcReduction="20000"/>
          </a:bodyPr>
          <a:lstStyle/>
          <a:p>
            <a:pPr marL="0" indent="0">
              <a:buNone/>
            </a:pPr>
            <a:r>
              <a:rPr lang="en-US" b="1" dirty="0"/>
              <a:t>Childhood to Adulthood Facial Remodeling</a:t>
            </a:r>
            <a:endParaRPr lang="en-US" dirty="0"/>
          </a:p>
          <a:p>
            <a:r>
              <a:rPr lang="en-US" dirty="0"/>
              <a:t>As one ages from childhood to adulthood, there is a constant growth and remodeling of the facial bones, which results in changes in the facial morphology. </a:t>
            </a:r>
            <a:endParaRPr lang="en-US" dirty="0" smtClean="0"/>
          </a:p>
          <a:p>
            <a:r>
              <a:rPr lang="en-US" dirty="0" smtClean="0"/>
              <a:t>Overall</a:t>
            </a:r>
            <a:r>
              <a:rPr lang="en-US" dirty="0"/>
              <a:t>, there is forward and downward growth of the face with progressing age. </a:t>
            </a:r>
            <a:endParaRPr lang="en-US" dirty="0" smtClean="0"/>
          </a:p>
          <a:p>
            <a:r>
              <a:rPr lang="en-US" dirty="0" smtClean="0"/>
              <a:t>Growth </a:t>
            </a:r>
            <a:r>
              <a:rPr lang="en-US" dirty="0"/>
              <a:t>of the mandible begins later and continues longer than does the growth of the midface and orbits. </a:t>
            </a:r>
            <a:endParaRPr lang="en-US" dirty="0" smtClean="0"/>
          </a:p>
          <a:p>
            <a:r>
              <a:rPr lang="en-US" dirty="0" smtClean="0"/>
              <a:t>During </a:t>
            </a:r>
            <a:r>
              <a:rPr lang="en-US" dirty="0"/>
              <a:t>the first decade of life, the forehead grows in an anterior and slightly upward direction. This contributes to the elevation and widening of the nasal bridge. </a:t>
            </a:r>
            <a:endParaRPr lang="en-US" dirty="0" smtClean="0"/>
          </a:p>
          <a:p>
            <a:r>
              <a:rPr lang="en-US" dirty="0" smtClean="0"/>
              <a:t>The </a:t>
            </a:r>
            <a:r>
              <a:rPr lang="en-US" dirty="0"/>
              <a:t>zygomatic/maxillary region grows progressively posteriorly as the dental arch becomes elongated by addition of new bone on the posterior margin of the maxilla. </a:t>
            </a:r>
            <a:endParaRPr lang="en-US" dirty="0" smtClean="0"/>
          </a:p>
          <a:p>
            <a:r>
              <a:rPr lang="en-US" dirty="0" smtClean="0"/>
              <a:t>The </a:t>
            </a:r>
            <a:r>
              <a:rPr lang="en-US" dirty="0"/>
              <a:t>part of the maxilla anterior to the zygomatic arch regresses while the posterior portion increases in size. </a:t>
            </a:r>
            <a:endParaRPr lang="en-US" dirty="0" smtClean="0"/>
          </a:p>
          <a:p>
            <a:r>
              <a:rPr lang="en-US" dirty="0" smtClean="0"/>
              <a:t>The </a:t>
            </a:r>
            <a:r>
              <a:rPr lang="en-US" dirty="0"/>
              <a:t>backward movement of the malar region and the forward growth of the supraorbital region serve to draw out the anteroposterior dimensions of the face. </a:t>
            </a:r>
            <a:endParaRPr lang="en-US" dirty="0" smtClean="0"/>
          </a:p>
          <a:p>
            <a:r>
              <a:rPr lang="en-US" dirty="0" smtClean="0"/>
              <a:t>The </a:t>
            </a:r>
            <a:r>
              <a:rPr lang="en-US" dirty="0"/>
              <a:t>inferior orbital rim and the superior orbital rim are in the same coronal plane in the young face, but in the older face, the supraorbital region protrudes forward of the </a:t>
            </a:r>
            <a:r>
              <a:rPr lang="en-US" dirty="0" smtClean="0"/>
              <a:t>cheek. </a:t>
            </a:r>
          </a:p>
          <a:p>
            <a:r>
              <a:rPr lang="en-US" dirty="0" smtClean="0"/>
              <a:t>In </a:t>
            </a:r>
            <a:r>
              <a:rPr lang="en-US" dirty="0"/>
              <a:t>the transverse plane, the maxillary bones and the ethmoid bodies grow apart from one another so that the </a:t>
            </a:r>
            <a:r>
              <a:rPr lang="en-US" dirty="0" err="1"/>
              <a:t>interocular</a:t>
            </a:r>
            <a:r>
              <a:rPr lang="en-US" dirty="0"/>
              <a:t> distance increases with </a:t>
            </a:r>
            <a:r>
              <a:rPr lang="en-US" dirty="0" smtClean="0"/>
              <a:t>age. </a:t>
            </a:r>
          </a:p>
          <a:p>
            <a:r>
              <a:rPr lang="en-US" dirty="0" smtClean="0"/>
              <a:t>The </a:t>
            </a:r>
            <a:r>
              <a:rPr lang="en-US" dirty="0"/>
              <a:t>movement of the nasal area combined with the malar movement results in an increase in the vertical size and the width of the upper part of each nasal </a:t>
            </a:r>
            <a:r>
              <a:rPr lang="en-US" dirty="0" smtClean="0"/>
              <a:t>cavity. </a:t>
            </a:r>
          </a:p>
          <a:p>
            <a:r>
              <a:rPr lang="en-US" dirty="0" smtClean="0"/>
              <a:t>The </a:t>
            </a:r>
            <a:r>
              <a:rPr lang="en-US" dirty="0"/>
              <a:t>mandibular ramus becomes progressively deeper in its anteroposterior dimension. </a:t>
            </a:r>
            <a:endParaRPr lang="en-US" dirty="0" smtClean="0"/>
          </a:p>
          <a:p>
            <a:r>
              <a:rPr lang="en-US" dirty="0" smtClean="0"/>
              <a:t>The </a:t>
            </a:r>
            <a:r>
              <a:rPr lang="en-US" dirty="0"/>
              <a:t>ramus also increases in vertical dimension, accommodating the marked downward growth of the </a:t>
            </a:r>
            <a:r>
              <a:rPr lang="en-US" dirty="0" err="1"/>
              <a:t>nasomaxillary</a:t>
            </a:r>
            <a:r>
              <a:rPr lang="en-US" dirty="0"/>
              <a:t> complex and the eruption of the </a:t>
            </a:r>
            <a:r>
              <a:rPr lang="en-US" dirty="0" smtClean="0"/>
              <a:t>teeth. </a:t>
            </a:r>
          </a:p>
          <a:p>
            <a:r>
              <a:rPr lang="en-US" dirty="0" smtClean="0"/>
              <a:t>The </a:t>
            </a:r>
            <a:r>
              <a:rPr lang="en-US" dirty="0"/>
              <a:t>young face appears somewhat brachycephalic because it is relatively wide and vertically short. The dentition has not yet become fully established, and the jaws have not yet grown to their full vertical extent. </a:t>
            </a:r>
            <a:endParaRPr lang="en-US" dirty="0" smtClean="0"/>
          </a:p>
          <a:p>
            <a:r>
              <a:rPr lang="en-US" dirty="0" smtClean="0"/>
              <a:t>The </a:t>
            </a:r>
            <a:r>
              <a:rPr lang="en-US" dirty="0"/>
              <a:t>young face also appears small compared with the cranium when the craniofacial sizes are compared with an adult skull. </a:t>
            </a:r>
            <a:endParaRPr lang="en-US" dirty="0" smtClean="0"/>
          </a:p>
          <a:p>
            <a:r>
              <a:rPr lang="en-US" dirty="0" smtClean="0"/>
              <a:t>Thus</a:t>
            </a:r>
            <a:r>
              <a:rPr lang="en-US" dirty="0"/>
              <a:t>, compared with an adult face, the young face appears “cute,” with wide-set large eyes, a small jaw, a small “pug” nose, prominent cheeks, a high flat forehead without full eyebrows ridges, a low nasal bridge, and a small mouth.</a:t>
            </a:r>
          </a:p>
          <a:p>
            <a:endParaRPr lang="en-US" dirty="0"/>
          </a:p>
        </p:txBody>
      </p:sp>
    </p:spTree>
    <p:extLst>
      <p:ext uri="{BB962C8B-B14F-4D97-AF65-F5344CB8AC3E}">
        <p14:creationId xmlns:p14="http://schemas.microsoft.com/office/powerpoint/2010/main" val="4484854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9286"/>
            <a:ext cx="10515600" cy="5667677"/>
          </a:xfrm>
        </p:spPr>
        <p:txBody>
          <a:bodyPr>
            <a:normAutofit fontScale="77500" lnSpcReduction="20000"/>
          </a:bodyPr>
          <a:lstStyle/>
          <a:p>
            <a:r>
              <a:rPr lang="en-US" dirty="0"/>
              <a:t>The growth of the face is characterized by the initial rapid expansion of the upper third which is associated with the development of the frontal lobes of the brain. </a:t>
            </a:r>
            <a:endParaRPr lang="en-US" dirty="0" smtClean="0"/>
          </a:p>
          <a:p>
            <a:r>
              <a:rPr lang="en-US" dirty="0" smtClean="0"/>
              <a:t>It </a:t>
            </a:r>
            <a:r>
              <a:rPr lang="en-US" dirty="0"/>
              <a:t>is almost completed at the age of twelve years. </a:t>
            </a:r>
            <a:endParaRPr lang="en-US" dirty="0" smtClean="0"/>
          </a:p>
          <a:p>
            <a:r>
              <a:rPr lang="en-US" dirty="0" smtClean="0"/>
              <a:t>The </a:t>
            </a:r>
            <a:r>
              <a:rPr lang="en-US" dirty="0"/>
              <a:t>middle and lower two thirds grow more slowly and their development is in relation to the respiratory needs, the influence of the masticatory apparatus and later to the eruption of the third molars. It is completed between the ages of 18-25 years.                                                                                                   </a:t>
            </a:r>
          </a:p>
          <a:p>
            <a:r>
              <a:rPr lang="en-US" dirty="0"/>
              <a:t>The height and width of the face are also related to the growth of the eyes which separates the skeletal components at the </a:t>
            </a:r>
            <a:r>
              <a:rPr lang="en-US" dirty="0" err="1"/>
              <a:t>frontomaxillary</a:t>
            </a:r>
            <a:r>
              <a:rPr lang="en-US" dirty="0"/>
              <a:t> and </a:t>
            </a:r>
            <a:r>
              <a:rPr lang="en-US" dirty="0" err="1"/>
              <a:t>frontozygomatic</a:t>
            </a:r>
            <a:r>
              <a:rPr lang="en-US" dirty="0"/>
              <a:t> sutures. </a:t>
            </a:r>
            <a:endParaRPr lang="en-US" dirty="0" smtClean="0"/>
          </a:p>
          <a:p>
            <a:r>
              <a:rPr lang="en-US" dirty="0" smtClean="0"/>
              <a:t>The </a:t>
            </a:r>
            <a:r>
              <a:rPr lang="en-US" dirty="0"/>
              <a:t>medial migration of the position of the eyes is due to the expansion of the frontal and temporal bones. </a:t>
            </a:r>
            <a:endParaRPr lang="en-US" dirty="0" smtClean="0"/>
          </a:p>
          <a:p>
            <a:r>
              <a:rPr lang="en-US" dirty="0" smtClean="0"/>
              <a:t>The </a:t>
            </a:r>
            <a:r>
              <a:rPr lang="en-US" dirty="0"/>
              <a:t>shape of the face is determined by the nose cavity and as nasal septum. </a:t>
            </a:r>
            <a:endParaRPr lang="en-US" dirty="0" smtClean="0"/>
          </a:p>
          <a:p>
            <a:r>
              <a:rPr lang="en-US" dirty="0" smtClean="0"/>
              <a:t>Defective </a:t>
            </a:r>
            <a:r>
              <a:rPr lang="en-US" dirty="0"/>
              <a:t>development of the septum results in a concave shape of the face. The nasal cavity also influences the growth and form of the face. </a:t>
            </a:r>
            <a:endParaRPr lang="en-US" dirty="0" smtClean="0"/>
          </a:p>
          <a:p>
            <a:r>
              <a:rPr lang="en-US" dirty="0" smtClean="0"/>
              <a:t>In </a:t>
            </a:r>
            <a:r>
              <a:rPr lang="en-US" dirty="0"/>
              <a:t>the case of inadequate nasal respiration (</a:t>
            </a:r>
            <a:r>
              <a:rPr lang="en-US" dirty="0" err="1"/>
              <a:t>hyperthrophy</a:t>
            </a:r>
            <a:r>
              <a:rPr lang="en-US" dirty="0"/>
              <a:t> of the adenoids), the face appears narrow and pinched. </a:t>
            </a:r>
            <a:endParaRPr lang="en-US" dirty="0" smtClean="0"/>
          </a:p>
          <a:p>
            <a:r>
              <a:rPr lang="en-US" dirty="0" smtClean="0"/>
              <a:t>Permanent </a:t>
            </a:r>
            <a:r>
              <a:rPr lang="en-US" dirty="0"/>
              <a:t>appearance is attained at about the age of 25 years.</a:t>
            </a:r>
          </a:p>
          <a:p>
            <a:endParaRPr lang="en-US" dirty="0"/>
          </a:p>
        </p:txBody>
      </p:sp>
    </p:spTree>
    <p:extLst>
      <p:ext uri="{BB962C8B-B14F-4D97-AF65-F5344CB8AC3E}">
        <p14:creationId xmlns:p14="http://schemas.microsoft.com/office/powerpoint/2010/main" val="276428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3713" y="682906"/>
            <a:ext cx="4275548" cy="5100763"/>
          </a:xfrm>
          <a:prstGeom prst="rect">
            <a:avLst/>
          </a:prstGeom>
          <a:noFill/>
          <a:ln>
            <a:noFill/>
          </a:ln>
        </p:spPr>
      </p:pic>
      <p:sp>
        <p:nvSpPr>
          <p:cNvPr id="3" name="Rectangle 2"/>
          <p:cNvSpPr/>
          <p:nvPr/>
        </p:nvSpPr>
        <p:spPr>
          <a:xfrm>
            <a:off x="370390" y="276980"/>
            <a:ext cx="5810491" cy="5909310"/>
          </a:xfrm>
          <a:prstGeom prst="rect">
            <a:avLst/>
          </a:prstGeom>
        </p:spPr>
        <p:txBody>
          <a:bodyPr wrap="square">
            <a:spAutoFit/>
          </a:bodyPr>
          <a:lstStyle/>
          <a:p>
            <a:pPr>
              <a:lnSpc>
                <a:spcPct val="150000"/>
              </a:lnSpc>
              <a:spcAft>
                <a:spcPts val="0"/>
              </a:spcAft>
            </a:pPr>
            <a:r>
              <a:rPr lang="en-US" dirty="0" smtClean="0">
                <a:effectLst/>
                <a:latin typeface="Arial" charset="0"/>
                <a:ea typeface="Calibri" charset="0"/>
                <a:cs typeface="Times New Roman" charset="0"/>
              </a:rPr>
              <a:t>Lateral diagram of the fetal skull (A) (darker areas) and the adult skull (B) (lighter areas) shows that the inferior orbital rim and the superior orbital rim are in the same plane in the young face (dark line in A), but in the older face, the supraorbital region protrudes forward of the cheek (dark line in B). Frontal diagrams (C and D) show that as the maxillary bones and the ethmoid bodies separate from one another, this movement increases the lateral growth of the </a:t>
            </a:r>
            <a:r>
              <a:rPr lang="en-US" dirty="0" err="1" smtClean="0">
                <a:effectLst/>
                <a:latin typeface="Arial" charset="0"/>
                <a:ea typeface="Calibri" charset="0"/>
                <a:cs typeface="Times New Roman" charset="0"/>
              </a:rPr>
              <a:t>interocular</a:t>
            </a:r>
            <a:r>
              <a:rPr lang="en-US" dirty="0" smtClean="0">
                <a:effectLst/>
                <a:latin typeface="Arial" charset="0"/>
                <a:ea typeface="Calibri" charset="0"/>
                <a:cs typeface="Times New Roman" charset="0"/>
              </a:rPr>
              <a:t> distance. As a result, the orbits enlarge and shift laterally (C). The movement of the nasal area combined with the malar movement results in an increase in the vertical size and the width of the upper part of each nasal cavity (D). </a:t>
            </a:r>
            <a:endParaRPr lang="en-US" sz="1600" dirty="0">
              <a:effectLst/>
              <a:latin typeface="Calibri" charset="0"/>
              <a:ea typeface="Calibri" charset="0"/>
              <a:cs typeface="Times New Roman" charset="0"/>
            </a:endParaRPr>
          </a:p>
        </p:txBody>
      </p:sp>
    </p:spTree>
    <p:extLst>
      <p:ext uri="{BB962C8B-B14F-4D97-AF65-F5344CB8AC3E}">
        <p14:creationId xmlns:p14="http://schemas.microsoft.com/office/powerpoint/2010/main" val="7377357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0197" y="590309"/>
            <a:ext cx="3731111" cy="4195442"/>
          </a:xfrm>
          <a:prstGeom prst="rect">
            <a:avLst/>
          </a:prstGeom>
          <a:noFill/>
          <a:ln>
            <a:noFill/>
          </a:ln>
        </p:spPr>
      </p:pic>
      <p:sp>
        <p:nvSpPr>
          <p:cNvPr id="3" name="Rectangle 2"/>
          <p:cNvSpPr/>
          <p:nvPr/>
        </p:nvSpPr>
        <p:spPr>
          <a:xfrm>
            <a:off x="1400537" y="4785751"/>
            <a:ext cx="10127848" cy="1200329"/>
          </a:xfrm>
          <a:prstGeom prst="rect">
            <a:avLst/>
          </a:prstGeom>
        </p:spPr>
        <p:txBody>
          <a:bodyPr wrap="square">
            <a:spAutoFit/>
          </a:bodyPr>
          <a:lstStyle/>
          <a:p>
            <a:r>
              <a:rPr lang="en-US" dirty="0" smtClean="0">
                <a:effectLst/>
                <a:latin typeface="Arial" charset="0"/>
                <a:ea typeface="Calibri" charset="0"/>
              </a:rPr>
              <a:t>Drawing in an anterior oblique view of the late fetal face showing the contributions of the various facial processes. Green indicates the frontonasal process; yellow, the lateral nasal processes; purple, the medial nasal processes; orange, the maxillary processes; and blue, the mandibular processes</a:t>
            </a:r>
            <a:r>
              <a:rPr lang="en-US" dirty="0" smtClean="0">
                <a:effectLst/>
              </a:rPr>
              <a:t> </a:t>
            </a:r>
            <a:endParaRPr lang="en-US" dirty="0"/>
          </a:p>
        </p:txBody>
      </p:sp>
    </p:spTree>
    <p:extLst>
      <p:ext uri="{BB962C8B-B14F-4D97-AF65-F5344CB8AC3E}">
        <p14:creationId xmlns:p14="http://schemas.microsoft.com/office/powerpoint/2010/main" val="1701504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2435"/>
            <a:ext cx="10515600" cy="5644528"/>
          </a:xfrm>
        </p:spPr>
        <p:txBody>
          <a:bodyPr>
            <a:normAutofit/>
          </a:bodyPr>
          <a:lstStyle/>
          <a:p>
            <a:r>
              <a:rPr lang="en-US" dirty="0" smtClean="0"/>
              <a:t>Myogenic </a:t>
            </a:r>
            <a:r>
              <a:rPr lang="en-US" dirty="0"/>
              <a:t>cells from paraxial mesoderm undergo extensive migrations to form the bulk of the muscles of the cranial region. </a:t>
            </a:r>
            <a:endParaRPr lang="en-US" dirty="0" smtClean="0"/>
          </a:p>
          <a:p>
            <a:r>
              <a:rPr lang="en-US" b="1" dirty="0" smtClean="0"/>
              <a:t>In </a:t>
            </a:r>
            <a:r>
              <a:rPr lang="en-US" b="1" dirty="0"/>
              <a:t>the face and ventral pharynx, this connective tissue forming muscles with myogenic cells is of neural crest origin. </a:t>
            </a:r>
            <a:endParaRPr lang="en-US" b="1" dirty="0" smtClean="0"/>
          </a:p>
          <a:p>
            <a:r>
              <a:rPr lang="en-US" dirty="0" smtClean="0"/>
              <a:t>The </a:t>
            </a:r>
            <a:r>
              <a:rPr lang="en-US" dirty="0" err="1" smtClean="0"/>
              <a:t>precordal</a:t>
            </a:r>
            <a:r>
              <a:rPr lang="en-US" dirty="0" smtClean="0"/>
              <a:t> </a:t>
            </a:r>
            <a:r>
              <a:rPr lang="en-US" dirty="0"/>
              <a:t>mesoderm </a:t>
            </a:r>
            <a:r>
              <a:rPr lang="en-US" dirty="0" smtClean="0"/>
              <a:t>may </a:t>
            </a:r>
            <a:r>
              <a:rPr lang="en-US" dirty="0"/>
              <a:t>contribute myoblasts which form the extraocular muscles. </a:t>
            </a:r>
            <a:endParaRPr lang="en-US" dirty="0" smtClean="0"/>
          </a:p>
          <a:p>
            <a:r>
              <a:rPr lang="en-US" dirty="0" smtClean="0"/>
              <a:t>The </a:t>
            </a:r>
            <a:r>
              <a:rPr lang="en-US" dirty="0"/>
              <a:t>lateral plate mesoderm </a:t>
            </a:r>
            <a:r>
              <a:rPr lang="en-US" dirty="0" smtClean="0"/>
              <a:t>gives </a:t>
            </a:r>
            <a:r>
              <a:rPr lang="en-US" dirty="0"/>
              <a:t>rise to endothelial and smooth muscle cells. </a:t>
            </a:r>
            <a:endParaRPr lang="en-US" dirty="0" smtClean="0"/>
          </a:p>
          <a:p>
            <a:r>
              <a:rPr lang="en-US" dirty="0" smtClean="0"/>
              <a:t>Note the formation of ectodermal </a:t>
            </a:r>
            <a:r>
              <a:rPr lang="en-US" dirty="0"/>
              <a:t>placodes </a:t>
            </a:r>
            <a:r>
              <a:rPr lang="en-US" dirty="0" smtClean="0"/>
              <a:t>which combines with cells </a:t>
            </a:r>
            <a:r>
              <a:rPr lang="en-US" dirty="0"/>
              <a:t>of the neural crest to form parts of sense organs and ganglia of certain cranial nerves.</a:t>
            </a:r>
          </a:p>
          <a:p>
            <a:endParaRPr lang="en-US" dirty="0"/>
          </a:p>
        </p:txBody>
      </p:sp>
    </p:spTree>
    <p:extLst>
      <p:ext uri="{BB962C8B-B14F-4D97-AF65-F5344CB8AC3E}">
        <p14:creationId xmlns:p14="http://schemas.microsoft.com/office/powerpoint/2010/main" val="13764761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2435"/>
            <a:ext cx="10515600" cy="5644528"/>
          </a:xfrm>
        </p:spPr>
        <p:txBody>
          <a:bodyPr>
            <a:normAutofit/>
          </a:bodyPr>
          <a:lstStyle/>
          <a:p>
            <a:pPr marL="0" indent="0">
              <a:buNone/>
            </a:pPr>
            <a:endParaRPr lang="en-US" sz="16600" dirty="0" smtClean="0"/>
          </a:p>
          <a:p>
            <a:pPr marL="0" indent="0">
              <a:buNone/>
            </a:pPr>
            <a:r>
              <a:rPr lang="en-US" sz="16600" dirty="0" smtClean="0"/>
              <a:t>THANK YOU</a:t>
            </a:r>
            <a:endParaRPr lang="en-US" sz="16600" dirty="0"/>
          </a:p>
        </p:txBody>
      </p:sp>
    </p:spTree>
    <p:extLst>
      <p:ext uri="{BB962C8B-B14F-4D97-AF65-F5344CB8AC3E}">
        <p14:creationId xmlns:p14="http://schemas.microsoft.com/office/powerpoint/2010/main" val="1068394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078987" y="717630"/>
            <a:ext cx="5683047" cy="3457177"/>
          </a:xfrm>
          <a:prstGeom prst="rect">
            <a:avLst/>
          </a:prstGeom>
          <a:noFill/>
          <a:ln>
            <a:noFill/>
          </a:ln>
        </p:spPr>
      </p:pic>
      <p:sp>
        <p:nvSpPr>
          <p:cNvPr id="3" name="Rectangle 2"/>
          <p:cNvSpPr/>
          <p:nvPr/>
        </p:nvSpPr>
        <p:spPr>
          <a:xfrm>
            <a:off x="3078988" y="4714319"/>
            <a:ext cx="6034024" cy="369332"/>
          </a:xfrm>
          <a:prstGeom prst="rect">
            <a:avLst/>
          </a:prstGeom>
        </p:spPr>
        <p:txBody>
          <a:bodyPr wrap="none">
            <a:spAutoFit/>
          </a:bodyPr>
          <a:lstStyle/>
          <a:p>
            <a:r>
              <a:rPr lang="en-US" dirty="0" smtClean="0">
                <a:effectLst/>
                <a:latin typeface="Arial" charset="0"/>
                <a:ea typeface="Calibri" charset="0"/>
              </a:rPr>
              <a:t>Relationship of paraxial mesoderm and neural crest cells</a:t>
            </a:r>
            <a:r>
              <a:rPr lang="en-US" dirty="0" smtClean="0">
                <a:effectLst/>
              </a:rPr>
              <a:t> </a:t>
            </a:r>
            <a:endParaRPr lang="en-US" dirty="0"/>
          </a:p>
        </p:txBody>
      </p:sp>
    </p:spTree>
    <p:extLst>
      <p:ext uri="{BB962C8B-B14F-4D97-AF65-F5344CB8AC3E}">
        <p14:creationId xmlns:p14="http://schemas.microsoft.com/office/powerpoint/2010/main" val="377716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7630"/>
            <a:ext cx="10515600" cy="5459333"/>
          </a:xfrm>
        </p:spPr>
        <p:txBody>
          <a:bodyPr>
            <a:normAutofit/>
          </a:bodyPr>
          <a:lstStyle/>
          <a:p>
            <a:r>
              <a:rPr lang="en-US" dirty="0"/>
              <a:t>The ectoderm overlying the frontonasal process soon shows bilateral </a:t>
            </a:r>
            <a:r>
              <a:rPr lang="en-US" dirty="0" err="1"/>
              <a:t>localised</a:t>
            </a:r>
            <a:r>
              <a:rPr lang="en-US" dirty="0"/>
              <a:t> </a:t>
            </a:r>
            <a:r>
              <a:rPr lang="en-US" dirty="0" smtClean="0"/>
              <a:t>thickenings – the </a:t>
            </a:r>
            <a:r>
              <a:rPr lang="en-US" b="1" dirty="0" smtClean="0"/>
              <a:t>nasal placodes</a:t>
            </a:r>
            <a:r>
              <a:rPr lang="en-US" dirty="0" smtClean="0"/>
              <a:t>, </a:t>
            </a:r>
            <a:r>
              <a:rPr lang="en-US" dirty="0"/>
              <a:t>that are situated a little above </a:t>
            </a:r>
            <a:r>
              <a:rPr lang="en-US" dirty="0" smtClean="0"/>
              <a:t>the </a:t>
            </a:r>
            <a:r>
              <a:rPr lang="en-US" dirty="0" err="1" smtClean="0"/>
              <a:t>stomatodaeum</a:t>
            </a:r>
            <a:r>
              <a:rPr lang="en-US" dirty="0" smtClean="0"/>
              <a:t>. </a:t>
            </a:r>
          </a:p>
          <a:p>
            <a:r>
              <a:rPr lang="en-US" dirty="0" smtClean="0"/>
              <a:t>The </a:t>
            </a:r>
            <a:r>
              <a:rPr lang="en-US" dirty="0"/>
              <a:t>formation of </a:t>
            </a:r>
            <a:r>
              <a:rPr lang="en-US" dirty="0" smtClean="0"/>
              <a:t>nasal </a:t>
            </a:r>
            <a:r>
              <a:rPr lang="en-US" dirty="0"/>
              <a:t>placodes is induced by the underlying forebrain. </a:t>
            </a:r>
            <a:endParaRPr lang="en-US" dirty="0" smtClean="0"/>
          </a:p>
          <a:p>
            <a:r>
              <a:rPr lang="en-US" dirty="0" smtClean="0"/>
              <a:t>The </a:t>
            </a:r>
            <a:r>
              <a:rPr lang="en-US" dirty="0"/>
              <a:t>placodes soon sink below the surface to form nasal </a:t>
            </a:r>
            <a:r>
              <a:rPr lang="en-US" dirty="0" smtClean="0"/>
              <a:t>pits. </a:t>
            </a:r>
          </a:p>
          <a:p>
            <a:r>
              <a:rPr lang="en-US" dirty="0" smtClean="0"/>
              <a:t>The </a:t>
            </a:r>
            <a:r>
              <a:rPr lang="en-US" dirty="0"/>
              <a:t>pits are continuous with the </a:t>
            </a:r>
            <a:r>
              <a:rPr lang="en-US" dirty="0" err="1" smtClean="0"/>
              <a:t>stomatodaeum</a:t>
            </a:r>
            <a:r>
              <a:rPr lang="en-US" dirty="0" smtClean="0"/>
              <a:t>. </a:t>
            </a:r>
          </a:p>
          <a:p>
            <a:r>
              <a:rPr lang="en-US" dirty="0" smtClean="0"/>
              <a:t>The </a:t>
            </a:r>
            <a:r>
              <a:rPr lang="en-US" dirty="0"/>
              <a:t>edges of each pit are raised above the surface: </a:t>
            </a:r>
            <a:endParaRPr lang="en-US" dirty="0" smtClean="0"/>
          </a:p>
          <a:p>
            <a:pPr lvl="1"/>
            <a:r>
              <a:rPr lang="en-US" dirty="0"/>
              <a:t>T</a:t>
            </a:r>
            <a:r>
              <a:rPr lang="en-US" dirty="0" smtClean="0"/>
              <a:t>he </a:t>
            </a:r>
            <a:r>
              <a:rPr lang="en-US" dirty="0"/>
              <a:t>medial raised edge is called the medial nasal process and </a:t>
            </a:r>
            <a:endParaRPr lang="en-US" dirty="0" smtClean="0"/>
          </a:p>
          <a:p>
            <a:pPr lvl="1"/>
            <a:r>
              <a:rPr lang="en-US" dirty="0"/>
              <a:t>T</a:t>
            </a:r>
            <a:r>
              <a:rPr lang="en-US" dirty="0" smtClean="0"/>
              <a:t>he </a:t>
            </a:r>
            <a:r>
              <a:rPr lang="en-US" dirty="0"/>
              <a:t>lateral edge is called the lateral nasal process. </a:t>
            </a:r>
          </a:p>
        </p:txBody>
      </p:sp>
    </p:spTree>
    <p:extLst>
      <p:ext uri="{BB962C8B-B14F-4D97-AF65-F5344CB8AC3E}">
        <p14:creationId xmlns:p14="http://schemas.microsoft.com/office/powerpoint/2010/main" val="1741059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THE FACE</a:t>
            </a:r>
            <a:endParaRPr lang="en-US" dirty="0"/>
          </a:p>
        </p:txBody>
      </p:sp>
      <p:sp>
        <p:nvSpPr>
          <p:cNvPr id="3" name="Content Placeholder 2"/>
          <p:cNvSpPr>
            <a:spLocks noGrp="1"/>
          </p:cNvSpPr>
          <p:nvPr>
            <p:ph idx="1"/>
          </p:nvPr>
        </p:nvSpPr>
        <p:spPr/>
        <p:txBody>
          <a:bodyPr>
            <a:normAutofit fontScale="92500"/>
          </a:bodyPr>
          <a:lstStyle/>
          <a:p>
            <a:r>
              <a:rPr lang="en-US" dirty="0"/>
              <a:t>The major development of the facial region occurs between the </a:t>
            </a:r>
            <a:r>
              <a:rPr lang="en-US" dirty="0" smtClean="0"/>
              <a:t>4</a:t>
            </a:r>
            <a:r>
              <a:rPr lang="en-US" baseline="30000" dirty="0" smtClean="0"/>
              <a:t>th</a:t>
            </a:r>
            <a:r>
              <a:rPr lang="en-US" dirty="0" smtClean="0"/>
              <a:t> and 8</a:t>
            </a:r>
            <a:r>
              <a:rPr lang="en-US" baseline="30000" dirty="0" smtClean="0"/>
              <a:t>th</a:t>
            </a:r>
            <a:r>
              <a:rPr lang="en-US" dirty="0" smtClean="0"/>
              <a:t> embryonic </a:t>
            </a:r>
            <a:r>
              <a:rPr lang="en-US" dirty="0"/>
              <a:t>weeks. </a:t>
            </a:r>
            <a:endParaRPr lang="en-US" dirty="0" smtClean="0"/>
          </a:p>
          <a:p>
            <a:r>
              <a:rPr lang="en-US" dirty="0" smtClean="0"/>
              <a:t>Development </a:t>
            </a:r>
            <a:r>
              <a:rPr lang="en-US" dirty="0"/>
              <a:t>of the face and jaws is a complex three process involving the </a:t>
            </a:r>
            <a:r>
              <a:rPr lang="en-US" b="1" dirty="0"/>
              <a:t>patterning, outgrowth, fusion, and molding of various tissue masses</a:t>
            </a:r>
            <a:r>
              <a:rPr lang="en-US" dirty="0"/>
              <a:t>. </a:t>
            </a:r>
            <a:endParaRPr lang="en-US" dirty="0" smtClean="0"/>
          </a:p>
          <a:p>
            <a:r>
              <a:rPr lang="en-US" dirty="0" smtClean="0"/>
              <a:t>Three </a:t>
            </a:r>
            <a:r>
              <a:rPr lang="en-US" dirty="0" err="1" smtClean="0"/>
              <a:t>sopurces</a:t>
            </a:r>
            <a:r>
              <a:rPr lang="en-US" dirty="0" smtClean="0"/>
              <a:t>: head ectoderm; mesoderm and neural </a:t>
            </a:r>
            <a:r>
              <a:rPr lang="en-US" dirty="0"/>
              <a:t>crest mesenchyme from the forebrain the first two </a:t>
            </a:r>
            <a:r>
              <a:rPr lang="en-US" dirty="0" err="1"/>
              <a:t>rhombomeres</a:t>
            </a:r>
            <a:r>
              <a:rPr lang="en-US" dirty="0"/>
              <a:t>. </a:t>
            </a:r>
            <a:endParaRPr lang="en-US" dirty="0" smtClean="0"/>
          </a:p>
          <a:p>
            <a:r>
              <a:rPr lang="en-US" dirty="0" smtClean="0"/>
              <a:t>The </a:t>
            </a:r>
            <a:r>
              <a:rPr lang="en-US" dirty="0"/>
              <a:t>forebrain acts as a signaling center for early facial development with stomodeum as the reference point. </a:t>
            </a:r>
            <a:endParaRPr lang="en-US" dirty="0" smtClean="0"/>
          </a:p>
          <a:p>
            <a:r>
              <a:rPr lang="en-US" dirty="0" smtClean="0"/>
              <a:t>In </a:t>
            </a:r>
            <a:r>
              <a:rPr lang="en-US" dirty="0"/>
              <a:t>the </a:t>
            </a:r>
            <a:r>
              <a:rPr lang="en-US" dirty="0" smtClean="0"/>
              <a:t>5</a:t>
            </a:r>
            <a:r>
              <a:rPr lang="en-US" baseline="30000" dirty="0" smtClean="0"/>
              <a:t>th</a:t>
            </a:r>
            <a:r>
              <a:rPr lang="en-US" dirty="0" smtClean="0"/>
              <a:t> week</a:t>
            </a:r>
            <a:r>
              <a:rPr lang="en-US" dirty="0"/>
              <a:t>, the oropharyngeal membrane disintegrates, creating communication between the foregut and the </a:t>
            </a:r>
            <a:r>
              <a:rPr lang="en-US" dirty="0" smtClean="0"/>
              <a:t>outside. </a:t>
            </a:r>
            <a:endParaRPr lang="en-US" dirty="0"/>
          </a:p>
        </p:txBody>
      </p:sp>
    </p:spTree>
    <p:extLst>
      <p:ext uri="{BB962C8B-B14F-4D97-AF65-F5344CB8AC3E}">
        <p14:creationId xmlns:p14="http://schemas.microsoft.com/office/powerpoint/2010/main" val="319134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6902</Words>
  <Application>Microsoft Macintosh PowerPoint</Application>
  <PresentationFormat>Widescreen</PresentationFormat>
  <Paragraphs>334</Paragraphs>
  <Slides>60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Agenda-Regular</vt:lpstr>
      <vt:lpstr>Agenda-RegularItalic</vt:lpstr>
      <vt:lpstr>Calibri</vt:lpstr>
      <vt:lpstr>Calibri Light</vt:lpstr>
      <vt:lpstr>Times New Roman</vt:lpstr>
      <vt:lpstr>Arial</vt:lpstr>
      <vt:lpstr>Office Theme</vt:lpstr>
      <vt:lpstr>DEVELOPMENT OF DEVELOPMENT OF THE FACIAL SKELETON AND ASOCIATED STRUCTURES</vt:lpstr>
      <vt:lpstr>OBJECTIVES</vt:lpstr>
      <vt:lpstr>INTRODUCTION</vt:lpstr>
      <vt:lpstr>PowerPoint Presentation</vt:lpstr>
      <vt:lpstr>PowerPoint Presentation</vt:lpstr>
      <vt:lpstr>PowerPoint Presentation</vt:lpstr>
      <vt:lpstr>PowerPoint Presentation</vt:lpstr>
      <vt:lpstr>PowerPoint Presentation</vt:lpstr>
      <vt:lpstr>FORMATION OF THE FACE</vt:lpstr>
      <vt:lpstr>PowerPoint Presentation</vt:lpstr>
      <vt:lpstr>PowerPoint Presentation</vt:lpstr>
      <vt:lpstr>PowerPoint Presentation</vt:lpstr>
      <vt:lpstr>PowerPoint Presentation</vt:lpstr>
      <vt:lpstr>PowerPoint Presentation</vt:lpstr>
      <vt:lpstr>FORMATION OF JAWS</vt:lpstr>
      <vt:lpstr>PowerPoint Presentation</vt:lpstr>
      <vt:lpstr>PowerPoint Presentation</vt:lpstr>
      <vt:lpstr>PowerPoint Presentation</vt:lpstr>
      <vt:lpstr>PowerPoint Presentation</vt:lpstr>
      <vt:lpstr>PowerPoint Presentation</vt:lpstr>
      <vt:lpstr>TEMPORAL MANDIBULAR JOINT</vt:lpstr>
      <vt:lpstr>MIDFACIAL DEVELOPMENT</vt:lpstr>
      <vt:lpstr>PowerPoint Presentation</vt:lpstr>
      <vt:lpstr>UPPER LIP</vt:lpstr>
      <vt:lpstr>PowerPoint Presentation</vt:lpstr>
      <vt:lpstr>PowerPoint Presentation</vt:lpstr>
      <vt:lpstr>FORMATION OF NOSE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PARANASAL SINUS</vt:lpstr>
      <vt:lpstr>FORMATION OF PALATE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DEVELOPMENT OF THE FACIAL SKELETON AND ASOCIATED STRUCTURES:</dc:title>
  <dc:creator>Microsoft Office User</dc:creator>
  <cp:lastModifiedBy>Microsoft Office User</cp:lastModifiedBy>
  <cp:revision>58</cp:revision>
  <dcterms:created xsi:type="dcterms:W3CDTF">2017-03-10T01:54:37Z</dcterms:created>
  <dcterms:modified xsi:type="dcterms:W3CDTF">2017-03-10T06:20:32Z</dcterms:modified>
</cp:coreProperties>
</file>