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256" r:id="rId2"/>
    <p:sldId id="265" r:id="rId3"/>
    <p:sldId id="266" r:id="rId4"/>
    <p:sldId id="281" r:id="rId5"/>
    <p:sldId id="282" r:id="rId6"/>
    <p:sldId id="409" r:id="rId7"/>
    <p:sldId id="408" r:id="rId8"/>
    <p:sldId id="267" r:id="rId9"/>
    <p:sldId id="410" r:id="rId10"/>
    <p:sldId id="283" r:id="rId11"/>
    <p:sldId id="284" r:id="rId12"/>
    <p:sldId id="268" r:id="rId13"/>
    <p:sldId id="326" r:id="rId14"/>
    <p:sldId id="269" r:id="rId15"/>
    <p:sldId id="337" r:id="rId16"/>
    <p:sldId id="285" r:id="rId17"/>
    <p:sldId id="327" r:id="rId18"/>
    <p:sldId id="286" r:id="rId19"/>
    <p:sldId id="328" r:id="rId20"/>
    <p:sldId id="413" r:id="rId21"/>
    <p:sldId id="415" r:id="rId22"/>
    <p:sldId id="287" r:id="rId23"/>
    <p:sldId id="288" r:id="rId24"/>
    <p:sldId id="292" r:id="rId25"/>
    <p:sldId id="293" r:id="rId26"/>
    <p:sldId id="382" r:id="rId27"/>
    <p:sldId id="383" r:id="rId28"/>
    <p:sldId id="299" r:id="rId29"/>
    <p:sldId id="271" r:id="rId30"/>
    <p:sldId id="411" r:id="rId31"/>
    <p:sldId id="300" r:id="rId32"/>
    <p:sldId id="272" r:id="rId33"/>
    <p:sldId id="412" r:id="rId34"/>
    <p:sldId id="301" r:id="rId35"/>
    <p:sldId id="302" r:id="rId36"/>
    <p:sldId id="384" r:id="rId37"/>
    <p:sldId id="385" r:id="rId38"/>
    <p:sldId id="386" r:id="rId39"/>
    <p:sldId id="303" r:id="rId40"/>
    <p:sldId id="276" r:id="rId41"/>
    <p:sldId id="304" r:id="rId42"/>
    <p:sldId id="277" r:id="rId43"/>
    <p:sldId id="305" r:id="rId44"/>
    <p:sldId id="331" r:id="rId45"/>
    <p:sldId id="306" r:id="rId46"/>
    <p:sldId id="307" r:id="rId47"/>
    <p:sldId id="308" r:id="rId48"/>
    <p:sldId id="309" r:id="rId49"/>
    <p:sldId id="310" r:id="rId50"/>
    <p:sldId id="333" r:id="rId51"/>
    <p:sldId id="332" r:id="rId52"/>
    <p:sldId id="334" r:id="rId53"/>
    <p:sldId id="391" r:id="rId54"/>
    <p:sldId id="311" r:id="rId55"/>
    <p:sldId id="312" r:id="rId56"/>
    <p:sldId id="278" r:id="rId57"/>
    <p:sldId id="313" r:id="rId58"/>
    <p:sldId id="279" r:id="rId59"/>
    <p:sldId id="314" r:id="rId60"/>
    <p:sldId id="315" r:id="rId61"/>
    <p:sldId id="316" r:id="rId62"/>
    <p:sldId id="335" r:id="rId63"/>
    <p:sldId id="414" r:id="rId64"/>
    <p:sldId id="319" r:id="rId65"/>
    <p:sldId id="320" r:id="rId66"/>
    <p:sldId id="396" r:id="rId67"/>
    <p:sldId id="321" r:id="rId68"/>
    <p:sldId id="322" r:id="rId69"/>
    <p:sldId id="280" r:id="rId70"/>
    <p:sldId id="342" r:id="rId71"/>
    <p:sldId id="343" r:id="rId72"/>
    <p:sldId id="344" r:id="rId73"/>
    <p:sldId id="323" r:id="rId74"/>
    <p:sldId id="397" r:id="rId75"/>
    <p:sldId id="324" r:id="rId76"/>
    <p:sldId id="325" r:id="rId77"/>
    <p:sldId id="387" r:id="rId78"/>
    <p:sldId id="388" r:id="rId79"/>
    <p:sldId id="389" r:id="rId80"/>
    <p:sldId id="390" r:id="rId81"/>
    <p:sldId id="392" r:id="rId82"/>
    <p:sldId id="398" r:id="rId83"/>
    <p:sldId id="393" r:id="rId84"/>
    <p:sldId id="394" r:id="rId85"/>
    <p:sldId id="395" r:id="rId86"/>
    <p:sldId id="347" r:id="rId87"/>
    <p:sldId id="381" r:id="rId88"/>
    <p:sldId id="348" r:id="rId89"/>
    <p:sldId id="349" r:id="rId90"/>
    <p:sldId id="407" r:id="rId91"/>
    <p:sldId id="350" r:id="rId92"/>
    <p:sldId id="351" r:id="rId93"/>
    <p:sldId id="352" r:id="rId94"/>
    <p:sldId id="406" r:id="rId95"/>
    <p:sldId id="353" r:id="rId96"/>
    <p:sldId id="354" r:id="rId97"/>
    <p:sldId id="355" r:id="rId98"/>
    <p:sldId id="356" r:id="rId99"/>
    <p:sldId id="357" r:id="rId100"/>
    <p:sldId id="358" r:id="rId101"/>
    <p:sldId id="359" r:id="rId102"/>
    <p:sldId id="360" r:id="rId103"/>
    <p:sldId id="361" r:id="rId104"/>
    <p:sldId id="405" r:id="rId105"/>
    <p:sldId id="362" r:id="rId106"/>
    <p:sldId id="363" r:id="rId107"/>
    <p:sldId id="404" r:id="rId108"/>
    <p:sldId id="364" r:id="rId109"/>
    <p:sldId id="365" r:id="rId110"/>
    <p:sldId id="366" r:id="rId111"/>
    <p:sldId id="367" r:id="rId112"/>
    <p:sldId id="368" r:id="rId113"/>
    <p:sldId id="369" r:id="rId114"/>
    <p:sldId id="370" r:id="rId115"/>
    <p:sldId id="371" r:id="rId116"/>
    <p:sldId id="372" r:id="rId117"/>
    <p:sldId id="373" r:id="rId118"/>
    <p:sldId id="399" r:id="rId119"/>
    <p:sldId id="374" r:id="rId120"/>
    <p:sldId id="375" r:id="rId121"/>
    <p:sldId id="376" r:id="rId122"/>
    <p:sldId id="377" r:id="rId123"/>
    <p:sldId id="378" r:id="rId124"/>
    <p:sldId id="401" r:id="rId125"/>
    <p:sldId id="403" r:id="rId126"/>
    <p:sldId id="340" r:id="rId1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3077"/>
  </p:normalViewPr>
  <p:slideViewPr>
    <p:cSldViewPr>
      <p:cViewPr varScale="1">
        <p:scale>
          <a:sx n="59" d="100"/>
          <a:sy n="59" d="100"/>
        </p:scale>
        <p:origin x="100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notesMaster" Target="notesMasters/notesMaster1.xml"/><Relationship Id="rId12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viewProps" Target="viewProps.xml"/><Relationship Id="rId131" Type="http://schemas.openxmlformats.org/officeDocument/2006/relationships/theme" Target="theme/theme1.xml"/><Relationship Id="rId13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FA445F-50EE-4D2C-ABB6-EEA58D5DDB65}" type="datetimeFigureOut">
              <a:rPr lang="en-US" smtClean="0"/>
              <a:pPr/>
              <a:t>2/23/17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F3A58A-7ECF-4503-A617-82E4415C718F}" type="slidenum">
              <a:rPr lang="en-US" smtClean="0"/>
              <a:pPr/>
              <a:t>‹#›</a:t>
            </a:fld>
            <a:endParaRPr lang="en-US"/>
          </a:p>
        </p:txBody>
      </p:sp>
    </p:spTree>
    <p:extLst>
      <p:ext uri="{BB962C8B-B14F-4D97-AF65-F5344CB8AC3E}">
        <p14:creationId xmlns:p14="http://schemas.microsoft.com/office/powerpoint/2010/main" val="305744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a:t>
            </a:fld>
            <a:endParaRPr lang="en-US"/>
          </a:p>
        </p:txBody>
      </p:sp>
    </p:spTree>
    <p:extLst>
      <p:ext uri="{BB962C8B-B14F-4D97-AF65-F5344CB8AC3E}">
        <p14:creationId xmlns:p14="http://schemas.microsoft.com/office/powerpoint/2010/main" val="3954269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13</a:t>
            </a:fld>
            <a:endParaRPr lang="en-US"/>
          </a:p>
        </p:txBody>
      </p:sp>
    </p:spTree>
    <p:extLst>
      <p:ext uri="{BB962C8B-B14F-4D97-AF65-F5344CB8AC3E}">
        <p14:creationId xmlns:p14="http://schemas.microsoft.com/office/powerpoint/2010/main" val="35674174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114</a:t>
            </a:fld>
            <a:endParaRPr lang="en-US"/>
          </a:p>
        </p:txBody>
      </p:sp>
    </p:spTree>
    <p:extLst>
      <p:ext uri="{BB962C8B-B14F-4D97-AF65-F5344CB8AC3E}">
        <p14:creationId xmlns:p14="http://schemas.microsoft.com/office/powerpoint/2010/main" val="6433059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115</a:t>
            </a:fld>
            <a:endParaRPr lang="en-US"/>
          </a:p>
        </p:txBody>
      </p:sp>
    </p:spTree>
    <p:extLst>
      <p:ext uri="{BB962C8B-B14F-4D97-AF65-F5344CB8AC3E}">
        <p14:creationId xmlns:p14="http://schemas.microsoft.com/office/powerpoint/2010/main" val="13781776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116</a:t>
            </a:fld>
            <a:endParaRPr lang="en-US"/>
          </a:p>
        </p:txBody>
      </p:sp>
    </p:spTree>
    <p:extLst>
      <p:ext uri="{BB962C8B-B14F-4D97-AF65-F5344CB8AC3E}">
        <p14:creationId xmlns:p14="http://schemas.microsoft.com/office/powerpoint/2010/main" val="15880956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117</a:t>
            </a:fld>
            <a:endParaRPr lang="en-US"/>
          </a:p>
        </p:txBody>
      </p:sp>
    </p:spTree>
    <p:extLst>
      <p:ext uri="{BB962C8B-B14F-4D97-AF65-F5344CB8AC3E}">
        <p14:creationId xmlns:p14="http://schemas.microsoft.com/office/powerpoint/2010/main" val="15392401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119</a:t>
            </a:fld>
            <a:endParaRPr lang="en-US"/>
          </a:p>
        </p:txBody>
      </p:sp>
    </p:spTree>
    <p:extLst>
      <p:ext uri="{BB962C8B-B14F-4D97-AF65-F5344CB8AC3E}">
        <p14:creationId xmlns:p14="http://schemas.microsoft.com/office/powerpoint/2010/main" val="28438226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120</a:t>
            </a:fld>
            <a:endParaRPr lang="en-US"/>
          </a:p>
        </p:txBody>
      </p:sp>
    </p:spTree>
    <p:extLst>
      <p:ext uri="{BB962C8B-B14F-4D97-AF65-F5344CB8AC3E}">
        <p14:creationId xmlns:p14="http://schemas.microsoft.com/office/powerpoint/2010/main" val="3718321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121</a:t>
            </a:fld>
            <a:endParaRPr lang="en-US"/>
          </a:p>
        </p:txBody>
      </p:sp>
    </p:spTree>
    <p:extLst>
      <p:ext uri="{BB962C8B-B14F-4D97-AF65-F5344CB8AC3E}">
        <p14:creationId xmlns:p14="http://schemas.microsoft.com/office/powerpoint/2010/main" val="5991766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122</a:t>
            </a:fld>
            <a:endParaRPr lang="en-US"/>
          </a:p>
        </p:txBody>
      </p:sp>
    </p:spTree>
    <p:extLst>
      <p:ext uri="{BB962C8B-B14F-4D97-AF65-F5344CB8AC3E}">
        <p14:creationId xmlns:p14="http://schemas.microsoft.com/office/powerpoint/2010/main" val="29750905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123</a:t>
            </a:fld>
            <a:endParaRPr lang="en-US"/>
          </a:p>
        </p:txBody>
      </p:sp>
    </p:spTree>
    <p:extLst>
      <p:ext uri="{BB962C8B-B14F-4D97-AF65-F5344CB8AC3E}">
        <p14:creationId xmlns:p14="http://schemas.microsoft.com/office/powerpoint/2010/main" val="26058894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126</a:t>
            </a:fld>
            <a:endParaRPr lang="en-US"/>
          </a:p>
        </p:txBody>
      </p:sp>
    </p:spTree>
    <p:extLst>
      <p:ext uri="{BB962C8B-B14F-4D97-AF65-F5344CB8AC3E}">
        <p14:creationId xmlns:p14="http://schemas.microsoft.com/office/powerpoint/2010/main" val="4070065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14</a:t>
            </a:fld>
            <a:endParaRPr lang="en-US"/>
          </a:p>
        </p:txBody>
      </p:sp>
    </p:spTree>
    <p:extLst>
      <p:ext uri="{BB962C8B-B14F-4D97-AF65-F5344CB8AC3E}">
        <p14:creationId xmlns:p14="http://schemas.microsoft.com/office/powerpoint/2010/main" val="4159973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15</a:t>
            </a:fld>
            <a:endParaRPr lang="en-US"/>
          </a:p>
        </p:txBody>
      </p:sp>
    </p:spTree>
    <p:extLst>
      <p:ext uri="{BB962C8B-B14F-4D97-AF65-F5344CB8AC3E}">
        <p14:creationId xmlns:p14="http://schemas.microsoft.com/office/powerpoint/2010/main" val="1961604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16</a:t>
            </a:fld>
            <a:endParaRPr lang="en-US"/>
          </a:p>
        </p:txBody>
      </p:sp>
    </p:spTree>
    <p:extLst>
      <p:ext uri="{BB962C8B-B14F-4D97-AF65-F5344CB8AC3E}">
        <p14:creationId xmlns:p14="http://schemas.microsoft.com/office/powerpoint/2010/main" val="1612002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F3A58A-7ECF-4503-A617-82E4415C718F}" type="slidenum">
              <a:rPr lang="en-US" smtClean="0"/>
              <a:pPr/>
              <a:t>17</a:t>
            </a:fld>
            <a:endParaRPr lang="en-US"/>
          </a:p>
        </p:txBody>
      </p:sp>
    </p:spTree>
    <p:extLst>
      <p:ext uri="{BB962C8B-B14F-4D97-AF65-F5344CB8AC3E}">
        <p14:creationId xmlns:p14="http://schemas.microsoft.com/office/powerpoint/2010/main" val="50582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18</a:t>
            </a:fld>
            <a:endParaRPr lang="en-US"/>
          </a:p>
        </p:txBody>
      </p:sp>
    </p:spTree>
    <p:extLst>
      <p:ext uri="{BB962C8B-B14F-4D97-AF65-F5344CB8AC3E}">
        <p14:creationId xmlns:p14="http://schemas.microsoft.com/office/powerpoint/2010/main" val="2718177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19</a:t>
            </a:fld>
            <a:endParaRPr lang="en-US"/>
          </a:p>
        </p:txBody>
      </p:sp>
    </p:spTree>
    <p:extLst>
      <p:ext uri="{BB962C8B-B14F-4D97-AF65-F5344CB8AC3E}">
        <p14:creationId xmlns:p14="http://schemas.microsoft.com/office/powerpoint/2010/main" val="4066698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22</a:t>
            </a:fld>
            <a:endParaRPr lang="en-US"/>
          </a:p>
        </p:txBody>
      </p:sp>
    </p:spTree>
    <p:extLst>
      <p:ext uri="{BB962C8B-B14F-4D97-AF65-F5344CB8AC3E}">
        <p14:creationId xmlns:p14="http://schemas.microsoft.com/office/powerpoint/2010/main" val="1470568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23</a:t>
            </a:fld>
            <a:endParaRPr lang="en-US"/>
          </a:p>
        </p:txBody>
      </p:sp>
    </p:spTree>
    <p:extLst>
      <p:ext uri="{BB962C8B-B14F-4D97-AF65-F5344CB8AC3E}">
        <p14:creationId xmlns:p14="http://schemas.microsoft.com/office/powerpoint/2010/main" val="2712225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24</a:t>
            </a:fld>
            <a:endParaRPr lang="en-US"/>
          </a:p>
        </p:txBody>
      </p:sp>
    </p:spTree>
    <p:extLst>
      <p:ext uri="{BB962C8B-B14F-4D97-AF65-F5344CB8AC3E}">
        <p14:creationId xmlns:p14="http://schemas.microsoft.com/office/powerpoint/2010/main" val="29955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2</a:t>
            </a:fld>
            <a:endParaRPr lang="en-US"/>
          </a:p>
        </p:txBody>
      </p:sp>
    </p:spTree>
    <p:extLst>
      <p:ext uri="{BB962C8B-B14F-4D97-AF65-F5344CB8AC3E}">
        <p14:creationId xmlns:p14="http://schemas.microsoft.com/office/powerpoint/2010/main" val="2053247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25</a:t>
            </a:fld>
            <a:endParaRPr lang="en-US"/>
          </a:p>
        </p:txBody>
      </p:sp>
    </p:spTree>
    <p:extLst>
      <p:ext uri="{BB962C8B-B14F-4D97-AF65-F5344CB8AC3E}">
        <p14:creationId xmlns:p14="http://schemas.microsoft.com/office/powerpoint/2010/main" val="1079595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26</a:t>
            </a:fld>
            <a:endParaRPr lang="en-US"/>
          </a:p>
        </p:txBody>
      </p:sp>
    </p:spTree>
    <p:extLst>
      <p:ext uri="{BB962C8B-B14F-4D97-AF65-F5344CB8AC3E}">
        <p14:creationId xmlns:p14="http://schemas.microsoft.com/office/powerpoint/2010/main" val="1809352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27</a:t>
            </a:fld>
            <a:endParaRPr lang="en-US"/>
          </a:p>
        </p:txBody>
      </p:sp>
    </p:spTree>
    <p:extLst>
      <p:ext uri="{BB962C8B-B14F-4D97-AF65-F5344CB8AC3E}">
        <p14:creationId xmlns:p14="http://schemas.microsoft.com/office/powerpoint/2010/main" val="3178680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28</a:t>
            </a:fld>
            <a:endParaRPr lang="en-US"/>
          </a:p>
        </p:txBody>
      </p:sp>
    </p:spTree>
    <p:extLst>
      <p:ext uri="{BB962C8B-B14F-4D97-AF65-F5344CB8AC3E}">
        <p14:creationId xmlns:p14="http://schemas.microsoft.com/office/powerpoint/2010/main" val="32585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29</a:t>
            </a:fld>
            <a:endParaRPr lang="en-US"/>
          </a:p>
        </p:txBody>
      </p:sp>
    </p:spTree>
    <p:extLst>
      <p:ext uri="{BB962C8B-B14F-4D97-AF65-F5344CB8AC3E}">
        <p14:creationId xmlns:p14="http://schemas.microsoft.com/office/powerpoint/2010/main" val="2831155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31</a:t>
            </a:fld>
            <a:endParaRPr lang="en-US"/>
          </a:p>
        </p:txBody>
      </p:sp>
    </p:spTree>
    <p:extLst>
      <p:ext uri="{BB962C8B-B14F-4D97-AF65-F5344CB8AC3E}">
        <p14:creationId xmlns:p14="http://schemas.microsoft.com/office/powerpoint/2010/main" val="185359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32</a:t>
            </a:fld>
            <a:endParaRPr lang="en-US"/>
          </a:p>
        </p:txBody>
      </p:sp>
    </p:spTree>
    <p:extLst>
      <p:ext uri="{BB962C8B-B14F-4D97-AF65-F5344CB8AC3E}">
        <p14:creationId xmlns:p14="http://schemas.microsoft.com/office/powerpoint/2010/main" val="2827284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34</a:t>
            </a:fld>
            <a:endParaRPr lang="en-US"/>
          </a:p>
        </p:txBody>
      </p:sp>
    </p:spTree>
    <p:extLst>
      <p:ext uri="{BB962C8B-B14F-4D97-AF65-F5344CB8AC3E}">
        <p14:creationId xmlns:p14="http://schemas.microsoft.com/office/powerpoint/2010/main" val="2929163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35</a:t>
            </a:fld>
            <a:endParaRPr lang="en-US"/>
          </a:p>
        </p:txBody>
      </p:sp>
    </p:spTree>
    <p:extLst>
      <p:ext uri="{BB962C8B-B14F-4D97-AF65-F5344CB8AC3E}">
        <p14:creationId xmlns:p14="http://schemas.microsoft.com/office/powerpoint/2010/main" val="2229011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36</a:t>
            </a:fld>
            <a:endParaRPr lang="en-US"/>
          </a:p>
        </p:txBody>
      </p:sp>
    </p:spTree>
    <p:extLst>
      <p:ext uri="{BB962C8B-B14F-4D97-AF65-F5344CB8AC3E}">
        <p14:creationId xmlns:p14="http://schemas.microsoft.com/office/powerpoint/2010/main" val="351645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3</a:t>
            </a:fld>
            <a:endParaRPr lang="en-US"/>
          </a:p>
        </p:txBody>
      </p:sp>
    </p:spTree>
    <p:extLst>
      <p:ext uri="{BB962C8B-B14F-4D97-AF65-F5344CB8AC3E}">
        <p14:creationId xmlns:p14="http://schemas.microsoft.com/office/powerpoint/2010/main" val="3848954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37</a:t>
            </a:fld>
            <a:endParaRPr lang="en-US"/>
          </a:p>
        </p:txBody>
      </p:sp>
    </p:spTree>
    <p:extLst>
      <p:ext uri="{BB962C8B-B14F-4D97-AF65-F5344CB8AC3E}">
        <p14:creationId xmlns:p14="http://schemas.microsoft.com/office/powerpoint/2010/main" val="2907625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38</a:t>
            </a:fld>
            <a:endParaRPr lang="en-US"/>
          </a:p>
        </p:txBody>
      </p:sp>
    </p:spTree>
    <p:extLst>
      <p:ext uri="{BB962C8B-B14F-4D97-AF65-F5344CB8AC3E}">
        <p14:creationId xmlns:p14="http://schemas.microsoft.com/office/powerpoint/2010/main" val="2098539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39</a:t>
            </a:fld>
            <a:endParaRPr lang="en-US"/>
          </a:p>
        </p:txBody>
      </p:sp>
    </p:spTree>
    <p:extLst>
      <p:ext uri="{BB962C8B-B14F-4D97-AF65-F5344CB8AC3E}">
        <p14:creationId xmlns:p14="http://schemas.microsoft.com/office/powerpoint/2010/main" val="3602592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F3A58A-7ECF-4503-A617-82E4415C718F}" type="slidenum">
              <a:rPr lang="en-US" smtClean="0"/>
              <a:pPr/>
              <a:t>40</a:t>
            </a:fld>
            <a:endParaRPr lang="en-US"/>
          </a:p>
        </p:txBody>
      </p:sp>
    </p:spTree>
    <p:extLst>
      <p:ext uri="{BB962C8B-B14F-4D97-AF65-F5344CB8AC3E}">
        <p14:creationId xmlns:p14="http://schemas.microsoft.com/office/powerpoint/2010/main" val="713437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41</a:t>
            </a:fld>
            <a:endParaRPr lang="en-US"/>
          </a:p>
        </p:txBody>
      </p:sp>
    </p:spTree>
    <p:extLst>
      <p:ext uri="{BB962C8B-B14F-4D97-AF65-F5344CB8AC3E}">
        <p14:creationId xmlns:p14="http://schemas.microsoft.com/office/powerpoint/2010/main" val="733358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42</a:t>
            </a:fld>
            <a:endParaRPr lang="en-US"/>
          </a:p>
        </p:txBody>
      </p:sp>
    </p:spTree>
    <p:extLst>
      <p:ext uri="{BB962C8B-B14F-4D97-AF65-F5344CB8AC3E}">
        <p14:creationId xmlns:p14="http://schemas.microsoft.com/office/powerpoint/2010/main" val="608262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43</a:t>
            </a:fld>
            <a:endParaRPr lang="en-US"/>
          </a:p>
        </p:txBody>
      </p:sp>
    </p:spTree>
    <p:extLst>
      <p:ext uri="{BB962C8B-B14F-4D97-AF65-F5344CB8AC3E}">
        <p14:creationId xmlns:p14="http://schemas.microsoft.com/office/powerpoint/2010/main" val="1163956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44</a:t>
            </a:fld>
            <a:endParaRPr lang="en-US"/>
          </a:p>
        </p:txBody>
      </p:sp>
    </p:spTree>
    <p:extLst>
      <p:ext uri="{BB962C8B-B14F-4D97-AF65-F5344CB8AC3E}">
        <p14:creationId xmlns:p14="http://schemas.microsoft.com/office/powerpoint/2010/main" val="3612607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45</a:t>
            </a:fld>
            <a:endParaRPr lang="en-US"/>
          </a:p>
        </p:txBody>
      </p:sp>
    </p:spTree>
    <p:extLst>
      <p:ext uri="{BB962C8B-B14F-4D97-AF65-F5344CB8AC3E}">
        <p14:creationId xmlns:p14="http://schemas.microsoft.com/office/powerpoint/2010/main" val="3877230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46</a:t>
            </a:fld>
            <a:endParaRPr lang="en-US"/>
          </a:p>
        </p:txBody>
      </p:sp>
    </p:spTree>
    <p:extLst>
      <p:ext uri="{BB962C8B-B14F-4D97-AF65-F5344CB8AC3E}">
        <p14:creationId xmlns:p14="http://schemas.microsoft.com/office/powerpoint/2010/main" val="1926712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a:t>
            </a:fld>
            <a:endParaRPr lang="en-US"/>
          </a:p>
        </p:txBody>
      </p:sp>
    </p:spTree>
    <p:extLst>
      <p:ext uri="{BB962C8B-B14F-4D97-AF65-F5344CB8AC3E}">
        <p14:creationId xmlns:p14="http://schemas.microsoft.com/office/powerpoint/2010/main" val="10132477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47</a:t>
            </a:fld>
            <a:endParaRPr lang="en-US"/>
          </a:p>
        </p:txBody>
      </p:sp>
    </p:spTree>
    <p:extLst>
      <p:ext uri="{BB962C8B-B14F-4D97-AF65-F5344CB8AC3E}">
        <p14:creationId xmlns:p14="http://schemas.microsoft.com/office/powerpoint/2010/main" val="2109469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48</a:t>
            </a:fld>
            <a:endParaRPr lang="en-US"/>
          </a:p>
        </p:txBody>
      </p:sp>
    </p:spTree>
    <p:extLst>
      <p:ext uri="{BB962C8B-B14F-4D97-AF65-F5344CB8AC3E}">
        <p14:creationId xmlns:p14="http://schemas.microsoft.com/office/powerpoint/2010/main" val="371123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49</a:t>
            </a:fld>
            <a:endParaRPr lang="en-US"/>
          </a:p>
        </p:txBody>
      </p:sp>
    </p:spTree>
    <p:extLst>
      <p:ext uri="{BB962C8B-B14F-4D97-AF65-F5344CB8AC3E}">
        <p14:creationId xmlns:p14="http://schemas.microsoft.com/office/powerpoint/2010/main" val="1778641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50</a:t>
            </a:fld>
            <a:endParaRPr lang="en-US"/>
          </a:p>
        </p:txBody>
      </p:sp>
    </p:spTree>
    <p:extLst>
      <p:ext uri="{BB962C8B-B14F-4D97-AF65-F5344CB8AC3E}">
        <p14:creationId xmlns:p14="http://schemas.microsoft.com/office/powerpoint/2010/main" val="2190132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51</a:t>
            </a:fld>
            <a:endParaRPr lang="en-US"/>
          </a:p>
        </p:txBody>
      </p:sp>
    </p:spTree>
    <p:extLst>
      <p:ext uri="{BB962C8B-B14F-4D97-AF65-F5344CB8AC3E}">
        <p14:creationId xmlns:p14="http://schemas.microsoft.com/office/powerpoint/2010/main" val="515022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52</a:t>
            </a:fld>
            <a:endParaRPr lang="en-US"/>
          </a:p>
        </p:txBody>
      </p:sp>
    </p:spTree>
    <p:extLst>
      <p:ext uri="{BB962C8B-B14F-4D97-AF65-F5344CB8AC3E}">
        <p14:creationId xmlns:p14="http://schemas.microsoft.com/office/powerpoint/2010/main" val="2306752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53</a:t>
            </a:fld>
            <a:endParaRPr lang="en-US"/>
          </a:p>
        </p:txBody>
      </p:sp>
    </p:spTree>
    <p:extLst>
      <p:ext uri="{BB962C8B-B14F-4D97-AF65-F5344CB8AC3E}">
        <p14:creationId xmlns:p14="http://schemas.microsoft.com/office/powerpoint/2010/main" val="24175300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54</a:t>
            </a:fld>
            <a:endParaRPr lang="en-US"/>
          </a:p>
        </p:txBody>
      </p:sp>
    </p:spTree>
    <p:extLst>
      <p:ext uri="{BB962C8B-B14F-4D97-AF65-F5344CB8AC3E}">
        <p14:creationId xmlns:p14="http://schemas.microsoft.com/office/powerpoint/2010/main" val="2429460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55</a:t>
            </a:fld>
            <a:endParaRPr lang="en-US"/>
          </a:p>
        </p:txBody>
      </p:sp>
    </p:spTree>
    <p:extLst>
      <p:ext uri="{BB962C8B-B14F-4D97-AF65-F5344CB8AC3E}">
        <p14:creationId xmlns:p14="http://schemas.microsoft.com/office/powerpoint/2010/main" val="36958661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56</a:t>
            </a:fld>
            <a:endParaRPr lang="en-US"/>
          </a:p>
        </p:txBody>
      </p:sp>
    </p:spTree>
    <p:extLst>
      <p:ext uri="{BB962C8B-B14F-4D97-AF65-F5344CB8AC3E}">
        <p14:creationId xmlns:p14="http://schemas.microsoft.com/office/powerpoint/2010/main" val="364473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a:t>
            </a:fld>
            <a:endParaRPr lang="en-US"/>
          </a:p>
        </p:txBody>
      </p:sp>
    </p:spTree>
    <p:extLst>
      <p:ext uri="{BB962C8B-B14F-4D97-AF65-F5344CB8AC3E}">
        <p14:creationId xmlns:p14="http://schemas.microsoft.com/office/powerpoint/2010/main" val="26209701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57</a:t>
            </a:fld>
            <a:endParaRPr lang="en-US"/>
          </a:p>
        </p:txBody>
      </p:sp>
    </p:spTree>
    <p:extLst>
      <p:ext uri="{BB962C8B-B14F-4D97-AF65-F5344CB8AC3E}">
        <p14:creationId xmlns:p14="http://schemas.microsoft.com/office/powerpoint/2010/main" val="6970466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58</a:t>
            </a:fld>
            <a:endParaRPr lang="en-US"/>
          </a:p>
        </p:txBody>
      </p:sp>
    </p:spTree>
    <p:extLst>
      <p:ext uri="{BB962C8B-B14F-4D97-AF65-F5344CB8AC3E}">
        <p14:creationId xmlns:p14="http://schemas.microsoft.com/office/powerpoint/2010/main" val="3507759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59</a:t>
            </a:fld>
            <a:endParaRPr lang="en-US"/>
          </a:p>
        </p:txBody>
      </p:sp>
    </p:spTree>
    <p:extLst>
      <p:ext uri="{BB962C8B-B14F-4D97-AF65-F5344CB8AC3E}">
        <p14:creationId xmlns:p14="http://schemas.microsoft.com/office/powerpoint/2010/main" val="25426760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60</a:t>
            </a:fld>
            <a:endParaRPr lang="en-US"/>
          </a:p>
        </p:txBody>
      </p:sp>
    </p:spTree>
    <p:extLst>
      <p:ext uri="{BB962C8B-B14F-4D97-AF65-F5344CB8AC3E}">
        <p14:creationId xmlns:p14="http://schemas.microsoft.com/office/powerpoint/2010/main" val="29368968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61</a:t>
            </a:fld>
            <a:endParaRPr lang="en-US"/>
          </a:p>
        </p:txBody>
      </p:sp>
    </p:spTree>
    <p:extLst>
      <p:ext uri="{BB962C8B-B14F-4D97-AF65-F5344CB8AC3E}">
        <p14:creationId xmlns:p14="http://schemas.microsoft.com/office/powerpoint/2010/main" val="2874727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62</a:t>
            </a:fld>
            <a:endParaRPr lang="en-US"/>
          </a:p>
        </p:txBody>
      </p:sp>
    </p:spTree>
    <p:extLst>
      <p:ext uri="{BB962C8B-B14F-4D97-AF65-F5344CB8AC3E}">
        <p14:creationId xmlns:p14="http://schemas.microsoft.com/office/powerpoint/2010/main" val="186920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64</a:t>
            </a:fld>
            <a:endParaRPr lang="en-US"/>
          </a:p>
        </p:txBody>
      </p:sp>
    </p:spTree>
    <p:extLst>
      <p:ext uri="{BB962C8B-B14F-4D97-AF65-F5344CB8AC3E}">
        <p14:creationId xmlns:p14="http://schemas.microsoft.com/office/powerpoint/2010/main" val="1891660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65</a:t>
            </a:fld>
            <a:endParaRPr lang="en-US"/>
          </a:p>
        </p:txBody>
      </p:sp>
    </p:spTree>
    <p:extLst>
      <p:ext uri="{BB962C8B-B14F-4D97-AF65-F5344CB8AC3E}">
        <p14:creationId xmlns:p14="http://schemas.microsoft.com/office/powerpoint/2010/main" val="2631740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66</a:t>
            </a:fld>
            <a:endParaRPr lang="en-US"/>
          </a:p>
        </p:txBody>
      </p:sp>
    </p:spTree>
    <p:extLst>
      <p:ext uri="{BB962C8B-B14F-4D97-AF65-F5344CB8AC3E}">
        <p14:creationId xmlns:p14="http://schemas.microsoft.com/office/powerpoint/2010/main" val="3006213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67</a:t>
            </a:fld>
            <a:endParaRPr lang="en-US"/>
          </a:p>
        </p:txBody>
      </p:sp>
    </p:spTree>
    <p:extLst>
      <p:ext uri="{BB962C8B-B14F-4D97-AF65-F5344CB8AC3E}">
        <p14:creationId xmlns:p14="http://schemas.microsoft.com/office/powerpoint/2010/main" val="199839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8</a:t>
            </a:fld>
            <a:endParaRPr lang="en-US"/>
          </a:p>
        </p:txBody>
      </p:sp>
    </p:spTree>
    <p:extLst>
      <p:ext uri="{BB962C8B-B14F-4D97-AF65-F5344CB8AC3E}">
        <p14:creationId xmlns:p14="http://schemas.microsoft.com/office/powerpoint/2010/main" val="2960445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68</a:t>
            </a:fld>
            <a:endParaRPr lang="en-US"/>
          </a:p>
        </p:txBody>
      </p:sp>
    </p:spTree>
    <p:extLst>
      <p:ext uri="{BB962C8B-B14F-4D97-AF65-F5344CB8AC3E}">
        <p14:creationId xmlns:p14="http://schemas.microsoft.com/office/powerpoint/2010/main" val="3096223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69</a:t>
            </a:fld>
            <a:endParaRPr lang="en-US"/>
          </a:p>
        </p:txBody>
      </p:sp>
    </p:spTree>
    <p:extLst>
      <p:ext uri="{BB962C8B-B14F-4D97-AF65-F5344CB8AC3E}">
        <p14:creationId xmlns:p14="http://schemas.microsoft.com/office/powerpoint/2010/main" val="35240712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70</a:t>
            </a:fld>
            <a:endParaRPr lang="en-US"/>
          </a:p>
        </p:txBody>
      </p:sp>
    </p:spTree>
    <p:extLst>
      <p:ext uri="{BB962C8B-B14F-4D97-AF65-F5344CB8AC3E}">
        <p14:creationId xmlns:p14="http://schemas.microsoft.com/office/powerpoint/2010/main" val="375302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71</a:t>
            </a:fld>
            <a:endParaRPr lang="en-US"/>
          </a:p>
        </p:txBody>
      </p:sp>
    </p:spTree>
    <p:extLst>
      <p:ext uri="{BB962C8B-B14F-4D97-AF65-F5344CB8AC3E}">
        <p14:creationId xmlns:p14="http://schemas.microsoft.com/office/powerpoint/2010/main" val="24918677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72</a:t>
            </a:fld>
            <a:endParaRPr lang="en-US"/>
          </a:p>
        </p:txBody>
      </p:sp>
    </p:spTree>
    <p:extLst>
      <p:ext uri="{BB962C8B-B14F-4D97-AF65-F5344CB8AC3E}">
        <p14:creationId xmlns:p14="http://schemas.microsoft.com/office/powerpoint/2010/main" val="31343914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73</a:t>
            </a:fld>
            <a:endParaRPr lang="en-US"/>
          </a:p>
        </p:txBody>
      </p:sp>
    </p:spTree>
    <p:extLst>
      <p:ext uri="{BB962C8B-B14F-4D97-AF65-F5344CB8AC3E}">
        <p14:creationId xmlns:p14="http://schemas.microsoft.com/office/powerpoint/2010/main" val="3521434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75</a:t>
            </a:fld>
            <a:endParaRPr lang="en-US"/>
          </a:p>
        </p:txBody>
      </p:sp>
    </p:spTree>
    <p:extLst>
      <p:ext uri="{BB962C8B-B14F-4D97-AF65-F5344CB8AC3E}">
        <p14:creationId xmlns:p14="http://schemas.microsoft.com/office/powerpoint/2010/main" val="25730014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76</a:t>
            </a:fld>
            <a:endParaRPr lang="en-US"/>
          </a:p>
        </p:txBody>
      </p:sp>
    </p:spTree>
    <p:extLst>
      <p:ext uri="{BB962C8B-B14F-4D97-AF65-F5344CB8AC3E}">
        <p14:creationId xmlns:p14="http://schemas.microsoft.com/office/powerpoint/2010/main" val="3231489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77</a:t>
            </a:fld>
            <a:endParaRPr lang="en-US"/>
          </a:p>
        </p:txBody>
      </p:sp>
    </p:spTree>
    <p:extLst>
      <p:ext uri="{BB962C8B-B14F-4D97-AF65-F5344CB8AC3E}">
        <p14:creationId xmlns:p14="http://schemas.microsoft.com/office/powerpoint/2010/main" val="27689772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78</a:t>
            </a:fld>
            <a:endParaRPr lang="en-US"/>
          </a:p>
        </p:txBody>
      </p:sp>
    </p:spTree>
    <p:extLst>
      <p:ext uri="{BB962C8B-B14F-4D97-AF65-F5344CB8AC3E}">
        <p14:creationId xmlns:p14="http://schemas.microsoft.com/office/powerpoint/2010/main" val="2887420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10</a:t>
            </a:fld>
            <a:endParaRPr lang="en-US"/>
          </a:p>
        </p:txBody>
      </p:sp>
    </p:spTree>
    <p:extLst>
      <p:ext uri="{BB962C8B-B14F-4D97-AF65-F5344CB8AC3E}">
        <p14:creationId xmlns:p14="http://schemas.microsoft.com/office/powerpoint/2010/main" val="30421963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79</a:t>
            </a:fld>
            <a:endParaRPr lang="en-US"/>
          </a:p>
        </p:txBody>
      </p:sp>
    </p:spTree>
    <p:extLst>
      <p:ext uri="{BB962C8B-B14F-4D97-AF65-F5344CB8AC3E}">
        <p14:creationId xmlns:p14="http://schemas.microsoft.com/office/powerpoint/2010/main" val="40646916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80</a:t>
            </a:fld>
            <a:endParaRPr lang="en-US"/>
          </a:p>
        </p:txBody>
      </p:sp>
    </p:spTree>
    <p:extLst>
      <p:ext uri="{BB962C8B-B14F-4D97-AF65-F5344CB8AC3E}">
        <p14:creationId xmlns:p14="http://schemas.microsoft.com/office/powerpoint/2010/main" val="422204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81</a:t>
            </a:fld>
            <a:endParaRPr lang="en-US"/>
          </a:p>
        </p:txBody>
      </p:sp>
    </p:spTree>
    <p:extLst>
      <p:ext uri="{BB962C8B-B14F-4D97-AF65-F5344CB8AC3E}">
        <p14:creationId xmlns:p14="http://schemas.microsoft.com/office/powerpoint/2010/main" val="13723791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83</a:t>
            </a:fld>
            <a:endParaRPr lang="en-US"/>
          </a:p>
        </p:txBody>
      </p:sp>
    </p:spTree>
    <p:extLst>
      <p:ext uri="{BB962C8B-B14F-4D97-AF65-F5344CB8AC3E}">
        <p14:creationId xmlns:p14="http://schemas.microsoft.com/office/powerpoint/2010/main" val="38341981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84</a:t>
            </a:fld>
            <a:endParaRPr lang="en-US"/>
          </a:p>
        </p:txBody>
      </p:sp>
    </p:spTree>
    <p:extLst>
      <p:ext uri="{BB962C8B-B14F-4D97-AF65-F5344CB8AC3E}">
        <p14:creationId xmlns:p14="http://schemas.microsoft.com/office/powerpoint/2010/main" val="2980296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85</a:t>
            </a:fld>
            <a:endParaRPr lang="en-US"/>
          </a:p>
        </p:txBody>
      </p:sp>
    </p:spTree>
    <p:extLst>
      <p:ext uri="{BB962C8B-B14F-4D97-AF65-F5344CB8AC3E}">
        <p14:creationId xmlns:p14="http://schemas.microsoft.com/office/powerpoint/2010/main" val="80198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86</a:t>
            </a:fld>
            <a:endParaRPr lang="en-US"/>
          </a:p>
        </p:txBody>
      </p:sp>
    </p:spTree>
    <p:extLst>
      <p:ext uri="{BB962C8B-B14F-4D97-AF65-F5344CB8AC3E}">
        <p14:creationId xmlns:p14="http://schemas.microsoft.com/office/powerpoint/2010/main" val="29014710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87</a:t>
            </a:fld>
            <a:endParaRPr lang="en-US"/>
          </a:p>
        </p:txBody>
      </p:sp>
    </p:spTree>
    <p:extLst>
      <p:ext uri="{BB962C8B-B14F-4D97-AF65-F5344CB8AC3E}">
        <p14:creationId xmlns:p14="http://schemas.microsoft.com/office/powerpoint/2010/main" val="20146408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88</a:t>
            </a:fld>
            <a:endParaRPr lang="en-US"/>
          </a:p>
        </p:txBody>
      </p:sp>
    </p:spTree>
    <p:extLst>
      <p:ext uri="{BB962C8B-B14F-4D97-AF65-F5344CB8AC3E}">
        <p14:creationId xmlns:p14="http://schemas.microsoft.com/office/powerpoint/2010/main" val="15729488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89</a:t>
            </a:fld>
            <a:endParaRPr lang="en-US"/>
          </a:p>
        </p:txBody>
      </p:sp>
    </p:spTree>
    <p:extLst>
      <p:ext uri="{BB962C8B-B14F-4D97-AF65-F5344CB8AC3E}">
        <p14:creationId xmlns:p14="http://schemas.microsoft.com/office/powerpoint/2010/main" val="547201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11</a:t>
            </a:fld>
            <a:endParaRPr lang="en-US"/>
          </a:p>
        </p:txBody>
      </p:sp>
    </p:spTree>
    <p:extLst>
      <p:ext uri="{BB962C8B-B14F-4D97-AF65-F5344CB8AC3E}">
        <p14:creationId xmlns:p14="http://schemas.microsoft.com/office/powerpoint/2010/main" val="13522399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91</a:t>
            </a:fld>
            <a:endParaRPr lang="en-US"/>
          </a:p>
        </p:txBody>
      </p:sp>
    </p:spTree>
    <p:extLst>
      <p:ext uri="{BB962C8B-B14F-4D97-AF65-F5344CB8AC3E}">
        <p14:creationId xmlns:p14="http://schemas.microsoft.com/office/powerpoint/2010/main" val="2099978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92</a:t>
            </a:fld>
            <a:endParaRPr lang="en-US"/>
          </a:p>
        </p:txBody>
      </p:sp>
    </p:spTree>
    <p:extLst>
      <p:ext uri="{BB962C8B-B14F-4D97-AF65-F5344CB8AC3E}">
        <p14:creationId xmlns:p14="http://schemas.microsoft.com/office/powerpoint/2010/main" val="38656525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93</a:t>
            </a:fld>
            <a:endParaRPr lang="en-US"/>
          </a:p>
        </p:txBody>
      </p:sp>
    </p:spTree>
    <p:extLst>
      <p:ext uri="{BB962C8B-B14F-4D97-AF65-F5344CB8AC3E}">
        <p14:creationId xmlns:p14="http://schemas.microsoft.com/office/powerpoint/2010/main" val="4486557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95</a:t>
            </a:fld>
            <a:endParaRPr lang="en-US"/>
          </a:p>
        </p:txBody>
      </p:sp>
    </p:spTree>
    <p:extLst>
      <p:ext uri="{BB962C8B-B14F-4D97-AF65-F5344CB8AC3E}">
        <p14:creationId xmlns:p14="http://schemas.microsoft.com/office/powerpoint/2010/main" val="32074885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96</a:t>
            </a:fld>
            <a:endParaRPr lang="en-US"/>
          </a:p>
        </p:txBody>
      </p:sp>
    </p:spTree>
    <p:extLst>
      <p:ext uri="{BB962C8B-B14F-4D97-AF65-F5344CB8AC3E}">
        <p14:creationId xmlns:p14="http://schemas.microsoft.com/office/powerpoint/2010/main" val="32918780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97</a:t>
            </a:fld>
            <a:endParaRPr lang="en-US"/>
          </a:p>
        </p:txBody>
      </p:sp>
    </p:spTree>
    <p:extLst>
      <p:ext uri="{BB962C8B-B14F-4D97-AF65-F5344CB8AC3E}">
        <p14:creationId xmlns:p14="http://schemas.microsoft.com/office/powerpoint/2010/main" val="33951155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98</a:t>
            </a:fld>
            <a:endParaRPr lang="en-US"/>
          </a:p>
        </p:txBody>
      </p:sp>
    </p:spTree>
    <p:extLst>
      <p:ext uri="{BB962C8B-B14F-4D97-AF65-F5344CB8AC3E}">
        <p14:creationId xmlns:p14="http://schemas.microsoft.com/office/powerpoint/2010/main" val="26369521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99</a:t>
            </a:fld>
            <a:endParaRPr lang="en-US"/>
          </a:p>
        </p:txBody>
      </p:sp>
    </p:spTree>
    <p:extLst>
      <p:ext uri="{BB962C8B-B14F-4D97-AF65-F5344CB8AC3E}">
        <p14:creationId xmlns:p14="http://schemas.microsoft.com/office/powerpoint/2010/main" val="12416354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100</a:t>
            </a:fld>
            <a:endParaRPr lang="en-US"/>
          </a:p>
        </p:txBody>
      </p:sp>
    </p:spTree>
    <p:extLst>
      <p:ext uri="{BB962C8B-B14F-4D97-AF65-F5344CB8AC3E}">
        <p14:creationId xmlns:p14="http://schemas.microsoft.com/office/powerpoint/2010/main" val="13236042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2B7D36-1336-4F12-8C52-92EF669213E5}" type="slidenum">
              <a:rPr lang="en-US"/>
              <a:pPr/>
              <a:t>101</a:t>
            </a:fld>
            <a:endParaRPr lang="en-US"/>
          </a:p>
        </p:txBody>
      </p:sp>
    </p:spTree>
    <p:extLst>
      <p:ext uri="{BB962C8B-B14F-4D97-AF65-F5344CB8AC3E}">
        <p14:creationId xmlns:p14="http://schemas.microsoft.com/office/powerpoint/2010/main" val="396972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F3A58A-7ECF-4503-A617-82E4415C718F}" type="slidenum">
              <a:rPr lang="en-US" smtClean="0"/>
              <a:pPr/>
              <a:t>12</a:t>
            </a:fld>
            <a:endParaRPr lang="en-US"/>
          </a:p>
        </p:txBody>
      </p:sp>
    </p:spTree>
    <p:extLst>
      <p:ext uri="{BB962C8B-B14F-4D97-AF65-F5344CB8AC3E}">
        <p14:creationId xmlns:p14="http://schemas.microsoft.com/office/powerpoint/2010/main" val="6435398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102</a:t>
            </a:fld>
            <a:endParaRPr lang="en-US"/>
          </a:p>
        </p:txBody>
      </p:sp>
    </p:spTree>
    <p:extLst>
      <p:ext uri="{BB962C8B-B14F-4D97-AF65-F5344CB8AC3E}">
        <p14:creationId xmlns:p14="http://schemas.microsoft.com/office/powerpoint/2010/main" val="32631657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103</a:t>
            </a:fld>
            <a:endParaRPr lang="en-US"/>
          </a:p>
        </p:txBody>
      </p:sp>
    </p:spTree>
    <p:extLst>
      <p:ext uri="{BB962C8B-B14F-4D97-AF65-F5344CB8AC3E}">
        <p14:creationId xmlns:p14="http://schemas.microsoft.com/office/powerpoint/2010/main" val="9149395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105</a:t>
            </a:fld>
            <a:endParaRPr lang="en-US"/>
          </a:p>
        </p:txBody>
      </p:sp>
    </p:spTree>
    <p:extLst>
      <p:ext uri="{BB962C8B-B14F-4D97-AF65-F5344CB8AC3E}">
        <p14:creationId xmlns:p14="http://schemas.microsoft.com/office/powerpoint/2010/main" val="30522146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106</a:t>
            </a:fld>
            <a:endParaRPr lang="en-US"/>
          </a:p>
        </p:txBody>
      </p:sp>
    </p:spTree>
    <p:extLst>
      <p:ext uri="{BB962C8B-B14F-4D97-AF65-F5344CB8AC3E}">
        <p14:creationId xmlns:p14="http://schemas.microsoft.com/office/powerpoint/2010/main" val="13332276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108</a:t>
            </a:fld>
            <a:endParaRPr lang="en-US"/>
          </a:p>
        </p:txBody>
      </p:sp>
    </p:spTree>
    <p:extLst>
      <p:ext uri="{BB962C8B-B14F-4D97-AF65-F5344CB8AC3E}">
        <p14:creationId xmlns:p14="http://schemas.microsoft.com/office/powerpoint/2010/main" val="25201597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F2F1EB-F82C-44DC-A06D-9066EB4245A8}" type="slidenum">
              <a:rPr lang="en-US"/>
              <a:pPr/>
              <a:t>109</a:t>
            </a:fld>
            <a:endParaRPr lang="en-US"/>
          </a:p>
        </p:txBody>
      </p:sp>
    </p:spTree>
    <p:extLst>
      <p:ext uri="{BB962C8B-B14F-4D97-AF65-F5344CB8AC3E}">
        <p14:creationId xmlns:p14="http://schemas.microsoft.com/office/powerpoint/2010/main" val="18517368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698778-0AFF-48E0-AC99-AF1538CF68A6}" type="slidenum">
              <a:rPr lang="en-US"/>
              <a:pPr/>
              <a:t>110</a:t>
            </a:fld>
            <a:endParaRPr lang="en-US"/>
          </a:p>
        </p:txBody>
      </p:sp>
    </p:spTree>
    <p:extLst>
      <p:ext uri="{BB962C8B-B14F-4D97-AF65-F5344CB8AC3E}">
        <p14:creationId xmlns:p14="http://schemas.microsoft.com/office/powerpoint/2010/main" val="9588870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111</a:t>
            </a:fld>
            <a:endParaRPr lang="en-US"/>
          </a:p>
        </p:txBody>
      </p:sp>
    </p:spTree>
    <p:extLst>
      <p:ext uri="{BB962C8B-B14F-4D97-AF65-F5344CB8AC3E}">
        <p14:creationId xmlns:p14="http://schemas.microsoft.com/office/powerpoint/2010/main" val="7520209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112</a:t>
            </a:fld>
            <a:endParaRPr lang="en-US"/>
          </a:p>
        </p:txBody>
      </p:sp>
    </p:spTree>
    <p:extLst>
      <p:ext uri="{BB962C8B-B14F-4D97-AF65-F5344CB8AC3E}">
        <p14:creationId xmlns:p14="http://schemas.microsoft.com/office/powerpoint/2010/main" val="31168458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FDFEFA0-D269-427C-B6B1-3B6E32BAB633}" type="slidenum">
              <a:rPr lang="en-US" smtClean="0"/>
              <a:pPr/>
              <a:t>113</a:t>
            </a:fld>
            <a:endParaRPr lang="en-US"/>
          </a:p>
        </p:txBody>
      </p:sp>
    </p:spTree>
    <p:extLst>
      <p:ext uri="{BB962C8B-B14F-4D97-AF65-F5344CB8AC3E}">
        <p14:creationId xmlns:p14="http://schemas.microsoft.com/office/powerpoint/2010/main" val="155597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E7506E-CF64-4AAA-83D5-162A1D50A3F4}" type="datetime1">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6853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713894-791A-4DEB-8314-1BCCF6FDCC96}" type="datetime1">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128909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3A0312-976D-4E29-BB9D-8CB24850233C}" type="datetime1">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3421022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F0C9CF-811D-4E23-AC4E-DCD987408C26}" type="datetime1">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3333038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40EFBC-1345-41AD-8D5C-95ECB3071CDA}" type="datetime1">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268534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A8174D-546C-4E57-98BE-F926723D1446}" type="datetime1">
              <a:rPr lang="en-US" smtClean="0"/>
              <a:pPr/>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4074840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BE514-86B0-405A-8BFC-A8732039531F}" type="datetime1">
              <a:rPr lang="en-US" smtClean="0"/>
              <a:pPr/>
              <a:t>2/23/17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1521114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F65AF6-B0FD-4FE1-8A11-E3351797513C}" type="datetime1">
              <a:rPr lang="en-US" smtClean="0"/>
              <a:pPr/>
              <a:t>2/23/17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3471574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1CCF9-E36E-42D7-90FC-167E3AB692A3}" type="datetime1">
              <a:rPr lang="en-US" smtClean="0"/>
              <a:pPr/>
              <a:t>2/23/17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1912688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145276-B96C-4AB4-A370-A9D430B15010}" type="datetime1">
              <a:rPr lang="en-US" smtClean="0"/>
              <a:pPr/>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122196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BFA38-A1D6-40C9-B775-26CFEC736C3B}" type="datetime1">
              <a:rPr lang="en-US" smtClean="0"/>
              <a:pPr/>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6C8D4-F627-4DF8-AFB6-73196652E83B}" type="slidenum">
              <a:rPr lang="en-US" smtClean="0"/>
              <a:pPr/>
              <a:t>‹#›</a:t>
            </a:fld>
            <a:endParaRPr lang="en-US"/>
          </a:p>
        </p:txBody>
      </p:sp>
    </p:spTree>
    <p:extLst>
      <p:ext uri="{BB962C8B-B14F-4D97-AF65-F5344CB8AC3E}">
        <p14:creationId xmlns:p14="http://schemas.microsoft.com/office/powerpoint/2010/main" val="14538534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CEDA0-6705-4298-A014-918B42FC771F}" type="datetime1">
              <a:rPr lang="en-US" smtClean="0"/>
              <a:pPr/>
              <a:t>2/23/17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6C8D4-F627-4DF8-AFB6-73196652E83B}" type="slidenum">
              <a:rPr lang="en-US" smtClean="0"/>
              <a:pPr/>
              <a:t>‹#›</a:t>
            </a:fld>
            <a:endParaRPr lang="en-US"/>
          </a:p>
        </p:txBody>
      </p:sp>
    </p:spTree>
    <p:extLst>
      <p:ext uri="{BB962C8B-B14F-4D97-AF65-F5344CB8AC3E}">
        <p14:creationId xmlns:p14="http://schemas.microsoft.com/office/powerpoint/2010/main" val="1749001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4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4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tif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47.jpeg"/></Relationships>
</file>

<file path=ppt/slides/_rels/slide10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5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5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5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 Id="rId3" Type="http://schemas.openxmlformats.org/officeDocument/2006/relationships/image" Target="../media/image5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5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47.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hyperlink" Target="http://www.google.co.ke/url?sa=i&amp;rct=j&amp;q=&amp;esrc=s&amp;frm=1&amp;source=images&amp;cd=&amp;cad=rja&amp;docid=U_dI0cOW_fAkQM&amp;tbnid=rKEHzU8NXpG78M:&amp;ved=0CAUQjRw&amp;url=http://otoscopy.hawkelibrary.com/album05/6_5_001&amp;ei=iNw6UuCADKWT0AXJ74HACQ&amp;bvm=bv.52288139,d.bGE&amp;psig=AFQjCNG8chzBjQ6C5Z-YZesns66_0JNFMg&amp;ust=1379675641258564" TargetMode="External"/><Relationship Id="rId5"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2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2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 Id="rId3" Type="http://schemas.openxmlformats.org/officeDocument/2006/relationships/image" Target="../media/image3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3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 Id="rId3" Type="http://schemas.openxmlformats.org/officeDocument/2006/relationships/image" Target="../media/image3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3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tif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3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4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4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DEVELOPMENT OF HUMAN EYE AND ASSOCIATED STRUCTURES</a:t>
            </a:r>
            <a:endParaRPr lang="en-US" b="1" dirty="0"/>
          </a:p>
        </p:txBody>
      </p:sp>
      <p:sp>
        <p:nvSpPr>
          <p:cNvPr id="3" name="Subtitle 2"/>
          <p:cNvSpPr>
            <a:spLocks noGrp="1"/>
          </p:cNvSpPr>
          <p:nvPr>
            <p:ph type="subTitle" idx="1"/>
          </p:nvPr>
        </p:nvSpPr>
        <p:spPr/>
        <p:txBody>
          <a:bodyPr/>
          <a:lstStyle/>
          <a:p>
            <a:r>
              <a:rPr lang="en-US" dirty="0" smtClean="0"/>
              <a:t>Prof</a:t>
            </a:r>
            <a:r>
              <a:rPr lang="en-US" dirty="0" smtClean="0"/>
              <a:t> </a:t>
            </a:r>
            <a:r>
              <a:rPr lang="en-US" dirty="0" smtClean="0"/>
              <a:t>Peter Gichangi</a:t>
            </a:r>
          </a:p>
          <a:p>
            <a:r>
              <a:rPr lang="en-US" dirty="0" smtClean="0"/>
              <a:t>February 2017</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1</a:t>
            </a:fld>
            <a:endParaRPr lang="en-US"/>
          </a:p>
        </p:txBody>
      </p:sp>
    </p:spTree>
    <p:extLst>
      <p:ext uri="{BB962C8B-B14F-4D97-AF65-F5344CB8AC3E}">
        <p14:creationId xmlns:p14="http://schemas.microsoft.com/office/powerpoint/2010/main" val="2000457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r>
              <a:rPr lang="en-US" dirty="0"/>
              <a:t>The optic vesicles </a:t>
            </a:r>
            <a:r>
              <a:rPr lang="en-US" dirty="0" smtClean="0"/>
              <a:t>as it grows makes </a:t>
            </a:r>
            <a:r>
              <a:rPr lang="en-US" dirty="0"/>
              <a:t>contact with the surface </a:t>
            </a:r>
            <a:r>
              <a:rPr lang="en-US" dirty="0" smtClean="0"/>
              <a:t>ectoderm leading to its thickening to form </a:t>
            </a:r>
            <a:r>
              <a:rPr lang="en-US" b="1" dirty="0" smtClean="0"/>
              <a:t>lens </a:t>
            </a:r>
            <a:r>
              <a:rPr lang="en-US" b="1" dirty="0" err="1" smtClean="0"/>
              <a:t>placodes</a:t>
            </a:r>
            <a:r>
              <a:rPr lang="en-US" dirty="0" smtClean="0"/>
              <a:t>, the </a:t>
            </a:r>
            <a:r>
              <a:rPr lang="en-US" b="1" dirty="0" smtClean="0"/>
              <a:t>lens </a:t>
            </a:r>
            <a:r>
              <a:rPr lang="en-US" b="1" dirty="0" err="1" smtClean="0"/>
              <a:t>primordia</a:t>
            </a:r>
            <a:r>
              <a:rPr lang="en-US" dirty="0" smtClean="0"/>
              <a:t>. </a:t>
            </a:r>
          </a:p>
          <a:p>
            <a:r>
              <a:rPr lang="en-US" dirty="0" smtClean="0"/>
              <a:t>Formation </a:t>
            </a:r>
            <a:r>
              <a:rPr lang="en-US" dirty="0"/>
              <a:t>of lens </a:t>
            </a:r>
            <a:r>
              <a:rPr lang="en-US" dirty="0" err="1"/>
              <a:t>placodes</a:t>
            </a:r>
            <a:r>
              <a:rPr lang="en-US" dirty="0"/>
              <a:t> is induced by the optic </a:t>
            </a:r>
            <a:r>
              <a:rPr lang="en-US" dirty="0" smtClean="0"/>
              <a:t>vesicles. </a:t>
            </a:r>
          </a:p>
          <a:p>
            <a:r>
              <a:rPr lang="en-US" dirty="0" smtClean="0"/>
              <a:t>The </a:t>
            </a:r>
            <a:r>
              <a:rPr lang="en-US" dirty="0"/>
              <a:t>lens </a:t>
            </a:r>
            <a:r>
              <a:rPr lang="en-US" dirty="0" err="1"/>
              <a:t>placodes</a:t>
            </a:r>
            <a:r>
              <a:rPr lang="en-US" dirty="0"/>
              <a:t> </a:t>
            </a:r>
            <a:r>
              <a:rPr lang="en-US" dirty="0" err="1"/>
              <a:t>invaginate</a:t>
            </a:r>
            <a:r>
              <a:rPr lang="en-US" dirty="0"/>
              <a:t> </a:t>
            </a:r>
            <a:r>
              <a:rPr lang="en-US" dirty="0" smtClean="0"/>
              <a:t>to form </a:t>
            </a:r>
            <a:r>
              <a:rPr lang="en-US" b="1" dirty="0"/>
              <a:t>lens </a:t>
            </a:r>
            <a:r>
              <a:rPr lang="en-US" b="1" dirty="0" smtClean="0"/>
              <a:t>pits</a:t>
            </a:r>
            <a:r>
              <a:rPr lang="en-US" dirty="0" smtClean="0"/>
              <a:t>. </a:t>
            </a:r>
          </a:p>
          <a:p>
            <a:r>
              <a:rPr lang="en-US" dirty="0" smtClean="0"/>
              <a:t>The </a:t>
            </a:r>
            <a:r>
              <a:rPr lang="en-US" dirty="0"/>
              <a:t>edges of the pits approach each other and fuse to form spherical </a:t>
            </a:r>
            <a:r>
              <a:rPr lang="en-US" b="1" dirty="0"/>
              <a:t>lens </a:t>
            </a:r>
            <a:r>
              <a:rPr lang="en-US" b="1" dirty="0" smtClean="0"/>
              <a:t>vesicles</a:t>
            </a:r>
            <a:r>
              <a:rPr lang="en-US" dirty="0" smtClean="0"/>
              <a:t>, </a:t>
            </a:r>
            <a:r>
              <a:rPr lang="en-US" dirty="0"/>
              <a:t>which soon lose their connection with the surface ectoderm. </a:t>
            </a:r>
            <a:r>
              <a:rPr lang="en-US" dirty="0" smtClean="0"/>
              <a:t> </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10</a:t>
            </a:fld>
            <a:endParaRPr lang="en-US"/>
          </a:p>
        </p:txBody>
      </p:sp>
    </p:spTree>
    <p:extLst>
      <p:ext uri="{BB962C8B-B14F-4D97-AF65-F5344CB8AC3E}">
        <p14:creationId xmlns:p14="http://schemas.microsoft.com/office/powerpoint/2010/main" val="36691797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p:spPr>
        <p:txBody>
          <a:bodyPr>
            <a:normAutofit fontScale="77500" lnSpcReduction="20000"/>
          </a:bodyPr>
          <a:lstStyle/>
          <a:p>
            <a:r>
              <a:rPr lang="en-US" dirty="0" smtClean="0"/>
              <a:t>Expansion </a:t>
            </a:r>
            <a:r>
              <a:rPr lang="en-US" dirty="0"/>
              <a:t>of the </a:t>
            </a:r>
            <a:r>
              <a:rPr lang="en-US" b="1" dirty="0"/>
              <a:t>tympanic cavity</a:t>
            </a:r>
            <a:r>
              <a:rPr lang="en-US" dirty="0"/>
              <a:t> gives rise to the </a:t>
            </a:r>
            <a:r>
              <a:rPr lang="en-US" b="1" dirty="0"/>
              <a:t>mastoid </a:t>
            </a:r>
            <a:r>
              <a:rPr lang="en-US" b="1" dirty="0" err="1"/>
              <a:t>antrum</a:t>
            </a:r>
            <a:r>
              <a:rPr lang="en-US" dirty="0"/>
              <a:t>, located in the </a:t>
            </a:r>
            <a:r>
              <a:rPr lang="en-US" dirty="0" err="1"/>
              <a:t>petromastoid</a:t>
            </a:r>
            <a:r>
              <a:rPr lang="en-US" dirty="0"/>
              <a:t> part of the temporal bone. </a:t>
            </a:r>
            <a:endParaRPr lang="en-US" dirty="0" smtClean="0"/>
          </a:p>
          <a:p>
            <a:r>
              <a:rPr lang="en-US" dirty="0" smtClean="0"/>
              <a:t>The </a:t>
            </a:r>
            <a:r>
              <a:rPr lang="en-US" dirty="0"/>
              <a:t>mastoid </a:t>
            </a:r>
            <a:r>
              <a:rPr lang="en-US" dirty="0" err="1"/>
              <a:t>antrum</a:t>
            </a:r>
            <a:r>
              <a:rPr lang="en-US" dirty="0"/>
              <a:t> is almost adult size at birth; however, no mastoid cells are present in neonates. </a:t>
            </a:r>
            <a:endParaRPr lang="en-US" dirty="0" smtClean="0"/>
          </a:p>
          <a:p>
            <a:r>
              <a:rPr lang="en-US" dirty="0" smtClean="0"/>
              <a:t>By </a:t>
            </a:r>
            <a:r>
              <a:rPr lang="en-US" dirty="0"/>
              <a:t>2 years of age, the mastoid cells are well developed and produce conical projections of the temporal bones, the </a:t>
            </a:r>
            <a:r>
              <a:rPr lang="en-US" b="1" dirty="0"/>
              <a:t>mastoid processes</a:t>
            </a:r>
            <a:r>
              <a:rPr lang="en-US" dirty="0"/>
              <a:t>. </a:t>
            </a:r>
            <a:endParaRPr lang="en-US" dirty="0" smtClean="0"/>
          </a:p>
          <a:p>
            <a:r>
              <a:rPr lang="en-US" dirty="0" smtClean="0"/>
              <a:t>The </a:t>
            </a:r>
            <a:r>
              <a:rPr lang="en-US" dirty="0"/>
              <a:t>middle ear continues to grow through puberty. </a:t>
            </a:r>
            <a:endParaRPr lang="en-US" dirty="0" smtClean="0"/>
          </a:p>
          <a:p>
            <a:r>
              <a:rPr lang="en-US" dirty="0" smtClean="0"/>
              <a:t>The </a:t>
            </a:r>
            <a:r>
              <a:rPr lang="en-US" b="1" dirty="0"/>
              <a:t>tensor tympani muscle</a:t>
            </a:r>
            <a:r>
              <a:rPr lang="en-US" dirty="0"/>
              <a:t>, attached to the </a:t>
            </a:r>
            <a:r>
              <a:rPr lang="en-US" dirty="0" err="1"/>
              <a:t>malleus</a:t>
            </a:r>
            <a:r>
              <a:rPr lang="en-US" dirty="0"/>
              <a:t>, is derived from </a:t>
            </a:r>
            <a:r>
              <a:rPr lang="en-US" dirty="0" err="1"/>
              <a:t>mesenchyme</a:t>
            </a:r>
            <a:r>
              <a:rPr lang="en-US" dirty="0"/>
              <a:t> in the first pharyngeal arch and is innervated by trigeminal nerve (CN V), the nerve of this arch. </a:t>
            </a:r>
            <a:endParaRPr lang="en-US" dirty="0" smtClean="0"/>
          </a:p>
          <a:p>
            <a:r>
              <a:rPr lang="en-US" dirty="0" smtClean="0"/>
              <a:t>The </a:t>
            </a:r>
            <a:r>
              <a:rPr lang="en-US" b="1" dirty="0" err="1"/>
              <a:t>stapedius</a:t>
            </a:r>
            <a:r>
              <a:rPr lang="en-US" b="1" dirty="0"/>
              <a:t> muscle</a:t>
            </a:r>
            <a:r>
              <a:rPr lang="en-US" dirty="0"/>
              <a:t> is derived from the second pharyngeal arch and is supplied by facial nerve (CN VII), the nerve of this arch. </a:t>
            </a:r>
            <a:endParaRPr lang="en-US" dirty="0" smtClean="0"/>
          </a:p>
          <a:p>
            <a:pPr lvl="1"/>
            <a:r>
              <a:rPr lang="en-US" i="1" dirty="0" smtClean="0"/>
              <a:t>The </a:t>
            </a:r>
            <a:r>
              <a:rPr lang="en-US" i="1" dirty="0"/>
              <a:t>signaling molecules FGF-8, endothelin-1, and Tbx1 are involved in middle ear development.</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smtClean="0"/>
              <a:t>Middle Ear bones</a:t>
            </a:r>
          </a:p>
        </p:txBody>
      </p:sp>
      <p:sp>
        <p:nvSpPr>
          <p:cNvPr id="9219" name="Rectangle 3"/>
          <p:cNvSpPr>
            <a:spLocks noGrp="1" noChangeArrowheads="1"/>
          </p:cNvSpPr>
          <p:nvPr>
            <p:ph type="body" idx="1"/>
          </p:nvPr>
        </p:nvSpPr>
        <p:spPr/>
        <p:txBody>
          <a:bodyPr>
            <a:normAutofit/>
          </a:bodyPr>
          <a:lstStyle/>
          <a:p>
            <a:pPr eaLnBrk="1" hangingPunct="1">
              <a:lnSpc>
                <a:spcPct val="90000"/>
              </a:lnSpc>
            </a:pPr>
            <a:r>
              <a:rPr lang="en-US" dirty="0" smtClean="0"/>
              <a:t>1st and 2nd pharyngeal arch cartilage (mesoderm) --&gt; </a:t>
            </a:r>
            <a:r>
              <a:rPr lang="en-US" dirty="0" err="1" smtClean="0"/>
              <a:t>ossicles</a:t>
            </a:r>
            <a:endParaRPr lang="en-US" dirty="0" smtClean="0"/>
          </a:p>
          <a:p>
            <a:pPr eaLnBrk="1" hangingPunct="1">
              <a:lnSpc>
                <a:spcPct val="90000"/>
              </a:lnSpc>
            </a:pPr>
            <a:r>
              <a:rPr lang="en-US" dirty="0" smtClean="0"/>
              <a:t>1st (</a:t>
            </a:r>
            <a:r>
              <a:rPr lang="en-US" b="1" dirty="0" err="1" smtClean="0"/>
              <a:t>Meckel’s</a:t>
            </a:r>
            <a:r>
              <a:rPr lang="en-US" dirty="0" smtClean="0"/>
              <a:t>): </a:t>
            </a:r>
            <a:r>
              <a:rPr lang="en-US" dirty="0" err="1" smtClean="0"/>
              <a:t>epitypanum</a:t>
            </a:r>
            <a:r>
              <a:rPr lang="en-US" dirty="0" smtClean="0"/>
              <a:t> </a:t>
            </a:r>
            <a:r>
              <a:rPr lang="en-US" dirty="0" err="1" smtClean="0"/>
              <a:t>ossicles</a:t>
            </a:r>
            <a:endParaRPr lang="en-US" dirty="0" smtClean="0"/>
          </a:p>
          <a:p>
            <a:pPr lvl="1" eaLnBrk="1" hangingPunct="1">
              <a:lnSpc>
                <a:spcPct val="90000"/>
              </a:lnSpc>
            </a:pPr>
            <a:r>
              <a:rPr lang="en-US" dirty="0" smtClean="0"/>
              <a:t>Head of </a:t>
            </a:r>
            <a:r>
              <a:rPr lang="en-US" dirty="0" err="1" smtClean="0"/>
              <a:t>malleus</a:t>
            </a:r>
            <a:r>
              <a:rPr lang="en-US" dirty="0" smtClean="0"/>
              <a:t>, body and short process of </a:t>
            </a:r>
            <a:r>
              <a:rPr lang="en-US" dirty="0" err="1" smtClean="0"/>
              <a:t>incus</a:t>
            </a:r>
            <a:endParaRPr lang="en-US" dirty="0" smtClean="0"/>
          </a:p>
          <a:p>
            <a:pPr eaLnBrk="1" hangingPunct="1">
              <a:lnSpc>
                <a:spcPct val="90000"/>
              </a:lnSpc>
            </a:pPr>
            <a:r>
              <a:rPr lang="en-US" dirty="0" smtClean="0"/>
              <a:t>2nd (</a:t>
            </a:r>
            <a:r>
              <a:rPr lang="en-US" b="1" dirty="0" smtClean="0"/>
              <a:t>Reichert’s</a:t>
            </a:r>
            <a:r>
              <a:rPr lang="en-US" dirty="0" smtClean="0"/>
              <a:t>): </a:t>
            </a:r>
            <a:r>
              <a:rPr lang="en-US" dirty="0" err="1" smtClean="0"/>
              <a:t>mesotympanum</a:t>
            </a:r>
            <a:r>
              <a:rPr lang="en-US" dirty="0" smtClean="0"/>
              <a:t> </a:t>
            </a:r>
            <a:r>
              <a:rPr lang="en-US" dirty="0" err="1" smtClean="0"/>
              <a:t>ossicles</a:t>
            </a:r>
            <a:endParaRPr lang="en-US" dirty="0" smtClean="0"/>
          </a:p>
          <a:p>
            <a:pPr lvl="1" eaLnBrk="1" hangingPunct="1">
              <a:lnSpc>
                <a:spcPct val="90000"/>
              </a:lnSpc>
            </a:pPr>
            <a:r>
              <a:rPr lang="en-US" dirty="0" smtClean="0"/>
              <a:t>Long process </a:t>
            </a:r>
            <a:r>
              <a:rPr lang="en-US" dirty="0" err="1" smtClean="0"/>
              <a:t>malleus</a:t>
            </a:r>
            <a:r>
              <a:rPr lang="en-US" dirty="0" smtClean="0"/>
              <a:t>, long process </a:t>
            </a:r>
            <a:r>
              <a:rPr lang="en-US" dirty="0" err="1" smtClean="0"/>
              <a:t>incus</a:t>
            </a:r>
            <a:r>
              <a:rPr lang="en-US" dirty="0" smtClean="0"/>
              <a:t>, stapes superstructure</a:t>
            </a:r>
          </a:p>
          <a:p>
            <a:pPr eaLnBrk="1" hangingPunct="1">
              <a:lnSpc>
                <a:spcPct val="90000"/>
              </a:lnSpc>
            </a:pPr>
            <a:r>
              <a:rPr lang="en-US" dirty="0" smtClean="0"/>
              <a:t>Stapes </a:t>
            </a:r>
            <a:r>
              <a:rPr lang="en-US" b="1" dirty="0" smtClean="0"/>
              <a:t>footplate</a:t>
            </a:r>
            <a:r>
              <a:rPr lang="en-US" dirty="0" smtClean="0"/>
              <a:t>: </a:t>
            </a:r>
            <a:r>
              <a:rPr lang="en-US" dirty="0" err="1" smtClean="0"/>
              <a:t>otic</a:t>
            </a:r>
            <a:r>
              <a:rPr lang="en-US" dirty="0" smtClean="0"/>
              <a:t> capsule</a:t>
            </a:r>
          </a:p>
          <a:p>
            <a:pPr lvl="1" eaLnBrk="1" hangingPunct="1">
              <a:lnSpc>
                <a:spcPct val="90000"/>
              </a:lnSpc>
            </a:pPr>
            <a:endParaRPr lang="en-US" dirty="0" smtClean="0"/>
          </a:p>
          <a:p>
            <a:pPr eaLnBrk="1" hangingPunct="1">
              <a:lnSpc>
                <a:spcPct val="90000"/>
              </a:lnSpc>
            </a:pPr>
            <a:endParaRPr lang="en-US" dirty="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Development of External Ear </a:t>
            </a:r>
            <a:endParaRPr lang="en-US" dirty="0"/>
          </a:p>
        </p:txBody>
      </p:sp>
      <p:sp>
        <p:nvSpPr>
          <p:cNvPr id="3" name="Content Placeholder 2"/>
          <p:cNvSpPr>
            <a:spLocks noGrp="1"/>
          </p:cNvSpPr>
          <p:nvPr>
            <p:ph idx="1"/>
          </p:nvPr>
        </p:nvSpPr>
        <p:spPr>
          <a:xfrm>
            <a:off x="457200" y="1219200"/>
            <a:ext cx="8229600" cy="5334000"/>
          </a:xfrm>
        </p:spPr>
        <p:txBody>
          <a:bodyPr>
            <a:normAutofit fontScale="77500" lnSpcReduction="20000"/>
          </a:bodyPr>
          <a:lstStyle/>
          <a:p>
            <a:r>
              <a:rPr lang="en-US" dirty="0" smtClean="0"/>
              <a:t>The </a:t>
            </a:r>
            <a:r>
              <a:rPr lang="en-US" b="1" dirty="0"/>
              <a:t>external acoustic </a:t>
            </a:r>
            <a:r>
              <a:rPr lang="en-US" b="1" dirty="0" err="1"/>
              <a:t>meatus</a:t>
            </a:r>
            <a:r>
              <a:rPr lang="en-US" dirty="0"/>
              <a:t>, </a:t>
            </a:r>
            <a:r>
              <a:rPr lang="en-US" dirty="0" smtClean="0"/>
              <a:t>develops </a:t>
            </a:r>
            <a:r>
              <a:rPr lang="en-US" dirty="0"/>
              <a:t>from the dorsal part of the first pharyngeal groove. </a:t>
            </a:r>
            <a:endParaRPr lang="en-US" dirty="0" smtClean="0"/>
          </a:p>
          <a:p>
            <a:r>
              <a:rPr lang="en-US" dirty="0" smtClean="0"/>
              <a:t>The </a:t>
            </a:r>
            <a:r>
              <a:rPr lang="en-US" dirty="0" err="1"/>
              <a:t>ectodermal</a:t>
            </a:r>
            <a:r>
              <a:rPr lang="en-US" dirty="0"/>
              <a:t> cells at the bottom of this funnel-shaped tube proliferate to form a solid epithelial plate, the </a:t>
            </a:r>
            <a:r>
              <a:rPr lang="en-US" b="1" dirty="0" err="1"/>
              <a:t>meatal</a:t>
            </a:r>
            <a:r>
              <a:rPr lang="en-US" b="1" dirty="0"/>
              <a:t> </a:t>
            </a:r>
            <a:r>
              <a:rPr lang="en-US" b="1" dirty="0" smtClean="0"/>
              <a:t>plug</a:t>
            </a:r>
            <a:r>
              <a:rPr lang="en-US" dirty="0" smtClean="0"/>
              <a:t>. </a:t>
            </a:r>
          </a:p>
          <a:p>
            <a:r>
              <a:rPr lang="en-US" dirty="0" smtClean="0"/>
              <a:t>Degeneration of the </a:t>
            </a:r>
            <a:r>
              <a:rPr lang="en-US" dirty="0"/>
              <a:t>central cells of this </a:t>
            </a:r>
            <a:r>
              <a:rPr lang="en-US" dirty="0" smtClean="0"/>
              <a:t>plug forms </a:t>
            </a:r>
            <a:r>
              <a:rPr lang="en-US" dirty="0"/>
              <a:t>a cavity that becomes the internal part of the external acoustic </a:t>
            </a:r>
            <a:r>
              <a:rPr lang="en-US" dirty="0" err="1" smtClean="0"/>
              <a:t>meatus</a:t>
            </a:r>
            <a:r>
              <a:rPr lang="en-US" dirty="0" smtClean="0"/>
              <a:t>. </a:t>
            </a:r>
          </a:p>
          <a:p>
            <a:r>
              <a:rPr lang="en-US" dirty="0" smtClean="0"/>
              <a:t>The </a:t>
            </a:r>
            <a:r>
              <a:rPr lang="en-US" dirty="0"/>
              <a:t>meatus, relatively short at birth, attains its adult length in approximately the </a:t>
            </a:r>
            <a:r>
              <a:rPr lang="en-US" dirty="0" smtClean="0"/>
              <a:t>9</a:t>
            </a:r>
            <a:r>
              <a:rPr lang="en-US" baseline="30000" dirty="0" smtClean="0"/>
              <a:t>th</a:t>
            </a:r>
            <a:r>
              <a:rPr lang="en-US" dirty="0" smtClean="0"/>
              <a:t> year</a:t>
            </a:r>
            <a:r>
              <a:rPr lang="en-US" dirty="0"/>
              <a:t>. </a:t>
            </a:r>
          </a:p>
          <a:p>
            <a:r>
              <a:rPr lang="en-US" dirty="0" smtClean="0"/>
              <a:t>Tympanic </a:t>
            </a:r>
            <a:r>
              <a:rPr lang="en-US" dirty="0"/>
              <a:t>membrane develops from three sources: </a:t>
            </a:r>
          </a:p>
          <a:p>
            <a:pPr lvl="1"/>
            <a:r>
              <a:rPr lang="en-US" dirty="0"/>
              <a:t>Ectoderm of the first pharyngeal groove</a:t>
            </a:r>
          </a:p>
          <a:p>
            <a:pPr lvl="1"/>
            <a:r>
              <a:rPr lang="en-US" dirty="0"/>
              <a:t>Endoderm of the </a:t>
            </a:r>
            <a:r>
              <a:rPr lang="en-US" dirty="0" err="1"/>
              <a:t>tubotympanic</a:t>
            </a:r>
            <a:r>
              <a:rPr lang="en-US" dirty="0"/>
              <a:t> recess, a derivative of the first pharyngeal pouch</a:t>
            </a:r>
          </a:p>
          <a:p>
            <a:pPr lvl="1"/>
            <a:r>
              <a:rPr lang="en-US" dirty="0"/>
              <a:t>Mesenchyme of the first and second pharyngeal </a:t>
            </a:r>
            <a:r>
              <a:rPr lang="en-US" dirty="0" smtClean="0"/>
              <a:t>arches which forms collagen in the </a:t>
            </a:r>
            <a:r>
              <a:rPr lang="en-US" dirty="0" smtClean="0"/>
              <a:t>membrane</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studentconsult.com/common/showimage.cfm?mediaISBN=9781437720020&amp;FigFile=S9781437720020-018-f018.jpg&amp;size=fullsize"/>
          <p:cNvPicPr>
            <a:picLocks noChangeAspect="1" noChangeArrowheads="1"/>
          </p:cNvPicPr>
          <p:nvPr/>
        </p:nvPicPr>
        <p:blipFill>
          <a:blip r:embed="rId3"/>
          <a:srcRect/>
          <a:stretch>
            <a:fillRect/>
          </a:stretch>
        </p:blipFill>
        <p:spPr bwMode="auto">
          <a:xfrm>
            <a:off x="685800" y="304800"/>
            <a:ext cx="7620000" cy="3657600"/>
          </a:xfrm>
          <a:prstGeom prst="rect">
            <a:avLst/>
          </a:prstGeom>
          <a:noFill/>
        </p:spPr>
      </p:pic>
      <p:sp>
        <p:nvSpPr>
          <p:cNvPr id="3" name="Rectangle 2"/>
          <p:cNvSpPr/>
          <p:nvPr/>
        </p:nvSpPr>
        <p:spPr>
          <a:xfrm>
            <a:off x="304800" y="3962400"/>
            <a:ext cx="8534400" cy="2585323"/>
          </a:xfrm>
          <a:prstGeom prst="rect">
            <a:avLst/>
          </a:prstGeom>
        </p:spPr>
        <p:txBody>
          <a:bodyPr wrap="square">
            <a:spAutoFit/>
          </a:bodyPr>
          <a:lstStyle/>
          <a:p>
            <a:r>
              <a:rPr lang="en-US" dirty="0" smtClean="0"/>
              <a:t>Schematic drawings illustrating development of the external and middle parts of the ear. Observe the relationship of these parts of the ear to the </a:t>
            </a:r>
            <a:r>
              <a:rPr lang="en-US" dirty="0" err="1" smtClean="0"/>
              <a:t>otic</a:t>
            </a:r>
            <a:r>
              <a:rPr lang="en-US" dirty="0" smtClean="0"/>
              <a:t> vesicle, the </a:t>
            </a:r>
            <a:r>
              <a:rPr lang="en-US" dirty="0" err="1" smtClean="0"/>
              <a:t>primordium</a:t>
            </a:r>
            <a:r>
              <a:rPr lang="en-US" dirty="0" smtClean="0"/>
              <a:t> of the internal ear. </a:t>
            </a:r>
            <a:r>
              <a:rPr lang="en-US" b="1" dirty="0" smtClean="0"/>
              <a:t>A,</a:t>
            </a:r>
            <a:r>
              <a:rPr lang="en-US" dirty="0" smtClean="0"/>
              <a:t> At 4 weeks, illustrating the relation of the </a:t>
            </a:r>
            <a:r>
              <a:rPr lang="en-US" dirty="0" err="1" smtClean="0"/>
              <a:t>otic</a:t>
            </a:r>
            <a:r>
              <a:rPr lang="en-US" dirty="0" smtClean="0"/>
              <a:t> vesicle to the pharyngeal apparatus. </a:t>
            </a:r>
            <a:r>
              <a:rPr lang="en-US" b="1" dirty="0" smtClean="0"/>
              <a:t>B,</a:t>
            </a:r>
            <a:r>
              <a:rPr lang="en-US" dirty="0" smtClean="0"/>
              <a:t> At 5 weeks, showing the </a:t>
            </a:r>
            <a:r>
              <a:rPr lang="en-US" dirty="0" err="1" smtClean="0"/>
              <a:t>tubotympanic</a:t>
            </a:r>
            <a:r>
              <a:rPr lang="en-US" dirty="0" smtClean="0"/>
              <a:t> recess and pharyngeal arch cartilages. </a:t>
            </a:r>
            <a:r>
              <a:rPr lang="en-US" b="1" dirty="0" smtClean="0"/>
              <a:t>C,</a:t>
            </a:r>
            <a:r>
              <a:rPr lang="en-US" dirty="0" smtClean="0"/>
              <a:t> Later stage, showing the </a:t>
            </a:r>
            <a:r>
              <a:rPr lang="en-US" dirty="0" err="1" smtClean="0"/>
              <a:t>tubotympanic</a:t>
            </a:r>
            <a:r>
              <a:rPr lang="en-US" dirty="0" smtClean="0"/>
              <a:t> recess (future tympanic cavity and mastoid </a:t>
            </a:r>
            <a:r>
              <a:rPr lang="en-US" dirty="0" err="1" smtClean="0"/>
              <a:t>antrum</a:t>
            </a:r>
            <a:r>
              <a:rPr lang="en-US" dirty="0" smtClean="0"/>
              <a:t>) beginning to envelop the </a:t>
            </a:r>
            <a:r>
              <a:rPr lang="en-US" dirty="0" err="1" smtClean="0"/>
              <a:t>ossicles</a:t>
            </a:r>
            <a:r>
              <a:rPr lang="en-US" dirty="0" smtClean="0"/>
              <a:t>. </a:t>
            </a:r>
            <a:r>
              <a:rPr lang="en-US" b="1" dirty="0" smtClean="0"/>
              <a:t>D,</a:t>
            </a:r>
            <a:r>
              <a:rPr lang="en-US" dirty="0" smtClean="0"/>
              <a:t> Final stage of ear development showing the relationship of the middle ear to the </a:t>
            </a:r>
            <a:r>
              <a:rPr lang="en-US" dirty="0" err="1" smtClean="0"/>
              <a:t>perilymphatic</a:t>
            </a:r>
            <a:r>
              <a:rPr lang="en-US" dirty="0" smtClean="0"/>
              <a:t> space and the external acoustic </a:t>
            </a:r>
            <a:r>
              <a:rPr lang="en-US" dirty="0" err="1" smtClean="0"/>
              <a:t>meatus</a:t>
            </a:r>
            <a:r>
              <a:rPr lang="en-US" dirty="0" smtClean="0"/>
              <a:t>. Note that the tympanic membrane develops from three germ layers: surface ectoderm, </a:t>
            </a:r>
            <a:r>
              <a:rPr lang="en-US" dirty="0" err="1" smtClean="0"/>
              <a:t>mesenchyme</a:t>
            </a:r>
            <a:r>
              <a:rPr lang="en-US" dirty="0" smtClean="0"/>
              <a:t>, and endoderm of the </a:t>
            </a:r>
            <a:r>
              <a:rPr lang="en-US" dirty="0" err="1" smtClean="0"/>
              <a:t>tubotympanic</a:t>
            </a:r>
            <a:r>
              <a:rPr lang="en-US" dirty="0" smtClean="0"/>
              <a:t> recess.</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104</a:t>
            </a:fld>
            <a:endParaRPr lang="en-US"/>
          </a:p>
        </p:txBody>
      </p:sp>
      <p:pic>
        <p:nvPicPr>
          <p:cNvPr id="3" name="Picture 2"/>
          <p:cNvPicPr>
            <a:picLocks noChangeAspect="1"/>
          </p:cNvPicPr>
          <p:nvPr/>
        </p:nvPicPr>
        <p:blipFill>
          <a:blip r:embed="rId2"/>
          <a:stretch>
            <a:fillRect/>
          </a:stretch>
        </p:blipFill>
        <p:spPr>
          <a:xfrm>
            <a:off x="537549" y="381000"/>
            <a:ext cx="8068901" cy="5975350"/>
          </a:xfrm>
          <a:prstGeom prst="rect">
            <a:avLst/>
          </a:prstGeom>
        </p:spPr>
      </p:pic>
    </p:spTree>
    <p:extLst>
      <p:ext uri="{BB962C8B-B14F-4D97-AF65-F5344CB8AC3E}">
        <p14:creationId xmlns:p14="http://schemas.microsoft.com/office/powerpoint/2010/main" val="16004173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fontScale="70000" lnSpcReduction="20000"/>
          </a:bodyPr>
          <a:lstStyle/>
          <a:p>
            <a:r>
              <a:rPr lang="en-US" dirty="0" smtClean="0"/>
              <a:t>The </a:t>
            </a:r>
            <a:r>
              <a:rPr lang="en-US" b="1" dirty="0" smtClean="0"/>
              <a:t>auricle</a:t>
            </a:r>
            <a:r>
              <a:rPr lang="en-US" dirty="0" smtClean="0"/>
              <a:t> (</a:t>
            </a:r>
            <a:r>
              <a:rPr lang="en-US" dirty="0" err="1" smtClean="0"/>
              <a:t>pinna</a:t>
            </a:r>
            <a:r>
              <a:rPr lang="en-US" dirty="0" smtClean="0"/>
              <a:t>), develops from </a:t>
            </a:r>
            <a:r>
              <a:rPr lang="en-US" dirty="0" err="1" smtClean="0"/>
              <a:t>mesenchymal</a:t>
            </a:r>
            <a:r>
              <a:rPr lang="en-US" dirty="0" smtClean="0"/>
              <a:t> proliferations in the first and second pharyngeal arches - </a:t>
            </a:r>
            <a:r>
              <a:rPr lang="en-US" b="1" dirty="0" smtClean="0"/>
              <a:t>auricular hillocks </a:t>
            </a:r>
            <a:r>
              <a:rPr lang="en-US" dirty="0" smtClean="0"/>
              <a:t>-surrounding the first pharyngeal groove . </a:t>
            </a:r>
          </a:p>
          <a:p>
            <a:r>
              <a:rPr lang="en-US" dirty="0" smtClean="0"/>
              <a:t>The </a:t>
            </a:r>
            <a:r>
              <a:rPr lang="en-US" b="1" dirty="0" err="1" smtClean="0"/>
              <a:t>earlobule</a:t>
            </a:r>
            <a:r>
              <a:rPr lang="en-US" dirty="0" smtClean="0"/>
              <a:t> (earlobe) of the auricle is the last part of the auricle to develop. </a:t>
            </a:r>
          </a:p>
          <a:p>
            <a:r>
              <a:rPr lang="en-US" dirty="0" smtClean="0"/>
              <a:t>The auricles begin to develop at the base of the neck. </a:t>
            </a:r>
          </a:p>
          <a:p>
            <a:r>
              <a:rPr lang="en-US" dirty="0" smtClean="0"/>
              <a:t>As the mandible develops, the auricles assume their normal position at the side of the head. </a:t>
            </a:r>
          </a:p>
          <a:p>
            <a:r>
              <a:rPr lang="en-US" dirty="0" smtClean="0"/>
              <a:t>The parts of the auricle derived from: </a:t>
            </a:r>
          </a:p>
          <a:p>
            <a:pPr lvl="1"/>
            <a:r>
              <a:rPr lang="en-US" dirty="0" smtClean="0"/>
              <a:t>the first pharyngeal arch are supplied by its nerve, the </a:t>
            </a:r>
            <a:r>
              <a:rPr lang="en-US" dirty="0" err="1" smtClean="0"/>
              <a:t>mandibular</a:t>
            </a:r>
            <a:r>
              <a:rPr lang="en-US" dirty="0" smtClean="0"/>
              <a:t> branch of the </a:t>
            </a:r>
            <a:r>
              <a:rPr lang="en-US" b="1" dirty="0" smtClean="0"/>
              <a:t>trigeminal nerve</a:t>
            </a:r>
            <a:r>
              <a:rPr lang="en-US" dirty="0" smtClean="0"/>
              <a:t>; </a:t>
            </a:r>
          </a:p>
          <a:p>
            <a:pPr lvl="1"/>
            <a:r>
              <a:rPr lang="en-US" dirty="0" smtClean="0"/>
              <a:t>the parts derived from the second arch are supplied by </a:t>
            </a:r>
            <a:r>
              <a:rPr lang="en-US" dirty="0" err="1" smtClean="0"/>
              <a:t>cutaneous</a:t>
            </a:r>
            <a:r>
              <a:rPr lang="en-US" dirty="0" smtClean="0"/>
              <a:t> branches of the cervical plexus, especially the </a:t>
            </a:r>
            <a:r>
              <a:rPr lang="en-US" b="1" dirty="0" smtClean="0"/>
              <a:t>lesser occipital</a:t>
            </a:r>
            <a:r>
              <a:rPr lang="en-US" dirty="0" smtClean="0"/>
              <a:t> and </a:t>
            </a:r>
            <a:r>
              <a:rPr lang="en-US" b="1" dirty="0" smtClean="0"/>
              <a:t>greater auricular nerves</a:t>
            </a:r>
            <a:r>
              <a:rPr lang="en-US" dirty="0" smtClean="0"/>
              <a:t>. </a:t>
            </a:r>
          </a:p>
          <a:p>
            <a:r>
              <a:rPr lang="en-US" dirty="0" smtClean="0"/>
              <a:t>The nerve of the second pharyngeal arch, the </a:t>
            </a:r>
            <a:r>
              <a:rPr lang="en-US" b="1" dirty="0" smtClean="0"/>
              <a:t>facial nerve</a:t>
            </a:r>
            <a:r>
              <a:rPr lang="en-US" dirty="0" smtClean="0"/>
              <a:t>, has few </a:t>
            </a:r>
            <a:r>
              <a:rPr lang="en-US" dirty="0" err="1" smtClean="0"/>
              <a:t>cutaneous</a:t>
            </a:r>
            <a:r>
              <a:rPr lang="en-US" dirty="0" smtClean="0"/>
              <a:t> branches; some of its fibers contribute to the sensory </a:t>
            </a:r>
            <a:r>
              <a:rPr lang="en-US" dirty="0" err="1" smtClean="0"/>
              <a:t>innervation</a:t>
            </a:r>
            <a:r>
              <a:rPr lang="en-US" dirty="0" smtClean="0"/>
              <a:t> of the skin in the mastoid region and probably in small areas on both aspects of the auricle. </a:t>
            </a:r>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studentconsult.com/common/showimage.cfm?mediaISBN=9781437720020&amp;FigFile=S9781437720020-018-f019.jpg&amp;size=fullsize"/>
          <p:cNvPicPr>
            <a:picLocks noChangeAspect="1" noChangeArrowheads="1"/>
          </p:cNvPicPr>
          <p:nvPr/>
        </p:nvPicPr>
        <p:blipFill>
          <a:blip r:embed="rId3"/>
          <a:srcRect/>
          <a:stretch>
            <a:fillRect/>
          </a:stretch>
        </p:blipFill>
        <p:spPr bwMode="auto">
          <a:xfrm>
            <a:off x="838200" y="609600"/>
            <a:ext cx="7620000" cy="4486276"/>
          </a:xfrm>
          <a:prstGeom prst="rect">
            <a:avLst/>
          </a:prstGeom>
          <a:noFill/>
        </p:spPr>
      </p:pic>
      <p:sp>
        <p:nvSpPr>
          <p:cNvPr id="3" name="Rectangle 2"/>
          <p:cNvSpPr/>
          <p:nvPr/>
        </p:nvSpPr>
        <p:spPr>
          <a:xfrm>
            <a:off x="228600" y="5410200"/>
            <a:ext cx="8534400" cy="1200329"/>
          </a:xfrm>
          <a:prstGeom prst="rect">
            <a:avLst/>
          </a:prstGeom>
        </p:spPr>
        <p:txBody>
          <a:bodyPr wrap="square">
            <a:spAutoFit/>
          </a:bodyPr>
          <a:lstStyle/>
          <a:p>
            <a:r>
              <a:rPr lang="en-US" dirty="0" smtClean="0"/>
              <a:t>Illustration of the development of the auricle, the part of the external ear that is not within the head. </a:t>
            </a:r>
            <a:r>
              <a:rPr lang="en-US" b="1" dirty="0" smtClean="0"/>
              <a:t>A,</a:t>
            </a:r>
            <a:r>
              <a:rPr lang="en-US" dirty="0" smtClean="0"/>
              <a:t> At 6 weeks. Note that three auricular hillocks are located on the first pharyngeal arch and three on the second arch. </a:t>
            </a:r>
            <a:r>
              <a:rPr lang="en-US" b="1" dirty="0" smtClean="0"/>
              <a:t>B,</a:t>
            </a:r>
            <a:r>
              <a:rPr lang="en-US" dirty="0" smtClean="0"/>
              <a:t> Photograph of a 7-week embryo. Note the developing external ear.</a:t>
            </a:r>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107</a:t>
            </a:fld>
            <a:endParaRPr lang="en-US"/>
          </a:p>
        </p:txBody>
      </p:sp>
      <p:pic>
        <p:nvPicPr>
          <p:cNvPr id="4" name="Picture 3"/>
          <p:cNvPicPr>
            <a:picLocks noChangeAspect="1"/>
          </p:cNvPicPr>
          <p:nvPr/>
        </p:nvPicPr>
        <p:blipFill>
          <a:blip r:embed="rId2"/>
          <a:stretch>
            <a:fillRect/>
          </a:stretch>
        </p:blipFill>
        <p:spPr>
          <a:xfrm>
            <a:off x="76200" y="914400"/>
            <a:ext cx="8610600" cy="3886201"/>
          </a:xfrm>
          <a:prstGeom prst="rect">
            <a:avLst/>
          </a:prstGeom>
        </p:spPr>
      </p:pic>
      <p:sp>
        <p:nvSpPr>
          <p:cNvPr id="5" name="Rectangle 4"/>
          <p:cNvSpPr/>
          <p:nvPr/>
        </p:nvSpPr>
        <p:spPr>
          <a:xfrm>
            <a:off x="533400" y="4789715"/>
            <a:ext cx="8153400" cy="1815882"/>
          </a:xfrm>
          <a:prstGeom prst="rect">
            <a:avLst/>
          </a:prstGeom>
        </p:spPr>
        <p:txBody>
          <a:bodyPr wrap="square">
            <a:spAutoFit/>
          </a:bodyPr>
          <a:lstStyle/>
          <a:p>
            <a:r>
              <a:rPr lang="en-US" sz="2800" b="1" dirty="0" smtClean="0">
                <a:latin typeface="Times New Roman" charset="0"/>
              </a:rPr>
              <a:t>A </a:t>
            </a:r>
            <a:r>
              <a:rPr lang="en-US" sz="2800" dirty="0">
                <a:latin typeface="Times New Roman" charset="0"/>
              </a:rPr>
              <a:t>to </a:t>
            </a:r>
            <a:r>
              <a:rPr lang="en-US" sz="2800" b="1" dirty="0">
                <a:latin typeface="Times New Roman" charset="0"/>
              </a:rPr>
              <a:t>E, </a:t>
            </a:r>
            <a:r>
              <a:rPr lang="en-US" sz="2800" dirty="0">
                <a:latin typeface="Times New Roman" charset="0"/>
              </a:rPr>
              <a:t>Stages in development of the external ear. Components derived from the mandibular arch (I) are </a:t>
            </a:r>
            <a:r>
              <a:rPr lang="en-US" sz="2800" i="1" dirty="0">
                <a:latin typeface="Times New Roman" charset="0"/>
              </a:rPr>
              <a:t>unshaded; </a:t>
            </a:r>
            <a:r>
              <a:rPr lang="en-US" sz="2800" dirty="0">
                <a:latin typeface="Times New Roman" charset="0"/>
              </a:rPr>
              <a:t>components derived from the hyoid arch (II) are </a:t>
            </a:r>
            <a:r>
              <a:rPr lang="en-US" sz="2800" i="1" dirty="0">
                <a:latin typeface="Times New Roman" charset="0"/>
              </a:rPr>
              <a:t>shaded </a:t>
            </a:r>
            <a:endParaRPr lang="en-US" sz="2800" dirty="0">
              <a:effectLst/>
              <a:latin typeface="Times New Roman" charset="0"/>
            </a:endParaRPr>
          </a:p>
        </p:txBody>
      </p:sp>
    </p:spTree>
    <p:extLst>
      <p:ext uri="{BB962C8B-B14F-4D97-AF65-F5344CB8AC3E}">
        <p14:creationId xmlns:p14="http://schemas.microsoft.com/office/powerpoint/2010/main" val="96713163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studentconsult.com/common/showimage.cfm?mediaISBN=9781437720020&amp;FigFile=S9781437720020-018-f023.jpg&amp;size=fullsize"/>
          <p:cNvPicPr>
            <a:picLocks noChangeAspect="1" noChangeArrowheads="1"/>
          </p:cNvPicPr>
          <p:nvPr/>
        </p:nvPicPr>
        <p:blipFill>
          <a:blip r:embed="rId3"/>
          <a:srcRect/>
          <a:stretch>
            <a:fillRect/>
          </a:stretch>
        </p:blipFill>
        <p:spPr bwMode="auto">
          <a:xfrm>
            <a:off x="1676400" y="304800"/>
            <a:ext cx="6276975" cy="4876800"/>
          </a:xfrm>
          <a:prstGeom prst="rect">
            <a:avLst/>
          </a:prstGeom>
          <a:noFill/>
        </p:spPr>
      </p:pic>
      <p:sp>
        <p:nvSpPr>
          <p:cNvPr id="3" name="Rectangle 2"/>
          <p:cNvSpPr/>
          <p:nvPr/>
        </p:nvSpPr>
        <p:spPr>
          <a:xfrm>
            <a:off x="228600" y="5410200"/>
            <a:ext cx="8534400" cy="923330"/>
          </a:xfrm>
          <a:prstGeom prst="rect">
            <a:avLst/>
          </a:prstGeom>
        </p:spPr>
        <p:txBody>
          <a:bodyPr wrap="square">
            <a:spAutoFit/>
          </a:bodyPr>
          <a:lstStyle/>
          <a:p>
            <a:r>
              <a:rPr lang="en-US" dirty="0" smtClean="0"/>
              <a:t>A child with an auricular fistula relating to the first pharyngeal arch. Note the external orifice of the fistula below the auricle and the upward direction of the catheter (in sinus tract) toward the external acoustic </a:t>
            </a:r>
            <a:r>
              <a:rPr lang="en-US" dirty="0" err="1" smtClean="0"/>
              <a:t>meatus</a:t>
            </a:r>
            <a:r>
              <a:rPr lang="en-US" dirty="0" smtClean="0"/>
              <a:t>.</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Auricle</a:t>
            </a:r>
          </a:p>
        </p:txBody>
      </p:sp>
      <p:sp>
        <p:nvSpPr>
          <p:cNvPr id="14339" name="Rectangle 3"/>
          <p:cNvSpPr>
            <a:spLocks noGrp="1" noChangeArrowheads="1"/>
          </p:cNvSpPr>
          <p:nvPr>
            <p:ph type="body" idx="1"/>
          </p:nvPr>
        </p:nvSpPr>
        <p:spPr/>
        <p:txBody>
          <a:bodyPr/>
          <a:lstStyle/>
          <a:p>
            <a:pPr eaLnBrk="1" hangingPunct="1">
              <a:lnSpc>
                <a:spcPct val="90000"/>
              </a:lnSpc>
            </a:pPr>
            <a:r>
              <a:rPr lang="en-US" sz="2800" dirty="0" smtClean="0"/>
              <a:t>6 Hillocks of His (mesoderm)</a:t>
            </a:r>
          </a:p>
          <a:p>
            <a:pPr eaLnBrk="1" hangingPunct="1">
              <a:lnSpc>
                <a:spcPct val="90000"/>
              </a:lnSpc>
            </a:pPr>
            <a:r>
              <a:rPr lang="en-US" sz="2800" dirty="0" smtClean="0"/>
              <a:t>1st pharyngeal arch</a:t>
            </a:r>
          </a:p>
          <a:p>
            <a:pPr lvl="1" eaLnBrk="1" hangingPunct="1">
              <a:lnSpc>
                <a:spcPct val="90000"/>
              </a:lnSpc>
            </a:pPr>
            <a:r>
              <a:rPr lang="en-US" sz="2400" dirty="0" smtClean="0"/>
              <a:t>1: Tragus</a:t>
            </a:r>
          </a:p>
          <a:p>
            <a:pPr lvl="1" eaLnBrk="1" hangingPunct="1">
              <a:lnSpc>
                <a:spcPct val="90000"/>
              </a:lnSpc>
            </a:pPr>
            <a:r>
              <a:rPr lang="en-US" sz="2400" dirty="0" smtClean="0"/>
              <a:t>2: Helical </a:t>
            </a:r>
            <a:r>
              <a:rPr lang="en-US" sz="2400" dirty="0" err="1" smtClean="0"/>
              <a:t>crus</a:t>
            </a:r>
            <a:endParaRPr lang="en-US" sz="2400" dirty="0" smtClean="0"/>
          </a:p>
          <a:p>
            <a:pPr lvl="1" eaLnBrk="1" hangingPunct="1">
              <a:lnSpc>
                <a:spcPct val="90000"/>
              </a:lnSpc>
            </a:pPr>
            <a:r>
              <a:rPr lang="en-US" sz="2400" dirty="0" smtClean="0"/>
              <a:t>3: Helix</a:t>
            </a:r>
          </a:p>
          <a:p>
            <a:pPr eaLnBrk="1" hangingPunct="1">
              <a:lnSpc>
                <a:spcPct val="90000"/>
              </a:lnSpc>
            </a:pPr>
            <a:r>
              <a:rPr lang="en-US" sz="2800" dirty="0" smtClean="0"/>
              <a:t>2nd pharyngeal arch</a:t>
            </a:r>
          </a:p>
          <a:p>
            <a:pPr lvl="1" eaLnBrk="1" hangingPunct="1">
              <a:lnSpc>
                <a:spcPct val="90000"/>
              </a:lnSpc>
            </a:pPr>
            <a:r>
              <a:rPr lang="en-US" sz="2400" dirty="0" smtClean="0"/>
              <a:t>4: </a:t>
            </a:r>
            <a:r>
              <a:rPr lang="en-US" sz="2400" dirty="0" err="1" smtClean="0"/>
              <a:t>antihelix</a:t>
            </a:r>
            <a:endParaRPr lang="en-US" sz="2400" dirty="0" smtClean="0"/>
          </a:p>
          <a:p>
            <a:pPr lvl="1" eaLnBrk="1" hangingPunct="1">
              <a:lnSpc>
                <a:spcPct val="90000"/>
              </a:lnSpc>
            </a:pPr>
            <a:r>
              <a:rPr lang="en-US" sz="2400" dirty="0" smtClean="0"/>
              <a:t>5: </a:t>
            </a:r>
            <a:r>
              <a:rPr lang="en-US" sz="2400" dirty="0" err="1" smtClean="0"/>
              <a:t>antihelix</a:t>
            </a:r>
            <a:endParaRPr lang="en-US" sz="2400" dirty="0" smtClean="0"/>
          </a:p>
          <a:p>
            <a:pPr lvl="1" eaLnBrk="1" hangingPunct="1">
              <a:lnSpc>
                <a:spcPct val="90000"/>
              </a:lnSpc>
            </a:pPr>
            <a:r>
              <a:rPr lang="en-US" sz="2400" dirty="0" smtClean="0"/>
              <a:t>6: </a:t>
            </a:r>
            <a:r>
              <a:rPr lang="en-US" sz="2400" dirty="0" err="1" smtClean="0"/>
              <a:t>antitragus</a:t>
            </a:r>
            <a:endParaRPr lang="en-US" sz="2400" dirty="0" smtClean="0"/>
          </a:p>
        </p:txBody>
      </p:sp>
      <p:pic>
        <p:nvPicPr>
          <p:cNvPr id="14340" name="Picture 4" descr="ear016-2"/>
          <p:cNvPicPr>
            <a:picLocks noChangeAspect="1" noChangeArrowheads="1"/>
          </p:cNvPicPr>
          <p:nvPr/>
        </p:nvPicPr>
        <p:blipFill>
          <a:blip r:embed="rId3"/>
          <a:srcRect/>
          <a:stretch>
            <a:fillRect/>
          </a:stretch>
        </p:blipFill>
        <p:spPr bwMode="auto">
          <a:xfrm>
            <a:off x="5943600" y="3657600"/>
            <a:ext cx="1971675" cy="2608263"/>
          </a:xfrm>
          <a:prstGeom prst="rect">
            <a:avLst/>
          </a:prstGeom>
          <a:noFill/>
          <a:ln w="9525">
            <a:noFill/>
            <a:miter lim="800000"/>
            <a:headEnd/>
            <a:tailEnd/>
          </a:ln>
        </p:spPr>
      </p:pic>
      <p:pic>
        <p:nvPicPr>
          <p:cNvPr id="14341" name="Picture 5" descr="ear015-2"/>
          <p:cNvPicPr>
            <a:picLocks noChangeAspect="1" noChangeArrowheads="1"/>
          </p:cNvPicPr>
          <p:nvPr/>
        </p:nvPicPr>
        <p:blipFill>
          <a:blip r:embed="rId4"/>
          <a:srcRect/>
          <a:stretch>
            <a:fillRect/>
          </a:stretch>
        </p:blipFill>
        <p:spPr bwMode="auto">
          <a:xfrm>
            <a:off x="6096000" y="609600"/>
            <a:ext cx="2590800" cy="242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fontScale="70000" lnSpcReduction="20000"/>
          </a:bodyPr>
          <a:lstStyle/>
          <a:p>
            <a:r>
              <a:rPr lang="en-US" dirty="0"/>
              <a:t>As the lens vesicles are developing, the optic vesicles </a:t>
            </a:r>
            <a:r>
              <a:rPr lang="en-US" dirty="0" err="1"/>
              <a:t>invaginate</a:t>
            </a:r>
            <a:r>
              <a:rPr lang="en-US" dirty="0"/>
              <a:t> to form double-walled </a:t>
            </a:r>
            <a:r>
              <a:rPr lang="en-US" b="1" dirty="0"/>
              <a:t>optic </a:t>
            </a:r>
            <a:r>
              <a:rPr lang="en-US" b="1" dirty="0" smtClean="0"/>
              <a:t>cups</a:t>
            </a:r>
            <a:r>
              <a:rPr lang="en-US" dirty="0" smtClean="0"/>
              <a:t>. </a:t>
            </a:r>
          </a:p>
          <a:p>
            <a:r>
              <a:rPr lang="en-US" dirty="0" smtClean="0"/>
              <a:t>The </a:t>
            </a:r>
            <a:r>
              <a:rPr lang="en-US" dirty="0"/>
              <a:t>opening of each cup is large at first, but its rim </a:t>
            </a:r>
            <a:r>
              <a:rPr lang="en-US" dirty="0" err="1"/>
              <a:t>infolds</a:t>
            </a:r>
            <a:r>
              <a:rPr lang="en-US" dirty="0"/>
              <a:t> around the </a:t>
            </a:r>
            <a:r>
              <a:rPr lang="en-US" dirty="0" smtClean="0"/>
              <a:t>lens. </a:t>
            </a:r>
          </a:p>
          <a:p>
            <a:r>
              <a:rPr lang="en-US" dirty="0" smtClean="0"/>
              <a:t>The </a:t>
            </a:r>
            <a:r>
              <a:rPr lang="en-US" dirty="0"/>
              <a:t>lens vesicles </a:t>
            </a:r>
            <a:r>
              <a:rPr lang="en-US" dirty="0" smtClean="0"/>
              <a:t>lose </a:t>
            </a:r>
            <a:r>
              <a:rPr lang="en-US" dirty="0"/>
              <a:t>their connection with the surface ectoderm and </a:t>
            </a:r>
            <a:r>
              <a:rPr lang="en-US" dirty="0" smtClean="0"/>
              <a:t>enter </a:t>
            </a:r>
            <a:r>
              <a:rPr lang="en-US" dirty="0"/>
              <a:t>the cavities of the optic </a:t>
            </a:r>
            <a:r>
              <a:rPr lang="en-US" dirty="0" smtClean="0"/>
              <a:t>cups. </a:t>
            </a:r>
          </a:p>
          <a:p>
            <a:r>
              <a:rPr lang="en-US" b="1" dirty="0" smtClean="0"/>
              <a:t>Retinal </a:t>
            </a:r>
            <a:r>
              <a:rPr lang="en-US" b="1" dirty="0"/>
              <a:t>fissures</a:t>
            </a:r>
            <a:r>
              <a:rPr lang="en-US" dirty="0"/>
              <a:t> (optic </a:t>
            </a:r>
            <a:r>
              <a:rPr lang="en-US" dirty="0" smtClean="0"/>
              <a:t>fissures) develop </a:t>
            </a:r>
            <a:r>
              <a:rPr lang="en-US" dirty="0"/>
              <a:t>on the ventral surface of the optic cups and along the </a:t>
            </a:r>
            <a:r>
              <a:rPr lang="en-US" dirty="0" smtClean="0"/>
              <a:t>optic stalk. </a:t>
            </a:r>
          </a:p>
          <a:p>
            <a:pPr lvl="1"/>
            <a:r>
              <a:rPr lang="en-US" dirty="0" smtClean="0"/>
              <a:t>The </a:t>
            </a:r>
            <a:r>
              <a:rPr lang="en-US" dirty="0"/>
              <a:t>fissures contain vascular mesenchyme from which the </a:t>
            </a:r>
            <a:r>
              <a:rPr lang="en-US" dirty="0" err="1"/>
              <a:t>hyaloid</a:t>
            </a:r>
            <a:r>
              <a:rPr lang="en-US" dirty="0"/>
              <a:t> blood vessels develop. </a:t>
            </a:r>
            <a:endParaRPr lang="en-US" dirty="0" smtClean="0"/>
          </a:p>
          <a:p>
            <a:r>
              <a:rPr lang="en-US" dirty="0" smtClean="0"/>
              <a:t>The </a:t>
            </a:r>
            <a:r>
              <a:rPr lang="en-US" b="1" dirty="0" err="1"/>
              <a:t>hyaloid</a:t>
            </a:r>
            <a:r>
              <a:rPr lang="en-US" b="1" dirty="0"/>
              <a:t> artery</a:t>
            </a:r>
            <a:r>
              <a:rPr lang="en-US" dirty="0"/>
              <a:t>, a branch of the ophthalmic artery, supplies the inner layer of the optic cup, the lens vesicle, and the mesenchyme in the </a:t>
            </a:r>
            <a:r>
              <a:rPr lang="en-US" b="1" dirty="0"/>
              <a:t>cavity of the optic </a:t>
            </a:r>
            <a:r>
              <a:rPr lang="en-US" b="1" dirty="0" smtClean="0"/>
              <a:t>cup</a:t>
            </a:r>
            <a:r>
              <a:rPr lang="en-US" dirty="0" smtClean="0"/>
              <a:t>. </a:t>
            </a:r>
          </a:p>
          <a:p>
            <a:r>
              <a:rPr lang="en-US" dirty="0" smtClean="0"/>
              <a:t>The </a:t>
            </a:r>
            <a:r>
              <a:rPr lang="en-US" b="1" dirty="0" err="1"/>
              <a:t>hyaloid</a:t>
            </a:r>
            <a:r>
              <a:rPr lang="en-US" b="1" dirty="0"/>
              <a:t> vein</a:t>
            </a:r>
            <a:r>
              <a:rPr lang="en-US" dirty="0"/>
              <a:t> returns blood from these structures. </a:t>
            </a:r>
            <a:endParaRPr lang="en-US" dirty="0" smtClean="0"/>
          </a:p>
          <a:p>
            <a:r>
              <a:rPr lang="en-US" dirty="0" smtClean="0"/>
              <a:t>As </a:t>
            </a:r>
            <a:r>
              <a:rPr lang="en-US" dirty="0"/>
              <a:t>the edges of the retinal fissure fuse, the </a:t>
            </a:r>
            <a:r>
              <a:rPr lang="en-US" dirty="0" err="1"/>
              <a:t>hyaloid</a:t>
            </a:r>
            <a:r>
              <a:rPr lang="en-US" dirty="0"/>
              <a:t> vessels are enclosed within the </a:t>
            </a:r>
            <a:r>
              <a:rPr lang="en-US" b="1" dirty="0"/>
              <a:t>primordial optic </a:t>
            </a:r>
            <a:r>
              <a:rPr lang="en-US" b="1" dirty="0" smtClean="0"/>
              <a:t>nerve</a:t>
            </a:r>
            <a:r>
              <a:rPr lang="en-US" dirty="0" smtClean="0"/>
              <a:t>. </a:t>
            </a:r>
          </a:p>
          <a:p>
            <a:r>
              <a:rPr lang="en-US" dirty="0" smtClean="0"/>
              <a:t>Distal </a:t>
            </a:r>
            <a:r>
              <a:rPr lang="en-US" dirty="0"/>
              <a:t>parts of the </a:t>
            </a:r>
            <a:r>
              <a:rPr lang="en-US" dirty="0" err="1"/>
              <a:t>hyaloid</a:t>
            </a:r>
            <a:r>
              <a:rPr lang="en-US" dirty="0"/>
              <a:t> vessels eventually degenerate, but proximal parts persist as the </a:t>
            </a:r>
            <a:r>
              <a:rPr lang="en-US" b="1" dirty="0"/>
              <a:t>central artery</a:t>
            </a:r>
            <a:r>
              <a:rPr lang="en-US" dirty="0"/>
              <a:t> and </a:t>
            </a:r>
            <a:r>
              <a:rPr lang="en-US" b="1" dirty="0"/>
              <a:t>vein of the </a:t>
            </a:r>
            <a:r>
              <a:rPr lang="en-US" b="1" dirty="0" smtClean="0"/>
              <a:t>retina</a:t>
            </a:r>
            <a:r>
              <a:rPr lang="en-US" dirty="0" smtClean="0"/>
              <a:t>. </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11</a:t>
            </a:fld>
            <a:endParaRPr lang="en-US"/>
          </a:p>
        </p:txBody>
      </p:sp>
    </p:spTree>
    <p:extLst>
      <p:ext uri="{BB962C8B-B14F-4D97-AF65-F5344CB8AC3E}">
        <p14:creationId xmlns:p14="http://schemas.microsoft.com/office/powerpoint/2010/main" val="215759188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Auricle</a:t>
            </a:r>
          </a:p>
        </p:txBody>
      </p:sp>
      <p:pic>
        <p:nvPicPr>
          <p:cNvPr id="15363" name="Picture 4" descr="834279-845632-447tn"/>
          <p:cNvPicPr>
            <a:picLocks noGrp="1" noChangeAspect="1" noChangeArrowheads="1"/>
          </p:cNvPicPr>
          <p:nvPr>
            <p:ph idx="1"/>
          </p:nvPr>
        </p:nvPicPr>
        <p:blipFill>
          <a:blip r:embed="rId3"/>
          <a:srcRect/>
          <a:stretch>
            <a:fillRect/>
          </a:stretch>
        </p:blipFill>
        <p:spPr>
          <a:xfrm>
            <a:off x="2667000" y="1524000"/>
            <a:ext cx="3887788" cy="4800600"/>
          </a:xfr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CONGENITAL DEAFNESS</a:t>
            </a:r>
            <a:endParaRPr lang="en-US" dirty="0"/>
          </a:p>
        </p:txBody>
      </p:sp>
      <p:sp>
        <p:nvSpPr>
          <p:cNvPr id="3" name="Content Placeholder 2"/>
          <p:cNvSpPr>
            <a:spLocks noGrp="1"/>
          </p:cNvSpPr>
          <p:nvPr>
            <p:ph idx="1"/>
          </p:nvPr>
        </p:nvSpPr>
        <p:spPr>
          <a:xfrm>
            <a:off x="457200" y="1066800"/>
            <a:ext cx="8229600" cy="5059363"/>
          </a:xfrm>
        </p:spPr>
        <p:txBody>
          <a:bodyPr>
            <a:normAutofit fontScale="70000" lnSpcReduction="20000"/>
          </a:bodyPr>
          <a:lstStyle/>
          <a:p>
            <a:r>
              <a:rPr lang="en-US" dirty="0" smtClean="0"/>
              <a:t>Approximately </a:t>
            </a:r>
            <a:r>
              <a:rPr lang="en-US" dirty="0"/>
              <a:t>3 in every 1000 newborns have significant hearing loss, of which there are many subtypes</a:t>
            </a:r>
            <a:r>
              <a:rPr lang="en-US" dirty="0" smtClean="0"/>
              <a:t>.</a:t>
            </a:r>
            <a:endParaRPr lang="en-US" dirty="0"/>
          </a:p>
          <a:p>
            <a:r>
              <a:rPr lang="en-US" dirty="0"/>
              <a:t>Most types of congenital deafness are caused by genetic </a:t>
            </a:r>
            <a:r>
              <a:rPr lang="en-US" dirty="0" smtClean="0"/>
              <a:t>factors. </a:t>
            </a:r>
            <a:endParaRPr lang="en-US" dirty="0" smtClean="0"/>
          </a:p>
          <a:p>
            <a:r>
              <a:rPr lang="en-US" dirty="0" smtClean="0"/>
              <a:t>Mutations </a:t>
            </a:r>
            <a:r>
              <a:rPr lang="en-US" dirty="0"/>
              <a:t>in the </a:t>
            </a:r>
            <a:r>
              <a:rPr lang="en-US" i="1" dirty="0"/>
              <a:t>GJB2</a:t>
            </a:r>
            <a:r>
              <a:rPr lang="en-US" dirty="0"/>
              <a:t> gene are responsible for approximately 50% of </a:t>
            </a:r>
            <a:r>
              <a:rPr lang="en-US" dirty="0" err="1"/>
              <a:t>nonsyndromic</a:t>
            </a:r>
            <a:r>
              <a:rPr lang="en-US" dirty="0"/>
              <a:t> recessive hearing loss. </a:t>
            </a:r>
            <a:endParaRPr lang="en-US" dirty="0" smtClean="0"/>
          </a:p>
          <a:p>
            <a:r>
              <a:rPr lang="en-US" dirty="0" smtClean="0">
                <a:solidFill>
                  <a:srgbClr val="FF0000"/>
                </a:solidFill>
              </a:rPr>
              <a:t>Congenital </a:t>
            </a:r>
            <a:r>
              <a:rPr lang="en-US" dirty="0">
                <a:solidFill>
                  <a:srgbClr val="FF0000"/>
                </a:solidFill>
              </a:rPr>
              <a:t>deafness may be associated with several other head and neck defects as a part of the first arch </a:t>
            </a:r>
            <a:r>
              <a:rPr lang="en-US" dirty="0" smtClean="0">
                <a:solidFill>
                  <a:srgbClr val="FF0000"/>
                </a:solidFill>
              </a:rPr>
              <a:t>syndrome. </a:t>
            </a:r>
          </a:p>
          <a:p>
            <a:r>
              <a:rPr lang="en-US" dirty="0" smtClean="0"/>
              <a:t>Abnormalities </a:t>
            </a:r>
            <a:r>
              <a:rPr lang="en-US" dirty="0"/>
              <a:t>of the </a:t>
            </a:r>
            <a:r>
              <a:rPr lang="en-US" dirty="0" err="1"/>
              <a:t>malleus</a:t>
            </a:r>
            <a:r>
              <a:rPr lang="en-US" dirty="0"/>
              <a:t> and </a:t>
            </a:r>
            <a:r>
              <a:rPr lang="en-US" dirty="0" err="1"/>
              <a:t>incus</a:t>
            </a:r>
            <a:r>
              <a:rPr lang="en-US" dirty="0"/>
              <a:t> are often associated with this syndrome. </a:t>
            </a:r>
            <a:endParaRPr lang="en-US" dirty="0" smtClean="0"/>
          </a:p>
          <a:p>
            <a:r>
              <a:rPr lang="en-US" dirty="0" smtClean="0"/>
              <a:t>A </a:t>
            </a:r>
            <a:r>
              <a:rPr lang="en-US" b="1" dirty="0"/>
              <a:t>rubella infection</a:t>
            </a:r>
            <a:r>
              <a:rPr lang="en-US" dirty="0"/>
              <a:t> during </a:t>
            </a:r>
            <a:r>
              <a:rPr lang="en-US" dirty="0" smtClean="0"/>
              <a:t>the </a:t>
            </a:r>
            <a:r>
              <a:rPr lang="en-US" dirty="0" smtClean="0"/>
              <a:t>7</a:t>
            </a:r>
            <a:r>
              <a:rPr lang="en-US" baseline="30000" dirty="0" smtClean="0"/>
              <a:t>th</a:t>
            </a:r>
            <a:r>
              <a:rPr lang="en-US" dirty="0" smtClean="0"/>
              <a:t> and 8</a:t>
            </a:r>
            <a:r>
              <a:rPr lang="en-US" baseline="30000" dirty="0" smtClean="0"/>
              <a:t>th</a:t>
            </a:r>
            <a:r>
              <a:rPr lang="en-US" dirty="0" smtClean="0"/>
              <a:t> weeks</a:t>
            </a:r>
            <a:r>
              <a:rPr lang="en-US" dirty="0"/>
              <a:t>, can cause defects of the spiral organ and deafness. </a:t>
            </a:r>
            <a:endParaRPr lang="en-US" dirty="0" smtClean="0"/>
          </a:p>
          <a:p>
            <a:r>
              <a:rPr lang="en-US" b="1" dirty="0" smtClean="0"/>
              <a:t>Congenital </a:t>
            </a:r>
            <a:r>
              <a:rPr lang="en-US" b="1" dirty="0"/>
              <a:t>fixation of the stapes</a:t>
            </a:r>
            <a:r>
              <a:rPr lang="en-US" dirty="0"/>
              <a:t> results in conductive deafness in an otherwise normal ear. </a:t>
            </a:r>
            <a:endParaRPr lang="en-US" dirty="0" smtClean="0"/>
          </a:p>
          <a:p>
            <a:pPr lvl="1"/>
            <a:r>
              <a:rPr lang="en-US" dirty="0" smtClean="0"/>
              <a:t>Failure </a:t>
            </a:r>
            <a:r>
              <a:rPr lang="en-US" dirty="0"/>
              <a:t>of differentiation of the annular ligament, which attaches the base of the stapes to the oval window (</a:t>
            </a:r>
            <a:r>
              <a:rPr lang="en-US" i="1" dirty="0" err="1"/>
              <a:t>fenestra</a:t>
            </a:r>
            <a:r>
              <a:rPr lang="en-US" i="1" dirty="0"/>
              <a:t> </a:t>
            </a:r>
            <a:r>
              <a:rPr lang="en-US" i="1" dirty="0" err="1"/>
              <a:t>vestibuli</a:t>
            </a:r>
            <a:r>
              <a:rPr lang="en-US" dirty="0"/>
              <a:t>), results in fixation of the stapes to the bony labyrinth.</a:t>
            </a:r>
          </a:p>
          <a:p>
            <a:endParaRPr lang="en-US"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AURICULAR ABNORMALITIES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Severe </a:t>
            </a:r>
            <a:r>
              <a:rPr lang="en-US" dirty="0"/>
              <a:t>defects of the external ear are rare, but minor deformities are common. </a:t>
            </a:r>
            <a:endParaRPr lang="en-US" dirty="0" smtClean="0"/>
          </a:p>
          <a:p>
            <a:r>
              <a:rPr lang="en-US" dirty="0" smtClean="0"/>
              <a:t>There </a:t>
            </a:r>
            <a:r>
              <a:rPr lang="en-US" dirty="0"/>
              <a:t>is a wide variation in the shape of the auricle. </a:t>
            </a:r>
            <a:endParaRPr lang="en-US" dirty="0" smtClean="0"/>
          </a:p>
          <a:p>
            <a:r>
              <a:rPr lang="en-US" dirty="0" smtClean="0"/>
              <a:t>Almost </a:t>
            </a:r>
            <a:r>
              <a:rPr lang="en-US" dirty="0"/>
              <a:t>any minor auricular defect may occasionally be found as a usual feature in a particular family. </a:t>
            </a:r>
            <a:endParaRPr lang="en-US" dirty="0" smtClean="0"/>
          </a:p>
          <a:p>
            <a:r>
              <a:rPr lang="en-US" dirty="0" smtClean="0"/>
              <a:t>Minor </a:t>
            </a:r>
            <a:r>
              <a:rPr lang="en-US" dirty="0"/>
              <a:t>defects of the auricles may serve as indicators of a specific pattern of congenital anomalies. </a:t>
            </a:r>
            <a:endParaRPr lang="en-US" dirty="0" smtClean="0"/>
          </a:p>
          <a:p>
            <a:r>
              <a:rPr lang="en-US" dirty="0" smtClean="0"/>
              <a:t>For </a:t>
            </a:r>
            <a:r>
              <a:rPr lang="en-US" dirty="0"/>
              <a:t>example, the auricles are often abnormal in shape and low-set in infants with chromosomal </a:t>
            </a:r>
            <a:r>
              <a:rPr lang="en-US" dirty="0" smtClean="0"/>
              <a:t>syndromes </a:t>
            </a:r>
            <a:r>
              <a:rPr lang="en-US" dirty="0"/>
              <a:t>such as </a:t>
            </a:r>
            <a:r>
              <a:rPr lang="en-US" dirty="0" err="1"/>
              <a:t>trisomy</a:t>
            </a:r>
            <a:r>
              <a:rPr lang="en-US" dirty="0"/>
              <a:t> 18 and in infants affected by maternal ingestion of certain drugs (e.g., </a:t>
            </a:r>
            <a:r>
              <a:rPr lang="en-US" dirty="0" err="1"/>
              <a:t>trimethadione</a:t>
            </a:r>
            <a:r>
              <a:rPr lang="en-US" dirty="0" smtClean="0"/>
              <a:t>).</a:t>
            </a:r>
            <a:endParaRPr lang="en-US" dirty="0"/>
          </a:p>
          <a:p>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studentconsult.com/common/showimage.cfm?mediaISBN=9781437720020&amp;FigFile=S9781437720020-018-f020.jpg&amp;size=fullsize"/>
          <p:cNvPicPr>
            <a:picLocks noChangeAspect="1" noChangeArrowheads="1"/>
          </p:cNvPicPr>
          <p:nvPr/>
        </p:nvPicPr>
        <p:blipFill>
          <a:blip r:embed="rId3"/>
          <a:srcRect/>
          <a:stretch>
            <a:fillRect/>
          </a:stretch>
        </p:blipFill>
        <p:spPr bwMode="auto">
          <a:xfrm>
            <a:off x="1524000" y="304800"/>
            <a:ext cx="6400800" cy="5410200"/>
          </a:xfrm>
          <a:prstGeom prst="rect">
            <a:avLst/>
          </a:prstGeom>
          <a:noFill/>
        </p:spPr>
      </p:pic>
      <p:sp>
        <p:nvSpPr>
          <p:cNvPr id="3" name="Rectangle 2"/>
          <p:cNvSpPr/>
          <p:nvPr/>
        </p:nvSpPr>
        <p:spPr>
          <a:xfrm>
            <a:off x="228600" y="5715000"/>
            <a:ext cx="8686800" cy="923330"/>
          </a:xfrm>
          <a:prstGeom prst="rect">
            <a:avLst/>
          </a:prstGeom>
        </p:spPr>
        <p:txBody>
          <a:bodyPr wrap="square">
            <a:spAutoFit/>
          </a:bodyPr>
          <a:lstStyle/>
          <a:p>
            <a:r>
              <a:rPr lang="en-US" dirty="0" smtClean="0"/>
              <a:t>Low-set slanted ear. This designation is made when the margin of the auricle or helix (</a:t>
            </a:r>
            <a:r>
              <a:rPr lang="en-US" i="1" dirty="0" smtClean="0"/>
              <a:t>arrow</a:t>
            </a:r>
            <a:r>
              <a:rPr lang="en-US" dirty="0" smtClean="0"/>
              <a:t>) meets the cranium at a level inferior to the horizontal plane through the corner of the eye.</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Absence of the Auricle</a:t>
            </a:r>
            <a:endParaRPr lang="en-US" dirty="0"/>
          </a:p>
        </p:txBody>
      </p:sp>
      <p:sp>
        <p:nvSpPr>
          <p:cNvPr id="3" name="Content Placeholder 2"/>
          <p:cNvSpPr>
            <a:spLocks noGrp="1"/>
          </p:cNvSpPr>
          <p:nvPr>
            <p:ph idx="1"/>
          </p:nvPr>
        </p:nvSpPr>
        <p:spPr/>
        <p:txBody>
          <a:bodyPr>
            <a:normAutofit/>
          </a:bodyPr>
          <a:lstStyle/>
          <a:p>
            <a:r>
              <a:rPr lang="en-US" sz="3600" dirty="0" smtClean="0"/>
              <a:t> </a:t>
            </a:r>
            <a:r>
              <a:rPr lang="en-US" sz="3600" dirty="0" err="1" smtClean="0"/>
              <a:t>Anotia</a:t>
            </a:r>
            <a:r>
              <a:rPr lang="en-US" sz="3600" dirty="0" smtClean="0"/>
              <a:t> (absence of the auricle) is rare but is commonly associated with the first pharyngeal arch syndrome. </a:t>
            </a:r>
          </a:p>
          <a:p>
            <a:r>
              <a:rPr lang="en-US" sz="3600" b="1" dirty="0" err="1" smtClean="0"/>
              <a:t>Anotia</a:t>
            </a:r>
            <a:r>
              <a:rPr lang="en-US" sz="3600" dirty="0" smtClean="0"/>
              <a:t> results from failure of </a:t>
            </a:r>
            <a:r>
              <a:rPr lang="en-US" sz="3600" dirty="0" err="1" smtClean="0"/>
              <a:t>mesenchymal</a:t>
            </a:r>
            <a:r>
              <a:rPr lang="en-US" sz="3600" dirty="0" smtClean="0"/>
              <a:t> proliferation.</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Auricular Appendages</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 Auricular appendages (skin tags) are common and may result from the development of accessory auricular hillocks. </a:t>
            </a:r>
          </a:p>
          <a:p>
            <a:r>
              <a:rPr lang="en-US" dirty="0" smtClean="0"/>
              <a:t>The appendages usually appear anterior to the auricle, more often unilaterally than bilaterally. </a:t>
            </a:r>
          </a:p>
          <a:p>
            <a:r>
              <a:rPr lang="en-US" dirty="0" smtClean="0"/>
              <a:t>The appendages, often with narrow pedicles, consist of skin but may contain some cartilage.</a:t>
            </a:r>
          </a:p>
        </p:txBody>
      </p:sp>
      <p:pic>
        <p:nvPicPr>
          <p:cNvPr id="67586" name="Picture 2"/>
          <p:cNvPicPr>
            <a:picLocks noGrp="1" noChangeAspect="1" noChangeArrowheads="1"/>
          </p:cNvPicPr>
          <p:nvPr>
            <p:ph sz="half" idx="2"/>
          </p:nvPr>
        </p:nvPicPr>
        <p:blipFill>
          <a:blip r:embed="rId3"/>
          <a:srcRect/>
          <a:stretch>
            <a:fillRect/>
          </a:stretch>
        </p:blipFill>
        <p:spPr bwMode="auto">
          <a:xfrm>
            <a:off x="4648200" y="1676400"/>
            <a:ext cx="4038600" cy="4419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t>Microtia</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 </a:t>
            </a:r>
            <a:r>
              <a:rPr lang="en-US" dirty="0" err="1" smtClean="0"/>
              <a:t>Microtia</a:t>
            </a:r>
            <a:r>
              <a:rPr lang="en-US" dirty="0" smtClean="0"/>
              <a:t> (a small or rudimentary auricle) results from suppressed </a:t>
            </a:r>
            <a:r>
              <a:rPr lang="en-US" dirty="0" err="1" smtClean="0"/>
              <a:t>mesenchymal</a:t>
            </a:r>
            <a:r>
              <a:rPr lang="en-US" dirty="0" smtClean="0"/>
              <a:t> proliferation  </a:t>
            </a:r>
          </a:p>
          <a:p>
            <a:r>
              <a:rPr lang="en-US" dirty="0" smtClean="0"/>
              <a:t>This defect often serves as an indicator of associated birth defects, such as an </a:t>
            </a:r>
            <a:r>
              <a:rPr lang="en-US" dirty="0" err="1" smtClean="0"/>
              <a:t>atresia</a:t>
            </a:r>
            <a:r>
              <a:rPr lang="en-US" dirty="0" smtClean="0"/>
              <a:t> of the external acoustic </a:t>
            </a:r>
            <a:r>
              <a:rPr lang="en-US" dirty="0" err="1" smtClean="0"/>
              <a:t>meatus</a:t>
            </a:r>
            <a:r>
              <a:rPr lang="en-US" dirty="0" smtClean="0"/>
              <a:t> (80% of cases) and middle ear anomalies. </a:t>
            </a:r>
          </a:p>
          <a:p>
            <a:r>
              <a:rPr lang="en-US" dirty="0" smtClean="0"/>
              <a:t>The cause can be both genetic and environmental.</a:t>
            </a:r>
          </a:p>
          <a:p>
            <a:endParaRPr lang="en-US" dirty="0"/>
          </a:p>
        </p:txBody>
      </p:sp>
      <p:pic>
        <p:nvPicPr>
          <p:cNvPr id="68610" name="Picture 2"/>
          <p:cNvPicPr>
            <a:picLocks noGrp="1" noChangeAspect="1" noChangeArrowheads="1"/>
          </p:cNvPicPr>
          <p:nvPr>
            <p:ph sz="half" idx="2"/>
          </p:nvPr>
        </p:nvPicPr>
        <p:blipFill>
          <a:blip r:embed="rId3"/>
          <a:srcRect/>
          <a:stretch>
            <a:fillRect/>
          </a:stretch>
        </p:blipFill>
        <p:spPr bwMode="auto">
          <a:xfrm>
            <a:off x="4996126" y="1600200"/>
            <a:ext cx="3342747"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20000"/>
          </a:bodyPr>
          <a:lstStyle/>
          <a:p>
            <a:r>
              <a:rPr lang="en-US" b="1" dirty="0" err="1"/>
              <a:t>Preauricular</a:t>
            </a:r>
            <a:r>
              <a:rPr lang="en-US" b="1" dirty="0"/>
              <a:t> Sinuses and Fistulas</a:t>
            </a:r>
            <a:endParaRPr lang="en-US" dirty="0"/>
          </a:p>
          <a:p>
            <a:r>
              <a:rPr lang="en-US" dirty="0"/>
              <a:t> </a:t>
            </a:r>
            <a:r>
              <a:rPr lang="en-US" dirty="0" smtClean="0"/>
              <a:t>Pit-like </a:t>
            </a:r>
            <a:r>
              <a:rPr lang="en-US" dirty="0" err="1"/>
              <a:t>cutaneous</a:t>
            </a:r>
            <a:r>
              <a:rPr lang="en-US" dirty="0"/>
              <a:t> depressions or shallow sinuses are occasionally located in a triangular area anterior to the </a:t>
            </a:r>
            <a:r>
              <a:rPr lang="en-US" dirty="0" smtClean="0"/>
              <a:t>auricle. </a:t>
            </a:r>
          </a:p>
          <a:p>
            <a:r>
              <a:rPr lang="en-US" dirty="0" smtClean="0"/>
              <a:t>The </a:t>
            </a:r>
            <a:r>
              <a:rPr lang="en-US" dirty="0"/>
              <a:t>sinuses are usually narrow tubes or shallow pits that have pinpoint external openings. </a:t>
            </a:r>
            <a:endParaRPr lang="en-US" dirty="0" smtClean="0"/>
          </a:p>
          <a:p>
            <a:r>
              <a:rPr lang="en-US" dirty="0" smtClean="0"/>
              <a:t>Some </a:t>
            </a:r>
            <a:r>
              <a:rPr lang="en-US" dirty="0"/>
              <a:t>sinuses contain a vestigial cartilaginous mass.</a:t>
            </a:r>
          </a:p>
          <a:p>
            <a:r>
              <a:rPr lang="en-US" b="1" dirty="0" err="1" smtClean="0"/>
              <a:t>Preauricular</a:t>
            </a:r>
            <a:r>
              <a:rPr lang="en-US" b="1" dirty="0" smtClean="0"/>
              <a:t> </a:t>
            </a:r>
            <a:r>
              <a:rPr lang="en-US" b="1" dirty="0"/>
              <a:t>sinuses</a:t>
            </a:r>
            <a:r>
              <a:rPr lang="en-US" dirty="0"/>
              <a:t> may be associated with internal anomalies, such as deafness and kidney malformations. </a:t>
            </a:r>
            <a:endParaRPr lang="en-US" dirty="0" smtClean="0"/>
          </a:p>
          <a:p>
            <a:r>
              <a:rPr lang="en-US" dirty="0" smtClean="0"/>
              <a:t>The </a:t>
            </a:r>
            <a:r>
              <a:rPr lang="en-US" dirty="0"/>
              <a:t>embryologic basis of auricular sinuses is uncertain but it may relate to incomplete fusion of the auricular hillocks or to abnormal </a:t>
            </a:r>
            <a:r>
              <a:rPr lang="en-US" dirty="0" err="1"/>
              <a:t>mesenchymal</a:t>
            </a:r>
            <a:r>
              <a:rPr lang="en-US" dirty="0"/>
              <a:t> proliferation and defective closure of the dorsal part of the first pharyngeal groove. </a:t>
            </a:r>
            <a:endParaRPr lang="en-US" dirty="0"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r>
              <a:rPr lang="en-US" dirty="0" smtClean="0"/>
              <a:t>Other </a:t>
            </a:r>
            <a:r>
              <a:rPr lang="en-US" dirty="0"/>
              <a:t>auricular sinuses appear to represent ectodermal folds that are sequestered during formation of the auricle. </a:t>
            </a:r>
          </a:p>
          <a:p>
            <a:r>
              <a:rPr lang="en-US" dirty="0"/>
              <a:t>Bilateral </a:t>
            </a:r>
            <a:r>
              <a:rPr lang="en-US" dirty="0" err="1"/>
              <a:t>preauricular</a:t>
            </a:r>
            <a:r>
              <a:rPr lang="en-US" dirty="0"/>
              <a:t> sinuses are typically familial. </a:t>
            </a:r>
          </a:p>
          <a:p>
            <a:r>
              <a:rPr lang="en-US" dirty="0"/>
              <a:t>The majority of sinuses are asymptomatic and have only minor cosmetic importance; however, they can become infected. </a:t>
            </a:r>
          </a:p>
          <a:p>
            <a:r>
              <a:rPr lang="en-US" b="1" dirty="0"/>
              <a:t>Auricular fistulas</a:t>
            </a:r>
            <a:r>
              <a:rPr lang="en-US" dirty="0"/>
              <a:t> (narrow canals) connecting the </a:t>
            </a:r>
            <a:r>
              <a:rPr lang="en-US" dirty="0" err="1"/>
              <a:t>preauricular</a:t>
            </a:r>
            <a:r>
              <a:rPr lang="en-US" dirty="0"/>
              <a:t> skin with the tympanic cavity or the </a:t>
            </a:r>
            <a:r>
              <a:rPr lang="en-US" dirty="0" err="1"/>
              <a:t>tonsillar</a:t>
            </a:r>
            <a:r>
              <a:rPr lang="en-US" dirty="0"/>
              <a:t> fossa are extremely rare</a:t>
            </a:r>
            <a:r>
              <a:rPr lang="en-US" dirty="0" smtClean="0"/>
              <a:t>.</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118</a:t>
            </a:fld>
            <a:endParaRPr lang="en-US"/>
          </a:p>
        </p:txBody>
      </p:sp>
    </p:spTree>
    <p:extLst>
      <p:ext uri="{BB962C8B-B14F-4D97-AF65-F5344CB8AC3E}">
        <p14:creationId xmlns:p14="http://schemas.microsoft.com/office/powerpoint/2010/main" val="47664640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www.studentconsult.com/common/showimage.cfm?mediaISBN=9781437720020&amp;FigFile=S9781437720020-009-f010.jpg&amp;size=fullsize"/>
          <p:cNvPicPr>
            <a:picLocks noChangeAspect="1" noChangeArrowheads="1"/>
          </p:cNvPicPr>
          <p:nvPr/>
        </p:nvPicPr>
        <p:blipFill>
          <a:blip r:embed="rId3"/>
          <a:srcRect/>
          <a:stretch>
            <a:fillRect/>
          </a:stretch>
        </p:blipFill>
        <p:spPr bwMode="auto">
          <a:xfrm>
            <a:off x="1752600" y="228600"/>
            <a:ext cx="5153025" cy="3886200"/>
          </a:xfrm>
          <a:prstGeom prst="rect">
            <a:avLst/>
          </a:prstGeom>
          <a:noFill/>
        </p:spPr>
      </p:pic>
      <p:sp>
        <p:nvSpPr>
          <p:cNvPr id="3" name="Rectangle 2"/>
          <p:cNvSpPr/>
          <p:nvPr/>
        </p:nvSpPr>
        <p:spPr>
          <a:xfrm>
            <a:off x="228600" y="4267200"/>
            <a:ext cx="8610600" cy="2308324"/>
          </a:xfrm>
          <a:prstGeom prst="rect">
            <a:avLst/>
          </a:prstGeom>
        </p:spPr>
        <p:txBody>
          <a:bodyPr wrap="square">
            <a:spAutoFit/>
          </a:bodyPr>
          <a:lstStyle/>
          <a:p>
            <a:r>
              <a:rPr lang="en-US" sz="1600" b="1" dirty="0" smtClean="0"/>
              <a:t>A,</a:t>
            </a:r>
            <a:r>
              <a:rPr lang="en-US" sz="1600" dirty="0" smtClean="0"/>
              <a:t> Lateral view of the head, neck, and thoracic regions of a 5-week embryo showing the cervical sinus that is normally present at this stage. </a:t>
            </a:r>
            <a:r>
              <a:rPr lang="en-US" sz="1600" b="1" dirty="0" smtClean="0"/>
              <a:t>B,</a:t>
            </a:r>
            <a:r>
              <a:rPr lang="en-US" sz="1600" dirty="0" smtClean="0"/>
              <a:t> Horizontal section of the embryo, at the level shown in </a:t>
            </a:r>
            <a:r>
              <a:rPr lang="en-US" sz="1600" b="1" dirty="0" smtClean="0"/>
              <a:t>A</a:t>
            </a:r>
            <a:r>
              <a:rPr lang="en-US" sz="1600" dirty="0" smtClean="0"/>
              <a:t>, illustrating the relationship of the cervical sinus to the pharyngeal arches and pouches. </a:t>
            </a:r>
            <a:r>
              <a:rPr lang="en-US" sz="1600" b="1" dirty="0" smtClean="0"/>
              <a:t>C,</a:t>
            </a:r>
            <a:r>
              <a:rPr lang="en-US" sz="1600" dirty="0" smtClean="0"/>
              <a:t> Diagrammatic sketch of the adult pharyngeal and neck regions indicating the former sites of openings of the cervical sinus and pharyngeal pouches. The </a:t>
            </a:r>
            <a:r>
              <a:rPr lang="en-US" sz="1600" i="1" dirty="0" smtClean="0"/>
              <a:t>broken lines</a:t>
            </a:r>
            <a:r>
              <a:rPr lang="en-US" sz="1600" dirty="0" smtClean="0"/>
              <a:t> indicate possible courses of cervical fistulas. </a:t>
            </a:r>
            <a:r>
              <a:rPr lang="en-US" sz="1600" b="1" dirty="0" smtClean="0"/>
              <a:t>D,</a:t>
            </a:r>
            <a:r>
              <a:rPr lang="en-US" sz="1600" dirty="0" smtClean="0"/>
              <a:t> Similar sketch showing the embryologic basis of various types of cervical sinus. </a:t>
            </a:r>
            <a:r>
              <a:rPr lang="en-US" sz="1600" b="1" dirty="0" smtClean="0"/>
              <a:t>E,</a:t>
            </a:r>
            <a:r>
              <a:rPr lang="en-US" sz="1600" dirty="0" smtClean="0"/>
              <a:t> Drawing of a cervical fistula resulting from persistence of parts of the second pharyngeal groove and second pharyngeal pouch. </a:t>
            </a:r>
            <a:r>
              <a:rPr lang="en-US" sz="1600" b="1" dirty="0" smtClean="0"/>
              <a:t>F,</a:t>
            </a:r>
            <a:r>
              <a:rPr lang="en-US" sz="1600" dirty="0" smtClean="0"/>
              <a:t> Sketch showing possible sites of cervical cysts and the openings of cervical sinuses and fistulas. </a:t>
            </a:r>
            <a:endParaRPr 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33513"/>
            <a:ext cx="7620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12</a:t>
            </a:fld>
            <a:endParaRPr lang="en-US"/>
          </a:p>
        </p:txBody>
      </p:sp>
    </p:spTree>
    <p:extLst>
      <p:ext uri="{BB962C8B-B14F-4D97-AF65-F5344CB8AC3E}">
        <p14:creationId xmlns:p14="http://schemas.microsoft.com/office/powerpoint/2010/main" val="386171441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studentconsult.com/common/showimage.cfm?mediaISBN=9781437720020&amp;FigFile=S9781437720020-018-f023.jpg&amp;size=fullsize"/>
          <p:cNvPicPr>
            <a:picLocks noChangeAspect="1" noChangeArrowheads="1"/>
          </p:cNvPicPr>
          <p:nvPr/>
        </p:nvPicPr>
        <p:blipFill>
          <a:blip r:embed="rId3"/>
          <a:srcRect/>
          <a:stretch>
            <a:fillRect/>
          </a:stretch>
        </p:blipFill>
        <p:spPr bwMode="auto">
          <a:xfrm>
            <a:off x="1676400" y="304800"/>
            <a:ext cx="6276975" cy="4876800"/>
          </a:xfrm>
          <a:prstGeom prst="rect">
            <a:avLst/>
          </a:prstGeom>
          <a:noFill/>
        </p:spPr>
      </p:pic>
      <p:sp>
        <p:nvSpPr>
          <p:cNvPr id="3" name="Rectangle 2"/>
          <p:cNvSpPr/>
          <p:nvPr/>
        </p:nvSpPr>
        <p:spPr>
          <a:xfrm>
            <a:off x="228600" y="5410200"/>
            <a:ext cx="8534400" cy="923330"/>
          </a:xfrm>
          <a:prstGeom prst="rect">
            <a:avLst/>
          </a:prstGeom>
        </p:spPr>
        <p:txBody>
          <a:bodyPr wrap="square">
            <a:spAutoFit/>
          </a:bodyPr>
          <a:lstStyle/>
          <a:p>
            <a:r>
              <a:rPr lang="en-US" dirty="0" smtClean="0"/>
              <a:t>A child with an auricular fistula relating to the first pharyngeal arch. Note the external orifice of the fistula below the auricle and the upward direction of the catheter (in sinus tract) toward the external acoustic </a:t>
            </a:r>
            <a:r>
              <a:rPr lang="en-US" dirty="0" err="1" smtClean="0"/>
              <a:t>meatus</a:t>
            </a:r>
            <a:r>
              <a:rPr lang="en-US" dirty="0" smtClean="0"/>
              <a:t>.</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Atresia</a:t>
            </a:r>
            <a:r>
              <a:rPr lang="en-US" b="1" dirty="0" smtClean="0"/>
              <a:t> of External Acoustic </a:t>
            </a:r>
            <a:r>
              <a:rPr lang="en-US" b="1" dirty="0" err="1" smtClean="0"/>
              <a:t>Meatus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 </a:t>
            </a:r>
            <a:r>
              <a:rPr lang="en-US" dirty="0" err="1" smtClean="0"/>
              <a:t>Atresia</a:t>
            </a:r>
            <a:r>
              <a:rPr lang="en-US" dirty="0" smtClean="0"/>
              <a:t> (blockage) of this canal results from failure of the </a:t>
            </a:r>
            <a:r>
              <a:rPr lang="en-US" dirty="0" err="1" smtClean="0"/>
              <a:t>meatal</a:t>
            </a:r>
            <a:r>
              <a:rPr lang="en-US" dirty="0" smtClean="0"/>
              <a:t> plug to canalize . </a:t>
            </a:r>
          </a:p>
          <a:p>
            <a:r>
              <a:rPr lang="en-US" dirty="0" smtClean="0"/>
              <a:t>Usually the deep part of the </a:t>
            </a:r>
            <a:r>
              <a:rPr lang="en-US" dirty="0" err="1" smtClean="0"/>
              <a:t>meatus</a:t>
            </a:r>
            <a:r>
              <a:rPr lang="en-US" dirty="0" smtClean="0"/>
              <a:t> is open, but the superficial part is blocked by bone or fibrous tissue. </a:t>
            </a:r>
          </a:p>
          <a:p>
            <a:r>
              <a:rPr lang="en-US" dirty="0" smtClean="0"/>
              <a:t>Most cases are associated with the </a:t>
            </a:r>
            <a:r>
              <a:rPr lang="en-US" i="1" dirty="0" smtClean="0"/>
              <a:t>first arch syndrome</a:t>
            </a:r>
            <a:r>
              <a:rPr lang="en-US" dirty="0" smtClean="0"/>
              <a:t>. </a:t>
            </a:r>
          </a:p>
          <a:p>
            <a:r>
              <a:rPr lang="en-US" dirty="0" smtClean="0"/>
              <a:t>Often abnormal development of both the first and second pharyngeal arches is involved. </a:t>
            </a:r>
          </a:p>
          <a:p>
            <a:r>
              <a:rPr lang="en-US" dirty="0" smtClean="0"/>
              <a:t>The auricle is also severely affected and defects of the middle and/or internal ear are sometimes present. </a:t>
            </a:r>
          </a:p>
          <a:p>
            <a:r>
              <a:rPr lang="en-US" dirty="0" err="1" smtClean="0"/>
              <a:t>Atresia</a:t>
            </a:r>
            <a:r>
              <a:rPr lang="en-US" dirty="0" smtClean="0"/>
              <a:t> of the external acoustic </a:t>
            </a:r>
            <a:r>
              <a:rPr lang="en-US" dirty="0" err="1" smtClean="0"/>
              <a:t>meatus</a:t>
            </a:r>
            <a:r>
              <a:rPr lang="en-US" dirty="0" smtClean="0"/>
              <a:t> can occur bilaterally or unilaterally and usually results from </a:t>
            </a:r>
            <a:r>
              <a:rPr lang="en-US" dirty="0" err="1" smtClean="0"/>
              <a:t>autosomal</a:t>
            </a:r>
            <a:r>
              <a:rPr lang="en-US" dirty="0" smtClean="0"/>
              <a:t> dominant inheritance.</a:t>
            </a:r>
          </a:p>
          <a:p>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477000"/>
          </a:xfrm>
        </p:spPr>
        <p:txBody>
          <a:bodyPr>
            <a:normAutofit fontScale="77500" lnSpcReduction="20000"/>
          </a:bodyPr>
          <a:lstStyle/>
          <a:p>
            <a:r>
              <a:rPr lang="en-US" b="1" dirty="0" smtClean="0"/>
              <a:t>Absence of External Acoustic </a:t>
            </a:r>
            <a:r>
              <a:rPr lang="en-US" b="1" dirty="0" err="1" smtClean="0"/>
              <a:t>Meatus</a:t>
            </a:r>
            <a:endParaRPr lang="en-US" dirty="0" smtClean="0"/>
          </a:p>
          <a:p>
            <a:r>
              <a:rPr lang="en-US" dirty="0" smtClean="0"/>
              <a:t> Absence of the external acoustic </a:t>
            </a:r>
            <a:r>
              <a:rPr lang="en-US" dirty="0" err="1" smtClean="0"/>
              <a:t>meatus</a:t>
            </a:r>
            <a:r>
              <a:rPr lang="en-US" dirty="0" smtClean="0"/>
              <a:t> is rare; usually the auricle is normal. </a:t>
            </a:r>
          </a:p>
          <a:p>
            <a:r>
              <a:rPr lang="en-US" dirty="0" smtClean="0"/>
              <a:t>This defect results from failure of inward expansion of the first pharyngeal groove and failure of the </a:t>
            </a:r>
            <a:r>
              <a:rPr lang="en-US" dirty="0" err="1" smtClean="0"/>
              <a:t>meatal</a:t>
            </a:r>
            <a:r>
              <a:rPr lang="en-US" dirty="0" smtClean="0"/>
              <a:t> plug to disappear.</a:t>
            </a:r>
          </a:p>
          <a:p>
            <a:r>
              <a:rPr lang="en-US" b="1" dirty="0" smtClean="0"/>
              <a:t>Congenital </a:t>
            </a:r>
            <a:r>
              <a:rPr lang="en-US" b="1" dirty="0" err="1" smtClean="0"/>
              <a:t>Cholesteatoma</a:t>
            </a:r>
            <a:endParaRPr lang="en-US" dirty="0" smtClean="0"/>
          </a:p>
          <a:p>
            <a:r>
              <a:rPr lang="en-US" dirty="0" smtClean="0"/>
              <a:t>This is a fragment of keratinized epithelial cells that is retained after birth. </a:t>
            </a:r>
          </a:p>
          <a:p>
            <a:r>
              <a:rPr lang="en-US" dirty="0" smtClean="0"/>
              <a:t>The "rest" appears as a white cyst-like structure medial to and behind the tympanic membrane. </a:t>
            </a:r>
          </a:p>
          <a:p>
            <a:r>
              <a:rPr lang="en-US" dirty="0" smtClean="0"/>
              <a:t>It may be that the rest consists of cells from the </a:t>
            </a:r>
            <a:r>
              <a:rPr lang="en-US" dirty="0" err="1" smtClean="0"/>
              <a:t>meatal</a:t>
            </a:r>
            <a:r>
              <a:rPr lang="en-US" dirty="0" smtClean="0"/>
              <a:t> plug that was displaced during its canalization. </a:t>
            </a:r>
          </a:p>
          <a:p>
            <a:r>
              <a:rPr lang="en-US" dirty="0" smtClean="0"/>
              <a:t>It has been suggested that congenital </a:t>
            </a:r>
            <a:r>
              <a:rPr lang="en-US" dirty="0" err="1" smtClean="0"/>
              <a:t>cholesteatoma</a:t>
            </a:r>
            <a:r>
              <a:rPr lang="en-US" dirty="0" smtClean="0"/>
              <a:t> may originate from an </a:t>
            </a:r>
            <a:r>
              <a:rPr lang="en-US" dirty="0" err="1" smtClean="0"/>
              <a:t>epidermoid</a:t>
            </a:r>
            <a:r>
              <a:rPr lang="en-US" dirty="0" smtClean="0"/>
              <a:t> formation that normally involutes by 33 weeks gestation. </a:t>
            </a:r>
          </a:p>
          <a:p>
            <a:r>
              <a:rPr lang="en-US" dirty="0" err="1" smtClean="0"/>
              <a:t>Choleseatomas</a:t>
            </a:r>
            <a:r>
              <a:rPr lang="en-US" dirty="0" smtClean="0"/>
              <a:t> can exhibit growth and invasion of neighboring bone.</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studentconsult.com/common/showimage.cfm?mediaISBN=9781437720020&amp;FigFile=S9781437720020-018-f024.jpg&amp;size=fullsize"/>
          <p:cNvPicPr>
            <a:picLocks noChangeAspect="1" noChangeArrowheads="1"/>
          </p:cNvPicPr>
          <p:nvPr/>
        </p:nvPicPr>
        <p:blipFill>
          <a:blip r:embed="rId3"/>
          <a:srcRect/>
          <a:stretch>
            <a:fillRect/>
          </a:stretch>
        </p:blipFill>
        <p:spPr bwMode="auto">
          <a:xfrm>
            <a:off x="3962399" y="304800"/>
            <a:ext cx="4171949" cy="5676900"/>
          </a:xfrm>
          <a:prstGeom prst="rect">
            <a:avLst/>
          </a:prstGeom>
          <a:noFill/>
        </p:spPr>
      </p:pic>
      <p:sp>
        <p:nvSpPr>
          <p:cNvPr id="2" name="AutoShape 2" descr="data:image/jpeg;base64,/9j/4AAQSkZJRgABAQAAAQABAAD/2wCEAAkGBhQSERUUExQUFRUWGBoXFxcYFBgaGBgYGhcXFxoXGBgYHCYfFxojGhcXHy8iIycpLCwsFx4xNTAqNSYrLCkBCQoKDgwOGg8PGikcHCQsLCkpLCkpLCwsLCwsLCkpKSwpKSksLCwpKSkpLCwpLCwpKSwsKSwsKSksLCwsLCwpLP/AABEIAQEAxAMBIgACEQEDEQH/xAAbAAACAwEBAQAAAAAAAAAAAAADBQACBAYBB//EADcQAAEDAgMGBQQCAQQCAwAAAAEAAhEDIQQxQQUSUWFx8CKBkaGxE8HR4TLxQhQjUnJigjOy0v/EABkBAAMBAQEAAAAAAAAAAAAAAAECAwAEBf/EAB4RAQEBAQADAQEBAQAAAAAAAAABEQISITEDQVEi/9oADAMBAAIRAxEAPwD40902GQt1PfyFY1I777CFkB09z3C8QHGhl/T3NvyisZB58Pj2VKTMvT7fn1TLEUN1x0sBbiZ+BJ8gltPIx4VhJkayOZ0m/wAozcGA0zcRaBnewB+/CU32DhRuukeIwAToDNh5fCri2b1hMACY4hpIAA0EnsKd69mkJ6NEbx3oMXNrTkBHAXTPDYUOkkwB4QBpaw5Zey9o0gxot4njevpvczyi6bNwm5TH+Q3gbZmYABPQkx6oXo0jPUYIZFt4mAP+AmJ0/kY6NTnYGB3aZqbkkuJLifKegg+qjcHaA7xFskjSRpykhvonB/22tpAAMgFxm9tHaXN76A+cOujyMFd+5DiN6o65NvCTeOUCMuA4LC3C1DbKTDjN+O4IzN5PPoE4dhQXHcnm4mXEnr/GTHsTkFvwWCAba7z7DKRoBkBqc9Unlh/Fip0TSp/TpbpLs3QfDpwubcValhA2QIc7N9RxEDRrQINuDRwTMYa8AF9Q2lwEA8hw/CYU9m/Su+ZzJIEknhzPK+inejZHO/6aHB1QWbcTmT006euq2ukTULbxDARlOptb7AcSU1pYZxdvFoPBpN/O4AA5K4wTnmXaZDIAce/2lvbYT4TCtb43AvqG39ZBo9/dVfh7ndPjcfEdG8gdbcf0nD8JMyWnqYb+fJYmkj+MOORBOXfBDyHxZhTAAaBIJuYkuPI8OfBBxLIFokWAizeJAjIWE2kzyW76xbYjxRd3DoJ/POEL6O7cybWk+8nId6o+TWFTdm+Mb1gLmY4ZnUWWfF0N7xwS958HJs/yImwNvZPaeDLrvmDeIsZ1IjLgDwkrNiXtJc8nwMBHXmPO3OFSdJ2ONr4Qb5AlxH+WhcTw0uCbaLbs7CODC4EeJ2Z/4tBvzWqngXOHimXO33OLdNAOA5aQj7SswAeH/AcJJlxv/iAFS9fwuFDAG2j311916vaWA3xIc8jTwzYGOB6+aifS4+eNplxWv6F2iDr17gLdg8DLRAuHT0Fx9581qr090MdG6BvCYzBAHrJIXRek5GHCU5eAAMvQgFx+HJicIWvnMW9NbcLhCosLXHK9yI1FvOzr9FuxNWWl0bo3I8REk6W7vCTq+zz4Nsum51XwmDugzwAYRPLX2WjEYRrW7rYLnuAEHL+TYtyve/iK92LhzuA3i7nunrMAG+oEmMk/wOyw9jXtiWuO7OQh0nLMnU9FHrrKfmEGFwcmHiCyGjyaSTfnu+lk9dszwBpjx2FoDQ4mT1uPZbsFgsnkbxDnbxi+Z1zi4Kd0NmboO9e+90AO8I4AG+eqj12fC2ngRuMEWJkmInUAAaBv/wBQi08EwSS0nevBkyMrDIJixofmJIJgHQEWEcL+yKMFvzvZC9tTwPAfKlezSFWG2Zv3bLGj+LRkRqbg5989tTB1G2kciBAHAG/c6JthqcAnKLTrfRGrNIbc+I2vkfwkvZinD7OJEud4joBcdDMqtai8GfqOto4A+8A+cpo7FB0gHla1+crK6mSLAA5g7s3HUJfI8n+sjahN3XjIAloB5/2ifWBEGx0g28ySR6IleYNjvDOIAss8GLfCFpvGNFNgOjSTlaYUr4aREicrQPI5ILyATuyOIGXpkoWuJMQeZG6fS/2WlDAzgmtnwza1yIPExKJTY1tzLj0gDnOZRw2BBtxLgVnqDnbkfzojpfo1enIvBN7TpzkXSbaNCf8AEboMiRYkZCeGuXBMTVjKOpN+tpWevGpmMyBbpdPKTxJm0nExbiZnL7jRYMU0VHy50sHhaYgOGbjnYSI/tPa9EFpBMznJkD7ZLK6nTIvIAs0Xgc7ZaegVZSWMLKzoG5ulsZ9hRE3qWm+P+u8BP/rZRHQxxGyf4QAZkNvHmc5N4TPauHa7dpDQ3IIgBo3jF7kxms7MQGMaxhNwXaABvMiI0Q6wB3Q2zQRvOyJMOsBGUE+vNdf9REwtEXbu2EREWIsZm08jxWg1d9wZUgtaRmQLRLQOAvPmq1MQI3W5g5AXcSYAIOQ4k3OoWnDYVzPC1wfUJkw0EAkGSeBzvmltNGjZNKpMBksBkiRJcZINyIz3o4+i6fDUiyS1uYALSYHImLzp+YWXC0IYBEGLRcny1E3vzyTrBgiC+2oIzJyuQRpwXL30rzHuGwztWgeZMn0C2saT/Ijpp1jlzlVNMkj89yrVHiLxr181z3pXHs+KQdI4ZX+JCPlmYPI/JmyBHhINsj55otJ4LTb46RdJo4JQMni43kkxeTmbla2UPFvTcgjl5KlACYtHPu60it88SNEAoT6d5mD6f2VnOFH1CR4gRlnf1RsRiIvzQziyTYH1P6W0Zqj8J4SLjncQgVMOQM/OM+fJbH0yRdufEoYpeXoh7NrMW6G/OFVoAE2tzRajTx+EF5mJPrkiP1J1GR0VDBzExwA+VV74/HJePricgOmfoi2PWsAPibJ0HLyVnyBAAnXw5DiFKJnIxIkkxx4rxriMg6LzEX+PRNKSxjqNH+UOGkcb3jisVSiGklsdDl+lrxBI8QjlrPVAc2RzNuc9zZUlLYV1cQ+f8ff7leLTUwom7jPp8EKKs6Jj5pRp7jZcZJJi9iROk5NmepRmOJsyJEkujTXMdbmPul7CS7edMxLROXD1KZYdvg8Vhfq46udwaM+duS7q5414DDufA/wbmY3bkES4zcASMwn2zaU7tOn4Qd4yc3nU9P8Ay9Er2Zh31G7shrCZJJgdBOboGekLqNl0W77QwXESTmbiBJ5AeXVc/dV5hxhqEA34SdZ5Tfit1No3QOOnH9qlCnAyBAJnmjMpjI2jK3suLq6rIlMAC/kTlKLuW8/v/aKyhIvl7eaoRBDf8fK2mfmpU7xtGTE8+fqvdwB0aZ8MtO+Cs6oRdDPHXM5ZdUBbaNXkEHFVxohPrhveqW4vFEoabnna018WBn+fRZn7VhwaAJMmSJn8LNTbvQmuGwQMH3W1XJPrD/qKh1i/AKGvWbqD5J3/AKPLigV6Fu7IeQecv8LhtF3+QnoVb/Vg5GFKtDVYq7Y0WnQ5K1fWvdDqOvrHLvJYTiePzzRBWlUoYY0ao1MnvJXdfVwzJI0kcCseHfJPpwTJg68STaY9VidF9awyB48+iyVWT/8AoaHMH8JniSHAzA1Fh5Jc5trWz7lNKXGV20QLO3Z/8hf+lFStVE3B9AorbCeD5dh2HeBN7z7G/lZMsJRL95xNiYA4n8ASTwtkslGjvQAbN/keAn5J0TdtMuIYBEC4/wCLRYNPAmT7+XodVySGuAqAhrnXaBDBp1jhrwAA4rrNh4PxAvBuJtprfieJ58Fz2zcMIj+MCS6bQDwjKfUxwK7DBNPQECGxeLZ8Cc4XF+tWjXQbeLxc+G+iI2lBjP3z0srBkZD8+fArRuCMoyOa5KorvchaO/0vCCenoOJRALnMyfPNUbrnn9hmSlFkquyHnlp1jj90B71pq17EnXuPWUsr1YMJatzNEqVP0sdUybK4JKK3DaoarPT3C010+xcOCPFFkjoMhMcPiY174Jdypfp/1PToXYVp0SnH0RPXgrN2sRZYqmMkkp+upYhxz1KBWpAd/KV4qlmmNSqseIdY92SOienMY2puuHVbaLrX1Szar4eOqY4WYV/4pW7DuPNMGum/lEfCwU7rVQqRa15vw9EidgtSIMSYsOHus1WjGnUcAO9FofJygctPPvVDLSdLjM96JpSFtfCyZAnzj7LxMWM+eC8T62vj9GiYDWXcYPJvPrpPYeYVu7LWQXE7pkiXGJc4nQC91joAM8Iu85fGemvQTqUbZTIvneJAuZyY3u1l6fV1xyOt2JhPDeJF56E+Ig6CIA89V09F/AaCPuZ0SDZ1VoHjgE3gXmNByGQ6J/hm5Ethxz97Dl+1xfopDFjALOz4ZAWzsivAJBsAVWkOYtaDHrKIRroIvb2XNTR6Rnwz74LFWeQCfPzhai4A3vrH71S/aOI8N7T8JT8smKqwsIO8Vip401Cc84TjA4eUtdMnjF8LhDIEZ+3Faq3gG6RHLMHz9E0Zhwxu9JMi8Fsj1CSYpxcSON+KW+k5fKgPxkKjdpBQ7P3hkfWOWqG/YsHX3/C3ir/yP/r+aLSxASypgS28yO9ENteEcbJ/Do1Fhx1WAsztogDNJto7TmzblNOdLIyYirv1eifYZvhSbZuE1PmnDWcMlW/MNWyj8LZQEg8OvosWH7/tbKLYy4KRKK3WOHn7KuYkz00V5HHLK1kNht69eaYiu9GWSiF9VRHWx8wYWydPO8HQnnmeQ5XdbIoxLyYawE85Oo4E5DW/JIsO0AneHX/tp5DvRdDs6jvFpNo/iPYvcB7Dy1XpdOSQ82dMhxFxB3cw0f4tjU/c811GCo38X8nSel8r2SDBUA526Sd1puZ/k7OJ4wZPUDUp9hn6aTnqVy90+Nwkk5QLctDKMKV4H5GXygU3/oQT3kEYOg5mJ8xyXPRUrvg6d62ySPa1TTqelv2nFc6R3zXPbRcN728/6QivEY8DTuur2Vg5BXMbNuV1+EJa22fXyul/p/0q+OfFp1I5XGiWfTAzvpyAjnrf2R8VJdflos1SBM53H2+Ul90OZkFbiBlyg8TF9ckOvi2kdzPGVmr3v33ZZHg9/hHafxg9StOvfXVLsVU5N8rfCu9p/pZKtEp4aQuxF9FMPgdStjMNyW6lRgJ9wbWWjQgLVTYr/SRqTY4FJpdUp2K00iL9OK9FH063RAAsW0Mv0n96KoE9fcWRnajMdJ9+KpvfboiVneIJsfRRWql02afXXzXqYXzrA4QuIO6XcGzE63OQHE8/JPcJQ+mP5A1CTfQGLkD/AItGQ1y4quEZ9Noi5I6TI14Nb3qtGy6Dar96SQMidTqY9129VzQ42ThA4AkkAXAJvrfrr5nintMREWgXvcmFhw7gADHIczxPLP0Wuib2uSLfC5uqYwZY3J4Rw7+6hfbLohU6giL2Gc5yrGode+7KdALENz9L+snySDaBsfX1P9JziHTaLWJ6ftJNovEFCLcB7Jbfkuupv8IAAi+g7K5LYzYXR0ySLTzMTPCRwS9ejd+1qzbT1MzISurXjvimrRI/v0CQ7SkFIPHv0uKvffNUqVVj/wBRxXoqSjimNO9K8NNUpLQ1hJTQKCymrtYiuAAXtNi1pVTSRaQgXudEZlCYV6cNtHf2yShoRq5K7TrBF7ImfEd6heQBnfy+2uiOgo6mYMacx3KAGxf3WoNk2OVoVX/COgEG8Qoo5wHH1UW1scFVfvOFKmd64DidTqOg7zXSYIBrQxmnhP8A21SLZGF3IgAudZusE5k9PnkneEqNaDoGXJ6XJniV39oQ0Y64tZuQ6Zk+cBbqbpuLReOWgCVYQ5uMguIkZwIsO9SmeHJOeQy55CPILl6O2U3GPeI5/tWeP7VQw+X51UdTk6QNePJIDPUdadfjgPcrndr1bwn+NdAXMV271QIxXg12ZTgBP6NKRlPz6JPgQuhwzCWz3PFJW7oTo3TPqY+QkW0m56roKzPuZmZOvVJNos7/AAkpvz+ucc6CjUakqmNas+DxF1ae4rTmmjir5BYmGclf6ZSFxqFSVop08lmp0itVMFKWjt0v5flWdkOWSo13t8q7XeXD48livRMEXj2Hl6IDxHf5R3vEd+nVUflny/tBo8FXy4qr3zbPWZUcAMyZ1QSeJRHHroPBeobqkH9LxHAc5s4brS83izbZjjy09CjYAfUIn+IMnm/MeQsfNqw4tx+mwCwcWsHMZuLuAMdYW+mIApi5Ikng0m//ALEz6cl3VzwzwnjM5QbDzz9PlOaNPL2WHZ9GAPfkOHqmNN8fYclzdfTDk3j3jIK+iqwW7urGpCQCvaQsVzLv/kuun2iuXrOioOEp4tw6HAQn+GBIvcRpPyMlz2znSetl0OCfqZGlgNFL+l7GqtkcB69bnKyR4yh5LoCZHIjhPOcrJZjacHJLW4rk8dSskQfD11O0qViuWxQh4VfydFvo9wZkLaGpds1yasC1IKGq8x1UptsYOXf5UcPhJgPGlHpvCyhquHnJBrGoHihVHZcvJBc66m7z77hAMQuhALb3RXOQTURNHu/3K9QHHp7/AGUWb0536s1A8iYEMGU7xs7zAnpC3bLEy4n+RmfTTQR90m3y55y0Fs7R4fOY810WDoFsCQQBLuZz/K7+/Uc3J1QkNFo/a30G6m516cOiX4cmJdnpyH5Wxgtw7yXNRHJHFQQqN80RKDHjWzkuY2lRuusxDLLn9oDNPyfmq7LxdhxXSbPrk20+Oi4WlW3X695Lrdk17hT7mVXr3HQzAmCPMxOlsys+OcDnAR9y2v45x+Fixsaev3SVHn6S7RyXJ7Qb4l0+Odndc1jH+Id8VT83T/DDZwy8u/ZOaZSjBHKO+4TakLI9ErSx0cJVt4Qgb8K2/ZTDHsoG9eZyVy70VNxYZRGCc1690BC30M1EGWdy7CDVJ5+sou8gOfyRgqby8Xj881Ew6RbKw8NNR38rgTeCcj1MxPMrpMJR5TA9T90vw1AQ0Dk5w6/xA5z8J1hWgHLLJdHfTnkaqLfZafRZqRCOwz+FBqLC9CpI5KxdCwPHBJNp0k8dUgXzSbaLpTQefrmMW2HLpdhVrAjNIcUJN022K7JH9PkWnyuxbVO7y6Xv8hLse61jec1sFTwiLax+ksxD1DonE9lWOyK5io7/AHAOC6faJgErlg7/AHPVW/NW30dYJ0Rw/Sa032771SfB99ckzY+PRDoopqLwde+yqxn33ZQvSMvvBVfVGiFvcVUu1WxhN/VCLjKq568kLYIm9ZCNRevegPetIGo6vz9lEAvC8T43pswzDac/5E87QPK3otzDBi/6QKboi8T+QjU/5Z9z7I2kkbaaKH2Pp+FnGXkoayTWxpa9EBWUP7lFLrZrFsR9YQYSjFVc577+yZ1fJJsY9PybmFeJfKabLOUWSXEVLp3skZSm7+KcuobBbr3y0WPEgD7cUQVobAvIvf7LNWHG6jSclG1KktXMsPjT7blWAkWGbLvL7q35/D34d4M5JkCsGGiAR32Vtcfx3yS0qfUkqr3IbnaKj6iQz0vlTeQTUXjXo41EqmyCapVnBDcUQQ1VV1VDL1WeaMjWo8mVF4VES6dFuXREp8Rx+0L0NnTvufRRjM1OiNv995L0vQfXvUL0VIQbB9/VED+9Vm5ojXzn8Ji17VeISXHnv2TZ70nx15TcjCis/wAQXRbLyC5ep/MLqNnWAT9m/h614iyHXNkWi0Zx6/r4Q8S+2nBRsJHK7XEpXh3eM8h/Sa7bfwSPAvIk8T7K35z0fp0OFfK2Obkl2Ef+ltfUtwSVgzCDVqLx7zKFUKUzx9VW3lncbojE7UX6qBVq2Vqj1kqu1RkKIHKGp7oDXq0psLRgO5UWc1AvVsK6dmLmLZLQ3EA5iNUHAObAla8XiGFkAXynoo4bfeYzuI7+yG5tuKHReiOehPZviNeddVfeQhUhekyEQojzySrGtTAP5rBixPJNAIa5AfK6fZdQEBcvjWJhsjaVlWzYztKbouLeSz13fvLuFkp7REaLPidpWU7yEKdu1IlLMHYD1Vdp4z6j4GWqLhyFWTIa3TPDuOvULS/QH2WWgeJ6q9WqVKw0Ue+CqOqalULpVKlRbB1610lGD7LKH2Vi5Nha9fVWerVsroJp3RK9aYV95CcV6HIhXvSVF4FEAM8LtMRdGftCbBCOBa7MK7MEG5JFJY2YYrTvLNREWRfqJca1V5Vg5BqOkxoql8LYLSXLHiXSrtcdVWrdPyUsxFJKqtJzTvM8x+E8qMWWvS4BUlxsLBtd4tDh5ShOxlV/ETxW76HL1VRRT7P8DAcNhwOZ15ra0R1Q20VoDLc0loisqf2rnmqsYo8wkoqPes++rVkF6aAuHqwfCExq9JhZlw9RyEHK2/ZbC1V6jWrwvlQFYBJA1UQCVEcK6il36qHRRRRVRitUzHeqiiIwMZjzXp070KiiAvHZjvVenJRRNAY0B+Q71KiiYQq+XfNBp5eSiiNBoGXkPkqlHLvioogDRT79EGpmvFEL9YCqqVFFE8ZG5lVqr1RYFdFWpkootCvD37K5UURaqFRRRFN//9k=">
            <a:hlinkClick r:id="rId4"/>
          </p:cNvPr>
          <p:cNvSpPr>
            <a:spLocks noChangeAspect="1" noChangeArrowheads="1"/>
          </p:cNvSpPr>
          <p:nvPr/>
        </p:nvSpPr>
        <p:spPr bwMode="auto">
          <a:xfrm>
            <a:off x="155575" y="-2643188"/>
            <a:ext cx="4200525" cy="5514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5"/>
          <a:stretch>
            <a:fillRect/>
          </a:stretch>
        </p:blipFill>
        <p:spPr>
          <a:xfrm>
            <a:off x="285866" y="304800"/>
            <a:ext cx="3524134" cy="5486400"/>
          </a:xfrm>
          <a:prstGeom prst="rect">
            <a:avLst/>
          </a:prstGeo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124</a:t>
            </a:fld>
            <a:endParaRPr lang="en-US"/>
          </a:p>
        </p:txBody>
      </p:sp>
      <p:pic>
        <p:nvPicPr>
          <p:cNvPr id="3" name="Picture 2" descr="http://lh6.ggpht.com/_6NP3mXgkbPc/TRt5k-I3CSI/AAAAAAAACQY/racid20dRW4/ear_deformit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5846"/>
            <a:ext cx="79248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4236735"/>
            <a:ext cx="8534400" cy="2554545"/>
          </a:xfrm>
          <a:prstGeom prst="rect">
            <a:avLst/>
          </a:prstGeom>
        </p:spPr>
        <p:txBody>
          <a:bodyPr wrap="square">
            <a:spAutoFit/>
          </a:bodyPr>
          <a:lstStyle/>
          <a:p>
            <a:r>
              <a:rPr lang="en-US" sz="1600" dirty="0" smtClean="0">
                <a:latin typeface="Arial" panose="020B0604020202020204" pitchFamily="34" charset="0"/>
              </a:rPr>
              <a:t>a- </a:t>
            </a:r>
            <a:r>
              <a:rPr lang="en-US" sz="1600" dirty="0">
                <a:latin typeface="Arial" panose="020B0604020202020204" pitchFamily="34" charset="0"/>
              </a:rPr>
              <a:t>Large ears.</a:t>
            </a:r>
            <a:br>
              <a:rPr lang="en-US" sz="1600" dirty="0">
                <a:latin typeface="Arial" panose="020B0604020202020204" pitchFamily="34" charset="0"/>
              </a:rPr>
            </a:br>
            <a:r>
              <a:rPr lang="en-US" sz="1600" dirty="0">
                <a:latin typeface="Arial" panose="020B0604020202020204" pitchFamily="34" charset="0"/>
              </a:rPr>
              <a:t>b- Protruding ears.</a:t>
            </a:r>
            <a:br>
              <a:rPr lang="en-US" sz="1600" dirty="0">
                <a:latin typeface="Arial" panose="020B0604020202020204" pitchFamily="34" charset="0"/>
              </a:rPr>
            </a:br>
            <a:r>
              <a:rPr lang="en-US" sz="1600" dirty="0">
                <a:latin typeface="Arial" panose="020B0604020202020204" pitchFamily="34" charset="0"/>
              </a:rPr>
              <a:t>c- Lop ear, Cupped ear or Constricted ear (when the seems to fold down and forward).</a:t>
            </a:r>
            <a:br>
              <a:rPr lang="en-US" sz="1600" dirty="0">
                <a:latin typeface="Arial" panose="020B0604020202020204" pitchFamily="34" charset="0"/>
              </a:rPr>
            </a:br>
            <a:r>
              <a:rPr lang="en-US" sz="1600" dirty="0">
                <a:latin typeface="Arial" panose="020B0604020202020204" pitchFamily="34" charset="0"/>
              </a:rPr>
              <a:t>d- Shell ear (when the curve in the outer rim, as well as the natural folds and creases, are missing).</a:t>
            </a:r>
            <a:br>
              <a:rPr lang="en-US" sz="1600" dirty="0">
                <a:latin typeface="Arial" panose="020B0604020202020204" pitchFamily="34" charset="0"/>
              </a:rPr>
            </a:br>
            <a:r>
              <a:rPr lang="en-US" sz="1600" dirty="0">
                <a:latin typeface="Arial" panose="020B0604020202020204" pitchFamily="34" charset="0"/>
              </a:rPr>
              <a:t>e- Stahl ear or Spock's ear (pointed outer rim).</a:t>
            </a:r>
            <a:br>
              <a:rPr lang="en-US" sz="1600" dirty="0">
                <a:latin typeface="Arial" panose="020B0604020202020204" pitchFamily="34" charset="0"/>
              </a:rPr>
            </a:br>
            <a:r>
              <a:rPr lang="en-US" sz="1600" dirty="0">
                <a:latin typeface="Arial" panose="020B0604020202020204" pitchFamily="34" charset="0"/>
              </a:rPr>
              <a:t>f- </a:t>
            </a:r>
            <a:r>
              <a:rPr lang="en-US" sz="1600" dirty="0" err="1">
                <a:latin typeface="Arial" panose="020B0604020202020204" pitchFamily="34" charset="0"/>
              </a:rPr>
              <a:t>Cryptotia</a:t>
            </a:r>
            <a:r>
              <a:rPr lang="en-US" sz="1600" dirty="0">
                <a:latin typeface="Arial" panose="020B0604020202020204" pitchFamily="34" charset="0"/>
              </a:rPr>
              <a:t> (Absence of depression between ear and head in back of the ear).</a:t>
            </a:r>
            <a:br>
              <a:rPr lang="en-US" sz="1600" dirty="0">
                <a:latin typeface="Arial" panose="020B0604020202020204" pitchFamily="34" charset="0"/>
              </a:rPr>
            </a:br>
            <a:r>
              <a:rPr lang="en-US" sz="1600" dirty="0">
                <a:latin typeface="Arial" panose="020B0604020202020204" pitchFamily="34" charset="0"/>
              </a:rPr>
              <a:t>g- </a:t>
            </a:r>
            <a:r>
              <a:rPr lang="en-US" sz="1600" dirty="0" err="1">
                <a:latin typeface="Arial" panose="020B0604020202020204" pitchFamily="34" charset="0"/>
              </a:rPr>
              <a:t>Micotia</a:t>
            </a:r>
            <a:r>
              <a:rPr lang="en-US" sz="1600" dirty="0">
                <a:latin typeface="Arial" panose="020B0604020202020204" pitchFamily="34" charset="0"/>
              </a:rPr>
              <a:t> or </a:t>
            </a:r>
            <a:r>
              <a:rPr lang="en-US" sz="1600" dirty="0" err="1">
                <a:latin typeface="Arial" panose="020B0604020202020204" pitchFamily="34" charset="0"/>
              </a:rPr>
              <a:t>anotia</a:t>
            </a:r>
            <a:r>
              <a:rPr lang="en-US" sz="1600" dirty="0">
                <a:latin typeface="Arial" panose="020B0604020202020204" pitchFamily="34" charset="0"/>
              </a:rPr>
              <a:t> (Small or Absence of ear with or without external ear opening) 3 grades.</a:t>
            </a:r>
            <a:br>
              <a:rPr lang="en-US" sz="1600" dirty="0">
                <a:latin typeface="Arial" panose="020B0604020202020204" pitchFamily="34" charset="0"/>
              </a:rPr>
            </a:br>
            <a:r>
              <a:rPr lang="en-US" sz="1600" dirty="0">
                <a:latin typeface="Arial" panose="020B0604020202020204" pitchFamily="34" charset="0"/>
              </a:rPr>
              <a:t>h- Ear lobes with large creases and wrinkles (old age).</a:t>
            </a:r>
            <a:br>
              <a:rPr lang="en-US" sz="1600" dirty="0">
                <a:latin typeface="Arial" panose="020B0604020202020204" pitchFamily="34" charset="0"/>
              </a:rPr>
            </a:br>
            <a:r>
              <a:rPr lang="en-US" sz="1600" dirty="0" err="1">
                <a:latin typeface="Arial" panose="020B0604020202020204" pitchFamily="34" charset="0"/>
              </a:rPr>
              <a:t>i</a:t>
            </a:r>
            <a:r>
              <a:rPr lang="en-US" sz="1600" dirty="0">
                <a:latin typeface="Arial" panose="020B0604020202020204" pitchFamily="34" charset="0"/>
              </a:rPr>
              <a:t>- Accessory lobe (Skin tags in cheeks with or without cartilage).</a:t>
            </a:r>
            <a:endParaRPr lang="en-GB" sz="1600" dirty="0"/>
          </a:p>
        </p:txBody>
      </p:sp>
    </p:spTree>
    <p:extLst>
      <p:ext uri="{BB962C8B-B14F-4D97-AF65-F5344CB8AC3E}">
        <p14:creationId xmlns:p14="http://schemas.microsoft.com/office/powerpoint/2010/main" val="32986135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Vignette</a:t>
            </a:r>
          </a:p>
        </p:txBody>
      </p:sp>
      <p:sp>
        <p:nvSpPr>
          <p:cNvPr id="3" name="Content Placeholder 2"/>
          <p:cNvSpPr>
            <a:spLocks noGrp="1"/>
          </p:cNvSpPr>
          <p:nvPr>
            <p:ph idx="1"/>
          </p:nvPr>
        </p:nvSpPr>
        <p:spPr/>
        <p:txBody>
          <a:bodyPr>
            <a:normAutofit/>
          </a:bodyPr>
          <a:lstStyle/>
          <a:p>
            <a:r>
              <a:rPr lang="en-US" dirty="0" smtClean="0"/>
              <a:t>A </a:t>
            </a:r>
            <a:r>
              <a:rPr lang="en-US" dirty="0"/>
              <a:t>pediatrician is asked to examine a young boy who has arrived from a country with poor access to medical care. The boy has low-set, misshapen ears, an underslung lower jaw, and a severe hearing deficit. The boy’s teeth are also poorly aligned. </a:t>
            </a:r>
          </a:p>
          <a:p>
            <a:pPr lvl="1"/>
            <a:r>
              <a:rPr lang="en-US" dirty="0" smtClean="0"/>
              <a:t>What </a:t>
            </a:r>
            <a:r>
              <a:rPr lang="en-US" dirty="0"/>
              <a:t>is the common denominator for this set of conditions? </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125</a:t>
            </a:fld>
            <a:endParaRPr lang="en-US"/>
          </a:p>
        </p:txBody>
      </p:sp>
    </p:spTree>
    <p:extLst>
      <p:ext uri="{BB962C8B-B14F-4D97-AF65-F5344CB8AC3E}">
        <p14:creationId xmlns:p14="http://schemas.microsoft.com/office/powerpoint/2010/main" val="171244322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126</a:t>
            </a:fld>
            <a:endParaRPr lang="en-US"/>
          </a:p>
        </p:txBody>
      </p:sp>
      <p:sp>
        <p:nvSpPr>
          <p:cNvPr id="3" name="Rectangle 2"/>
          <p:cNvSpPr/>
          <p:nvPr/>
        </p:nvSpPr>
        <p:spPr>
          <a:xfrm>
            <a:off x="3276600" y="3232850"/>
            <a:ext cx="3630738" cy="923330"/>
          </a:xfrm>
          <a:prstGeom prst="rect">
            <a:avLst/>
          </a:prstGeom>
        </p:spPr>
        <p:txBody>
          <a:bodyPr wrap="none">
            <a:spAutoFit/>
          </a:bodyPr>
          <a:lstStyle/>
          <a:p>
            <a:r>
              <a:rPr lang="en-US" sz="5400" b="1" dirty="0"/>
              <a:t>THANK YOU</a:t>
            </a:r>
          </a:p>
        </p:txBody>
      </p:sp>
    </p:spTree>
    <p:extLst>
      <p:ext uri="{BB962C8B-B14F-4D97-AF65-F5344CB8AC3E}">
        <p14:creationId xmlns:p14="http://schemas.microsoft.com/office/powerpoint/2010/main" val="3679625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13</a:t>
            </a:fld>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945"/>
            <a:ext cx="7620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4953000"/>
            <a:ext cx="8458200" cy="1200329"/>
          </a:xfrm>
          <a:prstGeom prst="rect">
            <a:avLst/>
          </a:prstGeom>
        </p:spPr>
        <p:txBody>
          <a:bodyPr wrap="square">
            <a:spAutoFit/>
          </a:bodyPr>
          <a:lstStyle/>
          <a:p>
            <a:r>
              <a:rPr lang="en-US" dirty="0" smtClean="0"/>
              <a:t>Photomicrograph of a sagittal section of the eye of an embryo (×100) at Carnegie stage 18, approximately 44 days. Observe that it is the posterior wall of the lens vesicle that forms the lens fibers. The anterior wall does not change appreciably as it becomes the anterior lens epithelium. </a:t>
            </a:r>
            <a:endParaRPr lang="en-US" dirty="0"/>
          </a:p>
        </p:txBody>
      </p:sp>
    </p:spTree>
    <p:extLst>
      <p:ext uri="{BB962C8B-B14F-4D97-AF65-F5344CB8AC3E}">
        <p14:creationId xmlns:p14="http://schemas.microsoft.com/office/powerpoint/2010/main" val="783139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95250"/>
            <a:ext cx="58674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14</a:t>
            </a:fld>
            <a:endParaRPr lang="en-US"/>
          </a:p>
        </p:txBody>
      </p:sp>
      <p:sp>
        <p:nvSpPr>
          <p:cNvPr id="3" name="Rectangle 2"/>
          <p:cNvSpPr/>
          <p:nvPr/>
        </p:nvSpPr>
        <p:spPr>
          <a:xfrm>
            <a:off x="762000" y="5638800"/>
            <a:ext cx="7924800" cy="1015663"/>
          </a:xfrm>
          <a:prstGeom prst="rect">
            <a:avLst/>
          </a:prstGeom>
        </p:spPr>
        <p:txBody>
          <a:bodyPr wrap="square">
            <a:spAutoFit/>
          </a:bodyPr>
          <a:lstStyle/>
          <a:p>
            <a:r>
              <a:rPr lang="en-US" sz="1000" dirty="0" smtClean="0"/>
              <a:t>Illustrations of the closure of the retinal fissure and formation of the optic nerve. A, C, and E, Views of the inferior surface of the optic cup and stalk showing progressive stages in the closure of the retinal fissure. C1, Schematic sketch of a longitudinal section of a part of the optic cup and stalk showing axons of ganglion cells of the retina growing through the optic stalk to the brain. B, D, and F, Transverse sections of the optic stalk showing successive stages in closure of the retinal fissure and formation of the optic nerve. The retinal fissure normally closes during the sixth week. Defects in closure of the fissure result in </a:t>
            </a:r>
            <a:r>
              <a:rPr lang="en-US" sz="1000" dirty="0" err="1" smtClean="0"/>
              <a:t>coloboma</a:t>
            </a:r>
            <a:r>
              <a:rPr lang="en-US" sz="1000" dirty="0" smtClean="0"/>
              <a:t> of the iris and/or retina. Note that the lumen of the optic stalk is gradually obliterated as axons of ganglion cells accumulate in the inner layer of the optic stalk as the optic nerve forms.</a:t>
            </a:r>
            <a:endParaRPr lang="en-US" sz="1000" dirty="0"/>
          </a:p>
        </p:txBody>
      </p:sp>
    </p:spTree>
    <p:extLst>
      <p:ext uri="{BB962C8B-B14F-4D97-AF65-F5344CB8AC3E}">
        <p14:creationId xmlns:p14="http://schemas.microsoft.com/office/powerpoint/2010/main" val="2431662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15</a:t>
            </a:fld>
            <a:endParaRPr 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914400"/>
            <a:ext cx="4953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85800" y="5867400"/>
            <a:ext cx="7696200" cy="646331"/>
          </a:xfrm>
          <a:prstGeom prst="rect">
            <a:avLst/>
          </a:prstGeom>
        </p:spPr>
        <p:txBody>
          <a:bodyPr wrap="square">
            <a:spAutoFit/>
          </a:bodyPr>
          <a:lstStyle/>
          <a:p>
            <a:r>
              <a:rPr lang="en-US" dirty="0" smtClean="0"/>
              <a:t>The optic vesicle and the optic stalk </a:t>
            </a:r>
            <a:r>
              <a:rPr lang="en-US" dirty="0" err="1" smtClean="0"/>
              <a:t>invaginate</a:t>
            </a:r>
            <a:r>
              <a:rPr lang="en-US" dirty="0" smtClean="0"/>
              <a:t>, forming the choroid fissure inferiorly.</a:t>
            </a:r>
            <a:endParaRPr lang="en-US" dirty="0"/>
          </a:p>
        </p:txBody>
      </p:sp>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946" y="1981200"/>
            <a:ext cx="269398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862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a:t>Development of the Retina </a:t>
            </a:r>
          </a:p>
        </p:txBody>
      </p:sp>
      <p:sp>
        <p:nvSpPr>
          <p:cNvPr id="3" name="Content Placeholder 2"/>
          <p:cNvSpPr>
            <a:spLocks noGrp="1"/>
          </p:cNvSpPr>
          <p:nvPr>
            <p:ph idx="1"/>
          </p:nvPr>
        </p:nvSpPr>
        <p:spPr/>
        <p:txBody>
          <a:bodyPr>
            <a:normAutofit fontScale="92500" lnSpcReduction="20000"/>
          </a:bodyPr>
          <a:lstStyle/>
          <a:p>
            <a:r>
              <a:rPr lang="en-US" dirty="0"/>
              <a:t>The retina develops from the walls of the </a:t>
            </a:r>
            <a:r>
              <a:rPr lang="en-US" i="1" dirty="0"/>
              <a:t>optic cup</a:t>
            </a:r>
            <a:r>
              <a:rPr lang="en-US" dirty="0"/>
              <a:t>, an outgrowth of the </a:t>
            </a:r>
            <a:r>
              <a:rPr lang="en-US" dirty="0" smtClean="0"/>
              <a:t>forebrain. </a:t>
            </a:r>
          </a:p>
          <a:p>
            <a:pPr lvl="1"/>
            <a:r>
              <a:rPr lang="en-US" dirty="0" smtClean="0"/>
              <a:t>The </a:t>
            </a:r>
            <a:r>
              <a:rPr lang="en-US" dirty="0"/>
              <a:t>outer, thinner layer of the optic cup becomes the retinal pigment epithelium (</a:t>
            </a:r>
            <a:r>
              <a:rPr lang="en-US" b="1" dirty="0"/>
              <a:t>pigmented layer of retina</a:t>
            </a:r>
            <a:r>
              <a:rPr lang="en-US" dirty="0"/>
              <a:t>), </a:t>
            </a:r>
            <a:endParaRPr lang="en-US" dirty="0" smtClean="0"/>
          </a:p>
          <a:p>
            <a:pPr lvl="1"/>
            <a:r>
              <a:rPr lang="en-US" dirty="0" smtClean="0"/>
              <a:t>The </a:t>
            </a:r>
            <a:r>
              <a:rPr lang="en-US" dirty="0"/>
              <a:t>inner, thicker layer differentiates into the neural retina (</a:t>
            </a:r>
            <a:r>
              <a:rPr lang="en-US" b="1" dirty="0"/>
              <a:t>neural layer of retina</a:t>
            </a:r>
            <a:r>
              <a:rPr lang="en-US" dirty="0"/>
              <a:t>). </a:t>
            </a:r>
            <a:endParaRPr lang="en-US" dirty="0" smtClean="0"/>
          </a:p>
          <a:p>
            <a:r>
              <a:rPr lang="en-US" dirty="0" smtClean="0"/>
              <a:t>During the embryonic and early fetal periods, the two retinal layers are separated by an </a:t>
            </a:r>
            <a:r>
              <a:rPr lang="en-US" b="1" dirty="0" err="1" smtClean="0"/>
              <a:t>intraretinal</a:t>
            </a:r>
            <a:r>
              <a:rPr lang="en-US" b="1" dirty="0" smtClean="0"/>
              <a:t> space</a:t>
            </a:r>
            <a:r>
              <a:rPr lang="en-US" dirty="0" smtClean="0"/>
              <a:t>, which is the original cavity of the optic cup.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16</a:t>
            </a:fld>
            <a:endParaRPr lang="en-US"/>
          </a:p>
        </p:txBody>
      </p:sp>
    </p:spTree>
    <p:extLst>
      <p:ext uri="{BB962C8B-B14F-4D97-AF65-F5344CB8AC3E}">
        <p14:creationId xmlns:p14="http://schemas.microsoft.com/office/powerpoint/2010/main" val="36795990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33513"/>
            <a:ext cx="76200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17</a:t>
            </a:fld>
            <a:endParaRPr lang="en-US"/>
          </a:p>
        </p:txBody>
      </p:sp>
    </p:spTree>
    <p:extLst>
      <p:ext uri="{BB962C8B-B14F-4D97-AF65-F5344CB8AC3E}">
        <p14:creationId xmlns:p14="http://schemas.microsoft.com/office/powerpoint/2010/main" val="1260350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lnSpcReduction="10000"/>
          </a:bodyPr>
          <a:lstStyle/>
          <a:p>
            <a:r>
              <a:rPr lang="en-US" dirty="0" smtClean="0"/>
              <a:t>Before </a:t>
            </a:r>
            <a:r>
              <a:rPr lang="en-US" dirty="0"/>
              <a:t>birth, </a:t>
            </a:r>
            <a:r>
              <a:rPr lang="en-US" dirty="0" err="1" smtClean="0"/>
              <a:t>intraretinal</a:t>
            </a:r>
            <a:r>
              <a:rPr lang="en-US" dirty="0" smtClean="0"/>
              <a:t> </a:t>
            </a:r>
            <a:r>
              <a:rPr lang="en-US" dirty="0"/>
              <a:t>space gradually disappears as the two layers of the retina </a:t>
            </a:r>
            <a:r>
              <a:rPr lang="en-US" dirty="0" smtClean="0"/>
              <a:t>fuse, </a:t>
            </a:r>
            <a:r>
              <a:rPr lang="en-US" dirty="0"/>
              <a:t>but this fusion is not </a:t>
            </a:r>
            <a:r>
              <a:rPr lang="en-US" dirty="0" smtClean="0"/>
              <a:t>firm - can separate neural </a:t>
            </a:r>
            <a:r>
              <a:rPr lang="en-US" dirty="0"/>
              <a:t>layer </a:t>
            </a:r>
            <a:r>
              <a:rPr lang="en-US" dirty="0" smtClean="0"/>
              <a:t>from </a:t>
            </a:r>
            <a:r>
              <a:rPr lang="en-US" dirty="0"/>
              <a:t>the pigment layer. </a:t>
            </a:r>
            <a:endParaRPr lang="en-US" dirty="0" smtClean="0"/>
          </a:p>
          <a:p>
            <a:r>
              <a:rPr lang="en-US" dirty="0" smtClean="0"/>
              <a:t>Layers </a:t>
            </a:r>
            <a:r>
              <a:rPr lang="en-US" dirty="0"/>
              <a:t>of the optic cup are continuous with the wall of the </a:t>
            </a:r>
            <a:r>
              <a:rPr lang="en-US" dirty="0" smtClean="0"/>
              <a:t>brain-out growth of forebrain. </a:t>
            </a:r>
          </a:p>
          <a:p>
            <a:r>
              <a:rPr lang="en-US" dirty="0" smtClean="0"/>
              <a:t>Under the </a:t>
            </a:r>
            <a:r>
              <a:rPr lang="en-US" dirty="0" smtClean="0">
                <a:solidFill>
                  <a:srgbClr val="FF0000"/>
                </a:solidFill>
              </a:rPr>
              <a:t>influence of the developing lens</a:t>
            </a:r>
            <a:r>
              <a:rPr lang="en-US" dirty="0" smtClean="0"/>
              <a:t>, the inner layer of the optic cup proliferates to form a thick </a:t>
            </a:r>
            <a:r>
              <a:rPr lang="en-US" b="1" dirty="0" err="1" smtClean="0"/>
              <a:t>neuroepithelium</a:t>
            </a:r>
            <a:r>
              <a:rPr lang="en-US" dirty="0" smtClean="0"/>
              <a:t>. </a:t>
            </a:r>
          </a:p>
          <a:p>
            <a:r>
              <a:rPr lang="en-US" b="1" dirty="0" err="1" smtClean="0"/>
              <a:t>Neuroepithelium</a:t>
            </a:r>
            <a:r>
              <a:rPr lang="en-US" dirty="0" smtClean="0"/>
              <a:t> cells differentiate into the </a:t>
            </a:r>
            <a:r>
              <a:rPr lang="en-US" b="1" dirty="0" smtClean="0"/>
              <a:t>neural retina</a:t>
            </a:r>
            <a:r>
              <a:rPr lang="en-US" dirty="0" smtClean="0"/>
              <a:t>.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18</a:t>
            </a:fld>
            <a:endParaRPr lang="en-US"/>
          </a:p>
        </p:txBody>
      </p:sp>
    </p:spTree>
    <p:extLst>
      <p:ext uri="{BB962C8B-B14F-4D97-AF65-F5344CB8AC3E}">
        <p14:creationId xmlns:p14="http://schemas.microsoft.com/office/powerpoint/2010/main" val="35010505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19</a:t>
            </a:fld>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945"/>
            <a:ext cx="7620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4953000"/>
            <a:ext cx="8458200" cy="1200329"/>
          </a:xfrm>
          <a:prstGeom prst="rect">
            <a:avLst/>
          </a:prstGeom>
        </p:spPr>
        <p:txBody>
          <a:bodyPr wrap="square">
            <a:spAutoFit/>
          </a:bodyPr>
          <a:lstStyle/>
          <a:p>
            <a:r>
              <a:rPr lang="en-US" dirty="0" smtClean="0"/>
              <a:t>Photomicrograph of a sagittal section of the eye of an embryo (×100) at Carnegie stage 18, approximately 44 days. Observe that it is the posterior wall of the lens vesicle that forms the lens fibers. The anterior wall does not change appreciably as it becomes the anterior lens epithelium. </a:t>
            </a:r>
            <a:endParaRPr lang="en-US" dirty="0"/>
          </a:p>
        </p:txBody>
      </p:sp>
    </p:spTree>
    <p:extLst>
      <p:ext uri="{BB962C8B-B14F-4D97-AF65-F5344CB8AC3E}">
        <p14:creationId xmlns:p14="http://schemas.microsoft.com/office/powerpoint/2010/main" val="1410950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sz="4000" dirty="0" smtClean="0"/>
              <a:t>Understand development of the eye and related structures</a:t>
            </a:r>
          </a:p>
          <a:p>
            <a:r>
              <a:rPr lang="en-US" sz="4000" dirty="0" smtClean="0"/>
              <a:t>Understand eye related congenital malformation</a:t>
            </a:r>
            <a:endParaRPr lang="en-US" sz="4000"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2</a:t>
            </a:fld>
            <a:endParaRPr lang="en-US"/>
          </a:p>
        </p:txBody>
      </p:sp>
    </p:spTree>
    <p:extLst>
      <p:ext uri="{BB962C8B-B14F-4D97-AF65-F5344CB8AC3E}">
        <p14:creationId xmlns:p14="http://schemas.microsoft.com/office/powerpoint/2010/main" val="2324274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20</a:t>
            </a:fld>
            <a:endParaRPr lang="en-US"/>
          </a:p>
        </p:txBody>
      </p:sp>
      <p:pic>
        <p:nvPicPr>
          <p:cNvPr id="3" name="Picture 2"/>
          <p:cNvPicPr>
            <a:picLocks noChangeAspect="1"/>
          </p:cNvPicPr>
          <p:nvPr/>
        </p:nvPicPr>
        <p:blipFill>
          <a:blip r:embed="rId2"/>
          <a:stretch>
            <a:fillRect/>
          </a:stretch>
        </p:blipFill>
        <p:spPr>
          <a:xfrm>
            <a:off x="2734129" y="582612"/>
            <a:ext cx="4864100" cy="5956300"/>
          </a:xfrm>
          <a:prstGeom prst="rect">
            <a:avLst/>
          </a:prstGeom>
        </p:spPr>
      </p:pic>
      <p:sp>
        <p:nvSpPr>
          <p:cNvPr id="4" name="Rectangle 3"/>
          <p:cNvSpPr/>
          <p:nvPr/>
        </p:nvSpPr>
        <p:spPr>
          <a:xfrm>
            <a:off x="304800" y="418193"/>
            <a:ext cx="1835150" cy="5632311"/>
          </a:xfrm>
          <a:prstGeom prst="rect">
            <a:avLst/>
          </a:prstGeom>
        </p:spPr>
        <p:txBody>
          <a:bodyPr wrap="square">
            <a:spAutoFit/>
          </a:bodyPr>
          <a:lstStyle/>
          <a:p>
            <a:r>
              <a:rPr lang="en-US" sz="3600">
                <a:latin typeface="Times New Roman" charset="0"/>
              </a:rPr>
              <a:t>Tissue and cellular organization of the neural retina of a human fetus </a:t>
            </a:r>
            <a:endParaRPr lang="en-US" sz="3600">
              <a:effectLst/>
              <a:latin typeface="Times New Roman" charset="0"/>
            </a:endParaRPr>
          </a:p>
        </p:txBody>
      </p:sp>
    </p:spTree>
    <p:extLst>
      <p:ext uri="{BB962C8B-B14F-4D97-AF65-F5344CB8AC3E}">
        <p14:creationId xmlns:p14="http://schemas.microsoft.com/office/powerpoint/2010/main" val="1311297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21</a:t>
            </a:fld>
            <a:endParaRPr lang="en-US"/>
          </a:p>
        </p:txBody>
      </p:sp>
      <p:pic>
        <p:nvPicPr>
          <p:cNvPr id="3" name="Picture 2"/>
          <p:cNvPicPr>
            <a:picLocks noChangeAspect="1"/>
          </p:cNvPicPr>
          <p:nvPr/>
        </p:nvPicPr>
        <p:blipFill>
          <a:blip r:embed="rId2"/>
          <a:stretch>
            <a:fillRect/>
          </a:stretch>
        </p:blipFill>
        <p:spPr>
          <a:xfrm>
            <a:off x="4038600" y="457200"/>
            <a:ext cx="4648200" cy="5257800"/>
          </a:xfrm>
          <a:prstGeom prst="rect">
            <a:avLst/>
          </a:prstGeom>
        </p:spPr>
      </p:pic>
      <p:sp>
        <p:nvSpPr>
          <p:cNvPr id="4" name="Rectangle 3"/>
          <p:cNvSpPr/>
          <p:nvPr/>
        </p:nvSpPr>
        <p:spPr>
          <a:xfrm>
            <a:off x="152400" y="446314"/>
            <a:ext cx="3886200" cy="6001643"/>
          </a:xfrm>
          <a:prstGeom prst="rect">
            <a:avLst/>
          </a:prstGeom>
        </p:spPr>
        <p:txBody>
          <a:bodyPr wrap="square">
            <a:spAutoFit/>
          </a:bodyPr>
          <a:lstStyle/>
          <a:p>
            <a:r>
              <a:rPr lang="en-US" sz="2400" b="1" dirty="0">
                <a:latin typeface="Times New Roman" charset="0"/>
              </a:rPr>
              <a:t>A, </a:t>
            </a:r>
            <a:r>
              <a:rPr lang="en-US" sz="2400" dirty="0">
                <a:latin typeface="Times New Roman" charset="0"/>
              </a:rPr>
              <a:t>Molecular basis for the specification of pattern of the neural retina. The original molecular drivers are sonic hedgehog (</a:t>
            </a:r>
            <a:r>
              <a:rPr lang="en-US" sz="2400" dirty="0" err="1">
                <a:latin typeface="Times New Roman" charset="0"/>
              </a:rPr>
              <a:t>Shh</a:t>
            </a:r>
            <a:r>
              <a:rPr lang="en-US" sz="2400" dirty="0">
                <a:latin typeface="Times New Roman" charset="0"/>
              </a:rPr>
              <a:t>) ventrally and bone morphogenetic protein-4 (BMP-4) dorsally. The molecular interactions indicated by the </a:t>
            </a:r>
            <a:r>
              <a:rPr lang="en-US" sz="2400" i="1" dirty="0">
                <a:latin typeface="Times New Roman" charset="0"/>
              </a:rPr>
              <a:t>arrows </a:t>
            </a:r>
            <a:r>
              <a:rPr lang="en-US" sz="2400" dirty="0">
                <a:latin typeface="Times New Roman" charset="0"/>
              </a:rPr>
              <a:t>are supplemented by </a:t>
            </a:r>
            <a:r>
              <a:rPr lang="en-US" sz="2400" dirty="0" err="1">
                <a:latin typeface="Times New Roman" charset="0"/>
              </a:rPr>
              <a:t>dorsoventral</a:t>
            </a:r>
            <a:r>
              <a:rPr lang="en-US" sz="2400" dirty="0">
                <a:latin typeface="Times New Roman" charset="0"/>
              </a:rPr>
              <a:t> and </a:t>
            </a:r>
            <a:r>
              <a:rPr lang="en-US" sz="2400" dirty="0" err="1">
                <a:latin typeface="Times New Roman" charset="0"/>
              </a:rPr>
              <a:t>nasotemporal</a:t>
            </a:r>
            <a:r>
              <a:rPr lang="en-US" sz="2400" dirty="0">
                <a:latin typeface="Times New Roman" charset="0"/>
              </a:rPr>
              <a:t> gradients of </a:t>
            </a:r>
            <a:r>
              <a:rPr lang="en-US" sz="2400" dirty="0" err="1">
                <a:latin typeface="Times New Roman" charset="0"/>
              </a:rPr>
              <a:t>ephrins</a:t>
            </a:r>
            <a:r>
              <a:rPr lang="en-US" sz="2400" dirty="0">
                <a:latin typeface="Times New Roman" charset="0"/>
              </a:rPr>
              <a:t> and their receptors. </a:t>
            </a:r>
            <a:r>
              <a:rPr lang="en-US" sz="2400" b="1" dirty="0">
                <a:latin typeface="Times New Roman" charset="0"/>
              </a:rPr>
              <a:t>B, </a:t>
            </a:r>
            <a:r>
              <a:rPr lang="en-US" sz="2400" dirty="0">
                <a:latin typeface="Times New Roman" charset="0"/>
              </a:rPr>
              <a:t>Horizontal and vertical gradients in the differentiation of the layers of the neural retina </a:t>
            </a:r>
            <a:endParaRPr lang="en-US" sz="2400" dirty="0">
              <a:effectLst/>
              <a:latin typeface="Times New Roman" charset="0"/>
            </a:endParaRPr>
          </a:p>
        </p:txBody>
      </p:sp>
    </p:spTree>
    <p:extLst>
      <p:ext uri="{BB962C8B-B14F-4D97-AF65-F5344CB8AC3E}">
        <p14:creationId xmlns:p14="http://schemas.microsoft.com/office/powerpoint/2010/main" val="1711196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fontScale="77500" lnSpcReduction="20000"/>
          </a:bodyPr>
          <a:lstStyle/>
          <a:p>
            <a:r>
              <a:rPr lang="en-US" dirty="0" smtClean="0"/>
              <a:t>Neural retina </a:t>
            </a:r>
            <a:r>
              <a:rPr lang="en-US" dirty="0"/>
              <a:t>contains photoreceptors (rods and cones) and the cell bodies of neurons (e.g., bipolar and ganglion cells). </a:t>
            </a:r>
            <a:endParaRPr lang="en-US" dirty="0" smtClean="0"/>
          </a:p>
          <a:p>
            <a:pPr lvl="1"/>
            <a:r>
              <a:rPr lang="en-US" dirty="0" smtClean="0"/>
              <a:t>Retinal ganglion cell differentiation is signaled/regulated by Fibroblast </a:t>
            </a:r>
            <a:r>
              <a:rPr lang="en-US" dirty="0"/>
              <a:t>growth </a:t>
            </a:r>
            <a:r>
              <a:rPr lang="en-US" dirty="0" smtClean="0"/>
              <a:t>factor. </a:t>
            </a:r>
          </a:p>
          <a:p>
            <a:r>
              <a:rPr lang="en-US" dirty="0" smtClean="0"/>
              <a:t>Because </a:t>
            </a:r>
            <a:r>
              <a:rPr lang="en-US" dirty="0"/>
              <a:t>the optic vesicle </a:t>
            </a:r>
            <a:r>
              <a:rPr lang="en-US" dirty="0" err="1"/>
              <a:t>invaginates</a:t>
            </a:r>
            <a:r>
              <a:rPr lang="en-US" dirty="0"/>
              <a:t> as it forms the optic cup, the neural retina is </a:t>
            </a:r>
            <a:r>
              <a:rPr lang="en-US" dirty="0">
                <a:solidFill>
                  <a:srgbClr val="FF0000"/>
                </a:solidFill>
              </a:rPr>
              <a:t>"inverted," </a:t>
            </a:r>
            <a:r>
              <a:rPr lang="en-US" dirty="0"/>
              <a:t>that is, light-sensitive parts of the photoreceptor cells are adjacent to the retinal pigment epithelium. </a:t>
            </a:r>
            <a:endParaRPr lang="en-US" dirty="0" smtClean="0"/>
          </a:p>
          <a:p>
            <a:r>
              <a:rPr lang="en-US" dirty="0" smtClean="0"/>
              <a:t>Light </a:t>
            </a:r>
            <a:r>
              <a:rPr lang="en-US" dirty="0"/>
              <a:t>must pass through the thickest part of the retina before reaching the </a:t>
            </a:r>
            <a:r>
              <a:rPr lang="en-US" dirty="0" smtClean="0"/>
              <a:t>receptors</a:t>
            </a:r>
            <a:r>
              <a:rPr lang="en-US" dirty="0"/>
              <a:t>.</a:t>
            </a:r>
            <a:endParaRPr lang="en-US" dirty="0" smtClean="0"/>
          </a:p>
          <a:p>
            <a:r>
              <a:rPr lang="en-US" dirty="0"/>
              <a:t>H</a:t>
            </a:r>
            <a:r>
              <a:rPr lang="en-US" dirty="0" smtClean="0"/>
              <a:t>owever</a:t>
            </a:r>
            <a:r>
              <a:rPr lang="en-US" dirty="0"/>
              <a:t>, because the retina overall is thin and transparent, it does not form a barrier to light. </a:t>
            </a:r>
            <a:endParaRPr lang="en-US" dirty="0" smtClean="0"/>
          </a:p>
          <a:p>
            <a:r>
              <a:rPr lang="en-US" dirty="0" smtClean="0"/>
              <a:t>The </a:t>
            </a:r>
            <a:r>
              <a:rPr lang="en-US" dirty="0"/>
              <a:t>axons of ganglion cells in the superficial layer of the neural retina grow proximally in the wall of the </a:t>
            </a:r>
            <a:r>
              <a:rPr lang="en-US" b="1" dirty="0"/>
              <a:t>optic stalk</a:t>
            </a:r>
            <a:r>
              <a:rPr lang="en-US" dirty="0"/>
              <a:t> to the </a:t>
            </a:r>
            <a:r>
              <a:rPr lang="en-US" dirty="0" smtClean="0"/>
              <a:t>brain. </a:t>
            </a:r>
          </a:p>
          <a:p>
            <a:r>
              <a:rPr lang="en-US" dirty="0" smtClean="0"/>
              <a:t>As </a:t>
            </a:r>
            <a:r>
              <a:rPr lang="en-US" dirty="0"/>
              <a:t>a result, the cavity of the optic stalk is gradually obliterated as the axons of the many ganglion cells form the </a:t>
            </a:r>
            <a:r>
              <a:rPr lang="en-US" b="1" dirty="0"/>
              <a:t>optic </a:t>
            </a:r>
            <a:r>
              <a:rPr lang="en-US" b="1" dirty="0" smtClean="0"/>
              <a:t>nerve</a:t>
            </a:r>
            <a:r>
              <a:rPr lang="en-US" dirty="0" smtClean="0"/>
              <a:t>. </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22</a:t>
            </a:fld>
            <a:endParaRPr lang="en-US"/>
          </a:p>
        </p:txBody>
      </p:sp>
    </p:spTree>
    <p:extLst>
      <p:ext uri="{BB962C8B-B14F-4D97-AF65-F5344CB8AC3E}">
        <p14:creationId xmlns:p14="http://schemas.microsoft.com/office/powerpoint/2010/main" val="5876813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r>
              <a:rPr lang="en-US" dirty="0" smtClean="0"/>
              <a:t>Myelination of optic nerve fibers is incomplete at birth. </a:t>
            </a:r>
          </a:p>
          <a:p>
            <a:r>
              <a:rPr lang="en-US" dirty="0" smtClean="0"/>
              <a:t>After the eyes have been exposed to light for approximately 10 weeks, myelination is complete, but the process normally stops short of the optic disc, where the optic nerve enters the eyeball. </a:t>
            </a:r>
          </a:p>
          <a:p>
            <a:r>
              <a:rPr lang="en-US" dirty="0" smtClean="0"/>
              <a:t>Normal newborn infants can see, but not too well; they respond to changes in illumination and are able to fixate points of contrast. </a:t>
            </a:r>
          </a:p>
          <a:p>
            <a:pPr lvl="1"/>
            <a:r>
              <a:rPr lang="en-US" dirty="0" smtClean="0"/>
              <a:t>Visual acuity has been estimated to be in the range of 20/400. </a:t>
            </a:r>
          </a:p>
          <a:p>
            <a:r>
              <a:rPr lang="en-US" dirty="0" smtClean="0"/>
              <a:t>At 2 weeks of age, the infants show a more sustained interest in large objects. </a:t>
            </a:r>
            <a:endParaRPr lang="en-US" dirty="0"/>
          </a:p>
        </p:txBody>
      </p:sp>
      <p:sp>
        <p:nvSpPr>
          <p:cNvPr id="5" name="Slide Number Placeholder 4"/>
          <p:cNvSpPr>
            <a:spLocks noGrp="1"/>
          </p:cNvSpPr>
          <p:nvPr>
            <p:ph type="sldNum" sz="quarter" idx="12"/>
          </p:nvPr>
        </p:nvSpPr>
        <p:spPr/>
        <p:txBody>
          <a:bodyPr/>
          <a:lstStyle/>
          <a:p>
            <a:fld id="{C486C8D4-F627-4DF8-AFB6-73196652E83B}" type="slidenum">
              <a:rPr lang="en-US" smtClean="0"/>
              <a:pPr/>
              <a:t>23</a:t>
            </a:fld>
            <a:endParaRPr lang="en-US"/>
          </a:p>
        </p:txBody>
      </p:sp>
    </p:spTree>
    <p:extLst>
      <p:ext uri="{BB962C8B-B14F-4D97-AF65-F5344CB8AC3E}">
        <p14:creationId xmlns:p14="http://schemas.microsoft.com/office/powerpoint/2010/main" val="3721400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cap="all" dirty="0"/>
              <a:t>Congenital Detachment of the Retina</a:t>
            </a:r>
            <a:endParaRPr lang="en-US" sz="3200" cap="all" dirty="0"/>
          </a:p>
        </p:txBody>
      </p:sp>
      <p:sp>
        <p:nvSpPr>
          <p:cNvPr id="3" name="Content Placeholder 2"/>
          <p:cNvSpPr>
            <a:spLocks noGrp="1"/>
          </p:cNvSpPr>
          <p:nvPr>
            <p:ph idx="1"/>
          </p:nvPr>
        </p:nvSpPr>
        <p:spPr/>
        <p:txBody>
          <a:bodyPr>
            <a:normAutofit fontScale="85000" lnSpcReduction="10000"/>
          </a:bodyPr>
          <a:lstStyle/>
          <a:p>
            <a:r>
              <a:rPr lang="en-US" dirty="0"/>
              <a:t>Congenital detachment of the retina occurs when the inner and outer layers of the optic cup fail to fuse during the fetal period to </a:t>
            </a:r>
            <a:r>
              <a:rPr lang="en-US" dirty="0" smtClean="0"/>
              <a:t>obliterate </a:t>
            </a:r>
            <a:r>
              <a:rPr lang="en-US" dirty="0"/>
              <a:t>the </a:t>
            </a:r>
            <a:r>
              <a:rPr lang="en-US" dirty="0" err="1"/>
              <a:t>intraretinal</a:t>
            </a:r>
            <a:r>
              <a:rPr lang="en-US" dirty="0"/>
              <a:t> </a:t>
            </a:r>
            <a:r>
              <a:rPr lang="en-US" dirty="0" smtClean="0"/>
              <a:t>space - primary detachment. </a:t>
            </a:r>
          </a:p>
          <a:p>
            <a:r>
              <a:rPr lang="en-US" dirty="0" smtClean="0"/>
              <a:t>Detachment may </a:t>
            </a:r>
            <a:r>
              <a:rPr lang="en-US" dirty="0"/>
              <a:t>be partial or complete. </a:t>
            </a:r>
            <a:endParaRPr lang="en-US" dirty="0" smtClean="0"/>
          </a:p>
          <a:p>
            <a:r>
              <a:rPr lang="en-US" dirty="0" smtClean="0"/>
              <a:t>Retinal </a:t>
            </a:r>
            <a:r>
              <a:rPr lang="en-US" dirty="0"/>
              <a:t>detachment may result from unequal rates of growth of the two retinal layers; as a result, the layers of the optic cup are not in perfect apposition. </a:t>
            </a:r>
            <a:endParaRPr lang="en-US" dirty="0" smtClean="0"/>
          </a:p>
          <a:p>
            <a:r>
              <a:rPr lang="en-US" dirty="0" smtClean="0"/>
              <a:t>Secondary </a:t>
            </a:r>
            <a:r>
              <a:rPr lang="en-US" dirty="0"/>
              <a:t>detachments usually occur in association with other anomalies of the eye and head.</a:t>
            </a:r>
          </a:p>
        </p:txBody>
      </p:sp>
      <p:sp>
        <p:nvSpPr>
          <p:cNvPr id="4" name="Slide Number Placeholder 3"/>
          <p:cNvSpPr>
            <a:spLocks noGrp="1"/>
          </p:cNvSpPr>
          <p:nvPr>
            <p:ph type="sldNum" sz="quarter" idx="12"/>
          </p:nvPr>
        </p:nvSpPr>
        <p:spPr/>
        <p:txBody>
          <a:bodyPr/>
          <a:lstStyle/>
          <a:p>
            <a:fld id="{C486C8D4-F627-4DF8-AFB6-73196652E83B}" type="slidenum">
              <a:rPr lang="en-US" smtClean="0"/>
              <a:pPr/>
              <a:t>24</a:t>
            </a:fld>
            <a:endParaRPr lang="en-US"/>
          </a:p>
        </p:txBody>
      </p:sp>
    </p:spTree>
    <p:extLst>
      <p:ext uri="{BB962C8B-B14F-4D97-AF65-F5344CB8AC3E}">
        <p14:creationId xmlns:p14="http://schemas.microsoft.com/office/powerpoint/2010/main" val="38343957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dirty="0" smtClean="0"/>
              <a:t>Although </a:t>
            </a:r>
            <a:r>
              <a:rPr lang="en-US" dirty="0"/>
              <a:t>separated from the retinal pigment epithelium, the neural retina retains its blood supply (central artery of retina), derived from the embryonic </a:t>
            </a:r>
            <a:r>
              <a:rPr lang="en-US" dirty="0" err="1"/>
              <a:t>hyaloid</a:t>
            </a:r>
            <a:r>
              <a:rPr lang="en-US" dirty="0"/>
              <a:t> artery</a:t>
            </a:r>
            <a:r>
              <a:rPr lang="en-US" dirty="0" smtClean="0"/>
              <a:t>.</a:t>
            </a:r>
          </a:p>
          <a:p>
            <a:r>
              <a:rPr lang="en-US" dirty="0" smtClean="0"/>
              <a:t>Detached </a:t>
            </a:r>
            <a:r>
              <a:rPr lang="en-US" dirty="0"/>
              <a:t>retina may follow a blow to the eyeball, as may occur during a boxing match. </a:t>
            </a:r>
          </a:p>
          <a:p>
            <a:pPr lvl="1"/>
            <a:r>
              <a:rPr lang="en-US" dirty="0"/>
              <a:t>As a result, fluid accumulates between the layers and vision is impaired</a:t>
            </a:r>
            <a:r>
              <a:rPr lang="en-US" dirty="0" smtClean="0"/>
              <a:t>.</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25</a:t>
            </a:fld>
            <a:endParaRPr lang="en-US"/>
          </a:p>
        </p:txBody>
      </p:sp>
    </p:spTree>
    <p:extLst>
      <p:ext uri="{BB962C8B-B14F-4D97-AF65-F5344CB8AC3E}">
        <p14:creationId xmlns:p14="http://schemas.microsoft.com/office/powerpoint/2010/main" val="37246290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cap="all" dirty="0" smtClean="0"/>
              <a:t>Edema of the Optic Disc</a:t>
            </a:r>
            <a:endParaRPr lang="en-US" b="1" cap="all" dirty="0"/>
          </a:p>
        </p:txBody>
      </p:sp>
      <p:sp>
        <p:nvSpPr>
          <p:cNvPr id="3" name="Content Placeholder 2"/>
          <p:cNvSpPr>
            <a:spLocks noGrp="1"/>
          </p:cNvSpPr>
          <p:nvPr>
            <p:ph idx="1"/>
          </p:nvPr>
        </p:nvSpPr>
        <p:spPr/>
        <p:txBody>
          <a:bodyPr>
            <a:normAutofit fontScale="85000" lnSpcReduction="10000"/>
          </a:bodyPr>
          <a:lstStyle/>
          <a:p>
            <a:r>
              <a:rPr lang="en-US" dirty="0" smtClean="0"/>
              <a:t>The optic nerve is surrounded by three sheaths that </a:t>
            </a:r>
            <a:r>
              <a:rPr lang="en-US" dirty="0" err="1" smtClean="0"/>
              <a:t>evaginated</a:t>
            </a:r>
            <a:r>
              <a:rPr lang="en-US" dirty="0" smtClean="0"/>
              <a:t> with the optic vesicle and stalk; </a:t>
            </a:r>
            <a:r>
              <a:rPr lang="en-US" dirty="0" smtClean="0"/>
              <a:t>which </a:t>
            </a:r>
            <a:r>
              <a:rPr lang="en-US" dirty="0" smtClean="0"/>
              <a:t>are continuous with the meninges of the brain.</a:t>
            </a:r>
          </a:p>
          <a:p>
            <a:pPr lvl="1"/>
            <a:r>
              <a:rPr lang="en-US" dirty="0" smtClean="0"/>
              <a:t>The outer </a:t>
            </a:r>
            <a:r>
              <a:rPr lang="en-US" dirty="0" err="1" smtClean="0"/>
              <a:t>dural</a:t>
            </a:r>
            <a:r>
              <a:rPr lang="en-US" dirty="0" smtClean="0"/>
              <a:t> sheath from the </a:t>
            </a:r>
            <a:r>
              <a:rPr lang="en-US" dirty="0" err="1" smtClean="0"/>
              <a:t>dura</a:t>
            </a:r>
            <a:r>
              <a:rPr lang="en-US" dirty="0" smtClean="0"/>
              <a:t> mater is thick and fibrous and blends with the sclera.</a:t>
            </a:r>
          </a:p>
          <a:p>
            <a:pPr lvl="1"/>
            <a:r>
              <a:rPr lang="en-US" dirty="0" smtClean="0"/>
              <a:t>The intermediate sheath from the arachnoid mater is thin.</a:t>
            </a:r>
          </a:p>
          <a:p>
            <a:pPr lvl="1"/>
            <a:r>
              <a:rPr lang="en-US" dirty="0" smtClean="0"/>
              <a:t>The inner sheath from the </a:t>
            </a:r>
            <a:r>
              <a:rPr lang="en-US" dirty="0" err="1" smtClean="0"/>
              <a:t>pia</a:t>
            </a:r>
            <a:r>
              <a:rPr lang="en-US" dirty="0" smtClean="0"/>
              <a:t> mater is vascular and closely invests the optic nerve and central vessels of the retina as far as the optic disc.</a:t>
            </a:r>
          </a:p>
          <a:p>
            <a:pPr lvl="1"/>
            <a:r>
              <a:rPr lang="en-US" dirty="0" smtClean="0"/>
              <a:t>Cerebrospinal fluid is present in the subarachnoid space between the intermediate and inner sheaths of the optic nerve.</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26</a:t>
            </a:fld>
            <a:endParaRPr lang="en-US"/>
          </a:p>
        </p:txBody>
      </p:sp>
    </p:spTree>
    <p:extLst>
      <p:ext uri="{BB962C8B-B14F-4D97-AF65-F5344CB8AC3E}">
        <p14:creationId xmlns:p14="http://schemas.microsoft.com/office/powerpoint/2010/main" val="739666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lnSpcReduction="10000"/>
          </a:bodyPr>
          <a:lstStyle/>
          <a:p>
            <a:r>
              <a:rPr lang="en-US" dirty="0"/>
              <a:t>The relationship of the sheaths of the optic nerve to the meninges of the brain and the subarachnoid space is important clinically. </a:t>
            </a:r>
            <a:endParaRPr lang="en-US" dirty="0" smtClean="0"/>
          </a:p>
          <a:p>
            <a:r>
              <a:rPr lang="en-US" dirty="0" smtClean="0"/>
              <a:t>An </a:t>
            </a:r>
            <a:r>
              <a:rPr lang="en-US" dirty="0"/>
              <a:t>increase in CSF pressure (often resulting from increased intracranial pressure) slows venous return from the retina, causing </a:t>
            </a:r>
            <a:r>
              <a:rPr lang="en-US" b="1" dirty="0"/>
              <a:t>papilledema</a:t>
            </a:r>
            <a:r>
              <a:rPr lang="en-US" dirty="0"/>
              <a:t> (fluid accumulation) of the optic disc. </a:t>
            </a:r>
            <a:endParaRPr lang="en-US" dirty="0" smtClean="0"/>
          </a:p>
          <a:p>
            <a:r>
              <a:rPr lang="en-US" dirty="0" smtClean="0"/>
              <a:t>This </a:t>
            </a:r>
            <a:r>
              <a:rPr lang="en-US" dirty="0"/>
              <a:t>occurs because the retinal vessels are covered by </a:t>
            </a:r>
            <a:r>
              <a:rPr lang="en-US" dirty="0" err="1"/>
              <a:t>pia</a:t>
            </a:r>
            <a:r>
              <a:rPr lang="en-US" dirty="0"/>
              <a:t> mater and lie in the extension of the subarachnoid space that surrounds the optic nerve.</a:t>
            </a:r>
          </a:p>
        </p:txBody>
      </p:sp>
      <p:sp>
        <p:nvSpPr>
          <p:cNvPr id="4" name="Slide Number Placeholder 3"/>
          <p:cNvSpPr>
            <a:spLocks noGrp="1"/>
          </p:cNvSpPr>
          <p:nvPr>
            <p:ph type="sldNum" sz="quarter" idx="12"/>
          </p:nvPr>
        </p:nvSpPr>
        <p:spPr/>
        <p:txBody>
          <a:bodyPr/>
          <a:lstStyle/>
          <a:p>
            <a:fld id="{C486C8D4-F627-4DF8-AFB6-73196652E83B}" type="slidenum">
              <a:rPr lang="en-US" smtClean="0"/>
              <a:pPr/>
              <a:t>27</a:t>
            </a:fld>
            <a:endParaRPr lang="en-US"/>
          </a:p>
        </p:txBody>
      </p:sp>
    </p:spTree>
    <p:extLst>
      <p:ext uri="{BB962C8B-B14F-4D97-AF65-F5344CB8AC3E}">
        <p14:creationId xmlns:p14="http://schemas.microsoft.com/office/powerpoint/2010/main" val="540056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b="1" cap="all" dirty="0"/>
              <a:t>Development of the </a:t>
            </a:r>
            <a:r>
              <a:rPr lang="en-US" b="1" cap="all" dirty="0" err="1"/>
              <a:t>Ciliary</a:t>
            </a:r>
            <a:r>
              <a:rPr lang="en-US" b="1" cap="all" dirty="0"/>
              <a:t> Body </a:t>
            </a:r>
          </a:p>
        </p:txBody>
      </p:sp>
      <p:sp>
        <p:nvSpPr>
          <p:cNvPr id="3" name="Content Placeholder 2"/>
          <p:cNvSpPr>
            <a:spLocks noGrp="1"/>
          </p:cNvSpPr>
          <p:nvPr>
            <p:ph idx="1"/>
          </p:nvPr>
        </p:nvSpPr>
        <p:spPr>
          <a:xfrm>
            <a:off x="457200" y="914400"/>
            <a:ext cx="8229600" cy="5410200"/>
          </a:xfrm>
        </p:spPr>
        <p:txBody>
          <a:bodyPr>
            <a:normAutofit fontScale="77500" lnSpcReduction="20000"/>
          </a:bodyPr>
          <a:lstStyle/>
          <a:p>
            <a:r>
              <a:rPr lang="en-US" dirty="0"/>
              <a:t>The </a:t>
            </a:r>
            <a:r>
              <a:rPr lang="en-US" dirty="0" err="1"/>
              <a:t>ciliary</a:t>
            </a:r>
            <a:r>
              <a:rPr lang="en-US" dirty="0"/>
              <a:t> body is a wedge-shaped extension of the choroid. </a:t>
            </a:r>
            <a:endParaRPr lang="en-US" dirty="0" smtClean="0"/>
          </a:p>
          <a:p>
            <a:r>
              <a:rPr lang="en-US" dirty="0" smtClean="0"/>
              <a:t>Its </a:t>
            </a:r>
            <a:r>
              <a:rPr lang="en-US" dirty="0"/>
              <a:t>medial surface projects toward the lens, forming </a:t>
            </a:r>
            <a:r>
              <a:rPr lang="en-US" b="1" dirty="0" err="1"/>
              <a:t>ciliary</a:t>
            </a:r>
            <a:r>
              <a:rPr lang="en-US" b="1" dirty="0"/>
              <a:t> </a:t>
            </a:r>
            <a:r>
              <a:rPr lang="en-US" b="1" dirty="0" smtClean="0"/>
              <a:t>processes</a:t>
            </a:r>
            <a:r>
              <a:rPr lang="en-US" dirty="0" smtClean="0"/>
              <a:t>. </a:t>
            </a:r>
          </a:p>
          <a:p>
            <a:r>
              <a:rPr lang="en-US" dirty="0" smtClean="0"/>
              <a:t>The </a:t>
            </a:r>
            <a:r>
              <a:rPr lang="en-US" b="1" dirty="0"/>
              <a:t>pigmented</a:t>
            </a:r>
            <a:r>
              <a:rPr lang="en-US" dirty="0"/>
              <a:t> portion of the </a:t>
            </a:r>
            <a:r>
              <a:rPr lang="en-US" dirty="0" err="1"/>
              <a:t>ciliary</a:t>
            </a:r>
            <a:r>
              <a:rPr lang="en-US" dirty="0"/>
              <a:t> epithelium is derived from the outer layer of the optic cup and is continuous with the retinal pigment </a:t>
            </a:r>
            <a:r>
              <a:rPr lang="en-US" dirty="0" smtClean="0"/>
              <a:t>epithelium. </a:t>
            </a:r>
          </a:p>
          <a:p>
            <a:r>
              <a:rPr lang="en-US" dirty="0" smtClean="0"/>
              <a:t>The </a:t>
            </a:r>
            <a:r>
              <a:rPr lang="en-US" b="1" dirty="0" err="1"/>
              <a:t>nonpigmented</a:t>
            </a:r>
            <a:r>
              <a:rPr lang="en-US" dirty="0"/>
              <a:t> portion of the </a:t>
            </a:r>
            <a:r>
              <a:rPr lang="en-US" dirty="0" err="1"/>
              <a:t>ciliary</a:t>
            </a:r>
            <a:r>
              <a:rPr lang="en-US" dirty="0"/>
              <a:t> epithelium represents the anterior prolongation of the neural retina in which </a:t>
            </a:r>
            <a:r>
              <a:rPr lang="en-US" b="1" dirty="0"/>
              <a:t>no neural elements develop. </a:t>
            </a:r>
            <a:endParaRPr lang="en-US" b="1" dirty="0" smtClean="0"/>
          </a:p>
          <a:p>
            <a:r>
              <a:rPr lang="en-US" dirty="0" smtClean="0"/>
              <a:t>The </a:t>
            </a:r>
            <a:r>
              <a:rPr lang="en-US" b="1" dirty="0" err="1"/>
              <a:t>ciliary</a:t>
            </a:r>
            <a:r>
              <a:rPr lang="en-US" b="1" dirty="0"/>
              <a:t> muscle</a:t>
            </a:r>
            <a:r>
              <a:rPr lang="en-US" dirty="0"/>
              <a:t>-the smooth muscle of the </a:t>
            </a:r>
            <a:r>
              <a:rPr lang="en-US" dirty="0" err="1"/>
              <a:t>ciliary</a:t>
            </a:r>
            <a:r>
              <a:rPr lang="en-US" dirty="0"/>
              <a:t> body that is responsible for focusing the lens-and the connective tissue in the </a:t>
            </a:r>
            <a:r>
              <a:rPr lang="en-US" dirty="0" err="1"/>
              <a:t>ciliary</a:t>
            </a:r>
            <a:r>
              <a:rPr lang="en-US" dirty="0"/>
              <a:t> body develop from </a:t>
            </a:r>
            <a:r>
              <a:rPr lang="en-US" dirty="0">
                <a:solidFill>
                  <a:srgbClr val="FF0000"/>
                </a:solidFill>
              </a:rPr>
              <a:t>mesenchyme </a:t>
            </a:r>
            <a:r>
              <a:rPr lang="en-US" dirty="0"/>
              <a:t>located at the edge of the optic cup in the region between the anterior scleral condensation and the </a:t>
            </a:r>
            <a:r>
              <a:rPr lang="en-US" dirty="0" err="1"/>
              <a:t>ciliary</a:t>
            </a:r>
            <a:r>
              <a:rPr lang="en-US" dirty="0"/>
              <a:t> pigment epithelium.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28</a:t>
            </a:fld>
            <a:endParaRPr lang="en-US"/>
          </a:p>
        </p:txBody>
      </p:sp>
    </p:spTree>
    <p:extLst>
      <p:ext uri="{BB962C8B-B14F-4D97-AF65-F5344CB8AC3E}">
        <p14:creationId xmlns:p14="http://schemas.microsoft.com/office/powerpoint/2010/main" val="27136851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33413"/>
            <a:ext cx="7620000"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29</a:t>
            </a:fld>
            <a:endParaRPr lang="en-US"/>
          </a:p>
        </p:txBody>
      </p:sp>
    </p:spTree>
    <p:extLst>
      <p:ext uri="{BB962C8B-B14F-4D97-AF65-F5344CB8AC3E}">
        <p14:creationId xmlns:p14="http://schemas.microsoft.com/office/powerpoint/2010/main" val="3397493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20000"/>
          </a:bodyPr>
          <a:lstStyle/>
          <a:p>
            <a:r>
              <a:rPr lang="en-US" dirty="0"/>
              <a:t>Early eye development results from a series of inductive signals. </a:t>
            </a:r>
            <a:endParaRPr lang="en-US" dirty="0" smtClean="0"/>
          </a:p>
          <a:p>
            <a:r>
              <a:rPr lang="en-US" dirty="0" smtClean="0"/>
              <a:t>The </a:t>
            </a:r>
            <a:r>
              <a:rPr lang="en-US" dirty="0"/>
              <a:t>eyes are derived from four sources:</a:t>
            </a:r>
          </a:p>
          <a:p>
            <a:pPr lvl="1"/>
            <a:r>
              <a:rPr lang="en-US" dirty="0"/>
              <a:t>The </a:t>
            </a:r>
            <a:r>
              <a:rPr lang="en-US" dirty="0" err="1"/>
              <a:t>neuroectoderm</a:t>
            </a:r>
            <a:r>
              <a:rPr lang="en-US" dirty="0"/>
              <a:t> of the forebrain</a:t>
            </a:r>
          </a:p>
          <a:p>
            <a:pPr lvl="1"/>
            <a:r>
              <a:rPr lang="en-US" dirty="0"/>
              <a:t>The surface ectoderm of the head</a:t>
            </a:r>
          </a:p>
          <a:p>
            <a:pPr lvl="1"/>
            <a:r>
              <a:rPr lang="en-US" dirty="0"/>
              <a:t>The mesoderm between the above layers</a:t>
            </a:r>
          </a:p>
          <a:p>
            <a:pPr lvl="1"/>
            <a:r>
              <a:rPr lang="en-US" dirty="0"/>
              <a:t>Neural crest </a:t>
            </a:r>
            <a:r>
              <a:rPr lang="en-US" dirty="0" smtClean="0"/>
              <a:t>cells</a:t>
            </a:r>
          </a:p>
          <a:p>
            <a:r>
              <a:rPr lang="en-US" dirty="0" smtClean="0"/>
              <a:t>The </a:t>
            </a:r>
            <a:r>
              <a:rPr lang="en-US" b="1" dirty="0" err="1" smtClean="0"/>
              <a:t>neuroectoderm</a:t>
            </a:r>
            <a:r>
              <a:rPr lang="en-US" dirty="0" smtClean="0"/>
              <a:t> of the forebrain differentiates into the: </a:t>
            </a:r>
          </a:p>
          <a:p>
            <a:pPr lvl="1"/>
            <a:r>
              <a:rPr lang="en-US" dirty="0" smtClean="0"/>
              <a:t>retina, </a:t>
            </a:r>
          </a:p>
          <a:p>
            <a:pPr lvl="1"/>
            <a:r>
              <a:rPr lang="en-US" dirty="0" smtClean="0"/>
              <a:t>the posterior layers of the iris, </a:t>
            </a:r>
          </a:p>
          <a:p>
            <a:pPr lvl="1"/>
            <a:r>
              <a:rPr lang="en-US" dirty="0" smtClean="0"/>
              <a:t>optic nerve. </a:t>
            </a:r>
          </a:p>
          <a:p>
            <a:r>
              <a:rPr lang="en-US" dirty="0" smtClean="0"/>
              <a:t>The </a:t>
            </a:r>
            <a:r>
              <a:rPr lang="en-US" b="1" dirty="0" smtClean="0"/>
              <a:t>surface ectoderm</a:t>
            </a:r>
            <a:r>
              <a:rPr lang="en-US" dirty="0" smtClean="0"/>
              <a:t> forms: </a:t>
            </a:r>
          </a:p>
          <a:p>
            <a:pPr lvl="1"/>
            <a:r>
              <a:rPr lang="en-US" dirty="0" smtClean="0"/>
              <a:t>the lens of the eye </a:t>
            </a:r>
          </a:p>
          <a:p>
            <a:pPr lvl="1"/>
            <a:r>
              <a:rPr lang="en-US" dirty="0" smtClean="0"/>
              <a:t>the corneal epithelium.</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3</a:t>
            </a:fld>
            <a:endParaRPr lang="en-US"/>
          </a:p>
        </p:txBody>
      </p:sp>
    </p:spTree>
    <p:extLst>
      <p:ext uri="{BB962C8B-B14F-4D97-AF65-F5344CB8AC3E}">
        <p14:creationId xmlns:p14="http://schemas.microsoft.com/office/powerpoint/2010/main" val="43297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30</a:t>
            </a:fld>
            <a:endParaRPr lang="en-US"/>
          </a:p>
        </p:txBody>
      </p:sp>
      <p:pic>
        <p:nvPicPr>
          <p:cNvPr id="3" name="Picture 2"/>
          <p:cNvPicPr>
            <a:picLocks noChangeAspect="1"/>
          </p:cNvPicPr>
          <p:nvPr/>
        </p:nvPicPr>
        <p:blipFill>
          <a:blip r:embed="rId2"/>
          <a:stretch>
            <a:fillRect/>
          </a:stretch>
        </p:blipFill>
        <p:spPr>
          <a:xfrm>
            <a:off x="1079227" y="0"/>
            <a:ext cx="6985545" cy="6858000"/>
          </a:xfrm>
          <a:prstGeom prst="rect">
            <a:avLst/>
          </a:prstGeom>
        </p:spPr>
      </p:pic>
    </p:spTree>
    <p:extLst>
      <p:ext uri="{BB962C8B-B14F-4D97-AF65-F5344CB8AC3E}">
        <p14:creationId xmlns:p14="http://schemas.microsoft.com/office/powerpoint/2010/main" val="5491119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a:t>Development of the Iris </a:t>
            </a:r>
          </a:p>
        </p:txBody>
      </p:sp>
      <p:sp>
        <p:nvSpPr>
          <p:cNvPr id="3" name="Content Placeholder 2"/>
          <p:cNvSpPr>
            <a:spLocks noGrp="1"/>
          </p:cNvSpPr>
          <p:nvPr>
            <p:ph idx="1"/>
          </p:nvPr>
        </p:nvSpPr>
        <p:spPr/>
        <p:txBody>
          <a:bodyPr>
            <a:normAutofit fontScale="70000" lnSpcReduction="20000"/>
          </a:bodyPr>
          <a:lstStyle/>
          <a:p>
            <a:r>
              <a:rPr lang="en-US" dirty="0"/>
              <a:t>The iris develops from the rim of the optic cup, which grows inward and partially covers the </a:t>
            </a:r>
            <a:r>
              <a:rPr lang="en-US" dirty="0" smtClean="0"/>
              <a:t>lens. </a:t>
            </a:r>
          </a:p>
          <a:p>
            <a:r>
              <a:rPr lang="en-US" dirty="0" smtClean="0"/>
              <a:t>The </a:t>
            </a:r>
            <a:r>
              <a:rPr lang="en-US" dirty="0"/>
              <a:t>two layers of the optic cup remain thin in this area. </a:t>
            </a:r>
            <a:endParaRPr lang="en-US" dirty="0" smtClean="0"/>
          </a:p>
          <a:p>
            <a:r>
              <a:rPr lang="en-US" dirty="0" smtClean="0"/>
              <a:t>The </a:t>
            </a:r>
            <a:r>
              <a:rPr lang="en-US" dirty="0"/>
              <a:t>epithelium of the iris represents both layers of the optic cup; it is continuous with the double-layered epithelium of the </a:t>
            </a:r>
            <a:r>
              <a:rPr lang="en-US" dirty="0" err="1"/>
              <a:t>ciliary</a:t>
            </a:r>
            <a:r>
              <a:rPr lang="en-US" dirty="0"/>
              <a:t> body and with the retinal pigment epithelium and neural retina. </a:t>
            </a:r>
            <a:endParaRPr lang="en-US" dirty="0" smtClean="0"/>
          </a:p>
          <a:p>
            <a:r>
              <a:rPr lang="en-US" dirty="0" smtClean="0"/>
              <a:t>The </a:t>
            </a:r>
            <a:r>
              <a:rPr lang="en-US" dirty="0"/>
              <a:t>connective tissue framework (</a:t>
            </a:r>
            <a:r>
              <a:rPr lang="en-US" dirty="0" err="1"/>
              <a:t>stroma</a:t>
            </a:r>
            <a:r>
              <a:rPr lang="en-US" dirty="0"/>
              <a:t>) of the iris is derived from </a:t>
            </a:r>
            <a:r>
              <a:rPr lang="en-US" b="1" dirty="0" smtClean="0"/>
              <a:t>neural crest </a:t>
            </a:r>
            <a:r>
              <a:rPr lang="en-US" b="1" dirty="0"/>
              <a:t>cells </a:t>
            </a:r>
            <a:r>
              <a:rPr lang="en-US" dirty="0"/>
              <a:t>that migrate into the iris. </a:t>
            </a:r>
            <a:endParaRPr lang="en-US" dirty="0" smtClean="0"/>
          </a:p>
          <a:p>
            <a:r>
              <a:rPr lang="en-US" dirty="0" smtClean="0"/>
              <a:t>The </a:t>
            </a:r>
            <a:r>
              <a:rPr lang="en-US" b="1" dirty="0"/>
              <a:t>dilator </a:t>
            </a:r>
            <a:r>
              <a:rPr lang="en-US" b="1" dirty="0" err="1"/>
              <a:t>pupillae</a:t>
            </a:r>
            <a:r>
              <a:rPr lang="en-US" dirty="0"/>
              <a:t> and </a:t>
            </a:r>
            <a:r>
              <a:rPr lang="en-US" b="1" dirty="0"/>
              <a:t>sphincter </a:t>
            </a:r>
            <a:r>
              <a:rPr lang="en-US" b="1" dirty="0" err="1"/>
              <a:t>pupillae</a:t>
            </a:r>
            <a:r>
              <a:rPr lang="en-US" dirty="0"/>
              <a:t> muscles of the iris are derived from </a:t>
            </a:r>
            <a:r>
              <a:rPr lang="en-US" b="1" dirty="0" err="1"/>
              <a:t>neuroectoderm</a:t>
            </a:r>
            <a:r>
              <a:rPr lang="en-US" b="1" dirty="0"/>
              <a:t> of the optic cup</a:t>
            </a:r>
            <a:r>
              <a:rPr lang="en-US" dirty="0"/>
              <a:t>. </a:t>
            </a:r>
            <a:endParaRPr lang="en-US" dirty="0" smtClean="0"/>
          </a:p>
          <a:p>
            <a:r>
              <a:rPr lang="en-US" dirty="0" smtClean="0"/>
              <a:t>They </a:t>
            </a:r>
            <a:r>
              <a:rPr lang="en-US" dirty="0"/>
              <a:t>appear to arise from the anterior epithelial cells of the iris. </a:t>
            </a:r>
            <a:endParaRPr lang="en-US" dirty="0" smtClean="0"/>
          </a:p>
          <a:p>
            <a:r>
              <a:rPr lang="en-US" b="1" dirty="0" smtClean="0">
                <a:solidFill>
                  <a:srgbClr val="FF0000"/>
                </a:solidFill>
              </a:rPr>
              <a:t>These </a:t>
            </a:r>
            <a:r>
              <a:rPr lang="en-US" b="1" dirty="0">
                <a:solidFill>
                  <a:srgbClr val="FF0000"/>
                </a:solidFill>
              </a:rPr>
              <a:t>smooth muscles result from a transformation of epithelial cells into smooth muscle cells.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31</a:t>
            </a:fld>
            <a:endParaRPr lang="en-US"/>
          </a:p>
        </p:txBody>
      </p:sp>
    </p:spTree>
    <p:extLst>
      <p:ext uri="{BB962C8B-B14F-4D97-AF65-F5344CB8AC3E}">
        <p14:creationId xmlns:p14="http://schemas.microsoft.com/office/powerpoint/2010/main" val="952595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0988"/>
            <a:ext cx="7620000"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32</a:t>
            </a:fld>
            <a:endParaRPr lang="en-US"/>
          </a:p>
        </p:txBody>
      </p:sp>
    </p:spTree>
    <p:extLst>
      <p:ext uri="{BB962C8B-B14F-4D97-AF65-F5344CB8AC3E}">
        <p14:creationId xmlns:p14="http://schemas.microsoft.com/office/powerpoint/2010/main" val="33760657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33</a:t>
            </a:fld>
            <a:endParaRPr lang="en-US"/>
          </a:p>
        </p:txBody>
      </p:sp>
      <p:pic>
        <p:nvPicPr>
          <p:cNvPr id="3" name="Picture 2"/>
          <p:cNvPicPr>
            <a:picLocks noChangeAspect="1"/>
          </p:cNvPicPr>
          <p:nvPr/>
        </p:nvPicPr>
        <p:blipFill>
          <a:blip r:embed="rId2"/>
          <a:stretch>
            <a:fillRect/>
          </a:stretch>
        </p:blipFill>
        <p:spPr>
          <a:xfrm>
            <a:off x="444500" y="152400"/>
            <a:ext cx="8255000" cy="6553200"/>
          </a:xfrm>
          <a:prstGeom prst="rect">
            <a:avLst/>
          </a:prstGeom>
        </p:spPr>
      </p:pic>
    </p:spTree>
    <p:extLst>
      <p:ext uri="{BB962C8B-B14F-4D97-AF65-F5344CB8AC3E}">
        <p14:creationId xmlns:p14="http://schemas.microsoft.com/office/powerpoint/2010/main" val="1186707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a:t>Color of the Iris</a:t>
            </a:r>
            <a:endParaRPr lang="en-US" cap="all" dirty="0"/>
          </a:p>
        </p:txBody>
      </p:sp>
      <p:sp>
        <p:nvSpPr>
          <p:cNvPr id="3" name="Content Placeholder 2"/>
          <p:cNvSpPr>
            <a:spLocks noGrp="1"/>
          </p:cNvSpPr>
          <p:nvPr>
            <p:ph idx="1"/>
          </p:nvPr>
        </p:nvSpPr>
        <p:spPr/>
        <p:txBody>
          <a:bodyPr>
            <a:normAutofit fontScale="85000" lnSpcReduction="20000"/>
          </a:bodyPr>
          <a:lstStyle/>
          <a:p>
            <a:r>
              <a:rPr lang="en-US" dirty="0"/>
              <a:t>The iris is typically </a:t>
            </a:r>
            <a:r>
              <a:rPr lang="en-US" dirty="0">
                <a:solidFill>
                  <a:srgbClr val="FF0000"/>
                </a:solidFill>
              </a:rPr>
              <a:t>light blue </a:t>
            </a:r>
            <a:r>
              <a:rPr lang="en-US" dirty="0"/>
              <a:t>or </a:t>
            </a:r>
            <a:r>
              <a:rPr lang="en-US" dirty="0">
                <a:solidFill>
                  <a:srgbClr val="FF0000"/>
                </a:solidFill>
              </a:rPr>
              <a:t>gray</a:t>
            </a:r>
            <a:r>
              <a:rPr lang="en-US" dirty="0"/>
              <a:t> in most newborn infants. </a:t>
            </a:r>
            <a:endParaRPr lang="en-US" dirty="0" smtClean="0"/>
          </a:p>
          <a:p>
            <a:r>
              <a:rPr lang="en-US" dirty="0" smtClean="0"/>
              <a:t>The </a:t>
            </a:r>
            <a:r>
              <a:rPr lang="en-US" dirty="0"/>
              <a:t>iris acquires its definitive color as pigmentation occurs during the first </a:t>
            </a:r>
            <a:r>
              <a:rPr lang="en-US" dirty="0">
                <a:solidFill>
                  <a:srgbClr val="FF0000"/>
                </a:solidFill>
              </a:rPr>
              <a:t>6 to 10 months</a:t>
            </a:r>
            <a:r>
              <a:rPr lang="en-US" dirty="0"/>
              <a:t>. </a:t>
            </a:r>
            <a:endParaRPr lang="en-US" dirty="0" smtClean="0"/>
          </a:p>
          <a:p>
            <a:r>
              <a:rPr lang="en-US" dirty="0" smtClean="0"/>
              <a:t>The </a:t>
            </a:r>
            <a:r>
              <a:rPr lang="en-US" dirty="0"/>
              <a:t>concentration and distribution of pigment-containing cells-</a:t>
            </a:r>
            <a:r>
              <a:rPr lang="en-US" b="1" dirty="0" err="1"/>
              <a:t>chromatophores</a:t>
            </a:r>
            <a:r>
              <a:rPr lang="en-US" dirty="0"/>
              <a:t>-in the loose vascular connective tissue of the iris determine eye color. </a:t>
            </a:r>
            <a:endParaRPr lang="en-US" dirty="0" smtClean="0"/>
          </a:p>
          <a:p>
            <a:pPr lvl="1"/>
            <a:r>
              <a:rPr lang="en-US" dirty="0" smtClean="0"/>
              <a:t>If </a:t>
            </a:r>
            <a:r>
              <a:rPr lang="en-US" dirty="0"/>
              <a:t>the melanin pigment is confined to the pigmented epithelium on the posterior surface of the iris, the iris appears blue</a:t>
            </a:r>
            <a:r>
              <a:rPr lang="en-US" dirty="0" smtClean="0"/>
              <a:t>.</a:t>
            </a:r>
          </a:p>
          <a:p>
            <a:pPr lvl="1"/>
            <a:r>
              <a:rPr lang="en-US" dirty="0" smtClean="0"/>
              <a:t>If </a:t>
            </a:r>
            <a:r>
              <a:rPr lang="en-US" dirty="0"/>
              <a:t>melanin is also distributed throughout the </a:t>
            </a:r>
            <a:r>
              <a:rPr lang="en-US" dirty="0" err="1"/>
              <a:t>stroma</a:t>
            </a:r>
            <a:r>
              <a:rPr lang="en-US" dirty="0"/>
              <a:t> (supporting tissue) of the iris, the eye appears brown.</a:t>
            </a:r>
          </a:p>
        </p:txBody>
      </p:sp>
      <p:sp>
        <p:nvSpPr>
          <p:cNvPr id="4" name="Slide Number Placeholder 3"/>
          <p:cNvSpPr>
            <a:spLocks noGrp="1"/>
          </p:cNvSpPr>
          <p:nvPr>
            <p:ph type="sldNum" sz="quarter" idx="12"/>
          </p:nvPr>
        </p:nvSpPr>
        <p:spPr/>
        <p:txBody>
          <a:bodyPr/>
          <a:lstStyle/>
          <a:p>
            <a:fld id="{C486C8D4-F627-4DF8-AFB6-73196652E83B}" type="slidenum">
              <a:rPr lang="en-US" smtClean="0"/>
              <a:pPr/>
              <a:t>34</a:t>
            </a:fld>
            <a:endParaRPr lang="en-US"/>
          </a:p>
        </p:txBody>
      </p:sp>
    </p:spTree>
    <p:extLst>
      <p:ext uri="{BB962C8B-B14F-4D97-AF65-F5344CB8AC3E}">
        <p14:creationId xmlns:p14="http://schemas.microsoft.com/office/powerpoint/2010/main" val="20221327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a:t>Congenital </a:t>
            </a:r>
            <a:r>
              <a:rPr lang="en-US" b="1" cap="all" dirty="0" err="1"/>
              <a:t>Aniridia</a:t>
            </a:r>
            <a:endParaRPr lang="en-US" cap="all" dirty="0"/>
          </a:p>
        </p:txBody>
      </p:sp>
      <p:sp>
        <p:nvSpPr>
          <p:cNvPr id="3" name="Content Placeholder 2"/>
          <p:cNvSpPr>
            <a:spLocks noGrp="1"/>
          </p:cNvSpPr>
          <p:nvPr>
            <p:ph idx="1"/>
          </p:nvPr>
        </p:nvSpPr>
        <p:spPr/>
        <p:txBody>
          <a:bodyPr>
            <a:normAutofit fontScale="92500" lnSpcReduction="20000"/>
          </a:bodyPr>
          <a:lstStyle/>
          <a:p>
            <a:r>
              <a:rPr lang="en-US" dirty="0"/>
              <a:t>In this rare anomaly, there is almost complete absence of the iris. </a:t>
            </a:r>
            <a:endParaRPr lang="en-US" dirty="0" smtClean="0"/>
          </a:p>
          <a:p>
            <a:r>
              <a:rPr lang="en-US" dirty="0" smtClean="0"/>
              <a:t>This </a:t>
            </a:r>
            <a:r>
              <a:rPr lang="en-US" dirty="0"/>
              <a:t>defect results from an arrest of development at the rim of the optic cup during the </a:t>
            </a:r>
            <a:r>
              <a:rPr lang="en-US" dirty="0">
                <a:solidFill>
                  <a:srgbClr val="FF0000"/>
                </a:solidFill>
              </a:rPr>
              <a:t>eighth week. </a:t>
            </a:r>
            <a:endParaRPr lang="en-US" dirty="0" smtClean="0">
              <a:solidFill>
                <a:srgbClr val="FF0000"/>
              </a:solidFill>
            </a:endParaRPr>
          </a:p>
          <a:p>
            <a:r>
              <a:rPr lang="en-US" dirty="0" smtClean="0"/>
              <a:t>The </a:t>
            </a:r>
            <a:r>
              <a:rPr lang="en-US" dirty="0"/>
              <a:t>anomaly may be associated with glaucoma and other eye abnormalities. </a:t>
            </a:r>
            <a:endParaRPr lang="en-US" dirty="0" smtClean="0"/>
          </a:p>
          <a:p>
            <a:r>
              <a:rPr lang="en-US" dirty="0" err="1" smtClean="0"/>
              <a:t>Aniridia</a:t>
            </a:r>
            <a:r>
              <a:rPr lang="en-US" dirty="0" smtClean="0"/>
              <a:t> </a:t>
            </a:r>
            <a:r>
              <a:rPr lang="en-US" dirty="0"/>
              <a:t>may be familial, the transmission being dominant or sporadic. </a:t>
            </a:r>
            <a:endParaRPr lang="en-US" dirty="0" smtClean="0"/>
          </a:p>
          <a:p>
            <a:r>
              <a:rPr lang="en-US" dirty="0" smtClean="0"/>
              <a:t>In </a:t>
            </a:r>
            <a:r>
              <a:rPr lang="en-US" dirty="0"/>
              <a:t>humans, mutation of the </a:t>
            </a:r>
            <a:r>
              <a:rPr lang="en-US" i="1" dirty="0"/>
              <a:t>Pax6</a:t>
            </a:r>
            <a:r>
              <a:rPr lang="en-US" dirty="0"/>
              <a:t> gene results in </a:t>
            </a:r>
            <a:r>
              <a:rPr lang="en-US" dirty="0" err="1"/>
              <a:t>aniridia</a:t>
            </a:r>
            <a:r>
              <a:rPr lang="en-US" dirty="0"/>
              <a:t>.</a:t>
            </a:r>
          </a:p>
        </p:txBody>
      </p:sp>
      <p:sp>
        <p:nvSpPr>
          <p:cNvPr id="4" name="Slide Number Placeholder 3"/>
          <p:cNvSpPr>
            <a:spLocks noGrp="1"/>
          </p:cNvSpPr>
          <p:nvPr>
            <p:ph type="sldNum" sz="quarter" idx="12"/>
          </p:nvPr>
        </p:nvSpPr>
        <p:spPr/>
        <p:txBody>
          <a:bodyPr/>
          <a:lstStyle/>
          <a:p>
            <a:fld id="{C486C8D4-F627-4DF8-AFB6-73196652E83B}" type="slidenum">
              <a:rPr lang="en-US" smtClean="0"/>
              <a:pPr/>
              <a:t>35</a:t>
            </a:fld>
            <a:endParaRPr lang="en-US"/>
          </a:p>
        </p:txBody>
      </p:sp>
    </p:spTree>
    <p:extLst>
      <p:ext uri="{BB962C8B-B14F-4D97-AF65-F5344CB8AC3E}">
        <p14:creationId xmlns:p14="http://schemas.microsoft.com/office/powerpoint/2010/main" val="2987131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36</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76200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44236" y="4650984"/>
            <a:ext cx="7924800" cy="923330"/>
          </a:xfrm>
          <a:prstGeom prst="rect">
            <a:avLst/>
          </a:prstGeom>
        </p:spPr>
        <p:txBody>
          <a:bodyPr wrap="square">
            <a:spAutoFit/>
          </a:bodyPr>
          <a:lstStyle/>
          <a:p>
            <a:r>
              <a:rPr lang="en-US" dirty="0" err="1"/>
              <a:t>Heterochromia</a:t>
            </a:r>
            <a:r>
              <a:rPr lang="en-US" dirty="0"/>
              <a:t> (also known as a </a:t>
            </a:r>
            <a:r>
              <a:rPr lang="en-US" dirty="0" err="1"/>
              <a:t>heterochromia</a:t>
            </a:r>
            <a:r>
              <a:rPr lang="en-US" dirty="0"/>
              <a:t> </a:t>
            </a:r>
            <a:r>
              <a:rPr lang="en-US" dirty="0" err="1"/>
              <a:t>iridis</a:t>
            </a:r>
            <a:r>
              <a:rPr lang="en-US" dirty="0"/>
              <a:t> or </a:t>
            </a:r>
            <a:r>
              <a:rPr lang="en-US" dirty="0" err="1"/>
              <a:t>heterochromia</a:t>
            </a:r>
            <a:r>
              <a:rPr lang="en-US" dirty="0"/>
              <a:t> iridium) is an ocular condition in which one iris is a different color from the other iris. The subject on the photo above has a brown and hazel eye</a:t>
            </a:r>
            <a:r>
              <a:rPr lang="en-US" dirty="0" smtClean="0"/>
              <a:t>.</a:t>
            </a:r>
            <a:endParaRPr lang="en-US" dirty="0"/>
          </a:p>
        </p:txBody>
      </p:sp>
    </p:spTree>
    <p:extLst>
      <p:ext uri="{BB962C8B-B14F-4D97-AF65-F5344CB8AC3E}">
        <p14:creationId xmlns:p14="http://schemas.microsoft.com/office/powerpoint/2010/main" val="3242324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Coloboma</a:t>
            </a:r>
            <a:r>
              <a:rPr lang="en-US" b="1" dirty="0"/>
              <a:t> of the Iris</a:t>
            </a:r>
            <a:endParaRPr lang="en-US" dirty="0"/>
          </a:p>
        </p:txBody>
      </p:sp>
      <p:sp>
        <p:nvSpPr>
          <p:cNvPr id="3" name="Content Placeholder 2"/>
          <p:cNvSpPr>
            <a:spLocks noGrp="1"/>
          </p:cNvSpPr>
          <p:nvPr>
            <p:ph idx="1"/>
          </p:nvPr>
        </p:nvSpPr>
        <p:spPr>
          <a:xfrm>
            <a:off x="533400" y="1600200"/>
            <a:ext cx="8229600" cy="4525963"/>
          </a:xfrm>
        </p:spPr>
        <p:txBody>
          <a:bodyPr>
            <a:normAutofit fontScale="85000" lnSpcReduction="10000"/>
          </a:bodyPr>
          <a:lstStyle/>
          <a:p>
            <a:r>
              <a:rPr lang="en-US" dirty="0" err="1"/>
              <a:t>Coloboma</a:t>
            </a:r>
            <a:r>
              <a:rPr lang="en-US" dirty="0"/>
              <a:t> is a defect in the inferior sector of the iris or a notch in the pupillary margin, giving the pupil a keyhole </a:t>
            </a:r>
            <a:r>
              <a:rPr lang="en-US" dirty="0" smtClean="0"/>
              <a:t>appearance. </a:t>
            </a:r>
          </a:p>
          <a:p>
            <a:r>
              <a:rPr lang="en-US" dirty="0" smtClean="0"/>
              <a:t>The </a:t>
            </a:r>
            <a:r>
              <a:rPr lang="en-US" dirty="0"/>
              <a:t>defect may be limited to the iris or it may extend deeper and involve the </a:t>
            </a:r>
            <a:r>
              <a:rPr lang="en-US" dirty="0" err="1"/>
              <a:t>ciliary</a:t>
            </a:r>
            <a:r>
              <a:rPr lang="en-US" dirty="0"/>
              <a:t> body and retina. </a:t>
            </a:r>
            <a:endParaRPr lang="en-US" dirty="0" smtClean="0"/>
          </a:p>
          <a:p>
            <a:r>
              <a:rPr lang="en-US" i="1" dirty="0" smtClean="0"/>
              <a:t>A </a:t>
            </a:r>
            <a:r>
              <a:rPr lang="en-US" i="1" dirty="0"/>
              <a:t>typical </a:t>
            </a:r>
            <a:r>
              <a:rPr lang="en-US" i="1" dirty="0" err="1"/>
              <a:t>coloboma</a:t>
            </a:r>
            <a:r>
              <a:rPr lang="en-US" i="1" dirty="0"/>
              <a:t> of the iris results from failure of closure of the retinal fissure during the </a:t>
            </a:r>
            <a:r>
              <a:rPr lang="en-US" i="1" dirty="0">
                <a:solidFill>
                  <a:srgbClr val="FF0000"/>
                </a:solidFill>
              </a:rPr>
              <a:t>sixth week</a:t>
            </a:r>
            <a:r>
              <a:rPr lang="en-US" dirty="0"/>
              <a:t>. </a:t>
            </a:r>
            <a:endParaRPr lang="en-US" dirty="0" smtClean="0"/>
          </a:p>
          <a:p>
            <a:r>
              <a:rPr lang="en-US" dirty="0" smtClean="0"/>
              <a:t>The </a:t>
            </a:r>
            <a:r>
              <a:rPr lang="en-US" dirty="0"/>
              <a:t>defect may be caused by environmental factors. </a:t>
            </a:r>
            <a:endParaRPr lang="en-US" dirty="0" smtClean="0"/>
          </a:p>
          <a:p>
            <a:r>
              <a:rPr lang="en-US" dirty="0" smtClean="0"/>
              <a:t>A </a:t>
            </a:r>
            <a:r>
              <a:rPr lang="en-US" dirty="0"/>
              <a:t>simple </a:t>
            </a:r>
            <a:r>
              <a:rPr lang="en-US" dirty="0" err="1"/>
              <a:t>coloboma</a:t>
            </a:r>
            <a:r>
              <a:rPr lang="en-US" dirty="0"/>
              <a:t> is frequently hereditary and is transmitted as an autosomal dominant characteristic.</a:t>
            </a:r>
          </a:p>
        </p:txBody>
      </p:sp>
      <p:sp>
        <p:nvSpPr>
          <p:cNvPr id="5" name="Slide Number Placeholder 4"/>
          <p:cNvSpPr>
            <a:spLocks noGrp="1"/>
          </p:cNvSpPr>
          <p:nvPr>
            <p:ph type="sldNum" sz="quarter" idx="12"/>
          </p:nvPr>
        </p:nvSpPr>
        <p:spPr/>
        <p:txBody>
          <a:bodyPr/>
          <a:lstStyle/>
          <a:p>
            <a:fld id="{C486C8D4-F627-4DF8-AFB6-73196652E83B}" type="slidenum">
              <a:rPr lang="en-US" smtClean="0"/>
              <a:pPr/>
              <a:t>37</a:t>
            </a:fld>
            <a:endParaRPr lang="en-US"/>
          </a:p>
        </p:txBody>
      </p:sp>
    </p:spTree>
    <p:extLst>
      <p:ext uri="{BB962C8B-B14F-4D97-AF65-F5344CB8AC3E}">
        <p14:creationId xmlns:p14="http://schemas.microsoft.com/office/powerpoint/2010/main" val="17480602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9113"/>
            <a:ext cx="7620000" cy="390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38</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419601"/>
            <a:ext cx="7620000" cy="1936750"/>
          </a:xfrm>
          <a:prstGeom prst="rect">
            <a:avLst/>
          </a:prstGeom>
        </p:spPr>
      </p:pic>
    </p:spTree>
    <p:extLst>
      <p:ext uri="{BB962C8B-B14F-4D97-AF65-F5344CB8AC3E}">
        <p14:creationId xmlns:p14="http://schemas.microsoft.com/office/powerpoint/2010/main" val="2749177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a:t>Development of the Lens </a:t>
            </a:r>
          </a:p>
        </p:txBody>
      </p:sp>
      <p:sp>
        <p:nvSpPr>
          <p:cNvPr id="3" name="Content Placeholder 2"/>
          <p:cNvSpPr>
            <a:spLocks noGrp="1"/>
          </p:cNvSpPr>
          <p:nvPr>
            <p:ph idx="1"/>
          </p:nvPr>
        </p:nvSpPr>
        <p:spPr/>
        <p:txBody>
          <a:bodyPr>
            <a:normAutofit fontScale="85000" lnSpcReduction="10000"/>
          </a:bodyPr>
          <a:lstStyle/>
          <a:p>
            <a:r>
              <a:rPr lang="en-US" dirty="0"/>
              <a:t>The lens develops from the </a:t>
            </a:r>
            <a:r>
              <a:rPr lang="en-US" b="1" dirty="0"/>
              <a:t>lens vesicle</a:t>
            </a:r>
            <a:r>
              <a:rPr lang="en-US" dirty="0"/>
              <a:t>, a derivative of the surface </a:t>
            </a:r>
            <a:r>
              <a:rPr lang="en-US" dirty="0" smtClean="0"/>
              <a:t>ectoderm. </a:t>
            </a:r>
          </a:p>
          <a:p>
            <a:r>
              <a:rPr lang="en-US" dirty="0" smtClean="0"/>
              <a:t>The </a:t>
            </a:r>
            <a:r>
              <a:rPr lang="en-US" dirty="0"/>
              <a:t>anterior wall of this vesicle, composed of cuboidal epithelium, becomes the </a:t>
            </a:r>
            <a:r>
              <a:rPr lang="en-US" dirty="0" err="1"/>
              <a:t>subcapsular</a:t>
            </a:r>
            <a:r>
              <a:rPr lang="en-US" dirty="0"/>
              <a:t> </a:t>
            </a:r>
            <a:r>
              <a:rPr lang="en-US" b="1" dirty="0"/>
              <a:t>lens </a:t>
            </a:r>
            <a:r>
              <a:rPr lang="en-US" b="1" dirty="0" smtClean="0"/>
              <a:t>epithelium.</a:t>
            </a:r>
            <a:endParaRPr lang="en-US" dirty="0" smtClean="0"/>
          </a:p>
          <a:p>
            <a:r>
              <a:rPr lang="en-US" dirty="0" smtClean="0"/>
              <a:t>The </a:t>
            </a:r>
            <a:r>
              <a:rPr lang="en-US" dirty="0"/>
              <a:t>nuclei of the tall columnar cells forming the posterior wall of the lens vesicle undergo dissolution. </a:t>
            </a:r>
            <a:endParaRPr lang="en-US" dirty="0" smtClean="0"/>
          </a:p>
          <a:p>
            <a:pPr lvl="1"/>
            <a:r>
              <a:rPr lang="en-US" dirty="0" smtClean="0"/>
              <a:t>These </a:t>
            </a:r>
            <a:r>
              <a:rPr lang="en-US" dirty="0"/>
              <a:t>cells lengthen considerably to form highly transparent epithelial cells, the </a:t>
            </a:r>
            <a:r>
              <a:rPr lang="en-US" b="1" dirty="0"/>
              <a:t>primary lens fibers</a:t>
            </a:r>
            <a:r>
              <a:rPr lang="en-US" dirty="0"/>
              <a:t>. </a:t>
            </a:r>
            <a:endParaRPr lang="en-US" dirty="0" smtClean="0"/>
          </a:p>
          <a:p>
            <a:r>
              <a:rPr lang="en-US" dirty="0" smtClean="0"/>
              <a:t>As </a:t>
            </a:r>
            <a:r>
              <a:rPr lang="en-US" dirty="0"/>
              <a:t>these fibers grow, they gradually obliterate the cavity of the lens </a:t>
            </a:r>
            <a:r>
              <a:rPr lang="en-US" dirty="0" smtClean="0"/>
              <a:t>vesicle. </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39</a:t>
            </a:fld>
            <a:endParaRPr lang="en-US"/>
          </a:p>
        </p:txBody>
      </p:sp>
    </p:spTree>
    <p:extLst>
      <p:ext uri="{BB962C8B-B14F-4D97-AF65-F5344CB8AC3E}">
        <p14:creationId xmlns:p14="http://schemas.microsoft.com/office/powerpoint/2010/main" val="2119673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r>
              <a:rPr lang="en-US" dirty="0" smtClean="0"/>
              <a:t>The </a:t>
            </a:r>
            <a:r>
              <a:rPr lang="en-US" b="1" dirty="0"/>
              <a:t>mesoderm</a:t>
            </a:r>
            <a:r>
              <a:rPr lang="en-US" dirty="0"/>
              <a:t> </a:t>
            </a:r>
            <a:r>
              <a:rPr lang="en-US" dirty="0" smtClean="0"/>
              <a:t>between </a:t>
            </a:r>
            <a:r>
              <a:rPr lang="en-US" dirty="0"/>
              <a:t>the </a:t>
            </a:r>
            <a:r>
              <a:rPr lang="en-US" dirty="0" err="1"/>
              <a:t>neuroectoderm</a:t>
            </a:r>
            <a:r>
              <a:rPr lang="en-US" dirty="0"/>
              <a:t> and surface ectoderm gives rise to </a:t>
            </a:r>
            <a:r>
              <a:rPr lang="en-US" dirty="0" smtClean="0"/>
              <a:t>the: </a:t>
            </a:r>
          </a:p>
          <a:p>
            <a:pPr lvl="1"/>
            <a:r>
              <a:rPr lang="en-US" dirty="0" smtClean="0"/>
              <a:t>Fibrous tissue</a:t>
            </a:r>
          </a:p>
          <a:p>
            <a:pPr lvl="1"/>
            <a:r>
              <a:rPr lang="en-US" dirty="0" smtClean="0"/>
              <a:t>vascular </a:t>
            </a:r>
            <a:r>
              <a:rPr lang="en-US" dirty="0"/>
              <a:t>coats of the eye. </a:t>
            </a:r>
            <a:endParaRPr lang="en-US" dirty="0" smtClean="0"/>
          </a:p>
          <a:p>
            <a:r>
              <a:rPr lang="en-US" b="1" dirty="0" smtClean="0"/>
              <a:t>Neural </a:t>
            </a:r>
            <a:r>
              <a:rPr lang="en-US" b="1" dirty="0"/>
              <a:t>crest </a:t>
            </a:r>
            <a:r>
              <a:rPr lang="en-US" dirty="0" smtClean="0"/>
              <a:t>differentiate into: </a:t>
            </a:r>
          </a:p>
          <a:p>
            <a:pPr lvl="1"/>
            <a:r>
              <a:rPr lang="en-US" dirty="0" smtClean="0"/>
              <a:t>the </a:t>
            </a:r>
            <a:r>
              <a:rPr lang="en-US" dirty="0"/>
              <a:t>choroid, </a:t>
            </a:r>
            <a:endParaRPr lang="en-US" dirty="0" smtClean="0"/>
          </a:p>
          <a:p>
            <a:pPr lvl="1"/>
            <a:r>
              <a:rPr lang="en-US" dirty="0" smtClean="0"/>
              <a:t>sclera</a:t>
            </a:r>
            <a:r>
              <a:rPr lang="en-US" dirty="0"/>
              <a:t>, </a:t>
            </a:r>
            <a:endParaRPr lang="en-US" dirty="0" smtClean="0"/>
          </a:p>
          <a:p>
            <a:pPr lvl="1"/>
            <a:r>
              <a:rPr lang="en-US" dirty="0" smtClean="0"/>
              <a:t>corneal </a:t>
            </a:r>
            <a:r>
              <a:rPr lang="en-US" dirty="0" smtClean="0"/>
              <a:t>endothelium</a:t>
            </a:r>
            <a:endParaRPr lang="en-US" dirty="0" smtClean="0"/>
          </a:p>
          <a:p>
            <a:r>
              <a:rPr lang="en-US" dirty="0" err="1" smtClean="0"/>
              <a:t>Homeobox</a:t>
            </a:r>
            <a:r>
              <a:rPr lang="en-US" dirty="0" smtClean="0"/>
              <a:t>-containing </a:t>
            </a:r>
            <a:r>
              <a:rPr lang="en-US" dirty="0"/>
              <a:t>genes, including the transcription regulator Pax6, fibroblast growth factors, and other inducing factors play an important role in the molecular development of the </a:t>
            </a:r>
            <a:r>
              <a:rPr lang="en-US" dirty="0" smtClean="0"/>
              <a:t>eye.</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4</a:t>
            </a:fld>
            <a:endParaRPr lang="en-US"/>
          </a:p>
        </p:txBody>
      </p:sp>
    </p:spTree>
    <p:extLst>
      <p:ext uri="{BB962C8B-B14F-4D97-AF65-F5344CB8AC3E}">
        <p14:creationId xmlns:p14="http://schemas.microsoft.com/office/powerpoint/2010/main" val="24069978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33550"/>
            <a:ext cx="76200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40</a:t>
            </a:fld>
            <a:endParaRPr lang="en-US"/>
          </a:p>
        </p:txBody>
      </p:sp>
    </p:spTree>
    <p:extLst>
      <p:ext uri="{BB962C8B-B14F-4D97-AF65-F5344CB8AC3E}">
        <p14:creationId xmlns:p14="http://schemas.microsoft.com/office/powerpoint/2010/main" val="14277489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lnSpcReduction="10000"/>
          </a:bodyPr>
          <a:lstStyle/>
          <a:p>
            <a:r>
              <a:rPr lang="en-US" dirty="0"/>
              <a:t>The rim of the lens is known as the </a:t>
            </a:r>
            <a:r>
              <a:rPr lang="en-US" b="1" dirty="0"/>
              <a:t>equatorial zone</a:t>
            </a:r>
            <a:r>
              <a:rPr lang="en-US" dirty="0"/>
              <a:t> because it is located midway between the anterior and posterior poles of the </a:t>
            </a:r>
            <a:r>
              <a:rPr lang="en-US" dirty="0" smtClean="0"/>
              <a:t>lens. </a:t>
            </a:r>
          </a:p>
          <a:p>
            <a:r>
              <a:rPr lang="en-US" dirty="0" smtClean="0"/>
              <a:t>The </a:t>
            </a:r>
            <a:r>
              <a:rPr lang="en-US" dirty="0"/>
              <a:t>cells in the equatorial zone are cuboidal; as they elongate, they lose their nuclei and become </a:t>
            </a:r>
            <a:r>
              <a:rPr lang="en-US" b="1" dirty="0"/>
              <a:t>secondary lens fibers</a:t>
            </a:r>
            <a:r>
              <a:rPr lang="en-US" dirty="0"/>
              <a:t>. </a:t>
            </a:r>
            <a:endParaRPr lang="en-US" dirty="0" smtClean="0"/>
          </a:p>
          <a:p>
            <a:r>
              <a:rPr lang="en-US" dirty="0" smtClean="0"/>
              <a:t>These </a:t>
            </a:r>
            <a:r>
              <a:rPr lang="en-US" dirty="0"/>
              <a:t>new lens fibers are added to the external sides of the primary lens fibers. </a:t>
            </a:r>
            <a:endParaRPr lang="en-US" dirty="0" smtClean="0"/>
          </a:p>
          <a:p>
            <a:r>
              <a:rPr lang="en-US" dirty="0" smtClean="0"/>
              <a:t>Although </a:t>
            </a:r>
            <a:r>
              <a:rPr lang="en-US" dirty="0"/>
              <a:t>secondary lens fibers continue to form during adulthood and the lens increases in diameter, the primary lens fibers must last a lifetime.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41</a:t>
            </a:fld>
            <a:endParaRPr lang="en-US"/>
          </a:p>
        </p:txBody>
      </p:sp>
    </p:spTree>
    <p:extLst>
      <p:ext uri="{BB962C8B-B14F-4D97-AF65-F5344CB8AC3E}">
        <p14:creationId xmlns:p14="http://schemas.microsoft.com/office/powerpoint/2010/main" val="39447173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7620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2900" y="5082892"/>
            <a:ext cx="8458200" cy="1200329"/>
          </a:xfrm>
          <a:prstGeom prst="rect">
            <a:avLst/>
          </a:prstGeom>
        </p:spPr>
        <p:txBody>
          <a:bodyPr wrap="square">
            <a:spAutoFit/>
          </a:bodyPr>
          <a:lstStyle/>
          <a:p>
            <a:r>
              <a:rPr lang="en-US" dirty="0" smtClean="0"/>
              <a:t>Photomicrograph of a portion of the developing eye. Observe that the lens fibers have elongated and obliterated the cavity of the lens vesicle. Note that the inner layer of the optic cup has thickened greatly to form the neural retina and that the outer layer is heavily pigmented (retinal pigment epithelium).</a:t>
            </a:r>
            <a:endParaRPr lang="en-US" dirty="0"/>
          </a:p>
        </p:txBody>
      </p:sp>
      <p:sp>
        <p:nvSpPr>
          <p:cNvPr id="3" name="Slide Number Placeholder 2"/>
          <p:cNvSpPr>
            <a:spLocks noGrp="1"/>
          </p:cNvSpPr>
          <p:nvPr>
            <p:ph type="sldNum" sz="quarter" idx="12"/>
          </p:nvPr>
        </p:nvSpPr>
        <p:spPr/>
        <p:txBody>
          <a:bodyPr/>
          <a:lstStyle/>
          <a:p>
            <a:fld id="{C486C8D4-F627-4DF8-AFB6-73196652E83B}" type="slidenum">
              <a:rPr lang="en-US" smtClean="0"/>
              <a:pPr/>
              <a:t>42</a:t>
            </a:fld>
            <a:endParaRPr lang="en-US"/>
          </a:p>
        </p:txBody>
      </p:sp>
    </p:spTree>
    <p:extLst>
      <p:ext uri="{BB962C8B-B14F-4D97-AF65-F5344CB8AC3E}">
        <p14:creationId xmlns:p14="http://schemas.microsoft.com/office/powerpoint/2010/main" val="35684586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19800"/>
          </a:xfrm>
        </p:spPr>
        <p:txBody>
          <a:bodyPr>
            <a:noAutofit/>
          </a:bodyPr>
          <a:lstStyle/>
          <a:p>
            <a:r>
              <a:rPr lang="en-US" sz="2400" dirty="0" smtClean="0"/>
              <a:t>Lens nutrition</a:t>
            </a:r>
          </a:p>
          <a:p>
            <a:r>
              <a:rPr lang="en-US" sz="2400" dirty="0" smtClean="0"/>
              <a:t>During development: distal </a:t>
            </a:r>
            <a:r>
              <a:rPr lang="en-US" sz="2400" dirty="0"/>
              <a:t>part of the </a:t>
            </a:r>
            <a:r>
              <a:rPr lang="en-US" sz="2400" b="1" dirty="0" err="1"/>
              <a:t>hyaloid</a:t>
            </a:r>
            <a:r>
              <a:rPr lang="en-US" sz="2400" b="1" dirty="0"/>
              <a:t> </a:t>
            </a:r>
            <a:r>
              <a:rPr lang="en-US" sz="2400" b="1" dirty="0" smtClean="0"/>
              <a:t>artery</a:t>
            </a:r>
            <a:r>
              <a:rPr lang="en-US" sz="2400" dirty="0" smtClean="0"/>
              <a:t>;. </a:t>
            </a:r>
          </a:p>
          <a:p>
            <a:r>
              <a:rPr lang="en-US" sz="2400" dirty="0" smtClean="0"/>
              <a:t>Later nutrition when avascular: from the </a:t>
            </a:r>
            <a:r>
              <a:rPr lang="en-US" sz="2400" dirty="0"/>
              <a:t>aqueous humor in the </a:t>
            </a:r>
            <a:r>
              <a:rPr lang="en-US" sz="2400" b="1" dirty="0" smtClean="0"/>
              <a:t>posterior and anterior </a:t>
            </a:r>
            <a:r>
              <a:rPr lang="en-US" sz="2400" b="1" dirty="0"/>
              <a:t>chamber of the eye</a:t>
            </a:r>
            <a:r>
              <a:rPr lang="en-US" sz="2400" dirty="0"/>
              <a:t>, </a:t>
            </a:r>
            <a:r>
              <a:rPr lang="en-US" sz="2400" dirty="0" smtClean="0"/>
              <a:t>and </a:t>
            </a:r>
            <a:r>
              <a:rPr lang="en-US" sz="2400" dirty="0"/>
              <a:t>from the vitreous </a:t>
            </a:r>
            <a:r>
              <a:rPr lang="en-US" sz="2400" dirty="0" smtClean="0"/>
              <a:t>humor. </a:t>
            </a:r>
          </a:p>
          <a:p>
            <a:r>
              <a:rPr lang="en-US" sz="2400" dirty="0" smtClean="0"/>
              <a:t>The </a:t>
            </a:r>
            <a:r>
              <a:rPr lang="en-US" sz="2400" dirty="0"/>
              <a:t>developing lens is invested by a vascular </a:t>
            </a:r>
            <a:r>
              <a:rPr lang="en-US" sz="2400" dirty="0" err="1"/>
              <a:t>mesenchymal</a:t>
            </a:r>
            <a:r>
              <a:rPr lang="en-US" sz="2400" dirty="0"/>
              <a:t> layer, the </a:t>
            </a:r>
            <a:r>
              <a:rPr lang="en-US" sz="2400" b="1" dirty="0"/>
              <a:t>tunica </a:t>
            </a:r>
            <a:r>
              <a:rPr lang="en-US" sz="2400" b="1" dirty="0" err="1"/>
              <a:t>vasculosa</a:t>
            </a:r>
            <a:r>
              <a:rPr lang="en-US" sz="2400" b="1" dirty="0"/>
              <a:t> </a:t>
            </a:r>
            <a:r>
              <a:rPr lang="en-US" sz="2400" b="1" dirty="0" err="1"/>
              <a:t>lentis</a:t>
            </a:r>
            <a:r>
              <a:rPr lang="en-US" sz="2400" dirty="0"/>
              <a:t>. </a:t>
            </a:r>
            <a:endParaRPr lang="en-US" sz="2400" dirty="0" smtClean="0"/>
          </a:p>
          <a:p>
            <a:r>
              <a:rPr lang="en-US" sz="2400" dirty="0" smtClean="0"/>
              <a:t>The </a:t>
            </a:r>
            <a:r>
              <a:rPr lang="en-US" sz="2400" dirty="0"/>
              <a:t>anterior part of this capsule is the </a:t>
            </a:r>
            <a:r>
              <a:rPr lang="en-US" sz="2400" b="1" dirty="0"/>
              <a:t>pupillary </a:t>
            </a:r>
            <a:r>
              <a:rPr lang="en-US" sz="2400" b="1" dirty="0" smtClean="0"/>
              <a:t>membrane</a:t>
            </a:r>
            <a:r>
              <a:rPr lang="en-US" sz="2400" dirty="0" smtClean="0"/>
              <a:t>. </a:t>
            </a:r>
          </a:p>
          <a:p>
            <a:r>
              <a:rPr lang="en-US" sz="2400" dirty="0" smtClean="0"/>
              <a:t>When </a:t>
            </a:r>
            <a:r>
              <a:rPr lang="en-US" sz="2400" dirty="0" err="1" smtClean="0"/>
              <a:t>hyaloid</a:t>
            </a:r>
            <a:r>
              <a:rPr lang="en-US" sz="2400" dirty="0" smtClean="0"/>
              <a:t> artery degenerate,  </a:t>
            </a:r>
            <a:r>
              <a:rPr lang="en-US" sz="2400" dirty="0"/>
              <a:t>the tunica </a:t>
            </a:r>
            <a:r>
              <a:rPr lang="en-US" sz="2400" dirty="0" err="1"/>
              <a:t>vasculosa</a:t>
            </a:r>
            <a:r>
              <a:rPr lang="en-US" sz="2400" dirty="0"/>
              <a:t> </a:t>
            </a:r>
            <a:r>
              <a:rPr lang="en-US" sz="2400" dirty="0" err="1"/>
              <a:t>lentis</a:t>
            </a:r>
            <a:r>
              <a:rPr lang="en-US" sz="2400" dirty="0"/>
              <a:t> and pupillary membrane </a:t>
            </a:r>
            <a:r>
              <a:rPr lang="en-US" sz="2400" dirty="0" smtClean="0"/>
              <a:t>degenerate.</a:t>
            </a:r>
          </a:p>
          <a:p>
            <a:r>
              <a:rPr lang="en-US" sz="2400" dirty="0" smtClean="0"/>
              <a:t>The </a:t>
            </a:r>
            <a:r>
              <a:rPr lang="en-US" sz="2400" b="1" dirty="0"/>
              <a:t>lens capsule</a:t>
            </a:r>
            <a:r>
              <a:rPr lang="en-US" sz="2400" dirty="0"/>
              <a:t> produced by the anterior lens epithelium and the lens fibers persists. </a:t>
            </a:r>
            <a:endParaRPr lang="en-US" sz="2400" dirty="0" smtClean="0"/>
          </a:p>
          <a:p>
            <a:r>
              <a:rPr lang="en-US" sz="2400" dirty="0" smtClean="0"/>
              <a:t>The </a:t>
            </a:r>
            <a:r>
              <a:rPr lang="en-US" sz="2400" dirty="0"/>
              <a:t>lens capsule represents a </a:t>
            </a:r>
            <a:r>
              <a:rPr lang="en-US" sz="2400" b="1" dirty="0"/>
              <a:t>greatly thickened basement </a:t>
            </a:r>
            <a:r>
              <a:rPr lang="en-US" sz="2400" b="1" dirty="0" smtClean="0"/>
              <a:t>membrane</a:t>
            </a:r>
            <a:r>
              <a:rPr lang="en-US" sz="2400" dirty="0" smtClean="0"/>
              <a:t>. </a:t>
            </a:r>
          </a:p>
          <a:p>
            <a:r>
              <a:rPr lang="en-US" sz="2400" dirty="0" smtClean="0"/>
              <a:t>The </a:t>
            </a:r>
            <a:r>
              <a:rPr lang="en-US" sz="2400" dirty="0"/>
              <a:t>former site of the </a:t>
            </a:r>
            <a:r>
              <a:rPr lang="en-US" sz="2400" dirty="0" err="1"/>
              <a:t>hyaloid</a:t>
            </a:r>
            <a:r>
              <a:rPr lang="en-US" sz="2400" dirty="0"/>
              <a:t> artery is indicated by the </a:t>
            </a:r>
            <a:r>
              <a:rPr lang="en-US" sz="2400" b="1" dirty="0" err="1"/>
              <a:t>hyaloid</a:t>
            </a:r>
            <a:r>
              <a:rPr lang="en-US" sz="2400" b="1" dirty="0"/>
              <a:t> canal</a:t>
            </a:r>
            <a:r>
              <a:rPr lang="en-US" sz="2400" dirty="0"/>
              <a:t> in the vitreous </a:t>
            </a:r>
            <a:r>
              <a:rPr lang="en-US" sz="2400" dirty="0" smtClean="0"/>
              <a:t>body, </a:t>
            </a:r>
            <a:r>
              <a:rPr lang="en-US" sz="2400" dirty="0"/>
              <a:t>which is usually inconspicuous in the living eye.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43</a:t>
            </a:fld>
            <a:endParaRPr lang="en-US"/>
          </a:p>
        </p:txBody>
      </p:sp>
    </p:spTree>
    <p:extLst>
      <p:ext uri="{BB962C8B-B14F-4D97-AF65-F5344CB8AC3E}">
        <p14:creationId xmlns:p14="http://schemas.microsoft.com/office/powerpoint/2010/main" val="7426295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33413"/>
            <a:ext cx="7620000"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44</a:t>
            </a:fld>
            <a:endParaRPr lang="en-US"/>
          </a:p>
        </p:txBody>
      </p:sp>
    </p:spTree>
    <p:extLst>
      <p:ext uri="{BB962C8B-B14F-4D97-AF65-F5344CB8AC3E}">
        <p14:creationId xmlns:p14="http://schemas.microsoft.com/office/powerpoint/2010/main" val="2587574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10000"/>
          </a:bodyPr>
          <a:lstStyle/>
          <a:p>
            <a:r>
              <a:rPr lang="en-US" dirty="0"/>
              <a:t>The </a:t>
            </a:r>
            <a:r>
              <a:rPr lang="en-US" b="1" dirty="0"/>
              <a:t>vitreous body</a:t>
            </a:r>
            <a:r>
              <a:rPr lang="en-US" dirty="0"/>
              <a:t> forms within the cavity of the optic </a:t>
            </a:r>
            <a:r>
              <a:rPr lang="en-US" dirty="0" smtClean="0"/>
              <a:t>cup. </a:t>
            </a:r>
          </a:p>
          <a:p>
            <a:pPr lvl="1"/>
            <a:r>
              <a:rPr lang="en-US" dirty="0" smtClean="0"/>
              <a:t>It </a:t>
            </a:r>
            <a:r>
              <a:rPr lang="en-US" dirty="0"/>
              <a:t>is composed of </a:t>
            </a:r>
            <a:r>
              <a:rPr lang="en-US" b="1" dirty="0"/>
              <a:t>vitreous humor</a:t>
            </a:r>
            <a:r>
              <a:rPr lang="en-US" dirty="0"/>
              <a:t>, an avascular mass of transparent, gel-like, intercellular substance. </a:t>
            </a:r>
            <a:endParaRPr lang="en-US" dirty="0" smtClean="0"/>
          </a:p>
          <a:p>
            <a:r>
              <a:rPr lang="en-US" dirty="0" smtClean="0"/>
              <a:t>The </a:t>
            </a:r>
            <a:r>
              <a:rPr lang="en-US" b="1" dirty="0"/>
              <a:t>primary vitreous humor</a:t>
            </a:r>
            <a:r>
              <a:rPr lang="en-US" dirty="0"/>
              <a:t> is derived from </a:t>
            </a:r>
            <a:r>
              <a:rPr lang="en-US" dirty="0" err="1"/>
              <a:t>mesenchymal</a:t>
            </a:r>
            <a:r>
              <a:rPr lang="en-US" dirty="0"/>
              <a:t> cells of </a:t>
            </a:r>
            <a:r>
              <a:rPr lang="en-US" b="1" dirty="0"/>
              <a:t>neural crest origin</a:t>
            </a:r>
            <a:r>
              <a:rPr lang="en-US" dirty="0"/>
              <a:t>. </a:t>
            </a:r>
            <a:endParaRPr lang="en-US" dirty="0" smtClean="0"/>
          </a:p>
          <a:p>
            <a:r>
              <a:rPr lang="en-US" dirty="0" smtClean="0"/>
              <a:t>The </a:t>
            </a:r>
            <a:r>
              <a:rPr lang="en-US" dirty="0"/>
              <a:t>primary vitreous humor does not increase but it is surrounded by a gelatinous </a:t>
            </a:r>
            <a:r>
              <a:rPr lang="en-US" b="1" dirty="0"/>
              <a:t>secondary vitreous humor</a:t>
            </a:r>
            <a:r>
              <a:rPr lang="en-US" dirty="0"/>
              <a:t>, </a:t>
            </a:r>
            <a:r>
              <a:rPr lang="en-US" dirty="0" smtClean="0"/>
              <a:t>generally </a:t>
            </a:r>
            <a:r>
              <a:rPr lang="en-US" dirty="0"/>
              <a:t>believed to arise from the inner layer of the optic cup. </a:t>
            </a:r>
            <a:endParaRPr lang="en-US" dirty="0" smtClean="0"/>
          </a:p>
          <a:p>
            <a:pPr lvl="1"/>
            <a:r>
              <a:rPr lang="en-US" dirty="0" smtClean="0"/>
              <a:t>The </a:t>
            </a:r>
            <a:r>
              <a:rPr lang="en-US" dirty="0"/>
              <a:t>secondary vitreous humor consists of primitive </a:t>
            </a:r>
            <a:r>
              <a:rPr lang="en-US" dirty="0" err="1"/>
              <a:t>hyalocytes</a:t>
            </a:r>
            <a:r>
              <a:rPr lang="en-US" dirty="0"/>
              <a:t> (vitreous cells), collagenous material, and traces of hyaluronic acid.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45</a:t>
            </a:fld>
            <a:endParaRPr lang="en-US"/>
          </a:p>
        </p:txBody>
      </p:sp>
    </p:spTree>
    <p:extLst>
      <p:ext uri="{BB962C8B-B14F-4D97-AF65-F5344CB8AC3E}">
        <p14:creationId xmlns:p14="http://schemas.microsoft.com/office/powerpoint/2010/main" val="41293300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all" dirty="0" smtClean="0"/>
              <a:t>Persistent Pupillary Membrane</a:t>
            </a:r>
            <a:endParaRPr lang="en-US" b="1" cap="all" dirty="0"/>
          </a:p>
        </p:txBody>
      </p:sp>
      <p:sp>
        <p:nvSpPr>
          <p:cNvPr id="3" name="Content Placeholder 2"/>
          <p:cNvSpPr>
            <a:spLocks noGrp="1"/>
          </p:cNvSpPr>
          <p:nvPr>
            <p:ph idx="1"/>
          </p:nvPr>
        </p:nvSpPr>
        <p:spPr/>
        <p:txBody>
          <a:bodyPr>
            <a:normAutofit fontScale="92500" lnSpcReduction="20000"/>
          </a:bodyPr>
          <a:lstStyle/>
          <a:p>
            <a:r>
              <a:rPr lang="en-US" dirty="0" smtClean="0"/>
              <a:t>Remnants of the pupillary membrane, which covers the anterior surface of the lens during the embryonic period, may persist as </a:t>
            </a:r>
            <a:r>
              <a:rPr lang="en-US" dirty="0" err="1" smtClean="0"/>
              <a:t>weblike</a:t>
            </a:r>
            <a:r>
              <a:rPr lang="en-US" dirty="0" smtClean="0"/>
              <a:t> strands of connective tissue or vascular arcades over the pupil in newborns, especially in premature infants. </a:t>
            </a:r>
          </a:p>
          <a:p>
            <a:r>
              <a:rPr lang="en-US" dirty="0" smtClean="0"/>
              <a:t>This tissue seldom interferes with vision and tends to atrophy. </a:t>
            </a:r>
          </a:p>
          <a:p>
            <a:r>
              <a:rPr lang="en-US" dirty="0" smtClean="0"/>
              <a:t>Very rarely the entire pupillary membrane persists, giving rise to congenital atresia of the pupil.</a:t>
            </a:r>
          </a:p>
        </p:txBody>
      </p:sp>
      <p:sp>
        <p:nvSpPr>
          <p:cNvPr id="7" name="Slide Number Placeholder 6"/>
          <p:cNvSpPr>
            <a:spLocks noGrp="1"/>
          </p:cNvSpPr>
          <p:nvPr>
            <p:ph type="sldNum" sz="quarter" idx="12"/>
          </p:nvPr>
        </p:nvSpPr>
        <p:spPr/>
        <p:txBody>
          <a:bodyPr/>
          <a:lstStyle/>
          <a:p>
            <a:fld id="{C486C8D4-F627-4DF8-AFB6-73196652E83B}" type="slidenum">
              <a:rPr lang="en-US" smtClean="0"/>
              <a:pPr/>
              <a:t>46</a:t>
            </a:fld>
            <a:endParaRPr lang="en-US"/>
          </a:p>
        </p:txBody>
      </p:sp>
    </p:spTree>
    <p:extLst>
      <p:ext uri="{BB962C8B-B14F-4D97-AF65-F5344CB8AC3E}">
        <p14:creationId xmlns:p14="http://schemas.microsoft.com/office/powerpoint/2010/main" val="38370193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cap="all" dirty="0" smtClean="0"/>
              <a:t>Persistence of the </a:t>
            </a:r>
            <a:r>
              <a:rPr lang="en-US" sz="3600" b="1" cap="all" dirty="0" err="1" smtClean="0"/>
              <a:t>Hyaloid</a:t>
            </a:r>
            <a:r>
              <a:rPr lang="en-US" sz="3600" b="1" cap="all" dirty="0" smtClean="0"/>
              <a:t> Artery</a:t>
            </a:r>
            <a:endParaRPr lang="en-US" sz="3600" b="1" cap="all" dirty="0"/>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r>
              <a:rPr lang="en-US" dirty="0" smtClean="0"/>
              <a:t>The distal part of the </a:t>
            </a:r>
            <a:r>
              <a:rPr lang="en-US" dirty="0" err="1" smtClean="0"/>
              <a:t>hyaloid</a:t>
            </a:r>
            <a:r>
              <a:rPr lang="en-US" dirty="0" smtClean="0"/>
              <a:t> artery normally degenerates as its proximal part becomes the central artery of the retina. </a:t>
            </a:r>
          </a:p>
          <a:p>
            <a:r>
              <a:rPr lang="en-US" dirty="0" smtClean="0"/>
              <a:t>If the distal part of the </a:t>
            </a:r>
            <a:r>
              <a:rPr lang="en-US" dirty="0" err="1" smtClean="0"/>
              <a:t>hyaloid</a:t>
            </a:r>
            <a:r>
              <a:rPr lang="en-US" dirty="0" smtClean="0"/>
              <a:t> artery persists, it may appear as a freely moving, nonfunctional vessel or as a wormlike structure projecting from the optic disc. </a:t>
            </a:r>
          </a:p>
          <a:p>
            <a:r>
              <a:rPr lang="en-US" dirty="0" smtClean="0"/>
              <a:t>Sometimes the </a:t>
            </a:r>
            <a:r>
              <a:rPr lang="en-US" dirty="0" err="1" smtClean="0"/>
              <a:t>hyaloid</a:t>
            </a:r>
            <a:r>
              <a:rPr lang="en-US" dirty="0" smtClean="0"/>
              <a:t> artery remnant may appear as a fine strand traversing the vitreous body. </a:t>
            </a:r>
          </a:p>
          <a:p>
            <a:r>
              <a:rPr lang="en-US" dirty="0" smtClean="0"/>
              <a:t>In other cases, a remnant of the artery may form a cyst. </a:t>
            </a:r>
          </a:p>
          <a:p>
            <a:r>
              <a:rPr lang="en-US" dirty="0" smtClean="0"/>
              <a:t>In unusual cases, the entire distal part of the artery persists and extends from the optic disc through the vitreous body to the lens. </a:t>
            </a:r>
          </a:p>
          <a:p>
            <a:r>
              <a:rPr lang="en-US" dirty="0" smtClean="0"/>
              <a:t>In most of these unusual cases, the eye is </a:t>
            </a:r>
            <a:r>
              <a:rPr lang="en-US" dirty="0" err="1" smtClean="0"/>
              <a:t>microphthalmic</a:t>
            </a:r>
            <a:r>
              <a:rPr lang="en-US" dirty="0" smtClean="0"/>
              <a:t> (very small).</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47</a:t>
            </a:fld>
            <a:endParaRPr lang="en-US"/>
          </a:p>
        </p:txBody>
      </p:sp>
    </p:spTree>
    <p:extLst>
      <p:ext uri="{BB962C8B-B14F-4D97-AF65-F5344CB8AC3E}">
        <p14:creationId xmlns:p14="http://schemas.microsoft.com/office/powerpoint/2010/main" val="28305858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cap="all" dirty="0" smtClean="0"/>
              <a:t>Congenital </a:t>
            </a:r>
            <a:r>
              <a:rPr lang="en-US" b="1" cap="all" dirty="0" err="1" smtClean="0"/>
              <a:t>Aphakia</a:t>
            </a:r>
            <a:endParaRPr lang="en-US" b="1" cap="all" dirty="0"/>
          </a:p>
        </p:txBody>
      </p:sp>
      <p:sp>
        <p:nvSpPr>
          <p:cNvPr id="3" name="Content Placeholder 2"/>
          <p:cNvSpPr>
            <a:spLocks noGrp="1"/>
          </p:cNvSpPr>
          <p:nvPr>
            <p:ph idx="1"/>
          </p:nvPr>
        </p:nvSpPr>
        <p:spPr/>
        <p:txBody>
          <a:bodyPr/>
          <a:lstStyle/>
          <a:p>
            <a:r>
              <a:rPr lang="en-US" dirty="0" smtClean="0"/>
              <a:t>Absence of the lens is extremely rare and results from failure of the lens </a:t>
            </a:r>
            <a:r>
              <a:rPr lang="en-US" dirty="0" err="1" smtClean="0"/>
              <a:t>placode</a:t>
            </a:r>
            <a:r>
              <a:rPr lang="en-US" dirty="0" smtClean="0"/>
              <a:t> to form during the </a:t>
            </a:r>
            <a:r>
              <a:rPr lang="en-US" dirty="0" smtClean="0">
                <a:solidFill>
                  <a:srgbClr val="FF0000"/>
                </a:solidFill>
              </a:rPr>
              <a:t>fourth week</a:t>
            </a:r>
            <a:r>
              <a:rPr lang="en-US" dirty="0" smtClean="0"/>
              <a:t>. </a:t>
            </a:r>
          </a:p>
          <a:p>
            <a:r>
              <a:rPr lang="en-US" dirty="0" smtClean="0"/>
              <a:t>Congenital </a:t>
            </a:r>
            <a:r>
              <a:rPr lang="en-US" dirty="0" err="1" smtClean="0"/>
              <a:t>aphakia</a:t>
            </a:r>
            <a:r>
              <a:rPr lang="en-US" dirty="0" smtClean="0"/>
              <a:t> could also result from failure of lens induction by the optic vesicle.</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48</a:t>
            </a:fld>
            <a:endParaRPr lang="en-US"/>
          </a:p>
        </p:txBody>
      </p:sp>
    </p:spTree>
    <p:extLst>
      <p:ext uri="{BB962C8B-B14F-4D97-AF65-F5344CB8AC3E}">
        <p14:creationId xmlns:p14="http://schemas.microsoft.com/office/powerpoint/2010/main" val="28984354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cap="all" dirty="0" smtClean="0"/>
              <a:t>Development of the Aqueous Chambers </a:t>
            </a:r>
            <a:endParaRPr lang="en-US" sz="3200" b="1" cap="all" dirty="0"/>
          </a:p>
        </p:txBody>
      </p:sp>
      <p:sp>
        <p:nvSpPr>
          <p:cNvPr id="3" name="Content Placeholder 2"/>
          <p:cNvSpPr>
            <a:spLocks noGrp="1"/>
          </p:cNvSpPr>
          <p:nvPr>
            <p:ph idx="1"/>
          </p:nvPr>
        </p:nvSpPr>
        <p:spPr/>
        <p:txBody>
          <a:bodyPr>
            <a:normAutofit fontScale="92500"/>
          </a:bodyPr>
          <a:lstStyle/>
          <a:p>
            <a:r>
              <a:rPr lang="en-US" dirty="0" smtClean="0"/>
              <a:t>The anterior chamber of the eye develops from a </a:t>
            </a:r>
            <a:r>
              <a:rPr lang="en-US" dirty="0" err="1" smtClean="0"/>
              <a:t>cleftlike</a:t>
            </a:r>
            <a:r>
              <a:rPr lang="en-US" dirty="0" smtClean="0"/>
              <a:t> space that forms in the mesenchyme located between the developing lens and cornea.</a:t>
            </a:r>
          </a:p>
          <a:p>
            <a:r>
              <a:rPr lang="en-US" dirty="0" smtClean="0"/>
              <a:t>The mesenchyme superficial to this space forms the </a:t>
            </a:r>
            <a:r>
              <a:rPr lang="en-US" dirty="0" err="1" smtClean="0"/>
              <a:t>substantia</a:t>
            </a:r>
            <a:r>
              <a:rPr lang="en-US" dirty="0" smtClean="0"/>
              <a:t> </a:t>
            </a:r>
            <a:r>
              <a:rPr lang="en-US" dirty="0" err="1" smtClean="0"/>
              <a:t>propria</a:t>
            </a:r>
            <a:r>
              <a:rPr lang="en-US" dirty="0" smtClean="0"/>
              <a:t> of the cornea and the mesothelium of the anterior chamber. </a:t>
            </a:r>
          </a:p>
          <a:p>
            <a:r>
              <a:rPr lang="en-US" dirty="0" smtClean="0">
                <a:solidFill>
                  <a:srgbClr val="FF0000"/>
                </a:solidFill>
              </a:rPr>
              <a:t>After the lens is established, it induces the surface ectoderm to develop into the epithelium of the cornea and conjunctiva.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49</a:t>
            </a:fld>
            <a:endParaRPr lang="en-US"/>
          </a:p>
        </p:txBody>
      </p:sp>
    </p:spTree>
    <p:extLst>
      <p:ext uri="{BB962C8B-B14F-4D97-AF65-F5344CB8AC3E}">
        <p14:creationId xmlns:p14="http://schemas.microsoft.com/office/powerpoint/2010/main" val="230995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92500" lnSpcReduction="20000"/>
          </a:bodyPr>
          <a:lstStyle/>
          <a:p>
            <a:r>
              <a:rPr lang="en-US" dirty="0"/>
              <a:t>Eye development is first evident at the beginning of the </a:t>
            </a:r>
            <a:r>
              <a:rPr lang="en-US" b="1" dirty="0"/>
              <a:t>fourth week</a:t>
            </a:r>
            <a:r>
              <a:rPr lang="en-US" dirty="0"/>
              <a:t>. </a:t>
            </a:r>
            <a:endParaRPr lang="en-US" dirty="0" smtClean="0"/>
          </a:p>
          <a:p>
            <a:pPr marL="0" indent="0">
              <a:buNone/>
            </a:pPr>
            <a:r>
              <a:rPr lang="en-US" b="1" dirty="0" smtClean="0"/>
              <a:t>Events:</a:t>
            </a:r>
          </a:p>
          <a:p>
            <a:r>
              <a:rPr lang="en-US" dirty="0" smtClean="0"/>
              <a:t>Appearance of </a:t>
            </a:r>
            <a:r>
              <a:rPr lang="en-US" b="1" dirty="0" smtClean="0"/>
              <a:t>Optic </a:t>
            </a:r>
            <a:r>
              <a:rPr lang="en-US" b="1" dirty="0"/>
              <a:t>grooves</a:t>
            </a:r>
            <a:r>
              <a:rPr lang="en-US" dirty="0"/>
              <a:t> </a:t>
            </a:r>
            <a:r>
              <a:rPr lang="en-US" dirty="0" smtClean="0"/>
              <a:t>(</a:t>
            </a:r>
            <a:r>
              <a:rPr lang="en-US" i="1" dirty="0" smtClean="0"/>
              <a:t>sulci</a:t>
            </a:r>
            <a:r>
              <a:rPr lang="en-US" dirty="0"/>
              <a:t>) </a:t>
            </a:r>
            <a:r>
              <a:rPr lang="en-US" dirty="0" smtClean="0"/>
              <a:t>in </a:t>
            </a:r>
            <a:r>
              <a:rPr lang="en-US" dirty="0"/>
              <a:t>the neural folds at the cranial end of the </a:t>
            </a:r>
            <a:r>
              <a:rPr lang="en-US" dirty="0" smtClean="0"/>
              <a:t>embryo. </a:t>
            </a:r>
          </a:p>
          <a:p>
            <a:r>
              <a:rPr lang="en-US" dirty="0" err="1" smtClean="0"/>
              <a:t>Evagination</a:t>
            </a:r>
            <a:r>
              <a:rPr lang="en-US" dirty="0" smtClean="0"/>
              <a:t> of the </a:t>
            </a:r>
            <a:r>
              <a:rPr lang="en-US" dirty="0"/>
              <a:t>optic grooves </a:t>
            </a:r>
            <a:r>
              <a:rPr lang="en-US" dirty="0" smtClean="0"/>
              <a:t>to </a:t>
            </a:r>
            <a:r>
              <a:rPr lang="en-US" dirty="0"/>
              <a:t>form hollow </a:t>
            </a:r>
            <a:r>
              <a:rPr lang="en-US" dirty="0" err="1" smtClean="0"/>
              <a:t>diverticula</a:t>
            </a:r>
            <a:r>
              <a:rPr lang="en-US" dirty="0" smtClean="0"/>
              <a:t> - </a:t>
            </a:r>
            <a:r>
              <a:rPr lang="en-US" b="1" dirty="0" smtClean="0"/>
              <a:t>optic vesicles </a:t>
            </a:r>
            <a:r>
              <a:rPr lang="en-US" dirty="0" smtClean="0"/>
              <a:t>- that </a:t>
            </a:r>
            <a:r>
              <a:rPr lang="en-US" dirty="0"/>
              <a:t>project from the wall of the forebrain into the adjacent </a:t>
            </a:r>
            <a:r>
              <a:rPr lang="en-US" dirty="0" smtClean="0"/>
              <a:t>mesenchyme. </a:t>
            </a:r>
          </a:p>
          <a:p>
            <a:pPr lvl="1"/>
            <a:r>
              <a:rPr lang="en-US" dirty="0" smtClean="0"/>
              <a:t>The </a:t>
            </a:r>
            <a:r>
              <a:rPr lang="en-US" dirty="0"/>
              <a:t>cavities of the optic vesicles are continuous with the cavity of the forebrain. </a:t>
            </a:r>
            <a:endParaRPr lang="en-US" dirty="0" smtClean="0"/>
          </a:p>
          <a:p>
            <a:r>
              <a:rPr lang="en-US" dirty="0" smtClean="0"/>
              <a:t>Formation of hollow </a:t>
            </a:r>
            <a:r>
              <a:rPr lang="en-US" b="1" dirty="0" smtClean="0"/>
              <a:t>optic stalks </a:t>
            </a:r>
            <a:r>
              <a:rPr lang="en-US" dirty="0" smtClean="0"/>
              <a:t>by constriction of the connection with forebrain and expansion of the distal ends of optic vesicle. </a:t>
            </a:r>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5</a:t>
            </a:fld>
            <a:endParaRPr lang="en-US"/>
          </a:p>
        </p:txBody>
      </p:sp>
    </p:spTree>
    <p:extLst>
      <p:ext uri="{BB962C8B-B14F-4D97-AF65-F5344CB8AC3E}">
        <p14:creationId xmlns:p14="http://schemas.microsoft.com/office/powerpoint/2010/main" val="36032165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50</a:t>
            </a:fld>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945"/>
            <a:ext cx="7620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4953000"/>
            <a:ext cx="8458200" cy="1200329"/>
          </a:xfrm>
          <a:prstGeom prst="rect">
            <a:avLst/>
          </a:prstGeom>
        </p:spPr>
        <p:txBody>
          <a:bodyPr wrap="square">
            <a:spAutoFit/>
          </a:bodyPr>
          <a:lstStyle/>
          <a:p>
            <a:r>
              <a:rPr lang="en-US" dirty="0" smtClean="0"/>
              <a:t>Photomicrograph of a sagittal section of the eye of an embryo (×100) at Carnegie stage 18, approximately 44 days. Observe that it is the posterior wall of the lens vesicle that forms the lens fibers. The anterior wall does not change appreciably as it becomes the anterior lens epithelium. </a:t>
            </a:r>
            <a:endParaRPr lang="en-US" dirty="0"/>
          </a:p>
        </p:txBody>
      </p:sp>
    </p:spTree>
    <p:extLst>
      <p:ext uri="{BB962C8B-B14F-4D97-AF65-F5344CB8AC3E}">
        <p14:creationId xmlns:p14="http://schemas.microsoft.com/office/powerpoint/2010/main" val="24934722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33413"/>
            <a:ext cx="7620000"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51</a:t>
            </a:fld>
            <a:endParaRPr lang="en-US"/>
          </a:p>
        </p:txBody>
      </p:sp>
    </p:spTree>
    <p:extLst>
      <p:ext uri="{BB962C8B-B14F-4D97-AF65-F5344CB8AC3E}">
        <p14:creationId xmlns:p14="http://schemas.microsoft.com/office/powerpoint/2010/main" val="39429156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4800"/>
            <a:ext cx="7620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2900" y="5082892"/>
            <a:ext cx="8458200" cy="1200329"/>
          </a:xfrm>
          <a:prstGeom prst="rect">
            <a:avLst/>
          </a:prstGeom>
        </p:spPr>
        <p:txBody>
          <a:bodyPr wrap="square">
            <a:spAutoFit/>
          </a:bodyPr>
          <a:lstStyle/>
          <a:p>
            <a:r>
              <a:rPr lang="en-US" dirty="0" smtClean="0"/>
              <a:t>Photomicrograph of a portion of the developing eye. Observe that the lens fibers have elongated and obliterated the cavity of the lens vesicle. Note that the inner layer of the optic cup has thickened greatly to form the neural retina and that the outer layer is heavily pigmented (retinal pigment epithelium). </a:t>
            </a:r>
            <a:endParaRPr lang="en-US" dirty="0"/>
          </a:p>
        </p:txBody>
      </p:sp>
      <p:sp>
        <p:nvSpPr>
          <p:cNvPr id="3" name="Slide Number Placeholder 2"/>
          <p:cNvSpPr>
            <a:spLocks noGrp="1"/>
          </p:cNvSpPr>
          <p:nvPr>
            <p:ph type="sldNum" sz="quarter" idx="12"/>
          </p:nvPr>
        </p:nvSpPr>
        <p:spPr/>
        <p:txBody>
          <a:bodyPr/>
          <a:lstStyle/>
          <a:p>
            <a:fld id="{C486C8D4-F627-4DF8-AFB6-73196652E83B}" type="slidenum">
              <a:rPr lang="en-US" smtClean="0"/>
              <a:pPr/>
              <a:t>52</a:t>
            </a:fld>
            <a:endParaRPr lang="en-US"/>
          </a:p>
        </p:txBody>
      </p:sp>
    </p:spTree>
    <p:extLst>
      <p:ext uri="{BB962C8B-B14F-4D97-AF65-F5344CB8AC3E}">
        <p14:creationId xmlns:p14="http://schemas.microsoft.com/office/powerpoint/2010/main" val="36631004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53</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33400"/>
            <a:ext cx="7467600"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6017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10000"/>
          </a:bodyPr>
          <a:lstStyle/>
          <a:p>
            <a:r>
              <a:rPr lang="en-US" dirty="0"/>
              <a:t>The </a:t>
            </a:r>
            <a:r>
              <a:rPr lang="en-US" b="1" dirty="0"/>
              <a:t>posterior chamber of the eye</a:t>
            </a:r>
            <a:r>
              <a:rPr lang="en-US" dirty="0"/>
              <a:t> develops from a space that forms in the mesenchyme posterior to the developing iris and anterior to the developing lens. </a:t>
            </a:r>
            <a:endParaRPr lang="en-US" dirty="0" smtClean="0"/>
          </a:p>
          <a:p>
            <a:r>
              <a:rPr lang="en-US" dirty="0" smtClean="0"/>
              <a:t>When </a:t>
            </a:r>
            <a:r>
              <a:rPr lang="en-US" dirty="0"/>
              <a:t>the pupillary membrane disappears and the pupil </a:t>
            </a:r>
            <a:r>
              <a:rPr lang="en-US" dirty="0" smtClean="0"/>
              <a:t>forms, </a:t>
            </a:r>
            <a:r>
              <a:rPr lang="en-US" dirty="0"/>
              <a:t>the anterior and posterior chambers of the eye are able to communicate with each other through a circumferential </a:t>
            </a:r>
            <a:r>
              <a:rPr lang="en-US" b="1" dirty="0"/>
              <a:t>scleral venous </a:t>
            </a:r>
            <a:r>
              <a:rPr lang="en-US" b="1" dirty="0" smtClean="0"/>
              <a:t>sinus</a:t>
            </a:r>
            <a:r>
              <a:rPr lang="en-US" dirty="0" smtClean="0"/>
              <a:t>. </a:t>
            </a:r>
          </a:p>
          <a:p>
            <a:r>
              <a:rPr lang="en-US" dirty="0" smtClean="0"/>
              <a:t>This </a:t>
            </a:r>
            <a:r>
              <a:rPr lang="en-US" dirty="0"/>
              <a:t>vascular structure encircling the anterior chamber is the outflow site of aqueous humor from the anterior chamber of the eye to the venous system.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54</a:t>
            </a:fld>
            <a:endParaRPr lang="en-US"/>
          </a:p>
        </p:txBody>
      </p:sp>
    </p:spTree>
    <p:extLst>
      <p:ext uri="{BB962C8B-B14F-4D97-AF65-F5344CB8AC3E}">
        <p14:creationId xmlns:p14="http://schemas.microsoft.com/office/powerpoint/2010/main" val="20728353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cap="all" dirty="0" smtClean="0"/>
              <a:t>Congenital Glaucoma</a:t>
            </a:r>
            <a:endParaRPr lang="en-US" b="1" cap="all" dirty="0"/>
          </a:p>
        </p:txBody>
      </p:sp>
      <p:sp>
        <p:nvSpPr>
          <p:cNvPr id="3" name="Content Placeholder 2"/>
          <p:cNvSpPr>
            <a:spLocks noGrp="1"/>
          </p:cNvSpPr>
          <p:nvPr>
            <p:ph idx="1"/>
          </p:nvPr>
        </p:nvSpPr>
        <p:spPr/>
        <p:txBody>
          <a:bodyPr>
            <a:normAutofit fontScale="85000" lnSpcReduction="20000"/>
          </a:bodyPr>
          <a:lstStyle/>
          <a:p>
            <a:r>
              <a:rPr lang="en-US" dirty="0" smtClean="0"/>
              <a:t>Abnormal elevation of intraocular pressure in newborn infants usually results from abnormal development of the drainage mechanism of the aqueous humor during the fetal period. </a:t>
            </a:r>
          </a:p>
          <a:p>
            <a:r>
              <a:rPr lang="en-US" dirty="0" smtClean="0"/>
              <a:t>Intraocular tension rises because of an imbalance between the production of aqueous humor and its outflow. </a:t>
            </a:r>
          </a:p>
          <a:p>
            <a:r>
              <a:rPr lang="en-US" dirty="0" smtClean="0"/>
              <a:t>This imbalance may result from abnormal development of the scleral venous sinus. </a:t>
            </a:r>
          </a:p>
          <a:p>
            <a:r>
              <a:rPr lang="en-US" dirty="0" smtClean="0"/>
              <a:t>Congenital glaucoma is genetically heterogeneous, but the condition may result from a rubella infection during early pregnancy.</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55</a:t>
            </a:fld>
            <a:endParaRPr lang="en-US"/>
          </a:p>
        </p:txBody>
      </p:sp>
    </p:spTree>
    <p:extLst>
      <p:ext uri="{BB962C8B-B14F-4D97-AF65-F5344CB8AC3E}">
        <p14:creationId xmlns:p14="http://schemas.microsoft.com/office/powerpoint/2010/main" val="2709660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81125"/>
            <a:ext cx="7620000"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56</a:t>
            </a:fld>
            <a:endParaRPr lang="en-US"/>
          </a:p>
        </p:txBody>
      </p:sp>
    </p:spTree>
    <p:extLst>
      <p:ext uri="{BB962C8B-B14F-4D97-AF65-F5344CB8AC3E}">
        <p14:creationId xmlns:p14="http://schemas.microsoft.com/office/powerpoint/2010/main" val="20561720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cap="all" dirty="0" smtClean="0"/>
              <a:t>Congenital Cataracts</a:t>
            </a:r>
            <a:endParaRPr lang="en-US" b="1" cap="all" dirty="0"/>
          </a:p>
        </p:txBody>
      </p:sp>
      <p:sp>
        <p:nvSpPr>
          <p:cNvPr id="3" name="Content Placeholder 2"/>
          <p:cNvSpPr>
            <a:spLocks noGrp="1"/>
          </p:cNvSpPr>
          <p:nvPr>
            <p:ph idx="1"/>
          </p:nvPr>
        </p:nvSpPr>
        <p:spPr/>
        <p:txBody>
          <a:bodyPr>
            <a:normAutofit fontScale="85000" lnSpcReduction="20000"/>
          </a:bodyPr>
          <a:lstStyle/>
          <a:p>
            <a:r>
              <a:rPr lang="en-US" dirty="0" smtClean="0"/>
              <a:t>In this condition, the lens is opaque and frequently appears grayish white. </a:t>
            </a:r>
          </a:p>
          <a:p>
            <a:r>
              <a:rPr lang="en-US" dirty="0" smtClean="0"/>
              <a:t>Without treatment, blindness results. </a:t>
            </a:r>
          </a:p>
          <a:p>
            <a:r>
              <a:rPr lang="en-US" dirty="0" smtClean="0"/>
              <a:t>Many lens opacities are inherited, dominant transmission being more common than recessive or sex-linked transmission. </a:t>
            </a:r>
          </a:p>
          <a:p>
            <a:r>
              <a:rPr lang="en-US" dirty="0" smtClean="0"/>
              <a:t>Some congenital cataracts are caused by </a:t>
            </a:r>
            <a:r>
              <a:rPr lang="en-US" dirty="0" err="1" smtClean="0"/>
              <a:t>teratogenic</a:t>
            </a:r>
            <a:r>
              <a:rPr lang="en-US" dirty="0" smtClean="0"/>
              <a:t> agents, particularly the rubella virus, that affect early development of the lenses. </a:t>
            </a:r>
          </a:p>
          <a:p>
            <a:r>
              <a:rPr lang="en-US" dirty="0" smtClean="0">
                <a:solidFill>
                  <a:srgbClr val="FF0000"/>
                </a:solidFill>
              </a:rPr>
              <a:t>The lenses are vulnerable to rubella virus between the fourth and seventh weeks, when primary lens fibers are forming.</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57</a:t>
            </a:fld>
            <a:endParaRPr lang="en-US"/>
          </a:p>
        </p:txBody>
      </p:sp>
    </p:spTree>
    <p:extLst>
      <p:ext uri="{BB962C8B-B14F-4D97-AF65-F5344CB8AC3E}">
        <p14:creationId xmlns:p14="http://schemas.microsoft.com/office/powerpoint/2010/main" val="7567660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33538"/>
            <a:ext cx="762000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58</a:t>
            </a:fld>
            <a:endParaRPr lang="en-US"/>
          </a:p>
        </p:txBody>
      </p:sp>
    </p:spTree>
    <p:extLst>
      <p:ext uri="{BB962C8B-B14F-4D97-AF65-F5344CB8AC3E}">
        <p14:creationId xmlns:p14="http://schemas.microsoft.com/office/powerpoint/2010/main" val="27131503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normAutofit/>
          </a:bodyPr>
          <a:lstStyle/>
          <a:p>
            <a:r>
              <a:rPr lang="en-US" dirty="0" smtClean="0"/>
              <a:t>Physical </a:t>
            </a:r>
            <a:r>
              <a:rPr lang="en-US" dirty="0"/>
              <a:t>agents, such as </a:t>
            </a:r>
            <a:r>
              <a:rPr lang="en-US" b="1" dirty="0"/>
              <a:t>radiation</a:t>
            </a:r>
            <a:r>
              <a:rPr lang="en-US" dirty="0"/>
              <a:t>, can also damage the lens and produce cataracts. </a:t>
            </a:r>
            <a:endParaRPr lang="en-US" dirty="0" smtClean="0"/>
          </a:p>
          <a:p>
            <a:r>
              <a:rPr lang="en-US" dirty="0" smtClean="0"/>
              <a:t>Another </a:t>
            </a:r>
            <a:r>
              <a:rPr lang="en-US" dirty="0"/>
              <a:t>cause of cataract is an enzymatic deficiency-</a:t>
            </a:r>
            <a:r>
              <a:rPr lang="en-US" b="1" dirty="0"/>
              <a:t>congenital </a:t>
            </a:r>
            <a:r>
              <a:rPr lang="en-US" b="1" dirty="0" err="1"/>
              <a:t>galactosemia</a:t>
            </a:r>
            <a:r>
              <a:rPr lang="en-US" dirty="0"/>
              <a:t>. </a:t>
            </a:r>
            <a:endParaRPr lang="en-US" dirty="0" smtClean="0"/>
          </a:p>
          <a:p>
            <a:pPr lvl="1"/>
            <a:r>
              <a:rPr lang="en-US" dirty="0" smtClean="0"/>
              <a:t>These </a:t>
            </a:r>
            <a:r>
              <a:rPr lang="en-US" dirty="0"/>
              <a:t>cataracts are not present at birth, but may appear as early as the second week after birth. </a:t>
            </a:r>
            <a:endParaRPr lang="en-US" dirty="0" smtClean="0"/>
          </a:p>
          <a:p>
            <a:r>
              <a:rPr lang="en-US" dirty="0" smtClean="0"/>
              <a:t>Because </a:t>
            </a:r>
            <a:r>
              <a:rPr lang="en-US" dirty="0"/>
              <a:t>of the enzyme deficiency, large amounts of </a:t>
            </a:r>
            <a:r>
              <a:rPr lang="en-US" dirty="0" err="1"/>
              <a:t>galactose</a:t>
            </a:r>
            <a:r>
              <a:rPr lang="en-US" dirty="0"/>
              <a:t> from milk accumulate in the infant's blood and tissues, causing injury to the lens and resulting in cataract formation.</a:t>
            </a:r>
          </a:p>
        </p:txBody>
      </p:sp>
      <p:sp>
        <p:nvSpPr>
          <p:cNvPr id="4" name="Slide Number Placeholder 3"/>
          <p:cNvSpPr>
            <a:spLocks noGrp="1"/>
          </p:cNvSpPr>
          <p:nvPr>
            <p:ph type="sldNum" sz="quarter" idx="12"/>
          </p:nvPr>
        </p:nvSpPr>
        <p:spPr/>
        <p:txBody>
          <a:bodyPr/>
          <a:lstStyle/>
          <a:p>
            <a:fld id="{C486C8D4-F627-4DF8-AFB6-73196652E83B}" type="slidenum">
              <a:rPr lang="en-US" smtClean="0"/>
              <a:pPr/>
              <a:t>59</a:t>
            </a:fld>
            <a:endParaRPr lang="en-US"/>
          </a:p>
        </p:txBody>
      </p:sp>
    </p:spTree>
    <p:extLst>
      <p:ext uri="{BB962C8B-B14F-4D97-AF65-F5344CB8AC3E}">
        <p14:creationId xmlns:p14="http://schemas.microsoft.com/office/powerpoint/2010/main" val="2294582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6</a:t>
            </a:fld>
            <a:endParaRPr lang="en-US"/>
          </a:p>
        </p:txBody>
      </p:sp>
      <p:pic>
        <p:nvPicPr>
          <p:cNvPr id="3" name="Picture 2"/>
          <p:cNvPicPr>
            <a:picLocks noChangeAspect="1"/>
          </p:cNvPicPr>
          <p:nvPr/>
        </p:nvPicPr>
        <p:blipFill>
          <a:blip r:embed="rId2"/>
          <a:stretch>
            <a:fillRect/>
          </a:stretch>
        </p:blipFill>
        <p:spPr>
          <a:xfrm>
            <a:off x="228600" y="285750"/>
            <a:ext cx="8458200" cy="5657850"/>
          </a:xfrm>
          <a:prstGeom prst="rect">
            <a:avLst/>
          </a:prstGeom>
        </p:spPr>
      </p:pic>
      <p:sp>
        <p:nvSpPr>
          <p:cNvPr id="4" name="Rectangle 3"/>
          <p:cNvSpPr/>
          <p:nvPr/>
        </p:nvSpPr>
        <p:spPr>
          <a:xfrm>
            <a:off x="533400" y="6179012"/>
            <a:ext cx="7924800" cy="523220"/>
          </a:xfrm>
          <a:prstGeom prst="rect">
            <a:avLst/>
          </a:prstGeom>
        </p:spPr>
        <p:txBody>
          <a:bodyPr wrap="square">
            <a:spAutoFit/>
          </a:bodyPr>
          <a:lstStyle/>
          <a:p>
            <a:r>
              <a:rPr lang="en-US" sz="2800">
                <a:latin typeface="Times New Roman" charset="0"/>
              </a:rPr>
              <a:t>Inductive events are indicated by </a:t>
            </a:r>
            <a:r>
              <a:rPr lang="en-US" sz="2800" i="1">
                <a:latin typeface="Times New Roman" charset="0"/>
              </a:rPr>
              <a:t>colored arrows </a:t>
            </a:r>
            <a:endParaRPr lang="en-US" sz="2800">
              <a:effectLst/>
              <a:latin typeface="Times New Roman" charset="0"/>
            </a:endParaRPr>
          </a:p>
        </p:txBody>
      </p:sp>
    </p:spTree>
    <p:extLst>
      <p:ext uri="{BB962C8B-B14F-4D97-AF65-F5344CB8AC3E}">
        <p14:creationId xmlns:p14="http://schemas.microsoft.com/office/powerpoint/2010/main" val="10988152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r>
              <a:rPr lang="en-US" dirty="0"/>
              <a:t>Treatment of cataracts requires surgery, typically at a very early age (younger than 4 months), to remove the damaged lens. </a:t>
            </a:r>
            <a:endParaRPr lang="en-US" dirty="0" smtClean="0"/>
          </a:p>
          <a:p>
            <a:r>
              <a:rPr lang="en-US" dirty="0" smtClean="0"/>
              <a:t>In </a:t>
            </a:r>
            <a:r>
              <a:rPr lang="en-US" dirty="0"/>
              <a:t>most cases, corrective eyewear is required, although some studies have shown that artificial intraocular lenses may be safely implanted. </a:t>
            </a:r>
            <a:endParaRPr lang="en-US" dirty="0" smtClean="0"/>
          </a:p>
          <a:p>
            <a:r>
              <a:rPr lang="en-US" dirty="0" smtClean="0"/>
              <a:t>More </a:t>
            </a:r>
            <a:r>
              <a:rPr lang="en-US" dirty="0"/>
              <a:t>than 70% of patients with bilateral congenital cataracts can attain reasonable visual acuity. </a:t>
            </a:r>
            <a:endParaRPr lang="en-US" dirty="0" smtClean="0"/>
          </a:p>
          <a:p>
            <a:r>
              <a:rPr lang="en-US" dirty="0" smtClean="0"/>
              <a:t>Extended </a:t>
            </a:r>
            <a:r>
              <a:rPr lang="en-US" dirty="0"/>
              <a:t>treatment with refractive correction and additional surgery may be required.</a:t>
            </a:r>
          </a:p>
        </p:txBody>
      </p:sp>
      <p:sp>
        <p:nvSpPr>
          <p:cNvPr id="4" name="Slide Number Placeholder 3"/>
          <p:cNvSpPr>
            <a:spLocks noGrp="1"/>
          </p:cNvSpPr>
          <p:nvPr>
            <p:ph type="sldNum" sz="quarter" idx="12"/>
          </p:nvPr>
        </p:nvSpPr>
        <p:spPr/>
        <p:txBody>
          <a:bodyPr/>
          <a:lstStyle/>
          <a:p>
            <a:fld id="{C486C8D4-F627-4DF8-AFB6-73196652E83B}" type="slidenum">
              <a:rPr lang="en-US" smtClean="0"/>
              <a:pPr/>
              <a:t>60</a:t>
            </a:fld>
            <a:endParaRPr lang="en-US"/>
          </a:p>
        </p:txBody>
      </p:sp>
    </p:spTree>
    <p:extLst>
      <p:ext uri="{BB962C8B-B14F-4D97-AF65-F5344CB8AC3E}">
        <p14:creationId xmlns:p14="http://schemas.microsoft.com/office/powerpoint/2010/main" val="1760414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cap="all" dirty="0" smtClean="0"/>
              <a:t>Development of the Cornea </a:t>
            </a:r>
            <a:endParaRPr lang="en-US" b="1" cap="all" dirty="0"/>
          </a:p>
        </p:txBody>
      </p:sp>
      <p:sp>
        <p:nvSpPr>
          <p:cNvPr id="3" name="Content Placeholder 2"/>
          <p:cNvSpPr>
            <a:spLocks noGrp="1"/>
          </p:cNvSpPr>
          <p:nvPr>
            <p:ph idx="1"/>
          </p:nvPr>
        </p:nvSpPr>
        <p:spPr/>
        <p:txBody>
          <a:bodyPr>
            <a:normAutofit fontScale="85000" lnSpcReduction="20000"/>
          </a:bodyPr>
          <a:lstStyle/>
          <a:p>
            <a:r>
              <a:rPr lang="en-US" dirty="0" smtClean="0"/>
              <a:t>The cornea is induced by the lens vesicle. </a:t>
            </a:r>
          </a:p>
          <a:p>
            <a:r>
              <a:rPr lang="en-US" dirty="0" smtClean="0"/>
              <a:t>The inductive influence results in transformation of the surface ectoderm into the transparent, multilayered avascular cornea, the part of the fibrous tunic of the eye that bulges out of the orbit. </a:t>
            </a:r>
          </a:p>
          <a:p>
            <a:r>
              <a:rPr lang="en-US" dirty="0" smtClean="0"/>
              <a:t>The cornea is formed from three sources:</a:t>
            </a:r>
          </a:p>
          <a:p>
            <a:pPr lvl="1"/>
            <a:r>
              <a:rPr lang="en-US" dirty="0" smtClean="0"/>
              <a:t>The external corneal epithelium, derived from surface ectoderm</a:t>
            </a:r>
          </a:p>
          <a:p>
            <a:pPr lvl="1"/>
            <a:r>
              <a:rPr lang="en-US" dirty="0" smtClean="0"/>
              <a:t>The mesenchyme, derived from mesoderm, which is continuous with the developing sclera</a:t>
            </a:r>
          </a:p>
          <a:p>
            <a:pPr lvl="1"/>
            <a:r>
              <a:rPr lang="en-US" dirty="0" smtClean="0"/>
              <a:t>Neural crest cells that migrate from the lip of the optic cup and differentiate into the corneal endothelium</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61</a:t>
            </a:fld>
            <a:endParaRPr lang="en-US"/>
          </a:p>
        </p:txBody>
      </p:sp>
    </p:spTree>
    <p:extLst>
      <p:ext uri="{BB962C8B-B14F-4D97-AF65-F5344CB8AC3E}">
        <p14:creationId xmlns:p14="http://schemas.microsoft.com/office/powerpoint/2010/main" val="22440637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33413"/>
            <a:ext cx="7620000"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62</a:t>
            </a:fld>
            <a:endParaRPr lang="en-US"/>
          </a:p>
        </p:txBody>
      </p:sp>
    </p:spTree>
    <p:extLst>
      <p:ext uri="{BB962C8B-B14F-4D97-AF65-F5344CB8AC3E}">
        <p14:creationId xmlns:p14="http://schemas.microsoft.com/office/powerpoint/2010/main" val="7215850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63</a:t>
            </a:fld>
            <a:endParaRPr lang="en-US"/>
          </a:p>
        </p:txBody>
      </p:sp>
      <p:pic>
        <p:nvPicPr>
          <p:cNvPr id="3" name="Picture 2"/>
          <p:cNvPicPr>
            <a:picLocks noChangeAspect="1"/>
          </p:cNvPicPr>
          <p:nvPr/>
        </p:nvPicPr>
        <p:blipFill>
          <a:blip r:embed="rId2"/>
          <a:stretch>
            <a:fillRect/>
          </a:stretch>
        </p:blipFill>
        <p:spPr>
          <a:xfrm>
            <a:off x="2286000" y="95250"/>
            <a:ext cx="6210300" cy="6261100"/>
          </a:xfrm>
          <a:prstGeom prst="rect">
            <a:avLst/>
          </a:prstGeom>
        </p:spPr>
      </p:pic>
      <p:sp>
        <p:nvSpPr>
          <p:cNvPr id="4" name="Rectangle 3"/>
          <p:cNvSpPr/>
          <p:nvPr/>
        </p:nvSpPr>
        <p:spPr>
          <a:xfrm>
            <a:off x="381000" y="381000"/>
            <a:ext cx="2286000" cy="5632311"/>
          </a:xfrm>
          <a:prstGeom prst="rect">
            <a:avLst/>
          </a:prstGeom>
        </p:spPr>
        <p:txBody>
          <a:bodyPr wrap="square">
            <a:spAutoFit/>
          </a:bodyPr>
          <a:lstStyle/>
          <a:p>
            <a:r>
              <a:rPr lang="en-US" sz="3600" dirty="0">
                <a:latin typeface="Times New Roman" charset="0"/>
              </a:rPr>
              <a:t>Stages (Hamburger-Hamilton) in the formation of the cornea in the chick embryo. </a:t>
            </a:r>
            <a:endParaRPr lang="en-US" sz="3600" dirty="0">
              <a:effectLst/>
              <a:latin typeface="Times New Roman" charset="0"/>
            </a:endParaRPr>
          </a:p>
        </p:txBody>
      </p:sp>
    </p:spTree>
    <p:extLst>
      <p:ext uri="{BB962C8B-B14F-4D97-AF65-F5344CB8AC3E}">
        <p14:creationId xmlns:p14="http://schemas.microsoft.com/office/powerpoint/2010/main" val="15013087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cap="all" dirty="0" smtClean="0"/>
              <a:t>Development of the Choroid and Sclera </a:t>
            </a:r>
            <a:endParaRPr lang="en-US" sz="3200" b="1" cap="all" dirty="0"/>
          </a:p>
        </p:txBody>
      </p:sp>
      <p:sp>
        <p:nvSpPr>
          <p:cNvPr id="3" name="Content Placeholder 2"/>
          <p:cNvSpPr>
            <a:spLocks noGrp="1"/>
          </p:cNvSpPr>
          <p:nvPr>
            <p:ph idx="1"/>
          </p:nvPr>
        </p:nvSpPr>
        <p:spPr>
          <a:xfrm>
            <a:off x="457200" y="1295400"/>
            <a:ext cx="8229600" cy="5029200"/>
          </a:xfrm>
        </p:spPr>
        <p:txBody>
          <a:bodyPr>
            <a:normAutofit fontScale="77500" lnSpcReduction="20000"/>
          </a:bodyPr>
          <a:lstStyle/>
          <a:p>
            <a:r>
              <a:rPr lang="en-US" dirty="0" smtClean="0"/>
              <a:t>The mesenchyme surrounding the optic cup (largely of neural crest origin) reacts to the inductive influence of the retinal pigment epithelium by differentiating into: </a:t>
            </a:r>
          </a:p>
          <a:p>
            <a:pPr lvl="1"/>
            <a:r>
              <a:rPr lang="en-US" dirty="0" smtClean="0"/>
              <a:t>an inner vascular layer, the choroid, </a:t>
            </a:r>
          </a:p>
          <a:p>
            <a:pPr lvl="1"/>
            <a:r>
              <a:rPr lang="en-US" dirty="0" smtClean="0"/>
              <a:t>an outer fibrous layer, the sclera. </a:t>
            </a:r>
          </a:p>
          <a:p>
            <a:r>
              <a:rPr lang="en-US" dirty="0" smtClean="0"/>
              <a:t>The sclera develops from a condensation of mesenchyme external to the choroid and is continuous with the </a:t>
            </a:r>
            <a:r>
              <a:rPr lang="en-US" dirty="0" err="1" smtClean="0"/>
              <a:t>stroma</a:t>
            </a:r>
            <a:r>
              <a:rPr lang="en-US" dirty="0" smtClean="0"/>
              <a:t> of the cornea. </a:t>
            </a:r>
          </a:p>
          <a:p>
            <a:r>
              <a:rPr lang="en-US" dirty="0" smtClean="0"/>
              <a:t>Toward the rim of the optic cup, the choroid becomes modified to form the cores of the </a:t>
            </a:r>
            <a:r>
              <a:rPr lang="en-US" dirty="0" err="1" smtClean="0"/>
              <a:t>ciliary</a:t>
            </a:r>
            <a:r>
              <a:rPr lang="en-US" dirty="0" smtClean="0"/>
              <a:t> processes, consisting chiefly of capillaries supported by delicate connective tissue. </a:t>
            </a:r>
          </a:p>
          <a:p>
            <a:r>
              <a:rPr lang="en-US" dirty="0" smtClean="0"/>
              <a:t>The first </a:t>
            </a:r>
            <a:r>
              <a:rPr lang="en-US" dirty="0" err="1" smtClean="0"/>
              <a:t>choroidal</a:t>
            </a:r>
            <a:r>
              <a:rPr lang="en-US" dirty="0" smtClean="0"/>
              <a:t> blood vessels appear during the </a:t>
            </a:r>
            <a:r>
              <a:rPr lang="en-US" dirty="0" smtClean="0">
                <a:solidFill>
                  <a:srgbClr val="FF0000"/>
                </a:solidFill>
              </a:rPr>
              <a:t>15th week</a:t>
            </a:r>
            <a:r>
              <a:rPr lang="en-US" dirty="0" smtClean="0"/>
              <a:t>; by the 23rd week, arteries and veins can be easily distinguished. </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64</a:t>
            </a:fld>
            <a:endParaRPr lang="en-US"/>
          </a:p>
        </p:txBody>
      </p:sp>
    </p:spTree>
    <p:extLst>
      <p:ext uri="{BB962C8B-B14F-4D97-AF65-F5344CB8AC3E}">
        <p14:creationId xmlns:p14="http://schemas.microsoft.com/office/powerpoint/2010/main" val="25696478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cap="all" dirty="0" smtClean="0"/>
              <a:t>Development of the Eyelids </a:t>
            </a:r>
            <a:endParaRPr lang="en-US" b="1" cap="all" dirty="0"/>
          </a:p>
        </p:txBody>
      </p:sp>
      <p:sp>
        <p:nvSpPr>
          <p:cNvPr id="3" name="Content Placeholder 2"/>
          <p:cNvSpPr>
            <a:spLocks noGrp="1"/>
          </p:cNvSpPr>
          <p:nvPr>
            <p:ph idx="1"/>
          </p:nvPr>
        </p:nvSpPr>
        <p:spPr>
          <a:xfrm>
            <a:off x="457200" y="1600200"/>
            <a:ext cx="8229600" cy="4724400"/>
          </a:xfrm>
        </p:spPr>
        <p:txBody>
          <a:bodyPr>
            <a:normAutofit fontScale="77500" lnSpcReduction="20000"/>
          </a:bodyPr>
          <a:lstStyle/>
          <a:p>
            <a:r>
              <a:rPr lang="en-US" dirty="0" smtClean="0"/>
              <a:t>The eyelids develop during the </a:t>
            </a:r>
            <a:r>
              <a:rPr lang="en-US" dirty="0" smtClean="0">
                <a:solidFill>
                  <a:srgbClr val="FF0000"/>
                </a:solidFill>
              </a:rPr>
              <a:t>sixth week </a:t>
            </a:r>
            <a:r>
              <a:rPr lang="en-US" dirty="0" smtClean="0"/>
              <a:t>from: </a:t>
            </a:r>
          </a:p>
          <a:p>
            <a:pPr lvl="1"/>
            <a:r>
              <a:rPr lang="en-US" dirty="0" smtClean="0"/>
              <a:t>neural crest cell mesenchyme </a:t>
            </a:r>
          </a:p>
          <a:p>
            <a:pPr lvl="1"/>
            <a:r>
              <a:rPr lang="en-US" dirty="0" smtClean="0"/>
              <a:t>two cutaneous folds of ectoderm that grow over the cornea. </a:t>
            </a:r>
          </a:p>
          <a:p>
            <a:r>
              <a:rPr lang="en-US" dirty="0" smtClean="0"/>
              <a:t>The eyelids adhere to one another by the beginning of the </a:t>
            </a:r>
            <a:r>
              <a:rPr lang="en-US" dirty="0" smtClean="0">
                <a:solidFill>
                  <a:srgbClr val="FF0000"/>
                </a:solidFill>
              </a:rPr>
              <a:t>10</a:t>
            </a:r>
            <a:r>
              <a:rPr lang="en-US" baseline="30000" dirty="0" smtClean="0">
                <a:solidFill>
                  <a:srgbClr val="FF0000"/>
                </a:solidFill>
              </a:rPr>
              <a:t>th</a:t>
            </a:r>
            <a:r>
              <a:rPr lang="en-US" dirty="0" smtClean="0">
                <a:solidFill>
                  <a:srgbClr val="FF0000"/>
                </a:solidFill>
              </a:rPr>
              <a:t> week </a:t>
            </a:r>
            <a:r>
              <a:rPr lang="en-US" dirty="0" smtClean="0"/>
              <a:t>and remain adherent until the 26th to the 28th week. </a:t>
            </a:r>
          </a:p>
          <a:p>
            <a:r>
              <a:rPr lang="en-US" dirty="0" smtClean="0"/>
              <a:t>While the eyelids are adherent, there is a closed </a:t>
            </a:r>
            <a:r>
              <a:rPr lang="en-US" dirty="0" err="1" smtClean="0"/>
              <a:t>conjunctival</a:t>
            </a:r>
            <a:r>
              <a:rPr lang="en-US" dirty="0" smtClean="0"/>
              <a:t> sac anterior to the cornea. </a:t>
            </a:r>
          </a:p>
          <a:p>
            <a:r>
              <a:rPr lang="en-US" dirty="0" smtClean="0"/>
              <a:t>As the eyelids open, the bulbar conjunctiva is reflected over the anterior part of the sclera and the surface epithelium of the cornea. </a:t>
            </a:r>
          </a:p>
          <a:p>
            <a:r>
              <a:rPr lang="en-US" dirty="0" smtClean="0"/>
              <a:t>The palpebral conjunctiva lines the inner surface of the eyelids. </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65</a:t>
            </a:fld>
            <a:endParaRPr lang="en-US"/>
          </a:p>
        </p:txBody>
      </p:sp>
    </p:spTree>
    <p:extLst>
      <p:ext uri="{BB962C8B-B14F-4D97-AF65-F5344CB8AC3E}">
        <p14:creationId xmlns:p14="http://schemas.microsoft.com/office/powerpoint/2010/main" val="39863392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66</a:t>
            </a:fld>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836" y="762000"/>
            <a:ext cx="51054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19200" y="5334000"/>
            <a:ext cx="5638800" cy="369332"/>
          </a:xfrm>
          <a:prstGeom prst="rect">
            <a:avLst/>
          </a:prstGeom>
        </p:spPr>
        <p:txBody>
          <a:bodyPr wrap="square">
            <a:spAutoFit/>
          </a:bodyPr>
          <a:lstStyle/>
          <a:p>
            <a:r>
              <a:rPr lang="en-US" dirty="0" smtClean="0"/>
              <a:t>By the end of the embryonic period, eyelids begin to form.</a:t>
            </a:r>
          </a:p>
        </p:txBody>
      </p:sp>
    </p:spTree>
    <p:extLst>
      <p:ext uri="{BB962C8B-B14F-4D97-AF65-F5344CB8AC3E}">
        <p14:creationId xmlns:p14="http://schemas.microsoft.com/office/powerpoint/2010/main" val="42154281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dirty="0"/>
              <a:t>The </a:t>
            </a:r>
            <a:r>
              <a:rPr lang="en-US" b="1" dirty="0"/>
              <a:t>eyelashes</a:t>
            </a:r>
            <a:r>
              <a:rPr lang="en-US" dirty="0"/>
              <a:t> and </a:t>
            </a:r>
            <a:r>
              <a:rPr lang="en-US" b="1" dirty="0"/>
              <a:t>glands</a:t>
            </a:r>
            <a:r>
              <a:rPr lang="en-US" dirty="0"/>
              <a:t> in the eyelids are derived from the surface ectoderm in a manner similar to that described for other parts of the </a:t>
            </a:r>
            <a:r>
              <a:rPr lang="en-US" dirty="0" smtClean="0"/>
              <a:t>integument. </a:t>
            </a:r>
          </a:p>
          <a:p>
            <a:r>
              <a:rPr lang="en-US" dirty="0" smtClean="0"/>
              <a:t>The </a:t>
            </a:r>
            <a:r>
              <a:rPr lang="en-US" dirty="0"/>
              <a:t>connective tissue and </a:t>
            </a:r>
            <a:r>
              <a:rPr lang="en-US" b="1" dirty="0"/>
              <a:t>tarsal plates</a:t>
            </a:r>
            <a:r>
              <a:rPr lang="en-US" dirty="0"/>
              <a:t> develop from mesenchyme in the developing eyelids. </a:t>
            </a:r>
            <a:endParaRPr lang="en-US" dirty="0" smtClean="0"/>
          </a:p>
          <a:p>
            <a:r>
              <a:rPr lang="en-US" dirty="0" smtClean="0">
                <a:solidFill>
                  <a:srgbClr val="FF0000"/>
                </a:solidFill>
              </a:rPr>
              <a:t>The </a:t>
            </a:r>
            <a:r>
              <a:rPr lang="en-US" dirty="0">
                <a:solidFill>
                  <a:srgbClr val="FF0000"/>
                </a:solidFill>
              </a:rPr>
              <a:t>orbicularis oculi muscle is derived from mesenchyme in the second pharyngeal </a:t>
            </a:r>
            <a:r>
              <a:rPr lang="en-US" dirty="0" smtClean="0">
                <a:solidFill>
                  <a:srgbClr val="FF0000"/>
                </a:solidFill>
              </a:rPr>
              <a:t>arch </a:t>
            </a:r>
            <a:r>
              <a:rPr lang="en-US" dirty="0">
                <a:solidFill>
                  <a:srgbClr val="FF0000"/>
                </a:solidFill>
              </a:rPr>
              <a:t>and is supplied by its nerve (CN VII).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67</a:t>
            </a:fld>
            <a:endParaRPr lang="en-US"/>
          </a:p>
        </p:txBody>
      </p:sp>
    </p:spTree>
    <p:extLst>
      <p:ext uri="{BB962C8B-B14F-4D97-AF65-F5344CB8AC3E}">
        <p14:creationId xmlns:p14="http://schemas.microsoft.com/office/powerpoint/2010/main" val="30731294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all" dirty="0" smtClean="0"/>
              <a:t>Congenital Ptosis of the Eyelid</a:t>
            </a:r>
            <a:endParaRPr lang="en-US" b="1" cap="all" dirty="0"/>
          </a:p>
        </p:txBody>
      </p:sp>
      <p:sp>
        <p:nvSpPr>
          <p:cNvPr id="3" name="Content Placeholder 2"/>
          <p:cNvSpPr>
            <a:spLocks noGrp="1"/>
          </p:cNvSpPr>
          <p:nvPr>
            <p:ph idx="1"/>
          </p:nvPr>
        </p:nvSpPr>
        <p:spPr/>
        <p:txBody>
          <a:bodyPr>
            <a:normAutofit fontScale="77500" lnSpcReduction="20000"/>
          </a:bodyPr>
          <a:lstStyle/>
          <a:p>
            <a:r>
              <a:rPr lang="en-US" dirty="0" smtClean="0"/>
              <a:t>Drooping of the superior (upper) eyelids at birth is relatively common. </a:t>
            </a:r>
          </a:p>
          <a:p>
            <a:r>
              <a:rPr lang="en-US" dirty="0" smtClean="0"/>
              <a:t>Ptosis (</a:t>
            </a:r>
            <a:r>
              <a:rPr lang="en-US" dirty="0" err="1" smtClean="0"/>
              <a:t>blepharoptosis</a:t>
            </a:r>
            <a:r>
              <a:rPr lang="en-US" dirty="0" smtClean="0"/>
              <a:t>) may result from failure of normal development of the </a:t>
            </a:r>
            <a:r>
              <a:rPr lang="en-US" dirty="0" err="1" smtClean="0"/>
              <a:t>levator</a:t>
            </a:r>
            <a:r>
              <a:rPr lang="en-US" dirty="0" smtClean="0"/>
              <a:t> </a:t>
            </a:r>
            <a:r>
              <a:rPr lang="en-US" dirty="0" err="1" smtClean="0"/>
              <a:t>palpebrae</a:t>
            </a:r>
            <a:r>
              <a:rPr lang="en-US" dirty="0" smtClean="0"/>
              <a:t> </a:t>
            </a:r>
            <a:r>
              <a:rPr lang="en-US" dirty="0" err="1" smtClean="0"/>
              <a:t>superioris</a:t>
            </a:r>
            <a:r>
              <a:rPr lang="en-US" dirty="0" smtClean="0"/>
              <a:t> muscle. </a:t>
            </a:r>
          </a:p>
          <a:p>
            <a:r>
              <a:rPr lang="en-US" dirty="0" smtClean="0"/>
              <a:t>Congenital ptosis may more rarely result from prenatal injury or dystrophy of the superior division of the </a:t>
            </a:r>
            <a:r>
              <a:rPr lang="en-US" dirty="0" err="1" smtClean="0"/>
              <a:t>oculomotor</a:t>
            </a:r>
            <a:r>
              <a:rPr lang="en-US" dirty="0" smtClean="0"/>
              <a:t> nerve (CN III), which supplies this muscle. </a:t>
            </a:r>
          </a:p>
          <a:p>
            <a:r>
              <a:rPr lang="en-US" dirty="0" smtClean="0"/>
              <a:t>If ptosis is associated with inability to move the eyeball superiorly, there is also failure of the superior rectus muscle of the eyeball to develop normally. </a:t>
            </a:r>
          </a:p>
          <a:p>
            <a:r>
              <a:rPr lang="en-US" dirty="0" smtClean="0"/>
              <a:t>Congenital ptosis may be transmitted as an autosomal dominant trait. </a:t>
            </a:r>
          </a:p>
          <a:p>
            <a:r>
              <a:rPr lang="en-US" dirty="0" smtClean="0"/>
              <a:t>Congenital ptosis is also associated with several syndromes.</a:t>
            </a:r>
          </a:p>
          <a:p>
            <a:endParaRPr lang="en-US" dirty="0"/>
          </a:p>
        </p:txBody>
      </p:sp>
      <p:sp>
        <p:nvSpPr>
          <p:cNvPr id="7" name="Slide Number Placeholder 6"/>
          <p:cNvSpPr>
            <a:spLocks noGrp="1"/>
          </p:cNvSpPr>
          <p:nvPr>
            <p:ph type="sldNum" sz="quarter" idx="12"/>
          </p:nvPr>
        </p:nvSpPr>
        <p:spPr/>
        <p:txBody>
          <a:bodyPr/>
          <a:lstStyle/>
          <a:p>
            <a:fld id="{C486C8D4-F627-4DF8-AFB6-73196652E83B}" type="slidenum">
              <a:rPr lang="en-US" smtClean="0"/>
              <a:pPr/>
              <a:t>68</a:t>
            </a:fld>
            <a:endParaRPr lang="en-US"/>
          </a:p>
        </p:txBody>
      </p:sp>
    </p:spTree>
    <p:extLst>
      <p:ext uri="{BB962C8B-B14F-4D97-AF65-F5344CB8AC3E}">
        <p14:creationId xmlns:p14="http://schemas.microsoft.com/office/powerpoint/2010/main" val="39408707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863" y="95250"/>
            <a:ext cx="5248275"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69</a:t>
            </a:fld>
            <a:endParaRPr lang="en-US"/>
          </a:p>
        </p:txBody>
      </p:sp>
    </p:spTree>
    <p:extLst>
      <p:ext uri="{BB962C8B-B14F-4D97-AF65-F5344CB8AC3E}">
        <p14:creationId xmlns:p14="http://schemas.microsoft.com/office/powerpoint/2010/main" val="539651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7</a:t>
            </a:fld>
            <a:endParaRPr lang="en-US"/>
          </a:p>
        </p:txBody>
      </p:sp>
      <p:pic>
        <p:nvPicPr>
          <p:cNvPr id="3" name="Picture 2"/>
          <p:cNvPicPr>
            <a:picLocks noChangeAspect="1"/>
          </p:cNvPicPr>
          <p:nvPr/>
        </p:nvPicPr>
        <p:blipFill>
          <a:blip r:embed="rId2"/>
          <a:stretch>
            <a:fillRect/>
          </a:stretch>
        </p:blipFill>
        <p:spPr>
          <a:xfrm>
            <a:off x="1676401" y="381000"/>
            <a:ext cx="6095999" cy="3429000"/>
          </a:xfrm>
          <a:prstGeom prst="rect">
            <a:avLst/>
          </a:prstGeom>
        </p:spPr>
      </p:pic>
      <p:sp>
        <p:nvSpPr>
          <p:cNvPr id="4" name="Rectangle 3"/>
          <p:cNvSpPr/>
          <p:nvPr/>
        </p:nvSpPr>
        <p:spPr>
          <a:xfrm>
            <a:off x="457200" y="4067512"/>
            <a:ext cx="8458199" cy="2308324"/>
          </a:xfrm>
          <a:prstGeom prst="rect">
            <a:avLst/>
          </a:prstGeom>
        </p:spPr>
        <p:txBody>
          <a:bodyPr wrap="square">
            <a:spAutoFit/>
          </a:bodyPr>
          <a:lstStyle/>
          <a:p>
            <a:r>
              <a:rPr lang="en-US" b="1" dirty="0">
                <a:latin typeface="Times New Roman" charset="0"/>
              </a:rPr>
              <a:t>A, </a:t>
            </a:r>
            <a:r>
              <a:rPr lang="en-US" dirty="0">
                <a:latin typeface="Times New Roman" charset="0"/>
              </a:rPr>
              <a:t>A single eye field forms during late gastrulation. </a:t>
            </a:r>
            <a:endParaRPr lang="en-US" dirty="0" smtClean="0">
              <a:latin typeface="Times New Roman" charset="0"/>
            </a:endParaRPr>
          </a:p>
          <a:p>
            <a:r>
              <a:rPr lang="en-US" b="1" dirty="0" smtClean="0">
                <a:latin typeface="Times New Roman" charset="0"/>
              </a:rPr>
              <a:t>B</a:t>
            </a:r>
            <a:r>
              <a:rPr lang="en-US" b="1" dirty="0">
                <a:latin typeface="Times New Roman" charset="0"/>
              </a:rPr>
              <a:t>, </a:t>
            </a:r>
            <a:r>
              <a:rPr lang="en-US" dirty="0">
                <a:latin typeface="Times New Roman" charset="0"/>
              </a:rPr>
              <a:t>Through the action of sonic hedgehog (</a:t>
            </a:r>
            <a:r>
              <a:rPr lang="en-US" dirty="0" err="1">
                <a:latin typeface="Times New Roman" charset="0"/>
              </a:rPr>
              <a:t>Shh</a:t>
            </a:r>
            <a:r>
              <a:rPr lang="en-US" dirty="0">
                <a:latin typeface="Times New Roman" charset="0"/>
              </a:rPr>
              <a:t>), the single eye field splits into bilateral fields. </a:t>
            </a:r>
            <a:endParaRPr lang="en-US" dirty="0" smtClean="0">
              <a:latin typeface="Times New Roman" charset="0"/>
            </a:endParaRPr>
          </a:p>
          <a:p>
            <a:r>
              <a:rPr lang="en-US" b="1" dirty="0" smtClean="0">
                <a:latin typeface="Times New Roman" charset="0"/>
              </a:rPr>
              <a:t>C</a:t>
            </a:r>
            <a:r>
              <a:rPr lang="en-US" b="1" dirty="0">
                <a:latin typeface="Times New Roman" charset="0"/>
              </a:rPr>
              <a:t>, </a:t>
            </a:r>
            <a:r>
              <a:rPr lang="en-US" dirty="0">
                <a:latin typeface="Times New Roman" charset="0"/>
              </a:rPr>
              <a:t>The formation of optic vesicles is heavily dependent on the expression of Pax-6 and </a:t>
            </a:r>
            <a:r>
              <a:rPr lang="en-US" dirty="0" err="1">
                <a:latin typeface="Times New Roman" charset="0"/>
              </a:rPr>
              <a:t>Rax</a:t>
            </a:r>
            <a:r>
              <a:rPr lang="en-US" dirty="0">
                <a:latin typeface="Times New Roman" charset="0"/>
              </a:rPr>
              <a:t>. The optic vesicles are patterned into future neural </a:t>
            </a:r>
            <a:r>
              <a:rPr lang="en-US" dirty="0" smtClean="0">
                <a:latin typeface="Times New Roman" charset="0"/>
              </a:rPr>
              <a:t> retina </a:t>
            </a:r>
            <a:r>
              <a:rPr lang="en-US" dirty="0">
                <a:latin typeface="Times New Roman" charset="0"/>
              </a:rPr>
              <a:t>(through Vsx-2) and retinal pigment epithelium (through </a:t>
            </a:r>
            <a:r>
              <a:rPr lang="en-US" dirty="0" err="1">
                <a:latin typeface="Times New Roman" charset="0"/>
              </a:rPr>
              <a:t>Mitf</a:t>
            </a:r>
            <a:r>
              <a:rPr lang="en-US" dirty="0">
                <a:latin typeface="Times New Roman" charset="0"/>
              </a:rPr>
              <a:t> and Otx-2). </a:t>
            </a:r>
            <a:endParaRPr lang="en-US" dirty="0" smtClean="0">
              <a:latin typeface="Times New Roman" charset="0"/>
            </a:endParaRPr>
          </a:p>
          <a:p>
            <a:r>
              <a:rPr lang="en-US" b="1" dirty="0" smtClean="0">
                <a:latin typeface="Times New Roman" charset="0"/>
              </a:rPr>
              <a:t>D</a:t>
            </a:r>
            <a:r>
              <a:rPr lang="en-US" b="1" dirty="0">
                <a:latin typeface="Times New Roman" charset="0"/>
              </a:rPr>
              <a:t>, </a:t>
            </a:r>
            <a:r>
              <a:rPr lang="en-US" dirty="0">
                <a:latin typeface="Times New Roman" charset="0"/>
              </a:rPr>
              <a:t>Inductive interactions between the optic vesicle and the overlying lens placode result in invagination of both the optic cup and the lens vesicle. </a:t>
            </a:r>
            <a:endParaRPr lang="en-US" dirty="0">
              <a:effectLst/>
              <a:latin typeface="Times New Roman" charset="0"/>
            </a:endParaRPr>
          </a:p>
        </p:txBody>
      </p:sp>
    </p:spTree>
    <p:extLst>
      <p:ext uri="{BB962C8B-B14F-4D97-AF65-F5344CB8AC3E}">
        <p14:creationId xmlns:p14="http://schemas.microsoft.com/office/powerpoint/2010/main" val="878800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70</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09600"/>
            <a:ext cx="5105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2182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71</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09600"/>
            <a:ext cx="6781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7941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72</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
            <a:ext cx="7391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2150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t>Coloboma</a:t>
            </a:r>
            <a:r>
              <a:rPr lang="en-US" b="1" dirty="0" smtClean="0"/>
              <a:t> of the Eyelid</a:t>
            </a:r>
            <a:endParaRPr lang="en-US" b="1" dirty="0"/>
          </a:p>
        </p:txBody>
      </p:sp>
      <p:sp>
        <p:nvSpPr>
          <p:cNvPr id="3" name="Content Placeholder 2"/>
          <p:cNvSpPr>
            <a:spLocks noGrp="1"/>
          </p:cNvSpPr>
          <p:nvPr>
            <p:ph idx="1"/>
          </p:nvPr>
        </p:nvSpPr>
        <p:spPr/>
        <p:txBody>
          <a:bodyPr>
            <a:normAutofit fontScale="92500"/>
          </a:bodyPr>
          <a:lstStyle/>
          <a:p>
            <a:r>
              <a:rPr lang="en-US" dirty="0" smtClean="0"/>
              <a:t>Large defects of the eyelid (palpebral </a:t>
            </a:r>
            <a:r>
              <a:rPr lang="en-US" dirty="0" err="1" smtClean="0"/>
              <a:t>colobomas</a:t>
            </a:r>
            <a:r>
              <a:rPr lang="en-US" dirty="0" smtClean="0"/>
              <a:t>) are uncommon. </a:t>
            </a:r>
          </a:p>
          <a:p>
            <a:r>
              <a:rPr lang="en-US" dirty="0" smtClean="0"/>
              <a:t>A </a:t>
            </a:r>
            <a:r>
              <a:rPr lang="en-US" dirty="0" err="1" smtClean="0"/>
              <a:t>coloboma</a:t>
            </a:r>
            <a:r>
              <a:rPr lang="en-US" dirty="0" smtClean="0"/>
              <a:t> is usually characterized by a small notch in the superior (upper) eyelid, but the defect may involve almost the entire lid. </a:t>
            </a:r>
          </a:p>
          <a:p>
            <a:r>
              <a:rPr lang="en-US" dirty="0" smtClean="0"/>
              <a:t>A </a:t>
            </a:r>
            <a:r>
              <a:rPr lang="en-US" dirty="0" err="1" smtClean="0"/>
              <a:t>coloboma</a:t>
            </a:r>
            <a:r>
              <a:rPr lang="en-US" dirty="0" smtClean="0"/>
              <a:t> of the inferior (lower) eyelid is rare. </a:t>
            </a:r>
          </a:p>
          <a:p>
            <a:r>
              <a:rPr lang="en-US" dirty="0" smtClean="0"/>
              <a:t>Palpebral </a:t>
            </a:r>
            <a:r>
              <a:rPr lang="en-US" dirty="0" err="1" smtClean="0"/>
              <a:t>colobomas</a:t>
            </a:r>
            <a:r>
              <a:rPr lang="en-US" dirty="0" smtClean="0"/>
              <a:t> appear to result from local developmental disturbances in the formation and growth of the eyelids.</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73</a:t>
            </a:fld>
            <a:endParaRPr lang="en-US"/>
          </a:p>
        </p:txBody>
      </p:sp>
    </p:spTree>
    <p:extLst>
      <p:ext uri="{BB962C8B-B14F-4D97-AF65-F5344CB8AC3E}">
        <p14:creationId xmlns:p14="http://schemas.microsoft.com/office/powerpoint/2010/main" val="105845721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74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499" y="152400"/>
            <a:ext cx="6731000" cy="2895600"/>
          </a:xfrm>
          <a:prstGeom prst="rect">
            <a:avLst/>
          </a:prstGeom>
        </p:spPr>
      </p:pic>
      <p:sp>
        <p:nvSpPr>
          <p:cNvPr id="5" name="AutoShape 2" descr="data:image/jpeg;base64,/9j/4AAQSkZJRgABAQAAAQABAAD/2wCEAAkGBxQSEhIUEhISEhQUEg8UFRAQDw8PFBAPFBQWFhQUFRQYHCggGBolHBQUITEhJSkrLi4uFx8zODMsNygtLisBCgoKDg0OGBAQGiwcHBwsLCwsLCwsLCwsLCwsLCwsLCwsLCwsLCwsLCwsLCw3LCwsNyssLCwsLCwsKysrKywrK//AABEIANYA7AMBIgACEQEDEQH/xAAbAAACAwEBAQAAAAAAAAAAAAADBAECBQAGB//EADQQAAIBAwMDAgQFBAEFAAAAAAABAgMRIQQxQRJRYQVxE4GRoSKxwfDxBjLR4RQWI0JSYv/EABkBAAMBAQEAAAAAAAAAAAAAAAECAwAEBf/EACERAQEBAQADAQEBAAMBAAAAAAABAhEDITESQVETFEIE/9oADAMBAAIRAxEAPwDxlNZtuMNfb7MFGF3zZBUr387nC9nJuml8/wDIWMbIFTiulLlrcvEFUhhZyNQu7Z3FKecfMajnAtamPZuxdPHnYDBPuFo089wAJSVr33DRpt+3Yi9v8lqc+DFosafYt7ImNXFizYpeqwSV21k6UisWc55MwqTtbvkqnbdHKXcr19vmMxiM0vd7nSqt+RSpK/O/YIqj2T4SCH5MRndr5l4bu318+AcXayfzDKP25CnV3U2Svdfu5MO7t8ykandHbvYxaK5v28rkhS7N+Sqfy8EPG3LM3FJSjezBOC3VxmNNEbfUA9JTX+wc4r2/UdqU933FasAWKzXQIxDqwGUXfAZJ/wAA4Onz6i+Q8Xxz+gKKtFK3z9iIbX2v+RU0hylO9g9thSihjrslzfALTwzRG6crCFJh0xWsPQktt2MU428CVCNk7f7GoStgBeDdJZPwUdRF4L3YoDQ2uRKpn9SHLC4A1NzBwWErs5yd7gfbn7FJVBo3Bp1glKore+4m5ft8kqV+GjD+TLmk7WvsEoyV2/Ir8S3JenHqyZqd687XDp733srCmyRZe+eyMlYb6sESksAeuxFOfdA6XhiCe97e5ZPHBSnU4L7DSg6L8hov5oE52sXizdK6fuBnC25ee3YpH7BGKWXuUdLshmMY/Iu49ljybg3b5R13/JBKUri1O+Pt7jEFx3Grpz7MqVgi4Fey4Q1CV8v2FPw3HOP3cLBPC+4vTqfvyHjNpY25ZmOU5cL6h0vIlQ+n5hoT7ALTiKrH13B9ezK1Knn+ReNIYdVWAyrpCVfUAOu7QeGmT09RciN2Ag0GjWe0UEeD3sshKW1977CsV+Kz35GFUsvyNwi0qbfbAelZf3PFsIBB7dWPHcvCTcv7fw/I3Ao9NK687IZb6bPH+hGpTlwrWz8ikdQ2rNWty+4C/k8p5uEnL6dhCE1yNKfm/YWwLOLqt3Qxa6T32FFDqe7QenGyte68bh6SwW3uTGbF61Z7bDENrfc3S1ZywiinZlGiOTStIPRd27j0UI0pXx2NGmlbe3gpi9R2+Lwd32CwfICP2DxlskGuzNFi8347B6ctu36iyf8ALCQf12sKpDUJ5+3zG78fX3M+m7DemlfczUzC6/fAxGWwDrInPpWTAPX1GBCeqWQNes5bbAvhW4uY0FdS5aNTkGqb7fIPTocy+hjL6bK7ee4x8SyxuChUfKxwdBc7+ODMap1JN7Xb5CRrL3YCKd7u4Xq7LHcxeCOV7d+4dOwrDz9RuFNPCMFWbm7q/wDAGUbPLG1hXYDUWbAEoCq8cB6dazSQB0+xaEb/AFFprDsK998fqHdTsZiut9y9OYCXDTTvvb3GKZkwrZ/QcUtjJ6ycmheTsXhVT3v8iJJXBSc4JRewyqthWP5B1SuNmk1I+RKfHO7CxbQGGC8HgqrmjK/77hISu0LqQeC/2wcV7wbn9RrTPugMIrzg6rJcMMbvTU6/IK/Vm/yF1d+fyGOnwYeqJu+/G3AzTa4We5NON9l7+BilCwLTKwpWQaFG62ug0aV7ZGo07KyuALS9HStu1rB36bxd78D2lit75sPxjhPbuGI78lnxlr0vF3d3Oq+ndO1so2Z3thgKuEHpZ5KyfhXsmtiY0bbd2OV5itSf1EtVzUT4fcDU7FnN2BSeQdPF+m+GwkYrgXnOzus4L0G+TdajS0zfJENL5tb7mho2nZMbrUccYwNJ2I3y2X8sWFJR3V7hYJ7jLhHN91swckTbvUdNvmEjO7T7FYL6nACwxGQ5SnjuZ1NbD1JWVg5S3Hx9PC/dyf37FYndRfh+jLH75GdP+/cT9xilJp3MeU68JvbG5nwrb8+/IPV6jqfZdvPkNp4PF7WC0vbyHtPTdk+GOU44F6MNrbDtCAl0tmcFpQtwNUofMFTgNwp3F61vFqULB4wTe5RRsGTMW+zOmklwO0n4/wAGbSnwh+HVhcbjyOfZlR82v+QGvFJd13GEk1ezXYVqxWfyDYjm+ySjfcBNWGnSk9osDqKMlfqi/miVdOdfwpMAw1SDtsUiroVeVWISAJx4LXsw8b6d087NG3SfWlztjsYEKiNf0iauUw5PPL9hfVKzf5CjkPeqvKaxe5nQE3OU/jvciNhIgkXuJTjoKpCikTcxLHy25MSHj6HLY6SromrU6VbdtblJPvsgTd2rGkC316F08Lu7+hr6aksYEtLA1dOhNV0ePHIZowDxQCL7DVJ4EUotFWDp9hZ1LYLqb7h4FnRk28DVOLvZgEtuL8j0VGPN/I0T0ao0VE0or8P4Vdd2ZtCpey8bjeljizk7FJXN5OmL4REpRXn3E9V6nTp3StJ9nwYuq9X6rLCUeUG3hc+HWvb0L16j2b+wDV6tyXHseYqesU4vMl7i1f8AqmmsdSZK/qqTx5ntu1Mgo0+DzM/6sjfFvoP+n+tqTV8f/Iv54rnX+H61NqWU0CcTZqaiFZW6owks3lzjuY0sXWHl5WzDYp49d+xMKho6avZJ7q+2xks19Fpv+31yTs79L4bWGCT2Hl5+fY/qVSLjFpWbwIKeC9effZCcZ3NeUuMchpVS6lcrTpDNOkTrXisQisUm7CzrMAfXzixYpHcvY6klKjxYvQh+/IO12O6amC02c9pmhBmhSgLU4jkGTrpgkYhr2QOLLmEalBc5GVBMRjML8ULcpvrsGlXVlj/ZmS1GO5enK+Qwln+tyjWWLYt3GNVqrRas27fIx9NNW6pPZ7Ghq6v4ccq6ZTMc+pP1HmvUdV03b8/ITpemVF/x9Rruujoq1S14yUasodLaahuouyd+wn/UWqw1lX7cMW9f/qevrlSVXoUaUFGMYRlFSlazlJX/ALrYxsP48c7an/8AV5LL+Yf/AKy1np8o04en0akXFtzrz606kdrfjd3nnCPHzkzcoRj8GUPhXm5Jqqr3iluhJenTk8RZa/mTrk/Or64z4P39l25+x7L1atpviUqmjj8OnKnTbpyn1SU0mpN3eOPmY1L0Co7Xx3NSl/TfSr9W/wBSetZ5xbxePeb3j0HpmklVhKcbNRWc2du4Krfj2BUdBKnTfTUkm7Jxyk4+QFXT1bYOavSlpyVRLm9luN+n+qvolTUk4N9TV72f6GL/AMWr4zj/AGM1F1fDilGLhHok4K3W1/5S7sF9BZ+vR+pW6sLIzpaQPR6eyNGjTJ9bWuekxgTJhWhbUSsKh3tLV5kRiA68jEYhUnp85iTJ9i0YnNHT0nFYRyPadC1GI7SgJVfHOGqcRmCAUUHiBUeMSXtuCUilWoYB+tAZVL3F510luZmp9RSTsw5naXW5n60tRq1Hs8Cy9Ws8YMCWolOWMnotH6PSlp+pzqf8jr/sSXw/h+cb/Mp+eOf/AJbq+p6Cqeoys0m/I8vXKsqcYXuly1Y7TekJZadzRpen3T6UsCKyT+sLU6D4kk5O/gZo+nRW0TVoaPNrGpS9Kf4bxfTfLN7DX4z7rJ02jfTiDt/7JO31GaWgfb7HuY6e0YxSVkuFj5lVpoxT++Nyv4rm/wCzP8ePq6Nxts7224Iq0en3waGqdm1FbvZZAzpOSlKW6xbknZ7WzrpKL7nSl9AkmheUXJ52Fqkn9Uq1L4Ww1ptOr3SLUdKkPUaPYlrXfRtWSenaajkdVEmjSGugHHLvc6WnAztczR1MrGXq5YYOGx9ZcHlj8L2M+nuzTpxwa10X0+fK2MPbPuDRKReKOipjQhsO06QPTwuOwgKrLxWMSeqxMvBaNIB+gzqe4pqZSfg0/hXLLR3MW15qpQnJ2yVj6S27M9XQ0SuNQ0WVgea4hcS/WV6d6KlbBvLRqNlbcZp0kthiENrg7a13z4Ujpb4GdPo3Z5sHhTysfMPShaTTX8h/qethaKlFSu1twaM9TFRtfYFDSp7qzRaGnitx51HVl+hv1KTVopW8sX1Wrk/7pWXZMaqUYvZL6CWuUU1ZXwC2w2ZnvwFajpbcPuJzk2/fd+QtTPFjlAnrTpzmfSzohaenb9g1Kk2x2lpmS7bR1uQtTpM0dNQb4D0NHyxyKUeCmPHftcvk8qsdN0gtTKw18S5keranpTH3yT0l4+2+yOs1KMqtWvsWk3IPT0hz2u6SSA6XTeDVp0cBNJphx0ELJanvyPj6D00AihikzqqkPadXHFsIUqo3CdxVItS9hmCuCpoZgBqJCkHhArCIeOxiX2mCXYJThydTQwbpamihjoQvEKllB6nYZoJDMJ2d2hKVSwOddsM3CXFrSqaqwtW1fZfUTVS5Vu5r5Bni4vWrS7i97l2TCJK69rSSKxiHp0y1KI5GGAE1riKNNW9xqnFLYAsF4sfN4hr2a+JZFJ1NgM5HUssa6t+FmZBZvFzzutqucjY9X1KirIw6OWL5L/FfFn/0NQoJcDlOCKQ2B1q1iXT+6bdXpAy1vk8/6l62oXymzzdb16o22mrDzN/hs+L/AEp02YSKICQLVSDQDU2LwGaQlPDdBjUUJwY1CeDCapyGIC1OwzEUpilENFgIvCCJ3Amu5di/VgGis7/I1ZfquQykcF+i+4Osi4SEToUg0Yi2hbxXoCQgEUC6gafSXStKIePkH0lkxyVKkc2ClIr1AaQXqyM07JNicSa9dqA2fRbnvxi+pajqm/DZGmYhqalpMNQriadX55Gop4MX1rVtRst8j/ULVtL1vIrZ5L7ePrU3K7YjKDXDPb1PRG9kR/05Lsi+dcg7s08v07eAiO5JngZolMag7gIRug0XayQtUyZprAeEReCGY1EgDTNN2GYyEYvlhoVewtL+TvxC3xRFMJRYAsaNN33CgaWRmnEFSqFAvCmWjELCJoS64p0BIU8BlAIo4Dwl0FGIWECyiSMXqPhoFULyYvN5Bqxoq2DJkVg8i/1UzSWGD1ElFd/cMsIUrVcj34Se6wPUqN5N2t47CEJtHpdRBSYjU0KfglK7M7nOUrp638GppppiC0LQxSotBtLqStijJDkWrbGNSTDqb7hza59eP2+dqHJDWTjjoq8HSDxp2OOEqmRoRCdOUQcAwqd0XpPDOOFZeg+psbo0jjjEvxo0VgZoQOOFQ0P04L06fJBwYno2o4Jdlv3Sx5OOKRCiuICqjjhtfGheQGbOOIaVyFNltPHk44E+ni1WYpUgccPofErY6xJxNSp4JsQcGBF0yZSTOOHyR//Z"/>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3"/>
          <a:stretch>
            <a:fillRect/>
          </a:stretch>
        </p:blipFill>
        <p:spPr>
          <a:xfrm>
            <a:off x="1206500" y="3505200"/>
            <a:ext cx="6731000" cy="2971800"/>
          </a:xfrm>
          <a:prstGeom prst="rect">
            <a:avLst/>
          </a:prstGeom>
        </p:spPr>
      </p:pic>
    </p:spTree>
    <p:extLst>
      <p:ext uri="{BB962C8B-B14F-4D97-AF65-F5344CB8AC3E}">
        <p14:creationId xmlns:p14="http://schemas.microsoft.com/office/powerpoint/2010/main" val="42137033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t>Cryptophthalmos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err="1" smtClean="0"/>
              <a:t>Cryptophthalmos</a:t>
            </a:r>
            <a:r>
              <a:rPr lang="en-US" dirty="0" smtClean="0"/>
              <a:t> results from congenital absence of the eyelids; as a result, skin covers the eye. </a:t>
            </a:r>
          </a:p>
          <a:p>
            <a:r>
              <a:rPr lang="en-US" dirty="0" smtClean="0"/>
              <a:t>The eyeball is small and defective, and the cornea and conjunctiva usually do not develop. </a:t>
            </a:r>
          </a:p>
          <a:p>
            <a:r>
              <a:rPr lang="en-US" dirty="0" smtClean="0"/>
              <a:t>Fundamentally, the defect means absence of the palpebral fissure (slit) between eyelids; usually there is varying absence of eyelashes and eyebrows and other eye defects. </a:t>
            </a:r>
          </a:p>
          <a:p>
            <a:r>
              <a:rPr lang="en-US" dirty="0" err="1" smtClean="0"/>
              <a:t>Cryptophthalmos</a:t>
            </a:r>
            <a:r>
              <a:rPr lang="en-US" dirty="0" smtClean="0"/>
              <a:t> is an autosomal recessive condition that is usually part of the </a:t>
            </a:r>
            <a:r>
              <a:rPr lang="en-US" dirty="0" err="1" smtClean="0"/>
              <a:t>cryptophthalmos</a:t>
            </a:r>
            <a:r>
              <a:rPr lang="en-US" dirty="0" smtClean="0"/>
              <a:t> syndrome.</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75</a:t>
            </a:fld>
            <a:endParaRPr lang="en-US"/>
          </a:p>
        </p:txBody>
      </p:sp>
    </p:spTree>
    <p:extLst>
      <p:ext uri="{BB962C8B-B14F-4D97-AF65-F5344CB8AC3E}">
        <p14:creationId xmlns:p14="http://schemas.microsoft.com/office/powerpoint/2010/main" val="10836466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cap="all" dirty="0" smtClean="0"/>
              <a:t>Development of the Lacrimal Glands </a:t>
            </a:r>
            <a:endParaRPr lang="en-US" sz="3200" b="1" cap="all" dirty="0"/>
          </a:p>
        </p:txBody>
      </p:sp>
      <p:sp>
        <p:nvSpPr>
          <p:cNvPr id="3" name="Content Placeholder 2"/>
          <p:cNvSpPr>
            <a:spLocks noGrp="1"/>
          </p:cNvSpPr>
          <p:nvPr>
            <p:ph idx="1"/>
          </p:nvPr>
        </p:nvSpPr>
        <p:spPr/>
        <p:txBody>
          <a:bodyPr>
            <a:normAutofit fontScale="92500" lnSpcReduction="20000"/>
          </a:bodyPr>
          <a:lstStyle/>
          <a:p>
            <a:r>
              <a:rPr lang="en-US" dirty="0" smtClean="0"/>
              <a:t>At the </a:t>
            </a:r>
            <a:r>
              <a:rPr lang="en-US" dirty="0" err="1" smtClean="0"/>
              <a:t>superolateral</a:t>
            </a:r>
            <a:r>
              <a:rPr lang="en-US" dirty="0" smtClean="0"/>
              <a:t> angles of the orbits, the lacrimal glands develop from a number of solid buds from the </a:t>
            </a:r>
            <a:r>
              <a:rPr lang="en-US" dirty="0" smtClean="0">
                <a:solidFill>
                  <a:srgbClr val="FF0000"/>
                </a:solidFill>
              </a:rPr>
              <a:t>surface ectoderm</a:t>
            </a:r>
            <a:r>
              <a:rPr lang="en-US" dirty="0" smtClean="0"/>
              <a:t>. </a:t>
            </a:r>
          </a:p>
          <a:p>
            <a:r>
              <a:rPr lang="en-US" dirty="0" smtClean="0"/>
              <a:t>The buds branch and become canalized to form the nasolacrimal ducts. </a:t>
            </a:r>
          </a:p>
          <a:p>
            <a:r>
              <a:rPr lang="en-US" dirty="0" smtClean="0"/>
              <a:t>The lacrimal glands are small at birth and do not function fully until approximately 6 weeks; hence, the newborn infant does not produce tears when it cries. </a:t>
            </a:r>
          </a:p>
          <a:p>
            <a:r>
              <a:rPr lang="en-US" dirty="0" smtClean="0"/>
              <a:t>Tears are often not present with crying until 1 to 3 months. </a:t>
            </a:r>
          </a:p>
          <a:p>
            <a:endParaRPr lang="en-US"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76</a:t>
            </a:fld>
            <a:endParaRPr lang="en-US"/>
          </a:p>
        </p:txBody>
      </p:sp>
    </p:spTree>
    <p:extLst>
      <p:ext uri="{BB962C8B-B14F-4D97-AF65-F5344CB8AC3E}">
        <p14:creationId xmlns:p14="http://schemas.microsoft.com/office/powerpoint/2010/main" val="26655993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cap="all" dirty="0"/>
              <a:t>Congenital Anomalies of the Eye</a:t>
            </a:r>
            <a:endParaRPr lang="en-US" cap="all" dirty="0"/>
          </a:p>
        </p:txBody>
      </p:sp>
      <p:sp>
        <p:nvSpPr>
          <p:cNvPr id="3" name="Content Placeholder 2"/>
          <p:cNvSpPr>
            <a:spLocks noGrp="1"/>
          </p:cNvSpPr>
          <p:nvPr>
            <p:ph idx="1"/>
          </p:nvPr>
        </p:nvSpPr>
        <p:spPr/>
        <p:txBody>
          <a:bodyPr/>
          <a:lstStyle/>
          <a:p>
            <a:r>
              <a:rPr lang="en-US" dirty="0"/>
              <a:t>The type and severity of congenital eye anomalies depend on the embryonic stage during which development is disrupted. </a:t>
            </a:r>
            <a:endParaRPr lang="en-US" dirty="0" smtClean="0"/>
          </a:p>
          <a:p>
            <a:r>
              <a:rPr lang="en-US" dirty="0" smtClean="0"/>
              <a:t>Several </a:t>
            </a:r>
            <a:r>
              <a:rPr lang="en-US" dirty="0"/>
              <a:t>environmental teratogens cause congenital eye </a:t>
            </a:r>
            <a:r>
              <a:rPr lang="en-US" dirty="0" smtClean="0"/>
              <a:t>defects. </a:t>
            </a:r>
          </a:p>
          <a:p>
            <a:r>
              <a:rPr lang="en-US" dirty="0" smtClean="0"/>
              <a:t>Most </a:t>
            </a:r>
            <a:r>
              <a:rPr lang="en-US" dirty="0"/>
              <a:t>common eye anomalies result from defects in closure of the </a:t>
            </a:r>
            <a:r>
              <a:rPr lang="en-US" dirty="0" smtClean="0"/>
              <a:t>retinal/choroid </a:t>
            </a:r>
            <a:r>
              <a:rPr lang="en-US" dirty="0"/>
              <a:t>fissure.</a:t>
            </a:r>
          </a:p>
        </p:txBody>
      </p:sp>
      <p:sp>
        <p:nvSpPr>
          <p:cNvPr id="4" name="Slide Number Placeholder 3"/>
          <p:cNvSpPr>
            <a:spLocks noGrp="1"/>
          </p:cNvSpPr>
          <p:nvPr>
            <p:ph type="sldNum" sz="quarter" idx="12"/>
          </p:nvPr>
        </p:nvSpPr>
        <p:spPr/>
        <p:txBody>
          <a:bodyPr/>
          <a:lstStyle/>
          <a:p>
            <a:fld id="{C486C8D4-F627-4DF8-AFB6-73196652E83B}" type="slidenum">
              <a:rPr lang="en-US" smtClean="0"/>
              <a:pPr/>
              <a:t>77</a:t>
            </a:fld>
            <a:endParaRPr lang="en-US"/>
          </a:p>
        </p:txBody>
      </p:sp>
    </p:spTree>
    <p:extLst>
      <p:ext uri="{BB962C8B-B14F-4D97-AF65-F5344CB8AC3E}">
        <p14:creationId xmlns:p14="http://schemas.microsoft.com/office/powerpoint/2010/main" val="48015874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t>CYCLOPIA</a:t>
            </a:r>
            <a:endParaRPr lang="en-US" b="1" cap="all" dirty="0"/>
          </a:p>
        </p:txBody>
      </p:sp>
      <p:sp>
        <p:nvSpPr>
          <p:cNvPr id="3" name="Content Placeholder 2"/>
          <p:cNvSpPr>
            <a:spLocks noGrp="1"/>
          </p:cNvSpPr>
          <p:nvPr>
            <p:ph idx="1"/>
          </p:nvPr>
        </p:nvSpPr>
        <p:spPr>
          <a:xfrm>
            <a:off x="457200" y="1219200"/>
            <a:ext cx="8229600" cy="4906963"/>
          </a:xfrm>
        </p:spPr>
        <p:txBody>
          <a:bodyPr>
            <a:normAutofit fontScale="77500" lnSpcReduction="20000"/>
          </a:bodyPr>
          <a:lstStyle/>
          <a:p>
            <a:r>
              <a:rPr lang="en-US" dirty="0"/>
              <a:t>In this very </a:t>
            </a:r>
            <a:r>
              <a:rPr lang="en-US" dirty="0">
                <a:solidFill>
                  <a:srgbClr val="FF0000"/>
                </a:solidFill>
              </a:rPr>
              <a:t>rare</a:t>
            </a:r>
            <a:r>
              <a:rPr lang="en-US" dirty="0"/>
              <a:t> anomaly, the eyes are partially or completely fused, forming a single </a:t>
            </a:r>
            <a:r>
              <a:rPr lang="en-US" b="1" dirty="0"/>
              <a:t>median </a:t>
            </a:r>
            <a:r>
              <a:rPr lang="en-US" b="1" dirty="0" smtClean="0"/>
              <a:t>eye </a:t>
            </a:r>
            <a:r>
              <a:rPr lang="en-US" dirty="0" smtClean="0"/>
              <a:t>enclosed </a:t>
            </a:r>
            <a:r>
              <a:rPr lang="en-US" dirty="0"/>
              <a:t>in a single </a:t>
            </a:r>
            <a:r>
              <a:rPr lang="en-US" dirty="0" smtClean="0"/>
              <a:t>orbit. </a:t>
            </a:r>
          </a:p>
          <a:p>
            <a:r>
              <a:rPr lang="en-US" dirty="0" smtClean="0"/>
              <a:t>There </a:t>
            </a:r>
            <a:r>
              <a:rPr lang="en-US" dirty="0"/>
              <a:t>is usually a tubular nose (</a:t>
            </a:r>
            <a:r>
              <a:rPr lang="en-US" b="1" dirty="0"/>
              <a:t>proboscis</a:t>
            </a:r>
            <a:r>
              <a:rPr lang="en-US" dirty="0"/>
              <a:t>) superior to the eye. </a:t>
            </a:r>
            <a:endParaRPr lang="en-US" dirty="0" smtClean="0"/>
          </a:p>
          <a:p>
            <a:r>
              <a:rPr lang="en-US" b="1" dirty="0" err="1" smtClean="0"/>
              <a:t>Cyclopia</a:t>
            </a:r>
            <a:r>
              <a:rPr lang="en-US" dirty="0" smtClean="0"/>
              <a:t> </a:t>
            </a:r>
            <a:r>
              <a:rPr lang="en-US" dirty="0"/>
              <a:t>(single eye) and </a:t>
            </a:r>
            <a:r>
              <a:rPr lang="en-US" b="1" dirty="0" err="1"/>
              <a:t>synophthalmia</a:t>
            </a:r>
            <a:r>
              <a:rPr lang="en-US" dirty="0"/>
              <a:t> (fusion of eyes) represent a spectrum of ocular defects in which the eyes are partially or completely fused. </a:t>
            </a:r>
            <a:endParaRPr lang="en-US" dirty="0" smtClean="0"/>
          </a:p>
          <a:p>
            <a:r>
              <a:rPr lang="en-US" dirty="0" smtClean="0"/>
              <a:t>These </a:t>
            </a:r>
            <a:r>
              <a:rPr lang="en-US" dirty="0"/>
              <a:t>severe eye anomalies are associated with other </a:t>
            </a:r>
            <a:r>
              <a:rPr lang="en-US" dirty="0" err="1">
                <a:solidFill>
                  <a:srgbClr val="FF0000"/>
                </a:solidFill>
              </a:rPr>
              <a:t>craniocerebral</a:t>
            </a:r>
            <a:r>
              <a:rPr lang="en-US" dirty="0">
                <a:solidFill>
                  <a:srgbClr val="FF0000"/>
                </a:solidFill>
              </a:rPr>
              <a:t> defects that are incompatible with life</a:t>
            </a:r>
            <a:r>
              <a:rPr lang="en-US" dirty="0"/>
              <a:t>. </a:t>
            </a:r>
            <a:endParaRPr lang="en-US" dirty="0" smtClean="0"/>
          </a:p>
          <a:p>
            <a:r>
              <a:rPr lang="en-US" dirty="0" err="1" smtClean="0"/>
              <a:t>Cyclopia</a:t>
            </a:r>
            <a:r>
              <a:rPr lang="en-US" dirty="0" smtClean="0"/>
              <a:t> </a:t>
            </a:r>
            <a:r>
              <a:rPr lang="en-US" dirty="0"/>
              <a:t>appears to result from severe suppression of midline cerebral </a:t>
            </a:r>
            <a:r>
              <a:rPr lang="en-US" dirty="0" smtClean="0"/>
              <a:t>structures-</a:t>
            </a:r>
            <a:r>
              <a:rPr lang="en-US" b="1" dirty="0" err="1" smtClean="0"/>
              <a:t>holoprosencephaly</a:t>
            </a:r>
            <a:r>
              <a:rPr lang="en-US" dirty="0" smtClean="0"/>
              <a:t>-that </a:t>
            </a:r>
            <a:r>
              <a:rPr lang="en-US" dirty="0"/>
              <a:t>develop from the cranial part of the neural plate. </a:t>
            </a:r>
            <a:endParaRPr lang="en-US" dirty="0" smtClean="0"/>
          </a:p>
          <a:p>
            <a:r>
              <a:rPr lang="en-US" dirty="0" err="1" smtClean="0"/>
              <a:t>Cyclopia</a:t>
            </a:r>
            <a:r>
              <a:rPr lang="en-US" dirty="0" smtClean="0"/>
              <a:t> </a:t>
            </a:r>
            <a:r>
              <a:rPr lang="en-US" dirty="0"/>
              <a:t>is transmitted by recessive inheritance.</a:t>
            </a:r>
          </a:p>
        </p:txBody>
      </p:sp>
      <p:sp>
        <p:nvSpPr>
          <p:cNvPr id="4" name="Slide Number Placeholder 3"/>
          <p:cNvSpPr>
            <a:spLocks noGrp="1"/>
          </p:cNvSpPr>
          <p:nvPr>
            <p:ph type="sldNum" sz="quarter" idx="12"/>
          </p:nvPr>
        </p:nvSpPr>
        <p:spPr/>
        <p:txBody>
          <a:bodyPr/>
          <a:lstStyle/>
          <a:p>
            <a:fld id="{C486C8D4-F627-4DF8-AFB6-73196652E83B}" type="slidenum">
              <a:rPr lang="en-US" smtClean="0"/>
              <a:pPr/>
              <a:t>78</a:t>
            </a:fld>
            <a:endParaRPr lang="en-US"/>
          </a:p>
        </p:txBody>
      </p:sp>
    </p:spTree>
    <p:extLst>
      <p:ext uri="{BB962C8B-B14F-4D97-AF65-F5344CB8AC3E}">
        <p14:creationId xmlns:p14="http://schemas.microsoft.com/office/powerpoint/2010/main" val="16951236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2336"/>
            <a:ext cx="7924800" cy="232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79</a:t>
            </a:fld>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653382"/>
            <a:ext cx="8039100" cy="4203700"/>
          </a:xfrm>
          <a:prstGeom prst="rect">
            <a:avLst/>
          </a:prstGeom>
        </p:spPr>
      </p:pic>
    </p:spTree>
    <p:extLst>
      <p:ext uri="{BB962C8B-B14F-4D97-AF65-F5344CB8AC3E}">
        <p14:creationId xmlns:p14="http://schemas.microsoft.com/office/powerpoint/2010/main" val="4004896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63" y="95250"/>
            <a:ext cx="5705475"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C486C8D4-F627-4DF8-AFB6-73196652E83B}" type="slidenum">
              <a:rPr lang="en-US" smtClean="0"/>
              <a:pPr/>
              <a:t>8</a:t>
            </a:fld>
            <a:endParaRPr lang="en-US"/>
          </a:p>
        </p:txBody>
      </p:sp>
    </p:spTree>
    <p:extLst>
      <p:ext uri="{BB962C8B-B14F-4D97-AF65-F5344CB8AC3E}">
        <p14:creationId xmlns:p14="http://schemas.microsoft.com/office/powerpoint/2010/main" val="35568366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80</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7467599"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8495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Microphthalmia</a:t>
            </a:r>
            <a:endParaRPr lang="en-US" dirty="0"/>
          </a:p>
        </p:txBody>
      </p:sp>
      <p:sp>
        <p:nvSpPr>
          <p:cNvPr id="3" name="Content Placeholder 2"/>
          <p:cNvSpPr>
            <a:spLocks noGrp="1"/>
          </p:cNvSpPr>
          <p:nvPr>
            <p:ph idx="1"/>
          </p:nvPr>
        </p:nvSpPr>
        <p:spPr/>
        <p:txBody>
          <a:bodyPr>
            <a:normAutofit fontScale="85000" lnSpcReduction="20000"/>
          </a:bodyPr>
          <a:lstStyle/>
          <a:p>
            <a:r>
              <a:rPr lang="en-US" dirty="0"/>
              <a:t>Congenital </a:t>
            </a:r>
            <a:r>
              <a:rPr lang="en-US" dirty="0" err="1"/>
              <a:t>microphthalmia</a:t>
            </a:r>
            <a:r>
              <a:rPr lang="en-US" dirty="0"/>
              <a:t> is a heterogeneous group of eye anomalies. </a:t>
            </a:r>
            <a:endParaRPr lang="en-US" dirty="0" smtClean="0"/>
          </a:p>
          <a:p>
            <a:r>
              <a:rPr lang="en-US" dirty="0" smtClean="0"/>
              <a:t>The </a:t>
            </a:r>
            <a:r>
              <a:rPr lang="en-US" dirty="0"/>
              <a:t>eye may be </a:t>
            </a:r>
            <a:r>
              <a:rPr lang="en-US" dirty="0">
                <a:solidFill>
                  <a:srgbClr val="FF0000"/>
                </a:solidFill>
              </a:rPr>
              <a:t>very small </a:t>
            </a:r>
            <a:r>
              <a:rPr lang="en-US" dirty="0"/>
              <a:t>with other ocular defects or it may be a normal-appearing rudimentary eye. </a:t>
            </a:r>
            <a:endParaRPr lang="en-US" dirty="0" smtClean="0"/>
          </a:p>
          <a:p>
            <a:r>
              <a:rPr lang="en-US" dirty="0" smtClean="0"/>
              <a:t>The </a:t>
            </a:r>
            <a:r>
              <a:rPr lang="en-US" dirty="0"/>
              <a:t>affected side of the face is underdeveloped and the orbit is small. </a:t>
            </a:r>
            <a:endParaRPr lang="en-US" dirty="0" smtClean="0"/>
          </a:p>
          <a:p>
            <a:r>
              <a:rPr lang="en-US" dirty="0" err="1" smtClean="0"/>
              <a:t>Microphthalmia</a:t>
            </a:r>
            <a:r>
              <a:rPr lang="en-US" dirty="0" smtClean="0"/>
              <a:t> </a:t>
            </a:r>
            <a:r>
              <a:rPr lang="en-US" dirty="0"/>
              <a:t>may be associated with other congenital anomalies (e.g., a facial </a:t>
            </a:r>
            <a:r>
              <a:rPr lang="en-US" dirty="0" smtClean="0"/>
              <a:t>cleft) </a:t>
            </a:r>
            <a:r>
              <a:rPr lang="en-US" dirty="0"/>
              <a:t>and be part of a syndrome (e.g., trisomy </a:t>
            </a:r>
            <a:r>
              <a:rPr lang="en-US" dirty="0" smtClean="0"/>
              <a:t>13).</a:t>
            </a:r>
          </a:p>
          <a:p>
            <a:r>
              <a:rPr lang="en-US" dirty="0"/>
              <a:t>Severe </a:t>
            </a:r>
            <a:r>
              <a:rPr lang="en-US" dirty="0" err="1"/>
              <a:t>microphthalmia</a:t>
            </a:r>
            <a:r>
              <a:rPr lang="en-US" dirty="0"/>
              <a:t> results from arrested development of the eye before or shortly after the optic vesicle has formed in the fourth week. </a:t>
            </a:r>
          </a:p>
        </p:txBody>
      </p:sp>
      <p:sp>
        <p:nvSpPr>
          <p:cNvPr id="4" name="Slide Number Placeholder 3"/>
          <p:cNvSpPr>
            <a:spLocks noGrp="1"/>
          </p:cNvSpPr>
          <p:nvPr>
            <p:ph type="sldNum" sz="quarter" idx="12"/>
          </p:nvPr>
        </p:nvSpPr>
        <p:spPr/>
        <p:txBody>
          <a:bodyPr/>
          <a:lstStyle/>
          <a:p>
            <a:fld id="{C486C8D4-F627-4DF8-AFB6-73196652E83B}" type="slidenum">
              <a:rPr lang="en-US" smtClean="0"/>
              <a:pPr/>
              <a:t>81</a:t>
            </a:fld>
            <a:endParaRPr lang="en-US"/>
          </a:p>
        </p:txBody>
      </p:sp>
    </p:spTree>
    <p:extLst>
      <p:ext uri="{BB962C8B-B14F-4D97-AF65-F5344CB8AC3E}">
        <p14:creationId xmlns:p14="http://schemas.microsoft.com/office/powerpoint/2010/main" val="39011951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82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762000"/>
            <a:ext cx="2667000" cy="50292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609600"/>
            <a:ext cx="3943350" cy="5181600"/>
          </a:xfrm>
          <a:prstGeom prst="rect">
            <a:avLst/>
          </a:prstGeom>
        </p:spPr>
      </p:pic>
    </p:spTree>
    <p:extLst>
      <p:ext uri="{BB962C8B-B14F-4D97-AF65-F5344CB8AC3E}">
        <p14:creationId xmlns:p14="http://schemas.microsoft.com/office/powerpoint/2010/main" val="33182043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019800"/>
          </a:xfrm>
        </p:spPr>
        <p:txBody>
          <a:bodyPr>
            <a:normAutofit fontScale="85000" lnSpcReduction="10000"/>
          </a:bodyPr>
          <a:lstStyle/>
          <a:p>
            <a:r>
              <a:rPr lang="en-US" dirty="0" smtClean="0"/>
              <a:t>The </a:t>
            </a:r>
            <a:r>
              <a:rPr lang="en-US" dirty="0"/>
              <a:t>eye is essentially underdeveloped and the lens does not form. </a:t>
            </a:r>
            <a:endParaRPr lang="en-US" dirty="0" smtClean="0"/>
          </a:p>
          <a:p>
            <a:r>
              <a:rPr lang="en-US" dirty="0" smtClean="0"/>
              <a:t>Development arrested in the 6</a:t>
            </a:r>
            <a:r>
              <a:rPr lang="en-US" baseline="30000" dirty="0" smtClean="0"/>
              <a:t>th</a:t>
            </a:r>
            <a:r>
              <a:rPr lang="en-US" dirty="0" smtClean="0"/>
              <a:t> week - the </a:t>
            </a:r>
            <a:r>
              <a:rPr lang="en-US" dirty="0"/>
              <a:t>eye is larger, but the </a:t>
            </a:r>
            <a:r>
              <a:rPr lang="en-US" dirty="0" err="1"/>
              <a:t>microphthalmos</a:t>
            </a:r>
            <a:r>
              <a:rPr lang="en-US" dirty="0"/>
              <a:t> is associated with gross ocular defects. </a:t>
            </a:r>
            <a:endParaRPr lang="en-US" dirty="0" smtClean="0"/>
          </a:p>
          <a:p>
            <a:r>
              <a:rPr lang="en-US" dirty="0" smtClean="0"/>
              <a:t>Development </a:t>
            </a:r>
            <a:r>
              <a:rPr lang="en-US" dirty="0"/>
              <a:t>is arrested in the </a:t>
            </a:r>
            <a:r>
              <a:rPr lang="en-US" dirty="0" smtClean="0"/>
              <a:t>8</a:t>
            </a:r>
            <a:r>
              <a:rPr lang="en-US" baseline="30000" dirty="0" smtClean="0"/>
              <a:t>th</a:t>
            </a:r>
            <a:r>
              <a:rPr lang="en-US" dirty="0" smtClean="0"/>
              <a:t> week </a:t>
            </a:r>
            <a:r>
              <a:rPr lang="en-US" dirty="0"/>
              <a:t>or during the early fetal period, simple </a:t>
            </a:r>
            <a:r>
              <a:rPr lang="en-US" dirty="0" err="1"/>
              <a:t>microphthalmos</a:t>
            </a:r>
            <a:r>
              <a:rPr lang="en-US" dirty="0"/>
              <a:t> results (small eye with minor ocular abnormalities). </a:t>
            </a:r>
            <a:endParaRPr lang="en-US" dirty="0" smtClean="0"/>
          </a:p>
          <a:p>
            <a:r>
              <a:rPr lang="en-US" dirty="0" smtClean="0"/>
              <a:t>Some </a:t>
            </a:r>
            <a:r>
              <a:rPr lang="en-US" dirty="0"/>
              <a:t>cases of </a:t>
            </a:r>
            <a:r>
              <a:rPr lang="en-US" dirty="0" err="1"/>
              <a:t>microphthalmos</a:t>
            </a:r>
            <a:r>
              <a:rPr lang="en-US" dirty="0"/>
              <a:t> are </a:t>
            </a:r>
            <a:r>
              <a:rPr lang="en-US" dirty="0" smtClean="0"/>
              <a:t>inherited: autosomal </a:t>
            </a:r>
            <a:r>
              <a:rPr lang="en-US" dirty="0"/>
              <a:t>dominant, autosomal recessive, or X linked. </a:t>
            </a:r>
            <a:endParaRPr lang="en-US" dirty="0" smtClean="0"/>
          </a:p>
          <a:p>
            <a:r>
              <a:rPr lang="en-US" dirty="0" smtClean="0"/>
              <a:t>Most </a:t>
            </a:r>
            <a:r>
              <a:rPr lang="en-US" dirty="0"/>
              <a:t>cases of simple </a:t>
            </a:r>
            <a:r>
              <a:rPr lang="en-US" dirty="0" err="1"/>
              <a:t>microphthalmia</a:t>
            </a:r>
            <a:r>
              <a:rPr lang="en-US" dirty="0"/>
              <a:t> are caused by </a:t>
            </a:r>
            <a:r>
              <a:rPr lang="en-US" b="1" dirty="0"/>
              <a:t>infectious agents</a:t>
            </a:r>
            <a:r>
              <a:rPr lang="en-US" dirty="0"/>
              <a:t> (e.g., rubella virus, </a:t>
            </a:r>
            <a:r>
              <a:rPr lang="en-US" i="1" dirty="0"/>
              <a:t>Toxoplasma </a:t>
            </a:r>
            <a:r>
              <a:rPr lang="en-US" i="1" dirty="0" err="1"/>
              <a:t>gondii</a:t>
            </a:r>
            <a:r>
              <a:rPr lang="en-US" dirty="0"/>
              <a:t>, and herpes simplex virus) that cross the placental membrane during the late embryonic and early fetal periods.</a:t>
            </a:r>
          </a:p>
        </p:txBody>
      </p:sp>
      <p:sp>
        <p:nvSpPr>
          <p:cNvPr id="4" name="Slide Number Placeholder 3"/>
          <p:cNvSpPr>
            <a:spLocks noGrp="1"/>
          </p:cNvSpPr>
          <p:nvPr>
            <p:ph type="sldNum" sz="quarter" idx="12"/>
          </p:nvPr>
        </p:nvSpPr>
        <p:spPr/>
        <p:txBody>
          <a:bodyPr/>
          <a:lstStyle/>
          <a:p>
            <a:fld id="{C486C8D4-F627-4DF8-AFB6-73196652E83B}" type="slidenum">
              <a:rPr lang="en-US" smtClean="0"/>
              <a:pPr/>
              <a:t>83</a:t>
            </a:fld>
            <a:endParaRPr lang="en-US"/>
          </a:p>
        </p:txBody>
      </p:sp>
    </p:spTree>
    <p:extLst>
      <p:ext uri="{BB962C8B-B14F-4D97-AF65-F5344CB8AC3E}">
        <p14:creationId xmlns:p14="http://schemas.microsoft.com/office/powerpoint/2010/main" val="779894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Anophthalmia</a:t>
            </a:r>
            <a:endParaRPr lang="en-US" dirty="0"/>
          </a:p>
        </p:txBody>
      </p:sp>
      <p:sp>
        <p:nvSpPr>
          <p:cNvPr id="3" name="Content Placeholder 2"/>
          <p:cNvSpPr>
            <a:spLocks noGrp="1"/>
          </p:cNvSpPr>
          <p:nvPr>
            <p:ph idx="1"/>
          </p:nvPr>
        </p:nvSpPr>
        <p:spPr/>
        <p:txBody>
          <a:bodyPr>
            <a:normAutofit fontScale="92500" lnSpcReduction="20000"/>
          </a:bodyPr>
          <a:lstStyle/>
          <a:p>
            <a:r>
              <a:rPr lang="en-US" dirty="0"/>
              <a:t>C</a:t>
            </a:r>
            <a:r>
              <a:rPr lang="en-US" dirty="0" smtClean="0"/>
              <a:t>ongenital </a:t>
            </a:r>
            <a:r>
              <a:rPr lang="en-US" dirty="0"/>
              <a:t>absence of the </a:t>
            </a:r>
            <a:r>
              <a:rPr lang="en-US" dirty="0" smtClean="0"/>
              <a:t>eye - a rare condition. </a:t>
            </a:r>
          </a:p>
          <a:p>
            <a:r>
              <a:rPr lang="en-US" dirty="0" smtClean="0"/>
              <a:t>The </a:t>
            </a:r>
            <a:r>
              <a:rPr lang="en-US" dirty="0"/>
              <a:t>eyelids form, but no eyeball </a:t>
            </a:r>
            <a:r>
              <a:rPr lang="en-US" dirty="0" smtClean="0"/>
              <a:t>develops. </a:t>
            </a:r>
          </a:p>
          <a:p>
            <a:r>
              <a:rPr lang="en-US" dirty="0" smtClean="0"/>
              <a:t>This </a:t>
            </a:r>
            <a:r>
              <a:rPr lang="en-US" dirty="0"/>
              <a:t>severe defect is usually accompanied by other severe </a:t>
            </a:r>
            <a:r>
              <a:rPr lang="en-US" dirty="0" err="1"/>
              <a:t>craniocerebral</a:t>
            </a:r>
            <a:r>
              <a:rPr lang="en-US" dirty="0"/>
              <a:t> anomalies. </a:t>
            </a:r>
            <a:endParaRPr lang="en-US" dirty="0" smtClean="0"/>
          </a:p>
          <a:p>
            <a:r>
              <a:rPr lang="en-US" dirty="0" smtClean="0"/>
              <a:t>In </a:t>
            </a:r>
            <a:r>
              <a:rPr lang="en-US" b="1" dirty="0"/>
              <a:t>primary </a:t>
            </a:r>
            <a:r>
              <a:rPr lang="en-US" b="1" dirty="0" err="1"/>
              <a:t>anophthalmos</a:t>
            </a:r>
            <a:r>
              <a:rPr lang="en-US" dirty="0"/>
              <a:t>, eye development is arrested early in the fourth week and results from failure of the optic vesicle </a:t>
            </a:r>
            <a:r>
              <a:rPr lang="en-US" dirty="0" smtClean="0"/>
              <a:t>formation. </a:t>
            </a:r>
          </a:p>
          <a:p>
            <a:r>
              <a:rPr lang="en-US" dirty="0" smtClean="0"/>
              <a:t>In </a:t>
            </a:r>
            <a:r>
              <a:rPr lang="en-US" b="1" dirty="0"/>
              <a:t>secondary </a:t>
            </a:r>
            <a:r>
              <a:rPr lang="en-US" b="1" dirty="0" err="1"/>
              <a:t>anophthalmos</a:t>
            </a:r>
            <a:r>
              <a:rPr lang="en-US" dirty="0"/>
              <a:t>, development of the forebrain is suppressed and absence of the eye or eyes is one of several associated anomalies.</a:t>
            </a:r>
          </a:p>
        </p:txBody>
      </p:sp>
      <p:sp>
        <p:nvSpPr>
          <p:cNvPr id="4" name="Slide Number Placeholder 3"/>
          <p:cNvSpPr>
            <a:spLocks noGrp="1"/>
          </p:cNvSpPr>
          <p:nvPr>
            <p:ph type="sldNum" sz="quarter" idx="12"/>
          </p:nvPr>
        </p:nvSpPr>
        <p:spPr/>
        <p:txBody>
          <a:bodyPr/>
          <a:lstStyle/>
          <a:p>
            <a:fld id="{C486C8D4-F627-4DF8-AFB6-73196652E83B}" type="slidenum">
              <a:rPr lang="en-US" smtClean="0"/>
              <a:pPr/>
              <a:t>84</a:t>
            </a:fld>
            <a:endParaRPr lang="en-US"/>
          </a:p>
        </p:txBody>
      </p:sp>
    </p:spTree>
    <p:extLst>
      <p:ext uri="{BB962C8B-B14F-4D97-AF65-F5344CB8AC3E}">
        <p14:creationId xmlns:p14="http://schemas.microsoft.com/office/powerpoint/2010/main" val="33887626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5" y="95250"/>
            <a:ext cx="6534150"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C486C8D4-F627-4DF8-AFB6-73196652E83B}" type="slidenum">
              <a:rPr lang="en-US" smtClean="0"/>
              <a:pPr/>
              <a:t>85</a:t>
            </a:fld>
            <a:endParaRPr lang="en-US"/>
          </a:p>
        </p:txBody>
      </p:sp>
    </p:spTree>
    <p:extLst>
      <p:ext uri="{BB962C8B-B14F-4D97-AF65-F5344CB8AC3E}">
        <p14:creationId xmlns:p14="http://schemas.microsoft.com/office/powerpoint/2010/main" val="27227009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DEVELOPMENT OF EAR</a:t>
            </a:r>
            <a:endParaRPr lang="en-US" dirty="0"/>
          </a:p>
        </p:txBody>
      </p:sp>
      <p:sp>
        <p:nvSpPr>
          <p:cNvPr id="3" name="Subtitle 2"/>
          <p:cNvSpPr>
            <a:spLocks noGrp="1"/>
          </p:cNvSpPr>
          <p:nvPr>
            <p:ph type="subTitle" idx="1"/>
          </p:nvPr>
        </p:nvSpPr>
        <p:spPr/>
        <p:txBody>
          <a:bodyPr/>
          <a:lstStyle/>
          <a:p>
            <a:r>
              <a:rPr lang="en-US" dirty="0" smtClean="0"/>
              <a:t>Prof</a:t>
            </a:r>
            <a:r>
              <a:rPr lang="en-US" dirty="0" smtClean="0"/>
              <a:t> </a:t>
            </a:r>
            <a:r>
              <a:rPr lang="en-US" dirty="0" smtClean="0"/>
              <a:t>P Gichangi</a:t>
            </a:r>
          </a:p>
          <a:p>
            <a:r>
              <a:rPr lang="en-US" dirty="0" smtClean="0"/>
              <a:t>February 2017</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sz="4000" dirty="0" smtClean="0"/>
              <a:t>Understand development of the ear</a:t>
            </a:r>
          </a:p>
          <a:p>
            <a:r>
              <a:rPr lang="en-US" sz="4000" dirty="0" smtClean="0"/>
              <a:t>Understand ear related congenital malformation</a:t>
            </a:r>
            <a:endParaRPr lang="en-US" sz="4000" dirty="0"/>
          </a:p>
        </p:txBody>
      </p:sp>
      <p:sp>
        <p:nvSpPr>
          <p:cNvPr id="4" name="Slide Number Placeholder 3"/>
          <p:cNvSpPr>
            <a:spLocks noGrp="1"/>
          </p:cNvSpPr>
          <p:nvPr>
            <p:ph type="sldNum" sz="quarter" idx="12"/>
          </p:nvPr>
        </p:nvSpPr>
        <p:spPr/>
        <p:txBody>
          <a:bodyPr/>
          <a:lstStyle/>
          <a:p>
            <a:fld id="{C486C8D4-F627-4DF8-AFB6-73196652E83B}" type="slidenum">
              <a:rPr lang="en-US" smtClean="0"/>
              <a:pPr/>
              <a:t>87</a:t>
            </a:fld>
            <a:endParaRPr lang="en-US"/>
          </a:p>
        </p:txBody>
      </p:sp>
    </p:spTree>
    <p:extLst>
      <p:ext uri="{BB962C8B-B14F-4D97-AF65-F5344CB8AC3E}">
        <p14:creationId xmlns:p14="http://schemas.microsoft.com/office/powerpoint/2010/main" val="23242741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Anatomic parts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i="1" dirty="0" smtClean="0"/>
              <a:t>External </a:t>
            </a:r>
            <a:r>
              <a:rPr lang="en-US" i="1" dirty="0"/>
              <a:t>ear</a:t>
            </a:r>
            <a:r>
              <a:rPr lang="en-US" dirty="0"/>
              <a:t>, consisting of </a:t>
            </a:r>
            <a:r>
              <a:rPr lang="en-US" dirty="0" smtClean="0"/>
              <a:t>the: </a:t>
            </a:r>
          </a:p>
          <a:p>
            <a:pPr lvl="1"/>
            <a:r>
              <a:rPr lang="en-US" dirty="0" smtClean="0"/>
              <a:t>auricle </a:t>
            </a:r>
            <a:r>
              <a:rPr lang="en-US" dirty="0"/>
              <a:t>(</a:t>
            </a:r>
            <a:r>
              <a:rPr lang="en-US" dirty="0" err="1"/>
              <a:t>pinnae</a:t>
            </a:r>
            <a:r>
              <a:rPr lang="en-US" dirty="0"/>
              <a:t>), </a:t>
            </a:r>
            <a:endParaRPr lang="en-US" dirty="0" smtClean="0"/>
          </a:p>
          <a:p>
            <a:pPr lvl="1"/>
            <a:r>
              <a:rPr lang="en-US" dirty="0" smtClean="0"/>
              <a:t>external </a:t>
            </a:r>
            <a:r>
              <a:rPr lang="en-US" dirty="0"/>
              <a:t>acoustic </a:t>
            </a:r>
            <a:r>
              <a:rPr lang="en-US" dirty="0" err="1"/>
              <a:t>meatus</a:t>
            </a:r>
            <a:r>
              <a:rPr lang="en-US" dirty="0"/>
              <a:t> (passage), </a:t>
            </a:r>
            <a:endParaRPr lang="en-US" dirty="0" smtClean="0"/>
          </a:p>
          <a:p>
            <a:pPr lvl="1"/>
            <a:r>
              <a:rPr lang="en-US" dirty="0" smtClean="0"/>
              <a:t>the </a:t>
            </a:r>
            <a:r>
              <a:rPr lang="en-US" dirty="0"/>
              <a:t>external layer of the tympanic membrane (eardrum)</a:t>
            </a:r>
          </a:p>
          <a:p>
            <a:pPr lvl="0"/>
            <a:r>
              <a:rPr lang="en-US" i="1" dirty="0"/>
              <a:t>Middle ear</a:t>
            </a:r>
            <a:r>
              <a:rPr lang="en-US" dirty="0"/>
              <a:t>, consisting </a:t>
            </a:r>
            <a:r>
              <a:rPr lang="en-US" dirty="0" smtClean="0"/>
              <a:t>of:</a:t>
            </a:r>
          </a:p>
          <a:p>
            <a:pPr lvl="1"/>
            <a:r>
              <a:rPr lang="en-US" dirty="0" smtClean="0"/>
              <a:t>three </a:t>
            </a:r>
            <a:r>
              <a:rPr lang="en-US" dirty="0"/>
              <a:t>small auditory </a:t>
            </a:r>
            <a:r>
              <a:rPr lang="en-US" dirty="0" err="1"/>
              <a:t>ossicles</a:t>
            </a:r>
            <a:r>
              <a:rPr lang="en-US" dirty="0"/>
              <a:t> (ear bones</a:t>
            </a:r>
            <a:r>
              <a:rPr lang="en-US" dirty="0" smtClean="0"/>
              <a:t>) </a:t>
            </a:r>
          </a:p>
          <a:p>
            <a:pPr lvl="1"/>
            <a:r>
              <a:rPr lang="en-US" dirty="0" smtClean="0"/>
              <a:t>the </a:t>
            </a:r>
            <a:r>
              <a:rPr lang="en-US" dirty="0"/>
              <a:t>internal layer of the tympanic </a:t>
            </a:r>
            <a:r>
              <a:rPr lang="en-US" dirty="0" smtClean="0"/>
              <a:t>membranes </a:t>
            </a:r>
            <a:endParaRPr lang="en-US" dirty="0"/>
          </a:p>
          <a:p>
            <a:pPr lvl="0"/>
            <a:r>
              <a:rPr lang="en-US" i="1" dirty="0"/>
              <a:t>Internal ear</a:t>
            </a:r>
            <a:r>
              <a:rPr lang="en-US" dirty="0"/>
              <a:t>, consisting </a:t>
            </a:r>
            <a:r>
              <a:rPr lang="en-US" dirty="0" smtClean="0"/>
              <a:t>of:</a:t>
            </a:r>
          </a:p>
          <a:p>
            <a:pPr lvl="1"/>
            <a:r>
              <a:rPr lang="en-US" dirty="0" smtClean="0"/>
              <a:t>the </a:t>
            </a:r>
            <a:r>
              <a:rPr lang="en-US" dirty="0" err="1"/>
              <a:t>vestibulocochlear</a:t>
            </a:r>
            <a:r>
              <a:rPr lang="en-US" dirty="0"/>
              <a:t> </a:t>
            </a:r>
            <a:r>
              <a:rPr lang="en-US" dirty="0" smtClean="0"/>
              <a:t>organ</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Development of Internal Ear </a:t>
            </a:r>
            <a:endParaRPr lang="en-US" dirty="0"/>
          </a:p>
        </p:txBody>
      </p:sp>
      <p:sp>
        <p:nvSpPr>
          <p:cNvPr id="3" name="Content Placeholder 2"/>
          <p:cNvSpPr>
            <a:spLocks noGrp="1"/>
          </p:cNvSpPr>
          <p:nvPr>
            <p:ph idx="1"/>
          </p:nvPr>
        </p:nvSpPr>
        <p:spPr>
          <a:xfrm>
            <a:off x="457200" y="1295400"/>
            <a:ext cx="8229600" cy="4830763"/>
          </a:xfrm>
        </p:spPr>
        <p:txBody>
          <a:bodyPr>
            <a:normAutofit fontScale="62500" lnSpcReduction="20000"/>
          </a:bodyPr>
          <a:lstStyle/>
          <a:p>
            <a:r>
              <a:rPr lang="en-US" dirty="0" smtClean="0"/>
              <a:t>First part </a:t>
            </a:r>
            <a:r>
              <a:rPr lang="en-US" dirty="0"/>
              <a:t>of the ears to develop. </a:t>
            </a:r>
            <a:endParaRPr lang="en-US" dirty="0" smtClean="0"/>
          </a:p>
          <a:p>
            <a:r>
              <a:rPr lang="en-US" dirty="0" smtClean="0"/>
              <a:t>Early </a:t>
            </a:r>
            <a:r>
              <a:rPr lang="en-US" dirty="0"/>
              <a:t>in the </a:t>
            </a:r>
            <a:r>
              <a:rPr lang="en-US" dirty="0" smtClean="0"/>
              <a:t>4</a:t>
            </a:r>
            <a:r>
              <a:rPr lang="en-US" baseline="30000" dirty="0" smtClean="0"/>
              <a:t>th</a:t>
            </a:r>
            <a:r>
              <a:rPr lang="en-US" dirty="0" smtClean="0"/>
              <a:t> week, </a:t>
            </a:r>
            <a:r>
              <a:rPr lang="en-US" dirty="0"/>
              <a:t>a thickening of surface ectoderm, the </a:t>
            </a:r>
            <a:r>
              <a:rPr lang="en-US" b="1" dirty="0" err="1"/>
              <a:t>otic</a:t>
            </a:r>
            <a:r>
              <a:rPr lang="en-US" b="1" dirty="0"/>
              <a:t> </a:t>
            </a:r>
            <a:r>
              <a:rPr lang="en-US" b="1" dirty="0" err="1"/>
              <a:t>placode</a:t>
            </a:r>
            <a:r>
              <a:rPr lang="en-US" dirty="0"/>
              <a:t>, appears on each side of the </a:t>
            </a:r>
            <a:r>
              <a:rPr lang="en-US" dirty="0" err="1" smtClean="0">
                <a:solidFill>
                  <a:srgbClr val="FF0000"/>
                </a:solidFill>
              </a:rPr>
              <a:t>rhombencephalon-myelencephalon</a:t>
            </a:r>
            <a:r>
              <a:rPr lang="en-US" dirty="0" smtClean="0"/>
              <a:t>. </a:t>
            </a:r>
          </a:p>
          <a:p>
            <a:r>
              <a:rPr lang="en-US" dirty="0" smtClean="0"/>
              <a:t>Formation of </a:t>
            </a:r>
            <a:r>
              <a:rPr lang="en-US" dirty="0" err="1" smtClean="0"/>
              <a:t>otic</a:t>
            </a:r>
            <a:r>
              <a:rPr lang="en-US" dirty="0" smtClean="0"/>
              <a:t> </a:t>
            </a:r>
            <a:r>
              <a:rPr lang="en-US" dirty="0" err="1" smtClean="0"/>
              <a:t>placode</a:t>
            </a:r>
            <a:r>
              <a:rPr lang="en-US" dirty="0" smtClean="0"/>
              <a:t> is induced by </a:t>
            </a:r>
            <a:r>
              <a:rPr lang="en-US" dirty="0"/>
              <a:t>signals from the paraxial mesoderm and </a:t>
            </a:r>
            <a:r>
              <a:rPr lang="en-US" dirty="0" smtClean="0"/>
              <a:t>notochord. </a:t>
            </a:r>
          </a:p>
          <a:p>
            <a:r>
              <a:rPr lang="en-US" dirty="0" smtClean="0"/>
              <a:t>Each </a:t>
            </a:r>
            <a:r>
              <a:rPr lang="en-US" dirty="0" err="1"/>
              <a:t>otic</a:t>
            </a:r>
            <a:r>
              <a:rPr lang="en-US" dirty="0"/>
              <a:t> </a:t>
            </a:r>
            <a:r>
              <a:rPr lang="en-US" dirty="0" err="1"/>
              <a:t>placode</a:t>
            </a:r>
            <a:r>
              <a:rPr lang="en-US" dirty="0"/>
              <a:t> soon </a:t>
            </a:r>
            <a:r>
              <a:rPr lang="en-US" dirty="0" err="1"/>
              <a:t>invaginates</a:t>
            </a:r>
            <a:r>
              <a:rPr lang="en-US" dirty="0"/>
              <a:t> </a:t>
            </a:r>
            <a:r>
              <a:rPr lang="en-US" dirty="0" smtClean="0"/>
              <a:t>forming </a:t>
            </a:r>
            <a:r>
              <a:rPr lang="en-US" b="1" dirty="0" err="1" smtClean="0"/>
              <a:t>otic</a:t>
            </a:r>
            <a:r>
              <a:rPr lang="en-US" b="1" dirty="0" smtClean="0"/>
              <a:t> pit</a:t>
            </a:r>
            <a:r>
              <a:rPr lang="en-US" dirty="0" smtClean="0"/>
              <a:t> and </a:t>
            </a:r>
            <a:r>
              <a:rPr lang="en-US" dirty="0"/>
              <a:t>sinks deep to the surface ectoderm into the underlying </a:t>
            </a:r>
            <a:r>
              <a:rPr lang="en-US" dirty="0" err="1"/>
              <a:t>mesenchyme</a:t>
            </a:r>
            <a:r>
              <a:rPr lang="en-US" dirty="0"/>
              <a:t>. </a:t>
            </a:r>
            <a:endParaRPr lang="en-US" dirty="0" smtClean="0"/>
          </a:p>
          <a:p>
            <a:r>
              <a:rPr lang="en-US" dirty="0" smtClean="0"/>
              <a:t>The </a:t>
            </a:r>
            <a:r>
              <a:rPr lang="en-US" dirty="0"/>
              <a:t>edges of the pit soon come together and fuse to form an </a:t>
            </a:r>
            <a:r>
              <a:rPr lang="en-US" b="1" dirty="0" err="1"/>
              <a:t>otic</a:t>
            </a:r>
            <a:r>
              <a:rPr lang="en-US" b="1" dirty="0"/>
              <a:t> vesicle</a:t>
            </a:r>
            <a:r>
              <a:rPr lang="en-US" dirty="0"/>
              <a:t>-the </a:t>
            </a:r>
            <a:r>
              <a:rPr lang="en-US" i="1" dirty="0" err="1"/>
              <a:t>primordium</a:t>
            </a:r>
            <a:r>
              <a:rPr lang="en-US" i="1" dirty="0"/>
              <a:t> of the membranous </a:t>
            </a:r>
            <a:r>
              <a:rPr lang="en-US" i="1" dirty="0" smtClean="0"/>
              <a:t>labyrinth</a:t>
            </a:r>
            <a:r>
              <a:rPr lang="en-US" dirty="0" smtClean="0"/>
              <a:t>. </a:t>
            </a:r>
          </a:p>
          <a:p>
            <a:r>
              <a:rPr lang="en-US" dirty="0" smtClean="0"/>
              <a:t>The </a:t>
            </a:r>
            <a:r>
              <a:rPr lang="en-US" dirty="0" err="1"/>
              <a:t>otic</a:t>
            </a:r>
            <a:r>
              <a:rPr lang="en-US" dirty="0"/>
              <a:t> vesicle </a:t>
            </a:r>
            <a:r>
              <a:rPr lang="en-US" dirty="0" smtClean="0"/>
              <a:t>loses </a:t>
            </a:r>
            <a:r>
              <a:rPr lang="en-US" dirty="0"/>
              <a:t>its connection with the surface </a:t>
            </a:r>
            <a:r>
              <a:rPr lang="en-US" dirty="0" smtClean="0"/>
              <a:t>ectoderm.</a:t>
            </a:r>
          </a:p>
          <a:p>
            <a:r>
              <a:rPr lang="en-US" dirty="0" smtClean="0"/>
              <a:t>A </a:t>
            </a:r>
            <a:r>
              <a:rPr lang="en-US" dirty="0" err="1"/>
              <a:t>diverticulum</a:t>
            </a:r>
            <a:r>
              <a:rPr lang="en-US" dirty="0"/>
              <a:t> grows from the vesicle and elongates to form the </a:t>
            </a:r>
            <a:r>
              <a:rPr lang="en-US" b="1" dirty="0" err="1"/>
              <a:t>endolymphatic</a:t>
            </a:r>
            <a:r>
              <a:rPr lang="en-US" b="1" dirty="0"/>
              <a:t> duct</a:t>
            </a:r>
            <a:r>
              <a:rPr lang="en-US" dirty="0"/>
              <a:t> and </a:t>
            </a:r>
            <a:r>
              <a:rPr lang="en-US" b="1" dirty="0" smtClean="0"/>
              <a:t>sac</a:t>
            </a:r>
            <a:r>
              <a:rPr lang="en-US" dirty="0" smtClean="0"/>
              <a:t>. </a:t>
            </a:r>
            <a:endParaRPr lang="en-US" dirty="0"/>
          </a:p>
          <a:p>
            <a:r>
              <a:rPr lang="en-US" dirty="0"/>
              <a:t> </a:t>
            </a:r>
            <a:r>
              <a:rPr lang="en-US" dirty="0" smtClean="0"/>
              <a:t>The </a:t>
            </a:r>
            <a:r>
              <a:rPr lang="en-US" dirty="0" err="1"/>
              <a:t>otic</a:t>
            </a:r>
            <a:r>
              <a:rPr lang="en-US" dirty="0"/>
              <a:t> vesicles </a:t>
            </a:r>
            <a:r>
              <a:rPr lang="en-US" dirty="0" smtClean="0"/>
              <a:t>has two parts: </a:t>
            </a:r>
            <a:endParaRPr lang="en-US" dirty="0"/>
          </a:p>
          <a:p>
            <a:pPr lvl="1"/>
            <a:r>
              <a:rPr lang="en-US" dirty="0"/>
              <a:t>Dorsal </a:t>
            </a:r>
            <a:r>
              <a:rPr lang="en-US" b="1" dirty="0" err="1"/>
              <a:t>utricular</a:t>
            </a:r>
            <a:r>
              <a:rPr lang="en-US" b="1" dirty="0"/>
              <a:t> parts</a:t>
            </a:r>
            <a:r>
              <a:rPr lang="en-US" dirty="0"/>
              <a:t>, from which the small </a:t>
            </a:r>
            <a:r>
              <a:rPr lang="en-US" dirty="0" err="1"/>
              <a:t>endolymphatic</a:t>
            </a:r>
            <a:r>
              <a:rPr lang="en-US" dirty="0"/>
              <a:t> ducts, utricles, and semicircular ducts arise</a:t>
            </a:r>
          </a:p>
          <a:p>
            <a:pPr lvl="1"/>
            <a:r>
              <a:rPr lang="en-US" dirty="0"/>
              <a:t>Ventral </a:t>
            </a:r>
            <a:r>
              <a:rPr lang="en-US" b="1" dirty="0" err="1"/>
              <a:t>saccular</a:t>
            </a:r>
            <a:r>
              <a:rPr lang="en-US" b="1" dirty="0"/>
              <a:t> parts</a:t>
            </a:r>
            <a:r>
              <a:rPr lang="en-US" dirty="0"/>
              <a:t>, which give rise to the </a:t>
            </a:r>
            <a:r>
              <a:rPr lang="en-US" dirty="0" err="1"/>
              <a:t>saccules</a:t>
            </a:r>
            <a:r>
              <a:rPr lang="en-US" dirty="0"/>
              <a:t> and cochlear </a:t>
            </a:r>
            <a:r>
              <a:rPr lang="en-US" dirty="0" smtClean="0"/>
              <a:t>ducts</a:t>
            </a:r>
            <a:endParaRPr lang="en-US" dirty="0"/>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9</a:t>
            </a:fld>
            <a:endParaRPr lang="en-US"/>
          </a:p>
        </p:txBody>
      </p:sp>
      <p:pic>
        <p:nvPicPr>
          <p:cNvPr id="3" name="Picture 2"/>
          <p:cNvPicPr>
            <a:picLocks noChangeAspect="1"/>
          </p:cNvPicPr>
          <p:nvPr/>
        </p:nvPicPr>
        <p:blipFill>
          <a:blip r:embed="rId2"/>
          <a:stretch>
            <a:fillRect/>
          </a:stretch>
        </p:blipFill>
        <p:spPr>
          <a:xfrm>
            <a:off x="381000" y="228600"/>
            <a:ext cx="8153399" cy="5562600"/>
          </a:xfrm>
          <a:prstGeom prst="rect">
            <a:avLst/>
          </a:prstGeom>
        </p:spPr>
      </p:pic>
      <p:sp>
        <p:nvSpPr>
          <p:cNvPr id="4" name="Rectangle 3"/>
          <p:cNvSpPr/>
          <p:nvPr/>
        </p:nvSpPr>
        <p:spPr>
          <a:xfrm>
            <a:off x="685800" y="5842942"/>
            <a:ext cx="7836479" cy="584775"/>
          </a:xfrm>
          <a:prstGeom prst="rect">
            <a:avLst/>
          </a:prstGeom>
        </p:spPr>
        <p:txBody>
          <a:bodyPr wrap="square">
            <a:spAutoFit/>
          </a:bodyPr>
          <a:lstStyle/>
          <a:p>
            <a:r>
              <a:rPr lang="en-US" sz="3200" b="1">
                <a:latin typeface="Times New Roman" charset="0"/>
              </a:rPr>
              <a:t>A </a:t>
            </a:r>
            <a:r>
              <a:rPr lang="en-US" sz="3200">
                <a:latin typeface="Times New Roman" charset="0"/>
              </a:rPr>
              <a:t>to </a:t>
            </a:r>
            <a:r>
              <a:rPr lang="en-US" sz="3200" b="1">
                <a:latin typeface="Times New Roman" charset="0"/>
              </a:rPr>
              <a:t>G, </a:t>
            </a:r>
            <a:r>
              <a:rPr lang="en-US" sz="3200">
                <a:latin typeface="Times New Roman" charset="0"/>
              </a:rPr>
              <a:t>Early development of the human eye </a:t>
            </a:r>
            <a:endParaRPr lang="en-US" sz="3200">
              <a:effectLst/>
              <a:latin typeface="Times New Roman" charset="0"/>
            </a:endParaRPr>
          </a:p>
        </p:txBody>
      </p:sp>
    </p:spTree>
    <p:extLst>
      <p:ext uri="{BB962C8B-B14F-4D97-AF65-F5344CB8AC3E}">
        <p14:creationId xmlns:p14="http://schemas.microsoft.com/office/powerpoint/2010/main" val="15767657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90</a:t>
            </a:fld>
            <a:endParaRPr lang="en-US"/>
          </a:p>
        </p:txBody>
      </p:sp>
      <p:pic>
        <p:nvPicPr>
          <p:cNvPr id="3" name="Picture 2"/>
          <p:cNvPicPr>
            <a:picLocks noChangeAspect="1"/>
          </p:cNvPicPr>
          <p:nvPr/>
        </p:nvPicPr>
        <p:blipFill>
          <a:blip r:embed="rId2"/>
          <a:stretch>
            <a:fillRect/>
          </a:stretch>
        </p:blipFill>
        <p:spPr>
          <a:xfrm>
            <a:off x="584200" y="609600"/>
            <a:ext cx="8102600" cy="4495800"/>
          </a:xfrm>
          <a:prstGeom prst="rect">
            <a:avLst/>
          </a:prstGeom>
        </p:spPr>
      </p:pic>
      <p:sp>
        <p:nvSpPr>
          <p:cNvPr id="4" name="Rectangle 3"/>
          <p:cNvSpPr/>
          <p:nvPr/>
        </p:nvSpPr>
        <p:spPr>
          <a:xfrm>
            <a:off x="573314" y="5347366"/>
            <a:ext cx="8102600" cy="1384995"/>
          </a:xfrm>
          <a:prstGeom prst="rect">
            <a:avLst/>
          </a:prstGeom>
        </p:spPr>
        <p:txBody>
          <a:bodyPr wrap="square">
            <a:spAutoFit/>
          </a:bodyPr>
          <a:lstStyle/>
          <a:p>
            <a:r>
              <a:rPr lang="en-US" sz="2800" dirty="0">
                <a:latin typeface="Times New Roman" charset="0"/>
              </a:rPr>
              <a:t>Flow chart of major inductive events and tissue transformations in the developing ear. </a:t>
            </a:r>
            <a:r>
              <a:rPr lang="en-US" sz="2800" i="1" dirty="0">
                <a:latin typeface="Times New Roman" charset="0"/>
              </a:rPr>
              <a:t>Colored arrows </a:t>
            </a:r>
            <a:r>
              <a:rPr lang="en-US" sz="2800" dirty="0">
                <a:latin typeface="Times New Roman" charset="0"/>
              </a:rPr>
              <a:t>refer to inductive events. </a:t>
            </a:r>
            <a:endParaRPr lang="en-US" sz="2800" dirty="0">
              <a:effectLst/>
              <a:latin typeface="Times New Roman" charset="0"/>
            </a:endParaRPr>
          </a:p>
        </p:txBody>
      </p:sp>
    </p:spTree>
    <p:extLst>
      <p:ext uri="{BB962C8B-B14F-4D97-AF65-F5344CB8AC3E}">
        <p14:creationId xmlns:p14="http://schemas.microsoft.com/office/powerpoint/2010/main" val="103233171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tudentconsult.com/common/showimage.cfm?mediaISBN=9781437720020&amp;FigFile=S9781437720020-018-f015.jpg&amp;size=fullsize"/>
          <p:cNvPicPr>
            <a:picLocks noChangeAspect="1" noChangeArrowheads="1"/>
          </p:cNvPicPr>
          <p:nvPr/>
        </p:nvPicPr>
        <p:blipFill>
          <a:blip r:embed="rId3"/>
          <a:srcRect/>
          <a:stretch>
            <a:fillRect/>
          </a:stretch>
        </p:blipFill>
        <p:spPr bwMode="auto">
          <a:xfrm>
            <a:off x="1143000" y="381000"/>
            <a:ext cx="7620000" cy="4953000"/>
          </a:xfrm>
          <a:prstGeom prst="rect">
            <a:avLst/>
          </a:prstGeom>
          <a:noFill/>
        </p:spPr>
      </p:pic>
      <p:sp>
        <p:nvSpPr>
          <p:cNvPr id="3" name="Rectangle 2"/>
          <p:cNvSpPr/>
          <p:nvPr/>
        </p:nvSpPr>
        <p:spPr>
          <a:xfrm>
            <a:off x="0" y="5410200"/>
            <a:ext cx="8534400" cy="1200329"/>
          </a:xfrm>
          <a:prstGeom prst="rect">
            <a:avLst/>
          </a:prstGeom>
        </p:spPr>
        <p:txBody>
          <a:bodyPr wrap="square">
            <a:spAutoFit/>
          </a:bodyPr>
          <a:lstStyle/>
          <a:p>
            <a:r>
              <a:rPr lang="en-US" dirty="0" smtClean="0"/>
              <a:t>Drawings illustrating early development of the internal ear. </a:t>
            </a:r>
            <a:r>
              <a:rPr lang="en-US" b="1" dirty="0" smtClean="0"/>
              <a:t>A,</a:t>
            </a:r>
            <a:r>
              <a:rPr lang="en-US" dirty="0" smtClean="0"/>
              <a:t> Dorsal view of an embryo at approximately 22 days, showing the </a:t>
            </a:r>
            <a:r>
              <a:rPr lang="en-US" dirty="0" err="1" smtClean="0"/>
              <a:t>otic</a:t>
            </a:r>
            <a:r>
              <a:rPr lang="en-US" dirty="0" smtClean="0"/>
              <a:t> </a:t>
            </a:r>
            <a:r>
              <a:rPr lang="en-US" dirty="0" err="1" smtClean="0"/>
              <a:t>placodes</a:t>
            </a:r>
            <a:r>
              <a:rPr lang="en-US" dirty="0" smtClean="0"/>
              <a:t>. </a:t>
            </a:r>
            <a:r>
              <a:rPr lang="en-US" b="1" dirty="0" smtClean="0"/>
              <a:t>B, D, F,</a:t>
            </a:r>
            <a:r>
              <a:rPr lang="en-US" dirty="0" smtClean="0"/>
              <a:t> and </a:t>
            </a:r>
            <a:r>
              <a:rPr lang="en-US" b="1" dirty="0" smtClean="0"/>
              <a:t>G,</a:t>
            </a:r>
            <a:r>
              <a:rPr lang="en-US" dirty="0" smtClean="0"/>
              <a:t> Schematic coronal sections illustrating successive stages in the development of </a:t>
            </a:r>
            <a:r>
              <a:rPr lang="en-US" dirty="0" err="1" smtClean="0"/>
              <a:t>otic</a:t>
            </a:r>
            <a:r>
              <a:rPr lang="en-US" dirty="0" smtClean="0"/>
              <a:t> vesicles. </a:t>
            </a:r>
            <a:r>
              <a:rPr lang="en-US" b="1" dirty="0" smtClean="0"/>
              <a:t>C</a:t>
            </a:r>
            <a:r>
              <a:rPr lang="en-US" dirty="0" smtClean="0"/>
              <a:t> and </a:t>
            </a:r>
            <a:r>
              <a:rPr lang="en-US" b="1" dirty="0" smtClean="0"/>
              <a:t>E,</a:t>
            </a:r>
            <a:r>
              <a:rPr lang="en-US" dirty="0" smtClean="0"/>
              <a:t> Lateral views of the cranial region of embryos, at approximately 24 and 28 days, respectively.</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studentconsult.com/common/showimage.cfm?mediaISBN=9781437720020&amp;FigFile=S9781437720020-018-f016.jpg&amp;size=fullsize"/>
          <p:cNvPicPr>
            <a:picLocks noChangeAspect="1" noChangeArrowheads="1"/>
          </p:cNvPicPr>
          <p:nvPr/>
        </p:nvPicPr>
        <p:blipFill>
          <a:blip r:embed="rId3"/>
          <a:srcRect/>
          <a:stretch>
            <a:fillRect/>
          </a:stretch>
        </p:blipFill>
        <p:spPr bwMode="auto">
          <a:xfrm>
            <a:off x="1143000" y="762000"/>
            <a:ext cx="7620000" cy="3362326"/>
          </a:xfrm>
          <a:prstGeom prst="rect">
            <a:avLst/>
          </a:prstGeom>
          <a:noFill/>
        </p:spPr>
      </p:pic>
      <p:sp>
        <p:nvSpPr>
          <p:cNvPr id="3" name="Rectangle 2"/>
          <p:cNvSpPr/>
          <p:nvPr/>
        </p:nvSpPr>
        <p:spPr>
          <a:xfrm>
            <a:off x="152400" y="4648200"/>
            <a:ext cx="8686800" cy="1477328"/>
          </a:xfrm>
          <a:prstGeom prst="rect">
            <a:avLst/>
          </a:prstGeom>
        </p:spPr>
        <p:txBody>
          <a:bodyPr wrap="square">
            <a:spAutoFit/>
          </a:bodyPr>
          <a:lstStyle/>
          <a:p>
            <a:r>
              <a:rPr lang="en-US" i="1" dirty="0" smtClean="0"/>
              <a:t>Left,</a:t>
            </a:r>
            <a:r>
              <a:rPr lang="en-US" dirty="0" smtClean="0"/>
              <a:t> Photomicrograph of a transverse section of an embryo (x55) at approximately 26 days. Observe the </a:t>
            </a:r>
            <a:r>
              <a:rPr lang="en-US" dirty="0" err="1" smtClean="0"/>
              <a:t>otic</a:t>
            </a:r>
            <a:r>
              <a:rPr lang="en-US" dirty="0" smtClean="0"/>
              <a:t> vesicles, the </a:t>
            </a:r>
            <a:r>
              <a:rPr lang="en-US" dirty="0" err="1" smtClean="0"/>
              <a:t>primordia</a:t>
            </a:r>
            <a:r>
              <a:rPr lang="en-US" dirty="0" smtClean="0"/>
              <a:t> of the membranous labyrinths, which give rise to the internal ears. </a:t>
            </a:r>
            <a:r>
              <a:rPr lang="en-US" i="1" dirty="0" smtClean="0"/>
              <a:t>Right,</a:t>
            </a:r>
            <a:r>
              <a:rPr lang="en-US" dirty="0" smtClean="0"/>
              <a:t> Higher magnification of the right </a:t>
            </a:r>
            <a:r>
              <a:rPr lang="en-US" dirty="0" err="1" smtClean="0"/>
              <a:t>otic</a:t>
            </a:r>
            <a:r>
              <a:rPr lang="en-US" dirty="0" smtClean="0"/>
              <a:t> vesicle (x120). Note the </a:t>
            </a:r>
            <a:r>
              <a:rPr lang="en-US" dirty="0" err="1" smtClean="0"/>
              <a:t>ectodermal</a:t>
            </a:r>
            <a:r>
              <a:rPr lang="en-US" dirty="0" smtClean="0"/>
              <a:t> stalk, which is still attached to the remnant of the </a:t>
            </a:r>
            <a:r>
              <a:rPr lang="en-US" dirty="0" err="1" smtClean="0"/>
              <a:t>otic</a:t>
            </a:r>
            <a:r>
              <a:rPr lang="en-US" dirty="0" smtClean="0"/>
              <a:t> </a:t>
            </a:r>
            <a:r>
              <a:rPr lang="en-US" dirty="0" err="1" smtClean="0"/>
              <a:t>placode</a:t>
            </a:r>
            <a:r>
              <a:rPr lang="en-US" dirty="0" smtClean="0"/>
              <a:t>. The </a:t>
            </a:r>
            <a:r>
              <a:rPr lang="en-US" dirty="0" err="1" smtClean="0"/>
              <a:t>otic</a:t>
            </a:r>
            <a:r>
              <a:rPr lang="en-US" dirty="0" smtClean="0"/>
              <a:t> vesicle will soon lose its connection with the surface ectoderm. </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tudentconsult.com/common/showimage.cfm?mediaISBN=9781437720020&amp;FigFile=S9781437720020-018-f017.jpg&amp;size=fullsize"/>
          <p:cNvPicPr>
            <a:picLocks noChangeAspect="1" noChangeArrowheads="1"/>
          </p:cNvPicPr>
          <p:nvPr/>
        </p:nvPicPr>
        <p:blipFill>
          <a:blip r:embed="rId3"/>
          <a:srcRect/>
          <a:stretch>
            <a:fillRect/>
          </a:stretch>
        </p:blipFill>
        <p:spPr bwMode="auto">
          <a:xfrm>
            <a:off x="990600" y="381000"/>
            <a:ext cx="7620000" cy="4495800"/>
          </a:xfrm>
          <a:prstGeom prst="rect">
            <a:avLst/>
          </a:prstGeom>
          <a:noFill/>
        </p:spPr>
      </p:pic>
      <p:sp>
        <p:nvSpPr>
          <p:cNvPr id="3" name="Rectangle 2"/>
          <p:cNvSpPr/>
          <p:nvPr/>
        </p:nvSpPr>
        <p:spPr>
          <a:xfrm>
            <a:off x="304800" y="4953000"/>
            <a:ext cx="8686800" cy="1754326"/>
          </a:xfrm>
          <a:prstGeom prst="rect">
            <a:avLst/>
          </a:prstGeom>
        </p:spPr>
        <p:txBody>
          <a:bodyPr wrap="square">
            <a:spAutoFit/>
          </a:bodyPr>
          <a:lstStyle/>
          <a:p>
            <a:r>
              <a:rPr lang="en-US" dirty="0" smtClean="0"/>
              <a:t>Drawings of the </a:t>
            </a:r>
            <a:r>
              <a:rPr lang="en-US" dirty="0" err="1" smtClean="0"/>
              <a:t>otic</a:t>
            </a:r>
            <a:r>
              <a:rPr lang="en-US" dirty="0" smtClean="0"/>
              <a:t> vesicles showing the development of the membranous and bony labyrinths of the internal ear. </a:t>
            </a:r>
            <a:r>
              <a:rPr lang="en-US" b="1" dirty="0" smtClean="0"/>
              <a:t>A</a:t>
            </a:r>
            <a:r>
              <a:rPr lang="en-US" dirty="0" smtClean="0"/>
              <a:t> to </a:t>
            </a:r>
            <a:r>
              <a:rPr lang="en-US" b="1" dirty="0" smtClean="0"/>
              <a:t>E,</a:t>
            </a:r>
            <a:r>
              <a:rPr lang="en-US" dirty="0" smtClean="0"/>
              <a:t> Lateral views showing successive stages in the development of the </a:t>
            </a:r>
            <a:r>
              <a:rPr lang="en-US" dirty="0" err="1" smtClean="0"/>
              <a:t>otic</a:t>
            </a:r>
            <a:r>
              <a:rPr lang="en-US" dirty="0" smtClean="0"/>
              <a:t> vesicle into the membranous labyrinth from the fifth to eighth weeks. </a:t>
            </a:r>
            <a:r>
              <a:rPr lang="en-US" b="1" dirty="0" smtClean="0"/>
              <a:t>A</a:t>
            </a:r>
            <a:r>
              <a:rPr lang="en-US" dirty="0" smtClean="0"/>
              <a:t> to </a:t>
            </a:r>
            <a:r>
              <a:rPr lang="en-US" b="1" dirty="0" smtClean="0"/>
              <a:t>D,</a:t>
            </a:r>
            <a:r>
              <a:rPr lang="en-US" dirty="0" smtClean="0"/>
              <a:t> Diagrammatic sketches illustrating the development of a semicircular duct. </a:t>
            </a:r>
            <a:r>
              <a:rPr lang="en-US" b="1" dirty="0" smtClean="0"/>
              <a:t>F</a:t>
            </a:r>
            <a:r>
              <a:rPr lang="en-US" dirty="0" smtClean="0"/>
              <a:t> to </a:t>
            </a:r>
            <a:r>
              <a:rPr lang="en-US" b="1" dirty="0" smtClean="0"/>
              <a:t>I,</a:t>
            </a:r>
            <a:r>
              <a:rPr lang="en-US" dirty="0" smtClean="0"/>
              <a:t> Sections through the cochlear duct showing successive stages in the development of the spiral organ and the </a:t>
            </a:r>
            <a:r>
              <a:rPr lang="en-US" dirty="0" err="1" smtClean="0"/>
              <a:t>perilymphatic</a:t>
            </a:r>
            <a:r>
              <a:rPr lang="en-US" dirty="0" smtClean="0"/>
              <a:t> space from the 8th to the 20th weeks.</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86C8D4-F627-4DF8-AFB6-73196652E83B}" type="slidenum">
              <a:rPr lang="en-US" smtClean="0"/>
              <a:pPr/>
              <a:t>94</a:t>
            </a:fld>
            <a:endParaRPr lang="en-US"/>
          </a:p>
        </p:txBody>
      </p:sp>
      <p:pic>
        <p:nvPicPr>
          <p:cNvPr id="3" name="Picture 2"/>
          <p:cNvPicPr>
            <a:picLocks noChangeAspect="1"/>
          </p:cNvPicPr>
          <p:nvPr/>
        </p:nvPicPr>
        <p:blipFill>
          <a:blip r:embed="rId2"/>
          <a:stretch>
            <a:fillRect/>
          </a:stretch>
        </p:blipFill>
        <p:spPr>
          <a:xfrm>
            <a:off x="1447800" y="152400"/>
            <a:ext cx="6248400" cy="6203950"/>
          </a:xfrm>
          <a:prstGeom prst="rect">
            <a:avLst/>
          </a:prstGeom>
        </p:spPr>
      </p:pic>
    </p:spTree>
    <p:extLst>
      <p:ext uri="{BB962C8B-B14F-4D97-AF65-F5344CB8AC3E}">
        <p14:creationId xmlns:p14="http://schemas.microsoft.com/office/powerpoint/2010/main" val="10959718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20000"/>
          </a:bodyPr>
          <a:lstStyle/>
          <a:p>
            <a:r>
              <a:rPr lang="en-US" dirty="0" smtClean="0"/>
              <a:t>Three disc-like </a:t>
            </a:r>
            <a:r>
              <a:rPr lang="en-US" dirty="0" err="1" smtClean="0"/>
              <a:t>diverticula</a:t>
            </a:r>
            <a:r>
              <a:rPr lang="en-US" dirty="0" smtClean="0"/>
              <a:t> grow out from the </a:t>
            </a:r>
            <a:r>
              <a:rPr lang="en-US" dirty="0" err="1" smtClean="0"/>
              <a:t>utricular</a:t>
            </a:r>
            <a:r>
              <a:rPr lang="en-US" dirty="0" smtClean="0"/>
              <a:t> parts of the </a:t>
            </a:r>
            <a:r>
              <a:rPr lang="en-US" b="1" dirty="0" smtClean="0"/>
              <a:t>primordial membranous labyrinths</a:t>
            </a:r>
            <a:r>
              <a:rPr lang="en-US" dirty="0" smtClean="0"/>
              <a:t>. </a:t>
            </a:r>
          </a:p>
          <a:p>
            <a:r>
              <a:rPr lang="en-US" dirty="0" smtClean="0"/>
              <a:t>Soon the central parts of these </a:t>
            </a:r>
            <a:r>
              <a:rPr lang="en-US" dirty="0" err="1" smtClean="0"/>
              <a:t>diverticula</a:t>
            </a:r>
            <a:r>
              <a:rPr lang="en-US" dirty="0" smtClean="0"/>
              <a:t> fuse and disappear. </a:t>
            </a:r>
          </a:p>
          <a:p>
            <a:r>
              <a:rPr lang="en-US" dirty="0" smtClean="0"/>
              <a:t>The peripheral </a:t>
            </a:r>
            <a:r>
              <a:rPr lang="en-US" dirty="0" err="1" smtClean="0"/>
              <a:t>unfused</a:t>
            </a:r>
            <a:r>
              <a:rPr lang="en-US" dirty="0" smtClean="0"/>
              <a:t> parts of the </a:t>
            </a:r>
            <a:r>
              <a:rPr lang="en-US" dirty="0" err="1" smtClean="0"/>
              <a:t>diverticula</a:t>
            </a:r>
            <a:r>
              <a:rPr lang="en-US" dirty="0" smtClean="0"/>
              <a:t> become the </a:t>
            </a:r>
            <a:r>
              <a:rPr lang="en-US" b="1" dirty="0" smtClean="0"/>
              <a:t>semicircular ducts</a:t>
            </a:r>
            <a:r>
              <a:rPr lang="en-US" dirty="0" smtClean="0"/>
              <a:t>, which are attached to the utricle and are later enclosed in the semicircular canals of the bony labyrinth. </a:t>
            </a:r>
          </a:p>
          <a:p>
            <a:r>
              <a:rPr lang="en-US" dirty="0" smtClean="0"/>
              <a:t>Localized dilatations, the </a:t>
            </a:r>
            <a:r>
              <a:rPr lang="en-US" b="1" dirty="0" err="1" smtClean="0"/>
              <a:t>ampullae</a:t>
            </a:r>
            <a:r>
              <a:rPr lang="en-US" dirty="0" smtClean="0"/>
              <a:t>, develop at one end of each semicircular duct. </a:t>
            </a:r>
          </a:p>
          <a:p>
            <a:r>
              <a:rPr lang="en-US" dirty="0" smtClean="0"/>
              <a:t>Specialized receptor areas-</a:t>
            </a:r>
            <a:r>
              <a:rPr lang="en-US" b="1" dirty="0" err="1" smtClean="0"/>
              <a:t>cristae</a:t>
            </a:r>
            <a:r>
              <a:rPr lang="en-US" b="1" dirty="0" smtClean="0"/>
              <a:t> </a:t>
            </a:r>
            <a:r>
              <a:rPr lang="en-US" b="1" dirty="0" err="1" smtClean="0"/>
              <a:t>ampullares</a:t>
            </a:r>
            <a:r>
              <a:rPr lang="en-US" dirty="0" smtClean="0"/>
              <a:t>-differentiate in the </a:t>
            </a:r>
            <a:r>
              <a:rPr lang="en-US" dirty="0" err="1" smtClean="0"/>
              <a:t>ampullae</a:t>
            </a:r>
            <a:r>
              <a:rPr lang="en-US" dirty="0" smtClean="0"/>
              <a:t> and the utricle and </a:t>
            </a:r>
            <a:r>
              <a:rPr lang="en-US" dirty="0" err="1" smtClean="0"/>
              <a:t>saccule</a:t>
            </a:r>
            <a:r>
              <a:rPr lang="en-US" dirty="0" smtClean="0"/>
              <a:t> (maculae </a:t>
            </a:r>
            <a:r>
              <a:rPr lang="en-US" dirty="0" err="1" smtClean="0"/>
              <a:t>utriculi</a:t>
            </a:r>
            <a:r>
              <a:rPr lang="en-US" dirty="0" smtClean="0"/>
              <a:t> and </a:t>
            </a:r>
            <a:r>
              <a:rPr lang="en-US" dirty="0" err="1" smtClean="0"/>
              <a:t>sacculi</a:t>
            </a:r>
            <a:r>
              <a:rPr lang="en-US" dirty="0" smtClean="0"/>
              <a:t>). </a:t>
            </a:r>
          </a:p>
          <a:p>
            <a:r>
              <a:rPr lang="en-US" dirty="0" smtClean="0"/>
              <a:t>From the </a:t>
            </a:r>
            <a:r>
              <a:rPr lang="en-US" b="1" dirty="0" smtClean="0">
                <a:solidFill>
                  <a:srgbClr val="FF0000"/>
                </a:solidFill>
              </a:rPr>
              <a:t>ventral </a:t>
            </a:r>
            <a:r>
              <a:rPr lang="en-US" b="1" dirty="0" err="1" smtClean="0">
                <a:solidFill>
                  <a:srgbClr val="FF0000"/>
                </a:solidFill>
              </a:rPr>
              <a:t>saccular</a:t>
            </a:r>
            <a:r>
              <a:rPr lang="en-US" b="1" dirty="0" smtClean="0">
                <a:solidFill>
                  <a:srgbClr val="FF0000"/>
                </a:solidFill>
              </a:rPr>
              <a:t> </a:t>
            </a:r>
            <a:r>
              <a:rPr lang="en-US" dirty="0" smtClean="0"/>
              <a:t>part of the </a:t>
            </a:r>
            <a:r>
              <a:rPr lang="en-US" dirty="0" err="1" smtClean="0"/>
              <a:t>otic</a:t>
            </a:r>
            <a:r>
              <a:rPr lang="en-US" dirty="0" smtClean="0"/>
              <a:t> vesicle, a tubular </a:t>
            </a:r>
            <a:r>
              <a:rPr lang="en-US" dirty="0" err="1" smtClean="0"/>
              <a:t>diverticulum</a:t>
            </a:r>
            <a:r>
              <a:rPr lang="en-US" dirty="0" smtClean="0"/>
              <a:t>-the </a:t>
            </a:r>
            <a:r>
              <a:rPr lang="en-US" b="1" dirty="0" smtClean="0"/>
              <a:t>cochlear duct</a:t>
            </a:r>
            <a:r>
              <a:rPr lang="en-US" dirty="0" smtClean="0"/>
              <a:t>-grows and coils to form the </a:t>
            </a:r>
            <a:r>
              <a:rPr lang="en-US" b="1" dirty="0" smtClean="0"/>
              <a:t>membranous cochlea</a:t>
            </a:r>
            <a:r>
              <a:rPr lang="en-US" dirty="0" smtClean="0"/>
              <a:t>.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fontScale="85000" lnSpcReduction="20000"/>
          </a:bodyPr>
          <a:lstStyle/>
          <a:p>
            <a:r>
              <a:rPr lang="en-US" dirty="0" smtClean="0"/>
              <a:t>A connection of the cochlea with the </a:t>
            </a:r>
            <a:r>
              <a:rPr lang="en-US" dirty="0" err="1" smtClean="0"/>
              <a:t>saccule</a:t>
            </a:r>
            <a:r>
              <a:rPr lang="en-US" dirty="0" smtClean="0"/>
              <a:t>, the </a:t>
            </a:r>
            <a:r>
              <a:rPr lang="en-US" b="1" dirty="0" err="1" smtClean="0"/>
              <a:t>ductus</a:t>
            </a:r>
            <a:r>
              <a:rPr lang="en-US" b="1" dirty="0" smtClean="0"/>
              <a:t> </a:t>
            </a:r>
            <a:r>
              <a:rPr lang="en-US" b="1" dirty="0" err="1" smtClean="0"/>
              <a:t>reuniens</a:t>
            </a:r>
            <a:r>
              <a:rPr lang="en-US" dirty="0" smtClean="0"/>
              <a:t>, soon forms. </a:t>
            </a:r>
          </a:p>
          <a:p>
            <a:r>
              <a:rPr lang="en-US" dirty="0" smtClean="0"/>
              <a:t>The </a:t>
            </a:r>
            <a:r>
              <a:rPr lang="en-US" b="1" dirty="0" smtClean="0"/>
              <a:t>organ of </a:t>
            </a:r>
            <a:r>
              <a:rPr lang="en-US" b="1" dirty="0" err="1" smtClean="0"/>
              <a:t>Corti</a:t>
            </a:r>
            <a:r>
              <a:rPr lang="en-US" b="1" dirty="0" smtClean="0"/>
              <a:t> </a:t>
            </a:r>
            <a:r>
              <a:rPr lang="en-US" dirty="0" smtClean="0"/>
              <a:t>differentiates from cells in the wall of the cochlear duct. </a:t>
            </a:r>
          </a:p>
          <a:p>
            <a:r>
              <a:rPr lang="en-US" dirty="0" smtClean="0"/>
              <a:t>Ganglion cells of the </a:t>
            </a:r>
            <a:r>
              <a:rPr lang="en-US" b="1" dirty="0" err="1" smtClean="0"/>
              <a:t>vestibulocochlear</a:t>
            </a:r>
            <a:r>
              <a:rPr lang="en-US" b="1" dirty="0" smtClean="0"/>
              <a:t> nerve</a:t>
            </a:r>
            <a:r>
              <a:rPr lang="en-US" dirty="0" smtClean="0"/>
              <a:t> (cranial nerve VIII) migrate along the coils of the membranous cochlea and form the </a:t>
            </a:r>
            <a:r>
              <a:rPr lang="en-US" b="1" dirty="0" smtClean="0"/>
              <a:t>spiral ganglion</a:t>
            </a:r>
            <a:r>
              <a:rPr lang="en-US" dirty="0" smtClean="0"/>
              <a:t> (of cochlea). </a:t>
            </a:r>
          </a:p>
          <a:p>
            <a:r>
              <a:rPr lang="en-US" dirty="0" smtClean="0"/>
              <a:t>Nerve processes extend from this ganglion to the spiral organ, where they terminate on the </a:t>
            </a:r>
            <a:r>
              <a:rPr lang="en-US" b="1" dirty="0" smtClean="0"/>
              <a:t>hair cells</a:t>
            </a:r>
            <a:r>
              <a:rPr lang="en-US" dirty="0" smtClean="0"/>
              <a:t>. </a:t>
            </a:r>
          </a:p>
          <a:p>
            <a:r>
              <a:rPr lang="en-US" dirty="0" smtClean="0"/>
              <a:t>The cells in the spiral ganglion retain their embryonic bipolar condition. </a:t>
            </a:r>
          </a:p>
          <a:p>
            <a:r>
              <a:rPr lang="en-US" dirty="0" smtClean="0">
                <a:solidFill>
                  <a:srgbClr val="FF0000"/>
                </a:solidFill>
              </a:rPr>
              <a:t>Inductive influences from the </a:t>
            </a:r>
            <a:r>
              <a:rPr lang="en-US" dirty="0" err="1" smtClean="0">
                <a:solidFill>
                  <a:srgbClr val="FF0000"/>
                </a:solidFill>
              </a:rPr>
              <a:t>otic</a:t>
            </a:r>
            <a:r>
              <a:rPr lang="en-US" dirty="0" smtClean="0">
                <a:solidFill>
                  <a:srgbClr val="FF0000"/>
                </a:solidFill>
              </a:rPr>
              <a:t> vesicle stimulate the </a:t>
            </a:r>
            <a:r>
              <a:rPr lang="en-US" dirty="0" err="1" smtClean="0">
                <a:solidFill>
                  <a:srgbClr val="FF0000"/>
                </a:solidFill>
              </a:rPr>
              <a:t>mesenchyme</a:t>
            </a:r>
            <a:r>
              <a:rPr lang="en-US" dirty="0" smtClean="0">
                <a:solidFill>
                  <a:srgbClr val="FF0000"/>
                </a:solidFill>
              </a:rPr>
              <a:t> (mesoderm) around the </a:t>
            </a:r>
            <a:r>
              <a:rPr lang="en-US" dirty="0" err="1" smtClean="0">
                <a:solidFill>
                  <a:srgbClr val="FF0000"/>
                </a:solidFill>
              </a:rPr>
              <a:t>otic</a:t>
            </a:r>
            <a:r>
              <a:rPr lang="en-US" dirty="0" smtClean="0">
                <a:solidFill>
                  <a:srgbClr val="FF0000"/>
                </a:solidFill>
              </a:rPr>
              <a:t> vesicle to condense and differentiate into a </a:t>
            </a:r>
            <a:r>
              <a:rPr lang="en-US" b="1" dirty="0" smtClean="0">
                <a:solidFill>
                  <a:srgbClr val="FF0000"/>
                </a:solidFill>
              </a:rPr>
              <a:t>cartilaginous </a:t>
            </a:r>
            <a:r>
              <a:rPr lang="en-US" b="1" dirty="0" err="1" smtClean="0">
                <a:solidFill>
                  <a:srgbClr val="FF0000"/>
                </a:solidFill>
              </a:rPr>
              <a:t>otic</a:t>
            </a:r>
            <a:r>
              <a:rPr lang="en-US" b="1" dirty="0" smtClean="0">
                <a:solidFill>
                  <a:srgbClr val="FF0000"/>
                </a:solidFill>
              </a:rPr>
              <a:t> capsule</a:t>
            </a:r>
            <a:r>
              <a:rPr lang="en-US" dirty="0" smtClean="0">
                <a:solidFill>
                  <a:srgbClr val="FF0000"/>
                </a:solidFill>
              </a:rPr>
              <a:t>.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fontScale="85000" lnSpcReduction="10000"/>
          </a:bodyPr>
          <a:lstStyle/>
          <a:p>
            <a:r>
              <a:rPr lang="en-US" dirty="0" smtClean="0"/>
              <a:t>With the enlargement of </a:t>
            </a:r>
            <a:r>
              <a:rPr lang="en-US" dirty="0"/>
              <a:t>the </a:t>
            </a:r>
            <a:r>
              <a:rPr lang="en-US" b="1" dirty="0"/>
              <a:t>membranous </a:t>
            </a:r>
            <a:r>
              <a:rPr lang="en-US" b="1" dirty="0" smtClean="0"/>
              <a:t>labyrinth</a:t>
            </a:r>
            <a:r>
              <a:rPr lang="en-US" dirty="0" smtClean="0"/>
              <a:t>, </a:t>
            </a:r>
            <a:r>
              <a:rPr lang="en-US" dirty="0"/>
              <a:t>vacuoles appear in the cartilaginous </a:t>
            </a:r>
            <a:r>
              <a:rPr lang="en-US" dirty="0" err="1"/>
              <a:t>otic</a:t>
            </a:r>
            <a:r>
              <a:rPr lang="en-US" dirty="0"/>
              <a:t> capsule and soon coalesce to form the </a:t>
            </a:r>
            <a:r>
              <a:rPr lang="en-US" b="1" dirty="0" err="1"/>
              <a:t>perilymphatic</a:t>
            </a:r>
            <a:r>
              <a:rPr lang="en-US" b="1" dirty="0"/>
              <a:t> space</a:t>
            </a:r>
            <a:r>
              <a:rPr lang="en-US" dirty="0"/>
              <a:t>. </a:t>
            </a:r>
            <a:endParaRPr lang="en-US" dirty="0" smtClean="0"/>
          </a:p>
          <a:p>
            <a:r>
              <a:rPr lang="en-US" dirty="0" smtClean="0"/>
              <a:t>The </a:t>
            </a:r>
            <a:r>
              <a:rPr lang="en-US" dirty="0"/>
              <a:t>membranous labyrinth is now suspended in </a:t>
            </a:r>
            <a:r>
              <a:rPr lang="en-US" b="1" dirty="0" err="1"/>
              <a:t>perilymph</a:t>
            </a:r>
            <a:r>
              <a:rPr lang="en-US" dirty="0"/>
              <a:t> (fluid in the </a:t>
            </a:r>
            <a:r>
              <a:rPr lang="en-US" dirty="0" err="1"/>
              <a:t>perilymphatic</a:t>
            </a:r>
            <a:r>
              <a:rPr lang="en-US" dirty="0"/>
              <a:t> space). </a:t>
            </a:r>
            <a:endParaRPr lang="en-US" dirty="0" smtClean="0"/>
          </a:p>
          <a:p>
            <a:r>
              <a:rPr lang="en-US" dirty="0" smtClean="0"/>
              <a:t>The </a:t>
            </a:r>
            <a:r>
              <a:rPr lang="en-US" dirty="0" err="1"/>
              <a:t>perilymphatic</a:t>
            </a:r>
            <a:r>
              <a:rPr lang="en-US" dirty="0"/>
              <a:t> space, related to the cochlear duct, develops two </a:t>
            </a:r>
            <a:r>
              <a:rPr lang="en-US" dirty="0" smtClean="0"/>
              <a:t>divisions:</a:t>
            </a:r>
          </a:p>
          <a:p>
            <a:pPr lvl="1"/>
            <a:r>
              <a:rPr lang="en-US" b="1" dirty="0" err="1" smtClean="0"/>
              <a:t>scala</a:t>
            </a:r>
            <a:r>
              <a:rPr lang="en-US" b="1" dirty="0" smtClean="0"/>
              <a:t> </a:t>
            </a:r>
            <a:r>
              <a:rPr lang="en-US" b="1" dirty="0"/>
              <a:t>tympani</a:t>
            </a:r>
            <a:r>
              <a:rPr lang="en-US" dirty="0"/>
              <a:t> </a:t>
            </a:r>
            <a:endParaRPr lang="en-US" dirty="0" smtClean="0"/>
          </a:p>
          <a:p>
            <a:pPr lvl="1"/>
            <a:r>
              <a:rPr lang="en-US" b="1" dirty="0" err="1" smtClean="0"/>
              <a:t>scala</a:t>
            </a:r>
            <a:r>
              <a:rPr lang="en-US" b="1" dirty="0" smtClean="0"/>
              <a:t> </a:t>
            </a:r>
            <a:r>
              <a:rPr lang="en-US" b="1" dirty="0" err="1" smtClean="0"/>
              <a:t>vestibuli</a:t>
            </a:r>
            <a:r>
              <a:rPr lang="en-US" dirty="0" smtClean="0"/>
              <a:t>. </a:t>
            </a:r>
          </a:p>
          <a:p>
            <a:r>
              <a:rPr lang="en-US" dirty="0" smtClean="0"/>
              <a:t>The </a:t>
            </a:r>
            <a:r>
              <a:rPr lang="en-US" dirty="0"/>
              <a:t>cartilaginous </a:t>
            </a:r>
            <a:r>
              <a:rPr lang="en-US" dirty="0" err="1"/>
              <a:t>otic</a:t>
            </a:r>
            <a:r>
              <a:rPr lang="en-US" dirty="0"/>
              <a:t> capsule later ossifies </a:t>
            </a:r>
            <a:r>
              <a:rPr lang="en-US" dirty="0" smtClean="0"/>
              <a:t>(25 weeks) to </a:t>
            </a:r>
            <a:r>
              <a:rPr lang="en-US" dirty="0"/>
              <a:t>form the </a:t>
            </a:r>
            <a:r>
              <a:rPr lang="en-US" b="1" dirty="0"/>
              <a:t>bony labyrinth</a:t>
            </a:r>
            <a:r>
              <a:rPr lang="en-US" dirty="0"/>
              <a:t> of the internal ear. </a:t>
            </a:r>
            <a:endParaRPr lang="en-US" dirty="0" smtClean="0"/>
          </a:p>
          <a:p>
            <a:r>
              <a:rPr lang="en-US" dirty="0" smtClean="0"/>
              <a:t>The </a:t>
            </a:r>
            <a:r>
              <a:rPr lang="en-US" dirty="0"/>
              <a:t>internal ear reaches its adult size and shape by the middle of the fetal period </a:t>
            </a:r>
            <a:r>
              <a:rPr lang="en-US" dirty="0" smtClean="0"/>
              <a:t>- </a:t>
            </a:r>
            <a:r>
              <a:rPr lang="en-US" dirty="0" smtClean="0">
                <a:solidFill>
                  <a:srgbClr val="FF0000"/>
                </a:solidFill>
              </a:rPr>
              <a:t>20-22 weeks</a:t>
            </a:r>
            <a:r>
              <a:rPr lang="en-US" dirty="0" smtClean="0"/>
              <a:t>. </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Development of Middle Ear </a:t>
            </a:r>
            <a:endParaRPr lang="en-US" dirty="0"/>
          </a:p>
        </p:txBody>
      </p:sp>
      <p:sp>
        <p:nvSpPr>
          <p:cNvPr id="3" name="Content Placeholder 2"/>
          <p:cNvSpPr>
            <a:spLocks noGrp="1"/>
          </p:cNvSpPr>
          <p:nvPr>
            <p:ph idx="1"/>
          </p:nvPr>
        </p:nvSpPr>
        <p:spPr>
          <a:xfrm>
            <a:off x="457200" y="1295400"/>
            <a:ext cx="8229600" cy="5334000"/>
          </a:xfrm>
        </p:spPr>
        <p:txBody>
          <a:bodyPr>
            <a:normAutofit fontScale="85000" lnSpcReduction="20000"/>
          </a:bodyPr>
          <a:lstStyle/>
          <a:p>
            <a:r>
              <a:rPr lang="en-US" dirty="0"/>
              <a:t> </a:t>
            </a:r>
            <a:r>
              <a:rPr lang="en-US" dirty="0" err="1" smtClean="0"/>
              <a:t>T</a:t>
            </a:r>
            <a:r>
              <a:rPr lang="en-US" b="1" dirty="0" err="1" smtClean="0"/>
              <a:t>ubotympanic</a:t>
            </a:r>
            <a:r>
              <a:rPr lang="en-US" b="1" dirty="0" smtClean="0"/>
              <a:t> </a:t>
            </a:r>
            <a:r>
              <a:rPr lang="en-US" b="1" dirty="0"/>
              <a:t>recess</a:t>
            </a:r>
            <a:r>
              <a:rPr lang="en-US" dirty="0"/>
              <a:t> </a:t>
            </a:r>
            <a:r>
              <a:rPr lang="en-US" dirty="0" smtClean="0"/>
              <a:t>develops </a:t>
            </a:r>
            <a:r>
              <a:rPr lang="en-US" dirty="0"/>
              <a:t>from the first pharyngeal </a:t>
            </a:r>
            <a:r>
              <a:rPr lang="en-US" dirty="0" smtClean="0"/>
              <a:t>pouch. </a:t>
            </a:r>
          </a:p>
          <a:p>
            <a:r>
              <a:rPr lang="en-US" dirty="0" smtClean="0"/>
              <a:t>The </a:t>
            </a:r>
            <a:r>
              <a:rPr lang="en-US" dirty="0"/>
              <a:t>proximal part of the </a:t>
            </a:r>
            <a:r>
              <a:rPr lang="en-US" dirty="0" err="1"/>
              <a:t>tubotympanic</a:t>
            </a:r>
            <a:r>
              <a:rPr lang="en-US" dirty="0"/>
              <a:t> recess forms the </a:t>
            </a:r>
            <a:r>
              <a:rPr lang="en-US" b="1" dirty="0" err="1"/>
              <a:t>pharyngotympanic</a:t>
            </a:r>
            <a:r>
              <a:rPr lang="en-US" b="1" dirty="0"/>
              <a:t> tube</a:t>
            </a:r>
            <a:r>
              <a:rPr lang="en-US" dirty="0"/>
              <a:t> (auditory tube). </a:t>
            </a:r>
            <a:endParaRPr lang="en-US" dirty="0" smtClean="0"/>
          </a:p>
          <a:p>
            <a:r>
              <a:rPr lang="en-US" dirty="0" smtClean="0"/>
              <a:t>The </a:t>
            </a:r>
            <a:r>
              <a:rPr lang="en-US" dirty="0"/>
              <a:t>distal part of the recess expands and becomes the </a:t>
            </a:r>
            <a:r>
              <a:rPr lang="en-US" b="1" dirty="0"/>
              <a:t>tympanic </a:t>
            </a:r>
            <a:r>
              <a:rPr lang="en-US" b="1" dirty="0" smtClean="0"/>
              <a:t>cavity</a:t>
            </a:r>
            <a:r>
              <a:rPr lang="en-US" dirty="0" smtClean="0"/>
              <a:t>, </a:t>
            </a:r>
            <a:r>
              <a:rPr lang="en-US" dirty="0"/>
              <a:t>which gradually envelops the small bones of the middle ear-</a:t>
            </a:r>
            <a:r>
              <a:rPr lang="en-US" b="1" dirty="0"/>
              <a:t>auditory </a:t>
            </a:r>
            <a:r>
              <a:rPr lang="en-US" b="1" dirty="0" err="1"/>
              <a:t>ossicles</a:t>
            </a:r>
            <a:r>
              <a:rPr lang="en-US" dirty="0"/>
              <a:t> (malleus, incus, and stapes), their tendons and ligaments, and the chorda tympani nerve. </a:t>
            </a:r>
            <a:endParaRPr lang="en-US" dirty="0"/>
          </a:p>
          <a:p>
            <a:r>
              <a:rPr lang="en-US" dirty="0" smtClean="0"/>
              <a:t>It </a:t>
            </a:r>
            <a:r>
              <a:rPr lang="en-US" dirty="0"/>
              <a:t>has been suggested that, in addition to </a:t>
            </a:r>
            <a:r>
              <a:rPr lang="en-US" dirty="0" smtClean="0"/>
              <a:t>apoptosis </a:t>
            </a:r>
            <a:r>
              <a:rPr lang="en-US" dirty="0"/>
              <a:t>in the middle ear, an epithelium-type organizer located at the tip of the </a:t>
            </a:r>
            <a:r>
              <a:rPr lang="en-US" dirty="0" err="1"/>
              <a:t>tubotympanic</a:t>
            </a:r>
            <a:r>
              <a:rPr lang="en-US" dirty="0"/>
              <a:t> recess probably plays a role in the early development of the middle ear and tympanic membrane. </a:t>
            </a:r>
          </a:p>
          <a:p>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studentconsult.com/common/showimage.cfm?mediaISBN=9781437720020&amp;FigFile=S9781437720020-018-f018.jpg&amp;size=fullsize"/>
          <p:cNvPicPr>
            <a:picLocks noChangeAspect="1" noChangeArrowheads="1"/>
          </p:cNvPicPr>
          <p:nvPr/>
        </p:nvPicPr>
        <p:blipFill>
          <a:blip r:embed="rId3"/>
          <a:srcRect/>
          <a:stretch>
            <a:fillRect/>
          </a:stretch>
        </p:blipFill>
        <p:spPr bwMode="auto">
          <a:xfrm>
            <a:off x="685800" y="304800"/>
            <a:ext cx="7620000" cy="3657600"/>
          </a:xfrm>
          <a:prstGeom prst="rect">
            <a:avLst/>
          </a:prstGeom>
          <a:noFill/>
        </p:spPr>
      </p:pic>
      <p:sp>
        <p:nvSpPr>
          <p:cNvPr id="3" name="Rectangle 2"/>
          <p:cNvSpPr/>
          <p:nvPr/>
        </p:nvSpPr>
        <p:spPr>
          <a:xfrm>
            <a:off x="304800" y="3962400"/>
            <a:ext cx="8534400" cy="2585323"/>
          </a:xfrm>
          <a:prstGeom prst="rect">
            <a:avLst/>
          </a:prstGeom>
        </p:spPr>
        <p:txBody>
          <a:bodyPr wrap="square">
            <a:spAutoFit/>
          </a:bodyPr>
          <a:lstStyle/>
          <a:p>
            <a:r>
              <a:rPr lang="en-US" dirty="0" smtClean="0"/>
              <a:t>Schematic drawings illustrating development of the external and middle parts of the ear. Observe the relationship of these parts of the ear to the </a:t>
            </a:r>
            <a:r>
              <a:rPr lang="en-US" dirty="0" err="1" smtClean="0"/>
              <a:t>otic</a:t>
            </a:r>
            <a:r>
              <a:rPr lang="en-US" dirty="0" smtClean="0"/>
              <a:t> vesicle, the </a:t>
            </a:r>
            <a:r>
              <a:rPr lang="en-US" dirty="0" err="1" smtClean="0"/>
              <a:t>primordium</a:t>
            </a:r>
            <a:r>
              <a:rPr lang="en-US" dirty="0" smtClean="0"/>
              <a:t> of the internal ear. </a:t>
            </a:r>
            <a:r>
              <a:rPr lang="en-US" b="1" dirty="0" smtClean="0"/>
              <a:t>A,</a:t>
            </a:r>
            <a:r>
              <a:rPr lang="en-US" dirty="0" smtClean="0"/>
              <a:t> At 4 weeks, illustrating the relation of the </a:t>
            </a:r>
            <a:r>
              <a:rPr lang="en-US" dirty="0" err="1" smtClean="0"/>
              <a:t>otic</a:t>
            </a:r>
            <a:r>
              <a:rPr lang="en-US" dirty="0" smtClean="0"/>
              <a:t> vesicle to the pharyngeal apparatus. </a:t>
            </a:r>
            <a:r>
              <a:rPr lang="en-US" b="1" dirty="0" smtClean="0"/>
              <a:t>B,</a:t>
            </a:r>
            <a:r>
              <a:rPr lang="en-US" dirty="0" smtClean="0"/>
              <a:t> At 5 weeks, showing the </a:t>
            </a:r>
            <a:r>
              <a:rPr lang="en-US" dirty="0" err="1" smtClean="0"/>
              <a:t>tubotympanic</a:t>
            </a:r>
            <a:r>
              <a:rPr lang="en-US" dirty="0" smtClean="0"/>
              <a:t> recess and pharyngeal arch cartilages. </a:t>
            </a:r>
            <a:r>
              <a:rPr lang="en-US" b="1" dirty="0" smtClean="0"/>
              <a:t>C,</a:t>
            </a:r>
            <a:r>
              <a:rPr lang="en-US" dirty="0" smtClean="0"/>
              <a:t> Later stage, showing the </a:t>
            </a:r>
            <a:r>
              <a:rPr lang="en-US" dirty="0" err="1" smtClean="0"/>
              <a:t>tubotympanic</a:t>
            </a:r>
            <a:r>
              <a:rPr lang="en-US" dirty="0" smtClean="0"/>
              <a:t> recess (future tympanic cavity and mastoid </a:t>
            </a:r>
            <a:r>
              <a:rPr lang="en-US" dirty="0" err="1" smtClean="0"/>
              <a:t>antrum</a:t>
            </a:r>
            <a:r>
              <a:rPr lang="en-US" dirty="0" smtClean="0"/>
              <a:t>) beginning to envelop the </a:t>
            </a:r>
            <a:r>
              <a:rPr lang="en-US" dirty="0" err="1" smtClean="0"/>
              <a:t>ossicles</a:t>
            </a:r>
            <a:r>
              <a:rPr lang="en-US" dirty="0" smtClean="0"/>
              <a:t>. </a:t>
            </a:r>
            <a:r>
              <a:rPr lang="en-US" b="1" dirty="0" smtClean="0"/>
              <a:t>D,</a:t>
            </a:r>
            <a:r>
              <a:rPr lang="en-US" dirty="0" smtClean="0"/>
              <a:t> Final stage of ear development showing the relationship of the middle ear to the </a:t>
            </a:r>
            <a:r>
              <a:rPr lang="en-US" dirty="0" err="1" smtClean="0"/>
              <a:t>perilymphatic</a:t>
            </a:r>
            <a:r>
              <a:rPr lang="en-US" dirty="0" smtClean="0"/>
              <a:t> space and the external acoustic </a:t>
            </a:r>
            <a:r>
              <a:rPr lang="en-US" dirty="0" err="1" smtClean="0"/>
              <a:t>meatus</a:t>
            </a:r>
            <a:r>
              <a:rPr lang="en-US" dirty="0" smtClean="0"/>
              <a:t>. </a:t>
            </a:r>
            <a:r>
              <a:rPr lang="en-US" b="1" dirty="0" smtClean="0">
                <a:solidFill>
                  <a:srgbClr val="FF0000"/>
                </a:solidFill>
              </a:rPr>
              <a:t>Note that the tympanic membrane develops from three germ layers: surface ectoderm, </a:t>
            </a:r>
            <a:r>
              <a:rPr lang="en-US" b="1" dirty="0" err="1" smtClean="0">
                <a:solidFill>
                  <a:srgbClr val="FF0000"/>
                </a:solidFill>
              </a:rPr>
              <a:t>mesenchyme</a:t>
            </a:r>
            <a:r>
              <a:rPr lang="en-US" b="1" dirty="0" smtClean="0">
                <a:solidFill>
                  <a:srgbClr val="FF0000"/>
                </a:solidFill>
              </a:rPr>
              <a:t>, and endoderm of the </a:t>
            </a:r>
            <a:r>
              <a:rPr lang="en-US" b="1" dirty="0" err="1" smtClean="0">
                <a:solidFill>
                  <a:srgbClr val="FF0000"/>
                </a:solidFill>
              </a:rPr>
              <a:t>tubotympanic</a:t>
            </a:r>
            <a:r>
              <a:rPr lang="en-US" b="1" dirty="0" smtClean="0">
                <a:solidFill>
                  <a:srgbClr val="FF0000"/>
                </a:solidFill>
              </a:rPr>
              <a:t> recess.</a:t>
            </a:r>
            <a:endParaRPr lang="en-US"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6480</TotalTime>
  <Words>7325</Words>
  <Application>Microsoft Macintosh PowerPoint</Application>
  <PresentationFormat>On-screen Show (4:3)</PresentationFormat>
  <Paragraphs>638</Paragraphs>
  <Slides>126</Slides>
  <Notes>109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126</vt:i4>
      </vt:variant>
    </vt:vector>
  </HeadingPairs>
  <TitlesOfParts>
    <vt:vector size="130" baseType="lpstr">
      <vt:lpstr>Calibri</vt:lpstr>
      <vt:lpstr>Times New Roman</vt:lpstr>
      <vt:lpstr>Arial</vt:lpstr>
      <vt:lpstr>Office Theme</vt:lpstr>
      <vt:lpstr>DEVELOPMENT OF HUMAN EYE AND ASSOCIATED STRUCTURES</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of the Retina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Congenital Detachment of the Retina</vt:lpstr>
      <vt:lpstr>PowerPoint Presentation</vt:lpstr>
      <vt:lpstr>Edema of the Optic Disc</vt:lpstr>
      <vt:lpstr>PowerPoint Presentation</vt:lpstr>
      <vt:lpstr>Development of the Ciliary Body </vt:lpstr>
      <vt:lpstr>PowerPoint Presentation</vt:lpstr>
      <vt:lpstr>PowerPoint Presentation</vt:lpstr>
      <vt:lpstr>Development of the Iris </vt:lpstr>
      <vt:lpstr>PowerPoint Presentation</vt:lpstr>
      <vt:lpstr>PowerPoint Presentation</vt:lpstr>
      <vt:lpstr>Color of the Iris</vt:lpstr>
      <vt:lpstr>Congenital Aniridia</vt:lpstr>
      <vt:lpstr>PowerPoint Presentation</vt:lpstr>
      <vt:lpstr>Coloboma of the Iris</vt:lpstr>
      <vt:lpstr>PowerPoint Presentation</vt:lpstr>
      <vt:lpstr>Development of the Lens </vt:lpstr>
      <vt:lpstr>PowerPoint Presentation</vt:lpstr>
      <vt:lpstr>PowerPoint Presentation</vt:lpstr>
      <vt:lpstr>PowerPoint Presentation</vt:lpstr>
      <vt:lpstr>PowerPoint Presentation</vt:lpstr>
      <vt:lpstr>PowerPoint Presentation</vt:lpstr>
      <vt:lpstr>PowerPoint Presentation</vt:lpstr>
      <vt:lpstr>Persistent Pupillary Membrane</vt:lpstr>
      <vt:lpstr>Persistence of the Hyaloid Artery</vt:lpstr>
      <vt:lpstr>Congenital Aphakia</vt:lpstr>
      <vt:lpstr>Development of the Aqueous Chambers </vt:lpstr>
      <vt:lpstr>PowerPoint Presentation</vt:lpstr>
      <vt:lpstr>PowerPoint Presentation</vt:lpstr>
      <vt:lpstr>PowerPoint Presentation</vt:lpstr>
      <vt:lpstr>PowerPoint Presentation</vt:lpstr>
      <vt:lpstr>PowerPoint Presentation</vt:lpstr>
      <vt:lpstr>Congenital Glaucoma</vt:lpstr>
      <vt:lpstr>PowerPoint Presentation</vt:lpstr>
      <vt:lpstr>Congenital Cataracts</vt:lpstr>
      <vt:lpstr>PowerPoint Presentation</vt:lpstr>
      <vt:lpstr>PowerPoint Presentation</vt:lpstr>
      <vt:lpstr>PowerPoint Presentation</vt:lpstr>
      <vt:lpstr>Development of the Cornea </vt:lpstr>
      <vt:lpstr>PowerPoint Presentation</vt:lpstr>
      <vt:lpstr>PowerPoint Presentation</vt:lpstr>
      <vt:lpstr>Development of the Choroid and Sclera </vt:lpstr>
      <vt:lpstr>Development of the Eyelids </vt:lpstr>
      <vt:lpstr>PowerPoint Presentation</vt:lpstr>
      <vt:lpstr>PowerPoint Presentation</vt:lpstr>
      <vt:lpstr>Congenital Ptosis of the Eyelid</vt:lpstr>
      <vt:lpstr>PowerPoint Presentation</vt:lpstr>
      <vt:lpstr>PowerPoint Presentation</vt:lpstr>
      <vt:lpstr>PowerPoint Presentation</vt:lpstr>
      <vt:lpstr>PowerPoint Presentation</vt:lpstr>
      <vt:lpstr>Coloboma of the Eyelid</vt:lpstr>
      <vt:lpstr>PowerPoint Presentation</vt:lpstr>
      <vt:lpstr>Cryptophthalmos</vt:lpstr>
      <vt:lpstr>Development of the Lacrimal Glands </vt:lpstr>
      <vt:lpstr>Congenital Anomalies of the Eye</vt:lpstr>
      <vt:lpstr>CYCLOPIA</vt:lpstr>
      <vt:lpstr>PowerPoint Presentation</vt:lpstr>
      <vt:lpstr>PowerPoint Presentation</vt:lpstr>
      <vt:lpstr>Microphthalmia</vt:lpstr>
      <vt:lpstr>PowerPoint Presentation</vt:lpstr>
      <vt:lpstr>PowerPoint Presentation</vt:lpstr>
      <vt:lpstr>Anophthalmia</vt:lpstr>
      <vt:lpstr>PowerPoint Presentation</vt:lpstr>
      <vt:lpstr>DEVELOPMENT OF EAR</vt:lpstr>
      <vt:lpstr>OBJECTIVES</vt:lpstr>
      <vt:lpstr>Anatomic parts</vt:lpstr>
      <vt:lpstr>Development of Internal Ear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Development of Middle Ear </vt:lpstr>
      <vt:lpstr>PowerPoint Presentation</vt:lpstr>
      <vt:lpstr>PowerPoint Presentation</vt:lpstr>
      <vt:lpstr>Middle Ear bones</vt:lpstr>
      <vt:lpstr>Development of External Ear </vt:lpstr>
      <vt:lpstr>PowerPoint Presentation</vt:lpstr>
      <vt:lpstr>PowerPoint Presentation</vt:lpstr>
      <vt:lpstr>PowerPoint Presentation</vt:lpstr>
      <vt:lpstr>PowerPoint Presentation</vt:lpstr>
      <vt:lpstr>PowerPoint Presentation</vt:lpstr>
      <vt:lpstr>PowerPoint Presentation</vt:lpstr>
      <vt:lpstr>Auricle</vt:lpstr>
      <vt:lpstr>Auricle</vt:lpstr>
      <vt:lpstr>CONGENITAL DEAFNESS</vt:lpstr>
      <vt:lpstr>AURICULAR ABNORMALITIES</vt:lpstr>
      <vt:lpstr>PowerPoint Presentation</vt:lpstr>
      <vt:lpstr>Absence of the Auricle</vt:lpstr>
      <vt:lpstr>Auricular Appendages</vt:lpstr>
      <vt:lpstr>Microtia</vt:lpstr>
      <vt:lpstr>PowerPoint Presentation</vt:lpstr>
      <vt:lpstr>PowerPoint Presentation</vt:lpstr>
      <vt:lpstr>PowerPoint Presentation</vt:lpstr>
      <vt:lpstr>PowerPoint Presentation</vt:lpstr>
      <vt:lpstr>Atresia of External Acoustic Meatus</vt:lpstr>
      <vt:lpstr>PowerPoint Presentation</vt:lpstr>
      <vt:lpstr>PowerPoint Presentation</vt:lpstr>
      <vt:lpstr>PowerPoint Presentation</vt:lpstr>
      <vt:lpstr>Clinical Vignette</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HUMAN EYE AND ASSOCIATED STRUCTURES</dc:title>
  <dc:creator>Peter Gichangi</dc:creator>
  <cp:lastModifiedBy>Microsoft Office User</cp:lastModifiedBy>
  <cp:revision>137</cp:revision>
  <dcterms:created xsi:type="dcterms:W3CDTF">2012-03-29T04:49:37Z</dcterms:created>
  <dcterms:modified xsi:type="dcterms:W3CDTF">2017-02-24T06:59:08Z</dcterms:modified>
</cp:coreProperties>
</file>