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14" r:id="rId3"/>
    <p:sldId id="288" r:id="rId4"/>
    <p:sldId id="290" r:id="rId5"/>
    <p:sldId id="291" r:id="rId6"/>
    <p:sldId id="292" r:id="rId7"/>
    <p:sldId id="293" r:id="rId8"/>
    <p:sldId id="294" r:id="rId9"/>
    <p:sldId id="295" r:id="rId10"/>
    <p:sldId id="298" r:id="rId11"/>
    <p:sldId id="300" r:id="rId12"/>
    <p:sldId id="313" r:id="rId13"/>
    <p:sldId id="317" r:id="rId14"/>
    <p:sldId id="318" r:id="rId15"/>
    <p:sldId id="319" r:id="rId16"/>
    <p:sldId id="299" r:id="rId17"/>
    <p:sldId id="301" r:id="rId18"/>
    <p:sldId id="260" r:id="rId19"/>
    <p:sldId id="261" r:id="rId20"/>
    <p:sldId id="302" r:id="rId21"/>
    <p:sldId id="262" r:id="rId22"/>
    <p:sldId id="263" r:id="rId23"/>
    <p:sldId id="264" r:id="rId24"/>
    <p:sldId id="265" r:id="rId25"/>
    <p:sldId id="266" r:id="rId26"/>
    <p:sldId id="303" r:id="rId27"/>
    <p:sldId id="326" r:id="rId28"/>
    <p:sldId id="267" r:id="rId29"/>
    <p:sldId id="268" r:id="rId30"/>
    <p:sldId id="312" r:id="rId31"/>
    <p:sldId id="275" r:id="rId32"/>
    <p:sldId id="276" r:id="rId33"/>
    <p:sldId id="277" r:id="rId34"/>
    <p:sldId id="278" r:id="rId35"/>
    <p:sldId id="279" r:id="rId36"/>
    <p:sldId id="280" r:id="rId37"/>
    <p:sldId id="281" r:id="rId38"/>
    <p:sldId id="282" r:id="rId39"/>
    <p:sldId id="283" r:id="rId40"/>
    <p:sldId id="323" r:id="rId41"/>
    <p:sldId id="284" r:id="rId42"/>
    <p:sldId id="325" r:id="rId43"/>
    <p:sldId id="308" r:id="rId44"/>
    <p:sldId id="315" r:id="rId45"/>
    <p:sldId id="321" r:id="rId46"/>
    <p:sldId id="309" r:id="rId47"/>
    <p:sldId id="322" r:id="rId48"/>
    <p:sldId id="310" r:id="rId49"/>
    <p:sldId id="307" r:id="rId50"/>
    <p:sldId id="285" r:id="rId51"/>
    <p:sldId id="305" r:id="rId52"/>
    <p:sldId id="304" r:id="rId53"/>
    <p:sldId id="306" r:id="rId54"/>
    <p:sldId id="320" r:id="rId55"/>
    <p:sldId id="324" r:id="rId56"/>
    <p:sldId id="31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5"/>
    <p:restoredTop sz="93103"/>
  </p:normalViewPr>
  <p:slideViewPr>
    <p:cSldViewPr>
      <p:cViewPr varScale="1">
        <p:scale>
          <a:sx n="102" d="100"/>
          <a:sy n="102" d="100"/>
        </p:scale>
        <p:origin x="168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B5A49A-EF51-4F71-AE61-8C3EA545CFF3}" type="datetimeFigureOut">
              <a:rPr lang="en-US" smtClean="0"/>
              <a:pPr/>
              <a:t>3/3/17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B4EC0D-7423-4E05-9B98-92595E3FEA43}" type="slidenum">
              <a:rPr lang="en-US" smtClean="0"/>
              <a:pPr/>
              <a:t>‹#›</a:t>
            </a:fld>
            <a:endParaRPr lang="en-US"/>
          </a:p>
        </p:txBody>
      </p:sp>
    </p:spTree>
    <p:extLst>
      <p:ext uri="{BB962C8B-B14F-4D97-AF65-F5344CB8AC3E}">
        <p14:creationId xmlns:p14="http://schemas.microsoft.com/office/powerpoint/2010/main" val="1348510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a:t>
            </a:fld>
            <a:endParaRPr lang="en-US"/>
          </a:p>
        </p:txBody>
      </p:sp>
    </p:spTree>
    <p:extLst>
      <p:ext uri="{BB962C8B-B14F-4D97-AF65-F5344CB8AC3E}">
        <p14:creationId xmlns:p14="http://schemas.microsoft.com/office/powerpoint/2010/main" val="129529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10</a:t>
            </a:fld>
            <a:endParaRPr lang="en-US"/>
          </a:p>
        </p:txBody>
      </p:sp>
    </p:spTree>
    <p:extLst>
      <p:ext uri="{BB962C8B-B14F-4D97-AF65-F5344CB8AC3E}">
        <p14:creationId xmlns:p14="http://schemas.microsoft.com/office/powerpoint/2010/main" val="37196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11</a:t>
            </a:fld>
            <a:endParaRPr lang="en-US"/>
          </a:p>
        </p:txBody>
      </p:sp>
    </p:spTree>
    <p:extLst>
      <p:ext uri="{BB962C8B-B14F-4D97-AF65-F5344CB8AC3E}">
        <p14:creationId xmlns:p14="http://schemas.microsoft.com/office/powerpoint/2010/main" val="226595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12</a:t>
            </a:fld>
            <a:endParaRPr lang="en-US"/>
          </a:p>
        </p:txBody>
      </p:sp>
    </p:spTree>
    <p:extLst>
      <p:ext uri="{BB962C8B-B14F-4D97-AF65-F5344CB8AC3E}">
        <p14:creationId xmlns:p14="http://schemas.microsoft.com/office/powerpoint/2010/main" val="3831394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16</a:t>
            </a:fld>
            <a:endParaRPr lang="en-US"/>
          </a:p>
        </p:txBody>
      </p:sp>
    </p:spTree>
    <p:extLst>
      <p:ext uri="{BB962C8B-B14F-4D97-AF65-F5344CB8AC3E}">
        <p14:creationId xmlns:p14="http://schemas.microsoft.com/office/powerpoint/2010/main" val="277592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17</a:t>
            </a:fld>
            <a:endParaRPr lang="en-US"/>
          </a:p>
        </p:txBody>
      </p:sp>
    </p:spTree>
    <p:extLst>
      <p:ext uri="{BB962C8B-B14F-4D97-AF65-F5344CB8AC3E}">
        <p14:creationId xmlns:p14="http://schemas.microsoft.com/office/powerpoint/2010/main" val="140047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18</a:t>
            </a:fld>
            <a:endParaRPr lang="en-US"/>
          </a:p>
        </p:txBody>
      </p:sp>
    </p:spTree>
    <p:extLst>
      <p:ext uri="{BB962C8B-B14F-4D97-AF65-F5344CB8AC3E}">
        <p14:creationId xmlns:p14="http://schemas.microsoft.com/office/powerpoint/2010/main" val="3513425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19</a:t>
            </a:fld>
            <a:endParaRPr lang="en-US"/>
          </a:p>
        </p:txBody>
      </p:sp>
    </p:spTree>
    <p:extLst>
      <p:ext uri="{BB962C8B-B14F-4D97-AF65-F5344CB8AC3E}">
        <p14:creationId xmlns:p14="http://schemas.microsoft.com/office/powerpoint/2010/main" val="229521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20</a:t>
            </a:fld>
            <a:endParaRPr lang="en-US"/>
          </a:p>
        </p:txBody>
      </p:sp>
    </p:spTree>
    <p:extLst>
      <p:ext uri="{BB962C8B-B14F-4D97-AF65-F5344CB8AC3E}">
        <p14:creationId xmlns:p14="http://schemas.microsoft.com/office/powerpoint/2010/main" val="3839596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21</a:t>
            </a:fld>
            <a:endParaRPr lang="en-US"/>
          </a:p>
        </p:txBody>
      </p:sp>
    </p:spTree>
    <p:extLst>
      <p:ext uri="{BB962C8B-B14F-4D97-AF65-F5344CB8AC3E}">
        <p14:creationId xmlns:p14="http://schemas.microsoft.com/office/powerpoint/2010/main" val="251470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22</a:t>
            </a:fld>
            <a:endParaRPr lang="en-US"/>
          </a:p>
        </p:txBody>
      </p:sp>
    </p:spTree>
    <p:extLst>
      <p:ext uri="{BB962C8B-B14F-4D97-AF65-F5344CB8AC3E}">
        <p14:creationId xmlns:p14="http://schemas.microsoft.com/office/powerpoint/2010/main" val="28489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2</a:t>
            </a:fld>
            <a:endParaRPr lang="en-US"/>
          </a:p>
        </p:txBody>
      </p:sp>
    </p:spTree>
    <p:extLst>
      <p:ext uri="{BB962C8B-B14F-4D97-AF65-F5344CB8AC3E}">
        <p14:creationId xmlns:p14="http://schemas.microsoft.com/office/powerpoint/2010/main" val="5867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23</a:t>
            </a:fld>
            <a:endParaRPr lang="en-US"/>
          </a:p>
        </p:txBody>
      </p:sp>
    </p:spTree>
    <p:extLst>
      <p:ext uri="{BB962C8B-B14F-4D97-AF65-F5344CB8AC3E}">
        <p14:creationId xmlns:p14="http://schemas.microsoft.com/office/powerpoint/2010/main" val="4261572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24</a:t>
            </a:fld>
            <a:endParaRPr lang="en-US"/>
          </a:p>
        </p:txBody>
      </p:sp>
    </p:spTree>
    <p:extLst>
      <p:ext uri="{BB962C8B-B14F-4D97-AF65-F5344CB8AC3E}">
        <p14:creationId xmlns:p14="http://schemas.microsoft.com/office/powerpoint/2010/main" val="4174983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25</a:t>
            </a:fld>
            <a:endParaRPr lang="en-US"/>
          </a:p>
        </p:txBody>
      </p:sp>
    </p:spTree>
    <p:extLst>
      <p:ext uri="{BB962C8B-B14F-4D97-AF65-F5344CB8AC3E}">
        <p14:creationId xmlns:p14="http://schemas.microsoft.com/office/powerpoint/2010/main" val="466479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26</a:t>
            </a:fld>
            <a:endParaRPr lang="en-US"/>
          </a:p>
        </p:txBody>
      </p:sp>
    </p:spTree>
    <p:extLst>
      <p:ext uri="{BB962C8B-B14F-4D97-AF65-F5344CB8AC3E}">
        <p14:creationId xmlns:p14="http://schemas.microsoft.com/office/powerpoint/2010/main" val="4224490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28</a:t>
            </a:fld>
            <a:endParaRPr lang="en-US"/>
          </a:p>
        </p:txBody>
      </p:sp>
    </p:spTree>
    <p:extLst>
      <p:ext uri="{BB962C8B-B14F-4D97-AF65-F5344CB8AC3E}">
        <p14:creationId xmlns:p14="http://schemas.microsoft.com/office/powerpoint/2010/main" val="2428042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29</a:t>
            </a:fld>
            <a:endParaRPr lang="en-US"/>
          </a:p>
        </p:txBody>
      </p:sp>
    </p:spTree>
    <p:extLst>
      <p:ext uri="{BB962C8B-B14F-4D97-AF65-F5344CB8AC3E}">
        <p14:creationId xmlns:p14="http://schemas.microsoft.com/office/powerpoint/2010/main" val="134158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30</a:t>
            </a:fld>
            <a:endParaRPr lang="en-US"/>
          </a:p>
        </p:txBody>
      </p:sp>
    </p:spTree>
    <p:extLst>
      <p:ext uri="{BB962C8B-B14F-4D97-AF65-F5344CB8AC3E}">
        <p14:creationId xmlns:p14="http://schemas.microsoft.com/office/powerpoint/2010/main" val="1222102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31</a:t>
            </a:fld>
            <a:endParaRPr lang="en-US"/>
          </a:p>
        </p:txBody>
      </p:sp>
    </p:spTree>
    <p:extLst>
      <p:ext uri="{BB962C8B-B14F-4D97-AF65-F5344CB8AC3E}">
        <p14:creationId xmlns:p14="http://schemas.microsoft.com/office/powerpoint/2010/main" val="416373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32</a:t>
            </a:fld>
            <a:endParaRPr lang="en-US"/>
          </a:p>
        </p:txBody>
      </p:sp>
    </p:spTree>
    <p:extLst>
      <p:ext uri="{BB962C8B-B14F-4D97-AF65-F5344CB8AC3E}">
        <p14:creationId xmlns:p14="http://schemas.microsoft.com/office/powerpoint/2010/main" val="2108570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33</a:t>
            </a:fld>
            <a:endParaRPr lang="en-US"/>
          </a:p>
        </p:txBody>
      </p:sp>
    </p:spTree>
    <p:extLst>
      <p:ext uri="{BB962C8B-B14F-4D97-AF65-F5344CB8AC3E}">
        <p14:creationId xmlns:p14="http://schemas.microsoft.com/office/powerpoint/2010/main" val="101875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3</a:t>
            </a:fld>
            <a:endParaRPr lang="en-US"/>
          </a:p>
        </p:txBody>
      </p:sp>
    </p:spTree>
    <p:extLst>
      <p:ext uri="{BB962C8B-B14F-4D97-AF65-F5344CB8AC3E}">
        <p14:creationId xmlns:p14="http://schemas.microsoft.com/office/powerpoint/2010/main" val="1599366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34</a:t>
            </a:fld>
            <a:endParaRPr lang="en-US"/>
          </a:p>
        </p:txBody>
      </p:sp>
    </p:spTree>
    <p:extLst>
      <p:ext uri="{BB962C8B-B14F-4D97-AF65-F5344CB8AC3E}">
        <p14:creationId xmlns:p14="http://schemas.microsoft.com/office/powerpoint/2010/main" val="1257712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ACE73D-47F6-463E-A1C5-BC343C5B4B90}" type="slidenum">
              <a:rPr lang="en-US" smtClean="0"/>
              <a:pPr/>
              <a:t>35</a:t>
            </a:fld>
            <a:endParaRPr lang="en-US" smtClean="0"/>
          </a:p>
        </p:txBody>
      </p:sp>
    </p:spTree>
    <p:extLst>
      <p:ext uri="{BB962C8B-B14F-4D97-AF65-F5344CB8AC3E}">
        <p14:creationId xmlns:p14="http://schemas.microsoft.com/office/powerpoint/2010/main" val="1132145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36</a:t>
            </a:fld>
            <a:endParaRPr lang="en-US"/>
          </a:p>
        </p:txBody>
      </p:sp>
    </p:spTree>
    <p:extLst>
      <p:ext uri="{BB962C8B-B14F-4D97-AF65-F5344CB8AC3E}">
        <p14:creationId xmlns:p14="http://schemas.microsoft.com/office/powerpoint/2010/main" val="4258324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37</a:t>
            </a:fld>
            <a:endParaRPr lang="en-US"/>
          </a:p>
        </p:txBody>
      </p:sp>
    </p:spTree>
    <p:extLst>
      <p:ext uri="{BB962C8B-B14F-4D97-AF65-F5344CB8AC3E}">
        <p14:creationId xmlns:p14="http://schemas.microsoft.com/office/powerpoint/2010/main" val="565577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38</a:t>
            </a:fld>
            <a:endParaRPr lang="en-US"/>
          </a:p>
        </p:txBody>
      </p:sp>
    </p:spTree>
    <p:extLst>
      <p:ext uri="{BB962C8B-B14F-4D97-AF65-F5344CB8AC3E}">
        <p14:creationId xmlns:p14="http://schemas.microsoft.com/office/powerpoint/2010/main" val="2887338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39</a:t>
            </a:fld>
            <a:endParaRPr lang="en-US"/>
          </a:p>
        </p:txBody>
      </p:sp>
    </p:spTree>
    <p:extLst>
      <p:ext uri="{BB962C8B-B14F-4D97-AF65-F5344CB8AC3E}">
        <p14:creationId xmlns:p14="http://schemas.microsoft.com/office/powerpoint/2010/main" val="1897111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41</a:t>
            </a:fld>
            <a:endParaRPr lang="en-US"/>
          </a:p>
        </p:txBody>
      </p:sp>
    </p:spTree>
    <p:extLst>
      <p:ext uri="{BB962C8B-B14F-4D97-AF65-F5344CB8AC3E}">
        <p14:creationId xmlns:p14="http://schemas.microsoft.com/office/powerpoint/2010/main" val="3323906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43</a:t>
            </a:fld>
            <a:endParaRPr lang="en-US"/>
          </a:p>
        </p:txBody>
      </p:sp>
    </p:spTree>
    <p:extLst>
      <p:ext uri="{BB962C8B-B14F-4D97-AF65-F5344CB8AC3E}">
        <p14:creationId xmlns:p14="http://schemas.microsoft.com/office/powerpoint/2010/main" val="3530821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46</a:t>
            </a:fld>
            <a:endParaRPr lang="en-US"/>
          </a:p>
        </p:txBody>
      </p:sp>
    </p:spTree>
    <p:extLst>
      <p:ext uri="{BB962C8B-B14F-4D97-AF65-F5344CB8AC3E}">
        <p14:creationId xmlns:p14="http://schemas.microsoft.com/office/powerpoint/2010/main" val="1658158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48</a:t>
            </a:fld>
            <a:endParaRPr lang="en-US"/>
          </a:p>
        </p:txBody>
      </p:sp>
    </p:spTree>
    <p:extLst>
      <p:ext uri="{BB962C8B-B14F-4D97-AF65-F5344CB8AC3E}">
        <p14:creationId xmlns:p14="http://schemas.microsoft.com/office/powerpoint/2010/main" val="62430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4</a:t>
            </a:fld>
            <a:endParaRPr lang="en-US"/>
          </a:p>
        </p:txBody>
      </p:sp>
    </p:spTree>
    <p:extLst>
      <p:ext uri="{BB962C8B-B14F-4D97-AF65-F5344CB8AC3E}">
        <p14:creationId xmlns:p14="http://schemas.microsoft.com/office/powerpoint/2010/main" val="565759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49</a:t>
            </a:fld>
            <a:endParaRPr lang="en-US"/>
          </a:p>
        </p:txBody>
      </p:sp>
    </p:spTree>
    <p:extLst>
      <p:ext uri="{BB962C8B-B14F-4D97-AF65-F5344CB8AC3E}">
        <p14:creationId xmlns:p14="http://schemas.microsoft.com/office/powerpoint/2010/main" val="811745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BA369B2-310A-4862-B091-76323FA6C61B}" type="slidenum">
              <a:rPr lang="en-US" smtClean="0"/>
              <a:pPr>
                <a:defRPr/>
              </a:pPr>
              <a:t>50</a:t>
            </a:fld>
            <a:endParaRPr lang="en-US"/>
          </a:p>
        </p:txBody>
      </p:sp>
    </p:spTree>
    <p:extLst>
      <p:ext uri="{BB962C8B-B14F-4D97-AF65-F5344CB8AC3E}">
        <p14:creationId xmlns:p14="http://schemas.microsoft.com/office/powerpoint/2010/main" val="3377673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51</a:t>
            </a:fld>
            <a:endParaRPr lang="en-US"/>
          </a:p>
        </p:txBody>
      </p:sp>
    </p:spTree>
    <p:extLst>
      <p:ext uri="{BB962C8B-B14F-4D97-AF65-F5344CB8AC3E}">
        <p14:creationId xmlns:p14="http://schemas.microsoft.com/office/powerpoint/2010/main" val="706158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52</a:t>
            </a:fld>
            <a:endParaRPr lang="en-US"/>
          </a:p>
        </p:txBody>
      </p:sp>
    </p:spTree>
    <p:extLst>
      <p:ext uri="{BB962C8B-B14F-4D97-AF65-F5344CB8AC3E}">
        <p14:creationId xmlns:p14="http://schemas.microsoft.com/office/powerpoint/2010/main" val="2103200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B4EC0D-7423-4E05-9B98-92595E3FEA43}" type="slidenum">
              <a:rPr lang="en-US" smtClean="0"/>
              <a:pPr/>
              <a:t>53</a:t>
            </a:fld>
            <a:endParaRPr lang="en-US"/>
          </a:p>
        </p:txBody>
      </p:sp>
    </p:spTree>
    <p:extLst>
      <p:ext uri="{BB962C8B-B14F-4D97-AF65-F5344CB8AC3E}">
        <p14:creationId xmlns:p14="http://schemas.microsoft.com/office/powerpoint/2010/main" val="1378418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B4EC0D-7423-4E05-9B98-92595E3FEA43}" type="slidenum">
              <a:rPr lang="en-US" smtClean="0"/>
              <a:pPr/>
              <a:t>56</a:t>
            </a:fld>
            <a:endParaRPr lang="en-US"/>
          </a:p>
        </p:txBody>
      </p:sp>
    </p:spTree>
    <p:extLst>
      <p:ext uri="{BB962C8B-B14F-4D97-AF65-F5344CB8AC3E}">
        <p14:creationId xmlns:p14="http://schemas.microsoft.com/office/powerpoint/2010/main" val="194721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5</a:t>
            </a:fld>
            <a:endParaRPr lang="en-US"/>
          </a:p>
        </p:txBody>
      </p:sp>
    </p:spTree>
    <p:extLst>
      <p:ext uri="{BB962C8B-B14F-4D97-AF65-F5344CB8AC3E}">
        <p14:creationId xmlns:p14="http://schemas.microsoft.com/office/powerpoint/2010/main" val="871491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6</a:t>
            </a:fld>
            <a:endParaRPr lang="en-US"/>
          </a:p>
        </p:txBody>
      </p:sp>
    </p:spTree>
    <p:extLst>
      <p:ext uri="{BB962C8B-B14F-4D97-AF65-F5344CB8AC3E}">
        <p14:creationId xmlns:p14="http://schemas.microsoft.com/office/powerpoint/2010/main" val="15261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7</a:t>
            </a:fld>
            <a:endParaRPr lang="en-US"/>
          </a:p>
        </p:txBody>
      </p:sp>
    </p:spTree>
    <p:extLst>
      <p:ext uri="{BB962C8B-B14F-4D97-AF65-F5344CB8AC3E}">
        <p14:creationId xmlns:p14="http://schemas.microsoft.com/office/powerpoint/2010/main" val="372566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8</a:t>
            </a:fld>
            <a:endParaRPr lang="en-US"/>
          </a:p>
        </p:txBody>
      </p:sp>
    </p:spTree>
    <p:extLst>
      <p:ext uri="{BB962C8B-B14F-4D97-AF65-F5344CB8AC3E}">
        <p14:creationId xmlns:p14="http://schemas.microsoft.com/office/powerpoint/2010/main" val="358739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B4AEC-C7F1-481E-8FFA-750C28A07D9A}" type="slidenum">
              <a:rPr lang="en-US" smtClean="0"/>
              <a:pPr/>
              <a:t>9</a:t>
            </a:fld>
            <a:endParaRPr lang="en-US"/>
          </a:p>
        </p:txBody>
      </p:sp>
    </p:spTree>
    <p:extLst>
      <p:ext uri="{BB962C8B-B14F-4D97-AF65-F5344CB8AC3E}">
        <p14:creationId xmlns:p14="http://schemas.microsoft.com/office/powerpoint/2010/main" val="123532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0878F5-EA9F-4E8C-BFD8-917B04F637F2}" type="datetime1">
              <a:rPr lang="en-US" smtClean="0"/>
              <a:t>3/3/17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220F-E280-414C-8919-260C6208D73E}" type="datetime1">
              <a:rPr lang="en-US" smtClean="0"/>
              <a:t>3/3/17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6DCB93-09A3-4128-96D5-9FD36E0DF7FD}" type="datetime1">
              <a:rPr lang="en-US" smtClean="0"/>
              <a:t>3/3/17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46A15-59FE-4BDB-993F-018BD91B8C3B}" type="datetime1">
              <a:rPr lang="en-US" smtClean="0"/>
              <a:t>3/3/17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4A66EB-3D4F-4D58-AA19-1EAA03720C67}" type="datetime1">
              <a:rPr lang="en-US" smtClean="0"/>
              <a:t>3/3/17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65660A-7D90-48A9-A88A-36E3948F7C6D}" type="datetime1">
              <a:rPr lang="en-US" smtClean="0"/>
              <a:t>3/3/17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5F862D-B983-442F-A40B-3C9351A9B26F}" type="datetime1">
              <a:rPr lang="en-US" smtClean="0"/>
              <a:t>3/3/17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6A0724-A643-46F9-9B07-A6170342F08A}" type="datetime1">
              <a:rPr lang="en-US" smtClean="0"/>
              <a:t>3/3/17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2ED8A3-4A53-4948-8259-4D7B09DE7595}" type="datetime1">
              <a:rPr lang="en-US" smtClean="0"/>
              <a:t>3/3/17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55928-1C1B-41AB-96C1-717A87744F10}" type="datetime1">
              <a:rPr lang="en-US" smtClean="0"/>
              <a:t>3/3/17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5DA94E-73DF-4EF6-9FE8-D131B6FD347B}" type="datetime1">
              <a:rPr lang="en-US" smtClean="0"/>
              <a:t>3/3/17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55C1C-8CD7-4122-9A8A-40C63819A63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03C5E-BB22-4437-BB08-807528021BF6}" type="datetime1">
              <a:rPr lang="en-US" smtClean="0"/>
              <a:t>3/3/17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55C1C-8CD7-4122-9A8A-40C63819A6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DEVELOPMENT OF BODY CAVITIES, BODY WALL AND THORACIC DIAPHRAGM</a:t>
            </a:r>
            <a:endParaRPr lang="en-US" dirty="0"/>
          </a:p>
        </p:txBody>
      </p:sp>
      <p:sp>
        <p:nvSpPr>
          <p:cNvPr id="3" name="Subtitle 2"/>
          <p:cNvSpPr>
            <a:spLocks noGrp="1"/>
          </p:cNvSpPr>
          <p:nvPr>
            <p:ph type="subTitle" idx="1"/>
          </p:nvPr>
        </p:nvSpPr>
        <p:spPr/>
        <p:txBody>
          <a:bodyPr/>
          <a:lstStyle/>
          <a:p>
            <a:r>
              <a:rPr lang="en-US" dirty="0" smtClean="0"/>
              <a:t>Prof Peter Gichangi</a:t>
            </a:r>
          </a:p>
          <a:p>
            <a:r>
              <a:rPr lang="en-US" dirty="0" smtClean="0"/>
              <a:t>March 2016</a:t>
            </a:r>
            <a:endParaRPr lang="en-US" dirty="0"/>
          </a:p>
        </p:txBody>
      </p:sp>
      <p:sp>
        <p:nvSpPr>
          <p:cNvPr id="4" name="Slide Number Placeholder 3"/>
          <p:cNvSpPr>
            <a:spLocks noGrp="1"/>
          </p:cNvSpPr>
          <p:nvPr>
            <p:ph type="sldNum" sz="quarter" idx="12"/>
          </p:nvPr>
        </p:nvSpPr>
        <p:spPr/>
        <p:txBody>
          <a:bodyPr/>
          <a:lstStyle/>
          <a:p>
            <a:fld id="{C3A55C1C-8CD7-4122-9A8A-40C63819A632}"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Cavities and Membranes (9)</a:t>
            </a:r>
            <a:endParaRPr lang="en-US" dirty="0"/>
          </a:p>
        </p:txBody>
      </p:sp>
      <p:sp>
        <p:nvSpPr>
          <p:cNvPr id="3" name="Content Placeholder 2"/>
          <p:cNvSpPr>
            <a:spLocks noGrp="1"/>
          </p:cNvSpPr>
          <p:nvPr>
            <p:ph sz="half" idx="1"/>
          </p:nvPr>
        </p:nvSpPr>
        <p:spPr/>
        <p:txBody>
          <a:bodyPr/>
          <a:lstStyle/>
          <a:p>
            <a:r>
              <a:rPr lang="en-US" dirty="0" smtClean="0"/>
              <a:t>Other cavities</a:t>
            </a:r>
          </a:p>
          <a:p>
            <a:pPr lvl="1"/>
            <a:r>
              <a:rPr lang="en-US" dirty="0" smtClean="0"/>
              <a:t>Oral cavity</a:t>
            </a:r>
          </a:p>
          <a:p>
            <a:pPr lvl="1"/>
            <a:r>
              <a:rPr lang="en-US" dirty="0" smtClean="0"/>
              <a:t>Nasal cavity</a:t>
            </a:r>
          </a:p>
          <a:p>
            <a:pPr lvl="1"/>
            <a:r>
              <a:rPr lang="en-US" dirty="0" smtClean="0"/>
              <a:t>Orbital cavities</a:t>
            </a:r>
          </a:p>
          <a:p>
            <a:pPr lvl="1"/>
            <a:r>
              <a:rPr lang="en-US" dirty="0" smtClean="0"/>
              <a:t>Middle ear cavities</a:t>
            </a:r>
          </a:p>
          <a:p>
            <a:pPr lvl="1"/>
            <a:r>
              <a:rPr lang="en-US" dirty="0" smtClean="0"/>
              <a:t>Synovial cavities</a:t>
            </a:r>
          </a:p>
        </p:txBody>
      </p:sp>
      <p:pic>
        <p:nvPicPr>
          <p:cNvPr id="5" name="Picture 6"/>
          <p:cNvPicPr>
            <a:picLocks noGrp="1" noChangeAspect="1" noChangeArrowheads="1"/>
          </p:cNvPicPr>
          <p:nvPr>
            <p:ph sz="half" idx="2"/>
          </p:nvPr>
        </p:nvPicPr>
        <p:blipFill>
          <a:blip r:embed="rId3"/>
          <a:srcRect t="1530" b="6221"/>
          <a:stretch>
            <a:fillRect/>
          </a:stretch>
        </p:blipFill>
        <p:spPr bwMode="auto">
          <a:xfrm>
            <a:off x="3886200" y="1447800"/>
            <a:ext cx="4800600" cy="4038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3A55C1C-8CD7-4122-9A8A-40C63819A632}"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EMBRYONIC BODY CAVITY</a:t>
            </a:r>
            <a:endParaRPr lang="en-US" dirty="0"/>
          </a:p>
        </p:txBody>
      </p:sp>
      <p:sp>
        <p:nvSpPr>
          <p:cNvPr id="3" name="Content Placeholder 2"/>
          <p:cNvSpPr>
            <a:spLocks noGrp="1"/>
          </p:cNvSpPr>
          <p:nvPr>
            <p:ph idx="1"/>
          </p:nvPr>
        </p:nvSpPr>
        <p:spPr/>
        <p:txBody>
          <a:bodyPr>
            <a:normAutofit/>
          </a:bodyPr>
          <a:lstStyle/>
          <a:p>
            <a:r>
              <a:rPr lang="en-US" sz="4800" dirty="0" smtClean="0"/>
              <a:t>4</a:t>
            </a:r>
            <a:r>
              <a:rPr lang="en-US" sz="4800" baseline="30000" dirty="0" smtClean="0"/>
              <a:t>th</a:t>
            </a:r>
            <a:r>
              <a:rPr lang="en-US" sz="4800" dirty="0" smtClean="0"/>
              <a:t> week, </a:t>
            </a:r>
            <a:r>
              <a:rPr lang="en-US" sz="4800" dirty="0" err="1" smtClean="0"/>
              <a:t>intraembryonic</a:t>
            </a:r>
            <a:r>
              <a:rPr lang="en-US" sz="4800" dirty="0" smtClean="0"/>
              <a:t> cavity is divided into:</a:t>
            </a:r>
          </a:p>
          <a:p>
            <a:pPr lvl="1"/>
            <a:r>
              <a:rPr lang="en-US" sz="4400" dirty="0" smtClean="0"/>
              <a:t>The pericardial cavity</a:t>
            </a:r>
          </a:p>
          <a:p>
            <a:pPr lvl="1"/>
            <a:r>
              <a:rPr lang="en-US" sz="4400" dirty="0" smtClean="0"/>
              <a:t>Two </a:t>
            </a:r>
            <a:r>
              <a:rPr lang="en-US" sz="4400" dirty="0" err="1" smtClean="0"/>
              <a:t>pleuroperitoneal</a:t>
            </a:r>
            <a:r>
              <a:rPr lang="en-US" sz="4400" dirty="0" smtClean="0"/>
              <a:t> canals</a:t>
            </a:r>
          </a:p>
          <a:p>
            <a:pPr lvl="1"/>
            <a:r>
              <a:rPr lang="en-US" sz="4400" dirty="0" smtClean="0"/>
              <a:t>Peritoneal cavity</a:t>
            </a:r>
            <a:endParaRPr lang="en-US" sz="4400" dirty="0"/>
          </a:p>
        </p:txBody>
      </p:sp>
      <p:sp>
        <p:nvSpPr>
          <p:cNvPr id="4" name="Slide Number Placeholder 3"/>
          <p:cNvSpPr>
            <a:spLocks noGrp="1"/>
          </p:cNvSpPr>
          <p:nvPr>
            <p:ph type="sldNum" sz="quarter" idx="12"/>
          </p:nvPr>
        </p:nvSpPr>
        <p:spPr/>
        <p:txBody>
          <a:bodyPr/>
          <a:lstStyle/>
          <a:p>
            <a:fld id="{C3A55C1C-8CD7-4122-9A8A-40C63819A632}"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www.studentconsult.com/common/showimage.cfm?mediaISBN=9781437720020&amp;FigFile=S9781437720020-004-f009.jpg&amp;size=fullsiz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3"/>
          <a:srcRect/>
          <a:stretch>
            <a:fillRect/>
          </a:stretch>
        </p:blipFill>
        <p:spPr bwMode="auto">
          <a:xfrm>
            <a:off x="3429000" y="0"/>
            <a:ext cx="4857750" cy="6665913"/>
          </a:xfrm>
          <a:prstGeom prst="rect">
            <a:avLst/>
          </a:prstGeom>
          <a:noFill/>
          <a:ln w="9525">
            <a:noFill/>
            <a:miter lim="800000"/>
            <a:headEnd/>
            <a:tailEnd/>
          </a:ln>
          <a:effectLst/>
        </p:spPr>
      </p:pic>
      <p:sp>
        <p:nvSpPr>
          <p:cNvPr id="4" name="Rectangle 3"/>
          <p:cNvSpPr/>
          <p:nvPr/>
        </p:nvSpPr>
        <p:spPr>
          <a:xfrm>
            <a:off x="228600" y="381000"/>
            <a:ext cx="3124200" cy="5262979"/>
          </a:xfrm>
          <a:prstGeom prst="rect">
            <a:avLst/>
          </a:prstGeom>
        </p:spPr>
        <p:txBody>
          <a:bodyPr wrap="square">
            <a:spAutoFit/>
          </a:bodyPr>
          <a:lstStyle/>
          <a:p>
            <a:r>
              <a:rPr lang="en-US" sz="1600" dirty="0" smtClean="0"/>
              <a:t>Drawings of embryos at 19 to 21 days illustrating development of the </a:t>
            </a:r>
            <a:r>
              <a:rPr lang="en-US" sz="1600" dirty="0" err="1" smtClean="0"/>
              <a:t>somites</a:t>
            </a:r>
            <a:r>
              <a:rPr lang="en-US" sz="1600" dirty="0" smtClean="0"/>
              <a:t> and </a:t>
            </a:r>
            <a:r>
              <a:rPr lang="en-US" sz="1600" dirty="0" err="1" smtClean="0"/>
              <a:t>intraembryonic</a:t>
            </a:r>
            <a:r>
              <a:rPr lang="en-US" sz="1600" dirty="0" smtClean="0"/>
              <a:t> </a:t>
            </a:r>
            <a:r>
              <a:rPr lang="en-US" sz="1600" dirty="0" err="1" smtClean="0"/>
              <a:t>coelom</a:t>
            </a:r>
            <a:r>
              <a:rPr lang="en-US" sz="1600" dirty="0" smtClean="0"/>
              <a:t>. </a:t>
            </a:r>
            <a:r>
              <a:rPr lang="en-US" sz="1600" b="1" dirty="0" smtClean="0"/>
              <a:t>A, C,</a:t>
            </a:r>
            <a:r>
              <a:rPr lang="en-US" sz="1600" dirty="0" smtClean="0"/>
              <a:t> and </a:t>
            </a:r>
            <a:r>
              <a:rPr lang="en-US" sz="1600" b="1" dirty="0" smtClean="0"/>
              <a:t>E,</a:t>
            </a:r>
            <a:r>
              <a:rPr lang="en-US" sz="1600" dirty="0" smtClean="0"/>
              <a:t> Dorsal views of the embryo, exposed by removal of the amnion. </a:t>
            </a:r>
            <a:r>
              <a:rPr lang="en-US" sz="1600" b="1" dirty="0" smtClean="0"/>
              <a:t>B, D,</a:t>
            </a:r>
            <a:r>
              <a:rPr lang="en-US" sz="1600" dirty="0" smtClean="0"/>
              <a:t> and </a:t>
            </a:r>
            <a:r>
              <a:rPr lang="en-US" sz="1600" b="1" dirty="0" smtClean="0"/>
              <a:t>F,</a:t>
            </a:r>
            <a:r>
              <a:rPr lang="en-US" sz="1600" dirty="0" smtClean="0"/>
              <a:t> Transverse sections through the </a:t>
            </a:r>
            <a:r>
              <a:rPr lang="en-US" sz="1600" dirty="0" err="1" smtClean="0"/>
              <a:t>trilaminar</a:t>
            </a:r>
            <a:r>
              <a:rPr lang="en-US" sz="1600" dirty="0" smtClean="0"/>
              <a:t> embryonic disc at the levels shown. </a:t>
            </a:r>
            <a:r>
              <a:rPr lang="en-US" sz="1600" b="1" dirty="0" smtClean="0"/>
              <a:t>A,</a:t>
            </a:r>
            <a:r>
              <a:rPr lang="en-US" sz="1600" dirty="0" smtClean="0"/>
              <a:t> </a:t>
            </a:r>
            <a:r>
              <a:rPr lang="en-US" sz="1600" dirty="0" err="1" smtClean="0"/>
              <a:t>Presomite</a:t>
            </a:r>
            <a:r>
              <a:rPr lang="en-US" sz="1600" dirty="0" smtClean="0"/>
              <a:t> embryo of approximately 18 days. </a:t>
            </a:r>
            <a:r>
              <a:rPr lang="en-US" sz="1600" b="1" dirty="0" smtClean="0"/>
              <a:t>C,</a:t>
            </a:r>
            <a:r>
              <a:rPr lang="en-US" sz="1600" dirty="0" smtClean="0"/>
              <a:t> An embryo of approximately 20 days showing the first pair of </a:t>
            </a:r>
            <a:r>
              <a:rPr lang="en-US" sz="1600" dirty="0" err="1" smtClean="0"/>
              <a:t>somites</a:t>
            </a:r>
            <a:r>
              <a:rPr lang="en-US" sz="1600" dirty="0" smtClean="0"/>
              <a:t>. Part of the </a:t>
            </a:r>
            <a:r>
              <a:rPr lang="en-US" sz="1600" dirty="0" err="1" smtClean="0"/>
              <a:t>somatopleure</a:t>
            </a:r>
            <a:r>
              <a:rPr lang="en-US" sz="1600" dirty="0" smtClean="0"/>
              <a:t> on the right has been removed to show the </a:t>
            </a:r>
            <a:r>
              <a:rPr lang="en-US" sz="1600" dirty="0" err="1" smtClean="0"/>
              <a:t>coelomic</a:t>
            </a:r>
            <a:r>
              <a:rPr lang="en-US" sz="1600" dirty="0" smtClean="0"/>
              <a:t> spaces in the lateral mesoderm. </a:t>
            </a:r>
            <a:r>
              <a:rPr lang="en-US" sz="1600" b="1" dirty="0" smtClean="0"/>
              <a:t>E,</a:t>
            </a:r>
            <a:r>
              <a:rPr lang="en-US" sz="1600" dirty="0" smtClean="0"/>
              <a:t> A three-</a:t>
            </a:r>
            <a:r>
              <a:rPr lang="en-US" sz="1600" dirty="0" err="1" smtClean="0"/>
              <a:t>somite</a:t>
            </a:r>
            <a:r>
              <a:rPr lang="en-US" sz="1600" dirty="0" smtClean="0"/>
              <a:t> embryo (approximately 21 days) showing the horseshoe-shaped </a:t>
            </a:r>
            <a:r>
              <a:rPr lang="en-US" sz="1600" dirty="0" err="1" smtClean="0"/>
              <a:t>intraembryonic</a:t>
            </a:r>
            <a:r>
              <a:rPr lang="en-US" sz="1600" dirty="0" smtClean="0"/>
              <a:t> </a:t>
            </a:r>
            <a:r>
              <a:rPr lang="en-US" sz="1600" dirty="0" err="1" smtClean="0"/>
              <a:t>coelom</a:t>
            </a:r>
            <a:r>
              <a:rPr lang="en-US" sz="1600" dirty="0" smtClean="0"/>
              <a:t>, exposed on the right by removal of part of the </a:t>
            </a:r>
            <a:r>
              <a:rPr lang="en-US" sz="1600" dirty="0" err="1" smtClean="0"/>
              <a:t>somatopleure</a:t>
            </a:r>
            <a:r>
              <a:rPr lang="en-US" sz="1600" dirty="0" smtClean="0"/>
              <a:t>.</a:t>
            </a:r>
            <a:endParaRPr lang="en-US" sz="1600" dirty="0"/>
          </a:p>
        </p:txBody>
      </p:sp>
      <p:sp>
        <p:nvSpPr>
          <p:cNvPr id="2" name="Slide Number Placeholder 1"/>
          <p:cNvSpPr>
            <a:spLocks noGrp="1"/>
          </p:cNvSpPr>
          <p:nvPr>
            <p:ph type="sldNum" sz="quarter" idx="12"/>
          </p:nvPr>
        </p:nvSpPr>
        <p:spPr/>
        <p:txBody>
          <a:bodyPr/>
          <a:lstStyle/>
          <a:p>
            <a:fld id="{C3A55C1C-8CD7-4122-9A8A-40C63819A632}"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533400"/>
            <a:ext cx="8153399" cy="5943600"/>
          </a:xfrm>
          <a:prstGeom prst="rect">
            <a:avLst/>
          </a:prstGeom>
        </p:spPr>
      </p:pic>
      <p:sp>
        <p:nvSpPr>
          <p:cNvPr id="3" name="Slide Number Placeholder 2"/>
          <p:cNvSpPr>
            <a:spLocks noGrp="1"/>
          </p:cNvSpPr>
          <p:nvPr>
            <p:ph type="sldNum" sz="quarter" idx="12"/>
          </p:nvPr>
        </p:nvSpPr>
        <p:spPr/>
        <p:txBody>
          <a:bodyPr/>
          <a:lstStyle/>
          <a:p>
            <a:fld id="{C3A55C1C-8CD7-4122-9A8A-40C63819A632}" type="slidenum">
              <a:rPr lang="en-US" smtClean="0"/>
              <a:pPr/>
              <a:t>13</a:t>
            </a:fld>
            <a:endParaRPr lang="en-US"/>
          </a:p>
        </p:txBody>
      </p:sp>
    </p:spTree>
    <p:extLst>
      <p:ext uri="{BB962C8B-B14F-4D97-AF65-F5344CB8AC3E}">
        <p14:creationId xmlns:p14="http://schemas.microsoft.com/office/powerpoint/2010/main" val="2433584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57200"/>
            <a:ext cx="8001000" cy="5943600"/>
          </a:xfrm>
          <a:prstGeom prst="rect">
            <a:avLst/>
          </a:prstGeom>
        </p:spPr>
      </p:pic>
      <p:sp>
        <p:nvSpPr>
          <p:cNvPr id="3" name="Slide Number Placeholder 2"/>
          <p:cNvSpPr>
            <a:spLocks noGrp="1"/>
          </p:cNvSpPr>
          <p:nvPr>
            <p:ph type="sldNum" sz="quarter" idx="12"/>
          </p:nvPr>
        </p:nvSpPr>
        <p:spPr/>
        <p:txBody>
          <a:bodyPr/>
          <a:lstStyle/>
          <a:p>
            <a:fld id="{C3A55C1C-8CD7-4122-9A8A-40C63819A632}" type="slidenum">
              <a:rPr lang="en-US" smtClean="0"/>
              <a:pPr/>
              <a:t>14</a:t>
            </a:fld>
            <a:endParaRPr lang="en-US"/>
          </a:p>
        </p:txBody>
      </p:sp>
    </p:spTree>
    <p:extLst>
      <p:ext uri="{BB962C8B-B14F-4D97-AF65-F5344CB8AC3E}">
        <p14:creationId xmlns:p14="http://schemas.microsoft.com/office/powerpoint/2010/main" val="2768009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57200"/>
            <a:ext cx="7848600" cy="5791200"/>
          </a:xfrm>
          <a:prstGeom prst="rect">
            <a:avLst/>
          </a:prstGeom>
        </p:spPr>
      </p:pic>
      <p:sp>
        <p:nvSpPr>
          <p:cNvPr id="3" name="Slide Number Placeholder 2"/>
          <p:cNvSpPr>
            <a:spLocks noGrp="1"/>
          </p:cNvSpPr>
          <p:nvPr>
            <p:ph type="sldNum" sz="quarter" idx="12"/>
          </p:nvPr>
        </p:nvSpPr>
        <p:spPr/>
        <p:txBody>
          <a:bodyPr/>
          <a:lstStyle/>
          <a:p>
            <a:fld id="{C3A55C1C-8CD7-4122-9A8A-40C63819A632}" type="slidenum">
              <a:rPr lang="en-US" smtClean="0"/>
              <a:pPr/>
              <a:t>15</a:t>
            </a:fld>
            <a:endParaRPr lang="en-US"/>
          </a:p>
        </p:txBody>
      </p:sp>
    </p:spTree>
    <p:extLst>
      <p:ext uri="{BB962C8B-B14F-4D97-AF65-F5344CB8AC3E}">
        <p14:creationId xmlns:p14="http://schemas.microsoft.com/office/powerpoint/2010/main" val="723302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762000" y="447675"/>
            <a:ext cx="7618413" cy="3895725"/>
          </a:xfrm>
          <a:prstGeom prst="rect">
            <a:avLst/>
          </a:prstGeom>
          <a:noFill/>
          <a:ln w="9525">
            <a:noFill/>
            <a:miter lim="800000"/>
            <a:headEnd/>
            <a:tailEnd/>
          </a:ln>
          <a:effectLst/>
        </p:spPr>
      </p:pic>
      <p:sp>
        <p:nvSpPr>
          <p:cNvPr id="3" name="Rectangle 2"/>
          <p:cNvSpPr/>
          <p:nvPr/>
        </p:nvSpPr>
        <p:spPr>
          <a:xfrm>
            <a:off x="381000" y="4648200"/>
            <a:ext cx="8534400" cy="2031325"/>
          </a:xfrm>
          <a:prstGeom prst="rect">
            <a:avLst/>
          </a:prstGeom>
        </p:spPr>
        <p:txBody>
          <a:bodyPr wrap="square">
            <a:spAutoFit/>
          </a:bodyPr>
          <a:lstStyle/>
          <a:p>
            <a:r>
              <a:rPr lang="en-US" sz="1400" dirty="0" smtClean="0"/>
              <a:t>Illustrations of embryonic folding and its effects on the </a:t>
            </a:r>
            <a:r>
              <a:rPr lang="en-US" sz="1400" dirty="0" err="1" smtClean="0"/>
              <a:t>intraembryonic</a:t>
            </a:r>
            <a:r>
              <a:rPr lang="en-US" sz="1400" dirty="0" smtClean="0"/>
              <a:t> </a:t>
            </a:r>
            <a:r>
              <a:rPr lang="en-US" sz="1400" dirty="0" err="1" smtClean="0"/>
              <a:t>coelom</a:t>
            </a:r>
            <a:r>
              <a:rPr lang="en-US" sz="1400" dirty="0" smtClean="0"/>
              <a:t> and other structures. </a:t>
            </a:r>
            <a:r>
              <a:rPr lang="en-US" sz="1400" b="1" dirty="0" smtClean="0"/>
              <a:t>A,</a:t>
            </a:r>
            <a:r>
              <a:rPr lang="en-US" sz="1400" dirty="0" smtClean="0"/>
              <a:t> Lateral view of an embryo (approximately 26 days). </a:t>
            </a:r>
            <a:r>
              <a:rPr lang="en-US" sz="1400" b="1" dirty="0" smtClean="0"/>
              <a:t>B,</a:t>
            </a:r>
            <a:r>
              <a:rPr lang="en-US" sz="1400" dirty="0" smtClean="0"/>
              <a:t> Schematic </a:t>
            </a:r>
            <a:r>
              <a:rPr lang="en-US" sz="1400" dirty="0" err="1" smtClean="0"/>
              <a:t>sagittal</a:t>
            </a:r>
            <a:r>
              <a:rPr lang="en-US" sz="1400" dirty="0" smtClean="0"/>
              <a:t> section of this embryo showing the head and tail folds. </a:t>
            </a:r>
            <a:r>
              <a:rPr lang="en-US" sz="1400" b="1" dirty="0" smtClean="0"/>
              <a:t>C,</a:t>
            </a:r>
            <a:r>
              <a:rPr lang="en-US" sz="1400" dirty="0" smtClean="0"/>
              <a:t> Transverse section at the level shown in </a:t>
            </a:r>
            <a:r>
              <a:rPr lang="en-US" sz="1400" b="1" dirty="0" smtClean="0"/>
              <a:t>A,</a:t>
            </a:r>
            <a:r>
              <a:rPr lang="en-US" sz="1400" dirty="0" smtClean="0"/>
              <a:t> indicating how fusion of the lateral folds gives the embryo a cylindrical form. </a:t>
            </a:r>
            <a:r>
              <a:rPr lang="en-US" sz="1400" b="1" dirty="0" smtClean="0"/>
              <a:t>D,</a:t>
            </a:r>
            <a:r>
              <a:rPr lang="en-US" sz="1400" dirty="0" smtClean="0"/>
              <a:t> Lateral view of an embryo (approximately 28 days). </a:t>
            </a:r>
            <a:r>
              <a:rPr lang="en-US" sz="1400" b="1" dirty="0" smtClean="0"/>
              <a:t>E,</a:t>
            </a:r>
            <a:r>
              <a:rPr lang="en-US" sz="1400" dirty="0" smtClean="0"/>
              <a:t> Schematic </a:t>
            </a:r>
            <a:r>
              <a:rPr lang="en-US" sz="1400" dirty="0" err="1" smtClean="0"/>
              <a:t>sagittal</a:t>
            </a:r>
            <a:r>
              <a:rPr lang="en-US" sz="1400" dirty="0" smtClean="0"/>
              <a:t> section of this embryo showing the reduced communication between the </a:t>
            </a:r>
            <a:r>
              <a:rPr lang="en-US" sz="1400" dirty="0" err="1" smtClean="0"/>
              <a:t>intraembryonic</a:t>
            </a:r>
            <a:r>
              <a:rPr lang="en-US" sz="1400" dirty="0" smtClean="0"/>
              <a:t> and </a:t>
            </a:r>
            <a:r>
              <a:rPr lang="en-US" sz="1400" dirty="0" err="1" smtClean="0"/>
              <a:t>extraembryonic</a:t>
            </a:r>
            <a:r>
              <a:rPr lang="en-US" sz="1400" dirty="0" smtClean="0"/>
              <a:t> </a:t>
            </a:r>
            <a:r>
              <a:rPr lang="en-US" sz="1400" dirty="0" err="1" smtClean="0"/>
              <a:t>coeloms</a:t>
            </a:r>
            <a:r>
              <a:rPr lang="en-US" sz="1400" dirty="0" smtClean="0"/>
              <a:t> (</a:t>
            </a:r>
            <a:r>
              <a:rPr lang="en-US" sz="1400" i="1" dirty="0" smtClean="0"/>
              <a:t>double-headed arrow</a:t>
            </a:r>
            <a:r>
              <a:rPr lang="en-US" sz="1400" dirty="0" smtClean="0"/>
              <a:t>). </a:t>
            </a:r>
            <a:r>
              <a:rPr lang="en-US" sz="1400" b="1" dirty="0" smtClean="0"/>
              <a:t>F,</a:t>
            </a:r>
            <a:r>
              <a:rPr lang="en-US" sz="1400" dirty="0" smtClean="0"/>
              <a:t> Transverse section as indicated in </a:t>
            </a:r>
            <a:r>
              <a:rPr lang="en-US" sz="1400" b="1" dirty="0" smtClean="0"/>
              <a:t>D,</a:t>
            </a:r>
            <a:r>
              <a:rPr lang="en-US" sz="1400" dirty="0" smtClean="0"/>
              <a:t> illustrating formation of the ventral body wall and </a:t>
            </a:r>
            <a:r>
              <a:rPr lang="en-US" sz="1400" dirty="0" smtClean="0">
                <a:solidFill>
                  <a:srgbClr val="FF0000"/>
                </a:solidFill>
              </a:rPr>
              <a:t>disappearance of the ventral mesentery</a:t>
            </a:r>
            <a:r>
              <a:rPr lang="en-US" sz="1400" dirty="0" smtClean="0"/>
              <a:t>. The </a:t>
            </a:r>
            <a:r>
              <a:rPr lang="en-US" sz="1400" i="1" dirty="0" smtClean="0"/>
              <a:t>arrows</a:t>
            </a:r>
            <a:r>
              <a:rPr lang="en-US" sz="1400" dirty="0" smtClean="0"/>
              <a:t> indicate the junction of the somatic and </a:t>
            </a:r>
            <a:r>
              <a:rPr lang="en-US" sz="1400" dirty="0" err="1" smtClean="0"/>
              <a:t>splanchnic</a:t>
            </a:r>
            <a:r>
              <a:rPr lang="en-US" sz="1400" dirty="0" smtClean="0"/>
              <a:t> layers of mesoderm. The somatic mesoderm will become the parietal peritoneum lining the abdominal wall, and the </a:t>
            </a:r>
            <a:r>
              <a:rPr lang="en-US" sz="1400" dirty="0" err="1" smtClean="0"/>
              <a:t>splanchnic</a:t>
            </a:r>
            <a:r>
              <a:rPr lang="en-US" sz="1400" dirty="0" smtClean="0"/>
              <a:t> mesoderm will become the visceral peritoneum covering the organs (e.g., the stomach).</a:t>
            </a:r>
            <a:endParaRPr lang="en-US" sz="1400" dirty="0"/>
          </a:p>
        </p:txBody>
      </p:sp>
      <p:sp>
        <p:nvSpPr>
          <p:cNvPr id="2" name="Slide Number Placeholder 1"/>
          <p:cNvSpPr>
            <a:spLocks noGrp="1"/>
          </p:cNvSpPr>
          <p:nvPr>
            <p:ph type="sldNum" sz="quarter" idx="12"/>
          </p:nvPr>
        </p:nvSpPr>
        <p:spPr/>
        <p:txBody>
          <a:bodyPr/>
          <a:lstStyle/>
          <a:p>
            <a:fld id="{C3A55C1C-8CD7-4122-9A8A-40C63819A632}"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685800" y="95251"/>
            <a:ext cx="7315200" cy="4933950"/>
          </a:xfrm>
          <a:prstGeom prst="rect">
            <a:avLst/>
          </a:prstGeom>
          <a:noFill/>
          <a:ln w="9525">
            <a:noFill/>
            <a:miter lim="800000"/>
            <a:headEnd/>
            <a:tailEnd/>
          </a:ln>
          <a:effectLst/>
        </p:spPr>
      </p:pic>
      <p:sp>
        <p:nvSpPr>
          <p:cNvPr id="3" name="Rectangle 2"/>
          <p:cNvSpPr/>
          <p:nvPr/>
        </p:nvSpPr>
        <p:spPr>
          <a:xfrm>
            <a:off x="304800" y="5042118"/>
            <a:ext cx="8458200" cy="1384995"/>
          </a:xfrm>
          <a:prstGeom prst="rect">
            <a:avLst/>
          </a:prstGeom>
        </p:spPr>
        <p:txBody>
          <a:bodyPr wrap="square">
            <a:spAutoFit/>
          </a:bodyPr>
          <a:lstStyle/>
          <a:p>
            <a:r>
              <a:rPr lang="en-US" sz="1400" dirty="0" smtClean="0"/>
              <a:t>Illustrations of the mesenteries and body cavities at the beginning of the fifth week. </a:t>
            </a:r>
            <a:r>
              <a:rPr lang="en-US" sz="1400" b="1" dirty="0" smtClean="0"/>
              <a:t>A,</a:t>
            </a:r>
            <a:r>
              <a:rPr lang="en-US" sz="1400" dirty="0" smtClean="0"/>
              <a:t> Schematic </a:t>
            </a:r>
            <a:r>
              <a:rPr lang="en-US" sz="1400" dirty="0" err="1" smtClean="0"/>
              <a:t>sagittal</a:t>
            </a:r>
            <a:r>
              <a:rPr lang="en-US" sz="1400" dirty="0" smtClean="0"/>
              <a:t> section. Note that the dorsal mesentery serves as a pathway for the arteries supplying the developing gut. Nerves and </a:t>
            </a:r>
            <a:r>
              <a:rPr lang="en-US" sz="1400" dirty="0" err="1" smtClean="0"/>
              <a:t>lymphatics</a:t>
            </a:r>
            <a:r>
              <a:rPr lang="en-US" sz="1400" dirty="0" smtClean="0"/>
              <a:t> also pass between the layers of this mesentery. </a:t>
            </a:r>
            <a:r>
              <a:rPr lang="en-US" sz="1400" b="1" dirty="0" smtClean="0"/>
              <a:t>B</a:t>
            </a:r>
            <a:r>
              <a:rPr lang="en-US" sz="1400" dirty="0" smtClean="0"/>
              <a:t> to </a:t>
            </a:r>
            <a:r>
              <a:rPr lang="en-US" sz="1400" b="1" dirty="0" smtClean="0"/>
              <a:t>E,</a:t>
            </a:r>
            <a:r>
              <a:rPr lang="en-US" sz="1400" dirty="0" smtClean="0"/>
              <a:t> Transverse sections through the embryo at the levels indicated in </a:t>
            </a:r>
            <a:r>
              <a:rPr lang="en-US" sz="1400" b="1" dirty="0" smtClean="0"/>
              <a:t>A</a:t>
            </a:r>
            <a:r>
              <a:rPr lang="en-US" sz="1400" dirty="0" smtClean="0"/>
              <a:t>. The ventral mesentery disappears, except in the region of the terminal esophagus, stomach, and first part of the duodenum. Note that the right and left parts of the peritoneal cavity, separate in </a:t>
            </a:r>
            <a:r>
              <a:rPr lang="en-US" sz="1400" b="1" dirty="0" smtClean="0"/>
              <a:t>C,</a:t>
            </a:r>
            <a:r>
              <a:rPr lang="en-US" sz="1400" dirty="0" smtClean="0"/>
              <a:t> are continuous in </a:t>
            </a:r>
            <a:r>
              <a:rPr lang="en-US" sz="1400" b="1" dirty="0" smtClean="0"/>
              <a:t>E</a:t>
            </a:r>
            <a:r>
              <a:rPr lang="en-US" sz="1400" dirty="0" smtClean="0"/>
              <a:t>.</a:t>
            </a:r>
            <a:endParaRPr lang="en-US" sz="1400" dirty="0"/>
          </a:p>
        </p:txBody>
      </p:sp>
      <p:sp>
        <p:nvSpPr>
          <p:cNvPr id="2" name="Slide Number Placeholder 1"/>
          <p:cNvSpPr>
            <a:spLocks noGrp="1"/>
          </p:cNvSpPr>
          <p:nvPr>
            <p:ph type="sldNum" sz="quarter" idx="12"/>
          </p:nvPr>
        </p:nvSpPr>
        <p:spPr/>
        <p:txBody>
          <a:bodyPr/>
          <a:lstStyle/>
          <a:p>
            <a:fld id="{C3A55C1C-8CD7-4122-9A8A-40C63819A632}"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sz="half" idx="4294967295"/>
          </p:nvPr>
        </p:nvSpPr>
        <p:spPr>
          <a:xfrm>
            <a:off x="228600" y="304800"/>
            <a:ext cx="5410200" cy="6400800"/>
          </a:xfrm>
        </p:spPr>
        <p:txBody>
          <a:bodyPr>
            <a:noAutofit/>
          </a:bodyPr>
          <a:lstStyle/>
          <a:p>
            <a:pPr eaLnBrk="1" hangingPunct="1"/>
            <a:r>
              <a:rPr lang="en-US" dirty="0" smtClean="0"/>
              <a:t>During cranial folding of embryo, the pericardial cavity comes to lie ventral to the foregut</a:t>
            </a:r>
          </a:p>
          <a:p>
            <a:pPr eaLnBrk="1" hangingPunct="1"/>
            <a:r>
              <a:rPr lang="en-US" dirty="0" smtClean="0"/>
              <a:t>The </a:t>
            </a:r>
            <a:r>
              <a:rPr lang="en-US" dirty="0" err="1" smtClean="0"/>
              <a:t>pericardioperitoneal</a:t>
            </a:r>
            <a:r>
              <a:rPr lang="en-US" dirty="0" smtClean="0"/>
              <a:t> canals:</a:t>
            </a:r>
          </a:p>
          <a:p>
            <a:pPr lvl="1" eaLnBrk="1" hangingPunct="1">
              <a:buFont typeface="Arial" charset="0"/>
              <a:buChar char="•"/>
            </a:pPr>
            <a:r>
              <a:rPr lang="en-US" dirty="0" smtClean="0"/>
              <a:t>arise from the dorsal wall of the pericardial cavity</a:t>
            </a:r>
          </a:p>
          <a:p>
            <a:pPr lvl="1" eaLnBrk="1" hangingPunct="1">
              <a:buFont typeface="Arial" charset="0"/>
              <a:buChar char="•"/>
            </a:pPr>
            <a:r>
              <a:rPr lang="en-US" dirty="0" smtClean="0"/>
              <a:t>pass on each side of the foregut (future esophagus)</a:t>
            </a:r>
          </a:p>
          <a:p>
            <a:pPr lvl="1" eaLnBrk="1" hangingPunct="1">
              <a:buFont typeface="Arial" charset="0"/>
              <a:buChar char="•"/>
            </a:pPr>
            <a:r>
              <a:rPr lang="en-US" dirty="0" smtClean="0"/>
              <a:t>lie dorsal to septum </a:t>
            </a:r>
            <a:r>
              <a:rPr lang="en-US" dirty="0" err="1" smtClean="0"/>
              <a:t>transversum</a:t>
            </a:r>
            <a:endParaRPr lang="en-US" dirty="0" smtClean="0"/>
          </a:p>
          <a:p>
            <a:pPr lvl="1" eaLnBrk="1" hangingPunct="1">
              <a:buFont typeface="Arial" charset="0"/>
              <a:buChar char="•"/>
            </a:pPr>
            <a:r>
              <a:rPr lang="en-US" dirty="0" smtClean="0"/>
              <a:t>open into the peritoneal cavity</a:t>
            </a:r>
          </a:p>
        </p:txBody>
      </p:sp>
      <p:pic>
        <p:nvPicPr>
          <p:cNvPr id="5123" name="Picture 2" descr="F:\bcs\bcs3.jpg"/>
          <p:cNvPicPr>
            <a:picLocks noGrp="1" noChangeAspect="1" noChangeArrowheads="1"/>
          </p:cNvPicPr>
          <p:nvPr>
            <p:ph sz="half" idx="4294967295"/>
          </p:nvPr>
        </p:nvPicPr>
        <p:blipFill>
          <a:blip r:embed="rId3"/>
          <a:srcRect l="7547" t="6651" r="9435" b="11069"/>
          <a:stretch>
            <a:fillRect/>
          </a:stretch>
        </p:blipFill>
        <p:spPr>
          <a:xfrm>
            <a:off x="5399087" y="685800"/>
            <a:ext cx="3641725" cy="2459038"/>
          </a:xfrm>
        </p:spPr>
      </p:pic>
      <p:pic>
        <p:nvPicPr>
          <p:cNvPr id="1026" name="Picture 2" descr="F:\bcs\bcs3.jpg"/>
          <p:cNvPicPr>
            <a:picLocks noChangeAspect="1" noChangeArrowheads="1"/>
          </p:cNvPicPr>
          <p:nvPr/>
        </p:nvPicPr>
        <p:blipFill>
          <a:blip r:embed="rId4"/>
          <a:srcRect l="7736" t="10759" r="10001" b="13290"/>
          <a:stretch>
            <a:fillRect/>
          </a:stretch>
        </p:blipFill>
        <p:spPr bwMode="auto">
          <a:xfrm>
            <a:off x="6019800" y="3626644"/>
            <a:ext cx="2552700" cy="25971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11"/>
          <p:cNvSpPr>
            <a:spLocks noGrp="1"/>
          </p:cNvSpPr>
          <p:nvPr>
            <p:ph sz="half" idx="4294967295"/>
          </p:nvPr>
        </p:nvSpPr>
        <p:spPr>
          <a:xfrm>
            <a:off x="152400" y="228600"/>
            <a:ext cx="5181600" cy="6324600"/>
          </a:xfrm>
        </p:spPr>
        <p:txBody>
          <a:bodyPr>
            <a:normAutofit fontScale="92500" lnSpcReduction="10000"/>
          </a:bodyPr>
          <a:lstStyle/>
          <a:p>
            <a:pPr eaLnBrk="1" hangingPunct="1">
              <a:defRPr/>
            </a:pPr>
            <a:r>
              <a:rPr lang="en-US" sz="2800" dirty="0" smtClean="0"/>
              <a:t>During </a:t>
            </a:r>
            <a:r>
              <a:rPr lang="en-US" sz="2800" u="sng" dirty="0" smtClean="0"/>
              <a:t>horizontal folding</a:t>
            </a:r>
            <a:r>
              <a:rPr lang="en-US" sz="2800" dirty="0" smtClean="0"/>
              <a:t>, the limbs of the </a:t>
            </a:r>
            <a:r>
              <a:rPr lang="en-US" sz="2800" dirty="0" err="1" smtClean="0"/>
              <a:t>coelom</a:t>
            </a:r>
            <a:r>
              <a:rPr lang="en-US" sz="2800" dirty="0" smtClean="0"/>
              <a:t> are brought together on the ventral aspect of the embryo</a:t>
            </a:r>
          </a:p>
          <a:p>
            <a:pPr eaLnBrk="1" hangingPunct="1">
              <a:defRPr/>
            </a:pPr>
            <a:r>
              <a:rPr lang="en-US" sz="2800" dirty="0" smtClean="0"/>
              <a:t>The </a:t>
            </a:r>
            <a:r>
              <a:rPr lang="en-US" sz="2800" dirty="0" err="1" smtClean="0"/>
              <a:t>coelom</a:t>
            </a:r>
            <a:r>
              <a:rPr lang="en-US" sz="2800" dirty="0" smtClean="0"/>
              <a:t> is lined by:</a:t>
            </a:r>
          </a:p>
          <a:p>
            <a:pPr lvl="1">
              <a:defRPr/>
            </a:pPr>
            <a:r>
              <a:rPr lang="en-US" sz="2400" u="sng" dirty="0" err="1" smtClean="0"/>
              <a:t>mesothelium</a:t>
            </a:r>
            <a:r>
              <a:rPr lang="en-US" sz="2400" u="sng" dirty="0" smtClean="0"/>
              <a:t> </a:t>
            </a:r>
            <a:r>
              <a:rPr lang="en-US" sz="2400" dirty="0" smtClean="0"/>
              <a:t>derived from the somatic mesoderm (parietal layer) </a:t>
            </a:r>
          </a:p>
          <a:p>
            <a:pPr lvl="1">
              <a:defRPr/>
            </a:pPr>
            <a:r>
              <a:rPr lang="en-US" sz="2400" dirty="0" smtClean="0"/>
              <a:t>and the </a:t>
            </a:r>
            <a:r>
              <a:rPr lang="en-US" sz="2400" dirty="0" err="1" smtClean="0"/>
              <a:t>splanchnic</a:t>
            </a:r>
            <a:r>
              <a:rPr lang="en-US" sz="2400" dirty="0" smtClean="0"/>
              <a:t> mesoderm (visceral layer)</a:t>
            </a:r>
          </a:p>
          <a:p>
            <a:pPr eaLnBrk="1" hangingPunct="1">
              <a:defRPr/>
            </a:pPr>
            <a:r>
              <a:rPr lang="en-US" sz="2800" dirty="0" smtClean="0"/>
              <a:t>Peritoneal cavity is connected with </a:t>
            </a:r>
            <a:r>
              <a:rPr lang="en-US" sz="2800" dirty="0" err="1" smtClean="0"/>
              <a:t>extraembryonic</a:t>
            </a:r>
            <a:r>
              <a:rPr lang="en-US" sz="2800" dirty="0" smtClean="0"/>
              <a:t> </a:t>
            </a:r>
            <a:r>
              <a:rPr lang="en-US" sz="2800" dirty="0" err="1" smtClean="0"/>
              <a:t>coelom</a:t>
            </a:r>
            <a:r>
              <a:rPr lang="en-US" sz="2800" dirty="0" smtClean="0"/>
              <a:t> at the umbilicus</a:t>
            </a:r>
          </a:p>
          <a:p>
            <a:pPr eaLnBrk="1" hangingPunct="1">
              <a:defRPr/>
            </a:pPr>
            <a:r>
              <a:rPr lang="en-US" sz="2800" dirty="0" smtClean="0"/>
              <a:t>The connection is lost during the </a:t>
            </a:r>
            <a:r>
              <a:rPr lang="en-US" sz="2800" b="1" u="sng" dirty="0" smtClean="0">
                <a:effectLst>
                  <a:outerShdw blurRad="38100" dist="38100" dir="2700000" algn="tl">
                    <a:srgbClr val="000000">
                      <a:alpha val="43137"/>
                    </a:srgbClr>
                  </a:outerShdw>
                </a:effectLst>
              </a:rPr>
              <a:t>10</a:t>
            </a:r>
            <a:r>
              <a:rPr lang="en-US" sz="2800" b="1" u="sng" baseline="30000" dirty="0" smtClean="0">
                <a:effectLst>
                  <a:outerShdw blurRad="38100" dist="38100" dir="2700000" algn="tl">
                    <a:srgbClr val="000000">
                      <a:alpha val="43137"/>
                    </a:srgbClr>
                  </a:outerShdw>
                </a:effectLst>
              </a:rPr>
              <a:t>th</a:t>
            </a:r>
            <a:r>
              <a:rPr lang="en-US" sz="2800" b="1" u="sng" dirty="0" smtClean="0">
                <a:effectLst>
                  <a:outerShdw blurRad="38100" dist="38100" dir="2700000" algn="tl">
                    <a:srgbClr val="000000">
                      <a:alpha val="43137"/>
                    </a:srgbClr>
                  </a:outerShdw>
                </a:effectLst>
              </a:rPr>
              <a:t> week </a:t>
            </a:r>
            <a:r>
              <a:rPr lang="en-US" sz="2800" dirty="0" smtClean="0">
                <a:effectLst>
                  <a:outerShdw blurRad="38100" dist="38100" dir="2700000" algn="tl">
                    <a:srgbClr val="000000">
                      <a:alpha val="43137"/>
                    </a:srgbClr>
                  </a:outerShdw>
                </a:effectLst>
              </a:rPr>
              <a:t>as the intestine return from umbilical cord</a:t>
            </a:r>
          </a:p>
          <a:p>
            <a:pPr eaLnBrk="1" hangingPunct="1">
              <a:buFont typeface="Arial" charset="0"/>
              <a:buNone/>
              <a:defRPr/>
            </a:pPr>
            <a:r>
              <a:rPr lang="en-US" dirty="0" smtClean="0"/>
              <a:t> </a:t>
            </a:r>
          </a:p>
        </p:txBody>
      </p:sp>
      <p:pic>
        <p:nvPicPr>
          <p:cNvPr id="6147" name="Picture 3" descr="C:\Documents and Settings\user\My Documents\My Pictures\sdf.jpg"/>
          <p:cNvPicPr>
            <a:picLocks noGrp="1" noChangeAspect="1" noChangeArrowheads="1"/>
          </p:cNvPicPr>
          <p:nvPr>
            <p:ph sz="half" idx="4294967295"/>
          </p:nvPr>
        </p:nvPicPr>
        <p:blipFill>
          <a:blip r:embed="rId3"/>
          <a:srcRect t="5051" r="8699" b="47807"/>
          <a:stretch>
            <a:fillRect/>
          </a:stretch>
        </p:blipFill>
        <p:spPr>
          <a:xfrm>
            <a:off x="5257800" y="762000"/>
            <a:ext cx="3105150" cy="2536825"/>
          </a:xfrm>
        </p:spPr>
      </p:pic>
      <p:pic>
        <p:nvPicPr>
          <p:cNvPr id="6148" name="Picture 5" descr="C:\Documents and Settings\Free User\My Documents\My Pictures\Picture1as.jpg"/>
          <p:cNvPicPr>
            <a:picLocks noChangeAspect="1" noChangeArrowheads="1"/>
          </p:cNvPicPr>
          <p:nvPr/>
        </p:nvPicPr>
        <p:blipFill>
          <a:blip r:embed="rId4"/>
          <a:srcRect/>
          <a:stretch>
            <a:fillRect/>
          </a:stretch>
        </p:blipFill>
        <p:spPr bwMode="auto">
          <a:xfrm>
            <a:off x="5486400" y="3505200"/>
            <a:ext cx="2695575" cy="2209800"/>
          </a:xfrm>
          <a:prstGeom prst="rect">
            <a:avLst/>
          </a:prstGeom>
          <a:noFill/>
          <a:ln w="9525">
            <a:noFill/>
            <a:miter lim="800000"/>
            <a:headEnd/>
            <a:tailEnd/>
          </a:ln>
        </p:spPr>
      </p:pic>
      <p:sp>
        <p:nvSpPr>
          <p:cNvPr id="6149" name="TextBox 8"/>
          <p:cNvSpPr txBox="1">
            <a:spLocks noChangeArrowheads="1"/>
          </p:cNvSpPr>
          <p:nvPr/>
        </p:nvSpPr>
        <p:spPr bwMode="auto">
          <a:xfrm>
            <a:off x="5638800" y="5867400"/>
            <a:ext cx="1066800" cy="646113"/>
          </a:xfrm>
          <a:prstGeom prst="rect">
            <a:avLst/>
          </a:prstGeom>
          <a:noFill/>
          <a:ln w="9525">
            <a:noFill/>
            <a:miter lim="800000"/>
            <a:headEnd/>
            <a:tailEnd/>
          </a:ln>
        </p:spPr>
        <p:txBody>
          <a:bodyPr>
            <a:spAutoFit/>
          </a:bodyPr>
          <a:lstStyle/>
          <a:p>
            <a:r>
              <a:rPr lang="en-US"/>
              <a:t>Parietal layer</a:t>
            </a:r>
          </a:p>
        </p:txBody>
      </p:sp>
      <p:sp>
        <p:nvSpPr>
          <p:cNvPr id="6150" name="TextBox 9"/>
          <p:cNvSpPr txBox="1">
            <a:spLocks noChangeArrowheads="1"/>
          </p:cNvSpPr>
          <p:nvPr/>
        </p:nvSpPr>
        <p:spPr bwMode="auto">
          <a:xfrm>
            <a:off x="7010400" y="5867400"/>
            <a:ext cx="1066800" cy="646113"/>
          </a:xfrm>
          <a:prstGeom prst="rect">
            <a:avLst/>
          </a:prstGeom>
          <a:noFill/>
          <a:ln w="9525">
            <a:noFill/>
            <a:miter lim="800000"/>
            <a:headEnd/>
            <a:tailEnd/>
          </a:ln>
        </p:spPr>
        <p:txBody>
          <a:bodyPr>
            <a:spAutoFit/>
          </a:bodyPr>
          <a:lstStyle/>
          <a:p>
            <a:r>
              <a:rPr lang="en-US"/>
              <a:t>Visceral   layer</a:t>
            </a:r>
          </a:p>
        </p:txBody>
      </p:sp>
      <p:cxnSp>
        <p:nvCxnSpPr>
          <p:cNvPr id="12" name="Straight Arrow Connector 11"/>
          <p:cNvCxnSpPr/>
          <p:nvPr/>
        </p:nvCxnSpPr>
        <p:spPr>
          <a:xfrm rot="5400000" flipH="1" flipV="1">
            <a:off x="5867400" y="5334000"/>
            <a:ext cx="1144588" cy="777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6439694" y="5220494"/>
            <a:ext cx="1066800" cy="3794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3A55C1C-8CD7-4122-9A8A-40C63819A632}"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Understand development of body cavities, body wall and thoracic diaphragm</a:t>
            </a:r>
          </a:p>
          <a:p>
            <a:r>
              <a:rPr lang="en-US" dirty="0" smtClean="0"/>
              <a:t>To </a:t>
            </a:r>
            <a:r>
              <a:rPr lang="en-US" dirty="0"/>
              <a:t>describe the separation of the abdominal and thoracic cavities and development of the </a:t>
            </a:r>
            <a:r>
              <a:rPr lang="en-US" dirty="0" smtClean="0"/>
              <a:t>diaphragm</a:t>
            </a:r>
          </a:p>
          <a:p>
            <a:r>
              <a:rPr lang="en-US" dirty="0"/>
              <a:t>List congenital malformations associated with development of these </a:t>
            </a:r>
            <a:r>
              <a:rPr lang="en-US" dirty="0" smtClean="0"/>
              <a:t>parts</a:t>
            </a:r>
            <a:endParaRPr lang="en-US" dirty="0"/>
          </a:p>
        </p:txBody>
      </p:sp>
      <p:sp>
        <p:nvSpPr>
          <p:cNvPr id="4" name="Slide Number Placeholder 3"/>
          <p:cNvSpPr>
            <a:spLocks noGrp="1"/>
          </p:cNvSpPr>
          <p:nvPr>
            <p:ph type="sldNum" sz="quarter" idx="12"/>
          </p:nvPr>
        </p:nvSpPr>
        <p:spPr/>
        <p:txBody>
          <a:bodyPr/>
          <a:lstStyle/>
          <a:p>
            <a:fld id="{C3A55C1C-8CD7-4122-9A8A-40C63819A632}"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762000" y="152400"/>
            <a:ext cx="7618413" cy="4038600"/>
          </a:xfrm>
          <a:prstGeom prst="rect">
            <a:avLst/>
          </a:prstGeom>
          <a:noFill/>
          <a:ln w="9525">
            <a:noFill/>
            <a:miter lim="800000"/>
            <a:headEnd/>
            <a:tailEnd/>
          </a:ln>
          <a:effectLst/>
        </p:spPr>
      </p:pic>
      <p:sp>
        <p:nvSpPr>
          <p:cNvPr id="4" name="Rectangle 3"/>
          <p:cNvSpPr/>
          <p:nvPr/>
        </p:nvSpPr>
        <p:spPr>
          <a:xfrm>
            <a:off x="457200" y="4267200"/>
            <a:ext cx="8305800" cy="2031325"/>
          </a:xfrm>
          <a:prstGeom prst="rect">
            <a:avLst/>
          </a:prstGeom>
        </p:spPr>
        <p:txBody>
          <a:bodyPr wrap="square">
            <a:spAutoFit/>
          </a:bodyPr>
          <a:lstStyle/>
          <a:p>
            <a:r>
              <a:rPr lang="en-US" sz="1400" dirty="0" smtClean="0"/>
              <a:t>Schematic drawings of an embryo (approximately 24 days). </a:t>
            </a:r>
            <a:r>
              <a:rPr lang="en-US" sz="1400" b="1" dirty="0" smtClean="0"/>
              <a:t>A,</a:t>
            </a:r>
            <a:r>
              <a:rPr lang="en-US" sz="1400" dirty="0" smtClean="0"/>
              <a:t> The lateral wall of the pericardial cavity has been removed to show the primordial heart. </a:t>
            </a:r>
            <a:r>
              <a:rPr lang="en-US" sz="1400" b="1" dirty="0" smtClean="0"/>
              <a:t>B,</a:t>
            </a:r>
            <a:r>
              <a:rPr lang="en-US" sz="1400" dirty="0" smtClean="0"/>
              <a:t> Transverse section of the embryo illustrating the relationship of the </a:t>
            </a:r>
            <a:r>
              <a:rPr lang="en-US" sz="1400" dirty="0" err="1" smtClean="0"/>
              <a:t>pericardioperitoneal</a:t>
            </a:r>
            <a:r>
              <a:rPr lang="en-US" sz="1400" dirty="0" smtClean="0"/>
              <a:t> canals to the septum </a:t>
            </a:r>
            <a:r>
              <a:rPr lang="en-US" sz="1400" dirty="0" err="1" smtClean="0"/>
              <a:t>transversum</a:t>
            </a:r>
            <a:r>
              <a:rPr lang="en-US" sz="1400" dirty="0" smtClean="0"/>
              <a:t> (</a:t>
            </a:r>
            <a:r>
              <a:rPr lang="en-US" sz="1400" dirty="0" err="1" smtClean="0"/>
              <a:t>primordium</a:t>
            </a:r>
            <a:r>
              <a:rPr lang="en-US" sz="1400" dirty="0" smtClean="0"/>
              <a:t> of central tendon of diaphragm) and the foregut. </a:t>
            </a:r>
            <a:r>
              <a:rPr lang="en-US" sz="1400" b="1" dirty="0" smtClean="0"/>
              <a:t>C,</a:t>
            </a:r>
            <a:r>
              <a:rPr lang="en-US" sz="1400" dirty="0" smtClean="0"/>
              <a:t> Lateral view of the embryo with the heart removed. The embryo has also been sectioned transversely to show the continuity of the </a:t>
            </a:r>
            <a:r>
              <a:rPr lang="en-US" sz="1400" dirty="0" err="1" smtClean="0"/>
              <a:t>intraembryonic</a:t>
            </a:r>
            <a:r>
              <a:rPr lang="en-US" sz="1400" dirty="0" smtClean="0"/>
              <a:t> and </a:t>
            </a:r>
            <a:r>
              <a:rPr lang="en-US" sz="1400" dirty="0" err="1" smtClean="0"/>
              <a:t>extraembryonic</a:t>
            </a:r>
            <a:r>
              <a:rPr lang="en-US" sz="1400" dirty="0" smtClean="0"/>
              <a:t> </a:t>
            </a:r>
            <a:r>
              <a:rPr lang="en-US" sz="1400" dirty="0" err="1" smtClean="0"/>
              <a:t>coeloms</a:t>
            </a:r>
            <a:r>
              <a:rPr lang="en-US" sz="1400" dirty="0" smtClean="0"/>
              <a:t> (</a:t>
            </a:r>
            <a:r>
              <a:rPr lang="en-US" sz="1400" i="1" dirty="0" smtClean="0"/>
              <a:t>arrow</a:t>
            </a:r>
            <a:r>
              <a:rPr lang="en-US" sz="1400" dirty="0" smtClean="0"/>
              <a:t>). </a:t>
            </a:r>
            <a:r>
              <a:rPr lang="en-US" sz="1400" b="1" dirty="0" smtClean="0"/>
              <a:t>D,</a:t>
            </a:r>
            <a:r>
              <a:rPr lang="en-US" sz="1400" dirty="0" smtClean="0"/>
              <a:t> Sketch showing the </a:t>
            </a:r>
            <a:r>
              <a:rPr lang="en-US" sz="1400" dirty="0" err="1" smtClean="0"/>
              <a:t>pericardioperitoneal</a:t>
            </a:r>
            <a:r>
              <a:rPr lang="en-US" sz="1400" dirty="0" smtClean="0"/>
              <a:t> canals arising from the dorsal wall of the pericardial cavity and passing on each side of the foregut to join the peritoneal cavity. The </a:t>
            </a:r>
            <a:r>
              <a:rPr lang="en-US" sz="1400" i="1" dirty="0" smtClean="0"/>
              <a:t>arrow</a:t>
            </a:r>
            <a:r>
              <a:rPr lang="en-US" sz="1400" dirty="0" smtClean="0"/>
              <a:t> shows the communication of the </a:t>
            </a:r>
            <a:r>
              <a:rPr lang="en-US" sz="1400" dirty="0" err="1" smtClean="0"/>
              <a:t>extraembryonic</a:t>
            </a:r>
            <a:r>
              <a:rPr lang="en-US" sz="1400" dirty="0" smtClean="0"/>
              <a:t> </a:t>
            </a:r>
            <a:r>
              <a:rPr lang="en-US" sz="1400" dirty="0" err="1" smtClean="0"/>
              <a:t>coelom</a:t>
            </a:r>
            <a:r>
              <a:rPr lang="en-US" sz="1400" dirty="0" smtClean="0"/>
              <a:t> with the </a:t>
            </a:r>
            <a:r>
              <a:rPr lang="en-US" sz="1400" dirty="0" err="1" smtClean="0"/>
              <a:t>intraembryonic</a:t>
            </a:r>
            <a:r>
              <a:rPr lang="en-US" sz="1400" dirty="0" smtClean="0"/>
              <a:t> </a:t>
            </a:r>
            <a:r>
              <a:rPr lang="en-US" sz="1400" dirty="0" err="1" smtClean="0"/>
              <a:t>coelom</a:t>
            </a:r>
            <a:r>
              <a:rPr lang="en-US" sz="1400" dirty="0" smtClean="0"/>
              <a:t> and the continuity of the </a:t>
            </a:r>
            <a:r>
              <a:rPr lang="en-US" sz="1400" dirty="0" err="1" smtClean="0"/>
              <a:t>intraembryonic</a:t>
            </a:r>
            <a:r>
              <a:rPr lang="en-US" sz="1400" dirty="0" smtClean="0"/>
              <a:t> </a:t>
            </a:r>
            <a:r>
              <a:rPr lang="en-US" sz="1400" dirty="0" err="1" smtClean="0"/>
              <a:t>coelom</a:t>
            </a:r>
            <a:r>
              <a:rPr lang="en-US" sz="1400" dirty="0" smtClean="0"/>
              <a:t> at this stage.</a:t>
            </a:r>
            <a:endParaRPr lang="en-US" sz="1400" dirty="0"/>
          </a:p>
        </p:txBody>
      </p:sp>
      <p:sp>
        <p:nvSpPr>
          <p:cNvPr id="2" name="Slide Number Placeholder 1"/>
          <p:cNvSpPr>
            <a:spLocks noGrp="1"/>
          </p:cNvSpPr>
          <p:nvPr>
            <p:ph type="sldNum" sz="quarter" idx="12"/>
          </p:nvPr>
        </p:nvSpPr>
        <p:spPr/>
        <p:txBody>
          <a:bodyPr/>
          <a:lstStyle/>
          <a:p>
            <a:fld id="{C3A55C1C-8CD7-4122-9A8A-40C63819A632}"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792162"/>
          </a:xfrm>
        </p:spPr>
        <p:txBody>
          <a:bodyPr/>
          <a:lstStyle/>
          <a:p>
            <a:pPr eaLnBrk="1" hangingPunct="1">
              <a:defRPr/>
            </a:pPr>
            <a:r>
              <a:rPr lang="en-US" sz="4000" b="1" dirty="0" smtClean="0">
                <a:effectLst>
                  <a:outerShdw blurRad="38100" dist="38100" dir="2700000" algn="tl">
                    <a:srgbClr val="000000">
                      <a:alpha val="43137"/>
                    </a:srgbClr>
                  </a:outerShdw>
                </a:effectLst>
              </a:rPr>
              <a:t>Division of Embryonic </a:t>
            </a:r>
            <a:r>
              <a:rPr lang="en-US" sz="4000" b="1" dirty="0" err="1" smtClean="0">
                <a:effectLst>
                  <a:outerShdw blurRad="38100" dist="38100" dir="2700000" algn="tl">
                    <a:srgbClr val="000000">
                      <a:alpha val="43137"/>
                    </a:srgbClr>
                  </a:outerShdw>
                </a:effectLst>
              </a:rPr>
              <a:t>Coelom</a:t>
            </a:r>
            <a:endParaRPr lang="en-US" sz="4000" b="1" dirty="0" smtClean="0">
              <a:effectLst>
                <a:outerShdw blurRad="38100" dist="38100" dir="2700000" algn="tl">
                  <a:srgbClr val="000000">
                    <a:alpha val="43137"/>
                  </a:srgbClr>
                </a:outerShdw>
              </a:effectLst>
            </a:endParaRPr>
          </a:p>
        </p:txBody>
      </p:sp>
      <p:sp>
        <p:nvSpPr>
          <p:cNvPr id="7171" name="Content Placeholder 2"/>
          <p:cNvSpPr>
            <a:spLocks noGrp="1"/>
          </p:cNvSpPr>
          <p:nvPr>
            <p:ph idx="1"/>
          </p:nvPr>
        </p:nvSpPr>
        <p:spPr>
          <a:xfrm>
            <a:off x="457200" y="1143000"/>
            <a:ext cx="8229600" cy="4800600"/>
          </a:xfrm>
        </p:spPr>
        <p:txBody>
          <a:bodyPr/>
          <a:lstStyle/>
          <a:p>
            <a:pPr eaLnBrk="1" hangingPunct="1">
              <a:defRPr/>
            </a:pPr>
            <a:r>
              <a:rPr lang="en-US" sz="2800" dirty="0" smtClean="0"/>
              <a:t>Partitions appear to separate the </a:t>
            </a:r>
            <a:r>
              <a:rPr lang="en-US" sz="2800" dirty="0" err="1" smtClean="0">
                <a:effectLst>
                  <a:outerShdw blurRad="38100" dist="38100" dir="2700000" algn="tl">
                    <a:srgbClr val="000000">
                      <a:alpha val="43137"/>
                    </a:srgbClr>
                  </a:outerShdw>
                </a:effectLst>
              </a:rPr>
              <a:t>pericardioperitoneal</a:t>
            </a:r>
            <a:r>
              <a:rPr lang="en-US" sz="2800" dirty="0" smtClean="0">
                <a:effectLst>
                  <a:outerShdw blurRad="38100" dist="38100" dir="2700000" algn="tl">
                    <a:srgbClr val="000000">
                      <a:alpha val="43137"/>
                    </a:srgbClr>
                  </a:outerShdw>
                </a:effectLst>
              </a:rPr>
              <a:t> canals </a:t>
            </a:r>
            <a:r>
              <a:rPr lang="en-US" sz="2800" dirty="0" smtClean="0"/>
              <a:t>from the </a:t>
            </a:r>
            <a:r>
              <a:rPr lang="en-US" sz="2800" dirty="0" smtClean="0">
                <a:effectLst>
                  <a:outerShdw blurRad="38100" dist="38100" dir="2700000" algn="tl">
                    <a:srgbClr val="000000">
                      <a:alpha val="43137"/>
                    </a:srgbClr>
                  </a:outerShdw>
                </a:effectLst>
              </a:rPr>
              <a:t>pericardial cavity</a:t>
            </a:r>
            <a:r>
              <a:rPr lang="en-US" sz="2800" dirty="0" smtClean="0"/>
              <a:t> and the </a:t>
            </a:r>
            <a:r>
              <a:rPr lang="en-US" sz="2800" dirty="0" smtClean="0">
                <a:effectLst>
                  <a:outerShdw blurRad="38100" dist="38100" dir="2700000" algn="tl">
                    <a:srgbClr val="000000">
                      <a:alpha val="43137"/>
                    </a:srgbClr>
                  </a:outerShdw>
                </a:effectLst>
              </a:rPr>
              <a:t>peritoneal cavity</a:t>
            </a:r>
          </a:p>
          <a:p>
            <a:pPr eaLnBrk="1" hangingPunct="1">
              <a:defRPr/>
            </a:pPr>
            <a:r>
              <a:rPr lang="en-US" sz="2800" dirty="0" smtClean="0"/>
              <a:t> As the lung buds grow into the </a:t>
            </a:r>
            <a:r>
              <a:rPr lang="en-US" sz="2800" dirty="0" err="1" smtClean="0"/>
              <a:t>pericardioperitoneal</a:t>
            </a:r>
            <a:r>
              <a:rPr lang="en-US" sz="2800" dirty="0" smtClean="0"/>
              <a:t> canals, a pair of membranous ridges is produced in the lateral wall of each canal:</a:t>
            </a:r>
          </a:p>
          <a:p>
            <a:pPr lvl="1" eaLnBrk="1" hangingPunct="1">
              <a:buClr>
                <a:srgbClr val="FF0000"/>
              </a:buClr>
              <a:buFont typeface="Wingdings" pitchFamily="2" charset="2"/>
              <a:buChar char="§"/>
              <a:defRPr/>
            </a:pPr>
            <a:r>
              <a:rPr lang="en-US" dirty="0" smtClean="0"/>
              <a:t>The </a:t>
            </a:r>
            <a:r>
              <a:rPr lang="en-US" b="1" dirty="0" err="1" smtClean="0">
                <a:effectLst>
                  <a:outerShdw blurRad="38100" dist="38100" dir="2700000" algn="tl">
                    <a:srgbClr val="000000">
                      <a:alpha val="43137"/>
                    </a:srgbClr>
                  </a:outerShdw>
                </a:effectLst>
              </a:rPr>
              <a:t>pleuropericardial</a:t>
            </a:r>
            <a:r>
              <a:rPr lang="en-US" b="1" dirty="0" smtClean="0">
                <a:effectLst>
                  <a:outerShdw blurRad="38100" dist="38100" dir="2700000" algn="tl">
                    <a:srgbClr val="000000">
                      <a:alpha val="43137"/>
                    </a:srgbClr>
                  </a:outerShdw>
                </a:effectLst>
              </a:rPr>
              <a:t> folds </a:t>
            </a:r>
            <a:r>
              <a:rPr lang="en-US" dirty="0" smtClean="0"/>
              <a:t>cranial to the developing  heart</a:t>
            </a:r>
          </a:p>
          <a:p>
            <a:pPr lvl="1" eaLnBrk="1" hangingPunct="1">
              <a:buClr>
                <a:srgbClr val="FF0000"/>
              </a:buClr>
              <a:buFont typeface="Wingdings" pitchFamily="2" charset="2"/>
              <a:buChar char="§"/>
              <a:defRPr/>
            </a:pPr>
            <a:r>
              <a:rPr lang="en-US" dirty="0" smtClean="0"/>
              <a:t>The </a:t>
            </a:r>
            <a:r>
              <a:rPr lang="en-US" b="1" dirty="0" err="1" smtClean="0">
                <a:effectLst>
                  <a:outerShdw blurRad="38100" dist="38100" dir="2700000" algn="tl">
                    <a:srgbClr val="000000">
                      <a:alpha val="43137"/>
                    </a:srgbClr>
                  </a:outerShdw>
                </a:effectLst>
              </a:rPr>
              <a:t>pleuroperitoneal</a:t>
            </a:r>
            <a:r>
              <a:rPr lang="en-US" b="1" dirty="0" smtClean="0">
                <a:effectLst>
                  <a:outerShdw blurRad="38100" dist="38100" dir="2700000" algn="tl">
                    <a:srgbClr val="000000">
                      <a:alpha val="43137"/>
                    </a:srgbClr>
                  </a:outerShdw>
                </a:effectLst>
              </a:rPr>
              <a:t> folds </a:t>
            </a:r>
            <a:r>
              <a:rPr lang="en-US" dirty="0" smtClean="0"/>
              <a:t>caudal to the developing  lungs</a:t>
            </a:r>
          </a:p>
          <a:p>
            <a:pPr eaLnBrk="1" hangingPunct="1">
              <a:defRPr/>
            </a:pPr>
            <a:endParaRPr lang="en-US" sz="2400" dirty="0" smtClean="0"/>
          </a:p>
          <a:p>
            <a:pPr eaLnBrk="1" hangingPunct="1">
              <a:defRPr/>
            </a:pPr>
            <a:endParaRPr lang="en-US" sz="2400" dirty="0" smtClean="0"/>
          </a:p>
          <a:p>
            <a:pPr eaLnBrk="1" hangingPunct="1">
              <a:defRPr/>
            </a:pPr>
            <a:endParaRPr lang="en-US" sz="2400" dirty="0" smtClean="0"/>
          </a:p>
        </p:txBody>
      </p:sp>
      <p:sp>
        <p:nvSpPr>
          <p:cNvPr id="2" name="Slide Number Placeholder 1"/>
          <p:cNvSpPr>
            <a:spLocks noGrp="1"/>
          </p:cNvSpPr>
          <p:nvPr>
            <p:ph type="sldNum" sz="quarter" idx="12"/>
          </p:nvPr>
        </p:nvSpPr>
        <p:spPr/>
        <p:txBody>
          <a:bodyPr/>
          <a:lstStyle/>
          <a:p>
            <a:fld id="{C3A55C1C-8CD7-4122-9A8A-40C63819A632}"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563562"/>
          </a:xfrm>
        </p:spPr>
        <p:txBody>
          <a:bodyPr>
            <a:normAutofit fontScale="90000"/>
          </a:bodyPr>
          <a:lstStyle/>
          <a:p>
            <a:pPr eaLnBrk="1" hangingPunct="1">
              <a:defRPr/>
            </a:pPr>
            <a:r>
              <a:rPr lang="en-US" sz="3600" b="1" dirty="0" err="1" smtClean="0">
                <a:effectLst>
                  <a:outerShdw blurRad="38100" dist="38100" dir="2700000" algn="tl">
                    <a:srgbClr val="000000">
                      <a:alpha val="43137"/>
                    </a:srgbClr>
                  </a:outerShdw>
                </a:effectLst>
              </a:rPr>
              <a:t>Pleuropericardial</a:t>
            </a:r>
            <a:r>
              <a:rPr lang="en-US" sz="3600" b="1" dirty="0" smtClean="0">
                <a:effectLst>
                  <a:outerShdw blurRad="38100" dist="38100" dir="2700000" algn="tl">
                    <a:srgbClr val="000000">
                      <a:alpha val="43137"/>
                    </a:srgbClr>
                  </a:outerShdw>
                </a:effectLst>
              </a:rPr>
              <a:t> Membranes</a:t>
            </a:r>
          </a:p>
        </p:txBody>
      </p:sp>
      <p:sp>
        <p:nvSpPr>
          <p:cNvPr id="8195" name="Content Placeholder 2"/>
          <p:cNvSpPr>
            <a:spLocks noGrp="1"/>
          </p:cNvSpPr>
          <p:nvPr>
            <p:ph sz="half" idx="1"/>
          </p:nvPr>
        </p:nvSpPr>
        <p:spPr>
          <a:xfrm>
            <a:off x="152400" y="838200"/>
            <a:ext cx="4953000" cy="5334000"/>
          </a:xfrm>
        </p:spPr>
        <p:txBody>
          <a:bodyPr/>
          <a:lstStyle/>
          <a:p>
            <a:pPr eaLnBrk="1" hangingPunct="1"/>
            <a:r>
              <a:rPr lang="en-US" dirty="0" smtClean="0"/>
              <a:t>The bronchial buds grow laterally from the caudal end of the trachea into the </a:t>
            </a:r>
            <a:r>
              <a:rPr lang="en-US" dirty="0" err="1" smtClean="0"/>
              <a:t>pericardioperitoneal</a:t>
            </a:r>
            <a:r>
              <a:rPr lang="en-US" dirty="0" smtClean="0"/>
              <a:t> canals (future pleural cavities)</a:t>
            </a:r>
          </a:p>
          <a:p>
            <a:pPr eaLnBrk="1" hangingPunct="1"/>
            <a:r>
              <a:rPr lang="en-US" dirty="0" smtClean="0"/>
              <a:t>As the pleural cavities expand ventrally, they grow into the body wall in the angle between the body wall and a ridge raised by the </a:t>
            </a:r>
            <a:r>
              <a:rPr lang="en-US" u="sng" dirty="0" smtClean="0"/>
              <a:t>common cardinal vein</a:t>
            </a:r>
            <a:r>
              <a:rPr lang="en-US" dirty="0" smtClean="0"/>
              <a:t> and the </a:t>
            </a:r>
            <a:r>
              <a:rPr lang="en-US" u="sng" dirty="0" err="1" smtClean="0"/>
              <a:t>phrenic</a:t>
            </a:r>
            <a:r>
              <a:rPr lang="en-US" u="sng" dirty="0" smtClean="0"/>
              <a:t> nerve</a:t>
            </a:r>
          </a:p>
        </p:txBody>
      </p:sp>
      <p:pic>
        <p:nvPicPr>
          <p:cNvPr id="8196" name="Picture 5" descr="F:\New Folder26\Copy of bc4.jpg"/>
          <p:cNvPicPr>
            <a:picLocks noChangeAspect="1" noChangeArrowheads="1"/>
          </p:cNvPicPr>
          <p:nvPr/>
        </p:nvPicPr>
        <p:blipFill>
          <a:blip r:embed="rId3"/>
          <a:srcRect l="54649" t="5405" r="1888" b="55519"/>
          <a:stretch>
            <a:fillRect/>
          </a:stretch>
        </p:blipFill>
        <p:spPr bwMode="auto">
          <a:xfrm>
            <a:off x="5029200" y="3657600"/>
            <a:ext cx="3884613" cy="2438400"/>
          </a:xfrm>
          <a:prstGeom prst="rect">
            <a:avLst/>
          </a:prstGeom>
          <a:noFill/>
          <a:ln w="9525">
            <a:noFill/>
            <a:miter lim="800000"/>
            <a:headEnd/>
            <a:tailEnd/>
          </a:ln>
        </p:spPr>
      </p:pic>
      <p:pic>
        <p:nvPicPr>
          <p:cNvPr id="8197" name="Picture 5" descr="F:\New Folder26\Copy of bc4.jpg"/>
          <p:cNvPicPr>
            <a:picLocks noGrp="1" noChangeAspect="1" noChangeArrowheads="1"/>
          </p:cNvPicPr>
          <p:nvPr>
            <p:ph sz="half" idx="2"/>
          </p:nvPr>
        </p:nvPicPr>
        <p:blipFill>
          <a:blip r:embed="rId4"/>
          <a:srcRect l="6023" t="1923" r="49673" b="53847"/>
          <a:stretch>
            <a:fillRect/>
          </a:stretch>
        </p:blipFill>
        <p:spPr>
          <a:xfrm>
            <a:off x="5105400" y="990600"/>
            <a:ext cx="3611563" cy="2514600"/>
          </a:xfrm>
          <a:noFill/>
        </p:spPr>
      </p:pic>
      <p:sp>
        <p:nvSpPr>
          <p:cNvPr id="2" name="Slide Number Placeholder 1"/>
          <p:cNvSpPr>
            <a:spLocks noGrp="1"/>
          </p:cNvSpPr>
          <p:nvPr>
            <p:ph type="sldNum" sz="quarter" idx="12"/>
          </p:nvPr>
        </p:nvSpPr>
        <p:spPr/>
        <p:txBody>
          <a:bodyPr/>
          <a:lstStyle/>
          <a:p>
            <a:fld id="{C3A55C1C-8CD7-4122-9A8A-40C63819A632}"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sz="half" idx="4294967295"/>
          </p:nvPr>
        </p:nvSpPr>
        <p:spPr>
          <a:xfrm>
            <a:off x="228600" y="381000"/>
            <a:ext cx="4419600" cy="6096000"/>
          </a:xfrm>
        </p:spPr>
        <p:txBody>
          <a:bodyPr>
            <a:normAutofit fontScale="92500" lnSpcReduction="20000"/>
          </a:bodyPr>
          <a:lstStyle/>
          <a:p>
            <a:r>
              <a:rPr lang="en-US" dirty="0" smtClean="0"/>
              <a:t>This results in splitting the </a:t>
            </a:r>
            <a:r>
              <a:rPr lang="en-US" dirty="0" err="1" smtClean="0"/>
              <a:t>mesenchyme</a:t>
            </a:r>
            <a:r>
              <a:rPr lang="en-US" dirty="0" smtClean="0"/>
              <a:t> into:</a:t>
            </a:r>
          </a:p>
          <a:p>
            <a:pPr lvl="1">
              <a:buFont typeface="Wingdings" pitchFamily="2" charset="2"/>
              <a:buChar char="§"/>
            </a:pPr>
            <a:r>
              <a:rPr lang="en-US" sz="3200" dirty="0" smtClean="0"/>
              <a:t>An </a:t>
            </a:r>
            <a:r>
              <a:rPr lang="en-US" sz="3200" u="sng" dirty="0" smtClean="0"/>
              <a:t>outer layer</a:t>
            </a:r>
            <a:r>
              <a:rPr lang="en-US" sz="3200" dirty="0" smtClean="0"/>
              <a:t> that forms the thoracic wall</a:t>
            </a:r>
          </a:p>
          <a:p>
            <a:pPr lvl="1">
              <a:buFont typeface="Wingdings" pitchFamily="2" charset="2"/>
              <a:buChar char="§"/>
            </a:pPr>
            <a:r>
              <a:rPr lang="en-US" sz="3200" dirty="0" smtClean="0"/>
              <a:t>An </a:t>
            </a:r>
            <a:r>
              <a:rPr lang="en-US" sz="3200" u="sng" dirty="0" smtClean="0"/>
              <a:t>inner layer</a:t>
            </a:r>
            <a:r>
              <a:rPr lang="en-US" sz="3200" dirty="0" smtClean="0"/>
              <a:t> that forms the </a:t>
            </a:r>
            <a:r>
              <a:rPr lang="en-US" sz="3200" dirty="0" err="1" smtClean="0"/>
              <a:t>pleuro</a:t>
            </a:r>
            <a:r>
              <a:rPr lang="en-US" sz="3200" dirty="0" smtClean="0"/>
              <a:t>-pericardial membrane</a:t>
            </a:r>
          </a:p>
          <a:p>
            <a:pPr lvl="1">
              <a:buFont typeface="Wingdings" pitchFamily="2" charset="2"/>
              <a:buChar char="§"/>
            </a:pPr>
            <a:r>
              <a:rPr lang="en-US" sz="3200" dirty="0">
                <a:effectLst>
                  <a:outerShdw blurRad="38100" dist="38100" dir="2700000" algn="tl">
                    <a:srgbClr val="000000">
                      <a:alpha val="43137"/>
                    </a:srgbClr>
                  </a:outerShdw>
                </a:effectLst>
              </a:rPr>
              <a:t>The </a:t>
            </a:r>
            <a:r>
              <a:rPr lang="en-US" sz="3200" dirty="0" err="1">
                <a:effectLst>
                  <a:outerShdw blurRad="38100" dist="38100" dir="2700000" algn="tl">
                    <a:srgbClr val="000000">
                      <a:alpha val="43137"/>
                    </a:srgbClr>
                  </a:outerShdw>
                </a:effectLst>
              </a:rPr>
              <a:t>pleuropericardial</a:t>
            </a:r>
            <a:r>
              <a:rPr lang="en-US" sz="3200" dirty="0">
                <a:effectLst>
                  <a:outerShdw blurRad="38100" dist="38100" dir="2700000" algn="tl">
                    <a:srgbClr val="000000">
                      <a:alpha val="43137"/>
                    </a:srgbClr>
                  </a:outerShdw>
                </a:effectLst>
              </a:rPr>
              <a:t> membranes project into the cranial end of the </a:t>
            </a:r>
            <a:r>
              <a:rPr lang="en-US" sz="3200" dirty="0" err="1">
                <a:effectLst>
                  <a:outerShdw blurRad="38100" dist="38100" dir="2700000" algn="tl">
                    <a:srgbClr val="000000">
                      <a:alpha val="43137"/>
                    </a:srgbClr>
                  </a:outerShdw>
                </a:effectLst>
              </a:rPr>
              <a:t>pericardioperitoneal</a:t>
            </a:r>
            <a:r>
              <a:rPr lang="en-US" sz="3200" dirty="0">
                <a:effectLst>
                  <a:outerShdw blurRad="38100" dist="38100" dir="2700000" algn="tl">
                    <a:srgbClr val="000000">
                      <a:alpha val="43137"/>
                    </a:srgbClr>
                  </a:outerShdw>
                </a:effectLst>
              </a:rPr>
              <a:t> canals</a:t>
            </a:r>
          </a:p>
          <a:p>
            <a:pPr lvl="1">
              <a:buFont typeface="Wingdings" pitchFamily="2" charset="2"/>
              <a:buChar char="§"/>
            </a:pPr>
            <a:endParaRPr lang="en-US" sz="3200" dirty="0" smtClean="0"/>
          </a:p>
        </p:txBody>
      </p:sp>
      <p:pic>
        <p:nvPicPr>
          <p:cNvPr id="9219" name="Picture 5" descr="F:\New Folder26\Copy of bc4.jpg"/>
          <p:cNvPicPr>
            <a:picLocks noChangeAspect="1" noChangeArrowheads="1"/>
          </p:cNvPicPr>
          <p:nvPr/>
        </p:nvPicPr>
        <p:blipFill>
          <a:blip r:embed="rId3"/>
          <a:srcRect l="54762" t="5405" r="1888" b="57021"/>
          <a:stretch>
            <a:fillRect/>
          </a:stretch>
        </p:blipFill>
        <p:spPr bwMode="auto">
          <a:xfrm>
            <a:off x="4800600" y="381000"/>
            <a:ext cx="3962400" cy="2973388"/>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334000" y="3354388"/>
            <a:ext cx="3276600" cy="3043582"/>
          </a:xfrm>
          <a:prstGeom prst="rect">
            <a:avLst/>
          </a:prstGeom>
        </p:spPr>
      </p:pic>
      <p:sp>
        <p:nvSpPr>
          <p:cNvPr id="3" name="Slide Number Placeholder 2"/>
          <p:cNvSpPr>
            <a:spLocks noGrp="1"/>
          </p:cNvSpPr>
          <p:nvPr>
            <p:ph type="sldNum" sz="quarter" idx="12"/>
          </p:nvPr>
        </p:nvSpPr>
        <p:spPr/>
        <p:txBody>
          <a:bodyPr/>
          <a:lstStyle/>
          <a:p>
            <a:fld id="{C3A55C1C-8CD7-4122-9A8A-40C63819A632}"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sz="half" idx="4294967295"/>
          </p:nvPr>
        </p:nvSpPr>
        <p:spPr>
          <a:xfrm>
            <a:off x="152400" y="381000"/>
            <a:ext cx="4419600" cy="6324600"/>
          </a:xfrm>
        </p:spPr>
        <p:txBody>
          <a:bodyPr>
            <a:noAutofit/>
          </a:bodyPr>
          <a:lstStyle/>
          <a:p>
            <a:r>
              <a:rPr lang="en-US" sz="2800" dirty="0" smtClean="0"/>
              <a:t>With the growth and descent of the heart and expansion of the pleural cavities, the </a:t>
            </a:r>
            <a:r>
              <a:rPr lang="en-US" sz="2800" dirty="0" err="1" smtClean="0"/>
              <a:t>pleuro</a:t>
            </a:r>
            <a:r>
              <a:rPr lang="en-US" sz="2800" dirty="0" smtClean="0"/>
              <a:t>-pericardial membranes expand and move medially</a:t>
            </a:r>
          </a:p>
          <a:p>
            <a:r>
              <a:rPr lang="en-US" sz="2800" dirty="0">
                <a:latin typeface="Calibri" pitchFamily="34" charset="0"/>
              </a:rPr>
              <a:t>By 7</a:t>
            </a:r>
            <a:r>
              <a:rPr lang="en-US" sz="2800" baseline="30000" dirty="0">
                <a:latin typeface="Calibri" pitchFamily="34" charset="0"/>
              </a:rPr>
              <a:t>th</a:t>
            </a:r>
            <a:r>
              <a:rPr lang="en-US" sz="2800" dirty="0">
                <a:latin typeface="Calibri" pitchFamily="34" charset="0"/>
              </a:rPr>
              <a:t> week, the membranes fuse with the mesenchyme ventral to the esophagus forming the </a:t>
            </a:r>
            <a:r>
              <a:rPr lang="en-US" sz="2800" u="sng" dirty="0">
                <a:latin typeface="Calibri" pitchFamily="34" charset="0"/>
              </a:rPr>
              <a:t>primordial mediastinum</a:t>
            </a:r>
            <a:r>
              <a:rPr lang="en-US" sz="2800" dirty="0">
                <a:latin typeface="Calibri" pitchFamily="34" charset="0"/>
              </a:rPr>
              <a:t>, thus closing the </a:t>
            </a:r>
            <a:r>
              <a:rPr lang="en-US" sz="2800" dirty="0" err="1">
                <a:latin typeface="Calibri" pitchFamily="34" charset="0"/>
              </a:rPr>
              <a:t>pleuropericardial</a:t>
            </a:r>
            <a:r>
              <a:rPr lang="en-US" sz="2800" dirty="0">
                <a:latin typeface="Calibri" pitchFamily="34" charset="0"/>
              </a:rPr>
              <a:t> </a:t>
            </a:r>
            <a:r>
              <a:rPr lang="en-US" sz="2800" dirty="0" smtClean="0">
                <a:latin typeface="Calibri" pitchFamily="34" charset="0"/>
              </a:rPr>
              <a:t>openings. </a:t>
            </a:r>
            <a:endParaRPr lang="en-US" sz="2800" dirty="0">
              <a:latin typeface="Calibri" pitchFamily="34" charset="0"/>
            </a:endParaRPr>
          </a:p>
          <a:p>
            <a:endParaRPr lang="en-US" sz="2800" b="1" dirty="0" smtClean="0"/>
          </a:p>
          <a:p>
            <a:pPr>
              <a:buFont typeface="Arial" charset="0"/>
              <a:buNone/>
            </a:pPr>
            <a:endParaRPr lang="en-US" sz="2800" dirty="0" smtClean="0"/>
          </a:p>
        </p:txBody>
      </p:sp>
      <p:pic>
        <p:nvPicPr>
          <p:cNvPr id="10243" name="Content Placeholder 4" descr="F:\New Folder26\Copy of bc4.jpg"/>
          <p:cNvPicPr>
            <a:picLocks noChangeAspect="1" noChangeArrowheads="1"/>
          </p:cNvPicPr>
          <p:nvPr/>
        </p:nvPicPr>
        <p:blipFill>
          <a:blip r:embed="rId3"/>
          <a:srcRect l="7547" t="55247" r="53491" b="4485"/>
          <a:stretch>
            <a:fillRect/>
          </a:stretch>
        </p:blipFill>
        <p:spPr bwMode="auto">
          <a:xfrm>
            <a:off x="4724400" y="609600"/>
            <a:ext cx="4067175" cy="32893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Content Placeholder 4" descr="F:\New Folder26\Copy of bc4.jpg"/>
          <p:cNvPicPr>
            <a:picLocks noGrp="1" noChangeAspect="1" noChangeArrowheads="1"/>
          </p:cNvPicPr>
          <p:nvPr>
            <p:ph sz="half" idx="4294967295"/>
          </p:nvPr>
        </p:nvPicPr>
        <p:blipFill>
          <a:blip r:embed="rId3"/>
          <a:srcRect l="54485" t="53905" r="1888" b="5257"/>
          <a:stretch>
            <a:fillRect/>
          </a:stretch>
        </p:blipFill>
        <p:spPr>
          <a:xfrm>
            <a:off x="4724400" y="381000"/>
            <a:ext cx="4232275" cy="3113088"/>
          </a:xfrm>
          <a:noFill/>
        </p:spPr>
      </p:pic>
      <p:cxnSp>
        <p:nvCxnSpPr>
          <p:cNvPr id="6" name="Straight Arrow Connector 5"/>
          <p:cNvCxnSpPr/>
          <p:nvPr/>
        </p:nvCxnSpPr>
        <p:spPr>
          <a:xfrm flipV="1">
            <a:off x="5791200" y="2362200"/>
            <a:ext cx="551632" cy="14041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0" name="TextBox 8"/>
          <p:cNvSpPr txBox="1">
            <a:spLocks noChangeArrowheads="1"/>
          </p:cNvSpPr>
          <p:nvPr/>
        </p:nvSpPr>
        <p:spPr bwMode="auto">
          <a:xfrm>
            <a:off x="5228816" y="3657600"/>
            <a:ext cx="1676400" cy="369888"/>
          </a:xfrm>
          <a:prstGeom prst="rect">
            <a:avLst/>
          </a:prstGeom>
          <a:noFill/>
          <a:ln w="9525">
            <a:noFill/>
            <a:miter lim="800000"/>
            <a:headEnd/>
            <a:tailEnd/>
          </a:ln>
        </p:spPr>
        <p:txBody>
          <a:bodyPr>
            <a:spAutoFit/>
          </a:bodyPr>
          <a:lstStyle/>
          <a:p>
            <a:r>
              <a:rPr lang="en-US" dirty="0"/>
              <a:t>Phrenic nerve</a:t>
            </a:r>
          </a:p>
        </p:txBody>
      </p:sp>
      <p:sp>
        <p:nvSpPr>
          <p:cNvPr id="2" name="Rectangle 1"/>
          <p:cNvSpPr/>
          <p:nvPr/>
        </p:nvSpPr>
        <p:spPr>
          <a:xfrm>
            <a:off x="457200" y="533400"/>
            <a:ext cx="4572000" cy="5816977"/>
          </a:xfrm>
          <a:prstGeom prst="rect">
            <a:avLst/>
          </a:prstGeom>
        </p:spPr>
        <p:txBody>
          <a:bodyPr>
            <a:spAutoFit/>
          </a:bodyPr>
          <a:lstStyle/>
          <a:p>
            <a:pPr marL="457200" indent="-457200">
              <a:buFont typeface="Arial" panose="020B0604020202020204" pitchFamily="34" charset="0"/>
              <a:buChar char="•"/>
            </a:pPr>
            <a:r>
              <a:rPr lang="en-GB" sz="2800" dirty="0"/>
              <a:t>The right </a:t>
            </a:r>
            <a:r>
              <a:rPr lang="en-GB" sz="2800" dirty="0" err="1"/>
              <a:t>pleuropericardial</a:t>
            </a:r>
            <a:r>
              <a:rPr lang="en-GB" sz="2800" dirty="0"/>
              <a:t> opening closes slightly earlier than the left (right common cardinal vein is larger than the left  and so raises a bigger fold) </a:t>
            </a:r>
          </a:p>
          <a:p>
            <a:pPr marL="457200" indent="-457200">
              <a:buFont typeface="Arial" panose="020B0604020202020204" pitchFamily="34" charset="0"/>
              <a:buChar char="•"/>
            </a:pPr>
            <a:r>
              <a:rPr lang="en-GB" sz="2800" dirty="0"/>
              <a:t>The fused </a:t>
            </a:r>
            <a:r>
              <a:rPr lang="en-GB" sz="2800" dirty="0" err="1"/>
              <a:t>pleuropericardial</a:t>
            </a:r>
            <a:r>
              <a:rPr lang="en-GB" sz="2800" dirty="0"/>
              <a:t> membranes form the fibrous pericardium</a:t>
            </a:r>
          </a:p>
          <a:p>
            <a:pPr marL="457200" indent="-457200">
              <a:buFont typeface="Arial" panose="020B0604020202020204" pitchFamily="34" charset="0"/>
              <a:buChar char="•"/>
            </a:pPr>
            <a:r>
              <a:rPr lang="en-GB" sz="2800" dirty="0"/>
              <a:t>(Note the position of phrenic nerve </a:t>
            </a:r>
            <a:r>
              <a:rPr lang="en-GB" sz="3200" dirty="0"/>
              <a:t>in the fibrous pericardium)</a:t>
            </a:r>
          </a:p>
        </p:txBody>
      </p:sp>
      <p:sp>
        <p:nvSpPr>
          <p:cNvPr id="4" name="Slide Number Placeholder 3"/>
          <p:cNvSpPr>
            <a:spLocks noGrp="1"/>
          </p:cNvSpPr>
          <p:nvPr>
            <p:ph type="sldNum" sz="quarter" idx="12"/>
          </p:nvPr>
        </p:nvSpPr>
        <p:spPr/>
        <p:txBody>
          <a:bodyPr/>
          <a:lstStyle/>
          <a:p>
            <a:fld id="{C3A55C1C-8CD7-4122-9A8A-40C63819A632}"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762000" y="228600"/>
            <a:ext cx="7618413" cy="4405311"/>
          </a:xfrm>
          <a:prstGeom prst="rect">
            <a:avLst/>
          </a:prstGeom>
          <a:noFill/>
          <a:ln w="9525">
            <a:noFill/>
            <a:miter lim="800000"/>
            <a:headEnd/>
            <a:tailEnd/>
          </a:ln>
          <a:effectLst/>
        </p:spPr>
      </p:pic>
      <p:sp>
        <p:nvSpPr>
          <p:cNvPr id="3" name="Rectangle 2"/>
          <p:cNvSpPr/>
          <p:nvPr/>
        </p:nvSpPr>
        <p:spPr>
          <a:xfrm>
            <a:off x="304800" y="4648200"/>
            <a:ext cx="8458200" cy="2031325"/>
          </a:xfrm>
          <a:prstGeom prst="rect">
            <a:avLst/>
          </a:prstGeom>
        </p:spPr>
        <p:txBody>
          <a:bodyPr wrap="square">
            <a:spAutoFit/>
          </a:bodyPr>
          <a:lstStyle/>
          <a:p>
            <a:r>
              <a:rPr lang="en-US" sz="1400" dirty="0" smtClean="0"/>
              <a:t>Drawings of transverse sections through embryos cranial to the septum </a:t>
            </a:r>
            <a:r>
              <a:rPr lang="en-US" sz="1400" dirty="0" err="1" smtClean="0"/>
              <a:t>transversum</a:t>
            </a:r>
            <a:r>
              <a:rPr lang="en-US" sz="1400" dirty="0" smtClean="0"/>
              <a:t>, illustrating successive stages in the separation of the pleural cavities from the pericardial cavity. Growth and development of the lungs, expansion of the pleural cavities, and formation of the fibrous pericardium are also shown. </a:t>
            </a:r>
            <a:r>
              <a:rPr lang="en-US" sz="1400" b="1" dirty="0" smtClean="0"/>
              <a:t>A,</a:t>
            </a:r>
            <a:r>
              <a:rPr lang="en-US" sz="1400" dirty="0" smtClean="0"/>
              <a:t> At 5 weeks. The arrows indicate the communications between the </a:t>
            </a:r>
            <a:r>
              <a:rPr lang="en-US" sz="1400" dirty="0" err="1" smtClean="0"/>
              <a:t>pericardioperitoneal</a:t>
            </a:r>
            <a:r>
              <a:rPr lang="en-US" sz="1400" dirty="0" smtClean="0"/>
              <a:t> canals and the pericardial cavity. </a:t>
            </a:r>
            <a:r>
              <a:rPr lang="en-US" sz="1400" b="1" dirty="0" smtClean="0"/>
              <a:t>B,</a:t>
            </a:r>
            <a:r>
              <a:rPr lang="en-US" sz="1400" dirty="0" smtClean="0"/>
              <a:t> At 6 weeks. The </a:t>
            </a:r>
            <a:r>
              <a:rPr lang="en-US" sz="1400" i="1" dirty="0" smtClean="0"/>
              <a:t>arrows</a:t>
            </a:r>
            <a:r>
              <a:rPr lang="en-US" sz="1400" dirty="0" smtClean="0"/>
              <a:t> indicate development of the pleural cavities as they expand into the body wall. </a:t>
            </a:r>
            <a:r>
              <a:rPr lang="en-US" sz="1400" b="1" dirty="0" smtClean="0"/>
              <a:t>C,</a:t>
            </a:r>
            <a:r>
              <a:rPr lang="en-US" sz="1400" dirty="0" smtClean="0"/>
              <a:t> At 7 weeks. Expansion of the pleural cavities ventrally around the heart is shown. The </a:t>
            </a:r>
            <a:r>
              <a:rPr lang="en-US" sz="1400" dirty="0" err="1" smtClean="0"/>
              <a:t>pleuropericardial</a:t>
            </a:r>
            <a:r>
              <a:rPr lang="en-US" sz="1400" dirty="0" smtClean="0"/>
              <a:t> membranes are now fused in the median plane with each other and with the mesoderm ventral to the esophagus. </a:t>
            </a:r>
            <a:r>
              <a:rPr lang="en-US" sz="1400" b="1" dirty="0" smtClean="0"/>
              <a:t>D,</a:t>
            </a:r>
            <a:r>
              <a:rPr lang="en-US" sz="1400" dirty="0" smtClean="0"/>
              <a:t> At 8 weeks. Continued expansion of the lungs and pleural cavities and formation of the fibrous pericardium and thoracic wall are illustrated.</a:t>
            </a:r>
            <a:endParaRPr lang="en-US" sz="1400" dirty="0"/>
          </a:p>
        </p:txBody>
      </p:sp>
      <p:sp>
        <p:nvSpPr>
          <p:cNvPr id="2" name="Slide Number Placeholder 1"/>
          <p:cNvSpPr>
            <a:spLocks noGrp="1"/>
          </p:cNvSpPr>
          <p:nvPr>
            <p:ph type="sldNum" sz="quarter" idx="12"/>
          </p:nvPr>
        </p:nvSpPr>
        <p:spPr/>
        <p:txBody>
          <a:bodyPr/>
          <a:lstStyle/>
          <a:p>
            <a:fld id="{C3A55C1C-8CD7-4122-9A8A-40C63819A632}"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A55C1C-8CD7-4122-9A8A-40C63819A632}" type="slidenum">
              <a:rPr lang="en-US" smtClean="0"/>
              <a:pPr/>
              <a:t>27</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315200" cy="5334000"/>
          </a:xfrm>
          <a:prstGeom prst="rect">
            <a:avLst/>
          </a:prstGeom>
          <a:noFill/>
          <a:ln>
            <a:noFill/>
          </a:ln>
        </p:spPr>
      </p:pic>
    </p:spTree>
    <p:extLst>
      <p:ext uri="{BB962C8B-B14F-4D97-AF65-F5344CB8AC3E}">
        <p14:creationId xmlns:p14="http://schemas.microsoft.com/office/powerpoint/2010/main" val="863685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15962"/>
          </a:xfrm>
        </p:spPr>
        <p:txBody>
          <a:bodyPr/>
          <a:lstStyle/>
          <a:p>
            <a:pPr eaLnBrk="1" hangingPunct="1">
              <a:defRPr/>
            </a:pPr>
            <a:r>
              <a:rPr lang="en-US" sz="3600" b="1" dirty="0" err="1" smtClean="0">
                <a:effectLst>
                  <a:outerShdw blurRad="38100" dist="38100" dir="2700000" algn="tl">
                    <a:srgbClr val="000000">
                      <a:alpha val="43137"/>
                    </a:srgbClr>
                  </a:outerShdw>
                </a:effectLst>
              </a:rPr>
              <a:t>Pleuroperitoneal</a:t>
            </a:r>
            <a:r>
              <a:rPr lang="en-US" sz="3600" b="1" dirty="0" smtClean="0">
                <a:effectLst>
                  <a:outerShdw blurRad="38100" dist="38100" dir="2700000" algn="tl">
                    <a:srgbClr val="000000">
                      <a:alpha val="43137"/>
                    </a:srgbClr>
                  </a:outerShdw>
                </a:effectLst>
              </a:rPr>
              <a:t> Membranes</a:t>
            </a:r>
          </a:p>
        </p:txBody>
      </p:sp>
      <p:sp>
        <p:nvSpPr>
          <p:cNvPr id="12291" name="Content Placeholder 2"/>
          <p:cNvSpPr>
            <a:spLocks noGrp="1"/>
          </p:cNvSpPr>
          <p:nvPr>
            <p:ph sz="half" idx="1"/>
          </p:nvPr>
        </p:nvSpPr>
        <p:spPr>
          <a:xfrm>
            <a:off x="152400" y="1143000"/>
            <a:ext cx="5105400" cy="5105400"/>
          </a:xfrm>
        </p:spPr>
        <p:txBody>
          <a:bodyPr>
            <a:normAutofit fontScale="92500" lnSpcReduction="10000"/>
          </a:bodyPr>
          <a:lstStyle/>
          <a:p>
            <a:pPr eaLnBrk="1" hangingPunct="1"/>
            <a:r>
              <a:rPr lang="en-US" dirty="0" smtClean="0"/>
              <a:t>Develop from the </a:t>
            </a:r>
            <a:r>
              <a:rPr lang="en-US" u="sng" dirty="0" err="1" smtClean="0"/>
              <a:t>pleuroperitoneal</a:t>
            </a:r>
            <a:r>
              <a:rPr lang="en-US" u="sng" dirty="0" smtClean="0"/>
              <a:t> folds </a:t>
            </a:r>
            <a:r>
              <a:rPr lang="en-US" dirty="0" smtClean="0"/>
              <a:t>that are attached </a:t>
            </a:r>
            <a:r>
              <a:rPr lang="en-US" dirty="0" err="1" smtClean="0"/>
              <a:t>dorsolaterally</a:t>
            </a:r>
            <a:r>
              <a:rPr lang="en-US" dirty="0" smtClean="0"/>
              <a:t> to the body wall and their free edges project into the caudal part of the </a:t>
            </a:r>
            <a:r>
              <a:rPr lang="en-US" u="sng" dirty="0" err="1" smtClean="0"/>
              <a:t>pericardioperitoneal</a:t>
            </a:r>
            <a:r>
              <a:rPr lang="en-US" dirty="0" smtClean="0"/>
              <a:t> canals</a:t>
            </a:r>
          </a:p>
          <a:p>
            <a:pPr>
              <a:buFont typeface="Arial" charset="0"/>
              <a:buChar char="•"/>
            </a:pPr>
            <a:r>
              <a:rPr lang="en-US" dirty="0"/>
              <a:t>As the developing lung enlarges cranially and liver expands caudally, these folds become more prominent and gradually become membranous</a:t>
            </a:r>
          </a:p>
          <a:p>
            <a:pPr>
              <a:buFont typeface="Arial" charset="0"/>
              <a:buChar char="•"/>
            </a:pPr>
            <a:r>
              <a:rPr lang="en-US" dirty="0" smtClean="0"/>
              <a:t>They are invaded </a:t>
            </a:r>
            <a:r>
              <a:rPr lang="en-US" dirty="0"/>
              <a:t>by the myoblasts (primitive muscle cells)</a:t>
            </a:r>
          </a:p>
          <a:p>
            <a:pPr eaLnBrk="1" hangingPunct="1"/>
            <a:endParaRPr lang="en-US" dirty="0" smtClean="0"/>
          </a:p>
        </p:txBody>
      </p:sp>
      <p:pic>
        <p:nvPicPr>
          <p:cNvPr id="12292" name="Picture 3" descr="C:\Documents and Settings\user\My Documents\My Pictures\fc.jpg"/>
          <p:cNvPicPr>
            <a:picLocks noGrp="1" noChangeAspect="1" noChangeArrowheads="1"/>
          </p:cNvPicPr>
          <p:nvPr>
            <p:ph sz="half" idx="2"/>
          </p:nvPr>
        </p:nvPicPr>
        <p:blipFill>
          <a:blip r:embed="rId3"/>
          <a:srcRect l="1888" t="5701" r="2831" b="16124"/>
          <a:stretch>
            <a:fillRect/>
          </a:stretch>
        </p:blipFill>
        <p:spPr>
          <a:xfrm>
            <a:off x="5105400" y="1600200"/>
            <a:ext cx="3735388" cy="2376488"/>
          </a:xfrm>
          <a:noFill/>
        </p:spPr>
      </p:pic>
      <p:sp>
        <p:nvSpPr>
          <p:cNvPr id="2" name="Slide Number Placeholder 1"/>
          <p:cNvSpPr>
            <a:spLocks noGrp="1"/>
          </p:cNvSpPr>
          <p:nvPr>
            <p:ph type="sldNum" sz="quarter" idx="12"/>
          </p:nvPr>
        </p:nvSpPr>
        <p:spPr/>
        <p:txBody>
          <a:bodyPr/>
          <a:lstStyle/>
          <a:p>
            <a:fld id="{C3A55C1C-8CD7-4122-9A8A-40C63819A632}"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half" idx="4294967295"/>
          </p:nvPr>
        </p:nvSpPr>
        <p:spPr>
          <a:xfrm>
            <a:off x="152400" y="381000"/>
            <a:ext cx="4953000" cy="5867400"/>
          </a:xfrm>
        </p:spPr>
        <p:txBody>
          <a:bodyPr>
            <a:normAutofit fontScale="92500"/>
          </a:bodyPr>
          <a:lstStyle/>
          <a:p>
            <a:r>
              <a:rPr lang="en-US" dirty="0" smtClean="0"/>
              <a:t>During 6</a:t>
            </a:r>
            <a:r>
              <a:rPr lang="en-US" baseline="30000" dirty="0" smtClean="0"/>
              <a:t>th</a:t>
            </a:r>
            <a:r>
              <a:rPr lang="en-US" dirty="0" smtClean="0"/>
              <a:t> week, the </a:t>
            </a:r>
            <a:r>
              <a:rPr lang="en-US" b="1" dirty="0" err="1" smtClean="0"/>
              <a:t>pleuroperitoneal</a:t>
            </a:r>
            <a:r>
              <a:rPr lang="en-US" b="1" dirty="0" smtClean="0"/>
              <a:t> membranes </a:t>
            </a:r>
            <a:r>
              <a:rPr lang="en-US" dirty="0" smtClean="0"/>
              <a:t>extend </a:t>
            </a:r>
            <a:r>
              <a:rPr lang="en-US" u="sng" dirty="0" err="1" smtClean="0"/>
              <a:t>ventromedially</a:t>
            </a:r>
            <a:r>
              <a:rPr lang="en-US" dirty="0" smtClean="0"/>
              <a:t> and fuse with the </a:t>
            </a:r>
            <a:r>
              <a:rPr lang="en-US" b="1" dirty="0" smtClean="0"/>
              <a:t>dorsal mesentery of the esophagus</a:t>
            </a:r>
            <a:r>
              <a:rPr lang="en-US" dirty="0" smtClean="0"/>
              <a:t> and the </a:t>
            </a:r>
            <a:r>
              <a:rPr lang="en-US" b="1" dirty="0" smtClean="0"/>
              <a:t>septum </a:t>
            </a:r>
            <a:r>
              <a:rPr lang="en-US" b="1" dirty="0" err="1" smtClean="0"/>
              <a:t>transversum</a:t>
            </a:r>
            <a:endParaRPr lang="en-US" b="1" dirty="0" smtClean="0"/>
          </a:p>
          <a:p>
            <a:r>
              <a:rPr lang="en-US" dirty="0"/>
              <a:t>This results in closure of the </a:t>
            </a:r>
            <a:r>
              <a:rPr lang="en-US" dirty="0" err="1"/>
              <a:t>pericardioperitoneal</a:t>
            </a:r>
            <a:r>
              <a:rPr lang="en-US" dirty="0"/>
              <a:t> openings. </a:t>
            </a:r>
            <a:endParaRPr lang="en-US" dirty="0" smtClean="0"/>
          </a:p>
          <a:p>
            <a:r>
              <a:rPr lang="en-US" dirty="0" smtClean="0"/>
              <a:t>The </a:t>
            </a:r>
            <a:r>
              <a:rPr lang="en-US" dirty="0"/>
              <a:t>right opening closes slightly earlier than the left</a:t>
            </a:r>
          </a:p>
          <a:p>
            <a:endParaRPr lang="en-US" b="1" dirty="0" smtClean="0"/>
          </a:p>
          <a:p>
            <a:endParaRPr lang="en-US" dirty="0" smtClean="0"/>
          </a:p>
          <a:p>
            <a:endParaRPr lang="en-US" dirty="0" smtClean="0"/>
          </a:p>
        </p:txBody>
      </p:sp>
      <p:pic>
        <p:nvPicPr>
          <p:cNvPr id="13315" name="Content Placeholder 4" descr="F:\New Folder26\Copy (2) of bc3.jpg"/>
          <p:cNvPicPr>
            <a:picLocks noGrp="1" noChangeAspect="1" noChangeArrowheads="1"/>
          </p:cNvPicPr>
          <p:nvPr>
            <p:ph sz="half" idx="4294967295"/>
          </p:nvPr>
        </p:nvPicPr>
        <p:blipFill>
          <a:blip r:embed="rId3"/>
          <a:srcRect l="22108" t="68427" r="45425" b="1801"/>
          <a:stretch>
            <a:fillRect/>
          </a:stretch>
        </p:blipFill>
        <p:spPr>
          <a:xfrm>
            <a:off x="5105400" y="762000"/>
            <a:ext cx="3729038" cy="3124200"/>
          </a:xfrm>
          <a:noFill/>
        </p:spPr>
      </p:pic>
      <p:sp>
        <p:nvSpPr>
          <p:cNvPr id="2" name="Slide Number Placeholder 1"/>
          <p:cNvSpPr>
            <a:spLocks noGrp="1"/>
          </p:cNvSpPr>
          <p:nvPr>
            <p:ph type="sldNum" sz="quarter" idx="12"/>
          </p:nvPr>
        </p:nvSpPr>
        <p:spPr/>
        <p:txBody>
          <a:bodyPr/>
          <a:lstStyle/>
          <a:p>
            <a:fld id="{C3A55C1C-8CD7-4122-9A8A-40C63819A632}"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noChangeArrowheads="1"/>
          </p:cNvSpPr>
          <p:nvPr>
            <p:ph type="title"/>
          </p:nvPr>
        </p:nvSpPr>
        <p:spPr/>
        <p:txBody>
          <a:bodyPr/>
          <a:lstStyle/>
          <a:p>
            <a:r>
              <a:rPr lang="en-US" dirty="0" smtClean="0"/>
              <a:t>Body Cavities and Membranes (1)</a:t>
            </a:r>
          </a:p>
        </p:txBody>
      </p:sp>
      <p:sp>
        <p:nvSpPr>
          <p:cNvPr id="9220" name="Rectangle 5"/>
          <p:cNvSpPr>
            <a:spLocks noGrp="1" noChangeArrowheads="1"/>
          </p:cNvSpPr>
          <p:nvPr>
            <p:ph type="body" idx="1"/>
          </p:nvPr>
        </p:nvSpPr>
        <p:spPr/>
        <p:txBody>
          <a:bodyPr>
            <a:normAutofit fontScale="85000" lnSpcReduction="20000"/>
          </a:bodyPr>
          <a:lstStyle/>
          <a:p>
            <a:r>
              <a:rPr lang="en-US" dirty="0" smtClean="0"/>
              <a:t>Dorsal body cavity</a:t>
            </a:r>
          </a:p>
          <a:p>
            <a:pPr lvl="1"/>
            <a:r>
              <a:rPr lang="en-US" dirty="0" smtClean="0"/>
              <a:t>Cranial cavity</a:t>
            </a:r>
          </a:p>
          <a:p>
            <a:pPr lvl="1"/>
            <a:r>
              <a:rPr lang="en-US" dirty="0" smtClean="0"/>
              <a:t>Vertebral cavity</a:t>
            </a:r>
          </a:p>
          <a:p>
            <a:r>
              <a:rPr lang="en-US" dirty="0" smtClean="0"/>
              <a:t>Ventral body cavity</a:t>
            </a:r>
          </a:p>
          <a:p>
            <a:pPr lvl="1"/>
            <a:r>
              <a:rPr lang="en-US" dirty="0" smtClean="0"/>
              <a:t>Thoracic cavity – divided into three parts</a:t>
            </a:r>
          </a:p>
          <a:p>
            <a:pPr lvl="2"/>
            <a:r>
              <a:rPr lang="en-US" dirty="0" smtClean="0"/>
              <a:t>Two lateral parts each containing a lung surrounded by a pleural cavity </a:t>
            </a:r>
          </a:p>
          <a:p>
            <a:pPr lvl="2"/>
            <a:r>
              <a:rPr lang="en-US" b="1" dirty="0" err="1" smtClean="0"/>
              <a:t>Mediastinum</a:t>
            </a:r>
            <a:r>
              <a:rPr lang="en-US" dirty="0" smtClean="0"/>
              <a:t> – contains the heart surrounded by the pericardial sac</a:t>
            </a:r>
          </a:p>
          <a:p>
            <a:pPr lvl="1"/>
            <a:r>
              <a:rPr lang="en-US" dirty="0" err="1" smtClean="0"/>
              <a:t>Abdominopelvic</a:t>
            </a:r>
            <a:r>
              <a:rPr lang="en-US" dirty="0" smtClean="0"/>
              <a:t> cavity – divided into two parts</a:t>
            </a:r>
          </a:p>
          <a:p>
            <a:pPr lvl="2"/>
            <a:r>
              <a:rPr lang="en-US" b="1" dirty="0" smtClean="0"/>
              <a:t>Abdominal cavity</a:t>
            </a:r>
            <a:r>
              <a:rPr lang="en-US" dirty="0" smtClean="0"/>
              <a:t> – contains the liver, stomach, kidneys, and other organs</a:t>
            </a:r>
          </a:p>
          <a:p>
            <a:pPr lvl="2"/>
            <a:r>
              <a:rPr lang="en-US" b="1" dirty="0" smtClean="0"/>
              <a:t>Pelvic cavity</a:t>
            </a:r>
            <a:r>
              <a:rPr lang="en-US" dirty="0" smtClean="0"/>
              <a:t> – contains the bladder, some reproductive organs, and rectum</a:t>
            </a:r>
          </a:p>
          <a:p>
            <a:pPr lvl="2">
              <a:buNone/>
            </a:pPr>
            <a:endParaRPr lang="en-US" dirty="0" smtClean="0"/>
          </a:p>
        </p:txBody>
      </p:sp>
      <p:sp>
        <p:nvSpPr>
          <p:cNvPr id="2" name="Slide Number Placeholder 1"/>
          <p:cNvSpPr>
            <a:spLocks noGrp="1"/>
          </p:cNvSpPr>
          <p:nvPr>
            <p:ph type="sldNum" sz="quarter" idx="12"/>
          </p:nvPr>
        </p:nvSpPr>
        <p:spPr/>
        <p:txBody>
          <a:bodyPr/>
          <a:lstStyle/>
          <a:p>
            <a:fld id="{C3A55C1C-8CD7-4122-9A8A-40C63819A632}"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CONGENITAL PERICARDIAL DEFECTS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Defective formation and/or fusion of the </a:t>
            </a:r>
            <a:r>
              <a:rPr lang="en-US" dirty="0" err="1" smtClean="0"/>
              <a:t>pleuropericardial</a:t>
            </a:r>
            <a:r>
              <a:rPr lang="en-US" dirty="0" smtClean="0"/>
              <a:t> membranes separating the pericardial and pleural cavities is uncommon. </a:t>
            </a:r>
          </a:p>
          <a:p>
            <a:r>
              <a:rPr lang="en-US" dirty="0" smtClean="0"/>
              <a:t>This anomaly results in a congenital defect of the pericardium, usually on the left side. </a:t>
            </a:r>
          </a:p>
          <a:p>
            <a:r>
              <a:rPr lang="en-US" dirty="0" smtClean="0"/>
              <a:t>Consequently, the pericardial cavity communicates with the pleural cavity. </a:t>
            </a:r>
          </a:p>
          <a:p>
            <a:r>
              <a:rPr lang="en-US" dirty="0" smtClean="0"/>
              <a:t>In very unusual cases, part of the left atrium of the heart </a:t>
            </a:r>
            <a:r>
              <a:rPr lang="en-US" dirty="0" err="1" smtClean="0"/>
              <a:t>herniates</a:t>
            </a:r>
            <a:r>
              <a:rPr lang="en-US" dirty="0" smtClean="0"/>
              <a:t> into the pleural cavity at each heartbeat.</a:t>
            </a:r>
          </a:p>
          <a:p>
            <a:endParaRPr lang="en-US" dirty="0"/>
          </a:p>
        </p:txBody>
      </p:sp>
      <p:sp>
        <p:nvSpPr>
          <p:cNvPr id="4" name="Slide Number Placeholder 3"/>
          <p:cNvSpPr>
            <a:spLocks noGrp="1"/>
          </p:cNvSpPr>
          <p:nvPr>
            <p:ph type="sldNum" sz="quarter" idx="12"/>
          </p:nvPr>
        </p:nvSpPr>
        <p:spPr/>
        <p:txBody>
          <a:bodyPr/>
          <a:lstStyle/>
          <a:p>
            <a:fld id="{C3A55C1C-8CD7-4122-9A8A-40C63819A632}"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762000" y="2133600"/>
            <a:ext cx="7620000" cy="1371600"/>
          </a:xfrm>
        </p:spPr>
        <p:txBody>
          <a:bodyPr>
            <a:normAutofit fontScale="90000"/>
          </a:bodyPr>
          <a:lstStyle/>
          <a:p>
            <a:pPr eaLnBrk="1" hangingPunct="1"/>
            <a:r>
              <a:rPr lang="en-US" smtClean="0">
                <a:latin typeface="Cooper Black" pitchFamily="18" charset="0"/>
              </a:rPr>
              <a:t>Development of the Diaphragm</a:t>
            </a:r>
            <a:endParaRPr lang="en-US" smtClean="0"/>
          </a:p>
        </p:txBody>
      </p:sp>
      <p:sp>
        <p:nvSpPr>
          <p:cNvPr id="2" name="Slide Number Placeholder 1"/>
          <p:cNvSpPr>
            <a:spLocks noGrp="1"/>
          </p:cNvSpPr>
          <p:nvPr>
            <p:ph type="sldNum" sz="quarter" idx="12"/>
          </p:nvPr>
        </p:nvSpPr>
        <p:spPr/>
        <p:txBody>
          <a:bodyPr/>
          <a:lstStyle/>
          <a:p>
            <a:fld id="{C3A55C1C-8CD7-4122-9A8A-40C63819A632}"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half" idx="4294967295"/>
          </p:nvPr>
        </p:nvSpPr>
        <p:spPr>
          <a:xfrm>
            <a:off x="228600" y="381000"/>
            <a:ext cx="5029200" cy="5943600"/>
          </a:xfrm>
        </p:spPr>
        <p:txBody>
          <a:bodyPr/>
          <a:lstStyle/>
          <a:p>
            <a:pPr eaLnBrk="1" hangingPunct="1"/>
            <a:r>
              <a:rPr lang="en-US" dirty="0" smtClean="0"/>
              <a:t>The diaphragm develops from </a:t>
            </a:r>
            <a:r>
              <a:rPr lang="en-US" u="sng" dirty="0" smtClean="0"/>
              <a:t>four</a:t>
            </a:r>
            <a:r>
              <a:rPr lang="en-US" dirty="0" smtClean="0"/>
              <a:t> embryonic components:</a:t>
            </a:r>
          </a:p>
          <a:p>
            <a:pPr marL="971550" lvl="1" indent="-514350" eaLnBrk="1" hangingPunct="1">
              <a:buFont typeface="Calibri" pitchFamily="34" charset="0"/>
              <a:buAutoNum type="arabicPeriod"/>
            </a:pPr>
            <a:r>
              <a:rPr lang="en-US" sz="3200" dirty="0" smtClean="0"/>
              <a:t>Septum </a:t>
            </a:r>
            <a:r>
              <a:rPr lang="en-US" sz="3200" dirty="0" err="1" smtClean="0"/>
              <a:t>transversum</a:t>
            </a:r>
            <a:endParaRPr lang="en-US" sz="3200" dirty="0" smtClean="0"/>
          </a:p>
          <a:p>
            <a:pPr marL="971550" lvl="1" indent="-514350" eaLnBrk="1" hangingPunct="1">
              <a:buFont typeface="Calibri" pitchFamily="34" charset="0"/>
              <a:buAutoNum type="arabicPeriod"/>
            </a:pPr>
            <a:r>
              <a:rPr lang="en-US" sz="3200" dirty="0" err="1" smtClean="0"/>
              <a:t>Pleuroperitoneal</a:t>
            </a:r>
            <a:r>
              <a:rPr lang="en-US" sz="3200" dirty="0" smtClean="0"/>
              <a:t> membranes</a:t>
            </a:r>
          </a:p>
          <a:p>
            <a:pPr marL="971550" lvl="1" indent="-514350" eaLnBrk="1" hangingPunct="1">
              <a:buFont typeface="Calibri" pitchFamily="34" charset="0"/>
              <a:buAutoNum type="arabicPeriod"/>
            </a:pPr>
            <a:r>
              <a:rPr lang="en-US" sz="3200" dirty="0" smtClean="0"/>
              <a:t>Dorsal mesentery of esophagus</a:t>
            </a:r>
          </a:p>
          <a:p>
            <a:pPr marL="971550" lvl="1" indent="-514350" eaLnBrk="1" hangingPunct="1">
              <a:buFont typeface="Calibri" pitchFamily="34" charset="0"/>
              <a:buAutoNum type="arabicPeriod"/>
            </a:pPr>
            <a:r>
              <a:rPr lang="en-US" sz="3200" dirty="0" smtClean="0"/>
              <a:t>Muscular </a:t>
            </a:r>
            <a:r>
              <a:rPr lang="en-US" sz="3200" dirty="0" err="1" smtClean="0"/>
              <a:t>ingrowth</a:t>
            </a:r>
            <a:r>
              <a:rPr lang="en-US" sz="3200" dirty="0" smtClean="0"/>
              <a:t> from lateral body walls</a:t>
            </a:r>
          </a:p>
          <a:p>
            <a:pPr eaLnBrk="1" hangingPunct="1"/>
            <a:endParaRPr lang="en-US" dirty="0" smtClean="0"/>
          </a:p>
        </p:txBody>
      </p:sp>
      <p:pic>
        <p:nvPicPr>
          <p:cNvPr id="21507" name="Picture 5" descr="F:\New Folder26\Copy (3) of bc3.jpg"/>
          <p:cNvPicPr>
            <a:picLocks noGrp="1" noChangeAspect="1" noChangeArrowheads="1"/>
          </p:cNvPicPr>
          <p:nvPr>
            <p:ph sz="half" idx="4294967295"/>
          </p:nvPr>
        </p:nvPicPr>
        <p:blipFill>
          <a:blip r:embed="rId3"/>
          <a:srcRect l="67516" t="2377" r="739" b="62737"/>
          <a:stretch>
            <a:fillRect/>
          </a:stretch>
        </p:blipFill>
        <p:spPr>
          <a:xfrm>
            <a:off x="5334000" y="1828800"/>
            <a:ext cx="3505200" cy="3352800"/>
          </a:xfrm>
          <a:noFill/>
        </p:spPr>
      </p:pic>
      <p:sp>
        <p:nvSpPr>
          <p:cNvPr id="21508" name="TextBox 7"/>
          <p:cNvSpPr txBox="1">
            <a:spLocks noChangeArrowheads="1"/>
          </p:cNvSpPr>
          <p:nvPr/>
        </p:nvSpPr>
        <p:spPr bwMode="auto">
          <a:xfrm>
            <a:off x="6858000" y="1828800"/>
            <a:ext cx="228600" cy="366713"/>
          </a:xfrm>
          <a:prstGeom prst="rect">
            <a:avLst/>
          </a:prstGeom>
          <a:noFill/>
          <a:ln w="9525">
            <a:noFill/>
            <a:miter lim="800000"/>
            <a:headEnd/>
            <a:tailEnd/>
          </a:ln>
        </p:spPr>
        <p:txBody>
          <a:bodyPr>
            <a:spAutoFit/>
          </a:bodyPr>
          <a:lstStyle/>
          <a:p>
            <a:r>
              <a:rPr lang="en-US" b="1">
                <a:solidFill>
                  <a:srgbClr val="FF0000"/>
                </a:solidFill>
              </a:rPr>
              <a:t>1</a:t>
            </a:r>
          </a:p>
        </p:txBody>
      </p:sp>
      <p:sp>
        <p:nvSpPr>
          <p:cNvPr id="21509" name="TextBox 8"/>
          <p:cNvSpPr txBox="1">
            <a:spLocks noChangeArrowheads="1"/>
          </p:cNvSpPr>
          <p:nvPr/>
        </p:nvSpPr>
        <p:spPr bwMode="auto">
          <a:xfrm>
            <a:off x="8229600" y="2590800"/>
            <a:ext cx="381000" cy="366713"/>
          </a:xfrm>
          <a:prstGeom prst="rect">
            <a:avLst/>
          </a:prstGeom>
          <a:noFill/>
          <a:ln w="9525">
            <a:noFill/>
            <a:miter lim="800000"/>
            <a:headEnd/>
            <a:tailEnd/>
          </a:ln>
        </p:spPr>
        <p:txBody>
          <a:bodyPr>
            <a:spAutoFit/>
          </a:bodyPr>
          <a:lstStyle/>
          <a:p>
            <a:r>
              <a:rPr lang="en-US" b="1">
                <a:solidFill>
                  <a:srgbClr val="FF0000"/>
                </a:solidFill>
              </a:rPr>
              <a:t>3</a:t>
            </a:r>
          </a:p>
        </p:txBody>
      </p:sp>
      <p:sp>
        <p:nvSpPr>
          <p:cNvPr id="21510" name="TextBox 9"/>
          <p:cNvSpPr txBox="1">
            <a:spLocks noChangeArrowheads="1"/>
          </p:cNvSpPr>
          <p:nvPr/>
        </p:nvSpPr>
        <p:spPr bwMode="auto">
          <a:xfrm>
            <a:off x="5410200" y="4191000"/>
            <a:ext cx="228600" cy="366713"/>
          </a:xfrm>
          <a:prstGeom prst="rect">
            <a:avLst/>
          </a:prstGeom>
          <a:noFill/>
          <a:ln w="9525">
            <a:noFill/>
            <a:miter lim="800000"/>
            <a:headEnd/>
            <a:tailEnd/>
          </a:ln>
        </p:spPr>
        <p:txBody>
          <a:bodyPr>
            <a:spAutoFit/>
          </a:bodyPr>
          <a:lstStyle/>
          <a:p>
            <a:r>
              <a:rPr lang="en-US" b="1">
                <a:solidFill>
                  <a:srgbClr val="FF0000"/>
                </a:solidFill>
              </a:rPr>
              <a:t>2</a:t>
            </a:r>
          </a:p>
        </p:txBody>
      </p:sp>
      <p:sp>
        <p:nvSpPr>
          <p:cNvPr id="21511" name="TextBox 10"/>
          <p:cNvSpPr txBox="1">
            <a:spLocks noChangeArrowheads="1"/>
          </p:cNvSpPr>
          <p:nvPr/>
        </p:nvSpPr>
        <p:spPr bwMode="auto">
          <a:xfrm>
            <a:off x="6553200" y="4800600"/>
            <a:ext cx="304800" cy="366713"/>
          </a:xfrm>
          <a:prstGeom prst="rect">
            <a:avLst/>
          </a:prstGeom>
          <a:noFill/>
          <a:ln w="9525">
            <a:noFill/>
            <a:miter lim="800000"/>
            <a:headEnd/>
            <a:tailEnd/>
          </a:ln>
        </p:spPr>
        <p:txBody>
          <a:bodyPr>
            <a:spAutoFit/>
          </a:bodyPr>
          <a:lstStyle/>
          <a:p>
            <a:r>
              <a:rPr lang="en-US" b="1">
                <a:solidFill>
                  <a:srgbClr val="FF0000"/>
                </a:solidFill>
              </a:rPr>
              <a:t>4</a:t>
            </a:r>
          </a:p>
        </p:txBody>
      </p:sp>
      <p:sp>
        <p:nvSpPr>
          <p:cNvPr id="2" name="Slide Number Placeholder 1"/>
          <p:cNvSpPr>
            <a:spLocks noGrp="1"/>
          </p:cNvSpPr>
          <p:nvPr>
            <p:ph type="sldNum" sz="quarter" idx="12"/>
          </p:nvPr>
        </p:nvSpPr>
        <p:spPr/>
        <p:txBody>
          <a:bodyPr/>
          <a:lstStyle/>
          <a:p>
            <a:fld id="{C3A55C1C-8CD7-4122-9A8A-40C63819A632}"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28600"/>
            <a:ext cx="8229600" cy="533400"/>
          </a:xfrm>
        </p:spPr>
        <p:txBody>
          <a:bodyPr>
            <a:normAutofit fontScale="90000"/>
          </a:bodyPr>
          <a:lstStyle/>
          <a:p>
            <a:pPr>
              <a:defRPr/>
            </a:pPr>
            <a:r>
              <a:rPr lang="en-US" sz="3600" b="1" dirty="0" smtClean="0">
                <a:effectLst>
                  <a:outerShdw blurRad="38100" dist="38100" dir="2700000" algn="tl">
                    <a:srgbClr val="000000">
                      <a:alpha val="43137"/>
                    </a:srgbClr>
                  </a:outerShdw>
                </a:effectLst>
              </a:rPr>
              <a:t>Septum </a:t>
            </a:r>
            <a:r>
              <a:rPr lang="en-US" sz="3600" b="1" dirty="0" err="1" smtClean="0">
                <a:effectLst>
                  <a:outerShdw blurRad="38100" dist="38100" dir="2700000" algn="tl">
                    <a:srgbClr val="000000">
                      <a:alpha val="43137"/>
                    </a:srgbClr>
                  </a:outerShdw>
                </a:effectLst>
              </a:rPr>
              <a:t>Transversum</a:t>
            </a:r>
            <a:endParaRPr lang="en-US" sz="3600" b="1" dirty="0" smtClean="0">
              <a:effectLst>
                <a:outerShdw blurRad="38100" dist="38100" dir="2700000" algn="tl">
                  <a:srgbClr val="000000">
                    <a:alpha val="43137"/>
                  </a:srgbClr>
                </a:outerShdw>
              </a:effectLst>
            </a:endParaRPr>
          </a:p>
        </p:txBody>
      </p:sp>
      <p:sp>
        <p:nvSpPr>
          <p:cNvPr id="22531" name="Content Placeholder 2"/>
          <p:cNvSpPr>
            <a:spLocks noGrp="1"/>
          </p:cNvSpPr>
          <p:nvPr>
            <p:ph sz="half" idx="1"/>
          </p:nvPr>
        </p:nvSpPr>
        <p:spPr>
          <a:xfrm>
            <a:off x="152400" y="762000"/>
            <a:ext cx="4572000" cy="5715000"/>
          </a:xfrm>
        </p:spPr>
        <p:txBody>
          <a:bodyPr>
            <a:noAutofit/>
          </a:bodyPr>
          <a:lstStyle/>
          <a:p>
            <a:r>
              <a:rPr lang="en-US" sz="3600" dirty="0" smtClean="0"/>
              <a:t>A thick plate of </a:t>
            </a:r>
            <a:r>
              <a:rPr lang="en-US" sz="3600" dirty="0" err="1" smtClean="0">
                <a:solidFill>
                  <a:srgbClr val="FF0000"/>
                </a:solidFill>
              </a:rPr>
              <a:t>mesodermal</a:t>
            </a:r>
            <a:r>
              <a:rPr lang="en-US" sz="3600" dirty="0" smtClean="0"/>
              <a:t> tissue</a:t>
            </a:r>
          </a:p>
          <a:p>
            <a:r>
              <a:rPr lang="en-US" sz="3600" dirty="0" smtClean="0"/>
              <a:t>Lies:</a:t>
            </a:r>
          </a:p>
          <a:p>
            <a:pPr lvl="1"/>
            <a:r>
              <a:rPr lang="en-US" sz="2800" dirty="0" smtClean="0"/>
              <a:t>Between the </a:t>
            </a:r>
            <a:r>
              <a:rPr lang="en-US" sz="2800" b="1" dirty="0" smtClean="0"/>
              <a:t>pericardial cavity</a:t>
            </a:r>
            <a:r>
              <a:rPr lang="en-US" sz="2800" dirty="0" smtClean="0"/>
              <a:t> and the </a:t>
            </a:r>
            <a:r>
              <a:rPr lang="en-US" sz="2800" b="1" dirty="0" smtClean="0"/>
              <a:t>umbilical vesicle</a:t>
            </a:r>
          </a:p>
          <a:p>
            <a:pPr lvl="1"/>
            <a:r>
              <a:rPr lang="en-US" sz="2800" dirty="0" smtClean="0"/>
              <a:t>Ventral to the </a:t>
            </a:r>
            <a:r>
              <a:rPr lang="en-US" sz="2800" b="1" dirty="0" smtClean="0"/>
              <a:t>foregut</a:t>
            </a:r>
            <a:r>
              <a:rPr lang="en-US" sz="2800" dirty="0" smtClean="0"/>
              <a:t> and the  </a:t>
            </a:r>
            <a:r>
              <a:rPr lang="en-US" sz="2800" b="1" dirty="0" err="1" smtClean="0"/>
              <a:t>pleuro</a:t>
            </a:r>
            <a:r>
              <a:rPr lang="en-US" sz="3600" b="1" dirty="0" smtClean="0"/>
              <a:t>-peritoneal canals</a:t>
            </a:r>
          </a:p>
          <a:p>
            <a:pPr lvl="1"/>
            <a:r>
              <a:rPr lang="en-US" sz="2800" dirty="0" smtClean="0"/>
              <a:t>Grows dorsally from the </a:t>
            </a:r>
            <a:r>
              <a:rPr lang="en-US" sz="2800" dirty="0" err="1" smtClean="0"/>
              <a:t>ventrolateral</a:t>
            </a:r>
            <a:r>
              <a:rPr lang="en-US" sz="2800" dirty="0" smtClean="0"/>
              <a:t> body wall</a:t>
            </a:r>
          </a:p>
          <a:p>
            <a:endParaRPr lang="en-US" sz="3600" dirty="0" smtClean="0"/>
          </a:p>
        </p:txBody>
      </p:sp>
      <p:pic>
        <p:nvPicPr>
          <p:cNvPr id="22532" name="Picture 2" descr="F:\bcs\bcs3.jpg"/>
          <p:cNvPicPr>
            <a:picLocks noGrp="1" noChangeAspect="1" noChangeArrowheads="1"/>
          </p:cNvPicPr>
          <p:nvPr>
            <p:ph sz="half" idx="2"/>
          </p:nvPr>
        </p:nvPicPr>
        <p:blipFill>
          <a:blip r:embed="rId3"/>
          <a:srcRect l="7736" t="10759" r="10001" b="13290"/>
          <a:stretch>
            <a:fillRect/>
          </a:stretch>
        </p:blipFill>
        <p:spPr>
          <a:xfrm>
            <a:off x="4800600" y="3733800"/>
            <a:ext cx="4038600" cy="2659063"/>
          </a:xfrm>
          <a:noFill/>
        </p:spPr>
      </p:pic>
      <p:pic>
        <p:nvPicPr>
          <p:cNvPr id="22533" name="Picture 2" descr="F:\New Folder26\Copy (2) of bc.jpg"/>
          <p:cNvPicPr>
            <a:picLocks noChangeAspect="1" noChangeArrowheads="1"/>
          </p:cNvPicPr>
          <p:nvPr/>
        </p:nvPicPr>
        <p:blipFill>
          <a:blip r:embed="rId4"/>
          <a:srcRect l="29478" t="70702" r="32645" b="5022"/>
          <a:stretch>
            <a:fillRect/>
          </a:stretch>
        </p:blipFill>
        <p:spPr bwMode="auto">
          <a:xfrm>
            <a:off x="5029200" y="990600"/>
            <a:ext cx="3586163" cy="2667000"/>
          </a:xfrm>
          <a:prstGeom prst="rect">
            <a:avLst/>
          </a:prstGeom>
          <a:noFill/>
          <a:ln w="9525">
            <a:noFill/>
            <a:miter lim="800000"/>
            <a:headEnd/>
            <a:tailEnd/>
          </a:ln>
        </p:spPr>
      </p:pic>
      <p:cxnSp>
        <p:nvCxnSpPr>
          <p:cNvPr id="10" name="Straight Arrow Connector 9"/>
          <p:cNvCxnSpPr/>
          <p:nvPr/>
        </p:nvCxnSpPr>
        <p:spPr>
          <a:xfrm>
            <a:off x="5638800" y="2133600"/>
            <a:ext cx="12954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6210300" y="5524500"/>
            <a:ext cx="8382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3A55C1C-8CD7-4122-9A8A-40C63819A632}"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sz="half" idx="4294967295"/>
          </p:nvPr>
        </p:nvSpPr>
        <p:spPr>
          <a:xfrm>
            <a:off x="228600" y="228600"/>
            <a:ext cx="4953000" cy="5867400"/>
          </a:xfrm>
        </p:spPr>
        <p:txBody>
          <a:bodyPr>
            <a:normAutofit lnSpcReduction="10000"/>
          </a:bodyPr>
          <a:lstStyle/>
          <a:p>
            <a:r>
              <a:rPr lang="en-US" dirty="0" smtClean="0"/>
              <a:t>Forms an incomplete partition between the thoracic cavity and the abdominal cavity</a:t>
            </a:r>
          </a:p>
          <a:p>
            <a:r>
              <a:rPr lang="en-US" dirty="0" smtClean="0"/>
              <a:t>Expands and fuses with the </a:t>
            </a:r>
            <a:r>
              <a:rPr lang="en-US" b="1" dirty="0" err="1" smtClean="0"/>
              <a:t>pleuroperitoneal</a:t>
            </a:r>
            <a:r>
              <a:rPr lang="en-US" b="1" dirty="0" smtClean="0"/>
              <a:t> membranes </a:t>
            </a:r>
            <a:r>
              <a:rPr lang="en-US" dirty="0" smtClean="0"/>
              <a:t>and the mesenchyme ventral to the esophagus </a:t>
            </a:r>
          </a:p>
          <a:p>
            <a:r>
              <a:rPr lang="en-US" u="sng" dirty="0">
                <a:solidFill>
                  <a:srgbClr val="FF0000"/>
                </a:solidFill>
              </a:rPr>
              <a:t>Septum </a:t>
            </a:r>
            <a:r>
              <a:rPr lang="en-US" u="sng" dirty="0" err="1">
                <a:solidFill>
                  <a:srgbClr val="FF0000"/>
                </a:solidFill>
              </a:rPr>
              <a:t>transversum</a:t>
            </a:r>
            <a:r>
              <a:rPr lang="en-US" u="sng" dirty="0">
                <a:solidFill>
                  <a:srgbClr val="FF0000"/>
                </a:solidFill>
              </a:rPr>
              <a:t> </a:t>
            </a:r>
            <a:r>
              <a:rPr lang="en-US" dirty="0">
                <a:solidFill>
                  <a:srgbClr val="FF0000"/>
                </a:solidFill>
              </a:rPr>
              <a:t>is the primordium of the </a:t>
            </a:r>
            <a:r>
              <a:rPr lang="en-US" u="sng" dirty="0">
                <a:solidFill>
                  <a:srgbClr val="C00000"/>
                </a:solidFill>
              </a:rPr>
              <a:t>central tendon of the diaphragm</a:t>
            </a:r>
          </a:p>
          <a:p>
            <a:endParaRPr lang="en-US" dirty="0" smtClean="0"/>
          </a:p>
        </p:txBody>
      </p:sp>
      <p:pic>
        <p:nvPicPr>
          <p:cNvPr id="23555" name="Picture 3" descr="F:\New Folder26\Copy of bc2.jpg"/>
          <p:cNvPicPr>
            <a:picLocks noGrp="1" noChangeAspect="1" noChangeArrowheads="1"/>
          </p:cNvPicPr>
          <p:nvPr>
            <p:ph sz="half" idx="4294967295"/>
          </p:nvPr>
        </p:nvPicPr>
        <p:blipFill>
          <a:blip r:embed="rId3"/>
          <a:srcRect l="55499" t="1077" r="6123" b="62308"/>
          <a:stretch>
            <a:fillRect/>
          </a:stretch>
        </p:blipFill>
        <p:spPr>
          <a:xfrm>
            <a:off x="5181600" y="1219200"/>
            <a:ext cx="3733800" cy="2590800"/>
          </a:xfrm>
          <a:noFill/>
        </p:spPr>
      </p:pic>
      <p:sp>
        <p:nvSpPr>
          <p:cNvPr id="2" name="Slide Number Placeholder 1"/>
          <p:cNvSpPr>
            <a:spLocks noGrp="1"/>
          </p:cNvSpPr>
          <p:nvPr>
            <p:ph type="sldNum" sz="quarter" idx="12"/>
          </p:nvPr>
        </p:nvSpPr>
        <p:spPr/>
        <p:txBody>
          <a:bodyPr/>
          <a:lstStyle/>
          <a:p>
            <a:fld id="{C3A55C1C-8CD7-4122-9A8A-40C63819A632}"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sz="half" idx="4294967295"/>
          </p:nvPr>
        </p:nvSpPr>
        <p:spPr>
          <a:xfrm>
            <a:off x="152400" y="381000"/>
            <a:ext cx="5181600" cy="4343400"/>
          </a:xfrm>
        </p:spPr>
        <p:txBody>
          <a:bodyPr>
            <a:normAutofit fontScale="92500" lnSpcReduction="20000"/>
          </a:bodyPr>
          <a:lstStyle/>
          <a:p>
            <a:pPr>
              <a:buFont typeface="Arial" pitchFamily="34" charset="0"/>
              <a:buChar char="•"/>
              <a:defRPr/>
            </a:pPr>
            <a:r>
              <a:rPr lang="en-US" dirty="0" smtClean="0"/>
              <a:t>During </a:t>
            </a:r>
            <a:r>
              <a:rPr lang="en-US" b="1" u="sng" dirty="0" smtClean="0">
                <a:effectLst>
                  <a:outerShdw blurRad="38100" dist="38100" dir="2700000" algn="tl">
                    <a:srgbClr val="FFFFFF"/>
                  </a:outerShdw>
                </a:effectLst>
              </a:rPr>
              <a:t>6</a:t>
            </a:r>
            <a:r>
              <a:rPr lang="en-US" b="1" u="sng" baseline="30000" dirty="0" smtClean="0">
                <a:effectLst>
                  <a:outerShdw blurRad="38100" dist="38100" dir="2700000" algn="tl">
                    <a:srgbClr val="FFFFFF"/>
                  </a:outerShdw>
                </a:effectLst>
              </a:rPr>
              <a:t>th</a:t>
            </a:r>
            <a:r>
              <a:rPr lang="en-US" b="1" u="sng" dirty="0" smtClean="0">
                <a:effectLst>
                  <a:outerShdw blurRad="38100" dist="38100" dir="2700000" algn="tl">
                    <a:srgbClr val="FFFFFF"/>
                  </a:outerShdw>
                </a:effectLst>
              </a:rPr>
              <a:t> week</a:t>
            </a:r>
            <a:r>
              <a:rPr lang="en-US" dirty="0" smtClean="0"/>
              <a:t>, the </a:t>
            </a:r>
            <a:r>
              <a:rPr lang="en-US" dirty="0" smtClean="0"/>
              <a:t>four </a:t>
            </a:r>
            <a:r>
              <a:rPr lang="en-US" dirty="0" smtClean="0"/>
              <a:t>basic components:</a:t>
            </a:r>
          </a:p>
          <a:p>
            <a:pPr marL="971550" lvl="1" indent="-514350">
              <a:buFont typeface="Calibri" pitchFamily="34" charset="0"/>
              <a:buAutoNum type="arabicPeriod"/>
              <a:defRPr/>
            </a:pPr>
            <a:r>
              <a:rPr lang="en-US" sz="3200" b="1" dirty="0" err="1" smtClean="0"/>
              <a:t>Pleuroperitoneal</a:t>
            </a:r>
            <a:r>
              <a:rPr lang="en-US" sz="3200" b="1" dirty="0" smtClean="0"/>
              <a:t> membranes</a:t>
            </a:r>
          </a:p>
          <a:p>
            <a:pPr marL="971550" lvl="1" indent="-514350">
              <a:buFont typeface="Calibri" pitchFamily="34" charset="0"/>
              <a:buAutoNum type="arabicPeriod"/>
              <a:defRPr/>
            </a:pPr>
            <a:r>
              <a:rPr lang="en-US" sz="3200" b="1" dirty="0" err="1" smtClean="0"/>
              <a:t>Mesoesophagus</a:t>
            </a:r>
            <a:r>
              <a:rPr lang="en-US" sz="3200" b="1" dirty="0" smtClean="0"/>
              <a:t>  </a:t>
            </a:r>
          </a:p>
          <a:p>
            <a:pPr marL="971550" lvl="1" indent="-514350">
              <a:buFont typeface="Calibri" pitchFamily="34" charset="0"/>
              <a:buAutoNum type="arabicPeriod"/>
              <a:defRPr/>
            </a:pPr>
            <a:r>
              <a:rPr lang="en-US" sz="3200" b="1" dirty="0" smtClean="0"/>
              <a:t>Septum </a:t>
            </a:r>
            <a:r>
              <a:rPr lang="en-US" sz="3200" b="1" dirty="0" err="1" smtClean="0"/>
              <a:t>transversum</a:t>
            </a:r>
            <a:endParaRPr lang="en-US" sz="3200" b="1" dirty="0" smtClean="0"/>
          </a:p>
          <a:p>
            <a:pPr marL="971550" lvl="1" indent="-514350">
              <a:buFont typeface="Calibri" pitchFamily="34" charset="0"/>
              <a:buAutoNum type="arabicPeriod"/>
              <a:defRPr/>
            </a:pPr>
            <a:r>
              <a:rPr lang="en-US" sz="3200" b="1" dirty="0" smtClean="0"/>
              <a:t>Muscular ingrowth from lateral body wall – cervical </a:t>
            </a:r>
            <a:r>
              <a:rPr lang="en-US" sz="3200" b="1" dirty="0" err="1" smtClean="0"/>
              <a:t>somites</a:t>
            </a:r>
            <a:r>
              <a:rPr lang="en-US" sz="3200" b="1" dirty="0" smtClean="0"/>
              <a:t> 3,4,5</a:t>
            </a:r>
          </a:p>
          <a:p>
            <a:pPr>
              <a:buFont typeface="Arial" pitchFamily="34" charset="0"/>
              <a:buNone/>
              <a:defRPr/>
            </a:pPr>
            <a:r>
              <a:rPr lang="en-US" dirty="0" smtClean="0"/>
              <a:t>	</a:t>
            </a:r>
          </a:p>
        </p:txBody>
      </p:sp>
      <p:pic>
        <p:nvPicPr>
          <p:cNvPr id="24579" name="Picture 4" descr="C:\Documents and Settings\user\My Documents\My Pictures\Diaphragma-embryo.png"/>
          <p:cNvPicPr>
            <a:picLocks noChangeAspect="1" noChangeArrowheads="1"/>
          </p:cNvPicPr>
          <p:nvPr/>
        </p:nvPicPr>
        <p:blipFill>
          <a:blip r:embed="rId3"/>
          <a:srcRect/>
          <a:stretch>
            <a:fillRect/>
          </a:stretch>
        </p:blipFill>
        <p:spPr bwMode="auto">
          <a:xfrm>
            <a:off x="5029200" y="533400"/>
            <a:ext cx="3657600" cy="3475038"/>
          </a:xfrm>
          <a:prstGeom prst="rect">
            <a:avLst/>
          </a:prstGeom>
          <a:noFill/>
          <a:ln w="9525">
            <a:noFill/>
            <a:miter lim="800000"/>
            <a:headEnd/>
            <a:tailEnd/>
          </a:ln>
        </p:spPr>
      </p:pic>
      <p:sp>
        <p:nvSpPr>
          <p:cNvPr id="24580" name="TextBox 3"/>
          <p:cNvSpPr txBox="1">
            <a:spLocks noChangeArrowheads="1"/>
          </p:cNvSpPr>
          <p:nvPr/>
        </p:nvSpPr>
        <p:spPr bwMode="auto">
          <a:xfrm>
            <a:off x="5334000" y="1600200"/>
            <a:ext cx="304800" cy="579438"/>
          </a:xfrm>
          <a:prstGeom prst="rect">
            <a:avLst/>
          </a:prstGeom>
          <a:noFill/>
          <a:ln w="9525">
            <a:noFill/>
            <a:miter lim="800000"/>
            <a:headEnd/>
            <a:tailEnd/>
          </a:ln>
        </p:spPr>
        <p:txBody>
          <a:bodyPr>
            <a:spAutoFit/>
          </a:bodyPr>
          <a:lstStyle/>
          <a:p>
            <a:r>
              <a:rPr lang="en-US" sz="3200" b="1">
                <a:solidFill>
                  <a:schemeClr val="bg1"/>
                </a:solidFill>
              </a:rPr>
              <a:t>1</a:t>
            </a:r>
          </a:p>
        </p:txBody>
      </p:sp>
      <p:sp>
        <p:nvSpPr>
          <p:cNvPr id="24581" name="TextBox 4"/>
          <p:cNvSpPr txBox="1">
            <a:spLocks noChangeArrowheads="1"/>
          </p:cNvSpPr>
          <p:nvPr/>
        </p:nvSpPr>
        <p:spPr bwMode="auto">
          <a:xfrm>
            <a:off x="8001000" y="3048000"/>
            <a:ext cx="304800" cy="584200"/>
          </a:xfrm>
          <a:prstGeom prst="rect">
            <a:avLst/>
          </a:prstGeom>
          <a:noFill/>
          <a:ln w="9525">
            <a:noFill/>
            <a:miter lim="800000"/>
            <a:headEnd/>
            <a:tailEnd/>
          </a:ln>
        </p:spPr>
        <p:txBody>
          <a:bodyPr>
            <a:spAutoFit/>
          </a:bodyPr>
          <a:lstStyle/>
          <a:p>
            <a:r>
              <a:rPr lang="en-US" sz="3200" b="1"/>
              <a:t>1</a:t>
            </a:r>
          </a:p>
        </p:txBody>
      </p:sp>
      <p:sp>
        <p:nvSpPr>
          <p:cNvPr id="24582" name="TextBox 5"/>
          <p:cNvSpPr txBox="1">
            <a:spLocks noChangeArrowheads="1"/>
          </p:cNvSpPr>
          <p:nvPr/>
        </p:nvSpPr>
        <p:spPr bwMode="auto">
          <a:xfrm>
            <a:off x="5715000" y="2819400"/>
            <a:ext cx="304800" cy="579438"/>
          </a:xfrm>
          <a:prstGeom prst="rect">
            <a:avLst/>
          </a:prstGeom>
          <a:noFill/>
          <a:ln w="9525">
            <a:noFill/>
            <a:miter lim="800000"/>
            <a:headEnd/>
            <a:tailEnd/>
          </a:ln>
        </p:spPr>
        <p:txBody>
          <a:bodyPr>
            <a:spAutoFit/>
          </a:bodyPr>
          <a:lstStyle/>
          <a:p>
            <a:r>
              <a:rPr lang="en-US" sz="3200" b="1" dirty="0">
                <a:solidFill>
                  <a:schemeClr val="bg1"/>
                </a:solidFill>
              </a:rPr>
              <a:t>3</a:t>
            </a:r>
          </a:p>
        </p:txBody>
      </p:sp>
      <p:sp>
        <p:nvSpPr>
          <p:cNvPr id="24583" name="TextBox 6"/>
          <p:cNvSpPr txBox="1">
            <a:spLocks noChangeArrowheads="1"/>
          </p:cNvSpPr>
          <p:nvPr/>
        </p:nvSpPr>
        <p:spPr bwMode="auto">
          <a:xfrm>
            <a:off x="6583471" y="2142169"/>
            <a:ext cx="304800" cy="579438"/>
          </a:xfrm>
          <a:prstGeom prst="rect">
            <a:avLst/>
          </a:prstGeom>
          <a:noFill/>
          <a:ln w="9525">
            <a:noFill/>
            <a:miter lim="800000"/>
            <a:headEnd/>
            <a:tailEnd/>
          </a:ln>
        </p:spPr>
        <p:txBody>
          <a:bodyPr>
            <a:spAutoFit/>
          </a:bodyPr>
          <a:lstStyle/>
          <a:p>
            <a:r>
              <a:rPr lang="en-US" sz="3200" b="1">
                <a:solidFill>
                  <a:schemeClr val="bg1"/>
                </a:solidFill>
              </a:rPr>
              <a:t>2</a:t>
            </a:r>
          </a:p>
        </p:txBody>
      </p:sp>
      <p:sp>
        <p:nvSpPr>
          <p:cNvPr id="22537" name="Rectangle 9"/>
          <p:cNvSpPr>
            <a:spLocks noChangeArrowheads="1"/>
          </p:cNvSpPr>
          <p:nvPr/>
        </p:nvSpPr>
        <p:spPr bwMode="auto">
          <a:xfrm>
            <a:off x="457200" y="4724400"/>
            <a:ext cx="838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buFont typeface="Arial" pitchFamily="34" charset="0"/>
              <a:buNone/>
              <a:defRPr/>
            </a:pPr>
            <a:r>
              <a:rPr lang="en-US" sz="3200" dirty="0" smtClean="0">
                <a:latin typeface="Arial" pitchFamily="34" charset="0"/>
                <a:cs typeface="Arial" pitchFamily="34" charset="0"/>
              </a:rPr>
              <a:t>The </a:t>
            </a:r>
            <a:r>
              <a:rPr lang="en-US" sz="3200" dirty="0" smtClean="0">
                <a:latin typeface="Arial" pitchFamily="34" charset="0"/>
                <a:cs typeface="Arial" pitchFamily="34" charset="0"/>
              </a:rPr>
              <a:t>4 </a:t>
            </a:r>
            <a:r>
              <a:rPr lang="en-US" sz="3200" dirty="0" smtClean="0">
                <a:latin typeface="Arial" pitchFamily="34" charset="0"/>
                <a:cs typeface="Arial" pitchFamily="34" charset="0"/>
              </a:rPr>
              <a:t>fuse </a:t>
            </a:r>
            <a:r>
              <a:rPr lang="en-US" sz="3200" dirty="0">
                <a:latin typeface="Arial" pitchFamily="34" charset="0"/>
                <a:cs typeface="Arial" pitchFamily="34" charset="0"/>
              </a:rPr>
              <a:t>with each other and form a </a:t>
            </a:r>
            <a:r>
              <a:rPr lang="en-US" sz="3200" u="sng" dirty="0">
                <a:latin typeface="Arial" pitchFamily="34" charset="0"/>
                <a:cs typeface="Arial" pitchFamily="34" charset="0"/>
              </a:rPr>
              <a:t>complete partition</a:t>
            </a:r>
            <a:r>
              <a:rPr lang="en-US" sz="3200" dirty="0">
                <a:latin typeface="Arial" pitchFamily="34" charset="0"/>
                <a:cs typeface="Arial" pitchFamily="34" charset="0"/>
              </a:rPr>
              <a:t> between the </a:t>
            </a:r>
            <a:r>
              <a:rPr lang="en-US" sz="3200" b="1" dirty="0">
                <a:effectLst>
                  <a:outerShdw blurRad="38100" dist="38100" dir="2700000" algn="tl">
                    <a:srgbClr val="FFFFFF"/>
                  </a:outerShdw>
                </a:effectLst>
                <a:latin typeface="Arial" pitchFamily="34" charset="0"/>
                <a:cs typeface="Arial" pitchFamily="34" charset="0"/>
              </a:rPr>
              <a:t>thoracic</a:t>
            </a:r>
            <a:r>
              <a:rPr lang="en-US" sz="3200" b="1" dirty="0">
                <a:latin typeface="Arial" pitchFamily="34" charset="0"/>
                <a:cs typeface="Arial" pitchFamily="34" charset="0"/>
              </a:rPr>
              <a:t> </a:t>
            </a:r>
            <a:r>
              <a:rPr lang="en-US" sz="3200" dirty="0">
                <a:latin typeface="Arial" pitchFamily="34" charset="0"/>
                <a:cs typeface="Arial" pitchFamily="34" charset="0"/>
              </a:rPr>
              <a:t>and </a:t>
            </a:r>
            <a:r>
              <a:rPr lang="en-US" sz="3200" b="1" dirty="0">
                <a:effectLst>
                  <a:outerShdw blurRad="38100" dist="38100" dir="2700000" algn="tl">
                    <a:srgbClr val="FFFFFF"/>
                  </a:outerShdw>
                </a:effectLst>
                <a:latin typeface="Arial" pitchFamily="34" charset="0"/>
                <a:cs typeface="Arial" pitchFamily="34" charset="0"/>
              </a:rPr>
              <a:t>abdominal cavities</a:t>
            </a:r>
          </a:p>
        </p:txBody>
      </p:sp>
      <p:sp>
        <p:nvSpPr>
          <p:cNvPr id="2" name="Slide Number Placeholder 1"/>
          <p:cNvSpPr>
            <a:spLocks noGrp="1"/>
          </p:cNvSpPr>
          <p:nvPr>
            <p:ph type="sldNum" sz="quarter" idx="12"/>
          </p:nvPr>
        </p:nvSpPr>
        <p:spPr/>
        <p:txBody>
          <a:bodyPr/>
          <a:lstStyle/>
          <a:p>
            <a:fld id="{C3A55C1C-8CD7-4122-9A8A-40C63819A632}" type="slidenum">
              <a:rPr lang="en-US" smtClean="0"/>
              <a:pPr/>
              <a:t>35</a:t>
            </a:fld>
            <a:endParaRPr lang="en-US"/>
          </a:p>
        </p:txBody>
      </p:sp>
      <p:sp>
        <p:nvSpPr>
          <p:cNvPr id="10" name="TextBox 5"/>
          <p:cNvSpPr txBox="1">
            <a:spLocks noChangeArrowheads="1"/>
          </p:cNvSpPr>
          <p:nvPr/>
        </p:nvSpPr>
        <p:spPr bwMode="auto">
          <a:xfrm>
            <a:off x="7467600" y="1310481"/>
            <a:ext cx="304800" cy="579438"/>
          </a:xfrm>
          <a:prstGeom prst="rect">
            <a:avLst/>
          </a:prstGeom>
          <a:noFill/>
          <a:ln w="9525">
            <a:noFill/>
            <a:miter lim="800000"/>
            <a:headEnd/>
            <a:tailEnd/>
          </a:ln>
        </p:spPr>
        <p:txBody>
          <a:bodyPr>
            <a:spAutoFit/>
          </a:bodyPr>
          <a:lstStyle/>
          <a:p>
            <a:r>
              <a:rPr lang="en-US" sz="3200" b="1" dirty="0">
                <a:solidFill>
                  <a:schemeClr val="bg1"/>
                </a:solidFill>
              </a:rPr>
              <a:t>4</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sz="half" idx="4294967295"/>
          </p:nvPr>
        </p:nvSpPr>
        <p:spPr>
          <a:xfrm>
            <a:off x="228600" y="457200"/>
            <a:ext cx="5105400" cy="5943600"/>
          </a:xfrm>
        </p:spPr>
        <p:txBody>
          <a:bodyPr/>
          <a:lstStyle/>
          <a:p>
            <a:pPr>
              <a:buFont typeface="Arial" pitchFamily="34" charset="0"/>
              <a:buChar char="•"/>
              <a:defRPr/>
            </a:pPr>
            <a:r>
              <a:rPr lang="en-US" sz="2800" dirty="0" smtClean="0"/>
              <a:t>During </a:t>
            </a:r>
            <a:r>
              <a:rPr lang="en-US" sz="2800" b="1" u="sng" dirty="0" smtClean="0">
                <a:effectLst>
                  <a:outerShdw blurRad="38100" dist="38100" dir="2700000" algn="tl">
                    <a:srgbClr val="FFFFFF"/>
                  </a:outerShdw>
                </a:effectLst>
              </a:rPr>
              <a:t>9</a:t>
            </a:r>
            <a:r>
              <a:rPr lang="en-US" sz="2800" b="1" u="sng" baseline="30000" dirty="0" smtClean="0">
                <a:effectLst>
                  <a:outerShdw blurRad="38100" dist="38100" dir="2700000" algn="tl">
                    <a:srgbClr val="FFFFFF"/>
                  </a:outerShdw>
                </a:effectLst>
              </a:rPr>
              <a:t>th</a:t>
            </a:r>
            <a:r>
              <a:rPr lang="en-US" sz="2800" b="1" u="sng" dirty="0" smtClean="0">
                <a:effectLst>
                  <a:outerShdw blurRad="38100" dist="38100" dir="2700000" algn="tl">
                    <a:srgbClr val="FFFFFF"/>
                  </a:outerShdw>
                </a:effectLst>
              </a:rPr>
              <a:t> – 12</a:t>
            </a:r>
            <a:r>
              <a:rPr lang="en-US" sz="2800" b="1" u="sng" baseline="30000" dirty="0" smtClean="0">
                <a:effectLst>
                  <a:outerShdw blurRad="38100" dist="38100" dir="2700000" algn="tl">
                    <a:srgbClr val="FFFFFF"/>
                  </a:outerShdw>
                </a:effectLst>
              </a:rPr>
              <a:t>th</a:t>
            </a:r>
            <a:r>
              <a:rPr lang="en-US" sz="2800" b="1" u="sng" dirty="0" smtClean="0">
                <a:effectLst>
                  <a:outerShdw blurRad="38100" dist="38100" dir="2700000" algn="tl">
                    <a:srgbClr val="FFFFFF"/>
                  </a:outerShdw>
                </a:effectLst>
              </a:rPr>
              <a:t> weeks </a:t>
            </a:r>
            <a:r>
              <a:rPr lang="en-US" sz="2800" dirty="0" smtClean="0"/>
              <a:t>the lungs and pleural cavities enlarge, burrowing into the body wall, splitting it into: </a:t>
            </a:r>
          </a:p>
          <a:p>
            <a:pPr>
              <a:buClr>
                <a:srgbClr val="FFFF00"/>
              </a:buClr>
              <a:buFont typeface="Wingdings" pitchFamily="2" charset="2"/>
              <a:buChar char="§"/>
              <a:defRPr/>
            </a:pPr>
            <a:r>
              <a:rPr lang="en-US" sz="2800" u="sng" dirty="0" smtClean="0"/>
              <a:t>External layer</a:t>
            </a:r>
            <a:r>
              <a:rPr lang="en-US" sz="2800" dirty="0" smtClean="0"/>
              <a:t> that becomes part of the body wall</a:t>
            </a:r>
          </a:p>
          <a:p>
            <a:pPr>
              <a:buClr>
                <a:srgbClr val="FFFF00"/>
              </a:buClr>
              <a:buFont typeface="Wingdings" pitchFamily="2" charset="2"/>
              <a:buChar char="§"/>
              <a:defRPr/>
            </a:pPr>
            <a:r>
              <a:rPr lang="en-US" sz="2800" u="sng" dirty="0" smtClean="0"/>
              <a:t>Internal layer</a:t>
            </a:r>
            <a:r>
              <a:rPr lang="en-US" sz="2800" dirty="0" smtClean="0"/>
              <a:t> that contributes muscles to peripheral portions of diaphragm, extending to the parts derived from the </a:t>
            </a:r>
            <a:r>
              <a:rPr lang="en-US" sz="2800" dirty="0" err="1" smtClean="0"/>
              <a:t>pleuroperitoneal</a:t>
            </a:r>
            <a:r>
              <a:rPr lang="en-US" sz="2800" dirty="0" smtClean="0"/>
              <a:t> membranes </a:t>
            </a:r>
          </a:p>
          <a:p>
            <a:pPr>
              <a:buFont typeface="Arial" pitchFamily="34" charset="0"/>
              <a:buNone/>
              <a:defRPr/>
            </a:pPr>
            <a:endParaRPr lang="en-US" dirty="0" smtClean="0"/>
          </a:p>
        </p:txBody>
      </p:sp>
      <p:pic>
        <p:nvPicPr>
          <p:cNvPr id="25603" name="Picture 2" descr="F:\New Folder26\bc5.jpg"/>
          <p:cNvPicPr>
            <a:picLocks noGrp="1" noChangeAspect="1" noChangeArrowheads="1"/>
          </p:cNvPicPr>
          <p:nvPr>
            <p:ph sz="half" idx="4294967295"/>
          </p:nvPr>
        </p:nvPicPr>
        <p:blipFill>
          <a:blip r:embed="rId3"/>
          <a:srcRect l="3773" r="3773" b="5957"/>
          <a:stretch>
            <a:fillRect/>
          </a:stretch>
        </p:blipFill>
        <p:spPr>
          <a:xfrm>
            <a:off x="5257800" y="381000"/>
            <a:ext cx="3581400" cy="2557463"/>
          </a:xfrm>
          <a:noFill/>
        </p:spPr>
      </p:pic>
      <p:pic>
        <p:nvPicPr>
          <p:cNvPr id="25604" name="Picture 2" descr="F:\New Folder26\Copy (3) of bc3.jpg"/>
          <p:cNvPicPr>
            <a:picLocks noChangeAspect="1" noChangeArrowheads="1"/>
          </p:cNvPicPr>
          <p:nvPr/>
        </p:nvPicPr>
        <p:blipFill>
          <a:blip r:embed="rId4"/>
          <a:srcRect l="67764" t="3178" b="61545"/>
          <a:stretch>
            <a:fillRect/>
          </a:stretch>
        </p:blipFill>
        <p:spPr bwMode="auto">
          <a:xfrm>
            <a:off x="5334000" y="3124200"/>
            <a:ext cx="3486150" cy="3140075"/>
          </a:xfrm>
          <a:prstGeom prst="rect">
            <a:avLst/>
          </a:prstGeom>
          <a:noFill/>
          <a:ln w="9525">
            <a:noFill/>
            <a:miter lim="800000"/>
            <a:headEnd/>
            <a:tailEnd/>
          </a:ln>
        </p:spPr>
      </p:pic>
      <p:cxnSp>
        <p:nvCxnSpPr>
          <p:cNvPr id="9" name="Straight Arrow Connector 8"/>
          <p:cNvCxnSpPr/>
          <p:nvPr/>
        </p:nvCxnSpPr>
        <p:spPr>
          <a:xfrm rot="16200000" flipH="1">
            <a:off x="8229600" y="1981200"/>
            <a:ext cx="228600" cy="76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7162800" y="1981200"/>
            <a:ext cx="230188" cy="777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3A55C1C-8CD7-4122-9A8A-40C63819A632}"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F:\New Folder26\Copy (4) of bc3.jpg"/>
          <p:cNvPicPr>
            <a:picLocks noGrp="1" noChangeAspect="1" noChangeArrowheads="1"/>
          </p:cNvPicPr>
          <p:nvPr>
            <p:ph sz="half" idx="4294967295"/>
          </p:nvPr>
        </p:nvPicPr>
        <p:blipFill>
          <a:blip r:embed="rId3"/>
          <a:srcRect l="39622" t="37672" r="9435" b="12918"/>
          <a:stretch>
            <a:fillRect/>
          </a:stretch>
        </p:blipFill>
        <p:spPr>
          <a:xfrm>
            <a:off x="4876800" y="381000"/>
            <a:ext cx="3963988" cy="3581400"/>
          </a:xfrm>
          <a:noFill/>
        </p:spPr>
      </p:pic>
      <p:sp>
        <p:nvSpPr>
          <p:cNvPr id="26627" name="TextBox 8"/>
          <p:cNvSpPr txBox="1">
            <a:spLocks noChangeArrowheads="1"/>
          </p:cNvSpPr>
          <p:nvPr/>
        </p:nvSpPr>
        <p:spPr bwMode="auto">
          <a:xfrm>
            <a:off x="4724400" y="5029200"/>
            <a:ext cx="4191000" cy="1077913"/>
          </a:xfrm>
          <a:prstGeom prst="rect">
            <a:avLst/>
          </a:prstGeom>
          <a:noFill/>
          <a:ln w="28575">
            <a:solidFill>
              <a:srgbClr val="00B0F0"/>
            </a:solidFill>
            <a:miter lim="800000"/>
            <a:headEnd/>
            <a:tailEnd/>
          </a:ln>
        </p:spPr>
        <p:txBody>
          <a:bodyPr>
            <a:spAutoFit/>
          </a:bodyPr>
          <a:lstStyle/>
          <a:p>
            <a:r>
              <a:rPr lang="en-US" sz="3200" b="1" dirty="0"/>
              <a:t>Body wall</a:t>
            </a:r>
            <a:r>
              <a:rPr lang="en-US" sz="3200" dirty="0"/>
              <a:t>: peripheral muscular part</a:t>
            </a:r>
          </a:p>
        </p:txBody>
      </p:sp>
      <p:sp>
        <p:nvSpPr>
          <p:cNvPr id="26628" name="TextBox 9"/>
          <p:cNvSpPr txBox="1">
            <a:spLocks noChangeArrowheads="1"/>
          </p:cNvSpPr>
          <p:nvPr/>
        </p:nvSpPr>
        <p:spPr bwMode="auto">
          <a:xfrm>
            <a:off x="304800" y="1752600"/>
            <a:ext cx="4191000" cy="3046413"/>
          </a:xfrm>
          <a:prstGeom prst="rect">
            <a:avLst/>
          </a:prstGeom>
          <a:noFill/>
          <a:ln w="28575">
            <a:solidFill>
              <a:srgbClr val="FF0000"/>
            </a:solidFill>
            <a:miter lim="800000"/>
            <a:headEnd/>
            <a:tailEnd/>
          </a:ln>
        </p:spPr>
        <p:txBody>
          <a:bodyPr>
            <a:spAutoFit/>
          </a:bodyPr>
          <a:lstStyle/>
          <a:p>
            <a:r>
              <a:rPr lang="en-US" sz="3200" b="1" dirty="0" err="1"/>
              <a:t>Pleuroperitoneal</a:t>
            </a:r>
            <a:r>
              <a:rPr lang="en-US" sz="3200" b="1" dirty="0"/>
              <a:t> membranes</a:t>
            </a:r>
            <a:r>
              <a:rPr lang="en-US" sz="3200" dirty="0"/>
              <a:t>: form large portion of fetal diaphragm but represent a smaller portion in infants</a:t>
            </a:r>
          </a:p>
        </p:txBody>
      </p:sp>
      <p:sp>
        <p:nvSpPr>
          <p:cNvPr id="26629" name="TextBox 11"/>
          <p:cNvSpPr txBox="1">
            <a:spLocks noChangeArrowheads="1"/>
          </p:cNvSpPr>
          <p:nvPr/>
        </p:nvSpPr>
        <p:spPr bwMode="auto">
          <a:xfrm>
            <a:off x="304800" y="457200"/>
            <a:ext cx="4191000" cy="1077913"/>
          </a:xfrm>
          <a:prstGeom prst="rect">
            <a:avLst/>
          </a:prstGeom>
          <a:noFill/>
          <a:ln w="28575">
            <a:solidFill>
              <a:srgbClr val="66FF33"/>
            </a:solidFill>
            <a:miter lim="800000"/>
            <a:headEnd/>
            <a:tailEnd/>
          </a:ln>
        </p:spPr>
        <p:txBody>
          <a:bodyPr>
            <a:spAutoFit/>
          </a:bodyPr>
          <a:lstStyle/>
          <a:p>
            <a:r>
              <a:rPr lang="en-US" sz="3200" b="1" dirty="0"/>
              <a:t>Septum </a:t>
            </a:r>
            <a:r>
              <a:rPr lang="en-US" sz="3200" b="1" dirty="0" err="1"/>
              <a:t>transversum</a:t>
            </a:r>
            <a:r>
              <a:rPr lang="en-US" sz="3200" dirty="0"/>
              <a:t>: Central tendon</a:t>
            </a:r>
          </a:p>
        </p:txBody>
      </p:sp>
      <p:sp>
        <p:nvSpPr>
          <p:cNvPr id="26630" name="TextBox 12"/>
          <p:cNvSpPr txBox="1">
            <a:spLocks noChangeArrowheads="1"/>
          </p:cNvSpPr>
          <p:nvPr/>
        </p:nvSpPr>
        <p:spPr bwMode="auto">
          <a:xfrm>
            <a:off x="304800" y="5029200"/>
            <a:ext cx="4191000" cy="1077913"/>
          </a:xfrm>
          <a:prstGeom prst="rect">
            <a:avLst/>
          </a:prstGeom>
          <a:noFill/>
          <a:ln w="28575">
            <a:solidFill>
              <a:srgbClr val="FFFF00"/>
            </a:solidFill>
            <a:miter lim="800000"/>
            <a:headEnd/>
            <a:tailEnd/>
          </a:ln>
        </p:spPr>
        <p:txBody>
          <a:bodyPr>
            <a:spAutoFit/>
          </a:bodyPr>
          <a:lstStyle/>
          <a:p>
            <a:r>
              <a:rPr lang="en-US" sz="3200" b="1" dirty="0"/>
              <a:t>Dorsal mesentery of esophagus</a:t>
            </a:r>
            <a:r>
              <a:rPr lang="en-US" sz="3200" dirty="0"/>
              <a:t>: </a:t>
            </a:r>
            <a:r>
              <a:rPr lang="en-US" sz="3200" dirty="0" err="1"/>
              <a:t>Crura</a:t>
            </a:r>
            <a:endParaRPr lang="en-US" sz="3200" dirty="0"/>
          </a:p>
        </p:txBody>
      </p:sp>
      <p:cxnSp>
        <p:nvCxnSpPr>
          <p:cNvPr id="15" name="Straight Arrow Connector 14"/>
          <p:cNvCxnSpPr/>
          <p:nvPr/>
        </p:nvCxnSpPr>
        <p:spPr>
          <a:xfrm rot="16200000" flipH="1">
            <a:off x="4191000" y="1143000"/>
            <a:ext cx="1676400" cy="1676400"/>
          </a:xfrm>
          <a:prstGeom prst="straightConnector1">
            <a:avLst/>
          </a:prstGeom>
          <a:ln w="28575">
            <a:solidFill>
              <a:srgbClr val="66FF3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67200" y="3124200"/>
            <a:ext cx="14478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4152900" y="3390900"/>
            <a:ext cx="1981200" cy="1905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791200" y="3429000"/>
            <a:ext cx="4572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6400800" y="3657600"/>
            <a:ext cx="1676400" cy="12192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3A55C1C-8CD7-4122-9A8A-40C63819A632}"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944562"/>
          </a:xfrm>
        </p:spPr>
        <p:txBody>
          <a:bodyPr>
            <a:normAutofit fontScale="90000"/>
          </a:bodyPr>
          <a:lstStyle/>
          <a:p>
            <a:pPr>
              <a:defRPr/>
            </a:pPr>
            <a:r>
              <a:rPr lang="en-US" sz="3200" b="1" dirty="0" smtClean="0">
                <a:effectLst>
                  <a:outerShdw blurRad="38100" dist="38100" dir="2700000" algn="tl">
                    <a:srgbClr val="000000">
                      <a:alpha val="43137"/>
                    </a:srgbClr>
                  </a:outerShdw>
                </a:effectLst>
              </a:rPr>
              <a:t>Positional Changes and </a:t>
            </a:r>
            <a:r>
              <a:rPr lang="en-US" sz="3200" b="1" dirty="0" err="1" smtClean="0">
                <a:effectLst>
                  <a:outerShdw blurRad="38100" dist="38100" dir="2700000" algn="tl">
                    <a:srgbClr val="000000">
                      <a:alpha val="43137"/>
                    </a:srgbClr>
                  </a:outerShdw>
                </a:effectLst>
              </a:rPr>
              <a:t>Innervation</a:t>
            </a:r>
            <a:r>
              <a:rPr lang="en-US" sz="3200" b="1" dirty="0" smtClean="0">
                <a:effectLst>
                  <a:outerShdw blurRad="38100" dist="38100" dir="2700000" algn="tl">
                    <a:srgbClr val="000000">
                      <a:alpha val="43137"/>
                    </a:srgbClr>
                  </a:outerShdw>
                </a:effectLst>
              </a:rPr>
              <a:t> of the Diaphragm</a:t>
            </a:r>
          </a:p>
        </p:txBody>
      </p:sp>
      <p:sp>
        <p:nvSpPr>
          <p:cNvPr id="25603" name="Content Placeholder 2"/>
          <p:cNvSpPr>
            <a:spLocks noGrp="1"/>
          </p:cNvSpPr>
          <p:nvPr>
            <p:ph sz="half" idx="1"/>
          </p:nvPr>
        </p:nvSpPr>
        <p:spPr>
          <a:xfrm>
            <a:off x="152400" y="1371600"/>
            <a:ext cx="5105400" cy="5029200"/>
          </a:xfrm>
        </p:spPr>
        <p:txBody>
          <a:bodyPr/>
          <a:lstStyle/>
          <a:p>
            <a:pPr>
              <a:defRPr/>
            </a:pPr>
            <a:r>
              <a:rPr lang="en-US" sz="3200" dirty="0" smtClean="0"/>
              <a:t>During the </a:t>
            </a:r>
            <a:r>
              <a:rPr lang="en-US" sz="3200" b="1" u="sng" dirty="0" smtClean="0">
                <a:effectLst>
                  <a:outerShdw blurRad="38100" dist="38100" dir="2700000" algn="tl">
                    <a:srgbClr val="000000">
                      <a:alpha val="43137"/>
                    </a:srgbClr>
                  </a:outerShdw>
                </a:effectLst>
              </a:rPr>
              <a:t>4</a:t>
            </a:r>
            <a:r>
              <a:rPr lang="en-US" sz="3200" b="1" u="sng" baseline="30000" dirty="0" smtClean="0">
                <a:effectLst>
                  <a:outerShdw blurRad="38100" dist="38100" dir="2700000" algn="tl">
                    <a:srgbClr val="000000">
                      <a:alpha val="43137"/>
                    </a:srgbClr>
                  </a:outerShdw>
                </a:effectLst>
              </a:rPr>
              <a:t>th</a:t>
            </a:r>
            <a:r>
              <a:rPr lang="en-US" sz="3200" b="1" u="sng" dirty="0" smtClean="0">
                <a:effectLst>
                  <a:outerShdw blurRad="38100" dist="38100" dir="2700000" algn="tl">
                    <a:srgbClr val="000000">
                      <a:alpha val="43137"/>
                    </a:srgbClr>
                  </a:outerShdw>
                </a:effectLst>
              </a:rPr>
              <a:t> week</a:t>
            </a:r>
            <a:r>
              <a:rPr lang="en-US" sz="3200" dirty="0" smtClean="0"/>
              <a:t>, the septum </a:t>
            </a:r>
            <a:r>
              <a:rPr lang="en-US" sz="3200" dirty="0" err="1" smtClean="0"/>
              <a:t>transversum</a:t>
            </a:r>
            <a:r>
              <a:rPr lang="en-US" sz="3200" dirty="0" smtClean="0"/>
              <a:t> lies opposite the </a:t>
            </a:r>
            <a:r>
              <a:rPr lang="en-US" sz="3200" b="1" dirty="0" smtClean="0"/>
              <a:t>3</a:t>
            </a:r>
            <a:r>
              <a:rPr lang="en-US" sz="3200" b="1" baseline="30000" dirty="0" smtClean="0"/>
              <a:t>rd</a:t>
            </a:r>
            <a:r>
              <a:rPr lang="en-US" sz="3200" b="1" dirty="0" smtClean="0"/>
              <a:t> – 5</a:t>
            </a:r>
            <a:r>
              <a:rPr lang="en-US" sz="3200" b="1" baseline="30000" dirty="0" smtClean="0"/>
              <a:t>th</a:t>
            </a:r>
            <a:r>
              <a:rPr lang="en-US" sz="3200" b="1" dirty="0" smtClean="0"/>
              <a:t> </a:t>
            </a:r>
            <a:r>
              <a:rPr lang="en-US" sz="3200" b="1" dirty="0" smtClean="0">
                <a:effectLst>
                  <a:outerShdw blurRad="38100" dist="38100" dir="2700000" algn="tl">
                    <a:srgbClr val="000000">
                      <a:alpha val="43137"/>
                    </a:srgbClr>
                  </a:outerShdw>
                </a:effectLst>
              </a:rPr>
              <a:t>cervical </a:t>
            </a:r>
            <a:r>
              <a:rPr lang="en-US" sz="3200" b="1" dirty="0" err="1" smtClean="0">
                <a:effectLst>
                  <a:outerShdw blurRad="38100" dist="38100" dir="2700000" algn="tl">
                    <a:srgbClr val="000000">
                      <a:alpha val="43137"/>
                    </a:srgbClr>
                  </a:outerShdw>
                </a:effectLst>
              </a:rPr>
              <a:t>somites</a:t>
            </a:r>
            <a:endParaRPr lang="en-US" sz="3200" b="1" dirty="0" smtClean="0">
              <a:effectLst>
                <a:outerShdw blurRad="38100" dist="38100" dir="2700000" algn="tl">
                  <a:srgbClr val="000000">
                    <a:alpha val="43137"/>
                  </a:srgbClr>
                </a:outerShdw>
              </a:effectLst>
            </a:endParaRPr>
          </a:p>
          <a:p>
            <a:pPr>
              <a:defRPr/>
            </a:pPr>
            <a:r>
              <a:rPr lang="en-US" sz="3200" dirty="0" smtClean="0"/>
              <a:t>During </a:t>
            </a:r>
            <a:r>
              <a:rPr lang="en-US" sz="3200" b="1" u="sng" dirty="0" smtClean="0">
                <a:effectLst>
                  <a:outerShdw blurRad="38100" dist="38100" dir="2700000" algn="tl">
                    <a:srgbClr val="000000">
                      <a:alpha val="43137"/>
                    </a:srgbClr>
                  </a:outerShdw>
                </a:effectLst>
              </a:rPr>
              <a:t>5</a:t>
            </a:r>
            <a:r>
              <a:rPr lang="en-US" sz="3200" b="1" u="sng" baseline="30000" dirty="0" smtClean="0">
                <a:effectLst>
                  <a:outerShdw blurRad="38100" dist="38100" dir="2700000" algn="tl">
                    <a:srgbClr val="000000">
                      <a:alpha val="43137"/>
                    </a:srgbClr>
                  </a:outerShdw>
                </a:effectLst>
              </a:rPr>
              <a:t>th</a:t>
            </a:r>
            <a:r>
              <a:rPr lang="en-US" sz="3200" b="1" u="sng" dirty="0" smtClean="0">
                <a:effectLst>
                  <a:outerShdw blurRad="38100" dist="38100" dir="2700000" algn="tl">
                    <a:srgbClr val="000000">
                      <a:alpha val="43137"/>
                    </a:srgbClr>
                  </a:outerShdw>
                </a:effectLst>
              </a:rPr>
              <a:t> week</a:t>
            </a:r>
            <a:r>
              <a:rPr lang="en-US" sz="3200" dirty="0" smtClean="0"/>
              <a:t>, </a:t>
            </a:r>
            <a:r>
              <a:rPr lang="en-US" sz="3200" dirty="0" err="1" smtClean="0"/>
              <a:t>myoblasts</a:t>
            </a:r>
            <a:r>
              <a:rPr lang="en-US" sz="3200" dirty="0" smtClean="0"/>
              <a:t> from these </a:t>
            </a:r>
            <a:r>
              <a:rPr lang="en-US" sz="3200" dirty="0" err="1" smtClean="0"/>
              <a:t>somites</a:t>
            </a:r>
            <a:r>
              <a:rPr lang="en-US" sz="3200" dirty="0" smtClean="0"/>
              <a:t> move to the developing diaphragm bringing their nerve fibers with them </a:t>
            </a:r>
          </a:p>
        </p:txBody>
      </p:sp>
      <p:pic>
        <p:nvPicPr>
          <p:cNvPr id="27652" name="Picture 5" descr="C:\Documents and Settings\Free User\My Documents\My Pictures\zzc.jpg"/>
          <p:cNvPicPr>
            <a:picLocks noGrp="1" noChangeAspect="1" noChangeArrowheads="1"/>
          </p:cNvPicPr>
          <p:nvPr>
            <p:ph sz="half" idx="2"/>
          </p:nvPr>
        </p:nvPicPr>
        <p:blipFill>
          <a:blip r:embed="rId3"/>
          <a:srcRect l="3773" r="3773"/>
          <a:stretch>
            <a:fillRect/>
          </a:stretch>
        </p:blipFill>
        <p:spPr>
          <a:xfrm>
            <a:off x="5410200" y="1752600"/>
            <a:ext cx="3375025" cy="4038600"/>
          </a:xfrm>
          <a:noFill/>
          <a:ln>
            <a:solidFill>
              <a:schemeClr val="tx1"/>
            </a:solidFill>
          </a:ln>
        </p:spPr>
      </p:pic>
      <p:sp>
        <p:nvSpPr>
          <p:cNvPr id="2" name="Slide Number Placeholder 1"/>
          <p:cNvSpPr>
            <a:spLocks noGrp="1"/>
          </p:cNvSpPr>
          <p:nvPr>
            <p:ph type="sldNum" sz="quarter" idx="12"/>
          </p:nvPr>
        </p:nvSpPr>
        <p:spPr/>
        <p:txBody>
          <a:bodyPr/>
          <a:lstStyle/>
          <a:p>
            <a:fld id="{C3A55C1C-8CD7-4122-9A8A-40C63819A632}"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sz="half" idx="4294967295"/>
          </p:nvPr>
        </p:nvSpPr>
        <p:spPr>
          <a:xfrm>
            <a:off x="152400" y="304800"/>
            <a:ext cx="5181600" cy="6096000"/>
          </a:xfrm>
        </p:spPr>
        <p:txBody>
          <a:bodyPr/>
          <a:lstStyle/>
          <a:p>
            <a:pPr>
              <a:defRPr/>
            </a:pPr>
            <a:r>
              <a:rPr lang="en-US" dirty="0" smtClean="0"/>
              <a:t>Rapid growth of the body of embryo result in further descent of diaphragm</a:t>
            </a:r>
          </a:p>
          <a:p>
            <a:pPr>
              <a:defRPr/>
            </a:pPr>
            <a:r>
              <a:rPr lang="en-US" dirty="0" smtClean="0"/>
              <a:t>By the </a:t>
            </a:r>
            <a:r>
              <a:rPr lang="en-US" b="1" u="sng" dirty="0" smtClean="0">
                <a:effectLst>
                  <a:outerShdw blurRad="38100" dist="38100" dir="2700000" algn="tl">
                    <a:srgbClr val="000000">
                      <a:alpha val="43137"/>
                    </a:srgbClr>
                  </a:outerShdw>
                </a:effectLst>
              </a:rPr>
              <a:t>6</a:t>
            </a:r>
            <a:r>
              <a:rPr lang="en-US" b="1" u="sng" baseline="30000" dirty="0" smtClean="0">
                <a:effectLst>
                  <a:outerShdw blurRad="38100" dist="38100" dir="2700000" algn="tl">
                    <a:srgbClr val="000000">
                      <a:alpha val="43137"/>
                    </a:srgbClr>
                  </a:outerShdw>
                </a:effectLst>
              </a:rPr>
              <a:t>th</a:t>
            </a:r>
            <a:r>
              <a:rPr lang="en-US" b="1" u="sng" dirty="0" smtClean="0">
                <a:effectLst>
                  <a:outerShdw blurRad="38100" dist="38100" dir="2700000" algn="tl">
                    <a:srgbClr val="000000">
                      <a:alpha val="43137"/>
                    </a:srgbClr>
                  </a:outerShdw>
                </a:effectLst>
              </a:rPr>
              <a:t> week</a:t>
            </a:r>
            <a:r>
              <a:rPr lang="en-US" dirty="0" smtClean="0"/>
              <a:t>, the diaphragm lies at the level of the </a:t>
            </a:r>
            <a:r>
              <a:rPr lang="en-US" b="1" dirty="0" smtClean="0">
                <a:effectLst>
                  <a:outerShdw blurRad="38100" dist="38100" dir="2700000" algn="tl">
                    <a:srgbClr val="000000">
                      <a:alpha val="43137"/>
                    </a:srgbClr>
                  </a:outerShdw>
                </a:effectLst>
              </a:rPr>
              <a:t>thoracic </a:t>
            </a:r>
            <a:r>
              <a:rPr lang="en-US" b="1" dirty="0" err="1" smtClean="0">
                <a:effectLst>
                  <a:outerShdw blurRad="38100" dist="38100" dir="2700000" algn="tl">
                    <a:srgbClr val="000000">
                      <a:alpha val="43137"/>
                    </a:srgbClr>
                  </a:outerShdw>
                </a:effectLst>
              </a:rPr>
              <a:t>somites</a:t>
            </a:r>
            <a:endParaRPr lang="en-US" b="1" dirty="0" smtClean="0">
              <a:effectLst>
                <a:outerShdw blurRad="38100" dist="38100" dir="2700000" algn="tl">
                  <a:srgbClr val="000000">
                    <a:alpha val="43137"/>
                  </a:srgbClr>
                </a:outerShdw>
              </a:effectLst>
            </a:endParaRPr>
          </a:p>
          <a:p>
            <a:pPr>
              <a:defRPr/>
            </a:pPr>
            <a:r>
              <a:rPr lang="en-US" dirty="0" smtClean="0"/>
              <a:t>By the end of </a:t>
            </a:r>
            <a:r>
              <a:rPr lang="en-US" b="1" u="sng" dirty="0" smtClean="0">
                <a:effectLst>
                  <a:outerShdw blurRad="38100" dist="38100" dir="2700000" algn="tl">
                    <a:srgbClr val="000000">
                      <a:alpha val="43137"/>
                    </a:srgbClr>
                  </a:outerShdw>
                </a:effectLst>
              </a:rPr>
              <a:t>8</a:t>
            </a:r>
            <a:r>
              <a:rPr lang="en-US" b="1" u="sng" baseline="30000" dirty="0" smtClean="0">
                <a:effectLst>
                  <a:outerShdw blurRad="38100" dist="38100" dir="2700000" algn="tl">
                    <a:srgbClr val="000000">
                      <a:alpha val="43137"/>
                    </a:srgbClr>
                  </a:outerShdw>
                </a:effectLst>
              </a:rPr>
              <a:t>th</a:t>
            </a:r>
            <a:r>
              <a:rPr lang="en-US" b="1" u="sng" dirty="0" smtClean="0">
                <a:effectLst>
                  <a:outerShdw blurRad="38100" dist="38100" dir="2700000" algn="tl">
                    <a:srgbClr val="000000">
                      <a:alpha val="43137"/>
                    </a:srgbClr>
                  </a:outerShdw>
                </a:effectLst>
              </a:rPr>
              <a:t> week </a:t>
            </a:r>
            <a:r>
              <a:rPr lang="en-US" dirty="0" smtClean="0"/>
              <a:t>the dorsal end of diaphragm lies at the level of </a:t>
            </a:r>
            <a:r>
              <a:rPr lang="en-US" b="1" dirty="0" smtClean="0">
                <a:effectLst>
                  <a:outerShdw blurRad="38100" dist="38100" dir="2700000" algn="tl">
                    <a:srgbClr val="000000">
                      <a:alpha val="43137"/>
                    </a:srgbClr>
                  </a:outerShdw>
                </a:effectLst>
              </a:rPr>
              <a:t>first lumbar vertebra</a:t>
            </a:r>
          </a:p>
          <a:p>
            <a:pPr>
              <a:defRPr/>
            </a:pPr>
            <a:endParaRPr lang="en-US" sz="2400" dirty="0" smtClean="0"/>
          </a:p>
          <a:p>
            <a:pPr>
              <a:defRPr/>
            </a:pPr>
            <a:endParaRPr lang="en-US" dirty="0" smtClean="0"/>
          </a:p>
        </p:txBody>
      </p:sp>
      <p:pic>
        <p:nvPicPr>
          <p:cNvPr id="28675" name="Picture 4" descr="C:\Documents and Settings\Free User\My Documents\My Pictures\zza.jpg"/>
          <p:cNvPicPr>
            <a:picLocks noChangeAspect="1" noChangeArrowheads="1"/>
          </p:cNvPicPr>
          <p:nvPr/>
        </p:nvPicPr>
        <p:blipFill>
          <a:blip r:embed="rId3"/>
          <a:srcRect l="1880" t="3426" r="677"/>
          <a:stretch>
            <a:fillRect/>
          </a:stretch>
        </p:blipFill>
        <p:spPr bwMode="auto">
          <a:xfrm>
            <a:off x="5410200" y="381000"/>
            <a:ext cx="3151188" cy="2743200"/>
          </a:xfrm>
          <a:prstGeom prst="rect">
            <a:avLst/>
          </a:prstGeom>
          <a:noFill/>
          <a:ln w="9525">
            <a:solidFill>
              <a:schemeClr val="tx1"/>
            </a:solidFill>
            <a:miter lim="800000"/>
            <a:headEnd/>
            <a:tailEnd/>
          </a:ln>
        </p:spPr>
      </p:pic>
      <p:pic>
        <p:nvPicPr>
          <p:cNvPr id="28676" name="Picture 5" descr="C:\Documents and Settings\Free User\My Documents\My Pictures\zzb.jpg"/>
          <p:cNvPicPr>
            <a:picLocks noChangeAspect="1" noChangeArrowheads="1"/>
          </p:cNvPicPr>
          <p:nvPr/>
        </p:nvPicPr>
        <p:blipFill>
          <a:blip r:embed="rId4"/>
          <a:srcRect l="3304" t="2219" r="3304"/>
          <a:stretch>
            <a:fillRect/>
          </a:stretch>
        </p:blipFill>
        <p:spPr bwMode="auto">
          <a:xfrm>
            <a:off x="5410200" y="3276600"/>
            <a:ext cx="3152775" cy="2971800"/>
          </a:xfrm>
          <a:prstGeom prst="rect">
            <a:avLst/>
          </a:prstGeom>
          <a:noFill/>
          <a:ln w="9525">
            <a:solidFill>
              <a:schemeClr val="tx1"/>
            </a:solid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274638"/>
            <a:ext cx="8229600" cy="715962"/>
          </a:xfrm>
        </p:spPr>
        <p:txBody>
          <a:bodyPr>
            <a:normAutofit fontScale="90000"/>
          </a:bodyPr>
          <a:lstStyle/>
          <a:p>
            <a:r>
              <a:rPr lang="en-US" dirty="0" smtClean="0"/>
              <a:t>Body Cavities and Membranes (2)</a:t>
            </a:r>
          </a:p>
        </p:txBody>
      </p:sp>
      <p:pic>
        <p:nvPicPr>
          <p:cNvPr id="11269" name="Picture 6"/>
          <p:cNvPicPr>
            <a:picLocks noChangeAspect="1" noChangeArrowheads="1"/>
          </p:cNvPicPr>
          <p:nvPr/>
        </p:nvPicPr>
        <p:blipFill>
          <a:blip r:embed="rId3"/>
          <a:srcRect l="1376" t="1118" r="1350" b="4671"/>
          <a:stretch>
            <a:fillRect/>
          </a:stretch>
        </p:blipFill>
        <p:spPr bwMode="auto">
          <a:xfrm>
            <a:off x="1997075" y="914400"/>
            <a:ext cx="5454650" cy="55245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81000"/>
            <a:ext cx="7162800" cy="5334000"/>
          </a:xfrm>
          <a:prstGeom prst="rect">
            <a:avLst/>
          </a:prstGeom>
        </p:spPr>
      </p:pic>
      <p:sp>
        <p:nvSpPr>
          <p:cNvPr id="3" name="Rectangle 2"/>
          <p:cNvSpPr/>
          <p:nvPr/>
        </p:nvSpPr>
        <p:spPr>
          <a:xfrm>
            <a:off x="533400" y="5562600"/>
            <a:ext cx="8382000" cy="923330"/>
          </a:xfrm>
          <a:prstGeom prst="rect">
            <a:avLst/>
          </a:prstGeom>
        </p:spPr>
        <p:txBody>
          <a:bodyPr wrap="square">
            <a:spAutoFit/>
          </a:bodyPr>
          <a:lstStyle/>
          <a:p>
            <a:r>
              <a:rPr lang="en-GB" dirty="0"/>
              <a:t>Changes in the position of the septum </a:t>
            </a:r>
            <a:r>
              <a:rPr lang="en-GB" dirty="0" err="1"/>
              <a:t>transversum</a:t>
            </a:r>
            <a:r>
              <a:rPr lang="en-GB" dirty="0"/>
              <a:t> (red) during the embryonic period. The </a:t>
            </a:r>
            <a:r>
              <a:rPr lang="en-GB" dirty="0" err="1"/>
              <a:t>gray</a:t>
            </a:r>
            <a:r>
              <a:rPr lang="en-GB" dirty="0"/>
              <a:t> repeating structures are </a:t>
            </a:r>
            <a:r>
              <a:rPr lang="en-GB" dirty="0" err="1"/>
              <a:t>somites</a:t>
            </a:r>
            <a:r>
              <a:rPr lang="en-GB" dirty="0"/>
              <a:t>. The orange repeating structures are elements of the axial skeleton.</a:t>
            </a:r>
          </a:p>
        </p:txBody>
      </p:sp>
      <p:sp>
        <p:nvSpPr>
          <p:cNvPr id="4" name="Slide Number Placeholder 3"/>
          <p:cNvSpPr>
            <a:spLocks noGrp="1"/>
          </p:cNvSpPr>
          <p:nvPr>
            <p:ph type="sldNum" sz="quarter" idx="12"/>
          </p:nvPr>
        </p:nvSpPr>
        <p:spPr/>
        <p:txBody>
          <a:bodyPr/>
          <a:lstStyle/>
          <a:p>
            <a:fld id="{C3A55C1C-8CD7-4122-9A8A-40C63819A632}" type="slidenum">
              <a:rPr lang="en-US" smtClean="0"/>
              <a:pPr/>
              <a:t>40</a:t>
            </a:fld>
            <a:endParaRPr lang="en-US"/>
          </a:p>
        </p:txBody>
      </p:sp>
    </p:spTree>
    <p:extLst>
      <p:ext uri="{BB962C8B-B14F-4D97-AF65-F5344CB8AC3E}">
        <p14:creationId xmlns:p14="http://schemas.microsoft.com/office/powerpoint/2010/main" val="1990303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sz="half" idx="4294967295"/>
          </p:nvPr>
        </p:nvSpPr>
        <p:spPr>
          <a:xfrm>
            <a:off x="152400" y="228600"/>
            <a:ext cx="5791200" cy="4343400"/>
          </a:xfrm>
        </p:spPr>
        <p:txBody>
          <a:bodyPr>
            <a:noAutofit/>
          </a:bodyPr>
          <a:lstStyle/>
          <a:p>
            <a:pPr>
              <a:buFont typeface="Arial" pitchFamily="34" charset="0"/>
              <a:buChar char="•"/>
              <a:defRPr/>
            </a:pPr>
            <a:r>
              <a:rPr lang="en-US" sz="2800" dirty="0" smtClean="0"/>
              <a:t>When the </a:t>
            </a:r>
            <a:r>
              <a:rPr lang="en-US" sz="2800" b="1" u="sng" dirty="0" smtClean="0"/>
              <a:t>4 parts</a:t>
            </a:r>
            <a:r>
              <a:rPr lang="en-US" sz="2800" u="sng" dirty="0" smtClean="0"/>
              <a:t> </a:t>
            </a:r>
            <a:r>
              <a:rPr lang="en-US" sz="2800" dirty="0" smtClean="0"/>
              <a:t>of the diaphragm fuse, the mesenchymal cells from the septum </a:t>
            </a:r>
            <a:r>
              <a:rPr lang="en-US" sz="2800" dirty="0" err="1" smtClean="0"/>
              <a:t>transversum</a:t>
            </a:r>
            <a:r>
              <a:rPr lang="en-US" sz="2800" dirty="0" smtClean="0"/>
              <a:t> extend into the other three parts, change into myoblasts, and give rise to the muscles of the diaphragm. </a:t>
            </a:r>
          </a:p>
          <a:p>
            <a:pPr>
              <a:buFont typeface="Arial" pitchFamily="34" charset="0"/>
              <a:buChar char="•"/>
              <a:defRPr/>
            </a:pPr>
            <a:r>
              <a:rPr lang="en-US" sz="2800" dirty="0" smtClean="0"/>
              <a:t>Thus </a:t>
            </a:r>
            <a:r>
              <a:rPr lang="en-US" sz="2800" b="1" dirty="0" smtClean="0">
                <a:effectLst>
                  <a:outerShdw blurRad="38100" dist="38100" dir="2700000" algn="tl">
                    <a:srgbClr val="FFFFFF"/>
                  </a:outerShdw>
                </a:effectLst>
              </a:rPr>
              <a:t>phrenic nerve</a:t>
            </a:r>
            <a:r>
              <a:rPr lang="en-US" sz="2800" dirty="0" smtClean="0"/>
              <a:t> supplies all the muscles of diaphragm</a:t>
            </a:r>
          </a:p>
          <a:p>
            <a:pPr>
              <a:defRPr/>
            </a:pPr>
            <a:r>
              <a:rPr lang="en-US" sz="2800" dirty="0"/>
              <a:t>The </a:t>
            </a:r>
            <a:r>
              <a:rPr lang="en-US" sz="2800" b="1" dirty="0"/>
              <a:t>phrenic nerve </a:t>
            </a:r>
            <a:r>
              <a:rPr lang="en-US" sz="2800" dirty="0"/>
              <a:t>also supplies sensory fibers to </a:t>
            </a:r>
            <a:r>
              <a:rPr lang="en-US" sz="2800" dirty="0" err="1"/>
              <a:t>diaphram</a:t>
            </a:r>
            <a:r>
              <a:rPr lang="en-US" sz="2800" dirty="0"/>
              <a:t> </a:t>
            </a:r>
            <a:r>
              <a:rPr lang="en-US" sz="2800" b="1" dirty="0"/>
              <a:t>except</a:t>
            </a:r>
            <a:r>
              <a:rPr lang="en-US" sz="2800" dirty="0"/>
              <a:t> in the </a:t>
            </a:r>
            <a:r>
              <a:rPr lang="en-US" sz="2800" b="1" dirty="0"/>
              <a:t>peripheral region </a:t>
            </a:r>
            <a:r>
              <a:rPr lang="en-US" sz="2800" dirty="0"/>
              <a:t>which is derived from the body wall and brings its nerve supply </a:t>
            </a:r>
            <a:r>
              <a:rPr lang="en-US" sz="2800" b="1" dirty="0"/>
              <a:t>(lower intercostal nerves) </a:t>
            </a:r>
            <a:r>
              <a:rPr lang="en-US" sz="2800" dirty="0"/>
              <a:t>with it</a:t>
            </a:r>
          </a:p>
          <a:p>
            <a:pPr>
              <a:buFont typeface="Arial" pitchFamily="34" charset="0"/>
              <a:buChar char="•"/>
              <a:defRPr/>
            </a:pPr>
            <a:endParaRPr lang="en-US" sz="2800" dirty="0" smtClean="0"/>
          </a:p>
          <a:p>
            <a:pPr>
              <a:buFont typeface="Arial" pitchFamily="34" charset="0"/>
              <a:buChar char="•"/>
              <a:defRPr/>
            </a:pPr>
            <a:endParaRPr lang="en-US" sz="2800" dirty="0" smtClean="0"/>
          </a:p>
          <a:p>
            <a:pPr>
              <a:buFont typeface="Arial" pitchFamily="34" charset="0"/>
              <a:buChar char="•"/>
              <a:defRPr/>
            </a:pPr>
            <a:endParaRPr lang="en-US" sz="2400" dirty="0" smtClean="0"/>
          </a:p>
          <a:p>
            <a:pPr>
              <a:buFont typeface="Arial" pitchFamily="34" charset="0"/>
              <a:buChar char="•"/>
              <a:defRPr/>
            </a:pPr>
            <a:endParaRPr lang="en-US" sz="2400" dirty="0" smtClean="0"/>
          </a:p>
          <a:p>
            <a:pPr>
              <a:buFont typeface="Arial" pitchFamily="34" charset="0"/>
              <a:buChar char="•"/>
              <a:defRPr/>
            </a:pPr>
            <a:endParaRPr lang="en-US" sz="2400" dirty="0" smtClean="0"/>
          </a:p>
          <a:p>
            <a:pPr>
              <a:buFont typeface="Arial" pitchFamily="34" charset="0"/>
              <a:buChar char="•"/>
              <a:defRPr/>
            </a:pPr>
            <a:endParaRPr lang="en-US" sz="2400" dirty="0" smtClean="0"/>
          </a:p>
          <a:p>
            <a:pPr>
              <a:buFont typeface="Arial" pitchFamily="34" charset="0"/>
              <a:buChar char="•"/>
              <a:defRPr/>
            </a:pPr>
            <a:endParaRPr lang="en-US" sz="2400" dirty="0" smtClean="0"/>
          </a:p>
        </p:txBody>
      </p:sp>
      <p:pic>
        <p:nvPicPr>
          <p:cNvPr id="29699" name="Picture 4" descr="C:\Documents and Settings\user\My Documents\My Pictures\Picture1.jpg"/>
          <p:cNvPicPr>
            <a:picLocks noGrp="1" noChangeAspect="1" noChangeArrowheads="1"/>
          </p:cNvPicPr>
          <p:nvPr>
            <p:ph sz="half" idx="4294967295"/>
          </p:nvPr>
        </p:nvPicPr>
        <p:blipFill>
          <a:blip r:embed="rId3"/>
          <a:srcRect/>
          <a:stretch>
            <a:fillRect/>
          </a:stretch>
        </p:blipFill>
        <p:spPr>
          <a:xfrm>
            <a:off x="5943600" y="609600"/>
            <a:ext cx="3001963" cy="3124200"/>
          </a:xfrm>
          <a:noFill/>
        </p:spPr>
      </p:pic>
      <p:sp>
        <p:nvSpPr>
          <p:cNvPr id="2" name="Slide Number Placeholder 1"/>
          <p:cNvSpPr>
            <a:spLocks noGrp="1"/>
          </p:cNvSpPr>
          <p:nvPr>
            <p:ph type="sldNum" sz="quarter" idx="12"/>
          </p:nvPr>
        </p:nvSpPr>
        <p:spPr/>
        <p:txBody>
          <a:bodyPr/>
          <a:lstStyle/>
          <a:p>
            <a:fld id="{C3A55C1C-8CD7-4122-9A8A-40C63819A632}"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A55C1C-8CD7-4122-9A8A-40C63819A632}" type="slidenum">
              <a:rPr lang="en-US" smtClean="0"/>
              <a:pPr/>
              <a:t>42</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696200" cy="5562600"/>
          </a:xfrm>
          <a:prstGeom prst="rect">
            <a:avLst/>
          </a:prstGeom>
          <a:noFill/>
          <a:ln>
            <a:noFill/>
          </a:ln>
        </p:spPr>
      </p:pic>
    </p:spTree>
    <p:extLst>
      <p:ext uri="{BB962C8B-B14F-4D97-AF65-F5344CB8AC3E}">
        <p14:creationId xmlns:p14="http://schemas.microsoft.com/office/powerpoint/2010/main" val="18350429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POSTEROLATERAL DEFECT OF DIAPHRAGM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Posterolateral defect of the diaphragm is the only relatively common birth defect of the diaphragm . </a:t>
            </a:r>
          </a:p>
          <a:p>
            <a:r>
              <a:rPr lang="en-US" dirty="0" smtClean="0"/>
              <a:t>This diaphragmatic defect occurs about once in 2,200 newborn infants and is associated with </a:t>
            </a:r>
            <a:r>
              <a:rPr lang="en-US" b="1" dirty="0" smtClean="0"/>
              <a:t>congenital diaphragmatic hernia</a:t>
            </a:r>
            <a:r>
              <a:rPr lang="en-US" dirty="0" smtClean="0"/>
              <a:t> (CDH); </a:t>
            </a:r>
            <a:r>
              <a:rPr lang="en-US" dirty="0" err="1" smtClean="0"/>
              <a:t>herniation</a:t>
            </a:r>
            <a:r>
              <a:rPr lang="en-US" dirty="0" smtClean="0"/>
              <a:t> of abdominal contents into the thoracic cavity.</a:t>
            </a:r>
          </a:p>
          <a:p>
            <a:r>
              <a:rPr lang="en-US" dirty="0" smtClean="0"/>
              <a:t>Life-threatening breathing difficulties may be associated with CDH because of inhibition of development and inflation of the lungs.</a:t>
            </a:r>
          </a:p>
          <a:p>
            <a:r>
              <a:rPr lang="en-US" dirty="0" smtClean="0"/>
              <a:t>Fetal lung maturation may be delayed. </a:t>
            </a:r>
          </a:p>
          <a:p>
            <a:r>
              <a:rPr lang="en-US" b="1" dirty="0" err="1" smtClean="0"/>
              <a:t>Polyhydramnios</a:t>
            </a:r>
            <a:r>
              <a:rPr lang="en-US" dirty="0" smtClean="0"/>
              <a:t> (excess amniotic fluid) may also be present. </a:t>
            </a:r>
          </a:p>
          <a:p>
            <a:r>
              <a:rPr lang="en-US" i="1" dirty="0" smtClean="0"/>
              <a:t>CDH is the most common cause of pulmonary hypoplasia. </a:t>
            </a:r>
          </a:p>
        </p:txBody>
      </p:sp>
      <p:sp>
        <p:nvSpPr>
          <p:cNvPr id="4" name="Slide Number Placeholder 3"/>
          <p:cNvSpPr>
            <a:spLocks noGrp="1"/>
          </p:cNvSpPr>
          <p:nvPr>
            <p:ph type="sldNum" sz="quarter" idx="12"/>
          </p:nvPr>
        </p:nvSpPr>
        <p:spPr/>
        <p:txBody>
          <a:bodyPr/>
          <a:lstStyle/>
          <a:p>
            <a:fld id="{C3A55C1C-8CD7-4122-9A8A-40C63819A632}"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Autofit/>
          </a:bodyPr>
          <a:lstStyle/>
          <a:p>
            <a:r>
              <a:rPr lang="en-US" sz="2800" i="1" dirty="0"/>
              <a:t>The candidate region for CDH has been reported to be chromosome 15q26</a:t>
            </a:r>
            <a:r>
              <a:rPr lang="en-US" sz="2800" dirty="0"/>
              <a:t>.</a:t>
            </a:r>
          </a:p>
          <a:p>
            <a:r>
              <a:rPr lang="en-US" sz="2800" dirty="0"/>
              <a:t>CDH, usually unilateral, results from defective formation and/or fusion of the </a:t>
            </a:r>
            <a:r>
              <a:rPr lang="en-US" sz="2800" b="1" u="sng" dirty="0" err="1">
                <a:solidFill>
                  <a:srgbClr val="FF0000"/>
                </a:solidFill>
              </a:rPr>
              <a:t>pleuroperitoneal</a:t>
            </a:r>
            <a:r>
              <a:rPr lang="en-US" sz="2800" b="1" u="sng" dirty="0">
                <a:solidFill>
                  <a:srgbClr val="FF0000"/>
                </a:solidFill>
              </a:rPr>
              <a:t> membranes </a:t>
            </a:r>
            <a:r>
              <a:rPr lang="en-US" sz="2800" dirty="0"/>
              <a:t>with the other three parts of the diaphragm. </a:t>
            </a:r>
          </a:p>
          <a:p>
            <a:r>
              <a:rPr lang="en-US" sz="2800" dirty="0"/>
              <a:t>This results in a large opening in the posterolateral region of the diaphragm. </a:t>
            </a:r>
          </a:p>
          <a:p>
            <a:r>
              <a:rPr lang="en-US" sz="2800" dirty="0"/>
              <a:t>As a result, the peritoneal and pleural cavities are continuous with one another along the posterior body wall. </a:t>
            </a:r>
            <a:endParaRPr lang="en-US" sz="2800" dirty="0" smtClean="0"/>
          </a:p>
          <a:p>
            <a:r>
              <a:rPr lang="en-US" sz="2800" dirty="0"/>
              <a:t>This birth defect, sometimes referred to as the </a:t>
            </a:r>
            <a:r>
              <a:rPr lang="en-US" sz="2800" i="1" dirty="0"/>
              <a:t>foramen of </a:t>
            </a:r>
            <a:r>
              <a:rPr lang="en-US" sz="2800" i="1" dirty="0" err="1"/>
              <a:t>Bochdalek</a:t>
            </a:r>
            <a:r>
              <a:rPr lang="en-US" sz="2800" dirty="0"/>
              <a:t>, occurs on the left side in 85% to 90% of cases.</a:t>
            </a:r>
          </a:p>
          <a:p>
            <a:pPr marL="0" indent="0">
              <a:buNone/>
            </a:pPr>
            <a:endParaRPr lang="en-GB" sz="2800" dirty="0"/>
          </a:p>
        </p:txBody>
      </p:sp>
      <p:sp>
        <p:nvSpPr>
          <p:cNvPr id="4" name="Slide Number Placeholder 3"/>
          <p:cNvSpPr>
            <a:spLocks noGrp="1"/>
          </p:cNvSpPr>
          <p:nvPr>
            <p:ph type="sldNum" sz="quarter" idx="12"/>
          </p:nvPr>
        </p:nvSpPr>
        <p:spPr/>
        <p:txBody>
          <a:bodyPr/>
          <a:lstStyle/>
          <a:p>
            <a:fld id="{C3A55C1C-8CD7-4122-9A8A-40C63819A632}" type="slidenum">
              <a:rPr lang="en-US" smtClean="0"/>
              <a:pPr/>
              <a:t>44</a:t>
            </a:fld>
            <a:endParaRPr lang="en-US"/>
          </a:p>
        </p:txBody>
      </p:sp>
    </p:spTree>
    <p:extLst>
      <p:ext uri="{BB962C8B-B14F-4D97-AF65-F5344CB8AC3E}">
        <p14:creationId xmlns:p14="http://schemas.microsoft.com/office/powerpoint/2010/main" val="17875612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57200"/>
            <a:ext cx="7543799" cy="5791200"/>
          </a:xfrm>
          <a:prstGeom prst="rect">
            <a:avLst/>
          </a:prstGeom>
        </p:spPr>
      </p:pic>
      <p:sp>
        <p:nvSpPr>
          <p:cNvPr id="3" name="Slide Number Placeholder 2"/>
          <p:cNvSpPr>
            <a:spLocks noGrp="1"/>
          </p:cNvSpPr>
          <p:nvPr>
            <p:ph type="sldNum" sz="quarter" idx="12"/>
          </p:nvPr>
        </p:nvSpPr>
        <p:spPr/>
        <p:txBody>
          <a:bodyPr/>
          <a:lstStyle/>
          <a:p>
            <a:fld id="{C3A55C1C-8CD7-4122-9A8A-40C63819A632}" type="slidenum">
              <a:rPr lang="en-US" smtClean="0"/>
              <a:pPr/>
              <a:t>45</a:t>
            </a:fld>
            <a:endParaRPr lang="en-US"/>
          </a:p>
        </p:txBody>
      </p:sp>
    </p:spTree>
    <p:extLst>
      <p:ext uri="{BB962C8B-B14F-4D97-AF65-F5344CB8AC3E}">
        <p14:creationId xmlns:p14="http://schemas.microsoft.com/office/powerpoint/2010/main" val="20362112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85000" lnSpcReduction="20000"/>
          </a:bodyPr>
          <a:lstStyle/>
          <a:p>
            <a:r>
              <a:rPr lang="en-US" dirty="0"/>
              <a:t>The preponderance of left-sided defects may be related to the earlier closure of the right </a:t>
            </a:r>
            <a:r>
              <a:rPr lang="en-US" dirty="0" err="1"/>
              <a:t>pleuroperitoneal</a:t>
            </a:r>
            <a:r>
              <a:rPr lang="en-US" dirty="0"/>
              <a:t> opening. </a:t>
            </a:r>
            <a:endParaRPr lang="en-US" dirty="0" smtClean="0"/>
          </a:p>
          <a:p>
            <a:r>
              <a:rPr lang="en-US" dirty="0" smtClean="0"/>
              <a:t>Prenatal diagnosis of CDH depends on ultrasound examination and magnetic resonance imaging of abdominal organs in the thorax.</a:t>
            </a:r>
          </a:p>
          <a:p>
            <a:r>
              <a:rPr lang="en-US" dirty="0" smtClean="0"/>
              <a:t>The presence of abdominal viscera in the thorax pushes the lungs and heart </a:t>
            </a:r>
            <a:r>
              <a:rPr lang="en-US" dirty="0" err="1" smtClean="0"/>
              <a:t>anteriorly</a:t>
            </a:r>
            <a:r>
              <a:rPr lang="en-US" dirty="0" smtClean="0"/>
              <a:t> and compression of the lungs occurs. </a:t>
            </a:r>
          </a:p>
          <a:p>
            <a:r>
              <a:rPr lang="en-US" dirty="0" smtClean="0"/>
              <a:t>Often the stomach, spleen, and most of the intestines herniate. </a:t>
            </a:r>
          </a:p>
          <a:p>
            <a:r>
              <a:rPr lang="en-US" dirty="0" smtClean="0"/>
              <a:t>Most babies born with CDH die not because there is a defect in the diaphragm or abdominal viscera in the chest, but because the lungs are </a:t>
            </a:r>
            <a:r>
              <a:rPr lang="en-US" dirty="0" err="1" smtClean="0"/>
              <a:t>hypoplastic</a:t>
            </a:r>
            <a:r>
              <a:rPr lang="en-US" dirty="0" smtClean="0"/>
              <a:t> due to compression during development.</a:t>
            </a:r>
          </a:p>
          <a:p>
            <a:endParaRPr lang="en-US" dirty="0"/>
          </a:p>
        </p:txBody>
      </p:sp>
      <p:sp>
        <p:nvSpPr>
          <p:cNvPr id="2" name="Slide Number Placeholder 1"/>
          <p:cNvSpPr>
            <a:spLocks noGrp="1"/>
          </p:cNvSpPr>
          <p:nvPr>
            <p:ph type="sldNum" sz="quarter" idx="12"/>
          </p:nvPr>
        </p:nvSpPr>
        <p:spPr/>
        <p:txBody>
          <a:bodyPr/>
          <a:lstStyle/>
          <a:p>
            <a:fld id="{C3A55C1C-8CD7-4122-9A8A-40C63819A632}"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685800"/>
            <a:ext cx="7772400" cy="5181600"/>
          </a:xfrm>
          <a:prstGeom prst="rect">
            <a:avLst/>
          </a:prstGeom>
        </p:spPr>
      </p:pic>
      <p:sp>
        <p:nvSpPr>
          <p:cNvPr id="3" name="Slide Number Placeholder 2"/>
          <p:cNvSpPr>
            <a:spLocks noGrp="1"/>
          </p:cNvSpPr>
          <p:nvPr>
            <p:ph type="sldNum" sz="quarter" idx="12"/>
          </p:nvPr>
        </p:nvSpPr>
        <p:spPr/>
        <p:txBody>
          <a:bodyPr/>
          <a:lstStyle/>
          <a:p>
            <a:fld id="{C3A55C1C-8CD7-4122-9A8A-40C63819A632}" type="slidenum">
              <a:rPr lang="en-US" smtClean="0"/>
              <a:pPr/>
              <a:t>47</a:t>
            </a:fld>
            <a:endParaRPr lang="en-US"/>
          </a:p>
        </p:txBody>
      </p:sp>
    </p:spTree>
    <p:extLst>
      <p:ext uri="{BB962C8B-B14F-4D97-AF65-F5344CB8AC3E}">
        <p14:creationId xmlns:p14="http://schemas.microsoft.com/office/powerpoint/2010/main" val="3362748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77500" lnSpcReduction="20000"/>
          </a:bodyPr>
          <a:lstStyle/>
          <a:p>
            <a:r>
              <a:rPr lang="en-US" dirty="0" smtClean="0"/>
              <a:t>The severity of pulmonary developmental abnormalities depends on when and to what extent the abdominal viscera herniate into the thorax, that is, on the timing and degree of compression of the fetal lungs. </a:t>
            </a:r>
          </a:p>
          <a:p>
            <a:r>
              <a:rPr lang="en-US" dirty="0" smtClean="0"/>
              <a:t>The effect on the </a:t>
            </a:r>
            <a:r>
              <a:rPr lang="en-US" dirty="0" err="1" smtClean="0"/>
              <a:t>ipsilateral</a:t>
            </a:r>
            <a:r>
              <a:rPr lang="en-US" dirty="0" smtClean="0"/>
              <a:t> (same side) lung is greater, but the </a:t>
            </a:r>
            <a:r>
              <a:rPr lang="en-US" dirty="0" err="1" smtClean="0"/>
              <a:t>contralateral</a:t>
            </a:r>
            <a:r>
              <a:rPr lang="en-US" dirty="0" smtClean="0"/>
              <a:t> lung also shows morphologic changes. </a:t>
            </a:r>
          </a:p>
          <a:p>
            <a:r>
              <a:rPr lang="en-US" dirty="0" smtClean="0"/>
              <a:t>If the abdominal viscera are in the thoracic cavity at birth, the initiation of respiration is likely to be impaired. </a:t>
            </a:r>
          </a:p>
          <a:p>
            <a:r>
              <a:rPr lang="en-US" dirty="0" smtClean="0"/>
              <a:t>Because the abdominal organs are most often in the left side of the thorax, the heart and </a:t>
            </a:r>
            <a:r>
              <a:rPr lang="en-US" dirty="0" err="1" smtClean="0"/>
              <a:t>mediastinum</a:t>
            </a:r>
            <a:r>
              <a:rPr lang="en-US" dirty="0" smtClean="0"/>
              <a:t> are usually displaced to the right.</a:t>
            </a:r>
          </a:p>
          <a:p>
            <a:r>
              <a:rPr lang="en-US" dirty="0" smtClean="0"/>
              <a:t>The lungs are often aerated and achieve their normal size after reduction (repositioning) of the herniated viscera and repair of the defect in the diaphragm. </a:t>
            </a:r>
          </a:p>
          <a:p>
            <a:r>
              <a:rPr lang="en-US" dirty="0" smtClean="0"/>
              <a:t>Prenatal detection of CDH occurs in about 50% of cases. </a:t>
            </a:r>
          </a:p>
          <a:p>
            <a:r>
              <a:rPr lang="en-US" dirty="0" smtClean="0"/>
              <a:t>Most infants with CDH now survive because of improvements in ventilator care.</a:t>
            </a:r>
          </a:p>
          <a:p>
            <a:endParaRPr lang="en-US" dirty="0"/>
          </a:p>
        </p:txBody>
      </p:sp>
      <p:sp>
        <p:nvSpPr>
          <p:cNvPr id="2" name="Slide Number Placeholder 1"/>
          <p:cNvSpPr>
            <a:spLocks noGrp="1"/>
          </p:cNvSpPr>
          <p:nvPr>
            <p:ph type="sldNum" sz="quarter" idx="12"/>
          </p:nvPr>
        </p:nvSpPr>
        <p:spPr/>
        <p:txBody>
          <a:bodyPr/>
          <a:lstStyle/>
          <a:p>
            <a:fld id="{C3A55C1C-8CD7-4122-9A8A-40C63819A632}"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EVENTRATION OF DIAPHRAGM</a:t>
            </a:r>
            <a:endParaRPr lang="en-US" dirty="0"/>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r>
              <a:rPr lang="en-US" dirty="0" smtClean="0"/>
              <a:t>In this uncommon condition, half the diaphragm has defective musculature and balloons into the thoracic cavity as an </a:t>
            </a:r>
            <a:r>
              <a:rPr lang="en-US" dirty="0" err="1" smtClean="0"/>
              <a:t>aponeurotic</a:t>
            </a:r>
            <a:r>
              <a:rPr lang="en-US" dirty="0" smtClean="0"/>
              <a:t> (membranous) sheet, forming a diaphragmatic pouch. </a:t>
            </a:r>
          </a:p>
          <a:p>
            <a:r>
              <a:rPr lang="en-US" dirty="0" smtClean="0"/>
              <a:t>Consequently, there is superior displacement of abdominal viscera into the pocket-like </a:t>
            </a:r>
            <a:r>
              <a:rPr lang="en-US" dirty="0" err="1" smtClean="0"/>
              <a:t>outpouching</a:t>
            </a:r>
            <a:r>
              <a:rPr lang="en-US" dirty="0" smtClean="0"/>
              <a:t> of the diaphragm. </a:t>
            </a:r>
          </a:p>
          <a:p>
            <a:r>
              <a:rPr lang="en-US" dirty="0" smtClean="0"/>
              <a:t>This birth defect results mainly from failure of muscular tissue from the body wall to extend into the </a:t>
            </a:r>
            <a:r>
              <a:rPr lang="en-US" dirty="0" err="1" smtClean="0"/>
              <a:t>pleuroperitoneal</a:t>
            </a:r>
            <a:r>
              <a:rPr lang="en-US" dirty="0" smtClean="0"/>
              <a:t> membrane on the affected side.</a:t>
            </a:r>
          </a:p>
          <a:p>
            <a:r>
              <a:rPr lang="en-US" dirty="0" err="1" smtClean="0"/>
              <a:t>Eventration</a:t>
            </a:r>
            <a:r>
              <a:rPr lang="en-US" dirty="0" smtClean="0"/>
              <a:t> of the diaphragm is not a true diaphragmatic </a:t>
            </a:r>
            <a:r>
              <a:rPr lang="en-US" dirty="0" err="1" smtClean="0"/>
              <a:t>herniation</a:t>
            </a:r>
            <a:r>
              <a:rPr lang="en-US" dirty="0" smtClean="0"/>
              <a:t>; it is a superior displacement of viscera into a sac-like part of the diaphragm. </a:t>
            </a:r>
          </a:p>
          <a:p>
            <a:r>
              <a:rPr lang="en-US" dirty="0" smtClean="0"/>
              <a:t>However, the clinical manifestations of diaphragmatic </a:t>
            </a:r>
            <a:r>
              <a:rPr lang="en-US" dirty="0" err="1" smtClean="0"/>
              <a:t>eventration</a:t>
            </a:r>
            <a:r>
              <a:rPr lang="en-US" dirty="0" smtClean="0"/>
              <a:t> may simulate CDH.</a:t>
            </a:r>
          </a:p>
          <a:p>
            <a:endParaRPr lang="en-US" dirty="0"/>
          </a:p>
        </p:txBody>
      </p:sp>
      <p:sp>
        <p:nvSpPr>
          <p:cNvPr id="4" name="Slide Number Placeholder 3"/>
          <p:cNvSpPr>
            <a:spLocks noGrp="1"/>
          </p:cNvSpPr>
          <p:nvPr>
            <p:ph type="sldNum" sz="quarter" idx="12"/>
          </p:nvPr>
        </p:nvSpPr>
        <p:spPr/>
        <p:txBody>
          <a:bodyPr/>
          <a:lstStyle/>
          <a:p>
            <a:fld id="{C3A55C1C-8CD7-4122-9A8A-40C63819A632}"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274638"/>
            <a:ext cx="8229600" cy="715962"/>
          </a:xfrm>
        </p:spPr>
        <p:txBody>
          <a:bodyPr>
            <a:normAutofit fontScale="90000"/>
          </a:bodyPr>
          <a:lstStyle/>
          <a:p>
            <a:r>
              <a:rPr lang="en-US" dirty="0" smtClean="0"/>
              <a:t>Body Cavities and Membranes (3)</a:t>
            </a:r>
          </a:p>
        </p:txBody>
      </p:sp>
      <p:pic>
        <p:nvPicPr>
          <p:cNvPr id="12293" name="Picture 6"/>
          <p:cNvPicPr>
            <a:picLocks noChangeAspect="1" noChangeArrowheads="1"/>
          </p:cNvPicPr>
          <p:nvPr/>
        </p:nvPicPr>
        <p:blipFill>
          <a:blip r:embed="rId3"/>
          <a:srcRect l="1599" t="1118" r="1575" b="4671"/>
          <a:stretch>
            <a:fillRect/>
          </a:stretch>
        </p:blipFill>
        <p:spPr bwMode="auto">
          <a:xfrm>
            <a:off x="1866900" y="914400"/>
            <a:ext cx="5715000" cy="55054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04800"/>
            <a:ext cx="8229600" cy="639763"/>
          </a:xfrm>
        </p:spPr>
        <p:txBody>
          <a:bodyPr>
            <a:normAutofit fontScale="90000"/>
          </a:bodyPr>
          <a:lstStyle/>
          <a:p>
            <a:pPr eaLnBrk="1" hangingPunct="1">
              <a:defRPr/>
            </a:pPr>
            <a:r>
              <a:rPr lang="en-US" sz="3600" b="1" dirty="0" smtClean="0">
                <a:effectLst>
                  <a:outerShdw blurRad="38100" dist="38100" dir="2700000" algn="tl">
                    <a:srgbClr val="000000">
                      <a:alpha val="43137"/>
                    </a:srgbClr>
                  </a:outerShdw>
                </a:effectLst>
              </a:rPr>
              <a:t>Congenital Anomalies</a:t>
            </a:r>
          </a:p>
        </p:txBody>
      </p:sp>
      <p:pic>
        <p:nvPicPr>
          <p:cNvPr id="30723" name="Picture 5" descr="F:\New Folder26\bc6.jpg"/>
          <p:cNvPicPr>
            <a:picLocks noGrp="1" noChangeAspect="1" noChangeArrowheads="1"/>
          </p:cNvPicPr>
          <p:nvPr>
            <p:ph sz="half" idx="2"/>
          </p:nvPr>
        </p:nvPicPr>
        <p:blipFill>
          <a:blip r:embed="rId3"/>
          <a:srcRect l="3773" t="51807" r="50943" b="13319"/>
          <a:stretch>
            <a:fillRect/>
          </a:stretch>
        </p:blipFill>
        <p:spPr>
          <a:xfrm>
            <a:off x="4953000" y="2895600"/>
            <a:ext cx="3638550" cy="2667000"/>
          </a:xfrm>
          <a:noFill/>
          <a:ln w="38100">
            <a:solidFill>
              <a:schemeClr val="tx1"/>
            </a:solidFill>
          </a:ln>
        </p:spPr>
      </p:pic>
      <p:sp>
        <p:nvSpPr>
          <p:cNvPr id="8" name="TextBox 7"/>
          <p:cNvSpPr txBox="1"/>
          <p:nvPr/>
        </p:nvSpPr>
        <p:spPr>
          <a:xfrm>
            <a:off x="5715000" y="1066800"/>
            <a:ext cx="2743200" cy="1569660"/>
          </a:xfrm>
          <a:prstGeom prst="rect">
            <a:avLst/>
          </a:prstGeom>
          <a:noFill/>
          <a:ln w="38100">
            <a:solidFill>
              <a:schemeClr val="tx1"/>
            </a:solidFill>
          </a:ln>
        </p:spPr>
        <p:txBody>
          <a:bodyPr wrap="square">
            <a:spAutoFit/>
          </a:bodyPr>
          <a:lstStyle/>
          <a:p>
            <a:pPr>
              <a:defRPr/>
            </a:pPr>
            <a:r>
              <a:rPr lang="en-US" sz="2400" b="1" dirty="0" err="1">
                <a:effectLst>
                  <a:outerShdw blurRad="38100" dist="38100" dir="2700000" algn="tl">
                    <a:srgbClr val="000000">
                      <a:alpha val="43137"/>
                    </a:srgbClr>
                  </a:outerShdw>
                </a:effectLst>
              </a:rPr>
              <a:t>Eventration</a:t>
            </a:r>
            <a:r>
              <a:rPr lang="en-US" sz="2400" b="1" dirty="0">
                <a:effectLst>
                  <a:outerShdw blurRad="38100" dist="38100" dir="2700000" algn="tl">
                    <a:srgbClr val="000000">
                      <a:alpha val="43137"/>
                    </a:srgbClr>
                  </a:outerShdw>
                </a:effectLst>
              </a:rPr>
              <a:t> of diaphragm:</a:t>
            </a:r>
            <a:r>
              <a:rPr lang="en-US" sz="2400" dirty="0"/>
              <a:t> because of defective musculature</a:t>
            </a:r>
            <a:endParaRPr lang="en-US" dirty="0"/>
          </a:p>
        </p:txBody>
      </p:sp>
      <p:sp>
        <p:nvSpPr>
          <p:cNvPr id="9" name="Rectangle 8"/>
          <p:cNvSpPr/>
          <p:nvPr/>
        </p:nvSpPr>
        <p:spPr>
          <a:xfrm>
            <a:off x="228600" y="1066800"/>
            <a:ext cx="3352800" cy="1200329"/>
          </a:xfrm>
          <a:prstGeom prst="rect">
            <a:avLst/>
          </a:prstGeom>
          <a:ln w="28575">
            <a:solidFill>
              <a:schemeClr val="tx1"/>
            </a:solidFill>
          </a:ln>
        </p:spPr>
        <p:txBody>
          <a:bodyPr wrap="square">
            <a:spAutoFit/>
          </a:bodyPr>
          <a:lstStyle/>
          <a:p>
            <a:pPr>
              <a:defRPr/>
            </a:pPr>
            <a:r>
              <a:rPr lang="en-US" sz="2400" b="1" dirty="0">
                <a:effectLst>
                  <a:outerShdw blurRad="38100" dist="38100" dir="2700000" algn="tl">
                    <a:srgbClr val="000000">
                      <a:alpha val="43137"/>
                    </a:srgbClr>
                  </a:outerShdw>
                </a:effectLst>
              </a:rPr>
              <a:t>Congenital </a:t>
            </a:r>
            <a:r>
              <a:rPr lang="en-US" sz="2400" b="1" dirty="0" err="1">
                <a:effectLst>
                  <a:outerShdw blurRad="38100" dist="38100" dir="2700000" algn="tl">
                    <a:srgbClr val="000000">
                      <a:alpha val="43137"/>
                    </a:srgbClr>
                  </a:outerShdw>
                </a:effectLst>
              </a:rPr>
              <a:t>hiatal</a:t>
            </a:r>
            <a:r>
              <a:rPr lang="en-US" sz="2400" b="1" dirty="0">
                <a:effectLst>
                  <a:outerShdw blurRad="38100" dist="38100" dir="2700000" algn="tl">
                    <a:srgbClr val="000000">
                      <a:alpha val="43137"/>
                    </a:srgbClr>
                  </a:outerShdw>
                </a:effectLst>
              </a:rPr>
              <a:t> hernia: </a:t>
            </a:r>
            <a:r>
              <a:rPr lang="en-US" sz="2400" dirty="0"/>
              <a:t>because of large esophageal hiatus</a:t>
            </a:r>
          </a:p>
        </p:txBody>
      </p:sp>
      <p:pic>
        <p:nvPicPr>
          <p:cNvPr id="30729" name="Picture 5" descr="C:\Documents and Settings\user\My Documents\My Pictures\hiatalhernia.jpg"/>
          <p:cNvPicPr>
            <a:picLocks noGrp="1" noChangeAspect="1" noChangeArrowheads="1"/>
          </p:cNvPicPr>
          <p:nvPr>
            <p:ph sz="half" idx="4294967295"/>
          </p:nvPr>
        </p:nvPicPr>
        <p:blipFill>
          <a:blip r:embed="rId4"/>
          <a:srcRect l="2856" t="10667" r="2856" b="6667"/>
          <a:stretch>
            <a:fillRect/>
          </a:stretch>
        </p:blipFill>
        <p:spPr>
          <a:xfrm>
            <a:off x="152400" y="3505200"/>
            <a:ext cx="3352800" cy="2133600"/>
          </a:xfrm>
          <a:noFill/>
          <a:ln w="28575">
            <a:solidFill>
              <a:schemeClr val="tx1"/>
            </a:solidFill>
          </a:ln>
        </p:spPr>
      </p:pic>
      <p:sp>
        <p:nvSpPr>
          <p:cNvPr id="2" name="Slide Number Placeholder 1"/>
          <p:cNvSpPr>
            <a:spLocks noGrp="1"/>
          </p:cNvSpPr>
          <p:nvPr>
            <p:ph type="sldNum" sz="quarter" idx="12"/>
          </p:nvPr>
        </p:nvSpPr>
        <p:spPr/>
        <p:txBody>
          <a:bodyPr/>
          <a:lstStyle/>
          <a:p>
            <a:fld id="{C3A55C1C-8CD7-4122-9A8A-40C63819A632}"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3429000" cy="4154984"/>
          </a:xfrm>
          <a:prstGeom prst="rect">
            <a:avLst/>
          </a:prstGeom>
          <a:ln w="28575">
            <a:solidFill>
              <a:srgbClr val="FF0000"/>
            </a:solidFill>
          </a:ln>
        </p:spPr>
        <p:txBody>
          <a:bodyPr>
            <a:spAutoFit/>
          </a:bodyPr>
          <a:lstStyle/>
          <a:p>
            <a:pPr>
              <a:defRPr/>
            </a:pPr>
            <a:r>
              <a:rPr lang="en-US" sz="2400" b="1" dirty="0" err="1" smtClean="0">
                <a:effectLst>
                  <a:outerShdw blurRad="38100" dist="38100" dir="2700000" algn="tl">
                    <a:srgbClr val="000000">
                      <a:alpha val="43137"/>
                    </a:srgbClr>
                  </a:outerShdw>
                </a:effectLst>
              </a:rPr>
              <a:t>Retrosternal</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parasternal</a:t>
            </a:r>
            <a:r>
              <a:rPr lang="en-US" sz="2400" b="1" dirty="0" smtClean="0">
                <a:effectLst>
                  <a:outerShdw blurRad="38100" dist="38100" dir="2700000" algn="tl">
                    <a:srgbClr val="000000">
                      <a:alpha val="43137"/>
                    </a:srgbClr>
                  </a:outerShdw>
                </a:effectLst>
              </a:rPr>
              <a:t>) hernia</a:t>
            </a:r>
            <a:r>
              <a:rPr lang="en-US" sz="2400" b="1" dirty="0">
                <a:effectLst>
                  <a:outerShdw blurRad="38100" dist="38100" dir="2700000" algn="tl">
                    <a:srgbClr val="000000">
                      <a:alpha val="43137"/>
                    </a:srgbClr>
                  </a:outerShdw>
                </a:effectLst>
              </a:rPr>
              <a:t>: </a:t>
            </a:r>
            <a:r>
              <a:rPr lang="en-US" sz="2400" dirty="0"/>
              <a:t>Commonly through a </a:t>
            </a:r>
            <a:r>
              <a:rPr lang="en-US" sz="2400" dirty="0" err="1"/>
              <a:t>posterolateral</a:t>
            </a:r>
            <a:r>
              <a:rPr lang="en-US" sz="2400" dirty="0"/>
              <a:t> defect in </a:t>
            </a:r>
            <a:r>
              <a:rPr lang="en-US" sz="2400" dirty="0" smtClean="0"/>
              <a:t>diaphragm (foramen of </a:t>
            </a:r>
            <a:r>
              <a:rPr lang="en-US" sz="2400" dirty="0" err="1" smtClean="0"/>
              <a:t>Morgagni</a:t>
            </a:r>
            <a:r>
              <a:rPr lang="en-US" sz="2400" dirty="0" smtClean="0"/>
              <a:t>). </a:t>
            </a:r>
          </a:p>
          <a:p>
            <a:pPr>
              <a:defRPr/>
            </a:pPr>
            <a:r>
              <a:rPr lang="en-US" sz="2400" dirty="0" smtClean="0"/>
              <a:t>Mostly </a:t>
            </a:r>
            <a:r>
              <a:rPr lang="en-US" sz="2400" dirty="0"/>
              <a:t>on left side. </a:t>
            </a:r>
            <a:endParaRPr lang="en-US" sz="2400" dirty="0" smtClean="0"/>
          </a:p>
          <a:p>
            <a:pPr>
              <a:defRPr/>
            </a:pPr>
            <a:r>
              <a:rPr lang="en-US" sz="2400" dirty="0" smtClean="0"/>
              <a:t>Left </a:t>
            </a:r>
            <a:r>
              <a:rPr lang="en-US" sz="2400" dirty="0"/>
              <a:t>lung shows </a:t>
            </a:r>
            <a:r>
              <a:rPr lang="en-US" sz="2400" dirty="0" err="1"/>
              <a:t>hypoplasia</a:t>
            </a:r>
            <a:r>
              <a:rPr lang="en-US" sz="2400" dirty="0"/>
              <a:t> </a:t>
            </a:r>
            <a:r>
              <a:rPr lang="en-US" sz="2400" dirty="0" smtClean="0"/>
              <a:t>.</a:t>
            </a:r>
          </a:p>
          <a:p>
            <a:pPr>
              <a:defRPr/>
            </a:pPr>
            <a:r>
              <a:rPr lang="en-US" sz="2400" dirty="0" smtClean="0"/>
              <a:t>Large defects associated with body wall defects</a:t>
            </a:r>
            <a:endParaRPr lang="en-US" sz="2400" dirty="0"/>
          </a:p>
        </p:txBody>
      </p:sp>
      <p:pic>
        <p:nvPicPr>
          <p:cNvPr id="3" name="Picture 5" descr="F:\New Folder26\bc6.jpg"/>
          <p:cNvPicPr>
            <a:picLocks noChangeAspect="1" noChangeArrowheads="1"/>
          </p:cNvPicPr>
          <p:nvPr/>
        </p:nvPicPr>
        <p:blipFill>
          <a:blip r:embed="rId3"/>
          <a:srcRect l="1888" t="3865" r="47169" b="59415"/>
          <a:stretch>
            <a:fillRect/>
          </a:stretch>
        </p:blipFill>
        <p:spPr bwMode="auto">
          <a:xfrm>
            <a:off x="4419600" y="381000"/>
            <a:ext cx="3886200" cy="3429000"/>
          </a:xfrm>
          <a:prstGeom prst="rect">
            <a:avLst/>
          </a:prstGeom>
          <a:noFill/>
          <a:ln w="28575">
            <a:solidFill>
              <a:srgbClr val="FF0000"/>
            </a:solidFill>
            <a:miter lim="800000"/>
            <a:headEnd/>
            <a:tailEnd/>
          </a:ln>
        </p:spPr>
      </p:pic>
      <p:pic>
        <p:nvPicPr>
          <p:cNvPr id="4" name="Picture 5" descr="F:\New Folder26\bc6.jpg"/>
          <p:cNvPicPr>
            <a:picLocks noChangeAspect="1" noChangeArrowheads="1"/>
          </p:cNvPicPr>
          <p:nvPr/>
        </p:nvPicPr>
        <p:blipFill>
          <a:blip r:embed="rId3"/>
          <a:srcRect l="54716" t="4008" r="3773" b="63425"/>
          <a:stretch>
            <a:fillRect/>
          </a:stretch>
        </p:blipFill>
        <p:spPr bwMode="auto">
          <a:xfrm>
            <a:off x="4419600" y="4038600"/>
            <a:ext cx="4038600" cy="2286000"/>
          </a:xfrm>
          <a:prstGeom prst="rect">
            <a:avLst/>
          </a:prstGeom>
          <a:noFill/>
          <a:ln w="28575">
            <a:solidFill>
              <a:srgbClr val="FF0000"/>
            </a:solidFill>
            <a:miter lim="800000"/>
            <a:headEnd/>
            <a:tailEnd/>
          </a:ln>
        </p:spPr>
      </p:pic>
      <p:sp>
        <p:nvSpPr>
          <p:cNvPr id="5" name="Slide Number Placeholder 4"/>
          <p:cNvSpPr>
            <a:spLocks noGrp="1"/>
          </p:cNvSpPr>
          <p:nvPr>
            <p:ph type="sldNum" sz="quarter" idx="12"/>
          </p:nvPr>
        </p:nvSpPr>
        <p:spPr/>
        <p:txBody>
          <a:bodyPr/>
          <a:lstStyle/>
          <a:p>
            <a:fld id="{C3A55C1C-8CD7-4122-9A8A-40C63819A632}"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ACCESSORY DIAPHRAGM</a:t>
            </a:r>
            <a:endParaRPr lang="en-US" dirty="0"/>
          </a:p>
        </p:txBody>
      </p:sp>
      <p:sp>
        <p:nvSpPr>
          <p:cNvPr id="3" name="Content Placeholder 2"/>
          <p:cNvSpPr>
            <a:spLocks noGrp="1"/>
          </p:cNvSpPr>
          <p:nvPr>
            <p:ph idx="1"/>
          </p:nvPr>
        </p:nvSpPr>
        <p:spPr/>
        <p:txBody>
          <a:bodyPr>
            <a:normAutofit lnSpcReduction="10000"/>
          </a:bodyPr>
          <a:lstStyle/>
          <a:p>
            <a:r>
              <a:rPr lang="en-US" dirty="0" smtClean="0"/>
              <a:t>More than 30 cases of this rare anomaly have been reported. </a:t>
            </a:r>
          </a:p>
          <a:p>
            <a:r>
              <a:rPr lang="en-US" dirty="0" smtClean="0"/>
              <a:t>It is most often on the right side and associated with lung </a:t>
            </a:r>
            <a:r>
              <a:rPr lang="en-US" dirty="0" err="1" smtClean="0"/>
              <a:t>hypoplasia</a:t>
            </a:r>
            <a:r>
              <a:rPr lang="en-US" dirty="0" smtClean="0"/>
              <a:t> and other respiratory complications. </a:t>
            </a:r>
          </a:p>
          <a:p>
            <a:r>
              <a:rPr lang="en-US" dirty="0" smtClean="0"/>
              <a:t>An accessory diaphragm can be diagnosed by magnetic resonance imaging and computed tomography. </a:t>
            </a:r>
          </a:p>
          <a:p>
            <a:r>
              <a:rPr lang="en-US" dirty="0" smtClean="0"/>
              <a:t>It is treated by surgical excision.</a:t>
            </a:r>
          </a:p>
        </p:txBody>
      </p:sp>
      <p:sp>
        <p:nvSpPr>
          <p:cNvPr id="4" name="Slide Number Placeholder 3"/>
          <p:cNvSpPr>
            <a:spLocks noGrp="1"/>
          </p:cNvSpPr>
          <p:nvPr>
            <p:ph type="sldNum" sz="quarter" idx="12"/>
          </p:nvPr>
        </p:nvSpPr>
        <p:spPr/>
        <p:txBody>
          <a:bodyPr/>
          <a:lstStyle/>
          <a:p>
            <a:fld id="{C3A55C1C-8CD7-4122-9A8A-40C63819A632}"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GASTROSCHISIS AND CONGENITAL EPIGASTRIC HERNIA</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Gastroschisis</a:t>
            </a:r>
            <a:r>
              <a:rPr lang="en-US" dirty="0" smtClean="0"/>
              <a:t> is a congenital fissure in the anterior abdominal wall: usually there is protrusion of viscera. </a:t>
            </a:r>
          </a:p>
          <a:p>
            <a:r>
              <a:rPr lang="en-US" dirty="0" smtClean="0"/>
              <a:t>This uncommon hernia occurs in the median plane between the </a:t>
            </a:r>
            <a:r>
              <a:rPr lang="en-US" dirty="0" err="1" smtClean="0"/>
              <a:t>xiphoid</a:t>
            </a:r>
            <a:r>
              <a:rPr lang="en-US" dirty="0" smtClean="0"/>
              <a:t> process and umbilicus. </a:t>
            </a:r>
          </a:p>
          <a:p>
            <a:r>
              <a:rPr lang="en-US" dirty="0" smtClean="0"/>
              <a:t>The defect is similar to an umbilical hernia  except for its location.</a:t>
            </a:r>
          </a:p>
          <a:p>
            <a:r>
              <a:rPr lang="en-US" b="1" u="sng" dirty="0" err="1" smtClean="0">
                <a:solidFill>
                  <a:srgbClr val="FF0000"/>
                </a:solidFill>
              </a:rPr>
              <a:t>Gastroschisis</a:t>
            </a:r>
            <a:r>
              <a:rPr lang="en-US" b="1" u="sng" dirty="0" smtClean="0">
                <a:solidFill>
                  <a:srgbClr val="FF0000"/>
                </a:solidFill>
              </a:rPr>
              <a:t> and </a:t>
            </a:r>
            <a:r>
              <a:rPr lang="en-US" b="1" u="sng" dirty="0" err="1" smtClean="0">
                <a:solidFill>
                  <a:srgbClr val="FF0000"/>
                </a:solidFill>
              </a:rPr>
              <a:t>epigastric</a:t>
            </a:r>
            <a:r>
              <a:rPr lang="en-US" b="1" u="sng" dirty="0" smtClean="0">
                <a:solidFill>
                  <a:srgbClr val="FF0000"/>
                </a:solidFill>
              </a:rPr>
              <a:t> hernias result from failure of the lateral body folds to fuse completely when forming the anterior abdominal wall during folding in the fourth week. </a:t>
            </a:r>
          </a:p>
          <a:p>
            <a:r>
              <a:rPr lang="en-US" dirty="0" smtClean="0"/>
              <a:t>The small intestine </a:t>
            </a:r>
            <a:r>
              <a:rPr lang="en-US" dirty="0" err="1" smtClean="0"/>
              <a:t>herniates</a:t>
            </a:r>
            <a:r>
              <a:rPr lang="en-US" dirty="0" smtClean="0"/>
              <a:t> into the amniotic cavity, which can be detected prenatally by </a:t>
            </a:r>
            <a:r>
              <a:rPr lang="en-US" dirty="0" err="1" smtClean="0"/>
              <a:t>ultrasonography</a:t>
            </a:r>
            <a:r>
              <a:rPr lang="en-US" dirty="0" smtClean="0"/>
              <a:t>.</a:t>
            </a:r>
          </a:p>
          <a:p>
            <a:endParaRPr lang="en-US" dirty="0"/>
          </a:p>
        </p:txBody>
      </p:sp>
      <p:sp>
        <p:nvSpPr>
          <p:cNvPr id="4" name="Slide Number Placeholder 3"/>
          <p:cNvSpPr>
            <a:spLocks noGrp="1"/>
          </p:cNvSpPr>
          <p:nvPr>
            <p:ph type="sldNum" sz="quarter" idx="12"/>
          </p:nvPr>
        </p:nvSpPr>
        <p:spPr/>
        <p:txBody>
          <a:bodyPr/>
          <a:lstStyle/>
          <a:p>
            <a:fld id="{C3A55C1C-8CD7-4122-9A8A-40C63819A632}"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381000"/>
            <a:ext cx="8001000" cy="5943600"/>
          </a:xfrm>
          <a:prstGeom prst="rect">
            <a:avLst/>
          </a:prstGeom>
        </p:spPr>
      </p:pic>
      <p:sp>
        <p:nvSpPr>
          <p:cNvPr id="3" name="Slide Number Placeholder 2"/>
          <p:cNvSpPr>
            <a:spLocks noGrp="1"/>
          </p:cNvSpPr>
          <p:nvPr>
            <p:ph type="sldNum" sz="quarter" idx="12"/>
          </p:nvPr>
        </p:nvSpPr>
        <p:spPr/>
        <p:txBody>
          <a:bodyPr/>
          <a:lstStyle/>
          <a:p>
            <a:fld id="{C3A55C1C-8CD7-4122-9A8A-40C63819A632}" type="slidenum">
              <a:rPr lang="en-US" smtClean="0"/>
              <a:pPr/>
              <a:t>54</a:t>
            </a:fld>
            <a:endParaRPr lang="en-US"/>
          </a:p>
        </p:txBody>
      </p:sp>
    </p:spTree>
    <p:extLst>
      <p:ext uri="{BB962C8B-B14F-4D97-AF65-F5344CB8AC3E}">
        <p14:creationId xmlns:p14="http://schemas.microsoft.com/office/powerpoint/2010/main" val="31518444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yourself</a:t>
            </a:r>
            <a:endParaRPr lang="en-GB"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GB" dirty="0"/>
              <a:t>A </a:t>
            </a:r>
            <a:r>
              <a:rPr lang="en-GB" dirty="0" err="1"/>
              <a:t>newborn</a:t>
            </a:r>
            <a:r>
              <a:rPr lang="en-GB" dirty="0"/>
              <a:t> infant cannot breathe and </a:t>
            </a:r>
            <a:r>
              <a:rPr lang="en-GB" dirty="0" smtClean="0"/>
              <a:t>soon dies</a:t>
            </a:r>
            <a:r>
              <a:rPr lang="en-GB" dirty="0"/>
              <a:t>. An autopsy reveals a large </a:t>
            </a:r>
            <a:r>
              <a:rPr lang="en-GB" dirty="0" smtClean="0"/>
              <a:t>diaphragmatic defect </a:t>
            </a:r>
            <a:r>
              <a:rPr lang="en-GB" dirty="0"/>
              <a:t>on the left side, with the stomach </a:t>
            </a:r>
            <a:r>
              <a:rPr lang="en-GB" dirty="0" smtClean="0"/>
              <a:t>and the </a:t>
            </a:r>
            <a:r>
              <a:rPr lang="en-GB" dirty="0"/>
              <a:t>intestines occupying the left side of </a:t>
            </a:r>
            <a:r>
              <a:rPr lang="en-GB" dirty="0" smtClean="0"/>
              <a:t>the thorax</a:t>
            </a:r>
            <a:r>
              <a:rPr lang="en-GB" dirty="0"/>
              <a:t>. Both lungs are severely </a:t>
            </a:r>
            <a:r>
              <a:rPr lang="en-GB" dirty="0" err="1" smtClean="0"/>
              <a:t>hypoplastic</a:t>
            </a:r>
            <a:r>
              <a:rPr lang="en-GB" dirty="0" smtClean="0"/>
              <a:t>. What </a:t>
            </a:r>
            <a:r>
              <a:rPr lang="en-GB" dirty="0"/>
              <a:t>is the embryological basis for this defect?</a:t>
            </a:r>
          </a:p>
          <a:p>
            <a:pPr marL="514350" indent="-514350">
              <a:buFont typeface="+mj-lt"/>
              <a:buAutoNum type="arabicPeriod"/>
            </a:pPr>
            <a:r>
              <a:rPr lang="en-GB" dirty="0" smtClean="0"/>
              <a:t>A </a:t>
            </a:r>
            <a:r>
              <a:rPr lang="en-GB" dirty="0"/>
              <a:t>child is born with a large defect </a:t>
            </a:r>
            <a:r>
              <a:rPr lang="en-GB" dirty="0" smtClean="0"/>
              <a:t>lateral to </a:t>
            </a:r>
            <a:r>
              <a:rPr lang="en-GB" dirty="0"/>
              <a:t>the umbilicus. Most of the large and </a:t>
            </a:r>
            <a:r>
              <a:rPr lang="en-GB" dirty="0" smtClean="0"/>
              <a:t>the small </a:t>
            </a:r>
            <a:r>
              <a:rPr lang="en-GB" dirty="0"/>
              <a:t>bowel protrude through the defect and are not covered by amnion. What is the embryological basis for this abnormality, and should you be concerned that other malformations may be present</a:t>
            </a:r>
            <a:r>
              <a:rPr lang="en-GB" dirty="0" smtClean="0"/>
              <a:t>?</a:t>
            </a:r>
          </a:p>
          <a:p>
            <a:pPr marL="514350" indent="-514350">
              <a:buFont typeface="+mj-lt"/>
              <a:buAutoNum type="arabicPeriod"/>
            </a:pPr>
            <a:r>
              <a:rPr lang="en-GB" dirty="0"/>
              <a:t>Explain why the phrenic nerve, which supplies motor and sensory fi </a:t>
            </a:r>
            <a:r>
              <a:rPr lang="en-GB" dirty="0" err="1"/>
              <a:t>bers</a:t>
            </a:r>
            <a:r>
              <a:rPr lang="en-GB" dirty="0"/>
              <a:t> to the diaphragm, originates from cervical segments when most of the diaphragm is in the thorax. From which cervical segments does the nerve originate?</a:t>
            </a:r>
          </a:p>
        </p:txBody>
      </p:sp>
      <p:sp>
        <p:nvSpPr>
          <p:cNvPr id="4" name="Slide Number Placeholder 3"/>
          <p:cNvSpPr>
            <a:spLocks noGrp="1"/>
          </p:cNvSpPr>
          <p:nvPr>
            <p:ph type="sldNum" sz="quarter" idx="12"/>
          </p:nvPr>
        </p:nvSpPr>
        <p:spPr/>
        <p:txBody>
          <a:bodyPr/>
          <a:lstStyle/>
          <a:p>
            <a:fld id="{C3A55C1C-8CD7-4122-9A8A-40C63819A632}" type="slidenum">
              <a:rPr lang="en-US" smtClean="0"/>
              <a:pPr/>
              <a:t>55</a:t>
            </a:fld>
            <a:endParaRPr lang="en-US"/>
          </a:p>
        </p:txBody>
      </p:sp>
    </p:spTree>
    <p:extLst>
      <p:ext uri="{BB962C8B-B14F-4D97-AF65-F5344CB8AC3E}">
        <p14:creationId xmlns:p14="http://schemas.microsoft.com/office/powerpoint/2010/main" val="366387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5745163"/>
          </a:xfrm>
        </p:spPr>
        <p:txBody>
          <a:bodyPr>
            <a:normAutofit/>
          </a:bodyPr>
          <a:lstStyle/>
          <a:p>
            <a:pPr marL="0" indent="0">
              <a:buNone/>
            </a:pPr>
            <a:endParaRPr lang="en-GB" sz="11500" b="1" dirty="0" smtClean="0"/>
          </a:p>
          <a:p>
            <a:pPr marL="0" indent="0">
              <a:buNone/>
            </a:pPr>
            <a:r>
              <a:rPr lang="en-GB" sz="11500" b="1" dirty="0" smtClean="0"/>
              <a:t>THANK YOU</a:t>
            </a:r>
            <a:endParaRPr lang="en-GB" sz="11500" b="1" dirty="0"/>
          </a:p>
        </p:txBody>
      </p:sp>
      <p:pic>
        <p:nvPicPr>
          <p:cNvPr id="4" name="Picture 3"/>
          <p:cNvPicPr>
            <a:picLocks noChangeAspect="1"/>
          </p:cNvPicPr>
          <p:nvPr/>
        </p:nvPicPr>
        <p:blipFill>
          <a:blip r:embed="rId3"/>
          <a:stretch>
            <a:fillRect/>
          </a:stretch>
        </p:blipFill>
        <p:spPr>
          <a:xfrm>
            <a:off x="5334000" y="152400"/>
            <a:ext cx="3246368" cy="2328854"/>
          </a:xfrm>
          <a:prstGeom prst="rect">
            <a:avLst/>
          </a:prstGeom>
        </p:spPr>
      </p:pic>
      <p:sp>
        <p:nvSpPr>
          <p:cNvPr id="5" name="Slide Number Placeholder 4"/>
          <p:cNvSpPr>
            <a:spLocks noGrp="1"/>
          </p:cNvSpPr>
          <p:nvPr>
            <p:ph type="sldNum" sz="quarter" idx="12"/>
          </p:nvPr>
        </p:nvSpPr>
        <p:spPr/>
        <p:txBody>
          <a:bodyPr/>
          <a:lstStyle/>
          <a:p>
            <a:fld id="{C3A55C1C-8CD7-4122-9A8A-40C63819A632}" type="slidenum">
              <a:rPr lang="en-US" smtClean="0"/>
              <a:pPr/>
              <a:t>56</a:t>
            </a:fld>
            <a:endParaRPr lang="en-US"/>
          </a:p>
        </p:txBody>
      </p:sp>
    </p:spTree>
    <p:extLst>
      <p:ext uri="{BB962C8B-B14F-4D97-AF65-F5344CB8AC3E}">
        <p14:creationId xmlns:p14="http://schemas.microsoft.com/office/powerpoint/2010/main" val="3421380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p:txBody>
          <a:bodyPr/>
          <a:lstStyle/>
          <a:p>
            <a:r>
              <a:rPr lang="en-US" dirty="0" smtClean="0"/>
              <a:t>Body Cavities and Membranes (4)</a:t>
            </a:r>
          </a:p>
        </p:txBody>
      </p:sp>
      <p:sp>
        <p:nvSpPr>
          <p:cNvPr id="13316" name="Rectangle 5"/>
          <p:cNvSpPr>
            <a:spLocks noGrp="1" noChangeArrowheads="1"/>
          </p:cNvSpPr>
          <p:nvPr>
            <p:ph type="body" idx="1"/>
          </p:nvPr>
        </p:nvSpPr>
        <p:spPr/>
        <p:txBody>
          <a:bodyPr/>
          <a:lstStyle/>
          <a:p>
            <a:r>
              <a:rPr lang="en-US" b="1" smtClean="0"/>
              <a:t>Serous cavities</a:t>
            </a:r>
            <a:r>
              <a:rPr lang="en-US" smtClean="0"/>
              <a:t> – a slit-like space lined by a serous membrane</a:t>
            </a:r>
          </a:p>
          <a:p>
            <a:pPr lvl="1"/>
            <a:r>
              <a:rPr lang="en-US" smtClean="0"/>
              <a:t>Pleura, pericardium, and peritoneum</a:t>
            </a:r>
          </a:p>
          <a:p>
            <a:pPr lvl="2"/>
            <a:r>
              <a:rPr lang="en-US" smtClean="0"/>
              <a:t>Parietal serosa – outer wall of the cavity</a:t>
            </a:r>
          </a:p>
          <a:p>
            <a:pPr lvl="2"/>
            <a:r>
              <a:rPr lang="en-US" smtClean="0"/>
              <a:t>Visceral serosa covers the visceral organs</a:t>
            </a:r>
          </a:p>
        </p:txBody>
      </p:sp>
      <p:sp>
        <p:nvSpPr>
          <p:cNvPr id="2" name="Slide Number Placeholder 1"/>
          <p:cNvSpPr>
            <a:spLocks noGrp="1"/>
          </p:cNvSpPr>
          <p:nvPr>
            <p:ph type="sldNum" sz="quarter" idx="12"/>
          </p:nvPr>
        </p:nvSpPr>
        <p:spPr/>
        <p:txBody>
          <a:bodyPr/>
          <a:lstStyle/>
          <a:p>
            <a:fld id="{C3A55C1C-8CD7-4122-9A8A-40C63819A632}"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4638"/>
            <a:ext cx="8229600" cy="792162"/>
          </a:xfrm>
        </p:spPr>
        <p:txBody>
          <a:bodyPr/>
          <a:lstStyle/>
          <a:p>
            <a:r>
              <a:rPr lang="en-US" dirty="0" smtClean="0"/>
              <a:t>Body Cavities and Membranes (5)</a:t>
            </a:r>
          </a:p>
        </p:txBody>
      </p:sp>
      <p:pic>
        <p:nvPicPr>
          <p:cNvPr id="14341" name="Picture 11"/>
          <p:cNvPicPr>
            <a:picLocks noChangeAspect="1" noChangeArrowheads="1"/>
          </p:cNvPicPr>
          <p:nvPr/>
        </p:nvPicPr>
        <p:blipFill>
          <a:blip r:embed="rId3"/>
          <a:srcRect t="2350" b="7083"/>
          <a:stretch>
            <a:fillRect/>
          </a:stretch>
        </p:blipFill>
        <p:spPr bwMode="auto">
          <a:xfrm>
            <a:off x="3124200" y="3505200"/>
            <a:ext cx="5791200" cy="2946400"/>
          </a:xfrm>
          <a:prstGeom prst="rect">
            <a:avLst/>
          </a:prstGeom>
          <a:noFill/>
          <a:ln w="9525">
            <a:noFill/>
            <a:miter lim="800000"/>
            <a:headEnd/>
            <a:tailEnd/>
          </a:ln>
        </p:spPr>
      </p:pic>
      <p:pic>
        <p:nvPicPr>
          <p:cNvPr id="14342" name="Picture 12"/>
          <p:cNvPicPr>
            <a:picLocks noChangeAspect="1" noChangeArrowheads="1"/>
          </p:cNvPicPr>
          <p:nvPr/>
        </p:nvPicPr>
        <p:blipFill>
          <a:blip r:embed="rId4"/>
          <a:srcRect l="1804" t="2477" r="1785" b="9438"/>
          <a:stretch>
            <a:fillRect/>
          </a:stretch>
        </p:blipFill>
        <p:spPr bwMode="auto">
          <a:xfrm>
            <a:off x="304800" y="990600"/>
            <a:ext cx="4267200" cy="248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en-US" dirty="0" smtClean="0"/>
              <a:t>Body Cavities and Membranes (6)</a:t>
            </a:r>
          </a:p>
        </p:txBody>
      </p:sp>
      <p:pic>
        <p:nvPicPr>
          <p:cNvPr id="15365" name="Picture 6"/>
          <p:cNvPicPr>
            <a:picLocks noChangeAspect="1" noChangeArrowheads="1"/>
          </p:cNvPicPr>
          <p:nvPr/>
        </p:nvPicPr>
        <p:blipFill>
          <a:blip r:embed="rId3"/>
          <a:srcRect t="1529" b="7069"/>
          <a:stretch>
            <a:fillRect/>
          </a:stretch>
        </p:blipFill>
        <p:spPr bwMode="auto">
          <a:xfrm>
            <a:off x="455613" y="1219200"/>
            <a:ext cx="8535987"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274638"/>
            <a:ext cx="8229600" cy="639762"/>
          </a:xfrm>
        </p:spPr>
        <p:txBody>
          <a:bodyPr>
            <a:normAutofit fontScale="90000"/>
          </a:bodyPr>
          <a:lstStyle/>
          <a:p>
            <a:r>
              <a:rPr lang="en-US" dirty="0" smtClean="0"/>
              <a:t>Body Cavities and Membranes (7)</a:t>
            </a:r>
          </a:p>
        </p:txBody>
      </p:sp>
      <p:pic>
        <p:nvPicPr>
          <p:cNvPr id="16389" name="Picture 6"/>
          <p:cNvPicPr>
            <a:picLocks noChangeAspect="1" noChangeArrowheads="1"/>
          </p:cNvPicPr>
          <p:nvPr/>
        </p:nvPicPr>
        <p:blipFill>
          <a:blip r:embed="rId3"/>
          <a:srcRect l="908" t="1045" r="1814" b="5821"/>
          <a:stretch>
            <a:fillRect/>
          </a:stretch>
        </p:blipFill>
        <p:spPr bwMode="auto">
          <a:xfrm>
            <a:off x="1085850" y="914400"/>
            <a:ext cx="7277100" cy="54054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3A55C1C-8CD7-4122-9A8A-40C63819A632}"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TotalTime>
  <Words>2882</Words>
  <Application>Microsoft Macintosh PowerPoint</Application>
  <PresentationFormat>On-screen Show (4:3)</PresentationFormat>
  <Paragraphs>300</Paragraphs>
  <Slides>56</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Cooper Black</vt:lpstr>
      <vt:lpstr>Wingdings</vt:lpstr>
      <vt:lpstr>Arial</vt:lpstr>
      <vt:lpstr>Office Theme</vt:lpstr>
      <vt:lpstr>DEVELOPMENT OF BODY CAVITIES, BODY WALL AND THORACIC DIAPHRAGM</vt:lpstr>
      <vt:lpstr>OBJECTIVES</vt:lpstr>
      <vt:lpstr>Body Cavities and Membranes (1)</vt:lpstr>
      <vt:lpstr>Body Cavities and Membranes (2)</vt:lpstr>
      <vt:lpstr>Body Cavities and Membranes (3)</vt:lpstr>
      <vt:lpstr>Body Cavities and Membranes (4)</vt:lpstr>
      <vt:lpstr>Body Cavities and Membranes (5)</vt:lpstr>
      <vt:lpstr>Body Cavities and Membranes (6)</vt:lpstr>
      <vt:lpstr>Body Cavities and Membranes (7)</vt:lpstr>
      <vt:lpstr>Body Cavities and Membranes (9)</vt:lpstr>
      <vt:lpstr>EMBRYONIC BODY CAVITY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Division of Embryonic Coelom</vt:lpstr>
      <vt:lpstr>Pleuropericardial Membranes</vt:lpstr>
      <vt:lpstr>PowerPoint Presentation</vt:lpstr>
      <vt:lpstr>PowerPoint Presentation</vt:lpstr>
      <vt:lpstr>PowerPoint Presentation</vt:lpstr>
      <vt:lpstr>PowerPoint Presentation</vt:lpstr>
      <vt:lpstr>PowerPoint Presentation</vt:lpstr>
      <vt:lpstr>Pleuroperitoneal Membranes</vt:lpstr>
      <vt:lpstr>PowerPoint Presentation</vt:lpstr>
      <vt:lpstr>CONGENITAL PERICARDIAL DEFECTS</vt:lpstr>
      <vt:lpstr>Development of the Diaphragm</vt:lpstr>
      <vt:lpstr>PowerPoint Presentation</vt:lpstr>
      <vt:lpstr>Septum Transversum</vt:lpstr>
      <vt:lpstr>PowerPoint Presentation</vt:lpstr>
      <vt:lpstr>PowerPoint Presentation</vt:lpstr>
      <vt:lpstr>PowerPoint Presentation</vt:lpstr>
      <vt:lpstr>PowerPoint Presentation</vt:lpstr>
      <vt:lpstr>Positional Changes and Innervation of the Diaphragm</vt:lpstr>
      <vt:lpstr>PowerPoint Presentation</vt:lpstr>
      <vt:lpstr>PowerPoint Presentation</vt:lpstr>
      <vt:lpstr>PowerPoint Presentation</vt:lpstr>
      <vt:lpstr>PowerPoint Presentation</vt:lpstr>
      <vt:lpstr>POSTEROLATERAL DEFECT OF DIAPHRAGM</vt:lpstr>
      <vt:lpstr>PowerPoint Presentation</vt:lpstr>
      <vt:lpstr>PowerPoint Presentation</vt:lpstr>
      <vt:lpstr>PowerPoint Presentation</vt:lpstr>
      <vt:lpstr>PowerPoint Presentation</vt:lpstr>
      <vt:lpstr>PowerPoint Presentation</vt:lpstr>
      <vt:lpstr>EVENTRATION OF DIAPHRAGM</vt:lpstr>
      <vt:lpstr>Congenital Anomalies</vt:lpstr>
      <vt:lpstr>PowerPoint Presentation</vt:lpstr>
      <vt:lpstr>ACCESSORY DIAPHRAGM</vt:lpstr>
      <vt:lpstr>GASTROSCHISIS AND CONGENITAL EPIGASTRIC HERNIA</vt:lpstr>
      <vt:lpstr>PowerPoint Presentation</vt:lpstr>
      <vt:lpstr>Test yourself</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BODY CAVITIES, BODY WALL AND THORACIC DIAPHRAGM</dc:title>
  <dc:creator>Laptop1</dc:creator>
  <cp:lastModifiedBy>Microsoft Office User</cp:lastModifiedBy>
  <cp:revision>63</cp:revision>
  <dcterms:created xsi:type="dcterms:W3CDTF">2013-01-31T05:05:26Z</dcterms:created>
  <dcterms:modified xsi:type="dcterms:W3CDTF">2017-03-03T06:06:36Z</dcterms:modified>
</cp:coreProperties>
</file>