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69" r:id="rId3"/>
    <p:sldId id="307" r:id="rId4"/>
    <p:sldId id="270" r:id="rId5"/>
    <p:sldId id="271" r:id="rId6"/>
    <p:sldId id="299" r:id="rId7"/>
    <p:sldId id="272" r:id="rId8"/>
    <p:sldId id="273" r:id="rId9"/>
    <p:sldId id="274" r:id="rId10"/>
    <p:sldId id="258" r:id="rId11"/>
    <p:sldId id="259" r:id="rId12"/>
    <p:sldId id="276" r:id="rId13"/>
    <p:sldId id="260" r:id="rId14"/>
    <p:sldId id="277" r:id="rId15"/>
    <p:sldId id="278" r:id="rId16"/>
    <p:sldId id="261" r:id="rId17"/>
    <p:sldId id="262" r:id="rId18"/>
    <p:sldId id="279" r:id="rId19"/>
    <p:sldId id="280" r:id="rId20"/>
    <p:sldId id="281" r:id="rId21"/>
    <p:sldId id="282" r:id="rId22"/>
    <p:sldId id="283" r:id="rId23"/>
    <p:sldId id="284" r:id="rId24"/>
    <p:sldId id="263" r:id="rId25"/>
    <p:sldId id="264" r:id="rId26"/>
    <p:sldId id="310" r:id="rId27"/>
    <p:sldId id="285" r:id="rId28"/>
    <p:sldId id="300" r:id="rId29"/>
    <p:sldId id="301" r:id="rId30"/>
    <p:sldId id="302" r:id="rId31"/>
    <p:sldId id="286" r:id="rId32"/>
    <p:sldId id="287" r:id="rId33"/>
    <p:sldId id="303" r:id="rId34"/>
    <p:sldId id="311" r:id="rId35"/>
    <p:sldId id="288" r:id="rId36"/>
    <p:sldId id="314" r:id="rId37"/>
    <p:sldId id="289" r:id="rId38"/>
    <p:sldId id="290" r:id="rId39"/>
    <p:sldId id="312" r:id="rId40"/>
    <p:sldId id="291" r:id="rId41"/>
    <p:sldId id="304" r:id="rId42"/>
    <p:sldId id="292" r:id="rId43"/>
    <p:sldId id="293" r:id="rId44"/>
    <p:sldId id="294" r:id="rId45"/>
    <p:sldId id="295" r:id="rId46"/>
    <p:sldId id="306" r:id="rId47"/>
    <p:sldId id="296" r:id="rId48"/>
    <p:sldId id="313" r:id="rId49"/>
    <p:sldId id="297" r:id="rId50"/>
    <p:sldId id="298" r:id="rId51"/>
    <p:sldId id="267" r:id="rId52"/>
    <p:sldId id="268" r:id="rId53"/>
    <p:sldId id="308" r:id="rId54"/>
    <p:sldId id="309" r:id="rId55"/>
    <p:sldId id="316" r:id="rId56"/>
    <p:sldId id="317" r:id="rId57"/>
    <p:sldId id="365" r:id="rId58"/>
    <p:sldId id="364" r:id="rId59"/>
    <p:sldId id="318" r:id="rId60"/>
    <p:sldId id="319" r:id="rId61"/>
    <p:sldId id="320" r:id="rId62"/>
    <p:sldId id="321" r:id="rId63"/>
    <p:sldId id="323" r:id="rId64"/>
    <p:sldId id="324" r:id="rId65"/>
    <p:sldId id="325" r:id="rId66"/>
    <p:sldId id="326" r:id="rId67"/>
    <p:sldId id="327" r:id="rId68"/>
    <p:sldId id="328" r:id="rId69"/>
    <p:sldId id="329" r:id="rId70"/>
    <p:sldId id="330" r:id="rId71"/>
    <p:sldId id="360" r:id="rId72"/>
    <p:sldId id="331" r:id="rId73"/>
    <p:sldId id="332" r:id="rId74"/>
    <p:sldId id="361"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62" r:id="rId96"/>
    <p:sldId id="353" r:id="rId97"/>
    <p:sldId id="363" r:id="rId98"/>
    <p:sldId id="354" r:id="rId99"/>
    <p:sldId id="355" r:id="rId100"/>
    <p:sldId id="356" r:id="rId101"/>
    <p:sldId id="357" r:id="rId102"/>
    <p:sldId id="358" r:id="rId103"/>
    <p:sldId id="359" r:id="rId104"/>
    <p:sldId id="315"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55472"/>
    <p:restoredTop sz="86410"/>
  </p:normalViewPr>
  <p:slideViewPr>
    <p:cSldViewPr>
      <p:cViewPr varScale="1">
        <p:scale>
          <a:sx n="43" d="100"/>
          <a:sy n="43" d="100"/>
        </p:scale>
        <p:origin x="216" y="448"/>
      </p:cViewPr>
      <p:guideLst>
        <p:guide orient="horz" pos="2160"/>
        <p:guide pos="2880"/>
      </p:guideLst>
    </p:cSldViewPr>
  </p:slideViewPr>
  <p:outlineViewPr>
    <p:cViewPr>
      <p:scale>
        <a:sx n="33" d="100"/>
        <a:sy n="33" d="100"/>
      </p:scale>
      <p:origin x="0" y="-7988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5F5D37-16F5-4BC7-BF3C-E9A515939396}" type="datetimeFigureOut">
              <a:rPr lang="en-US" smtClean="0"/>
              <a:pPr/>
              <a:t>3/17/17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A4E754-8A7C-4001-8C17-974999CFC860}" type="slidenum">
              <a:rPr lang="en-US" smtClean="0"/>
              <a:pPr/>
              <a:t>‹#›</a:t>
            </a:fld>
            <a:endParaRPr lang="en-US"/>
          </a:p>
        </p:txBody>
      </p:sp>
    </p:spTree>
    <p:extLst>
      <p:ext uri="{BB962C8B-B14F-4D97-AF65-F5344CB8AC3E}">
        <p14:creationId xmlns:p14="http://schemas.microsoft.com/office/powerpoint/2010/main" val="2725070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A4E754-8A7C-4001-8C17-974999CFC860}" type="slidenum">
              <a:rPr lang="en-US" smtClean="0"/>
              <a:pPr/>
              <a:t>1</a:t>
            </a:fld>
            <a:endParaRPr lang="en-US"/>
          </a:p>
        </p:txBody>
      </p:sp>
    </p:spTree>
    <p:extLst>
      <p:ext uri="{BB962C8B-B14F-4D97-AF65-F5344CB8AC3E}">
        <p14:creationId xmlns:p14="http://schemas.microsoft.com/office/powerpoint/2010/main" val="3064722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10</a:t>
            </a:fld>
            <a:endParaRPr lang="en-US"/>
          </a:p>
        </p:txBody>
      </p:sp>
    </p:spTree>
    <p:extLst>
      <p:ext uri="{BB962C8B-B14F-4D97-AF65-F5344CB8AC3E}">
        <p14:creationId xmlns:p14="http://schemas.microsoft.com/office/powerpoint/2010/main" val="25819994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A4E754-8A7C-4001-8C17-974999CFC860}" type="slidenum">
              <a:rPr lang="en-US" smtClean="0"/>
              <a:pPr/>
              <a:t>104</a:t>
            </a:fld>
            <a:endParaRPr lang="en-US"/>
          </a:p>
        </p:txBody>
      </p:sp>
    </p:spTree>
    <p:extLst>
      <p:ext uri="{BB962C8B-B14F-4D97-AF65-F5344CB8AC3E}">
        <p14:creationId xmlns:p14="http://schemas.microsoft.com/office/powerpoint/2010/main" val="269734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11</a:t>
            </a:fld>
            <a:endParaRPr lang="en-US"/>
          </a:p>
        </p:txBody>
      </p:sp>
    </p:spTree>
    <p:extLst>
      <p:ext uri="{BB962C8B-B14F-4D97-AF65-F5344CB8AC3E}">
        <p14:creationId xmlns:p14="http://schemas.microsoft.com/office/powerpoint/2010/main" val="13899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12</a:t>
            </a:fld>
            <a:endParaRPr lang="en-US"/>
          </a:p>
        </p:txBody>
      </p:sp>
    </p:spTree>
    <p:extLst>
      <p:ext uri="{BB962C8B-B14F-4D97-AF65-F5344CB8AC3E}">
        <p14:creationId xmlns:p14="http://schemas.microsoft.com/office/powerpoint/2010/main" val="1745156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13</a:t>
            </a:fld>
            <a:endParaRPr lang="en-US"/>
          </a:p>
        </p:txBody>
      </p:sp>
    </p:spTree>
    <p:extLst>
      <p:ext uri="{BB962C8B-B14F-4D97-AF65-F5344CB8AC3E}">
        <p14:creationId xmlns:p14="http://schemas.microsoft.com/office/powerpoint/2010/main" val="1637970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14</a:t>
            </a:fld>
            <a:endParaRPr lang="en-US"/>
          </a:p>
        </p:txBody>
      </p:sp>
    </p:spTree>
    <p:extLst>
      <p:ext uri="{BB962C8B-B14F-4D97-AF65-F5344CB8AC3E}">
        <p14:creationId xmlns:p14="http://schemas.microsoft.com/office/powerpoint/2010/main" val="192355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15</a:t>
            </a:fld>
            <a:endParaRPr lang="en-US"/>
          </a:p>
        </p:txBody>
      </p:sp>
    </p:spTree>
    <p:extLst>
      <p:ext uri="{BB962C8B-B14F-4D97-AF65-F5344CB8AC3E}">
        <p14:creationId xmlns:p14="http://schemas.microsoft.com/office/powerpoint/2010/main" val="4171639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16</a:t>
            </a:fld>
            <a:endParaRPr lang="en-US"/>
          </a:p>
        </p:txBody>
      </p:sp>
    </p:spTree>
    <p:extLst>
      <p:ext uri="{BB962C8B-B14F-4D97-AF65-F5344CB8AC3E}">
        <p14:creationId xmlns:p14="http://schemas.microsoft.com/office/powerpoint/2010/main" val="272231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17</a:t>
            </a:fld>
            <a:endParaRPr lang="en-US"/>
          </a:p>
        </p:txBody>
      </p:sp>
    </p:spTree>
    <p:extLst>
      <p:ext uri="{BB962C8B-B14F-4D97-AF65-F5344CB8AC3E}">
        <p14:creationId xmlns:p14="http://schemas.microsoft.com/office/powerpoint/2010/main" val="329338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18</a:t>
            </a:fld>
            <a:endParaRPr lang="en-US"/>
          </a:p>
        </p:txBody>
      </p:sp>
    </p:spTree>
    <p:extLst>
      <p:ext uri="{BB962C8B-B14F-4D97-AF65-F5344CB8AC3E}">
        <p14:creationId xmlns:p14="http://schemas.microsoft.com/office/powerpoint/2010/main" val="150198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19</a:t>
            </a:fld>
            <a:endParaRPr lang="en-US"/>
          </a:p>
        </p:txBody>
      </p:sp>
    </p:spTree>
    <p:extLst>
      <p:ext uri="{BB962C8B-B14F-4D97-AF65-F5344CB8AC3E}">
        <p14:creationId xmlns:p14="http://schemas.microsoft.com/office/powerpoint/2010/main" val="326225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a:t>
            </a:fld>
            <a:endParaRPr lang="en-US"/>
          </a:p>
        </p:txBody>
      </p:sp>
    </p:spTree>
    <p:extLst>
      <p:ext uri="{BB962C8B-B14F-4D97-AF65-F5344CB8AC3E}">
        <p14:creationId xmlns:p14="http://schemas.microsoft.com/office/powerpoint/2010/main" val="3431443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20</a:t>
            </a:fld>
            <a:endParaRPr lang="en-US"/>
          </a:p>
        </p:txBody>
      </p:sp>
    </p:spTree>
    <p:extLst>
      <p:ext uri="{BB962C8B-B14F-4D97-AF65-F5344CB8AC3E}">
        <p14:creationId xmlns:p14="http://schemas.microsoft.com/office/powerpoint/2010/main" val="3508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21</a:t>
            </a:fld>
            <a:endParaRPr lang="en-US"/>
          </a:p>
        </p:txBody>
      </p:sp>
    </p:spTree>
    <p:extLst>
      <p:ext uri="{BB962C8B-B14F-4D97-AF65-F5344CB8AC3E}">
        <p14:creationId xmlns:p14="http://schemas.microsoft.com/office/powerpoint/2010/main" val="2741204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22</a:t>
            </a:fld>
            <a:endParaRPr lang="en-US"/>
          </a:p>
        </p:txBody>
      </p:sp>
    </p:spTree>
    <p:extLst>
      <p:ext uri="{BB962C8B-B14F-4D97-AF65-F5344CB8AC3E}">
        <p14:creationId xmlns:p14="http://schemas.microsoft.com/office/powerpoint/2010/main" val="2089793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23</a:t>
            </a:fld>
            <a:endParaRPr lang="en-US"/>
          </a:p>
        </p:txBody>
      </p:sp>
    </p:spTree>
    <p:extLst>
      <p:ext uri="{BB962C8B-B14F-4D97-AF65-F5344CB8AC3E}">
        <p14:creationId xmlns:p14="http://schemas.microsoft.com/office/powerpoint/2010/main" val="1861923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24</a:t>
            </a:fld>
            <a:endParaRPr lang="en-US"/>
          </a:p>
        </p:txBody>
      </p:sp>
    </p:spTree>
    <p:extLst>
      <p:ext uri="{BB962C8B-B14F-4D97-AF65-F5344CB8AC3E}">
        <p14:creationId xmlns:p14="http://schemas.microsoft.com/office/powerpoint/2010/main" val="1029673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25</a:t>
            </a:fld>
            <a:endParaRPr lang="en-US"/>
          </a:p>
        </p:txBody>
      </p:sp>
    </p:spTree>
    <p:extLst>
      <p:ext uri="{BB962C8B-B14F-4D97-AF65-F5344CB8AC3E}">
        <p14:creationId xmlns:p14="http://schemas.microsoft.com/office/powerpoint/2010/main" val="3687628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26</a:t>
            </a:fld>
            <a:endParaRPr lang="en-US"/>
          </a:p>
        </p:txBody>
      </p:sp>
    </p:spTree>
    <p:extLst>
      <p:ext uri="{BB962C8B-B14F-4D97-AF65-F5344CB8AC3E}">
        <p14:creationId xmlns:p14="http://schemas.microsoft.com/office/powerpoint/2010/main" val="1484517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27</a:t>
            </a:fld>
            <a:endParaRPr lang="en-US"/>
          </a:p>
        </p:txBody>
      </p:sp>
    </p:spTree>
    <p:extLst>
      <p:ext uri="{BB962C8B-B14F-4D97-AF65-F5344CB8AC3E}">
        <p14:creationId xmlns:p14="http://schemas.microsoft.com/office/powerpoint/2010/main" val="2474365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28</a:t>
            </a:fld>
            <a:endParaRPr lang="en-US"/>
          </a:p>
        </p:txBody>
      </p:sp>
    </p:spTree>
    <p:extLst>
      <p:ext uri="{BB962C8B-B14F-4D97-AF65-F5344CB8AC3E}">
        <p14:creationId xmlns:p14="http://schemas.microsoft.com/office/powerpoint/2010/main" val="1673334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29</a:t>
            </a:fld>
            <a:endParaRPr lang="en-US"/>
          </a:p>
        </p:txBody>
      </p:sp>
    </p:spTree>
    <p:extLst>
      <p:ext uri="{BB962C8B-B14F-4D97-AF65-F5344CB8AC3E}">
        <p14:creationId xmlns:p14="http://schemas.microsoft.com/office/powerpoint/2010/main" val="391385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a:t>
            </a:fld>
            <a:endParaRPr lang="en-US"/>
          </a:p>
        </p:txBody>
      </p:sp>
    </p:spTree>
    <p:extLst>
      <p:ext uri="{BB962C8B-B14F-4D97-AF65-F5344CB8AC3E}">
        <p14:creationId xmlns:p14="http://schemas.microsoft.com/office/powerpoint/2010/main" val="799620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30</a:t>
            </a:fld>
            <a:endParaRPr lang="en-US"/>
          </a:p>
        </p:txBody>
      </p:sp>
    </p:spTree>
    <p:extLst>
      <p:ext uri="{BB962C8B-B14F-4D97-AF65-F5344CB8AC3E}">
        <p14:creationId xmlns:p14="http://schemas.microsoft.com/office/powerpoint/2010/main" val="3058027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31</a:t>
            </a:fld>
            <a:endParaRPr lang="en-US"/>
          </a:p>
        </p:txBody>
      </p:sp>
    </p:spTree>
    <p:extLst>
      <p:ext uri="{BB962C8B-B14F-4D97-AF65-F5344CB8AC3E}">
        <p14:creationId xmlns:p14="http://schemas.microsoft.com/office/powerpoint/2010/main" val="364121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32</a:t>
            </a:fld>
            <a:endParaRPr lang="en-US"/>
          </a:p>
        </p:txBody>
      </p:sp>
    </p:spTree>
    <p:extLst>
      <p:ext uri="{BB962C8B-B14F-4D97-AF65-F5344CB8AC3E}">
        <p14:creationId xmlns:p14="http://schemas.microsoft.com/office/powerpoint/2010/main" val="1183661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33</a:t>
            </a:fld>
            <a:endParaRPr lang="en-US"/>
          </a:p>
        </p:txBody>
      </p:sp>
    </p:spTree>
    <p:extLst>
      <p:ext uri="{BB962C8B-B14F-4D97-AF65-F5344CB8AC3E}">
        <p14:creationId xmlns:p14="http://schemas.microsoft.com/office/powerpoint/2010/main" val="905015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34</a:t>
            </a:fld>
            <a:endParaRPr lang="en-US"/>
          </a:p>
        </p:txBody>
      </p:sp>
    </p:spTree>
    <p:extLst>
      <p:ext uri="{BB962C8B-B14F-4D97-AF65-F5344CB8AC3E}">
        <p14:creationId xmlns:p14="http://schemas.microsoft.com/office/powerpoint/2010/main" val="682175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35</a:t>
            </a:fld>
            <a:endParaRPr lang="en-US"/>
          </a:p>
        </p:txBody>
      </p:sp>
    </p:spTree>
    <p:extLst>
      <p:ext uri="{BB962C8B-B14F-4D97-AF65-F5344CB8AC3E}">
        <p14:creationId xmlns:p14="http://schemas.microsoft.com/office/powerpoint/2010/main" val="3184607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36</a:t>
            </a:fld>
            <a:endParaRPr lang="en-US"/>
          </a:p>
        </p:txBody>
      </p:sp>
    </p:spTree>
    <p:extLst>
      <p:ext uri="{BB962C8B-B14F-4D97-AF65-F5344CB8AC3E}">
        <p14:creationId xmlns:p14="http://schemas.microsoft.com/office/powerpoint/2010/main" val="2524999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37</a:t>
            </a:fld>
            <a:endParaRPr lang="en-US"/>
          </a:p>
        </p:txBody>
      </p:sp>
    </p:spTree>
    <p:extLst>
      <p:ext uri="{BB962C8B-B14F-4D97-AF65-F5344CB8AC3E}">
        <p14:creationId xmlns:p14="http://schemas.microsoft.com/office/powerpoint/2010/main" val="521971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38</a:t>
            </a:fld>
            <a:endParaRPr lang="en-US"/>
          </a:p>
        </p:txBody>
      </p:sp>
    </p:spTree>
    <p:extLst>
      <p:ext uri="{BB962C8B-B14F-4D97-AF65-F5344CB8AC3E}">
        <p14:creationId xmlns:p14="http://schemas.microsoft.com/office/powerpoint/2010/main" val="2916259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39</a:t>
            </a:fld>
            <a:endParaRPr lang="en-US"/>
          </a:p>
        </p:txBody>
      </p:sp>
    </p:spTree>
    <p:extLst>
      <p:ext uri="{BB962C8B-B14F-4D97-AF65-F5344CB8AC3E}">
        <p14:creationId xmlns:p14="http://schemas.microsoft.com/office/powerpoint/2010/main" val="414766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a:t>
            </a:fld>
            <a:endParaRPr lang="en-US"/>
          </a:p>
        </p:txBody>
      </p:sp>
    </p:spTree>
    <p:extLst>
      <p:ext uri="{BB962C8B-B14F-4D97-AF65-F5344CB8AC3E}">
        <p14:creationId xmlns:p14="http://schemas.microsoft.com/office/powerpoint/2010/main" val="565776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40</a:t>
            </a:fld>
            <a:endParaRPr lang="en-US"/>
          </a:p>
        </p:txBody>
      </p:sp>
    </p:spTree>
    <p:extLst>
      <p:ext uri="{BB962C8B-B14F-4D97-AF65-F5344CB8AC3E}">
        <p14:creationId xmlns:p14="http://schemas.microsoft.com/office/powerpoint/2010/main" val="2787909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41</a:t>
            </a:fld>
            <a:endParaRPr lang="en-US"/>
          </a:p>
        </p:txBody>
      </p:sp>
    </p:spTree>
    <p:extLst>
      <p:ext uri="{BB962C8B-B14F-4D97-AF65-F5344CB8AC3E}">
        <p14:creationId xmlns:p14="http://schemas.microsoft.com/office/powerpoint/2010/main" val="1823815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42</a:t>
            </a:fld>
            <a:endParaRPr lang="en-US"/>
          </a:p>
        </p:txBody>
      </p:sp>
    </p:spTree>
    <p:extLst>
      <p:ext uri="{BB962C8B-B14F-4D97-AF65-F5344CB8AC3E}">
        <p14:creationId xmlns:p14="http://schemas.microsoft.com/office/powerpoint/2010/main" val="4020304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43</a:t>
            </a:fld>
            <a:endParaRPr lang="en-US"/>
          </a:p>
        </p:txBody>
      </p:sp>
    </p:spTree>
    <p:extLst>
      <p:ext uri="{BB962C8B-B14F-4D97-AF65-F5344CB8AC3E}">
        <p14:creationId xmlns:p14="http://schemas.microsoft.com/office/powerpoint/2010/main" val="1006960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44</a:t>
            </a:fld>
            <a:endParaRPr lang="en-US"/>
          </a:p>
        </p:txBody>
      </p:sp>
    </p:spTree>
    <p:extLst>
      <p:ext uri="{BB962C8B-B14F-4D97-AF65-F5344CB8AC3E}">
        <p14:creationId xmlns:p14="http://schemas.microsoft.com/office/powerpoint/2010/main" val="5987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45</a:t>
            </a:fld>
            <a:endParaRPr lang="en-US"/>
          </a:p>
        </p:txBody>
      </p:sp>
    </p:spTree>
    <p:extLst>
      <p:ext uri="{BB962C8B-B14F-4D97-AF65-F5344CB8AC3E}">
        <p14:creationId xmlns:p14="http://schemas.microsoft.com/office/powerpoint/2010/main" val="2333461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46</a:t>
            </a:fld>
            <a:endParaRPr lang="en-US"/>
          </a:p>
        </p:txBody>
      </p:sp>
    </p:spTree>
    <p:extLst>
      <p:ext uri="{BB962C8B-B14F-4D97-AF65-F5344CB8AC3E}">
        <p14:creationId xmlns:p14="http://schemas.microsoft.com/office/powerpoint/2010/main" val="3562468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4E754-8A7C-4001-8C17-974999CFC860}" type="slidenum">
              <a:rPr lang="en-US" smtClean="0"/>
              <a:pPr/>
              <a:t>47</a:t>
            </a:fld>
            <a:endParaRPr lang="en-US"/>
          </a:p>
        </p:txBody>
      </p:sp>
    </p:spTree>
    <p:extLst>
      <p:ext uri="{BB962C8B-B14F-4D97-AF65-F5344CB8AC3E}">
        <p14:creationId xmlns:p14="http://schemas.microsoft.com/office/powerpoint/2010/main" val="1293383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48</a:t>
            </a:fld>
            <a:endParaRPr lang="en-US"/>
          </a:p>
        </p:txBody>
      </p:sp>
    </p:spTree>
    <p:extLst>
      <p:ext uri="{BB962C8B-B14F-4D97-AF65-F5344CB8AC3E}">
        <p14:creationId xmlns:p14="http://schemas.microsoft.com/office/powerpoint/2010/main" val="3343376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49</a:t>
            </a:fld>
            <a:endParaRPr lang="en-US"/>
          </a:p>
        </p:txBody>
      </p:sp>
    </p:spTree>
    <p:extLst>
      <p:ext uri="{BB962C8B-B14F-4D97-AF65-F5344CB8AC3E}">
        <p14:creationId xmlns:p14="http://schemas.microsoft.com/office/powerpoint/2010/main" val="157400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5</a:t>
            </a:fld>
            <a:endParaRPr lang="en-US"/>
          </a:p>
        </p:txBody>
      </p:sp>
    </p:spTree>
    <p:extLst>
      <p:ext uri="{BB962C8B-B14F-4D97-AF65-F5344CB8AC3E}">
        <p14:creationId xmlns:p14="http://schemas.microsoft.com/office/powerpoint/2010/main" val="3089920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50</a:t>
            </a:fld>
            <a:endParaRPr lang="en-US"/>
          </a:p>
        </p:txBody>
      </p:sp>
    </p:spTree>
    <p:extLst>
      <p:ext uri="{BB962C8B-B14F-4D97-AF65-F5344CB8AC3E}">
        <p14:creationId xmlns:p14="http://schemas.microsoft.com/office/powerpoint/2010/main" val="891626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51</a:t>
            </a:fld>
            <a:endParaRPr lang="en-US"/>
          </a:p>
        </p:txBody>
      </p:sp>
    </p:spTree>
    <p:extLst>
      <p:ext uri="{BB962C8B-B14F-4D97-AF65-F5344CB8AC3E}">
        <p14:creationId xmlns:p14="http://schemas.microsoft.com/office/powerpoint/2010/main" val="31998304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52</a:t>
            </a:fld>
            <a:endParaRPr lang="en-US"/>
          </a:p>
        </p:txBody>
      </p:sp>
    </p:spTree>
    <p:extLst>
      <p:ext uri="{BB962C8B-B14F-4D97-AF65-F5344CB8AC3E}">
        <p14:creationId xmlns:p14="http://schemas.microsoft.com/office/powerpoint/2010/main" val="1149357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53</a:t>
            </a:fld>
            <a:endParaRPr lang="en-US"/>
          </a:p>
        </p:txBody>
      </p:sp>
    </p:spTree>
    <p:extLst>
      <p:ext uri="{BB962C8B-B14F-4D97-AF65-F5344CB8AC3E}">
        <p14:creationId xmlns:p14="http://schemas.microsoft.com/office/powerpoint/2010/main" val="1904721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54</a:t>
            </a:fld>
            <a:endParaRPr lang="en-US"/>
          </a:p>
        </p:txBody>
      </p:sp>
    </p:spTree>
    <p:extLst>
      <p:ext uri="{BB962C8B-B14F-4D97-AF65-F5344CB8AC3E}">
        <p14:creationId xmlns:p14="http://schemas.microsoft.com/office/powerpoint/2010/main" val="3912578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55</a:t>
            </a:fld>
            <a:endParaRPr lang="en-US"/>
          </a:p>
        </p:txBody>
      </p:sp>
    </p:spTree>
    <p:extLst>
      <p:ext uri="{BB962C8B-B14F-4D97-AF65-F5344CB8AC3E}">
        <p14:creationId xmlns:p14="http://schemas.microsoft.com/office/powerpoint/2010/main" val="2970858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56</a:t>
            </a:fld>
            <a:endParaRPr lang="en-US"/>
          </a:p>
        </p:txBody>
      </p:sp>
    </p:spTree>
    <p:extLst>
      <p:ext uri="{BB962C8B-B14F-4D97-AF65-F5344CB8AC3E}">
        <p14:creationId xmlns:p14="http://schemas.microsoft.com/office/powerpoint/2010/main" val="3422996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59</a:t>
            </a:fld>
            <a:endParaRPr lang="en-US"/>
          </a:p>
        </p:txBody>
      </p:sp>
    </p:spTree>
    <p:extLst>
      <p:ext uri="{BB962C8B-B14F-4D97-AF65-F5344CB8AC3E}">
        <p14:creationId xmlns:p14="http://schemas.microsoft.com/office/powerpoint/2010/main" val="31084008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60</a:t>
            </a:fld>
            <a:endParaRPr lang="en-US"/>
          </a:p>
        </p:txBody>
      </p:sp>
    </p:spTree>
    <p:extLst>
      <p:ext uri="{BB962C8B-B14F-4D97-AF65-F5344CB8AC3E}">
        <p14:creationId xmlns:p14="http://schemas.microsoft.com/office/powerpoint/2010/main" val="246064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61</a:t>
            </a:fld>
            <a:endParaRPr lang="en-US"/>
          </a:p>
        </p:txBody>
      </p:sp>
    </p:spTree>
    <p:extLst>
      <p:ext uri="{BB962C8B-B14F-4D97-AF65-F5344CB8AC3E}">
        <p14:creationId xmlns:p14="http://schemas.microsoft.com/office/powerpoint/2010/main" val="339452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6</a:t>
            </a:fld>
            <a:endParaRPr lang="en-US"/>
          </a:p>
        </p:txBody>
      </p:sp>
    </p:spTree>
    <p:extLst>
      <p:ext uri="{BB962C8B-B14F-4D97-AF65-F5344CB8AC3E}">
        <p14:creationId xmlns:p14="http://schemas.microsoft.com/office/powerpoint/2010/main" val="11835583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62</a:t>
            </a:fld>
            <a:endParaRPr lang="en-US"/>
          </a:p>
        </p:txBody>
      </p:sp>
    </p:spTree>
    <p:extLst>
      <p:ext uri="{BB962C8B-B14F-4D97-AF65-F5344CB8AC3E}">
        <p14:creationId xmlns:p14="http://schemas.microsoft.com/office/powerpoint/2010/main" val="32504744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63</a:t>
            </a:fld>
            <a:endParaRPr lang="en-US"/>
          </a:p>
        </p:txBody>
      </p:sp>
    </p:spTree>
    <p:extLst>
      <p:ext uri="{BB962C8B-B14F-4D97-AF65-F5344CB8AC3E}">
        <p14:creationId xmlns:p14="http://schemas.microsoft.com/office/powerpoint/2010/main" val="33684502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64</a:t>
            </a:fld>
            <a:endParaRPr lang="en-US"/>
          </a:p>
        </p:txBody>
      </p:sp>
    </p:spTree>
    <p:extLst>
      <p:ext uri="{BB962C8B-B14F-4D97-AF65-F5344CB8AC3E}">
        <p14:creationId xmlns:p14="http://schemas.microsoft.com/office/powerpoint/2010/main" val="3990407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65</a:t>
            </a:fld>
            <a:endParaRPr lang="en-US"/>
          </a:p>
        </p:txBody>
      </p:sp>
    </p:spTree>
    <p:extLst>
      <p:ext uri="{BB962C8B-B14F-4D97-AF65-F5344CB8AC3E}">
        <p14:creationId xmlns:p14="http://schemas.microsoft.com/office/powerpoint/2010/main" val="14153259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66</a:t>
            </a:fld>
            <a:endParaRPr lang="en-US"/>
          </a:p>
        </p:txBody>
      </p:sp>
    </p:spTree>
    <p:extLst>
      <p:ext uri="{BB962C8B-B14F-4D97-AF65-F5344CB8AC3E}">
        <p14:creationId xmlns:p14="http://schemas.microsoft.com/office/powerpoint/2010/main" val="704493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67</a:t>
            </a:fld>
            <a:endParaRPr lang="en-US"/>
          </a:p>
        </p:txBody>
      </p:sp>
    </p:spTree>
    <p:extLst>
      <p:ext uri="{BB962C8B-B14F-4D97-AF65-F5344CB8AC3E}">
        <p14:creationId xmlns:p14="http://schemas.microsoft.com/office/powerpoint/2010/main" val="1245658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68</a:t>
            </a:fld>
            <a:endParaRPr lang="en-US"/>
          </a:p>
        </p:txBody>
      </p:sp>
    </p:spTree>
    <p:extLst>
      <p:ext uri="{BB962C8B-B14F-4D97-AF65-F5344CB8AC3E}">
        <p14:creationId xmlns:p14="http://schemas.microsoft.com/office/powerpoint/2010/main" val="810327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69</a:t>
            </a:fld>
            <a:endParaRPr lang="en-US"/>
          </a:p>
        </p:txBody>
      </p:sp>
    </p:spTree>
    <p:extLst>
      <p:ext uri="{BB962C8B-B14F-4D97-AF65-F5344CB8AC3E}">
        <p14:creationId xmlns:p14="http://schemas.microsoft.com/office/powerpoint/2010/main" val="30942544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70</a:t>
            </a:fld>
            <a:endParaRPr lang="en-US"/>
          </a:p>
        </p:txBody>
      </p:sp>
    </p:spTree>
    <p:extLst>
      <p:ext uri="{BB962C8B-B14F-4D97-AF65-F5344CB8AC3E}">
        <p14:creationId xmlns:p14="http://schemas.microsoft.com/office/powerpoint/2010/main" val="3711319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71</a:t>
            </a:fld>
            <a:endParaRPr lang="en-US"/>
          </a:p>
        </p:txBody>
      </p:sp>
    </p:spTree>
    <p:extLst>
      <p:ext uri="{BB962C8B-B14F-4D97-AF65-F5344CB8AC3E}">
        <p14:creationId xmlns:p14="http://schemas.microsoft.com/office/powerpoint/2010/main" val="378100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7</a:t>
            </a:fld>
            <a:endParaRPr lang="en-US"/>
          </a:p>
        </p:txBody>
      </p:sp>
    </p:spTree>
    <p:extLst>
      <p:ext uri="{BB962C8B-B14F-4D97-AF65-F5344CB8AC3E}">
        <p14:creationId xmlns:p14="http://schemas.microsoft.com/office/powerpoint/2010/main" val="36958691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72</a:t>
            </a:fld>
            <a:endParaRPr lang="en-US"/>
          </a:p>
        </p:txBody>
      </p:sp>
    </p:spTree>
    <p:extLst>
      <p:ext uri="{BB962C8B-B14F-4D97-AF65-F5344CB8AC3E}">
        <p14:creationId xmlns:p14="http://schemas.microsoft.com/office/powerpoint/2010/main" val="24284363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73</a:t>
            </a:fld>
            <a:endParaRPr lang="en-US"/>
          </a:p>
        </p:txBody>
      </p:sp>
    </p:spTree>
    <p:extLst>
      <p:ext uri="{BB962C8B-B14F-4D97-AF65-F5344CB8AC3E}">
        <p14:creationId xmlns:p14="http://schemas.microsoft.com/office/powerpoint/2010/main" val="17371311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74</a:t>
            </a:fld>
            <a:endParaRPr lang="en-US"/>
          </a:p>
        </p:txBody>
      </p:sp>
    </p:spTree>
    <p:extLst>
      <p:ext uri="{BB962C8B-B14F-4D97-AF65-F5344CB8AC3E}">
        <p14:creationId xmlns:p14="http://schemas.microsoft.com/office/powerpoint/2010/main" val="35938932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75</a:t>
            </a:fld>
            <a:endParaRPr lang="en-US"/>
          </a:p>
        </p:txBody>
      </p:sp>
    </p:spTree>
    <p:extLst>
      <p:ext uri="{BB962C8B-B14F-4D97-AF65-F5344CB8AC3E}">
        <p14:creationId xmlns:p14="http://schemas.microsoft.com/office/powerpoint/2010/main" val="13651016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76</a:t>
            </a:fld>
            <a:endParaRPr lang="en-US"/>
          </a:p>
        </p:txBody>
      </p:sp>
    </p:spTree>
    <p:extLst>
      <p:ext uri="{BB962C8B-B14F-4D97-AF65-F5344CB8AC3E}">
        <p14:creationId xmlns:p14="http://schemas.microsoft.com/office/powerpoint/2010/main" val="20221799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77</a:t>
            </a:fld>
            <a:endParaRPr lang="en-US"/>
          </a:p>
        </p:txBody>
      </p:sp>
    </p:spTree>
    <p:extLst>
      <p:ext uri="{BB962C8B-B14F-4D97-AF65-F5344CB8AC3E}">
        <p14:creationId xmlns:p14="http://schemas.microsoft.com/office/powerpoint/2010/main" val="3066269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78</a:t>
            </a:fld>
            <a:endParaRPr lang="en-US"/>
          </a:p>
        </p:txBody>
      </p:sp>
    </p:spTree>
    <p:extLst>
      <p:ext uri="{BB962C8B-B14F-4D97-AF65-F5344CB8AC3E}">
        <p14:creationId xmlns:p14="http://schemas.microsoft.com/office/powerpoint/2010/main" val="37533220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79</a:t>
            </a:fld>
            <a:endParaRPr lang="en-US"/>
          </a:p>
        </p:txBody>
      </p:sp>
    </p:spTree>
    <p:extLst>
      <p:ext uri="{BB962C8B-B14F-4D97-AF65-F5344CB8AC3E}">
        <p14:creationId xmlns:p14="http://schemas.microsoft.com/office/powerpoint/2010/main" val="881670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80</a:t>
            </a:fld>
            <a:endParaRPr lang="en-US"/>
          </a:p>
        </p:txBody>
      </p:sp>
    </p:spTree>
    <p:extLst>
      <p:ext uri="{BB962C8B-B14F-4D97-AF65-F5344CB8AC3E}">
        <p14:creationId xmlns:p14="http://schemas.microsoft.com/office/powerpoint/2010/main" val="3437385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81</a:t>
            </a:fld>
            <a:endParaRPr lang="en-US"/>
          </a:p>
        </p:txBody>
      </p:sp>
    </p:spTree>
    <p:extLst>
      <p:ext uri="{BB962C8B-B14F-4D97-AF65-F5344CB8AC3E}">
        <p14:creationId xmlns:p14="http://schemas.microsoft.com/office/powerpoint/2010/main" val="3424706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8</a:t>
            </a:fld>
            <a:endParaRPr lang="en-US"/>
          </a:p>
        </p:txBody>
      </p:sp>
    </p:spTree>
    <p:extLst>
      <p:ext uri="{BB962C8B-B14F-4D97-AF65-F5344CB8AC3E}">
        <p14:creationId xmlns:p14="http://schemas.microsoft.com/office/powerpoint/2010/main" val="23301264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82</a:t>
            </a:fld>
            <a:endParaRPr lang="en-US"/>
          </a:p>
        </p:txBody>
      </p:sp>
    </p:spTree>
    <p:extLst>
      <p:ext uri="{BB962C8B-B14F-4D97-AF65-F5344CB8AC3E}">
        <p14:creationId xmlns:p14="http://schemas.microsoft.com/office/powerpoint/2010/main" val="14702711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83</a:t>
            </a:fld>
            <a:endParaRPr lang="en-US"/>
          </a:p>
        </p:txBody>
      </p:sp>
    </p:spTree>
    <p:extLst>
      <p:ext uri="{BB962C8B-B14F-4D97-AF65-F5344CB8AC3E}">
        <p14:creationId xmlns:p14="http://schemas.microsoft.com/office/powerpoint/2010/main" val="37854373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84</a:t>
            </a:fld>
            <a:endParaRPr lang="en-US"/>
          </a:p>
        </p:txBody>
      </p:sp>
    </p:spTree>
    <p:extLst>
      <p:ext uri="{BB962C8B-B14F-4D97-AF65-F5344CB8AC3E}">
        <p14:creationId xmlns:p14="http://schemas.microsoft.com/office/powerpoint/2010/main" val="30649134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85</a:t>
            </a:fld>
            <a:endParaRPr lang="en-US"/>
          </a:p>
        </p:txBody>
      </p:sp>
    </p:spTree>
    <p:extLst>
      <p:ext uri="{BB962C8B-B14F-4D97-AF65-F5344CB8AC3E}">
        <p14:creationId xmlns:p14="http://schemas.microsoft.com/office/powerpoint/2010/main" val="14886265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86</a:t>
            </a:fld>
            <a:endParaRPr lang="en-US"/>
          </a:p>
        </p:txBody>
      </p:sp>
    </p:spTree>
    <p:extLst>
      <p:ext uri="{BB962C8B-B14F-4D97-AF65-F5344CB8AC3E}">
        <p14:creationId xmlns:p14="http://schemas.microsoft.com/office/powerpoint/2010/main" val="2316410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87</a:t>
            </a:fld>
            <a:endParaRPr lang="en-US"/>
          </a:p>
        </p:txBody>
      </p:sp>
    </p:spTree>
    <p:extLst>
      <p:ext uri="{BB962C8B-B14F-4D97-AF65-F5344CB8AC3E}">
        <p14:creationId xmlns:p14="http://schemas.microsoft.com/office/powerpoint/2010/main" val="2780387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ACE73D-47F6-463E-A1C5-BC343C5B4B90}" type="slidenum">
              <a:rPr lang="en-US" smtClean="0"/>
              <a:pPr/>
              <a:t>88</a:t>
            </a:fld>
            <a:endParaRPr lang="en-US" smtClean="0"/>
          </a:p>
        </p:txBody>
      </p:sp>
    </p:spTree>
    <p:extLst>
      <p:ext uri="{BB962C8B-B14F-4D97-AF65-F5344CB8AC3E}">
        <p14:creationId xmlns:p14="http://schemas.microsoft.com/office/powerpoint/2010/main" val="33476741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89</a:t>
            </a:fld>
            <a:endParaRPr lang="en-US"/>
          </a:p>
        </p:txBody>
      </p:sp>
    </p:spTree>
    <p:extLst>
      <p:ext uri="{BB962C8B-B14F-4D97-AF65-F5344CB8AC3E}">
        <p14:creationId xmlns:p14="http://schemas.microsoft.com/office/powerpoint/2010/main" val="27807756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90</a:t>
            </a:fld>
            <a:endParaRPr lang="en-US"/>
          </a:p>
        </p:txBody>
      </p:sp>
    </p:spTree>
    <p:extLst>
      <p:ext uri="{BB962C8B-B14F-4D97-AF65-F5344CB8AC3E}">
        <p14:creationId xmlns:p14="http://schemas.microsoft.com/office/powerpoint/2010/main" val="3701801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91</a:t>
            </a:fld>
            <a:endParaRPr lang="en-US"/>
          </a:p>
        </p:txBody>
      </p:sp>
    </p:spTree>
    <p:extLst>
      <p:ext uri="{BB962C8B-B14F-4D97-AF65-F5344CB8AC3E}">
        <p14:creationId xmlns:p14="http://schemas.microsoft.com/office/powerpoint/2010/main" val="3139420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A4E754-8A7C-4001-8C17-974999CFC860}" type="slidenum">
              <a:rPr lang="en-US" smtClean="0"/>
              <a:pPr/>
              <a:t>9</a:t>
            </a:fld>
            <a:endParaRPr lang="en-US"/>
          </a:p>
        </p:txBody>
      </p:sp>
    </p:spTree>
    <p:extLst>
      <p:ext uri="{BB962C8B-B14F-4D97-AF65-F5344CB8AC3E}">
        <p14:creationId xmlns:p14="http://schemas.microsoft.com/office/powerpoint/2010/main" val="40462523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92</a:t>
            </a:fld>
            <a:endParaRPr lang="en-US"/>
          </a:p>
        </p:txBody>
      </p:sp>
    </p:spTree>
    <p:extLst>
      <p:ext uri="{BB962C8B-B14F-4D97-AF65-F5344CB8AC3E}">
        <p14:creationId xmlns:p14="http://schemas.microsoft.com/office/powerpoint/2010/main" val="37122772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93</a:t>
            </a:fld>
            <a:endParaRPr lang="en-US"/>
          </a:p>
        </p:txBody>
      </p:sp>
    </p:spTree>
    <p:extLst>
      <p:ext uri="{BB962C8B-B14F-4D97-AF65-F5344CB8AC3E}">
        <p14:creationId xmlns:p14="http://schemas.microsoft.com/office/powerpoint/2010/main" val="33342917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94</a:t>
            </a:fld>
            <a:endParaRPr lang="en-US"/>
          </a:p>
        </p:txBody>
      </p:sp>
    </p:spTree>
    <p:extLst>
      <p:ext uri="{BB962C8B-B14F-4D97-AF65-F5344CB8AC3E}">
        <p14:creationId xmlns:p14="http://schemas.microsoft.com/office/powerpoint/2010/main" val="7980972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96</a:t>
            </a:fld>
            <a:endParaRPr lang="en-US"/>
          </a:p>
        </p:txBody>
      </p:sp>
    </p:spTree>
    <p:extLst>
      <p:ext uri="{BB962C8B-B14F-4D97-AF65-F5344CB8AC3E}">
        <p14:creationId xmlns:p14="http://schemas.microsoft.com/office/powerpoint/2010/main" val="23932994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98</a:t>
            </a:fld>
            <a:endParaRPr lang="en-US"/>
          </a:p>
        </p:txBody>
      </p:sp>
    </p:spTree>
    <p:extLst>
      <p:ext uri="{BB962C8B-B14F-4D97-AF65-F5344CB8AC3E}">
        <p14:creationId xmlns:p14="http://schemas.microsoft.com/office/powerpoint/2010/main" val="41143293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99</a:t>
            </a:fld>
            <a:endParaRPr lang="en-US"/>
          </a:p>
        </p:txBody>
      </p:sp>
    </p:spTree>
    <p:extLst>
      <p:ext uri="{BB962C8B-B14F-4D97-AF65-F5344CB8AC3E}">
        <p14:creationId xmlns:p14="http://schemas.microsoft.com/office/powerpoint/2010/main" val="26202059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100</a:t>
            </a:fld>
            <a:endParaRPr lang="en-US"/>
          </a:p>
        </p:txBody>
      </p:sp>
    </p:spTree>
    <p:extLst>
      <p:ext uri="{BB962C8B-B14F-4D97-AF65-F5344CB8AC3E}">
        <p14:creationId xmlns:p14="http://schemas.microsoft.com/office/powerpoint/2010/main" val="10131155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101</a:t>
            </a:fld>
            <a:endParaRPr lang="en-US"/>
          </a:p>
        </p:txBody>
      </p:sp>
    </p:spTree>
    <p:extLst>
      <p:ext uri="{BB962C8B-B14F-4D97-AF65-F5344CB8AC3E}">
        <p14:creationId xmlns:p14="http://schemas.microsoft.com/office/powerpoint/2010/main" val="17188805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102</a:t>
            </a:fld>
            <a:endParaRPr lang="en-US"/>
          </a:p>
        </p:txBody>
      </p:sp>
    </p:spTree>
    <p:extLst>
      <p:ext uri="{BB962C8B-B14F-4D97-AF65-F5344CB8AC3E}">
        <p14:creationId xmlns:p14="http://schemas.microsoft.com/office/powerpoint/2010/main" val="8192578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103</a:t>
            </a:fld>
            <a:endParaRPr lang="en-US"/>
          </a:p>
        </p:txBody>
      </p:sp>
    </p:spTree>
    <p:extLst>
      <p:ext uri="{BB962C8B-B14F-4D97-AF65-F5344CB8AC3E}">
        <p14:creationId xmlns:p14="http://schemas.microsoft.com/office/powerpoint/2010/main" val="135628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2B9367-1F02-4D6D-9F7C-4F75BC7953E9}" type="datetime1">
              <a:rPr lang="en-US" smtClean="0"/>
              <a:pPr/>
              <a:t>3/17/17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187427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83B6B6-E692-43B0-9812-FEBD9672F0F4}" type="datetime1">
              <a:rPr lang="en-US" smtClean="0"/>
              <a:pPr/>
              <a:t>3/17/17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1654415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09554-CE75-402B-ACF0-1D15D0A8A9E5}" type="datetime1">
              <a:rPr lang="en-US" smtClean="0"/>
              <a:pPr/>
              <a:t>3/17/17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177327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3859F-7792-47B8-88D1-A9C6E3737160}" type="datetime1">
              <a:rPr lang="en-US" smtClean="0"/>
              <a:pPr/>
              <a:t>3/17/17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692327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B2660F-674A-4BA6-B17B-79C4B265423C}" type="datetime1">
              <a:rPr lang="en-US" smtClean="0"/>
              <a:pPr/>
              <a:t>3/17/17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284889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E5369D-2386-46D8-B2A7-0DD0E10CDDD9}" type="datetime1">
              <a:rPr lang="en-US" smtClean="0"/>
              <a:pPr/>
              <a:t>3/17/17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52638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10F822-4AE1-4A12-8EC0-ABE0262940B0}" type="datetime1">
              <a:rPr lang="en-US" smtClean="0"/>
              <a:pPr/>
              <a:t>3/17/17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214309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C22-800E-4FE5-A883-D8E1EB9F44EA}" type="datetime1">
              <a:rPr lang="en-US" smtClean="0"/>
              <a:pPr/>
              <a:t>3/17/17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4069083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375F6-D9FB-4F79-88EC-FE70DEC14379}" type="datetime1">
              <a:rPr lang="en-US" smtClean="0"/>
              <a:pPr/>
              <a:t>3/17/17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2657492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A0399-E43E-4E93-B1C3-F7994C3CBC0D}" type="datetime1">
              <a:rPr lang="en-US" smtClean="0"/>
              <a:pPr/>
              <a:t>3/17/17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1323514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F99854-1EEC-475F-B62E-403F2EF42E94}" type="datetime1">
              <a:rPr lang="en-US" smtClean="0"/>
              <a:pPr/>
              <a:t>3/17/17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F07632-A3F4-407C-9EA4-4EC1A4266E15}" type="slidenum">
              <a:rPr lang="en-US" smtClean="0"/>
              <a:pPr/>
              <a:t>‹#›</a:t>
            </a:fld>
            <a:endParaRPr lang="en-US"/>
          </a:p>
        </p:txBody>
      </p:sp>
    </p:spTree>
    <p:extLst>
      <p:ext uri="{BB962C8B-B14F-4D97-AF65-F5344CB8AC3E}">
        <p14:creationId xmlns:p14="http://schemas.microsoft.com/office/powerpoint/2010/main" val="14108926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415C2-5F4A-4CDA-9C61-23F115E35403}" type="datetime1">
              <a:rPr lang="en-US" smtClean="0"/>
              <a:pPr/>
              <a:t>3/17/17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07632-A3F4-407C-9EA4-4EC1A4266E15}" type="slidenum">
              <a:rPr lang="en-US" smtClean="0"/>
              <a:pPr/>
              <a:t>‹#›</a:t>
            </a:fld>
            <a:endParaRPr lang="en-US"/>
          </a:p>
        </p:txBody>
      </p:sp>
    </p:spTree>
    <p:extLst>
      <p:ext uri="{BB962C8B-B14F-4D97-AF65-F5344CB8AC3E}">
        <p14:creationId xmlns:p14="http://schemas.microsoft.com/office/powerpoint/2010/main" val="4067376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4.xml"/><Relationship Id="rId2" Type="http://schemas.openxmlformats.org/officeDocument/2006/relationships/notesSlide" Target="../notesSlides/notesSlide9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5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 Id="rId3"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3.jpeg"/></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2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2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3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3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3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4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4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42.jpeg"/></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43.jpeg"/><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4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45.png"/></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4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49.jpeg"/></Relationships>
</file>

<file path=ppt/slides/_rels/slide9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5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DEVELOPMENT OF THE RESPIRATORY SYSTEM</a:t>
            </a:r>
            <a:endParaRPr lang="en-US" b="1" dirty="0"/>
          </a:p>
        </p:txBody>
      </p:sp>
      <p:sp>
        <p:nvSpPr>
          <p:cNvPr id="3" name="Subtitle 2"/>
          <p:cNvSpPr>
            <a:spLocks noGrp="1"/>
          </p:cNvSpPr>
          <p:nvPr>
            <p:ph type="subTitle" idx="1"/>
          </p:nvPr>
        </p:nvSpPr>
        <p:spPr/>
        <p:txBody>
          <a:bodyPr/>
          <a:lstStyle/>
          <a:p>
            <a:r>
              <a:rPr lang="en-US" dirty="0" smtClean="0"/>
              <a:t>Prof Peter Gichangi</a:t>
            </a:r>
          </a:p>
          <a:p>
            <a:r>
              <a:rPr lang="en-US" dirty="0" smtClean="0"/>
              <a:t>March 2017</a:t>
            </a:r>
            <a:endParaRPr lang="en-US" dirty="0" smtClean="0"/>
          </a:p>
        </p:txBody>
      </p:sp>
      <p:sp>
        <p:nvSpPr>
          <p:cNvPr id="4" name="Slide Number Placeholder 3"/>
          <p:cNvSpPr>
            <a:spLocks noGrp="1"/>
          </p:cNvSpPr>
          <p:nvPr>
            <p:ph type="sldNum" sz="quarter" idx="12"/>
          </p:nvPr>
        </p:nvSpPr>
        <p:spPr/>
        <p:txBody>
          <a:bodyPr/>
          <a:lstStyle/>
          <a:p>
            <a:fld id="{05F07632-A3F4-407C-9EA4-4EC1A4266E15}" type="slidenum">
              <a:rPr lang="en-US" smtClean="0"/>
              <a:pPr/>
              <a:t>1</a:t>
            </a:fld>
            <a:endParaRPr lang="en-US"/>
          </a:p>
        </p:txBody>
      </p:sp>
    </p:spTree>
    <p:extLst>
      <p:ext uri="{BB962C8B-B14F-4D97-AF65-F5344CB8AC3E}">
        <p14:creationId xmlns:p14="http://schemas.microsoft.com/office/powerpoint/2010/main" val="1497454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200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400" y="4857307"/>
            <a:ext cx="8382000" cy="2031325"/>
          </a:xfrm>
          <a:prstGeom prst="rect">
            <a:avLst/>
          </a:prstGeom>
        </p:spPr>
        <p:txBody>
          <a:bodyPr wrap="square">
            <a:spAutoFit/>
          </a:bodyPr>
          <a:lstStyle/>
          <a:p>
            <a:r>
              <a:rPr lang="en-US" dirty="0" smtClean="0"/>
              <a:t>10-2 Successive stages in the development of the </a:t>
            </a:r>
            <a:r>
              <a:rPr lang="en-US" dirty="0" err="1" smtClean="0"/>
              <a:t>tracheoesophageal</a:t>
            </a:r>
            <a:r>
              <a:rPr lang="en-US" dirty="0" smtClean="0"/>
              <a:t> septum during the fourth and fifth weeks. A to C, Lateral views of the caudal part of the primordial pharynx showing the </a:t>
            </a:r>
            <a:r>
              <a:rPr lang="en-US" dirty="0" err="1" smtClean="0"/>
              <a:t>laryngotracheal</a:t>
            </a:r>
            <a:r>
              <a:rPr lang="en-US" dirty="0" smtClean="0"/>
              <a:t> diverticulum and partitioning of the foregut into the esophagus and </a:t>
            </a:r>
            <a:r>
              <a:rPr lang="en-US" dirty="0" err="1" smtClean="0"/>
              <a:t>laryngotracheal</a:t>
            </a:r>
            <a:r>
              <a:rPr lang="en-US" dirty="0" smtClean="0"/>
              <a:t> tube. D to F, Transverse sections illustrating formation of the </a:t>
            </a:r>
            <a:r>
              <a:rPr lang="en-US" dirty="0" err="1" smtClean="0"/>
              <a:t>tracheoesophageal</a:t>
            </a:r>
            <a:r>
              <a:rPr lang="en-US" dirty="0" smtClean="0"/>
              <a:t> septum and showing how it separates the foregut into the </a:t>
            </a:r>
            <a:r>
              <a:rPr lang="en-US" dirty="0" err="1" smtClean="0"/>
              <a:t>laryngotracheal</a:t>
            </a:r>
            <a:r>
              <a:rPr lang="en-US" dirty="0" smtClean="0"/>
              <a:t> tube and esophagus. The arrows indicate cellular changes resulting from growth.</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10</a:t>
            </a:fld>
            <a:endParaRPr lang="en-US"/>
          </a:p>
        </p:txBody>
      </p:sp>
    </p:spTree>
    <p:extLst>
      <p:ext uri="{BB962C8B-B14F-4D97-AF65-F5344CB8AC3E}">
        <p14:creationId xmlns:p14="http://schemas.microsoft.com/office/powerpoint/2010/main" val="19226317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04800"/>
            <a:ext cx="8229600" cy="639763"/>
          </a:xfrm>
        </p:spPr>
        <p:txBody>
          <a:bodyPr>
            <a:normAutofit fontScale="90000"/>
          </a:bodyPr>
          <a:lstStyle/>
          <a:p>
            <a:pPr eaLnBrk="1" hangingPunct="1">
              <a:defRPr/>
            </a:pPr>
            <a:r>
              <a:rPr lang="en-US" sz="3600" b="1" dirty="0" smtClean="0"/>
              <a:t>Congenital Anomalies</a:t>
            </a:r>
          </a:p>
        </p:txBody>
      </p:sp>
      <p:pic>
        <p:nvPicPr>
          <p:cNvPr id="30723" name="Picture 5" descr="F:\New Folder26\bc6.jpg"/>
          <p:cNvPicPr>
            <a:picLocks noGrp="1" noChangeAspect="1" noChangeArrowheads="1"/>
          </p:cNvPicPr>
          <p:nvPr>
            <p:ph sz="half" idx="2"/>
          </p:nvPr>
        </p:nvPicPr>
        <p:blipFill>
          <a:blip r:embed="rId3"/>
          <a:srcRect l="3773" t="51807" r="50943" b="13319"/>
          <a:stretch>
            <a:fillRect/>
          </a:stretch>
        </p:blipFill>
        <p:spPr>
          <a:xfrm>
            <a:off x="4953000" y="2895600"/>
            <a:ext cx="3638550" cy="2667000"/>
          </a:xfrm>
          <a:noFill/>
          <a:ln w="38100">
            <a:solidFill>
              <a:schemeClr val="tx1"/>
            </a:solidFill>
          </a:ln>
        </p:spPr>
      </p:pic>
      <p:sp>
        <p:nvSpPr>
          <p:cNvPr id="8" name="TextBox 7"/>
          <p:cNvSpPr txBox="1"/>
          <p:nvPr/>
        </p:nvSpPr>
        <p:spPr>
          <a:xfrm>
            <a:off x="5715000" y="1066800"/>
            <a:ext cx="2743200" cy="1569660"/>
          </a:xfrm>
          <a:prstGeom prst="rect">
            <a:avLst/>
          </a:prstGeom>
          <a:noFill/>
          <a:ln w="38100">
            <a:solidFill>
              <a:schemeClr val="tx1"/>
            </a:solidFill>
          </a:ln>
        </p:spPr>
        <p:txBody>
          <a:bodyPr wrap="square">
            <a:spAutoFit/>
          </a:bodyPr>
          <a:lstStyle/>
          <a:p>
            <a:pPr>
              <a:defRPr/>
            </a:pPr>
            <a:r>
              <a:rPr lang="en-US" sz="2400" b="1" dirty="0" err="1">
                <a:effectLst>
                  <a:outerShdw blurRad="38100" dist="38100" dir="2700000" algn="tl">
                    <a:srgbClr val="000000">
                      <a:alpha val="43137"/>
                    </a:srgbClr>
                  </a:outerShdw>
                </a:effectLst>
              </a:rPr>
              <a:t>Eventration</a:t>
            </a:r>
            <a:r>
              <a:rPr lang="en-US" sz="2400" b="1" dirty="0">
                <a:effectLst>
                  <a:outerShdw blurRad="38100" dist="38100" dir="2700000" algn="tl">
                    <a:srgbClr val="000000">
                      <a:alpha val="43137"/>
                    </a:srgbClr>
                  </a:outerShdw>
                </a:effectLst>
              </a:rPr>
              <a:t> of diaphragm:</a:t>
            </a:r>
            <a:r>
              <a:rPr lang="en-US" sz="2400" dirty="0"/>
              <a:t> because of defective musculature</a:t>
            </a:r>
            <a:endParaRPr lang="en-US" dirty="0"/>
          </a:p>
        </p:txBody>
      </p:sp>
      <p:sp>
        <p:nvSpPr>
          <p:cNvPr id="9" name="Rectangle 8"/>
          <p:cNvSpPr/>
          <p:nvPr/>
        </p:nvSpPr>
        <p:spPr>
          <a:xfrm>
            <a:off x="228600" y="1066800"/>
            <a:ext cx="3352800" cy="1200329"/>
          </a:xfrm>
          <a:prstGeom prst="rect">
            <a:avLst/>
          </a:prstGeom>
          <a:ln w="28575">
            <a:solidFill>
              <a:schemeClr val="tx1"/>
            </a:solidFill>
          </a:ln>
        </p:spPr>
        <p:txBody>
          <a:bodyPr wrap="square">
            <a:spAutoFit/>
          </a:bodyPr>
          <a:lstStyle/>
          <a:p>
            <a:pPr>
              <a:defRPr/>
            </a:pPr>
            <a:r>
              <a:rPr lang="en-US" sz="2400" b="1" dirty="0">
                <a:effectLst>
                  <a:outerShdw blurRad="38100" dist="38100" dir="2700000" algn="tl">
                    <a:srgbClr val="000000">
                      <a:alpha val="43137"/>
                    </a:srgbClr>
                  </a:outerShdw>
                </a:effectLst>
              </a:rPr>
              <a:t>Congenital </a:t>
            </a:r>
            <a:r>
              <a:rPr lang="en-US" sz="2400" b="1" dirty="0" err="1">
                <a:effectLst>
                  <a:outerShdw blurRad="38100" dist="38100" dir="2700000" algn="tl">
                    <a:srgbClr val="000000">
                      <a:alpha val="43137"/>
                    </a:srgbClr>
                  </a:outerShdw>
                </a:effectLst>
              </a:rPr>
              <a:t>hiatal</a:t>
            </a:r>
            <a:r>
              <a:rPr lang="en-US" sz="2400" b="1" dirty="0">
                <a:effectLst>
                  <a:outerShdw blurRad="38100" dist="38100" dir="2700000" algn="tl">
                    <a:srgbClr val="000000">
                      <a:alpha val="43137"/>
                    </a:srgbClr>
                  </a:outerShdw>
                </a:effectLst>
              </a:rPr>
              <a:t> hernia: </a:t>
            </a:r>
            <a:r>
              <a:rPr lang="en-US" sz="2400" dirty="0"/>
              <a:t>because of large esophageal hiatus</a:t>
            </a:r>
          </a:p>
        </p:txBody>
      </p:sp>
      <p:pic>
        <p:nvPicPr>
          <p:cNvPr id="30729" name="Picture 5" descr="C:\Documents and Settings\user\My Documents\My Pictures\hiatalhernia.jpg"/>
          <p:cNvPicPr>
            <a:picLocks noGrp="1" noChangeAspect="1" noChangeArrowheads="1"/>
          </p:cNvPicPr>
          <p:nvPr>
            <p:ph sz="half" idx="4294967295"/>
          </p:nvPr>
        </p:nvPicPr>
        <p:blipFill>
          <a:blip r:embed="rId4"/>
          <a:srcRect l="2856" t="10667" r="2856" b="6667"/>
          <a:stretch>
            <a:fillRect/>
          </a:stretch>
        </p:blipFill>
        <p:spPr>
          <a:xfrm>
            <a:off x="152400" y="3505200"/>
            <a:ext cx="3352800" cy="2133600"/>
          </a:xfrm>
          <a:noFill/>
          <a:ln w="28575">
            <a:solidFill>
              <a:schemeClr val="tx1"/>
            </a:solidFill>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3429000" cy="4154984"/>
          </a:xfrm>
          <a:prstGeom prst="rect">
            <a:avLst/>
          </a:prstGeom>
          <a:ln w="28575">
            <a:solidFill>
              <a:srgbClr val="FF0000"/>
            </a:solidFill>
          </a:ln>
        </p:spPr>
        <p:txBody>
          <a:bodyPr>
            <a:spAutoFit/>
          </a:bodyPr>
          <a:lstStyle/>
          <a:p>
            <a:pPr>
              <a:defRPr/>
            </a:pPr>
            <a:r>
              <a:rPr lang="en-US" sz="2400" b="1" dirty="0" err="1" smtClean="0">
                <a:effectLst>
                  <a:outerShdw blurRad="38100" dist="38100" dir="2700000" algn="tl">
                    <a:srgbClr val="000000">
                      <a:alpha val="43137"/>
                    </a:srgbClr>
                  </a:outerShdw>
                </a:effectLst>
              </a:rPr>
              <a:t>Retrosternal</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parasternal</a:t>
            </a:r>
            <a:r>
              <a:rPr lang="en-US" sz="2400" b="1" dirty="0" smtClean="0">
                <a:effectLst>
                  <a:outerShdw blurRad="38100" dist="38100" dir="2700000" algn="tl">
                    <a:srgbClr val="000000">
                      <a:alpha val="43137"/>
                    </a:srgbClr>
                  </a:outerShdw>
                </a:effectLst>
              </a:rPr>
              <a:t>) hernia</a:t>
            </a:r>
            <a:r>
              <a:rPr lang="en-US" sz="2400" b="1" dirty="0">
                <a:effectLst>
                  <a:outerShdw blurRad="38100" dist="38100" dir="2700000" algn="tl">
                    <a:srgbClr val="000000">
                      <a:alpha val="43137"/>
                    </a:srgbClr>
                  </a:outerShdw>
                </a:effectLst>
              </a:rPr>
              <a:t>: </a:t>
            </a:r>
            <a:r>
              <a:rPr lang="en-US" sz="2400" dirty="0"/>
              <a:t>Commonly through a </a:t>
            </a:r>
            <a:r>
              <a:rPr lang="en-US" sz="2400" dirty="0" err="1"/>
              <a:t>posterolateral</a:t>
            </a:r>
            <a:r>
              <a:rPr lang="en-US" sz="2400" dirty="0"/>
              <a:t> defect in </a:t>
            </a:r>
            <a:r>
              <a:rPr lang="en-US" sz="2400" dirty="0" smtClean="0"/>
              <a:t>diaphragm (foramen of </a:t>
            </a:r>
            <a:r>
              <a:rPr lang="en-US" sz="2400" dirty="0" err="1" smtClean="0"/>
              <a:t>Morgagni</a:t>
            </a:r>
            <a:r>
              <a:rPr lang="en-US" sz="2400" dirty="0" smtClean="0"/>
              <a:t>). </a:t>
            </a:r>
          </a:p>
          <a:p>
            <a:pPr>
              <a:defRPr/>
            </a:pPr>
            <a:r>
              <a:rPr lang="en-US" sz="2400" dirty="0" smtClean="0"/>
              <a:t>Mostly </a:t>
            </a:r>
            <a:r>
              <a:rPr lang="en-US" sz="2400" dirty="0"/>
              <a:t>on left side. </a:t>
            </a:r>
            <a:endParaRPr lang="en-US" sz="2400" dirty="0" smtClean="0"/>
          </a:p>
          <a:p>
            <a:pPr>
              <a:defRPr/>
            </a:pPr>
            <a:r>
              <a:rPr lang="en-US" sz="2400" dirty="0" smtClean="0"/>
              <a:t>Left </a:t>
            </a:r>
            <a:r>
              <a:rPr lang="en-US" sz="2400" dirty="0"/>
              <a:t>lung shows </a:t>
            </a:r>
            <a:r>
              <a:rPr lang="en-US" sz="2400" dirty="0" err="1"/>
              <a:t>hypoplasia</a:t>
            </a:r>
            <a:r>
              <a:rPr lang="en-US" sz="2400" dirty="0"/>
              <a:t> </a:t>
            </a:r>
            <a:r>
              <a:rPr lang="en-US" sz="2400" dirty="0" smtClean="0"/>
              <a:t>.</a:t>
            </a:r>
          </a:p>
          <a:p>
            <a:pPr>
              <a:defRPr/>
            </a:pPr>
            <a:r>
              <a:rPr lang="en-US" sz="2400" dirty="0" smtClean="0"/>
              <a:t>Large defects associated with body wall defects</a:t>
            </a:r>
            <a:endParaRPr lang="en-US" sz="2400" dirty="0"/>
          </a:p>
        </p:txBody>
      </p:sp>
      <p:pic>
        <p:nvPicPr>
          <p:cNvPr id="3" name="Picture 5" descr="F:\New Folder26\bc6.jpg"/>
          <p:cNvPicPr>
            <a:picLocks noChangeAspect="1" noChangeArrowheads="1"/>
          </p:cNvPicPr>
          <p:nvPr/>
        </p:nvPicPr>
        <p:blipFill>
          <a:blip r:embed="rId3"/>
          <a:srcRect l="1888" t="3865" r="47169" b="59415"/>
          <a:stretch>
            <a:fillRect/>
          </a:stretch>
        </p:blipFill>
        <p:spPr bwMode="auto">
          <a:xfrm>
            <a:off x="4419600" y="381000"/>
            <a:ext cx="3886200" cy="3429000"/>
          </a:xfrm>
          <a:prstGeom prst="rect">
            <a:avLst/>
          </a:prstGeom>
          <a:noFill/>
          <a:ln w="28575">
            <a:solidFill>
              <a:srgbClr val="FF0000"/>
            </a:solidFill>
            <a:miter lim="800000"/>
            <a:headEnd/>
            <a:tailEnd/>
          </a:ln>
        </p:spPr>
      </p:pic>
      <p:pic>
        <p:nvPicPr>
          <p:cNvPr id="4" name="Picture 5" descr="F:\New Folder26\bc6.jpg"/>
          <p:cNvPicPr>
            <a:picLocks noChangeAspect="1" noChangeArrowheads="1"/>
          </p:cNvPicPr>
          <p:nvPr/>
        </p:nvPicPr>
        <p:blipFill>
          <a:blip r:embed="rId3"/>
          <a:srcRect l="54716" t="4008" r="3773" b="63425"/>
          <a:stretch>
            <a:fillRect/>
          </a:stretch>
        </p:blipFill>
        <p:spPr bwMode="auto">
          <a:xfrm>
            <a:off x="4419600" y="4038600"/>
            <a:ext cx="4038600" cy="2286000"/>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ACCESSORY DIAPHRAGM</a:t>
            </a:r>
            <a:endParaRPr lang="en-US" b="1" dirty="0"/>
          </a:p>
        </p:txBody>
      </p:sp>
      <p:sp>
        <p:nvSpPr>
          <p:cNvPr id="3" name="Content Placeholder 2"/>
          <p:cNvSpPr>
            <a:spLocks noGrp="1"/>
          </p:cNvSpPr>
          <p:nvPr>
            <p:ph idx="1"/>
          </p:nvPr>
        </p:nvSpPr>
        <p:spPr/>
        <p:txBody>
          <a:bodyPr>
            <a:normAutofit lnSpcReduction="10000"/>
          </a:bodyPr>
          <a:lstStyle/>
          <a:p>
            <a:r>
              <a:rPr lang="en-US" dirty="0" smtClean="0"/>
              <a:t>More than 30 cases of this rare anomaly have been reported. </a:t>
            </a:r>
          </a:p>
          <a:p>
            <a:r>
              <a:rPr lang="en-US" dirty="0" smtClean="0"/>
              <a:t>It is most often on the right side and associated with lung </a:t>
            </a:r>
            <a:r>
              <a:rPr lang="en-US" dirty="0" err="1" smtClean="0"/>
              <a:t>hypoplasia</a:t>
            </a:r>
            <a:r>
              <a:rPr lang="en-US" dirty="0" smtClean="0"/>
              <a:t> and other respiratory complications. </a:t>
            </a:r>
          </a:p>
          <a:p>
            <a:r>
              <a:rPr lang="en-US" dirty="0" smtClean="0"/>
              <a:t>An accessory diaphragm can be diagnosed by magnetic resonance imaging and computed tomography. </a:t>
            </a:r>
          </a:p>
          <a:p>
            <a:r>
              <a:rPr lang="en-US" dirty="0" smtClean="0"/>
              <a:t>It is treated by surgical excision.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GASTROSCHISIS AND CONGENITAL EPIGASTRIC HERNIA</a:t>
            </a:r>
            <a:endParaRPr lang="en-US" b="1" dirty="0"/>
          </a:p>
        </p:txBody>
      </p:sp>
      <p:sp>
        <p:nvSpPr>
          <p:cNvPr id="3" name="Content Placeholder 2"/>
          <p:cNvSpPr>
            <a:spLocks noGrp="1"/>
          </p:cNvSpPr>
          <p:nvPr>
            <p:ph idx="1"/>
          </p:nvPr>
        </p:nvSpPr>
        <p:spPr/>
        <p:txBody>
          <a:bodyPr>
            <a:normAutofit fontScale="85000" lnSpcReduction="20000"/>
          </a:bodyPr>
          <a:lstStyle/>
          <a:p>
            <a:r>
              <a:rPr lang="en-US" dirty="0" err="1" smtClean="0"/>
              <a:t>Gastroschisis</a:t>
            </a:r>
            <a:r>
              <a:rPr lang="en-US" dirty="0" smtClean="0"/>
              <a:t> is a congenital fissure in the anterior abdominal wall: usually there is protrusion of viscera. </a:t>
            </a:r>
          </a:p>
          <a:p>
            <a:r>
              <a:rPr lang="en-US" dirty="0" smtClean="0"/>
              <a:t>This uncommon hernia occurs in the median plane between the </a:t>
            </a:r>
            <a:r>
              <a:rPr lang="en-US" dirty="0" err="1" smtClean="0"/>
              <a:t>xiphoid</a:t>
            </a:r>
            <a:r>
              <a:rPr lang="en-US" dirty="0" smtClean="0"/>
              <a:t> process and umbilicus. </a:t>
            </a:r>
          </a:p>
          <a:p>
            <a:r>
              <a:rPr lang="en-US" dirty="0" smtClean="0"/>
              <a:t>The defect is similar to an umbilical hernia  except for its location.</a:t>
            </a:r>
          </a:p>
          <a:p>
            <a:r>
              <a:rPr lang="en-US" b="1" u="sng" dirty="0" err="1" smtClean="0">
                <a:solidFill>
                  <a:srgbClr val="FF0000"/>
                </a:solidFill>
              </a:rPr>
              <a:t>Gastroschisis</a:t>
            </a:r>
            <a:r>
              <a:rPr lang="en-US" b="1" u="sng" dirty="0" smtClean="0">
                <a:solidFill>
                  <a:srgbClr val="FF0000"/>
                </a:solidFill>
              </a:rPr>
              <a:t> and </a:t>
            </a:r>
            <a:r>
              <a:rPr lang="en-US" b="1" u="sng" dirty="0" err="1" smtClean="0">
                <a:solidFill>
                  <a:srgbClr val="FF0000"/>
                </a:solidFill>
              </a:rPr>
              <a:t>epigastric</a:t>
            </a:r>
            <a:r>
              <a:rPr lang="en-US" b="1" u="sng" dirty="0" smtClean="0">
                <a:solidFill>
                  <a:srgbClr val="FF0000"/>
                </a:solidFill>
              </a:rPr>
              <a:t> hernias result from failure of the lateral body folds to fuse completely when forming the anterior abdominal wall during folding in the fourth week. </a:t>
            </a:r>
          </a:p>
          <a:p>
            <a:r>
              <a:rPr lang="en-US" dirty="0" smtClean="0"/>
              <a:t>The small intestine </a:t>
            </a:r>
            <a:r>
              <a:rPr lang="en-US" dirty="0" err="1" smtClean="0"/>
              <a:t>herniates</a:t>
            </a:r>
            <a:r>
              <a:rPr lang="en-US" dirty="0" smtClean="0"/>
              <a:t> into the amniotic cavity, which can be detected prenatally by </a:t>
            </a:r>
            <a:r>
              <a:rPr lang="en-US" dirty="0" err="1" smtClean="0"/>
              <a:t>ultrasonography</a:t>
            </a:r>
            <a:r>
              <a:rPr lang="en-US" dirty="0" smtClean="0"/>
              <a:t>.</a:t>
            </a:r>
          </a:p>
          <a:p>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11500" b="1" dirty="0" smtClean="0"/>
              <a:t>THANK YOU</a:t>
            </a:r>
            <a:endParaRPr lang="en-US" sz="11500" b="1"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104</a:t>
            </a:fld>
            <a:endParaRPr lang="en-US"/>
          </a:p>
        </p:txBody>
      </p:sp>
    </p:spTree>
    <p:extLst>
      <p:ext uri="{BB962C8B-B14F-4D97-AF65-F5344CB8AC3E}">
        <p14:creationId xmlns:p14="http://schemas.microsoft.com/office/powerpoint/2010/main" val="1070214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304800"/>
            <a:ext cx="76200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4942612"/>
            <a:ext cx="8153400" cy="1754326"/>
          </a:xfrm>
          <a:prstGeom prst="rect">
            <a:avLst/>
          </a:prstGeom>
        </p:spPr>
        <p:txBody>
          <a:bodyPr wrap="square">
            <a:spAutoFit/>
          </a:bodyPr>
          <a:lstStyle/>
          <a:p>
            <a:r>
              <a:rPr lang="en-US" dirty="0" smtClean="0"/>
              <a:t>10-3 Successive stages in the development of the larynx. A, At 4 weeks. B, At 5 weeks. C, At 6 weeks. D, At 10 weeks. The epithelium lining of the larynx is of endodermal origin. The cartilages and muscles of the larynx arise from mesenchyme in the fourth and sixth pairs of pharyngeal arches. Note that the laryngeal inlet changes in shape from a slit-like opening to a T-shaped inlet as the mesenchyme surrounding the developing larynx proliferates.</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11</a:t>
            </a:fld>
            <a:endParaRPr lang="en-US"/>
          </a:p>
        </p:txBody>
      </p:sp>
    </p:spTree>
    <p:extLst>
      <p:ext uri="{BB962C8B-B14F-4D97-AF65-F5344CB8AC3E}">
        <p14:creationId xmlns:p14="http://schemas.microsoft.com/office/powerpoint/2010/main" val="1821185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DEVELOPMENT OF TRACHEA </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 trachea </a:t>
            </a:r>
            <a:r>
              <a:rPr lang="en-US" dirty="0"/>
              <a:t>and two lateral </a:t>
            </a:r>
            <a:r>
              <a:rPr lang="en-US" dirty="0" err="1"/>
              <a:t>outpouchings</a:t>
            </a:r>
            <a:r>
              <a:rPr lang="en-US" dirty="0"/>
              <a:t>, the primary bronchial </a:t>
            </a:r>
            <a:r>
              <a:rPr lang="en-US" dirty="0" smtClean="0"/>
              <a:t>buds are formed after separation of </a:t>
            </a:r>
            <a:r>
              <a:rPr lang="en-US" dirty="0" err="1" smtClean="0"/>
              <a:t>laryngotracheal</a:t>
            </a:r>
            <a:r>
              <a:rPr lang="en-US" dirty="0" smtClean="0"/>
              <a:t> </a:t>
            </a:r>
            <a:r>
              <a:rPr lang="en-US" dirty="0"/>
              <a:t>diverticulum from </a:t>
            </a:r>
            <a:r>
              <a:rPr lang="en-US" dirty="0" smtClean="0"/>
              <a:t>the foregut. </a:t>
            </a:r>
          </a:p>
          <a:p>
            <a:r>
              <a:rPr lang="en-US" dirty="0" smtClean="0"/>
              <a:t>The endodermal lining of the </a:t>
            </a:r>
            <a:r>
              <a:rPr lang="en-US" dirty="0" err="1" smtClean="0"/>
              <a:t>laryngotracheal</a:t>
            </a:r>
            <a:r>
              <a:rPr lang="en-US" dirty="0" smtClean="0"/>
              <a:t> tube distal to the larynx differentiates into the epithelium and glands of the trachea and the pulmonary epithelium. </a:t>
            </a:r>
          </a:p>
          <a:p>
            <a:r>
              <a:rPr lang="en-US" dirty="0" smtClean="0"/>
              <a:t>The cartilage, connective tissue, and muscles of the trachea are derived from the splanchnic mesenchyme surrounding the </a:t>
            </a:r>
            <a:r>
              <a:rPr lang="en-US" dirty="0" err="1" smtClean="0"/>
              <a:t>laryngotracheal</a:t>
            </a:r>
            <a:r>
              <a:rPr lang="en-US" dirty="0" smtClean="0"/>
              <a:t> tube. </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12</a:t>
            </a:fld>
            <a:endParaRPr lang="en-US"/>
          </a:p>
        </p:txBody>
      </p:sp>
    </p:spTree>
    <p:extLst>
      <p:ext uri="{BB962C8B-B14F-4D97-AF65-F5344CB8AC3E}">
        <p14:creationId xmlns:p14="http://schemas.microsoft.com/office/powerpoint/2010/main" val="4096131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620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4800600"/>
            <a:ext cx="7772400" cy="1815882"/>
          </a:xfrm>
          <a:prstGeom prst="rect">
            <a:avLst/>
          </a:prstGeom>
        </p:spPr>
        <p:txBody>
          <a:bodyPr wrap="square">
            <a:spAutoFit/>
          </a:bodyPr>
          <a:lstStyle/>
          <a:p>
            <a:r>
              <a:rPr lang="en-US" sz="1600" dirty="0" smtClean="0"/>
              <a:t>10-4 Transverse sections through the </a:t>
            </a:r>
            <a:r>
              <a:rPr lang="en-US" sz="1600" dirty="0" err="1" smtClean="0"/>
              <a:t>laryngotracheal</a:t>
            </a:r>
            <a:r>
              <a:rPr lang="en-US" sz="1600" dirty="0" smtClean="0"/>
              <a:t> tube illustrating progressive stages in the development of the trachea. A, 4 weeks. B, 10 weeks. C, 11 weeks (drawing of micrograph in D). Note that endoderm of the tube gives rise to the epithelium and glands of the trachea and that mesenchyme surrounding the tube forms the connective tissue, muscle, and cartilage. D, Photomicrograph of a transverse section of the developing trachea at 12 weeks. (D, From Moore KL, </a:t>
            </a:r>
            <a:r>
              <a:rPr lang="en-US" sz="1600" dirty="0" err="1" smtClean="0"/>
              <a:t>Persaud</a:t>
            </a:r>
            <a:r>
              <a:rPr lang="en-US" sz="1600" dirty="0" smtClean="0"/>
              <a:t> TVN, </a:t>
            </a:r>
            <a:r>
              <a:rPr lang="en-US" sz="1600" dirty="0" err="1" smtClean="0"/>
              <a:t>Shiota</a:t>
            </a:r>
            <a:r>
              <a:rPr lang="en-US" sz="1600" dirty="0" smtClean="0"/>
              <a:t> K: Color Atlas of Clinical Embryology, 2nd ed. Philadelphia, WB Saunders, 2000.)</a:t>
            </a:r>
          </a:p>
        </p:txBody>
      </p:sp>
      <p:sp>
        <p:nvSpPr>
          <p:cNvPr id="3" name="Slide Number Placeholder 2"/>
          <p:cNvSpPr>
            <a:spLocks noGrp="1"/>
          </p:cNvSpPr>
          <p:nvPr>
            <p:ph type="sldNum" sz="quarter" idx="12"/>
          </p:nvPr>
        </p:nvSpPr>
        <p:spPr/>
        <p:txBody>
          <a:bodyPr/>
          <a:lstStyle/>
          <a:p>
            <a:fld id="{05F07632-A3F4-407C-9EA4-4EC1A4266E15}" type="slidenum">
              <a:rPr lang="en-US" smtClean="0"/>
              <a:pPr/>
              <a:t>13</a:t>
            </a:fld>
            <a:endParaRPr lang="en-US"/>
          </a:p>
        </p:txBody>
      </p:sp>
    </p:spTree>
    <p:extLst>
      <p:ext uri="{BB962C8B-B14F-4D97-AF65-F5344CB8AC3E}">
        <p14:creationId xmlns:p14="http://schemas.microsoft.com/office/powerpoint/2010/main" val="1675510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TRACHEOESOPHAGEAL FISTULA</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A </a:t>
            </a:r>
            <a:r>
              <a:rPr lang="en-US" dirty="0" err="1"/>
              <a:t>Tracheosophageal</a:t>
            </a:r>
            <a:r>
              <a:rPr lang="en-US" dirty="0"/>
              <a:t> fistula </a:t>
            </a:r>
            <a:r>
              <a:rPr lang="en-US" dirty="0" smtClean="0"/>
              <a:t>(TEF) </a:t>
            </a:r>
            <a:r>
              <a:rPr lang="en-US" dirty="0"/>
              <a:t>results from incomplete division of the cranial part of the foregut into respiratory and esophageal parts during the 4</a:t>
            </a:r>
            <a:r>
              <a:rPr lang="en-US" baseline="30000" dirty="0"/>
              <a:t>th</a:t>
            </a:r>
            <a:r>
              <a:rPr lang="en-US" dirty="0"/>
              <a:t> week. </a:t>
            </a:r>
          </a:p>
          <a:p>
            <a:r>
              <a:rPr lang="en-US" dirty="0" smtClean="0"/>
              <a:t>Incomplete </a:t>
            </a:r>
            <a:r>
              <a:rPr lang="en-US" dirty="0"/>
              <a:t>fusion of the </a:t>
            </a:r>
            <a:r>
              <a:rPr lang="en-US" dirty="0" err="1"/>
              <a:t>tracheoesophageal</a:t>
            </a:r>
            <a:r>
              <a:rPr lang="en-US" dirty="0"/>
              <a:t> folds </a:t>
            </a:r>
            <a:r>
              <a:rPr lang="en-US" dirty="0" smtClean="0"/>
              <a:t>results </a:t>
            </a:r>
            <a:r>
              <a:rPr lang="en-US" dirty="0"/>
              <a:t>in a defective </a:t>
            </a:r>
            <a:r>
              <a:rPr lang="en-US" dirty="0" err="1"/>
              <a:t>tracheoesophageal</a:t>
            </a:r>
            <a:r>
              <a:rPr lang="en-US" dirty="0"/>
              <a:t> </a:t>
            </a:r>
            <a:r>
              <a:rPr lang="en-US" dirty="0" smtClean="0"/>
              <a:t>septum.</a:t>
            </a:r>
            <a:endParaRPr lang="en-US" dirty="0"/>
          </a:p>
          <a:p>
            <a:r>
              <a:rPr lang="en-US" dirty="0" smtClean="0"/>
              <a:t>A fistula between the trachea and esophagus occurs once in 3000 to 4500 live births.</a:t>
            </a:r>
          </a:p>
          <a:p>
            <a:r>
              <a:rPr lang="en-US" dirty="0" smtClean="0"/>
              <a:t>Most affected infants are males. </a:t>
            </a:r>
          </a:p>
          <a:p>
            <a:r>
              <a:rPr lang="en-US" dirty="0" smtClean="0"/>
              <a:t>In more than 85% of cases, the TEF is associated with esophageal atresia. </a:t>
            </a:r>
          </a:p>
        </p:txBody>
      </p:sp>
      <p:sp>
        <p:nvSpPr>
          <p:cNvPr id="4" name="Slide Number Placeholder 3"/>
          <p:cNvSpPr>
            <a:spLocks noGrp="1"/>
          </p:cNvSpPr>
          <p:nvPr>
            <p:ph type="sldNum" sz="quarter" idx="12"/>
          </p:nvPr>
        </p:nvSpPr>
        <p:spPr/>
        <p:txBody>
          <a:bodyPr/>
          <a:lstStyle/>
          <a:p>
            <a:fld id="{05F07632-A3F4-407C-9EA4-4EC1A4266E15}" type="slidenum">
              <a:rPr lang="en-US" smtClean="0"/>
              <a:pPr/>
              <a:t>14</a:t>
            </a:fld>
            <a:endParaRPr lang="en-US"/>
          </a:p>
        </p:txBody>
      </p:sp>
    </p:spTree>
    <p:extLst>
      <p:ext uri="{BB962C8B-B14F-4D97-AF65-F5344CB8AC3E}">
        <p14:creationId xmlns:p14="http://schemas.microsoft.com/office/powerpoint/2010/main" val="664890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629400"/>
          </a:xfrm>
        </p:spPr>
        <p:txBody>
          <a:bodyPr>
            <a:noAutofit/>
          </a:bodyPr>
          <a:lstStyle/>
          <a:p>
            <a:r>
              <a:rPr lang="en-US" sz="2400" dirty="0" smtClean="0"/>
              <a:t>TEF is the most common anomaly of the upper respiratory tract and may include: </a:t>
            </a:r>
          </a:p>
          <a:p>
            <a:pPr lvl="1"/>
            <a:r>
              <a:rPr lang="en-US" sz="2000" dirty="0" smtClean="0"/>
              <a:t>Blind ending esophagus - superior part of the esophagus end blindly (esophageal atresia) </a:t>
            </a:r>
          </a:p>
          <a:p>
            <a:pPr lvl="1"/>
            <a:r>
              <a:rPr lang="en-US" sz="2000" dirty="0" smtClean="0"/>
              <a:t>There are other varieties to be discussed under foregut development. </a:t>
            </a:r>
          </a:p>
          <a:p>
            <a:r>
              <a:rPr lang="en-US" sz="2400" dirty="0" smtClean="0"/>
              <a:t>Infants with the common type of TEF and esophageal atresia cannot swallow, so they frequently drool saliva at rest and immediately regurgitate milk when fed. </a:t>
            </a:r>
          </a:p>
          <a:p>
            <a:r>
              <a:rPr lang="en-US" sz="2400" dirty="0" smtClean="0"/>
              <a:t>Gastric and intestinal contents may also reflux from the stomach through the fistula into the trachea and lungs causing pneumonitis (inflammation of the lungs) leading to respiratory compromise. </a:t>
            </a:r>
          </a:p>
          <a:p>
            <a:r>
              <a:rPr lang="en-US" sz="2400" dirty="0" err="1" smtClean="0"/>
              <a:t>Polyhydramnios</a:t>
            </a:r>
            <a:r>
              <a:rPr lang="en-US" sz="2400" dirty="0" smtClean="0"/>
              <a:t> is often associated with esophageal atresia. </a:t>
            </a:r>
          </a:p>
          <a:p>
            <a:r>
              <a:rPr lang="en-US" sz="2400" dirty="0" smtClean="0"/>
              <a:t>The excess amniotic fluid develops because fluid cannot pass to the stomach and intestines for absorption and subsequent transfer through the placenta to the mother's blood for disposal.</a:t>
            </a:r>
          </a:p>
        </p:txBody>
      </p:sp>
      <p:sp>
        <p:nvSpPr>
          <p:cNvPr id="2" name="Slide Number Placeholder 1"/>
          <p:cNvSpPr>
            <a:spLocks noGrp="1"/>
          </p:cNvSpPr>
          <p:nvPr>
            <p:ph type="sldNum" sz="quarter" idx="12"/>
          </p:nvPr>
        </p:nvSpPr>
        <p:spPr/>
        <p:txBody>
          <a:bodyPr/>
          <a:lstStyle/>
          <a:p>
            <a:fld id="{05F07632-A3F4-407C-9EA4-4EC1A4266E15}" type="slidenum">
              <a:rPr lang="en-US" smtClean="0"/>
              <a:pPr/>
              <a:t>15</a:t>
            </a:fld>
            <a:endParaRPr lang="en-US"/>
          </a:p>
        </p:txBody>
      </p:sp>
    </p:spTree>
    <p:extLst>
      <p:ext uri="{BB962C8B-B14F-4D97-AF65-F5344CB8AC3E}">
        <p14:creationId xmlns:p14="http://schemas.microsoft.com/office/powerpoint/2010/main" val="353457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620000" cy="360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7145" y="4724400"/>
            <a:ext cx="8001000" cy="1754326"/>
          </a:xfrm>
          <a:prstGeom prst="rect">
            <a:avLst/>
          </a:prstGeom>
        </p:spPr>
        <p:txBody>
          <a:bodyPr wrap="square">
            <a:spAutoFit/>
          </a:bodyPr>
          <a:lstStyle/>
          <a:p>
            <a:r>
              <a:rPr lang="en-US" dirty="0" smtClean="0"/>
              <a:t>The four main varieties of </a:t>
            </a:r>
            <a:r>
              <a:rPr lang="en-US" dirty="0" err="1" smtClean="0"/>
              <a:t>tracheoesophageal</a:t>
            </a:r>
            <a:r>
              <a:rPr lang="en-US" dirty="0" smtClean="0"/>
              <a:t> fistula (TEF). Possible directions of the flow of the contents are indicated by arrows. Esophageal atresia, as illustrated in A, is associated with TEF in more than 85% of cases. B, Fistula between the trachea and esophagus. C, Air cannot enter the distal esophagus and stomach. D, Air can enter the distal esophagus and stomach, and the esophageal and gastric contents may enter the trachea and lungs.</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16</a:t>
            </a:fld>
            <a:endParaRPr lang="en-US"/>
          </a:p>
        </p:txBody>
      </p:sp>
    </p:spTree>
    <p:extLst>
      <p:ext uri="{BB962C8B-B14F-4D97-AF65-F5344CB8AC3E}">
        <p14:creationId xmlns:p14="http://schemas.microsoft.com/office/powerpoint/2010/main" val="1174736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64" y="228600"/>
            <a:ext cx="7620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962400"/>
            <a:ext cx="8534400" cy="2554545"/>
          </a:xfrm>
          <a:prstGeom prst="rect">
            <a:avLst/>
          </a:prstGeom>
        </p:spPr>
        <p:txBody>
          <a:bodyPr wrap="square">
            <a:spAutoFit/>
          </a:bodyPr>
          <a:lstStyle/>
          <a:p>
            <a:r>
              <a:rPr lang="en-US" sz="1600" dirty="0" smtClean="0"/>
              <a:t>10-6 A, </a:t>
            </a:r>
            <a:r>
              <a:rPr lang="en-US" sz="1600" dirty="0" err="1" smtClean="0"/>
              <a:t>Tracheoesophageal</a:t>
            </a:r>
            <a:r>
              <a:rPr lang="en-US" sz="1600" dirty="0" smtClean="0"/>
              <a:t> fistula (TEF) in a 17-week male fetus. The upper esophageal segment ends blindly (pointer). B, Contrast radiograph of a neonate with TEF. Note the communication (arrow) between the esophagus (E) and trachea (T). C, Radiograph of esophageal atresia and trachea-esophageal fistula. The blind proximal esophageal sac is clearly visible. Note the air present in the distal GI tract indicating the presence of the </a:t>
            </a:r>
            <a:r>
              <a:rPr lang="en-US" sz="1600" dirty="0" err="1" smtClean="0"/>
              <a:t>tracheo</a:t>
            </a:r>
            <a:r>
              <a:rPr lang="en-US" sz="1600" dirty="0" smtClean="0"/>
              <a:t>-esophageal fistula. An umbilical venous catheter can also been seen. (A, From </a:t>
            </a:r>
            <a:r>
              <a:rPr lang="en-US" sz="1600" dirty="0" err="1" smtClean="0"/>
              <a:t>Kalousek</a:t>
            </a:r>
            <a:r>
              <a:rPr lang="en-US" sz="1600" dirty="0" smtClean="0"/>
              <a:t> DK, Fitch N, </a:t>
            </a:r>
            <a:r>
              <a:rPr lang="en-US" sz="1600" dirty="0" err="1" smtClean="0"/>
              <a:t>Paradice</a:t>
            </a:r>
            <a:r>
              <a:rPr lang="en-US" sz="1600" dirty="0" smtClean="0"/>
              <a:t> B: Pathology of the Human Embryo and </a:t>
            </a:r>
            <a:r>
              <a:rPr lang="en-US" sz="1600" dirty="0" err="1" smtClean="0"/>
              <a:t>Previable</a:t>
            </a:r>
            <a:r>
              <a:rPr lang="en-US" sz="1600" dirty="0" smtClean="0"/>
              <a:t> Fetus. New York, Springer-</a:t>
            </a:r>
            <a:r>
              <a:rPr lang="en-US" sz="1600" dirty="0" err="1" smtClean="0"/>
              <a:t>Verlag</a:t>
            </a:r>
            <a:r>
              <a:rPr lang="en-US" sz="1600" dirty="0" smtClean="0"/>
              <a:t>, 1990. B, Courtesy of Dr. </a:t>
            </a:r>
            <a:r>
              <a:rPr lang="en-US" sz="1600" dirty="0" err="1" smtClean="0"/>
              <a:t>Prem</a:t>
            </a:r>
            <a:r>
              <a:rPr lang="en-US" sz="1600" dirty="0" smtClean="0"/>
              <a:t> S. </a:t>
            </a:r>
            <a:r>
              <a:rPr lang="en-US" sz="1600" dirty="0" err="1" smtClean="0"/>
              <a:t>Sahni</a:t>
            </a:r>
            <a:r>
              <a:rPr lang="en-US" sz="1600" dirty="0" smtClean="0"/>
              <a:t>, formerly of the Department of Radiology, Children's Hospital, Winnipeg, Manitoba, Canada. C, Courtesy of Dr. J.V. Been and Dr. M.J. </a:t>
            </a:r>
            <a:r>
              <a:rPr lang="en-US" sz="1600" dirty="0" err="1" smtClean="0"/>
              <a:t>Schuurman</a:t>
            </a:r>
            <a:r>
              <a:rPr lang="en-US" sz="1600" dirty="0" smtClean="0"/>
              <a:t>, Department of Pediatrics, and Dr. S.G. </a:t>
            </a:r>
            <a:r>
              <a:rPr lang="en-US" sz="1600" dirty="0" err="1" smtClean="0"/>
              <a:t>Robben</a:t>
            </a:r>
            <a:r>
              <a:rPr lang="en-US" sz="1600" dirty="0" smtClean="0"/>
              <a:t>, Department of Radiology, Maastricht University Medical Centre, Maastricht, Netherlands.)</a:t>
            </a:r>
            <a:endParaRPr lang="en-US" sz="1600"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17</a:t>
            </a:fld>
            <a:endParaRPr lang="en-US"/>
          </a:p>
        </p:txBody>
      </p:sp>
    </p:spTree>
    <p:extLst>
      <p:ext uri="{BB962C8B-B14F-4D97-AF65-F5344CB8AC3E}">
        <p14:creationId xmlns:p14="http://schemas.microsoft.com/office/powerpoint/2010/main" val="2623083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LARYNGOTRACHEOESOPHAGEAL CLEFT</a:t>
            </a:r>
            <a:endParaRPr lang="en-US" sz="3600" b="1" dirty="0"/>
          </a:p>
        </p:txBody>
      </p:sp>
      <p:sp>
        <p:nvSpPr>
          <p:cNvPr id="3" name="Content Placeholder 2"/>
          <p:cNvSpPr>
            <a:spLocks noGrp="1"/>
          </p:cNvSpPr>
          <p:nvPr>
            <p:ph idx="1"/>
          </p:nvPr>
        </p:nvSpPr>
        <p:spPr/>
        <p:txBody>
          <a:bodyPr>
            <a:normAutofit fontScale="92500"/>
          </a:bodyPr>
          <a:lstStyle/>
          <a:p>
            <a:r>
              <a:rPr lang="en-US" dirty="0" smtClean="0"/>
              <a:t>Uncommonly, the larynx and upper trachea may fail to separate completely from the esophagus. </a:t>
            </a:r>
          </a:p>
          <a:p>
            <a:r>
              <a:rPr lang="en-US" dirty="0" smtClean="0"/>
              <a:t>This results in a persistent connection of variable lengths between these normally separated structures. </a:t>
            </a:r>
          </a:p>
          <a:p>
            <a:r>
              <a:rPr lang="en-US" dirty="0" smtClean="0"/>
              <a:t>Symptoms of this congenital anomaly are similar to those of </a:t>
            </a:r>
            <a:r>
              <a:rPr lang="en-US" dirty="0" err="1" smtClean="0"/>
              <a:t>tracheoesophageal</a:t>
            </a:r>
            <a:r>
              <a:rPr lang="en-US" dirty="0" smtClean="0"/>
              <a:t> fistula because of aspiration into the lungs, but </a:t>
            </a:r>
            <a:r>
              <a:rPr lang="en-US" b="1" dirty="0" err="1" smtClean="0"/>
              <a:t>aphonia</a:t>
            </a:r>
            <a:r>
              <a:rPr lang="en-US" dirty="0" smtClean="0"/>
              <a:t> (absence of voice) is a distinguishing feature.</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18</a:t>
            </a:fld>
            <a:endParaRPr lang="en-US"/>
          </a:p>
        </p:txBody>
      </p:sp>
    </p:spTree>
    <p:extLst>
      <p:ext uri="{BB962C8B-B14F-4D97-AF65-F5344CB8AC3E}">
        <p14:creationId xmlns:p14="http://schemas.microsoft.com/office/powerpoint/2010/main" val="1948062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TRACHEAL STENOSIS AND ATRESIA</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Stenosis and atresia of the trachea are uncommon anomalies that are usually associated with one of the varieties of TEF. </a:t>
            </a:r>
          </a:p>
          <a:p>
            <a:r>
              <a:rPr lang="en-US" dirty="0" err="1" smtClean="0"/>
              <a:t>Stenoses</a:t>
            </a:r>
            <a:r>
              <a:rPr lang="en-US" dirty="0" smtClean="0"/>
              <a:t> and </a:t>
            </a:r>
            <a:r>
              <a:rPr lang="en-US" dirty="0" err="1" smtClean="0"/>
              <a:t>atresias</a:t>
            </a:r>
            <a:r>
              <a:rPr lang="en-US" dirty="0" smtClean="0"/>
              <a:t> probably result from unequal partitioning of the foregut into the esophagus and trachea. </a:t>
            </a:r>
          </a:p>
          <a:p>
            <a:r>
              <a:rPr lang="en-US" dirty="0" smtClean="0"/>
              <a:t>Sometimes there is a web of tissue obstructing airflow (incomplete tracheal atresia). </a:t>
            </a:r>
          </a:p>
          <a:p>
            <a:r>
              <a:rPr lang="en-US" dirty="0" smtClean="0"/>
              <a:t>Atresia or agenesis of the trachea is uniformly fatal.</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19</a:t>
            </a:fld>
            <a:endParaRPr lang="en-US"/>
          </a:p>
        </p:txBody>
      </p:sp>
    </p:spTree>
    <p:extLst>
      <p:ext uri="{BB962C8B-B14F-4D97-AF65-F5344CB8AC3E}">
        <p14:creationId xmlns:p14="http://schemas.microsoft.com/office/powerpoint/2010/main" val="3788240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normAutofit lnSpcReduction="10000"/>
          </a:bodyPr>
          <a:lstStyle/>
          <a:p>
            <a:r>
              <a:rPr lang="en-US" smtClean="0">
                <a:effectLst/>
              </a:rPr>
              <a:t>Describe </a:t>
            </a:r>
            <a:r>
              <a:rPr lang="en-US" dirty="0" smtClean="0">
                <a:effectLst/>
              </a:rPr>
              <a:t>the development of the respiratory system from the endodermal and mesodermal components.</a:t>
            </a:r>
          </a:p>
          <a:p>
            <a:r>
              <a:rPr lang="en-US" dirty="0" smtClean="0">
                <a:effectLst/>
              </a:rPr>
              <a:t>Describe the main steps in the development of the lungs.</a:t>
            </a:r>
          </a:p>
          <a:p>
            <a:r>
              <a:rPr lang="en-US" dirty="0" smtClean="0">
                <a:effectLst/>
              </a:rPr>
              <a:t>List the respiratory changes before and after birth.</a:t>
            </a:r>
          </a:p>
          <a:p>
            <a:r>
              <a:rPr lang="en-US" dirty="0" smtClean="0">
                <a:effectLst/>
              </a:rPr>
              <a:t>Describe</a:t>
            </a:r>
            <a:r>
              <a:rPr lang="en-US" dirty="0" smtClean="0"/>
              <a:t> congenital malformations of the developing respiratory system.</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2</a:t>
            </a:fld>
            <a:endParaRPr lang="en-US"/>
          </a:p>
        </p:txBody>
      </p:sp>
    </p:spTree>
    <p:extLst>
      <p:ext uri="{BB962C8B-B14F-4D97-AF65-F5344CB8AC3E}">
        <p14:creationId xmlns:p14="http://schemas.microsoft.com/office/powerpoint/2010/main" val="1900209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TRACHEAL DIVERTICULUM (TRACHEAL BRONCHUS)</a:t>
            </a:r>
            <a:endParaRPr lang="en-US" sz="2800" b="1" dirty="0"/>
          </a:p>
        </p:txBody>
      </p:sp>
      <p:sp>
        <p:nvSpPr>
          <p:cNvPr id="3" name="Content Placeholder 2"/>
          <p:cNvSpPr>
            <a:spLocks noGrp="1"/>
          </p:cNvSpPr>
          <p:nvPr>
            <p:ph idx="1"/>
          </p:nvPr>
        </p:nvSpPr>
        <p:spPr/>
        <p:txBody>
          <a:bodyPr/>
          <a:lstStyle/>
          <a:p>
            <a:r>
              <a:rPr lang="en-US" dirty="0" smtClean="0"/>
              <a:t>This anomaly consists of a blind, bronchus-like projection from the trachea. </a:t>
            </a:r>
          </a:p>
          <a:p>
            <a:r>
              <a:rPr lang="en-US" dirty="0"/>
              <a:t>O</a:t>
            </a:r>
            <a:r>
              <a:rPr lang="en-US" dirty="0" smtClean="0"/>
              <a:t>utgrowth may terminate in normal-appearing lung tissue, forming a tracheal lobe of the lung. </a:t>
            </a:r>
          </a:p>
          <a:p>
            <a:r>
              <a:rPr lang="en-US" dirty="0" smtClean="0"/>
              <a:t>A tracheal diverticulum may cause recurrent infection and respiratory distress in infants.</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20</a:t>
            </a:fld>
            <a:endParaRPr lang="en-US"/>
          </a:p>
        </p:txBody>
      </p:sp>
    </p:spTree>
    <p:extLst>
      <p:ext uri="{BB962C8B-B14F-4D97-AF65-F5344CB8AC3E}">
        <p14:creationId xmlns:p14="http://schemas.microsoft.com/office/powerpoint/2010/main" val="3992218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b="1" dirty="0" smtClean="0"/>
              <a:t>DEVELOPMENT OF BRONCHI AND LUNGS</a:t>
            </a:r>
            <a:endParaRPr lang="en-US" sz="3600" b="1" dirty="0"/>
          </a:p>
        </p:txBody>
      </p:sp>
      <p:sp>
        <p:nvSpPr>
          <p:cNvPr id="3" name="Content Placeholder 2"/>
          <p:cNvSpPr>
            <a:spLocks noGrp="1"/>
          </p:cNvSpPr>
          <p:nvPr>
            <p:ph idx="1"/>
          </p:nvPr>
        </p:nvSpPr>
        <p:spPr>
          <a:xfrm>
            <a:off x="457200" y="1143000"/>
            <a:ext cx="8229600" cy="5257800"/>
          </a:xfrm>
        </p:spPr>
        <p:txBody>
          <a:bodyPr>
            <a:normAutofit fontScale="85000" lnSpcReduction="10000"/>
          </a:bodyPr>
          <a:lstStyle/>
          <a:p>
            <a:r>
              <a:rPr lang="en-US" dirty="0" smtClean="0"/>
              <a:t>The respiratory bud divides into two </a:t>
            </a:r>
            <a:r>
              <a:rPr lang="en-US" dirty="0" err="1" smtClean="0"/>
              <a:t>outpouchings</a:t>
            </a:r>
            <a:r>
              <a:rPr lang="en-US" dirty="0" smtClean="0"/>
              <a:t> - the </a:t>
            </a:r>
            <a:r>
              <a:rPr lang="en-US" u="sng" dirty="0" smtClean="0">
                <a:solidFill>
                  <a:srgbClr val="FF0000"/>
                </a:solidFill>
              </a:rPr>
              <a:t>primary bronchial buds</a:t>
            </a:r>
            <a:r>
              <a:rPr lang="en-US" dirty="0" smtClean="0"/>
              <a:t>. </a:t>
            </a:r>
          </a:p>
          <a:p>
            <a:r>
              <a:rPr lang="en-US" dirty="0" smtClean="0"/>
              <a:t>These buds grow laterally into the </a:t>
            </a:r>
            <a:r>
              <a:rPr lang="en-US" dirty="0" err="1" smtClean="0"/>
              <a:t>pericardioperitoneal</a:t>
            </a:r>
            <a:r>
              <a:rPr lang="en-US" dirty="0" smtClean="0"/>
              <a:t> canals, the </a:t>
            </a:r>
            <a:r>
              <a:rPr lang="en-US" dirty="0" err="1" smtClean="0"/>
              <a:t>primordia</a:t>
            </a:r>
            <a:r>
              <a:rPr lang="en-US" dirty="0" smtClean="0"/>
              <a:t> of the pleural cavities. </a:t>
            </a:r>
          </a:p>
          <a:p>
            <a:r>
              <a:rPr lang="en-US" dirty="0" smtClean="0"/>
              <a:t>Secondary and tertiary bronchial buds soon develop. </a:t>
            </a:r>
          </a:p>
          <a:p>
            <a:r>
              <a:rPr lang="en-US" dirty="0" smtClean="0"/>
              <a:t>Together with the surrounding splanchnic mesenchyme, the bronchial buds differentiate into the bronchi and their ramifications in the lungs. </a:t>
            </a:r>
          </a:p>
          <a:p>
            <a:r>
              <a:rPr lang="en-US" dirty="0" smtClean="0"/>
              <a:t>The embryonic right main bronchus is slightly larger than the left one and is oriented more vertically thus foreign body is more likely to enter the right main bronchus than the left one. </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21</a:t>
            </a:fld>
            <a:endParaRPr lang="en-US"/>
          </a:p>
        </p:txBody>
      </p:sp>
    </p:spTree>
    <p:extLst>
      <p:ext uri="{BB962C8B-B14F-4D97-AF65-F5344CB8AC3E}">
        <p14:creationId xmlns:p14="http://schemas.microsoft.com/office/powerpoint/2010/main" val="3667709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fontScale="70000" lnSpcReduction="20000"/>
          </a:bodyPr>
          <a:lstStyle/>
          <a:p>
            <a:r>
              <a:rPr lang="en-US" dirty="0" smtClean="0"/>
              <a:t>The main bronchi subdivide into secondary bronchi that form lobar, segmental, and </a:t>
            </a:r>
            <a:r>
              <a:rPr lang="en-US" dirty="0" err="1" smtClean="0"/>
              <a:t>intrasegmental</a:t>
            </a:r>
            <a:r>
              <a:rPr lang="en-US" dirty="0" smtClean="0"/>
              <a:t> branches. </a:t>
            </a:r>
          </a:p>
          <a:p>
            <a:r>
              <a:rPr lang="en-US" dirty="0" smtClean="0"/>
              <a:t>Right side:</a:t>
            </a:r>
          </a:p>
          <a:p>
            <a:pPr lvl="1"/>
            <a:r>
              <a:rPr lang="en-US" dirty="0" smtClean="0"/>
              <a:t>superior lobar bronchus will supply the upper (superior) lobe of the lung, </a:t>
            </a:r>
          </a:p>
          <a:p>
            <a:pPr lvl="1"/>
            <a:r>
              <a:rPr lang="en-US" dirty="0" smtClean="0"/>
              <a:t>inferior bronchus subdivides into two bronchi, </a:t>
            </a:r>
          </a:p>
          <a:p>
            <a:pPr lvl="2"/>
            <a:r>
              <a:rPr lang="en-US" dirty="0" smtClean="0"/>
              <a:t>one to the middle lobe of the right lung </a:t>
            </a:r>
          </a:p>
          <a:p>
            <a:pPr lvl="2"/>
            <a:r>
              <a:rPr lang="en-US" dirty="0" smtClean="0"/>
              <a:t>the other to the lower (inferior) lobe </a:t>
            </a:r>
          </a:p>
          <a:p>
            <a:r>
              <a:rPr lang="en-US" dirty="0" smtClean="0"/>
              <a:t>Left side:</a:t>
            </a:r>
          </a:p>
          <a:p>
            <a:pPr lvl="1"/>
            <a:r>
              <a:rPr lang="en-US" dirty="0" smtClean="0"/>
              <a:t>two secondary bronchi supply the upper and lower lobes of the lung</a:t>
            </a:r>
          </a:p>
          <a:p>
            <a:r>
              <a:rPr lang="en-US" dirty="0" smtClean="0"/>
              <a:t>Each lobar bronchus undergoes progressive branching. </a:t>
            </a:r>
          </a:p>
          <a:p>
            <a:r>
              <a:rPr lang="en-US" dirty="0" smtClean="0"/>
              <a:t>The segmental bronchi, 10 in the right lung and eight or nine in the left lung, begin to form by the </a:t>
            </a:r>
            <a:r>
              <a:rPr lang="en-US" u="sng" dirty="0" smtClean="0">
                <a:solidFill>
                  <a:srgbClr val="FF0000"/>
                </a:solidFill>
              </a:rPr>
              <a:t>7</a:t>
            </a:r>
            <a:r>
              <a:rPr lang="en-US" u="sng" baseline="30000" dirty="0" smtClean="0">
                <a:solidFill>
                  <a:srgbClr val="FF0000"/>
                </a:solidFill>
              </a:rPr>
              <a:t>th</a:t>
            </a:r>
            <a:r>
              <a:rPr lang="en-US" u="sng" dirty="0" smtClean="0">
                <a:solidFill>
                  <a:srgbClr val="FF0000"/>
                </a:solidFill>
              </a:rPr>
              <a:t> week</a:t>
            </a:r>
            <a:r>
              <a:rPr lang="en-US" dirty="0" smtClean="0"/>
              <a:t>. </a:t>
            </a:r>
          </a:p>
          <a:p>
            <a:r>
              <a:rPr lang="en-US" dirty="0" smtClean="0"/>
              <a:t>Segmental bronchi, with the surrounding mass of mesenchyme, form the primordial of the </a:t>
            </a:r>
            <a:r>
              <a:rPr lang="en-US" b="1" dirty="0" err="1" smtClean="0"/>
              <a:t>bronchopulmonary</a:t>
            </a:r>
            <a:r>
              <a:rPr lang="en-US" b="1" dirty="0" smtClean="0"/>
              <a:t> segments</a:t>
            </a:r>
            <a:r>
              <a:rPr lang="en-US" dirty="0" smtClean="0"/>
              <a:t>. </a:t>
            </a:r>
          </a:p>
          <a:p>
            <a:r>
              <a:rPr lang="en-US" dirty="0" smtClean="0"/>
              <a:t>By 24 weeks, approximately 17 orders of branches have formed and respiratory bronchioles have developed. </a:t>
            </a:r>
          </a:p>
          <a:p>
            <a:r>
              <a:rPr lang="en-US" dirty="0" smtClean="0"/>
              <a:t>An additional 7 orders of airways develop after birth. </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22</a:t>
            </a:fld>
            <a:endParaRPr lang="en-US"/>
          </a:p>
        </p:txBody>
      </p:sp>
    </p:spTree>
    <p:extLst>
      <p:ext uri="{BB962C8B-B14F-4D97-AF65-F5344CB8AC3E}">
        <p14:creationId xmlns:p14="http://schemas.microsoft.com/office/powerpoint/2010/main" val="383894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20000"/>
          </a:bodyPr>
          <a:lstStyle/>
          <a:p>
            <a:r>
              <a:rPr lang="en-US" dirty="0" smtClean="0"/>
              <a:t>As the bronchi develop, </a:t>
            </a:r>
            <a:r>
              <a:rPr lang="en-US" dirty="0" err="1" smtClean="0"/>
              <a:t>splanchnic</a:t>
            </a:r>
            <a:r>
              <a:rPr lang="en-US" dirty="0" smtClean="0"/>
              <a:t> </a:t>
            </a:r>
            <a:r>
              <a:rPr lang="en-US" dirty="0" err="1" smtClean="0"/>
              <a:t>mesenchyme</a:t>
            </a:r>
            <a:r>
              <a:rPr lang="en-US" dirty="0" smtClean="0"/>
              <a:t> gives rise to: </a:t>
            </a:r>
          </a:p>
          <a:p>
            <a:pPr lvl="1"/>
            <a:r>
              <a:rPr lang="en-US" dirty="0" smtClean="0"/>
              <a:t>cartilage. </a:t>
            </a:r>
          </a:p>
          <a:p>
            <a:pPr lvl="1"/>
            <a:r>
              <a:rPr lang="en-US" dirty="0" smtClean="0"/>
              <a:t>smooth muscle </a:t>
            </a:r>
          </a:p>
          <a:p>
            <a:pPr lvl="1"/>
            <a:r>
              <a:rPr lang="en-US" dirty="0" smtClean="0"/>
              <a:t>connective tissue </a:t>
            </a:r>
          </a:p>
          <a:p>
            <a:pPr lvl="1"/>
            <a:r>
              <a:rPr lang="en-US" dirty="0" smtClean="0"/>
              <a:t>pulmonary connective tissue </a:t>
            </a:r>
          </a:p>
          <a:p>
            <a:pPr lvl="1"/>
            <a:r>
              <a:rPr lang="en-US" dirty="0" smtClean="0"/>
              <a:t>capillaries  and other blood vessels </a:t>
            </a:r>
          </a:p>
          <a:p>
            <a:pPr lvl="1"/>
            <a:r>
              <a:rPr lang="en-US" dirty="0" smtClean="0"/>
              <a:t>layer of visceral pleura </a:t>
            </a:r>
          </a:p>
          <a:p>
            <a:r>
              <a:rPr lang="en-US" dirty="0" smtClean="0"/>
              <a:t>With expansion, the lungs and pleural cavities grow caudally into the mesenchyme of the body wall and soon lie close to the heart. </a:t>
            </a:r>
          </a:p>
          <a:p>
            <a:r>
              <a:rPr lang="en-US" dirty="0" smtClean="0"/>
              <a:t>The thoracic body wall becomes lined by a layer of parietal pleura, derived from the </a:t>
            </a:r>
            <a:r>
              <a:rPr lang="en-US" b="1" dirty="0" smtClean="0"/>
              <a:t>somatic mesoderm</a:t>
            </a:r>
            <a:r>
              <a:rPr lang="en-US" dirty="0" smtClean="0"/>
              <a:t>. </a:t>
            </a:r>
          </a:p>
          <a:p>
            <a:r>
              <a:rPr lang="en-US" dirty="0" smtClean="0"/>
              <a:t>Parietal and visceral pleura are separated by the </a:t>
            </a:r>
            <a:r>
              <a:rPr lang="en-US" u="sng" dirty="0" smtClean="0">
                <a:solidFill>
                  <a:srgbClr val="FF0000"/>
                </a:solidFill>
              </a:rPr>
              <a:t>pleural cavity</a:t>
            </a:r>
            <a:r>
              <a:rPr lang="en-US" dirty="0" smtClean="0"/>
              <a:t>.</a:t>
            </a:r>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23</a:t>
            </a:fld>
            <a:endParaRPr lang="en-US"/>
          </a:p>
        </p:txBody>
      </p:sp>
    </p:spTree>
    <p:extLst>
      <p:ext uri="{BB962C8B-B14F-4D97-AF65-F5344CB8AC3E}">
        <p14:creationId xmlns:p14="http://schemas.microsoft.com/office/powerpoint/2010/main" val="309173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6200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5410200"/>
            <a:ext cx="7924800" cy="1200329"/>
          </a:xfrm>
          <a:prstGeom prst="rect">
            <a:avLst/>
          </a:prstGeom>
        </p:spPr>
        <p:txBody>
          <a:bodyPr wrap="square">
            <a:spAutoFit/>
          </a:bodyPr>
          <a:lstStyle/>
          <a:p>
            <a:r>
              <a:rPr lang="en-US" dirty="0" smtClean="0"/>
              <a:t>10-7 Illustrations of the growth of the developing lungs into the splanchnic mesenchyme adjacent to the medial walls of the </a:t>
            </a:r>
            <a:r>
              <a:rPr lang="en-US" dirty="0" err="1" smtClean="0"/>
              <a:t>pericardioperitoneal</a:t>
            </a:r>
            <a:r>
              <a:rPr lang="en-US" dirty="0" smtClean="0"/>
              <a:t> canals (primordial pleural cavities). Development of the layers of the pleura is also shown. A, 5 weeks. B, 6 weeks</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24</a:t>
            </a:fld>
            <a:endParaRPr lang="en-US"/>
          </a:p>
        </p:txBody>
      </p:sp>
    </p:spTree>
    <p:extLst>
      <p:ext uri="{BB962C8B-B14F-4D97-AF65-F5344CB8AC3E}">
        <p14:creationId xmlns:p14="http://schemas.microsoft.com/office/powerpoint/2010/main" val="3384235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62000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6057442"/>
            <a:ext cx="8077200" cy="369332"/>
          </a:xfrm>
          <a:prstGeom prst="rect">
            <a:avLst/>
          </a:prstGeom>
        </p:spPr>
        <p:txBody>
          <a:bodyPr wrap="square">
            <a:spAutoFit/>
          </a:bodyPr>
          <a:lstStyle/>
          <a:p>
            <a:r>
              <a:rPr lang="en-US" dirty="0" smtClean="0"/>
              <a:t>10-8 Successive stages in the development of the bronchial buds, bronchi, and lungs.</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25</a:t>
            </a:fld>
            <a:endParaRPr lang="en-US"/>
          </a:p>
        </p:txBody>
      </p:sp>
    </p:spTree>
    <p:extLst>
      <p:ext uri="{BB962C8B-B14F-4D97-AF65-F5344CB8AC3E}">
        <p14:creationId xmlns:p14="http://schemas.microsoft.com/office/powerpoint/2010/main" val="1576594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468" y="152400"/>
            <a:ext cx="4381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6019800"/>
            <a:ext cx="8458200" cy="646331"/>
          </a:xfrm>
          <a:prstGeom prst="rect">
            <a:avLst/>
          </a:prstGeom>
        </p:spPr>
        <p:txBody>
          <a:bodyPr wrap="square">
            <a:spAutoFit/>
          </a:bodyPr>
          <a:lstStyle/>
          <a:p>
            <a:r>
              <a:rPr lang="en-US" dirty="0" smtClean="0"/>
              <a:t>The sequence is most important rather than the actual timing, which is variable in the existing literature</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26</a:t>
            </a:fld>
            <a:endParaRPr lang="en-US"/>
          </a:p>
        </p:txBody>
      </p:sp>
    </p:spTree>
    <p:extLst>
      <p:ext uri="{BB962C8B-B14F-4D97-AF65-F5344CB8AC3E}">
        <p14:creationId xmlns:p14="http://schemas.microsoft.com/office/powerpoint/2010/main" val="1246172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cap="all" dirty="0" smtClean="0"/>
              <a:t>Maturation</a:t>
            </a:r>
            <a:r>
              <a:rPr lang="en-US" b="1" dirty="0" smtClean="0"/>
              <a:t> </a:t>
            </a:r>
            <a:r>
              <a:rPr lang="en-US" b="1" cap="all" dirty="0" smtClean="0"/>
              <a:t>of Lungs </a:t>
            </a:r>
            <a:endParaRPr lang="en-US" b="1" cap="all" dirty="0"/>
          </a:p>
        </p:txBody>
      </p:sp>
      <p:sp>
        <p:nvSpPr>
          <p:cNvPr id="3" name="Content Placeholder 2"/>
          <p:cNvSpPr>
            <a:spLocks noGrp="1"/>
          </p:cNvSpPr>
          <p:nvPr>
            <p:ph idx="1"/>
          </p:nvPr>
        </p:nvSpPr>
        <p:spPr>
          <a:xfrm>
            <a:off x="457200" y="1219200"/>
            <a:ext cx="8229600" cy="5334000"/>
          </a:xfrm>
        </p:spPr>
        <p:txBody>
          <a:bodyPr>
            <a:normAutofit fontScale="62500" lnSpcReduction="20000"/>
          </a:bodyPr>
          <a:lstStyle/>
          <a:p>
            <a:r>
              <a:rPr lang="en-US" dirty="0" smtClean="0"/>
              <a:t>Maturation of the lungs is divided into four stages: </a:t>
            </a:r>
          </a:p>
          <a:p>
            <a:pPr lvl="1"/>
            <a:r>
              <a:rPr lang="en-US" dirty="0" err="1" smtClean="0"/>
              <a:t>pseudoglandular</a:t>
            </a:r>
            <a:r>
              <a:rPr lang="en-US" dirty="0" smtClean="0"/>
              <a:t>, </a:t>
            </a:r>
          </a:p>
          <a:p>
            <a:pPr lvl="1"/>
            <a:r>
              <a:rPr lang="en-US" dirty="0" err="1" smtClean="0"/>
              <a:t>canalicular</a:t>
            </a:r>
            <a:r>
              <a:rPr lang="en-US" dirty="0" smtClean="0"/>
              <a:t>, </a:t>
            </a:r>
          </a:p>
          <a:p>
            <a:pPr lvl="1"/>
            <a:r>
              <a:rPr lang="en-US" dirty="0" smtClean="0"/>
              <a:t>terminal sac, </a:t>
            </a:r>
          </a:p>
          <a:p>
            <a:pPr lvl="1"/>
            <a:r>
              <a:rPr lang="en-US" dirty="0" smtClean="0"/>
              <a:t>alveolar</a:t>
            </a:r>
          </a:p>
          <a:p>
            <a:pPr marL="0" indent="0">
              <a:buNone/>
            </a:pPr>
            <a:r>
              <a:rPr lang="en-US" b="1" dirty="0" err="1" smtClean="0"/>
              <a:t>Pseudoglandular</a:t>
            </a:r>
            <a:r>
              <a:rPr lang="en-US" b="1" dirty="0" smtClean="0"/>
              <a:t> Stage (6 to 16 Weeks) </a:t>
            </a:r>
          </a:p>
          <a:p>
            <a:pPr lvl="1"/>
            <a:r>
              <a:rPr lang="en-US" dirty="0" smtClean="0"/>
              <a:t>The developing lungs histologically somewhat resemble exocrine glands during this stage. </a:t>
            </a:r>
          </a:p>
          <a:p>
            <a:pPr lvl="1"/>
            <a:r>
              <a:rPr lang="en-US" dirty="0" smtClean="0"/>
              <a:t>By 16 weeks, all major elements of the lung have formed, except those involved with gas exchange. </a:t>
            </a:r>
          </a:p>
          <a:p>
            <a:pPr lvl="1"/>
            <a:r>
              <a:rPr lang="en-US" dirty="0" smtClean="0"/>
              <a:t>Fetuses born during this period are unable to survive.</a:t>
            </a:r>
          </a:p>
          <a:p>
            <a:pPr marL="0" indent="0">
              <a:buNone/>
            </a:pPr>
            <a:r>
              <a:rPr lang="en-US" b="1" dirty="0" err="1" smtClean="0"/>
              <a:t>Canalicular</a:t>
            </a:r>
            <a:r>
              <a:rPr lang="en-US" b="1" dirty="0" smtClean="0"/>
              <a:t> Stage (16 to 26 Weeks) </a:t>
            </a:r>
          </a:p>
          <a:p>
            <a:pPr lvl="1"/>
            <a:r>
              <a:rPr lang="en-US" dirty="0"/>
              <a:t>P</a:t>
            </a:r>
            <a:r>
              <a:rPr lang="en-US" dirty="0" smtClean="0"/>
              <a:t>eriod overlaps the </a:t>
            </a:r>
            <a:r>
              <a:rPr lang="en-US" dirty="0" err="1" smtClean="0"/>
              <a:t>pseudoglandular</a:t>
            </a:r>
            <a:r>
              <a:rPr lang="en-US" dirty="0" smtClean="0"/>
              <a:t> stage because cranial segments of the lungs mature faster than caudal ones. </a:t>
            </a:r>
          </a:p>
          <a:p>
            <a:pPr lvl="1"/>
            <a:r>
              <a:rPr lang="en-US" dirty="0" smtClean="0"/>
              <a:t>During this stage, the </a:t>
            </a:r>
            <a:r>
              <a:rPr lang="en-US" dirty="0" err="1" smtClean="0"/>
              <a:t>lumina</a:t>
            </a:r>
            <a:r>
              <a:rPr lang="en-US" dirty="0" smtClean="0"/>
              <a:t> of the bronchi and terminal bronchioles become larger and the lung tissue becomes highly vascular . </a:t>
            </a:r>
          </a:p>
          <a:p>
            <a:pPr lvl="1"/>
            <a:r>
              <a:rPr lang="en-US" dirty="0" smtClean="0"/>
              <a:t>By 24 weeks, each terminal bronchiole has given rise to two or more respiratory bronchioles, each of which then divides into three to six passages-primordial alveolar ducts. </a:t>
            </a:r>
          </a:p>
        </p:txBody>
      </p:sp>
      <p:sp>
        <p:nvSpPr>
          <p:cNvPr id="4" name="Slide Number Placeholder 3"/>
          <p:cNvSpPr>
            <a:spLocks noGrp="1"/>
          </p:cNvSpPr>
          <p:nvPr>
            <p:ph type="sldNum" sz="quarter" idx="12"/>
          </p:nvPr>
        </p:nvSpPr>
        <p:spPr/>
        <p:txBody>
          <a:bodyPr/>
          <a:lstStyle/>
          <a:p>
            <a:fld id="{05F07632-A3F4-407C-9EA4-4EC1A4266E15}" type="slidenum">
              <a:rPr lang="en-US" smtClean="0"/>
              <a:pPr/>
              <a:t>27</a:t>
            </a:fld>
            <a:endParaRPr lang="en-US"/>
          </a:p>
        </p:txBody>
      </p:sp>
    </p:spTree>
    <p:extLst>
      <p:ext uri="{BB962C8B-B14F-4D97-AF65-F5344CB8AC3E}">
        <p14:creationId xmlns:p14="http://schemas.microsoft.com/office/powerpoint/2010/main" val="4197744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r>
              <a:rPr lang="en-US" dirty="0" smtClean="0"/>
              <a:t>Respiration is possible at the end of the </a:t>
            </a:r>
            <a:r>
              <a:rPr lang="en-US" dirty="0" err="1" smtClean="0"/>
              <a:t>canalicular</a:t>
            </a:r>
            <a:r>
              <a:rPr lang="en-US" dirty="0" smtClean="0"/>
              <a:t> stage because some </a:t>
            </a:r>
            <a:r>
              <a:rPr lang="en-US" b="1" u="sng" dirty="0" smtClean="0">
                <a:solidFill>
                  <a:srgbClr val="FF0000"/>
                </a:solidFill>
              </a:rPr>
              <a:t>thin-walled terminal sacs (primordial alveoli) </a:t>
            </a:r>
            <a:r>
              <a:rPr lang="en-US" dirty="0" smtClean="0"/>
              <a:t>have developed at the ends of the respiratory bronchioles, and the lung tissue is well vascularized. </a:t>
            </a:r>
          </a:p>
          <a:p>
            <a:r>
              <a:rPr lang="en-US" dirty="0" smtClean="0"/>
              <a:t>Although a fetus born toward the end of this period may survive if given intensive care, it often dies because its respiratory and other systems are still relatively immature. </a:t>
            </a:r>
          </a:p>
        </p:txBody>
      </p:sp>
      <p:sp>
        <p:nvSpPr>
          <p:cNvPr id="2" name="Slide Number Placeholder 1"/>
          <p:cNvSpPr>
            <a:spLocks noGrp="1"/>
          </p:cNvSpPr>
          <p:nvPr>
            <p:ph type="sldNum" sz="quarter" idx="12"/>
          </p:nvPr>
        </p:nvSpPr>
        <p:spPr/>
        <p:txBody>
          <a:bodyPr/>
          <a:lstStyle/>
          <a:p>
            <a:fld id="{05F07632-A3F4-407C-9EA4-4EC1A4266E15}" type="slidenum">
              <a:rPr lang="en-US" smtClean="0"/>
              <a:pPr/>
              <a:t>28</a:t>
            </a:fld>
            <a:endParaRPr lang="en-US"/>
          </a:p>
        </p:txBody>
      </p:sp>
    </p:spTree>
    <p:extLst>
      <p:ext uri="{BB962C8B-B14F-4D97-AF65-F5344CB8AC3E}">
        <p14:creationId xmlns:p14="http://schemas.microsoft.com/office/powerpoint/2010/main" val="1260438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95250"/>
            <a:ext cx="6791325" cy="545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2900" y="5546151"/>
            <a:ext cx="8458200" cy="1200329"/>
          </a:xfrm>
          <a:prstGeom prst="rect">
            <a:avLst/>
          </a:prstGeom>
        </p:spPr>
        <p:txBody>
          <a:bodyPr wrap="square">
            <a:spAutoFit/>
          </a:bodyPr>
          <a:lstStyle/>
          <a:p>
            <a:r>
              <a:rPr lang="en-US" dirty="0" smtClean="0"/>
              <a:t>10-9 Diagrammatic sketches of histologic sections illustrating the stages of lung development. A and B, Early stages of lung development. C and D, Note that the </a:t>
            </a:r>
            <a:r>
              <a:rPr lang="en-US" dirty="0" err="1" smtClean="0"/>
              <a:t>alveolocapillary</a:t>
            </a:r>
            <a:r>
              <a:rPr lang="en-US" dirty="0" smtClean="0"/>
              <a:t> membrane is thin and that some capillaries bulge into the terminal sacs and alveoli.</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29</a:t>
            </a:fld>
            <a:endParaRPr lang="en-US"/>
          </a:p>
        </p:txBody>
      </p:sp>
    </p:spTree>
    <p:extLst>
      <p:ext uri="{BB962C8B-B14F-4D97-AF65-F5344CB8AC3E}">
        <p14:creationId xmlns:p14="http://schemas.microsoft.com/office/powerpoint/2010/main" val="100404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728663"/>
            <a:ext cx="47625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5F07632-A3F4-407C-9EA4-4EC1A4266E15}" type="slidenum">
              <a:rPr lang="en-US" smtClean="0"/>
              <a:pPr/>
              <a:t>3</a:t>
            </a:fld>
            <a:endParaRPr lang="en-US"/>
          </a:p>
        </p:txBody>
      </p:sp>
    </p:spTree>
    <p:extLst>
      <p:ext uri="{BB962C8B-B14F-4D97-AF65-F5344CB8AC3E}">
        <p14:creationId xmlns:p14="http://schemas.microsoft.com/office/powerpoint/2010/main" val="1067138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76200"/>
            <a:ext cx="5153025" cy="46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4769025"/>
            <a:ext cx="8382000" cy="2062103"/>
          </a:xfrm>
          <a:prstGeom prst="rect">
            <a:avLst/>
          </a:prstGeom>
        </p:spPr>
        <p:txBody>
          <a:bodyPr wrap="square">
            <a:spAutoFit/>
          </a:bodyPr>
          <a:lstStyle/>
          <a:p>
            <a:r>
              <a:rPr lang="en-US" sz="1600" dirty="0" smtClean="0"/>
              <a:t>10-10 Photomicrographs of sections of developing embryonic and fetal lungs. A, </a:t>
            </a:r>
            <a:r>
              <a:rPr lang="en-US" sz="1600" dirty="0" err="1" smtClean="0"/>
              <a:t>Pseudoglandular</a:t>
            </a:r>
            <a:r>
              <a:rPr lang="en-US" sz="1600" dirty="0" smtClean="0"/>
              <a:t> stage, 8 weeks. Note the "glandular" appearance of the lung. B, </a:t>
            </a:r>
            <a:r>
              <a:rPr lang="en-US" sz="1600" dirty="0" err="1" smtClean="0"/>
              <a:t>Canalicular</a:t>
            </a:r>
            <a:r>
              <a:rPr lang="en-US" sz="1600" dirty="0" smtClean="0"/>
              <a:t> stage, 16 weeks. The </a:t>
            </a:r>
            <a:r>
              <a:rPr lang="en-US" sz="1600" dirty="0" err="1" smtClean="0"/>
              <a:t>lumina</a:t>
            </a:r>
            <a:r>
              <a:rPr lang="en-US" sz="1600" dirty="0" smtClean="0"/>
              <a:t> of the bronchi and terminal bronchioles are enlarging. C, </a:t>
            </a:r>
            <a:r>
              <a:rPr lang="en-US" sz="1600" dirty="0" err="1" smtClean="0"/>
              <a:t>Canalicular</a:t>
            </a:r>
            <a:r>
              <a:rPr lang="en-US" sz="1600" dirty="0" smtClean="0"/>
              <a:t> stage, 18 weeks. D, Terminal sac stage, 24 weeks. Observe the thin-walled terminal sacs (primordial alveoli) that have developed at the ends of the respiratory bronchioles. Also observe that the number of capillaries have increased and some of them are closely associated with the developing alveoli. (From Moore KL, </a:t>
            </a:r>
            <a:r>
              <a:rPr lang="en-US" sz="1600" dirty="0" err="1" smtClean="0"/>
              <a:t>Persaud</a:t>
            </a:r>
            <a:r>
              <a:rPr lang="en-US" sz="1600" dirty="0" smtClean="0"/>
              <a:t> TVN, </a:t>
            </a:r>
            <a:r>
              <a:rPr lang="en-US" sz="1600" dirty="0" err="1" smtClean="0"/>
              <a:t>Shiota</a:t>
            </a:r>
            <a:r>
              <a:rPr lang="en-US" sz="1600" dirty="0" smtClean="0"/>
              <a:t> K: Color Atlas of Clinical Embryology, 2nd ed. Philadelphia, WB Saunders, 2000.)</a:t>
            </a:r>
            <a:endParaRPr lang="en-US" sz="1600"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30</a:t>
            </a:fld>
            <a:endParaRPr lang="en-US"/>
          </a:p>
        </p:txBody>
      </p:sp>
    </p:spTree>
    <p:extLst>
      <p:ext uri="{BB962C8B-B14F-4D97-AF65-F5344CB8AC3E}">
        <p14:creationId xmlns:p14="http://schemas.microsoft.com/office/powerpoint/2010/main" val="2020298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800" b="1" cap="all" dirty="0" smtClean="0"/>
              <a:t>Terminal Sac (</a:t>
            </a:r>
            <a:r>
              <a:rPr lang="en-US" sz="2800" b="1" cap="all" dirty="0" err="1" smtClean="0"/>
              <a:t>Saccular</a:t>
            </a:r>
            <a:r>
              <a:rPr lang="en-US" sz="2800" b="1" cap="all" dirty="0" smtClean="0"/>
              <a:t>) Stage (26 Weeks to Birth) </a:t>
            </a:r>
            <a:endParaRPr lang="en-US" sz="2800" b="1" cap="all" dirty="0"/>
          </a:p>
        </p:txBody>
      </p:sp>
      <p:sp>
        <p:nvSpPr>
          <p:cNvPr id="3" name="Content Placeholder 2"/>
          <p:cNvSpPr>
            <a:spLocks noGrp="1"/>
          </p:cNvSpPr>
          <p:nvPr>
            <p:ph idx="1"/>
          </p:nvPr>
        </p:nvSpPr>
        <p:spPr>
          <a:xfrm>
            <a:off x="457200" y="1143000"/>
            <a:ext cx="8229600" cy="4983163"/>
          </a:xfrm>
        </p:spPr>
        <p:txBody>
          <a:bodyPr>
            <a:normAutofit fontScale="70000" lnSpcReduction="20000"/>
          </a:bodyPr>
          <a:lstStyle/>
          <a:p>
            <a:r>
              <a:rPr lang="en-US" dirty="0"/>
              <a:t>M</a:t>
            </a:r>
            <a:r>
              <a:rPr lang="en-US" dirty="0" smtClean="0"/>
              <a:t>any more terminal sacs (</a:t>
            </a:r>
            <a:r>
              <a:rPr lang="en-US" dirty="0" err="1" smtClean="0"/>
              <a:t>saccules</a:t>
            </a:r>
            <a:r>
              <a:rPr lang="en-US" dirty="0" smtClean="0"/>
              <a:t>) develop, and their epithelium becomes very thin. </a:t>
            </a:r>
          </a:p>
          <a:p>
            <a:r>
              <a:rPr lang="en-US" dirty="0" smtClean="0"/>
              <a:t>Capillaries begin to bulge into these sacs (developing alveoli). </a:t>
            </a:r>
          </a:p>
          <a:p>
            <a:r>
              <a:rPr lang="en-US" b="1" u="sng" dirty="0" smtClean="0">
                <a:solidFill>
                  <a:srgbClr val="FF0000"/>
                </a:solidFill>
              </a:rPr>
              <a:t>The intimate contact between epithelial and endothelial cells establishes the blood-air barrier, which permits adequate gas exchange</a:t>
            </a:r>
            <a:r>
              <a:rPr lang="en-US" dirty="0" smtClean="0"/>
              <a:t> for survival of the fetus if it is born prematurely. </a:t>
            </a:r>
          </a:p>
          <a:p>
            <a:r>
              <a:rPr lang="en-US" dirty="0" smtClean="0"/>
              <a:t>By 26 weeks, the terminal sacs are lined mainly by squamous epithelial cells of endodermal origin-</a:t>
            </a:r>
            <a:r>
              <a:rPr lang="en-US" b="1" dirty="0" smtClean="0"/>
              <a:t>type I </a:t>
            </a:r>
            <a:r>
              <a:rPr lang="en-US" b="1" dirty="0" err="1" smtClean="0"/>
              <a:t>pneumocytes</a:t>
            </a:r>
            <a:r>
              <a:rPr lang="en-US" dirty="0" smtClean="0"/>
              <a:t>-across</a:t>
            </a:r>
            <a:r>
              <a:rPr lang="en-US" b="1" dirty="0" smtClean="0"/>
              <a:t> </a:t>
            </a:r>
            <a:r>
              <a:rPr lang="en-US" dirty="0" smtClean="0"/>
              <a:t>which gas exchange occurs. </a:t>
            </a:r>
          </a:p>
          <a:p>
            <a:r>
              <a:rPr lang="en-US" dirty="0" smtClean="0"/>
              <a:t>The capillary network proliferates rapidly in the mesenchyme around the developing alveoli, and there is concurrent active development of lymphatic capillaries. </a:t>
            </a:r>
          </a:p>
          <a:p>
            <a:r>
              <a:rPr lang="en-US" dirty="0" smtClean="0"/>
              <a:t>Scattered among the squamous epithelial cells are rounded secretory epithelial cells-</a:t>
            </a:r>
            <a:r>
              <a:rPr lang="en-US" b="1" dirty="0" smtClean="0"/>
              <a:t>type II </a:t>
            </a:r>
            <a:r>
              <a:rPr lang="en-US" b="1" dirty="0" err="1" smtClean="0"/>
              <a:t>pneumocytes</a:t>
            </a:r>
            <a:r>
              <a:rPr lang="en-US" dirty="0" smtClean="0"/>
              <a:t>, which secrete </a:t>
            </a:r>
            <a:r>
              <a:rPr lang="en-US" u="sng" dirty="0" smtClean="0">
                <a:solidFill>
                  <a:srgbClr val="FF0000"/>
                </a:solidFill>
              </a:rPr>
              <a:t>pulmonary surfactant</a:t>
            </a:r>
            <a:r>
              <a:rPr lang="en-US" dirty="0" smtClean="0"/>
              <a:t>, a complex mixture of phospholipids and proteins. </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31</a:t>
            </a:fld>
            <a:endParaRPr lang="en-US"/>
          </a:p>
        </p:txBody>
      </p:sp>
    </p:spTree>
    <p:extLst>
      <p:ext uri="{BB962C8B-B14F-4D97-AF65-F5344CB8AC3E}">
        <p14:creationId xmlns:p14="http://schemas.microsoft.com/office/powerpoint/2010/main" val="1879276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77500" lnSpcReduction="20000"/>
          </a:bodyPr>
          <a:lstStyle/>
          <a:p>
            <a:r>
              <a:rPr lang="en-US" dirty="0" smtClean="0"/>
              <a:t>Surfactant forms as a monomolecular film over the internal walls of the alveolar sacs and counteracts surface tension forces at the air-alveolar interface. </a:t>
            </a:r>
          </a:p>
          <a:p>
            <a:r>
              <a:rPr lang="en-US" dirty="0" smtClean="0"/>
              <a:t>Surfactant facilitates expansion of the sacs by preventing </a:t>
            </a:r>
            <a:r>
              <a:rPr lang="en-US" u="sng" dirty="0" smtClean="0">
                <a:solidFill>
                  <a:srgbClr val="FF0000"/>
                </a:solidFill>
              </a:rPr>
              <a:t>atelectasis (collapse of sacs)</a:t>
            </a:r>
            <a:r>
              <a:rPr lang="en-US" dirty="0" smtClean="0"/>
              <a:t> during exhalation. </a:t>
            </a:r>
          </a:p>
          <a:p>
            <a:r>
              <a:rPr lang="en-US" dirty="0" smtClean="0"/>
              <a:t>The maturation of type II </a:t>
            </a:r>
            <a:r>
              <a:rPr lang="en-US" dirty="0" err="1" smtClean="0"/>
              <a:t>pneumocytes</a:t>
            </a:r>
            <a:r>
              <a:rPr lang="en-US" dirty="0" smtClean="0"/>
              <a:t> and surfactant production varies widely in fetuses of different gestational ages. </a:t>
            </a:r>
          </a:p>
          <a:p>
            <a:r>
              <a:rPr lang="en-US" dirty="0" smtClean="0"/>
              <a:t>The production of surfactant increases during the terminal stages of pregnancy, particularly during the last 2 weeks. </a:t>
            </a:r>
          </a:p>
          <a:p>
            <a:r>
              <a:rPr lang="en-US" dirty="0" smtClean="0"/>
              <a:t>Surfactant production begins at 20 to 22 weeks, but it is present in only small amounts in premature infants; it does not reach adequate levels until the late fetal period. </a:t>
            </a:r>
          </a:p>
          <a:p>
            <a:r>
              <a:rPr lang="en-US" dirty="0" smtClean="0"/>
              <a:t>By 26 to 28 weeks after fertilization, the fetus usually weighs approximately 1000 g and sufficient alveolar sacs and surfactant are present to permit survival of a prematurely born infant. </a:t>
            </a:r>
          </a:p>
        </p:txBody>
      </p:sp>
      <p:sp>
        <p:nvSpPr>
          <p:cNvPr id="2" name="Slide Number Placeholder 1"/>
          <p:cNvSpPr>
            <a:spLocks noGrp="1"/>
          </p:cNvSpPr>
          <p:nvPr>
            <p:ph type="sldNum" sz="quarter" idx="12"/>
          </p:nvPr>
        </p:nvSpPr>
        <p:spPr/>
        <p:txBody>
          <a:bodyPr/>
          <a:lstStyle/>
          <a:p>
            <a:fld id="{05F07632-A3F4-407C-9EA4-4EC1A4266E15}" type="slidenum">
              <a:rPr lang="en-US" smtClean="0"/>
              <a:pPr/>
              <a:t>32</a:t>
            </a:fld>
            <a:endParaRPr lang="en-US"/>
          </a:p>
        </p:txBody>
      </p:sp>
    </p:spTree>
    <p:extLst>
      <p:ext uri="{BB962C8B-B14F-4D97-AF65-F5344CB8AC3E}">
        <p14:creationId xmlns:p14="http://schemas.microsoft.com/office/powerpoint/2010/main" val="2324967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20000"/>
          </a:bodyPr>
          <a:lstStyle/>
          <a:p>
            <a:r>
              <a:rPr lang="en-US" dirty="0" smtClean="0"/>
              <a:t>Before 26-28 weeks, the lungs are usually incapable of providing adequate gas exchange, partly because the alveolar surface area is insufficient and the vascularity underdeveloped. </a:t>
            </a:r>
          </a:p>
          <a:p>
            <a:r>
              <a:rPr lang="en-US" dirty="0" smtClean="0">
                <a:solidFill>
                  <a:srgbClr val="FF0000"/>
                </a:solidFill>
              </a:rPr>
              <a:t>It is the development of an adequate pulmonary vasculature and sufficient surfactant that is critical to the survival and neurodevelopmental outcome of premature infants. </a:t>
            </a:r>
          </a:p>
          <a:p>
            <a:r>
              <a:rPr lang="en-US" dirty="0" smtClean="0"/>
              <a:t>Fetuses born prematurely at 24 to 26 weeks after fertilization may survive if given intensive care; however, they may suffer from respiratory distress because of surfactant deficiency. </a:t>
            </a:r>
          </a:p>
          <a:p>
            <a:r>
              <a:rPr lang="en-US" dirty="0" smtClean="0"/>
              <a:t>Survival of these infants has improved with the use of antenatal corticosteroids, which induces surfactant production, and also with postnatal surfactant replacement therapy. </a:t>
            </a:r>
          </a:p>
        </p:txBody>
      </p:sp>
      <p:sp>
        <p:nvSpPr>
          <p:cNvPr id="2" name="Slide Number Placeholder 1"/>
          <p:cNvSpPr>
            <a:spLocks noGrp="1"/>
          </p:cNvSpPr>
          <p:nvPr>
            <p:ph type="sldNum" sz="quarter" idx="12"/>
          </p:nvPr>
        </p:nvSpPr>
        <p:spPr/>
        <p:txBody>
          <a:bodyPr/>
          <a:lstStyle/>
          <a:p>
            <a:fld id="{05F07632-A3F4-407C-9EA4-4EC1A4266E15}" type="slidenum">
              <a:rPr lang="en-US" smtClean="0"/>
              <a:pPr/>
              <a:t>33</a:t>
            </a:fld>
            <a:endParaRPr lang="en-US"/>
          </a:p>
        </p:txBody>
      </p:sp>
    </p:spTree>
    <p:extLst>
      <p:ext uri="{BB962C8B-B14F-4D97-AF65-F5344CB8AC3E}">
        <p14:creationId xmlns:p14="http://schemas.microsoft.com/office/powerpoint/2010/main" val="23219094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52525"/>
            <a:ext cx="685800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5F07632-A3F4-407C-9EA4-4EC1A4266E15}" type="slidenum">
              <a:rPr lang="en-US" smtClean="0"/>
              <a:pPr/>
              <a:t>34</a:t>
            </a:fld>
            <a:endParaRPr lang="en-US"/>
          </a:p>
        </p:txBody>
      </p:sp>
    </p:spTree>
    <p:extLst>
      <p:ext uri="{BB962C8B-B14F-4D97-AF65-F5344CB8AC3E}">
        <p14:creationId xmlns:p14="http://schemas.microsoft.com/office/powerpoint/2010/main" val="1428808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cap="all" dirty="0" smtClean="0"/>
              <a:t>Alveolar Stage (32 Weeks to 8 Years) </a:t>
            </a:r>
            <a:endParaRPr lang="en-US" sz="3600" b="1" cap="all" dirty="0"/>
          </a:p>
        </p:txBody>
      </p:sp>
      <p:sp>
        <p:nvSpPr>
          <p:cNvPr id="3" name="Content Placeholder 2"/>
          <p:cNvSpPr>
            <a:spLocks noGrp="1"/>
          </p:cNvSpPr>
          <p:nvPr>
            <p:ph idx="1"/>
          </p:nvPr>
        </p:nvSpPr>
        <p:spPr>
          <a:xfrm>
            <a:off x="457200" y="1143000"/>
            <a:ext cx="8229600" cy="5334000"/>
          </a:xfrm>
        </p:spPr>
        <p:txBody>
          <a:bodyPr>
            <a:normAutofit fontScale="85000" lnSpcReduction="20000"/>
          </a:bodyPr>
          <a:lstStyle/>
          <a:p>
            <a:r>
              <a:rPr lang="en-US" dirty="0" smtClean="0"/>
              <a:t>Stage defined by presence of alveolus. </a:t>
            </a:r>
          </a:p>
          <a:p>
            <a:r>
              <a:rPr lang="en-US" dirty="0" smtClean="0"/>
              <a:t>Sacs analogous to alveoli are present at 32 weeks. </a:t>
            </a:r>
          </a:p>
          <a:p>
            <a:r>
              <a:rPr lang="en-US" dirty="0" smtClean="0"/>
              <a:t>The epithelial lining of the terminal sacs attenuates to a thin squamous epithelial layer. </a:t>
            </a:r>
          </a:p>
          <a:p>
            <a:r>
              <a:rPr lang="en-US" dirty="0" smtClean="0"/>
              <a:t>The type I </a:t>
            </a:r>
            <a:r>
              <a:rPr lang="en-US" dirty="0" err="1" smtClean="0"/>
              <a:t>pneumocytes</a:t>
            </a:r>
            <a:r>
              <a:rPr lang="en-US" dirty="0" smtClean="0"/>
              <a:t> become so thin that the adjacent capillaries bulge into the alveolar sacs. </a:t>
            </a:r>
          </a:p>
          <a:p>
            <a:r>
              <a:rPr lang="en-US" dirty="0" smtClean="0"/>
              <a:t>By the late fetal period, the lungs are capable of respiration because the </a:t>
            </a:r>
            <a:r>
              <a:rPr lang="en-US" u="sng" dirty="0" err="1" smtClean="0">
                <a:solidFill>
                  <a:srgbClr val="FF0000"/>
                </a:solidFill>
              </a:rPr>
              <a:t>alveolocapillary</a:t>
            </a:r>
            <a:r>
              <a:rPr lang="en-US" u="sng" dirty="0" smtClean="0">
                <a:solidFill>
                  <a:srgbClr val="FF0000"/>
                </a:solidFill>
              </a:rPr>
              <a:t> membrane </a:t>
            </a:r>
            <a:r>
              <a:rPr lang="en-US" dirty="0" smtClean="0"/>
              <a:t>(pulmonary diffusion barrier or respiratory membrane) is sufficiently thin to allow gas exchange. </a:t>
            </a:r>
          </a:p>
          <a:p>
            <a:r>
              <a:rPr lang="en-US" dirty="0" smtClean="0"/>
              <a:t>Although the lungs do not begin to perform this vital function until birth, they are well developed so that they are capable of functioning as soon as the baby is born. </a:t>
            </a:r>
          </a:p>
        </p:txBody>
      </p:sp>
      <p:sp>
        <p:nvSpPr>
          <p:cNvPr id="4" name="Slide Number Placeholder 3"/>
          <p:cNvSpPr>
            <a:spLocks noGrp="1"/>
          </p:cNvSpPr>
          <p:nvPr>
            <p:ph type="sldNum" sz="quarter" idx="12"/>
          </p:nvPr>
        </p:nvSpPr>
        <p:spPr/>
        <p:txBody>
          <a:bodyPr/>
          <a:lstStyle/>
          <a:p>
            <a:fld id="{05F07632-A3F4-407C-9EA4-4EC1A4266E15}" type="slidenum">
              <a:rPr lang="en-US" smtClean="0"/>
              <a:pPr/>
              <a:t>35</a:t>
            </a:fld>
            <a:endParaRPr lang="en-US"/>
          </a:p>
        </p:txBody>
      </p:sp>
    </p:spTree>
    <p:extLst>
      <p:ext uri="{BB962C8B-B14F-4D97-AF65-F5344CB8AC3E}">
        <p14:creationId xmlns:p14="http://schemas.microsoft.com/office/powerpoint/2010/main" val="1302899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r>
              <a:rPr lang="en-US" dirty="0"/>
              <a:t>At the beginning of the alveolar stage, each respiratory bronchiole terminates in a cluster of thin-walled alveolar sacs, separated from one another by loose connective tissue. </a:t>
            </a:r>
          </a:p>
          <a:p>
            <a:r>
              <a:rPr lang="en-US" dirty="0"/>
              <a:t>These sacs represent future alveolar ducts . </a:t>
            </a:r>
          </a:p>
          <a:p>
            <a:r>
              <a:rPr lang="en-US" dirty="0"/>
              <a:t>The transition from dependence on the placenta for gas exchange to autonomous gas exchange requires the following adaptive changes in the lungs:</a:t>
            </a:r>
          </a:p>
          <a:p>
            <a:pPr lvl="1"/>
            <a:r>
              <a:rPr lang="en-US" dirty="0"/>
              <a:t>Production of surfactant in the alveolar sacs</a:t>
            </a:r>
          </a:p>
          <a:p>
            <a:pPr lvl="1"/>
            <a:r>
              <a:rPr lang="en-US" dirty="0"/>
              <a:t>Transformation of the lungs from secretory into gas exchanging organs</a:t>
            </a:r>
          </a:p>
          <a:p>
            <a:pPr lvl="1"/>
            <a:r>
              <a:rPr lang="en-US" dirty="0"/>
              <a:t>Establishment of parallel pulmonary and systemic circulations</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36</a:t>
            </a:fld>
            <a:endParaRPr lang="en-US"/>
          </a:p>
        </p:txBody>
      </p:sp>
    </p:spTree>
    <p:extLst>
      <p:ext uri="{BB962C8B-B14F-4D97-AF65-F5344CB8AC3E}">
        <p14:creationId xmlns:p14="http://schemas.microsoft.com/office/powerpoint/2010/main" val="3608853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fontScale="77500" lnSpcReduction="20000"/>
          </a:bodyPr>
          <a:lstStyle/>
          <a:p>
            <a:r>
              <a:rPr lang="en-US" dirty="0" smtClean="0"/>
              <a:t>Approximately 95% of mature alveoli develop </a:t>
            </a:r>
            <a:r>
              <a:rPr lang="en-US" dirty="0" err="1" smtClean="0"/>
              <a:t>postnatally</a:t>
            </a:r>
            <a:r>
              <a:rPr lang="en-US" dirty="0" smtClean="0"/>
              <a:t>. </a:t>
            </a:r>
          </a:p>
          <a:p>
            <a:r>
              <a:rPr lang="en-US" dirty="0" smtClean="0"/>
              <a:t>After birth, the primordial alveoli enlarge as the lungs expand,</a:t>
            </a:r>
          </a:p>
          <a:p>
            <a:r>
              <a:rPr lang="en-US" dirty="0" smtClean="0">
                <a:solidFill>
                  <a:srgbClr val="FF0000"/>
                </a:solidFill>
              </a:rPr>
              <a:t>The greatest increase in the size of the lungs results from an increase in the number of respiratory bronchioles and primordial alveoli rather than from an increase in the size of the alveoli. </a:t>
            </a:r>
          </a:p>
          <a:p>
            <a:r>
              <a:rPr lang="en-US" dirty="0"/>
              <a:t>Alveolar development is largely completed by 3 years of age, but new alveoli are added until approximately 8 years of age. </a:t>
            </a:r>
            <a:endParaRPr lang="en-US" dirty="0" smtClean="0"/>
          </a:p>
          <a:p>
            <a:r>
              <a:rPr lang="en-US" dirty="0" smtClean="0"/>
              <a:t>Unlike </a:t>
            </a:r>
            <a:r>
              <a:rPr lang="en-US" dirty="0"/>
              <a:t>mature alveoli, immature alveoli have the potential for forming additional primordial alveoli. </a:t>
            </a:r>
            <a:endParaRPr lang="en-US" dirty="0" smtClean="0"/>
          </a:p>
          <a:p>
            <a:r>
              <a:rPr lang="en-US" dirty="0" smtClean="0"/>
              <a:t>The </a:t>
            </a:r>
            <a:r>
              <a:rPr lang="en-US" dirty="0"/>
              <a:t>major mechanism for increasing the number of alveoli is the formation of secondary connective tissue septa that subdivide existing primordial alveoli. </a:t>
            </a:r>
            <a:endParaRPr lang="en-US" dirty="0" smtClean="0"/>
          </a:p>
          <a:p>
            <a:r>
              <a:rPr lang="en-US" dirty="0" smtClean="0"/>
              <a:t>Initially</a:t>
            </a:r>
            <a:r>
              <a:rPr lang="en-US" dirty="0"/>
              <a:t>, the septa are relatively thick, but they are soon transformed into mature thin septa that are capable of gas exchange. </a:t>
            </a:r>
          </a:p>
        </p:txBody>
      </p:sp>
      <p:sp>
        <p:nvSpPr>
          <p:cNvPr id="2" name="Slide Number Placeholder 1"/>
          <p:cNvSpPr>
            <a:spLocks noGrp="1"/>
          </p:cNvSpPr>
          <p:nvPr>
            <p:ph type="sldNum" sz="quarter" idx="12"/>
          </p:nvPr>
        </p:nvSpPr>
        <p:spPr/>
        <p:txBody>
          <a:bodyPr/>
          <a:lstStyle/>
          <a:p>
            <a:fld id="{05F07632-A3F4-407C-9EA4-4EC1A4266E15}" type="slidenum">
              <a:rPr lang="en-US" smtClean="0"/>
              <a:pPr/>
              <a:t>37</a:t>
            </a:fld>
            <a:endParaRPr lang="en-US"/>
          </a:p>
        </p:txBody>
      </p:sp>
    </p:spTree>
    <p:extLst>
      <p:ext uri="{BB962C8B-B14F-4D97-AF65-F5344CB8AC3E}">
        <p14:creationId xmlns:p14="http://schemas.microsoft.com/office/powerpoint/2010/main" val="2901011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Lung development </a:t>
            </a:r>
            <a:endParaRPr lang="en-US" b="1" cap="all" dirty="0"/>
          </a:p>
        </p:txBody>
      </p:sp>
      <p:sp>
        <p:nvSpPr>
          <p:cNvPr id="3" name="Content Placeholder 2"/>
          <p:cNvSpPr>
            <a:spLocks noGrp="1"/>
          </p:cNvSpPr>
          <p:nvPr>
            <p:ph idx="1"/>
          </p:nvPr>
        </p:nvSpPr>
        <p:spPr/>
        <p:txBody>
          <a:bodyPr>
            <a:normAutofit fontScale="85000" lnSpcReduction="10000"/>
          </a:bodyPr>
          <a:lstStyle/>
          <a:p>
            <a:r>
              <a:rPr lang="en-US" dirty="0"/>
              <a:t>D</a:t>
            </a:r>
            <a:r>
              <a:rPr lang="en-US" dirty="0" smtClean="0"/>
              <a:t>uring the first few months after birth lung development is characterized by an exponential increase in the surface area of the air-blood barrier through the multiplication of alveoli and capillaries. </a:t>
            </a:r>
          </a:p>
          <a:p>
            <a:r>
              <a:rPr lang="en-US" dirty="0" smtClean="0"/>
              <a:t>Approximately 150 million primordial alveoli, one half of the adult number, are present in the lungs of a full-term neonate. </a:t>
            </a:r>
          </a:p>
          <a:p>
            <a:r>
              <a:rPr lang="en-US" dirty="0" smtClean="0"/>
              <a:t>On chest radiographs, therefore, the lungs of neonates are denser than adult lungs. </a:t>
            </a:r>
          </a:p>
          <a:p>
            <a:r>
              <a:rPr lang="en-US" dirty="0" smtClean="0"/>
              <a:t>Between the third and eighth years, the adult complement of 300 million alveoli is achieved. </a:t>
            </a:r>
            <a:endParaRPr lang="en-US" dirty="0"/>
          </a:p>
        </p:txBody>
      </p:sp>
      <p:sp>
        <p:nvSpPr>
          <p:cNvPr id="4" name="Slide Number Placeholder 3"/>
          <p:cNvSpPr>
            <a:spLocks noGrp="1"/>
          </p:cNvSpPr>
          <p:nvPr>
            <p:ph type="sldNum" sz="quarter" idx="12"/>
          </p:nvPr>
        </p:nvSpPr>
        <p:spPr>
          <a:xfrm>
            <a:off x="7025473" y="5943600"/>
            <a:ext cx="2133600" cy="365125"/>
          </a:xfrm>
        </p:spPr>
        <p:txBody>
          <a:bodyPr/>
          <a:lstStyle/>
          <a:p>
            <a:fld id="{05F07632-A3F4-407C-9EA4-4EC1A4266E15}" type="slidenum">
              <a:rPr lang="en-US" smtClean="0"/>
              <a:pPr/>
              <a:t>38</a:t>
            </a:fld>
            <a:endParaRPr lang="en-US"/>
          </a:p>
        </p:txBody>
      </p:sp>
    </p:spTree>
    <p:extLst>
      <p:ext uri="{BB962C8B-B14F-4D97-AF65-F5344CB8AC3E}">
        <p14:creationId xmlns:p14="http://schemas.microsoft.com/office/powerpoint/2010/main" val="17471935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8382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5F07632-A3F4-407C-9EA4-4EC1A4266E15}" type="slidenum">
              <a:rPr lang="en-US" smtClean="0"/>
              <a:pPr/>
              <a:t>39</a:t>
            </a:fld>
            <a:endParaRPr lang="en-US"/>
          </a:p>
        </p:txBody>
      </p:sp>
    </p:spTree>
    <p:extLst>
      <p:ext uri="{BB962C8B-B14F-4D97-AF65-F5344CB8AC3E}">
        <p14:creationId xmlns:p14="http://schemas.microsoft.com/office/powerpoint/2010/main" val="3920789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a:t>RESPIRATORY PRIMORDIUM </a:t>
            </a:r>
            <a:endParaRPr lang="en-US" dirty="0"/>
          </a:p>
        </p:txBody>
      </p:sp>
      <p:sp>
        <p:nvSpPr>
          <p:cNvPr id="3" name="Content Placeholder 2"/>
          <p:cNvSpPr>
            <a:spLocks noGrp="1"/>
          </p:cNvSpPr>
          <p:nvPr>
            <p:ph idx="1"/>
          </p:nvPr>
        </p:nvSpPr>
        <p:spPr>
          <a:xfrm>
            <a:off x="457200" y="1143000"/>
            <a:ext cx="8229600" cy="5410200"/>
          </a:xfrm>
        </p:spPr>
        <p:txBody>
          <a:bodyPr>
            <a:normAutofit fontScale="85000" lnSpcReduction="20000"/>
          </a:bodyPr>
          <a:lstStyle/>
          <a:p>
            <a:r>
              <a:rPr lang="en-US" dirty="0" smtClean="0"/>
              <a:t>The </a:t>
            </a:r>
            <a:r>
              <a:rPr lang="en-US" dirty="0" err="1" smtClean="0"/>
              <a:t>primordium</a:t>
            </a:r>
            <a:r>
              <a:rPr lang="en-US" dirty="0" smtClean="0"/>
              <a:t> of </a:t>
            </a:r>
            <a:r>
              <a:rPr lang="en-US" dirty="0" err="1" smtClean="0"/>
              <a:t>tracheobronchial</a:t>
            </a:r>
            <a:r>
              <a:rPr lang="en-US" dirty="0" smtClean="0"/>
              <a:t> tree is the </a:t>
            </a:r>
            <a:r>
              <a:rPr lang="en-US" b="1" dirty="0" err="1" smtClean="0"/>
              <a:t>laryngotracheal</a:t>
            </a:r>
            <a:r>
              <a:rPr lang="en-US" dirty="0" smtClean="0"/>
              <a:t> </a:t>
            </a:r>
            <a:r>
              <a:rPr lang="en-US" b="1" dirty="0" smtClean="0"/>
              <a:t>groove </a:t>
            </a:r>
            <a:r>
              <a:rPr lang="en-US" dirty="0" smtClean="0"/>
              <a:t>found in the floor of the caudal end of the primordial pharynx, caudal to the fourth pair of pharyngeal pouches. </a:t>
            </a:r>
          </a:p>
          <a:p>
            <a:r>
              <a:rPr lang="en-US" dirty="0" smtClean="0"/>
              <a:t>Sources of:</a:t>
            </a:r>
          </a:p>
          <a:p>
            <a:pPr lvl="1"/>
            <a:r>
              <a:rPr lang="en-US" dirty="0" smtClean="0"/>
              <a:t>pulmonary epithelium and glands of the larynx, trachea, and bronchi  - endoderm lining the </a:t>
            </a:r>
            <a:r>
              <a:rPr lang="en-US" dirty="0" err="1" smtClean="0"/>
              <a:t>laryngotracheal</a:t>
            </a:r>
            <a:r>
              <a:rPr lang="en-US" dirty="0" smtClean="0"/>
              <a:t> groove </a:t>
            </a:r>
          </a:p>
          <a:p>
            <a:pPr lvl="1"/>
            <a:r>
              <a:rPr lang="en-US" dirty="0" smtClean="0"/>
              <a:t>connective tissue, cartilage, and smooth muscle - splanchnic mesoderm surrounding the foregut  </a:t>
            </a:r>
          </a:p>
          <a:p>
            <a:r>
              <a:rPr lang="en-US" dirty="0" smtClean="0"/>
              <a:t>End of the 4</a:t>
            </a:r>
            <a:r>
              <a:rPr lang="en-US" baseline="30000" dirty="0" smtClean="0"/>
              <a:t>th</a:t>
            </a:r>
            <a:r>
              <a:rPr lang="en-US" dirty="0" smtClean="0"/>
              <a:t> week, </a:t>
            </a:r>
            <a:r>
              <a:rPr lang="en-US" dirty="0" err="1" smtClean="0"/>
              <a:t>evagination</a:t>
            </a:r>
            <a:r>
              <a:rPr lang="en-US" dirty="0" smtClean="0"/>
              <a:t> of the </a:t>
            </a:r>
            <a:r>
              <a:rPr lang="en-US" dirty="0" err="1" smtClean="0"/>
              <a:t>laryngotracheal</a:t>
            </a:r>
            <a:r>
              <a:rPr lang="en-US" dirty="0" smtClean="0"/>
              <a:t> groove forms a pouch-like </a:t>
            </a:r>
            <a:r>
              <a:rPr lang="en-US" dirty="0" err="1" smtClean="0"/>
              <a:t>laryngotracheal</a:t>
            </a:r>
            <a:r>
              <a:rPr lang="en-US" dirty="0" smtClean="0"/>
              <a:t> diverticulum (lung bud). </a:t>
            </a:r>
          </a:p>
          <a:p>
            <a:r>
              <a:rPr lang="en-US" dirty="0" smtClean="0"/>
              <a:t>The lung bud elongates into </a:t>
            </a:r>
            <a:r>
              <a:rPr lang="en-US" dirty="0" err="1" smtClean="0"/>
              <a:t>splanchnic</a:t>
            </a:r>
            <a:r>
              <a:rPr lang="en-US" dirty="0" smtClean="0"/>
              <a:t> </a:t>
            </a:r>
            <a:r>
              <a:rPr lang="en-US" dirty="0" err="1" smtClean="0"/>
              <a:t>mesenchyme</a:t>
            </a:r>
            <a:r>
              <a:rPr lang="en-US" dirty="0" smtClean="0"/>
              <a:t>.</a:t>
            </a:r>
          </a:p>
          <a:p>
            <a:r>
              <a:rPr lang="en-US" dirty="0" smtClean="0"/>
              <a:t>Distal end enlarges to form a globular respiratory bud  which </a:t>
            </a:r>
            <a:r>
              <a:rPr lang="en-US" dirty="0" err="1" smtClean="0"/>
              <a:t>froms</a:t>
            </a:r>
            <a:r>
              <a:rPr lang="en-US" dirty="0" smtClean="0"/>
              <a:t> the respiratory tree. </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4</a:t>
            </a:fld>
            <a:endParaRPr lang="en-US"/>
          </a:p>
        </p:txBody>
      </p:sp>
    </p:spTree>
    <p:extLst>
      <p:ext uri="{BB962C8B-B14F-4D97-AF65-F5344CB8AC3E}">
        <p14:creationId xmlns:p14="http://schemas.microsoft.com/office/powerpoint/2010/main" val="2932428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cap="all" dirty="0" smtClean="0"/>
              <a:t>Molecular studies </a:t>
            </a:r>
            <a:endParaRPr lang="en-US" b="1" cap="all" dirty="0"/>
          </a:p>
        </p:txBody>
      </p:sp>
      <p:sp>
        <p:nvSpPr>
          <p:cNvPr id="3" name="Content Placeholder 2"/>
          <p:cNvSpPr>
            <a:spLocks noGrp="1"/>
          </p:cNvSpPr>
          <p:nvPr>
            <p:ph idx="1"/>
          </p:nvPr>
        </p:nvSpPr>
        <p:spPr>
          <a:xfrm>
            <a:off x="457200" y="1143000"/>
            <a:ext cx="8229600" cy="4983163"/>
          </a:xfrm>
        </p:spPr>
        <p:txBody>
          <a:bodyPr>
            <a:normAutofit fontScale="70000" lnSpcReduction="20000"/>
          </a:bodyPr>
          <a:lstStyle/>
          <a:p>
            <a:r>
              <a:rPr lang="en-US" dirty="0"/>
              <a:t>L</a:t>
            </a:r>
            <a:r>
              <a:rPr lang="en-US" dirty="0" smtClean="0"/>
              <a:t>ung development is controlled by a cascade of signaling pathways that are regulated by the temporal and sequential expression of highly conserved genes. </a:t>
            </a:r>
          </a:p>
          <a:p>
            <a:r>
              <a:rPr lang="en-US" dirty="0" smtClean="0"/>
              <a:t>The commitment and differentiation of endodermal foregut cells to form respiratory-type epithelial cells are associated with expression of several transcription factors: </a:t>
            </a:r>
          </a:p>
          <a:p>
            <a:pPr lvl="1"/>
            <a:r>
              <a:rPr lang="en-US" dirty="0" smtClean="0"/>
              <a:t>thyroid transcription factor 1, </a:t>
            </a:r>
          </a:p>
          <a:p>
            <a:pPr lvl="1"/>
            <a:r>
              <a:rPr lang="en-US" dirty="0" smtClean="0"/>
              <a:t>hepatocyte nuclear factor (HNF) 3β, </a:t>
            </a:r>
          </a:p>
          <a:p>
            <a:pPr lvl="1"/>
            <a:r>
              <a:rPr lang="en-US" dirty="0" smtClean="0"/>
              <a:t>GATA-6, </a:t>
            </a:r>
          </a:p>
          <a:p>
            <a:pPr lvl="1"/>
            <a:r>
              <a:rPr lang="en-US" dirty="0" smtClean="0"/>
              <a:t>other Zinc-finger family members, </a:t>
            </a:r>
          </a:p>
          <a:p>
            <a:pPr lvl="1"/>
            <a:r>
              <a:rPr lang="en-US" dirty="0" smtClean="0"/>
              <a:t>retinoic acid receptors, </a:t>
            </a:r>
          </a:p>
          <a:p>
            <a:pPr lvl="1"/>
            <a:r>
              <a:rPr lang="en-US" dirty="0" err="1" smtClean="0"/>
              <a:t>homeobox</a:t>
            </a:r>
            <a:r>
              <a:rPr lang="en-US" dirty="0" smtClean="0"/>
              <a:t> (</a:t>
            </a:r>
            <a:r>
              <a:rPr lang="en-US" dirty="0" err="1" smtClean="0"/>
              <a:t>Hox</a:t>
            </a:r>
            <a:r>
              <a:rPr lang="en-US" dirty="0" smtClean="0"/>
              <a:t>) domain-containing genes </a:t>
            </a:r>
          </a:p>
          <a:p>
            <a:r>
              <a:rPr lang="en-US" dirty="0" err="1" smtClean="0"/>
              <a:t>Hox</a:t>
            </a:r>
            <a:r>
              <a:rPr lang="en-US" dirty="0" smtClean="0"/>
              <a:t> genes specify the </a:t>
            </a:r>
            <a:r>
              <a:rPr lang="en-US" dirty="0" err="1" smtClean="0"/>
              <a:t>anteroposterior</a:t>
            </a:r>
            <a:r>
              <a:rPr lang="en-US" dirty="0" smtClean="0"/>
              <a:t> axis in the embryo. </a:t>
            </a:r>
          </a:p>
          <a:p>
            <a:r>
              <a:rPr lang="en-US" dirty="0" smtClean="0"/>
              <a:t>Fibroblast growth factor 10 and other signals from splanchnic mesenchyme probably induce the outgrowth of the respiratory bud. </a:t>
            </a:r>
          </a:p>
        </p:txBody>
      </p:sp>
      <p:sp>
        <p:nvSpPr>
          <p:cNvPr id="4" name="Slide Number Placeholder 3"/>
          <p:cNvSpPr>
            <a:spLocks noGrp="1"/>
          </p:cNvSpPr>
          <p:nvPr>
            <p:ph type="sldNum" sz="quarter" idx="12"/>
          </p:nvPr>
        </p:nvSpPr>
        <p:spPr/>
        <p:txBody>
          <a:bodyPr/>
          <a:lstStyle/>
          <a:p>
            <a:fld id="{05F07632-A3F4-407C-9EA4-4EC1A4266E15}" type="slidenum">
              <a:rPr lang="en-US" smtClean="0"/>
              <a:pPr/>
              <a:t>40</a:t>
            </a:fld>
            <a:endParaRPr lang="en-US"/>
          </a:p>
        </p:txBody>
      </p:sp>
    </p:spTree>
    <p:extLst>
      <p:ext uri="{BB962C8B-B14F-4D97-AF65-F5344CB8AC3E}">
        <p14:creationId xmlns:p14="http://schemas.microsoft.com/office/powerpoint/2010/main" val="756527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r>
              <a:rPr lang="en-US" dirty="0" smtClean="0"/>
              <a:t>Branching of the respiratory bud (branching morphogenesis) and its proliferation depend on epithelial (endodermal foregut)-</a:t>
            </a:r>
            <a:r>
              <a:rPr lang="en-US" dirty="0" err="1" smtClean="0"/>
              <a:t>mesenchymal</a:t>
            </a:r>
            <a:r>
              <a:rPr lang="en-US" dirty="0" smtClean="0"/>
              <a:t> (mesoderm) interactions. </a:t>
            </a:r>
          </a:p>
          <a:p>
            <a:r>
              <a:rPr lang="en-US" dirty="0" smtClean="0"/>
              <a:t>The </a:t>
            </a:r>
            <a:r>
              <a:rPr lang="en-US" dirty="0" err="1" smtClean="0"/>
              <a:t>Wnt</a:t>
            </a:r>
            <a:r>
              <a:rPr lang="en-US" dirty="0" smtClean="0"/>
              <a:t> signaling pathway plays an essential role in the inductive interactions between epithelium and mesenchyme. </a:t>
            </a:r>
          </a:p>
          <a:p>
            <a:r>
              <a:rPr lang="en-US" dirty="0" smtClean="0"/>
              <a:t>Recent studies suggest that Wnt7b signaling from the epithelium regulates </a:t>
            </a:r>
            <a:r>
              <a:rPr lang="en-US" dirty="0" err="1" smtClean="0"/>
              <a:t>mesenchymal</a:t>
            </a:r>
            <a:r>
              <a:rPr lang="en-US" dirty="0" smtClean="0"/>
              <a:t> proliferation and blood vessel formation in the lung. </a:t>
            </a:r>
          </a:p>
          <a:p>
            <a:r>
              <a:rPr lang="en-US" dirty="0" smtClean="0"/>
              <a:t>The patterning </a:t>
            </a:r>
            <a:r>
              <a:rPr lang="en-US" dirty="0" err="1" smtClean="0"/>
              <a:t>morphogen</a:t>
            </a:r>
            <a:r>
              <a:rPr lang="en-US" dirty="0" smtClean="0"/>
              <a:t> sonic hedgehog (</a:t>
            </a:r>
            <a:r>
              <a:rPr lang="en-US" dirty="0" err="1" smtClean="0"/>
              <a:t>Shh-Gli</a:t>
            </a:r>
            <a:r>
              <a:rPr lang="en-US" dirty="0" smtClean="0"/>
              <a:t>) modulates the expression of fibroblast growth factor 10, which controls the branching of the bronchial buds. </a:t>
            </a:r>
          </a:p>
          <a:p>
            <a:r>
              <a:rPr lang="en-US" dirty="0"/>
              <a:t>T</a:t>
            </a:r>
            <a:r>
              <a:rPr lang="en-US" dirty="0" smtClean="0"/>
              <a:t>he </a:t>
            </a:r>
            <a:r>
              <a:rPr lang="en-US" dirty="0" err="1" smtClean="0"/>
              <a:t>morphogen</a:t>
            </a:r>
            <a:r>
              <a:rPr lang="en-US" dirty="0" smtClean="0"/>
              <a:t> retinoic acid regulates </a:t>
            </a:r>
            <a:r>
              <a:rPr lang="en-US" dirty="0" err="1" smtClean="0"/>
              <a:t>Hox</a:t>
            </a:r>
            <a:r>
              <a:rPr lang="en-US" dirty="0" smtClean="0"/>
              <a:t> a5, b5, and c4, which are expressed in the developing lung. </a:t>
            </a:r>
          </a:p>
        </p:txBody>
      </p:sp>
      <p:sp>
        <p:nvSpPr>
          <p:cNvPr id="2" name="Slide Number Placeholder 1"/>
          <p:cNvSpPr>
            <a:spLocks noGrp="1"/>
          </p:cNvSpPr>
          <p:nvPr>
            <p:ph type="sldNum" sz="quarter" idx="12"/>
          </p:nvPr>
        </p:nvSpPr>
        <p:spPr/>
        <p:txBody>
          <a:bodyPr/>
          <a:lstStyle/>
          <a:p>
            <a:fld id="{05F07632-A3F4-407C-9EA4-4EC1A4266E15}" type="slidenum">
              <a:rPr lang="en-US" smtClean="0"/>
              <a:pPr/>
              <a:t>41</a:t>
            </a:fld>
            <a:endParaRPr lang="en-US"/>
          </a:p>
        </p:txBody>
      </p:sp>
    </p:spTree>
    <p:extLst>
      <p:ext uri="{BB962C8B-B14F-4D97-AF65-F5344CB8AC3E}">
        <p14:creationId xmlns:p14="http://schemas.microsoft.com/office/powerpoint/2010/main" val="3587470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smtClean="0"/>
              <a:t>Fetal breathing movements (FBMs) </a:t>
            </a:r>
            <a:endParaRPr lang="en-US" b="1" cap="all" dirty="0"/>
          </a:p>
        </p:txBody>
      </p:sp>
      <p:sp>
        <p:nvSpPr>
          <p:cNvPr id="3" name="Content Placeholder 2"/>
          <p:cNvSpPr>
            <a:spLocks noGrp="1"/>
          </p:cNvSpPr>
          <p:nvPr>
            <p:ph idx="1"/>
          </p:nvPr>
        </p:nvSpPr>
        <p:spPr/>
        <p:txBody>
          <a:bodyPr>
            <a:normAutofit fontScale="70000" lnSpcReduction="20000"/>
          </a:bodyPr>
          <a:lstStyle/>
          <a:p>
            <a:r>
              <a:rPr lang="en-US" dirty="0" smtClean="0"/>
              <a:t>FBM can be detected by real-time ultrasonography</a:t>
            </a:r>
          </a:p>
          <a:p>
            <a:r>
              <a:rPr lang="en-US" dirty="0" smtClean="0"/>
              <a:t>FBM occur before birth, exerting sufficient force to cause aspiration of some amniotic fluid into the lungs. </a:t>
            </a:r>
          </a:p>
          <a:p>
            <a:r>
              <a:rPr lang="en-US" dirty="0" smtClean="0"/>
              <a:t>FBMs occur intermittently (approximately 30% of them during rapid eye movement sleep) and are essential for normal lung development. </a:t>
            </a:r>
          </a:p>
          <a:p>
            <a:r>
              <a:rPr lang="en-US" dirty="0" smtClean="0"/>
              <a:t>The pattern of FBMs is widely used in the monitoring of labor and as a predictor of fetal outcome in a preterm delivery. </a:t>
            </a:r>
          </a:p>
          <a:p>
            <a:r>
              <a:rPr lang="en-US" dirty="0" smtClean="0"/>
              <a:t>By birth, the fetus has had the advantage of several months of breathing exercise. </a:t>
            </a:r>
          </a:p>
          <a:p>
            <a:r>
              <a:rPr lang="en-US" dirty="0" smtClean="0"/>
              <a:t>FBMs, which increase as the time of delivery approaches, probably condition the respiratory muscles. </a:t>
            </a:r>
          </a:p>
          <a:p>
            <a:r>
              <a:rPr lang="en-US" dirty="0" smtClean="0"/>
              <a:t>In addition, these movements stimulate lung development, possibly by creating a pressure gradient between the lungs and the amniotic fluid. </a:t>
            </a:r>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42</a:t>
            </a:fld>
            <a:endParaRPr lang="en-US"/>
          </a:p>
        </p:txBody>
      </p:sp>
    </p:spTree>
    <p:extLst>
      <p:ext uri="{BB962C8B-B14F-4D97-AF65-F5344CB8AC3E}">
        <p14:creationId xmlns:p14="http://schemas.microsoft.com/office/powerpoint/2010/main" val="2870381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0000" lnSpcReduction="20000"/>
          </a:bodyPr>
          <a:lstStyle/>
          <a:p>
            <a:r>
              <a:rPr lang="en-US" dirty="0" smtClean="0"/>
              <a:t>At birth, the lungs are approximately half-filled with fluid derived from the amniotic cavity, lungs, and tracheal glands. </a:t>
            </a:r>
          </a:p>
          <a:p>
            <a:r>
              <a:rPr lang="en-US" dirty="0" smtClean="0">
                <a:solidFill>
                  <a:srgbClr val="FF0000"/>
                </a:solidFill>
              </a:rPr>
              <a:t>Aeration of the lungs at birth is not so much the inflation of empty collapsed organs but rather the rapid replacement of intra-alveolar fluid by air. </a:t>
            </a:r>
          </a:p>
          <a:p>
            <a:r>
              <a:rPr lang="en-US" dirty="0" smtClean="0"/>
              <a:t>The fluid in the lungs is cleared at birth by three routes:</a:t>
            </a:r>
          </a:p>
          <a:p>
            <a:pPr lvl="1"/>
            <a:r>
              <a:rPr lang="en-US" dirty="0" smtClean="0"/>
              <a:t>Through the mouth and nose by pressure on the fetal thorax during vaginal delivery</a:t>
            </a:r>
          </a:p>
          <a:p>
            <a:pPr lvl="1"/>
            <a:r>
              <a:rPr lang="en-US" dirty="0" smtClean="0"/>
              <a:t>Into the pulmonary arteries, veins, and capillaries</a:t>
            </a:r>
          </a:p>
          <a:p>
            <a:pPr lvl="1"/>
            <a:r>
              <a:rPr lang="en-US" dirty="0" smtClean="0"/>
              <a:t>Into the </a:t>
            </a:r>
            <a:r>
              <a:rPr lang="en-US" dirty="0" err="1" smtClean="0"/>
              <a:t>lymphatics</a:t>
            </a:r>
            <a:endParaRPr lang="en-US" dirty="0" smtClean="0"/>
          </a:p>
          <a:p>
            <a:r>
              <a:rPr lang="en-US" dirty="0" smtClean="0"/>
              <a:t>In the near-term fetus, the pulmonary lymphatic vessels are relatively larger and more numerous than in the adult. </a:t>
            </a:r>
          </a:p>
          <a:p>
            <a:r>
              <a:rPr lang="en-US" dirty="0" smtClean="0"/>
              <a:t>Lymph flow is rapid during the first few hours after birth and then diminishes. </a:t>
            </a:r>
          </a:p>
          <a:p>
            <a:r>
              <a:rPr lang="en-US" dirty="0" smtClean="0"/>
              <a:t>Three factors are important for normal lung development: </a:t>
            </a:r>
          </a:p>
          <a:p>
            <a:pPr lvl="1"/>
            <a:r>
              <a:rPr lang="en-US" b="1" u="sng" dirty="0">
                <a:solidFill>
                  <a:srgbClr val="FF0000"/>
                </a:solidFill>
              </a:rPr>
              <a:t>A</a:t>
            </a:r>
            <a:r>
              <a:rPr lang="en-US" b="1" u="sng" dirty="0" smtClean="0">
                <a:solidFill>
                  <a:srgbClr val="FF0000"/>
                </a:solidFill>
              </a:rPr>
              <a:t>dequate thoracic space for lung growth, </a:t>
            </a:r>
          </a:p>
          <a:p>
            <a:pPr lvl="1"/>
            <a:r>
              <a:rPr lang="en-US" b="1" u="sng" dirty="0" smtClean="0">
                <a:solidFill>
                  <a:srgbClr val="FF0000"/>
                </a:solidFill>
              </a:rPr>
              <a:t>FBMs, </a:t>
            </a:r>
          </a:p>
          <a:p>
            <a:pPr lvl="1"/>
            <a:r>
              <a:rPr lang="en-US" b="1" u="sng" dirty="0">
                <a:solidFill>
                  <a:srgbClr val="FF0000"/>
                </a:solidFill>
              </a:rPr>
              <a:t>A</a:t>
            </a:r>
            <a:r>
              <a:rPr lang="en-US" b="1" u="sng" dirty="0" smtClean="0">
                <a:solidFill>
                  <a:srgbClr val="FF0000"/>
                </a:solidFill>
              </a:rPr>
              <a:t>dequate amniotic fluid volume </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43</a:t>
            </a:fld>
            <a:endParaRPr lang="en-US"/>
          </a:p>
        </p:txBody>
      </p:sp>
    </p:spTree>
    <p:extLst>
      <p:ext uri="{BB962C8B-B14F-4D97-AF65-F5344CB8AC3E}">
        <p14:creationId xmlns:p14="http://schemas.microsoft.com/office/powerpoint/2010/main" val="205154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10000"/>
          </a:bodyPr>
          <a:lstStyle/>
          <a:p>
            <a:pPr marL="0" indent="0">
              <a:buNone/>
            </a:pPr>
            <a:r>
              <a:rPr lang="en-US" b="1" dirty="0" smtClean="0"/>
              <a:t>OLIGOHYDRAMNIOS AND LUNG DEVELOPMENT</a:t>
            </a:r>
          </a:p>
          <a:p>
            <a:r>
              <a:rPr lang="en-US" dirty="0" smtClean="0"/>
              <a:t>When </a:t>
            </a:r>
            <a:r>
              <a:rPr lang="en-US" dirty="0" err="1" smtClean="0"/>
              <a:t>oligohydramnios</a:t>
            </a:r>
            <a:r>
              <a:rPr lang="en-US" dirty="0" smtClean="0"/>
              <a:t>  is severe and chronic because of amniotic fluid leakage or decreased production, lung development is retarded and severe pulmonary hypoplasia results from restriction of the fetal thorax.</a:t>
            </a:r>
          </a:p>
          <a:p>
            <a:pPr marL="0" indent="0">
              <a:buNone/>
            </a:pPr>
            <a:endParaRPr lang="en-US" b="1" dirty="0" smtClean="0"/>
          </a:p>
          <a:p>
            <a:pPr marL="0" indent="0">
              <a:buNone/>
            </a:pPr>
            <a:r>
              <a:rPr lang="en-US" b="1" dirty="0" smtClean="0"/>
              <a:t>LUNGS OF NEONATES</a:t>
            </a:r>
          </a:p>
          <a:p>
            <a:r>
              <a:rPr lang="en-US" dirty="0" smtClean="0"/>
              <a:t>Fresh healthy lungs always contain some air; consequently, pulmonary tissue removed from them will float in water. </a:t>
            </a:r>
          </a:p>
          <a:p>
            <a:r>
              <a:rPr lang="en-US" dirty="0" smtClean="0"/>
              <a:t>A diseased lung, partly filled with fluid, may not float. </a:t>
            </a:r>
          </a:p>
          <a:p>
            <a:r>
              <a:rPr lang="en-US" dirty="0" smtClean="0"/>
              <a:t>Of </a:t>
            </a:r>
            <a:r>
              <a:rPr lang="en-US" dirty="0" err="1" smtClean="0"/>
              <a:t>medicolegal</a:t>
            </a:r>
            <a:r>
              <a:rPr lang="en-US" dirty="0" smtClean="0"/>
              <a:t> significance is the fact that the lungs of a stillborn infant are firm and sink when placed in water because they contain fluid, not air.</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44</a:t>
            </a:fld>
            <a:endParaRPr lang="en-US"/>
          </a:p>
        </p:txBody>
      </p:sp>
    </p:spTree>
    <p:extLst>
      <p:ext uri="{BB962C8B-B14F-4D97-AF65-F5344CB8AC3E}">
        <p14:creationId xmlns:p14="http://schemas.microsoft.com/office/powerpoint/2010/main" val="34674537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t>RESPIRATORY DISTRESS SYNDROME</a:t>
            </a:r>
            <a:endParaRPr lang="en-US" b="1" dirty="0"/>
          </a:p>
        </p:txBody>
      </p:sp>
      <p:sp>
        <p:nvSpPr>
          <p:cNvPr id="3" name="Content Placeholder 2"/>
          <p:cNvSpPr>
            <a:spLocks noGrp="1"/>
          </p:cNvSpPr>
          <p:nvPr>
            <p:ph idx="1"/>
          </p:nvPr>
        </p:nvSpPr>
        <p:spPr>
          <a:xfrm>
            <a:off x="457200" y="1143000"/>
            <a:ext cx="8229600" cy="5334000"/>
          </a:xfrm>
        </p:spPr>
        <p:txBody>
          <a:bodyPr>
            <a:normAutofit fontScale="70000" lnSpcReduction="20000"/>
          </a:bodyPr>
          <a:lstStyle/>
          <a:p>
            <a:r>
              <a:rPr lang="en-US" dirty="0" smtClean="0"/>
              <a:t>Respiratory distress syndrome (RDS) affects approximately 2% of live newborn infants; those born prematurely are most susceptible. </a:t>
            </a:r>
          </a:p>
          <a:p>
            <a:r>
              <a:rPr lang="en-US" dirty="0" smtClean="0"/>
              <a:t>These infants develop rapid, labored breathing shortly after birth. </a:t>
            </a:r>
          </a:p>
          <a:p>
            <a:r>
              <a:rPr lang="en-US" dirty="0" smtClean="0">
                <a:solidFill>
                  <a:srgbClr val="FF0000"/>
                </a:solidFill>
              </a:rPr>
              <a:t>RDS is also known as hyaline membrane disease (HMD). </a:t>
            </a:r>
          </a:p>
          <a:p>
            <a:r>
              <a:rPr lang="en-US" dirty="0" smtClean="0"/>
              <a:t>An estimated 30% of all neonatal disease results from RDS or its complications.</a:t>
            </a:r>
          </a:p>
          <a:p>
            <a:r>
              <a:rPr lang="en-US" dirty="0" smtClean="0">
                <a:solidFill>
                  <a:srgbClr val="FF0000"/>
                </a:solidFill>
              </a:rPr>
              <a:t>Surfactant deficiency is a major cause of RDS or HMD. </a:t>
            </a:r>
          </a:p>
          <a:p>
            <a:r>
              <a:rPr lang="en-US" dirty="0" smtClean="0"/>
              <a:t>The lungs are underinflated and the alveoli contain a fluid with a high protein content that resembles a glassy or hyaline membrane. </a:t>
            </a:r>
          </a:p>
          <a:p>
            <a:r>
              <a:rPr lang="en-US" dirty="0" smtClean="0"/>
              <a:t>This membrane is thought to be derived from a combination of substances in the circulation and from the injured pulmonary epithelium. </a:t>
            </a:r>
          </a:p>
          <a:p>
            <a:r>
              <a:rPr lang="en-US" dirty="0" smtClean="0"/>
              <a:t>It has been suggested that prolonged intrauterine asphyxia may produce irreversible changes in the type II alveolar cells, making them incapable of producing surfactant. </a:t>
            </a:r>
          </a:p>
        </p:txBody>
      </p:sp>
      <p:sp>
        <p:nvSpPr>
          <p:cNvPr id="4" name="Slide Number Placeholder 3"/>
          <p:cNvSpPr>
            <a:spLocks noGrp="1"/>
          </p:cNvSpPr>
          <p:nvPr>
            <p:ph type="sldNum" sz="quarter" idx="12"/>
          </p:nvPr>
        </p:nvSpPr>
        <p:spPr/>
        <p:txBody>
          <a:bodyPr/>
          <a:lstStyle/>
          <a:p>
            <a:fld id="{05F07632-A3F4-407C-9EA4-4EC1A4266E15}" type="slidenum">
              <a:rPr lang="en-US" smtClean="0"/>
              <a:pPr/>
              <a:t>45</a:t>
            </a:fld>
            <a:endParaRPr lang="en-US"/>
          </a:p>
        </p:txBody>
      </p:sp>
    </p:spTree>
    <p:extLst>
      <p:ext uri="{BB962C8B-B14F-4D97-AF65-F5344CB8AC3E}">
        <p14:creationId xmlns:p14="http://schemas.microsoft.com/office/powerpoint/2010/main" val="31423366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r>
              <a:rPr lang="en-US" dirty="0" smtClean="0"/>
              <a:t>Other factors may cause RDS.</a:t>
            </a:r>
          </a:p>
          <a:p>
            <a:r>
              <a:rPr lang="en-US" dirty="0" smtClean="0"/>
              <a:t>All growth factors and hormones controlling surfactant production have not been identified, but corticosteroids and </a:t>
            </a:r>
            <a:r>
              <a:rPr lang="en-US" dirty="0" err="1" smtClean="0"/>
              <a:t>thyroxine</a:t>
            </a:r>
            <a:r>
              <a:rPr lang="en-US" dirty="0" smtClean="0"/>
              <a:t>, which are involved in fetal lung maturation, are potent stimulators of surfactant production. </a:t>
            </a:r>
          </a:p>
          <a:p>
            <a:r>
              <a:rPr lang="en-US" dirty="0" smtClean="0"/>
              <a:t>Maternal glucocorticoid treatment during pregnancy accelerates fetal lung development and surfactant production. </a:t>
            </a:r>
          </a:p>
          <a:p>
            <a:r>
              <a:rPr lang="en-US" dirty="0" smtClean="0"/>
              <a:t>It is now routine to use corticosteroids (betamethasone) for the prevention of RDS in preterm labor.</a:t>
            </a:r>
          </a:p>
          <a:p>
            <a:r>
              <a:rPr lang="en-US" dirty="0" smtClean="0"/>
              <a:t> </a:t>
            </a:r>
            <a:r>
              <a:rPr lang="en-US" dirty="0"/>
              <a:t>A</a:t>
            </a:r>
            <a:r>
              <a:rPr lang="en-US" dirty="0" smtClean="0"/>
              <a:t>dministration of exogenous surfactant (surfactant replacement therapy) reduces the severity of RDS and neonatal mortality.</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46</a:t>
            </a:fld>
            <a:endParaRPr lang="en-US"/>
          </a:p>
        </p:txBody>
      </p:sp>
    </p:spTree>
    <p:extLst>
      <p:ext uri="{BB962C8B-B14F-4D97-AF65-F5344CB8AC3E}">
        <p14:creationId xmlns:p14="http://schemas.microsoft.com/office/powerpoint/2010/main" val="36084258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5715000"/>
          </a:xfrm>
        </p:spPr>
        <p:txBody>
          <a:bodyPr>
            <a:normAutofit fontScale="70000" lnSpcReduction="20000"/>
          </a:bodyPr>
          <a:lstStyle/>
          <a:p>
            <a:pPr marL="0" indent="0">
              <a:buNone/>
            </a:pPr>
            <a:r>
              <a:rPr lang="en-US" b="1" dirty="0" smtClean="0"/>
              <a:t>LOBE OF AZYGOS VEIN</a:t>
            </a:r>
          </a:p>
          <a:p>
            <a:r>
              <a:rPr lang="en-US" dirty="0" smtClean="0"/>
              <a:t>This lobe appears in the right lung in approximately 1% of people. </a:t>
            </a:r>
          </a:p>
          <a:p>
            <a:r>
              <a:rPr lang="en-US" dirty="0" smtClean="0"/>
              <a:t>It develops when the apical bronchus grows superiorly, medial to the arch of the </a:t>
            </a:r>
            <a:r>
              <a:rPr lang="en-US" dirty="0" err="1" smtClean="0"/>
              <a:t>azygos</a:t>
            </a:r>
            <a:r>
              <a:rPr lang="en-US" dirty="0" smtClean="0"/>
              <a:t> vein, instead of lateral to it. </a:t>
            </a:r>
          </a:p>
          <a:p>
            <a:r>
              <a:rPr lang="en-US" dirty="0" smtClean="0"/>
              <a:t>As a result, the vein lies at the bottom of a fissure in the superior (upper) lobe, which produces a linear marking on a radiograph of the lungs.</a:t>
            </a:r>
          </a:p>
          <a:p>
            <a:pPr marL="0" indent="0">
              <a:buNone/>
            </a:pPr>
            <a:endParaRPr lang="en-US" dirty="0" smtClean="0"/>
          </a:p>
          <a:p>
            <a:pPr marL="0" indent="0">
              <a:buNone/>
            </a:pPr>
            <a:r>
              <a:rPr lang="en-US" b="1" dirty="0" smtClean="0"/>
              <a:t>CONGENITAL LUNG CYSTS</a:t>
            </a:r>
          </a:p>
          <a:p>
            <a:r>
              <a:rPr lang="en-US" dirty="0" smtClean="0"/>
              <a:t>Cysts (filled with fluid or air) are thought to be formed by the dilation of terminal bronchi. </a:t>
            </a:r>
          </a:p>
          <a:p>
            <a:r>
              <a:rPr lang="en-US" dirty="0" smtClean="0"/>
              <a:t>They probably result from a disturbance in bronchial development during late fetal life. </a:t>
            </a:r>
          </a:p>
          <a:p>
            <a:r>
              <a:rPr lang="en-US" dirty="0" smtClean="0"/>
              <a:t>If several cysts are present, the lungs have a honeycomb appearance on radiographs. </a:t>
            </a:r>
          </a:p>
          <a:p>
            <a:r>
              <a:rPr lang="en-US" dirty="0" smtClean="0"/>
              <a:t>Congenital lung cysts are usually located at the periphery of the lung.</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47</a:t>
            </a:fld>
            <a:endParaRPr lang="en-US"/>
          </a:p>
        </p:txBody>
      </p:sp>
    </p:spTree>
    <p:extLst>
      <p:ext uri="{BB962C8B-B14F-4D97-AF65-F5344CB8AC3E}">
        <p14:creationId xmlns:p14="http://schemas.microsoft.com/office/powerpoint/2010/main" val="3122420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571500"/>
            <a:ext cx="71723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5F07632-A3F4-407C-9EA4-4EC1A4266E15}" type="slidenum">
              <a:rPr lang="en-US" smtClean="0"/>
              <a:pPr/>
              <a:t>48</a:t>
            </a:fld>
            <a:endParaRPr lang="en-US"/>
          </a:p>
        </p:txBody>
      </p:sp>
    </p:spTree>
    <p:extLst>
      <p:ext uri="{BB962C8B-B14F-4D97-AF65-F5344CB8AC3E}">
        <p14:creationId xmlns:p14="http://schemas.microsoft.com/office/powerpoint/2010/main" val="26808025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70000" lnSpcReduction="20000"/>
          </a:bodyPr>
          <a:lstStyle/>
          <a:p>
            <a:pPr marL="0" indent="0">
              <a:buNone/>
            </a:pPr>
            <a:r>
              <a:rPr lang="en-US" b="1" dirty="0" smtClean="0"/>
              <a:t>AGENESIS OF LUNGS</a:t>
            </a:r>
          </a:p>
          <a:p>
            <a:r>
              <a:rPr lang="en-US" dirty="0" smtClean="0"/>
              <a:t>Absence of the lungs results from failure of the respiratory bud to develop. </a:t>
            </a:r>
          </a:p>
          <a:p>
            <a:r>
              <a:rPr lang="en-US" dirty="0" smtClean="0"/>
              <a:t>Agenesis of one lung is more common than bilateral agenesis, but both conditions are rare. </a:t>
            </a:r>
          </a:p>
          <a:p>
            <a:r>
              <a:rPr lang="en-US" dirty="0" smtClean="0"/>
              <a:t>Unilateral pulmonary agenesis is compatible with life. </a:t>
            </a:r>
          </a:p>
          <a:p>
            <a:r>
              <a:rPr lang="en-US" dirty="0" smtClean="0"/>
              <a:t>The heart and other </a:t>
            </a:r>
            <a:r>
              <a:rPr lang="en-US" dirty="0" err="1" smtClean="0"/>
              <a:t>mediastinal</a:t>
            </a:r>
            <a:r>
              <a:rPr lang="en-US" dirty="0" smtClean="0"/>
              <a:t> structures are shifted to the affected side, and the existing lung is </a:t>
            </a:r>
            <a:r>
              <a:rPr lang="en-US" dirty="0" err="1" smtClean="0"/>
              <a:t>hyperexpanded</a:t>
            </a:r>
            <a:r>
              <a:rPr lang="en-US" dirty="0" smtClean="0"/>
              <a:t>.</a:t>
            </a:r>
          </a:p>
          <a:p>
            <a:pPr marL="0" indent="0">
              <a:buNone/>
            </a:pPr>
            <a:endParaRPr lang="en-US" dirty="0" smtClean="0"/>
          </a:p>
          <a:p>
            <a:pPr marL="0" indent="0">
              <a:buNone/>
            </a:pPr>
            <a:r>
              <a:rPr lang="en-US" b="1" dirty="0" smtClean="0"/>
              <a:t>LUNG HYPOPLASIA</a:t>
            </a:r>
          </a:p>
          <a:p>
            <a:r>
              <a:rPr lang="en-US" dirty="0" smtClean="0"/>
              <a:t>In infants with congenital diaphragmatic hernia, the lung is unable to develop normally because it is compressed by the abnormally positioned abdominal viscera. </a:t>
            </a:r>
          </a:p>
          <a:p>
            <a:r>
              <a:rPr lang="en-US" dirty="0" smtClean="0"/>
              <a:t>Lung hypoplasia is characterized by: </a:t>
            </a:r>
          </a:p>
          <a:p>
            <a:pPr lvl="1"/>
            <a:r>
              <a:rPr lang="en-US" dirty="0" smtClean="0"/>
              <a:t>markedly reduced lung volume </a:t>
            </a:r>
            <a:endParaRPr lang="en-US" dirty="0"/>
          </a:p>
          <a:p>
            <a:pPr lvl="1"/>
            <a:r>
              <a:rPr lang="en-US" dirty="0" smtClean="0"/>
              <a:t>hypertrophy of the smooth muscle in the pulmonary arteries </a:t>
            </a:r>
          </a:p>
          <a:p>
            <a:r>
              <a:rPr lang="en-US" dirty="0" smtClean="0"/>
              <a:t>The pulmonary hypertension leads to decreased blood flow through the pulmonary vascular system as the blood continues to shunt through the </a:t>
            </a:r>
            <a:r>
              <a:rPr lang="en-US" dirty="0" err="1" smtClean="0"/>
              <a:t>ductus</a:t>
            </a:r>
            <a:r>
              <a:rPr lang="en-US" dirty="0" smtClean="0"/>
              <a:t> </a:t>
            </a:r>
            <a:r>
              <a:rPr lang="en-US" dirty="0" err="1" smtClean="0"/>
              <a:t>arteriosus</a:t>
            </a:r>
            <a:r>
              <a:rPr lang="en-US" dirty="0" smtClean="0"/>
              <a:t>.</a:t>
            </a:r>
          </a:p>
        </p:txBody>
      </p:sp>
      <p:sp>
        <p:nvSpPr>
          <p:cNvPr id="2" name="Slide Number Placeholder 1"/>
          <p:cNvSpPr>
            <a:spLocks noGrp="1"/>
          </p:cNvSpPr>
          <p:nvPr>
            <p:ph type="sldNum" sz="quarter" idx="12"/>
          </p:nvPr>
        </p:nvSpPr>
        <p:spPr/>
        <p:txBody>
          <a:bodyPr/>
          <a:lstStyle/>
          <a:p>
            <a:fld id="{05F07632-A3F4-407C-9EA4-4EC1A4266E15}" type="slidenum">
              <a:rPr lang="en-US" smtClean="0"/>
              <a:pPr/>
              <a:t>49</a:t>
            </a:fld>
            <a:endParaRPr lang="en-US"/>
          </a:p>
        </p:txBody>
      </p:sp>
    </p:spTree>
    <p:extLst>
      <p:ext uri="{BB962C8B-B14F-4D97-AF65-F5344CB8AC3E}">
        <p14:creationId xmlns:p14="http://schemas.microsoft.com/office/powerpoint/2010/main" val="3471292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10000"/>
          </a:bodyPr>
          <a:lstStyle/>
          <a:p>
            <a:r>
              <a:rPr lang="en-US" dirty="0" err="1"/>
              <a:t>L</a:t>
            </a:r>
            <a:r>
              <a:rPr lang="en-US" dirty="0" err="1" smtClean="0"/>
              <a:t>aryngotracheal</a:t>
            </a:r>
            <a:r>
              <a:rPr lang="en-US" dirty="0" smtClean="0"/>
              <a:t> diverticulum separates from the primordial pharynx; but maintains a communication with it through the </a:t>
            </a:r>
            <a:r>
              <a:rPr lang="en-US" b="1" dirty="0" smtClean="0"/>
              <a:t>primordial laryngeal inlet</a:t>
            </a:r>
            <a:r>
              <a:rPr lang="en-US" dirty="0" smtClean="0"/>
              <a:t>. </a:t>
            </a:r>
          </a:p>
          <a:p>
            <a:r>
              <a:rPr lang="en-US" dirty="0"/>
              <a:t>E</a:t>
            </a:r>
            <a:r>
              <a:rPr lang="en-US" dirty="0" smtClean="0"/>
              <a:t>nd of the 5</a:t>
            </a:r>
            <a:r>
              <a:rPr lang="en-US" baseline="30000" dirty="0" smtClean="0"/>
              <a:t>th</a:t>
            </a:r>
            <a:r>
              <a:rPr lang="en-US" dirty="0" smtClean="0"/>
              <a:t> week, longitudinal </a:t>
            </a:r>
            <a:r>
              <a:rPr lang="en-US" u="sng" dirty="0" err="1" smtClean="0">
                <a:solidFill>
                  <a:srgbClr val="FF0000"/>
                </a:solidFill>
              </a:rPr>
              <a:t>tracheoesophageal</a:t>
            </a:r>
            <a:r>
              <a:rPr lang="en-US" u="sng" dirty="0" smtClean="0">
                <a:solidFill>
                  <a:srgbClr val="FF0000"/>
                </a:solidFill>
              </a:rPr>
              <a:t> folds</a:t>
            </a:r>
            <a:r>
              <a:rPr lang="en-US" dirty="0" smtClean="0"/>
              <a:t> develop in the </a:t>
            </a:r>
            <a:r>
              <a:rPr lang="en-US" dirty="0" err="1" smtClean="0"/>
              <a:t>laryngotracheal</a:t>
            </a:r>
            <a:r>
              <a:rPr lang="en-US" dirty="0" smtClean="0"/>
              <a:t> diverticulum, they approach each other, and fuse to form a partition, the </a:t>
            </a:r>
            <a:r>
              <a:rPr lang="en-US" dirty="0" err="1" smtClean="0">
                <a:solidFill>
                  <a:srgbClr val="FF0000"/>
                </a:solidFill>
              </a:rPr>
              <a:t>tracheoesophageal</a:t>
            </a:r>
            <a:r>
              <a:rPr lang="en-US" dirty="0" smtClean="0">
                <a:solidFill>
                  <a:srgbClr val="FF0000"/>
                </a:solidFill>
              </a:rPr>
              <a:t> septum</a:t>
            </a:r>
            <a:r>
              <a:rPr lang="en-US" dirty="0" smtClean="0"/>
              <a:t>. </a:t>
            </a:r>
          </a:p>
          <a:p>
            <a:r>
              <a:rPr lang="en-US" dirty="0" smtClean="0"/>
              <a:t>This septum divides the cranial portion of the foregut into: </a:t>
            </a:r>
          </a:p>
          <a:p>
            <a:pPr lvl="1"/>
            <a:r>
              <a:rPr lang="en-US" dirty="0" smtClean="0"/>
              <a:t>a ventral part, the </a:t>
            </a:r>
            <a:r>
              <a:rPr lang="en-US" dirty="0" err="1" smtClean="0"/>
              <a:t>laryngotracheal</a:t>
            </a:r>
            <a:r>
              <a:rPr lang="en-US" dirty="0" smtClean="0"/>
              <a:t> tube, </a:t>
            </a:r>
          </a:p>
          <a:p>
            <a:pPr lvl="1"/>
            <a:r>
              <a:rPr lang="en-US" dirty="0" smtClean="0"/>
              <a:t>a dorsal part - </a:t>
            </a:r>
            <a:r>
              <a:rPr lang="en-US" dirty="0" err="1" smtClean="0"/>
              <a:t>primordium</a:t>
            </a:r>
            <a:r>
              <a:rPr lang="en-US" dirty="0" smtClean="0"/>
              <a:t> of oropharynx and esophagus </a:t>
            </a:r>
          </a:p>
          <a:p>
            <a:r>
              <a:rPr lang="en-US" dirty="0" smtClean="0">
                <a:solidFill>
                  <a:srgbClr val="FF0000"/>
                </a:solidFill>
              </a:rPr>
              <a:t>Expression of the transcription factors NKx2.1 (ventral) and Sox2 (dorsal) are critical for dorsal-ventral patterning and trachea-esophageal separation.</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5</a:t>
            </a:fld>
            <a:endParaRPr lang="en-US"/>
          </a:p>
        </p:txBody>
      </p:sp>
    </p:spTree>
    <p:extLst>
      <p:ext uri="{BB962C8B-B14F-4D97-AF65-F5344CB8AC3E}">
        <p14:creationId xmlns:p14="http://schemas.microsoft.com/office/powerpoint/2010/main" val="20522115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85000" lnSpcReduction="10000"/>
          </a:bodyPr>
          <a:lstStyle/>
          <a:p>
            <a:r>
              <a:rPr lang="en-US" dirty="0" smtClean="0"/>
              <a:t>Many infants with congenital diaphragmatic hernia may die of pulmonary insufficiency, despite optimal postnatal care, because their lungs are too </a:t>
            </a:r>
            <a:r>
              <a:rPr lang="en-US" dirty="0" err="1" smtClean="0"/>
              <a:t>hypoplastic</a:t>
            </a:r>
            <a:r>
              <a:rPr lang="en-US" dirty="0" smtClean="0"/>
              <a:t> for air exchange and there is too much resistance for pulmonary blood flow to support </a:t>
            </a:r>
            <a:r>
              <a:rPr lang="en-US" dirty="0" err="1" smtClean="0"/>
              <a:t>extrauterine</a:t>
            </a:r>
            <a:r>
              <a:rPr lang="en-US" dirty="0" smtClean="0"/>
              <a:t> life.</a:t>
            </a:r>
          </a:p>
          <a:p>
            <a:pPr marL="0" indent="0">
              <a:buNone/>
            </a:pPr>
            <a:endParaRPr lang="en-US" b="1" dirty="0" smtClean="0"/>
          </a:p>
          <a:p>
            <a:pPr marL="0" indent="0">
              <a:buNone/>
            </a:pPr>
            <a:r>
              <a:rPr lang="en-US" b="1" dirty="0" smtClean="0"/>
              <a:t>ACCESSORY LUNG</a:t>
            </a:r>
          </a:p>
          <a:p>
            <a:r>
              <a:rPr lang="en-US" dirty="0" smtClean="0"/>
              <a:t>A small accessory lung (pulmonary sequestration) is uncommon. </a:t>
            </a:r>
          </a:p>
          <a:p>
            <a:r>
              <a:rPr lang="en-US" dirty="0" smtClean="0"/>
              <a:t>It is almost always located at the base of the left lung and nonfunctional. </a:t>
            </a:r>
            <a:endParaRPr lang="en-US" dirty="0"/>
          </a:p>
          <a:p>
            <a:r>
              <a:rPr lang="en-US" dirty="0" smtClean="0"/>
              <a:t>It does not communicate with the tracheobronchial tree and its blood supply is usually systemic.</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50</a:t>
            </a:fld>
            <a:endParaRPr lang="en-US"/>
          </a:p>
        </p:txBody>
      </p:sp>
    </p:spTree>
    <p:extLst>
      <p:ext uri="{BB962C8B-B14F-4D97-AF65-F5344CB8AC3E}">
        <p14:creationId xmlns:p14="http://schemas.microsoft.com/office/powerpoint/2010/main" val="1524516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95250"/>
            <a:ext cx="7353300" cy="445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4724400"/>
            <a:ext cx="8534400" cy="1815882"/>
          </a:xfrm>
          <a:prstGeom prst="rect">
            <a:avLst/>
          </a:prstGeom>
        </p:spPr>
        <p:txBody>
          <a:bodyPr wrap="square">
            <a:spAutoFit/>
          </a:bodyPr>
          <a:lstStyle/>
          <a:p>
            <a:r>
              <a:rPr lang="en-US" sz="1400" dirty="0" smtClean="0"/>
              <a:t>Fetal breathing movements (FBMs) seem to play a role in lung growth through their effects on lung cell cycle kinetics by regulating the expression of growth factors, such as platelet-derived growth factors (PDGFs) and insulin-like growth factors (IGFs), and establishing the gradient of thyroid transcription factor 1 (TTF-1) expression at the last stage of lung organogenesis (i.e., late mediators). It is also suggested that FBMs influence the expression of other unknown growth factors (i.e., early mediators) that are responsible for changes in cell cycle kinetics at earlier stages of lung development. FBMs appear to also be required for the accomplishment of the morphologic differentiation of type I and II </a:t>
            </a:r>
            <a:r>
              <a:rPr lang="en-US" sz="1400" dirty="0" err="1" smtClean="0"/>
              <a:t>pneumocytes</a:t>
            </a:r>
            <a:r>
              <a:rPr lang="en-US" sz="1400" dirty="0" smtClean="0"/>
              <a:t>. (From </a:t>
            </a:r>
            <a:r>
              <a:rPr lang="en-US" sz="1400" dirty="0" err="1" smtClean="0"/>
              <a:t>Inanlou</a:t>
            </a:r>
            <a:r>
              <a:rPr lang="en-US" sz="1400" dirty="0" smtClean="0"/>
              <a:t> MR, </a:t>
            </a:r>
            <a:r>
              <a:rPr lang="en-US" sz="1400" dirty="0" err="1" smtClean="0"/>
              <a:t>Baguma-Nibasheka</a:t>
            </a:r>
            <a:r>
              <a:rPr lang="en-US" sz="1400" dirty="0" smtClean="0"/>
              <a:t> M, </a:t>
            </a:r>
            <a:r>
              <a:rPr lang="en-US" sz="1400" dirty="0" err="1" smtClean="0"/>
              <a:t>Kablar</a:t>
            </a:r>
            <a:r>
              <a:rPr lang="en-US" sz="1400" dirty="0" smtClean="0"/>
              <a:t> B: The role of fetal breathing-like movements in lung organogenesis. </a:t>
            </a:r>
            <a:r>
              <a:rPr lang="en-US" sz="1400" dirty="0" err="1" smtClean="0"/>
              <a:t>Histol</a:t>
            </a:r>
            <a:r>
              <a:rPr lang="en-US" sz="1400" dirty="0" smtClean="0"/>
              <a:t> </a:t>
            </a:r>
            <a:r>
              <a:rPr lang="en-US" sz="1400" dirty="0" err="1" smtClean="0"/>
              <a:t>Histopathol</a:t>
            </a:r>
            <a:r>
              <a:rPr lang="en-US" sz="1400" dirty="0" smtClean="0"/>
              <a:t> 20:1261, 2005.)</a:t>
            </a:r>
            <a:endParaRPr lang="en-US" sz="1400"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51</a:t>
            </a:fld>
            <a:endParaRPr lang="en-US"/>
          </a:p>
        </p:txBody>
      </p:sp>
    </p:spTree>
    <p:extLst>
      <p:ext uri="{BB962C8B-B14F-4D97-AF65-F5344CB8AC3E}">
        <p14:creationId xmlns:p14="http://schemas.microsoft.com/office/powerpoint/2010/main" val="33355732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500"/>
            <a:ext cx="455295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00"/>
            <a:ext cx="3352800" cy="5632311"/>
          </a:xfrm>
          <a:prstGeom prst="rect">
            <a:avLst/>
          </a:prstGeom>
        </p:spPr>
        <p:txBody>
          <a:bodyPr wrap="square">
            <a:spAutoFit/>
          </a:bodyPr>
          <a:lstStyle/>
          <a:p>
            <a:r>
              <a:rPr lang="en-US" dirty="0" smtClean="0"/>
              <a:t>10-12 Congenital lung cysts. A, Chest radiograph (</a:t>
            </a:r>
            <a:r>
              <a:rPr lang="en-US" dirty="0" err="1" smtClean="0"/>
              <a:t>posteroanterior</a:t>
            </a:r>
            <a:r>
              <a:rPr lang="en-US" dirty="0" smtClean="0"/>
              <a:t>) of an infant showing a large left-sided congenital cystic </a:t>
            </a:r>
            <a:r>
              <a:rPr lang="en-US" dirty="0" err="1" smtClean="0"/>
              <a:t>adenomatoid</a:t>
            </a:r>
            <a:r>
              <a:rPr lang="en-US" dirty="0" smtClean="0"/>
              <a:t> malformation (arrow). The heart (asterisk) has shifted to the right. Note the chest tube on the left side, which was placed on the initial diagnosis of a pneumothorax (air in pleural cavity). B, Axial computed tomography image of the thorax in an infant with a large right-sided congenital bronchogenic cyst (asterisk). (Courtesy of Dr. </a:t>
            </a:r>
            <a:r>
              <a:rPr lang="en-US" dirty="0" err="1" smtClean="0"/>
              <a:t>Prem</a:t>
            </a:r>
            <a:r>
              <a:rPr lang="en-US" dirty="0" smtClean="0"/>
              <a:t> S. </a:t>
            </a:r>
            <a:r>
              <a:rPr lang="en-US" dirty="0" err="1" smtClean="0"/>
              <a:t>Sahni</a:t>
            </a:r>
            <a:r>
              <a:rPr lang="en-US" dirty="0" smtClean="0"/>
              <a:t>, formerly of the Department of Radiology. Children's Hospital, Winnipeg, Manitoba, Canada.)</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52</a:t>
            </a:fld>
            <a:endParaRPr lang="en-US"/>
          </a:p>
        </p:txBody>
      </p:sp>
    </p:spTree>
    <p:extLst>
      <p:ext uri="{BB962C8B-B14F-4D97-AF65-F5344CB8AC3E}">
        <p14:creationId xmlns:p14="http://schemas.microsoft.com/office/powerpoint/2010/main" val="38955797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OF MAJOR EVENTS</a:t>
            </a:r>
            <a:endParaRPr lang="en-US" b="1" dirty="0"/>
          </a:p>
        </p:txBody>
      </p:sp>
      <p:sp>
        <p:nvSpPr>
          <p:cNvPr id="3" name="Content Placeholder 2"/>
          <p:cNvSpPr>
            <a:spLocks noGrp="1"/>
          </p:cNvSpPr>
          <p:nvPr>
            <p:ph idx="1"/>
          </p:nvPr>
        </p:nvSpPr>
        <p:spPr/>
        <p:txBody>
          <a:bodyPr>
            <a:normAutofit fontScale="77500" lnSpcReduction="20000"/>
          </a:bodyPr>
          <a:lstStyle/>
          <a:p>
            <a:r>
              <a:rPr lang="en-US" b="1" dirty="0"/>
              <a:t>Week 4</a:t>
            </a:r>
            <a:r>
              <a:rPr lang="en-US" dirty="0"/>
              <a:t> - </a:t>
            </a:r>
            <a:r>
              <a:rPr lang="en-US" dirty="0" err="1"/>
              <a:t>laryngotracheal</a:t>
            </a:r>
            <a:r>
              <a:rPr lang="en-US" dirty="0"/>
              <a:t> groove forms on floor foregut.</a:t>
            </a:r>
          </a:p>
          <a:p>
            <a:r>
              <a:rPr lang="en-US" b="1" dirty="0"/>
              <a:t>Week 5</a:t>
            </a:r>
            <a:r>
              <a:rPr lang="en-US" dirty="0"/>
              <a:t> - left and right lung buds push into the </a:t>
            </a:r>
            <a:r>
              <a:rPr lang="en-US" dirty="0" smtClean="0"/>
              <a:t>	</a:t>
            </a:r>
            <a:r>
              <a:rPr lang="en-US" dirty="0" err="1" smtClean="0"/>
              <a:t>pericardioperitoneal</a:t>
            </a:r>
            <a:r>
              <a:rPr lang="en-US" dirty="0" smtClean="0"/>
              <a:t> </a:t>
            </a:r>
            <a:r>
              <a:rPr lang="en-US" dirty="0"/>
              <a:t>canals (</a:t>
            </a:r>
            <a:r>
              <a:rPr lang="en-US" dirty="0" err="1"/>
              <a:t>primordia</a:t>
            </a:r>
            <a:r>
              <a:rPr lang="en-US" dirty="0"/>
              <a:t> of pleural </a:t>
            </a:r>
            <a:r>
              <a:rPr lang="en-US" dirty="0" smtClean="0"/>
              <a:t>	cavity</a:t>
            </a:r>
            <a:r>
              <a:rPr lang="en-US" dirty="0"/>
              <a:t>)</a:t>
            </a:r>
          </a:p>
          <a:p>
            <a:r>
              <a:rPr lang="en-US" b="1" dirty="0"/>
              <a:t>Week 6</a:t>
            </a:r>
            <a:r>
              <a:rPr lang="en-US" dirty="0"/>
              <a:t> - descent of heart and lungs into thorax. </a:t>
            </a:r>
            <a:r>
              <a:rPr lang="en-US" dirty="0" smtClean="0"/>
              <a:t>		</a:t>
            </a:r>
            <a:r>
              <a:rPr lang="en-US" dirty="0" err="1" smtClean="0"/>
              <a:t>Pleuroperitoneal</a:t>
            </a:r>
            <a:r>
              <a:rPr lang="en-US" dirty="0" smtClean="0"/>
              <a:t> </a:t>
            </a:r>
            <a:r>
              <a:rPr lang="en-US" dirty="0"/>
              <a:t>foramen closes.</a:t>
            </a:r>
          </a:p>
          <a:p>
            <a:r>
              <a:rPr lang="en-US" b="1" dirty="0"/>
              <a:t>Week 7</a:t>
            </a:r>
            <a:r>
              <a:rPr lang="en-US" dirty="0"/>
              <a:t> - enlargement of liver stops descent of heart and </a:t>
            </a:r>
            <a:r>
              <a:rPr lang="en-US" dirty="0" smtClean="0"/>
              <a:t>	lungs</a:t>
            </a:r>
            <a:r>
              <a:rPr lang="en-US" dirty="0"/>
              <a:t>.</a:t>
            </a:r>
          </a:p>
          <a:p>
            <a:r>
              <a:rPr lang="en-US" b="1" dirty="0"/>
              <a:t>Month 3-6</a:t>
            </a:r>
            <a:r>
              <a:rPr lang="en-US" dirty="0"/>
              <a:t> - lungs appear glandular, end month 6 alveolar </a:t>
            </a:r>
            <a:r>
              <a:rPr lang="en-US" dirty="0" smtClean="0"/>
              <a:t>	cells </a:t>
            </a:r>
            <a:r>
              <a:rPr lang="en-US" dirty="0"/>
              <a:t>type 2 appear and begin to secrete surfactant.</a:t>
            </a:r>
          </a:p>
          <a:p>
            <a:r>
              <a:rPr lang="en-US" b="1" dirty="0"/>
              <a:t>Month 7</a:t>
            </a:r>
            <a:r>
              <a:rPr lang="en-US" dirty="0"/>
              <a:t> - respiratory bronchioles proliferate and end in </a:t>
            </a:r>
            <a:r>
              <a:rPr lang="en-US" dirty="0" smtClean="0"/>
              <a:t>	alveolar </a:t>
            </a:r>
            <a:r>
              <a:rPr lang="en-US" dirty="0"/>
              <a:t>ducts and sacs</a:t>
            </a:r>
            <a:r>
              <a:rPr lang="en-US" dirty="0" smtClean="0"/>
              <a:t>.</a:t>
            </a:r>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53</a:t>
            </a:fld>
            <a:endParaRPr lang="en-US"/>
          </a:p>
        </p:txBody>
      </p:sp>
    </p:spTree>
    <p:extLst>
      <p:ext uri="{BB962C8B-B14F-4D97-AF65-F5344CB8AC3E}">
        <p14:creationId xmlns:p14="http://schemas.microsoft.com/office/powerpoint/2010/main" val="12873861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76313"/>
            <a:ext cx="60960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7700" y="6248400"/>
            <a:ext cx="7848600" cy="369332"/>
          </a:xfrm>
          <a:prstGeom prst="rect">
            <a:avLst/>
          </a:prstGeom>
        </p:spPr>
        <p:txBody>
          <a:bodyPr wrap="square">
            <a:spAutoFit/>
          </a:bodyPr>
          <a:lstStyle/>
          <a:p>
            <a:r>
              <a:rPr lang="en-US" dirty="0" smtClean="0"/>
              <a:t>Newborn X-ray Meconium aspiration syndrome</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54</a:t>
            </a:fld>
            <a:endParaRPr lang="en-US"/>
          </a:p>
        </p:txBody>
      </p:sp>
    </p:spTree>
    <p:extLst>
      <p:ext uri="{BB962C8B-B14F-4D97-AF65-F5344CB8AC3E}">
        <p14:creationId xmlns:p14="http://schemas.microsoft.com/office/powerpoint/2010/main" val="4068438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DEVELOPMENT OF BODY CAVITIES, BODY WALL AND THORACIC DIAPHRAGM</a:t>
            </a:r>
            <a:endParaRPr lang="en-US" b="1" dirty="0"/>
          </a:p>
        </p:txBody>
      </p:sp>
      <p:sp>
        <p:nvSpPr>
          <p:cNvPr id="3" name="Subtitle 2"/>
          <p:cNvSpPr>
            <a:spLocks noGrp="1"/>
          </p:cNvSpPr>
          <p:nvPr>
            <p:ph type="subTitle" idx="1"/>
          </p:nvPr>
        </p:nvSpPr>
        <p:spPr/>
        <p:txBody>
          <a:bodyPr/>
          <a:lstStyle/>
          <a:p>
            <a:r>
              <a:rPr lang="en-US" dirty="0" smtClean="0"/>
              <a:t>Prof Peter Gichangi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lstStyle/>
          <a:p>
            <a:r>
              <a:rPr lang="en-US" dirty="0" smtClean="0"/>
              <a:t>Understand development of body cavities, body wall and thoracic diaphragm</a:t>
            </a:r>
          </a:p>
          <a:p>
            <a:r>
              <a:rPr lang="en-US" dirty="0" smtClean="0"/>
              <a:t>List congenital malformations associated with development of these parts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F07632-A3F4-407C-9EA4-4EC1A4266E15}" type="slidenum">
              <a:rPr lang="en-US" smtClean="0"/>
              <a:pPr/>
              <a:t>57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477000" cy="525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3061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F07632-A3F4-407C-9EA4-4EC1A4266E15}" type="slidenum">
              <a:rPr lang="en-US" smtClean="0"/>
              <a:pPr/>
              <a:t>58</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609601"/>
            <a:ext cx="37338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35814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7013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noChangeArrowheads="1"/>
          </p:cNvSpPr>
          <p:nvPr>
            <p:ph type="title"/>
          </p:nvPr>
        </p:nvSpPr>
        <p:spPr/>
        <p:txBody>
          <a:bodyPr/>
          <a:lstStyle/>
          <a:p>
            <a:r>
              <a:rPr lang="en-US" b="1" dirty="0" smtClean="0"/>
              <a:t>Body Cavities and Membranes (1)</a:t>
            </a:r>
          </a:p>
        </p:txBody>
      </p:sp>
      <p:sp>
        <p:nvSpPr>
          <p:cNvPr id="9220" name="Rectangle 5"/>
          <p:cNvSpPr>
            <a:spLocks noGrp="1" noChangeArrowheads="1"/>
          </p:cNvSpPr>
          <p:nvPr>
            <p:ph type="body" idx="1"/>
          </p:nvPr>
        </p:nvSpPr>
        <p:spPr/>
        <p:txBody>
          <a:bodyPr>
            <a:normAutofit fontScale="85000" lnSpcReduction="20000"/>
          </a:bodyPr>
          <a:lstStyle/>
          <a:p>
            <a:r>
              <a:rPr lang="en-US" dirty="0" smtClean="0"/>
              <a:t>Dorsal body cavity</a:t>
            </a:r>
          </a:p>
          <a:p>
            <a:pPr lvl="1"/>
            <a:r>
              <a:rPr lang="en-US" dirty="0" smtClean="0"/>
              <a:t>Cranial cavity</a:t>
            </a:r>
          </a:p>
          <a:p>
            <a:pPr lvl="1"/>
            <a:r>
              <a:rPr lang="en-US" dirty="0" smtClean="0"/>
              <a:t>Vertebral cavity</a:t>
            </a:r>
          </a:p>
          <a:p>
            <a:r>
              <a:rPr lang="en-US" dirty="0" smtClean="0"/>
              <a:t>Ventral body cavity</a:t>
            </a:r>
          </a:p>
          <a:p>
            <a:pPr lvl="1"/>
            <a:r>
              <a:rPr lang="en-US" dirty="0" smtClean="0"/>
              <a:t>Thoracic cavity – divided into three parts</a:t>
            </a:r>
          </a:p>
          <a:p>
            <a:pPr lvl="2"/>
            <a:r>
              <a:rPr lang="en-US" dirty="0" smtClean="0"/>
              <a:t>Two lateral parts each containing a lung surrounded by a pleural cavity </a:t>
            </a:r>
          </a:p>
          <a:p>
            <a:pPr lvl="2"/>
            <a:r>
              <a:rPr lang="en-US" b="1" dirty="0" err="1" smtClean="0"/>
              <a:t>Mediastinum</a:t>
            </a:r>
            <a:r>
              <a:rPr lang="en-US" dirty="0" smtClean="0"/>
              <a:t> – contains the heart surrounded by the pericardial sac</a:t>
            </a:r>
          </a:p>
          <a:p>
            <a:pPr lvl="1"/>
            <a:r>
              <a:rPr lang="en-US" dirty="0" err="1" smtClean="0"/>
              <a:t>Abdominopelvic</a:t>
            </a:r>
            <a:r>
              <a:rPr lang="en-US" dirty="0" smtClean="0"/>
              <a:t> cavity – divided into two parts</a:t>
            </a:r>
          </a:p>
          <a:p>
            <a:pPr lvl="2"/>
            <a:r>
              <a:rPr lang="en-US" b="1" dirty="0" smtClean="0"/>
              <a:t>Abdominal cavity</a:t>
            </a:r>
            <a:r>
              <a:rPr lang="en-US" dirty="0" smtClean="0"/>
              <a:t> – contains the liver, stomach, kidneys, and other organs</a:t>
            </a:r>
          </a:p>
          <a:p>
            <a:pPr lvl="2"/>
            <a:r>
              <a:rPr lang="en-US" b="1" dirty="0" smtClean="0"/>
              <a:t>Pelvic cavity</a:t>
            </a:r>
            <a:r>
              <a:rPr lang="en-US" dirty="0" smtClean="0"/>
              <a:t> – contains the bladder, some reproductive organs, and rectum</a:t>
            </a:r>
          </a:p>
          <a:p>
            <a:pPr lvl="2">
              <a:buNone/>
            </a:pP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95250"/>
            <a:ext cx="3095625"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751344"/>
            <a:ext cx="2133600" cy="5355312"/>
          </a:xfrm>
          <a:prstGeom prst="rect">
            <a:avLst/>
          </a:prstGeom>
        </p:spPr>
        <p:txBody>
          <a:bodyPr wrap="square">
            <a:spAutoFit/>
          </a:bodyPr>
          <a:lstStyle/>
          <a:p>
            <a:r>
              <a:rPr lang="en-US" dirty="0" smtClean="0"/>
              <a:t>10-1 A, Lateral view of a 4-week embryo illustrating the relationship of the pharyngeal apparatus to the developing respiratory system. B, Sagittal section of the cranial half of the embryo. C, Horizontal section of the embryo illustrating the floor of the primordial pharynx and the location of the </a:t>
            </a:r>
            <a:r>
              <a:rPr lang="en-US" dirty="0" err="1" smtClean="0"/>
              <a:t>laryngotracheal</a:t>
            </a:r>
            <a:r>
              <a:rPr lang="en-US" dirty="0" smtClean="0"/>
              <a:t> groove.</a:t>
            </a:r>
            <a:endParaRPr lang="en-US" dirty="0"/>
          </a:p>
        </p:txBody>
      </p:sp>
      <p:sp>
        <p:nvSpPr>
          <p:cNvPr id="3" name="Slide Number Placeholder 2"/>
          <p:cNvSpPr>
            <a:spLocks noGrp="1"/>
          </p:cNvSpPr>
          <p:nvPr>
            <p:ph type="sldNum" sz="quarter" idx="12"/>
          </p:nvPr>
        </p:nvSpPr>
        <p:spPr/>
        <p:txBody>
          <a:bodyPr/>
          <a:lstStyle/>
          <a:p>
            <a:fld id="{05F07632-A3F4-407C-9EA4-4EC1A4266E15}" type="slidenum">
              <a:rPr lang="en-US" smtClean="0"/>
              <a:pPr/>
              <a:t>6</a:t>
            </a:fld>
            <a:endParaRPr lang="en-US"/>
          </a:p>
        </p:txBody>
      </p:sp>
    </p:spTree>
    <p:extLst>
      <p:ext uri="{BB962C8B-B14F-4D97-AF65-F5344CB8AC3E}">
        <p14:creationId xmlns:p14="http://schemas.microsoft.com/office/powerpoint/2010/main" val="951434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74638"/>
            <a:ext cx="8229600" cy="715962"/>
          </a:xfrm>
        </p:spPr>
        <p:txBody>
          <a:bodyPr>
            <a:normAutofit fontScale="90000"/>
          </a:bodyPr>
          <a:lstStyle/>
          <a:p>
            <a:r>
              <a:rPr lang="en-US" b="1" dirty="0" smtClean="0"/>
              <a:t>Body Cavities and Membranes (2)</a:t>
            </a:r>
          </a:p>
        </p:txBody>
      </p:sp>
      <p:pic>
        <p:nvPicPr>
          <p:cNvPr id="11269" name="Picture 6"/>
          <p:cNvPicPr>
            <a:picLocks noChangeAspect="1" noChangeArrowheads="1"/>
          </p:cNvPicPr>
          <p:nvPr/>
        </p:nvPicPr>
        <p:blipFill>
          <a:blip r:embed="rId3"/>
          <a:srcRect l="1376" t="1118" r="1350" b="4671"/>
          <a:stretch>
            <a:fillRect/>
          </a:stretch>
        </p:blipFill>
        <p:spPr bwMode="auto">
          <a:xfrm>
            <a:off x="1997075" y="914400"/>
            <a:ext cx="5454650" cy="552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274638"/>
            <a:ext cx="8229600" cy="715962"/>
          </a:xfrm>
        </p:spPr>
        <p:txBody>
          <a:bodyPr>
            <a:normAutofit fontScale="90000"/>
          </a:bodyPr>
          <a:lstStyle/>
          <a:p>
            <a:r>
              <a:rPr lang="en-US" b="1" dirty="0" smtClean="0"/>
              <a:t>Body Cavities and Membranes (3)</a:t>
            </a:r>
          </a:p>
        </p:txBody>
      </p:sp>
      <p:pic>
        <p:nvPicPr>
          <p:cNvPr id="12293" name="Picture 6"/>
          <p:cNvPicPr>
            <a:picLocks noChangeAspect="1" noChangeArrowheads="1"/>
          </p:cNvPicPr>
          <p:nvPr/>
        </p:nvPicPr>
        <p:blipFill>
          <a:blip r:embed="rId3"/>
          <a:srcRect l="1599" t="1118" r="1575" b="4671"/>
          <a:stretch>
            <a:fillRect/>
          </a:stretch>
        </p:blipFill>
        <p:spPr bwMode="auto">
          <a:xfrm>
            <a:off x="1866900" y="914400"/>
            <a:ext cx="571500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p:txBody>
          <a:bodyPr/>
          <a:lstStyle/>
          <a:p>
            <a:r>
              <a:rPr lang="en-US" b="1" dirty="0" smtClean="0"/>
              <a:t>Body Cavities and Membranes (4)</a:t>
            </a:r>
          </a:p>
        </p:txBody>
      </p:sp>
      <p:sp>
        <p:nvSpPr>
          <p:cNvPr id="13316" name="Rectangle 5"/>
          <p:cNvSpPr>
            <a:spLocks noGrp="1" noChangeArrowheads="1"/>
          </p:cNvSpPr>
          <p:nvPr>
            <p:ph type="body" idx="1"/>
          </p:nvPr>
        </p:nvSpPr>
        <p:spPr/>
        <p:txBody>
          <a:bodyPr/>
          <a:lstStyle/>
          <a:p>
            <a:r>
              <a:rPr lang="en-US" b="1" dirty="0" smtClean="0"/>
              <a:t>Serous cavities</a:t>
            </a:r>
            <a:r>
              <a:rPr lang="en-US" dirty="0" smtClean="0"/>
              <a:t> – a slit-like space lined by a serous membrane</a:t>
            </a:r>
          </a:p>
          <a:p>
            <a:pPr lvl="1"/>
            <a:r>
              <a:rPr lang="en-US" dirty="0" smtClean="0"/>
              <a:t>Pleura, pericardium, and peritoneum</a:t>
            </a:r>
          </a:p>
          <a:p>
            <a:pPr lvl="2"/>
            <a:r>
              <a:rPr lang="en-US" dirty="0" smtClean="0"/>
              <a:t>Parietal serosa – outer wall of the cavity</a:t>
            </a:r>
          </a:p>
          <a:p>
            <a:pPr lvl="2"/>
            <a:r>
              <a:rPr lang="en-US" dirty="0" smtClean="0"/>
              <a:t>Visceral serosa covers the visceral organs</a:t>
            </a:r>
          </a:p>
        </p:txBody>
      </p:sp>
      <p:pic>
        <p:nvPicPr>
          <p:cNvPr id="4" name="Picture 12"/>
          <p:cNvPicPr>
            <a:picLocks noChangeAspect="1" noChangeArrowheads="1"/>
          </p:cNvPicPr>
          <p:nvPr/>
        </p:nvPicPr>
        <p:blipFill>
          <a:blip r:embed="rId3"/>
          <a:srcRect l="1804" t="2477" r="1785" b="9438"/>
          <a:stretch>
            <a:fillRect/>
          </a:stretch>
        </p:blipFill>
        <p:spPr bwMode="auto">
          <a:xfrm>
            <a:off x="484742" y="4114800"/>
            <a:ext cx="3858658" cy="2489200"/>
          </a:xfrm>
          <a:prstGeom prst="rect">
            <a:avLst/>
          </a:prstGeom>
          <a:noFill/>
          <a:ln w="9525">
            <a:noFill/>
            <a:miter lim="800000"/>
            <a:headEnd/>
            <a:tailEnd/>
          </a:ln>
        </p:spPr>
      </p:pic>
      <p:pic>
        <p:nvPicPr>
          <p:cNvPr id="5" name="Picture 11"/>
          <p:cNvPicPr>
            <a:picLocks noChangeAspect="1" noChangeArrowheads="1"/>
          </p:cNvPicPr>
          <p:nvPr/>
        </p:nvPicPr>
        <p:blipFill>
          <a:blip r:embed="rId4"/>
          <a:srcRect t="2350" b="7083"/>
          <a:stretch>
            <a:fillRect/>
          </a:stretch>
        </p:blipFill>
        <p:spPr bwMode="auto">
          <a:xfrm>
            <a:off x="4371860" y="4038600"/>
            <a:ext cx="4495800"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b="1" dirty="0" smtClean="0"/>
              <a:t>Body Cavities and Membranes (5)</a:t>
            </a:r>
          </a:p>
        </p:txBody>
      </p:sp>
      <p:pic>
        <p:nvPicPr>
          <p:cNvPr id="15365" name="Picture 6"/>
          <p:cNvPicPr>
            <a:picLocks noChangeAspect="1" noChangeArrowheads="1"/>
          </p:cNvPicPr>
          <p:nvPr/>
        </p:nvPicPr>
        <p:blipFill>
          <a:blip r:embed="rId3"/>
          <a:srcRect t="1529" b="7069"/>
          <a:stretch>
            <a:fillRect/>
          </a:stretch>
        </p:blipFill>
        <p:spPr bwMode="auto">
          <a:xfrm>
            <a:off x="455613" y="1219200"/>
            <a:ext cx="8535987"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74638"/>
            <a:ext cx="8229600" cy="639762"/>
          </a:xfrm>
        </p:spPr>
        <p:txBody>
          <a:bodyPr>
            <a:normAutofit fontScale="90000"/>
          </a:bodyPr>
          <a:lstStyle/>
          <a:p>
            <a:r>
              <a:rPr lang="en-US" b="1" dirty="0" smtClean="0"/>
              <a:t>Body Cavities and Membranes (6)</a:t>
            </a:r>
          </a:p>
        </p:txBody>
      </p:sp>
      <p:pic>
        <p:nvPicPr>
          <p:cNvPr id="16389" name="Picture 6"/>
          <p:cNvPicPr>
            <a:picLocks noChangeAspect="1" noChangeArrowheads="1"/>
          </p:cNvPicPr>
          <p:nvPr/>
        </p:nvPicPr>
        <p:blipFill>
          <a:blip r:embed="rId3"/>
          <a:srcRect l="908" t="1045" r="1814" b="5821"/>
          <a:stretch>
            <a:fillRect/>
          </a:stretch>
        </p:blipFill>
        <p:spPr bwMode="auto">
          <a:xfrm>
            <a:off x="1085850" y="914400"/>
            <a:ext cx="7277100" cy="540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Body Cavities and Membranes (7)</a:t>
            </a:r>
            <a:endParaRPr lang="en-US" b="1" dirty="0"/>
          </a:p>
        </p:txBody>
      </p:sp>
      <p:sp>
        <p:nvSpPr>
          <p:cNvPr id="3" name="Content Placeholder 2"/>
          <p:cNvSpPr>
            <a:spLocks noGrp="1"/>
          </p:cNvSpPr>
          <p:nvPr>
            <p:ph sz="half" idx="1"/>
          </p:nvPr>
        </p:nvSpPr>
        <p:spPr/>
        <p:txBody>
          <a:bodyPr/>
          <a:lstStyle/>
          <a:p>
            <a:r>
              <a:rPr lang="en-US" dirty="0" smtClean="0"/>
              <a:t>Other cavities</a:t>
            </a:r>
          </a:p>
          <a:p>
            <a:pPr lvl="1"/>
            <a:r>
              <a:rPr lang="en-US" dirty="0" smtClean="0"/>
              <a:t>Oral cavity</a:t>
            </a:r>
          </a:p>
          <a:p>
            <a:pPr lvl="1"/>
            <a:r>
              <a:rPr lang="en-US" dirty="0" smtClean="0"/>
              <a:t>Nasal cavity</a:t>
            </a:r>
          </a:p>
          <a:p>
            <a:pPr lvl="1"/>
            <a:r>
              <a:rPr lang="en-US" dirty="0" smtClean="0"/>
              <a:t>Orbital cavities</a:t>
            </a:r>
          </a:p>
          <a:p>
            <a:pPr lvl="1"/>
            <a:r>
              <a:rPr lang="en-US" dirty="0" smtClean="0"/>
              <a:t>Middle ear cavities</a:t>
            </a:r>
          </a:p>
          <a:p>
            <a:pPr lvl="1"/>
            <a:r>
              <a:rPr lang="en-US" dirty="0" smtClean="0"/>
              <a:t>Synovial cavities</a:t>
            </a:r>
          </a:p>
        </p:txBody>
      </p:sp>
      <p:pic>
        <p:nvPicPr>
          <p:cNvPr id="5" name="Picture 6"/>
          <p:cNvPicPr>
            <a:picLocks noGrp="1" noChangeAspect="1" noChangeArrowheads="1"/>
          </p:cNvPicPr>
          <p:nvPr>
            <p:ph sz="half" idx="2"/>
          </p:nvPr>
        </p:nvPicPr>
        <p:blipFill>
          <a:blip r:embed="rId3"/>
          <a:srcRect t="1530" b="6221"/>
          <a:stretch>
            <a:fillRect/>
          </a:stretch>
        </p:blipFill>
        <p:spPr bwMode="auto">
          <a:xfrm>
            <a:off x="3886200" y="1447800"/>
            <a:ext cx="48006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EMBRYONIC BODY CAVITY</a:t>
            </a:r>
            <a:endParaRPr lang="en-US" b="1" dirty="0"/>
          </a:p>
        </p:txBody>
      </p:sp>
      <p:sp>
        <p:nvSpPr>
          <p:cNvPr id="3" name="Content Placeholder 2"/>
          <p:cNvSpPr>
            <a:spLocks noGrp="1"/>
          </p:cNvSpPr>
          <p:nvPr>
            <p:ph idx="1"/>
          </p:nvPr>
        </p:nvSpPr>
        <p:spPr/>
        <p:txBody>
          <a:bodyPr>
            <a:normAutofit/>
          </a:bodyPr>
          <a:lstStyle/>
          <a:p>
            <a:r>
              <a:rPr lang="en-US" sz="4800" dirty="0" smtClean="0"/>
              <a:t>4</a:t>
            </a:r>
            <a:r>
              <a:rPr lang="en-US" sz="4800" baseline="30000" dirty="0" smtClean="0"/>
              <a:t>th</a:t>
            </a:r>
            <a:r>
              <a:rPr lang="en-US" sz="4800" dirty="0" smtClean="0"/>
              <a:t> week, </a:t>
            </a:r>
            <a:r>
              <a:rPr lang="en-US" sz="4800" dirty="0" err="1" smtClean="0"/>
              <a:t>intraembryonic</a:t>
            </a:r>
            <a:r>
              <a:rPr lang="en-US" sz="4800" dirty="0" smtClean="0"/>
              <a:t> cavity is divided into:</a:t>
            </a:r>
          </a:p>
          <a:p>
            <a:pPr lvl="1"/>
            <a:r>
              <a:rPr lang="en-US" sz="4400" dirty="0" smtClean="0"/>
              <a:t>The pericardial cavity</a:t>
            </a:r>
          </a:p>
          <a:p>
            <a:pPr lvl="1"/>
            <a:r>
              <a:rPr lang="en-US" sz="4400" dirty="0" smtClean="0"/>
              <a:t>Two </a:t>
            </a:r>
            <a:r>
              <a:rPr lang="en-US" sz="4400" dirty="0" err="1" smtClean="0"/>
              <a:t>pleuroperitoneal</a:t>
            </a:r>
            <a:r>
              <a:rPr lang="en-US" sz="4400" dirty="0" smtClean="0"/>
              <a:t> canals</a:t>
            </a:r>
          </a:p>
          <a:p>
            <a:pPr lvl="1"/>
            <a:r>
              <a:rPr lang="en-US" sz="4400" dirty="0" smtClean="0"/>
              <a:t>Peritoneal cavity</a:t>
            </a:r>
            <a:endParaRPr lang="en-US" sz="4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www.studentconsult.com/common/showimage.cfm?mediaISBN=9781437720020&amp;FigFile=S9781437720020-004-f009.jpg&amp;size=fullsi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3"/>
          <a:srcRect/>
          <a:stretch>
            <a:fillRect/>
          </a:stretch>
        </p:blipFill>
        <p:spPr bwMode="auto">
          <a:xfrm>
            <a:off x="3429000" y="0"/>
            <a:ext cx="4857750" cy="6665913"/>
          </a:xfrm>
          <a:prstGeom prst="rect">
            <a:avLst/>
          </a:prstGeom>
          <a:noFill/>
          <a:ln w="9525">
            <a:noFill/>
            <a:miter lim="800000"/>
            <a:headEnd/>
            <a:tailEnd/>
          </a:ln>
          <a:effectLst/>
        </p:spPr>
      </p:pic>
      <p:sp>
        <p:nvSpPr>
          <p:cNvPr id="4" name="Rectangle 3"/>
          <p:cNvSpPr/>
          <p:nvPr/>
        </p:nvSpPr>
        <p:spPr>
          <a:xfrm>
            <a:off x="228600" y="381000"/>
            <a:ext cx="3124200" cy="5262979"/>
          </a:xfrm>
          <a:prstGeom prst="rect">
            <a:avLst/>
          </a:prstGeom>
        </p:spPr>
        <p:txBody>
          <a:bodyPr wrap="square">
            <a:spAutoFit/>
          </a:bodyPr>
          <a:lstStyle/>
          <a:p>
            <a:r>
              <a:rPr lang="en-US" sz="1600" dirty="0" smtClean="0"/>
              <a:t>Drawings of embryos at 19 to 21 days illustrating development of the </a:t>
            </a:r>
            <a:r>
              <a:rPr lang="en-US" sz="1600" dirty="0" err="1" smtClean="0"/>
              <a:t>somites</a:t>
            </a:r>
            <a:r>
              <a:rPr lang="en-US" sz="1600" dirty="0" smtClean="0"/>
              <a:t> and </a:t>
            </a:r>
            <a:r>
              <a:rPr lang="en-US" sz="1600" dirty="0" err="1" smtClean="0"/>
              <a:t>intraembryonic</a:t>
            </a:r>
            <a:r>
              <a:rPr lang="en-US" sz="1600" dirty="0" smtClean="0"/>
              <a:t> </a:t>
            </a:r>
            <a:r>
              <a:rPr lang="en-US" sz="1600" dirty="0" err="1" smtClean="0"/>
              <a:t>coelom</a:t>
            </a:r>
            <a:r>
              <a:rPr lang="en-US" sz="1600" dirty="0" smtClean="0"/>
              <a:t>. </a:t>
            </a:r>
            <a:r>
              <a:rPr lang="en-US" sz="1600" b="1" dirty="0" smtClean="0"/>
              <a:t>A, C,</a:t>
            </a:r>
            <a:r>
              <a:rPr lang="en-US" sz="1600" dirty="0" smtClean="0"/>
              <a:t> and </a:t>
            </a:r>
            <a:r>
              <a:rPr lang="en-US" sz="1600" b="1" dirty="0" smtClean="0"/>
              <a:t>E,</a:t>
            </a:r>
            <a:r>
              <a:rPr lang="en-US" sz="1600" dirty="0" smtClean="0"/>
              <a:t> Dorsal views of the embryo, exposed by removal of the amnion. </a:t>
            </a:r>
            <a:r>
              <a:rPr lang="en-US" sz="1600" b="1" dirty="0" smtClean="0"/>
              <a:t>B, D,</a:t>
            </a:r>
            <a:r>
              <a:rPr lang="en-US" sz="1600" dirty="0" smtClean="0"/>
              <a:t> and </a:t>
            </a:r>
            <a:r>
              <a:rPr lang="en-US" sz="1600" b="1" dirty="0" smtClean="0"/>
              <a:t>F,</a:t>
            </a:r>
            <a:r>
              <a:rPr lang="en-US" sz="1600" dirty="0" smtClean="0"/>
              <a:t> Transverse sections through the </a:t>
            </a:r>
            <a:r>
              <a:rPr lang="en-US" sz="1600" dirty="0" err="1" smtClean="0"/>
              <a:t>trilaminar</a:t>
            </a:r>
            <a:r>
              <a:rPr lang="en-US" sz="1600" dirty="0" smtClean="0"/>
              <a:t> embryonic disc at the levels shown. </a:t>
            </a:r>
            <a:r>
              <a:rPr lang="en-US" sz="1600" b="1" dirty="0" smtClean="0"/>
              <a:t>A,</a:t>
            </a:r>
            <a:r>
              <a:rPr lang="en-US" sz="1600" dirty="0" smtClean="0"/>
              <a:t> </a:t>
            </a:r>
            <a:r>
              <a:rPr lang="en-US" sz="1600" dirty="0" err="1" smtClean="0"/>
              <a:t>Presomite</a:t>
            </a:r>
            <a:r>
              <a:rPr lang="en-US" sz="1600" dirty="0" smtClean="0"/>
              <a:t> embryo of approximately 18 days. </a:t>
            </a:r>
            <a:r>
              <a:rPr lang="en-US" sz="1600" b="1" dirty="0" smtClean="0"/>
              <a:t>C,</a:t>
            </a:r>
            <a:r>
              <a:rPr lang="en-US" sz="1600" dirty="0" smtClean="0"/>
              <a:t> An embryo of approximately 20 days showing the first pair of </a:t>
            </a:r>
            <a:r>
              <a:rPr lang="en-US" sz="1600" dirty="0" err="1" smtClean="0"/>
              <a:t>somites</a:t>
            </a:r>
            <a:r>
              <a:rPr lang="en-US" sz="1600" dirty="0" smtClean="0"/>
              <a:t>. Part of the </a:t>
            </a:r>
            <a:r>
              <a:rPr lang="en-US" sz="1600" dirty="0" err="1" smtClean="0"/>
              <a:t>somatopleure</a:t>
            </a:r>
            <a:r>
              <a:rPr lang="en-US" sz="1600" dirty="0" smtClean="0"/>
              <a:t> on the right has been removed to show the </a:t>
            </a:r>
            <a:r>
              <a:rPr lang="en-US" sz="1600" dirty="0" err="1" smtClean="0"/>
              <a:t>coelomic</a:t>
            </a:r>
            <a:r>
              <a:rPr lang="en-US" sz="1600" dirty="0" smtClean="0"/>
              <a:t> spaces in the lateral mesoderm. </a:t>
            </a:r>
            <a:r>
              <a:rPr lang="en-US" sz="1600" b="1" dirty="0" smtClean="0"/>
              <a:t>E,</a:t>
            </a:r>
            <a:r>
              <a:rPr lang="en-US" sz="1600" dirty="0" smtClean="0"/>
              <a:t> A three-</a:t>
            </a:r>
            <a:r>
              <a:rPr lang="en-US" sz="1600" dirty="0" err="1" smtClean="0"/>
              <a:t>somite</a:t>
            </a:r>
            <a:r>
              <a:rPr lang="en-US" sz="1600" dirty="0" smtClean="0"/>
              <a:t> embryo (approximately 21 days) showing the horseshoe-shaped </a:t>
            </a:r>
            <a:r>
              <a:rPr lang="en-US" sz="1600" dirty="0" err="1" smtClean="0"/>
              <a:t>intraembryonic</a:t>
            </a:r>
            <a:r>
              <a:rPr lang="en-US" sz="1600" dirty="0" smtClean="0"/>
              <a:t> </a:t>
            </a:r>
            <a:r>
              <a:rPr lang="en-US" sz="1600" dirty="0" err="1" smtClean="0"/>
              <a:t>coelom</a:t>
            </a:r>
            <a:r>
              <a:rPr lang="en-US" sz="1600" dirty="0" smtClean="0"/>
              <a:t>, exposed on the right by removal of part of the </a:t>
            </a:r>
            <a:r>
              <a:rPr lang="en-US" sz="1600" dirty="0" err="1" smtClean="0"/>
              <a:t>somatopleure</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762000" y="447675"/>
            <a:ext cx="7618413" cy="3895725"/>
          </a:xfrm>
          <a:prstGeom prst="rect">
            <a:avLst/>
          </a:prstGeom>
          <a:noFill/>
          <a:ln w="9525">
            <a:noFill/>
            <a:miter lim="800000"/>
            <a:headEnd/>
            <a:tailEnd/>
          </a:ln>
          <a:effectLst/>
        </p:spPr>
      </p:pic>
      <p:sp>
        <p:nvSpPr>
          <p:cNvPr id="3" name="Rectangle 2"/>
          <p:cNvSpPr/>
          <p:nvPr/>
        </p:nvSpPr>
        <p:spPr>
          <a:xfrm>
            <a:off x="381000" y="4648200"/>
            <a:ext cx="8534400" cy="2031325"/>
          </a:xfrm>
          <a:prstGeom prst="rect">
            <a:avLst/>
          </a:prstGeom>
        </p:spPr>
        <p:txBody>
          <a:bodyPr wrap="square">
            <a:spAutoFit/>
          </a:bodyPr>
          <a:lstStyle/>
          <a:p>
            <a:r>
              <a:rPr lang="en-US" sz="1400" dirty="0" smtClean="0"/>
              <a:t>Illustrations of embryonic folding and its effects on the </a:t>
            </a:r>
            <a:r>
              <a:rPr lang="en-US" sz="1400" dirty="0" err="1" smtClean="0"/>
              <a:t>intraembryonic</a:t>
            </a:r>
            <a:r>
              <a:rPr lang="en-US" sz="1400" dirty="0" smtClean="0"/>
              <a:t> </a:t>
            </a:r>
            <a:r>
              <a:rPr lang="en-US" sz="1400" dirty="0" err="1" smtClean="0"/>
              <a:t>coelom</a:t>
            </a:r>
            <a:r>
              <a:rPr lang="en-US" sz="1400" dirty="0" smtClean="0"/>
              <a:t> and other structures. </a:t>
            </a:r>
            <a:r>
              <a:rPr lang="en-US" sz="1400" b="1" dirty="0" smtClean="0"/>
              <a:t>A,</a:t>
            </a:r>
            <a:r>
              <a:rPr lang="en-US" sz="1400" dirty="0" smtClean="0"/>
              <a:t> Lateral view of an embryo (approximately 26 days). </a:t>
            </a:r>
            <a:r>
              <a:rPr lang="en-US" sz="1400" b="1" dirty="0" smtClean="0"/>
              <a:t>B,</a:t>
            </a:r>
            <a:r>
              <a:rPr lang="en-US" sz="1400" dirty="0" smtClean="0"/>
              <a:t> Schematic </a:t>
            </a:r>
            <a:r>
              <a:rPr lang="en-US" sz="1400" dirty="0" err="1" smtClean="0"/>
              <a:t>sagittal</a:t>
            </a:r>
            <a:r>
              <a:rPr lang="en-US" sz="1400" dirty="0" smtClean="0"/>
              <a:t> section of this embryo showing the head and tail folds. </a:t>
            </a:r>
            <a:r>
              <a:rPr lang="en-US" sz="1400" b="1" dirty="0" smtClean="0"/>
              <a:t>C,</a:t>
            </a:r>
            <a:r>
              <a:rPr lang="en-US" sz="1400" dirty="0" smtClean="0"/>
              <a:t> Transverse section at the level shown in </a:t>
            </a:r>
            <a:r>
              <a:rPr lang="en-US" sz="1400" b="1" dirty="0" smtClean="0"/>
              <a:t>A,</a:t>
            </a:r>
            <a:r>
              <a:rPr lang="en-US" sz="1400" dirty="0" smtClean="0"/>
              <a:t> indicating how fusion of the lateral folds gives the embryo a cylindrical form. </a:t>
            </a:r>
            <a:r>
              <a:rPr lang="en-US" sz="1400" b="1" dirty="0" smtClean="0"/>
              <a:t>D,</a:t>
            </a:r>
            <a:r>
              <a:rPr lang="en-US" sz="1400" dirty="0" smtClean="0"/>
              <a:t> Lateral view of an embryo (approximately 28 days). </a:t>
            </a:r>
            <a:r>
              <a:rPr lang="en-US" sz="1400" b="1" dirty="0" smtClean="0"/>
              <a:t>E,</a:t>
            </a:r>
            <a:r>
              <a:rPr lang="en-US" sz="1400" dirty="0" smtClean="0"/>
              <a:t> Schematic </a:t>
            </a:r>
            <a:r>
              <a:rPr lang="en-US" sz="1400" dirty="0" err="1" smtClean="0"/>
              <a:t>sagittal</a:t>
            </a:r>
            <a:r>
              <a:rPr lang="en-US" sz="1400" dirty="0" smtClean="0"/>
              <a:t> section of this embryo showing the reduced communication between the </a:t>
            </a:r>
            <a:r>
              <a:rPr lang="en-US" sz="1400" dirty="0" err="1" smtClean="0"/>
              <a:t>intraembryonic</a:t>
            </a:r>
            <a:r>
              <a:rPr lang="en-US" sz="1400" dirty="0" smtClean="0"/>
              <a:t> and </a:t>
            </a:r>
            <a:r>
              <a:rPr lang="en-US" sz="1400" dirty="0" err="1" smtClean="0"/>
              <a:t>extraembryonic</a:t>
            </a:r>
            <a:r>
              <a:rPr lang="en-US" sz="1400" dirty="0" smtClean="0"/>
              <a:t> </a:t>
            </a:r>
            <a:r>
              <a:rPr lang="en-US" sz="1400" dirty="0" err="1" smtClean="0"/>
              <a:t>coeloms</a:t>
            </a:r>
            <a:r>
              <a:rPr lang="en-US" sz="1400" dirty="0" smtClean="0"/>
              <a:t> (</a:t>
            </a:r>
            <a:r>
              <a:rPr lang="en-US" sz="1400" i="1" dirty="0" smtClean="0"/>
              <a:t>double-headed arrow</a:t>
            </a:r>
            <a:r>
              <a:rPr lang="en-US" sz="1400" dirty="0" smtClean="0"/>
              <a:t>). </a:t>
            </a:r>
            <a:r>
              <a:rPr lang="en-US" sz="1400" b="1" dirty="0" smtClean="0"/>
              <a:t>F,</a:t>
            </a:r>
            <a:r>
              <a:rPr lang="en-US" sz="1400" dirty="0" smtClean="0"/>
              <a:t> Transverse section as indicated in </a:t>
            </a:r>
            <a:r>
              <a:rPr lang="en-US" sz="1400" b="1" dirty="0" smtClean="0"/>
              <a:t>D,</a:t>
            </a:r>
            <a:r>
              <a:rPr lang="en-US" sz="1400" dirty="0" smtClean="0"/>
              <a:t> illustrating formation of the ventral body wall and </a:t>
            </a:r>
            <a:r>
              <a:rPr lang="en-US" sz="1400" dirty="0" smtClean="0">
                <a:solidFill>
                  <a:srgbClr val="FF0000"/>
                </a:solidFill>
              </a:rPr>
              <a:t>disappearance of the ventral mesentery</a:t>
            </a:r>
            <a:r>
              <a:rPr lang="en-US" sz="1400" dirty="0" smtClean="0"/>
              <a:t>. The </a:t>
            </a:r>
            <a:r>
              <a:rPr lang="en-US" sz="1400" i="1" dirty="0" smtClean="0"/>
              <a:t>arrows</a:t>
            </a:r>
            <a:r>
              <a:rPr lang="en-US" sz="1400" dirty="0" smtClean="0"/>
              <a:t> indicate the junction of the somatic and </a:t>
            </a:r>
            <a:r>
              <a:rPr lang="en-US" sz="1400" dirty="0" err="1" smtClean="0"/>
              <a:t>splanchnic</a:t>
            </a:r>
            <a:r>
              <a:rPr lang="en-US" sz="1400" dirty="0" smtClean="0"/>
              <a:t> layers of mesoderm. The somatic mesoderm will become the parietal peritoneum lining the abdominal wall, and the </a:t>
            </a:r>
            <a:r>
              <a:rPr lang="en-US" sz="1400" dirty="0" err="1" smtClean="0"/>
              <a:t>splanchnic</a:t>
            </a:r>
            <a:r>
              <a:rPr lang="en-US" sz="1400" dirty="0" smtClean="0"/>
              <a:t> mesoderm will become the visceral peritoneum covering the organs (e.g., the stomach).</a:t>
            </a:r>
            <a:endParaRPr lang="en-US" sz="1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685800" y="95251"/>
            <a:ext cx="7315200" cy="4933950"/>
          </a:xfrm>
          <a:prstGeom prst="rect">
            <a:avLst/>
          </a:prstGeom>
          <a:noFill/>
          <a:ln w="9525">
            <a:noFill/>
            <a:miter lim="800000"/>
            <a:headEnd/>
            <a:tailEnd/>
          </a:ln>
          <a:effectLst/>
        </p:spPr>
      </p:pic>
      <p:sp>
        <p:nvSpPr>
          <p:cNvPr id="3" name="Rectangle 2"/>
          <p:cNvSpPr/>
          <p:nvPr/>
        </p:nvSpPr>
        <p:spPr>
          <a:xfrm>
            <a:off x="304800" y="5042118"/>
            <a:ext cx="8458200" cy="1384995"/>
          </a:xfrm>
          <a:prstGeom prst="rect">
            <a:avLst/>
          </a:prstGeom>
        </p:spPr>
        <p:txBody>
          <a:bodyPr wrap="square">
            <a:spAutoFit/>
          </a:bodyPr>
          <a:lstStyle/>
          <a:p>
            <a:r>
              <a:rPr lang="en-US" sz="1400" dirty="0" smtClean="0"/>
              <a:t>Illustrations of the mesenteries and body cavities at the beginning of the fifth week. </a:t>
            </a:r>
            <a:r>
              <a:rPr lang="en-US" sz="1400" b="1" dirty="0" smtClean="0"/>
              <a:t>A,</a:t>
            </a:r>
            <a:r>
              <a:rPr lang="en-US" sz="1400" dirty="0" smtClean="0"/>
              <a:t> Schematic </a:t>
            </a:r>
            <a:r>
              <a:rPr lang="en-US" sz="1400" dirty="0" err="1" smtClean="0"/>
              <a:t>sagittal</a:t>
            </a:r>
            <a:r>
              <a:rPr lang="en-US" sz="1400" dirty="0" smtClean="0"/>
              <a:t> section. Note that the dorsal mesentery serves as a pathway for the arteries supplying the developing gut. Nerves and </a:t>
            </a:r>
            <a:r>
              <a:rPr lang="en-US" sz="1400" dirty="0" err="1" smtClean="0"/>
              <a:t>lymphatics</a:t>
            </a:r>
            <a:r>
              <a:rPr lang="en-US" sz="1400" dirty="0" smtClean="0"/>
              <a:t> also pass between the layers of this mesentery. </a:t>
            </a:r>
            <a:r>
              <a:rPr lang="en-US" sz="1400" b="1" dirty="0" smtClean="0"/>
              <a:t>B</a:t>
            </a:r>
            <a:r>
              <a:rPr lang="en-US" sz="1400" dirty="0" smtClean="0"/>
              <a:t> to </a:t>
            </a:r>
            <a:r>
              <a:rPr lang="en-US" sz="1400" b="1" dirty="0" smtClean="0"/>
              <a:t>E,</a:t>
            </a:r>
            <a:r>
              <a:rPr lang="en-US" sz="1400" dirty="0" smtClean="0"/>
              <a:t> Transverse sections through the embryo at the levels indicated in </a:t>
            </a:r>
            <a:r>
              <a:rPr lang="en-US" sz="1400" b="1" dirty="0" smtClean="0"/>
              <a:t>A</a:t>
            </a:r>
            <a:r>
              <a:rPr lang="en-US" sz="1400" dirty="0" smtClean="0"/>
              <a:t>. The ventral mesentery disappears, except in the region of the terminal esophagus, stomach, and first part of the duodenum. Note that the right and left parts of the peritoneal cavity, separate in </a:t>
            </a:r>
            <a:r>
              <a:rPr lang="en-US" sz="1400" b="1" dirty="0" smtClean="0"/>
              <a:t>C,</a:t>
            </a:r>
            <a:r>
              <a:rPr lang="en-US" sz="1400" dirty="0" smtClean="0"/>
              <a:t> are continuous in </a:t>
            </a:r>
            <a:r>
              <a:rPr lang="en-US" sz="1400" b="1" dirty="0" smtClean="0"/>
              <a:t>E</a:t>
            </a:r>
            <a:r>
              <a:rPr lang="en-US" sz="1400" dirty="0" smtClean="0"/>
              <a:t>.</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DEVELOPMENT OF LARYNX </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E</a:t>
            </a:r>
            <a:r>
              <a:rPr lang="en-US" dirty="0" smtClean="0"/>
              <a:t>pithelial lining  is from the </a:t>
            </a:r>
            <a:r>
              <a:rPr lang="en-US" dirty="0" smtClean="0">
                <a:solidFill>
                  <a:srgbClr val="FF0000"/>
                </a:solidFill>
              </a:rPr>
              <a:t>endoderm</a:t>
            </a:r>
            <a:r>
              <a:rPr lang="en-US" dirty="0" smtClean="0"/>
              <a:t> of the cranial end of the </a:t>
            </a:r>
            <a:r>
              <a:rPr lang="en-US" dirty="0" err="1" smtClean="0"/>
              <a:t>laryngotracheal</a:t>
            </a:r>
            <a:r>
              <a:rPr lang="en-US" dirty="0" smtClean="0"/>
              <a:t> tube. </a:t>
            </a:r>
          </a:p>
          <a:p>
            <a:r>
              <a:rPr lang="en-US" dirty="0"/>
              <a:t>C</a:t>
            </a:r>
            <a:r>
              <a:rPr lang="en-US" dirty="0" smtClean="0"/>
              <a:t>artilages develop from </a:t>
            </a:r>
            <a:r>
              <a:rPr lang="en-US" dirty="0" smtClean="0">
                <a:solidFill>
                  <a:srgbClr val="FF0000"/>
                </a:solidFill>
              </a:rPr>
              <a:t>4</a:t>
            </a:r>
            <a:r>
              <a:rPr lang="en-US" baseline="30000" dirty="0" smtClean="0">
                <a:solidFill>
                  <a:srgbClr val="FF0000"/>
                </a:solidFill>
              </a:rPr>
              <a:t>th</a:t>
            </a:r>
            <a:r>
              <a:rPr lang="en-US" dirty="0" smtClean="0">
                <a:solidFill>
                  <a:srgbClr val="FF0000"/>
                </a:solidFill>
              </a:rPr>
              <a:t> and 6</a:t>
            </a:r>
            <a:r>
              <a:rPr lang="en-US" baseline="30000" dirty="0" smtClean="0">
                <a:solidFill>
                  <a:srgbClr val="FF0000"/>
                </a:solidFill>
              </a:rPr>
              <a:t>th</a:t>
            </a:r>
            <a:r>
              <a:rPr lang="en-US" dirty="0" smtClean="0">
                <a:solidFill>
                  <a:srgbClr val="FF0000"/>
                </a:solidFill>
              </a:rPr>
              <a:t> </a:t>
            </a:r>
            <a:r>
              <a:rPr lang="en-US" dirty="0" smtClean="0"/>
              <a:t>pairs of pharyngeal arches mesenchyme that is derived from </a:t>
            </a:r>
            <a:r>
              <a:rPr lang="en-US" u="sng" dirty="0" smtClean="0">
                <a:solidFill>
                  <a:srgbClr val="FF0000"/>
                </a:solidFill>
              </a:rPr>
              <a:t>neural crest cells. </a:t>
            </a:r>
          </a:p>
          <a:p>
            <a:r>
              <a:rPr lang="en-US" dirty="0" smtClean="0"/>
              <a:t>Rapid proliferation of mesenchyme at the cranial end of the </a:t>
            </a:r>
            <a:r>
              <a:rPr lang="en-US" dirty="0" err="1" smtClean="0"/>
              <a:t>laryngotracheal</a:t>
            </a:r>
            <a:r>
              <a:rPr lang="en-US" dirty="0" smtClean="0"/>
              <a:t> tube produces paired </a:t>
            </a:r>
            <a:r>
              <a:rPr lang="en-US" dirty="0" smtClean="0">
                <a:solidFill>
                  <a:srgbClr val="FF0000"/>
                </a:solidFill>
              </a:rPr>
              <a:t>arytenoid swellings. </a:t>
            </a:r>
          </a:p>
          <a:p>
            <a:r>
              <a:rPr lang="en-US" dirty="0" smtClean="0"/>
              <a:t>Growth of arytenoid swellings towards the tongue, convert the slit-like aperture - the </a:t>
            </a:r>
            <a:r>
              <a:rPr lang="en-US" dirty="0" smtClean="0">
                <a:solidFill>
                  <a:srgbClr val="FF0000"/>
                </a:solidFill>
              </a:rPr>
              <a:t>primordial glottis-into a T-shaped</a:t>
            </a:r>
            <a:r>
              <a:rPr lang="en-US" dirty="0" smtClean="0"/>
              <a:t> laryngeal inlet and reduce the developing laryngeal lumen to a narrow slit. </a:t>
            </a:r>
          </a:p>
          <a:p>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7</a:t>
            </a:fld>
            <a:endParaRPr lang="en-US"/>
          </a:p>
        </p:txBody>
      </p:sp>
    </p:spTree>
    <p:extLst>
      <p:ext uri="{BB962C8B-B14F-4D97-AF65-F5344CB8AC3E}">
        <p14:creationId xmlns:p14="http://schemas.microsoft.com/office/powerpoint/2010/main" val="12691871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sz="half" idx="4294967295"/>
          </p:nvPr>
        </p:nvSpPr>
        <p:spPr>
          <a:xfrm>
            <a:off x="0" y="304800"/>
            <a:ext cx="5562600" cy="6553200"/>
          </a:xfrm>
        </p:spPr>
        <p:txBody>
          <a:bodyPr/>
          <a:lstStyle/>
          <a:p>
            <a:pPr eaLnBrk="1" hangingPunct="1"/>
            <a:r>
              <a:rPr lang="en-US" sz="2800" dirty="0" smtClean="0"/>
              <a:t>During cranial folding of embryo, the pericardial cavity comes to lie ventral to the foregut</a:t>
            </a:r>
          </a:p>
          <a:p>
            <a:pPr eaLnBrk="1" hangingPunct="1"/>
            <a:r>
              <a:rPr lang="en-US" sz="2800" dirty="0" smtClean="0"/>
              <a:t>The </a:t>
            </a:r>
            <a:r>
              <a:rPr lang="en-US" sz="2800" dirty="0" err="1" smtClean="0"/>
              <a:t>pericardioperitoneal</a:t>
            </a:r>
            <a:r>
              <a:rPr lang="en-US" sz="2800" dirty="0" smtClean="0"/>
              <a:t> canals:</a:t>
            </a:r>
          </a:p>
          <a:p>
            <a:pPr lvl="1" eaLnBrk="1" hangingPunct="1">
              <a:buFont typeface="Arial" charset="0"/>
              <a:buChar char="•"/>
            </a:pPr>
            <a:r>
              <a:rPr lang="en-US" sz="2400" dirty="0" smtClean="0"/>
              <a:t>arise from the dorsal wall of the pericardial cavity</a:t>
            </a:r>
          </a:p>
          <a:p>
            <a:pPr lvl="1" eaLnBrk="1" hangingPunct="1">
              <a:buFont typeface="Arial" charset="0"/>
              <a:buChar char="•"/>
            </a:pPr>
            <a:r>
              <a:rPr lang="en-US" sz="2400" dirty="0" smtClean="0"/>
              <a:t>pass on each side of the foregut (future esophagus)</a:t>
            </a:r>
          </a:p>
          <a:p>
            <a:pPr lvl="1" eaLnBrk="1" hangingPunct="1">
              <a:buFont typeface="Arial" charset="0"/>
              <a:buChar char="•"/>
            </a:pPr>
            <a:r>
              <a:rPr lang="en-US" sz="2400" dirty="0" smtClean="0"/>
              <a:t>lie dorsal to septum </a:t>
            </a:r>
            <a:r>
              <a:rPr lang="en-US" sz="2400" dirty="0" err="1" smtClean="0"/>
              <a:t>transversum</a:t>
            </a:r>
            <a:endParaRPr lang="en-US" sz="2400" dirty="0" smtClean="0"/>
          </a:p>
          <a:p>
            <a:pPr lvl="1" eaLnBrk="1" hangingPunct="1">
              <a:buFont typeface="Arial" charset="0"/>
              <a:buChar char="•"/>
            </a:pPr>
            <a:r>
              <a:rPr lang="en-US" sz="2400" dirty="0" smtClean="0"/>
              <a:t>open into the peritoneal cavity</a:t>
            </a:r>
          </a:p>
        </p:txBody>
      </p:sp>
      <p:pic>
        <p:nvPicPr>
          <p:cNvPr id="5123" name="Picture 2" descr="F:\bcs\bcs3.jpg"/>
          <p:cNvPicPr>
            <a:picLocks noGrp="1" noChangeAspect="1" noChangeArrowheads="1"/>
          </p:cNvPicPr>
          <p:nvPr>
            <p:ph sz="half" idx="4294967295"/>
          </p:nvPr>
        </p:nvPicPr>
        <p:blipFill>
          <a:blip r:embed="rId3"/>
          <a:srcRect l="7547" t="6651" r="9435" b="11069"/>
          <a:stretch>
            <a:fillRect/>
          </a:stretch>
        </p:blipFill>
        <p:spPr>
          <a:xfrm>
            <a:off x="5257800" y="1676400"/>
            <a:ext cx="3641725" cy="2459038"/>
          </a:xfrm>
        </p:spPr>
      </p:pic>
      <p:pic>
        <p:nvPicPr>
          <p:cNvPr id="1026" name="Picture 2" descr="F:\bcs\bcs3.jpg"/>
          <p:cNvPicPr>
            <a:picLocks noChangeAspect="1" noChangeArrowheads="1"/>
          </p:cNvPicPr>
          <p:nvPr/>
        </p:nvPicPr>
        <p:blipFill>
          <a:blip r:embed="rId4"/>
          <a:srcRect l="7736" t="10759" r="10001" b="13290"/>
          <a:stretch>
            <a:fillRect/>
          </a:stretch>
        </p:blipFill>
        <p:spPr bwMode="auto">
          <a:xfrm>
            <a:off x="5257800" y="1524000"/>
            <a:ext cx="3695700" cy="2597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BODY WALL</a:t>
            </a:r>
            <a:endParaRPr lang="en-US" b="1" dirty="0"/>
          </a:p>
        </p:txBody>
      </p:sp>
      <p:sp>
        <p:nvSpPr>
          <p:cNvPr id="3" name="Content Placeholder 2"/>
          <p:cNvSpPr>
            <a:spLocks noGrp="1"/>
          </p:cNvSpPr>
          <p:nvPr>
            <p:ph idx="1"/>
          </p:nvPr>
        </p:nvSpPr>
        <p:spPr/>
        <p:txBody>
          <a:bodyPr>
            <a:normAutofit/>
          </a:bodyPr>
          <a:lstStyle/>
          <a:p>
            <a:r>
              <a:rPr lang="en-US" sz="4000" dirty="0" smtClean="0"/>
              <a:t>Formed by somatic </a:t>
            </a:r>
            <a:r>
              <a:rPr lang="en-US" sz="4000" dirty="0" err="1" smtClean="0"/>
              <a:t>messenchyme</a:t>
            </a:r>
            <a:r>
              <a:rPr lang="en-US" sz="4000" dirty="0" smtClean="0"/>
              <a:t> surrounding the developing amniotic cavity.</a:t>
            </a:r>
          </a:p>
          <a:p>
            <a:r>
              <a:rPr lang="en-US" sz="4000" dirty="0" smtClean="0"/>
              <a:t>Results from:</a:t>
            </a:r>
          </a:p>
          <a:p>
            <a:pPr lvl="1"/>
            <a:r>
              <a:rPr lang="en-US" sz="3600" dirty="0" smtClean="0"/>
              <a:t>Horizontal folding</a:t>
            </a:r>
          </a:p>
          <a:p>
            <a:pPr lvl="1"/>
            <a:r>
              <a:rPr lang="en-US" sz="3600" dirty="0" smtClean="0"/>
              <a:t>Cranial-caudal folding</a:t>
            </a:r>
            <a:endParaRPr lang="en-US" sz="3600"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11"/>
          <p:cNvSpPr>
            <a:spLocks noGrp="1"/>
          </p:cNvSpPr>
          <p:nvPr>
            <p:ph sz="half" idx="4294967295"/>
          </p:nvPr>
        </p:nvSpPr>
        <p:spPr>
          <a:xfrm>
            <a:off x="152400" y="228600"/>
            <a:ext cx="5181600" cy="6324600"/>
          </a:xfrm>
        </p:spPr>
        <p:txBody>
          <a:bodyPr>
            <a:normAutofit fontScale="92500" lnSpcReduction="10000"/>
          </a:bodyPr>
          <a:lstStyle/>
          <a:p>
            <a:pPr eaLnBrk="1" hangingPunct="1">
              <a:defRPr/>
            </a:pPr>
            <a:r>
              <a:rPr lang="en-US" sz="2800" dirty="0" smtClean="0"/>
              <a:t>During </a:t>
            </a:r>
            <a:r>
              <a:rPr lang="en-US" sz="2800" u="sng" dirty="0" smtClean="0"/>
              <a:t>horizontal folding</a:t>
            </a:r>
            <a:r>
              <a:rPr lang="en-US" sz="2800" dirty="0" smtClean="0"/>
              <a:t>, the limbs of the </a:t>
            </a:r>
            <a:r>
              <a:rPr lang="en-US" sz="2800" dirty="0" err="1" smtClean="0"/>
              <a:t>coelom</a:t>
            </a:r>
            <a:r>
              <a:rPr lang="en-US" sz="2800" dirty="0" smtClean="0"/>
              <a:t> are brought together on the ventral aspect of the embryo</a:t>
            </a:r>
          </a:p>
          <a:p>
            <a:pPr eaLnBrk="1" hangingPunct="1">
              <a:defRPr/>
            </a:pPr>
            <a:r>
              <a:rPr lang="en-US" sz="2800" dirty="0" smtClean="0"/>
              <a:t>The </a:t>
            </a:r>
            <a:r>
              <a:rPr lang="en-US" sz="2800" dirty="0" err="1" smtClean="0"/>
              <a:t>coelom</a:t>
            </a:r>
            <a:r>
              <a:rPr lang="en-US" sz="2800" dirty="0" smtClean="0"/>
              <a:t> is lined by:</a:t>
            </a:r>
          </a:p>
          <a:p>
            <a:pPr lvl="1">
              <a:defRPr/>
            </a:pPr>
            <a:r>
              <a:rPr lang="en-US" sz="2400" u="sng" dirty="0" err="1" smtClean="0"/>
              <a:t>mesothelium</a:t>
            </a:r>
            <a:r>
              <a:rPr lang="en-US" sz="2400" u="sng" dirty="0" smtClean="0"/>
              <a:t> </a:t>
            </a:r>
            <a:r>
              <a:rPr lang="en-US" sz="2400" dirty="0" smtClean="0"/>
              <a:t>derived from the somatic mesoderm (parietal layer) </a:t>
            </a:r>
          </a:p>
          <a:p>
            <a:pPr lvl="1">
              <a:defRPr/>
            </a:pPr>
            <a:r>
              <a:rPr lang="en-US" sz="2400" dirty="0" smtClean="0"/>
              <a:t>and the </a:t>
            </a:r>
            <a:r>
              <a:rPr lang="en-US" sz="2400" dirty="0" err="1" smtClean="0"/>
              <a:t>splanchnic</a:t>
            </a:r>
            <a:r>
              <a:rPr lang="en-US" sz="2400" dirty="0" smtClean="0"/>
              <a:t> mesoderm (visceral layer)</a:t>
            </a:r>
          </a:p>
          <a:p>
            <a:pPr eaLnBrk="1" hangingPunct="1">
              <a:defRPr/>
            </a:pPr>
            <a:r>
              <a:rPr lang="en-US" sz="2800" dirty="0" smtClean="0"/>
              <a:t>Peritoneal cavity is connected with </a:t>
            </a:r>
            <a:r>
              <a:rPr lang="en-US" sz="2800" dirty="0" err="1" smtClean="0"/>
              <a:t>extraembryonic</a:t>
            </a:r>
            <a:r>
              <a:rPr lang="en-US" sz="2800" dirty="0" smtClean="0"/>
              <a:t> </a:t>
            </a:r>
            <a:r>
              <a:rPr lang="en-US" sz="2800" dirty="0" err="1" smtClean="0"/>
              <a:t>coelom</a:t>
            </a:r>
            <a:r>
              <a:rPr lang="en-US" sz="2800" dirty="0" smtClean="0"/>
              <a:t> at the umbilicus</a:t>
            </a:r>
          </a:p>
          <a:p>
            <a:pPr eaLnBrk="1" hangingPunct="1">
              <a:defRPr/>
            </a:pPr>
            <a:r>
              <a:rPr lang="en-US" sz="2800" dirty="0" smtClean="0"/>
              <a:t>The connection is lost during the </a:t>
            </a:r>
            <a:r>
              <a:rPr lang="en-US" sz="2800" b="1" u="sng" dirty="0" smtClean="0"/>
              <a:t>10</a:t>
            </a:r>
            <a:r>
              <a:rPr lang="en-US" sz="2800" b="1" u="sng" baseline="30000" dirty="0" smtClean="0"/>
              <a:t>th</a:t>
            </a:r>
            <a:r>
              <a:rPr lang="en-US" sz="2800" b="1" u="sng" dirty="0" smtClean="0"/>
              <a:t> week </a:t>
            </a:r>
            <a:r>
              <a:rPr lang="en-US" sz="2800" dirty="0" smtClean="0"/>
              <a:t>as the intestine return from umbilical cord</a:t>
            </a:r>
          </a:p>
          <a:p>
            <a:pPr eaLnBrk="1" hangingPunct="1">
              <a:buFont typeface="Arial" charset="0"/>
              <a:buNone/>
              <a:defRPr/>
            </a:pPr>
            <a:r>
              <a:rPr lang="en-US" dirty="0" smtClean="0"/>
              <a:t> </a:t>
            </a:r>
          </a:p>
        </p:txBody>
      </p:sp>
      <p:pic>
        <p:nvPicPr>
          <p:cNvPr id="6147" name="Picture 3" descr="C:\Documents and Settings\user\My Documents\My Pictures\sdf.jpg"/>
          <p:cNvPicPr>
            <a:picLocks noGrp="1" noChangeAspect="1" noChangeArrowheads="1"/>
          </p:cNvPicPr>
          <p:nvPr>
            <p:ph sz="half" idx="4294967295"/>
          </p:nvPr>
        </p:nvPicPr>
        <p:blipFill>
          <a:blip r:embed="rId3"/>
          <a:srcRect t="5051" r="8699" b="47807"/>
          <a:stretch>
            <a:fillRect/>
          </a:stretch>
        </p:blipFill>
        <p:spPr>
          <a:xfrm>
            <a:off x="5257800" y="762000"/>
            <a:ext cx="3105150" cy="2536825"/>
          </a:xfrm>
        </p:spPr>
      </p:pic>
      <p:pic>
        <p:nvPicPr>
          <p:cNvPr id="6148" name="Picture 5" descr="C:\Documents and Settings\Free User\My Documents\My Pictures\Picture1as.jpg"/>
          <p:cNvPicPr>
            <a:picLocks noChangeAspect="1" noChangeArrowheads="1"/>
          </p:cNvPicPr>
          <p:nvPr/>
        </p:nvPicPr>
        <p:blipFill>
          <a:blip r:embed="rId4"/>
          <a:srcRect/>
          <a:stretch>
            <a:fillRect/>
          </a:stretch>
        </p:blipFill>
        <p:spPr bwMode="auto">
          <a:xfrm>
            <a:off x="5486400" y="3505200"/>
            <a:ext cx="2695575" cy="2209800"/>
          </a:xfrm>
          <a:prstGeom prst="rect">
            <a:avLst/>
          </a:prstGeom>
          <a:noFill/>
          <a:ln w="9525">
            <a:noFill/>
            <a:miter lim="800000"/>
            <a:headEnd/>
            <a:tailEnd/>
          </a:ln>
        </p:spPr>
      </p:pic>
      <p:sp>
        <p:nvSpPr>
          <p:cNvPr id="6149" name="TextBox 8"/>
          <p:cNvSpPr txBox="1">
            <a:spLocks noChangeArrowheads="1"/>
          </p:cNvSpPr>
          <p:nvPr/>
        </p:nvSpPr>
        <p:spPr bwMode="auto">
          <a:xfrm>
            <a:off x="5638800" y="5867400"/>
            <a:ext cx="1066800" cy="646113"/>
          </a:xfrm>
          <a:prstGeom prst="rect">
            <a:avLst/>
          </a:prstGeom>
          <a:noFill/>
          <a:ln w="9525">
            <a:noFill/>
            <a:miter lim="800000"/>
            <a:headEnd/>
            <a:tailEnd/>
          </a:ln>
        </p:spPr>
        <p:txBody>
          <a:bodyPr>
            <a:spAutoFit/>
          </a:bodyPr>
          <a:lstStyle/>
          <a:p>
            <a:r>
              <a:rPr lang="en-US"/>
              <a:t>Parietal layer</a:t>
            </a:r>
          </a:p>
        </p:txBody>
      </p:sp>
      <p:sp>
        <p:nvSpPr>
          <p:cNvPr id="6150" name="TextBox 9"/>
          <p:cNvSpPr txBox="1">
            <a:spLocks noChangeArrowheads="1"/>
          </p:cNvSpPr>
          <p:nvPr/>
        </p:nvSpPr>
        <p:spPr bwMode="auto">
          <a:xfrm>
            <a:off x="7010400" y="5867400"/>
            <a:ext cx="1066800" cy="646113"/>
          </a:xfrm>
          <a:prstGeom prst="rect">
            <a:avLst/>
          </a:prstGeom>
          <a:noFill/>
          <a:ln w="9525">
            <a:noFill/>
            <a:miter lim="800000"/>
            <a:headEnd/>
            <a:tailEnd/>
          </a:ln>
        </p:spPr>
        <p:txBody>
          <a:bodyPr>
            <a:spAutoFit/>
          </a:bodyPr>
          <a:lstStyle/>
          <a:p>
            <a:r>
              <a:rPr lang="en-US"/>
              <a:t>Visceral   layer</a:t>
            </a:r>
          </a:p>
        </p:txBody>
      </p:sp>
      <p:cxnSp>
        <p:nvCxnSpPr>
          <p:cNvPr id="12" name="Straight Arrow Connector 11"/>
          <p:cNvCxnSpPr/>
          <p:nvPr/>
        </p:nvCxnSpPr>
        <p:spPr>
          <a:xfrm rot="5400000" flipH="1" flipV="1">
            <a:off x="5867400" y="5334000"/>
            <a:ext cx="1144588" cy="777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6439694" y="5220494"/>
            <a:ext cx="1066800" cy="3794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762000" y="152400"/>
            <a:ext cx="7618413" cy="4038600"/>
          </a:xfrm>
          <a:prstGeom prst="rect">
            <a:avLst/>
          </a:prstGeom>
          <a:noFill/>
          <a:ln w="9525">
            <a:noFill/>
            <a:miter lim="800000"/>
            <a:headEnd/>
            <a:tailEnd/>
          </a:ln>
          <a:effectLst/>
        </p:spPr>
      </p:pic>
      <p:sp>
        <p:nvSpPr>
          <p:cNvPr id="4" name="Rectangle 3"/>
          <p:cNvSpPr/>
          <p:nvPr/>
        </p:nvSpPr>
        <p:spPr>
          <a:xfrm>
            <a:off x="457200" y="4267200"/>
            <a:ext cx="8305800" cy="2031325"/>
          </a:xfrm>
          <a:prstGeom prst="rect">
            <a:avLst/>
          </a:prstGeom>
        </p:spPr>
        <p:txBody>
          <a:bodyPr wrap="square">
            <a:spAutoFit/>
          </a:bodyPr>
          <a:lstStyle/>
          <a:p>
            <a:r>
              <a:rPr lang="en-US" sz="1400" dirty="0" smtClean="0"/>
              <a:t>Schematic drawings of an embryo (approximately 24 days). </a:t>
            </a:r>
            <a:r>
              <a:rPr lang="en-US" sz="1400" b="1" dirty="0" smtClean="0"/>
              <a:t>A,</a:t>
            </a:r>
            <a:r>
              <a:rPr lang="en-US" sz="1400" dirty="0" smtClean="0"/>
              <a:t> The lateral wall of the pericardial cavity has been removed to show the primordial heart. </a:t>
            </a:r>
            <a:r>
              <a:rPr lang="en-US" sz="1400" b="1" dirty="0" smtClean="0"/>
              <a:t>B,</a:t>
            </a:r>
            <a:r>
              <a:rPr lang="en-US" sz="1400" dirty="0" smtClean="0"/>
              <a:t> Transverse section of the embryo illustrating the relationship of the </a:t>
            </a:r>
            <a:r>
              <a:rPr lang="en-US" sz="1400" dirty="0" err="1" smtClean="0"/>
              <a:t>pericardioperitoneal</a:t>
            </a:r>
            <a:r>
              <a:rPr lang="en-US" sz="1400" dirty="0" smtClean="0"/>
              <a:t> canals to the septum </a:t>
            </a:r>
            <a:r>
              <a:rPr lang="en-US" sz="1400" dirty="0" err="1" smtClean="0"/>
              <a:t>transversum</a:t>
            </a:r>
            <a:r>
              <a:rPr lang="en-US" sz="1400" dirty="0" smtClean="0"/>
              <a:t> (</a:t>
            </a:r>
            <a:r>
              <a:rPr lang="en-US" sz="1400" dirty="0" err="1" smtClean="0"/>
              <a:t>primordium</a:t>
            </a:r>
            <a:r>
              <a:rPr lang="en-US" sz="1400" dirty="0" smtClean="0"/>
              <a:t> of central tendon of diaphragm) and the foregut. </a:t>
            </a:r>
            <a:r>
              <a:rPr lang="en-US" sz="1400" b="1" dirty="0" smtClean="0"/>
              <a:t>C,</a:t>
            </a:r>
            <a:r>
              <a:rPr lang="en-US" sz="1400" dirty="0" smtClean="0"/>
              <a:t> Lateral view of the embryo with the heart removed. The embryo has also been sectioned transversely to show the continuity of the </a:t>
            </a:r>
            <a:r>
              <a:rPr lang="en-US" sz="1400" dirty="0" err="1" smtClean="0"/>
              <a:t>intraembryonic</a:t>
            </a:r>
            <a:r>
              <a:rPr lang="en-US" sz="1400" dirty="0" smtClean="0"/>
              <a:t> and </a:t>
            </a:r>
            <a:r>
              <a:rPr lang="en-US" sz="1400" dirty="0" err="1" smtClean="0"/>
              <a:t>extraembryonic</a:t>
            </a:r>
            <a:r>
              <a:rPr lang="en-US" sz="1400" dirty="0" smtClean="0"/>
              <a:t> </a:t>
            </a:r>
            <a:r>
              <a:rPr lang="en-US" sz="1400" dirty="0" err="1" smtClean="0"/>
              <a:t>coeloms</a:t>
            </a:r>
            <a:r>
              <a:rPr lang="en-US" sz="1400" dirty="0" smtClean="0"/>
              <a:t> (</a:t>
            </a:r>
            <a:r>
              <a:rPr lang="en-US" sz="1400" i="1" dirty="0" smtClean="0"/>
              <a:t>arrow</a:t>
            </a:r>
            <a:r>
              <a:rPr lang="en-US" sz="1400" dirty="0" smtClean="0"/>
              <a:t>). </a:t>
            </a:r>
            <a:r>
              <a:rPr lang="en-US" sz="1400" b="1" dirty="0" smtClean="0"/>
              <a:t>D,</a:t>
            </a:r>
            <a:r>
              <a:rPr lang="en-US" sz="1400" dirty="0" smtClean="0"/>
              <a:t> Sketch showing the </a:t>
            </a:r>
            <a:r>
              <a:rPr lang="en-US" sz="1400" dirty="0" err="1" smtClean="0"/>
              <a:t>pericardioperitoneal</a:t>
            </a:r>
            <a:r>
              <a:rPr lang="en-US" sz="1400" dirty="0" smtClean="0"/>
              <a:t> canals arising from the dorsal wall of the pericardial cavity and passing on each side of the foregut to join the peritoneal cavity. The </a:t>
            </a:r>
            <a:r>
              <a:rPr lang="en-US" sz="1400" i="1" dirty="0" smtClean="0"/>
              <a:t>arrow</a:t>
            </a:r>
            <a:r>
              <a:rPr lang="en-US" sz="1400" dirty="0" smtClean="0"/>
              <a:t> shows the communication of the </a:t>
            </a:r>
            <a:r>
              <a:rPr lang="en-US" sz="1400" dirty="0" err="1" smtClean="0"/>
              <a:t>extraembryonic</a:t>
            </a:r>
            <a:r>
              <a:rPr lang="en-US" sz="1400" dirty="0" smtClean="0"/>
              <a:t> </a:t>
            </a:r>
            <a:r>
              <a:rPr lang="en-US" sz="1400" dirty="0" err="1" smtClean="0"/>
              <a:t>coelom</a:t>
            </a:r>
            <a:r>
              <a:rPr lang="en-US" sz="1400" dirty="0" smtClean="0"/>
              <a:t> with the </a:t>
            </a:r>
            <a:r>
              <a:rPr lang="en-US" sz="1400" dirty="0" err="1" smtClean="0"/>
              <a:t>intraembryonic</a:t>
            </a:r>
            <a:r>
              <a:rPr lang="en-US" sz="1400" dirty="0" smtClean="0"/>
              <a:t> </a:t>
            </a:r>
            <a:r>
              <a:rPr lang="en-US" sz="1400" dirty="0" err="1" smtClean="0"/>
              <a:t>coelom</a:t>
            </a:r>
            <a:r>
              <a:rPr lang="en-US" sz="1400" dirty="0" smtClean="0"/>
              <a:t> and the continuity of the </a:t>
            </a:r>
            <a:r>
              <a:rPr lang="en-US" sz="1400" dirty="0" err="1" smtClean="0"/>
              <a:t>intraembryonic</a:t>
            </a:r>
            <a:r>
              <a:rPr lang="en-US" sz="1400" dirty="0" smtClean="0"/>
              <a:t> </a:t>
            </a:r>
            <a:r>
              <a:rPr lang="en-US" sz="1400" dirty="0" err="1" smtClean="0"/>
              <a:t>coelom</a:t>
            </a:r>
            <a:r>
              <a:rPr lang="en-US" sz="1400" dirty="0" smtClean="0"/>
              <a:t> at this stage.</a:t>
            </a:r>
            <a:endParaRPr lang="en-US"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CONGENITAL MALFORMATIONS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Ventral wall defects</a:t>
            </a:r>
          </a:p>
          <a:p>
            <a:r>
              <a:rPr lang="en-US" dirty="0" err="1" smtClean="0"/>
              <a:t>Ectopia</a:t>
            </a:r>
            <a:r>
              <a:rPr lang="en-US" dirty="0" smtClean="0"/>
              <a:t> </a:t>
            </a:r>
            <a:r>
              <a:rPr lang="en-US" dirty="0" err="1" smtClean="0"/>
              <a:t>cordis</a:t>
            </a:r>
            <a:endParaRPr lang="en-US" dirty="0" smtClean="0"/>
          </a:p>
          <a:p>
            <a:r>
              <a:rPr lang="en-US" dirty="0" err="1" smtClean="0"/>
              <a:t>Gastroschisis</a:t>
            </a:r>
            <a:endParaRPr lang="en-US" dirty="0" smtClean="0"/>
          </a:p>
          <a:p>
            <a:r>
              <a:rPr lang="en-US" dirty="0" smtClean="0"/>
              <a:t>Cantrell </a:t>
            </a:r>
            <a:r>
              <a:rPr lang="en-US" dirty="0" err="1" smtClean="0"/>
              <a:t>pentalogy</a:t>
            </a:r>
            <a:endParaRPr lang="en-US" dirty="0" smtClean="0"/>
          </a:p>
          <a:p>
            <a:pPr lvl="1"/>
            <a:r>
              <a:rPr lang="en-US" dirty="0" err="1" smtClean="0"/>
              <a:t>Ectopia</a:t>
            </a:r>
            <a:r>
              <a:rPr lang="en-US" dirty="0" smtClean="0"/>
              <a:t> </a:t>
            </a:r>
            <a:r>
              <a:rPr lang="en-US" dirty="0" err="1" smtClean="0"/>
              <a:t>cordis</a:t>
            </a:r>
            <a:endParaRPr lang="en-US" dirty="0" smtClean="0"/>
          </a:p>
          <a:p>
            <a:pPr lvl="1"/>
            <a:r>
              <a:rPr lang="en-US" dirty="0" smtClean="0"/>
              <a:t>Defective anterior diaphragm</a:t>
            </a:r>
          </a:p>
          <a:p>
            <a:pPr lvl="1"/>
            <a:r>
              <a:rPr lang="en-US" dirty="0" smtClean="0"/>
              <a:t>Absence of pericardium</a:t>
            </a:r>
          </a:p>
          <a:p>
            <a:pPr lvl="1"/>
            <a:r>
              <a:rPr lang="en-US" dirty="0" smtClean="0"/>
              <a:t>Defective sternum</a:t>
            </a:r>
          </a:p>
          <a:p>
            <a:pPr lvl="1"/>
            <a:r>
              <a:rPr lang="en-US" dirty="0" smtClean="0"/>
              <a:t>Defective anterior abdominal wall</a:t>
            </a:r>
            <a:endParaRPr lang="en-US"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92162"/>
          </a:xfrm>
        </p:spPr>
        <p:txBody>
          <a:bodyPr/>
          <a:lstStyle/>
          <a:p>
            <a:pPr eaLnBrk="1" hangingPunct="1">
              <a:defRPr/>
            </a:pPr>
            <a:r>
              <a:rPr lang="en-US" sz="4000" b="1" dirty="0" smtClean="0"/>
              <a:t>Division of Embryonic </a:t>
            </a:r>
            <a:r>
              <a:rPr lang="en-US" sz="4000" b="1" dirty="0" err="1" smtClean="0"/>
              <a:t>Coelom</a:t>
            </a:r>
            <a:endParaRPr lang="en-US" sz="4000" b="1" dirty="0" smtClean="0"/>
          </a:p>
        </p:txBody>
      </p:sp>
      <p:sp>
        <p:nvSpPr>
          <p:cNvPr id="7171" name="Content Placeholder 2"/>
          <p:cNvSpPr>
            <a:spLocks noGrp="1"/>
          </p:cNvSpPr>
          <p:nvPr>
            <p:ph idx="1"/>
          </p:nvPr>
        </p:nvSpPr>
        <p:spPr>
          <a:xfrm>
            <a:off x="457200" y="1143000"/>
            <a:ext cx="8229600" cy="4800600"/>
          </a:xfrm>
        </p:spPr>
        <p:txBody>
          <a:bodyPr/>
          <a:lstStyle/>
          <a:p>
            <a:pPr eaLnBrk="1" hangingPunct="1">
              <a:defRPr/>
            </a:pPr>
            <a:r>
              <a:rPr lang="en-US" sz="2800" dirty="0" smtClean="0"/>
              <a:t>Partitions appear to separate the </a:t>
            </a:r>
            <a:r>
              <a:rPr lang="en-US" sz="2800" dirty="0" err="1" smtClean="0">
                <a:effectLst>
                  <a:outerShdw blurRad="38100" dist="38100" dir="2700000" algn="tl">
                    <a:srgbClr val="000000">
                      <a:alpha val="43137"/>
                    </a:srgbClr>
                  </a:outerShdw>
                </a:effectLst>
              </a:rPr>
              <a:t>pericardioperitoneal</a:t>
            </a:r>
            <a:r>
              <a:rPr lang="en-US" sz="2800" dirty="0" smtClean="0">
                <a:effectLst>
                  <a:outerShdw blurRad="38100" dist="38100" dir="2700000" algn="tl">
                    <a:srgbClr val="000000">
                      <a:alpha val="43137"/>
                    </a:srgbClr>
                  </a:outerShdw>
                </a:effectLst>
              </a:rPr>
              <a:t> canals </a:t>
            </a:r>
            <a:r>
              <a:rPr lang="en-US" sz="2800" dirty="0" smtClean="0"/>
              <a:t>from the </a:t>
            </a:r>
            <a:r>
              <a:rPr lang="en-US" sz="2800" dirty="0" smtClean="0">
                <a:effectLst>
                  <a:outerShdw blurRad="38100" dist="38100" dir="2700000" algn="tl">
                    <a:srgbClr val="000000">
                      <a:alpha val="43137"/>
                    </a:srgbClr>
                  </a:outerShdw>
                </a:effectLst>
              </a:rPr>
              <a:t>pericardial cavity</a:t>
            </a:r>
            <a:r>
              <a:rPr lang="en-US" sz="2800" dirty="0" smtClean="0"/>
              <a:t> and the </a:t>
            </a:r>
            <a:r>
              <a:rPr lang="en-US" sz="2800" dirty="0" smtClean="0">
                <a:effectLst>
                  <a:outerShdw blurRad="38100" dist="38100" dir="2700000" algn="tl">
                    <a:srgbClr val="000000">
                      <a:alpha val="43137"/>
                    </a:srgbClr>
                  </a:outerShdw>
                </a:effectLst>
              </a:rPr>
              <a:t>peritoneal cavity</a:t>
            </a:r>
          </a:p>
          <a:p>
            <a:pPr eaLnBrk="1" hangingPunct="1">
              <a:defRPr/>
            </a:pPr>
            <a:r>
              <a:rPr lang="en-US" sz="2800" dirty="0" smtClean="0"/>
              <a:t> As the lung buds grow into the </a:t>
            </a:r>
            <a:r>
              <a:rPr lang="en-US" sz="2800" dirty="0" err="1" smtClean="0"/>
              <a:t>pericardioperitoneal</a:t>
            </a:r>
            <a:r>
              <a:rPr lang="en-US" sz="2800" dirty="0" smtClean="0"/>
              <a:t> canals, a pair of membranous ridges is produced in the lateral wall of each canal:</a:t>
            </a:r>
          </a:p>
          <a:p>
            <a:pPr lvl="1" eaLnBrk="1" hangingPunct="1">
              <a:buClr>
                <a:srgbClr val="FF0000"/>
              </a:buClr>
              <a:buFont typeface="Wingdings" pitchFamily="2" charset="2"/>
              <a:buChar char="§"/>
              <a:defRPr/>
            </a:pPr>
            <a:r>
              <a:rPr lang="en-US" dirty="0" smtClean="0"/>
              <a:t>The </a:t>
            </a:r>
            <a:r>
              <a:rPr lang="en-US" b="1" dirty="0" err="1" smtClean="0">
                <a:effectLst>
                  <a:outerShdw blurRad="38100" dist="38100" dir="2700000" algn="tl">
                    <a:srgbClr val="000000">
                      <a:alpha val="43137"/>
                    </a:srgbClr>
                  </a:outerShdw>
                </a:effectLst>
              </a:rPr>
              <a:t>pleuropericardial</a:t>
            </a:r>
            <a:r>
              <a:rPr lang="en-US" b="1" dirty="0" smtClean="0">
                <a:effectLst>
                  <a:outerShdw blurRad="38100" dist="38100" dir="2700000" algn="tl">
                    <a:srgbClr val="000000">
                      <a:alpha val="43137"/>
                    </a:srgbClr>
                  </a:outerShdw>
                </a:effectLst>
              </a:rPr>
              <a:t> folds </a:t>
            </a:r>
            <a:r>
              <a:rPr lang="en-US" dirty="0" smtClean="0"/>
              <a:t>cranially which is between the developing  lung and heart</a:t>
            </a:r>
          </a:p>
          <a:p>
            <a:pPr lvl="1" eaLnBrk="1" hangingPunct="1">
              <a:buClr>
                <a:srgbClr val="FF0000"/>
              </a:buClr>
              <a:buFont typeface="Wingdings" pitchFamily="2" charset="2"/>
              <a:buChar char="§"/>
              <a:defRPr/>
            </a:pPr>
            <a:r>
              <a:rPr lang="en-US" dirty="0" smtClean="0"/>
              <a:t>The </a:t>
            </a:r>
            <a:r>
              <a:rPr lang="en-US" b="1" dirty="0" err="1" smtClean="0">
                <a:effectLst>
                  <a:outerShdw blurRad="38100" dist="38100" dir="2700000" algn="tl">
                    <a:srgbClr val="000000">
                      <a:alpha val="43137"/>
                    </a:srgbClr>
                  </a:outerShdw>
                </a:effectLst>
              </a:rPr>
              <a:t>pleuroperitoneal</a:t>
            </a:r>
            <a:r>
              <a:rPr lang="en-US" b="1" dirty="0" smtClean="0">
                <a:effectLst>
                  <a:outerShdw blurRad="38100" dist="38100" dir="2700000" algn="tl">
                    <a:srgbClr val="000000">
                      <a:alpha val="43137"/>
                    </a:srgbClr>
                  </a:outerShdw>
                </a:effectLst>
              </a:rPr>
              <a:t> folds </a:t>
            </a:r>
            <a:r>
              <a:rPr lang="en-US" dirty="0" smtClean="0"/>
              <a:t>caudally to the developing  lungs</a:t>
            </a:r>
          </a:p>
          <a:p>
            <a:pPr eaLnBrk="1" hangingPunct="1">
              <a:defRPr/>
            </a:pPr>
            <a:endParaRPr lang="en-US" sz="2400" dirty="0" smtClean="0"/>
          </a:p>
          <a:p>
            <a:pPr eaLnBrk="1" hangingPunct="1">
              <a:defRPr/>
            </a:pPr>
            <a:endParaRPr lang="en-US" sz="2400" dirty="0" smtClean="0"/>
          </a:p>
          <a:p>
            <a:pPr eaLnBrk="1" hangingPunct="1">
              <a:defRPr/>
            </a:pPr>
            <a:endParaRPr lang="en-US" sz="2400"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563562"/>
          </a:xfrm>
        </p:spPr>
        <p:txBody>
          <a:bodyPr>
            <a:normAutofit fontScale="90000"/>
          </a:bodyPr>
          <a:lstStyle/>
          <a:p>
            <a:pPr eaLnBrk="1" hangingPunct="1">
              <a:defRPr/>
            </a:pPr>
            <a:r>
              <a:rPr lang="en-US" sz="3600" b="1" dirty="0" err="1" smtClean="0"/>
              <a:t>Pleuropericardial</a:t>
            </a:r>
            <a:r>
              <a:rPr lang="en-US" sz="3600" b="1" dirty="0" smtClean="0"/>
              <a:t> Membranes</a:t>
            </a:r>
          </a:p>
        </p:txBody>
      </p:sp>
      <p:sp>
        <p:nvSpPr>
          <p:cNvPr id="8195" name="Content Placeholder 2"/>
          <p:cNvSpPr>
            <a:spLocks noGrp="1"/>
          </p:cNvSpPr>
          <p:nvPr>
            <p:ph sz="half" idx="1"/>
          </p:nvPr>
        </p:nvSpPr>
        <p:spPr>
          <a:xfrm>
            <a:off x="152400" y="838200"/>
            <a:ext cx="4953000" cy="5334000"/>
          </a:xfrm>
        </p:spPr>
        <p:txBody>
          <a:bodyPr/>
          <a:lstStyle/>
          <a:p>
            <a:pPr eaLnBrk="1" hangingPunct="1"/>
            <a:r>
              <a:rPr lang="en-US" dirty="0" smtClean="0"/>
              <a:t>The bronchial buds grow laterally from the caudal end of the trachea into the </a:t>
            </a:r>
            <a:r>
              <a:rPr lang="en-US" dirty="0" err="1" smtClean="0"/>
              <a:t>pericardioperitoneal</a:t>
            </a:r>
            <a:r>
              <a:rPr lang="en-US" dirty="0" smtClean="0"/>
              <a:t> canals (future pleural cavities)</a:t>
            </a:r>
          </a:p>
          <a:p>
            <a:pPr eaLnBrk="1" hangingPunct="1"/>
            <a:r>
              <a:rPr lang="en-US" dirty="0" smtClean="0"/>
              <a:t>As the pleural cavities expand ventrally, they grow into the body wall in the angle between the body wall and a ridge raised by the </a:t>
            </a:r>
            <a:r>
              <a:rPr lang="en-US" u="sng" dirty="0" smtClean="0"/>
              <a:t>common cardinal vein</a:t>
            </a:r>
            <a:r>
              <a:rPr lang="en-US" dirty="0" smtClean="0"/>
              <a:t> and the </a:t>
            </a:r>
            <a:r>
              <a:rPr lang="en-US" u="sng" dirty="0" err="1" smtClean="0"/>
              <a:t>phrenic</a:t>
            </a:r>
            <a:r>
              <a:rPr lang="en-US" u="sng" dirty="0" smtClean="0"/>
              <a:t> nerve</a:t>
            </a:r>
          </a:p>
        </p:txBody>
      </p:sp>
      <p:pic>
        <p:nvPicPr>
          <p:cNvPr id="8196" name="Picture 5" descr="F:\New Folder26\Copy of bc4.jpg"/>
          <p:cNvPicPr>
            <a:picLocks noChangeAspect="1" noChangeArrowheads="1"/>
          </p:cNvPicPr>
          <p:nvPr/>
        </p:nvPicPr>
        <p:blipFill>
          <a:blip r:embed="rId3"/>
          <a:srcRect l="54649" t="5405" r="1888" b="55519"/>
          <a:stretch>
            <a:fillRect/>
          </a:stretch>
        </p:blipFill>
        <p:spPr bwMode="auto">
          <a:xfrm>
            <a:off x="5029200" y="3657600"/>
            <a:ext cx="3884613" cy="2438400"/>
          </a:xfrm>
          <a:prstGeom prst="rect">
            <a:avLst/>
          </a:prstGeom>
          <a:noFill/>
          <a:ln w="9525">
            <a:noFill/>
            <a:miter lim="800000"/>
            <a:headEnd/>
            <a:tailEnd/>
          </a:ln>
        </p:spPr>
      </p:pic>
      <p:pic>
        <p:nvPicPr>
          <p:cNvPr id="8197" name="Picture 5" descr="F:\New Folder26\Copy of bc4.jpg"/>
          <p:cNvPicPr>
            <a:picLocks noGrp="1" noChangeAspect="1" noChangeArrowheads="1"/>
          </p:cNvPicPr>
          <p:nvPr>
            <p:ph sz="half" idx="2"/>
          </p:nvPr>
        </p:nvPicPr>
        <p:blipFill>
          <a:blip r:embed="rId4"/>
          <a:srcRect l="6023" t="1923" r="49673" b="53847"/>
          <a:stretch>
            <a:fillRect/>
          </a:stretch>
        </p:blipFill>
        <p:spPr>
          <a:xfrm>
            <a:off x="5105400" y="990600"/>
            <a:ext cx="3611563" cy="2514600"/>
          </a:xfr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sz="half" idx="4294967295"/>
          </p:nvPr>
        </p:nvSpPr>
        <p:spPr>
          <a:xfrm>
            <a:off x="0" y="381000"/>
            <a:ext cx="4648200" cy="4419600"/>
          </a:xfrm>
        </p:spPr>
        <p:txBody>
          <a:bodyPr/>
          <a:lstStyle/>
          <a:p>
            <a:r>
              <a:rPr lang="en-US" dirty="0" smtClean="0"/>
              <a:t>This results in splitting the </a:t>
            </a:r>
            <a:r>
              <a:rPr lang="en-US" dirty="0" err="1" smtClean="0"/>
              <a:t>mesenchyme</a:t>
            </a:r>
            <a:r>
              <a:rPr lang="en-US" dirty="0" smtClean="0"/>
              <a:t> into:</a:t>
            </a:r>
          </a:p>
          <a:p>
            <a:pPr lvl="1">
              <a:buFont typeface="Wingdings" pitchFamily="2" charset="2"/>
              <a:buChar char="§"/>
            </a:pPr>
            <a:r>
              <a:rPr lang="en-US" sz="3200" dirty="0" smtClean="0"/>
              <a:t>An </a:t>
            </a:r>
            <a:r>
              <a:rPr lang="en-US" sz="3200" u="sng" dirty="0" smtClean="0"/>
              <a:t>outer layer</a:t>
            </a:r>
            <a:r>
              <a:rPr lang="en-US" sz="3200" dirty="0" smtClean="0"/>
              <a:t> that forms the thoracic wall</a:t>
            </a:r>
          </a:p>
          <a:p>
            <a:pPr lvl="1">
              <a:buFont typeface="Wingdings" pitchFamily="2" charset="2"/>
              <a:buChar char="§"/>
            </a:pPr>
            <a:r>
              <a:rPr lang="en-US" sz="3200" dirty="0" smtClean="0"/>
              <a:t>An </a:t>
            </a:r>
            <a:r>
              <a:rPr lang="en-US" sz="3200" u="sng" dirty="0" smtClean="0"/>
              <a:t>inner layer</a:t>
            </a:r>
            <a:r>
              <a:rPr lang="en-US" sz="3200" dirty="0" smtClean="0"/>
              <a:t> that forms the </a:t>
            </a:r>
            <a:r>
              <a:rPr lang="en-US" sz="3200" dirty="0" err="1" smtClean="0"/>
              <a:t>pleuro</a:t>
            </a:r>
            <a:r>
              <a:rPr lang="en-US" sz="3200" dirty="0" smtClean="0"/>
              <a:t>-pericardial membrane</a:t>
            </a:r>
          </a:p>
        </p:txBody>
      </p:sp>
      <p:pic>
        <p:nvPicPr>
          <p:cNvPr id="9219" name="Picture 5" descr="F:\New Folder26\Copy of bc4.jpg"/>
          <p:cNvPicPr>
            <a:picLocks noChangeAspect="1" noChangeArrowheads="1"/>
          </p:cNvPicPr>
          <p:nvPr/>
        </p:nvPicPr>
        <p:blipFill>
          <a:blip r:embed="rId3"/>
          <a:srcRect l="54762" t="5405" r="1888" b="57021"/>
          <a:stretch>
            <a:fillRect/>
          </a:stretch>
        </p:blipFill>
        <p:spPr bwMode="auto">
          <a:xfrm>
            <a:off x="4495800" y="838200"/>
            <a:ext cx="4513263" cy="2973388"/>
          </a:xfrm>
          <a:prstGeom prst="rect">
            <a:avLst/>
          </a:prstGeom>
          <a:noFill/>
          <a:ln w="9525">
            <a:noFill/>
            <a:miter lim="800000"/>
            <a:headEnd/>
            <a:tailEnd/>
          </a:ln>
        </p:spPr>
      </p:pic>
      <p:sp>
        <p:nvSpPr>
          <p:cNvPr id="9220" name="TextBox 7"/>
          <p:cNvSpPr txBox="1">
            <a:spLocks noChangeArrowheads="1"/>
          </p:cNvSpPr>
          <p:nvPr/>
        </p:nvSpPr>
        <p:spPr bwMode="auto">
          <a:xfrm>
            <a:off x="838200" y="5029200"/>
            <a:ext cx="7391400" cy="1582738"/>
          </a:xfrm>
          <a:prstGeom prst="rect">
            <a:avLst/>
          </a:prstGeom>
          <a:noFill/>
          <a:ln w="28575">
            <a:solidFill>
              <a:srgbClr val="FFFF00"/>
            </a:solidFill>
            <a:miter lim="800000"/>
            <a:headEnd/>
            <a:tailEnd/>
          </a:ln>
        </p:spPr>
        <p:txBody>
          <a:bodyPr>
            <a:spAutoFit/>
          </a:bodyPr>
          <a:lstStyle/>
          <a:p>
            <a:pPr algn="ctr">
              <a:defRPr/>
            </a:pPr>
            <a:r>
              <a:rPr lang="en-US" sz="3200" dirty="0">
                <a:effectLst>
                  <a:outerShdw blurRad="38100" dist="38100" dir="2700000" algn="tl">
                    <a:srgbClr val="000000">
                      <a:alpha val="43137"/>
                    </a:srgbClr>
                  </a:outerShdw>
                </a:effectLst>
              </a:rPr>
              <a:t>The </a:t>
            </a:r>
            <a:r>
              <a:rPr lang="en-US" sz="3200" dirty="0" err="1">
                <a:effectLst>
                  <a:outerShdw blurRad="38100" dist="38100" dir="2700000" algn="tl">
                    <a:srgbClr val="000000">
                      <a:alpha val="43137"/>
                    </a:srgbClr>
                  </a:outerShdw>
                </a:effectLst>
              </a:rPr>
              <a:t>pleuropericardial</a:t>
            </a:r>
            <a:r>
              <a:rPr lang="en-US" sz="3200" dirty="0">
                <a:effectLst>
                  <a:outerShdw blurRad="38100" dist="38100" dir="2700000" algn="tl">
                    <a:srgbClr val="000000">
                      <a:alpha val="43137"/>
                    </a:srgbClr>
                  </a:outerShdw>
                </a:effectLst>
              </a:rPr>
              <a:t> membranes project into the cranial end of the </a:t>
            </a:r>
            <a:r>
              <a:rPr lang="en-US" sz="3200" dirty="0" err="1">
                <a:effectLst>
                  <a:outerShdw blurRad="38100" dist="38100" dir="2700000" algn="tl">
                    <a:srgbClr val="000000">
                      <a:alpha val="43137"/>
                    </a:srgbClr>
                  </a:outerShdw>
                </a:effectLst>
              </a:rPr>
              <a:t>pericardioperitoneal</a:t>
            </a:r>
            <a:r>
              <a:rPr lang="en-US" sz="3200" dirty="0">
                <a:effectLst>
                  <a:outerShdw blurRad="38100" dist="38100" dir="2700000" algn="tl">
                    <a:srgbClr val="000000">
                      <a:alpha val="43137"/>
                    </a:srgbClr>
                  </a:outerShdw>
                </a:effectLst>
              </a:rPr>
              <a:t> canals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sz="half" idx="4294967295"/>
          </p:nvPr>
        </p:nvSpPr>
        <p:spPr>
          <a:xfrm>
            <a:off x="152400" y="381000"/>
            <a:ext cx="4419600" cy="3581400"/>
          </a:xfrm>
        </p:spPr>
        <p:txBody>
          <a:bodyPr/>
          <a:lstStyle/>
          <a:p>
            <a:r>
              <a:rPr lang="en-US" dirty="0" smtClean="0"/>
              <a:t>With the growth and descent of the heart and expansion of the pleural cavities, the </a:t>
            </a:r>
            <a:r>
              <a:rPr lang="en-US" dirty="0" err="1" smtClean="0"/>
              <a:t>pleuro</a:t>
            </a:r>
            <a:r>
              <a:rPr lang="en-US" dirty="0" smtClean="0"/>
              <a:t>-pericardial membranes expand and move medially</a:t>
            </a:r>
          </a:p>
          <a:p>
            <a:pPr>
              <a:buFont typeface="Arial" charset="0"/>
              <a:buNone/>
            </a:pPr>
            <a:endParaRPr lang="en-US" sz="2800" dirty="0" smtClean="0"/>
          </a:p>
        </p:txBody>
      </p:sp>
      <p:pic>
        <p:nvPicPr>
          <p:cNvPr id="10243" name="Content Placeholder 4" descr="F:\New Folder26\Copy of bc4.jpg"/>
          <p:cNvPicPr>
            <a:picLocks noChangeAspect="1" noChangeArrowheads="1"/>
          </p:cNvPicPr>
          <p:nvPr/>
        </p:nvPicPr>
        <p:blipFill>
          <a:blip r:embed="rId3"/>
          <a:srcRect l="7547" t="55247" r="53491" b="4485"/>
          <a:stretch>
            <a:fillRect/>
          </a:stretch>
        </p:blipFill>
        <p:spPr bwMode="auto">
          <a:xfrm>
            <a:off x="4495800" y="609600"/>
            <a:ext cx="4295775" cy="3289300"/>
          </a:xfrm>
          <a:prstGeom prst="rect">
            <a:avLst/>
          </a:prstGeom>
          <a:noFill/>
          <a:ln w="9525">
            <a:noFill/>
            <a:miter lim="800000"/>
            <a:headEnd/>
            <a:tailEnd/>
          </a:ln>
        </p:spPr>
      </p:pic>
      <p:sp>
        <p:nvSpPr>
          <p:cNvPr id="10244" name="TextBox 6"/>
          <p:cNvSpPr txBox="1">
            <a:spLocks noChangeArrowheads="1"/>
          </p:cNvSpPr>
          <p:nvPr/>
        </p:nvSpPr>
        <p:spPr bwMode="auto">
          <a:xfrm>
            <a:off x="381000" y="4114800"/>
            <a:ext cx="8382000" cy="2344738"/>
          </a:xfrm>
          <a:prstGeom prst="rect">
            <a:avLst/>
          </a:prstGeom>
          <a:noFill/>
          <a:ln w="28575">
            <a:solidFill>
              <a:srgbClr val="FFFF00"/>
            </a:solidFill>
            <a:miter lim="800000"/>
            <a:headEnd/>
            <a:tailEnd/>
          </a:ln>
        </p:spPr>
        <p:txBody>
          <a:bodyPr>
            <a:spAutoFit/>
          </a:bodyPr>
          <a:lstStyle/>
          <a:p>
            <a:pPr algn="ctr"/>
            <a:r>
              <a:rPr lang="en-US" sz="3200" dirty="0">
                <a:latin typeface="Calibri" pitchFamily="34" charset="0"/>
              </a:rPr>
              <a:t>By 7</a:t>
            </a:r>
            <a:r>
              <a:rPr lang="en-US" sz="3200" baseline="30000" dirty="0">
                <a:latin typeface="Calibri" pitchFamily="34" charset="0"/>
              </a:rPr>
              <a:t>th</a:t>
            </a:r>
            <a:r>
              <a:rPr lang="en-US" sz="3200" dirty="0">
                <a:latin typeface="Calibri" pitchFamily="34" charset="0"/>
              </a:rPr>
              <a:t> week, the membranes fuse with the </a:t>
            </a:r>
            <a:r>
              <a:rPr lang="en-US" sz="3200" dirty="0" err="1">
                <a:latin typeface="Calibri" pitchFamily="34" charset="0"/>
              </a:rPr>
              <a:t>mesenchyme</a:t>
            </a:r>
            <a:r>
              <a:rPr lang="en-US" sz="3200" dirty="0">
                <a:latin typeface="Calibri" pitchFamily="34" charset="0"/>
              </a:rPr>
              <a:t> ventral to the esophagus forming the </a:t>
            </a:r>
            <a:r>
              <a:rPr lang="en-US" sz="3200" u="sng" dirty="0">
                <a:latin typeface="Calibri" pitchFamily="34" charset="0"/>
              </a:rPr>
              <a:t>primordial </a:t>
            </a:r>
            <a:r>
              <a:rPr lang="en-US" sz="3200" u="sng" dirty="0" err="1">
                <a:latin typeface="Calibri" pitchFamily="34" charset="0"/>
              </a:rPr>
              <a:t>mediastinum</a:t>
            </a:r>
            <a:r>
              <a:rPr lang="en-US" sz="3200" dirty="0">
                <a:latin typeface="Calibri" pitchFamily="34" charset="0"/>
              </a:rPr>
              <a:t>, thus closing the </a:t>
            </a:r>
            <a:r>
              <a:rPr lang="en-US" sz="3200" dirty="0" err="1">
                <a:latin typeface="Calibri" pitchFamily="34" charset="0"/>
              </a:rPr>
              <a:t>pleuropericardial</a:t>
            </a:r>
            <a:r>
              <a:rPr lang="en-US" sz="3200" dirty="0">
                <a:latin typeface="Calibri" pitchFamily="34" charset="0"/>
              </a:rPr>
              <a:t> openings . </a:t>
            </a:r>
          </a:p>
          <a:p>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sz="half" idx="4294967295"/>
          </p:nvPr>
        </p:nvSpPr>
        <p:spPr>
          <a:xfrm>
            <a:off x="457200" y="381000"/>
            <a:ext cx="3886200" cy="3886200"/>
          </a:xfrm>
          <a:ln w="28575">
            <a:solidFill>
              <a:srgbClr val="FFFF00"/>
            </a:solidFill>
          </a:ln>
        </p:spPr>
        <p:txBody>
          <a:bodyPr/>
          <a:lstStyle/>
          <a:p>
            <a:r>
              <a:rPr lang="en-US" dirty="0" smtClean="0"/>
              <a:t>The right </a:t>
            </a:r>
            <a:r>
              <a:rPr lang="en-US" dirty="0" err="1" smtClean="0"/>
              <a:t>pleuropericardial</a:t>
            </a:r>
            <a:r>
              <a:rPr lang="en-US" dirty="0" smtClean="0"/>
              <a:t> opening closes slightly earlier than the left </a:t>
            </a:r>
            <a:r>
              <a:rPr lang="en-US" sz="2400" dirty="0" smtClean="0"/>
              <a:t>(right common cardinal vein is larger than the left  and so raises a bigger fold) </a:t>
            </a:r>
          </a:p>
          <a:p>
            <a:endParaRPr lang="en-US" dirty="0" smtClean="0"/>
          </a:p>
        </p:txBody>
      </p:sp>
      <p:pic>
        <p:nvPicPr>
          <p:cNvPr id="11267" name="Content Placeholder 4" descr="F:\New Folder26\Copy of bc4.jpg"/>
          <p:cNvPicPr>
            <a:picLocks noGrp="1" noChangeAspect="1" noChangeArrowheads="1"/>
          </p:cNvPicPr>
          <p:nvPr>
            <p:ph sz="half" idx="4294967295"/>
          </p:nvPr>
        </p:nvPicPr>
        <p:blipFill>
          <a:blip r:embed="rId3"/>
          <a:srcRect l="54485" t="53905" r="1888" b="5257"/>
          <a:stretch>
            <a:fillRect/>
          </a:stretch>
        </p:blipFill>
        <p:spPr>
          <a:xfrm>
            <a:off x="4419600" y="381000"/>
            <a:ext cx="4537075" cy="3113088"/>
          </a:xfrm>
          <a:noFill/>
        </p:spPr>
      </p:pic>
      <p:sp>
        <p:nvSpPr>
          <p:cNvPr id="11268" name="TextBox 5"/>
          <p:cNvSpPr txBox="1">
            <a:spLocks noChangeArrowheads="1"/>
          </p:cNvSpPr>
          <p:nvPr/>
        </p:nvSpPr>
        <p:spPr bwMode="auto">
          <a:xfrm>
            <a:off x="685800" y="4419600"/>
            <a:ext cx="7848600" cy="1835150"/>
          </a:xfrm>
          <a:prstGeom prst="rect">
            <a:avLst/>
          </a:prstGeom>
          <a:noFill/>
          <a:ln w="38100">
            <a:solidFill>
              <a:srgbClr val="FF3399"/>
            </a:solidFill>
            <a:miter lim="800000"/>
            <a:headEnd/>
            <a:tailEnd/>
          </a:ln>
        </p:spPr>
        <p:txBody>
          <a:bodyPr>
            <a:spAutoFit/>
          </a:bodyPr>
          <a:lstStyle/>
          <a:p>
            <a:r>
              <a:rPr lang="en-US" sz="3200" dirty="0"/>
              <a:t>The fused </a:t>
            </a:r>
            <a:r>
              <a:rPr lang="en-US" sz="3200" dirty="0" err="1"/>
              <a:t>pleuropericardial</a:t>
            </a:r>
            <a:r>
              <a:rPr lang="en-US" sz="3200" dirty="0"/>
              <a:t> membranes form the </a:t>
            </a:r>
            <a:r>
              <a:rPr lang="en-US" sz="3200" b="1" dirty="0"/>
              <a:t>fibrous pericardium</a:t>
            </a:r>
          </a:p>
          <a:p>
            <a:pPr algn="ctr"/>
            <a:r>
              <a:rPr lang="en-US" sz="2400" dirty="0"/>
              <a:t>(Note the position of </a:t>
            </a:r>
            <a:r>
              <a:rPr lang="en-US" sz="2400" dirty="0" err="1"/>
              <a:t>phrenic</a:t>
            </a:r>
            <a:r>
              <a:rPr lang="en-US" sz="2400" dirty="0"/>
              <a:t> nerve in the fibrous pericardium)</a:t>
            </a:r>
          </a:p>
        </p:txBody>
      </p:sp>
      <p:cxnSp>
        <p:nvCxnSpPr>
          <p:cNvPr id="6" name="Straight Arrow Connector 5"/>
          <p:cNvCxnSpPr/>
          <p:nvPr/>
        </p:nvCxnSpPr>
        <p:spPr>
          <a:xfrm rot="5400000" flipH="1" flipV="1">
            <a:off x="5448300" y="2933700"/>
            <a:ext cx="12192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0" name="TextBox 8"/>
          <p:cNvSpPr txBox="1">
            <a:spLocks noChangeArrowheads="1"/>
          </p:cNvSpPr>
          <p:nvPr/>
        </p:nvSpPr>
        <p:spPr bwMode="auto">
          <a:xfrm>
            <a:off x="5257800" y="3581400"/>
            <a:ext cx="1676400" cy="369888"/>
          </a:xfrm>
          <a:prstGeom prst="rect">
            <a:avLst/>
          </a:prstGeom>
          <a:noFill/>
          <a:ln w="9525">
            <a:noFill/>
            <a:miter lim="800000"/>
            <a:headEnd/>
            <a:tailEnd/>
          </a:ln>
        </p:spPr>
        <p:txBody>
          <a:bodyPr>
            <a:spAutoFit/>
          </a:bodyPr>
          <a:lstStyle/>
          <a:p>
            <a:r>
              <a:rPr lang="en-US"/>
              <a:t>Phrenic nerve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r>
              <a:rPr lang="en-US" dirty="0" smtClean="0"/>
              <a:t>The laryngeal epithelium proliferates rapidly, resulting in temporary occlusion of the laryngeal lumen. </a:t>
            </a:r>
          </a:p>
          <a:p>
            <a:r>
              <a:rPr lang="en-US" dirty="0"/>
              <a:t>B</a:t>
            </a:r>
            <a:r>
              <a:rPr lang="en-US" dirty="0" smtClean="0"/>
              <a:t>y the 10th week: </a:t>
            </a:r>
          </a:p>
          <a:p>
            <a:pPr lvl="1"/>
            <a:r>
              <a:rPr lang="en-US" dirty="0" smtClean="0"/>
              <a:t>Recanalization of the larynx normally occurs </a:t>
            </a:r>
          </a:p>
          <a:p>
            <a:pPr lvl="1"/>
            <a:r>
              <a:rPr lang="en-US" dirty="0" smtClean="0"/>
              <a:t>Formation of laryngeal ventricles as part of the recanalization process. </a:t>
            </a:r>
          </a:p>
          <a:p>
            <a:r>
              <a:rPr lang="en-US" dirty="0"/>
              <a:t>L</a:t>
            </a:r>
            <a:r>
              <a:rPr lang="en-US" dirty="0" smtClean="0"/>
              <a:t>aryngeal ventricles (recesses) are bounded by folds of </a:t>
            </a:r>
            <a:r>
              <a:rPr lang="en-US" dirty="0" smtClean="0">
                <a:solidFill>
                  <a:srgbClr val="FF0000"/>
                </a:solidFill>
              </a:rPr>
              <a:t>mucous membrane </a:t>
            </a:r>
            <a:r>
              <a:rPr lang="en-US" dirty="0" smtClean="0"/>
              <a:t>that become the </a:t>
            </a:r>
            <a:r>
              <a:rPr lang="en-US" u="sng" dirty="0" smtClean="0">
                <a:solidFill>
                  <a:srgbClr val="FF0000"/>
                </a:solidFill>
              </a:rPr>
              <a:t>vocal folds (cords) </a:t>
            </a:r>
            <a:r>
              <a:rPr lang="en-US" dirty="0" smtClean="0"/>
              <a:t>and </a:t>
            </a:r>
            <a:r>
              <a:rPr lang="en-US" u="sng" dirty="0" smtClean="0">
                <a:solidFill>
                  <a:srgbClr val="FF0000"/>
                </a:solidFill>
              </a:rPr>
              <a:t>vestibular folds</a:t>
            </a:r>
            <a:r>
              <a:rPr lang="en-US" dirty="0" smtClean="0"/>
              <a:t>. </a:t>
            </a:r>
          </a:p>
          <a:p>
            <a:r>
              <a:rPr lang="en-US" dirty="0" err="1" smtClean="0"/>
              <a:t>Hypopharyngeal</a:t>
            </a:r>
            <a:r>
              <a:rPr lang="en-US" dirty="0" smtClean="0"/>
              <a:t> eminence forms:</a:t>
            </a:r>
          </a:p>
          <a:p>
            <a:pPr lvl="1"/>
            <a:r>
              <a:rPr lang="en-US" dirty="0" smtClean="0"/>
              <a:t>caudal part  - the epiglottis  </a:t>
            </a:r>
          </a:p>
          <a:p>
            <a:pPr lvl="1"/>
            <a:r>
              <a:rPr lang="en-US" dirty="0" err="1" smtClean="0"/>
              <a:t>rostral</a:t>
            </a:r>
            <a:r>
              <a:rPr lang="en-US" dirty="0" smtClean="0"/>
              <a:t> part - the posterior third or pharyngeal part of the tongue. </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8</a:t>
            </a:fld>
            <a:endParaRPr lang="en-US"/>
          </a:p>
        </p:txBody>
      </p:sp>
    </p:spTree>
    <p:extLst>
      <p:ext uri="{BB962C8B-B14F-4D97-AF65-F5344CB8AC3E}">
        <p14:creationId xmlns:p14="http://schemas.microsoft.com/office/powerpoint/2010/main" val="2391847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762000" y="228600"/>
            <a:ext cx="7618413" cy="4405311"/>
          </a:xfrm>
          <a:prstGeom prst="rect">
            <a:avLst/>
          </a:prstGeom>
          <a:noFill/>
          <a:ln w="9525">
            <a:noFill/>
            <a:miter lim="800000"/>
            <a:headEnd/>
            <a:tailEnd/>
          </a:ln>
          <a:effectLst/>
        </p:spPr>
      </p:pic>
      <p:sp>
        <p:nvSpPr>
          <p:cNvPr id="3" name="Rectangle 2"/>
          <p:cNvSpPr/>
          <p:nvPr/>
        </p:nvSpPr>
        <p:spPr>
          <a:xfrm>
            <a:off x="304800" y="4648200"/>
            <a:ext cx="8458200" cy="2031325"/>
          </a:xfrm>
          <a:prstGeom prst="rect">
            <a:avLst/>
          </a:prstGeom>
        </p:spPr>
        <p:txBody>
          <a:bodyPr wrap="square">
            <a:spAutoFit/>
          </a:bodyPr>
          <a:lstStyle/>
          <a:p>
            <a:r>
              <a:rPr lang="en-US" sz="1400" dirty="0" smtClean="0"/>
              <a:t>Drawings of transverse sections through embryos cranial to the septum </a:t>
            </a:r>
            <a:r>
              <a:rPr lang="en-US" sz="1400" dirty="0" err="1" smtClean="0"/>
              <a:t>transversum</a:t>
            </a:r>
            <a:r>
              <a:rPr lang="en-US" sz="1400" dirty="0" smtClean="0"/>
              <a:t>, illustrating successive stages in the separation of the pleural cavities from the pericardial cavity. Growth and development of the lungs, expansion of the pleural cavities, and formation of the fibrous pericardium are also shown. </a:t>
            </a:r>
            <a:r>
              <a:rPr lang="en-US" sz="1400" b="1" dirty="0" smtClean="0"/>
              <a:t>A,</a:t>
            </a:r>
            <a:r>
              <a:rPr lang="en-US" sz="1400" dirty="0" smtClean="0"/>
              <a:t> At 5 weeks. The arrows indicate the communications between the </a:t>
            </a:r>
            <a:r>
              <a:rPr lang="en-US" sz="1400" dirty="0" err="1" smtClean="0"/>
              <a:t>pericardioperitoneal</a:t>
            </a:r>
            <a:r>
              <a:rPr lang="en-US" sz="1400" dirty="0" smtClean="0"/>
              <a:t> canals and the pericardial cavity. </a:t>
            </a:r>
            <a:r>
              <a:rPr lang="en-US" sz="1400" b="1" dirty="0" smtClean="0"/>
              <a:t>B,</a:t>
            </a:r>
            <a:r>
              <a:rPr lang="en-US" sz="1400" dirty="0" smtClean="0"/>
              <a:t> At 6 weeks. The </a:t>
            </a:r>
            <a:r>
              <a:rPr lang="en-US" sz="1400" i="1" dirty="0" smtClean="0"/>
              <a:t>arrows</a:t>
            </a:r>
            <a:r>
              <a:rPr lang="en-US" sz="1400" dirty="0" smtClean="0"/>
              <a:t> indicate development of the pleural cavities as they expand into the body wall. </a:t>
            </a:r>
            <a:r>
              <a:rPr lang="en-US" sz="1400" b="1" dirty="0" smtClean="0"/>
              <a:t>C,</a:t>
            </a:r>
            <a:r>
              <a:rPr lang="en-US" sz="1400" dirty="0" smtClean="0"/>
              <a:t> At 7 weeks. Expansion of the pleural cavities ventrally around the heart is shown. The </a:t>
            </a:r>
            <a:r>
              <a:rPr lang="en-US" sz="1400" dirty="0" err="1" smtClean="0"/>
              <a:t>pleuropericardial</a:t>
            </a:r>
            <a:r>
              <a:rPr lang="en-US" sz="1400" dirty="0" smtClean="0"/>
              <a:t> membranes are now fused in the median plane with each other and with the mesoderm ventral to the esophagus. </a:t>
            </a:r>
            <a:r>
              <a:rPr lang="en-US" sz="1400" b="1" dirty="0" smtClean="0"/>
              <a:t>D,</a:t>
            </a:r>
            <a:r>
              <a:rPr lang="en-US" sz="1400" dirty="0" smtClean="0"/>
              <a:t> At 8 weeks. Continued expansion of the lungs and pleural cavities and formation of the fibrous pericardium and thoracic wall are illustrated.</a:t>
            </a:r>
            <a:endParaRPr lang="en-US" sz="1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15962"/>
          </a:xfrm>
        </p:spPr>
        <p:txBody>
          <a:bodyPr/>
          <a:lstStyle/>
          <a:p>
            <a:pPr eaLnBrk="1" hangingPunct="1">
              <a:defRPr/>
            </a:pPr>
            <a:r>
              <a:rPr lang="en-US" sz="3600" b="1" dirty="0" err="1" smtClean="0"/>
              <a:t>Pleuroperitoneal</a:t>
            </a:r>
            <a:r>
              <a:rPr lang="en-US" sz="3600" b="1" dirty="0" smtClean="0"/>
              <a:t> Membranes</a:t>
            </a:r>
          </a:p>
        </p:txBody>
      </p:sp>
      <p:sp>
        <p:nvSpPr>
          <p:cNvPr id="12291" name="Content Placeholder 2"/>
          <p:cNvSpPr>
            <a:spLocks noGrp="1"/>
          </p:cNvSpPr>
          <p:nvPr>
            <p:ph sz="half" idx="1"/>
          </p:nvPr>
        </p:nvSpPr>
        <p:spPr>
          <a:xfrm>
            <a:off x="152400" y="1143000"/>
            <a:ext cx="4876800" cy="3505200"/>
          </a:xfrm>
        </p:spPr>
        <p:txBody>
          <a:bodyPr/>
          <a:lstStyle/>
          <a:p>
            <a:pPr eaLnBrk="1" hangingPunct="1"/>
            <a:r>
              <a:rPr lang="en-US" dirty="0" smtClean="0"/>
              <a:t>Develop from the </a:t>
            </a:r>
            <a:r>
              <a:rPr lang="en-US" u="sng" dirty="0" err="1" smtClean="0"/>
              <a:t>pleuroperitoneal</a:t>
            </a:r>
            <a:r>
              <a:rPr lang="en-US" u="sng" dirty="0" smtClean="0"/>
              <a:t> folds </a:t>
            </a:r>
            <a:r>
              <a:rPr lang="en-US" dirty="0" smtClean="0"/>
              <a:t>that are attached </a:t>
            </a:r>
            <a:r>
              <a:rPr lang="en-US" dirty="0" err="1" smtClean="0"/>
              <a:t>dorsolaterally</a:t>
            </a:r>
            <a:r>
              <a:rPr lang="en-US" dirty="0" smtClean="0"/>
              <a:t> to the body wall and their free edges project into the caudal part of the </a:t>
            </a:r>
            <a:r>
              <a:rPr lang="en-US" u="sng" dirty="0" err="1" smtClean="0"/>
              <a:t>pericardioperitoneal</a:t>
            </a:r>
            <a:r>
              <a:rPr lang="en-US" dirty="0" smtClean="0"/>
              <a:t> canals</a:t>
            </a:r>
          </a:p>
        </p:txBody>
      </p:sp>
      <p:pic>
        <p:nvPicPr>
          <p:cNvPr id="12292" name="Picture 3" descr="C:\Documents and Settings\user\My Documents\My Pictures\fc.jpg"/>
          <p:cNvPicPr>
            <a:picLocks noGrp="1" noChangeAspect="1" noChangeArrowheads="1"/>
          </p:cNvPicPr>
          <p:nvPr>
            <p:ph sz="half" idx="2"/>
          </p:nvPr>
        </p:nvPicPr>
        <p:blipFill>
          <a:blip r:embed="rId3"/>
          <a:srcRect l="1888" t="5701" r="2831" b="16124"/>
          <a:stretch>
            <a:fillRect/>
          </a:stretch>
        </p:blipFill>
        <p:spPr>
          <a:xfrm>
            <a:off x="5105400" y="1600200"/>
            <a:ext cx="3735388" cy="2376488"/>
          </a:xfrm>
          <a:noFill/>
        </p:spPr>
      </p:pic>
      <p:sp>
        <p:nvSpPr>
          <p:cNvPr id="12293" name="TextBox 6"/>
          <p:cNvSpPr txBox="1">
            <a:spLocks noChangeArrowheads="1"/>
          </p:cNvSpPr>
          <p:nvPr/>
        </p:nvSpPr>
        <p:spPr bwMode="auto">
          <a:xfrm>
            <a:off x="304800" y="4572000"/>
            <a:ext cx="8610600" cy="1581150"/>
          </a:xfrm>
          <a:prstGeom prst="rect">
            <a:avLst/>
          </a:prstGeom>
          <a:noFill/>
          <a:ln w="28575">
            <a:solidFill>
              <a:srgbClr val="FF0000"/>
            </a:solidFill>
            <a:miter lim="800000"/>
            <a:headEnd/>
            <a:tailEnd/>
          </a:ln>
        </p:spPr>
        <p:txBody>
          <a:bodyPr wrap="square">
            <a:spAutoFit/>
          </a:bodyPr>
          <a:lstStyle/>
          <a:p>
            <a:pPr>
              <a:buFont typeface="Arial" charset="0"/>
              <a:buChar char="•"/>
            </a:pPr>
            <a:r>
              <a:rPr lang="en-US" sz="2400"/>
              <a:t>  As the developing lung enlarges cranially and liver expands caudally, these folds become more prominent and gradually become membranous</a:t>
            </a:r>
          </a:p>
          <a:p>
            <a:pPr>
              <a:buFont typeface="Arial" charset="0"/>
              <a:buChar char="•"/>
            </a:pPr>
            <a:r>
              <a:rPr lang="en-US" sz="2400"/>
              <a:t>  Are soon invaded by the myoblasts (primitive muscle cells)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half" idx="4294967295"/>
          </p:nvPr>
        </p:nvSpPr>
        <p:spPr>
          <a:xfrm>
            <a:off x="152400" y="381000"/>
            <a:ext cx="4953000" cy="4038600"/>
          </a:xfrm>
        </p:spPr>
        <p:txBody>
          <a:bodyPr/>
          <a:lstStyle/>
          <a:p>
            <a:r>
              <a:rPr lang="en-US" dirty="0" smtClean="0"/>
              <a:t>During 6</a:t>
            </a:r>
            <a:r>
              <a:rPr lang="en-US" baseline="30000" dirty="0" smtClean="0"/>
              <a:t>th</a:t>
            </a:r>
            <a:r>
              <a:rPr lang="en-US" dirty="0" smtClean="0"/>
              <a:t> week, the </a:t>
            </a:r>
            <a:r>
              <a:rPr lang="en-US" b="1" dirty="0" err="1" smtClean="0"/>
              <a:t>pleuroperitoneal</a:t>
            </a:r>
            <a:r>
              <a:rPr lang="en-US" b="1" dirty="0" smtClean="0"/>
              <a:t> membranes </a:t>
            </a:r>
            <a:r>
              <a:rPr lang="en-US" dirty="0" smtClean="0"/>
              <a:t>extend </a:t>
            </a:r>
            <a:r>
              <a:rPr lang="en-US" u="sng" dirty="0" err="1" smtClean="0"/>
              <a:t>ventromedially</a:t>
            </a:r>
            <a:r>
              <a:rPr lang="en-US" dirty="0" smtClean="0"/>
              <a:t> and fuse with the </a:t>
            </a:r>
            <a:r>
              <a:rPr lang="en-US" b="1" dirty="0" smtClean="0"/>
              <a:t>dorsal mesentery of the esophagus</a:t>
            </a:r>
            <a:r>
              <a:rPr lang="en-US" dirty="0" smtClean="0"/>
              <a:t> and the </a:t>
            </a:r>
            <a:r>
              <a:rPr lang="en-US" b="1" dirty="0" smtClean="0"/>
              <a:t>septum </a:t>
            </a:r>
            <a:r>
              <a:rPr lang="en-US" b="1" dirty="0" err="1" smtClean="0"/>
              <a:t>transversum</a:t>
            </a:r>
            <a:endParaRPr lang="en-US" b="1" dirty="0" smtClean="0"/>
          </a:p>
          <a:p>
            <a:endParaRPr lang="en-US" dirty="0" smtClean="0"/>
          </a:p>
          <a:p>
            <a:endParaRPr lang="en-US" dirty="0" smtClean="0"/>
          </a:p>
        </p:txBody>
      </p:sp>
      <p:pic>
        <p:nvPicPr>
          <p:cNvPr id="13315" name="Content Placeholder 4" descr="F:\New Folder26\Copy (2) of bc3.jpg"/>
          <p:cNvPicPr>
            <a:picLocks noGrp="1" noChangeAspect="1" noChangeArrowheads="1"/>
          </p:cNvPicPr>
          <p:nvPr>
            <p:ph sz="half" idx="4294967295"/>
          </p:nvPr>
        </p:nvPicPr>
        <p:blipFill>
          <a:blip r:embed="rId3"/>
          <a:srcRect l="22108" t="68427" r="45425" b="1801"/>
          <a:stretch>
            <a:fillRect/>
          </a:stretch>
        </p:blipFill>
        <p:spPr>
          <a:xfrm>
            <a:off x="5105400" y="762000"/>
            <a:ext cx="3729038" cy="3124200"/>
          </a:xfrm>
          <a:noFill/>
        </p:spPr>
      </p:pic>
      <p:sp>
        <p:nvSpPr>
          <p:cNvPr id="13316" name="TextBox 5"/>
          <p:cNvSpPr txBox="1">
            <a:spLocks noChangeArrowheads="1"/>
          </p:cNvSpPr>
          <p:nvPr/>
        </p:nvSpPr>
        <p:spPr bwMode="auto">
          <a:xfrm>
            <a:off x="533400" y="4648200"/>
            <a:ext cx="8077200" cy="1563688"/>
          </a:xfrm>
          <a:prstGeom prst="rect">
            <a:avLst/>
          </a:prstGeom>
          <a:noFill/>
          <a:ln w="9525">
            <a:solidFill>
              <a:srgbClr val="FF0000"/>
            </a:solidFill>
            <a:miter lim="800000"/>
            <a:headEnd/>
            <a:tailEnd/>
          </a:ln>
        </p:spPr>
        <p:txBody>
          <a:bodyPr>
            <a:spAutoFit/>
          </a:bodyPr>
          <a:lstStyle/>
          <a:p>
            <a:pPr algn="ctr"/>
            <a:r>
              <a:rPr lang="en-US" sz="3200"/>
              <a:t>This results in closure of the pericardioperitoneal openings. The right opening closes slightly earlier than the left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CONGENITAL PERICARDIAL DEFECTS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 Defective formation and/or fusion of the </a:t>
            </a:r>
            <a:r>
              <a:rPr lang="en-US" dirty="0" err="1" smtClean="0"/>
              <a:t>pleuropericardial</a:t>
            </a:r>
            <a:r>
              <a:rPr lang="en-US" dirty="0" smtClean="0"/>
              <a:t> membranes separating the pericardial and pleural cavities is uncommon. </a:t>
            </a:r>
          </a:p>
          <a:p>
            <a:r>
              <a:rPr lang="en-US" dirty="0" smtClean="0"/>
              <a:t>This anomaly results in a congenital defect of the pericardium, usually on the left side. </a:t>
            </a:r>
          </a:p>
          <a:p>
            <a:r>
              <a:rPr lang="en-US" dirty="0" smtClean="0"/>
              <a:t>Consequently, the pericardial cavity communicates with the pleural cavity. </a:t>
            </a:r>
          </a:p>
          <a:p>
            <a:r>
              <a:rPr lang="en-US" dirty="0" smtClean="0"/>
              <a:t>In very unusual cases, part of the left atrium of the heart </a:t>
            </a:r>
            <a:r>
              <a:rPr lang="en-US" dirty="0" err="1" smtClean="0"/>
              <a:t>herniates</a:t>
            </a:r>
            <a:r>
              <a:rPr lang="en-US" dirty="0" smtClean="0"/>
              <a:t> into the pleural cavity at each heartbeat.</a:t>
            </a:r>
          </a:p>
          <a:p>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762000" y="2133600"/>
            <a:ext cx="7620000" cy="1371600"/>
          </a:xfrm>
        </p:spPr>
        <p:txBody>
          <a:bodyPr>
            <a:normAutofit fontScale="90000"/>
          </a:bodyPr>
          <a:lstStyle/>
          <a:p>
            <a:pPr eaLnBrk="1" hangingPunct="1"/>
            <a:r>
              <a:rPr lang="en-US" dirty="0" smtClean="0">
                <a:latin typeface="Cooper Black" pitchFamily="18" charset="0"/>
              </a:rPr>
              <a:t>Development of the Diaphragm</a:t>
            </a:r>
            <a:endParaRPr 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half" idx="4294967295"/>
          </p:nvPr>
        </p:nvSpPr>
        <p:spPr>
          <a:xfrm>
            <a:off x="228600" y="381000"/>
            <a:ext cx="5029200" cy="5943600"/>
          </a:xfrm>
        </p:spPr>
        <p:txBody>
          <a:bodyPr/>
          <a:lstStyle/>
          <a:p>
            <a:pPr eaLnBrk="1" hangingPunct="1"/>
            <a:r>
              <a:rPr lang="en-US" dirty="0" smtClean="0"/>
              <a:t>The diaphragm develops from </a:t>
            </a:r>
            <a:r>
              <a:rPr lang="en-US" u="sng" dirty="0" smtClean="0"/>
              <a:t>four</a:t>
            </a:r>
            <a:r>
              <a:rPr lang="en-US" dirty="0" smtClean="0"/>
              <a:t> embryonic components:</a:t>
            </a:r>
          </a:p>
          <a:p>
            <a:pPr marL="971550" lvl="1" indent="-514350" eaLnBrk="1" hangingPunct="1">
              <a:buFont typeface="Calibri" pitchFamily="34" charset="0"/>
              <a:buAutoNum type="arabicPeriod"/>
            </a:pPr>
            <a:r>
              <a:rPr lang="en-US" sz="3200" dirty="0" smtClean="0"/>
              <a:t>Septum </a:t>
            </a:r>
            <a:r>
              <a:rPr lang="en-US" sz="3200" dirty="0" err="1" smtClean="0"/>
              <a:t>transversum</a:t>
            </a:r>
            <a:endParaRPr lang="en-US" sz="3200" dirty="0" smtClean="0"/>
          </a:p>
          <a:p>
            <a:pPr marL="971550" lvl="1" indent="-514350" eaLnBrk="1" hangingPunct="1">
              <a:buFont typeface="Calibri" pitchFamily="34" charset="0"/>
              <a:buAutoNum type="arabicPeriod"/>
            </a:pPr>
            <a:r>
              <a:rPr lang="en-US" sz="3200" dirty="0" err="1" smtClean="0"/>
              <a:t>Pleuroperitoneal</a:t>
            </a:r>
            <a:r>
              <a:rPr lang="en-US" sz="3200" dirty="0" smtClean="0"/>
              <a:t> membranes</a:t>
            </a:r>
          </a:p>
          <a:p>
            <a:pPr marL="971550" lvl="1" indent="-514350" eaLnBrk="1" hangingPunct="1">
              <a:buFont typeface="Calibri" pitchFamily="34" charset="0"/>
              <a:buAutoNum type="arabicPeriod"/>
            </a:pPr>
            <a:r>
              <a:rPr lang="en-US" sz="3200" dirty="0" smtClean="0"/>
              <a:t>Dorsal mesentery of esophagus</a:t>
            </a:r>
          </a:p>
          <a:p>
            <a:pPr marL="971550" lvl="1" indent="-514350" eaLnBrk="1" hangingPunct="1">
              <a:buFont typeface="Calibri" pitchFamily="34" charset="0"/>
              <a:buAutoNum type="arabicPeriod"/>
            </a:pPr>
            <a:r>
              <a:rPr lang="en-US" sz="3200" dirty="0" smtClean="0"/>
              <a:t>Muscular </a:t>
            </a:r>
            <a:r>
              <a:rPr lang="en-US" sz="3200" dirty="0" err="1" smtClean="0"/>
              <a:t>ingrowth</a:t>
            </a:r>
            <a:r>
              <a:rPr lang="en-US" sz="3200" dirty="0" smtClean="0"/>
              <a:t> from lateral body walls</a:t>
            </a:r>
          </a:p>
          <a:p>
            <a:pPr eaLnBrk="1" hangingPunct="1"/>
            <a:endParaRPr lang="en-US" dirty="0" smtClean="0"/>
          </a:p>
        </p:txBody>
      </p:sp>
      <p:pic>
        <p:nvPicPr>
          <p:cNvPr id="21507" name="Picture 5" descr="F:\New Folder26\Copy (3) of bc3.jpg"/>
          <p:cNvPicPr>
            <a:picLocks noGrp="1" noChangeAspect="1" noChangeArrowheads="1"/>
          </p:cNvPicPr>
          <p:nvPr>
            <p:ph sz="half" idx="4294967295"/>
          </p:nvPr>
        </p:nvPicPr>
        <p:blipFill>
          <a:blip r:embed="rId3"/>
          <a:srcRect l="67516" t="2377" r="739" b="62737"/>
          <a:stretch>
            <a:fillRect/>
          </a:stretch>
        </p:blipFill>
        <p:spPr>
          <a:xfrm>
            <a:off x="5334000" y="1828800"/>
            <a:ext cx="3505200" cy="3352800"/>
          </a:xfrm>
          <a:noFill/>
        </p:spPr>
      </p:pic>
      <p:sp>
        <p:nvSpPr>
          <p:cNvPr id="21508" name="TextBox 7"/>
          <p:cNvSpPr txBox="1">
            <a:spLocks noChangeArrowheads="1"/>
          </p:cNvSpPr>
          <p:nvPr/>
        </p:nvSpPr>
        <p:spPr bwMode="auto">
          <a:xfrm>
            <a:off x="6858000" y="1828800"/>
            <a:ext cx="228600" cy="366713"/>
          </a:xfrm>
          <a:prstGeom prst="rect">
            <a:avLst/>
          </a:prstGeom>
          <a:noFill/>
          <a:ln w="9525">
            <a:noFill/>
            <a:miter lim="800000"/>
            <a:headEnd/>
            <a:tailEnd/>
          </a:ln>
        </p:spPr>
        <p:txBody>
          <a:bodyPr>
            <a:spAutoFit/>
          </a:bodyPr>
          <a:lstStyle/>
          <a:p>
            <a:r>
              <a:rPr lang="en-US" b="1">
                <a:solidFill>
                  <a:srgbClr val="FF0000"/>
                </a:solidFill>
              </a:rPr>
              <a:t>1</a:t>
            </a:r>
          </a:p>
        </p:txBody>
      </p:sp>
      <p:sp>
        <p:nvSpPr>
          <p:cNvPr id="21509" name="TextBox 8"/>
          <p:cNvSpPr txBox="1">
            <a:spLocks noChangeArrowheads="1"/>
          </p:cNvSpPr>
          <p:nvPr/>
        </p:nvSpPr>
        <p:spPr bwMode="auto">
          <a:xfrm>
            <a:off x="8229600" y="2590800"/>
            <a:ext cx="381000" cy="366713"/>
          </a:xfrm>
          <a:prstGeom prst="rect">
            <a:avLst/>
          </a:prstGeom>
          <a:noFill/>
          <a:ln w="9525">
            <a:noFill/>
            <a:miter lim="800000"/>
            <a:headEnd/>
            <a:tailEnd/>
          </a:ln>
        </p:spPr>
        <p:txBody>
          <a:bodyPr>
            <a:spAutoFit/>
          </a:bodyPr>
          <a:lstStyle/>
          <a:p>
            <a:r>
              <a:rPr lang="en-US" b="1">
                <a:solidFill>
                  <a:srgbClr val="FF0000"/>
                </a:solidFill>
              </a:rPr>
              <a:t>3</a:t>
            </a:r>
          </a:p>
        </p:txBody>
      </p:sp>
      <p:sp>
        <p:nvSpPr>
          <p:cNvPr id="21510" name="TextBox 9"/>
          <p:cNvSpPr txBox="1">
            <a:spLocks noChangeArrowheads="1"/>
          </p:cNvSpPr>
          <p:nvPr/>
        </p:nvSpPr>
        <p:spPr bwMode="auto">
          <a:xfrm>
            <a:off x="5410200" y="4191000"/>
            <a:ext cx="228600" cy="366713"/>
          </a:xfrm>
          <a:prstGeom prst="rect">
            <a:avLst/>
          </a:prstGeom>
          <a:noFill/>
          <a:ln w="9525">
            <a:noFill/>
            <a:miter lim="800000"/>
            <a:headEnd/>
            <a:tailEnd/>
          </a:ln>
        </p:spPr>
        <p:txBody>
          <a:bodyPr>
            <a:spAutoFit/>
          </a:bodyPr>
          <a:lstStyle/>
          <a:p>
            <a:r>
              <a:rPr lang="en-US" b="1">
                <a:solidFill>
                  <a:srgbClr val="FF0000"/>
                </a:solidFill>
              </a:rPr>
              <a:t>2</a:t>
            </a:r>
          </a:p>
        </p:txBody>
      </p:sp>
      <p:sp>
        <p:nvSpPr>
          <p:cNvPr id="21511" name="TextBox 10"/>
          <p:cNvSpPr txBox="1">
            <a:spLocks noChangeArrowheads="1"/>
          </p:cNvSpPr>
          <p:nvPr/>
        </p:nvSpPr>
        <p:spPr bwMode="auto">
          <a:xfrm>
            <a:off x="6553200" y="4800600"/>
            <a:ext cx="304800" cy="366713"/>
          </a:xfrm>
          <a:prstGeom prst="rect">
            <a:avLst/>
          </a:prstGeom>
          <a:noFill/>
          <a:ln w="9525">
            <a:noFill/>
            <a:miter lim="800000"/>
            <a:headEnd/>
            <a:tailEnd/>
          </a:ln>
        </p:spPr>
        <p:txBody>
          <a:bodyPr>
            <a:spAutoFit/>
          </a:bodyPr>
          <a:lstStyle/>
          <a:p>
            <a:r>
              <a:rPr lang="en-US" b="1">
                <a:solidFill>
                  <a:srgbClr val="FF0000"/>
                </a:solidFill>
              </a:rPr>
              <a:t>4</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28600"/>
            <a:ext cx="8229600" cy="533400"/>
          </a:xfrm>
        </p:spPr>
        <p:txBody>
          <a:bodyPr>
            <a:normAutofit fontScale="90000"/>
          </a:bodyPr>
          <a:lstStyle/>
          <a:p>
            <a:pPr>
              <a:defRPr/>
            </a:pPr>
            <a:r>
              <a:rPr lang="en-US" sz="3600" b="1" dirty="0" smtClean="0"/>
              <a:t>Septum </a:t>
            </a:r>
            <a:r>
              <a:rPr lang="en-US" sz="3600" b="1" dirty="0" err="1" smtClean="0"/>
              <a:t>Transversum</a:t>
            </a:r>
            <a:endParaRPr lang="en-US" sz="3600" b="1" dirty="0" smtClean="0"/>
          </a:p>
        </p:txBody>
      </p:sp>
      <p:sp>
        <p:nvSpPr>
          <p:cNvPr id="22531" name="Content Placeholder 2"/>
          <p:cNvSpPr>
            <a:spLocks noGrp="1"/>
          </p:cNvSpPr>
          <p:nvPr>
            <p:ph sz="half" idx="1"/>
          </p:nvPr>
        </p:nvSpPr>
        <p:spPr>
          <a:xfrm>
            <a:off x="152400" y="762000"/>
            <a:ext cx="4572000" cy="5715000"/>
          </a:xfrm>
        </p:spPr>
        <p:txBody>
          <a:bodyPr>
            <a:normAutofit/>
          </a:bodyPr>
          <a:lstStyle/>
          <a:p>
            <a:r>
              <a:rPr lang="en-US" sz="3200" dirty="0" smtClean="0"/>
              <a:t>A thick plate of </a:t>
            </a:r>
            <a:r>
              <a:rPr lang="en-US" sz="3200" dirty="0" err="1" smtClean="0">
                <a:solidFill>
                  <a:srgbClr val="FF0000"/>
                </a:solidFill>
              </a:rPr>
              <a:t>mesodermal</a:t>
            </a:r>
            <a:r>
              <a:rPr lang="en-US" sz="3200" dirty="0" smtClean="0"/>
              <a:t> tissue</a:t>
            </a:r>
          </a:p>
          <a:p>
            <a:r>
              <a:rPr lang="en-US" sz="3200" dirty="0" smtClean="0"/>
              <a:t>Lies:</a:t>
            </a:r>
          </a:p>
          <a:p>
            <a:pPr lvl="1"/>
            <a:r>
              <a:rPr lang="en-US" dirty="0" smtClean="0"/>
              <a:t>Between the </a:t>
            </a:r>
            <a:r>
              <a:rPr lang="en-US" b="1" dirty="0" smtClean="0"/>
              <a:t>pericardial cavity</a:t>
            </a:r>
            <a:r>
              <a:rPr lang="en-US" dirty="0" smtClean="0"/>
              <a:t> and the </a:t>
            </a:r>
            <a:r>
              <a:rPr lang="en-US" b="1" dirty="0" smtClean="0"/>
              <a:t>umbilical vesicle</a:t>
            </a:r>
          </a:p>
          <a:p>
            <a:pPr lvl="1"/>
            <a:r>
              <a:rPr lang="en-US" dirty="0" smtClean="0"/>
              <a:t>Ventral to the </a:t>
            </a:r>
            <a:r>
              <a:rPr lang="en-US" b="1" dirty="0" smtClean="0"/>
              <a:t>foregut</a:t>
            </a:r>
            <a:r>
              <a:rPr lang="en-US" dirty="0" smtClean="0"/>
              <a:t> and the  </a:t>
            </a:r>
            <a:r>
              <a:rPr lang="en-US" b="1" dirty="0" err="1" smtClean="0"/>
              <a:t>pleuro</a:t>
            </a:r>
            <a:r>
              <a:rPr lang="en-US" sz="3200" b="1" dirty="0" smtClean="0"/>
              <a:t>-peritoneal canals</a:t>
            </a:r>
          </a:p>
          <a:p>
            <a:r>
              <a:rPr lang="en-US" sz="3200" dirty="0" smtClean="0"/>
              <a:t>Grows dorsally from the </a:t>
            </a:r>
            <a:r>
              <a:rPr lang="en-US" sz="3200" dirty="0" err="1" smtClean="0"/>
              <a:t>ventrolateral</a:t>
            </a:r>
            <a:r>
              <a:rPr lang="en-US" sz="3200" dirty="0" smtClean="0"/>
              <a:t> body wall</a:t>
            </a:r>
          </a:p>
          <a:p>
            <a:endParaRPr lang="en-US" sz="3200" dirty="0" smtClean="0"/>
          </a:p>
        </p:txBody>
      </p:sp>
      <p:pic>
        <p:nvPicPr>
          <p:cNvPr id="22532" name="Picture 2" descr="F:\bcs\bcs3.jpg"/>
          <p:cNvPicPr>
            <a:picLocks noGrp="1" noChangeAspect="1" noChangeArrowheads="1"/>
          </p:cNvPicPr>
          <p:nvPr>
            <p:ph sz="half" idx="2"/>
          </p:nvPr>
        </p:nvPicPr>
        <p:blipFill>
          <a:blip r:embed="rId3"/>
          <a:srcRect l="7736" t="10759" r="10001" b="13290"/>
          <a:stretch>
            <a:fillRect/>
          </a:stretch>
        </p:blipFill>
        <p:spPr>
          <a:xfrm>
            <a:off x="4800600" y="3733800"/>
            <a:ext cx="4038600" cy="2659063"/>
          </a:xfrm>
          <a:noFill/>
        </p:spPr>
      </p:pic>
      <p:pic>
        <p:nvPicPr>
          <p:cNvPr id="22533" name="Picture 2" descr="F:\New Folder26\Copy (2) of bc.jpg"/>
          <p:cNvPicPr>
            <a:picLocks noChangeAspect="1" noChangeArrowheads="1"/>
          </p:cNvPicPr>
          <p:nvPr/>
        </p:nvPicPr>
        <p:blipFill>
          <a:blip r:embed="rId4"/>
          <a:srcRect l="29478" t="70702" r="32645" b="5022"/>
          <a:stretch>
            <a:fillRect/>
          </a:stretch>
        </p:blipFill>
        <p:spPr bwMode="auto">
          <a:xfrm>
            <a:off x="5029200" y="990600"/>
            <a:ext cx="3586163" cy="2667000"/>
          </a:xfrm>
          <a:prstGeom prst="rect">
            <a:avLst/>
          </a:prstGeom>
          <a:noFill/>
          <a:ln w="9525">
            <a:noFill/>
            <a:miter lim="800000"/>
            <a:headEnd/>
            <a:tailEnd/>
          </a:ln>
        </p:spPr>
      </p:pic>
      <p:cxnSp>
        <p:nvCxnSpPr>
          <p:cNvPr id="10" name="Straight Arrow Connector 9"/>
          <p:cNvCxnSpPr/>
          <p:nvPr/>
        </p:nvCxnSpPr>
        <p:spPr>
          <a:xfrm>
            <a:off x="5638800" y="2133600"/>
            <a:ext cx="1295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6210300" y="5524500"/>
            <a:ext cx="8382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sz="half" idx="4294967295"/>
          </p:nvPr>
        </p:nvSpPr>
        <p:spPr>
          <a:xfrm>
            <a:off x="228600" y="228600"/>
            <a:ext cx="4953000" cy="4648200"/>
          </a:xfrm>
        </p:spPr>
        <p:txBody>
          <a:bodyPr/>
          <a:lstStyle/>
          <a:p>
            <a:r>
              <a:rPr lang="en-US" dirty="0" smtClean="0"/>
              <a:t>Forms an incomplete partition between the thoracic cavity and the abdominal cavity</a:t>
            </a:r>
          </a:p>
          <a:p>
            <a:r>
              <a:rPr lang="en-US" dirty="0" smtClean="0"/>
              <a:t>Expands and fuses with the </a:t>
            </a:r>
            <a:r>
              <a:rPr lang="en-US" b="1" dirty="0" err="1" smtClean="0"/>
              <a:t>pleuroperitoneal</a:t>
            </a:r>
            <a:r>
              <a:rPr lang="en-US" b="1" dirty="0" smtClean="0"/>
              <a:t> membranes </a:t>
            </a:r>
            <a:r>
              <a:rPr lang="en-US" dirty="0" smtClean="0"/>
              <a:t>and the </a:t>
            </a:r>
            <a:r>
              <a:rPr lang="en-US" dirty="0" err="1" smtClean="0"/>
              <a:t>mesenchyme</a:t>
            </a:r>
            <a:r>
              <a:rPr lang="en-US" dirty="0" smtClean="0"/>
              <a:t> ventral to the esophagus </a:t>
            </a:r>
          </a:p>
        </p:txBody>
      </p:sp>
      <p:pic>
        <p:nvPicPr>
          <p:cNvPr id="23555" name="Picture 3" descr="F:\New Folder26\Copy of bc2.jpg"/>
          <p:cNvPicPr>
            <a:picLocks noGrp="1" noChangeAspect="1" noChangeArrowheads="1"/>
          </p:cNvPicPr>
          <p:nvPr>
            <p:ph sz="half" idx="4294967295"/>
          </p:nvPr>
        </p:nvPicPr>
        <p:blipFill>
          <a:blip r:embed="rId3"/>
          <a:srcRect l="55499" t="1077" r="6123" b="62308"/>
          <a:stretch>
            <a:fillRect/>
          </a:stretch>
        </p:blipFill>
        <p:spPr>
          <a:xfrm>
            <a:off x="5181600" y="1219200"/>
            <a:ext cx="3733800" cy="2590800"/>
          </a:xfrm>
          <a:noFill/>
        </p:spPr>
      </p:pic>
      <p:sp>
        <p:nvSpPr>
          <p:cNvPr id="23556" name="TextBox 7"/>
          <p:cNvSpPr txBox="1">
            <a:spLocks noChangeArrowheads="1"/>
          </p:cNvSpPr>
          <p:nvPr/>
        </p:nvSpPr>
        <p:spPr bwMode="auto">
          <a:xfrm>
            <a:off x="914400" y="5181600"/>
            <a:ext cx="7315200" cy="1095375"/>
          </a:xfrm>
          <a:prstGeom prst="rect">
            <a:avLst/>
          </a:prstGeom>
          <a:noFill/>
          <a:ln w="28575">
            <a:solidFill>
              <a:srgbClr val="C00000"/>
            </a:solidFill>
            <a:miter lim="800000"/>
            <a:headEnd/>
            <a:tailEnd/>
          </a:ln>
        </p:spPr>
        <p:txBody>
          <a:bodyPr>
            <a:spAutoFit/>
          </a:bodyPr>
          <a:lstStyle/>
          <a:p>
            <a:pPr algn="ctr"/>
            <a:r>
              <a:rPr lang="en-US" sz="3200" u="sng">
                <a:solidFill>
                  <a:srgbClr val="FF0000"/>
                </a:solidFill>
              </a:rPr>
              <a:t>Septum transversum </a:t>
            </a:r>
            <a:r>
              <a:rPr lang="en-US" sz="3200">
                <a:solidFill>
                  <a:srgbClr val="FF0000"/>
                </a:solidFill>
              </a:rPr>
              <a:t>is the primordium of the </a:t>
            </a:r>
            <a:r>
              <a:rPr lang="en-US" sz="3200" u="sng">
                <a:solidFill>
                  <a:srgbClr val="C00000"/>
                </a:solidFill>
              </a:rPr>
              <a:t>central tendon of the diaphragm</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sz="half" idx="4294967295"/>
          </p:nvPr>
        </p:nvSpPr>
        <p:spPr>
          <a:xfrm>
            <a:off x="-76200" y="175419"/>
            <a:ext cx="4876800" cy="4343400"/>
          </a:xfrm>
        </p:spPr>
        <p:txBody>
          <a:bodyPr/>
          <a:lstStyle/>
          <a:p>
            <a:pPr>
              <a:buFont typeface="Arial" pitchFamily="34" charset="0"/>
              <a:buChar char="•"/>
              <a:defRPr/>
            </a:pPr>
            <a:r>
              <a:rPr lang="en-US" dirty="0" smtClean="0"/>
              <a:t>During </a:t>
            </a:r>
            <a:r>
              <a:rPr lang="en-US" b="1" u="sng" dirty="0" smtClean="0">
                <a:effectLst>
                  <a:outerShdw blurRad="38100" dist="38100" dir="2700000" algn="tl">
                    <a:srgbClr val="FFFFFF"/>
                  </a:outerShdw>
                </a:effectLst>
              </a:rPr>
              <a:t>6</a:t>
            </a:r>
            <a:r>
              <a:rPr lang="en-US" b="1" u="sng" baseline="30000" dirty="0" smtClean="0">
                <a:effectLst>
                  <a:outerShdw blurRad="38100" dist="38100" dir="2700000" algn="tl">
                    <a:srgbClr val="FFFFFF"/>
                  </a:outerShdw>
                </a:effectLst>
              </a:rPr>
              <a:t>th</a:t>
            </a:r>
            <a:r>
              <a:rPr lang="en-US" b="1" u="sng" dirty="0" smtClean="0">
                <a:effectLst>
                  <a:outerShdw blurRad="38100" dist="38100" dir="2700000" algn="tl">
                    <a:srgbClr val="FFFFFF"/>
                  </a:outerShdw>
                </a:effectLst>
              </a:rPr>
              <a:t> week</a:t>
            </a:r>
            <a:r>
              <a:rPr lang="en-US" dirty="0" smtClean="0"/>
              <a:t>, the three basic components:</a:t>
            </a:r>
          </a:p>
          <a:p>
            <a:pPr marL="971550" lvl="1" indent="-514350">
              <a:buFont typeface="Calibri" pitchFamily="34" charset="0"/>
              <a:buAutoNum type="arabicPeriod"/>
              <a:defRPr/>
            </a:pPr>
            <a:r>
              <a:rPr lang="en-US" sz="3200" b="1" dirty="0" err="1" smtClean="0"/>
              <a:t>Pleuroperitoneal</a:t>
            </a:r>
            <a:r>
              <a:rPr lang="en-US" sz="3200" b="1" dirty="0" smtClean="0"/>
              <a:t> membranes</a:t>
            </a:r>
          </a:p>
          <a:p>
            <a:pPr marL="971550" lvl="1" indent="-514350">
              <a:buFont typeface="Calibri" pitchFamily="34" charset="0"/>
              <a:buAutoNum type="arabicPeriod"/>
              <a:defRPr/>
            </a:pPr>
            <a:r>
              <a:rPr lang="en-US" sz="3200" b="1" dirty="0" err="1" smtClean="0"/>
              <a:t>Mesoesophagus</a:t>
            </a:r>
            <a:r>
              <a:rPr lang="en-US" sz="3200" b="1" dirty="0" smtClean="0"/>
              <a:t>  </a:t>
            </a:r>
          </a:p>
          <a:p>
            <a:pPr marL="971550" lvl="1" indent="-514350">
              <a:buFont typeface="Calibri" pitchFamily="34" charset="0"/>
              <a:buAutoNum type="arabicPeriod"/>
              <a:defRPr/>
            </a:pPr>
            <a:r>
              <a:rPr lang="en-US" sz="3200" b="1" dirty="0" smtClean="0"/>
              <a:t>Septum </a:t>
            </a:r>
            <a:r>
              <a:rPr lang="en-US" sz="3200" b="1" dirty="0" err="1" smtClean="0"/>
              <a:t>transversum</a:t>
            </a:r>
            <a:r>
              <a:rPr lang="en-US" sz="3200" b="1" dirty="0" smtClean="0"/>
              <a:t> </a:t>
            </a:r>
          </a:p>
          <a:p>
            <a:pPr>
              <a:buFont typeface="Arial" pitchFamily="34" charset="0"/>
              <a:buNone/>
              <a:defRPr/>
            </a:pPr>
            <a:r>
              <a:rPr lang="en-US" dirty="0" smtClean="0"/>
              <a:t>	</a:t>
            </a:r>
          </a:p>
        </p:txBody>
      </p:sp>
      <p:pic>
        <p:nvPicPr>
          <p:cNvPr id="24579" name="Picture 4" descr="C:\Documents and Settings\user\My Documents\My Pictures\Diaphragma-embryo.png"/>
          <p:cNvPicPr>
            <a:picLocks noChangeAspect="1" noChangeArrowheads="1"/>
          </p:cNvPicPr>
          <p:nvPr/>
        </p:nvPicPr>
        <p:blipFill>
          <a:blip r:embed="rId3"/>
          <a:srcRect/>
          <a:stretch>
            <a:fillRect/>
          </a:stretch>
        </p:blipFill>
        <p:spPr bwMode="auto">
          <a:xfrm>
            <a:off x="4800600" y="533400"/>
            <a:ext cx="3886200" cy="3475038"/>
          </a:xfrm>
          <a:prstGeom prst="rect">
            <a:avLst/>
          </a:prstGeom>
          <a:noFill/>
          <a:ln w="9525">
            <a:noFill/>
            <a:miter lim="800000"/>
            <a:headEnd/>
            <a:tailEnd/>
          </a:ln>
        </p:spPr>
      </p:pic>
      <p:sp>
        <p:nvSpPr>
          <p:cNvPr id="24580" name="TextBox 3"/>
          <p:cNvSpPr txBox="1">
            <a:spLocks noChangeArrowheads="1"/>
          </p:cNvSpPr>
          <p:nvPr/>
        </p:nvSpPr>
        <p:spPr bwMode="auto">
          <a:xfrm>
            <a:off x="5334000" y="1600200"/>
            <a:ext cx="304800" cy="579438"/>
          </a:xfrm>
          <a:prstGeom prst="rect">
            <a:avLst/>
          </a:prstGeom>
          <a:noFill/>
          <a:ln w="9525">
            <a:noFill/>
            <a:miter lim="800000"/>
            <a:headEnd/>
            <a:tailEnd/>
          </a:ln>
        </p:spPr>
        <p:txBody>
          <a:bodyPr>
            <a:spAutoFit/>
          </a:bodyPr>
          <a:lstStyle/>
          <a:p>
            <a:r>
              <a:rPr lang="en-US" sz="3200" b="1">
                <a:solidFill>
                  <a:schemeClr val="bg1"/>
                </a:solidFill>
              </a:rPr>
              <a:t>1</a:t>
            </a:r>
          </a:p>
        </p:txBody>
      </p:sp>
      <p:sp>
        <p:nvSpPr>
          <p:cNvPr id="24581" name="TextBox 4"/>
          <p:cNvSpPr txBox="1">
            <a:spLocks noChangeArrowheads="1"/>
          </p:cNvSpPr>
          <p:nvPr/>
        </p:nvSpPr>
        <p:spPr bwMode="auto">
          <a:xfrm>
            <a:off x="8001000" y="3048000"/>
            <a:ext cx="304800" cy="584200"/>
          </a:xfrm>
          <a:prstGeom prst="rect">
            <a:avLst/>
          </a:prstGeom>
          <a:noFill/>
          <a:ln w="9525">
            <a:noFill/>
            <a:miter lim="800000"/>
            <a:headEnd/>
            <a:tailEnd/>
          </a:ln>
        </p:spPr>
        <p:txBody>
          <a:bodyPr>
            <a:spAutoFit/>
          </a:bodyPr>
          <a:lstStyle/>
          <a:p>
            <a:r>
              <a:rPr lang="en-US" sz="3200" b="1"/>
              <a:t>1</a:t>
            </a:r>
          </a:p>
        </p:txBody>
      </p:sp>
      <p:sp>
        <p:nvSpPr>
          <p:cNvPr id="24582" name="TextBox 5"/>
          <p:cNvSpPr txBox="1">
            <a:spLocks noChangeArrowheads="1"/>
          </p:cNvSpPr>
          <p:nvPr/>
        </p:nvSpPr>
        <p:spPr bwMode="auto">
          <a:xfrm>
            <a:off x="5715000" y="2819400"/>
            <a:ext cx="304800" cy="579438"/>
          </a:xfrm>
          <a:prstGeom prst="rect">
            <a:avLst/>
          </a:prstGeom>
          <a:noFill/>
          <a:ln w="9525">
            <a:noFill/>
            <a:miter lim="800000"/>
            <a:headEnd/>
            <a:tailEnd/>
          </a:ln>
        </p:spPr>
        <p:txBody>
          <a:bodyPr>
            <a:spAutoFit/>
          </a:bodyPr>
          <a:lstStyle/>
          <a:p>
            <a:r>
              <a:rPr lang="en-US" sz="3200" b="1">
                <a:solidFill>
                  <a:schemeClr val="bg1"/>
                </a:solidFill>
              </a:rPr>
              <a:t>3</a:t>
            </a:r>
          </a:p>
        </p:txBody>
      </p:sp>
      <p:sp>
        <p:nvSpPr>
          <p:cNvPr id="24583" name="TextBox 6"/>
          <p:cNvSpPr txBox="1">
            <a:spLocks noChangeArrowheads="1"/>
          </p:cNvSpPr>
          <p:nvPr/>
        </p:nvSpPr>
        <p:spPr bwMode="auto">
          <a:xfrm>
            <a:off x="6477000" y="2057400"/>
            <a:ext cx="304800" cy="579438"/>
          </a:xfrm>
          <a:prstGeom prst="rect">
            <a:avLst/>
          </a:prstGeom>
          <a:noFill/>
          <a:ln w="9525">
            <a:noFill/>
            <a:miter lim="800000"/>
            <a:headEnd/>
            <a:tailEnd/>
          </a:ln>
        </p:spPr>
        <p:txBody>
          <a:bodyPr>
            <a:spAutoFit/>
          </a:bodyPr>
          <a:lstStyle/>
          <a:p>
            <a:r>
              <a:rPr lang="en-US" sz="3200" b="1">
                <a:solidFill>
                  <a:schemeClr val="bg1"/>
                </a:solidFill>
              </a:rPr>
              <a:t>2</a:t>
            </a:r>
          </a:p>
        </p:txBody>
      </p:sp>
      <p:sp>
        <p:nvSpPr>
          <p:cNvPr id="22537" name="Rectangle 9"/>
          <p:cNvSpPr>
            <a:spLocks noChangeArrowheads="1"/>
          </p:cNvSpPr>
          <p:nvPr/>
        </p:nvSpPr>
        <p:spPr bwMode="auto">
          <a:xfrm>
            <a:off x="457200" y="4724400"/>
            <a:ext cx="838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buFont typeface="Arial" pitchFamily="34" charset="0"/>
              <a:buNone/>
              <a:defRPr/>
            </a:pPr>
            <a:r>
              <a:rPr lang="en-US" sz="3200" dirty="0" smtClean="0">
                <a:latin typeface="Arial" pitchFamily="34" charset="0"/>
                <a:cs typeface="Arial" pitchFamily="34" charset="0"/>
              </a:rPr>
              <a:t>The 3 fuse </a:t>
            </a:r>
            <a:r>
              <a:rPr lang="en-US" sz="3200" dirty="0">
                <a:latin typeface="Arial" pitchFamily="34" charset="0"/>
                <a:cs typeface="Arial" pitchFamily="34" charset="0"/>
              </a:rPr>
              <a:t>with each other and form a </a:t>
            </a:r>
            <a:r>
              <a:rPr lang="en-US" sz="3200" u="sng" dirty="0">
                <a:latin typeface="Arial" pitchFamily="34" charset="0"/>
                <a:cs typeface="Arial" pitchFamily="34" charset="0"/>
              </a:rPr>
              <a:t>complete partition</a:t>
            </a:r>
            <a:r>
              <a:rPr lang="en-US" sz="3200" dirty="0">
                <a:latin typeface="Arial" pitchFamily="34" charset="0"/>
                <a:cs typeface="Arial" pitchFamily="34" charset="0"/>
              </a:rPr>
              <a:t> between the </a:t>
            </a:r>
            <a:r>
              <a:rPr lang="en-US" sz="3200" b="1" dirty="0">
                <a:effectLst>
                  <a:outerShdw blurRad="38100" dist="38100" dir="2700000" algn="tl">
                    <a:srgbClr val="FFFFFF"/>
                  </a:outerShdw>
                </a:effectLst>
                <a:latin typeface="Arial" pitchFamily="34" charset="0"/>
                <a:cs typeface="Arial" pitchFamily="34" charset="0"/>
              </a:rPr>
              <a:t>thoracic</a:t>
            </a:r>
            <a:r>
              <a:rPr lang="en-US" sz="3200" b="1" dirty="0">
                <a:latin typeface="Arial" pitchFamily="34" charset="0"/>
                <a:cs typeface="Arial" pitchFamily="34" charset="0"/>
              </a:rPr>
              <a:t> </a:t>
            </a:r>
            <a:r>
              <a:rPr lang="en-US" sz="3200" dirty="0">
                <a:latin typeface="Arial" pitchFamily="34" charset="0"/>
                <a:cs typeface="Arial" pitchFamily="34" charset="0"/>
              </a:rPr>
              <a:t>and </a:t>
            </a:r>
            <a:r>
              <a:rPr lang="en-US" sz="3200" b="1" dirty="0">
                <a:effectLst>
                  <a:outerShdw blurRad="38100" dist="38100" dir="2700000" algn="tl">
                    <a:srgbClr val="FFFFFF"/>
                  </a:outerShdw>
                </a:effectLst>
                <a:latin typeface="Arial" pitchFamily="34" charset="0"/>
                <a:cs typeface="Arial" pitchFamily="34" charset="0"/>
              </a:rPr>
              <a:t>abdominal cavities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sz="half" idx="4294967295"/>
          </p:nvPr>
        </p:nvSpPr>
        <p:spPr>
          <a:xfrm>
            <a:off x="228600" y="457200"/>
            <a:ext cx="5105400" cy="5943600"/>
          </a:xfrm>
        </p:spPr>
        <p:txBody>
          <a:bodyPr/>
          <a:lstStyle/>
          <a:p>
            <a:pPr>
              <a:buFont typeface="Arial" pitchFamily="34" charset="0"/>
              <a:buChar char="•"/>
              <a:defRPr/>
            </a:pPr>
            <a:r>
              <a:rPr lang="en-US" sz="2800" dirty="0" smtClean="0"/>
              <a:t>During </a:t>
            </a:r>
            <a:r>
              <a:rPr lang="en-US" sz="2800" b="1" u="sng" dirty="0" smtClean="0">
                <a:effectLst>
                  <a:outerShdw blurRad="38100" dist="38100" dir="2700000" algn="tl">
                    <a:srgbClr val="FFFFFF"/>
                  </a:outerShdw>
                </a:effectLst>
              </a:rPr>
              <a:t>9</a:t>
            </a:r>
            <a:r>
              <a:rPr lang="en-US" sz="2800" b="1" u="sng" baseline="30000" dirty="0" smtClean="0">
                <a:effectLst>
                  <a:outerShdw blurRad="38100" dist="38100" dir="2700000" algn="tl">
                    <a:srgbClr val="FFFFFF"/>
                  </a:outerShdw>
                </a:effectLst>
              </a:rPr>
              <a:t>th</a:t>
            </a:r>
            <a:r>
              <a:rPr lang="en-US" sz="2800" b="1" u="sng" dirty="0" smtClean="0">
                <a:effectLst>
                  <a:outerShdw blurRad="38100" dist="38100" dir="2700000" algn="tl">
                    <a:srgbClr val="FFFFFF"/>
                  </a:outerShdw>
                </a:effectLst>
              </a:rPr>
              <a:t> – 12</a:t>
            </a:r>
            <a:r>
              <a:rPr lang="en-US" sz="2800" b="1" u="sng" baseline="30000" dirty="0" smtClean="0">
                <a:effectLst>
                  <a:outerShdw blurRad="38100" dist="38100" dir="2700000" algn="tl">
                    <a:srgbClr val="FFFFFF"/>
                  </a:outerShdw>
                </a:effectLst>
              </a:rPr>
              <a:t>th</a:t>
            </a:r>
            <a:r>
              <a:rPr lang="en-US" sz="2800" b="1" u="sng" dirty="0" smtClean="0">
                <a:effectLst>
                  <a:outerShdw blurRad="38100" dist="38100" dir="2700000" algn="tl">
                    <a:srgbClr val="FFFFFF"/>
                  </a:outerShdw>
                </a:effectLst>
              </a:rPr>
              <a:t> weeks </a:t>
            </a:r>
            <a:r>
              <a:rPr lang="en-US" sz="2800" dirty="0" smtClean="0"/>
              <a:t>the lungs and pleural cavities enlarge, burrowing into the body wall, splitting it into: </a:t>
            </a:r>
          </a:p>
          <a:p>
            <a:pPr>
              <a:buClr>
                <a:srgbClr val="FFFF00"/>
              </a:buClr>
              <a:buFont typeface="Wingdings" pitchFamily="2" charset="2"/>
              <a:buChar char="§"/>
              <a:defRPr/>
            </a:pPr>
            <a:r>
              <a:rPr lang="en-US" sz="2800" u="sng" dirty="0" smtClean="0"/>
              <a:t>External layer</a:t>
            </a:r>
            <a:r>
              <a:rPr lang="en-US" sz="2800" dirty="0" smtClean="0"/>
              <a:t> that becomes part of the body wall</a:t>
            </a:r>
          </a:p>
          <a:p>
            <a:pPr>
              <a:buClr>
                <a:srgbClr val="FFFF00"/>
              </a:buClr>
              <a:buFont typeface="Wingdings" pitchFamily="2" charset="2"/>
              <a:buChar char="§"/>
              <a:defRPr/>
            </a:pPr>
            <a:r>
              <a:rPr lang="en-US" sz="2800" u="sng" dirty="0" smtClean="0"/>
              <a:t>Internal layer</a:t>
            </a:r>
            <a:r>
              <a:rPr lang="en-US" sz="2800" dirty="0" smtClean="0"/>
              <a:t> that contributes muscles to peripheral portions of diaphragm, extending to the parts derived from the </a:t>
            </a:r>
            <a:r>
              <a:rPr lang="en-US" sz="2800" dirty="0" err="1" smtClean="0"/>
              <a:t>pleuroperitoneal</a:t>
            </a:r>
            <a:r>
              <a:rPr lang="en-US" sz="2800" dirty="0" smtClean="0"/>
              <a:t> membranes </a:t>
            </a:r>
          </a:p>
          <a:p>
            <a:pPr>
              <a:buFont typeface="Arial" pitchFamily="34" charset="0"/>
              <a:buNone/>
              <a:defRPr/>
            </a:pPr>
            <a:endParaRPr lang="en-US" dirty="0" smtClean="0"/>
          </a:p>
        </p:txBody>
      </p:sp>
      <p:pic>
        <p:nvPicPr>
          <p:cNvPr id="25603" name="Picture 2" descr="F:\New Folder26\bc5.jpg"/>
          <p:cNvPicPr>
            <a:picLocks noGrp="1" noChangeAspect="1" noChangeArrowheads="1"/>
          </p:cNvPicPr>
          <p:nvPr>
            <p:ph sz="half" idx="4294967295"/>
          </p:nvPr>
        </p:nvPicPr>
        <p:blipFill>
          <a:blip r:embed="rId3"/>
          <a:srcRect l="3773" r="3773" b="5957"/>
          <a:stretch>
            <a:fillRect/>
          </a:stretch>
        </p:blipFill>
        <p:spPr>
          <a:xfrm>
            <a:off x="5257800" y="381000"/>
            <a:ext cx="3581400" cy="2557463"/>
          </a:xfrm>
          <a:noFill/>
        </p:spPr>
      </p:pic>
      <p:pic>
        <p:nvPicPr>
          <p:cNvPr id="25604" name="Picture 2" descr="F:\New Folder26\Copy (3) of bc3.jpg"/>
          <p:cNvPicPr>
            <a:picLocks noChangeAspect="1" noChangeArrowheads="1"/>
          </p:cNvPicPr>
          <p:nvPr/>
        </p:nvPicPr>
        <p:blipFill>
          <a:blip r:embed="rId4"/>
          <a:srcRect l="67764" t="3178" b="61545"/>
          <a:stretch>
            <a:fillRect/>
          </a:stretch>
        </p:blipFill>
        <p:spPr bwMode="auto">
          <a:xfrm>
            <a:off x="5334000" y="3124200"/>
            <a:ext cx="3486150" cy="3140075"/>
          </a:xfrm>
          <a:prstGeom prst="rect">
            <a:avLst/>
          </a:prstGeom>
          <a:noFill/>
          <a:ln w="9525">
            <a:noFill/>
            <a:miter lim="800000"/>
            <a:headEnd/>
            <a:tailEnd/>
          </a:ln>
        </p:spPr>
      </p:pic>
      <p:cxnSp>
        <p:nvCxnSpPr>
          <p:cNvPr id="9" name="Straight Arrow Connector 8"/>
          <p:cNvCxnSpPr/>
          <p:nvPr/>
        </p:nvCxnSpPr>
        <p:spPr>
          <a:xfrm rot="16200000" flipH="1">
            <a:off x="8229600" y="1981200"/>
            <a:ext cx="228600" cy="76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7162800" y="1981200"/>
            <a:ext cx="230188" cy="777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fontScale="70000" lnSpcReduction="20000"/>
          </a:bodyPr>
          <a:lstStyle/>
          <a:p>
            <a:r>
              <a:rPr lang="en-US" dirty="0"/>
              <a:t>L</a:t>
            </a:r>
            <a:r>
              <a:rPr lang="en-US" dirty="0" smtClean="0"/>
              <a:t>aryngeal muscles: </a:t>
            </a:r>
          </a:p>
          <a:p>
            <a:pPr lvl="1"/>
            <a:r>
              <a:rPr lang="en-US" dirty="0" smtClean="0"/>
              <a:t>develop from myoblasts in the 4</a:t>
            </a:r>
            <a:r>
              <a:rPr lang="en-US" baseline="30000" dirty="0" smtClean="0"/>
              <a:t>th</a:t>
            </a:r>
            <a:r>
              <a:rPr lang="en-US" dirty="0" smtClean="0"/>
              <a:t> and 6</a:t>
            </a:r>
            <a:r>
              <a:rPr lang="en-US" baseline="30000" dirty="0" smtClean="0"/>
              <a:t>th</a:t>
            </a:r>
            <a:r>
              <a:rPr lang="en-US" dirty="0" smtClean="0"/>
              <a:t> pairs of pharyngeal arches, </a:t>
            </a:r>
          </a:p>
          <a:p>
            <a:pPr lvl="1"/>
            <a:r>
              <a:rPr lang="en-US" dirty="0" err="1" smtClean="0"/>
              <a:t>innervation</a:t>
            </a:r>
            <a:r>
              <a:rPr lang="en-US" dirty="0" smtClean="0"/>
              <a:t> by the laryngeal branches of the </a:t>
            </a:r>
            <a:r>
              <a:rPr lang="en-US" dirty="0" err="1" smtClean="0"/>
              <a:t>vagus</a:t>
            </a:r>
            <a:r>
              <a:rPr lang="en-US" dirty="0" smtClean="0"/>
              <a:t> nerves that supply these arches. </a:t>
            </a:r>
          </a:p>
          <a:p>
            <a:r>
              <a:rPr lang="en-US" dirty="0" smtClean="0"/>
              <a:t>Growth of the larynx and epiglottis is rapid during the first 3 years after birth where epiglottis reaches its adult form. </a:t>
            </a:r>
          </a:p>
          <a:p>
            <a:pPr marL="0" indent="0">
              <a:buNone/>
            </a:pPr>
            <a:endParaRPr lang="en-US" b="1" dirty="0" smtClean="0"/>
          </a:p>
          <a:p>
            <a:pPr marL="0" indent="0">
              <a:buNone/>
            </a:pPr>
            <a:r>
              <a:rPr lang="en-US" b="1" dirty="0" smtClean="0"/>
              <a:t>LARYNGEAL ATRESIA</a:t>
            </a:r>
          </a:p>
          <a:p>
            <a:r>
              <a:rPr lang="en-US" dirty="0"/>
              <a:t>A</a:t>
            </a:r>
            <a:r>
              <a:rPr lang="en-US" dirty="0" smtClean="0"/>
              <a:t> rare birth defect, resulting from failure of recanalization of the larynx, which produces obstruction of the upper fetal airway-</a:t>
            </a:r>
            <a:r>
              <a:rPr lang="en-US" u="sng" dirty="0" smtClean="0">
                <a:solidFill>
                  <a:srgbClr val="FF0000"/>
                </a:solidFill>
              </a:rPr>
              <a:t>congenital high airway obstruction syndrome</a:t>
            </a:r>
            <a:r>
              <a:rPr lang="en-US" dirty="0" smtClean="0"/>
              <a:t>. </a:t>
            </a:r>
          </a:p>
          <a:p>
            <a:r>
              <a:rPr lang="en-US" dirty="0" smtClean="0"/>
              <a:t>Distal to the region of atresia or stenosis: </a:t>
            </a:r>
          </a:p>
          <a:p>
            <a:pPr lvl="1"/>
            <a:r>
              <a:rPr lang="en-US" dirty="0" smtClean="0"/>
              <a:t>the airways become dilated, </a:t>
            </a:r>
          </a:p>
          <a:p>
            <a:pPr lvl="1"/>
            <a:r>
              <a:rPr lang="en-US" dirty="0" smtClean="0"/>
              <a:t>the lungs are enlarged and filled with fluid; </a:t>
            </a:r>
          </a:p>
          <a:p>
            <a:pPr lvl="1"/>
            <a:r>
              <a:rPr lang="en-US" dirty="0" smtClean="0"/>
              <a:t>the diaphragm is either flattened or inverted </a:t>
            </a:r>
          </a:p>
          <a:p>
            <a:pPr lvl="1"/>
            <a:r>
              <a:rPr lang="en-US" dirty="0" smtClean="0"/>
              <a:t>there is fetal ascites and/or </a:t>
            </a:r>
            <a:r>
              <a:rPr lang="en-US" dirty="0" err="1" smtClean="0"/>
              <a:t>hydrops</a:t>
            </a:r>
            <a:r>
              <a:rPr lang="en-US" dirty="0" smtClean="0"/>
              <a:t> </a:t>
            </a:r>
          </a:p>
          <a:p>
            <a:r>
              <a:rPr lang="en-US" dirty="0" smtClean="0"/>
              <a:t>Incomplete atresia (laryngeal web) results from incomplete recanalization of the larynx during the 10</a:t>
            </a:r>
            <a:r>
              <a:rPr lang="en-US" baseline="30000" dirty="0" smtClean="0"/>
              <a:t>th</a:t>
            </a:r>
            <a:r>
              <a:rPr lang="en-US" dirty="0" smtClean="0"/>
              <a:t> week. </a:t>
            </a:r>
          </a:p>
          <a:p>
            <a:r>
              <a:rPr lang="en-US" dirty="0" smtClean="0"/>
              <a:t>A membranous web forms at the level of the vocal folds, partially obstructing the airway. </a:t>
            </a:r>
          </a:p>
          <a:p>
            <a:endParaRPr lang="en-US" dirty="0"/>
          </a:p>
        </p:txBody>
      </p:sp>
      <p:sp>
        <p:nvSpPr>
          <p:cNvPr id="2" name="Slide Number Placeholder 1"/>
          <p:cNvSpPr>
            <a:spLocks noGrp="1"/>
          </p:cNvSpPr>
          <p:nvPr>
            <p:ph type="sldNum" sz="quarter" idx="12"/>
          </p:nvPr>
        </p:nvSpPr>
        <p:spPr/>
        <p:txBody>
          <a:bodyPr/>
          <a:lstStyle/>
          <a:p>
            <a:fld id="{05F07632-A3F4-407C-9EA4-4EC1A4266E15}" type="slidenum">
              <a:rPr lang="en-US" smtClean="0"/>
              <a:pPr/>
              <a:t>9</a:t>
            </a:fld>
            <a:endParaRPr lang="en-US"/>
          </a:p>
        </p:txBody>
      </p:sp>
    </p:spTree>
    <p:extLst>
      <p:ext uri="{BB962C8B-B14F-4D97-AF65-F5344CB8AC3E}">
        <p14:creationId xmlns:p14="http://schemas.microsoft.com/office/powerpoint/2010/main" val="23222316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F:\New Folder26\Copy (4) of bc3.jpg"/>
          <p:cNvPicPr>
            <a:picLocks noGrp="1" noChangeAspect="1" noChangeArrowheads="1"/>
          </p:cNvPicPr>
          <p:nvPr>
            <p:ph sz="half" idx="4294967295"/>
          </p:nvPr>
        </p:nvPicPr>
        <p:blipFill>
          <a:blip r:embed="rId3"/>
          <a:srcRect l="39622" t="37672" r="9435" b="12918"/>
          <a:stretch>
            <a:fillRect/>
          </a:stretch>
        </p:blipFill>
        <p:spPr>
          <a:xfrm>
            <a:off x="4876800" y="381000"/>
            <a:ext cx="3963988" cy="3581400"/>
          </a:xfrm>
          <a:noFill/>
        </p:spPr>
      </p:pic>
      <p:sp>
        <p:nvSpPr>
          <p:cNvPr id="26627" name="TextBox 8"/>
          <p:cNvSpPr txBox="1">
            <a:spLocks noChangeArrowheads="1"/>
          </p:cNvSpPr>
          <p:nvPr/>
        </p:nvSpPr>
        <p:spPr bwMode="auto">
          <a:xfrm>
            <a:off x="4724400" y="5029200"/>
            <a:ext cx="4191000" cy="1077913"/>
          </a:xfrm>
          <a:prstGeom prst="rect">
            <a:avLst/>
          </a:prstGeom>
          <a:noFill/>
          <a:ln w="28575">
            <a:solidFill>
              <a:srgbClr val="00B0F0"/>
            </a:solidFill>
            <a:miter lim="800000"/>
            <a:headEnd/>
            <a:tailEnd/>
          </a:ln>
        </p:spPr>
        <p:txBody>
          <a:bodyPr>
            <a:spAutoFit/>
          </a:bodyPr>
          <a:lstStyle/>
          <a:p>
            <a:r>
              <a:rPr lang="en-US" sz="3200" b="1" dirty="0"/>
              <a:t>Body wall</a:t>
            </a:r>
            <a:r>
              <a:rPr lang="en-US" sz="3200" dirty="0"/>
              <a:t>: peripheral muscular part</a:t>
            </a:r>
          </a:p>
        </p:txBody>
      </p:sp>
      <p:sp>
        <p:nvSpPr>
          <p:cNvPr id="26628" name="TextBox 9"/>
          <p:cNvSpPr txBox="1">
            <a:spLocks noChangeArrowheads="1"/>
          </p:cNvSpPr>
          <p:nvPr/>
        </p:nvSpPr>
        <p:spPr bwMode="auto">
          <a:xfrm>
            <a:off x="304800" y="1752600"/>
            <a:ext cx="4191000" cy="3046413"/>
          </a:xfrm>
          <a:prstGeom prst="rect">
            <a:avLst/>
          </a:prstGeom>
          <a:noFill/>
          <a:ln w="28575">
            <a:solidFill>
              <a:srgbClr val="FF0000"/>
            </a:solidFill>
            <a:miter lim="800000"/>
            <a:headEnd/>
            <a:tailEnd/>
          </a:ln>
        </p:spPr>
        <p:txBody>
          <a:bodyPr>
            <a:spAutoFit/>
          </a:bodyPr>
          <a:lstStyle/>
          <a:p>
            <a:r>
              <a:rPr lang="en-US" sz="3200" b="1" dirty="0" err="1"/>
              <a:t>Pleuroperitoneal</a:t>
            </a:r>
            <a:r>
              <a:rPr lang="en-US" sz="3200" b="1" dirty="0"/>
              <a:t> membranes</a:t>
            </a:r>
            <a:r>
              <a:rPr lang="en-US" sz="3200" dirty="0"/>
              <a:t>: form large portion of fetal diaphragm but represent a smaller portion in infants</a:t>
            </a:r>
          </a:p>
        </p:txBody>
      </p:sp>
      <p:sp>
        <p:nvSpPr>
          <p:cNvPr id="26629" name="TextBox 11"/>
          <p:cNvSpPr txBox="1">
            <a:spLocks noChangeArrowheads="1"/>
          </p:cNvSpPr>
          <p:nvPr/>
        </p:nvSpPr>
        <p:spPr bwMode="auto">
          <a:xfrm>
            <a:off x="304800" y="457200"/>
            <a:ext cx="4191000" cy="1077913"/>
          </a:xfrm>
          <a:prstGeom prst="rect">
            <a:avLst/>
          </a:prstGeom>
          <a:noFill/>
          <a:ln w="28575">
            <a:solidFill>
              <a:srgbClr val="66FF33"/>
            </a:solidFill>
            <a:miter lim="800000"/>
            <a:headEnd/>
            <a:tailEnd/>
          </a:ln>
        </p:spPr>
        <p:txBody>
          <a:bodyPr>
            <a:spAutoFit/>
          </a:bodyPr>
          <a:lstStyle/>
          <a:p>
            <a:r>
              <a:rPr lang="en-US" sz="3200" b="1" dirty="0"/>
              <a:t>Septum </a:t>
            </a:r>
            <a:r>
              <a:rPr lang="en-US" sz="3200" b="1" dirty="0" err="1"/>
              <a:t>transversum</a:t>
            </a:r>
            <a:r>
              <a:rPr lang="en-US" sz="3200" dirty="0"/>
              <a:t>: Central tendon</a:t>
            </a:r>
          </a:p>
        </p:txBody>
      </p:sp>
      <p:sp>
        <p:nvSpPr>
          <p:cNvPr id="26630" name="TextBox 12"/>
          <p:cNvSpPr txBox="1">
            <a:spLocks noChangeArrowheads="1"/>
          </p:cNvSpPr>
          <p:nvPr/>
        </p:nvSpPr>
        <p:spPr bwMode="auto">
          <a:xfrm>
            <a:off x="304800" y="5029200"/>
            <a:ext cx="4191000" cy="1077913"/>
          </a:xfrm>
          <a:prstGeom prst="rect">
            <a:avLst/>
          </a:prstGeom>
          <a:noFill/>
          <a:ln w="28575">
            <a:solidFill>
              <a:srgbClr val="FFFF00"/>
            </a:solidFill>
            <a:miter lim="800000"/>
            <a:headEnd/>
            <a:tailEnd/>
          </a:ln>
        </p:spPr>
        <p:txBody>
          <a:bodyPr>
            <a:spAutoFit/>
          </a:bodyPr>
          <a:lstStyle/>
          <a:p>
            <a:r>
              <a:rPr lang="en-US" sz="3200" b="1" dirty="0"/>
              <a:t>Dorsal mesentery of esophagus</a:t>
            </a:r>
            <a:r>
              <a:rPr lang="en-US" sz="3200" dirty="0"/>
              <a:t>: </a:t>
            </a:r>
            <a:r>
              <a:rPr lang="en-US" sz="3200" dirty="0" err="1"/>
              <a:t>Crura</a:t>
            </a:r>
            <a:endParaRPr lang="en-US" sz="3200" dirty="0"/>
          </a:p>
        </p:txBody>
      </p:sp>
      <p:cxnSp>
        <p:nvCxnSpPr>
          <p:cNvPr id="15" name="Straight Arrow Connector 14"/>
          <p:cNvCxnSpPr/>
          <p:nvPr/>
        </p:nvCxnSpPr>
        <p:spPr>
          <a:xfrm rot="16200000" flipH="1">
            <a:off x="4191000" y="1143000"/>
            <a:ext cx="1676400" cy="1676400"/>
          </a:xfrm>
          <a:prstGeom prst="straightConnector1">
            <a:avLst/>
          </a:prstGeom>
          <a:ln w="28575">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67200" y="3124200"/>
            <a:ext cx="14478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4152900" y="3390900"/>
            <a:ext cx="1981200" cy="1905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791200" y="3429000"/>
            <a:ext cx="4572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6400800" y="3657600"/>
            <a:ext cx="1676400" cy="12192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944562"/>
          </a:xfrm>
        </p:spPr>
        <p:txBody>
          <a:bodyPr>
            <a:normAutofit fontScale="90000"/>
          </a:bodyPr>
          <a:lstStyle/>
          <a:p>
            <a:pPr>
              <a:defRPr/>
            </a:pPr>
            <a:r>
              <a:rPr lang="en-US" sz="3200" b="1" dirty="0" smtClean="0"/>
              <a:t>Positional Changes and </a:t>
            </a:r>
            <a:r>
              <a:rPr lang="en-US" sz="3200" b="1" dirty="0" err="1" smtClean="0"/>
              <a:t>Innervation</a:t>
            </a:r>
            <a:r>
              <a:rPr lang="en-US" sz="3200" b="1" dirty="0" smtClean="0"/>
              <a:t> of the Diaphragm</a:t>
            </a:r>
          </a:p>
        </p:txBody>
      </p:sp>
      <p:sp>
        <p:nvSpPr>
          <p:cNvPr id="25603" name="Content Placeholder 2"/>
          <p:cNvSpPr>
            <a:spLocks noGrp="1"/>
          </p:cNvSpPr>
          <p:nvPr>
            <p:ph sz="half" idx="1"/>
          </p:nvPr>
        </p:nvSpPr>
        <p:spPr>
          <a:xfrm>
            <a:off x="152400" y="1371600"/>
            <a:ext cx="5105400" cy="5029200"/>
          </a:xfrm>
        </p:spPr>
        <p:txBody>
          <a:bodyPr/>
          <a:lstStyle/>
          <a:p>
            <a:pPr>
              <a:defRPr/>
            </a:pPr>
            <a:r>
              <a:rPr lang="en-US" sz="3200" dirty="0" smtClean="0"/>
              <a:t>During the </a:t>
            </a:r>
            <a:r>
              <a:rPr lang="en-US" sz="3200" b="1" u="sng" dirty="0" smtClean="0">
                <a:effectLst>
                  <a:outerShdw blurRad="38100" dist="38100" dir="2700000" algn="tl">
                    <a:srgbClr val="000000">
                      <a:alpha val="43137"/>
                    </a:srgbClr>
                  </a:outerShdw>
                </a:effectLst>
              </a:rPr>
              <a:t>4</a:t>
            </a:r>
            <a:r>
              <a:rPr lang="en-US" sz="3200" b="1" u="sng" baseline="30000" dirty="0" smtClean="0">
                <a:effectLst>
                  <a:outerShdw blurRad="38100" dist="38100" dir="2700000" algn="tl">
                    <a:srgbClr val="000000">
                      <a:alpha val="43137"/>
                    </a:srgbClr>
                  </a:outerShdw>
                </a:effectLst>
              </a:rPr>
              <a:t>th</a:t>
            </a:r>
            <a:r>
              <a:rPr lang="en-US" sz="3200" b="1" u="sng" dirty="0" smtClean="0">
                <a:effectLst>
                  <a:outerShdw blurRad="38100" dist="38100" dir="2700000" algn="tl">
                    <a:srgbClr val="000000">
                      <a:alpha val="43137"/>
                    </a:srgbClr>
                  </a:outerShdw>
                </a:effectLst>
              </a:rPr>
              <a:t> week</a:t>
            </a:r>
            <a:r>
              <a:rPr lang="en-US" sz="3200" dirty="0" smtClean="0"/>
              <a:t>, the septum </a:t>
            </a:r>
            <a:r>
              <a:rPr lang="en-US" sz="3200" dirty="0" err="1" smtClean="0"/>
              <a:t>transversum</a:t>
            </a:r>
            <a:r>
              <a:rPr lang="en-US" sz="3200" dirty="0" smtClean="0"/>
              <a:t> lies opposite the </a:t>
            </a:r>
            <a:r>
              <a:rPr lang="en-US" sz="3200" b="1" dirty="0" smtClean="0"/>
              <a:t>3</a:t>
            </a:r>
            <a:r>
              <a:rPr lang="en-US" sz="3200" b="1" baseline="30000" dirty="0" smtClean="0"/>
              <a:t>rd</a:t>
            </a:r>
            <a:r>
              <a:rPr lang="en-US" sz="3200" b="1" dirty="0" smtClean="0"/>
              <a:t> – 5</a:t>
            </a:r>
            <a:r>
              <a:rPr lang="en-US" sz="3200" b="1" baseline="30000" dirty="0" smtClean="0"/>
              <a:t>th</a:t>
            </a:r>
            <a:r>
              <a:rPr lang="en-US" sz="3200" b="1" dirty="0" smtClean="0"/>
              <a:t> </a:t>
            </a:r>
            <a:r>
              <a:rPr lang="en-US" sz="3200" b="1" dirty="0" smtClean="0">
                <a:effectLst>
                  <a:outerShdw blurRad="38100" dist="38100" dir="2700000" algn="tl">
                    <a:srgbClr val="000000">
                      <a:alpha val="43137"/>
                    </a:srgbClr>
                  </a:outerShdw>
                </a:effectLst>
              </a:rPr>
              <a:t>cervical </a:t>
            </a:r>
            <a:r>
              <a:rPr lang="en-US" sz="3200" b="1" dirty="0" err="1" smtClean="0">
                <a:effectLst>
                  <a:outerShdw blurRad="38100" dist="38100" dir="2700000" algn="tl">
                    <a:srgbClr val="000000">
                      <a:alpha val="43137"/>
                    </a:srgbClr>
                  </a:outerShdw>
                </a:effectLst>
              </a:rPr>
              <a:t>somites</a:t>
            </a:r>
            <a:endParaRPr lang="en-US" sz="3200" b="1" dirty="0" smtClean="0">
              <a:effectLst>
                <a:outerShdw blurRad="38100" dist="38100" dir="2700000" algn="tl">
                  <a:srgbClr val="000000">
                    <a:alpha val="43137"/>
                  </a:srgbClr>
                </a:outerShdw>
              </a:effectLst>
            </a:endParaRPr>
          </a:p>
          <a:p>
            <a:pPr>
              <a:defRPr/>
            </a:pPr>
            <a:r>
              <a:rPr lang="en-US" sz="3200" dirty="0" smtClean="0"/>
              <a:t>During </a:t>
            </a:r>
            <a:r>
              <a:rPr lang="en-US" sz="3200" b="1" u="sng" dirty="0" smtClean="0">
                <a:effectLst>
                  <a:outerShdw blurRad="38100" dist="38100" dir="2700000" algn="tl">
                    <a:srgbClr val="000000">
                      <a:alpha val="43137"/>
                    </a:srgbClr>
                  </a:outerShdw>
                </a:effectLst>
              </a:rPr>
              <a:t>5</a:t>
            </a:r>
            <a:r>
              <a:rPr lang="en-US" sz="3200" b="1" u="sng" baseline="30000" dirty="0" smtClean="0">
                <a:effectLst>
                  <a:outerShdw blurRad="38100" dist="38100" dir="2700000" algn="tl">
                    <a:srgbClr val="000000">
                      <a:alpha val="43137"/>
                    </a:srgbClr>
                  </a:outerShdw>
                </a:effectLst>
              </a:rPr>
              <a:t>th</a:t>
            </a:r>
            <a:r>
              <a:rPr lang="en-US" sz="3200" b="1" u="sng" dirty="0" smtClean="0">
                <a:effectLst>
                  <a:outerShdw blurRad="38100" dist="38100" dir="2700000" algn="tl">
                    <a:srgbClr val="000000">
                      <a:alpha val="43137"/>
                    </a:srgbClr>
                  </a:outerShdw>
                </a:effectLst>
              </a:rPr>
              <a:t> week</a:t>
            </a:r>
            <a:r>
              <a:rPr lang="en-US" sz="3200" dirty="0" smtClean="0"/>
              <a:t>, </a:t>
            </a:r>
            <a:r>
              <a:rPr lang="en-US" sz="3200" dirty="0" err="1" smtClean="0"/>
              <a:t>myoblasts</a:t>
            </a:r>
            <a:r>
              <a:rPr lang="en-US" sz="3200" dirty="0" smtClean="0"/>
              <a:t> from these </a:t>
            </a:r>
            <a:r>
              <a:rPr lang="en-US" sz="3200" dirty="0" err="1" smtClean="0"/>
              <a:t>somites</a:t>
            </a:r>
            <a:r>
              <a:rPr lang="en-US" sz="3200" dirty="0" smtClean="0"/>
              <a:t> move to the developing diaphragm bringing their nerve fibers with them </a:t>
            </a:r>
          </a:p>
        </p:txBody>
      </p:sp>
      <p:pic>
        <p:nvPicPr>
          <p:cNvPr id="27652" name="Picture 5" descr="C:\Documents and Settings\Free User\My Documents\My Pictures\zzc.jpg"/>
          <p:cNvPicPr>
            <a:picLocks noGrp="1" noChangeAspect="1" noChangeArrowheads="1"/>
          </p:cNvPicPr>
          <p:nvPr>
            <p:ph sz="half" idx="2"/>
          </p:nvPr>
        </p:nvPicPr>
        <p:blipFill>
          <a:blip r:embed="rId3"/>
          <a:srcRect l="3773" r="3773"/>
          <a:stretch>
            <a:fillRect/>
          </a:stretch>
        </p:blipFill>
        <p:spPr>
          <a:xfrm>
            <a:off x="5410200" y="1752600"/>
            <a:ext cx="3375025" cy="4038600"/>
          </a:xfrm>
          <a:noFill/>
          <a:ln>
            <a:solidFill>
              <a:schemeClr val="tx1"/>
            </a:solid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sz="half" idx="4294967295"/>
          </p:nvPr>
        </p:nvSpPr>
        <p:spPr>
          <a:xfrm>
            <a:off x="152400" y="304800"/>
            <a:ext cx="5181600" cy="6096000"/>
          </a:xfrm>
        </p:spPr>
        <p:txBody>
          <a:bodyPr/>
          <a:lstStyle/>
          <a:p>
            <a:pPr>
              <a:defRPr/>
            </a:pPr>
            <a:r>
              <a:rPr lang="en-US" dirty="0" smtClean="0"/>
              <a:t>Rapid growth of the body of embryo result in further descent of diaphragm</a:t>
            </a:r>
          </a:p>
          <a:p>
            <a:pPr>
              <a:defRPr/>
            </a:pPr>
            <a:r>
              <a:rPr lang="en-US" dirty="0" smtClean="0"/>
              <a:t>By the </a:t>
            </a:r>
            <a:r>
              <a:rPr lang="en-US" b="1" u="sng" dirty="0" smtClean="0">
                <a:effectLst>
                  <a:outerShdw blurRad="38100" dist="38100" dir="2700000" algn="tl">
                    <a:srgbClr val="000000">
                      <a:alpha val="43137"/>
                    </a:srgbClr>
                  </a:outerShdw>
                </a:effectLst>
              </a:rPr>
              <a:t>6</a:t>
            </a:r>
            <a:r>
              <a:rPr lang="en-US" b="1" u="sng" baseline="30000" dirty="0" smtClean="0">
                <a:effectLst>
                  <a:outerShdw blurRad="38100" dist="38100" dir="2700000" algn="tl">
                    <a:srgbClr val="000000">
                      <a:alpha val="43137"/>
                    </a:srgbClr>
                  </a:outerShdw>
                </a:effectLst>
              </a:rPr>
              <a:t>th</a:t>
            </a:r>
            <a:r>
              <a:rPr lang="en-US" b="1" u="sng" dirty="0" smtClean="0">
                <a:effectLst>
                  <a:outerShdw blurRad="38100" dist="38100" dir="2700000" algn="tl">
                    <a:srgbClr val="000000">
                      <a:alpha val="43137"/>
                    </a:srgbClr>
                  </a:outerShdw>
                </a:effectLst>
              </a:rPr>
              <a:t> week</a:t>
            </a:r>
            <a:r>
              <a:rPr lang="en-US" dirty="0" smtClean="0"/>
              <a:t>, the diaphragm lies at the level of the </a:t>
            </a:r>
            <a:r>
              <a:rPr lang="en-US" b="1" dirty="0" smtClean="0">
                <a:effectLst>
                  <a:outerShdw blurRad="38100" dist="38100" dir="2700000" algn="tl">
                    <a:srgbClr val="000000">
                      <a:alpha val="43137"/>
                    </a:srgbClr>
                  </a:outerShdw>
                </a:effectLst>
              </a:rPr>
              <a:t>thoracic </a:t>
            </a:r>
            <a:r>
              <a:rPr lang="en-US" b="1" dirty="0" err="1" smtClean="0">
                <a:effectLst>
                  <a:outerShdw blurRad="38100" dist="38100" dir="2700000" algn="tl">
                    <a:srgbClr val="000000">
                      <a:alpha val="43137"/>
                    </a:srgbClr>
                  </a:outerShdw>
                </a:effectLst>
              </a:rPr>
              <a:t>somites</a:t>
            </a:r>
            <a:endParaRPr lang="en-US" b="1" dirty="0" smtClean="0">
              <a:effectLst>
                <a:outerShdw blurRad="38100" dist="38100" dir="2700000" algn="tl">
                  <a:srgbClr val="000000">
                    <a:alpha val="43137"/>
                  </a:srgbClr>
                </a:outerShdw>
              </a:effectLst>
            </a:endParaRPr>
          </a:p>
          <a:p>
            <a:pPr>
              <a:defRPr/>
            </a:pPr>
            <a:r>
              <a:rPr lang="en-US" dirty="0" smtClean="0"/>
              <a:t>By the end of </a:t>
            </a:r>
            <a:r>
              <a:rPr lang="en-US" b="1" u="sng" dirty="0" smtClean="0">
                <a:effectLst>
                  <a:outerShdw blurRad="38100" dist="38100" dir="2700000" algn="tl">
                    <a:srgbClr val="000000">
                      <a:alpha val="43137"/>
                    </a:srgbClr>
                  </a:outerShdw>
                </a:effectLst>
              </a:rPr>
              <a:t>8</a:t>
            </a:r>
            <a:r>
              <a:rPr lang="en-US" b="1" u="sng" baseline="30000" dirty="0" smtClean="0">
                <a:effectLst>
                  <a:outerShdw blurRad="38100" dist="38100" dir="2700000" algn="tl">
                    <a:srgbClr val="000000">
                      <a:alpha val="43137"/>
                    </a:srgbClr>
                  </a:outerShdw>
                </a:effectLst>
              </a:rPr>
              <a:t>th</a:t>
            </a:r>
            <a:r>
              <a:rPr lang="en-US" b="1" u="sng" dirty="0" smtClean="0">
                <a:effectLst>
                  <a:outerShdw blurRad="38100" dist="38100" dir="2700000" algn="tl">
                    <a:srgbClr val="000000">
                      <a:alpha val="43137"/>
                    </a:srgbClr>
                  </a:outerShdw>
                </a:effectLst>
              </a:rPr>
              <a:t> week </a:t>
            </a:r>
            <a:r>
              <a:rPr lang="en-US" dirty="0" smtClean="0"/>
              <a:t>the dorsal end of diaphragm lies at the level of </a:t>
            </a:r>
            <a:r>
              <a:rPr lang="en-US" b="1" dirty="0" smtClean="0">
                <a:effectLst>
                  <a:outerShdw blurRad="38100" dist="38100" dir="2700000" algn="tl">
                    <a:srgbClr val="000000">
                      <a:alpha val="43137"/>
                    </a:srgbClr>
                  </a:outerShdw>
                </a:effectLst>
              </a:rPr>
              <a:t>first lumbar vertebra</a:t>
            </a:r>
          </a:p>
          <a:p>
            <a:pPr>
              <a:defRPr/>
            </a:pPr>
            <a:endParaRPr lang="en-US" sz="2400" dirty="0" smtClean="0"/>
          </a:p>
          <a:p>
            <a:pPr>
              <a:defRPr/>
            </a:pPr>
            <a:endParaRPr lang="en-US" dirty="0" smtClean="0"/>
          </a:p>
        </p:txBody>
      </p:sp>
      <p:pic>
        <p:nvPicPr>
          <p:cNvPr id="28675" name="Picture 4" descr="C:\Documents and Settings\Free User\My Documents\My Pictures\zza.jpg"/>
          <p:cNvPicPr>
            <a:picLocks noChangeAspect="1" noChangeArrowheads="1"/>
          </p:cNvPicPr>
          <p:nvPr/>
        </p:nvPicPr>
        <p:blipFill>
          <a:blip r:embed="rId3"/>
          <a:srcRect l="1880" t="3426" r="677"/>
          <a:stretch>
            <a:fillRect/>
          </a:stretch>
        </p:blipFill>
        <p:spPr bwMode="auto">
          <a:xfrm>
            <a:off x="5410200" y="381000"/>
            <a:ext cx="3151188" cy="2743200"/>
          </a:xfrm>
          <a:prstGeom prst="rect">
            <a:avLst/>
          </a:prstGeom>
          <a:noFill/>
          <a:ln w="9525">
            <a:solidFill>
              <a:schemeClr val="tx1"/>
            </a:solidFill>
            <a:miter lim="800000"/>
            <a:headEnd/>
            <a:tailEnd/>
          </a:ln>
        </p:spPr>
      </p:pic>
      <p:pic>
        <p:nvPicPr>
          <p:cNvPr id="28676" name="Picture 5" descr="C:\Documents and Settings\Free User\My Documents\My Pictures\zzb.jpg"/>
          <p:cNvPicPr>
            <a:picLocks noChangeAspect="1" noChangeArrowheads="1"/>
          </p:cNvPicPr>
          <p:nvPr/>
        </p:nvPicPr>
        <p:blipFill>
          <a:blip r:embed="rId4"/>
          <a:srcRect l="3304" t="2219" r="3304"/>
          <a:stretch>
            <a:fillRect/>
          </a:stretch>
        </p:blipFill>
        <p:spPr bwMode="auto">
          <a:xfrm>
            <a:off x="5410200" y="3276600"/>
            <a:ext cx="3152775" cy="2971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sz="half" idx="4294967295"/>
          </p:nvPr>
        </p:nvSpPr>
        <p:spPr>
          <a:xfrm>
            <a:off x="152400" y="228600"/>
            <a:ext cx="4953000" cy="4343400"/>
          </a:xfrm>
        </p:spPr>
        <p:txBody>
          <a:bodyPr>
            <a:normAutofit lnSpcReduction="10000"/>
          </a:bodyPr>
          <a:lstStyle/>
          <a:p>
            <a:pPr>
              <a:buFont typeface="Arial" pitchFamily="34" charset="0"/>
              <a:buChar char="•"/>
              <a:defRPr/>
            </a:pPr>
            <a:r>
              <a:rPr lang="en-US" sz="2800" dirty="0" smtClean="0"/>
              <a:t>When the </a:t>
            </a:r>
            <a:r>
              <a:rPr lang="en-US" sz="2800" b="1" u="sng" dirty="0" smtClean="0"/>
              <a:t>4 parts</a:t>
            </a:r>
            <a:r>
              <a:rPr lang="en-US" sz="2800" u="sng" dirty="0" smtClean="0"/>
              <a:t> </a:t>
            </a:r>
            <a:r>
              <a:rPr lang="en-US" sz="2800" dirty="0" smtClean="0"/>
              <a:t>of the diaphragm fuse, the </a:t>
            </a:r>
            <a:r>
              <a:rPr lang="en-US" sz="2800" dirty="0" err="1" smtClean="0"/>
              <a:t>mesenchymal</a:t>
            </a:r>
            <a:r>
              <a:rPr lang="en-US" sz="2800" dirty="0" smtClean="0"/>
              <a:t> cells from the septum </a:t>
            </a:r>
            <a:r>
              <a:rPr lang="en-US" sz="2800" dirty="0" err="1" smtClean="0"/>
              <a:t>transversum</a:t>
            </a:r>
            <a:r>
              <a:rPr lang="en-US" sz="2800" dirty="0" smtClean="0"/>
              <a:t> extend into the other three parts, change into </a:t>
            </a:r>
            <a:r>
              <a:rPr lang="en-US" sz="2800" dirty="0" err="1" smtClean="0"/>
              <a:t>myoblasts</a:t>
            </a:r>
            <a:r>
              <a:rPr lang="en-US" sz="2800" dirty="0" smtClean="0"/>
              <a:t>, and give rise to the muscles of the diaphragm. Thus </a:t>
            </a:r>
            <a:r>
              <a:rPr lang="en-US" sz="2800" b="1" dirty="0" err="1" smtClean="0">
                <a:effectLst>
                  <a:outerShdw blurRad="38100" dist="38100" dir="2700000" algn="tl">
                    <a:srgbClr val="FFFFFF"/>
                  </a:outerShdw>
                </a:effectLst>
              </a:rPr>
              <a:t>phrenic</a:t>
            </a:r>
            <a:r>
              <a:rPr lang="en-US" sz="2800" b="1" dirty="0" smtClean="0">
                <a:effectLst>
                  <a:outerShdw blurRad="38100" dist="38100" dir="2700000" algn="tl">
                    <a:srgbClr val="FFFFFF"/>
                  </a:outerShdw>
                </a:effectLst>
              </a:rPr>
              <a:t> nerve</a:t>
            </a:r>
            <a:r>
              <a:rPr lang="en-US" sz="2800" dirty="0" smtClean="0"/>
              <a:t> supplies all the muscles of diaphragm</a:t>
            </a:r>
          </a:p>
          <a:p>
            <a:pPr>
              <a:buFont typeface="Arial" pitchFamily="34" charset="0"/>
              <a:buChar char="•"/>
              <a:defRPr/>
            </a:pPr>
            <a:endParaRPr lang="en-US" sz="2800" dirty="0" smtClean="0"/>
          </a:p>
          <a:p>
            <a:pPr>
              <a:buFont typeface="Arial" pitchFamily="34" charset="0"/>
              <a:buChar char="•"/>
              <a:defRPr/>
            </a:pPr>
            <a:endParaRPr lang="en-US" sz="2400" dirty="0" smtClean="0"/>
          </a:p>
          <a:p>
            <a:pPr>
              <a:buFont typeface="Arial" pitchFamily="34" charset="0"/>
              <a:buChar char="•"/>
              <a:defRPr/>
            </a:pPr>
            <a:endParaRPr lang="en-US" sz="2400" dirty="0" smtClean="0"/>
          </a:p>
          <a:p>
            <a:pPr>
              <a:buFont typeface="Arial" pitchFamily="34" charset="0"/>
              <a:buChar char="•"/>
              <a:defRPr/>
            </a:pPr>
            <a:endParaRPr lang="en-US" sz="2400" dirty="0" smtClean="0"/>
          </a:p>
          <a:p>
            <a:pPr>
              <a:buFont typeface="Arial" pitchFamily="34" charset="0"/>
              <a:buChar char="•"/>
              <a:defRPr/>
            </a:pPr>
            <a:endParaRPr lang="en-US" sz="2400" dirty="0" smtClean="0"/>
          </a:p>
          <a:p>
            <a:pPr>
              <a:buFont typeface="Arial" pitchFamily="34" charset="0"/>
              <a:buChar char="•"/>
              <a:defRPr/>
            </a:pPr>
            <a:endParaRPr lang="en-US" sz="2400" dirty="0" smtClean="0"/>
          </a:p>
        </p:txBody>
      </p:sp>
      <p:pic>
        <p:nvPicPr>
          <p:cNvPr id="29699" name="Picture 4" descr="C:\Documents and Settings\user\My Documents\My Pictures\Picture1.jpg"/>
          <p:cNvPicPr>
            <a:picLocks noGrp="1" noChangeAspect="1" noChangeArrowheads="1"/>
          </p:cNvPicPr>
          <p:nvPr>
            <p:ph sz="half" idx="4294967295"/>
          </p:nvPr>
        </p:nvPicPr>
        <p:blipFill>
          <a:blip r:embed="rId3"/>
          <a:srcRect/>
          <a:stretch>
            <a:fillRect/>
          </a:stretch>
        </p:blipFill>
        <p:spPr>
          <a:xfrm>
            <a:off x="4953000" y="609600"/>
            <a:ext cx="3992563" cy="3124200"/>
          </a:xfrm>
          <a:noFill/>
        </p:spPr>
      </p:pic>
      <p:sp>
        <p:nvSpPr>
          <p:cNvPr id="29700" name="TextBox 8"/>
          <p:cNvSpPr txBox="1">
            <a:spLocks noChangeArrowheads="1"/>
          </p:cNvSpPr>
          <p:nvPr/>
        </p:nvSpPr>
        <p:spPr bwMode="auto">
          <a:xfrm>
            <a:off x="533400" y="4724400"/>
            <a:ext cx="8077200" cy="1816100"/>
          </a:xfrm>
          <a:prstGeom prst="rect">
            <a:avLst/>
          </a:prstGeom>
          <a:noFill/>
          <a:ln w="28575">
            <a:solidFill>
              <a:srgbClr val="FF0000"/>
            </a:solidFill>
            <a:miter lim="800000"/>
            <a:headEnd/>
            <a:tailEnd/>
          </a:ln>
        </p:spPr>
        <p:txBody>
          <a:bodyPr>
            <a:spAutoFit/>
          </a:bodyPr>
          <a:lstStyle/>
          <a:p>
            <a:r>
              <a:rPr lang="en-US" sz="2800" dirty="0"/>
              <a:t>The </a:t>
            </a:r>
            <a:r>
              <a:rPr lang="en-US" sz="2800" b="1" dirty="0" err="1"/>
              <a:t>phrenic</a:t>
            </a:r>
            <a:r>
              <a:rPr lang="en-US" sz="2800" b="1" dirty="0"/>
              <a:t> nerve </a:t>
            </a:r>
            <a:r>
              <a:rPr lang="en-US" sz="2800" dirty="0"/>
              <a:t>also supplies sensory fibers to </a:t>
            </a:r>
            <a:r>
              <a:rPr lang="en-US" sz="2800" dirty="0" err="1"/>
              <a:t>diaphram</a:t>
            </a:r>
            <a:r>
              <a:rPr lang="en-US" sz="2800" dirty="0"/>
              <a:t> </a:t>
            </a:r>
            <a:r>
              <a:rPr lang="en-US" sz="2800" b="1" dirty="0"/>
              <a:t>except</a:t>
            </a:r>
            <a:r>
              <a:rPr lang="en-US" sz="2800" dirty="0"/>
              <a:t> in the </a:t>
            </a:r>
            <a:r>
              <a:rPr lang="en-US" sz="2800" b="1" dirty="0"/>
              <a:t>peripheral region </a:t>
            </a:r>
            <a:r>
              <a:rPr lang="en-US" sz="2800" dirty="0"/>
              <a:t>which is derived from the body wall and brings its nerve supply </a:t>
            </a:r>
            <a:r>
              <a:rPr lang="en-US" sz="2800" b="1" dirty="0"/>
              <a:t>(lower </a:t>
            </a:r>
            <a:r>
              <a:rPr lang="en-US" sz="2800" b="1" dirty="0" err="1"/>
              <a:t>intercostal</a:t>
            </a:r>
            <a:r>
              <a:rPr lang="en-US" sz="2800" b="1" dirty="0"/>
              <a:t> nerves) </a:t>
            </a:r>
            <a:r>
              <a:rPr lang="en-US" sz="2800" dirty="0"/>
              <a:t>with it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POSTEROLATERAL DEFECT OF DIAPHRAGM</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Posterolateral defect of the diaphragm is the only relatively common birth defect of the diaphragm . </a:t>
            </a:r>
          </a:p>
          <a:p>
            <a:r>
              <a:rPr lang="en-US" dirty="0" smtClean="0"/>
              <a:t>This diaphragmatic defect occurs about once in 2,200 newborn infants and is associated with </a:t>
            </a:r>
            <a:r>
              <a:rPr lang="en-US" b="1" dirty="0" smtClean="0"/>
              <a:t>congenital diaphragmatic hernia</a:t>
            </a:r>
            <a:r>
              <a:rPr lang="en-US" dirty="0" smtClean="0"/>
              <a:t> (CDH); </a:t>
            </a:r>
            <a:r>
              <a:rPr lang="en-US" dirty="0" err="1" smtClean="0"/>
              <a:t>herniation</a:t>
            </a:r>
            <a:r>
              <a:rPr lang="en-US" dirty="0" smtClean="0"/>
              <a:t> of abdominal contents into the thoracic cavity.</a:t>
            </a:r>
          </a:p>
          <a:p>
            <a:r>
              <a:rPr lang="en-US" dirty="0" smtClean="0"/>
              <a:t>Life-threatening breathing difficulties may be associated with CDH because of inhibition of development and inflation of the lungs.</a:t>
            </a:r>
          </a:p>
          <a:p>
            <a:r>
              <a:rPr lang="en-US" dirty="0" smtClean="0"/>
              <a:t>Fetal lung maturation may be delayed. </a:t>
            </a:r>
          </a:p>
          <a:p>
            <a:r>
              <a:rPr lang="en-US" b="1" dirty="0" err="1" smtClean="0"/>
              <a:t>Polyhydramnios</a:t>
            </a:r>
            <a:r>
              <a:rPr lang="en-US" dirty="0" smtClean="0"/>
              <a:t> (excess amniotic fluid) may also be present.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067" y="304800"/>
            <a:ext cx="8229600" cy="6051550"/>
          </a:xfrm>
        </p:spPr>
        <p:txBody>
          <a:bodyPr>
            <a:noAutofit/>
          </a:bodyPr>
          <a:lstStyle/>
          <a:p>
            <a:r>
              <a:rPr lang="en-US" sz="2800" i="1" dirty="0"/>
              <a:t>CDH is the most common cause of pulmonary hypoplasia. </a:t>
            </a:r>
          </a:p>
          <a:p>
            <a:r>
              <a:rPr lang="en-US" sz="2800" i="1" dirty="0"/>
              <a:t>The candidate region for CDH has been reported to be chromosome 15q26</a:t>
            </a:r>
            <a:r>
              <a:rPr lang="en-US" sz="2800" dirty="0"/>
              <a:t>.</a:t>
            </a:r>
          </a:p>
          <a:p>
            <a:r>
              <a:rPr lang="en-US" sz="2800" dirty="0"/>
              <a:t>CDH, usually unilateral, results from defective formation and/or fusion of the </a:t>
            </a:r>
            <a:r>
              <a:rPr lang="en-US" sz="2800" b="1" u="sng" dirty="0" err="1">
                <a:solidFill>
                  <a:srgbClr val="FF0000"/>
                </a:solidFill>
              </a:rPr>
              <a:t>pleuroperitoneal</a:t>
            </a:r>
            <a:r>
              <a:rPr lang="en-US" sz="2800" b="1" u="sng" dirty="0">
                <a:solidFill>
                  <a:srgbClr val="FF0000"/>
                </a:solidFill>
              </a:rPr>
              <a:t> membranes </a:t>
            </a:r>
            <a:r>
              <a:rPr lang="en-US" sz="2800" dirty="0"/>
              <a:t>with the other three parts of the diaphragm. </a:t>
            </a:r>
          </a:p>
          <a:p>
            <a:r>
              <a:rPr lang="en-US" sz="2800" dirty="0"/>
              <a:t>This results in a large opening in the </a:t>
            </a:r>
            <a:r>
              <a:rPr lang="en-US" sz="2800" dirty="0" err="1"/>
              <a:t>posterolateral</a:t>
            </a:r>
            <a:r>
              <a:rPr lang="en-US" sz="2800" dirty="0"/>
              <a:t> region of the diaphragm. </a:t>
            </a:r>
          </a:p>
          <a:p>
            <a:r>
              <a:rPr lang="en-US" sz="2800" dirty="0"/>
              <a:t>As a result, the peritoneal and pleural cavities are continuous with one another along the posterior body wall</a:t>
            </a:r>
            <a:r>
              <a:rPr lang="en-US" sz="2800" dirty="0" smtClean="0"/>
              <a:t>.</a:t>
            </a:r>
          </a:p>
          <a:p>
            <a:pPr marL="0" indent="0">
              <a:buNone/>
            </a:pPr>
            <a:endParaRPr lang="en-GB" sz="2800" dirty="0"/>
          </a:p>
        </p:txBody>
      </p:sp>
      <p:sp>
        <p:nvSpPr>
          <p:cNvPr id="4" name="Slide Number Placeholder 3"/>
          <p:cNvSpPr>
            <a:spLocks noGrp="1"/>
          </p:cNvSpPr>
          <p:nvPr>
            <p:ph type="sldNum" sz="quarter" idx="12"/>
          </p:nvPr>
        </p:nvSpPr>
        <p:spPr/>
        <p:txBody>
          <a:bodyPr/>
          <a:lstStyle/>
          <a:p>
            <a:fld id="{05F07632-A3F4-407C-9EA4-4EC1A4266E15}" type="slidenum">
              <a:rPr lang="en-US" smtClean="0"/>
              <a:pPr/>
              <a:t>95</a:t>
            </a:fld>
            <a:endParaRPr lang="en-US"/>
          </a:p>
        </p:txBody>
      </p:sp>
    </p:spTree>
    <p:extLst>
      <p:ext uri="{BB962C8B-B14F-4D97-AF65-F5344CB8AC3E}">
        <p14:creationId xmlns:p14="http://schemas.microsoft.com/office/powerpoint/2010/main" val="31885165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US" dirty="0"/>
              <a:t>This birth defect, sometimes referred to as the </a:t>
            </a:r>
            <a:r>
              <a:rPr lang="en-US" i="1" dirty="0"/>
              <a:t>foramen of </a:t>
            </a:r>
            <a:r>
              <a:rPr lang="en-US" i="1" dirty="0" err="1"/>
              <a:t>Bochdalek</a:t>
            </a:r>
            <a:r>
              <a:rPr lang="en-US" dirty="0"/>
              <a:t>, occurs on the left side in 85% to 90% of cases.</a:t>
            </a:r>
          </a:p>
          <a:p>
            <a:r>
              <a:rPr lang="en-US" dirty="0"/>
              <a:t>The preponderance of left-sided defects may be related to the earlier closure of the right </a:t>
            </a:r>
            <a:r>
              <a:rPr lang="en-US" dirty="0" err="1"/>
              <a:t>pleuroperitoneal</a:t>
            </a:r>
            <a:r>
              <a:rPr lang="en-US" dirty="0"/>
              <a:t> opening. </a:t>
            </a:r>
            <a:endParaRPr lang="en-US" dirty="0" smtClean="0"/>
          </a:p>
          <a:p>
            <a:r>
              <a:rPr lang="en-US" dirty="0" smtClean="0"/>
              <a:t>Prenatal diagnosis of CDH depends on ultrasound examination and magnetic resonance imaging of abdominal organs in the thorax.</a:t>
            </a:r>
          </a:p>
          <a:p>
            <a:r>
              <a:rPr lang="en-US" dirty="0" smtClean="0"/>
              <a:t>The presence of abdominal viscera in the thorax pushes the lungs and heart anteriorly and compression of the lungs occurs.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r>
              <a:rPr lang="en-US" dirty="0"/>
              <a:t>Often the stomach, spleen, and most of the intestines herniate. </a:t>
            </a:r>
          </a:p>
          <a:p>
            <a:r>
              <a:rPr lang="en-US" dirty="0"/>
              <a:t>Most babies born with CDH die not because there is a defect in the diaphragm or abdominal viscera in the chest, but because the lungs are </a:t>
            </a:r>
            <a:r>
              <a:rPr lang="en-US" dirty="0" err="1"/>
              <a:t>hypoplastic</a:t>
            </a:r>
            <a:r>
              <a:rPr lang="en-US" dirty="0"/>
              <a:t> due to compression during development</a:t>
            </a:r>
            <a:r>
              <a:rPr lang="en-US" dirty="0" smtClean="0"/>
              <a:t>.</a:t>
            </a:r>
          </a:p>
          <a:p>
            <a:r>
              <a:rPr lang="en-US" dirty="0"/>
              <a:t>The severity of pulmonary developmental abnormalities depends on when and to what extent the abdominal viscera herniate into the thorax, that is, on the timing and degree of compression of the fetal lungs. </a:t>
            </a:r>
            <a:endParaRPr lang="en-US" dirty="0" smtClean="0"/>
          </a:p>
          <a:p>
            <a:r>
              <a:rPr lang="en-US" dirty="0" smtClean="0"/>
              <a:t>The </a:t>
            </a:r>
            <a:r>
              <a:rPr lang="en-US" dirty="0"/>
              <a:t>effect on the </a:t>
            </a:r>
            <a:r>
              <a:rPr lang="en-US" dirty="0" err="1"/>
              <a:t>ipsilateral</a:t>
            </a:r>
            <a:r>
              <a:rPr lang="en-US" dirty="0"/>
              <a:t> (same side) lung is greater, but the contralateral lung also shows morphologic changes. </a:t>
            </a:r>
          </a:p>
        </p:txBody>
      </p:sp>
      <p:sp>
        <p:nvSpPr>
          <p:cNvPr id="4" name="Slide Number Placeholder 3"/>
          <p:cNvSpPr>
            <a:spLocks noGrp="1"/>
          </p:cNvSpPr>
          <p:nvPr>
            <p:ph type="sldNum" sz="quarter" idx="12"/>
          </p:nvPr>
        </p:nvSpPr>
        <p:spPr/>
        <p:txBody>
          <a:bodyPr/>
          <a:lstStyle/>
          <a:p>
            <a:fld id="{05F07632-A3F4-407C-9EA4-4EC1A4266E15}" type="slidenum">
              <a:rPr lang="en-US" smtClean="0"/>
              <a:pPr/>
              <a:t>97</a:t>
            </a:fld>
            <a:endParaRPr lang="en-US"/>
          </a:p>
        </p:txBody>
      </p:sp>
    </p:spTree>
    <p:extLst>
      <p:ext uri="{BB962C8B-B14F-4D97-AF65-F5344CB8AC3E}">
        <p14:creationId xmlns:p14="http://schemas.microsoft.com/office/powerpoint/2010/main" val="21804494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92500" lnSpcReduction="20000"/>
          </a:bodyPr>
          <a:lstStyle/>
          <a:p>
            <a:r>
              <a:rPr lang="en-US" dirty="0" smtClean="0"/>
              <a:t>If the abdominal viscera are in the thoracic cavity at birth, the initiation of respiration is likely to be impaired. </a:t>
            </a:r>
          </a:p>
          <a:p>
            <a:r>
              <a:rPr lang="en-US" dirty="0" smtClean="0"/>
              <a:t>Because the abdominal organs are most often in the left side of the thorax, the heart and </a:t>
            </a:r>
            <a:r>
              <a:rPr lang="en-US" dirty="0" err="1" smtClean="0"/>
              <a:t>mediastinum</a:t>
            </a:r>
            <a:r>
              <a:rPr lang="en-US" dirty="0" smtClean="0"/>
              <a:t> are usually displaced to the right.</a:t>
            </a:r>
          </a:p>
          <a:p>
            <a:r>
              <a:rPr lang="en-US" dirty="0" smtClean="0"/>
              <a:t>The lungs are often aerated and achieve their normal size after reduction (repositioning) of the herniated viscera and repair of the defect in the diaphragm. </a:t>
            </a:r>
          </a:p>
          <a:p>
            <a:r>
              <a:rPr lang="en-US" dirty="0" smtClean="0"/>
              <a:t>Prenatal detection of CDH occurs in about 50% of cases. </a:t>
            </a:r>
          </a:p>
          <a:p>
            <a:r>
              <a:rPr lang="en-US" dirty="0" smtClean="0"/>
              <a:t>Most infants with CDH now survive because of improvements in ventilator care.</a:t>
            </a:r>
          </a:p>
          <a:p>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EVENTRATION OF DIAPHRAGM</a:t>
            </a:r>
            <a:endParaRPr lang="en-US" b="1" dirty="0"/>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r>
              <a:rPr lang="en-US" dirty="0" smtClean="0"/>
              <a:t>In this uncommon condition, half the diaphragm has defective musculature and balloons into the thoracic cavity as an </a:t>
            </a:r>
            <a:r>
              <a:rPr lang="en-US" dirty="0" err="1" smtClean="0"/>
              <a:t>aponeurotic</a:t>
            </a:r>
            <a:r>
              <a:rPr lang="en-US" dirty="0" smtClean="0"/>
              <a:t> (membranous) sheet, forming a diaphragmatic pouch. </a:t>
            </a:r>
          </a:p>
          <a:p>
            <a:r>
              <a:rPr lang="en-US" dirty="0" smtClean="0"/>
              <a:t>Consequently, there is superior displacement of abdominal viscera into the pocket-like </a:t>
            </a:r>
            <a:r>
              <a:rPr lang="en-US" dirty="0" err="1" smtClean="0"/>
              <a:t>outpouching</a:t>
            </a:r>
            <a:r>
              <a:rPr lang="en-US" dirty="0" smtClean="0"/>
              <a:t> of the diaphragm. </a:t>
            </a:r>
          </a:p>
          <a:p>
            <a:r>
              <a:rPr lang="en-US" dirty="0" smtClean="0"/>
              <a:t>This birth defect results mainly from failure of muscular tissue from the body wall to extend into the </a:t>
            </a:r>
            <a:r>
              <a:rPr lang="en-US" dirty="0" err="1" smtClean="0"/>
              <a:t>pleuroperitoneal</a:t>
            </a:r>
            <a:r>
              <a:rPr lang="en-US" dirty="0" smtClean="0"/>
              <a:t> membrane on the affected side.</a:t>
            </a:r>
          </a:p>
          <a:p>
            <a:r>
              <a:rPr lang="en-US" dirty="0" err="1" smtClean="0"/>
              <a:t>Eventration</a:t>
            </a:r>
            <a:r>
              <a:rPr lang="en-US" dirty="0" smtClean="0"/>
              <a:t> of the diaphragm is not a true diaphragmatic </a:t>
            </a:r>
            <a:r>
              <a:rPr lang="en-US" dirty="0" err="1" smtClean="0"/>
              <a:t>herniation</a:t>
            </a:r>
            <a:r>
              <a:rPr lang="en-US" dirty="0" smtClean="0"/>
              <a:t>; it is a superior displacement of viscera into a sac-like part of the diaphragm. </a:t>
            </a:r>
          </a:p>
          <a:p>
            <a:r>
              <a:rPr lang="en-US" dirty="0" smtClean="0"/>
              <a:t>However, the clinical manifestations of diaphragmatic </a:t>
            </a:r>
            <a:r>
              <a:rPr lang="en-US" dirty="0" err="1" smtClean="0"/>
              <a:t>eventration</a:t>
            </a:r>
            <a:r>
              <a:rPr lang="en-US" dirty="0" smtClean="0"/>
              <a:t> may simulate CDH.</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6880</TotalTime>
  <Words>7570</Words>
  <Application>Microsoft Macintosh PowerPoint</Application>
  <PresentationFormat>On-screen Show (4:3)</PresentationFormat>
  <Paragraphs>632</Paragraphs>
  <Slides>104</Slides>
  <Notes>100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Calibri</vt:lpstr>
      <vt:lpstr>Cooper Black</vt:lpstr>
      <vt:lpstr>Wingdings</vt:lpstr>
      <vt:lpstr>Arial</vt:lpstr>
      <vt:lpstr>Office Theme</vt:lpstr>
      <vt:lpstr>DEVELOPMENT OF THE RESPIRATORY SYSTEM</vt:lpstr>
      <vt:lpstr>OBJECTIVES</vt:lpstr>
      <vt:lpstr>PowerPoint Presentation</vt:lpstr>
      <vt:lpstr>RESPIRATORY PRIMORDIUM </vt:lpstr>
      <vt:lpstr>PowerPoint Presentation</vt:lpstr>
      <vt:lpstr>PowerPoint Presentation</vt:lpstr>
      <vt:lpstr>DEVELOPMENT OF LARYNX </vt:lpstr>
      <vt:lpstr>PowerPoint Presentation</vt:lpstr>
      <vt:lpstr>PowerPoint Presentation</vt:lpstr>
      <vt:lpstr>PowerPoint Presentation</vt:lpstr>
      <vt:lpstr>PowerPoint Presentation</vt:lpstr>
      <vt:lpstr>DEVELOPMENT OF TRACHEA </vt:lpstr>
      <vt:lpstr>PowerPoint Presentation</vt:lpstr>
      <vt:lpstr>TRACHEOESOPHAGEAL FISTULA</vt:lpstr>
      <vt:lpstr>PowerPoint Presentation</vt:lpstr>
      <vt:lpstr>PowerPoint Presentation</vt:lpstr>
      <vt:lpstr>PowerPoint Presentation</vt:lpstr>
      <vt:lpstr>LARYNGOTRACHEOESOPHAGEAL CLEFT</vt:lpstr>
      <vt:lpstr>TRACHEAL STENOSIS AND ATRESIA</vt:lpstr>
      <vt:lpstr>TRACHEAL DIVERTICULUM (TRACHEAL BRONCHUS)</vt:lpstr>
      <vt:lpstr>DEVELOPMENT OF BRONCHI AND LUNGS</vt:lpstr>
      <vt:lpstr>PowerPoint Presentation</vt:lpstr>
      <vt:lpstr>PowerPoint Presentation</vt:lpstr>
      <vt:lpstr>PowerPoint Presentation</vt:lpstr>
      <vt:lpstr>PowerPoint Presentation</vt:lpstr>
      <vt:lpstr>PowerPoint Presentation</vt:lpstr>
      <vt:lpstr>Maturation of Lungs </vt:lpstr>
      <vt:lpstr>PowerPoint Presentation</vt:lpstr>
      <vt:lpstr>PowerPoint Presentation</vt:lpstr>
      <vt:lpstr>PowerPoint Presentation</vt:lpstr>
      <vt:lpstr>Terminal Sac (Saccular) Stage (26 Weeks to Birth) </vt:lpstr>
      <vt:lpstr>PowerPoint Presentation</vt:lpstr>
      <vt:lpstr>PowerPoint Presentation</vt:lpstr>
      <vt:lpstr>PowerPoint Presentation</vt:lpstr>
      <vt:lpstr>Alveolar Stage (32 Weeks to 8 Years) </vt:lpstr>
      <vt:lpstr>PowerPoint Presentation</vt:lpstr>
      <vt:lpstr>PowerPoint Presentation</vt:lpstr>
      <vt:lpstr>Lung development </vt:lpstr>
      <vt:lpstr>PowerPoint Presentation</vt:lpstr>
      <vt:lpstr>Molecular studies </vt:lpstr>
      <vt:lpstr>PowerPoint Presentation</vt:lpstr>
      <vt:lpstr>Fetal breathing movements (FBMs) </vt:lpstr>
      <vt:lpstr>PowerPoint Presentation</vt:lpstr>
      <vt:lpstr>PowerPoint Presentation</vt:lpstr>
      <vt:lpstr>RESPIRATORY DISTRESS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MAJOR EVENTS</vt:lpstr>
      <vt:lpstr>PowerPoint Presentation</vt:lpstr>
      <vt:lpstr>DEVELOPMENT OF BODY CAVITIES, BODY WALL AND THORACIC DIAPHRAGM</vt:lpstr>
      <vt:lpstr>OBJECTIVES</vt:lpstr>
      <vt:lpstr>PowerPoint Presentation</vt:lpstr>
      <vt:lpstr>PowerPoint Presentation</vt:lpstr>
      <vt:lpstr>Body Cavities and Membranes (1)</vt:lpstr>
      <vt:lpstr>Body Cavities and Membranes (2)</vt:lpstr>
      <vt:lpstr>Body Cavities and Membranes (3)</vt:lpstr>
      <vt:lpstr>Body Cavities and Membranes (4)</vt:lpstr>
      <vt:lpstr>Body Cavities and Membranes (5)</vt:lpstr>
      <vt:lpstr>Body Cavities and Membranes (6)</vt:lpstr>
      <vt:lpstr>Body Cavities and Membranes (7)</vt:lpstr>
      <vt:lpstr>EMBRYONIC BODY CAVITY</vt:lpstr>
      <vt:lpstr>PowerPoint Presentation</vt:lpstr>
      <vt:lpstr>PowerPoint Presentation</vt:lpstr>
      <vt:lpstr>PowerPoint Presentation</vt:lpstr>
      <vt:lpstr>PowerPoint Presentation</vt:lpstr>
      <vt:lpstr>BODY WALL</vt:lpstr>
      <vt:lpstr>PowerPoint Presentation</vt:lpstr>
      <vt:lpstr>PowerPoint Presentation</vt:lpstr>
      <vt:lpstr>CONGENITAL MALFORMATIONS</vt:lpstr>
      <vt:lpstr>Division of Embryonic Coelom</vt:lpstr>
      <vt:lpstr>Pleuropericardial Membranes</vt:lpstr>
      <vt:lpstr>PowerPoint Presentation</vt:lpstr>
      <vt:lpstr>PowerPoint Presentation</vt:lpstr>
      <vt:lpstr>PowerPoint Presentation</vt:lpstr>
      <vt:lpstr>PowerPoint Presentation</vt:lpstr>
      <vt:lpstr>Pleuroperitoneal Membranes</vt:lpstr>
      <vt:lpstr>PowerPoint Presentation</vt:lpstr>
      <vt:lpstr>CONGENITAL PERICARDIAL DEFECTS</vt:lpstr>
      <vt:lpstr>Development of the Diaphragm</vt:lpstr>
      <vt:lpstr>PowerPoint Presentation</vt:lpstr>
      <vt:lpstr>Septum Transversum</vt:lpstr>
      <vt:lpstr>PowerPoint Presentation</vt:lpstr>
      <vt:lpstr>PowerPoint Presentation</vt:lpstr>
      <vt:lpstr>PowerPoint Presentation</vt:lpstr>
      <vt:lpstr>PowerPoint Presentation</vt:lpstr>
      <vt:lpstr>Positional Changes and Innervation of the Diaphragm</vt:lpstr>
      <vt:lpstr>PowerPoint Presentation</vt:lpstr>
      <vt:lpstr>PowerPoint Presentation</vt:lpstr>
      <vt:lpstr>POSTEROLATERAL DEFECT OF DIAPHRAGM</vt:lpstr>
      <vt:lpstr>PowerPoint Presentation</vt:lpstr>
      <vt:lpstr>PowerPoint Presentation</vt:lpstr>
      <vt:lpstr>PowerPoint Presentation</vt:lpstr>
      <vt:lpstr>PowerPoint Presentation</vt:lpstr>
      <vt:lpstr>EVENTRATION OF DIAPHRAGM</vt:lpstr>
      <vt:lpstr>Congenital Anomalies</vt:lpstr>
      <vt:lpstr>PowerPoint Presentation</vt:lpstr>
      <vt:lpstr>ACCESSORY DIAPHRAGM</vt:lpstr>
      <vt:lpstr>GASTROSCHISIS AND CONGENITAL EPIGASTRIC HERNIA</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THE RESPIRATORY SYSTEM</dc:title>
  <dc:creator>Peter Gichangi</dc:creator>
  <cp:lastModifiedBy>Microsoft Office User</cp:lastModifiedBy>
  <cp:revision>145</cp:revision>
  <dcterms:created xsi:type="dcterms:W3CDTF">2012-04-22T05:01:00Z</dcterms:created>
  <dcterms:modified xsi:type="dcterms:W3CDTF">2017-03-17T12:55:22Z</dcterms:modified>
</cp:coreProperties>
</file>