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59" r:id="rId4"/>
    <p:sldId id="260" r:id="rId5"/>
    <p:sldId id="261" r:id="rId6"/>
    <p:sldId id="262" r:id="rId7"/>
    <p:sldId id="279" r:id="rId8"/>
    <p:sldId id="280" r:id="rId9"/>
    <p:sldId id="281" r:id="rId10"/>
    <p:sldId id="282" r:id="rId11"/>
    <p:sldId id="283" r:id="rId12"/>
    <p:sldId id="284" r:id="rId13"/>
    <p:sldId id="285"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6" r:id="rId31"/>
    <p:sldId id="287" r:id="rId32"/>
    <p:sldId id="288" r:id="rId33"/>
    <p:sldId id="289" r:id="rId34"/>
    <p:sldId id="25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AA9E-E563-416F-AD43-2B17BA943A4B}" type="datetimeFigureOut">
              <a:rPr lang="en-GB" smtClean="0"/>
              <a:t>10/05/2017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D5F37-915E-4E3A-8131-BBE3E92F7157}" type="slidenum">
              <a:rPr lang="en-GB" smtClean="0"/>
              <a:t>‹#›</a:t>
            </a:fld>
            <a:endParaRPr lang="en-GB"/>
          </a:p>
        </p:txBody>
      </p:sp>
    </p:spTree>
    <p:extLst>
      <p:ext uri="{BB962C8B-B14F-4D97-AF65-F5344CB8AC3E}">
        <p14:creationId xmlns:p14="http://schemas.microsoft.com/office/powerpoint/2010/main" val="13859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 germ layers are present by the 2nd week and include endoderm, mesoderm and ectoderm.  The  zygote forms a solid mass of cells, the morula, by the process of mitotic division.  The solid ball becomes a blastocyst with two layers.  Following implantation the third layer, the endoderm, is created.  The inner layer becomes the mesoderm and the top layer the ectoderm. In humans, germ tissues formed during gastrulation is the basis of all tissues and organs. </a:t>
            </a:r>
          </a:p>
          <a:p>
            <a:pPr>
              <a:spcBef>
                <a:spcPct val="0"/>
              </a:spcBef>
            </a:pPr>
            <a:endParaRPr lang="en-US" smtClean="0"/>
          </a:p>
          <a:p>
            <a:pPr>
              <a:spcBef>
                <a:spcPct val="0"/>
              </a:spcBef>
            </a:pPr>
            <a:r>
              <a:rPr lang="en-US" smtClean="0"/>
              <a:t>       Endoderm - Epithelial lining and glands</a:t>
            </a:r>
          </a:p>
          <a:p>
            <a:pPr>
              <a:spcBef>
                <a:spcPct val="0"/>
              </a:spcBef>
            </a:pPr>
            <a:r>
              <a:rPr lang="en-US" smtClean="0"/>
              <a:t>       Mesoderm - Lamina propria, muscularis mucosae, submucosa, muscularis externa and serosa</a:t>
            </a:r>
          </a:p>
          <a:p>
            <a:pPr>
              <a:spcBef>
                <a:spcPct val="0"/>
              </a:spcBef>
            </a:pPr>
            <a:r>
              <a:rPr lang="en-US" smtClean="0"/>
              <a:t>       Ectoderm - Enteric nervous system and posterior luminal digestive structures</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C89B23E-6D9A-4579-99D5-05D892AA77BD}"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882317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a:p>
            <a:pPr>
              <a:spcBef>
                <a:spcPct val="0"/>
              </a:spcBef>
            </a:pPr>
            <a:r>
              <a:rPr lang="en-US" smtClean="0"/>
              <a:t>The enteric nervous system (ENS) originates from neural crest cells.   The neural crest cells arise between the neural plate and the epidermal ectoderm along the entire rostrocaudal extent of the embryo.  The cells migrate to the dorsal midline forming the neural tube. The neurons of the ENS derive from these neural crest cells.  Melanocytes, the sympathetic and parasympathetic ganglia all originate from the same cells as the ENS. </a:t>
            </a:r>
          </a:p>
          <a:p>
            <a:pPr>
              <a:spcBef>
                <a:spcPct val="0"/>
              </a:spcBef>
            </a:pPr>
            <a:endParaRPr lang="en-US" smtClean="0"/>
          </a:p>
          <a:p>
            <a:pPr>
              <a:spcBef>
                <a:spcPct val="0"/>
              </a:spcBef>
            </a:pPr>
            <a:r>
              <a:rPr lang="en-US" smtClean="0"/>
              <a:t>Neural crest cells migrate during the 5th and 12th week of gestation, down to the anal canal.  Cells from the sacral segment of neural crest cells migrate from the sacral segment to the hindgut during weeks 6 to 12.  The myenteric plexus develops first followed by the submucous plexus. As the gut lengthens and increases in diameter, the cells form ganglia, the functional unit of the ENS. </a:t>
            </a:r>
          </a:p>
          <a:p>
            <a:pPr>
              <a:spcBef>
                <a:spcPct val="0"/>
              </a:spcBef>
            </a:pPr>
            <a:endParaRPr lang="en-US" smtClean="0"/>
          </a:p>
          <a:p>
            <a:pPr>
              <a:spcBef>
                <a:spcPct val="0"/>
              </a:spcBef>
            </a:pPr>
            <a:r>
              <a:rPr lang="en-US" smtClean="0"/>
              <a:t>Interstitial cells of Cajal arise from the local gut mesenchyme and not from the neural crest cells.</a:t>
            </a:r>
          </a:p>
          <a:p>
            <a:pPr>
              <a:spcBef>
                <a:spcPct val="0"/>
              </a:spcBef>
            </a:pPr>
            <a:r>
              <a:rPr lang="en-US" b="1" smtClean="0"/>
              <a:t> </a:t>
            </a:r>
            <a:endParaRPr lang="en-US" smtClean="0"/>
          </a:p>
          <a:p>
            <a:pPr>
              <a:spcBef>
                <a:spcPct val="0"/>
              </a:spcBef>
            </a:pPr>
            <a:endParaRPr lang="en-US" smtClean="0"/>
          </a:p>
          <a:p>
            <a:pPr>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217111A-2126-449C-A7C8-142D67B515CD}"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val="347815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Innervation by vagal and sympathetic nerves.</a:t>
            </a:r>
          </a:p>
          <a:p>
            <a:pPr lvl="1">
              <a:spcBef>
                <a:spcPct val="0"/>
              </a:spcBef>
            </a:pPr>
            <a:r>
              <a:rPr lang="en-US" smtClean="0"/>
              <a:t>Myenteric plexus (Auerbach’s plexus) between outer longitudinal and middle circular layers.</a:t>
            </a:r>
          </a:p>
          <a:p>
            <a:pPr lvl="1">
              <a:spcBef>
                <a:spcPct val="0"/>
              </a:spcBef>
            </a:pPr>
            <a:r>
              <a:rPr lang="en-US" smtClean="0"/>
              <a:t>Submucosal plexus (Meissner’s plexus) between circular muscular layer and the mucosa.  </a:t>
            </a:r>
          </a:p>
          <a:p>
            <a:pPr>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B2EA50-5D5F-47A7-B077-8E2A8D71B622}"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152498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39A6BD-1183-4145-B39C-D16DCC652565}"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4258831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76954A-A5D3-4E09-8556-A017C643DB10}"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826414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Recent studies have identified multiple genes and modifier genes.  The identified genes encode members of the Glial cell neurotrophic factor family and are involved in signaling pathways or are transcription factors.</a:t>
            </a:r>
            <a:endParaRPr lang="en-US" sz="1100" smtClean="0"/>
          </a:p>
          <a:p>
            <a:pPr>
              <a:spcBef>
                <a:spcPct val="0"/>
              </a:spcBef>
            </a:pPr>
            <a:r>
              <a:rPr lang="en-US" smtClean="0"/>
              <a:t> </a:t>
            </a:r>
            <a:endParaRPr lang="en-US" sz="1100" smtClean="0"/>
          </a:p>
          <a:p>
            <a:pPr>
              <a:spcBef>
                <a:spcPct val="0"/>
              </a:spcBef>
            </a:pPr>
            <a:r>
              <a:rPr lang="en-US" smtClean="0"/>
              <a:t>Genes identified</a:t>
            </a:r>
            <a:endParaRPr lang="en-US" sz="1100" smtClean="0"/>
          </a:p>
          <a:p>
            <a:pPr lvl="1">
              <a:spcBef>
                <a:spcPct val="0"/>
              </a:spcBef>
            </a:pPr>
            <a:r>
              <a:rPr lang="en-US" smtClean="0"/>
              <a:t>Ret</a:t>
            </a:r>
            <a:endParaRPr lang="en-US" sz="1100" smtClean="0"/>
          </a:p>
          <a:p>
            <a:pPr lvl="1">
              <a:spcBef>
                <a:spcPct val="0"/>
              </a:spcBef>
            </a:pPr>
            <a:r>
              <a:rPr lang="en-US" smtClean="0"/>
              <a:t>GDNF</a:t>
            </a:r>
            <a:endParaRPr lang="en-US" sz="1100" smtClean="0"/>
          </a:p>
          <a:p>
            <a:pPr lvl="1">
              <a:spcBef>
                <a:spcPct val="0"/>
              </a:spcBef>
            </a:pPr>
            <a:r>
              <a:rPr lang="en-US" smtClean="0"/>
              <a:t>EDNRB</a:t>
            </a:r>
            <a:endParaRPr lang="en-US" sz="1100" smtClean="0"/>
          </a:p>
          <a:p>
            <a:pPr lvl="1">
              <a:spcBef>
                <a:spcPct val="0"/>
              </a:spcBef>
            </a:pPr>
            <a:r>
              <a:rPr lang="en-US" smtClean="0"/>
              <a:t>Sox10</a:t>
            </a:r>
            <a:endParaRPr lang="en-US" sz="1100" smtClean="0"/>
          </a:p>
          <a:p>
            <a:pPr>
              <a:spcBef>
                <a:spcPct val="0"/>
              </a:spcBef>
            </a:pPr>
            <a:r>
              <a:rPr lang="en-US" b="1" smtClean="0"/>
              <a:t> </a:t>
            </a:r>
            <a:endParaRPr lang="en-US" sz="1100" smtClean="0"/>
          </a:p>
          <a:p>
            <a:pPr>
              <a:spcBef>
                <a:spcPct val="0"/>
              </a:spcBef>
            </a:pPr>
            <a:r>
              <a:rPr lang="en-US" smtClean="0"/>
              <a:t>Ret is a receptor tyrosine kinase with a strong association with HD.  Ret dimerizes when activated by a member of the GDNF family and a glycophosphatidylinositol-anchored co-receptor.  Ret stimulates enteric neural crest-derived cells to migrate, survive and differentiate.  70% of HD cases are associated with a Ret mutation.  </a:t>
            </a:r>
            <a:endParaRPr lang="en-US" sz="1100" smtClean="0"/>
          </a:p>
          <a:p>
            <a:pPr>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5C2091A-CA4E-4030-8372-625E37134EF9}"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382635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Glial Cell-Derived Neurotrophic Factor (GDNF) is a family of extracellular signaling molecules and is a member of TGF-</a:t>
            </a:r>
            <a:r>
              <a:rPr lang="el-GR" smtClean="0"/>
              <a:t>β</a:t>
            </a:r>
            <a:r>
              <a:rPr lang="en-US" smtClean="0"/>
              <a:t> superfamily.  GDNF binds to and activates receptor tyrosine kinase (Ret).  Defects in GDNF/Ret signaling account for 50% familial cases and 30% of sporadic cases.</a:t>
            </a:r>
            <a:endParaRPr lang="en-US" sz="1100" smtClean="0"/>
          </a:p>
          <a:p>
            <a:pPr>
              <a:spcBef>
                <a:spcPct val="0"/>
              </a:spcBef>
            </a:pPr>
            <a:r>
              <a:rPr lang="en-US" smtClean="0"/>
              <a:t> </a:t>
            </a:r>
            <a:endParaRPr lang="en-US" sz="1100" smtClean="0"/>
          </a:p>
          <a:p>
            <a:pPr>
              <a:spcBef>
                <a:spcPct val="0"/>
              </a:spcBef>
            </a:pPr>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B741EF-7C08-420C-815A-BF6D06D6DA76}" type="slidenum">
              <a:rPr lang="en-US"/>
              <a:pPr fontAlgn="base">
                <a:spcBef>
                  <a:spcPct val="0"/>
                </a:spcBef>
                <a:spcAft>
                  <a:spcPct val="0"/>
                </a:spcAft>
              </a:pPr>
              <a:t>24</a:t>
            </a:fld>
            <a:endParaRPr lang="en-US"/>
          </a:p>
        </p:txBody>
      </p:sp>
    </p:spTree>
    <p:extLst>
      <p:ext uri="{BB962C8B-B14F-4D97-AF65-F5344CB8AC3E}">
        <p14:creationId xmlns:p14="http://schemas.microsoft.com/office/powerpoint/2010/main" val="2441810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Endothelin 3 (Et-3) and Endothelin receptor B (Ednrb) have also been implicated in the development of HD.  Et-3 is a secreted protein expressed by gut mesenchyme that signals via Endothelin receptor B (Ednrb), which is expressed on migrating enteric neural crest cells.  Mutations in Et-3 and Ednrb account for 5% of HD cases</a:t>
            </a:r>
            <a:endParaRPr lang="en-US" sz="1100" smtClean="0"/>
          </a:p>
          <a:p>
            <a:pPr>
              <a:spcBef>
                <a:spcPct val="0"/>
              </a:spcBef>
            </a:pPr>
            <a:r>
              <a:rPr lang="en-US" smtClean="0"/>
              <a:t> </a:t>
            </a:r>
            <a:endParaRPr lang="en-US" sz="1100" smtClean="0"/>
          </a:p>
          <a:p>
            <a:pPr>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2F68E25-43B7-48E8-942C-A403F5A38178}"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176963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Sex determining region Y – box 10 (Sox10) is a high mobility group transcription factor.  It is expressed on migrating enteric neural crest cells.  Mutations of Sox10 account for 5% of cases.</a:t>
            </a:r>
            <a:endParaRPr lang="en-US" sz="1100" smtClean="0"/>
          </a:p>
          <a:p>
            <a:pPr>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97C4D3-A3D4-4338-8913-1AFAEF8D4556}" type="slidenum">
              <a:rPr lang="en-US"/>
              <a:pPr fontAlgn="base">
                <a:spcBef>
                  <a:spcPct val="0"/>
                </a:spcBef>
                <a:spcAft>
                  <a:spcPct val="0"/>
                </a:spcAft>
              </a:pPr>
              <a:t>26</a:t>
            </a:fld>
            <a:endParaRPr lang="en-US"/>
          </a:p>
        </p:txBody>
      </p:sp>
    </p:spTree>
    <p:extLst>
      <p:ext uri="{BB962C8B-B14F-4D97-AF65-F5344CB8AC3E}">
        <p14:creationId xmlns:p14="http://schemas.microsoft.com/office/powerpoint/2010/main" val="315167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 severity of HD is variable.  This is an indication of incomplete penetrance suggesting modifier genes, which have been identified.  Gene Interactions have been identified in isolated Mennonite populations and in mouse models.  The mechanisms remain unknown, but are thought to reflect downstream signaling.  Identified interactions include: Ret-Ednrb, Ret-Et-3, and Sox10 and Et-3/Ednrb.  </a:t>
            </a:r>
            <a:endParaRPr lang="en-US" sz="1100" smtClean="0"/>
          </a:p>
          <a:p>
            <a:pPr>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2F9576-F272-4011-98A8-847DC7E540AF}"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1569113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Modifier genes are mutated gene that must be coupled with another mutation to result in or enhance the effect.  An example of a modifier gene is Neuregulin 1 (NRG1) which associates with Ret.  NRG1 signals receptors to regulate neural crest cell development.  Sox10 also associated with NRG1.  Additional modifiers have also been identified for Sox10, Et-3 and Ednrb.</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C425FC-4B5A-4208-BF01-DB3E20144898}"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3133169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AC0DCB-D0BD-46B9-A5DD-A50490907E11}"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1958393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In addition to the role of genes in disease process, such as HD, the interplay of genes in gastrointestinal embryology is increasingly uncovered.  Homeobox-containing transcription factors (Hox genes) have been identified as critical genes in gut regionalization.  These genes control cellular events, with different Hox genes found in different tissues (i.e. – Hoxa3 in foregut and Hoxc5 in hindgut).  Hox genes are vital to gut patterning along the AP axis to include gross morphology and epithelial differentiation.  Sonic Hedgehog (Shh) is a transcription factor that controls endodermal-mesenchymal interactions.  Defects in Shh are associated with TEF and anorectal malformations.  It has also been proposed that defects play a role in development of IBD and malignancy.</a:t>
            </a:r>
          </a:p>
          <a:p>
            <a:pPr>
              <a:spcBef>
                <a:spcPct val="0"/>
              </a:spcBef>
            </a:pPr>
            <a:r>
              <a:rPr lang="en-US" b="1" smtClean="0"/>
              <a:t> </a:t>
            </a:r>
            <a:endParaRPr lang="en-US" smtClean="0"/>
          </a:p>
          <a:p>
            <a:pPr>
              <a:spcBef>
                <a:spcPct val="0"/>
              </a:spcBef>
            </a:pPr>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433AE0-394D-440A-84AA-281792D84B09}" type="slidenum">
              <a:rPr lang="en-US"/>
              <a:pPr fontAlgn="base">
                <a:spcBef>
                  <a:spcPct val="0"/>
                </a:spcBef>
                <a:spcAft>
                  <a:spcPct val="0"/>
                </a:spcAft>
              </a:pPr>
              <a:t>29</a:t>
            </a:fld>
            <a:endParaRPr lang="en-US"/>
          </a:p>
        </p:txBody>
      </p:sp>
    </p:spTree>
    <p:extLst>
      <p:ext uri="{BB962C8B-B14F-4D97-AF65-F5344CB8AC3E}">
        <p14:creationId xmlns:p14="http://schemas.microsoft.com/office/powerpoint/2010/main" val="853632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smtClean="0"/>
              <a:t>The Primitive gut tube develops in weeks 3-4 by incorporating the yolk sac during the craniocaudal and lateral folding of the embryo.  The tube is divided into 3 distinct sections; foregut, midgut and hindgut.  Foregut gives rise to the esophagus, stomach, liver, gallbladder, bile ducts, pancreas and proximal duodenum.  The midgut develops into the distal duodenum, jejunum, ileum, cecum, appendix, ascending colon, and proximal 2/3 of transverse colon.  The hindgut becomes distal 1/3 of the transverse colon, descending colon, sigmoid colon and the upper anal canal.</a:t>
            </a:r>
          </a:p>
          <a:p>
            <a:pPr marL="0" lvl="1" defTabSz="928688">
              <a:spcBef>
                <a:spcPct val="0"/>
              </a:spcBef>
            </a:pPr>
            <a:endParaRPr lang="en-US" smtClean="0"/>
          </a:p>
          <a:p>
            <a:pPr marL="0" lvl="1" defTabSz="928688">
              <a:spcBef>
                <a:spcPct val="0"/>
              </a:spcBef>
            </a:pPr>
            <a:endParaRPr lang="en-US" smtClean="0"/>
          </a:p>
          <a:p>
            <a:pPr defTabSz="928688">
              <a:spcBef>
                <a:spcPct val="0"/>
              </a:spcBef>
            </a:pPr>
            <a:endParaRPr lang="en-US" smtClean="0"/>
          </a:p>
          <a:p>
            <a:pPr defTabSz="928688">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0C9A56-7CC2-4593-A4F7-0E831206F7ED}"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1793091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Proliferation of the epithelial lining of the gut tube results in obliteration of the lumen by week 6.   The central cells then degenerate and the tube is re-canalized by week 8.  Abnormalities in this process result in: stenosis, atresia, and duplications.</a:t>
            </a:r>
          </a:p>
          <a:p>
            <a:pPr>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F0F921-9D59-44F8-9117-A89889A06D3A}"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118099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smtClean="0"/>
              <a:t>Colonic Development</a:t>
            </a:r>
            <a:endParaRPr lang="en-US" smtClean="0"/>
          </a:p>
          <a:p>
            <a:pPr>
              <a:spcBef>
                <a:spcPct val="0"/>
              </a:spcBef>
            </a:pPr>
            <a:r>
              <a:rPr lang="en-US" smtClean="0"/>
              <a:t> </a:t>
            </a:r>
          </a:p>
          <a:p>
            <a:pPr>
              <a:spcBef>
                <a:spcPct val="0"/>
              </a:spcBef>
            </a:pPr>
            <a:endParaRPr lang="en-US" smtClean="0"/>
          </a:p>
          <a:p>
            <a:pPr>
              <a:spcBef>
                <a:spcPct val="0"/>
              </a:spcBef>
            </a:pPr>
            <a:r>
              <a:rPr lang="en-US" smtClean="0"/>
              <a:t>The distal 1/3 of the transverse colon, descending colon and sigmoid colon develop from the cranial end of the hindgut.  The upper anal canal develops from the terminal end of the hindgut with the urorectal septum dividing the upper anal canal and the urogenital sinus during 6</a:t>
            </a:r>
            <a:r>
              <a:rPr lang="en-US" baseline="30000" smtClean="0"/>
              <a:t>t</a:t>
            </a:r>
            <a:r>
              <a:rPr lang="en-US" u="sng" baseline="30000" smtClean="0"/>
              <a:t>h</a:t>
            </a:r>
            <a:r>
              <a:rPr lang="en-US" smtClean="0"/>
              <a:t> week.  By the 7</a:t>
            </a:r>
            <a:r>
              <a:rPr lang="en-US" baseline="30000" smtClean="0"/>
              <a:t>t</a:t>
            </a:r>
            <a:r>
              <a:rPr lang="en-US" u="sng" baseline="30000" smtClean="0"/>
              <a:t>h</a:t>
            </a:r>
            <a:r>
              <a:rPr lang="en-US" smtClean="0"/>
              <a:t> week, the urorectal septum fuses with the cloacal membrane, giving rise to the anal membrane and the urogenital membrane.  The anal membrane ruptures during the 8</a:t>
            </a:r>
            <a:r>
              <a:rPr lang="en-US" baseline="30000" smtClean="0"/>
              <a:t>th</a:t>
            </a:r>
            <a:r>
              <a:rPr lang="en-US" smtClean="0"/>
              <a:t> week allowing communication between the anal canal and the amniotic fluid.  The superior 2/3 of the anal canal originates from hindgut and the inferior 1/3 is derived from proctodeum.  The pectinate line is the junction of proctodeum ectoderm and hindgut endoderm.  </a:t>
            </a:r>
          </a:p>
          <a:p>
            <a:pPr>
              <a:spcBef>
                <a:spcPct val="0"/>
              </a:spcBef>
            </a:pPr>
            <a:endParaRPr lang="en-US" smtClean="0"/>
          </a:p>
          <a:p>
            <a:pPr lvl="1">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06AC5A-2E44-461A-9EF7-C82CE169B5CB}"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354850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DF32F1E-6B73-4A75-ADC1-64FB229A65DF}" type="slidenum">
              <a:rPr lang="ar-SA"/>
              <a:pPr/>
              <a:t>7</a:t>
            </a:fld>
            <a:endParaRPr lang="en-GB"/>
          </a:p>
        </p:txBody>
      </p:sp>
      <p:sp>
        <p:nvSpPr>
          <p:cNvPr id="61442"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ECC37403-7E13-4829-9A5A-F7C4181F85AE}" type="slidenum">
              <a:rPr lang="ar-SA" sz="1200"/>
              <a:pPr algn="l"/>
              <a:t>7</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2271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6F2052A-F784-4234-9762-C4266F58E2C2}"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3036052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F27EA4-796F-4C7F-AE20-70B01701C69E}"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3901046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6CF212-E689-4FDD-A6A0-A7C15BA1EE86}"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367342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C5FF03-01B6-4E8A-BD43-278CBE1E9D95}" type="datetimeFigureOut">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C81D2-657C-4F42-A334-0780C898AB84}" type="slidenum">
              <a:rPr lang="en-GB" smtClean="0"/>
              <a:t>‹#›</a:t>
            </a:fld>
            <a:endParaRPr lang="en-GB"/>
          </a:p>
        </p:txBody>
      </p:sp>
    </p:spTree>
    <p:extLst>
      <p:ext uri="{BB962C8B-B14F-4D97-AF65-F5344CB8AC3E}">
        <p14:creationId xmlns:p14="http://schemas.microsoft.com/office/powerpoint/2010/main" val="1642261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C5FF03-01B6-4E8A-BD43-278CBE1E9D95}" type="datetimeFigureOut">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C81D2-657C-4F42-A334-0780C898AB84}" type="slidenum">
              <a:rPr lang="en-GB" smtClean="0"/>
              <a:t>‹#›</a:t>
            </a:fld>
            <a:endParaRPr lang="en-GB"/>
          </a:p>
        </p:txBody>
      </p:sp>
    </p:spTree>
    <p:extLst>
      <p:ext uri="{BB962C8B-B14F-4D97-AF65-F5344CB8AC3E}">
        <p14:creationId xmlns:p14="http://schemas.microsoft.com/office/powerpoint/2010/main" val="315043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C5FF03-01B6-4E8A-BD43-278CBE1E9D95}" type="datetimeFigureOut">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C81D2-657C-4F42-A334-0780C898AB84}" type="slidenum">
              <a:rPr lang="en-GB" smtClean="0"/>
              <a:t>‹#›</a:t>
            </a:fld>
            <a:endParaRPr lang="en-GB"/>
          </a:p>
        </p:txBody>
      </p:sp>
    </p:spTree>
    <p:extLst>
      <p:ext uri="{BB962C8B-B14F-4D97-AF65-F5344CB8AC3E}">
        <p14:creationId xmlns:p14="http://schemas.microsoft.com/office/powerpoint/2010/main" val="417238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C5FF03-01B6-4E8A-BD43-278CBE1E9D95}" type="datetimeFigureOut">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C81D2-657C-4F42-A334-0780C898AB84}" type="slidenum">
              <a:rPr lang="en-GB" smtClean="0"/>
              <a:t>‹#›</a:t>
            </a:fld>
            <a:endParaRPr lang="en-GB"/>
          </a:p>
        </p:txBody>
      </p:sp>
    </p:spTree>
    <p:extLst>
      <p:ext uri="{BB962C8B-B14F-4D97-AF65-F5344CB8AC3E}">
        <p14:creationId xmlns:p14="http://schemas.microsoft.com/office/powerpoint/2010/main" val="99014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C5FF03-01B6-4E8A-BD43-278CBE1E9D95}" type="datetimeFigureOut">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4C81D2-657C-4F42-A334-0780C898AB84}" type="slidenum">
              <a:rPr lang="en-GB" smtClean="0"/>
              <a:t>‹#›</a:t>
            </a:fld>
            <a:endParaRPr lang="en-GB"/>
          </a:p>
        </p:txBody>
      </p:sp>
    </p:spTree>
    <p:extLst>
      <p:ext uri="{BB962C8B-B14F-4D97-AF65-F5344CB8AC3E}">
        <p14:creationId xmlns:p14="http://schemas.microsoft.com/office/powerpoint/2010/main" val="360857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C5FF03-01B6-4E8A-BD43-278CBE1E9D95}" type="datetimeFigureOut">
              <a:rPr lang="en-GB" smtClean="0"/>
              <a:t>10/05/2017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4C81D2-657C-4F42-A334-0780C898AB84}" type="slidenum">
              <a:rPr lang="en-GB" smtClean="0"/>
              <a:t>‹#›</a:t>
            </a:fld>
            <a:endParaRPr lang="en-GB"/>
          </a:p>
        </p:txBody>
      </p:sp>
    </p:spTree>
    <p:extLst>
      <p:ext uri="{BB962C8B-B14F-4D97-AF65-F5344CB8AC3E}">
        <p14:creationId xmlns:p14="http://schemas.microsoft.com/office/powerpoint/2010/main" val="1302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C5FF03-01B6-4E8A-BD43-278CBE1E9D95}" type="datetimeFigureOut">
              <a:rPr lang="en-GB" smtClean="0"/>
              <a:t>10/05/2017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4C81D2-657C-4F42-A334-0780C898AB84}" type="slidenum">
              <a:rPr lang="en-GB" smtClean="0"/>
              <a:t>‹#›</a:t>
            </a:fld>
            <a:endParaRPr lang="en-GB"/>
          </a:p>
        </p:txBody>
      </p:sp>
    </p:spTree>
    <p:extLst>
      <p:ext uri="{BB962C8B-B14F-4D97-AF65-F5344CB8AC3E}">
        <p14:creationId xmlns:p14="http://schemas.microsoft.com/office/powerpoint/2010/main" val="251582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C5FF03-01B6-4E8A-BD43-278CBE1E9D95}" type="datetimeFigureOut">
              <a:rPr lang="en-GB" smtClean="0"/>
              <a:t>10/05/2017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4C81D2-657C-4F42-A334-0780C898AB84}" type="slidenum">
              <a:rPr lang="en-GB" smtClean="0"/>
              <a:t>‹#›</a:t>
            </a:fld>
            <a:endParaRPr lang="en-GB"/>
          </a:p>
        </p:txBody>
      </p:sp>
    </p:spTree>
    <p:extLst>
      <p:ext uri="{BB962C8B-B14F-4D97-AF65-F5344CB8AC3E}">
        <p14:creationId xmlns:p14="http://schemas.microsoft.com/office/powerpoint/2010/main" val="240889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5FF03-01B6-4E8A-BD43-278CBE1E9D95}" type="datetimeFigureOut">
              <a:rPr lang="en-GB" smtClean="0"/>
              <a:t>10/05/2017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4C81D2-657C-4F42-A334-0780C898AB84}" type="slidenum">
              <a:rPr lang="en-GB" smtClean="0"/>
              <a:t>‹#›</a:t>
            </a:fld>
            <a:endParaRPr lang="en-GB"/>
          </a:p>
        </p:txBody>
      </p:sp>
    </p:spTree>
    <p:extLst>
      <p:ext uri="{BB962C8B-B14F-4D97-AF65-F5344CB8AC3E}">
        <p14:creationId xmlns:p14="http://schemas.microsoft.com/office/powerpoint/2010/main" val="384249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C5FF03-01B6-4E8A-BD43-278CBE1E9D95}" type="datetimeFigureOut">
              <a:rPr lang="en-GB" smtClean="0"/>
              <a:t>10/05/2017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4C81D2-657C-4F42-A334-0780C898AB84}" type="slidenum">
              <a:rPr lang="en-GB" smtClean="0"/>
              <a:t>‹#›</a:t>
            </a:fld>
            <a:endParaRPr lang="en-GB"/>
          </a:p>
        </p:txBody>
      </p:sp>
    </p:spTree>
    <p:extLst>
      <p:ext uri="{BB962C8B-B14F-4D97-AF65-F5344CB8AC3E}">
        <p14:creationId xmlns:p14="http://schemas.microsoft.com/office/powerpoint/2010/main" val="356291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C5FF03-01B6-4E8A-BD43-278CBE1E9D95}" type="datetimeFigureOut">
              <a:rPr lang="en-GB" smtClean="0"/>
              <a:t>10/05/2017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4C81D2-657C-4F42-A334-0780C898AB84}" type="slidenum">
              <a:rPr lang="en-GB" smtClean="0"/>
              <a:t>‹#›</a:t>
            </a:fld>
            <a:endParaRPr lang="en-GB"/>
          </a:p>
        </p:txBody>
      </p:sp>
    </p:spTree>
    <p:extLst>
      <p:ext uri="{BB962C8B-B14F-4D97-AF65-F5344CB8AC3E}">
        <p14:creationId xmlns:p14="http://schemas.microsoft.com/office/powerpoint/2010/main" val="241951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5FF03-01B6-4E8A-BD43-278CBE1E9D95}" type="datetimeFigureOut">
              <a:rPr lang="en-GB" smtClean="0"/>
              <a:t>10/05/2017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C81D2-657C-4F42-A334-0780C898AB84}" type="slidenum">
              <a:rPr lang="en-GB" smtClean="0"/>
              <a:t>‹#›</a:t>
            </a:fld>
            <a:endParaRPr lang="en-GB"/>
          </a:p>
        </p:txBody>
      </p:sp>
    </p:spTree>
    <p:extLst>
      <p:ext uri="{BB962C8B-B14F-4D97-AF65-F5344CB8AC3E}">
        <p14:creationId xmlns:p14="http://schemas.microsoft.com/office/powerpoint/2010/main" val="2530758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HINDGUT DEVNT</a:t>
            </a:r>
            <a:endParaRPr lang="en-GB" dirty="0"/>
          </a:p>
        </p:txBody>
      </p:sp>
      <p:sp>
        <p:nvSpPr>
          <p:cNvPr id="3" name="Subtitle 2"/>
          <p:cNvSpPr>
            <a:spLocks noGrp="1"/>
          </p:cNvSpPr>
          <p:nvPr>
            <p:ph type="subTitle" idx="1"/>
          </p:nvPr>
        </p:nvSpPr>
        <p:spPr/>
        <p:txBody>
          <a:bodyPr/>
          <a:lstStyle/>
          <a:p>
            <a:r>
              <a:rPr lang="en-GB" dirty="0" smtClean="0"/>
              <a:t>Dr Kaisha</a:t>
            </a:r>
          </a:p>
          <a:p>
            <a:r>
              <a:rPr lang="en-GB" dirty="0" smtClean="0"/>
              <a:t>Senior Lecturer</a:t>
            </a:r>
            <a:endParaRPr lang="en-GB" dirty="0"/>
          </a:p>
        </p:txBody>
      </p:sp>
    </p:spTree>
    <p:extLst>
      <p:ext uri="{BB962C8B-B14F-4D97-AF65-F5344CB8AC3E}">
        <p14:creationId xmlns:p14="http://schemas.microsoft.com/office/powerpoint/2010/main" val="222022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522414"/>
            <a:ext cx="8934450" cy="381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93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4294967295"/>
          </p:nvPr>
        </p:nvSpPr>
        <p:spPr>
          <a:xfrm>
            <a:off x="1752600" y="990600"/>
            <a:ext cx="4267200" cy="5410200"/>
          </a:xfrm>
        </p:spPr>
        <p:txBody>
          <a:bodyPr/>
          <a:lstStyle/>
          <a:p>
            <a:pPr algn="l" rtl="0" eaLnBrk="1" hangingPunct="1"/>
            <a:r>
              <a:rPr lang="en-US" altLang="en-US" sz="3700"/>
              <a:t>The anorectal canal gives the rectum and upper 1/2 of anal canal.</a:t>
            </a:r>
          </a:p>
          <a:p>
            <a:pPr algn="l" rtl="0" eaLnBrk="1" hangingPunct="1"/>
            <a:r>
              <a:rPr lang="en-US" altLang="en-US" sz="3700"/>
              <a:t>The rectum will be convoluted due to unequal growth of its walls.</a:t>
            </a:r>
          </a:p>
        </p:txBody>
      </p:sp>
      <p:pic>
        <p:nvPicPr>
          <p:cNvPr id="8195" name="Picture 2" descr="C:\Documents and Settings\Mazen\Desktop\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838201"/>
            <a:ext cx="449580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673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vert="horz" lIns="0" tIns="45720" rIns="0" bIns="0" rtlCol="0" anchor="b">
            <a:normAutofit/>
          </a:bodyPr>
          <a:lstStyle/>
          <a:p>
            <a:pPr eaLnBrk="1" hangingPunct="1"/>
            <a:r>
              <a:rPr lang="en-US" altLang="en-US" sz="3500" b="1" u="sng"/>
              <a:t>Development of lower half of anal canal</a:t>
            </a:r>
          </a:p>
        </p:txBody>
      </p:sp>
      <p:sp>
        <p:nvSpPr>
          <p:cNvPr id="9219" name="Content Placeholder 2"/>
          <p:cNvSpPr>
            <a:spLocks noGrp="1"/>
          </p:cNvSpPr>
          <p:nvPr>
            <p:ph idx="4294967295"/>
          </p:nvPr>
        </p:nvSpPr>
        <p:spPr/>
        <p:txBody>
          <a:bodyPr/>
          <a:lstStyle/>
          <a:p>
            <a:pPr algn="l" rtl="0" eaLnBrk="1" hangingPunct="1">
              <a:buFontTx/>
              <a:buNone/>
            </a:pPr>
            <a:r>
              <a:rPr lang="en-US" altLang="en-US" smtClean="0"/>
              <a:t> </a:t>
            </a:r>
            <a:r>
              <a:rPr lang="en-US" altLang="en-US" b="1" u="sng" smtClean="0"/>
              <a:t>Origin:</a:t>
            </a:r>
          </a:p>
          <a:p>
            <a:pPr algn="l" rtl="0" eaLnBrk="1" hangingPunct="1"/>
            <a:r>
              <a:rPr lang="en-US" altLang="en-US" smtClean="0"/>
              <a:t>  Ectoderm </a:t>
            </a:r>
            <a:r>
              <a:rPr lang="en-US" altLang="en-US" smtClean="0">
                <a:sym typeface="Wingdings" panose="05000000000000000000" pitchFamily="2" charset="2"/>
              </a:rPr>
              <a:t></a:t>
            </a:r>
            <a:r>
              <a:rPr lang="en-US" altLang="en-US" smtClean="0"/>
              <a:t> Stratified columnar epithelium.</a:t>
            </a:r>
          </a:p>
          <a:p>
            <a:pPr algn="l" rtl="0" eaLnBrk="1" hangingPunct="1"/>
            <a:r>
              <a:rPr lang="en-US" altLang="en-US" smtClean="0"/>
              <a:t>Splanchnic secondary mesoderm </a:t>
            </a:r>
            <a:r>
              <a:rPr lang="en-US" altLang="en-US" smtClean="0">
                <a:sym typeface="Wingdings" panose="05000000000000000000" pitchFamily="2" charset="2"/>
              </a:rPr>
              <a:t> submucosa, musculosa and anal sphincters.</a:t>
            </a:r>
          </a:p>
          <a:p>
            <a:pPr algn="l" rtl="0" eaLnBrk="1" hangingPunct="1"/>
            <a:r>
              <a:rPr lang="en-US" altLang="en-US" smtClean="0">
                <a:sym typeface="Wingdings" panose="05000000000000000000" pitchFamily="2" charset="2"/>
              </a:rPr>
              <a:t>So, the upper ½ of anal canal is endodermal and its lower half is ectodermal .</a:t>
            </a:r>
            <a:endParaRPr lang="en-US" altLang="en-US" smtClean="0"/>
          </a:p>
        </p:txBody>
      </p:sp>
    </p:spTree>
    <p:extLst>
      <p:ext uri="{BB962C8B-B14F-4D97-AF65-F5344CB8AC3E}">
        <p14:creationId xmlns:p14="http://schemas.microsoft.com/office/powerpoint/2010/main" val="1962997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1981200" y="228600"/>
            <a:ext cx="8229600" cy="685800"/>
          </a:xfrm>
        </p:spPr>
        <p:txBody>
          <a:bodyPr vert="horz" lIns="0" tIns="45720" rIns="0" bIns="0" rtlCol="0" anchor="b">
            <a:normAutofit/>
          </a:bodyPr>
          <a:lstStyle/>
          <a:p>
            <a:pPr eaLnBrk="1" hangingPunct="1"/>
            <a:r>
              <a:rPr lang="en-US" altLang="en-US" sz="3900" b="1" u="sng"/>
              <a:t>Development of Anal Canal</a:t>
            </a:r>
          </a:p>
        </p:txBody>
      </p:sp>
      <p:sp>
        <p:nvSpPr>
          <p:cNvPr id="10243" name="Content Placeholder 2"/>
          <p:cNvSpPr>
            <a:spLocks noGrp="1"/>
          </p:cNvSpPr>
          <p:nvPr>
            <p:ph idx="4294967295"/>
          </p:nvPr>
        </p:nvSpPr>
        <p:spPr>
          <a:xfrm>
            <a:off x="1752600" y="1219200"/>
            <a:ext cx="4648200" cy="5410200"/>
          </a:xfrm>
        </p:spPr>
        <p:txBody>
          <a:bodyPr/>
          <a:lstStyle/>
          <a:p>
            <a:pPr algn="l" rtl="0" eaLnBrk="1" hangingPunct="1">
              <a:lnSpc>
                <a:spcPct val="90000"/>
              </a:lnSpc>
            </a:pPr>
            <a:r>
              <a:rPr lang="en-US" altLang="en-US" sz="2400"/>
              <a:t>Mesenchyme around anal membrane </a:t>
            </a:r>
            <a:r>
              <a:rPr lang="en-US" altLang="en-US" sz="2400">
                <a:sym typeface="Wingdings" panose="05000000000000000000" pitchFamily="2" charset="2"/>
              </a:rPr>
              <a:t> proliferates producing elevations of the surface ectoderm called </a:t>
            </a:r>
            <a:r>
              <a:rPr lang="en-US" altLang="en-US" sz="2400">
                <a:solidFill>
                  <a:srgbClr val="FF3300"/>
                </a:solidFill>
                <a:sym typeface="Wingdings" panose="05000000000000000000" pitchFamily="2" charset="2"/>
              </a:rPr>
              <a:t>anal hillocks.</a:t>
            </a:r>
          </a:p>
          <a:p>
            <a:pPr algn="l" rtl="0" eaLnBrk="1" hangingPunct="1">
              <a:lnSpc>
                <a:spcPct val="90000"/>
              </a:lnSpc>
            </a:pPr>
            <a:r>
              <a:rPr lang="en-US" altLang="en-US" sz="2400">
                <a:sym typeface="Wingdings" panose="05000000000000000000" pitchFamily="2" charset="2"/>
              </a:rPr>
              <a:t>The anal membrane is now located at the bottom of an ectodermal depression called  </a:t>
            </a:r>
            <a:r>
              <a:rPr lang="en-US" altLang="en-US" sz="2400" b="1">
                <a:solidFill>
                  <a:srgbClr val="FF3300"/>
                </a:solidFill>
                <a:sym typeface="Wingdings" panose="05000000000000000000" pitchFamily="2" charset="2"/>
              </a:rPr>
              <a:t>proctodium ( primitive anal canal)</a:t>
            </a:r>
            <a:r>
              <a:rPr lang="en-US" altLang="en-US" sz="2400">
                <a:sym typeface="Wingdings" panose="05000000000000000000" pitchFamily="2" charset="2"/>
              </a:rPr>
              <a:t> lower ½ of anal canal.</a:t>
            </a:r>
          </a:p>
          <a:p>
            <a:pPr algn="l" rtl="0" eaLnBrk="1" hangingPunct="1">
              <a:lnSpc>
                <a:spcPct val="90000"/>
              </a:lnSpc>
            </a:pPr>
            <a:r>
              <a:rPr lang="en-US" altLang="en-US" sz="2400">
                <a:sym typeface="Wingdings" panose="05000000000000000000" pitchFamily="2" charset="2"/>
              </a:rPr>
              <a:t>The anal membrane ruptures leaving remnants as anal valves and the two halves of anal canal are continueous with each other. </a:t>
            </a:r>
            <a:endParaRPr lang="en-US" altLang="en-US" sz="2400"/>
          </a:p>
        </p:txBody>
      </p:sp>
      <p:pic>
        <p:nvPicPr>
          <p:cNvPr id="10244" name="Picture 2" descr="C:\Documents and Settings\Mazen\Desktop\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600200"/>
            <a:ext cx="426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256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Hindgut Anomalies</a:t>
            </a:r>
          </a:p>
        </p:txBody>
      </p:sp>
      <p:sp>
        <p:nvSpPr>
          <p:cNvPr id="3" name="Content Placeholder 2"/>
          <p:cNvSpPr>
            <a:spLocks noGrp="1"/>
          </p:cNvSpPr>
          <p:nvPr>
            <p:ph idx="1"/>
          </p:nvPr>
        </p:nvSpPr>
        <p:spPr/>
        <p:txBody>
          <a:bodyPr rtlCol="0">
            <a:normAutofit/>
          </a:bodyPr>
          <a:lstStyle/>
          <a:p>
            <a:pPr>
              <a:defRPr/>
            </a:pPr>
            <a:r>
              <a:rPr lang="en-US" b="1" dirty="0" smtClean="0"/>
              <a:t>Clinical Correlation</a:t>
            </a:r>
          </a:p>
          <a:p>
            <a:pPr lvl="1">
              <a:defRPr/>
            </a:pPr>
            <a:r>
              <a:rPr lang="en-US" dirty="0" smtClean="0"/>
              <a:t>Anorectal agenesis occurs if the urorectal septum does not develop appropriately.</a:t>
            </a:r>
          </a:p>
          <a:p>
            <a:pPr lvl="1">
              <a:defRPr/>
            </a:pPr>
            <a:r>
              <a:rPr lang="en-US" dirty="0" smtClean="0"/>
              <a:t>VACTERL Association</a:t>
            </a:r>
          </a:p>
          <a:p>
            <a:pPr lvl="2">
              <a:defRPr/>
            </a:pPr>
            <a:r>
              <a:rPr lang="en-US" dirty="0" smtClean="0"/>
              <a:t>Vertebral anomalies, anal defects,  cardiac defects, TEF, Renal and Limb defects</a:t>
            </a:r>
          </a:p>
          <a:p>
            <a:pPr lvl="1">
              <a:defRPr/>
            </a:pPr>
            <a:r>
              <a:rPr lang="en-US" dirty="0"/>
              <a:t>Hirschsprung disease – failure of the neural crest cells to form the myenteric plexus (see Enteric Nervous System).</a:t>
            </a:r>
          </a:p>
          <a:p>
            <a:pPr marL="457200" lvl="1" indent="0">
              <a:buNone/>
              <a:defRPr/>
            </a:pPr>
            <a:endParaRPr lang="en-US" dirty="0" smtClean="0"/>
          </a:p>
          <a:p>
            <a:pPr marL="457200" lvl="1" indent="0">
              <a:buNone/>
              <a:defRPr/>
            </a:pPr>
            <a:endParaRPr lang="en-US" dirty="0"/>
          </a:p>
        </p:txBody>
      </p:sp>
    </p:spTree>
    <p:extLst>
      <p:ext uri="{BB962C8B-B14F-4D97-AF65-F5344CB8AC3E}">
        <p14:creationId xmlns:p14="http://schemas.microsoft.com/office/powerpoint/2010/main" val="1314984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Proctodeum</a:t>
            </a:r>
          </a:p>
        </p:txBody>
      </p:sp>
      <p:sp>
        <p:nvSpPr>
          <p:cNvPr id="3" name="Content Placeholder 2"/>
          <p:cNvSpPr>
            <a:spLocks noGrp="1"/>
          </p:cNvSpPr>
          <p:nvPr>
            <p:ph idx="1"/>
          </p:nvPr>
        </p:nvSpPr>
        <p:spPr/>
        <p:txBody>
          <a:bodyPr rtlCol="0">
            <a:normAutofit/>
          </a:bodyPr>
          <a:lstStyle/>
          <a:p>
            <a:pPr>
              <a:defRPr/>
            </a:pPr>
            <a:r>
              <a:rPr lang="en-US" dirty="0" smtClean="0"/>
              <a:t>The </a:t>
            </a:r>
            <a:r>
              <a:rPr lang="en-US" dirty="0"/>
              <a:t>posterior ectodermal </a:t>
            </a:r>
            <a:r>
              <a:rPr lang="en-US" dirty="0" smtClean="0"/>
              <a:t>portion of the alimentary </a:t>
            </a:r>
            <a:r>
              <a:rPr lang="en-US" dirty="0"/>
              <a:t>canal </a:t>
            </a:r>
            <a:r>
              <a:rPr lang="en-US" dirty="0" smtClean="0"/>
              <a:t>is formed </a:t>
            </a:r>
            <a:r>
              <a:rPr lang="en-US" dirty="0"/>
              <a:t>in the embryo by invagination of the outer body </a:t>
            </a:r>
            <a:r>
              <a:rPr lang="en-US" dirty="0" smtClean="0"/>
              <a:t>wall. </a:t>
            </a:r>
          </a:p>
          <a:p>
            <a:pPr lvl="1">
              <a:defRPr/>
            </a:pPr>
            <a:r>
              <a:rPr lang="en-US" dirty="0" smtClean="0"/>
              <a:t>Becomes the lower 1/3 of the anal canal</a:t>
            </a:r>
            <a:endParaRPr lang="en-US" dirty="0"/>
          </a:p>
          <a:p>
            <a:pPr marL="0" indent="0">
              <a:buNone/>
              <a:defRPr/>
            </a:pPr>
            <a:endParaRPr lang="en-US" dirty="0"/>
          </a:p>
        </p:txBody>
      </p:sp>
    </p:spTree>
    <p:extLst>
      <p:ext uri="{BB962C8B-B14F-4D97-AF65-F5344CB8AC3E}">
        <p14:creationId xmlns:p14="http://schemas.microsoft.com/office/powerpoint/2010/main" val="4273064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z="3600"/>
              <a:t>Enteric Nervous System</a:t>
            </a:r>
          </a:p>
        </p:txBody>
      </p:sp>
      <p:sp>
        <p:nvSpPr>
          <p:cNvPr id="53251" name="Content Placeholder 2"/>
          <p:cNvSpPr>
            <a:spLocks noGrp="1"/>
          </p:cNvSpPr>
          <p:nvPr>
            <p:ph idx="1"/>
          </p:nvPr>
        </p:nvSpPr>
        <p:spPr>
          <a:xfrm>
            <a:off x="1828800" y="1281113"/>
            <a:ext cx="8305800" cy="4191000"/>
          </a:xfrm>
        </p:spPr>
        <p:txBody>
          <a:bodyPr/>
          <a:lstStyle/>
          <a:p>
            <a:r>
              <a:rPr lang="en-US" smtClean="0"/>
              <a:t>Collection of neurons in the GI tract.</a:t>
            </a:r>
          </a:p>
          <a:p>
            <a:r>
              <a:rPr lang="en-US" smtClean="0"/>
              <a:t>Controls motility, exocrine and endocrine secretion and microcirculation.</a:t>
            </a:r>
          </a:p>
          <a:p>
            <a:r>
              <a:rPr lang="en-US" smtClean="0"/>
              <a:t>Regulates immune and inflammatory process.</a:t>
            </a:r>
          </a:p>
          <a:p>
            <a:r>
              <a:rPr lang="en-US" smtClean="0"/>
              <a:t>Functions independent of CNS.</a:t>
            </a:r>
          </a:p>
        </p:txBody>
      </p:sp>
      <p:pic>
        <p:nvPicPr>
          <p:cNvPr id="532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3581401"/>
            <a:ext cx="2236788"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3" name="TextBox 6"/>
          <p:cNvSpPr txBox="1">
            <a:spLocks noChangeArrowheads="1"/>
          </p:cNvSpPr>
          <p:nvPr/>
        </p:nvSpPr>
        <p:spPr bwMode="auto">
          <a:xfrm>
            <a:off x="5943600" y="6550026"/>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1400"/>
              <a:t>Image from: Young.  Gut 2000</a:t>
            </a:r>
          </a:p>
        </p:txBody>
      </p:sp>
    </p:spTree>
    <p:extLst>
      <p:ext uri="{BB962C8B-B14F-4D97-AF65-F5344CB8AC3E}">
        <p14:creationId xmlns:p14="http://schemas.microsoft.com/office/powerpoint/2010/main" val="1543086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905000" y="-152400"/>
            <a:ext cx="8229600" cy="1143000"/>
          </a:xfrm>
        </p:spPr>
        <p:txBody>
          <a:bodyPr/>
          <a:lstStyle/>
          <a:p>
            <a:r>
              <a:rPr lang="en-US" sz="3600"/>
              <a:t>Development of Enteric Nervous System</a:t>
            </a:r>
          </a:p>
        </p:txBody>
      </p:sp>
      <p:sp>
        <p:nvSpPr>
          <p:cNvPr id="3" name="Content Placeholder 2"/>
          <p:cNvSpPr>
            <a:spLocks noGrp="1"/>
          </p:cNvSpPr>
          <p:nvPr>
            <p:ph idx="1"/>
          </p:nvPr>
        </p:nvSpPr>
        <p:spPr>
          <a:xfrm>
            <a:off x="1676400" y="825500"/>
            <a:ext cx="8839200" cy="4432300"/>
          </a:xfrm>
        </p:spPr>
        <p:txBody>
          <a:bodyPr rtlCol="0">
            <a:normAutofit/>
          </a:bodyPr>
          <a:lstStyle/>
          <a:p>
            <a:pPr>
              <a:defRPr/>
            </a:pPr>
            <a:r>
              <a:rPr lang="en-US" dirty="0" smtClean="0"/>
              <a:t>Primarily derived from the vagal segment of neural crest cells.</a:t>
            </a:r>
          </a:p>
          <a:p>
            <a:pPr>
              <a:defRPr/>
            </a:pPr>
            <a:r>
              <a:rPr lang="en-US" dirty="0" smtClean="0"/>
              <a:t>Cells initially migrate to the cranial section and then caudally </a:t>
            </a:r>
          </a:p>
          <a:p>
            <a:pPr>
              <a:defRPr/>
            </a:pPr>
            <a:r>
              <a:rPr lang="en-US" dirty="0" smtClean="0"/>
              <a:t>Hindgut ganglia receive contributions of cells from the cranial and sacral segments of the neural crest cells  </a:t>
            </a:r>
          </a:p>
          <a:p>
            <a:pPr>
              <a:defRPr/>
            </a:pPr>
            <a:r>
              <a:rPr lang="en-US" dirty="0"/>
              <a:t>Interstitial cells of Cajal arise from the local gut mesenchyme</a:t>
            </a:r>
          </a:p>
        </p:txBody>
      </p:sp>
      <p:pic>
        <p:nvPicPr>
          <p:cNvPr id="553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730750"/>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1" name="TextBox 3"/>
          <p:cNvSpPr txBox="1">
            <a:spLocks noChangeArrowheads="1"/>
          </p:cNvSpPr>
          <p:nvPr/>
        </p:nvSpPr>
        <p:spPr bwMode="auto">
          <a:xfrm>
            <a:off x="1600201" y="6505576"/>
            <a:ext cx="5567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1400"/>
              <a:t>Image from: http</a:t>
            </a:r>
            <a:r>
              <a:rPr lang="en-US" sz="1400" i="1"/>
              <a:t>://www.landesbioscienc</a:t>
            </a:r>
            <a:r>
              <a:rPr lang="en-US" sz="1400"/>
              <a:t>e.com/curie/chapter/2823/</a:t>
            </a:r>
          </a:p>
        </p:txBody>
      </p:sp>
    </p:spTree>
    <p:extLst>
      <p:ext uri="{BB962C8B-B14F-4D97-AF65-F5344CB8AC3E}">
        <p14:creationId xmlns:p14="http://schemas.microsoft.com/office/powerpoint/2010/main" val="1978098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981200" y="274638"/>
            <a:ext cx="8458200" cy="1096962"/>
          </a:xfrm>
        </p:spPr>
        <p:txBody>
          <a:bodyPr/>
          <a:lstStyle/>
          <a:p>
            <a:r>
              <a:rPr lang="en-US" sz="3600"/>
              <a:t>Development of the Enteric Nervous System</a:t>
            </a:r>
          </a:p>
        </p:txBody>
      </p:sp>
      <p:sp>
        <p:nvSpPr>
          <p:cNvPr id="57347" name="Content Placeholder 2"/>
          <p:cNvSpPr>
            <a:spLocks noGrp="1"/>
          </p:cNvSpPr>
          <p:nvPr>
            <p:ph idx="1"/>
          </p:nvPr>
        </p:nvSpPr>
        <p:spPr/>
        <p:txBody>
          <a:bodyPr/>
          <a:lstStyle/>
          <a:p>
            <a:r>
              <a:rPr lang="en-US" smtClean="0"/>
              <a:t>Nerve cell bodies are grouped into ganglia</a:t>
            </a:r>
          </a:p>
          <a:p>
            <a:r>
              <a:rPr lang="en-US" smtClean="0"/>
              <a:t>Ganglia are connected to bundles of nerves forming two plexus</a:t>
            </a:r>
          </a:p>
          <a:p>
            <a:pPr lvl="1"/>
            <a:r>
              <a:rPr lang="en-US" smtClean="0"/>
              <a:t>Myenteric (Auerbach’s)</a:t>
            </a:r>
          </a:p>
          <a:p>
            <a:pPr lvl="1"/>
            <a:r>
              <a:rPr lang="en-US" smtClean="0"/>
              <a:t>Submucosal (Meissner’s)</a:t>
            </a:r>
          </a:p>
        </p:txBody>
      </p:sp>
      <p:pic>
        <p:nvPicPr>
          <p:cNvPr id="573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4495800"/>
            <a:ext cx="340201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9" name="TextBox 4"/>
          <p:cNvSpPr txBox="1">
            <a:spLocks noChangeArrowheads="1"/>
          </p:cNvSpPr>
          <p:nvPr/>
        </p:nvSpPr>
        <p:spPr bwMode="auto">
          <a:xfrm>
            <a:off x="2971800" y="6550026"/>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1400"/>
              <a:t>http://en.wikipedia.org/wiki/Enteric_nervous_system</a:t>
            </a:r>
          </a:p>
        </p:txBody>
      </p:sp>
    </p:spTree>
    <p:extLst>
      <p:ext uri="{BB962C8B-B14F-4D97-AF65-F5344CB8AC3E}">
        <p14:creationId xmlns:p14="http://schemas.microsoft.com/office/powerpoint/2010/main" val="2635186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Enteric Nervous System</a:t>
            </a:r>
          </a:p>
        </p:txBody>
      </p:sp>
      <p:sp>
        <p:nvSpPr>
          <p:cNvPr id="59395" name="Content Placeholder 2"/>
          <p:cNvSpPr>
            <a:spLocks noGrp="1"/>
          </p:cNvSpPr>
          <p:nvPr>
            <p:ph idx="1"/>
          </p:nvPr>
        </p:nvSpPr>
        <p:spPr>
          <a:xfrm>
            <a:off x="1524000" y="1295401"/>
            <a:ext cx="8680450" cy="4525963"/>
          </a:xfrm>
        </p:spPr>
        <p:txBody>
          <a:bodyPr/>
          <a:lstStyle/>
          <a:p>
            <a:r>
              <a:rPr lang="en-US" smtClean="0"/>
              <a:t>Myenteric plexus</a:t>
            </a:r>
          </a:p>
          <a:p>
            <a:pPr lvl="1"/>
            <a:r>
              <a:rPr lang="en-US" smtClean="0"/>
              <a:t>Lies between the circular and longitudinal muscles</a:t>
            </a:r>
          </a:p>
          <a:p>
            <a:pPr lvl="2"/>
            <a:r>
              <a:rPr lang="en-US" smtClean="0"/>
              <a:t>Regulates </a:t>
            </a:r>
          </a:p>
          <a:p>
            <a:pPr lvl="3"/>
            <a:r>
              <a:rPr lang="en-US" smtClean="0"/>
              <a:t>Motility</a:t>
            </a:r>
          </a:p>
          <a:p>
            <a:pPr lvl="3"/>
            <a:r>
              <a:rPr lang="en-US" smtClean="0"/>
              <a:t>Secretomotor function to mucosa</a:t>
            </a:r>
          </a:p>
          <a:p>
            <a:pPr lvl="2"/>
            <a:r>
              <a:rPr lang="en-US" smtClean="0"/>
              <a:t>Connections to </a:t>
            </a:r>
          </a:p>
          <a:p>
            <a:pPr lvl="3"/>
            <a:r>
              <a:rPr lang="en-US" smtClean="0"/>
              <a:t>gallbladder and pancreas</a:t>
            </a:r>
          </a:p>
          <a:p>
            <a:pPr lvl="3"/>
            <a:r>
              <a:rPr lang="en-US" smtClean="0"/>
              <a:t>sympathetic ganglia</a:t>
            </a:r>
          </a:p>
          <a:p>
            <a:pPr lvl="3"/>
            <a:r>
              <a:rPr lang="en-US" smtClean="0"/>
              <a:t>esophageal striated muscle</a:t>
            </a:r>
          </a:p>
        </p:txBody>
      </p:sp>
    </p:spTree>
    <p:extLst>
      <p:ext uri="{BB962C8B-B14F-4D97-AF65-F5344CB8AC3E}">
        <p14:creationId xmlns:p14="http://schemas.microsoft.com/office/powerpoint/2010/main" val="442364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Normal Embryology</a:t>
            </a:r>
          </a:p>
        </p:txBody>
      </p:sp>
      <p:sp>
        <p:nvSpPr>
          <p:cNvPr id="17411" name="Content Placeholder 2"/>
          <p:cNvSpPr>
            <a:spLocks noGrp="1"/>
          </p:cNvSpPr>
          <p:nvPr>
            <p:ph idx="1"/>
          </p:nvPr>
        </p:nvSpPr>
        <p:spPr>
          <a:xfrm>
            <a:off x="2133600" y="1600201"/>
            <a:ext cx="8229600" cy="4525963"/>
          </a:xfrm>
        </p:spPr>
        <p:txBody>
          <a:bodyPr/>
          <a:lstStyle/>
          <a:p>
            <a:r>
              <a:rPr lang="en-US" smtClean="0"/>
              <a:t>Endoderm </a:t>
            </a:r>
          </a:p>
          <a:p>
            <a:pPr lvl="1"/>
            <a:r>
              <a:rPr lang="en-US" smtClean="0"/>
              <a:t>Epithelial lining and glands</a:t>
            </a:r>
          </a:p>
          <a:p>
            <a:r>
              <a:rPr lang="en-US" smtClean="0"/>
              <a:t>Mesoderm</a:t>
            </a:r>
          </a:p>
          <a:p>
            <a:pPr lvl="1"/>
            <a:r>
              <a:rPr lang="en-US" smtClean="0"/>
              <a:t>Lamina propria, muscularis mucosa, submucosa, muscularis externa and serosa</a:t>
            </a:r>
          </a:p>
          <a:p>
            <a:r>
              <a:rPr lang="en-US" smtClean="0"/>
              <a:t>Ectoderm</a:t>
            </a:r>
          </a:p>
          <a:p>
            <a:pPr lvl="1"/>
            <a:r>
              <a:rPr lang="en-US" smtClean="0"/>
              <a:t>Enteric nervous system and posterior luminal digestive structures</a:t>
            </a:r>
          </a:p>
        </p:txBody>
      </p:sp>
      <p:pic>
        <p:nvPicPr>
          <p:cNvPr id="17412" name="Picture 1" descr="http://ts3.mm.bing.net/images/thumbnail.aspx?q=4672821988427954&amp;id=9ab068bdbefbf77419e563bbd0084f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219201"/>
            <a:ext cx="23812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50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p:txBody>
          <a:bodyPr/>
          <a:lstStyle/>
          <a:p>
            <a:r>
              <a:rPr lang="en-US" smtClean="0"/>
              <a:t>Submucosal plexus </a:t>
            </a:r>
          </a:p>
          <a:p>
            <a:pPr lvl="1"/>
            <a:r>
              <a:rPr lang="en-US" smtClean="0"/>
              <a:t>Lies between circular muscle layer and the muscularis mucosa</a:t>
            </a:r>
          </a:p>
          <a:p>
            <a:pPr lvl="2"/>
            <a:r>
              <a:rPr lang="en-US" smtClean="0"/>
              <a:t>Regulates:</a:t>
            </a:r>
          </a:p>
          <a:p>
            <a:pPr lvl="3"/>
            <a:r>
              <a:rPr lang="en-US" sz="2400"/>
              <a:t>Glandular  secretions</a:t>
            </a:r>
          </a:p>
          <a:p>
            <a:pPr lvl="3"/>
            <a:r>
              <a:rPr lang="en-US" sz="2400"/>
              <a:t>Electrolyte and water transport</a:t>
            </a:r>
          </a:p>
          <a:p>
            <a:pPr lvl="3"/>
            <a:r>
              <a:rPr lang="en-US" sz="2400"/>
              <a:t>Blood flow</a:t>
            </a:r>
          </a:p>
          <a:p>
            <a:pPr lvl="1"/>
            <a:r>
              <a:rPr lang="en-US" sz="3200"/>
              <a:t>Similar structure found in gallbladder, cystic duct, common bile duct and the pancreas</a:t>
            </a:r>
          </a:p>
          <a:p>
            <a:endParaRPr lang="en-US" smtClean="0"/>
          </a:p>
        </p:txBody>
      </p:sp>
      <p:sp>
        <p:nvSpPr>
          <p:cNvPr id="61443" name="Title 1"/>
          <p:cNvSpPr>
            <a:spLocks noGrp="1"/>
          </p:cNvSpPr>
          <p:nvPr>
            <p:ph type="title"/>
          </p:nvPr>
        </p:nvSpPr>
        <p:spPr/>
        <p:txBody>
          <a:bodyPr/>
          <a:lstStyle/>
          <a:p>
            <a:r>
              <a:rPr lang="en-US" smtClean="0"/>
              <a:t>Enteric Nervous System</a:t>
            </a:r>
          </a:p>
        </p:txBody>
      </p:sp>
    </p:spTree>
    <p:extLst>
      <p:ext uri="{BB962C8B-B14F-4D97-AF65-F5344CB8AC3E}">
        <p14:creationId xmlns:p14="http://schemas.microsoft.com/office/powerpoint/2010/main" val="2751671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Enteric Nervous System</a:t>
            </a:r>
          </a:p>
        </p:txBody>
      </p:sp>
      <p:sp>
        <p:nvSpPr>
          <p:cNvPr id="62467" name="Content Placeholder 2"/>
          <p:cNvSpPr>
            <a:spLocks noGrp="1"/>
          </p:cNvSpPr>
          <p:nvPr>
            <p:ph idx="1"/>
          </p:nvPr>
        </p:nvSpPr>
        <p:spPr/>
        <p:txBody>
          <a:bodyPr/>
          <a:lstStyle/>
          <a:p>
            <a:r>
              <a:rPr lang="en-US" b="1" smtClean="0"/>
              <a:t>Clinical Correlations</a:t>
            </a:r>
            <a:r>
              <a:rPr lang="en-US" smtClean="0"/>
              <a:t>:</a:t>
            </a:r>
          </a:p>
          <a:p>
            <a:pPr lvl="1"/>
            <a:r>
              <a:rPr lang="en-US" smtClean="0"/>
              <a:t>Motility</a:t>
            </a:r>
          </a:p>
          <a:p>
            <a:pPr lvl="2"/>
            <a:r>
              <a:rPr lang="en-US" smtClean="0"/>
              <a:t>Achalasia</a:t>
            </a:r>
          </a:p>
          <a:p>
            <a:pPr lvl="2"/>
            <a:r>
              <a:rPr lang="en-US" smtClean="0"/>
              <a:t>Psuedo-obstruction</a:t>
            </a:r>
          </a:p>
          <a:p>
            <a:pPr lvl="2"/>
            <a:r>
              <a:rPr lang="en-US" smtClean="0"/>
              <a:t>Hirschsprung’s disease</a:t>
            </a:r>
          </a:p>
          <a:p>
            <a:pPr lvl="1"/>
            <a:r>
              <a:rPr lang="en-US" smtClean="0"/>
              <a:t>Secretions</a:t>
            </a:r>
          </a:p>
          <a:p>
            <a:pPr lvl="2"/>
            <a:r>
              <a:rPr lang="en-US" smtClean="0"/>
              <a:t>Cholera</a:t>
            </a:r>
          </a:p>
          <a:p>
            <a:pPr lvl="2"/>
            <a:r>
              <a:rPr lang="en-US" i="1" smtClean="0"/>
              <a:t>E. Coli</a:t>
            </a:r>
          </a:p>
          <a:p>
            <a:pPr lvl="2"/>
            <a:endParaRPr lang="en-US" smtClean="0"/>
          </a:p>
        </p:txBody>
      </p:sp>
    </p:spTree>
    <p:extLst>
      <p:ext uri="{BB962C8B-B14F-4D97-AF65-F5344CB8AC3E}">
        <p14:creationId xmlns:p14="http://schemas.microsoft.com/office/powerpoint/2010/main" val="1748326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Hirschsprung’s Disease</a:t>
            </a:r>
          </a:p>
        </p:txBody>
      </p:sp>
      <p:sp>
        <p:nvSpPr>
          <p:cNvPr id="3" name="Content Placeholder 2"/>
          <p:cNvSpPr>
            <a:spLocks noGrp="1"/>
          </p:cNvSpPr>
          <p:nvPr>
            <p:ph idx="1"/>
          </p:nvPr>
        </p:nvSpPr>
        <p:spPr/>
        <p:txBody>
          <a:bodyPr rtlCol="0">
            <a:normAutofit lnSpcReduction="10000"/>
          </a:bodyPr>
          <a:lstStyle/>
          <a:p>
            <a:pPr>
              <a:defRPr/>
            </a:pPr>
            <a:r>
              <a:rPr lang="en-US" dirty="0" smtClean="0"/>
              <a:t>Congenital disorder</a:t>
            </a:r>
          </a:p>
          <a:p>
            <a:pPr>
              <a:defRPr/>
            </a:pPr>
            <a:r>
              <a:rPr lang="en-US" dirty="0"/>
              <a:t>1:5000 live </a:t>
            </a:r>
            <a:r>
              <a:rPr lang="en-US" dirty="0" smtClean="0"/>
              <a:t>births</a:t>
            </a:r>
          </a:p>
          <a:p>
            <a:pPr>
              <a:defRPr/>
            </a:pPr>
            <a:r>
              <a:rPr lang="en-US" dirty="0" smtClean="0"/>
              <a:t>Failure of neural crest cells to colonize the entire gut resulting in an aganglionic zone</a:t>
            </a:r>
          </a:p>
          <a:p>
            <a:pPr lvl="1">
              <a:defRPr/>
            </a:pPr>
            <a:r>
              <a:rPr lang="en-US" dirty="0" smtClean="0"/>
              <a:t>Tonic constriction of aganglionic section</a:t>
            </a:r>
          </a:p>
          <a:p>
            <a:pPr>
              <a:defRPr/>
            </a:pPr>
            <a:r>
              <a:rPr lang="en-US" dirty="0" smtClean="0"/>
              <a:t>Long (20%) and Short Segment (80%)</a:t>
            </a:r>
          </a:p>
          <a:p>
            <a:pPr lvl="1">
              <a:defRPr/>
            </a:pPr>
            <a:r>
              <a:rPr lang="en-US" dirty="0" smtClean="0"/>
              <a:t>Short segment 4:1 male:female</a:t>
            </a:r>
          </a:p>
          <a:p>
            <a:pPr>
              <a:defRPr/>
            </a:pPr>
            <a:r>
              <a:rPr lang="en-US" dirty="0" smtClean="0"/>
              <a:t>Isolated anomaly in 70% of cases</a:t>
            </a:r>
          </a:p>
          <a:p>
            <a:pPr>
              <a:defRPr/>
            </a:pPr>
            <a:r>
              <a:rPr lang="en-US" dirty="0" smtClean="0"/>
              <a:t>Multiple genes and modifier genes identified</a:t>
            </a:r>
          </a:p>
          <a:p>
            <a:pPr lvl="1">
              <a:defRPr/>
            </a:pPr>
            <a:r>
              <a:rPr lang="en-US" dirty="0" smtClean="0"/>
              <a:t>Not mendelian</a:t>
            </a:r>
            <a:endParaRPr lang="en-US" dirty="0"/>
          </a:p>
        </p:txBody>
      </p:sp>
    </p:spTree>
    <p:extLst>
      <p:ext uri="{BB962C8B-B14F-4D97-AF65-F5344CB8AC3E}">
        <p14:creationId xmlns:p14="http://schemas.microsoft.com/office/powerpoint/2010/main" val="3165661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Genetics of Hirschsprung’s Disease</a:t>
            </a:r>
          </a:p>
        </p:txBody>
      </p:sp>
      <p:sp>
        <p:nvSpPr>
          <p:cNvPr id="3" name="Content Placeholder 2"/>
          <p:cNvSpPr>
            <a:spLocks noGrp="1"/>
          </p:cNvSpPr>
          <p:nvPr>
            <p:ph idx="1"/>
          </p:nvPr>
        </p:nvSpPr>
        <p:spPr/>
        <p:txBody>
          <a:bodyPr rtlCol="0">
            <a:normAutofit/>
          </a:bodyPr>
          <a:lstStyle/>
          <a:p>
            <a:pPr>
              <a:defRPr/>
            </a:pPr>
            <a:r>
              <a:rPr lang="en-US" dirty="0" smtClean="0"/>
              <a:t>Associated genes encode members of the glial cell neurotrophic factor family </a:t>
            </a:r>
          </a:p>
          <a:p>
            <a:pPr lvl="1">
              <a:defRPr/>
            </a:pPr>
            <a:r>
              <a:rPr lang="en-US" dirty="0" smtClean="0"/>
              <a:t>involved in signaling pathways </a:t>
            </a:r>
          </a:p>
          <a:p>
            <a:pPr lvl="1">
              <a:defRPr/>
            </a:pPr>
            <a:r>
              <a:rPr lang="en-US" dirty="0" smtClean="0"/>
              <a:t>transcription factors</a:t>
            </a:r>
          </a:p>
          <a:p>
            <a:pPr>
              <a:defRPr/>
            </a:pPr>
            <a:r>
              <a:rPr lang="en-US" dirty="0" smtClean="0"/>
              <a:t>Genes identified</a:t>
            </a:r>
          </a:p>
          <a:p>
            <a:pPr lvl="1">
              <a:defRPr/>
            </a:pPr>
            <a:r>
              <a:rPr lang="en-US" dirty="0" smtClean="0"/>
              <a:t>GDNF</a:t>
            </a:r>
          </a:p>
          <a:p>
            <a:pPr lvl="1">
              <a:defRPr/>
            </a:pPr>
            <a:r>
              <a:rPr lang="en-US" dirty="0" smtClean="0"/>
              <a:t>Ret</a:t>
            </a:r>
          </a:p>
          <a:p>
            <a:pPr lvl="1">
              <a:defRPr/>
            </a:pPr>
            <a:r>
              <a:rPr lang="en-US" dirty="0" smtClean="0"/>
              <a:t>EDNRB</a:t>
            </a:r>
          </a:p>
          <a:p>
            <a:pPr lvl="1">
              <a:defRPr/>
            </a:pPr>
            <a:r>
              <a:rPr lang="en-US" dirty="0" smtClean="0"/>
              <a:t>Sox10</a:t>
            </a:r>
            <a:endParaRPr lang="en-US" dirty="0"/>
          </a:p>
        </p:txBody>
      </p:sp>
    </p:spTree>
    <p:extLst>
      <p:ext uri="{BB962C8B-B14F-4D97-AF65-F5344CB8AC3E}">
        <p14:creationId xmlns:p14="http://schemas.microsoft.com/office/powerpoint/2010/main" val="3827777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Genetics of Hirschsprung’s Disease</a:t>
            </a:r>
          </a:p>
        </p:txBody>
      </p:sp>
      <p:sp>
        <p:nvSpPr>
          <p:cNvPr id="3" name="Content Placeholder 2"/>
          <p:cNvSpPr>
            <a:spLocks noGrp="1"/>
          </p:cNvSpPr>
          <p:nvPr>
            <p:ph idx="1"/>
          </p:nvPr>
        </p:nvSpPr>
        <p:spPr>
          <a:xfrm>
            <a:off x="1981200" y="1600200"/>
            <a:ext cx="8534400" cy="4724400"/>
          </a:xfrm>
        </p:spPr>
        <p:txBody>
          <a:bodyPr rtlCol="0">
            <a:normAutofit/>
          </a:bodyPr>
          <a:lstStyle/>
          <a:p>
            <a:pPr>
              <a:defRPr/>
            </a:pPr>
            <a:r>
              <a:rPr lang="en-US" dirty="0"/>
              <a:t>Glial Cell-Derived Neurotrophic Factor </a:t>
            </a:r>
            <a:r>
              <a:rPr lang="en-US" dirty="0" smtClean="0"/>
              <a:t>(GDNF) </a:t>
            </a:r>
          </a:p>
          <a:p>
            <a:pPr lvl="1">
              <a:defRPr/>
            </a:pPr>
            <a:r>
              <a:rPr lang="en-US" dirty="0"/>
              <a:t>M</a:t>
            </a:r>
            <a:r>
              <a:rPr lang="en-US" dirty="0" smtClean="0"/>
              <a:t>ember of TGF-</a:t>
            </a:r>
            <a:r>
              <a:rPr lang="el-GR" dirty="0" smtClean="0"/>
              <a:t>β</a:t>
            </a:r>
            <a:r>
              <a:rPr lang="en-US" dirty="0" smtClean="0"/>
              <a:t> superfamily</a:t>
            </a:r>
          </a:p>
          <a:p>
            <a:pPr lvl="1">
              <a:defRPr/>
            </a:pPr>
            <a:r>
              <a:rPr lang="en-US" dirty="0" smtClean="0"/>
              <a:t>Binds to and activates receptor tyrosine kinase (Ret)</a:t>
            </a:r>
          </a:p>
          <a:p>
            <a:pPr lvl="1">
              <a:defRPr/>
            </a:pPr>
            <a:r>
              <a:rPr lang="en-US" dirty="0" smtClean="0"/>
              <a:t>Defects on GDNF/Ret signaling account for </a:t>
            </a:r>
          </a:p>
          <a:p>
            <a:pPr lvl="2">
              <a:defRPr/>
            </a:pPr>
            <a:r>
              <a:rPr lang="en-US" dirty="0" smtClean="0"/>
              <a:t>50% familial cases </a:t>
            </a:r>
          </a:p>
          <a:p>
            <a:pPr lvl="2">
              <a:defRPr/>
            </a:pPr>
            <a:r>
              <a:rPr lang="en-US" dirty="0" smtClean="0"/>
              <a:t>30% of sporadic cases</a:t>
            </a:r>
          </a:p>
          <a:p>
            <a:pPr marL="457200" lvl="1" indent="0">
              <a:buNone/>
              <a:defRPr/>
            </a:pPr>
            <a:endParaRPr lang="en-US" dirty="0"/>
          </a:p>
        </p:txBody>
      </p:sp>
    </p:spTree>
    <p:extLst>
      <p:ext uri="{BB962C8B-B14F-4D97-AF65-F5344CB8AC3E}">
        <p14:creationId xmlns:p14="http://schemas.microsoft.com/office/powerpoint/2010/main" val="2412279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Genetics of Hirschsprung’s Disease</a:t>
            </a:r>
          </a:p>
        </p:txBody>
      </p:sp>
      <p:sp>
        <p:nvSpPr>
          <p:cNvPr id="69635" name="Content Placeholder 2"/>
          <p:cNvSpPr>
            <a:spLocks noGrp="1"/>
          </p:cNvSpPr>
          <p:nvPr>
            <p:ph idx="1"/>
          </p:nvPr>
        </p:nvSpPr>
        <p:spPr/>
        <p:txBody>
          <a:bodyPr/>
          <a:lstStyle/>
          <a:p>
            <a:r>
              <a:rPr lang="en-US" smtClean="0"/>
              <a:t>Endothelin 3 (Et-3) is a secreted protein expressed by gut mesenchyme.</a:t>
            </a:r>
          </a:p>
          <a:p>
            <a:r>
              <a:rPr lang="en-US" smtClean="0"/>
              <a:t>Et-3 signals via Endothelin receptor B (Ednrb)</a:t>
            </a:r>
          </a:p>
          <a:p>
            <a:r>
              <a:rPr lang="en-US" smtClean="0"/>
              <a:t>Ednrb is expressed on migrating enteric neural crest cells</a:t>
            </a:r>
          </a:p>
          <a:p>
            <a:r>
              <a:rPr lang="en-US" smtClean="0"/>
              <a:t>Mutations in Et-3 and Ednrb account for 5% of cases</a:t>
            </a:r>
          </a:p>
        </p:txBody>
      </p:sp>
    </p:spTree>
    <p:extLst>
      <p:ext uri="{BB962C8B-B14F-4D97-AF65-F5344CB8AC3E}">
        <p14:creationId xmlns:p14="http://schemas.microsoft.com/office/powerpoint/2010/main" val="1716683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Genetics of Hirschsprung’s Disease</a:t>
            </a:r>
          </a:p>
        </p:txBody>
      </p:sp>
      <p:sp>
        <p:nvSpPr>
          <p:cNvPr id="71683" name="Content Placeholder 2"/>
          <p:cNvSpPr>
            <a:spLocks noGrp="1"/>
          </p:cNvSpPr>
          <p:nvPr>
            <p:ph idx="1"/>
          </p:nvPr>
        </p:nvSpPr>
        <p:spPr/>
        <p:txBody>
          <a:bodyPr/>
          <a:lstStyle/>
          <a:p>
            <a:r>
              <a:rPr lang="en-US" smtClean="0"/>
              <a:t>Sex determining region Y – box 10 (Sox10) is a high mobility group transcription factor.</a:t>
            </a:r>
          </a:p>
          <a:p>
            <a:r>
              <a:rPr lang="en-US" smtClean="0"/>
              <a:t>Expressed on migrating enteric neural crest cells</a:t>
            </a:r>
          </a:p>
          <a:p>
            <a:r>
              <a:rPr lang="en-US" smtClean="0"/>
              <a:t>Mutations of Sox10 account for 5% of cases</a:t>
            </a:r>
          </a:p>
        </p:txBody>
      </p:sp>
    </p:spTree>
    <p:extLst>
      <p:ext uri="{BB962C8B-B14F-4D97-AF65-F5344CB8AC3E}">
        <p14:creationId xmlns:p14="http://schemas.microsoft.com/office/powerpoint/2010/main" val="1200621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Genetics of Hirschsprung’s Disease</a:t>
            </a:r>
          </a:p>
        </p:txBody>
      </p:sp>
      <p:sp>
        <p:nvSpPr>
          <p:cNvPr id="3" name="Content Placeholder 2"/>
          <p:cNvSpPr>
            <a:spLocks noGrp="1"/>
          </p:cNvSpPr>
          <p:nvPr>
            <p:ph idx="1"/>
          </p:nvPr>
        </p:nvSpPr>
        <p:spPr/>
        <p:txBody>
          <a:bodyPr rtlCol="0">
            <a:normAutofit/>
          </a:bodyPr>
          <a:lstStyle/>
          <a:p>
            <a:pPr>
              <a:defRPr/>
            </a:pPr>
            <a:r>
              <a:rPr lang="en-US" dirty="0" smtClean="0"/>
              <a:t>Gene Interactions have been identified in isolated Mennonite populations and mouse models.</a:t>
            </a:r>
          </a:p>
          <a:p>
            <a:pPr lvl="1">
              <a:defRPr/>
            </a:pPr>
            <a:r>
              <a:rPr lang="en-US" dirty="0"/>
              <a:t>Ret and Ednrb</a:t>
            </a:r>
          </a:p>
          <a:p>
            <a:pPr lvl="1">
              <a:defRPr/>
            </a:pPr>
            <a:r>
              <a:rPr lang="en-US" dirty="0"/>
              <a:t>Ret and Et-3</a:t>
            </a:r>
          </a:p>
          <a:p>
            <a:pPr lvl="1">
              <a:defRPr/>
            </a:pPr>
            <a:r>
              <a:rPr lang="en-US" dirty="0"/>
              <a:t>Sox10 and Et-3/Ednrb</a:t>
            </a:r>
          </a:p>
          <a:p>
            <a:pPr marL="0" indent="0">
              <a:buNone/>
              <a:defRPr/>
            </a:pPr>
            <a:endParaRPr lang="en-US" dirty="0" smtClean="0"/>
          </a:p>
          <a:p>
            <a:pPr>
              <a:defRPr/>
            </a:pPr>
            <a:r>
              <a:rPr lang="en-US" dirty="0" smtClean="0"/>
              <a:t>Mechanisms are unknown – </a:t>
            </a:r>
          </a:p>
          <a:p>
            <a:pPr lvl="1">
              <a:defRPr/>
            </a:pPr>
            <a:r>
              <a:rPr lang="en-US" dirty="0" smtClean="0"/>
              <a:t>?Downstream signaling</a:t>
            </a:r>
          </a:p>
        </p:txBody>
      </p:sp>
    </p:spTree>
    <p:extLst>
      <p:ext uri="{BB962C8B-B14F-4D97-AF65-F5344CB8AC3E}">
        <p14:creationId xmlns:p14="http://schemas.microsoft.com/office/powerpoint/2010/main" val="23066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Genetics of Hirschsprung’s Disease</a:t>
            </a:r>
          </a:p>
        </p:txBody>
      </p:sp>
      <p:sp>
        <p:nvSpPr>
          <p:cNvPr id="75779" name="Content Placeholder 2"/>
          <p:cNvSpPr>
            <a:spLocks noGrp="1"/>
          </p:cNvSpPr>
          <p:nvPr>
            <p:ph idx="1"/>
          </p:nvPr>
        </p:nvSpPr>
        <p:spPr/>
        <p:txBody>
          <a:bodyPr/>
          <a:lstStyle/>
          <a:p>
            <a:r>
              <a:rPr lang="en-US" smtClean="0"/>
              <a:t>Modifier Genes = Mutated gene that must be coupled with another mutation to result in or enhance the effect.</a:t>
            </a:r>
          </a:p>
          <a:p>
            <a:pPr lvl="1"/>
            <a:r>
              <a:rPr lang="en-US" smtClean="0"/>
              <a:t>Neuregulin 1 (NRG1) - associates with Ret</a:t>
            </a:r>
          </a:p>
          <a:p>
            <a:pPr lvl="2"/>
            <a:r>
              <a:rPr lang="en-US" smtClean="0"/>
              <a:t>NRG1 signals receptors to regulate neural crest cell development.  The receptor is also associated with Sox10</a:t>
            </a:r>
          </a:p>
          <a:p>
            <a:r>
              <a:rPr lang="en-US" smtClean="0"/>
              <a:t>Modifiers have also been identified for Sox10 and Et-3 and Ednrb</a:t>
            </a:r>
          </a:p>
          <a:p>
            <a:pPr lvl="1"/>
            <a:endParaRPr lang="en-US" smtClean="0"/>
          </a:p>
          <a:p>
            <a:endParaRPr lang="en-US" smtClean="0"/>
          </a:p>
          <a:p>
            <a:endParaRPr lang="en-US" smtClean="0"/>
          </a:p>
        </p:txBody>
      </p:sp>
    </p:spTree>
    <p:extLst>
      <p:ext uri="{BB962C8B-B14F-4D97-AF65-F5344CB8AC3E}">
        <p14:creationId xmlns:p14="http://schemas.microsoft.com/office/powerpoint/2010/main" val="204661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Genes in Gastrointestinal Embryology</a:t>
            </a:r>
            <a:endParaRPr lang="en-US" dirty="0"/>
          </a:p>
        </p:txBody>
      </p:sp>
      <p:sp>
        <p:nvSpPr>
          <p:cNvPr id="77827" name="Content Placeholder 2"/>
          <p:cNvSpPr>
            <a:spLocks noGrp="1"/>
          </p:cNvSpPr>
          <p:nvPr>
            <p:ph idx="1"/>
          </p:nvPr>
        </p:nvSpPr>
        <p:spPr>
          <a:xfrm>
            <a:off x="1981200" y="1600200"/>
            <a:ext cx="8458200" cy="4724400"/>
          </a:xfrm>
        </p:spPr>
        <p:txBody>
          <a:bodyPr/>
          <a:lstStyle/>
          <a:p>
            <a:r>
              <a:rPr lang="en-US" smtClean="0"/>
              <a:t>Homeobox-containing transcription factors (Hox genes) – play a role in gut regionalization</a:t>
            </a:r>
          </a:p>
          <a:p>
            <a:r>
              <a:rPr lang="en-US" smtClean="0"/>
              <a:t>Sonic Hedgehog (Shh) – transcription factor  controls endodermal-mesenchymal interactions</a:t>
            </a:r>
          </a:p>
          <a:p>
            <a:pPr lvl="1"/>
            <a:r>
              <a:rPr lang="en-US" smtClean="0"/>
              <a:t>Defects associated with TEF and Anorectal malformations</a:t>
            </a:r>
          </a:p>
          <a:p>
            <a:pPr lvl="1"/>
            <a:r>
              <a:rPr lang="en-US" smtClean="0"/>
              <a:t>Possible role in IBD and Malignancy</a:t>
            </a:r>
          </a:p>
        </p:txBody>
      </p:sp>
    </p:spTree>
    <p:extLst>
      <p:ext uri="{BB962C8B-B14F-4D97-AF65-F5344CB8AC3E}">
        <p14:creationId xmlns:p14="http://schemas.microsoft.com/office/powerpoint/2010/main" val="9214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Normal Embryology</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1600201"/>
            <a:ext cx="3819525" cy="474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TextBox 3"/>
          <p:cNvSpPr txBox="1">
            <a:spLocks noChangeArrowheads="1"/>
          </p:cNvSpPr>
          <p:nvPr/>
        </p:nvSpPr>
        <p:spPr bwMode="auto">
          <a:xfrm>
            <a:off x="4881564" y="6519864"/>
            <a:ext cx="580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1400"/>
              <a:t>Images from: http://ehumanbiofield.wikispaces.com/AP+Development+HW</a:t>
            </a:r>
          </a:p>
        </p:txBody>
      </p:sp>
    </p:spTree>
    <p:extLst>
      <p:ext uri="{BB962C8B-B14F-4D97-AF65-F5344CB8AC3E}">
        <p14:creationId xmlns:p14="http://schemas.microsoft.com/office/powerpoint/2010/main" val="2083404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981200" y="579438"/>
            <a:ext cx="8229600" cy="742950"/>
          </a:xfrm>
        </p:spPr>
        <p:txBody>
          <a:bodyPr vert="horz" lIns="0" tIns="45720" rIns="0" bIns="0" rtlCol="0" anchor="b">
            <a:normAutofit/>
          </a:bodyPr>
          <a:lstStyle/>
          <a:p>
            <a:pPr eaLnBrk="1" hangingPunct="1"/>
            <a:r>
              <a:rPr lang="en-US" altLang="en-US" sz="3500" b="1" u="sng"/>
              <a:t>Congenital anomalies:</a:t>
            </a:r>
          </a:p>
        </p:txBody>
      </p:sp>
      <p:sp>
        <p:nvSpPr>
          <p:cNvPr id="11267" name="Content Placeholder 2"/>
          <p:cNvSpPr>
            <a:spLocks noGrp="1"/>
          </p:cNvSpPr>
          <p:nvPr>
            <p:ph idx="4294967295"/>
          </p:nvPr>
        </p:nvSpPr>
        <p:spPr>
          <a:xfrm>
            <a:off x="1905000" y="1524000"/>
            <a:ext cx="8229600" cy="2057400"/>
          </a:xfrm>
        </p:spPr>
        <p:txBody>
          <a:bodyPr/>
          <a:lstStyle/>
          <a:p>
            <a:pPr algn="l" rtl="0" eaLnBrk="1" hangingPunct="1">
              <a:lnSpc>
                <a:spcPct val="90000"/>
              </a:lnSpc>
              <a:buFontTx/>
              <a:buNone/>
            </a:pPr>
            <a:r>
              <a:rPr lang="en-US" altLang="en-US" sz="2400"/>
              <a:t>1- </a:t>
            </a:r>
            <a:r>
              <a:rPr lang="en-US" altLang="en-US" sz="2400" b="1" u="sng">
                <a:solidFill>
                  <a:schemeClr val="accent2"/>
                </a:solidFill>
              </a:rPr>
              <a:t>Fistulae formation:</a:t>
            </a:r>
            <a:r>
              <a:rPr lang="en-US" altLang="en-US" sz="2400" b="1" u="sng"/>
              <a:t> (</a:t>
            </a:r>
            <a:r>
              <a:rPr lang="en-US" altLang="en-US" sz="2400"/>
              <a:t>Rectovaginal, rectouretheral, rectovesical, anouretheral and anovaginal fistula) due to incomplete development of cloacal septum.</a:t>
            </a:r>
          </a:p>
          <a:p>
            <a:pPr algn="l" rtl="0" eaLnBrk="1" hangingPunct="1">
              <a:lnSpc>
                <a:spcPct val="90000"/>
              </a:lnSpc>
              <a:buFontTx/>
              <a:buNone/>
            </a:pPr>
            <a:r>
              <a:rPr lang="en-US" altLang="en-US" sz="2400"/>
              <a:t>2- </a:t>
            </a:r>
            <a:r>
              <a:rPr lang="en-US" altLang="en-US" sz="2400" b="1" u="sng">
                <a:solidFill>
                  <a:schemeClr val="accent2"/>
                </a:solidFill>
              </a:rPr>
              <a:t>Rectal atresia:</a:t>
            </a:r>
            <a:r>
              <a:rPr lang="en-US" altLang="en-US" sz="2400" b="1" u="sng"/>
              <a:t> </a:t>
            </a:r>
            <a:r>
              <a:rPr lang="en-US" altLang="en-US" sz="2400"/>
              <a:t>due to either abnormal canalization or defect in blood supply causing focal atresia.</a:t>
            </a:r>
          </a:p>
          <a:p>
            <a:pPr algn="l" rtl="0" eaLnBrk="1" hangingPunct="1">
              <a:lnSpc>
                <a:spcPct val="90000"/>
              </a:lnSpc>
              <a:buFontTx/>
              <a:buNone/>
            </a:pPr>
            <a:endParaRPr lang="en-US" altLang="en-US" sz="2400"/>
          </a:p>
        </p:txBody>
      </p:sp>
      <p:pic>
        <p:nvPicPr>
          <p:cNvPr id="11268" name="Picture 2" descr="C:\Documents and Settings\Mazen\Desktop\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3733801"/>
            <a:ext cx="824547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974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mk:@MSITStore:C:\Users\sosman.MCST\Desktop\Medical%20Books\TDH8.chm::/HTML/HC011019_files/showimage_004.jpg"/>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5" y="95250"/>
            <a:ext cx="7219950"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752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905000" y="838201"/>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600">
                <a:latin typeface="Constantia" panose="02030602050306030303" pitchFamily="18" charset="0"/>
              </a:rPr>
              <a:t>3-  </a:t>
            </a:r>
            <a:r>
              <a:rPr lang="en-US" altLang="en-US" sz="2600" b="1" u="sng">
                <a:latin typeface="Constantia" panose="02030602050306030303" pitchFamily="18" charset="0"/>
              </a:rPr>
              <a:t>Imperforate anus: </a:t>
            </a:r>
            <a:r>
              <a:rPr lang="en-US" altLang="en-US" sz="2600">
                <a:latin typeface="Constantia" panose="02030602050306030303" pitchFamily="18" charset="0"/>
              </a:rPr>
              <a:t>due to failure of rupture of anal membrane . </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590800"/>
            <a:ext cx="5638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214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828800" y="457200"/>
            <a:ext cx="8382000" cy="2286000"/>
          </a:xfrm>
        </p:spPr>
        <p:txBody>
          <a:bodyPr/>
          <a:lstStyle/>
          <a:p>
            <a:pPr eaLnBrk="1" hangingPunct="1"/>
            <a:r>
              <a:rPr lang="en-US" altLang="en-US" sz="2400"/>
              <a:t>4- </a:t>
            </a:r>
            <a:r>
              <a:rPr lang="en-US" altLang="en-US" sz="2400" b="1" u="sng"/>
              <a:t>Anal stenosis: </a:t>
            </a:r>
            <a:r>
              <a:rPr lang="en-US" altLang="en-US" sz="2400"/>
              <a:t>due to dorsal deviation of the cloacal septum as it grows caudally</a:t>
            </a:r>
            <a:r>
              <a:rPr lang="en-US" altLang="en-US" sz="2400">
                <a:sym typeface="Wingdings" panose="05000000000000000000" pitchFamily="2" charset="2"/>
              </a:rPr>
              <a:t> small anal canal.</a:t>
            </a:r>
          </a:p>
          <a:p>
            <a:pPr eaLnBrk="1" hangingPunct="1">
              <a:buFontTx/>
              <a:buNone/>
            </a:pPr>
            <a:endParaRPr lang="en-US" altLang="en-US" sz="2400">
              <a:sym typeface="Wingdings" panose="05000000000000000000" pitchFamily="2" charset="2"/>
            </a:endParaRPr>
          </a:p>
          <a:p>
            <a:pPr eaLnBrk="1" hangingPunct="1"/>
            <a:r>
              <a:rPr lang="en-US" altLang="en-US" sz="2400">
                <a:sym typeface="Wingdings" panose="05000000000000000000" pitchFamily="2" charset="2"/>
              </a:rPr>
              <a:t>5-  </a:t>
            </a:r>
            <a:r>
              <a:rPr lang="en-US" altLang="en-US" sz="2400" b="1" u="sng">
                <a:sym typeface="Wingdings" panose="05000000000000000000" pitchFamily="2" charset="2"/>
              </a:rPr>
              <a:t>Anal agenesis: </a:t>
            </a:r>
            <a:r>
              <a:rPr lang="en-US" altLang="en-US" sz="2400">
                <a:sym typeface="Wingdings" panose="05000000000000000000" pitchFamily="2" charset="2"/>
              </a:rPr>
              <a:t>it terminates blindly. It is associated with a fistula between rectum and urinary bladder , urethra or vagina.</a:t>
            </a:r>
            <a:endParaRPr lang="en-US" altLang="en-US" sz="2400"/>
          </a:p>
          <a:p>
            <a:pPr eaLnBrk="1" hangingPunct="1"/>
            <a:endParaRPr lang="en-US" altLang="en-US" sz="240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29000"/>
            <a:ext cx="609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312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223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Normal Embryology</a:t>
            </a:r>
          </a:p>
        </p:txBody>
      </p:sp>
      <p:sp>
        <p:nvSpPr>
          <p:cNvPr id="3" name="Content Placeholder 2"/>
          <p:cNvSpPr>
            <a:spLocks noGrp="1"/>
          </p:cNvSpPr>
          <p:nvPr>
            <p:ph idx="1"/>
          </p:nvPr>
        </p:nvSpPr>
        <p:spPr/>
        <p:txBody>
          <a:bodyPr rtlCol="0">
            <a:normAutofit/>
          </a:bodyPr>
          <a:lstStyle/>
          <a:p>
            <a:pPr>
              <a:defRPr/>
            </a:pPr>
            <a:r>
              <a:rPr lang="en-US" dirty="0" smtClean="0"/>
              <a:t>Primitive Gut Tube – </a:t>
            </a:r>
          </a:p>
          <a:p>
            <a:pPr lvl="1">
              <a:defRPr/>
            </a:pPr>
            <a:r>
              <a:rPr lang="en-US" dirty="0" smtClean="0"/>
              <a:t>Incorporation of the yolk sac during craniocaudal and lateral folding of the embryo.</a:t>
            </a:r>
          </a:p>
          <a:p>
            <a:pPr lvl="2">
              <a:defRPr/>
            </a:pPr>
            <a:r>
              <a:rPr lang="en-US" dirty="0" smtClean="0"/>
              <a:t>Foregut</a:t>
            </a:r>
          </a:p>
          <a:p>
            <a:pPr lvl="2">
              <a:defRPr/>
            </a:pPr>
            <a:r>
              <a:rPr lang="en-US" dirty="0" smtClean="0"/>
              <a:t>Midgut</a:t>
            </a:r>
          </a:p>
          <a:p>
            <a:pPr lvl="2">
              <a:defRPr/>
            </a:pPr>
            <a:r>
              <a:rPr lang="en-US" dirty="0" smtClean="0"/>
              <a:t>Hindgut</a:t>
            </a:r>
          </a:p>
          <a:p>
            <a:pPr marL="0" indent="0">
              <a:buNone/>
              <a:defRPr/>
            </a:pPr>
            <a:endParaRPr lang="en-US" dirty="0"/>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276600"/>
            <a:ext cx="37465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TextBox 3"/>
          <p:cNvSpPr txBox="1">
            <a:spLocks noChangeArrowheads="1"/>
          </p:cNvSpPr>
          <p:nvPr/>
        </p:nvSpPr>
        <p:spPr bwMode="auto">
          <a:xfrm>
            <a:off x="7543800" y="6550026"/>
            <a:ext cx="3581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1400"/>
              <a:t>Image from http://www.med.umich.edu/</a:t>
            </a:r>
          </a:p>
        </p:txBody>
      </p:sp>
    </p:spTree>
    <p:extLst>
      <p:ext uri="{BB962C8B-B14F-4D97-AF65-F5344CB8AC3E}">
        <p14:creationId xmlns:p14="http://schemas.microsoft.com/office/powerpoint/2010/main" val="100366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Canalization</a:t>
            </a:r>
          </a:p>
        </p:txBody>
      </p:sp>
      <p:sp>
        <p:nvSpPr>
          <p:cNvPr id="23555" name="Content Placeholder 2"/>
          <p:cNvSpPr>
            <a:spLocks noGrp="1"/>
          </p:cNvSpPr>
          <p:nvPr>
            <p:ph idx="1"/>
          </p:nvPr>
        </p:nvSpPr>
        <p:spPr>
          <a:xfrm>
            <a:off x="1981200" y="1600201"/>
            <a:ext cx="8458200" cy="4525963"/>
          </a:xfrm>
        </p:spPr>
        <p:txBody>
          <a:bodyPr/>
          <a:lstStyle/>
          <a:p>
            <a:r>
              <a:rPr lang="en-US" smtClean="0"/>
              <a:t>Canalization</a:t>
            </a:r>
          </a:p>
          <a:p>
            <a:pPr lvl="1"/>
            <a:r>
              <a:rPr lang="en-US" smtClean="0"/>
              <a:t>Week 5 -  Endoderm  portion of GI tract proliferates</a:t>
            </a:r>
          </a:p>
          <a:p>
            <a:pPr lvl="1"/>
            <a:r>
              <a:rPr lang="en-US" smtClean="0"/>
              <a:t>Week 6 -  Occlusion of the lumen</a:t>
            </a:r>
          </a:p>
          <a:p>
            <a:pPr lvl="1"/>
            <a:r>
              <a:rPr lang="en-US" smtClean="0"/>
              <a:t>Week 8 -  Recanalization due to cell degeneration</a:t>
            </a:r>
          </a:p>
          <a:p>
            <a:pPr lvl="1"/>
            <a:endParaRPr lang="en-US" smtClean="0"/>
          </a:p>
          <a:p>
            <a:pPr lvl="1"/>
            <a:r>
              <a:rPr lang="en-US" smtClean="0"/>
              <a:t>Abnormalities in this process</a:t>
            </a:r>
          </a:p>
          <a:p>
            <a:pPr lvl="2"/>
            <a:r>
              <a:rPr lang="en-US" smtClean="0"/>
              <a:t>Stenosis/Atresia</a:t>
            </a:r>
          </a:p>
          <a:p>
            <a:pPr lvl="2"/>
            <a:r>
              <a:rPr lang="en-US" smtClean="0"/>
              <a:t>Duplications</a:t>
            </a:r>
          </a:p>
        </p:txBody>
      </p:sp>
    </p:spTree>
    <p:extLst>
      <p:ext uri="{BB962C8B-B14F-4D97-AF65-F5344CB8AC3E}">
        <p14:creationId xmlns:p14="http://schemas.microsoft.com/office/powerpoint/2010/main" val="341778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81200" y="-76200"/>
            <a:ext cx="8229600" cy="1143000"/>
          </a:xfrm>
        </p:spPr>
        <p:txBody>
          <a:bodyPr/>
          <a:lstStyle/>
          <a:p>
            <a:r>
              <a:rPr lang="en-US" smtClean="0"/>
              <a:t>Hindgut</a:t>
            </a:r>
          </a:p>
        </p:txBody>
      </p:sp>
      <p:sp>
        <p:nvSpPr>
          <p:cNvPr id="3" name="Content Placeholder 2"/>
          <p:cNvSpPr>
            <a:spLocks noGrp="1"/>
          </p:cNvSpPr>
          <p:nvPr>
            <p:ph idx="1"/>
          </p:nvPr>
        </p:nvSpPr>
        <p:spPr>
          <a:xfrm>
            <a:off x="1828800" y="914401"/>
            <a:ext cx="4953000" cy="5718175"/>
          </a:xfrm>
        </p:spPr>
        <p:txBody>
          <a:bodyPr rtlCol="0">
            <a:normAutofit/>
          </a:bodyPr>
          <a:lstStyle/>
          <a:p>
            <a:pPr>
              <a:defRPr/>
            </a:pPr>
            <a:r>
              <a:rPr lang="en-US" dirty="0" smtClean="0">
                <a:solidFill>
                  <a:srgbClr val="0070C0"/>
                </a:solidFill>
              </a:rPr>
              <a:t>Distal 1/3 of the transverse colon, descending colon </a:t>
            </a:r>
            <a:r>
              <a:rPr lang="en-US" dirty="0" smtClean="0"/>
              <a:t>and</a:t>
            </a:r>
            <a:r>
              <a:rPr lang="en-US" dirty="0" smtClean="0">
                <a:solidFill>
                  <a:srgbClr val="0070C0"/>
                </a:solidFill>
              </a:rPr>
              <a:t> sigmoid colon </a:t>
            </a:r>
            <a:r>
              <a:rPr lang="en-US" dirty="0" smtClean="0"/>
              <a:t>develop from the cranial end of the hindgut.</a:t>
            </a:r>
          </a:p>
          <a:p>
            <a:pPr>
              <a:defRPr/>
            </a:pPr>
            <a:r>
              <a:rPr lang="en-US" dirty="0">
                <a:solidFill>
                  <a:srgbClr val="0070C0"/>
                </a:solidFill>
              </a:rPr>
              <a:t>U</a:t>
            </a:r>
            <a:r>
              <a:rPr lang="en-US" dirty="0" smtClean="0">
                <a:solidFill>
                  <a:srgbClr val="0070C0"/>
                </a:solidFill>
              </a:rPr>
              <a:t>pper anal canal </a:t>
            </a:r>
            <a:r>
              <a:rPr lang="en-US" dirty="0" smtClean="0"/>
              <a:t>develops from the terminal end of the hindgut with the urorectal septum dividing the upper anal canal and the urogenital sinus.</a:t>
            </a:r>
            <a:endParaRPr lang="en-US" dirty="0"/>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143001"/>
            <a:ext cx="3460750" cy="520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9" name="TextBox 4"/>
          <p:cNvSpPr txBox="1">
            <a:spLocks noChangeArrowheads="1"/>
          </p:cNvSpPr>
          <p:nvPr/>
        </p:nvSpPr>
        <p:spPr bwMode="auto">
          <a:xfrm>
            <a:off x="7848600" y="65532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t>http://www.med.umich.edu</a:t>
            </a:r>
          </a:p>
        </p:txBody>
      </p:sp>
    </p:spTree>
    <p:extLst>
      <p:ext uri="{BB962C8B-B14F-4D97-AF65-F5344CB8AC3E}">
        <p14:creationId xmlns:p14="http://schemas.microsoft.com/office/powerpoint/2010/main" val="325009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GenTube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429000"/>
            <a:ext cx="4572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3"/>
          <p:cNvSpPr txBox="1">
            <a:spLocks noChangeArrowheads="1"/>
          </p:cNvSpPr>
          <p:nvPr/>
        </p:nvSpPr>
        <p:spPr bwMode="auto">
          <a:xfrm>
            <a:off x="1981200" y="762000"/>
            <a:ext cx="7848600" cy="245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a:spcBef>
                <a:spcPct val="50000"/>
              </a:spcBef>
            </a:pPr>
            <a:r>
              <a:rPr lang="en-US" sz="2000" b="1"/>
              <a:t>Embryology of the imperforate anus</a:t>
            </a:r>
          </a:p>
          <a:p>
            <a:pPr algn="l" rtl="0">
              <a:spcBef>
                <a:spcPct val="50000"/>
              </a:spcBef>
            </a:pPr>
            <a:r>
              <a:rPr lang="en-US"/>
              <a:t>Between 4-6 weeks, the cloaca becomes the common depository for the developing urinary, genital and rectal systems.</a:t>
            </a:r>
          </a:p>
          <a:p>
            <a:pPr algn="l" rtl="0">
              <a:spcBef>
                <a:spcPct val="50000"/>
              </a:spcBef>
            </a:pPr>
            <a:r>
              <a:rPr lang="en-US"/>
              <a:t>The cloaca is quite promptly divided into an anterior urogenital sinus and a posterior intestinal canal by the </a:t>
            </a:r>
            <a:r>
              <a:rPr lang="en-US" b="1" u="sng"/>
              <a:t>urorectal septum</a:t>
            </a:r>
            <a:r>
              <a:rPr lang="en-US"/>
              <a:t>.</a:t>
            </a:r>
          </a:p>
          <a:p>
            <a:pPr algn="l" rtl="0">
              <a:spcBef>
                <a:spcPct val="50000"/>
              </a:spcBef>
            </a:pPr>
            <a:r>
              <a:rPr lang="en-US"/>
              <a:t> Two lateral folds of cloacal tissue join the urorectal septum to complete the separation of the urinary and rectal tracts.</a:t>
            </a:r>
          </a:p>
        </p:txBody>
      </p:sp>
    </p:spTree>
    <p:extLst>
      <p:ext uri="{BB962C8B-B14F-4D97-AF65-F5344CB8AC3E}">
        <p14:creationId xmlns:p14="http://schemas.microsoft.com/office/powerpoint/2010/main" val="3124061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2057400" y="685800"/>
            <a:ext cx="7772400" cy="1295400"/>
          </a:xfrm>
        </p:spPr>
        <p:txBody>
          <a:bodyPr vert="horz" lIns="0" tIns="45720" rIns="0" bIns="0" rtlCol="0" anchor="b">
            <a:normAutofit/>
          </a:bodyPr>
          <a:lstStyle/>
          <a:p>
            <a:pPr eaLnBrk="1" hangingPunct="1"/>
            <a:r>
              <a:rPr lang="en-US" altLang="en-US" sz="3500" b="1" u="sng"/>
              <a:t>Development of rectum and upper ½ of anal canal</a:t>
            </a:r>
          </a:p>
        </p:txBody>
      </p:sp>
      <p:sp>
        <p:nvSpPr>
          <p:cNvPr id="5123" name="Content Placeholder 2"/>
          <p:cNvSpPr>
            <a:spLocks noGrp="1"/>
          </p:cNvSpPr>
          <p:nvPr>
            <p:ph idx="4294967295"/>
          </p:nvPr>
        </p:nvSpPr>
        <p:spPr>
          <a:xfrm>
            <a:off x="1981200" y="1882775"/>
            <a:ext cx="8229600" cy="4243388"/>
          </a:xfrm>
        </p:spPr>
        <p:txBody>
          <a:bodyPr/>
          <a:lstStyle/>
          <a:p>
            <a:pPr algn="l" rtl="0" eaLnBrk="1" hangingPunct="1">
              <a:buFontTx/>
              <a:buNone/>
            </a:pPr>
            <a:r>
              <a:rPr lang="en-US" altLang="en-US" sz="3300" b="1" u="sng"/>
              <a:t>Origin: </a:t>
            </a:r>
          </a:p>
          <a:p>
            <a:pPr algn="l" rtl="0" eaLnBrk="1" hangingPunct="1"/>
            <a:r>
              <a:rPr lang="en-US" altLang="en-US" sz="3300"/>
              <a:t>Endoderm of hindgut</a:t>
            </a:r>
            <a:r>
              <a:rPr lang="en-US" altLang="en-US" sz="3300">
                <a:sym typeface="Wingdings" panose="05000000000000000000" pitchFamily="2" charset="2"/>
              </a:rPr>
              <a:t> mucosa &amp; glands.</a:t>
            </a:r>
          </a:p>
          <a:p>
            <a:pPr algn="l" rtl="0" eaLnBrk="1" hangingPunct="1"/>
            <a:r>
              <a:rPr lang="en-US" altLang="en-US" sz="3300">
                <a:sym typeface="Wingdings" panose="05000000000000000000" pitchFamily="2" charset="2"/>
              </a:rPr>
              <a:t>Splanchnic secondary mesoderm submucosa &amp; musculosa.</a:t>
            </a:r>
            <a:endParaRPr lang="en-US" altLang="en-US" sz="3300"/>
          </a:p>
        </p:txBody>
      </p:sp>
    </p:spTree>
    <p:extLst>
      <p:ext uri="{BB962C8B-B14F-4D97-AF65-F5344CB8AC3E}">
        <p14:creationId xmlns:p14="http://schemas.microsoft.com/office/powerpoint/2010/main" val="1184501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1981200" y="731838"/>
            <a:ext cx="8229600" cy="666750"/>
          </a:xfrm>
        </p:spPr>
        <p:txBody>
          <a:bodyPr vert="horz" lIns="0" tIns="45720" rIns="0" bIns="0" rtlCol="0" anchor="b">
            <a:normAutofit/>
          </a:bodyPr>
          <a:lstStyle/>
          <a:p>
            <a:pPr eaLnBrk="1" hangingPunct="1"/>
            <a:r>
              <a:rPr lang="en-US" altLang="en-US" sz="3900" b="1" u="sng"/>
              <a:t>Development:</a:t>
            </a:r>
          </a:p>
        </p:txBody>
      </p:sp>
      <p:sp>
        <p:nvSpPr>
          <p:cNvPr id="6147" name="Content Placeholder 2"/>
          <p:cNvSpPr>
            <a:spLocks noGrp="1"/>
          </p:cNvSpPr>
          <p:nvPr>
            <p:ph idx="4294967295"/>
          </p:nvPr>
        </p:nvSpPr>
        <p:spPr>
          <a:xfrm>
            <a:off x="1694985" y="1447800"/>
            <a:ext cx="4828477" cy="5181600"/>
          </a:xfrm>
        </p:spPr>
        <p:txBody>
          <a:bodyPr/>
          <a:lstStyle/>
          <a:p>
            <a:pPr algn="l" rtl="0" eaLnBrk="1" hangingPunct="1"/>
            <a:r>
              <a:rPr lang="en-US" altLang="en-US" dirty="0"/>
              <a:t>The cloaca ( dilated caudal part of hindgut) is divided by </a:t>
            </a:r>
            <a:r>
              <a:rPr lang="en-US" altLang="en-US" dirty="0" err="1"/>
              <a:t>cloacal</a:t>
            </a:r>
            <a:r>
              <a:rPr lang="en-US" altLang="en-US" dirty="0"/>
              <a:t> septum into:</a:t>
            </a:r>
          </a:p>
          <a:p>
            <a:pPr algn="l" rtl="0" eaLnBrk="1" hangingPunct="1">
              <a:buFontTx/>
              <a:buNone/>
            </a:pPr>
            <a:endParaRPr lang="en-US" altLang="en-US" dirty="0"/>
          </a:p>
          <a:p>
            <a:pPr algn="l" rtl="0" eaLnBrk="1" hangingPunct="1">
              <a:buFontTx/>
              <a:buNone/>
            </a:pPr>
            <a:r>
              <a:rPr lang="en-US" altLang="en-US" dirty="0"/>
              <a:t>1- A dorsal part ( </a:t>
            </a:r>
            <a:r>
              <a:rPr lang="en-US" altLang="en-US" dirty="0" err="1"/>
              <a:t>anorectal</a:t>
            </a:r>
            <a:r>
              <a:rPr lang="en-US" altLang="en-US" dirty="0"/>
              <a:t> canal).</a:t>
            </a:r>
          </a:p>
          <a:p>
            <a:pPr algn="l" rtl="0" eaLnBrk="1" hangingPunct="1">
              <a:buFontTx/>
              <a:buNone/>
            </a:pPr>
            <a:endParaRPr lang="en-US" altLang="en-US" dirty="0"/>
          </a:p>
          <a:p>
            <a:pPr algn="l" rtl="0" eaLnBrk="1" hangingPunct="1">
              <a:buFontTx/>
              <a:buNone/>
            </a:pPr>
            <a:r>
              <a:rPr lang="en-US" altLang="en-US" dirty="0"/>
              <a:t>2- A ventral part ( primitive urogenital sinus).</a:t>
            </a:r>
          </a:p>
          <a:p>
            <a:pPr algn="l" rtl="0" eaLnBrk="1" hangingPunct="1">
              <a:buFontTx/>
              <a:buNone/>
            </a:pPr>
            <a:endParaRPr lang="en-US" altLang="en-US" dirty="0"/>
          </a:p>
        </p:txBody>
      </p:sp>
      <p:pic>
        <p:nvPicPr>
          <p:cNvPr id="6148" name="Picture 2" descr="C:\Documents and Settings\Mazen\Desktop\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47800"/>
            <a:ext cx="45720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721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2113</Words>
  <Application>Microsoft Office PowerPoint</Application>
  <PresentationFormat>Widescreen</PresentationFormat>
  <Paragraphs>234</Paragraphs>
  <Slides>34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Constantia</vt:lpstr>
      <vt:lpstr>Wingdings</vt:lpstr>
      <vt:lpstr>Office Theme</vt:lpstr>
      <vt:lpstr>HINDGUT DEVNT</vt:lpstr>
      <vt:lpstr>Normal Embryology</vt:lpstr>
      <vt:lpstr>Normal Embryology</vt:lpstr>
      <vt:lpstr>Normal Embryology</vt:lpstr>
      <vt:lpstr>Canalization</vt:lpstr>
      <vt:lpstr>Hindgut</vt:lpstr>
      <vt:lpstr>PowerPoint Presentation</vt:lpstr>
      <vt:lpstr>Development of rectum and upper ½ of anal canal</vt:lpstr>
      <vt:lpstr>Development:</vt:lpstr>
      <vt:lpstr>PowerPoint Presentation</vt:lpstr>
      <vt:lpstr>PowerPoint Presentation</vt:lpstr>
      <vt:lpstr>Development of lower half of anal canal</vt:lpstr>
      <vt:lpstr>Development of Anal Canal</vt:lpstr>
      <vt:lpstr>Hindgut Anomalies</vt:lpstr>
      <vt:lpstr>Proctodeum</vt:lpstr>
      <vt:lpstr>Enteric Nervous System</vt:lpstr>
      <vt:lpstr>Development of Enteric Nervous System</vt:lpstr>
      <vt:lpstr>Development of the Enteric Nervous System</vt:lpstr>
      <vt:lpstr>Enteric Nervous System</vt:lpstr>
      <vt:lpstr>Enteric Nervous System</vt:lpstr>
      <vt:lpstr>Enteric Nervous System</vt:lpstr>
      <vt:lpstr>Hirschsprung’s Disease</vt:lpstr>
      <vt:lpstr>Genetics of Hirschsprung’s Disease</vt:lpstr>
      <vt:lpstr>Genetics of Hirschsprung’s Disease</vt:lpstr>
      <vt:lpstr>Genetics of Hirschsprung’s Disease</vt:lpstr>
      <vt:lpstr>Genetics of Hirschsprung’s Disease</vt:lpstr>
      <vt:lpstr>Genetics of Hirschsprung’s Disease</vt:lpstr>
      <vt:lpstr>Genetics of Hirschsprung’s Disease</vt:lpstr>
      <vt:lpstr>Genes in Gastrointestinal Embryology</vt:lpstr>
      <vt:lpstr>Congenital anomalies: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HINDGUT DEVNT</dc:title>
  <dc:creator>JACKLINE KAISHA</dc:creator>
  <cp:lastModifiedBy>JACKLINE KAISHA</cp:lastModifiedBy>
  <cp:revision>4</cp:revision>
  <dcterms:created xsi:type="dcterms:W3CDTF">2017-05-09T19:08:32Z</dcterms:created>
  <dcterms:modified xsi:type="dcterms:W3CDTF">2017-05-10T20:00:35Z</dcterms:modified>
</cp:coreProperties>
</file>