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50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6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54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9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1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7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4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79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7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72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32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3CAF2-1BA6-42E5-965E-D9FC86C970E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BA125-6C7E-4551-948D-CC436F223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6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350" y="755009"/>
            <a:ext cx="11442357" cy="194211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8000" b="1" dirty="0" smtClean="0"/>
              <a:t>WEEK 12 REVIEW</a:t>
            </a:r>
            <a:endParaRPr lang="en-US" sz="8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6019" y="3828929"/>
            <a:ext cx="9144000" cy="188646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4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By </a:t>
            </a:r>
          </a:p>
          <a:p>
            <a:pPr>
              <a:lnSpc>
                <a:spcPct val="100000"/>
              </a:lnSpc>
            </a:pPr>
            <a:r>
              <a:rPr lang="en-US" sz="4400" dirty="0" smtClean="0">
                <a:solidFill>
                  <a:srgbClr val="FF0000"/>
                </a:solidFill>
                <a:latin typeface="Bodoni MT" panose="02070603080606020203" pitchFamily="18" charset="0"/>
              </a:rPr>
              <a:t>Beda Olabu</a:t>
            </a:r>
          </a:p>
        </p:txBody>
      </p:sp>
    </p:spTree>
    <p:extLst>
      <p:ext uri="{BB962C8B-B14F-4D97-AF65-F5344CB8AC3E}">
        <p14:creationId xmlns:p14="http://schemas.microsoft.com/office/powerpoint/2010/main" val="12912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323070"/>
          </a:xfrm>
        </p:spPr>
        <p:txBody>
          <a:bodyPr/>
          <a:lstStyle/>
          <a:p>
            <a:r>
              <a:rPr lang="en-US" dirty="0" smtClean="0"/>
              <a:t>9 (a) Name the ligaments labelled A and B (2 marks)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(b) State the embryonic origin of C (1 mark)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(C) Name two structures that traverse E (2 marks)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415" y="2525539"/>
            <a:ext cx="7632113" cy="40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35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10 – State the functional types of A-C and indicate the structural type of each (3 marks)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1" y="1762896"/>
            <a:ext cx="11101250" cy="509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19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7567" y="0"/>
            <a:ext cx="9457038" cy="176289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11 (a) Identify the vertebrae A and B (2 marks)</a:t>
            </a:r>
            <a:br>
              <a:rPr lang="en-US" sz="3200" dirty="0" smtClean="0"/>
            </a:br>
            <a:r>
              <a:rPr lang="en-US" sz="3200" dirty="0" smtClean="0"/>
              <a:t>     (b) State the main structure that traverses X (1 mark)</a:t>
            </a:r>
            <a:br>
              <a:rPr lang="en-US" sz="3200" dirty="0" smtClean="0"/>
            </a:br>
            <a:r>
              <a:rPr lang="en-US" sz="3200" dirty="0"/>
              <a:t> </a:t>
            </a:r>
            <a:r>
              <a:rPr lang="en-US" sz="3200" dirty="0" smtClean="0"/>
              <a:t>    (c) State one structure that attaches at part Y (1 mark)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7690176" cy="33746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001" y="2054568"/>
            <a:ext cx="4143761" cy="361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9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422" y="0"/>
            <a:ext cx="11969578" cy="196884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12 (a) Identify the structures A and B (2 marks)</a:t>
            </a:r>
            <a:br>
              <a:rPr lang="en-US" sz="3600" dirty="0" smtClean="0"/>
            </a:br>
            <a:r>
              <a:rPr lang="en-US" sz="3600" dirty="0" smtClean="0"/>
              <a:t>     (b) State the main structure that constitute C and D (2 marks)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351" y="1742257"/>
            <a:ext cx="6725633" cy="493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1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560" y="107092"/>
            <a:ext cx="10515600" cy="177113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13 (a) Identify the structures A and C (2 marks)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  (b) State one functional variation of B (1 mark)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  (c) State the surface landmark of D (1 mark)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372" y="2008828"/>
            <a:ext cx="5245049" cy="474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95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15" y="8238"/>
            <a:ext cx="11939685" cy="166325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14 (a) State in months when A and B close (2 marks)</a:t>
            </a:r>
            <a:br>
              <a:rPr lang="en-US" sz="4000" dirty="0" smtClean="0"/>
            </a:br>
            <a:r>
              <a:rPr lang="en-US" sz="4000" dirty="0"/>
              <a:t> </a:t>
            </a:r>
            <a:r>
              <a:rPr lang="en-US" sz="4000" dirty="0" smtClean="0"/>
              <a:t>    (b) Name the prominences C and D (2 marks) 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2066544"/>
            <a:ext cx="4196251" cy="3931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5839" y="2066544"/>
            <a:ext cx="4643416" cy="381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50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068" y="115330"/>
            <a:ext cx="9789765" cy="101466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15  (a) Name the skull anomalies A and C (2 marks)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   (b) State the sutures involved in B and D (2 marks)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222" y="1129997"/>
            <a:ext cx="5756788" cy="572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8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502" y="0"/>
            <a:ext cx="11516497" cy="151304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16  (a) Identify structures G and H (2 marks)</a:t>
            </a:r>
            <a:br>
              <a:rPr lang="en-US" sz="4000" dirty="0" smtClean="0"/>
            </a:br>
            <a:r>
              <a:rPr lang="en-US" sz="4000" dirty="0" smtClean="0"/>
              <a:t>      (b) State the foramen of exit of E and F (2 marks)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23" y="1595694"/>
            <a:ext cx="7269514" cy="51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386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124" y="8238"/>
            <a:ext cx="11285837" cy="167228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17 (a) State the sensory innervation of regions C and D (2 marks)</a:t>
            </a:r>
            <a:br>
              <a:rPr lang="en-US" sz="2800" dirty="0" smtClean="0"/>
            </a:br>
            <a:r>
              <a:rPr lang="en-US" sz="2800" dirty="0"/>
              <a:t> </a:t>
            </a:r>
            <a:r>
              <a:rPr lang="en-US" sz="2800" dirty="0" smtClean="0"/>
              <a:t>    (b) State two primary lymph node groups that drain the scalp (2 marks)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523" y="1540475"/>
            <a:ext cx="5174239" cy="531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01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557" y="0"/>
            <a:ext cx="11607113" cy="159814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18 (a) Name the veins labelled A and B (2 marks)</a:t>
            </a:r>
            <a:br>
              <a:rPr lang="en-US" sz="3600" dirty="0" smtClean="0"/>
            </a:br>
            <a:r>
              <a:rPr lang="en-US" sz="3600" dirty="0" smtClean="0"/>
              <a:t>     (b) State the immediate termination of C and D (2 marks)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758" y="1886465"/>
            <a:ext cx="7527219" cy="47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10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83" y="1"/>
            <a:ext cx="10944909" cy="1556950"/>
          </a:xfrm>
        </p:spPr>
        <p:txBody>
          <a:bodyPr>
            <a:normAutofit/>
          </a:bodyPr>
          <a:lstStyle/>
          <a:p>
            <a:r>
              <a:rPr lang="en-US" dirty="0" smtClean="0"/>
              <a:t>1 (a) Identify C and D (2 marks)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(b) State two abnormalities of E (2 marks)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146" y="1562100"/>
            <a:ext cx="641985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0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04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58" y="0"/>
            <a:ext cx="11656541" cy="1450989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19 (a) Identify the dural sinuses labelled A and B (2 marks)</a:t>
            </a:r>
            <a:br>
              <a:rPr lang="en-US" sz="3200" dirty="0" smtClean="0"/>
            </a:br>
            <a:r>
              <a:rPr lang="en-US" sz="3200" dirty="0" smtClean="0"/>
              <a:t>     (b) State the main nerve that supplies the tentorium cerebelli (1 mark)</a:t>
            </a:r>
            <a:br>
              <a:rPr lang="en-US" sz="3200" dirty="0" smtClean="0"/>
            </a:br>
            <a:r>
              <a:rPr lang="en-US" sz="3200" dirty="0"/>
              <a:t> </a:t>
            </a:r>
            <a:r>
              <a:rPr lang="en-US" sz="3200" dirty="0" smtClean="0"/>
              <a:t>    (b) State the main artery that supply the posterior cranial dura (1 mark)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8244" y="1450989"/>
            <a:ext cx="4096025" cy="539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9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81" y="0"/>
            <a:ext cx="11681254" cy="1622854"/>
          </a:xfrm>
        </p:spPr>
        <p:txBody>
          <a:bodyPr>
            <a:noAutofit/>
          </a:bodyPr>
          <a:lstStyle/>
          <a:p>
            <a:r>
              <a:rPr lang="en-US" sz="3200" dirty="0" smtClean="0"/>
              <a:t>20 (a) State two functions of the cells in A (2 marks)</a:t>
            </a:r>
            <a:br>
              <a:rPr lang="en-US" sz="3200" dirty="0" smtClean="0"/>
            </a:br>
            <a:r>
              <a:rPr lang="en-US" sz="3200" dirty="0"/>
              <a:t> </a:t>
            </a:r>
            <a:r>
              <a:rPr lang="en-US" sz="3200" dirty="0" smtClean="0"/>
              <a:t>    (b) Name the cells in B and state where they are found (2 marks)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8" y="1690688"/>
            <a:ext cx="4466581" cy="4753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529" y="1690688"/>
            <a:ext cx="5682464" cy="469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2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05840"/>
          </a:xfrm>
        </p:spPr>
        <p:txBody>
          <a:bodyPr/>
          <a:lstStyle/>
          <a:p>
            <a:pPr algn="ctr"/>
            <a:r>
              <a:rPr lang="en-US" dirty="0"/>
              <a:t>21 – Outline the following regarding the spinal cord: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027" y="899574"/>
            <a:ext cx="11387945" cy="585215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en-US" sz="3600" dirty="0" smtClean="0"/>
              <a:t>External features (5 marks)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en-US" sz="3600" dirty="0" smtClean="0"/>
              <a:t>Support structures (3 marks)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en-US" sz="3600" dirty="0" smtClean="0"/>
              <a:t>Arterial blood supply (8 marks)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en-US" sz="3600" dirty="0" smtClean="0">
                <a:solidFill>
                  <a:srgbClr val="FF0000"/>
                </a:solidFill>
              </a:rPr>
              <a:t>Venous drainage (5 marks)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en-US" sz="3600" dirty="0" smtClean="0"/>
              <a:t>Extents pre and post-</a:t>
            </a:r>
            <a:r>
              <a:rPr lang="en-US" sz="3600" dirty="0" err="1" smtClean="0"/>
              <a:t>natally</a:t>
            </a:r>
            <a:r>
              <a:rPr lang="en-US" sz="3600" dirty="0" smtClean="0"/>
              <a:t> (4 marks) 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en-US" sz="3600" dirty="0" smtClean="0">
                <a:solidFill>
                  <a:srgbClr val="FF0000"/>
                </a:solidFill>
              </a:rPr>
              <a:t>Internal features at the level of T2 (illustrate) (10 marks)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LcParenR"/>
            </a:pPr>
            <a:r>
              <a:rPr lang="en-US" sz="3600" dirty="0" smtClean="0">
                <a:solidFill>
                  <a:srgbClr val="FF0000"/>
                </a:solidFill>
              </a:rPr>
              <a:t>Development and congenital anomalies (10 marks)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6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41" y="251520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dirty="0" smtClean="0"/>
              <a:t>THE END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762552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842" y="0"/>
            <a:ext cx="11318789" cy="135100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2 a) State two immediate differentiation of A (2 marks)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b) State the anomalies associated with B and C (2 marks) 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012" y="1458097"/>
            <a:ext cx="8972550" cy="53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9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308" y="74140"/>
            <a:ext cx="11384692" cy="143338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3 (a) Identify the structures A and B (2 marks)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(b) State the embryological basis of C and D (2 marks)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67" y="1680518"/>
            <a:ext cx="7107623" cy="45637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1912"/>
            <a:ext cx="4513094" cy="38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86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4756" y="98855"/>
            <a:ext cx="12027244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4 (a) Identify structure A and state its fate in humans (3 marks)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(b) State one effect of abnormal persistence of A (1 mark)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516" y="1806659"/>
            <a:ext cx="7209303" cy="50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7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838" y="60325"/>
            <a:ext cx="11574162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5 (a) Name two least abundant cell types in epithelium A (2 marks)</a:t>
            </a:r>
            <a:br>
              <a:rPr lang="en-US" sz="3200" dirty="0" smtClean="0"/>
            </a:br>
            <a:r>
              <a:rPr lang="en-US" sz="3200" dirty="0"/>
              <a:t> </a:t>
            </a:r>
            <a:r>
              <a:rPr lang="en-US" sz="3200" dirty="0" smtClean="0"/>
              <a:t>  (b) Give two varieties of structure B (2 marks)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5888"/>
            <a:ext cx="6903308" cy="5472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340" y="1966572"/>
            <a:ext cx="4828660" cy="431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821" y="57665"/>
            <a:ext cx="10791567" cy="1672281"/>
          </a:xfrm>
        </p:spPr>
        <p:txBody>
          <a:bodyPr>
            <a:normAutofit/>
          </a:bodyPr>
          <a:lstStyle/>
          <a:p>
            <a:r>
              <a:rPr lang="en-US" dirty="0" smtClean="0"/>
              <a:t>6 – (a) Identify structures D and E (2 marks)</a:t>
            </a:r>
            <a:br>
              <a:rPr lang="en-US" dirty="0" smtClean="0"/>
            </a:br>
            <a:r>
              <a:rPr lang="en-US" dirty="0" smtClean="0"/>
              <a:t>       (b) State the derivatives of C (2 marks)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810" y="1729946"/>
            <a:ext cx="8314533" cy="512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17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287" y="126228"/>
            <a:ext cx="11384692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7 (a) State two symptoms associated with B (2 marks)</a:t>
            </a:r>
            <a:br>
              <a:rPr lang="en-US" sz="4000" dirty="0" smtClean="0"/>
            </a:br>
            <a:r>
              <a:rPr lang="en-US" sz="4000" dirty="0"/>
              <a:t> </a:t>
            </a:r>
            <a:r>
              <a:rPr lang="en-US" sz="4000" dirty="0" smtClean="0"/>
              <a:t>  (b) Give two varieties of D (2 marks)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097" y="1862904"/>
            <a:ext cx="8721752" cy="39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28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3776" y="0"/>
            <a:ext cx="11603736" cy="1435609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8 (a) Identify the structures and A and B (2 marks)</a:t>
            </a:r>
            <a:br>
              <a:rPr lang="en-US" sz="4000" dirty="0" smtClean="0"/>
            </a:br>
            <a:r>
              <a:rPr lang="en-US" sz="4000" dirty="0"/>
              <a:t> </a:t>
            </a:r>
            <a:r>
              <a:rPr lang="en-US" sz="4000" dirty="0" smtClean="0"/>
              <a:t>  (b) Name two major structures that go through C (2 marks)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987" y="1362456"/>
            <a:ext cx="4670302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8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Widescreen</PresentationFormat>
  <Paragraphs>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Bodoni MT</vt:lpstr>
      <vt:lpstr>Calibri</vt:lpstr>
      <vt:lpstr>Calibri Light</vt:lpstr>
      <vt:lpstr>Office Theme</vt:lpstr>
      <vt:lpstr>WEEK 12 REVIEW</vt:lpstr>
      <vt:lpstr>1 (a) Identify C and D (2 marks)    (b) State two abnormalities of E (2 marks)</vt:lpstr>
      <vt:lpstr>2 a) State two immediate differentiation of A (2 marks)    b) State the anomalies associated with B and C (2 marks) </vt:lpstr>
      <vt:lpstr>3 (a) Identify the structures A and B (2 marks)    (b) State the embryological basis of C and D (2 marks)</vt:lpstr>
      <vt:lpstr>4 (a) Identify structure A and state its fate in humans (3 marks)    (b) State one effect of abnormal persistence of A (1 mark) </vt:lpstr>
      <vt:lpstr>5 (a) Name two least abundant cell types in epithelium A (2 marks)    (b) Give two varieties of structure B (2 marks)</vt:lpstr>
      <vt:lpstr>6 – (a) Identify structures D and E (2 marks)        (b) State the derivatives of C (2 marks) </vt:lpstr>
      <vt:lpstr>7 (a) State two symptoms associated with B (2 marks)    (b) Give two varieties of D (2 marks)</vt:lpstr>
      <vt:lpstr>8 (a) Identify the structures and A and B (2 marks)    (b) Name two major structures that go through C (2 marks)</vt:lpstr>
      <vt:lpstr>9 (a) Name the ligaments labelled A and B (2 marks)    (b) State the embryonic origin of C (1 mark)    (C) Name two structures that traverse E (2 marks)</vt:lpstr>
      <vt:lpstr>10 – State the functional types of A-C and indicate the structural type of each (3 marks) </vt:lpstr>
      <vt:lpstr>11 (a) Identify the vertebrae A and B (2 marks)      (b) State the main structure that traverses X (1 mark)      (c) State one structure that attaches at part Y (1 mark) </vt:lpstr>
      <vt:lpstr>12 (a) Identify the structures A and B (2 marks)      (b) State the main structure that constitute C and D (2 marks)</vt:lpstr>
      <vt:lpstr>13 (a) Identify the structures A and C (2 marks)      (b) State one functional variation of B (1 mark)      (c) State the surface landmark of D (1 mark)</vt:lpstr>
      <vt:lpstr>14 (a) State in months when A and B close (2 marks)      (b) Name the prominences C and D (2 marks) </vt:lpstr>
      <vt:lpstr>15  (a) Name the skull anomalies A and C (2 marks)       (b) State the sutures involved in B and D (2 marks)</vt:lpstr>
      <vt:lpstr>16  (a) Identify structures G and H (2 marks)       (b) State the foramen of exit of E and F (2 marks) </vt:lpstr>
      <vt:lpstr>17 (a) State the sensory innervation of regions C and D (2 marks)      (b) State two primary lymph node groups that drain the scalp (2 marks)</vt:lpstr>
      <vt:lpstr>18 (a) Name the veins labelled A and B (2 marks)      (b) State the immediate termination of C and D (2 marks)</vt:lpstr>
      <vt:lpstr>PowerPoint Presentation</vt:lpstr>
      <vt:lpstr>19 (a) Identify the dural sinuses labelled A and B (2 marks)      (b) State the main nerve that supplies the tentorium cerebelli (1 mark)      (b) State the main artery that supply the posterior cranial dura (1 mark)</vt:lpstr>
      <vt:lpstr>20 (a) State two functions of the cells in A (2 marks)      (b) Name the cells in B and state where they are found (2 marks)</vt:lpstr>
      <vt:lpstr>21 – Outline the following regarding the spinal cord: </vt:lpstr>
      <vt:lpstr>THE END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Beda Olabu</dc:creator>
  <cp:lastModifiedBy>Beda Olabu</cp:lastModifiedBy>
  <cp:revision>2</cp:revision>
  <dcterms:created xsi:type="dcterms:W3CDTF">2017-05-09T13:19:05Z</dcterms:created>
  <dcterms:modified xsi:type="dcterms:W3CDTF">2017-05-09T13:20:40Z</dcterms:modified>
</cp:coreProperties>
</file>