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73" r:id="rId5"/>
    <p:sldId id="259" r:id="rId6"/>
    <p:sldId id="260" r:id="rId7"/>
    <p:sldId id="261" r:id="rId8"/>
    <p:sldId id="263" r:id="rId9"/>
    <p:sldId id="264" r:id="rId10"/>
    <p:sldId id="262" r:id="rId11"/>
    <p:sldId id="265" r:id="rId12"/>
    <p:sldId id="266" r:id="rId13"/>
    <p:sldId id="269" r:id="rId14"/>
    <p:sldId id="270" r:id="rId15"/>
    <p:sldId id="271" r:id="rId16"/>
    <p:sldId id="268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78" d="100"/>
          <a:sy n="78" d="100"/>
        </p:scale>
        <p:origin x="-46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8C8EE-6EE2-406C-9F82-19E1AFAC4F29}" type="datetimeFigureOut">
              <a:rPr lang="en-US" smtClean="0"/>
              <a:t>3/19/2009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52295-47A1-431B-AD5D-16D26190D21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52295-47A1-431B-AD5D-16D26190D21F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52295-47A1-431B-AD5D-16D26190D21F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52295-47A1-431B-AD5D-16D26190D21F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52295-47A1-431B-AD5D-16D26190D21F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17107-43F6-4780-8653-AD9FE39B77FC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52295-47A1-431B-AD5D-16D26190D21F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52295-47A1-431B-AD5D-16D26190D21F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17107-43F6-4780-8653-AD9FE39B77FC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52295-47A1-431B-AD5D-16D26190D21F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52295-47A1-431B-AD5D-16D26190D21F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52295-47A1-431B-AD5D-16D26190D21F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52295-47A1-431B-AD5D-16D26190D21F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52295-47A1-431B-AD5D-16D26190D21F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52295-47A1-431B-AD5D-16D26190D21F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52295-47A1-431B-AD5D-16D26190D21F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52295-47A1-431B-AD5D-16D26190D21F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52295-47A1-431B-AD5D-16D26190D21F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FD9E-DF9F-47F9-B8F6-A78960462620}" type="datetimeFigureOut">
              <a:rPr lang="en-US" smtClean="0"/>
              <a:t>3/19/2009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394C-20DA-4625-B2AA-64C33B8F55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Tm="3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FD9E-DF9F-47F9-B8F6-A78960462620}" type="datetimeFigureOut">
              <a:rPr lang="en-US" smtClean="0"/>
              <a:t>3/19/2009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394C-20DA-4625-B2AA-64C33B8F55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Tm="3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FD9E-DF9F-47F9-B8F6-A78960462620}" type="datetimeFigureOut">
              <a:rPr lang="en-US" smtClean="0"/>
              <a:t>3/19/2009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394C-20DA-4625-B2AA-64C33B8F55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Tm="3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FD9E-DF9F-47F9-B8F6-A78960462620}" type="datetimeFigureOut">
              <a:rPr lang="en-US" smtClean="0"/>
              <a:t>3/19/2009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394C-20DA-4625-B2AA-64C33B8F55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Tm="3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FD9E-DF9F-47F9-B8F6-A78960462620}" type="datetimeFigureOut">
              <a:rPr lang="en-US" smtClean="0"/>
              <a:t>3/19/2009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394C-20DA-4625-B2AA-64C33B8F55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Tm="3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FD9E-DF9F-47F9-B8F6-A78960462620}" type="datetimeFigureOut">
              <a:rPr lang="en-US" smtClean="0"/>
              <a:t>3/19/2009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394C-20DA-4625-B2AA-64C33B8F55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Tm="3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FD9E-DF9F-47F9-B8F6-A78960462620}" type="datetimeFigureOut">
              <a:rPr lang="en-US" smtClean="0"/>
              <a:t>3/19/2009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394C-20DA-4625-B2AA-64C33B8F55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Tm="3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FD9E-DF9F-47F9-B8F6-A78960462620}" type="datetimeFigureOut">
              <a:rPr lang="en-US" smtClean="0"/>
              <a:t>3/19/2009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394C-20DA-4625-B2AA-64C33B8F55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Tm="3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FD9E-DF9F-47F9-B8F6-A78960462620}" type="datetimeFigureOut">
              <a:rPr lang="en-US" smtClean="0"/>
              <a:t>3/19/2009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394C-20DA-4625-B2AA-64C33B8F55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Tm="3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FD9E-DF9F-47F9-B8F6-A78960462620}" type="datetimeFigureOut">
              <a:rPr lang="en-US" smtClean="0"/>
              <a:t>3/19/2009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394C-20DA-4625-B2AA-64C33B8F55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Tm="3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FD9E-DF9F-47F9-B8F6-A78960462620}" type="datetimeFigureOut">
              <a:rPr lang="en-US" smtClean="0"/>
              <a:t>3/19/2009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394C-20DA-4625-B2AA-64C33B8F55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Tm="3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1FD9E-DF9F-47F9-B8F6-A78960462620}" type="datetimeFigureOut">
              <a:rPr lang="en-US" smtClean="0"/>
              <a:t>3/19/2009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F394C-20DA-4625-B2AA-64C33B8F55E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30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Histology Slideshow Marathon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Beda </a:t>
            </a:r>
            <a:r>
              <a:rPr lang="en-US" dirty="0" err="1" smtClean="0"/>
              <a:t>Otieno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6858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04800"/>
            <a:ext cx="75215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14400" y="54102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dirty="0" smtClean="0"/>
              <a:t>Identify the functional state of the mammary gland shown</a:t>
            </a: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/>
              <a:t>Give three differences between a lactating and a non lactating mammary gland  </a:t>
            </a:r>
            <a:endParaRPr lang="en-US" dirty="0"/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9144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28600"/>
            <a:ext cx="683663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95400" y="5181600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dirty="0" smtClean="0"/>
              <a:t>Identify the structure shown and give three reasons</a:t>
            </a: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/>
              <a:t>Name on disease that affects this structure</a:t>
            </a:r>
            <a:endParaRPr lang="en-US" dirty="0"/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68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b="5017"/>
          <a:stretch>
            <a:fillRect/>
          </a:stretch>
        </p:blipFill>
        <p:spPr bwMode="auto">
          <a:xfrm>
            <a:off x="1066800" y="152400"/>
            <a:ext cx="7010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733800" y="533400"/>
            <a:ext cx="1676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1524000"/>
            <a:ext cx="2057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657600" y="3657600"/>
            <a:ext cx="1905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76400" y="541020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dirty="0" smtClean="0"/>
              <a:t>Identify the slide shown and give two reasons</a:t>
            </a:r>
          </a:p>
          <a:p>
            <a:pPr marL="342900" indent="-342900">
              <a:buAutoNum type="alphaLcParenR"/>
            </a:pPr>
            <a:endParaRPr lang="en-US" dirty="0" smtClean="0"/>
          </a:p>
          <a:p>
            <a:pPr marL="342900" indent="-342900">
              <a:buAutoNum type="alphaLcParenR"/>
            </a:pPr>
            <a:r>
              <a:rPr lang="en-US" dirty="0" smtClean="0"/>
              <a:t>Name the layers shown</a:t>
            </a:r>
            <a:endParaRPr lang="en-US" dirty="0"/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11. </a:t>
            </a:r>
            <a:r>
              <a:rPr lang="en-US" sz="3600" dirty="0" smtClean="0"/>
              <a:t>Name the structures labeled </a:t>
            </a:r>
            <a:r>
              <a:rPr lang="en-US" sz="3600" dirty="0" smtClean="0"/>
              <a:t>M, N and H</a:t>
            </a:r>
            <a:endParaRPr lang="en-US" sz="36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1" y="1371600"/>
            <a:ext cx="4191000" cy="437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rot="10800000" flipV="1">
            <a:off x="5486400" y="2895600"/>
            <a:ext cx="1828800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6" idx="3"/>
          </p:cNvCxnSpPr>
          <p:nvPr/>
        </p:nvCxnSpPr>
        <p:spPr>
          <a:xfrm flipV="1">
            <a:off x="1752600" y="1981200"/>
            <a:ext cx="2514600" cy="945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391400" y="2514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</a:t>
            </a:r>
            <a:endParaRPr lang="en-US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90600" y="1752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M</a:t>
            </a:r>
            <a:endParaRPr lang="en-US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743200" y="56388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dirty="0" smtClean="0"/>
              <a:t>Name two Efferent </a:t>
            </a:r>
            <a:r>
              <a:rPr lang="en-US" dirty="0" err="1" smtClean="0"/>
              <a:t>fibres</a:t>
            </a:r>
            <a:r>
              <a:rPr lang="en-US" dirty="0" smtClean="0"/>
              <a:t> from H</a:t>
            </a: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676400" y="2667000"/>
            <a:ext cx="18288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43000" y="27432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N</a:t>
            </a:r>
            <a:endParaRPr lang="en-US" sz="4000" b="1" dirty="0"/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914400" cy="792162"/>
          </a:xfrm>
        </p:spPr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04800"/>
            <a:ext cx="6886575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066800" y="52578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dirty="0" smtClean="0"/>
              <a:t>Identify the connective tissue </a:t>
            </a:r>
            <a:r>
              <a:rPr lang="en-US" dirty="0" err="1" smtClean="0"/>
              <a:t>fibre</a:t>
            </a:r>
            <a:r>
              <a:rPr lang="en-US" dirty="0" smtClean="0"/>
              <a:t> shown and state its distribution</a:t>
            </a: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9144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13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04800"/>
            <a:ext cx="6858000" cy="52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447800" y="60198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dirty="0" smtClean="0"/>
              <a:t>Identify the type of blood vessel shown and give a reason</a:t>
            </a:r>
            <a:endParaRPr lang="en-US" dirty="0"/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3200" dirty="0" smtClean="0"/>
              <a:t>14. Name the structures labeled K and L</a:t>
            </a:r>
            <a:endParaRPr lang="en-US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 b="18644"/>
          <a:stretch>
            <a:fillRect/>
          </a:stretch>
        </p:blipFill>
        <p:spPr bwMode="auto">
          <a:xfrm>
            <a:off x="1143000" y="1143000"/>
            <a:ext cx="682318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705600" y="2895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K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143000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	</a:t>
            </a:r>
            <a:r>
              <a:rPr lang="en-US" sz="3600" b="1" dirty="0" smtClean="0"/>
              <a:t>L</a:t>
            </a:r>
            <a:endParaRPr lang="en-US" sz="3600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066800" y="1981200"/>
            <a:ext cx="3276600" cy="1676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19600" y="22860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066800" y="60198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15. Classify the type of </a:t>
            </a:r>
            <a:r>
              <a:rPr lang="en-US" sz="2800" dirty="0" err="1" smtClean="0"/>
              <a:t>fibres</a:t>
            </a:r>
            <a:r>
              <a:rPr lang="en-US" sz="2800" dirty="0" smtClean="0"/>
              <a:t> found in B</a:t>
            </a:r>
            <a:endParaRPr lang="en-US" sz="2800" dirty="0"/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144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81000"/>
            <a:ext cx="733266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19200" y="571500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dirty="0" smtClean="0"/>
              <a:t>Identify the cell type shown and state where it is located</a:t>
            </a: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/>
              <a:t>Name the layers of this region</a:t>
            </a:r>
            <a:endParaRPr lang="en-US" dirty="0"/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60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52400"/>
            <a:ext cx="717118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00200" y="4953000"/>
            <a:ext cx="594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1600" dirty="0" smtClean="0"/>
              <a:t>Identify the slide shown and give two reasons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1600" dirty="0" smtClean="0"/>
              <a:t>List the main cell types in this tissue and specify their functions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1600" dirty="0" smtClean="0"/>
              <a:t>Name the various lamellae systems found in this tissue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1600" dirty="0" smtClean="0"/>
              <a:t>Name two modes of formation of this tissue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1600" dirty="0" smtClean="0"/>
              <a:t>Name two layers of the covering of this tissue</a:t>
            </a:r>
            <a:endParaRPr lang="en-US" sz="1600" dirty="0"/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572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2152196" y="-1466396"/>
            <a:ext cx="4915811" cy="784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143000" y="4953000"/>
            <a:ext cx="693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dirty="0" smtClean="0"/>
              <a:t>Identify the propulsion tissue shown and give two reasons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dirty="0" smtClean="0"/>
              <a:t>List two structural and two functional properties of propulsion tissue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dirty="0" smtClean="0"/>
              <a:t>Give two </a:t>
            </a:r>
            <a:r>
              <a:rPr lang="en-US" dirty="0" err="1" smtClean="0"/>
              <a:t>ultrastructural</a:t>
            </a:r>
            <a:r>
              <a:rPr lang="en-US" dirty="0" smtClean="0"/>
              <a:t> features of smooth muscle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dirty="0" smtClean="0"/>
              <a:t>Name two other cell types with propulsive properties</a:t>
            </a:r>
            <a:endParaRPr lang="en-US" dirty="0"/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38200" cy="792162"/>
          </a:xfrm>
        </p:spPr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104237" y="-732637"/>
            <a:ext cx="5011726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14400" y="5410200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dirty="0" smtClean="0"/>
              <a:t>Identify the structures shown and give two reasons</a:t>
            </a: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/>
              <a:t>Give two classes of these structure according to the mode of secretion</a:t>
            </a:r>
            <a:endParaRPr lang="en-US" dirty="0"/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858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313849" y="-1018448"/>
            <a:ext cx="4592503" cy="723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19200" y="5181600"/>
            <a:ext cx="70866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dirty="0" smtClean="0"/>
              <a:t>Identify the structure shown and give two reasons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dirty="0" smtClean="0"/>
              <a:t>Name one congenital anomaly affecting this structure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dirty="0" smtClean="0"/>
              <a:t>Name the layer of this structure that is more prone to injury</a:t>
            </a:r>
            <a:endParaRPr lang="en-US" dirty="0"/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620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04800"/>
            <a:ext cx="7434469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00200" y="5638800"/>
            <a:ext cx="6324600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dirty="0" smtClean="0"/>
              <a:t>Identify the type of epithelium shown and give two reasons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dirty="0" smtClean="0"/>
              <a:t>State the distribution of this type of this epithelium</a:t>
            </a:r>
            <a:endParaRPr lang="en-US" dirty="0"/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0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858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685800"/>
            <a:ext cx="355441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49530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dirty="0" smtClean="0"/>
              <a:t>Identify the type of cartilage shown and give one reason</a:t>
            </a: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/>
              <a:t>Name two parts of the </a:t>
            </a:r>
            <a:r>
              <a:rPr lang="en-US" dirty="0" err="1" smtClean="0"/>
              <a:t>intervertebral</a:t>
            </a:r>
            <a:r>
              <a:rPr lang="en-US" dirty="0" smtClean="0"/>
              <a:t> disc and </a:t>
            </a:r>
            <a:r>
              <a:rPr lang="en-US" dirty="0"/>
              <a:t>s</a:t>
            </a:r>
            <a:r>
              <a:rPr lang="en-US" dirty="0" smtClean="0"/>
              <a:t>tate the embryological origin of each </a:t>
            </a:r>
            <a:endParaRPr lang="en-US" dirty="0"/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858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52400"/>
            <a:ext cx="6705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09800" y="5486400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dirty="0" smtClean="0"/>
              <a:t>Identify the structure shown and give two reasons</a:t>
            </a: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/>
              <a:t>State the distribution of this tissue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350</Words>
  <Application>Microsoft Office PowerPoint</Application>
  <PresentationFormat>On-screen Show (4:3)</PresentationFormat>
  <Paragraphs>83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Histology Slideshow Marathon</vt:lpstr>
      <vt:lpstr>1</vt:lpstr>
      <vt:lpstr>2</vt:lpstr>
      <vt:lpstr>Slide 4</vt:lpstr>
      <vt:lpstr>3</vt:lpstr>
      <vt:lpstr>4</vt:lpstr>
      <vt:lpstr>5</vt:lpstr>
      <vt:lpstr>6</vt:lpstr>
      <vt:lpstr>7</vt:lpstr>
      <vt:lpstr>8</vt:lpstr>
      <vt:lpstr>9</vt:lpstr>
      <vt:lpstr>10</vt:lpstr>
      <vt:lpstr>11. Name the structures labeled M, N and H</vt:lpstr>
      <vt:lpstr>12</vt:lpstr>
      <vt:lpstr>13</vt:lpstr>
      <vt:lpstr>14. Name the structures labeled K and L</vt:lpstr>
      <vt:lpstr>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Histology Slideshow Marathon</dc:title>
  <dc:creator>Beda Otieno</dc:creator>
  <cp:lastModifiedBy>Beda Otieno</cp:lastModifiedBy>
  <cp:revision>51</cp:revision>
  <dcterms:created xsi:type="dcterms:W3CDTF">2009-03-19T11:29:18Z</dcterms:created>
  <dcterms:modified xsi:type="dcterms:W3CDTF">2009-03-19T15:46:49Z</dcterms:modified>
</cp:coreProperties>
</file>