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9" r:id="rId4"/>
    <p:sldId id="268" r:id="rId5"/>
    <p:sldId id="274" r:id="rId6"/>
    <p:sldId id="279" r:id="rId7"/>
    <p:sldId id="275" r:id="rId8"/>
    <p:sldId id="259" r:id="rId9"/>
    <p:sldId id="260" r:id="rId10"/>
    <p:sldId id="261" r:id="rId11"/>
    <p:sldId id="262" r:id="rId12"/>
    <p:sldId id="263" r:id="rId13"/>
    <p:sldId id="264" r:id="rId14"/>
    <p:sldId id="265" r:id="rId15"/>
    <p:sldId id="270" r:id="rId16"/>
    <p:sldId id="271" r:id="rId17"/>
    <p:sldId id="272" r:id="rId18"/>
    <p:sldId id="273" r:id="rId19"/>
    <p:sldId id="276" r:id="rId20"/>
    <p:sldId id="277" r:id="rId21"/>
    <p:sldId id="278" r:id="rId22"/>
    <p:sldId id="280" r:id="rId23"/>
    <p:sldId id="28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70" d="100"/>
          <a:sy n="70" d="100"/>
        </p:scale>
        <p:origin x="-100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E8A087B1-EC54-4B77-AE1B-289D94982B45}" type="datetimeFigureOut">
              <a:rPr lang="en-US" smtClean="0"/>
              <a:pPr/>
              <a:t>7/24/2009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3536308-60A0-4D4A-8110-B3BCDE0984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8A087B1-EC54-4B77-AE1B-289D94982B45}" type="datetimeFigureOut">
              <a:rPr lang="en-US" smtClean="0"/>
              <a:pPr/>
              <a:t>7/24/2009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36308-60A0-4D4A-8110-B3BCDE0984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8A087B1-EC54-4B77-AE1B-289D94982B45}" type="datetimeFigureOut">
              <a:rPr lang="en-US" smtClean="0"/>
              <a:pPr/>
              <a:t>7/24/2009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36308-60A0-4D4A-8110-B3BCDE0984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E8A087B1-EC54-4B77-AE1B-289D94982B45}" type="datetimeFigureOut">
              <a:rPr lang="en-US" smtClean="0"/>
              <a:pPr/>
              <a:t>7/24/2009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3536308-60A0-4D4A-8110-B3BCDE0984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E8A087B1-EC54-4B77-AE1B-289D94982B45}" type="datetimeFigureOut">
              <a:rPr lang="en-US" smtClean="0"/>
              <a:pPr/>
              <a:t>7/24/2009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33536308-60A0-4D4A-8110-B3BCDE0984E7}"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E8A087B1-EC54-4B77-AE1B-289D94982B45}" type="datetimeFigureOut">
              <a:rPr lang="en-US" smtClean="0"/>
              <a:pPr/>
              <a:t>7/24/2009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3536308-60A0-4D4A-8110-B3BCDE0984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E8A087B1-EC54-4B77-AE1B-289D94982B45}" type="datetimeFigureOut">
              <a:rPr lang="en-US" smtClean="0"/>
              <a:pPr/>
              <a:t>7/24/2009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3536308-60A0-4D4A-8110-B3BCDE0984E7}"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8A087B1-EC54-4B77-AE1B-289D94982B45}" type="datetimeFigureOut">
              <a:rPr lang="en-US" smtClean="0"/>
              <a:pPr/>
              <a:t>7/24/2009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36308-60A0-4D4A-8110-B3BCDE0984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8A087B1-EC54-4B77-AE1B-289D94982B45}" type="datetimeFigureOut">
              <a:rPr lang="en-US" smtClean="0"/>
              <a:pPr/>
              <a:t>7/24/2009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36308-60A0-4D4A-8110-B3BCDE0984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E8A087B1-EC54-4B77-AE1B-289D94982B45}" type="datetimeFigureOut">
              <a:rPr lang="en-US" smtClean="0"/>
              <a:pPr/>
              <a:t>7/24/2009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36308-60A0-4D4A-8110-B3BCDE0984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E8A087B1-EC54-4B77-AE1B-289D94982B45}" type="datetimeFigureOut">
              <a:rPr lang="en-US" smtClean="0"/>
              <a:pPr/>
              <a:t>7/24/2009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3536308-60A0-4D4A-8110-B3BCDE0984E7}"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8A087B1-EC54-4B77-AE1B-289D94982B45}" type="datetimeFigureOut">
              <a:rPr lang="en-US" smtClean="0"/>
              <a:pPr/>
              <a:t>7/24/2009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3536308-60A0-4D4A-8110-B3BCDE0984E7}"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a:xfrm>
            <a:off x="685800" y="5638800"/>
            <a:ext cx="8458200" cy="1219200"/>
          </a:xfrm>
        </p:spPr>
        <p:txBody>
          <a:bodyPr>
            <a:normAutofit/>
          </a:bodyPr>
          <a:lstStyle/>
          <a:p>
            <a:r>
              <a:rPr lang="en-US" sz="1800" i="1" dirty="0" smtClean="0"/>
              <a:t>By Beda Otieno</a:t>
            </a:r>
            <a:endParaRPr lang="en-US" sz="1800" i="1" dirty="0"/>
          </a:p>
        </p:txBody>
      </p:sp>
      <p:sp>
        <p:nvSpPr>
          <p:cNvPr id="2" name="Title 1"/>
          <p:cNvSpPr>
            <a:spLocks noGrp="1"/>
          </p:cNvSpPr>
          <p:nvPr>
            <p:ph type="title"/>
          </p:nvPr>
        </p:nvSpPr>
        <p:spPr>
          <a:xfrm>
            <a:off x="914400" y="2590800"/>
            <a:ext cx="4981075" cy="1184825"/>
          </a:xfrm>
        </p:spPr>
        <p:txBody>
          <a:bodyPr>
            <a:normAutofit/>
          </a:bodyPr>
          <a:lstStyle/>
          <a:p>
            <a:r>
              <a:rPr lang="en-US" sz="6600" dirty="0" smtClean="0"/>
              <a:t>Essays </a:t>
            </a:r>
            <a:endParaRPr lang="en-US" sz="6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Spleen - Relations </a:t>
            </a:r>
            <a:r>
              <a:rPr lang="en-US" dirty="0" smtClean="0"/>
              <a:t>(6 marks)</a:t>
            </a:r>
            <a:br>
              <a:rPr lang="en-US" dirty="0" smtClean="0"/>
            </a:br>
            <a:endParaRPr lang="en-US" dirty="0"/>
          </a:p>
        </p:txBody>
      </p:sp>
      <p:sp>
        <p:nvSpPr>
          <p:cNvPr id="3" name="Content Placeholder 2"/>
          <p:cNvSpPr>
            <a:spLocks noGrp="1"/>
          </p:cNvSpPr>
          <p:nvPr>
            <p:ph idx="1"/>
          </p:nvPr>
        </p:nvSpPr>
        <p:spPr>
          <a:xfrm>
            <a:off x="685800" y="1447800"/>
            <a:ext cx="7848600" cy="4525963"/>
          </a:xfrm>
        </p:spPr>
        <p:txBody>
          <a:bodyPr>
            <a:normAutofit lnSpcReduction="10000"/>
          </a:bodyPr>
          <a:lstStyle/>
          <a:p>
            <a:pPr lvl="0"/>
            <a:r>
              <a:rPr lang="en-US" b="1" dirty="0" smtClean="0"/>
              <a:t>TAIL OF PANCREAS</a:t>
            </a:r>
            <a:endParaRPr lang="en-US" dirty="0" smtClean="0"/>
          </a:p>
          <a:p>
            <a:pPr lvl="0"/>
            <a:r>
              <a:rPr lang="en-US" b="1" dirty="0" smtClean="0"/>
              <a:t>STOMACH </a:t>
            </a:r>
            <a:endParaRPr lang="en-US" dirty="0" smtClean="0"/>
          </a:p>
          <a:p>
            <a:pPr lvl="0"/>
            <a:r>
              <a:rPr lang="en-US" b="1" dirty="0" smtClean="0"/>
              <a:t>LEFT KIDNEY </a:t>
            </a:r>
          </a:p>
          <a:p>
            <a:pPr lvl="0"/>
            <a:r>
              <a:rPr lang="en-US" b="1" dirty="0" smtClean="0"/>
              <a:t>LEFT SUPRARENAL</a:t>
            </a:r>
            <a:endParaRPr lang="en-US" dirty="0" smtClean="0"/>
          </a:p>
          <a:p>
            <a:pPr lvl="0"/>
            <a:r>
              <a:rPr lang="en-US" b="1" dirty="0" smtClean="0"/>
              <a:t>SPLENIC FLEXURE OF COLON</a:t>
            </a:r>
            <a:endParaRPr lang="en-US" dirty="0" smtClean="0"/>
          </a:p>
          <a:p>
            <a:pPr lvl="0"/>
            <a:r>
              <a:rPr lang="en-US" b="1" dirty="0" smtClean="0"/>
              <a:t>THORACIC DIAPHRAGM</a:t>
            </a:r>
            <a:endParaRPr lang="en-US" dirty="0" smtClean="0"/>
          </a:p>
          <a:p>
            <a:pPr lvl="0"/>
            <a:r>
              <a:rPr lang="en-US" b="1" dirty="0" smtClean="0"/>
              <a:t>PLEURA (COSTODIAPHRAGMATIC RECESS)</a:t>
            </a:r>
          </a:p>
          <a:p>
            <a:pPr lvl="0"/>
            <a:r>
              <a:rPr lang="en-US" b="1" dirty="0" smtClean="0"/>
              <a:t>BASE OF LEFT LUNG</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100" dirty="0" smtClean="0"/>
              <a:t>Spleen - Microscopic </a:t>
            </a:r>
            <a:r>
              <a:rPr lang="en-US" sz="3100" dirty="0" smtClean="0"/>
              <a:t>organization (6 marks</a:t>
            </a:r>
            <a:r>
              <a:rPr lang="en-US" sz="3100" dirty="0" smtClean="0"/>
              <a:t>)</a:t>
            </a:r>
            <a:endParaRPr lang="en-US" dirty="0"/>
          </a:p>
        </p:txBody>
      </p:sp>
      <p:sp>
        <p:nvSpPr>
          <p:cNvPr id="3" name="Content Placeholder 2"/>
          <p:cNvSpPr>
            <a:spLocks noGrp="1"/>
          </p:cNvSpPr>
          <p:nvPr>
            <p:ph idx="1"/>
          </p:nvPr>
        </p:nvSpPr>
        <p:spPr>
          <a:xfrm>
            <a:off x="0" y="1554162"/>
            <a:ext cx="8991600" cy="4525963"/>
          </a:xfrm>
        </p:spPr>
        <p:txBody>
          <a:bodyPr>
            <a:normAutofit fontScale="85000" lnSpcReduction="20000"/>
          </a:bodyPr>
          <a:lstStyle/>
          <a:p>
            <a:pPr lvl="0">
              <a:lnSpc>
                <a:spcPct val="150000"/>
              </a:lnSpc>
            </a:pPr>
            <a:r>
              <a:rPr lang="en-US" b="1" dirty="0" smtClean="0"/>
              <a:t>THICK CAPSULE SENDING IN TRABECUALE (1)</a:t>
            </a:r>
            <a:endParaRPr lang="en-US" dirty="0" smtClean="0"/>
          </a:p>
          <a:p>
            <a:pPr lvl="0">
              <a:lnSpc>
                <a:spcPct val="150000"/>
              </a:lnSpc>
            </a:pPr>
            <a:r>
              <a:rPr lang="en-US" b="1" dirty="0" smtClean="0"/>
              <a:t>WHITE PULP CONSISTING OF LYMPHOCYTIC NODULES (1)</a:t>
            </a:r>
            <a:endParaRPr lang="en-US" dirty="0" smtClean="0"/>
          </a:p>
          <a:p>
            <a:pPr lvl="2">
              <a:lnSpc>
                <a:spcPct val="150000"/>
              </a:lnSpc>
            </a:pPr>
            <a:r>
              <a:rPr lang="en-US" b="1" dirty="0" smtClean="0"/>
              <a:t>PERIARTERIAL SHEATH T (½)</a:t>
            </a:r>
            <a:endParaRPr lang="en-US" dirty="0" smtClean="0"/>
          </a:p>
          <a:p>
            <a:pPr lvl="2">
              <a:lnSpc>
                <a:spcPct val="150000"/>
              </a:lnSpc>
            </a:pPr>
            <a:r>
              <a:rPr lang="en-US" b="1" dirty="0" smtClean="0"/>
              <a:t>PERIPPHERAL PULP B (½)</a:t>
            </a:r>
            <a:endParaRPr lang="en-US" dirty="0" smtClean="0"/>
          </a:p>
          <a:p>
            <a:pPr>
              <a:lnSpc>
                <a:spcPct val="150000"/>
              </a:lnSpc>
            </a:pPr>
            <a:r>
              <a:rPr lang="en-US" b="1" dirty="0" smtClean="0"/>
              <a:t> RED PULP CONSISTING OF SPLENIC CORD (1) </a:t>
            </a:r>
            <a:endParaRPr lang="en-US" dirty="0" smtClean="0"/>
          </a:p>
          <a:p>
            <a:pPr lvl="2">
              <a:lnSpc>
                <a:spcPct val="150000"/>
              </a:lnSpc>
            </a:pPr>
            <a:r>
              <a:rPr lang="en-US" b="1" dirty="0" smtClean="0"/>
              <a:t>OTHER FORMED ELEMENTS OF BLOOD (½)</a:t>
            </a:r>
            <a:endParaRPr lang="en-US" dirty="0" smtClean="0"/>
          </a:p>
          <a:p>
            <a:pPr lvl="2">
              <a:lnSpc>
                <a:spcPct val="150000"/>
              </a:lnSpc>
            </a:pPr>
            <a:r>
              <a:rPr lang="en-US" b="1" dirty="0" smtClean="0"/>
              <a:t>PHAGOCYTIC CELLS (½)</a:t>
            </a:r>
          </a:p>
          <a:p>
            <a:pPr>
              <a:lnSpc>
                <a:spcPct val="150000"/>
              </a:lnSpc>
            </a:pPr>
            <a:r>
              <a:rPr lang="en-US" b="1" dirty="0" smtClean="0"/>
              <a:t>SUPPORTED BY RETICULAR FIBRES NETWORK (1)</a:t>
            </a:r>
            <a:endParaRPr lang="en-US" dirty="0" smtClean="0"/>
          </a:p>
          <a:p>
            <a:pPr lvl="2">
              <a:lnSpc>
                <a:spcPct val="150000"/>
              </a:lnSpc>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839200" cy="1066800"/>
          </a:xfrm>
        </p:spPr>
        <p:txBody>
          <a:bodyPr>
            <a:normAutofit fontScale="90000"/>
          </a:bodyPr>
          <a:lstStyle/>
          <a:p>
            <a:pPr lvl="0"/>
            <a:r>
              <a:rPr lang="en-US" dirty="0" smtClean="0"/>
              <a:t>Spleen - Developmental </a:t>
            </a:r>
            <a:r>
              <a:rPr lang="en-US" dirty="0" smtClean="0"/>
              <a:t>and congenital malformations (6 marks)</a:t>
            </a:r>
            <a:br>
              <a:rPr lang="en-US" dirty="0" smtClean="0"/>
            </a:br>
            <a:endParaRPr lang="en-US" dirty="0"/>
          </a:p>
        </p:txBody>
      </p:sp>
      <p:sp>
        <p:nvSpPr>
          <p:cNvPr id="3" name="Content Placeholder 2"/>
          <p:cNvSpPr>
            <a:spLocks noGrp="1"/>
          </p:cNvSpPr>
          <p:nvPr>
            <p:ph idx="1"/>
          </p:nvPr>
        </p:nvSpPr>
        <p:spPr>
          <a:xfrm>
            <a:off x="838200" y="1600200"/>
            <a:ext cx="7772400" cy="4525963"/>
          </a:xfrm>
        </p:spPr>
        <p:txBody>
          <a:bodyPr>
            <a:normAutofit fontScale="92500" lnSpcReduction="20000"/>
          </a:bodyPr>
          <a:lstStyle/>
          <a:p>
            <a:pPr lvl="0">
              <a:lnSpc>
                <a:spcPct val="150000"/>
              </a:lnSpc>
            </a:pPr>
            <a:r>
              <a:rPr lang="en-US" sz="2800" b="1" dirty="0" smtClean="0"/>
              <a:t>(5-6) MESENCHYMAL MASSES  (1) </a:t>
            </a:r>
            <a:endParaRPr lang="en-US" sz="2800" dirty="0" smtClean="0"/>
          </a:p>
          <a:p>
            <a:pPr lvl="0">
              <a:lnSpc>
                <a:spcPct val="150000"/>
              </a:lnSpc>
            </a:pPr>
            <a:r>
              <a:rPr lang="en-US" sz="2800" b="1" dirty="0" smtClean="0"/>
              <a:t>IN DORSAL MESOGASTRIUM (1)</a:t>
            </a:r>
            <a:endParaRPr lang="en-US" sz="2800" dirty="0" smtClean="0"/>
          </a:p>
          <a:p>
            <a:pPr lvl="0">
              <a:lnSpc>
                <a:spcPct val="150000"/>
              </a:lnSpc>
            </a:pPr>
            <a:r>
              <a:rPr lang="en-US" sz="2800" b="1" dirty="0" smtClean="0"/>
              <a:t>SHIFT OF MASSES WITH STOMACH ROTATION (1)</a:t>
            </a:r>
            <a:endParaRPr lang="en-US" sz="2800" dirty="0" smtClean="0"/>
          </a:p>
          <a:p>
            <a:pPr lvl="0">
              <a:lnSpc>
                <a:spcPct val="150000"/>
              </a:lnSpc>
            </a:pPr>
            <a:r>
              <a:rPr lang="en-US" sz="2800" b="1" dirty="0" smtClean="0"/>
              <a:t>COALESCENCE OF THE MASSES (1)</a:t>
            </a:r>
            <a:endParaRPr lang="en-US" sz="2800" dirty="0" smtClean="0"/>
          </a:p>
          <a:p>
            <a:pPr>
              <a:lnSpc>
                <a:spcPct val="150000"/>
              </a:lnSpc>
            </a:pPr>
            <a:r>
              <a:rPr lang="en-US" sz="2800" b="1" dirty="0" smtClean="0"/>
              <a:t>MALFORMATIONS (2)</a:t>
            </a:r>
            <a:endParaRPr lang="en-US" sz="2800" dirty="0" smtClean="0"/>
          </a:p>
          <a:p>
            <a:pPr lvl="2">
              <a:lnSpc>
                <a:spcPct val="150000"/>
              </a:lnSpc>
            </a:pPr>
            <a:r>
              <a:rPr lang="en-US" sz="2000" b="1" dirty="0" smtClean="0"/>
              <a:t>ACCESSORY SPLEEN </a:t>
            </a:r>
            <a:endParaRPr lang="en-US" sz="2000" dirty="0" smtClean="0"/>
          </a:p>
          <a:p>
            <a:pPr lvl="2">
              <a:lnSpc>
                <a:spcPct val="150000"/>
              </a:lnSpc>
            </a:pPr>
            <a:r>
              <a:rPr lang="en-US" sz="2000" b="1" dirty="0" smtClean="0"/>
              <a:t>ECTOPIC SPLEEN </a:t>
            </a:r>
            <a:endParaRPr lang="en-US" sz="2000" dirty="0" smtClean="0"/>
          </a:p>
          <a:p>
            <a:pPr lvl="2">
              <a:lnSpc>
                <a:spcPct val="150000"/>
              </a:lnSpc>
            </a:pPr>
            <a:r>
              <a:rPr lang="en-US" sz="2000" b="1" dirty="0" smtClean="0"/>
              <a:t>LOBULATED SPLEEN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153400" cy="838200"/>
          </a:xfrm>
        </p:spPr>
        <p:txBody>
          <a:bodyPr>
            <a:normAutofit/>
          </a:bodyPr>
          <a:lstStyle/>
          <a:p>
            <a:r>
              <a:rPr lang="en-US" dirty="0" smtClean="0"/>
              <a:t>Spleen - Effects </a:t>
            </a:r>
            <a:r>
              <a:rPr lang="en-US" dirty="0" smtClean="0"/>
              <a:t>of splenectomy (2) </a:t>
            </a:r>
            <a:endParaRPr lang="en-US" dirty="0"/>
          </a:p>
        </p:txBody>
      </p:sp>
      <p:sp>
        <p:nvSpPr>
          <p:cNvPr id="3" name="Content Placeholder 2"/>
          <p:cNvSpPr>
            <a:spLocks noGrp="1"/>
          </p:cNvSpPr>
          <p:nvPr>
            <p:ph idx="1"/>
          </p:nvPr>
        </p:nvSpPr>
        <p:spPr>
          <a:xfrm>
            <a:off x="685800" y="2209800"/>
            <a:ext cx="8153400" cy="3627438"/>
          </a:xfrm>
        </p:spPr>
        <p:txBody>
          <a:bodyPr/>
          <a:lstStyle/>
          <a:p>
            <a:pPr lvl="0">
              <a:lnSpc>
                <a:spcPct val="150000"/>
              </a:lnSpc>
            </a:pPr>
            <a:r>
              <a:rPr lang="en-US" sz="2400" b="1" dirty="0" smtClean="0"/>
              <a:t>THROMBOCYTOSIS (1)</a:t>
            </a:r>
            <a:endParaRPr lang="en-US" sz="2400" dirty="0" smtClean="0"/>
          </a:p>
          <a:p>
            <a:pPr lvl="0">
              <a:lnSpc>
                <a:spcPct val="150000"/>
              </a:lnSpc>
            </a:pPr>
            <a:r>
              <a:rPr lang="en-US" sz="2400" b="1" dirty="0" smtClean="0"/>
              <a:t>INCREASED SUSCEPTIBILITY TO SOME INFECTIONS AND INFESTATIONS (1)</a:t>
            </a:r>
            <a:endParaRPr lang="en-US" sz="2400" dirty="0" smtClean="0"/>
          </a:p>
          <a:p>
            <a:pPr lvl="0">
              <a:lnSpc>
                <a:spcPct val="150000"/>
              </a:lnSpc>
            </a:pPr>
            <a:r>
              <a:rPr lang="en-US" sz="2400" b="1" dirty="0" smtClean="0"/>
              <a:t>ABNORMAL RED BLOOD CELLS IN CIRCULATION (1)</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7848600" cy="838200"/>
          </a:xfrm>
        </p:spPr>
        <p:txBody>
          <a:bodyPr>
            <a:normAutofit fontScale="90000"/>
          </a:bodyPr>
          <a:lstStyle/>
          <a:p>
            <a:r>
              <a:rPr lang="en-US" b="1" dirty="0" smtClean="0"/>
              <a:t>2: pupillary Innervation - Sympathetic</a:t>
            </a:r>
            <a:endParaRPr lang="en-US" b="1" dirty="0"/>
          </a:p>
        </p:txBody>
      </p:sp>
      <p:sp>
        <p:nvSpPr>
          <p:cNvPr id="3" name="Content Placeholder 2"/>
          <p:cNvSpPr>
            <a:spLocks noGrp="1"/>
          </p:cNvSpPr>
          <p:nvPr>
            <p:ph idx="1"/>
          </p:nvPr>
        </p:nvSpPr>
        <p:spPr/>
        <p:txBody>
          <a:bodyPr>
            <a:normAutofit/>
          </a:bodyPr>
          <a:lstStyle/>
          <a:p>
            <a:pPr lvl="1">
              <a:lnSpc>
                <a:spcPct val="150000"/>
              </a:lnSpc>
            </a:pPr>
            <a:r>
              <a:rPr lang="en-US" b="1" dirty="0" smtClean="0"/>
              <a:t>UPPER </a:t>
            </a:r>
            <a:r>
              <a:rPr lang="en-US" b="1" dirty="0" smtClean="0"/>
              <a:t>THORACIC SPINAL CORD (½)</a:t>
            </a:r>
            <a:endParaRPr lang="en-US" dirty="0" smtClean="0"/>
          </a:p>
          <a:p>
            <a:pPr lvl="1">
              <a:lnSpc>
                <a:spcPct val="150000"/>
              </a:lnSpc>
            </a:pPr>
            <a:r>
              <a:rPr lang="en-US" b="1" dirty="0" smtClean="0"/>
              <a:t>SUPERIOR CERVICAL SYMPATHETIC GANGLION (½)</a:t>
            </a:r>
            <a:endParaRPr lang="en-US" dirty="0" smtClean="0"/>
          </a:p>
          <a:p>
            <a:pPr lvl="1">
              <a:lnSpc>
                <a:spcPct val="150000"/>
              </a:lnSpc>
            </a:pPr>
            <a:r>
              <a:rPr lang="en-US" b="1" dirty="0" smtClean="0"/>
              <a:t>INTERNAL CAROTID PLEXUS (½)</a:t>
            </a:r>
            <a:endParaRPr lang="en-US" dirty="0" smtClean="0"/>
          </a:p>
          <a:p>
            <a:pPr lvl="1">
              <a:lnSpc>
                <a:spcPct val="150000"/>
              </a:lnSpc>
            </a:pPr>
            <a:r>
              <a:rPr lang="en-US" b="1" dirty="0" smtClean="0"/>
              <a:t>OPHTHALMIC ARTERY (½)</a:t>
            </a:r>
            <a:endParaRPr lang="en-US" dirty="0" smtClean="0"/>
          </a:p>
          <a:p>
            <a:pPr lvl="1">
              <a:lnSpc>
                <a:spcPct val="150000"/>
              </a:lnSpc>
            </a:pPr>
            <a:r>
              <a:rPr lang="en-US" b="1" dirty="0" smtClean="0"/>
              <a:t>SHORTCILIARY ARTERY (½)</a:t>
            </a:r>
            <a:endParaRPr lang="en-US" dirty="0" smtClean="0"/>
          </a:p>
          <a:p>
            <a:pPr lvl="1">
              <a:lnSpc>
                <a:spcPct val="150000"/>
              </a:lnSpc>
            </a:pPr>
            <a:r>
              <a:rPr lang="en-US" b="1" dirty="0" smtClean="0"/>
              <a:t>DILATOR PUPILLAE </a:t>
            </a:r>
            <a:r>
              <a:rPr lang="en-US" b="1" dirty="0" smtClean="0"/>
              <a:t>(½)</a:t>
            </a: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686800" cy="838200"/>
          </a:xfrm>
        </p:spPr>
        <p:txBody>
          <a:bodyPr>
            <a:normAutofit fontScale="90000"/>
          </a:bodyPr>
          <a:lstStyle/>
          <a:p>
            <a:r>
              <a:rPr lang="en-US" b="1" dirty="0" smtClean="0"/>
              <a:t>pupillary Innervation - </a:t>
            </a:r>
            <a:r>
              <a:rPr lang="en-US" b="1" dirty="0" smtClean="0"/>
              <a:t>Parasympathetic</a:t>
            </a:r>
            <a:r>
              <a:rPr lang="en-US" dirty="0" smtClean="0"/>
              <a:t/>
            </a:r>
            <a:br>
              <a:rPr lang="en-US" dirty="0" smtClean="0"/>
            </a:br>
            <a:endParaRPr lang="en-US" dirty="0"/>
          </a:p>
        </p:txBody>
      </p:sp>
      <p:sp>
        <p:nvSpPr>
          <p:cNvPr id="3" name="Content Placeholder 2"/>
          <p:cNvSpPr>
            <a:spLocks noGrp="1"/>
          </p:cNvSpPr>
          <p:nvPr>
            <p:ph idx="1"/>
          </p:nvPr>
        </p:nvSpPr>
        <p:spPr>
          <a:xfrm>
            <a:off x="1295400" y="1524000"/>
            <a:ext cx="6019800" cy="4525963"/>
          </a:xfrm>
        </p:spPr>
        <p:txBody>
          <a:bodyPr/>
          <a:lstStyle/>
          <a:p>
            <a:pPr>
              <a:lnSpc>
                <a:spcPct val="150000"/>
              </a:lnSpc>
            </a:pPr>
            <a:r>
              <a:rPr lang="en-US" sz="2400" b="1" dirty="0" smtClean="0"/>
              <a:t>ACCESSORY </a:t>
            </a:r>
            <a:r>
              <a:rPr lang="en-US" sz="2400" b="1" dirty="0" smtClean="0"/>
              <a:t>OCULOMOTOR NUCLEUS (½) IN THE MID BRAIN (½) </a:t>
            </a:r>
            <a:endParaRPr lang="en-US" sz="2400" dirty="0" smtClean="0"/>
          </a:p>
          <a:p>
            <a:pPr>
              <a:lnSpc>
                <a:spcPct val="150000"/>
              </a:lnSpc>
            </a:pPr>
            <a:r>
              <a:rPr lang="en-US" sz="2400" b="1" dirty="0" smtClean="0"/>
              <a:t>OCULOMOTOR NERVE (½)  </a:t>
            </a:r>
            <a:endParaRPr lang="en-US" sz="2400" dirty="0" smtClean="0"/>
          </a:p>
          <a:p>
            <a:pPr>
              <a:lnSpc>
                <a:spcPct val="150000"/>
              </a:lnSpc>
            </a:pPr>
            <a:r>
              <a:rPr lang="en-US" sz="2400" b="1" dirty="0" smtClean="0"/>
              <a:t>CILIARY GANGLION (½)</a:t>
            </a:r>
            <a:endParaRPr lang="en-US" sz="2400" dirty="0" smtClean="0"/>
          </a:p>
          <a:p>
            <a:pPr>
              <a:lnSpc>
                <a:spcPct val="150000"/>
              </a:lnSpc>
            </a:pPr>
            <a:r>
              <a:rPr lang="en-US" sz="2400" b="1" dirty="0" smtClean="0"/>
              <a:t>SHORT CILIARY NERVES (½)</a:t>
            </a:r>
            <a:endParaRPr lang="en-US" sz="2400" dirty="0" smtClean="0"/>
          </a:p>
          <a:p>
            <a:pPr>
              <a:lnSpc>
                <a:spcPct val="150000"/>
              </a:lnSpc>
            </a:pPr>
            <a:r>
              <a:rPr lang="en-US" sz="2400" b="1" dirty="0" smtClean="0"/>
              <a:t>CONSTRICTOR PUPILLAE (½)</a:t>
            </a:r>
            <a:endParaRPr lang="en-US" sz="2400"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Anatomical snuff box - BOUNDARIES </a:t>
            </a:r>
            <a:r>
              <a:rPr lang="en-US" b="1" dirty="0" smtClean="0"/>
              <a:t>(</a:t>
            </a:r>
            <a:r>
              <a:rPr lang="en-US" b="1" dirty="0" smtClean="0"/>
              <a:t>4)</a:t>
            </a:r>
            <a:endParaRPr lang="en-US" dirty="0"/>
          </a:p>
        </p:txBody>
      </p:sp>
      <p:sp>
        <p:nvSpPr>
          <p:cNvPr id="3" name="Content Placeholder 2"/>
          <p:cNvSpPr>
            <a:spLocks noGrp="1"/>
          </p:cNvSpPr>
          <p:nvPr>
            <p:ph idx="1"/>
          </p:nvPr>
        </p:nvSpPr>
        <p:spPr/>
        <p:txBody>
          <a:bodyPr/>
          <a:lstStyle/>
          <a:p>
            <a:pPr lvl="0">
              <a:lnSpc>
                <a:spcPct val="150000"/>
              </a:lnSpc>
            </a:pPr>
            <a:r>
              <a:rPr lang="en-US" sz="2400" b="1" dirty="0" smtClean="0"/>
              <a:t>POSTERIOR </a:t>
            </a:r>
            <a:r>
              <a:rPr lang="en-US" sz="2400" b="1" dirty="0" smtClean="0"/>
              <a:t>EXTENSOR POLICIS LONGUS (1)</a:t>
            </a:r>
            <a:endParaRPr lang="en-US" sz="2400" dirty="0" smtClean="0"/>
          </a:p>
          <a:p>
            <a:pPr lvl="0">
              <a:lnSpc>
                <a:spcPct val="150000"/>
              </a:lnSpc>
            </a:pPr>
            <a:r>
              <a:rPr lang="en-US" sz="2400" b="1" dirty="0" smtClean="0"/>
              <a:t>ANTERIOR ABDUCTOR POLICIS LONGUS (1)</a:t>
            </a:r>
            <a:endParaRPr lang="en-US" sz="2400" dirty="0" smtClean="0"/>
          </a:p>
          <a:p>
            <a:pPr lvl="0">
              <a:lnSpc>
                <a:spcPct val="150000"/>
              </a:lnSpc>
            </a:pPr>
            <a:r>
              <a:rPr lang="en-US" sz="2400" b="1" dirty="0" smtClean="0"/>
              <a:t>ROOF – SUPERFICIAL FASCIA CONTAINING BRANCH OF SUPERFICIAL </a:t>
            </a:r>
            <a:r>
              <a:rPr lang="en-US" sz="2400" b="1" dirty="0" smtClean="0"/>
              <a:t>RADIAL </a:t>
            </a:r>
            <a:r>
              <a:rPr lang="en-US" sz="2400" b="1" dirty="0" smtClean="0"/>
              <a:t>NERVE AND TRIBUTARIES OF CEPHALIC VEINS (1)</a:t>
            </a:r>
            <a:endParaRPr lang="en-US" sz="2400" dirty="0" smtClean="0"/>
          </a:p>
          <a:p>
            <a:pPr lvl="0">
              <a:lnSpc>
                <a:spcPct val="150000"/>
              </a:lnSpc>
            </a:pPr>
            <a:r>
              <a:rPr lang="en-US" sz="2400" b="1" dirty="0" smtClean="0"/>
              <a:t>FLOOR – SCAPHOID AND STYLOID PROCESS OF RADIUS (1)</a:t>
            </a:r>
            <a:endParaRPr lang="en-US" sz="2400"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Anatomical snuff box - </a:t>
            </a:r>
            <a:r>
              <a:rPr lang="en-US" sz="4000" b="1" dirty="0" smtClean="0"/>
              <a:t>CONTENTS</a:t>
            </a:r>
            <a:r>
              <a:rPr lang="en-US" sz="4000" b="1" dirty="0" smtClean="0"/>
              <a:t>: </a:t>
            </a:r>
            <a:endParaRPr lang="en-US" sz="4000" b="1" dirty="0"/>
          </a:p>
        </p:txBody>
      </p:sp>
      <p:sp>
        <p:nvSpPr>
          <p:cNvPr id="3" name="Content Placeholder 2"/>
          <p:cNvSpPr>
            <a:spLocks noGrp="1"/>
          </p:cNvSpPr>
          <p:nvPr>
            <p:ph idx="1"/>
          </p:nvPr>
        </p:nvSpPr>
        <p:spPr>
          <a:xfrm>
            <a:off x="152400" y="2590800"/>
            <a:ext cx="8686800" cy="2332038"/>
          </a:xfrm>
        </p:spPr>
        <p:txBody>
          <a:bodyPr>
            <a:normAutofit/>
          </a:bodyPr>
          <a:lstStyle/>
          <a:p>
            <a:pPr lvl="0"/>
            <a:r>
              <a:rPr lang="en-US" sz="2800" b="1" dirty="0" smtClean="0"/>
              <a:t>RADIAL </a:t>
            </a:r>
            <a:r>
              <a:rPr lang="en-US" sz="2800" b="1" dirty="0" smtClean="0"/>
              <a:t>ARTERY AND VENAE COMMITTANTES (1)</a:t>
            </a:r>
            <a:endParaRPr lang="en-US" sz="2800" dirty="0" smtClean="0"/>
          </a:p>
          <a:p>
            <a:pPr>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Anatomical snuff box - </a:t>
            </a:r>
            <a:r>
              <a:rPr lang="en-US" b="1" dirty="0" smtClean="0"/>
              <a:t>CLINICAL </a:t>
            </a:r>
            <a:r>
              <a:rPr lang="en-US" b="1" dirty="0" smtClean="0"/>
              <a:t>RELEVANCE </a:t>
            </a:r>
            <a:endParaRPr lang="en-US" dirty="0"/>
          </a:p>
        </p:txBody>
      </p:sp>
      <p:sp>
        <p:nvSpPr>
          <p:cNvPr id="3" name="Content Placeholder 2"/>
          <p:cNvSpPr>
            <a:spLocks noGrp="1"/>
          </p:cNvSpPr>
          <p:nvPr>
            <p:ph idx="1"/>
          </p:nvPr>
        </p:nvSpPr>
        <p:spPr>
          <a:xfrm>
            <a:off x="228600" y="2209800"/>
            <a:ext cx="8686800" cy="2865438"/>
          </a:xfrm>
        </p:spPr>
        <p:txBody>
          <a:bodyPr/>
          <a:lstStyle/>
          <a:p>
            <a:pPr lvl="0">
              <a:lnSpc>
                <a:spcPct val="200000"/>
              </a:lnSpc>
            </a:pPr>
            <a:r>
              <a:rPr lang="en-US" sz="2400" b="1" dirty="0" smtClean="0"/>
              <a:t>SITE </a:t>
            </a:r>
            <a:r>
              <a:rPr lang="en-US" sz="2400" b="1" dirty="0" smtClean="0"/>
              <a:t>OF INCREASED TENDERNESS IN SCAPHOID FRACTURE</a:t>
            </a:r>
            <a:endParaRPr lang="en-US" sz="2400" dirty="0" smtClean="0"/>
          </a:p>
          <a:p>
            <a:pPr lvl="0">
              <a:lnSpc>
                <a:spcPct val="200000"/>
              </a:lnSpc>
            </a:pPr>
            <a:r>
              <a:rPr lang="en-US" sz="2400" b="1" dirty="0" smtClean="0"/>
              <a:t>RISK OF DAMAGE TO RADIAL NERVE IN MAKING INCISIONS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Saphenous vein - COURSE</a:t>
            </a:r>
            <a:endParaRPr lang="en-US" b="1" dirty="0"/>
          </a:p>
        </p:txBody>
      </p:sp>
      <p:sp>
        <p:nvSpPr>
          <p:cNvPr id="3" name="Content Placeholder 2"/>
          <p:cNvSpPr>
            <a:spLocks noGrp="1"/>
          </p:cNvSpPr>
          <p:nvPr>
            <p:ph idx="1"/>
          </p:nvPr>
        </p:nvSpPr>
        <p:spPr/>
        <p:txBody>
          <a:bodyPr>
            <a:normAutofit/>
          </a:bodyPr>
          <a:lstStyle/>
          <a:p>
            <a:pPr lvl="0">
              <a:lnSpc>
                <a:spcPct val="150000"/>
              </a:lnSpc>
            </a:pPr>
            <a:r>
              <a:rPr lang="en-US" sz="2400" b="1" dirty="0" smtClean="0"/>
              <a:t>MEDIAL </a:t>
            </a:r>
            <a:r>
              <a:rPr lang="en-US" sz="2400" b="1" dirty="0" smtClean="0"/>
              <a:t>CONTINUATION OF THE DORSAL VENOUS ARCH OF FOOT (½)</a:t>
            </a:r>
            <a:endParaRPr lang="en-US" sz="2400" dirty="0" smtClean="0"/>
          </a:p>
          <a:p>
            <a:pPr lvl="0">
              <a:lnSpc>
                <a:spcPct val="150000"/>
              </a:lnSpc>
            </a:pPr>
            <a:r>
              <a:rPr lang="en-US" sz="2400" b="1" dirty="0" smtClean="0"/>
              <a:t>ANTERIOR TO MEDIAL MALLEOLUS (½), ANTEROMEDIAL (½) TO TIBIAL/LEG, POSTEROMEDIAL TO THE KNEE (½), MEDIAL IN THE THIGH (½). MOVING DIAGONALLY UP TO THE SAPHENOUS (½) OPENING OF THE FASCIA LATA</a:t>
            </a:r>
            <a:endParaRPr lang="en-US" sz="2400"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6324600" cy="838200"/>
          </a:xfrm>
        </p:spPr>
        <p:txBody>
          <a:bodyPr/>
          <a:lstStyle/>
          <a:p>
            <a:r>
              <a:rPr lang="en-US" dirty="0" smtClean="0"/>
              <a:t>1. The </a:t>
            </a:r>
            <a:r>
              <a:rPr lang="en-US" dirty="0" smtClean="0"/>
              <a:t>spleen</a:t>
            </a:r>
            <a:endParaRPr lang="en-US" dirty="0"/>
          </a:p>
        </p:txBody>
      </p:sp>
      <p:sp>
        <p:nvSpPr>
          <p:cNvPr id="3" name="Content Placeholder 2"/>
          <p:cNvSpPr>
            <a:spLocks noGrp="1"/>
          </p:cNvSpPr>
          <p:nvPr>
            <p:ph idx="1"/>
          </p:nvPr>
        </p:nvSpPr>
        <p:spPr>
          <a:xfrm>
            <a:off x="152400" y="1066800"/>
            <a:ext cx="8991600" cy="5791200"/>
          </a:xfrm>
        </p:spPr>
        <p:txBody>
          <a:bodyPr>
            <a:normAutofit fontScale="92500" lnSpcReduction="10000"/>
          </a:bodyPr>
          <a:lstStyle/>
          <a:p>
            <a:pPr>
              <a:lnSpc>
                <a:spcPct val="150000"/>
              </a:lnSpc>
              <a:buNone/>
            </a:pPr>
            <a:r>
              <a:rPr lang="en-US" sz="2800" dirty="0" smtClean="0"/>
              <a:t>The spleen serves important functions which are related to its structural organization.  In performing splenectomy, knowledge of its position and close relations is vital.  Give an account of the anatomy of this organ under these subheadings:</a:t>
            </a:r>
          </a:p>
          <a:p>
            <a:pPr marL="1314450" lvl="2" indent="-514350">
              <a:lnSpc>
                <a:spcPct val="150000"/>
              </a:lnSpc>
              <a:buFont typeface="+mj-lt"/>
              <a:buAutoNum type="alphaLcPeriod"/>
            </a:pPr>
            <a:r>
              <a:rPr lang="en-US" dirty="0" smtClean="0"/>
              <a:t>Position (5 marks)</a:t>
            </a:r>
          </a:p>
          <a:p>
            <a:pPr marL="1314450" lvl="2" indent="-514350">
              <a:lnSpc>
                <a:spcPct val="150000"/>
              </a:lnSpc>
              <a:buFont typeface="+mj-lt"/>
              <a:buAutoNum type="alphaLcPeriod"/>
            </a:pPr>
            <a:r>
              <a:rPr lang="en-US" dirty="0" smtClean="0"/>
              <a:t>Relations (6 marks)</a:t>
            </a:r>
          </a:p>
          <a:p>
            <a:pPr marL="1314450" lvl="2" indent="-514350">
              <a:lnSpc>
                <a:spcPct val="150000"/>
              </a:lnSpc>
              <a:buFont typeface="+mj-lt"/>
              <a:buAutoNum type="alphaLcPeriod"/>
            </a:pPr>
            <a:r>
              <a:rPr lang="en-US" dirty="0" smtClean="0"/>
              <a:t>Microscopic organization (6 marks)</a:t>
            </a:r>
          </a:p>
          <a:p>
            <a:pPr marL="1314450" lvl="2" indent="-514350">
              <a:lnSpc>
                <a:spcPct val="150000"/>
              </a:lnSpc>
              <a:buFont typeface="+mj-lt"/>
              <a:buAutoNum type="alphaLcPeriod"/>
            </a:pPr>
            <a:r>
              <a:rPr lang="en-US" dirty="0" smtClean="0"/>
              <a:t>Developmental and congenital malformations (6 marks)</a:t>
            </a:r>
          </a:p>
          <a:p>
            <a:pPr marL="1314450" lvl="2" indent="-514350">
              <a:lnSpc>
                <a:spcPct val="150000"/>
              </a:lnSpc>
              <a:buFont typeface="+mj-lt"/>
              <a:buAutoNum type="alphaLcPeriod"/>
            </a:pPr>
            <a:r>
              <a:rPr lang="en-US" dirty="0" smtClean="0"/>
              <a:t>Effects of splenectomy (2 marks)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Saphenous vein - </a:t>
            </a:r>
            <a:r>
              <a:rPr lang="en-US" b="1" dirty="0" smtClean="0"/>
              <a:t>TRIBUTARIES:	</a:t>
            </a:r>
            <a:endParaRPr lang="en-US" dirty="0"/>
          </a:p>
        </p:txBody>
      </p:sp>
      <p:sp>
        <p:nvSpPr>
          <p:cNvPr id="3" name="Content Placeholder 2"/>
          <p:cNvSpPr>
            <a:spLocks noGrp="1"/>
          </p:cNvSpPr>
          <p:nvPr>
            <p:ph idx="1"/>
          </p:nvPr>
        </p:nvSpPr>
        <p:spPr>
          <a:xfrm>
            <a:off x="1066800" y="1447800"/>
            <a:ext cx="6858000" cy="4525963"/>
          </a:xfrm>
        </p:spPr>
        <p:txBody>
          <a:bodyPr/>
          <a:lstStyle/>
          <a:p>
            <a:pPr lvl="0">
              <a:lnSpc>
                <a:spcPct val="150000"/>
              </a:lnSpc>
            </a:pPr>
            <a:r>
              <a:rPr lang="en-US" sz="2800" b="1" dirty="0" smtClean="0"/>
              <a:t>ANTERIOR </a:t>
            </a:r>
            <a:r>
              <a:rPr lang="en-US" sz="2800" b="1" dirty="0" smtClean="0"/>
              <a:t>CUTANEOUS VEIN OF THIGH </a:t>
            </a:r>
            <a:endParaRPr lang="en-US" sz="2800" dirty="0" smtClean="0"/>
          </a:p>
          <a:p>
            <a:pPr lvl="0">
              <a:lnSpc>
                <a:spcPct val="150000"/>
              </a:lnSpc>
            </a:pPr>
            <a:r>
              <a:rPr lang="en-US" sz="2800" b="1" dirty="0" smtClean="0"/>
              <a:t>SUPERIOR EXTERNAL PUDENDAL </a:t>
            </a:r>
            <a:endParaRPr lang="en-US" sz="2800" dirty="0" smtClean="0"/>
          </a:p>
          <a:p>
            <a:pPr lvl="0">
              <a:lnSpc>
                <a:spcPct val="150000"/>
              </a:lnSpc>
            </a:pPr>
            <a:r>
              <a:rPr lang="en-US" sz="2800" b="1" dirty="0" smtClean="0"/>
              <a:t>DEEP EXTERNAL PUDENDAL </a:t>
            </a:r>
            <a:endParaRPr lang="en-US" sz="2800" dirty="0" smtClean="0"/>
          </a:p>
          <a:p>
            <a:pPr lvl="0">
              <a:lnSpc>
                <a:spcPct val="150000"/>
              </a:lnSpc>
            </a:pPr>
            <a:r>
              <a:rPr lang="en-US" sz="2800" b="1" dirty="0" smtClean="0"/>
              <a:t>SUPERFICIAL EPIGASTRIC </a:t>
            </a:r>
            <a:endParaRPr lang="en-US" sz="2800" dirty="0" smtClean="0"/>
          </a:p>
          <a:p>
            <a:pPr lvl="0">
              <a:lnSpc>
                <a:spcPct val="150000"/>
              </a:lnSpc>
            </a:pPr>
            <a:r>
              <a:rPr lang="en-US" sz="2800" b="1" dirty="0" smtClean="0"/>
              <a:t>SUPERFICAL CIRCUMFLEX ILIAC </a:t>
            </a:r>
            <a:endParaRPr lang="en-US" sz="2800"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Saphenous vein - </a:t>
            </a:r>
            <a:r>
              <a:rPr lang="en-US" b="1" dirty="0" smtClean="0"/>
              <a:t>COMMUNICATIONS</a:t>
            </a:r>
            <a:r>
              <a:rPr lang="en-US" b="1" dirty="0" smtClean="0"/>
              <a:t>: </a:t>
            </a:r>
            <a:endParaRPr lang="en-US" dirty="0"/>
          </a:p>
        </p:txBody>
      </p:sp>
      <p:sp>
        <p:nvSpPr>
          <p:cNvPr id="3" name="Content Placeholder 2"/>
          <p:cNvSpPr>
            <a:spLocks noGrp="1"/>
          </p:cNvSpPr>
          <p:nvPr>
            <p:ph idx="1"/>
          </p:nvPr>
        </p:nvSpPr>
        <p:spPr>
          <a:xfrm>
            <a:off x="762000" y="2133600"/>
            <a:ext cx="7620000" cy="3398838"/>
          </a:xfrm>
        </p:spPr>
        <p:txBody>
          <a:bodyPr/>
          <a:lstStyle/>
          <a:p>
            <a:pPr lvl="0">
              <a:lnSpc>
                <a:spcPct val="150000"/>
              </a:lnSpc>
            </a:pPr>
            <a:r>
              <a:rPr lang="en-US" sz="2800" b="1" dirty="0" smtClean="0"/>
              <a:t>TO </a:t>
            </a:r>
            <a:r>
              <a:rPr lang="en-US" sz="2800" b="1" dirty="0" smtClean="0"/>
              <a:t>THE DEEP (1) AND SMALL SAPHENOUS (PERFORATORS) (1)</a:t>
            </a:r>
            <a:endParaRPr lang="en-US" sz="2800"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Thyroid lobe</a:t>
            </a:r>
            <a:endParaRPr lang="en-US" dirty="0"/>
          </a:p>
        </p:txBody>
      </p:sp>
      <p:sp>
        <p:nvSpPr>
          <p:cNvPr id="3" name="Content Placeholder 2"/>
          <p:cNvSpPr>
            <a:spLocks noGrp="1"/>
          </p:cNvSpPr>
          <p:nvPr>
            <p:ph idx="1"/>
          </p:nvPr>
        </p:nvSpPr>
        <p:spPr>
          <a:xfrm>
            <a:off x="1828800" y="1600200"/>
            <a:ext cx="6477000" cy="4525963"/>
          </a:xfrm>
        </p:spPr>
        <p:txBody>
          <a:bodyPr>
            <a:normAutofit fontScale="92500" lnSpcReduction="10000"/>
          </a:bodyPr>
          <a:lstStyle/>
          <a:p>
            <a:pPr lvl="0">
              <a:lnSpc>
                <a:spcPct val="150000"/>
              </a:lnSpc>
            </a:pPr>
            <a:r>
              <a:rPr lang="en-US" sz="2800" b="1" dirty="0" smtClean="0"/>
              <a:t>TRACHEA</a:t>
            </a:r>
            <a:endParaRPr lang="en-US" sz="2800" dirty="0" smtClean="0"/>
          </a:p>
          <a:p>
            <a:pPr lvl="0">
              <a:lnSpc>
                <a:spcPct val="150000"/>
              </a:lnSpc>
            </a:pPr>
            <a:r>
              <a:rPr lang="en-US" sz="2800" b="1" dirty="0" smtClean="0"/>
              <a:t>OESOPHAGUS</a:t>
            </a:r>
            <a:endParaRPr lang="en-US" sz="2800" dirty="0" smtClean="0"/>
          </a:p>
          <a:p>
            <a:pPr lvl="0">
              <a:lnSpc>
                <a:spcPct val="150000"/>
              </a:lnSpc>
            </a:pPr>
            <a:r>
              <a:rPr lang="en-US" sz="2800" b="1" dirty="0" smtClean="0"/>
              <a:t>LARYNX</a:t>
            </a:r>
            <a:endParaRPr lang="en-US" sz="2800" dirty="0" smtClean="0"/>
          </a:p>
          <a:p>
            <a:pPr lvl="0">
              <a:lnSpc>
                <a:spcPct val="150000"/>
              </a:lnSpc>
            </a:pPr>
            <a:r>
              <a:rPr lang="en-US" sz="2800" b="1" dirty="0" smtClean="0"/>
              <a:t>PHARYNX </a:t>
            </a:r>
            <a:endParaRPr lang="en-US" sz="2800" dirty="0" smtClean="0"/>
          </a:p>
          <a:p>
            <a:pPr lvl="0">
              <a:lnSpc>
                <a:spcPct val="150000"/>
              </a:lnSpc>
            </a:pPr>
            <a:r>
              <a:rPr lang="en-US" sz="2800" b="1" dirty="0" smtClean="0"/>
              <a:t>RECURRENT LARYNGEAL N.</a:t>
            </a:r>
            <a:endParaRPr lang="en-US" sz="2800" dirty="0" smtClean="0"/>
          </a:p>
          <a:p>
            <a:pPr lvl="0">
              <a:lnSpc>
                <a:spcPct val="150000"/>
              </a:lnSpc>
            </a:pPr>
            <a:r>
              <a:rPr lang="en-US" sz="2800" b="1" dirty="0" smtClean="0"/>
              <a:t>INFERIOR THYROID ARTERY</a:t>
            </a:r>
            <a:endParaRPr lang="en-US" sz="2800" dirty="0" smtClean="0"/>
          </a:p>
          <a:p>
            <a:pPr lvl="0">
              <a:lnSpc>
                <a:spcPct val="150000"/>
              </a:lnSpc>
            </a:pPr>
            <a:r>
              <a:rPr lang="en-US" sz="2800" b="1" dirty="0" smtClean="0"/>
              <a:t>EXTERNAL LARYNGEAL </a:t>
            </a:r>
            <a:r>
              <a:rPr lang="en-US" sz="2800" b="1" dirty="0" smtClean="0"/>
              <a:t>N</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endParaRPr lang="en-US"/>
          </a:p>
        </p:txBody>
      </p:sp>
      <p:sp>
        <p:nvSpPr>
          <p:cNvPr id="2" name="Title 1"/>
          <p:cNvSpPr>
            <a:spLocks noGrp="1"/>
          </p:cNvSpPr>
          <p:nvPr>
            <p:ph type="title"/>
          </p:nvPr>
        </p:nvSpPr>
        <p:spPr/>
        <p:txBody>
          <a:bodyPr>
            <a:noAutofit/>
          </a:bodyPr>
          <a:lstStyle/>
          <a:p>
            <a:r>
              <a:rPr lang="en-US" sz="8000" b="1" dirty="0" smtClean="0"/>
              <a:t>The end</a:t>
            </a:r>
            <a:endParaRPr lang="en-US" sz="8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05000"/>
            <a:ext cx="8686800" cy="3429000"/>
          </a:xfrm>
        </p:spPr>
        <p:txBody>
          <a:bodyPr>
            <a:normAutofit/>
          </a:bodyPr>
          <a:lstStyle/>
          <a:p>
            <a:pPr lvl="0">
              <a:lnSpc>
                <a:spcPct val="150000"/>
              </a:lnSpc>
            </a:pPr>
            <a:r>
              <a:rPr lang="en-US" dirty="0" smtClean="0"/>
              <a:t>2. Outline </a:t>
            </a:r>
            <a:r>
              <a:rPr lang="en-US" dirty="0" smtClean="0"/>
              <a:t>the pathways necessary for autonomic innervation of the pupillary muscles (6 marks)</a:t>
            </a:r>
            <a:br>
              <a:rPr lang="en-US" dirty="0" smtClean="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001000" cy="822960"/>
          </a:xfrm>
        </p:spPr>
        <p:txBody>
          <a:bodyPr>
            <a:normAutofit/>
          </a:bodyPr>
          <a:lstStyle/>
          <a:p>
            <a:r>
              <a:rPr lang="en-US" dirty="0" smtClean="0"/>
              <a:t>3</a:t>
            </a:r>
            <a:r>
              <a:rPr lang="en-US" dirty="0" smtClean="0"/>
              <a:t>: </a:t>
            </a:r>
            <a:r>
              <a:rPr lang="en-US" dirty="0" smtClean="0"/>
              <a:t>about the anatomical snuff box</a:t>
            </a:r>
            <a:endParaRPr lang="en-US" dirty="0"/>
          </a:p>
        </p:txBody>
      </p:sp>
      <p:sp>
        <p:nvSpPr>
          <p:cNvPr id="3" name="Content Placeholder 2"/>
          <p:cNvSpPr>
            <a:spLocks noGrp="1"/>
          </p:cNvSpPr>
          <p:nvPr>
            <p:ph idx="1"/>
          </p:nvPr>
        </p:nvSpPr>
        <p:spPr>
          <a:xfrm>
            <a:off x="1752600" y="1676400"/>
            <a:ext cx="5486400" cy="4105584"/>
          </a:xfrm>
        </p:spPr>
        <p:txBody>
          <a:bodyPr/>
          <a:lstStyle/>
          <a:p>
            <a:pPr lvl="0">
              <a:buNone/>
            </a:pPr>
            <a:r>
              <a:rPr lang="en-US" dirty="0" smtClean="0"/>
              <a:t>Give </a:t>
            </a:r>
          </a:p>
          <a:p>
            <a:pPr marL="514350" lvl="0" indent="-514350">
              <a:buAutoNum type="alphaLcPeriod"/>
            </a:pPr>
            <a:r>
              <a:rPr lang="en-US" dirty="0" smtClean="0"/>
              <a:t>Boundaries</a:t>
            </a:r>
          </a:p>
          <a:p>
            <a:pPr marL="514350" lvl="0" indent="-514350">
              <a:buAutoNum type="alphaLcPeriod"/>
            </a:pPr>
            <a:endParaRPr lang="en-US" dirty="0" smtClean="0"/>
          </a:p>
          <a:p>
            <a:pPr marL="514350" lvl="0" indent="-514350">
              <a:buAutoNum type="alphaLcPeriod"/>
            </a:pPr>
            <a:r>
              <a:rPr lang="en-US" dirty="0" smtClean="0"/>
              <a:t>Contents </a:t>
            </a:r>
          </a:p>
          <a:p>
            <a:pPr marL="514350" lvl="0" indent="-514350">
              <a:buAutoNum type="alphaLcPeriod"/>
            </a:pPr>
            <a:endParaRPr lang="en-US" dirty="0" smtClean="0"/>
          </a:p>
          <a:p>
            <a:pPr marL="514350" lvl="0" indent="-514350">
              <a:buAutoNum type="alphaLcPeriod"/>
            </a:pPr>
            <a:r>
              <a:rPr lang="en-US" dirty="0" smtClean="0"/>
              <a:t>Clinical relevance</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0"/>
            <a:ext cx="8686800" cy="2971800"/>
          </a:xfrm>
        </p:spPr>
        <p:txBody>
          <a:bodyPr>
            <a:normAutofit fontScale="90000"/>
          </a:bodyPr>
          <a:lstStyle/>
          <a:p>
            <a:pPr lvl="0">
              <a:lnSpc>
                <a:spcPct val="150000"/>
              </a:lnSpc>
            </a:pPr>
            <a:r>
              <a:rPr lang="en-US" sz="3200" dirty="0" smtClean="0"/>
              <a:t>4. Write short notes on the Course</a:t>
            </a:r>
            <a:r>
              <a:rPr lang="en-US" sz="3200" dirty="0" smtClean="0"/>
              <a:t>, tributaries and communications of the great saphenous vein.</a:t>
            </a:r>
            <a:br>
              <a:rPr lang="en-US" sz="3200" dirty="0" smtClean="0"/>
            </a:br>
            <a:endParaRPr lang="en-US"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686800" cy="2895600"/>
          </a:xfrm>
        </p:spPr>
        <p:txBody>
          <a:bodyPr>
            <a:normAutofit/>
          </a:bodyPr>
          <a:lstStyle/>
          <a:p>
            <a:pPr>
              <a:lnSpc>
                <a:spcPct val="150000"/>
              </a:lnSpc>
            </a:pPr>
            <a:r>
              <a:rPr lang="en-US" sz="3200" b="1" dirty="0" smtClean="0"/>
              <a:t>5. Write short notes on Medial </a:t>
            </a:r>
            <a:r>
              <a:rPr lang="en-US" sz="3200" b="1" dirty="0" smtClean="0"/>
              <a:t>relations of the right lobe of the thyroid gland </a:t>
            </a:r>
            <a:endParaRPr lang="en-US" sz="32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667000"/>
            <a:ext cx="6858000" cy="838200"/>
          </a:xfrm>
        </p:spPr>
        <p:txBody>
          <a:bodyPr>
            <a:noAutofit/>
          </a:bodyPr>
          <a:lstStyle/>
          <a:p>
            <a:r>
              <a:rPr lang="en-US" sz="6000" dirty="0" smtClean="0"/>
              <a:t>Marking scheme</a:t>
            </a:r>
            <a:endParaRPr lang="en-US" sz="6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Spleen - Position </a:t>
            </a:r>
            <a:r>
              <a:rPr lang="en-US" dirty="0" smtClean="0"/>
              <a:t>(5 marks</a:t>
            </a:r>
            <a:r>
              <a:rPr lang="en-US" dirty="0" smtClean="0"/>
              <a:t>)</a:t>
            </a:r>
            <a:endParaRPr lang="en-US" dirty="0"/>
          </a:p>
        </p:txBody>
      </p:sp>
      <p:sp>
        <p:nvSpPr>
          <p:cNvPr id="3" name="Content Placeholder 2"/>
          <p:cNvSpPr>
            <a:spLocks noGrp="1"/>
          </p:cNvSpPr>
          <p:nvPr>
            <p:ph idx="1"/>
          </p:nvPr>
        </p:nvSpPr>
        <p:spPr>
          <a:xfrm>
            <a:off x="1371600" y="1600200"/>
            <a:ext cx="6781800" cy="4525963"/>
          </a:xfrm>
        </p:spPr>
        <p:txBody>
          <a:bodyPr/>
          <a:lstStyle/>
          <a:p>
            <a:pPr lvl="1"/>
            <a:r>
              <a:rPr lang="en-US" b="1" dirty="0" smtClean="0"/>
              <a:t>LEFT HYPOCHONDRIUM</a:t>
            </a:r>
            <a:endParaRPr lang="en-US" dirty="0" smtClean="0"/>
          </a:p>
          <a:p>
            <a:pPr lvl="1"/>
            <a:r>
              <a:rPr lang="en-US" b="1" dirty="0" smtClean="0"/>
              <a:t>SUPRACOLIC COMPARTMENT</a:t>
            </a:r>
            <a:endParaRPr lang="en-US" dirty="0" smtClean="0"/>
          </a:p>
          <a:p>
            <a:pPr lvl="1"/>
            <a:r>
              <a:rPr lang="en-US" b="1" dirty="0" smtClean="0"/>
              <a:t>INTRA PERITONEAL</a:t>
            </a:r>
            <a:endParaRPr lang="en-US" dirty="0" smtClean="0"/>
          </a:p>
          <a:p>
            <a:pPr lvl="1"/>
            <a:r>
              <a:rPr lang="en-US" b="1" dirty="0" smtClean="0"/>
              <a:t>9</a:t>
            </a:r>
            <a:r>
              <a:rPr lang="en-US" b="1" baseline="30000" dirty="0" smtClean="0"/>
              <a:t>TH</a:t>
            </a:r>
            <a:r>
              <a:rPr lang="en-US" b="1" dirty="0" smtClean="0"/>
              <a:t> TO 11</a:t>
            </a:r>
            <a:r>
              <a:rPr lang="en-US" b="1" baseline="30000" dirty="0" smtClean="0"/>
              <a:t>TH</a:t>
            </a:r>
            <a:r>
              <a:rPr lang="en-US" b="1" dirty="0" smtClean="0"/>
              <a:t> RIB</a:t>
            </a:r>
            <a:endParaRPr lang="en-US" dirty="0" smtClean="0"/>
          </a:p>
          <a:p>
            <a:pPr lvl="1"/>
            <a:r>
              <a:rPr lang="en-US" b="1" dirty="0" smtClean="0"/>
              <a:t>MIDAXILLARY LINE</a:t>
            </a:r>
          </a:p>
          <a:p>
            <a:pPr lvl="1"/>
            <a:r>
              <a:rPr lang="en-US" b="1" dirty="0" smtClean="0"/>
              <a:t>LONG AXIS ALONG THE 10</a:t>
            </a:r>
            <a:r>
              <a:rPr lang="en-US" b="1" baseline="30000" dirty="0" smtClean="0"/>
              <a:t>TH</a:t>
            </a:r>
            <a:r>
              <a:rPr lang="en-US" b="1" dirty="0" smtClean="0"/>
              <a:t> RIB</a:t>
            </a:r>
          </a:p>
          <a:p>
            <a:pPr lvl="1"/>
            <a:r>
              <a:rPr lang="en-US" b="1" dirty="0" smtClean="0"/>
              <a:t>STOMACH BED</a:t>
            </a:r>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587</TotalTime>
  <Words>562</Words>
  <Application>Microsoft Office PowerPoint</Application>
  <PresentationFormat>On-screen Show (4:3)</PresentationFormat>
  <Paragraphs>103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Trek</vt:lpstr>
      <vt:lpstr>Essays </vt:lpstr>
      <vt:lpstr>1. The spleen</vt:lpstr>
      <vt:lpstr>2. Outline the pathways necessary for autonomic innervation of the pupillary muscles (6 marks) </vt:lpstr>
      <vt:lpstr>3: about the anatomical snuff box</vt:lpstr>
      <vt:lpstr>4. Write short notes on the Course, tributaries and communications of the great saphenous vein. </vt:lpstr>
      <vt:lpstr>5. Write short notes on Medial relations of the right lobe of the thyroid gland </vt:lpstr>
      <vt:lpstr>Slide 7</vt:lpstr>
      <vt:lpstr>Marking scheme</vt:lpstr>
      <vt:lpstr>Spleen - Position (5 marks)</vt:lpstr>
      <vt:lpstr>Spleen - Relations (6 marks) </vt:lpstr>
      <vt:lpstr>Spleen - Microscopic organization (6 marks)</vt:lpstr>
      <vt:lpstr>Spleen - Developmental and congenital malformations (6 marks) </vt:lpstr>
      <vt:lpstr>Spleen - Effects of splenectomy (2) </vt:lpstr>
      <vt:lpstr>2: pupillary Innervation - Sympathetic</vt:lpstr>
      <vt:lpstr>pupillary Innervation - Parasympathetic </vt:lpstr>
      <vt:lpstr>Anatomical snuff box - BOUNDARIES (4)</vt:lpstr>
      <vt:lpstr>Anatomical snuff box - CONTENTS: </vt:lpstr>
      <vt:lpstr>Anatomical snuff box - CLINICAL RELEVANCE </vt:lpstr>
      <vt:lpstr>Saphenous vein - COURSE</vt:lpstr>
      <vt:lpstr>Saphenous vein - TRIBUTARIES: </vt:lpstr>
      <vt:lpstr>Saphenous vein - COMMUNICATIONS: </vt:lpstr>
      <vt:lpstr>Thyroid lobe</vt:lpstr>
      <vt:lpstr>The end</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Essays </dc:title>
  <dc:creator>Beda Otieno</dc:creator>
  <cp:lastModifiedBy>Beda Otieno</cp:lastModifiedBy>
  <cp:revision>61</cp:revision>
  <dcterms:created xsi:type="dcterms:W3CDTF">2009-07-23T09:05:10Z</dcterms:created>
  <dcterms:modified xsi:type="dcterms:W3CDTF">2009-07-24T22:07:14Z</dcterms:modified>
</cp:coreProperties>
</file>