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80" r:id="rId13"/>
    <p:sldId id="281" r:id="rId14"/>
    <p:sldId id="285" r:id="rId15"/>
    <p:sldId id="286" r:id="rId16"/>
    <p:sldId id="287" r:id="rId17"/>
    <p:sldId id="261" r:id="rId18"/>
    <p:sldId id="284" r:id="rId19"/>
    <p:sldId id="282" r:id="rId20"/>
    <p:sldId id="283" r:id="rId21"/>
    <p:sldId id="288" r:id="rId22"/>
    <p:sldId id="289" r:id="rId23"/>
    <p:sldId id="290" r:id="rId24"/>
    <p:sldId id="291" r:id="rId25"/>
    <p:sldId id="292" r:id="rId26"/>
    <p:sldId id="259" r:id="rId27"/>
    <p:sldId id="265" r:id="rId28"/>
    <p:sldId id="262" r:id="rId29"/>
    <p:sldId id="266" r:id="rId30"/>
    <p:sldId id="267" r:id="rId31"/>
    <p:sldId id="269" r:id="rId32"/>
    <p:sldId id="270" r:id="rId33"/>
    <p:sldId id="268" r:id="rId34"/>
    <p:sldId id="263" r:id="rId35"/>
    <p:sldId id="260" r:id="rId36"/>
    <p:sldId id="294" r:id="rId37"/>
    <p:sldId id="295" r:id="rId38"/>
    <p:sldId id="296" r:id="rId39"/>
    <p:sldId id="297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F3EBE3A-9078-4E33-BD62-D3B7C2F815A2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DE6AEB-5EA5-4182-A20B-DFE157C22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BE3A-9078-4E33-BD62-D3B7C2F815A2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6AEB-5EA5-4182-A20B-DFE157C22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F3EBE3A-9078-4E33-BD62-D3B7C2F815A2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0DE6AEB-5EA5-4182-A20B-DFE157C22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BE3A-9078-4E33-BD62-D3B7C2F815A2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DE6AEB-5EA5-4182-A20B-DFE157C22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BE3A-9078-4E33-BD62-D3B7C2F815A2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0DE6AEB-5EA5-4182-A20B-DFE157C22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F3EBE3A-9078-4E33-BD62-D3B7C2F815A2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DE6AEB-5EA5-4182-A20B-DFE157C22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F3EBE3A-9078-4E33-BD62-D3B7C2F815A2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DE6AEB-5EA5-4182-A20B-DFE157C22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BE3A-9078-4E33-BD62-D3B7C2F815A2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DE6AEB-5EA5-4182-A20B-DFE157C22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BE3A-9078-4E33-BD62-D3B7C2F815A2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DE6AEB-5EA5-4182-A20B-DFE157C22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BE3A-9078-4E33-BD62-D3B7C2F815A2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DE6AEB-5EA5-4182-A20B-DFE157C22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F3EBE3A-9078-4E33-BD62-D3B7C2F815A2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0DE6AEB-5EA5-4182-A20B-DFE157C22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3EBE3A-9078-4E33-BD62-D3B7C2F815A2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DE6AEB-5EA5-4182-A20B-DFE157C22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066800"/>
            <a:ext cx="6477000" cy="27432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Anatomy Marathon III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5" algn="r"/>
            <a:r>
              <a:rPr lang="en-US" i="1" dirty="0" smtClean="0">
                <a:solidFill>
                  <a:srgbClr val="FF0000"/>
                </a:solidFill>
              </a:rPr>
              <a:t>Beda Otieno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526903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56388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000" dirty="0" smtClean="0"/>
              <a:t>Name two efferents from the structure marked ……………….that color!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000" dirty="0" smtClean="0"/>
              <a:t>Name the components of the limbic lobe apart from the one labeled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8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2438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648" y="228600"/>
            <a:ext cx="758952" cy="914400"/>
          </a:xfrm>
        </p:spPr>
        <p:txBody>
          <a:bodyPr/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3434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a. State two clinically important communications of the cavernous venous sinus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>
              <a:buNone/>
            </a:pPr>
            <a:r>
              <a:rPr lang="en-US" dirty="0" smtClean="0"/>
              <a:t>b. List two functions of the brainstem reticular formation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Draw and label the cross section of the internal capsule at the level of the genu of corpus callosum</a:t>
            </a:r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Indicate the descending fiber tracts than traverse the various parts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Draw and label the cross section of the internal capsule at the level of the genu of corpus callosum</a:t>
            </a:r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Indicate the descending fiber tracts than traverse the various parts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34400" cy="4953000"/>
          </a:xfrm>
        </p:spPr>
        <p:txBody>
          <a:bodyPr/>
          <a:lstStyle/>
          <a:p>
            <a:pPr marL="514350" lvl="0" indent="-514350">
              <a:lnSpc>
                <a:spcPct val="150000"/>
              </a:lnSpc>
              <a:buFont typeface="+mj-lt"/>
              <a:buAutoNum type="alphaLcPeriod"/>
            </a:pPr>
            <a:r>
              <a:rPr lang="en-US" sz="3200" dirty="0" smtClean="0"/>
              <a:t>State the anterior and lateral boundaries of the </a:t>
            </a:r>
            <a:r>
              <a:rPr lang="en-US" sz="3200" dirty="0" err="1" smtClean="0"/>
              <a:t>interpeduncular</a:t>
            </a:r>
            <a:r>
              <a:rPr lang="en-US" sz="3200" dirty="0" smtClean="0"/>
              <a:t> </a:t>
            </a:r>
            <a:r>
              <a:rPr lang="en-US" sz="3200" dirty="0" err="1" smtClean="0"/>
              <a:t>fossa</a:t>
            </a:r>
            <a:endParaRPr lang="en-US" sz="3200" dirty="0" smtClean="0"/>
          </a:p>
          <a:p>
            <a:pPr marL="1565910" lvl="3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1900" dirty="0" smtClean="0"/>
              <a:t>Anterior</a:t>
            </a:r>
          </a:p>
          <a:p>
            <a:pPr marL="1565910" lvl="3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1900" dirty="0" smtClean="0"/>
              <a:t>Lateral</a:t>
            </a:r>
          </a:p>
          <a:p>
            <a:pPr marL="1565910" lvl="3" indent="-514350">
              <a:lnSpc>
                <a:spcPct val="150000"/>
              </a:lnSpc>
              <a:buFont typeface="+mj-lt"/>
              <a:buAutoNum type="romanUcPeriod"/>
            </a:pPr>
            <a:endParaRPr lang="en-US" sz="1900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 smtClean="0"/>
              <a:t>Name the components of the corpus striatum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12 </a:t>
            </a:r>
            <a:r>
              <a:rPr lang="en-US" dirty="0" smtClean="0"/>
              <a:t>Indicate true or false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lvl="1" indent="-51435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2800" dirty="0" smtClean="0"/>
              <a:t>Lesion of the frontal lobe results in gaze disturbance</a:t>
            </a:r>
          </a:p>
          <a:p>
            <a:pPr marL="514350" lvl="1" indent="-51435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lphaLcPeriod"/>
            </a:pPr>
            <a:endParaRPr lang="en-US" sz="2800" dirty="0" smtClean="0"/>
          </a:p>
          <a:p>
            <a:pPr marL="514350" lvl="1" indent="-51435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2800" dirty="0" smtClean="0"/>
              <a:t>The basal ganglia forms the lateral wall </a:t>
            </a:r>
            <a:r>
              <a:rPr lang="en-US" dirty="0" smtClean="0"/>
              <a:t>of the third ventricle</a:t>
            </a:r>
          </a:p>
          <a:p>
            <a:pPr marL="514350" lvl="1" indent="-51435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lphaLcPeriod"/>
            </a:pPr>
            <a:endParaRPr lang="en-US" dirty="0" smtClean="0"/>
          </a:p>
          <a:p>
            <a:pPr marL="514350" lvl="1" indent="-51435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dirty="0" smtClean="0"/>
              <a:t>The </a:t>
            </a:r>
            <a:r>
              <a:rPr lang="en-US" dirty="0" err="1" smtClean="0"/>
              <a:t>rextiform</a:t>
            </a:r>
            <a:r>
              <a:rPr lang="en-US" dirty="0" smtClean="0"/>
              <a:t> body is found in the middle </a:t>
            </a:r>
            <a:r>
              <a:rPr lang="en-US" dirty="0" err="1" smtClean="0"/>
              <a:t>cerebellar</a:t>
            </a:r>
            <a:r>
              <a:rPr lang="en-US" dirty="0" smtClean="0"/>
              <a:t> peduncle</a:t>
            </a:r>
          </a:p>
          <a:p>
            <a:pPr marL="514350" lvl="1" indent="-51435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lphaLcPeriod"/>
            </a:pPr>
            <a:endParaRPr lang="en-US" dirty="0" smtClean="0"/>
          </a:p>
          <a:p>
            <a:pPr marL="514350" lvl="1" indent="-51435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dirty="0" smtClean="0"/>
              <a:t>The </a:t>
            </a:r>
            <a:r>
              <a:rPr lang="en-US" dirty="0" err="1" smtClean="0"/>
              <a:t>mesencephalic</a:t>
            </a:r>
            <a:r>
              <a:rPr lang="en-US" dirty="0" smtClean="0"/>
              <a:t> nucleus of CN V contains cell bodies of 1</a:t>
            </a:r>
            <a:r>
              <a:rPr lang="en-US" baseline="30000" dirty="0" smtClean="0"/>
              <a:t>st</a:t>
            </a:r>
            <a:r>
              <a:rPr lang="en-US" dirty="0" smtClean="0"/>
              <a:t> order neurons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lphaLcPeriod"/>
            </a:pPr>
            <a:r>
              <a:rPr lang="en-US" dirty="0" smtClean="0"/>
              <a:t>Name the openings through which CSF leaves the 4</a:t>
            </a:r>
            <a:r>
              <a:rPr lang="en-US" baseline="30000" dirty="0" smtClean="0"/>
              <a:t>th</a:t>
            </a:r>
            <a:r>
              <a:rPr lang="en-US" dirty="0" smtClean="0"/>
              <a:t> ventricle</a:t>
            </a:r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 marL="514350" lvl="0" indent="-514350">
              <a:buFont typeface="+mj-lt"/>
              <a:buAutoNum type="alphaLcPeriod"/>
            </a:pPr>
            <a:r>
              <a:rPr lang="en-US" dirty="0" smtClean="0"/>
              <a:t>Name the hypothalamic nuclei concerned with secretion of ADH and </a:t>
            </a:r>
            <a:r>
              <a:rPr lang="en-US" dirty="0" err="1" smtClean="0"/>
              <a:t>oxytocin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6477000" cy="438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14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105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Identify and give one common congenital anomaly this organ</a:t>
            </a:r>
          </a:p>
          <a:p>
            <a:pPr marL="342900" indent="-342900">
              <a:buAutoNum type="alphaLcPeriod"/>
            </a:pPr>
            <a:endParaRPr lang="en-US" sz="2400" dirty="0" smtClean="0"/>
          </a:p>
          <a:p>
            <a:pPr marL="342900" lvl="0" indent="-342900">
              <a:buFontTx/>
              <a:buAutoNum type="alphaLcPeriod"/>
            </a:pPr>
            <a:r>
              <a:rPr lang="en-US" sz="2400" dirty="0" smtClean="0"/>
              <a:t>Name two structures that pass through the diaphragmatic opening at the level of T8 vertebra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r="6944"/>
          <a:stretch>
            <a:fillRect/>
          </a:stretch>
        </p:blipFill>
        <p:spPr bwMode="auto">
          <a:xfrm>
            <a:off x="1447800" y="304799"/>
            <a:ext cx="6019800" cy="485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528834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Identify the abdominal organs related to the regions of the kidney marked M and N</a:t>
            </a:r>
          </a:p>
          <a:p>
            <a:pPr marL="342900" indent="-342900">
              <a:buAutoNum type="alphaLcPeriod"/>
            </a:pP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State the blood supply to the lower </a:t>
            </a:r>
            <a:r>
              <a:rPr lang="en-US" sz="2400" dirty="0" err="1" smtClean="0"/>
              <a:t>ureter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2438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3657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15</a:t>
            </a:r>
            <a:endParaRPr lang="en-US" sz="4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105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List the branches of the vessel tagged</a:t>
            </a:r>
          </a:p>
          <a:p>
            <a:pPr marL="342900" indent="-342900">
              <a:buAutoNum type="alphaLcPeriod"/>
            </a:pP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Name the condition of the pylorus in early childhood that leads to projectile vomiting and suggest a mode of treatment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16</a:t>
            </a:r>
            <a:endParaRPr lang="en-US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4035552" cy="990600"/>
          </a:xfrm>
        </p:spPr>
        <p:txBody>
          <a:bodyPr/>
          <a:lstStyle/>
          <a:p>
            <a:pPr algn="ctr"/>
            <a:r>
              <a:rPr lang="en-US" b="1" dirty="0" smtClean="0"/>
              <a:t>SCOPE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90800" y="1524000"/>
            <a:ext cx="4645152" cy="4495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smtClean="0"/>
              <a:t>Neuroanatomy</a:t>
            </a:r>
          </a:p>
          <a:p>
            <a:pPr marL="514350" indent="-514350">
              <a:buAutoNum type="arabicPeriod"/>
            </a:pP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/>
              <a:t>Abdomen</a:t>
            </a:r>
          </a:p>
          <a:p>
            <a:pPr marL="514350" indent="-514350">
              <a:buAutoNum type="arabicPeriod"/>
            </a:pP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/>
              <a:t>Histology</a:t>
            </a:r>
          </a:p>
          <a:p>
            <a:pPr marL="514350" indent="-514350">
              <a:buAutoNum type="arabicPeriod"/>
            </a:pP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/>
              <a:t>Gross anatomy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17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05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State the blood supply of D</a:t>
            </a:r>
          </a:p>
          <a:p>
            <a:pPr marL="342900" indent="-342900">
              <a:buAutoNum type="alphaLcPeriod"/>
            </a:pP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Name four structures that are overlain by the attachment of the small bowel mesentery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191000" y="3124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</a:t>
            </a:r>
            <a:endParaRPr lang="en-US" sz="3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648200"/>
            <a:ext cx="815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lphaLcPeriod"/>
            </a:pPr>
            <a:r>
              <a:rPr lang="en-US" sz="2400" dirty="0" smtClean="0"/>
              <a:t>Give one common clinical condition of the organ tagged and suggest one mode of treatment</a:t>
            </a:r>
          </a:p>
          <a:p>
            <a:pPr marL="342900" lvl="0" indent="-342900">
              <a:buAutoNum type="alphaLcPeriod"/>
            </a:pPr>
            <a:endParaRPr lang="en-US" sz="2400" dirty="0" smtClean="0"/>
          </a:p>
          <a:p>
            <a:pPr marL="342900" lvl="0" indent="-342900">
              <a:buAutoNum type="alphaLcPeriod"/>
            </a:pPr>
            <a:r>
              <a:rPr lang="en-US" sz="2400" dirty="0" smtClean="0"/>
              <a:t>Name 2 medial relations of the second part of the duodenum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18</a:t>
            </a:r>
            <a:endParaRPr lang="en-US" sz="4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181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lphaLcPeriod"/>
            </a:pPr>
            <a:r>
              <a:rPr lang="en-US" sz="2400" dirty="0" smtClean="0"/>
              <a:t>Name the parts of H</a:t>
            </a:r>
          </a:p>
          <a:p>
            <a:pPr marL="342900" lvl="0" indent="-342900">
              <a:buAutoNum type="alphaLcPeriod"/>
            </a:pPr>
            <a:endParaRPr lang="en-US" sz="2400" dirty="0" smtClean="0"/>
          </a:p>
          <a:p>
            <a:pPr marL="342900" lvl="0" indent="-342900">
              <a:buAutoNum type="alphaLcPeriod"/>
            </a:pPr>
            <a:r>
              <a:rPr lang="en-US" sz="2400" dirty="0" smtClean="0"/>
              <a:t>State the function and fate of </a:t>
            </a:r>
            <a:r>
              <a:rPr lang="en-US" sz="2400" dirty="0" err="1" smtClean="0"/>
              <a:t>ductus</a:t>
            </a:r>
            <a:r>
              <a:rPr lang="en-US" sz="2400" dirty="0" smtClean="0"/>
              <a:t> </a:t>
            </a:r>
            <a:r>
              <a:rPr lang="en-US" sz="2400" dirty="0" err="1" smtClean="0"/>
              <a:t>venosus</a:t>
            </a:r>
            <a:r>
              <a:rPr lang="en-US" sz="2400" dirty="0" smtClean="0"/>
              <a:t> during development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19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971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</a:t>
            </a:r>
            <a:endParaRPr lang="en-US" sz="2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20</a:t>
            </a:r>
            <a:endParaRPr lang="en-US" sz="48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400" y="4800600"/>
            <a:ext cx="990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0" y="4419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971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257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Name two tributaries of U</a:t>
            </a:r>
          </a:p>
          <a:p>
            <a:pPr marL="342900" indent="-342900">
              <a:buAutoNum type="alphaLcPeriod"/>
            </a:pP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Give two constrictions of 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Name two situations in which the </a:t>
            </a:r>
            <a:r>
              <a:rPr lang="en-US" dirty="0" err="1" smtClean="0"/>
              <a:t>ureter</a:t>
            </a:r>
            <a:r>
              <a:rPr lang="en-US" dirty="0" smtClean="0"/>
              <a:t> is commonly injured </a:t>
            </a:r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Indicate true or false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dirty="0" smtClean="0"/>
              <a:t>Peripheral nerves regenerate better when they are sectioned far from the cell body</a:t>
            </a:r>
          </a:p>
          <a:p>
            <a:pPr marL="1108710" lvl="2" indent="-514350">
              <a:buNone/>
            </a:pPr>
            <a:endParaRPr lang="en-US" dirty="0" smtClean="0"/>
          </a:p>
          <a:p>
            <a:pPr marL="1108710" lvl="2" indent="-514350">
              <a:buFont typeface="+mj-lt"/>
              <a:buAutoNum type="romanLcPeriod"/>
            </a:pPr>
            <a:r>
              <a:rPr lang="en-US" dirty="0" smtClean="0"/>
              <a:t>In all receptors, the first order neuron synapses with the receptor cells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4958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eriod"/>
            </a:pPr>
            <a:r>
              <a:rPr lang="en-US" dirty="0" smtClean="0"/>
              <a:t>Indicate two structures that may be felt </a:t>
            </a:r>
            <a:r>
              <a:rPr lang="en-US" dirty="0" err="1" smtClean="0"/>
              <a:t>anteriorly</a:t>
            </a:r>
            <a:r>
              <a:rPr lang="en-US" dirty="0" smtClean="0"/>
              <a:t> during a digital rectal examination of a male patient</a:t>
            </a:r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 marL="514350" lvl="0" indent="-514350">
              <a:buFont typeface="+mj-lt"/>
              <a:buAutoNum type="alphaLcPeriod"/>
            </a:pPr>
            <a:r>
              <a:rPr lang="en-US" dirty="0" smtClean="0"/>
              <a:t>Name the nerve that supplies the perineum, and state its root value</a:t>
            </a:r>
          </a:p>
          <a:p>
            <a:pPr marL="1565910" lvl="3" indent="-514350">
              <a:buFont typeface="+mj-lt"/>
              <a:buAutoNum type="romanLcPeriod"/>
            </a:pPr>
            <a:r>
              <a:rPr lang="en-US" dirty="0" smtClean="0"/>
              <a:t>Nerve ___________</a:t>
            </a:r>
          </a:p>
          <a:p>
            <a:pPr marL="1565910" lvl="3" indent="-514350">
              <a:buFont typeface="+mj-lt"/>
              <a:buAutoNum type="romanLcPeriod"/>
            </a:pPr>
            <a:endParaRPr lang="en-US" dirty="0" smtClean="0"/>
          </a:p>
          <a:p>
            <a:pPr marL="1565910" lvl="3" indent="-514350">
              <a:buFont typeface="+mj-lt"/>
              <a:buAutoNum type="romanLcPeriod"/>
            </a:pPr>
            <a:r>
              <a:rPr lang="en-US" dirty="0" smtClean="0"/>
              <a:t>Root value _______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://www.path.cam.ac.uk/Normal/HL_Haem_Lymph/SP_Spleen/N_HL_SP_2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685074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5105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Identify the organ shown and give one reason</a:t>
            </a:r>
          </a:p>
          <a:p>
            <a:pPr marL="342900" indent="-342900">
              <a:buAutoNum type="alphaLcPeriod"/>
            </a:pP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Give two cell types found in B and indicate their function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23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3505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661851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Identify the structure shown and give one reason</a:t>
            </a:r>
          </a:p>
          <a:p>
            <a:pPr marL="342900" indent="-342900">
              <a:buAutoNum type="alphaLcPeriod"/>
            </a:pPr>
            <a:endParaRPr lang="en-US" sz="2400" dirty="0" smtClean="0"/>
          </a:p>
          <a:p>
            <a:pPr marL="342900" lvl="0" indent="-342900">
              <a:buFontTx/>
              <a:buAutoNum type="alphaLcPeriod"/>
            </a:pPr>
            <a:r>
              <a:rPr lang="en-US" sz="2400" dirty="0" smtClean="0"/>
              <a:t>Name 2 distinct gross anatomic features of the large intestine. 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24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214261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609600"/>
            <a:ext cx="512978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47244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 smtClean="0"/>
              <a:t>Identify the salivary glands labeled A and B</a:t>
            </a:r>
          </a:p>
          <a:p>
            <a:pPr marL="457200" indent="-457200">
              <a:buAutoNum type="alphaLcPeriod"/>
            </a:pPr>
            <a:endParaRPr lang="en-US" sz="2400" dirty="0" smtClean="0"/>
          </a:p>
          <a:p>
            <a:pPr marL="457200" indent="-457200">
              <a:buAutoNum type="alphaLcPeriod"/>
            </a:pPr>
            <a:endParaRPr lang="en-US" sz="2400" dirty="0" smtClean="0"/>
          </a:p>
          <a:p>
            <a:pPr marL="457200" lvl="0" indent="-457200">
              <a:buFontTx/>
              <a:buAutoNum type="alphaLcPeriod"/>
            </a:pPr>
            <a:r>
              <a:rPr lang="en-US" sz="2400" dirty="0" smtClean="0"/>
              <a:t>Name the layers of the GIT mucosa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609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609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25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6400800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4800600"/>
            <a:ext cx="8001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lphaLcPeriod"/>
            </a:pPr>
            <a:r>
              <a:rPr lang="en-US" sz="2400" dirty="0" smtClean="0"/>
              <a:t>State 2 distinguishing features of a histological section of the duodenum</a:t>
            </a:r>
          </a:p>
          <a:p>
            <a:pPr marL="342900" lvl="0" indent="-342900">
              <a:buAutoNum type="alphaLcPeriod"/>
            </a:pPr>
            <a:endParaRPr lang="en-US" sz="2400" dirty="0" smtClean="0"/>
          </a:p>
          <a:p>
            <a:pPr marL="342900" lvl="0" indent="-342900">
              <a:buAutoNum type="alphaLcPeriod"/>
            </a:pPr>
            <a:r>
              <a:rPr lang="en-US" sz="2400" dirty="0" smtClean="0"/>
              <a:t>Identify the organ shown and give two reasons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26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85800" cy="990600"/>
          </a:xfrm>
        </p:spPr>
        <p:txBody>
          <a:bodyPr/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6477000" cy="525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5715000"/>
            <a:ext cx="9144000" cy="114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smtClean="0"/>
              <a:t>Give the blood supply to the regions labeled A and B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smtClean="0"/>
              <a:t>Name the CNS structures affected in superior alternating hemiplegia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057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2895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7467600" y="3276600"/>
            <a:ext cx="381000" cy="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858000" cy="457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0" y="5410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Identify the type of epithelium depicted</a:t>
            </a:r>
          </a:p>
          <a:p>
            <a:pPr marL="342900" indent="-342900">
              <a:buAutoNum type="alphaLcPeriod"/>
            </a:pP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Name the layers of this organ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27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5486400" cy="338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4876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Identify the organ shown and give two reasons</a:t>
            </a:r>
          </a:p>
          <a:p>
            <a:pPr marL="342900" indent="-342900">
              <a:buAutoNum type="alphaLcPeriod"/>
            </a:pPr>
            <a:endParaRPr lang="en-US" sz="2400" dirty="0" smtClean="0"/>
          </a:p>
          <a:p>
            <a:pPr marL="342900" lvl="0" indent="-342900">
              <a:buFontTx/>
              <a:buAutoNum type="alphaLcPeriod"/>
            </a:pPr>
            <a:r>
              <a:rPr lang="en-US" sz="2400" dirty="0" smtClean="0"/>
              <a:t>Name the components of the </a:t>
            </a:r>
            <a:r>
              <a:rPr lang="en-US" sz="2400" dirty="0" err="1" smtClean="0"/>
              <a:t>juxtaglomerular</a:t>
            </a:r>
            <a:r>
              <a:rPr lang="en-US" sz="2400" dirty="0" smtClean="0"/>
              <a:t> apparatus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28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0292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lphaLcPeriod"/>
            </a:pPr>
            <a:r>
              <a:rPr lang="en-US" sz="2400" dirty="0" smtClean="0"/>
              <a:t>Name the cell types found in region R</a:t>
            </a:r>
          </a:p>
          <a:p>
            <a:pPr marL="342900" lvl="0" indent="-342900">
              <a:buAutoNum type="alphaLcPeriod"/>
            </a:pPr>
            <a:endParaRPr lang="en-US" sz="2400" dirty="0" smtClean="0"/>
          </a:p>
          <a:p>
            <a:pPr marL="342900" lvl="0" indent="-342900">
              <a:buAutoNum type="alphaLcPeriod"/>
            </a:pPr>
            <a:r>
              <a:rPr lang="en-US" sz="2400" dirty="0" smtClean="0"/>
              <a:t>State the commonest region of detachment and give a basis for this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7273" t="5050"/>
          <a:stretch>
            <a:fillRect/>
          </a:stretch>
        </p:blipFill>
        <p:spPr bwMode="auto">
          <a:xfrm>
            <a:off x="2514600" y="381000"/>
            <a:ext cx="3886200" cy="429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00200" y="1600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1905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228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29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6172200" cy="400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5029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Identify the structure shown and give two reasons</a:t>
            </a:r>
          </a:p>
          <a:p>
            <a:pPr marL="342900" indent="-342900">
              <a:buAutoNum type="alphaLcPeriod"/>
            </a:pP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Name the three broad categories of cells in the </a:t>
            </a:r>
            <a:r>
              <a:rPr lang="en-US" sz="2400" dirty="0" err="1" smtClean="0"/>
              <a:t>adenohypophysis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30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684325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528834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Identify the gland shown and give two reasons</a:t>
            </a:r>
          </a:p>
          <a:p>
            <a:pPr marL="342900" indent="-342900">
              <a:buAutoNum type="alphaLcPeriod"/>
            </a:pP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Illustrate by means of a labeled diagram, the classical liver lobule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31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6858000" cy="446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54102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Name the cell types found in this organ and give their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32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Name the components of the renal corpuscle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495800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eriod"/>
            </a:pPr>
            <a:r>
              <a:rPr lang="en-US" sz="2800" dirty="0" smtClean="0"/>
              <a:t>2 year old child presented with prolonged constipation and distension since birth. Investigations show hugely dilated descending colon.</a:t>
            </a:r>
            <a:endParaRPr lang="en-US" sz="2400" dirty="0" smtClean="0"/>
          </a:p>
          <a:p>
            <a:pPr marL="1611630" lvl="3" indent="-514350">
              <a:buFont typeface="+mj-lt"/>
              <a:buAutoNum type="alphaLcPeriod"/>
            </a:pPr>
            <a:r>
              <a:rPr lang="en-US" sz="2200" dirty="0" smtClean="0"/>
              <a:t>What is the name of this abnormality?</a:t>
            </a:r>
          </a:p>
          <a:p>
            <a:pPr marL="1611630" lvl="3" indent="-514350">
              <a:buFont typeface="+mj-lt"/>
              <a:buAutoNum type="alphaLcPeriod"/>
            </a:pPr>
            <a:r>
              <a:rPr lang="en-US" sz="2200" dirty="0" smtClean="0"/>
              <a:t>What is its possible mechanism</a:t>
            </a:r>
          </a:p>
          <a:p>
            <a:pPr marL="560070" indent="-514350">
              <a:buFont typeface="+mj-lt"/>
              <a:buAutoNum type="alphaLcPeriod"/>
            </a:pPr>
            <a:endParaRPr lang="en-US" sz="3400" dirty="0" smtClean="0"/>
          </a:p>
          <a:p>
            <a:pPr marL="560070" indent="-514350">
              <a:buFont typeface="+mj-lt"/>
              <a:buAutoNum type="alphaLcPeriod"/>
            </a:pPr>
            <a:r>
              <a:rPr lang="en-US" sz="3400" dirty="0" smtClean="0"/>
              <a:t>Name two congenital malformations of the anal canal.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Name the products produced by the following cells</a:t>
            </a:r>
          </a:p>
          <a:p>
            <a:pPr marL="514350" indent="-51435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</a:t>
            </a:r>
            <a:r>
              <a:rPr lang="en-US" dirty="0" smtClean="0"/>
              <a:t>.	 Parietal cells of stomach</a:t>
            </a:r>
          </a:p>
          <a:p>
            <a:pPr marL="514350" indent="-514350">
              <a:buNone/>
            </a:pPr>
            <a:r>
              <a:rPr lang="en-US" dirty="0" smtClean="0"/>
              <a:t> </a:t>
            </a:r>
          </a:p>
          <a:p>
            <a:pPr marL="514350" indent="-514350">
              <a:buNone/>
            </a:pPr>
            <a:r>
              <a:rPr lang="en-US" dirty="0" smtClean="0"/>
              <a:t>		ii</a:t>
            </a:r>
            <a:r>
              <a:rPr lang="en-US" dirty="0" smtClean="0"/>
              <a:t>)  </a:t>
            </a:r>
            <a:r>
              <a:rPr lang="en-US" dirty="0" smtClean="0"/>
              <a:t>      Chief </a:t>
            </a:r>
            <a:r>
              <a:rPr lang="en-US" dirty="0" smtClean="0"/>
              <a:t>cells of stomach</a:t>
            </a:r>
          </a:p>
          <a:p>
            <a:pPr marL="514350" indent="-514350">
              <a:buNone/>
            </a:pPr>
            <a:r>
              <a:rPr lang="en-US" dirty="0" smtClean="0"/>
              <a:t>b. </a:t>
            </a:r>
            <a:r>
              <a:rPr lang="en-US" dirty="0" smtClean="0"/>
              <a:t>Name the layers of the </a:t>
            </a:r>
            <a:r>
              <a:rPr lang="en-US" dirty="0" err="1" smtClean="0"/>
              <a:t>periosteum</a:t>
            </a:r>
            <a:r>
              <a:rPr lang="en-US" dirty="0" smtClean="0"/>
              <a:t> and indicate the role of each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pPr lvl="0">
              <a:buNone/>
            </a:pPr>
            <a:r>
              <a:rPr lang="en-US" sz="3200" dirty="0" smtClean="0"/>
              <a:t>a. Name </a:t>
            </a:r>
            <a:r>
              <a:rPr lang="en-US" sz="3200" dirty="0" smtClean="0"/>
              <a:t>the member of the </a:t>
            </a:r>
            <a:r>
              <a:rPr lang="en-US" sz="3200" dirty="0" err="1" smtClean="0"/>
              <a:t>monocyte</a:t>
            </a:r>
            <a:r>
              <a:rPr lang="en-US" sz="3200" dirty="0" smtClean="0"/>
              <a:t> phagocyte system found in these organs</a:t>
            </a:r>
            <a:endParaRPr lang="en-US" sz="2800" dirty="0" smtClean="0"/>
          </a:p>
          <a:p>
            <a:pPr lvl="2"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i</a:t>
            </a:r>
            <a:r>
              <a:rPr lang="en-US" sz="2400" dirty="0" smtClean="0"/>
              <a:t>. </a:t>
            </a:r>
            <a:r>
              <a:rPr lang="en-US" sz="2400" dirty="0" smtClean="0"/>
              <a:t>S</a:t>
            </a:r>
            <a:r>
              <a:rPr lang="en-US" sz="2400" dirty="0" smtClean="0"/>
              <a:t>pleen </a:t>
            </a:r>
            <a:endParaRPr lang="en-US" sz="2000" dirty="0" smtClean="0"/>
          </a:p>
          <a:p>
            <a:pPr lvl="2">
              <a:buNone/>
            </a:pPr>
            <a:r>
              <a:rPr lang="en-US" sz="2400" dirty="0" smtClean="0"/>
              <a:t>		ii. Skin</a:t>
            </a:r>
            <a:endParaRPr lang="en-US" sz="2000" dirty="0" smtClean="0"/>
          </a:p>
          <a:p>
            <a:pPr>
              <a:buNone/>
            </a:pPr>
            <a:r>
              <a:rPr lang="en-US" sz="3200" dirty="0" smtClean="0"/>
              <a:t>b. </a:t>
            </a:r>
            <a:r>
              <a:rPr lang="en-US" sz="3200" dirty="0" smtClean="0"/>
              <a:t>Name the cells found in the posterior pituitary, and indicate one function for each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543800" cy="52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657671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State two functional areas located in the gyrus labeled G</a:t>
            </a:r>
          </a:p>
          <a:p>
            <a:endParaRPr lang="en-US" sz="2400" dirty="0" smtClean="0"/>
          </a:p>
          <a:p>
            <a:pPr lvl="0"/>
            <a:r>
              <a:rPr lang="en-US" sz="2400" dirty="0" smtClean="0"/>
              <a:t>b. Name 2 contents of the spinal epidural space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819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668930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86200" y="5105400"/>
            <a:ext cx="1371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/>
              <a:t>END</a:t>
            </a:r>
            <a:r>
              <a:rPr lang="en-US" sz="4000" b="1" dirty="0" smtClean="0"/>
              <a:t> </a:t>
            </a:r>
            <a:endParaRPr lang="en-US" sz="40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239000" cy="512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47800" y="54102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Name two parts of the structure labeled X</a:t>
            </a:r>
          </a:p>
          <a:p>
            <a:endParaRPr lang="en-US" sz="2400" dirty="0" smtClean="0"/>
          </a:p>
          <a:p>
            <a:r>
              <a:rPr lang="en-US" sz="2400" dirty="0" smtClean="0"/>
              <a:t>b. Name one afferent and one efferent of L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3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429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3429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2743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743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38727"/>
          <a:stretch>
            <a:fillRect/>
          </a:stretch>
        </p:blipFill>
        <p:spPr bwMode="auto">
          <a:xfrm>
            <a:off x="1905000" y="228599"/>
            <a:ext cx="5105400" cy="46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0800000">
            <a:off x="5029200" y="762000"/>
            <a:ext cx="990600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43600" y="381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7620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257800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/>
              <a:t>Identify M</a:t>
            </a:r>
          </a:p>
          <a:p>
            <a:pPr marL="342900" indent="-342900">
              <a:buAutoNum type="alphaLcPeriod"/>
            </a:pPr>
            <a:endParaRPr lang="en-US" sz="2800" dirty="0" smtClean="0"/>
          </a:p>
          <a:p>
            <a:pPr marL="342900" indent="-342900">
              <a:buAutoNum type="alphaLcPeriod"/>
            </a:pPr>
            <a:r>
              <a:rPr lang="en-US" sz="2800" dirty="0" smtClean="0"/>
              <a:t>Name two secretions from 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4</a:t>
            </a:r>
            <a:endParaRPr lang="en-US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1496"/>
          <a:stretch>
            <a:fillRect/>
          </a:stretch>
        </p:blipFill>
        <p:spPr bwMode="auto">
          <a:xfrm>
            <a:off x="2438400" y="304801"/>
            <a:ext cx="461580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57200" y="5657671"/>
            <a:ext cx="8382000" cy="114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smtClean="0"/>
              <a:t>Identify P and give the destination of fibers from it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smtClean="0"/>
              <a:t>Name the structures which contribute to the elevation marked 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724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667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5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228600"/>
            <a:ext cx="646350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24400" y="762000"/>
            <a:ext cx="1066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</a:t>
            </a:r>
            <a:endParaRPr lang="en-US" sz="4400" b="1" dirty="0"/>
          </a:p>
        </p:txBody>
      </p:sp>
      <p:sp>
        <p:nvSpPr>
          <p:cNvPr id="4" name="Oval 3"/>
          <p:cNvSpPr/>
          <p:nvPr/>
        </p:nvSpPr>
        <p:spPr>
          <a:xfrm>
            <a:off x="4191000" y="762000"/>
            <a:ext cx="15240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1828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6576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smtClean="0"/>
              <a:t>Give two clinical manifestation of lesions affecting region R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smtClean="0"/>
              <a:t>Identify and classify the type of fibers in the structure labeled 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6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5181600" cy="686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7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365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smtClean="0"/>
              <a:t>Give two vessels that traverse H</a:t>
            </a:r>
          </a:p>
          <a:p>
            <a:pPr marL="342900" indent="-342900">
              <a:buAutoNum type="alphaLcPeriod"/>
            </a:pPr>
            <a:endParaRPr lang="en-US" sz="2800" dirty="0" smtClean="0"/>
          </a:p>
          <a:p>
            <a:pPr marL="342900" indent="-342900">
              <a:buAutoNum type="alphaLcPeriod"/>
            </a:pPr>
            <a:endParaRPr lang="en-US" sz="2800" dirty="0" smtClean="0"/>
          </a:p>
          <a:p>
            <a:pPr marL="342900" indent="-342900">
              <a:buAutoNum type="alphaLcPeriod"/>
            </a:pPr>
            <a:r>
              <a:rPr lang="en-US" sz="2800" dirty="0" smtClean="0"/>
              <a:t>Name two sinuses housed by the tentorium cerebelli apart from the transverse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7467600" y="2590800"/>
            <a:ext cx="762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53400" y="2209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558</TotalTime>
  <Words>853</Words>
  <Application>Microsoft Office PowerPoint</Application>
  <PresentationFormat>On-screen Show (4:3)</PresentationFormat>
  <Paragraphs>201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Median</vt:lpstr>
      <vt:lpstr>Anatomy Marathon III</vt:lpstr>
      <vt:lpstr>SCOPE</vt:lpstr>
      <vt:lpstr>1</vt:lpstr>
      <vt:lpstr>Slide 4</vt:lpstr>
      <vt:lpstr>Slide 5</vt:lpstr>
      <vt:lpstr>Slide 6</vt:lpstr>
      <vt:lpstr>Slide 7</vt:lpstr>
      <vt:lpstr>Slide 8</vt:lpstr>
      <vt:lpstr>Slide 9</vt:lpstr>
      <vt:lpstr>Slide 10</vt:lpstr>
      <vt:lpstr>9</vt:lpstr>
      <vt:lpstr>10</vt:lpstr>
      <vt:lpstr>10</vt:lpstr>
      <vt:lpstr>11</vt:lpstr>
      <vt:lpstr>12 Indicate true or false</vt:lpstr>
      <vt:lpstr>13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21</vt:lpstr>
      <vt:lpstr>22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33</vt:lpstr>
      <vt:lpstr>34</vt:lpstr>
      <vt:lpstr>36</vt:lpstr>
      <vt:lpstr>37</vt:lpstr>
      <vt:lpstr>Slide 40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Marathon II</dc:title>
  <dc:creator>Beda Otieno</dc:creator>
  <cp:lastModifiedBy>Beda Otieno</cp:lastModifiedBy>
  <cp:revision>122</cp:revision>
  <dcterms:created xsi:type="dcterms:W3CDTF">2009-08-07T08:18:10Z</dcterms:created>
  <dcterms:modified xsi:type="dcterms:W3CDTF">2009-08-08T07:06:19Z</dcterms:modified>
</cp:coreProperties>
</file>