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9" r:id="rId4"/>
    <p:sldId id="260" r:id="rId5"/>
    <p:sldId id="263" r:id="rId6"/>
    <p:sldId id="295" r:id="rId7"/>
    <p:sldId id="303" r:id="rId8"/>
    <p:sldId id="281" r:id="rId9"/>
    <p:sldId id="268" r:id="rId10"/>
    <p:sldId id="271" r:id="rId11"/>
    <p:sldId id="297" r:id="rId12"/>
    <p:sldId id="308" r:id="rId13"/>
    <p:sldId id="309" r:id="rId14"/>
    <p:sldId id="310" r:id="rId15"/>
    <p:sldId id="265" r:id="rId16"/>
    <p:sldId id="304" r:id="rId17"/>
    <p:sldId id="269" r:id="rId18"/>
    <p:sldId id="258" r:id="rId19"/>
    <p:sldId id="311" r:id="rId20"/>
    <p:sldId id="276" r:id="rId21"/>
    <p:sldId id="277" r:id="rId22"/>
    <p:sldId id="288" r:id="rId23"/>
    <p:sldId id="294" r:id="rId24"/>
    <p:sldId id="273" r:id="rId25"/>
    <p:sldId id="274" r:id="rId26"/>
    <p:sldId id="275" r:id="rId27"/>
    <p:sldId id="287" r:id="rId28"/>
    <p:sldId id="278" r:id="rId29"/>
    <p:sldId id="279" r:id="rId30"/>
    <p:sldId id="289" r:id="rId31"/>
    <p:sldId id="300" r:id="rId32"/>
    <p:sldId id="284" r:id="rId33"/>
    <p:sldId id="293" r:id="rId34"/>
    <p:sldId id="307" r:id="rId35"/>
    <p:sldId id="280" r:id="rId36"/>
    <p:sldId id="301" r:id="rId37"/>
    <p:sldId id="299" r:id="rId38"/>
    <p:sldId id="305" r:id="rId39"/>
    <p:sldId id="306" r:id="rId40"/>
    <p:sldId id="292" r:id="rId41"/>
    <p:sldId id="298" r:id="rId42"/>
    <p:sldId id="312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 varScale="1">
        <p:scale>
          <a:sx n="76" d="100"/>
          <a:sy n="76" d="100"/>
        </p:scale>
        <p:origin x="3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76D025-AEBF-43F3-A206-FC114ECA6A29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887958-269D-4237-A386-DCEB43769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29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76D025-AEBF-43F3-A206-FC114ECA6A29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887958-269D-4237-A386-DCEB43769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90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76D025-AEBF-43F3-A206-FC114ECA6A29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887958-269D-4237-A386-DCEB43769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40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76D025-AEBF-43F3-A206-FC114ECA6A29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887958-269D-4237-A386-DCEB43769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31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76D025-AEBF-43F3-A206-FC114ECA6A29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887958-269D-4237-A386-DCEB43769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60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76D025-AEBF-43F3-A206-FC114ECA6A29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887958-269D-4237-A386-DCEB43769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05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76D025-AEBF-43F3-A206-FC114ECA6A29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887958-269D-4237-A386-DCEB43769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68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76D025-AEBF-43F3-A206-FC114ECA6A29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887958-269D-4237-A386-DCEB43769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72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76D025-AEBF-43F3-A206-FC114ECA6A29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887958-269D-4237-A386-DCEB43769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94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76D025-AEBF-43F3-A206-FC114ECA6A29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887958-269D-4237-A386-DCEB43769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665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76D025-AEBF-43F3-A206-FC114ECA6A29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887958-269D-4237-A386-DCEB43769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0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76D025-AEBF-43F3-A206-FC114ECA6A29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887958-269D-4237-A386-DCEB43769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19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76D025-AEBF-43F3-A206-FC114ECA6A29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887958-269D-4237-A386-DCEB43769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7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76D025-AEBF-43F3-A206-FC114ECA6A29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887958-269D-4237-A386-DCEB43769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63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82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1Stone Serif" charset="0"/>
              </a:defRPr>
            </a:lvl1pPr>
          </a:lstStyle>
          <a:p>
            <a:fld id="{DC76D025-AEBF-43F3-A206-FC114ECA6A29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882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1Stone Serif" charset="0"/>
              </a:defRPr>
            </a:lvl1pPr>
          </a:lstStyle>
          <a:p>
            <a:endParaRPr lang="en-US"/>
          </a:p>
        </p:txBody>
      </p:sp>
      <p:sp>
        <p:nvSpPr>
          <p:cNvPr id="882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1Stone Serif" charset="0"/>
              </a:defRPr>
            </a:lvl1pPr>
          </a:lstStyle>
          <a:p>
            <a:fld id="{4E887958-269D-4237-A386-DCEB43769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8443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rgbClr val="FFFFFF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FFFF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rgbClr val="FFFFF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rgbClr val="FFFFF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rgbClr val="FFFF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rgbClr val="FFFF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rgbClr val="FFFF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519" y="1722704"/>
            <a:ext cx="8536132" cy="3633522"/>
          </a:xfrm>
        </p:spPr>
        <p:txBody>
          <a:bodyPr/>
          <a:lstStyle/>
          <a:p>
            <a:r>
              <a:rPr lang="en-US"/>
              <a:t>NEUROANATOMY </a:t>
            </a:r>
            <a:r>
              <a:rPr lang="en-US" dirty="0"/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193652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3256005" cy="1143000"/>
          </a:xfrm>
        </p:spPr>
        <p:txBody>
          <a:bodyPr/>
          <a:lstStyle/>
          <a:p>
            <a:r>
              <a:rPr lang="en-US" dirty="0"/>
              <a:t>Q8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700" y="1968500"/>
            <a:ext cx="2858186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State the anatomical basis for sparing of the frontalis muscle in some facial nerve palsies</a:t>
            </a:r>
          </a:p>
        </p:txBody>
      </p:sp>
      <p:pic>
        <p:nvPicPr>
          <p:cNvPr id="7170" name="Picture 2" descr="https://s-media-cache-ak0.pinimg.com/236x/d1/28/f4/d128f463c4de1402aaccd6f8b45eca5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908" y="340539"/>
            <a:ext cx="3713292" cy="640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104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448" y="350108"/>
            <a:ext cx="7772400" cy="1143000"/>
          </a:xfrm>
        </p:spPr>
        <p:txBody>
          <a:bodyPr/>
          <a:lstStyle/>
          <a:p>
            <a:r>
              <a:rPr lang="en-US" dirty="0"/>
              <a:t>Q10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186" y="1635211"/>
            <a:ext cx="8557054" cy="1046205"/>
          </a:xfrm>
        </p:spPr>
        <p:txBody>
          <a:bodyPr/>
          <a:lstStyle/>
          <a:p>
            <a:r>
              <a:rPr lang="en-US" sz="2800" dirty="0"/>
              <a:t>State the anatomical considerations when making scalp incisions on the </a:t>
            </a:r>
            <a:r>
              <a:rPr lang="en-US" sz="2800" dirty="0" err="1"/>
              <a:t>frontotemporal</a:t>
            </a:r>
            <a:r>
              <a:rPr lang="en-US" sz="2800" dirty="0"/>
              <a:t> region</a:t>
            </a:r>
          </a:p>
        </p:txBody>
      </p:sp>
    </p:spTree>
    <p:extLst>
      <p:ext uri="{BB962C8B-B14F-4D97-AF65-F5344CB8AC3E}">
        <p14:creationId xmlns:p14="http://schemas.microsoft.com/office/powerpoint/2010/main" val="2520531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300" y="2717800"/>
            <a:ext cx="7772400" cy="1143000"/>
          </a:xfrm>
        </p:spPr>
        <p:txBody>
          <a:bodyPr/>
          <a:lstStyle/>
          <a:p>
            <a:r>
              <a:rPr lang="en-US" dirty="0"/>
              <a:t>SKULL</a:t>
            </a:r>
          </a:p>
        </p:txBody>
      </p:sp>
    </p:spTree>
    <p:extLst>
      <p:ext uri="{BB962C8B-B14F-4D97-AF65-F5344CB8AC3E}">
        <p14:creationId xmlns:p14="http://schemas.microsoft.com/office/powerpoint/2010/main" val="4027877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915400" cy="1143000"/>
          </a:xfrm>
        </p:spPr>
        <p:txBody>
          <a:bodyPr/>
          <a:lstStyle/>
          <a:p>
            <a:pPr algn="l"/>
            <a:r>
              <a:rPr lang="en-US" sz="3600" dirty="0"/>
              <a:t>Q11: Name A, B. State the varieties of </a:t>
            </a:r>
            <a:r>
              <a:rPr lang="en-US" sz="3600" dirty="0" err="1"/>
              <a:t>craniosynostosis</a:t>
            </a:r>
            <a:r>
              <a:rPr lang="en-US" sz="3600" dirty="0"/>
              <a:t> &amp; their embryological basis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752600"/>
            <a:ext cx="5104012" cy="4782501"/>
          </a:xfrm>
        </p:spPr>
      </p:pic>
    </p:spTree>
    <p:extLst>
      <p:ext uri="{BB962C8B-B14F-4D97-AF65-F5344CB8AC3E}">
        <p14:creationId xmlns:p14="http://schemas.microsoft.com/office/powerpoint/2010/main" val="3234803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3800" y="1847850"/>
            <a:ext cx="3797300" cy="3543300"/>
          </a:xfrm>
        </p:spPr>
        <p:txBody>
          <a:bodyPr/>
          <a:lstStyle/>
          <a:p>
            <a:pPr algn="l"/>
            <a:r>
              <a:rPr lang="en-US" dirty="0"/>
              <a:t>Q12: State the structures that pass through foramina 2, 3,5 and 6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" y="496921"/>
            <a:ext cx="4572000" cy="624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3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2654300"/>
            <a:ext cx="7772400" cy="1143000"/>
          </a:xfrm>
        </p:spPr>
        <p:txBody>
          <a:bodyPr/>
          <a:lstStyle/>
          <a:p>
            <a:r>
              <a:rPr lang="en-US" dirty="0"/>
              <a:t>Meninges &amp; Dural sinuses</a:t>
            </a:r>
          </a:p>
        </p:txBody>
      </p:sp>
    </p:spTree>
    <p:extLst>
      <p:ext uri="{BB962C8B-B14F-4D97-AF65-F5344CB8AC3E}">
        <p14:creationId xmlns:p14="http://schemas.microsoft.com/office/powerpoint/2010/main" val="1984053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10" y="-121047"/>
            <a:ext cx="8837590" cy="1325563"/>
          </a:xfrm>
        </p:spPr>
        <p:txBody>
          <a:bodyPr>
            <a:normAutofit/>
          </a:bodyPr>
          <a:lstStyle/>
          <a:p>
            <a:r>
              <a:rPr lang="en-US" dirty="0"/>
              <a:t>Q13: </a:t>
            </a:r>
            <a:r>
              <a:rPr lang="en-US" dirty="0" err="1"/>
              <a:t>Carvenous</a:t>
            </a:r>
            <a:r>
              <a:rPr lang="en-US" dirty="0"/>
              <a:t> sinus.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" t="23775" r="6194" b="14011"/>
          <a:stretch/>
        </p:blipFill>
        <p:spPr>
          <a:xfrm>
            <a:off x="825500" y="2794000"/>
            <a:ext cx="6832600" cy="3327400"/>
          </a:xfrm>
        </p:spPr>
      </p:pic>
      <p:sp>
        <p:nvSpPr>
          <p:cNvPr id="3" name="TextBox 2"/>
          <p:cNvSpPr txBox="1"/>
          <p:nvPr/>
        </p:nvSpPr>
        <p:spPr>
          <a:xfrm>
            <a:off x="3263900" y="4737100"/>
            <a:ext cx="418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</a:rPr>
              <a:t>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63900" y="5599550"/>
            <a:ext cx="423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</a:rPr>
              <a:t>F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5605" y="1130300"/>
            <a:ext cx="84582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FFFFFF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FFFFFF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FFFFFF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FFFFFF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FFFFFF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FFFFFF"/>
                </a:solidFill>
                <a:latin typeface="+mn-lt"/>
              </a:defRPr>
            </a:lvl9pPr>
          </a:lstStyle>
          <a:p>
            <a:r>
              <a:rPr lang="en-US" kern="0" dirty="0"/>
              <a:t>Name A-F and state the anatomical basis for the presentation in cavernous sinus thrombosis</a:t>
            </a:r>
          </a:p>
        </p:txBody>
      </p:sp>
    </p:spTree>
    <p:extLst>
      <p:ext uri="{BB962C8B-B14F-4D97-AF65-F5344CB8AC3E}">
        <p14:creationId xmlns:p14="http://schemas.microsoft.com/office/powerpoint/2010/main" val="402901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000"/>
    </mc:Choice>
    <mc:Fallback xmlns="">
      <p:transition spd="slow" advTm="75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2057400"/>
            <a:ext cx="8369300" cy="4114800"/>
          </a:xfrm>
        </p:spPr>
        <p:txBody>
          <a:bodyPr/>
          <a:lstStyle/>
          <a:p>
            <a:r>
              <a:rPr lang="en-US" dirty="0"/>
              <a:t>State the extents of the superior sagittal sinus and their surgical significance</a:t>
            </a:r>
          </a:p>
          <a:p>
            <a:endParaRPr lang="en-US" dirty="0"/>
          </a:p>
          <a:p>
            <a:r>
              <a:rPr lang="en-US" dirty="0"/>
              <a:t>State the anatomical basis for stiff neck in meningitis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062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2806700"/>
            <a:ext cx="7772400" cy="1143000"/>
          </a:xfrm>
        </p:spPr>
        <p:txBody>
          <a:bodyPr/>
          <a:lstStyle/>
          <a:p>
            <a:r>
              <a:rPr lang="en-US" dirty="0"/>
              <a:t>BRAIN STEM</a:t>
            </a:r>
          </a:p>
        </p:txBody>
      </p:sp>
    </p:spTree>
    <p:extLst>
      <p:ext uri="{BB962C8B-B14F-4D97-AF65-F5344CB8AC3E}">
        <p14:creationId xmlns:p14="http://schemas.microsoft.com/office/powerpoint/2010/main" val="1948692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Qn</a:t>
            </a:r>
            <a:r>
              <a:rPr lang="en-US" dirty="0"/>
              <a:t> 15: blood supply to brain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62601" y="1752600"/>
            <a:ext cx="330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en-US" sz="2400" dirty="0"/>
              <a:t>Name the blood vessels labelled 1, 2, 4, 7</a:t>
            </a:r>
          </a:p>
          <a:p>
            <a:pPr marL="457200" indent="-457200">
              <a:buFont typeface="+mj-lt"/>
              <a:buAutoNum type="alphaLcParenR"/>
            </a:pPr>
            <a:endParaRPr lang="en-US" sz="2400" dirty="0"/>
          </a:p>
          <a:p>
            <a:pPr marL="457200" indent="-457200">
              <a:buFont typeface="+mj-lt"/>
              <a:buAutoNum type="alphaLcParenR"/>
            </a:pPr>
            <a:r>
              <a:rPr lang="en-US" sz="2400" dirty="0"/>
              <a:t>State the anatomical basis for the presentation in medial medullary syndrome</a:t>
            </a:r>
          </a:p>
          <a:p>
            <a:pPr marL="457200" indent="-457200">
              <a:buFont typeface="+mj-lt"/>
              <a:buAutoNum type="alphaLcParenR"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3" r="3848"/>
          <a:stretch/>
        </p:blipFill>
        <p:spPr>
          <a:xfrm>
            <a:off x="177799" y="1752600"/>
            <a:ext cx="5270501" cy="4432300"/>
          </a:xfrm>
        </p:spPr>
      </p:pic>
    </p:spTree>
    <p:extLst>
      <p:ext uri="{BB962C8B-B14F-4D97-AF65-F5344CB8AC3E}">
        <p14:creationId xmlns:p14="http://schemas.microsoft.com/office/powerpoint/2010/main" val="23367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0"/>
    </mc:Choice>
    <mc:Fallback xmlns="">
      <p:transition spd="slow" advTm="9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2400300"/>
            <a:ext cx="7772400" cy="1143000"/>
          </a:xfrm>
        </p:spPr>
        <p:txBody>
          <a:bodyPr/>
          <a:lstStyle/>
          <a:p>
            <a:r>
              <a:rPr lang="en-US" dirty="0"/>
              <a:t>SPINAL CORD</a:t>
            </a:r>
          </a:p>
        </p:txBody>
      </p:sp>
    </p:spTree>
    <p:extLst>
      <p:ext uri="{BB962C8B-B14F-4D97-AF65-F5344CB8AC3E}">
        <p14:creationId xmlns:p14="http://schemas.microsoft.com/office/powerpoint/2010/main" val="2972808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233" y="164757"/>
            <a:ext cx="7772400" cy="1143000"/>
          </a:xfrm>
        </p:spPr>
        <p:txBody>
          <a:bodyPr/>
          <a:lstStyle/>
          <a:p>
            <a:r>
              <a:rPr lang="en-US" dirty="0"/>
              <a:t>Q16: Cranial nerves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7314" y="2401337"/>
            <a:ext cx="3727174" cy="4114800"/>
          </a:xfrm>
        </p:spPr>
        <p:txBody>
          <a:bodyPr/>
          <a:lstStyle/>
          <a:p>
            <a:pPr marL="514350" indent="-514350">
              <a:buAutoNum type="alphaLcParenR"/>
            </a:pPr>
            <a:r>
              <a:rPr lang="en-US" sz="2800" dirty="0"/>
              <a:t>Name nerves A-F.</a:t>
            </a:r>
          </a:p>
          <a:p>
            <a:pPr marL="514350" indent="-514350">
              <a:buAutoNum type="alphaLcParenR"/>
            </a:pPr>
            <a:endParaRPr lang="en-US" sz="2800" dirty="0"/>
          </a:p>
          <a:p>
            <a:pPr marL="514350" indent="-514350">
              <a:buAutoNum type="alphaLcParenR"/>
            </a:pPr>
            <a:r>
              <a:rPr lang="en-US" sz="2800" dirty="0"/>
              <a:t>Name the nuclei associated with CN 7 and 9, and state their functional components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0567"/>
          <a:stretch/>
        </p:blipFill>
        <p:spPr>
          <a:xfrm>
            <a:off x="126241" y="1601237"/>
            <a:ext cx="5138928" cy="490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38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Qn</a:t>
            </a:r>
            <a:r>
              <a:rPr lang="en-US" dirty="0"/>
              <a:t> 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State the anatomical basis for: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Pupillary dilatation in brain stem death</a:t>
            </a:r>
          </a:p>
          <a:p>
            <a:pPr marL="514350" indent="-514350">
              <a:buFont typeface="+mj-lt"/>
              <a:buAutoNum type="alphaLcParenR"/>
            </a:pPr>
            <a:endParaRPr lang="en-US" dirty="0"/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Pupillary constriction in </a:t>
            </a:r>
            <a:r>
              <a:rPr lang="en-US" dirty="0" err="1"/>
              <a:t>pontine</a:t>
            </a:r>
            <a:r>
              <a:rPr lang="en-US" dirty="0"/>
              <a:t> </a:t>
            </a:r>
            <a:r>
              <a:rPr lang="en-US" dirty="0" err="1"/>
              <a:t>haemorrhage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11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57150"/>
            <a:ext cx="7772400" cy="742950"/>
          </a:xfrm>
        </p:spPr>
        <p:txBody>
          <a:bodyPr/>
          <a:lstStyle/>
          <a:p>
            <a:r>
              <a:rPr lang="en-US" dirty="0" err="1"/>
              <a:t>Qn</a:t>
            </a:r>
            <a:r>
              <a:rPr lang="en-US" dirty="0"/>
              <a:t> 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4" y="933450"/>
            <a:ext cx="8982075" cy="3295650"/>
          </a:xfrm>
        </p:spPr>
        <p:txBody>
          <a:bodyPr/>
          <a:lstStyle/>
          <a:p>
            <a:r>
              <a:rPr lang="en-US" dirty="0"/>
              <a:t>State the anatomical basis for the presentation in CP</a:t>
            </a:r>
            <a:r>
              <a:rPr lang="en-GB" dirty="0"/>
              <a:t> (cerebellopontine)</a:t>
            </a:r>
            <a:r>
              <a:rPr lang="en-US" dirty="0"/>
              <a:t> angle lesions</a:t>
            </a:r>
          </a:p>
        </p:txBody>
      </p:sp>
      <p:pic>
        <p:nvPicPr>
          <p:cNvPr id="11266" name="Picture 2" descr="https://i.ytimg.com/vi/sSweAoickCM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2" t="3556" r="14577" b="4762"/>
          <a:stretch/>
        </p:blipFill>
        <p:spPr bwMode="auto">
          <a:xfrm>
            <a:off x="140606" y="2757983"/>
            <a:ext cx="4327836" cy="320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aboutcancer.com/an_anatomy_0710_abnorm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442" y="2757983"/>
            <a:ext cx="4618461" cy="320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801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Qn</a:t>
            </a:r>
            <a:r>
              <a:rPr lang="en-US" dirty="0"/>
              <a:t> 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Illustrate the internal features of the midbrain at the level of superior colliculus</a:t>
            </a:r>
          </a:p>
        </p:txBody>
      </p:sp>
    </p:spTree>
    <p:extLst>
      <p:ext uri="{BB962C8B-B14F-4D97-AF65-F5344CB8AC3E}">
        <p14:creationId xmlns:p14="http://schemas.microsoft.com/office/powerpoint/2010/main" val="4400834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2438400"/>
            <a:ext cx="7772400" cy="1143000"/>
          </a:xfrm>
        </p:spPr>
        <p:txBody>
          <a:bodyPr/>
          <a:lstStyle/>
          <a:p>
            <a:r>
              <a:rPr lang="en-US" dirty="0"/>
              <a:t>VENTRICULAR SYSTEM</a:t>
            </a:r>
          </a:p>
        </p:txBody>
      </p:sp>
    </p:spTree>
    <p:extLst>
      <p:ext uri="{BB962C8B-B14F-4D97-AF65-F5344CB8AC3E}">
        <p14:creationId xmlns:p14="http://schemas.microsoft.com/office/powerpoint/2010/main" val="9936056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508000"/>
            <a:ext cx="8432800" cy="4114800"/>
          </a:xfrm>
        </p:spPr>
        <p:txBody>
          <a:bodyPr/>
          <a:lstStyle/>
          <a:p>
            <a:r>
              <a:rPr lang="en-US" dirty="0" err="1"/>
              <a:t>Qn</a:t>
            </a:r>
            <a:r>
              <a:rPr lang="en-US" dirty="0"/>
              <a:t> 20: State the anatomical basis for the presentation below</a:t>
            </a:r>
            <a:r>
              <a:rPr lang="en-GB" dirty="0"/>
              <a:t> (sunset eyes)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1587500"/>
            <a:ext cx="6604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9824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Qn</a:t>
            </a:r>
            <a:r>
              <a:rPr lang="en-US" dirty="0"/>
              <a:t> 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993900"/>
            <a:ext cx="84582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State the anatomical considerations during </a:t>
            </a:r>
            <a:r>
              <a:rPr lang="en-US" dirty="0" err="1"/>
              <a:t>ventriculoperitoneal</a:t>
            </a:r>
            <a:r>
              <a:rPr lang="en-US" dirty="0"/>
              <a:t> shunt placement</a:t>
            </a:r>
          </a:p>
        </p:txBody>
      </p:sp>
    </p:spTree>
    <p:extLst>
      <p:ext uri="{BB962C8B-B14F-4D97-AF65-F5344CB8AC3E}">
        <p14:creationId xmlns:p14="http://schemas.microsoft.com/office/powerpoint/2010/main" val="2391254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Qn</a:t>
            </a:r>
            <a:r>
              <a:rPr lang="en-US" dirty="0"/>
              <a:t> 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Name five areas of the brain where the blood-brain barrier is absent, and state the significance of absence of this barrier in these areas.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7960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0" y="2667000"/>
            <a:ext cx="7772400" cy="1143000"/>
          </a:xfrm>
        </p:spPr>
        <p:txBody>
          <a:bodyPr/>
          <a:lstStyle/>
          <a:p>
            <a:r>
              <a:rPr lang="en-US" dirty="0"/>
              <a:t>CEREBELLUM</a:t>
            </a:r>
          </a:p>
        </p:txBody>
      </p:sp>
    </p:spTree>
    <p:extLst>
      <p:ext uri="{BB962C8B-B14F-4D97-AF65-F5344CB8AC3E}">
        <p14:creationId xmlns:p14="http://schemas.microsoft.com/office/powerpoint/2010/main" val="6691615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Qn</a:t>
            </a:r>
            <a:r>
              <a:rPr lang="en-US" dirty="0"/>
              <a:t> 23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4610100" cy="4114800"/>
          </a:xfrm>
        </p:spPr>
        <p:txBody>
          <a:bodyPr/>
          <a:lstStyle/>
          <a:p>
            <a:r>
              <a:rPr lang="en-US" sz="2400" dirty="0"/>
              <a:t>state the cells found in the molecular layer of this organ</a:t>
            </a:r>
          </a:p>
          <a:p>
            <a:endParaRPr lang="en-US" sz="2400" dirty="0"/>
          </a:p>
          <a:p>
            <a:r>
              <a:rPr lang="en-US" sz="2400" dirty="0"/>
              <a:t>State one afferent and one efferent tract located in the following: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/>
              <a:t>Superior cerebellar peduncle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/>
              <a:t>Inferior cerebellar peduncle</a:t>
            </a:r>
          </a:p>
          <a:p>
            <a:endParaRPr lang="en-US" sz="2400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99"/>
          <a:stretch/>
        </p:blipFill>
        <p:spPr bwMode="auto">
          <a:xfrm>
            <a:off x="4432300" y="1775426"/>
            <a:ext cx="4559300" cy="482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83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6359" y="2044700"/>
            <a:ext cx="3983341" cy="4114800"/>
          </a:xfrm>
        </p:spPr>
        <p:txBody>
          <a:bodyPr/>
          <a:lstStyle/>
          <a:p>
            <a:pPr marL="292100" indent="-292100">
              <a:buFont typeface="+mj-lt"/>
              <a:buAutoNum type="alphaLcPeriod"/>
            </a:pPr>
            <a:r>
              <a:rPr lang="en-US" sz="2800" dirty="0"/>
              <a:t>With reasons identify the spinal cord segment shown</a:t>
            </a:r>
          </a:p>
          <a:p>
            <a:pPr marL="292100" indent="-292100">
              <a:buFont typeface="+mj-lt"/>
              <a:buAutoNum type="alphaLcPeriod"/>
            </a:pPr>
            <a:endParaRPr lang="en-US" sz="2800" dirty="0"/>
          </a:p>
          <a:p>
            <a:pPr marL="292100" indent="-292100">
              <a:buFont typeface="+mj-lt"/>
              <a:buAutoNum type="alphaLcPeriod"/>
            </a:pPr>
            <a:r>
              <a:rPr lang="en-US" sz="2800" dirty="0"/>
              <a:t>Illustrate the internal structure of C5 spinal cord segment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" r="2525"/>
          <a:stretch/>
        </p:blipFill>
        <p:spPr>
          <a:xfrm>
            <a:off x="139700" y="1943101"/>
            <a:ext cx="4906659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426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Qn</a:t>
            </a:r>
            <a:r>
              <a:rPr lang="en-US" dirty="0"/>
              <a:t> 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State the anatomical basis for the difference in presentation between a patient with midline and that with eccentric cerebellar lesions</a:t>
            </a:r>
          </a:p>
        </p:txBody>
      </p:sp>
    </p:spTree>
    <p:extLst>
      <p:ext uri="{BB962C8B-B14F-4D97-AF65-F5344CB8AC3E}">
        <p14:creationId xmlns:p14="http://schemas.microsoft.com/office/powerpoint/2010/main" val="33684896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5" y="274974"/>
            <a:ext cx="8950817" cy="955222"/>
          </a:xfrm>
        </p:spPr>
        <p:txBody>
          <a:bodyPr/>
          <a:lstStyle/>
          <a:p>
            <a:r>
              <a:rPr lang="en-US" dirty="0" err="1"/>
              <a:t>Qn</a:t>
            </a:r>
            <a:r>
              <a:rPr lang="en-US" dirty="0"/>
              <a:t> 25: Name cerebellar nuclei A-C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21217" y="1320348"/>
            <a:ext cx="7340958" cy="536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0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000"/>
    </mc:Choice>
    <mc:Fallback xmlns="">
      <p:transition spd="slow" advTm="75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98700"/>
            <a:ext cx="7772400" cy="1143000"/>
          </a:xfrm>
        </p:spPr>
        <p:txBody>
          <a:bodyPr/>
          <a:lstStyle/>
          <a:p>
            <a:r>
              <a:rPr lang="en-US" dirty="0"/>
              <a:t>CEREBRUM &amp; DIENCEPHALON</a:t>
            </a:r>
          </a:p>
        </p:txBody>
      </p:sp>
    </p:spTree>
    <p:extLst>
      <p:ext uri="{BB962C8B-B14F-4D97-AF65-F5344CB8AC3E}">
        <p14:creationId xmlns:p14="http://schemas.microsoft.com/office/powerpoint/2010/main" val="7178323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Qn</a:t>
            </a:r>
            <a:r>
              <a:rPr lang="en-US" dirty="0"/>
              <a:t> 26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dirty="0"/>
              <a:t>State the characteristics of a cortical module</a:t>
            </a:r>
          </a:p>
          <a:p>
            <a:pPr marL="514350" indent="-514350">
              <a:buFont typeface="+mj-lt"/>
              <a:buAutoNum type="alphaLcParenR"/>
            </a:pPr>
            <a:endParaRPr lang="en-US" dirty="0"/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State the anatomical basis of the presentation in temporal lobe lesions</a:t>
            </a:r>
          </a:p>
        </p:txBody>
      </p:sp>
    </p:spTree>
    <p:extLst>
      <p:ext uri="{BB962C8B-B14F-4D97-AF65-F5344CB8AC3E}">
        <p14:creationId xmlns:p14="http://schemas.microsoft.com/office/powerpoint/2010/main" val="8841653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Qn</a:t>
            </a:r>
            <a:r>
              <a:rPr lang="en-US" dirty="0"/>
              <a:t> 27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700" y="1828801"/>
            <a:ext cx="3704743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Account for difference in motor deficits seen in occlusion of MCA and structure X</a:t>
            </a:r>
          </a:p>
        </p:txBody>
      </p:sp>
      <p:pic>
        <p:nvPicPr>
          <p:cNvPr id="4" name="Picture 5" descr="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08" b="36189"/>
          <a:stretch>
            <a:fillRect/>
          </a:stretch>
        </p:blipFill>
        <p:spPr bwMode="auto">
          <a:xfrm>
            <a:off x="4225444" y="1651001"/>
            <a:ext cx="4680914" cy="421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11"/>
          <p:cNvCxnSpPr>
            <a:cxnSpLocks noChangeShapeType="1"/>
          </p:cNvCxnSpPr>
          <p:nvPr/>
        </p:nvCxnSpPr>
        <p:spPr bwMode="auto">
          <a:xfrm flipV="1">
            <a:off x="4571999" y="4356102"/>
            <a:ext cx="1270000" cy="1803399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4136641" y="5774780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613962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Qn</a:t>
            </a:r>
            <a:r>
              <a:rPr lang="en-US" dirty="0"/>
              <a:t> 28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aid of a diagram illustrate the parts of the internal </a:t>
            </a:r>
            <a:r>
              <a:rPr lang="en-US" dirty="0" err="1"/>
              <a:t>internal</a:t>
            </a:r>
            <a:r>
              <a:rPr lang="en-US" dirty="0"/>
              <a:t> capsule and associated tracts</a:t>
            </a:r>
          </a:p>
        </p:txBody>
      </p:sp>
    </p:spTree>
    <p:extLst>
      <p:ext uri="{BB962C8B-B14F-4D97-AF65-F5344CB8AC3E}">
        <p14:creationId xmlns:p14="http://schemas.microsoft.com/office/powerpoint/2010/main" val="25942122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567" y="669325"/>
            <a:ext cx="8263238" cy="1143000"/>
          </a:xfrm>
        </p:spPr>
        <p:txBody>
          <a:bodyPr/>
          <a:lstStyle/>
          <a:p>
            <a:pPr algn="l"/>
            <a:r>
              <a:rPr lang="en-US" sz="3200" dirty="0"/>
              <a:t>Q29: a) Name areas labeled A-E &amp; state their function. b) State the characteristics of frontal lobe syndrome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240" y="1985319"/>
            <a:ext cx="8027893" cy="465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58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000"/>
    </mc:Choice>
    <mc:Fallback xmlns="">
      <p:transition spd="slow" advTm="75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57" y="442400"/>
            <a:ext cx="8847786" cy="1325563"/>
          </a:xfrm>
        </p:spPr>
        <p:txBody>
          <a:bodyPr>
            <a:normAutofit fontScale="90000"/>
          </a:bodyPr>
          <a:lstStyle/>
          <a:p>
            <a:pPr algn="l"/>
            <a:br>
              <a:rPr lang="en-US" dirty="0"/>
            </a:br>
            <a:r>
              <a:rPr lang="en-US" dirty="0" err="1"/>
              <a:t>Qn</a:t>
            </a:r>
            <a:r>
              <a:rPr lang="en-US" dirty="0"/>
              <a:t> 30: </a:t>
            </a:r>
            <a:br>
              <a:rPr lang="en-US" dirty="0"/>
            </a:br>
            <a:r>
              <a:rPr lang="en-US" sz="3100" dirty="0"/>
              <a:t>a) name the parts of structure labelled X. </a:t>
            </a:r>
            <a:br>
              <a:rPr lang="en-US" sz="3100" dirty="0"/>
            </a:br>
            <a:r>
              <a:rPr lang="en-US" sz="3100" dirty="0"/>
              <a:t>b) name two association </a:t>
            </a:r>
            <a:r>
              <a:rPr lang="en-US" sz="3100" dirty="0" err="1"/>
              <a:t>fibres</a:t>
            </a:r>
            <a:r>
              <a:rPr lang="en-US" sz="3100" dirty="0"/>
              <a:t> and regions they connect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b="20568"/>
          <a:stretch/>
        </p:blipFill>
        <p:spPr>
          <a:xfrm>
            <a:off x="1880457" y="1767963"/>
            <a:ext cx="7052245" cy="490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23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000"/>
    </mc:Choice>
    <mc:Fallback xmlns="">
      <p:transition spd="slow" advTm="75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356600" cy="1143000"/>
          </a:xfrm>
        </p:spPr>
        <p:txBody>
          <a:bodyPr/>
          <a:lstStyle/>
          <a:p>
            <a:pPr algn="l"/>
            <a:r>
              <a:rPr lang="en-US" dirty="0"/>
              <a:t>31. Name the parts labelled A-H and state the connections of B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0925" y="1690689"/>
            <a:ext cx="4097536" cy="508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9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000"/>
    </mc:Choice>
    <mc:Fallback xmlns="">
      <p:transition spd="slow" advTm="750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32: Name A -E and state the effect of occlusion of D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0800" y="1924050"/>
            <a:ext cx="6076950" cy="466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009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dirty="0"/>
              <a:t>Discuss the effects of left sided hemi section of spinal cord at T1</a:t>
            </a:r>
          </a:p>
          <a:p>
            <a:pPr marL="514350" indent="-514350">
              <a:buFont typeface="+mj-lt"/>
              <a:buAutoNum type="alphaLcParenR"/>
            </a:pPr>
            <a:endParaRPr lang="en-US" dirty="0"/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State 2 other spinal cord syndromes and the anatomical basis of their presentation</a:t>
            </a:r>
          </a:p>
        </p:txBody>
      </p:sp>
    </p:spTree>
    <p:extLst>
      <p:ext uri="{BB962C8B-B14F-4D97-AF65-F5344CB8AC3E}">
        <p14:creationId xmlns:p14="http://schemas.microsoft.com/office/powerpoint/2010/main" val="41889291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Qn</a:t>
            </a:r>
            <a:r>
              <a:rPr lang="en-US" dirty="0"/>
              <a:t> 33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Regarding the pituitary gland: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Anatomical basis for presentation of pituitary tumors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Outline the microscopic organization of </a:t>
            </a:r>
            <a:r>
              <a:rPr lang="en-US" dirty="0" err="1"/>
              <a:t>neurohypophysis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2132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Qn</a:t>
            </a:r>
            <a:r>
              <a:rPr lang="en-US" dirty="0"/>
              <a:t> 34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State the embryological basis for the following congenital anomalies </a:t>
            </a:r>
          </a:p>
          <a:p>
            <a:pPr marL="400050" lvl="1" indent="0">
              <a:buNone/>
            </a:pPr>
            <a:r>
              <a:rPr lang="en-US" dirty="0" err="1"/>
              <a:t>i</a:t>
            </a:r>
            <a:r>
              <a:rPr lang="en-US" dirty="0"/>
              <a:t>) Microcephaly: </a:t>
            </a:r>
          </a:p>
          <a:p>
            <a:pPr marL="400050" lvl="1" indent="0">
              <a:buNone/>
            </a:pPr>
            <a:r>
              <a:rPr lang="en-US" dirty="0"/>
              <a:t>ii) </a:t>
            </a:r>
            <a:r>
              <a:rPr lang="en-US" dirty="0" err="1"/>
              <a:t>Chiari</a:t>
            </a:r>
            <a:r>
              <a:rPr lang="en-US" dirty="0"/>
              <a:t> malformation</a:t>
            </a:r>
          </a:p>
          <a:p>
            <a:pPr marL="400050" lvl="1" indent="0">
              <a:buNone/>
            </a:pPr>
            <a:r>
              <a:rPr lang="en-US" dirty="0"/>
              <a:t>iii) </a:t>
            </a:r>
            <a:r>
              <a:rPr lang="en-US" dirty="0" err="1"/>
              <a:t>Holoprocencephaly</a:t>
            </a:r>
            <a:endParaRPr lang="en-US" dirty="0"/>
          </a:p>
          <a:p>
            <a:pPr marL="400050" lvl="1" indent="0">
              <a:buNone/>
            </a:pPr>
            <a:r>
              <a:rPr lang="en-US" dirty="0"/>
              <a:t>iv) </a:t>
            </a:r>
            <a:r>
              <a:rPr lang="en-US" dirty="0" err="1"/>
              <a:t>Craniopharyngioma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1088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940" y="2500183"/>
            <a:ext cx="7772400" cy="1143000"/>
          </a:xfrm>
        </p:spPr>
        <p:txBody>
          <a:bodyPr/>
          <a:lstStyle/>
          <a:p>
            <a:r>
              <a:rPr lang="en-US" dirty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2949160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318500" cy="4114800"/>
          </a:xfrm>
        </p:spPr>
        <p:txBody>
          <a:bodyPr/>
          <a:lstStyle/>
          <a:p>
            <a:r>
              <a:rPr lang="en-US" dirty="0"/>
              <a:t>Discuss the pattern of blood supply to the spinal cord and its surgical significance</a:t>
            </a:r>
          </a:p>
        </p:txBody>
      </p:sp>
    </p:spTree>
    <p:extLst>
      <p:ext uri="{BB962C8B-B14F-4D97-AF65-F5344CB8AC3E}">
        <p14:creationId xmlns:p14="http://schemas.microsoft.com/office/powerpoint/2010/main" val="3480797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79" y="102973"/>
            <a:ext cx="7772400" cy="576649"/>
          </a:xfrm>
        </p:spPr>
        <p:txBody>
          <a:bodyPr/>
          <a:lstStyle/>
          <a:p>
            <a:r>
              <a:rPr lang="en-US" dirty="0"/>
              <a:t>Q4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379" y="679622"/>
            <a:ext cx="838509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State the connections of internal vertebral venous plexus and their clinical relevance</a:t>
            </a:r>
          </a:p>
        </p:txBody>
      </p:sp>
    </p:spTree>
    <p:extLst>
      <p:ext uri="{BB962C8B-B14F-4D97-AF65-F5344CB8AC3E}">
        <p14:creationId xmlns:p14="http://schemas.microsoft.com/office/powerpoint/2010/main" val="2973109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Q5: Developing spinal cord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27500" y="2120314"/>
            <a:ext cx="45212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a)Name the structures labelled A,B,C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b) What functional components are associated with X in the spinal cord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5" r="26236"/>
          <a:stretch/>
        </p:blipFill>
        <p:spPr>
          <a:xfrm>
            <a:off x="134144" y="2120314"/>
            <a:ext cx="3879056" cy="3841452"/>
          </a:xfrm>
        </p:spPr>
      </p:pic>
    </p:spTree>
    <p:extLst>
      <p:ext uri="{BB962C8B-B14F-4D97-AF65-F5344CB8AC3E}">
        <p14:creationId xmlns:p14="http://schemas.microsoft.com/office/powerpoint/2010/main" val="1263825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064" y="337254"/>
            <a:ext cx="8796936" cy="1669512"/>
          </a:xfrm>
        </p:spPr>
        <p:txBody>
          <a:bodyPr/>
          <a:lstStyle/>
          <a:p>
            <a:r>
              <a:rPr lang="en-US" dirty="0"/>
              <a:t>Q6: a) Identify the malformations A&amp;B B)State the varieties of spinal </a:t>
            </a:r>
            <a:r>
              <a:rPr lang="en-US" dirty="0" err="1"/>
              <a:t>dysraphisms</a:t>
            </a:r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FFFFFF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FFFFFF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FFFFFF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FFFFFF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FFFFFF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FFFFFF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/>
              <a:t>B)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42950" y="2095244"/>
            <a:ext cx="38862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FFFFFF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FFFFFF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FFFFFF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FFFFFF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FFFFFF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FFFFFF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kern="0"/>
              <a:t>A)</a:t>
            </a:r>
          </a:p>
          <a:p>
            <a:pPr marL="0" indent="0">
              <a:buFontTx/>
              <a:buNone/>
            </a:pPr>
            <a:endParaRPr lang="en-US" kern="0" dirty="0"/>
          </a:p>
        </p:txBody>
      </p:sp>
      <p:pic>
        <p:nvPicPr>
          <p:cNvPr id="6" name="Picture 2" descr="http://neuropathology-web.org/chapter11/images11/11-4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472" y="2276385"/>
            <a:ext cx="350717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trialx.com/g/Congenital_Malformations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2831498"/>
            <a:ext cx="3886200" cy="378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911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why deep cuts of the scalp: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Gape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Bleed profusely</a:t>
            </a:r>
          </a:p>
          <a:p>
            <a:pPr marL="971550" lvl="1" indent="-514350">
              <a:buFont typeface="+mj-lt"/>
              <a:buAutoNum type="alphaLcParenR"/>
            </a:pPr>
            <a:endParaRPr lang="en-US" dirty="0"/>
          </a:p>
          <a:p>
            <a:pPr marL="571500" indent="-514350"/>
            <a:r>
              <a:rPr lang="en-US" dirty="0"/>
              <a:t>State the anatomical basis for raccoon eyes</a:t>
            </a:r>
          </a:p>
        </p:txBody>
      </p:sp>
    </p:spTree>
    <p:extLst>
      <p:ext uri="{BB962C8B-B14F-4D97-AF65-F5344CB8AC3E}">
        <p14:creationId xmlns:p14="http://schemas.microsoft.com/office/powerpoint/2010/main" val="268557882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5">
  <a:themeElements>
    <a:clrScheme name="Martini_blue-desig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Martini_blue-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Martini_blu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tini_blu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tini_blu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tini_blu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tini_blu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tini_blu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tini_blu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5" id="{3810752F-6CE3-43F2-96BB-7089570433B1}" vid="{3013C7EF-AFAA-496F-AF92-8DA752548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Theme5</Template>
  <TotalTime>325</TotalTime>
  <Words>923</Words>
  <Application>Microsoft Office PowerPoint</Application>
  <PresentationFormat>On-screen Show (4:3)</PresentationFormat>
  <Paragraphs>177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Theme5</vt:lpstr>
      <vt:lpstr>NEUROANATOMY REVIEW</vt:lpstr>
      <vt:lpstr>SPINAL CORD</vt:lpstr>
      <vt:lpstr>Q1</vt:lpstr>
      <vt:lpstr>Q2</vt:lpstr>
      <vt:lpstr>Q3</vt:lpstr>
      <vt:lpstr>Q4</vt:lpstr>
      <vt:lpstr>Q5: Developing spinal cord</vt:lpstr>
      <vt:lpstr>PowerPoint Presentation</vt:lpstr>
      <vt:lpstr>Q7</vt:lpstr>
      <vt:lpstr>Q8</vt:lpstr>
      <vt:lpstr>Q10</vt:lpstr>
      <vt:lpstr>SKULL</vt:lpstr>
      <vt:lpstr>Q11: Name A, B. State the varieties of craniosynostosis &amp; their embryological basis</vt:lpstr>
      <vt:lpstr>Q12: State the structures that pass through foramina 2, 3,5 and 6</vt:lpstr>
      <vt:lpstr>Meninges &amp; Dural sinuses</vt:lpstr>
      <vt:lpstr>Q13: Carvenous sinus. </vt:lpstr>
      <vt:lpstr>Q14</vt:lpstr>
      <vt:lpstr>BRAIN STEM</vt:lpstr>
      <vt:lpstr>Qn 15: blood supply to brain</vt:lpstr>
      <vt:lpstr>Q16: Cranial nerves</vt:lpstr>
      <vt:lpstr>Qn 17</vt:lpstr>
      <vt:lpstr>Qn 18</vt:lpstr>
      <vt:lpstr>Qn 19</vt:lpstr>
      <vt:lpstr>VENTRICULAR SYSTEM</vt:lpstr>
      <vt:lpstr>PowerPoint Presentation</vt:lpstr>
      <vt:lpstr>Qn 21</vt:lpstr>
      <vt:lpstr>Qn 22</vt:lpstr>
      <vt:lpstr>CEREBELLUM</vt:lpstr>
      <vt:lpstr>Qn 23</vt:lpstr>
      <vt:lpstr>Qn 24</vt:lpstr>
      <vt:lpstr>Qn 25: Name cerebellar nuclei A-C</vt:lpstr>
      <vt:lpstr>CEREBRUM &amp; DIENCEPHALON</vt:lpstr>
      <vt:lpstr>Qn 26</vt:lpstr>
      <vt:lpstr>Qn 27</vt:lpstr>
      <vt:lpstr>Qn 28</vt:lpstr>
      <vt:lpstr>Q29: a) Name areas labeled A-E &amp; state their function. b) State the characteristics of frontal lobe syndrome </vt:lpstr>
      <vt:lpstr> Qn 30:  a) name the parts of structure labelled X.  b) name two association fibres and regions they connect </vt:lpstr>
      <vt:lpstr>31. Name the parts labelled A-H and state the connections of B</vt:lpstr>
      <vt:lpstr>32: Name A -E and state the effect of occlusion of D</vt:lpstr>
      <vt:lpstr>Qn 33</vt:lpstr>
      <vt:lpstr>Qn 34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NEUROATOMY REVIEW FOR MMeD</dc:title>
  <dc:creator>Dr Maseghe</dc:creator>
  <cp:lastModifiedBy>Dr Maseghe</cp:lastModifiedBy>
  <cp:revision>83</cp:revision>
  <dcterms:created xsi:type="dcterms:W3CDTF">2016-06-23T13:37:51Z</dcterms:created>
  <dcterms:modified xsi:type="dcterms:W3CDTF">2016-12-19T06:22:06Z</dcterms:modified>
</cp:coreProperties>
</file>