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9" r:id="rId17"/>
    <p:sldId id="271" r:id="rId18"/>
    <p:sldId id="272" r:id="rId19"/>
    <p:sldId id="273" r:id="rId20"/>
    <p:sldId id="274" r:id="rId21"/>
    <p:sldId id="277" r:id="rId22"/>
    <p:sldId id="275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69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5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36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41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95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0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3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D25F4-F307-47D3-8D95-09EF13CD4A0C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757EF-72A7-4151-B32B-C5F4FD1A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6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03871"/>
            <a:ext cx="12192000" cy="133453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 smtClean="0"/>
              <a:t>PROGRESS ASSESSMENT TEST III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8922" y="3482545"/>
            <a:ext cx="6629400" cy="2133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LEVEL I </a:t>
            </a:r>
            <a:r>
              <a:rPr lang="en-US" dirty="0" smtClean="0"/>
              <a:t>MBChB &amp; BDS</a:t>
            </a:r>
            <a:endParaRPr lang="en-US" dirty="0" smtClean="0"/>
          </a:p>
          <a:p>
            <a:pPr algn="ctr">
              <a:lnSpc>
                <a:spcPct val="150000"/>
              </a:lnSpc>
            </a:pPr>
            <a:r>
              <a:rPr lang="en-US" dirty="0" smtClean="0"/>
              <a:t>DEPARTMENT OF HUMAN ANATOMY</a:t>
            </a:r>
          </a:p>
          <a:p>
            <a:pPr algn="ctr">
              <a:lnSpc>
                <a:spcPct val="150000"/>
              </a:lnSpc>
            </a:pPr>
            <a:r>
              <a:rPr lang="en-US" dirty="0" smtClean="0"/>
              <a:t>UNIVERSITY OF NAIROBI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254167"/>
      </p:ext>
    </p:extLst>
  </p:cSld>
  <p:clrMapOvr>
    <a:masterClrMapping/>
  </p:clrMapOvr>
  <p:transition spd="slow" advTm="90000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105" y="264695"/>
            <a:ext cx="11770895" cy="602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A patient presents with impingement of the lesser petrosal nerve after the nerve has exited foramen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ovale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before it has reached the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otic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ganglion. Which of the following is the most likely clinical presentation?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salivation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Reduced salivation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lacrimation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Decreased lacrimation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Denervation of the platysma muscle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33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5327" y="264695"/>
            <a:ext cx="11514220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Which of the following is the least likely to be damaged during a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paratoidectomy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Facial artery and vein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Transverse facial artery and vein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CN VII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Retromandibular vein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External carotid artery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01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789" y="216568"/>
            <a:ext cx="11201400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 The primary fissure of the cerebellum separates the: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Superior surface from the inferior surface.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Anterior lobe from the posterior lobe.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Posterior lobe from the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flocculonodular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lobe.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Paleocerebellum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neocerebellum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None of the above.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43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263" y="240632"/>
            <a:ext cx="8662737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The facial colliculus is formed by the: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Facial nerve only.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Facial nucleus only.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Facial and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Facial nerve and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abducent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nucleus.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Facial and trigeminal.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961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83" y="252663"/>
            <a:ext cx="11646569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One of the following is not present in the interpeduncular fossa: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Tuber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cinereum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Infundibulum of the pituitary gland.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Mamillary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bodies.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Posterior perforated substance.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Trochlear nerve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0768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95" y="565483"/>
            <a:ext cx="10732168" cy="446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Nuclei of the limbic system include all of the following EXCEPT: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Hippocampus.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Amygdaloid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nucleus.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Mamillary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body.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Caudate nucleus.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e. Anterior thalamic nucleus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0958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2" y="972932"/>
            <a:ext cx="9130758" cy="51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5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883" y="0"/>
            <a:ext cx="1170672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Regarding the parasympathetic nuclei of the brainstem, all are correct EXCEPT: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The Edinger-Westphal nucleus is located in the midbrain opposite the inferior colliculus. 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Fibers from Edinger-Westphal nucleus relay in the ciliary ganglion. 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The superior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salivatory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nucleus is located in the pons. 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The inferior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salivatory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nucleus is located in the medulla oblongata. </a:t>
            </a:r>
            <a:endParaRPr lang="en-US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e. The dorsal motor nucleus of the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vagus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located in the medulla oblongata.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998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989" y="866274"/>
            <a:ext cx="106479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16. 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 are the actions of Tensor fascia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lata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except:</a:t>
            </a:r>
          </a:p>
          <a:p>
            <a:pPr marL="742950" indent="-742950">
              <a:lnSpc>
                <a:spcPct val="200000"/>
              </a:lnSpc>
              <a:buAutoNum type="alphaUcParenR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flexion     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Hip adduction   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 Knee flexion    </a:t>
            </a: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Knee extension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28459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053" y="252662"/>
            <a:ext cx="95169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17.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 Optic radiation arises from</a:t>
            </a:r>
          </a:p>
          <a:p>
            <a:endParaRPr lang="en-US" sz="3600" dirty="0" smtClean="0">
              <a:effectLst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    Lateral geniculate body</a:t>
            </a:r>
            <a:endParaRPr lang="en-US" sz="3600" dirty="0" smtClean="0">
              <a:effectLst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    Superior colliculus</a:t>
            </a:r>
            <a:endParaRPr lang="en-US" sz="3600" dirty="0" smtClean="0">
              <a:effectLst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    Inferior colliculus</a:t>
            </a:r>
            <a:endParaRPr lang="en-US" sz="3600" dirty="0" smtClean="0">
              <a:effectLst/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    Medial geniculate body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47666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916" y="336884"/>
            <a:ext cx="1147812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b="1" dirty="0" smtClean="0"/>
              <a:t>A young boy is playing “monster” by flipping his eyelids upward and chasing after his sister. What structure is being locked upon itself to keep the boys eyelids inverted? </a:t>
            </a:r>
          </a:p>
          <a:p>
            <a:pPr marL="742950" indent="-742950">
              <a:buAutoNum type="arabicPeriod"/>
            </a:pPr>
            <a:endParaRPr lang="en-US" sz="3600" b="1" dirty="0" smtClean="0"/>
          </a:p>
          <a:p>
            <a:pPr lvl="2"/>
            <a:r>
              <a:rPr lang="en-US" sz="3600" dirty="0" smtClean="0"/>
              <a:t>a.	Tendon of </a:t>
            </a:r>
            <a:r>
              <a:rPr lang="en-US" sz="3600" dirty="0" err="1" smtClean="0"/>
              <a:t>levator</a:t>
            </a:r>
            <a:r>
              <a:rPr lang="en-US" sz="3600" dirty="0" smtClean="0"/>
              <a:t> </a:t>
            </a:r>
            <a:r>
              <a:rPr lang="en-US" sz="3600" dirty="0" err="1" smtClean="0"/>
              <a:t>palpebrae</a:t>
            </a:r>
            <a:r>
              <a:rPr lang="en-US" sz="3600" dirty="0" smtClean="0"/>
              <a:t> </a:t>
            </a:r>
            <a:r>
              <a:rPr lang="en-US" sz="3600" dirty="0" err="1" smtClean="0"/>
              <a:t>superioris</a:t>
            </a:r>
            <a:r>
              <a:rPr lang="en-US" sz="3600" dirty="0" smtClean="0"/>
              <a:t> muscle </a:t>
            </a:r>
          </a:p>
          <a:p>
            <a:pPr lvl="2"/>
            <a:r>
              <a:rPr lang="en-US" sz="3600" dirty="0" smtClean="0"/>
              <a:t>b.	Orbital septum</a:t>
            </a:r>
          </a:p>
          <a:p>
            <a:pPr lvl="2"/>
            <a:r>
              <a:rPr lang="en-US" sz="3600" dirty="0" smtClean="0"/>
              <a:t>c.	Superior conjunctival fornix</a:t>
            </a:r>
          </a:p>
          <a:p>
            <a:pPr lvl="2"/>
            <a:r>
              <a:rPr lang="en-US" sz="3600" dirty="0" smtClean="0"/>
              <a:t>d.	Conjunctiva</a:t>
            </a:r>
          </a:p>
          <a:p>
            <a:pPr lvl="2"/>
            <a:r>
              <a:rPr lang="en-US" sz="3600" dirty="0" smtClean="0"/>
              <a:t>e.	Tarsal plate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152429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567" y="228600"/>
            <a:ext cx="113578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18. 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homonymous hemianopia due to occipital lobe infarction there is macular sparing because of blood supply from</a:t>
            </a:r>
          </a:p>
          <a:p>
            <a:endParaRPr lang="en-US" sz="3600" dirty="0" smtClean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    Posterior cerebral</a:t>
            </a:r>
            <a:endParaRPr lang="en-US" sz="3600" dirty="0" smtClean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    Opposite posterior cerebral</a:t>
            </a:r>
            <a:endParaRPr lang="en-US" sz="3600" dirty="0" smtClean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C)    Middle cerebral</a:t>
            </a:r>
            <a:endParaRPr lang="en-US" sz="3600" dirty="0" smtClean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    Anterior choroidal</a:t>
            </a:r>
            <a:endParaRPr lang="en-US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66481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346" y="84222"/>
            <a:ext cx="12059653" cy="652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19. Since the ____ artery branches from the internal carotid artery near the cavernous sinus, a cavernous sinus thrombus or thrombophlebitis could cause enlarged arteriole vessels in the ____.</a:t>
            </a:r>
            <a:endParaRPr lang="en-US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Posterior communicating; cerebral arterial circle (of Willis)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Anterior cerebral; cerebral arterial circle (of Willis)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Ascending pharyngeal; throat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Opthalmic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eyes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Lingual; tongue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86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411" y="0"/>
            <a:ext cx="12035589" cy="5936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20. Which of the following would NOT occur with a CN VII lesion (Bell Palsy)?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Eyelid droop and inability to close eyelid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Atrophy of facial expression muscles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Food falls out of mouth due to orbicularis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oris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muscle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Chewing is inefficient due to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buccinator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muscle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Sounds may appear quieter due to stapedius muscle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0279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cs typeface="Times New Roman" panose="02020603050405020304" pitchFamily="18" charset="0"/>
              </a:rPr>
              <a:t>21. State 2 cell types in the structure displayed</a:t>
            </a:r>
            <a:endParaRPr lang="en-US" b="1" dirty="0"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0" r="6626"/>
          <a:stretch/>
        </p:blipFill>
        <p:spPr bwMode="auto">
          <a:xfrm>
            <a:off x="2201779" y="1985212"/>
            <a:ext cx="6473476" cy="446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92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22. Name two regions where this tissue is found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7723" r="18587"/>
          <a:stretch/>
        </p:blipFill>
        <p:spPr bwMode="auto">
          <a:xfrm>
            <a:off x="3714238" y="2273446"/>
            <a:ext cx="4763524" cy="398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1689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23 a) Identify the structure displayed</a:t>
            </a:r>
            <a:br>
              <a:rPr lang="en-US" b="1" dirty="0" smtClean="0"/>
            </a:br>
            <a:r>
              <a:rPr lang="en-US" b="1" dirty="0" smtClean="0"/>
              <a:t>     b)state one neuroendocrine cell in (a) above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respiratory epithel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9" y="1893813"/>
            <a:ext cx="6932864" cy="441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728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24. State two cell types in part X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747" y="1596194"/>
            <a:ext cx="7005888" cy="52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6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25 a) Identify structure labelled C</a:t>
            </a:r>
            <a:br>
              <a:rPr lang="en-US" b="1" dirty="0" smtClean="0"/>
            </a:br>
            <a:r>
              <a:rPr lang="en-US" b="1" dirty="0" smtClean="0"/>
              <a:t>    b) State one muscle where structure C is abundantly found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251" y="1904624"/>
            <a:ext cx="67532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58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26. State the spinal cord segment below and give a reason</a:t>
            </a:r>
            <a:endParaRPr lang="en-US" b="1" dirty="0"/>
          </a:p>
        </p:txBody>
      </p:sp>
      <p:pic>
        <p:nvPicPr>
          <p:cNvPr id="1026" name="Picture 2" descr="Image result for cervical spinal cord histolog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231" y="1825625"/>
            <a:ext cx="89555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4163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27. State two unique features of the structure displayed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986" y="1825625"/>
            <a:ext cx="663602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90146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95" y="385010"/>
            <a:ext cx="10647947" cy="5990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Horner syndrome leads to ptosis due to sympathetic nervous disruption. Lesion to what cranial nerve would lead to an even more severe ptosis?</a:t>
            </a:r>
            <a:endParaRPr lang="en-US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Optic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Oculomotor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Trochlear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Abducens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Facial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5354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28. Identify the structure displayed and state its location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50" y="1981994"/>
            <a:ext cx="61341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87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29. State structure labelled A &amp; B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803" y="1824038"/>
            <a:ext cx="6438900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35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30. a)Name part A &amp; C   (1 mark)</a:t>
            </a:r>
            <a:br>
              <a:rPr lang="en-US" b="1" dirty="0" smtClean="0"/>
            </a:br>
            <a:r>
              <a:rPr lang="en-US" b="1" dirty="0" smtClean="0"/>
              <a:t>      b)state the fibers in part B (1 mark)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69" y="1813593"/>
            <a:ext cx="6667661" cy="4351338"/>
          </a:xfrm>
        </p:spPr>
      </p:pic>
    </p:spTree>
    <p:extLst>
      <p:ext uri="{BB962C8B-B14F-4D97-AF65-F5344CB8AC3E}">
        <p14:creationId xmlns:p14="http://schemas.microsoft.com/office/powerpoint/2010/main" val="38480267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47537"/>
            <a:ext cx="7772400" cy="5791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9562" y="320661"/>
            <a:ext cx="9935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31. State two sources of the fluid that fills cavity A</a:t>
            </a:r>
            <a:endParaRPr lang="en-US" sz="3600" dirty="0">
              <a:latin typeface="Cambria" panose="020405030504060302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507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75" y="799591"/>
            <a:ext cx="5029200" cy="6860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2565" y="194862"/>
            <a:ext cx="101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32. Name </a:t>
            </a:r>
            <a:r>
              <a:rPr lang="en-US" sz="3600" b="1" dirty="0"/>
              <a:t>the anomalies A-D</a:t>
            </a:r>
          </a:p>
        </p:txBody>
      </p:sp>
    </p:spTree>
    <p:extLst>
      <p:ext uri="{BB962C8B-B14F-4D97-AF65-F5344CB8AC3E}">
        <p14:creationId xmlns:p14="http://schemas.microsoft.com/office/powerpoint/2010/main" val="1824296034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33" y="-132568"/>
            <a:ext cx="7752347" cy="6401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0147" y="3019926"/>
            <a:ext cx="680185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3600" b="1" dirty="0" smtClean="0"/>
              <a:t>33. </a:t>
            </a:r>
            <a:r>
              <a:rPr lang="en-US" sz="3600" b="1" dirty="0" smtClean="0"/>
              <a:t>Name </a:t>
            </a:r>
            <a:r>
              <a:rPr lang="en-US" sz="3600" b="1" dirty="0" smtClean="0"/>
              <a:t>the genotypic conditions represented in the karyotype A </a:t>
            </a:r>
            <a:r>
              <a:rPr lang="en-US" sz="3600" b="1" dirty="0"/>
              <a:t>and C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883538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52" y="142685"/>
            <a:ext cx="4876800" cy="6802731"/>
          </a:xfrm>
        </p:spPr>
      </p:pic>
      <p:sp>
        <p:nvSpPr>
          <p:cNvPr id="5" name="TextBox 4"/>
          <p:cNvSpPr txBox="1"/>
          <p:nvPr/>
        </p:nvSpPr>
        <p:spPr>
          <a:xfrm>
            <a:off x="5506452" y="296780"/>
            <a:ext cx="553853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3600" b="1" dirty="0" smtClean="0"/>
              <a:t>34. State </a:t>
            </a:r>
            <a:r>
              <a:rPr lang="en-US" sz="3600" b="1" dirty="0"/>
              <a:t>the date of closure of A and C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520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ielo.br/img/revistas/clin/v65n4/17f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4"/>
          <a:stretch/>
        </p:blipFill>
        <p:spPr bwMode="auto">
          <a:xfrm>
            <a:off x="1860943" y="1665603"/>
            <a:ext cx="8133287" cy="493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169" y="232612"/>
            <a:ext cx="11490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35. a) Identify </a:t>
            </a:r>
            <a:r>
              <a:rPr lang="en-US" sz="3600" dirty="0"/>
              <a:t>the congenital anomaly </a:t>
            </a:r>
            <a:endParaRPr lang="en-US" sz="3600" dirty="0" smtClean="0"/>
          </a:p>
          <a:p>
            <a:r>
              <a:rPr lang="en-US" sz="3600" dirty="0"/>
              <a:t> </a:t>
            </a:r>
            <a:r>
              <a:rPr lang="en-US" sz="3600" dirty="0" smtClean="0"/>
              <a:t>      b) State one anomaly associated with the notochord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23981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62241"/>
            <a:ext cx="5562600" cy="5295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9027" y="322717"/>
            <a:ext cx="8942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36. Name </a:t>
            </a:r>
            <a:r>
              <a:rPr lang="en-US" sz="3600" dirty="0"/>
              <a:t>parts </a:t>
            </a:r>
            <a:r>
              <a:rPr lang="en-US" sz="3600" dirty="0" smtClean="0"/>
              <a:t>A-D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7977241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83" y="1565200"/>
            <a:ext cx="7394607" cy="5582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419" y="137485"/>
            <a:ext cx="1010193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37.Identify </a:t>
            </a:r>
            <a:r>
              <a:rPr lang="en-US" sz="3600" dirty="0"/>
              <a:t>the congenital </a:t>
            </a:r>
            <a:r>
              <a:rPr lang="en-US" sz="3600" dirty="0" smtClean="0"/>
              <a:t>malformation A and B and </a:t>
            </a:r>
            <a:endParaRPr lang="en-US" sz="3600" dirty="0" smtClean="0"/>
          </a:p>
          <a:p>
            <a:r>
              <a:rPr lang="en-US" sz="3600" dirty="0" smtClean="0"/>
              <a:t>parts </a:t>
            </a:r>
            <a:r>
              <a:rPr lang="en-US" sz="3600" dirty="0" smtClean="0"/>
              <a:t>X and Y </a:t>
            </a:r>
            <a:r>
              <a:rPr lang="en-US" sz="3600" dirty="0"/>
              <a:t>shown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2556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421" y="445168"/>
            <a:ext cx="11417968" cy="48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What structure is a thickening of fascia that supports the underside of the eye?</a:t>
            </a:r>
            <a:endParaRPr lang="en-US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endParaRPr lang="en-US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Suspensory ligament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Lateral check ligament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Medial check ligament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Tenon’s capsule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Tendon of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levator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palpebrae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superioris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06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348" y="1961147"/>
            <a:ext cx="4278549" cy="464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33" y="1961147"/>
            <a:ext cx="4610100" cy="4648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442" y="200527"/>
            <a:ext cx="9340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38 a)Identify </a:t>
            </a:r>
            <a:r>
              <a:rPr lang="en-US" sz="3600" dirty="0"/>
              <a:t>the congenital malformation shown</a:t>
            </a:r>
          </a:p>
          <a:p>
            <a:endParaRPr lang="en-US" sz="3600" dirty="0"/>
          </a:p>
          <a:p>
            <a:r>
              <a:rPr lang="en-US" sz="3600" dirty="0" smtClean="0"/>
              <a:t>      b) State </a:t>
            </a:r>
            <a:r>
              <a:rPr lang="en-US" sz="3600" dirty="0"/>
              <a:t>the embryological basis</a:t>
            </a:r>
          </a:p>
          <a:p>
            <a:pPr marL="342900" indent="-342900">
              <a:buAutoNum type="alphaLcParenR"/>
            </a:pPr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917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59" y="1407695"/>
            <a:ext cx="8744249" cy="5615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7426" y="330477"/>
            <a:ext cx="9096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39. Identify </a:t>
            </a:r>
            <a:r>
              <a:rPr lang="en-US" sz="3600" dirty="0"/>
              <a:t>the congenital malformation shown</a:t>
            </a:r>
          </a:p>
          <a:p>
            <a:endParaRPr lang="en-US" dirty="0"/>
          </a:p>
          <a:p>
            <a:pPr marL="342900" indent="-34290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90447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217" y="1466131"/>
            <a:ext cx="4224338" cy="53918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738" y="132347"/>
            <a:ext cx="1073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40. Identify </a:t>
            </a:r>
            <a:r>
              <a:rPr lang="en-US" sz="3600" dirty="0"/>
              <a:t>the congenital </a:t>
            </a:r>
            <a:r>
              <a:rPr lang="en-US" sz="3600" dirty="0" smtClean="0"/>
              <a:t>malformation </a:t>
            </a:r>
            <a:r>
              <a:rPr lang="en-US" sz="3600" dirty="0"/>
              <a:t>shown and state </a:t>
            </a:r>
            <a:r>
              <a:rPr lang="en-US" sz="3600" dirty="0" smtClean="0"/>
              <a:t>the </a:t>
            </a:r>
            <a:r>
              <a:rPr lang="en-US" sz="3600" dirty="0"/>
              <a:t>embryological basis </a:t>
            </a:r>
          </a:p>
        </p:txBody>
      </p:sp>
    </p:spTree>
    <p:extLst>
      <p:ext uri="{BB962C8B-B14F-4D97-AF65-F5344CB8AC3E}">
        <p14:creationId xmlns:p14="http://schemas.microsoft.com/office/powerpoint/2010/main" val="1261341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9547" y="397042"/>
            <a:ext cx="11393906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The superior rectus muscle moves the eye in which two directions?</a:t>
            </a:r>
          </a:p>
          <a:p>
            <a:pPr lvl="1">
              <a:lnSpc>
                <a:spcPct val="107000"/>
              </a:lnSpc>
            </a:pPr>
            <a:endParaRPr lang="en-US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Superior and medial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Superior and lateral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 and medial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 and lateral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Anterior and posterior 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289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95" y="264695"/>
            <a:ext cx="11297652" cy="4834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Creating a more disc-shaped (flattened) lens requires ____ of the zonular fibers and is used to accommodate for ____ objects.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Tension; Near 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Tension; Distant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Laxity; Near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Laxity; Distant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33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011" y="276726"/>
            <a:ext cx="11177336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Which of the following nerves is NOT a branch of the trigeminal nerve?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Supratrochlear 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Supraorbital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Zygomaticotemporal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Auriculotemporal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Lesser occipital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327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821" y="252663"/>
            <a:ext cx="11742821" cy="4937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Which of the following facial sensory nerves comes from C2-3 of the cervical plexus?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Great auricular 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Buccal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Infraorbital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Supratrochlear 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2973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726" y="216568"/>
            <a:ext cx="11730790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Which of the following veins drains into the common facial vein?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Occipital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Posterior retromandibular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Anterior retromandibular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Posterior auricular </a:t>
            </a:r>
            <a:endParaRPr lang="en-US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Superior ophthalmic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023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821</Words>
  <Application>Microsoft Office PowerPoint</Application>
  <PresentationFormat>Widescreen</PresentationFormat>
  <Paragraphs>162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Times New Roman</vt:lpstr>
      <vt:lpstr>Office Theme</vt:lpstr>
      <vt:lpstr>PROGRESS ASSESSMENT TEST 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21. State 2 cell types in the structure displayed</vt:lpstr>
      <vt:lpstr>22. Name two regions where this tissue is found</vt:lpstr>
      <vt:lpstr>23 a) Identify the structure displayed      b)state one neuroendocrine cell in (a) above</vt:lpstr>
      <vt:lpstr>24. State two cell types in part X</vt:lpstr>
      <vt:lpstr>25 a) Identify structure labelled C     b) State one muscle where structure C is abundantly found </vt:lpstr>
      <vt:lpstr>26. State the spinal cord segment below and give a reason</vt:lpstr>
      <vt:lpstr>27. State two unique features of the structure displayed</vt:lpstr>
      <vt:lpstr>28. Identify the structure displayed and state its location</vt:lpstr>
      <vt:lpstr>29. State structure labelled A &amp; B</vt:lpstr>
      <vt:lpstr>30. a)Name part A &amp; C   (1 mark)       b)state the fibers in part B (1 mark)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isaac cheruiyot</dc:creator>
  <cp:lastModifiedBy>isaac cheruiyot</cp:lastModifiedBy>
  <cp:revision>12</cp:revision>
  <dcterms:created xsi:type="dcterms:W3CDTF">2017-03-03T09:35:22Z</dcterms:created>
  <dcterms:modified xsi:type="dcterms:W3CDTF">2017-03-03T11:14:06Z</dcterms:modified>
</cp:coreProperties>
</file>