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5A5A3B-B104-45E4-B6D8-9E5AF6F18EA2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F490AD-9675-454F-8D62-8C7F57B04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system comprises</a:t>
            </a:r>
          </a:p>
          <a:p>
            <a:pPr marL="0" indent="0">
              <a:buNone/>
            </a:pPr>
            <a:r>
              <a:rPr lang="en-US" dirty="0" smtClean="0"/>
              <a:t>1. Muscular system</a:t>
            </a:r>
          </a:p>
          <a:p>
            <a:pPr marL="0" indent="0">
              <a:buNone/>
            </a:pPr>
            <a:r>
              <a:rPr lang="en-US" dirty="0" smtClean="0"/>
              <a:t>2. Skeletal system</a:t>
            </a:r>
          </a:p>
          <a:p>
            <a:pPr marL="0" indent="0">
              <a:buNone/>
            </a:pPr>
            <a:r>
              <a:rPr lang="en-US" dirty="0" smtClean="0"/>
              <a:t>3. Articular system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Musculoskeletal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80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1595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following Modes of muscle attachment from the specimens provided</a:t>
            </a:r>
          </a:p>
          <a:p>
            <a:pPr marL="770382" lvl="1" indent="-514350">
              <a:buFont typeface="+mj-lt"/>
              <a:buAutoNum type="alphaLcPeriod"/>
            </a:pPr>
            <a:r>
              <a:rPr lang="en-US" dirty="0" smtClean="0"/>
              <a:t>Tendons</a:t>
            </a:r>
          </a:p>
          <a:p>
            <a:pPr marL="770382" lvl="1" indent="-514350">
              <a:buFont typeface="+mj-lt"/>
              <a:buAutoNum type="alphaLcPeriod"/>
            </a:pPr>
            <a:r>
              <a:rPr lang="en-US" dirty="0" err="1" smtClean="0"/>
              <a:t>Aponeurosis</a:t>
            </a:r>
            <a:endParaRPr lang="en-US" dirty="0" smtClean="0"/>
          </a:p>
          <a:p>
            <a:pPr marL="770382" lvl="1" indent="-514350">
              <a:buFont typeface="+mj-lt"/>
              <a:buAutoNum type="alphaLcPeriod"/>
            </a:pPr>
            <a:r>
              <a:rPr lang="en-US" dirty="0" smtClean="0"/>
              <a:t>Fleshy/direct attachment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following </a:t>
            </a:r>
            <a:r>
              <a:rPr lang="en-US" dirty="0"/>
              <a:t>t</a:t>
            </a:r>
            <a:r>
              <a:rPr lang="en-US" dirty="0" smtClean="0"/>
              <a:t>ypes of muscle fiber arrangement</a:t>
            </a:r>
          </a:p>
          <a:p>
            <a:pPr marL="770382" lvl="1" indent="-514350">
              <a:buFont typeface="+mj-lt"/>
              <a:buAutoNum type="alphaLcParenR"/>
            </a:pPr>
            <a:r>
              <a:rPr lang="en-US" dirty="0" smtClean="0"/>
              <a:t>Fusiform</a:t>
            </a:r>
          </a:p>
          <a:p>
            <a:pPr marL="770382" lvl="1" indent="-514350">
              <a:buFont typeface="+mj-lt"/>
              <a:buAutoNum type="alphaLcParenR"/>
            </a:pPr>
            <a:r>
              <a:rPr lang="en-US" dirty="0" err="1" smtClean="0"/>
              <a:t>Bipennate</a:t>
            </a: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r>
              <a:rPr lang="en-US" dirty="0" err="1" smtClean="0"/>
              <a:t>Unipennate</a:t>
            </a: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r>
              <a:rPr lang="en-US" dirty="0" smtClean="0"/>
              <a:t>Converging</a:t>
            </a:r>
          </a:p>
          <a:p>
            <a:pPr marL="770382" lvl="1" indent="-514350">
              <a:buFont typeface="+mj-lt"/>
              <a:buAutoNum type="alphaLcParenR"/>
            </a:pPr>
            <a:r>
              <a:rPr lang="en-US" dirty="0" err="1" smtClean="0"/>
              <a:t>Multipennate</a:t>
            </a: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r>
              <a:rPr lang="en-US" dirty="0" smtClean="0"/>
              <a:t>Parallel</a:t>
            </a:r>
          </a:p>
          <a:p>
            <a:pPr marL="770382" lvl="1" indent="-514350">
              <a:buFont typeface="+mj-lt"/>
              <a:buAutoNum type="alphaLcParenR"/>
            </a:pP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229600" cy="723900"/>
          </a:xfrm>
        </p:spPr>
        <p:txBody>
          <a:bodyPr/>
          <a:lstStyle/>
          <a:p>
            <a:r>
              <a:rPr lang="en-US" dirty="0" smtClean="0"/>
              <a:t>Muscular system -objectives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689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1) Using </a:t>
            </a:r>
            <a:r>
              <a:rPr lang="en-US" dirty="0"/>
              <a:t>an atlas, identify the following muscles:</a:t>
            </a:r>
          </a:p>
          <a:p>
            <a:pPr marL="770382" lvl="1" indent="-514350">
              <a:buFont typeface="+mj-lt"/>
              <a:buAutoNum type="alphaLcParenR"/>
            </a:pPr>
            <a:r>
              <a:rPr lang="en-US" dirty="0" smtClean="0"/>
              <a:t>Rectus </a:t>
            </a:r>
            <a:r>
              <a:rPr lang="en-US" dirty="0" err="1" smtClean="0"/>
              <a:t>femoris</a:t>
            </a:r>
            <a:endParaRPr lang="en-US" dirty="0"/>
          </a:p>
          <a:p>
            <a:pPr marL="770382" lvl="1" indent="-514350">
              <a:buFont typeface="+mj-lt"/>
              <a:buAutoNum type="alphaLcParenR"/>
            </a:pPr>
            <a:r>
              <a:rPr lang="en-US" dirty="0"/>
              <a:t>Sartorius</a:t>
            </a:r>
          </a:p>
          <a:p>
            <a:pPr marL="770382" lvl="1" indent="-514350">
              <a:buFont typeface="+mj-lt"/>
              <a:buAutoNum type="alphaLcParenR"/>
            </a:pPr>
            <a:r>
              <a:rPr lang="en-US" dirty="0" err="1"/>
              <a:t>Pectoralis</a:t>
            </a:r>
            <a:r>
              <a:rPr lang="en-US" dirty="0"/>
              <a:t> major</a:t>
            </a:r>
          </a:p>
          <a:p>
            <a:pPr marL="770382" lvl="1" indent="-514350">
              <a:buFont typeface="+mj-lt"/>
              <a:buAutoNum type="alphaLcParenR"/>
            </a:pPr>
            <a:r>
              <a:rPr lang="en-US" dirty="0"/>
              <a:t>Deltoid</a:t>
            </a:r>
          </a:p>
          <a:p>
            <a:pPr marL="770382" lvl="1" indent="-514350">
              <a:buFont typeface="+mj-lt"/>
              <a:buAutoNum type="alphaLcParenR"/>
            </a:pPr>
            <a:r>
              <a:rPr lang="en-US" dirty="0"/>
              <a:t>Biceps </a:t>
            </a:r>
            <a:r>
              <a:rPr lang="en-US" dirty="0" err="1"/>
              <a:t>brachii</a:t>
            </a:r>
            <a:r>
              <a:rPr lang="en-US" dirty="0"/>
              <a:t> </a:t>
            </a: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r>
              <a:rPr lang="en-US" dirty="0" smtClean="0"/>
              <a:t>Gastrocnemius </a:t>
            </a:r>
          </a:p>
          <a:p>
            <a:pPr marL="770382" lvl="1" indent="-514350">
              <a:buFont typeface="+mj-lt"/>
              <a:buAutoNum type="alphaLcParenR"/>
            </a:pPr>
            <a:r>
              <a:rPr lang="en-US" dirty="0" smtClean="0"/>
              <a:t>Gluteus </a:t>
            </a:r>
            <a:r>
              <a:rPr lang="en-US" dirty="0" err="1" smtClean="0"/>
              <a:t>maximus</a:t>
            </a: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r>
              <a:rPr lang="en-US" dirty="0" smtClean="0"/>
              <a:t>Adductor </a:t>
            </a:r>
            <a:r>
              <a:rPr lang="en-US" dirty="0" err="1" smtClean="0"/>
              <a:t>magnus</a:t>
            </a: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r>
              <a:rPr lang="en-US" dirty="0" err="1" smtClean="0"/>
              <a:t>Tibialis</a:t>
            </a:r>
            <a:r>
              <a:rPr lang="en-US" dirty="0" smtClean="0"/>
              <a:t> anterior</a:t>
            </a:r>
            <a:endParaRPr lang="en-US" dirty="0"/>
          </a:p>
          <a:p>
            <a:pPr marL="770382" lvl="1" indent="-514350">
              <a:buFont typeface="+mj-lt"/>
              <a:buAutoNum type="alphaLcParenR"/>
            </a:pPr>
            <a:r>
              <a:rPr lang="en-US" dirty="0" smtClean="0"/>
              <a:t>Extensor carpi </a:t>
            </a:r>
            <a:r>
              <a:rPr lang="en-US" dirty="0" err="1" smtClean="0"/>
              <a:t>radialis</a:t>
            </a:r>
            <a:r>
              <a:rPr lang="en-US" dirty="0" smtClean="0"/>
              <a:t> </a:t>
            </a:r>
            <a:r>
              <a:rPr lang="en-US" dirty="0" err="1" smtClean="0"/>
              <a:t>longus</a:t>
            </a:r>
            <a:endParaRPr lang="en-US" dirty="0" smtClean="0"/>
          </a:p>
          <a:p>
            <a:pPr marL="256032" lvl="1" indent="0">
              <a:buNone/>
            </a:pPr>
            <a:r>
              <a:rPr lang="en-US" sz="2800" dirty="0" smtClean="0"/>
              <a:t>2</a:t>
            </a:r>
            <a:r>
              <a:rPr lang="en-US" dirty="0" smtClean="0"/>
              <a:t>) Highlight the concepts used in naming the above muscles.</a:t>
            </a:r>
            <a:endParaRPr lang="en-US" dirty="0"/>
          </a:p>
          <a:p>
            <a:pPr marL="713232" lvl="1" indent="-457200">
              <a:buFont typeface="+mj-lt"/>
              <a:buAutoNum type="arabicPeriod"/>
            </a:pPr>
            <a:endParaRPr lang="en-US" dirty="0" smtClean="0"/>
          </a:p>
          <a:p>
            <a:pPr marL="770382" lvl="1" indent="-514350">
              <a:buFont typeface="+mj-lt"/>
              <a:buAutoNum type="alphaLcParenR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400" y="38100"/>
            <a:ext cx="8229600" cy="647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Muscular system (2)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706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Citing specific examples from the specimens given, discuss the following terms: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US" dirty="0" smtClean="0"/>
              <a:t>Origin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US" dirty="0" smtClean="0"/>
              <a:t>Insertion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US" dirty="0" smtClean="0"/>
              <a:t>Innervation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US" dirty="0" smtClean="0"/>
              <a:t>Blood supply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US" dirty="0" smtClean="0"/>
              <a:t>Actions </a:t>
            </a:r>
          </a:p>
          <a:p>
            <a:pPr marL="624078" indent="-514350">
              <a:buFont typeface="+mj-lt"/>
              <a:buAutoNum type="alphaLcParenR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Muscular system (3)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80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the three types of joints , giving specific examples of each.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the features of a synovial joint.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 the varieties of synovial joints giving examples of each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the types of cartilaginous joints giving examples of each.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the types of fibrous joints giving examples of each.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Articular system-objectives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992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Discuss the following descriptive terms of a joint</a:t>
            </a:r>
            <a:r>
              <a:rPr lang="en-US" dirty="0" smtClean="0"/>
              <a:t>:</a:t>
            </a:r>
          </a:p>
          <a:p>
            <a:pPr marL="713232" lvl="1" indent="-457200">
              <a:buFont typeface="+mj-lt"/>
              <a:buAutoNum type="alphaLcParenR"/>
            </a:pPr>
            <a:r>
              <a:rPr lang="en-US" dirty="0" smtClean="0"/>
              <a:t>Classification of joints (type)</a:t>
            </a:r>
          </a:p>
          <a:p>
            <a:pPr marL="713232" lvl="1" indent="-457200">
              <a:buFont typeface="+mj-lt"/>
              <a:buAutoNum type="alphaLcParenR"/>
            </a:pPr>
            <a:r>
              <a:rPr lang="en-US" dirty="0" smtClean="0"/>
              <a:t>Articulating surfaces</a:t>
            </a:r>
          </a:p>
          <a:p>
            <a:pPr marL="713232" lvl="1" indent="-457200">
              <a:buFont typeface="+mj-lt"/>
              <a:buAutoNum type="alphaLcParenR"/>
            </a:pPr>
            <a:r>
              <a:rPr lang="en-US" dirty="0" smtClean="0"/>
              <a:t>Capsular attachment</a:t>
            </a:r>
          </a:p>
          <a:p>
            <a:pPr marL="713232" lvl="1" indent="-457200">
              <a:buFont typeface="+mj-lt"/>
              <a:buAutoNum type="alphaLcParenR"/>
            </a:pPr>
            <a:r>
              <a:rPr lang="en-US" dirty="0" smtClean="0"/>
              <a:t>Relations</a:t>
            </a:r>
          </a:p>
          <a:p>
            <a:pPr marL="713232" lvl="1" indent="-457200">
              <a:buFont typeface="+mj-lt"/>
              <a:buAutoNum type="alphaLcParenR"/>
            </a:pPr>
            <a:r>
              <a:rPr lang="en-US" dirty="0" smtClean="0"/>
              <a:t>Stability factors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Articular system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47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206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Musculoskeletal system</vt:lpstr>
      <vt:lpstr>Muscular system -objectives</vt:lpstr>
      <vt:lpstr>Muscular system (2) objectives</vt:lpstr>
      <vt:lpstr>Muscular system (3) objectives</vt:lpstr>
      <vt:lpstr>Articular system-objectives</vt:lpstr>
      <vt:lpstr>Articular system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Musculoskeletal system</dc:title>
  <dc:creator>tom</dc:creator>
  <cp:lastModifiedBy>PRIYANKA  SINGH</cp:lastModifiedBy>
  <cp:revision>9</cp:revision>
  <dcterms:created xsi:type="dcterms:W3CDTF">2015-09-28T10:29:42Z</dcterms:created>
  <dcterms:modified xsi:type="dcterms:W3CDTF">2016-09-18T13:47:50Z</dcterms:modified>
</cp:coreProperties>
</file>