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361" r:id="rId4"/>
    <p:sldId id="262" r:id="rId5"/>
    <p:sldId id="263" r:id="rId6"/>
    <p:sldId id="264" r:id="rId7"/>
    <p:sldId id="312" r:id="rId8"/>
    <p:sldId id="347" r:id="rId9"/>
    <p:sldId id="265" r:id="rId10"/>
    <p:sldId id="349" r:id="rId11"/>
    <p:sldId id="351" r:id="rId12"/>
    <p:sldId id="352" r:id="rId13"/>
    <p:sldId id="348" r:id="rId14"/>
    <p:sldId id="353" r:id="rId15"/>
    <p:sldId id="315" r:id="rId16"/>
    <p:sldId id="266" r:id="rId17"/>
    <p:sldId id="267" r:id="rId18"/>
    <p:sldId id="316" r:id="rId19"/>
    <p:sldId id="268" r:id="rId20"/>
    <p:sldId id="337" r:id="rId21"/>
    <p:sldId id="269" r:id="rId22"/>
    <p:sldId id="317" r:id="rId23"/>
    <p:sldId id="270" r:id="rId24"/>
    <p:sldId id="271" r:id="rId25"/>
    <p:sldId id="272" r:id="rId26"/>
    <p:sldId id="318" r:id="rId27"/>
    <p:sldId id="319" r:id="rId28"/>
    <p:sldId id="273" r:id="rId29"/>
    <p:sldId id="320" r:id="rId30"/>
    <p:sldId id="274" r:id="rId31"/>
    <p:sldId id="278" r:id="rId32"/>
    <p:sldId id="279" r:id="rId33"/>
    <p:sldId id="321" r:id="rId34"/>
    <p:sldId id="322" r:id="rId35"/>
    <p:sldId id="280" r:id="rId36"/>
    <p:sldId id="282" r:id="rId37"/>
    <p:sldId id="281" r:id="rId38"/>
    <p:sldId id="283" r:id="rId39"/>
    <p:sldId id="284" r:id="rId40"/>
    <p:sldId id="357" r:id="rId41"/>
    <p:sldId id="285" r:id="rId42"/>
    <p:sldId id="324" r:id="rId43"/>
    <p:sldId id="323" r:id="rId44"/>
    <p:sldId id="286" r:id="rId45"/>
    <p:sldId id="325" r:id="rId46"/>
    <p:sldId id="287" r:id="rId47"/>
    <p:sldId id="326" r:id="rId48"/>
    <p:sldId id="288" r:id="rId49"/>
    <p:sldId id="327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329" r:id="rId59"/>
    <p:sldId id="297" r:id="rId60"/>
    <p:sldId id="298" r:id="rId61"/>
    <p:sldId id="308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F5BD07F-D7CE-430D-A0D5-E769D9A9333E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9505F5A-1C21-4F8F-A1EA-629E211E1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INTRODUCTION TO THE SKELETAL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NGWAZI, DR K.O. AWORI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LONG BONE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GB" dirty="0" smtClean="0"/>
              <a:t>SHORT BONES</a:t>
            </a:r>
            <a:endParaRPr lang="en-US" dirty="0"/>
          </a:p>
        </p:txBody>
      </p:sp>
      <p:pic>
        <p:nvPicPr>
          <p:cNvPr id="4098" name="Picture 2" descr="C:\Documents and Settings\Dr. K. Awori\My Documents\My Pictures\Picture 06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74875"/>
            <a:ext cx="3530431" cy="3951288"/>
          </a:xfrm>
          <a:prstGeom prst="rect">
            <a:avLst/>
          </a:prstGeom>
          <a:noFill/>
        </p:spPr>
      </p:pic>
      <p:pic>
        <p:nvPicPr>
          <p:cNvPr id="4099" name="Picture 3" descr="C:\Documents and Settings\Dr. K. Awori\My Documents\My Pictures\Picture 0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74875"/>
            <a:ext cx="3647083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E.g., bones of the</a:t>
            </a:r>
          </a:p>
          <a:p>
            <a:pPr>
              <a:buNone/>
            </a:pPr>
            <a:r>
              <a:rPr lang="en-US" dirty="0" smtClean="0"/>
              <a:t>Calvaria.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928802"/>
            <a:ext cx="4495800" cy="4714908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SHAPE</a:t>
            </a:r>
            <a:br>
              <a:rPr lang="en-US" dirty="0" smtClean="0"/>
            </a:br>
            <a:r>
              <a:rPr lang="en-US" dirty="0" smtClean="0"/>
              <a:t>Flat bone</a:t>
            </a:r>
            <a:endParaRPr lang="en-US" dirty="0"/>
          </a:p>
        </p:txBody>
      </p:sp>
      <p:pic>
        <p:nvPicPr>
          <p:cNvPr id="9" name="Picture 2" descr="C:\Documents and Settings\Dr. K. Awori\My Documents\My Pictures\Picture 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14620"/>
            <a:ext cx="4000528" cy="3857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ETHMOID BONE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SHAPE</a:t>
            </a:r>
            <a:br>
              <a:rPr lang="en-US" dirty="0" smtClean="0"/>
            </a:br>
            <a:r>
              <a:rPr lang="en-US" dirty="0" smtClean="0"/>
              <a:t>Irregular bone</a:t>
            </a:r>
            <a:endParaRPr lang="en-US" dirty="0"/>
          </a:p>
        </p:txBody>
      </p:sp>
      <p:pic>
        <p:nvPicPr>
          <p:cNvPr id="5" name="Picture 2" descr="C:\Documents and Settings\Dr. K. Awori\My Documents\My Pictures\Picture 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143116"/>
            <a:ext cx="6643702" cy="4714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Pneumatic bones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u="sng" dirty="0" smtClean="0">
                <a:latin typeface="Times New Roman" pitchFamily="18" charset="0"/>
                <a:cs typeface="Times New Roman" pitchFamily="18" charset="0"/>
              </a:rPr>
              <a:t>with air spaces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(found in the skull)</a:t>
            </a:r>
          </a:p>
          <a:p>
            <a:pPr>
              <a:buNone/>
            </a:pP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GB" b="1" dirty="0" err="1" smtClean="0">
                <a:latin typeface="Times New Roman" pitchFamily="18" charset="0"/>
                <a:cs typeface="Times New Roman" pitchFamily="18" charset="0"/>
              </a:rPr>
              <a:t>Sesamoid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bones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u="sng" dirty="0" smtClean="0">
                <a:latin typeface="Times New Roman" pitchFamily="18" charset="0"/>
                <a:cs typeface="Times New Roman" pitchFamily="18" charset="0"/>
              </a:rPr>
              <a:t>seed-like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(found in certain tendons)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/>
              <a:t>                                 e.g. PATELLA (knee cap)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CATEGORY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 smtClean="0"/>
              <a:t>These have air spaces within</a:t>
            </a:r>
          </a:p>
          <a:p>
            <a:endParaRPr lang="en-US" dirty="0"/>
          </a:p>
          <a:p>
            <a:r>
              <a:rPr lang="en-US" dirty="0" smtClean="0"/>
              <a:t>Frontal</a:t>
            </a:r>
          </a:p>
          <a:p>
            <a:endParaRPr lang="en-US" dirty="0"/>
          </a:p>
          <a:p>
            <a:r>
              <a:rPr lang="en-US" dirty="0" smtClean="0"/>
              <a:t>Sphenoid</a:t>
            </a:r>
          </a:p>
          <a:p>
            <a:endParaRPr lang="en-US" dirty="0"/>
          </a:p>
          <a:p>
            <a:r>
              <a:rPr lang="en-US" dirty="0" smtClean="0"/>
              <a:t>Maxillary</a:t>
            </a:r>
          </a:p>
          <a:p>
            <a:endParaRPr lang="en-US" dirty="0"/>
          </a:p>
          <a:p>
            <a:r>
              <a:rPr lang="en-US" dirty="0" err="1" smtClean="0"/>
              <a:t>Ethmoid</a:t>
            </a:r>
            <a:r>
              <a:rPr lang="en-US" dirty="0" smtClean="0"/>
              <a:t> etc.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PNEUMATIC BONES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Dr. K. Awori\My Documents\My Pictures\Picture 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1604" y="1357298"/>
            <a:ext cx="5643602" cy="5286411"/>
          </a:xfrm>
          <a:prstGeom prst="rect">
            <a:avLst/>
          </a:prstGeom>
          <a:noFill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SESAMOID BONE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5429256" y="1785926"/>
            <a:ext cx="1785950" cy="642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92280" y="1700808"/>
            <a:ext cx="198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PATELLA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GB" dirty="0" smtClean="0"/>
              <a:t>AXIAL SKELETON</a:t>
            </a:r>
          </a:p>
          <a:p>
            <a:pPr marL="514350" indent="-514350">
              <a:buFont typeface="+mj-lt"/>
              <a:buAutoNum type="alphaUcPeriod"/>
            </a:pPr>
            <a:endParaRPr lang="en-GB" dirty="0" smtClean="0"/>
          </a:p>
          <a:p>
            <a:pPr marL="514350" indent="-514350">
              <a:buFont typeface="+mj-lt"/>
              <a:buAutoNum type="alphaUcPeriod"/>
            </a:pPr>
            <a:endParaRPr lang="en-GB" dirty="0" smtClean="0"/>
          </a:p>
          <a:p>
            <a:pPr marL="514350" indent="-514350">
              <a:buFont typeface="+mj-lt"/>
              <a:buAutoNum type="alphaUcPeriod"/>
            </a:pPr>
            <a:endParaRPr lang="en-GB" dirty="0" smtClean="0"/>
          </a:p>
          <a:p>
            <a:pPr marL="514350" indent="-514350">
              <a:buFont typeface="+mj-lt"/>
              <a:buAutoNum type="alphaUcPeriod"/>
            </a:pPr>
            <a:r>
              <a:rPr lang="en-GB" dirty="0" smtClean="0"/>
              <a:t>APPENDICULAR SKELETON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Regionally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GB" dirty="0" smtClean="0"/>
              <a:t>AXIAL SKELETON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SKULL</a:t>
            </a:r>
            <a:endParaRPr lang="en-US" dirty="0" smtClean="0"/>
          </a:p>
          <a:p>
            <a:pPr marL="514350" indent="-514350">
              <a:buNone/>
            </a:pPr>
            <a:r>
              <a:rPr lang="en-GB" dirty="0" smtClean="0"/>
              <a:t>      Components</a:t>
            </a:r>
          </a:p>
          <a:p>
            <a:pPr marL="914400" lvl="1" indent="-514350">
              <a:buFont typeface="Wingdings" pitchFamily="2" charset="2"/>
              <a:buChar char="§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§"/>
            </a:pPr>
            <a:r>
              <a:rPr lang="en-GB" dirty="0" err="1" smtClean="0"/>
              <a:t>Neurocranium</a:t>
            </a:r>
            <a:r>
              <a:rPr lang="en-GB" dirty="0" smtClean="0"/>
              <a:t> (</a:t>
            </a:r>
            <a:r>
              <a:rPr lang="en-GB" dirty="0" err="1" smtClean="0"/>
              <a:t>calvaria</a:t>
            </a:r>
            <a:r>
              <a:rPr lang="en-GB" dirty="0" smtClean="0"/>
              <a:t>)</a:t>
            </a:r>
          </a:p>
          <a:p>
            <a:pPr marL="914400" lvl="1" indent="-514350">
              <a:buFont typeface="Wingdings" pitchFamily="2" charset="2"/>
              <a:buChar char="§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§"/>
            </a:pPr>
            <a:r>
              <a:rPr lang="en-GB" dirty="0" err="1" smtClean="0"/>
              <a:t>Viscerocranium</a:t>
            </a:r>
            <a:r>
              <a:rPr lang="en-GB" dirty="0" smtClean="0"/>
              <a:t> (facial bones)</a:t>
            </a:r>
          </a:p>
          <a:p>
            <a:pPr marL="914400" lvl="1" indent="-514350">
              <a:buFont typeface="Wingdings" pitchFamily="2" charset="2"/>
              <a:buChar char="§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§"/>
            </a:pPr>
            <a:r>
              <a:rPr lang="en-GB" dirty="0" err="1" smtClean="0"/>
              <a:t>Chondrocranium</a:t>
            </a:r>
            <a:r>
              <a:rPr lang="en-GB" dirty="0" smtClean="0"/>
              <a:t> (skull base)</a:t>
            </a:r>
          </a:p>
          <a:p>
            <a:pPr marL="914400" lvl="1" indent="-514350">
              <a:buFont typeface="Wingdings" pitchFamily="2" charset="2"/>
              <a:buChar char="§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§"/>
            </a:pPr>
            <a:r>
              <a:rPr lang="en-GB" dirty="0" smtClean="0"/>
              <a:t>MANDIBLE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BONE: 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Regionally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CALVARIA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GB" dirty="0" smtClean="0"/>
              <a:t>FACIAL BONES</a:t>
            </a:r>
            <a:endParaRPr lang="en-US" dirty="0"/>
          </a:p>
        </p:txBody>
      </p:sp>
      <p:pic>
        <p:nvPicPr>
          <p:cNvPr id="7170" name="Picture 2" descr="C:\Documents and Settings\Dr. K. Awori\My Documents\My Pictures\Picture 0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9651" y="1444625"/>
            <a:ext cx="2955285" cy="3941763"/>
          </a:xfrm>
          <a:prstGeom prst="rect">
            <a:avLst/>
          </a:prstGeom>
          <a:noFill/>
        </p:spPr>
      </p:pic>
      <p:pic>
        <p:nvPicPr>
          <p:cNvPr id="7171" name="Picture 3" descr="C:\Documents and Settings\Dr. K. Awori\My Documents\My Pictures\Picture 06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42697" y="1444625"/>
            <a:ext cx="3846430" cy="3941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2. VERTEBRAL COLUMN</a:t>
            </a:r>
          </a:p>
          <a:p>
            <a:pPr>
              <a:buNone/>
            </a:pPr>
            <a:endParaRPr lang="en-GB" dirty="0" smtClean="0"/>
          </a:p>
          <a:p>
            <a:pPr marL="393192" lvl="1" indent="0">
              <a:buNone/>
            </a:pPr>
            <a:endParaRPr lang="en-GB" dirty="0" smtClean="0"/>
          </a:p>
          <a:p>
            <a:pPr lvl="1">
              <a:buFont typeface="Wingdings" pitchFamily="2" charset="2"/>
              <a:buChar char="§"/>
            </a:pPr>
            <a:endParaRPr lang="en-GB" dirty="0"/>
          </a:p>
          <a:p>
            <a:pPr lvl="1">
              <a:buFont typeface="Wingdings" pitchFamily="2" charset="2"/>
              <a:buChar char="§"/>
            </a:pPr>
            <a:endParaRPr lang="en-GB" dirty="0" smtClean="0"/>
          </a:p>
          <a:p>
            <a:pPr lvl="1">
              <a:buFont typeface="Wingdings" pitchFamily="2" charset="2"/>
              <a:buChar char="§"/>
            </a:pPr>
            <a:r>
              <a:rPr lang="en-GB" dirty="0" smtClean="0"/>
              <a:t>Vertebra</a:t>
            </a:r>
          </a:p>
          <a:p>
            <a:pPr lvl="1">
              <a:buFont typeface="Wingdings" pitchFamily="2" charset="2"/>
              <a:buChar char="§"/>
            </a:pPr>
            <a:endParaRPr lang="en-GB" dirty="0" smtClean="0"/>
          </a:p>
          <a:p>
            <a:pPr lvl="1">
              <a:buFont typeface="Wingdings" pitchFamily="2" charset="2"/>
              <a:buChar char="§"/>
            </a:pPr>
            <a:endParaRPr lang="en-GB" dirty="0"/>
          </a:p>
          <a:p>
            <a:pPr marL="393192" lvl="1" indent="0">
              <a:buNone/>
            </a:pPr>
            <a:endParaRPr lang="en-GB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BONE: 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Regionally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 smtClean="0"/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OSTEOLOGY: Study of bones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ARTHROLOGY: Study of joints</a:t>
            </a: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SKELETAL SYSTEM</a:t>
            </a:r>
            <a:br>
              <a:rPr lang="en-GB" dirty="0" smtClean="0"/>
            </a:br>
            <a:r>
              <a:rPr lang="en-GB" dirty="0" smtClean="0"/>
              <a:t>Components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VERTEBRA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3200" dirty="0" smtClean="0"/>
              <a:t>INTERVERTEBRAL DISC</a:t>
            </a:r>
            <a:endParaRPr lang="en-US" sz="3200" dirty="0"/>
          </a:p>
        </p:txBody>
      </p:sp>
      <p:pic>
        <p:nvPicPr>
          <p:cNvPr id="1026" name="Picture 2" descr="C:\Documents and Settings\Dr. K. Awori\My Documents\My Pictures\Picture 09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301" y="1518126"/>
            <a:ext cx="4039985" cy="3794760"/>
          </a:xfrm>
          <a:prstGeom prst="rect">
            <a:avLst/>
          </a:prstGeom>
          <a:noFill/>
        </p:spPr>
      </p:pic>
      <p:pic>
        <p:nvPicPr>
          <p:cNvPr id="1027" name="Picture 3" descr="C:\Documents and Settings\Dr. K. Awori\My Documents\My Pictures\Picture 09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90886" y="1444625"/>
            <a:ext cx="3950052" cy="3941763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rot="10800000">
            <a:off x="8072462" y="3284984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8179619" y="4000504"/>
            <a:ext cx="500066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VERTEBRAL COLUMN</a:t>
            </a:r>
          </a:p>
          <a:p>
            <a:pPr>
              <a:buNone/>
            </a:pPr>
            <a:r>
              <a:rPr lang="en-GB" dirty="0" smtClean="0"/>
              <a:t>Bone number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 smtClean="0"/>
              <a:t>Cervical (7)</a:t>
            </a:r>
          </a:p>
          <a:p>
            <a:pPr lvl="1">
              <a:buFont typeface="Wingdings" pitchFamily="2" charset="2"/>
              <a:buChar char="§"/>
            </a:pPr>
            <a:endParaRPr lang="en-GB" dirty="0" smtClean="0"/>
          </a:p>
          <a:p>
            <a:pPr lvl="1">
              <a:buFont typeface="Wingdings" pitchFamily="2" charset="2"/>
              <a:buChar char="§"/>
            </a:pPr>
            <a:r>
              <a:rPr lang="en-GB" dirty="0" smtClean="0"/>
              <a:t>Thoracic (12)</a:t>
            </a:r>
          </a:p>
          <a:p>
            <a:pPr lvl="1">
              <a:buFont typeface="Wingdings" pitchFamily="2" charset="2"/>
              <a:buChar char="§"/>
            </a:pPr>
            <a:endParaRPr lang="en-GB" dirty="0" smtClean="0"/>
          </a:p>
          <a:p>
            <a:pPr lvl="1">
              <a:buFont typeface="Wingdings" pitchFamily="2" charset="2"/>
              <a:buChar char="§"/>
            </a:pPr>
            <a:r>
              <a:rPr lang="en-GB" dirty="0" smtClean="0"/>
              <a:t>Lumbar (5)</a:t>
            </a:r>
          </a:p>
          <a:p>
            <a:pPr lvl="1">
              <a:buFont typeface="Wingdings" pitchFamily="2" charset="2"/>
              <a:buChar char="§"/>
            </a:pPr>
            <a:endParaRPr lang="en-GB" dirty="0" smtClean="0"/>
          </a:p>
          <a:p>
            <a:pPr lvl="1">
              <a:buFont typeface="Wingdings" pitchFamily="2" charset="2"/>
              <a:buChar char="§"/>
            </a:pPr>
            <a:r>
              <a:rPr lang="en-GB" dirty="0" smtClean="0"/>
              <a:t>Sacral (5 and fused)</a:t>
            </a:r>
          </a:p>
          <a:p>
            <a:pPr lvl="1">
              <a:buFont typeface="Wingdings" pitchFamily="2" charset="2"/>
              <a:buChar char="§"/>
            </a:pPr>
            <a:endParaRPr lang="en-GB" dirty="0" smtClean="0"/>
          </a:p>
          <a:p>
            <a:pPr lvl="1">
              <a:buFont typeface="Wingdings" pitchFamily="2" charset="2"/>
              <a:buChar char="§"/>
            </a:pPr>
            <a:r>
              <a:rPr lang="en-GB" dirty="0" err="1" smtClean="0"/>
              <a:t>Coccygeal</a:t>
            </a:r>
            <a:r>
              <a:rPr lang="en-GB" dirty="0" smtClean="0"/>
              <a:t> (1-4 and fused)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BONE: 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Regionally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VERTEBRAL COLUMN (SPINE)</a:t>
            </a:r>
            <a:endParaRPr lang="en-US" sz="2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                       </a:t>
            </a:r>
            <a:r>
              <a:rPr lang="en-GB" sz="3200" dirty="0" smtClean="0"/>
              <a:t>SACRUM</a:t>
            </a:r>
            <a:endParaRPr lang="en-US" sz="3200" dirty="0"/>
          </a:p>
        </p:txBody>
      </p:sp>
      <p:pic>
        <p:nvPicPr>
          <p:cNvPr id="8194" name="Picture 2" descr="C:\Documents and Settings\Dr. K. Awori\My Documents\My Pictures\Picture 08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74874"/>
            <a:ext cx="3959027" cy="4397397"/>
          </a:xfrm>
          <a:prstGeom prst="rect">
            <a:avLst/>
          </a:prstGeom>
          <a:noFill/>
        </p:spPr>
      </p:pic>
      <p:pic>
        <p:nvPicPr>
          <p:cNvPr id="2050" name="Picture 2" descr="C:\Documents and Settings\Dr. K. Awori\My Documents\My Pictures\Picture 0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920" y="1626192"/>
            <a:ext cx="4039985" cy="3578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BONE: 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Regionally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RIBS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COSTAL CARTILAGES</a:t>
            </a:r>
            <a:endParaRPr lang="en-US" sz="2800" dirty="0"/>
          </a:p>
        </p:txBody>
      </p:sp>
      <p:pic>
        <p:nvPicPr>
          <p:cNvPr id="3074" name="Picture 2" descr="C:\Documents and Settings\Dr. K. Awori\My Documents\My Pictures\Picture 09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2174875"/>
            <a:ext cx="3959027" cy="3951288"/>
          </a:xfrm>
          <a:prstGeom prst="rect">
            <a:avLst/>
          </a:prstGeom>
          <a:noFill/>
        </p:spPr>
      </p:pic>
      <p:pic>
        <p:nvPicPr>
          <p:cNvPr id="3075" name="Picture 3" descr="C:\Documents and Settings\Dr. K. Awori\My Documents\My Pictures\Picture 08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74874"/>
            <a:ext cx="4000528" cy="4111645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rot="5400000">
            <a:off x="6215074" y="2285992"/>
            <a:ext cx="1143008" cy="1143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4. STERNUM</a:t>
            </a:r>
            <a:endParaRPr lang="en-US" dirty="0"/>
          </a:p>
        </p:txBody>
      </p:sp>
      <p:pic>
        <p:nvPicPr>
          <p:cNvPr id="9218" name="Picture 2" descr="C:\Documents and Settings\Dr. K. Awori\My Documents\My Pictures\Picture 0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571612"/>
            <a:ext cx="6643702" cy="50435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BONE: 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Regionally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6429388" y="2500306"/>
            <a:ext cx="785818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5786446" y="4500570"/>
            <a:ext cx="1071570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714876" y="6072206"/>
            <a:ext cx="642942" cy="7143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15206" y="2214554"/>
            <a:ext cx="19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MANUBRIUM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72330" y="4214818"/>
            <a:ext cx="115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BODY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00364" y="5786454"/>
            <a:ext cx="1380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XIPHOID</a:t>
            </a:r>
          </a:p>
          <a:p>
            <a:r>
              <a:rPr lang="en-GB" sz="2400" b="1" dirty="0" smtClean="0"/>
              <a:t>PROCESS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B</a:t>
            </a:r>
            <a:r>
              <a:rPr lang="en-GB" b="1" dirty="0" smtClean="0"/>
              <a:t>. APPENDICULAR SKELETON</a:t>
            </a:r>
          </a:p>
          <a:p>
            <a:pPr marL="514350" indent="-514350">
              <a:buAutoNum type="arabicPeriod"/>
            </a:pPr>
            <a:r>
              <a:rPr lang="en-GB" u="sng" dirty="0" smtClean="0"/>
              <a:t>Upper limb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GB" dirty="0" smtClean="0"/>
              <a:t>Shoulder girdle (Scapula and clavicle)</a:t>
            </a:r>
          </a:p>
          <a:p>
            <a:pPr marL="914400" lvl="1" indent="-514350">
              <a:buFont typeface="Wingdings" pitchFamily="2" charset="2"/>
              <a:buChar char="Ø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Ø"/>
            </a:pPr>
            <a:r>
              <a:rPr lang="en-GB" dirty="0" smtClean="0"/>
              <a:t>Humerus (arm)</a:t>
            </a:r>
          </a:p>
          <a:p>
            <a:pPr marL="914400" lvl="1" indent="-514350">
              <a:buFont typeface="Wingdings" pitchFamily="2" charset="2"/>
              <a:buChar char="Ø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Ø"/>
            </a:pPr>
            <a:r>
              <a:rPr lang="en-GB" dirty="0" smtClean="0"/>
              <a:t>Radius &amp; Ulna (forearm)</a:t>
            </a:r>
          </a:p>
          <a:p>
            <a:pPr marL="914400" lvl="1" indent="-514350">
              <a:buFont typeface="Wingdings" pitchFamily="2" charset="2"/>
              <a:buChar char="Ø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Ø"/>
            </a:pPr>
            <a:r>
              <a:rPr lang="en-GB" dirty="0" smtClean="0"/>
              <a:t>Carpal bones, Metacarpals and Phalanges (Hand)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BONE: 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Regionally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SHOULDER GIRDLE &amp; HUMERUS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GB" dirty="0" smtClean="0"/>
              <a:t>RADIUS &amp; ULNA</a:t>
            </a:r>
            <a:endParaRPr lang="en-US" dirty="0"/>
          </a:p>
        </p:txBody>
      </p:sp>
      <p:pic>
        <p:nvPicPr>
          <p:cNvPr id="10242" name="Picture 2" descr="C:\Documents and Settings\Dr. K. Awori\My Documents\My Pictures\Picture 05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8868"/>
            <a:ext cx="4500562" cy="4071965"/>
          </a:xfrm>
          <a:prstGeom prst="rect">
            <a:avLst/>
          </a:prstGeom>
          <a:noFill/>
        </p:spPr>
      </p:pic>
      <p:pic>
        <p:nvPicPr>
          <p:cNvPr id="10243" name="Picture 3" descr="C:\Documents and Settings\Dr. K. Awori\My Documents\My Pictures\Picture 05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76784" y="1444625"/>
            <a:ext cx="3578257" cy="3941763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rot="16200000" flipV="1">
            <a:off x="3286116" y="3000372"/>
            <a:ext cx="428628" cy="1428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2285984" y="4429132"/>
            <a:ext cx="357190" cy="35719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14348" y="3929066"/>
            <a:ext cx="428628" cy="21431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7000892" y="5072074"/>
            <a:ext cx="642942" cy="42862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86446" y="3214686"/>
            <a:ext cx="500066" cy="1428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43240" y="3357562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CLAVICLE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714480" y="4714884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SCAPULA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500438"/>
            <a:ext cx="121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HUMERUS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000628" y="300037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ULNA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572396" y="4857761"/>
            <a:ext cx="135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</a:t>
            </a:r>
            <a:r>
              <a:rPr lang="en-GB" sz="2000" b="1" dirty="0" smtClean="0"/>
              <a:t>RADIUS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Dr. K. Awori\My Documents\My Pictures\Picture 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00200"/>
            <a:ext cx="5340574" cy="52578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HAND</a:t>
            </a: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>
            <a:off x="4786314" y="4857760"/>
            <a:ext cx="45719" cy="857256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endCxn id="13" idx="1"/>
          </p:cNvCxnSpPr>
          <p:nvPr/>
        </p:nvCxnSpPr>
        <p:spPr>
          <a:xfrm rot="10800000" flipV="1">
            <a:off x="4832034" y="5214950"/>
            <a:ext cx="1883107" cy="7143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4572000" y="4071942"/>
            <a:ext cx="1428760" cy="7143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4000496" y="4071942"/>
            <a:ext cx="2000264" cy="21431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928662" y="3000372"/>
            <a:ext cx="1857388" cy="71438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/>
          <p:cNvSpPr/>
          <p:nvPr/>
        </p:nvSpPr>
        <p:spPr>
          <a:xfrm>
            <a:off x="4429124" y="1928802"/>
            <a:ext cx="71438" cy="1428760"/>
          </a:xfrm>
          <a:prstGeom prst="rightBrac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endCxn id="22" idx="1"/>
          </p:cNvCxnSpPr>
          <p:nvPr/>
        </p:nvCxnSpPr>
        <p:spPr>
          <a:xfrm rot="10800000" flipV="1">
            <a:off x="4500562" y="1643050"/>
            <a:ext cx="1785950" cy="1000132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00826" y="1285860"/>
            <a:ext cx="251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PHALANGES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143636" y="3786190"/>
            <a:ext cx="300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METACARPALS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858016" y="4786322"/>
            <a:ext cx="164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CARPAL BONES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b="1" dirty="0" smtClean="0"/>
              <a:t>APPENDICULAR SKELETON</a:t>
            </a:r>
            <a:endParaRPr lang="en-US" b="1" dirty="0" smtClean="0"/>
          </a:p>
          <a:p>
            <a:pPr>
              <a:buNone/>
            </a:pPr>
            <a:r>
              <a:rPr lang="en-GB" dirty="0" smtClean="0"/>
              <a:t>2. Lower limb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Pelvic girdle (Ilium, </a:t>
            </a:r>
            <a:r>
              <a:rPr lang="en-GB" dirty="0" err="1" smtClean="0"/>
              <a:t>ischium</a:t>
            </a:r>
            <a:r>
              <a:rPr lang="en-GB" dirty="0" smtClean="0"/>
              <a:t> and pubis)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Femur (thigh)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Tibia &amp; Fibula (leg)</a:t>
            </a:r>
          </a:p>
          <a:p>
            <a:pPr lvl="1">
              <a:buFont typeface="Wingdings" pitchFamily="2" charset="2"/>
              <a:buChar char="Ø"/>
            </a:pPr>
            <a:endParaRPr lang="en-GB" dirty="0" smtClean="0"/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Tarsal bones , metatarsals and phalanges.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BONE: 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Regionally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PELVIS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>HIP BONE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2291" name="Picture 3" descr="C:\Documents and Settings\Dr. K. Awori\My Documents\My Pictures\Picture 05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56792"/>
            <a:ext cx="4283106" cy="3816424"/>
          </a:xfrm>
          <a:prstGeom prst="rect">
            <a:avLst/>
          </a:prstGeom>
          <a:noFill/>
        </p:spPr>
      </p:pic>
      <p:pic>
        <p:nvPicPr>
          <p:cNvPr id="12290" name="Picture 2" descr="C:\Documents and Settings\Dr. K. Awori\My Documents\My Pictures\Picture 06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62730" y="1444625"/>
            <a:ext cx="3006364" cy="394176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500958" y="2071678"/>
            <a:ext cx="120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ILIUM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58148" y="4500570"/>
            <a:ext cx="161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PUBIS</a:t>
            </a:r>
            <a:endParaRPr lang="en-US" sz="3600" b="1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7215206" y="2714620"/>
            <a:ext cx="857256" cy="57150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7816177" y="4143380"/>
            <a:ext cx="714380" cy="35719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72000" y="4823735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ISCHIUM</a:t>
            </a:r>
            <a:endParaRPr lang="en-GB" sz="20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808236" y="4823735"/>
            <a:ext cx="491956" cy="40011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en-GB" dirty="0" smtClean="0"/>
          </a:p>
          <a:p>
            <a:r>
              <a:rPr lang="en-GB" dirty="0" smtClean="0"/>
              <a:t>Is living: has blood vessels &amp; nerves.</a:t>
            </a:r>
          </a:p>
          <a:p>
            <a:endParaRPr lang="en-GB" dirty="0" smtClean="0"/>
          </a:p>
          <a:p>
            <a:r>
              <a:rPr lang="en-GB" dirty="0" smtClean="0"/>
              <a:t>Grows</a:t>
            </a:r>
          </a:p>
          <a:p>
            <a:endParaRPr lang="en-GB" dirty="0"/>
          </a:p>
          <a:p>
            <a:r>
              <a:rPr lang="en-GB" dirty="0" smtClean="0"/>
              <a:t>Is plastic (remodels in response to </a:t>
            </a:r>
          </a:p>
          <a:p>
            <a:pPr marL="109728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biomechanical demands)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BONE: As an organ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126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LONG BONE</a:t>
            </a:r>
          </a:p>
          <a:p>
            <a:r>
              <a:rPr lang="en-GB" dirty="0" smtClean="0"/>
              <a:t>Tubular (</a:t>
            </a:r>
            <a:r>
              <a:rPr lang="en-GB" dirty="0" err="1" smtClean="0"/>
              <a:t>medullary</a:t>
            </a:r>
            <a:r>
              <a:rPr lang="en-GB" dirty="0" smtClean="0"/>
              <a:t> cavity has an isthmus.</a:t>
            </a:r>
          </a:p>
          <a:p>
            <a:endParaRPr lang="en-GB" dirty="0" smtClean="0"/>
          </a:p>
          <a:p>
            <a:r>
              <a:rPr lang="en-GB" dirty="0" smtClean="0"/>
              <a:t>Parts include </a:t>
            </a:r>
            <a:r>
              <a:rPr lang="en-GB" dirty="0" err="1" smtClean="0"/>
              <a:t>diaphysis</a:t>
            </a:r>
            <a:r>
              <a:rPr lang="en-GB" dirty="0" smtClean="0"/>
              <a:t>, epiphysis &amp; </a:t>
            </a:r>
            <a:r>
              <a:rPr lang="en-GB" dirty="0" err="1" smtClean="0"/>
              <a:t>metaphysis</a:t>
            </a:r>
            <a:endParaRPr lang="en-US" dirty="0"/>
          </a:p>
        </p:txBody>
      </p:sp>
      <p:pic>
        <p:nvPicPr>
          <p:cNvPr id="13314" name="Picture 2" descr="C:\Documents and Settings\Dr. K. Awori\My Documents\My Pictures\Picture 0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69745" y="1481138"/>
            <a:ext cx="3395510" cy="45259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BONE ORGANIZATION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6929454" y="2714620"/>
            <a:ext cx="142876" cy="2428892"/>
          </a:xfrm>
          <a:prstGeom prst="rightBrac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7072330" y="1643050"/>
            <a:ext cx="214314" cy="571504"/>
          </a:xfrm>
          <a:prstGeom prst="righ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6929454" y="5572140"/>
            <a:ext cx="71438" cy="357190"/>
          </a:xfrm>
          <a:prstGeom prst="righ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6572264" y="5357826"/>
            <a:ext cx="64294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15206" y="3714752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DIAPHYSIS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86644" y="164305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EPIPHYSIS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15206" y="5072074"/>
            <a:ext cx="243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METAPHYSIS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SESAMOID BONES</a:t>
            </a:r>
          </a:p>
          <a:p>
            <a:r>
              <a:rPr lang="en-GB" dirty="0" smtClean="0"/>
              <a:t>Bone nodules that develop in certain tendons where they rub on convex bony surfaces.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E.g. Patella (largest) in quadriceps femoris tendon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BONE ORGANIZATION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3500" b="1" dirty="0" smtClean="0"/>
              <a:t>BLOOD SUPPLY</a:t>
            </a:r>
          </a:p>
          <a:p>
            <a:pPr>
              <a:buNone/>
            </a:pPr>
            <a:endParaRPr lang="en-GB" dirty="0" smtClean="0"/>
          </a:p>
          <a:p>
            <a:r>
              <a:rPr lang="en-GB" sz="3000" b="1" dirty="0" smtClean="0"/>
              <a:t>Nutrient artery</a:t>
            </a:r>
          </a:p>
          <a:p>
            <a:endParaRPr lang="en-GB" sz="3000" b="1" dirty="0" smtClean="0"/>
          </a:p>
          <a:p>
            <a:r>
              <a:rPr lang="en-GB" sz="3000" b="1" dirty="0" smtClean="0"/>
              <a:t>Through vessels in the </a:t>
            </a:r>
            <a:r>
              <a:rPr lang="en-GB" sz="3000" b="1" dirty="0" err="1" smtClean="0"/>
              <a:t>periosteal</a:t>
            </a:r>
            <a:r>
              <a:rPr lang="en-GB" sz="3000" b="1" dirty="0" smtClean="0"/>
              <a:t> sleeve from muscles attached to the bone.</a:t>
            </a:r>
          </a:p>
          <a:p>
            <a:endParaRPr lang="en-GB" sz="3000" b="1" dirty="0" smtClean="0"/>
          </a:p>
          <a:p>
            <a:r>
              <a:rPr lang="en-GB" sz="3000" b="1" dirty="0" smtClean="0"/>
              <a:t>Vessels penetrate the bone ends</a:t>
            </a:r>
            <a:endParaRPr lang="en-US" sz="3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BONE ORGANIZATION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0"/>
            <a:ext cx="8429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357554" y="4786298"/>
            <a:ext cx="2214578" cy="207170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29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Presence of the growth (</a:t>
            </a:r>
            <a:r>
              <a:rPr lang="en-GB" dirty="0" err="1" smtClean="0"/>
              <a:t>epiphyseal</a:t>
            </a:r>
            <a:r>
              <a:rPr lang="en-GB" dirty="0" smtClean="0"/>
              <a:t>) plate.</a:t>
            </a:r>
            <a:endParaRPr lang="en-US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234279" y="1481138"/>
            <a:ext cx="286644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SKELETALLY IMMATURE BONE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TYPES</a:t>
            </a:r>
          </a:p>
          <a:p>
            <a:r>
              <a:rPr lang="en-GB" dirty="0" smtClean="0"/>
              <a:t>Hyaline</a:t>
            </a:r>
          </a:p>
          <a:p>
            <a:endParaRPr lang="en-GB" dirty="0" smtClean="0"/>
          </a:p>
          <a:p>
            <a:r>
              <a:rPr lang="en-GB" dirty="0" err="1" smtClean="0"/>
              <a:t>Fibrocartilage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Elastic</a:t>
            </a:r>
          </a:p>
          <a:p>
            <a:endParaRPr lang="en-GB" dirty="0" smtClean="0"/>
          </a:p>
          <a:p>
            <a:r>
              <a:rPr lang="en-GB" dirty="0" smtClean="0"/>
              <a:t>Cellular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CARTILAGE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 A junction between two or more bones.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DEGREE OF MOBILITY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MODE OF 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 smtClean="0"/>
              <a:t>MOBILITY</a:t>
            </a:r>
          </a:p>
          <a:p>
            <a:pPr marL="514350" indent="-514350">
              <a:buAutoNum type="arabicPeriod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§"/>
            </a:pPr>
            <a:r>
              <a:rPr lang="en-GB" dirty="0" smtClean="0"/>
              <a:t>SYNARTHROSES (No mobility)</a:t>
            </a:r>
          </a:p>
          <a:p>
            <a:pPr marL="914400" lvl="1" indent="-514350">
              <a:buFont typeface="Wingdings" pitchFamily="2" charset="2"/>
              <a:buChar char="§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§"/>
            </a:pPr>
            <a:r>
              <a:rPr lang="en-GB" dirty="0" smtClean="0"/>
              <a:t>AMPHIARTHROSES (Little mobility)</a:t>
            </a:r>
          </a:p>
          <a:p>
            <a:pPr marL="914400" lvl="1" indent="-514350">
              <a:buFont typeface="Wingdings" pitchFamily="2" charset="2"/>
              <a:buChar char="§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§"/>
            </a:pPr>
            <a:r>
              <a:rPr lang="en-GB" dirty="0" smtClean="0"/>
              <a:t>DIARTHROSES (Highly mobile)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43956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Support </a:t>
            </a:r>
          </a:p>
          <a:p>
            <a:endParaRPr lang="en-GB" dirty="0" smtClean="0"/>
          </a:p>
          <a:p>
            <a:r>
              <a:rPr lang="en-GB" dirty="0" smtClean="0"/>
              <a:t>Movement (levers for muscles)</a:t>
            </a:r>
          </a:p>
          <a:p>
            <a:endParaRPr lang="en-GB" dirty="0" smtClean="0"/>
          </a:p>
          <a:p>
            <a:r>
              <a:rPr lang="en-GB" dirty="0" smtClean="0"/>
              <a:t>Protection </a:t>
            </a:r>
            <a:r>
              <a:rPr lang="en-GB" dirty="0" err="1" smtClean="0"/>
              <a:t>e.g</a:t>
            </a:r>
            <a:r>
              <a:rPr lang="en-GB" dirty="0" smtClean="0"/>
              <a:t> cranium, rib cage, vertebral column</a:t>
            </a:r>
          </a:p>
          <a:p>
            <a:endParaRPr lang="en-GB" dirty="0" smtClean="0"/>
          </a:p>
          <a:p>
            <a:r>
              <a:rPr lang="en-GB" dirty="0" smtClean="0"/>
              <a:t>Storage of ions  (calcium &amp; phosphate)</a:t>
            </a:r>
          </a:p>
          <a:p>
            <a:endParaRPr lang="en-GB" dirty="0" smtClean="0"/>
          </a:p>
          <a:p>
            <a:r>
              <a:rPr lang="en-GB" dirty="0" smtClean="0"/>
              <a:t>Houses red marrow (blood synthesis)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BONE</a:t>
            </a:r>
            <a:br>
              <a:rPr lang="en-GB" dirty="0" smtClean="0"/>
            </a:br>
            <a:r>
              <a:rPr lang="en-GB" dirty="0" smtClean="0"/>
              <a:t>Functions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GB" dirty="0" smtClean="0"/>
              <a:t>2. MODE OF FORMATION</a:t>
            </a:r>
          </a:p>
          <a:p>
            <a:pPr marL="514350" indent="-514350">
              <a:buNone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Ø"/>
            </a:pPr>
            <a:r>
              <a:rPr lang="en-GB" dirty="0" smtClean="0"/>
              <a:t>Fibrous</a:t>
            </a:r>
          </a:p>
          <a:p>
            <a:pPr marL="914400" lvl="1" indent="-514350">
              <a:buFont typeface="Wingdings" pitchFamily="2" charset="2"/>
              <a:buChar char="Ø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Ø"/>
            </a:pPr>
            <a:r>
              <a:rPr lang="en-GB" dirty="0" smtClean="0"/>
              <a:t>Cartilaginous</a:t>
            </a:r>
          </a:p>
          <a:p>
            <a:pPr marL="914400" lvl="1" indent="-514350">
              <a:buFont typeface="Wingdings" pitchFamily="2" charset="2"/>
              <a:buChar char="Ø"/>
            </a:pPr>
            <a:endParaRPr lang="en-GB" dirty="0" smtClean="0"/>
          </a:p>
          <a:p>
            <a:pPr marL="914400" lvl="1" indent="-514350">
              <a:buFont typeface="Wingdings" pitchFamily="2" charset="2"/>
              <a:buChar char="Ø"/>
            </a:pPr>
            <a:r>
              <a:rPr lang="en-GB" dirty="0" smtClean="0"/>
              <a:t>Synovial (have joint space)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FIBROUS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There is a layer of fibrous tissue between the </a:t>
            </a:r>
          </a:p>
          <a:p>
            <a:pPr>
              <a:buNone/>
            </a:pPr>
            <a:r>
              <a:rPr lang="en-GB" dirty="0" smtClean="0"/>
              <a:t>    bones.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Are </a:t>
            </a:r>
            <a:r>
              <a:rPr lang="en-GB" dirty="0" err="1" smtClean="0"/>
              <a:t>amphiarthroses</a:t>
            </a:r>
            <a:r>
              <a:rPr lang="en-GB" dirty="0" smtClean="0"/>
              <a:t>.</a:t>
            </a:r>
          </a:p>
          <a:p>
            <a:pPr>
              <a:buNone/>
            </a:pPr>
            <a:endParaRPr lang="en-GB" dirty="0" smtClean="0"/>
          </a:p>
          <a:p>
            <a:pPr lvl="1">
              <a:buFont typeface="Wingdings" pitchFamily="2" charset="2"/>
              <a:buChar char="§"/>
            </a:pPr>
            <a:r>
              <a:rPr lang="en-GB" dirty="0" err="1" smtClean="0"/>
              <a:t>Syndesmoses</a:t>
            </a:r>
            <a:r>
              <a:rPr lang="en-GB" dirty="0" smtClean="0"/>
              <a:t> (distal </a:t>
            </a:r>
            <a:r>
              <a:rPr lang="en-GB" dirty="0" err="1" smtClean="0"/>
              <a:t>tibiofibular</a:t>
            </a:r>
            <a:r>
              <a:rPr lang="en-GB" dirty="0" smtClean="0"/>
              <a:t> joint)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 smtClean="0"/>
              <a:t>Sutures (skull)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 err="1" smtClean="0"/>
              <a:t>Gomphoses</a:t>
            </a:r>
            <a:r>
              <a:rPr lang="en-GB" dirty="0" smtClean="0"/>
              <a:t> (gums)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Dr. K. Awori\My Documents\My Pictures\Picture 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8501121" cy="58579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Fibrous joints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SUTURES</a:t>
            </a:r>
            <a:endParaRPr lang="en-US" sz="4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GB" u="sng" dirty="0" smtClean="0"/>
              <a:t>GOMPHOSIS</a:t>
            </a:r>
            <a:r>
              <a:rPr lang="en-GB" dirty="0" smtClean="0"/>
              <a:t>: PERIODONTAL MEMBRANE</a:t>
            </a:r>
            <a:endParaRPr lang="en-US" dirty="0"/>
          </a:p>
        </p:txBody>
      </p:sp>
      <p:pic>
        <p:nvPicPr>
          <p:cNvPr id="20482" name="Picture 2" descr="C:\Documents and Settings\Dr. K. Awori\My Documents\My Pictures\Picture 0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9651" y="1444625"/>
            <a:ext cx="2955285" cy="3941763"/>
          </a:xfrm>
          <a:prstGeom prst="rect">
            <a:avLst/>
          </a:prstGeom>
          <a:noFill/>
        </p:spPr>
      </p:pic>
      <p:pic>
        <p:nvPicPr>
          <p:cNvPr id="20483" name="Picture 3" descr="C:\Documents and Settings\Dr. K. Awori\My Documents\My Pictures\Picture 06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74875"/>
            <a:ext cx="3361331" cy="3951288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rot="16200000" flipV="1">
            <a:off x="5072066" y="5000636"/>
            <a:ext cx="1714512" cy="100013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85720" y="4643446"/>
            <a:ext cx="2071702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CARTILAGINOUS JOINTS </a:t>
            </a:r>
          </a:p>
          <a:p>
            <a:pPr>
              <a:buNone/>
            </a:pPr>
            <a:endParaRPr lang="en-GB" dirty="0" smtClean="0"/>
          </a:p>
          <a:p>
            <a:pPr>
              <a:buFont typeface="Wingdings" pitchFamily="2" charset="2"/>
              <a:buChar char="ü"/>
            </a:pPr>
            <a:r>
              <a:rPr lang="en-GB" dirty="0" err="1" smtClean="0"/>
              <a:t>Synchondroses</a:t>
            </a:r>
            <a:r>
              <a:rPr lang="en-GB" dirty="0" smtClean="0"/>
              <a:t> (primary cartilaginous)</a:t>
            </a:r>
          </a:p>
          <a:p>
            <a:pPr lvl="1">
              <a:buFont typeface="Courier New" pitchFamily="49" charset="0"/>
              <a:buChar char="o"/>
            </a:pPr>
            <a:r>
              <a:rPr lang="en-GB" dirty="0" smtClean="0"/>
              <a:t> hyaline cartilage between the bones</a:t>
            </a:r>
          </a:p>
          <a:p>
            <a:pPr lvl="1">
              <a:buFont typeface="Courier New" pitchFamily="49" charset="0"/>
              <a:buChar char="o"/>
            </a:pPr>
            <a:endParaRPr lang="en-GB" dirty="0" smtClean="0"/>
          </a:p>
          <a:p>
            <a:pPr lvl="1">
              <a:buFont typeface="Courier New" pitchFamily="49" charset="0"/>
              <a:buChar char="o"/>
            </a:pPr>
            <a:endParaRPr lang="en-GB" dirty="0" smtClean="0"/>
          </a:p>
          <a:p>
            <a:pPr lvl="1">
              <a:buFont typeface="Courier New" pitchFamily="49" charset="0"/>
              <a:buChar char="o"/>
            </a:pPr>
            <a:r>
              <a:rPr lang="en-GB" dirty="0" smtClean="0"/>
              <a:t>e.g.  </a:t>
            </a:r>
            <a:r>
              <a:rPr lang="en-GB" dirty="0" err="1" smtClean="0"/>
              <a:t>Epiphyseal</a:t>
            </a:r>
            <a:r>
              <a:rPr lang="en-GB" dirty="0" smtClean="0"/>
              <a:t> plates</a:t>
            </a:r>
          </a:p>
          <a:p>
            <a:pPr lvl="1">
              <a:buFont typeface="Courier New" pitchFamily="49" charset="0"/>
              <a:buChar char="o"/>
            </a:pP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Dr. K. Awori\My Documents\My Pictures\Picture 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819" y="1481138"/>
            <a:ext cx="7572362" cy="45259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SYNCHONDROSIS</a:t>
            </a:r>
            <a:br>
              <a:rPr lang="en-GB" dirty="0" smtClean="0"/>
            </a:br>
            <a:r>
              <a:rPr lang="en-GB" dirty="0" smtClean="0"/>
              <a:t>(Primary cartilaginous)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CARTILAGINOUS JOINTS</a:t>
            </a:r>
          </a:p>
          <a:p>
            <a:pPr>
              <a:buNone/>
            </a:pPr>
            <a:endParaRPr lang="en-GB" dirty="0" smtClean="0"/>
          </a:p>
          <a:p>
            <a:pPr>
              <a:buFont typeface="Wingdings" pitchFamily="2" charset="2"/>
              <a:buChar char="ü"/>
            </a:pPr>
            <a:r>
              <a:rPr lang="en-GB" dirty="0" err="1" smtClean="0"/>
              <a:t>Symphyses</a:t>
            </a:r>
            <a:r>
              <a:rPr lang="en-GB" dirty="0" smtClean="0"/>
              <a:t> (secondary cartilaginous)</a:t>
            </a:r>
          </a:p>
          <a:p>
            <a:pPr>
              <a:buFont typeface="Wingdings" pitchFamily="2" charset="2"/>
              <a:buChar char="ü"/>
            </a:pPr>
            <a:endParaRPr lang="en-GB" dirty="0" smtClean="0"/>
          </a:p>
          <a:p>
            <a:pPr lvl="1">
              <a:buFont typeface="Courier New" pitchFamily="49" charset="0"/>
              <a:buChar char="o"/>
            </a:pPr>
            <a:r>
              <a:rPr lang="en-GB" dirty="0" smtClean="0"/>
              <a:t> </a:t>
            </a:r>
            <a:r>
              <a:rPr lang="en-GB" dirty="0" err="1" smtClean="0"/>
              <a:t>fibrocartilage</a:t>
            </a:r>
            <a:r>
              <a:rPr lang="en-GB" dirty="0" smtClean="0"/>
              <a:t> between the bones</a:t>
            </a:r>
          </a:p>
          <a:p>
            <a:pPr lvl="1">
              <a:buFont typeface="Courier New" pitchFamily="49" charset="0"/>
              <a:buChar char="o"/>
            </a:pPr>
            <a:endParaRPr lang="en-GB" dirty="0" smtClean="0"/>
          </a:p>
          <a:p>
            <a:pPr lvl="1">
              <a:buFont typeface="Courier New" pitchFamily="49" charset="0"/>
              <a:buChar char="o"/>
            </a:pPr>
            <a:endParaRPr lang="en-GB" dirty="0" smtClean="0"/>
          </a:p>
          <a:p>
            <a:pPr lvl="1">
              <a:buFont typeface="Courier New" pitchFamily="49" charset="0"/>
              <a:buChar char="o"/>
            </a:pPr>
            <a:r>
              <a:rPr lang="en-GB" dirty="0" smtClean="0"/>
              <a:t>e.g. Pubic </a:t>
            </a:r>
            <a:r>
              <a:rPr lang="en-GB" dirty="0" err="1" smtClean="0"/>
              <a:t>symphysis</a:t>
            </a:r>
            <a:r>
              <a:rPr lang="en-GB" dirty="0" smtClean="0"/>
              <a:t>,  </a:t>
            </a:r>
            <a:r>
              <a:rPr lang="en-GB" dirty="0" err="1" smtClean="0"/>
              <a:t>symphysis</a:t>
            </a:r>
            <a:r>
              <a:rPr lang="en-GB" dirty="0" smtClean="0"/>
              <a:t> </a:t>
            </a:r>
            <a:r>
              <a:rPr lang="en-GB" dirty="0" err="1" smtClean="0"/>
              <a:t>menti</a:t>
            </a:r>
            <a:r>
              <a:rPr lang="en-GB" dirty="0" smtClean="0"/>
              <a:t> &amp;   </a:t>
            </a:r>
          </a:p>
          <a:p>
            <a:pPr lvl="1">
              <a:buNone/>
            </a:pPr>
            <a:r>
              <a:rPr lang="en-GB" dirty="0" smtClean="0"/>
              <a:t>           </a:t>
            </a:r>
            <a:r>
              <a:rPr lang="en-GB" smtClean="0"/>
              <a:t>intervertebral</a:t>
            </a:r>
            <a:r>
              <a:rPr lang="en-GB" dirty="0" smtClean="0"/>
              <a:t> discs.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SYMPHYSIS</a:t>
            </a:r>
            <a:endParaRPr lang="en-US" sz="4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PUBIC SYMPHYSIS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2530" name="Picture 2" descr="C:\Documents and Settings\Dr. K. Awori\My Documents\My Pictures\Picture 03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5448"/>
            <a:ext cx="4497388" cy="3579634"/>
          </a:xfrm>
          <a:prstGeom prst="rect">
            <a:avLst/>
          </a:prstGeom>
          <a:noFill/>
        </p:spPr>
      </p:pic>
      <p:pic>
        <p:nvPicPr>
          <p:cNvPr id="22531" name="Picture 3" descr="C:\Documents and Settings\Dr. K. Awori\My Documents\My Pictures\Picture 0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920" y="1900512"/>
            <a:ext cx="4039985" cy="3029989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5930116" y="5999974"/>
            <a:ext cx="1143008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</p:spPr>
        <p:txBody>
          <a:bodyPr/>
          <a:lstStyle/>
          <a:p>
            <a:r>
              <a:rPr lang="en-GB" dirty="0" smtClean="0"/>
              <a:t>Allow free movement</a:t>
            </a:r>
          </a:p>
          <a:p>
            <a:pPr>
              <a:buNone/>
            </a:pPr>
            <a:r>
              <a:rPr lang="en-GB" dirty="0" smtClean="0"/>
              <a:t>CHARACTERISTICS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Joint space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err="1" smtClean="0"/>
              <a:t>Articular</a:t>
            </a:r>
            <a:r>
              <a:rPr lang="en-GB" dirty="0" smtClean="0"/>
              <a:t> cartilage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Joint capsule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Synovial membrane</a:t>
            </a:r>
          </a:p>
          <a:p>
            <a:pPr marL="971550" lvl="1" indent="-514350">
              <a:buNone/>
            </a:pPr>
            <a:endParaRPr lang="en-GB" dirty="0" smtClean="0"/>
          </a:p>
          <a:p>
            <a:pPr marL="571500" indent="-514350">
              <a:buNone/>
            </a:pPr>
            <a:r>
              <a:rPr lang="en-GB" dirty="0" smtClean="0"/>
              <a:t>Some have pads of </a:t>
            </a:r>
            <a:r>
              <a:rPr lang="en-GB" dirty="0" err="1" smtClean="0"/>
              <a:t>fibrocartilage</a:t>
            </a:r>
            <a:r>
              <a:rPr lang="en-GB" dirty="0" smtClean="0"/>
              <a:t> (</a:t>
            </a:r>
            <a:r>
              <a:rPr lang="en-GB" dirty="0" err="1" smtClean="0"/>
              <a:t>articular</a:t>
            </a:r>
            <a:r>
              <a:rPr lang="en-GB" dirty="0" smtClean="0"/>
              <a:t> discs)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SYNOVIAL JOINTS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Dr. K. Awori\My Documents\My Pictures\Picture 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39408" y="1481138"/>
            <a:ext cx="6865183" cy="45259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SYNOVIAL JOINT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3108" y="3571876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CAPSULE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4348" y="4429132"/>
            <a:ext cx="417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SYNOVIAL MEMBRANE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5286388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ARTICULAR CARTILAGE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14744" y="3714752"/>
            <a:ext cx="928694" cy="14287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357686" y="4572008"/>
            <a:ext cx="357190" cy="1428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14744" y="5072074"/>
            <a:ext cx="2357454" cy="50006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Developmental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Regional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Shape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BONE</a:t>
            </a:r>
            <a:br>
              <a:rPr lang="en-GB" dirty="0" smtClean="0"/>
            </a:br>
            <a:r>
              <a:rPr lang="en-GB" dirty="0" smtClean="0"/>
              <a:t>Classification modes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PLANE OF MOVEMENT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SHAPE OF ARTICULAR SURFACE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SYNOVIAL 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PLANE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Uniaxial</a:t>
            </a:r>
            <a:r>
              <a:rPr lang="en-GB" dirty="0" smtClean="0"/>
              <a:t> (e.g. Hinge and pivot)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Biaxial (e.g. </a:t>
            </a:r>
            <a:r>
              <a:rPr lang="en-GB" dirty="0" err="1" smtClean="0"/>
              <a:t>Condyloid</a:t>
            </a:r>
            <a:r>
              <a:rPr lang="en-GB" dirty="0" smtClean="0"/>
              <a:t> &amp; ellipsoid)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Multiaxial</a:t>
            </a:r>
            <a:r>
              <a:rPr lang="en-GB" dirty="0" smtClean="0"/>
              <a:t> (e.g. Ball &amp; socket, </a:t>
            </a:r>
            <a:r>
              <a:rPr lang="en-GB" dirty="0" err="1" smtClean="0"/>
              <a:t>Sella</a:t>
            </a:r>
            <a:r>
              <a:rPr lang="en-GB" dirty="0" smtClean="0"/>
              <a:t> or saddle)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SYNOVIAL 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BALL AND SOCKET (shoulder and hip joints)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25602" name="Picture 2" descr="C:\Documents and Settings\Dr. K. Awori\My Documents\My Pictures\Picture 0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785926"/>
            <a:ext cx="4574312" cy="43577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SYNOVIAL 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0017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2. SELLA</a:t>
            </a:r>
          </a:p>
          <a:p>
            <a:pPr>
              <a:buNone/>
            </a:pPr>
            <a:r>
              <a:rPr lang="en-GB" dirty="0" smtClean="0"/>
              <a:t>    (1</a:t>
            </a:r>
            <a:r>
              <a:rPr lang="en-GB" baseline="30000" dirty="0" smtClean="0"/>
              <a:t>st</a:t>
            </a:r>
            <a:r>
              <a:rPr lang="en-GB" dirty="0" smtClean="0"/>
              <a:t> </a:t>
            </a:r>
            <a:r>
              <a:rPr lang="en-GB" dirty="0" err="1" smtClean="0"/>
              <a:t>carpo</a:t>
            </a:r>
            <a:r>
              <a:rPr lang="en-GB" dirty="0" smtClean="0"/>
              <a:t>-metacarpal, </a:t>
            </a:r>
            <a:r>
              <a:rPr lang="en-GB" dirty="0" err="1" smtClean="0"/>
              <a:t>Sterno-clavicular</a:t>
            </a:r>
            <a:r>
              <a:rPr lang="en-GB" dirty="0" smtClean="0"/>
              <a:t>, </a:t>
            </a:r>
            <a:r>
              <a:rPr lang="en-GB" dirty="0" err="1" smtClean="0"/>
              <a:t>Patello</a:t>
            </a:r>
            <a:r>
              <a:rPr lang="en-GB" dirty="0" smtClean="0"/>
              <a:t>-femoral)</a:t>
            </a:r>
            <a:endParaRPr lang="en-US" dirty="0"/>
          </a:p>
        </p:txBody>
      </p:sp>
      <p:pic>
        <p:nvPicPr>
          <p:cNvPr id="26626" name="Picture 2" descr="C:\Documents and Settings\Dr. K. Awori\My Documents\My Pictures\Picture 0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331929"/>
            <a:ext cx="4643470" cy="45259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SYNOVIAL 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3. PLANAR</a:t>
            </a:r>
          </a:p>
          <a:p>
            <a:pPr>
              <a:buNone/>
            </a:pPr>
            <a:r>
              <a:rPr lang="en-GB" dirty="0" smtClean="0"/>
              <a:t>     (</a:t>
            </a:r>
            <a:r>
              <a:rPr lang="en-GB" dirty="0" err="1" smtClean="0"/>
              <a:t>Acromio-clavicular</a:t>
            </a:r>
            <a:r>
              <a:rPr lang="en-GB" dirty="0" smtClean="0"/>
              <a:t>) </a:t>
            </a:r>
            <a:endParaRPr lang="en-US" dirty="0"/>
          </a:p>
        </p:txBody>
      </p:sp>
      <p:pic>
        <p:nvPicPr>
          <p:cNvPr id="27650" name="Picture 2" descr="C:\Documents and Settings\Dr. K. Awori\My Documents\My Pictures\Picture 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348706"/>
            <a:ext cx="5000660" cy="41521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SYNOVIAL 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4607719" y="2393149"/>
            <a:ext cx="1143008" cy="7143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80528" y="1481328"/>
            <a:ext cx="5040560" cy="45259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4. CONDYLOID/CONDYLAR</a:t>
            </a:r>
          </a:p>
          <a:p>
            <a:pPr>
              <a:buNone/>
            </a:pPr>
            <a:r>
              <a:rPr lang="en-GB" dirty="0" smtClean="0"/>
              <a:t>    (</a:t>
            </a:r>
            <a:r>
              <a:rPr lang="en-GB" dirty="0" err="1" smtClean="0"/>
              <a:t>Metacarpophalangeal</a:t>
            </a:r>
            <a:r>
              <a:rPr lang="en-GB" dirty="0" smtClean="0"/>
              <a:t>, </a:t>
            </a:r>
            <a:r>
              <a:rPr lang="en-GB" dirty="0" err="1" smtClean="0"/>
              <a:t>Tibio</a:t>
            </a:r>
            <a:r>
              <a:rPr lang="en-GB" dirty="0" smtClean="0"/>
              <a:t>-femoral)</a:t>
            </a:r>
            <a:endParaRPr lang="en-US" dirty="0"/>
          </a:p>
        </p:txBody>
      </p:sp>
      <p:pic>
        <p:nvPicPr>
          <p:cNvPr id="28674" name="Picture 2" descr="C:\Documents and Settings\Dr. K. Awori\My Documents\My Pictures\Picture 0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600200"/>
            <a:ext cx="3566770" cy="45259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SYNOVIAL 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5. HINGE</a:t>
            </a:r>
          </a:p>
          <a:p>
            <a:pPr>
              <a:buNone/>
            </a:pPr>
            <a:r>
              <a:rPr lang="en-GB" dirty="0" smtClean="0"/>
              <a:t>     (Elbow)</a:t>
            </a:r>
            <a:endParaRPr lang="en-US" dirty="0"/>
          </a:p>
        </p:txBody>
      </p:sp>
      <p:pic>
        <p:nvPicPr>
          <p:cNvPr id="29698" name="Picture 2" descr="C:\Documents and Settings\Dr. K. Awori\My Documents\My Pictures\Picture 0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643050"/>
            <a:ext cx="4972056" cy="46434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SYNOVIAL 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2" y="1600200"/>
            <a:ext cx="4281518" cy="45259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6. TENON &amp; MORTISE</a:t>
            </a:r>
          </a:p>
          <a:p>
            <a:pPr>
              <a:buNone/>
            </a:pPr>
            <a:r>
              <a:rPr lang="en-GB" dirty="0" smtClean="0"/>
              <a:t>    (</a:t>
            </a:r>
            <a:r>
              <a:rPr lang="en-GB" dirty="0" err="1" smtClean="0"/>
              <a:t>Talocrural</a:t>
            </a:r>
            <a:r>
              <a:rPr lang="en-GB" dirty="0" smtClean="0"/>
              <a:t> or ankle joint)</a:t>
            </a:r>
            <a:endParaRPr lang="en-US" dirty="0"/>
          </a:p>
        </p:txBody>
      </p:sp>
      <p:pic>
        <p:nvPicPr>
          <p:cNvPr id="30722" name="Picture 2" descr="C:\Documents and Settings\Dr. K. Awori\My Documents\My Pictures\Picture 0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28736"/>
            <a:ext cx="4114800" cy="38576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SYNOVIAL 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000364" y="3500438"/>
            <a:ext cx="3643338" cy="20002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43608" y="5715016"/>
            <a:ext cx="2965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MORTISE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Dr. K. Awori\My Documents\My Pictures\Picture 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00200"/>
            <a:ext cx="5143536" cy="504351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3857620" y="3000372"/>
            <a:ext cx="3214710" cy="14287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2330" y="4500570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TENON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7. PIVOT</a:t>
            </a:r>
          </a:p>
          <a:p>
            <a:pPr>
              <a:buNone/>
            </a:pPr>
            <a:r>
              <a:rPr lang="en-GB" dirty="0" smtClean="0"/>
              <a:t>    (Proximal radio-ulna, </a:t>
            </a:r>
            <a:r>
              <a:rPr lang="en-GB" dirty="0" err="1" smtClean="0"/>
              <a:t>Atlanto</a:t>
            </a:r>
            <a:r>
              <a:rPr lang="en-GB" dirty="0" smtClean="0"/>
              <a:t>-axial)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SYNOVIAL 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b="1" u="sng" dirty="0" smtClean="0"/>
              <a:t>DEVELOPMENTALLY</a:t>
            </a:r>
          </a:p>
          <a:p>
            <a:pPr>
              <a:buNone/>
            </a:pPr>
            <a:endParaRPr lang="en-GB" b="1" u="sng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ENDOCHONDRAL (develops in a cartilage model)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INTRAMEMBRANOUS (bone precursor cells form a 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  ‘membrane’ &amp; transform into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  bone forming cells that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  deposit bone)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BONE: 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8. ELLIPSOID</a:t>
            </a:r>
          </a:p>
          <a:p>
            <a:pPr>
              <a:buNone/>
            </a:pPr>
            <a:r>
              <a:rPr lang="en-GB" dirty="0" smtClean="0"/>
              <a:t>    (Radio-carpal or wrist joint)</a:t>
            </a:r>
            <a:endParaRPr lang="en-US" dirty="0"/>
          </a:p>
        </p:txBody>
      </p:sp>
      <p:pic>
        <p:nvPicPr>
          <p:cNvPr id="32770" name="Picture 2" descr="C:\Documents and Settings\Dr. K. Awori\My Documents\My Pictures\Picture 0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600200"/>
            <a:ext cx="4429156" cy="45259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SYNOVIAL JOINTS</a:t>
            </a:r>
            <a:br>
              <a:rPr lang="en-GB" dirty="0" smtClean="0"/>
            </a:br>
            <a:r>
              <a:rPr lang="en-GB" dirty="0" smtClean="0"/>
              <a:t>Classification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6250898" y="4924268"/>
            <a:ext cx="1184223" cy="402237"/>
          </a:xfrm>
          <a:custGeom>
            <a:avLst/>
            <a:gdLst>
              <a:gd name="connsiteX0" fmla="*/ 0 w 1184223"/>
              <a:gd name="connsiteY0" fmla="*/ 142407 h 402237"/>
              <a:gd name="connsiteX1" fmla="*/ 329784 w 1184223"/>
              <a:gd name="connsiteY1" fmla="*/ 352270 h 402237"/>
              <a:gd name="connsiteX2" fmla="*/ 974361 w 1184223"/>
              <a:gd name="connsiteY2" fmla="*/ 352270 h 402237"/>
              <a:gd name="connsiteX3" fmla="*/ 1154243 w 1184223"/>
              <a:gd name="connsiteY3" fmla="*/ 52466 h 402237"/>
              <a:gd name="connsiteX4" fmla="*/ 1154243 w 1184223"/>
              <a:gd name="connsiteY4" fmla="*/ 37476 h 40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223" h="402237">
                <a:moveTo>
                  <a:pt x="0" y="142407"/>
                </a:moveTo>
                <a:cubicBezTo>
                  <a:pt x="83695" y="229850"/>
                  <a:pt x="167391" y="317293"/>
                  <a:pt x="329784" y="352270"/>
                </a:cubicBezTo>
                <a:cubicBezTo>
                  <a:pt x="492178" y="387247"/>
                  <a:pt x="836951" y="402237"/>
                  <a:pt x="974361" y="352270"/>
                </a:cubicBezTo>
                <a:cubicBezTo>
                  <a:pt x="1111771" y="302303"/>
                  <a:pt x="1124263" y="104932"/>
                  <a:pt x="1154243" y="52466"/>
                </a:cubicBezTo>
                <a:cubicBezTo>
                  <a:pt x="1184223" y="0"/>
                  <a:pt x="1169233" y="18738"/>
                  <a:pt x="1154243" y="37476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HILTONS LAW: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The nerves that supply a joint are the same as </a:t>
            </a:r>
          </a:p>
          <a:p>
            <a:pPr>
              <a:buNone/>
            </a:pPr>
            <a:r>
              <a:rPr lang="en-GB" dirty="0" smtClean="0"/>
              <a:t>the nerves that supply muscles that cause </a:t>
            </a:r>
          </a:p>
          <a:p>
            <a:pPr>
              <a:buNone/>
            </a:pPr>
            <a:r>
              <a:rPr lang="en-GB" dirty="0" smtClean="0"/>
              <a:t>movement around the joint.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JOINT</a:t>
            </a:r>
            <a:br>
              <a:rPr lang="en-GB" dirty="0" smtClean="0"/>
            </a:br>
            <a:r>
              <a:rPr lang="en-GB" dirty="0" smtClean="0"/>
              <a:t>Innervation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28662" y="1600200"/>
            <a:ext cx="70723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ENDOCHONDRAL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75406" y="1481138"/>
            <a:ext cx="67931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INTRAMEMBRANOUS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Long versus Short bones</a:t>
            </a:r>
          </a:p>
          <a:p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Flat    </a:t>
            </a:r>
          </a:p>
          <a:p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Irregular</a:t>
            </a:r>
          </a:p>
          <a:p>
            <a:pPr>
              <a:buNone/>
            </a:pPr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Shape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1309</TotalTime>
  <Words>799</Words>
  <Application>Microsoft Office PowerPoint</Application>
  <PresentationFormat>On-screen Show (4:3)</PresentationFormat>
  <Paragraphs>324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Concourse</vt:lpstr>
      <vt:lpstr>INTRODUCTION TO THE SKELETAL SYSTEM</vt:lpstr>
      <vt:lpstr>SKELETAL SYSTEM Components</vt:lpstr>
      <vt:lpstr>BONE: As an organ</vt:lpstr>
      <vt:lpstr>BONE Functions</vt:lpstr>
      <vt:lpstr>BONE Classification modes</vt:lpstr>
      <vt:lpstr>BONE: CLASSIFICATION</vt:lpstr>
      <vt:lpstr> ENDOCHONDRAL </vt:lpstr>
      <vt:lpstr>INTRAMEMBRANOUS</vt:lpstr>
      <vt:lpstr>CLASSIFICATION Shape</vt:lpstr>
      <vt:lpstr>SHAPE</vt:lpstr>
      <vt:lpstr>SHAPE Flat bone</vt:lpstr>
      <vt:lpstr>SHAPE Irregular bone</vt:lpstr>
      <vt:lpstr>SPECIAL CATEGORY</vt:lpstr>
      <vt:lpstr>PNEUMATIC BONES</vt:lpstr>
      <vt:lpstr>SESAMOID BONE</vt:lpstr>
      <vt:lpstr>CLASSIFICATION    Regionally</vt:lpstr>
      <vt:lpstr>BONE: CLASSIFICATION Regionally</vt:lpstr>
      <vt:lpstr>Slide 18</vt:lpstr>
      <vt:lpstr>BONE: CLASSIFICATION Regionally</vt:lpstr>
      <vt:lpstr>Slide 20</vt:lpstr>
      <vt:lpstr>BONE: CLASSIFICATION Regionally</vt:lpstr>
      <vt:lpstr>Slide 22</vt:lpstr>
      <vt:lpstr>BONE: CLASSIFICATION Regionally</vt:lpstr>
      <vt:lpstr>BONE: CLASSIFICATION Regionally</vt:lpstr>
      <vt:lpstr>BONE: CLASSIFICATION Regionally</vt:lpstr>
      <vt:lpstr>Slide 26</vt:lpstr>
      <vt:lpstr>HAND</vt:lpstr>
      <vt:lpstr>BONE: CLASSIFICATION Regionally</vt:lpstr>
      <vt:lpstr>Slide 29</vt:lpstr>
      <vt:lpstr>BONE ORGANIZATION</vt:lpstr>
      <vt:lpstr>BONE ORGANIZATION</vt:lpstr>
      <vt:lpstr>BONE ORGANIZATION</vt:lpstr>
      <vt:lpstr>Slide 33</vt:lpstr>
      <vt:lpstr>Slide 34</vt:lpstr>
      <vt:lpstr>SKELETALLY IMMATURE BONE</vt:lpstr>
      <vt:lpstr>CARTILAGE</vt:lpstr>
      <vt:lpstr>JOINTS</vt:lpstr>
      <vt:lpstr>JOINTS Classification</vt:lpstr>
      <vt:lpstr>JOINTS Classification</vt:lpstr>
      <vt:lpstr>JOINTS Classification</vt:lpstr>
      <vt:lpstr>JOINTS Classification</vt:lpstr>
      <vt:lpstr>Slide 42</vt:lpstr>
      <vt:lpstr>Fibrous joints</vt:lpstr>
      <vt:lpstr>JOINTS Classification</vt:lpstr>
      <vt:lpstr>SYNCHONDROSIS (Primary cartilaginous)</vt:lpstr>
      <vt:lpstr>JOINTS Classification</vt:lpstr>
      <vt:lpstr>Slide 47</vt:lpstr>
      <vt:lpstr>SYNOVIAL JOINTS</vt:lpstr>
      <vt:lpstr>SYNOVIAL JOINT</vt:lpstr>
      <vt:lpstr>SYNOVIAL JOINTS Classification</vt:lpstr>
      <vt:lpstr>SYNOVIAL JOINTS Classification</vt:lpstr>
      <vt:lpstr>SYNOVIAL JOINTS Classification</vt:lpstr>
      <vt:lpstr>SYNOVIAL JOINTS Classification</vt:lpstr>
      <vt:lpstr>SYNOVIAL JOINTS Classification</vt:lpstr>
      <vt:lpstr>SYNOVIAL JOINTS Classification</vt:lpstr>
      <vt:lpstr>SYNOVIAL JOINTS Classification</vt:lpstr>
      <vt:lpstr>SYNOVIAL JOINTS Classification</vt:lpstr>
      <vt:lpstr>Slide 58</vt:lpstr>
      <vt:lpstr>SYNOVIAL JOINTS Classification</vt:lpstr>
      <vt:lpstr>SYNOVIAL JOINTS Classification</vt:lpstr>
      <vt:lpstr>JOINT Innervation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MUSCULOSKELETAL SYSTEM</dc:title>
  <dc:creator>acer</dc:creator>
  <cp:lastModifiedBy>PRIYANKA  SINGH</cp:lastModifiedBy>
  <cp:revision>97</cp:revision>
  <dcterms:created xsi:type="dcterms:W3CDTF">2007-10-20T21:44:26Z</dcterms:created>
  <dcterms:modified xsi:type="dcterms:W3CDTF">2017-02-23T22:29:16Z</dcterms:modified>
</cp:coreProperties>
</file>