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91" r:id="rId3"/>
    <p:sldId id="269" r:id="rId4"/>
    <p:sldId id="270" r:id="rId5"/>
    <p:sldId id="257" r:id="rId6"/>
    <p:sldId id="271" r:id="rId7"/>
    <p:sldId id="265" r:id="rId8"/>
    <p:sldId id="259" r:id="rId9"/>
    <p:sldId id="285" r:id="rId10"/>
    <p:sldId id="260" r:id="rId11"/>
    <p:sldId id="290" r:id="rId12"/>
    <p:sldId id="278" r:id="rId13"/>
    <p:sldId id="261" r:id="rId14"/>
    <p:sldId id="284" r:id="rId15"/>
    <p:sldId id="266" r:id="rId16"/>
    <p:sldId id="274" r:id="rId17"/>
    <p:sldId id="267" r:id="rId18"/>
    <p:sldId id="268" r:id="rId19"/>
    <p:sldId id="273" r:id="rId20"/>
    <p:sldId id="282" r:id="rId21"/>
    <p:sldId id="281" r:id="rId22"/>
    <p:sldId id="283" r:id="rId23"/>
    <p:sldId id="286" r:id="rId24"/>
    <p:sldId id="275" r:id="rId25"/>
    <p:sldId id="276" r:id="rId26"/>
    <p:sldId id="279" r:id="rId27"/>
    <p:sldId id="280" r:id="rId28"/>
    <p:sldId id="277" r:id="rId29"/>
    <p:sldId id="287" r:id="rId30"/>
    <p:sldId id="289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C77A-B4D8-4B2C-82E5-BBC7FBC7A71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D82B1-45D6-4231-8BBF-1BC02F26C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5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C77A-B4D8-4B2C-82E5-BBC7FBC7A71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D82B1-45D6-4231-8BBF-1BC02F26C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9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C77A-B4D8-4B2C-82E5-BBC7FBC7A71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D82B1-45D6-4231-8BBF-1BC02F26C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7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C77A-B4D8-4B2C-82E5-BBC7FBC7A71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D82B1-45D6-4231-8BBF-1BC02F26C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5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C77A-B4D8-4B2C-82E5-BBC7FBC7A71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D82B1-45D6-4231-8BBF-1BC02F26C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6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C77A-B4D8-4B2C-82E5-BBC7FBC7A71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D82B1-45D6-4231-8BBF-1BC02F26C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0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C77A-B4D8-4B2C-82E5-BBC7FBC7A71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D82B1-45D6-4231-8BBF-1BC02F26C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3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C77A-B4D8-4B2C-82E5-BBC7FBC7A71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D82B1-45D6-4231-8BBF-1BC02F26C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0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C77A-B4D8-4B2C-82E5-BBC7FBC7A71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D82B1-45D6-4231-8BBF-1BC02F26C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7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C77A-B4D8-4B2C-82E5-BBC7FBC7A71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D82B1-45D6-4231-8BBF-1BC02F26C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9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C77A-B4D8-4B2C-82E5-BBC7FBC7A71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D82B1-45D6-4231-8BBF-1BC02F26C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3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C77A-B4D8-4B2C-82E5-BBC7FBC7A71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D82B1-45D6-4231-8BBF-1BC02F26C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3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C77A-B4D8-4B2C-82E5-BBC7FBC7A71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D82B1-45D6-4231-8BBF-1BC02F26C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1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C77A-B4D8-4B2C-82E5-BBC7FBC7A71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D82B1-45D6-4231-8BBF-1BC02F26C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6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1Stone Serif" charset="0"/>
              </a:defRPr>
            </a:lvl1pPr>
          </a:lstStyle>
          <a:p>
            <a:fld id="{824CC77A-B4D8-4B2C-82E5-BBC7FBC7A71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8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1Stone Serif" charset="0"/>
              </a:defRPr>
            </a:lvl1pPr>
          </a:lstStyle>
          <a:p>
            <a:endParaRPr lang="en-US"/>
          </a:p>
        </p:txBody>
      </p:sp>
      <p:sp>
        <p:nvSpPr>
          <p:cNvPr id="88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1Stone Serif" charset="0"/>
              </a:defRPr>
            </a:lvl1pPr>
          </a:lstStyle>
          <a:p>
            <a:fld id="{624D82B1-45D6-4231-8BBF-1BC02F26C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630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130425"/>
            <a:ext cx="8458200" cy="1470025"/>
          </a:xfrm>
        </p:spPr>
        <p:txBody>
          <a:bodyPr/>
          <a:lstStyle/>
          <a:p>
            <a:r>
              <a:rPr lang="en-US" dirty="0" smtClean="0"/>
              <a:t>SPINAL CORD &amp; PERIPHERAL NERVES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</a:t>
            </a:r>
            <a:r>
              <a:rPr lang="en-US" dirty="0" err="1" smtClean="0"/>
              <a:t>Mwachaka</a:t>
            </a:r>
            <a:r>
              <a:rPr lang="en-US" dirty="0" smtClean="0"/>
              <a:t>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7492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Funiculi</a:t>
            </a:r>
            <a:r>
              <a:rPr lang="en-US" dirty="0" smtClean="0"/>
              <a:t>/columns		Tracts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17" t="18231" r="24035" b="12146"/>
          <a:stretch/>
        </p:blipFill>
        <p:spPr>
          <a:xfrm>
            <a:off x="191379" y="2684721"/>
            <a:ext cx="4099651" cy="351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46" y="2684721"/>
            <a:ext cx="4720856" cy="354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009" y="1028700"/>
            <a:ext cx="7485178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Segmental organization of the tracts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542" y="1947862"/>
            <a:ext cx="7216915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52" y="609600"/>
            <a:ext cx="5092995" cy="1143000"/>
          </a:xfrm>
        </p:spPr>
        <p:txBody>
          <a:bodyPr/>
          <a:lstStyle/>
          <a:p>
            <a:r>
              <a:rPr lang="en-US" dirty="0" smtClean="0"/>
              <a:t>Regional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4" y="1752600"/>
            <a:ext cx="4784650" cy="4114800"/>
          </a:xfrm>
        </p:spPr>
        <p:txBody>
          <a:bodyPr/>
          <a:lstStyle/>
          <a:p>
            <a:r>
              <a:rPr lang="en-US" sz="2400" dirty="0" smtClean="0"/>
              <a:t>White matter</a:t>
            </a:r>
          </a:p>
          <a:p>
            <a:pPr lvl="1"/>
            <a:r>
              <a:rPr lang="en-US" sz="2400" dirty="0" smtClean="0"/>
              <a:t>cervical </a:t>
            </a:r>
            <a:r>
              <a:rPr lang="en-US" sz="2400" dirty="0"/>
              <a:t>&gt; </a:t>
            </a:r>
            <a:r>
              <a:rPr lang="en-US" sz="2400" dirty="0" smtClean="0"/>
              <a:t>sacral</a:t>
            </a:r>
          </a:p>
          <a:p>
            <a:pPr lvl="1"/>
            <a:r>
              <a:rPr lang="en-US" sz="2400" dirty="0" smtClean="0"/>
              <a:t>ascending pathways</a:t>
            </a:r>
          </a:p>
          <a:p>
            <a:pPr lvl="1"/>
            <a:r>
              <a:rPr lang="en-US" sz="2400" dirty="0" smtClean="0"/>
              <a:t>F. </a:t>
            </a:r>
            <a:r>
              <a:rPr lang="en-US" sz="2400" dirty="0" err="1" smtClean="0"/>
              <a:t>Cuneatus</a:t>
            </a:r>
            <a:r>
              <a:rPr lang="en-US" sz="2400" dirty="0" smtClean="0"/>
              <a:t> above T6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Gray matter</a:t>
            </a:r>
          </a:p>
          <a:p>
            <a:pPr lvl="1"/>
            <a:r>
              <a:rPr lang="en-US" sz="2400" dirty="0" smtClean="0"/>
              <a:t>Enlargements: C, L, S</a:t>
            </a:r>
          </a:p>
          <a:p>
            <a:pPr lvl="1"/>
            <a:r>
              <a:rPr lang="en-US" sz="2400" dirty="0" smtClean="0"/>
              <a:t>Lateral horns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116" t="12239" r="44729" b="5209"/>
          <a:stretch/>
        </p:blipFill>
        <p:spPr>
          <a:xfrm>
            <a:off x="6115051" y="282877"/>
            <a:ext cx="2495550" cy="63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116" t="12239" r="44729" b="5209"/>
          <a:stretch/>
        </p:blipFill>
        <p:spPr>
          <a:xfrm>
            <a:off x="1543049" y="437425"/>
            <a:ext cx="2457451" cy="628235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47530" t="13092" r="26901" b="12489"/>
          <a:stretch/>
        </p:blipFill>
        <p:spPr bwMode="auto">
          <a:xfrm>
            <a:off x="4000500" y="456232"/>
            <a:ext cx="3827721" cy="62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1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meninges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2" b="9890"/>
          <a:stretch/>
        </p:blipFill>
        <p:spPr>
          <a:xfrm>
            <a:off x="685800" y="1981200"/>
            <a:ext cx="7188169" cy="44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54" t="11111" r="8056" b="14021"/>
          <a:stretch/>
        </p:blipFill>
        <p:spPr>
          <a:xfrm>
            <a:off x="685800" y="1181100"/>
            <a:ext cx="7424057" cy="52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0" y="664028"/>
            <a:ext cx="8338457" cy="4114800"/>
          </a:xfrm>
        </p:spPr>
        <p:txBody>
          <a:bodyPr/>
          <a:lstStyle/>
          <a:p>
            <a:r>
              <a:rPr lang="en-US" dirty="0" smtClean="0"/>
              <a:t>Dura</a:t>
            </a:r>
          </a:p>
          <a:p>
            <a:pPr lvl="1"/>
            <a:r>
              <a:rPr lang="en-US" dirty="0"/>
              <a:t>simple squamous </a:t>
            </a:r>
            <a:r>
              <a:rPr lang="en-US" dirty="0" smtClean="0"/>
              <a:t>epithelial (SSE) lining</a:t>
            </a:r>
          </a:p>
          <a:p>
            <a:pPr lvl="1"/>
            <a:r>
              <a:rPr lang="en-US" dirty="0" smtClean="0"/>
              <a:t>Dense regular connective tissue</a:t>
            </a:r>
          </a:p>
          <a:p>
            <a:endParaRPr lang="en-US" dirty="0" smtClean="0"/>
          </a:p>
          <a:p>
            <a:r>
              <a:rPr lang="en-US" dirty="0" smtClean="0"/>
              <a:t>Arachnoid matter</a:t>
            </a:r>
          </a:p>
          <a:p>
            <a:pPr lvl="1"/>
            <a:r>
              <a:rPr lang="en-US" dirty="0" smtClean="0"/>
              <a:t>SSE in contact with </a:t>
            </a:r>
            <a:r>
              <a:rPr lang="en-US" dirty="0" err="1" smtClean="0"/>
              <a:t>dura</a:t>
            </a:r>
            <a:endParaRPr lang="en-US" dirty="0" smtClean="0"/>
          </a:p>
          <a:p>
            <a:pPr lvl="1"/>
            <a:r>
              <a:rPr lang="en-US" dirty="0" smtClean="0"/>
              <a:t>Trabeculae: fibroblasts &amp; collagen</a:t>
            </a:r>
          </a:p>
          <a:p>
            <a:endParaRPr lang="en-US" dirty="0" smtClean="0"/>
          </a:p>
          <a:p>
            <a:r>
              <a:rPr lang="en-US" dirty="0" smtClean="0"/>
              <a:t>Pia matter</a:t>
            </a:r>
          </a:p>
          <a:p>
            <a:pPr lvl="1"/>
            <a:r>
              <a:rPr lang="en-US" dirty="0" smtClean="0"/>
              <a:t>SSE, contains blood vessels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  <p:pic>
        <p:nvPicPr>
          <p:cNvPr id="4" name="Picture 4" descr="http://classes.psy.ohio-state.edu/100/upload/farmer/images/nervoussystemorganizationcha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5" y="1981200"/>
            <a:ext cx="590843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2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715" y="221447"/>
            <a:ext cx="7772400" cy="1143000"/>
          </a:xfrm>
        </p:spPr>
        <p:txBody>
          <a:bodyPr/>
          <a:lstStyle/>
          <a:p>
            <a:r>
              <a:rPr lang="en-US" dirty="0" smtClean="0"/>
              <a:t>Spinal nerves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915" y="1308017"/>
            <a:ext cx="4263527" cy="4697231"/>
          </a:xfrm>
          <a:prstGeom prst="rect">
            <a:avLst/>
          </a:prstGeom>
        </p:spPr>
      </p:pic>
      <p:pic>
        <p:nvPicPr>
          <p:cNvPr id="9218" name="Picture 2" descr="http://faculty.etsu.edu/forsman/ftl_3_presentation/peripheral%20ner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9" y="1364447"/>
            <a:ext cx="4129986" cy="464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0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Describe the features of the slides presented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HD 18 – CERVICAL SPINAL CORD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HD </a:t>
            </a:r>
            <a:r>
              <a:rPr lang="en-US" sz="2000" dirty="0" smtClean="0"/>
              <a:t>20A </a:t>
            </a:r>
            <a:r>
              <a:rPr lang="en-US" sz="2000" dirty="0"/>
              <a:t>– CERVICAL SPINAL CORD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HD </a:t>
            </a:r>
            <a:r>
              <a:rPr lang="en-US" sz="2000" dirty="0" smtClean="0"/>
              <a:t>20B </a:t>
            </a:r>
            <a:r>
              <a:rPr lang="en-US" sz="2000" dirty="0"/>
              <a:t>– </a:t>
            </a:r>
            <a:r>
              <a:rPr lang="en-US" sz="2000" dirty="0" smtClean="0"/>
              <a:t>THORACIC </a:t>
            </a:r>
            <a:r>
              <a:rPr lang="en-US" sz="2000" dirty="0"/>
              <a:t>SPINAL CORD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HD </a:t>
            </a:r>
            <a:r>
              <a:rPr lang="en-US" sz="2000" dirty="0" smtClean="0"/>
              <a:t>20C </a:t>
            </a:r>
            <a:r>
              <a:rPr lang="en-US" sz="2000" dirty="0"/>
              <a:t>– </a:t>
            </a:r>
            <a:r>
              <a:rPr lang="en-US" sz="2000" dirty="0" smtClean="0"/>
              <a:t>LUMBAR </a:t>
            </a:r>
            <a:r>
              <a:rPr lang="en-US" sz="2000" dirty="0"/>
              <a:t>SPINAL </a:t>
            </a:r>
            <a:r>
              <a:rPr lang="en-US" sz="2000" dirty="0" smtClean="0"/>
              <a:t>CORD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HD </a:t>
            </a:r>
            <a:r>
              <a:rPr lang="en-US" sz="2000" dirty="0" smtClean="0"/>
              <a:t>11, 12 </a:t>
            </a:r>
            <a:r>
              <a:rPr lang="en-US" sz="2000" dirty="0"/>
              <a:t>– </a:t>
            </a:r>
            <a:r>
              <a:rPr lang="en-US" sz="2000" dirty="0" smtClean="0"/>
              <a:t>PERIPHERAL NERVE</a:t>
            </a: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61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domains of a 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2859" y="1981200"/>
            <a:ext cx="7765341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56771" y="864020"/>
            <a:ext cx="6633129" cy="540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Vs Motor neurons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361" t="16193" r="4528" b="28768"/>
          <a:stretch/>
        </p:blipFill>
        <p:spPr>
          <a:xfrm>
            <a:off x="964904" y="2307265"/>
            <a:ext cx="7214191" cy="384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36" y="228600"/>
            <a:ext cx="7772400" cy="1143000"/>
          </a:xfrm>
        </p:spPr>
        <p:txBody>
          <a:bodyPr/>
          <a:lstStyle/>
          <a:p>
            <a:r>
              <a:rPr lang="en-US" dirty="0" smtClean="0"/>
              <a:t>Associated connective tissue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649"/>
          <a:stretch/>
        </p:blipFill>
        <p:spPr>
          <a:xfrm>
            <a:off x="4888263" y="1943099"/>
            <a:ext cx="3747271" cy="3578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966" t="16406" r="39166" b="11198"/>
          <a:stretch/>
        </p:blipFill>
        <p:spPr>
          <a:xfrm>
            <a:off x="445736" y="1371600"/>
            <a:ext cx="3886201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ganglia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3506577" cy="4114800"/>
          </a:xfrm>
        </p:spPr>
        <p:txBody>
          <a:bodyPr/>
          <a:lstStyle/>
          <a:p>
            <a:r>
              <a:rPr lang="en-US" sz="2400" dirty="0" smtClean="0"/>
              <a:t>Vascular connective tissue capsule</a:t>
            </a:r>
          </a:p>
          <a:p>
            <a:endParaRPr lang="en-US" sz="2400" dirty="0" smtClean="0"/>
          </a:p>
          <a:p>
            <a:r>
              <a:rPr lang="en-US" sz="2400" dirty="0" smtClean="0"/>
              <a:t>Sensory neuron cell bodies </a:t>
            </a:r>
          </a:p>
          <a:p>
            <a:endParaRPr lang="en-US" sz="2400" dirty="0"/>
          </a:p>
          <a:p>
            <a:r>
              <a:rPr lang="en-US" sz="2400" dirty="0" smtClean="0"/>
              <a:t>Supporting cells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176" y="2057400"/>
            <a:ext cx="5181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42" y="152400"/>
            <a:ext cx="8032898" cy="1143000"/>
          </a:xfrm>
        </p:spPr>
        <p:txBody>
          <a:bodyPr/>
          <a:lstStyle/>
          <a:p>
            <a:r>
              <a:rPr lang="en-US" dirty="0" smtClean="0"/>
              <a:t>Clinical relevance – </a:t>
            </a:r>
            <a:br>
              <a:rPr lang="en-US" dirty="0" smtClean="0"/>
            </a:br>
            <a:r>
              <a:rPr lang="en-US" dirty="0" err="1" smtClean="0"/>
              <a:t>Tabes</a:t>
            </a:r>
            <a:r>
              <a:rPr lang="en-US" dirty="0" smtClean="0"/>
              <a:t> dorsalis (</a:t>
            </a:r>
            <a:r>
              <a:rPr lang="en-US" dirty="0" err="1" smtClean="0"/>
              <a:t>Neurosyphilis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555455"/>
            <a:ext cx="5095894" cy="501946"/>
          </a:xfrm>
        </p:spPr>
        <p:txBody>
          <a:bodyPr/>
          <a:lstStyle/>
          <a:p>
            <a:r>
              <a:rPr lang="en-US" sz="2000" dirty="0" smtClean="0"/>
              <a:t>Damage to dorsal root &amp; dorsal column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1026" name="Picture 2" descr="https://s-media-cache-ak0.pinimg.com/736x/b4/b6/96/b4b69637f24d3e7c0050d5eb531b897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/>
        </p:blipFill>
        <p:spPr bwMode="auto">
          <a:xfrm>
            <a:off x="953165" y="2057401"/>
            <a:ext cx="6114385" cy="45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1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209550"/>
            <a:ext cx="4721551" cy="1143000"/>
          </a:xfrm>
        </p:spPr>
        <p:txBody>
          <a:bodyPr/>
          <a:lstStyle/>
          <a:p>
            <a:r>
              <a:rPr lang="en-US" dirty="0" err="1" smtClean="0"/>
              <a:t>Syringomyelia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9" y="1543050"/>
            <a:ext cx="7607595" cy="1962150"/>
          </a:xfrm>
        </p:spPr>
        <p:txBody>
          <a:bodyPr/>
          <a:lstStyle/>
          <a:p>
            <a:r>
              <a:rPr lang="en-US" sz="2400" dirty="0"/>
              <a:t>central part of the </a:t>
            </a:r>
            <a:r>
              <a:rPr lang="en-US" sz="2400" dirty="0" smtClean="0"/>
              <a:t>spinal cord</a:t>
            </a:r>
          </a:p>
          <a:p>
            <a:r>
              <a:rPr lang="en-US" sz="2400" dirty="0"/>
              <a:t>decussating </a:t>
            </a:r>
            <a:r>
              <a:rPr lang="en-US" sz="2400" dirty="0" err="1"/>
              <a:t>spinothalamic</a:t>
            </a:r>
            <a:r>
              <a:rPr lang="en-US" sz="2400" dirty="0"/>
              <a:t> </a:t>
            </a:r>
            <a:r>
              <a:rPr lang="en-US" sz="2400" dirty="0" smtClean="0"/>
              <a:t>tracts</a:t>
            </a:r>
          </a:p>
          <a:p>
            <a:r>
              <a:rPr lang="en-US" sz="2400" i="1" dirty="0"/>
              <a:t>segmental </a:t>
            </a:r>
            <a:r>
              <a:rPr lang="en-US" sz="2400" dirty="0"/>
              <a:t>loss of pain </a:t>
            </a:r>
            <a:r>
              <a:rPr lang="en-US" sz="2400" dirty="0" smtClean="0"/>
              <a:t>&amp; </a:t>
            </a:r>
            <a:r>
              <a:rPr lang="en-US" sz="2400" dirty="0"/>
              <a:t>temperature sense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Touch, pressure, vibration &amp; </a:t>
            </a:r>
            <a:r>
              <a:rPr lang="en-US" sz="2400" dirty="0"/>
              <a:t>position </a:t>
            </a:r>
            <a:r>
              <a:rPr lang="en-US" sz="2400" dirty="0" smtClean="0"/>
              <a:t>sense spared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8" y="3733800"/>
            <a:ext cx="7296151" cy="2787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2079"/>
          <a:stretch/>
        </p:blipFill>
        <p:spPr>
          <a:xfrm>
            <a:off x="5285391" y="123825"/>
            <a:ext cx="37366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Spinal Cord </a:t>
            </a:r>
            <a:r>
              <a:rPr lang="en-US" dirty="0" smtClean="0"/>
              <a:t>Compression</a:t>
            </a:r>
            <a:endParaRPr lang="en-US" dirty="0"/>
          </a:p>
        </p:txBody>
      </p:sp>
      <p:pic>
        <p:nvPicPr>
          <p:cNvPr id="4" name="Picture 2" descr="http://thaimedicalvacation.com/wp-content/uploads/2011/12/Stem-cell-treatment-of-Spinal-Cord-Inj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79" y="2106133"/>
            <a:ext cx="5798658" cy="3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8" y="2116763"/>
            <a:ext cx="2915086" cy="378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5250"/>
            <a:ext cx="8107326" cy="1143000"/>
          </a:xfrm>
        </p:spPr>
        <p:txBody>
          <a:bodyPr/>
          <a:lstStyle/>
          <a:p>
            <a:r>
              <a:rPr lang="en-US" dirty="0"/>
              <a:t>vitamin B12 </a:t>
            </a:r>
            <a:r>
              <a:rPr lang="en-US" dirty="0" smtClean="0"/>
              <a:t>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14" y="1238250"/>
            <a:ext cx="8527312" cy="4114800"/>
          </a:xfrm>
        </p:spPr>
        <p:txBody>
          <a:bodyPr/>
          <a:lstStyle/>
          <a:p>
            <a:r>
              <a:rPr lang="en-US" sz="2400" dirty="0" smtClean="0"/>
              <a:t>d</a:t>
            </a:r>
            <a:r>
              <a:rPr lang="en-US" sz="2400" b="1" dirty="0" smtClean="0"/>
              <a:t>e</a:t>
            </a:r>
            <a:r>
              <a:rPr lang="en-US" sz="2400" dirty="0" smtClean="0"/>
              <a:t>g</a:t>
            </a:r>
            <a:r>
              <a:rPr lang="en-US" sz="2400" b="1" dirty="0" smtClean="0"/>
              <a:t>e</a:t>
            </a:r>
            <a:r>
              <a:rPr lang="en-US" sz="2400" dirty="0" smtClean="0"/>
              <a:t>n</a:t>
            </a:r>
            <a:r>
              <a:rPr lang="en-US" sz="2400" b="1" dirty="0" smtClean="0"/>
              <a:t>e</a:t>
            </a:r>
            <a:r>
              <a:rPr lang="en-US" sz="2400" dirty="0" smtClean="0"/>
              <a:t>r</a:t>
            </a:r>
            <a:r>
              <a:rPr lang="en-US" sz="2400" b="1" dirty="0" smtClean="0"/>
              <a:t>a</a:t>
            </a:r>
            <a:r>
              <a:rPr lang="en-US" sz="2400" dirty="0" smtClean="0"/>
              <a:t>tion of dors</a:t>
            </a:r>
            <a:r>
              <a:rPr lang="en-US" sz="2400" b="1" dirty="0" smtClean="0"/>
              <a:t>a</a:t>
            </a:r>
            <a:r>
              <a:rPr lang="en-US" sz="2400" dirty="0" smtClean="0"/>
              <a:t>l </a:t>
            </a:r>
            <a:r>
              <a:rPr lang="en-US" sz="2400" b="1" dirty="0" smtClean="0"/>
              <a:t>&amp;</a:t>
            </a:r>
            <a:r>
              <a:rPr lang="en-US" sz="2400" dirty="0" smtClean="0"/>
              <a:t> </a:t>
            </a:r>
            <a:r>
              <a:rPr lang="en-US" sz="2400" dirty="0"/>
              <a:t>lateral </a:t>
            </a:r>
            <a:r>
              <a:rPr lang="en-US" sz="2400" b="1" dirty="0" smtClean="0"/>
              <a:t>c</a:t>
            </a:r>
            <a:r>
              <a:rPr lang="en-US" sz="2400" dirty="0" smtClean="0"/>
              <a:t>olumns</a:t>
            </a:r>
            <a:r>
              <a:rPr lang="en-US" sz="2400" dirty="0"/>
              <a:t>. </a:t>
            </a:r>
            <a:endParaRPr lang="en-US" sz="2400" b="1" dirty="0" smtClean="0"/>
          </a:p>
          <a:p>
            <a:r>
              <a:rPr lang="en-US" sz="2400" dirty="0" smtClean="0"/>
              <a:t>Loss </a:t>
            </a:r>
            <a:r>
              <a:rPr lang="en-US" sz="2400" dirty="0"/>
              <a:t>of position s</a:t>
            </a:r>
            <a:r>
              <a:rPr lang="en-US" sz="2400" b="1" dirty="0"/>
              <a:t>e</a:t>
            </a:r>
            <a:r>
              <a:rPr lang="en-US" sz="2400" dirty="0"/>
              <a:t>ns</a:t>
            </a:r>
            <a:r>
              <a:rPr lang="en-US" sz="2400" b="1" dirty="0"/>
              <a:t>e</a:t>
            </a:r>
            <a:r>
              <a:rPr lang="en-US" sz="2400" dirty="0" smtClean="0"/>
              <a:t>, two-point </a:t>
            </a:r>
            <a:r>
              <a:rPr lang="en-US" sz="2400" dirty="0"/>
              <a:t>dis</a:t>
            </a:r>
            <a:r>
              <a:rPr lang="en-US" sz="2400" b="1" dirty="0"/>
              <a:t>c</a:t>
            </a:r>
            <a:r>
              <a:rPr lang="en-US" sz="2400" dirty="0"/>
              <a:t>rimin</a:t>
            </a:r>
            <a:r>
              <a:rPr lang="en-US" sz="2400" b="1" dirty="0"/>
              <a:t>a</a:t>
            </a:r>
            <a:r>
              <a:rPr lang="en-US" sz="2400" dirty="0"/>
              <a:t>tion, </a:t>
            </a:r>
            <a:r>
              <a:rPr lang="en-US" sz="2400" b="1" dirty="0" smtClean="0"/>
              <a:t>&amp; </a:t>
            </a:r>
            <a:r>
              <a:rPr lang="en-US" sz="2400" dirty="0" smtClean="0"/>
              <a:t>vibr</a:t>
            </a:r>
            <a:r>
              <a:rPr lang="en-US" sz="2400" b="1" dirty="0" smtClean="0"/>
              <a:t>a</a:t>
            </a:r>
            <a:r>
              <a:rPr lang="en-US" sz="2400" dirty="0" smtClean="0"/>
              <a:t>tory </a:t>
            </a:r>
            <a:r>
              <a:rPr lang="en-US" sz="2400" dirty="0"/>
              <a:t>s</a:t>
            </a:r>
            <a:r>
              <a:rPr lang="en-US" sz="2400" b="1" dirty="0"/>
              <a:t>e</a:t>
            </a:r>
            <a:r>
              <a:rPr lang="en-US" sz="2400" dirty="0"/>
              <a:t>ns</a:t>
            </a:r>
            <a:r>
              <a:rPr lang="en-US" sz="2400" b="1" dirty="0"/>
              <a:t>a</a:t>
            </a:r>
            <a:r>
              <a:rPr lang="en-US" sz="2400" dirty="0"/>
              <a:t>tion. </a:t>
            </a:r>
            <a:endParaRPr lang="en-US" sz="2400" dirty="0" smtClean="0"/>
          </a:p>
          <a:p>
            <a:r>
              <a:rPr lang="en-US" sz="2400" dirty="0" smtClean="0"/>
              <a:t>UMNL features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3124200"/>
            <a:ext cx="4762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4325"/>
            <a:ext cx="7772400" cy="1143000"/>
          </a:xfrm>
        </p:spPr>
        <p:txBody>
          <a:bodyPr/>
          <a:lstStyle/>
          <a:p>
            <a:r>
              <a:rPr lang="en-US" dirty="0" smtClean="0"/>
              <a:t>Anterior horn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57325"/>
            <a:ext cx="7772400" cy="4114800"/>
          </a:xfrm>
        </p:spPr>
        <p:txBody>
          <a:bodyPr/>
          <a:lstStyle/>
          <a:p>
            <a:r>
              <a:rPr lang="en-US" dirty="0" smtClean="0"/>
              <a:t>Anterior horn cells</a:t>
            </a:r>
          </a:p>
          <a:p>
            <a:r>
              <a:rPr lang="en-US" dirty="0" smtClean="0"/>
              <a:t>Lower motor neuron lesion features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3028950"/>
            <a:ext cx="57245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8" y="1752600"/>
            <a:ext cx="8969828" cy="4114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smtClean="0"/>
              <a:t>Understand the basic structure of spinal cord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State the regional differences in the structure of SC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Understand the organization of spinal cord tracts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Review the microscopic features of spinal meninges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Understand the microscopic features of peripheral nerves</a:t>
            </a:r>
          </a:p>
          <a:p>
            <a:pPr>
              <a:lnSpc>
                <a:spcPct val="200000"/>
              </a:lnSpc>
            </a:pPr>
            <a:endParaRPr lang="en-US" sz="2400" dirty="0" smtClean="0"/>
          </a:p>
          <a:p>
            <a:pPr>
              <a:lnSpc>
                <a:spcPct val="200000"/>
              </a:lnSpc>
            </a:pPr>
            <a:endParaRPr lang="en-US" sz="2400" dirty="0" smtClean="0"/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59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181600" cy="1143000"/>
          </a:xfrm>
        </p:spPr>
        <p:txBody>
          <a:bodyPr/>
          <a:lstStyle/>
          <a:p>
            <a:r>
              <a:rPr lang="en-US" dirty="0" smtClean="0"/>
              <a:t>Herpes Zoster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33" y="2802611"/>
            <a:ext cx="7083567" cy="3502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599" y="0"/>
            <a:ext cx="3235401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02428"/>
            <a:ext cx="7772400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3665"/>
            <a:ext cx="77724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4" descr="http://classes.psy.ohio-state.edu/100/upload/farmer/images/nervoussystemorganizationcha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70" y="1354765"/>
            <a:ext cx="7143260" cy="49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131"/>
          <a:stretch/>
        </p:blipFill>
        <p:spPr>
          <a:xfrm>
            <a:off x="1660671" y="819496"/>
            <a:ext cx="5455354" cy="55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615" y="0"/>
            <a:ext cx="7772400" cy="1143000"/>
          </a:xfrm>
        </p:spPr>
        <p:txBody>
          <a:bodyPr/>
          <a:lstStyle/>
          <a:p>
            <a:r>
              <a:rPr lang="en-US" dirty="0" smtClean="0"/>
              <a:t>Spinal cord – general features</a:t>
            </a:r>
            <a:endParaRPr lang="en-US" dirty="0"/>
          </a:p>
        </p:txBody>
      </p:sp>
      <p:pic>
        <p:nvPicPr>
          <p:cNvPr id="7170" name="Picture 2" descr="https://nerdsonquads.files.wordpress.com/2010/08/nerve-diagram-with-lev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5" y="1343006"/>
            <a:ext cx="2620676" cy="52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865"/>
          <a:stretch/>
        </p:blipFill>
        <p:spPr>
          <a:xfrm>
            <a:off x="3162300" y="1352550"/>
            <a:ext cx="5683668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9" r="2349" b="13342"/>
          <a:stretch/>
        </p:blipFill>
        <p:spPr>
          <a:xfrm>
            <a:off x="97970" y="1861457"/>
            <a:ext cx="8990115" cy="34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746"/>
            <a:ext cx="3470564" cy="1143000"/>
          </a:xfrm>
        </p:spPr>
        <p:txBody>
          <a:bodyPr/>
          <a:lstStyle/>
          <a:p>
            <a:r>
              <a:rPr lang="en-US" dirty="0" smtClean="0"/>
              <a:t>Gray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35" y="1453254"/>
            <a:ext cx="7346373" cy="1059872"/>
          </a:xfrm>
        </p:spPr>
        <p:txBody>
          <a:bodyPr/>
          <a:lstStyle/>
          <a:p>
            <a:r>
              <a:rPr lang="en-US" dirty="0" smtClean="0"/>
              <a:t>Horns &amp; </a:t>
            </a:r>
            <a:r>
              <a:rPr lang="en-US" dirty="0" err="1" smtClean="0"/>
              <a:t>Rexed</a:t>
            </a:r>
            <a:r>
              <a:rPr lang="en-US" dirty="0" smtClean="0"/>
              <a:t> laminae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246" t="18667" r="24928" b="14104"/>
          <a:stretch/>
        </p:blipFill>
        <p:spPr>
          <a:xfrm>
            <a:off x="-15721" y="2608634"/>
            <a:ext cx="4561130" cy="3846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317" t="18231" r="24035" b="12146"/>
          <a:stretch/>
        </p:blipFill>
        <p:spPr>
          <a:xfrm>
            <a:off x="4625155" y="2604977"/>
            <a:ext cx="4489439" cy="38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Rexed</a:t>
            </a:r>
            <a:r>
              <a:rPr lang="en-US" dirty="0" smtClean="0"/>
              <a:t> lamina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981200"/>
            <a:ext cx="46482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I: Noxious stimuli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II: </a:t>
            </a:r>
            <a:r>
              <a:rPr lang="en-US" sz="2000" dirty="0"/>
              <a:t>Noxious </a:t>
            </a:r>
            <a:r>
              <a:rPr lang="en-US" sz="2000" dirty="0" smtClean="0"/>
              <a:t>stimuli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III &amp; IV: position &amp; light touch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V: noxious stimuli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VI: joint and skin sensations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VII: </a:t>
            </a:r>
            <a:r>
              <a:rPr lang="en-US" sz="2000" dirty="0" err="1"/>
              <a:t>intermediolateral</a:t>
            </a:r>
            <a:r>
              <a:rPr lang="en-US" sz="2000" dirty="0"/>
              <a:t> </a:t>
            </a:r>
            <a:r>
              <a:rPr lang="en-US" sz="2000" dirty="0" smtClean="0"/>
              <a:t>nucleus, Clarkes column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VIII </a:t>
            </a:r>
            <a:r>
              <a:rPr lang="en-US" sz="2000" i="1" dirty="0" smtClean="0"/>
              <a:t>&amp; IX: </a:t>
            </a:r>
            <a:r>
              <a:rPr lang="en-US" sz="2000" dirty="0" smtClean="0"/>
              <a:t>Ventral horn cells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030" t="35156" r="9005" b="17969"/>
          <a:stretch/>
        </p:blipFill>
        <p:spPr>
          <a:xfrm>
            <a:off x="4895850" y="1752600"/>
            <a:ext cx="4324350" cy="40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5">
  <a:themeElements>
    <a:clrScheme name="Martini_blue-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artini_blue-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artini_blu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tini_blu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tini_blu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tini_blu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tini_blu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tini_blu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tini_blu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5" id="{3810752F-6CE3-43F2-96BB-7089570433B1}" vid="{3013C7EF-AFAA-496F-AF92-8DA752548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772</TotalTime>
  <Words>314</Words>
  <Application>Microsoft Office PowerPoint</Application>
  <PresentationFormat>On-screen Show (4:3)</PresentationFormat>
  <Paragraphs>81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1Stone Serif</vt:lpstr>
      <vt:lpstr>Trebuchet MS</vt:lpstr>
      <vt:lpstr>Theme5</vt:lpstr>
      <vt:lpstr>SPINAL CORD &amp; PERIPHERAL NERVES</vt:lpstr>
      <vt:lpstr>Lab activities</vt:lpstr>
      <vt:lpstr>Objectives</vt:lpstr>
      <vt:lpstr>Introduction</vt:lpstr>
      <vt:lpstr>PowerPoint Presentation</vt:lpstr>
      <vt:lpstr>Spinal cord – general features</vt:lpstr>
      <vt:lpstr>PowerPoint Presentation</vt:lpstr>
      <vt:lpstr>Gray matter</vt:lpstr>
      <vt:lpstr>Rexed lamina</vt:lpstr>
      <vt:lpstr>White matter</vt:lpstr>
      <vt:lpstr>PowerPoint Presentation</vt:lpstr>
      <vt:lpstr>Segmental organization of the tracts </vt:lpstr>
      <vt:lpstr>Regional differences</vt:lpstr>
      <vt:lpstr>PowerPoint Presentation</vt:lpstr>
      <vt:lpstr>Spinal meninges</vt:lpstr>
      <vt:lpstr>PowerPoint Presentation</vt:lpstr>
      <vt:lpstr>PowerPoint Presentation</vt:lpstr>
      <vt:lpstr>PERIPHERAL NERVOUS SYSTEM</vt:lpstr>
      <vt:lpstr>Spinal nerves</vt:lpstr>
      <vt:lpstr>Functional domains of a neuron</vt:lpstr>
      <vt:lpstr>PowerPoint Presentation</vt:lpstr>
      <vt:lpstr>Sensory Vs Motor neurons</vt:lpstr>
      <vt:lpstr>Associated connective tissue</vt:lpstr>
      <vt:lpstr>Sensory ganglia</vt:lpstr>
      <vt:lpstr>Clinical relevance –  Tabes dorsalis (Neurosyphilis)</vt:lpstr>
      <vt:lpstr>Syringomyelia</vt:lpstr>
      <vt:lpstr>Spinal Cord Compression</vt:lpstr>
      <vt:lpstr>vitamin B12 deficiency</vt:lpstr>
      <vt:lpstr>Anterior horn lesions</vt:lpstr>
      <vt:lpstr>Herpes Zoster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MICROSCOPIC FEATURES OF SPINAL CORD &amp; PERIPHERAL NERVES</dc:title>
  <dc:creator>Dr Maseghe</dc:creator>
  <cp:lastModifiedBy>Dr Maseghe</cp:lastModifiedBy>
  <cp:revision>50</cp:revision>
  <dcterms:created xsi:type="dcterms:W3CDTF">2015-12-16T14:06:12Z</dcterms:created>
  <dcterms:modified xsi:type="dcterms:W3CDTF">2016-12-01T08:36:25Z</dcterms:modified>
</cp:coreProperties>
</file>