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77" r:id="rId2"/>
    <p:sldId id="474" r:id="rId3"/>
    <p:sldId id="440" r:id="rId4"/>
    <p:sldId id="478" r:id="rId5"/>
    <p:sldId id="481" r:id="rId6"/>
    <p:sldId id="475" r:id="rId7"/>
    <p:sldId id="480" r:id="rId8"/>
    <p:sldId id="288" r:id="rId9"/>
    <p:sldId id="289" r:id="rId10"/>
    <p:sldId id="434" r:id="rId11"/>
    <p:sldId id="482" r:id="rId12"/>
    <p:sldId id="483" r:id="rId13"/>
    <p:sldId id="485" r:id="rId14"/>
    <p:sldId id="486" r:id="rId15"/>
    <p:sldId id="444" r:id="rId16"/>
    <p:sldId id="307" r:id="rId17"/>
    <p:sldId id="327" r:id="rId18"/>
    <p:sldId id="326" r:id="rId19"/>
    <p:sldId id="324" r:id="rId20"/>
    <p:sldId id="302" r:id="rId21"/>
    <p:sldId id="466" r:id="rId22"/>
    <p:sldId id="335" r:id="rId23"/>
    <p:sldId id="338" r:id="rId24"/>
    <p:sldId id="339" r:id="rId25"/>
    <p:sldId id="337" r:id="rId26"/>
    <p:sldId id="460" r:id="rId27"/>
    <p:sldId id="462" r:id="rId28"/>
    <p:sldId id="348" r:id="rId29"/>
    <p:sldId id="349" r:id="rId30"/>
    <p:sldId id="344" r:id="rId31"/>
    <p:sldId id="341" r:id="rId32"/>
    <p:sldId id="342" r:id="rId33"/>
    <p:sldId id="488" r:id="rId34"/>
    <p:sldId id="489" r:id="rId35"/>
    <p:sldId id="490" r:id="rId36"/>
    <p:sldId id="48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garet Ric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D0"/>
    <a:srgbClr val="3399FF"/>
    <a:srgbClr val="0066FF"/>
    <a:srgbClr val="D9FFFF"/>
    <a:srgbClr val="FFFF00"/>
    <a:srgbClr val="00BE8C"/>
    <a:srgbClr val="008864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595D1001-670B-4FF7-9AC9-BF9AC28A77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D1001-670B-4FF7-9AC9-BF9AC28A774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A0FCF-BC01-41F7-B01D-33C575A86FAC}" type="slidenum">
              <a:rPr lang="en-US"/>
              <a:pPr/>
              <a:t>22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6E4E2-85FD-43FD-8D28-82C047428D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79E6B-B00E-41D0-9B94-28F27E1B5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9615-B2AD-4623-9B56-8CC9ACC38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A6952E-41F6-4A4B-9C5F-09D5172CF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E41793-3210-4414-B23C-42FCD1927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987E2E-AB40-4832-9409-0744A4F5B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4CDCF1-F348-435E-A8B3-0A6F80188C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49ACA-A601-4595-8F0C-6EB71FBB63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86398-038D-43BD-BF05-325198B251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31DF0-6D58-4936-B0BC-696687E28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D61CF-46BD-46CF-9B4A-E4B88EA263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80496-BA9F-4182-8542-BC7160C9B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F0980-F250-4CB1-9A6D-266585DAE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CC805-6C53-401E-9635-02798111F2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24A18-DC86-4B84-A2C7-226ED6C036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469B6A65-0D61-4A2F-A779-19BE958D06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db.com/rg/name-headshot/top_center/gallery/mptv/1138/Mptv/1138/1545-0001.jpg?path=pgallery&amp;path_key=Hepburn,%20Katharine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Image:Janet_Reno-us-Portrait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video" Target="file:///C:\Documents%20and%20Settings\Margaret%20Rice\My%20Documents\NYU\Basal%20Ganglia%20lecture,%20etc\Movie%20files\1-1-2.avi" TargetMode="External"/><Relationship Id="rId7" Type="http://schemas.openxmlformats.org/officeDocument/2006/relationships/image" Target="../media/image19.png"/><Relationship Id="rId2" Type="http://schemas.openxmlformats.org/officeDocument/2006/relationships/video" Target="file:///C:\Documents%20and%20Settings\Margaret%20Rice\My%20Documents\NYU\Basal%20Ganglia%20lecture,%20etc\Movie%20files\1-1-1.avi" TargetMode="External"/><Relationship Id="rId1" Type="http://schemas.openxmlformats.org/officeDocument/2006/relationships/video" Target="file:///C:\Documents%20and%20Settings\Margaret%20Rice\My%20Documents\NYU\Basal%20Ganglia%20lecture,%20etc\Movie%20files\1-1-4.avi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Documents%20and%20Settings\Margaret%20Rice\My%20Documents\NYU\Basal%20Ganglia%20lecture,%20etc\Movie%20files\2-4-2.avi" TargetMode="External"/><Relationship Id="rId1" Type="http://schemas.openxmlformats.org/officeDocument/2006/relationships/video" Target="file:///C:\Documents%20and%20Settings\Margaret%20Rice\My%20Documents\NYU\Basal%20Ganglia%20lecture,%20etc\Movie%20files\2-4-1.avi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file:///C:\Documents%20and%20Settings\Margaret%20Rice\My%20Documents\NYU\Basal%20Ganglia%20lecture,%20etc\Movie%20files\9-1-1.avi" TargetMode="External"/><Relationship Id="rId1" Type="http://schemas.openxmlformats.org/officeDocument/2006/relationships/video" Target="file:///C:\Documents%20and%20Settings\Margaret%20Rice\My%20Documents\NYU\Basal%20Ganglia%20lecture,%20etc\Movie%20files\7-3-1.avi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1371600" y="914400"/>
            <a:ext cx="6096000" cy="861774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5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The Basal </a:t>
            </a:r>
            <a:r>
              <a:rPr lang="en-US" altLang="ja-JP" sz="5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ganglia</a:t>
            </a:r>
            <a:endParaRPr lang="it-IT" sz="5000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124075" y="3141663"/>
            <a:ext cx="4859338" cy="2308324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Dr Paul Bundi Karau</a:t>
            </a:r>
          </a:p>
          <a:p>
            <a:pPr lvl="2"/>
            <a:r>
              <a:rPr lang="it-IT" sz="24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BSc, MBChB</a:t>
            </a:r>
          </a:p>
          <a:p>
            <a:pPr lvl="2"/>
            <a:r>
              <a:rPr lang="it-IT" sz="24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Resident, Internal Medicine</a:t>
            </a:r>
          </a:p>
          <a:p>
            <a:pPr lvl="2"/>
            <a:r>
              <a:rPr lang="it-IT" sz="24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UoN</a:t>
            </a:r>
          </a:p>
          <a:p>
            <a:pPr algn="ctr"/>
            <a:endParaRPr lang="it-IT" sz="2400" b="0" i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ctr"/>
            <a:r>
              <a:rPr lang="it-IT" sz="24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16° Dec 2016</a:t>
            </a:r>
            <a:endParaRPr lang="it-IT" sz="2400" b="0" i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/>
          <p:cNvGrpSpPr>
            <a:grpSpLocks/>
          </p:cNvGrpSpPr>
          <p:nvPr/>
        </p:nvGrpSpPr>
        <p:grpSpPr bwMode="auto">
          <a:xfrm>
            <a:off x="457200" y="-76200"/>
            <a:ext cx="8229600" cy="6705600"/>
            <a:chOff x="336" y="144"/>
            <a:chExt cx="4919" cy="3915"/>
          </a:xfrm>
        </p:grpSpPr>
        <p:pic>
          <p:nvPicPr>
            <p:cNvPr id="266243" name="Picture 3" descr="PN180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288"/>
              <a:ext cx="4919" cy="3771"/>
            </a:xfrm>
            <a:prstGeom prst="rect">
              <a:avLst/>
            </a:prstGeom>
            <a:noFill/>
          </p:spPr>
        </p:pic>
        <p:sp>
          <p:nvSpPr>
            <p:cNvPr id="266244" name="Rectangle 4"/>
            <p:cNvSpPr>
              <a:spLocks noChangeArrowheads="1"/>
            </p:cNvSpPr>
            <p:nvPr/>
          </p:nvSpPr>
          <p:spPr bwMode="auto">
            <a:xfrm>
              <a:off x="1248" y="14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1905000" y="381000"/>
            <a:ext cx="1355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Forebrain</a:t>
            </a:r>
          </a:p>
        </p:txBody>
      </p:sp>
      <p:sp>
        <p:nvSpPr>
          <p:cNvPr id="266246" name="Text Box 6"/>
          <p:cNvSpPr txBox="1">
            <a:spLocks noChangeArrowheads="1"/>
          </p:cNvSpPr>
          <p:nvPr/>
        </p:nvSpPr>
        <p:spPr bwMode="auto">
          <a:xfrm>
            <a:off x="1828800" y="4845050"/>
            <a:ext cx="12414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Midbrain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d brain rnk1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4997" t="1962" r="4346" b="66968"/>
          <a:stretch>
            <a:fillRect/>
          </a:stretch>
        </p:blipFill>
        <p:spPr bwMode="auto">
          <a:xfrm>
            <a:off x="611188" y="476250"/>
            <a:ext cx="3889375" cy="3321050"/>
          </a:xfrm>
          <a:prstGeom prst="rect">
            <a:avLst/>
          </a:prstGeom>
          <a:noFill/>
        </p:spPr>
      </p:pic>
      <p:pic>
        <p:nvPicPr>
          <p:cNvPr id="53252" name="Picture 4" descr="pd brain rnk1"/>
          <p:cNvPicPr>
            <a:picLocks noChangeAspect="1" noChangeArrowheads="1"/>
          </p:cNvPicPr>
          <p:nvPr/>
        </p:nvPicPr>
        <p:blipFill>
          <a:blip r:embed="rId2" cstate="print"/>
          <a:srcRect l="15663" t="36505" r="38475" b="46547"/>
          <a:stretch>
            <a:fillRect/>
          </a:stretch>
        </p:blipFill>
        <p:spPr bwMode="auto">
          <a:xfrm>
            <a:off x="4427538" y="1268413"/>
            <a:ext cx="3429000" cy="3160712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707313" y="1700213"/>
            <a:ext cx="1436687" cy="1004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Compacta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SNC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707313" y="3500438"/>
            <a:ext cx="1436687" cy="1004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Reticulata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SNC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932363" y="404813"/>
            <a:ext cx="3143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/>
              <a:t>Substantia Nigra</a:t>
            </a:r>
            <a:endParaRPr lang="en-US" sz="2400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-34925" y="5194300"/>
            <a:ext cx="9215438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2400" b="1"/>
              <a:t>Pars compacta: SNC (cell-rich part): </a:t>
            </a:r>
            <a:r>
              <a:rPr lang="it-IT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dopamine</a:t>
            </a:r>
          </a:p>
          <a:p>
            <a:pPr>
              <a:buFontTx/>
              <a:buChar char="•"/>
            </a:pPr>
            <a:r>
              <a:rPr lang="it-IT" sz="2400" b="1"/>
              <a:t>Pars reticulata: SNR (cells intermixed with fibers and sparse):</a:t>
            </a:r>
          </a:p>
          <a:p>
            <a:r>
              <a:rPr lang="it-IT" sz="2400" b="1">
                <a:solidFill>
                  <a:srgbClr val="CC0000"/>
                </a:solidFill>
              </a:rPr>
              <a:t>                            GABA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50825" y="4173538"/>
            <a:ext cx="7896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2400"/>
              <a:t>can be recognized with the naked eye </a:t>
            </a:r>
          </a:p>
          <a:p>
            <a:r>
              <a:rPr lang="it-IT" sz="2400"/>
              <a:t>because SNC neurons contain </a:t>
            </a:r>
            <a:r>
              <a:rPr lang="it-IT" sz="2400" b="1"/>
              <a:t>neuromelanin</a:t>
            </a:r>
            <a:r>
              <a:rPr lang="it-IT" sz="2400"/>
              <a:t> in humans</a:t>
            </a: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H="1">
            <a:off x="6948488" y="2060575"/>
            <a:ext cx="64770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H="1" flipV="1">
            <a:off x="6948488" y="3357563"/>
            <a:ext cx="13684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09800"/>
            <a:ext cx="77724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What are the functions of the basal ganglia?</a:t>
            </a:r>
            <a:endParaRPr lang="en-GB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Major functions</a:t>
            </a:r>
            <a:endParaRPr lang="en-GB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pPr>
              <a:lnSpc>
                <a:spcPct val="130000"/>
              </a:lnSpc>
              <a:buNone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1. Basal ganglia are involved in generation of </a:t>
            </a:r>
            <a:r>
              <a:rPr lang="en-US" sz="2400" b="0" i="1" dirty="0" smtClean="0">
                <a:latin typeface="Arial" pitchFamily="34" charset="0"/>
                <a:cs typeface="Arial" pitchFamily="34" charset="0"/>
              </a:rPr>
              <a:t>goal-directed voluntary movements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lnSpc>
                <a:spcPct val="130000"/>
              </a:lnSpc>
              <a:spcAft>
                <a:spcPct val="40000"/>
              </a:spcAft>
              <a:buClr>
                <a:srgbClr val="0054D0"/>
              </a:buClr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 Motor control</a:t>
            </a:r>
          </a:p>
          <a:p>
            <a:pPr lvl="1">
              <a:lnSpc>
                <a:spcPct val="130000"/>
              </a:lnSpc>
              <a:spcAft>
                <a:spcPct val="40000"/>
              </a:spcAft>
              <a:buClr>
                <a:srgbClr val="0054D0"/>
              </a:buClr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 Motor pattern selection</a:t>
            </a:r>
          </a:p>
          <a:p>
            <a:pPr>
              <a:lnSpc>
                <a:spcPct val="130000"/>
              </a:lnSpc>
              <a:spcAft>
                <a:spcPct val="40000"/>
              </a:spcAft>
              <a:buClr>
                <a:srgbClr val="0054D0"/>
              </a:buCl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M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otor learning</a:t>
            </a:r>
          </a:p>
          <a:p>
            <a:pPr>
              <a:lnSpc>
                <a:spcPct val="130000"/>
              </a:lnSpc>
              <a:spcAft>
                <a:spcPct val="40000"/>
              </a:spcAft>
              <a:buClr>
                <a:srgbClr val="0054D0"/>
              </a:buClr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3. Executive functions and behavior</a:t>
            </a:r>
          </a:p>
          <a:p>
            <a:pPr>
              <a:lnSpc>
                <a:spcPct val="130000"/>
              </a:lnSpc>
              <a:spcAft>
                <a:spcPct val="40000"/>
              </a:spcAft>
              <a:buClr>
                <a:srgbClr val="0054D0"/>
              </a:buClr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motions</a:t>
            </a:r>
            <a:r>
              <a:rPr 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  <a:spcAft>
                <a:spcPct val="40000"/>
              </a:spcAft>
              <a:buClr>
                <a:srgbClr val="0054D0"/>
              </a:buClr>
              <a:buNone/>
            </a:pPr>
            <a:endParaRPr lang="en-US" sz="2400" b="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Basal ganglia connections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2" name="Picture 4" descr="neuro3e-box-17-c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8800" y="1219200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3200400" y="609600"/>
            <a:ext cx="4800600" cy="594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769938" y="201613"/>
            <a:ext cx="794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0">
                <a:solidFill>
                  <a:schemeClr val="accent2"/>
                </a:solidFill>
                <a:latin typeface="Arial" charset="0"/>
              </a:rPr>
              <a:t>Basal ganglia loops – motor and non-motor</a:t>
            </a:r>
            <a:endParaRPr lang="en-US" sz="3200" b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990600" y="1143000"/>
            <a:ext cx="1263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0">
                <a:latin typeface="Arial" charset="0"/>
              </a:rPr>
              <a:t>Motor loop</a:t>
            </a:r>
          </a:p>
        </p:txBody>
      </p:sp>
      <p:grpSp>
        <p:nvGrpSpPr>
          <p:cNvPr id="283662" name="Group 14"/>
          <p:cNvGrpSpPr>
            <a:grpSpLocks/>
          </p:cNvGrpSpPr>
          <p:nvPr/>
        </p:nvGrpSpPr>
        <p:grpSpPr bwMode="auto">
          <a:xfrm>
            <a:off x="2762250" y="914400"/>
            <a:ext cx="6985000" cy="5505450"/>
            <a:chOff x="1740" y="576"/>
            <a:chExt cx="4400" cy="3468"/>
          </a:xfrm>
        </p:grpSpPr>
        <p:grpSp>
          <p:nvGrpSpPr>
            <p:cNvPr id="283660" name="Group 12"/>
            <p:cNvGrpSpPr>
              <a:grpSpLocks/>
            </p:cNvGrpSpPr>
            <p:nvPr/>
          </p:nvGrpSpPr>
          <p:grpSpPr bwMode="auto">
            <a:xfrm>
              <a:off x="1740" y="576"/>
              <a:ext cx="4367" cy="3468"/>
              <a:chOff x="1728" y="576"/>
              <a:chExt cx="4367" cy="3468"/>
            </a:xfrm>
          </p:grpSpPr>
          <p:pic>
            <p:nvPicPr>
              <p:cNvPr id="283653" name="Picture 5" descr="neuro3e-box-17-c-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28" y="768"/>
                <a:ext cx="4367" cy="3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83656" name="Text Box 8"/>
              <p:cNvSpPr txBox="1">
                <a:spLocks noChangeArrowheads="1"/>
              </p:cNvSpPr>
              <p:nvPr/>
            </p:nvSpPr>
            <p:spPr bwMode="auto">
              <a:xfrm>
                <a:off x="2560" y="576"/>
                <a:ext cx="1052" cy="4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0">
                    <a:latin typeface="Arial" charset="0"/>
                  </a:rPr>
                  <a:t>Prefrontal loop</a:t>
                </a:r>
              </a:p>
              <a:p>
                <a:pPr algn="ctr"/>
                <a:r>
                  <a:rPr lang="en-US" sz="1800" b="0">
                    <a:latin typeface="Arial" charset="0"/>
                  </a:rPr>
                  <a:t>(Associative)</a:t>
                </a:r>
              </a:p>
            </p:txBody>
          </p:sp>
          <p:sp>
            <p:nvSpPr>
              <p:cNvPr id="283657" name="Text Box 9"/>
              <p:cNvSpPr txBox="1">
                <a:spLocks noChangeArrowheads="1"/>
              </p:cNvSpPr>
              <p:nvPr/>
            </p:nvSpPr>
            <p:spPr bwMode="auto">
              <a:xfrm>
                <a:off x="4224" y="720"/>
                <a:ext cx="844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0">
                    <a:latin typeface="Arial" charset="0"/>
                  </a:rPr>
                  <a:t>Limbic loop</a:t>
                </a:r>
              </a:p>
            </p:txBody>
          </p:sp>
        </p:grpSp>
        <p:sp>
          <p:nvSpPr>
            <p:cNvPr id="283661" name="Rectangle 13"/>
            <p:cNvSpPr>
              <a:spLocks noChangeArrowheads="1"/>
            </p:cNvSpPr>
            <p:nvPr/>
          </p:nvSpPr>
          <p:spPr bwMode="auto">
            <a:xfrm>
              <a:off x="5756" y="3936"/>
              <a:ext cx="384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8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68" name="Group 96"/>
          <p:cNvGrpSpPr>
            <a:grpSpLocks/>
          </p:cNvGrpSpPr>
          <p:nvPr/>
        </p:nvGrpSpPr>
        <p:grpSpPr bwMode="auto">
          <a:xfrm>
            <a:off x="4038600" y="1752600"/>
            <a:ext cx="533400" cy="3592513"/>
            <a:chOff x="2544" y="1104"/>
            <a:chExt cx="336" cy="2263"/>
          </a:xfrm>
        </p:grpSpPr>
        <p:sp>
          <p:nvSpPr>
            <p:cNvPr id="54312" name="Line 40"/>
            <p:cNvSpPr>
              <a:spLocks noChangeShapeType="1"/>
            </p:cNvSpPr>
            <p:nvPr/>
          </p:nvSpPr>
          <p:spPr bwMode="auto">
            <a:xfrm>
              <a:off x="2544" y="1104"/>
              <a:ext cx="0" cy="2263"/>
            </a:xfrm>
            <a:prstGeom prst="line">
              <a:avLst/>
            </a:prstGeom>
            <a:noFill/>
            <a:ln w="88900">
              <a:solidFill>
                <a:srgbClr val="FFC891"/>
              </a:solidFill>
              <a:miter lim="800000"/>
              <a:headEnd type="oval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54362" name="Group 90"/>
            <p:cNvGrpSpPr>
              <a:grpSpLocks/>
            </p:cNvGrpSpPr>
            <p:nvPr/>
          </p:nvGrpSpPr>
          <p:grpSpPr bwMode="auto">
            <a:xfrm>
              <a:off x="2688" y="3120"/>
              <a:ext cx="192" cy="192"/>
              <a:chOff x="4224" y="2592"/>
              <a:chExt cx="192" cy="192"/>
            </a:xfrm>
          </p:grpSpPr>
          <p:sp>
            <p:nvSpPr>
              <p:cNvPr id="54363" name="Oval 91"/>
              <p:cNvSpPr>
                <a:spLocks noChangeArrowheads="1"/>
              </p:cNvSpPr>
              <p:nvPr/>
            </p:nvSpPr>
            <p:spPr bwMode="auto">
              <a:xfrm>
                <a:off x="4224" y="2592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4364" name="Line 92"/>
              <p:cNvSpPr>
                <a:spLocks noChangeShapeType="1"/>
              </p:cNvSpPr>
              <p:nvPr/>
            </p:nvSpPr>
            <p:spPr bwMode="auto">
              <a:xfrm>
                <a:off x="4264" y="2688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4379" name="Group 107"/>
          <p:cNvGrpSpPr>
            <a:grpSpLocks/>
          </p:cNvGrpSpPr>
          <p:nvPr/>
        </p:nvGrpSpPr>
        <p:grpSpPr bwMode="auto">
          <a:xfrm>
            <a:off x="3200400" y="914400"/>
            <a:ext cx="533400" cy="685800"/>
            <a:chOff x="2016" y="576"/>
            <a:chExt cx="336" cy="432"/>
          </a:xfrm>
        </p:grpSpPr>
        <p:sp>
          <p:nvSpPr>
            <p:cNvPr id="54279" name="Line 7"/>
            <p:cNvSpPr>
              <a:spLocks noChangeShapeType="1"/>
            </p:cNvSpPr>
            <p:nvPr/>
          </p:nvSpPr>
          <p:spPr bwMode="auto">
            <a:xfrm>
              <a:off x="2016" y="576"/>
              <a:ext cx="0" cy="432"/>
            </a:xfrm>
            <a:prstGeom prst="line">
              <a:avLst/>
            </a:prstGeom>
            <a:noFill/>
            <a:ln w="88900">
              <a:solidFill>
                <a:srgbClr val="8DA3FF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54360" name="Group 88"/>
            <p:cNvGrpSpPr>
              <a:grpSpLocks/>
            </p:cNvGrpSpPr>
            <p:nvPr/>
          </p:nvGrpSpPr>
          <p:grpSpPr bwMode="auto">
            <a:xfrm>
              <a:off x="2160" y="768"/>
              <a:ext cx="192" cy="192"/>
              <a:chOff x="4712" y="2832"/>
              <a:chExt cx="192" cy="192"/>
            </a:xfrm>
          </p:grpSpPr>
          <p:sp>
            <p:nvSpPr>
              <p:cNvPr id="54355" name="Oval 83"/>
              <p:cNvSpPr>
                <a:spLocks noChangeArrowheads="1"/>
              </p:cNvSpPr>
              <p:nvPr/>
            </p:nvSpPr>
            <p:spPr bwMode="auto">
              <a:xfrm>
                <a:off x="4712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4358" name="Line 86"/>
              <p:cNvSpPr>
                <a:spLocks noChangeShapeType="1"/>
              </p:cNvSpPr>
              <p:nvPr/>
            </p:nvSpPr>
            <p:spPr bwMode="auto">
              <a:xfrm>
                <a:off x="4752" y="2928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59" name="Line 87"/>
              <p:cNvSpPr>
                <a:spLocks noChangeShapeType="1"/>
              </p:cNvSpPr>
              <p:nvPr/>
            </p:nvSpPr>
            <p:spPr bwMode="auto">
              <a:xfrm rot="-5400000">
                <a:off x="4752" y="2933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4374" name="Group 102"/>
          <p:cNvGrpSpPr>
            <a:grpSpLocks/>
          </p:cNvGrpSpPr>
          <p:nvPr/>
        </p:nvGrpSpPr>
        <p:grpSpPr bwMode="auto">
          <a:xfrm>
            <a:off x="4651375" y="3733800"/>
            <a:ext cx="1143000" cy="1984375"/>
            <a:chOff x="2930" y="2352"/>
            <a:chExt cx="720" cy="1250"/>
          </a:xfrm>
        </p:grpSpPr>
        <p:sp>
          <p:nvSpPr>
            <p:cNvPr id="54372" name="Line 100"/>
            <p:cNvSpPr>
              <a:spLocks noChangeShapeType="1"/>
            </p:cNvSpPr>
            <p:nvPr/>
          </p:nvSpPr>
          <p:spPr bwMode="auto">
            <a:xfrm>
              <a:off x="2930" y="3580"/>
              <a:ext cx="720" cy="0"/>
            </a:xfrm>
            <a:prstGeom prst="line">
              <a:avLst/>
            </a:prstGeom>
            <a:noFill/>
            <a:ln w="152400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4373" name="Line 101"/>
            <p:cNvSpPr>
              <a:spLocks noChangeShapeType="1"/>
            </p:cNvSpPr>
            <p:nvPr/>
          </p:nvSpPr>
          <p:spPr bwMode="auto">
            <a:xfrm flipV="1">
              <a:off x="3600" y="2352"/>
              <a:ext cx="0" cy="1250"/>
            </a:xfrm>
            <a:prstGeom prst="line">
              <a:avLst/>
            </a:prstGeom>
            <a:noFill/>
            <a:ln w="152400">
              <a:solidFill>
                <a:srgbClr val="CC99FF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600200" y="381000"/>
            <a:ext cx="3276600" cy="563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152400" y="152400"/>
            <a:ext cx="6096000" cy="914400"/>
          </a:xfrm>
          <a:prstGeom prst="roundRect">
            <a:avLst>
              <a:gd name="adj" fmla="val 37847"/>
            </a:avLst>
          </a:prstGeom>
          <a:solidFill>
            <a:srgbClr val="8DA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latin typeface="Arial" charset="0"/>
              </a:rPr>
              <a:t>Cortex</a:t>
            </a:r>
          </a:p>
        </p:txBody>
      </p: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4953000" y="3048000"/>
            <a:ext cx="1524000" cy="609600"/>
            <a:chOff x="3120" y="1296"/>
            <a:chExt cx="960" cy="384"/>
          </a:xfrm>
        </p:grpSpPr>
        <p:sp>
          <p:nvSpPr>
            <p:cNvPr id="54289" name="AutoShape 17"/>
            <p:cNvSpPr>
              <a:spLocks noChangeArrowheads="1"/>
            </p:cNvSpPr>
            <p:nvPr/>
          </p:nvSpPr>
          <p:spPr bwMode="auto">
            <a:xfrm>
              <a:off x="3120" y="1296"/>
              <a:ext cx="960" cy="384"/>
            </a:xfrm>
            <a:prstGeom prst="roundRect">
              <a:avLst>
                <a:gd name="adj" fmla="val 31458"/>
              </a:avLst>
            </a:prstGeom>
            <a:solidFill>
              <a:srgbClr val="6D48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0">
                  <a:latin typeface="Arial" charset="0"/>
                </a:rPr>
                <a:t> </a:t>
              </a:r>
            </a:p>
          </p:txBody>
        </p:sp>
        <p:sp>
          <p:nvSpPr>
            <p:cNvPr id="54290" name="Text Box 18"/>
            <p:cNvSpPr txBox="1">
              <a:spLocks noChangeArrowheads="1"/>
            </p:cNvSpPr>
            <p:nvPr/>
          </p:nvSpPr>
          <p:spPr bwMode="auto">
            <a:xfrm>
              <a:off x="3264" y="1343"/>
              <a:ext cx="660" cy="288"/>
            </a:xfrm>
            <a:prstGeom prst="rect">
              <a:avLst/>
            </a:prstGeom>
            <a:solidFill>
              <a:srgbClr val="6D48C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>
                  <a:solidFill>
                    <a:schemeClr val="bg1"/>
                  </a:solidFill>
                  <a:latin typeface="Arial" charset="0"/>
                </a:rPr>
                <a:t>VA/VL</a:t>
              </a:r>
            </a:p>
          </p:txBody>
        </p:sp>
      </p:grpSp>
      <p:sp>
        <p:nvSpPr>
          <p:cNvPr id="54297" name="AutoShape 25"/>
          <p:cNvSpPr>
            <a:spLocks noChangeArrowheads="1"/>
          </p:cNvSpPr>
          <p:nvPr/>
        </p:nvSpPr>
        <p:spPr bwMode="auto">
          <a:xfrm>
            <a:off x="3429000" y="5384800"/>
            <a:ext cx="1219200" cy="533400"/>
          </a:xfrm>
          <a:prstGeom prst="roundRect">
            <a:avLst>
              <a:gd name="adj" fmla="val 34491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Arial" charset="0"/>
              </a:rPr>
              <a:t>GPi/SNr</a:t>
            </a:r>
          </a:p>
        </p:txBody>
      </p:sp>
      <p:sp>
        <p:nvSpPr>
          <p:cNvPr id="54299" name="AutoShape 27"/>
          <p:cNvSpPr>
            <a:spLocks noChangeArrowheads="1"/>
          </p:cNvSpPr>
          <p:nvPr/>
        </p:nvSpPr>
        <p:spPr bwMode="auto">
          <a:xfrm>
            <a:off x="2032000" y="1676400"/>
            <a:ext cx="2209800" cy="685800"/>
          </a:xfrm>
          <a:prstGeom prst="roundRect">
            <a:avLst>
              <a:gd name="adj" fmla="val 37269"/>
            </a:avLst>
          </a:prstGeom>
          <a:solidFill>
            <a:srgbClr val="FFC89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2514600" y="17526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Striatum</a:t>
            </a:r>
          </a:p>
        </p:txBody>
      </p:sp>
      <p:sp>
        <p:nvSpPr>
          <p:cNvPr id="54314" name="Text Box 42"/>
          <p:cNvSpPr txBox="1">
            <a:spLocks noChangeArrowheads="1"/>
          </p:cNvSpPr>
          <p:nvPr/>
        </p:nvSpPr>
        <p:spPr bwMode="auto">
          <a:xfrm>
            <a:off x="5638800" y="6035675"/>
            <a:ext cx="3200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>
                <a:latin typeface="Arial" charset="0"/>
              </a:rPr>
              <a:t>Modified from Wichmann and Delong, </a:t>
            </a:r>
            <a:r>
              <a:rPr lang="en-US" sz="1400" b="0" i="1">
                <a:latin typeface="Arial" charset="0"/>
                <a:cs typeface="Times New Roman" pitchFamily="18" charset="0"/>
              </a:rPr>
              <a:t>Curr Opin Neurobiol. 6:751-758, 1996. </a:t>
            </a:r>
          </a:p>
        </p:txBody>
      </p:sp>
      <p:grpSp>
        <p:nvGrpSpPr>
          <p:cNvPr id="54331" name="Group 59"/>
          <p:cNvGrpSpPr>
            <a:grpSpLocks/>
          </p:cNvGrpSpPr>
          <p:nvPr/>
        </p:nvGrpSpPr>
        <p:grpSpPr bwMode="auto">
          <a:xfrm>
            <a:off x="3184525" y="5029200"/>
            <a:ext cx="5197475" cy="944563"/>
            <a:chOff x="2006" y="3168"/>
            <a:chExt cx="3274" cy="595"/>
          </a:xfrm>
        </p:grpSpPr>
        <p:sp>
          <p:nvSpPr>
            <p:cNvPr id="54329" name="Text Box 57"/>
            <p:cNvSpPr txBox="1">
              <a:spLocks noChangeArrowheads="1"/>
            </p:cNvSpPr>
            <p:nvPr/>
          </p:nvSpPr>
          <p:spPr bwMode="auto">
            <a:xfrm>
              <a:off x="2006" y="3196"/>
              <a:ext cx="2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0">
                  <a:latin typeface="Arial" charset="0"/>
                </a:rPr>
                <a:t>*</a:t>
              </a:r>
            </a:p>
          </p:txBody>
        </p:sp>
        <p:sp>
          <p:nvSpPr>
            <p:cNvPr id="54330" name="Text Box 58"/>
            <p:cNvSpPr txBox="1">
              <a:spLocks noChangeArrowheads="1"/>
            </p:cNvSpPr>
            <p:nvPr/>
          </p:nvSpPr>
          <p:spPr bwMode="auto">
            <a:xfrm>
              <a:off x="3744" y="3168"/>
              <a:ext cx="1536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800" b="0" baseline="-10000">
                  <a:latin typeface="Arial" charset="0"/>
                </a:rPr>
                <a:t>*</a:t>
              </a:r>
              <a:r>
                <a:rPr lang="en-US" sz="4400" b="0" baseline="-10000">
                  <a:latin typeface="Arial" charset="0"/>
                </a:rPr>
                <a:t> </a:t>
              </a:r>
              <a:r>
                <a:rPr lang="en-US" sz="2400" b="0">
                  <a:latin typeface="Arial" charset="0"/>
                </a:rPr>
                <a:t>tonically active</a:t>
              </a:r>
            </a:p>
            <a:p>
              <a:r>
                <a:rPr lang="en-US" sz="2400" b="0">
                  <a:latin typeface="Arial" charset="0"/>
                </a:rPr>
                <a:t>   ~100 Hz</a:t>
              </a:r>
            </a:p>
          </p:txBody>
        </p:sp>
      </p:grpSp>
      <p:sp>
        <p:nvSpPr>
          <p:cNvPr id="54337" name="AutoShape 65"/>
          <p:cNvSpPr>
            <a:spLocks noChangeArrowheads="1"/>
          </p:cNvSpPr>
          <p:nvPr/>
        </p:nvSpPr>
        <p:spPr bwMode="auto">
          <a:xfrm>
            <a:off x="1900238" y="3455988"/>
            <a:ext cx="1066800" cy="533400"/>
          </a:xfrm>
          <a:prstGeom prst="roundRect">
            <a:avLst>
              <a:gd name="adj" fmla="val 34491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Arial" charset="0"/>
              </a:rPr>
              <a:t>GPe</a:t>
            </a:r>
          </a:p>
        </p:txBody>
      </p:sp>
      <p:sp>
        <p:nvSpPr>
          <p:cNvPr id="54338" name="AutoShape 66"/>
          <p:cNvSpPr>
            <a:spLocks noChangeArrowheads="1"/>
          </p:cNvSpPr>
          <p:nvPr/>
        </p:nvSpPr>
        <p:spPr bwMode="auto">
          <a:xfrm>
            <a:off x="1900238" y="4686300"/>
            <a:ext cx="1066800" cy="571500"/>
          </a:xfrm>
          <a:prstGeom prst="roundRect">
            <a:avLst>
              <a:gd name="adj" fmla="val 34491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Arial" charset="0"/>
              </a:rPr>
              <a:t>STN</a:t>
            </a:r>
          </a:p>
        </p:txBody>
      </p:sp>
      <p:grpSp>
        <p:nvGrpSpPr>
          <p:cNvPr id="54361" name="Group 89"/>
          <p:cNvGrpSpPr>
            <a:grpSpLocks/>
          </p:cNvGrpSpPr>
          <p:nvPr/>
        </p:nvGrpSpPr>
        <p:grpSpPr bwMode="auto">
          <a:xfrm>
            <a:off x="5943600" y="3810000"/>
            <a:ext cx="304800" cy="304800"/>
            <a:chOff x="4224" y="2592"/>
            <a:chExt cx="192" cy="192"/>
          </a:xfrm>
        </p:grpSpPr>
        <p:sp>
          <p:nvSpPr>
            <p:cNvPr id="54351" name="Oval 79"/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54" name="Line 82"/>
            <p:cNvSpPr>
              <a:spLocks noChangeShapeType="1"/>
            </p:cNvSpPr>
            <p:nvPr/>
          </p:nvSpPr>
          <p:spPr bwMode="auto">
            <a:xfrm>
              <a:off x="4264" y="2688"/>
              <a:ext cx="121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4365" name="Text Box 93"/>
          <p:cNvSpPr txBox="1">
            <a:spLocks noChangeArrowheads="1"/>
          </p:cNvSpPr>
          <p:nvPr/>
        </p:nvSpPr>
        <p:spPr bwMode="auto">
          <a:xfrm>
            <a:off x="1695450" y="3168650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Arial" charset="0"/>
              </a:rPr>
              <a:t>*</a:t>
            </a:r>
          </a:p>
        </p:txBody>
      </p:sp>
      <p:sp>
        <p:nvSpPr>
          <p:cNvPr id="54380" name="Text Box 108"/>
          <p:cNvSpPr txBox="1">
            <a:spLocks noChangeArrowheads="1"/>
          </p:cNvSpPr>
          <p:nvPr/>
        </p:nvSpPr>
        <p:spPr bwMode="auto">
          <a:xfrm>
            <a:off x="6477000" y="762000"/>
            <a:ext cx="203358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>
                <a:latin typeface="Arial" charset="0"/>
              </a:rPr>
              <a:t>Direct pathway</a:t>
            </a:r>
          </a:p>
          <a:p>
            <a:endParaRPr lang="en-US" sz="2200" b="0">
              <a:latin typeface="Arial" charset="0"/>
            </a:endParaRPr>
          </a:p>
          <a:p>
            <a:endParaRPr lang="en-US" sz="2200" b="0" i="1">
              <a:latin typeface="Arial" charset="0"/>
            </a:endParaRPr>
          </a:p>
        </p:txBody>
      </p:sp>
      <p:grpSp>
        <p:nvGrpSpPr>
          <p:cNvPr id="54381" name="Group 109"/>
          <p:cNvGrpSpPr>
            <a:grpSpLocks/>
          </p:cNvGrpSpPr>
          <p:nvPr/>
        </p:nvGrpSpPr>
        <p:grpSpPr bwMode="auto">
          <a:xfrm>
            <a:off x="6540500" y="2438400"/>
            <a:ext cx="304800" cy="304800"/>
            <a:chOff x="4224" y="2592"/>
            <a:chExt cx="192" cy="192"/>
          </a:xfrm>
        </p:grpSpPr>
        <p:sp>
          <p:nvSpPr>
            <p:cNvPr id="54382" name="Oval 110"/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83" name="Line 111"/>
            <p:cNvSpPr>
              <a:spLocks noChangeShapeType="1"/>
            </p:cNvSpPr>
            <p:nvPr/>
          </p:nvSpPr>
          <p:spPr bwMode="auto">
            <a:xfrm>
              <a:off x="4264" y="2688"/>
              <a:ext cx="121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4384" name="Group 112"/>
          <p:cNvGrpSpPr>
            <a:grpSpLocks/>
          </p:cNvGrpSpPr>
          <p:nvPr/>
        </p:nvGrpSpPr>
        <p:grpSpPr bwMode="auto">
          <a:xfrm>
            <a:off x="6540500" y="1981200"/>
            <a:ext cx="304800" cy="304800"/>
            <a:chOff x="2160" y="768"/>
            <a:chExt cx="192" cy="192"/>
          </a:xfrm>
        </p:grpSpPr>
        <p:sp>
          <p:nvSpPr>
            <p:cNvPr id="54385" name="Oval 113"/>
            <p:cNvSpPr>
              <a:spLocks noChangeArrowheads="1"/>
            </p:cNvSpPr>
            <p:nvPr/>
          </p:nvSpPr>
          <p:spPr bwMode="auto">
            <a:xfrm>
              <a:off x="2160" y="76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86" name="Line 114"/>
            <p:cNvSpPr>
              <a:spLocks noChangeShapeType="1"/>
            </p:cNvSpPr>
            <p:nvPr/>
          </p:nvSpPr>
          <p:spPr bwMode="auto">
            <a:xfrm>
              <a:off x="2200" y="864"/>
              <a:ext cx="121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4387" name="Line 115"/>
            <p:cNvSpPr>
              <a:spLocks noChangeShapeType="1"/>
            </p:cNvSpPr>
            <p:nvPr/>
          </p:nvSpPr>
          <p:spPr bwMode="auto">
            <a:xfrm rot="-5400000">
              <a:off x="2200" y="869"/>
              <a:ext cx="121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4388" name="Text Box 116"/>
          <p:cNvSpPr txBox="1">
            <a:spLocks noChangeArrowheads="1"/>
          </p:cNvSpPr>
          <p:nvPr/>
        </p:nvSpPr>
        <p:spPr bwMode="auto">
          <a:xfrm>
            <a:off x="6805613" y="1974850"/>
            <a:ext cx="2033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Excitation (glutamate)</a:t>
            </a:r>
          </a:p>
        </p:txBody>
      </p:sp>
      <p:sp>
        <p:nvSpPr>
          <p:cNvPr id="54389" name="Text Box 117"/>
          <p:cNvSpPr txBox="1">
            <a:spLocks noChangeArrowheads="1"/>
          </p:cNvSpPr>
          <p:nvPr/>
        </p:nvSpPr>
        <p:spPr bwMode="auto">
          <a:xfrm>
            <a:off x="6813550" y="2432050"/>
            <a:ext cx="167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Inhibition (GABA)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41" name="Text Box 1093"/>
          <p:cNvSpPr txBox="1">
            <a:spLocks noChangeArrowheads="1"/>
          </p:cNvSpPr>
          <p:nvPr/>
        </p:nvSpPr>
        <p:spPr bwMode="auto">
          <a:xfrm>
            <a:off x="6477000" y="762000"/>
            <a:ext cx="203358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>
                <a:latin typeface="Arial" charset="0"/>
              </a:rPr>
              <a:t>Direct pathway</a:t>
            </a:r>
          </a:p>
          <a:p>
            <a:endParaRPr lang="en-US" sz="2200" b="0">
              <a:latin typeface="Arial" charset="0"/>
            </a:endParaRPr>
          </a:p>
          <a:p>
            <a:endParaRPr lang="en-US" sz="2200" b="0" i="1">
              <a:latin typeface="Arial" charset="0"/>
            </a:endParaRPr>
          </a:p>
        </p:txBody>
      </p:sp>
      <p:grpSp>
        <p:nvGrpSpPr>
          <p:cNvPr id="79926" name="Group 1078"/>
          <p:cNvGrpSpPr>
            <a:grpSpLocks/>
          </p:cNvGrpSpPr>
          <p:nvPr/>
        </p:nvGrpSpPr>
        <p:grpSpPr bwMode="auto">
          <a:xfrm>
            <a:off x="4038600" y="1752600"/>
            <a:ext cx="533400" cy="3592513"/>
            <a:chOff x="2544" y="1104"/>
            <a:chExt cx="336" cy="2263"/>
          </a:xfrm>
        </p:grpSpPr>
        <p:sp>
          <p:nvSpPr>
            <p:cNvPr id="79927" name="Line 1079"/>
            <p:cNvSpPr>
              <a:spLocks noChangeShapeType="1"/>
            </p:cNvSpPr>
            <p:nvPr/>
          </p:nvSpPr>
          <p:spPr bwMode="auto">
            <a:xfrm>
              <a:off x="2544" y="1104"/>
              <a:ext cx="0" cy="2263"/>
            </a:xfrm>
            <a:prstGeom prst="line">
              <a:avLst/>
            </a:prstGeom>
            <a:noFill/>
            <a:ln w="88900">
              <a:solidFill>
                <a:srgbClr val="FFC891"/>
              </a:solidFill>
              <a:miter lim="800000"/>
              <a:headEnd type="oval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79928" name="Group 1080"/>
            <p:cNvGrpSpPr>
              <a:grpSpLocks/>
            </p:cNvGrpSpPr>
            <p:nvPr/>
          </p:nvGrpSpPr>
          <p:grpSpPr bwMode="auto">
            <a:xfrm>
              <a:off x="2688" y="3120"/>
              <a:ext cx="192" cy="192"/>
              <a:chOff x="4224" y="2592"/>
              <a:chExt cx="192" cy="192"/>
            </a:xfrm>
          </p:grpSpPr>
          <p:sp>
            <p:nvSpPr>
              <p:cNvPr id="79929" name="Oval 1081"/>
              <p:cNvSpPr>
                <a:spLocks noChangeArrowheads="1"/>
              </p:cNvSpPr>
              <p:nvPr/>
            </p:nvSpPr>
            <p:spPr bwMode="auto">
              <a:xfrm>
                <a:off x="4224" y="2592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930" name="Line 1082"/>
              <p:cNvSpPr>
                <a:spLocks noChangeShapeType="1"/>
              </p:cNvSpPr>
              <p:nvPr/>
            </p:nvSpPr>
            <p:spPr bwMode="auto">
              <a:xfrm>
                <a:off x="4264" y="2688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79874" name="Group 1026"/>
          <p:cNvGrpSpPr>
            <a:grpSpLocks/>
          </p:cNvGrpSpPr>
          <p:nvPr/>
        </p:nvGrpSpPr>
        <p:grpSpPr bwMode="auto">
          <a:xfrm>
            <a:off x="5715000" y="1143000"/>
            <a:ext cx="533400" cy="2133600"/>
            <a:chOff x="3600" y="720"/>
            <a:chExt cx="336" cy="1344"/>
          </a:xfrm>
        </p:grpSpPr>
        <p:sp>
          <p:nvSpPr>
            <p:cNvPr id="79875" name="Line 1027"/>
            <p:cNvSpPr>
              <a:spLocks noChangeShapeType="1"/>
            </p:cNvSpPr>
            <p:nvPr/>
          </p:nvSpPr>
          <p:spPr bwMode="auto">
            <a:xfrm rot="-10800000">
              <a:off x="3600" y="720"/>
              <a:ext cx="0" cy="1344"/>
            </a:xfrm>
            <a:prstGeom prst="line">
              <a:avLst/>
            </a:prstGeom>
            <a:noFill/>
            <a:ln w="152400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79876" name="Group 1028"/>
            <p:cNvGrpSpPr>
              <a:grpSpLocks/>
            </p:cNvGrpSpPr>
            <p:nvPr/>
          </p:nvGrpSpPr>
          <p:grpSpPr bwMode="auto">
            <a:xfrm>
              <a:off x="3744" y="720"/>
              <a:ext cx="192" cy="192"/>
              <a:chOff x="4712" y="2832"/>
              <a:chExt cx="192" cy="192"/>
            </a:xfrm>
          </p:grpSpPr>
          <p:sp>
            <p:nvSpPr>
              <p:cNvPr id="79877" name="Oval 1029"/>
              <p:cNvSpPr>
                <a:spLocks noChangeArrowheads="1"/>
              </p:cNvSpPr>
              <p:nvPr/>
            </p:nvSpPr>
            <p:spPr bwMode="auto">
              <a:xfrm>
                <a:off x="4712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878" name="Line 1030"/>
              <p:cNvSpPr>
                <a:spLocks noChangeShapeType="1"/>
              </p:cNvSpPr>
              <p:nvPr/>
            </p:nvSpPr>
            <p:spPr bwMode="auto">
              <a:xfrm>
                <a:off x="4752" y="2928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879" name="Line 1031"/>
              <p:cNvSpPr>
                <a:spLocks noChangeShapeType="1"/>
              </p:cNvSpPr>
              <p:nvPr/>
            </p:nvSpPr>
            <p:spPr bwMode="auto">
              <a:xfrm rot="-5400000">
                <a:off x="4752" y="2933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79881" name="Group 1033"/>
          <p:cNvGrpSpPr>
            <a:grpSpLocks/>
          </p:cNvGrpSpPr>
          <p:nvPr/>
        </p:nvGrpSpPr>
        <p:grpSpPr bwMode="auto">
          <a:xfrm>
            <a:off x="1079500" y="914400"/>
            <a:ext cx="749300" cy="5484813"/>
            <a:chOff x="623" y="864"/>
            <a:chExt cx="472" cy="4255"/>
          </a:xfrm>
        </p:grpSpPr>
        <p:sp>
          <p:nvSpPr>
            <p:cNvPr id="79882" name="Line 1034"/>
            <p:cNvSpPr>
              <a:spLocks noChangeShapeType="1"/>
            </p:cNvSpPr>
            <p:nvPr/>
          </p:nvSpPr>
          <p:spPr bwMode="auto">
            <a:xfrm>
              <a:off x="624" y="864"/>
              <a:ext cx="0" cy="4255"/>
            </a:xfrm>
            <a:prstGeom prst="line">
              <a:avLst/>
            </a:prstGeom>
            <a:noFill/>
            <a:ln w="88900">
              <a:solidFill>
                <a:srgbClr val="8DA3FF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9883" name="Line 1035"/>
            <p:cNvSpPr>
              <a:spLocks noChangeShapeType="1"/>
            </p:cNvSpPr>
            <p:nvPr/>
          </p:nvSpPr>
          <p:spPr bwMode="auto">
            <a:xfrm rot="-5400000">
              <a:off x="858" y="4852"/>
              <a:ext cx="1" cy="472"/>
            </a:xfrm>
            <a:prstGeom prst="line">
              <a:avLst/>
            </a:prstGeom>
            <a:noFill/>
            <a:ln w="88900">
              <a:solidFill>
                <a:srgbClr val="8DA3FF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79884" name="Rectangle 1036"/>
          <p:cNvSpPr>
            <a:spLocks noChangeArrowheads="1"/>
          </p:cNvSpPr>
          <p:nvPr/>
        </p:nvSpPr>
        <p:spPr bwMode="auto">
          <a:xfrm>
            <a:off x="1600200" y="381000"/>
            <a:ext cx="3276600" cy="563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887" name="Text Box 1039"/>
          <p:cNvSpPr txBox="1">
            <a:spLocks noChangeArrowheads="1"/>
          </p:cNvSpPr>
          <p:nvPr/>
        </p:nvSpPr>
        <p:spPr bwMode="auto">
          <a:xfrm>
            <a:off x="2057400" y="6035675"/>
            <a:ext cx="1725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Brain stem/</a:t>
            </a:r>
          </a:p>
          <a:p>
            <a:r>
              <a:rPr lang="en-US" sz="2400" b="0">
                <a:latin typeface="Arial" charset="0"/>
              </a:rPr>
              <a:t>Spinal cord</a:t>
            </a:r>
          </a:p>
        </p:txBody>
      </p:sp>
      <p:grpSp>
        <p:nvGrpSpPr>
          <p:cNvPr id="79888" name="Group 1040"/>
          <p:cNvGrpSpPr>
            <a:grpSpLocks/>
          </p:cNvGrpSpPr>
          <p:nvPr/>
        </p:nvGrpSpPr>
        <p:grpSpPr bwMode="auto">
          <a:xfrm>
            <a:off x="4953000" y="3048000"/>
            <a:ext cx="1524000" cy="609600"/>
            <a:chOff x="3120" y="1296"/>
            <a:chExt cx="960" cy="384"/>
          </a:xfrm>
        </p:grpSpPr>
        <p:sp>
          <p:nvSpPr>
            <p:cNvPr id="79889" name="AutoShape 1041"/>
            <p:cNvSpPr>
              <a:spLocks noChangeArrowheads="1"/>
            </p:cNvSpPr>
            <p:nvPr/>
          </p:nvSpPr>
          <p:spPr bwMode="auto">
            <a:xfrm>
              <a:off x="3120" y="1296"/>
              <a:ext cx="960" cy="384"/>
            </a:xfrm>
            <a:prstGeom prst="roundRect">
              <a:avLst>
                <a:gd name="adj" fmla="val 31458"/>
              </a:avLst>
            </a:prstGeom>
            <a:solidFill>
              <a:srgbClr val="6D48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0">
                  <a:latin typeface="Arial" charset="0"/>
                </a:rPr>
                <a:t> </a:t>
              </a:r>
            </a:p>
          </p:txBody>
        </p:sp>
        <p:sp>
          <p:nvSpPr>
            <p:cNvPr id="79890" name="Text Box 1042"/>
            <p:cNvSpPr txBox="1">
              <a:spLocks noChangeArrowheads="1"/>
            </p:cNvSpPr>
            <p:nvPr/>
          </p:nvSpPr>
          <p:spPr bwMode="auto">
            <a:xfrm>
              <a:off x="3264" y="1343"/>
              <a:ext cx="660" cy="288"/>
            </a:xfrm>
            <a:prstGeom prst="rect">
              <a:avLst/>
            </a:prstGeom>
            <a:solidFill>
              <a:srgbClr val="6D48C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>
                  <a:solidFill>
                    <a:schemeClr val="bg1"/>
                  </a:solidFill>
                  <a:latin typeface="Arial" charset="0"/>
                </a:rPr>
                <a:t>VA/VL</a:t>
              </a:r>
            </a:p>
          </p:txBody>
        </p:sp>
      </p:grpSp>
      <p:sp>
        <p:nvSpPr>
          <p:cNvPr id="79893" name="AutoShape 1045"/>
          <p:cNvSpPr>
            <a:spLocks noChangeArrowheads="1"/>
          </p:cNvSpPr>
          <p:nvPr/>
        </p:nvSpPr>
        <p:spPr bwMode="auto">
          <a:xfrm>
            <a:off x="2032000" y="1677988"/>
            <a:ext cx="2209800" cy="685800"/>
          </a:xfrm>
          <a:prstGeom prst="roundRect">
            <a:avLst>
              <a:gd name="adj" fmla="val 37269"/>
            </a:avLst>
          </a:prstGeom>
          <a:solidFill>
            <a:srgbClr val="FFC89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79894" name="Text Box 1046"/>
          <p:cNvSpPr txBox="1">
            <a:spLocks noChangeArrowheads="1"/>
          </p:cNvSpPr>
          <p:nvPr/>
        </p:nvSpPr>
        <p:spPr bwMode="auto">
          <a:xfrm>
            <a:off x="2514600" y="17526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latin typeface="Arial" charset="0"/>
              </a:rPr>
              <a:t>Striatum</a:t>
            </a:r>
          </a:p>
        </p:txBody>
      </p:sp>
      <p:sp>
        <p:nvSpPr>
          <p:cNvPr id="79895" name="Text Box 1047"/>
          <p:cNvSpPr txBox="1">
            <a:spLocks noChangeArrowheads="1"/>
          </p:cNvSpPr>
          <p:nvPr/>
        </p:nvSpPr>
        <p:spPr bwMode="auto">
          <a:xfrm>
            <a:off x="5638800" y="6035675"/>
            <a:ext cx="3200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>
                <a:latin typeface="Arial" charset="0"/>
              </a:rPr>
              <a:t>Modified from Wichmann and Delong, </a:t>
            </a:r>
            <a:r>
              <a:rPr lang="en-US" sz="1400" b="0" i="1">
                <a:latin typeface="Arial" charset="0"/>
                <a:cs typeface="Times New Roman" pitchFamily="18" charset="0"/>
              </a:rPr>
              <a:t>Curr Opin Neurobiol. 6:751-758, 1996. </a:t>
            </a:r>
          </a:p>
        </p:txBody>
      </p:sp>
      <p:sp>
        <p:nvSpPr>
          <p:cNvPr id="79896" name="Text Box 1048"/>
          <p:cNvSpPr txBox="1">
            <a:spLocks noChangeArrowheads="1"/>
          </p:cNvSpPr>
          <p:nvPr/>
        </p:nvSpPr>
        <p:spPr bwMode="auto">
          <a:xfrm>
            <a:off x="6477000" y="762000"/>
            <a:ext cx="2111375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>
                <a:latin typeface="Arial" charset="0"/>
              </a:rPr>
              <a:t>Direct pathway:</a:t>
            </a:r>
          </a:p>
          <a:p>
            <a:r>
              <a:rPr lang="en-US" sz="2200" b="0" i="1">
                <a:latin typeface="Arial" charset="0"/>
              </a:rPr>
              <a:t>facilitates</a:t>
            </a:r>
          </a:p>
          <a:p>
            <a:pPr>
              <a:lnSpc>
                <a:spcPct val="80000"/>
              </a:lnSpc>
            </a:pPr>
            <a:r>
              <a:rPr lang="en-US" sz="2200" b="0" i="1">
                <a:latin typeface="Arial" charset="0"/>
              </a:rPr>
              <a:t>movement</a:t>
            </a:r>
          </a:p>
        </p:txBody>
      </p:sp>
      <p:grpSp>
        <p:nvGrpSpPr>
          <p:cNvPr id="79897" name="Group 1049"/>
          <p:cNvGrpSpPr>
            <a:grpSpLocks/>
          </p:cNvGrpSpPr>
          <p:nvPr/>
        </p:nvGrpSpPr>
        <p:grpSpPr bwMode="auto">
          <a:xfrm>
            <a:off x="3184525" y="5029200"/>
            <a:ext cx="5197475" cy="944563"/>
            <a:chOff x="2006" y="3168"/>
            <a:chExt cx="3274" cy="595"/>
          </a:xfrm>
        </p:grpSpPr>
        <p:sp>
          <p:nvSpPr>
            <p:cNvPr id="79898" name="Text Box 1050"/>
            <p:cNvSpPr txBox="1">
              <a:spLocks noChangeArrowheads="1"/>
            </p:cNvSpPr>
            <p:nvPr/>
          </p:nvSpPr>
          <p:spPr bwMode="auto">
            <a:xfrm>
              <a:off x="2006" y="3196"/>
              <a:ext cx="2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0">
                  <a:latin typeface="Arial" charset="0"/>
                </a:rPr>
                <a:t>*</a:t>
              </a:r>
            </a:p>
          </p:txBody>
        </p:sp>
        <p:sp>
          <p:nvSpPr>
            <p:cNvPr id="79899" name="Text Box 1051"/>
            <p:cNvSpPr txBox="1">
              <a:spLocks noChangeArrowheads="1"/>
            </p:cNvSpPr>
            <p:nvPr/>
          </p:nvSpPr>
          <p:spPr bwMode="auto">
            <a:xfrm>
              <a:off x="3744" y="3168"/>
              <a:ext cx="1536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800" b="0" baseline="-10000">
                  <a:latin typeface="Arial" charset="0"/>
                </a:rPr>
                <a:t>*</a:t>
              </a:r>
              <a:r>
                <a:rPr lang="en-US" sz="4400" b="0" baseline="-10000">
                  <a:latin typeface="Arial" charset="0"/>
                </a:rPr>
                <a:t> </a:t>
              </a:r>
              <a:r>
                <a:rPr lang="en-US" sz="2400" b="0">
                  <a:latin typeface="Arial" charset="0"/>
                </a:rPr>
                <a:t>tonically active</a:t>
              </a:r>
            </a:p>
            <a:p>
              <a:r>
                <a:rPr lang="en-US" sz="2400" b="0">
                  <a:latin typeface="Arial" charset="0"/>
                </a:rPr>
                <a:t>   ~100 Hz</a:t>
              </a:r>
              <a:endParaRPr lang="en-US" sz="1800" b="0">
                <a:latin typeface="Arial" charset="0"/>
              </a:endParaRPr>
            </a:p>
          </p:txBody>
        </p:sp>
      </p:grpSp>
      <p:sp>
        <p:nvSpPr>
          <p:cNvPr id="79904" name="AutoShape 1056"/>
          <p:cNvSpPr>
            <a:spLocks noChangeArrowheads="1"/>
          </p:cNvSpPr>
          <p:nvPr/>
        </p:nvSpPr>
        <p:spPr bwMode="auto">
          <a:xfrm>
            <a:off x="1900238" y="3455988"/>
            <a:ext cx="1066800" cy="533400"/>
          </a:xfrm>
          <a:prstGeom prst="roundRect">
            <a:avLst>
              <a:gd name="adj" fmla="val 34491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Arial" charset="0"/>
              </a:rPr>
              <a:t>GPe</a:t>
            </a:r>
          </a:p>
        </p:txBody>
      </p:sp>
      <p:sp>
        <p:nvSpPr>
          <p:cNvPr id="79905" name="AutoShape 1057"/>
          <p:cNvSpPr>
            <a:spLocks noChangeArrowheads="1"/>
          </p:cNvSpPr>
          <p:nvPr/>
        </p:nvSpPr>
        <p:spPr bwMode="auto">
          <a:xfrm>
            <a:off x="1900238" y="4686300"/>
            <a:ext cx="1066800" cy="571500"/>
          </a:xfrm>
          <a:prstGeom prst="roundRect">
            <a:avLst>
              <a:gd name="adj" fmla="val 34491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Arial" charset="0"/>
              </a:rPr>
              <a:t>STN</a:t>
            </a:r>
          </a:p>
        </p:txBody>
      </p:sp>
      <p:grpSp>
        <p:nvGrpSpPr>
          <p:cNvPr id="79917" name="Group 1069"/>
          <p:cNvGrpSpPr>
            <a:grpSpLocks/>
          </p:cNvGrpSpPr>
          <p:nvPr/>
        </p:nvGrpSpPr>
        <p:grpSpPr bwMode="auto">
          <a:xfrm>
            <a:off x="5943600" y="3810000"/>
            <a:ext cx="304800" cy="304800"/>
            <a:chOff x="4224" y="2592"/>
            <a:chExt cx="192" cy="192"/>
          </a:xfrm>
        </p:grpSpPr>
        <p:sp>
          <p:nvSpPr>
            <p:cNvPr id="79918" name="Oval 1070"/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919" name="Line 1071"/>
            <p:cNvSpPr>
              <a:spLocks noChangeShapeType="1"/>
            </p:cNvSpPr>
            <p:nvPr/>
          </p:nvSpPr>
          <p:spPr bwMode="auto">
            <a:xfrm>
              <a:off x="4264" y="2688"/>
              <a:ext cx="121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9940" name="Group 1092"/>
          <p:cNvGrpSpPr>
            <a:grpSpLocks/>
          </p:cNvGrpSpPr>
          <p:nvPr/>
        </p:nvGrpSpPr>
        <p:grpSpPr bwMode="auto">
          <a:xfrm>
            <a:off x="3200400" y="914400"/>
            <a:ext cx="533400" cy="685800"/>
            <a:chOff x="2016" y="576"/>
            <a:chExt cx="336" cy="432"/>
          </a:xfrm>
        </p:grpSpPr>
        <p:sp>
          <p:nvSpPr>
            <p:cNvPr id="79921" name="Line 1073"/>
            <p:cNvSpPr>
              <a:spLocks noChangeShapeType="1"/>
            </p:cNvSpPr>
            <p:nvPr/>
          </p:nvSpPr>
          <p:spPr bwMode="auto">
            <a:xfrm>
              <a:off x="2016" y="576"/>
              <a:ext cx="0" cy="432"/>
            </a:xfrm>
            <a:prstGeom prst="line">
              <a:avLst/>
            </a:prstGeom>
            <a:noFill/>
            <a:ln w="88900">
              <a:solidFill>
                <a:srgbClr val="8DA3FF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79939" name="Group 1091"/>
            <p:cNvGrpSpPr>
              <a:grpSpLocks/>
            </p:cNvGrpSpPr>
            <p:nvPr/>
          </p:nvGrpSpPr>
          <p:grpSpPr bwMode="auto">
            <a:xfrm>
              <a:off x="2160" y="768"/>
              <a:ext cx="192" cy="192"/>
              <a:chOff x="2160" y="768"/>
              <a:chExt cx="192" cy="192"/>
            </a:xfrm>
          </p:grpSpPr>
          <p:sp>
            <p:nvSpPr>
              <p:cNvPr id="79923" name="Oval 1075"/>
              <p:cNvSpPr>
                <a:spLocks noChangeArrowheads="1"/>
              </p:cNvSpPr>
              <p:nvPr/>
            </p:nvSpPr>
            <p:spPr bwMode="auto">
              <a:xfrm>
                <a:off x="2160" y="76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924" name="Line 1076"/>
              <p:cNvSpPr>
                <a:spLocks noChangeShapeType="1"/>
              </p:cNvSpPr>
              <p:nvPr/>
            </p:nvSpPr>
            <p:spPr bwMode="auto">
              <a:xfrm>
                <a:off x="2200" y="864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925" name="Line 1077"/>
              <p:cNvSpPr>
                <a:spLocks noChangeShapeType="1"/>
              </p:cNvSpPr>
              <p:nvPr/>
            </p:nvSpPr>
            <p:spPr bwMode="auto">
              <a:xfrm rot="-5400000">
                <a:off x="2200" y="869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79931" name="Text Box 1083"/>
          <p:cNvSpPr txBox="1">
            <a:spLocks noChangeArrowheads="1"/>
          </p:cNvSpPr>
          <p:nvPr/>
        </p:nvSpPr>
        <p:spPr bwMode="auto">
          <a:xfrm>
            <a:off x="1695450" y="3168650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Arial" charset="0"/>
              </a:rPr>
              <a:t>*</a:t>
            </a:r>
          </a:p>
        </p:txBody>
      </p:sp>
      <p:grpSp>
        <p:nvGrpSpPr>
          <p:cNvPr id="79945" name="Group 1097"/>
          <p:cNvGrpSpPr>
            <a:grpSpLocks/>
          </p:cNvGrpSpPr>
          <p:nvPr/>
        </p:nvGrpSpPr>
        <p:grpSpPr bwMode="auto">
          <a:xfrm>
            <a:off x="4572000" y="3730625"/>
            <a:ext cx="3124200" cy="1984375"/>
            <a:chOff x="2880" y="2350"/>
            <a:chExt cx="1968" cy="1250"/>
          </a:xfrm>
        </p:grpSpPr>
        <p:grpSp>
          <p:nvGrpSpPr>
            <p:cNvPr id="79934" name="Group 1086"/>
            <p:cNvGrpSpPr>
              <a:grpSpLocks/>
            </p:cNvGrpSpPr>
            <p:nvPr/>
          </p:nvGrpSpPr>
          <p:grpSpPr bwMode="auto">
            <a:xfrm>
              <a:off x="2880" y="2350"/>
              <a:ext cx="720" cy="1250"/>
              <a:chOff x="3408" y="2448"/>
              <a:chExt cx="720" cy="1250"/>
            </a:xfrm>
          </p:grpSpPr>
          <p:sp>
            <p:nvSpPr>
              <p:cNvPr id="79935" name="Line 1087"/>
              <p:cNvSpPr>
                <a:spLocks noChangeShapeType="1"/>
              </p:cNvSpPr>
              <p:nvPr/>
            </p:nvSpPr>
            <p:spPr bwMode="auto">
              <a:xfrm>
                <a:off x="3408" y="3676"/>
                <a:ext cx="720" cy="0"/>
              </a:xfrm>
              <a:prstGeom prst="line">
                <a:avLst/>
              </a:prstGeom>
              <a:noFill/>
              <a:ln w="88900">
                <a:solidFill>
                  <a:srgbClr val="CC99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79936" name="Line 1088"/>
              <p:cNvSpPr>
                <a:spLocks noChangeShapeType="1"/>
              </p:cNvSpPr>
              <p:nvPr/>
            </p:nvSpPr>
            <p:spPr bwMode="auto">
              <a:xfrm flipV="1">
                <a:off x="4128" y="2448"/>
                <a:ext cx="0" cy="1250"/>
              </a:xfrm>
              <a:prstGeom prst="line">
                <a:avLst/>
              </a:prstGeom>
              <a:noFill/>
              <a:ln w="88900">
                <a:solidFill>
                  <a:srgbClr val="CC99FF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79937" name="Text Box 1089"/>
            <p:cNvSpPr txBox="1">
              <a:spLocks noChangeArrowheads="1"/>
            </p:cNvSpPr>
            <p:nvPr/>
          </p:nvSpPr>
          <p:spPr bwMode="auto">
            <a:xfrm>
              <a:off x="3694" y="2350"/>
              <a:ext cx="115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" charset="0"/>
                </a:rPr>
                <a:t>Disinhibition</a:t>
              </a:r>
            </a:p>
          </p:txBody>
        </p:sp>
      </p:grpSp>
      <p:sp>
        <p:nvSpPr>
          <p:cNvPr id="79938" name="AutoShape 1090"/>
          <p:cNvSpPr>
            <a:spLocks noChangeArrowheads="1"/>
          </p:cNvSpPr>
          <p:nvPr/>
        </p:nvSpPr>
        <p:spPr bwMode="auto">
          <a:xfrm>
            <a:off x="152400" y="152400"/>
            <a:ext cx="6096000" cy="914400"/>
          </a:xfrm>
          <a:prstGeom prst="roundRect">
            <a:avLst>
              <a:gd name="adj" fmla="val 37847"/>
            </a:avLst>
          </a:prstGeom>
          <a:solidFill>
            <a:srgbClr val="8DA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latin typeface="Arial" charset="0"/>
              </a:rPr>
              <a:t>Cortex</a:t>
            </a:r>
          </a:p>
        </p:txBody>
      </p:sp>
      <p:sp>
        <p:nvSpPr>
          <p:cNvPr id="79891" name="AutoShape 1043"/>
          <p:cNvSpPr>
            <a:spLocks noChangeArrowheads="1"/>
          </p:cNvSpPr>
          <p:nvPr/>
        </p:nvSpPr>
        <p:spPr bwMode="auto">
          <a:xfrm>
            <a:off x="3429000" y="5384800"/>
            <a:ext cx="1219200" cy="533400"/>
          </a:xfrm>
          <a:prstGeom prst="roundRect">
            <a:avLst>
              <a:gd name="adj" fmla="val 34491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Arial" charset="0"/>
              </a:rPr>
              <a:t>GPi/SNr</a:t>
            </a:r>
          </a:p>
        </p:txBody>
      </p:sp>
      <p:grpSp>
        <p:nvGrpSpPr>
          <p:cNvPr id="79965" name="Group 1117"/>
          <p:cNvGrpSpPr>
            <a:grpSpLocks/>
          </p:cNvGrpSpPr>
          <p:nvPr/>
        </p:nvGrpSpPr>
        <p:grpSpPr bwMode="auto">
          <a:xfrm>
            <a:off x="6692900" y="2590800"/>
            <a:ext cx="304800" cy="304800"/>
            <a:chOff x="4224" y="2592"/>
            <a:chExt cx="192" cy="192"/>
          </a:xfrm>
        </p:grpSpPr>
        <p:sp>
          <p:nvSpPr>
            <p:cNvPr id="79966" name="Oval 1118"/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967" name="Line 1119"/>
            <p:cNvSpPr>
              <a:spLocks noChangeShapeType="1"/>
            </p:cNvSpPr>
            <p:nvPr/>
          </p:nvSpPr>
          <p:spPr bwMode="auto">
            <a:xfrm>
              <a:off x="4264" y="2688"/>
              <a:ext cx="121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9968" name="Group 1120"/>
          <p:cNvGrpSpPr>
            <a:grpSpLocks/>
          </p:cNvGrpSpPr>
          <p:nvPr/>
        </p:nvGrpSpPr>
        <p:grpSpPr bwMode="auto">
          <a:xfrm>
            <a:off x="6692900" y="2133600"/>
            <a:ext cx="304800" cy="304800"/>
            <a:chOff x="2160" y="768"/>
            <a:chExt cx="192" cy="192"/>
          </a:xfrm>
        </p:grpSpPr>
        <p:sp>
          <p:nvSpPr>
            <p:cNvPr id="79969" name="Oval 1121"/>
            <p:cNvSpPr>
              <a:spLocks noChangeArrowheads="1"/>
            </p:cNvSpPr>
            <p:nvPr/>
          </p:nvSpPr>
          <p:spPr bwMode="auto">
            <a:xfrm>
              <a:off x="2160" y="76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970" name="Line 1122"/>
            <p:cNvSpPr>
              <a:spLocks noChangeShapeType="1"/>
            </p:cNvSpPr>
            <p:nvPr/>
          </p:nvSpPr>
          <p:spPr bwMode="auto">
            <a:xfrm>
              <a:off x="2200" y="864"/>
              <a:ext cx="121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9971" name="Line 1123"/>
            <p:cNvSpPr>
              <a:spLocks noChangeShapeType="1"/>
            </p:cNvSpPr>
            <p:nvPr/>
          </p:nvSpPr>
          <p:spPr bwMode="auto">
            <a:xfrm rot="-5400000">
              <a:off x="2200" y="869"/>
              <a:ext cx="121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9972" name="Text Box 1124"/>
          <p:cNvSpPr txBox="1">
            <a:spLocks noChangeArrowheads="1"/>
          </p:cNvSpPr>
          <p:nvPr/>
        </p:nvSpPr>
        <p:spPr bwMode="auto">
          <a:xfrm>
            <a:off x="6958013" y="2127250"/>
            <a:ext cx="2033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Excitation (glutamate)</a:t>
            </a:r>
          </a:p>
        </p:txBody>
      </p:sp>
      <p:sp>
        <p:nvSpPr>
          <p:cNvPr id="79973" name="Text Box 1125"/>
          <p:cNvSpPr txBox="1">
            <a:spLocks noChangeArrowheads="1"/>
          </p:cNvSpPr>
          <p:nvPr/>
        </p:nvSpPr>
        <p:spPr bwMode="auto">
          <a:xfrm>
            <a:off x="6965950" y="2584450"/>
            <a:ext cx="167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Inhibition (GABA)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7" grpId="0" autoUpdateAnimBg="0"/>
      <p:bldP spid="7989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78" name="Line 1054"/>
          <p:cNvSpPr>
            <a:spLocks noChangeShapeType="1"/>
          </p:cNvSpPr>
          <p:nvPr/>
        </p:nvSpPr>
        <p:spPr bwMode="auto">
          <a:xfrm>
            <a:off x="2362200" y="3989388"/>
            <a:ext cx="0" cy="658812"/>
          </a:xfrm>
          <a:prstGeom prst="line">
            <a:avLst/>
          </a:prstGeom>
          <a:noFill/>
          <a:ln w="127000">
            <a:solidFill>
              <a:srgbClr val="CC99FF"/>
            </a:solidFill>
            <a:miter lim="800000"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78928" name="Text Box 1104"/>
          <p:cNvSpPr txBox="1">
            <a:spLocks noChangeArrowheads="1"/>
          </p:cNvSpPr>
          <p:nvPr/>
        </p:nvSpPr>
        <p:spPr bwMode="auto">
          <a:xfrm>
            <a:off x="2514600" y="4230688"/>
            <a:ext cx="183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Disinhibition</a:t>
            </a:r>
          </a:p>
        </p:txBody>
      </p:sp>
      <p:grpSp>
        <p:nvGrpSpPr>
          <p:cNvPr id="78941" name="Group 1117"/>
          <p:cNvGrpSpPr>
            <a:grpSpLocks/>
          </p:cNvGrpSpPr>
          <p:nvPr/>
        </p:nvGrpSpPr>
        <p:grpSpPr bwMode="auto">
          <a:xfrm>
            <a:off x="2362200" y="2103438"/>
            <a:ext cx="533400" cy="1325562"/>
            <a:chOff x="1488" y="1296"/>
            <a:chExt cx="336" cy="835"/>
          </a:xfrm>
        </p:grpSpPr>
        <p:sp>
          <p:nvSpPr>
            <p:cNvPr id="78853" name="Line 1029"/>
            <p:cNvSpPr>
              <a:spLocks noChangeShapeType="1"/>
            </p:cNvSpPr>
            <p:nvPr/>
          </p:nvSpPr>
          <p:spPr bwMode="auto">
            <a:xfrm>
              <a:off x="1488" y="1296"/>
              <a:ext cx="0" cy="835"/>
            </a:xfrm>
            <a:prstGeom prst="line">
              <a:avLst/>
            </a:prstGeom>
            <a:noFill/>
            <a:ln w="88900">
              <a:solidFill>
                <a:srgbClr val="FFC891"/>
              </a:solidFill>
              <a:miter lim="800000"/>
              <a:headEnd type="oval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78938" name="Group 1114"/>
            <p:cNvGrpSpPr>
              <a:grpSpLocks/>
            </p:cNvGrpSpPr>
            <p:nvPr/>
          </p:nvGrpSpPr>
          <p:grpSpPr bwMode="auto">
            <a:xfrm>
              <a:off x="1632" y="1920"/>
              <a:ext cx="192" cy="192"/>
              <a:chOff x="4224" y="2592"/>
              <a:chExt cx="192" cy="192"/>
            </a:xfrm>
          </p:grpSpPr>
          <p:sp>
            <p:nvSpPr>
              <p:cNvPr id="78939" name="Oval 1115"/>
              <p:cNvSpPr>
                <a:spLocks noChangeArrowheads="1"/>
              </p:cNvSpPr>
              <p:nvPr/>
            </p:nvSpPr>
            <p:spPr bwMode="auto">
              <a:xfrm>
                <a:off x="4224" y="2592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940" name="Line 1116"/>
              <p:cNvSpPr>
                <a:spLocks noChangeShapeType="1"/>
              </p:cNvSpPr>
              <p:nvPr/>
            </p:nvSpPr>
            <p:spPr bwMode="auto">
              <a:xfrm>
                <a:off x="4264" y="2688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78933" name="Group 1109"/>
          <p:cNvGrpSpPr>
            <a:grpSpLocks/>
          </p:cNvGrpSpPr>
          <p:nvPr/>
        </p:nvGrpSpPr>
        <p:grpSpPr bwMode="auto">
          <a:xfrm>
            <a:off x="2362200" y="5257800"/>
            <a:ext cx="1004888" cy="474663"/>
            <a:chOff x="1488" y="3312"/>
            <a:chExt cx="633" cy="299"/>
          </a:xfrm>
        </p:grpSpPr>
        <p:grpSp>
          <p:nvGrpSpPr>
            <p:cNvPr id="78875" name="Group 1051"/>
            <p:cNvGrpSpPr>
              <a:grpSpLocks/>
            </p:cNvGrpSpPr>
            <p:nvPr/>
          </p:nvGrpSpPr>
          <p:grpSpPr bwMode="auto">
            <a:xfrm>
              <a:off x="1488" y="3312"/>
              <a:ext cx="633" cy="299"/>
              <a:chOff x="1536" y="3888"/>
              <a:chExt cx="528" cy="420"/>
            </a:xfrm>
          </p:grpSpPr>
          <p:sp>
            <p:nvSpPr>
              <p:cNvPr id="78876" name="Line 1052"/>
              <p:cNvSpPr>
                <a:spLocks noChangeShapeType="1"/>
              </p:cNvSpPr>
              <p:nvPr/>
            </p:nvSpPr>
            <p:spPr bwMode="auto">
              <a:xfrm>
                <a:off x="1536" y="3888"/>
                <a:ext cx="0" cy="420"/>
              </a:xfrm>
              <a:prstGeom prst="line">
                <a:avLst/>
              </a:prstGeom>
              <a:noFill/>
              <a:ln w="88900">
                <a:solidFill>
                  <a:srgbClr val="99CC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78877" name="Line 1053"/>
              <p:cNvSpPr>
                <a:spLocks noChangeShapeType="1"/>
              </p:cNvSpPr>
              <p:nvPr/>
            </p:nvSpPr>
            <p:spPr bwMode="auto">
              <a:xfrm rot="-5400000">
                <a:off x="1800" y="4008"/>
                <a:ext cx="0" cy="528"/>
              </a:xfrm>
              <a:prstGeom prst="line">
                <a:avLst/>
              </a:prstGeom>
              <a:noFill/>
              <a:ln w="88900">
                <a:solidFill>
                  <a:srgbClr val="99CC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78929" name="Group 1105"/>
            <p:cNvGrpSpPr>
              <a:grpSpLocks/>
            </p:cNvGrpSpPr>
            <p:nvPr/>
          </p:nvGrpSpPr>
          <p:grpSpPr bwMode="auto">
            <a:xfrm>
              <a:off x="1728" y="3360"/>
              <a:ext cx="192" cy="192"/>
              <a:chOff x="4712" y="2832"/>
              <a:chExt cx="192" cy="192"/>
            </a:xfrm>
          </p:grpSpPr>
          <p:sp>
            <p:nvSpPr>
              <p:cNvPr id="78930" name="Oval 1106"/>
              <p:cNvSpPr>
                <a:spLocks noChangeArrowheads="1"/>
              </p:cNvSpPr>
              <p:nvPr/>
            </p:nvSpPr>
            <p:spPr bwMode="auto">
              <a:xfrm>
                <a:off x="4712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931" name="Line 1107"/>
              <p:cNvSpPr>
                <a:spLocks noChangeShapeType="1"/>
              </p:cNvSpPr>
              <p:nvPr/>
            </p:nvSpPr>
            <p:spPr bwMode="auto">
              <a:xfrm>
                <a:off x="4752" y="2928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932" name="Line 1108"/>
              <p:cNvSpPr>
                <a:spLocks noChangeShapeType="1"/>
              </p:cNvSpPr>
              <p:nvPr/>
            </p:nvSpPr>
            <p:spPr bwMode="auto">
              <a:xfrm rot="-5400000">
                <a:off x="4752" y="2933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78861" name="Line 1037"/>
          <p:cNvSpPr>
            <a:spLocks noChangeShapeType="1"/>
          </p:cNvSpPr>
          <p:nvPr/>
        </p:nvSpPr>
        <p:spPr bwMode="auto">
          <a:xfrm rot="-10800000">
            <a:off x="5715000" y="1143000"/>
            <a:ext cx="0" cy="2133600"/>
          </a:xfrm>
          <a:prstGeom prst="line">
            <a:avLst/>
          </a:prstGeom>
          <a:noFill/>
          <a:ln w="63500">
            <a:solidFill>
              <a:srgbClr val="333399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78948" name="Group 1124"/>
          <p:cNvGrpSpPr>
            <a:grpSpLocks/>
          </p:cNvGrpSpPr>
          <p:nvPr/>
        </p:nvGrpSpPr>
        <p:grpSpPr bwMode="auto">
          <a:xfrm>
            <a:off x="1063625" y="914400"/>
            <a:ext cx="749300" cy="5484813"/>
            <a:chOff x="670" y="576"/>
            <a:chExt cx="472" cy="3455"/>
          </a:xfrm>
        </p:grpSpPr>
        <p:sp>
          <p:nvSpPr>
            <p:cNvPr id="78855" name="Line 1031"/>
            <p:cNvSpPr>
              <a:spLocks noChangeShapeType="1"/>
            </p:cNvSpPr>
            <p:nvPr/>
          </p:nvSpPr>
          <p:spPr bwMode="auto">
            <a:xfrm>
              <a:off x="681" y="576"/>
              <a:ext cx="0" cy="3455"/>
            </a:xfrm>
            <a:prstGeom prst="line">
              <a:avLst/>
            </a:prstGeom>
            <a:noFill/>
            <a:ln w="63500">
              <a:solidFill>
                <a:srgbClr val="8DA3FF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8856" name="Line 1032"/>
            <p:cNvSpPr>
              <a:spLocks noChangeShapeType="1"/>
            </p:cNvSpPr>
            <p:nvPr/>
          </p:nvSpPr>
          <p:spPr bwMode="auto">
            <a:xfrm rot="-5400000">
              <a:off x="905" y="3775"/>
              <a:ext cx="1" cy="472"/>
            </a:xfrm>
            <a:prstGeom prst="line">
              <a:avLst/>
            </a:prstGeom>
            <a:noFill/>
            <a:ln w="63500">
              <a:solidFill>
                <a:srgbClr val="8DA3FF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78857" name="Rectangle 1033"/>
          <p:cNvSpPr>
            <a:spLocks noChangeArrowheads="1"/>
          </p:cNvSpPr>
          <p:nvPr/>
        </p:nvSpPr>
        <p:spPr bwMode="auto">
          <a:xfrm>
            <a:off x="1600200" y="381000"/>
            <a:ext cx="3276600" cy="563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862" name="Text Box 1038"/>
          <p:cNvSpPr txBox="1">
            <a:spLocks noChangeArrowheads="1"/>
          </p:cNvSpPr>
          <p:nvPr/>
        </p:nvSpPr>
        <p:spPr bwMode="auto">
          <a:xfrm>
            <a:off x="2057400" y="6035675"/>
            <a:ext cx="1725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Brain stem/</a:t>
            </a:r>
          </a:p>
          <a:p>
            <a:r>
              <a:rPr lang="en-US" sz="2400" b="0">
                <a:latin typeface="Arial" charset="0"/>
              </a:rPr>
              <a:t>Spinal cord</a:t>
            </a:r>
          </a:p>
        </p:txBody>
      </p:sp>
      <p:grpSp>
        <p:nvGrpSpPr>
          <p:cNvPr id="78863" name="Group 1039"/>
          <p:cNvGrpSpPr>
            <a:grpSpLocks/>
          </p:cNvGrpSpPr>
          <p:nvPr/>
        </p:nvGrpSpPr>
        <p:grpSpPr bwMode="auto">
          <a:xfrm>
            <a:off x="4953000" y="3048000"/>
            <a:ext cx="1524000" cy="609600"/>
            <a:chOff x="3120" y="1296"/>
            <a:chExt cx="960" cy="384"/>
          </a:xfrm>
        </p:grpSpPr>
        <p:sp>
          <p:nvSpPr>
            <p:cNvPr id="78864" name="AutoShape 1040"/>
            <p:cNvSpPr>
              <a:spLocks noChangeArrowheads="1"/>
            </p:cNvSpPr>
            <p:nvPr/>
          </p:nvSpPr>
          <p:spPr bwMode="auto">
            <a:xfrm>
              <a:off x="3120" y="1296"/>
              <a:ext cx="960" cy="384"/>
            </a:xfrm>
            <a:prstGeom prst="roundRect">
              <a:avLst>
                <a:gd name="adj" fmla="val 31458"/>
              </a:avLst>
            </a:prstGeom>
            <a:solidFill>
              <a:srgbClr val="6D48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0">
                  <a:latin typeface="Arial" charset="0"/>
                </a:rPr>
                <a:t> </a:t>
              </a:r>
            </a:p>
          </p:txBody>
        </p:sp>
        <p:sp>
          <p:nvSpPr>
            <p:cNvPr id="78865" name="Text Box 1041"/>
            <p:cNvSpPr txBox="1">
              <a:spLocks noChangeArrowheads="1"/>
            </p:cNvSpPr>
            <p:nvPr/>
          </p:nvSpPr>
          <p:spPr bwMode="auto">
            <a:xfrm>
              <a:off x="3264" y="1343"/>
              <a:ext cx="660" cy="288"/>
            </a:xfrm>
            <a:prstGeom prst="rect">
              <a:avLst/>
            </a:prstGeom>
            <a:solidFill>
              <a:srgbClr val="6D48C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>
                  <a:solidFill>
                    <a:schemeClr val="bg1"/>
                  </a:solidFill>
                  <a:latin typeface="Arial" charset="0"/>
                </a:rPr>
                <a:t>VA/VL</a:t>
              </a:r>
            </a:p>
          </p:txBody>
        </p:sp>
      </p:grpSp>
      <p:grpSp>
        <p:nvGrpSpPr>
          <p:cNvPr id="78867" name="Group 1043"/>
          <p:cNvGrpSpPr>
            <a:grpSpLocks/>
          </p:cNvGrpSpPr>
          <p:nvPr/>
        </p:nvGrpSpPr>
        <p:grpSpPr bwMode="auto">
          <a:xfrm>
            <a:off x="2032000" y="1524000"/>
            <a:ext cx="2209800" cy="763588"/>
            <a:chOff x="1280" y="959"/>
            <a:chExt cx="1392" cy="481"/>
          </a:xfrm>
        </p:grpSpPr>
        <p:sp>
          <p:nvSpPr>
            <p:cNvPr id="78868" name="AutoShape 1044"/>
            <p:cNvSpPr>
              <a:spLocks noChangeArrowheads="1"/>
            </p:cNvSpPr>
            <p:nvPr/>
          </p:nvSpPr>
          <p:spPr bwMode="auto">
            <a:xfrm>
              <a:off x="1280" y="1008"/>
              <a:ext cx="1392" cy="432"/>
            </a:xfrm>
            <a:prstGeom prst="roundRect">
              <a:avLst>
                <a:gd name="adj" fmla="val 37269"/>
              </a:avLst>
            </a:prstGeom>
            <a:solidFill>
              <a:srgbClr val="FFC89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Arial" charset="0"/>
              </a:endParaRPr>
            </a:p>
          </p:txBody>
        </p:sp>
        <p:sp>
          <p:nvSpPr>
            <p:cNvPr id="78869" name="Text Box 1045"/>
            <p:cNvSpPr txBox="1">
              <a:spLocks noChangeArrowheads="1"/>
            </p:cNvSpPr>
            <p:nvPr/>
          </p:nvSpPr>
          <p:spPr bwMode="auto">
            <a:xfrm>
              <a:off x="1584" y="959"/>
              <a:ext cx="8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" charset="0"/>
                </a:rPr>
                <a:t>Striatum</a:t>
              </a:r>
            </a:p>
          </p:txBody>
        </p:sp>
      </p:grpSp>
      <p:sp>
        <p:nvSpPr>
          <p:cNvPr id="78870" name="Text Box 1046"/>
          <p:cNvSpPr txBox="1">
            <a:spLocks noChangeArrowheads="1"/>
          </p:cNvSpPr>
          <p:nvPr/>
        </p:nvSpPr>
        <p:spPr bwMode="auto">
          <a:xfrm>
            <a:off x="5638800" y="6035675"/>
            <a:ext cx="3200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>
                <a:latin typeface="Arial" charset="0"/>
              </a:rPr>
              <a:t>Modified from Wichmann and Delong, </a:t>
            </a:r>
            <a:r>
              <a:rPr lang="en-US" sz="1400" b="0" i="1">
                <a:latin typeface="Arial" charset="0"/>
                <a:cs typeface="Times New Roman" pitchFamily="18" charset="0"/>
              </a:rPr>
              <a:t>Curr Opin Neurobiol. 6:751-758, 1996. </a:t>
            </a:r>
          </a:p>
        </p:txBody>
      </p:sp>
      <p:grpSp>
        <p:nvGrpSpPr>
          <p:cNvPr id="78872" name="Group 1048"/>
          <p:cNvGrpSpPr>
            <a:grpSpLocks/>
          </p:cNvGrpSpPr>
          <p:nvPr/>
        </p:nvGrpSpPr>
        <p:grpSpPr bwMode="auto">
          <a:xfrm>
            <a:off x="3184525" y="5029200"/>
            <a:ext cx="5197475" cy="944563"/>
            <a:chOff x="2006" y="3168"/>
            <a:chExt cx="3274" cy="595"/>
          </a:xfrm>
        </p:grpSpPr>
        <p:sp>
          <p:nvSpPr>
            <p:cNvPr id="78873" name="Text Box 1049"/>
            <p:cNvSpPr txBox="1">
              <a:spLocks noChangeArrowheads="1"/>
            </p:cNvSpPr>
            <p:nvPr/>
          </p:nvSpPr>
          <p:spPr bwMode="auto">
            <a:xfrm>
              <a:off x="2006" y="3196"/>
              <a:ext cx="2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0">
                  <a:latin typeface="Arial" charset="0"/>
                </a:rPr>
                <a:t>*</a:t>
              </a:r>
            </a:p>
          </p:txBody>
        </p:sp>
        <p:sp>
          <p:nvSpPr>
            <p:cNvPr id="78874" name="Text Box 1050"/>
            <p:cNvSpPr txBox="1">
              <a:spLocks noChangeArrowheads="1"/>
            </p:cNvSpPr>
            <p:nvPr/>
          </p:nvSpPr>
          <p:spPr bwMode="auto">
            <a:xfrm>
              <a:off x="3744" y="3168"/>
              <a:ext cx="1536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800" b="0" baseline="-10000">
                  <a:latin typeface="Arial" charset="0"/>
                </a:rPr>
                <a:t>*</a:t>
              </a:r>
              <a:r>
                <a:rPr lang="en-US" sz="4400" b="0" baseline="-10000">
                  <a:latin typeface="Arial" charset="0"/>
                </a:rPr>
                <a:t> </a:t>
              </a:r>
              <a:r>
                <a:rPr lang="en-US" sz="2400" b="0">
                  <a:latin typeface="Arial" charset="0"/>
                </a:rPr>
                <a:t>tonically active</a:t>
              </a:r>
            </a:p>
            <a:p>
              <a:r>
                <a:rPr lang="en-US" sz="2400" b="0">
                  <a:latin typeface="Arial" charset="0"/>
                </a:rPr>
                <a:t>   ~100 Hz</a:t>
              </a:r>
            </a:p>
          </p:txBody>
        </p:sp>
      </p:grpSp>
      <p:sp>
        <p:nvSpPr>
          <p:cNvPr id="78880" name="AutoShape 1056"/>
          <p:cNvSpPr>
            <a:spLocks noChangeArrowheads="1"/>
          </p:cNvSpPr>
          <p:nvPr/>
        </p:nvSpPr>
        <p:spPr bwMode="auto">
          <a:xfrm>
            <a:off x="1900238" y="4686300"/>
            <a:ext cx="1066800" cy="571500"/>
          </a:xfrm>
          <a:prstGeom prst="roundRect">
            <a:avLst>
              <a:gd name="adj" fmla="val 34491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Arial" charset="0"/>
              </a:rPr>
              <a:t>STN</a:t>
            </a:r>
          </a:p>
        </p:txBody>
      </p:sp>
      <p:grpSp>
        <p:nvGrpSpPr>
          <p:cNvPr id="78927" name="Group 1103"/>
          <p:cNvGrpSpPr>
            <a:grpSpLocks/>
          </p:cNvGrpSpPr>
          <p:nvPr/>
        </p:nvGrpSpPr>
        <p:grpSpPr bwMode="auto">
          <a:xfrm>
            <a:off x="4648200" y="3730625"/>
            <a:ext cx="1600200" cy="1984375"/>
            <a:chOff x="2928" y="2350"/>
            <a:chExt cx="1008" cy="1250"/>
          </a:xfrm>
        </p:grpSpPr>
        <p:grpSp>
          <p:nvGrpSpPr>
            <p:cNvPr id="78921" name="Group 1097"/>
            <p:cNvGrpSpPr>
              <a:grpSpLocks/>
            </p:cNvGrpSpPr>
            <p:nvPr/>
          </p:nvGrpSpPr>
          <p:grpSpPr bwMode="auto">
            <a:xfrm>
              <a:off x="2928" y="2350"/>
              <a:ext cx="720" cy="1250"/>
              <a:chOff x="2930" y="2352"/>
              <a:chExt cx="720" cy="1250"/>
            </a:xfrm>
          </p:grpSpPr>
          <p:sp>
            <p:nvSpPr>
              <p:cNvPr id="78922" name="Line 1098"/>
              <p:cNvSpPr>
                <a:spLocks noChangeShapeType="1"/>
              </p:cNvSpPr>
              <p:nvPr/>
            </p:nvSpPr>
            <p:spPr bwMode="auto">
              <a:xfrm>
                <a:off x="2930" y="3580"/>
                <a:ext cx="720" cy="0"/>
              </a:xfrm>
              <a:prstGeom prst="line">
                <a:avLst/>
              </a:prstGeom>
              <a:noFill/>
              <a:ln w="152400">
                <a:solidFill>
                  <a:srgbClr val="CC99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78923" name="Line 1099"/>
              <p:cNvSpPr>
                <a:spLocks noChangeShapeType="1"/>
              </p:cNvSpPr>
              <p:nvPr/>
            </p:nvSpPr>
            <p:spPr bwMode="auto">
              <a:xfrm flipV="1">
                <a:off x="3600" y="2352"/>
                <a:ext cx="0" cy="1250"/>
              </a:xfrm>
              <a:prstGeom prst="line">
                <a:avLst/>
              </a:prstGeom>
              <a:noFill/>
              <a:ln w="152400">
                <a:solidFill>
                  <a:srgbClr val="CC99FF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78892" name="Group 1068"/>
            <p:cNvGrpSpPr>
              <a:grpSpLocks/>
            </p:cNvGrpSpPr>
            <p:nvPr/>
          </p:nvGrpSpPr>
          <p:grpSpPr bwMode="auto">
            <a:xfrm>
              <a:off x="3744" y="2400"/>
              <a:ext cx="192" cy="192"/>
              <a:chOff x="4224" y="2592"/>
              <a:chExt cx="192" cy="192"/>
            </a:xfrm>
          </p:grpSpPr>
          <p:sp>
            <p:nvSpPr>
              <p:cNvPr id="78893" name="Oval 1069"/>
              <p:cNvSpPr>
                <a:spLocks noChangeArrowheads="1"/>
              </p:cNvSpPr>
              <p:nvPr/>
            </p:nvSpPr>
            <p:spPr bwMode="auto">
              <a:xfrm>
                <a:off x="4224" y="2592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894" name="Line 1070"/>
              <p:cNvSpPr>
                <a:spLocks noChangeShapeType="1"/>
              </p:cNvSpPr>
              <p:nvPr/>
            </p:nvSpPr>
            <p:spPr bwMode="auto">
              <a:xfrm>
                <a:off x="4264" y="2688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78942" name="Group 1118"/>
          <p:cNvGrpSpPr>
            <a:grpSpLocks/>
          </p:cNvGrpSpPr>
          <p:nvPr/>
        </p:nvGrpSpPr>
        <p:grpSpPr bwMode="auto">
          <a:xfrm>
            <a:off x="3200400" y="914400"/>
            <a:ext cx="533400" cy="685800"/>
            <a:chOff x="2016" y="576"/>
            <a:chExt cx="336" cy="432"/>
          </a:xfrm>
        </p:grpSpPr>
        <p:sp>
          <p:nvSpPr>
            <p:cNvPr id="78896" name="Line 1072"/>
            <p:cNvSpPr>
              <a:spLocks noChangeShapeType="1"/>
            </p:cNvSpPr>
            <p:nvPr/>
          </p:nvSpPr>
          <p:spPr bwMode="auto">
            <a:xfrm>
              <a:off x="2016" y="576"/>
              <a:ext cx="0" cy="432"/>
            </a:xfrm>
            <a:prstGeom prst="line">
              <a:avLst/>
            </a:prstGeom>
            <a:noFill/>
            <a:ln w="88900">
              <a:solidFill>
                <a:srgbClr val="8DA3FF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78897" name="Group 1073"/>
            <p:cNvGrpSpPr>
              <a:grpSpLocks/>
            </p:cNvGrpSpPr>
            <p:nvPr/>
          </p:nvGrpSpPr>
          <p:grpSpPr bwMode="auto">
            <a:xfrm>
              <a:off x="2160" y="768"/>
              <a:ext cx="192" cy="192"/>
              <a:chOff x="4712" y="2832"/>
              <a:chExt cx="192" cy="192"/>
            </a:xfrm>
          </p:grpSpPr>
          <p:sp>
            <p:nvSpPr>
              <p:cNvPr id="78898" name="Oval 1074"/>
              <p:cNvSpPr>
                <a:spLocks noChangeArrowheads="1"/>
              </p:cNvSpPr>
              <p:nvPr/>
            </p:nvSpPr>
            <p:spPr bwMode="auto">
              <a:xfrm>
                <a:off x="4712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899" name="Line 1075"/>
              <p:cNvSpPr>
                <a:spLocks noChangeShapeType="1"/>
              </p:cNvSpPr>
              <p:nvPr/>
            </p:nvSpPr>
            <p:spPr bwMode="auto">
              <a:xfrm>
                <a:off x="4752" y="2928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900" name="Line 1076"/>
              <p:cNvSpPr>
                <a:spLocks noChangeShapeType="1"/>
              </p:cNvSpPr>
              <p:nvPr/>
            </p:nvSpPr>
            <p:spPr bwMode="auto">
              <a:xfrm rot="-5400000">
                <a:off x="4752" y="2933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78906" name="Text Box 1082"/>
          <p:cNvSpPr txBox="1">
            <a:spLocks noChangeArrowheads="1"/>
          </p:cNvSpPr>
          <p:nvPr/>
        </p:nvSpPr>
        <p:spPr bwMode="auto">
          <a:xfrm>
            <a:off x="1695450" y="3168650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Arial" charset="0"/>
              </a:rPr>
              <a:t>*</a:t>
            </a:r>
          </a:p>
        </p:txBody>
      </p:sp>
      <p:sp>
        <p:nvSpPr>
          <p:cNvPr id="78907" name="Text Box 1083"/>
          <p:cNvSpPr txBox="1">
            <a:spLocks noChangeArrowheads="1"/>
          </p:cNvSpPr>
          <p:nvPr/>
        </p:nvSpPr>
        <p:spPr bwMode="auto">
          <a:xfrm>
            <a:off x="6499225" y="1981200"/>
            <a:ext cx="22987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>
                <a:latin typeface="Arial" charset="0"/>
              </a:rPr>
              <a:t>Indirect pathway:</a:t>
            </a:r>
          </a:p>
          <a:p>
            <a:r>
              <a:rPr lang="en-US" sz="2200" b="0" i="1">
                <a:latin typeface="Arial" charset="0"/>
              </a:rPr>
              <a:t>inhibits</a:t>
            </a:r>
          </a:p>
          <a:p>
            <a:pPr>
              <a:lnSpc>
                <a:spcPct val="80000"/>
              </a:lnSpc>
            </a:pPr>
            <a:r>
              <a:rPr lang="en-US" sz="2200" b="0" i="1">
                <a:latin typeface="Arial" charset="0"/>
              </a:rPr>
              <a:t>movement</a:t>
            </a:r>
          </a:p>
        </p:txBody>
      </p:sp>
      <p:sp>
        <p:nvSpPr>
          <p:cNvPr id="78858" name="AutoShape 1034"/>
          <p:cNvSpPr>
            <a:spLocks noChangeArrowheads="1"/>
          </p:cNvSpPr>
          <p:nvPr/>
        </p:nvSpPr>
        <p:spPr bwMode="auto">
          <a:xfrm>
            <a:off x="152400" y="152400"/>
            <a:ext cx="6096000" cy="914400"/>
          </a:xfrm>
          <a:prstGeom prst="roundRect">
            <a:avLst>
              <a:gd name="adj" fmla="val 37847"/>
            </a:avLst>
          </a:prstGeom>
          <a:solidFill>
            <a:srgbClr val="8DA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latin typeface="Arial" charset="0"/>
              </a:rPr>
              <a:t>Cortex</a:t>
            </a:r>
          </a:p>
        </p:txBody>
      </p:sp>
      <p:sp>
        <p:nvSpPr>
          <p:cNvPr id="78943" name="Text Box 1119"/>
          <p:cNvSpPr txBox="1">
            <a:spLocks noChangeArrowheads="1"/>
          </p:cNvSpPr>
          <p:nvPr/>
        </p:nvSpPr>
        <p:spPr bwMode="auto">
          <a:xfrm>
            <a:off x="6499225" y="1981200"/>
            <a:ext cx="222091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>
                <a:latin typeface="Arial" charset="0"/>
              </a:rPr>
              <a:t>Indirect pathway</a:t>
            </a:r>
          </a:p>
          <a:p>
            <a:endParaRPr lang="en-US" sz="2200" b="0">
              <a:latin typeface="Arial" charset="0"/>
            </a:endParaRPr>
          </a:p>
          <a:p>
            <a:endParaRPr lang="en-US" sz="2200" b="0" i="1">
              <a:latin typeface="Arial" charset="0"/>
            </a:endParaRPr>
          </a:p>
        </p:txBody>
      </p:sp>
      <p:sp>
        <p:nvSpPr>
          <p:cNvPr id="78944" name="Line 1120"/>
          <p:cNvSpPr>
            <a:spLocks noChangeShapeType="1"/>
          </p:cNvSpPr>
          <p:nvPr/>
        </p:nvSpPr>
        <p:spPr bwMode="auto">
          <a:xfrm>
            <a:off x="2362200" y="3989388"/>
            <a:ext cx="0" cy="658812"/>
          </a:xfrm>
          <a:prstGeom prst="line">
            <a:avLst/>
          </a:prstGeom>
          <a:noFill/>
          <a:ln w="88900">
            <a:solidFill>
              <a:srgbClr val="CC99FF"/>
            </a:solidFill>
            <a:miter lim="800000"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78879" name="AutoShape 1055"/>
          <p:cNvSpPr>
            <a:spLocks noChangeArrowheads="1"/>
          </p:cNvSpPr>
          <p:nvPr/>
        </p:nvSpPr>
        <p:spPr bwMode="auto">
          <a:xfrm>
            <a:off x="1900238" y="3455988"/>
            <a:ext cx="1066800" cy="533400"/>
          </a:xfrm>
          <a:prstGeom prst="roundRect">
            <a:avLst>
              <a:gd name="adj" fmla="val 34491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Arial" charset="0"/>
              </a:rPr>
              <a:t>GPe</a:t>
            </a:r>
          </a:p>
        </p:txBody>
      </p:sp>
      <p:grpSp>
        <p:nvGrpSpPr>
          <p:cNvPr id="78945" name="Group 1121"/>
          <p:cNvGrpSpPr>
            <a:grpSpLocks/>
          </p:cNvGrpSpPr>
          <p:nvPr/>
        </p:nvGrpSpPr>
        <p:grpSpPr bwMode="auto">
          <a:xfrm>
            <a:off x="4572000" y="3730625"/>
            <a:ext cx="1143000" cy="1984375"/>
            <a:chOff x="3408" y="2448"/>
            <a:chExt cx="720" cy="1250"/>
          </a:xfrm>
        </p:grpSpPr>
        <p:sp>
          <p:nvSpPr>
            <p:cNvPr id="78946" name="Line 1122"/>
            <p:cNvSpPr>
              <a:spLocks noChangeShapeType="1"/>
            </p:cNvSpPr>
            <p:nvPr/>
          </p:nvSpPr>
          <p:spPr bwMode="auto">
            <a:xfrm>
              <a:off x="3408" y="3676"/>
              <a:ext cx="720" cy="0"/>
            </a:xfrm>
            <a:prstGeom prst="line">
              <a:avLst/>
            </a:prstGeom>
            <a:noFill/>
            <a:ln w="88900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8947" name="Line 1123"/>
            <p:cNvSpPr>
              <a:spLocks noChangeShapeType="1"/>
            </p:cNvSpPr>
            <p:nvPr/>
          </p:nvSpPr>
          <p:spPr bwMode="auto">
            <a:xfrm flipV="1">
              <a:off x="4128" y="2448"/>
              <a:ext cx="0" cy="1250"/>
            </a:xfrm>
            <a:prstGeom prst="line">
              <a:avLst/>
            </a:prstGeom>
            <a:noFill/>
            <a:ln w="88900">
              <a:solidFill>
                <a:srgbClr val="CC99FF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78866" name="AutoShape 1042"/>
          <p:cNvSpPr>
            <a:spLocks noChangeArrowheads="1"/>
          </p:cNvSpPr>
          <p:nvPr/>
        </p:nvSpPr>
        <p:spPr bwMode="auto">
          <a:xfrm>
            <a:off x="3429000" y="5384800"/>
            <a:ext cx="1219200" cy="533400"/>
          </a:xfrm>
          <a:prstGeom prst="roundRect">
            <a:avLst>
              <a:gd name="adj" fmla="val 34491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Arial" charset="0"/>
              </a:rPr>
              <a:t>GPi/SNr</a:t>
            </a:r>
          </a:p>
        </p:txBody>
      </p:sp>
      <p:grpSp>
        <p:nvGrpSpPr>
          <p:cNvPr id="78958" name="Group 1134"/>
          <p:cNvGrpSpPr>
            <a:grpSpLocks/>
          </p:cNvGrpSpPr>
          <p:nvPr/>
        </p:nvGrpSpPr>
        <p:grpSpPr bwMode="auto">
          <a:xfrm>
            <a:off x="6553200" y="3879850"/>
            <a:ext cx="2298700" cy="768350"/>
            <a:chOff x="4128" y="2444"/>
            <a:chExt cx="1448" cy="484"/>
          </a:xfrm>
        </p:grpSpPr>
        <p:grpSp>
          <p:nvGrpSpPr>
            <p:cNvPr id="78949" name="Group 1125"/>
            <p:cNvGrpSpPr>
              <a:grpSpLocks/>
            </p:cNvGrpSpPr>
            <p:nvPr/>
          </p:nvGrpSpPr>
          <p:grpSpPr bwMode="auto">
            <a:xfrm>
              <a:off x="4128" y="2736"/>
              <a:ext cx="192" cy="192"/>
              <a:chOff x="4224" y="2592"/>
              <a:chExt cx="192" cy="192"/>
            </a:xfrm>
          </p:grpSpPr>
          <p:sp>
            <p:nvSpPr>
              <p:cNvPr id="78950" name="Oval 1126"/>
              <p:cNvSpPr>
                <a:spLocks noChangeArrowheads="1"/>
              </p:cNvSpPr>
              <p:nvPr/>
            </p:nvSpPr>
            <p:spPr bwMode="auto">
              <a:xfrm>
                <a:off x="4224" y="2592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951" name="Line 1127"/>
              <p:cNvSpPr>
                <a:spLocks noChangeShapeType="1"/>
              </p:cNvSpPr>
              <p:nvPr/>
            </p:nvSpPr>
            <p:spPr bwMode="auto">
              <a:xfrm>
                <a:off x="4264" y="2688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8952" name="Group 1128"/>
            <p:cNvGrpSpPr>
              <a:grpSpLocks/>
            </p:cNvGrpSpPr>
            <p:nvPr/>
          </p:nvGrpSpPr>
          <p:grpSpPr bwMode="auto">
            <a:xfrm>
              <a:off x="4128" y="2448"/>
              <a:ext cx="192" cy="192"/>
              <a:chOff x="2160" y="768"/>
              <a:chExt cx="192" cy="192"/>
            </a:xfrm>
          </p:grpSpPr>
          <p:sp>
            <p:nvSpPr>
              <p:cNvPr id="78953" name="Oval 1129"/>
              <p:cNvSpPr>
                <a:spLocks noChangeArrowheads="1"/>
              </p:cNvSpPr>
              <p:nvPr/>
            </p:nvSpPr>
            <p:spPr bwMode="auto">
              <a:xfrm>
                <a:off x="2160" y="76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954" name="Line 1130"/>
              <p:cNvSpPr>
                <a:spLocks noChangeShapeType="1"/>
              </p:cNvSpPr>
              <p:nvPr/>
            </p:nvSpPr>
            <p:spPr bwMode="auto">
              <a:xfrm>
                <a:off x="2200" y="864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955" name="Line 1131"/>
              <p:cNvSpPr>
                <a:spLocks noChangeShapeType="1"/>
              </p:cNvSpPr>
              <p:nvPr/>
            </p:nvSpPr>
            <p:spPr bwMode="auto">
              <a:xfrm rot="-5400000">
                <a:off x="2200" y="869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8956" name="Text Box 1132"/>
            <p:cNvSpPr txBox="1">
              <a:spLocks noChangeArrowheads="1"/>
            </p:cNvSpPr>
            <p:nvPr/>
          </p:nvSpPr>
          <p:spPr bwMode="auto">
            <a:xfrm>
              <a:off x="4295" y="2444"/>
              <a:ext cx="12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Excitation (glutamate)</a:t>
              </a:r>
            </a:p>
          </p:txBody>
        </p:sp>
        <p:sp>
          <p:nvSpPr>
            <p:cNvPr id="78957" name="Text Box 1133"/>
            <p:cNvSpPr txBox="1">
              <a:spLocks noChangeArrowheads="1"/>
            </p:cNvSpPr>
            <p:nvPr/>
          </p:nvSpPr>
          <p:spPr bwMode="auto">
            <a:xfrm>
              <a:off x="4300" y="2732"/>
              <a:ext cx="10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Inhibition (GABA)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8" grpId="0" animBg="1"/>
      <p:bldP spid="78928" grpId="0"/>
      <p:bldP spid="78861" grpId="0" animBg="1"/>
      <p:bldP spid="78862" grpId="0" autoUpdateAnimBg="0"/>
      <p:bldP spid="78907" grpId="0" autoUpdateAnimBg="0"/>
      <p:bldP spid="789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35" name="Group 1083"/>
          <p:cNvGrpSpPr>
            <a:grpSpLocks/>
          </p:cNvGrpSpPr>
          <p:nvPr/>
        </p:nvGrpSpPr>
        <p:grpSpPr bwMode="auto">
          <a:xfrm>
            <a:off x="4572000" y="3733800"/>
            <a:ext cx="1143000" cy="1984375"/>
            <a:chOff x="3408" y="2448"/>
            <a:chExt cx="720" cy="1250"/>
          </a:xfrm>
        </p:grpSpPr>
        <p:sp>
          <p:nvSpPr>
            <p:cNvPr id="75836" name="Line 1084"/>
            <p:cNvSpPr>
              <a:spLocks noChangeShapeType="1"/>
            </p:cNvSpPr>
            <p:nvPr/>
          </p:nvSpPr>
          <p:spPr bwMode="auto">
            <a:xfrm>
              <a:off x="3408" y="3676"/>
              <a:ext cx="720" cy="0"/>
            </a:xfrm>
            <a:prstGeom prst="line">
              <a:avLst/>
            </a:prstGeom>
            <a:noFill/>
            <a:ln w="88900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5837" name="Line 1085"/>
            <p:cNvSpPr>
              <a:spLocks noChangeShapeType="1"/>
            </p:cNvSpPr>
            <p:nvPr/>
          </p:nvSpPr>
          <p:spPr bwMode="auto">
            <a:xfrm flipV="1">
              <a:off x="4128" y="2448"/>
              <a:ext cx="0" cy="1250"/>
            </a:xfrm>
            <a:prstGeom prst="line">
              <a:avLst/>
            </a:prstGeom>
            <a:noFill/>
            <a:ln w="88900">
              <a:solidFill>
                <a:srgbClr val="CC99FF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75778" name="Line 1026"/>
          <p:cNvSpPr>
            <a:spLocks noChangeShapeType="1"/>
          </p:cNvSpPr>
          <p:nvPr/>
        </p:nvSpPr>
        <p:spPr bwMode="auto">
          <a:xfrm>
            <a:off x="2362200" y="2057400"/>
            <a:ext cx="0" cy="1325563"/>
          </a:xfrm>
          <a:prstGeom prst="line">
            <a:avLst/>
          </a:prstGeom>
          <a:noFill/>
          <a:ln w="88900">
            <a:solidFill>
              <a:srgbClr val="FFC891"/>
            </a:solidFill>
            <a:miter lim="800000"/>
            <a:headEnd type="oval" w="sm" len="sm"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75779" name="Group 1027"/>
          <p:cNvGrpSpPr>
            <a:grpSpLocks/>
          </p:cNvGrpSpPr>
          <p:nvPr/>
        </p:nvGrpSpPr>
        <p:grpSpPr bwMode="auto">
          <a:xfrm>
            <a:off x="1079500" y="914400"/>
            <a:ext cx="749300" cy="5484813"/>
            <a:chOff x="623" y="864"/>
            <a:chExt cx="472" cy="4255"/>
          </a:xfrm>
        </p:grpSpPr>
        <p:sp>
          <p:nvSpPr>
            <p:cNvPr id="75780" name="Line 1028"/>
            <p:cNvSpPr>
              <a:spLocks noChangeShapeType="1"/>
            </p:cNvSpPr>
            <p:nvPr/>
          </p:nvSpPr>
          <p:spPr bwMode="auto">
            <a:xfrm>
              <a:off x="624" y="864"/>
              <a:ext cx="0" cy="4255"/>
            </a:xfrm>
            <a:prstGeom prst="line">
              <a:avLst/>
            </a:prstGeom>
            <a:noFill/>
            <a:ln w="88900">
              <a:solidFill>
                <a:srgbClr val="8DA3FF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5781" name="Line 1029"/>
            <p:cNvSpPr>
              <a:spLocks noChangeShapeType="1"/>
            </p:cNvSpPr>
            <p:nvPr/>
          </p:nvSpPr>
          <p:spPr bwMode="auto">
            <a:xfrm rot="-5400000">
              <a:off x="858" y="4852"/>
              <a:ext cx="1" cy="472"/>
            </a:xfrm>
            <a:prstGeom prst="line">
              <a:avLst/>
            </a:prstGeom>
            <a:noFill/>
            <a:ln w="88900">
              <a:solidFill>
                <a:srgbClr val="8DA3FF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75782" name="Line 1030"/>
          <p:cNvSpPr>
            <a:spLocks noChangeShapeType="1"/>
          </p:cNvSpPr>
          <p:nvPr/>
        </p:nvSpPr>
        <p:spPr bwMode="auto">
          <a:xfrm>
            <a:off x="3200400" y="914400"/>
            <a:ext cx="0" cy="685800"/>
          </a:xfrm>
          <a:prstGeom prst="line">
            <a:avLst/>
          </a:prstGeom>
          <a:noFill/>
          <a:ln w="88900">
            <a:solidFill>
              <a:srgbClr val="8DA3F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75783" name="Line 1031"/>
          <p:cNvSpPr>
            <a:spLocks noChangeShapeType="1"/>
          </p:cNvSpPr>
          <p:nvPr/>
        </p:nvSpPr>
        <p:spPr bwMode="auto">
          <a:xfrm>
            <a:off x="4038600" y="1752600"/>
            <a:ext cx="0" cy="3592513"/>
          </a:xfrm>
          <a:prstGeom prst="line">
            <a:avLst/>
          </a:prstGeom>
          <a:noFill/>
          <a:ln w="88900">
            <a:solidFill>
              <a:srgbClr val="FFC891"/>
            </a:solidFill>
            <a:miter lim="800000"/>
            <a:headEnd type="oval" w="sm" len="sm"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75784" name="Rectangle 1032"/>
          <p:cNvSpPr>
            <a:spLocks noChangeArrowheads="1"/>
          </p:cNvSpPr>
          <p:nvPr/>
        </p:nvSpPr>
        <p:spPr bwMode="auto">
          <a:xfrm>
            <a:off x="1600200" y="381000"/>
            <a:ext cx="3276600" cy="563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85" name="AutoShape 1033"/>
          <p:cNvSpPr>
            <a:spLocks noChangeArrowheads="1"/>
          </p:cNvSpPr>
          <p:nvPr/>
        </p:nvSpPr>
        <p:spPr bwMode="auto">
          <a:xfrm>
            <a:off x="152400" y="152400"/>
            <a:ext cx="6096000" cy="914400"/>
          </a:xfrm>
          <a:prstGeom prst="roundRect">
            <a:avLst>
              <a:gd name="adj" fmla="val 37847"/>
            </a:avLst>
          </a:prstGeom>
          <a:solidFill>
            <a:srgbClr val="8DA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latin typeface="Arial" charset="0"/>
              </a:rPr>
              <a:t>Cortex</a:t>
            </a:r>
          </a:p>
        </p:txBody>
      </p:sp>
      <p:sp>
        <p:nvSpPr>
          <p:cNvPr id="75788" name="Line 1036"/>
          <p:cNvSpPr>
            <a:spLocks noChangeShapeType="1"/>
          </p:cNvSpPr>
          <p:nvPr/>
        </p:nvSpPr>
        <p:spPr bwMode="auto">
          <a:xfrm rot="-10800000">
            <a:off x="5715000" y="1143000"/>
            <a:ext cx="0" cy="2133600"/>
          </a:xfrm>
          <a:prstGeom prst="line">
            <a:avLst/>
          </a:prstGeom>
          <a:noFill/>
          <a:ln w="88900">
            <a:solidFill>
              <a:srgbClr val="333399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75792" name="Text Box 1040"/>
          <p:cNvSpPr txBox="1">
            <a:spLocks noChangeArrowheads="1"/>
          </p:cNvSpPr>
          <p:nvPr/>
        </p:nvSpPr>
        <p:spPr bwMode="auto">
          <a:xfrm>
            <a:off x="2057400" y="6035675"/>
            <a:ext cx="1725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Brain stem/</a:t>
            </a:r>
          </a:p>
          <a:p>
            <a:r>
              <a:rPr lang="en-US" sz="2400" b="0">
                <a:latin typeface="Arial" charset="0"/>
              </a:rPr>
              <a:t>Spinal cord</a:t>
            </a:r>
          </a:p>
        </p:txBody>
      </p:sp>
      <p:grpSp>
        <p:nvGrpSpPr>
          <p:cNvPr id="75793" name="Group 1041"/>
          <p:cNvGrpSpPr>
            <a:grpSpLocks/>
          </p:cNvGrpSpPr>
          <p:nvPr/>
        </p:nvGrpSpPr>
        <p:grpSpPr bwMode="auto">
          <a:xfrm>
            <a:off x="4953000" y="3048000"/>
            <a:ext cx="1524000" cy="609600"/>
            <a:chOff x="3120" y="1296"/>
            <a:chExt cx="960" cy="384"/>
          </a:xfrm>
        </p:grpSpPr>
        <p:sp>
          <p:nvSpPr>
            <p:cNvPr id="75794" name="AutoShape 1042"/>
            <p:cNvSpPr>
              <a:spLocks noChangeArrowheads="1"/>
            </p:cNvSpPr>
            <p:nvPr/>
          </p:nvSpPr>
          <p:spPr bwMode="auto">
            <a:xfrm>
              <a:off x="3120" y="1296"/>
              <a:ext cx="960" cy="384"/>
            </a:xfrm>
            <a:prstGeom prst="roundRect">
              <a:avLst>
                <a:gd name="adj" fmla="val 31458"/>
              </a:avLst>
            </a:prstGeom>
            <a:solidFill>
              <a:srgbClr val="6D48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0">
                  <a:latin typeface="Arial" charset="0"/>
                </a:rPr>
                <a:t> </a:t>
              </a:r>
            </a:p>
          </p:txBody>
        </p:sp>
        <p:sp>
          <p:nvSpPr>
            <p:cNvPr id="75795" name="Text Box 1043"/>
            <p:cNvSpPr txBox="1">
              <a:spLocks noChangeArrowheads="1"/>
            </p:cNvSpPr>
            <p:nvPr/>
          </p:nvSpPr>
          <p:spPr bwMode="auto">
            <a:xfrm>
              <a:off x="3264" y="1343"/>
              <a:ext cx="660" cy="288"/>
            </a:xfrm>
            <a:prstGeom prst="rect">
              <a:avLst/>
            </a:prstGeom>
            <a:solidFill>
              <a:srgbClr val="6D48C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>
                  <a:solidFill>
                    <a:schemeClr val="bg1"/>
                  </a:solidFill>
                  <a:latin typeface="Arial" charset="0"/>
                </a:rPr>
                <a:t>VA/VL</a:t>
              </a:r>
            </a:p>
          </p:txBody>
        </p:sp>
      </p:grpSp>
      <p:sp>
        <p:nvSpPr>
          <p:cNvPr id="75796" name="AutoShape 1044"/>
          <p:cNvSpPr>
            <a:spLocks noChangeArrowheads="1"/>
          </p:cNvSpPr>
          <p:nvPr/>
        </p:nvSpPr>
        <p:spPr bwMode="auto">
          <a:xfrm>
            <a:off x="3429000" y="5384800"/>
            <a:ext cx="1219200" cy="533400"/>
          </a:xfrm>
          <a:prstGeom prst="roundRect">
            <a:avLst>
              <a:gd name="adj" fmla="val 34491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Arial" charset="0"/>
              </a:rPr>
              <a:t>GPi/SNr</a:t>
            </a:r>
          </a:p>
        </p:txBody>
      </p:sp>
      <p:grpSp>
        <p:nvGrpSpPr>
          <p:cNvPr id="75797" name="Group 1045"/>
          <p:cNvGrpSpPr>
            <a:grpSpLocks/>
          </p:cNvGrpSpPr>
          <p:nvPr/>
        </p:nvGrpSpPr>
        <p:grpSpPr bwMode="auto">
          <a:xfrm>
            <a:off x="2032000" y="1522413"/>
            <a:ext cx="2209800" cy="763587"/>
            <a:chOff x="1280" y="959"/>
            <a:chExt cx="1392" cy="481"/>
          </a:xfrm>
        </p:grpSpPr>
        <p:sp>
          <p:nvSpPr>
            <p:cNvPr id="75798" name="AutoShape 1046"/>
            <p:cNvSpPr>
              <a:spLocks noChangeArrowheads="1"/>
            </p:cNvSpPr>
            <p:nvPr/>
          </p:nvSpPr>
          <p:spPr bwMode="auto">
            <a:xfrm>
              <a:off x="1280" y="1008"/>
              <a:ext cx="1392" cy="432"/>
            </a:xfrm>
            <a:prstGeom prst="roundRect">
              <a:avLst>
                <a:gd name="adj" fmla="val 37269"/>
              </a:avLst>
            </a:prstGeom>
            <a:solidFill>
              <a:srgbClr val="FFC89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Arial" charset="0"/>
              </a:endParaRPr>
            </a:p>
          </p:txBody>
        </p:sp>
        <p:sp>
          <p:nvSpPr>
            <p:cNvPr id="75799" name="Text Box 1047"/>
            <p:cNvSpPr txBox="1">
              <a:spLocks noChangeArrowheads="1"/>
            </p:cNvSpPr>
            <p:nvPr/>
          </p:nvSpPr>
          <p:spPr bwMode="auto">
            <a:xfrm>
              <a:off x="1584" y="959"/>
              <a:ext cx="8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" charset="0"/>
                </a:rPr>
                <a:t>Striatum</a:t>
              </a:r>
            </a:p>
          </p:txBody>
        </p:sp>
      </p:grpSp>
      <p:sp>
        <p:nvSpPr>
          <p:cNvPr id="75800" name="Text Box 1048"/>
          <p:cNvSpPr txBox="1">
            <a:spLocks noChangeArrowheads="1"/>
          </p:cNvSpPr>
          <p:nvPr/>
        </p:nvSpPr>
        <p:spPr bwMode="auto">
          <a:xfrm>
            <a:off x="5638800" y="6035675"/>
            <a:ext cx="3200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>
                <a:latin typeface="Arial" charset="0"/>
              </a:rPr>
              <a:t>Modified from Wichmann and Delong, </a:t>
            </a:r>
            <a:r>
              <a:rPr lang="en-US" sz="1400" b="0" i="1">
                <a:latin typeface="Arial" charset="0"/>
                <a:cs typeface="Times New Roman" pitchFamily="18" charset="0"/>
              </a:rPr>
              <a:t>Curr Opin Neurobiol. 6:751-758, 1996. </a:t>
            </a:r>
          </a:p>
        </p:txBody>
      </p:sp>
      <p:sp>
        <p:nvSpPr>
          <p:cNvPr id="75801" name="Text Box 1049"/>
          <p:cNvSpPr txBox="1">
            <a:spLocks noChangeArrowheads="1"/>
          </p:cNvSpPr>
          <p:nvPr/>
        </p:nvSpPr>
        <p:spPr bwMode="auto">
          <a:xfrm>
            <a:off x="6499225" y="762000"/>
            <a:ext cx="2111375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>
                <a:latin typeface="Arial" charset="0"/>
              </a:rPr>
              <a:t>Direct pathway:</a:t>
            </a:r>
          </a:p>
          <a:p>
            <a:r>
              <a:rPr lang="en-US" sz="2200" b="0" i="1">
                <a:latin typeface="Arial" charset="0"/>
              </a:rPr>
              <a:t>facilitates</a:t>
            </a:r>
          </a:p>
          <a:p>
            <a:pPr>
              <a:lnSpc>
                <a:spcPct val="80000"/>
              </a:lnSpc>
            </a:pPr>
            <a:r>
              <a:rPr lang="en-US" sz="2200" b="0" i="1">
                <a:latin typeface="Arial" charset="0"/>
              </a:rPr>
              <a:t>movement</a:t>
            </a:r>
          </a:p>
        </p:txBody>
      </p:sp>
      <p:grpSp>
        <p:nvGrpSpPr>
          <p:cNvPr id="75802" name="Group 1050"/>
          <p:cNvGrpSpPr>
            <a:grpSpLocks/>
          </p:cNvGrpSpPr>
          <p:nvPr/>
        </p:nvGrpSpPr>
        <p:grpSpPr bwMode="auto">
          <a:xfrm>
            <a:off x="3184525" y="5029200"/>
            <a:ext cx="5197475" cy="944563"/>
            <a:chOff x="2006" y="3168"/>
            <a:chExt cx="3274" cy="595"/>
          </a:xfrm>
        </p:grpSpPr>
        <p:sp>
          <p:nvSpPr>
            <p:cNvPr id="75803" name="Text Box 1051"/>
            <p:cNvSpPr txBox="1">
              <a:spLocks noChangeArrowheads="1"/>
            </p:cNvSpPr>
            <p:nvPr/>
          </p:nvSpPr>
          <p:spPr bwMode="auto">
            <a:xfrm>
              <a:off x="2006" y="3196"/>
              <a:ext cx="2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0">
                  <a:latin typeface="Arial" charset="0"/>
                </a:rPr>
                <a:t>*</a:t>
              </a:r>
            </a:p>
          </p:txBody>
        </p:sp>
        <p:sp>
          <p:nvSpPr>
            <p:cNvPr id="75804" name="Text Box 1052"/>
            <p:cNvSpPr txBox="1">
              <a:spLocks noChangeArrowheads="1"/>
            </p:cNvSpPr>
            <p:nvPr/>
          </p:nvSpPr>
          <p:spPr bwMode="auto">
            <a:xfrm>
              <a:off x="3744" y="3168"/>
              <a:ext cx="1536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800" b="0" baseline="-10000">
                  <a:latin typeface="Arial" charset="0"/>
                </a:rPr>
                <a:t>*</a:t>
              </a:r>
              <a:r>
                <a:rPr lang="en-US" sz="4400" b="0" baseline="-10000">
                  <a:latin typeface="Arial" charset="0"/>
                </a:rPr>
                <a:t> </a:t>
              </a:r>
              <a:r>
                <a:rPr lang="en-US" sz="2400" b="0">
                  <a:latin typeface="Arial" charset="0"/>
                </a:rPr>
                <a:t>tonically active</a:t>
              </a:r>
            </a:p>
            <a:p>
              <a:r>
                <a:rPr lang="en-US" sz="2400" b="0">
                  <a:latin typeface="Arial" charset="0"/>
                </a:rPr>
                <a:t>   ~100 Hz</a:t>
              </a:r>
              <a:endParaRPr lang="en-US" sz="1800" b="0">
                <a:latin typeface="Arial" charset="0"/>
              </a:endParaRPr>
            </a:p>
          </p:txBody>
        </p:sp>
      </p:grpSp>
      <p:grpSp>
        <p:nvGrpSpPr>
          <p:cNvPr id="75805" name="Group 1053"/>
          <p:cNvGrpSpPr>
            <a:grpSpLocks/>
          </p:cNvGrpSpPr>
          <p:nvPr/>
        </p:nvGrpSpPr>
        <p:grpSpPr bwMode="auto">
          <a:xfrm>
            <a:off x="2362200" y="5257800"/>
            <a:ext cx="1004888" cy="474663"/>
            <a:chOff x="1536" y="3888"/>
            <a:chExt cx="528" cy="420"/>
          </a:xfrm>
        </p:grpSpPr>
        <p:sp>
          <p:nvSpPr>
            <p:cNvPr id="75806" name="Line 1054"/>
            <p:cNvSpPr>
              <a:spLocks noChangeShapeType="1"/>
            </p:cNvSpPr>
            <p:nvPr/>
          </p:nvSpPr>
          <p:spPr bwMode="auto">
            <a:xfrm>
              <a:off x="1536" y="3888"/>
              <a:ext cx="0" cy="42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5807" name="Line 1055"/>
            <p:cNvSpPr>
              <a:spLocks noChangeShapeType="1"/>
            </p:cNvSpPr>
            <p:nvPr/>
          </p:nvSpPr>
          <p:spPr bwMode="auto">
            <a:xfrm rot="-5400000">
              <a:off x="1800" y="4008"/>
              <a:ext cx="0" cy="528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75808" name="Line 1056"/>
          <p:cNvSpPr>
            <a:spLocks noChangeShapeType="1"/>
          </p:cNvSpPr>
          <p:nvPr/>
        </p:nvSpPr>
        <p:spPr bwMode="auto">
          <a:xfrm>
            <a:off x="2362200" y="3989388"/>
            <a:ext cx="0" cy="658812"/>
          </a:xfrm>
          <a:prstGeom prst="line">
            <a:avLst/>
          </a:prstGeom>
          <a:noFill/>
          <a:ln w="88900">
            <a:solidFill>
              <a:srgbClr val="CC99FF"/>
            </a:solidFill>
            <a:miter lim="800000"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75809" name="AutoShape 1057"/>
          <p:cNvSpPr>
            <a:spLocks noChangeArrowheads="1"/>
          </p:cNvSpPr>
          <p:nvPr/>
        </p:nvSpPr>
        <p:spPr bwMode="auto">
          <a:xfrm>
            <a:off x="1900238" y="3455988"/>
            <a:ext cx="1066800" cy="533400"/>
          </a:xfrm>
          <a:prstGeom prst="roundRect">
            <a:avLst>
              <a:gd name="adj" fmla="val 34491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Arial" charset="0"/>
              </a:rPr>
              <a:t>GPe</a:t>
            </a:r>
          </a:p>
        </p:txBody>
      </p:sp>
      <p:sp>
        <p:nvSpPr>
          <p:cNvPr id="75810" name="AutoShape 1058"/>
          <p:cNvSpPr>
            <a:spLocks noChangeArrowheads="1"/>
          </p:cNvSpPr>
          <p:nvPr/>
        </p:nvSpPr>
        <p:spPr bwMode="auto">
          <a:xfrm>
            <a:off x="1900238" y="4686300"/>
            <a:ext cx="1066800" cy="571500"/>
          </a:xfrm>
          <a:prstGeom prst="roundRect">
            <a:avLst>
              <a:gd name="adj" fmla="val 34491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Arial" charset="0"/>
              </a:rPr>
              <a:t>STN</a:t>
            </a:r>
          </a:p>
        </p:txBody>
      </p:sp>
      <p:sp>
        <p:nvSpPr>
          <p:cNvPr id="75832" name="Text Box 1080"/>
          <p:cNvSpPr txBox="1">
            <a:spLocks noChangeArrowheads="1"/>
          </p:cNvSpPr>
          <p:nvPr/>
        </p:nvSpPr>
        <p:spPr bwMode="auto">
          <a:xfrm>
            <a:off x="1695450" y="3168650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Arial" charset="0"/>
              </a:rPr>
              <a:t>*</a:t>
            </a:r>
          </a:p>
        </p:txBody>
      </p:sp>
      <p:sp>
        <p:nvSpPr>
          <p:cNvPr id="75833" name="Text Box 1081"/>
          <p:cNvSpPr txBox="1">
            <a:spLocks noChangeArrowheads="1"/>
          </p:cNvSpPr>
          <p:nvPr/>
        </p:nvSpPr>
        <p:spPr bwMode="auto">
          <a:xfrm>
            <a:off x="6499225" y="1981200"/>
            <a:ext cx="22987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>
                <a:latin typeface="Arial" charset="0"/>
              </a:rPr>
              <a:t>Indirect pathway:</a:t>
            </a:r>
          </a:p>
          <a:p>
            <a:r>
              <a:rPr lang="en-US" sz="2200" b="0" i="1">
                <a:latin typeface="Arial" charset="0"/>
              </a:rPr>
              <a:t>inhibits</a:t>
            </a:r>
          </a:p>
          <a:p>
            <a:pPr>
              <a:lnSpc>
                <a:spcPct val="80000"/>
              </a:lnSpc>
            </a:pPr>
            <a:r>
              <a:rPr lang="en-US" sz="2200" b="0" i="1">
                <a:latin typeface="Arial" charset="0"/>
              </a:rPr>
              <a:t>movement</a:t>
            </a:r>
          </a:p>
        </p:txBody>
      </p:sp>
      <p:grpSp>
        <p:nvGrpSpPr>
          <p:cNvPr id="75853" name="Group 1101"/>
          <p:cNvGrpSpPr>
            <a:grpSpLocks/>
          </p:cNvGrpSpPr>
          <p:nvPr/>
        </p:nvGrpSpPr>
        <p:grpSpPr bwMode="auto">
          <a:xfrm>
            <a:off x="3260725" y="1752600"/>
            <a:ext cx="931863" cy="1308100"/>
            <a:chOff x="2054" y="1104"/>
            <a:chExt cx="587" cy="824"/>
          </a:xfrm>
        </p:grpSpPr>
        <p:grpSp>
          <p:nvGrpSpPr>
            <p:cNvPr id="75852" name="Group 1100"/>
            <p:cNvGrpSpPr>
              <a:grpSpLocks/>
            </p:cNvGrpSpPr>
            <p:nvPr/>
          </p:nvGrpSpPr>
          <p:grpSpPr bwMode="auto">
            <a:xfrm>
              <a:off x="2054" y="1200"/>
              <a:ext cx="531" cy="728"/>
              <a:chOff x="2054" y="1200"/>
              <a:chExt cx="531" cy="728"/>
            </a:xfrm>
          </p:grpSpPr>
          <p:sp>
            <p:nvSpPr>
              <p:cNvPr id="75817" name="Text Box 1065"/>
              <p:cNvSpPr txBox="1">
                <a:spLocks noChangeArrowheads="1"/>
              </p:cNvSpPr>
              <p:nvPr/>
            </p:nvSpPr>
            <p:spPr bwMode="auto">
              <a:xfrm>
                <a:off x="2256" y="1200"/>
                <a:ext cx="3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Arial" charset="0"/>
                  </a:rPr>
                  <a:t> D</a:t>
                </a:r>
                <a:r>
                  <a:rPr lang="en-US" sz="1800" b="0" baseline="-25000">
                    <a:latin typeface="Arial" charset="0"/>
                  </a:rPr>
                  <a:t>1</a:t>
                </a:r>
              </a:p>
            </p:txBody>
          </p:sp>
          <p:grpSp>
            <p:nvGrpSpPr>
              <p:cNvPr id="75851" name="Group 1099"/>
              <p:cNvGrpSpPr>
                <a:grpSpLocks/>
              </p:cNvGrpSpPr>
              <p:nvPr/>
            </p:nvGrpSpPr>
            <p:grpSpPr bwMode="auto">
              <a:xfrm>
                <a:off x="2054" y="1304"/>
                <a:ext cx="259" cy="624"/>
                <a:chOff x="2054" y="1304"/>
                <a:chExt cx="259" cy="624"/>
              </a:xfrm>
            </p:grpSpPr>
            <p:sp>
              <p:nvSpPr>
                <p:cNvPr id="75819" name="Line 1067"/>
                <p:cNvSpPr>
                  <a:spLocks noChangeShapeType="1"/>
                </p:cNvSpPr>
                <p:nvPr/>
              </p:nvSpPr>
              <p:spPr bwMode="auto">
                <a:xfrm flipH="1" flipV="1">
                  <a:off x="2073" y="1304"/>
                  <a:ext cx="0" cy="624"/>
                </a:xfrm>
                <a:prstGeom prst="line">
                  <a:avLst/>
                </a:prstGeom>
                <a:noFill/>
                <a:ln w="63500">
                  <a:solidFill>
                    <a:srgbClr val="38A87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75820" name="Line 1068"/>
                <p:cNvSpPr>
                  <a:spLocks noChangeShapeType="1"/>
                </p:cNvSpPr>
                <p:nvPr/>
              </p:nvSpPr>
              <p:spPr bwMode="auto">
                <a:xfrm>
                  <a:off x="2054" y="1322"/>
                  <a:ext cx="259" cy="0"/>
                </a:xfrm>
                <a:prstGeom prst="line">
                  <a:avLst/>
                </a:prstGeom>
                <a:noFill/>
                <a:ln w="63500">
                  <a:solidFill>
                    <a:srgbClr val="38A87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</p:grpSp>
        <p:grpSp>
          <p:nvGrpSpPr>
            <p:cNvPr id="75839" name="Group 1087"/>
            <p:cNvGrpSpPr>
              <a:grpSpLocks/>
            </p:cNvGrpSpPr>
            <p:nvPr/>
          </p:nvGrpSpPr>
          <p:grpSpPr bwMode="auto">
            <a:xfrm>
              <a:off x="2449" y="1104"/>
              <a:ext cx="192" cy="192"/>
              <a:chOff x="4712" y="2832"/>
              <a:chExt cx="192" cy="192"/>
            </a:xfrm>
          </p:grpSpPr>
          <p:sp>
            <p:nvSpPr>
              <p:cNvPr id="75840" name="Oval 1088"/>
              <p:cNvSpPr>
                <a:spLocks noChangeArrowheads="1"/>
              </p:cNvSpPr>
              <p:nvPr/>
            </p:nvSpPr>
            <p:spPr bwMode="auto">
              <a:xfrm>
                <a:off x="4712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841" name="Line 1089"/>
              <p:cNvSpPr>
                <a:spLocks noChangeShapeType="1"/>
              </p:cNvSpPr>
              <p:nvPr/>
            </p:nvSpPr>
            <p:spPr bwMode="auto">
              <a:xfrm>
                <a:off x="4752" y="2928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842" name="Line 1090"/>
              <p:cNvSpPr>
                <a:spLocks noChangeShapeType="1"/>
              </p:cNvSpPr>
              <p:nvPr/>
            </p:nvSpPr>
            <p:spPr bwMode="auto">
              <a:xfrm rot="-5400000">
                <a:off x="4752" y="2933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75856" name="Group 1104"/>
          <p:cNvGrpSpPr>
            <a:grpSpLocks/>
          </p:cNvGrpSpPr>
          <p:nvPr/>
        </p:nvGrpSpPr>
        <p:grpSpPr bwMode="auto">
          <a:xfrm>
            <a:off x="2133600" y="1752600"/>
            <a:ext cx="957263" cy="1301750"/>
            <a:chOff x="1344" y="1104"/>
            <a:chExt cx="603" cy="820"/>
          </a:xfrm>
        </p:grpSpPr>
        <p:grpSp>
          <p:nvGrpSpPr>
            <p:cNvPr id="75855" name="Group 1103"/>
            <p:cNvGrpSpPr>
              <a:grpSpLocks/>
            </p:cNvGrpSpPr>
            <p:nvPr/>
          </p:nvGrpSpPr>
          <p:grpSpPr bwMode="auto">
            <a:xfrm>
              <a:off x="1488" y="1200"/>
              <a:ext cx="459" cy="724"/>
              <a:chOff x="1488" y="1200"/>
              <a:chExt cx="459" cy="724"/>
            </a:xfrm>
          </p:grpSpPr>
          <p:sp>
            <p:nvSpPr>
              <p:cNvPr id="75812" name="Text Box 1060"/>
              <p:cNvSpPr txBox="1">
                <a:spLocks noChangeArrowheads="1"/>
              </p:cNvSpPr>
              <p:nvPr/>
            </p:nvSpPr>
            <p:spPr bwMode="auto">
              <a:xfrm>
                <a:off x="1488" y="1200"/>
                <a:ext cx="28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latin typeface="Arial" charset="0"/>
                  </a:rPr>
                  <a:t>D</a:t>
                </a:r>
                <a:r>
                  <a:rPr lang="en-US" sz="1800" b="0" baseline="-25000">
                    <a:latin typeface="Arial" charset="0"/>
                  </a:rPr>
                  <a:t>2</a:t>
                </a:r>
              </a:p>
            </p:txBody>
          </p:sp>
          <p:grpSp>
            <p:nvGrpSpPr>
              <p:cNvPr id="75854" name="Group 1102"/>
              <p:cNvGrpSpPr>
                <a:grpSpLocks/>
              </p:cNvGrpSpPr>
              <p:nvPr/>
            </p:nvGrpSpPr>
            <p:grpSpPr bwMode="auto">
              <a:xfrm>
                <a:off x="1688" y="1300"/>
                <a:ext cx="259" cy="624"/>
                <a:chOff x="1688" y="1300"/>
                <a:chExt cx="259" cy="624"/>
              </a:xfrm>
            </p:grpSpPr>
            <p:sp>
              <p:nvSpPr>
                <p:cNvPr id="75814" name="Line 1062"/>
                <p:cNvSpPr>
                  <a:spLocks noChangeShapeType="1"/>
                </p:cNvSpPr>
                <p:nvPr/>
              </p:nvSpPr>
              <p:spPr bwMode="auto">
                <a:xfrm flipV="1">
                  <a:off x="1928" y="1300"/>
                  <a:ext cx="0" cy="624"/>
                </a:xfrm>
                <a:prstGeom prst="line">
                  <a:avLst/>
                </a:prstGeom>
                <a:noFill/>
                <a:ln w="63500">
                  <a:solidFill>
                    <a:srgbClr val="38A87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75815" name="Line 1063"/>
                <p:cNvSpPr>
                  <a:spLocks noChangeShapeType="1"/>
                </p:cNvSpPr>
                <p:nvPr/>
              </p:nvSpPr>
              <p:spPr bwMode="auto">
                <a:xfrm flipH="1">
                  <a:off x="1688" y="1320"/>
                  <a:ext cx="259" cy="0"/>
                </a:xfrm>
                <a:prstGeom prst="line">
                  <a:avLst/>
                </a:prstGeom>
                <a:noFill/>
                <a:ln w="63500">
                  <a:solidFill>
                    <a:srgbClr val="38A87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</p:grpSp>
        <p:grpSp>
          <p:nvGrpSpPr>
            <p:cNvPr id="75843" name="Group 1091"/>
            <p:cNvGrpSpPr>
              <a:grpSpLocks/>
            </p:cNvGrpSpPr>
            <p:nvPr/>
          </p:nvGrpSpPr>
          <p:grpSpPr bwMode="auto">
            <a:xfrm>
              <a:off x="1344" y="1104"/>
              <a:ext cx="192" cy="192"/>
              <a:chOff x="4224" y="2592"/>
              <a:chExt cx="192" cy="192"/>
            </a:xfrm>
          </p:grpSpPr>
          <p:sp>
            <p:nvSpPr>
              <p:cNvPr id="75844" name="Oval 1092"/>
              <p:cNvSpPr>
                <a:spLocks noChangeArrowheads="1"/>
              </p:cNvSpPr>
              <p:nvPr/>
            </p:nvSpPr>
            <p:spPr bwMode="auto">
              <a:xfrm>
                <a:off x="4224" y="2592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845" name="Line 1093"/>
              <p:cNvSpPr>
                <a:spLocks noChangeShapeType="1"/>
              </p:cNvSpPr>
              <p:nvPr/>
            </p:nvSpPr>
            <p:spPr bwMode="auto">
              <a:xfrm>
                <a:off x="4264" y="2688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75821" name="AutoShape 1069"/>
          <p:cNvSpPr>
            <a:spLocks noChangeArrowheads="1"/>
          </p:cNvSpPr>
          <p:nvPr/>
        </p:nvSpPr>
        <p:spPr bwMode="auto">
          <a:xfrm>
            <a:off x="2586038" y="2822575"/>
            <a:ext cx="1219200" cy="457200"/>
          </a:xfrm>
          <a:prstGeom prst="roundRect">
            <a:avLst>
              <a:gd name="adj" fmla="val 34491"/>
            </a:avLst>
          </a:prstGeom>
          <a:solidFill>
            <a:srgbClr val="00A47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solidFill>
                  <a:schemeClr val="bg1"/>
                </a:solidFill>
                <a:latin typeface="Arial" charset="0"/>
              </a:rPr>
              <a:t>SNc</a:t>
            </a:r>
          </a:p>
        </p:txBody>
      </p:sp>
      <p:grpSp>
        <p:nvGrpSpPr>
          <p:cNvPr id="75895" name="Group 1143"/>
          <p:cNvGrpSpPr>
            <a:grpSpLocks/>
          </p:cNvGrpSpPr>
          <p:nvPr/>
        </p:nvGrpSpPr>
        <p:grpSpPr bwMode="auto">
          <a:xfrm>
            <a:off x="6553200" y="3879850"/>
            <a:ext cx="2298700" cy="768350"/>
            <a:chOff x="4224" y="2540"/>
            <a:chExt cx="1448" cy="484"/>
          </a:xfrm>
        </p:grpSpPr>
        <p:grpSp>
          <p:nvGrpSpPr>
            <p:cNvPr id="75886" name="Group 1134"/>
            <p:cNvGrpSpPr>
              <a:grpSpLocks/>
            </p:cNvGrpSpPr>
            <p:nvPr/>
          </p:nvGrpSpPr>
          <p:grpSpPr bwMode="auto">
            <a:xfrm>
              <a:off x="4224" y="2832"/>
              <a:ext cx="192" cy="192"/>
              <a:chOff x="4224" y="2592"/>
              <a:chExt cx="192" cy="192"/>
            </a:xfrm>
          </p:grpSpPr>
          <p:sp>
            <p:nvSpPr>
              <p:cNvPr id="75887" name="Oval 1135"/>
              <p:cNvSpPr>
                <a:spLocks noChangeArrowheads="1"/>
              </p:cNvSpPr>
              <p:nvPr/>
            </p:nvSpPr>
            <p:spPr bwMode="auto">
              <a:xfrm>
                <a:off x="4224" y="2592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888" name="Line 1136"/>
              <p:cNvSpPr>
                <a:spLocks noChangeShapeType="1"/>
              </p:cNvSpPr>
              <p:nvPr/>
            </p:nvSpPr>
            <p:spPr bwMode="auto">
              <a:xfrm>
                <a:off x="4264" y="2688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5889" name="Group 1137"/>
            <p:cNvGrpSpPr>
              <a:grpSpLocks/>
            </p:cNvGrpSpPr>
            <p:nvPr/>
          </p:nvGrpSpPr>
          <p:grpSpPr bwMode="auto">
            <a:xfrm>
              <a:off x="4224" y="2544"/>
              <a:ext cx="192" cy="192"/>
              <a:chOff x="2160" y="768"/>
              <a:chExt cx="192" cy="192"/>
            </a:xfrm>
          </p:grpSpPr>
          <p:sp>
            <p:nvSpPr>
              <p:cNvPr id="75890" name="Oval 1138"/>
              <p:cNvSpPr>
                <a:spLocks noChangeArrowheads="1"/>
              </p:cNvSpPr>
              <p:nvPr/>
            </p:nvSpPr>
            <p:spPr bwMode="auto">
              <a:xfrm>
                <a:off x="2160" y="76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891" name="Line 1139"/>
              <p:cNvSpPr>
                <a:spLocks noChangeShapeType="1"/>
              </p:cNvSpPr>
              <p:nvPr/>
            </p:nvSpPr>
            <p:spPr bwMode="auto">
              <a:xfrm>
                <a:off x="2200" y="864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892" name="Line 1140"/>
              <p:cNvSpPr>
                <a:spLocks noChangeShapeType="1"/>
              </p:cNvSpPr>
              <p:nvPr/>
            </p:nvSpPr>
            <p:spPr bwMode="auto">
              <a:xfrm rot="-5400000">
                <a:off x="2200" y="869"/>
                <a:ext cx="12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5893" name="Text Box 1141"/>
            <p:cNvSpPr txBox="1">
              <a:spLocks noChangeArrowheads="1"/>
            </p:cNvSpPr>
            <p:nvPr/>
          </p:nvSpPr>
          <p:spPr bwMode="auto">
            <a:xfrm>
              <a:off x="4391" y="2540"/>
              <a:ext cx="12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Excitation (glutamate)</a:t>
              </a:r>
            </a:p>
          </p:txBody>
        </p:sp>
        <p:sp>
          <p:nvSpPr>
            <p:cNvPr id="75894" name="Text Box 1142"/>
            <p:cNvSpPr txBox="1">
              <a:spLocks noChangeArrowheads="1"/>
            </p:cNvSpPr>
            <p:nvPr/>
          </p:nvSpPr>
          <p:spPr bwMode="auto">
            <a:xfrm>
              <a:off x="4396" y="2828"/>
              <a:ext cx="10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Inhibition (GABA)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2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381000" y="1470669"/>
            <a:ext cx="781816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3200" b="0" dirty="0">
              <a:solidFill>
                <a:schemeClr val="accent2"/>
              </a:solidFill>
              <a:latin typeface="Arial" charset="0"/>
            </a:endParaRPr>
          </a:p>
          <a:p>
            <a:r>
              <a:rPr lang="en-US" sz="2800" b="0" dirty="0" smtClean="0">
                <a:latin typeface="Arial" charset="0"/>
              </a:rPr>
              <a:t>-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Components</a:t>
            </a:r>
            <a:r>
              <a:rPr lang="en-US" sz="2800" b="0" dirty="0" smtClean="0">
                <a:latin typeface="Arial" charset="0"/>
              </a:rPr>
              <a:t> of the basal ganglia</a:t>
            </a:r>
          </a:p>
          <a:p>
            <a:endParaRPr lang="en-US" sz="2800" b="0" dirty="0" smtClean="0">
              <a:latin typeface="Arial" charset="0"/>
            </a:endParaRPr>
          </a:p>
          <a:p>
            <a:r>
              <a:rPr lang="en-US" sz="2800" b="0" dirty="0" smtClean="0">
                <a:latin typeface="Arial" charset="0"/>
              </a:rPr>
              <a:t>-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Functions</a:t>
            </a:r>
            <a:r>
              <a:rPr lang="en-US" sz="2800" b="0" dirty="0" smtClean="0">
                <a:latin typeface="Arial" charset="0"/>
              </a:rPr>
              <a:t> of the basal ganglia</a:t>
            </a:r>
          </a:p>
          <a:p>
            <a:endParaRPr lang="en-US" sz="2800" b="0" dirty="0" smtClean="0">
              <a:latin typeface="Arial" charset="0"/>
            </a:endParaRPr>
          </a:p>
          <a:p>
            <a:r>
              <a:rPr lang="en-US" sz="2800" b="0" dirty="0" smtClean="0">
                <a:latin typeface="Arial" charset="0"/>
              </a:rPr>
              <a:t>- Functional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connections</a:t>
            </a:r>
            <a:r>
              <a:rPr lang="en-US" sz="2800" b="0" dirty="0" smtClean="0">
                <a:latin typeface="Arial" charset="0"/>
              </a:rPr>
              <a:t> of the basal ganglia</a:t>
            </a:r>
          </a:p>
          <a:p>
            <a:r>
              <a:rPr lang="en-US" sz="2800" b="0" dirty="0" smtClean="0">
                <a:latin typeface="Arial" charset="0"/>
              </a:rPr>
              <a:t>   e.g., direct and indirect pathways, transmitters</a:t>
            </a:r>
          </a:p>
          <a:p>
            <a:endParaRPr lang="en-US" sz="2800" b="0" dirty="0" smtClean="0">
              <a:latin typeface="Arial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Common disorders </a:t>
            </a:r>
            <a:r>
              <a:rPr lang="en-US" sz="2800" b="0" dirty="0" smtClean="0">
                <a:latin typeface="Arial" charset="0"/>
              </a:rPr>
              <a:t>of the basal ganglia and </a:t>
            </a:r>
          </a:p>
          <a:p>
            <a:r>
              <a:rPr lang="en-US" sz="2800" b="0" dirty="0" smtClean="0">
                <a:latin typeface="Arial" charset="0"/>
              </a:rPr>
              <a:t>   their anatomical basis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990600" y="533400"/>
            <a:ext cx="42963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Arial" charset="0"/>
              </a:rPr>
              <a:t>Key  objectives</a:t>
            </a:r>
            <a:endParaRPr lang="en-US" sz="44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euro3e-fig-17-08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304800"/>
            <a:ext cx="8531225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1000" y="196850"/>
            <a:ext cx="3657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>
                <a:latin typeface="Arial" charset="0"/>
              </a:rPr>
              <a:t>Direct 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ext Box 2"/>
          <p:cNvSpPr txBox="1">
            <a:spLocks noChangeArrowheads="1"/>
          </p:cNvSpPr>
          <p:nvPr/>
        </p:nvSpPr>
        <p:spPr bwMode="auto">
          <a:xfrm>
            <a:off x="533400" y="2179638"/>
            <a:ext cx="82296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0">
                <a:solidFill>
                  <a:schemeClr val="accent2"/>
                </a:solidFill>
                <a:latin typeface="Arial" charset="0"/>
              </a:rPr>
              <a:t>Release of DA in substantia nigra, as well as in striatum is required for control of movement by the basal ganglia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133600"/>
            <a:ext cx="6934200" cy="4114800"/>
          </a:xfrm>
          <a:noFill/>
          <a:ln/>
        </p:spPr>
        <p:txBody>
          <a:bodyPr lIns="92075" tIns="46038" rIns="92075" bIns="46038"/>
          <a:lstStyle/>
          <a:p>
            <a:pPr lvl="1">
              <a:spcAft>
                <a:spcPct val="20000"/>
              </a:spcAft>
              <a:buFontTx/>
              <a:buNone/>
            </a:pPr>
            <a:r>
              <a:rPr lang="en-US" sz="3200">
                <a:solidFill>
                  <a:schemeClr val="accent2"/>
                </a:solidFill>
                <a:latin typeface="Arial" charset="0"/>
              </a:rPr>
              <a:t>Hypokinetic disorders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b="1">
                <a:latin typeface="Arial" charset="0"/>
              </a:rPr>
              <a:t>insufficient direct</a:t>
            </a:r>
            <a:r>
              <a:rPr lang="en-US">
                <a:latin typeface="Arial" charset="0"/>
              </a:rPr>
              <a:t> pathway output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b="1">
                <a:latin typeface="Arial" charset="0"/>
              </a:rPr>
              <a:t>excess indirect</a:t>
            </a:r>
            <a:r>
              <a:rPr lang="en-US">
                <a:latin typeface="Arial" charset="0"/>
              </a:rPr>
              <a:t> pathway output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   Hyperkinetic disorders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b="1">
                <a:latin typeface="Arial" charset="0"/>
              </a:rPr>
              <a:t>excess direct</a:t>
            </a:r>
            <a:r>
              <a:rPr lang="en-US" i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path</a:t>
            </a:r>
            <a:r>
              <a:rPr lang="en-US" altLang="ii-CN">
                <a:latin typeface="Arial" charset="0"/>
              </a:rPr>
              <a:t>w</a:t>
            </a:r>
            <a:r>
              <a:rPr lang="en-US">
                <a:latin typeface="Arial" charset="0"/>
              </a:rPr>
              <a:t>ay</a:t>
            </a:r>
            <a:r>
              <a:rPr lang="en-US" i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output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 b="1">
                <a:latin typeface="Arial" charset="0"/>
              </a:rPr>
              <a:t>insufficient indirect</a:t>
            </a:r>
            <a:r>
              <a:rPr lang="en-US" i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path</a:t>
            </a:r>
            <a:r>
              <a:rPr lang="en-US" altLang="ii-CN">
                <a:latin typeface="Arial" charset="0"/>
              </a:rPr>
              <a:t>w</a:t>
            </a:r>
            <a:r>
              <a:rPr lang="en-US">
                <a:latin typeface="Arial" charset="0"/>
              </a:rPr>
              <a:t>ay output</a:t>
            </a:r>
          </a:p>
          <a:p>
            <a:pPr lvl="1"/>
            <a:endParaRPr lang="en-US">
              <a:latin typeface="Arial" charset="0"/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533400" y="4572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0">
                <a:latin typeface="Arial" charset="0"/>
              </a:rPr>
              <a:t>Motor behavior is determined by the balance between direct/indirect striatal outputs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Parkinson’s disease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191000"/>
            <a:ext cx="38100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 Pathophysiology</a:t>
            </a:r>
          </a:p>
          <a:p>
            <a:pPr lvl="1">
              <a:buFontTx/>
              <a:buNone/>
            </a:pPr>
            <a:r>
              <a:rPr lang="en-US" sz="2400" dirty="0">
                <a:latin typeface="Arial" charset="0"/>
              </a:rPr>
              <a:t>	Primary: loss of </a:t>
            </a:r>
            <a:r>
              <a:rPr lang="en-US" sz="2400" dirty="0" err="1">
                <a:latin typeface="Arial" charset="0"/>
              </a:rPr>
              <a:t>nigrostriatal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Dopamine </a:t>
            </a:r>
            <a:r>
              <a:rPr lang="en-US" sz="2400" dirty="0">
                <a:latin typeface="Arial" charset="0"/>
              </a:rPr>
              <a:t>projection</a:t>
            </a:r>
          </a:p>
          <a:p>
            <a:pPr lvl="1">
              <a:buFontTx/>
              <a:buNone/>
            </a:pPr>
            <a:endParaRPr lang="en-US" sz="2400" dirty="0">
              <a:latin typeface="Arial" charset="0"/>
            </a:endParaRPr>
          </a:p>
          <a:p>
            <a:pPr lvl="1"/>
            <a:endParaRPr lang="en-US" sz="2400" dirty="0">
              <a:latin typeface="Arial" charset="0"/>
            </a:endParaRPr>
          </a:p>
        </p:txBody>
      </p:sp>
      <p:grpSp>
        <p:nvGrpSpPr>
          <p:cNvPr id="130058" name="Group 10"/>
          <p:cNvGrpSpPr>
            <a:grpSpLocks/>
          </p:cNvGrpSpPr>
          <p:nvPr/>
        </p:nvGrpSpPr>
        <p:grpSpPr bwMode="auto">
          <a:xfrm>
            <a:off x="5181600" y="3581400"/>
            <a:ext cx="2519363" cy="2971800"/>
            <a:chOff x="3813" y="724"/>
            <a:chExt cx="1491" cy="1738"/>
          </a:xfrm>
        </p:grpSpPr>
        <p:pic>
          <p:nvPicPr>
            <p:cNvPr id="130059" name="Picture 11" descr="human head and nigr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3" y="724"/>
              <a:ext cx="1491" cy="1738"/>
            </a:xfrm>
            <a:prstGeom prst="rect">
              <a:avLst/>
            </a:prstGeom>
            <a:noFill/>
          </p:spPr>
        </p:pic>
        <p:sp>
          <p:nvSpPr>
            <p:cNvPr id="130060" name="Rectangle 12"/>
            <p:cNvSpPr>
              <a:spLocks noChangeArrowheads="1"/>
            </p:cNvSpPr>
            <p:nvPr/>
          </p:nvSpPr>
          <p:spPr bwMode="auto">
            <a:xfrm>
              <a:off x="3881" y="2009"/>
              <a:ext cx="450" cy="2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>
                  <a:solidFill>
                    <a:schemeClr val="tx2"/>
                  </a:solidFill>
                  <a:latin typeface="Arial" charset="0"/>
                </a:rPr>
                <a:t>SNc</a:t>
              </a:r>
            </a:p>
          </p:txBody>
        </p:sp>
      </p:grpSp>
      <p:sp>
        <p:nvSpPr>
          <p:cNvPr id="130061" name="Line 13"/>
          <p:cNvSpPr>
            <a:spLocks noChangeShapeType="1"/>
          </p:cNvSpPr>
          <p:nvPr/>
        </p:nvSpPr>
        <p:spPr bwMode="auto">
          <a:xfrm rot="21124995" flipV="1">
            <a:off x="6264275" y="4562475"/>
            <a:ext cx="298450" cy="4683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6019800" y="36576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Striatum</a:t>
            </a:r>
          </a:p>
        </p:txBody>
      </p:sp>
      <p:grpSp>
        <p:nvGrpSpPr>
          <p:cNvPr id="130092" name="Group 44"/>
          <p:cNvGrpSpPr>
            <a:grpSpLocks/>
          </p:cNvGrpSpPr>
          <p:nvPr/>
        </p:nvGrpSpPr>
        <p:grpSpPr bwMode="auto">
          <a:xfrm>
            <a:off x="268288" y="1066800"/>
            <a:ext cx="8667750" cy="2370138"/>
            <a:chOff x="169" y="672"/>
            <a:chExt cx="5460" cy="1493"/>
          </a:xfrm>
        </p:grpSpPr>
        <p:grpSp>
          <p:nvGrpSpPr>
            <p:cNvPr id="130064" name="Group 16"/>
            <p:cNvGrpSpPr>
              <a:grpSpLocks/>
            </p:cNvGrpSpPr>
            <p:nvPr/>
          </p:nvGrpSpPr>
          <p:grpSpPr bwMode="auto">
            <a:xfrm>
              <a:off x="169" y="672"/>
              <a:ext cx="2086" cy="1488"/>
              <a:chOff x="246" y="837"/>
              <a:chExt cx="2279" cy="1650"/>
            </a:xfrm>
          </p:grpSpPr>
          <p:grpSp>
            <p:nvGrpSpPr>
              <p:cNvPr id="130065" name="Group 17"/>
              <p:cNvGrpSpPr>
                <a:grpSpLocks/>
              </p:cNvGrpSpPr>
              <p:nvPr/>
            </p:nvGrpSpPr>
            <p:grpSpPr bwMode="auto">
              <a:xfrm>
                <a:off x="246" y="837"/>
                <a:ext cx="1086" cy="1650"/>
                <a:chOff x="246" y="837"/>
                <a:chExt cx="1086" cy="1650"/>
              </a:xfrm>
            </p:grpSpPr>
            <p:pic>
              <p:nvPicPr>
                <p:cNvPr id="130066" name="Picture 18" descr="abcspin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9" y="837"/>
                  <a:ext cx="940" cy="1363"/>
                </a:xfrm>
                <a:prstGeom prst="rect">
                  <a:avLst/>
                </a:prstGeom>
                <a:noFill/>
              </p:spPr>
            </p:pic>
            <p:sp>
              <p:nvSpPr>
                <p:cNvPr id="13006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6" y="2242"/>
                  <a:ext cx="1086" cy="2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700" b="0">
                      <a:solidFill>
                        <a:schemeClr val="tx2"/>
                      </a:solidFill>
                      <a:latin typeface="Arial" charset="0"/>
                    </a:rPr>
                    <a:t>Michael J. Fox</a:t>
                  </a:r>
                </a:p>
              </p:txBody>
            </p:sp>
          </p:grpSp>
          <p:pic>
            <p:nvPicPr>
              <p:cNvPr id="130068" name="Picture 20" descr="Ali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6" y="904"/>
                <a:ext cx="1024" cy="1229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sp>
            <p:nvSpPr>
              <p:cNvPr id="130069" name="Text Box 21"/>
              <p:cNvSpPr txBox="1">
                <a:spLocks noChangeArrowheads="1"/>
              </p:cNvSpPr>
              <p:nvPr/>
            </p:nvSpPr>
            <p:spPr bwMode="auto">
              <a:xfrm>
                <a:off x="1406" y="2242"/>
                <a:ext cx="111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700" b="0">
                    <a:solidFill>
                      <a:schemeClr val="tx2"/>
                    </a:solidFill>
                    <a:latin typeface="Arial" charset="0"/>
                  </a:rPr>
                  <a:t>Muhammad Ali</a:t>
                </a:r>
              </a:p>
            </p:txBody>
          </p:sp>
        </p:grpSp>
        <p:pic>
          <p:nvPicPr>
            <p:cNvPr id="130070" name="Picture 22" descr="papaeast-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69" y="715"/>
              <a:ext cx="938" cy="1143"/>
            </a:xfrm>
            <a:prstGeom prst="rect">
              <a:avLst/>
            </a:prstGeom>
            <a:noFill/>
          </p:spPr>
        </p:pic>
        <p:grpSp>
          <p:nvGrpSpPr>
            <p:cNvPr id="130071" name="Group 23"/>
            <p:cNvGrpSpPr>
              <a:grpSpLocks/>
            </p:cNvGrpSpPr>
            <p:nvPr/>
          </p:nvGrpSpPr>
          <p:grpSpPr bwMode="auto">
            <a:xfrm>
              <a:off x="2261" y="1931"/>
              <a:ext cx="1195" cy="231"/>
              <a:chOff x="0" y="0"/>
              <a:chExt cx="1306" cy="256"/>
            </a:xfrm>
          </p:grpSpPr>
          <p:sp>
            <p:nvSpPr>
              <p:cNvPr id="130072" name="Rectangl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0073" name="Rectangle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700" b="0">
                    <a:latin typeface="Arial" charset="0"/>
                  </a:rPr>
                  <a:t>Pope John Paul II</a:t>
                </a:r>
                <a:r>
                  <a:rPr lang="en-US" sz="1800" b="0">
                    <a:latin typeface="Arial" charset="0"/>
                  </a:rPr>
                  <a:t> </a:t>
                </a:r>
              </a:p>
            </p:txBody>
          </p:sp>
        </p:grpSp>
        <p:pic>
          <p:nvPicPr>
            <p:cNvPr id="130075" name="Picture 27" descr="Janet Reno">
              <a:hlinkClick r:id="rId6" tooltip="Janet Reno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56" y="722"/>
              <a:ext cx="937" cy="1143"/>
            </a:xfrm>
            <a:prstGeom prst="rect">
              <a:avLst/>
            </a:prstGeom>
            <a:noFill/>
          </p:spPr>
        </p:pic>
        <p:pic>
          <p:nvPicPr>
            <p:cNvPr id="130077" name="Picture 29" descr="Katharine Hepburn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60" y="722"/>
              <a:ext cx="834" cy="115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0090" name="Text Box 42"/>
            <p:cNvSpPr txBox="1">
              <a:spLocks noChangeArrowheads="1"/>
            </p:cNvSpPr>
            <p:nvPr/>
          </p:nvSpPr>
          <p:spPr bwMode="auto">
            <a:xfrm>
              <a:off x="3506" y="1943"/>
              <a:ext cx="81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700" b="0">
                  <a:latin typeface="Arial" charset="0"/>
                </a:rPr>
                <a:t>Janet Reno</a:t>
              </a:r>
            </a:p>
          </p:txBody>
        </p:sp>
        <p:sp>
          <p:nvSpPr>
            <p:cNvPr id="130091" name="Text Box 43"/>
            <p:cNvSpPr txBox="1">
              <a:spLocks noChangeArrowheads="1"/>
            </p:cNvSpPr>
            <p:nvPr/>
          </p:nvSpPr>
          <p:spPr bwMode="auto">
            <a:xfrm>
              <a:off x="4368" y="1944"/>
              <a:ext cx="126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700" b="0">
                  <a:latin typeface="Arial" charset="0"/>
                </a:rPr>
                <a:t>Katherine Hepburn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  <p:bldP spid="130061" grpId="0" animBg="1"/>
      <p:bldP spid="13006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PD 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750"/>
            <a:ext cx="9144000" cy="59880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5899150" y="5245100"/>
            <a:ext cx="1492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solidFill>
                  <a:schemeClr val="bg1"/>
                </a:solidFill>
                <a:latin typeface="Arial" charset="0"/>
              </a:rPr>
              <a:t>Normal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212850" y="5156200"/>
            <a:ext cx="228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0">
                <a:solidFill>
                  <a:schemeClr val="bg1"/>
                </a:solidFill>
                <a:latin typeface="Arial" charset="0"/>
              </a:rPr>
              <a:t>Parkinson’s</a:t>
            </a:r>
          </a:p>
          <a:p>
            <a:pPr algn="ctr" eaLnBrk="0" hangingPunct="0"/>
            <a:r>
              <a:rPr lang="en-US" sz="3200" b="0">
                <a:solidFill>
                  <a:schemeClr val="bg1"/>
                </a:solidFill>
                <a:latin typeface="Arial" charset="0"/>
              </a:rPr>
              <a:t>disease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716213" y="822325"/>
            <a:ext cx="3913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4000" b="0">
                <a:solidFill>
                  <a:schemeClr val="bg1"/>
                </a:solidFill>
                <a:latin typeface="Arial" charset="0"/>
              </a:rPr>
              <a:t>Human midbrain</a:t>
            </a:r>
          </a:p>
        </p:txBody>
      </p:sp>
      <p:sp>
        <p:nvSpPr>
          <p:cNvPr id="131078" name="Oval 6"/>
          <p:cNvSpPr>
            <a:spLocks noChangeArrowheads="1"/>
          </p:cNvSpPr>
          <p:nvPr/>
        </p:nvSpPr>
        <p:spPr bwMode="auto">
          <a:xfrm rot="-2187904">
            <a:off x="1219200" y="3048000"/>
            <a:ext cx="609600" cy="1752600"/>
          </a:xfrm>
          <a:prstGeom prst="ellipse">
            <a:avLst/>
          </a:prstGeom>
          <a:noFill/>
          <a:ln w="57150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1079" name="Oval 7"/>
          <p:cNvSpPr>
            <a:spLocks noChangeArrowheads="1"/>
          </p:cNvSpPr>
          <p:nvPr/>
        </p:nvSpPr>
        <p:spPr bwMode="auto">
          <a:xfrm rot="-2187904">
            <a:off x="5257800" y="2667000"/>
            <a:ext cx="609600" cy="1752600"/>
          </a:xfrm>
          <a:prstGeom prst="ellipse">
            <a:avLst/>
          </a:prstGeom>
          <a:noFill/>
          <a:ln w="57150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  <p:bldP spid="131076" grpId="0"/>
      <p:bldP spid="131078" grpId="0" animBg="1"/>
      <p:bldP spid="1310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362200"/>
            <a:ext cx="5562600" cy="4114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>
                <a:latin typeface="Arial" charset="0"/>
              </a:rPr>
              <a:t>Motoric</a:t>
            </a:r>
          </a:p>
          <a:p>
            <a:pPr lvl="2"/>
            <a:r>
              <a:rPr lang="en-US" sz="2800">
                <a:solidFill>
                  <a:schemeClr val="accent2"/>
                </a:solidFill>
                <a:latin typeface="Arial" charset="0"/>
              </a:rPr>
              <a:t>Tremor (~4-5 Hz, resting)</a:t>
            </a:r>
          </a:p>
          <a:p>
            <a:pPr lvl="2"/>
            <a:r>
              <a:rPr lang="en-US" sz="2800">
                <a:solidFill>
                  <a:schemeClr val="accent2"/>
                </a:solidFill>
                <a:latin typeface="Arial" charset="0"/>
              </a:rPr>
              <a:t>Bradykinesia</a:t>
            </a:r>
          </a:p>
          <a:p>
            <a:pPr lvl="2"/>
            <a:r>
              <a:rPr lang="en-US" sz="2800">
                <a:solidFill>
                  <a:schemeClr val="accent2"/>
                </a:solidFill>
                <a:latin typeface="Arial" charset="0"/>
              </a:rPr>
              <a:t>Rigidity</a:t>
            </a:r>
          </a:p>
          <a:p>
            <a:pPr lvl="2"/>
            <a:r>
              <a:rPr lang="en-US" sz="2800">
                <a:solidFill>
                  <a:schemeClr val="accent2"/>
                </a:solidFill>
                <a:latin typeface="Arial" charset="0"/>
              </a:rPr>
              <a:t>Loss of postural reflexes</a:t>
            </a:r>
          </a:p>
          <a:p>
            <a:pPr lvl="1">
              <a:buFontTx/>
              <a:buNone/>
            </a:pPr>
            <a:r>
              <a:rPr lang="en-US">
                <a:latin typeface="Arial" charset="0"/>
              </a:rPr>
              <a:t>Depression</a:t>
            </a:r>
          </a:p>
          <a:p>
            <a:pPr lvl="1">
              <a:buFontTx/>
              <a:buNone/>
            </a:pPr>
            <a:r>
              <a:rPr lang="en-US">
                <a:latin typeface="Arial" charset="0"/>
              </a:rPr>
              <a:t>Dementia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Parkinson’s disease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1981200" y="1651000"/>
            <a:ext cx="2101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0">
                <a:latin typeface="Arial" charset="0"/>
              </a:rPr>
              <a:t>Symptoms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Parkinson’s disease</a:t>
            </a:r>
          </a:p>
        </p:txBody>
      </p:sp>
      <p:pic>
        <p:nvPicPr>
          <p:cNvPr id="311308" name="1-1-4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1"/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67200" y="3009900"/>
            <a:ext cx="4114800" cy="3086100"/>
          </a:xfrm>
          <a:ln/>
        </p:spPr>
      </p:pic>
      <p:pic>
        <p:nvPicPr>
          <p:cNvPr id="311310" name="1-1-1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143000" y="4248150"/>
            <a:ext cx="2971800" cy="2228850"/>
          </a:xfrm>
          <a:ln/>
        </p:spPr>
      </p:pic>
      <p:pic>
        <p:nvPicPr>
          <p:cNvPr id="311312" name="1-1-2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143000" y="1885950"/>
            <a:ext cx="2971800" cy="2228850"/>
          </a:xfrm>
          <a:ln/>
        </p:spPr>
      </p:pic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2590800" y="1066800"/>
            <a:ext cx="4044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0">
                <a:solidFill>
                  <a:schemeClr val="accent2"/>
                </a:solidFill>
                <a:latin typeface="Arial" charset="0"/>
              </a:rPr>
              <a:t>Loss of postural reflexes</a:t>
            </a:r>
          </a:p>
        </p:txBody>
      </p:sp>
      <p:sp>
        <p:nvSpPr>
          <p:cNvPr id="311317" name="Rectangle 21"/>
          <p:cNvSpPr>
            <a:spLocks noChangeArrowheads="1"/>
          </p:cNvSpPr>
          <p:nvPr/>
        </p:nvSpPr>
        <p:spPr bwMode="auto">
          <a:xfrm>
            <a:off x="4494213" y="1879600"/>
            <a:ext cx="3471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0">
                <a:solidFill>
                  <a:schemeClr val="accent2"/>
                </a:solidFill>
                <a:latin typeface="Arial" charset="0"/>
              </a:rPr>
              <a:t>…even with mild tremor </a:t>
            </a:r>
          </a:p>
          <a:p>
            <a:pPr algn="ctr"/>
            <a:r>
              <a:rPr lang="en-US" sz="2400" b="0">
                <a:solidFill>
                  <a:schemeClr val="accent2"/>
                </a:solidFill>
                <a:latin typeface="Arial" charset="0"/>
              </a:rPr>
              <a:t>and bradykinesia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11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0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13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1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13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131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1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11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12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131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Parkinson’s disease</a:t>
            </a:r>
          </a:p>
        </p:txBody>
      </p:sp>
      <p:pic>
        <p:nvPicPr>
          <p:cNvPr id="322567" name="2-4-1.avi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2324100"/>
            <a:ext cx="3810000" cy="2857500"/>
          </a:xfrm>
          <a:ln/>
        </p:spPr>
      </p:pic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3810000" y="1066800"/>
            <a:ext cx="1352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0">
                <a:solidFill>
                  <a:schemeClr val="accent2"/>
                </a:solidFill>
                <a:latin typeface="Arial" charset="0"/>
              </a:rPr>
              <a:t>Rigidity</a:t>
            </a:r>
          </a:p>
        </p:txBody>
      </p:sp>
      <p:pic>
        <p:nvPicPr>
          <p:cNvPr id="322569" name="2-4-2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95800" y="2324100"/>
            <a:ext cx="3810000" cy="28575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2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22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5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256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2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225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56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2569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1027"/>
          <p:cNvSpPr txBox="1">
            <a:spLocks noChangeArrowheads="1"/>
          </p:cNvSpPr>
          <p:nvPr/>
        </p:nvSpPr>
        <p:spPr bwMode="auto">
          <a:xfrm>
            <a:off x="2057400" y="333375"/>
            <a:ext cx="563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Arial" charset="0"/>
              </a:rPr>
              <a:t>Hyperkinetic</a:t>
            </a:r>
            <a:r>
              <a:rPr lang="en-US" sz="3600" b="0">
                <a:solidFill>
                  <a:schemeClr val="accent2"/>
                </a:solidFill>
                <a:latin typeface="Arial" charset="0"/>
              </a:rPr>
              <a:t> disorders:  choreatic syndromes</a:t>
            </a:r>
          </a:p>
        </p:txBody>
      </p:sp>
      <p:sp>
        <p:nvSpPr>
          <p:cNvPr id="140292" name="Text Box 1028"/>
          <p:cNvSpPr txBox="1">
            <a:spLocks noChangeArrowheads="1"/>
          </p:cNvSpPr>
          <p:nvPr/>
        </p:nvSpPr>
        <p:spPr bwMode="auto">
          <a:xfrm>
            <a:off x="228600" y="2136775"/>
            <a:ext cx="41513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2400">
                <a:solidFill>
                  <a:schemeClr val="accent2"/>
                </a:solidFill>
                <a:latin typeface="Arial" charset="0"/>
              </a:rPr>
              <a:t>1.</a:t>
            </a:r>
            <a:r>
              <a:rPr lang="en-US" sz="2400" b="0">
                <a:latin typeface="Arial" charset="0"/>
              </a:rPr>
              <a:t>  Huntington’s chorea</a:t>
            </a:r>
          </a:p>
          <a:p>
            <a:pPr marL="457200" indent="-457200"/>
            <a:endParaRPr lang="en-US" sz="2400" b="0">
              <a:latin typeface="Arial" charset="0"/>
            </a:endParaRPr>
          </a:p>
          <a:p>
            <a:pPr marL="457200" indent="-457200"/>
            <a:r>
              <a:rPr lang="en-US" sz="2400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en-US" sz="2400" b="0">
                <a:latin typeface="Arial" charset="0"/>
              </a:rPr>
              <a:t>  Dystonia</a:t>
            </a:r>
          </a:p>
          <a:p>
            <a:pPr marL="457200" indent="-457200"/>
            <a:endParaRPr lang="en-US" sz="2400" b="0">
              <a:latin typeface="Arial" charset="0"/>
            </a:endParaRPr>
          </a:p>
          <a:p>
            <a:pPr marL="457200" indent="-457200"/>
            <a:r>
              <a:rPr lang="en-US" sz="2400">
                <a:solidFill>
                  <a:schemeClr val="accent2"/>
                </a:solidFill>
                <a:latin typeface="Arial" charset="0"/>
              </a:rPr>
              <a:t>3.</a:t>
            </a:r>
            <a:r>
              <a:rPr lang="en-US" sz="2400" b="0">
                <a:latin typeface="Arial" charset="0"/>
              </a:rPr>
              <a:t>  Tardive dyskinesia</a:t>
            </a:r>
          </a:p>
          <a:p>
            <a:pPr marL="457200" indent="-457200">
              <a:buFontTx/>
              <a:buChar char="•"/>
            </a:pPr>
            <a:endParaRPr lang="en-US" sz="2400" b="0">
              <a:latin typeface="Arial" charset="0"/>
            </a:endParaRPr>
          </a:p>
          <a:p>
            <a:pPr marL="457200" indent="-457200"/>
            <a:r>
              <a:rPr lang="en-US" sz="2400">
                <a:solidFill>
                  <a:schemeClr val="accent2"/>
                </a:solidFill>
                <a:latin typeface="Arial" charset="0"/>
              </a:rPr>
              <a:t>4.</a:t>
            </a:r>
            <a:r>
              <a:rPr lang="en-US" sz="2400" b="0">
                <a:latin typeface="Arial" charset="0"/>
              </a:rPr>
              <a:t>  DOPA-induced dyskinesia</a:t>
            </a:r>
          </a:p>
          <a:p>
            <a:pPr marL="457200" indent="-457200">
              <a:buFontTx/>
              <a:buChar char="•"/>
            </a:pPr>
            <a:endParaRPr lang="en-US" sz="2400" b="0">
              <a:latin typeface="Arial" charset="0"/>
            </a:endParaRPr>
          </a:p>
          <a:p>
            <a:pPr marL="457200" indent="-457200"/>
            <a:r>
              <a:rPr lang="en-US" sz="2400">
                <a:solidFill>
                  <a:schemeClr val="accent2"/>
                </a:solidFill>
                <a:latin typeface="Arial" charset="0"/>
              </a:rPr>
              <a:t>5.</a:t>
            </a:r>
            <a:r>
              <a:rPr lang="en-US" sz="2400" b="0">
                <a:latin typeface="Arial" charset="0"/>
              </a:rPr>
              <a:t>  Hemiballismus</a:t>
            </a:r>
          </a:p>
          <a:p>
            <a:pPr marL="457200" indent="-457200">
              <a:buFontTx/>
              <a:buChar char="•"/>
            </a:pPr>
            <a:endParaRPr lang="en-US" sz="2400" b="0">
              <a:latin typeface="Arial" charset="0"/>
            </a:endParaRPr>
          </a:p>
          <a:p>
            <a:pPr marL="457200" indent="-457200"/>
            <a:r>
              <a:rPr lang="en-US" sz="2400">
                <a:solidFill>
                  <a:schemeClr val="accent2"/>
                </a:solidFill>
                <a:latin typeface="Arial" charset="0"/>
              </a:rPr>
              <a:t>6.</a:t>
            </a:r>
            <a:r>
              <a:rPr lang="en-US" sz="2400" b="0">
                <a:latin typeface="Arial" charset="0"/>
              </a:rPr>
              <a:t>  Tourette’s syndrome</a:t>
            </a:r>
          </a:p>
          <a:p>
            <a:pPr marL="457200" indent="-457200">
              <a:buFontTx/>
              <a:buChar char="•"/>
            </a:pPr>
            <a:endParaRPr lang="en-US" sz="2400" b="0">
              <a:latin typeface="Arial" charset="0"/>
            </a:endParaRPr>
          </a:p>
        </p:txBody>
      </p:sp>
      <p:sp>
        <p:nvSpPr>
          <p:cNvPr id="140293" name="Text Box 1029"/>
          <p:cNvSpPr txBox="1">
            <a:spLocks noChangeArrowheads="1"/>
          </p:cNvSpPr>
          <p:nvPr/>
        </p:nvSpPr>
        <p:spPr bwMode="auto">
          <a:xfrm>
            <a:off x="4568825" y="1476375"/>
            <a:ext cx="4346575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</a:pPr>
            <a:r>
              <a:rPr lang="en-US" sz="2800" b="0" i="1" dirty="0">
                <a:solidFill>
                  <a:schemeClr val="accent2"/>
                </a:solidFill>
                <a:latin typeface="Arial" charset="0"/>
              </a:rPr>
              <a:t>Causes:</a:t>
            </a:r>
          </a:p>
          <a:p>
            <a:pPr marL="457200" indent="-457200">
              <a:lnSpc>
                <a:spcPct val="130000"/>
              </a:lnSpc>
            </a:pPr>
            <a:r>
              <a:rPr lang="en-US" sz="2400" b="0" i="1" dirty="0">
                <a:latin typeface="Arial" charset="0"/>
              </a:rPr>
              <a:t>Genetic (autosomal dominant)</a:t>
            </a:r>
          </a:p>
          <a:p>
            <a:pPr marL="457200" indent="-457200"/>
            <a:endParaRPr lang="en-US" sz="2400" b="0" dirty="0">
              <a:latin typeface="Arial" charset="0"/>
            </a:endParaRPr>
          </a:p>
          <a:p>
            <a:pPr marL="457200" indent="-457200"/>
            <a:r>
              <a:rPr lang="en-US" sz="2400" b="0" i="1" dirty="0">
                <a:latin typeface="Arial" charset="0"/>
              </a:rPr>
              <a:t>Genetic or idiopathic</a:t>
            </a:r>
          </a:p>
          <a:p>
            <a:pPr marL="457200" indent="-457200"/>
            <a:endParaRPr lang="en-US" sz="2400" b="0" i="1" dirty="0">
              <a:latin typeface="Arial" charset="0"/>
            </a:endParaRPr>
          </a:p>
          <a:p>
            <a:pPr marL="457200" indent="-457200"/>
            <a:r>
              <a:rPr lang="en-US" sz="2400" b="0" i="1" dirty="0">
                <a:latin typeface="Arial" charset="0"/>
              </a:rPr>
              <a:t>Chronic </a:t>
            </a:r>
            <a:r>
              <a:rPr lang="en-US" sz="2400" b="0" i="1" dirty="0" err="1">
                <a:latin typeface="Arial" charset="0"/>
              </a:rPr>
              <a:t>neuroleptic</a:t>
            </a:r>
            <a:r>
              <a:rPr lang="en-US" sz="2400" b="0" i="1" dirty="0">
                <a:latin typeface="Arial" charset="0"/>
              </a:rPr>
              <a:t> use</a:t>
            </a:r>
          </a:p>
          <a:p>
            <a:pPr marL="457200" indent="-457200"/>
            <a:endParaRPr lang="en-US" sz="2400" b="0" i="1" dirty="0">
              <a:latin typeface="Arial" charset="0"/>
            </a:endParaRPr>
          </a:p>
          <a:p>
            <a:pPr marL="457200" indent="-457200"/>
            <a:r>
              <a:rPr lang="en-US" sz="2400" b="0" i="1" dirty="0">
                <a:latin typeface="Arial" charset="0"/>
              </a:rPr>
              <a:t>Parkinson’s therapy</a:t>
            </a:r>
          </a:p>
          <a:p>
            <a:pPr marL="457200" indent="-457200"/>
            <a:endParaRPr lang="en-US" b="0" dirty="0">
              <a:latin typeface="Arial" charset="0"/>
            </a:endParaRPr>
          </a:p>
          <a:p>
            <a:pPr marL="457200" indent="-457200"/>
            <a:r>
              <a:rPr lang="en-US" sz="2400" b="0" i="1" dirty="0">
                <a:latin typeface="Arial" charset="0"/>
              </a:rPr>
              <a:t>Unilateral </a:t>
            </a:r>
            <a:r>
              <a:rPr lang="en-US" sz="2400" b="0" i="1" dirty="0" smtClean="0">
                <a:latin typeface="Arial" charset="0"/>
              </a:rPr>
              <a:t>stroke,</a:t>
            </a:r>
            <a:endParaRPr lang="en-US" sz="2400" b="0" i="1" dirty="0">
              <a:latin typeface="Arial" charset="0"/>
            </a:endParaRPr>
          </a:p>
          <a:p>
            <a:pPr marL="457200" indent="-457200"/>
            <a:r>
              <a:rPr lang="en-US" sz="2400" b="0" i="1" dirty="0">
                <a:latin typeface="Arial" charset="0"/>
              </a:rPr>
              <a:t>  typically </a:t>
            </a:r>
            <a:r>
              <a:rPr lang="en-US" sz="2400" b="0" i="1" dirty="0" err="1">
                <a:latin typeface="Arial" charset="0"/>
              </a:rPr>
              <a:t>subthalamic</a:t>
            </a:r>
            <a:r>
              <a:rPr lang="en-US" sz="2400" b="0" i="1" dirty="0">
                <a:latin typeface="Arial" charset="0"/>
              </a:rPr>
              <a:t> nucleus</a:t>
            </a:r>
          </a:p>
          <a:p>
            <a:pPr marL="457200" indent="-457200"/>
            <a:endParaRPr lang="en-US" sz="1400" b="0" i="1" dirty="0">
              <a:latin typeface="Arial" charset="0"/>
            </a:endParaRPr>
          </a:p>
          <a:p>
            <a:pPr marL="457200" indent="-457200"/>
            <a:r>
              <a:rPr lang="en-US" sz="2400" b="0" i="1" dirty="0">
                <a:latin typeface="Arial" charset="0"/>
              </a:rPr>
              <a:t>Excessive D2-subtype</a:t>
            </a:r>
          </a:p>
          <a:p>
            <a:pPr marL="457200" indent="-457200"/>
            <a:r>
              <a:rPr lang="en-US" sz="2400" b="0" i="1" dirty="0">
                <a:latin typeface="Arial" charset="0"/>
              </a:rPr>
              <a:t>DA receptor expression(?)</a:t>
            </a:r>
          </a:p>
          <a:p>
            <a:pPr marL="457200" indent="-457200"/>
            <a:endParaRPr lang="en-US" b="0" i="1" dirty="0"/>
          </a:p>
          <a:p>
            <a:pPr marL="457200" indent="-457200"/>
            <a:endParaRPr lang="en-US" sz="2400" b="0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0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0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0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0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0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0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02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1" build="p"/>
      <p:bldP spid="140293" grpId="0" uiExpand="1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accent2"/>
                </a:solidFill>
                <a:latin typeface="Arial" charset="0"/>
              </a:rPr>
              <a:t>Choreatic symptoms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838200" y="22860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100000"/>
              </a:spcBef>
            </a:pPr>
            <a:r>
              <a:rPr lang="en-US" sz="2400" b="0" dirty="0">
                <a:latin typeface="Arial" charset="0"/>
              </a:rPr>
              <a:t>Involuntary (unwanted) movements</a:t>
            </a:r>
          </a:p>
          <a:p>
            <a:pPr marL="342900" indent="-342900">
              <a:spcBef>
                <a:spcPct val="100000"/>
              </a:spcBef>
              <a:buClr>
                <a:schemeClr val="accent2"/>
              </a:buClr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Chorea </a:t>
            </a:r>
            <a:r>
              <a:rPr lang="en-US" sz="2400" b="0" dirty="0">
                <a:latin typeface="Arial" charset="0"/>
              </a:rPr>
              <a:t>(dance-like</a:t>
            </a:r>
            <a:r>
              <a:rPr lang="en-US" sz="2400" b="0" dirty="0" smtClean="0">
                <a:latin typeface="Arial" charset="0"/>
              </a:rPr>
              <a:t>). Lesion in </a:t>
            </a:r>
            <a:r>
              <a:rPr lang="en-US" sz="2400" dirty="0" err="1" smtClean="0">
                <a:solidFill>
                  <a:schemeClr val="accent2"/>
                </a:solidFill>
                <a:latin typeface="Arial" charset="0"/>
              </a:rPr>
              <a:t>putamen</a:t>
            </a:r>
            <a:r>
              <a:rPr lang="en-US" sz="2400" b="0" dirty="0" smtClean="0">
                <a:latin typeface="Arial" charset="0"/>
              </a:rPr>
              <a:t>. Causes flicking movement of hand, face or any other body part</a:t>
            </a:r>
            <a:endParaRPr lang="en-US" sz="2400" b="0" dirty="0">
              <a:latin typeface="Arial" charset="0"/>
            </a:endParaRPr>
          </a:p>
          <a:p>
            <a:pPr marL="342900" indent="-342900">
              <a:spcBef>
                <a:spcPct val="100000"/>
              </a:spcBef>
              <a:buClr>
                <a:schemeClr val="accent2"/>
              </a:buClr>
              <a:buFontTx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Athetosis</a:t>
            </a:r>
            <a:r>
              <a:rPr lang="en-US" sz="2400" b="0" dirty="0">
                <a:latin typeface="Arial" charset="0"/>
              </a:rPr>
              <a:t> (changeable or writhing movements</a:t>
            </a:r>
            <a:r>
              <a:rPr lang="en-US" sz="2400" b="0" dirty="0" smtClean="0">
                <a:latin typeface="Arial" charset="0"/>
              </a:rPr>
              <a:t>). Lesion in </a:t>
            </a:r>
            <a:r>
              <a:rPr lang="en-US" sz="2400" dirty="0" err="1" smtClean="0">
                <a:solidFill>
                  <a:schemeClr val="accent2"/>
                </a:solidFill>
                <a:latin typeface="Arial" charset="0"/>
              </a:rPr>
              <a:t>globus</a:t>
            </a: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Arial" charset="0"/>
              </a:rPr>
              <a:t>pallidus</a:t>
            </a:r>
            <a:endParaRPr lang="en-US" sz="2400" dirty="0" smtClean="0">
              <a:solidFill>
                <a:schemeClr val="accent2"/>
              </a:solidFill>
              <a:latin typeface="Arial" charset="0"/>
            </a:endParaRPr>
          </a:p>
          <a:p>
            <a:pPr marL="342900" indent="-342900">
              <a:spcBef>
                <a:spcPct val="100000"/>
              </a:spcBef>
              <a:buClr>
                <a:schemeClr val="accent2"/>
              </a:buClr>
              <a:buFontTx/>
              <a:buChar char="•"/>
            </a:pPr>
            <a:r>
              <a:rPr lang="en-US" sz="2400" dirty="0" err="1" smtClean="0">
                <a:solidFill>
                  <a:srgbClr val="FF0000"/>
                </a:solidFill>
                <a:latin typeface="Arial" charset="0"/>
              </a:rPr>
              <a:t>Hemiballismus</a:t>
            </a: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- </a:t>
            </a:r>
            <a:r>
              <a:rPr lang="en-US" sz="2400" b="0" dirty="0" smtClean="0">
                <a:latin typeface="Arial" charset="0"/>
              </a:rPr>
              <a:t>Flailing movements of entire limb. Lesion in </a:t>
            </a:r>
            <a:r>
              <a:rPr lang="en-US" sz="2400" dirty="0" err="1" smtClean="0">
                <a:solidFill>
                  <a:schemeClr val="accent2"/>
                </a:solidFill>
                <a:latin typeface="Arial" charset="0"/>
              </a:rPr>
              <a:t>subthalamic</a:t>
            </a: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 nucleus</a:t>
            </a:r>
            <a:endParaRPr lang="en-US" sz="24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>
              <a:spcBef>
                <a:spcPct val="100000"/>
              </a:spcBef>
              <a:buClr>
                <a:schemeClr val="accent2"/>
              </a:buClr>
              <a:buFontTx/>
              <a:buChar char="•"/>
            </a:pPr>
            <a:endParaRPr lang="en-US" sz="2400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2" name="Picture 4" descr="neuro3e-fig-15-01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074025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8534" name="Rectangle 6"/>
          <p:cNvSpPr>
            <a:spLocks noChangeArrowheads="1"/>
          </p:cNvSpPr>
          <p:nvPr/>
        </p:nvSpPr>
        <p:spPr bwMode="auto">
          <a:xfrm>
            <a:off x="304800" y="166688"/>
            <a:ext cx="8599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0">
                <a:solidFill>
                  <a:schemeClr val="accent2"/>
                </a:solidFill>
                <a:latin typeface="Arial" charset="0"/>
              </a:rPr>
              <a:t>Neural structures involved in the control of movement</a:t>
            </a:r>
          </a:p>
        </p:txBody>
      </p:sp>
      <p:sp>
        <p:nvSpPr>
          <p:cNvPr id="278535" name="Oval 7"/>
          <p:cNvSpPr>
            <a:spLocks noChangeArrowheads="1"/>
          </p:cNvSpPr>
          <p:nvPr/>
        </p:nvSpPr>
        <p:spPr bwMode="auto">
          <a:xfrm>
            <a:off x="5384800" y="1231900"/>
            <a:ext cx="2362200" cy="114935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278536" name="Oval 8"/>
          <p:cNvSpPr>
            <a:spLocks noChangeArrowheads="1"/>
          </p:cNvSpPr>
          <p:nvPr/>
        </p:nvSpPr>
        <p:spPr bwMode="auto">
          <a:xfrm>
            <a:off x="1981200" y="2209800"/>
            <a:ext cx="2362200" cy="114935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278537" name="Oval 9"/>
          <p:cNvSpPr>
            <a:spLocks noChangeArrowheads="1"/>
          </p:cNvSpPr>
          <p:nvPr/>
        </p:nvSpPr>
        <p:spPr bwMode="auto">
          <a:xfrm>
            <a:off x="1600200" y="1479550"/>
            <a:ext cx="3200400" cy="92075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278538" name="Oval 10"/>
          <p:cNvSpPr>
            <a:spLocks noChangeArrowheads="1"/>
          </p:cNvSpPr>
          <p:nvPr/>
        </p:nvSpPr>
        <p:spPr bwMode="auto">
          <a:xfrm>
            <a:off x="5334000" y="2209800"/>
            <a:ext cx="2362200" cy="114935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278539" name="Oval 11"/>
          <p:cNvSpPr>
            <a:spLocks noChangeArrowheads="1"/>
          </p:cNvSpPr>
          <p:nvPr/>
        </p:nvSpPr>
        <p:spPr bwMode="auto">
          <a:xfrm>
            <a:off x="3352800" y="4800600"/>
            <a:ext cx="2514600" cy="9906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5" grpId="0" animBg="1"/>
      <p:bldP spid="278536" grpId="0" animBg="1"/>
      <p:bldP spid="278537" grpId="0" animBg="1"/>
      <p:bldP spid="278538" grpId="0" animBg="1"/>
      <p:bldP spid="2785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Huntington’s disease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20063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</a:rPr>
              <a:t>Pathophysiology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>
                <a:latin typeface="Arial" charset="0"/>
              </a:rPr>
              <a:t>Atrophy of striatum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>
                <a:latin typeface="Arial" charset="0"/>
              </a:rPr>
              <a:t>Loss of striatal GABAergic neurons</a:t>
            </a:r>
          </a:p>
          <a:p>
            <a:pPr lvl="1">
              <a:buClr>
                <a:schemeClr val="accent2"/>
              </a:buClr>
              <a:buFontTx/>
              <a:buChar char="•"/>
            </a:pPr>
            <a:r>
              <a:rPr lang="en-US">
                <a:latin typeface="Arial" charset="0"/>
              </a:rPr>
              <a:t>Neuropathological sequence </a:t>
            </a:r>
          </a:p>
          <a:p>
            <a:pPr lvl="2">
              <a:buFontTx/>
              <a:buNone/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b="1" baseline="30000">
                <a:solidFill>
                  <a:schemeClr val="accent2"/>
                </a:solidFill>
                <a:latin typeface="Arial" charset="0"/>
              </a:rPr>
              <a:t>st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  loss of striatal GABA/enkephalin/D2-R neurons (</a:t>
            </a:r>
            <a:r>
              <a:rPr lang="en-US" b="1" i="1">
                <a:solidFill>
                  <a:schemeClr val="accent2"/>
                </a:solidFill>
                <a:latin typeface="Arial" charset="0"/>
              </a:rPr>
              <a:t>indirect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 pathway)</a:t>
            </a:r>
          </a:p>
          <a:p>
            <a:pPr lvl="2">
              <a:buFontTx/>
              <a:buNone/>
            </a:pPr>
            <a:r>
              <a:rPr lang="en-US" b="1">
                <a:latin typeface="Arial" charset="0"/>
              </a:rPr>
              <a:t>2</a:t>
            </a:r>
            <a:r>
              <a:rPr lang="en-US" b="1" baseline="30000">
                <a:latin typeface="Arial" charset="0"/>
              </a:rPr>
              <a:t>nd</a:t>
            </a:r>
            <a:r>
              <a:rPr lang="en-US" b="1">
                <a:latin typeface="Arial" charset="0"/>
              </a:rPr>
              <a:t>:</a:t>
            </a:r>
            <a:r>
              <a:rPr lang="en-US">
                <a:latin typeface="Arial" charset="0"/>
              </a:rPr>
              <a:t>  loss of striatal GABA/dynorphin/D1-R neurons (</a:t>
            </a:r>
            <a:r>
              <a:rPr lang="en-US">
                <a:solidFill>
                  <a:schemeClr val="tx2"/>
                </a:solidFill>
                <a:latin typeface="Arial" charset="0"/>
              </a:rPr>
              <a:t>direct pathway</a:t>
            </a:r>
            <a:r>
              <a:rPr lang="en-US">
                <a:latin typeface="Arial" charset="0"/>
              </a:rPr>
              <a:t>) &amp; cortical atrophy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ext Box 1027"/>
          <p:cNvSpPr txBox="1">
            <a:spLocks noChangeArrowheads="1"/>
          </p:cNvSpPr>
          <p:nvPr/>
        </p:nvSpPr>
        <p:spPr bwMode="auto">
          <a:xfrm>
            <a:off x="1752600" y="152400"/>
            <a:ext cx="582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0">
                <a:latin typeface="Arial" charset="0"/>
              </a:rPr>
              <a:t>Huntington’s disease pathology</a:t>
            </a:r>
          </a:p>
        </p:txBody>
      </p:sp>
      <p:pic>
        <p:nvPicPr>
          <p:cNvPr id="133122" name="Picture 1026" descr="H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543800" cy="5445125"/>
          </a:xfrm>
          <a:prstGeom prst="rect">
            <a:avLst/>
          </a:prstGeom>
          <a:noFill/>
        </p:spPr>
      </p:pic>
      <p:sp>
        <p:nvSpPr>
          <p:cNvPr id="133124" name="Rectangle 1028"/>
          <p:cNvSpPr>
            <a:spLocks noChangeArrowheads="1"/>
          </p:cNvSpPr>
          <p:nvPr/>
        </p:nvSpPr>
        <p:spPr bwMode="auto">
          <a:xfrm>
            <a:off x="5867400" y="1143000"/>
            <a:ext cx="2439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chemeClr val="bg1"/>
                </a:solidFill>
                <a:latin typeface="Arial" charset="0"/>
              </a:rPr>
              <a:t>Huntington’s</a:t>
            </a:r>
          </a:p>
        </p:txBody>
      </p:sp>
      <p:sp>
        <p:nvSpPr>
          <p:cNvPr id="133125" name="Rectangle 1029"/>
          <p:cNvSpPr>
            <a:spLocks noChangeArrowheads="1"/>
          </p:cNvSpPr>
          <p:nvPr/>
        </p:nvSpPr>
        <p:spPr bwMode="auto">
          <a:xfrm>
            <a:off x="6477000" y="3886200"/>
            <a:ext cx="1492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chemeClr val="bg1"/>
                </a:solidFill>
                <a:latin typeface="Arial" charset="0"/>
              </a:rPr>
              <a:t>Normal</a:t>
            </a:r>
          </a:p>
        </p:txBody>
      </p:sp>
      <p:sp>
        <p:nvSpPr>
          <p:cNvPr id="133126" name="Oval 1030"/>
          <p:cNvSpPr>
            <a:spLocks noChangeArrowheads="1"/>
          </p:cNvSpPr>
          <p:nvPr/>
        </p:nvSpPr>
        <p:spPr bwMode="auto">
          <a:xfrm rot="-2280863">
            <a:off x="4648200" y="4508500"/>
            <a:ext cx="838200" cy="1143000"/>
          </a:xfrm>
          <a:prstGeom prst="ellipse">
            <a:avLst/>
          </a:prstGeom>
          <a:noFill/>
          <a:ln w="508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28" name="Line 1032"/>
          <p:cNvSpPr>
            <a:spLocks noChangeShapeType="1"/>
          </p:cNvSpPr>
          <p:nvPr/>
        </p:nvSpPr>
        <p:spPr bwMode="auto">
          <a:xfrm flipH="1">
            <a:off x="5334000" y="1752600"/>
            <a:ext cx="1066800" cy="990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Huntington’s disease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343400" cy="4114800"/>
          </a:xfrm>
        </p:spPr>
        <p:txBody>
          <a:bodyPr/>
          <a:lstStyle/>
          <a:p>
            <a:pPr>
              <a:spcAft>
                <a:spcPct val="50000"/>
              </a:spcAft>
              <a:buFontTx/>
              <a:buNone/>
            </a:pPr>
            <a:r>
              <a:rPr lang="en-US">
                <a:latin typeface="Arial" charset="0"/>
              </a:rPr>
              <a:t>Symptoms</a:t>
            </a:r>
          </a:p>
          <a:p>
            <a:pPr lvl="1">
              <a:buClr>
                <a:schemeClr val="accent2"/>
              </a:buClr>
              <a:buFontTx/>
              <a:buNone/>
            </a:pPr>
            <a:r>
              <a:rPr lang="en-US">
                <a:latin typeface="Arial" charset="0"/>
              </a:rPr>
              <a:t>Early motor signs</a:t>
            </a:r>
          </a:p>
          <a:p>
            <a:pPr lvl="2">
              <a:buClr>
                <a:schemeClr val="accent2"/>
              </a:buClr>
            </a:pPr>
            <a:r>
              <a:rPr lang="en-US">
                <a:latin typeface="Arial" charset="0"/>
              </a:rPr>
              <a:t>chorea (brief, involuntary movements)</a:t>
            </a:r>
          </a:p>
          <a:p>
            <a:pPr lvl="2">
              <a:buClr>
                <a:schemeClr val="accent2"/>
              </a:buClr>
            </a:pPr>
            <a:r>
              <a:rPr lang="en-US">
                <a:latin typeface="Arial" charset="0"/>
              </a:rPr>
              <a:t>dystonia (abnormal postures) </a:t>
            </a:r>
          </a:p>
        </p:txBody>
      </p:sp>
      <p:pic>
        <p:nvPicPr>
          <p:cNvPr id="134148" name="7-3-1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3000" y="1219200"/>
            <a:ext cx="3505200" cy="2628900"/>
          </a:xfrm>
          <a:ln/>
        </p:spPr>
      </p:pic>
      <p:pic>
        <p:nvPicPr>
          <p:cNvPr id="134150" name="9-1-1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53000" y="4171950"/>
            <a:ext cx="3505200" cy="2628900"/>
          </a:xfrm>
          <a:ln/>
        </p:spPr>
      </p:pic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713413" y="850900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0">
                <a:latin typeface="Arial" charset="0"/>
              </a:rPr>
              <a:t>Choreatic gait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5214938" y="3810000"/>
            <a:ext cx="3014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0">
                <a:latin typeface="Arial" charset="0"/>
              </a:rPr>
              <a:t>Dystonic movements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4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34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48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4148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4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34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50"/>
                  </p:tgtEl>
                </p:cond>
              </p:nextCondLst>
            </p:seq>
            <p:vide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4150"/>
                </p:tgtEl>
              </p:cMediaNode>
            </p:video>
          </p:childTnLst>
        </p:cTn>
      </p:par>
    </p:tnLst>
    <p:bldLst>
      <p:bldP spid="134147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In a nutshell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600200"/>
            <a:ext cx="75816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1066800"/>
            <a:ext cx="78771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555875" y="2708275"/>
            <a:ext cx="244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What is basal ganglia?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group of subcortical nuclei engaged </a:t>
            </a: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primarily in motor control</a:t>
            </a: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</a:p>
          <a:p>
            <a:pPr lvl="1"/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motor learning</a:t>
            </a:r>
          </a:p>
          <a:p>
            <a:pPr lvl="1"/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Executive functions and behavior</a:t>
            </a:r>
          </a:p>
          <a:p>
            <a:pPr lvl="1"/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emotions.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2667000"/>
            <a:ext cx="7772400" cy="1500187"/>
          </a:xfrm>
        </p:spPr>
        <p:txBody>
          <a:bodyPr/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What are the </a:t>
            </a:r>
            <a:r>
              <a:rPr lang="en-GB" sz="4000" b="1" dirty="0" smtClean="0">
                <a:latin typeface="Arial" pitchFamily="34" charset="0"/>
                <a:cs typeface="Arial" pitchFamily="34" charset="0"/>
              </a:rPr>
              <a:t>COMPONENTS </a:t>
            </a:r>
            <a:r>
              <a:rPr lang="en-GB" sz="4000" dirty="0" smtClean="0">
                <a:latin typeface="Arial" pitchFamily="34" charset="0"/>
                <a:cs typeface="Arial" pitchFamily="34" charset="0"/>
              </a:rPr>
              <a:t>of the basal ganglia?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2693988" y="304800"/>
            <a:ext cx="36655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0" dirty="0">
                <a:solidFill>
                  <a:schemeClr val="accent2"/>
                </a:solidFill>
                <a:latin typeface="Arial" charset="0"/>
              </a:rPr>
              <a:t>Basal Ganglia</a:t>
            </a: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585913" y="1308100"/>
            <a:ext cx="61452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600" b="0" dirty="0" err="1">
                <a:solidFill>
                  <a:schemeClr val="accent2"/>
                </a:solidFill>
                <a:latin typeface="Arial" charset="0"/>
              </a:rPr>
              <a:t>Neostriatum</a:t>
            </a:r>
            <a:endParaRPr lang="en-US" sz="2400" b="0" dirty="0">
              <a:solidFill>
                <a:schemeClr val="accent2"/>
              </a:solidFill>
              <a:latin typeface="Arial" charset="0"/>
            </a:endParaRPr>
          </a:p>
          <a:p>
            <a:pPr marL="457200" indent="-457200"/>
            <a:r>
              <a:rPr lang="en-US" sz="2400" b="0" dirty="0">
                <a:latin typeface="Arial" charset="0"/>
              </a:rPr>
              <a:t>          Caudate nucleus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b="0" dirty="0">
                <a:latin typeface="Arial" charset="0"/>
              </a:rPr>
              <a:t>          </a:t>
            </a:r>
            <a:r>
              <a:rPr lang="en-US" sz="2400" b="0" dirty="0" err="1">
                <a:latin typeface="Arial" charset="0"/>
              </a:rPr>
              <a:t>Putamen</a:t>
            </a:r>
            <a:endParaRPr lang="en-US" sz="2400" b="0" dirty="0">
              <a:latin typeface="Arial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400" b="0" dirty="0">
                <a:latin typeface="Arial" charset="0"/>
              </a:rPr>
              <a:t>          Ventral striatum (nucleus </a:t>
            </a:r>
            <a:r>
              <a:rPr lang="en-US" sz="2400" b="0" dirty="0" err="1">
                <a:latin typeface="Arial" charset="0"/>
              </a:rPr>
              <a:t>accumbens</a:t>
            </a:r>
            <a:r>
              <a:rPr lang="en-US" sz="2400" b="0" dirty="0">
                <a:latin typeface="Arial" charset="0"/>
              </a:rPr>
              <a:t>)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1585913" y="2971800"/>
            <a:ext cx="64722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2600" b="0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en-US" sz="2600" b="0">
                <a:latin typeface="Arial" charset="0"/>
              </a:rPr>
              <a:t>  </a:t>
            </a:r>
            <a:r>
              <a:rPr lang="en-US" sz="2600" b="0">
                <a:solidFill>
                  <a:schemeClr val="accent2"/>
                </a:solidFill>
                <a:latin typeface="Arial" charset="0"/>
              </a:rPr>
              <a:t>Paleostriatum</a:t>
            </a:r>
            <a:endParaRPr lang="en-US" sz="2400" b="0">
              <a:solidFill>
                <a:schemeClr val="accent2"/>
              </a:solidFill>
              <a:latin typeface="Arial" charset="0"/>
            </a:endParaRPr>
          </a:p>
          <a:p>
            <a:pPr marL="457200" indent="-457200"/>
            <a:r>
              <a:rPr lang="en-US" sz="2400" b="0">
                <a:latin typeface="Arial" charset="0"/>
              </a:rPr>
              <a:t>          Globus pallidus external segment (GPe)</a:t>
            </a:r>
            <a:r>
              <a:rPr lang="en-US"/>
              <a:t> </a:t>
            </a:r>
          </a:p>
          <a:p>
            <a:pPr marL="457200" indent="-457200"/>
            <a:r>
              <a:rPr lang="en-US" sz="2400" b="0">
                <a:latin typeface="Arial" charset="0"/>
              </a:rPr>
              <a:t>	   </a:t>
            </a:r>
            <a:r>
              <a:rPr lang="en-US" b="0">
                <a:latin typeface="Arial" charset="0"/>
              </a:rPr>
              <a:t>   </a:t>
            </a:r>
            <a:r>
              <a:rPr lang="en-US" sz="2400" b="0">
                <a:latin typeface="Arial" charset="0"/>
              </a:rPr>
              <a:t>Globus pallidus internal segment (GPi)</a:t>
            </a:r>
            <a:r>
              <a:rPr lang="en-US"/>
              <a:t> </a:t>
            </a: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1585913" y="4340225"/>
            <a:ext cx="392271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2600" b="0">
                <a:solidFill>
                  <a:schemeClr val="accent2"/>
                </a:solidFill>
                <a:latin typeface="Arial" charset="0"/>
              </a:rPr>
              <a:t>3.  Substantia Nigra</a:t>
            </a:r>
            <a:endParaRPr lang="en-US" sz="2400" b="0">
              <a:solidFill>
                <a:schemeClr val="accent2"/>
              </a:solidFill>
              <a:latin typeface="Arial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400" b="0">
                <a:latin typeface="Arial" charset="0"/>
              </a:rPr>
              <a:t>          Pars compacta (SNc)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b="0">
                <a:latin typeface="Arial" charset="0"/>
              </a:rPr>
              <a:t>          Pars reticulata (SNr)</a:t>
            </a: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1585913" y="5607050"/>
            <a:ext cx="4667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2600" b="0">
                <a:solidFill>
                  <a:schemeClr val="accent2"/>
                </a:solidFill>
                <a:latin typeface="Arial" charset="0"/>
              </a:rPr>
              <a:t>4.  Subthalamic nucleus (STN)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autoUpdateAnimBg="0"/>
      <p:bldP spid="342020" grpId="0" autoUpdateAnimBg="0"/>
      <p:bldP spid="342021" grpId="0" autoUpdateAnimBg="0"/>
      <p:bldP spid="3420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260350"/>
            <a:ext cx="8351838" cy="4251325"/>
            <a:chOff x="295" y="1434"/>
            <a:chExt cx="5261" cy="2678"/>
          </a:xfrm>
        </p:grpSpPr>
        <p:pic>
          <p:nvPicPr>
            <p:cNvPr id="140294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bright="-6000"/>
            </a:blip>
            <a:srcRect r="3490"/>
            <a:stretch>
              <a:fillRect/>
            </a:stretch>
          </p:blipFill>
          <p:spPr bwMode="auto">
            <a:xfrm>
              <a:off x="295" y="1480"/>
              <a:ext cx="5261" cy="2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0295" name="Rectangle 7"/>
            <p:cNvSpPr>
              <a:spLocks noChangeArrowheads="1"/>
            </p:cNvSpPr>
            <p:nvPr/>
          </p:nvSpPr>
          <p:spPr bwMode="auto">
            <a:xfrm>
              <a:off x="431" y="1434"/>
              <a:ext cx="576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6011863" y="644525"/>
            <a:ext cx="2720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/>
              <a:t>Kandel – </a:t>
            </a:r>
          </a:p>
          <a:p>
            <a:r>
              <a:rPr lang="it-IT" sz="1600"/>
              <a:t>Principles of Neural Science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179388" y="4724400"/>
            <a:ext cx="63161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Anatomical nomenclature tips:</a:t>
            </a:r>
          </a:p>
          <a:p>
            <a:pPr>
              <a:buFontTx/>
              <a:buChar char="•"/>
            </a:pPr>
            <a:r>
              <a:rPr lang="it-IT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400" dirty="0"/>
              <a:t>caudate nucleus + putamen: 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striatum</a:t>
            </a:r>
          </a:p>
          <a:p>
            <a:pPr>
              <a:buFontTx/>
              <a:buChar char="•"/>
            </a:pPr>
            <a:r>
              <a:rPr lang="it-IT" sz="2400" dirty="0"/>
              <a:t> putamen + globus pallidus: 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lentiform </a:t>
            </a:r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nucleus</a:t>
            </a:r>
            <a:endParaRPr lang="it-IT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N01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7808913" cy="5986463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304800"/>
            <a:ext cx="838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533400" y="1371600"/>
            <a:ext cx="2514600" cy="21336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457200" y="304800"/>
            <a:ext cx="8018463" cy="5986463"/>
            <a:chOff x="288" y="192"/>
            <a:chExt cx="5051" cy="3771"/>
          </a:xfrm>
        </p:grpSpPr>
        <p:pic>
          <p:nvPicPr>
            <p:cNvPr id="35842" name="Picture 2" descr="PN0116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0" y="192"/>
              <a:ext cx="4919" cy="3771"/>
            </a:xfrm>
            <a:prstGeom prst="rect">
              <a:avLst/>
            </a:prstGeom>
            <a:noFill/>
          </p:spPr>
        </p:pic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288" y="240"/>
              <a:ext cx="528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5334000" y="152400"/>
            <a:ext cx="3429000" cy="21336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 flipV="1">
            <a:off x="449263" y="3649663"/>
            <a:ext cx="12192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11871</TotalTime>
  <Words>778</Words>
  <Application>Microsoft Office PowerPoint</Application>
  <PresentationFormat>On-screen Show (4:3)</PresentationFormat>
  <Paragraphs>240</Paragraphs>
  <Slides>36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Slide 1</vt:lpstr>
      <vt:lpstr>Slide 2</vt:lpstr>
      <vt:lpstr>Slide 3</vt:lpstr>
      <vt:lpstr>What is basal ganglia?</vt:lpstr>
      <vt:lpstr>Slide 5</vt:lpstr>
      <vt:lpstr>Slide 6</vt:lpstr>
      <vt:lpstr>Slide 7</vt:lpstr>
      <vt:lpstr>Slide 8</vt:lpstr>
      <vt:lpstr>Slide 9</vt:lpstr>
      <vt:lpstr>Slide 10</vt:lpstr>
      <vt:lpstr>Slide 11</vt:lpstr>
      <vt:lpstr>What are the functions of the basal ganglia?</vt:lpstr>
      <vt:lpstr>Major functions</vt:lpstr>
      <vt:lpstr>Basal ganglia connections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Parkinson’s disease</vt:lpstr>
      <vt:lpstr>Slide 24</vt:lpstr>
      <vt:lpstr>Parkinson’s disease</vt:lpstr>
      <vt:lpstr>Parkinson’s disease</vt:lpstr>
      <vt:lpstr>Parkinson’s disease</vt:lpstr>
      <vt:lpstr>Slide 28</vt:lpstr>
      <vt:lpstr>Slide 29</vt:lpstr>
      <vt:lpstr>Huntington’s disease</vt:lpstr>
      <vt:lpstr>Slide 31</vt:lpstr>
      <vt:lpstr>Huntington’s disease</vt:lpstr>
      <vt:lpstr>In a nutshell</vt:lpstr>
      <vt:lpstr>Slide 34</vt:lpstr>
      <vt:lpstr>Slide 35</vt:lpstr>
      <vt:lpstr>Slide 36</vt:lpstr>
    </vt:vector>
  </TitlesOfParts>
  <Company>NYU School of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fanj02</dc:creator>
  <cp:lastModifiedBy>bundi</cp:lastModifiedBy>
  <cp:revision>92</cp:revision>
  <dcterms:created xsi:type="dcterms:W3CDTF">2001-11-01T15:49:49Z</dcterms:created>
  <dcterms:modified xsi:type="dcterms:W3CDTF">2016-12-16T05:41:44Z</dcterms:modified>
</cp:coreProperties>
</file>