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7"/>
  </p:notesMasterIdLst>
  <p:sldIdLst>
    <p:sldId id="326" r:id="rId2"/>
    <p:sldId id="327" r:id="rId3"/>
    <p:sldId id="269" r:id="rId4"/>
    <p:sldId id="290" r:id="rId5"/>
    <p:sldId id="291" r:id="rId6"/>
    <p:sldId id="292" r:id="rId7"/>
    <p:sldId id="293" r:id="rId8"/>
    <p:sldId id="285" r:id="rId9"/>
    <p:sldId id="286" r:id="rId10"/>
    <p:sldId id="287" r:id="rId11"/>
    <p:sldId id="317" r:id="rId12"/>
    <p:sldId id="318" r:id="rId13"/>
    <p:sldId id="319" r:id="rId14"/>
    <p:sldId id="321" r:id="rId15"/>
    <p:sldId id="325" r:id="rId16"/>
    <p:sldId id="295" r:id="rId17"/>
    <p:sldId id="262" r:id="rId18"/>
    <p:sldId id="299" r:id="rId19"/>
    <p:sldId id="264" r:id="rId20"/>
    <p:sldId id="270" r:id="rId21"/>
    <p:sldId id="271" r:id="rId22"/>
    <p:sldId id="303" r:id="rId23"/>
    <p:sldId id="272" r:id="rId24"/>
    <p:sldId id="306" r:id="rId25"/>
    <p:sldId id="307" r:id="rId26"/>
    <p:sldId id="312" r:id="rId27"/>
    <p:sldId id="313" r:id="rId28"/>
    <p:sldId id="314" r:id="rId29"/>
    <p:sldId id="301" r:id="rId30"/>
    <p:sldId id="304" r:id="rId31"/>
    <p:sldId id="298" r:id="rId32"/>
    <p:sldId id="276" r:id="rId33"/>
    <p:sldId id="277" r:id="rId34"/>
    <p:sldId id="334" r:id="rId35"/>
    <p:sldId id="335" r:id="rId36"/>
    <p:sldId id="278" r:id="rId37"/>
    <p:sldId id="279" r:id="rId38"/>
    <p:sldId id="323" r:id="rId39"/>
    <p:sldId id="328" r:id="rId40"/>
    <p:sldId id="329" r:id="rId41"/>
    <p:sldId id="330" r:id="rId42"/>
    <p:sldId id="331" r:id="rId43"/>
    <p:sldId id="332" r:id="rId44"/>
    <p:sldId id="333" r:id="rId45"/>
    <p:sldId id="26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FE42-EB3C-43E6-B617-83EC7778AB0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3765-1340-4ABD-BEBC-DD23F077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30A5-5002-4F57-8989-8D07C81DA148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C1A7-4204-4A3A-B8B1-ABBCB570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ile:Gray706.png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anfyd.org/index.php?title=Image:Cerebellum_from_above.pn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dirty="0" smtClean="0">
                <a:latin typeface="Arial" pitchFamily="34" charset="0"/>
                <a:cs typeface="Arial" pitchFamily="34" charset="0"/>
              </a:rPr>
              <a:t>The Cerebellum</a:t>
            </a:r>
            <a:endParaRPr lang="en-GB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Bundi Karau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43000"/>
            <a:ext cx="33089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gency FB" pitchFamily="34" charset="0"/>
              </a:rPr>
              <a:t>Functional(Evolutionary)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nard MT Condensed" pitchFamily="18" charset="0"/>
              </a:rPr>
              <a:t>Paleocerebellum</a:t>
            </a:r>
            <a:endParaRPr lang="en-US" sz="2400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ernard MT Condensed" pitchFamily="18" charset="0"/>
              </a:rPr>
              <a:t>Neocerebellum</a:t>
            </a:r>
            <a:endParaRPr lang="en-US" sz="2400" dirty="0" smtClean="0">
              <a:solidFill>
                <a:srgbClr val="002060"/>
              </a:solidFill>
              <a:latin typeface="Bernard MT Condensed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dirty="0" err="1" smtClean="0">
                <a:latin typeface="Bernard MT Condensed" pitchFamily="18" charset="0"/>
              </a:rPr>
              <a:t>Archicerebellum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352800" y="457200"/>
            <a:ext cx="5410200" cy="6097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2819400" y="2209800"/>
            <a:ext cx="23622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90800" y="2971800"/>
            <a:ext cx="3352800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43200" y="3810000"/>
            <a:ext cx="2514600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05300" y="2552700"/>
            <a:ext cx="457200" cy="3810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381000"/>
            <a:ext cx="264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Division of lobes…..contd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434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Bernard MT Condensed" pitchFamily="18" charset="0"/>
              </a:rPr>
              <a:t>Archi</a:t>
            </a:r>
            <a:r>
              <a:rPr lang="en-US" sz="2400" dirty="0" smtClean="0">
                <a:solidFill>
                  <a:srgbClr val="002060"/>
                </a:solidFill>
                <a:latin typeface="Bernard MT Condensed" pitchFamily="18" charset="0"/>
              </a:rPr>
              <a:t>-cerebellum</a:t>
            </a:r>
            <a:r>
              <a:rPr lang="en-US" sz="2400" b="1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Harlow Solid Italic" pitchFamily="82" charset="0"/>
              </a:rPr>
              <a:t>(</a:t>
            </a:r>
            <a:r>
              <a:rPr lang="en-US" sz="2400" dirty="0" smtClean="0">
                <a:solidFill>
                  <a:srgbClr val="FF0066"/>
                </a:solidFill>
                <a:latin typeface="Harlow Solid Italic" pitchFamily="82" charset="0"/>
              </a:rPr>
              <a:t>Vestibular part)                             </a:t>
            </a:r>
          </a:p>
          <a:p>
            <a:endParaRPr lang="en-US" sz="2400" dirty="0" smtClean="0">
              <a:solidFill>
                <a:srgbClr val="FF0066"/>
              </a:solidFill>
              <a:latin typeface="Harlow Solid Italic" pitchFamily="82" charset="0"/>
            </a:endParaRPr>
          </a:p>
          <a:p>
            <a:r>
              <a:rPr lang="en-US" sz="2400" dirty="0" smtClean="0">
                <a:solidFill>
                  <a:srgbClr val="FF0066"/>
                </a:solidFill>
                <a:latin typeface="Harlow Solid Italic" pitchFamily="82" charset="0"/>
              </a:rPr>
              <a:t>•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formed of the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flocculo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-nodular  lobe + associated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fastigial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000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Embryologically</a:t>
            </a:r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the oldest part of cerebellum.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receives </a:t>
            </a: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afferent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From vestibular apparatus of internal ear Via </a:t>
            </a:r>
            <a:r>
              <a:rPr lang="en-US" sz="2000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vestibulo-cerebellar</a:t>
            </a:r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tracts</a:t>
            </a:r>
          </a:p>
          <a:p>
            <a:endParaRPr lang="en-US" sz="2000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concerned with E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QUILIBRIUM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48A7936"/>
          <p:cNvPicPr>
            <a:picLocks noChangeAspect="1" noChangeArrowheads="1"/>
          </p:cNvPicPr>
          <p:nvPr/>
        </p:nvPicPr>
        <p:blipFill>
          <a:blip r:embed="rId2" cstate="print"/>
          <a:srcRect l="26381" t="29057" r="44385" b="25917"/>
          <a:stretch>
            <a:fillRect/>
          </a:stretch>
        </p:blipFill>
        <p:spPr bwMode="auto">
          <a:xfrm>
            <a:off x="4953000" y="12954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5257800"/>
            <a:ext cx="2285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257800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Neocerebellum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791200"/>
            <a:ext cx="1847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791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Archicerebellum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324600"/>
            <a:ext cx="1847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6324600"/>
            <a:ext cx="181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Paleocerebellum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14400"/>
            <a:ext cx="4572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                                      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/>
              <a:t>It has connections with </a:t>
            </a:r>
            <a:r>
              <a:rPr lang="en-US" sz="2000" b="1" dirty="0" smtClean="0">
                <a:solidFill>
                  <a:srgbClr val="C00000"/>
                </a:solidFill>
              </a:rPr>
              <a:t>vestibular &amp; reticular nuclei of  brain stem</a:t>
            </a:r>
            <a:r>
              <a:rPr lang="en-US" sz="2000" b="1" dirty="0" smtClean="0"/>
              <a:t>  through the inferior </a:t>
            </a:r>
            <a:r>
              <a:rPr lang="en-US" sz="2000" b="1" dirty="0" err="1" smtClean="0"/>
              <a:t>cerebellar</a:t>
            </a:r>
            <a:r>
              <a:rPr lang="en-US" sz="2000" b="1" dirty="0" smtClean="0"/>
              <a:t> peduncle.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Efferent cortical (</a:t>
            </a:r>
            <a:r>
              <a:rPr lang="en-US" sz="2000" b="1" dirty="0" err="1" smtClean="0">
                <a:solidFill>
                  <a:srgbClr val="C00000"/>
                </a:solidFill>
              </a:rPr>
              <a:t>purkinje</a:t>
            </a:r>
            <a:r>
              <a:rPr lang="en-US" sz="2000" b="1" dirty="0" smtClean="0">
                <a:solidFill>
                  <a:srgbClr val="C00000"/>
                </a:solidFill>
              </a:rPr>
              <a:t> cell) </a:t>
            </a:r>
            <a:r>
              <a:rPr lang="en-US" sz="2000" b="1" dirty="0" err="1" smtClean="0">
                <a:solidFill>
                  <a:srgbClr val="C00000"/>
                </a:solidFill>
              </a:rPr>
              <a:t>Fibres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/>
              <a:t>Project to </a:t>
            </a:r>
            <a:r>
              <a:rPr lang="en-US" sz="2000" b="1" dirty="0" err="1" smtClean="0"/>
              <a:t>fastigial</a:t>
            </a:r>
            <a:r>
              <a:rPr lang="en-US" sz="2000" b="1" dirty="0" smtClean="0"/>
              <a:t> nucleus, which projects to vestibular nuclei &amp; reticular formation.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1600" b="1" dirty="0" smtClean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dirty="0">
              <a:solidFill>
                <a:schemeClr val="hlink"/>
              </a:solidFill>
            </a:endParaRPr>
          </a:p>
        </p:txBody>
      </p:sp>
      <p:pic>
        <p:nvPicPr>
          <p:cNvPr id="6" name="Picture 4" descr="BE489140"/>
          <p:cNvPicPr>
            <a:picLocks noChangeAspect="1" noChangeArrowheads="1"/>
          </p:cNvPicPr>
          <p:nvPr/>
        </p:nvPicPr>
        <p:blipFill>
          <a:blip r:embed="rId2" cstate="print"/>
          <a:srcRect l="9700" t="23178" r="55144" b="21048"/>
          <a:stretch>
            <a:fillRect/>
          </a:stretch>
        </p:blipFill>
        <p:spPr bwMode="auto">
          <a:xfrm>
            <a:off x="5029200" y="13716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33400"/>
            <a:ext cx="359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Archicerebellum</a:t>
            </a:r>
            <a:r>
              <a:rPr lang="en-US" sz="2400" dirty="0" smtClean="0">
                <a:solidFill>
                  <a:srgbClr val="0070C0"/>
                </a:solidFill>
              </a:rPr>
              <a:t> …….contd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85800"/>
            <a:ext cx="44958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66"/>
                </a:solidFill>
                <a:latin typeface="Bernard MT Condensed" pitchFamily="18" charset="0"/>
              </a:rPr>
              <a:t>Paleo</a:t>
            </a:r>
            <a:r>
              <a:rPr lang="en-US" sz="2400" dirty="0" smtClean="0">
                <a:solidFill>
                  <a:srgbClr val="FF0066"/>
                </a:solidFill>
                <a:latin typeface="Bernard MT Condensed" pitchFamily="18" charset="0"/>
              </a:rPr>
              <a:t>-cerebellum  </a:t>
            </a:r>
            <a:r>
              <a:rPr lang="en-US" sz="2400" dirty="0" smtClean="0">
                <a:solidFill>
                  <a:srgbClr val="FF0066"/>
                </a:solidFill>
              </a:rPr>
              <a:t>                       </a:t>
            </a:r>
            <a:r>
              <a:rPr lang="en-US" sz="2400" dirty="0" smtClean="0">
                <a:solidFill>
                  <a:srgbClr val="FF0066"/>
                </a:solidFill>
                <a:latin typeface="Bodoni MT" pitchFamily="18" charset="0"/>
              </a:rPr>
              <a:t>(spinal part) </a:t>
            </a:r>
            <a:r>
              <a:rPr lang="en-US" sz="2400" dirty="0" smtClean="0">
                <a:solidFill>
                  <a:srgbClr val="FF0066"/>
                </a:solidFill>
              </a:rPr>
              <a:t>:</a:t>
            </a:r>
            <a:r>
              <a:rPr lang="en-US" sz="2400" dirty="0" smtClean="0">
                <a:solidFill>
                  <a:schemeClr val="hlink"/>
                </a:solidFill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•</a:t>
            </a:r>
            <a:r>
              <a:rPr lang="en-US" sz="2200" dirty="0" smtClean="0"/>
              <a:t>formed of  midline </a:t>
            </a:r>
            <a:r>
              <a:rPr lang="en-US" sz="2200" dirty="0" err="1" smtClean="0"/>
              <a:t>vermis</a:t>
            </a:r>
            <a:r>
              <a:rPr lang="en-US" sz="2200" dirty="0" smtClean="0"/>
              <a:t> + surrounding </a:t>
            </a:r>
            <a:r>
              <a:rPr lang="en-US" sz="2200" dirty="0" err="1" smtClean="0"/>
              <a:t>paravermis</a:t>
            </a:r>
            <a:r>
              <a:rPr lang="en-US" sz="2200" dirty="0" smtClean="0"/>
              <a:t> + </a:t>
            </a:r>
            <a:r>
              <a:rPr lang="en-US" sz="2200" dirty="0" err="1" smtClean="0"/>
              <a:t>globose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emboliform</a:t>
            </a:r>
            <a:r>
              <a:rPr lang="en-US" sz="2200" dirty="0" smtClean="0"/>
              <a:t> nuclei.                          </a:t>
            </a:r>
          </a:p>
          <a:p>
            <a:pPr>
              <a:spcBef>
                <a:spcPct val="50000"/>
              </a:spcBef>
            </a:pPr>
            <a:r>
              <a:rPr lang="en-US" sz="2200" dirty="0" smtClean="0"/>
              <a:t> •It receives afferent </a:t>
            </a:r>
            <a:r>
              <a:rPr lang="en-US" sz="2200" dirty="0" err="1" smtClean="0"/>
              <a:t>proprio-ceptive</a:t>
            </a:r>
            <a:r>
              <a:rPr lang="en-US" sz="2200" dirty="0" smtClean="0"/>
              <a:t> impulses from Ms.&amp; tendons Via </a:t>
            </a:r>
            <a:r>
              <a:rPr lang="en-US" sz="2200" dirty="0" err="1" smtClean="0"/>
              <a:t>spino-cerebellar</a:t>
            </a:r>
            <a:r>
              <a:rPr lang="en-US" sz="2200" dirty="0" smtClean="0"/>
              <a:t> tracts (dorsal &amp; ventral) mainly. </a:t>
            </a:r>
          </a:p>
          <a:p>
            <a:pPr>
              <a:spcBef>
                <a:spcPct val="50000"/>
              </a:spcBef>
            </a:pPr>
            <a:r>
              <a:rPr lang="en-US" sz="2200" dirty="0" smtClean="0"/>
              <a:t>•it sends </a:t>
            </a:r>
            <a:r>
              <a:rPr lang="en-US" sz="2200" dirty="0" err="1" smtClean="0"/>
              <a:t>efferents</a:t>
            </a:r>
            <a:r>
              <a:rPr lang="en-US" sz="2200" dirty="0" smtClean="0"/>
              <a:t> to red nucleus of midbrain.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2200" dirty="0" smtClean="0"/>
              <a:t>•it is concerned with </a:t>
            </a:r>
            <a:r>
              <a:rPr lang="en-US" sz="2200" b="1" dirty="0" smtClean="0">
                <a:solidFill>
                  <a:srgbClr val="0070C0"/>
                </a:solidFill>
              </a:rPr>
              <a:t>MUSCLE TONE &amp; POSTURE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C48A7936"/>
          <p:cNvPicPr>
            <a:picLocks noChangeAspect="1" noChangeArrowheads="1"/>
          </p:cNvPicPr>
          <p:nvPr/>
        </p:nvPicPr>
        <p:blipFill>
          <a:blip r:embed="rId2" cstate="print"/>
          <a:srcRect l="26381" t="29057" r="44385" b="25917"/>
          <a:stretch>
            <a:fillRect/>
          </a:stretch>
        </p:blipFill>
        <p:spPr bwMode="auto">
          <a:xfrm>
            <a:off x="5029200" y="1371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62600" y="5562600"/>
            <a:ext cx="184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562600"/>
            <a:ext cx="18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Paleocerebellum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4724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Bernard MT Condensed" pitchFamily="18" charset="0"/>
              </a:rPr>
              <a:t>Neo-cerebellum</a:t>
            </a:r>
            <a:r>
              <a:rPr lang="en-US" sz="2400" dirty="0" smtClean="0">
                <a:solidFill>
                  <a:srgbClr val="FF0066"/>
                </a:solidFill>
              </a:rPr>
              <a:t>                            (cerebral part) </a:t>
            </a:r>
          </a:p>
          <a:p>
            <a:endParaRPr lang="en-US" sz="2400" dirty="0" smtClean="0">
              <a:solidFill>
                <a:srgbClr val="FF0066"/>
              </a:solidFill>
            </a:endParaRPr>
          </a:p>
          <a:p>
            <a:r>
              <a:rPr lang="en-US" sz="2200" dirty="0" smtClean="0">
                <a:solidFill>
                  <a:schemeClr val="hlink"/>
                </a:solidFill>
              </a:rPr>
              <a:t>•</a:t>
            </a:r>
            <a:r>
              <a:rPr lang="en-US" sz="2200" dirty="0" smtClean="0"/>
              <a:t>It is the remaining largest part of cerebellum.                                       </a:t>
            </a:r>
          </a:p>
          <a:p>
            <a:endParaRPr lang="en-US" sz="2200" dirty="0" smtClean="0">
              <a:solidFill>
                <a:schemeClr val="hlink"/>
              </a:solidFill>
            </a:endParaRPr>
          </a:p>
          <a:p>
            <a:r>
              <a:rPr lang="en-US" sz="2200" dirty="0" smtClean="0">
                <a:solidFill>
                  <a:schemeClr val="hlink"/>
                </a:solidFill>
              </a:rPr>
              <a:t>•</a:t>
            </a:r>
            <a:r>
              <a:rPr lang="en-US" sz="2200" dirty="0" smtClean="0"/>
              <a:t>It includes the </a:t>
            </a:r>
            <a:r>
              <a:rPr lang="en-US" sz="2200" i="1" dirty="0" smtClean="0">
                <a:solidFill>
                  <a:srgbClr val="00B050"/>
                </a:solidFill>
              </a:rPr>
              <a:t>most 2-cerebellar hemispheres + </a:t>
            </a:r>
            <a:r>
              <a:rPr lang="en-US" sz="2200" i="1" dirty="0" smtClean="0">
                <a:solidFill>
                  <a:srgbClr val="00B050"/>
                </a:solidFill>
              </a:rPr>
              <a:t>dentate </a:t>
            </a:r>
            <a:r>
              <a:rPr lang="en-US" sz="2200" i="1" dirty="0" smtClean="0">
                <a:solidFill>
                  <a:srgbClr val="00B050"/>
                </a:solidFill>
              </a:rPr>
              <a:t>nuclei</a:t>
            </a:r>
            <a:r>
              <a:rPr lang="en-US" sz="2200" dirty="0" smtClean="0">
                <a:solidFill>
                  <a:srgbClr val="66FF66"/>
                </a:solidFill>
              </a:rPr>
              <a:t>.</a:t>
            </a:r>
            <a:r>
              <a:rPr lang="en-US" sz="2200" dirty="0" smtClean="0"/>
              <a:t>                                   </a:t>
            </a:r>
          </a:p>
          <a:p>
            <a:endParaRPr lang="en-US" sz="2200" dirty="0" smtClean="0">
              <a:solidFill>
                <a:schemeClr val="hlink"/>
              </a:solidFill>
            </a:endParaRPr>
          </a:p>
          <a:p>
            <a:r>
              <a:rPr lang="en-US" sz="2200" dirty="0" smtClean="0">
                <a:solidFill>
                  <a:schemeClr val="hlink"/>
                </a:solidFill>
              </a:rPr>
              <a:t>•</a:t>
            </a:r>
            <a:r>
              <a:rPr lang="en-US" sz="2200" dirty="0" smtClean="0"/>
              <a:t>It receives </a:t>
            </a:r>
            <a:r>
              <a:rPr lang="en-US" sz="2200" i="1" dirty="0" smtClean="0">
                <a:solidFill>
                  <a:schemeClr val="hlink"/>
                </a:solidFill>
              </a:rPr>
              <a:t>afferent</a:t>
            </a:r>
            <a:r>
              <a:rPr lang="en-US" sz="2200" dirty="0" smtClean="0"/>
              <a:t> impulses from the cerebral </a:t>
            </a:r>
            <a:r>
              <a:rPr lang="en-US" sz="2200" dirty="0" err="1" smtClean="0"/>
              <a:t>cortex+pons</a:t>
            </a:r>
            <a:r>
              <a:rPr lang="en-US" sz="2200" dirty="0" smtClean="0"/>
              <a:t>  Via </a:t>
            </a:r>
            <a:r>
              <a:rPr lang="en-US" sz="2200" i="1" dirty="0" err="1" smtClean="0">
                <a:solidFill>
                  <a:schemeClr val="hlink"/>
                </a:solidFill>
              </a:rPr>
              <a:t>cerebro-ponto</a:t>
            </a:r>
            <a:r>
              <a:rPr lang="en-US" sz="2200" i="1" dirty="0" smtClean="0">
                <a:solidFill>
                  <a:schemeClr val="hlink"/>
                </a:solidFill>
              </a:rPr>
              <a:t>- </a:t>
            </a:r>
            <a:r>
              <a:rPr lang="en-US" sz="2200" i="1" dirty="0" err="1" smtClean="0">
                <a:solidFill>
                  <a:schemeClr val="hlink"/>
                </a:solidFill>
              </a:rPr>
              <a:t>cerebellar</a:t>
            </a:r>
            <a:r>
              <a:rPr lang="en-US" sz="2200" i="1" dirty="0" smtClean="0">
                <a:solidFill>
                  <a:schemeClr val="hlink"/>
                </a:solidFill>
              </a:rPr>
              <a:t> pathway.                                               </a:t>
            </a:r>
          </a:p>
          <a:p>
            <a:endParaRPr lang="en-US" sz="2200" dirty="0" smtClean="0">
              <a:solidFill>
                <a:schemeClr val="hlink"/>
              </a:solidFill>
            </a:endParaRPr>
          </a:p>
          <a:p>
            <a:r>
              <a:rPr lang="en-US" sz="2200" dirty="0" smtClean="0">
                <a:solidFill>
                  <a:schemeClr val="hlink"/>
                </a:solidFill>
              </a:rPr>
              <a:t>•</a:t>
            </a:r>
            <a:r>
              <a:rPr lang="en-US" sz="2200" dirty="0" smtClean="0"/>
              <a:t>it sends </a:t>
            </a:r>
            <a:r>
              <a:rPr lang="en-US" sz="2200" i="1" dirty="0" err="1" smtClean="0">
                <a:solidFill>
                  <a:schemeClr val="hlink"/>
                </a:solidFill>
              </a:rPr>
              <a:t>efferents</a:t>
            </a:r>
            <a:r>
              <a:rPr lang="en-US" sz="2200" dirty="0" smtClean="0"/>
              <a:t> to </a:t>
            </a:r>
            <a:r>
              <a:rPr lang="en-US" sz="2200" dirty="0" err="1" smtClean="0"/>
              <a:t>Ventro</a:t>
            </a:r>
            <a:r>
              <a:rPr lang="en-US" sz="2200" dirty="0" smtClean="0"/>
              <a:t> lateral nucleus of </a:t>
            </a:r>
            <a:r>
              <a:rPr lang="en-US" sz="2200" i="1" dirty="0" smtClean="0">
                <a:solidFill>
                  <a:schemeClr val="hlink"/>
                </a:solidFill>
              </a:rPr>
              <a:t>thalamus.</a:t>
            </a:r>
            <a:r>
              <a:rPr lang="en-US" sz="2200" dirty="0" smtClean="0">
                <a:solidFill>
                  <a:schemeClr val="hlink"/>
                </a:solidFill>
              </a:rPr>
              <a:t>                                     </a:t>
            </a:r>
          </a:p>
          <a:p>
            <a:endParaRPr lang="en-US" sz="2200" dirty="0" smtClean="0">
              <a:solidFill>
                <a:schemeClr val="hlink"/>
              </a:solidFill>
            </a:endParaRPr>
          </a:p>
          <a:p>
            <a:r>
              <a:rPr lang="en-US" sz="2200" dirty="0" smtClean="0"/>
              <a:t>•it controls </a:t>
            </a:r>
            <a:r>
              <a:rPr lang="en-US" sz="2200" b="1" i="1" dirty="0" smtClean="0">
                <a:solidFill>
                  <a:srgbClr val="0070C0"/>
                </a:solidFill>
              </a:rPr>
              <a:t>VOLUNTARY MOVEMENTS (MUSCLE COORDINATION).</a:t>
            </a:r>
            <a:endParaRPr lang="en-US" sz="2200" b="1" i="1" dirty="0">
              <a:solidFill>
                <a:srgbClr val="0070C0"/>
              </a:solidFill>
            </a:endParaRPr>
          </a:p>
        </p:txBody>
      </p:sp>
      <p:pic>
        <p:nvPicPr>
          <p:cNvPr id="6" name="Picture 4" descr="C48A7936"/>
          <p:cNvPicPr>
            <a:picLocks noChangeAspect="1" noChangeArrowheads="1"/>
          </p:cNvPicPr>
          <p:nvPr/>
        </p:nvPicPr>
        <p:blipFill>
          <a:blip r:embed="rId2" cstate="print"/>
          <a:srcRect l="26381" t="29057" r="44385" b="25917"/>
          <a:stretch>
            <a:fillRect/>
          </a:stretch>
        </p:blipFill>
        <p:spPr bwMode="auto">
          <a:xfrm>
            <a:off x="5029200" y="11430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5410200"/>
            <a:ext cx="1847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410200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Neocerebellum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00200"/>
            <a:ext cx="4572000" cy="437196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buNone/>
            </a:pPr>
            <a:r>
              <a:rPr kumimoji="1" lang="en-US" altLang="ko-KR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Ontogenic</a:t>
            </a:r>
            <a:r>
              <a:rPr kumimoji="1" lang="en-US" altLang="ko-K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development</a:t>
            </a:r>
          </a:p>
          <a:p>
            <a:pPr eaLnBrk="0" hangingPunct="0">
              <a:lnSpc>
                <a:spcPct val="85000"/>
              </a:lnSpc>
            </a:pPr>
            <a:endParaRPr kumimoji="1" lang="en-US" altLang="ko-KR" sz="1600" b="1" i="1" dirty="0" smtClean="0">
              <a:solidFill>
                <a:srgbClr val="FDC0E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95000"/>
              </a:lnSpc>
            </a:pPr>
            <a:r>
              <a:rPr kumimoji="1"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Archicerebellum</a:t>
            </a:r>
            <a:endParaRPr kumimoji="1"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95000"/>
              </a:lnSpc>
            </a:pPr>
            <a:r>
              <a:rPr kumimoji="1"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Paleocerebllum</a:t>
            </a:r>
            <a:endParaRPr kumimoji="1" lang="en-US" altLang="ko-KR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r>
              <a:rPr kumimoji="1" lang="en-US" altLang="ko-K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Neocerebellum</a:t>
            </a:r>
            <a:endParaRPr kumimoji="1" lang="en-US" altLang="ko-KR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endParaRPr kumimoji="1" lang="en-US" altLang="ko-KR" b="1" dirty="0" smtClean="0">
              <a:solidFill>
                <a:srgbClr val="E3BE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r>
              <a:rPr kumimoji="1" lang="en-US" altLang="ko-K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Classification by Afferent Connection</a:t>
            </a:r>
            <a:endParaRPr kumimoji="1"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endParaRPr kumimoji="1" lang="en-US" altLang="ko-KR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95000"/>
              </a:lnSpc>
            </a:pPr>
            <a:r>
              <a:rPr kumimoji="1"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Vestibulocerebellum</a:t>
            </a:r>
            <a:endParaRPr kumimoji="1"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95000"/>
              </a:lnSpc>
            </a:pPr>
            <a:r>
              <a:rPr kumimoji="1"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Spinocerebellum</a:t>
            </a:r>
            <a:endParaRPr kumimoji="1" lang="en-US" altLang="ko-KR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r>
              <a:rPr kumimoji="1" lang="en-US" altLang="ko-K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Pontocerebellum</a:t>
            </a:r>
            <a:endParaRPr kumimoji="1" lang="en-US" altLang="ko-KR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endParaRPr kumimoji="1" lang="en-US" altLang="ko-KR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r>
              <a:rPr kumimoji="1" lang="en-US" altLang="ko-K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Classification by Efferent Connection</a:t>
            </a:r>
            <a:endParaRPr kumimoji="1"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85000"/>
              </a:lnSpc>
            </a:pPr>
            <a:endParaRPr kumimoji="1" lang="en-US" altLang="ko-KR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95000"/>
              </a:lnSpc>
            </a:pPr>
            <a:r>
              <a:rPr kumimoji="1"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Vermis</a:t>
            </a:r>
            <a:endParaRPr kumimoji="1"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95000"/>
              </a:lnSpc>
            </a:pPr>
            <a:r>
              <a:rPr kumimoji="1"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Paravermal</a:t>
            </a:r>
            <a:r>
              <a:rPr kumimoji="1"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Region</a:t>
            </a:r>
          </a:p>
          <a:p>
            <a:pPr eaLnBrk="0" hangingPunct="0">
              <a:lnSpc>
                <a:spcPct val="85000"/>
              </a:lnSpc>
            </a:pPr>
            <a:r>
              <a:rPr kumimoji="1" lang="en-US" altLang="ko-K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</a:t>
            </a:r>
            <a:r>
              <a:rPr kumimoji="1" lang="en-US" altLang="ko-KR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Cerebellar</a:t>
            </a:r>
            <a:r>
              <a:rPr kumimoji="1" lang="en-US" altLang="ko-K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Hemisphere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 descr="http://anatomy.yonsei.ac.kr/image/CH7-P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3048000" cy="2438400"/>
          </a:xfrm>
          <a:prstGeom prst="rect">
            <a:avLst/>
          </a:prstGeom>
          <a:noFill/>
        </p:spPr>
      </p:pic>
      <p:pic>
        <p:nvPicPr>
          <p:cNvPr id="7" name="Picture 4" descr="E:\GDATA\P-NEURO\MNeuroanatomy\CerebellarAffr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2971800" cy="2895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866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Archicerebellum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Nodulus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17526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Archicerebellum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flocculus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2362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Palaeocerebellum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2895600"/>
            <a:ext cx="162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Neocerebellum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4038600"/>
            <a:ext cx="176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Spinocerebellum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4876800"/>
            <a:ext cx="179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Pontocerebellum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3550" y="5715000"/>
            <a:ext cx="211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Vestibulocerebellum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95400"/>
            <a:ext cx="294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by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phylogenetic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81000"/>
            <a:ext cx="344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abic Transparent" pitchFamily="2" charset="-78"/>
              </a:rPr>
              <a:t>Summary of classification</a:t>
            </a:r>
            <a:endParaRPr lang="en-US" sz="2400" b="1" dirty="0">
              <a:solidFill>
                <a:srgbClr val="00206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4763"/>
          <a:ext cx="8305800" cy="6784975"/>
        </p:xfrm>
        <a:graphic>
          <a:graphicData uri="http://schemas.openxmlformats.org/presentationml/2006/ole">
            <p:oleObj spid="_x0000_s3074" name="PBrush" r:id="rId3" imgW="6668431" imgH="54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304800"/>
            <a:ext cx="7162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Cerebellum consists of outer layer of grey matter  known as </a:t>
            </a:r>
            <a:r>
              <a:rPr lang="en-US" b="1" i="1" dirty="0" smtClean="0">
                <a:solidFill>
                  <a:srgbClr val="FF0000"/>
                </a:solidFill>
              </a:rPr>
              <a:t>cortex </a:t>
            </a:r>
            <a:r>
              <a:rPr lang="en-US" dirty="0" smtClean="0">
                <a:solidFill>
                  <a:srgbClr val="7030A0"/>
                </a:solidFill>
              </a:rPr>
              <a:t>and inner layer of white matter known as </a:t>
            </a:r>
            <a:r>
              <a:rPr lang="en-US" b="1" i="1" dirty="0" smtClean="0">
                <a:solidFill>
                  <a:srgbClr val="FF0000"/>
                </a:solidFill>
              </a:rPr>
              <a:t>medulla.</a:t>
            </a:r>
          </a:p>
          <a:p>
            <a:pPr>
              <a:buFont typeface="Wingdings" pitchFamily="2" charset="2"/>
              <a:buChar char="q"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 err="1" smtClean="0">
                <a:solidFill>
                  <a:srgbClr val="7030A0"/>
                </a:solidFill>
              </a:rPr>
              <a:t>medullary</a:t>
            </a:r>
            <a:r>
              <a:rPr lang="en-US" dirty="0" smtClean="0">
                <a:solidFill>
                  <a:srgbClr val="7030A0"/>
                </a:solidFill>
              </a:rPr>
              <a:t> core is composed of incoming and outgoing </a:t>
            </a:r>
            <a:r>
              <a:rPr lang="en-US" dirty="0" err="1" smtClean="0">
                <a:solidFill>
                  <a:srgbClr val="7030A0"/>
                </a:solidFill>
              </a:rPr>
              <a:t>fibres</a:t>
            </a:r>
            <a:r>
              <a:rPr lang="en-US" dirty="0" smtClean="0">
                <a:solidFill>
                  <a:srgbClr val="7030A0"/>
                </a:solidFill>
              </a:rPr>
              <a:t> projecting to and from the </a:t>
            </a:r>
            <a:r>
              <a:rPr lang="en-US" dirty="0" err="1" smtClean="0">
                <a:solidFill>
                  <a:srgbClr val="7030A0"/>
                </a:solidFill>
              </a:rPr>
              <a:t>cerebellar</a:t>
            </a:r>
            <a:r>
              <a:rPr lang="en-US" dirty="0" smtClean="0">
                <a:solidFill>
                  <a:srgbClr val="7030A0"/>
                </a:solidFill>
              </a:rPr>
              <a:t> cortex.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7030A0"/>
                </a:solidFill>
              </a:rPr>
              <a:t>Medullary</a:t>
            </a:r>
            <a:r>
              <a:rPr lang="en-US" dirty="0" smtClean="0">
                <a:solidFill>
                  <a:srgbClr val="7030A0"/>
                </a:solidFill>
              </a:rPr>
              <a:t> core also contain the nuclei of the cerebellum which are four in number.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4" descr="f15-22a_cerebellum_mids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3733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omedcentral.com/content/figures/1471-213X-7-55-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1"/>
            <a:ext cx="9020175" cy="5867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7315200" y="1066800"/>
            <a:ext cx="6858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457200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gency FB" pitchFamily="34" charset="0"/>
              </a:rPr>
              <a:t>Cortex </a:t>
            </a:r>
            <a:endParaRPr lang="en-US" sz="2800" b="1" dirty="0">
              <a:solidFill>
                <a:srgbClr val="0070C0"/>
              </a:solidFill>
              <a:latin typeface="Agency FB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324600" y="1143000"/>
            <a:ext cx="11430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38100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gency FB" pitchFamily="34" charset="0"/>
              </a:rPr>
              <a:t>Medulla </a:t>
            </a:r>
            <a:endParaRPr lang="en-US" sz="2800" b="1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81000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</a:rPr>
              <a:t>Structure of cerebellum </a:t>
            </a:r>
            <a:endParaRPr lang="en-US" sz="24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096000" cy="8683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 of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cerebellar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……contd.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447800"/>
            <a:ext cx="6019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kumimoji="1" lang="en-US" altLang="ko-K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Cerebellar</a:t>
            </a:r>
            <a:r>
              <a:rPr kumimoji="1"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Cortex</a:t>
            </a:r>
          </a:p>
          <a:p>
            <a:pPr eaLnBrk="0" hangingPunct="0"/>
            <a:endParaRPr kumimoji="1" lang="en-US" altLang="ko-K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</a:t>
            </a:r>
            <a:r>
              <a:rPr kumimoji="1" lang="en-US" altLang="ko-K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Molecular Layer</a:t>
            </a:r>
          </a:p>
          <a:p>
            <a:pPr eaLnBrk="0" hangingPunct="0"/>
            <a:r>
              <a:rPr kumimoji="1" lang="en-US" altLang="ko-K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Purkinje Cell Layer</a:t>
            </a:r>
          </a:p>
          <a:p>
            <a:pPr eaLnBrk="0" hangingPunct="0"/>
            <a:r>
              <a:rPr kumimoji="1" lang="en-US" altLang="ko-K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Granular Layer</a:t>
            </a:r>
            <a:endParaRPr kumimoji="1" lang="en-US" altLang="ko-KR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endParaRPr kumimoji="1" lang="en-US" altLang="ko-KR" sz="20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Corpus </a:t>
            </a:r>
            <a:r>
              <a:rPr kumimoji="1" lang="en-US" altLang="ko-K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Medullare</a:t>
            </a:r>
            <a:r>
              <a:rPr kumimoji="1"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(</a:t>
            </a:r>
            <a:r>
              <a:rPr kumimoji="1" lang="en-US" altLang="ko-K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Medullary</a:t>
            </a:r>
            <a:r>
              <a:rPr kumimoji="1"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Center)</a:t>
            </a:r>
          </a:p>
          <a:p>
            <a:pPr eaLnBrk="0" hangingPunct="0"/>
            <a:endParaRPr kumimoji="1" lang="en-US" altLang="ko-K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Deep </a:t>
            </a:r>
            <a:r>
              <a:rPr kumimoji="1" lang="en-US" altLang="ko-KR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Cerebellar</a:t>
            </a:r>
            <a:r>
              <a:rPr kumimoji="1" lang="en-US" altLang="ko-K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Nuclei</a:t>
            </a:r>
          </a:p>
          <a:p>
            <a:pPr eaLnBrk="0" hangingPunct="0"/>
            <a:endParaRPr kumimoji="1" lang="en-US" altLang="ko-K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</a:t>
            </a:r>
            <a:r>
              <a:rPr kumimoji="1" lang="en-US" altLang="ko-KR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Fastigial</a:t>
            </a:r>
            <a:r>
              <a:rPr kumimoji="1"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Nuclei</a:t>
            </a:r>
          </a:p>
          <a:p>
            <a:pPr eaLnBrk="0" hangingPunct="0"/>
            <a:r>
              <a:rPr kumimoji="1" lang="en-US" altLang="ko-KR" b="1" i="1" dirty="0" smtClean="0">
                <a:solidFill>
                  <a:srgbClr val="FDC0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</a:t>
            </a:r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Nucleus </a:t>
            </a:r>
            <a:r>
              <a:rPr kumimoji="1" lang="en-US" altLang="ko-K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Interpositus</a:t>
            </a:r>
            <a:endParaRPr kumimoji="1" lang="en-US" altLang="ko-KR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</a:t>
            </a:r>
            <a:r>
              <a:rPr kumimoji="1" lang="en-US" altLang="ko-K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Emboliform</a:t>
            </a:r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Nucleus</a:t>
            </a:r>
          </a:p>
          <a:p>
            <a:pPr eaLnBrk="0" hangingPunct="0"/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</a:t>
            </a:r>
            <a:r>
              <a:rPr kumimoji="1" lang="en-US" altLang="ko-K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Globose</a:t>
            </a:r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Nucleus</a:t>
            </a:r>
          </a:p>
          <a:p>
            <a:pPr eaLnBrk="0" hangingPunct="0"/>
            <a:r>
              <a:rPr kumimoji="1" lang="en-US" altLang="ko-K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Dentate Nucleus</a:t>
            </a:r>
            <a:endParaRPr kumimoji="1" lang="en-US" altLang="ko-KR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Key messages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Surface</a:t>
            </a:r>
            <a:r>
              <a:rPr lang="en-GB" dirty="0" smtClean="0"/>
              <a:t> and </a:t>
            </a:r>
            <a:r>
              <a:rPr lang="en-GB" b="1" dirty="0" smtClean="0"/>
              <a:t>internal</a:t>
            </a:r>
            <a:r>
              <a:rPr lang="en-GB" dirty="0" smtClean="0"/>
              <a:t> anatomy of the cerebellum</a:t>
            </a:r>
          </a:p>
          <a:p>
            <a:r>
              <a:rPr lang="en-GB" dirty="0" err="1" smtClean="0"/>
              <a:t>Cerebellar</a:t>
            </a:r>
            <a:r>
              <a:rPr lang="en-GB" dirty="0" smtClean="0"/>
              <a:t> </a:t>
            </a:r>
            <a:r>
              <a:rPr lang="en-GB" b="1" dirty="0" smtClean="0"/>
              <a:t>functions</a:t>
            </a:r>
          </a:p>
          <a:p>
            <a:r>
              <a:rPr lang="en-GB" dirty="0" err="1" smtClean="0"/>
              <a:t>Cerebellar</a:t>
            </a:r>
            <a:r>
              <a:rPr lang="en-GB" dirty="0" smtClean="0"/>
              <a:t> </a:t>
            </a:r>
            <a:r>
              <a:rPr lang="en-GB" b="1" dirty="0" smtClean="0"/>
              <a:t>connections</a:t>
            </a:r>
          </a:p>
          <a:p>
            <a:r>
              <a:rPr lang="en-GB" dirty="0" smtClean="0"/>
              <a:t>Applied anatomy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astellar" pitchFamily="18" charset="0"/>
              </a:rPr>
              <a:t>CEREBELLUM</a:t>
            </a:r>
            <a:r>
              <a:rPr lang="en-US" sz="3200" b="1" dirty="0" smtClean="0">
                <a:solidFill>
                  <a:srgbClr val="00B0F0"/>
                </a:solidFill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  <a:latin typeface="Castellar" pitchFamily="18" charset="0"/>
              </a:rPr>
              <a:t>cortex</a:t>
            </a:r>
            <a:endParaRPr lang="en-US" sz="3200" b="1" dirty="0">
              <a:solidFill>
                <a:srgbClr val="00B0F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>
            <a:normAutofit fontScale="62500" lnSpcReduction="20000"/>
          </a:bodyPr>
          <a:lstStyle/>
          <a:p>
            <a:pPr eaLnBrk="0" hangingPunct="0"/>
            <a:r>
              <a:rPr kumimoji="1" lang="en-US" altLang="ko-K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Cerebellar</a:t>
            </a:r>
            <a:r>
              <a:rPr kumimoji="1" lang="en-US" altLang="ko-K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Cortex</a:t>
            </a:r>
            <a:endParaRPr kumimoji="1"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endParaRPr kumimoji="1"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I. Molecular Layer</a:t>
            </a:r>
          </a:p>
          <a:p>
            <a:pPr eaLnBrk="0" hangingPunct="0"/>
            <a:endParaRPr kumimoji="1"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</a:t>
            </a:r>
            <a:r>
              <a:rPr kumimoji="1" lang="en-US" altLang="ko-KR" sz="3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Stellate</a:t>
            </a:r>
            <a:r>
              <a:rPr kumimoji="1" lang="en-US" altLang="ko-KR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Cell </a:t>
            </a:r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--- </a:t>
            </a:r>
            <a:r>
              <a:rPr kumimoji="1" lang="en-US" altLang="ko-K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taurine</a:t>
            </a:r>
            <a:r>
              <a:rPr kumimoji="1"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(inhibitory)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afferent:</a:t>
            </a:r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parallel fiber </a:t>
            </a:r>
            <a:endParaRPr kumimoji="1" lang="en-US" altLang="ko-KR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efferent:</a:t>
            </a:r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Purkinje cell dendrite</a:t>
            </a:r>
            <a:endParaRPr kumimoji="1" lang="en-US" altLang="ko-KR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</a:t>
            </a:r>
            <a:r>
              <a:rPr kumimoji="1" lang="en-US" altLang="ko-KR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Basket Cell </a:t>
            </a:r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---- </a:t>
            </a:r>
            <a:r>
              <a:rPr kumimoji="1"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GABA (inhibitory)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afferent:</a:t>
            </a:r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parallel fiber</a:t>
            </a:r>
            <a:endParaRPr kumimoji="1" lang="en-US" altLang="ko-KR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efferent:</a:t>
            </a:r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Purkinje cell soma</a:t>
            </a:r>
            <a:endParaRPr kumimoji="1" lang="en-US" altLang="ko-KR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</a:t>
            </a:r>
          </a:p>
          <a:p>
            <a:pPr eaLnBrk="0" hangingPunct="0"/>
            <a:r>
              <a:rPr kumimoji="1"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</a:t>
            </a:r>
            <a:r>
              <a:rPr kumimoji="1" lang="en-US" altLang="ko-KR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Parallel Fiber</a:t>
            </a:r>
          </a:p>
          <a:p>
            <a:pPr eaLnBrk="0" hangingPunct="0"/>
            <a:r>
              <a:rPr kumimoji="1"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granule cell axon</a:t>
            </a:r>
          </a:p>
          <a:p>
            <a:pPr eaLnBrk="0" hangingPunct="0"/>
            <a:r>
              <a:rPr kumimoji="1" lang="en-US" altLang="ko-K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</a:t>
            </a:r>
            <a:r>
              <a:rPr kumimoji="1" lang="en-US" altLang="ko-KR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Purkinje Cell Dendrite</a:t>
            </a:r>
            <a:endParaRPr kumimoji="1" lang="en-US" altLang="ko-KR" sz="32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</p:txBody>
      </p:sp>
      <p:pic>
        <p:nvPicPr>
          <p:cNvPr id="5" name="Content Placeholder 4" descr="cerebellar%20layers%2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648200" cy="4800600"/>
          </a:xfrm>
        </p:spPr>
      </p:pic>
      <p:cxnSp>
        <p:nvCxnSpPr>
          <p:cNvPr id="7" name="Straight Arrow Connector 6"/>
          <p:cNvCxnSpPr/>
          <p:nvPr/>
        </p:nvCxnSpPr>
        <p:spPr>
          <a:xfrm rot="5400000">
            <a:off x="4609306" y="2552700"/>
            <a:ext cx="381794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2362200"/>
            <a:ext cx="1752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419600" cy="7921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Cerebellum layers……contd.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eaLnBrk="0" hangingPunct="0">
              <a:buNone/>
            </a:pPr>
            <a:endParaRPr kumimoji="1"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endParaRPr kumimoji="1"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II. Purkinje Cell Layer</a:t>
            </a:r>
          </a:p>
          <a:p>
            <a:pPr eaLnBrk="0" hangingPunct="0"/>
            <a:endParaRPr kumimoji="1"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</a:t>
            </a:r>
            <a:r>
              <a:rPr kumimoji="1" lang="en-US" altLang="ko-KR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Purkinje Cell 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-- 15,000,000 in number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-- GABA (inhibitory)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afferent: </a:t>
            </a:r>
            <a:r>
              <a:rPr kumimoji="1" lang="en-US" altLang="ko-K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parallel fiber </a:t>
            </a:r>
          </a:p>
          <a:p>
            <a:pPr eaLnBrk="0" hangingPunct="0"/>
            <a:r>
              <a:rPr kumimoji="1" lang="en-US" altLang="ko-K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      climbing fiber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       </a:t>
            </a:r>
            <a:r>
              <a:rPr kumimoji="1" lang="en-US" altLang="ko-K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stellate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cell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       basket cell </a:t>
            </a:r>
          </a:p>
          <a:p>
            <a:pPr eaLnBrk="0" hangingPunct="0"/>
            <a:r>
              <a:rPr kumimoji="1"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efferent: </a:t>
            </a:r>
            <a:r>
              <a:rPr kumimoji="1"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deep cortical nuclei</a:t>
            </a:r>
          </a:p>
          <a:p>
            <a:pPr eaLnBrk="0" hangingPunct="0"/>
            <a:endParaRPr kumimoji="1" lang="en-US" altLang="ko-KR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</a:t>
            </a:r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Bergman’s </a:t>
            </a:r>
            <a:r>
              <a:rPr kumimoji="1" lang="en-US" altLang="ko-K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glial</a:t>
            </a:r>
            <a:r>
              <a:rPr kumimoji="1" lang="en-US" altLang="ko-K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cell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erebellar%20layers%2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648200" cy="4953000"/>
          </a:xfrm>
        </p:spPr>
      </p:pic>
      <p:cxnSp>
        <p:nvCxnSpPr>
          <p:cNvPr id="7" name="Elbow Connector 6"/>
          <p:cNvCxnSpPr/>
          <p:nvPr/>
        </p:nvCxnSpPr>
        <p:spPr>
          <a:xfrm>
            <a:off x="3200400" y="2057400"/>
            <a:ext cx="1447800" cy="11430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0"/>
            <a:ext cx="4572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Baskerville Old Face" pitchFamily="18" charset="0"/>
              </a:rPr>
              <a:t>Purkinje cells</a:t>
            </a:r>
          </a:p>
          <a:p>
            <a:endParaRPr lang="en-US" dirty="0" smtClean="0"/>
          </a:p>
          <a:p>
            <a:r>
              <a:rPr lang="en-US" sz="2400" dirty="0" err="1" smtClean="0">
                <a:solidFill>
                  <a:srgbClr val="7030A0"/>
                </a:solidFill>
              </a:rPr>
              <a:t>flaskshaped</a:t>
            </a:r>
            <a:r>
              <a:rPr lang="en-US" sz="2400" dirty="0" smtClean="0">
                <a:solidFill>
                  <a:srgbClr val="7030A0"/>
                </a:solidFill>
              </a:rPr>
              <a:t> cell, single layered </a:t>
            </a:r>
            <a:r>
              <a:rPr lang="en-US" sz="2400" b="1" dirty="0" smtClean="0">
                <a:solidFill>
                  <a:srgbClr val="FF0000"/>
                </a:solidFill>
              </a:rPr>
              <a:t>Dendrites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7030A0"/>
                </a:solidFill>
              </a:rPr>
              <a:t>Molecular layer                                               - profuse branching                            - </a:t>
            </a:r>
            <a:r>
              <a:rPr lang="en-US" sz="2400" dirty="0" err="1" smtClean="0">
                <a:solidFill>
                  <a:srgbClr val="7030A0"/>
                </a:solidFill>
              </a:rPr>
              <a:t>dendritic</a:t>
            </a:r>
            <a:r>
              <a:rPr lang="en-US" sz="2400" dirty="0" smtClean="0">
                <a:solidFill>
                  <a:srgbClr val="7030A0"/>
                </a:solidFill>
              </a:rPr>
              <a:t> spines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Axon  </a:t>
            </a:r>
            <a:r>
              <a:rPr lang="en-US" sz="2400" dirty="0" smtClean="0">
                <a:solidFill>
                  <a:srgbClr val="7030A0"/>
                </a:solidFill>
              </a:rPr>
              <a:t>                                                    - synapse with deep </a:t>
            </a:r>
            <a:r>
              <a:rPr lang="en-US" sz="2400" dirty="0" err="1" smtClean="0">
                <a:solidFill>
                  <a:srgbClr val="7030A0"/>
                </a:solidFill>
              </a:rPr>
              <a:t>cerebellar</a:t>
            </a:r>
            <a:r>
              <a:rPr lang="en-US" sz="2400" dirty="0" smtClean="0">
                <a:solidFill>
                  <a:srgbClr val="7030A0"/>
                </a:solidFill>
              </a:rPr>
              <a:t> nucleus                                                 - basket &amp; </a:t>
            </a:r>
            <a:r>
              <a:rPr lang="en-US" sz="2400" dirty="0" err="1" smtClean="0">
                <a:solidFill>
                  <a:srgbClr val="7030A0"/>
                </a:solidFill>
              </a:rPr>
              <a:t>stellate</a:t>
            </a:r>
            <a:r>
              <a:rPr lang="en-US" sz="2400" dirty="0" smtClean="0">
                <a:solidFill>
                  <a:srgbClr val="7030A0"/>
                </a:solidFill>
              </a:rPr>
              <a:t> cells                      - vestibular nuclei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5844" name="Picture 4" descr="http://www.tnb.ua.ac.be/publications/pub008/images/TNB_pub8_F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33147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33800" cy="990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Cerebellum layers……..contd.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800600"/>
          </a:xfrm>
        </p:spPr>
        <p:txBody>
          <a:bodyPr>
            <a:normAutofit fontScale="25000" lnSpcReduction="20000"/>
          </a:bodyPr>
          <a:lstStyle/>
          <a:p>
            <a:pPr eaLnBrk="0" hangingPunct="0">
              <a:buNone/>
            </a:pPr>
            <a:endParaRPr kumimoji="1"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endParaRPr kumimoji="1" lang="en-US" altLang="ko-KR" sz="55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III. Granular Layer</a:t>
            </a:r>
          </a:p>
          <a:p>
            <a:pPr eaLnBrk="0" hangingPunct="0"/>
            <a:endParaRPr kumimoji="1" lang="en-US" altLang="ko-KR" sz="7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</a:t>
            </a:r>
            <a:r>
              <a:rPr kumimoji="1" lang="en-US" altLang="ko-KR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Granular Cell </a:t>
            </a:r>
          </a:p>
          <a:p>
            <a:pPr eaLnBrk="0" hangingPunct="0"/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-- 50,000,000,000 in number</a:t>
            </a:r>
          </a:p>
          <a:p>
            <a:pPr eaLnBrk="0" hangingPunct="0"/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-- </a:t>
            </a:r>
            <a:r>
              <a:rPr kumimoji="1" lang="en-US" altLang="ko-KR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glutamic</a:t>
            </a:r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acid (excitatory)</a:t>
            </a:r>
          </a:p>
          <a:p>
            <a:pPr eaLnBrk="0" hangingPunct="0"/>
            <a:r>
              <a:rPr kumimoji="1" lang="en-US" altLang="ko-KR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afferent: </a:t>
            </a:r>
            <a:r>
              <a:rPr kumimoji="1" lang="en-US" altLang="ko-KR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mossy fiber</a:t>
            </a:r>
          </a:p>
          <a:p>
            <a:pPr eaLnBrk="0" hangingPunct="0"/>
            <a:r>
              <a:rPr kumimoji="1" lang="en-US" altLang="ko-KR" sz="7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</a:t>
            </a:r>
            <a:r>
              <a:rPr kumimoji="1" lang="en-US" altLang="ko-KR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efferent: </a:t>
            </a:r>
            <a:r>
              <a:rPr kumimoji="1" lang="en-US" altLang="ko-KR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Purkinje cell axon</a:t>
            </a:r>
            <a:endParaRPr kumimoji="1" lang="en-US" altLang="ko-KR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        </a:t>
            </a:r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basket cell, </a:t>
            </a:r>
            <a:r>
              <a:rPr kumimoji="1" lang="en-US" altLang="ko-KR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stellate</a:t>
            </a:r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cell</a:t>
            </a:r>
          </a:p>
          <a:p>
            <a:pPr eaLnBrk="0" hangingPunct="0"/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               Golgi cell</a:t>
            </a:r>
          </a:p>
          <a:p>
            <a:pPr eaLnBrk="0" hangingPunct="0"/>
            <a:endParaRPr kumimoji="1" lang="en-US" altLang="ko-KR" sz="7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7200" b="1" i="1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</a:t>
            </a:r>
            <a:r>
              <a:rPr kumimoji="1" lang="en-US" altLang="ko-KR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Golgi Cell</a:t>
            </a:r>
            <a:endParaRPr kumimoji="1" lang="en-US" altLang="ko-KR" sz="72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/>
            <a:r>
              <a:rPr kumimoji="1" lang="en-US" altLang="ko-KR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</a:t>
            </a:r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-- GABA (inhibitory)</a:t>
            </a:r>
          </a:p>
          <a:p>
            <a:pPr eaLnBrk="0" hangingPunct="0"/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afferent: parallel fiber, mossy fiber rosette</a:t>
            </a:r>
          </a:p>
          <a:p>
            <a:pPr eaLnBrk="0" hangingPunct="0"/>
            <a:r>
              <a:rPr kumimoji="1" lang="en-US" altLang="ko-K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  efferent: granule cell dendrite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cerebellar%20layers%2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267200" cy="4724400"/>
          </a:xfrm>
        </p:spPr>
      </p:pic>
      <p:cxnSp>
        <p:nvCxnSpPr>
          <p:cNvPr id="17" name="Straight Connector 16"/>
          <p:cNvCxnSpPr/>
          <p:nvPr/>
        </p:nvCxnSpPr>
        <p:spPr>
          <a:xfrm>
            <a:off x="2895600" y="1981200"/>
            <a:ext cx="152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162300" y="3238500"/>
            <a:ext cx="2514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19600" y="4495800"/>
            <a:ext cx="457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76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92D050"/>
                </a:solidFill>
              </a:rPr>
              <a:t>Climbing </a:t>
            </a:r>
            <a:r>
              <a:rPr lang="en-US" sz="2000" b="1" dirty="0" err="1" smtClean="0">
                <a:solidFill>
                  <a:srgbClr val="92D050"/>
                </a:solidFill>
              </a:rPr>
              <a:t>fibres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- from inferior </a:t>
            </a:r>
            <a:r>
              <a:rPr lang="en-US" sz="2000" dirty="0" err="1" smtClean="0">
                <a:solidFill>
                  <a:srgbClr val="7030A0"/>
                </a:solidFill>
              </a:rPr>
              <a:t>olivary</a:t>
            </a:r>
            <a:r>
              <a:rPr lang="en-US" sz="2000" dirty="0" smtClean="0">
                <a:solidFill>
                  <a:srgbClr val="7030A0"/>
                </a:solidFill>
              </a:rPr>
              <a:t> complex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- direct action on individual  Purkinje cell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- powerful , sharply </a:t>
            </a:r>
            <a:r>
              <a:rPr lang="en-US" sz="2000" dirty="0" err="1" smtClean="0">
                <a:solidFill>
                  <a:srgbClr val="7030A0"/>
                </a:solidFill>
              </a:rPr>
              <a:t>localised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90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- Basket cells, </a:t>
            </a:r>
            <a:r>
              <a:rPr lang="en-US" sz="2000" dirty="0" err="1" smtClean="0">
                <a:solidFill>
                  <a:srgbClr val="7030A0"/>
                </a:solidFill>
              </a:rPr>
              <a:t>stellate</a:t>
            </a:r>
            <a:r>
              <a:rPr lang="en-US" sz="2000" dirty="0" smtClean="0">
                <a:solidFill>
                  <a:srgbClr val="7030A0"/>
                </a:solidFill>
              </a:rPr>
              <a:t> cells, Golgi cells act as inhibitory </a:t>
            </a:r>
            <a:r>
              <a:rPr lang="en-US" sz="2000" dirty="0" err="1" smtClean="0">
                <a:solidFill>
                  <a:srgbClr val="7030A0"/>
                </a:solidFill>
              </a:rPr>
              <a:t>interneurons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962400"/>
            <a:ext cx="4572000" cy="19482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92D050"/>
                </a:solidFill>
              </a:rPr>
              <a:t>Mossy  </a:t>
            </a:r>
            <a:r>
              <a:rPr lang="en-US" sz="2000" b="1" dirty="0" err="1" smtClean="0">
                <a:solidFill>
                  <a:srgbClr val="92D050"/>
                </a:solidFill>
              </a:rPr>
              <a:t>fibres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-from spinal cord / brain stem </a:t>
            </a:r>
            <a:r>
              <a:rPr lang="en-US" sz="2000" dirty="0" err="1" smtClean="0">
                <a:solidFill>
                  <a:srgbClr val="7030A0"/>
                </a:solidFill>
              </a:rPr>
              <a:t>centres</a:t>
            </a:r>
            <a:endParaRPr lang="en-US" sz="20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-indirect action on Purkinje cells via   granule cells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-diffuse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7030A0"/>
                </a:solidFill>
              </a:rPr>
              <a:t>( thousands of </a:t>
            </a:r>
            <a:r>
              <a:rPr lang="en-US" sz="1400" dirty="0" err="1" smtClean="0">
                <a:solidFill>
                  <a:srgbClr val="7030A0"/>
                </a:solidFill>
              </a:rPr>
              <a:t>Punkinje</a:t>
            </a:r>
            <a:r>
              <a:rPr lang="en-US" sz="1400" dirty="0" smtClean="0">
                <a:solidFill>
                  <a:srgbClr val="7030A0"/>
                </a:solidFill>
              </a:rPr>
              <a:t> cells may be excited  )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56324" name="Picture 4" descr="http://t0.gstatic.com/images?q=tbn:pxCMDHwp0RaHIM::www.benbest.com/science/anatmind/FigVII11.gif&amp;t=1&amp;h=220&amp;w=229&amp;usg=__MfmBH5Vysl84lmxXgu2axn0iVO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"/>
            <a:ext cx="3324225" cy="3200401"/>
          </a:xfrm>
          <a:prstGeom prst="rect">
            <a:avLst/>
          </a:prstGeom>
          <a:noFill/>
        </p:spPr>
      </p:pic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533400" y="3295650"/>
          <a:ext cx="3657600" cy="3562350"/>
        </p:xfrm>
        <a:graphic>
          <a:graphicData uri="http://schemas.openxmlformats.org/presentationml/2006/ole">
            <p:oleObj spid="_x0000_s56325" name="Image" r:id="rId4" imgW="6425397" imgH="56507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4800"/>
            <a:ext cx="4049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odoni MT Poster Compressed" pitchFamily="18" charset="0"/>
              </a:rPr>
              <a:t>White matter of the cerebellum</a:t>
            </a:r>
            <a:endParaRPr lang="en-US" sz="4000" dirty="0">
              <a:solidFill>
                <a:srgbClr val="002060"/>
              </a:solidFill>
              <a:latin typeface="Bodoni MT Poster Compres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76400"/>
            <a:ext cx="649036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Consists of  three types of nerve </a:t>
            </a:r>
            <a:r>
              <a:rPr lang="en-US" sz="2000" dirty="0" err="1" smtClean="0">
                <a:solidFill>
                  <a:srgbClr val="C00000"/>
                </a:solidFill>
              </a:rPr>
              <a:t>fibres</a:t>
            </a:r>
            <a:r>
              <a:rPr lang="en-US" sz="2000" dirty="0" smtClean="0">
                <a:solidFill>
                  <a:srgbClr val="C00000"/>
                </a:solidFill>
              </a:rPr>
              <a:t> in the white matter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Axons of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purkinje</a:t>
            </a: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     The only axons to leave </a:t>
            </a:r>
            <a:r>
              <a:rPr lang="en-US" sz="2000" dirty="0" err="1" smtClean="0">
                <a:solidFill>
                  <a:srgbClr val="002060"/>
                </a:solidFill>
              </a:rPr>
              <a:t>cerebellar</a:t>
            </a:r>
            <a:r>
              <a:rPr lang="en-US" sz="2000" dirty="0" smtClean="0">
                <a:solidFill>
                  <a:srgbClr val="002060"/>
                </a:solidFill>
              </a:rPr>
              <a:t> cortex to end in deep </a:t>
            </a: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r>
              <a:rPr lang="en-US" sz="2000" dirty="0" err="1" smtClean="0">
                <a:solidFill>
                  <a:srgbClr val="002060"/>
                </a:solidFill>
              </a:rPr>
              <a:t>cerebellar</a:t>
            </a:r>
            <a:r>
              <a:rPr lang="en-US" sz="2000" dirty="0" smtClean="0">
                <a:solidFill>
                  <a:srgbClr val="002060"/>
                </a:solidFill>
              </a:rPr>
              <a:t> nuclei specially </a:t>
            </a:r>
            <a:r>
              <a:rPr lang="en-US" sz="2000" dirty="0" err="1" smtClean="0">
                <a:solidFill>
                  <a:srgbClr val="002060"/>
                </a:solidFill>
              </a:rPr>
              <a:t>dendate</a:t>
            </a:r>
            <a:r>
              <a:rPr lang="en-US" sz="2000" dirty="0" smtClean="0">
                <a:solidFill>
                  <a:srgbClr val="002060"/>
                </a:solidFill>
              </a:rPr>
              <a:t> nucleus.</a:t>
            </a:r>
          </a:p>
          <a:p>
            <a:pPr marL="342900" indent="-342900"/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AutoNum type="alphaUcPeriod" startAt="2"/>
            </a:pPr>
            <a:r>
              <a:rPr lang="en-US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Mossy </a:t>
            </a:r>
            <a:r>
              <a:rPr lang="en-US" sz="2000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fibres</a:t>
            </a:r>
            <a:endParaRPr lang="en-US" sz="2000" b="1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       They end in the granular layer.</a:t>
            </a:r>
          </a:p>
          <a:p>
            <a:pPr marL="342900" indent="-342900"/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AutoNum type="alphaUcPeriod" startAt="3"/>
            </a:pPr>
            <a:r>
              <a:rPr lang="en-US" sz="20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Climbing </a:t>
            </a:r>
            <a:r>
              <a:rPr lang="en-US" sz="2000" b="1" dirty="0" err="1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fibres</a:t>
            </a:r>
            <a:endParaRPr lang="en-US" sz="2000" b="1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       They end in the molecular layer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609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b="1" dirty="0" err="1" smtClean="0">
                <a:solidFill>
                  <a:srgbClr val="FF3300"/>
                </a:solidFill>
                <a:latin typeface="New York" charset="0"/>
              </a:rPr>
              <a:t>Cerebellar</a:t>
            </a:r>
            <a:r>
              <a:rPr lang="en-US" altLang="en-US" sz="2000" b="1" dirty="0" smtClean="0">
                <a:solidFill>
                  <a:srgbClr val="FF3300"/>
                </a:solidFill>
                <a:latin typeface="New York" charset="0"/>
              </a:rPr>
              <a:t> AFFERENT pathway</a:t>
            </a:r>
          </a:p>
          <a:p>
            <a:endParaRPr lang="en-US" altLang="en-US" sz="2000" b="1" dirty="0" smtClean="0">
              <a:solidFill>
                <a:srgbClr val="FF3300"/>
              </a:solidFill>
              <a:latin typeface="New York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From cerebral cortex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cortico-ponto-cerebellar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fibres</a:t>
            </a:r>
            <a:endParaRPr lang="en-US" sz="2000" dirty="0" smtClean="0">
              <a:solidFill>
                <a:srgbClr val="7030A0"/>
              </a:solidFill>
              <a:latin typeface="New York" charset="0"/>
            </a:endParaRP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cerebro-olivo-cerebellar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fibres</a:t>
            </a:r>
            <a:endParaRPr lang="en-US" sz="2000" dirty="0" smtClean="0">
              <a:solidFill>
                <a:srgbClr val="7030A0"/>
              </a:solidFill>
              <a:latin typeface="New York" charset="0"/>
            </a:endParaRP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cerebro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reticulo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fibres</a:t>
            </a:r>
            <a:endParaRPr lang="en-US" sz="2000" dirty="0" smtClean="0">
              <a:solidFill>
                <a:srgbClr val="7030A0"/>
              </a:solidFill>
              <a:latin typeface="New York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From spinal cord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anterior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spinocerebellar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tract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posterior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spinocerebellar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tract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cuneocerebellar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tract 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Comic Sans MS" pitchFamily="66" charset="0"/>
              </a:rPr>
              <a:t>From vestibular nucleus</a:t>
            </a:r>
          </a:p>
          <a:p>
            <a:pPr lvl="1"/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vestibulocerebellar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tract  [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flocculonodular</a:t>
            </a:r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 lobe ]</a:t>
            </a: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From other areas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New York" charset="0"/>
              </a:rPr>
              <a:t>red nucleus, </a:t>
            </a:r>
            <a:r>
              <a:rPr lang="en-US" sz="2000" dirty="0" err="1" smtClean="0">
                <a:solidFill>
                  <a:srgbClr val="7030A0"/>
                </a:solidFill>
                <a:latin typeface="New York" charset="0"/>
              </a:rPr>
              <a:t>tectum</a:t>
            </a:r>
            <a:endParaRPr lang="en-US" sz="2000" dirty="0" smtClean="0">
              <a:solidFill>
                <a:srgbClr val="7030A0"/>
              </a:solidFill>
              <a:latin typeface="New York" charset="0"/>
            </a:endParaRPr>
          </a:p>
          <a:p>
            <a:pPr lvl="1"/>
            <a:endParaRPr lang="en-US" sz="2000" dirty="0" smtClean="0">
              <a:latin typeface="New York" charset="0"/>
            </a:endParaRPr>
          </a:p>
        </p:txBody>
      </p:sp>
      <p:pic>
        <p:nvPicPr>
          <p:cNvPr id="81922" name="Picture 2" descr="http://lh5.ggpht.com/_oj6TkG186pI/Sy4y1SHN6VI/AAAAAAAAAfw/xLYxLoKE9GA/clip_image002_0000_thumb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657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8600"/>
          <a:ext cx="8610600" cy="6299201"/>
        </p:xfrm>
        <a:graphic>
          <a:graphicData uri="http://schemas.openxmlformats.org/drawingml/2006/table">
            <a:tbl>
              <a:tblPr/>
              <a:tblGrid>
                <a:gridCol w="3348038"/>
                <a:gridCol w="2392362"/>
                <a:gridCol w="287020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Afferent pathway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Destination 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Corticopontocerebellar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Frontal,parietal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temporal, occipital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Pontine nuclei &amp; mossy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cortex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Cerebroolivocerebellar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olivary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 &amp; climb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cortex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Cerebroreticulocerebellar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Sensorimotor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Reticular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spinocerebellar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Muscle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spindles,tendons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joints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Mossy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cortex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spinocerebellar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Cuneocerebellar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Vestibular nerve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Utricle,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saccule,semicircular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Mossy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cortex of FN 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tectum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cortex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81000"/>
            <a:ext cx="5257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251200" algn="l"/>
              </a:tabLst>
            </a:pPr>
            <a:r>
              <a:rPr lang="en-US" altLang="en-US" sz="2800" b="1" dirty="0" err="1" smtClean="0">
                <a:solidFill>
                  <a:srgbClr val="FF3300"/>
                </a:solidFill>
              </a:rPr>
              <a:t>Cerebellar</a:t>
            </a:r>
            <a:r>
              <a:rPr lang="en-US" altLang="en-US" sz="2800" b="1" dirty="0" smtClean="0">
                <a:solidFill>
                  <a:srgbClr val="FF3300"/>
                </a:solidFill>
              </a:rPr>
              <a:t> EFFERENT  pathways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3251200" algn="l"/>
              </a:tabLst>
            </a:pPr>
            <a:r>
              <a:rPr lang="en-US" altLang="en-US" sz="2400" dirty="0" smtClean="0"/>
              <a:t>  </a:t>
            </a:r>
            <a:r>
              <a:rPr lang="en-US" altLang="en-US" sz="2400" dirty="0" smtClean="0">
                <a:solidFill>
                  <a:srgbClr val="7030A0"/>
                </a:solidFill>
              </a:rPr>
              <a:t>Axons of Purkinje cells </a:t>
            </a:r>
          </a:p>
          <a:p>
            <a:pPr eaLnBrk="0" hangingPunct="0">
              <a:spcBef>
                <a:spcPct val="50000"/>
              </a:spcBef>
              <a:tabLst>
                <a:tab pos="3251200" algn="l"/>
              </a:tabLst>
            </a:pPr>
            <a:r>
              <a:rPr lang="en-US" altLang="en-US" sz="2400" dirty="0" smtClean="0">
                <a:solidFill>
                  <a:srgbClr val="7030A0"/>
                </a:solidFill>
              </a:rPr>
              <a:t>   synapse with the </a:t>
            </a:r>
            <a:r>
              <a:rPr lang="en-US" altLang="en-US" sz="2400" dirty="0" err="1" smtClean="0">
                <a:solidFill>
                  <a:srgbClr val="7030A0"/>
                </a:solidFill>
              </a:rPr>
              <a:t>cerebellar</a:t>
            </a:r>
            <a:r>
              <a:rPr lang="en-US" altLang="en-US" sz="2400" dirty="0" smtClean="0">
                <a:solidFill>
                  <a:srgbClr val="7030A0"/>
                </a:solidFill>
              </a:rPr>
              <a:t> nuclei.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tabLst>
                <a:tab pos="3251200" algn="l"/>
              </a:tabLst>
            </a:pPr>
            <a:r>
              <a:rPr lang="en-US" altLang="en-US" sz="2400" dirty="0" smtClean="0">
                <a:solidFill>
                  <a:srgbClr val="7030A0"/>
                </a:solidFill>
              </a:rPr>
              <a:t>  Axons of the </a:t>
            </a:r>
            <a:r>
              <a:rPr lang="en-US" altLang="en-US" sz="2400" dirty="0" err="1" smtClean="0">
                <a:solidFill>
                  <a:srgbClr val="7030A0"/>
                </a:solidFill>
              </a:rPr>
              <a:t>neurones</a:t>
            </a:r>
            <a:r>
              <a:rPr lang="en-US" altLang="en-US" sz="2400" dirty="0" smtClean="0">
                <a:solidFill>
                  <a:srgbClr val="7030A0"/>
                </a:solidFill>
              </a:rPr>
              <a:t> form the   efferent pathways</a:t>
            </a:r>
          </a:p>
          <a:p>
            <a:pPr eaLnBrk="0" hangingPunct="0">
              <a:spcBef>
                <a:spcPct val="50000"/>
              </a:spcBef>
              <a:tabLst>
                <a:tab pos="3251200" algn="l"/>
              </a:tabLst>
            </a:pPr>
            <a:r>
              <a:rPr lang="en-US" altLang="en-US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with</a:t>
            </a:r>
          </a:p>
          <a:p>
            <a:pPr marL="463550" lvl="1" indent="-238125" eaLnBrk="0" hangingPunct="0">
              <a:spcBef>
                <a:spcPct val="50000"/>
              </a:spcBef>
              <a:buFontTx/>
              <a:buChar char="•"/>
              <a:tabLst>
                <a:tab pos="3251200" algn="l"/>
              </a:tabLs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Red nucleus</a:t>
            </a:r>
          </a:p>
          <a:p>
            <a:pPr marL="463550" lvl="1" indent="-238125" eaLnBrk="0" hangingPunct="0">
              <a:spcBef>
                <a:spcPct val="50000"/>
              </a:spcBef>
              <a:buFontTx/>
              <a:buChar char="•"/>
              <a:tabLst>
                <a:tab pos="3251200" algn="l"/>
              </a:tabLs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Thalamus </a:t>
            </a:r>
          </a:p>
          <a:p>
            <a:pPr marL="463550" lvl="1" indent="-238125" eaLnBrk="0" hangingPunct="0">
              <a:spcBef>
                <a:spcPct val="50000"/>
              </a:spcBef>
              <a:buFontTx/>
              <a:buChar char="•"/>
              <a:tabLst>
                <a:tab pos="3251200" algn="l"/>
              </a:tabLs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Vestibular nuclei</a:t>
            </a:r>
          </a:p>
          <a:p>
            <a:pPr marL="463550" lvl="1" indent="-238125" eaLnBrk="0" hangingPunct="0">
              <a:spcBef>
                <a:spcPct val="50000"/>
              </a:spcBef>
              <a:buFontTx/>
              <a:buChar char="•"/>
              <a:tabLst>
                <a:tab pos="3251200" algn="l"/>
              </a:tabLst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Reticular formation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7042" name="Picture 2" descr="http://upload.wikimedia.org/wikipedia/commons/thumb/7/7c/Gray706.png/250px-Gray706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886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33425"/>
            <a:ext cx="7620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0"/>
            <a:ext cx="553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Blackadder ITC" pitchFamily="82" charset="0"/>
              </a:rPr>
              <a:t>Histological structure of cerebellum</a:t>
            </a:r>
            <a:endParaRPr lang="en-US" sz="3600" b="1" dirty="0">
              <a:solidFill>
                <a:srgbClr val="00B05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ANATOMY OF CEREBELLUM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257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Location: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term cerebellum is from “</a:t>
            </a:r>
            <a:r>
              <a:rPr lang="en-US" dirty="0" err="1" smtClean="0"/>
              <a:t>latin</a:t>
            </a:r>
            <a:r>
              <a:rPr lang="en-US" dirty="0" smtClean="0"/>
              <a:t> meaning” </a:t>
            </a:r>
            <a:r>
              <a:rPr lang="en-US" b="1" dirty="0" smtClean="0">
                <a:latin typeface="Agency FB" pitchFamily="34" charset="0"/>
              </a:rPr>
              <a:t>the little </a:t>
            </a:r>
            <a:r>
              <a:rPr lang="en-US" b="1" dirty="0" err="1" smtClean="0">
                <a:latin typeface="Agency FB" pitchFamily="34" charset="0"/>
              </a:rPr>
              <a:t>brain</a:t>
            </a:r>
            <a:r>
              <a:rPr lang="en-US" dirty="0" err="1" smtClean="0"/>
              <a:t>.It</a:t>
            </a:r>
            <a:r>
              <a:rPr lang="en-US" dirty="0" smtClean="0"/>
              <a:t> is a part of the hindbrain situated in the posterior cranial </a:t>
            </a:r>
            <a:r>
              <a:rPr lang="en-US" dirty="0" err="1" smtClean="0"/>
              <a:t>fossa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covered by </a:t>
            </a:r>
            <a:r>
              <a:rPr lang="en-US" dirty="0" err="1" smtClean="0"/>
              <a:t>tentorium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 and is connected to brain stem by three </a:t>
            </a:r>
            <a:r>
              <a:rPr lang="en-US" dirty="0" err="1" smtClean="0"/>
              <a:t>cerebellar</a:t>
            </a:r>
            <a:r>
              <a:rPr lang="en-US" dirty="0" smtClean="0"/>
              <a:t> peduncles.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8675" name="Picture 3" descr="C:\Documents and Settings\Staff\My Documents\My Pictures\Cerebellum_NI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200400" cy="271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1981200"/>
            <a:ext cx="16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Molecular layer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0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Purkinje layer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5181600"/>
            <a:ext cx="15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Granular layer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04800"/>
            <a:ext cx="325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Bradley Hand ITC" pitchFamily="66" charset="0"/>
              </a:rPr>
              <a:t>Histology of the cerebellum…..</a:t>
            </a:r>
            <a:r>
              <a:rPr lang="en-US" sz="1600" b="1" dirty="0" err="1" smtClean="0">
                <a:solidFill>
                  <a:srgbClr val="002060"/>
                </a:solidFill>
                <a:latin typeface="Bradley Hand ITC" pitchFamily="66" charset="0"/>
              </a:rPr>
              <a:t>contd</a:t>
            </a:r>
            <a:endParaRPr lang="en-US" sz="1600" b="1" dirty="0">
              <a:solidFill>
                <a:srgbClr val="00206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54641"/>
            <a:ext cx="7162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kumimoji="1" lang="en-US" altLang="ko-K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  <a:sym typeface="Wingdings" pitchFamily="2" charset="2"/>
              </a:rPr>
              <a:t></a:t>
            </a:r>
            <a:r>
              <a:rPr kumimoji="1" lang="en-US" altLang="ko-KR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  <a:sym typeface="Wingdings" pitchFamily="2" charset="2"/>
              </a:rPr>
              <a:t> </a:t>
            </a:r>
            <a:r>
              <a:rPr kumimoji="1" lang="en-US" altLang="ko-KR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Maintenance of Equilibrium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b="1" i="1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</a:t>
            </a:r>
            <a:r>
              <a:rPr kumimoji="1" lang="en-US" altLang="ko-KR" sz="2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- balance, posture, eye movement </a:t>
            </a:r>
          </a:p>
          <a:p>
            <a:pPr eaLnBrk="0" hangingPunct="0">
              <a:lnSpc>
                <a:spcPct val="170000"/>
              </a:lnSpc>
              <a:spcBef>
                <a:spcPct val="10000"/>
              </a:spcBef>
            </a:pPr>
            <a:r>
              <a:rPr kumimoji="1" lang="en-US" altLang="ko-K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  <a:sym typeface="Wingdings" pitchFamily="2" charset="2"/>
              </a:rPr>
              <a:t></a:t>
            </a:r>
            <a:r>
              <a:rPr kumimoji="1" lang="en-US" altLang="ko-K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Coordination of half-automatic movement of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walking and posture </a:t>
            </a:r>
            <a:r>
              <a:rPr kumimoji="1" lang="en-US" altLang="ko-KR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maintenace</a:t>
            </a:r>
            <a:endParaRPr kumimoji="1" lang="en-US" altLang="ko-KR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  - posture, gait </a:t>
            </a:r>
          </a:p>
          <a:p>
            <a:pPr eaLnBrk="0" hangingPunct="0">
              <a:lnSpc>
                <a:spcPct val="170000"/>
              </a:lnSpc>
              <a:spcBef>
                <a:spcPct val="10000"/>
              </a:spcBef>
            </a:pPr>
            <a:r>
              <a:rPr kumimoji="1"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  <a:sym typeface="Wingdings" pitchFamily="2" charset="2"/>
              </a:rPr>
              <a:t></a:t>
            </a:r>
            <a:r>
              <a:rPr kumimoji="1"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Adjustment of Muscle Tone</a:t>
            </a:r>
          </a:p>
          <a:p>
            <a:pPr eaLnBrk="0" hangingPunct="0">
              <a:lnSpc>
                <a:spcPct val="170000"/>
              </a:lnSpc>
              <a:spcBef>
                <a:spcPct val="10000"/>
              </a:spcBef>
            </a:pPr>
            <a:r>
              <a:rPr kumimoji="1"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  <a:sym typeface="Wingdings" pitchFamily="2" charset="2"/>
              </a:rPr>
              <a:t></a:t>
            </a:r>
            <a:r>
              <a:rPr kumimoji="1"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Motor Leaning – Motor Skills</a:t>
            </a:r>
          </a:p>
          <a:p>
            <a:pPr eaLnBrk="0" hangingPunct="0">
              <a:lnSpc>
                <a:spcPct val="170000"/>
              </a:lnSpc>
              <a:spcBef>
                <a:spcPct val="10000"/>
              </a:spcBef>
            </a:pPr>
            <a:r>
              <a:rPr kumimoji="1" lang="en-US" altLang="ko-K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  <a:sym typeface="Wingdings" pitchFamily="2" charset="2"/>
              </a:rPr>
              <a:t></a:t>
            </a:r>
            <a:r>
              <a:rPr kumimoji="1" lang="en-US" altLang="ko-K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Cognitive Function</a:t>
            </a:r>
            <a:endParaRPr kumimoji="1" lang="en-US" altLang="ko-KR" sz="2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68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Engravers MT" pitchFamily="18" charset="0"/>
              </a:rPr>
              <a:t>Functions of cerebellum</a:t>
            </a:r>
            <a:endParaRPr lang="en-US" b="1" dirty="0">
              <a:solidFill>
                <a:srgbClr val="FF0000"/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Delivery\Cbll\Ba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143000"/>
            <a:ext cx="3333750" cy="48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J:\Delivery\Cbll\Bala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538" y="2420938"/>
            <a:ext cx="3319462" cy="3522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1066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itchFamily="34" charset="0"/>
              </a:rPr>
              <a:t>Balance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:\Delivery\Cbll\Rapid Accurate Mov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066800"/>
            <a:ext cx="3000375" cy="4876800"/>
          </a:xfrm>
          <a:prstGeom prst="rect">
            <a:avLst/>
          </a:prstGeom>
          <a:noFill/>
          <a:ln w="31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Picture 5" descr="J:\Delivery\Cbll\MotorSk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067050" cy="403860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57800" y="914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Harlow Solid Italic" pitchFamily="82" charset="0"/>
              </a:rPr>
              <a:t>Motor skills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31763" y="0"/>
            <a:ext cx="9288463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6738" name="TextBox 3"/>
          <p:cNvSpPr txBox="1">
            <a:spLocks noChangeArrowheads="1"/>
          </p:cNvSpPr>
          <p:nvPr/>
        </p:nvSpPr>
        <p:spPr bwMode="auto">
          <a:xfrm>
            <a:off x="700088" y="482600"/>
            <a:ext cx="72675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Think about this…</a:t>
            </a:r>
            <a:br>
              <a:rPr lang="en-US" sz="2800" b="1">
                <a:solidFill>
                  <a:schemeClr val="bg1"/>
                </a:solidFill>
              </a:rPr>
            </a:br>
            <a:endParaRPr lang="en-US" sz="2800" b="1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chemeClr val="bg1"/>
                </a:solidFill>
              </a:rPr>
              <a:t>You are on a ship, in rough seas.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As you walk about the ship, which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functional subdivisions of the cerebellum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become activated?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31763" y="0"/>
            <a:ext cx="9288463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7762" name="TextBox 3"/>
          <p:cNvSpPr txBox="1">
            <a:spLocks noChangeArrowheads="1"/>
          </p:cNvSpPr>
          <p:nvPr/>
        </p:nvSpPr>
        <p:spPr bwMode="auto">
          <a:xfrm>
            <a:off x="700088" y="482600"/>
            <a:ext cx="7786687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Think about this…</a:t>
            </a:r>
            <a:br>
              <a:rPr lang="en-US" sz="2800" b="1">
                <a:solidFill>
                  <a:schemeClr val="bg1"/>
                </a:solidFill>
              </a:rPr>
            </a:br>
            <a:endParaRPr lang="en-US" sz="2800" b="1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chemeClr val="bg1"/>
                </a:solidFill>
              </a:rPr>
              <a:t>You are on a ship, in rough seas.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As you walk about the ship, which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functional subdivisions of the cerebellum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become activated?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rgbClr val="8CBC1C"/>
                </a:solidFill>
              </a:rPr>
              <a:t>- vestibulocerebellum, to maintain proper </a:t>
            </a:r>
            <a:br>
              <a:rPr lang="en-US" sz="2800" b="1">
                <a:solidFill>
                  <a:srgbClr val="8CBC1C"/>
                </a:solidFill>
              </a:rPr>
            </a:br>
            <a:r>
              <a:rPr lang="en-US" sz="2800" b="1">
                <a:solidFill>
                  <a:srgbClr val="8CBC1C"/>
                </a:solidFill>
              </a:rPr>
              <a:t>balance while walking</a:t>
            </a:r>
          </a:p>
          <a:p>
            <a:r>
              <a:rPr lang="en-US" sz="2800" b="1">
                <a:solidFill>
                  <a:srgbClr val="8CBC1C"/>
                </a:solidFill>
              </a:rPr>
              <a:t>- spinocerebellum, to step precisely </a:t>
            </a:r>
            <a:br>
              <a:rPr lang="en-US" sz="2800" b="1">
                <a:solidFill>
                  <a:srgbClr val="8CBC1C"/>
                </a:solidFill>
              </a:rPr>
            </a:br>
            <a:r>
              <a:rPr lang="en-US" sz="2800" b="1">
                <a:solidFill>
                  <a:srgbClr val="8CBC1C"/>
                </a:solidFill>
              </a:rPr>
              <a:t>and maintain posture while walking</a:t>
            </a:r>
          </a:p>
          <a:p>
            <a:r>
              <a:rPr lang="en-US" sz="2800" b="1">
                <a:solidFill>
                  <a:srgbClr val="8CBC1C"/>
                </a:solidFill>
              </a:rPr>
              <a:t>- cerebrocerebellum, to plan where you want</a:t>
            </a:r>
            <a:br>
              <a:rPr lang="en-US" sz="2800" b="1">
                <a:solidFill>
                  <a:srgbClr val="8CBC1C"/>
                </a:solidFill>
              </a:rPr>
            </a:br>
            <a:r>
              <a:rPr lang="en-US" sz="2800" b="1">
                <a:solidFill>
                  <a:srgbClr val="8CBC1C"/>
                </a:solidFill>
              </a:rPr>
              <a:t>to walk and if you need to change your step</a:t>
            </a:r>
            <a:br>
              <a:rPr lang="en-US" sz="2800" b="1">
                <a:solidFill>
                  <a:srgbClr val="8CBC1C"/>
                </a:solidFill>
              </a:rPr>
            </a:br>
            <a:r>
              <a:rPr lang="en-US" sz="2800" b="1">
                <a:solidFill>
                  <a:srgbClr val="8CBC1C"/>
                </a:solidFill>
              </a:rPr>
              <a:t>height and length</a:t>
            </a:r>
            <a:br>
              <a:rPr lang="en-US" sz="2800" b="1">
                <a:solidFill>
                  <a:srgbClr val="8CBC1C"/>
                </a:solidFill>
              </a:rPr>
            </a:br>
            <a:endParaRPr lang="en-US" sz="2800" b="1">
              <a:solidFill>
                <a:srgbClr val="8CBC1C"/>
              </a:solidFill>
            </a:endParaRPr>
          </a:p>
          <a:p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066800"/>
            <a:ext cx="4572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kumimoji="1"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Ataxia:</a:t>
            </a:r>
            <a:r>
              <a:rPr kumimoji="1" lang="en-US" altLang="ko-KR" sz="2000" b="1" i="1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sz="20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incoordination</a:t>
            </a:r>
            <a:r>
              <a:rPr kumimoji="1" lang="en-US" altLang="ko-KR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of movement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</a:t>
            </a: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- decomposition of movement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- </a:t>
            </a:r>
            <a:r>
              <a:rPr kumimoji="1" lang="en-US" altLang="ko-KR" sz="2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dysmetria</a:t>
            </a: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, past-pointing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- </a:t>
            </a:r>
            <a:r>
              <a:rPr kumimoji="1" lang="en-US" altLang="ko-KR" sz="2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dysdiadochokinesia</a:t>
            </a:r>
            <a:endParaRPr kumimoji="1" lang="en-US" altLang="ko-KR" sz="20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- rebound phenomenon of Holmes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- gait ataxia, </a:t>
            </a:r>
            <a:r>
              <a:rPr kumimoji="1" lang="en-US" altLang="ko-KR" sz="2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truncal</a:t>
            </a:r>
            <a:r>
              <a:rPr kumimoji="1" lang="en-US" altLang="ko-KR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ataxia, </a:t>
            </a:r>
            <a:r>
              <a:rPr kumimoji="1" lang="en-US" altLang="ko-KR" sz="2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titubation</a:t>
            </a:r>
            <a:endParaRPr kumimoji="1" lang="en-US" altLang="ko-KR" sz="20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Intention Tremor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ko-KR" sz="2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Hypotonia</a:t>
            </a:r>
            <a:r>
              <a:rPr kumimoji="1" lang="en-US" altLang="ko-KR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,</a:t>
            </a:r>
            <a:r>
              <a:rPr kumimoji="1" lang="en-US" altLang="ko-KR" sz="2000" b="1" i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</a:t>
            </a:r>
            <a:r>
              <a:rPr kumimoji="1" lang="en-US" altLang="ko-KR" sz="20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Nystagmus</a:t>
            </a:r>
            <a:endParaRPr kumimoji="1" lang="en-US" altLang="ko-KR" sz="2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799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  <a:latin typeface="Algerian" pitchFamily="82" charset="0"/>
              </a:rPr>
              <a:t>Syndromes</a:t>
            </a:r>
            <a:endParaRPr lang="en-US" sz="2800" b="1" u="sng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914400"/>
            <a:ext cx="5538787" cy="51228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flipH="1">
            <a:off x="5943600" y="9906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altLang="ko-K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</a:rPr>
              <a:t>Cerebellar</a:t>
            </a:r>
            <a:r>
              <a:rPr kumimoji="1"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</a:rPr>
              <a:t> Ataxia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623891"/>
            <a:ext cx="3505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Ataxic gait and position: </a:t>
            </a:r>
          </a:p>
          <a:p>
            <a:pPr eaLnBrk="0" hangingPunct="0"/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Left </a:t>
            </a:r>
            <a:r>
              <a:rPr kumimoji="1" lang="en-US" altLang="ko-KR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cerebellar</a:t>
            </a:r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tumor</a:t>
            </a:r>
          </a:p>
          <a:p>
            <a:pPr eaLnBrk="0" hangingPunct="0"/>
            <a:endParaRPr kumimoji="1" lang="en-US" altLang="ko-K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  <a:p>
            <a:pPr eaLnBrk="0" hangingPunct="0">
              <a:lnSpc>
                <a:spcPct val="130000"/>
              </a:lnSpc>
            </a:pPr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a. Sways to the right in</a:t>
            </a:r>
          </a:p>
          <a:p>
            <a:pPr eaLnBrk="0" hangingPunct="0"/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standing position</a:t>
            </a:r>
          </a:p>
          <a:p>
            <a:pPr eaLnBrk="0" hangingPunct="0">
              <a:lnSpc>
                <a:spcPct val="180000"/>
              </a:lnSpc>
            </a:pPr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b. Steady on the </a:t>
            </a:r>
          </a:p>
          <a:p>
            <a:pPr eaLnBrk="0" hangingPunct="0"/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right  leg</a:t>
            </a:r>
          </a:p>
          <a:p>
            <a:pPr eaLnBrk="0" hangingPunct="0">
              <a:lnSpc>
                <a:spcPct val="180000"/>
              </a:lnSpc>
            </a:pPr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c. Unsteady on the </a:t>
            </a:r>
          </a:p>
          <a:p>
            <a:pPr eaLnBrk="0" hangingPunct="0"/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    left leg</a:t>
            </a:r>
          </a:p>
          <a:p>
            <a:pPr eaLnBrk="0" hangingPunct="0">
              <a:lnSpc>
                <a:spcPct val="180000"/>
              </a:lnSpc>
            </a:pPr>
            <a:r>
              <a:rPr kumimoji="1"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돋움" pitchFamily="34" charset="-127"/>
              </a:rPr>
              <a:t> d. ataxic gait</a:t>
            </a:r>
            <a:endParaRPr kumimoji="1" lang="en-US" altLang="ko-KR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돋움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8001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Are usually   </a:t>
            </a:r>
            <a:r>
              <a:rPr lang="en-US" sz="2000" u="sng" dirty="0" smtClean="0">
                <a:solidFill>
                  <a:schemeClr val="accent2"/>
                </a:solidFill>
              </a:rPr>
              <a:t>vascular,</a:t>
            </a:r>
            <a:r>
              <a:rPr lang="en-US" sz="2000" dirty="0" smtClean="0">
                <a:solidFill>
                  <a:schemeClr val="accent2"/>
                </a:solidFill>
              </a:rPr>
              <a:t>  may be </a:t>
            </a:r>
            <a:r>
              <a:rPr lang="en-US" sz="2000" u="sng" dirty="0" smtClean="0">
                <a:solidFill>
                  <a:schemeClr val="accent2"/>
                </a:solidFill>
              </a:rPr>
              <a:t>traumatic</a:t>
            </a:r>
            <a:r>
              <a:rPr lang="en-US" sz="2000" dirty="0" smtClean="0">
                <a:solidFill>
                  <a:schemeClr val="accent2"/>
                </a:solidFill>
              </a:rPr>
              <a:t> or  </a:t>
            </a:r>
            <a:r>
              <a:rPr lang="en-US" sz="2000" u="sng" dirty="0" err="1" smtClean="0">
                <a:solidFill>
                  <a:schemeClr val="accent2"/>
                </a:solidFill>
              </a:rPr>
              <a:t>tumour</a:t>
            </a:r>
            <a:r>
              <a:rPr lang="en-US" sz="2000" u="sng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000" u="sng" dirty="0" smtClean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Manifestations of unilateral </a:t>
            </a:r>
            <a:r>
              <a:rPr lang="en-US" sz="2000" b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cerebellar</a:t>
            </a:r>
            <a:r>
              <a:rPr lang="en-US" sz="2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lesions :</a:t>
            </a:r>
            <a:r>
              <a:rPr lang="en-US" sz="20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                                                  </a:t>
            </a:r>
            <a:r>
              <a:rPr lang="en-US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1-ipsilateral </a:t>
            </a:r>
            <a:r>
              <a:rPr lang="en-US" sz="2000" b="1" i="1" u="sng" dirty="0" err="1" smtClean="0">
                <a:solidFill>
                  <a:schemeClr val="accent3">
                    <a:lumMod val="50000"/>
                  </a:schemeClr>
                </a:solidFill>
              </a:rPr>
              <a:t>incoordination</a:t>
            </a:r>
            <a:r>
              <a:rPr lang="en-US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 of (U.L) arm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chemeClr val="hlink"/>
                </a:solidFill>
              </a:rPr>
              <a:t>intention tremors</a:t>
            </a:r>
            <a:r>
              <a:rPr lang="en-US" sz="2000" dirty="0" smtClean="0"/>
              <a:t> : it is a terminal tremors at the end of movement as in touching nose or button the shirt.                                                                                                                            </a:t>
            </a:r>
            <a:r>
              <a:rPr lang="en-US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2-Or  </a:t>
            </a:r>
            <a:r>
              <a:rPr lang="en-US" sz="2000" b="1" i="1" u="sng" dirty="0" err="1" smtClean="0">
                <a:solidFill>
                  <a:schemeClr val="accent3">
                    <a:lumMod val="50000"/>
                  </a:schemeClr>
                </a:solidFill>
              </a:rPr>
              <a:t>ipsilateral</a:t>
            </a:r>
            <a:r>
              <a:rPr lang="en-US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000" b="1" i="1" u="sng" dirty="0" err="1" smtClean="0">
                <a:solidFill>
                  <a:schemeClr val="accent3">
                    <a:lumMod val="50000"/>
                  </a:schemeClr>
                </a:solidFill>
              </a:rPr>
              <a:t>cerebellar</a:t>
            </a:r>
            <a:r>
              <a:rPr lang="en-US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 ataxia affects  (L.L.) leg</a:t>
            </a:r>
            <a:r>
              <a:rPr lang="en-US" sz="2000" u="sng" dirty="0" smtClean="0"/>
              <a:t>,</a:t>
            </a:r>
            <a:r>
              <a:rPr lang="en-US" sz="2000" dirty="0" smtClean="0"/>
              <a:t> causing </a:t>
            </a:r>
            <a:r>
              <a:rPr lang="en-US" sz="2000" dirty="0" smtClean="0">
                <a:solidFill>
                  <a:schemeClr val="hlink"/>
                </a:solidFill>
              </a:rPr>
              <a:t>wide-based unsteady gait.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Manifestations of bilateral </a:t>
            </a:r>
            <a:r>
              <a:rPr lang="en-US" sz="2000" b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cerebellar</a:t>
            </a:r>
            <a:r>
              <a:rPr lang="en-US" sz="2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lesions (caused by alcoholic intoxication, </a:t>
            </a:r>
            <a:r>
              <a:rPr lang="en-US" sz="2000" b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hypothyrodism</a:t>
            </a:r>
            <a:r>
              <a:rPr lang="en-US" sz="2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cerebellar</a:t>
            </a:r>
            <a:r>
              <a:rPr lang="en-US" sz="2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degeneration &amp; multiple sclerosis)                           </a:t>
            </a:r>
            <a:r>
              <a:rPr lang="en-US" sz="2000" u="sng" dirty="0" smtClean="0">
                <a:solidFill>
                  <a:schemeClr val="hlink"/>
                </a:solidFill>
              </a:rPr>
              <a:t>1-dysarthria :</a:t>
            </a:r>
            <a:r>
              <a:rPr lang="en-US" sz="2000" dirty="0" smtClean="0"/>
              <a:t> slowness &amp; slurring of speech.       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2-Incoordination</a:t>
            </a:r>
            <a:r>
              <a:rPr lang="en-US" sz="2000" dirty="0" smtClean="0"/>
              <a:t> of both arms.=</a:t>
            </a:r>
            <a:r>
              <a:rPr lang="en-US" sz="2000" u="sng" dirty="0" smtClean="0"/>
              <a:t> </a:t>
            </a:r>
            <a:r>
              <a:rPr lang="en-US" sz="2000" u="sng" dirty="0" smtClean="0">
                <a:solidFill>
                  <a:schemeClr val="hlink"/>
                </a:solidFill>
              </a:rPr>
              <a:t>intention tremors.</a:t>
            </a:r>
            <a:r>
              <a:rPr lang="en-US" sz="2000" dirty="0" smtClean="0"/>
              <a:t>       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3-Cerebellar ataxia :  </a:t>
            </a:r>
            <a:r>
              <a:rPr lang="en-US" sz="2000" dirty="0" smtClean="0"/>
              <a:t> </a:t>
            </a:r>
            <a:r>
              <a:rPr lang="en-US" sz="2000" u="sng" dirty="0" smtClean="0"/>
              <a:t>intermittent jerky movements</a:t>
            </a:r>
            <a:r>
              <a:rPr lang="en-US" sz="2000" dirty="0" smtClean="0"/>
              <a:t>  or  staggering ,wide-based, unsteady gait                                                                                                  </a:t>
            </a:r>
            <a:r>
              <a:rPr lang="en-US" sz="2000" u="sng" dirty="0" smtClean="0">
                <a:solidFill>
                  <a:schemeClr val="hlink"/>
                </a:solidFill>
              </a:rPr>
              <a:t>4-Nystagmus :</a:t>
            </a:r>
            <a:r>
              <a:rPr lang="en-US" sz="2000" dirty="0" smtClean="0"/>
              <a:t> is </a:t>
            </a:r>
            <a:r>
              <a:rPr lang="en-US" sz="2000" u="sng" dirty="0" smtClean="0"/>
              <a:t>a very common feature of multiple sclerosis.</a:t>
            </a:r>
            <a:r>
              <a:rPr lang="en-US" sz="2000" dirty="0" smtClean="0"/>
              <a:t> It is due to impairment coordination of eye movements /so, </a:t>
            </a:r>
            <a:r>
              <a:rPr lang="en-US" sz="2000" dirty="0" err="1" smtClean="0"/>
              <a:t>incoordination</a:t>
            </a:r>
            <a:r>
              <a:rPr lang="en-US" sz="2000" dirty="0" smtClean="0"/>
              <a:t> of eye movements occurs and eyes exhibit a to-and-fro motion.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Combination of </a:t>
            </a:r>
            <a:r>
              <a:rPr lang="en-US" sz="2000" dirty="0" err="1" smtClean="0">
                <a:solidFill>
                  <a:schemeClr val="hlink"/>
                </a:solidFill>
              </a:rPr>
              <a:t>nystagmus</a:t>
            </a:r>
            <a:r>
              <a:rPr lang="en-US" sz="2000" dirty="0" smtClean="0"/>
              <a:t>+ </a:t>
            </a:r>
            <a:r>
              <a:rPr lang="en-US" sz="2000" dirty="0" err="1" smtClean="0">
                <a:solidFill>
                  <a:schemeClr val="hlink"/>
                </a:solidFill>
              </a:rPr>
              <a:t>dysarthria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chemeClr val="hlink"/>
                </a:solidFill>
              </a:rPr>
              <a:t>intension tremors</a:t>
            </a:r>
            <a:r>
              <a:rPr lang="en-US" sz="2000" dirty="0" smtClean="0"/>
              <a:t> constitutes </a:t>
            </a:r>
            <a:r>
              <a:rPr lang="en-US" sz="2000" b="1" dirty="0" err="1" smtClean="0">
                <a:solidFill>
                  <a:schemeClr val="hlink"/>
                </a:solidFill>
              </a:rPr>
              <a:t>Charcot’triad</a:t>
            </a:r>
            <a:r>
              <a:rPr lang="en-US" sz="2000" b="1" dirty="0" smtClean="0">
                <a:solidFill>
                  <a:schemeClr val="hlink"/>
                </a:solidFill>
              </a:rPr>
              <a:t>,</a:t>
            </a:r>
            <a:r>
              <a:rPr lang="en-US" sz="2000" dirty="0" smtClean="0"/>
              <a:t> which is highly diagnostic of the disease.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207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Cerebellar</a:t>
            </a:r>
            <a:r>
              <a:rPr lang="en-US" sz="2000" b="1" dirty="0" smtClean="0">
                <a:solidFill>
                  <a:srgbClr val="00B050"/>
                </a:solidFill>
              </a:rPr>
              <a:t> lesions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What’s the functional difference between basal ganglia and cerebellum?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954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Consists of two laterally, large  hemisphere which are united by midline </a:t>
            </a:r>
            <a:r>
              <a:rPr lang="en-US" sz="2000" b="1" i="1" dirty="0" err="1" smtClean="0">
                <a:latin typeface="Arial Narrow" pitchFamily="34" charset="0"/>
              </a:rPr>
              <a:t>vermis</a:t>
            </a:r>
            <a:r>
              <a:rPr lang="en-US" sz="2000" b="1" i="1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Cerebellar</a:t>
            </a:r>
            <a:r>
              <a:rPr lang="en-US" sz="2000" dirty="0" smtClean="0"/>
              <a:t> surface is divided by numerous curve transverse fissures giving it a laminated appearance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One </a:t>
            </a:r>
            <a:r>
              <a:rPr lang="en-US" sz="2000" dirty="0" err="1" smtClean="0"/>
              <a:t>conspicious</a:t>
            </a:r>
            <a:r>
              <a:rPr lang="en-US" sz="2000" dirty="0" smtClean="0"/>
              <a:t> fissure “</a:t>
            </a:r>
            <a:r>
              <a:rPr lang="en-US" sz="2000" b="1" i="1" dirty="0" smtClean="0">
                <a:latin typeface="Arial Narrow" pitchFamily="34" charset="0"/>
              </a:rPr>
              <a:t>horizontal </a:t>
            </a:r>
            <a:r>
              <a:rPr lang="en-US" sz="2000" b="1" i="1" dirty="0" err="1" smtClean="0">
                <a:latin typeface="Arial Narrow" pitchFamily="34" charset="0"/>
              </a:rPr>
              <a:t>fissure”</a:t>
            </a:r>
            <a:r>
              <a:rPr lang="en-US" sz="2000" dirty="0" err="1" smtClean="0"/>
              <a:t>extends</a:t>
            </a:r>
            <a:r>
              <a:rPr lang="en-US" sz="2000" dirty="0" smtClean="0"/>
              <a:t> around </a:t>
            </a:r>
            <a:r>
              <a:rPr lang="en-US" sz="2000" dirty="0" err="1" smtClean="0"/>
              <a:t>dorsolateral</a:t>
            </a:r>
            <a:r>
              <a:rPr lang="en-US" sz="2000" dirty="0" smtClean="0"/>
              <a:t> border of each hemisphere from middle </a:t>
            </a:r>
            <a:r>
              <a:rPr lang="en-US" sz="2000" dirty="0" err="1" smtClean="0"/>
              <a:t>cerebellar</a:t>
            </a:r>
            <a:r>
              <a:rPr lang="en-US" sz="2000" dirty="0" smtClean="0"/>
              <a:t> peduncle to </a:t>
            </a:r>
            <a:r>
              <a:rPr lang="en-US" sz="2000" dirty="0" err="1" smtClean="0"/>
              <a:t>vallecula,seperating</a:t>
            </a:r>
            <a:r>
              <a:rPr lang="en-US" sz="2000" dirty="0" smtClean="0"/>
              <a:t> superior and inferior surface</a:t>
            </a:r>
            <a:endParaRPr lang="en-US" sz="2000" dirty="0"/>
          </a:p>
        </p:txBody>
      </p:sp>
      <p:pic>
        <p:nvPicPr>
          <p:cNvPr id="44034" name="Picture 2" descr="http://www.probertencyclopaedia.com/j/Cerebel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619500" cy="2895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7239000" y="1905000"/>
            <a:ext cx="838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12192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  <a:ea typeface="Batang" pitchFamily="18" charset="-127"/>
              </a:rPr>
              <a:t>Horizontal fissure</a:t>
            </a:r>
            <a:endParaRPr lang="en-US" b="1" dirty="0">
              <a:solidFill>
                <a:srgbClr val="0070C0"/>
              </a:solidFill>
              <a:latin typeface="Arial Black" pitchFamily="34" charset="0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553200" y="3505200"/>
            <a:ext cx="1524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010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Vermis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 </a:t>
            </a:r>
            <a:endParaRPr lang="en-US" b="1" dirty="0">
              <a:solidFill>
                <a:srgbClr val="002060"/>
              </a:solidFill>
              <a:latin typeface="Arial Black" pitchFamily="34" charset="0"/>
              <a:ea typeface="Batang" pitchFamily="18" charset="-127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15000" y="1752600"/>
            <a:ext cx="13716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524500" y="2171700"/>
            <a:ext cx="685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00600" y="1371600"/>
            <a:ext cx="170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Hemisphere</a:t>
            </a:r>
            <a:endParaRPr lang="en-US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9200" y="297180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Berlin Sans FB Demi" pitchFamily="34" charset="0"/>
              </a:rPr>
              <a:t>Superior surface</a:t>
            </a:r>
            <a:endParaRPr lang="en-US" sz="1400" b="1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457200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gency FB" pitchFamily="34" charset="0"/>
              </a:rPr>
              <a:t>Anatomy of cerebellum......contd.</a:t>
            </a:r>
            <a:endParaRPr lang="en-US" b="1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Basal ganglia lesions produce </a:t>
            </a:r>
            <a:r>
              <a:rPr lang="en-US" dirty="0" err="1"/>
              <a:t>contralateral</a:t>
            </a:r>
            <a:r>
              <a:rPr lang="en-US" dirty="0"/>
              <a:t> signs.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Cerebellar</a:t>
            </a:r>
            <a:r>
              <a:rPr lang="en-US" dirty="0"/>
              <a:t> lesions produce </a:t>
            </a:r>
            <a:r>
              <a:rPr lang="en-US" dirty="0" err="1"/>
              <a:t>ipsilateral</a:t>
            </a:r>
            <a:r>
              <a:rPr lang="en-US" dirty="0"/>
              <a:t> signs.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8600" y="990600"/>
            <a:ext cx="8686800" cy="44958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3048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Most movement disorders produced by </a:t>
            </a:r>
            <a:r>
              <a:rPr lang="en-US" sz="3200" dirty="0" err="1"/>
              <a:t>cerebellar</a:t>
            </a:r>
            <a:r>
              <a:rPr lang="en-US" sz="3200" dirty="0"/>
              <a:t> and basal ganglia pathology disappear during sleep.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err="1"/>
              <a:t>Cerebellar</a:t>
            </a:r>
            <a:r>
              <a:rPr lang="en-US" sz="3200" dirty="0"/>
              <a:t> and basal ganglia signs are usually not present if the </a:t>
            </a:r>
            <a:r>
              <a:rPr lang="en-US" sz="3200" dirty="0" err="1"/>
              <a:t>corticospinal</a:t>
            </a:r>
            <a:r>
              <a:rPr lang="en-US" sz="3200" dirty="0"/>
              <a:t> tract is damaged.</a:t>
            </a:r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990600"/>
            <a:ext cx="8686800" cy="44958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pPr marL="762000" indent="-22225" algn="l"/>
            <a:r>
              <a:rPr lang="en-US" sz="3200" b="1" dirty="0"/>
              <a:t>The cerebellum is the great comparator: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1.  It compares cortical willful command </a:t>
            </a:r>
            <a:br>
              <a:rPr lang="en-US" sz="3200" dirty="0"/>
            </a:br>
            <a:r>
              <a:rPr lang="en-US" sz="3200" dirty="0"/>
              <a:t>     with muscle tension, joint position, &amp; </a:t>
            </a:r>
            <a:br>
              <a:rPr lang="en-US" sz="3200" dirty="0"/>
            </a:br>
            <a:r>
              <a:rPr lang="en-US" sz="3200" dirty="0"/>
              <a:t>     tone </a:t>
            </a:r>
            <a:r>
              <a:rPr lang="en-US" sz="2000" dirty="0"/>
              <a:t>(via </a:t>
            </a:r>
            <a:r>
              <a:rPr lang="en-US" sz="2000" dirty="0" err="1"/>
              <a:t>ipsilateral</a:t>
            </a:r>
            <a:r>
              <a:rPr lang="en-US" sz="2000" dirty="0"/>
              <a:t> </a:t>
            </a:r>
            <a:r>
              <a:rPr lang="en-US" sz="2000" dirty="0" err="1"/>
              <a:t>spinocerebellar</a:t>
            </a:r>
            <a:r>
              <a:rPr lang="en-US" sz="2000" dirty="0"/>
              <a:t> tracts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>2.  Advises the cortex on </a:t>
            </a:r>
            <a:r>
              <a:rPr lang="en-US" sz="3200" i="1" dirty="0"/>
              <a:t>how much,</a:t>
            </a:r>
            <a:br>
              <a:rPr lang="en-US" sz="3200" i="1" dirty="0"/>
            </a:br>
            <a:r>
              <a:rPr lang="en-US" sz="3200" i="1" dirty="0"/>
              <a:t>    how many, how </a:t>
            </a:r>
            <a:r>
              <a:rPr lang="en-US" sz="3200" i="1" dirty="0" smtClean="0"/>
              <a:t>fast</a:t>
            </a:r>
            <a:br>
              <a:rPr lang="en-US" sz="3200" i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3.  The motor cortex sends the revised</a:t>
            </a:r>
            <a:br>
              <a:rPr lang="en-US" sz="3200" dirty="0"/>
            </a:br>
            <a:r>
              <a:rPr lang="en-US" sz="3200" dirty="0"/>
              <a:t>	  command down the </a:t>
            </a:r>
            <a:r>
              <a:rPr lang="en-US" sz="3200" dirty="0" err="1"/>
              <a:t>corticospinal</a:t>
            </a:r>
            <a:r>
              <a:rPr lang="en-US" sz="3200" dirty="0"/>
              <a:t> tract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5626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sz="3600" dirty="0"/>
              <a:t>The BASAL GANGLIA are the autopilot </a:t>
            </a:r>
            <a:br>
              <a:rPr lang="en-US" sz="3600" dirty="0"/>
            </a:br>
            <a:r>
              <a:rPr lang="en-US" sz="3600" dirty="0"/>
              <a:t>for procedural movements.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The CEREBELLUM is the refiner of finely controlled movements</a:t>
            </a:r>
            <a:br>
              <a:rPr lang="en-US" sz="3600" dirty="0"/>
            </a:br>
            <a:r>
              <a:rPr lang="en-US" sz="3600" dirty="0"/>
              <a:t>(particularly of fingers).</a:t>
            </a:r>
            <a:r>
              <a:rPr lang="en-US" dirty="0"/>
              <a:t> 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5626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COMPARISON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MOTOR SYSTEMS</a:t>
            </a:r>
            <a:b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732" name="Object 156"/>
          <p:cNvGraphicFramePr>
            <a:graphicFrameLocks noChangeAspect="1"/>
          </p:cNvGraphicFramePr>
          <p:nvPr/>
        </p:nvGraphicFramePr>
        <p:xfrm>
          <a:off x="228600" y="685800"/>
          <a:ext cx="9525000" cy="5891213"/>
        </p:xfrm>
        <a:graphic>
          <a:graphicData uri="http://schemas.openxmlformats.org/presentationml/2006/ole">
            <p:oleObj spid="_x0000_s67586" name="Document" r:id="rId3" imgW="9329928" imgH="601370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THANK YOU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 descr="http://t2.gstatic.com/images?q=tbn:TU1CBumOybcucM::accidentalmind.org/_Media/mmillard_cerebellum_tattoo2.jpeg&amp;t=1&amp;h=259&amp;w=194&amp;usg=__OCRRP5gdb0UkuE5BkgF6dv0ueJ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733800" cy="4581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526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deepest fissure in the </a:t>
            </a:r>
            <a:r>
              <a:rPr lang="en-US" dirty="0" err="1" smtClean="0"/>
              <a:t>vermis</a:t>
            </a:r>
            <a:r>
              <a:rPr lang="en-US" dirty="0" smtClean="0"/>
              <a:t> is </a:t>
            </a:r>
            <a:r>
              <a:rPr lang="en-US" b="1" i="1" dirty="0" smtClean="0"/>
              <a:t>primary fissure</a:t>
            </a:r>
            <a:r>
              <a:rPr lang="en-US" dirty="0" smtClean="0"/>
              <a:t>, which curves </a:t>
            </a:r>
            <a:r>
              <a:rPr lang="en-US" dirty="0" err="1" smtClean="0"/>
              <a:t>ventrolaterally</a:t>
            </a:r>
            <a:r>
              <a:rPr lang="en-US" dirty="0" smtClean="0"/>
              <a:t> in the superior surface of the cerebellum to meet horizontal fissure.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Primary fissure divides the cerebellum into </a:t>
            </a:r>
            <a:r>
              <a:rPr lang="en-US" b="1" i="1" dirty="0" smtClean="0"/>
              <a:t>anterior </a:t>
            </a:r>
            <a:r>
              <a:rPr lang="en-US" dirty="0" smtClean="0"/>
              <a:t>and</a:t>
            </a:r>
            <a:r>
              <a:rPr lang="en-US" b="1" i="1" dirty="0" smtClean="0"/>
              <a:t> posterior lobe.</a:t>
            </a:r>
            <a:endParaRPr lang="en-US" b="1" i="1" dirty="0"/>
          </a:p>
        </p:txBody>
      </p:sp>
      <p:pic>
        <p:nvPicPr>
          <p:cNvPr id="45058" name="Picture 2" descr="http://www.probertencyclopaedia.com/j/Cerebel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543300" cy="266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1905000"/>
            <a:ext cx="14478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324600" y="2133600"/>
            <a:ext cx="1066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4200" y="9906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erlin Sans FB Demi" pitchFamily="34" charset="0"/>
              </a:rPr>
              <a:t>Primary fissure</a:t>
            </a:r>
            <a:endParaRPr lang="en-US" b="1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4167" t="6741" r="4167" b="5618"/>
          <a:stretch>
            <a:fillRect/>
          </a:stretch>
        </p:blipFill>
        <p:spPr bwMode="auto">
          <a:xfrm>
            <a:off x="1600200" y="42672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09800" y="4648200"/>
            <a:ext cx="145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Anterior lobe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5638800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Posterior lobe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733800" y="5105400"/>
            <a:ext cx="12192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53000" y="4953000"/>
            <a:ext cx="16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Primary fissure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457200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gency FB" pitchFamily="34" charset="0"/>
              </a:rPr>
              <a:t>External surface of cerebellum</a:t>
            </a:r>
            <a:endParaRPr lang="en-US" sz="2400" b="1" dirty="0">
              <a:solidFill>
                <a:srgbClr val="C0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robertencyclopaedia.com/j/Cerebel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791200" cy="4495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791200" y="1219200"/>
            <a:ext cx="533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91440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Horizontal fissure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57513" y="2814687"/>
            <a:ext cx="142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 Rounded MT Bold" pitchFamily="34" charset="0"/>
              </a:rPr>
              <a:t>vermis</a:t>
            </a:r>
            <a:endParaRPr lang="en-US" sz="28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181600" y="2819400"/>
            <a:ext cx="198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2667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Berlin Sans FB Demi" pitchFamily="34" charset="0"/>
              </a:rPr>
              <a:t>Primary fissure</a:t>
            </a:r>
            <a:endParaRPr lang="en-US" sz="2000" b="1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147441">
            <a:off x="2519715" y="2009264"/>
            <a:ext cx="165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Anterior lobe</a:t>
            </a:r>
            <a:endParaRPr lang="en-US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314770">
            <a:off x="1830844" y="2929474"/>
            <a:ext cx="17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Posterior lobe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3810000"/>
            <a:ext cx="19050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3352800" y="4191000"/>
            <a:ext cx="33528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0400" y="46482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Berlin Sans FB Demi" pitchFamily="34" charset="0"/>
              </a:rPr>
              <a:t>Hemisphere </a:t>
            </a:r>
            <a:endParaRPr lang="en-US" sz="2000" b="1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04800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gency FB" pitchFamily="34" charset="0"/>
              </a:rPr>
              <a:t>External surface of cerebellum</a:t>
            </a:r>
            <a:endParaRPr lang="en-US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elis.org/amc/ap1/gifs/cerebellum_GA-image7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762500" cy="3562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1524000"/>
            <a:ext cx="3278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cerebellum is connected to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Brain stem by three peduncles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Superior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cerebellar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peduncle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7016709" y="2813094"/>
            <a:ext cx="533399" cy="241213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3200400"/>
            <a:ext cx="109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gency FB" pitchFamily="34" charset="0"/>
              </a:rPr>
              <a:t>Midbrain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3733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Bernard MT Condensed" pitchFamily="18" charset="0"/>
              </a:rPr>
              <a:t>Middle </a:t>
            </a:r>
            <a:r>
              <a:rPr lang="en-US" sz="2000" dirty="0" err="1" smtClean="0">
                <a:solidFill>
                  <a:srgbClr val="00B050"/>
                </a:solidFill>
                <a:latin typeface="Bernard MT Condensed" pitchFamily="18" charset="0"/>
              </a:rPr>
              <a:t>cerebellar</a:t>
            </a:r>
            <a:r>
              <a:rPr lang="en-US" sz="2000" dirty="0" smtClean="0">
                <a:solidFill>
                  <a:srgbClr val="00B050"/>
                </a:solidFill>
                <a:latin typeface="Bernard MT Condensed" pitchFamily="18" charset="0"/>
              </a:rPr>
              <a:t> peduncle</a:t>
            </a:r>
            <a:endParaRPr lang="en-US" sz="20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7391398" y="3962402"/>
            <a:ext cx="685803" cy="533399"/>
          </a:xfrm>
          <a:prstGeom prst="bentConnector3">
            <a:avLst>
              <a:gd name="adj1" fmla="val 249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6200" y="457200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gency FB" pitchFamily="34" charset="0"/>
              </a:rPr>
              <a:t>Pons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5029200"/>
            <a:ext cx="308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Bernard MT Condensed" pitchFamily="18" charset="0"/>
              </a:rPr>
              <a:t>Inferior </a:t>
            </a:r>
            <a:r>
              <a:rPr lang="en-US" sz="2000" dirty="0" err="1" smtClean="0">
                <a:solidFill>
                  <a:srgbClr val="FFC000"/>
                </a:solidFill>
                <a:latin typeface="Bernard MT Condensed" pitchFamily="18" charset="0"/>
              </a:rPr>
              <a:t>cerebellar</a:t>
            </a:r>
            <a:r>
              <a:rPr lang="en-US" sz="2000" dirty="0" smtClean="0">
                <a:solidFill>
                  <a:srgbClr val="FFC000"/>
                </a:solidFill>
                <a:latin typeface="Bernard MT Condensed" pitchFamily="18" charset="0"/>
              </a:rPr>
              <a:t> peduncle</a:t>
            </a:r>
            <a:endParaRPr lang="en-US" sz="2000" dirty="0">
              <a:solidFill>
                <a:srgbClr val="FFC000"/>
              </a:solidFill>
              <a:latin typeface="Bernard MT Condensed" pitchFamily="18" charset="0"/>
            </a:endParaRPr>
          </a:p>
        </p:txBody>
      </p:sp>
      <p:cxnSp>
        <p:nvCxnSpPr>
          <p:cNvPr id="31" name="Elbow Connector 30"/>
          <p:cNvCxnSpPr/>
          <p:nvPr/>
        </p:nvCxnSpPr>
        <p:spPr>
          <a:xfrm>
            <a:off x="7010400" y="5257800"/>
            <a:ext cx="162144" cy="438090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722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Agency FB" pitchFamily="34" charset="0"/>
              </a:rPr>
              <a:t>Medulla </a:t>
            </a:r>
            <a:r>
              <a:rPr lang="en-US" sz="2400" b="1" dirty="0" err="1" smtClean="0">
                <a:solidFill>
                  <a:srgbClr val="92D050"/>
                </a:solidFill>
                <a:latin typeface="Agency FB" pitchFamily="34" charset="0"/>
              </a:rPr>
              <a:t>ablongata</a:t>
            </a:r>
            <a:endParaRPr lang="en-US" sz="2400" b="1" dirty="0">
              <a:solidFill>
                <a:srgbClr val="92D050"/>
              </a:solidFill>
              <a:latin typeface="Agency FB" pitchFamily="34" charset="0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2362200" y="1295400"/>
            <a:ext cx="1600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3352800" y="19050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3962400" y="2514600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>
            <a:off x="1715294" y="1943100"/>
            <a:ext cx="12946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 flipH="1" flipV="1">
            <a:off x="1257300" y="4076700"/>
            <a:ext cx="2133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endCxn id="29" idx="1"/>
          </p:cNvCxnSpPr>
          <p:nvPr/>
        </p:nvCxnSpPr>
        <p:spPr>
          <a:xfrm>
            <a:off x="2286000" y="5181600"/>
            <a:ext cx="1752600" cy="47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20" idx="1"/>
          </p:cNvCxnSpPr>
          <p:nvPr/>
        </p:nvCxnSpPr>
        <p:spPr>
          <a:xfrm rot="10800000">
            <a:off x="2590800" y="2819401"/>
            <a:ext cx="2057400" cy="1114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ebellum from above">
            <a:hlinkClick r:id="rId2" tooltip="Cerebellum from abov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562600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2438400"/>
            <a:ext cx="457200" cy="2133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724400" y="1600200"/>
            <a:ext cx="2971800" cy="1676400"/>
          </a:xfrm>
          <a:prstGeom prst="straightConnector1">
            <a:avLst/>
          </a:prstGeom>
          <a:ln w="571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0" y="1066800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Vermis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cxnSp>
        <p:nvCxnSpPr>
          <p:cNvPr id="13" name="Straight Arrow Connector 12"/>
          <p:cNvCxnSpPr>
            <a:stCxn id="26" idx="1"/>
          </p:cNvCxnSpPr>
          <p:nvPr/>
        </p:nvCxnSpPr>
        <p:spPr>
          <a:xfrm rot="10800000">
            <a:off x="3048000" y="4343400"/>
            <a:ext cx="3733800" cy="947410"/>
          </a:xfrm>
          <a:prstGeom prst="straightConnector1">
            <a:avLst/>
          </a:prstGeom>
          <a:ln w="571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991100" y="4305300"/>
            <a:ext cx="10668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1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Hemisphere </a:t>
            </a:r>
            <a:endParaRPr lang="en-US" sz="2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000" y="228600"/>
            <a:ext cx="3879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ernard MT Condensed" pitchFamily="18" charset="0"/>
              </a:rPr>
              <a:t>Parts of the cerebellum</a:t>
            </a:r>
            <a:endParaRPr lang="en-US" sz="3200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81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Bernard MT Condensed" pitchFamily="18" charset="0"/>
              </a:rPr>
              <a:t>LOBES OF CEREBELLUM</a:t>
            </a:r>
            <a:endParaRPr lang="en-US" sz="2800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7200" y="1447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B050"/>
                </a:solidFill>
                <a:latin typeface="Agency FB" pitchFamily="34" charset="0"/>
              </a:rPr>
              <a:t>Divisions of lobes</a:t>
            </a:r>
            <a:endParaRPr lang="en-US" sz="2800" b="1" dirty="0">
              <a:solidFill>
                <a:srgbClr val="00B050"/>
              </a:solidFill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133600"/>
            <a:ext cx="3048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gency FB" pitchFamily="34" charset="0"/>
              </a:rPr>
              <a:t>Anatomical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Rounded MT Bold" pitchFamily="34" charset="0"/>
              </a:rPr>
              <a:t>Flocculonodular</a:t>
            </a:r>
            <a:r>
              <a:rPr lang="en-US" dirty="0" smtClean="0">
                <a:latin typeface="Arial Rounded MT Bold" pitchFamily="34" charset="0"/>
              </a:rPr>
              <a:t> lobe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Anterior lobe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Posterior lobe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864" t="9375" r="4234" b="12500"/>
          <a:stretch>
            <a:fillRect/>
          </a:stretch>
        </p:blipFill>
        <p:spPr bwMode="auto">
          <a:xfrm>
            <a:off x="5562600" y="1295400"/>
            <a:ext cx="3276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167" t="6741" r="4167" b="5618"/>
          <a:stretch>
            <a:fillRect/>
          </a:stretch>
        </p:blipFill>
        <p:spPr bwMode="auto">
          <a:xfrm>
            <a:off x="5562600" y="4495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34200" y="1143000"/>
            <a:ext cx="131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Anterior lobe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286000"/>
            <a:ext cx="1378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Posterior lobe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400800" y="2133600"/>
            <a:ext cx="15240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7010400" y="1905000"/>
            <a:ext cx="6858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13663" y="3200400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Flocculonodular</a:t>
            </a:r>
            <a:r>
              <a:rPr lang="en-US" sz="1600" b="1" dirty="0" smtClean="0"/>
              <a:t> lobe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762000"/>
            <a:ext cx="164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Inferior surface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403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Superior surface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472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Anterior lobe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5791200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Posterior lobe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4867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1466</Words>
  <Application>Microsoft Office PowerPoint</Application>
  <PresentationFormat>On-screen Show (4:3)</PresentationFormat>
  <Paragraphs>349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Office Theme</vt:lpstr>
      <vt:lpstr>PBrush</vt:lpstr>
      <vt:lpstr>Image</vt:lpstr>
      <vt:lpstr>Document</vt:lpstr>
      <vt:lpstr>The Cerebellum</vt:lpstr>
      <vt:lpstr>Key messages</vt:lpstr>
      <vt:lpstr>GROSS ANATOMY OF CEREBELLUM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Structure</vt:lpstr>
      <vt:lpstr>Slide 18</vt:lpstr>
      <vt:lpstr>Structure of cerebellar……contd.</vt:lpstr>
      <vt:lpstr>CEREBELLUM  cortex</vt:lpstr>
      <vt:lpstr>Cerebellum layers……contd.</vt:lpstr>
      <vt:lpstr>Slide 22</vt:lpstr>
      <vt:lpstr>Cerebellum layers……..contd.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What’s the functional difference between basal ganglia and cerebellum?</vt:lpstr>
      <vt:lpstr>Basal ganglia lesions produce contralateral signs.  Cerebellar lesions produce ipsilateral signs. </vt:lpstr>
      <vt:lpstr>Most movement disorders produced by cerebellar and basal ganglia pathology disappear during sleep.   Cerebellar and basal ganglia signs are usually not present if the corticospinal tract is damaged.</vt:lpstr>
      <vt:lpstr>The cerebellum is the great comparator:  1.  It compares cortical willful command       with muscle tension, joint position, &amp;       tone (via ipsilateral spinocerebellar tracts)  2.  Advises the cortex on how much,     how many, how fast  3.  The motor cortex sends the revised    command down the corticospinal tract</vt:lpstr>
      <vt:lpstr>The BASAL GANGLIA are the autopilot  for procedural movements.  The CEREBELLUM is the refiner of finely controlled movements (particularly of fingers).  </vt:lpstr>
      <vt:lpstr>  COMPARISON OF MOTOR SYSTEMS  </vt:lpstr>
      <vt:lpstr>Slide 45</vt:lpstr>
    </vt:vector>
  </TitlesOfParts>
  <Company>PTPL &amp;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</dc:title>
  <dc:creator>STAFF</dc:creator>
  <cp:lastModifiedBy>bundi</cp:lastModifiedBy>
  <cp:revision>323</cp:revision>
  <dcterms:created xsi:type="dcterms:W3CDTF">2010-03-03T01:55:03Z</dcterms:created>
  <dcterms:modified xsi:type="dcterms:W3CDTF">2016-12-16T05:45:23Z</dcterms:modified>
</cp:coreProperties>
</file>