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9" r:id="rId9"/>
    <p:sldId id="261" r:id="rId10"/>
    <p:sldId id="262" r:id="rId11"/>
    <p:sldId id="266" r:id="rId12"/>
    <p:sldId id="264" r:id="rId13"/>
    <p:sldId id="299" r:id="rId14"/>
    <p:sldId id="300" r:id="rId15"/>
    <p:sldId id="30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302" r:id="rId41"/>
    <p:sldId id="308" r:id="rId42"/>
    <p:sldId id="297" r:id="rId43"/>
    <p:sldId id="303" r:id="rId44"/>
    <p:sldId id="304" r:id="rId45"/>
    <p:sldId id="305" r:id="rId46"/>
    <p:sldId id="306" r:id="rId47"/>
    <p:sldId id="307" r:id="rId48"/>
    <p:sldId id="309" r:id="rId49"/>
    <p:sldId id="270" r:id="rId50"/>
    <p:sldId id="298" r:id="rId51"/>
    <p:sldId id="324" r:id="rId52"/>
    <p:sldId id="314" r:id="rId53"/>
    <p:sldId id="284" r:id="rId54"/>
    <p:sldId id="311" r:id="rId55"/>
    <p:sldId id="310" r:id="rId56"/>
    <p:sldId id="313" r:id="rId57"/>
    <p:sldId id="329" r:id="rId58"/>
    <p:sldId id="325" r:id="rId59"/>
    <p:sldId id="327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7B230-3652-46F7-B871-CEEEC68655AC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3ADD0-1424-4367-8CE9-930BAC572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91C05-629C-4CA6-9C1E-7ED4B81E8E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2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Axial CT section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Fracture in the posterior part of the lateral wall of the right orbit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The fracture fragment is causing compression on the optic nerve at the optic canal (arrow)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Note the normal wide optic canal on left side (arrow head).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FFF1C-806E-4DF1-B626-EC01F9EAD279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8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2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8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7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6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7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2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7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1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fld id="{61E05503-E2CF-426D-805E-942565B31D7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6" charset="0"/>
                <a:cs typeface="DejaVu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98EBD9AD-73EA-4E0D-B751-E48DB460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170181"/>
            <a:ext cx="8246165" cy="1470025"/>
          </a:xfrm>
        </p:spPr>
        <p:txBody>
          <a:bodyPr/>
          <a:lstStyle/>
          <a:p>
            <a:r>
              <a:rPr lang="en-US" dirty="0" smtClean="0"/>
              <a:t>CLINICAL ANATOMY OF THE ORBIT, EYEBALL &amp; VISUAL PATHWAY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0027"/>
            <a:ext cx="6400800" cy="1752600"/>
          </a:xfrm>
        </p:spPr>
        <p:txBody>
          <a:bodyPr/>
          <a:lstStyle/>
          <a:p>
            <a:r>
              <a:rPr lang="en-US" sz="2800" dirty="0" smtClean="0"/>
              <a:t>Dr Mwachaka P</a:t>
            </a:r>
          </a:p>
          <a:p>
            <a:r>
              <a:rPr lang="en-US" sz="2800" dirty="0" smtClean="0"/>
              <a:t>Dept. Human Anatomy,</a:t>
            </a:r>
          </a:p>
          <a:p>
            <a:r>
              <a:rPr lang="en-US" sz="2800" dirty="0" smtClean="0"/>
              <a:t>University of Nairobi-Kenya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3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400050"/>
            <a:ext cx="8629650" cy="1143000"/>
          </a:xfrm>
        </p:spPr>
        <p:txBody>
          <a:bodyPr/>
          <a:lstStyle/>
          <a:p>
            <a:r>
              <a:rPr lang="en-US" dirty="0" smtClean="0"/>
              <a:t>Ophthalmic artery and its branches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33" t="30521" r="43568" b="9896"/>
          <a:stretch/>
        </p:blipFill>
        <p:spPr>
          <a:xfrm>
            <a:off x="4171949" y="1504950"/>
            <a:ext cx="4933951" cy="493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5089"/>
          <a:stretch/>
        </p:blipFill>
        <p:spPr>
          <a:xfrm>
            <a:off x="-133348" y="1543050"/>
            <a:ext cx="4201335" cy="38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6" y="609601"/>
            <a:ext cx="8426644" cy="55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228" y="244220"/>
            <a:ext cx="7772400" cy="1143000"/>
          </a:xfrm>
        </p:spPr>
        <p:txBody>
          <a:bodyPr/>
          <a:lstStyle/>
          <a:p>
            <a:r>
              <a:rPr lang="en-US" dirty="0" smtClean="0"/>
              <a:t>Ophthalmic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585213"/>
            <a:ext cx="8342757" cy="48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637" y="619593"/>
            <a:ext cx="7594725" cy="557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1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r>
              <a:rPr lang="en-US" dirty="0" smtClean="0"/>
              <a:t>Applied anatomy – venous drainage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668"/>
            <a:ext cx="6220838" cy="32486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9282" t="10557" r="1327" b="5578"/>
          <a:stretch/>
        </p:blipFill>
        <p:spPr>
          <a:xfrm>
            <a:off x="6443391" y="2164387"/>
            <a:ext cx="2700609" cy="3227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036" y="5783396"/>
            <a:ext cx="779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Exophthalmos with Carotid-cavernous fistula, Cavernous sinus thrombosis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8607"/>
            <a:ext cx="7526127" cy="54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326570"/>
            <a:ext cx="7772400" cy="1143000"/>
          </a:xfrm>
        </p:spPr>
        <p:txBody>
          <a:bodyPr/>
          <a:lstStyle/>
          <a:p>
            <a:r>
              <a:rPr lang="en-US" dirty="0" smtClean="0"/>
              <a:t>Eyeball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123" y="1618592"/>
            <a:ext cx="6574222" cy="4549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2235" y="2023551"/>
            <a:ext cx="24264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Walls of eyeball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Refractive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Chambers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Anterior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Posterior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Vitreous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845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195943"/>
            <a:ext cx="7772400" cy="1143000"/>
          </a:xfrm>
        </p:spPr>
        <p:txBody>
          <a:bodyPr/>
          <a:lstStyle/>
          <a:p>
            <a:r>
              <a:rPr lang="en-US" dirty="0"/>
              <a:t>Transparent refractive media</a:t>
            </a:r>
            <a:br>
              <a:rPr lang="en-US" dirty="0"/>
            </a:br>
            <a:r>
              <a:rPr lang="en-US" dirty="0"/>
              <a:t>(lens system)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97" t="12480"/>
          <a:stretch/>
        </p:blipFill>
        <p:spPr>
          <a:xfrm>
            <a:off x="881744" y="1621972"/>
            <a:ext cx="6950528" cy="412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6215743"/>
            <a:ext cx="48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Cornea, aqueous humor, lens, vitreous humor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4" y="87086"/>
            <a:ext cx="7772400" cy="1143000"/>
          </a:xfrm>
        </p:spPr>
        <p:txBody>
          <a:bodyPr/>
          <a:lstStyle/>
          <a:p>
            <a:r>
              <a:rPr lang="en-US" dirty="0" smtClean="0"/>
              <a:t>Eye ball tunics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40"/>
          <a:stretch/>
        </p:blipFill>
        <p:spPr>
          <a:xfrm>
            <a:off x="1133106" y="1352358"/>
            <a:ext cx="7008416" cy="49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435429"/>
            <a:ext cx="7772400" cy="1143000"/>
          </a:xfrm>
        </p:spPr>
        <p:txBody>
          <a:bodyPr/>
          <a:lstStyle/>
          <a:p>
            <a:r>
              <a:rPr lang="en-US" dirty="0" smtClean="0"/>
              <a:t>Sclera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7220"/>
            <a:ext cx="3700631" cy="4310743"/>
          </a:xfrm>
        </p:spPr>
        <p:txBody>
          <a:bodyPr/>
          <a:lstStyle/>
          <a:p>
            <a:r>
              <a:rPr lang="en-US" sz="2000" dirty="0" smtClean="0"/>
              <a:t>Dense regular connective tissue</a:t>
            </a:r>
          </a:p>
          <a:p>
            <a:r>
              <a:rPr lang="en-US" sz="2000" dirty="0" smtClean="0"/>
              <a:t>Tendons of EOM are attached to it</a:t>
            </a:r>
          </a:p>
          <a:p>
            <a:r>
              <a:rPr lang="en-US" sz="2000" dirty="0" smtClean="0"/>
              <a:t>Anteriorly: continuous with cornea</a:t>
            </a:r>
          </a:p>
          <a:p>
            <a:r>
              <a:rPr lang="en-US" sz="2000" dirty="0" smtClean="0"/>
              <a:t>Post: perforated by </a:t>
            </a:r>
          </a:p>
          <a:p>
            <a:pPr lvl="1"/>
            <a:r>
              <a:rPr lang="en-US" sz="2000" dirty="0" smtClean="0"/>
              <a:t>optic nerve, ciliary arteries, veins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64" y="1932214"/>
            <a:ext cx="5218543" cy="361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885" y="265250"/>
            <a:ext cx="7772400" cy="1143000"/>
          </a:xfrm>
        </p:spPr>
        <p:txBody>
          <a:bodyPr/>
          <a:lstStyle/>
          <a:p>
            <a:r>
              <a:rPr lang="en-US" dirty="0" smtClean="0"/>
              <a:t>ORBIT 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38" y="1501016"/>
            <a:ext cx="7772400" cy="4114800"/>
          </a:xfrm>
        </p:spPr>
        <p:txBody>
          <a:bodyPr/>
          <a:lstStyle/>
          <a:p>
            <a:r>
              <a:rPr lang="en-US" sz="2400" dirty="0" smtClean="0"/>
              <a:t>Bilateral cavities in upper ½ of the face</a:t>
            </a:r>
          </a:p>
          <a:p>
            <a:endParaRPr lang="en-US" sz="2400" dirty="0" smtClean="0"/>
          </a:p>
          <a:p>
            <a:r>
              <a:rPr lang="en-US" sz="2400" dirty="0" smtClean="0"/>
              <a:t>Contents</a:t>
            </a:r>
          </a:p>
          <a:p>
            <a:pPr lvl="1"/>
            <a:r>
              <a:rPr lang="en-US" sz="2400" dirty="0" smtClean="0"/>
              <a:t>Eyeball</a:t>
            </a:r>
          </a:p>
          <a:p>
            <a:pPr lvl="1"/>
            <a:r>
              <a:rPr lang="en-US" sz="2400" dirty="0" smtClean="0"/>
              <a:t>optic nerve</a:t>
            </a:r>
          </a:p>
          <a:p>
            <a:pPr lvl="1"/>
            <a:r>
              <a:rPr lang="en-US" sz="2400" dirty="0" err="1" smtClean="0"/>
              <a:t>extraocular</a:t>
            </a:r>
            <a:r>
              <a:rPr lang="en-US" sz="2400" dirty="0" smtClean="0"/>
              <a:t> muscles</a:t>
            </a:r>
          </a:p>
          <a:p>
            <a:pPr lvl="1"/>
            <a:r>
              <a:rPr lang="en-US" sz="2400" dirty="0" smtClean="0"/>
              <a:t>lacrimal apparatus</a:t>
            </a:r>
          </a:p>
          <a:p>
            <a:pPr lvl="1"/>
            <a:r>
              <a:rPr lang="en-US" sz="2400" dirty="0" smtClean="0"/>
              <a:t>adipose tissue</a:t>
            </a:r>
          </a:p>
          <a:p>
            <a:pPr lvl="1"/>
            <a:r>
              <a:rPr lang="en-US" sz="2400" dirty="0" smtClean="0"/>
              <a:t>nerves </a:t>
            </a:r>
            <a:r>
              <a:rPr lang="en-US" sz="2400" dirty="0"/>
              <a:t>and vessels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730" y="2086623"/>
            <a:ext cx="4586701" cy="459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49" y="152400"/>
            <a:ext cx="5546481" cy="1143000"/>
          </a:xfrm>
        </p:spPr>
        <p:txBody>
          <a:bodyPr/>
          <a:lstStyle/>
          <a:p>
            <a:r>
              <a:rPr lang="en-US" dirty="0" smtClean="0"/>
              <a:t>Cornea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96" y="1457011"/>
            <a:ext cx="5638799" cy="4568651"/>
          </a:xfrm>
        </p:spPr>
        <p:txBody>
          <a:bodyPr/>
          <a:lstStyle/>
          <a:p>
            <a:r>
              <a:rPr lang="en-US" sz="2000" dirty="0" smtClean="0">
                <a:solidFill>
                  <a:srgbClr val="FFC000"/>
                </a:solidFill>
              </a:rPr>
              <a:t>Epithelium: </a:t>
            </a:r>
          </a:p>
          <a:p>
            <a:pPr lvl="1"/>
            <a:r>
              <a:rPr lang="en-US" sz="1600" dirty="0" smtClean="0"/>
              <a:t>non keratinized stratified squamous</a:t>
            </a:r>
          </a:p>
          <a:p>
            <a:pPr lvl="1"/>
            <a:r>
              <a:rPr lang="en-US" sz="1600" dirty="0" smtClean="0"/>
              <a:t>Marked regenerative capacity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Bowman’s (anterior basement)</a:t>
            </a:r>
            <a:r>
              <a:rPr lang="en-US" sz="2000" dirty="0">
                <a:solidFill>
                  <a:srgbClr val="FFC000"/>
                </a:solidFill>
              </a:rPr>
              <a:t> membrane</a:t>
            </a:r>
            <a:endParaRPr lang="en-US" sz="2000" dirty="0" smtClean="0">
              <a:solidFill>
                <a:srgbClr val="FFC000"/>
              </a:solidFill>
            </a:endParaRPr>
          </a:p>
          <a:p>
            <a:pPr lvl="1"/>
            <a:r>
              <a:rPr lang="en-US" sz="1600" dirty="0" err="1" smtClean="0"/>
              <a:t>acellular</a:t>
            </a:r>
            <a:r>
              <a:rPr lang="en-US" sz="1600" dirty="0" smtClean="0"/>
              <a:t>, collagen </a:t>
            </a:r>
            <a:r>
              <a:rPr lang="en-US" sz="1600" dirty="0" err="1" smtClean="0"/>
              <a:t>fibres</a:t>
            </a:r>
            <a:endParaRPr lang="en-US" sz="1600" dirty="0" smtClean="0"/>
          </a:p>
          <a:p>
            <a:pPr lvl="1"/>
            <a:r>
              <a:rPr lang="en-US" sz="1600" dirty="0" smtClean="0"/>
              <a:t>Barrier to spread of infections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Stroma</a:t>
            </a:r>
          </a:p>
          <a:p>
            <a:pPr lvl="1"/>
            <a:r>
              <a:rPr lang="en-US" sz="1600" dirty="0" smtClean="0"/>
              <a:t>Well organized, parallel collagen lamellar</a:t>
            </a:r>
          </a:p>
          <a:p>
            <a:pPr lvl="1"/>
            <a:r>
              <a:rPr lang="en-US" sz="1600" dirty="0" smtClean="0"/>
              <a:t>Responsible for corneal transparency</a:t>
            </a:r>
          </a:p>
          <a:p>
            <a:r>
              <a:rPr lang="en-US" sz="2000" dirty="0" err="1" smtClean="0">
                <a:solidFill>
                  <a:srgbClr val="FFC000"/>
                </a:solidFill>
              </a:rPr>
              <a:t>Descemet’s</a:t>
            </a:r>
            <a:r>
              <a:rPr lang="en-US" sz="2000" dirty="0" smtClean="0">
                <a:solidFill>
                  <a:srgbClr val="FFC000"/>
                </a:solidFill>
              </a:rPr>
              <a:t> (posterior basement)membrane</a:t>
            </a:r>
          </a:p>
          <a:p>
            <a:pPr lvl="1"/>
            <a:r>
              <a:rPr lang="en-US" sz="1600" dirty="0" smtClean="0"/>
              <a:t>Basal lamina of endothelial cells</a:t>
            </a:r>
          </a:p>
          <a:p>
            <a:pPr lvl="1"/>
            <a:r>
              <a:rPr lang="en-US" sz="1600" dirty="0" smtClean="0"/>
              <a:t>Fine collagen filaments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Endothelium</a:t>
            </a:r>
          </a:p>
          <a:p>
            <a:pPr lvl="1"/>
            <a:r>
              <a:rPr lang="en-US" sz="1600" dirty="0" smtClean="0"/>
              <a:t>Simple squamous </a:t>
            </a:r>
          </a:p>
          <a:p>
            <a:pPr lvl="1"/>
            <a:r>
              <a:rPr lang="en-US" sz="1600" dirty="0" smtClean="0"/>
              <a:t>Metabolic exchange </a:t>
            </a:r>
            <a:r>
              <a:rPr lang="en-US" sz="1600" dirty="0" err="1" smtClean="0"/>
              <a:t>btn</a:t>
            </a:r>
            <a:r>
              <a:rPr lang="en-US" sz="1600" dirty="0" smtClean="0"/>
              <a:t> cornea and aqueous humor</a:t>
            </a:r>
          </a:p>
          <a:p>
            <a:pPr lvl="1"/>
            <a:endParaRPr lang="en-US" sz="1600" dirty="0" smtClean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981" t="10937" r="17057" b="11979"/>
          <a:stretch/>
        </p:blipFill>
        <p:spPr>
          <a:xfrm>
            <a:off x="6000749" y="571500"/>
            <a:ext cx="28575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Corneal epithelium</a:t>
            </a:r>
          </a:p>
          <a:p>
            <a:pPr lvl="1"/>
            <a:r>
              <a:rPr lang="en-US" sz="2200" dirty="0" smtClean="0"/>
              <a:t>Marked regenerative capacity&gt;&gt;&gt; good healing of superficial corneal  wounds </a:t>
            </a:r>
          </a:p>
          <a:p>
            <a:pPr lvl="1"/>
            <a:endParaRPr lang="en-US" sz="2200" dirty="0" smtClean="0"/>
          </a:p>
          <a:p>
            <a:r>
              <a:rPr lang="en-US" sz="2200" dirty="0" smtClean="0"/>
              <a:t>Corneal </a:t>
            </a:r>
            <a:r>
              <a:rPr lang="en-US" sz="2200" dirty="0" err="1" smtClean="0"/>
              <a:t>opacification</a:t>
            </a:r>
            <a:endParaRPr lang="en-US" sz="2200" dirty="0" smtClean="0"/>
          </a:p>
          <a:p>
            <a:pPr lvl="1"/>
            <a:r>
              <a:rPr lang="en-US" sz="2200" dirty="0" smtClean="0"/>
              <a:t>Invasion of corneal stroma by immune cells leading to disruption of collagen lamellar</a:t>
            </a:r>
          </a:p>
          <a:p>
            <a:pPr lvl="1"/>
            <a:endParaRPr lang="en-US" sz="2200" dirty="0" smtClean="0"/>
          </a:p>
          <a:p>
            <a:r>
              <a:rPr lang="en-US" sz="2200" dirty="0" smtClean="0"/>
              <a:t>corneal </a:t>
            </a:r>
            <a:r>
              <a:rPr lang="en-US" sz="2200" dirty="0"/>
              <a:t>endothelium has a limited </a:t>
            </a:r>
            <a:r>
              <a:rPr lang="en-US" sz="2200" dirty="0" smtClean="0"/>
              <a:t>proliferative capacity</a:t>
            </a:r>
          </a:p>
          <a:p>
            <a:pPr lvl="1"/>
            <a:r>
              <a:rPr lang="en-US" sz="2200" dirty="0" smtClean="0"/>
              <a:t>Severely </a:t>
            </a:r>
            <a:r>
              <a:rPr lang="en-US" sz="2200" dirty="0"/>
              <a:t>damaged endothelium can only be </a:t>
            </a:r>
            <a:r>
              <a:rPr lang="en-US" sz="2200" dirty="0" smtClean="0"/>
              <a:t>repaired by corneal transplant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448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Corneoscleral</a:t>
            </a:r>
            <a:r>
              <a:rPr lang="en-US" dirty="0" smtClean="0"/>
              <a:t> junction (limbus)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" y="1752600"/>
            <a:ext cx="8742066" cy="21160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Highly vascularized: corneal nutrition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Contains corneal stem cells: healing of corneal ulcers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Canal of </a:t>
            </a:r>
            <a:r>
              <a:rPr lang="en-US" sz="2000" dirty="0" err="1" smtClean="0"/>
              <a:t>Schlemn</a:t>
            </a:r>
            <a:r>
              <a:rPr lang="en-US" sz="2000" dirty="0" smtClean="0"/>
              <a:t>: drainage of aqueous humor into venous system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Blockage results in glaucoma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084" y="4059535"/>
            <a:ext cx="4169595" cy="2335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4059535"/>
            <a:ext cx="4169512" cy="23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tunic (</a:t>
            </a:r>
            <a:r>
              <a:rPr lang="en-US" dirty="0" err="1" smtClean="0"/>
              <a:t>Uveal</a:t>
            </a:r>
            <a:r>
              <a:rPr lang="en-US" dirty="0" smtClean="0"/>
              <a:t> tract)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172" y="1600200"/>
            <a:ext cx="64416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3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74" y="0"/>
            <a:ext cx="3548270" cy="1143000"/>
          </a:xfrm>
        </p:spPr>
        <p:txBody>
          <a:bodyPr/>
          <a:lstStyle/>
          <a:p>
            <a:r>
              <a:rPr lang="en-US" dirty="0" smtClean="0"/>
              <a:t>Iris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29004"/>
            <a:ext cx="5205046" cy="4114800"/>
          </a:xfrm>
        </p:spPr>
        <p:txBody>
          <a:bodyPr/>
          <a:lstStyle/>
          <a:p>
            <a:r>
              <a:rPr lang="en-US" sz="2400" dirty="0" smtClean="0"/>
              <a:t>Controls size of pupil</a:t>
            </a:r>
          </a:p>
          <a:p>
            <a:endParaRPr lang="en-US" sz="2400" dirty="0" smtClean="0"/>
          </a:p>
          <a:p>
            <a:r>
              <a:rPr lang="en-US" sz="2400" dirty="0" smtClean="0"/>
              <a:t>2 layers:</a:t>
            </a:r>
          </a:p>
          <a:p>
            <a:pPr lvl="1"/>
            <a:r>
              <a:rPr lang="en-US" sz="2000" dirty="0" err="1" smtClean="0"/>
              <a:t>Fibrovascular</a:t>
            </a:r>
            <a:r>
              <a:rPr lang="en-US" sz="2000" dirty="0" smtClean="0"/>
              <a:t> stroma (anterior)</a:t>
            </a:r>
          </a:p>
          <a:p>
            <a:pPr lvl="1"/>
            <a:r>
              <a:rPr lang="en-US" sz="2000" dirty="0" smtClean="0"/>
              <a:t>Pigmented epithelium (posterior)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Dilator and sphincter </a:t>
            </a:r>
            <a:r>
              <a:rPr lang="en-US" sz="2400" dirty="0" err="1" smtClean="0"/>
              <a:t>pupillae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Melanocytes present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69" r="2769"/>
          <a:stretch/>
        </p:blipFill>
        <p:spPr>
          <a:xfrm>
            <a:off x="4805080" y="1165398"/>
            <a:ext cx="4117858" cy="2946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80" y="4266251"/>
            <a:ext cx="4117858" cy="24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356" y="25400"/>
            <a:ext cx="7772400" cy="1143000"/>
          </a:xfrm>
        </p:spPr>
        <p:txBody>
          <a:bodyPr/>
          <a:lstStyle/>
          <a:p>
            <a:r>
              <a:rPr lang="en-US" dirty="0" smtClean="0"/>
              <a:t>Eye color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9" y="1181100"/>
            <a:ext cx="8458200" cy="1986481"/>
          </a:xfrm>
        </p:spPr>
        <p:txBody>
          <a:bodyPr/>
          <a:lstStyle/>
          <a:p>
            <a:r>
              <a:rPr lang="en-US" sz="2400" b="1" dirty="0" smtClean="0"/>
              <a:t>Light </a:t>
            </a:r>
            <a:r>
              <a:rPr lang="en-US" sz="2400" b="1" dirty="0"/>
              <a:t>reflected from the pigment </a:t>
            </a:r>
            <a:r>
              <a:rPr lang="en-US" sz="2400" b="1" dirty="0" smtClean="0"/>
              <a:t>epithelium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Usually blue but shade depends on density of pigmented cells</a:t>
            </a:r>
          </a:p>
          <a:p>
            <a:endParaRPr lang="en-US" sz="2400" b="1" dirty="0" smtClean="0"/>
          </a:p>
          <a:p>
            <a:r>
              <a:rPr lang="en-US" sz="2400" b="1" dirty="0"/>
              <a:t>As the amount of pigment </a:t>
            </a:r>
            <a:r>
              <a:rPr lang="en-US" sz="2400" b="1" dirty="0" smtClean="0"/>
              <a:t>increases</a:t>
            </a:r>
          </a:p>
          <a:p>
            <a:pPr lvl="1"/>
            <a:r>
              <a:rPr lang="en-US" sz="2400" b="1" dirty="0" smtClean="0"/>
              <a:t>blue </a:t>
            </a:r>
            <a:r>
              <a:rPr lang="en-US" sz="2400" b="1" dirty="0"/>
              <a:t>to </a:t>
            </a:r>
            <a:r>
              <a:rPr lang="en-US" sz="2400" b="1" dirty="0" smtClean="0"/>
              <a:t>greenish </a:t>
            </a:r>
            <a:r>
              <a:rPr lang="en-US" sz="2400" b="1" dirty="0"/>
              <a:t>blue, gray</a:t>
            </a:r>
            <a:r>
              <a:rPr lang="en-US" sz="2400" b="1" dirty="0" smtClean="0"/>
              <a:t>, and</a:t>
            </a:r>
            <a:r>
              <a:rPr lang="en-US" sz="2400" b="1" dirty="0"/>
              <a:t>, finally, brown</a:t>
            </a:r>
            <a:endParaRPr lang="en-US" sz="2400" b="1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6574"/>
          <a:stretch/>
        </p:blipFill>
        <p:spPr>
          <a:xfrm>
            <a:off x="342899" y="4431798"/>
            <a:ext cx="4239991" cy="1380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4251"/>
          <a:stretch/>
        </p:blipFill>
        <p:spPr>
          <a:xfrm>
            <a:off x="4605556" y="4431798"/>
            <a:ext cx="4024660" cy="138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01" y="293268"/>
            <a:ext cx="3268362" cy="1143000"/>
          </a:xfrm>
        </p:spPr>
        <p:txBody>
          <a:bodyPr/>
          <a:lstStyle/>
          <a:p>
            <a:r>
              <a:rPr lang="en-US" dirty="0" smtClean="0"/>
              <a:t>Ciliary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313" y="1436268"/>
            <a:ext cx="5334754" cy="4114800"/>
          </a:xfrm>
        </p:spPr>
        <p:txBody>
          <a:bodyPr/>
          <a:lstStyle/>
          <a:p>
            <a:r>
              <a:rPr lang="en-US" sz="2000" dirty="0" smtClean="0"/>
              <a:t>Layers similar to iris</a:t>
            </a:r>
          </a:p>
          <a:p>
            <a:r>
              <a:rPr lang="en-US" sz="2000" dirty="0" smtClean="0"/>
              <a:t>Stroma has 2 layers</a:t>
            </a:r>
          </a:p>
          <a:p>
            <a:pPr lvl="1"/>
            <a:r>
              <a:rPr lang="en-US" sz="2000" dirty="0" smtClean="0"/>
              <a:t>Inner vascular</a:t>
            </a:r>
          </a:p>
          <a:p>
            <a:pPr lvl="1"/>
            <a:r>
              <a:rPr lang="en-US" sz="2000" dirty="0" smtClean="0"/>
              <a:t>Outer muscular (ciliary muscle)</a:t>
            </a:r>
          </a:p>
          <a:p>
            <a:endParaRPr lang="en-US" sz="2000" dirty="0" smtClean="0"/>
          </a:p>
          <a:p>
            <a:r>
              <a:rPr lang="en-US" sz="2000" dirty="0" smtClean="0"/>
              <a:t>Ciliary epithelium</a:t>
            </a:r>
          </a:p>
          <a:p>
            <a:pPr lvl="1"/>
            <a:r>
              <a:rPr lang="en-US" sz="2000" dirty="0" err="1" smtClean="0"/>
              <a:t>Pdn</a:t>
            </a:r>
            <a:r>
              <a:rPr lang="en-US" sz="2000" dirty="0" smtClean="0"/>
              <a:t> of aqueous humor</a:t>
            </a:r>
          </a:p>
          <a:p>
            <a:pPr lvl="1"/>
            <a:r>
              <a:rPr lang="en-US" sz="2000" dirty="0" smtClean="0"/>
              <a:t>Blood-aqueous barrier</a:t>
            </a:r>
          </a:p>
          <a:p>
            <a:pPr lvl="1"/>
            <a:r>
              <a:rPr lang="en-US" sz="2000" dirty="0" smtClean="0"/>
              <a:t>Anchorage of zonular </a:t>
            </a:r>
            <a:r>
              <a:rPr lang="en-US" sz="2000" dirty="0" err="1" smtClean="0"/>
              <a:t>fibres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Ciliary processes </a:t>
            </a:r>
          </a:p>
          <a:p>
            <a:pPr lvl="1"/>
            <a:r>
              <a:rPr lang="en-US" sz="2000" dirty="0" smtClean="0"/>
              <a:t>ridge like extensions</a:t>
            </a:r>
          </a:p>
          <a:p>
            <a:pPr lvl="1"/>
            <a:r>
              <a:rPr lang="en-US" sz="2000" dirty="0" smtClean="0"/>
              <a:t>Attachment of zonular ligaments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61"/>
          <a:stretch/>
        </p:blipFill>
        <p:spPr>
          <a:xfrm>
            <a:off x="4987870" y="293268"/>
            <a:ext cx="4106917" cy="2918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4973583" y="3398058"/>
            <a:ext cx="4121204" cy="31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92" y="1928648"/>
            <a:ext cx="4104208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23" y="1928648"/>
            <a:ext cx="3610599" cy="417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1605181"/>
            <a:ext cx="4180114" cy="553397"/>
          </a:xfrm>
        </p:spPr>
        <p:txBody>
          <a:bodyPr/>
          <a:lstStyle/>
          <a:p>
            <a:r>
              <a:rPr lang="en-US" sz="2400" dirty="0"/>
              <a:t>dark brown vascular </a:t>
            </a:r>
            <a:r>
              <a:rPr lang="en-US" sz="2400" dirty="0" smtClean="0"/>
              <a:t>sheet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50" y="2158578"/>
            <a:ext cx="5201257" cy="44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195943"/>
            <a:ext cx="7772400" cy="1143000"/>
          </a:xfrm>
        </p:spPr>
        <p:txBody>
          <a:bodyPr/>
          <a:lstStyle/>
          <a:p>
            <a:r>
              <a:rPr lang="en-US" dirty="0"/>
              <a:t>Transparent refractive media</a:t>
            </a:r>
            <a:br>
              <a:rPr lang="en-US" dirty="0"/>
            </a:br>
            <a:r>
              <a:rPr lang="en-US" dirty="0"/>
              <a:t>(lens system)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97" t="12480"/>
          <a:stretch/>
        </p:blipFill>
        <p:spPr>
          <a:xfrm>
            <a:off x="881744" y="1621972"/>
            <a:ext cx="6950528" cy="4122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6215743"/>
            <a:ext cx="48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Cornea, aqueous humor, lens, vitreous humor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69"/>
            <a:ext cx="7772400" cy="1143000"/>
          </a:xfrm>
        </p:spPr>
        <p:txBody>
          <a:bodyPr/>
          <a:lstStyle/>
          <a:p>
            <a:r>
              <a:rPr lang="en-US" dirty="0" smtClean="0"/>
              <a:t>Bony Orbit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7_14.jpg"/>
          <p:cNvPicPr>
            <a:picLocks noChangeAspect="1"/>
          </p:cNvPicPr>
          <p:nvPr/>
        </p:nvPicPr>
        <p:blipFill rotWithShape="1">
          <a:blip r:embed="rId2" cstate="print"/>
          <a:srcRect t="3672"/>
          <a:stretch/>
        </p:blipFill>
        <p:spPr>
          <a:xfrm>
            <a:off x="190500" y="1169669"/>
            <a:ext cx="8782050" cy="54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5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68"/>
            <a:ext cx="3100421" cy="797668"/>
          </a:xfrm>
        </p:spPr>
        <p:txBody>
          <a:bodyPr/>
          <a:lstStyle/>
          <a:p>
            <a:r>
              <a:rPr lang="en-US" dirty="0" smtClean="0"/>
              <a:t>Aqueous humor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18468"/>
            <a:ext cx="6731000" cy="4114800"/>
          </a:xfrm>
        </p:spPr>
        <p:txBody>
          <a:bodyPr/>
          <a:lstStyle/>
          <a:p>
            <a:pPr marL="228600" indent="-228600"/>
            <a:r>
              <a:rPr lang="en-US" sz="2400" dirty="0" smtClean="0">
                <a:latin typeface="+mj-lt"/>
              </a:rPr>
              <a:t>Produced by ciliary processes</a:t>
            </a:r>
          </a:p>
          <a:p>
            <a:endParaRPr lang="en-US" sz="2400" dirty="0" smtClean="0">
              <a:latin typeface="+mj-lt"/>
            </a:endParaRPr>
          </a:p>
          <a:p>
            <a:pPr marL="228600" indent="-228600"/>
            <a:r>
              <a:rPr lang="en-US" sz="2400" dirty="0" smtClean="0">
                <a:latin typeface="+mj-lt"/>
              </a:rPr>
              <a:t>Similar </a:t>
            </a:r>
            <a:r>
              <a:rPr lang="en-US" sz="2400" dirty="0">
                <a:latin typeface="+mj-lt"/>
              </a:rPr>
              <a:t>to </a:t>
            </a:r>
            <a:r>
              <a:rPr lang="en-US" sz="2400" dirty="0" smtClean="0">
                <a:latin typeface="+mj-lt"/>
              </a:rPr>
              <a:t>plasma</a:t>
            </a:r>
          </a:p>
          <a:p>
            <a:pPr lvl="1"/>
            <a:r>
              <a:rPr lang="en-US" sz="2000" dirty="0" smtClean="0">
                <a:latin typeface="+mj-lt"/>
              </a:rPr>
              <a:t>containing </a:t>
            </a:r>
            <a:r>
              <a:rPr lang="en-US" sz="2000" dirty="0">
                <a:latin typeface="+mj-lt"/>
              </a:rPr>
              <a:t>low protein </a:t>
            </a:r>
            <a:endParaRPr lang="en-US" sz="2000" dirty="0" smtClean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Functions</a:t>
            </a:r>
          </a:p>
          <a:p>
            <a:pPr lvl="1"/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Maintains </a:t>
            </a:r>
            <a:r>
              <a:rPr lang="en-US" altLang="en-US" sz="24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intraocular pressure</a:t>
            </a:r>
          </a:p>
          <a:p>
            <a:pPr lvl="1"/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Nutrition for </a:t>
            </a:r>
            <a:r>
              <a:rPr lang="en-US" altLang="en-US" sz="2400" dirty="0">
                <a:solidFill>
                  <a:schemeClr val="tx1"/>
                </a:solidFill>
                <a:latin typeface="+mj-lt"/>
              </a:rPr>
              <a:t>the avascular ocular tissues </a:t>
            </a:r>
            <a:endParaRPr lang="en-US" altLang="en-US" sz="2400" dirty="0" smtClean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Role in immunity (has immunoglobulins)</a:t>
            </a:r>
          </a:p>
          <a:p>
            <a:pPr lvl="1"/>
            <a:r>
              <a:rPr lang="en-US" altLang="en-US" sz="2400" dirty="0" smtClean="0">
                <a:solidFill>
                  <a:schemeClr val="tx1"/>
                </a:solidFill>
                <a:latin typeface="+mj-lt"/>
              </a:rPr>
              <a:t>Refractive index</a:t>
            </a:r>
            <a:endParaRPr lang="en-US" altLang="en-US" sz="2400" dirty="0">
              <a:solidFill>
                <a:schemeClr val="tx1"/>
              </a:solidFill>
              <a:latin typeface="+mj-lt"/>
            </a:endParaRPr>
          </a:p>
          <a:p>
            <a:endParaRPr lang="en-US" altLang="en-US" sz="2400" dirty="0">
              <a:solidFill>
                <a:schemeClr val="tx1"/>
              </a:solidFill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358"/>
          <a:stretch/>
        </p:blipFill>
        <p:spPr>
          <a:xfrm>
            <a:off x="4430781" y="826736"/>
            <a:ext cx="4713219" cy="380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36" y="0"/>
            <a:ext cx="2446699" cy="1143000"/>
          </a:xfrm>
        </p:spPr>
        <p:txBody>
          <a:bodyPr/>
          <a:lstStyle/>
          <a:p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72" y="994264"/>
            <a:ext cx="5267527" cy="4114800"/>
          </a:xfrm>
        </p:spPr>
        <p:txBody>
          <a:bodyPr/>
          <a:lstStyle/>
          <a:p>
            <a:r>
              <a:rPr lang="en-US" sz="2400" dirty="0" smtClean="0"/>
              <a:t>Biconvex, avascular, transparent</a:t>
            </a:r>
          </a:p>
          <a:p>
            <a:endParaRPr lang="en-US" sz="2400" dirty="0" smtClean="0"/>
          </a:p>
          <a:p>
            <a:r>
              <a:rPr lang="en-US" sz="2400" dirty="0" smtClean="0"/>
              <a:t>Components: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Lens capsule : </a:t>
            </a:r>
            <a:r>
              <a:rPr lang="en-US" sz="2400" dirty="0" smtClean="0"/>
              <a:t>Type IV collagen and proteoglycans</a:t>
            </a:r>
          </a:p>
          <a:p>
            <a:pPr lvl="1"/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err="1" smtClean="0">
                <a:solidFill>
                  <a:srgbClr val="FFC000"/>
                </a:solidFill>
              </a:rPr>
              <a:t>Subcapsular</a:t>
            </a:r>
            <a:r>
              <a:rPr lang="en-US" sz="2400" dirty="0" smtClean="0">
                <a:solidFill>
                  <a:srgbClr val="FFC000"/>
                </a:solidFill>
              </a:rPr>
              <a:t> epithelium: </a:t>
            </a:r>
            <a:r>
              <a:rPr lang="en-US" sz="2400" dirty="0" smtClean="0"/>
              <a:t>cuboidal cells on anterior surface</a:t>
            </a:r>
          </a:p>
          <a:p>
            <a:pPr lvl="1"/>
            <a:endParaRPr lang="en-US" sz="2400" dirty="0" smtClean="0">
              <a:solidFill>
                <a:srgbClr val="FFC000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Lens </a:t>
            </a:r>
            <a:r>
              <a:rPr lang="en-US" sz="2400" dirty="0" err="1" smtClean="0">
                <a:solidFill>
                  <a:srgbClr val="FFC000"/>
                </a:solidFill>
              </a:rPr>
              <a:t>fibres</a:t>
            </a:r>
            <a:r>
              <a:rPr lang="en-US" sz="2400" dirty="0" smtClean="0">
                <a:solidFill>
                  <a:srgbClr val="FFC000"/>
                </a:solidFill>
              </a:rPr>
              <a:t>: </a:t>
            </a:r>
          </a:p>
          <a:p>
            <a:pPr lvl="1"/>
            <a:r>
              <a:rPr lang="en-US" sz="2400" dirty="0"/>
              <a:t>from lens </a:t>
            </a:r>
            <a:r>
              <a:rPr lang="en-US" sz="2400" dirty="0" smtClean="0"/>
              <a:t>epithelial stem </a:t>
            </a:r>
            <a:r>
              <a:rPr lang="en-US" sz="2400" dirty="0"/>
              <a:t>cells </a:t>
            </a:r>
            <a:endParaRPr lang="en-US" sz="2400" dirty="0" smtClean="0"/>
          </a:p>
          <a:p>
            <a:pPr lvl="1"/>
            <a:r>
              <a:rPr lang="en-US" sz="2400" dirty="0" smtClean="0"/>
              <a:t>lose </a:t>
            </a:r>
            <a:r>
              <a:rPr lang="en-US" sz="2400" dirty="0"/>
              <a:t>their nuclei and other </a:t>
            </a:r>
            <a:r>
              <a:rPr lang="en-US" sz="2400" dirty="0" smtClean="0"/>
              <a:t>organelles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666" t="23363" r="14526" b="10566"/>
          <a:stretch/>
        </p:blipFill>
        <p:spPr>
          <a:xfrm>
            <a:off x="5486400" y="3810000"/>
            <a:ext cx="2797629" cy="2902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853" t="21280" r="53179" b="10566"/>
          <a:stretch/>
        </p:blipFill>
        <p:spPr>
          <a:xfrm>
            <a:off x="5486399" y="389526"/>
            <a:ext cx="2797629" cy="315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Vitreous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" y="1926879"/>
            <a:ext cx="4049162" cy="4114800"/>
          </a:xfrm>
        </p:spPr>
        <p:txBody>
          <a:bodyPr/>
          <a:lstStyle/>
          <a:p>
            <a:pPr marL="228600" indent="-228600"/>
            <a:r>
              <a:rPr lang="en-US" sz="2400" dirty="0" smtClean="0"/>
              <a:t>Transparent, 98% water</a:t>
            </a:r>
          </a:p>
          <a:p>
            <a:pPr marL="228600" indent="-228600"/>
            <a:endParaRPr lang="en-US" sz="2400" dirty="0" smtClean="0"/>
          </a:p>
          <a:p>
            <a:pPr marL="228600" indent="-228600"/>
            <a:r>
              <a:rPr lang="en-US" sz="2400" dirty="0"/>
              <a:t>type IV collagen </a:t>
            </a:r>
            <a:endParaRPr lang="en-US" sz="2400" dirty="0" smtClean="0"/>
          </a:p>
          <a:p>
            <a:pPr marL="228600" indent="-228600"/>
            <a:endParaRPr lang="en-US" sz="2400" dirty="0" smtClean="0"/>
          </a:p>
          <a:p>
            <a:pPr marL="228600" indent="-228600"/>
            <a:r>
              <a:rPr lang="en-US" sz="2400" dirty="0" err="1"/>
              <a:t>glycosaminoglycans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hyaluronan</a:t>
            </a:r>
            <a:r>
              <a:rPr lang="en-US" sz="2400" dirty="0" smtClean="0"/>
              <a:t>)</a:t>
            </a:r>
          </a:p>
          <a:p>
            <a:pPr marL="228600" indent="-228600"/>
            <a:endParaRPr lang="en-US" sz="2400" dirty="0" smtClean="0"/>
          </a:p>
          <a:p>
            <a:pPr marL="228600" indent="-228600"/>
            <a:r>
              <a:rPr lang="en-US" sz="2400" dirty="0" smtClean="0"/>
              <a:t>Functions</a:t>
            </a:r>
          </a:p>
          <a:p>
            <a:pPr lvl="1"/>
            <a:r>
              <a:rPr lang="en-US" sz="2400" dirty="0" smtClean="0"/>
              <a:t>Refractive index</a:t>
            </a:r>
          </a:p>
          <a:p>
            <a:pPr lvl="1"/>
            <a:r>
              <a:rPr lang="en-US" sz="2400" dirty="0" smtClean="0"/>
              <a:t>Keeps retina in place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711" b="10740"/>
          <a:stretch/>
        </p:blipFill>
        <p:spPr>
          <a:xfrm>
            <a:off x="3881341" y="1926879"/>
            <a:ext cx="5262659" cy="377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Accessory structures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981200"/>
            <a:ext cx="4547103" cy="4114800"/>
          </a:xfrm>
        </p:spPr>
        <p:txBody>
          <a:bodyPr/>
          <a:lstStyle/>
          <a:p>
            <a:r>
              <a:rPr lang="en-US" dirty="0" err="1" smtClean="0"/>
              <a:t>Conjuctiva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Eye lids</a:t>
            </a:r>
          </a:p>
          <a:p>
            <a:endParaRPr lang="en-US" dirty="0" smtClean="0"/>
          </a:p>
          <a:p>
            <a:r>
              <a:rPr lang="en-US" dirty="0" smtClean="0"/>
              <a:t>Lacrimal apparatus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62" y="1752600"/>
            <a:ext cx="42862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2" y="474223"/>
            <a:ext cx="3831771" cy="1143000"/>
          </a:xfrm>
        </p:spPr>
        <p:txBody>
          <a:bodyPr/>
          <a:lstStyle/>
          <a:p>
            <a:r>
              <a:rPr lang="en-US" dirty="0" smtClean="0"/>
              <a:t>Conjunctiva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4" y="1841499"/>
            <a:ext cx="4753429" cy="4114800"/>
          </a:xfrm>
        </p:spPr>
        <p:txBody>
          <a:bodyPr/>
          <a:lstStyle/>
          <a:p>
            <a:r>
              <a:rPr lang="en-US" sz="2400" dirty="0" smtClean="0"/>
              <a:t>From limbus</a:t>
            </a:r>
          </a:p>
          <a:p>
            <a:endParaRPr lang="en-US" sz="2400" dirty="0" smtClean="0"/>
          </a:p>
          <a:p>
            <a:r>
              <a:rPr lang="en-US" sz="2400" dirty="0" smtClean="0"/>
              <a:t>Lines posterior surface of the eyelid</a:t>
            </a:r>
          </a:p>
          <a:p>
            <a:endParaRPr lang="en-US" sz="2400" dirty="0" smtClean="0"/>
          </a:p>
          <a:p>
            <a:r>
              <a:rPr lang="en-US" sz="2400" dirty="0" smtClean="0"/>
              <a:t>Stratified columnar epithelium</a:t>
            </a:r>
          </a:p>
          <a:p>
            <a:endParaRPr lang="en-US" sz="2400" dirty="0" smtClean="0"/>
          </a:p>
          <a:p>
            <a:r>
              <a:rPr lang="en-US" sz="2400" dirty="0" smtClean="0"/>
              <a:t>Has goblet cells: </a:t>
            </a:r>
          </a:p>
          <a:p>
            <a:pPr lvl="1"/>
            <a:r>
              <a:rPr lang="en-US" sz="2400" dirty="0" smtClean="0"/>
              <a:t>Produce </a:t>
            </a:r>
            <a:r>
              <a:rPr lang="en-US" sz="2400" dirty="0" err="1" smtClean="0"/>
              <a:t>mucin</a:t>
            </a:r>
            <a:r>
              <a:rPr lang="en-US" sz="2400" dirty="0" smtClean="0"/>
              <a:t> layer of tear film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33" y="266699"/>
            <a:ext cx="4342467" cy="4199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982" y="4632891"/>
            <a:ext cx="4298018" cy="22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9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4" y="508000"/>
            <a:ext cx="3302000" cy="1143000"/>
          </a:xfrm>
        </p:spPr>
        <p:txBody>
          <a:bodyPr/>
          <a:lstStyle/>
          <a:p>
            <a:r>
              <a:rPr lang="en-US" dirty="0" smtClean="0"/>
              <a:t>Eye 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937657"/>
            <a:ext cx="4223657" cy="4114800"/>
          </a:xfrm>
        </p:spPr>
        <p:txBody>
          <a:bodyPr/>
          <a:lstStyle/>
          <a:p>
            <a:r>
              <a:rPr lang="en-US" sz="2400" dirty="0" smtClean="0"/>
              <a:t>Skin</a:t>
            </a:r>
          </a:p>
          <a:p>
            <a:endParaRPr lang="en-US" sz="2400" dirty="0" smtClean="0"/>
          </a:p>
          <a:p>
            <a:r>
              <a:rPr lang="en-US" sz="2400" dirty="0" smtClean="0"/>
              <a:t>Muscle layer</a:t>
            </a:r>
          </a:p>
          <a:p>
            <a:pPr lvl="1"/>
            <a:r>
              <a:rPr lang="en-US" sz="2400" dirty="0" smtClean="0"/>
              <a:t>Orbicularis oculi</a:t>
            </a:r>
          </a:p>
          <a:p>
            <a:pPr lvl="1"/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palpebrae</a:t>
            </a:r>
            <a:r>
              <a:rPr lang="en-US" sz="2400" dirty="0" smtClean="0"/>
              <a:t> </a:t>
            </a:r>
            <a:r>
              <a:rPr lang="en-US" sz="2400" dirty="0" err="1" smtClean="0"/>
              <a:t>superioris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400" dirty="0" smtClean="0"/>
              <a:t>Tarsal plate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Conjuctiva</a:t>
            </a:r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13508" t="25340" r="47960" b="5545"/>
          <a:stretch/>
        </p:blipFill>
        <p:spPr bwMode="auto">
          <a:xfrm>
            <a:off x="3700651" y="1295400"/>
            <a:ext cx="528913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6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144236"/>
            <a:ext cx="3634014" cy="1143000"/>
          </a:xfrm>
        </p:spPr>
        <p:txBody>
          <a:bodyPr/>
          <a:lstStyle/>
          <a:p>
            <a:r>
              <a:rPr lang="en-US" dirty="0" smtClean="0"/>
              <a:t>Eyelid glands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0459"/>
            <a:ext cx="4356100" cy="4114800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Meibomian</a:t>
            </a:r>
            <a:r>
              <a:rPr lang="en-US" sz="2400" dirty="0" smtClean="0">
                <a:solidFill>
                  <a:srgbClr val="FFC000"/>
                </a:solidFill>
              </a:rPr>
              <a:t>/Tarsal glands</a:t>
            </a:r>
          </a:p>
          <a:p>
            <a:pPr lvl="1"/>
            <a:r>
              <a:rPr lang="en-US" sz="2400" dirty="0" smtClean="0"/>
              <a:t>Sebaceous glands</a:t>
            </a:r>
          </a:p>
          <a:p>
            <a:pPr lvl="1"/>
            <a:r>
              <a:rPr lang="en-US" sz="2400" dirty="0"/>
              <a:t>oily </a:t>
            </a:r>
            <a:r>
              <a:rPr lang="en-US" sz="2400" dirty="0" smtClean="0"/>
              <a:t>layer of tear film</a:t>
            </a:r>
          </a:p>
          <a:p>
            <a:pPr lvl="1"/>
            <a:r>
              <a:rPr lang="en-US" sz="2400" dirty="0" smtClean="0"/>
              <a:t>Blockage leads to </a:t>
            </a:r>
            <a:r>
              <a:rPr lang="en-US" sz="2400" dirty="0" err="1" smtClean="0">
                <a:solidFill>
                  <a:schemeClr val="tx2"/>
                </a:solidFill>
              </a:rPr>
              <a:t>Chalazion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C000"/>
                </a:solidFill>
              </a:rPr>
              <a:t>Sebaceous glands </a:t>
            </a:r>
            <a:r>
              <a:rPr lang="en-US" sz="2400" dirty="0">
                <a:solidFill>
                  <a:srgbClr val="FFC000"/>
                </a:solidFill>
              </a:rPr>
              <a:t>of </a:t>
            </a:r>
            <a:r>
              <a:rPr lang="en-US" sz="2400" dirty="0" err="1" smtClean="0">
                <a:solidFill>
                  <a:srgbClr val="FFC000"/>
                </a:solidFill>
              </a:rPr>
              <a:t>Zeis</a:t>
            </a:r>
            <a:endParaRPr lang="en-US" sz="2400" dirty="0">
              <a:solidFill>
                <a:srgbClr val="FFC000"/>
              </a:solidFill>
            </a:endParaRPr>
          </a:p>
          <a:p>
            <a:pPr lvl="1"/>
            <a:r>
              <a:rPr lang="en-US" sz="2400" dirty="0" smtClean="0"/>
              <a:t>empty into hair follicles</a:t>
            </a:r>
          </a:p>
          <a:p>
            <a:pPr lvl="1"/>
            <a:r>
              <a:rPr lang="en-US" sz="2400" dirty="0" smtClean="0"/>
              <a:t>Infection leads to </a:t>
            </a:r>
            <a:r>
              <a:rPr lang="en-US" sz="2400" dirty="0" err="1" smtClean="0">
                <a:solidFill>
                  <a:schemeClr val="tx2"/>
                </a:solidFill>
              </a:rPr>
              <a:t>stye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491" y="436335"/>
            <a:ext cx="4814370" cy="4854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092" b="24881"/>
          <a:stretch/>
        </p:blipFill>
        <p:spPr>
          <a:xfrm>
            <a:off x="3209471" y="5373915"/>
            <a:ext cx="2670401" cy="136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72" t="31382" r="3678" b="20499"/>
          <a:stretch/>
        </p:blipFill>
        <p:spPr>
          <a:xfrm>
            <a:off x="5971827" y="5373007"/>
            <a:ext cx="3048034" cy="13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144236"/>
            <a:ext cx="4040414" cy="1143000"/>
          </a:xfrm>
        </p:spPr>
        <p:txBody>
          <a:bodyPr/>
          <a:lstStyle/>
          <a:p>
            <a:r>
              <a:rPr lang="en-US" dirty="0" smtClean="0"/>
              <a:t>Eyelid glands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9893"/>
            <a:ext cx="41148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FFC000"/>
                </a:solidFill>
              </a:rPr>
              <a:t>Apocrine sweat glands </a:t>
            </a:r>
            <a:r>
              <a:rPr lang="en-US" sz="2400" dirty="0">
                <a:solidFill>
                  <a:srgbClr val="FFC000"/>
                </a:solidFill>
              </a:rPr>
              <a:t>of </a:t>
            </a:r>
            <a:r>
              <a:rPr lang="en-US" sz="2400" dirty="0" smtClean="0">
                <a:solidFill>
                  <a:srgbClr val="FFC000"/>
                </a:solidFill>
              </a:rPr>
              <a:t>Moll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C000"/>
                </a:solidFill>
              </a:rPr>
              <a:t>Accessory </a:t>
            </a:r>
            <a:r>
              <a:rPr lang="en-US" sz="2400" dirty="0">
                <a:solidFill>
                  <a:srgbClr val="FFC000"/>
                </a:solidFill>
              </a:rPr>
              <a:t>lacrimal </a:t>
            </a:r>
            <a:r>
              <a:rPr lang="en-US" sz="2400" dirty="0" smtClean="0">
                <a:solidFill>
                  <a:srgbClr val="FFC000"/>
                </a:solidFill>
              </a:rPr>
              <a:t>glands</a:t>
            </a:r>
          </a:p>
          <a:p>
            <a:pPr lvl="1"/>
            <a:r>
              <a:rPr lang="en-US" sz="2400" dirty="0" smtClean="0"/>
              <a:t>Compound </a:t>
            </a:r>
            <a:r>
              <a:rPr lang="en-US" sz="2400" dirty="0" err="1" smtClean="0"/>
              <a:t>tubuloalveolar</a:t>
            </a:r>
            <a:endParaRPr lang="en-US" sz="2400" dirty="0"/>
          </a:p>
          <a:p>
            <a:pPr lvl="1"/>
            <a:r>
              <a:rPr lang="en-US" sz="2400" dirty="0" smtClean="0"/>
              <a:t>Glands of </a:t>
            </a:r>
            <a:r>
              <a:rPr lang="en-US" sz="2400" dirty="0" err="1" smtClean="0"/>
              <a:t>Wolfring</a:t>
            </a:r>
            <a:r>
              <a:rPr lang="en-US" sz="2400" dirty="0"/>
              <a:t> </a:t>
            </a:r>
            <a:r>
              <a:rPr lang="en-US" sz="2400" dirty="0" smtClean="0"/>
              <a:t>&amp; Krause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060" y="1033236"/>
            <a:ext cx="4756557" cy="47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29342"/>
          </a:xfrm>
        </p:spPr>
        <p:txBody>
          <a:bodyPr/>
          <a:lstStyle/>
          <a:p>
            <a:r>
              <a:rPr lang="en-US" dirty="0" smtClean="0"/>
              <a:t>Lacrimal apparatus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5519057"/>
            <a:ext cx="7772400" cy="1164771"/>
          </a:xfrm>
        </p:spPr>
        <p:txBody>
          <a:bodyPr/>
          <a:lstStyle/>
          <a:p>
            <a:r>
              <a:rPr lang="en-US" sz="2000" dirty="0" smtClean="0"/>
              <a:t>Lacrimal gland</a:t>
            </a:r>
          </a:p>
          <a:p>
            <a:pPr lvl="1"/>
            <a:r>
              <a:rPr lang="en-US" sz="2000" dirty="0" err="1" smtClean="0"/>
              <a:t>Tubuloacinar</a:t>
            </a:r>
            <a:r>
              <a:rPr lang="en-US" sz="2000" dirty="0" smtClean="0"/>
              <a:t> serous gland</a:t>
            </a:r>
          </a:p>
          <a:p>
            <a:pPr lvl="1"/>
            <a:r>
              <a:rPr lang="en-US" sz="2000" dirty="0" smtClean="0"/>
              <a:t>Water/aqueous layer of tear film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2" y="1542124"/>
            <a:ext cx="8437595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 film layers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517" y="2061481"/>
            <a:ext cx="8084683" cy="44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9" y="1600614"/>
            <a:ext cx="8763000" cy="42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457" y="241300"/>
            <a:ext cx="7772400" cy="1143000"/>
          </a:xfrm>
        </p:spPr>
        <p:txBody>
          <a:bodyPr/>
          <a:lstStyle/>
          <a:p>
            <a:r>
              <a:rPr lang="en-US" dirty="0" smtClean="0"/>
              <a:t>Muscles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84300"/>
            <a:ext cx="7772400" cy="4114800"/>
          </a:xfrm>
        </p:spPr>
        <p:txBody>
          <a:bodyPr/>
          <a:lstStyle/>
          <a:p>
            <a:r>
              <a:rPr lang="en-US" sz="2400" dirty="0" smtClean="0"/>
              <a:t>Intrinsic (intraocular)</a:t>
            </a:r>
          </a:p>
          <a:p>
            <a:pPr lvl="1"/>
            <a:r>
              <a:rPr lang="en-US" sz="2000" dirty="0"/>
              <a:t>ciliary </a:t>
            </a:r>
            <a:r>
              <a:rPr lang="en-US" sz="2000" dirty="0" smtClean="0"/>
              <a:t>muscle, sphincter </a:t>
            </a:r>
            <a:r>
              <a:rPr lang="en-US" sz="2000" dirty="0" err="1" smtClean="0"/>
              <a:t>pupillae</a:t>
            </a:r>
            <a:r>
              <a:rPr lang="en-US" sz="2000" dirty="0" smtClean="0"/>
              <a:t>, dilator </a:t>
            </a:r>
            <a:r>
              <a:rPr lang="en-US" sz="2000" dirty="0" err="1" smtClean="0"/>
              <a:t>pupillae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Extrinsic (</a:t>
            </a:r>
            <a:r>
              <a:rPr lang="en-US" sz="2400" dirty="0" err="1" smtClean="0"/>
              <a:t>extraocular</a:t>
            </a:r>
            <a:r>
              <a:rPr lang="en-US" sz="2400" dirty="0" smtClean="0"/>
              <a:t>)</a:t>
            </a:r>
          </a:p>
          <a:p>
            <a:pPr lvl="1"/>
            <a:endParaRPr lang="en-US" sz="2000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/>
          <a:srcRect l="50867" t="11813"/>
          <a:stretch/>
        </p:blipFill>
        <p:spPr bwMode="auto">
          <a:xfrm>
            <a:off x="4735957" y="3441700"/>
            <a:ext cx="440804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kin450-neurophysiology.wikispaces.com/file/view/picture_2.jpg/282398540/382x303/picture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 bwMode="auto">
          <a:xfrm>
            <a:off x="87846" y="3494807"/>
            <a:ext cx="4533811" cy="33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8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498"/>
          <a:stretch/>
        </p:blipFill>
        <p:spPr>
          <a:xfrm>
            <a:off x="911623" y="1287707"/>
            <a:ext cx="7546577" cy="48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36" y="647555"/>
            <a:ext cx="7467600" cy="1143000"/>
          </a:xfrm>
        </p:spPr>
        <p:txBody>
          <a:bodyPr/>
          <a:lstStyle/>
          <a:p>
            <a:r>
              <a:rPr lang="en-US" dirty="0" err="1" smtClean="0"/>
              <a:t>Extraocular</a:t>
            </a:r>
            <a:r>
              <a:rPr lang="en-US" dirty="0" smtClean="0"/>
              <a:t> muscles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36" y="2009048"/>
            <a:ext cx="8281864" cy="43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307"/>
            <a:ext cx="7772400" cy="1143000"/>
          </a:xfrm>
        </p:spPr>
        <p:txBody>
          <a:bodyPr/>
          <a:lstStyle/>
          <a:p>
            <a:r>
              <a:rPr lang="en-US" dirty="0" smtClean="0"/>
              <a:t>Applied Anatomy EOM &amp; nerves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2307"/>
            <a:ext cx="7772400" cy="621323"/>
          </a:xfrm>
        </p:spPr>
        <p:txBody>
          <a:bodyPr/>
          <a:lstStyle/>
          <a:p>
            <a:r>
              <a:rPr lang="en-US" dirty="0" smtClean="0"/>
              <a:t>Medial rectus and optic neuritis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064" y="1981200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Oculomotor nerve palsy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1" t="4328" r="13899" b="9121"/>
          <a:stretch/>
        </p:blipFill>
        <p:spPr>
          <a:xfrm>
            <a:off x="4542045" y="1817076"/>
            <a:ext cx="4484721" cy="3092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0" t="3125" r="8716" b="14184"/>
          <a:stretch/>
        </p:blipFill>
        <p:spPr>
          <a:xfrm>
            <a:off x="0" y="1817076"/>
            <a:ext cx="4334524" cy="24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Trochlear nerve palsy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7" t="41907" r="17756" b="5208"/>
          <a:stretch/>
        </p:blipFill>
        <p:spPr>
          <a:xfrm>
            <a:off x="87819" y="2180493"/>
            <a:ext cx="4484181" cy="368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500"/>
          <a:stretch/>
        </p:blipFill>
        <p:spPr>
          <a:xfrm>
            <a:off x="4711206" y="2088356"/>
            <a:ext cx="4432794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8932985" cy="36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Abducens</a:t>
            </a:r>
            <a:r>
              <a:rPr lang="en-US" dirty="0" smtClean="0"/>
              <a:t> nerve palsy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98" r="7684" b="9154"/>
          <a:stretch/>
        </p:blipFill>
        <p:spPr>
          <a:xfrm>
            <a:off x="4714337" y="2225395"/>
            <a:ext cx="4335879" cy="3120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0832"/>
            <a:ext cx="4620553" cy="30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541950"/>
            <a:ext cx="4071938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512"/>
          <a:stretch/>
        </p:blipFill>
        <p:spPr>
          <a:xfrm>
            <a:off x="4757738" y="1647275"/>
            <a:ext cx="4554355" cy="413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Periorbita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610" t="24219" r="25111" b="41406"/>
          <a:stretch/>
        </p:blipFill>
        <p:spPr>
          <a:xfrm>
            <a:off x="0" y="1981200"/>
            <a:ext cx="4245119" cy="3524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668" y="2124075"/>
            <a:ext cx="4742296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981200"/>
            <a:ext cx="5314950" cy="4114800"/>
          </a:xfrm>
        </p:spPr>
        <p:txBody>
          <a:bodyPr/>
          <a:lstStyle/>
          <a:p>
            <a:r>
              <a:rPr lang="en-US" sz="2400" b="1" dirty="0"/>
              <a:t>Superior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000" dirty="0" smtClean="0"/>
              <a:t>Anterior </a:t>
            </a:r>
            <a:r>
              <a:rPr lang="en-US" sz="2000" dirty="0"/>
              <a:t>cranial fossa </a:t>
            </a:r>
            <a:endParaRPr lang="en-US" sz="2000" dirty="0" smtClean="0"/>
          </a:p>
          <a:p>
            <a:pPr lvl="1"/>
            <a:r>
              <a:rPr lang="en-US" sz="2000" dirty="0" smtClean="0"/>
              <a:t>Frontal sinus.</a:t>
            </a:r>
            <a:endParaRPr lang="en-US" sz="2000" dirty="0"/>
          </a:p>
          <a:p>
            <a:r>
              <a:rPr lang="en-US" sz="2400" b="1" dirty="0"/>
              <a:t>Inferior</a:t>
            </a:r>
            <a:r>
              <a:rPr lang="en-US" sz="2400" dirty="0"/>
              <a:t>: Maxillary </a:t>
            </a:r>
            <a:r>
              <a:rPr lang="en-US" sz="2400" dirty="0" smtClean="0"/>
              <a:t>sinus. </a:t>
            </a:r>
            <a:endParaRPr lang="en-US" sz="2400" dirty="0"/>
          </a:p>
          <a:p>
            <a:r>
              <a:rPr lang="en-US" sz="2400" b="1" dirty="0"/>
              <a:t>Medial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000" dirty="0" smtClean="0"/>
              <a:t>Ethmoid </a:t>
            </a:r>
            <a:r>
              <a:rPr lang="en-US" sz="2000" dirty="0"/>
              <a:t>and sphenoid air </a:t>
            </a:r>
            <a:r>
              <a:rPr lang="en-US" sz="2000" dirty="0" smtClean="0"/>
              <a:t>sinuses. </a:t>
            </a:r>
            <a:endParaRPr lang="en-US" sz="2000" dirty="0"/>
          </a:p>
          <a:p>
            <a:r>
              <a:rPr lang="en-US" sz="2400" b="1" dirty="0"/>
              <a:t>Lateral</a:t>
            </a:r>
            <a:r>
              <a:rPr lang="en-US" sz="2400" dirty="0"/>
              <a:t>: </a:t>
            </a:r>
            <a:endParaRPr lang="en-US" sz="2400" dirty="0" smtClean="0"/>
          </a:p>
          <a:p>
            <a:pPr lvl="1"/>
            <a:r>
              <a:rPr lang="en-US" sz="2000" dirty="0" smtClean="0"/>
              <a:t>Temporal </a:t>
            </a:r>
            <a:r>
              <a:rPr lang="en-US" sz="2000" dirty="0"/>
              <a:t>fossa </a:t>
            </a:r>
            <a:r>
              <a:rPr lang="en-US" sz="2000" dirty="0" smtClean="0"/>
              <a:t>anteriorly</a:t>
            </a:r>
          </a:p>
          <a:p>
            <a:pPr lvl="1"/>
            <a:r>
              <a:rPr lang="en-US" sz="2000" dirty="0" smtClean="0"/>
              <a:t>Middle </a:t>
            </a:r>
            <a:r>
              <a:rPr lang="en-US" sz="2000" dirty="0"/>
              <a:t>cranial fossa </a:t>
            </a:r>
            <a:r>
              <a:rPr lang="en-US" sz="2000" dirty="0" smtClean="0"/>
              <a:t>posteriorly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49" y="1981200"/>
            <a:ext cx="4222751" cy="35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3069"/>
            <a:ext cx="7772400" cy="1143000"/>
          </a:xfrm>
        </p:spPr>
        <p:txBody>
          <a:bodyPr/>
          <a:lstStyle/>
          <a:p>
            <a:r>
              <a:rPr lang="en-US" dirty="0" smtClean="0"/>
              <a:t>VISUAL PATHWAY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140" b="13358"/>
          <a:stretch/>
        </p:blipFill>
        <p:spPr>
          <a:xfrm>
            <a:off x="4761035" y="1296069"/>
            <a:ext cx="4195396" cy="537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017" b="-2212"/>
          <a:stretch/>
        </p:blipFill>
        <p:spPr>
          <a:xfrm>
            <a:off x="0" y="1712667"/>
            <a:ext cx="4655893" cy="40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329184"/>
            <a:ext cx="8705088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767"/>
            <a:ext cx="8229600" cy="1143000"/>
          </a:xfrm>
        </p:spPr>
        <p:txBody>
          <a:bodyPr/>
          <a:lstStyle/>
          <a:p>
            <a:r>
              <a:rPr lang="en-US" dirty="0" smtClean="0"/>
              <a:t>Visual pathway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324768"/>
            <a:ext cx="67691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72" y="118465"/>
            <a:ext cx="3677194" cy="1143000"/>
          </a:xfrm>
        </p:spPr>
        <p:txBody>
          <a:bodyPr/>
          <a:lstStyle/>
          <a:p>
            <a:r>
              <a:rPr lang="en-US" dirty="0" smtClean="0"/>
              <a:t>Retina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3735" y="1261465"/>
            <a:ext cx="2524641" cy="1773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72" y="1261465"/>
            <a:ext cx="6152635" cy="531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 nerve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24" y="1981200"/>
            <a:ext cx="5683151" cy="43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882" y="348712"/>
            <a:ext cx="6974236" cy="65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58" y="258595"/>
            <a:ext cx="4740442" cy="1143000"/>
          </a:xfrm>
        </p:spPr>
        <p:txBody>
          <a:bodyPr/>
          <a:lstStyle/>
          <a:p>
            <a:r>
              <a:rPr lang="en-US" dirty="0" smtClean="0"/>
              <a:t>Visual field 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58" y="1600200"/>
            <a:ext cx="4170946" cy="4525963"/>
          </a:xfrm>
        </p:spPr>
        <p:txBody>
          <a:bodyPr/>
          <a:lstStyle/>
          <a:p>
            <a:pPr marL="223838" indent="-223838">
              <a:buFont typeface="+mj-lt"/>
              <a:buAutoNum type="arabicPeriod"/>
            </a:pPr>
            <a:r>
              <a:rPr lang="en-US" sz="2000" dirty="0" smtClean="0"/>
              <a:t>Central </a:t>
            </a:r>
            <a:r>
              <a:rPr lang="en-US" sz="2000" dirty="0" err="1" smtClean="0"/>
              <a:t>scotoma</a:t>
            </a:r>
            <a:endParaRPr lang="en-US" sz="2000" dirty="0" smtClean="0"/>
          </a:p>
          <a:p>
            <a:pPr marL="512763" lvl="1" indent="-176213"/>
            <a:r>
              <a:rPr lang="en-US" sz="2000" dirty="0" smtClean="0"/>
              <a:t>Inflamed optic disc (neuritis)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smtClean="0"/>
              <a:t>Total blindness </a:t>
            </a:r>
            <a:r>
              <a:rPr lang="en-US" sz="2000" dirty="0" err="1" smtClean="0"/>
              <a:t>Rt</a:t>
            </a:r>
            <a:r>
              <a:rPr lang="en-US" sz="2000" dirty="0" smtClean="0"/>
              <a:t> eye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err="1" smtClean="0"/>
              <a:t>Bitemporal</a:t>
            </a:r>
            <a:r>
              <a:rPr lang="en-US" sz="2000" dirty="0" smtClean="0"/>
              <a:t> hemianopia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err="1" smtClean="0"/>
              <a:t>Rt</a:t>
            </a:r>
            <a:r>
              <a:rPr lang="en-US" sz="2000" dirty="0" smtClean="0"/>
              <a:t> nasal hemianopia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err="1" smtClean="0"/>
              <a:t>Rt</a:t>
            </a:r>
            <a:r>
              <a:rPr lang="en-US" sz="2000" dirty="0" smtClean="0"/>
              <a:t> homonymous hemianopia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err="1" smtClean="0"/>
              <a:t>Rt</a:t>
            </a:r>
            <a:r>
              <a:rPr lang="en-US" sz="2000" dirty="0" smtClean="0"/>
              <a:t> homonymous superior </a:t>
            </a:r>
            <a:r>
              <a:rPr lang="en-US" sz="2000" dirty="0" err="1" smtClean="0"/>
              <a:t>quandrantanopsia</a:t>
            </a:r>
            <a:endParaRPr lang="en-US" sz="2000" dirty="0" smtClean="0"/>
          </a:p>
          <a:p>
            <a:pPr marL="223838" indent="-223838">
              <a:buFont typeface="+mj-lt"/>
              <a:buAutoNum type="arabicPeriod"/>
            </a:pPr>
            <a:r>
              <a:rPr lang="en-US" sz="2000" dirty="0" err="1"/>
              <a:t>Rt</a:t>
            </a:r>
            <a:r>
              <a:rPr lang="en-US" sz="2000" dirty="0"/>
              <a:t> homonymous </a:t>
            </a:r>
            <a:r>
              <a:rPr lang="en-US" sz="2000" dirty="0" smtClean="0"/>
              <a:t>inferior </a:t>
            </a:r>
            <a:r>
              <a:rPr lang="en-US" sz="2000" dirty="0" err="1" smtClean="0"/>
              <a:t>quandrantanopsia</a:t>
            </a:r>
            <a:endParaRPr lang="en-US" sz="2000" dirty="0" smtClean="0"/>
          </a:p>
          <a:p>
            <a:pPr marL="223838" indent="-223838">
              <a:buFont typeface="+mj-lt"/>
              <a:buAutoNum type="arabicPeriod"/>
            </a:pPr>
            <a:r>
              <a:rPr lang="en-US" sz="2000" dirty="0" err="1"/>
              <a:t>Rt</a:t>
            </a:r>
            <a:r>
              <a:rPr lang="en-US" sz="2000" dirty="0"/>
              <a:t> homonymous hemianopia</a:t>
            </a:r>
          </a:p>
          <a:p>
            <a:pPr marL="223838" indent="-223838">
              <a:buFont typeface="+mj-lt"/>
              <a:buAutoNum type="arabicPeriod"/>
            </a:pPr>
            <a:r>
              <a:rPr lang="en-US" sz="2000" dirty="0" err="1"/>
              <a:t>Rt</a:t>
            </a:r>
            <a:r>
              <a:rPr lang="en-US" sz="2000" dirty="0"/>
              <a:t> homonymous </a:t>
            </a:r>
            <a:r>
              <a:rPr lang="en-US" sz="2000" dirty="0" smtClean="0"/>
              <a:t>hemianopia with macular sparing</a:t>
            </a:r>
            <a:endParaRPr lang="en-US" sz="2000" dirty="0"/>
          </a:p>
          <a:p>
            <a:pPr marL="223838" indent="-223838">
              <a:buFont typeface="+mj-lt"/>
              <a:buAutoNum type="arabicPeriod"/>
            </a:pP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341" t="17818" r="39643" b="1699"/>
          <a:stretch/>
        </p:blipFill>
        <p:spPr>
          <a:xfrm>
            <a:off x="4307304" y="483356"/>
            <a:ext cx="4836695" cy="62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1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72" y="1514856"/>
            <a:ext cx="8220456" cy="780288"/>
          </a:xfrm>
        </p:spPr>
        <p:txBody>
          <a:bodyPr/>
          <a:lstStyle/>
          <a:p>
            <a:r>
              <a:rPr lang="en-US" sz="2000" dirty="0"/>
              <a:t>This 57 year old man presented with worsening vision in the right eye and increasing </a:t>
            </a:r>
            <a:r>
              <a:rPr lang="en-US" sz="2000" dirty="0" smtClean="0"/>
              <a:t>difficulty </a:t>
            </a:r>
            <a:r>
              <a:rPr lang="en-US" sz="2000" dirty="0"/>
              <a:t>with recent memory and </a:t>
            </a:r>
            <a:r>
              <a:rPr lang="en-US" sz="2000" dirty="0" smtClean="0"/>
              <a:t>judgment.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2514600"/>
            <a:ext cx="68675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88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Monocular visual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870448"/>
            <a:ext cx="7772400" cy="646176"/>
          </a:xfrm>
        </p:spPr>
        <p:txBody>
          <a:bodyPr/>
          <a:lstStyle/>
          <a:p>
            <a:r>
              <a:rPr lang="en-US" dirty="0" err="1"/>
              <a:t>Intraorbital</a:t>
            </a:r>
            <a:r>
              <a:rPr lang="en-US" dirty="0"/>
              <a:t> masses &amp; visual loss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" y="2397048"/>
            <a:ext cx="8918448" cy="32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8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128"/>
            <a:ext cx="7772400" cy="1143000"/>
          </a:xfrm>
        </p:spPr>
        <p:txBody>
          <a:bodyPr/>
          <a:lstStyle/>
          <a:p>
            <a:r>
              <a:rPr lang="en-GB" dirty="0" smtClean="0"/>
              <a:t>Trauma</a:t>
            </a:r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08" y="1255108"/>
            <a:ext cx="6607340" cy="447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028" y="6078230"/>
            <a:ext cx="838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Fracture </a:t>
            </a:r>
            <a:r>
              <a:rPr lang="en-GB" dirty="0"/>
              <a:t>in the posterior part of the lateral wall of the right orbit </a:t>
            </a:r>
            <a:r>
              <a:rPr lang="en-GB" dirty="0" smtClean="0"/>
              <a:t>with a fragment </a:t>
            </a:r>
            <a:r>
              <a:rPr lang="en-GB" dirty="0"/>
              <a:t>is causing compression on the optic nerve at the optic canal (arrow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0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404"/>
            <a:ext cx="7772400" cy="1143000"/>
          </a:xfrm>
        </p:spPr>
        <p:txBody>
          <a:bodyPr/>
          <a:lstStyle/>
          <a:p>
            <a:r>
              <a:rPr lang="en-US" dirty="0" smtClean="0"/>
              <a:t>Applied Anatomy – Medial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6134100"/>
            <a:ext cx="7772400" cy="723900"/>
          </a:xfrm>
        </p:spPr>
        <p:txBody>
          <a:bodyPr/>
          <a:lstStyle/>
          <a:p>
            <a:r>
              <a:rPr lang="en-US" sz="2400" dirty="0" smtClean="0"/>
              <a:t>Ethmoidal </a:t>
            </a:r>
            <a:r>
              <a:rPr lang="en-US" sz="2400" dirty="0" err="1" smtClean="0"/>
              <a:t>mucocele</a:t>
            </a:r>
            <a:r>
              <a:rPr lang="en-US" sz="2400" dirty="0" smtClean="0"/>
              <a:t> displacing the globe laterally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36" y="1528404"/>
            <a:ext cx="5183996" cy="42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525963"/>
          </a:xfrm>
        </p:spPr>
        <p:txBody>
          <a:bodyPr/>
          <a:lstStyle/>
          <a:p>
            <a:r>
              <a:rPr lang="en-US" sz="2400" dirty="0"/>
              <a:t>A 47-year-old man </a:t>
            </a:r>
            <a:r>
              <a:rPr lang="en-US" sz="2400" dirty="0" smtClean="0"/>
              <a:t>with 6 month history of progressive </a:t>
            </a:r>
            <a:r>
              <a:rPr lang="en-US" sz="2400" dirty="0"/>
              <a:t>bilateral visual loss, most severe in the left eye (OS).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933" y="2072906"/>
            <a:ext cx="5808133" cy="44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6" y="622055"/>
            <a:ext cx="5757334" cy="58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49276"/>
            <a:ext cx="8229600" cy="4525963"/>
          </a:xfrm>
        </p:spPr>
        <p:txBody>
          <a:bodyPr/>
          <a:lstStyle/>
          <a:p>
            <a:r>
              <a:rPr lang="en-US" dirty="0" smtClean="0"/>
              <a:t>2 </a:t>
            </a:r>
            <a:r>
              <a:rPr lang="en-US" dirty="0" err="1" smtClean="0"/>
              <a:t>wks</a:t>
            </a:r>
            <a:r>
              <a:rPr lang="en-US" dirty="0" smtClean="0"/>
              <a:t> post surgery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2" y="1599681"/>
            <a:ext cx="6315075" cy="48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8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8971"/>
          </a:xfrm>
        </p:spPr>
        <p:txBody>
          <a:bodyPr/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4339"/>
            <a:ext cx="8229600" cy="4525963"/>
          </a:xfrm>
        </p:spPr>
        <p:txBody>
          <a:bodyPr/>
          <a:lstStyle/>
          <a:p>
            <a:r>
              <a:rPr lang="en-US" sz="2800" dirty="0" smtClean="0"/>
              <a:t>35yr old with progressive visual loss worse on the left eye. Also reports headache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6" y="2176669"/>
            <a:ext cx="4800660" cy="4525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1681" b="50423"/>
          <a:stretch/>
        </p:blipFill>
        <p:spPr>
          <a:xfrm>
            <a:off x="6266363" y="2176669"/>
            <a:ext cx="2198370" cy="2229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1" b="50156"/>
          <a:stretch/>
        </p:blipFill>
        <p:spPr>
          <a:xfrm>
            <a:off x="6270172" y="4406494"/>
            <a:ext cx="2203710" cy="213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846138"/>
            <a:ext cx="8229600" cy="675861"/>
          </a:xfrm>
        </p:spPr>
        <p:txBody>
          <a:bodyPr/>
          <a:lstStyle/>
          <a:p>
            <a:r>
              <a:rPr lang="en-US" sz="2800" dirty="0" smtClean="0"/>
              <a:t>Junctional </a:t>
            </a:r>
            <a:r>
              <a:rPr lang="en-US" sz="2800" dirty="0" err="1" smtClean="0"/>
              <a:t>scotoma</a:t>
            </a:r>
            <a:r>
              <a:rPr lang="en-US" sz="2800" dirty="0" smtClean="0"/>
              <a:t> = </a:t>
            </a:r>
            <a:r>
              <a:rPr lang="en-US" sz="2800" dirty="0" err="1" smtClean="0"/>
              <a:t>prechiasmatic</a:t>
            </a:r>
            <a:r>
              <a:rPr lang="en-US" sz="2800" dirty="0" smtClean="0"/>
              <a:t> compression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86" t="3106" r="3612"/>
          <a:stretch/>
        </p:blipFill>
        <p:spPr>
          <a:xfrm>
            <a:off x="4548304" y="1659834"/>
            <a:ext cx="4047056" cy="5198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1681" b="50423"/>
          <a:stretch/>
        </p:blipFill>
        <p:spPr>
          <a:xfrm>
            <a:off x="457200" y="1453986"/>
            <a:ext cx="3031136" cy="3074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211" b="50156"/>
          <a:stretch/>
        </p:blipFill>
        <p:spPr>
          <a:xfrm>
            <a:off x="474072" y="3892820"/>
            <a:ext cx="3038498" cy="294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Case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8837"/>
            <a:ext cx="8686800" cy="102543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 56-year-old man with a history of atrial fibrillation is evaluated after he became aware of trouble parking his car because of difficulty seeing to the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left.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89" y="2599094"/>
            <a:ext cx="7768611" cy="354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infarct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144" y="1600200"/>
            <a:ext cx="7539333" cy="47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115647"/>
            <a:ext cx="7772400" cy="499872"/>
          </a:xfrm>
        </p:spPr>
        <p:txBody>
          <a:bodyPr/>
          <a:lstStyle/>
          <a:p>
            <a:r>
              <a:rPr lang="en-US" dirty="0" smtClean="0"/>
              <a:t>Occipital tumor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7" y="1148766"/>
            <a:ext cx="3955923" cy="49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7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3115056"/>
            <a:ext cx="77724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21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Anatomy </a:t>
            </a:r>
            <a:r>
              <a:rPr lang="en-US" dirty="0" smtClean="0"/>
              <a:t>– Floor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5343525"/>
            <a:ext cx="8896350" cy="752475"/>
          </a:xfrm>
        </p:spPr>
        <p:txBody>
          <a:bodyPr/>
          <a:lstStyle/>
          <a:p>
            <a:r>
              <a:rPr lang="en-US" sz="2400" dirty="0" smtClean="0"/>
              <a:t>Maxillary sinusitis			Orbital floor fractures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726106"/>
            <a:ext cx="4112276" cy="338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8" y="1757362"/>
            <a:ext cx="4098274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7446"/>
            <a:ext cx="7772400" cy="1143000"/>
          </a:xfrm>
        </p:spPr>
        <p:txBody>
          <a:bodyPr/>
          <a:lstStyle/>
          <a:p>
            <a:r>
              <a:rPr lang="en-US" dirty="0" smtClean="0"/>
              <a:t>Applied Anatomy - 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3" y="1300162"/>
            <a:ext cx="6300788" cy="500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1304"/>
            <a:ext cx="7772400" cy="758687"/>
          </a:xfrm>
        </p:spPr>
        <p:txBody>
          <a:bodyPr/>
          <a:lstStyle/>
          <a:p>
            <a:r>
              <a:rPr lang="en-US" dirty="0" smtClean="0"/>
              <a:t>Ophthalmic nerve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5" t="22328" r="43685" b="20969"/>
          <a:stretch/>
        </p:blipFill>
        <p:spPr>
          <a:xfrm>
            <a:off x="101518" y="1272209"/>
            <a:ext cx="89395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259ACB5C-313E-42E9-9444-BAE20FD9D0BE}" vid="{DF173FF2-095A-4C8A-A1C8-1707EFAE7F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335</TotalTime>
  <Words>911</Words>
  <Application>Microsoft Office PowerPoint</Application>
  <PresentationFormat>On-screen Show (4:3)</PresentationFormat>
  <Paragraphs>246</Paragraphs>
  <Slides>68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DejaVu Sans</vt:lpstr>
      <vt:lpstr>Times New Roman</vt:lpstr>
      <vt:lpstr>Theme2</vt:lpstr>
      <vt:lpstr>CLINICAL ANATOMY OF THE ORBIT, EYEBALL &amp; VISUAL PATHWAY</vt:lpstr>
      <vt:lpstr>ORBIT ANATOMY</vt:lpstr>
      <vt:lpstr>Bony Orbit</vt:lpstr>
      <vt:lpstr>PowerPoint Presentation</vt:lpstr>
      <vt:lpstr>Relations</vt:lpstr>
      <vt:lpstr>Applied Anatomy – Medial wall</vt:lpstr>
      <vt:lpstr>Applied Anatomy – Floor</vt:lpstr>
      <vt:lpstr>Applied Anatomy - roof</vt:lpstr>
      <vt:lpstr>Ophthalmic nerve</vt:lpstr>
      <vt:lpstr>Ophthalmic artery and its branches</vt:lpstr>
      <vt:lpstr>PowerPoint Presentation</vt:lpstr>
      <vt:lpstr>Ophthalmic veins</vt:lpstr>
      <vt:lpstr>PowerPoint Presentation</vt:lpstr>
      <vt:lpstr>Applied anatomy – venous drainage</vt:lpstr>
      <vt:lpstr>PowerPoint Presentation</vt:lpstr>
      <vt:lpstr>Eyeball</vt:lpstr>
      <vt:lpstr>Transparent refractive media (lens system)</vt:lpstr>
      <vt:lpstr>Eye ball tunics</vt:lpstr>
      <vt:lpstr>Sclera</vt:lpstr>
      <vt:lpstr>Cornea</vt:lpstr>
      <vt:lpstr>Clinical application</vt:lpstr>
      <vt:lpstr>Corneoscleral junction (limbus)</vt:lpstr>
      <vt:lpstr>Vascular tunic (Uveal tract)</vt:lpstr>
      <vt:lpstr>Iris</vt:lpstr>
      <vt:lpstr>Eye color</vt:lpstr>
      <vt:lpstr>Ciliary body</vt:lpstr>
      <vt:lpstr>PowerPoint Presentation</vt:lpstr>
      <vt:lpstr>Choroid</vt:lpstr>
      <vt:lpstr>Transparent refractive media (lens system)</vt:lpstr>
      <vt:lpstr>Aqueous humor</vt:lpstr>
      <vt:lpstr>Lens</vt:lpstr>
      <vt:lpstr>Vitreous body</vt:lpstr>
      <vt:lpstr>Accessory structures</vt:lpstr>
      <vt:lpstr>Conjunctiva</vt:lpstr>
      <vt:lpstr>Eye lid</vt:lpstr>
      <vt:lpstr>Eyelid glands I</vt:lpstr>
      <vt:lpstr>Eyelid glands II</vt:lpstr>
      <vt:lpstr>Lacrimal apparatus</vt:lpstr>
      <vt:lpstr>Tear film layers</vt:lpstr>
      <vt:lpstr>Muscles</vt:lpstr>
      <vt:lpstr>PowerPoint Presentation</vt:lpstr>
      <vt:lpstr>Extraocular muscles</vt:lpstr>
      <vt:lpstr>Applied Anatomy EOM &amp; nerves</vt:lpstr>
      <vt:lpstr>Oculomotor nerve palsy</vt:lpstr>
      <vt:lpstr>Trochlear nerve palsy</vt:lpstr>
      <vt:lpstr>PowerPoint Presentation</vt:lpstr>
      <vt:lpstr>Abducens nerve palsy</vt:lpstr>
      <vt:lpstr>PowerPoint Presentation</vt:lpstr>
      <vt:lpstr>Periorbita</vt:lpstr>
      <vt:lpstr>VISUAL PATHWAY</vt:lpstr>
      <vt:lpstr>PowerPoint Presentation</vt:lpstr>
      <vt:lpstr>Visual pathway</vt:lpstr>
      <vt:lpstr>Retina</vt:lpstr>
      <vt:lpstr>Optic nerve parts</vt:lpstr>
      <vt:lpstr>PowerPoint Presentation</vt:lpstr>
      <vt:lpstr>Visual field defects</vt:lpstr>
      <vt:lpstr>Case 1</vt:lpstr>
      <vt:lpstr>Monocular visual loss</vt:lpstr>
      <vt:lpstr>Trauma</vt:lpstr>
      <vt:lpstr>Case 2</vt:lpstr>
      <vt:lpstr>PowerPoint Presentation</vt:lpstr>
      <vt:lpstr>PowerPoint Presentation</vt:lpstr>
      <vt:lpstr>Case 3</vt:lpstr>
      <vt:lpstr>PowerPoint Presentation</vt:lpstr>
      <vt:lpstr>Case 4</vt:lpstr>
      <vt:lpstr>PCA infarct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ANATOMY OF THE ORBIT, EYEBALL &amp; VISUAL PATHWAY</dc:title>
  <dc:creator>Dr Maseghe</dc:creator>
  <cp:lastModifiedBy>Dr Maseghe</cp:lastModifiedBy>
  <cp:revision>58</cp:revision>
  <dcterms:created xsi:type="dcterms:W3CDTF">2017-03-30T13:20:11Z</dcterms:created>
  <dcterms:modified xsi:type="dcterms:W3CDTF">2017-03-31T12:55:27Z</dcterms:modified>
</cp:coreProperties>
</file>