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0" r:id="rId5"/>
    <p:sldId id="259" r:id="rId6"/>
    <p:sldId id="258" r:id="rId7"/>
    <p:sldId id="262" r:id="rId8"/>
    <p:sldId id="261" r:id="rId9"/>
    <p:sldId id="265" r:id="rId10"/>
    <p:sldId id="264"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A40429-05D9-4B97-B6D0-8B800DD216C6}" type="datetimeFigureOut">
              <a:rPr lang="en-US" smtClean="0"/>
              <a:pPr/>
              <a:t>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FA0917-0E19-46AC-BFFF-1D1CE0207A1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40429-05D9-4B97-B6D0-8B800DD216C6}" type="datetimeFigureOut">
              <a:rPr lang="en-US" smtClean="0"/>
              <a:pPr/>
              <a:t>1/8/2015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A0917-0E19-46AC-BFFF-1D1CE0207A1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4144962"/>
          </a:xfrm>
        </p:spPr>
        <p:txBody>
          <a:bodyPr>
            <a:normAutofit/>
          </a:bodyPr>
          <a:lstStyle/>
          <a:p>
            <a:r>
              <a:rPr lang="en-US" sz="3200" b="1" dirty="0" smtClean="0">
                <a:latin typeface="Times New Roman" pitchFamily="18" charset="0"/>
                <a:cs typeface="Times New Roman" pitchFamily="18" charset="0"/>
              </a:rPr>
              <a:t>LECTURER: DR SOBBIE Z. A. MULINDI</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SENIOR LECTURER CONSULTANT</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DEPARTMENT OF PSYCHIATRY</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D. Duration of grief</a:t>
            </a:r>
          </a:p>
          <a:p>
            <a:pPr>
              <a:buNone/>
            </a:pP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6 months to 1 year</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Loneliness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Most grief does not fully resolve or permanently disappear</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Grief becomes circumscribed, submerged</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May reemerge in response to certain triggers.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OBJECTIVES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lphaUcPeriod"/>
            </a:pPr>
            <a:r>
              <a:rPr lang="en-US" sz="2400" dirty="0" smtClean="0">
                <a:latin typeface="Times New Roman" pitchFamily="18" charset="0"/>
                <a:cs typeface="Times New Roman" pitchFamily="18" charset="0"/>
              </a:rPr>
              <a:t>Define Grief  Reaction</a:t>
            </a:r>
          </a:p>
          <a:p>
            <a:pPr marL="514350" indent="-514350">
              <a:buFont typeface="+mj-lt"/>
              <a:buAutoNum type="alphaUcPeriod"/>
            </a:pPr>
            <a:r>
              <a:rPr lang="en-US" sz="2400" dirty="0" smtClean="0">
                <a:latin typeface="Times New Roman" pitchFamily="18" charset="0"/>
                <a:cs typeface="Times New Roman" pitchFamily="18" charset="0"/>
              </a:rPr>
              <a:t>Differentiate between grief and mourning</a:t>
            </a:r>
          </a:p>
          <a:p>
            <a:pPr marL="514350" indent="-514350">
              <a:buFont typeface="+mj-lt"/>
              <a:buAutoNum type="alphaUcPeriod"/>
            </a:pPr>
            <a:r>
              <a:rPr lang="en-US" sz="2400" dirty="0" smtClean="0">
                <a:latin typeface="Times New Roman" pitchFamily="18" charset="0"/>
                <a:cs typeface="Times New Roman" pitchFamily="18" charset="0"/>
              </a:rPr>
              <a:t>List psychological response to stress</a:t>
            </a:r>
          </a:p>
          <a:p>
            <a:pPr marL="514350" indent="-514350">
              <a:buFont typeface="+mj-lt"/>
              <a:buAutoNum type="alphaUcPeriod"/>
            </a:pPr>
            <a:r>
              <a:rPr lang="en-US" sz="2400" dirty="0" smtClean="0">
                <a:latin typeface="Times New Roman" pitchFamily="18" charset="0"/>
                <a:cs typeface="Times New Roman" pitchFamily="18" charset="0"/>
              </a:rPr>
              <a:t>Discuss manifestations of grief</a:t>
            </a:r>
          </a:p>
          <a:p>
            <a:pPr marL="514350" indent="-514350">
              <a:buFont typeface="+mj-lt"/>
              <a:buAutoNum type="alphaUcPeriod"/>
            </a:pPr>
            <a:r>
              <a:rPr lang="en-US" sz="2400" dirty="0" smtClean="0">
                <a:latin typeface="Times New Roman" pitchFamily="18" charset="0"/>
                <a:cs typeface="Times New Roman" pitchFamily="18" charset="0"/>
              </a:rPr>
              <a:t>Understand the research done on grief</a:t>
            </a:r>
          </a:p>
          <a:p>
            <a:pPr marL="514350" indent="-514350">
              <a:buFont typeface="+mj-lt"/>
              <a:buAutoNum type="alphaUcPeriod"/>
            </a:pPr>
            <a:r>
              <a:rPr lang="en-US" sz="2400" dirty="0" smtClean="0">
                <a:latin typeface="Times New Roman" pitchFamily="18" charset="0"/>
                <a:cs typeface="Times New Roman" pitchFamily="18" charset="0"/>
              </a:rPr>
              <a:t>Multidimensional assessment of bereavement and grief (Ref: Death, Dying and Bereavement Handout Pages 2385-2389)</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PHENOMENOLOGY OF GRIEF</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u="sng" dirty="0" smtClean="0">
                <a:latin typeface="Times New Roman" pitchFamily="18" charset="0"/>
                <a:cs typeface="Times New Roman" pitchFamily="18" charset="0"/>
              </a:rPr>
              <a:t>DEFINITIONS</a:t>
            </a:r>
          </a:p>
          <a:p>
            <a:r>
              <a:rPr lang="en-US" dirty="0" smtClean="0">
                <a:latin typeface="Times New Roman" pitchFamily="18" charset="0"/>
                <a:cs typeface="Times New Roman" pitchFamily="18" charset="0"/>
              </a:rPr>
              <a:t>Intense feeling states</a:t>
            </a:r>
          </a:p>
          <a:p>
            <a:r>
              <a:rPr lang="en-US" dirty="0" smtClean="0">
                <a:latin typeface="Times New Roman" pitchFamily="18" charset="0"/>
                <a:cs typeface="Times New Roman" pitchFamily="18" charset="0"/>
              </a:rPr>
              <a:t>A variety of coping strategies</a:t>
            </a:r>
          </a:p>
          <a:p>
            <a:r>
              <a:rPr lang="en-US" dirty="0" smtClean="0">
                <a:latin typeface="Times New Roman" pitchFamily="18" charset="0"/>
                <a:cs typeface="Times New Roman" pitchFamily="18" charset="0"/>
              </a:rPr>
              <a:t>Alterations in interpersonal relationships</a:t>
            </a:r>
          </a:p>
          <a:p>
            <a:r>
              <a:rPr lang="en-US" dirty="0" smtClean="0">
                <a:latin typeface="Times New Roman" pitchFamily="18" charset="0"/>
                <a:cs typeface="Times New Roman" pitchFamily="18" charset="0"/>
              </a:rPr>
              <a:t>Bio-psychosocial functioning</a:t>
            </a:r>
          </a:p>
          <a:p>
            <a:r>
              <a:rPr lang="en-US" dirty="0" smtClean="0">
                <a:latin typeface="Times New Roman" pitchFamily="18" charset="0"/>
                <a:cs typeface="Times New Roman" pitchFamily="18" charset="0"/>
              </a:rPr>
              <a:t>Self esteem</a:t>
            </a:r>
          </a:p>
          <a:p>
            <a:pPr>
              <a:buFont typeface="Wingdings" pitchFamily="2" charset="2"/>
              <a:buChar char="ü"/>
            </a:pPr>
            <a:endParaRPr lang="en-US" dirty="0" smtClean="0">
              <a:latin typeface="Times New Roman" pitchFamily="18" charset="0"/>
              <a:cs typeface="Times New Roman" pitchFamily="18" charset="0"/>
            </a:endParaRPr>
          </a:p>
          <a:p>
            <a:pPr>
              <a:buNone/>
            </a:pPr>
            <a:r>
              <a:rPr lang="en-US" b="1" u="sng" dirty="0" smtClean="0">
                <a:latin typeface="Times New Roman" pitchFamily="18" charset="0"/>
                <a:cs typeface="Times New Roman" pitchFamily="18" charset="0"/>
              </a:rPr>
              <a:t>MANIFESTATIONS OF GRIEF</a:t>
            </a:r>
          </a:p>
          <a:p>
            <a:r>
              <a:rPr lang="en-US" dirty="0" smtClean="0">
                <a:latin typeface="Times New Roman" pitchFamily="18" charset="0"/>
                <a:cs typeface="Times New Roman" pitchFamily="18" charset="0"/>
              </a:rPr>
              <a:t>Reflection of the individuals personality</a:t>
            </a:r>
          </a:p>
          <a:p>
            <a:r>
              <a:rPr lang="en-US" dirty="0" smtClean="0">
                <a:latin typeface="Times New Roman" pitchFamily="18" charset="0"/>
                <a:cs typeface="Times New Roman" pitchFamily="18" charset="0"/>
              </a:rPr>
              <a:t>Previous life experiences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Past psychological history</a:t>
            </a:r>
          </a:p>
          <a:p>
            <a:r>
              <a:rPr lang="en-US" sz="2400" dirty="0" smtClean="0">
                <a:latin typeface="Times New Roman" pitchFamily="18" charset="0"/>
                <a:cs typeface="Times New Roman" pitchFamily="18" charset="0"/>
              </a:rPr>
              <a:t>The significance of the loss</a:t>
            </a:r>
          </a:p>
          <a:p>
            <a:r>
              <a:rPr lang="en-US" sz="2400" dirty="0" smtClean="0">
                <a:latin typeface="Times New Roman" pitchFamily="18" charset="0"/>
                <a:cs typeface="Times New Roman" pitchFamily="18" charset="0"/>
              </a:rPr>
              <a:t>The nature of the bereaved relationship to the deceased</a:t>
            </a:r>
          </a:p>
          <a:p>
            <a:r>
              <a:rPr lang="en-US" sz="2400" dirty="0" smtClean="0">
                <a:latin typeface="Times New Roman" pitchFamily="18" charset="0"/>
                <a:cs typeface="Times New Roman" pitchFamily="18" charset="0"/>
              </a:rPr>
              <a:t>The existing social network</a:t>
            </a:r>
          </a:p>
          <a:p>
            <a:r>
              <a:rPr lang="en-US" sz="2400" dirty="0" smtClean="0">
                <a:latin typeface="Times New Roman" pitchFamily="18" charset="0"/>
                <a:cs typeface="Times New Roman" pitchFamily="18" charset="0"/>
              </a:rPr>
              <a:t>The inter-current life events</a:t>
            </a:r>
          </a:p>
          <a:p>
            <a:r>
              <a:rPr lang="en-US" sz="2400" dirty="0" smtClean="0">
                <a:latin typeface="Times New Roman" pitchFamily="18" charset="0"/>
                <a:cs typeface="Times New Roman" pitchFamily="18" charset="0"/>
              </a:rPr>
              <a:t>Health and other resources</a:t>
            </a:r>
          </a:p>
          <a:p>
            <a:pPr>
              <a:buFont typeface="Wingdings" pitchFamily="2" charset="2"/>
              <a:buChar char="ü"/>
            </a:pPr>
            <a:endParaRPr lang="en-US" sz="2400" dirty="0" smtClean="0">
              <a:latin typeface="Times New Roman" pitchFamily="18" charset="0"/>
              <a:cs typeface="Times New Roman" pitchFamily="18" charset="0"/>
            </a:endParaRPr>
          </a:p>
          <a:p>
            <a:pPr>
              <a:buNone/>
            </a:pPr>
            <a:r>
              <a:rPr lang="en-US" sz="2400" b="1" u="sng" dirty="0" smtClean="0">
                <a:latin typeface="Times New Roman" pitchFamily="18" charset="0"/>
                <a:cs typeface="Times New Roman" pitchFamily="18" charset="0"/>
              </a:rPr>
              <a:t>THREE PHASES OF GRIEF</a:t>
            </a:r>
          </a:p>
          <a:p>
            <a:r>
              <a:rPr lang="en-US" sz="2400" dirty="0" smtClean="0">
                <a:latin typeface="Times New Roman" pitchFamily="18" charset="0"/>
                <a:cs typeface="Times New Roman" pitchFamily="18" charset="0"/>
              </a:rPr>
              <a:t>Initial shock, disbelief, denial and numbness</a:t>
            </a:r>
          </a:p>
          <a:p>
            <a:pPr>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Intermediate period of acute discomfort and social withdrawal, searching</a:t>
            </a:r>
          </a:p>
          <a:p>
            <a:r>
              <a:rPr lang="en-US" sz="2400" dirty="0" smtClean="0">
                <a:latin typeface="Times New Roman" pitchFamily="18" charset="0"/>
                <a:cs typeface="Times New Roman" pitchFamily="18" charset="0"/>
              </a:rPr>
              <a:t>Period of restitution and reorganization</a:t>
            </a:r>
          </a:p>
          <a:p>
            <a:endParaRPr lang="en-US" sz="2400" dirty="0">
              <a:latin typeface="Times New Roman" pitchFamily="18" charset="0"/>
              <a:cs typeface="Times New Roman" pitchFamily="18" charset="0"/>
            </a:endParaRPr>
          </a:p>
          <a:p>
            <a:pPr>
              <a:buNone/>
            </a:pPr>
            <a:r>
              <a:rPr lang="en-US" sz="2400" b="1" u="sng" dirty="0" smtClean="0">
                <a:latin typeface="Times New Roman" pitchFamily="18" charset="0"/>
                <a:cs typeface="Times New Roman" pitchFamily="18" charset="0"/>
              </a:rPr>
              <a:t>SHOCK AND DENIAL</a:t>
            </a:r>
          </a:p>
          <a:p>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isbelief and numbness predominate</a:t>
            </a:r>
          </a:p>
          <a:p>
            <a:r>
              <a:rPr lang="en-US" sz="2400" dirty="0" smtClean="0">
                <a:latin typeface="Times New Roman" pitchFamily="18" charset="0"/>
                <a:cs typeface="Times New Roman" pitchFamily="18" charset="0"/>
              </a:rPr>
              <a:t>The funeral, gathering of friends</a:t>
            </a:r>
          </a:p>
          <a:p>
            <a:r>
              <a:rPr lang="en-US" sz="2400" dirty="0" smtClean="0">
                <a:latin typeface="Times New Roman" pitchFamily="18" charset="0"/>
                <a:cs typeface="Times New Roman" pitchFamily="18" charset="0"/>
              </a:rPr>
              <a:t>Other mourning rites</a:t>
            </a:r>
          </a:p>
          <a:p>
            <a:r>
              <a:rPr lang="en-US" sz="2400" dirty="0" smtClean="0">
                <a:latin typeface="Times New Roman" pitchFamily="18" charset="0"/>
                <a:cs typeface="Times New Roman" pitchFamily="18" charset="0"/>
              </a:rPr>
              <a:t>Help survivors accept the loss</a:t>
            </a:r>
          </a:p>
          <a:p>
            <a:r>
              <a:rPr lang="en-US" sz="2400" dirty="0" smtClean="0">
                <a:latin typeface="Times New Roman" pitchFamily="18" charset="0"/>
                <a:cs typeface="Times New Roman" pitchFamily="18" charset="0"/>
              </a:rPr>
              <a:t>Supportive environment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a:xfrm>
            <a:off x="457200" y="1600200"/>
            <a:ext cx="8229600" cy="5029200"/>
          </a:xfrm>
        </p:spPr>
        <p:txBody>
          <a:bodyPr>
            <a:normAutofit/>
          </a:bodyPr>
          <a:lstStyle/>
          <a:p>
            <a:r>
              <a:rPr lang="en-US" sz="2400" dirty="0" smtClean="0">
                <a:latin typeface="Times New Roman" pitchFamily="18" charset="0"/>
                <a:cs typeface="Times New Roman" pitchFamily="18" charset="0"/>
              </a:rPr>
              <a:t>Various searching behaviors (pinning, yearning, post-mortems, protest, scape goating)</a:t>
            </a:r>
          </a:p>
          <a:p>
            <a:endParaRPr lang="en-US" sz="2400" dirty="0">
              <a:latin typeface="Times New Roman" pitchFamily="18" charset="0"/>
              <a:cs typeface="Times New Roman" pitchFamily="18" charset="0"/>
            </a:endParaRPr>
          </a:p>
          <a:p>
            <a:pPr>
              <a:buNone/>
            </a:pPr>
            <a:r>
              <a:rPr lang="en-US" sz="2400" b="1" u="sng" dirty="0" smtClean="0">
                <a:latin typeface="Times New Roman" pitchFamily="18" charset="0"/>
                <a:cs typeface="Times New Roman" pitchFamily="18" charset="0"/>
              </a:rPr>
              <a:t>THE SECOND PHASE</a:t>
            </a:r>
          </a:p>
          <a:p>
            <a:r>
              <a:rPr lang="en-US" sz="2400" dirty="0" smtClean="0">
                <a:latin typeface="Times New Roman" pitchFamily="18" charset="0"/>
                <a:cs typeface="Times New Roman" pitchFamily="18" charset="0"/>
              </a:rPr>
              <a:t>Acute anguish predominates</a:t>
            </a:r>
          </a:p>
          <a:p>
            <a:r>
              <a:rPr lang="en-US" sz="2400" dirty="0" smtClean="0">
                <a:latin typeface="Times New Roman" pitchFamily="18" charset="0"/>
                <a:cs typeface="Times New Roman" pitchFamily="18" charset="0"/>
              </a:rPr>
              <a:t>Searching proves fruitless</a:t>
            </a:r>
          </a:p>
          <a:p>
            <a:pPr>
              <a:buFont typeface="Wingdings" pitchFamily="2" charset="2"/>
              <a:buChar char="ü"/>
            </a:pPr>
            <a:endParaRPr lang="en-US" sz="2400" dirty="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Erich Lindmannn described six components of acute grief;</a:t>
            </a:r>
          </a:p>
          <a:p>
            <a:pPr>
              <a:buNone/>
            </a:pPr>
            <a:r>
              <a:rPr lang="en-US" sz="2400" dirty="0" smtClean="0">
                <a:latin typeface="Times New Roman" pitchFamily="18" charset="0"/>
                <a:cs typeface="Times New Roman" pitchFamily="18" charset="0"/>
              </a:rPr>
              <a:t>1. Intense </a:t>
            </a:r>
            <a:r>
              <a:rPr lang="en-US" sz="2400" dirty="0" smtClean="0">
                <a:latin typeface="Times New Roman" pitchFamily="18" charset="0"/>
                <a:cs typeface="Times New Roman" pitchFamily="18" charset="0"/>
              </a:rPr>
              <a:t>somatic </a:t>
            </a:r>
            <a:r>
              <a:rPr lang="en-US" sz="2400" dirty="0" smtClean="0">
                <a:latin typeface="Times New Roman" pitchFamily="18" charset="0"/>
                <a:cs typeface="Times New Roman" pitchFamily="18" charset="0"/>
              </a:rPr>
              <a:t>distress, occurs in waves lasting 20 minutes. Characterized by tight throat, chocking and sighing, empty feeling in the abdomen, weakness, tenseness, mental pain, withdrawal from friends and relatives or other quite common.</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2. Thoughts of the deceased preoccupy the survivor.</a:t>
            </a:r>
          </a:p>
          <a:p>
            <a:pPr>
              <a:buNone/>
            </a:pPr>
            <a:r>
              <a:rPr lang="en-US" sz="2400" dirty="0" smtClean="0">
                <a:latin typeface="Times New Roman" pitchFamily="18" charset="0"/>
                <a:cs typeface="Times New Roman" pitchFamily="18" charset="0"/>
              </a:rPr>
              <a:t>3.Filled with guilt, survivors accuse themselves of having mistreated or neglected the dead.</a:t>
            </a:r>
          </a:p>
          <a:p>
            <a:pPr>
              <a:buNone/>
            </a:pPr>
            <a:r>
              <a:rPr lang="en-US" sz="2400" dirty="0" smtClean="0">
                <a:latin typeface="Times New Roman" pitchFamily="18" charset="0"/>
                <a:cs typeface="Times New Roman" pitchFamily="18" charset="0"/>
              </a:rPr>
              <a:t>4. Irritation and anger are directed at themselves, the deceased, friends, relatives, doctors, the world or God.</a:t>
            </a:r>
          </a:p>
          <a:p>
            <a:pPr>
              <a:buNone/>
            </a:pPr>
            <a:r>
              <a:rPr lang="en-US" sz="2400" dirty="0" smtClean="0">
                <a:latin typeface="Times New Roman" pitchFamily="18" charset="0"/>
                <a:cs typeface="Times New Roman" pitchFamily="18" charset="0"/>
              </a:rPr>
              <a:t>5. Restlessness, agitation, aimlessness, lack of motivation and abandonment of usual habits.</a:t>
            </a:r>
          </a:p>
          <a:p>
            <a:pPr>
              <a:buNone/>
            </a:pPr>
            <a:r>
              <a:rPr lang="en-US" sz="2400" dirty="0" smtClean="0">
                <a:latin typeface="Times New Roman" pitchFamily="18" charset="0"/>
                <a:cs typeface="Times New Roman" pitchFamily="18" charset="0"/>
              </a:rPr>
              <a:t>6.Identification phenomena adaptations traits or behaviors of the deceased (especially those of final illness)</a:t>
            </a:r>
          </a:p>
          <a:p>
            <a:pPr>
              <a:buNone/>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Restitution or Reorganization</a:t>
            </a:r>
            <a:endParaRPr lang="en-US" b="1" u="sng"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Bereaved reorganizes the loss</a:t>
            </a:r>
          </a:p>
          <a:p>
            <a:r>
              <a:rPr lang="en-US" sz="2400" dirty="0" smtClean="0">
                <a:latin typeface="Times New Roman" pitchFamily="18" charset="0"/>
                <a:cs typeface="Times New Roman" pitchFamily="18" charset="0"/>
              </a:rPr>
              <a:t>Grieving has been accomplished</a:t>
            </a:r>
          </a:p>
          <a:p>
            <a:r>
              <a:rPr lang="en-US" sz="2400" dirty="0" smtClean="0">
                <a:latin typeface="Times New Roman" pitchFamily="18" charset="0"/>
                <a:cs typeface="Times New Roman" pitchFamily="18" charset="0"/>
              </a:rPr>
              <a:t>Attention shifts to life apart from the deceased</a:t>
            </a:r>
          </a:p>
          <a:p>
            <a:r>
              <a:rPr lang="en-US" sz="2400" dirty="0" smtClean="0">
                <a:latin typeface="Times New Roman" pitchFamily="18" charset="0"/>
                <a:cs typeface="Times New Roman" pitchFamily="18" charset="0"/>
              </a:rPr>
              <a:t>Grieving is acknowledged and accepted</a:t>
            </a:r>
          </a:p>
          <a:p>
            <a:r>
              <a:rPr lang="en-US" sz="2400" dirty="0" smtClean="0">
                <a:latin typeface="Times New Roman" pitchFamily="18" charset="0"/>
                <a:cs typeface="Times New Roman" pitchFamily="18" charset="0"/>
              </a:rPr>
              <a:t>Return to work</a:t>
            </a:r>
          </a:p>
          <a:p>
            <a:r>
              <a:rPr lang="en-US" sz="2400" dirty="0" smtClean="0">
                <a:latin typeface="Times New Roman" pitchFamily="18" charset="0"/>
                <a:cs typeface="Times New Roman" pitchFamily="18" charset="0"/>
              </a:rPr>
              <a:t>Resume old roles</a:t>
            </a:r>
          </a:p>
          <a:p>
            <a:r>
              <a:rPr lang="en-US" sz="2400" dirty="0" smtClean="0">
                <a:latin typeface="Times New Roman" pitchFamily="18" charset="0"/>
                <a:cs typeface="Times New Roman" pitchFamily="18" charset="0"/>
              </a:rPr>
              <a:t>Acquire new roles</a:t>
            </a:r>
          </a:p>
          <a:p>
            <a:r>
              <a:rPr lang="en-US" sz="2400" dirty="0" smtClean="0">
                <a:latin typeface="Times New Roman" pitchFamily="18" charset="0"/>
                <a:cs typeface="Times New Roman" pitchFamily="18" charset="0"/>
              </a:rPr>
              <a:t>Experience pleasure again</a:t>
            </a:r>
          </a:p>
          <a:p>
            <a:r>
              <a:rPr lang="en-US" sz="2400" dirty="0" smtClean="0">
                <a:latin typeface="Times New Roman" pitchFamily="18" charset="0"/>
                <a:cs typeface="Times New Roman" pitchFamily="18" charset="0"/>
              </a:rPr>
              <a:t>Seek companionship and love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Summary phases of Grief</a:t>
            </a:r>
            <a:endParaRPr lang="en-US" b="1" u="sng"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marL="514350" indent="-514350">
              <a:buFont typeface="+mj-lt"/>
              <a:buAutoNum type="alphaUcPeriod"/>
            </a:pPr>
            <a:r>
              <a:rPr lang="en-US" sz="2400" dirty="0" smtClean="0">
                <a:latin typeface="Times New Roman" pitchFamily="18" charset="0"/>
                <a:cs typeface="Times New Roman" pitchFamily="18" charset="0"/>
              </a:rPr>
              <a:t>Shock and denial (minutes, days, weeks)</a:t>
            </a:r>
          </a:p>
          <a:p>
            <a:pPr marL="514350" indent="-514350">
              <a:buFont typeface="+mj-lt"/>
              <a:buAutoNum type="alphaUcPeriod"/>
            </a:pPr>
            <a:endParaRPr lang="en-US" sz="2400" dirty="0" smtClean="0">
              <a:latin typeface="Times New Roman" pitchFamily="18" charset="0"/>
              <a:cs typeface="Times New Roman" pitchFamily="18" charset="0"/>
            </a:endParaRPr>
          </a:p>
          <a:p>
            <a:pPr marL="514350" indent="-514350"/>
            <a:r>
              <a:rPr lang="en-US" sz="2400" dirty="0" smtClean="0">
                <a:latin typeface="Times New Roman" pitchFamily="18" charset="0"/>
                <a:cs typeface="Times New Roman" pitchFamily="18" charset="0"/>
              </a:rPr>
              <a:t>Disbelief and numbness</a:t>
            </a:r>
          </a:p>
          <a:p>
            <a:pPr marL="514350" indent="-514350"/>
            <a:r>
              <a:rPr lang="en-US" sz="2400" dirty="0" smtClean="0">
                <a:latin typeface="Times New Roman" pitchFamily="18" charset="0"/>
                <a:cs typeface="Times New Roman" pitchFamily="18" charset="0"/>
              </a:rPr>
              <a:t>Searching behaviors: pinning, yearning, protest, postmortems</a:t>
            </a:r>
          </a:p>
          <a:p>
            <a:pPr marL="514350" indent="-514350">
              <a:buNone/>
            </a:pPr>
            <a:endParaRPr lang="en-US" sz="2400" dirty="0" smtClean="0">
              <a:latin typeface="Times New Roman" pitchFamily="18" charset="0"/>
              <a:cs typeface="Times New Roman" pitchFamily="18" charset="0"/>
            </a:endParaRPr>
          </a:p>
          <a:p>
            <a:pPr marL="514350" indent="-514350">
              <a:buNone/>
            </a:pPr>
            <a:r>
              <a:rPr lang="en-US" sz="2400" dirty="0" smtClean="0">
                <a:latin typeface="Times New Roman" pitchFamily="18" charset="0"/>
                <a:cs typeface="Times New Roman" pitchFamily="18" charset="0"/>
              </a:rPr>
              <a:t>B. Acute anguish (weeks, months)</a:t>
            </a:r>
          </a:p>
          <a:p>
            <a:pPr marL="514350" indent="-514350">
              <a:buNone/>
            </a:pPr>
            <a:endParaRPr lang="en-US" sz="2400" dirty="0" smtClean="0">
              <a:latin typeface="Times New Roman" pitchFamily="18" charset="0"/>
              <a:cs typeface="Times New Roman" pitchFamily="18" charset="0"/>
            </a:endParaRPr>
          </a:p>
          <a:p>
            <a:pPr marL="514350" indent="-514350"/>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Waves of somatic distress         Withdrawal</a:t>
            </a:r>
          </a:p>
          <a:p>
            <a:pPr marL="514350" indent="-514350"/>
            <a:r>
              <a:rPr lang="en-US" sz="2400" dirty="0" smtClean="0">
                <a:latin typeface="Times New Roman" pitchFamily="18" charset="0"/>
                <a:cs typeface="Times New Roman" pitchFamily="18" charset="0"/>
              </a:rPr>
              <a:t>      Preoccupation                            Guilt</a:t>
            </a:r>
          </a:p>
          <a:p>
            <a:pPr marL="514350" indent="-514350"/>
            <a:r>
              <a:rPr lang="en-US" sz="2400" dirty="0" smtClean="0">
                <a:latin typeface="Times New Roman" pitchFamily="18" charset="0"/>
                <a:cs typeface="Times New Roman" pitchFamily="18" charset="0"/>
              </a:rPr>
              <a:t>      Lost patterns of conduct</a:t>
            </a:r>
          </a:p>
          <a:p>
            <a:pPr marL="514350" indent="-514350"/>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Restless and agitated</a:t>
            </a:r>
          </a:p>
          <a:p>
            <a:pPr marL="514350" indent="-514350"/>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Aimless and unmotivational</a:t>
            </a:r>
          </a:p>
          <a:p>
            <a:pPr marL="514350" indent="-514350"/>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Identification with bereaved</a:t>
            </a:r>
          </a:p>
          <a:p>
            <a:pPr marL="514350" indent="-514350">
              <a:buNone/>
            </a:pPr>
            <a:endParaRPr lang="en-US" sz="2400" dirty="0" smtClean="0">
              <a:latin typeface="Times New Roman" pitchFamily="18" charset="0"/>
              <a:cs typeface="Times New Roman" pitchFamily="18" charset="0"/>
            </a:endParaRPr>
          </a:p>
          <a:p>
            <a:pPr marL="514350" indent="-514350">
              <a:buNone/>
            </a:pPr>
            <a:endParaRPr lang="en-US" sz="2400" dirty="0" smtClean="0">
              <a:latin typeface="Times New Roman" pitchFamily="18" charset="0"/>
              <a:cs typeface="Times New Roman" pitchFamily="18" charset="0"/>
            </a:endParaRPr>
          </a:p>
          <a:p>
            <a:pPr marL="514350" indent="-514350">
              <a:buNone/>
            </a:pPr>
            <a:endParaRPr lang="en-US" sz="2400" dirty="0">
              <a:latin typeface="Times New Roman" pitchFamily="18" charset="0"/>
              <a:cs typeface="Times New Roman" pitchFamily="18" charset="0"/>
            </a:endParaRPr>
          </a:p>
          <a:p>
            <a:pPr marL="514350" indent="-514350">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C. Resolutions (months, years)</a:t>
            </a:r>
          </a:p>
          <a:p>
            <a:pPr>
              <a:buNone/>
            </a:pP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Have grieved</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Return to work</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Resume old roles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Acquire new roles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 experience pleasure</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Seek companionship and love of others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508</Words>
  <Application>Microsoft Office PowerPoint</Application>
  <PresentationFormat>On-screen Show (4:3)</PresentationFormat>
  <Paragraphs>97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LECTURER: DR SOBBIE Z. A. MULINDI SENIOR LECTURER CONSULTANT DEPARTMENT OF PSYCHIATRY</vt:lpstr>
      <vt:lpstr>PHENOMENOLOGY OF GRIEF</vt:lpstr>
      <vt:lpstr>Cont…</vt:lpstr>
      <vt:lpstr>Cont…</vt:lpstr>
      <vt:lpstr>Cont…</vt:lpstr>
      <vt:lpstr>Cont…</vt:lpstr>
      <vt:lpstr>Restitution or Reorganization</vt:lpstr>
      <vt:lpstr>Summary phases of Grief</vt:lpstr>
      <vt:lpstr>Cont..</vt:lpstr>
      <vt:lpstr>Cont…</vt:lpstr>
      <vt:lpstr>EDUCATIONAL OBJECTIVES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PHENOMENOLOGY OF GRIEF</dc:title>
  <dc:creator>User</dc:creator>
  <cp:lastModifiedBy>User</cp:lastModifiedBy>
  <cp:revision>8</cp:revision>
  <dcterms:created xsi:type="dcterms:W3CDTF">2015-01-08T05:20:53Z</dcterms:created>
  <dcterms:modified xsi:type="dcterms:W3CDTF">2015-01-08T06:27:29Z</dcterms:modified>
</cp:coreProperties>
</file>