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70" r:id="rId11"/>
    <p:sldId id="262" r:id="rId12"/>
    <p:sldId id="264" r:id="rId13"/>
    <p:sldId id="263" r:id="rId14"/>
    <p:sldId id="265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F8DB7-92A7-40E0-B313-6CAC09C93992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F2352-F900-4796-84E1-104871171C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8D6E-F74D-46A2-87A1-0DE9D9F21E77}" type="datetimeFigureOut">
              <a:rPr lang="en-US" smtClean="0"/>
              <a:pPr/>
              <a:t>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0FFE-4D68-4BC4-A7B6-5D0C0437E0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610600" cy="64992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LECTURE MBCHB V</a:t>
            </a:r>
            <a:br>
              <a:rPr lang="en-US" b="1" dirty="0" smtClean="0"/>
            </a:br>
            <a:r>
              <a:rPr lang="en-US" b="1" dirty="0" smtClean="0"/>
              <a:t>CRISIS INTERVENTION</a:t>
            </a:r>
            <a:br>
              <a:rPr lang="en-US" b="1" dirty="0" smtClean="0"/>
            </a:br>
            <a:r>
              <a:rPr lang="en-US" b="1" dirty="0" smtClean="0"/>
              <a:t>Dr. </a:t>
            </a:r>
            <a:r>
              <a:rPr lang="en-US" b="1" dirty="0" err="1" smtClean="0"/>
              <a:t>Sobbie</a:t>
            </a:r>
            <a:r>
              <a:rPr lang="en-US" b="1" dirty="0" smtClean="0"/>
              <a:t> A. Z. </a:t>
            </a:r>
            <a:r>
              <a:rPr lang="en-US" b="1" dirty="0" err="1" smtClean="0"/>
              <a:t>Mulindi</a:t>
            </a:r>
            <a:r>
              <a:rPr lang="en-US" b="1" dirty="0" smtClean="0"/>
              <a:t> – Dept of </a:t>
            </a:r>
            <a:r>
              <a:rPr lang="en-US" b="1" dirty="0" smtClean="0"/>
              <a:t>Psychiatry</a:t>
            </a:r>
            <a:br>
              <a:rPr lang="en-US" b="1" dirty="0" smtClean="0"/>
            </a:br>
            <a:r>
              <a:rPr lang="en-US" b="1" dirty="0" smtClean="0"/>
              <a:t>Senior Lecturer &amp; Consultant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/>
          </a:bodyPr>
          <a:lstStyle/>
          <a:p>
            <a:pPr marL="514350" indent="-514350" algn="just">
              <a:buNone/>
            </a:pPr>
            <a:r>
              <a:rPr lang="en-US" dirty="0" smtClean="0"/>
              <a:t>B.	</a:t>
            </a:r>
            <a:r>
              <a:rPr lang="en-US" sz="3600" dirty="0" smtClean="0"/>
              <a:t>A</a:t>
            </a:r>
            <a:r>
              <a:rPr lang="en-US" sz="3600" b="1" dirty="0" smtClean="0"/>
              <a:t>ssess </a:t>
            </a:r>
            <a:r>
              <a:rPr lang="en-US" sz="3600" b="1" dirty="0" smtClean="0"/>
              <a:t>the Crisis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600" dirty="0" smtClean="0"/>
              <a:t>Identify stressful precipitation events, duration, problem created and degree of significance.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600" dirty="0" smtClean="0"/>
              <a:t>Assess amount of disruption in individual’s life and effect on significant others.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600" dirty="0" smtClean="0"/>
              <a:t>Assess suicidal and homicidal risk.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3600" dirty="0" smtClean="0"/>
              <a:t>Assess current coping skill, strengths and general level of functioning.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4637"/>
            <a:ext cx="8686800" cy="6354763"/>
          </a:xfrm>
        </p:spPr>
        <p:txBody>
          <a:bodyPr>
            <a:normAutofit fontScale="25000" lnSpcReduction="20000"/>
          </a:bodyPr>
          <a:lstStyle/>
          <a:p>
            <a:pPr marL="514350" indent="-514350" algn="just">
              <a:buFont typeface="+mj-lt"/>
              <a:buAutoNum type="alphaUcPeriod" startAt="4"/>
            </a:pPr>
            <a:r>
              <a:rPr lang="en-US" sz="10800" b="1" dirty="0" smtClean="0"/>
              <a:t>Intervention Approach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Help patient to relate the crisis event to current feelings.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Encourage expression of all feelings related to disruption.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Explore past coping skills and reinforce adaptive ones.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Use all means available in social network to take care of patients immediate needs (significant others, law enforcement agencies, housing, welfare, employment, medical and school for example).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Encourage the person to talk about the losses and changes involved.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Clarify the person’s perception of current difficulties.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Explain to the person the relationship between the crisis situation and his/her present behaviour and feelings.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Recognize denial as a normal reaction during defensive retreat from the crisis.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10800" dirty="0" smtClean="0"/>
              <a:t>Help him/her find facts.</a:t>
            </a:r>
          </a:p>
          <a:p>
            <a:pPr marL="571500" indent="-571500">
              <a:buFont typeface="+mj-lt"/>
              <a:buAutoNum type="romanL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lphaUcPeriod" startAt="4"/>
            </a:pP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 fontScale="25000" lnSpcReduction="20000"/>
          </a:bodyPr>
          <a:lstStyle/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Give the person time to experience the feelings and to fully express them.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Avoid giving false reassurance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Do not encourage the person to blame or shove responsibility for the crisis event on others.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Help the person to confront the crisis in amounts or “doses” that can be managed.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Encourage the person to do what he/she can for self, explore coping mechanisms to assist the person in examining alternative ways of coping.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Strengthen or reinforce previously learned patterns that can be effective but are not being used.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Involve the client in decision making and working on specific tasks.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Reinforce useful suggestions.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Assist the person in seeking and accepting help.</a:t>
            </a:r>
          </a:p>
          <a:p>
            <a:pPr marL="571500" indent="-571500" algn="just">
              <a:buFont typeface="+mj-lt"/>
              <a:buAutoNum type="romanLcPeriod" startAt="10"/>
            </a:pPr>
            <a:r>
              <a:rPr lang="en-US" sz="9600" dirty="0" smtClean="0"/>
              <a:t>Be familiar with community resources to which the person or family can be referred for additional service.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Intervention Approach Cont’</a:t>
            </a: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Developmental crises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Situation crisis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crisis of separation and loss</a:t>
            </a:r>
          </a:p>
          <a:p>
            <a:pPr marL="0" indent="0" algn="just">
              <a:buNone/>
            </a:pPr>
            <a:r>
              <a:rPr lang="en-US" dirty="0" smtClean="0"/>
              <a:t>Entry in school, puberty, leaving home, graduation from school, pregnancy, childbirth, middle age, menopause, retirement and facing death of others and self are developmental crises.</a:t>
            </a:r>
          </a:p>
          <a:p>
            <a:pPr marL="0" indent="0" algn="just">
              <a:buNone/>
            </a:pPr>
            <a:r>
              <a:rPr lang="en-US" dirty="0" smtClean="0"/>
              <a:t>Situational crises include natural disasters, hurricane, tornado, earthquake or tsunami, floods, loss through separation, divorce or death of a loved one, loss of one’s job, money, valuable possession or job change.</a:t>
            </a:r>
          </a:p>
          <a:p>
            <a:pPr marL="0" indent="0" algn="just">
              <a:buNone/>
            </a:pPr>
            <a:r>
              <a:rPr lang="en-US" dirty="0" smtClean="0"/>
              <a:t>Additions in the family, unwanted pregnancy, return of prisoner of war or mental patient, adoption of child.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Types of crises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Types of crises cont’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Death, separation, divorce, threat to one life or physical integrity.</a:t>
            </a:r>
          </a:p>
          <a:p>
            <a:pPr marL="0" indent="0" algn="just">
              <a:buNone/>
            </a:pPr>
            <a:r>
              <a:rPr lang="en-US" dirty="0" smtClean="0"/>
              <a:t>Illness, hospitalization, a power struggle on the job, a sudden change in role responsibilities, forced geographical relocation.</a:t>
            </a:r>
          </a:p>
          <a:p>
            <a:pPr marL="0" indent="0" algn="just">
              <a:buNone/>
            </a:pPr>
            <a:r>
              <a:rPr lang="en-US" dirty="0" smtClean="0"/>
              <a:t>Rape, suicide, homicide, imprisonment, diagnosis of a fatal illness HIV/Ca, heart problem etc can also be classified as this type of crisis.</a:t>
            </a:r>
          </a:p>
          <a:p>
            <a:pPr marL="0" indent="0" algn="just">
              <a:buNone/>
            </a:pPr>
            <a:r>
              <a:rPr lang="en-US" dirty="0" smtClean="0"/>
              <a:t>Motor vehicle accidents, airplane crashes, collapse of physical structures.</a:t>
            </a:r>
          </a:p>
          <a:p>
            <a:pPr marL="0" indent="0" algn="just">
              <a:buNone/>
            </a:pPr>
            <a:r>
              <a:rPr lang="en-US" dirty="0" smtClean="0"/>
              <a:t>Bombing, suicide bombers, terrorist attacks, ethnic clashes, ethnic cleansing, </a:t>
            </a:r>
            <a:r>
              <a:rPr lang="en-US" dirty="0" smtClean="0"/>
              <a:t>xenophobic </a:t>
            </a:r>
            <a:r>
              <a:rPr lang="en-US" dirty="0" smtClean="0"/>
              <a:t>violence, homicide, genocide, post election violence.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GENOCIDE- RWANDA</a:t>
            </a:r>
            <a:endParaRPr lang="en-US" dirty="0"/>
          </a:p>
        </p:txBody>
      </p:sp>
      <p:pic>
        <p:nvPicPr>
          <p:cNvPr id="4" name="Content Placeholder 3" descr="P1060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716280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KQ CRASH ABIDJAN</a:t>
            </a:r>
            <a:endParaRPr lang="en-US" dirty="0"/>
          </a:p>
        </p:txBody>
      </p:sp>
      <p:pic>
        <p:nvPicPr>
          <p:cNvPr id="4" name="Content Placeholder 3" descr="P106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69342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POST-ELECTION VIOLENCE, KENYA.</a:t>
            </a:r>
            <a:endParaRPr lang="en-US" dirty="0"/>
          </a:p>
        </p:txBody>
      </p:sp>
      <p:pic>
        <p:nvPicPr>
          <p:cNvPr id="4" name="Content Placeholder 3" descr="P1060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600200"/>
            <a:ext cx="5867400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ELECTION VIOLENCE, KENYA</a:t>
            </a:r>
            <a:endParaRPr lang="en-US" dirty="0"/>
          </a:p>
        </p:txBody>
      </p:sp>
      <p:pic>
        <p:nvPicPr>
          <p:cNvPr id="4" name="Content Placeholder 3" descr="P106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600200"/>
            <a:ext cx="7543800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ELECTION VIOLENCE KENYA</a:t>
            </a:r>
            <a:endParaRPr lang="en-US" dirty="0"/>
          </a:p>
        </p:txBody>
      </p:sp>
      <p:pic>
        <p:nvPicPr>
          <p:cNvPr id="4" name="Content Placeholder 3" descr="P1060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716279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tx1"/>
                </a:solidFill>
              </a:rPr>
              <a:t>Introduction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Crisis intervention is a type of psychiatric treatment in which individuals and/or their families are helped in their efforts to forestall the process of mental </a:t>
            </a:r>
            <a:r>
              <a:rPr lang="en-US" sz="4400" dirty="0" err="1" smtClean="0">
                <a:solidFill>
                  <a:schemeClr val="tx1"/>
                </a:solidFill>
              </a:rPr>
              <a:t>decompensation</a:t>
            </a:r>
            <a:r>
              <a:rPr lang="en-US" sz="4400" dirty="0" smtClean="0">
                <a:solidFill>
                  <a:schemeClr val="tx1"/>
                </a:solidFill>
              </a:rPr>
              <a:t> in reaction to severe emotional stress by direct and immediate supportive approaches.</a:t>
            </a:r>
          </a:p>
          <a:p>
            <a:pPr marL="514350" indent="-514350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PSYCHO-SOCIAL STRESSORS</a:t>
            </a:r>
            <a:endParaRPr lang="en-US" dirty="0"/>
          </a:p>
        </p:txBody>
      </p:sp>
      <p:pic>
        <p:nvPicPr>
          <p:cNvPr id="4" name="Content Placeholder 3" descr="P1060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543799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THE BRILLIANT ONES WERE TAUGHT, J.S SMITH (AHS, 1965)</a:t>
            </a:r>
            <a:endParaRPr lang="en-US" dirty="0"/>
          </a:p>
        </p:txBody>
      </p:sp>
      <p:pic>
        <p:nvPicPr>
          <p:cNvPr id="4" name="Content Placeholder 3" descr="P1060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723899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008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4400" b="1" dirty="0" smtClean="0"/>
              <a:t>Characteristics of Crisis Intervention </a:t>
            </a:r>
          </a:p>
          <a:p>
            <a:pPr marL="514350" indent="-514350" algn="just">
              <a:buAutoNum type="alphaUcPeriod"/>
            </a:pPr>
            <a:r>
              <a:rPr lang="en-US" sz="4400" dirty="0" smtClean="0">
                <a:solidFill>
                  <a:schemeClr val="tx1"/>
                </a:solidFill>
              </a:rPr>
              <a:t>Acute, sudden onset related to a stressful precipitating event of which the individual is aware but which immobilizes previous coping abilities.</a:t>
            </a:r>
          </a:p>
          <a:p>
            <a:pPr marL="514350" indent="-514350" algn="just">
              <a:buAutoNum type="alphaUcPeriod"/>
            </a:pPr>
            <a:r>
              <a:rPr lang="en-US" sz="4400" dirty="0" smtClean="0"/>
              <a:t>Responsive to brief therapy with focus on immediate problem</a:t>
            </a:r>
          </a:p>
          <a:p>
            <a:pPr>
              <a:buNone/>
            </a:pPr>
            <a:endParaRPr lang="en-US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Characteristics of Crisis Intervention </a:t>
            </a:r>
            <a:br>
              <a:rPr lang="en-US" b="1" dirty="0" smtClean="0"/>
            </a:br>
            <a:r>
              <a:rPr lang="en-US" b="1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None/>
            </a:pPr>
            <a:r>
              <a:rPr lang="en-US" sz="4400" dirty="0" smtClean="0"/>
              <a:t>C.	Focus shifted from the psyche in the individual to the individual in the environment.  De-emphasis on </a:t>
            </a:r>
            <a:r>
              <a:rPr lang="en-US" sz="4400" dirty="0" err="1" smtClean="0"/>
              <a:t>intrapsychic</a:t>
            </a:r>
            <a:r>
              <a:rPr lang="en-US" sz="4400" dirty="0" smtClean="0"/>
              <a:t> aspects</a:t>
            </a:r>
          </a:p>
          <a:p>
            <a:pPr marL="514350" indent="-514350" algn="just">
              <a:buNone/>
            </a:pPr>
            <a:r>
              <a:rPr lang="en-US" sz="4400" dirty="0" smtClean="0"/>
              <a:t>D.	Crisis </a:t>
            </a:r>
            <a:r>
              <a:rPr lang="en-US" sz="4400" dirty="0" smtClean="0"/>
              <a:t>period is time-limited (usually </a:t>
            </a:r>
            <a:r>
              <a:rPr lang="en-US" sz="4400" dirty="0" err="1" smtClean="0"/>
              <a:t>upto</a:t>
            </a:r>
            <a:r>
              <a:rPr lang="en-US" sz="4400" dirty="0" smtClean="0"/>
              <a:t> six weeks)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610600" cy="65071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sz="4000" b="1" dirty="0" smtClean="0"/>
              <a:t>Concepts and Principles Relating to Crisis Intervention </a:t>
            </a:r>
          </a:p>
          <a:p>
            <a:pPr marL="514350" indent="-514350" algn="just">
              <a:buAutoNum type="alphaUcPeriod"/>
            </a:pPr>
            <a:r>
              <a:rPr lang="en-US" sz="4000" dirty="0" smtClean="0"/>
              <a:t>Crises are turning prints where changes in behaviour patterns and life styles can occur; individuals in crisis are most amenable altering old and unsuccessful coping mechanisms and are most likely to learn new and more effective functional behaivours.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Concepts and Principles Relating to Crisis </a:t>
            </a:r>
            <a:r>
              <a:rPr lang="en-US" b="1" dirty="0" smtClean="0"/>
              <a:t>Intervention Cont’d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en-US" sz="4000" dirty="0" smtClean="0"/>
              <a:t>B. Social </a:t>
            </a:r>
            <a:r>
              <a:rPr lang="en-US" sz="4000" dirty="0" smtClean="0"/>
              <a:t>milieu and its structure are contributing factors in both the development of psychiatric symptoms and eventual </a:t>
            </a:r>
            <a:r>
              <a:rPr lang="en-US" sz="4000" dirty="0" smtClean="0"/>
              <a:t>recovery.</a:t>
            </a:r>
          </a:p>
          <a:p>
            <a:pPr marL="514350" indent="-514350" algn="just">
              <a:buNone/>
            </a:pPr>
            <a:r>
              <a:rPr lang="en-US" sz="4000" dirty="0" smtClean="0"/>
              <a:t>C. If </a:t>
            </a:r>
            <a:r>
              <a:rPr lang="en-US" sz="4000" dirty="0" smtClean="0"/>
              <a:t>a crisis is handled effectively, the person’s mental stability will be maintained, individual may return to a pre-crisis state or better.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4770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lphaUcPeriod" startAt="4"/>
            </a:pPr>
            <a:r>
              <a:rPr lang="en-US" sz="4400" dirty="0" smtClean="0"/>
              <a:t>If a crisis is not handled effectively, individual may progress to a worse state with .exacerbations of earlier conflicts, (future crises may not be handled well.</a:t>
            </a:r>
          </a:p>
          <a:p>
            <a:pPr marL="514350" indent="-514350" algn="just">
              <a:buFont typeface="+mj-lt"/>
              <a:buAutoNum type="alphaUcPeriod" startAt="4"/>
            </a:pPr>
            <a:r>
              <a:rPr lang="en-US" sz="4400" dirty="0" smtClean="0"/>
              <a:t>There are a number of universal developmental crisis periods in every individual’s life</a:t>
            </a:r>
            <a:r>
              <a:rPr lang="en-US" sz="4400" dirty="0" smtClean="0"/>
              <a:t>.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None/>
            </a:pPr>
            <a:r>
              <a:rPr lang="en-US" dirty="0" smtClean="0"/>
              <a:t>F.	</a:t>
            </a:r>
            <a:r>
              <a:rPr lang="en-US" sz="3900" dirty="0" smtClean="0"/>
              <a:t>Each person tries to maintain equilibrium through use of adaptive </a:t>
            </a:r>
            <a:r>
              <a:rPr lang="en-US" sz="3900" dirty="0" err="1" smtClean="0"/>
              <a:t>behaviours</a:t>
            </a:r>
            <a:r>
              <a:rPr lang="en-US" sz="3900" dirty="0" smtClean="0"/>
              <a:t> (defense mechanisms).</a:t>
            </a:r>
          </a:p>
          <a:p>
            <a:pPr marL="514350" indent="-514350" algn="just">
              <a:buAutoNum type="alphaUcPeriod" startAt="7"/>
            </a:pPr>
            <a:r>
              <a:rPr lang="en-US" sz="3900" dirty="0" smtClean="0"/>
              <a:t>When </a:t>
            </a:r>
            <a:r>
              <a:rPr lang="en-US" sz="3900" dirty="0" smtClean="0"/>
              <a:t>individuals face a problem, they cannot solve tension, anxiety, narrowed perception and disorganized thinking and function </a:t>
            </a:r>
            <a:r>
              <a:rPr lang="en-US" sz="3900" dirty="0" smtClean="0"/>
              <a:t>occur.</a:t>
            </a:r>
          </a:p>
          <a:p>
            <a:pPr marL="514350" indent="-514350" algn="just">
              <a:buAutoNum type="alphaUcPeriod" startAt="7"/>
            </a:pPr>
            <a:r>
              <a:rPr lang="en-US" sz="3900" dirty="0" smtClean="0"/>
              <a:t>Immediate </a:t>
            </a:r>
            <a:r>
              <a:rPr lang="en-US" sz="3900" dirty="0" smtClean="0"/>
              <a:t>relief of symptoms produced by crisis is more urgent than exploring their cause</a:t>
            </a:r>
            <a:endParaRPr lang="en-US" sz="3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4400" b="1" dirty="0" smtClean="0"/>
              <a:t>Approaches to Crisis Intervention</a:t>
            </a:r>
          </a:p>
          <a:p>
            <a:pPr marL="514350" indent="-514350">
              <a:buAutoNum type="alphaUcPeriod"/>
            </a:pPr>
            <a:r>
              <a:rPr lang="en-US" sz="4400" b="1" dirty="0" smtClean="0"/>
              <a:t>Goals 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4400" dirty="0" smtClean="0"/>
              <a:t>Avoid hospitalization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4400" dirty="0" smtClean="0"/>
              <a:t>Return to pre-crisis level and preserve ability to function 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4400" dirty="0" smtClean="0"/>
              <a:t>Assist in problem solving, with here-and-now focus.</a:t>
            </a:r>
          </a:p>
          <a:p>
            <a:pPr marL="514350" indent="-514350" algn="just">
              <a:buNone/>
            </a:pPr>
            <a:r>
              <a:rPr lang="en-US" dirty="0" smtClean="0"/>
              <a:t> </a:t>
            </a:r>
            <a:r>
              <a:rPr lang="en-US" dirty="0" smtClean="0"/>
              <a:t>	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774</Words>
  <Application>Microsoft Office PowerPoint</Application>
  <PresentationFormat>On-screen Show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LECTURE MBCHB V CRISIS INTERVENTION Dr. Sobbie A. Z. Mulindi – Dept of Psychiatry Senior Lecturer &amp; Consultant</vt:lpstr>
      <vt:lpstr>Introduction  </vt:lpstr>
      <vt:lpstr>Slide 3</vt:lpstr>
      <vt:lpstr>Characteristics of Crisis Intervention  cont’d</vt:lpstr>
      <vt:lpstr>Slide 5</vt:lpstr>
      <vt:lpstr>Concepts and Principles Relating to Crisis Intervention Cont’d  </vt:lpstr>
      <vt:lpstr>Slide 7</vt:lpstr>
      <vt:lpstr>Slide 8</vt:lpstr>
      <vt:lpstr>Slide 9</vt:lpstr>
      <vt:lpstr>Slide 10</vt:lpstr>
      <vt:lpstr>Slide 11</vt:lpstr>
      <vt:lpstr>Intervention Approach Cont’</vt:lpstr>
      <vt:lpstr>Types of crises</vt:lpstr>
      <vt:lpstr>Types of crises cont’</vt:lpstr>
      <vt:lpstr>GENOCIDE- RWANDA</vt:lpstr>
      <vt:lpstr>KQ CRASH ABIDJAN</vt:lpstr>
      <vt:lpstr>POST-ELECTION VIOLENCE, KENYA.</vt:lpstr>
      <vt:lpstr>POST ELECTION VIOLENCE, KENYA</vt:lpstr>
      <vt:lpstr>POST ELECTION VIOLENCE KENYA</vt:lpstr>
      <vt:lpstr>PSYCHO-SOCIAL STRESSORS</vt:lpstr>
      <vt:lpstr>EVEN THE BRILLIANT ONES WERE TAUGHT, J.S SMITH (AHS, 1965)</vt:lpstr>
    </vt:vector>
  </TitlesOfParts>
  <Company>Owner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MBCHB V CRISIS INTERVENTION Dr. Sobbie A. Z. Mulindi – Dept of Psychology</dc:title>
  <dc:creator>Phenny</dc:creator>
  <cp:lastModifiedBy>acer</cp:lastModifiedBy>
  <cp:revision>44</cp:revision>
  <dcterms:created xsi:type="dcterms:W3CDTF">2015-02-06T14:10:35Z</dcterms:created>
  <dcterms:modified xsi:type="dcterms:W3CDTF">2015-02-08T18:34:40Z</dcterms:modified>
</cp:coreProperties>
</file>