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DA8D1C-1C22-4CB3-96DE-C7CFA54DDF28}" type="datetimeFigureOut">
              <a:rPr lang="en-US" smtClean="0"/>
              <a:pPr/>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A8D1C-1C22-4CB3-96DE-C7CFA54DDF28}" type="datetimeFigureOut">
              <a:rPr lang="en-US" smtClean="0"/>
              <a:pPr/>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A8D1C-1C22-4CB3-96DE-C7CFA54DDF28}" type="datetimeFigureOut">
              <a:rPr lang="en-US" smtClean="0"/>
              <a:pPr/>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A8D1C-1C22-4CB3-96DE-C7CFA54DDF28}" type="datetimeFigureOut">
              <a:rPr lang="en-US" smtClean="0"/>
              <a:pPr/>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DA8D1C-1C22-4CB3-96DE-C7CFA54DDF28}" type="datetimeFigureOut">
              <a:rPr lang="en-US" smtClean="0"/>
              <a:pPr/>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DA8D1C-1C22-4CB3-96DE-C7CFA54DDF28}" type="datetimeFigureOut">
              <a:rPr lang="en-US" smtClean="0"/>
              <a:pPr/>
              <a:t>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DA8D1C-1C22-4CB3-96DE-C7CFA54DDF28}" type="datetimeFigureOut">
              <a:rPr lang="en-US" smtClean="0"/>
              <a:pPr/>
              <a:t>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DA8D1C-1C22-4CB3-96DE-C7CFA54DDF28}" type="datetimeFigureOut">
              <a:rPr lang="en-US" smtClean="0"/>
              <a:pPr/>
              <a:t>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DA8D1C-1C22-4CB3-96DE-C7CFA54DDF28}" type="datetimeFigureOut">
              <a:rPr lang="en-US" smtClean="0"/>
              <a:pPr/>
              <a:t>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A8D1C-1C22-4CB3-96DE-C7CFA54DDF28}" type="datetimeFigureOut">
              <a:rPr lang="en-US" smtClean="0"/>
              <a:pPr/>
              <a:t>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A8D1C-1C22-4CB3-96DE-C7CFA54DDF28}" type="datetimeFigureOut">
              <a:rPr lang="en-US" smtClean="0"/>
              <a:pPr/>
              <a:t>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A4DF4-E8F0-4F51-A809-4200F41917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DA8D1C-1C22-4CB3-96DE-C7CFA54DDF28}" type="datetimeFigureOut">
              <a:rPr lang="en-US" smtClean="0"/>
              <a:pPr/>
              <a:t>2/24/2015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A4DF4-E8F0-4F51-A809-4200F41917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a:t>LECTURE 16</a:t>
            </a:r>
            <a:r>
              <a:rPr lang="en-US" sz="3600" dirty="0"/>
              <a:t/>
            </a:r>
            <a:br>
              <a:rPr lang="en-US" sz="3600" dirty="0"/>
            </a:br>
            <a:r>
              <a:rPr lang="en-US" sz="3600" b="1" dirty="0"/>
              <a:t>MB CH BV</a:t>
            </a:r>
            <a:r>
              <a:rPr lang="en-US" sz="3600" dirty="0"/>
              <a:t/>
            </a:r>
            <a:br>
              <a:rPr lang="en-US" sz="3600" dirty="0"/>
            </a:br>
            <a:r>
              <a:rPr lang="en-US" sz="3600" b="1" dirty="0"/>
              <a:t>PSYCHOSOCIAL ASPECTS OF CHONIC ILLNESS</a:t>
            </a:r>
            <a:r>
              <a:rPr lang="en-US" sz="3600" dirty="0"/>
              <a:t/>
            </a:r>
            <a:br>
              <a:rPr lang="en-US" sz="3600" dirty="0"/>
            </a:br>
            <a:endParaRPr lang="en-US" sz="3600" dirty="0"/>
          </a:p>
        </p:txBody>
      </p:sp>
      <p:sp>
        <p:nvSpPr>
          <p:cNvPr id="3" name="Subtitle 2"/>
          <p:cNvSpPr>
            <a:spLocks noGrp="1"/>
          </p:cNvSpPr>
          <p:nvPr>
            <p:ph type="subTitle" idx="1"/>
          </p:nvPr>
        </p:nvSpPr>
        <p:spPr/>
        <p:txBody>
          <a:bodyPr/>
          <a:lstStyle/>
          <a:p>
            <a:r>
              <a:rPr lang="en-US" b="1" dirty="0"/>
              <a:t>DR. SOBBIE .Z. A. MULINDI </a:t>
            </a:r>
            <a:endParaRPr lang="en-US" dirty="0"/>
          </a:p>
          <a:p>
            <a:r>
              <a:rPr lang="en-US" b="1" dirty="0"/>
              <a:t>SENIOR LECTURER/CONSULTANT</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a:bodyPr>
          <a:lstStyle/>
          <a:p>
            <a:pPr lvl="0"/>
            <a:r>
              <a:rPr lang="en-US" dirty="0"/>
              <a:t>The patient knows deep down how bad news is</a:t>
            </a:r>
          </a:p>
          <a:p>
            <a:pPr lvl="0"/>
            <a:r>
              <a:rPr lang="en-US" dirty="0"/>
              <a:t>But may not want to face it in the open</a:t>
            </a:r>
          </a:p>
          <a:p>
            <a:pPr lvl="0"/>
            <a:r>
              <a:rPr lang="en-US" dirty="0"/>
              <a:t>Many patients and families may feel differently</a:t>
            </a:r>
          </a:p>
          <a:p>
            <a:pPr lvl="0"/>
            <a:r>
              <a:rPr lang="en-US" dirty="0"/>
              <a:t>They may think that knowledge itself will hasten death</a:t>
            </a:r>
          </a:p>
          <a:p>
            <a:pPr lvl="0"/>
            <a:r>
              <a:rPr lang="en-US" dirty="0"/>
              <a:t>“Don’t tell our mum she’s got cancer </a:t>
            </a:r>
          </a:p>
          <a:p>
            <a:pPr lvl="0"/>
            <a:r>
              <a:rPr lang="en-US" dirty="0"/>
              <a:t>The news alone would kill her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Keeping patients uniformed is not helpful</a:t>
            </a:r>
          </a:p>
          <a:p>
            <a:pPr lvl="0"/>
            <a:r>
              <a:rPr lang="en-US" dirty="0"/>
              <a:t>Studies indicate that majority of patients want to know </a:t>
            </a:r>
            <a:r>
              <a:rPr lang="en-US" b="1" dirty="0"/>
              <a:t>the </a:t>
            </a:r>
            <a:r>
              <a:rPr lang="en-US" b="1" u="sng" dirty="0"/>
              <a:t>diagnosis</a:t>
            </a:r>
            <a:endParaRPr lang="en-US" dirty="0"/>
          </a:p>
          <a:p>
            <a:pPr lvl="0"/>
            <a:r>
              <a:rPr lang="en-US" dirty="0"/>
              <a:t>They want to know what’s going on</a:t>
            </a:r>
          </a:p>
          <a:p>
            <a:pPr lvl="0"/>
            <a:r>
              <a:rPr lang="en-US" dirty="0"/>
              <a:t>They need to know to make informed decisions/plans</a:t>
            </a:r>
          </a:p>
          <a:p>
            <a:pPr lvl="0"/>
            <a:r>
              <a:rPr lang="en-US" dirty="0"/>
              <a:t>Withholding information infringes on patient’s ethical, moral and legal rights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Patient has a right to information that concerns him</a:t>
            </a:r>
          </a:p>
          <a:p>
            <a:pPr lvl="0"/>
            <a:r>
              <a:rPr lang="en-US" dirty="0"/>
              <a:t>Denial can be damaging to both the patient and relatives</a:t>
            </a:r>
          </a:p>
          <a:p>
            <a:pPr lvl="0"/>
            <a:r>
              <a:rPr lang="en-US" dirty="0"/>
              <a:t>Especially if denial is causing the patient great distress</a:t>
            </a:r>
          </a:p>
          <a:p>
            <a:pPr lvl="0"/>
            <a:r>
              <a:rPr lang="en-US" dirty="0"/>
              <a:t>That can sometimes lead to suicide</a:t>
            </a:r>
          </a:p>
          <a:p>
            <a:pPr lvl="0"/>
            <a:r>
              <a:rPr lang="en-US" dirty="0"/>
              <a:t>Expert assessment and help may be needed</a:t>
            </a:r>
          </a:p>
          <a:p>
            <a:pPr lvl="0"/>
            <a:r>
              <a:rPr lang="en-US" dirty="0"/>
              <a:t>To help the patient face the facts.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3.  </a:t>
            </a:r>
            <a:r>
              <a:rPr lang="en-US" b="1" u="sng" dirty="0"/>
              <a:t>Anger</a:t>
            </a:r>
            <a:endParaRPr lang="en-US" dirty="0"/>
          </a:p>
          <a:p>
            <a:pPr lvl="0"/>
            <a:r>
              <a:rPr lang="en-US" dirty="0"/>
              <a:t>Anger is common in all illness </a:t>
            </a:r>
          </a:p>
          <a:p>
            <a:pPr lvl="0"/>
            <a:r>
              <a:rPr lang="en-US" dirty="0"/>
              <a:t>With chronic illness, the anger is there everyday</a:t>
            </a:r>
          </a:p>
          <a:p>
            <a:pPr lvl="0"/>
            <a:r>
              <a:rPr lang="en-US" dirty="0"/>
              <a:t>Why do patients get angry when ill?</a:t>
            </a:r>
          </a:p>
          <a:p>
            <a:pPr lvl="0"/>
            <a:r>
              <a:rPr lang="en-US" dirty="0"/>
              <a:t>Is loss of control and antinomy</a:t>
            </a:r>
          </a:p>
          <a:p>
            <a:pPr lvl="0"/>
            <a:r>
              <a:rPr lang="en-US" dirty="0"/>
              <a:t>Ability to make personal choices and decisions is curtailed</a:t>
            </a:r>
          </a:p>
          <a:p>
            <a:pPr lvl="0"/>
            <a:r>
              <a:rPr lang="en-US" dirty="0"/>
              <a:t>Illness does not happen on our way It happens on its own way Patients experience three types of anger</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1"/>
            <a:r>
              <a:rPr lang="en-US" dirty="0"/>
              <a:t>Why should I get this illness?</a:t>
            </a:r>
            <a:endParaRPr lang="en-US" sz="2000" dirty="0"/>
          </a:p>
          <a:p>
            <a:pPr lvl="1"/>
            <a:r>
              <a:rPr lang="en-US" dirty="0"/>
              <a:t>Many illnesses have no relationship to previous health of the person</a:t>
            </a:r>
            <a:endParaRPr lang="en-US" sz="2000" dirty="0"/>
          </a:p>
          <a:p>
            <a:pPr lvl="1"/>
            <a:r>
              <a:rPr lang="en-US" dirty="0"/>
              <a:t>These illnesses are nothing more than the product of mischance and bad luck</a:t>
            </a:r>
            <a:endParaRPr lang="en-US" sz="2000" dirty="0"/>
          </a:p>
          <a:p>
            <a:pPr lvl="1"/>
            <a:r>
              <a:rPr lang="en-US" dirty="0"/>
              <a:t>Anger can be projected, painfully, personally and directly at a friend or supporter</a:t>
            </a:r>
            <a:endParaRPr lang="en-US" sz="2000"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1"/>
            <a:r>
              <a:rPr lang="en-US" dirty="0"/>
              <a:t>One may be asked to take sides and judge between patients and doctor </a:t>
            </a:r>
            <a:endParaRPr lang="en-US" sz="2000" dirty="0"/>
          </a:p>
          <a:p>
            <a:pPr lvl="1"/>
            <a:r>
              <a:rPr lang="en-US" dirty="0"/>
              <a:t>Patients become angry when dealing with a disease</a:t>
            </a:r>
            <a:endParaRPr lang="en-US" sz="2000" dirty="0"/>
          </a:p>
          <a:p>
            <a:pPr lvl="1"/>
            <a:r>
              <a:rPr lang="en-US" dirty="0"/>
              <a:t>The anger is a result of the situation the patient finds himself/herself</a:t>
            </a:r>
            <a:endParaRPr lang="en-US" sz="2000" dirty="0"/>
          </a:p>
          <a:p>
            <a:pPr lvl="1"/>
            <a:r>
              <a:rPr lang="en-US" dirty="0"/>
              <a:t>It isn’t really personal as all</a:t>
            </a:r>
            <a:endParaRPr lang="en-US" sz="2000"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4.  </a:t>
            </a:r>
            <a:r>
              <a:rPr lang="en-US" b="1" u="sng" dirty="0"/>
              <a:t>Fear</a:t>
            </a:r>
            <a:r>
              <a:rPr lang="en-US" u="sng" dirty="0"/>
              <a:t>  </a:t>
            </a:r>
            <a:r>
              <a:rPr lang="en-US" dirty="0"/>
              <a:t> </a:t>
            </a:r>
          </a:p>
          <a:p>
            <a:pPr lvl="0"/>
            <a:r>
              <a:rPr lang="en-US" dirty="0"/>
              <a:t>Fear of serious illness and death is common, expected and accepted by all</a:t>
            </a:r>
          </a:p>
          <a:p>
            <a:pPr lvl="0"/>
            <a:r>
              <a:rPr lang="en-US" dirty="0"/>
              <a:t>Fear of dying is complex</a:t>
            </a:r>
          </a:p>
          <a:p>
            <a:pPr lvl="0"/>
            <a:r>
              <a:rPr lang="en-US" dirty="0"/>
              <a:t>One of the most common fears is the fear of being afraid</a:t>
            </a:r>
          </a:p>
          <a:p>
            <a:pPr lvl="0"/>
            <a:r>
              <a:rPr lang="en-US" dirty="0"/>
              <a:t>We are not suppose to be afraid of things</a:t>
            </a:r>
          </a:p>
          <a:p>
            <a:pPr lvl="0"/>
            <a:r>
              <a:rPr lang="en-US" dirty="0"/>
              <a:t>We are taught to be bold, brave </a:t>
            </a:r>
          </a:p>
          <a:p>
            <a:pPr lvl="0"/>
            <a:r>
              <a:rPr lang="en-US" dirty="0"/>
              <a:t>People are frightened of fear itself</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Fear requires imagination</a:t>
            </a:r>
          </a:p>
          <a:p>
            <a:pPr lvl="0"/>
            <a:r>
              <a:rPr lang="en-US" dirty="0"/>
              <a:t>People  who are afraid are thinking and are imagining</a:t>
            </a:r>
          </a:p>
          <a:p>
            <a:pPr lvl="0"/>
            <a:r>
              <a:rPr lang="en-US" dirty="0"/>
              <a:t>Fear of dying is not one fear but many fears</a:t>
            </a:r>
          </a:p>
          <a:p>
            <a:pPr lvl="0"/>
            <a:r>
              <a:rPr lang="en-US" dirty="0"/>
              <a:t>There are fears to do with physical illness and incapacity</a:t>
            </a:r>
          </a:p>
          <a:p>
            <a:pPr lvl="0"/>
            <a:r>
              <a:rPr lang="en-US" dirty="0"/>
              <a:t>Fears of being handicapped, of being a burden on family, friends</a:t>
            </a:r>
          </a:p>
          <a:p>
            <a:pPr lvl="0"/>
            <a:r>
              <a:rPr lang="en-US" dirty="0"/>
              <a:t>Fears of not being able to support the family</a:t>
            </a:r>
          </a:p>
          <a:p>
            <a:pPr lvl="0"/>
            <a:r>
              <a:rPr lang="en-US" dirty="0"/>
              <a:t>Fears about physical pain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lnSpcReduction="10000"/>
          </a:bodyPr>
          <a:lstStyle/>
          <a:p>
            <a:pPr lvl="0"/>
            <a:r>
              <a:rPr lang="en-US" dirty="0"/>
              <a:t>Existential fears, about ending life itself</a:t>
            </a:r>
          </a:p>
          <a:p>
            <a:pPr lvl="0"/>
            <a:r>
              <a:rPr lang="en-US" dirty="0"/>
              <a:t>Spiritual fears. What happens afterward? Will there be an afterlife?</a:t>
            </a:r>
          </a:p>
          <a:p>
            <a:pPr lvl="0"/>
            <a:r>
              <a:rPr lang="en-US" dirty="0"/>
              <a:t>Could there be punishment?</a:t>
            </a:r>
          </a:p>
          <a:p>
            <a:pPr lvl="0"/>
            <a:r>
              <a:rPr lang="en-US" dirty="0"/>
              <a:t>There are also practical fears</a:t>
            </a:r>
          </a:p>
          <a:p>
            <a:pPr lvl="0"/>
            <a:r>
              <a:rPr lang="en-US" dirty="0"/>
              <a:t>What will happen to the children afterward</a:t>
            </a:r>
          </a:p>
          <a:p>
            <a:pPr lvl="0"/>
            <a:r>
              <a:rPr lang="en-US" dirty="0"/>
              <a:t>What will happen to </a:t>
            </a:r>
            <a:r>
              <a:rPr lang="en-US" dirty="0" err="1"/>
              <a:t>surving</a:t>
            </a:r>
            <a:r>
              <a:rPr lang="en-US" dirty="0"/>
              <a:t> spouse?</a:t>
            </a:r>
          </a:p>
          <a:p>
            <a:pPr lvl="0"/>
            <a:r>
              <a:rPr lang="en-US" dirty="0"/>
              <a:t>What will happen to running the home?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There are fears about rift conflicts between family members/ friends </a:t>
            </a:r>
          </a:p>
          <a:p>
            <a:pPr lvl="0"/>
            <a:r>
              <a:rPr lang="en-US" dirty="0"/>
              <a:t>Past grievances/ mistakes/consequences</a:t>
            </a:r>
          </a:p>
          <a:p>
            <a:pPr lvl="0"/>
            <a:r>
              <a:rPr lang="en-US" dirty="0"/>
              <a:t>Fears not having achieved enough </a:t>
            </a:r>
          </a:p>
          <a:p>
            <a:pPr lvl="0"/>
            <a:r>
              <a:rPr lang="en-US" dirty="0"/>
              <a:t>Not having succeeded</a:t>
            </a:r>
          </a:p>
          <a:p>
            <a:pPr lvl="0"/>
            <a:r>
              <a:rPr lang="en-US" dirty="0"/>
              <a:t>Not having made best time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 </a:t>
            </a:r>
            <a:r>
              <a:rPr lang="en-US" b="1" u="sng" dirty="0"/>
              <a:t>TERMINALLY ILL PATIENTS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When diagnosis is made</a:t>
            </a:r>
          </a:p>
          <a:p>
            <a:pPr lvl="0"/>
            <a:r>
              <a:rPr lang="en-US" dirty="0"/>
              <a:t>Facing the threat of death</a:t>
            </a:r>
          </a:p>
          <a:p>
            <a:pPr lvl="0"/>
            <a:r>
              <a:rPr lang="en-US" dirty="0"/>
              <a:t>The threat of the end of life</a:t>
            </a:r>
          </a:p>
          <a:p>
            <a:pPr lvl="0"/>
            <a:r>
              <a:rPr lang="en-US" dirty="0"/>
              <a:t>Is something that happens to others people</a:t>
            </a:r>
          </a:p>
          <a:p>
            <a:pPr lvl="0"/>
            <a:r>
              <a:rPr lang="en-US" dirty="0"/>
              <a:t>Human minds are very good at coping with bad news</a:t>
            </a:r>
          </a:p>
          <a:p>
            <a:pPr lvl="0"/>
            <a:r>
              <a:rPr lang="en-US" dirty="0"/>
              <a:t>News that may drastically affect our future</a:t>
            </a:r>
          </a:p>
          <a:p>
            <a:pPr lvl="0"/>
            <a:r>
              <a:rPr lang="en-US" dirty="0"/>
              <a:t>Is difficult to get a fix on it</a:t>
            </a:r>
          </a:p>
          <a:p>
            <a:pPr lvl="0"/>
            <a:r>
              <a:rPr lang="en-US" dirty="0"/>
              <a:t>Several kinds of reactions emerge, Elizabeth </a:t>
            </a:r>
            <a:r>
              <a:rPr lang="en-US" dirty="0" err="1"/>
              <a:t>Kubler</a:t>
            </a:r>
            <a:r>
              <a:rPr lang="en-US" dirty="0"/>
              <a:t> Ross studied Patient’s Reactions of chronically ill patients.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5. </a:t>
            </a:r>
            <a:r>
              <a:rPr lang="en-US" b="1" u="sng" dirty="0"/>
              <a:t>  Hope, Despair, Depression</a:t>
            </a:r>
            <a:endParaRPr lang="en-US" dirty="0"/>
          </a:p>
          <a:p>
            <a:pPr lvl="0"/>
            <a:r>
              <a:rPr lang="en-US" dirty="0"/>
              <a:t>  Facing death is a monumental task for the patient</a:t>
            </a:r>
          </a:p>
          <a:p>
            <a:pPr lvl="0"/>
            <a:r>
              <a:rPr lang="en-US" dirty="0"/>
              <a:t>That once the </a:t>
            </a:r>
            <a:r>
              <a:rPr lang="en-US" u="sng" dirty="0"/>
              <a:t>hope </a:t>
            </a:r>
            <a:r>
              <a:rPr lang="en-US" dirty="0"/>
              <a:t>of a long and healthy life is gone</a:t>
            </a:r>
          </a:p>
          <a:p>
            <a:pPr lvl="0"/>
            <a:r>
              <a:rPr lang="en-US" dirty="0"/>
              <a:t>Nothing remains but despair</a:t>
            </a:r>
          </a:p>
          <a:p>
            <a:pPr lvl="0"/>
            <a:r>
              <a:rPr lang="en-US" dirty="0"/>
              <a:t>Despair like anger, denial and fear is common</a:t>
            </a:r>
          </a:p>
          <a:p>
            <a:pPr lvl="0"/>
            <a:r>
              <a:rPr lang="en-US" dirty="0"/>
              <a:t>No magic formula can instantly banish it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Despair means loss of hope</a:t>
            </a:r>
          </a:p>
          <a:p>
            <a:pPr lvl="0"/>
            <a:r>
              <a:rPr lang="en-US" dirty="0"/>
              <a:t>Despair usually comes in cycles</a:t>
            </a:r>
          </a:p>
          <a:p>
            <a:pPr lvl="0"/>
            <a:r>
              <a:rPr lang="en-US" dirty="0"/>
              <a:t>Despair is a change in thinking</a:t>
            </a:r>
          </a:p>
          <a:p>
            <a:pPr lvl="0"/>
            <a:r>
              <a:rPr lang="en-US" dirty="0"/>
              <a:t>Depression is a change in mood or feeling</a:t>
            </a:r>
          </a:p>
          <a:p>
            <a:pPr lvl="0"/>
            <a:r>
              <a:rPr lang="en-US" dirty="0"/>
              <a:t>Despair is very often accompanied by depression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b="1" u="sng" dirty="0"/>
              <a:t>What are Physical signs of Depression?</a:t>
            </a:r>
            <a:endParaRPr lang="en-US" sz="2400" dirty="0"/>
          </a:p>
          <a:p>
            <a:pPr lvl="1"/>
            <a:r>
              <a:rPr lang="en-US" dirty="0"/>
              <a:t>Insomnia (inability to sleep), waking up early, inability to go back to sleep.</a:t>
            </a:r>
            <a:endParaRPr lang="en-US" sz="2000" dirty="0"/>
          </a:p>
          <a:p>
            <a:pPr lvl="1"/>
            <a:r>
              <a:rPr lang="en-US" dirty="0"/>
              <a:t>Crying much of the time</a:t>
            </a:r>
            <a:endParaRPr lang="en-US" sz="2000" dirty="0"/>
          </a:p>
          <a:p>
            <a:pPr lvl="1"/>
            <a:r>
              <a:rPr lang="en-US" dirty="0"/>
              <a:t>Loss of appetite</a:t>
            </a:r>
            <a:endParaRPr lang="en-US" sz="2000" dirty="0"/>
          </a:p>
          <a:p>
            <a:pPr lvl="1"/>
            <a:r>
              <a:rPr lang="en-US" dirty="0"/>
              <a:t>Loss of interest in conversation and interaction with relatives, friends, staff </a:t>
            </a:r>
            <a:endParaRPr lang="en-US" sz="2000" dirty="0"/>
          </a:p>
          <a:p>
            <a:pPr lvl="1"/>
            <a:r>
              <a:rPr lang="en-US" dirty="0"/>
              <a:t>Loss of facial expression</a:t>
            </a:r>
            <a:endParaRPr lang="en-US" sz="2000" dirty="0"/>
          </a:p>
          <a:p>
            <a:pPr lvl="1"/>
            <a:r>
              <a:rPr lang="en-US" dirty="0"/>
              <a:t>Loss of smiling</a:t>
            </a:r>
            <a:endParaRPr lang="en-US" sz="2000"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Assessing major depression is tricky </a:t>
            </a:r>
          </a:p>
          <a:p>
            <a:pPr lvl="0"/>
            <a:r>
              <a:rPr lang="en-US" dirty="0"/>
              <a:t>The need for a psychiatrist might be helpful</a:t>
            </a:r>
          </a:p>
          <a:p>
            <a:pPr lvl="0"/>
            <a:r>
              <a:rPr lang="en-US" dirty="0"/>
              <a:t>Don’t use the word psychiatrist</a:t>
            </a:r>
          </a:p>
          <a:p>
            <a:pPr lvl="0"/>
            <a:r>
              <a:rPr lang="en-US" dirty="0"/>
              <a:t>Patient’s/everybody associate psychiatrists with going crazy/mad</a:t>
            </a:r>
          </a:p>
          <a:p>
            <a:pPr lvl="0"/>
            <a:r>
              <a:rPr lang="en-US" dirty="0"/>
              <a:t>“First I get an illness, then I discover am going to die, and now you think am losing my mind as well????!</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Many different medications are now available that help to cope with depression</a:t>
            </a:r>
            <a:r>
              <a:rPr lang="en-US" dirty="0" smtClean="0"/>
              <a:t>.</a:t>
            </a:r>
          </a:p>
          <a:p>
            <a:pPr lvl="0">
              <a:buNone/>
            </a:pPr>
            <a:endParaRPr lang="en-US" dirty="0"/>
          </a:p>
          <a:p>
            <a:r>
              <a:rPr lang="en-US" dirty="0"/>
              <a:t>5.  </a:t>
            </a:r>
            <a:r>
              <a:rPr lang="en-US" b="1" u="sng" dirty="0"/>
              <a:t>Bargaining</a:t>
            </a:r>
            <a:r>
              <a:rPr lang="en-US" dirty="0"/>
              <a:t> </a:t>
            </a:r>
          </a:p>
          <a:p>
            <a:pPr lvl="0"/>
            <a:r>
              <a:rPr lang="en-US" dirty="0"/>
              <a:t>Bargaining is another way the mind struggle with threat of death</a:t>
            </a:r>
          </a:p>
          <a:p>
            <a:pPr lvl="0"/>
            <a:r>
              <a:rPr lang="en-US" dirty="0"/>
              <a:t>The patient may bargain in many ways</a:t>
            </a:r>
          </a:p>
          <a:p>
            <a:pPr lvl="0"/>
            <a:r>
              <a:rPr lang="en-US" dirty="0"/>
              <a:t>“If I agree to have the treatment, will you promise me it will work?’</a:t>
            </a:r>
          </a:p>
          <a:p>
            <a:pPr lvl="0"/>
            <a:r>
              <a:rPr lang="en-US" dirty="0"/>
              <a:t>The patient may promise to change some aspect of his behaviors</a:t>
            </a:r>
          </a:p>
          <a:p>
            <a:pPr lvl="0"/>
            <a:r>
              <a:rPr lang="en-US" dirty="0"/>
              <a:t>May take the form of a pact between the patient and his God</a:t>
            </a:r>
          </a:p>
          <a:p>
            <a:pPr lvl="0"/>
            <a:r>
              <a:rPr lang="en-US" dirty="0"/>
              <a:t>“Get me out of this, and I’ll go to church every Sunday”</a:t>
            </a:r>
          </a:p>
          <a:p>
            <a:pPr lvl="0"/>
            <a:r>
              <a:rPr lang="en-US" dirty="0"/>
              <a:t>Getting born again is another strategy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Bargaining is a battle between hope and despair</a:t>
            </a:r>
          </a:p>
          <a:p>
            <a:pPr lvl="0"/>
            <a:r>
              <a:rPr lang="en-US" dirty="0"/>
              <a:t>The bargaining mind accept the news in small pieces, rather than being overwhelmed by it</a:t>
            </a:r>
          </a:p>
          <a:p>
            <a:pPr lvl="0"/>
            <a:r>
              <a:rPr lang="en-US" dirty="0"/>
              <a:t>Bargaining is not a stage of dying process</a:t>
            </a:r>
          </a:p>
          <a:p>
            <a:pPr lvl="0"/>
            <a:r>
              <a:rPr lang="en-US" dirty="0"/>
              <a:t>It is the result of the struggle within the patient’s mind.</a:t>
            </a:r>
          </a:p>
          <a:p>
            <a:pPr lvl="0"/>
            <a:r>
              <a:rPr lang="en-US" dirty="0"/>
              <a:t>Between the reality of the situation and the forces of hope and despair.</a:t>
            </a:r>
          </a:p>
          <a:p>
            <a:pPr lvl="0"/>
            <a:r>
              <a:rPr lang="en-US" b="1" dirty="0"/>
              <a:t>NB.</a:t>
            </a:r>
            <a:r>
              <a:rPr lang="en-US" dirty="0"/>
              <a:t>  Coping with the patient’s despair is one of the most difficult aspects of    supporting a dying person.</a:t>
            </a:r>
          </a:p>
          <a:p>
            <a:pPr lvl="0"/>
            <a:r>
              <a:rPr lang="en-US" dirty="0"/>
              <a:t>It terms of effort and exhaustion</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r>
              <a:rPr lang="en-US" dirty="0"/>
              <a:t>7.  </a:t>
            </a:r>
            <a:r>
              <a:rPr lang="en-US" b="1" u="sng" dirty="0"/>
              <a:t>Guilt</a:t>
            </a:r>
            <a:endParaRPr lang="en-US" dirty="0"/>
          </a:p>
          <a:p>
            <a:pPr lvl="0"/>
            <a:r>
              <a:rPr lang="en-US" dirty="0"/>
              <a:t>When anyone becomes seriously ill</a:t>
            </a:r>
          </a:p>
          <a:p>
            <a:pPr lvl="0"/>
            <a:r>
              <a:rPr lang="en-US" dirty="0"/>
              <a:t>Guilt seems to accumulate everywhere</a:t>
            </a:r>
          </a:p>
          <a:p>
            <a:pPr lvl="0"/>
            <a:r>
              <a:rPr lang="en-US" dirty="0"/>
              <a:t>Guilt is consistent feeling of responsibility</a:t>
            </a:r>
          </a:p>
          <a:p>
            <a:pPr lvl="0"/>
            <a:r>
              <a:rPr lang="en-US" dirty="0"/>
              <a:t>There are two concept that characterize quilt: Personal responsibility and punishment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Guilt is a common emotion to all </a:t>
            </a:r>
          </a:p>
          <a:p>
            <a:pPr lvl="0"/>
            <a:r>
              <a:rPr lang="en-US" dirty="0"/>
              <a:t>Society ingrains ideas of reward and punishment, and of responsibility</a:t>
            </a:r>
          </a:p>
          <a:p>
            <a:pPr lvl="0"/>
            <a:r>
              <a:rPr lang="en-US" dirty="0"/>
              <a:t>Everybody tends to feel guilty when there is a catastrophe such as serious  illness</a:t>
            </a:r>
          </a:p>
          <a:p>
            <a:pPr lvl="0"/>
            <a:r>
              <a:rPr lang="en-US" dirty="0"/>
              <a:t>Looking up for cause of calamity is universal</a:t>
            </a:r>
          </a:p>
          <a:p>
            <a:pPr lvl="0"/>
            <a:r>
              <a:rPr lang="en-US" dirty="0"/>
              <a:t>The  threat of death there is a strong instinct to allocate blame</a:t>
            </a:r>
          </a:p>
          <a:p>
            <a:pPr lvl="0"/>
            <a:r>
              <a:rPr lang="en-US" dirty="0"/>
              <a:t>The most natural instinct is that the patient himself</a:t>
            </a:r>
          </a:p>
          <a:p>
            <a:pPr lvl="0"/>
            <a:r>
              <a:rPr lang="en-US" dirty="0"/>
              <a:t>May regard the illness as a punishment for sins committed in the past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To make matters worse, some diseases are caused by personal habits (cirrhosis of the liver due to drinking) cancer of the lung due to smoking</a:t>
            </a:r>
          </a:p>
          <a:p>
            <a:pPr lvl="0"/>
            <a:r>
              <a:rPr lang="en-US" dirty="0"/>
              <a:t>The patient may regard illness as retribution </a:t>
            </a:r>
          </a:p>
          <a:p>
            <a:pPr lvl="0"/>
            <a:r>
              <a:rPr lang="en-US" dirty="0"/>
              <a:t>Random punishment may actually induce an effort to find a cause where none exists.</a:t>
            </a:r>
          </a:p>
          <a:p>
            <a:pPr lvl="0"/>
            <a:r>
              <a:rPr lang="en-US" dirty="0"/>
              <a:t>Some people capitalize on inherent sense of quilt</a:t>
            </a:r>
          </a:p>
          <a:p>
            <a:pPr lvl="0"/>
            <a:r>
              <a:rPr lang="en-US" dirty="0"/>
              <a:t>The first major cause of quilt lies in seeing illness as a judgment or </a:t>
            </a:r>
          </a:p>
          <a:p>
            <a:pPr lvl="0"/>
            <a:r>
              <a:rPr lang="en-US" dirty="0"/>
              <a:t>Judicial sentence passed on the patient’s previous life.</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The  threat of death telescopes the future, putting a tremendous pressure on both patient and family</a:t>
            </a:r>
          </a:p>
          <a:p>
            <a:pPr lvl="0"/>
            <a:r>
              <a:rPr lang="en-US" dirty="0"/>
              <a:t>Telescoping the future “Life – threatening illness immediately reduces the time scale by which we all live</a:t>
            </a:r>
          </a:p>
          <a:p>
            <a:r>
              <a:rPr lang="en-US" dirty="0"/>
              <a:t>A sense of urgency magnifies any unfinished business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normAutofit fontScale="92500"/>
          </a:bodyPr>
          <a:lstStyle/>
          <a:p>
            <a:r>
              <a:rPr lang="en-US" dirty="0" smtClean="0"/>
              <a:t>1. </a:t>
            </a:r>
            <a:r>
              <a:rPr lang="en-US" b="1" u="sng" dirty="0" smtClean="0"/>
              <a:t>Shock </a:t>
            </a:r>
            <a:r>
              <a:rPr lang="en-US" b="1" u="sng" dirty="0"/>
              <a:t>and </a:t>
            </a:r>
            <a:r>
              <a:rPr lang="en-US" b="1" u="sng" dirty="0" smtClean="0"/>
              <a:t>Disbelief</a:t>
            </a:r>
          </a:p>
          <a:p>
            <a:pPr lvl="0"/>
            <a:r>
              <a:rPr lang="en-US" dirty="0"/>
              <a:t>Almost all patients facing the threat of terminal illness and death</a:t>
            </a:r>
          </a:p>
          <a:p>
            <a:pPr lvl="0"/>
            <a:r>
              <a:rPr lang="en-US" dirty="0"/>
              <a:t>They g through shock and disbelief</a:t>
            </a:r>
          </a:p>
          <a:p>
            <a:pPr lvl="0"/>
            <a:r>
              <a:rPr lang="en-US" dirty="0"/>
              <a:t>Shock is highly</a:t>
            </a:r>
            <a:r>
              <a:rPr lang="en-US" b="1" dirty="0"/>
              <a:t> </a:t>
            </a:r>
            <a:r>
              <a:rPr lang="en-US" dirty="0"/>
              <a:t>unpleasant and distressing state</a:t>
            </a:r>
          </a:p>
          <a:p>
            <a:pPr lvl="0"/>
            <a:r>
              <a:rPr lang="en-US" dirty="0"/>
              <a:t>Most people do not recover instantly</a:t>
            </a:r>
          </a:p>
          <a:p>
            <a:pPr lvl="0"/>
            <a:r>
              <a:rPr lang="en-US" dirty="0" err="1" smtClean="0"/>
              <a:t>I”Il</a:t>
            </a:r>
            <a:r>
              <a:rPr lang="en-US" dirty="0" smtClean="0"/>
              <a:t> </a:t>
            </a:r>
            <a:r>
              <a:rPr lang="en-US" dirty="0"/>
              <a:t>keep on thinking it’s all a dream”</a:t>
            </a:r>
          </a:p>
          <a:p>
            <a:pPr lvl="0"/>
            <a:r>
              <a:rPr lang="en-US" dirty="0"/>
              <a:t>This sort of genuine disbelief</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We all have unfinished emotional business</a:t>
            </a:r>
            <a:endParaRPr lang="en-US" sz="2400" dirty="0"/>
          </a:p>
          <a:p>
            <a:pPr lvl="1"/>
            <a:r>
              <a:rPr lang="en-US" dirty="0"/>
              <a:t>Unresolved arguments with friends or relatives</a:t>
            </a:r>
            <a:endParaRPr lang="en-US" sz="2000" dirty="0"/>
          </a:p>
          <a:p>
            <a:pPr lvl="1"/>
            <a:r>
              <a:rPr lang="en-US" dirty="0"/>
              <a:t>Aggressive or selfish things we have done</a:t>
            </a:r>
            <a:endParaRPr lang="en-US" sz="2000" dirty="0"/>
          </a:p>
          <a:p>
            <a:pPr lvl="1"/>
            <a:r>
              <a:rPr lang="en-US" dirty="0"/>
              <a:t>Actions in some way unworthy of the way we would like to imagine ourselves</a:t>
            </a:r>
            <a:endParaRPr lang="en-US" sz="2000" dirty="0"/>
          </a:p>
          <a:p>
            <a:pPr lvl="0"/>
            <a:r>
              <a:rPr lang="en-US" dirty="0"/>
              <a:t>While we are in good health we carry this list with us</a:t>
            </a:r>
            <a:endParaRPr lang="en-US" sz="2400" dirty="0"/>
          </a:p>
          <a:p>
            <a:pPr lvl="0"/>
            <a:r>
              <a:rPr lang="en-US" dirty="0"/>
              <a:t>We assume that we have sufficient time to sort it out later</a:t>
            </a:r>
            <a:endParaRPr lang="en-US" sz="2400" dirty="0"/>
          </a:p>
          <a:p>
            <a:pPr lvl="0"/>
            <a:r>
              <a:rPr lang="en-US" dirty="0"/>
              <a:t>The threat of illness reduces that “later” to “soon” A sense of deadline arises</a:t>
            </a:r>
            <a:endParaRPr lang="en-US" sz="2400"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The sense of guilt about that unfinished business, may seem to have arisen from nowhere</a:t>
            </a:r>
          </a:p>
          <a:p>
            <a:pPr lvl="0"/>
            <a:r>
              <a:rPr lang="en-US" dirty="0"/>
              <a:t>People feel quality if they are sensitive about their actions and aware of other people’s feelings and reactions</a:t>
            </a:r>
          </a:p>
          <a:p>
            <a:pPr lvl="0"/>
            <a:r>
              <a:rPr lang="en-US" dirty="0"/>
              <a:t>In the same way in which fear requires imagination, so guilt requires sensitivity</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lstStyle/>
          <a:p>
            <a:pPr lvl="0"/>
            <a:r>
              <a:rPr lang="en-US" dirty="0"/>
              <a:t>This neither compensates for the feeling of guilt nor abolishes the feeling </a:t>
            </a:r>
          </a:p>
          <a:p>
            <a:pPr lvl="0"/>
            <a:r>
              <a:rPr lang="en-US" dirty="0"/>
              <a:t>Guilt may not have a definite purpose</a:t>
            </a:r>
          </a:p>
          <a:p>
            <a:pPr lvl="0"/>
            <a:r>
              <a:rPr lang="en-US" dirty="0"/>
              <a:t>But it certainly does signal some positive qualities in the sufferer</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a:bodyPr>
          <a:lstStyle/>
          <a:p>
            <a:r>
              <a:rPr lang="en-US" dirty="0"/>
              <a:t>8.  </a:t>
            </a:r>
            <a:r>
              <a:rPr lang="en-US" b="1" u="sng" dirty="0"/>
              <a:t>Acceptance</a:t>
            </a:r>
            <a:endParaRPr lang="en-US" dirty="0"/>
          </a:p>
          <a:p>
            <a:pPr lvl="0"/>
            <a:r>
              <a:rPr lang="en-US" dirty="0"/>
              <a:t>This is the last stage of terminal illness</a:t>
            </a:r>
          </a:p>
          <a:p>
            <a:pPr lvl="0"/>
            <a:r>
              <a:rPr lang="en-US" dirty="0"/>
              <a:t>The patient recognizes the inevitability of death</a:t>
            </a:r>
          </a:p>
          <a:p>
            <a:pPr lvl="0"/>
            <a:r>
              <a:rPr lang="en-US" dirty="0"/>
              <a:t>And accepts that it is going to happen in the immediate future</a:t>
            </a:r>
          </a:p>
          <a:p>
            <a:pPr lvl="0"/>
            <a:r>
              <a:rPr lang="en-US" dirty="0"/>
              <a:t>Some patients accept it early in the illness</a:t>
            </a:r>
          </a:p>
          <a:p>
            <a:pPr lvl="0"/>
            <a:r>
              <a:rPr lang="en-US" dirty="0"/>
              <a:t>Some never accept it at all</a:t>
            </a:r>
          </a:p>
          <a:p>
            <a:pPr lvl="0"/>
            <a:r>
              <a:rPr lang="en-US" dirty="0"/>
              <a:t>Similarly, among health professionals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PATIENTS FEELINGS?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Some authorities feel that patients must accept it</a:t>
            </a:r>
          </a:p>
          <a:p>
            <a:pPr lvl="0"/>
            <a:r>
              <a:rPr lang="en-US" dirty="0"/>
              <a:t>While others feel that patients don’t have to accept it openly</a:t>
            </a:r>
          </a:p>
          <a:p>
            <a:pPr lvl="0"/>
            <a:r>
              <a:rPr lang="en-US" dirty="0"/>
              <a:t>But it is generally better for them and their friends if they do.</a:t>
            </a:r>
          </a:p>
          <a:p>
            <a:pPr lvl="0"/>
            <a:r>
              <a:rPr lang="en-US" dirty="0"/>
              <a:t>Some patients have courage and insight, use every minute available to them, right up to the end of their lived, to keep emotional contact, to get support from and give support to their families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u="sng" dirty="0"/>
              <a:t>WHAT DOES ACCEPTANCE MEAN TO THE PATIENT?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As acceptance grows, the patient usually feels sad a, and often tender</a:t>
            </a:r>
          </a:p>
          <a:p>
            <a:pPr lvl="0"/>
            <a:r>
              <a:rPr lang="en-US" dirty="0"/>
              <a:t>There is unusually more peace and less anger</a:t>
            </a:r>
          </a:p>
          <a:p>
            <a:pPr lvl="0"/>
            <a:r>
              <a:rPr lang="en-US" dirty="0"/>
              <a:t>Acceptance always bring true sadness (as opposed to depression)</a:t>
            </a:r>
          </a:p>
          <a:p>
            <a:pPr lvl="0"/>
            <a:r>
              <a:rPr lang="en-US" dirty="0"/>
              <a:t>The patient is sad at the prospect of being parted from friends/family</a:t>
            </a:r>
          </a:p>
          <a:p>
            <a:pPr lvl="0"/>
            <a:r>
              <a:rPr lang="en-US" dirty="0"/>
              <a:t>About leaving the enjoyable things of life</a:t>
            </a:r>
          </a:p>
          <a:p>
            <a:pPr lvl="0"/>
            <a:r>
              <a:rPr lang="en-US" dirty="0"/>
              <a:t>This sadness is natural</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u="sng" dirty="0"/>
              <a:t>WHAT DOES ACCEPTANCE MEAN TO THE PATIENT?</a:t>
            </a:r>
            <a:endParaRPr lang="en-US" dirty="0"/>
          </a:p>
        </p:txBody>
      </p:sp>
      <p:sp>
        <p:nvSpPr>
          <p:cNvPr id="3" name="Content Placeholder 2"/>
          <p:cNvSpPr>
            <a:spLocks noGrp="1"/>
          </p:cNvSpPr>
          <p:nvPr>
            <p:ph idx="1"/>
          </p:nvPr>
        </p:nvSpPr>
        <p:spPr/>
        <p:txBody>
          <a:bodyPr/>
          <a:lstStyle/>
          <a:p>
            <a:pPr lvl="0"/>
            <a:r>
              <a:rPr lang="en-US" dirty="0"/>
              <a:t>Allow the patient to express this sadness candidly</a:t>
            </a:r>
          </a:p>
          <a:p>
            <a:pPr lvl="0"/>
            <a:r>
              <a:rPr lang="en-US" dirty="0"/>
              <a:t>Patients with strong religious beliefs </a:t>
            </a:r>
          </a:p>
          <a:p>
            <a:pPr lvl="0"/>
            <a:r>
              <a:rPr lang="en-US" dirty="0"/>
              <a:t>Do not experience sadness</a:t>
            </a:r>
          </a:p>
          <a:p>
            <a:pPr lvl="0"/>
            <a:r>
              <a:rPr lang="en-US" dirty="0"/>
              <a:t>Instead they look forward to being reunited with those who have died before the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u="sng" dirty="0"/>
              <a:t>WHAT DOES ACCEPTANCE MEAN TO THE PATIENT?</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This belief creates an enormous comfort these patients are generally very strong about facing the end of life</a:t>
            </a:r>
          </a:p>
          <a:p>
            <a:pPr lvl="0"/>
            <a:r>
              <a:rPr lang="en-US" dirty="0"/>
              <a:t>They are able to communicate easily with their friends and family</a:t>
            </a:r>
          </a:p>
          <a:p>
            <a:pPr lvl="0"/>
            <a:r>
              <a:rPr lang="en-US" dirty="0"/>
              <a:t>For most people, sadness is a central part of the final stage</a:t>
            </a:r>
          </a:p>
          <a:p>
            <a:pPr lvl="0"/>
            <a:r>
              <a:rPr lang="en-US" dirty="0"/>
              <a:t>The sadness itself contains grief </a:t>
            </a:r>
          </a:p>
          <a:p>
            <a:pPr lvl="0"/>
            <a:r>
              <a:rPr lang="en-US" dirty="0"/>
              <a:t>Many people are at the end of their life mourning for themselves</a:t>
            </a:r>
          </a:p>
          <a:p>
            <a:pPr lvl="0"/>
            <a:r>
              <a:rPr lang="en-US" dirty="0"/>
              <a:t>They don’t want to stop living and so they mourn</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u="sng" dirty="0"/>
              <a:t>WHAT DOES ACCEPTANCE MEAN TO THE PATIENT?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In the same way the </a:t>
            </a:r>
            <a:r>
              <a:rPr lang="en-US" dirty="0" err="1"/>
              <a:t>survivng</a:t>
            </a:r>
            <a:r>
              <a:rPr lang="en-US" dirty="0"/>
              <a:t> relatives will mourn after their bereavement</a:t>
            </a:r>
          </a:p>
          <a:p>
            <a:pPr lvl="0"/>
            <a:r>
              <a:rPr lang="en-US" dirty="0"/>
              <a:t>Most people die as they have lived</a:t>
            </a:r>
          </a:p>
          <a:p>
            <a:pPr lvl="0"/>
            <a:r>
              <a:rPr lang="en-US" dirty="0"/>
              <a:t>If one is easy and cheerful approaches the end of life in the same manner</a:t>
            </a:r>
          </a:p>
          <a:p>
            <a:pPr lvl="0"/>
            <a:r>
              <a:rPr lang="en-US" dirty="0"/>
              <a:t>If one is neurotic and cantankerous ends the same way, with same mixture of traits and moods</a:t>
            </a:r>
          </a:p>
          <a:p>
            <a:pPr lvl="0"/>
            <a:r>
              <a:rPr lang="en-US" dirty="0"/>
              <a:t>Some deaths are so much in character that they seem to amplify the person’s life.</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REFERENCES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1.  Dr. Robert </a:t>
            </a:r>
            <a:r>
              <a:rPr lang="en-US" dirty="0" err="1"/>
              <a:t>Buckman</a:t>
            </a:r>
            <a:r>
              <a:rPr lang="en-US" dirty="0"/>
              <a:t> “ I </a:t>
            </a:r>
            <a:r>
              <a:rPr lang="en-US" dirty="0" err="1"/>
              <a:t>dont</a:t>
            </a:r>
            <a:r>
              <a:rPr lang="en-US" dirty="0"/>
              <a:t> Know What to Say” How to help and Support Someone Who is Dying.</a:t>
            </a:r>
          </a:p>
          <a:p>
            <a:pPr lvl="0"/>
            <a:r>
              <a:rPr lang="en-US" dirty="0"/>
              <a:t>2.</a:t>
            </a:r>
            <a:r>
              <a:rPr lang="en-US" b="1" dirty="0"/>
              <a:t>  </a:t>
            </a:r>
            <a:r>
              <a:rPr lang="en-US" dirty="0"/>
              <a:t>Review of General Psychiatry.  Third Edition.  </a:t>
            </a:r>
            <a:r>
              <a:rPr lang="en-US" dirty="0" err="1"/>
              <a:t>H.H.Goldman</a:t>
            </a:r>
            <a:r>
              <a:rPr lang="en-US" dirty="0"/>
              <a:t>. Lange Medical book.</a:t>
            </a:r>
          </a:p>
          <a:p>
            <a:pPr lvl="0"/>
            <a:r>
              <a:rPr lang="en-US" dirty="0"/>
              <a:t>3. Comprehensive Textbook of Psychiatry.  </a:t>
            </a:r>
            <a:r>
              <a:rPr lang="en-US" dirty="0" err="1"/>
              <a:t>Saddock</a:t>
            </a:r>
            <a:r>
              <a:rPr lang="en-US" dirty="0"/>
              <a:t> &amp; Kaplan 8</a:t>
            </a:r>
            <a:r>
              <a:rPr lang="en-US" baseline="30000" dirty="0"/>
              <a:t>th</a:t>
            </a:r>
            <a:r>
              <a:rPr lang="en-US" dirty="0"/>
              <a:t> Edition.</a:t>
            </a:r>
          </a:p>
          <a:p>
            <a:pPr lvl="0"/>
            <a:r>
              <a:rPr lang="en-US" dirty="0"/>
              <a:t>4.  The Illness Narratives.  Suffering and Healing &amp; The Human Condition </a:t>
            </a:r>
            <a:r>
              <a:rPr lang="en-US" dirty="0" err="1"/>
              <a:t>Arther</a:t>
            </a:r>
            <a:r>
              <a:rPr lang="en-US" dirty="0"/>
              <a:t> </a:t>
            </a:r>
            <a:r>
              <a:rPr lang="en-US" dirty="0" err="1"/>
              <a:t>Kleinman</a:t>
            </a:r>
            <a:r>
              <a:rPr lang="en-US" dirty="0"/>
              <a:t>.</a:t>
            </a:r>
          </a:p>
          <a:p>
            <a:pPr lvl="0"/>
            <a:r>
              <a:rPr lang="en-US" dirty="0"/>
              <a:t>5.  Hand book of General Psychiatry Massachusetts General Hospital Edited.  Thomas Hackett.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normAutofit lnSpcReduction="10000"/>
          </a:bodyPr>
          <a:lstStyle/>
          <a:p>
            <a:pPr lvl="0"/>
            <a:r>
              <a:rPr lang="en-US" dirty="0"/>
              <a:t>Is completely normal reaction to overwhelming news</a:t>
            </a:r>
          </a:p>
          <a:p>
            <a:pPr lvl="0"/>
            <a:r>
              <a:rPr lang="en-US" b="1" u="sng" dirty="0"/>
              <a:t>Shock  </a:t>
            </a:r>
            <a:r>
              <a:rPr lang="en-US" dirty="0"/>
              <a:t>suggests a fuller impact on the patient’s ability to think and behave </a:t>
            </a:r>
          </a:p>
          <a:p>
            <a:pPr lvl="0"/>
            <a:r>
              <a:rPr lang="en-US" dirty="0"/>
              <a:t>A patient in shock finds it difficult to experience normal thoughts and emotions </a:t>
            </a:r>
          </a:p>
          <a:p>
            <a:pPr lvl="0"/>
            <a:r>
              <a:rPr lang="en-US" dirty="0"/>
              <a:t>Shock like disbelief waxes and wanes</a:t>
            </a:r>
          </a:p>
          <a:p>
            <a:pPr lvl="0"/>
            <a:r>
              <a:rPr lang="en-US" dirty="0"/>
              <a:t>There is a breakdown in the ability to make decision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Other symptoms include forgetfulness, slowing down, staring into space, lost to the outside world, inert and apathetic</a:t>
            </a:r>
          </a:p>
          <a:p>
            <a:pPr lvl="0"/>
            <a:r>
              <a:rPr lang="en-US" dirty="0"/>
              <a:t>The patient may also cling and accept a loss of independence</a:t>
            </a:r>
          </a:p>
          <a:p>
            <a:pPr lvl="0"/>
            <a:r>
              <a:rPr lang="en-US" dirty="0"/>
              <a:t>There may be other forms of regressive behavior</a:t>
            </a:r>
          </a:p>
          <a:p>
            <a:pPr lvl="0"/>
            <a:r>
              <a:rPr lang="en-US" dirty="0"/>
              <a:t>The patient realizes he is in trouble</a:t>
            </a:r>
          </a:p>
          <a:p>
            <a:pPr lvl="0"/>
            <a:r>
              <a:rPr lang="en-US" dirty="0"/>
              <a:t>He feels he should be able to simply snap out of it.</a:t>
            </a:r>
          </a:p>
          <a:p>
            <a:pPr lvl="0"/>
            <a:r>
              <a:rPr lang="en-US" dirty="0"/>
              <a:t>No one simply snaps out of shock</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lstStyle/>
          <a:p>
            <a:pPr lvl="0"/>
            <a:r>
              <a:rPr lang="en-US" dirty="0"/>
              <a:t>This is normal reaction to overwhelming news</a:t>
            </a:r>
          </a:p>
          <a:p>
            <a:pPr lvl="0"/>
            <a:r>
              <a:rPr lang="en-US" dirty="0"/>
              <a:t>Most people do not recover instantly</a:t>
            </a:r>
          </a:p>
          <a:p>
            <a:pPr lvl="0"/>
            <a:r>
              <a:rPr lang="en-US" dirty="0"/>
              <a:t>They instead recover gradually over time</a:t>
            </a:r>
          </a:p>
          <a:p>
            <a:pPr lvl="0"/>
            <a:r>
              <a:rPr lang="en-US" dirty="0"/>
              <a:t>As time goes on, the sensation fades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2.  </a:t>
            </a:r>
            <a:r>
              <a:rPr lang="en-US" b="1" u="sng" dirty="0" smtClean="0"/>
              <a:t>Denial</a:t>
            </a:r>
          </a:p>
          <a:p>
            <a:pPr lvl="0"/>
            <a:r>
              <a:rPr lang="en-US" dirty="0"/>
              <a:t>There is a real difference between denial and disbelief</a:t>
            </a:r>
          </a:p>
          <a:p>
            <a:pPr lvl="0"/>
            <a:r>
              <a:rPr lang="en-US" dirty="0"/>
              <a:t>I cannot take this in (</a:t>
            </a:r>
            <a:r>
              <a:rPr lang="en-US" b="1" dirty="0"/>
              <a:t>Disbelief</a:t>
            </a:r>
            <a:r>
              <a:rPr lang="en-US" dirty="0"/>
              <a:t>)</a:t>
            </a:r>
          </a:p>
          <a:p>
            <a:pPr lvl="0"/>
            <a:r>
              <a:rPr lang="en-US" dirty="0"/>
              <a:t>I will not take this on board (</a:t>
            </a:r>
            <a:r>
              <a:rPr lang="en-US" b="1" dirty="0"/>
              <a:t>Denial</a:t>
            </a:r>
            <a:r>
              <a:rPr lang="en-US" dirty="0"/>
              <a:t>)</a:t>
            </a:r>
          </a:p>
          <a:p>
            <a:pPr lvl="0"/>
            <a:r>
              <a:rPr lang="en-US" dirty="0"/>
              <a:t>Denial can occur at several levels</a:t>
            </a:r>
          </a:p>
          <a:p>
            <a:pPr lvl="0"/>
            <a:r>
              <a:rPr lang="en-US" dirty="0"/>
              <a:t>Denial can be unconcern’s or concerns</a:t>
            </a:r>
          </a:p>
          <a:p>
            <a:pPr lvl="0"/>
            <a:r>
              <a:rPr lang="en-US" dirty="0"/>
              <a:t>A well known physician had an exploratory operation</a:t>
            </a:r>
          </a:p>
          <a:p>
            <a:pPr lvl="0"/>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It showed he had advance cancer of pancreas.  (Incurable)</a:t>
            </a:r>
          </a:p>
          <a:p>
            <a:pPr lvl="0"/>
            <a:r>
              <a:rPr lang="en-US" dirty="0"/>
              <a:t>“What did the operation Show’? x 5</a:t>
            </a:r>
          </a:p>
          <a:p>
            <a:pPr lvl="0"/>
            <a:r>
              <a:rPr lang="en-US" dirty="0"/>
              <a:t>Another doctor had developed cancer of the prostate</a:t>
            </a:r>
          </a:p>
          <a:p>
            <a:pPr lvl="0"/>
            <a:r>
              <a:rPr lang="en-US" dirty="0"/>
              <a:t>He was certain in his heart that it wasn’t cancer</a:t>
            </a:r>
          </a:p>
          <a:p>
            <a:pPr lvl="0"/>
            <a:r>
              <a:rPr lang="en-US" dirty="0"/>
              <a:t>This isn’t prostate cancer”</a:t>
            </a:r>
          </a:p>
          <a:p>
            <a:pPr lvl="0"/>
            <a:r>
              <a:rPr lang="en-US" dirty="0"/>
              <a:t>The important point is that denial is a conflict between knowledge and belief</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PATIENTS FEELINGS?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t>Denial is simply inability to believe facts</a:t>
            </a:r>
            <a:endParaRPr lang="en-US" dirty="0"/>
          </a:p>
          <a:p>
            <a:pPr lvl="0"/>
            <a:r>
              <a:rPr lang="en-US" dirty="0"/>
              <a:t>Denial is a normal coping mechanism of the human mind</a:t>
            </a:r>
          </a:p>
          <a:p>
            <a:pPr lvl="0"/>
            <a:r>
              <a:rPr lang="en-US" dirty="0"/>
              <a:t>Denial cannot be wiped out by simply confronting the patient with facts</a:t>
            </a:r>
          </a:p>
          <a:p>
            <a:pPr lvl="0"/>
            <a:r>
              <a:rPr lang="en-US" dirty="0"/>
              <a:t>Several patients have fairly clear guidelines</a:t>
            </a:r>
          </a:p>
          <a:p>
            <a:pPr lvl="0"/>
            <a:r>
              <a:rPr lang="en-US" dirty="0"/>
              <a:t>What they will or will not listen to</a:t>
            </a:r>
          </a:p>
          <a:p>
            <a:pPr lvl="0"/>
            <a:r>
              <a:rPr lang="en-US" dirty="0"/>
              <a:t>“Don’t tell me bad news, if it’s serious talk to my wife”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2257</Words>
  <Application>Microsoft Office PowerPoint</Application>
  <PresentationFormat>On-screen Show (4:3)</PresentationFormat>
  <Paragraphs>259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LECTURE 16 MB CH BV PSYCHOSOCIAL ASPECTS OF CHONIC ILLNESS </vt:lpstr>
      <vt:lpstr> TERMINALLY ILL PATIENTS </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THE PATIENTS FEELINGS?</vt:lpstr>
      <vt:lpstr> WHAT DOES ACCEPTANCE MEAN TO THE PATIENT?</vt:lpstr>
      <vt:lpstr> WHAT DOES ACCEPTANCE MEAN TO THE PATIENT?</vt:lpstr>
      <vt:lpstr> WHAT DOES ACCEPTANCE MEAN TO THE PATIENT?</vt:lpstr>
      <vt:lpstr> WHAT DOES ACCEPTANCE MEAN TO THE PATIENT?</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16 MB CH BV PSYCHOSOCIAL ASPECTS OF CHONIC ILLNESS</dc:title>
  <dc:creator>hp</dc:creator>
  <cp:lastModifiedBy>hp</cp:lastModifiedBy>
  <cp:revision>2</cp:revision>
  <dcterms:created xsi:type="dcterms:W3CDTF">2015-02-24T19:31:26Z</dcterms:created>
  <dcterms:modified xsi:type="dcterms:W3CDTF">2015-02-24T19:52:42Z</dcterms:modified>
</cp:coreProperties>
</file>