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A55C-A525-4E2E-99A0-50A8262F1DDA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20E00-674C-4D2D-B9D3-6286A04ADF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399"/>
            <a:ext cx="7772400" cy="1924051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MB </a:t>
            </a:r>
            <a:r>
              <a:rPr lang="en-US" b="1" dirty="0" err="1" smtClean="0"/>
              <a:t>chB</a:t>
            </a:r>
            <a:r>
              <a:rPr lang="en-US" b="1" dirty="0" smtClean="0"/>
              <a:t> V and MMED 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LECTURE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828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BEHAVIOUR THERAPY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Dr. </a:t>
            </a:r>
            <a:r>
              <a:rPr lang="en-US" b="1" dirty="0" err="1" smtClean="0">
                <a:solidFill>
                  <a:schemeClr val="tx1"/>
                </a:solidFill>
              </a:rPr>
              <a:t>Sobbie</a:t>
            </a:r>
            <a:r>
              <a:rPr lang="en-US" b="1" dirty="0" smtClean="0">
                <a:solidFill>
                  <a:schemeClr val="tx1"/>
                </a:solidFill>
              </a:rPr>
              <a:t> Z.A. </a:t>
            </a:r>
            <a:r>
              <a:rPr lang="en-US" b="1" dirty="0" err="1" smtClean="0">
                <a:solidFill>
                  <a:schemeClr val="tx1"/>
                </a:solidFill>
              </a:rPr>
              <a:t>Mulindi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SENIOR LECTURER/CONSULTANT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MODELS OF BEHAVIOUR CHANGE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Behavioural</a:t>
            </a:r>
            <a:r>
              <a:rPr lang="en-US" dirty="0"/>
              <a:t> Model and Learning</a:t>
            </a:r>
          </a:p>
          <a:p>
            <a:pPr lvl="0"/>
            <a:r>
              <a:rPr lang="en-US" dirty="0"/>
              <a:t>Classical conditioning</a:t>
            </a:r>
          </a:p>
          <a:p>
            <a:pPr lvl="0"/>
            <a:r>
              <a:rPr lang="en-US" dirty="0"/>
              <a:t>Operant Conditioning</a:t>
            </a:r>
          </a:p>
          <a:p>
            <a:pPr lvl="0"/>
            <a:r>
              <a:rPr lang="en-US" dirty="0"/>
              <a:t>Distinguishing Classical Conditioning and operant Conditioning</a:t>
            </a:r>
          </a:p>
          <a:p>
            <a:pPr lvl="0"/>
            <a:r>
              <a:rPr lang="en-US" dirty="0"/>
              <a:t>Observational Learning (Modeling).</a:t>
            </a:r>
          </a:p>
          <a:p>
            <a:pPr lvl="0"/>
            <a:r>
              <a:rPr lang="en-US" dirty="0"/>
              <a:t>Implications of </a:t>
            </a:r>
            <a:r>
              <a:rPr lang="en-US" dirty="0" err="1"/>
              <a:t>Behavioural</a:t>
            </a:r>
            <a:r>
              <a:rPr lang="en-US" dirty="0"/>
              <a:t> view.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The </a:t>
            </a:r>
            <a:r>
              <a:rPr lang="en-US" dirty="0" err="1"/>
              <a:t>Behavioural</a:t>
            </a:r>
            <a:r>
              <a:rPr lang="en-US" dirty="0"/>
              <a:t> model assumes that all </a:t>
            </a:r>
            <a:r>
              <a:rPr lang="en-US" dirty="0" err="1"/>
              <a:t>behaviours</a:t>
            </a:r>
            <a:r>
              <a:rPr lang="en-US" dirty="0"/>
              <a:t> (normal and abnormal) develops according to the same principles </a:t>
            </a:r>
          </a:p>
          <a:p>
            <a:pPr lvl="0"/>
            <a:r>
              <a:rPr lang="en-US" dirty="0"/>
              <a:t>In both assessment and treatment the emphasis is on the problem </a:t>
            </a:r>
            <a:r>
              <a:rPr lang="en-US" dirty="0" err="1"/>
              <a:t>behaviour</a:t>
            </a:r>
            <a:r>
              <a:rPr lang="en-US" dirty="0"/>
              <a:t> and the internal and external factors associated with it.</a:t>
            </a:r>
          </a:p>
          <a:p>
            <a:pPr lvl="0"/>
            <a:r>
              <a:rPr lang="en-US" dirty="0"/>
              <a:t>The importance of learning is stressed in the </a:t>
            </a:r>
            <a:r>
              <a:rPr lang="en-US" dirty="0" err="1"/>
              <a:t>behavioural</a:t>
            </a:r>
            <a:r>
              <a:rPr lang="en-US" dirty="0"/>
              <a:t> model.</a:t>
            </a:r>
          </a:p>
          <a:p>
            <a:pPr lvl="0"/>
            <a:r>
              <a:rPr lang="en-US" dirty="0"/>
              <a:t>Learning is emphasized because it plays a major role in </a:t>
            </a:r>
            <a:r>
              <a:rPr lang="en-US" dirty="0" err="1"/>
              <a:t>behaviour</a:t>
            </a:r>
            <a:r>
              <a:rPr lang="en-US" dirty="0"/>
              <a:t> modification</a:t>
            </a:r>
          </a:p>
          <a:p>
            <a:pPr lvl="0"/>
            <a:r>
              <a:rPr lang="en-US" dirty="0" err="1"/>
              <a:t>Behaviour</a:t>
            </a:r>
            <a:r>
              <a:rPr lang="en-US" dirty="0"/>
              <a:t> modification is however, not restricted to particular theories or orientation.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OPERANT CONDITIONING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Negative reinforcement</a:t>
            </a:r>
            <a:endParaRPr lang="en-US" sz="2800" dirty="0"/>
          </a:p>
          <a:p>
            <a:pPr lvl="0"/>
            <a:r>
              <a:rPr lang="en-US" dirty="0"/>
              <a:t>Positive reinforcement</a:t>
            </a:r>
            <a:endParaRPr lang="en-US" sz="2800" dirty="0"/>
          </a:p>
          <a:p>
            <a:pPr lvl="1"/>
            <a:r>
              <a:rPr lang="en-US" dirty="0"/>
              <a:t>Punishment</a:t>
            </a:r>
            <a:endParaRPr lang="en-US" sz="2400" dirty="0"/>
          </a:p>
          <a:p>
            <a:pPr lvl="1"/>
            <a:r>
              <a:rPr lang="en-US" dirty="0"/>
              <a:t>Operant Extinction</a:t>
            </a:r>
            <a:endParaRPr lang="en-US" sz="2400" dirty="0"/>
          </a:p>
          <a:p>
            <a:pPr lvl="1"/>
            <a:r>
              <a:rPr lang="en-US" dirty="0"/>
              <a:t>Reinforcement &amp; Schedules</a:t>
            </a:r>
            <a:endParaRPr lang="en-US" sz="2400" dirty="0"/>
          </a:p>
          <a:p>
            <a:pPr lvl="1"/>
            <a:r>
              <a:rPr lang="en-US" dirty="0"/>
              <a:t>Shaping</a:t>
            </a:r>
            <a:endParaRPr lang="en-US" sz="2400" dirty="0"/>
          </a:p>
          <a:p>
            <a:pPr lvl="1"/>
            <a:r>
              <a:rPr lang="en-US" dirty="0"/>
              <a:t>Chaining</a:t>
            </a:r>
            <a:endParaRPr lang="en-US" sz="2400" dirty="0"/>
          </a:p>
          <a:p>
            <a:pPr lvl="1"/>
            <a:r>
              <a:rPr lang="en-US" dirty="0"/>
              <a:t>Generalization</a:t>
            </a:r>
            <a:endParaRPr lang="en-US" sz="2400" dirty="0"/>
          </a:p>
          <a:p>
            <a:pPr lvl="1"/>
            <a:r>
              <a:rPr lang="en-US" dirty="0"/>
              <a:t>Discrimination and Stimulus Control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Behaviour</a:t>
            </a:r>
            <a:r>
              <a:rPr lang="en-US" dirty="0"/>
              <a:t> Modification borrows from other areas of psychology</a:t>
            </a:r>
          </a:p>
          <a:p>
            <a:pPr lvl="0"/>
            <a:r>
              <a:rPr lang="en-US" dirty="0"/>
              <a:t>Classical condition, operant conditioning and observational learning (Modeling)</a:t>
            </a:r>
          </a:p>
          <a:p>
            <a:pPr lvl="0"/>
            <a:r>
              <a:rPr lang="en-US" dirty="0"/>
              <a:t>Principles of operant conditioning serve as a basis of several </a:t>
            </a:r>
            <a:r>
              <a:rPr lang="en-US" dirty="0" err="1"/>
              <a:t>behaviour</a:t>
            </a:r>
            <a:r>
              <a:rPr lang="en-US" dirty="0"/>
              <a:t> modification techniques </a:t>
            </a:r>
          </a:p>
          <a:p>
            <a:pPr lvl="0"/>
            <a:r>
              <a:rPr lang="en-US" dirty="0"/>
              <a:t>Contingent Consequences affect </a:t>
            </a:r>
            <a:r>
              <a:rPr lang="en-US" dirty="0" err="1"/>
              <a:t>behaviours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There are two reinforcement &amp; procedures that increase the frequency of a response:</a:t>
            </a:r>
            <a:endParaRPr lang="en-US" sz="2800" dirty="0"/>
          </a:p>
          <a:p>
            <a:pPr lvl="1"/>
            <a:r>
              <a:rPr lang="en-US" dirty="0"/>
              <a:t>The application of a positive reinforce (positive reinforcement)</a:t>
            </a:r>
            <a:endParaRPr lang="en-US" sz="2400" dirty="0"/>
          </a:p>
          <a:p>
            <a:pPr lvl="1"/>
            <a:r>
              <a:rPr lang="en-US" dirty="0"/>
              <a:t>The removal of a negative reinforce (negative reinforcement)</a:t>
            </a:r>
            <a:endParaRPr lang="en-US" sz="2400" dirty="0"/>
          </a:p>
          <a:p>
            <a:pPr lvl="0"/>
            <a:r>
              <a:rPr lang="en-US" dirty="0"/>
              <a:t>There are two punishment &amp; procedures that decrease the frequency of a response</a:t>
            </a:r>
            <a:endParaRPr lang="en-US" sz="2800" dirty="0"/>
          </a:p>
          <a:p>
            <a:pPr lvl="1"/>
            <a:r>
              <a:rPr lang="en-US" dirty="0"/>
              <a:t>The application of a negative reinforce (punishment by application) and the removal of a positive reinforce (Punishment by removal)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u="sng" dirty="0"/>
              <a:t>EXTINCTION  </a:t>
            </a:r>
            <a:r>
              <a:rPr lang="en-US" dirty="0"/>
              <a:t> refers to a reduction in response frequency following the cessation of reinforcement</a:t>
            </a:r>
          </a:p>
          <a:p>
            <a:pPr lvl="0"/>
            <a:r>
              <a:rPr lang="en-US" b="1" u="sng" dirty="0" err="1"/>
              <a:t>Chaping</a:t>
            </a:r>
            <a:r>
              <a:rPr lang="en-US" b="1" u="sng" dirty="0"/>
              <a:t> </a:t>
            </a:r>
            <a:r>
              <a:rPr lang="en-US" dirty="0"/>
              <a:t> refers to reinforcing small steps or approximation toward a terminal response</a:t>
            </a:r>
          </a:p>
          <a:p>
            <a:pPr lvl="0"/>
            <a:r>
              <a:rPr lang="en-US" b="1" u="sng" dirty="0"/>
              <a:t>Chaining </a:t>
            </a:r>
            <a:r>
              <a:rPr lang="en-US" dirty="0"/>
              <a:t>refers to the linking together of responses within an individual’s repertoire.  This is done in a backward direction.</a:t>
            </a:r>
          </a:p>
          <a:p>
            <a:pPr lvl="0"/>
            <a:r>
              <a:rPr lang="en-US" dirty="0"/>
              <a:t>Prompts are events that precede a response and help to initiate it, prompts may gradually be faded.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There are two types of generalization.  Stimulus and response</a:t>
            </a:r>
          </a:p>
          <a:p>
            <a:pPr lvl="0"/>
            <a:r>
              <a:rPr lang="en-US" b="1" u="sng" dirty="0"/>
              <a:t>Stimulus generalization</a:t>
            </a:r>
            <a:r>
              <a:rPr lang="en-US" dirty="0"/>
              <a:t>  refers to the transfer of a response to situations other than those in which training has taken place.</a:t>
            </a:r>
          </a:p>
          <a:p>
            <a:pPr lvl="0"/>
            <a:r>
              <a:rPr lang="en-US" b="1" u="sng" dirty="0"/>
              <a:t>Response generalization </a:t>
            </a:r>
            <a:r>
              <a:rPr lang="en-US" dirty="0"/>
              <a:t> refers to the altering of other responses in addition to the response that has been trained.  </a:t>
            </a:r>
          </a:p>
          <a:p>
            <a:r>
              <a:rPr lang="en-US" dirty="0"/>
              <a:t>Dissemination is the opposite of generalization.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COGNITIVE INFLUENCES IN BEHAVIOUR MODIFICATION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err="1"/>
              <a:t>Bandura</a:t>
            </a:r>
            <a:r>
              <a:rPr lang="en-US" dirty="0"/>
              <a:t> and Mahoney demonstrated that four cognitive processes and environmental events influence </a:t>
            </a:r>
            <a:r>
              <a:rPr lang="en-US" dirty="0" err="1"/>
              <a:t>behaviour</a:t>
            </a:r>
            <a:endParaRPr lang="en-US" dirty="0"/>
          </a:p>
          <a:p>
            <a:pPr lvl="0"/>
            <a:r>
              <a:rPr lang="en-US" dirty="0"/>
              <a:t>These include attention, mediation, component </a:t>
            </a:r>
            <a:r>
              <a:rPr lang="en-US" dirty="0" err="1"/>
              <a:t>behaviours</a:t>
            </a:r>
            <a:r>
              <a:rPr lang="en-US" dirty="0"/>
              <a:t> and </a:t>
            </a:r>
            <a:r>
              <a:rPr lang="en-US" u="sng" dirty="0"/>
              <a:t>incentive</a:t>
            </a:r>
            <a:r>
              <a:rPr lang="en-US" dirty="0"/>
              <a:t> or motivational conditions</a:t>
            </a:r>
          </a:p>
          <a:p>
            <a:pPr lvl="0"/>
            <a:r>
              <a:rPr lang="en-US" dirty="0"/>
              <a:t>The specific areas of research that support the above include (attribution, placebo reactions, demand characteristic, problem solving, verbal and </a:t>
            </a:r>
            <a:r>
              <a:rPr lang="en-US" dirty="0" err="1"/>
              <a:t>imaginal</a:t>
            </a:r>
            <a:r>
              <a:rPr lang="en-US" dirty="0"/>
              <a:t> mediators of </a:t>
            </a:r>
            <a:r>
              <a:rPr lang="en-US" dirty="0" err="1"/>
              <a:t>behaviour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These broaden areas from which </a:t>
            </a:r>
            <a:r>
              <a:rPr lang="en-US" dirty="0" err="1"/>
              <a:t>behaviour</a:t>
            </a:r>
            <a:r>
              <a:rPr lang="en-US" dirty="0"/>
              <a:t> modification has drawn principles environmental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COGNITIVE INFLUENCES IN BEHAVIOUR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US" sz="6200" dirty="0"/>
              <a:t>Cognitive influences go beyond external environmental events</a:t>
            </a:r>
          </a:p>
          <a:p>
            <a:pPr lvl="0"/>
            <a:r>
              <a:rPr lang="en-US" sz="6200" dirty="0"/>
              <a:t>To account for </a:t>
            </a:r>
            <a:r>
              <a:rPr lang="en-US" sz="6200" dirty="0" err="1"/>
              <a:t>behaviour</a:t>
            </a:r>
            <a:r>
              <a:rPr lang="en-US" sz="6200" dirty="0"/>
              <a:t>, both cognitive and environmental influences should be considered</a:t>
            </a:r>
          </a:p>
          <a:p>
            <a:pPr lvl="0"/>
            <a:r>
              <a:rPr lang="en-US" sz="6200" dirty="0"/>
              <a:t>However, these influences should not be considered as exhausting those factors that control </a:t>
            </a:r>
            <a:r>
              <a:rPr lang="en-US" sz="6200" dirty="0" err="1"/>
              <a:t>behaviour</a:t>
            </a:r>
            <a:r>
              <a:rPr lang="en-US" sz="6200" dirty="0"/>
              <a:t>.</a:t>
            </a:r>
          </a:p>
          <a:p>
            <a:pPr lvl="0"/>
            <a:r>
              <a:rPr lang="en-US" sz="6200" dirty="0"/>
              <a:t>They may exclude other obvious factors such as sociologist</a:t>
            </a:r>
          </a:p>
          <a:p>
            <a:pPr lvl="0"/>
            <a:r>
              <a:rPr lang="en-US" sz="6200" dirty="0"/>
              <a:t> and genetic influences</a:t>
            </a:r>
          </a:p>
          <a:p>
            <a:pPr lvl="0"/>
            <a:r>
              <a:rPr lang="en-US" sz="6200" dirty="0"/>
              <a:t>Human learning and cognition play an important role in many </a:t>
            </a:r>
            <a:r>
              <a:rPr lang="en-US" sz="6200" dirty="0" err="1"/>
              <a:t>behaviour</a:t>
            </a:r>
            <a:r>
              <a:rPr lang="en-US" sz="6200" dirty="0"/>
              <a:t> modification techniques.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APPLICATIONS OF BEHAVIOUR THERAPY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ANXIETY MANAGEMENT</a:t>
            </a:r>
            <a:endParaRPr lang="en-US" sz="2800" dirty="0"/>
          </a:p>
          <a:p>
            <a:r>
              <a:rPr lang="en-US" dirty="0"/>
              <a:t>      </a:t>
            </a:r>
            <a:r>
              <a:rPr lang="en-US" dirty="0" err="1"/>
              <a:t>Behavioural</a:t>
            </a:r>
            <a:r>
              <a:rPr lang="en-US" dirty="0"/>
              <a:t> Approaches to Anxiety Management</a:t>
            </a:r>
            <a:endParaRPr lang="en-US" sz="2800" dirty="0"/>
          </a:p>
          <a:p>
            <a:pPr lvl="1"/>
            <a:r>
              <a:rPr lang="en-US" dirty="0"/>
              <a:t>Systematic desensitization</a:t>
            </a:r>
            <a:endParaRPr lang="en-US" sz="2400" dirty="0"/>
          </a:p>
          <a:p>
            <a:pPr lvl="1"/>
            <a:r>
              <a:rPr lang="en-US" dirty="0"/>
              <a:t>Modeling</a:t>
            </a:r>
            <a:endParaRPr lang="en-US" sz="2400" dirty="0"/>
          </a:p>
          <a:p>
            <a:pPr lvl="1"/>
            <a:r>
              <a:rPr lang="en-US" dirty="0"/>
              <a:t>Flooding </a:t>
            </a:r>
            <a:endParaRPr lang="en-US" sz="2400" dirty="0"/>
          </a:p>
          <a:p>
            <a:r>
              <a:rPr lang="en-US" dirty="0"/>
              <a:t>Implosion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 </a:t>
            </a:r>
            <a:r>
              <a:rPr lang="en-US" b="1" dirty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Behaviour</a:t>
            </a:r>
            <a:r>
              <a:rPr lang="en-US" dirty="0"/>
              <a:t> Modification techniques occupy a central position in </a:t>
            </a:r>
            <a:r>
              <a:rPr lang="en-US" dirty="0" err="1"/>
              <a:t>behavioural</a:t>
            </a:r>
            <a:r>
              <a:rPr lang="en-US" dirty="0"/>
              <a:t> sciences and Psychiatry</a:t>
            </a:r>
          </a:p>
          <a:p>
            <a:pPr lvl="0"/>
            <a:r>
              <a:rPr lang="en-US" dirty="0"/>
              <a:t>Developed initially in experimental laboratories</a:t>
            </a:r>
          </a:p>
          <a:p>
            <a:pPr lvl="0"/>
            <a:r>
              <a:rPr lang="en-US" dirty="0"/>
              <a:t>Has now greater impacts personal and social problem</a:t>
            </a:r>
          </a:p>
          <a:p>
            <a:pPr lvl="0"/>
            <a:r>
              <a:rPr lang="en-US" dirty="0"/>
              <a:t>Application are used by individual therapists, school systems, correctional facilities, industry, psychiatric hospital, general hospitals etc.</a:t>
            </a:r>
          </a:p>
          <a:p>
            <a:pPr lvl="0"/>
            <a:r>
              <a:rPr lang="en-US" dirty="0"/>
              <a:t>It is also increasingly popular and productive in the area of research and application.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B)</a:t>
            </a:r>
            <a:r>
              <a:rPr lang="en-US" b="1" dirty="0" err="1" smtClean="0"/>
              <a:t>Behavioural</a:t>
            </a:r>
            <a:r>
              <a:rPr lang="en-US" b="1" dirty="0" smtClean="0"/>
              <a:t> </a:t>
            </a:r>
            <a:r>
              <a:rPr lang="en-US" b="1" dirty="0"/>
              <a:t>Treatment of Depression</a:t>
            </a:r>
            <a:endParaRPr lang="en-US" sz="2800" dirty="0"/>
          </a:p>
          <a:p>
            <a:pPr lvl="1"/>
            <a:r>
              <a:rPr lang="en-US" dirty="0"/>
              <a:t>Dimensions of depression</a:t>
            </a:r>
            <a:endParaRPr lang="en-US" sz="2400" dirty="0"/>
          </a:p>
          <a:p>
            <a:pPr lvl="1"/>
            <a:r>
              <a:rPr lang="en-US" dirty="0"/>
              <a:t>Definition and assessment</a:t>
            </a:r>
            <a:endParaRPr lang="en-US" sz="2400" dirty="0"/>
          </a:p>
          <a:p>
            <a:pPr lvl="1"/>
            <a:r>
              <a:rPr lang="en-US" dirty="0"/>
              <a:t>Individual differences invulnerability to depression</a:t>
            </a:r>
            <a:endParaRPr lang="en-US" sz="2400" dirty="0"/>
          </a:p>
          <a:p>
            <a:pPr lvl="1"/>
            <a:r>
              <a:rPr lang="en-US" dirty="0"/>
              <a:t>Learned helplessness Theory</a:t>
            </a:r>
            <a:endParaRPr lang="en-US" sz="2400" dirty="0"/>
          </a:p>
          <a:p>
            <a:pPr lvl="1"/>
            <a:r>
              <a:rPr lang="en-US" dirty="0"/>
              <a:t>Cognitive – distortion Theory</a:t>
            </a:r>
            <a:endParaRPr lang="en-US" sz="2400" dirty="0"/>
          </a:p>
          <a:p>
            <a:pPr lvl="1"/>
            <a:r>
              <a:rPr lang="en-US" dirty="0"/>
              <a:t>Multi-component &amp; Theory and Treatment methods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C) Social </a:t>
            </a:r>
            <a:r>
              <a:rPr lang="en-US" b="1" dirty="0"/>
              <a:t>Skills and Assertive Training</a:t>
            </a:r>
            <a:endParaRPr lang="en-US" sz="2800" dirty="0"/>
          </a:p>
          <a:p>
            <a:pPr lvl="1"/>
            <a:r>
              <a:rPr lang="en-US" dirty="0" err="1"/>
              <a:t>Behavioural</a:t>
            </a:r>
            <a:r>
              <a:rPr lang="en-US" dirty="0"/>
              <a:t> Assertion Training</a:t>
            </a:r>
            <a:endParaRPr lang="en-US" sz="2400" dirty="0"/>
          </a:p>
          <a:p>
            <a:pPr lvl="1"/>
            <a:r>
              <a:rPr lang="en-US" dirty="0"/>
              <a:t>Etiological and Maintaining Factors</a:t>
            </a:r>
            <a:endParaRPr lang="en-US" sz="2400" dirty="0"/>
          </a:p>
          <a:p>
            <a:pPr lvl="1"/>
            <a:r>
              <a:rPr lang="en-US" dirty="0"/>
              <a:t>Assessment of assertive </a:t>
            </a:r>
            <a:r>
              <a:rPr lang="en-US" dirty="0" err="1"/>
              <a:t>behaviour</a:t>
            </a:r>
            <a:r>
              <a:rPr lang="en-US" dirty="0"/>
              <a:t> </a:t>
            </a:r>
            <a:endParaRPr lang="en-US" sz="2400" dirty="0"/>
          </a:p>
          <a:p>
            <a:pPr lvl="1"/>
            <a:r>
              <a:rPr lang="en-US" dirty="0"/>
              <a:t>Treatment and outcome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D) Alcoholism </a:t>
            </a:r>
            <a:r>
              <a:rPr lang="en-US" b="1" dirty="0"/>
              <a:t>and Drug Dependence</a:t>
            </a:r>
            <a:endParaRPr lang="en-US" sz="2800" dirty="0"/>
          </a:p>
          <a:p>
            <a:pPr lvl="1"/>
            <a:r>
              <a:rPr lang="en-US" dirty="0"/>
              <a:t>Cognitive –</a:t>
            </a:r>
            <a:r>
              <a:rPr lang="en-US" b="1" dirty="0"/>
              <a:t> </a:t>
            </a:r>
            <a:r>
              <a:rPr lang="en-US" dirty="0"/>
              <a:t>Social-Learning Factors in addictive </a:t>
            </a:r>
            <a:r>
              <a:rPr lang="en-US" dirty="0" err="1"/>
              <a:t>behaviours</a:t>
            </a:r>
            <a:endParaRPr lang="en-US" sz="2400" dirty="0"/>
          </a:p>
          <a:p>
            <a:pPr lvl="1"/>
            <a:r>
              <a:rPr lang="en-US" dirty="0"/>
              <a:t>Acquisition of drug use</a:t>
            </a:r>
            <a:endParaRPr lang="en-US" sz="2400" dirty="0"/>
          </a:p>
          <a:p>
            <a:pPr lvl="1"/>
            <a:r>
              <a:rPr lang="en-US" dirty="0"/>
              <a:t>Predisposition for continued drug use </a:t>
            </a:r>
            <a:endParaRPr lang="en-US" sz="2400" dirty="0"/>
          </a:p>
          <a:p>
            <a:pPr lvl="1"/>
            <a:r>
              <a:rPr lang="en-US" dirty="0"/>
              <a:t>Social skills deficits, perception of control self-efficacy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Learning and reinforcement</a:t>
            </a:r>
            <a:endParaRPr lang="en-US" sz="2400" dirty="0"/>
          </a:p>
          <a:p>
            <a:pPr lvl="1"/>
            <a:r>
              <a:rPr lang="en-US" dirty="0"/>
              <a:t>The emotional paradox</a:t>
            </a:r>
            <a:endParaRPr lang="en-US" sz="2400" dirty="0"/>
          </a:p>
          <a:p>
            <a:pPr lvl="1"/>
            <a:r>
              <a:rPr lang="en-US" dirty="0"/>
              <a:t>Cognitive expectancies in the maintenance of drug use.</a:t>
            </a:r>
            <a:endParaRPr lang="en-US" sz="2400" dirty="0"/>
          </a:p>
          <a:p>
            <a:pPr lvl="1"/>
            <a:r>
              <a:rPr lang="en-US" dirty="0"/>
              <a:t>Craving and the Relapse response</a:t>
            </a:r>
            <a:endParaRPr lang="en-US" sz="2400" dirty="0"/>
          </a:p>
          <a:p>
            <a:pPr lvl="1"/>
            <a:r>
              <a:rPr lang="en-US" dirty="0"/>
              <a:t>Implications for treatment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E.  </a:t>
            </a:r>
            <a:r>
              <a:rPr lang="en-US" b="1" dirty="0" err="1"/>
              <a:t>Behavioural</a:t>
            </a:r>
            <a:r>
              <a:rPr lang="en-US" b="1" dirty="0"/>
              <a:t> Interventions for Weight Reduction and Smoking Reduction</a:t>
            </a:r>
            <a:endParaRPr lang="en-US" sz="2800" dirty="0"/>
          </a:p>
          <a:p>
            <a:pPr lvl="1"/>
            <a:r>
              <a:rPr lang="en-US" dirty="0"/>
              <a:t>Overview of </a:t>
            </a:r>
            <a:r>
              <a:rPr lang="en-US" dirty="0" err="1"/>
              <a:t>behavioural</a:t>
            </a:r>
            <a:r>
              <a:rPr lang="en-US" dirty="0"/>
              <a:t> interventions </a:t>
            </a:r>
            <a:endParaRPr lang="en-US" sz="2400" dirty="0"/>
          </a:p>
          <a:p>
            <a:pPr lvl="1"/>
            <a:r>
              <a:rPr lang="en-US" dirty="0"/>
              <a:t>Components of the </a:t>
            </a:r>
            <a:r>
              <a:rPr lang="en-US" dirty="0" err="1"/>
              <a:t>behavioural</a:t>
            </a:r>
            <a:r>
              <a:rPr lang="en-US" dirty="0"/>
              <a:t> package </a:t>
            </a:r>
            <a:endParaRPr lang="en-US" sz="2400" dirty="0"/>
          </a:p>
          <a:p>
            <a:pPr lvl="1"/>
            <a:r>
              <a:rPr lang="en-US" dirty="0"/>
              <a:t>Modifying eating </a:t>
            </a:r>
            <a:r>
              <a:rPr lang="en-US" dirty="0" err="1"/>
              <a:t>behaviours</a:t>
            </a:r>
            <a:endParaRPr lang="en-US" sz="2400" dirty="0"/>
          </a:p>
          <a:p>
            <a:pPr lvl="1"/>
            <a:r>
              <a:rPr lang="en-US" dirty="0"/>
              <a:t>Modifying the environments</a:t>
            </a:r>
            <a:endParaRPr lang="en-US" sz="2400" dirty="0"/>
          </a:p>
          <a:p>
            <a:pPr lvl="1"/>
            <a:r>
              <a:rPr lang="en-US" dirty="0"/>
              <a:t>Modifying cognitions related to eating </a:t>
            </a:r>
            <a:endParaRPr lang="en-US" sz="2400" dirty="0"/>
          </a:p>
          <a:p>
            <a:pPr lvl="1"/>
            <a:r>
              <a:rPr lang="en-US" dirty="0"/>
              <a:t>Additions of diet/and or exercise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Modifying conditions related to eating</a:t>
            </a:r>
            <a:endParaRPr lang="en-US" sz="2400" dirty="0"/>
          </a:p>
          <a:p>
            <a:pPr lvl="1"/>
            <a:r>
              <a:rPr lang="en-US" dirty="0"/>
              <a:t>Maintenance of weight loss </a:t>
            </a:r>
            <a:endParaRPr lang="en-US" sz="2400" dirty="0"/>
          </a:p>
          <a:p>
            <a:pPr lvl="1"/>
            <a:r>
              <a:rPr lang="en-US" dirty="0"/>
              <a:t>Smoking Cessation</a:t>
            </a:r>
            <a:endParaRPr lang="en-US" sz="2400" dirty="0"/>
          </a:p>
          <a:p>
            <a:pPr lvl="1"/>
            <a:r>
              <a:rPr lang="en-US" dirty="0"/>
              <a:t>Assessment procedures</a:t>
            </a:r>
            <a:endParaRPr lang="en-US" sz="2400" dirty="0"/>
          </a:p>
          <a:p>
            <a:pPr lvl="1"/>
            <a:r>
              <a:rPr lang="en-US" dirty="0"/>
              <a:t>Overview of </a:t>
            </a:r>
            <a:r>
              <a:rPr lang="en-US" dirty="0" err="1"/>
              <a:t>behavioural</a:t>
            </a:r>
            <a:r>
              <a:rPr lang="en-US" dirty="0"/>
              <a:t> interventions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F) Treatment </a:t>
            </a:r>
            <a:r>
              <a:rPr lang="en-US" b="1" dirty="0"/>
              <a:t>of Sexual Dysfunction</a:t>
            </a:r>
            <a:endParaRPr lang="en-US" sz="2800" dirty="0"/>
          </a:p>
          <a:p>
            <a:pPr lvl="1"/>
            <a:r>
              <a:rPr lang="en-US" dirty="0"/>
              <a:t>Definition of Sexual Dysfunction</a:t>
            </a:r>
            <a:endParaRPr lang="en-US" sz="2400" dirty="0"/>
          </a:p>
          <a:p>
            <a:pPr lvl="1"/>
            <a:r>
              <a:rPr lang="en-US" dirty="0"/>
              <a:t>Assessment of Sexual dysfunction </a:t>
            </a:r>
            <a:endParaRPr lang="en-US" sz="2400" dirty="0"/>
          </a:p>
          <a:p>
            <a:pPr lvl="1"/>
            <a:r>
              <a:rPr lang="en-US" dirty="0"/>
              <a:t>Assessment of Sexual dysfunction</a:t>
            </a:r>
            <a:endParaRPr lang="en-US" sz="2400" dirty="0"/>
          </a:p>
          <a:p>
            <a:pPr lvl="2"/>
            <a:r>
              <a:rPr lang="en-US" dirty="0"/>
              <a:t>Physiological factors</a:t>
            </a:r>
            <a:endParaRPr lang="en-US" sz="2000" dirty="0"/>
          </a:p>
          <a:p>
            <a:pPr lvl="2"/>
            <a:r>
              <a:rPr lang="en-US" dirty="0"/>
              <a:t>Psychological factors</a:t>
            </a:r>
            <a:endParaRPr lang="en-US" sz="2000" dirty="0"/>
          </a:p>
          <a:p>
            <a:pPr lvl="1"/>
            <a:r>
              <a:rPr lang="en-US" dirty="0"/>
              <a:t>Male centered dysfunction</a:t>
            </a:r>
            <a:endParaRPr lang="en-US" sz="2400" dirty="0"/>
          </a:p>
          <a:p>
            <a:r>
              <a:rPr lang="en-US" dirty="0"/>
              <a:t>Female centered dysfunction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Behavioural</a:t>
            </a:r>
            <a:r>
              <a:rPr lang="en-US" b="1" dirty="0"/>
              <a:t> Techniques</a:t>
            </a:r>
            <a:endParaRPr lang="en-US" sz="2800" dirty="0"/>
          </a:p>
          <a:p>
            <a:endParaRPr lang="en-US" sz="2800" dirty="0"/>
          </a:p>
          <a:p>
            <a:pPr lvl="0"/>
            <a:r>
              <a:rPr lang="en-US" b="1" dirty="0"/>
              <a:t>G)  Treatment of Chronic Mental Patients</a:t>
            </a:r>
            <a:endParaRPr lang="en-US" sz="2800" dirty="0"/>
          </a:p>
          <a:p>
            <a:pPr lvl="1"/>
            <a:r>
              <a:rPr lang="en-US" dirty="0"/>
              <a:t>The Token economy</a:t>
            </a:r>
            <a:endParaRPr lang="en-US" sz="2400" dirty="0"/>
          </a:p>
          <a:p>
            <a:pPr lvl="1"/>
            <a:r>
              <a:rPr lang="en-US" dirty="0"/>
              <a:t>Features of token economy</a:t>
            </a:r>
            <a:endParaRPr lang="en-US" sz="2400" dirty="0"/>
          </a:p>
          <a:p>
            <a:r>
              <a:rPr lang="en-US" dirty="0"/>
              <a:t> Individual Approaches</a:t>
            </a:r>
            <a:endParaRPr lang="en-US" sz="2800" dirty="0"/>
          </a:p>
          <a:p>
            <a:pPr lvl="1"/>
            <a:r>
              <a:rPr lang="en-US" dirty="0"/>
              <a:t>Hallucinations and delusions</a:t>
            </a:r>
            <a:endParaRPr lang="en-US" sz="2400" dirty="0"/>
          </a:p>
          <a:p>
            <a:pPr lvl="1"/>
            <a:r>
              <a:rPr lang="en-US" dirty="0"/>
              <a:t>Obsessive Compulsive Disorder</a:t>
            </a:r>
            <a:endParaRPr lang="en-US" sz="2400" dirty="0"/>
          </a:p>
          <a:p>
            <a:pPr lvl="1"/>
            <a:r>
              <a:rPr lang="en-US" dirty="0"/>
              <a:t>Anorexia Nervosa</a:t>
            </a:r>
            <a:endParaRPr lang="en-US" sz="2400" dirty="0"/>
          </a:p>
          <a:p>
            <a:pPr lvl="1"/>
            <a:r>
              <a:rPr lang="en-US" dirty="0"/>
              <a:t>Social Skills Training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H)  </a:t>
            </a:r>
            <a:r>
              <a:rPr lang="en-US" b="1" dirty="0" err="1"/>
              <a:t>Behavioural</a:t>
            </a:r>
            <a:r>
              <a:rPr lang="en-US" b="1" dirty="0"/>
              <a:t> and Cognitive Approaches to Children</a:t>
            </a:r>
            <a:endParaRPr lang="en-US" sz="2800" dirty="0"/>
          </a:p>
          <a:p>
            <a:pPr lvl="1"/>
            <a:r>
              <a:rPr lang="en-US" dirty="0"/>
              <a:t>Fears and Phobias</a:t>
            </a:r>
            <a:endParaRPr lang="en-US" sz="2400" dirty="0"/>
          </a:p>
          <a:p>
            <a:pPr lvl="1"/>
            <a:r>
              <a:rPr lang="en-US" dirty="0"/>
              <a:t>Enuresis and </a:t>
            </a:r>
            <a:r>
              <a:rPr lang="en-US" dirty="0" err="1"/>
              <a:t>encoporesis</a:t>
            </a:r>
            <a:endParaRPr lang="en-US" sz="2400" dirty="0"/>
          </a:p>
          <a:p>
            <a:pPr lvl="1"/>
            <a:r>
              <a:rPr lang="en-US" dirty="0"/>
              <a:t>Conduct disorders</a:t>
            </a:r>
            <a:endParaRPr lang="en-US" sz="2400" dirty="0"/>
          </a:p>
          <a:p>
            <a:pPr lvl="1"/>
            <a:r>
              <a:rPr lang="en-US" dirty="0"/>
              <a:t>Social withdrawal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Cognitive – </a:t>
            </a:r>
            <a:r>
              <a:rPr lang="en-US" b="1" dirty="0" err="1"/>
              <a:t>Behaviour</a:t>
            </a:r>
            <a:r>
              <a:rPr lang="en-US" b="1" dirty="0"/>
              <a:t> Therapy</a:t>
            </a:r>
            <a:endParaRPr lang="en-US" dirty="0"/>
          </a:p>
          <a:p>
            <a:pPr lvl="0"/>
            <a:r>
              <a:rPr lang="en-US" b="1" dirty="0"/>
              <a:t>Impulsivity</a:t>
            </a:r>
            <a:endParaRPr lang="en-US" dirty="0"/>
          </a:p>
          <a:p>
            <a:pPr lvl="0"/>
            <a:r>
              <a:rPr lang="en-US" b="1" dirty="0"/>
              <a:t>Hyperactivity</a:t>
            </a:r>
            <a:endParaRPr lang="en-US" dirty="0"/>
          </a:p>
          <a:p>
            <a:pPr lvl="0"/>
            <a:r>
              <a:rPr lang="en-US" b="1" dirty="0"/>
              <a:t>Conduct Disorders</a:t>
            </a:r>
            <a:endParaRPr lang="en-US" dirty="0"/>
          </a:p>
          <a:p>
            <a:pPr lvl="0"/>
            <a:r>
              <a:rPr lang="en-US" b="1" dirty="0"/>
              <a:t>Social  Withdrawal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DEFINITION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Behaviour</a:t>
            </a:r>
            <a:r>
              <a:rPr lang="en-US" dirty="0"/>
              <a:t> modification or </a:t>
            </a:r>
            <a:r>
              <a:rPr lang="en-US" dirty="0" err="1"/>
              <a:t>behaviour</a:t>
            </a:r>
            <a:r>
              <a:rPr lang="en-US" dirty="0"/>
              <a:t> therapy are used by several researchers and clinicians</a:t>
            </a:r>
          </a:p>
          <a:p>
            <a:pPr lvl="0"/>
            <a:r>
              <a:rPr lang="en-US" dirty="0"/>
              <a:t>The distinction between </a:t>
            </a:r>
            <a:r>
              <a:rPr lang="en-US" dirty="0" err="1"/>
              <a:t>behaviour</a:t>
            </a:r>
            <a:r>
              <a:rPr lang="en-US" dirty="0"/>
              <a:t> modification and </a:t>
            </a:r>
            <a:r>
              <a:rPr lang="en-US" dirty="0" err="1"/>
              <a:t>behaviour</a:t>
            </a:r>
            <a:r>
              <a:rPr lang="en-US" dirty="0"/>
              <a:t> therapy is at the clinical level practice</a:t>
            </a:r>
          </a:p>
          <a:p>
            <a:pPr lvl="0"/>
            <a:r>
              <a:rPr lang="en-US" dirty="0"/>
              <a:t>Both terms are conceptually and practically interchangeable</a:t>
            </a:r>
          </a:p>
          <a:p>
            <a:pPr lvl="0"/>
            <a:r>
              <a:rPr lang="en-US" dirty="0"/>
              <a:t>Definitions of </a:t>
            </a:r>
            <a:r>
              <a:rPr lang="en-US" dirty="0" err="1"/>
              <a:t>behaviour</a:t>
            </a:r>
            <a:r>
              <a:rPr lang="en-US" dirty="0"/>
              <a:t> modification range from application of principles of conditioning (e.g. B.F. Skinner 1953,1971) or classical conditioning (</a:t>
            </a:r>
            <a:r>
              <a:rPr lang="en-US" dirty="0" err="1"/>
              <a:t>Josep</a:t>
            </a:r>
            <a:r>
              <a:rPr lang="en-US" dirty="0"/>
              <a:t> </a:t>
            </a:r>
            <a:r>
              <a:rPr lang="en-US" dirty="0" err="1"/>
              <a:t>Wolpe</a:t>
            </a:r>
            <a:r>
              <a:rPr lang="en-US" dirty="0"/>
              <a:t> 1958) to principles of learning (</a:t>
            </a:r>
            <a:r>
              <a:rPr lang="en-US" dirty="0" err="1"/>
              <a:t>Vilmann</a:t>
            </a:r>
            <a:r>
              <a:rPr lang="en-US" dirty="0"/>
              <a:t> &amp; </a:t>
            </a:r>
            <a:r>
              <a:rPr lang="en-US" dirty="0" err="1"/>
              <a:t>Karasher</a:t>
            </a:r>
            <a:r>
              <a:rPr lang="en-US" dirty="0"/>
              <a:t> 1975) to the more broadly based clinical practice approaches of (1977) and Lazarus (1971)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)</a:t>
            </a:r>
            <a:r>
              <a:rPr lang="en-US" dirty="0" err="1" smtClean="0"/>
              <a:t>Behaviour</a:t>
            </a:r>
            <a:r>
              <a:rPr lang="en-US" dirty="0" smtClean="0"/>
              <a:t> Modification with Severely Disturbed Children</a:t>
            </a:r>
          </a:p>
          <a:p>
            <a:pPr lvl="0"/>
            <a:r>
              <a:rPr lang="en-US" dirty="0" err="1" smtClean="0"/>
              <a:t>Behavioural</a:t>
            </a:r>
            <a:r>
              <a:rPr lang="en-US" dirty="0" smtClean="0"/>
              <a:t> Excesses</a:t>
            </a:r>
          </a:p>
          <a:p>
            <a:pPr lvl="0"/>
            <a:r>
              <a:rPr lang="en-US" dirty="0" smtClean="0"/>
              <a:t>Stereotyped </a:t>
            </a:r>
            <a:r>
              <a:rPr lang="en-US" dirty="0" err="1" smtClean="0"/>
              <a:t>behaviours</a:t>
            </a:r>
            <a:endParaRPr lang="en-US" dirty="0" smtClean="0"/>
          </a:p>
          <a:p>
            <a:pPr lvl="0"/>
            <a:r>
              <a:rPr lang="en-US" dirty="0" smtClean="0"/>
              <a:t>Disruptive </a:t>
            </a:r>
            <a:r>
              <a:rPr lang="en-US" dirty="0" err="1" smtClean="0"/>
              <a:t>behaviours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Behavioural</a:t>
            </a:r>
            <a:r>
              <a:rPr lang="en-US" b="1" dirty="0"/>
              <a:t> Deficits</a:t>
            </a:r>
            <a:endParaRPr lang="en-US" dirty="0"/>
          </a:p>
          <a:p>
            <a:pPr lvl="0"/>
            <a:r>
              <a:rPr lang="en-US" dirty="0"/>
              <a:t>Self Help Skills</a:t>
            </a:r>
          </a:p>
          <a:p>
            <a:pPr lvl="0"/>
            <a:r>
              <a:rPr lang="en-US" dirty="0"/>
              <a:t>Communication and Interaction Skills</a:t>
            </a:r>
          </a:p>
          <a:p>
            <a:pPr lvl="0"/>
            <a:r>
              <a:rPr lang="en-US" dirty="0"/>
              <a:t>Teaching Ward Staff</a:t>
            </a:r>
          </a:p>
          <a:p>
            <a:pPr lvl="0"/>
            <a:r>
              <a:rPr lang="en-US" dirty="0"/>
              <a:t>Teachers and Parent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J)  </a:t>
            </a:r>
            <a:r>
              <a:rPr lang="en-US" b="1" dirty="0"/>
              <a:t>Helping Married Couples Improve Their Relationship</a:t>
            </a:r>
            <a:endParaRPr lang="en-US" sz="2800" dirty="0"/>
          </a:p>
          <a:p>
            <a:r>
              <a:rPr lang="en-US" dirty="0"/>
              <a:t> </a:t>
            </a:r>
            <a:endParaRPr lang="en-US" sz="2800" dirty="0"/>
          </a:p>
          <a:p>
            <a:pPr lvl="1"/>
            <a:r>
              <a:rPr lang="en-US" dirty="0"/>
              <a:t>Theoretical framework of CBT</a:t>
            </a:r>
            <a:endParaRPr lang="en-US" sz="2400" dirty="0"/>
          </a:p>
          <a:p>
            <a:pPr lvl="1"/>
            <a:r>
              <a:rPr lang="en-US" dirty="0"/>
              <a:t>Assessment</a:t>
            </a:r>
            <a:endParaRPr lang="en-US" sz="2400" dirty="0"/>
          </a:p>
          <a:p>
            <a:pPr lvl="1"/>
            <a:r>
              <a:rPr lang="en-US" dirty="0"/>
              <a:t>Interview</a:t>
            </a:r>
            <a:endParaRPr lang="en-US" sz="2400" dirty="0"/>
          </a:p>
          <a:p>
            <a:pPr lvl="1"/>
            <a:r>
              <a:rPr lang="en-US" dirty="0"/>
              <a:t>Spouse Observation</a:t>
            </a:r>
            <a:endParaRPr lang="en-US" sz="2400" dirty="0"/>
          </a:p>
          <a:p>
            <a:pPr lvl="1"/>
            <a:r>
              <a:rPr lang="en-US" dirty="0"/>
              <a:t>Direct Observation of problem – solving and Communication</a:t>
            </a:r>
            <a:endParaRPr lang="en-US" sz="2400" dirty="0"/>
          </a:p>
          <a:p>
            <a:pPr lvl="1"/>
            <a:r>
              <a:rPr lang="en-US" dirty="0"/>
              <a:t>Reciprocity</a:t>
            </a:r>
            <a:endParaRPr lang="en-US" sz="2400" dirty="0"/>
          </a:p>
          <a:p>
            <a:pPr lvl="1"/>
            <a:r>
              <a:rPr lang="en-US" dirty="0"/>
              <a:t>Negotiating</a:t>
            </a:r>
            <a:endParaRPr lang="en-US" sz="2400" dirty="0"/>
          </a:p>
          <a:p>
            <a:pPr lvl="1"/>
            <a:r>
              <a:rPr lang="en-US" dirty="0"/>
              <a:t>Increase Cooperation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Decrease blaming</a:t>
            </a:r>
            <a:endParaRPr lang="en-US" sz="2400" dirty="0"/>
          </a:p>
          <a:p>
            <a:pPr lvl="1"/>
            <a:r>
              <a:rPr lang="en-US" dirty="0"/>
              <a:t>Express feelings</a:t>
            </a:r>
            <a:endParaRPr lang="en-US" sz="2400" dirty="0"/>
          </a:p>
          <a:p>
            <a:pPr lvl="1"/>
            <a:r>
              <a:rPr lang="en-US" dirty="0"/>
              <a:t>Clarification of needs &amp; desires</a:t>
            </a:r>
            <a:endParaRPr lang="en-US" sz="2400" dirty="0"/>
          </a:p>
          <a:p>
            <a:pPr lvl="1"/>
            <a:r>
              <a:rPr lang="en-US" dirty="0"/>
              <a:t>Clarify communication gaps</a:t>
            </a:r>
            <a:endParaRPr lang="en-US" sz="2400" dirty="0"/>
          </a:p>
          <a:p>
            <a:pPr lvl="1"/>
            <a:r>
              <a:rPr lang="en-US" dirty="0"/>
              <a:t>Assumption beliefs and attitudes</a:t>
            </a:r>
            <a:endParaRPr lang="en-US" sz="2400" dirty="0"/>
          </a:p>
          <a:p>
            <a:pPr lvl="1"/>
            <a:r>
              <a:rPr lang="en-US" dirty="0"/>
              <a:t>Fair – fighting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BEHAVIOUR THERAPY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Encouraging to accept each other</a:t>
            </a:r>
            <a:endParaRPr lang="en-US" sz="2400" dirty="0"/>
          </a:p>
          <a:p>
            <a:pPr lvl="1"/>
            <a:r>
              <a:rPr lang="en-US" dirty="0"/>
              <a:t>And not change each other</a:t>
            </a:r>
            <a:endParaRPr lang="en-US" sz="2400" dirty="0"/>
          </a:p>
          <a:p>
            <a:pPr lvl="1"/>
            <a:r>
              <a:rPr lang="en-US" dirty="0"/>
              <a:t>Becoming good friends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 HISTORICAL BACKGROUND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introduction of </a:t>
            </a:r>
            <a:r>
              <a:rPr lang="en-US" dirty="0" err="1"/>
              <a:t>behaviour</a:t>
            </a:r>
            <a:r>
              <a:rPr lang="en-US" dirty="0"/>
              <a:t> modification is credited to J.B. Watson 1878 – 1958 </a:t>
            </a:r>
          </a:p>
          <a:p>
            <a:pPr lvl="0"/>
            <a:r>
              <a:rPr lang="en-US" dirty="0"/>
              <a:t>He conducted most of his research studies at the University of Chicago and John Hopkins University U.S.A.</a:t>
            </a:r>
          </a:p>
          <a:p>
            <a:pPr lvl="0"/>
            <a:r>
              <a:rPr lang="en-US" dirty="0"/>
              <a:t>He is remembered for what is termed radical </a:t>
            </a:r>
            <a:r>
              <a:rPr lang="en-US" dirty="0" err="1"/>
              <a:t>behaviourism</a:t>
            </a:r>
            <a:r>
              <a:rPr lang="en-US" dirty="0"/>
              <a:t>, study of overt </a:t>
            </a:r>
            <a:r>
              <a:rPr lang="en-US" dirty="0" err="1"/>
              <a:t>behaviours</a:t>
            </a:r>
            <a:r>
              <a:rPr lang="en-US" dirty="0"/>
              <a:t> and responses as oppressed to psychoanalysis </a:t>
            </a:r>
          </a:p>
          <a:p>
            <a:pPr lvl="0"/>
            <a:r>
              <a:rPr lang="en-US" dirty="0"/>
              <a:t>He scientific approach for study of human </a:t>
            </a:r>
            <a:r>
              <a:rPr lang="en-US" dirty="0" err="1"/>
              <a:t>behaviour</a:t>
            </a:r>
            <a:r>
              <a:rPr lang="en-US" dirty="0"/>
              <a:t> is the reported case study of Little Albert (1920)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 HISTORICAL BACKGROUND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He’s </a:t>
            </a:r>
            <a:r>
              <a:rPr lang="en-US" dirty="0" err="1"/>
              <a:t>behaviour</a:t>
            </a:r>
            <a:r>
              <a:rPr lang="en-US" dirty="0"/>
              <a:t> modification was not however adopted for clinical application</a:t>
            </a:r>
          </a:p>
          <a:p>
            <a:pPr lvl="0"/>
            <a:r>
              <a:rPr lang="en-US" dirty="0"/>
              <a:t>The current widespread use of </a:t>
            </a:r>
            <a:r>
              <a:rPr lang="en-US" dirty="0" err="1"/>
              <a:t>behaviour</a:t>
            </a:r>
            <a:r>
              <a:rPr lang="en-US" dirty="0"/>
              <a:t> modification began in 1950s with </a:t>
            </a:r>
          </a:p>
          <a:p>
            <a:r>
              <a:rPr lang="en-US" dirty="0"/>
              <a:t>B.F. Skinner</a:t>
            </a:r>
          </a:p>
          <a:p>
            <a:pPr lvl="0"/>
            <a:r>
              <a:rPr lang="en-US" dirty="0"/>
              <a:t>He systematically employed principles of operant conditioning with psychotic patients at the laboratory of </a:t>
            </a:r>
            <a:r>
              <a:rPr lang="en-US" dirty="0" err="1"/>
              <a:t>Behaviour</a:t>
            </a:r>
            <a:r>
              <a:rPr lang="en-US" dirty="0"/>
              <a:t> Research, Metropolitan State Hospital in </a:t>
            </a:r>
            <a:r>
              <a:rPr lang="en-US" dirty="0" err="1"/>
              <a:t>Wiltham</a:t>
            </a:r>
            <a:r>
              <a:rPr lang="en-US" dirty="0"/>
              <a:t>,  </a:t>
            </a:r>
            <a:r>
              <a:rPr lang="en-US" dirty="0" err="1"/>
              <a:t>Massachussetts</a:t>
            </a:r>
            <a:r>
              <a:rPr lang="en-US" dirty="0"/>
              <a:t> U.S.A.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 HISTORICAL BACKGROUND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His landmark book “Science and Human </a:t>
            </a:r>
            <a:r>
              <a:rPr lang="en-US" dirty="0" err="1"/>
              <a:t>Behaviour</a:t>
            </a:r>
            <a:r>
              <a:rPr lang="en-US" dirty="0"/>
              <a:t> was published in 1953.</a:t>
            </a:r>
          </a:p>
          <a:p>
            <a:pPr lvl="0"/>
            <a:r>
              <a:rPr lang="en-US" dirty="0"/>
              <a:t>Joseph </a:t>
            </a:r>
            <a:r>
              <a:rPr lang="en-US" dirty="0" err="1"/>
              <a:t>Wolpe</a:t>
            </a:r>
            <a:r>
              <a:rPr lang="en-US" dirty="0"/>
              <a:t> and Arnold Lazarus employed principles of conditioning based on learning theory in the application of certain physiological findings.</a:t>
            </a:r>
          </a:p>
          <a:p>
            <a:pPr lvl="0"/>
            <a:r>
              <a:rPr lang="en-US" dirty="0"/>
              <a:t>Their research laid the basis for the clinical procedure of systematic desensitization.</a:t>
            </a:r>
          </a:p>
          <a:p>
            <a:pPr lvl="0"/>
            <a:r>
              <a:rPr lang="en-US" dirty="0"/>
              <a:t>Hans J. </a:t>
            </a:r>
            <a:r>
              <a:rPr lang="en-US" dirty="0" err="1"/>
              <a:t>Eysenck</a:t>
            </a:r>
            <a:r>
              <a:rPr lang="en-US" dirty="0"/>
              <a:t> was among the proponents who strongly advocated for </a:t>
            </a:r>
            <a:r>
              <a:rPr lang="en-US" dirty="0" err="1"/>
              <a:t>behaviour</a:t>
            </a:r>
            <a:r>
              <a:rPr lang="en-US" dirty="0"/>
              <a:t> therapy and strongly opposed the effectiveness of the psycho analytic model psychotherapy.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 HISTORICAL BACKGROUND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The psychoanalytic model was refection was based on the conceptualization that (1) Normal and abnormal </a:t>
            </a:r>
            <a:r>
              <a:rPr lang="en-US" dirty="0" err="1"/>
              <a:t>behaviour</a:t>
            </a:r>
            <a:r>
              <a:rPr lang="en-US" dirty="0"/>
              <a:t> develop according to the same principles and (2) all </a:t>
            </a:r>
            <a:r>
              <a:rPr lang="en-US" dirty="0" err="1"/>
              <a:t>behaviour</a:t>
            </a:r>
            <a:r>
              <a:rPr lang="en-US" dirty="0"/>
              <a:t> is modified or changed according to principles of learning (i.e. Principles of operant and classical conditioning</a:t>
            </a:r>
          </a:p>
          <a:p>
            <a:pPr lvl="0"/>
            <a:r>
              <a:rPr lang="en-US" dirty="0"/>
              <a:t>The psychoanalytic Model could not be verified empirically</a:t>
            </a:r>
          </a:p>
          <a:p>
            <a:pPr lvl="0"/>
            <a:r>
              <a:rPr lang="en-US" dirty="0"/>
              <a:t>The application of principles of learning could be empirically validated.</a:t>
            </a:r>
          </a:p>
          <a:p>
            <a:pPr lvl="0"/>
            <a:r>
              <a:rPr lang="en-US" dirty="0"/>
              <a:t>Hence this new of </a:t>
            </a:r>
            <a:r>
              <a:rPr lang="en-US" dirty="0" err="1"/>
              <a:t>behaviour</a:t>
            </a:r>
            <a:r>
              <a:rPr lang="en-US" dirty="0"/>
              <a:t> modification was scientifically acceptable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 HISTORICAL BACKGROUND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Research of L.P </a:t>
            </a:r>
            <a:r>
              <a:rPr lang="en-US" dirty="0" err="1"/>
              <a:t>Ullmann</a:t>
            </a:r>
            <a:r>
              <a:rPr lang="en-US" dirty="0"/>
              <a:t> and L. Krasner incorporated extensive findings from sociology into a psychosocial model of abnormal </a:t>
            </a:r>
            <a:r>
              <a:rPr lang="en-US" dirty="0" err="1"/>
              <a:t>behaviour</a:t>
            </a:r>
            <a:endParaRPr lang="en-US" dirty="0"/>
          </a:p>
          <a:p>
            <a:pPr lvl="0"/>
            <a:r>
              <a:rPr lang="en-US" dirty="0"/>
              <a:t>Albert </a:t>
            </a:r>
            <a:r>
              <a:rPr lang="en-US" dirty="0" err="1"/>
              <a:t>Bandura’s</a:t>
            </a:r>
            <a:r>
              <a:rPr lang="en-US" dirty="0"/>
              <a:t> “Principles of </a:t>
            </a:r>
            <a:r>
              <a:rPr lang="en-US" dirty="0" err="1"/>
              <a:t>Behaviour</a:t>
            </a:r>
            <a:r>
              <a:rPr lang="en-US" dirty="0"/>
              <a:t> modification elaborated further principles of classical conditioning by incorporating data regarding symbolic, cognitive into a </a:t>
            </a:r>
            <a:r>
              <a:rPr lang="en-US" dirty="0" err="1"/>
              <a:t>behavioural</a:t>
            </a:r>
            <a:r>
              <a:rPr lang="en-US" dirty="0"/>
              <a:t> model</a:t>
            </a:r>
          </a:p>
          <a:p>
            <a:pPr lvl="0"/>
            <a:r>
              <a:rPr lang="en-US" dirty="0" err="1"/>
              <a:t>Bandura’s</a:t>
            </a:r>
            <a:r>
              <a:rPr lang="en-US" dirty="0"/>
              <a:t> work set pace for experimental/clinical approach to the study to human problems in living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 HISTORICAL BACKGROUND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Recent studies have focused on cognitive </a:t>
            </a:r>
            <a:r>
              <a:rPr lang="en-US" dirty="0" err="1"/>
              <a:t>behaviour</a:t>
            </a:r>
            <a:r>
              <a:rPr lang="en-US" dirty="0"/>
              <a:t> therapy and gain a lot popularity (Aaron Beck 1976) and Retinal – Emotive Therapy (Albert Ellis 1962)</a:t>
            </a:r>
          </a:p>
          <a:p>
            <a:pPr lvl="0"/>
            <a:r>
              <a:rPr lang="en-US" dirty="0"/>
              <a:t>Association for Advancement of </a:t>
            </a:r>
            <a:r>
              <a:rPr lang="en-US" dirty="0" err="1"/>
              <a:t>Behaviour</a:t>
            </a:r>
            <a:r>
              <a:rPr lang="en-US" dirty="0"/>
              <a:t> therapy formed in 1966 has facilitated the advancement of </a:t>
            </a:r>
            <a:r>
              <a:rPr lang="en-US" dirty="0" err="1"/>
              <a:t>behaviour</a:t>
            </a:r>
            <a:r>
              <a:rPr lang="en-US" dirty="0"/>
              <a:t> therapy through annual conferences, educational programmes and its journals</a:t>
            </a:r>
          </a:p>
          <a:p>
            <a:pPr lvl="0"/>
            <a:r>
              <a:rPr lang="en-US" dirty="0"/>
              <a:t>Comprehensive work has been compiled by </a:t>
            </a:r>
            <a:r>
              <a:rPr lang="en-US" dirty="0" err="1"/>
              <a:t>Soll</a:t>
            </a:r>
            <a:r>
              <a:rPr lang="en-US" dirty="0"/>
              <a:t> L Garfield and Allen .E&gt; Bern in the second edition “Handbook of Psychotherapy and </a:t>
            </a:r>
            <a:r>
              <a:rPr lang="en-US" dirty="0" err="1"/>
              <a:t>Behaviour</a:t>
            </a:r>
            <a:r>
              <a:rPr lang="en-US" dirty="0"/>
              <a:t> Change”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1464</Words>
  <Application>Microsoft Office PowerPoint</Application>
  <PresentationFormat>On-screen Show (4:3)</PresentationFormat>
  <Paragraphs>209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 MB chB V and MMED I   LECTURE    </vt:lpstr>
      <vt:lpstr> INTRODUCTION </vt:lpstr>
      <vt:lpstr>DEFINITION </vt:lpstr>
      <vt:lpstr> HISTORICAL BACKGROUND </vt:lpstr>
      <vt:lpstr> HISTORICAL BACKGROUND </vt:lpstr>
      <vt:lpstr> HISTORICAL BACKGROUND </vt:lpstr>
      <vt:lpstr> HISTORICAL BACKGROUND </vt:lpstr>
      <vt:lpstr> HISTORICAL BACKGROUND </vt:lpstr>
      <vt:lpstr> HISTORICAL BACKGROUND </vt:lpstr>
      <vt:lpstr>MODELS OF BEHAVIOUR CHANGE </vt:lpstr>
      <vt:lpstr>SUMMARY </vt:lpstr>
      <vt:lpstr>PRINCIPLES OF OPERANT CONDITIONING</vt:lpstr>
      <vt:lpstr>SUMMARY </vt:lpstr>
      <vt:lpstr>SUMMARY </vt:lpstr>
      <vt:lpstr>SUMMARY </vt:lpstr>
      <vt:lpstr>SUMMARY </vt:lpstr>
      <vt:lpstr>COGNITIVE INFLUENCES IN BEHAVIOUR MODIFICATION </vt:lpstr>
      <vt:lpstr>COGNITIVE INFLUENCES IN BEHAVIOUR MODIFICATION</vt:lpstr>
      <vt:lpstr>APPLICATIONS OF BEHAVIOUR THERAPY </vt:lpstr>
      <vt:lpstr>APPLICATIONS OF BEHAVIOUR THERAPY  </vt:lpstr>
      <vt:lpstr>APPLICATIONS OF BEHAVIOUR THERAPY  </vt:lpstr>
      <vt:lpstr>APPLICATIONS OF BEHAVIOUR THERAPY  </vt:lpstr>
      <vt:lpstr>APPLICATIONS OF BEHAVIOUR THERAPY  </vt:lpstr>
      <vt:lpstr>APPLICATIONS OF BEHAVIOUR THERAPY  </vt:lpstr>
      <vt:lpstr>APPLICATIONS OF BEHAVIOUR THERAPY  </vt:lpstr>
      <vt:lpstr>APPLICATIONS OF BEHAVIOUR THERAPY  </vt:lpstr>
      <vt:lpstr>APPLICATIONS OF BEHAVIOUR THERAPY  </vt:lpstr>
      <vt:lpstr>APPLICATIONS OF BEHAVIOUR THERAPY</vt:lpstr>
      <vt:lpstr>APPLICATIONS OF BEHAVIOUR THERAPY</vt:lpstr>
      <vt:lpstr>APPLICATIONS OF BEHAVIOUR THERAPY</vt:lpstr>
      <vt:lpstr>APPLICATIONS OF BEHAVIOUR THERAPY</vt:lpstr>
      <vt:lpstr>APPLICATIONS OF BEHAVIOUR THERAPY  </vt:lpstr>
      <vt:lpstr>APPLICATIONS OF BEHAVIOUR THERAPY</vt:lpstr>
      <vt:lpstr>APPLICATIONS OF BEHAVIOUR THERAPY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 chB V and MMED I   LECTURE</dc:title>
  <dc:creator>hp</dc:creator>
  <cp:lastModifiedBy>hp</cp:lastModifiedBy>
  <cp:revision>4</cp:revision>
  <dcterms:created xsi:type="dcterms:W3CDTF">2015-02-18T17:39:16Z</dcterms:created>
  <dcterms:modified xsi:type="dcterms:W3CDTF">2015-02-18T18:13:53Z</dcterms:modified>
</cp:coreProperties>
</file>