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3" r:id="rId27"/>
    <p:sldId id="284" r:id="rId28"/>
    <p:sldId id="302" r:id="rId29"/>
    <p:sldId id="280" r:id="rId30"/>
    <p:sldId id="293" r:id="rId31"/>
    <p:sldId id="282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48D86-1E8A-4410-8AD7-387E86BD3149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C193-263D-432D-AA24-28E2C510F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1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C193-263D-432D-AA24-28E2C510FB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2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3027-A973-4509-B399-35981AA0CE4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3A70-3C86-4A72-B711-FB299F29A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3027-A973-4509-B399-35981AA0CE4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3A70-3C86-4A72-B711-FB299F29A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3027-A973-4509-B399-35981AA0CE4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3A70-3C86-4A72-B711-FB299F29A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3027-A973-4509-B399-35981AA0CE4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3A70-3C86-4A72-B711-FB299F29A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3027-A973-4509-B399-35981AA0CE4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3A70-3C86-4A72-B711-FB299F29A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3027-A973-4509-B399-35981AA0CE4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3A70-3C86-4A72-B711-FB299F29A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3027-A973-4509-B399-35981AA0CE4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3A70-3C86-4A72-B711-FB299F29A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3027-A973-4509-B399-35981AA0CE4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3A70-3C86-4A72-B711-FB299F29A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3027-A973-4509-B399-35981AA0CE4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3A70-3C86-4A72-B711-FB299F29A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3027-A973-4509-B399-35981AA0CE4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3A70-3C86-4A72-B711-FB299F29A9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3027-A973-4509-B399-35981AA0CE4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B3A70-3C86-4A72-B711-FB299F29A9A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B6B3A70-3C86-4A72-B711-FB299F29A9A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28C3027-A973-4509-B399-35981AA0CE47}" type="datetimeFigureOut">
              <a:rPr lang="en-US" smtClean="0"/>
              <a:t>4/29/2015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PERCEPTION &amp; ATTENTION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6461760" cy="1066800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DR CHITAYI </a:t>
            </a:r>
            <a:r>
              <a:rPr lang="en-US" sz="4000" dirty="0" smtClean="0"/>
              <a:t>B. MURABULA</a:t>
            </a:r>
          </a:p>
          <a:p>
            <a:r>
              <a:rPr lang="en-US" sz="4000" smtClean="0"/>
              <a:t>LECTURER: DR SOBBIE MULINDI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16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OF TASTE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17219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7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5791199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49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STIMULUS detection depends on stimulus intensity.</a:t>
            </a:r>
          </a:p>
          <a:p>
            <a:r>
              <a:rPr lang="en-US" sz="2800" dirty="0" smtClean="0"/>
              <a:t>Stimulus intensity must cross the threshold</a:t>
            </a:r>
          </a:p>
          <a:p>
            <a:r>
              <a:rPr lang="en-US" sz="2800" dirty="0" smtClean="0"/>
              <a:t>3 TYPES OF THRESHOLD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 ABSOLUTE – The weakest stimulus which can be detected from no stimulus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DIFFERENTIAL – Individual able to make a difference in magnitude between two stimuli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TERMINAL – Very high intensity of stimulus beyond which no detection is possible.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93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SIGNAL TRANSDUCTION   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Considers human aspect of perception &amp; sensation</a:t>
            </a:r>
          </a:p>
          <a:p>
            <a:r>
              <a:rPr lang="en-US" sz="2800" dirty="0" smtClean="0"/>
              <a:t>A signal can be distinguished from the background by interaction of the following factors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 PHYSICAL – Stimulus intensity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 </a:t>
            </a:r>
            <a:r>
              <a:rPr lang="en-US" sz="2800" dirty="0" smtClean="0"/>
              <a:t>BIOLOGICAL – sensory receptors limitation/</a:t>
            </a:r>
            <a:r>
              <a:rPr lang="en-US" sz="2800" dirty="0" err="1" smtClean="0"/>
              <a:t>fatique</a:t>
            </a: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 </a:t>
            </a:r>
            <a:r>
              <a:rPr lang="en-US" sz="2800" dirty="0" smtClean="0"/>
              <a:t>PSYCHOLOGICAL – motivation, expectations and learning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54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FOUR CONDITIONS FOR SIGNAL DETECTION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019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22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Functions of the processes of perception – </a:t>
            </a:r>
            <a:r>
              <a:rPr lang="en-US" sz="3200" dirty="0" err="1" smtClean="0"/>
              <a:t>Organise</a:t>
            </a:r>
            <a:r>
              <a:rPr lang="en-US" sz="3200" dirty="0" smtClean="0"/>
              <a:t>, identify and impose meaning on sensory input.</a:t>
            </a:r>
          </a:p>
          <a:p>
            <a:r>
              <a:rPr lang="en-US" sz="3200" dirty="0" err="1" smtClean="0"/>
              <a:t>Organisation</a:t>
            </a:r>
            <a:r>
              <a:rPr lang="en-US" sz="3200" dirty="0" smtClean="0"/>
              <a:t> of sensory experiences into a cognition – PERCEPT. The outcome of an active process</a:t>
            </a:r>
          </a:p>
          <a:p>
            <a:r>
              <a:rPr lang="en-US" sz="3200" dirty="0" smtClean="0"/>
              <a:t>Individuals organizes perception according to certain principles of pattern perception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tendancy</a:t>
            </a:r>
            <a:r>
              <a:rPr lang="en-US" sz="3600" dirty="0" smtClean="0"/>
              <a:t> to </a:t>
            </a:r>
            <a:r>
              <a:rPr lang="en-US" sz="3600" dirty="0" err="1" smtClean="0"/>
              <a:t>organise</a:t>
            </a:r>
            <a:r>
              <a:rPr lang="en-US" sz="3600" dirty="0" smtClean="0"/>
              <a:t> sensations into a meaningful whole or pattern is called a GESTALT.</a:t>
            </a:r>
          </a:p>
          <a:p>
            <a:pPr marL="114300" indent="0">
              <a:buNone/>
            </a:pPr>
            <a:endParaRPr lang="en-US" sz="3600" dirty="0" smtClean="0"/>
          </a:p>
          <a:p>
            <a:r>
              <a:rPr lang="en-US" sz="3600" dirty="0" smtClean="0"/>
              <a:t>Many parts of the sensorium may be added, altered or omitted in the process of forming a gestalt.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886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AND GROUND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533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70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AND 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</a:t>
            </a:r>
            <a:r>
              <a:rPr lang="en-US" sz="2800" dirty="0" err="1" smtClean="0"/>
              <a:t>organise</a:t>
            </a:r>
            <a:r>
              <a:rPr lang="en-US" sz="2800" dirty="0" smtClean="0"/>
              <a:t> the perceptual field according to stimuli that stand out ( figure) and those that are left over ( ground) </a:t>
            </a:r>
          </a:p>
          <a:p>
            <a:pPr marL="114300" indent="0">
              <a:buNone/>
            </a:pPr>
            <a:endParaRPr lang="en-US" sz="2800" dirty="0" smtClean="0"/>
          </a:p>
          <a:p>
            <a:r>
              <a:rPr lang="en-US" sz="2800" dirty="0" smtClean="0"/>
              <a:t>Figure – ground segmentation is probabilistic.</a:t>
            </a:r>
          </a:p>
          <a:p>
            <a:pPr marL="114300" indent="0">
              <a:buNone/>
            </a:pPr>
            <a:endParaRPr lang="en-US" sz="2800" dirty="0" smtClean="0"/>
          </a:p>
          <a:p>
            <a:r>
              <a:rPr lang="en-US" sz="2800" dirty="0" smtClean="0"/>
              <a:t>Brain takes all </a:t>
            </a:r>
            <a:r>
              <a:rPr lang="en-US" sz="2800" dirty="0" smtClean="0"/>
              <a:t>relevant </a:t>
            </a:r>
            <a:r>
              <a:rPr lang="en-US" sz="2800" dirty="0" smtClean="0"/>
              <a:t>cues into account in order to generate a probabilistic best-guess.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97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CLOSURE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955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6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SENSATION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PERCEPTION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ATTENTION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DISORDERS OF ATTENTION &amp; PERCEPTION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PROXIMITY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1722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4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SIMILARITY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5181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8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PERSPECTIVE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5791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0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further an object is from the viewer the less space it takes up in the visual field.</a:t>
            </a:r>
          </a:p>
          <a:p>
            <a:pPr marL="114300" indent="0">
              <a:buNone/>
            </a:pPr>
            <a:endParaRPr lang="en-US" sz="3600" dirty="0" smtClean="0"/>
          </a:p>
          <a:p>
            <a:r>
              <a:rPr lang="en-US" sz="3600" dirty="0" smtClean="0"/>
              <a:t>As an object recedes in the back ground, parallel lines in the object converge.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07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696200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57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TEXTURE GRADIENT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600200"/>
            <a:ext cx="36004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0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INTERPOSITION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2233612"/>
            <a:ext cx="51911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7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 object that partially conceals or overlaps another is perceived to be closer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788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CONTINUITY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476999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SURVIVAL VALUE – Ability to </a:t>
            </a:r>
            <a:r>
              <a:rPr lang="en-US" dirty="0" err="1" smtClean="0"/>
              <a:t>organise</a:t>
            </a:r>
            <a:r>
              <a:rPr lang="en-US" dirty="0" smtClean="0"/>
              <a:t> sensations into meaningful percept influenced by past experience can enable adaptive action to occur.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smtClean="0"/>
              <a:t>an object </a:t>
            </a:r>
            <a:r>
              <a:rPr lang="en-US" dirty="0" smtClean="0"/>
              <a:t>flying towards a person.</a:t>
            </a:r>
          </a:p>
          <a:p>
            <a:r>
              <a:rPr lang="en-US" dirty="0" smtClean="0"/>
              <a:t>ORIENTATION OF INDIVIDUAL IN SPACE – This helps the </a:t>
            </a:r>
            <a:r>
              <a:rPr lang="en-US" dirty="0" err="1" smtClean="0"/>
              <a:t>indovidual</a:t>
            </a:r>
            <a:r>
              <a:rPr lang="en-US" dirty="0" smtClean="0"/>
              <a:t> to protect himself and take advantage of the external environment.</a:t>
            </a:r>
          </a:p>
          <a:p>
            <a:r>
              <a:rPr lang="en-US" dirty="0" smtClean="0"/>
              <a:t>HELP INDIVIDUAL SUSTAIN ONESELF (combined with memory)– a hunter leaves his shelter and </a:t>
            </a:r>
            <a:r>
              <a:rPr lang="en-US" dirty="0" err="1" smtClean="0"/>
              <a:t>recognises</a:t>
            </a:r>
            <a:r>
              <a:rPr lang="en-US" dirty="0" smtClean="0"/>
              <a:t> his game when he sees it despite not having seen that animal 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SENSATION – Awareness of stimuli. The stimulation of receptors &amp; transmission of information to the CNS.</a:t>
            </a:r>
          </a:p>
          <a:p>
            <a:r>
              <a:rPr lang="en-US" sz="3600" dirty="0" smtClean="0"/>
              <a:t>PERCEPTION – </a:t>
            </a:r>
            <a:r>
              <a:rPr lang="en-US" sz="3600" dirty="0" err="1" smtClean="0"/>
              <a:t>Organisation</a:t>
            </a:r>
            <a:r>
              <a:rPr lang="en-US" sz="3600" dirty="0" smtClean="0"/>
              <a:t> of sensory experiences into a meaningful, orderly arrangement of objects and events in time and space.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68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It [attention] is the taking possession by the mind, in clear and vivid form, of one out of what seem several simultaneously possible objects or trains of thought. </a:t>
            </a:r>
            <a:endParaRPr lang="en-US" sz="2800" i="1" dirty="0" smtClean="0"/>
          </a:p>
          <a:p>
            <a:r>
              <a:rPr lang="en-US" sz="2800" i="1" dirty="0" smtClean="0"/>
              <a:t>Focalization</a:t>
            </a:r>
            <a:r>
              <a:rPr lang="en-US" sz="2800" i="1" dirty="0"/>
              <a:t>, concentration, of consciousness are of its essence. It implies withdrawal from some things in order to deal effectively with others, and is a condition which has a real opposite in the confused, dazed, scatterbrained state</a:t>
            </a:r>
            <a:r>
              <a:rPr lang="en-US" sz="2800" i="1" dirty="0" smtClean="0"/>
              <a:t>. – </a:t>
            </a:r>
            <a:r>
              <a:rPr lang="en-US" sz="2800" i="1" dirty="0" err="1" smtClean="0"/>
              <a:t>william</a:t>
            </a:r>
            <a:r>
              <a:rPr lang="en-US" sz="2800" i="1" dirty="0" smtClean="0"/>
              <a:t> James (1890)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75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ATTENTION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Attentional</a:t>
            </a:r>
            <a:r>
              <a:rPr lang="en-US" sz="3200" dirty="0" smtClean="0"/>
              <a:t> enhancement can be demonstrated for objects, actions, perception of our internal states, thoughts, space and time.</a:t>
            </a:r>
            <a:endParaRPr lang="en-US" sz="3200" dirty="0" smtClean="0"/>
          </a:p>
          <a:p>
            <a:r>
              <a:rPr lang="en-US" sz="3200" dirty="0" smtClean="0"/>
              <a:t>Due to a limited capacity of our information – processing system, its essential that total input is restricted to a manageable level..</a:t>
            </a:r>
          </a:p>
          <a:p>
            <a:r>
              <a:rPr lang="en-US" sz="3200" dirty="0" smtClean="0"/>
              <a:t>Irrelevant information screened out.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5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Selection partly done by stimuli </a:t>
            </a:r>
            <a:r>
              <a:rPr lang="en-US" dirty="0" err="1" smtClean="0"/>
              <a:t>eg</a:t>
            </a:r>
            <a:r>
              <a:rPr lang="en-US" dirty="0" smtClean="0"/>
              <a:t> loud noises/bright light – attract attention(</a:t>
            </a:r>
            <a:r>
              <a:rPr lang="en-US" dirty="0" err="1" smtClean="0"/>
              <a:t>intesnsity</a:t>
            </a:r>
            <a:r>
              <a:rPr lang="en-US" dirty="0" smtClean="0"/>
              <a:t>).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Variable stimuli </a:t>
            </a:r>
            <a:r>
              <a:rPr lang="en-US" dirty="0" err="1" smtClean="0"/>
              <a:t>eg</a:t>
            </a:r>
            <a:r>
              <a:rPr lang="en-US" dirty="0" smtClean="0"/>
              <a:t> flashing lights.</a:t>
            </a:r>
          </a:p>
          <a:p>
            <a:pPr marL="114300" indent="0">
              <a:buNone/>
            </a:pPr>
            <a:endParaRPr lang="en-US" sz="4800" dirty="0" smtClean="0"/>
          </a:p>
          <a:p>
            <a:r>
              <a:rPr lang="en-US" dirty="0" smtClean="0"/>
              <a:t>A choice to attend certain stimuli often made </a:t>
            </a:r>
            <a:r>
              <a:rPr lang="en-US" dirty="0" err="1" smtClean="0"/>
              <a:t>eg</a:t>
            </a:r>
            <a:r>
              <a:rPr lang="en-US" dirty="0" smtClean="0"/>
              <a:t> a safe driver who ignores a scene.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SHADOWING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Different messages are played into the right and left ear simultaneously</a:t>
            </a:r>
          </a:p>
          <a:p>
            <a:r>
              <a:rPr lang="en-US" sz="2400" dirty="0" smtClean="0"/>
              <a:t>One has to repeat out loud the message in one ear while ignoring the other.</a:t>
            </a:r>
          </a:p>
          <a:p>
            <a:r>
              <a:rPr lang="en-US" sz="2400" dirty="0" smtClean="0"/>
              <a:t>The ‘rejected’ message is not noticed (only physical qualities such as loudness/ softness) but not content.</a:t>
            </a:r>
          </a:p>
          <a:p>
            <a:r>
              <a:rPr lang="en-US" sz="2400" dirty="0" smtClean="0"/>
              <a:t>The limit of the attention determined by the ability of the brain to process information.</a:t>
            </a:r>
          </a:p>
          <a:p>
            <a:r>
              <a:rPr lang="en-US" sz="2400" dirty="0" smtClean="0"/>
              <a:t>If attention is given to a nursery rhyme played in one ear, more content of the rejected message is noticed.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95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COCKTAIL PARTY PHENOMENON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a cocktail party one will follow a conversation amidst the noise.</a:t>
            </a:r>
          </a:p>
          <a:p>
            <a:r>
              <a:rPr lang="en-US" sz="2400" dirty="0" smtClean="0"/>
              <a:t>However if a person calls out your name, its noticed.</a:t>
            </a:r>
          </a:p>
          <a:p>
            <a:r>
              <a:rPr lang="en-US" sz="2400" dirty="0" smtClean="0"/>
              <a:t>This suggests that the ‘rejected’ input is not entirely excluded.</a:t>
            </a:r>
          </a:p>
          <a:p>
            <a:r>
              <a:rPr lang="en-US" sz="2400" dirty="0" smtClean="0"/>
              <a:t>The brain briefly retains and analyses a great deal of information that we are unaware.</a:t>
            </a:r>
          </a:p>
          <a:p>
            <a:r>
              <a:rPr lang="en-US" sz="2400" dirty="0" smtClean="0"/>
              <a:t>If the analysis indicates that the information is important in some way, its allowed into consciousness.</a:t>
            </a:r>
          </a:p>
          <a:p>
            <a:r>
              <a:rPr lang="en-US" sz="2400" dirty="0" smtClean="0"/>
              <a:t>We monitor our environment for ‘important’ stimuli without our awareness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87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DIVIDED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Many real life situations impose the need to attend to several inputs at once.</a:t>
            </a:r>
          </a:p>
          <a:p>
            <a:r>
              <a:rPr lang="en-US" sz="2800" dirty="0" smtClean="0"/>
              <a:t>Driving a car while listening to a radio is easier when the music is familiar and the traffic is clear.</a:t>
            </a:r>
          </a:p>
          <a:p>
            <a:r>
              <a:rPr lang="en-US" sz="2800" dirty="0" smtClean="0"/>
              <a:t>In this case there is enough information processing capacity to attend both tasks.</a:t>
            </a:r>
          </a:p>
          <a:p>
            <a:r>
              <a:rPr lang="en-US" sz="2800" dirty="0" smtClean="0"/>
              <a:t>If we have to attend to one fully </a:t>
            </a:r>
            <a:r>
              <a:rPr lang="en-US" sz="2800" dirty="0" err="1" smtClean="0"/>
              <a:t>eg</a:t>
            </a:r>
            <a:r>
              <a:rPr lang="en-US" sz="2800" dirty="0" smtClean="0"/>
              <a:t> traffic increases/ a down pour ensues, we may not notice the radio.</a:t>
            </a:r>
          </a:p>
          <a:p>
            <a:r>
              <a:rPr lang="en-US" sz="2800" dirty="0" smtClean="0"/>
              <a:t>Attention can also be switched fully from one task to the next in about one second.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17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 &amp;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Sensory input that is familiar is processed with little conscious effort</a:t>
            </a:r>
          </a:p>
          <a:p>
            <a:r>
              <a:rPr lang="en-US" sz="2800" dirty="0" smtClean="0"/>
              <a:t>When a skill is learnt </a:t>
            </a:r>
            <a:r>
              <a:rPr lang="en-US" sz="2800" dirty="0" err="1" smtClean="0"/>
              <a:t>thoruoghly</a:t>
            </a:r>
            <a:r>
              <a:rPr lang="en-US" sz="2800" dirty="0" smtClean="0"/>
              <a:t> it becomes ‘automatic’ requiring less attention</a:t>
            </a:r>
          </a:p>
          <a:p>
            <a:r>
              <a:rPr lang="en-US" sz="2800" dirty="0" smtClean="0"/>
              <a:t>Certain stimuli are important to us hence are likely to be detected</a:t>
            </a:r>
          </a:p>
          <a:p>
            <a:r>
              <a:rPr lang="en-US" sz="2800" dirty="0" smtClean="0"/>
              <a:t>Our experience teaches us what to expect hence what to look out for</a:t>
            </a:r>
          </a:p>
          <a:p>
            <a:r>
              <a:rPr lang="en-US" sz="2800" dirty="0" smtClean="0"/>
              <a:t>This helps us to use our limited capacity to best advantage but unexpected events may not be noticed or attended.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76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DISORDERS OF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LOSS OF CONSCIOUSNESS – transient confusion of sensory </a:t>
            </a:r>
            <a:r>
              <a:rPr lang="en-US" sz="2400" dirty="0" err="1" smtClean="0"/>
              <a:t>organisation</a:t>
            </a:r>
            <a:r>
              <a:rPr lang="en-US" sz="2400" dirty="0" smtClean="0"/>
              <a:t> </a:t>
            </a:r>
            <a:r>
              <a:rPr lang="en-US" sz="2400" dirty="0" err="1" smtClean="0"/>
              <a:t>eg</a:t>
            </a:r>
            <a:r>
              <a:rPr lang="en-US" sz="2400" dirty="0" smtClean="0"/>
              <a:t> : due to </a:t>
            </a:r>
            <a:r>
              <a:rPr lang="en-US" sz="2400" dirty="0" err="1" smtClean="0"/>
              <a:t>anaesthesia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ALTERED CONSCIOUSNESS – Can results in misidentification of other persons or believing that one is in a different environment.</a:t>
            </a:r>
          </a:p>
          <a:p>
            <a:r>
              <a:rPr lang="en-US" sz="2400" dirty="0" smtClean="0"/>
              <a:t>Brain damage can lead to disorders of perception </a:t>
            </a:r>
            <a:r>
              <a:rPr lang="en-US" sz="2400" dirty="0" err="1" smtClean="0"/>
              <a:t>eg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DYSPRAXIA – Difficulty in carrying out coordinated voluntary movements</a:t>
            </a:r>
          </a:p>
          <a:p>
            <a:r>
              <a:rPr lang="en-US" sz="2400" dirty="0" smtClean="0"/>
              <a:t>AGNOSIA – Objects cannot be identified correctly in the absence of peripheral sensory deficit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77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DISORDERS OF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CONSTRUCTIONAL DYSPRAXIA – Inability to reproduce visual patterns by copying or the completion of a jig saw.</a:t>
            </a:r>
          </a:p>
          <a:p>
            <a:r>
              <a:rPr lang="en-US" sz="2400" dirty="0" smtClean="0"/>
              <a:t>HALLUCINATION – Perceptual experience without the presence of appropriate sensory stimulation</a:t>
            </a:r>
          </a:p>
          <a:p>
            <a:r>
              <a:rPr lang="en-US" sz="2400" dirty="0" smtClean="0"/>
              <a:t>Depressed persons – may complain that food has no taste and </a:t>
            </a:r>
            <a:r>
              <a:rPr lang="en-US" sz="2400" dirty="0" err="1" smtClean="0"/>
              <a:t>colours</a:t>
            </a:r>
            <a:r>
              <a:rPr lang="en-US" sz="2400" dirty="0" smtClean="0"/>
              <a:t> are dull.</a:t>
            </a:r>
          </a:p>
          <a:p>
            <a:r>
              <a:rPr lang="en-US" sz="2400" dirty="0" smtClean="0"/>
              <a:t>PHOBIC PATIENTS – regularly have illusory experiences that trigger their fears</a:t>
            </a:r>
          </a:p>
          <a:p>
            <a:r>
              <a:rPr lang="en-US" sz="2400" dirty="0" smtClean="0"/>
              <a:t>NB – First visual impressions are of primary importance in our perception of others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DISORDERS OF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CONFUSIONAL STATE(DELIRIUM) - </a:t>
            </a:r>
            <a:r>
              <a:rPr lang="en-US" sz="2800" dirty="0"/>
              <a:t>a global change in mental status wherein the principal cognitive deficit is a change in the overall </a:t>
            </a:r>
            <a:r>
              <a:rPr lang="en-US" sz="2800" dirty="0" err="1"/>
              <a:t>attentional</a:t>
            </a:r>
            <a:r>
              <a:rPr lang="en-US" sz="2800" dirty="0"/>
              <a:t> tone. </a:t>
            </a:r>
            <a:endParaRPr lang="en-US" sz="2800" dirty="0"/>
          </a:p>
          <a:p>
            <a:r>
              <a:rPr lang="en-US" sz="2800" dirty="0" smtClean="0"/>
              <a:t>Symptoms : incoherent thinking, distractibility, perceptual disturbances(hallucinations, delusions), </a:t>
            </a:r>
            <a:r>
              <a:rPr lang="en-US" sz="2800" dirty="0" err="1" smtClean="0"/>
              <a:t>dyscoordination</a:t>
            </a:r>
            <a:r>
              <a:rPr lang="en-US" sz="2800" dirty="0" smtClean="0"/>
              <a:t>, delusions, impaired </a:t>
            </a:r>
            <a:r>
              <a:rPr lang="en-US" sz="2800" dirty="0" err="1" smtClean="0"/>
              <a:t>judgement</a:t>
            </a:r>
            <a:r>
              <a:rPr lang="en-US" sz="2800" dirty="0" smtClean="0"/>
              <a:t>, poor insight &amp; agitation.</a:t>
            </a:r>
          </a:p>
          <a:p>
            <a:r>
              <a:rPr lang="en-US" sz="2800" dirty="0" smtClean="0"/>
              <a:t>Associated cognitive deficits – anomia, dysgraphia, dyscalculia, constructional difficulties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23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ATTENTION – Amount of effort exerted on </a:t>
            </a:r>
            <a:r>
              <a:rPr lang="en-US" sz="3600" dirty="0" err="1" smtClean="0"/>
              <a:t>focussing</a:t>
            </a:r>
            <a:r>
              <a:rPr lang="en-US" sz="3600" dirty="0" smtClean="0"/>
              <a:t> </a:t>
            </a:r>
            <a:r>
              <a:rPr lang="en-US" sz="3600" dirty="0" smtClean="0"/>
              <a:t>on a certain portion of experience. Ability to sustain focus on one activity. Ability to concentrate.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47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DISORDERS OF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CONFUSIONAL STATE(DELIRIUM)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 usually No lateralizing neurological signs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 </a:t>
            </a:r>
            <a:r>
              <a:rPr lang="en-US" sz="3200" dirty="0" smtClean="0"/>
              <a:t>primary motor &amp; sensory functions intact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 </a:t>
            </a:r>
            <a:r>
              <a:rPr lang="en-US" sz="3200" dirty="0" smtClean="0"/>
              <a:t>focal neurological signs if delirium due to intrinsic CNS disease </a:t>
            </a:r>
            <a:r>
              <a:rPr lang="en-US" sz="3200" dirty="0" err="1" smtClean="0"/>
              <a:t>eg</a:t>
            </a:r>
            <a:r>
              <a:rPr lang="en-US" sz="3200" dirty="0" smtClean="0"/>
              <a:t> stroke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 </a:t>
            </a:r>
            <a:r>
              <a:rPr lang="en-US" sz="3200" dirty="0" smtClean="0"/>
              <a:t>Focal anatomical regions associated with delirium – </a:t>
            </a:r>
            <a:r>
              <a:rPr lang="en-US" sz="3200" dirty="0" err="1" smtClean="0"/>
              <a:t>parahippocampal</a:t>
            </a:r>
            <a:r>
              <a:rPr lang="en-US" sz="3200" dirty="0" smtClean="0"/>
              <a:t>-fusiform-lingual </a:t>
            </a:r>
            <a:r>
              <a:rPr lang="en-US" sz="3200" dirty="0" err="1" smtClean="0"/>
              <a:t>gyrus</a:t>
            </a:r>
            <a:r>
              <a:rPr lang="en-US" sz="3200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n-US" sz="3200" dirty="0" smtClean="0"/>
          </a:p>
          <a:p>
            <a:pPr>
              <a:buFont typeface="Wingdings" pitchFamily="2" charset="2"/>
              <a:buChar char="ü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27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DISORDERS OF ATTENTION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915454"/>
              </p:ext>
            </p:extLst>
          </p:nvPr>
        </p:nvGraphicFramePr>
        <p:xfrm>
          <a:off x="533400" y="1600200"/>
          <a:ext cx="7620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563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DIAGNOSTIC 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r>
                        <a:rPr lang="en-US" baseline="0" dirty="0" smtClean="0"/>
                        <a:t> AND ADDITIONAL INFORMATION</a:t>
                      </a:r>
                      <a:endParaRPr lang="en-US" dirty="0"/>
                    </a:p>
                  </a:txBody>
                  <a:tcPr/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dirty="0" smtClean="0"/>
                        <a:t>Toxic</a:t>
                      </a:r>
                      <a:r>
                        <a:rPr lang="en-US" baseline="0" dirty="0" smtClean="0"/>
                        <a:t> metabolic encephalopathy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Renal insufficiency, liver failure , Sepsis, endocrine disorders,</a:t>
                      </a:r>
                      <a:r>
                        <a:rPr lang="en-US" baseline="0" dirty="0" smtClean="0"/>
                        <a:t> severe anemia, water/electrolyte disturbance, drug withdrawal &amp; intoxication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Environmental stressors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Circadian rhythm disturbances(</a:t>
                      </a:r>
                      <a:r>
                        <a:rPr lang="en-US" dirty="0" err="1" smtClean="0"/>
                        <a:t>eg</a:t>
                      </a:r>
                      <a:r>
                        <a:rPr lang="en-US" baseline="0" dirty="0" smtClean="0"/>
                        <a:t> ICU),  Immobilization, sensory  deprivation (</a:t>
                      </a:r>
                      <a:r>
                        <a:rPr lang="en-US" baseline="0" dirty="0" err="1" smtClean="0"/>
                        <a:t>eg</a:t>
                      </a:r>
                      <a:r>
                        <a:rPr lang="en-US" baseline="0" dirty="0" smtClean="0"/>
                        <a:t> sudden change in hearing/vision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Multifocal Brain Lesions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Meningitis, encephalitis, closed head injury, multiple strokes (</a:t>
                      </a:r>
                      <a:r>
                        <a:rPr lang="en-US" dirty="0" err="1" smtClean="0"/>
                        <a:t>eg</a:t>
                      </a:r>
                      <a:r>
                        <a:rPr lang="en-US" dirty="0" smtClean="0"/>
                        <a:t> shower of embolism), SAH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Epilepsy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a generalized seizure or during</a:t>
                      </a:r>
                      <a:r>
                        <a:rPr lang="en-US" baseline="0" dirty="0" smtClean="0"/>
                        <a:t> non-convulsive status </a:t>
                      </a:r>
                      <a:r>
                        <a:rPr lang="en-US" baseline="0" dirty="0" err="1" smtClean="0"/>
                        <a:t>epilepticus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 smtClean="0"/>
                        <a:t>Space</a:t>
                      </a:r>
                      <a:r>
                        <a:rPr lang="en-US" baseline="0" dirty="0" smtClean="0"/>
                        <a:t> Occupying Lesion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Subdural hematoma</a:t>
                      </a:r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 smtClean="0"/>
                        <a:t>Focal Brain Lesions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Lesions of the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parahippocampal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-fusiform-lingual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gyri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either cerebral hemisphere, or right-sided lesions of the posterior parietal and inferior prefrontal cortex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6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DISORDERS OF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PARAHIPPOCAMPAL-LINGUAL-FUSIFORM GYRUS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924"/>
            <a:ext cx="976312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7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DISORDERS OF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PARTIAL ATTENTIONAL SYNDROMES</a:t>
            </a:r>
          </a:p>
          <a:p>
            <a:r>
              <a:rPr lang="en-US" sz="3200" dirty="0" smtClean="0"/>
              <a:t>Present as reduced performance in any of the cognitive domains.</a:t>
            </a:r>
          </a:p>
          <a:p>
            <a:r>
              <a:rPr lang="en-US" sz="3200" dirty="0" smtClean="0"/>
              <a:t>Changes in visual based attention – result in reduced detection of stimuli in the environment</a:t>
            </a:r>
          </a:p>
          <a:p>
            <a:r>
              <a:rPr lang="en-US" sz="3200" dirty="0"/>
              <a:t>changes in language-based attention could present as reduced verbal </a:t>
            </a:r>
            <a:r>
              <a:rPr lang="en-US" sz="3200" dirty="0" smtClean="0"/>
              <a:t>fluency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16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DISORDERS OF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HEMI-SPATIAL NEGLECT</a:t>
            </a:r>
          </a:p>
          <a:p>
            <a:r>
              <a:rPr lang="en-US" dirty="0" smtClean="0"/>
              <a:t>inability </a:t>
            </a:r>
            <a:r>
              <a:rPr lang="en-US" dirty="0"/>
              <a:t>of the patient to orient towards, respond to, or report on, stimuli on the </a:t>
            </a:r>
            <a:r>
              <a:rPr lang="en-US" dirty="0" err="1"/>
              <a:t>contralesional</a:t>
            </a:r>
            <a:r>
              <a:rPr lang="en-US" dirty="0"/>
              <a:t> side of </a:t>
            </a:r>
            <a:r>
              <a:rPr lang="en-US" dirty="0" smtClean="0"/>
              <a:t>space</a:t>
            </a:r>
          </a:p>
          <a:p>
            <a:r>
              <a:rPr lang="en-US" dirty="0"/>
              <a:t>Neglect is a multimodal deficit and may affect any or all sensory modalities, motor </a:t>
            </a:r>
            <a:r>
              <a:rPr lang="en-US" dirty="0" err="1"/>
              <a:t>behaviours</a:t>
            </a:r>
            <a:r>
              <a:rPr lang="en-US" dirty="0"/>
              <a:t> or even the internal representations of memories and other </a:t>
            </a:r>
            <a:r>
              <a:rPr lang="en-US" dirty="0" smtClean="0"/>
              <a:t>thoughts</a:t>
            </a:r>
          </a:p>
          <a:p>
            <a:r>
              <a:rPr lang="en-US" dirty="0" smtClean="0"/>
              <a:t>More severe &amp; frequent following a right hemisphere injury.</a:t>
            </a:r>
          </a:p>
          <a:p>
            <a:r>
              <a:rPr lang="en-US" dirty="0" smtClean="0"/>
              <a:t>When accompanied by a motor deficit , the patient may deny any problem with affected limb – </a:t>
            </a:r>
            <a:r>
              <a:rPr lang="en-US" dirty="0" err="1" smtClean="0"/>
              <a:t>anosognosia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Lesions in</a:t>
            </a:r>
            <a:r>
              <a:rPr lang="en-US" dirty="0"/>
              <a:t> posterior parietal cortex/</a:t>
            </a:r>
            <a:r>
              <a:rPr lang="en-US" dirty="0" err="1"/>
              <a:t>temporoparietal</a:t>
            </a:r>
            <a:r>
              <a:rPr lang="en-US" dirty="0"/>
              <a:t> junction, frontal eye fields, cingulate and supplementary motor cortex, basal ganglia, thalamus, midbrain and superior </a:t>
            </a:r>
            <a:r>
              <a:rPr lang="en-US" dirty="0" err="1" smtClean="0"/>
              <a:t>colliculus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7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ATTENTION DEFICIT HYPERACTIVE DISORDER </a:t>
            </a:r>
            <a:r>
              <a:rPr lang="en-US" sz="2800" dirty="0"/>
              <a:t>- </a:t>
            </a:r>
            <a:r>
              <a:rPr lang="en-US" sz="2800" dirty="0" smtClean="0"/>
              <a:t>a </a:t>
            </a:r>
            <a:r>
              <a:rPr lang="en-US" sz="2800" dirty="0"/>
              <a:t>neurodevelopmental disorder affecting both children and adults. It is described as a “persistent” or on-going pattern of inattention and/or hyperactivity-impulsivity that gets in the way of daily life or typical development. Individuals with ADHD may also have difficulties with maintaining </a:t>
            </a:r>
            <a:r>
              <a:rPr lang="en-US" sz="2800" dirty="0" smtClean="0"/>
              <a:t>attention &amp; </a:t>
            </a:r>
            <a:r>
              <a:rPr lang="en-US" sz="2800" dirty="0"/>
              <a:t>executive </a:t>
            </a:r>
            <a:r>
              <a:rPr lang="en-US" sz="2800" dirty="0" smtClean="0"/>
              <a:t>function</a:t>
            </a:r>
          </a:p>
          <a:p>
            <a:r>
              <a:rPr lang="en-US" sz="2800" dirty="0"/>
              <a:t>There are three presentations of ADHD: Inattentive Hyperactive-impulsive Combined inattentive &amp; hyperactive-impulsive </a:t>
            </a:r>
          </a:p>
        </p:txBody>
      </p:sp>
    </p:spTree>
    <p:extLst>
      <p:ext uri="{BB962C8B-B14F-4D97-AF65-F5344CB8AC3E}">
        <p14:creationId xmlns:p14="http://schemas.microsoft.com/office/powerpoint/2010/main" val="13634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INATTENTIVE SYMPTOMS IN ADHD</a:t>
            </a:r>
          </a:p>
          <a:p>
            <a:r>
              <a:rPr lang="en-US" dirty="0"/>
              <a:t>Fails to give close attention to details or makes careless mistakes. </a:t>
            </a:r>
            <a:endParaRPr lang="en-US" dirty="0" smtClean="0"/>
          </a:p>
          <a:p>
            <a:r>
              <a:rPr lang="en-US" dirty="0" smtClean="0"/>
              <a:t>Has </a:t>
            </a:r>
            <a:r>
              <a:rPr lang="en-US" dirty="0"/>
              <a:t>difficulty sustaining attention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Does not appear to listen. </a:t>
            </a:r>
            <a:endParaRPr lang="en-US" dirty="0" smtClean="0"/>
          </a:p>
          <a:p>
            <a:r>
              <a:rPr lang="en-US" dirty="0" smtClean="0"/>
              <a:t>Struggles </a:t>
            </a:r>
            <a:r>
              <a:rPr lang="en-US" dirty="0"/>
              <a:t>to follow through on instructions. </a:t>
            </a:r>
            <a:endParaRPr lang="en-US" dirty="0" smtClean="0"/>
          </a:p>
          <a:p>
            <a:r>
              <a:rPr lang="en-US" dirty="0" smtClean="0"/>
              <a:t>Has </a:t>
            </a:r>
            <a:r>
              <a:rPr lang="en-US" dirty="0"/>
              <a:t>difficulty with organization. </a:t>
            </a:r>
            <a:endParaRPr lang="en-US" dirty="0" smtClean="0"/>
          </a:p>
          <a:p>
            <a:r>
              <a:rPr lang="en-US" dirty="0" smtClean="0"/>
              <a:t>Avoids </a:t>
            </a:r>
            <a:r>
              <a:rPr lang="en-US" dirty="0"/>
              <a:t>or dislikes tasks requiring a lot of thinking. </a:t>
            </a:r>
            <a:endParaRPr lang="en-US" dirty="0" smtClean="0"/>
          </a:p>
          <a:p>
            <a:r>
              <a:rPr lang="en-US" dirty="0" smtClean="0"/>
              <a:t>Loses </a:t>
            </a:r>
            <a:r>
              <a:rPr lang="en-US" dirty="0"/>
              <a:t>things. 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easily distracted. 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forgetful in daily activities.</a:t>
            </a:r>
          </a:p>
        </p:txBody>
      </p:sp>
    </p:spTree>
    <p:extLst>
      <p:ext uri="{BB962C8B-B14F-4D97-AF65-F5344CB8AC3E}">
        <p14:creationId xmlns:p14="http://schemas.microsoft.com/office/powerpoint/2010/main" val="16798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HYPERACTIVE-IMPULSIVE SYMPTOMS IN ADHD</a:t>
            </a:r>
          </a:p>
          <a:p>
            <a:r>
              <a:rPr lang="en-US" dirty="0"/>
              <a:t>Fidgets with hands or feet or squirms in chair. </a:t>
            </a:r>
            <a:endParaRPr lang="en-US" dirty="0" smtClean="0"/>
          </a:p>
          <a:p>
            <a:r>
              <a:rPr lang="en-US" dirty="0" smtClean="0"/>
              <a:t>Has </a:t>
            </a:r>
            <a:r>
              <a:rPr lang="en-US" dirty="0"/>
              <a:t>difficulty remaining seated. </a:t>
            </a:r>
            <a:endParaRPr lang="en-US" dirty="0" smtClean="0"/>
          </a:p>
          <a:p>
            <a:r>
              <a:rPr lang="en-US" dirty="0" smtClean="0"/>
              <a:t>Runs </a:t>
            </a:r>
            <a:r>
              <a:rPr lang="en-US" dirty="0"/>
              <a:t>about or climbs excessively in children; </a:t>
            </a:r>
            <a:r>
              <a:rPr lang="en-US" dirty="0" smtClean="0"/>
              <a:t>extreme </a:t>
            </a:r>
            <a:r>
              <a:rPr lang="en-US" dirty="0"/>
              <a:t>restlessness in adults. </a:t>
            </a:r>
            <a:endParaRPr lang="en-US" dirty="0" smtClean="0"/>
          </a:p>
          <a:p>
            <a:r>
              <a:rPr lang="en-US" dirty="0" smtClean="0"/>
              <a:t>Difficulty </a:t>
            </a:r>
            <a:r>
              <a:rPr lang="en-US" dirty="0"/>
              <a:t>engaging in activities quietly. </a:t>
            </a:r>
            <a:endParaRPr lang="en-US" dirty="0" smtClean="0"/>
          </a:p>
          <a:p>
            <a:r>
              <a:rPr lang="en-US" dirty="0" smtClean="0"/>
              <a:t>Acts </a:t>
            </a:r>
            <a:r>
              <a:rPr lang="en-US" dirty="0"/>
              <a:t>as if driven by a motor; adults will often feel inside like they were driven by a motor. </a:t>
            </a:r>
            <a:endParaRPr lang="en-US" dirty="0" smtClean="0"/>
          </a:p>
          <a:p>
            <a:r>
              <a:rPr lang="en-US" dirty="0" smtClean="0"/>
              <a:t>Talks </a:t>
            </a:r>
            <a:r>
              <a:rPr lang="en-US" dirty="0"/>
              <a:t>excessively. </a:t>
            </a:r>
            <a:endParaRPr lang="en-US" dirty="0" smtClean="0"/>
          </a:p>
          <a:p>
            <a:r>
              <a:rPr lang="en-US" dirty="0" smtClean="0"/>
              <a:t>Blurts </a:t>
            </a:r>
            <a:r>
              <a:rPr lang="en-US" dirty="0"/>
              <a:t>out answers before questions have been completed. Difficulty waiting or taking turns. </a:t>
            </a:r>
          </a:p>
        </p:txBody>
      </p:sp>
    </p:spTree>
    <p:extLst>
      <p:ext uri="{BB962C8B-B14F-4D97-AF65-F5344CB8AC3E}">
        <p14:creationId xmlns:p14="http://schemas.microsoft.com/office/powerpoint/2010/main" val="37123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600" dirty="0" smtClean="0"/>
              <a:t>ATTRIBUTES OF SENSATION</a:t>
            </a:r>
          </a:p>
          <a:p>
            <a:r>
              <a:rPr lang="en-US" sz="3600" dirty="0" smtClean="0"/>
              <a:t>Quality – What distinguishes one sensation from another(generic or specific)</a:t>
            </a:r>
          </a:p>
          <a:p>
            <a:r>
              <a:rPr lang="en-US" sz="3600" dirty="0" smtClean="0"/>
              <a:t>Intensity – strength of stimulus</a:t>
            </a:r>
          </a:p>
          <a:p>
            <a:r>
              <a:rPr lang="en-US" sz="3600" dirty="0" smtClean="0"/>
              <a:t>Duration – how long the sensation lasts</a:t>
            </a:r>
          </a:p>
          <a:p>
            <a:r>
              <a:rPr lang="en-US" sz="3600" dirty="0" smtClean="0"/>
              <a:t>Localization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35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AND SENSATION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OF VISION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6934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2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OF HEARING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019799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6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OF SMELL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04837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2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1278</TotalTime>
  <Words>1741</Words>
  <Application>Microsoft Office PowerPoint</Application>
  <PresentationFormat>On-screen Show (4:3)</PresentationFormat>
  <Paragraphs>190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Adjacency</vt:lpstr>
      <vt:lpstr>PERCEPTION &amp; ATTENTION</vt:lpstr>
      <vt:lpstr>SCOPE OF PRESENTATION</vt:lpstr>
      <vt:lpstr>INTRODUCTION</vt:lpstr>
      <vt:lpstr>INTRODUCTION</vt:lpstr>
      <vt:lpstr>SENSATION</vt:lpstr>
      <vt:lpstr>SENSATION</vt:lpstr>
      <vt:lpstr>ORGAN OF VISION</vt:lpstr>
      <vt:lpstr>ORGAN OF HEARING</vt:lpstr>
      <vt:lpstr>ORGAN OF SMELL</vt:lpstr>
      <vt:lpstr>ORGAN OF TASTE</vt:lpstr>
      <vt:lpstr>SKIN</vt:lpstr>
      <vt:lpstr>SENSATION</vt:lpstr>
      <vt:lpstr>SIGNAL TRANSDUCTION    THEORY</vt:lpstr>
      <vt:lpstr>FOUR CONDITIONS FOR SIGNAL DETECTION</vt:lpstr>
      <vt:lpstr>PERCEPTION</vt:lpstr>
      <vt:lpstr>PERCEPTION</vt:lpstr>
      <vt:lpstr>FIGURE AND GROUND</vt:lpstr>
      <vt:lpstr>FIGURE AND GROUND</vt:lpstr>
      <vt:lpstr>CLOSURE</vt:lpstr>
      <vt:lpstr>PROXIMITY</vt:lpstr>
      <vt:lpstr>SIMILARITY</vt:lpstr>
      <vt:lpstr>LINEAR PERSPECTIVE</vt:lpstr>
      <vt:lpstr>LINEAR PERSPECTIVE</vt:lpstr>
      <vt:lpstr>PowerPoint Presentation</vt:lpstr>
      <vt:lpstr>TEXTURE GRADIENT</vt:lpstr>
      <vt:lpstr>INTERPOSITION</vt:lpstr>
      <vt:lpstr>INTERPOSITION</vt:lpstr>
      <vt:lpstr>CONTINUITY</vt:lpstr>
      <vt:lpstr>VALUE OF PERCEPTION</vt:lpstr>
      <vt:lpstr>ATTENTION</vt:lpstr>
      <vt:lpstr>ATTENTION</vt:lpstr>
      <vt:lpstr>SELECTIVE ATTENTION</vt:lpstr>
      <vt:lpstr>THE SHADOWING EXPERIMENT</vt:lpstr>
      <vt:lpstr>THE COCKTAIL PARTY PHENOMENON</vt:lpstr>
      <vt:lpstr>DIVIDED ATTENTION</vt:lpstr>
      <vt:lpstr>ATTENTION &amp; EXPERIENCE</vt:lpstr>
      <vt:lpstr>DISORDERS OF PERCEPTION</vt:lpstr>
      <vt:lpstr>DISORDERS OF PERCEPTION</vt:lpstr>
      <vt:lpstr>DISORDERS OF ATTENTION</vt:lpstr>
      <vt:lpstr>DISORDERS OF ATTENTION</vt:lpstr>
      <vt:lpstr>DISORDERS OF ATTENTION</vt:lpstr>
      <vt:lpstr>DISORDERS OF ATTENTION</vt:lpstr>
      <vt:lpstr>DISORDERS OF ATTENTION</vt:lpstr>
      <vt:lpstr>DISORDERS OF ATTENTION</vt:lpstr>
      <vt:lpstr>ATTENTION DISORDERS</vt:lpstr>
      <vt:lpstr>ATTENTION DISORDERS</vt:lpstr>
      <vt:lpstr>ATTENTION DISORDERS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PERCEPTION &amp; ATTENTION</dc:title>
  <dc:creator>User</dc:creator>
  <cp:lastModifiedBy>User</cp:lastModifiedBy>
  <cp:revision>45</cp:revision>
  <dcterms:created xsi:type="dcterms:W3CDTF">2015-04-22T16:42:23Z</dcterms:created>
  <dcterms:modified xsi:type="dcterms:W3CDTF">2015-04-30T08:04:39Z</dcterms:modified>
</cp:coreProperties>
</file>