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ACF2-D7F2-4157-A526-F185113FF5FB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CAC81-8ADD-4F79-8451-C576F228F8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PSYCHOTHERAPY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DR. SOBBIE Z.A. MULINDI</a:t>
            </a:r>
          </a:p>
          <a:p>
            <a:pPr algn="ctr">
              <a:buNone/>
            </a:pPr>
            <a:r>
              <a:rPr lang="en-US" dirty="0" smtClean="0"/>
              <a:t>SENIOR LECTURER/CONSULTANT</a:t>
            </a:r>
          </a:p>
          <a:p>
            <a:pPr algn="ctr">
              <a:buNone/>
            </a:pPr>
            <a:r>
              <a:rPr lang="en-US" dirty="0" smtClean="0"/>
              <a:t>DEPARTMENT OF PSYCHIATRY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DEFENSE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Repression of	- unpleasant emotional experiences</a:t>
            </a:r>
          </a:p>
          <a:p>
            <a:pPr lvl="0"/>
            <a:r>
              <a:rPr lang="en-US" dirty="0"/>
              <a:t>Introjections	 - illness seen as punishment.</a:t>
            </a:r>
          </a:p>
          <a:p>
            <a:pPr lvl="0"/>
            <a:r>
              <a:rPr lang="en-US" dirty="0"/>
              <a:t>Projection 	- Others are blamed for illness.</a:t>
            </a:r>
          </a:p>
          <a:p>
            <a:pPr lvl="0"/>
            <a:r>
              <a:rPr lang="en-US" dirty="0"/>
              <a:t>Conversion 	- Physical symptoms rather than underlying emotional stresses are emphasized.</a:t>
            </a:r>
          </a:p>
          <a:p>
            <a:pPr lvl="0"/>
            <a:r>
              <a:rPr lang="en-US" dirty="0"/>
              <a:t>Denial		- Patient denies has no problem e.g. alcoholic.</a:t>
            </a:r>
          </a:p>
          <a:p>
            <a:pPr lvl="0"/>
            <a:r>
              <a:rPr lang="en-US" dirty="0"/>
              <a:t>Regression 	-Returns to immature form of behavior (e.g. soiling bed wetting).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Prompt attention in meeting patient’s basic needs to gratify need for dependence, attention and security.</a:t>
            </a:r>
          </a:p>
          <a:p>
            <a:pPr lvl="0"/>
            <a:r>
              <a:rPr lang="en-US" dirty="0"/>
              <a:t>Help patients express their feelings, especially anger, guilt, hostility, resentment and humiliation which may be related such issues as sexual difficulties, family problems, religious conflicts and job difficulties.</a:t>
            </a:r>
          </a:p>
          <a:p>
            <a:pPr lvl="0"/>
            <a:r>
              <a:rPr lang="en-US" dirty="0"/>
              <a:t>Maintain and attitude of respect, and concern, the patients pains and worries are very real and upsetting to them, do not belittle symptoms.</a:t>
            </a:r>
          </a:p>
          <a:p>
            <a:pPr lvl="0"/>
            <a:r>
              <a:rPr lang="en-US" dirty="0"/>
              <a:t>Provide outlets for release of tensions and diversions from preoccupation with physical complaints 	- for example: OT, Recreational activities to decrease time for preoccupation with illness, exercise, games, concerts, crusades.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Help patients feel in control of situations and to be as independent as possible.</a:t>
            </a:r>
          </a:p>
          <a:p>
            <a:pPr lvl="0"/>
            <a:r>
              <a:rPr lang="en-US" dirty="0"/>
              <a:t>Protect patients from disturbing stimulus help in the healing process in the acute phase of illness e.g. diagnosis of HIV, cancer, heart attack etc.</a:t>
            </a:r>
          </a:p>
          <a:p>
            <a:pPr lvl="0"/>
            <a:r>
              <a:rPr lang="en-US" dirty="0"/>
              <a:t>Be supportive, assist patients in bearing painful feeling through a helping relationship.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3800" dirty="0"/>
              <a:t>Modern Treatment  in Psychiatry</a:t>
            </a:r>
          </a:p>
          <a:p>
            <a:pPr lvl="0"/>
            <a:r>
              <a:rPr lang="en-US" sz="3800" dirty="0"/>
              <a:t>Somatic Therapies</a:t>
            </a:r>
          </a:p>
          <a:p>
            <a:pPr lvl="1"/>
            <a:r>
              <a:rPr lang="en-US" sz="3800" dirty="0"/>
              <a:t>Antipsychotics</a:t>
            </a:r>
          </a:p>
          <a:p>
            <a:pPr lvl="1"/>
            <a:r>
              <a:rPr lang="en-US" sz="3800" dirty="0"/>
              <a:t>Antidepressants</a:t>
            </a:r>
          </a:p>
          <a:p>
            <a:pPr lvl="1"/>
            <a:r>
              <a:rPr lang="en-US" sz="3800" dirty="0"/>
              <a:t>Lithium</a:t>
            </a:r>
          </a:p>
          <a:p>
            <a:pPr lvl="1"/>
            <a:r>
              <a:rPr lang="en-US" sz="3800" dirty="0"/>
              <a:t>Anti anxiety  agents</a:t>
            </a:r>
          </a:p>
          <a:p>
            <a:pPr lvl="1"/>
            <a:r>
              <a:rPr lang="en-US" sz="3800" dirty="0"/>
              <a:t>Electroconvulsive Therapy (ECT)</a:t>
            </a:r>
          </a:p>
          <a:p>
            <a:r>
              <a:rPr lang="en-US" sz="3800" dirty="0"/>
              <a:t> </a:t>
            </a:r>
          </a:p>
          <a:p>
            <a:pPr lvl="0"/>
            <a:r>
              <a:rPr lang="en-US" sz="3800" dirty="0"/>
              <a:t>Psychotherapies</a:t>
            </a:r>
          </a:p>
          <a:p>
            <a:pPr lvl="0"/>
            <a:r>
              <a:rPr lang="en-US" sz="3800" dirty="0"/>
              <a:t>Counseling</a:t>
            </a:r>
          </a:p>
          <a:p>
            <a:pPr lvl="0"/>
            <a:r>
              <a:rPr lang="en-US" sz="3800" dirty="0"/>
              <a:t>Familiar with application of these treatments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10800" dirty="0"/>
              <a:t>There are  about 17 major Psychiatric Disorders</a:t>
            </a:r>
          </a:p>
          <a:p>
            <a:pPr lvl="0"/>
            <a:r>
              <a:rPr lang="en-US" sz="10800" dirty="0"/>
              <a:t>There are several types of Psychotherapies</a:t>
            </a:r>
          </a:p>
          <a:p>
            <a:pPr lvl="0"/>
            <a:r>
              <a:rPr lang="en-US" sz="10800" dirty="0"/>
              <a:t>Array of Psychosocial treatments is vast (300)</a:t>
            </a:r>
          </a:p>
          <a:p>
            <a:pPr lvl="0"/>
            <a:r>
              <a:rPr lang="en-US" sz="10800" dirty="0"/>
              <a:t>The existence of Psychosocial treatments is vast (300)</a:t>
            </a:r>
          </a:p>
          <a:p>
            <a:pPr lvl="0"/>
            <a:r>
              <a:rPr lang="en-US" sz="10800" dirty="0"/>
              <a:t>Most treatments are vast and a  variety of applications</a:t>
            </a:r>
          </a:p>
          <a:p>
            <a:pPr lvl="0"/>
            <a:r>
              <a:rPr lang="en-US" sz="10800" dirty="0"/>
              <a:t>Handbook of Psychotherapy and Behavior Change” </a:t>
            </a:r>
            <a:r>
              <a:rPr lang="en-US" sz="10800" dirty="0" err="1"/>
              <a:t>Soll</a:t>
            </a:r>
            <a:r>
              <a:rPr lang="en-US" sz="10800" dirty="0"/>
              <a:t> Garfield &amp; Allen Bergin.</a:t>
            </a:r>
          </a:p>
          <a:p>
            <a:pPr lvl="0"/>
            <a:r>
              <a:rPr lang="en-US" sz="10800" dirty="0"/>
              <a:t>Is equivalent to DSM IV R or DSN V. ICD 11.</a:t>
            </a:r>
          </a:p>
          <a:p>
            <a:pPr lvl="0"/>
            <a:r>
              <a:rPr lang="en-US" sz="10800" dirty="0"/>
              <a:t>Advances in Psychiatric Treatment in the last 50 years.  (1960s/1970s/1980s) </a:t>
            </a:r>
          </a:p>
          <a:p>
            <a:pPr lvl="0"/>
            <a:r>
              <a:rPr lang="en-US" sz="10800" dirty="0"/>
              <a:t>Modern Psychopharmacology</a:t>
            </a:r>
          </a:p>
          <a:p>
            <a:pPr lvl="0"/>
            <a:r>
              <a:rPr lang="en-US" sz="10800" dirty="0"/>
              <a:t>Systematic assessment of patients symptoms, Social Function and diagnosis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Importance of careful history taking, MSE and DSM IV R   OR DMS V</a:t>
            </a:r>
          </a:p>
          <a:p>
            <a:pPr lvl="0"/>
            <a:r>
              <a:rPr lang="en-US" dirty="0"/>
              <a:t>Randomized Designs</a:t>
            </a:r>
          </a:p>
          <a:p>
            <a:pPr lvl="0"/>
            <a:r>
              <a:rPr lang="en-US" dirty="0"/>
              <a:t>Double Blind Techniques</a:t>
            </a:r>
          </a:p>
          <a:p>
            <a:pPr lvl="0"/>
            <a:r>
              <a:rPr lang="en-US" dirty="0"/>
              <a:t>Placebo Controls</a:t>
            </a:r>
          </a:p>
          <a:p>
            <a:pPr lvl="0"/>
            <a:r>
              <a:rPr lang="en-US" dirty="0"/>
              <a:t>Standards for Therapeutic Evaluations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3400" dirty="0"/>
              <a:t>How can a Human Relationship Be Therapeutic?</a:t>
            </a:r>
          </a:p>
          <a:p>
            <a:pPr lvl="0"/>
            <a:r>
              <a:rPr lang="en-US" sz="3400" dirty="0"/>
              <a:t>The Pt brings to therapy an expectation that help is possible.</a:t>
            </a:r>
          </a:p>
          <a:p>
            <a:pPr lvl="0"/>
            <a:r>
              <a:rPr lang="en-US" sz="3400" dirty="0"/>
              <a:t>Psychotherapy gives the patient a conceptual framework for making sense of bewildering mental phenomena</a:t>
            </a:r>
          </a:p>
          <a:p>
            <a:pPr lvl="0"/>
            <a:r>
              <a:rPr lang="en-US" sz="3400" dirty="0"/>
              <a:t>The therapist offers the expectation that the patient can make positive live changes</a:t>
            </a:r>
          </a:p>
          <a:p>
            <a:pPr lvl="0"/>
            <a:r>
              <a:rPr lang="en-US" sz="3400" dirty="0"/>
              <a:t>The patient adopts certain of the therapist’s positive attitudes</a:t>
            </a:r>
          </a:p>
          <a:p>
            <a:pPr lvl="0"/>
            <a:r>
              <a:rPr lang="en-US" sz="3400" dirty="0"/>
              <a:t>Therapy offers a safe place for taking risks</a:t>
            </a:r>
          </a:p>
          <a:p>
            <a:pPr lvl="0"/>
            <a:r>
              <a:rPr lang="en-US" sz="3400" dirty="0"/>
              <a:t>Therapy expands one’s options.</a:t>
            </a:r>
          </a:p>
          <a:p>
            <a:pPr lvl="0"/>
            <a:r>
              <a:rPr lang="en-US" sz="3400" dirty="0"/>
              <a:t>All psychodynamic therapies share the assumption that the present is shaped and governed by the past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Sources of data during Psychotherapy </a:t>
            </a:r>
          </a:p>
          <a:p>
            <a:pPr lvl="0"/>
            <a:r>
              <a:rPr lang="en-US" dirty="0"/>
              <a:t>There is transference</a:t>
            </a:r>
          </a:p>
          <a:p>
            <a:pPr lvl="0"/>
            <a:r>
              <a:rPr lang="en-US" dirty="0"/>
              <a:t>There can also be count transference</a:t>
            </a:r>
          </a:p>
          <a:p>
            <a:pPr lvl="0"/>
            <a:r>
              <a:rPr lang="en-US" dirty="0"/>
              <a:t>Resistance</a:t>
            </a:r>
          </a:p>
          <a:p>
            <a:pPr lvl="0"/>
            <a:r>
              <a:rPr lang="en-US" dirty="0"/>
              <a:t>Free association lifting repression</a:t>
            </a:r>
          </a:p>
          <a:p>
            <a:pPr lvl="0"/>
            <a:r>
              <a:rPr lang="en-US" dirty="0"/>
              <a:t>Analysis of defenses employed</a:t>
            </a:r>
          </a:p>
          <a:p>
            <a:pPr lvl="0"/>
            <a:r>
              <a:rPr lang="en-US" dirty="0"/>
              <a:t>Interpretation and working through</a:t>
            </a:r>
          </a:p>
          <a:p>
            <a:pPr lvl="0"/>
            <a:r>
              <a:rPr lang="en-US" dirty="0"/>
              <a:t>Interpretation makes the unthinkable thinkable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4400" dirty="0" smtClean="0"/>
              <a:t>An exploratory psychotherapy</a:t>
            </a:r>
          </a:p>
          <a:p>
            <a:pPr lvl="0"/>
            <a:r>
              <a:rPr lang="en-US" sz="4400" dirty="0" smtClean="0"/>
              <a:t>Aims at understanding motivations and unconscious forces that hamper daily living.</a:t>
            </a:r>
          </a:p>
          <a:p>
            <a:pPr lvl="0"/>
            <a:r>
              <a:rPr lang="en-US" sz="4400" dirty="0" smtClean="0"/>
              <a:t>Current life situations </a:t>
            </a:r>
          </a:p>
          <a:p>
            <a:pPr lvl="0"/>
            <a:r>
              <a:rPr lang="en-US" sz="4400" dirty="0" smtClean="0"/>
              <a:t>Dynamic patterns of dealing with others in the here and now</a:t>
            </a:r>
          </a:p>
          <a:p>
            <a:pPr lvl="0"/>
            <a:r>
              <a:rPr lang="en-US" sz="4400" dirty="0" smtClean="0"/>
              <a:t>The patient does not lie on a couch</a:t>
            </a:r>
          </a:p>
          <a:p>
            <a:pPr lvl="0"/>
            <a:r>
              <a:rPr lang="en-US" sz="4400" dirty="0" smtClean="0"/>
              <a:t>There is a face to face interaction with the therapist</a:t>
            </a:r>
          </a:p>
          <a:p>
            <a:pPr lvl="0"/>
            <a:r>
              <a:rPr lang="en-US" sz="4400" dirty="0" smtClean="0"/>
              <a:t>Sessions are held once to three times a week</a:t>
            </a:r>
          </a:p>
          <a:p>
            <a:pPr lvl="0"/>
            <a:r>
              <a:rPr lang="en-US" sz="4400" dirty="0" smtClean="0"/>
              <a:t>Treatment may last for several sessions or several years.</a:t>
            </a:r>
          </a:p>
          <a:p>
            <a:pPr lvl="0"/>
            <a:r>
              <a:rPr lang="en-US" sz="4400" dirty="0" smtClean="0"/>
              <a:t>This depends on the nature of the problem</a:t>
            </a:r>
          </a:p>
          <a:p>
            <a:pPr lvl="0"/>
            <a:r>
              <a:rPr lang="en-US" sz="4400" dirty="0" smtClean="0"/>
              <a:t>The extent of the patient’s motivation to change</a:t>
            </a:r>
          </a:p>
          <a:p>
            <a:pPr lvl="0"/>
            <a:r>
              <a:rPr lang="en-US" sz="4400" dirty="0" smtClean="0"/>
              <a:t>Medication may be used in combination with exploratory therapy</a:t>
            </a:r>
          </a:p>
          <a:p>
            <a:pPr lvl="0"/>
            <a:r>
              <a:rPr lang="en-US" sz="4400" dirty="0" smtClean="0"/>
              <a:t>If the patient’s symptoms indicate the need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INDICATION FOR INDIVIDUAL PSYCHOTHERAPY?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wide range of psychiatric illnesses</a:t>
            </a:r>
          </a:p>
          <a:p>
            <a:pPr lvl="0"/>
            <a:r>
              <a:rPr lang="en-US" dirty="0"/>
              <a:t>Useful in illnesses without disease (Somatoform Disorders)</a:t>
            </a:r>
          </a:p>
          <a:p>
            <a:pPr lvl="0"/>
            <a:r>
              <a:rPr lang="en-US" dirty="0"/>
              <a:t>Psychotic Conditions</a:t>
            </a:r>
          </a:p>
          <a:p>
            <a:pPr lvl="0"/>
            <a:r>
              <a:rPr lang="en-US" dirty="0"/>
              <a:t>Depression Personality Disorders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EXHIBIT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Biopsychosocial</a:t>
            </a:r>
            <a:r>
              <a:rPr lang="en-US" dirty="0"/>
              <a:t> concepts of illness without disease (e.g. Somatoform disorders)</a:t>
            </a:r>
          </a:p>
          <a:p>
            <a:pPr lvl="0"/>
            <a:r>
              <a:rPr lang="en-US" dirty="0"/>
              <a:t>Dependency</a:t>
            </a:r>
          </a:p>
          <a:p>
            <a:pPr lvl="0"/>
            <a:r>
              <a:rPr lang="en-US" dirty="0"/>
              <a:t>Attention</a:t>
            </a:r>
          </a:p>
          <a:p>
            <a:pPr lvl="0"/>
            <a:r>
              <a:rPr lang="en-US" dirty="0"/>
              <a:t>Love</a:t>
            </a:r>
          </a:p>
          <a:p>
            <a:pPr lvl="0"/>
            <a:r>
              <a:rPr lang="en-US" dirty="0"/>
              <a:t>Recognition</a:t>
            </a:r>
          </a:p>
          <a:p>
            <a:pPr lvl="0"/>
            <a:r>
              <a:rPr lang="en-US" dirty="0"/>
              <a:t>Security</a:t>
            </a:r>
          </a:p>
          <a:p>
            <a:pPr lvl="0"/>
            <a:r>
              <a:rPr lang="en-US" dirty="0"/>
              <a:t>Guilty</a:t>
            </a:r>
          </a:p>
          <a:p>
            <a:pPr lvl="0"/>
            <a:r>
              <a:rPr lang="en-US" dirty="0"/>
              <a:t>A decrease in emotional security tends to produce an increase in symptoms</a:t>
            </a:r>
          </a:p>
          <a:p>
            <a:pPr lvl="0"/>
            <a:r>
              <a:rPr lang="en-US" dirty="0"/>
              <a:t>When treatment is confined to physical symptoms, emotional problems are not usually relieved.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604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INDIVIDUAL PSYCHOTHERAPY</vt:lpstr>
      <vt:lpstr>INTRODUCTION</vt:lpstr>
      <vt:lpstr>SCOPE</vt:lpstr>
      <vt:lpstr>SCOPE</vt:lpstr>
      <vt:lpstr>INDIVIDUAL PSYCHOTHERAPY</vt:lpstr>
      <vt:lpstr>INDIVIDUAL PSYCHOTHERAPY</vt:lpstr>
      <vt:lpstr>INDIVIDUAL PSYCHOTHERAPY</vt:lpstr>
      <vt:lpstr>WHAT IS INDICATION FOR INDIVIDUAL PSYCHOTHERAPY? </vt:lpstr>
      <vt:lpstr>PATIENT EXHIBIT NEEDS</vt:lpstr>
      <vt:lpstr>PATIENTS DEFENSE MECHANISMS</vt:lpstr>
      <vt:lpstr>PSYCHOLOGICAL APPROACHES</vt:lpstr>
      <vt:lpstr>PSYCHOLOGICAL APPROACHES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PSYCHOTHERAPY</dc:title>
  <dc:creator>acer</dc:creator>
  <cp:lastModifiedBy>acer</cp:lastModifiedBy>
  <cp:revision>2</cp:revision>
  <dcterms:created xsi:type="dcterms:W3CDTF">2015-02-10T19:23:44Z</dcterms:created>
  <dcterms:modified xsi:type="dcterms:W3CDTF">2015-02-10T19:35:14Z</dcterms:modified>
</cp:coreProperties>
</file>