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3A3C0-7943-4845-A1BD-005B715F2E5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A24EC-2E36-491E-A71E-8E6D03B724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 </a:t>
            </a:r>
            <a:r>
              <a:rPr lang="en-US" b="1" u="sng" dirty="0"/>
              <a:t>WHAT IS ILLNESS FROM THE PATIENT’S PERSPECTIVE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Taking over the counter medication</a:t>
            </a:r>
          </a:p>
          <a:p>
            <a:pPr lvl="0"/>
            <a:r>
              <a:rPr lang="en-US" dirty="0"/>
              <a:t>On hand prescription drugs</a:t>
            </a:r>
          </a:p>
          <a:p>
            <a:pPr lvl="0"/>
            <a:r>
              <a:rPr lang="en-US" dirty="0"/>
              <a:t>Deciding to seek care from professionals or see </a:t>
            </a:r>
            <a:r>
              <a:rPr lang="en-US" dirty="0" err="1"/>
              <a:t>Murugu</a:t>
            </a:r>
            <a:r>
              <a:rPr lang="en-US" dirty="0"/>
              <a:t> Herbal Clinic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 </a:t>
            </a:r>
            <a:r>
              <a:rPr lang="en-US" b="1" u="sng" dirty="0"/>
              <a:t>What are illness problems?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Illness problems are the principle difficulties that symptoms and disability create in our lives</a:t>
            </a:r>
            <a:endParaRPr lang="en-US" sz="2400" dirty="0"/>
          </a:p>
          <a:p>
            <a:pPr lvl="1"/>
            <a:r>
              <a:rPr lang="en-US" dirty="0"/>
              <a:t>Inability to walk upstairs</a:t>
            </a:r>
            <a:endParaRPr lang="en-US" sz="2000" dirty="0"/>
          </a:p>
          <a:p>
            <a:pPr lvl="1"/>
            <a:r>
              <a:rPr lang="en-US" dirty="0"/>
              <a:t>Distracting low back-pain while we start work</a:t>
            </a:r>
            <a:endParaRPr lang="en-US" sz="2000" dirty="0"/>
          </a:p>
          <a:p>
            <a:pPr lvl="1"/>
            <a:r>
              <a:rPr lang="en-US" dirty="0"/>
              <a:t>Headaches that make it impossible to study, focus on homework, house work 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4.  </a:t>
            </a:r>
            <a:r>
              <a:rPr lang="en-US" b="1" u="sng" dirty="0"/>
              <a:t>What are illness problems?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Leading to failure or </a:t>
            </a:r>
            <a:r>
              <a:rPr lang="en-US" b="1" dirty="0"/>
              <a:t>frustration</a:t>
            </a:r>
            <a:endParaRPr lang="en-US" sz="2000" b="1" dirty="0"/>
          </a:p>
          <a:p>
            <a:pPr lvl="1"/>
            <a:r>
              <a:rPr lang="en-US" dirty="0"/>
              <a:t>Impotence that leads to divorce</a:t>
            </a:r>
            <a:endParaRPr lang="en-US" sz="2000" dirty="0"/>
          </a:p>
          <a:p>
            <a:pPr lvl="1"/>
            <a:r>
              <a:rPr lang="en-US" dirty="0"/>
              <a:t>Patients may feel greater </a:t>
            </a:r>
            <a:r>
              <a:rPr lang="en-US" b="1" dirty="0"/>
              <a:t>anger</a:t>
            </a:r>
            <a:endParaRPr lang="en-US" sz="2000" b="1" dirty="0"/>
          </a:p>
          <a:p>
            <a:pPr lvl="1"/>
            <a:r>
              <a:rPr lang="en-US" dirty="0"/>
              <a:t>Because nobody can </a:t>
            </a:r>
            <a:r>
              <a:rPr lang="en-US" b="1" dirty="0"/>
              <a:t>see</a:t>
            </a:r>
            <a:r>
              <a:rPr lang="en-US" dirty="0"/>
              <a:t> their pain and therefore objectively determine their disability is real.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PROF. ARTHUR KLEINMAN , Harvard Medical School: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Seven year old girl badly burnt</a:t>
            </a:r>
          </a:p>
          <a:p>
            <a:pPr lvl="0"/>
            <a:r>
              <a:rPr lang="en-US" dirty="0"/>
              <a:t>Had to undergo a daily ordeal of whirlpool bathing</a:t>
            </a:r>
          </a:p>
          <a:p>
            <a:pPr lvl="0"/>
            <a:r>
              <a:rPr lang="en-US" dirty="0"/>
              <a:t>During which the burnt flesh was tweezed away from her raw ,open wounds</a:t>
            </a:r>
          </a:p>
          <a:p>
            <a:pPr lvl="0"/>
            <a:r>
              <a:rPr lang="en-US" dirty="0"/>
              <a:t>The experience was horribly painful to her</a:t>
            </a:r>
          </a:p>
          <a:p>
            <a:pPr lvl="0"/>
            <a:r>
              <a:rPr lang="en-US" dirty="0"/>
              <a:t>She screamed  and moaned and begged the medical team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PROF. ARTHUR KLEINMAN , Harvard Medical School: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Her efforts were stubbornly fought off</a:t>
            </a:r>
          </a:p>
          <a:p>
            <a:pPr lvl="0"/>
            <a:r>
              <a:rPr lang="en-US" dirty="0"/>
              <a:t> Not to hurt her anymore</a:t>
            </a:r>
          </a:p>
          <a:p>
            <a:pPr lvl="0"/>
            <a:r>
              <a:rPr lang="en-US" dirty="0"/>
              <a:t>Prof. Arthur </a:t>
            </a:r>
            <a:r>
              <a:rPr lang="en-US" dirty="0" err="1"/>
              <a:t>Kleinman’s</a:t>
            </a:r>
            <a:r>
              <a:rPr lang="en-US" dirty="0"/>
              <a:t> job as a student </a:t>
            </a:r>
          </a:p>
          <a:p>
            <a:pPr lvl="0"/>
            <a:r>
              <a:rPr lang="en-US" dirty="0"/>
              <a:t>Was to hold her uninjured </a:t>
            </a:r>
            <a:r>
              <a:rPr lang="en-US" dirty="0" smtClean="0"/>
              <a:t>hand</a:t>
            </a:r>
            <a:endParaRPr lang="en-US" dirty="0"/>
          </a:p>
          <a:p>
            <a:pPr lvl="0"/>
            <a:r>
              <a:rPr lang="en-US" dirty="0"/>
              <a:t>As much to reassure and calm her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PROF. ARTHUR KLEINMAN , Harvard Medical School: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As the surgical resident quickly pulled the dead infected tissue</a:t>
            </a:r>
          </a:p>
          <a:p>
            <a:pPr lvl="0"/>
            <a:r>
              <a:rPr lang="en-US" dirty="0"/>
              <a:t>Prof Arthur </a:t>
            </a:r>
            <a:r>
              <a:rPr lang="en-US" dirty="0" err="1"/>
              <a:t>Kleinman</a:t>
            </a:r>
            <a:r>
              <a:rPr lang="en-US" dirty="0"/>
              <a:t> could barely tolerate the daily horror</a:t>
            </a:r>
          </a:p>
          <a:p>
            <a:pPr lvl="0"/>
            <a:r>
              <a:rPr lang="en-US" dirty="0"/>
              <a:t>Her creams, dead tissue floating in blood stained water</a:t>
            </a:r>
          </a:p>
          <a:p>
            <a:pPr lvl="0"/>
            <a:r>
              <a:rPr lang="en-US" dirty="0"/>
              <a:t>The peeling flesh, the oozing wounds</a:t>
            </a:r>
          </a:p>
          <a:p>
            <a:pPr lvl="0"/>
            <a:r>
              <a:rPr lang="en-US" dirty="0"/>
              <a:t>The battles over cleaning and bandaging etc</a:t>
            </a:r>
          </a:p>
          <a:p>
            <a:pPr lvl="0"/>
            <a:r>
              <a:rPr lang="en-US" dirty="0"/>
              <a:t>Then one day he made </a:t>
            </a:r>
            <a:r>
              <a:rPr lang="en-US" b="1" dirty="0"/>
              <a:t>contact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PROF. ARTHUR KLEINMAN , Harvard Medical School: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He asked the little girl how she </a:t>
            </a:r>
            <a:r>
              <a:rPr lang="en-US" b="1" dirty="0"/>
              <a:t>tolerated</a:t>
            </a:r>
            <a:r>
              <a:rPr lang="en-US" dirty="0"/>
              <a:t> the pain.</a:t>
            </a:r>
          </a:p>
          <a:p>
            <a:pPr lvl="0"/>
            <a:r>
              <a:rPr lang="en-US" dirty="0"/>
              <a:t>What the </a:t>
            </a:r>
            <a:r>
              <a:rPr lang="en-US" b="1" dirty="0"/>
              <a:t>feeling</a:t>
            </a:r>
            <a:r>
              <a:rPr lang="en-US" dirty="0"/>
              <a:t> was like being so badly burned</a:t>
            </a:r>
          </a:p>
          <a:p>
            <a:pPr lvl="0"/>
            <a:r>
              <a:rPr lang="en-US" dirty="0"/>
              <a:t>Having to experience the awful surgical ordeal day after day</a:t>
            </a:r>
          </a:p>
          <a:p>
            <a:pPr lvl="0"/>
            <a:r>
              <a:rPr lang="en-US" dirty="0"/>
              <a:t>She </a:t>
            </a:r>
            <a:r>
              <a:rPr lang="en-US" b="1" dirty="0"/>
              <a:t>stopped</a:t>
            </a:r>
            <a:r>
              <a:rPr lang="en-US" dirty="0"/>
              <a:t>, quite </a:t>
            </a:r>
            <a:r>
              <a:rPr lang="en-US" b="1" dirty="0"/>
              <a:t>surprised</a:t>
            </a:r>
            <a:r>
              <a:rPr lang="en-US" dirty="0"/>
              <a:t> and </a:t>
            </a:r>
            <a:r>
              <a:rPr lang="en-US" b="1" dirty="0"/>
              <a:t>looked</a:t>
            </a:r>
            <a:r>
              <a:rPr lang="en-US" dirty="0"/>
              <a:t> at him</a:t>
            </a:r>
          </a:p>
          <a:p>
            <a:pPr lvl="0"/>
            <a:r>
              <a:rPr lang="en-US" dirty="0"/>
              <a:t>From a face so disfigured</a:t>
            </a:r>
          </a:p>
          <a:p>
            <a:pPr lvl="0"/>
            <a:r>
              <a:rPr lang="en-US" dirty="0"/>
              <a:t>It was difficult to </a:t>
            </a:r>
            <a:r>
              <a:rPr lang="en-US" b="1" dirty="0"/>
              <a:t>read</a:t>
            </a:r>
            <a:r>
              <a:rPr lang="en-US" dirty="0"/>
              <a:t> the expression </a:t>
            </a:r>
          </a:p>
          <a:p>
            <a:pPr lvl="0"/>
            <a:r>
              <a:rPr lang="en-US" dirty="0"/>
              <a:t>Then in terms direct and simple she told him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PROF. ARTHUR KLEINMAN , Harvard Medical School: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While she spoke she </a:t>
            </a:r>
            <a:r>
              <a:rPr lang="en-US" b="1" dirty="0"/>
              <a:t>grasped</a:t>
            </a:r>
            <a:r>
              <a:rPr lang="en-US" dirty="0"/>
              <a:t> his hand harder</a:t>
            </a:r>
          </a:p>
          <a:p>
            <a:pPr lvl="0"/>
            <a:r>
              <a:rPr lang="en-US" dirty="0"/>
              <a:t>Never screamed nor fought off the surgeon or nurse </a:t>
            </a:r>
          </a:p>
          <a:p>
            <a:pPr lvl="0"/>
            <a:r>
              <a:rPr lang="en-US" dirty="0"/>
              <a:t>She established </a:t>
            </a:r>
            <a:r>
              <a:rPr lang="en-US" b="1" dirty="0"/>
              <a:t>trust </a:t>
            </a:r>
            <a:r>
              <a:rPr lang="en-US" dirty="0"/>
              <a:t>and tried and gave him a </a:t>
            </a:r>
            <a:r>
              <a:rPr lang="en-US" b="1" dirty="0"/>
              <a:t>feeling</a:t>
            </a:r>
            <a:r>
              <a:rPr lang="en-US" dirty="0"/>
              <a:t> of what she was experiencing.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 </a:t>
            </a:r>
            <a:r>
              <a:rPr lang="en-US" b="1" u="sng" dirty="0"/>
              <a:t>How Do Patients React and Experience Illness?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Patients may feel </a:t>
            </a:r>
            <a:r>
              <a:rPr lang="en-US" b="1" dirty="0"/>
              <a:t>great</a:t>
            </a:r>
            <a:r>
              <a:rPr lang="en-US" b="1" u="sng" dirty="0"/>
              <a:t> anger</a:t>
            </a:r>
            <a:endParaRPr lang="en-US" b="1" dirty="0"/>
          </a:p>
          <a:p>
            <a:pPr lvl="0"/>
            <a:r>
              <a:rPr lang="en-US" dirty="0"/>
              <a:t>Because no one </a:t>
            </a:r>
            <a:r>
              <a:rPr lang="en-US" b="1" dirty="0"/>
              <a:t>can </a:t>
            </a:r>
            <a:r>
              <a:rPr lang="en-US" b="1" u="sng" dirty="0"/>
              <a:t>see</a:t>
            </a:r>
            <a:r>
              <a:rPr lang="en-US" b="1" dirty="0"/>
              <a:t> </a:t>
            </a:r>
            <a:r>
              <a:rPr lang="en-US" dirty="0"/>
              <a:t>their pain</a:t>
            </a:r>
          </a:p>
          <a:p>
            <a:pPr lvl="0"/>
            <a:r>
              <a:rPr lang="en-US" dirty="0"/>
              <a:t>And therefore objectively determine their disability is real</a:t>
            </a:r>
          </a:p>
          <a:p>
            <a:pPr lvl="0"/>
            <a:r>
              <a:rPr lang="en-US" dirty="0"/>
              <a:t>Patients sense that their </a:t>
            </a:r>
            <a:r>
              <a:rPr lang="en-US" u="sng" dirty="0"/>
              <a:t>complaints</a:t>
            </a:r>
            <a:r>
              <a:rPr lang="en-US" dirty="0"/>
              <a:t> are not </a:t>
            </a:r>
            <a:r>
              <a:rPr lang="en-US" b="1" u="sng" dirty="0"/>
              <a:t>believed</a:t>
            </a:r>
            <a:endParaRPr lang="en-US" b="1" dirty="0"/>
          </a:p>
          <a:p>
            <a:pPr lvl="0"/>
            <a:r>
              <a:rPr lang="en-US" dirty="0"/>
              <a:t>They experience the</a:t>
            </a:r>
            <a:r>
              <a:rPr lang="en-US" u="sng" dirty="0"/>
              <a:t> </a:t>
            </a:r>
            <a:r>
              <a:rPr lang="en-US" b="1" u="sng" dirty="0"/>
              <a:t>frustrating</a:t>
            </a:r>
            <a:r>
              <a:rPr lang="en-US" dirty="0"/>
              <a:t> pressure to prove they are in constant pain</a:t>
            </a:r>
          </a:p>
          <a:p>
            <a:pPr lvl="0"/>
            <a:r>
              <a:rPr lang="en-US" dirty="0"/>
              <a:t>Patient’s may become </a:t>
            </a:r>
            <a:r>
              <a:rPr lang="en-US" b="1" u="sng" dirty="0"/>
              <a:t>demoralized</a:t>
            </a:r>
            <a:endParaRPr lang="en-US" b="1" dirty="0"/>
          </a:p>
          <a:p>
            <a:pPr lvl="0"/>
            <a:r>
              <a:rPr lang="en-US" dirty="0"/>
              <a:t>Lose their </a:t>
            </a:r>
            <a:r>
              <a:rPr lang="en-US" b="1" u="sng" dirty="0"/>
              <a:t>hope</a:t>
            </a:r>
            <a:r>
              <a:rPr lang="en-US" dirty="0"/>
              <a:t> of getting better</a:t>
            </a:r>
          </a:p>
          <a:p>
            <a:pPr lvl="0"/>
            <a:r>
              <a:rPr lang="en-US" dirty="0"/>
              <a:t>Or they become </a:t>
            </a:r>
            <a:r>
              <a:rPr lang="en-US" b="1" u="sng" dirty="0"/>
              <a:t>depressed</a:t>
            </a:r>
            <a:r>
              <a:rPr lang="en-US" b="1" dirty="0"/>
              <a:t> by their fear of death or becoming invalid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6.  </a:t>
            </a:r>
            <a:r>
              <a:rPr lang="en-US" b="1" u="sng" dirty="0"/>
              <a:t>How Do Patients React and Experience Illness?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They grieve over the</a:t>
            </a:r>
            <a:r>
              <a:rPr lang="en-US" u="sng" dirty="0"/>
              <a:t> </a:t>
            </a:r>
            <a:r>
              <a:rPr lang="en-US" b="1" u="sng" dirty="0"/>
              <a:t>lost</a:t>
            </a:r>
            <a:r>
              <a:rPr lang="en-US" dirty="0"/>
              <a:t> health </a:t>
            </a:r>
          </a:p>
          <a:p>
            <a:pPr lvl="0"/>
            <a:r>
              <a:rPr lang="en-US" dirty="0"/>
              <a:t>Altered body image</a:t>
            </a:r>
          </a:p>
          <a:p>
            <a:pPr lvl="0"/>
            <a:r>
              <a:rPr lang="en-US" dirty="0"/>
              <a:t>Dangerously declining </a:t>
            </a:r>
            <a:r>
              <a:rPr lang="en-US" u="sng" dirty="0"/>
              <a:t>self esteem</a:t>
            </a:r>
            <a:endParaRPr lang="en-US" dirty="0"/>
          </a:p>
          <a:p>
            <a:pPr lvl="0"/>
            <a:r>
              <a:rPr lang="en-US" dirty="0"/>
              <a:t>They feel </a:t>
            </a:r>
            <a:r>
              <a:rPr lang="en-US" b="1" u="sng" dirty="0"/>
              <a:t>shame</a:t>
            </a:r>
            <a:r>
              <a:rPr lang="en-US" dirty="0"/>
              <a:t> because of disfigurement</a:t>
            </a:r>
          </a:p>
          <a:p>
            <a:pPr lvl="0"/>
            <a:r>
              <a:rPr lang="en-US" dirty="0"/>
              <a:t>All these are illness problems</a:t>
            </a:r>
          </a:p>
          <a:p>
            <a:pPr lvl="0"/>
            <a:r>
              <a:rPr lang="en-US" dirty="0"/>
              <a:t>Illness experience is culturally shaped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b="1" u="sng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Medical Treatment aims at improving quality life of patients</a:t>
            </a:r>
          </a:p>
          <a:p>
            <a:pPr lvl="0"/>
            <a:r>
              <a:rPr lang="en-US" dirty="0" err="1"/>
              <a:t>Biopsychosocial</a:t>
            </a:r>
            <a:r>
              <a:rPr lang="en-US" dirty="0"/>
              <a:t> Model G Engel 1978</a:t>
            </a:r>
          </a:p>
          <a:p>
            <a:pPr lvl="0"/>
            <a:r>
              <a:rPr lang="en-US" dirty="0"/>
              <a:t>Treatment in general practice and hospital</a:t>
            </a:r>
          </a:p>
          <a:p>
            <a:pPr lvl="0"/>
            <a:r>
              <a:rPr lang="en-US" dirty="0"/>
              <a:t>Focus is on treating medical conditions</a:t>
            </a:r>
          </a:p>
          <a:p>
            <a:pPr lvl="0"/>
            <a:r>
              <a:rPr lang="en-US" dirty="0"/>
              <a:t>Little attention to the Social, Psychological and spiritual aspects of illness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/>
              <a:t>DISEASE VS ILLNESS MODEL?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Illness complaints are what patients and their families bring to the practitioner </a:t>
            </a:r>
          </a:p>
          <a:p>
            <a:pPr lvl="0"/>
            <a:r>
              <a:rPr lang="en-US" dirty="0"/>
              <a:t>Disease is what the </a:t>
            </a:r>
            <a:r>
              <a:rPr lang="en-US" dirty="0" err="1"/>
              <a:t>practioner</a:t>
            </a:r>
            <a:r>
              <a:rPr lang="en-US" dirty="0"/>
              <a:t> creates </a:t>
            </a:r>
          </a:p>
          <a:p>
            <a:pPr lvl="0"/>
            <a:r>
              <a:rPr lang="en-US" dirty="0"/>
              <a:t>In recasting of illness in terms of theories</a:t>
            </a:r>
          </a:p>
          <a:p>
            <a:pPr lvl="0"/>
            <a:r>
              <a:rPr lang="en-US" dirty="0"/>
              <a:t>Disease is what practitioners have been trained to see</a:t>
            </a:r>
          </a:p>
          <a:p>
            <a:pPr lvl="0"/>
            <a:r>
              <a:rPr lang="en-US" dirty="0"/>
              <a:t>Through mostly western theoretical lenses</a:t>
            </a:r>
          </a:p>
          <a:p>
            <a:pPr lvl="0"/>
            <a:r>
              <a:rPr lang="en-US" dirty="0"/>
              <a:t>The Practitioner may sometime consider patients problems as narrow technical issues, disease problems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/>
              <a:t>DISEASE VS ILLNESS MODEL?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He is not interested in psychosocial issues</a:t>
            </a:r>
          </a:p>
          <a:p>
            <a:pPr lvl="0"/>
            <a:r>
              <a:rPr lang="en-US" dirty="0"/>
              <a:t>A patient suffering from pain may interfere with work</a:t>
            </a:r>
          </a:p>
          <a:p>
            <a:pPr lvl="0"/>
            <a:r>
              <a:rPr lang="en-US" dirty="0"/>
              <a:t> May lead to unemployment</a:t>
            </a:r>
          </a:p>
          <a:p>
            <a:pPr lvl="0"/>
            <a:r>
              <a:rPr lang="en-US" u="sng" dirty="0"/>
              <a:t>Disease</a:t>
            </a:r>
            <a:r>
              <a:rPr lang="en-US" dirty="0"/>
              <a:t> is the problem from the </a:t>
            </a:r>
            <a:r>
              <a:rPr lang="en-US" dirty="0" err="1"/>
              <a:t>practioner’s</a:t>
            </a:r>
            <a:r>
              <a:rPr lang="en-US" dirty="0"/>
              <a:t> perspective</a:t>
            </a:r>
          </a:p>
          <a:p>
            <a:pPr lvl="0"/>
            <a:r>
              <a:rPr lang="en-US" dirty="0"/>
              <a:t>Disease is reconfigured as an alteration in biological structure or functioning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u="sng" dirty="0"/>
              <a:t>DISEASE VS ILLNESS MODEL?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For example chest pain is reduced to treatable acute lobar pneumonia</a:t>
            </a:r>
          </a:p>
          <a:p>
            <a:pPr lvl="0"/>
            <a:r>
              <a:rPr lang="en-US" dirty="0"/>
              <a:t>When chest pain reduced to chronic coronary artery disease</a:t>
            </a:r>
          </a:p>
          <a:p>
            <a:pPr lvl="0"/>
            <a:r>
              <a:rPr lang="en-US" dirty="0"/>
              <a:t>For which calcium blockers and nitroglycerine are prescribed</a:t>
            </a:r>
          </a:p>
          <a:p>
            <a:r>
              <a:rPr lang="en-US" dirty="0"/>
              <a:t>The patient’s fear, family’s frustration the job conflict, the sexual </a:t>
            </a:r>
            <a:r>
              <a:rPr lang="en-US" dirty="0" smtClean="0"/>
              <a:t>impotence.</a:t>
            </a:r>
          </a:p>
          <a:p>
            <a:r>
              <a:rPr lang="en-US" dirty="0" smtClean="0"/>
              <a:t>And </a:t>
            </a:r>
            <a:r>
              <a:rPr lang="en-US" dirty="0"/>
              <a:t>the financial crisis go undiagnosed and unaddressed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 </a:t>
            </a:r>
            <a:r>
              <a:rPr lang="en-US" b="1" u="sng" dirty="0"/>
              <a:t>WHAT IS DISEASE IN THE BIOPSYCHOSOCIAL MODEL?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In the biomedical model disease is an occluded coronary artery</a:t>
            </a:r>
          </a:p>
          <a:p>
            <a:pPr lvl="0"/>
            <a:r>
              <a:rPr lang="en-US" dirty="0"/>
              <a:t>In the </a:t>
            </a:r>
            <a:r>
              <a:rPr lang="en-US" dirty="0" err="1"/>
              <a:t>biopsychosocial</a:t>
            </a:r>
            <a:r>
              <a:rPr lang="en-US" dirty="0"/>
              <a:t> model is a </a:t>
            </a:r>
            <a:r>
              <a:rPr lang="en-US" u="sng" dirty="0"/>
              <a:t>dynamic </a:t>
            </a:r>
            <a:r>
              <a:rPr lang="en-US" dirty="0"/>
              <a:t>dialectic between cardiovascular </a:t>
            </a:r>
            <a:r>
              <a:rPr lang="en-US" u="sng" dirty="0"/>
              <a:t>processes</a:t>
            </a:r>
            <a:endParaRPr lang="en-US" dirty="0"/>
          </a:p>
          <a:p>
            <a:pPr lvl="0"/>
            <a:r>
              <a:rPr lang="en-US" dirty="0"/>
              <a:t>Hypertension or coronary artery insufficiency</a:t>
            </a:r>
          </a:p>
          <a:p>
            <a:pPr lvl="0"/>
            <a:r>
              <a:rPr lang="en-US" u="sng" dirty="0"/>
              <a:t>Psychological states</a:t>
            </a:r>
            <a:r>
              <a:rPr lang="en-US" dirty="0"/>
              <a:t> (panic or demoralization) and </a:t>
            </a:r>
          </a:p>
          <a:p>
            <a:pPr lvl="0"/>
            <a:r>
              <a:rPr lang="en-US" u="sng" dirty="0"/>
              <a:t>Environmental situations</a:t>
            </a:r>
            <a:r>
              <a:rPr lang="en-US" dirty="0"/>
              <a:t> ( a mid life crisis, a failing marriage, the death of a parent </a:t>
            </a:r>
            <a:r>
              <a:rPr lang="en-US" dirty="0" smtClean="0"/>
              <a:t>from </a:t>
            </a:r>
            <a:r>
              <a:rPr lang="en-US" dirty="0"/>
              <a:t>the same disorder)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9.</a:t>
            </a:r>
            <a:r>
              <a:rPr lang="en-US" b="1" u="sng" dirty="0"/>
              <a:t>WHAT IS THE OUTCOME OF ILLNESSES?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Illnesses vary in outcome</a:t>
            </a:r>
          </a:p>
          <a:p>
            <a:pPr lvl="0"/>
            <a:r>
              <a:rPr lang="en-US" dirty="0"/>
              <a:t>Some are brief, minimally disruptive of their life activities</a:t>
            </a:r>
          </a:p>
          <a:p>
            <a:pPr lvl="0"/>
            <a:r>
              <a:rPr lang="en-US" dirty="0"/>
              <a:t>Some are </a:t>
            </a:r>
            <a:r>
              <a:rPr lang="en-US" u="sng" dirty="0"/>
              <a:t>more distressing</a:t>
            </a:r>
            <a:r>
              <a:rPr lang="en-US" dirty="0"/>
              <a:t>, they take longer to run their course</a:t>
            </a:r>
          </a:p>
          <a:p>
            <a:pPr lvl="0"/>
            <a:r>
              <a:rPr lang="en-US" dirty="0"/>
              <a:t>Chronic illnesses also vary greatly </a:t>
            </a:r>
          </a:p>
          <a:p>
            <a:pPr lvl="0"/>
            <a:r>
              <a:rPr lang="en-US" dirty="0"/>
              <a:t>Some lead to </a:t>
            </a:r>
            <a:r>
              <a:rPr lang="en-US" u="sng" dirty="0"/>
              <a:t>devastating loss</a:t>
            </a:r>
            <a:r>
              <a:rPr lang="en-US" dirty="0"/>
              <a:t> of functioning leaving the patient totally disabled</a:t>
            </a:r>
          </a:p>
          <a:p>
            <a:pPr lvl="0"/>
            <a:r>
              <a:rPr lang="en-US" dirty="0"/>
              <a:t>Some exhaust the family’s resources</a:t>
            </a:r>
          </a:p>
          <a:p>
            <a:pPr lvl="0"/>
            <a:r>
              <a:rPr lang="en-US" dirty="0"/>
              <a:t>Some require institutionalization</a:t>
            </a:r>
          </a:p>
          <a:p>
            <a:pPr lvl="0"/>
            <a:r>
              <a:rPr lang="en-US" dirty="0"/>
              <a:t>Others ultimately terminate the patient’s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10.</a:t>
            </a:r>
            <a:r>
              <a:rPr lang="en-US" b="1" u="sng" dirty="0"/>
              <a:t>EXAMPLES OF CHRONIC ILLNESSES?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Imagine as Examples</a:t>
            </a:r>
          </a:p>
          <a:p>
            <a:pPr lvl="0"/>
            <a:r>
              <a:rPr lang="en-US" dirty="0"/>
              <a:t>The adolescent quadriplegic whose very life requires assisted  respiration and round the clock help with all routine bodily functions and daily activities.</a:t>
            </a:r>
          </a:p>
          <a:p>
            <a:pPr lvl="0"/>
            <a:r>
              <a:rPr lang="en-US" dirty="0"/>
              <a:t>The business executive (CEO)with asthma known only to his wife and children.  Who greatly, though secretly limits his recreational, parental and </a:t>
            </a:r>
            <a:r>
              <a:rPr lang="en-US" dirty="0" smtClean="0"/>
              <a:t>conjugal </a:t>
            </a:r>
            <a:r>
              <a:rPr lang="en-US" dirty="0"/>
              <a:t>activities</a:t>
            </a:r>
          </a:p>
          <a:p>
            <a:pPr lvl="0"/>
            <a:r>
              <a:rPr lang="en-US" dirty="0"/>
              <a:t>The young lady demoralize by the disfiguring radical surgery. Which removed her sense of </a:t>
            </a:r>
            <a:r>
              <a:rPr lang="en-US" b="1" u="sng" dirty="0"/>
              <a:t>self-esteem</a:t>
            </a:r>
            <a:r>
              <a:rPr lang="en-US" dirty="0"/>
              <a:t>  along with beast cancer.  The </a:t>
            </a:r>
            <a:r>
              <a:rPr lang="en-US" b="1" u="sng" dirty="0"/>
              <a:t>numbing</a:t>
            </a:r>
            <a:r>
              <a:rPr lang="en-US" dirty="0"/>
              <a:t> realization that the metastasis are omens of her own demise?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11.</a:t>
            </a:r>
            <a:r>
              <a:rPr lang="en-US" b="1" u="sng" dirty="0"/>
              <a:t>ANALYSIS AND INTERPRETATION?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The First Case </a:t>
            </a:r>
            <a:r>
              <a:rPr lang="en-US" b="1" dirty="0"/>
              <a:t>of </a:t>
            </a:r>
            <a:r>
              <a:rPr lang="en-US" b="1" dirty="0" smtClean="0"/>
              <a:t>Adolescent</a:t>
            </a:r>
            <a:endParaRPr lang="en-US" b="1" dirty="0"/>
          </a:p>
          <a:p>
            <a:pPr lvl="0"/>
            <a:r>
              <a:rPr lang="en-US" dirty="0"/>
              <a:t>The illness problems arise from the total inescapable life situation organized around the constant threat to vital functions and the necessity for continuous treatment</a:t>
            </a:r>
          </a:p>
          <a:p>
            <a:r>
              <a:rPr lang="en-US" b="1" dirty="0"/>
              <a:t>The Second Case Lady</a:t>
            </a:r>
          </a:p>
          <a:p>
            <a:pPr lvl="0"/>
            <a:r>
              <a:rPr lang="en-US" dirty="0"/>
              <a:t>They stem from inability to deal with feelings of </a:t>
            </a:r>
            <a:r>
              <a:rPr lang="en-US" b="1" dirty="0"/>
              <a:t>Vulnerability</a:t>
            </a:r>
            <a:r>
              <a:rPr lang="en-US" dirty="0"/>
              <a:t> and </a:t>
            </a:r>
            <a:r>
              <a:rPr lang="en-US" b="1" dirty="0"/>
              <a:t>Loss </a:t>
            </a:r>
            <a:r>
              <a:rPr lang="en-US" dirty="0"/>
              <a:t>of control as well as from the futile attempt two separate worlds- One free of sickness is legitimized (home)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11.</a:t>
            </a:r>
            <a:r>
              <a:rPr lang="en-US" b="1" u="sng" dirty="0"/>
              <a:t>ANALYSIS AND INTERPRETATION?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The Third Case Lady With Removed Breast</a:t>
            </a:r>
          </a:p>
          <a:p>
            <a:pPr lvl="0"/>
            <a:r>
              <a:rPr lang="en-US" dirty="0"/>
              <a:t>They centre on the </a:t>
            </a:r>
            <a:r>
              <a:rPr lang="en-US" b="1" dirty="0"/>
              <a:t>meaning of disfigurement</a:t>
            </a:r>
            <a:r>
              <a:rPr lang="en-US" dirty="0"/>
              <a:t> and the menace of untimely death</a:t>
            </a:r>
          </a:p>
          <a:p>
            <a:pPr lvl="0"/>
            <a:r>
              <a:rPr lang="en-US" dirty="0"/>
              <a:t>Chronic illnesses tend to </a:t>
            </a:r>
            <a:r>
              <a:rPr lang="en-US" b="1" dirty="0"/>
              <a:t>oscillate</a:t>
            </a:r>
            <a:r>
              <a:rPr lang="en-US" dirty="0"/>
              <a:t> between periods of </a:t>
            </a:r>
            <a:r>
              <a:rPr lang="en-US" b="1" dirty="0"/>
              <a:t>exacerbation</a:t>
            </a:r>
            <a:r>
              <a:rPr lang="en-US" dirty="0"/>
              <a:t>, when symptoms </a:t>
            </a:r>
            <a:r>
              <a:rPr lang="en-US" b="1" dirty="0"/>
              <a:t>worsen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To periods of </a:t>
            </a:r>
            <a:r>
              <a:rPr lang="en-US" b="1" dirty="0"/>
              <a:t>quiescence</a:t>
            </a:r>
            <a:r>
              <a:rPr lang="en-US" dirty="0"/>
              <a:t>, when disability is less disruptive.</a:t>
            </a:r>
          </a:p>
          <a:p>
            <a:pPr lvl="0"/>
            <a:r>
              <a:rPr lang="en-US" dirty="0"/>
              <a:t> </a:t>
            </a:r>
            <a:r>
              <a:rPr lang="en-US" b="1" dirty="0"/>
              <a:t>Psychological</a:t>
            </a:r>
            <a:r>
              <a:rPr lang="en-US" dirty="0"/>
              <a:t> and </a:t>
            </a:r>
            <a:r>
              <a:rPr lang="en-US" b="1" dirty="0"/>
              <a:t>Social factors</a:t>
            </a:r>
            <a:r>
              <a:rPr lang="en-US" dirty="0"/>
              <a:t> are often the determinants of the swing towards </a:t>
            </a:r>
            <a:r>
              <a:rPr lang="en-US" b="1" dirty="0"/>
              <a:t>amplification.</a:t>
            </a:r>
            <a:endParaRPr lang="en-US" dirty="0"/>
          </a:p>
          <a:p>
            <a:pPr lvl="0"/>
            <a:r>
              <a:rPr lang="en-US" dirty="0"/>
              <a:t>The former include disabling </a:t>
            </a:r>
            <a:r>
              <a:rPr lang="en-US" b="1" dirty="0"/>
              <a:t>anxiety</a:t>
            </a:r>
            <a:r>
              <a:rPr lang="en-US" dirty="0"/>
              <a:t> giving up</a:t>
            </a:r>
          </a:p>
          <a:p>
            <a:pPr lvl="0"/>
            <a:r>
              <a:rPr lang="en-US" dirty="0"/>
              <a:t>The latter are deeply </a:t>
            </a:r>
            <a:r>
              <a:rPr lang="en-US" b="1" u="sng" dirty="0"/>
              <a:t>threatening</a:t>
            </a:r>
            <a:r>
              <a:rPr lang="en-US" b="1" dirty="0"/>
              <a:t> </a:t>
            </a:r>
            <a:r>
              <a:rPr lang="en-US" dirty="0"/>
              <a:t>life event changes, impaired social support and </a:t>
            </a:r>
            <a:r>
              <a:rPr lang="en-US" b="1" dirty="0"/>
              <a:t>oppressive relationships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That contribute to vicious cycle undermining </a:t>
            </a:r>
            <a:r>
              <a:rPr lang="en-US" dirty="0" err="1"/>
              <a:t>psychophysiological</a:t>
            </a:r>
            <a:r>
              <a:rPr lang="en-US" dirty="0"/>
              <a:t> homeostasis.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</a:t>
            </a:r>
            <a:r>
              <a:rPr lang="en-US" u="sng" dirty="0"/>
              <a:t>.</a:t>
            </a:r>
            <a:r>
              <a:rPr lang="en-US" b="1" u="sng" dirty="0"/>
              <a:t> YOUNG CHILDREN CHRONIC ILLNESS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dirty="0" smtClean="0"/>
              <a:t>Example: Simon</a:t>
            </a:r>
            <a:endParaRPr lang="en-US" dirty="0"/>
          </a:p>
          <a:p>
            <a:pPr lvl="0"/>
            <a:r>
              <a:rPr lang="en-US" dirty="0"/>
              <a:t>Young children dying </a:t>
            </a:r>
          </a:p>
          <a:p>
            <a:pPr lvl="0"/>
            <a:r>
              <a:rPr lang="en-US" dirty="0"/>
              <a:t>Young children confronting the death of a family member</a:t>
            </a:r>
          </a:p>
          <a:p>
            <a:pPr lvl="0"/>
            <a:r>
              <a:rPr lang="en-US" dirty="0"/>
              <a:t>Present special problems and challenges. </a:t>
            </a:r>
          </a:p>
          <a:p>
            <a:pPr lvl="0"/>
            <a:r>
              <a:rPr lang="en-US" dirty="0"/>
              <a:t>Simon 11 years </a:t>
            </a:r>
            <a:r>
              <a:rPr lang="en-US" dirty="0" smtClean="0"/>
              <a:t>old, </a:t>
            </a:r>
            <a:r>
              <a:rPr lang="en-US" dirty="0"/>
              <a:t>very bright child had tumor of spinal cord</a:t>
            </a:r>
          </a:p>
          <a:p>
            <a:pPr lvl="0"/>
            <a:r>
              <a:rPr lang="en-US" dirty="0"/>
              <a:t>Caused paralysis of his legs and trunk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12</a:t>
            </a:r>
            <a:r>
              <a:rPr lang="en-US" u="sng" dirty="0"/>
              <a:t>.</a:t>
            </a:r>
            <a:r>
              <a:rPr lang="en-US" b="1" u="sng" dirty="0"/>
              <a:t> YOUNG CHILDREN CHRONIC ILLNESS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He could use his arms</a:t>
            </a:r>
          </a:p>
          <a:p>
            <a:pPr lvl="0"/>
            <a:r>
              <a:rPr lang="en-US" dirty="0"/>
              <a:t>It was expected that he would live a few months</a:t>
            </a:r>
          </a:p>
          <a:p>
            <a:pPr lvl="0"/>
            <a:r>
              <a:rPr lang="en-US" dirty="0"/>
              <a:t>Therapist playing scrabble asked  him </a:t>
            </a:r>
          </a:p>
          <a:p>
            <a:pPr lvl="0"/>
            <a:r>
              <a:rPr lang="en-US" dirty="0"/>
              <a:t>How old he was?</a:t>
            </a:r>
          </a:p>
          <a:p>
            <a:pPr lvl="0"/>
            <a:r>
              <a:rPr lang="en-US" dirty="0"/>
              <a:t>“</a:t>
            </a:r>
            <a:r>
              <a:rPr lang="en-US" b="1" dirty="0"/>
              <a:t>I am eleven years, four months and three days old”</a:t>
            </a:r>
            <a:endParaRPr lang="en-US" dirty="0"/>
          </a:p>
          <a:p>
            <a:pPr lvl="0"/>
            <a:r>
              <a:rPr lang="en-US" b="1" dirty="0"/>
              <a:t>And am dying inch by inch”</a:t>
            </a:r>
            <a:endParaRPr lang="en-US" dirty="0"/>
          </a:p>
          <a:p>
            <a:pPr lvl="0"/>
            <a:r>
              <a:rPr lang="en-US" dirty="0"/>
              <a:t>NB:  Never underestimate the child’s comprehension of a condition.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Psychological distress is common to all medical patients:</a:t>
            </a:r>
            <a:endParaRPr lang="en-US" sz="2400" dirty="0"/>
          </a:p>
          <a:p>
            <a:pPr lvl="1"/>
            <a:r>
              <a:rPr lang="en-US" dirty="0" err="1" smtClean="0"/>
              <a:t>Frustration,Fear,Isolation,Mistrust,Disbelief</a:t>
            </a:r>
            <a:r>
              <a:rPr lang="en-US" dirty="0" smtClean="0"/>
              <a:t>, </a:t>
            </a:r>
            <a:r>
              <a:rPr lang="en-US" dirty="0"/>
              <a:t>			Pain experience</a:t>
            </a:r>
            <a:endParaRPr lang="en-US" sz="2000" dirty="0"/>
          </a:p>
          <a:p>
            <a:pPr lvl="1"/>
            <a:r>
              <a:rPr lang="en-US" dirty="0"/>
              <a:t>Anxiety 			Disgust</a:t>
            </a:r>
            <a:endParaRPr lang="en-US" sz="2000" dirty="0"/>
          </a:p>
          <a:p>
            <a:pPr lvl="1"/>
            <a:r>
              <a:rPr lang="en-US" dirty="0" smtClean="0"/>
              <a:t>Despair</a:t>
            </a:r>
            <a:r>
              <a:rPr lang="en-US" dirty="0"/>
              <a:t>		Dependency</a:t>
            </a:r>
            <a:endParaRPr lang="en-US" sz="2000" dirty="0"/>
          </a:p>
          <a:p>
            <a:pPr lvl="1"/>
            <a:r>
              <a:rPr lang="en-US" dirty="0"/>
              <a:t>Denial			Shame</a:t>
            </a:r>
            <a:endParaRPr lang="en-US" sz="2000" dirty="0"/>
          </a:p>
          <a:p>
            <a:pPr lvl="1"/>
            <a:r>
              <a:rPr lang="en-US" dirty="0"/>
              <a:t>Guilt				Depression</a:t>
            </a:r>
            <a:endParaRPr lang="en-US" sz="2000" dirty="0"/>
          </a:p>
          <a:p>
            <a:pPr lvl="1"/>
            <a:r>
              <a:rPr lang="en-US" dirty="0"/>
              <a:t>Anger				Pride</a:t>
            </a:r>
            <a:endParaRPr lang="en-US" sz="2000" dirty="0"/>
          </a:p>
          <a:p>
            <a:pPr lvl="1"/>
            <a:r>
              <a:rPr lang="en-US" dirty="0"/>
              <a:t>Self-esteem			Helplessness/hopelessness</a:t>
            </a: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13. THE CHILD’S UNDERSTANDING OF THE MEANING OF DEATH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Changes, varies with age and maturity</a:t>
            </a:r>
          </a:p>
          <a:p>
            <a:pPr lvl="0"/>
            <a:r>
              <a:rPr lang="en-US" dirty="0"/>
              <a:t>Relation of parents to losing a child</a:t>
            </a:r>
          </a:p>
          <a:p>
            <a:pPr lvl="0"/>
            <a:r>
              <a:rPr lang="en-US" dirty="0"/>
              <a:t>A child’s understand of death at different ages?</a:t>
            </a:r>
          </a:p>
          <a:p>
            <a:pPr lvl="0"/>
            <a:r>
              <a:rPr lang="en-US" dirty="0"/>
              <a:t>Under five have little comprehension of the true meaning of dying</a:t>
            </a:r>
          </a:p>
          <a:p>
            <a:pPr lvl="0"/>
            <a:r>
              <a:rPr lang="en-US" dirty="0"/>
              <a:t>They don’t have a sense of time(Cf. Jean Piaget)</a:t>
            </a:r>
          </a:p>
          <a:p>
            <a:pPr lvl="0"/>
            <a:r>
              <a:rPr lang="en-US" dirty="0"/>
              <a:t>The concept of </a:t>
            </a:r>
            <a:r>
              <a:rPr lang="en-US" b="1" dirty="0"/>
              <a:t>next month</a:t>
            </a:r>
            <a:r>
              <a:rPr lang="en-US" dirty="0"/>
              <a:t>, </a:t>
            </a:r>
            <a:r>
              <a:rPr lang="en-US" b="1" dirty="0"/>
              <a:t>next year</a:t>
            </a:r>
            <a:r>
              <a:rPr lang="en-US" dirty="0"/>
              <a:t> has very </a:t>
            </a:r>
            <a:r>
              <a:rPr lang="en-US" b="1" dirty="0"/>
              <a:t>little meaning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Very young children with serious illness are not preoccupied with their own death</a:t>
            </a:r>
          </a:p>
          <a:p>
            <a:pPr lvl="0"/>
            <a:r>
              <a:rPr lang="en-US" dirty="0"/>
              <a:t>They are generally much more concerned with whether or not</a:t>
            </a:r>
          </a:p>
          <a:p>
            <a:pPr lvl="0"/>
            <a:r>
              <a:rPr lang="en-US" b="1" dirty="0"/>
              <a:t>Their parents are spending time with them</a:t>
            </a:r>
            <a:endParaRPr lang="en-US" dirty="0"/>
          </a:p>
          <a:p>
            <a:pPr lvl="0"/>
            <a:r>
              <a:rPr lang="en-US" dirty="0"/>
              <a:t>Most dying young children think less of themselves</a:t>
            </a:r>
          </a:p>
          <a:p>
            <a:pPr lvl="0"/>
            <a:r>
              <a:rPr lang="en-US" dirty="0"/>
              <a:t>They are more </a:t>
            </a:r>
            <a:r>
              <a:rPr lang="en-US" b="1" dirty="0"/>
              <a:t>frightened</a:t>
            </a:r>
            <a:r>
              <a:rPr lang="en-US" dirty="0"/>
              <a:t> with the possibility their parents might not be available when needed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13. THE CHILD’S UNDERSTANDING OF THE MEANING OF DEATH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They </a:t>
            </a:r>
            <a:r>
              <a:rPr lang="en-US" b="1" dirty="0"/>
              <a:t>react more strongly</a:t>
            </a:r>
            <a:r>
              <a:rPr lang="en-US" dirty="0"/>
              <a:t> to the </a:t>
            </a:r>
            <a:r>
              <a:rPr lang="en-US" u="sng" dirty="0"/>
              <a:t>limitations </a:t>
            </a:r>
            <a:r>
              <a:rPr lang="en-US" dirty="0"/>
              <a:t> imposed by the disease treatment</a:t>
            </a:r>
          </a:p>
          <a:p>
            <a:pPr lvl="0"/>
            <a:r>
              <a:rPr lang="en-US" dirty="0"/>
              <a:t>They want to know about the illness</a:t>
            </a:r>
          </a:p>
          <a:p>
            <a:pPr lvl="0"/>
            <a:r>
              <a:rPr lang="en-US" b="1" dirty="0"/>
              <a:t>Why it stops them from doing things they want</a:t>
            </a:r>
            <a:endParaRPr lang="en-US" dirty="0"/>
          </a:p>
          <a:p>
            <a:pPr lvl="0"/>
            <a:r>
              <a:rPr lang="en-US" dirty="0"/>
              <a:t>Teenagers are much more likely to resent their shortened life</a:t>
            </a:r>
          </a:p>
          <a:p>
            <a:pPr lvl="0"/>
            <a:r>
              <a:rPr lang="en-US" dirty="0"/>
              <a:t>As a child grows into the teen, he discovers his talents</a:t>
            </a:r>
          </a:p>
          <a:p>
            <a:pPr lvl="0"/>
            <a:r>
              <a:rPr lang="en-US" dirty="0"/>
              <a:t>Has some image of his own potential </a:t>
            </a:r>
          </a:p>
          <a:p>
            <a:pPr lvl="0"/>
            <a:r>
              <a:rPr lang="en-US" dirty="0"/>
              <a:t>He decides on a possible career or major bobby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13. THE CHILD’S UNDERSTANDING OF THE MEANING OF DEATH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As he begins to understand his own potential</a:t>
            </a:r>
          </a:p>
          <a:p>
            <a:pPr lvl="0"/>
            <a:r>
              <a:rPr lang="en-US" dirty="0"/>
              <a:t>He will regret the loss of what might have been </a:t>
            </a:r>
          </a:p>
          <a:p>
            <a:pPr lvl="0"/>
            <a:r>
              <a:rPr lang="en-US" dirty="0"/>
              <a:t>And this can be a tragic and bitter experience</a:t>
            </a:r>
          </a:p>
          <a:p>
            <a:pPr lvl="0"/>
            <a:r>
              <a:rPr lang="en-US" dirty="0"/>
              <a:t>Both for the young patient and for the family member who support him</a:t>
            </a:r>
          </a:p>
          <a:p>
            <a:pPr lvl="0"/>
            <a:r>
              <a:rPr lang="en-US" dirty="0"/>
              <a:t>It is this realization of wasted potential and the accompanying </a:t>
            </a:r>
            <a:r>
              <a:rPr lang="en-US" b="1" dirty="0"/>
              <a:t>bitterness</a:t>
            </a:r>
            <a:endParaRPr lang="en-US" dirty="0"/>
          </a:p>
          <a:p>
            <a:pPr lvl="0"/>
            <a:r>
              <a:rPr lang="en-US" dirty="0"/>
              <a:t>That often causes seriously ill teenager to express their emotions in </a:t>
            </a:r>
            <a:r>
              <a:rPr lang="en-US" b="1" dirty="0"/>
              <a:t>rebellious</a:t>
            </a:r>
            <a:r>
              <a:rPr lang="en-US" dirty="0"/>
              <a:t> action</a:t>
            </a:r>
          </a:p>
          <a:p>
            <a:pPr lvl="0"/>
            <a:r>
              <a:rPr lang="en-US" dirty="0"/>
              <a:t>Such as failing to take medications or ignoring medical advice</a:t>
            </a:r>
          </a:p>
          <a:p>
            <a:pPr lvl="0"/>
            <a:r>
              <a:rPr lang="en-US" b="1" dirty="0"/>
              <a:t>Acting out</a:t>
            </a:r>
            <a:r>
              <a:rPr lang="en-US" dirty="0"/>
              <a:t>  ones rebellion is a common reacting to major life changes at this 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How can we relieve emotional distress?</a:t>
            </a:r>
          </a:p>
          <a:p>
            <a:pPr lvl="0"/>
            <a:r>
              <a:rPr lang="en-US" dirty="0"/>
              <a:t>Alleviate physical symptoms?</a:t>
            </a:r>
          </a:p>
          <a:p>
            <a:pPr lvl="0"/>
            <a:r>
              <a:rPr lang="en-US" dirty="0"/>
              <a:t>Certain Chronic medical conditions</a:t>
            </a:r>
          </a:p>
          <a:p>
            <a:pPr lvl="0"/>
            <a:r>
              <a:rPr lang="en-US" dirty="0"/>
              <a:t>Psychotherapy is helpful in managing these conditions</a:t>
            </a:r>
          </a:p>
          <a:p>
            <a:pPr lvl="0"/>
            <a:r>
              <a:rPr lang="en-US" dirty="0"/>
              <a:t>A sensitive and informed physician can manage emotion care of patients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Attitude change as early as possible</a:t>
            </a:r>
          </a:p>
          <a:p>
            <a:pPr lvl="0"/>
            <a:r>
              <a:rPr lang="en-US" dirty="0"/>
              <a:t>Demonstration of empathy and understanding of meaning of illness</a:t>
            </a:r>
          </a:p>
          <a:p>
            <a:pPr lvl="0"/>
            <a:r>
              <a:rPr lang="en-US" dirty="0"/>
              <a:t>Treatment of cases verse treatment of an individual</a:t>
            </a:r>
          </a:p>
          <a:p>
            <a:pPr lvl="0"/>
            <a:r>
              <a:rPr lang="en-US" dirty="0"/>
              <a:t>Treating a condition is not the same as treating a person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b="1" u="sng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Treatment of a person</a:t>
            </a:r>
            <a:endParaRPr lang="en-US" sz="2400" dirty="0"/>
          </a:p>
          <a:p>
            <a:r>
              <a:rPr lang="en-US" dirty="0"/>
              <a:t> </a:t>
            </a:r>
            <a:endParaRPr lang="en-US" sz="2400" dirty="0"/>
          </a:p>
          <a:p>
            <a:pPr lvl="1"/>
            <a:r>
              <a:rPr lang="en-US" dirty="0"/>
              <a:t>His feelings, attitudes, perceptions, fears, anxieties knowledge</a:t>
            </a:r>
            <a:endParaRPr lang="en-US" sz="2000" dirty="0"/>
          </a:p>
          <a:p>
            <a:pPr lvl="1"/>
            <a:r>
              <a:rPr lang="en-US" dirty="0"/>
              <a:t>His/her relationships</a:t>
            </a:r>
            <a:endParaRPr lang="en-US" sz="2000" dirty="0"/>
          </a:p>
          <a:p>
            <a:pPr lvl="1"/>
            <a:r>
              <a:rPr lang="en-US" dirty="0"/>
              <a:t>Understanding the sick </a:t>
            </a:r>
            <a:r>
              <a:rPr lang="en-US" dirty="0" smtClean="0"/>
              <a:t>role, illness and disease</a:t>
            </a:r>
            <a:endParaRPr lang="en-US" sz="2000" dirty="0"/>
          </a:p>
          <a:p>
            <a:pPr lvl="0"/>
            <a:r>
              <a:rPr lang="en-US" dirty="0"/>
              <a:t>Patients with acute medical and psychiatric problems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Patients with terminal illness</a:t>
            </a:r>
          </a:p>
          <a:p>
            <a:pPr lvl="0"/>
            <a:r>
              <a:rPr lang="en-US" dirty="0"/>
              <a:t>What are indications and contraindications?</a:t>
            </a:r>
          </a:p>
          <a:p>
            <a:pPr lvl="0"/>
            <a:r>
              <a:rPr lang="en-US" dirty="0"/>
              <a:t>Specialized psychological treatment</a:t>
            </a:r>
          </a:p>
          <a:p>
            <a:pPr lvl="0"/>
            <a:r>
              <a:rPr lang="en-US" dirty="0"/>
              <a:t>Patients requiring referral to a psychiatrist or other mental health professionals.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</a:t>
            </a:r>
            <a:r>
              <a:rPr lang="en-US" b="1" u="sng" dirty="0"/>
              <a:t>  DEFINITION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WHAT </a:t>
            </a:r>
            <a:r>
              <a:rPr lang="en-US" b="1" dirty="0"/>
              <a:t>IS ILLNESS</a:t>
            </a:r>
            <a:r>
              <a:rPr lang="en-US" dirty="0" smtClean="0"/>
              <a:t>?</a:t>
            </a:r>
            <a:r>
              <a:rPr lang="en-US" dirty="0" smtClean="0"/>
              <a:t> </a:t>
            </a:r>
            <a:endParaRPr lang="en-US" dirty="0"/>
          </a:p>
          <a:p>
            <a:pPr lvl="0"/>
            <a:r>
              <a:rPr lang="en-US" dirty="0"/>
              <a:t>Innately human experience  of symptoms and suffering</a:t>
            </a:r>
          </a:p>
          <a:p>
            <a:pPr lvl="0"/>
            <a:r>
              <a:rPr lang="en-US" dirty="0"/>
              <a:t>Illness is  relationship </a:t>
            </a:r>
            <a:r>
              <a:rPr lang="en-US" dirty="0" err="1" smtClean="0"/>
              <a:t>perse</a:t>
            </a:r>
            <a:endParaRPr lang="en-US" dirty="0"/>
          </a:p>
          <a:p>
            <a:pPr lvl="0"/>
            <a:r>
              <a:rPr lang="en-US" dirty="0"/>
              <a:t>Is how the sick person, family members relatives perceive, live with and respond to  symptoms and disability</a:t>
            </a:r>
          </a:p>
          <a:p>
            <a:pPr lvl="0"/>
            <a:r>
              <a:rPr lang="en-US" b="1" dirty="0"/>
              <a:t>Illness is the lived experience of monitoring bodily processes</a:t>
            </a:r>
          </a:p>
          <a:p>
            <a:pPr lvl="0"/>
            <a:r>
              <a:rPr lang="en-US" dirty="0"/>
              <a:t>Respiratory whizzes, abdominal cramps, stuffed, sinuses, painful joints.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3.  </a:t>
            </a:r>
            <a:r>
              <a:rPr lang="en-US" b="1" u="sng" dirty="0"/>
              <a:t>WHAT IS ILLNESS FROM THE PATIENT’S PERSPECTIVE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It includes the patients perception, fears, anxieties, feelings, judgment, </a:t>
            </a:r>
          </a:p>
          <a:p>
            <a:pPr lvl="0"/>
            <a:r>
              <a:rPr lang="en-US" dirty="0"/>
              <a:t>How to cope with the practical problems in daily living it creates</a:t>
            </a:r>
          </a:p>
          <a:p>
            <a:pPr lvl="0"/>
            <a:r>
              <a:rPr lang="en-US" dirty="0"/>
              <a:t>Illness behavior consists initiating treatment</a:t>
            </a:r>
          </a:p>
          <a:p>
            <a:pPr lvl="0"/>
            <a:r>
              <a:rPr lang="en-US" dirty="0"/>
              <a:t>Changing diet and activities</a:t>
            </a:r>
          </a:p>
          <a:p>
            <a:pPr lvl="0"/>
            <a:r>
              <a:rPr lang="en-US" dirty="0"/>
              <a:t>Eating special foods</a:t>
            </a:r>
          </a:p>
          <a:p>
            <a:pPr lvl="0"/>
            <a:r>
              <a:rPr lang="en-US" dirty="0"/>
              <a:t>Resting, engaging in exercise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1657</Words>
  <Application>Microsoft Office PowerPoint</Application>
  <PresentationFormat>On-screen Show (4:3)</PresentationFormat>
  <Paragraphs>211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1.INTRODUCTION</vt:lpstr>
      <vt:lpstr>INTRODUCTION</vt:lpstr>
      <vt:lpstr>INTRODUCTION</vt:lpstr>
      <vt:lpstr>INTRODUCTION</vt:lpstr>
      <vt:lpstr>.INTRODUCTION</vt:lpstr>
      <vt:lpstr>INTRODUCTION</vt:lpstr>
      <vt:lpstr>2.  DEFINITION </vt:lpstr>
      <vt:lpstr>3.  WHAT IS ILLNESS FROM THE PATIENT’S PERSPECTIVE? </vt:lpstr>
      <vt:lpstr>3.  WHAT IS ILLNESS FROM THE PATIENT’S PERSPECTIVE? </vt:lpstr>
      <vt:lpstr>4.  What are illness problems? </vt:lpstr>
      <vt:lpstr>4.  What are illness problems? </vt:lpstr>
      <vt:lpstr>PROF. ARTHUR KLEINMAN , Harvard Medical School: Case Study</vt:lpstr>
      <vt:lpstr>PROF. ARTHUR KLEINMAN , Harvard Medical School: Case Study</vt:lpstr>
      <vt:lpstr>PROF. ARTHUR KLEINMAN , Harvard Medical School: Case Study</vt:lpstr>
      <vt:lpstr>PROF. ARTHUR KLEINMAN , Harvard Medical School: Case Study</vt:lpstr>
      <vt:lpstr>PROF. ARTHUR KLEINMAN , Harvard Medical School: Case Study</vt:lpstr>
      <vt:lpstr>6.  How Do Patients React and Experience Illness? </vt:lpstr>
      <vt:lpstr>6.  How Do Patients React and Experience Illness? </vt:lpstr>
      <vt:lpstr>DISEASE VS ILLNESS MODEL? </vt:lpstr>
      <vt:lpstr>DISEASE VS ILLNESS MODEL? </vt:lpstr>
      <vt:lpstr>DISEASE VS ILLNESS MODEL? </vt:lpstr>
      <vt:lpstr>8. WHAT IS DISEASE IN THE BIOPSYCHOSOCIAL MODEL? </vt:lpstr>
      <vt:lpstr>9.WHAT IS THE OUTCOME OF ILLNESSES? </vt:lpstr>
      <vt:lpstr>10.EXAMPLES OF CHRONIC ILLNESSES? </vt:lpstr>
      <vt:lpstr>11.ANALYSIS AND INTERPRETATION? </vt:lpstr>
      <vt:lpstr>11.ANALYSIS AND INTERPRETATION?</vt:lpstr>
      <vt:lpstr>12. YOUNG CHILDREN CHRONIC ILLNESS </vt:lpstr>
      <vt:lpstr>12. YOUNG CHILDREN CHRONIC ILLNESS </vt:lpstr>
      <vt:lpstr>13. THE CHILD’S UNDERSTANDING OF THE MEANING OF DEATH </vt:lpstr>
      <vt:lpstr>13. THE CHILD’S UNDERSTANDING OF THE MEANING OF DEATH </vt:lpstr>
      <vt:lpstr>13. THE CHILD’S UNDERSTANDING OF THE MEANING OF DEATH 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8</cp:revision>
  <dcterms:created xsi:type="dcterms:W3CDTF">2015-02-24T03:47:35Z</dcterms:created>
  <dcterms:modified xsi:type="dcterms:W3CDTF">2015-02-24T04:53:26Z</dcterms:modified>
</cp:coreProperties>
</file>