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327" r:id="rId17"/>
    <p:sldId id="328" r:id="rId18"/>
    <p:sldId id="272" r:id="rId19"/>
    <p:sldId id="273" r:id="rId20"/>
    <p:sldId id="274" r:id="rId21"/>
    <p:sldId id="275" r:id="rId22"/>
    <p:sldId id="276" r:id="rId23"/>
    <p:sldId id="277" r:id="rId24"/>
    <p:sldId id="278" r:id="rId25"/>
    <p:sldId id="279" r:id="rId26"/>
    <p:sldId id="28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26" r:id="rId49"/>
    <p:sldId id="303" r:id="rId50"/>
    <p:sldId id="304" r:id="rId51"/>
    <p:sldId id="308" r:id="rId52"/>
    <p:sldId id="309" r:id="rId53"/>
    <p:sldId id="313" r:id="rId54"/>
    <p:sldId id="314" r:id="rId55"/>
    <p:sldId id="315" r:id="rId56"/>
    <p:sldId id="316" r:id="rId57"/>
    <p:sldId id="329" r:id="rId58"/>
    <p:sldId id="330" r:id="rId59"/>
    <p:sldId id="317" r:id="rId60"/>
    <p:sldId id="318" r:id="rId61"/>
    <p:sldId id="319" r:id="rId62"/>
    <p:sldId id="320" r:id="rId63"/>
    <p:sldId id="321" r:id="rId64"/>
    <p:sldId id="322" r:id="rId65"/>
    <p:sldId id="323" r:id="rId66"/>
    <p:sldId id="324" r:id="rId67"/>
    <p:sldId id="325" r:id="rId68"/>
  </p:sldIdLst>
  <p:sldSz cx="12192000" cy="6858000"/>
  <p:notesSz cx="6858000" cy="9144000"/>
  <p:defaultTextStyle>
    <a:defPPr>
      <a:defRPr lang="sw-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CC4B7AD-AD9B-4133-9584-3BEF1F71CC7A}">
          <p14:sldIdLst>
            <p14:sldId id="256"/>
            <p14:sldId id="257"/>
            <p14:sldId id="258"/>
            <p14:sldId id="259"/>
            <p14:sldId id="260"/>
            <p14:sldId id="261"/>
            <p14:sldId id="262"/>
            <p14:sldId id="263"/>
            <p14:sldId id="264"/>
            <p14:sldId id="265"/>
            <p14:sldId id="266"/>
            <p14:sldId id="267"/>
            <p14:sldId id="268"/>
            <p14:sldId id="269"/>
            <p14:sldId id="271"/>
            <p14:sldId id="327"/>
            <p14:sldId id="328"/>
            <p14:sldId id="272"/>
            <p14:sldId id="273"/>
            <p14:sldId id="274"/>
            <p14:sldId id="275"/>
            <p14:sldId id="276"/>
            <p14:sldId id="277"/>
            <p14:sldId id="278"/>
            <p14:sldId id="279"/>
            <p14:sldId id="280"/>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26"/>
            <p14:sldId id="303"/>
            <p14:sldId id="304"/>
            <p14:sldId id="308"/>
            <p14:sldId id="309"/>
            <p14:sldId id="313"/>
            <p14:sldId id="314"/>
            <p14:sldId id="315"/>
            <p14:sldId id="316"/>
            <p14:sldId id="329"/>
            <p14:sldId id="330"/>
            <p14:sldId id="317"/>
            <p14:sldId id="318"/>
            <p14:sldId id="319"/>
            <p14:sldId id="320"/>
            <p14:sldId id="321"/>
            <p14:sldId id="322"/>
            <p14:sldId id="323"/>
            <p14:sldId id="324"/>
            <p14:sldId id="32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3" autoAdjust="0"/>
    <p:restoredTop sz="94660"/>
  </p:normalViewPr>
  <p:slideViewPr>
    <p:cSldViewPr snapToGrid="0">
      <p:cViewPr varScale="1">
        <p:scale>
          <a:sx n="70" d="100"/>
          <a:sy n="70" d="100"/>
        </p:scale>
        <p:origin x="7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w-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6BA7ED-3B2F-482A-AF02-7384D629C265}" type="datetimeFigureOut">
              <a:rPr lang="sw-KE" smtClean="0"/>
              <a:t>7/14/2017</a:t>
            </a:fld>
            <a:endParaRPr lang="sw-K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w-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w-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CB3858-1720-4091-8DF7-574E351814EA}" type="slidenum">
              <a:rPr lang="sw-KE" smtClean="0"/>
              <a:t>‹#›</a:t>
            </a:fld>
            <a:endParaRPr lang="sw-KE"/>
          </a:p>
        </p:txBody>
      </p:sp>
    </p:spTree>
    <p:extLst>
      <p:ext uri="{BB962C8B-B14F-4D97-AF65-F5344CB8AC3E}">
        <p14:creationId xmlns:p14="http://schemas.microsoft.com/office/powerpoint/2010/main" val="181245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8D1B731-2E5D-4F8E-883B-B0D524FA61C6}" type="slidenum">
              <a:rPr lang="en-US" smtClean="0"/>
              <a:pPr/>
              <a:t>55</a:t>
            </a:fld>
            <a:endParaRPr lang="en-US" dirty="0"/>
          </a:p>
        </p:txBody>
      </p:sp>
    </p:spTree>
    <p:extLst>
      <p:ext uri="{BB962C8B-B14F-4D97-AF65-F5344CB8AC3E}">
        <p14:creationId xmlns:p14="http://schemas.microsoft.com/office/powerpoint/2010/main" val="1992468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C5BFC896-24D7-4407-85B7-EA12092C665E}" type="datetimeFigureOut">
              <a:rPr lang="sw-KE" smtClean="0"/>
              <a:t>7/14/2017</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FEF9CD0F-E3FA-4C7E-AE6D-8EA2B93271BE}" type="slidenum">
              <a:rPr lang="sw-KE" smtClean="0"/>
              <a:t>‹#›</a:t>
            </a:fld>
            <a:endParaRPr lang="sw-KE"/>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1759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BFC896-24D7-4407-85B7-EA12092C665E}" type="datetimeFigureOut">
              <a:rPr lang="sw-KE" smtClean="0"/>
              <a:t>7/14/2017</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FEF9CD0F-E3FA-4C7E-AE6D-8EA2B93271BE}" type="slidenum">
              <a:rPr lang="sw-KE" smtClean="0"/>
              <a:t>‹#›</a:t>
            </a:fld>
            <a:endParaRPr lang="sw-KE"/>
          </a:p>
        </p:txBody>
      </p:sp>
    </p:spTree>
    <p:extLst>
      <p:ext uri="{BB962C8B-B14F-4D97-AF65-F5344CB8AC3E}">
        <p14:creationId xmlns:p14="http://schemas.microsoft.com/office/powerpoint/2010/main" val="246181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BFC896-24D7-4407-85B7-EA12092C665E}" type="datetimeFigureOut">
              <a:rPr lang="sw-KE" smtClean="0"/>
              <a:t>7/14/2017</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FEF9CD0F-E3FA-4C7E-AE6D-8EA2B93271BE}" type="slidenum">
              <a:rPr lang="sw-KE" smtClean="0"/>
              <a:t>‹#›</a:t>
            </a:fld>
            <a:endParaRPr lang="sw-KE"/>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7478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BFC896-24D7-4407-85B7-EA12092C665E}" type="datetimeFigureOut">
              <a:rPr lang="sw-KE" smtClean="0"/>
              <a:t>7/14/2017</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FEF9CD0F-E3FA-4C7E-AE6D-8EA2B93271BE}" type="slidenum">
              <a:rPr lang="sw-KE" smtClean="0"/>
              <a:t>‹#›</a:t>
            </a:fld>
            <a:endParaRPr lang="sw-KE"/>
          </a:p>
        </p:txBody>
      </p:sp>
    </p:spTree>
    <p:extLst>
      <p:ext uri="{BB962C8B-B14F-4D97-AF65-F5344CB8AC3E}">
        <p14:creationId xmlns:p14="http://schemas.microsoft.com/office/powerpoint/2010/main" val="424595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BFC896-24D7-4407-85B7-EA12092C665E}" type="datetimeFigureOut">
              <a:rPr lang="sw-KE" smtClean="0"/>
              <a:t>7/14/2017</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FEF9CD0F-E3FA-4C7E-AE6D-8EA2B93271BE}" type="slidenum">
              <a:rPr lang="sw-KE" smtClean="0"/>
              <a:t>‹#›</a:t>
            </a:fld>
            <a:endParaRPr lang="sw-KE"/>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9918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5BFC896-24D7-4407-85B7-EA12092C665E}" type="datetimeFigureOut">
              <a:rPr lang="sw-KE" smtClean="0"/>
              <a:t>7/14/2017</a:t>
            </a:fld>
            <a:endParaRPr lang="sw-KE"/>
          </a:p>
        </p:txBody>
      </p:sp>
      <p:sp>
        <p:nvSpPr>
          <p:cNvPr id="6" name="Footer Placeholder 5"/>
          <p:cNvSpPr>
            <a:spLocks noGrp="1"/>
          </p:cNvSpPr>
          <p:nvPr>
            <p:ph type="ftr" sz="quarter" idx="11"/>
          </p:nvPr>
        </p:nvSpPr>
        <p:spPr/>
        <p:txBody>
          <a:bodyPr/>
          <a:lstStyle/>
          <a:p>
            <a:endParaRPr lang="sw-KE"/>
          </a:p>
        </p:txBody>
      </p:sp>
      <p:sp>
        <p:nvSpPr>
          <p:cNvPr id="7" name="Slide Number Placeholder 6"/>
          <p:cNvSpPr>
            <a:spLocks noGrp="1"/>
          </p:cNvSpPr>
          <p:nvPr>
            <p:ph type="sldNum" sz="quarter" idx="12"/>
          </p:nvPr>
        </p:nvSpPr>
        <p:spPr/>
        <p:txBody>
          <a:bodyPr/>
          <a:lstStyle/>
          <a:p>
            <a:fld id="{FEF9CD0F-E3FA-4C7E-AE6D-8EA2B93271BE}" type="slidenum">
              <a:rPr lang="sw-KE" smtClean="0"/>
              <a:t>‹#›</a:t>
            </a:fld>
            <a:endParaRPr lang="sw-KE"/>
          </a:p>
        </p:txBody>
      </p:sp>
    </p:spTree>
    <p:extLst>
      <p:ext uri="{BB962C8B-B14F-4D97-AF65-F5344CB8AC3E}">
        <p14:creationId xmlns:p14="http://schemas.microsoft.com/office/powerpoint/2010/main" val="1393752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BFC896-24D7-4407-85B7-EA12092C665E}" type="datetimeFigureOut">
              <a:rPr lang="sw-KE" smtClean="0"/>
              <a:t>7/14/2017</a:t>
            </a:fld>
            <a:endParaRPr lang="sw-KE"/>
          </a:p>
        </p:txBody>
      </p:sp>
      <p:sp>
        <p:nvSpPr>
          <p:cNvPr id="8" name="Footer Placeholder 7"/>
          <p:cNvSpPr>
            <a:spLocks noGrp="1"/>
          </p:cNvSpPr>
          <p:nvPr>
            <p:ph type="ftr" sz="quarter" idx="11"/>
          </p:nvPr>
        </p:nvSpPr>
        <p:spPr/>
        <p:txBody>
          <a:bodyPr/>
          <a:lstStyle/>
          <a:p>
            <a:endParaRPr lang="sw-KE"/>
          </a:p>
        </p:txBody>
      </p:sp>
      <p:sp>
        <p:nvSpPr>
          <p:cNvPr id="9" name="Slide Number Placeholder 8"/>
          <p:cNvSpPr>
            <a:spLocks noGrp="1"/>
          </p:cNvSpPr>
          <p:nvPr>
            <p:ph type="sldNum" sz="quarter" idx="12"/>
          </p:nvPr>
        </p:nvSpPr>
        <p:spPr/>
        <p:txBody>
          <a:bodyPr/>
          <a:lstStyle/>
          <a:p>
            <a:fld id="{FEF9CD0F-E3FA-4C7E-AE6D-8EA2B93271BE}" type="slidenum">
              <a:rPr lang="sw-KE" smtClean="0"/>
              <a:t>‹#›</a:t>
            </a:fld>
            <a:endParaRPr lang="sw-KE"/>
          </a:p>
        </p:txBody>
      </p:sp>
    </p:spTree>
    <p:extLst>
      <p:ext uri="{BB962C8B-B14F-4D97-AF65-F5344CB8AC3E}">
        <p14:creationId xmlns:p14="http://schemas.microsoft.com/office/powerpoint/2010/main" val="2893390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5BFC896-24D7-4407-85B7-EA12092C665E}" type="datetimeFigureOut">
              <a:rPr lang="sw-KE" smtClean="0"/>
              <a:t>7/14/2017</a:t>
            </a:fld>
            <a:endParaRPr lang="sw-KE"/>
          </a:p>
        </p:txBody>
      </p:sp>
      <p:sp>
        <p:nvSpPr>
          <p:cNvPr id="4" name="Footer Placeholder 3"/>
          <p:cNvSpPr>
            <a:spLocks noGrp="1"/>
          </p:cNvSpPr>
          <p:nvPr>
            <p:ph type="ftr" sz="quarter" idx="11"/>
          </p:nvPr>
        </p:nvSpPr>
        <p:spPr/>
        <p:txBody>
          <a:bodyPr/>
          <a:lstStyle/>
          <a:p>
            <a:endParaRPr lang="sw-KE"/>
          </a:p>
        </p:txBody>
      </p:sp>
      <p:sp>
        <p:nvSpPr>
          <p:cNvPr id="5" name="Slide Number Placeholder 4"/>
          <p:cNvSpPr>
            <a:spLocks noGrp="1"/>
          </p:cNvSpPr>
          <p:nvPr>
            <p:ph type="sldNum" sz="quarter" idx="12"/>
          </p:nvPr>
        </p:nvSpPr>
        <p:spPr/>
        <p:txBody>
          <a:bodyPr/>
          <a:lstStyle/>
          <a:p>
            <a:fld id="{FEF9CD0F-E3FA-4C7E-AE6D-8EA2B93271BE}" type="slidenum">
              <a:rPr lang="sw-KE" smtClean="0"/>
              <a:t>‹#›</a:t>
            </a:fld>
            <a:endParaRPr lang="sw-KE"/>
          </a:p>
        </p:txBody>
      </p:sp>
    </p:spTree>
    <p:extLst>
      <p:ext uri="{BB962C8B-B14F-4D97-AF65-F5344CB8AC3E}">
        <p14:creationId xmlns:p14="http://schemas.microsoft.com/office/powerpoint/2010/main" val="530886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BFC896-24D7-4407-85B7-EA12092C665E}" type="datetimeFigureOut">
              <a:rPr lang="sw-KE" smtClean="0"/>
              <a:t>7/14/2017</a:t>
            </a:fld>
            <a:endParaRPr lang="sw-KE"/>
          </a:p>
        </p:txBody>
      </p:sp>
      <p:sp>
        <p:nvSpPr>
          <p:cNvPr id="3" name="Footer Placeholder 2"/>
          <p:cNvSpPr>
            <a:spLocks noGrp="1"/>
          </p:cNvSpPr>
          <p:nvPr>
            <p:ph type="ftr" sz="quarter" idx="11"/>
          </p:nvPr>
        </p:nvSpPr>
        <p:spPr/>
        <p:txBody>
          <a:bodyPr/>
          <a:lstStyle/>
          <a:p>
            <a:endParaRPr lang="sw-KE"/>
          </a:p>
        </p:txBody>
      </p:sp>
      <p:sp>
        <p:nvSpPr>
          <p:cNvPr id="4" name="Slide Number Placeholder 3"/>
          <p:cNvSpPr>
            <a:spLocks noGrp="1"/>
          </p:cNvSpPr>
          <p:nvPr>
            <p:ph type="sldNum" sz="quarter" idx="12"/>
          </p:nvPr>
        </p:nvSpPr>
        <p:spPr/>
        <p:txBody>
          <a:bodyPr/>
          <a:lstStyle/>
          <a:p>
            <a:fld id="{FEF9CD0F-E3FA-4C7E-AE6D-8EA2B93271BE}" type="slidenum">
              <a:rPr lang="sw-KE" smtClean="0"/>
              <a:t>‹#›</a:t>
            </a:fld>
            <a:endParaRPr lang="sw-KE"/>
          </a:p>
        </p:txBody>
      </p:sp>
    </p:spTree>
    <p:extLst>
      <p:ext uri="{BB962C8B-B14F-4D97-AF65-F5344CB8AC3E}">
        <p14:creationId xmlns:p14="http://schemas.microsoft.com/office/powerpoint/2010/main" val="33626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BFC896-24D7-4407-85B7-EA12092C665E}" type="datetimeFigureOut">
              <a:rPr lang="sw-KE" smtClean="0"/>
              <a:t>7/14/2017</a:t>
            </a:fld>
            <a:endParaRPr lang="sw-KE"/>
          </a:p>
        </p:txBody>
      </p:sp>
      <p:sp>
        <p:nvSpPr>
          <p:cNvPr id="6" name="Footer Placeholder 5"/>
          <p:cNvSpPr>
            <a:spLocks noGrp="1"/>
          </p:cNvSpPr>
          <p:nvPr>
            <p:ph type="ftr" sz="quarter" idx="11"/>
          </p:nvPr>
        </p:nvSpPr>
        <p:spPr/>
        <p:txBody>
          <a:bodyPr/>
          <a:lstStyle/>
          <a:p>
            <a:endParaRPr lang="sw-KE"/>
          </a:p>
        </p:txBody>
      </p:sp>
      <p:sp>
        <p:nvSpPr>
          <p:cNvPr id="7" name="Slide Number Placeholder 6"/>
          <p:cNvSpPr>
            <a:spLocks noGrp="1"/>
          </p:cNvSpPr>
          <p:nvPr>
            <p:ph type="sldNum" sz="quarter" idx="12"/>
          </p:nvPr>
        </p:nvSpPr>
        <p:spPr/>
        <p:txBody>
          <a:bodyPr/>
          <a:lstStyle/>
          <a:p>
            <a:fld id="{FEF9CD0F-E3FA-4C7E-AE6D-8EA2B93271BE}" type="slidenum">
              <a:rPr lang="sw-KE" smtClean="0"/>
              <a:t>‹#›</a:t>
            </a:fld>
            <a:endParaRPr lang="sw-KE"/>
          </a:p>
        </p:txBody>
      </p:sp>
    </p:spTree>
    <p:extLst>
      <p:ext uri="{BB962C8B-B14F-4D97-AF65-F5344CB8AC3E}">
        <p14:creationId xmlns:p14="http://schemas.microsoft.com/office/powerpoint/2010/main" val="3832576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BFC896-24D7-4407-85B7-EA12092C665E}" type="datetimeFigureOut">
              <a:rPr lang="sw-KE" smtClean="0"/>
              <a:t>7/14/2017</a:t>
            </a:fld>
            <a:endParaRPr lang="sw-KE"/>
          </a:p>
        </p:txBody>
      </p:sp>
      <p:sp>
        <p:nvSpPr>
          <p:cNvPr id="6" name="Footer Placeholder 5"/>
          <p:cNvSpPr>
            <a:spLocks noGrp="1"/>
          </p:cNvSpPr>
          <p:nvPr>
            <p:ph type="ftr" sz="quarter" idx="11"/>
          </p:nvPr>
        </p:nvSpPr>
        <p:spPr/>
        <p:txBody>
          <a:bodyPr/>
          <a:lstStyle/>
          <a:p>
            <a:endParaRPr lang="sw-KE"/>
          </a:p>
        </p:txBody>
      </p:sp>
      <p:sp>
        <p:nvSpPr>
          <p:cNvPr id="7" name="Slide Number Placeholder 6"/>
          <p:cNvSpPr>
            <a:spLocks noGrp="1"/>
          </p:cNvSpPr>
          <p:nvPr>
            <p:ph type="sldNum" sz="quarter" idx="12"/>
          </p:nvPr>
        </p:nvSpPr>
        <p:spPr/>
        <p:txBody>
          <a:bodyPr/>
          <a:lstStyle/>
          <a:p>
            <a:fld id="{FEF9CD0F-E3FA-4C7E-AE6D-8EA2B93271BE}" type="slidenum">
              <a:rPr lang="sw-KE" smtClean="0"/>
              <a:t>‹#›</a:t>
            </a:fld>
            <a:endParaRPr lang="sw-KE"/>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0752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5BFC896-24D7-4407-85B7-EA12092C665E}" type="datetimeFigureOut">
              <a:rPr lang="sw-KE" smtClean="0"/>
              <a:t>7/14/2017</a:t>
            </a:fld>
            <a:endParaRPr lang="sw-KE"/>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sw-KE"/>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EF9CD0F-E3FA-4C7E-AE6D-8EA2B93271BE}" type="slidenum">
              <a:rPr lang="sw-KE" smtClean="0"/>
              <a:t>‹#›</a:t>
            </a:fld>
            <a:endParaRPr lang="sw-KE"/>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90706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verywell.com/karen-horney-biography-2795539" TargetMode="External"/><Relationship Id="rId3" Type="http://schemas.openxmlformats.org/officeDocument/2006/relationships/hyperlink" Target="https://www.verywell.com/what-is-the-unconscious-2796004" TargetMode="External"/><Relationship Id="rId7" Type="http://schemas.openxmlformats.org/officeDocument/2006/relationships/hyperlink" Target="https://www.verywell.com/carl-jung-biography-1875-1961-2795546" TargetMode="External"/><Relationship Id="rId12" Type="http://schemas.openxmlformats.org/officeDocument/2006/relationships/hyperlink" Target="https://www.verywell.com/alfred-adler-2795502" TargetMode="External"/><Relationship Id="rId2" Type="http://schemas.openxmlformats.org/officeDocument/2006/relationships/hyperlink" Target="https://www.verywell.com/what-is-psychoanalysis-2795246" TargetMode="External"/><Relationship Id="rId1" Type="http://schemas.openxmlformats.org/officeDocument/2006/relationships/slideLayout" Target="../slideLayouts/slideLayout2.xml"/><Relationship Id="rId6" Type="http://schemas.openxmlformats.org/officeDocument/2006/relationships/hyperlink" Target="https://www.verywell.com/erik-erikson-biography-1902-1994-2795538" TargetMode="External"/><Relationship Id="rId11" Type="http://schemas.openxmlformats.org/officeDocument/2006/relationships/hyperlink" Target="https://www.verywell.com/what-are-jungs-4-major-archetypes-2795439" TargetMode="External"/><Relationship Id="rId5" Type="http://schemas.openxmlformats.org/officeDocument/2006/relationships/hyperlink" Target="https://www.verywell.com/who-were-the-neo-freudians-2795576" TargetMode="External"/><Relationship Id="rId10" Type="http://schemas.openxmlformats.org/officeDocument/2006/relationships/hyperlink" Target="https://www.verywell.com/what-is-an-identity-crisis-2795948" TargetMode="External"/><Relationship Id="rId4" Type="http://schemas.openxmlformats.org/officeDocument/2006/relationships/hyperlink" Target="https://www.verywell.com/facts-about-sigmund-freud-2795861" TargetMode="External"/><Relationship Id="rId9" Type="http://schemas.openxmlformats.org/officeDocument/2006/relationships/hyperlink" Target="https://www.verywell.com/sigmund-freud-biography-1856-1939-2795544"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verywell.com/biography-of-abraham-maslow-1908-1970-2795524" TargetMode="External"/><Relationship Id="rId2" Type="http://schemas.openxmlformats.org/officeDocument/2006/relationships/hyperlink" Target="https://www.verywell.com/carl-rogers-biography-1902-1987-2795542" TargetMode="External"/><Relationship Id="rId1" Type="http://schemas.openxmlformats.org/officeDocument/2006/relationships/slideLayout" Target="../slideLayouts/slideLayout2.xml"/><Relationship Id="rId5" Type="http://schemas.openxmlformats.org/officeDocument/2006/relationships/hyperlink" Target="https://www.verywell.com/facts-about-personality-2795436" TargetMode="External"/><Relationship Id="rId4" Type="http://schemas.openxmlformats.org/officeDocument/2006/relationships/hyperlink" Target="https://www.verywell.com/what-is-maslows-hierarchy-of-needs-4136760"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verywell.com/raymond-cattell-biography-1905-1998-2795518" TargetMode="External"/><Relationship Id="rId7" Type="http://schemas.openxmlformats.org/officeDocument/2006/relationships/hyperlink" Target="https://www.verywell.com/what-is-self-efficacy-2795954" TargetMode="External"/><Relationship Id="rId2" Type="http://schemas.openxmlformats.org/officeDocument/2006/relationships/hyperlink" Target="https://www.verywell.com/hans-eysenck-1916-1997-2795509" TargetMode="External"/><Relationship Id="rId1" Type="http://schemas.openxmlformats.org/officeDocument/2006/relationships/slideLayout" Target="../slideLayouts/slideLayout2.xml"/><Relationship Id="rId6" Type="http://schemas.openxmlformats.org/officeDocument/2006/relationships/hyperlink" Target="https://www.verywell.com/albert-bandura-biography-1925-2795537" TargetMode="External"/><Relationship Id="rId5" Type="http://schemas.openxmlformats.org/officeDocument/2006/relationships/hyperlink" Target="https://www.verywell.com/what-is-observational-learning-2795402" TargetMode="External"/><Relationship Id="rId4" Type="http://schemas.openxmlformats.org/officeDocument/2006/relationships/hyperlink" Target="https://www.verywell.com/social-cognition-2795912"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en.wikipedia.org/wiki/Flow_(psychology)" TargetMode="External"/><Relationship Id="rId2" Type="http://schemas.openxmlformats.org/officeDocument/2006/relationships/hyperlink" Target="http://en.wikipedia.org/wiki/Motivatio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n.wikipedia.org/wiki/Immersion_therapy" TargetMode="External"/><Relationship Id="rId3" Type="http://schemas.openxmlformats.org/officeDocument/2006/relationships/hyperlink" Target="https://en.wikipedia.org/wiki/Autism" TargetMode="External"/><Relationship Id="rId7" Type="http://schemas.openxmlformats.org/officeDocument/2006/relationships/hyperlink" Target="https://en.wikipedia.org/wiki/Desensitization_(psychology)" TargetMode="External"/><Relationship Id="rId2" Type="http://schemas.openxmlformats.org/officeDocument/2006/relationships/hyperlink" Target="https://en.wikipedia.org/wiki/Attachment_therapy" TargetMode="External"/><Relationship Id="rId1" Type="http://schemas.openxmlformats.org/officeDocument/2006/relationships/slideLayout" Target="../slideLayouts/slideLayout2.xml"/><Relationship Id="rId6" Type="http://schemas.openxmlformats.org/officeDocument/2006/relationships/hyperlink" Target="https://en.wikipedia.org/wiki/Stockholm_syndrome" TargetMode="External"/><Relationship Id="rId5" Type="http://schemas.openxmlformats.org/officeDocument/2006/relationships/hyperlink" Target="https://en.wikipedia.org/wiki/Traumatic_bonding" TargetMode="External"/><Relationship Id="rId10" Type="http://schemas.openxmlformats.org/officeDocument/2006/relationships/hyperlink" Target="https://en.wikipedia.org/wiki/Systematic_desensitization" TargetMode="External"/><Relationship Id="rId4" Type="http://schemas.openxmlformats.org/officeDocument/2006/relationships/hyperlink" Target="https://en.wikipedia.org/wiki/Sensory_overload" TargetMode="External"/><Relationship Id="rId9" Type="http://schemas.openxmlformats.org/officeDocument/2006/relationships/hyperlink" Target="https://en.wikipedia.org/wiki/Sensitization"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en.wikipedia.org/wiki/Joseph_Wolpe" TargetMode="External"/><Relationship Id="rId3" Type="http://schemas.openxmlformats.org/officeDocument/2006/relationships/hyperlink" Target="https://en.wikipedia.org/wiki/Psychology" TargetMode="External"/><Relationship Id="rId7" Type="http://schemas.openxmlformats.org/officeDocument/2006/relationships/hyperlink" Target="https://en.wikipedia.org/wiki/Pavlovian" TargetMode="External"/><Relationship Id="rId2" Type="http://schemas.openxmlformats.org/officeDocument/2006/relationships/hyperlink" Target="https://en.wikipedia.org/wiki/Behavior_therapy" TargetMode="External"/><Relationship Id="rId1" Type="http://schemas.openxmlformats.org/officeDocument/2006/relationships/slideLayout" Target="../slideLayouts/slideLayout2.xml"/><Relationship Id="rId6" Type="http://schemas.openxmlformats.org/officeDocument/2006/relationships/hyperlink" Target="https://en.wikipedia.org/wiki/Counter_conditioning" TargetMode="External"/><Relationship Id="rId11" Type="http://schemas.openxmlformats.org/officeDocument/2006/relationships/hyperlink" Target="https://en.wikipedia.org/wiki/Hierarchy" TargetMode="External"/><Relationship Id="rId5" Type="http://schemas.openxmlformats.org/officeDocument/2006/relationships/hyperlink" Target="https://en.wikipedia.org/wiki/Anxiety_disorders" TargetMode="External"/><Relationship Id="rId10" Type="http://schemas.openxmlformats.org/officeDocument/2006/relationships/hyperlink" Target="https://en.wikipedia.org/wiki/Exposure_hierarchy" TargetMode="External"/><Relationship Id="rId4" Type="http://schemas.openxmlformats.org/officeDocument/2006/relationships/hyperlink" Target="https://en.wikipedia.org/wiki/Phobias" TargetMode="External"/><Relationship Id="rId9" Type="http://schemas.openxmlformats.org/officeDocument/2006/relationships/hyperlink" Target="https://en.wikipedia.org/wiki/Systematic_desensitization"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en.wikipedia.org/wiki/Systematic_desensitization" TargetMode="External"/><Relationship Id="rId2" Type="http://schemas.openxmlformats.org/officeDocument/2006/relationships/hyperlink" Target="https://en.wikipedia.org/wiki/Exposure_hierarchy" TargetMode="External"/><Relationship Id="rId1" Type="http://schemas.openxmlformats.org/officeDocument/2006/relationships/slideLayout" Target="../slideLayouts/slideLayout2.xml"/><Relationship Id="rId4" Type="http://schemas.openxmlformats.org/officeDocument/2006/relationships/hyperlink" Target="https://en.wikipedia.org/wiki/Cognitive_reappraisa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en.wikipedia.org/wiki/Exposure_hierarchy"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en.wikipedia.org/wiki/Post-traumatic_stress_disorder" TargetMode="External"/><Relationship Id="rId13" Type="http://schemas.openxmlformats.org/officeDocument/2006/relationships/hyperlink" Target="https://en.wikipedia.org/wiki/Systematic_desensitization" TargetMode="External"/><Relationship Id="rId3" Type="http://schemas.openxmlformats.org/officeDocument/2006/relationships/hyperlink" Target="https://en.wikipedia.org/wiki/Respondent_conditioning" TargetMode="External"/><Relationship Id="rId7" Type="http://schemas.openxmlformats.org/officeDocument/2006/relationships/hyperlink" Target="https://en.wikipedia.org/wiki/Phobia" TargetMode="External"/><Relationship Id="rId12" Type="http://schemas.openxmlformats.org/officeDocument/2006/relationships/hyperlink" Target="https://en.wikipedia.org/w/index.php?title=Thomas_Stampfl&amp;action=edit&amp;redlink=1" TargetMode="External"/><Relationship Id="rId2" Type="http://schemas.openxmlformats.org/officeDocument/2006/relationships/hyperlink" Target="https://en.wikipedia.org/wiki/Behavior_therapy" TargetMode="External"/><Relationship Id="rId1" Type="http://schemas.openxmlformats.org/officeDocument/2006/relationships/slideLayout" Target="../slideLayouts/slideLayout2.xml"/><Relationship Id="rId6" Type="http://schemas.openxmlformats.org/officeDocument/2006/relationships/hyperlink" Target="https://en.wikipedia.org/wiki/Psychotherapeutic" TargetMode="External"/><Relationship Id="rId11" Type="http://schemas.openxmlformats.org/officeDocument/2006/relationships/hyperlink" Target="https://en.wikipedia.org/wiki/Psychologist" TargetMode="External"/><Relationship Id="rId5" Type="http://schemas.openxmlformats.org/officeDocument/2006/relationships/hyperlink" Target="https://en.wikipedia.org/wiki/Prolonged_exposure_therapy" TargetMode="External"/><Relationship Id="rId10" Type="http://schemas.openxmlformats.org/officeDocument/2006/relationships/hyperlink" Target="https://en.wikipedia.org/wiki/Psychological_repression" TargetMode="External"/><Relationship Id="rId4" Type="http://schemas.openxmlformats.org/officeDocument/2006/relationships/hyperlink" Target="https://en.wikipedia.org/wiki/Exposure_therapy" TargetMode="External"/><Relationship Id="rId9" Type="http://schemas.openxmlformats.org/officeDocument/2006/relationships/hyperlink" Target="https://en.wikipedia.org/wiki/Flooding_(psychology)"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en.wikipedia.org/wiki/Aletha_Solter" TargetMode="External"/><Relationship Id="rId3" Type="http://schemas.openxmlformats.org/officeDocument/2006/relationships/hyperlink" Target="https://en.wikipedia.org/wiki/Respondent_conditioning" TargetMode="External"/><Relationship Id="rId7" Type="http://schemas.openxmlformats.org/officeDocument/2006/relationships/hyperlink" Target="https://en.wikipedia.org/wiki/Wikipedia:Citation_needed" TargetMode="External"/><Relationship Id="rId2" Type="http://schemas.openxmlformats.org/officeDocument/2006/relationships/hyperlink" Target="https://en.wikipedia.org/wiki/Classical_conditioning" TargetMode="External"/><Relationship Id="rId1" Type="http://schemas.openxmlformats.org/officeDocument/2006/relationships/slideLayout" Target="../slideLayouts/slideLayout2.xml"/><Relationship Id="rId6" Type="http://schemas.openxmlformats.org/officeDocument/2006/relationships/hyperlink" Target="https://en.wikipedia.org/wiki/Joseph_Wolpe" TargetMode="External"/><Relationship Id="rId5" Type="http://schemas.openxmlformats.org/officeDocument/2006/relationships/hyperlink" Target="https://en.wikipedia.org/wiki/Flooding_(psychology)" TargetMode="External"/><Relationship Id="rId4" Type="http://schemas.openxmlformats.org/officeDocument/2006/relationships/hyperlink" Target="https://en.wikipedia.org/wiki/Ivan_Pavlov"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3298125"/>
            <a:ext cx="10460221" cy="2381458"/>
          </a:xfrm>
        </p:spPr>
        <p:txBody>
          <a:bodyPr>
            <a:normAutofit fontScale="90000"/>
          </a:bodyPr>
          <a:lstStyle/>
          <a:p>
            <a:r>
              <a:rPr lang="en-US" sz="6700" dirty="0" smtClean="0">
                <a:solidFill>
                  <a:schemeClr val="accent2"/>
                </a:solidFill>
                <a:latin typeface="Agency FB" panose="020B0503020202020204" pitchFamily="34" charset="0"/>
              </a:rPr>
              <a:t>1.Explain the relevance of behavioral science.</a:t>
            </a:r>
            <a:br>
              <a:rPr lang="en-US" sz="6700" dirty="0" smtClean="0">
                <a:solidFill>
                  <a:schemeClr val="accent2"/>
                </a:solidFill>
                <a:latin typeface="Agency FB" panose="020B0503020202020204" pitchFamily="34" charset="0"/>
              </a:rPr>
            </a:br>
            <a:r>
              <a:rPr lang="en-US" sz="3600" dirty="0" smtClean="0"/>
              <a:t>.To know and understand how attitudes develop and change.</a:t>
            </a:r>
            <a:br>
              <a:rPr lang="en-US" sz="3600" dirty="0" smtClean="0"/>
            </a:br>
            <a:r>
              <a:rPr lang="en-US" sz="3600" dirty="0" smtClean="0"/>
              <a:t>.To know how judgments and decisions are made on a range of topics</a:t>
            </a:r>
            <a:br>
              <a:rPr lang="en-US" sz="3600" dirty="0" smtClean="0"/>
            </a:br>
            <a:r>
              <a:rPr lang="en-US" sz="3600" dirty="0" smtClean="0"/>
              <a:t>.To know the basics of learning and memory and how that changes with age.</a:t>
            </a:r>
            <a:br>
              <a:rPr lang="en-US" sz="3600" dirty="0" smtClean="0"/>
            </a:br>
            <a:r>
              <a:rPr lang="en-US" sz="3600" dirty="0" smtClean="0"/>
              <a:t>.To understand the basics of cognition, emotion and culture.</a:t>
            </a:r>
            <a:br>
              <a:rPr lang="en-US" sz="3600" dirty="0" smtClean="0"/>
            </a:br>
            <a:r>
              <a:rPr lang="en-US" sz="3600" dirty="0" smtClean="0"/>
              <a:t>.To understand behavioral and cognitive neuroscience and behavioral genetics.</a:t>
            </a:r>
            <a:br>
              <a:rPr lang="en-US" sz="3600" dirty="0" smtClean="0"/>
            </a:br>
            <a:r>
              <a:rPr lang="en-US" dirty="0" smtClean="0"/>
              <a:t> </a:t>
            </a:r>
            <a:endParaRPr lang="sw-KE" dirty="0"/>
          </a:p>
        </p:txBody>
      </p:sp>
    </p:spTree>
    <p:extLst>
      <p:ext uri="{BB962C8B-B14F-4D97-AF65-F5344CB8AC3E}">
        <p14:creationId xmlns:p14="http://schemas.microsoft.com/office/powerpoint/2010/main" val="2755719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chemeClr val="accent2"/>
                </a:solidFill>
              </a:rPr>
              <a:t>10.Describe the steps in developmental psychology</a:t>
            </a:r>
            <a:endParaRPr lang="sw-KE" sz="4400" b="1" dirty="0">
              <a:solidFill>
                <a:schemeClr val="accent2"/>
              </a:solidFill>
            </a:endParaRPr>
          </a:p>
        </p:txBody>
      </p:sp>
      <p:sp>
        <p:nvSpPr>
          <p:cNvPr id="3" name="Content Placeholder 2"/>
          <p:cNvSpPr>
            <a:spLocks noGrp="1"/>
          </p:cNvSpPr>
          <p:nvPr>
            <p:ph idx="1"/>
          </p:nvPr>
        </p:nvSpPr>
        <p:spPr/>
        <p:txBody>
          <a:bodyPr/>
          <a:lstStyle/>
          <a:p>
            <a:r>
              <a:rPr lang="en-US" dirty="0" smtClean="0"/>
              <a:t>.0-2 yrs.-Children are in the sensory motor stage. They gather info from the environment through sight ,smell ,taste ,hearing , and touch. Movements of body parts are frequent, in this stage they don’t recognize that objects exist.</a:t>
            </a:r>
          </a:p>
          <a:p>
            <a:r>
              <a:rPr lang="en-US" dirty="0" smtClean="0"/>
              <a:t>.2-7 yrs.-Pre-operational stage-Children start to develop and engage in pretense games.</a:t>
            </a:r>
            <a:r>
              <a:rPr lang="sw-KE" dirty="0" smtClean="0"/>
              <a:t>They use symbols to represent things.They learn to talk in this stage.</a:t>
            </a:r>
          </a:p>
          <a:p>
            <a:r>
              <a:rPr lang="en-US" dirty="0" smtClean="0"/>
              <a:t>.7-11 yrs.-Concrete operational stage-Children can do concrete operations e.g.. Math calculations.</a:t>
            </a:r>
          </a:p>
          <a:p>
            <a:r>
              <a:rPr lang="en-US" dirty="0" smtClean="0"/>
              <a:t>.12 yrs. and above-Formal Operational stage-Children reason about abstract concepts. They reason out what might occur when they do sth.They reason like adults.</a:t>
            </a:r>
          </a:p>
          <a:p>
            <a:endParaRPr lang="en-US" dirty="0" smtClean="0"/>
          </a:p>
        </p:txBody>
      </p:sp>
    </p:spTree>
    <p:extLst>
      <p:ext uri="{BB962C8B-B14F-4D97-AF65-F5344CB8AC3E}">
        <p14:creationId xmlns:p14="http://schemas.microsoft.com/office/powerpoint/2010/main" val="3023017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11.Describe two cultural practices that can affect general heath.</a:t>
            </a:r>
            <a:endParaRPr lang="sw-KE" dirty="0">
              <a:solidFill>
                <a:schemeClr val="accent2"/>
              </a:solidFill>
            </a:endParaRPr>
          </a:p>
        </p:txBody>
      </p:sp>
      <p:sp>
        <p:nvSpPr>
          <p:cNvPr id="3" name="Content Placeholder 2"/>
          <p:cNvSpPr>
            <a:spLocks noGrp="1"/>
          </p:cNvSpPr>
          <p:nvPr>
            <p:ph idx="1"/>
          </p:nvPr>
        </p:nvSpPr>
        <p:spPr/>
        <p:txBody>
          <a:bodyPr>
            <a:normAutofit/>
          </a:bodyPr>
          <a:lstStyle/>
          <a:p>
            <a:r>
              <a:rPr lang="en-US" sz="2800" dirty="0" smtClean="0"/>
              <a:t>.Harmful cultural practices-Undesired and outdated traditional cultural practices may impart harm on the persons involved e.g. Female Genital Mutilation.</a:t>
            </a:r>
          </a:p>
          <a:p>
            <a:r>
              <a:rPr lang="en-US" sz="2800" dirty="0" smtClean="0"/>
              <a:t>.Misconceptions-Traditional myths or misconceptions about a disease may cause more harm on the victims of a particular infection or a greater size of the society being involved egg. treatment of HIV/AIDs being sleeping with a virgin.</a:t>
            </a:r>
            <a:endParaRPr lang="sw-KE" sz="2800" dirty="0"/>
          </a:p>
        </p:txBody>
      </p:sp>
    </p:spTree>
    <p:extLst>
      <p:ext uri="{BB962C8B-B14F-4D97-AF65-F5344CB8AC3E}">
        <p14:creationId xmlns:p14="http://schemas.microsoft.com/office/powerpoint/2010/main" val="767561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12.Factors influencing societal shift of culture.</a:t>
            </a:r>
            <a:endParaRPr lang="sw-KE" dirty="0">
              <a:solidFill>
                <a:schemeClr val="accent2"/>
              </a:solidFill>
            </a:endParaRPr>
          </a:p>
        </p:txBody>
      </p:sp>
      <p:sp>
        <p:nvSpPr>
          <p:cNvPr id="3" name="Content Placeholder 2"/>
          <p:cNvSpPr>
            <a:spLocks noGrp="1"/>
          </p:cNvSpPr>
          <p:nvPr>
            <p:ph idx="1"/>
          </p:nvPr>
        </p:nvSpPr>
        <p:spPr/>
        <p:txBody>
          <a:bodyPr>
            <a:normAutofit fontScale="77500" lnSpcReduction="20000"/>
          </a:bodyPr>
          <a:lstStyle/>
          <a:p>
            <a:r>
              <a:rPr lang="en-US" dirty="0" smtClean="0"/>
              <a:t>.Physical environment-Certain geographical changes sometimes produce great social change eg.climate,natural calamities influence human life-even our day to day life  brings changes in our social contacts &amp; how we confront our problems.</a:t>
            </a:r>
          </a:p>
          <a:p>
            <a:r>
              <a:rPr lang="en-US" dirty="0" smtClean="0"/>
              <a:t>.Demograhic/Biological factors-Size and structure of human population which depends on birth rate,death rate,and migration.Such a change can cause changes in structure &amp; function of family,kinship,political and other institutions.</a:t>
            </a:r>
          </a:p>
          <a:p>
            <a:r>
              <a:rPr lang="en-US" dirty="0" smtClean="0"/>
              <a:t>.Cultural factors-Is an established fact that there is an intimate connection between our beliefs and social institutions,our values &amp; social relationships.”Culture gives speed and direction to social changes and determines the limit  beyond which social change can’t occur.”</a:t>
            </a:r>
          </a:p>
          <a:p>
            <a:r>
              <a:rPr lang="en-US" dirty="0" smtClean="0"/>
              <a:t>.Ideational factor-The development of science and secularization of thoughts have contributed a lot to development of crutial and innovative character of modern outlook</a:t>
            </a:r>
          </a:p>
          <a:p>
            <a:r>
              <a:rPr lang="en-US" dirty="0" smtClean="0"/>
              <a:t>.Economic factors-Impact of industrialization has revolutionized the whole concept of life,institutions,organization and community life.</a:t>
            </a:r>
          </a:p>
          <a:p>
            <a:r>
              <a:rPr lang="en-US" dirty="0" smtClean="0"/>
              <a:t>.Political factors-State is the most powerful organization which regulates the social relationships. It has power to legislate new laws,repeal old ones to bring social change in the society.</a:t>
            </a:r>
          </a:p>
          <a:p>
            <a:endParaRPr lang="sw-KE" dirty="0"/>
          </a:p>
        </p:txBody>
      </p:sp>
    </p:spTree>
    <p:extLst>
      <p:ext uri="{BB962C8B-B14F-4D97-AF65-F5344CB8AC3E}">
        <p14:creationId xmlns:p14="http://schemas.microsoft.com/office/powerpoint/2010/main" val="83827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r>
              <a:rPr lang="en-US" sz="3200" b="1" dirty="0" smtClean="0">
                <a:solidFill>
                  <a:schemeClr val="accent2"/>
                </a:solidFill>
              </a:rPr>
              <a:t>13.Give examples and explain how nature and nurture influence development of intelligence?</a:t>
            </a:r>
          </a:p>
          <a:p>
            <a:r>
              <a:rPr lang="en-US" dirty="0" smtClean="0"/>
              <a:t>- nature is an organisms biological inheritance.</a:t>
            </a:r>
          </a:p>
          <a:p>
            <a:r>
              <a:rPr lang="en-US" dirty="0" smtClean="0"/>
              <a:t>- nature is responsible for growth of a person from fetal level development until into an adult</a:t>
            </a:r>
          </a:p>
          <a:p>
            <a:r>
              <a:rPr lang="en-US" dirty="0" smtClean="0"/>
              <a:t>- nature can only assist in growth of fetus until into a normal well developed adult who may have inherited some special talents since nature uses genetic coding to help in physical dvelopement and thus impact some positive or negative traits to individual</a:t>
            </a:r>
          </a:p>
          <a:p>
            <a:endParaRPr lang="en-US" dirty="0" smtClean="0"/>
          </a:p>
          <a:p>
            <a:r>
              <a:rPr lang="en-US" dirty="0" smtClean="0"/>
              <a:t>Nurture – an organism environmental experience.</a:t>
            </a:r>
          </a:p>
          <a:p>
            <a:r>
              <a:rPr lang="en-US" dirty="0"/>
              <a:t>Nature in </a:t>
            </a:r>
            <a:r>
              <a:rPr lang="en-US" dirty="0" smtClean="0"/>
              <a:t>some orgaism </a:t>
            </a:r>
            <a:r>
              <a:rPr lang="en-US" dirty="0"/>
              <a:t>speads up individuals capacity to study and learn new things due to practicing an individual can adopt to all conditions in this circumstance or environment.</a:t>
            </a:r>
            <a:endParaRPr lang="en-US" dirty="0" smtClean="0"/>
          </a:p>
          <a:p>
            <a:endParaRPr lang="sw-KE" dirty="0"/>
          </a:p>
        </p:txBody>
      </p:sp>
    </p:spTree>
    <p:extLst>
      <p:ext uri="{BB962C8B-B14F-4D97-AF65-F5344CB8AC3E}">
        <p14:creationId xmlns:p14="http://schemas.microsoft.com/office/powerpoint/2010/main" val="3696004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155680" cy="5869094"/>
          </a:xfrm>
        </p:spPr>
        <p:txBody>
          <a:bodyPr>
            <a:normAutofit fontScale="92500" lnSpcReduction="10000"/>
          </a:bodyPr>
          <a:lstStyle/>
          <a:p>
            <a:r>
              <a:rPr lang="en-US" sz="3200" b="1" dirty="0" smtClean="0">
                <a:solidFill>
                  <a:schemeClr val="accent2"/>
                </a:solidFill>
              </a:rPr>
              <a:t>14.Giving examples describe methods manager may use to improve importance of work to motivate influences to improve performance</a:t>
            </a:r>
          </a:p>
          <a:p>
            <a:r>
              <a:rPr lang="en-US" dirty="0"/>
              <a:t>.</a:t>
            </a:r>
            <a:r>
              <a:rPr lang="en-US" dirty="0" smtClean="0"/>
              <a:t> Encourage communication – clearly communicating under performance is challenging but necessary. Employee performance can be improved when both manager and employee understand where are,where they need to be, and how they are going to get there.</a:t>
            </a:r>
          </a:p>
          <a:p>
            <a:r>
              <a:rPr lang="en-US" dirty="0" smtClean="0"/>
              <a:t>. Create a positive work environment-Working towards a work culture that allows employees to voice their opinion and reinforce that their opinions are heard .Giving employees a healthy and happy work environment will foster better results.</a:t>
            </a:r>
          </a:p>
          <a:p>
            <a:r>
              <a:rPr lang="en-US" dirty="0" smtClean="0"/>
              <a:t>.Provide effective training- Provide all new employees with proper training. Make sure that employees know what to do and the most efficient way of doing it.</a:t>
            </a:r>
          </a:p>
          <a:p>
            <a:r>
              <a:rPr lang="en-US" dirty="0" smtClean="0"/>
              <a:t>.Acknowledge contributions-Boost your employees moral and motivate them them to give the best they can, then you have to recognize their individual contributions and accomplishments eg.saying”good job for that presentation it won us many clients.”</a:t>
            </a:r>
          </a:p>
          <a:p>
            <a:r>
              <a:rPr lang="en-US" dirty="0" smtClean="0"/>
              <a:t>.Find out why employee is underperforming-It’s important not to jump to conclusions regarding why an employee is underperforming. Rarely does a person set out to intentially do a bad job eg.not having proper resources and being undertrained ,whatever reason is underlying their underperformance is important to know what it is first if it is to be imparted.</a:t>
            </a:r>
          </a:p>
        </p:txBody>
      </p:sp>
    </p:spTree>
    <p:extLst>
      <p:ext uri="{BB962C8B-B14F-4D97-AF65-F5344CB8AC3E}">
        <p14:creationId xmlns:p14="http://schemas.microsoft.com/office/powerpoint/2010/main" val="231260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2728" y="-110835"/>
            <a:ext cx="11222182" cy="6968836"/>
          </a:xfrm>
        </p:spPr>
        <p:txBody>
          <a:bodyPr>
            <a:noAutofit/>
          </a:bodyPr>
          <a:lstStyle/>
          <a:p>
            <a:r>
              <a:rPr lang="en-US" sz="2000" b="1" dirty="0" smtClean="0">
                <a:solidFill>
                  <a:schemeClr val="accent2"/>
                </a:solidFill>
              </a:rPr>
              <a:t>15.Define psychology and list 4 theme of personality</a:t>
            </a:r>
          </a:p>
          <a:p>
            <a:pPr>
              <a:buNone/>
            </a:pPr>
            <a:r>
              <a:rPr lang="en-US" sz="2000" b="1" dirty="0" smtClean="0"/>
              <a:t>1. The Psychoanalytic Perspective</a:t>
            </a:r>
          </a:p>
          <a:p>
            <a:pPr>
              <a:buNone/>
            </a:pPr>
            <a:r>
              <a:rPr lang="en-US" sz="2000" dirty="0" smtClean="0"/>
              <a:t>The </a:t>
            </a:r>
            <a:r>
              <a:rPr lang="en-US" sz="2000" dirty="0">
                <a:hlinkClick r:id="rId2"/>
              </a:rPr>
              <a:t>psychoanalytic perspective</a:t>
            </a:r>
            <a:r>
              <a:rPr lang="en-US" sz="2000" dirty="0"/>
              <a:t> of personality emphasizes the importance of early childhood experiences and the </a:t>
            </a:r>
            <a:r>
              <a:rPr lang="en-US" sz="2000" dirty="0">
                <a:hlinkClick r:id="rId3"/>
              </a:rPr>
              <a:t>unconscious mind</a:t>
            </a:r>
            <a:r>
              <a:rPr lang="en-US" sz="2000" dirty="0"/>
              <a:t>. This perspective on personality was created by psychiatrist </a:t>
            </a:r>
            <a:r>
              <a:rPr lang="en-US" sz="2000" dirty="0">
                <a:hlinkClick r:id="rId4"/>
              </a:rPr>
              <a:t>Sigmund Freud</a:t>
            </a:r>
            <a:r>
              <a:rPr lang="en-US" sz="2000" dirty="0"/>
              <a:t> who believed that things hidden in the unconscious could be revealed in a number of different ways, including through dreams, free association, and slips of the tongue. </a:t>
            </a:r>
            <a:r>
              <a:rPr lang="en-US" sz="2000" dirty="0">
                <a:hlinkClick r:id="rId5"/>
              </a:rPr>
              <a:t>Neo-Freudian theorists</a:t>
            </a:r>
            <a:r>
              <a:rPr lang="en-US" sz="2000" dirty="0"/>
              <a:t>, including </a:t>
            </a:r>
            <a:r>
              <a:rPr lang="en-US" sz="2000" dirty="0">
                <a:hlinkClick r:id="rId6"/>
              </a:rPr>
              <a:t>Erik Erikson</a:t>
            </a:r>
            <a:r>
              <a:rPr lang="en-US" sz="2000" dirty="0"/>
              <a:t>, </a:t>
            </a:r>
            <a:r>
              <a:rPr lang="en-US" sz="2000" dirty="0">
                <a:hlinkClick r:id="rId7"/>
              </a:rPr>
              <a:t>Carl Jung</a:t>
            </a:r>
            <a:r>
              <a:rPr lang="en-US" sz="2000" dirty="0"/>
              <a:t>, Alfred Adler and </a:t>
            </a:r>
            <a:r>
              <a:rPr lang="en-US" sz="2000" dirty="0">
                <a:hlinkClick r:id="rId8"/>
              </a:rPr>
              <a:t>Karen Horney</a:t>
            </a:r>
            <a:r>
              <a:rPr lang="en-US" sz="2000" dirty="0"/>
              <a:t>, believed in the importance of the unconscious but disagreed with other aspects of Freud's theories.</a:t>
            </a:r>
          </a:p>
          <a:p>
            <a:r>
              <a:rPr lang="en-US" sz="2000" b="1" dirty="0"/>
              <a:t>Major Theorists and Their Theories</a:t>
            </a:r>
          </a:p>
          <a:p>
            <a:r>
              <a:rPr lang="en-US" sz="2000" b="1" dirty="0">
                <a:hlinkClick r:id="rId9"/>
              </a:rPr>
              <a:t>Sigmund Freud</a:t>
            </a:r>
            <a:r>
              <a:rPr lang="en-US" sz="2000" b="1" dirty="0"/>
              <a:t>:</a:t>
            </a:r>
            <a:r>
              <a:rPr lang="en-US" sz="2000" dirty="0"/>
              <a:t> Stressed the importance of early childhood events, the influence of the unconscious and sexual instincts in the development and formation of personality.</a:t>
            </a:r>
          </a:p>
          <a:p>
            <a:r>
              <a:rPr lang="en-US" sz="2000" b="1" dirty="0">
                <a:hlinkClick r:id="rId6"/>
              </a:rPr>
              <a:t>Erik Erikson</a:t>
            </a:r>
            <a:r>
              <a:rPr lang="en-US" sz="2000" b="1" dirty="0"/>
              <a:t>:</a:t>
            </a:r>
            <a:r>
              <a:rPr lang="en-US" sz="2000" dirty="0"/>
              <a:t> Emphasized the social elements of personality development, </a:t>
            </a:r>
            <a:r>
              <a:rPr lang="en-US" sz="2000" dirty="0">
                <a:hlinkClick r:id="rId10"/>
              </a:rPr>
              <a:t>the identity crisis</a:t>
            </a:r>
            <a:r>
              <a:rPr lang="en-US" sz="2000" dirty="0"/>
              <a:t> and how personality is shaped over the course of the entire lifespan.</a:t>
            </a:r>
          </a:p>
          <a:p>
            <a:r>
              <a:rPr lang="en-US" sz="2000" b="1" dirty="0">
                <a:hlinkClick r:id="rId7"/>
              </a:rPr>
              <a:t>Carl Jung</a:t>
            </a:r>
            <a:r>
              <a:rPr lang="en-US" sz="2000" b="1" dirty="0"/>
              <a:t>:</a:t>
            </a:r>
            <a:r>
              <a:rPr lang="en-US" sz="2000" dirty="0"/>
              <a:t> Focused on concepts such as the collective unconscious, </a:t>
            </a:r>
            <a:r>
              <a:rPr lang="en-US" sz="2000" dirty="0">
                <a:hlinkClick r:id="rId11"/>
              </a:rPr>
              <a:t>archetypes</a:t>
            </a:r>
            <a:r>
              <a:rPr lang="en-US" sz="2000" dirty="0"/>
              <a:t>, and psychological types.</a:t>
            </a:r>
          </a:p>
          <a:p>
            <a:r>
              <a:rPr lang="en-US" sz="2000" b="1" dirty="0">
                <a:hlinkClick r:id="rId12"/>
              </a:rPr>
              <a:t>Alfred Adler</a:t>
            </a:r>
            <a:r>
              <a:rPr lang="en-US" sz="2000" b="1" dirty="0"/>
              <a:t>:</a:t>
            </a:r>
            <a:r>
              <a:rPr lang="en-US" sz="2000" dirty="0"/>
              <a:t> Believed the core motive behind personality involves striving for superiority, or the desire to overcome challenges and move closer toward self-realization. This desire to achieve superiority stems from underlying feelings of inferiority that Adler believed were universal.</a:t>
            </a:r>
          </a:p>
          <a:p>
            <a:r>
              <a:rPr lang="en-US" sz="2000" b="1" dirty="0">
                <a:hlinkClick r:id="rId8"/>
              </a:rPr>
              <a:t>Karen Horney</a:t>
            </a:r>
            <a:r>
              <a:rPr lang="en-US" sz="2000" b="1" dirty="0"/>
              <a:t>:</a:t>
            </a:r>
            <a:r>
              <a:rPr lang="en-US" sz="2000" dirty="0"/>
              <a:t> Focused on the need to overcome basic anxiety, the sense of being isolated and alone in the world. She emphasized the societal and cultural factors that also play a role in personality, including the importance of the parent-child relationship</a:t>
            </a:r>
            <a:r>
              <a:rPr lang="en-US" sz="2000" dirty="0" smtClean="0"/>
              <a:t>.</a:t>
            </a: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8146" y="166255"/>
            <a:ext cx="9996056" cy="6143105"/>
          </a:xfrm>
        </p:spPr>
        <p:txBody>
          <a:bodyPr>
            <a:noAutofit/>
          </a:bodyPr>
          <a:lstStyle/>
          <a:p>
            <a:pPr>
              <a:buNone/>
            </a:pPr>
            <a:r>
              <a:rPr lang="en-US" sz="2000" b="1" dirty="0"/>
              <a:t>2. The Humanistic Perspective</a:t>
            </a:r>
          </a:p>
          <a:p>
            <a:r>
              <a:rPr lang="en-US" sz="2000" dirty="0"/>
              <a:t>The humanistic perspective of personality focuses on psychological growth, free will, and personal awareness. It takes a more positive outlook on human nature and is centered on how each person can achieve their individual potential.</a:t>
            </a:r>
          </a:p>
          <a:p>
            <a:r>
              <a:rPr lang="en-US" sz="2000" b="1" dirty="0"/>
              <a:t>Major Theorists</a:t>
            </a:r>
          </a:p>
          <a:p>
            <a:r>
              <a:rPr lang="en-US" sz="2000" b="1" dirty="0">
                <a:hlinkClick r:id="rId2"/>
              </a:rPr>
              <a:t>Carl Rogers</a:t>
            </a:r>
            <a:r>
              <a:rPr lang="en-US" sz="2000" b="1" dirty="0"/>
              <a:t>:</a:t>
            </a:r>
            <a:r>
              <a:rPr lang="en-US" sz="2000" dirty="0"/>
              <a:t> Believed in the inherent goodness of people and emphasized the importance of free will and psychological growth. He suggested that the actualizing tendency is the driving force behind human behavior.</a:t>
            </a:r>
          </a:p>
          <a:p>
            <a:r>
              <a:rPr lang="en-US" sz="2000" b="1" dirty="0">
                <a:hlinkClick r:id="rId3"/>
              </a:rPr>
              <a:t>Abraham Maslow</a:t>
            </a:r>
            <a:r>
              <a:rPr lang="en-US" sz="2000" b="1" dirty="0"/>
              <a:t>:</a:t>
            </a:r>
            <a:r>
              <a:rPr lang="en-US" sz="2000" dirty="0"/>
              <a:t> Suggested that people are motivated by </a:t>
            </a:r>
            <a:r>
              <a:rPr lang="en-US" sz="2000" dirty="0">
                <a:hlinkClick r:id="rId4"/>
              </a:rPr>
              <a:t>a hierarchy of needs</a:t>
            </a:r>
            <a:r>
              <a:rPr lang="en-US" sz="2000" dirty="0"/>
              <a:t>. The most basic needs are centered on things necessary for life such as food and water, but as people move up the hierarchy these needs become centered on things such as esteem and self-actualization.</a:t>
            </a:r>
          </a:p>
          <a:p>
            <a:pPr>
              <a:buNone/>
            </a:pPr>
            <a:r>
              <a:rPr lang="en-US" sz="2000" b="1" dirty="0"/>
              <a:t>3. The Trait Perspective</a:t>
            </a:r>
          </a:p>
          <a:p>
            <a:r>
              <a:rPr lang="en-US" sz="2000" dirty="0"/>
              <a:t>The trait perspective of personality is centered on identifying, describing and measuring the specific traits that make up </a:t>
            </a:r>
            <a:r>
              <a:rPr lang="en-US" sz="2000" dirty="0">
                <a:hlinkClick r:id="rId5"/>
              </a:rPr>
              <a:t>human personality</a:t>
            </a:r>
            <a:r>
              <a:rPr lang="en-US" sz="2000" dirty="0"/>
              <a:t>. By understanding these traits, researchers believe they can better comprehend the differences between individuals</a:t>
            </a:r>
            <a:r>
              <a:rPr lang="en-US" sz="2000" dirty="0" smtClean="0"/>
              <a:t>.</a:t>
            </a:r>
            <a:endParaRPr lang="en-US" sz="2000" dirty="0"/>
          </a:p>
        </p:txBody>
      </p:sp>
    </p:spTree>
    <p:extLst>
      <p:ext uri="{BB962C8B-B14F-4D97-AF65-F5344CB8AC3E}">
        <p14:creationId xmlns:p14="http://schemas.microsoft.com/office/powerpoint/2010/main" val="3937361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4" y="374073"/>
            <a:ext cx="9912928" cy="5935287"/>
          </a:xfrm>
        </p:spPr>
        <p:txBody>
          <a:bodyPr>
            <a:normAutofit fontScale="92500"/>
          </a:bodyPr>
          <a:lstStyle/>
          <a:p>
            <a:r>
              <a:rPr lang="en-US" sz="2400" b="1" dirty="0"/>
              <a:t>Major Theorists</a:t>
            </a:r>
          </a:p>
          <a:p>
            <a:r>
              <a:rPr lang="en-US" sz="2400" b="1" dirty="0">
                <a:hlinkClick r:id="rId2"/>
              </a:rPr>
              <a:t>Hans Eysenck</a:t>
            </a:r>
            <a:r>
              <a:rPr lang="en-US" sz="2400" b="1" dirty="0"/>
              <a:t>:</a:t>
            </a:r>
            <a:r>
              <a:rPr lang="en-US" sz="2400" dirty="0"/>
              <a:t> Suggested that there are three dimensions of personality: 1) extraversion-introversion, 2) emotional stability-neuroticism and 3) psychoticism.</a:t>
            </a:r>
          </a:p>
          <a:p>
            <a:r>
              <a:rPr lang="en-US" sz="2400" b="1" dirty="0">
                <a:hlinkClick r:id="rId3"/>
              </a:rPr>
              <a:t>Raymond Cattell</a:t>
            </a:r>
            <a:r>
              <a:rPr lang="en-US" sz="2400" b="1" dirty="0"/>
              <a:t>:</a:t>
            </a:r>
            <a:r>
              <a:rPr lang="en-US" sz="2400" dirty="0"/>
              <a:t> Identified 16 personality traits that he believed could be utilized to understand and measure individual differences in personality.</a:t>
            </a:r>
          </a:p>
          <a:p>
            <a:r>
              <a:rPr lang="en-US" sz="2400" b="1" dirty="0"/>
              <a:t>Robert McCrae and Paul Costa:</a:t>
            </a:r>
            <a:r>
              <a:rPr lang="en-US" sz="2400" dirty="0"/>
              <a:t> Introduced the big five theory, which identifies five key dimensions of personality: 1) extraversion, 2) neuroticism, 3) openness to experience, 4) conscientiousness and 5) agreeableness.</a:t>
            </a:r>
          </a:p>
          <a:p>
            <a:pPr>
              <a:buNone/>
            </a:pPr>
            <a:r>
              <a:rPr lang="en-US" sz="2400" b="1" dirty="0"/>
              <a:t>4. The Social Cognitive Perspective</a:t>
            </a:r>
          </a:p>
          <a:p>
            <a:r>
              <a:rPr lang="en-US" sz="2400" dirty="0"/>
              <a:t>The </a:t>
            </a:r>
            <a:r>
              <a:rPr lang="en-US" sz="2400" dirty="0">
                <a:hlinkClick r:id="rId4"/>
              </a:rPr>
              <a:t>social cognitive</a:t>
            </a:r>
            <a:r>
              <a:rPr lang="en-US" sz="2400" dirty="0"/>
              <a:t> perspective of personality emphasizes the importance of </a:t>
            </a:r>
            <a:r>
              <a:rPr lang="en-US" sz="2400" dirty="0">
                <a:hlinkClick r:id="rId5"/>
              </a:rPr>
              <a:t>observational learning</a:t>
            </a:r>
            <a:r>
              <a:rPr lang="en-US" sz="2400" dirty="0"/>
              <a:t>, self-efficacy, situational influences and cognitive processes.</a:t>
            </a:r>
          </a:p>
          <a:p>
            <a:r>
              <a:rPr lang="en-US" sz="2400" b="1" dirty="0"/>
              <a:t>Major Theorists</a:t>
            </a:r>
          </a:p>
          <a:p>
            <a:r>
              <a:rPr lang="en-US" sz="2400" b="1" dirty="0">
                <a:hlinkClick r:id="rId6"/>
              </a:rPr>
              <a:t>Albert Bandura</a:t>
            </a:r>
            <a:r>
              <a:rPr lang="en-US" sz="2400" b="1" dirty="0"/>
              <a:t>:</a:t>
            </a:r>
            <a:r>
              <a:rPr lang="en-US" sz="2400" dirty="0"/>
              <a:t> Emphasized the importance of social learning, or learning through observation. His theory emphasized the role of conscious thoughts including </a:t>
            </a:r>
            <a:r>
              <a:rPr lang="en-US" sz="2400" dirty="0">
                <a:hlinkClick r:id="rId7"/>
              </a:rPr>
              <a:t>self-efficacy</a:t>
            </a:r>
            <a:r>
              <a:rPr lang="en-US" sz="2400" dirty="0"/>
              <a:t>, or our own beliefs in our abilities.</a:t>
            </a:r>
          </a:p>
          <a:p>
            <a:endParaRPr lang="sw-KE" sz="2400" dirty="0"/>
          </a:p>
          <a:p>
            <a:endParaRPr lang="sw-KE" dirty="0"/>
          </a:p>
        </p:txBody>
      </p:sp>
    </p:spTree>
    <p:extLst>
      <p:ext uri="{BB962C8B-B14F-4D97-AF65-F5344CB8AC3E}">
        <p14:creationId xmlns:p14="http://schemas.microsoft.com/office/powerpoint/2010/main" val="3186716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a:buNone/>
            </a:pPr>
            <a:r>
              <a:rPr lang="en-US" b="1" dirty="0" smtClean="0"/>
              <a:t>16.</a:t>
            </a:r>
            <a:r>
              <a:rPr lang="en-US" b="1" dirty="0" smtClean="0">
                <a:solidFill>
                  <a:schemeClr val="accent2"/>
                </a:solidFill>
              </a:rPr>
              <a:t>Explain the relevance of behavioral science to medical students?</a:t>
            </a:r>
          </a:p>
          <a:p>
            <a:pPr marL="514350" indent="-514350">
              <a:buFont typeface="+mj-lt"/>
              <a:buAutoNum type="arabicPeriod"/>
            </a:pPr>
            <a:r>
              <a:rPr lang="en-US" dirty="0" smtClean="0"/>
              <a:t>To know and understand how attitude develops and change.</a:t>
            </a:r>
          </a:p>
          <a:p>
            <a:pPr marL="514350" indent="-514350">
              <a:buFont typeface="+mj-lt"/>
              <a:buAutoNum type="arabicPeriod"/>
            </a:pPr>
            <a:r>
              <a:rPr lang="en-US" dirty="0" smtClean="0"/>
              <a:t>To know how judgements and decision are made on a range of topics.</a:t>
            </a:r>
          </a:p>
          <a:p>
            <a:pPr marL="514350" indent="-514350">
              <a:buFont typeface="+mj-lt"/>
              <a:buAutoNum type="arabicPeriod"/>
            </a:pPr>
            <a:r>
              <a:rPr lang="en-US" dirty="0" smtClean="0"/>
              <a:t>To know the basics of learning and memory and how that changes your age.</a:t>
            </a:r>
          </a:p>
          <a:p>
            <a:pPr marL="514350" indent="-514350">
              <a:buFont typeface="+mj-lt"/>
              <a:buAutoNum type="arabicPeriod"/>
            </a:pPr>
            <a:r>
              <a:rPr lang="en-US" dirty="0" smtClean="0"/>
              <a:t>To understand the basis of cognition emotion and culture.</a:t>
            </a:r>
          </a:p>
          <a:p>
            <a:pPr marL="514350" indent="-514350">
              <a:buFont typeface="+mj-lt"/>
              <a:buAutoNum type="arabicPeriod"/>
            </a:pPr>
            <a:r>
              <a:rPr lang="en-US" dirty="0" smtClean="0"/>
              <a:t>To understand behavioral genetics and cognitive neuro science.</a:t>
            </a:r>
          </a:p>
          <a:p>
            <a:pPr marL="514350" indent="-514350">
              <a:buFont typeface="+mj-lt"/>
              <a:buAutoNum type="arabicPeriod"/>
            </a:pP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lstStyle/>
          <a:p>
            <a:r>
              <a:rPr lang="en-US" dirty="0" smtClean="0">
                <a:solidFill>
                  <a:schemeClr val="accent2"/>
                </a:solidFill>
              </a:rPr>
              <a:t>17.Describe the 3 theories of personality as stipulated by Freud (5mks)</a:t>
            </a:r>
          </a:p>
          <a:p>
            <a:pPr marL="514350" indent="-514350">
              <a:buAutoNum type="arabicPeriod"/>
            </a:pPr>
            <a:r>
              <a:rPr lang="en-US" dirty="0" smtClean="0"/>
              <a:t>Id – is the most primitive component concerned with instant gratification of basic physical needs, born with. It occurs unconsciously.</a:t>
            </a:r>
          </a:p>
          <a:p>
            <a:pPr>
              <a:buNone/>
            </a:pPr>
            <a:r>
              <a:rPr lang="en-US" dirty="0" smtClean="0"/>
              <a:t>2. Ego – rational pragmatic part of personality. It balances the demand of the id and super ego.</a:t>
            </a:r>
          </a:p>
          <a:p>
            <a:pPr>
              <a:buNone/>
            </a:pPr>
            <a:r>
              <a:rPr lang="en-US" dirty="0" smtClean="0"/>
              <a:t>3. Super ego – concerned with social rules and morals developed as a child learns what their culture considers right and wrong</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2"/>
                </a:solidFill>
              </a:rPr>
              <a:t>2.Describe three components of personality explained by Freud</a:t>
            </a:r>
            <a:r>
              <a:rPr lang="en-US" dirty="0" smtClean="0"/>
              <a:t>.</a:t>
            </a:r>
            <a:br>
              <a:rPr lang="en-US" dirty="0" smtClean="0"/>
            </a:br>
            <a:endParaRPr lang="sw-KE" dirty="0"/>
          </a:p>
        </p:txBody>
      </p:sp>
      <p:sp>
        <p:nvSpPr>
          <p:cNvPr id="3" name="Content Placeholder 2"/>
          <p:cNvSpPr>
            <a:spLocks noGrp="1"/>
          </p:cNvSpPr>
          <p:nvPr>
            <p:ph idx="1"/>
          </p:nvPr>
        </p:nvSpPr>
        <p:spPr/>
        <p:txBody>
          <a:bodyPr>
            <a:normAutofit/>
          </a:bodyPr>
          <a:lstStyle/>
          <a:p>
            <a:r>
              <a:rPr lang="en-US" sz="2800" dirty="0" smtClean="0"/>
              <a:t>.Id –Is the most primitive component concerned with instant gratification of basic physical needs. It occurs unconsciously.</a:t>
            </a:r>
          </a:p>
          <a:p>
            <a:r>
              <a:rPr lang="en-US" sz="2800" dirty="0" smtClean="0"/>
              <a:t>.Ego-Is the rational pragmatic part of personality. It balances the demand between the Id and superego in the practical context of reality.</a:t>
            </a:r>
          </a:p>
          <a:p>
            <a:r>
              <a:rPr lang="en-US" sz="2800" dirty="0" smtClean="0"/>
              <a:t>.Super ego-Concerned with social roles and morals. Develops as a child learns what their culture conceders write and wrong.</a:t>
            </a:r>
          </a:p>
          <a:p>
            <a:endParaRPr lang="sw-KE" sz="2800" dirty="0"/>
          </a:p>
        </p:txBody>
      </p:sp>
    </p:spTree>
    <p:extLst>
      <p:ext uri="{BB962C8B-B14F-4D97-AF65-F5344CB8AC3E}">
        <p14:creationId xmlns:p14="http://schemas.microsoft.com/office/powerpoint/2010/main" val="32723430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76200"/>
            <a:ext cx="9144000" cy="6858000"/>
          </a:xfrm>
        </p:spPr>
        <p:txBody>
          <a:bodyPr/>
          <a:lstStyle/>
          <a:p>
            <a:r>
              <a:rPr lang="en-US" dirty="0" smtClean="0">
                <a:solidFill>
                  <a:schemeClr val="accent2"/>
                </a:solidFill>
              </a:rPr>
              <a:t>18.Explain what happens when conflict is not resolved between id and super ego?</a:t>
            </a:r>
          </a:p>
          <a:p>
            <a:pPr>
              <a:buFontTx/>
              <a:buChar char="-"/>
            </a:pPr>
            <a:r>
              <a:rPr lang="en-US" dirty="0" smtClean="0"/>
              <a:t>A person may do things that are not accepted in the society e.g. un married sex, theft.</a:t>
            </a:r>
          </a:p>
          <a:p>
            <a:pPr>
              <a:buFontTx/>
              <a:buChar char="-"/>
            </a:pPr>
            <a:r>
              <a:rPr lang="en-US" dirty="0" smtClean="0"/>
              <a:t>A person may follow his desires in making decision</a:t>
            </a:r>
          </a:p>
          <a:p>
            <a:pPr>
              <a:buFontTx/>
              <a:buChar char="-"/>
            </a:pPr>
            <a:r>
              <a:rPr lang="en-US" dirty="0" smtClean="0"/>
              <a:t>A person may be influenced by the environment in making descisisions.</a:t>
            </a:r>
          </a:p>
          <a:p>
            <a:pPr>
              <a:buFontTx/>
              <a:buChar char="-"/>
            </a:pPr>
            <a:r>
              <a:rPr lang="en-US" dirty="0" smtClean="0"/>
              <a:t>A person may not make desired decision.</a:t>
            </a:r>
          </a:p>
          <a:p>
            <a:pPr>
              <a:buFontTx/>
              <a:buChar cha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r>
              <a:rPr lang="en-US" b="1" dirty="0" smtClean="0">
                <a:solidFill>
                  <a:schemeClr val="accent2"/>
                </a:solidFill>
              </a:rPr>
              <a:t>19.Discuss the health believe model of behavior change and its relevance in oral health ?</a:t>
            </a:r>
          </a:p>
          <a:p>
            <a:pPr>
              <a:buFont typeface="Wingdings" pitchFamily="2" charset="2"/>
              <a:buChar char="ü"/>
            </a:pPr>
            <a:r>
              <a:rPr lang="en-US" dirty="0" smtClean="0"/>
              <a:t>The health belief model (HBM) is a psychological model that explains and predicts health behaviors.</a:t>
            </a:r>
          </a:p>
          <a:p>
            <a:pPr>
              <a:buFont typeface="Wingdings" pitchFamily="2" charset="2"/>
              <a:buChar char="ü"/>
            </a:pPr>
            <a:r>
              <a:rPr lang="en-US" dirty="0" smtClean="0"/>
              <a:t> It focuses on the attitudes and beliefs of individuals towards health.</a:t>
            </a:r>
          </a:p>
          <a:p>
            <a:pPr>
              <a:buFont typeface="Wingdings" pitchFamily="2" charset="2"/>
              <a:buChar char="ü"/>
            </a:pPr>
            <a:r>
              <a:rPr lang="en-US" u="sng" dirty="0" smtClean="0"/>
              <a:t>Relevance include:</a:t>
            </a:r>
          </a:p>
          <a:p>
            <a:pPr marL="514350" indent="-514350">
              <a:buAutoNum type="arabicPeriod"/>
            </a:pPr>
            <a:r>
              <a:rPr lang="en-US" dirty="0" smtClean="0"/>
              <a:t>It improves patients’ health seeking behavior.</a:t>
            </a:r>
          </a:p>
          <a:p>
            <a:pPr marL="514350" indent="-514350">
              <a:buAutoNum type="arabicPeriod"/>
            </a:pPr>
            <a:r>
              <a:rPr lang="en-US" dirty="0" smtClean="0"/>
              <a:t>it promotes preventive actions e.g. use of condoms</a:t>
            </a:r>
          </a:p>
          <a:p>
            <a:pPr marL="514350" indent="-514350">
              <a:buAutoNum type="arabicPeriod"/>
            </a:pPr>
            <a:r>
              <a:rPr lang="en-US" dirty="0" smtClean="0"/>
              <a:t>Use of contraceptives.</a:t>
            </a:r>
          </a:p>
          <a:p>
            <a:pPr marL="514350" indent="-514350">
              <a:buNone/>
            </a:pP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fontScale="70000" lnSpcReduction="20000"/>
          </a:bodyPr>
          <a:lstStyle/>
          <a:p>
            <a:pPr>
              <a:buNone/>
            </a:pPr>
            <a:r>
              <a:rPr lang="en-US" dirty="0" smtClean="0">
                <a:solidFill>
                  <a:schemeClr val="accent2"/>
                </a:solidFill>
              </a:rPr>
              <a:t>20.Describe the HBM?</a:t>
            </a:r>
          </a:p>
          <a:p>
            <a:pPr>
              <a:buFont typeface="Wingdings" pitchFamily="2" charset="2"/>
              <a:buChar char="ü"/>
            </a:pPr>
            <a:r>
              <a:rPr lang="en-US" dirty="0" smtClean="0"/>
              <a:t>In the HBM, the likelihood that a person will follow a preventive behavior is influenced by their subjective weighing of the costs and benefits of the action; the perception involves the following elements: </a:t>
            </a:r>
          </a:p>
          <a:p>
            <a:pPr marL="514350" indent="-514350">
              <a:buFont typeface="+mj-lt"/>
              <a:buAutoNum type="alphaUcPeriod"/>
            </a:pPr>
            <a:r>
              <a:rPr lang="en-US" b="1" dirty="0" smtClean="0"/>
              <a:t> Perceived susceptibility  - </a:t>
            </a:r>
            <a:r>
              <a:rPr lang="en-US" dirty="0" smtClean="0"/>
              <a:t>This is the person's judgment of his or her risk of contracting the condition. This might be measured by questions such as "Taking all factors into account, what do you think are your chances of getting the disease?" </a:t>
            </a:r>
          </a:p>
          <a:p>
            <a:pPr marL="514350" indent="-514350">
              <a:buFont typeface="+mj-lt"/>
              <a:buAutoNum type="alphaUcPeriod"/>
            </a:pPr>
            <a:r>
              <a:rPr lang="en-US" b="1" dirty="0" smtClean="0"/>
              <a:t>Perceived seriousness of the condition  - </a:t>
            </a:r>
            <a:r>
              <a:rPr lang="en-US" dirty="0" smtClean="0"/>
              <a:t>The severity of the condition (its clinical consequences, disability, pain or death) and its impact on life style (working ability, social relationships, etc.). Questions might include "If you got [the disease], how serious would that be?" Or, more objective indicators might be used, such as the number of days off work or in bed.  The combination of perceived susceptibility and seriousness is termed perceived threat (see Figure 1 below). The perceived threat has a cognitive component and is influenced by information. It creates a pressure to act, but does not determine </a:t>
            </a:r>
            <a:r>
              <a:rPr lang="en-US" i="1" dirty="0" smtClean="0"/>
              <a:t>how </a:t>
            </a:r>
            <a:r>
              <a:rPr lang="en-US" dirty="0" smtClean="0"/>
              <a:t>the person will act. How the person will act is influenced by the balance between the perceived efficacy and cost of alternative courses of action: </a:t>
            </a:r>
          </a:p>
          <a:p>
            <a:pPr marL="514350" indent="-514350">
              <a:buFont typeface="+mj-lt"/>
              <a:buAutoNum type="alphaUcPeriod"/>
            </a:pPr>
            <a:r>
              <a:rPr lang="en-US" b="1" dirty="0" smtClean="0"/>
              <a:t>Perceived benefits of an action  - </a:t>
            </a:r>
            <a:r>
              <a:rPr lang="en-US" dirty="0" smtClean="0"/>
              <a:t>Will the proposed action be effective in reducing the health risk? Does this course of action have other benefits? Again, it is the person's beliefs, rather than factual evidence, that is influential. The beliefs will reflect social and cultural influences. Assessments might include "Do you think there is anything that could be done to prevent this condition? How effective would that be?" </a:t>
            </a:r>
          </a:p>
          <a:p>
            <a:pPr marL="514350" indent="-514350">
              <a:buFont typeface="+mj-lt"/>
              <a:buAutoNum type="alphaUcPeriod"/>
            </a:pPr>
            <a:r>
              <a:rPr lang="en-US" b="1" dirty="0" smtClean="0"/>
              <a:t> Perceived barriers to action  - </a:t>
            </a:r>
            <a:r>
              <a:rPr lang="en-US" dirty="0" smtClean="0"/>
              <a:t>How do these benefits compare to the perceived costs of action? Are there barriers to action? Will it involve expense, pain, or embarrassment? This can be assessed via questions such as "What difficulties do you see in undertaking this action?"  The balance between benefits and costs may suggest the person's likelihood of acting and their preferred course of action, but do not necessarily determine that they will act. Indeed, if benefits are closely balanced against costs the person may vacillate, perhaps experiencing anxiety. </a:t>
            </a:r>
          </a:p>
          <a:p>
            <a:pPr marL="514350" indent="-514350">
              <a:buFont typeface="+mj-lt"/>
              <a:buAutoNum type="alphaUcPeriod"/>
            </a:pPr>
            <a:r>
              <a:rPr lang="en-US" b="1" dirty="0" smtClean="0"/>
              <a:t> A stimulus or cue to action  - </a:t>
            </a:r>
            <a:r>
              <a:rPr lang="en-US" dirty="0" smtClean="0"/>
              <a:t>When a person is motivated and can perceive a beneficial action to take, actual change often occurs when some external or internal cue (e.g., a change in health, the physician's advice, or a friend's death) triggers action. As cues may be fleeting events they are elusive to record. The magnitude of the cue required to trigger action would depend on the motivation to change and the perceived benefit to cost ratio for the action. </a:t>
            </a:r>
          </a:p>
          <a:p>
            <a:pPr marL="514350" indent="-514350">
              <a:buFont typeface="+mj-lt"/>
              <a:buAutoNum type="alphaUcPeriod"/>
            </a:pPr>
            <a:r>
              <a:rPr lang="en-US" b="1" dirty="0" smtClean="0"/>
              <a:t>Self efficacy</a:t>
            </a:r>
            <a:r>
              <a:rPr lang="en-US" dirty="0" smtClean="0"/>
              <a:t> - Confidence in one's ability to take action.</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047018" cy="6331527"/>
          </a:xfrm>
        </p:spPr>
        <p:txBody>
          <a:bodyPr>
            <a:noAutofit/>
          </a:bodyPr>
          <a:lstStyle/>
          <a:p>
            <a:r>
              <a:rPr lang="en-US" sz="2400" dirty="0" smtClean="0">
                <a:solidFill>
                  <a:schemeClr val="accent2"/>
                </a:solidFill>
              </a:rPr>
              <a:t>21.Describe 5 activities associated with health behavior?</a:t>
            </a:r>
            <a:endParaRPr lang="en-US" sz="2400" b="1" dirty="0" smtClean="0">
              <a:solidFill>
                <a:schemeClr val="accent2"/>
              </a:solidFill>
            </a:endParaRPr>
          </a:p>
          <a:p>
            <a:pPr marL="514350" indent="-514350">
              <a:buFont typeface="Arial" pitchFamily="34" charset="0"/>
              <a:buAutoNum type="arabicParenR"/>
            </a:pPr>
            <a:r>
              <a:rPr lang="en-US" sz="2400" dirty="0" smtClean="0"/>
              <a:t>Preventive health behaviors, which include health-promoting (e.g. diet, exercise) and health-risk (e.g. smoking) behaviors as well as vaccination and contraceptive practices. – e.g. Immunization – when the parent believes immunization will protect</a:t>
            </a:r>
          </a:p>
          <a:p>
            <a:pPr marL="514350" indent="-514350">
              <a:buAutoNum type="arabicParenR"/>
            </a:pPr>
            <a:r>
              <a:rPr lang="en-US" sz="2400" dirty="0" smtClean="0"/>
              <a:t>Sick role behaviors, which refer to compliance with recommended medical regimens, usually following professional diagnosis of illness. </a:t>
            </a:r>
          </a:p>
          <a:p>
            <a:pPr marL="514350" indent="-514350">
              <a:buAutoNum type="arabicParenR"/>
            </a:pPr>
            <a:r>
              <a:rPr lang="en-US" sz="2400" dirty="0" smtClean="0"/>
              <a:t>Clinic use, which includes physician visits for a variety of reasons – seeking treatment because of perceived  benefits of action</a:t>
            </a:r>
          </a:p>
          <a:p>
            <a:pPr marL="514350" indent="-514350">
              <a:buFont typeface="Arial" pitchFamily="34" charset="0"/>
              <a:buAutoNum type="arabicParenR"/>
            </a:pPr>
            <a:r>
              <a:rPr lang="en-US" sz="2400" dirty="0" smtClean="0"/>
              <a:t>Public health awareness – educating people on importance or disadvantages  certain activities  may reduce certain activities e.g. educating people on disadvantages of  FGM has reduced  FGM.</a:t>
            </a:r>
          </a:p>
          <a:p>
            <a:pPr marL="514350" indent="-514350">
              <a:buFont typeface="Arial" pitchFamily="34" charset="0"/>
              <a:buAutoNum type="arabicParenR"/>
            </a:pPr>
            <a:r>
              <a:rPr lang="en-US" sz="2400" dirty="0" smtClean="0"/>
              <a:t>Lack of perceive barriers to action motivates one to seek  medication e.g. free maternity has reduce </a:t>
            </a:r>
          </a:p>
          <a:p>
            <a:endParaRPr lang="en-US" sz="24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smtClean="0"/>
              <a:t>	</a:t>
            </a:r>
            <a:endParaRPr lang="en-US" dirty="0"/>
          </a:p>
        </p:txBody>
      </p:sp>
      <p:sp>
        <p:nvSpPr>
          <p:cNvPr id="3" name="Content Placeholder 2"/>
          <p:cNvSpPr>
            <a:spLocks noGrp="1"/>
          </p:cNvSpPr>
          <p:nvPr>
            <p:ph idx="1"/>
          </p:nvPr>
        </p:nvSpPr>
        <p:spPr>
          <a:xfrm>
            <a:off x="1524000" y="0"/>
            <a:ext cx="9144000" cy="6858000"/>
          </a:xfrm>
        </p:spPr>
        <p:txBody>
          <a:bodyPr>
            <a:normAutofit/>
          </a:bodyPr>
          <a:lstStyle/>
          <a:p>
            <a:pPr>
              <a:buNone/>
            </a:pPr>
            <a:r>
              <a:rPr lang="en-US" sz="2000" b="1" dirty="0" smtClean="0">
                <a:solidFill>
                  <a:schemeClr val="accent2"/>
                </a:solidFill>
              </a:rPr>
              <a:t>22.Briefly describe emotional intelligence and its importance in work performance?</a:t>
            </a:r>
          </a:p>
          <a:p>
            <a:r>
              <a:rPr lang="en-US" sz="2000" dirty="0" smtClean="0"/>
              <a:t>Emotional Intelligence (EI)? Emotional intelligence helps us to understand and manage our own emotions as well as other people's emotions towards us. Goleman's EI categories include </a:t>
            </a:r>
          </a:p>
          <a:p>
            <a:pPr marL="971550" lvl="1" indent="-514350">
              <a:buAutoNum type="arabicPeriod"/>
            </a:pPr>
            <a:r>
              <a:rPr lang="en-US" sz="2000" dirty="0" smtClean="0"/>
              <a:t>Self-Awareness  - leads to high work performance because you are aware of you goals.</a:t>
            </a:r>
          </a:p>
          <a:p>
            <a:pPr marL="971550" lvl="1" indent="-514350">
              <a:buAutoNum type="arabicPeriod"/>
            </a:pPr>
            <a:r>
              <a:rPr lang="en-US" sz="2000" dirty="0" smtClean="0"/>
              <a:t>Self-Regulation –  The ability to control or redirect disruptive impulses and moods, and the propensity to suspend judgment and to think before acting.</a:t>
            </a:r>
          </a:p>
          <a:p>
            <a:pPr marL="971550" lvl="1" indent="-514350">
              <a:buAutoNum type="arabicPeriod"/>
            </a:pPr>
            <a:r>
              <a:rPr lang="en-US" sz="2000" dirty="0" smtClean="0"/>
              <a:t>Self-Motivation -  encourage oneself to work hard in work place </a:t>
            </a:r>
          </a:p>
          <a:p>
            <a:pPr marL="971550" lvl="1" indent="-514350">
              <a:buAutoNum type="arabicPeriod"/>
            </a:pPr>
            <a:r>
              <a:rPr lang="en-US" sz="2000" dirty="0" smtClean="0"/>
              <a:t>Social Skills - Proficiency in managing relationships and building networks, and an ability to find common ground and build rapport.</a:t>
            </a:r>
          </a:p>
          <a:p>
            <a:pPr marL="971550" lvl="1" indent="-514350">
              <a:buAutoNum type="arabicPeriod"/>
            </a:pPr>
            <a:r>
              <a:rPr lang="en-US" sz="2000" b="1" dirty="0" smtClean="0">
                <a:hlinkClick r:id="rId2"/>
              </a:rPr>
              <a:t>Internal motivation</a:t>
            </a:r>
            <a:r>
              <a:rPr lang="en-US" sz="2000" dirty="0" smtClean="0"/>
              <a:t>. A passion to work for internal reasons that go beyond money and status -which are </a:t>
            </a:r>
            <a:r>
              <a:rPr lang="en-US" sz="2000" dirty="0" smtClean="0">
                <a:hlinkClick r:id="rId2"/>
              </a:rPr>
              <a:t>external rewards</a:t>
            </a:r>
            <a:r>
              <a:rPr lang="en-US" sz="2000" dirty="0" smtClean="0"/>
              <a:t>, - such as an inner vision of what is important in life, a joy in doing something, curiosity in learning, a </a:t>
            </a:r>
            <a:r>
              <a:rPr lang="en-US" sz="2000" dirty="0" smtClean="0">
                <a:hlinkClick r:id="rId3"/>
              </a:rPr>
              <a:t>flow that comes with being immersed in an activity</a:t>
            </a:r>
            <a:r>
              <a:rPr lang="en-US" sz="2000" dirty="0" smtClean="0"/>
              <a:t>. </a:t>
            </a:r>
          </a:p>
          <a:p>
            <a:pPr marL="971550" lvl="1" indent="-514350">
              <a:buAutoNum type="arabicPeriod"/>
            </a:pPr>
            <a:r>
              <a:rPr lang="en-US" sz="2000" b="1" dirty="0" smtClean="0"/>
              <a:t>Empathy</a:t>
            </a:r>
            <a:r>
              <a:rPr lang="en-US" sz="2000" dirty="0" smtClean="0"/>
              <a:t> The ability to understand the emotional makeup of other people. A skill in treating people according to their emotional reactions. </a:t>
            </a:r>
            <a:br>
              <a:rPr lang="en-US" sz="2000" dirty="0" smtClean="0"/>
            </a:br>
            <a:r>
              <a:rPr lang="en-US" sz="2000" dirty="0" smtClean="0"/>
              <a:t>It is important to note that empathy does not necessarily imply compassion. Empathy can be 'used' for compassionate or cruel behavior. Serial killers who marry and kill many partners in a row tend to have great emphatic skills!</a:t>
            </a:r>
          </a:p>
          <a:p>
            <a:pPr>
              <a:buNone/>
            </a:pPr>
            <a:endParaRPr 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r>
              <a:rPr lang="en-US" dirty="0" smtClean="0">
                <a:solidFill>
                  <a:schemeClr val="accent2"/>
                </a:solidFill>
              </a:rPr>
              <a:t>23.Briefly describe how nature and nurture contribute towards intelligence development in humans ?</a:t>
            </a:r>
          </a:p>
          <a:p>
            <a:r>
              <a:rPr lang="en-US" b="1" dirty="0" smtClean="0"/>
              <a:t>Nature</a:t>
            </a:r>
            <a:r>
              <a:rPr lang="en-US" dirty="0" smtClean="0"/>
              <a:t> refers to all of the genes and hereditary factors that influence who we are—from our physical appearance to our personality characteristics.</a:t>
            </a:r>
          </a:p>
          <a:p>
            <a:r>
              <a:rPr lang="en-US" b="1" dirty="0" smtClean="0"/>
              <a:t>Nurture</a:t>
            </a:r>
            <a:r>
              <a:rPr lang="en-US" dirty="0" smtClean="0"/>
              <a:t> refers to all the environmental variables that impact who we are, including our early childhood experiences, how we were raised, our social relationships, and our surrounding culture.</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lstStyle/>
          <a:p>
            <a:pPr marL="514350" indent="-514350">
              <a:buNone/>
            </a:pPr>
            <a:r>
              <a:rPr lang="en-US" dirty="0" smtClean="0">
                <a:solidFill>
                  <a:schemeClr val="accent2"/>
                </a:solidFill>
              </a:rPr>
              <a:t>HIV and </a:t>
            </a:r>
            <a:r>
              <a:rPr lang="en-US" dirty="0">
                <a:solidFill>
                  <a:schemeClr val="accent2"/>
                </a:solidFill>
              </a:rPr>
              <a:t>AI24.Briefly discuss the effects of stigma on a person living with DS</a:t>
            </a:r>
            <a:endParaRPr lang="en-US" dirty="0" smtClean="0">
              <a:solidFill>
                <a:schemeClr val="accent2"/>
              </a:solidFill>
            </a:endParaRPr>
          </a:p>
          <a:p>
            <a:pPr marL="514350" indent="-514350">
              <a:buAutoNum type="arabicPeriod"/>
            </a:pPr>
            <a:r>
              <a:rPr lang="en-US" dirty="0" smtClean="0"/>
              <a:t>Lose of hope and feeling unworthiness leading to succeed.</a:t>
            </a:r>
          </a:p>
          <a:p>
            <a:pPr marL="514350" indent="-514350">
              <a:buAutoNum type="arabicPeriod"/>
            </a:pPr>
            <a:r>
              <a:rPr lang="en-US" dirty="0" smtClean="0"/>
              <a:t>Isolation one self due to fear of stigmatization hence avoiding people.</a:t>
            </a:r>
          </a:p>
          <a:p>
            <a:pPr marL="514350" indent="-514350">
              <a:buAutoNum type="arabicPeriod"/>
            </a:pPr>
            <a:r>
              <a:rPr lang="en-US" dirty="0" smtClean="0"/>
              <a:t>Emotional stress</a:t>
            </a:r>
          </a:p>
          <a:p>
            <a:pPr marL="514350" indent="-514350">
              <a:buAutoNum type="arabicPeriod"/>
            </a:pPr>
            <a:r>
              <a:rPr lang="en-US" dirty="0" smtClean="0"/>
              <a:t>Marriage is affected – if one of the partners gets from outside it can lead to divorce</a:t>
            </a:r>
          </a:p>
          <a:p>
            <a:pPr marL="514350" indent="-514350">
              <a:buAutoNum type="arabicPeriod"/>
            </a:pPr>
            <a:r>
              <a:rPr lang="en-US" dirty="0" smtClean="0"/>
              <a:t>Denial lead avoid use of drugs or take refills leading deterioration  health.</a:t>
            </a:r>
          </a:p>
          <a:p>
            <a:pPr marL="514350" indent="-514350">
              <a:buAutoNum type="arabicPeriod"/>
            </a:pPr>
            <a:r>
              <a:rPr lang="en-US" dirty="0" smtClean="0"/>
              <a:t>Poor performance in school or work place.</a:t>
            </a:r>
          </a:p>
          <a:p>
            <a:pPr marL="514350" indent="-514350">
              <a:buAutoNum type="arabicPeriod"/>
            </a:pP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2"/>
                </a:solidFill>
              </a:rPr>
              <a:t>25.TYPES OF BEHAVIOR THEORY MODELS </a:t>
            </a:r>
            <a:endParaRPr lang="en-US" dirty="0">
              <a:solidFill>
                <a:schemeClr val="accent2"/>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hlinkClick r:id="rId2" tooltip="Attachment therapy"/>
              </a:rPr>
              <a:t>Attachment therapy</a:t>
            </a:r>
            <a:r>
              <a:rPr lang="en-US" dirty="0" smtClean="0"/>
              <a:t>, a controversial </a:t>
            </a:r>
            <a:r>
              <a:rPr lang="en-US" dirty="0" smtClean="0">
                <a:hlinkClick r:id="rId3" tooltip="Autism"/>
              </a:rPr>
              <a:t>autism</a:t>
            </a:r>
            <a:r>
              <a:rPr lang="en-US" dirty="0" smtClean="0"/>
              <a:t> treatment intended to induce long-term behavioral compliance in children by combining nonconsensual flooding and </a:t>
            </a:r>
            <a:r>
              <a:rPr lang="en-US" dirty="0" smtClean="0">
                <a:hlinkClick r:id="rId4" tooltip="Sensory overload"/>
              </a:rPr>
              <a:t>sensory-overload</a:t>
            </a:r>
            <a:r>
              <a:rPr lang="en-US" dirty="0" smtClean="0"/>
              <a:t> techniques with the </a:t>
            </a:r>
            <a:r>
              <a:rPr lang="en-US" dirty="0" smtClean="0">
                <a:hlinkClick r:id="rId5" tooltip="Traumatic bonding"/>
              </a:rPr>
              <a:t>traumatic bonding</a:t>
            </a:r>
            <a:r>
              <a:rPr lang="en-US" dirty="0" smtClean="0"/>
              <a:t> relationship also manifested in </a:t>
            </a:r>
            <a:r>
              <a:rPr lang="en-US" dirty="0" smtClean="0">
                <a:hlinkClick r:id="rId6" tooltip="Stockholm syndrome"/>
              </a:rPr>
              <a:t>Stockholm syndrome</a:t>
            </a:r>
            <a:endParaRPr lang="en-US" dirty="0"/>
          </a:p>
          <a:p>
            <a:pPr marL="514350" indent="-514350">
              <a:buFont typeface="+mj-lt"/>
              <a:buAutoNum type="arabicPeriod"/>
            </a:pPr>
            <a:r>
              <a:rPr lang="en-US" dirty="0" smtClean="0">
                <a:hlinkClick r:id="rId7" tooltip="Desensitization (psychology)"/>
              </a:rPr>
              <a:t>Desensitization (psychology)</a:t>
            </a:r>
            <a:endParaRPr lang="en-US" dirty="0"/>
          </a:p>
          <a:p>
            <a:pPr marL="514350" indent="-514350">
              <a:buFont typeface="+mj-lt"/>
              <a:buAutoNum type="arabicPeriod"/>
            </a:pPr>
            <a:r>
              <a:rPr lang="en-US" dirty="0" smtClean="0">
                <a:hlinkClick r:id="rId8" tooltip="Immersion therapy"/>
              </a:rPr>
              <a:t>Immersion therapy</a:t>
            </a:r>
            <a:endParaRPr lang="en-US" dirty="0"/>
          </a:p>
          <a:p>
            <a:pPr marL="514350" indent="-514350">
              <a:buFont typeface="+mj-lt"/>
              <a:buAutoNum type="arabicPeriod"/>
            </a:pPr>
            <a:r>
              <a:rPr lang="en-US" dirty="0" smtClean="0">
                <a:hlinkClick r:id="rId9" tooltip="Sensitization"/>
              </a:rPr>
              <a:t>Sensitization</a:t>
            </a:r>
            <a:endParaRPr lang="en-US" dirty="0"/>
          </a:p>
          <a:p>
            <a:pPr marL="514350" indent="-514350">
              <a:buFont typeface="+mj-lt"/>
              <a:buAutoNum type="arabicPeriod"/>
            </a:pPr>
            <a:r>
              <a:rPr lang="en-US" dirty="0" smtClean="0">
                <a:hlinkClick r:id="rId10" tooltip="Systematic desensitization"/>
              </a:rPr>
              <a:t>Systematic desensitization</a:t>
            </a:r>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chemeClr val="accent2"/>
                </a:solidFill>
              </a:rPr>
              <a:t>26.Diffrentiate </a:t>
            </a:r>
            <a:r>
              <a:rPr lang="en-US" sz="3600" dirty="0">
                <a:solidFill>
                  <a:schemeClr val="accent2"/>
                </a:solidFill>
              </a:rPr>
              <a:t>in vivo/systematic desensitization from flooding  as </a:t>
            </a:r>
            <a:r>
              <a:rPr lang="en-US" sz="3600" dirty="0" smtClean="0">
                <a:solidFill>
                  <a:schemeClr val="accent2"/>
                </a:solidFill>
              </a:rPr>
              <a:t>practiced </a:t>
            </a:r>
            <a:r>
              <a:rPr lang="en-US" sz="3600" dirty="0">
                <a:solidFill>
                  <a:schemeClr val="accent2"/>
                </a:solidFill>
              </a:rPr>
              <a:t>in  behavior theory model with examples</a:t>
            </a:r>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b="1" dirty="0" smtClean="0"/>
              <a:t>Systematic desensitization</a:t>
            </a:r>
            <a:r>
              <a:rPr lang="en-US" dirty="0" smtClean="0"/>
              <a:t>, also known as </a:t>
            </a:r>
            <a:r>
              <a:rPr lang="en-US" b="1" dirty="0" smtClean="0"/>
              <a:t>graduated exposure therapy</a:t>
            </a:r>
            <a:r>
              <a:rPr lang="en-US" dirty="0" smtClean="0"/>
              <a:t> is a type of </a:t>
            </a:r>
            <a:r>
              <a:rPr lang="en-US" dirty="0" smtClean="0">
                <a:hlinkClick r:id="rId2" tooltip="Behavior therapy"/>
              </a:rPr>
              <a:t>behavior therapy</a:t>
            </a:r>
            <a:r>
              <a:rPr lang="en-US" dirty="0" smtClean="0"/>
              <a:t> used in the field of </a:t>
            </a:r>
            <a:r>
              <a:rPr lang="en-US" dirty="0" smtClean="0">
                <a:hlinkClick r:id="rId3" tooltip="Psychology"/>
              </a:rPr>
              <a:t>psychology</a:t>
            </a:r>
            <a:r>
              <a:rPr lang="en-US" dirty="0" smtClean="0"/>
              <a:t> to help effectively overcome </a:t>
            </a:r>
            <a:r>
              <a:rPr lang="en-US" dirty="0" smtClean="0">
                <a:hlinkClick r:id="rId4" tooltip="Phobias"/>
              </a:rPr>
              <a:t>phobias</a:t>
            </a:r>
            <a:r>
              <a:rPr lang="en-US" dirty="0" smtClean="0"/>
              <a:t> and other </a:t>
            </a:r>
            <a:r>
              <a:rPr lang="en-US" dirty="0" smtClean="0">
                <a:hlinkClick r:id="rId5" tooltip="Anxiety disorders"/>
              </a:rPr>
              <a:t>anxiety disorders</a:t>
            </a:r>
            <a:r>
              <a:rPr lang="en-US" dirty="0" smtClean="0"/>
              <a:t>. More specifically, it is a form of </a:t>
            </a:r>
            <a:r>
              <a:rPr lang="en-US" dirty="0" smtClean="0">
                <a:hlinkClick r:id="rId6" tooltip="Counter conditioning"/>
              </a:rPr>
              <a:t>counter conditioning</a:t>
            </a:r>
            <a:r>
              <a:rPr lang="en-US" dirty="0" smtClean="0"/>
              <a:t>, a type of </a:t>
            </a:r>
            <a:r>
              <a:rPr lang="en-US" dirty="0" smtClean="0">
                <a:hlinkClick r:id="rId7" tooltip="Pavlovian"/>
              </a:rPr>
              <a:t>Pavlovian</a:t>
            </a:r>
            <a:r>
              <a:rPr lang="en-US" dirty="0" smtClean="0"/>
              <a:t> therapy developed by South African psychiatrist, </a:t>
            </a:r>
            <a:r>
              <a:rPr lang="en-US" dirty="0" smtClean="0">
                <a:hlinkClick r:id="rId8" tooltip="Joseph Wolpe"/>
              </a:rPr>
              <a:t>Joseph Wolfe</a:t>
            </a:r>
            <a:r>
              <a:rPr lang="en-US" dirty="0" smtClean="0"/>
              <a:t>. In the 1947, Wolfe discovered that the cats of Wits University could overcome their fears through gradual and systematic exposure.</a:t>
            </a:r>
            <a:r>
              <a:rPr lang="en-US" baseline="30000" dirty="0" smtClean="0">
                <a:hlinkClick r:id="rId9"/>
              </a:rPr>
              <a:t>[1]</a:t>
            </a:r>
            <a:r>
              <a:rPr lang="en-US" dirty="0" smtClean="0"/>
              <a:t> The process of systematic desensitization occurs in three steps. The first step of systematic desensitization is the identification of an anxiety inducing </a:t>
            </a:r>
            <a:r>
              <a:rPr lang="en-US" dirty="0" smtClean="0">
                <a:hlinkClick r:id="rId10" tooltip="Exposure hierarchy"/>
              </a:rPr>
              <a:t>stimulus hierarchy</a:t>
            </a:r>
            <a:r>
              <a:rPr lang="en-US" dirty="0" smtClean="0"/>
              <a:t>. The second step is the learning of relaxation or coping techniques. When the individual has been taught these skills, he or she must use them in the third step to react towards and overcome situations in the established </a:t>
            </a:r>
            <a:r>
              <a:rPr lang="en-US" dirty="0" smtClean="0">
                <a:hlinkClick r:id="rId11" tooltip="Hierarchy"/>
              </a:rPr>
              <a:t>hierarchy</a:t>
            </a:r>
            <a:r>
              <a:rPr lang="en-US" dirty="0" smtClean="0"/>
              <a:t> of fears. The goal of this process is for the individual to learn how to cope with, and overcome the fear in each step of the hierarchy.</a:t>
            </a:r>
          </a:p>
          <a:p>
            <a:pPr>
              <a:buFont typeface="Wingdings" pitchFamily="2" charset="2"/>
              <a:buChar char="ü"/>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901055" cy="6733309"/>
          </a:xfrm>
        </p:spPr>
        <p:txBody>
          <a:bodyPr>
            <a:normAutofit fontScale="25000" lnSpcReduction="20000"/>
          </a:bodyPr>
          <a:lstStyle/>
          <a:p>
            <a:r>
              <a:rPr lang="en-US" sz="8000" dirty="0" smtClean="0">
                <a:solidFill>
                  <a:schemeClr val="accent2"/>
                </a:solidFill>
              </a:rPr>
              <a:t>27.There are three main steps that Wolfe identified to successfully desensitize an individual.</a:t>
            </a:r>
          </a:p>
          <a:p>
            <a:r>
              <a:rPr lang="en-US" sz="8000" dirty="0" smtClean="0">
                <a:hlinkClick r:id="rId2" tooltip="Exposure hierarchy"/>
              </a:rPr>
              <a:t>Establish anxiety stimulus hierarchy</a:t>
            </a:r>
            <a:r>
              <a:rPr lang="en-US" sz="8000" dirty="0" smtClean="0"/>
              <a:t>. The individual must first identify the items that are causing anxiety. Each item that causes anxiety is given a subjective ranking on the severity of induced anxiety. If the individual is experiencing great anxiety to many different triggers, each item is dealt with separately. For each trigger or stimuli, a list is created to rank the events from least anxiety provoking to the greatest anxiety provoking.</a:t>
            </a:r>
          </a:p>
          <a:p>
            <a:r>
              <a:rPr lang="en-US" sz="8000" dirty="0" smtClean="0"/>
              <a:t>Learn coping mechanism or incompatible response. Relaxation training, such as meditation, is one type of coping strategy. Wolfe taught his patients relaxation responses because it is not possible to be both relaxed and anxious at the same time. In this method, patients practice tensing and relaxing different parts of the body until the patient reaches a state of serenity.</a:t>
            </a:r>
            <a:r>
              <a:rPr lang="en-US" sz="8000" baseline="30000" dirty="0" smtClean="0">
                <a:hlinkClick r:id="rId3"/>
              </a:rPr>
              <a:t>[2]</a:t>
            </a:r>
            <a:r>
              <a:rPr lang="en-US" sz="8000" dirty="0" smtClean="0"/>
              <a:t> This is necessary because it provides the patient with a means of controlling their fear, rather than letting it increase to intolerable levels. Usually only a few sessions are needed for a patient to learn the appropriate coping mechanisms. Additional coping strategies include anti-anxiety medicine and breathing exercises. Another means of relaxation is </a:t>
            </a:r>
            <a:r>
              <a:rPr lang="en-US" sz="8000" dirty="0" smtClean="0">
                <a:hlinkClick r:id="rId4" tooltip="Cognitive reappraisal"/>
              </a:rPr>
              <a:t>cognitive reappraisal</a:t>
            </a:r>
            <a:r>
              <a:rPr lang="en-US" sz="8000" dirty="0" smtClean="0"/>
              <a:t> of imagined outcomes. The therapist might encourage subjects to examine what they imagine happening when exposed to the anxiety-inducing stimulus and allowing for the client to replace the imagined catastrophic situation with imagined positive outcomes.</a:t>
            </a:r>
          </a:p>
          <a:p>
            <a:r>
              <a:rPr lang="en-US" sz="8000" dirty="0" smtClean="0"/>
              <a:t>Connect the stimulus to the incompatible response or coping method through counter conditioning. In this step the client completely relaxes and is then presented with the lowest item that was placed on their hierarchy of severity of anxiety. When the client has reached a state of serenity again after being presented with the first stimuli, the second stimuli that should present a higher level of anxiety is presented. Again, the individual practices the coping strategies learned. This activity is completed until all items of the hierarchy of severity of anxiety is completed without inducing anxiety in the client. If at any time during the exercise the coping mechanisms fail or the client fails to complete the coping mechanism due to severe anxiety, the exercise is stopped. When the individual is calm, the last stimuli that was presented without inducing anxiety is presented again and the exercise is continued.</a:t>
            </a:r>
            <a:r>
              <a:rPr lang="en-US" sz="8000" baseline="30000" dirty="0" smtClean="0">
                <a:hlinkClick r:id="rId3"/>
              </a:rPr>
              <a:t>[3]</a:t>
            </a:r>
            <a:endParaRPr lang="en-US" sz="8000"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2"/>
                </a:solidFill>
              </a:rPr>
              <a:t>3.Explain what happens when conflict is not resolved between ID and Super-ego.</a:t>
            </a:r>
            <a:br>
              <a:rPr lang="en-US" dirty="0" smtClean="0">
                <a:solidFill>
                  <a:schemeClr val="accent2"/>
                </a:solidFill>
              </a:rPr>
            </a:br>
            <a:endParaRPr lang="sw-KE" dirty="0">
              <a:solidFill>
                <a:schemeClr val="accent2"/>
              </a:solidFill>
            </a:endParaRPr>
          </a:p>
        </p:txBody>
      </p:sp>
      <p:sp>
        <p:nvSpPr>
          <p:cNvPr id="3" name="Content Placeholder 2"/>
          <p:cNvSpPr>
            <a:spLocks noGrp="1"/>
          </p:cNvSpPr>
          <p:nvPr>
            <p:ph idx="1"/>
          </p:nvPr>
        </p:nvSpPr>
        <p:spPr/>
        <p:txBody>
          <a:bodyPr/>
          <a:lstStyle/>
          <a:p>
            <a:r>
              <a:rPr lang="en-US" sz="3200" dirty="0" smtClean="0"/>
              <a:t>.A person mayo things which are not excepted in the society eg.Sex</a:t>
            </a:r>
          </a:p>
          <a:p>
            <a:r>
              <a:rPr lang="en-US" sz="3200" dirty="0" smtClean="0"/>
              <a:t>.A person may follow his desires in making decisions</a:t>
            </a:r>
          </a:p>
          <a:p>
            <a:r>
              <a:rPr lang="en-US" sz="3200" dirty="0" smtClean="0"/>
              <a:t>.A person may be influenced by the environment in making decisions</a:t>
            </a:r>
          </a:p>
          <a:p>
            <a:r>
              <a:rPr lang="en-US" sz="3200" dirty="0" smtClean="0"/>
              <a:t>.A person may make undesired decisions</a:t>
            </a:r>
          </a:p>
          <a:p>
            <a:endParaRPr lang="en-US" dirty="0" smtClean="0"/>
          </a:p>
          <a:p>
            <a:endParaRPr lang="sw-KE" dirty="0"/>
          </a:p>
        </p:txBody>
      </p:sp>
    </p:spTree>
    <p:extLst>
      <p:ext uri="{BB962C8B-B14F-4D97-AF65-F5344CB8AC3E}">
        <p14:creationId xmlns:p14="http://schemas.microsoft.com/office/powerpoint/2010/main" val="22987427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734" y="-1251252"/>
            <a:ext cx="10058400" cy="1450757"/>
          </a:xfrm>
        </p:spPr>
        <p:txBody>
          <a:bodyPr/>
          <a:lstStyle/>
          <a:p>
            <a:r>
              <a:rPr lang="en-US" dirty="0" smtClean="0"/>
              <a:t>example</a:t>
            </a:r>
            <a:endParaRPr lang="en-US" dirty="0"/>
          </a:p>
        </p:txBody>
      </p:sp>
      <p:sp>
        <p:nvSpPr>
          <p:cNvPr id="3" name="Content Placeholder 2"/>
          <p:cNvSpPr>
            <a:spLocks noGrp="1"/>
          </p:cNvSpPr>
          <p:nvPr>
            <p:ph idx="1"/>
          </p:nvPr>
        </p:nvSpPr>
        <p:spPr>
          <a:xfrm>
            <a:off x="418407" y="321734"/>
            <a:ext cx="10058400" cy="4023360"/>
          </a:xfrm>
        </p:spPr>
        <p:txBody>
          <a:bodyPr>
            <a:noAutofit/>
          </a:bodyPr>
          <a:lstStyle/>
          <a:p>
            <a:r>
              <a:rPr lang="en-US" dirty="0" smtClean="0">
                <a:solidFill>
                  <a:schemeClr val="accent2"/>
                </a:solidFill>
              </a:rPr>
              <a:t>28.A client may approach a therapist due to their great phobia of snakes. This is how the therapist would help the client using the three steps of systematic desensitization:</a:t>
            </a:r>
          </a:p>
          <a:p>
            <a:r>
              <a:rPr lang="en-US" dirty="0" smtClean="0">
                <a:hlinkClick r:id="rId2" tooltip="Exposure hierarchy"/>
              </a:rPr>
              <a:t>1. Establish anxiety stimulus hierarchy</a:t>
            </a:r>
            <a:r>
              <a:rPr lang="en-US" dirty="0" smtClean="0"/>
              <a:t>. A therapist may begin by asking the patient to identify a fear hierarchy. This fear hierarchy would list the relative unpleasantness of various levels of exposure to a snake. For example, seeing a picture of a snake might elicit a low fear rating, compared to live snakes crawling on the individual—the latter scenario becoming highest on the fear hierarchy.</a:t>
            </a:r>
          </a:p>
          <a:p>
            <a:r>
              <a:rPr lang="en-US" dirty="0" smtClean="0"/>
              <a:t>2. Learn coping mechanisms or incompatible responses. The therapist would work with the client to learn appropriate coping and relaxation techniques such as meditation and deep muscle relaxation responses.</a:t>
            </a:r>
          </a:p>
          <a:p>
            <a:r>
              <a:rPr lang="en-US" dirty="0" smtClean="0"/>
              <a:t>3. Connect the stimulus to the incompatible response or coping method. The client would be presented with increasingly unpleasant levels of the feared stimuli, from lowest to highest—while utilizing the deep relaxation techniques (i.e. progressive muscle relaxation) previously learned. The imagined stimuli to help with a phobia of snakes may include: a picture of a snake; a small snake in a nearby room; a snake in full view; touching of the snake, etc. At each step in the imagined progression, the patient is desensitized to the phobia through exposure to the stimulus while in a state of relaxation. As the fear hierarchy is unlearned, anxiety gradually becomes extinguished.</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29.FLOODING</a:t>
            </a:r>
            <a:endParaRPr lang="en-US" dirty="0">
              <a:solidFill>
                <a:schemeClr val="accent2"/>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t>Flooding</a:t>
            </a:r>
            <a:r>
              <a:rPr lang="en-US" dirty="0" smtClean="0"/>
              <a:t> is a form of </a:t>
            </a:r>
            <a:r>
              <a:rPr lang="en-US" dirty="0" smtClean="0">
                <a:hlinkClick r:id="rId2" tooltip="Behavior therapy"/>
              </a:rPr>
              <a:t>behavior therapy</a:t>
            </a:r>
            <a:r>
              <a:rPr lang="en-US" dirty="0" smtClean="0"/>
              <a:t> based on the principles of </a:t>
            </a:r>
            <a:r>
              <a:rPr lang="en-US" dirty="0" smtClean="0">
                <a:hlinkClick r:id="rId3" tooltip="Respondent conditioning"/>
              </a:rPr>
              <a:t>respondent conditioning</a:t>
            </a:r>
            <a:r>
              <a:rPr lang="en-US" dirty="0" smtClean="0"/>
              <a:t>. It is sometimes referred to as </a:t>
            </a:r>
            <a:r>
              <a:rPr lang="en-US" dirty="0" smtClean="0">
                <a:hlinkClick r:id="rId4" tooltip="Exposure therapy"/>
              </a:rPr>
              <a:t>exposure therapy</a:t>
            </a:r>
            <a:r>
              <a:rPr lang="en-US" dirty="0" smtClean="0"/>
              <a:t> or </a:t>
            </a:r>
            <a:r>
              <a:rPr lang="en-US" dirty="0" smtClean="0">
                <a:hlinkClick r:id="rId5" tooltip="Prolonged exposure therapy"/>
              </a:rPr>
              <a:t>prolonged exposure therapy</a:t>
            </a:r>
            <a:r>
              <a:rPr lang="en-US" dirty="0" smtClean="0"/>
              <a:t>. As a </a:t>
            </a:r>
            <a:r>
              <a:rPr lang="en-US" dirty="0" smtClean="0">
                <a:hlinkClick r:id="rId6" tooltip="Psychotherapeutic"/>
              </a:rPr>
              <a:t>psychotherapeutic</a:t>
            </a:r>
            <a:r>
              <a:rPr lang="en-US" dirty="0" smtClean="0"/>
              <a:t> technique, it is used to treat </a:t>
            </a:r>
            <a:r>
              <a:rPr lang="en-US" dirty="0" smtClean="0">
                <a:hlinkClick r:id="rId7" tooltip="Phobia"/>
              </a:rPr>
              <a:t>phobia</a:t>
            </a:r>
            <a:r>
              <a:rPr lang="en-US" dirty="0" smtClean="0"/>
              <a:t> and anxiety disorders including </a:t>
            </a:r>
            <a:r>
              <a:rPr lang="en-US" dirty="0" smtClean="0">
                <a:hlinkClick r:id="rId8" tooltip="Post-traumatic stress disorder"/>
              </a:rPr>
              <a:t>post-traumatic stress disorder</a:t>
            </a:r>
            <a:r>
              <a:rPr lang="en-US" dirty="0" smtClean="0"/>
              <a:t>. It works by exposing the patient to their painful memories,</a:t>
            </a:r>
            <a:r>
              <a:rPr lang="en-US" baseline="30000" dirty="0" smtClean="0">
                <a:hlinkClick r:id="rId9"/>
              </a:rPr>
              <a:t>[1]</a:t>
            </a:r>
            <a:r>
              <a:rPr lang="en-US" dirty="0" smtClean="0"/>
              <a:t> with the goal of reintegrating their </a:t>
            </a:r>
            <a:r>
              <a:rPr lang="en-US" dirty="0" smtClean="0">
                <a:hlinkClick r:id="rId10" tooltip="Psychological repression"/>
              </a:rPr>
              <a:t>repressed</a:t>
            </a:r>
            <a:r>
              <a:rPr lang="en-US" dirty="0" smtClean="0"/>
              <a:t> emotions with their current awareness. Flooding was invented by </a:t>
            </a:r>
            <a:r>
              <a:rPr lang="en-US" dirty="0" smtClean="0">
                <a:hlinkClick r:id="rId11" tooltip="Psychologist"/>
              </a:rPr>
              <a:t>psychologist</a:t>
            </a:r>
            <a:r>
              <a:rPr lang="en-US" dirty="0" smtClean="0"/>
              <a:t> </a:t>
            </a:r>
            <a:r>
              <a:rPr lang="en-US" dirty="0" smtClean="0">
                <a:hlinkClick r:id="rId12" tooltip="Thomas Stampfl (page does not exist)"/>
              </a:rPr>
              <a:t>Thomas Stamp</a:t>
            </a:r>
            <a:r>
              <a:rPr lang="en-US" dirty="0" smtClean="0"/>
              <a:t> in 1967.</a:t>
            </a:r>
            <a:r>
              <a:rPr lang="en-US" baseline="30000" dirty="0" smtClean="0">
                <a:hlinkClick r:id="rId9"/>
              </a:rPr>
              <a:t>[2]</a:t>
            </a:r>
            <a:r>
              <a:rPr lang="en-US" dirty="0" smtClean="0"/>
              <a:t> It is still used in </a:t>
            </a:r>
            <a:r>
              <a:rPr lang="en-US" dirty="0" smtClean="0">
                <a:hlinkClick r:id="rId2" tooltip="Behavior therapy"/>
              </a:rPr>
              <a:t>behavior therapy</a:t>
            </a:r>
            <a:r>
              <a:rPr lang="en-US" dirty="0" smtClean="0"/>
              <a:t> today.</a:t>
            </a:r>
          </a:p>
          <a:p>
            <a:r>
              <a:rPr lang="en-US" dirty="0" smtClean="0"/>
              <a:t>Flooding is a psychotherapeutic method for overcoming phobias. This is a faster (yet less efficient and more traumatic) method of ridding fears when compared with </a:t>
            </a:r>
            <a:r>
              <a:rPr lang="en-US" dirty="0" smtClean="0">
                <a:hlinkClick r:id="rId13" tooltip="Systematic desensitization"/>
              </a:rPr>
              <a:t>systematic desensitization</a:t>
            </a:r>
            <a:r>
              <a:rPr lang="en-US" dirty="0" smtClean="0"/>
              <a:t>. In order to demonstrate the irrationality of the fear, a psychologist would put a person in a situation where they would face their phobia at its worst. Under controlled conditions and using psychologically-proven relaxation techniques, the subject attempts to replace their fear with relaxation. The experience can often be traumatic for a person, but may be necessary if the phobia is causing them significant life disturbances. The advantage to flooding is that it is quick and usually effective. There is, however, a possibility that a fear may spontaneously recur. This can be made less likely with systematic desensitization, another form of a classical condition procedure for the elimination of phobias.</a:t>
            </a:r>
            <a:r>
              <a:rPr lang="en-US" baseline="30000" dirty="0" smtClean="0">
                <a:hlinkClick r:id="rId9"/>
              </a:rPr>
              <a:t>[3]</a:t>
            </a:r>
            <a:endParaRPr lang="en-US"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382" y="0"/>
            <a:ext cx="10737274" cy="5342621"/>
          </a:xfrm>
        </p:spPr>
        <p:txBody>
          <a:bodyPr>
            <a:noAutofit/>
          </a:bodyPr>
          <a:lstStyle/>
          <a:p>
            <a:r>
              <a:rPr lang="en-US" sz="2000" dirty="0" smtClean="0"/>
              <a:t>"Flooding" is an effective form of treatment for phobias amongst other psychopathologies. It works on the principles of </a:t>
            </a:r>
            <a:r>
              <a:rPr lang="en-US" sz="2000" dirty="0" smtClean="0">
                <a:hlinkClick r:id="rId2" tooltip="Classical conditioning"/>
              </a:rPr>
              <a:t>classical conditioning</a:t>
            </a:r>
            <a:r>
              <a:rPr lang="en-US" sz="2000" dirty="0" smtClean="0"/>
              <a:t> or </a:t>
            </a:r>
            <a:r>
              <a:rPr lang="en-US" sz="2000" dirty="0" smtClean="0">
                <a:hlinkClick r:id="rId3" tooltip="Respondent conditioning"/>
              </a:rPr>
              <a:t>respondent conditioning</a:t>
            </a:r>
            <a:r>
              <a:rPr lang="en-US" sz="2000" dirty="0" smtClean="0"/>
              <a:t>—a form of </a:t>
            </a:r>
            <a:r>
              <a:rPr lang="en-US" sz="2000" dirty="0" smtClean="0">
                <a:hlinkClick r:id="rId4" tooltip="Ivan Pavlov"/>
              </a:rPr>
              <a:t>Pavlov</a:t>
            </a:r>
            <a:r>
              <a:rPr lang="en-US" sz="2000" dirty="0" smtClean="0"/>
              <a:t>'s </a:t>
            </a:r>
            <a:r>
              <a:rPr lang="en-US" sz="2000" dirty="0" smtClean="0">
                <a:hlinkClick r:id="rId2" tooltip="Classical conditioning"/>
              </a:rPr>
              <a:t>classical conditioning</a:t>
            </a:r>
            <a:r>
              <a:rPr lang="en-US" sz="2000" dirty="0" smtClean="0"/>
              <a:t>—where patients change their behaviors to avoid negative stimuli. According to Pavlov, people learn through associations, so if one has a phobia, it is because one associates the feared stimulus with a negative outcome.</a:t>
            </a:r>
          </a:p>
          <a:p>
            <a:r>
              <a:rPr lang="en-US" sz="2000" dirty="0" smtClean="0"/>
              <a:t>Flooding uses a technique based on Pavlov's classical conditioning that uses exposure. There are different forms of exposure, such as imaginal exposure, virtual reality exposure, and in vivo exposure.</a:t>
            </a:r>
            <a:r>
              <a:rPr lang="en-US" sz="2000" baseline="30000" dirty="0" smtClean="0">
                <a:hlinkClick r:id="rId5"/>
              </a:rPr>
              <a:t>[4]</a:t>
            </a:r>
            <a:r>
              <a:rPr lang="en-US" sz="2000" dirty="0" smtClean="0"/>
              <a:t> While systematic desensitization may use these other types of exposure, flooding uses in vivo exposure, actual exposure to the feared stimulus. A patient is confronted with a situation in which the stimulus that provoked the original trauma is present. The psychologist there usually offers very little assistance or reassurance other than to help the patient to use relaxation techniques in order to calm themselves. Relaxation techniques such as progressive muscle relaxation are common in these kinds of classical conditioning procedures. As the adrenaline and fear response has a time limit, theoretically a person will eventually have to calm down and realize that their phobia is unwarranted.</a:t>
            </a:r>
            <a:r>
              <a:rPr lang="en-US" sz="2000" baseline="30000" dirty="0" smtClean="0">
                <a:hlinkClick r:id="rId5"/>
              </a:rPr>
              <a:t>[3]</a:t>
            </a:r>
            <a:r>
              <a:rPr lang="en-US" sz="2000" dirty="0" smtClean="0"/>
              <a:t> Flooding can be done through the use of virtual reality and is fairly effective.</a:t>
            </a:r>
            <a:r>
              <a:rPr lang="en-US" sz="2000" baseline="30000" dirty="0" smtClean="0">
                <a:hlinkClick r:id="rId5"/>
              </a:rPr>
              <a:t>[5][6]</a:t>
            </a:r>
            <a:endParaRPr lang="en-US" sz="2000" dirty="0" smtClean="0"/>
          </a:p>
          <a:p>
            <a:r>
              <a:rPr lang="en-US" sz="2000" dirty="0" smtClean="0"/>
              <a:t>Psychiatrist </a:t>
            </a:r>
            <a:r>
              <a:rPr lang="en-US" sz="2000" dirty="0" smtClean="0">
                <a:hlinkClick r:id="rId6" tooltip="Joseph Wolpe"/>
              </a:rPr>
              <a:t>Joseph Wolfe</a:t>
            </a:r>
            <a:r>
              <a:rPr lang="en-US" sz="2000" dirty="0" smtClean="0"/>
              <a:t> (19700900 ) carried out an experiment which demonstrated flooding. He took a girl who was scared of cars, and drove her around for hours. Initially the girl was hysterical but she eventually calmed down when she realized that her situation was safe. From then on she associated a sense of ease with cars.</a:t>
            </a:r>
            <a:r>
              <a:rPr lang="en-US" sz="2000" baseline="30000" dirty="0" smtClean="0"/>
              <a:t>[</a:t>
            </a:r>
            <a:r>
              <a:rPr lang="en-US" sz="2000" i="1" baseline="30000" dirty="0" smtClean="0">
                <a:hlinkClick r:id="rId7" tooltip="Wikipedia:Citation needed"/>
              </a:rPr>
              <a:t>citation needed</a:t>
            </a:r>
            <a:r>
              <a:rPr lang="en-US" sz="2000" baseline="30000" dirty="0" smtClean="0"/>
              <a:t>]</a:t>
            </a:r>
            <a:r>
              <a:rPr lang="en-US" sz="2000" dirty="0" smtClean="0"/>
              <a:t> Psychologist </a:t>
            </a:r>
            <a:r>
              <a:rPr lang="en-US" sz="2000" dirty="0" smtClean="0">
                <a:hlinkClick r:id="rId8" tooltip="Aletha Solter"/>
              </a:rPr>
              <a:t>Alethea Solder</a:t>
            </a:r>
            <a:r>
              <a:rPr lang="en-US" sz="2000" dirty="0" smtClean="0"/>
              <a:t> used flooding successfully with a 5-month-old infant who showed symptoms of post-traumatic stress following surgery.</a:t>
            </a:r>
            <a:r>
              <a:rPr lang="en-US" sz="2000" baseline="30000" dirty="0" smtClean="0">
                <a:hlinkClick r:id="rId5"/>
              </a:rPr>
              <a:t>[7]</a:t>
            </a:r>
            <a:endParaRPr lang="en-US" sz="2000" dirty="0" smtClean="0"/>
          </a:p>
          <a:p>
            <a:r>
              <a:rPr lang="en-US" sz="2000" dirty="0" smtClean="0"/>
              <a:t>Flooding therapy is not for every individual, and the therapist will discuss with the patient the levels of anxiety they are prepared to endure during the session.</a:t>
            </a:r>
            <a:r>
              <a:rPr lang="en-US" sz="2000" baseline="30000" dirty="0" smtClean="0">
                <a:hlinkClick r:id="rId5"/>
              </a:rPr>
              <a:t>[1]</a:t>
            </a:r>
            <a:r>
              <a:rPr lang="en-US" sz="2000" dirty="0" smtClean="0"/>
              <a:t> It may also be true that exposure is not for every therapist and therapists seem to shy away from use of the technique.</a:t>
            </a:r>
            <a:r>
              <a:rPr lang="en-US" sz="2000" baseline="30000" dirty="0" smtClean="0">
                <a:hlinkClick r:id="rId5"/>
              </a:rPr>
              <a:t>[8]</a:t>
            </a:r>
            <a:endParaRPr lang="en-US" sz="20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lstStyle/>
          <a:p>
            <a:r>
              <a:rPr lang="en-US" dirty="0" smtClean="0">
                <a:solidFill>
                  <a:schemeClr val="accent2"/>
                </a:solidFill>
              </a:rPr>
              <a:t>30. Define delinquency and Give 2 examples of delinquent behavior?</a:t>
            </a:r>
          </a:p>
          <a:p>
            <a:pPr>
              <a:buNone/>
            </a:pPr>
            <a:r>
              <a:rPr lang="en-US" b="1" dirty="0" smtClean="0"/>
              <a:t>Def: </a:t>
            </a:r>
            <a:r>
              <a:rPr lang="en-US" dirty="0" smtClean="0"/>
              <a:t>delinquency is crime committed by young people.</a:t>
            </a:r>
          </a:p>
          <a:p>
            <a:r>
              <a:rPr lang="en-US" b="1" dirty="0" smtClean="0"/>
              <a:t>Truancy from school</a:t>
            </a:r>
            <a:endParaRPr lang="en-US" dirty="0" smtClean="0"/>
          </a:p>
          <a:p>
            <a:r>
              <a:rPr lang="en-US" b="1" dirty="0" smtClean="0"/>
              <a:t>Running away from home</a:t>
            </a:r>
            <a:endParaRPr lang="en-US" dirty="0" smtClean="0"/>
          </a:p>
          <a:p>
            <a:r>
              <a:rPr lang="en-US" b="1" dirty="0" smtClean="0"/>
              <a:t>Smoking cigarettes</a:t>
            </a:r>
            <a:endParaRPr lang="en-US" dirty="0" smtClean="0"/>
          </a:p>
          <a:p>
            <a:r>
              <a:rPr lang="en-US" b="1" dirty="0" smtClean="0"/>
              <a:t>Use of illicit substances/ alcohol</a:t>
            </a:r>
            <a:endParaRPr lang="en-US" dirty="0" smtClean="0"/>
          </a:p>
          <a:p>
            <a:r>
              <a:rPr lang="en-US" b="1" dirty="0" smtClean="0"/>
              <a:t>Gambling</a:t>
            </a:r>
            <a:endParaRPr lang="en-US" dirty="0" smtClean="0"/>
          </a:p>
          <a:p>
            <a:r>
              <a:rPr lang="en-US" b="1" dirty="0" smtClean="0"/>
              <a:t>Sexual activity</a:t>
            </a:r>
            <a:endParaRPr lang="en-US" dirty="0" smtClean="0"/>
          </a:p>
          <a:p>
            <a:pPr>
              <a:buNone/>
            </a:pPr>
            <a:endParaRPr lang="en-US"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2"/>
                </a:solidFill>
              </a:rPr>
              <a:t>31.List 5 environmental factors associated with delinquency</a:t>
            </a:r>
            <a:endParaRPr lang="en-US" dirty="0">
              <a:solidFill>
                <a:schemeClr val="accent2"/>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Criminal family</a:t>
            </a:r>
          </a:p>
          <a:p>
            <a:pPr marL="514350" indent="-514350">
              <a:buFont typeface="+mj-lt"/>
              <a:buAutoNum type="arabicPeriod"/>
            </a:pPr>
            <a:r>
              <a:rPr lang="en-US" dirty="0" smtClean="0"/>
              <a:t>Single parent</a:t>
            </a:r>
          </a:p>
          <a:p>
            <a:pPr marL="514350" indent="-514350">
              <a:buFont typeface="+mj-lt"/>
              <a:buAutoNum type="arabicPeriod"/>
            </a:pPr>
            <a:r>
              <a:rPr lang="en-US" dirty="0" smtClean="0"/>
              <a:t>Drugs</a:t>
            </a:r>
            <a:r>
              <a:rPr lang="en-US" dirty="0"/>
              <a:t> </a:t>
            </a:r>
            <a:r>
              <a:rPr lang="en-US" dirty="0" smtClean="0"/>
              <a:t>abuse</a:t>
            </a:r>
          </a:p>
          <a:p>
            <a:pPr marL="514350" indent="-514350">
              <a:buFont typeface="+mj-lt"/>
              <a:buAutoNum type="arabicPeriod"/>
            </a:pPr>
            <a:r>
              <a:rPr lang="en-US" dirty="0" smtClean="0"/>
              <a:t>Child abuse</a:t>
            </a:r>
          </a:p>
          <a:p>
            <a:pPr marL="514350" indent="-514350">
              <a:buFont typeface="+mj-lt"/>
              <a:buAutoNum type="arabicPeriod"/>
            </a:pPr>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2"/>
                </a:solidFill>
              </a:rPr>
              <a:t>32.List individual risk factors in delinquency</a:t>
            </a:r>
            <a:endParaRPr lang="en-US" dirty="0">
              <a:solidFill>
                <a:schemeClr val="accent2"/>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 negative peers</a:t>
            </a:r>
          </a:p>
          <a:p>
            <a:pPr marL="514350" indent="-514350">
              <a:buFont typeface="+mj-lt"/>
              <a:buAutoNum type="arabicPeriod"/>
            </a:pPr>
            <a:r>
              <a:rPr lang="en-US" dirty="0" smtClean="0"/>
              <a:t>Aggression</a:t>
            </a:r>
          </a:p>
          <a:p>
            <a:pPr marL="514350" indent="-514350">
              <a:buFont typeface="+mj-lt"/>
              <a:buAutoNum type="arabicPeriod"/>
            </a:pPr>
            <a:r>
              <a:rPr lang="en-US" dirty="0" smtClean="0"/>
              <a:t>Impulsivity</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2"/>
                </a:solidFill>
              </a:rPr>
              <a:t>33.What r the individual protective factors in delinquency</a:t>
            </a:r>
            <a:endParaRPr lang="en-US" dirty="0">
              <a:solidFill>
                <a:schemeClr val="accent2"/>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High IQ</a:t>
            </a:r>
          </a:p>
          <a:p>
            <a:pPr marL="514350" indent="-514350">
              <a:buFont typeface="+mj-lt"/>
              <a:buAutoNum type="arabicPeriod"/>
            </a:pPr>
            <a:r>
              <a:rPr lang="en-US" dirty="0" smtClean="0"/>
              <a:t>Positive attachment</a:t>
            </a:r>
          </a:p>
          <a:p>
            <a:pPr marL="514350" indent="-514350">
              <a:buFont typeface="+mj-lt"/>
              <a:buAutoNum type="arabicPeriod"/>
            </a:pPr>
            <a:r>
              <a:rPr lang="en-US" dirty="0" smtClean="0"/>
              <a:t>Supportive environment</a:t>
            </a:r>
          </a:p>
          <a:p>
            <a:pPr marL="514350" indent="-514350">
              <a:buFont typeface="+mj-lt"/>
              <a:buAutoNum type="arabicPeriod"/>
            </a:pPr>
            <a:r>
              <a:rPr lang="en-US" dirty="0" smtClean="0"/>
              <a:t>Self motivation</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34.Define child abuse</a:t>
            </a:r>
            <a:endParaRPr lang="en-US" dirty="0">
              <a:solidFill>
                <a:schemeClr val="accent2"/>
              </a:solidFill>
            </a:endParaRPr>
          </a:p>
        </p:txBody>
      </p:sp>
      <p:sp>
        <p:nvSpPr>
          <p:cNvPr id="3" name="Content Placeholder 2"/>
          <p:cNvSpPr>
            <a:spLocks noGrp="1"/>
          </p:cNvSpPr>
          <p:nvPr>
            <p:ph idx="1"/>
          </p:nvPr>
        </p:nvSpPr>
        <p:spPr/>
        <p:txBody>
          <a:bodyPr/>
          <a:lstStyle/>
          <a:p>
            <a:r>
              <a:rPr lang="en-US" dirty="0" smtClean="0"/>
              <a:t>Sexual, physical, emotional maltreatment or molestation of a child.</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35.List 4 forms of child abuse</a:t>
            </a:r>
            <a:endParaRPr lang="en-US" dirty="0">
              <a:solidFill>
                <a:schemeClr val="accent2"/>
              </a:solidFill>
            </a:endParaRPr>
          </a:p>
        </p:txBody>
      </p:sp>
      <p:sp>
        <p:nvSpPr>
          <p:cNvPr id="3" name="Content Placeholder 2"/>
          <p:cNvSpPr>
            <a:spLocks noGrp="1"/>
          </p:cNvSpPr>
          <p:nvPr>
            <p:ph idx="1"/>
          </p:nvPr>
        </p:nvSpPr>
        <p:spPr/>
        <p:txBody>
          <a:bodyPr/>
          <a:lstStyle/>
          <a:p>
            <a:pPr marL="514350" indent="-514350">
              <a:buAutoNum type="arabicPeriod"/>
            </a:pPr>
            <a:r>
              <a:rPr lang="en-US" dirty="0" smtClean="0"/>
              <a:t>Physical</a:t>
            </a:r>
          </a:p>
          <a:p>
            <a:pPr marL="514350" indent="-514350">
              <a:buAutoNum type="arabicPeriod"/>
            </a:pPr>
            <a:r>
              <a:rPr lang="en-US" dirty="0" smtClean="0"/>
              <a:t>Emotional</a:t>
            </a:r>
          </a:p>
          <a:p>
            <a:pPr marL="514350" indent="-514350">
              <a:buAutoNum type="arabicPeriod"/>
            </a:pPr>
            <a:r>
              <a:rPr lang="en-US" dirty="0" smtClean="0"/>
              <a:t>Sexual</a:t>
            </a:r>
          </a:p>
          <a:p>
            <a:pPr marL="514350" indent="-514350">
              <a:buAutoNum type="arabicPeriod"/>
            </a:pPr>
            <a:r>
              <a:rPr lang="en-US" dirty="0" smtClean="0"/>
              <a:t>Psychological</a:t>
            </a:r>
          </a:p>
          <a:p>
            <a:pPr marL="514350" indent="-514350">
              <a:buAutoNum type="arabicPeriod"/>
            </a:pPr>
            <a:r>
              <a:rPr lang="en-US" dirty="0" smtClean="0"/>
              <a:t>neglect</a:t>
            </a:r>
          </a:p>
          <a:p>
            <a:pPr marL="514350" indent="-514350">
              <a:buAutoNum type="arabicPeriod"/>
            </a:pPr>
            <a:endParaRPr lang="en-US" dirty="0" smtClean="0"/>
          </a:p>
          <a:p>
            <a:pPr marL="514350" indent="-514350">
              <a:buAutoNum type="arabicPeriod"/>
            </a:pP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36.State 4 risk factors in child abuse</a:t>
            </a:r>
            <a:endParaRPr lang="en-US" dirty="0">
              <a:solidFill>
                <a:schemeClr val="accent2"/>
              </a:solidFill>
            </a:endParaRPr>
          </a:p>
        </p:txBody>
      </p:sp>
      <p:sp>
        <p:nvSpPr>
          <p:cNvPr id="3" name="Content Placeholder 2"/>
          <p:cNvSpPr>
            <a:spLocks noGrp="1"/>
          </p:cNvSpPr>
          <p:nvPr>
            <p:ph idx="1"/>
          </p:nvPr>
        </p:nvSpPr>
        <p:spPr/>
        <p:txBody>
          <a:bodyPr/>
          <a:lstStyle/>
          <a:p>
            <a:r>
              <a:rPr lang="en-US" dirty="0" smtClean="0"/>
              <a:t>Alcoholism</a:t>
            </a:r>
          </a:p>
          <a:p>
            <a:r>
              <a:rPr lang="en-US" dirty="0" smtClean="0"/>
              <a:t>Drug abuse</a:t>
            </a:r>
          </a:p>
          <a:p>
            <a:r>
              <a:rPr lang="en-US" dirty="0" smtClean="0"/>
              <a:t>Domestic violence</a:t>
            </a:r>
          </a:p>
          <a:p>
            <a:r>
              <a:rPr lang="en-US" dirty="0" smtClean="0"/>
              <a:t>Single parent</a:t>
            </a:r>
          </a:p>
          <a:p>
            <a:r>
              <a:rPr lang="en-US" dirty="0" smtClean="0"/>
              <a:t>Lack of education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2"/>
                </a:solidFill>
              </a:rPr>
              <a:t>4.Briefly describe emotional intelligence and its importance in work performance</a:t>
            </a:r>
            <a:r>
              <a:rPr lang="en-US" dirty="0" smtClean="0"/>
              <a:t>.</a:t>
            </a:r>
            <a:endParaRPr lang="sw-KE" dirty="0"/>
          </a:p>
        </p:txBody>
      </p:sp>
      <p:sp>
        <p:nvSpPr>
          <p:cNvPr id="3" name="Content Placeholder 2"/>
          <p:cNvSpPr>
            <a:spLocks noGrp="1"/>
          </p:cNvSpPr>
          <p:nvPr>
            <p:ph idx="1"/>
          </p:nvPr>
        </p:nvSpPr>
        <p:spPr/>
        <p:txBody>
          <a:bodyPr>
            <a:normAutofit fontScale="92500" lnSpcReduction="20000"/>
          </a:bodyPr>
          <a:lstStyle/>
          <a:p>
            <a:r>
              <a:rPr lang="en-US" dirty="0" smtClean="0"/>
              <a:t>     .Emotional intelligence helps us to understand and manage our own emotions as well as other peoples emotions towards us</a:t>
            </a:r>
          </a:p>
          <a:p>
            <a:r>
              <a:rPr lang="en-US" dirty="0" smtClean="0"/>
              <a:t>-Self awareness-It leads to high work performance because you are aware of your goals</a:t>
            </a:r>
          </a:p>
          <a:p>
            <a:r>
              <a:rPr lang="en-US" dirty="0" smtClean="0"/>
              <a:t>-Self regulations-The ability to control or redirect disruptive impulses and moods and the prospensity to suspend judgment and to think before acting.</a:t>
            </a:r>
          </a:p>
          <a:p>
            <a:r>
              <a:rPr lang="en-US" dirty="0" smtClean="0"/>
              <a:t>-Self-motivation-Encourage oneself to work hard so as to achieve the best you wish to get.</a:t>
            </a:r>
          </a:p>
          <a:p>
            <a:r>
              <a:rPr lang="en-US" dirty="0" smtClean="0"/>
              <a:t>-Social-skills-Proficiency in managing relationship and building networks and ability to find common ground work and rapport.</a:t>
            </a:r>
          </a:p>
          <a:p>
            <a:r>
              <a:rPr lang="en-US" dirty="0" smtClean="0"/>
              <a:t>-Internal motivation-A passion to work for internal reasons beyond money and status such as what is important in life, a joy in doing sth,curiosity to learn.</a:t>
            </a:r>
          </a:p>
          <a:p>
            <a:r>
              <a:rPr lang="en-US" dirty="0" smtClean="0"/>
              <a:t>-Empathy-The ability to understand emotional make up of other people. A skill in treating people according to their emotional reactions.</a:t>
            </a:r>
          </a:p>
        </p:txBody>
      </p:sp>
    </p:spTree>
    <p:extLst>
      <p:ext uri="{BB962C8B-B14F-4D97-AF65-F5344CB8AC3E}">
        <p14:creationId xmlns:p14="http://schemas.microsoft.com/office/powerpoint/2010/main" val="11967036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2"/>
                </a:solidFill>
              </a:rPr>
              <a:t>37.List 4 factors in preventive child abuse</a:t>
            </a:r>
            <a:endParaRPr lang="en-US" dirty="0">
              <a:solidFill>
                <a:schemeClr val="accent2"/>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Day care facilities</a:t>
            </a:r>
          </a:p>
          <a:p>
            <a:pPr marL="514350" indent="-514350">
              <a:buFont typeface="+mj-lt"/>
              <a:buAutoNum type="arabicPeriod"/>
            </a:pPr>
            <a:r>
              <a:rPr lang="en-US" dirty="0" smtClean="0"/>
              <a:t>Family therapy</a:t>
            </a:r>
          </a:p>
          <a:p>
            <a:pPr marL="514350" indent="-514350">
              <a:buFont typeface="+mj-lt"/>
              <a:buAutoNum type="arabicPeriod"/>
            </a:pPr>
            <a:r>
              <a:rPr lang="en-US" dirty="0" smtClean="0"/>
              <a:t>Education</a:t>
            </a:r>
          </a:p>
          <a:p>
            <a:pPr marL="514350" indent="-514350">
              <a:buFont typeface="+mj-lt"/>
              <a:buAutoNum type="arabicPeriod"/>
            </a:pPr>
            <a:r>
              <a:rPr lang="en-US" dirty="0" smtClean="0"/>
              <a:t>Self help group</a:t>
            </a:r>
          </a:p>
          <a:p>
            <a:pPr marL="514350" indent="-514350">
              <a:buFont typeface="+mj-lt"/>
              <a:buAutoNum type="arabicPeriod"/>
            </a:pPr>
            <a:r>
              <a:rPr lang="en-US" dirty="0" smtClean="0"/>
              <a:t>Social support</a:t>
            </a:r>
          </a:p>
          <a:p>
            <a:pPr marL="514350" indent="-514350">
              <a:buFont typeface="+mj-lt"/>
              <a:buAutoNum type="arabicPeriod"/>
            </a:pPr>
            <a:r>
              <a:rPr lang="en-US" dirty="0" smtClean="0"/>
              <a:t>Peer support for abusive parent</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2"/>
                </a:solidFill>
              </a:rPr>
              <a:t>38.List 4 factors that may contribute to success in prevention of  child abuse</a:t>
            </a:r>
            <a:endParaRPr lang="en-US" dirty="0">
              <a:solidFill>
                <a:schemeClr val="accent2"/>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Self help group</a:t>
            </a:r>
          </a:p>
          <a:p>
            <a:pPr marL="514350" indent="-514350">
              <a:buFont typeface="+mj-lt"/>
              <a:buAutoNum type="arabicPeriod"/>
            </a:pPr>
            <a:r>
              <a:rPr lang="en-US" dirty="0" smtClean="0"/>
              <a:t>Social support</a:t>
            </a:r>
          </a:p>
          <a:p>
            <a:pPr marL="514350" indent="-514350">
              <a:buFont typeface="+mj-lt"/>
              <a:buAutoNum type="arabicPeriod"/>
            </a:pPr>
            <a:r>
              <a:rPr lang="en-US" dirty="0" smtClean="0"/>
              <a:t>Peer support for abusive parents</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39.Define unconditional response</a:t>
            </a:r>
            <a:endParaRPr lang="en-US" dirty="0">
              <a:solidFill>
                <a:schemeClr val="accent2"/>
              </a:solidFill>
            </a:endParaRPr>
          </a:p>
        </p:txBody>
      </p:sp>
      <p:sp>
        <p:nvSpPr>
          <p:cNvPr id="3" name="Content Placeholder 2"/>
          <p:cNvSpPr>
            <a:spLocks noGrp="1"/>
          </p:cNvSpPr>
          <p:nvPr>
            <p:ph idx="1"/>
          </p:nvPr>
        </p:nvSpPr>
        <p:spPr/>
        <p:txBody>
          <a:bodyPr/>
          <a:lstStyle/>
          <a:p>
            <a:r>
              <a:rPr lang="en-US" dirty="0" smtClean="0"/>
              <a:t>Conditioned stimulus</a:t>
            </a:r>
          </a:p>
          <a:p>
            <a:r>
              <a:rPr lang="en-US" dirty="0" smtClean="0"/>
              <a:t>Unconditioned stimulus</a:t>
            </a:r>
          </a:p>
          <a:p>
            <a:r>
              <a:rPr lang="en-US" dirty="0" smtClean="0"/>
              <a:t>Conditioned response - </a:t>
            </a:r>
          </a:p>
          <a:p>
            <a:r>
              <a:rPr lang="en-US" dirty="0" smtClean="0"/>
              <a:t>Unconditioned response – behavior that occurs naturally due to a given stimulus e.g. salivating in response to food.</a:t>
            </a:r>
          </a:p>
          <a:p>
            <a:r>
              <a:rPr lang="en-US" dirty="0" smtClean="0"/>
              <a:t>memory</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2"/>
                </a:solidFill>
              </a:rPr>
              <a:t>40.List 4 differences between classical and operant conditioning</a:t>
            </a:r>
            <a:endParaRPr lang="en-US"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87035098"/>
              </p:ext>
            </p:extLst>
          </p:nvPr>
        </p:nvGraphicFramePr>
        <p:xfrm>
          <a:off x="1136072" y="1898069"/>
          <a:ext cx="9608128" cy="4128656"/>
        </p:xfrm>
        <a:graphic>
          <a:graphicData uri="http://schemas.openxmlformats.org/drawingml/2006/table">
            <a:tbl>
              <a:tblPr firstRow="1" bandRow="1">
                <a:tableStyleId>{5C22544A-7EE6-4342-B048-85BDC9FD1C3A}</a:tableStyleId>
              </a:tblPr>
              <a:tblGrid>
                <a:gridCol w="4804064"/>
                <a:gridCol w="4804064"/>
              </a:tblGrid>
              <a:tr h="582041">
                <a:tc>
                  <a:txBody>
                    <a:bodyPr/>
                    <a:lstStyle/>
                    <a:p>
                      <a:r>
                        <a:rPr lang="en-US" dirty="0" smtClean="0"/>
                        <a:t>Classical </a:t>
                      </a:r>
                      <a:endParaRPr lang="en-US" dirty="0"/>
                    </a:p>
                  </a:txBody>
                  <a:tcPr marL="86360" marR="86360"/>
                </a:tc>
                <a:tc>
                  <a:txBody>
                    <a:bodyPr/>
                    <a:lstStyle/>
                    <a:p>
                      <a:r>
                        <a:rPr lang="en-US" dirty="0" smtClean="0"/>
                        <a:t>Operant</a:t>
                      </a:r>
                      <a:endParaRPr lang="en-US" dirty="0"/>
                    </a:p>
                  </a:txBody>
                  <a:tcPr marL="86360" marR="86360"/>
                </a:tc>
              </a:tr>
              <a:tr h="582041">
                <a:tc>
                  <a:txBody>
                    <a:bodyPr/>
                    <a:lstStyle/>
                    <a:p>
                      <a:r>
                        <a:rPr lang="en-US" dirty="0" smtClean="0"/>
                        <a:t>1. Based on reinforment and punishment</a:t>
                      </a:r>
                      <a:endParaRPr lang="en-US" dirty="0"/>
                    </a:p>
                  </a:txBody>
                  <a:tcPr marL="86360" marR="86360"/>
                </a:tc>
                <a:tc>
                  <a:txBody>
                    <a:bodyPr/>
                    <a:lstStyle/>
                    <a:p>
                      <a:r>
                        <a:rPr lang="en-US" dirty="0" smtClean="0"/>
                        <a:t>1. Based on stimulus and response</a:t>
                      </a:r>
                      <a:endParaRPr lang="en-US" dirty="0"/>
                    </a:p>
                  </a:txBody>
                  <a:tcPr marL="86360" marR="86360"/>
                </a:tc>
              </a:tr>
              <a:tr h="582041">
                <a:tc>
                  <a:txBody>
                    <a:bodyPr/>
                    <a:lstStyle/>
                    <a:p>
                      <a:r>
                        <a:rPr lang="en-US" dirty="0" smtClean="0"/>
                        <a:t>2. Based on voluntary</a:t>
                      </a:r>
                      <a:r>
                        <a:rPr lang="en-US" baseline="0" dirty="0" smtClean="0"/>
                        <a:t> behavior</a:t>
                      </a:r>
                      <a:endParaRPr lang="en-US" dirty="0"/>
                    </a:p>
                  </a:txBody>
                  <a:tcPr marL="86360" marR="86360"/>
                </a:tc>
                <a:tc>
                  <a:txBody>
                    <a:bodyPr/>
                    <a:lstStyle/>
                    <a:p>
                      <a:r>
                        <a:rPr lang="en-US" dirty="0" smtClean="0"/>
                        <a:t>2. Base on involuntary behavior</a:t>
                      </a:r>
                      <a:endParaRPr lang="en-US" dirty="0"/>
                    </a:p>
                  </a:txBody>
                  <a:tcPr marL="86360" marR="86360"/>
                </a:tc>
              </a:tr>
              <a:tr h="582041">
                <a:tc>
                  <a:txBody>
                    <a:bodyPr/>
                    <a:lstStyle/>
                    <a:p>
                      <a:r>
                        <a:rPr lang="en-US" dirty="0" smtClean="0"/>
                        <a:t>3. Pavlov</a:t>
                      </a:r>
                      <a:endParaRPr lang="en-US" dirty="0"/>
                    </a:p>
                  </a:txBody>
                  <a:tcPr marL="86360" marR="86360"/>
                </a:tc>
                <a:tc>
                  <a:txBody>
                    <a:bodyPr/>
                    <a:lstStyle/>
                    <a:p>
                      <a:r>
                        <a:rPr lang="en-US" dirty="0" smtClean="0"/>
                        <a:t>3. By skinner</a:t>
                      </a:r>
                      <a:endParaRPr lang="en-US" dirty="0"/>
                    </a:p>
                  </a:txBody>
                  <a:tcPr marL="86360" marR="86360"/>
                </a:tc>
              </a:tr>
              <a:tr h="582041">
                <a:tc>
                  <a:txBody>
                    <a:bodyPr/>
                    <a:lstStyle/>
                    <a:p>
                      <a:r>
                        <a:rPr lang="en-US" dirty="0" smtClean="0"/>
                        <a:t>4. Long lasting behavior change</a:t>
                      </a:r>
                      <a:endParaRPr lang="en-US" dirty="0"/>
                    </a:p>
                  </a:txBody>
                  <a:tcPr marL="86360" marR="86360"/>
                </a:tc>
                <a:tc>
                  <a:txBody>
                    <a:bodyPr/>
                    <a:lstStyle/>
                    <a:p>
                      <a:r>
                        <a:rPr lang="en-US" dirty="0" smtClean="0"/>
                        <a:t>4. Short term</a:t>
                      </a:r>
                      <a:r>
                        <a:rPr lang="en-US" baseline="0" dirty="0" smtClean="0"/>
                        <a:t> behavior change</a:t>
                      </a:r>
                      <a:endParaRPr lang="en-US" dirty="0"/>
                    </a:p>
                  </a:txBody>
                  <a:tcPr marL="86360" marR="86360"/>
                </a:tc>
              </a:tr>
              <a:tr h="12184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 Reinforment/punishment after</a:t>
                      </a:r>
                      <a:r>
                        <a:rPr lang="en-US" baseline="0" dirty="0" smtClean="0"/>
                        <a:t> behavior Requires</a:t>
                      </a:r>
                      <a:r>
                        <a:rPr lang="en-US" dirty="0" smtClean="0"/>
                        <a:t> learner</a:t>
                      </a:r>
                      <a:r>
                        <a:rPr lang="en-US" baseline="0" dirty="0" smtClean="0"/>
                        <a:t> to actively participate</a:t>
                      </a:r>
                      <a:endParaRPr lang="en-US" dirty="0" smtClean="0"/>
                    </a:p>
                  </a:txBody>
                  <a:tcPr marL="86360" marR="863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a:t>
                      </a:r>
                      <a:r>
                        <a:rPr lang="en-US" baseline="0" dirty="0" smtClean="0"/>
                        <a:t> </a:t>
                      </a:r>
                      <a:r>
                        <a:rPr lang="en-US" dirty="0" smtClean="0"/>
                        <a:t>Passive on the part of learning</a:t>
                      </a:r>
                    </a:p>
                  </a:txBody>
                  <a:tcPr marL="86360" marR="86360"/>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2"/>
                </a:solidFill>
              </a:rPr>
              <a:t>41.Name and briefly describe 4 memory models</a:t>
            </a:r>
            <a:endParaRPr lang="en-US" dirty="0">
              <a:solidFill>
                <a:schemeClr val="accent2"/>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Sensory memory </a:t>
            </a:r>
          </a:p>
          <a:p>
            <a:pPr marL="514350" indent="-514350">
              <a:buFont typeface="+mj-lt"/>
              <a:buAutoNum type="arabicPeriod"/>
            </a:pPr>
            <a:r>
              <a:rPr lang="en-US" dirty="0" smtClean="0"/>
              <a:t>Short term/working</a:t>
            </a:r>
          </a:p>
          <a:p>
            <a:pPr marL="514350" indent="-514350">
              <a:buFont typeface="+mj-lt"/>
              <a:buAutoNum type="arabicPeriod"/>
            </a:pPr>
            <a:r>
              <a:rPr lang="en-US" dirty="0" smtClean="0"/>
              <a:t>Long term memory</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fontScale="92500" lnSpcReduction="20000"/>
          </a:bodyPr>
          <a:lstStyle/>
          <a:p>
            <a:r>
              <a:rPr lang="en-US" b="1" dirty="0" smtClean="0">
                <a:solidFill>
                  <a:schemeClr val="accent2"/>
                </a:solidFill>
              </a:rPr>
              <a:t>Three-Stage Memory Model</a:t>
            </a:r>
            <a:r>
              <a:rPr lang="en-US" dirty="0" smtClean="0">
                <a:solidFill>
                  <a:schemeClr val="accent2"/>
                </a:solidFill>
              </a:rPr>
              <a:t> </a:t>
            </a:r>
            <a:r>
              <a:rPr lang="en-US" dirty="0" smtClean="0"/>
              <a:t>consists of the Sensory Memory; Short-term memory (STM), and Long-Term Memory</a:t>
            </a:r>
            <a:r>
              <a:rPr lang="en-US" b="1" dirty="0" smtClean="0"/>
              <a:t> </a:t>
            </a:r>
            <a:r>
              <a:rPr lang="en-US" dirty="0" smtClean="0"/>
              <a:t>(LTM). Information moves successively through these three systems, if attention is given</a:t>
            </a:r>
            <a:r>
              <a:rPr lang="en-US" b="1" dirty="0" smtClean="0"/>
              <a:t> </a:t>
            </a:r>
            <a:r>
              <a:rPr lang="en-US" dirty="0" smtClean="0"/>
              <a:t>to the material. If attention is not given, information does not move</a:t>
            </a:r>
            <a:r>
              <a:rPr lang="en-US" b="1" dirty="0" smtClean="0"/>
              <a:t> </a:t>
            </a:r>
            <a:r>
              <a:rPr lang="en-US" dirty="0" smtClean="0"/>
              <a:t>further into the system. </a:t>
            </a:r>
          </a:p>
          <a:p>
            <a:pPr marL="571500" indent="-571500">
              <a:buFont typeface="+mj-lt"/>
              <a:buAutoNum type="romanUcPeriod"/>
            </a:pPr>
            <a:r>
              <a:rPr lang="en-US" i="1" dirty="0" smtClean="0"/>
              <a:t>Sensory Memory </a:t>
            </a:r>
            <a:r>
              <a:rPr lang="en-US" dirty="0" smtClean="0"/>
              <a:t>Sensory memory refers to the short-lived memory for sensory (how things looked, sounded, felt, smelled, and tasted) details of events. Sensory memory differs from mental imagery, which can include sensory-like qualities but is typically less detailed.</a:t>
            </a:r>
            <a:r>
              <a:rPr lang="en-US" b="1" dirty="0" smtClean="0"/>
              <a:t> </a:t>
            </a:r>
            <a:r>
              <a:rPr lang="en-US" dirty="0" smtClean="0"/>
              <a:t>Sensory memory holds representations of sensory input for brief periods of time, depending upon the modality involved. There are different sensory registers for each of the senses. The visual register is called </a:t>
            </a:r>
            <a:r>
              <a:rPr lang="en-US" b="1" dirty="0" smtClean="0"/>
              <a:t>iconic memory </a:t>
            </a:r>
            <a:r>
              <a:rPr lang="en-US" dirty="0" smtClean="0"/>
              <a:t>and auditory register, </a:t>
            </a:r>
            <a:r>
              <a:rPr lang="en-US" b="1" dirty="0" smtClean="0"/>
              <a:t>echoic memory</a:t>
            </a:r>
            <a:r>
              <a:rPr lang="en-US" dirty="0" smtClean="0"/>
              <a:t>. The iconic memory lasts about half a second and the echoic memory lasts several seconds. Most of the information that enters our sensory registers is lost because we do not attend to all that is registered, whatever we attend to moves on to the next stage of memory. </a:t>
            </a:r>
          </a:p>
          <a:p>
            <a:pPr marL="571500" indent="-571500">
              <a:buFont typeface="+mj-lt"/>
              <a:buAutoNum type="romanUcPeriod"/>
            </a:pPr>
            <a:r>
              <a:rPr lang="en-US" dirty="0" smtClean="0"/>
              <a:t>Working Memory. Short</a:t>
            </a:r>
            <a:r>
              <a:rPr lang="en-US" i="1" dirty="0" smtClean="0"/>
              <a:t>-Term Memory (STM) / Working Memory</a:t>
            </a:r>
            <a:r>
              <a:rPr lang="en-US" dirty="0" smtClean="0"/>
              <a:t> </a:t>
            </a:r>
          </a:p>
          <a:p>
            <a:r>
              <a:rPr lang="en-US" dirty="0" smtClean="0"/>
              <a:t>A second type of memory is known as short-term memory or STM. Short-Term Memory holds relatively small amounts of information for brief periods of time, usually 30 seconds or less. It has been established now that short-term storage involves active processing of information. This finding has led the psychologists now to use the term </a:t>
            </a:r>
            <a:r>
              <a:rPr lang="en-US" i="1" dirty="0" smtClean="0"/>
              <a:t>working memory</a:t>
            </a:r>
            <a:r>
              <a:rPr lang="en-US" dirty="0" smtClean="0"/>
              <a:t>. The term "Working memory", refers to the set of cognitive processes involved in the temporary storage and manipulation of information - supports all of these activities and many more. Working memory may also be conceptualized as a mental jotting pad that we can use to record useful material for brief periods of time, as the need arises in the course of our everyday cognitive activities. Working memory, which is the ability to hold information in mind for brief periods of time, is an essential feature of our everyday mental life. Working memory has several limitations: its storage capacity is limited, and it is a fragile system whose contents are easily disrupted. </a:t>
            </a:r>
          </a:p>
          <a:p>
            <a:pPr>
              <a:buNone/>
            </a:pPr>
            <a:endParaRPr lang="en-US" dirty="0" smtClean="0"/>
          </a:p>
          <a:p>
            <a:endParaRPr lang="en-US"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Idris\Desktop\sec4_4.4.3.jpg"/>
          <p:cNvPicPr>
            <a:picLocks noGrp="1" noChangeAspect="1" noChangeArrowheads="1"/>
          </p:cNvPicPr>
          <p:nvPr>
            <p:ph idx="1"/>
          </p:nvPr>
        </p:nvPicPr>
        <p:blipFill>
          <a:blip r:embed="rId2" cstate="print"/>
          <a:stretch>
            <a:fillRect/>
          </a:stretch>
        </p:blipFill>
        <p:spPr bwMode="auto">
          <a:xfrm>
            <a:off x="4038600" y="2019300"/>
            <a:ext cx="4572000" cy="3429000"/>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fontScale="25000" lnSpcReduction="20000"/>
          </a:bodyPr>
          <a:lstStyle/>
          <a:p>
            <a:r>
              <a:rPr lang="en-US" sz="8000" dirty="0" smtClean="0"/>
              <a:t>Long Term Memory</a:t>
            </a:r>
          </a:p>
          <a:p>
            <a:r>
              <a:rPr lang="en-US" sz="8000" i="1" dirty="0" smtClean="0"/>
              <a:t>          I.    Long-Term Memory (LTM)</a:t>
            </a:r>
            <a:r>
              <a:rPr lang="en-US" sz="8000" dirty="0" smtClean="0"/>
              <a:t> </a:t>
            </a:r>
          </a:p>
          <a:p>
            <a:r>
              <a:rPr lang="en-US" sz="8000" dirty="0" smtClean="0"/>
              <a:t>Long term memory is a relatively permanent memory storage; virtually limitless capacity /stored on basis of meaning and importance. LTM improved with organization; rehearsal; retrieval cues; recognition and recall. LTM brings continuity and meaning in our life. </a:t>
            </a:r>
          </a:p>
          <a:p>
            <a:r>
              <a:rPr lang="en-US" sz="8000" dirty="0" smtClean="0"/>
              <a:t>When we pay attention to an information and engage in active rehearsal the material is stored in the long term memory (LTM). Information in the sensory memory enters short-term memory when it becomes the focus of our attention. If we do not pay attention to the incoming sensory information, the material fades and quickly disappears. We tend to pay attention to certain information and not to the other. Paying attention to certain aspects of our world is what we call - "selective attention". The information from STM is often rehearsed by us. Rehearsal helps transfer of that information from STM to LTM. </a:t>
            </a:r>
          </a:p>
          <a:p>
            <a:r>
              <a:rPr lang="en-US" sz="8000" dirty="0" smtClean="0"/>
              <a:t>1.    </a:t>
            </a:r>
            <a:r>
              <a:rPr lang="en-US" sz="8000" b="1" dirty="0" smtClean="0"/>
              <a:t>Retrieving Information from Memory. </a:t>
            </a:r>
            <a:r>
              <a:rPr lang="en-US" sz="8000" dirty="0" smtClean="0"/>
              <a:t>Factors Affecting Encoding </a:t>
            </a:r>
          </a:p>
          <a:p>
            <a:r>
              <a:rPr lang="en-US" sz="8000" dirty="0" smtClean="0"/>
              <a:t>a)    Encoding specificity principle:  the principle that the environmental cues present at the time information is encoded into long-term memory serve as the best retrieval cues for the information. </a:t>
            </a:r>
          </a:p>
          <a:p>
            <a:r>
              <a:rPr lang="en-US" sz="8000" dirty="0" smtClean="0"/>
              <a:t>b)    State-dependent memory:  long-term memory retrieval is best when a person's physiological state at the time of encoding and retrieval is the same. </a:t>
            </a:r>
          </a:p>
          <a:p>
            <a:r>
              <a:rPr lang="en-US" sz="8000" dirty="0" smtClean="0"/>
              <a:t>c)    Mood-dependent memory:  long-term memory retrieval is best when a person's mood state at the time of encoding and retrieval is the same. </a:t>
            </a:r>
          </a:p>
          <a:p>
            <a:r>
              <a:rPr lang="en-US" sz="8000" dirty="0" smtClean="0"/>
              <a:t>d)    Mood-congruence effect:  long-term memory retrieval is best for experiences and information that are congruent with a person's current mood.</a:t>
            </a:r>
            <a:r>
              <a:rPr lang="en-US" sz="8000" b="1" dirty="0" smtClean="0"/>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4182" y="180109"/>
            <a:ext cx="10190019" cy="6129251"/>
          </a:xfrm>
        </p:spPr>
        <p:txBody>
          <a:bodyPr>
            <a:normAutofit fontScale="92500" lnSpcReduction="20000"/>
          </a:bodyPr>
          <a:lstStyle/>
          <a:p>
            <a:pPr lvl="0">
              <a:buClr>
                <a:srgbClr val="1CADE4"/>
              </a:buClr>
            </a:pPr>
            <a:r>
              <a:rPr lang="en-US" sz="2000" b="1" dirty="0">
                <a:solidFill>
                  <a:prstClr val="black"/>
                </a:solidFill>
              </a:rPr>
              <a:t>1)     </a:t>
            </a:r>
          </a:p>
          <a:p>
            <a:pPr lvl="0">
              <a:buClr>
                <a:srgbClr val="1CADE4"/>
              </a:buClr>
            </a:pPr>
            <a:r>
              <a:rPr lang="en-US" dirty="0">
                <a:solidFill>
                  <a:prstClr val="black"/>
                </a:solidFill>
              </a:rPr>
              <a:t>2.    </a:t>
            </a:r>
            <a:r>
              <a:rPr lang="en-US" b="1" dirty="0">
                <a:solidFill>
                  <a:prstClr val="black"/>
                </a:solidFill>
              </a:rPr>
              <a:t>Measuring Retrieval</a:t>
            </a:r>
            <a:r>
              <a:rPr lang="en-US" dirty="0">
                <a:solidFill>
                  <a:prstClr val="black"/>
                </a:solidFill>
              </a:rPr>
              <a:t> </a:t>
            </a:r>
          </a:p>
          <a:p>
            <a:pPr lvl="0">
              <a:buClr>
                <a:srgbClr val="1CADE4"/>
              </a:buClr>
            </a:pPr>
            <a:r>
              <a:rPr lang="en-US" dirty="0">
                <a:solidFill>
                  <a:prstClr val="black"/>
                </a:solidFill>
              </a:rPr>
              <a:t>a)    Recall:  a measure of long-term memory retrieval that requires the reproduction of the information with essentially no retrieval cues. </a:t>
            </a:r>
          </a:p>
          <a:p>
            <a:pPr lvl="0">
              <a:buClr>
                <a:srgbClr val="1CADE4"/>
              </a:buClr>
            </a:pPr>
            <a:r>
              <a:rPr lang="en-US" dirty="0">
                <a:solidFill>
                  <a:prstClr val="black"/>
                </a:solidFill>
              </a:rPr>
              <a:t>b)     Recognition:  a measure of long-term memory retrieval that only requires the identification of the information in the presence of retrieval cues. </a:t>
            </a:r>
          </a:p>
          <a:p>
            <a:pPr lvl="0">
              <a:buClr>
                <a:srgbClr val="1CADE4"/>
              </a:buClr>
            </a:pPr>
            <a:r>
              <a:rPr lang="en-US" dirty="0">
                <a:solidFill>
                  <a:prstClr val="black"/>
                </a:solidFill>
              </a:rPr>
              <a:t>c)    Relearning:  the savings method of measuring long-term memory retrieval, in which the measure is the amount of time saved when learning information for the second time. </a:t>
            </a:r>
          </a:p>
          <a:p>
            <a:pPr lvl="0">
              <a:buClr>
                <a:srgbClr val="1CADE4"/>
              </a:buClr>
            </a:pPr>
            <a:r>
              <a:rPr lang="en-US" dirty="0">
                <a:solidFill>
                  <a:prstClr val="black"/>
                </a:solidFill>
              </a:rPr>
              <a:t>3.    Two long-term memory distinctions: </a:t>
            </a:r>
          </a:p>
          <a:p>
            <a:pPr lvl="0">
              <a:buClr>
                <a:srgbClr val="1CADE4"/>
              </a:buClr>
            </a:pPr>
            <a:r>
              <a:rPr lang="en-US" dirty="0">
                <a:solidFill>
                  <a:prstClr val="black"/>
                </a:solidFill>
              </a:rPr>
              <a:t>a)    </a:t>
            </a:r>
            <a:r>
              <a:rPr lang="en-US" b="1" i="1" dirty="0">
                <a:solidFill>
                  <a:prstClr val="black"/>
                </a:solidFill>
              </a:rPr>
              <a:t>Explicit/Declarative memory</a:t>
            </a:r>
            <a:r>
              <a:rPr lang="en-US" dirty="0">
                <a:solidFill>
                  <a:prstClr val="black"/>
                </a:solidFill>
              </a:rPr>
              <a:t>, that memory is directly accessible to conscious recollection </a:t>
            </a:r>
          </a:p>
          <a:p>
            <a:pPr lvl="0">
              <a:buClr>
                <a:srgbClr val="1CADE4"/>
              </a:buClr>
            </a:pPr>
            <a:r>
              <a:rPr lang="en-US" dirty="0">
                <a:solidFill>
                  <a:prstClr val="black"/>
                </a:solidFill>
              </a:rPr>
              <a:t>                              I.    Episodic memory (personal experiences with specific times &amp; places) </a:t>
            </a:r>
          </a:p>
          <a:p>
            <a:pPr lvl="0">
              <a:buClr>
                <a:srgbClr val="1CADE4"/>
              </a:buClr>
            </a:pPr>
            <a:r>
              <a:rPr lang="en-US" dirty="0">
                <a:solidFill>
                  <a:prstClr val="black"/>
                </a:solidFill>
              </a:rPr>
              <a:t>                             ii.    Semantic memory (impersonal facts &amp; everyday knowledge) </a:t>
            </a:r>
          </a:p>
          <a:p>
            <a:pPr lvl="0">
              <a:buClr>
                <a:srgbClr val="1CADE4"/>
              </a:buClr>
            </a:pPr>
            <a:r>
              <a:rPr lang="en-US" dirty="0">
                <a:solidFill>
                  <a:prstClr val="black"/>
                </a:solidFill>
              </a:rPr>
              <a:t>b)    </a:t>
            </a:r>
            <a:r>
              <a:rPr lang="en-US" b="1" dirty="0">
                <a:solidFill>
                  <a:prstClr val="black"/>
                </a:solidFill>
              </a:rPr>
              <a:t>Implicit Memory/Non-declarative memory</a:t>
            </a:r>
            <a:r>
              <a:rPr lang="en-US" dirty="0">
                <a:solidFill>
                  <a:prstClr val="black"/>
                </a:solidFill>
              </a:rPr>
              <a:t> that is memory contained within learned skills or modifiable cognitive operations. It is not accessible as specific facts, data, or time-and-place events. </a:t>
            </a:r>
          </a:p>
          <a:p>
            <a:pPr lvl="0">
              <a:buClr>
                <a:srgbClr val="1CADE4"/>
              </a:buClr>
            </a:pPr>
            <a:r>
              <a:rPr lang="en-US" dirty="0">
                <a:solidFill>
                  <a:prstClr val="black"/>
                </a:solidFill>
              </a:rPr>
              <a:t>                              I.    Procedural long-term memory </a:t>
            </a:r>
          </a:p>
          <a:p>
            <a:pPr lvl="0">
              <a:buClr>
                <a:srgbClr val="1CADE4"/>
              </a:buClr>
            </a:pPr>
            <a:r>
              <a:rPr lang="en-US" dirty="0">
                <a:solidFill>
                  <a:prstClr val="black"/>
                </a:solidFill>
              </a:rPr>
              <a:t>                             ii.    Priming </a:t>
            </a:r>
          </a:p>
          <a:p>
            <a:pPr lvl="0">
              <a:buClr>
                <a:srgbClr val="1CADE4"/>
              </a:buClr>
            </a:pPr>
            <a:r>
              <a:rPr lang="en-US" dirty="0">
                <a:solidFill>
                  <a:prstClr val="black"/>
                </a:solidFill>
              </a:rPr>
              <a:t>                            iii.    Classical conditioning </a:t>
            </a:r>
          </a:p>
          <a:p>
            <a:pPr lvl="0">
              <a:buClr>
                <a:srgbClr val="1CADE4"/>
              </a:buClr>
            </a:pPr>
            <a:endParaRPr lang="en-US" dirty="0">
              <a:solidFill>
                <a:prstClr val="black"/>
              </a:solidFill>
            </a:endParaRPr>
          </a:p>
          <a:p>
            <a:endParaRPr lang="sw-KE" dirty="0"/>
          </a:p>
        </p:txBody>
      </p:sp>
    </p:spTree>
    <p:extLst>
      <p:ext uri="{BB962C8B-B14F-4D97-AF65-F5344CB8AC3E}">
        <p14:creationId xmlns:p14="http://schemas.microsoft.com/office/powerpoint/2010/main" val="29033957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098" name="Picture 2" descr="C:\Users\Idris\Desktop\sec4_4.4.4a.jpg"/>
          <p:cNvPicPr>
            <a:picLocks noGrp="1" noChangeAspect="1" noChangeArrowheads="1"/>
          </p:cNvPicPr>
          <p:nvPr>
            <p:ph idx="1"/>
          </p:nvPr>
        </p:nvPicPr>
        <p:blipFill>
          <a:blip r:embed="rId2" cstate="print"/>
          <a:stretch>
            <a:fillRect/>
          </a:stretch>
        </p:blipFill>
        <p:spPr bwMode="auto">
          <a:xfrm>
            <a:off x="2832100" y="1752600"/>
            <a:ext cx="6985000" cy="3962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5.Mention 5 activities associated with health behavior.</a:t>
            </a:r>
            <a:endParaRPr lang="sw-KE" dirty="0">
              <a:solidFill>
                <a:schemeClr val="accent2"/>
              </a:solidFill>
            </a:endParaRPr>
          </a:p>
        </p:txBody>
      </p:sp>
      <p:sp>
        <p:nvSpPr>
          <p:cNvPr id="3" name="Content Placeholder 2"/>
          <p:cNvSpPr>
            <a:spLocks noGrp="1"/>
          </p:cNvSpPr>
          <p:nvPr>
            <p:ph idx="1"/>
          </p:nvPr>
        </p:nvSpPr>
        <p:spPr/>
        <p:txBody>
          <a:bodyPr>
            <a:normAutofit/>
          </a:bodyPr>
          <a:lstStyle/>
          <a:p>
            <a:r>
              <a:rPr lang="en-US" sz="2800" dirty="0" smtClean="0"/>
              <a:t>.Preventive behavior</a:t>
            </a:r>
          </a:p>
          <a:p>
            <a:r>
              <a:rPr lang="en-US" sz="2800" dirty="0" smtClean="0"/>
              <a:t>.Seeking treatment</a:t>
            </a:r>
          </a:p>
          <a:p>
            <a:r>
              <a:rPr lang="en-US" sz="2800" dirty="0" smtClean="0"/>
              <a:t>.Public health awareness</a:t>
            </a:r>
          </a:p>
          <a:p>
            <a:r>
              <a:rPr lang="en-US" sz="2800" dirty="0" smtClean="0"/>
              <a:t>.Seek role behavior</a:t>
            </a:r>
          </a:p>
          <a:p>
            <a:r>
              <a:rPr lang="en-US" sz="2800" dirty="0" smtClean="0"/>
              <a:t>.Self efficacy</a:t>
            </a:r>
          </a:p>
          <a:p>
            <a:r>
              <a:rPr lang="en-US" sz="2800" dirty="0" smtClean="0"/>
              <a:t>.Lack of perceived barrier to action motivates one to seek medication</a:t>
            </a:r>
            <a:endParaRPr lang="sw-KE" sz="2800" dirty="0"/>
          </a:p>
        </p:txBody>
      </p:sp>
    </p:spTree>
    <p:extLst>
      <p:ext uri="{BB962C8B-B14F-4D97-AF65-F5344CB8AC3E}">
        <p14:creationId xmlns:p14="http://schemas.microsoft.com/office/powerpoint/2010/main" val="9350095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
            <a:ext cx="11014364" cy="12732327"/>
          </a:xfrm>
        </p:spPr>
        <p:txBody>
          <a:bodyPr>
            <a:noAutofit/>
          </a:bodyPr>
          <a:lstStyle/>
          <a:p>
            <a:r>
              <a:rPr lang="en-US" b="1" i="1" dirty="0" smtClean="0">
                <a:solidFill>
                  <a:schemeClr val="accent2"/>
                </a:solidFill>
              </a:rPr>
              <a:t>4</a:t>
            </a:r>
            <a:r>
              <a:rPr lang="en-US" i="1" dirty="0" smtClean="0">
                <a:solidFill>
                  <a:schemeClr val="accent2"/>
                </a:solidFill>
              </a:rPr>
              <a:t>.5 Types of memory</a:t>
            </a:r>
            <a:r>
              <a:rPr lang="en-US" b="1" i="1" dirty="0" smtClean="0">
                <a:solidFill>
                  <a:schemeClr val="accent2"/>
                </a:solidFill>
              </a:rPr>
              <a:t> </a:t>
            </a:r>
            <a:endParaRPr lang="en-US" dirty="0" smtClean="0">
              <a:solidFill>
                <a:schemeClr val="accent2"/>
              </a:solidFill>
            </a:endParaRPr>
          </a:p>
          <a:p>
            <a:r>
              <a:rPr lang="en-US" dirty="0" smtClean="0"/>
              <a:t>Memory consists of a set of functions that serve specific adaptive purposes, enabling organisms to benefit from prior experience (Klein et al., 2002); hence there are many kinds of memory. </a:t>
            </a:r>
          </a:p>
          <a:p>
            <a:r>
              <a:rPr lang="en-US" b="1" dirty="0" smtClean="0"/>
              <a:t>1. Broad differences among types of memory </a:t>
            </a:r>
            <a:endParaRPr lang="en-US" dirty="0" smtClean="0"/>
          </a:p>
          <a:p>
            <a:r>
              <a:rPr lang="en-US" dirty="0" smtClean="0"/>
              <a:t>a) Explicit and implicit memory </a:t>
            </a:r>
          </a:p>
          <a:p>
            <a:r>
              <a:rPr lang="en-US" dirty="0" smtClean="0"/>
              <a:t>b) Conscious and unconscious forms of memory </a:t>
            </a:r>
          </a:p>
          <a:p>
            <a:r>
              <a:rPr lang="en-US" dirty="0" smtClean="0"/>
              <a:t>c) Voluntary and involuntary retention </a:t>
            </a:r>
          </a:p>
          <a:p>
            <a:r>
              <a:rPr lang="en-US" dirty="0" smtClean="0"/>
              <a:t>d) Intentional and incidental learning </a:t>
            </a:r>
          </a:p>
          <a:p>
            <a:r>
              <a:rPr lang="en-US" dirty="0" smtClean="0"/>
              <a:t>e) Retrieval, declarative and procedural memory </a:t>
            </a:r>
          </a:p>
          <a:p>
            <a:r>
              <a:rPr lang="en-US" dirty="0" smtClean="0"/>
              <a:t>f) Retrospective and prospective memory </a:t>
            </a:r>
          </a:p>
          <a:p>
            <a:r>
              <a:rPr lang="en-US" dirty="0" smtClean="0"/>
              <a:t>Let us look at these in more detail. </a:t>
            </a:r>
          </a:p>
          <a:p>
            <a:r>
              <a:rPr lang="en-US" b="1" i="1" dirty="0" smtClean="0"/>
              <a:t>a) Explicit and Implicit Memory</a:t>
            </a:r>
            <a:r>
              <a:rPr lang="en-US" dirty="0" smtClean="0"/>
              <a:t> </a:t>
            </a:r>
          </a:p>
          <a:p>
            <a:r>
              <a:rPr lang="en-US" dirty="0" smtClean="0"/>
              <a:t>Graf and Schechter (1985) introduced the terms explicit (conscious retention) and implicit (unconscious retention) memory to the field. </a:t>
            </a:r>
          </a:p>
          <a:p>
            <a:r>
              <a:rPr lang="en-US" dirty="0" smtClean="0"/>
              <a:t>I. </a:t>
            </a:r>
            <a:r>
              <a:rPr lang="en-US" u="sng" dirty="0" smtClean="0"/>
              <a:t>Explicit (conscious) memory</a:t>
            </a:r>
            <a:r>
              <a:rPr lang="en-US" dirty="0" smtClean="0"/>
              <a:t> refers to cases of conscious recollection. Explicit recollection may be intentional and effortful, or it may occur without the intent to explicitly remember information relevant to a given memory task, as is the case with involuntary conscious recollection (e.g., Richardson-Kalvin et al., 1996). In cases of explicit retention, people respond to a direct request for information about their past, and such tests are called explicit memory tests. </a:t>
            </a:r>
          </a:p>
          <a:p>
            <a:r>
              <a:rPr lang="en-US" dirty="0" smtClean="0"/>
              <a:t>ii. </a:t>
            </a:r>
            <a:r>
              <a:rPr lang="en-US" u="sng" dirty="0" smtClean="0"/>
              <a:t>Implicit (unconscious) memory</a:t>
            </a:r>
            <a:r>
              <a:rPr lang="en-US" dirty="0" smtClean="0"/>
              <a:t> refers to transfer measures when people may not be aware of using memory at all (Jacoby, 1984). Implicit retention also occurs when subjects show savings in retention without being able to recollect the experience that gave rise to the savings (Ebbinghaus, 1964). Implicit (unconscious retention) may be observed in performance on tests of implicit memory where individuals indirectly demonstrate their prior exposure to the test material under conditions in which they do not consciously recognize the material. </a:t>
            </a:r>
          </a:p>
          <a:p>
            <a:r>
              <a:rPr lang="en-US" b="1" i="1" dirty="0" smtClean="0"/>
              <a:t>b) Conscious and Unconscious Forms of Memory</a:t>
            </a:r>
            <a:r>
              <a:rPr lang="en-US" dirty="0" smtClean="0"/>
              <a:t> </a:t>
            </a:r>
          </a:p>
          <a:p>
            <a:r>
              <a:rPr lang="en-US" dirty="0" smtClean="0"/>
              <a:t>i. Conscious and unconscious forms of memory refer to the mental states of awareness associated with remembering the past. This classification of memory is </a:t>
            </a:r>
            <a:br>
              <a:rPr lang="en-US" dirty="0" smtClean="0"/>
            </a:br>
            <a:r>
              <a:rPr lang="en-US" dirty="0" smtClean="0"/>
              <a:t>reminiscent of Sigmund Freud's </a:t>
            </a:r>
            <a:br>
              <a:rPr lang="en-US" dirty="0" smtClean="0"/>
            </a:br>
            <a:r>
              <a:rPr lang="en-US" dirty="0" smtClean="0"/>
              <a:t>psychoanalytic tradition. </a:t>
            </a:r>
          </a:p>
          <a:p>
            <a:r>
              <a:rPr lang="en-US" dirty="0" smtClean="0"/>
              <a:t>ii. Conscious recollection which may be </a:t>
            </a:r>
            <a:r>
              <a:rPr lang="en-US" u="sng" dirty="0" smtClean="0"/>
              <a:t>voluntary</a:t>
            </a:r>
            <a:r>
              <a:rPr lang="en-US" dirty="0" smtClean="0"/>
              <a:t> or </a:t>
            </a:r>
            <a:r>
              <a:rPr lang="en-US" u="sng" dirty="0" smtClean="0"/>
              <a:t>involuntary</a:t>
            </a:r>
            <a:r>
              <a:rPr lang="en-US" dirty="0" smtClean="0"/>
              <a:t> refers to the subjective awareness of remembering information encountered in the past. </a:t>
            </a:r>
          </a:p>
          <a:p>
            <a:r>
              <a:rPr lang="en-US" dirty="0" smtClean="0"/>
              <a:t>iii. Unconscious retention may be observed in performance on tests of implicit memory where individuals indirectly demonstrate their prior exposure to the test material under conditions in which they do not consciously recognize the material. </a:t>
            </a:r>
          </a:p>
          <a:p>
            <a:r>
              <a:rPr lang="en-US" b="1" i="1" dirty="0" smtClean="0"/>
              <a:t>c) Voluntary and Involuntary Retention</a:t>
            </a:r>
            <a:r>
              <a:rPr lang="en-US" dirty="0" smtClean="0"/>
              <a:t> </a:t>
            </a:r>
          </a:p>
          <a:p>
            <a:r>
              <a:rPr lang="en-US" dirty="0" smtClean="0"/>
              <a:t>i. Voluntary retention refers to deliberate, willful recollection </a:t>
            </a:r>
          </a:p>
          <a:p>
            <a:r>
              <a:rPr lang="en-US" dirty="0" smtClean="0"/>
              <a:t>ii. Involuntary retention refers to recollection that occurs without conscious effort. </a:t>
            </a:r>
          </a:p>
          <a:p>
            <a:r>
              <a:rPr lang="en-US" b="1" i="1" dirty="0" smtClean="0"/>
              <a:t>d) Intentional and Incidental Learning and Retrieval</a:t>
            </a:r>
            <a:r>
              <a:rPr lang="en-US" dirty="0" smtClean="0"/>
              <a:t> </a:t>
            </a:r>
          </a:p>
          <a:p>
            <a:r>
              <a:rPr lang="en-US" dirty="0" smtClean="0"/>
              <a:t>i. </a:t>
            </a:r>
            <a:r>
              <a:rPr lang="en-US" u="sng" dirty="0" smtClean="0"/>
              <a:t>Intentional and incidental learning </a:t>
            </a:r>
            <a:r>
              <a:rPr lang="en-US" dirty="0" smtClean="0"/>
              <a:t>refer to whether or not people intend to learn material to which they are exposed. </a:t>
            </a:r>
          </a:p>
          <a:p>
            <a:r>
              <a:rPr lang="en-US" dirty="0" smtClean="0"/>
              <a:t>ii. Under intentional retrieval conditions, a person is asked to engage in conscious, deliberate recollection of a past event (e.g., recalling a word from a previously studied list that completes a word stem). </a:t>
            </a:r>
          </a:p>
          <a:p>
            <a:r>
              <a:rPr lang="en-US" dirty="0" smtClean="0"/>
              <a:t>iii. By contrast, incidental retrieval involves giving people the same word stem with the instruction to write the first word that comes to mind. Incidental retrieval is indexed by priming, the better performance in completing the stem with the target word relative to a control condition in which the word had not been studied. </a:t>
            </a:r>
          </a:p>
          <a:p>
            <a:r>
              <a:rPr lang="en-US" b="1" i="1" dirty="0" smtClean="0"/>
              <a:t>e) Declarative and Non-declarative (procedural) Memory</a:t>
            </a:r>
            <a:r>
              <a:rPr lang="en-US" dirty="0" smtClean="0"/>
              <a:t> </a:t>
            </a:r>
          </a:p>
          <a:p>
            <a:r>
              <a:rPr lang="en-US" dirty="0" smtClean="0"/>
              <a:t>i. Ryle distinguished between declarative knowledge [knowing that] and procedural knowledge [knowing how], (Ryle, 1949). </a:t>
            </a:r>
          </a:p>
          <a:p>
            <a:r>
              <a:rPr lang="en-US" dirty="0" smtClean="0"/>
              <a:t>ii. Squire proposed declarative memory includes episodic memory [remembering specific events of the past] as well as semantic memory [general knowledge], Squire (1982).</a:t>
            </a:r>
            <a:r>
              <a:rPr lang="en-US" b="1" dirty="0" smtClean="0"/>
              <a:t> </a:t>
            </a:r>
            <a:endParaRPr lang="en-US" dirty="0" smtClean="0"/>
          </a:p>
          <a:p>
            <a:r>
              <a:rPr lang="en-US" dirty="0" smtClean="0"/>
              <a:t>iii. Non-declarative memory includes traditional procedural tasks and to others such as priming and skill learning. </a:t>
            </a:r>
          </a:p>
          <a:p>
            <a:r>
              <a:rPr lang="en-US" b="1" i="1" dirty="0" smtClean="0"/>
              <a:t>f) Retrospective and Prospective Memory</a:t>
            </a:r>
            <a:r>
              <a:rPr lang="en-US" dirty="0" smtClean="0"/>
              <a:t> </a:t>
            </a:r>
          </a:p>
          <a:p>
            <a:r>
              <a:rPr lang="en-US" dirty="0" smtClean="0"/>
              <a:t>i. Memory for the past experience on current behavior is retrospective memory. </a:t>
            </a:r>
          </a:p>
          <a:p>
            <a:r>
              <a:rPr lang="en-US" dirty="0" smtClean="0"/>
              <a:t>ii. Memory for intentions to be performed in the future is prospective memory. Prospective memory tasks differ from retrospective memory tasks in that there is usually no explicit cue to elicit recall of the intention. Instead, prospective memory tasks require that subjects use an environmental cue to know when to retrieve the intention, so it is a curious mix of incidental and intentional retrieval. Prospective memory tasks can be classified as cue-based or event-based or time-based. Retrieval of prospective memories may sometimes involve monitoring and may sometimes be spontaneous and effortless (Einstein and McDaniel, 2005). </a:t>
            </a:r>
          </a:p>
          <a:p>
            <a:r>
              <a:rPr lang="en-US" b="1" dirty="0" smtClean="0"/>
              <a:t>2. Memory types based on duration span</a:t>
            </a:r>
            <a:r>
              <a:rPr lang="en-US" dirty="0" smtClean="0"/>
              <a:t> </a:t>
            </a:r>
          </a:p>
          <a:p>
            <a:r>
              <a:rPr lang="en-US" dirty="0" smtClean="0"/>
              <a:t>a) Varieties Types of Short-Term Memory </a:t>
            </a:r>
          </a:p>
          <a:p>
            <a:r>
              <a:rPr lang="en-US" dirty="0" smtClean="0"/>
              <a:t>i. Sensory Memories </a:t>
            </a:r>
          </a:p>
          <a:p>
            <a:r>
              <a:rPr lang="en-US" dirty="0" smtClean="0"/>
              <a:t>ii. Short-Term Storage </a:t>
            </a:r>
          </a:p>
          <a:p>
            <a:r>
              <a:rPr lang="en-US" dirty="0" smtClean="0"/>
              <a:t>iii. Working Memory </a:t>
            </a:r>
          </a:p>
          <a:p>
            <a:r>
              <a:rPr lang="en-US" dirty="0" smtClean="0"/>
              <a:t>iv. Long-Term Working Memory </a:t>
            </a:r>
          </a:p>
          <a:p>
            <a:r>
              <a:rPr lang="en-US" dirty="0" smtClean="0"/>
              <a:t>b) Varieties of Long-Term Memory </a:t>
            </a:r>
          </a:p>
          <a:p>
            <a:r>
              <a:rPr lang="en-US" dirty="0" smtClean="0"/>
              <a:t>i. Code-Specific Forms of Retention </a:t>
            </a:r>
          </a:p>
          <a:p>
            <a:r>
              <a:rPr lang="en-US" dirty="0" smtClean="0"/>
              <a:t>a) Visual-spatial memory </a:t>
            </a:r>
          </a:p>
          <a:p>
            <a:r>
              <a:rPr lang="en-US" dirty="0" smtClean="0"/>
              <a:t>b) Imagery </a:t>
            </a:r>
          </a:p>
          <a:p>
            <a:r>
              <a:rPr lang="en-US" dirty="0" smtClean="0"/>
              <a:t>c) Olfactory memory </a:t>
            </a:r>
          </a:p>
          <a:p>
            <a:r>
              <a:rPr lang="en-US" dirty="0" smtClean="0"/>
              <a:t>d) Skill learning </a:t>
            </a:r>
          </a:p>
          <a:p>
            <a:r>
              <a:rPr lang="en-US" dirty="0" smtClean="0"/>
              <a:t>e) Verbal memory </a:t>
            </a:r>
          </a:p>
          <a:p>
            <a:r>
              <a:rPr lang="en-US" dirty="0" smtClean="0"/>
              <a:t>ii. Forms of Explicit Memory </a:t>
            </a:r>
          </a:p>
          <a:p>
            <a:r>
              <a:rPr lang="en-US" dirty="0" smtClean="0"/>
              <a:t>a) Episodic memory </a:t>
            </a:r>
          </a:p>
          <a:p>
            <a:r>
              <a:rPr lang="en-US" dirty="0" smtClean="0"/>
              <a:t>b) Autobiographical memory </a:t>
            </a:r>
          </a:p>
          <a:p>
            <a:r>
              <a:rPr lang="en-US" dirty="0" smtClean="0"/>
              <a:t>c) Semantic memory </a:t>
            </a:r>
          </a:p>
          <a:p>
            <a:r>
              <a:rPr lang="en-US" dirty="0" smtClean="0"/>
              <a:t>d) Collective memory </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solidFill>
                  <a:schemeClr val="accent2"/>
                </a:solidFill>
              </a:rPr>
              <a:t>42.Agents of change in secondary sociolization</a:t>
            </a:r>
          </a:p>
          <a:p>
            <a:pPr marL="514350" indent="-514350">
              <a:buAutoNum type="arabicPeriod"/>
            </a:pPr>
            <a:r>
              <a:rPr lang="en-US" sz="2800" dirty="0" smtClean="0"/>
              <a:t>Mass Media – influence peoples behavior through modeling.</a:t>
            </a:r>
          </a:p>
          <a:p>
            <a:pPr marL="514350" indent="-514350">
              <a:buAutoNum type="arabicPeriod"/>
            </a:pPr>
            <a:r>
              <a:rPr lang="en-US" sz="2800" dirty="0" smtClean="0"/>
              <a:t>School – opens door to new social world, provides information to individual to understand ,</a:t>
            </a:r>
          </a:p>
          <a:p>
            <a:pPr marL="514350" indent="-514350">
              <a:buAutoNum type="arabicPeriod"/>
            </a:pPr>
            <a:r>
              <a:rPr lang="en-US" sz="2800" dirty="0" smtClean="0"/>
              <a:t>Peers – learn how to for relationships without adult supervision, one can change behavior to fit in to peer group</a:t>
            </a:r>
          </a:p>
          <a:p>
            <a:pPr marL="514350" indent="-514350">
              <a:buAutoNum type="arabicPeriod"/>
            </a:pPr>
            <a:endParaRPr lang="en-US"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3346" y="471055"/>
            <a:ext cx="10300856" cy="5838305"/>
          </a:xfrm>
        </p:spPr>
        <p:txBody>
          <a:bodyPr>
            <a:noAutofit/>
          </a:bodyPr>
          <a:lstStyle/>
          <a:p>
            <a:r>
              <a:rPr lang="en-US" sz="2400" dirty="0" smtClean="0">
                <a:solidFill>
                  <a:schemeClr val="accent2"/>
                </a:solidFill>
              </a:rPr>
              <a:t>43.Functions of a group t its members</a:t>
            </a:r>
          </a:p>
          <a:p>
            <a:pPr marL="514350" indent="-514350">
              <a:buAutoNum type="arabicPeriod"/>
            </a:pPr>
            <a:r>
              <a:rPr lang="en-US" sz="2400" dirty="0" smtClean="0"/>
              <a:t>Support</a:t>
            </a:r>
          </a:p>
          <a:p>
            <a:pPr marL="514350" indent="-514350">
              <a:buAutoNum type="arabicPeriod"/>
            </a:pPr>
            <a:r>
              <a:rPr lang="en-US" sz="2400" dirty="0" smtClean="0"/>
              <a:t>Protection</a:t>
            </a:r>
          </a:p>
          <a:p>
            <a:pPr marL="514350" indent="-514350">
              <a:buAutoNum type="arabicPeriod"/>
            </a:pPr>
            <a:r>
              <a:rPr lang="en-US" sz="2400" dirty="0" smtClean="0"/>
              <a:t>Security mirrors strength in numbers due to recognition and status.\</a:t>
            </a:r>
          </a:p>
          <a:p>
            <a:pPr marL="514350" indent="-514350">
              <a:buAutoNum type="arabicPeriod"/>
            </a:pPr>
            <a:r>
              <a:rPr lang="en-US" sz="2400" dirty="0" smtClean="0"/>
              <a:t>Self esteem transmits peoples feeling of self worth like in a highly valued group.</a:t>
            </a:r>
          </a:p>
          <a:p>
            <a:pPr marL="514350" indent="-514350">
              <a:buAutoNum type="arabicPeriod"/>
            </a:pPr>
            <a:r>
              <a:rPr lang="en-US" sz="2400" dirty="0" smtClean="0"/>
              <a:t>Affiliation with groups can meet one's social needs like friendship and social relations</a:t>
            </a:r>
          </a:p>
          <a:p>
            <a:pPr marL="514350" indent="-514350">
              <a:buAutoNum type="arabicPeriod"/>
            </a:pPr>
            <a:r>
              <a:rPr lang="en-US" sz="2400" dirty="0" smtClean="0"/>
              <a:t>Groups represent power achieving things individually become possible with group effort.</a:t>
            </a:r>
          </a:p>
          <a:p>
            <a:pPr marL="514350" indent="-514350">
              <a:buAutoNum type="arabicPeriod"/>
            </a:pPr>
            <a:r>
              <a:rPr lang="en-US" sz="2400" dirty="0" smtClean="0"/>
              <a:t>People may join group for goal achievement</a:t>
            </a:r>
            <a:endParaRPr lang="en-US" sz="24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The way a patient behaves during his dental visit has an effect on treatment outcome. What happens when there is unresolved conflict in the patient for which ego is not able to find a solution?</a:t>
            </a:r>
            <a:endParaRPr lang="en-US"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solidFill>
                  <a:schemeClr val="accent2"/>
                </a:solidFill>
              </a:rPr>
              <a:t>44.Enumerate and explain the various hierarchies of human needs to Abraham mallows model</a:t>
            </a:r>
            <a:endParaRPr lang="en-US" sz="2800" dirty="0">
              <a:solidFill>
                <a:schemeClr val="accent2"/>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982" y="0"/>
            <a:ext cx="10460182" cy="6941128"/>
          </a:xfrm>
        </p:spPr>
        <p:txBody>
          <a:bodyPr>
            <a:noAutofit/>
          </a:bodyPr>
          <a:lstStyle/>
          <a:p>
            <a:r>
              <a:rPr lang="en-US" sz="1600" dirty="0" smtClean="0">
                <a:solidFill>
                  <a:schemeClr val="accent2"/>
                </a:solidFill>
              </a:rPr>
              <a:t>45.Types </a:t>
            </a:r>
            <a:r>
              <a:rPr lang="en-US" sz="1600" dirty="0">
                <a:solidFill>
                  <a:schemeClr val="accent2"/>
                </a:solidFill>
              </a:rPr>
              <a:t>of Conflict</a:t>
            </a:r>
          </a:p>
          <a:p>
            <a:r>
              <a:rPr lang="en-US" sz="1600" dirty="0"/>
              <a:t>George Simmel has mentioned four types of conflict: </a:t>
            </a:r>
          </a:p>
          <a:p>
            <a:r>
              <a:rPr lang="en-US" sz="1600" dirty="0"/>
              <a:t>a.                   War </a:t>
            </a:r>
          </a:p>
          <a:p>
            <a:r>
              <a:rPr lang="en-US" sz="1600" dirty="0"/>
              <a:t>b.                  Feud or factional Strife </a:t>
            </a:r>
          </a:p>
          <a:p>
            <a:r>
              <a:rPr lang="en-US" sz="1600" dirty="0"/>
              <a:t>c.                   Litigation and </a:t>
            </a:r>
          </a:p>
          <a:p>
            <a:r>
              <a:rPr lang="en-US" sz="1600" dirty="0"/>
              <a:t>d.                  Conflict of impersonal ideals. </a:t>
            </a:r>
          </a:p>
          <a:p>
            <a:r>
              <a:rPr lang="en-US" sz="1600" dirty="0"/>
              <a:t>Look at each in greater detail. </a:t>
            </a:r>
          </a:p>
          <a:p>
            <a:r>
              <a:rPr lang="en-US" sz="1600" b="1" dirty="0"/>
              <a:t>1.</a:t>
            </a:r>
            <a:r>
              <a:rPr lang="en-US" sz="1600" dirty="0"/>
              <a:t>      </a:t>
            </a:r>
            <a:r>
              <a:rPr lang="en-US" sz="1600" b="1" dirty="0"/>
              <a:t>War</a:t>
            </a:r>
            <a:r>
              <a:rPr lang="en-US" sz="1600" dirty="0"/>
              <a:t> </a:t>
            </a:r>
          </a:p>
          <a:p>
            <a:r>
              <a:rPr lang="en-US" sz="1600" dirty="0"/>
              <a:t>According to Simmel, war represents a deep seated antagonistic impulse in man. It is a worst type of conflict which aims at the destruction of the opponent. When all the efforts to resolve the conflict between two nations fail, war finally breaks out as it in the only alternative to the peaceful means of solution. </a:t>
            </a:r>
          </a:p>
          <a:p>
            <a:r>
              <a:rPr lang="en-US" sz="1600" b="1" dirty="0"/>
              <a:t>2.</a:t>
            </a:r>
            <a:r>
              <a:rPr lang="en-US" sz="1600" dirty="0"/>
              <a:t>      </a:t>
            </a:r>
            <a:r>
              <a:rPr lang="en-US" sz="1600" b="1" dirty="0"/>
              <a:t>Feud or Factional strife</a:t>
            </a:r>
            <a:r>
              <a:rPr lang="en-US" sz="1600" dirty="0"/>
              <a:t> </a:t>
            </a:r>
          </a:p>
          <a:p>
            <a:r>
              <a:rPr lang="en-US" sz="1600" dirty="0"/>
              <a:t>It is an intra- group conflict. It takes place among the members of the same group. The degree of feud varies in groups. </a:t>
            </a:r>
          </a:p>
          <a:p>
            <a:r>
              <a:rPr lang="en-US" sz="1600" b="1" dirty="0"/>
              <a:t>3.</a:t>
            </a:r>
            <a:r>
              <a:rPr lang="en-US" sz="1600" dirty="0"/>
              <a:t>      </a:t>
            </a:r>
            <a:r>
              <a:rPr lang="en-US" sz="1600" b="1" dirty="0"/>
              <a:t>Litigation</a:t>
            </a:r>
            <a:r>
              <a:rPr lang="en-US" sz="1600" dirty="0"/>
              <a:t> </a:t>
            </a:r>
          </a:p>
          <a:p>
            <a:r>
              <a:rPr lang="en-US" sz="1600" dirty="0"/>
              <a:t>Litigation is a judicial form of conflict. People take recourse to legal means in the courts of law to protect their right to possessions. This type of conflict is more objective in nature. </a:t>
            </a:r>
          </a:p>
          <a:p>
            <a:r>
              <a:rPr lang="en-US" sz="1600" b="1" dirty="0"/>
              <a:t>4.</a:t>
            </a:r>
            <a:r>
              <a:rPr lang="en-US" sz="1600" dirty="0"/>
              <a:t>      </a:t>
            </a:r>
            <a:r>
              <a:rPr lang="en-US" sz="1600" b="1" dirty="0"/>
              <a:t>Conflict of impersonal ideals</a:t>
            </a:r>
            <a:r>
              <a:rPr lang="en-US" sz="1600" dirty="0"/>
              <a:t> </a:t>
            </a:r>
          </a:p>
          <a:p>
            <a:r>
              <a:rPr lang="en-US" sz="1600" dirty="0"/>
              <a:t>When individuals fight not for their personal gain, but for some ideal, it is called the conflict of impersonal ideals. In such a conflict, each party attempts to justify truthfulness of its own ideals. For example, a political party always tries to prove that its ideals are better than that of the other political parties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Autofit/>
          </a:bodyPr>
          <a:lstStyle/>
          <a:p>
            <a:r>
              <a:rPr lang="en-US" dirty="0" smtClean="0">
                <a:solidFill>
                  <a:schemeClr val="accent2"/>
                </a:solidFill>
              </a:rPr>
              <a:t>46.Forms </a:t>
            </a:r>
            <a:r>
              <a:rPr lang="en-US" dirty="0">
                <a:solidFill>
                  <a:schemeClr val="accent2"/>
                </a:solidFill>
              </a:rPr>
              <a:t>of conflicts</a:t>
            </a:r>
          </a:p>
          <a:p>
            <a:r>
              <a:rPr lang="en-US" dirty="0"/>
              <a:t>Let us now look at these forms of conflict a little further. </a:t>
            </a:r>
          </a:p>
          <a:p>
            <a:r>
              <a:rPr lang="en-US" b="1" dirty="0"/>
              <a:t>1.</a:t>
            </a:r>
            <a:r>
              <a:rPr lang="en-US" dirty="0"/>
              <a:t> </a:t>
            </a:r>
            <a:r>
              <a:rPr lang="en-US" b="1" dirty="0"/>
              <a:t>Personal Conflict</a:t>
            </a:r>
            <a:r>
              <a:rPr lang="en-US" dirty="0"/>
              <a:t> </a:t>
            </a:r>
          </a:p>
          <a:p>
            <a:r>
              <a:rPr lang="en-US" dirty="0"/>
              <a:t>Personal conflict occurs on personal level. It arises when the ideals and aims of two individuals clash with each other. The fight of the students for the office of the Students’ Union provides a bright example of this form of conflict. </a:t>
            </a:r>
          </a:p>
          <a:p>
            <a:r>
              <a:rPr lang="en-US" b="1" dirty="0"/>
              <a:t>2.</a:t>
            </a:r>
            <a:r>
              <a:rPr lang="en-US" dirty="0"/>
              <a:t> </a:t>
            </a:r>
            <a:r>
              <a:rPr lang="en-US" b="1" dirty="0"/>
              <a:t>Racial Conflict</a:t>
            </a:r>
            <a:r>
              <a:rPr lang="en-US" dirty="0"/>
              <a:t> </a:t>
            </a:r>
          </a:p>
          <a:p>
            <a:r>
              <a:rPr lang="en-US" dirty="0"/>
              <a:t>Racial conflict is mostly due to the physical differences. Some races consider themselves superior to other races and there are also races which feel that they are inferior to other. The feeling of superiority or inferiority is the root cause of racial conflict. Conflict between the Whites and Negroes in the U.S.A. provides an example of racial conflict. </a:t>
            </a:r>
          </a:p>
          <a:p>
            <a:r>
              <a:rPr lang="en-US" b="1" dirty="0"/>
              <a:t>3.</a:t>
            </a:r>
            <a:r>
              <a:rPr lang="en-US" dirty="0"/>
              <a:t> </a:t>
            </a:r>
            <a:r>
              <a:rPr lang="en-US" b="1" dirty="0"/>
              <a:t>Political Conflict</a:t>
            </a:r>
            <a:r>
              <a:rPr lang="en-US" dirty="0"/>
              <a:t> </a:t>
            </a:r>
          </a:p>
          <a:p>
            <a:r>
              <a:rPr lang="en-US" dirty="0"/>
              <a:t>Political conflict arises when different political parties with their own ideologies try to achieve their interest. The main cause of this kind of conflict is power which they want to capture. The conflict between different political parties is an example of this type of conflict.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7037" y="0"/>
            <a:ext cx="9720073" cy="4023360"/>
          </a:xfrm>
        </p:spPr>
        <p:txBody>
          <a:bodyPr>
            <a:noAutofit/>
          </a:bodyPr>
          <a:lstStyle/>
          <a:p>
            <a:r>
              <a:rPr lang="en-US" sz="1800" b="1" dirty="0"/>
              <a:t>4.</a:t>
            </a:r>
            <a:r>
              <a:rPr lang="en-US" sz="1800" dirty="0"/>
              <a:t> </a:t>
            </a:r>
            <a:r>
              <a:rPr lang="en-US" sz="1800" b="1" dirty="0"/>
              <a:t>International Conflict</a:t>
            </a:r>
            <a:r>
              <a:rPr lang="en-US" sz="1800" dirty="0"/>
              <a:t> </a:t>
            </a:r>
          </a:p>
          <a:p>
            <a:r>
              <a:rPr lang="en-US" sz="1800" dirty="0"/>
              <a:t>International conflict occurs among the different nations of the world. It may take place for political, religious economic, ideological or for any other reasons. The conflict between India and Pakistan is an example of such type of conflict. </a:t>
            </a:r>
          </a:p>
          <a:p>
            <a:r>
              <a:rPr lang="en-US" sz="1800" b="1" dirty="0"/>
              <a:t>5.</a:t>
            </a:r>
            <a:r>
              <a:rPr lang="en-US" sz="1800" dirty="0"/>
              <a:t> </a:t>
            </a:r>
            <a:r>
              <a:rPr lang="en-US" sz="1800" b="1" dirty="0"/>
              <a:t>Class Conflict</a:t>
            </a:r>
            <a:r>
              <a:rPr lang="en-US" sz="1800" dirty="0"/>
              <a:t> </a:t>
            </a:r>
          </a:p>
          <a:p>
            <a:r>
              <a:rPr lang="en-US" sz="1800" dirty="0"/>
              <a:t>Class conflict takes place among classes with their differing interests. In the feudal society there was conflict between the landlords and the peasants. The capitalist society is characterized by the bourgeoisie and proletariat. </a:t>
            </a:r>
          </a:p>
          <a:p>
            <a:r>
              <a:rPr lang="en-US" sz="1800" dirty="0"/>
              <a:t>In addition to the conflicts discussed above there are a few other forms of conflict. They are stated below: </a:t>
            </a:r>
          </a:p>
          <a:p>
            <a:r>
              <a:rPr lang="en-US" sz="1800" b="1" dirty="0"/>
              <a:t>1.</a:t>
            </a:r>
            <a:r>
              <a:rPr lang="en-US" sz="1800" dirty="0"/>
              <a:t> </a:t>
            </a:r>
            <a:r>
              <a:rPr lang="en-US" sz="1800" b="1" dirty="0"/>
              <a:t>Personal and Corporate Conflict</a:t>
            </a:r>
            <a:r>
              <a:rPr lang="en-US" sz="1800" dirty="0"/>
              <a:t> </a:t>
            </a:r>
          </a:p>
          <a:p>
            <a:r>
              <a:rPr lang="en-US" sz="1800" dirty="0"/>
              <a:t>Conflict may be personal as well as corporate. Personal conflict takes place within the groups. It arises on account of various motives, envy, hostility, treachery etc. The group does not derive any benefit from this kind of internal conflict. </a:t>
            </a:r>
          </a:p>
          <a:p>
            <a:r>
              <a:rPr lang="en-US" sz="1800" dirty="0"/>
              <a:t>Corporate conflict occurs among the groups within a society or between two societies. Race-riots, communal riots, war between nations are some of the examples of corporate conflict. </a:t>
            </a:r>
          </a:p>
          <a:p>
            <a:r>
              <a:rPr lang="en-US" sz="1800" b="1" dirty="0"/>
              <a:t>2.</a:t>
            </a:r>
            <a:r>
              <a:rPr lang="en-US" sz="1800" dirty="0"/>
              <a:t> </a:t>
            </a:r>
            <a:r>
              <a:rPr lang="en-US" sz="1800" b="1" dirty="0"/>
              <a:t>Latent and Overt Conflict</a:t>
            </a:r>
            <a:r>
              <a:rPr lang="en-US" sz="1800" dirty="0"/>
              <a:t> </a:t>
            </a:r>
          </a:p>
          <a:p>
            <a:r>
              <a:rPr lang="en-US" sz="1800" dirty="0"/>
              <a:t>Conflict may be latent or overt. Sometimes individuals or groups do not want to express their feeling of conflict due to some reasons. This unexpressed conflict is known as the latent conflict. In other words, social tension and dissatisfactions, before their expression in the form of hostile action, are two important kinds of latent conflict. </a:t>
            </a:r>
          </a:p>
        </p:txBody>
      </p:sp>
    </p:spTree>
    <p:extLst>
      <p:ext uri="{BB962C8B-B14F-4D97-AF65-F5344CB8AC3E}">
        <p14:creationId xmlns:p14="http://schemas.microsoft.com/office/powerpoint/2010/main" val="2637552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t>On the other hand, the overt conflict is the conflict expressed by a part or parties. Latent conflict becomes overt conflict when an issue is declared and when hostile action is taken. The war between India and Pakistan is an example of overt conflict. </a:t>
            </a:r>
          </a:p>
          <a:p>
            <a:r>
              <a:rPr lang="en-US" sz="2400" dirty="0"/>
              <a:t>Let us now look at the motivations for conflict next.</a:t>
            </a:r>
          </a:p>
          <a:p>
            <a:endParaRPr lang="en-US" sz="2400" dirty="0"/>
          </a:p>
          <a:p>
            <a:endParaRPr lang="sw-KE" dirty="0"/>
          </a:p>
        </p:txBody>
      </p:sp>
    </p:spTree>
    <p:extLst>
      <p:ext uri="{BB962C8B-B14F-4D97-AF65-F5344CB8AC3E}">
        <p14:creationId xmlns:p14="http://schemas.microsoft.com/office/powerpoint/2010/main" val="19849731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a:buNone/>
            </a:pPr>
            <a:r>
              <a:rPr lang="en-US" sz="3200" dirty="0" smtClean="0">
                <a:solidFill>
                  <a:schemeClr val="accent2"/>
                </a:solidFill>
              </a:rPr>
              <a:t>47.Factors that influence illness behavior?</a:t>
            </a:r>
          </a:p>
          <a:p>
            <a:pPr marL="514350" indent="-514350">
              <a:buAutoNum type="arabicPeriod"/>
            </a:pPr>
            <a:r>
              <a:rPr lang="en-US" sz="3200" dirty="0" smtClean="0"/>
              <a:t>Age</a:t>
            </a:r>
          </a:p>
          <a:p>
            <a:pPr marL="514350" indent="-514350">
              <a:buAutoNum type="arabicPeriod"/>
            </a:pPr>
            <a:r>
              <a:rPr lang="en-US" sz="3200" dirty="0" smtClean="0"/>
              <a:t>Previous experience</a:t>
            </a:r>
          </a:p>
          <a:p>
            <a:pPr marL="514350" indent="-514350">
              <a:buAutoNum type="arabicPeriod"/>
            </a:pPr>
            <a:r>
              <a:rPr lang="en-US" sz="3200" dirty="0" smtClean="0"/>
              <a:t>Socioeconomic status</a:t>
            </a:r>
          </a:p>
          <a:p>
            <a:pPr marL="514350" indent="-514350">
              <a:buAutoNum type="arabicPeriod"/>
            </a:pPr>
            <a:r>
              <a:rPr lang="en-US" sz="3200" dirty="0" smtClean="0"/>
              <a:t>Availability of health facility</a:t>
            </a:r>
          </a:p>
          <a:p>
            <a:pPr marL="514350" indent="-514350">
              <a:buAutoNum type="arabicPeriod"/>
            </a:pPr>
            <a:r>
              <a:rPr lang="en-US" sz="3200" dirty="0" smtClean="0"/>
              <a:t>Nature of illness</a:t>
            </a:r>
          </a:p>
          <a:p>
            <a:pPr marL="514350" indent="-514350">
              <a:buAutoNum type="arabicPeriod"/>
            </a:pPr>
            <a:r>
              <a:rPr lang="en-US" sz="3200" dirty="0" smtClean="0"/>
              <a:t>Personality</a:t>
            </a:r>
          </a:p>
          <a:p>
            <a:pPr marL="514350" indent="-514350">
              <a:buAutoNum type="arabicPeriod"/>
            </a:pPr>
            <a:r>
              <a:rPr lang="en-US" sz="3200" dirty="0" smtClean="0"/>
              <a:t>Lifestyle and education</a:t>
            </a:r>
          </a:p>
          <a:p>
            <a:pPr marL="514350" indent="-514350">
              <a:buAutoNum type="arabicPeriod"/>
            </a:pPr>
            <a:r>
              <a:rPr lang="en-US" sz="3200" dirty="0" smtClean="0"/>
              <a:t>environment </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6.Briefly explain the effects of stigma on behavior of people living with Aids</a:t>
            </a:r>
            <a:r>
              <a:rPr lang="en-US" dirty="0" smtClean="0"/>
              <a:t>.</a:t>
            </a:r>
            <a:endParaRPr lang="sw-KE" dirty="0"/>
          </a:p>
        </p:txBody>
      </p:sp>
      <p:sp>
        <p:nvSpPr>
          <p:cNvPr id="3" name="Content Placeholder 2"/>
          <p:cNvSpPr>
            <a:spLocks noGrp="1"/>
          </p:cNvSpPr>
          <p:nvPr>
            <p:ph idx="1"/>
          </p:nvPr>
        </p:nvSpPr>
        <p:spPr/>
        <p:txBody>
          <a:bodyPr>
            <a:normAutofit fontScale="92500" lnSpcReduction="10000"/>
          </a:bodyPr>
          <a:lstStyle/>
          <a:p>
            <a:r>
              <a:rPr lang="en-US" dirty="0" smtClean="0"/>
              <a:t>.Marriage-It can lead to divorce since the affected partner might be disrespected making him/her decide to dissolve the marriage.</a:t>
            </a:r>
          </a:p>
          <a:p>
            <a:r>
              <a:rPr lang="en-US" dirty="0" smtClean="0"/>
              <a:t>.Sex-People affected may be denied the benefits of sexual relations making them feel rejected and suicidal.</a:t>
            </a:r>
          </a:p>
          <a:p>
            <a:r>
              <a:rPr lang="en-US" dirty="0" smtClean="0"/>
              <a:t>.Isolation-Due to rejection or </a:t>
            </a:r>
            <a:r>
              <a:rPr lang="en-US" dirty="0"/>
              <a:t>d</a:t>
            </a:r>
            <a:r>
              <a:rPr lang="en-US" dirty="0" smtClean="0"/>
              <a:t>enial by the society one might commit suicide or detach themselves from everyone.</a:t>
            </a:r>
          </a:p>
          <a:p>
            <a:r>
              <a:rPr lang="en-US" dirty="0" smtClean="0"/>
              <a:t>.Poor performance in school or workplace.</a:t>
            </a:r>
          </a:p>
          <a:p>
            <a:r>
              <a:rPr lang="en-US" dirty="0" smtClean="0"/>
              <a:t>.Denial-They will refuse to accept their status making them to convince themselves that the drugs aren’t important to them, making them to stop using the ARVs hence deteriorating their health leading to their demise.</a:t>
            </a:r>
          </a:p>
          <a:p>
            <a:r>
              <a:rPr lang="en-US" dirty="0" smtClean="0"/>
              <a:t>.Violence-Constant reminiscence of their status may make the victims act in abnormally violent and disruptive behaviors similar to people with psychological problems.</a:t>
            </a:r>
            <a:endParaRPr lang="sw-KE" dirty="0"/>
          </a:p>
        </p:txBody>
      </p:sp>
    </p:spTree>
    <p:extLst>
      <p:ext uri="{BB962C8B-B14F-4D97-AF65-F5344CB8AC3E}">
        <p14:creationId xmlns:p14="http://schemas.microsoft.com/office/powerpoint/2010/main" val="2831615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3674" y="526473"/>
            <a:ext cx="9760528" cy="5782887"/>
          </a:xfrm>
        </p:spPr>
        <p:txBody>
          <a:bodyPr>
            <a:noAutofit/>
          </a:bodyPr>
          <a:lstStyle/>
          <a:p>
            <a:r>
              <a:rPr lang="en-US" sz="2000" dirty="0" smtClean="0">
                <a:solidFill>
                  <a:schemeClr val="accent2"/>
                </a:solidFill>
              </a:rPr>
              <a:t>48.Discuss social conflict theory</a:t>
            </a:r>
          </a:p>
          <a:p>
            <a:pPr>
              <a:buNone/>
            </a:pPr>
            <a:r>
              <a:rPr lang="en-US" sz="2000" dirty="0" smtClean="0"/>
              <a:t>Social conflict is the struggle for agency or power society. It occurs when 2 or more actors oppose each other in social interaction reciprocally exerting social power in an effort to attain scarce or incompatible goals and prevent the opponent from attaining them.</a:t>
            </a:r>
          </a:p>
          <a:p>
            <a:pPr>
              <a:buNone/>
            </a:pPr>
            <a:r>
              <a:rPr lang="en-US" sz="2000" dirty="0" smtClean="0">
                <a:solidFill>
                  <a:schemeClr val="accent2"/>
                </a:solidFill>
              </a:rPr>
              <a:t>49.List 5 types of common social conflict</a:t>
            </a:r>
          </a:p>
          <a:p>
            <a:pPr marL="514350" indent="-514350">
              <a:buAutoNum type="arabicPeriod"/>
            </a:pPr>
            <a:r>
              <a:rPr lang="en-US" sz="2000" dirty="0" smtClean="0"/>
              <a:t>Personal conflict</a:t>
            </a:r>
          </a:p>
          <a:p>
            <a:pPr marL="514350" indent="-514350">
              <a:buAutoNum type="arabicPeriod"/>
            </a:pPr>
            <a:r>
              <a:rPr lang="en-US" sz="2000" dirty="0" smtClean="0"/>
              <a:t>Racial conflict</a:t>
            </a:r>
          </a:p>
          <a:p>
            <a:pPr marL="514350" indent="-514350">
              <a:buAutoNum type="arabicPeriod"/>
            </a:pPr>
            <a:r>
              <a:rPr lang="en-US" sz="2000" dirty="0" smtClean="0"/>
              <a:t>Class Conflict</a:t>
            </a:r>
          </a:p>
          <a:p>
            <a:pPr marL="514350" indent="-514350">
              <a:buAutoNum type="arabicPeriod"/>
            </a:pPr>
            <a:r>
              <a:rPr lang="en-US" sz="2000" dirty="0" smtClean="0"/>
              <a:t>Political</a:t>
            </a:r>
          </a:p>
          <a:p>
            <a:pPr marL="514350" indent="-514350">
              <a:buAutoNum type="arabicPeriod"/>
            </a:pPr>
            <a:r>
              <a:rPr lang="en-US" sz="2000" dirty="0" smtClean="0"/>
              <a:t>International</a:t>
            </a:r>
          </a:p>
          <a:p>
            <a:pPr marL="514350" indent="-514350">
              <a:buNone/>
            </a:pPr>
            <a:r>
              <a:rPr lang="en-US" sz="2000" dirty="0" smtClean="0">
                <a:solidFill>
                  <a:schemeClr val="accent2"/>
                </a:solidFill>
              </a:rPr>
              <a:t>50.List 4 ways in which conflict is restore</a:t>
            </a:r>
          </a:p>
          <a:p>
            <a:pPr marL="514350" indent="-514350">
              <a:buAutoNum type="arabicPeriod"/>
            </a:pPr>
            <a:r>
              <a:rPr lang="en-US" sz="2000" dirty="0" smtClean="0"/>
              <a:t>Understand the conflict’</a:t>
            </a:r>
          </a:p>
          <a:p>
            <a:pPr marL="514350" indent="-514350">
              <a:buAutoNum type="arabicPeriod"/>
            </a:pPr>
            <a:r>
              <a:rPr lang="en-US" sz="2000" dirty="0" smtClean="0"/>
              <a:t>Communicate with the opposition</a:t>
            </a:r>
          </a:p>
          <a:p>
            <a:pPr marL="514350" indent="-514350">
              <a:buAutoNum type="arabicPeriod"/>
            </a:pPr>
            <a:r>
              <a:rPr lang="en-US" sz="2000" dirty="0" smtClean="0"/>
              <a:t>Brain storm possible resolutions</a:t>
            </a:r>
          </a:p>
          <a:p>
            <a:pPr marL="514350" indent="-514350">
              <a:buAutoNum type="arabicPeriod"/>
            </a:pPr>
            <a:r>
              <a:rPr lang="en-US" sz="2000" dirty="0" smtClean="0"/>
              <a:t>Use a third party negotiator </a:t>
            </a:r>
          </a:p>
          <a:p>
            <a:pPr>
              <a:buNone/>
            </a:pPr>
            <a:endParaRPr lang="en-US" sz="2000" dirty="0" smtClean="0"/>
          </a:p>
          <a:p>
            <a:pPr>
              <a:buNone/>
            </a:pPr>
            <a:endParaRPr lang="en-US" sz="20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solidFill>
                  <a:schemeClr val="accent2"/>
                </a:solidFill>
              </a:rPr>
              <a:t>51.Possible barriers to long term  behavior change</a:t>
            </a:r>
          </a:p>
          <a:p>
            <a:pPr marL="514350" indent="-514350">
              <a:buAutoNum type="arabicPeriod"/>
            </a:pPr>
            <a:r>
              <a:rPr lang="en-US" sz="2800" dirty="0" smtClean="0"/>
              <a:t>lack of social support’</a:t>
            </a:r>
          </a:p>
          <a:p>
            <a:pPr marL="514350" indent="-514350">
              <a:buAutoNum type="arabicPeriod"/>
            </a:pPr>
            <a:r>
              <a:rPr lang="en-US" sz="2800" dirty="0" smtClean="0"/>
              <a:t>Lack of perceived improvement</a:t>
            </a:r>
          </a:p>
          <a:p>
            <a:pPr marL="514350" indent="-514350">
              <a:buAutoNum type="arabicPeriod"/>
            </a:pPr>
            <a:r>
              <a:rPr lang="en-US" sz="2800" dirty="0" smtClean="0"/>
              <a:t>Lack of immediate feed back</a:t>
            </a:r>
          </a:p>
          <a:p>
            <a:pPr marL="514350" indent="-514350">
              <a:buAutoNum type="arabicPeriod"/>
            </a:pPr>
            <a:r>
              <a:rPr lang="en-US" sz="2800" dirty="0" smtClean="0"/>
              <a:t>Lack Environment support</a:t>
            </a:r>
          </a:p>
          <a:p>
            <a:pPr marL="514350" indent="-514350">
              <a:buAutoNum type="arabicPeriod"/>
            </a:pPr>
            <a:endParaRPr lang="en-US" sz="28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fontScale="92500" lnSpcReduction="10000"/>
          </a:bodyPr>
          <a:lstStyle/>
          <a:p>
            <a:r>
              <a:rPr lang="en-US" sz="2400" dirty="0" smtClean="0">
                <a:solidFill>
                  <a:schemeClr val="accent2"/>
                </a:solidFill>
              </a:rPr>
              <a:t>52.Psychosocial and cultural factors that influence pain, experience and pain behavior?</a:t>
            </a:r>
          </a:p>
          <a:p>
            <a:pPr>
              <a:buNone/>
            </a:pPr>
            <a:r>
              <a:rPr lang="en-US" sz="2400" u="sng" dirty="0" smtClean="0"/>
              <a:t>Psychosocial</a:t>
            </a:r>
          </a:p>
          <a:p>
            <a:pPr marL="514350" indent="-514350">
              <a:buAutoNum type="arabicPeriod"/>
            </a:pPr>
            <a:r>
              <a:rPr lang="en-US" sz="2400" dirty="0" smtClean="0"/>
              <a:t>Attention – too much attention to a painful stimuli can heighten its intensity</a:t>
            </a:r>
          </a:p>
          <a:p>
            <a:pPr marL="514350" indent="-514350">
              <a:buAutoNum type="arabicPeriod"/>
            </a:pPr>
            <a:r>
              <a:rPr lang="en-US" sz="2400" dirty="0" smtClean="0"/>
              <a:t>Expectation – an inflated expectation can override feed back from pain receptors turning what should be a mild pain into a severe pain</a:t>
            </a:r>
          </a:p>
          <a:p>
            <a:pPr marL="514350" indent="-514350">
              <a:buAutoNum type="arabicPeriod"/>
            </a:pPr>
            <a:r>
              <a:rPr lang="en-US" sz="2400" dirty="0" smtClean="0"/>
              <a:t>Emotion – fear anxiety depression and general distress can elevate pain</a:t>
            </a:r>
          </a:p>
          <a:p>
            <a:pPr marL="514350" indent="-514350">
              <a:buAutoNum type="arabicPeriod"/>
            </a:pPr>
            <a:r>
              <a:rPr lang="en-US" sz="2400" dirty="0" smtClean="0"/>
              <a:t>Context – a rugby player once injured will not feel the pain due to the context of the game.</a:t>
            </a:r>
          </a:p>
          <a:p>
            <a:pPr marL="514350" indent="-514350">
              <a:buAutoNum type="arabicPeriod"/>
            </a:pPr>
            <a:r>
              <a:rPr lang="en-US" sz="2400" dirty="0" smtClean="0"/>
              <a:t>Interpretations – </a:t>
            </a:r>
          </a:p>
          <a:p>
            <a:pPr marL="514350" indent="-514350">
              <a:buNone/>
            </a:pPr>
            <a:r>
              <a:rPr lang="en-US" sz="2400" u="sng" dirty="0" smtClean="0"/>
              <a:t>Cultural</a:t>
            </a:r>
          </a:p>
          <a:p>
            <a:pPr marL="514350" indent="-514350">
              <a:buAutoNum type="arabicPeriod"/>
            </a:pPr>
            <a:r>
              <a:rPr lang="en-US" sz="2400" dirty="0" smtClean="0"/>
              <a:t>Some communities advice their communities not to use pain killers.</a:t>
            </a:r>
          </a:p>
          <a:p>
            <a:pPr marL="514350" indent="-514350">
              <a:buAutoNum type="arabicPeriod"/>
            </a:pPr>
            <a:r>
              <a:rPr lang="en-US" sz="2400" dirty="0" smtClean="0"/>
              <a:t>Use communities use traditional medicine</a:t>
            </a:r>
          </a:p>
          <a:p>
            <a:pPr marL="514350" indent="-514350">
              <a:buAutoNum type="arabicPeriod"/>
            </a:pPr>
            <a:r>
              <a:rPr lang="en-US" sz="2400" dirty="0" smtClean="0"/>
              <a:t>Some communities perceive pain as curse hence may worsen the pain.</a:t>
            </a:r>
          </a:p>
          <a:p>
            <a:pPr marL="514350" indent="-514350">
              <a:buAutoNum type="arabicPeriod"/>
            </a:pPr>
            <a:r>
              <a:rPr lang="en-US" sz="2400" dirty="0" smtClean="0"/>
              <a:t>Cutting or removal some parts of the body e.g. teeth, part of the ear in maasais.</a:t>
            </a:r>
          </a:p>
          <a:p>
            <a:pPr marL="514350" indent="-514350">
              <a:buAutoNum type="arabicPeriod"/>
            </a:pPr>
            <a:endParaRPr lang="en-US" sz="2400" dirty="0" smtClean="0"/>
          </a:p>
          <a:p>
            <a:pPr marL="514350" indent="-514350">
              <a:buAutoNum type="arabicPeriod"/>
            </a:pPr>
            <a:endParaRPr lang="en-US"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8982" y="554182"/>
            <a:ext cx="9885219" cy="5755178"/>
          </a:xfrm>
        </p:spPr>
        <p:txBody>
          <a:bodyPr>
            <a:noAutofit/>
          </a:bodyPr>
          <a:lstStyle/>
          <a:p>
            <a:r>
              <a:rPr lang="en-US" sz="2400" dirty="0" smtClean="0">
                <a:solidFill>
                  <a:schemeClr val="accent2"/>
                </a:solidFill>
              </a:rPr>
              <a:t>53.Define family? A group of people related to each other by blood</a:t>
            </a:r>
          </a:p>
          <a:p>
            <a:pPr>
              <a:buNone/>
            </a:pPr>
            <a:r>
              <a:rPr lang="en-US" sz="2400" dirty="0" smtClean="0"/>
              <a:t>Four forms of family:</a:t>
            </a:r>
          </a:p>
          <a:p>
            <a:pPr marL="514350" indent="-514350">
              <a:buAutoNum type="arabicPeriod"/>
            </a:pPr>
            <a:r>
              <a:rPr lang="en-US" sz="2400" dirty="0" smtClean="0"/>
              <a:t>Nuclear family</a:t>
            </a:r>
          </a:p>
          <a:p>
            <a:pPr marL="514350" indent="-514350">
              <a:buAutoNum type="arabicPeriod"/>
            </a:pPr>
            <a:r>
              <a:rPr lang="en-US" sz="2400" dirty="0" smtClean="0"/>
              <a:t>Extended</a:t>
            </a:r>
          </a:p>
          <a:p>
            <a:pPr marL="514350" indent="-514350">
              <a:buAutoNum type="arabicPeriod"/>
            </a:pPr>
            <a:r>
              <a:rPr lang="en-US" sz="2400" dirty="0" smtClean="0"/>
              <a:t>Single parent family</a:t>
            </a:r>
          </a:p>
          <a:p>
            <a:pPr marL="514350" indent="-514350">
              <a:buAutoNum type="arabicPeriod"/>
            </a:pPr>
            <a:r>
              <a:rPr lang="en-US" sz="2400" dirty="0" smtClean="0"/>
              <a:t>Child headed family</a:t>
            </a:r>
          </a:p>
          <a:p>
            <a:pPr marL="514350" indent="-514350">
              <a:buNone/>
            </a:pPr>
            <a:r>
              <a:rPr lang="en-US" sz="2400" dirty="0" smtClean="0">
                <a:solidFill>
                  <a:schemeClr val="accent2"/>
                </a:solidFill>
              </a:rPr>
              <a:t>54.Decribe 2 forms of family above?</a:t>
            </a:r>
          </a:p>
          <a:p>
            <a:pPr marL="514350" indent="-514350">
              <a:buAutoNum type="arabicPeriod"/>
            </a:pPr>
            <a:r>
              <a:rPr lang="en-US" sz="2400" dirty="0" smtClean="0"/>
              <a:t>Single parent family – consists of 1 parent taking care of 1 or more child on his/her own due to divorce or death of the partner.</a:t>
            </a:r>
          </a:p>
          <a:p>
            <a:pPr marL="514350" indent="-514350">
              <a:buAutoNum type="arabicPeriod"/>
            </a:pPr>
            <a:r>
              <a:rPr lang="en-US" sz="2400" dirty="0" smtClean="0"/>
              <a:t>Nuclear – family consist of parent and the children</a:t>
            </a:r>
          </a:p>
          <a:p>
            <a:pPr marL="514350" indent="-514350">
              <a:buAutoNum type="arabicPeriod"/>
            </a:pPr>
            <a:r>
              <a:rPr lang="en-US" sz="2400" dirty="0" smtClean="0"/>
              <a:t>Child headed family – family is headed by a child due to death of both parents</a:t>
            </a:r>
          </a:p>
          <a:p>
            <a:pPr marL="514350" indent="-514350">
              <a:buAutoNum type="arabicPeriod"/>
            </a:pPr>
            <a:r>
              <a:rPr lang="en-US" sz="2400" dirty="0" smtClean="0"/>
              <a:t>Extended – this is a group of </a:t>
            </a:r>
            <a:endParaRPr lang="en-US" sz="24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4291" y="734291"/>
            <a:ext cx="10421389" cy="5134803"/>
          </a:xfrm>
        </p:spPr>
        <p:txBody>
          <a:bodyPr>
            <a:normAutofit/>
          </a:bodyPr>
          <a:lstStyle/>
          <a:p>
            <a:r>
              <a:rPr lang="en-US" sz="2400" dirty="0" smtClean="0">
                <a:solidFill>
                  <a:schemeClr val="accent2"/>
                </a:solidFill>
              </a:rPr>
              <a:t>55.Five reason why family is an important institution</a:t>
            </a:r>
          </a:p>
          <a:p>
            <a:pPr marL="514350" indent="-514350">
              <a:buAutoNum type="arabicPeriod"/>
            </a:pPr>
            <a:r>
              <a:rPr lang="en-US" sz="2400" dirty="0" smtClean="0"/>
              <a:t>Reproduction – control of lineage in the family.</a:t>
            </a:r>
          </a:p>
          <a:p>
            <a:pPr marL="514350" indent="-514350">
              <a:buAutoNum type="arabicPeriod"/>
            </a:pPr>
            <a:r>
              <a:rPr lang="en-US" sz="2400" dirty="0" smtClean="0"/>
              <a:t>Socialization – teaches the individual values, belief and skills to take up role in the society.</a:t>
            </a:r>
          </a:p>
          <a:p>
            <a:pPr marL="514350" indent="-514350">
              <a:buAutoNum type="arabicPeriod"/>
            </a:pPr>
            <a:r>
              <a:rPr lang="en-US" sz="2400" dirty="0" smtClean="0"/>
              <a:t>Economic function – provide financial support.</a:t>
            </a:r>
          </a:p>
          <a:p>
            <a:pPr marL="514350" indent="-514350">
              <a:buAutoNum type="arabicPeriod"/>
            </a:pPr>
            <a:r>
              <a:rPr lang="en-US" sz="2400" dirty="0" smtClean="0"/>
              <a:t>Emotional support – provide love and affection to members.</a:t>
            </a:r>
          </a:p>
          <a:p>
            <a:pPr marL="514350" indent="-514350">
              <a:buAutoNum type="arabicPeriod"/>
            </a:pPr>
            <a:r>
              <a:rPr lang="en-US" sz="2400" dirty="0" smtClean="0"/>
              <a:t>Assignment of social roles – provide racial, ethical, religious and gender identity to children, gives people sense of belonging.</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92" y="-110836"/>
            <a:ext cx="9720073" cy="4023360"/>
          </a:xfrm>
        </p:spPr>
        <p:txBody>
          <a:bodyPr>
            <a:noAutofit/>
          </a:bodyPr>
          <a:lstStyle/>
          <a:p>
            <a:pPr lvl="0">
              <a:buClr>
                <a:srgbClr val="1CADE4"/>
              </a:buClr>
              <a:buNone/>
            </a:pPr>
            <a:r>
              <a:rPr lang="en-US" sz="2400" u="sng" dirty="0">
                <a:solidFill>
                  <a:prstClr val="black"/>
                </a:solidFill>
              </a:rPr>
              <a:t>MODULE 3</a:t>
            </a:r>
          </a:p>
          <a:p>
            <a:pPr lvl="0">
              <a:buClr>
                <a:srgbClr val="1CADE4"/>
              </a:buClr>
            </a:pPr>
            <a:r>
              <a:rPr lang="en-US" sz="2400" dirty="0">
                <a:solidFill>
                  <a:prstClr val="black"/>
                </a:solidFill>
              </a:rPr>
              <a:t>2.5 Applications of behavioral change theories and models</a:t>
            </a:r>
          </a:p>
          <a:p>
            <a:pPr lvl="0">
              <a:buClr>
                <a:srgbClr val="1CADE4"/>
              </a:buClr>
            </a:pPr>
            <a:r>
              <a:rPr lang="en-US" sz="2400" dirty="0">
                <a:solidFill>
                  <a:prstClr val="black"/>
                </a:solidFill>
              </a:rPr>
              <a:t>While behavior change models have been applied in many situations, three areas have dominated: </a:t>
            </a:r>
          </a:p>
          <a:p>
            <a:pPr lvl="0">
              <a:buClr>
                <a:srgbClr val="1CADE4"/>
              </a:buClr>
            </a:pPr>
            <a:r>
              <a:rPr lang="en-US" sz="2400" dirty="0">
                <a:solidFill>
                  <a:prstClr val="black"/>
                </a:solidFill>
              </a:rPr>
              <a:t>Health</a:t>
            </a:r>
          </a:p>
          <a:p>
            <a:pPr lvl="0">
              <a:buClr>
                <a:srgbClr val="1CADE4"/>
              </a:buClr>
            </a:pPr>
            <a:r>
              <a:rPr lang="en-US" sz="2400" dirty="0">
                <a:solidFill>
                  <a:prstClr val="black"/>
                </a:solidFill>
              </a:rPr>
              <a:t>Education</a:t>
            </a:r>
          </a:p>
          <a:p>
            <a:pPr lvl="0">
              <a:buClr>
                <a:srgbClr val="1CADE4"/>
              </a:buClr>
            </a:pPr>
            <a:r>
              <a:rPr lang="en-US" sz="2400" dirty="0">
                <a:solidFill>
                  <a:prstClr val="black"/>
                </a:solidFill>
              </a:rPr>
              <a:t>Criminology</a:t>
            </a:r>
          </a:p>
          <a:p>
            <a:pPr lvl="0">
              <a:buClr>
                <a:srgbClr val="1CADE4"/>
              </a:buClr>
            </a:pPr>
            <a:r>
              <a:rPr lang="en-US" sz="2400" b="1" dirty="0">
                <a:solidFill>
                  <a:prstClr val="black"/>
                </a:solidFill>
              </a:rPr>
              <a:t>1. Health</a:t>
            </a:r>
            <a:r>
              <a:rPr lang="en-US" sz="2400" dirty="0">
                <a:solidFill>
                  <a:prstClr val="black"/>
                </a:solidFill>
              </a:rPr>
              <a:t> </a:t>
            </a:r>
          </a:p>
          <a:p>
            <a:pPr lvl="0">
              <a:buClr>
                <a:srgbClr val="1CADE4"/>
              </a:buClr>
            </a:pPr>
            <a:r>
              <a:rPr lang="en-US" sz="2400" dirty="0">
                <a:solidFill>
                  <a:prstClr val="black"/>
                </a:solidFill>
              </a:rPr>
              <a:t>Promoting healthy lifestyle development- in explaining health-related behaviors providing insight into methods that would encourage individuals to develop and maintain healthy lifestyles. </a:t>
            </a:r>
          </a:p>
          <a:p>
            <a:pPr lvl="0">
              <a:buClr>
                <a:srgbClr val="1CADE4"/>
              </a:buClr>
            </a:pPr>
            <a:r>
              <a:rPr lang="en-US" sz="2400" dirty="0">
                <a:solidFill>
                  <a:prstClr val="black"/>
                </a:solidFill>
              </a:rPr>
              <a:t>Specific health applications of behavioral change theories include the development of programs promoting active lifestyles and programs reducing the spread of diseases like HIV/AIDS. </a:t>
            </a:r>
          </a:p>
          <a:p>
            <a:pPr marL="514350" lvl="0" indent="-514350">
              <a:buClr>
                <a:srgbClr val="1CADE4"/>
              </a:buClr>
              <a:buFont typeface="Tw Cen MT" panose="020B0602020104020603" pitchFamily="34" charset="0"/>
              <a:buAutoNum type="arabicPeriod"/>
            </a:pPr>
            <a:endParaRPr lang="en-US" sz="2400" dirty="0">
              <a:solidFill>
                <a:prstClr val="black"/>
              </a:solidFill>
            </a:endParaRPr>
          </a:p>
          <a:p>
            <a:pPr marL="514350" lvl="0" indent="-514350">
              <a:buClr>
                <a:srgbClr val="1CADE4"/>
              </a:buClr>
              <a:buFont typeface="Tw Cen MT" panose="020B0602020104020603" pitchFamily="34" charset="0"/>
              <a:buAutoNum type="arabicPeriod"/>
            </a:pPr>
            <a:endParaRPr lang="en-US" sz="2400" dirty="0">
              <a:solidFill>
                <a:prstClr val="black"/>
              </a:solidFill>
            </a:endParaRPr>
          </a:p>
          <a:p>
            <a:endParaRPr lang="sw-KE" sz="2400" dirty="0"/>
          </a:p>
        </p:txBody>
      </p:sp>
    </p:spTree>
    <p:extLst>
      <p:ext uri="{BB962C8B-B14F-4D97-AF65-F5344CB8AC3E}">
        <p14:creationId xmlns:p14="http://schemas.microsoft.com/office/powerpoint/2010/main" val="26832969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328" y="166255"/>
            <a:ext cx="9720073" cy="4023360"/>
          </a:xfrm>
        </p:spPr>
        <p:txBody>
          <a:bodyPr>
            <a:normAutofit fontScale="25000" lnSpcReduction="20000"/>
          </a:bodyPr>
          <a:lstStyle/>
          <a:p>
            <a:pPr lvl="0">
              <a:buClr>
                <a:srgbClr val="1CADE4"/>
              </a:buClr>
            </a:pPr>
            <a:r>
              <a:rPr lang="en-US" sz="11200" b="1" dirty="0">
                <a:solidFill>
                  <a:prstClr val="black"/>
                </a:solidFill>
              </a:rPr>
              <a:t>2. Education</a:t>
            </a:r>
            <a:r>
              <a:rPr lang="en-US" sz="11200" dirty="0">
                <a:solidFill>
                  <a:prstClr val="black"/>
                </a:solidFill>
              </a:rPr>
              <a:t> </a:t>
            </a:r>
          </a:p>
          <a:p>
            <a:pPr lvl="0">
              <a:buClr>
                <a:srgbClr val="1CADE4"/>
              </a:buClr>
            </a:pPr>
            <a:r>
              <a:rPr lang="en-US" sz="11200" dirty="0">
                <a:solidFill>
                  <a:prstClr val="black"/>
                </a:solidFill>
              </a:rPr>
              <a:t>Behavioral change theories can be used as guides in developing effective teaching methods. </a:t>
            </a:r>
          </a:p>
          <a:p>
            <a:pPr lvl="0">
              <a:buClr>
                <a:srgbClr val="1CADE4"/>
              </a:buClr>
            </a:pPr>
            <a:r>
              <a:rPr lang="en-US" sz="11200" dirty="0">
                <a:solidFill>
                  <a:prstClr val="black"/>
                </a:solidFill>
              </a:rPr>
              <a:t>Since the goal of much education is behavioral change, the understanding of behavior afforded by behavioral change theories provides insight into the formulation of effective teaching methods that tap into the mechanisms of behavioral change. </a:t>
            </a:r>
          </a:p>
          <a:p>
            <a:pPr lvl="0">
              <a:buClr>
                <a:srgbClr val="1CADE4"/>
              </a:buClr>
            </a:pPr>
            <a:r>
              <a:rPr lang="en-US" sz="11200" dirty="0">
                <a:solidFill>
                  <a:prstClr val="black"/>
                </a:solidFill>
              </a:rPr>
              <a:t>In an era when education programs strive to reach large audiences with varying socioeconomic statuses, the designers of such programs increasingly strive to understand the reasons behind behavioral change in order to understand universal characteristics that may be crucial to program design. </a:t>
            </a:r>
          </a:p>
          <a:p>
            <a:pPr lvl="0">
              <a:buClr>
                <a:srgbClr val="1CADE4"/>
              </a:buClr>
            </a:pPr>
            <a:r>
              <a:rPr lang="en-US" sz="11200" b="1" dirty="0">
                <a:solidFill>
                  <a:prstClr val="black"/>
                </a:solidFill>
              </a:rPr>
              <a:t>3. Criminology and correction </a:t>
            </a:r>
            <a:endParaRPr lang="en-US" sz="11200" dirty="0">
              <a:solidFill>
                <a:prstClr val="black"/>
              </a:solidFill>
            </a:endParaRPr>
          </a:p>
          <a:p>
            <a:pPr lvl="0">
              <a:buClr>
                <a:srgbClr val="1CADE4"/>
              </a:buClr>
            </a:pPr>
            <a:r>
              <a:rPr lang="en-US" sz="11200" dirty="0">
                <a:solidFill>
                  <a:prstClr val="black"/>
                </a:solidFill>
              </a:rPr>
              <a:t>Theories of behavioral change suggest possible explanations to criminal behavior and methods of correcting deviant behavior.  Since deviant behavior correction entails behavioral change, understanding of behavioral change can facilitate the adoption of effective correctional methods in policy-making</a:t>
            </a:r>
          </a:p>
          <a:p>
            <a:pPr marL="514350" lvl="0" indent="-514350">
              <a:buClr>
                <a:srgbClr val="1CADE4"/>
              </a:buClr>
              <a:buNone/>
            </a:pPr>
            <a:endParaRPr lang="en-US" sz="11200" dirty="0">
              <a:solidFill>
                <a:prstClr val="black"/>
              </a:solidFill>
            </a:endParaRPr>
          </a:p>
          <a:p>
            <a:pPr marL="514350" lvl="0" indent="-514350">
              <a:buClr>
                <a:srgbClr val="1CADE4"/>
              </a:buClr>
              <a:buFont typeface="Tw Cen MT" panose="020B0602020104020603" pitchFamily="34" charset="0"/>
              <a:buAutoNum type="arabicParenR"/>
            </a:pPr>
            <a:endParaRPr lang="en-US" sz="2000" dirty="0">
              <a:solidFill>
                <a:prstClr val="black"/>
              </a:solidFill>
            </a:endParaRPr>
          </a:p>
          <a:p>
            <a:pPr marL="514350" lvl="0" indent="-514350">
              <a:buClr>
                <a:srgbClr val="1CADE4"/>
              </a:buClr>
              <a:buFont typeface="Tw Cen MT" panose="020B0602020104020603" pitchFamily="34" charset="0"/>
              <a:buAutoNum type="arabicPeriod"/>
            </a:pPr>
            <a:endParaRPr lang="en-US" sz="2000" dirty="0">
              <a:solidFill>
                <a:prstClr val="black"/>
              </a:solidFill>
            </a:endParaRPr>
          </a:p>
          <a:p>
            <a:pPr marL="514350" lvl="0" indent="-514350">
              <a:buClr>
                <a:srgbClr val="1CADE4"/>
              </a:buClr>
              <a:buFont typeface="Tw Cen MT" panose="020B0602020104020603" pitchFamily="34" charset="0"/>
              <a:buAutoNum type="arabicPeriod"/>
            </a:pPr>
            <a:endParaRPr lang="en-US" sz="2000" dirty="0">
              <a:solidFill>
                <a:prstClr val="black"/>
              </a:solidFill>
            </a:endParaRPr>
          </a:p>
          <a:p>
            <a:endParaRPr lang="sw-KE" sz="2000" dirty="0"/>
          </a:p>
          <a:p>
            <a:endParaRPr lang="sw-KE" dirty="0"/>
          </a:p>
        </p:txBody>
      </p:sp>
    </p:spTree>
    <p:extLst>
      <p:ext uri="{BB962C8B-B14F-4D97-AF65-F5344CB8AC3E}">
        <p14:creationId xmlns:p14="http://schemas.microsoft.com/office/powerpoint/2010/main" val="17355363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7200" dirty="0" smtClean="0">
                <a:solidFill>
                  <a:srgbClr val="7030A0"/>
                </a:solidFill>
                <a:latin typeface="Old English Text MT" panose="03040902040508030806" pitchFamily="66" charset="0"/>
              </a:rPr>
              <a:t>THANK YOU</a:t>
            </a:r>
          </a:p>
          <a:p>
            <a:r>
              <a:rPr lang="en-US" dirty="0" smtClean="0"/>
              <a:t>HAPPY HOLIDAYS</a:t>
            </a:r>
          </a:p>
          <a:p>
            <a:pPr marL="0" indent="0">
              <a:buNone/>
            </a:pPr>
            <a:endParaRPr lang="en-US" dirty="0" smtClean="0"/>
          </a:p>
          <a:p>
            <a:pPr marL="0" indent="0">
              <a:buNone/>
            </a:pPr>
            <a:r>
              <a:rPr lang="en-US" dirty="0" smtClean="0"/>
              <a:t>BEST OF LUCK IN END OF </a:t>
            </a:r>
            <a:r>
              <a:rPr lang="en-US" dirty="0" smtClean="0"/>
              <a:t>YEAR</a:t>
            </a:r>
          </a:p>
          <a:p>
            <a:pPr marL="0" indent="0">
              <a:buNone/>
            </a:pPr>
            <a:endParaRPr lang="en-US" dirty="0" smtClean="0"/>
          </a:p>
          <a:p>
            <a:pPr marL="0" indent="0">
              <a:buNone/>
            </a:pPr>
            <a:r>
              <a:rPr lang="en-US" dirty="0" smtClean="0"/>
              <a:t>Credit to</a:t>
            </a:r>
            <a:r>
              <a:rPr lang="en-US" dirty="0" smtClean="0"/>
              <a:t>;</a:t>
            </a:r>
            <a:r>
              <a:rPr lang="en-US" dirty="0" smtClean="0">
                <a:solidFill>
                  <a:srgbClr val="C00000"/>
                </a:solidFill>
              </a:rPr>
              <a:t> </a:t>
            </a:r>
            <a:r>
              <a:rPr lang="en-US" sz="4400" dirty="0" smtClean="0">
                <a:solidFill>
                  <a:srgbClr val="C00000"/>
                </a:solidFill>
                <a:latin typeface="Lucida Calligraphy" panose="03010101010101010101" pitchFamily="66" charset="0"/>
              </a:rPr>
              <a:t>Team Brotherhood</a:t>
            </a:r>
            <a:r>
              <a:rPr lang="en-US" dirty="0" smtClean="0"/>
              <a:t>.     </a:t>
            </a: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621969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365" y="579549"/>
            <a:ext cx="9945065" cy="4546243"/>
          </a:xfrm>
        </p:spPr>
        <p:txBody>
          <a:bodyPr/>
          <a:lstStyle/>
          <a:p>
            <a:r>
              <a:rPr lang="en-US" sz="4600" b="1" dirty="0">
                <a:solidFill>
                  <a:schemeClr val="accent2"/>
                </a:solidFill>
              </a:rPr>
              <a:t>7</a:t>
            </a:r>
            <a:r>
              <a:rPr lang="en-US" sz="4600" b="1" dirty="0" smtClean="0">
                <a:solidFill>
                  <a:schemeClr val="accent2"/>
                </a:solidFill>
              </a:rPr>
              <a:t>.Define the following terms</a:t>
            </a:r>
          </a:p>
          <a:p>
            <a:r>
              <a:rPr lang="en-US" dirty="0" smtClean="0"/>
              <a:t>a)conditioned stimulus-is a previously neutral stimulus that, after becoming associated with unconditioned stimulus, it eventually comes  to trigger a conditioned response.</a:t>
            </a:r>
          </a:p>
          <a:p>
            <a:r>
              <a:rPr lang="en-US" dirty="0" smtClean="0"/>
              <a:t>b)unconditioned stimulus-is one that unconditionally, naturally and automatically triggers a response.</a:t>
            </a:r>
          </a:p>
          <a:p>
            <a:r>
              <a:rPr lang="en-US" dirty="0" smtClean="0"/>
              <a:t>c)</a:t>
            </a:r>
            <a:r>
              <a:rPr lang="sw-KE" dirty="0" smtClean="0"/>
              <a:t>conditioned response-is a learned response to the previously neutral stimulus.</a:t>
            </a:r>
          </a:p>
          <a:p>
            <a:r>
              <a:rPr lang="en-US" dirty="0" smtClean="0"/>
              <a:t>d)unconditioned response-is the unlearned response that occurs naturally in reaction to the unconditioned stimulus.</a:t>
            </a:r>
          </a:p>
          <a:p>
            <a:r>
              <a:rPr lang="en-US" dirty="0" smtClean="0"/>
              <a:t>e)memory-faculty of the mind by which information is encoded, stored and retrieved.</a:t>
            </a:r>
          </a:p>
        </p:txBody>
      </p:sp>
    </p:spTree>
    <p:extLst>
      <p:ext uri="{BB962C8B-B14F-4D97-AF65-F5344CB8AC3E}">
        <p14:creationId xmlns:p14="http://schemas.microsoft.com/office/powerpoint/2010/main" val="2907939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05" y="2032479"/>
            <a:ext cx="10058400" cy="4023360"/>
          </a:xfrm>
        </p:spPr>
        <p:txBody>
          <a:bodyPr/>
          <a:lstStyle/>
          <a:p>
            <a:r>
              <a:rPr lang="en-US" sz="4400" b="1" dirty="0" smtClean="0">
                <a:solidFill>
                  <a:schemeClr val="accent2"/>
                </a:solidFill>
              </a:rPr>
              <a:t>8.Function of a group to its members</a:t>
            </a:r>
          </a:p>
          <a:p>
            <a:r>
              <a:rPr lang="en-US" dirty="0" smtClean="0"/>
              <a:t>a).Security mirrors strengthen in numbers due to recognition and status.</a:t>
            </a:r>
          </a:p>
          <a:p>
            <a:r>
              <a:rPr lang="en-US" dirty="0" smtClean="0"/>
              <a:t>b).Self-esteem transmits people's feelings of self worth like in a highly valued group.</a:t>
            </a:r>
          </a:p>
          <a:p>
            <a:r>
              <a:rPr lang="en-US" dirty="0" smtClean="0"/>
              <a:t>c).Affiliation with groups can meet one’s social needs like friendship and social relations.</a:t>
            </a:r>
          </a:p>
          <a:p>
            <a:r>
              <a:rPr lang="en-US" dirty="0" smtClean="0"/>
              <a:t>d).Groups represent power-Achieving things impossible individually becomes possible with group effort.</a:t>
            </a:r>
          </a:p>
          <a:p>
            <a:r>
              <a:rPr lang="en-US" dirty="0" smtClean="0"/>
              <a:t>e).People may join a group for goal achievement.</a:t>
            </a:r>
            <a:endParaRPr lang="sw-KE" dirty="0"/>
          </a:p>
        </p:txBody>
      </p:sp>
    </p:spTree>
    <p:extLst>
      <p:ext uri="{BB962C8B-B14F-4D97-AF65-F5344CB8AC3E}">
        <p14:creationId xmlns:p14="http://schemas.microsoft.com/office/powerpoint/2010/main" val="2426006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3338" y="1904487"/>
            <a:ext cx="10058400" cy="4023360"/>
          </a:xfrm>
        </p:spPr>
        <p:txBody>
          <a:bodyPr>
            <a:normAutofit fontScale="85000" lnSpcReduction="20000"/>
          </a:bodyPr>
          <a:lstStyle/>
          <a:p>
            <a:r>
              <a:rPr lang="en-US" sz="3900" b="1" dirty="0" smtClean="0">
                <a:solidFill>
                  <a:schemeClr val="accent2"/>
                </a:solidFill>
              </a:rPr>
              <a:t>9.Discuss health belief mod</a:t>
            </a:r>
            <a:r>
              <a:rPr lang="sw-KE" sz="3900" b="1" dirty="0" smtClean="0">
                <a:solidFill>
                  <a:schemeClr val="accent2"/>
                </a:solidFill>
              </a:rPr>
              <a:t>el</a:t>
            </a:r>
          </a:p>
          <a:p>
            <a:r>
              <a:rPr lang="en-US" dirty="0" smtClean="0"/>
              <a:t>It is a psychological model that attempts to explain and predict health behavior by focusing on the attitudes and beliefs of individuals.</a:t>
            </a:r>
          </a:p>
          <a:p>
            <a:r>
              <a:rPr lang="en-US" dirty="0" smtClean="0"/>
              <a:t>a)perceived susceptibility-is the belief that a person has with regard to acquiring a disease or reaching a harmful state as a result of participating in a behavior.</a:t>
            </a:r>
          </a:p>
          <a:p>
            <a:r>
              <a:rPr lang="en-US" dirty="0" smtClean="0"/>
              <a:t>b)perceived severity-it is a persons subjective belief in the extent of harm that can result from the disease or harmful state as a result of a particular behavior.</a:t>
            </a:r>
          </a:p>
          <a:p>
            <a:r>
              <a:rPr lang="en-US" dirty="0" smtClean="0"/>
              <a:t>c)perceived benefit-Is the belief in the advantages of the methods suggested for reducing the risk of seriousness of the disease or harmful state resulting from a particular behavior.</a:t>
            </a:r>
          </a:p>
          <a:p>
            <a:r>
              <a:rPr lang="en-US" dirty="0" smtClean="0"/>
              <a:t>d)perceived barrier-beliefs concerning the actual and imagined costs of the new behavior.</a:t>
            </a:r>
          </a:p>
          <a:p>
            <a:r>
              <a:rPr lang="en-US" dirty="0" smtClean="0"/>
              <a:t>e)cues to action-is the participating forces that make a person feel the need to take action.</a:t>
            </a:r>
          </a:p>
          <a:p>
            <a:r>
              <a:rPr lang="en-US" dirty="0" smtClean="0"/>
              <a:t>f)self efficacy-the confidence a person has in his or her ability to pursue a behavior.</a:t>
            </a:r>
          </a:p>
        </p:txBody>
      </p:sp>
    </p:spTree>
    <p:extLst>
      <p:ext uri="{BB962C8B-B14F-4D97-AF65-F5344CB8AC3E}">
        <p14:creationId xmlns:p14="http://schemas.microsoft.com/office/powerpoint/2010/main" val="29508853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392</TotalTime>
  <Words>7277</Words>
  <Application>Microsoft Office PowerPoint</Application>
  <PresentationFormat>Widescreen</PresentationFormat>
  <Paragraphs>465</Paragraphs>
  <Slides>67</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67</vt:i4>
      </vt:variant>
    </vt:vector>
  </HeadingPairs>
  <TitlesOfParts>
    <vt:vector size="77" baseType="lpstr">
      <vt:lpstr>Agency FB</vt:lpstr>
      <vt:lpstr>Arial</vt:lpstr>
      <vt:lpstr>Calibri</vt:lpstr>
      <vt:lpstr>Lucida Calligraphy</vt:lpstr>
      <vt:lpstr>Old English Text MT</vt:lpstr>
      <vt:lpstr>Tw Cen MT</vt:lpstr>
      <vt:lpstr>Tw Cen MT Condensed</vt:lpstr>
      <vt:lpstr>Wingdings</vt:lpstr>
      <vt:lpstr>Wingdings 3</vt:lpstr>
      <vt:lpstr>Integral</vt:lpstr>
      <vt:lpstr>1.Explain the relevance of behavioral science. .To know and understand how attitudes develop and change. .To know how judgments and decisions are made on a range of topics .To know the basics of learning and memory and how that changes with age. .To understand the basics of cognition, emotion and culture. .To understand behavioral and cognitive neuroscience and behavioral genetics.  </vt:lpstr>
      <vt:lpstr>2.Describe three components of personality explained by Freud. </vt:lpstr>
      <vt:lpstr>3.Explain what happens when conflict is not resolved between ID and Super-ego. </vt:lpstr>
      <vt:lpstr>4.Briefly describe emotional intelligence and its importance in work performance.</vt:lpstr>
      <vt:lpstr>5.Mention 5 activities associated with health behavior.</vt:lpstr>
      <vt:lpstr>6.Briefly explain the effects of stigma on behavior of people living with Aids.</vt:lpstr>
      <vt:lpstr>PowerPoint Presentation</vt:lpstr>
      <vt:lpstr>PowerPoint Presentation</vt:lpstr>
      <vt:lpstr>PowerPoint Presentation</vt:lpstr>
      <vt:lpstr>10.Describe the steps in developmental psychology</vt:lpstr>
      <vt:lpstr>11.Describe two cultural practices that can affect general heath.</vt:lpstr>
      <vt:lpstr>12.Factors influencing societal shift of culture.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25.TYPES OF BEHAVIOR THEORY MODELS </vt:lpstr>
      <vt:lpstr>26.Diffrentiate in vivo/systematic desensitization from flooding  as practiced in  behavior theory model with examples</vt:lpstr>
      <vt:lpstr>PowerPoint Presentation</vt:lpstr>
      <vt:lpstr>example</vt:lpstr>
      <vt:lpstr>29.FLOODING</vt:lpstr>
      <vt:lpstr>PowerPoint Presentation</vt:lpstr>
      <vt:lpstr>PowerPoint Presentation</vt:lpstr>
      <vt:lpstr>31.List 5 environmental factors associated with delinquency</vt:lpstr>
      <vt:lpstr>32.List individual risk factors in delinquency</vt:lpstr>
      <vt:lpstr>33.What r the individual protective factors in delinquency</vt:lpstr>
      <vt:lpstr>34.Define child abuse</vt:lpstr>
      <vt:lpstr>35.List 4 forms of child abuse</vt:lpstr>
      <vt:lpstr>36.State 4 risk factors in child abuse</vt:lpstr>
      <vt:lpstr>37.List 4 factors in preventive child abuse</vt:lpstr>
      <vt:lpstr>38.List 4 factors that may contribute to success in prevention of  child abuse</vt:lpstr>
      <vt:lpstr>39.Define unconditional response</vt:lpstr>
      <vt:lpstr>40.List 4 differences between classical and operant conditioning</vt:lpstr>
      <vt:lpstr>41.Name and briefly describe 4 memory models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1.Explain the relevance of behavioral science. .To know and understand how attitudes develop and change. .To know how judgments and decisions are made on a range of topics .To know the basics of learning and memory and how that changes with age. To understand the basics of cognition, emotion and culture. To understand behavioral and cognitive neuroscience and behavioral genetics.</dc:title>
  <dc:creator>Desos Neymatidis</dc:creator>
  <cp:lastModifiedBy>Desos Neymatidis</cp:lastModifiedBy>
  <cp:revision>37</cp:revision>
  <dcterms:created xsi:type="dcterms:W3CDTF">2017-07-13T09:17:05Z</dcterms:created>
  <dcterms:modified xsi:type="dcterms:W3CDTF">2017-07-14T19:45:35Z</dcterms:modified>
</cp:coreProperties>
</file>