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59" r:id="rId3"/>
    <p:sldId id="260" r:id="rId4"/>
    <p:sldId id="261" r:id="rId5"/>
    <p:sldId id="262" r:id="rId6"/>
    <p:sldId id="263" r:id="rId7"/>
    <p:sldId id="266" r:id="rId8"/>
    <p:sldId id="308" r:id="rId9"/>
    <p:sldId id="307" r:id="rId10"/>
    <p:sldId id="309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2306D-690C-4CFF-8B87-0AACB9BD5DC2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198AB-7F2C-4940-802F-30AD79CAF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1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926F00F0-681E-4154-B033-1F573DAFB51F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37571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375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37573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8944023-C64C-4A45-B63A-9A8A9A6514D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F56CC-1B35-421E-8739-5CDF65936E9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BFE54DFB-6B42-4838-85D2-065138DBB017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38595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385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38597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A251086-22F9-46B3-8ABF-50EE4B41B86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198AB-7F2C-4940-802F-30AD79CAFC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29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C733378-0BFC-4205-922A-20C7C434D6E7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40643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406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40645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DD2D196-060C-41B5-9A2A-4461595CF9E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EC38AF3-4369-488D-828F-C486C7DD8E7E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50883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508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50885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F95D9DC-FE22-466B-BA7A-D5A4BB60A1D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218975E0-FD02-47AA-A96B-59BB0EA14B3D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51907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519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51909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92A8765-35AD-44DC-A72C-AF426FF0A3D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8EC38F5-8B1D-42FB-A34C-D56AFEF3D0FA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46787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4678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46789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7BEDF44-D20E-4E27-B567-3C53E3203D0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D61FCFD8-8E2D-4CBB-BD94-4B2F23181B74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48835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4883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48837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0994872-8B40-4102-B419-606B4CD9797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5D87171C-5AE1-46A9-8A15-3895585640FC}" type="slidenum">
              <a:rPr lang="en-GB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49859" name="Text Box 1"/>
          <p:cNvSpPr txBox="1">
            <a:spLocks noChangeArrowheads="1"/>
          </p:cNvSpPr>
          <p:nvPr/>
        </p:nvSpPr>
        <p:spPr bwMode="auto">
          <a:xfrm>
            <a:off x="1104900" y="685800"/>
            <a:ext cx="46482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ea typeface="DejaVu LGC Sans" charset="0"/>
              <a:cs typeface="DejaVu LGC Sans" charset="0"/>
            </a:endParaRPr>
          </a:p>
        </p:txBody>
      </p:sp>
      <p:sp>
        <p:nvSpPr>
          <p:cNvPr id="2498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4988"/>
            <a:ext cx="5486400" cy="4114800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49861" name="Text Box 3"/>
          <p:cNvSpPr txBox="1">
            <a:spLocks noChangeArrowheads="1"/>
          </p:cNvSpPr>
          <p:nvPr/>
        </p:nvSpPr>
        <p:spPr bwMode="auto">
          <a:xfrm>
            <a:off x="3884613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6C167D1-1AFD-4717-924F-1032F5E11B7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2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0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73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D76A5-2B77-4536-B216-134C91C5A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8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5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8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85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6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0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2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6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3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6785F-06DC-43F6-ACC4-193CAD906BE7}" type="datetimeFigureOut">
              <a:rPr lang="en-US" smtClean="0"/>
              <a:t>11/22/2016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7B157-D8F0-4C62-91D5-4DE6695A2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57200" y="0"/>
            <a:ext cx="7467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>
                <a:latin typeface="Goudy Old Style" pitchFamily="18" charset="0"/>
              </a:rPr>
              <a:t>Structure of Biomolecules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787400"/>
            <a:ext cx="9144000" cy="607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>
                <a:latin typeface="Goudy Old Style" pitchFamily="18" charset="0"/>
              </a:rPr>
              <a:t>Biomolecules -organic </a:t>
            </a:r>
            <a:r>
              <a:rPr lang="en-GB" sz="2600" dirty="0" err="1" smtClean="0">
                <a:latin typeface="Goudy Old Style" pitchFamily="18" charset="0"/>
              </a:rPr>
              <a:t>cpds</a:t>
            </a:r>
            <a:r>
              <a:rPr lang="en-GB" sz="2600" dirty="0" smtClean="0">
                <a:latin typeface="Goudy Old Style" pitchFamily="18" charset="0"/>
              </a:rPr>
              <a:t> </a:t>
            </a:r>
            <a:r>
              <a:rPr lang="en-GB" sz="2600" dirty="0" smtClean="0">
                <a:latin typeface="Goudy Old Style" pitchFamily="18" charset="0"/>
              </a:rPr>
              <a:t> of the </a:t>
            </a:r>
            <a:r>
              <a:rPr lang="en-GB" sz="2600" dirty="0">
                <a:latin typeface="Goudy Old Style" pitchFamily="18" charset="0"/>
              </a:rPr>
              <a:t>various parts of the </a:t>
            </a:r>
            <a:r>
              <a:rPr lang="en-GB" sz="2600" dirty="0" smtClean="0">
                <a:latin typeface="Goudy Old Style" pitchFamily="18" charset="0"/>
              </a:rPr>
              <a:t>cell </a:t>
            </a:r>
            <a:endParaRPr lang="en-GB" sz="2600" dirty="0">
              <a:latin typeface="Goudy Old Style" pitchFamily="18" charset="0"/>
            </a:endParaRP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 smtClean="0">
                <a:latin typeface="Goudy Old Style" pitchFamily="18" charset="0"/>
              </a:rPr>
              <a:t>Formed from key elements (C</a:t>
            </a:r>
            <a:r>
              <a:rPr lang="en-GB" sz="2600" dirty="0">
                <a:latin typeface="Goudy Old Style" pitchFamily="18" charset="0"/>
              </a:rPr>
              <a:t>, H, N, O, P, S) </a:t>
            </a: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US" sz="2600" dirty="0" smtClean="0">
                <a:latin typeface="Goudy Old Style" pitchFamily="18" charset="0"/>
              </a:rPr>
              <a:t>Varies in </a:t>
            </a:r>
            <a:r>
              <a:rPr lang="en-US" sz="2600" dirty="0">
                <a:latin typeface="Goudy Old Style" pitchFamily="18" charset="0"/>
              </a:rPr>
              <a:t>chemical structure </a:t>
            </a:r>
            <a:r>
              <a:rPr lang="en-US" sz="2600" dirty="0" smtClean="0">
                <a:latin typeface="Goudy Old Style" pitchFamily="18" charset="0"/>
              </a:rPr>
              <a:t>&amp; reactivity based on the type of elements</a:t>
            </a:r>
            <a:endParaRPr lang="en-US" sz="2600" dirty="0">
              <a:latin typeface="Goudy Old Style" pitchFamily="18" charset="0"/>
            </a:endParaRP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>
                <a:latin typeface="Goudy Old Style" pitchFamily="18" charset="0"/>
              </a:rPr>
              <a:t>Most bio-molecules have more than one functional group </a:t>
            </a:r>
            <a:r>
              <a:rPr lang="en-GB" sz="2600" dirty="0" smtClean="0">
                <a:latin typeface="Goudy Old Style" pitchFamily="18" charset="0"/>
              </a:rPr>
              <a:t>– determines the chemical </a:t>
            </a:r>
            <a:r>
              <a:rPr lang="en-GB" sz="2600" dirty="0" smtClean="0">
                <a:latin typeface="Goudy Old Style" pitchFamily="18" charset="0"/>
              </a:rPr>
              <a:t>and physical properties </a:t>
            </a:r>
            <a:r>
              <a:rPr lang="en-GB" sz="2600" dirty="0" smtClean="0">
                <a:latin typeface="Goudy Old Style" pitchFamily="18" charset="0"/>
              </a:rPr>
              <a:t>.</a:t>
            </a:r>
            <a:endParaRPr lang="en-GB" sz="2600" dirty="0">
              <a:latin typeface="Goudy Old Style" pitchFamily="18" charset="0"/>
            </a:endParaRP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 smtClean="0">
                <a:latin typeface="Goudy Old Style" pitchFamily="18" charset="0"/>
              </a:rPr>
              <a:t>Biomolecules important</a:t>
            </a:r>
          </a:p>
          <a:p>
            <a:pPr marL="1522413" lvl="2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 smtClean="0">
                <a:latin typeface="Goudy Old Style" pitchFamily="18" charset="0"/>
              </a:rPr>
              <a:t>carry </a:t>
            </a:r>
            <a:r>
              <a:rPr lang="en-GB" sz="2600" dirty="0">
                <a:latin typeface="Goudy Old Style" pitchFamily="18" charset="0"/>
              </a:rPr>
              <a:t>out the chemical reactions </a:t>
            </a:r>
            <a:r>
              <a:rPr lang="en-GB" sz="2600" dirty="0" smtClean="0">
                <a:latin typeface="Goudy Old Style" pitchFamily="18" charset="0"/>
              </a:rPr>
              <a:t>for an </a:t>
            </a:r>
            <a:r>
              <a:rPr lang="en-GB" sz="2600" dirty="0">
                <a:latin typeface="Goudy Old Style" pitchFamily="18" charset="0"/>
              </a:rPr>
              <a:t>organism  to grow, </a:t>
            </a:r>
            <a:endParaRPr lang="en-GB" sz="2600" dirty="0" smtClean="0">
              <a:latin typeface="Goudy Old Style" pitchFamily="18" charset="0"/>
            </a:endParaRPr>
          </a:p>
          <a:p>
            <a:pPr marL="1522413" lvl="2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 smtClean="0">
                <a:latin typeface="Goudy Old Style" pitchFamily="18" charset="0"/>
              </a:rPr>
              <a:t>maintain </a:t>
            </a:r>
            <a:r>
              <a:rPr lang="en-GB" sz="2600" dirty="0">
                <a:latin typeface="Goudy Old Style" pitchFamily="18" charset="0"/>
              </a:rPr>
              <a:t>and reproduce </a:t>
            </a:r>
            <a:endParaRPr lang="en-GB" sz="2600" dirty="0" smtClean="0">
              <a:latin typeface="Goudy Old Style" pitchFamily="18" charset="0"/>
            </a:endParaRPr>
          </a:p>
          <a:p>
            <a:pPr marL="1522413" lvl="2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 smtClean="0">
                <a:latin typeface="Goudy Old Style" pitchFamily="18" charset="0"/>
              </a:rPr>
              <a:t>use </a:t>
            </a:r>
            <a:r>
              <a:rPr lang="en-GB" sz="2600" dirty="0">
                <a:latin typeface="Goudy Old Style" pitchFamily="18" charset="0"/>
              </a:rPr>
              <a:t>and store energy</a:t>
            </a:r>
            <a:r>
              <a:rPr lang="en-GB" sz="2600" dirty="0" smtClean="0">
                <a:latin typeface="Goudy Old Style" pitchFamily="18" charset="0"/>
              </a:rPr>
              <a:t>.</a:t>
            </a: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600" dirty="0">
                <a:latin typeface="Goudy Old Style" pitchFamily="18" charset="0"/>
              </a:rPr>
              <a:t>Appr.10, 000 kinds bio-molecules  in animal and plant cells</a:t>
            </a:r>
          </a:p>
          <a:p>
            <a:pPr marL="608013" indent="-608013" algn="just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en-GB" sz="2600" dirty="0">
              <a:latin typeface="Goudy Old Style" pitchFamily="18" charset="0"/>
            </a:endParaRPr>
          </a:p>
          <a:p>
            <a:pPr marL="608013" indent="-6080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0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914400"/>
            <a:ext cx="8839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144959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Goudy Old Style" pitchFamily="18" charset="0"/>
              </a:rPr>
              <a:t>Monomers and their polymers</a:t>
            </a:r>
          </a:p>
        </p:txBody>
      </p:sp>
    </p:spTree>
    <p:extLst>
      <p:ext uri="{BB962C8B-B14F-4D97-AF65-F5344CB8AC3E}">
        <p14:creationId xmlns:p14="http://schemas.microsoft.com/office/powerpoint/2010/main" val="297227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7467600" cy="41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>
              <a:solidFill>
                <a:srgbClr val="000000"/>
              </a:solidFill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>
                <a:solidFill>
                  <a:srgbClr val="000000"/>
                </a:solidFill>
                <a:latin typeface="Goudy Old Style" pitchFamily="18" charset="0"/>
              </a:rPr>
              <a:t>Supramolecular complexes</a:t>
            </a:r>
            <a:endParaRPr lang="en-GB" sz="4000" b="1">
              <a:solidFill>
                <a:srgbClr val="575F6D"/>
              </a:solidFill>
              <a:latin typeface="Goudy Old Style" pitchFamily="18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610600" cy="624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dirty="0">
                <a:latin typeface="Goudy Old Style" pitchFamily="18" charset="0"/>
              </a:rPr>
              <a:t>Organized clusters of macromolecules such as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>
                <a:latin typeface="Goudy Old Style" pitchFamily="18" charset="0"/>
              </a:rPr>
              <a:t>Cell membranes: complexes of proteins </a:t>
            </a:r>
            <a:r>
              <a:rPr lang="en-US" sz="2800" dirty="0" smtClean="0">
                <a:latin typeface="Goudy Old Style" pitchFamily="18" charset="0"/>
              </a:rPr>
              <a:t>&amp; </a:t>
            </a:r>
            <a:r>
              <a:rPr lang="en-US" sz="2800" dirty="0">
                <a:latin typeface="Goudy Old Style" pitchFamily="18" charset="0"/>
              </a:rPr>
              <a:t>lipids.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>
                <a:latin typeface="Goudy Old Style" pitchFamily="18" charset="0"/>
              </a:rPr>
              <a:t>Chromatin: complexes of DNA and proteins.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 err="1">
                <a:latin typeface="Goudy Old Style" pitchFamily="18" charset="0"/>
              </a:rPr>
              <a:t>Ribosomes</a:t>
            </a:r>
            <a:r>
              <a:rPr lang="en-US" sz="2800" dirty="0">
                <a:latin typeface="Goudy Old Style" pitchFamily="18" charset="0"/>
              </a:rPr>
              <a:t>: complexes of RNA and proteins.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>
                <a:latin typeface="Goudy Old Style" pitchFamily="18" charset="0"/>
              </a:rPr>
              <a:t>Viruses: single DNA or RNA molecule in a protein package.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Association of macromolecules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in </a:t>
            </a:r>
            <a:r>
              <a:rPr lang="en-GB" sz="2800" dirty="0" err="1">
                <a:solidFill>
                  <a:srgbClr val="000000"/>
                </a:solidFill>
                <a:latin typeface="Goudy Old Style" pitchFamily="18" charset="0"/>
              </a:rPr>
              <a:t>supramolecular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 complexes , are held by intermolecular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interactions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eg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788987" lvl="1" indent="-514350">
              <a:lnSpc>
                <a:spcPct val="97000"/>
              </a:lnSpc>
              <a:spcBef>
                <a:spcPts val="500"/>
              </a:spcBef>
              <a:buSzPct val="6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H-bonds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(between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polar groups)</a:t>
            </a:r>
            <a:r>
              <a:rPr lang="ar-SA" sz="2800" dirty="0">
                <a:solidFill>
                  <a:srgbClr val="000000"/>
                </a:solidFill>
                <a:latin typeface="Goudy Old Style" pitchFamily="18" charset="0"/>
                <a:cs typeface="Arial" pitchFamily="34" charset="0"/>
              </a:rPr>
              <a:t>‏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788987" lvl="1" indent="-514350">
              <a:lnSpc>
                <a:spcPct val="97000"/>
              </a:lnSpc>
              <a:spcBef>
                <a:spcPts val="500"/>
              </a:spcBef>
              <a:buSzPct val="6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Ionic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interactions (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between charged groups)</a:t>
            </a:r>
            <a:r>
              <a:rPr lang="ar-SA" sz="2800" dirty="0">
                <a:solidFill>
                  <a:srgbClr val="000000"/>
                </a:solidFill>
                <a:latin typeface="Goudy Old Style" pitchFamily="18" charset="0"/>
                <a:cs typeface="Arial" pitchFamily="34" charset="0"/>
              </a:rPr>
              <a:t>‏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788987" lvl="1" indent="-514350">
              <a:lnSpc>
                <a:spcPct val="97000"/>
              </a:lnSpc>
              <a:spcBef>
                <a:spcPts val="500"/>
              </a:spcBef>
              <a:buSzPct val="6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Hydrophobic interactions (among non polar groups in aqueous solutions)</a:t>
            </a:r>
            <a:r>
              <a:rPr lang="ar-SA" sz="2800" dirty="0">
                <a:solidFill>
                  <a:srgbClr val="000000"/>
                </a:solidFill>
                <a:latin typeface="Goudy Old Style" pitchFamily="18" charset="0"/>
                <a:cs typeface="Arial" pitchFamily="34" charset="0"/>
              </a:rPr>
              <a:t>‏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788987" lvl="1" indent="-514350">
              <a:lnSpc>
                <a:spcPct val="97000"/>
              </a:lnSpc>
              <a:spcBef>
                <a:spcPts val="500"/>
              </a:spcBef>
              <a:buSzPct val="6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Van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der-waals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interactions</a:t>
            </a:r>
          </a:p>
        </p:txBody>
      </p:sp>
    </p:spTree>
    <p:extLst>
      <p:ext uri="{BB962C8B-B14F-4D97-AF65-F5344CB8AC3E}">
        <p14:creationId xmlns:p14="http://schemas.microsoft.com/office/powerpoint/2010/main" val="1897265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876300" y="0"/>
            <a:ext cx="74676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>
                <a:latin typeface="Goudy Old Style" pitchFamily="18" charset="0"/>
              </a:rPr>
              <a:t>HIERARCHY OF BIOMOLECULES</a:t>
            </a:r>
          </a:p>
        </p:txBody>
      </p:sp>
      <p:sp>
        <p:nvSpPr>
          <p:cNvPr id="31747" name="Line 2"/>
          <p:cNvSpPr>
            <a:spLocks noChangeShapeType="1"/>
          </p:cNvSpPr>
          <p:nvPr/>
        </p:nvSpPr>
        <p:spPr bwMode="auto">
          <a:xfrm>
            <a:off x="3810000" y="3276600"/>
            <a:ext cx="30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48" name="Line 3"/>
          <p:cNvSpPr>
            <a:spLocks noChangeShapeType="1"/>
          </p:cNvSpPr>
          <p:nvPr/>
        </p:nvSpPr>
        <p:spPr bwMode="auto">
          <a:xfrm>
            <a:off x="5181600" y="3200400"/>
            <a:ext cx="533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524000" y="1524000"/>
            <a:ext cx="6172200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oudy Old Style" pitchFamily="18" charset="0"/>
            </a:endParaRPr>
          </a:p>
        </p:txBody>
      </p:sp>
      <p:pic>
        <p:nvPicPr>
          <p:cNvPr id="3175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83820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1751" name="Line 6"/>
          <p:cNvSpPr>
            <a:spLocks noChangeShapeType="1"/>
          </p:cNvSpPr>
          <p:nvPr/>
        </p:nvSpPr>
        <p:spPr bwMode="auto">
          <a:xfrm>
            <a:off x="3657600" y="3581400"/>
            <a:ext cx="30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2" name="Line 7"/>
          <p:cNvSpPr>
            <a:spLocks noChangeShapeType="1"/>
          </p:cNvSpPr>
          <p:nvPr/>
        </p:nvSpPr>
        <p:spPr bwMode="auto">
          <a:xfrm>
            <a:off x="5410200" y="3657600"/>
            <a:ext cx="457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6400800" y="3657600"/>
            <a:ext cx="762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V="1">
            <a:off x="3810000" y="2055813"/>
            <a:ext cx="685800" cy="688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>
            <a:off x="3505200" y="4343400"/>
            <a:ext cx="762000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6" name="Line 11"/>
          <p:cNvSpPr>
            <a:spLocks noChangeShapeType="1"/>
          </p:cNvSpPr>
          <p:nvPr/>
        </p:nvSpPr>
        <p:spPr bwMode="auto">
          <a:xfrm flipV="1">
            <a:off x="5029200" y="4876799"/>
            <a:ext cx="609600" cy="3079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7" name="Line 12"/>
          <p:cNvSpPr>
            <a:spLocks noChangeShapeType="1"/>
          </p:cNvSpPr>
          <p:nvPr/>
        </p:nvSpPr>
        <p:spPr bwMode="auto">
          <a:xfrm>
            <a:off x="7162800" y="51054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8" name="Line 13"/>
          <p:cNvSpPr>
            <a:spLocks noChangeShapeType="1"/>
          </p:cNvSpPr>
          <p:nvPr/>
        </p:nvSpPr>
        <p:spPr bwMode="auto">
          <a:xfrm>
            <a:off x="5486400" y="2133600"/>
            <a:ext cx="457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59" name="Line 14"/>
          <p:cNvSpPr>
            <a:spLocks noChangeShapeType="1"/>
          </p:cNvSpPr>
          <p:nvPr/>
        </p:nvSpPr>
        <p:spPr bwMode="auto">
          <a:xfrm>
            <a:off x="6781800" y="21336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>
              <a:latin typeface="Goudy Old Style" pitchFamily="18" charset="0"/>
            </a:endParaRPr>
          </a:p>
        </p:txBody>
      </p:sp>
      <p:sp>
        <p:nvSpPr>
          <p:cNvPr id="31760" name="Text Box 15"/>
          <p:cNvSpPr txBox="1">
            <a:spLocks noChangeArrowheads="1"/>
          </p:cNvSpPr>
          <p:nvPr/>
        </p:nvSpPr>
        <p:spPr bwMode="auto">
          <a:xfrm>
            <a:off x="304800" y="914400"/>
            <a:ext cx="30480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Level 5 :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Goudy Old Style" pitchFamily="18" charset="0"/>
              </a:rPr>
              <a:t>cell </a:t>
            </a: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&amp; its organelles</a:t>
            </a:r>
            <a:r>
              <a:rPr lang="en-GB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endParaRPr lang="en-GB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3505200" y="914400"/>
            <a:ext cx="18288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Level 4 : </a:t>
            </a:r>
            <a:r>
              <a:rPr lang="en-GB" b="1" dirty="0" err="1" smtClean="0">
                <a:solidFill>
                  <a:srgbClr val="FF0000"/>
                </a:solidFill>
                <a:latin typeface="Goudy Old Style" pitchFamily="18" charset="0"/>
              </a:rPr>
              <a:t>supramolecules</a:t>
            </a:r>
            <a:endParaRPr lang="en-GB" b="1" dirty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638800" y="838200"/>
            <a:ext cx="18288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Level 3: Macromolecules</a:t>
            </a:r>
            <a:endParaRPr lang="en-GB" b="1" dirty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543800" y="838200"/>
            <a:ext cx="1828800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Level 2: </a:t>
            </a:r>
            <a:r>
              <a:rPr lang="en-GB" b="1" dirty="0" err="1" smtClean="0">
                <a:solidFill>
                  <a:srgbClr val="FF0000"/>
                </a:solidFill>
                <a:latin typeface="Goudy Old Style" pitchFamily="18" charset="0"/>
              </a:rPr>
              <a:t>Biomolecules</a:t>
            </a:r>
            <a:endParaRPr lang="en-GB" b="1" dirty="0">
              <a:solidFill>
                <a:srgbClr val="FF0000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990600"/>
            <a:ext cx="8229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latin typeface="Goudy Old Style" pitchFamily="18" charset="0"/>
            </a:endParaRPr>
          </a:p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 smtClean="0"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b="1" dirty="0">
              <a:solidFill>
                <a:srgbClr val="FF0000"/>
              </a:solidFill>
              <a:latin typeface="Goudy Old Style" pitchFamily="18" charset="0"/>
            </a:endParaRPr>
          </a:p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Goudy Old Style" pitchFamily="18" charset="0"/>
              </a:rPr>
              <a:t>Cells </a:t>
            </a:r>
            <a:endParaRPr lang="en-GB" sz="2800" b="1" dirty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28600" y="1752600"/>
            <a:ext cx="8915400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B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asic structural units of living organisms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H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ighly organized structures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Requires 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constant source of energy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to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maintain the ordered state.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 Each cell </a:t>
            </a:r>
            <a:endParaRPr lang="en-GB" sz="28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728663" lvl="1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produces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and uses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energy</a:t>
            </a:r>
          </a:p>
          <a:p>
            <a:pPr marL="728663" lvl="1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communicates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with other cells in various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ways </a:t>
            </a:r>
          </a:p>
          <a:p>
            <a:pPr marL="728663" lvl="1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undertakes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building projects </a:t>
            </a:r>
            <a:endParaRPr lang="en-GB" sz="28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728663" lvl="1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removes waste products.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762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Goudy Old Style" pitchFamily="18" charset="0"/>
              </a:rPr>
              <a:t>Hierarchy of </a:t>
            </a:r>
            <a:r>
              <a:rPr lang="en-GB" sz="4000" dirty="0" err="1">
                <a:latin typeface="Goudy Old Style" pitchFamily="18" charset="0"/>
              </a:rPr>
              <a:t>biomolecular</a:t>
            </a:r>
            <a:r>
              <a:rPr lang="en-GB" sz="4000" dirty="0">
                <a:latin typeface="Goudy Old Style" pitchFamily="18" charset="0"/>
              </a:rPr>
              <a:t> organisation : </a:t>
            </a:r>
          </a:p>
          <a:p>
            <a:endParaRPr lang="en-US" sz="40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  <a:t/>
            </a:r>
            <a:b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</a:br>
            <a: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  <a:t/>
            </a:r>
            <a:b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</a:br>
            <a: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  <a:t>Hierarchy of </a:t>
            </a:r>
            <a:r>
              <a:rPr lang="en-GB" b="1" dirty="0" err="1" smtClean="0">
                <a:solidFill>
                  <a:srgbClr val="575F6D"/>
                </a:solidFill>
                <a:latin typeface="Goudy Old Style" pitchFamily="18" charset="0"/>
              </a:rPr>
              <a:t>biomolecular</a:t>
            </a:r>
            <a: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  <a:t> organisation : </a:t>
            </a:r>
            <a:br>
              <a:rPr lang="en-GB" b="1" dirty="0" smtClean="0">
                <a:solidFill>
                  <a:srgbClr val="575F6D"/>
                </a:solidFill>
                <a:latin typeface="Goudy Old Style" pitchFamily="18" charset="0"/>
              </a:rPr>
            </a:br>
            <a: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  <a:t> </a:t>
            </a:r>
            <a:br>
              <a:rPr lang="en-GB" b="1" dirty="0" smtClean="0">
                <a:solidFill>
                  <a:srgbClr val="FF0000"/>
                </a:solidFill>
                <a:latin typeface="Goudy Old Style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21176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 smtClean="0">
                <a:solidFill>
                  <a:srgbClr val="FF0000"/>
                </a:solidFill>
                <a:latin typeface="Goudy Old Style" pitchFamily="18" charset="0"/>
              </a:rPr>
              <a:t>Cells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Living processes contains thousands of chemical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rxns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.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Precise regulation and integration of these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rxns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are required to maintain life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Certain important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rxns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, e.g.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glycolysis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is found in almost all organisms.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All organisms use the same type of polymers: CHO, proteins, lipids &amp; nucleic acids.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Instructions for growth, reproduction and developments for each organism is encoded  in their DNA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78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1020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>
                <a:solidFill>
                  <a:srgbClr val="575F6D"/>
                </a:solidFill>
                <a:latin typeface="Goudy Old Style" pitchFamily="18" charset="0"/>
              </a:rPr>
              <a:t>ENERGY FOR CELLS</a:t>
            </a:r>
            <a:r>
              <a:rPr lang="en-GB" sz="3200">
                <a:solidFill>
                  <a:srgbClr val="575F6D"/>
                </a:solidFill>
                <a:latin typeface="Goudy Old Style" pitchFamily="18" charset="0"/>
              </a:rPr>
              <a:t> 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7630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>
              <a:lnSpc>
                <a:spcPct val="98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Living cells are inherently unstable.  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Constant </a:t>
            </a: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flow of energy prevents them from becoming disorganized.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Cells </a:t>
            </a: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obtains energy mainly by the oxidation of bio-molecules (e- transferred from 1 molecule to another and in doing so they lose energy) 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This </a:t>
            </a: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energy captured by cells &amp; used to maintain highly organized cellular structure and functions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4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>
                <a:solidFill>
                  <a:srgbClr val="575F6D"/>
                </a:solidFill>
                <a:latin typeface="Goudy Old Style" pitchFamily="18" charset="0"/>
              </a:rPr>
              <a:t>HOW DO COMPLEX STRUCTURE OF CELLS MAINTAIN HIGH INTERNAL ORDER?</a:t>
            </a:r>
            <a:r>
              <a:rPr lang="en-GB" sz="2800" dirty="0">
                <a:solidFill>
                  <a:srgbClr val="575F6D"/>
                </a:solidFill>
                <a:latin typeface="Goudy Old Style" pitchFamily="18" charset="0"/>
              </a:rPr>
              <a:t>  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839200" cy="556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31813" indent="-531813">
              <a:lnSpc>
                <a:spcPct val="98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Synthesis of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new bio-molecules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531813" indent="-531813">
              <a:lnSpc>
                <a:spcPct val="97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Transport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Across Membranes</a:t>
            </a:r>
          </a:p>
          <a:p>
            <a:pPr marL="989013" lvl="1" indent="-531813">
              <a:lnSpc>
                <a:spcPct val="97000"/>
              </a:lnSpc>
              <a:spcBef>
                <a:spcPts val="600"/>
              </a:spcBef>
              <a:buSzPct val="100000"/>
              <a:buFont typeface="Comic Sans MS" pitchFamily="66" charset="0"/>
              <a:buChar char="-"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Cell membranes regulate the passage of ions and molecules from one compartment to another. </a:t>
            </a:r>
          </a:p>
          <a:p>
            <a:pPr marL="531813" indent="-531813">
              <a:lnSpc>
                <a:spcPct val="97000"/>
              </a:lnSpc>
              <a:spcBef>
                <a:spcPts val="600"/>
              </a:spcBef>
              <a:buSzPct val="100000"/>
              <a:buFont typeface="Comic Sans MS" pitchFamily="66" charset="0"/>
              <a:buNone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. Cell Movement</a:t>
            </a:r>
          </a:p>
          <a:p>
            <a:pPr marL="989013" lvl="1" indent="-531813">
              <a:lnSpc>
                <a:spcPct val="97000"/>
              </a:lnSpc>
              <a:spcBef>
                <a:spcPts val="600"/>
              </a:spcBef>
              <a:buSzPct val="100000"/>
              <a:buFont typeface="Comic Sans MS" pitchFamily="66" charset="0"/>
              <a:buChar char="-"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Organised movement- most obvious characteristics of living cells. The intricate and coordinated activities required to sustain life require the movement of cell components.</a:t>
            </a:r>
          </a:p>
          <a:p>
            <a:pPr marL="531813" indent="-531813">
              <a:lnSpc>
                <a:spcPct val="97000"/>
              </a:lnSpc>
              <a:spcBef>
                <a:spcPts val="600"/>
              </a:spcBef>
              <a:buSzPct val="100000"/>
              <a:buFont typeface="Comic Sans MS" pitchFamily="66" charset="0"/>
              <a:buNone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4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. Waste Removal</a:t>
            </a:r>
          </a:p>
          <a:p>
            <a:pPr marL="989013" lvl="1" indent="-531813">
              <a:lnSpc>
                <a:spcPct val="97000"/>
              </a:lnSpc>
              <a:spcBef>
                <a:spcPts val="600"/>
              </a:spcBef>
              <a:buSzPct val="100000"/>
              <a:buFont typeface="Comic Sans MS" pitchFamily="66" charset="0"/>
              <a:buChar char="-"/>
              <a:tabLst>
                <a:tab pos="1171575" algn="l"/>
                <a:tab pos="2085975" algn="l"/>
                <a:tab pos="3000375" algn="l"/>
                <a:tab pos="3914775" algn="l"/>
                <a:tab pos="4829175" algn="l"/>
                <a:tab pos="5743575" algn="l"/>
                <a:tab pos="6657975" algn="l"/>
                <a:tab pos="7572375" algn="l"/>
                <a:tab pos="8486775" algn="l"/>
                <a:tab pos="9401175" algn="l"/>
                <a:tab pos="1031557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Animal cells convert food molecules into CO2, H20 &amp; NH</a:t>
            </a:r>
            <a:r>
              <a:rPr lang="en-GB" sz="2800" baseline="-25000" dirty="0">
                <a:solidFill>
                  <a:srgbClr val="000000"/>
                </a:solidFill>
                <a:latin typeface="Goudy Old Style" pitchFamily="18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. If these not disposed properly can be toxic. </a:t>
            </a:r>
          </a:p>
        </p:txBody>
      </p:sp>
    </p:spTree>
    <p:extLst>
      <p:ext uri="{BB962C8B-B14F-4D97-AF65-F5344CB8AC3E}">
        <p14:creationId xmlns:p14="http://schemas.microsoft.com/office/powerpoint/2010/main" val="2703384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381000" y="0"/>
            <a:ext cx="8229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 dirty="0">
                <a:solidFill>
                  <a:srgbClr val="575F6D"/>
                </a:solidFill>
                <a:latin typeface="Goudy Old Style" pitchFamily="18" charset="0"/>
              </a:rPr>
              <a:t>BIOCHEMICAL REACTIONS</a:t>
            </a:r>
            <a:r>
              <a:rPr lang="en-GB" sz="3200" dirty="0">
                <a:solidFill>
                  <a:srgbClr val="575F6D"/>
                </a:solidFill>
                <a:latin typeface="Goudy Old Style" pitchFamily="18" charset="0"/>
              </a:rPr>
              <a:t> 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763000" cy="557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08013" indent="-608013">
              <a:lnSpc>
                <a:spcPct val="88000"/>
              </a:lnSpc>
              <a:spcBef>
                <a:spcPts val="600"/>
              </a:spcBef>
              <a:buSzPct val="70000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FF0000"/>
                </a:solidFill>
                <a:latin typeface="Goudy Old Style" pitchFamily="18" charset="0"/>
              </a:rPr>
              <a:t>Metabolism: </a:t>
            </a:r>
          </a:p>
          <a:p>
            <a:pPr marL="608013" indent="-60801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total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sum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of enzyme catalyzed reactions in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a living organism </a:t>
            </a:r>
          </a:p>
          <a:p>
            <a:pPr marL="608013" indent="-60801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Two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types</a:t>
            </a:r>
          </a:p>
          <a:p>
            <a:pPr marL="989013" lvl="1" indent="-531813">
              <a:lnSpc>
                <a:spcPct val="88000"/>
              </a:lnSpc>
              <a:spcBef>
                <a:spcPts val="450"/>
              </a:spcBef>
              <a:buSzPct val="8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>
                <a:solidFill>
                  <a:srgbClr val="FF0000"/>
                </a:solidFill>
                <a:latin typeface="Goudy Old Style" pitchFamily="18" charset="0"/>
              </a:rPr>
              <a:t>Anabolism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- energy requiring biosynthetic pathways </a:t>
            </a:r>
          </a:p>
          <a:p>
            <a:pPr marL="989013" lvl="1" indent="-531813">
              <a:lnSpc>
                <a:spcPct val="88000"/>
              </a:lnSpc>
              <a:spcBef>
                <a:spcPts val="450"/>
              </a:spcBef>
              <a:buSzPct val="8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>
                <a:solidFill>
                  <a:srgbClr val="FF0000"/>
                </a:solidFill>
                <a:latin typeface="Goudy Old Style" pitchFamily="18" charset="0"/>
              </a:rPr>
              <a:t>Catabolism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- degradation of fuel molecules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for production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of energy for cellular function</a:t>
            </a:r>
          </a:p>
          <a:p>
            <a:pPr marL="608013" indent="-60801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The primary functions of metabolism are: </a:t>
            </a:r>
          </a:p>
          <a:p>
            <a:pPr marL="1065213" lvl="1" indent="-608013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Acquisition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&amp; utilization of energy </a:t>
            </a:r>
            <a:endParaRPr lang="en-GB" sz="28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1065213" lvl="1" indent="-608013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Synthesis of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biomolecules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(i.e. proteins, nucleic acids, lipids, &amp; CHO ) needed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for cell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structure&amp; functioning</a:t>
            </a:r>
          </a:p>
          <a:p>
            <a:pPr marL="1065213" lvl="1" indent="-608013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Removal of waste products</a:t>
            </a:r>
          </a:p>
          <a:p>
            <a:pPr marL="608013" indent="-608013">
              <a:lnSpc>
                <a:spcPct val="88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Comic Sans MS" pitchFamily="66" charset="0"/>
              <a:buNone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en-GB" sz="32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608013" indent="-608013">
              <a:lnSpc>
                <a:spcPct val="88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Comic Sans MS" pitchFamily="66" charset="0"/>
              <a:buNone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en-GB" sz="3200" dirty="0">
              <a:solidFill>
                <a:srgbClr val="000000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06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57200" y="0"/>
            <a:ext cx="85344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solidFill>
                  <a:srgbClr val="575F6D"/>
                </a:solidFill>
                <a:latin typeface="Goudy Old Style" pitchFamily="18" charset="0"/>
              </a:rPr>
              <a:t>COMMON </a:t>
            </a:r>
            <a:r>
              <a:rPr lang="en-GB" sz="2400" b="1" dirty="0" smtClean="0">
                <a:solidFill>
                  <a:srgbClr val="575F6D"/>
                </a:solidFill>
                <a:latin typeface="Goudy Old Style" pitchFamily="18" charset="0"/>
              </a:rPr>
              <a:t>REACTIONS IN </a:t>
            </a:r>
            <a:r>
              <a:rPr lang="en-GB" sz="2400" b="1" dirty="0">
                <a:solidFill>
                  <a:srgbClr val="575F6D"/>
                </a:solidFill>
                <a:latin typeface="Goudy Old Style" pitchFamily="18" charset="0"/>
              </a:rPr>
              <a:t>BIOCHEMICAL PROCESSES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52400" y="609600"/>
            <a:ext cx="8991600" cy="624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>
              <a:lnSpc>
                <a:spcPct val="97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The types of biochemical reactions are few with simple  reaction mechanisms 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Reactions of central importance (for energy production &amp; synthesis and degradation of major cell components) are relatively few in number</a:t>
            </a:r>
          </a:p>
          <a:p>
            <a:pPr marL="457200" indent="-457200">
              <a:lnSpc>
                <a:spcPct val="98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err="1" smtClean="0">
                <a:solidFill>
                  <a:srgbClr val="000000"/>
                </a:solidFill>
                <a:latin typeface="Goudy Old Style" pitchFamily="18" charset="0"/>
              </a:rPr>
              <a:t>Nucleophilic</a:t>
            </a: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Substitution 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One atom of group substituted for another </a:t>
            </a:r>
          </a:p>
          <a:p>
            <a:pPr marL="514350" indent="-514350">
              <a:lnSpc>
                <a:spcPct val="97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Elimination Reactions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One or more atoms may be removed from a molecule creating a double or </a:t>
            </a: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triple </a:t>
            </a: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bond</a:t>
            </a:r>
          </a:p>
          <a:p>
            <a:pPr marL="514350" indent="-514350">
              <a:lnSpc>
                <a:spcPct val="97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Addition Reactions: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Two molecules combine to form a single product. </a:t>
            </a:r>
          </a:p>
          <a:p>
            <a:pPr marL="514350" indent="-514350">
              <a:lnSpc>
                <a:spcPct val="97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Hydration Reactions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Water added across a double bond 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dirty="0" err="1" smtClean="0">
                <a:solidFill>
                  <a:srgbClr val="000000"/>
                </a:solidFill>
                <a:latin typeface="Goudy Old Style" pitchFamily="18" charset="0"/>
              </a:rPr>
              <a:t>Eg</a:t>
            </a: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 addition of </a:t>
            </a: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water on db of an </a:t>
            </a:r>
            <a:r>
              <a:rPr lang="en-GB" sz="2400" dirty="0" err="1">
                <a:solidFill>
                  <a:srgbClr val="000000"/>
                </a:solidFill>
                <a:latin typeface="Goudy Old Style" pitchFamily="18" charset="0"/>
              </a:rPr>
              <a:t>alkene</a:t>
            </a: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 to generate an alcohol</a:t>
            </a: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271463" indent="-271463">
              <a:lnSpc>
                <a:spcPct val="97000"/>
              </a:lnSpc>
              <a:spcBef>
                <a:spcPts val="600"/>
              </a:spcBef>
              <a:buClr>
                <a:srgbClr val="FE8637"/>
              </a:buClr>
              <a:buSzPct val="7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dirty="0">
              <a:solidFill>
                <a:srgbClr val="000000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94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28600" y="914400"/>
            <a:ext cx="8458200" cy="556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14350" indent="-514350">
              <a:lnSpc>
                <a:spcPct val="98000"/>
              </a:lnSpc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  </a:t>
            </a:r>
            <a:r>
              <a:rPr lang="en-GB" sz="3200" dirty="0" err="1" smtClean="0">
                <a:solidFill>
                  <a:srgbClr val="000000"/>
                </a:solidFill>
                <a:latin typeface="Goudy Old Style" pitchFamily="18" charset="0"/>
              </a:rPr>
              <a:t>Isomerization</a:t>
            </a: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 Reactions. 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err="1" smtClean="0">
                <a:solidFill>
                  <a:srgbClr val="000000"/>
                </a:solidFill>
                <a:latin typeface="Goudy Old Style" pitchFamily="18" charset="0"/>
              </a:rPr>
              <a:t>intramolecular</a:t>
            </a: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 shift or </a:t>
            </a:r>
            <a:r>
              <a:rPr lang="en-GB" sz="3200" dirty="0" err="1" smtClean="0">
                <a:solidFill>
                  <a:srgbClr val="000000"/>
                </a:solidFill>
                <a:latin typeface="Goudy Old Style" pitchFamily="18" charset="0"/>
              </a:rPr>
              <a:t>rearangement</a:t>
            </a: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 of atoms or groups within a compound to generate isomeric forms </a:t>
            </a:r>
          </a:p>
          <a:p>
            <a:pPr marL="514350" indent="-514350">
              <a:lnSpc>
                <a:spcPct val="97000"/>
              </a:lnSpc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err="1" smtClean="0">
                <a:solidFill>
                  <a:srgbClr val="000000"/>
                </a:solidFill>
                <a:latin typeface="Goudy Old Style" pitchFamily="18" charset="0"/>
              </a:rPr>
              <a:t>Redox</a:t>
            </a: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 (oxidation-reduction) reactions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Goudy Old Style" pitchFamily="18" charset="0"/>
              </a:rPr>
              <a:t>transfer </a:t>
            </a: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of e- from a donor to an electron acceptor </a:t>
            </a:r>
          </a:p>
          <a:p>
            <a:pPr marL="514350" indent="-514350">
              <a:lnSpc>
                <a:spcPct val="97000"/>
              </a:lnSpc>
              <a:spcBef>
                <a:spcPts val="600"/>
              </a:spcBef>
              <a:buSzPct val="100000"/>
              <a:buFont typeface="Arial" pitchFamily="34" charset="0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Hydrolysis reactions</a:t>
            </a:r>
          </a:p>
          <a:p>
            <a:pPr marL="728663" lvl="1" indent="-271463">
              <a:lnSpc>
                <a:spcPct val="97000"/>
              </a:lnSpc>
              <a:spcBef>
                <a:spcPts val="600"/>
              </a:spcBef>
              <a:buSzPct val="10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latin typeface="Goudy Old Style" pitchFamily="18" charset="0"/>
              </a:rPr>
              <a:t>Cleavage of double bond by water</a:t>
            </a:r>
            <a:r>
              <a:rPr lang="en-GB" dirty="0">
                <a:solidFill>
                  <a:srgbClr val="000000"/>
                </a:solidFill>
                <a:latin typeface="Goudy Old Style" pitchFamily="18" charset="0"/>
              </a:rPr>
              <a:t>. </a:t>
            </a: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1" dirty="0" smtClean="0">
                <a:solidFill>
                  <a:srgbClr val="575F6D"/>
                </a:solidFill>
                <a:latin typeface="Goudy Old Style" pitchFamily="18" charset="0"/>
              </a:rPr>
              <a:t>COMMON REACTIONS IN BIOCHEMICAL PROCESSES</a:t>
            </a:r>
            <a:endParaRPr lang="en-GB" sz="2800" b="1" dirty="0">
              <a:solidFill>
                <a:srgbClr val="575F6D"/>
              </a:solidFill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24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1066800" y="152400"/>
            <a:ext cx="7467600" cy="48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latin typeface="Goudy Old Style" pitchFamily="18" charset="0"/>
              </a:rPr>
              <a:t>Hierarchy of biological organization</a:t>
            </a:r>
            <a:endParaRPr lang="en-GB" sz="3200" b="1" dirty="0">
              <a:solidFill>
                <a:srgbClr val="575F6D"/>
              </a:solidFill>
              <a:latin typeface="Gabriola" pitchFamily="82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915400" cy="617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>
              <a:lnSpc>
                <a:spcPct val="7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Five level of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biomolecular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organisations</a:t>
            </a:r>
          </a:p>
          <a:p>
            <a:pPr marL="457200" indent="-457200">
              <a:lnSpc>
                <a:spcPct val="7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Level 1: Elements</a:t>
            </a:r>
            <a:r>
              <a:rPr lang="en-GB" sz="2800" dirty="0">
                <a:latin typeface="Goudy Old Style" pitchFamily="18" charset="0"/>
              </a:rPr>
              <a:t> </a:t>
            </a:r>
            <a:endParaRPr lang="en-GB" sz="2800" dirty="0" smtClean="0">
              <a:latin typeface="Goudy Old Style" pitchFamily="18" charset="0"/>
            </a:endParaRPr>
          </a:p>
          <a:p>
            <a:pPr marL="800100" lvl="1" indent="-342900">
              <a:lnSpc>
                <a:spcPct val="7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latin typeface="Goudy Old Style" pitchFamily="18" charset="0"/>
              </a:rPr>
              <a:t>Made </a:t>
            </a:r>
            <a:r>
              <a:rPr lang="en-GB" sz="2000" dirty="0">
                <a:latin typeface="Goudy Old Style" pitchFamily="18" charset="0"/>
              </a:rPr>
              <a:t>up by combination of various elements  (C, H, N, O, P, S)</a:t>
            </a:r>
            <a:endParaRPr lang="en-GB" sz="20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457200" indent="-457200">
              <a:lnSpc>
                <a:spcPct val="7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Level 2: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Micromolecules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(monomeric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units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)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1189037" lvl="2" indent="-457200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Goudy Old Style" pitchFamily="18" charset="0"/>
              </a:rPr>
              <a:t>Amino acids </a:t>
            </a:r>
            <a:endParaRPr lang="en-GB" sz="20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1189037" lvl="2" indent="-457200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Goudy Old Style" pitchFamily="18" charset="0"/>
              </a:rPr>
              <a:t>Sugars </a:t>
            </a:r>
            <a:endParaRPr lang="en-GB" sz="20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1189037" lvl="2" indent="-457200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F</a:t>
            </a:r>
            <a:r>
              <a:rPr lang="en-GB" sz="2000" dirty="0" smtClean="0">
                <a:solidFill>
                  <a:srgbClr val="000000"/>
                </a:solidFill>
                <a:latin typeface="Goudy Old Style" pitchFamily="18" charset="0"/>
              </a:rPr>
              <a:t>atty </a:t>
            </a: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acids</a:t>
            </a:r>
          </a:p>
          <a:p>
            <a:pPr marL="1189037" lvl="2" indent="-457200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Nucleotides</a:t>
            </a:r>
          </a:p>
          <a:p>
            <a:pPr marL="457200" indent="-457200">
              <a:lnSpc>
                <a:spcPct val="7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Level 3: Macromolecules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(polymeric units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) :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Goudy Old Style" pitchFamily="18" charset="0"/>
              </a:rPr>
              <a:t>Protein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latin typeface="Goudy Old Style" pitchFamily="18" charset="0"/>
              </a:rPr>
              <a:t>Lipids</a:t>
            </a:r>
            <a:endParaRPr lang="en-GB" sz="2000" dirty="0">
              <a:solidFill>
                <a:srgbClr val="000000"/>
              </a:solidFill>
              <a:latin typeface="Goudy Old Style" pitchFamily="18" charset="0"/>
            </a:endParaRP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Carbohydrates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Nucleic acids</a:t>
            </a:r>
          </a:p>
          <a:p>
            <a:pPr marL="457200" indent="-457200">
              <a:lnSpc>
                <a:spcPct val="7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Level 4: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Supramolecular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complexes e.g.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Chromosomes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Plasma membrane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latin typeface="Goudy Old Style" pitchFamily="18" charset="0"/>
              </a:rPr>
              <a:t>Cell wall </a:t>
            </a:r>
            <a:endParaRPr lang="en-GB" sz="20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274637" indent="-457200">
              <a:lnSpc>
                <a:spcPct val="78000"/>
              </a:lnSpc>
              <a:spcBef>
                <a:spcPts val="450"/>
              </a:spcBef>
              <a:buSzPct val="6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Level 5: The cell and its organelles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			 </a:t>
            </a:r>
          </a:p>
          <a:p>
            <a:pPr lvl="2" indent="-182563">
              <a:lnSpc>
                <a:spcPct val="78000"/>
              </a:lnSpc>
              <a:spcBef>
                <a:spcPts val="450"/>
              </a:spcBef>
              <a:buSzPct val="6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lvl="2" indent="-182563">
              <a:lnSpc>
                <a:spcPct val="78000"/>
              </a:lnSpc>
              <a:spcBef>
                <a:spcPts val="450"/>
              </a:spcBef>
              <a:buClr>
                <a:srgbClr val="E0752F"/>
              </a:buClr>
              <a:buSzPct val="60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  <a:latin typeface="Goudy Old Style" pitchFamily="18" charset="0"/>
              </a:rPr>
              <a:t>Making or Breaking Polymers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57200" y="1371600"/>
            <a:ext cx="8839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altLang="en-US" sz="3200" dirty="0">
                <a:solidFill>
                  <a:srgbClr val="000000"/>
                </a:solidFill>
                <a:latin typeface="Goudy Old Style" pitchFamily="18" charset="0"/>
              </a:rPr>
              <a:t>Similar chemical mechanisms for making and breaking of all cellular macromolecules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  <a:latin typeface="Goudy Old Style" pitchFamily="18" charset="0"/>
              </a:rPr>
              <a:t>Condensation</a:t>
            </a:r>
            <a:endParaRPr lang="en-US" sz="3200" dirty="0">
              <a:latin typeface="Goudy Old Style" pitchFamily="18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3200" dirty="0">
                <a:latin typeface="Goudy Old Style" pitchFamily="18" charset="0"/>
              </a:rPr>
              <a:t>A chemical reaction that joins monomers into </a:t>
            </a:r>
            <a:r>
              <a:rPr lang="en-US" sz="3200" dirty="0" smtClean="0">
                <a:latin typeface="Goudy Old Style" pitchFamily="18" charset="0"/>
              </a:rPr>
              <a:t>polymers by covalent bonds. </a:t>
            </a:r>
            <a:endParaRPr lang="en-US" sz="3200" dirty="0">
              <a:latin typeface="Goudy Old Style" pitchFamily="18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Reactions occurs between a hydroxyl group of one monomer and the hydrogen of the other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 </a:t>
            </a:r>
            <a:r>
              <a:rPr lang="en-US" sz="2800" dirty="0">
                <a:latin typeface="Goudy Old Style" pitchFamily="18" charset="0"/>
              </a:rPr>
              <a:t>water </a:t>
            </a:r>
            <a:r>
              <a:rPr lang="en-US" sz="2800" dirty="0" smtClean="0">
                <a:latin typeface="Goudy Old Style" pitchFamily="18" charset="0"/>
              </a:rPr>
              <a:t>is formed and released in the process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An enzyme </a:t>
            </a:r>
            <a:r>
              <a:rPr lang="en-US" sz="2800" dirty="0" err="1" smtClean="0">
                <a:latin typeface="Goudy Old Style" pitchFamily="18" charset="0"/>
              </a:rPr>
              <a:t>catalysed</a:t>
            </a:r>
            <a:r>
              <a:rPr lang="en-US" sz="2800" dirty="0" smtClean="0">
                <a:latin typeface="Goudy Old Style" pitchFamily="18" charset="0"/>
              </a:rPr>
              <a:t> reactions</a:t>
            </a:r>
            <a:endParaRPr lang="en-US" sz="2800" dirty="0">
              <a:latin typeface="Goudy Old Style" pitchFamily="18" charset="0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800" dirty="0">
                <a:latin typeface="Goudy Old Style" pitchFamily="18" charset="0"/>
              </a:rPr>
              <a:t>An energy requiring </a:t>
            </a:r>
            <a:r>
              <a:rPr lang="en-US" sz="2800" dirty="0" smtClean="0">
                <a:latin typeface="Goudy Old Style" pitchFamily="18" charset="0"/>
              </a:rPr>
              <a:t>process</a:t>
            </a:r>
            <a:endParaRPr lang="en-US" sz="2800" dirty="0">
              <a:latin typeface="Goudy Old Style" pitchFamily="18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sz="32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mtClean="0">
                <a:latin typeface="Goudy Old Style" pitchFamily="18" charset="0"/>
              </a:rPr>
              <a:t>Making macromolecules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5720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latin typeface="Goudy Old Style" pitchFamily="18" charset="0"/>
              </a:rPr>
              <a:t>Condensation reaction</a:t>
            </a:r>
            <a:endParaRPr lang="en-US" sz="2800" smtClean="0">
              <a:latin typeface="Goudy Old Style" pitchFamily="18" charset="0"/>
            </a:endParaRPr>
          </a:p>
        </p:txBody>
      </p:sp>
      <p:pic>
        <p:nvPicPr>
          <p:cNvPr id="4403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r="7216" b="53345"/>
          <a:stretch>
            <a:fillRect/>
          </a:stretch>
        </p:blipFill>
        <p:spPr>
          <a:xfrm>
            <a:off x="609600" y="1600200"/>
            <a:ext cx="7924800" cy="4572000"/>
          </a:xfrm>
        </p:spPr>
      </p:pic>
    </p:spTree>
    <p:extLst>
      <p:ext uri="{BB962C8B-B14F-4D97-AF65-F5344CB8AC3E}">
        <p14:creationId xmlns:p14="http://schemas.microsoft.com/office/powerpoint/2010/main" val="155420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5"/>
          <p:cNvPicPr>
            <a:picLocks noChangeAspect="1" noChangeArrowheads="1"/>
          </p:cNvPicPr>
          <p:nvPr/>
        </p:nvPicPr>
        <p:blipFill>
          <a:blip r:embed="rId2"/>
          <a:srcRect b="50000"/>
          <a:stretch>
            <a:fillRect/>
          </a:stretch>
        </p:blipFill>
        <p:spPr bwMode="auto">
          <a:xfrm>
            <a:off x="685800" y="1066800"/>
            <a:ext cx="7620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6934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latin typeface="Goudy Old Style" pitchFamily="18" charset="0"/>
              </a:rPr>
              <a:t>Condensation reaction</a:t>
            </a:r>
          </a:p>
        </p:txBody>
      </p:sp>
    </p:spTree>
    <p:extLst>
      <p:ext uri="{BB962C8B-B14F-4D97-AF65-F5344CB8AC3E}">
        <p14:creationId xmlns:p14="http://schemas.microsoft.com/office/powerpoint/2010/main" val="22027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Goudy Old Style" pitchFamily="18" charset="0"/>
              </a:rPr>
              <a:t>Hydrolysis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28600" y="10668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3200" dirty="0" smtClean="0">
                <a:latin typeface="Goudy Old Style" pitchFamily="18" charset="0"/>
              </a:rPr>
              <a:t>Hydro- water , </a:t>
            </a:r>
            <a:r>
              <a:rPr lang="en-US" sz="3200" dirty="0" err="1" smtClean="0">
                <a:latin typeface="Goudy Old Style" pitchFamily="18" charset="0"/>
              </a:rPr>
              <a:t>Lysis</a:t>
            </a:r>
            <a:r>
              <a:rPr lang="en-US" sz="3200" dirty="0" smtClean="0">
                <a:latin typeface="Goudy Old Style" pitchFamily="18" charset="0"/>
              </a:rPr>
              <a:t> - to split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3200" dirty="0" smtClean="0">
                <a:latin typeface="Goudy Old Style" pitchFamily="18" charset="0"/>
              </a:rPr>
              <a:t>Breakdown of macromolecular polymers into monomers by adding water across the bond.</a:t>
            </a:r>
            <a:endParaRPr lang="en-US" sz="3200" dirty="0">
              <a:latin typeface="Goudy Old Styl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altLang="en-US" sz="3200" dirty="0" smtClean="0">
                <a:latin typeface="Goudy Old Style" pitchFamily="18" charset="0"/>
              </a:rPr>
              <a:t>Involves disassembling of covalent </a:t>
            </a:r>
            <a:r>
              <a:rPr lang="en-US" altLang="en-US" sz="3200" dirty="0">
                <a:latin typeface="Goudy Old Style" pitchFamily="18" charset="0"/>
              </a:rPr>
              <a:t>bonds </a:t>
            </a:r>
            <a:r>
              <a:rPr lang="en-US" altLang="en-US" sz="3200" dirty="0" smtClean="0">
                <a:latin typeface="Goudy Old Style" pitchFamily="18" charset="0"/>
              </a:rPr>
              <a:t>in a polymer to form monomers </a:t>
            </a:r>
            <a:endParaRPr lang="en-US" altLang="en-US" sz="3200" dirty="0">
              <a:latin typeface="Goudy Old Styl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altLang="en-US" sz="3200" dirty="0">
                <a:latin typeface="Goudy Old Style" pitchFamily="18" charset="0"/>
              </a:rPr>
              <a:t>the covalent bond is broken </a:t>
            </a:r>
            <a:endParaRPr lang="en-US" altLang="en-US" sz="3200" dirty="0" smtClean="0">
              <a:latin typeface="Goudy Old Styl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altLang="en-US" sz="3200" dirty="0" smtClean="0">
                <a:latin typeface="Goudy Old Style" pitchFamily="18" charset="0"/>
              </a:rPr>
              <a:t>a </a:t>
            </a:r>
            <a:r>
              <a:rPr lang="en-US" altLang="en-US" sz="3200" dirty="0">
                <a:latin typeface="Goudy Old Style" pitchFamily="18" charset="0"/>
              </a:rPr>
              <a:t>hydrogen </a:t>
            </a:r>
            <a:r>
              <a:rPr lang="en-US" altLang="en-US" sz="3200" dirty="0" smtClean="0">
                <a:latin typeface="Goudy Old Style" pitchFamily="18" charset="0"/>
              </a:rPr>
              <a:t>and </a:t>
            </a:r>
            <a:r>
              <a:rPr lang="en-US" altLang="en-US" sz="3200" dirty="0">
                <a:latin typeface="Goudy Old Style" pitchFamily="18" charset="0"/>
              </a:rPr>
              <a:t>hydroxyl </a:t>
            </a:r>
            <a:r>
              <a:rPr lang="en-US" altLang="en-US" sz="3200" dirty="0" smtClean="0">
                <a:latin typeface="Goudy Old Style" pitchFamily="18" charset="0"/>
              </a:rPr>
              <a:t>groups </a:t>
            </a:r>
            <a:r>
              <a:rPr lang="en-US" altLang="en-US" sz="3200" dirty="0">
                <a:latin typeface="Goudy Old Style" pitchFamily="18" charset="0"/>
              </a:rPr>
              <a:t>from a split water molecule attaches </a:t>
            </a:r>
            <a:r>
              <a:rPr lang="en-US" altLang="en-US" sz="3200" dirty="0" smtClean="0">
                <a:latin typeface="Goudy Old Style" pitchFamily="18" charset="0"/>
              </a:rPr>
              <a:t> across the cleaved bond</a:t>
            </a:r>
            <a:endParaRPr lang="en-US" altLang="en-US" sz="3200" dirty="0">
              <a:latin typeface="Goudy Old Style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altLang="en-US" sz="3200" dirty="0" smtClean="0">
                <a:latin typeface="Goudy Old Style" pitchFamily="18" charset="0"/>
              </a:rPr>
              <a:t> important in the  the </a:t>
            </a:r>
            <a:r>
              <a:rPr lang="en-US" altLang="en-US" sz="3200" dirty="0">
                <a:latin typeface="Goudy Old Style" pitchFamily="18" charset="0"/>
              </a:rPr>
              <a:t>digestive process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altLang="en-US" sz="3200" dirty="0" smtClean="0">
                <a:latin typeface="Goudy Old Style" pitchFamily="18" charset="0"/>
              </a:rPr>
              <a:t>specific enzyme </a:t>
            </a:r>
            <a:r>
              <a:rPr lang="en-US" altLang="en-US" sz="3200" dirty="0" err="1" smtClean="0">
                <a:latin typeface="Goudy Old Style" pitchFamily="18" charset="0"/>
              </a:rPr>
              <a:t>catalysed</a:t>
            </a:r>
            <a:r>
              <a:rPr lang="en-US" altLang="en-US" sz="3200" dirty="0" smtClean="0">
                <a:latin typeface="Goudy Old Style" pitchFamily="18" charset="0"/>
              </a:rPr>
              <a:t> reactions </a:t>
            </a:r>
            <a:endParaRPr lang="en-US" altLang="en-US" sz="3200" dirty="0">
              <a:latin typeface="Goudy Old Style" pitchFamily="18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v"/>
              <a:defRPr/>
            </a:pPr>
            <a:endParaRPr lang="en-US" sz="32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5181600" cy="1219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4400" b="1" dirty="0" smtClean="0">
                <a:solidFill>
                  <a:srgbClr val="FF0000"/>
                </a:solidFill>
                <a:latin typeface="Goudy Old Style" pitchFamily="18" charset="0"/>
              </a:rPr>
              <a:t>Hydrolysis</a:t>
            </a:r>
            <a:r>
              <a:rPr lang="en-US" altLang="en-US" sz="4400" dirty="0" smtClean="0">
                <a:solidFill>
                  <a:srgbClr val="000000"/>
                </a:solidFill>
                <a:latin typeface="Goudy Old Style" pitchFamily="18" charset="0"/>
              </a:rPr>
              <a:t>. </a:t>
            </a:r>
            <a:endParaRPr lang="en-US" sz="4400" dirty="0" smtClean="0">
              <a:latin typeface="Goudy Old Style" pitchFamily="18" charset="0"/>
            </a:endParaRPr>
          </a:p>
        </p:txBody>
      </p:sp>
      <p:pic>
        <p:nvPicPr>
          <p:cNvPr id="4710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t="47946" r="7216" b="4106"/>
          <a:stretch>
            <a:fillRect/>
          </a:stretch>
        </p:blipFill>
        <p:spPr>
          <a:xfrm>
            <a:off x="381000" y="808038"/>
            <a:ext cx="7912100" cy="5516562"/>
          </a:xfrm>
        </p:spPr>
      </p:pic>
    </p:spTree>
    <p:extLst>
      <p:ext uri="{BB962C8B-B14F-4D97-AF65-F5344CB8AC3E}">
        <p14:creationId xmlns:p14="http://schemas.microsoft.com/office/powerpoint/2010/main" val="32163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05-02-Polymers-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458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83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600" b="1" smtClean="0">
                <a:latin typeface="Goudy Old Style" pitchFamily="18" charset="0"/>
              </a:rPr>
              <a:t>Hierarchy of biological organization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en-US" sz="3600" dirty="0" smtClean="0">
                <a:solidFill>
                  <a:srgbClr val="FF0000"/>
                </a:solidFill>
                <a:latin typeface="Goudy Old Style" pitchFamily="18" charset="0"/>
              </a:rPr>
              <a:t>Elements</a:t>
            </a:r>
          </a:p>
          <a:p>
            <a:pPr algn="just">
              <a:spcBef>
                <a:spcPts val="600"/>
              </a:spcBef>
              <a:buSzPct val="100000"/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about 28 chemical elements occur naturally in biological material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Three major categories of elements based on importance:</a:t>
            </a:r>
          </a:p>
          <a:p>
            <a:pPr marL="971550" lvl="1" indent="-514350">
              <a:lnSpc>
                <a:spcPct val="90000"/>
              </a:lnSpc>
              <a:buFontTx/>
              <a:buAutoNum type="arabicPeriod"/>
            </a:pPr>
            <a:r>
              <a:rPr lang="en-US" b="1" dirty="0" smtClean="0">
                <a:latin typeface="Goudy Old Style" pitchFamily="18" charset="0"/>
              </a:rPr>
              <a:t>Major  elements</a:t>
            </a:r>
            <a:endParaRPr lang="en-US" dirty="0" smtClean="0">
              <a:latin typeface="Goudy Old Style" pitchFamily="18" charset="0"/>
            </a:endParaRPr>
          </a:p>
          <a:p>
            <a:pPr marL="1371600" lvl="2" indent="-514350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found in bulk form -make </a:t>
            </a:r>
            <a:r>
              <a:rPr lang="en-US" dirty="0">
                <a:latin typeface="Goudy Old Style" pitchFamily="18" charset="0"/>
              </a:rPr>
              <a:t>up 92% of the dry </a:t>
            </a:r>
            <a:r>
              <a:rPr lang="en-US" dirty="0" err="1" smtClean="0">
                <a:latin typeface="Goudy Old Style" pitchFamily="18" charset="0"/>
              </a:rPr>
              <a:t>wt</a:t>
            </a:r>
            <a:r>
              <a:rPr lang="en-US" dirty="0" smtClean="0">
                <a:latin typeface="Goudy Old Style" pitchFamily="18" charset="0"/>
              </a:rPr>
              <a:t> of organisms</a:t>
            </a:r>
            <a:endParaRPr lang="en-US" dirty="0">
              <a:latin typeface="Goudy Old Style" pitchFamily="18" charset="0"/>
            </a:endParaRPr>
          </a:p>
          <a:p>
            <a:pPr marL="1371600" lvl="2" indent="-514350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are </a:t>
            </a:r>
            <a:r>
              <a:rPr lang="en-US" dirty="0">
                <a:latin typeface="Goudy Old Style" pitchFamily="18" charset="0"/>
              </a:rPr>
              <a:t>essential for life</a:t>
            </a:r>
            <a:r>
              <a:rPr lang="en-US" dirty="0" smtClean="0">
                <a:latin typeface="Goudy Old Style" pitchFamily="18" charset="0"/>
              </a:rPr>
              <a:t>:</a:t>
            </a:r>
          </a:p>
          <a:p>
            <a:pPr marL="1371600" lvl="2" indent="-514350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Include C, H, O, N, P, S </a:t>
            </a:r>
          </a:p>
          <a:p>
            <a:pPr marL="971550" lvl="1" indent="-514350">
              <a:lnSpc>
                <a:spcPct val="90000"/>
              </a:lnSpc>
              <a:buFontTx/>
              <a:buAutoNum type="arabicPeriod"/>
            </a:pPr>
            <a:r>
              <a:rPr lang="en-US" b="1" dirty="0">
                <a:latin typeface="Goudy Old Style" pitchFamily="18" charset="0"/>
              </a:rPr>
              <a:t>Trace elements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Found in trace quantities</a:t>
            </a:r>
          </a:p>
          <a:p>
            <a:pPr marL="1371600" lvl="2" indent="-514350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>
                <a:latin typeface="Goudy Old Style" pitchFamily="18" charset="0"/>
              </a:rPr>
              <a:t>very likely essential for life: </a:t>
            </a:r>
          </a:p>
          <a:p>
            <a:pPr marL="1371600" lvl="2" indent="-514350">
              <a:lnSpc>
                <a:spcPct val="90000"/>
              </a:lnSpc>
              <a:buFont typeface="Wingdings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Include Ca, </a:t>
            </a:r>
            <a:r>
              <a:rPr lang="en-US" dirty="0" err="1" smtClean="0">
                <a:latin typeface="Goudy Old Style" pitchFamily="18" charset="0"/>
              </a:rPr>
              <a:t>Mn</a:t>
            </a:r>
            <a:r>
              <a:rPr lang="en-US" dirty="0" smtClean="0">
                <a:latin typeface="Goudy Old Style" pitchFamily="18" charset="0"/>
              </a:rPr>
              <a:t>, Fe, I.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Goudy Old Style" pitchFamily="18" charset="0"/>
              </a:rPr>
              <a:t>Others like As, Br, Mo. may also be essential for life</a:t>
            </a:r>
          </a:p>
        </p:txBody>
      </p:sp>
    </p:spTree>
    <p:extLst>
      <p:ext uri="{BB962C8B-B14F-4D97-AF65-F5344CB8AC3E}">
        <p14:creationId xmlns:p14="http://schemas.microsoft.com/office/powerpoint/2010/main" val="37065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534400" cy="5943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Goudy Old Style" pitchFamily="18" charset="0"/>
              </a:rPr>
              <a:t>Micromolecules</a:t>
            </a:r>
            <a:endParaRPr lang="en-US" sz="2800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building block (</a:t>
            </a:r>
            <a:r>
              <a:rPr lang="en-US" sz="2800" dirty="0" err="1" smtClean="0">
                <a:latin typeface="Goudy Old Style" pitchFamily="18" charset="0"/>
              </a:rPr>
              <a:t>monomeric</a:t>
            </a:r>
            <a:r>
              <a:rPr lang="en-US" sz="2800" dirty="0" smtClean="0">
                <a:latin typeface="Goudy Old Style" pitchFamily="18" charset="0"/>
              </a:rPr>
              <a:t>) units of polymers</a:t>
            </a:r>
          </a:p>
          <a:p>
            <a:pPr algn="just">
              <a:buFont typeface="Wingdings" pitchFamily="2" charset="2"/>
              <a:buChar char="v"/>
            </a:pPr>
            <a:r>
              <a:rPr lang="en-GB" sz="2800" dirty="0" smtClean="0">
                <a:latin typeface="Goudy Old Style" pitchFamily="18" charset="0"/>
              </a:rPr>
              <a:t>made up from simple elements- </a:t>
            </a:r>
          </a:p>
          <a:p>
            <a:pPr algn="just">
              <a:buFont typeface="Wingdings" pitchFamily="2" charset="2"/>
              <a:buChar char="v"/>
            </a:pPr>
            <a:r>
              <a:rPr lang="en-GB" sz="2800" dirty="0" smtClean="0">
                <a:latin typeface="Goudy Old Style" pitchFamily="18" charset="0"/>
              </a:rPr>
              <a:t>C, O, N &amp; H are the major elements</a:t>
            </a:r>
          </a:p>
          <a:p>
            <a:pPr algn="just">
              <a:buFont typeface="Wingdings" pitchFamily="2" charset="2"/>
              <a:buChar char="v"/>
            </a:pPr>
            <a:r>
              <a:rPr lang="en-GB" sz="2800" dirty="0" smtClean="0">
                <a:latin typeface="Goudy Old Style" pitchFamily="18" charset="0"/>
              </a:rPr>
              <a:t>versatile but </a:t>
            </a:r>
            <a:r>
              <a:rPr lang="en-US" sz="2800" dirty="0" smtClean="0">
                <a:latin typeface="Goudy Old Style" pitchFamily="18" charset="0"/>
              </a:rPr>
              <a:t>limited in number </a:t>
            </a:r>
            <a:r>
              <a:rPr lang="en-GB" sz="2800" dirty="0" smtClean="0">
                <a:latin typeface="Goudy Old Style" pitchFamily="18" charset="0"/>
              </a:rPr>
              <a:t>in most organisms</a:t>
            </a:r>
          </a:p>
          <a:p>
            <a:pPr algn="just">
              <a:buFont typeface="Wingdings" pitchFamily="2" charset="2"/>
              <a:buChar char="v"/>
            </a:pPr>
            <a:r>
              <a:rPr lang="en-GB" sz="2800" dirty="0" smtClean="0">
                <a:latin typeface="Goudy Old Style" pitchFamily="18" charset="0"/>
              </a:rPr>
              <a:t>Each performs different function in the cells. </a:t>
            </a:r>
            <a:endParaRPr lang="en-US" sz="2800" dirty="0" smtClean="0">
              <a:latin typeface="Goudy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GB" sz="2800" dirty="0" smtClean="0">
                <a:latin typeface="Goudy Old Style" pitchFamily="18" charset="0"/>
              </a:rPr>
              <a:t>Organisms share the same </a:t>
            </a:r>
            <a:r>
              <a:rPr lang="en-GB" sz="2800" dirty="0" err="1" smtClean="0">
                <a:latin typeface="Goudy Old Style" pitchFamily="18" charset="0"/>
              </a:rPr>
              <a:t>micromolecules</a:t>
            </a:r>
            <a:endParaRPr lang="en-US" sz="2800" dirty="0" smtClean="0">
              <a:latin typeface="Goudy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Organisms are unique based on the arrangement of </a:t>
            </a:r>
            <a:r>
              <a:rPr lang="en-US" sz="2800" dirty="0" err="1" smtClean="0">
                <a:latin typeface="Goudy Old Style" pitchFamily="18" charset="0"/>
              </a:rPr>
              <a:t>micromolecules</a:t>
            </a:r>
            <a:r>
              <a:rPr lang="en-US" sz="2800" dirty="0" smtClean="0">
                <a:latin typeface="Goudy Old Style" pitchFamily="18" charset="0"/>
              </a:rPr>
              <a:t> into polymers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latin typeface="Goudy Old Style" pitchFamily="18" charset="0"/>
              </a:rPr>
              <a:t>An immense variety of polymers can be built from a small set of monomers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n-US" sz="2800" dirty="0" smtClean="0">
              <a:latin typeface="Goudy Old Style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latin typeface="Goudy Old Style" pitchFamily="18" charset="0"/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92162"/>
          </a:xfrm>
        </p:spPr>
        <p:txBody>
          <a:bodyPr/>
          <a:lstStyle/>
          <a:p>
            <a:r>
              <a:rPr lang="en-US" sz="3600" b="1" dirty="0" smtClean="0">
                <a:latin typeface="Goudy Old Style" pitchFamily="18" charset="0"/>
              </a:rPr>
              <a:t>Hierarchy of biological organization</a:t>
            </a:r>
          </a:p>
        </p:txBody>
      </p:sp>
    </p:spTree>
    <p:extLst>
      <p:ext uri="{BB962C8B-B14F-4D97-AF65-F5344CB8AC3E}">
        <p14:creationId xmlns:p14="http://schemas.microsoft.com/office/powerpoint/2010/main" val="84511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98000"/>
              </a:lnSpc>
              <a:buClr>
                <a:srgbClr val="575F6D"/>
              </a:buClr>
              <a:buFont typeface="Century Schoolbook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800" b="1" cap="all" dirty="0">
                <a:latin typeface="Goudy Old Style" pitchFamily="18" charset="0"/>
              </a:rPr>
              <a:t>MAJOR CLASSES OF </a:t>
            </a:r>
            <a:r>
              <a:rPr lang="en-GB" sz="2800" b="1" cap="all" dirty="0" smtClean="0">
                <a:latin typeface="Goudy Old Style" pitchFamily="18" charset="0"/>
              </a:rPr>
              <a:t>MICROMOLECULES</a:t>
            </a:r>
            <a:endParaRPr lang="en-GB" sz="2800" cap="all" dirty="0">
              <a:latin typeface="Goudy Old Style" pitchFamily="18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6200" y="685800"/>
            <a:ext cx="6781800" cy="6988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1313" indent="-341313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b="1" dirty="0">
                <a:solidFill>
                  <a:srgbClr val="FF0000"/>
                </a:solidFill>
                <a:latin typeface="Goudy Old Style" pitchFamily="18" charset="0"/>
              </a:rPr>
              <a:t>Amino </a:t>
            </a:r>
            <a:r>
              <a:rPr lang="en-GB" sz="2800" b="1" dirty="0" smtClean="0">
                <a:solidFill>
                  <a:srgbClr val="FF0000"/>
                </a:solidFill>
                <a:latin typeface="Goudy Old Style" pitchFamily="18" charset="0"/>
              </a:rPr>
              <a:t>acids</a:t>
            </a:r>
            <a:endParaRPr lang="en-GB" sz="2800" b="1" dirty="0">
              <a:solidFill>
                <a:srgbClr val="FF0000"/>
              </a:solidFill>
              <a:latin typeface="Goudy Old Style" pitchFamily="18" charset="0"/>
            </a:endParaRP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Building blocks of proteins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.</a:t>
            </a: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20 commonly occurring amino acids.</a:t>
            </a:r>
          </a:p>
          <a:p>
            <a:pPr marL="79851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Consist of  an amino carboxyl &amp; R-group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79851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R-group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(side chains) determines</a:t>
            </a:r>
          </a:p>
          <a:p>
            <a:pPr marL="1255713" lvl="2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a.a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chemical properties</a:t>
            </a: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1255713" lvl="2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protein folding &amp;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its biological function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.</a:t>
            </a: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FF0000"/>
                </a:solidFill>
                <a:latin typeface="Goudy Old Style" pitchFamily="18" charset="0"/>
              </a:rPr>
              <a:t>Nucleotides </a:t>
            </a:r>
            <a:endParaRPr lang="en-GB" sz="2800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 marL="79851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Building blocks of nucleic acids- DNA &amp;RNA</a:t>
            </a:r>
          </a:p>
          <a:p>
            <a:pPr marL="79851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Consists of nitrogenous bases, pentose sugar and a phosphate group</a:t>
            </a:r>
          </a:p>
          <a:p>
            <a:pPr lvl="2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143000"/>
            <a:ext cx="2133600" cy="266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05952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6096000" cy="609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87350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600" dirty="0" smtClean="0">
                <a:solidFill>
                  <a:srgbClr val="000000"/>
                </a:solidFill>
                <a:latin typeface="Goudy Old Style" pitchFamily="18" charset="0"/>
              </a:rPr>
              <a:t>Basic unit is the monosaccharide </a:t>
            </a:r>
          </a:p>
          <a:p>
            <a:pPr marL="387350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600" dirty="0" smtClean="0">
                <a:solidFill>
                  <a:srgbClr val="000000"/>
                </a:solidFill>
                <a:latin typeface="Goudy Old Style" pitchFamily="18" charset="0"/>
              </a:rPr>
              <a:t>most abundant organic molecules.</a:t>
            </a:r>
          </a:p>
          <a:p>
            <a:pPr marL="387350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600" dirty="0" smtClean="0">
                <a:solidFill>
                  <a:srgbClr val="000000"/>
                </a:solidFill>
                <a:latin typeface="Goudy Old Style" pitchFamily="18" charset="0"/>
              </a:rPr>
              <a:t>Initially synthesized in plants -photosynthesis.</a:t>
            </a:r>
          </a:p>
          <a:p>
            <a:pPr marL="844550" lvl="1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600" dirty="0" smtClean="0">
                <a:solidFill>
                  <a:srgbClr val="000000"/>
                </a:solidFill>
                <a:latin typeface="Goudy Old Style" pitchFamily="18" charset="0"/>
              </a:rPr>
              <a:t>polymerises  to form polysaccharides e.g. glycogen, starch or cellulose.</a:t>
            </a:r>
          </a:p>
          <a:p>
            <a:pPr marL="844550" lvl="1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6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503237" lvl="1">
              <a:spcBef>
                <a:spcPts val="600"/>
              </a:spcBef>
              <a:buSzPct val="7000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b="1" cap="all" dirty="0" smtClean="0">
                <a:solidFill>
                  <a:srgbClr val="FF0000"/>
                </a:solidFill>
                <a:latin typeface="Goudy Old Style" pitchFamily="18" charset="0"/>
              </a:rPr>
              <a:t>Fatty acids</a:t>
            </a:r>
            <a:endParaRPr lang="en-GB" sz="2400" b="1" cap="all" dirty="0" smtClean="0">
              <a:solidFill>
                <a:srgbClr val="FF0000"/>
              </a:solidFill>
              <a:latin typeface="Goudy Old Style" pitchFamily="18" charset="0"/>
            </a:endParaRPr>
          </a:p>
          <a:p>
            <a:pPr marL="503237" lvl="1">
              <a:spcBef>
                <a:spcPts val="600"/>
              </a:spcBef>
              <a:buSzPct val="7000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400" b="1" cap="all" dirty="0">
              <a:latin typeface="Goudy Old Style" pitchFamily="18" charset="0"/>
            </a:endParaRPr>
          </a:p>
          <a:p>
            <a:pPr marL="844550" lvl="1" indent="-341313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600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/>
          <a:srcRect l="2249" t="5440" r="4507" b="5440"/>
          <a:stretch>
            <a:fillRect/>
          </a:stretch>
        </p:blipFill>
        <p:spPr bwMode="auto">
          <a:xfrm>
            <a:off x="6019800" y="457200"/>
            <a:ext cx="31242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28600" y="0"/>
            <a:ext cx="4572000" cy="6353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8000"/>
              </a:lnSpc>
              <a:buClr>
                <a:srgbClr val="575F6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cap="all" dirty="0">
                <a:latin typeface="Goudy Old Style" pitchFamily="18" charset="0"/>
              </a:rPr>
              <a:t>MAJOR CLASSES OF MICROMOLECULES </a:t>
            </a:r>
          </a:p>
          <a:p>
            <a:pPr>
              <a:lnSpc>
                <a:spcPct val="98000"/>
              </a:lnSpc>
              <a:buClr>
                <a:srgbClr val="575F6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cap="all" dirty="0">
                <a:latin typeface="Goudy Old Style" pitchFamily="18" charset="0"/>
              </a:rPr>
              <a:t> </a:t>
            </a:r>
            <a:r>
              <a:rPr lang="en-GB" b="1" cap="all" dirty="0" smtClean="0">
                <a:solidFill>
                  <a:srgbClr val="FF0000"/>
                </a:solidFill>
                <a:latin typeface="Goudy Old Style" pitchFamily="18" charset="0"/>
              </a:rPr>
              <a:t>Sugars</a:t>
            </a:r>
            <a:endParaRPr lang="en-GB" b="1" cap="all" dirty="0">
              <a:solidFill>
                <a:srgbClr val="FF0000"/>
              </a:solidFill>
              <a:latin typeface="Goudy Old Style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33400" y="4495800"/>
            <a:ext cx="46482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Long chain </a:t>
            </a:r>
            <a:r>
              <a:rPr lang="en-GB" sz="2800" dirty="0" err="1" smtClean="0">
                <a:solidFill>
                  <a:srgbClr val="000000"/>
                </a:solidFill>
                <a:latin typeface="Goudy Old Style" pitchFamily="18" charset="0"/>
              </a:rPr>
              <a:t>monocarboxylic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 acids with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even number C atoms</a:t>
            </a:r>
          </a:p>
          <a:p>
            <a:pPr marL="271463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Two types: saturated 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or unsaturated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(C-C db) </a:t>
            </a:r>
          </a:p>
        </p:txBody>
      </p:sp>
    </p:spTree>
    <p:extLst>
      <p:ext uri="{BB962C8B-B14F-4D97-AF65-F5344CB8AC3E}">
        <p14:creationId xmlns:p14="http://schemas.microsoft.com/office/powerpoint/2010/main" val="2627481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324600"/>
          </a:xfrm>
        </p:spPr>
        <p:txBody>
          <a:bodyPr>
            <a:noAutofit/>
          </a:bodyPr>
          <a:lstStyle/>
          <a:p>
            <a:pPr marL="342900" lvl="1" indent="-342900"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600" dirty="0" smtClean="0">
                <a:latin typeface="Goudy Old Style" pitchFamily="18" charset="0"/>
              </a:rPr>
              <a:t>long complex molecules consisting of </a:t>
            </a:r>
            <a:r>
              <a:rPr lang="en-US" altLang="en-US" sz="2600" dirty="0" smtClean="0">
                <a:solidFill>
                  <a:srgbClr val="000000"/>
                </a:solidFill>
                <a:latin typeface="Goudy Old Style" pitchFamily="18" charset="0"/>
              </a:rPr>
              <a:t>identical </a:t>
            </a:r>
            <a:r>
              <a:rPr lang="en-GB" sz="2600" dirty="0" err="1" smtClean="0">
                <a:solidFill>
                  <a:srgbClr val="000000"/>
                </a:solidFill>
                <a:latin typeface="Goudy Old Style" pitchFamily="18" charset="0"/>
              </a:rPr>
              <a:t>monomeric</a:t>
            </a:r>
            <a:r>
              <a:rPr lang="en-GB" sz="2600" dirty="0" smtClean="0">
                <a:solidFill>
                  <a:srgbClr val="000000"/>
                </a:solidFill>
                <a:latin typeface="Goudy Old Style" pitchFamily="18" charset="0"/>
              </a:rPr>
              <a:t> subunits joined by covalent bonds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GB" sz="2600" dirty="0" smtClean="0">
                <a:latin typeface="Goudy Old Style" pitchFamily="18" charset="0"/>
              </a:rPr>
              <a:t>Major cellular macromolecules include: 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en-GB" sz="2600" dirty="0" smtClean="0">
                <a:solidFill>
                  <a:srgbClr val="FF0000"/>
                </a:solidFill>
                <a:latin typeface="Goudy Old Style" pitchFamily="18" charset="0"/>
              </a:rPr>
              <a:t>Carbohydrates/ polysaccharides </a:t>
            </a:r>
            <a:r>
              <a:rPr lang="en-GB" sz="2600" dirty="0" smtClean="0">
                <a:latin typeface="Goudy Old Style" pitchFamily="18" charset="0"/>
              </a:rPr>
              <a:t>– </a:t>
            </a:r>
          </a:p>
          <a:p>
            <a:pPr marL="857250" lvl="1" indent="-457200">
              <a:buFont typeface="Wingdings" pitchFamily="2" charset="2"/>
              <a:buChar char="v"/>
              <a:defRPr/>
            </a:pPr>
            <a:r>
              <a:rPr lang="en-GB" sz="2600" dirty="0" smtClean="0">
                <a:latin typeface="Goudy Old Style" pitchFamily="18" charset="0"/>
              </a:rPr>
              <a:t>chains of simple re-curing sugar units.</a:t>
            </a:r>
          </a:p>
          <a:p>
            <a:pPr marL="903287" lvl="1" indent="-45720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>
                <a:solidFill>
                  <a:srgbClr val="000000"/>
                </a:solidFill>
                <a:latin typeface="Goudy Old Style" pitchFamily="18" charset="0"/>
              </a:rPr>
              <a:t>Functions of polysaccharides</a:t>
            </a:r>
          </a:p>
          <a:p>
            <a:pPr marL="960437" lvl="1" indent="-51435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>
                <a:solidFill>
                  <a:srgbClr val="000000"/>
                </a:solidFill>
                <a:latin typeface="Goudy Old Style" pitchFamily="18" charset="0"/>
              </a:rPr>
              <a:t>Store energy in the form of starch or glycogen (in animals &amp; humans respectively.</a:t>
            </a:r>
          </a:p>
          <a:p>
            <a:pPr marL="960437" lvl="1" indent="-51435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>
                <a:solidFill>
                  <a:srgbClr val="000000"/>
                </a:solidFill>
                <a:latin typeface="Goudy Old Style" pitchFamily="18" charset="0"/>
              </a:rPr>
              <a:t>Energy provision thro. metabolic pathways &amp;cycles.</a:t>
            </a:r>
          </a:p>
          <a:p>
            <a:pPr marL="960437" lvl="1" indent="-51435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>
                <a:solidFill>
                  <a:srgbClr val="000000"/>
                </a:solidFill>
                <a:latin typeface="Goudy Old Style" pitchFamily="18" charset="0"/>
              </a:rPr>
              <a:t>Supply carbon for synthesis of other </a:t>
            </a:r>
            <a:r>
              <a:rPr lang="en-GB" sz="2200" dirty="0" err="1">
                <a:solidFill>
                  <a:srgbClr val="000000"/>
                </a:solidFill>
                <a:latin typeface="Goudy Old Style" pitchFamily="18" charset="0"/>
              </a:rPr>
              <a:t>cpds</a:t>
            </a:r>
            <a:endParaRPr lang="en-GB" sz="22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960437" lvl="1" indent="-51435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>
                <a:solidFill>
                  <a:srgbClr val="000000"/>
                </a:solidFill>
                <a:latin typeface="Goudy Old Style" pitchFamily="18" charset="0"/>
              </a:rPr>
              <a:t>Form structural components in cells &amp; tissues. </a:t>
            </a:r>
            <a:endParaRPr lang="en-GB" sz="22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960437" lvl="1" indent="-514350"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200" dirty="0" smtClean="0">
                <a:solidFill>
                  <a:srgbClr val="000000"/>
                </a:solidFill>
                <a:latin typeface="Goudy Old Style" pitchFamily="18" charset="0"/>
              </a:rPr>
              <a:t>Involved </a:t>
            </a:r>
            <a:r>
              <a:rPr lang="en-GB" sz="2200" dirty="0" smtClean="0">
                <a:solidFill>
                  <a:srgbClr val="000000"/>
                </a:solidFill>
                <a:latin typeface="Goudy Old Style" pitchFamily="18" charset="0"/>
              </a:rPr>
              <a:t>in intercellular communications</a:t>
            </a:r>
          </a:p>
          <a:p>
            <a:pPr marL="1314450" lvl="2" indent="-514350">
              <a:buFont typeface="+mj-lt"/>
              <a:buAutoNum type="arabicPeriod"/>
              <a:defRPr/>
            </a:pPr>
            <a:endParaRPr lang="en-GB" sz="2200" dirty="0" smtClean="0">
              <a:latin typeface="Goudy Old Style" pitchFamily="18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Goudy Old Style" pitchFamily="18" charset="0"/>
              </a:rPr>
              <a:t>Hierarchy of biological organization:</a:t>
            </a:r>
            <a:br>
              <a:rPr lang="en-US" b="1" dirty="0" smtClean="0">
                <a:latin typeface="Goudy Old Style" pitchFamily="18" charset="0"/>
              </a:rPr>
            </a:br>
            <a:r>
              <a:rPr lang="en-US" sz="3600" b="1" dirty="0" smtClean="0">
                <a:latin typeface="Goudy Old Style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Goudy Old Style" pitchFamily="18" charset="0"/>
              </a:rPr>
              <a:t>Macromolecules</a:t>
            </a:r>
            <a:r>
              <a:rPr lang="en-US" sz="3600" dirty="0" smtClean="0">
                <a:latin typeface="Goudy Old Style" pitchFamily="18" charset="0"/>
              </a:rPr>
              <a:t/>
            </a:r>
            <a:br>
              <a:rPr lang="en-US" sz="3600" dirty="0" smtClean="0">
                <a:latin typeface="Goudy Old Style" pitchFamily="18" charset="0"/>
              </a:rPr>
            </a:br>
            <a:r>
              <a:rPr lang="en-US" sz="3600" dirty="0" smtClean="0">
                <a:latin typeface="Goudy Old Style" pitchFamily="18" charset="0"/>
              </a:rPr>
              <a:t> </a:t>
            </a:r>
            <a:endParaRPr lang="en-US" sz="3600" b="1" dirty="0" smtClean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Goudy Old Style" pitchFamily="18" charset="0"/>
              </a:rPr>
              <a:t>Hierarchy of biological </a:t>
            </a:r>
            <a:r>
              <a:rPr lang="en-US" b="1" dirty="0" smtClean="0">
                <a:latin typeface="Goudy Old Style" pitchFamily="18" charset="0"/>
              </a:rPr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600" b="1" dirty="0" smtClean="0">
                <a:latin typeface="Goudy Old Style" pitchFamily="18" charset="0"/>
              </a:rPr>
              <a:t>Proteins</a:t>
            </a:r>
            <a:r>
              <a:rPr lang="en-GB" sz="2600" dirty="0" smtClean="0">
                <a:latin typeface="Goudy Old Style" pitchFamily="18" charset="0"/>
              </a:rPr>
              <a:t>-</a:t>
            </a:r>
            <a:endParaRPr lang="en-GB" sz="2600" dirty="0" smtClean="0">
              <a:latin typeface="Goudy Old Style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600" dirty="0" smtClean="0">
                <a:latin typeface="Goudy Old Style" pitchFamily="18" charset="0"/>
              </a:rPr>
              <a:t>chains </a:t>
            </a:r>
            <a:r>
              <a:rPr lang="en-GB" sz="2600" dirty="0">
                <a:latin typeface="Goudy Old Style" pitchFamily="18" charset="0"/>
              </a:rPr>
              <a:t>made from 20 different kinds of amino </a:t>
            </a:r>
            <a:r>
              <a:rPr lang="en-GB" sz="2600" dirty="0" smtClean="0">
                <a:latin typeface="Goudy Old Style" pitchFamily="18" charset="0"/>
              </a:rPr>
              <a:t>acids</a:t>
            </a: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Individual </a:t>
            </a:r>
            <a:r>
              <a:rPr lang="en-GB" sz="2800" dirty="0" err="1">
                <a:solidFill>
                  <a:srgbClr val="000000"/>
                </a:solidFill>
                <a:latin typeface="Goudy Old Style" pitchFamily="18" charset="0"/>
              </a:rPr>
              <a:t>a.a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 in protein connected by peptide bond to form a polypeptide</a:t>
            </a: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Proteins are act as</a:t>
            </a:r>
          </a:p>
          <a:p>
            <a:pPr marL="74136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>
                <a:solidFill>
                  <a:srgbClr val="000000"/>
                </a:solidFill>
                <a:latin typeface="Goudy Old Style" pitchFamily="18" charset="0"/>
              </a:rPr>
              <a:t>transport </a:t>
            </a: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proteins</a:t>
            </a:r>
          </a:p>
          <a:p>
            <a:pPr marL="74136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structural proteins</a:t>
            </a:r>
            <a:endParaRPr lang="en-GB" sz="24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74136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enzymes</a:t>
            </a:r>
            <a:endParaRPr lang="en-GB" sz="24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74136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Antibodies</a:t>
            </a:r>
          </a:p>
          <a:p>
            <a:pPr marL="741363" lvl="1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Goudy Old Style" pitchFamily="18" charset="0"/>
              </a:rPr>
              <a:t>cell receptors</a:t>
            </a:r>
            <a:endParaRPr lang="en-GB" sz="24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341313" indent="-341313">
              <a:buFont typeface="Wingdings" pitchFamily="2" charset="2"/>
              <a:buChar char="v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>
              <a:solidFill>
                <a:srgbClr val="000000"/>
              </a:solidFill>
              <a:latin typeface="Goudy Old Style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GB" sz="2600" dirty="0">
              <a:latin typeface="Goudy Old Styl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oudy Old Style" panose="02020502050305020303" pitchFamily="18" charset="0"/>
              </a:rPr>
              <a:t>M</a:t>
            </a:r>
            <a:r>
              <a:rPr lang="en-US" sz="2800" dirty="0" smtClean="0">
                <a:latin typeface="Goudy Old Style" panose="02020502050305020303" pitchFamily="18" charset="0"/>
              </a:rPr>
              <a:t>ACROMOLECULES</a:t>
            </a:r>
            <a:endParaRPr lang="en-US" sz="2800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Autofit/>
          </a:bodyPr>
          <a:lstStyle/>
          <a:p>
            <a:pPr marL="800100" lvl="2" indent="0">
              <a:buNone/>
              <a:defRPr/>
            </a:pPr>
            <a:r>
              <a:rPr lang="en-GB" sz="2800" dirty="0" smtClean="0">
                <a:solidFill>
                  <a:srgbClr val="FF0000"/>
                </a:solidFill>
                <a:latin typeface="Goudy Old Style" pitchFamily="18" charset="0"/>
              </a:rPr>
              <a:t>Lipid</a:t>
            </a:r>
            <a:r>
              <a:rPr lang="en-GB" sz="2800" b="1" dirty="0" smtClean="0">
                <a:solidFill>
                  <a:srgbClr val="FF0000"/>
                </a:solidFill>
                <a:latin typeface="Goudy Old Style" pitchFamily="18" charset="0"/>
              </a:rPr>
              <a:t>s</a:t>
            </a:r>
          </a:p>
          <a:p>
            <a:pPr marL="271463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Lipids are formed from fatty acids </a:t>
            </a:r>
          </a:p>
          <a:p>
            <a:pPr marL="271463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several 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lipid molecules</a:t>
            </a:r>
            <a:r>
              <a:rPr lang="en-GB" sz="2800" dirty="0" smtClean="0">
                <a:solidFill>
                  <a:srgbClr val="000000"/>
                </a:solidFill>
                <a:latin typeface="Goudy Old Style" pitchFamily="18" charset="0"/>
              </a:rPr>
              <a:t>:-triacylglycerol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, </a:t>
            </a:r>
            <a:r>
              <a:rPr lang="en-GB" sz="2800" dirty="0" err="1">
                <a:solidFill>
                  <a:srgbClr val="000000"/>
                </a:solidFill>
                <a:latin typeface="Goudy Old Style" pitchFamily="18" charset="0"/>
              </a:rPr>
              <a:t>streiods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 (</a:t>
            </a:r>
            <a:r>
              <a:rPr lang="en-GB" sz="2800" dirty="0" err="1">
                <a:solidFill>
                  <a:srgbClr val="000000"/>
                </a:solidFill>
                <a:latin typeface="Goudy Old Style" pitchFamily="18" charset="0"/>
              </a:rPr>
              <a:t>cholestrol</a:t>
            </a: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 esters), fat soluble vitamins phospholipids</a:t>
            </a:r>
          </a:p>
          <a:p>
            <a:pPr marL="271463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latin typeface="Goudy Old Style" pitchFamily="18" charset="0"/>
              </a:rPr>
              <a:t>Functions of lipids</a:t>
            </a:r>
          </a:p>
          <a:p>
            <a:pPr marL="971550" lvl="1" indent="-514350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latin typeface="Goudy Old Style" pitchFamily="18" charset="0"/>
              </a:rPr>
              <a:t>Storage of energy in the form of fat</a:t>
            </a:r>
          </a:p>
          <a:p>
            <a:pPr marL="971550" lvl="1" indent="-514350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latin typeface="Goudy Old Style" pitchFamily="18" charset="0"/>
              </a:rPr>
              <a:t>Membrane structures</a:t>
            </a:r>
          </a:p>
          <a:p>
            <a:pPr marL="971550" lvl="1" indent="-514350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latin typeface="Goudy Old Style" pitchFamily="18" charset="0"/>
              </a:rPr>
              <a:t>Insulation (thermal blanket)</a:t>
            </a:r>
            <a:r>
              <a:rPr lang="ar-SA" dirty="0">
                <a:solidFill>
                  <a:srgbClr val="000000"/>
                </a:solidFill>
                <a:latin typeface="Goudy Old Style" pitchFamily="18" charset="0"/>
                <a:cs typeface="Arial" pitchFamily="34" charset="0"/>
              </a:rPr>
              <a:t>‏</a:t>
            </a:r>
            <a:endParaRPr lang="en-GB" dirty="0">
              <a:solidFill>
                <a:srgbClr val="000000"/>
              </a:solidFill>
              <a:latin typeface="Goudy Old Style" pitchFamily="18" charset="0"/>
            </a:endParaRPr>
          </a:p>
          <a:p>
            <a:pPr marL="971550" lvl="1" indent="-514350">
              <a:lnSpc>
                <a:spcPct val="88000"/>
              </a:lnSpc>
              <a:spcBef>
                <a:spcPts val="600"/>
              </a:spcBef>
              <a:buSzPct val="70000"/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latin typeface="Goudy Old Style" pitchFamily="18" charset="0"/>
              </a:rPr>
              <a:t>Synthesis of hormones                                       </a:t>
            </a:r>
            <a:r>
              <a:rPr lang="en-GB" sz="2800" dirty="0" smtClean="0">
                <a:solidFill>
                  <a:srgbClr val="FF0000"/>
                </a:solidFill>
                <a:latin typeface="Goudy Old Style" pitchFamily="18" charset="0"/>
              </a:rPr>
              <a:t>Nucleic </a:t>
            </a:r>
            <a:r>
              <a:rPr lang="en-GB" sz="2800" dirty="0">
                <a:solidFill>
                  <a:srgbClr val="FF0000"/>
                </a:solidFill>
                <a:latin typeface="Goudy Old Style" pitchFamily="18" charset="0"/>
              </a:rPr>
              <a:t>acids-</a:t>
            </a:r>
          </a:p>
          <a:p>
            <a:pPr marL="271463" lvl="1" indent="-271463">
              <a:lnSpc>
                <a:spcPct val="88000"/>
              </a:lnSpc>
              <a:spcBef>
                <a:spcPts val="600"/>
              </a:spcBef>
              <a:buSzPct val="70000"/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Goudy Old Style" pitchFamily="18" charset="0"/>
              </a:rPr>
              <a:t>polymer </a:t>
            </a:r>
            <a:r>
              <a:rPr lang="en-GB" dirty="0">
                <a:latin typeface="Goudy Old Style" pitchFamily="18" charset="0"/>
              </a:rPr>
              <a:t>of different types of nucleotides units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GB" sz="2800" dirty="0" smtClean="0">
                <a:latin typeface="Goudy Old Style" pitchFamily="18" charset="0"/>
              </a:rPr>
              <a:t>Nucleic </a:t>
            </a:r>
            <a:r>
              <a:rPr lang="en-GB" sz="2800" dirty="0">
                <a:latin typeface="Goudy Old Style" pitchFamily="18" charset="0"/>
              </a:rPr>
              <a:t>acids and proteins -informational macromolecules </a:t>
            </a:r>
            <a:r>
              <a:rPr lang="en-GB" sz="2800" dirty="0" smtClean="0">
                <a:latin typeface="Goudy Old Style" pitchFamily="18" charset="0"/>
              </a:rPr>
              <a:t>–</a:t>
            </a:r>
            <a:r>
              <a:rPr lang="en-GB" dirty="0" smtClean="0">
                <a:latin typeface="Goudy Old Style" pitchFamily="18" charset="0"/>
              </a:rPr>
              <a:t>the </a:t>
            </a:r>
            <a:r>
              <a:rPr lang="en-GB" dirty="0">
                <a:latin typeface="Goudy Old Style" pitchFamily="18" charset="0"/>
              </a:rPr>
              <a:t>sequence of their monomers determines the genetic individuality of species. 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GB" sz="2800" dirty="0">
                <a:latin typeface="Goudy Old Style" pitchFamily="18" charset="0"/>
              </a:rPr>
              <a:t>Non-informational – Polysaccharides consist of single repeating units. </a:t>
            </a:r>
          </a:p>
          <a:p>
            <a:pPr>
              <a:defRPr/>
            </a:pPr>
            <a:endParaRPr lang="en-US" sz="2800" dirty="0">
              <a:latin typeface="Goudy Old Style" pitchFamily="18" charset="0"/>
            </a:endParaRPr>
          </a:p>
          <a:p>
            <a:pPr>
              <a:defRPr/>
            </a:pPr>
            <a:endParaRPr lang="en-US" sz="2800" dirty="0">
              <a:latin typeface="Goudy Old Style" pitchFamily="18" charset="0"/>
            </a:endParaRPr>
          </a:p>
          <a:p>
            <a:endParaRPr lang="en-US" sz="2800" dirty="0">
              <a:latin typeface="Goudy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3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1400</Words>
  <Application>Microsoft Office PowerPoint</Application>
  <PresentationFormat>On-screen Show (4:3)</PresentationFormat>
  <Paragraphs>247</Paragraphs>
  <Slides>25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Hierarchy of biological organization</vt:lpstr>
      <vt:lpstr>Hierarchy of biological organization</vt:lpstr>
      <vt:lpstr>PowerPoint Presentation</vt:lpstr>
      <vt:lpstr>PowerPoint Presentation</vt:lpstr>
      <vt:lpstr>Hierarchy of biological organization:  Macromolecules  </vt:lpstr>
      <vt:lpstr>Hierarchy of biological organization</vt:lpstr>
      <vt:lpstr>MACROMOLECULES</vt:lpstr>
      <vt:lpstr>PowerPoint Presentation</vt:lpstr>
      <vt:lpstr>PowerPoint Presentation</vt:lpstr>
      <vt:lpstr>PowerPoint Presentation</vt:lpstr>
      <vt:lpstr>PowerPoint Presentation</vt:lpstr>
      <vt:lpstr>  Hierarchy of biomolecular organisation :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Making macromolecules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Dr.Juma</dc:creator>
  <cp:lastModifiedBy>Dr.Juma</cp:lastModifiedBy>
  <cp:revision>12</cp:revision>
  <dcterms:created xsi:type="dcterms:W3CDTF">2013-07-29T05:50:13Z</dcterms:created>
  <dcterms:modified xsi:type="dcterms:W3CDTF">2016-11-22T02:07:54Z</dcterms:modified>
</cp:coreProperties>
</file>