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83" r:id="rId2"/>
    <p:sldId id="586" r:id="rId3"/>
    <p:sldId id="262" r:id="rId4"/>
    <p:sldId id="587" r:id="rId5"/>
    <p:sldId id="270" r:id="rId6"/>
    <p:sldId id="472" r:id="rId7"/>
    <p:sldId id="463" r:id="rId8"/>
    <p:sldId id="464" r:id="rId9"/>
    <p:sldId id="465" r:id="rId10"/>
    <p:sldId id="563" r:id="rId11"/>
    <p:sldId id="475" r:id="rId12"/>
    <p:sldId id="478" r:id="rId13"/>
    <p:sldId id="564" r:id="rId14"/>
    <p:sldId id="284" r:id="rId15"/>
    <p:sldId id="285" r:id="rId16"/>
    <p:sldId id="286" r:id="rId17"/>
    <p:sldId id="287" r:id="rId18"/>
    <p:sldId id="567" r:id="rId19"/>
    <p:sldId id="290" r:id="rId20"/>
    <p:sldId id="295" r:id="rId21"/>
    <p:sldId id="296" r:id="rId22"/>
    <p:sldId id="481" r:id="rId23"/>
    <p:sldId id="569" r:id="rId24"/>
    <p:sldId id="298" r:id="rId25"/>
    <p:sldId id="303" r:id="rId26"/>
    <p:sldId id="305" r:id="rId27"/>
    <p:sldId id="469" r:id="rId28"/>
    <p:sldId id="309" r:id="rId29"/>
    <p:sldId id="344" r:id="rId30"/>
    <p:sldId id="345" r:id="rId31"/>
    <p:sldId id="346" r:id="rId32"/>
    <p:sldId id="350" r:id="rId33"/>
    <p:sldId id="351" r:id="rId34"/>
    <p:sldId id="356" r:id="rId35"/>
    <p:sldId id="358" r:id="rId36"/>
    <p:sldId id="359" r:id="rId37"/>
    <p:sldId id="360" r:id="rId38"/>
    <p:sldId id="362" r:id="rId39"/>
    <p:sldId id="363" r:id="rId40"/>
    <p:sldId id="364" r:id="rId41"/>
    <p:sldId id="365" r:id="rId42"/>
    <p:sldId id="367" r:id="rId43"/>
    <p:sldId id="370" r:id="rId44"/>
    <p:sldId id="371" r:id="rId45"/>
    <p:sldId id="494" r:id="rId46"/>
    <p:sldId id="496" r:id="rId47"/>
    <p:sldId id="588" r:id="rId48"/>
    <p:sldId id="373" r:id="rId49"/>
    <p:sldId id="374" r:id="rId50"/>
    <p:sldId id="375" r:id="rId51"/>
    <p:sldId id="376" r:id="rId52"/>
    <p:sldId id="377" r:id="rId53"/>
    <p:sldId id="378" r:id="rId54"/>
    <p:sldId id="379" r:id="rId55"/>
    <p:sldId id="380" r:id="rId56"/>
    <p:sldId id="381" r:id="rId57"/>
    <p:sldId id="382" r:id="rId58"/>
    <p:sldId id="38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3E74A-E4EC-4FF0-B387-3FD49E3AD515}"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15DAC-9A2B-431B-AF51-F95BEE8C07B8}" type="slidenum">
              <a:rPr lang="en-US" smtClean="0"/>
              <a:pPr/>
              <a:t>‹#›</a:t>
            </a:fld>
            <a:endParaRPr lang="en-US"/>
          </a:p>
        </p:txBody>
      </p:sp>
    </p:spTree>
    <p:extLst>
      <p:ext uri="{BB962C8B-B14F-4D97-AF65-F5344CB8AC3E}">
        <p14:creationId xmlns:p14="http://schemas.microsoft.com/office/powerpoint/2010/main" val="65490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DFCF4-D210-48B3-BF22-F2359FDFB75D}" type="slidenum">
              <a:rPr lang="en-US"/>
              <a:pPr/>
              <a:t>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98928-9515-421A-8530-390A48894BD6}" type="slidenum">
              <a:rPr lang="en-US"/>
              <a:pPr/>
              <a:t>26</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8FED4D1A-2248-47A2-86C7-1E9FACF60569}" type="slidenum">
              <a:rPr lang="en-US"/>
              <a:pPr/>
              <a:t>29</a:t>
            </a:fld>
            <a:endParaRPr lang="en-US"/>
          </a:p>
        </p:txBody>
      </p:sp>
      <p:sp>
        <p:nvSpPr>
          <p:cNvPr id="420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5794864-87FE-4D0B-8399-FBD62E305128}" type="slidenum">
              <a:rPr lang="en-US" sz="1200">
                <a:latin typeface="Times New Roman" pitchFamily="18" charset="0"/>
              </a:rPr>
              <a:pPr algn="r" eaLnBrk="0" hangingPunct="0"/>
              <a:t>29</a:t>
            </a:fld>
            <a:endParaRPr lang="en-US" sz="1200">
              <a:latin typeface="Times New Roman" pitchFamily="18" charset="0"/>
            </a:endParaRPr>
          </a:p>
        </p:txBody>
      </p:sp>
      <p:sp>
        <p:nvSpPr>
          <p:cNvPr id="420868" name="Rectangle 2"/>
          <p:cNvSpPr>
            <a:spLocks noGrp="1" noRot="1" noChangeAspect="1" noChangeArrowheads="1" noTextEdit="1"/>
          </p:cNvSpPr>
          <p:nvPr>
            <p:ph type="sldImg"/>
          </p:nvPr>
        </p:nvSpPr>
        <p:spPr>
          <a:ln/>
        </p:spPr>
      </p:sp>
      <p:sp>
        <p:nvSpPr>
          <p:cNvPr id="4208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6A841AC4-5430-43D3-A1F9-52DCEBB6F1E6}" type="slidenum">
              <a:rPr lang="en-US"/>
              <a:pPr/>
              <a:t>30</a:t>
            </a:fld>
            <a:endParaRPr lang="en-US"/>
          </a:p>
        </p:txBody>
      </p:sp>
      <p:sp>
        <p:nvSpPr>
          <p:cNvPr id="421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67561D0-7B24-4A5E-A333-524BA88FCF7D}" type="slidenum">
              <a:rPr lang="en-US" sz="1200">
                <a:latin typeface="Times New Roman" pitchFamily="18" charset="0"/>
              </a:rPr>
              <a:pPr algn="r" eaLnBrk="0" hangingPunct="0"/>
              <a:t>30</a:t>
            </a:fld>
            <a:endParaRPr lang="en-US" sz="1200">
              <a:latin typeface="Times New Roman" pitchFamily="18" charset="0"/>
            </a:endParaRPr>
          </a:p>
        </p:txBody>
      </p:sp>
      <p:sp>
        <p:nvSpPr>
          <p:cNvPr id="421892" name="Rectangle 2"/>
          <p:cNvSpPr>
            <a:spLocks noGrp="1" noRot="1" noChangeAspect="1" noChangeArrowheads="1" noTextEdit="1"/>
          </p:cNvSpPr>
          <p:nvPr>
            <p:ph type="sldImg"/>
          </p:nvPr>
        </p:nvSpPr>
        <p:spPr>
          <a:ln/>
        </p:spPr>
      </p:sp>
      <p:sp>
        <p:nvSpPr>
          <p:cNvPr id="4218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26756D1F-59B6-4044-A27F-7EEE536B80F3}" type="slidenum">
              <a:rPr lang="en-US"/>
              <a:pPr/>
              <a:t>31</a:t>
            </a:fld>
            <a:endParaRPr lang="en-US"/>
          </a:p>
        </p:txBody>
      </p:sp>
      <p:sp>
        <p:nvSpPr>
          <p:cNvPr id="4229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8333703-70E1-44C7-A1E7-66450357397F}" type="slidenum">
              <a:rPr lang="en-US" sz="1200">
                <a:latin typeface="Times New Roman" pitchFamily="18" charset="0"/>
              </a:rPr>
              <a:pPr algn="r" eaLnBrk="0" hangingPunct="0"/>
              <a:t>31</a:t>
            </a:fld>
            <a:endParaRPr lang="en-US" sz="1200">
              <a:latin typeface="Times New Roman" pitchFamily="18" charset="0"/>
            </a:endParaRPr>
          </a:p>
        </p:txBody>
      </p:sp>
      <p:sp>
        <p:nvSpPr>
          <p:cNvPr id="422916" name="Rectangle 2"/>
          <p:cNvSpPr>
            <a:spLocks noGrp="1" noRot="1" noChangeAspect="1" noChangeArrowheads="1" noTextEdit="1"/>
          </p:cNvSpPr>
          <p:nvPr>
            <p:ph type="sldImg"/>
          </p:nvPr>
        </p:nvSpPr>
        <p:spPr>
          <a:ln/>
        </p:spPr>
      </p:sp>
      <p:sp>
        <p:nvSpPr>
          <p:cNvPr id="42291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6895440F-7FB5-4284-8DD6-0356FC7A106A}" type="slidenum">
              <a:rPr lang="en-US"/>
              <a:pPr/>
              <a:t>33</a:t>
            </a:fld>
            <a:endParaRPr lang="en-US"/>
          </a:p>
        </p:txBody>
      </p:sp>
      <p:sp>
        <p:nvSpPr>
          <p:cNvPr id="4239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01C2603-BB33-40B8-8892-5064CC0E7208}" type="slidenum">
              <a:rPr lang="en-US" sz="1200">
                <a:latin typeface="Times New Roman" pitchFamily="18" charset="0"/>
              </a:rPr>
              <a:pPr algn="r" eaLnBrk="0" hangingPunct="0"/>
              <a:t>33</a:t>
            </a:fld>
            <a:endParaRPr lang="en-US" sz="1200">
              <a:latin typeface="Times New Roman" pitchFamily="18" charset="0"/>
            </a:endParaRPr>
          </a:p>
        </p:txBody>
      </p:sp>
      <p:sp>
        <p:nvSpPr>
          <p:cNvPr id="423940" name="Rectangle 2"/>
          <p:cNvSpPr>
            <a:spLocks noGrp="1" noRot="1" noChangeAspect="1" noChangeArrowheads="1" noTextEdit="1"/>
          </p:cNvSpPr>
          <p:nvPr>
            <p:ph type="sldImg"/>
          </p:nvPr>
        </p:nvSpPr>
        <p:spPr>
          <a:ln/>
        </p:spPr>
      </p:sp>
      <p:sp>
        <p:nvSpPr>
          <p:cNvPr id="42394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D917781D-CB8D-4F93-8391-1971535131C6}" type="slidenum">
              <a:rPr lang="en-US"/>
              <a:pPr/>
              <a:t>34</a:t>
            </a:fld>
            <a:endParaRPr lang="en-US"/>
          </a:p>
        </p:txBody>
      </p:sp>
      <p:sp>
        <p:nvSpPr>
          <p:cNvPr id="425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E2CF643-BC7B-4F02-A72D-51D21D020B58}" type="slidenum">
              <a:rPr lang="en-US" sz="1200">
                <a:latin typeface="Times New Roman" pitchFamily="18" charset="0"/>
              </a:rPr>
              <a:pPr algn="r" eaLnBrk="0" hangingPunct="0"/>
              <a:t>34</a:t>
            </a:fld>
            <a:endParaRPr lang="en-US" sz="1200">
              <a:latin typeface="Times New Roman" pitchFamily="18" charset="0"/>
            </a:endParaRPr>
          </a:p>
        </p:txBody>
      </p:sp>
      <p:sp>
        <p:nvSpPr>
          <p:cNvPr id="425988" name="Rectangle 2"/>
          <p:cNvSpPr>
            <a:spLocks noGrp="1" noRot="1" noChangeAspect="1" noChangeArrowheads="1" noTextEdit="1"/>
          </p:cNvSpPr>
          <p:nvPr>
            <p:ph type="sldImg"/>
          </p:nvPr>
        </p:nvSpPr>
        <p:spPr>
          <a:ln/>
        </p:spPr>
      </p:sp>
      <p:sp>
        <p:nvSpPr>
          <p:cNvPr id="4259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D5E1C01B-FFBF-4F0B-8E6A-C45655579287}" type="slidenum">
              <a:rPr lang="en-US"/>
              <a:pPr/>
              <a:t>35</a:t>
            </a:fld>
            <a:endParaRPr lang="en-US"/>
          </a:p>
        </p:txBody>
      </p:sp>
      <p:sp>
        <p:nvSpPr>
          <p:cNvPr id="4270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A0CB432-0B9C-49DB-A6EF-2E6DA73B3041}" type="slidenum">
              <a:rPr lang="en-US" sz="1200">
                <a:latin typeface="Times New Roman" pitchFamily="18" charset="0"/>
              </a:rPr>
              <a:pPr algn="r" eaLnBrk="0" hangingPunct="0"/>
              <a:t>35</a:t>
            </a:fld>
            <a:endParaRPr lang="en-US" sz="1200">
              <a:latin typeface="Times New Roman" pitchFamily="18" charset="0"/>
            </a:endParaRPr>
          </a:p>
        </p:txBody>
      </p:sp>
      <p:sp>
        <p:nvSpPr>
          <p:cNvPr id="427012" name="Rectangle 2"/>
          <p:cNvSpPr>
            <a:spLocks noGrp="1" noRot="1" noChangeAspect="1" noChangeArrowheads="1" noTextEdit="1"/>
          </p:cNvSpPr>
          <p:nvPr>
            <p:ph type="sldImg"/>
          </p:nvPr>
        </p:nvSpPr>
        <p:spPr>
          <a:ln/>
        </p:spPr>
      </p:sp>
      <p:sp>
        <p:nvSpPr>
          <p:cNvPr id="4270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E3E523F1-EF73-4897-8302-5818430BE96F}" type="slidenum">
              <a:rPr lang="en-US"/>
              <a:pPr/>
              <a:t>37</a:t>
            </a:fld>
            <a:endParaRPr lang="en-US"/>
          </a:p>
        </p:txBody>
      </p:sp>
      <p:sp>
        <p:nvSpPr>
          <p:cNvPr id="428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D7B043A-9470-41A4-8CD1-7860BBF74877}" type="slidenum">
              <a:rPr lang="en-US" sz="1200">
                <a:latin typeface="Times New Roman" pitchFamily="18" charset="0"/>
              </a:rPr>
              <a:pPr algn="r" eaLnBrk="0" hangingPunct="0"/>
              <a:t>37</a:t>
            </a:fld>
            <a:endParaRPr lang="en-US" sz="1200">
              <a:latin typeface="Times New Roman" pitchFamily="18" charset="0"/>
            </a:endParaRPr>
          </a:p>
        </p:txBody>
      </p:sp>
      <p:sp>
        <p:nvSpPr>
          <p:cNvPr id="428036" name="Rectangle 2"/>
          <p:cNvSpPr>
            <a:spLocks noGrp="1" noRot="1" noChangeAspect="1" noChangeArrowheads="1" noTextEdit="1"/>
          </p:cNvSpPr>
          <p:nvPr>
            <p:ph type="sldImg"/>
          </p:nvPr>
        </p:nvSpPr>
        <p:spPr>
          <a:ln/>
        </p:spPr>
      </p:sp>
      <p:sp>
        <p:nvSpPr>
          <p:cNvPr id="4280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F41C203C-0FCB-4673-89E7-6664675306E1}" type="slidenum">
              <a:rPr lang="en-US"/>
              <a:pPr/>
              <a:t>38</a:t>
            </a:fld>
            <a:endParaRPr lang="en-US"/>
          </a:p>
        </p:txBody>
      </p:sp>
      <p:sp>
        <p:nvSpPr>
          <p:cNvPr id="429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B50C7A3-401E-4E7B-925B-1829B4BA4830}" type="slidenum">
              <a:rPr lang="en-US" sz="1200">
                <a:latin typeface="Times New Roman" pitchFamily="18" charset="0"/>
              </a:rPr>
              <a:pPr algn="r" eaLnBrk="0" hangingPunct="0"/>
              <a:t>38</a:t>
            </a:fld>
            <a:endParaRPr lang="en-US" sz="1200">
              <a:latin typeface="Times New Roman" pitchFamily="18" charset="0"/>
            </a:endParaRPr>
          </a:p>
        </p:txBody>
      </p:sp>
      <p:sp>
        <p:nvSpPr>
          <p:cNvPr id="429060" name="Rectangle 2"/>
          <p:cNvSpPr>
            <a:spLocks noGrp="1" noRot="1" noChangeAspect="1" noChangeArrowheads="1" noTextEdit="1"/>
          </p:cNvSpPr>
          <p:nvPr>
            <p:ph type="sldImg"/>
          </p:nvPr>
        </p:nvSpPr>
        <p:spPr>
          <a:ln/>
        </p:spPr>
      </p:sp>
      <p:sp>
        <p:nvSpPr>
          <p:cNvPr id="4290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578BD000-1D00-4554-9FAF-AF14DB8DBC26}" type="slidenum">
              <a:rPr lang="en-US"/>
              <a:pPr/>
              <a:t>41</a:t>
            </a:fld>
            <a:endParaRPr lang="en-US"/>
          </a:p>
        </p:txBody>
      </p:sp>
      <p:sp>
        <p:nvSpPr>
          <p:cNvPr id="430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5271A21-F33B-4081-B638-4DC37D79CA66}" type="slidenum">
              <a:rPr lang="en-US" sz="1200">
                <a:latin typeface="Times New Roman" pitchFamily="18" charset="0"/>
              </a:rPr>
              <a:pPr algn="r" eaLnBrk="0" hangingPunct="0"/>
              <a:t>41</a:t>
            </a:fld>
            <a:endParaRPr lang="en-US" sz="1200">
              <a:latin typeface="Times New Roman" pitchFamily="18" charset="0"/>
            </a:endParaRPr>
          </a:p>
        </p:txBody>
      </p:sp>
      <p:sp>
        <p:nvSpPr>
          <p:cNvPr id="430084" name="Rectangle 2"/>
          <p:cNvSpPr>
            <a:spLocks noGrp="1" noRot="1" noChangeAspect="1" noChangeArrowheads="1" noTextEdit="1"/>
          </p:cNvSpPr>
          <p:nvPr>
            <p:ph type="sldImg"/>
          </p:nvPr>
        </p:nvSpPr>
        <p:spPr>
          <a:ln/>
        </p:spPr>
      </p:sp>
      <p:sp>
        <p:nvSpPr>
          <p:cNvPr id="4300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898B9-6EED-4B9C-A248-E6804A5E10C0}" type="slidenum">
              <a:rPr lang="en-US"/>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Valine has 2 methyl groups added to Ala</a:t>
            </a:r>
          </a:p>
          <a:p>
            <a:endParaRPr lang="en-US"/>
          </a:p>
          <a:p>
            <a:r>
              <a:rPr lang="en-US"/>
              <a:t>Leu has 4 carbons in the side chain.</a:t>
            </a:r>
          </a:p>
          <a:p>
            <a:endParaRPr lang="en-US"/>
          </a:p>
          <a:p>
            <a:r>
              <a:rPr lang="en-US"/>
              <a:t>Ile is a structural isomer of Leu (4 carbons in the side chain, but is bulkier than Leu near the base of the side chain while Leu is bulkier than Ile farther out on the side chain.  Ile has a second chiral center.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EE3EE251-BECB-4DD4-AB64-F25DB792B4EE}" type="slidenum">
              <a:rPr lang="en-US"/>
              <a:pPr/>
              <a:t>42</a:t>
            </a:fld>
            <a:endParaRPr lang="en-US"/>
          </a:p>
        </p:txBody>
      </p:sp>
      <p:sp>
        <p:nvSpPr>
          <p:cNvPr id="431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8E85F67-13D0-4388-8CEC-4516969148FB}" type="slidenum">
              <a:rPr lang="en-US" sz="1200">
                <a:latin typeface="Times New Roman" pitchFamily="18" charset="0"/>
              </a:rPr>
              <a:pPr algn="r" eaLnBrk="0" hangingPunct="0"/>
              <a:t>42</a:t>
            </a:fld>
            <a:endParaRPr lang="en-US" sz="1200">
              <a:latin typeface="Times New Roman" pitchFamily="18" charset="0"/>
            </a:endParaRPr>
          </a:p>
        </p:txBody>
      </p:sp>
      <p:sp>
        <p:nvSpPr>
          <p:cNvPr id="431108" name="Rectangle 2"/>
          <p:cNvSpPr>
            <a:spLocks noGrp="1" noRot="1" noChangeAspect="1" noChangeArrowheads="1" noTextEdit="1"/>
          </p:cNvSpPr>
          <p:nvPr>
            <p:ph type="sldImg"/>
          </p:nvPr>
        </p:nvSpPr>
        <p:spPr>
          <a:ln/>
        </p:spPr>
      </p:sp>
      <p:sp>
        <p:nvSpPr>
          <p:cNvPr id="4311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F0E91-9482-4972-8022-4A9D072566D8}" type="slidenum">
              <a:rPr lang="en-US"/>
              <a:pPr/>
              <a:t>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EED-D61C-4EC5-B4F3-B995E04245D4}" type="slidenum">
              <a:rPr lang="en-US"/>
              <a:pPr/>
              <a:t>11</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BDE47-BD7A-47B7-9115-9322601C82DA}" type="slidenum">
              <a:rPr lang="en-US"/>
              <a:pPr/>
              <a:t>15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8EC70-210B-4EB7-B6EC-D7A6426F31AC}" type="slidenum">
              <a:rPr lang="en-US"/>
              <a:pPr/>
              <a:t>17</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9026E-9A28-4F14-B6D8-F191E66F0B67}" type="slidenum">
              <a:rPr lang="en-US"/>
              <a:pPr/>
              <a:t>21</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898BD-F4EE-46DA-91C0-EA60F0DCEF1B}" type="slidenum">
              <a:rPr lang="en-US"/>
              <a:pPr/>
              <a:t>24</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65767-006B-4B8D-97BE-CBB0C195C6BA}" type="slidenum">
              <a:rPr lang="en-US"/>
              <a:pPr/>
              <a:t>25</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2E250-E378-4858-BE25-4B4B2B6FAF19}"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6D7D7-B3AE-4E30-B43E-77F3F440F32D}"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F33D4-0FFC-4E84-9A17-BD8B162166B5}"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1EF13-DC0B-49CD-8892-2C76AE6F436B}"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9D360-6EF9-4979-960E-F2EFE9AE947B}"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13B67-AA7C-42D5-8F28-89A55752179C}" type="datetime1">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31C2F-A361-44E6-BDE0-F977CFEFA054}" type="datetime1">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BF999-BCEF-4CE0-93B2-893548D6B95C}" type="datetime1">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FC1FD-72DC-49AA-9C4C-8F6DB0DB11DF}" type="datetime1">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34B01-8244-46CF-A996-226AFFDFF17F}" type="datetime1">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28C6C-89FB-4C88-AFED-14A859F65792}" type="datetime1">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FC0BB-0906-4FED-8B57-44D53B74E5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1902-DD53-4D23-993F-59A3D68CB100}" type="datetime1">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FC0BB-0906-4FED-8B57-44D53B74E5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eb.mit.edu/Local%20Settings/Temp/Animation%205.4.3%20Secondary%20St.M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WordArt 3" descr="White marble"/>
          <p:cNvSpPr>
            <a:spLocks noChangeArrowheads="1" noChangeShapeType="1"/>
          </p:cNvSpPr>
          <p:nvPr/>
        </p:nvSpPr>
        <p:spPr bwMode="auto">
          <a:xfrm>
            <a:off x="457200" y="2819400"/>
            <a:ext cx="8229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200" kern="10" dirty="0">
                <a:ln w="9525">
                  <a:round/>
                  <a:headEnd/>
                  <a:tailEnd/>
                </a:ln>
                <a:blipFill dpi="0" rotWithShape="0">
                  <a:blip r:embed="rId2"/>
                  <a:srcRect/>
                  <a:tile tx="0" ty="0" sx="100000" sy="100000" flip="none" algn="tl"/>
                </a:blipFill>
                <a:latin typeface="Gabriola" pitchFamily="82" charset="0"/>
              </a:rPr>
              <a:t>Amino Acids, Polypeptides &amp; Proteins</a:t>
            </a:r>
          </a:p>
        </p:txBody>
      </p:sp>
      <p:sp>
        <p:nvSpPr>
          <p:cNvPr id="4" name="Slide Number Placeholder 3"/>
          <p:cNvSpPr>
            <a:spLocks noGrp="1"/>
          </p:cNvSpPr>
          <p:nvPr>
            <p:ph type="sldNum" sz="quarter" idx="12"/>
          </p:nvPr>
        </p:nvSpPr>
        <p:spPr/>
        <p:txBody>
          <a:bodyPr/>
          <a:lstStyle/>
          <a:p>
            <a:fld id="{15EFC0BB-0906-4FED-8B57-44D53B74E59E}" type="slidenum">
              <a:rPr lang="en-US" smtClean="0"/>
              <a:pPr/>
              <a:t>1</a:t>
            </a:fld>
            <a:endParaRPr lang="en-US"/>
          </a:p>
        </p:txBody>
      </p:sp>
    </p:spTree>
    <p:extLst>
      <p:ext uri="{BB962C8B-B14F-4D97-AF65-F5344CB8AC3E}">
        <p14:creationId xmlns:p14="http://schemas.microsoft.com/office/powerpoint/2010/main" val="3371978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smtClean="0">
                <a:latin typeface="Goudy Old Style" panose="02020502050305020303" pitchFamily="18" charset="0"/>
              </a:rPr>
              <a:t>Hydrophilic</a:t>
            </a:r>
            <a:r>
              <a:rPr lang="en-US" sz="2800" dirty="0" smtClean="0">
                <a:latin typeface="Goudy Old Style" panose="02020502050305020303" pitchFamily="18" charset="0"/>
              </a:rPr>
              <a:t>  (polar amino acids) </a:t>
            </a:r>
            <a:br>
              <a:rPr lang="en-US" sz="2800" dirty="0" smtClean="0">
                <a:latin typeface="Goudy Old Style" panose="02020502050305020303" pitchFamily="18" charset="0"/>
              </a:rPr>
            </a:br>
            <a:endParaRPr lang="en-US" sz="2800" dirty="0">
              <a:latin typeface="Goudy Old Style" panose="02020502050305020303" pitchFamily="18" charset="0"/>
            </a:endParaRPr>
          </a:p>
        </p:txBody>
      </p:sp>
      <p:sp>
        <p:nvSpPr>
          <p:cNvPr id="3" name="Content Placeholder 2"/>
          <p:cNvSpPr>
            <a:spLocks noGrp="1"/>
          </p:cNvSpPr>
          <p:nvPr>
            <p:ph idx="1"/>
          </p:nvPr>
        </p:nvSpPr>
        <p:spPr>
          <a:xfrm>
            <a:off x="152400" y="533400"/>
            <a:ext cx="8991600" cy="6553200"/>
          </a:xfrm>
        </p:spPr>
        <p:txBody>
          <a:bodyPr>
            <a:noAutofit/>
          </a:bodyPr>
          <a:lstStyle/>
          <a:p>
            <a:pPr marL="285750" indent="-285750">
              <a:lnSpc>
                <a:spcPct val="90000"/>
              </a:lnSpc>
              <a:buFontTx/>
              <a:buChar char="–"/>
            </a:pPr>
            <a:r>
              <a:rPr lang="en-US" sz="2800" dirty="0">
                <a:latin typeface="Goudy Old Style" panose="02020502050305020303" pitchFamily="18" charset="0"/>
              </a:rPr>
              <a:t>Have no  net charge at </a:t>
            </a:r>
            <a:r>
              <a:rPr lang="en-US" sz="2800" dirty="0" err="1">
                <a:latin typeface="Goudy Old Style" panose="02020502050305020303" pitchFamily="18" charset="0"/>
              </a:rPr>
              <a:t>physiolgical</a:t>
            </a:r>
            <a:r>
              <a:rPr lang="en-US" sz="2800" dirty="0">
                <a:latin typeface="Goudy Old Style" panose="02020502050305020303" pitchFamily="18" charset="0"/>
              </a:rPr>
              <a:t> pH</a:t>
            </a:r>
          </a:p>
          <a:p>
            <a:pPr marL="285750" indent="-285750">
              <a:lnSpc>
                <a:spcPct val="90000"/>
              </a:lnSpc>
              <a:buFontTx/>
              <a:buChar char="–"/>
            </a:pPr>
            <a:r>
              <a:rPr lang="en-US" sz="2800" dirty="0">
                <a:latin typeface="Goudy Old Style" panose="02020502050305020303" pitchFamily="18" charset="0"/>
              </a:rPr>
              <a:t>tend to interact with </a:t>
            </a:r>
            <a:r>
              <a:rPr lang="en-US" sz="2800" dirty="0" smtClean="0">
                <a:latin typeface="Goudy Old Style" panose="02020502050305020303" pitchFamily="18" charset="0"/>
              </a:rPr>
              <a:t>water- have  </a:t>
            </a:r>
            <a:r>
              <a:rPr lang="en-US" sz="2800" dirty="0">
                <a:latin typeface="Goudy Old Style" panose="02020502050305020303" pitchFamily="18" charset="0"/>
              </a:rPr>
              <a:t>R-groups that can form H- bonds with </a:t>
            </a:r>
            <a:r>
              <a:rPr lang="en-US" sz="2800" dirty="0" smtClean="0">
                <a:latin typeface="Goudy Old Style" panose="02020502050305020303" pitchFamily="18" charset="0"/>
              </a:rPr>
              <a:t>H2O </a:t>
            </a:r>
          </a:p>
          <a:p>
            <a:pPr>
              <a:lnSpc>
                <a:spcPct val="90000"/>
              </a:lnSpc>
              <a:buFontTx/>
              <a:buChar char="–"/>
            </a:pPr>
            <a:r>
              <a:rPr lang="en-US" sz="2800" dirty="0">
                <a:latin typeface="Goudy Old Style" panose="02020502050305020303" pitchFamily="18" charset="0"/>
              </a:rPr>
              <a:t>more soluble in water except Tyr </a:t>
            </a:r>
            <a:endParaRPr lang="en-US" sz="2800" dirty="0" smtClean="0">
              <a:latin typeface="Goudy Old Style" panose="02020502050305020303" pitchFamily="18" charset="0"/>
            </a:endParaRPr>
          </a:p>
          <a:p>
            <a:pPr>
              <a:lnSpc>
                <a:spcPct val="90000"/>
              </a:lnSpc>
              <a:buFontTx/>
              <a:buChar char="–"/>
            </a:pPr>
            <a:r>
              <a:rPr lang="en-US" sz="2800" dirty="0" smtClean="0">
                <a:latin typeface="Goudy Old Style" panose="02020502050305020303" pitchFamily="18" charset="0"/>
              </a:rPr>
              <a:t>predominantly found on the </a:t>
            </a:r>
            <a:r>
              <a:rPr lang="en-US" sz="2800" dirty="0" smtClean="0">
                <a:solidFill>
                  <a:srgbClr val="FF5050"/>
                </a:solidFill>
                <a:latin typeface="Goudy Old Style" panose="02020502050305020303" pitchFamily="18" charset="0"/>
              </a:rPr>
              <a:t>exterior</a:t>
            </a:r>
            <a:r>
              <a:rPr lang="en-US" sz="2800" dirty="0" smtClean="0">
                <a:latin typeface="Goudy Old Style" panose="02020502050305020303" pitchFamily="18" charset="0"/>
              </a:rPr>
              <a:t> surfaces proteins or in the enzyme active sites. </a:t>
            </a:r>
          </a:p>
          <a:p>
            <a:pPr>
              <a:lnSpc>
                <a:spcPct val="90000"/>
              </a:lnSpc>
              <a:buFontTx/>
              <a:buChar char="•"/>
            </a:pPr>
            <a:r>
              <a:rPr lang="en-US" sz="2800" b="1" dirty="0" smtClean="0">
                <a:latin typeface="Goudy Old Style" panose="02020502050305020303" pitchFamily="18" charset="0"/>
              </a:rPr>
              <a:t>Polar, uncharged amino acids</a:t>
            </a:r>
          </a:p>
          <a:p>
            <a:pPr marL="285750" indent="-285750">
              <a:lnSpc>
                <a:spcPct val="90000"/>
              </a:lnSpc>
              <a:buFontTx/>
              <a:buChar char="–"/>
            </a:pPr>
            <a:r>
              <a:rPr lang="en-US" sz="2800" dirty="0" smtClean="0">
                <a:latin typeface="Goudy Old Style" panose="02020502050305020303" pitchFamily="18" charset="0"/>
              </a:rPr>
              <a:t>Includes amino acids with </a:t>
            </a:r>
          </a:p>
          <a:p>
            <a:pPr lvl="1">
              <a:lnSpc>
                <a:spcPct val="90000"/>
              </a:lnSpc>
              <a:buFontTx/>
              <a:buChar char="–"/>
            </a:pPr>
            <a:r>
              <a:rPr lang="en-US" dirty="0" smtClean="0">
                <a:latin typeface="Goudy Old Style" panose="02020502050305020303" pitchFamily="18" charset="0"/>
              </a:rPr>
              <a:t>Alcohol ( hydroxyl R-groups (Ser, </a:t>
            </a:r>
            <a:r>
              <a:rPr lang="en-US" dirty="0" err="1" smtClean="0">
                <a:latin typeface="Goudy Old Style" panose="02020502050305020303" pitchFamily="18" charset="0"/>
              </a:rPr>
              <a:t>Thr</a:t>
            </a:r>
            <a:r>
              <a:rPr lang="en-US" dirty="0" smtClean="0">
                <a:latin typeface="Goudy Old Style" panose="02020502050305020303" pitchFamily="18" charset="0"/>
              </a:rPr>
              <a:t>, Tyr)</a:t>
            </a:r>
          </a:p>
          <a:p>
            <a:pPr lvl="1">
              <a:lnSpc>
                <a:spcPct val="90000"/>
              </a:lnSpc>
              <a:buFontTx/>
              <a:buChar char="–"/>
            </a:pPr>
            <a:r>
              <a:rPr lang="en-US" dirty="0" smtClean="0">
                <a:latin typeface="Goudy Old Style" panose="02020502050305020303" pitchFamily="18" charset="0"/>
              </a:rPr>
              <a:t>Amide groups: </a:t>
            </a:r>
            <a:r>
              <a:rPr lang="en-US" dirty="0" err="1" smtClean="0">
                <a:latin typeface="Goudy Old Style" panose="02020502050305020303" pitchFamily="18" charset="0"/>
              </a:rPr>
              <a:t>Asn</a:t>
            </a:r>
            <a:r>
              <a:rPr lang="en-US" dirty="0" smtClean="0">
                <a:latin typeface="Goudy Old Style" panose="02020502050305020303" pitchFamily="18" charset="0"/>
              </a:rPr>
              <a:t> and </a:t>
            </a:r>
            <a:r>
              <a:rPr lang="en-US" dirty="0" err="1" smtClean="0">
                <a:latin typeface="Goudy Old Style" panose="02020502050305020303" pitchFamily="18" charset="0"/>
              </a:rPr>
              <a:t>Gln</a:t>
            </a:r>
            <a:endParaRPr lang="en-US" dirty="0" smtClean="0">
              <a:latin typeface="Goudy Old Style" panose="02020502050305020303" pitchFamily="18" charset="0"/>
            </a:endParaRPr>
          </a:p>
          <a:p>
            <a:pPr lvl="1">
              <a:lnSpc>
                <a:spcPct val="90000"/>
              </a:lnSpc>
              <a:buFontTx/>
              <a:buChar char="–"/>
            </a:pPr>
            <a:r>
              <a:rPr lang="en-US" dirty="0" smtClean="0">
                <a:latin typeface="Goudy Old Style" panose="02020502050305020303" pitchFamily="18" charset="0"/>
              </a:rPr>
              <a:t>Sulfhydryl group:  </a:t>
            </a:r>
            <a:r>
              <a:rPr lang="en-US" dirty="0" err="1" smtClean="0">
                <a:latin typeface="Goudy Old Style" panose="02020502050305020303" pitchFamily="18" charset="0"/>
              </a:rPr>
              <a:t>Cys</a:t>
            </a:r>
            <a:r>
              <a:rPr lang="en-US" dirty="0" smtClean="0">
                <a:latin typeface="Goudy Old Style" panose="02020502050305020303" pitchFamily="18" charset="0"/>
              </a:rPr>
              <a:t> .</a:t>
            </a:r>
          </a:p>
          <a:p>
            <a:pPr lvl="2">
              <a:lnSpc>
                <a:spcPct val="90000"/>
              </a:lnSpc>
              <a:buFontTx/>
              <a:buChar char="–"/>
            </a:pPr>
            <a:r>
              <a:rPr lang="en-US" sz="2800" dirty="0" smtClean="0">
                <a:latin typeface="Goudy Old Style" panose="02020502050305020303" pitchFamily="18" charset="0"/>
              </a:rPr>
              <a:t> </a:t>
            </a:r>
            <a:r>
              <a:rPr lang="en-US" sz="2800" dirty="0" err="1" smtClean="0">
                <a:latin typeface="Goudy Old Style" panose="02020502050305020303" pitchFamily="18" charset="0"/>
              </a:rPr>
              <a:t>Cys</a:t>
            </a:r>
            <a:r>
              <a:rPr lang="en-US" sz="2800" dirty="0" smtClean="0">
                <a:latin typeface="Goudy Old Style" panose="02020502050305020303" pitchFamily="18" charset="0"/>
              </a:rPr>
              <a:t> can form a disulfide bond (2 cys</a:t>
            </a:r>
            <a:r>
              <a:rPr lang="en-US" sz="2800" i="1" dirty="0" smtClean="0">
                <a:latin typeface="Goudy Old Style" panose="02020502050305020303" pitchFamily="18" charset="0"/>
              </a:rPr>
              <a:t>teines</a:t>
            </a:r>
            <a:r>
              <a:rPr lang="en-US" sz="2800" dirty="0" smtClean="0">
                <a:latin typeface="Goudy Old Style" panose="02020502050305020303" pitchFamily="18" charset="0"/>
              </a:rPr>
              <a:t> can make one </a:t>
            </a:r>
            <a:r>
              <a:rPr lang="en-US" sz="2800" dirty="0" err="1" smtClean="0">
                <a:latin typeface="Goudy Old Style" panose="02020502050305020303" pitchFamily="18" charset="0"/>
              </a:rPr>
              <a:t>cys</a:t>
            </a:r>
            <a:r>
              <a:rPr lang="en-US" sz="2800" i="1" dirty="0" err="1" smtClean="0">
                <a:latin typeface="Goudy Old Style" panose="02020502050305020303" pitchFamily="18" charset="0"/>
              </a:rPr>
              <a:t>tine</a:t>
            </a:r>
            <a:r>
              <a:rPr lang="en-US" sz="2800" i="1" dirty="0" smtClean="0">
                <a:latin typeface="Goudy Old Style" panose="02020502050305020303" pitchFamily="18" charset="0"/>
              </a:rPr>
              <a:t> trough a disulfide link</a:t>
            </a:r>
            <a:r>
              <a:rPr lang="en-US" sz="2800" dirty="0" smtClean="0">
                <a:latin typeface="Goudy Old Style" panose="02020502050305020303" pitchFamily="18" charset="0"/>
              </a:rPr>
              <a:t>)</a:t>
            </a:r>
          </a:p>
        </p:txBody>
      </p:sp>
      <p:sp>
        <p:nvSpPr>
          <p:cNvPr id="4" name="Slide Number Placeholder 3"/>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10</a:t>
            </a:fld>
            <a:endParaRPr lang="en-US" sz="28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69888" y="112713"/>
            <a:ext cx="8229600" cy="725487"/>
          </a:xfrm>
        </p:spPr>
        <p:txBody>
          <a:bodyPr>
            <a:normAutofit fontScale="90000"/>
          </a:bodyPr>
          <a:lstStyle/>
          <a:p>
            <a:pPr>
              <a:lnSpc>
                <a:spcPct val="90000"/>
              </a:lnSpc>
            </a:pPr>
            <a:r>
              <a:rPr lang="en-US" sz="4800" b="1" dirty="0" smtClean="0">
                <a:latin typeface="Gabriola" pitchFamily="82" charset="0"/>
              </a:rPr>
              <a:t>Polar, uncharged amino acids</a:t>
            </a:r>
          </a:p>
        </p:txBody>
      </p:sp>
      <p:sp>
        <p:nvSpPr>
          <p:cNvPr id="228355" name="Text Box 3"/>
          <p:cNvSpPr txBox="1">
            <a:spLocks noChangeArrowheads="1"/>
          </p:cNvSpPr>
          <p:nvPr/>
        </p:nvSpPr>
        <p:spPr bwMode="auto">
          <a:xfrm>
            <a:off x="1147763" y="4044950"/>
            <a:ext cx="4283075" cy="579438"/>
          </a:xfrm>
          <a:prstGeom prst="rect">
            <a:avLst/>
          </a:prstGeom>
          <a:noFill/>
          <a:ln w="9525">
            <a:noFill/>
            <a:miter lim="800000"/>
            <a:headEnd/>
            <a:tailEnd/>
          </a:ln>
          <a:effectLst/>
        </p:spPr>
        <p:txBody>
          <a:bodyPr>
            <a:spAutoFit/>
          </a:bodyPr>
          <a:lstStyle/>
          <a:p>
            <a:pPr>
              <a:spcBef>
                <a:spcPct val="50000"/>
              </a:spcBef>
            </a:pPr>
            <a:endParaRPr lang="en-US" sz="3200">
              <a:latin typeface="Gabriola" pitchFamily="82" charset="0"/>
            </a:endParaRPr>
          </a:p>
        </p:txBody>
      </p:sp>
      <p:grpSp>
        <p:nvGrpSpPr>
          <p:cNvPr id="2" name="Group 4"/>
          <p:cNvGrpSpPr>
            <a:grpSpLocks/>
          </p:cNvGrpSpPr>
          <p:nvPr/>
        </p:nvGrpSpPr>
        <p:grpSpPr bwMode="auto">
          <a:xfrm>
            <a:off x="2274887" y="1227138"/>
            <a:ext cx="2297113" cy="3414713"/>
            <a:chOff x="416" y="975"/>
            <a:chExt cx="1447" cy="2151"/>
          </a:xfrm>
        </p:grpSpPr>
        <p:sp>
          <p:nvSpPr>
            <p:cNvPr id="228357" name="Rectangle 5"/>
            <p:cNvSpPr>
              <a:spLocks noChangeArrowheads="1"/>
            </p:cNvSpPr>
            <p:nvPr/>
          </p:nvSpPr>
          <p:spPr bwMode="auto">
            <a:xfrm>
              <a:off x="889" y="1872"/>
              <a:ext cx="733" cy="706"/>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228358" name="Text Box 6"/>
            <p:cNvSpPr txBox="1">
              <a:spLocks noChangeArrowheads="1"/>
            </p:cNvSpPr>
            <p:nvPr/>
          </p:nvSpPr>
          <p:spPr bwMode="auto">
            <a:xfrm>
              <a:off x="1055" y="1828"/>
              <a:ext cx="540"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CH</a:t>
              </a:r>
              <a:r>
                <a:rPr lang="en-US" sz="2800" baseline="-25000" dirty="0">
                  <a:latin typeface="Gabriola" pitchFamily="82" charset="0"/>
                </a:rPr>
                <a:t>2</a:t>
              </a:r>
            </a:p>
          </p:txBody>
        </p:sp>
        <p:sp>
          <p:nvSpPr>
            <p:cNvPr id="228359" name="Text Box 7"/>
            <p:cNvSpPr txBox="1">
              <a:spLocks noChangeArrowheads="1"/>
            </p:cNvSpPr>
            <p:nvPr/>
          </p:nvSpPr>
          <p:spPr bwMode="auto">
            <a:xfrm>
              <a:off x="1068" y="1398"/>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28360" name="Text Box 8"/>
            <p:cNvSpPr txBox="1">
              <a:spLocks noChangeArrowheads="1"/>
            </p:cNvSpPr>
            <p:nvPr/>
          </p:nvSpPr>
          <p:spPr bwMode="auto">
            <a:xfrm>
              <a:off x="1470" y="1416"/>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28361" name="Text Box 9"/>
            <p:cNvSpPr txBox="1">
              <a:spLocks noChangeArrowheads="1"/>
            </p:cNvSpPr>
            <p:nvPr/>
          </p:nvSpPr>
          <p:spPr bwMode="auto">
            <a:xfrm>
              <a:off x="1071" y="975"/>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28362" name="Line 10"/>
            <p:cNvSpPr>
              <a:spLocks noChangeShapeType="1"/>
            </p:cNvSpPr>
            <p:nvPr/>
          </p:nvSpPr>
          <p:spPr bwMode="auto">
            <a:xfrm rot="2723553" flipH="1">
              <a:off x="927" y="1494"/>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3" name="Group 11"/>
            <p:cNvGrpSpPr>
              <a:grpSpLocks/>
            </p:cNvGrpSpPr>
            <p:nvPr/>
          </p:nvGrpSpPr>
          <p:grpSpPr bwMode="auto">
            <a:xfrm>
              <a:off x="416" y="1241"/>
              <a:ext cx="527" cy="492"/>
              <a:chOff x="151" y="872"/>
              <a:chExt cx="527" cy="492"/>
            </a:xfrm>
          </p:grpSpPr>
          <p:sp>
            <p:nvSpPr>
              <p:cNvPr id="228364" name="Text Box 12"/>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28365" name="Text Box 13"/>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28366" name="Line 14"/>
            <p:cNvSpPr>
              <a:spLocks noChangeShapeType="1"/>
            </p:cNvSpPr>
            <p:nvPr/>
          </p:nvSpPr>
          <p:spPr bwMode="auto">
            <a:xfrm rot="2723553" flipH="1">
              <a:off x="1346" y="1487"/>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67" name="Line 15"/>
            <p:cNvSpPr>
              <a:spLocks noChangeShapeType="1"/>
            </p:cNvSpPr>
            <p:nvPr/>
          </p:nvSpPr>
          <p:spPr bwMode="auto">
            <a:xfrm rot="18923553" flipH="1">
              <a:off x="1134" y="1275"/>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68" name="Line 16"/>
            <p:cNvSpPr>
              <a:spLocks noChangeShapeType="1"/>
            </p:cNvSpPr>
            <p:nvPr/>
          </p:nvSpPr>
          <p:spPr bwMode="auto">
            <a:xfrm rot="18923553" flipH="1">
              <a:off x="1134" y="1699"/>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69" name="Text Box 17"/>
            <p:cNvSpPr txBox="1">
              <a:spLocks noChangeArrowheads="1"/>
            </p:cNvSpPr>
            <p:nvPr/>
          </p:nvSpPr>
          <p:spPr bwMode="auto">
            <a:xfrm>
              <a:off x="826" y="2583"/>
              <a:ext cx="745" cy="543"/>
            </a:xfrm>
            <a:prstGeom prst="rect">
              <a:avLst/>
            </a:prstGeom>
            <a:noFill/>
            <a:ln w="9525">
              <a:noFill/>
              <a:miter lim="800000"/>
              <a:headEnd/>
              <a:tailEnd/>
            </a:ln>
            <a:effectLst/>
          </p:spPr>
          <p:txBody>
            <a:bodyPr>
              <a:spAutoFit/>
            </a:bodyPr>
            <a:lstStyle/>
            <a:p>
              <a:pPr algn="ctr">
                <a:spcBef>
                  <a:spcPct val="50000"/>
                </a:spcBef>
              </a:pPr>
              <a:r>
                <a:rPr lang="en-US" sz="2000" b="1" dirty="0">
                  <a:latin typeface="Gabriola" pitchFamily="82" charset="0"/>
                </a:rPr>
                <a:t>Serine</a:t>
              </a:r>
            </a:p>
            <a:p>
              <a:pPr algn="ctr">
                <a:spcBef>
                  <a:spcPct val="50000"/>
                </a:spcBef>
              </a:pPr>
              <a:r>
                <a:rPr lang="en-US" sz="2000" dirty="0" smtClean="0">
                  <a:latin typeface="Gabriola" pitchFamily="82" charset="0"/>
                </a:rPr>
                <a:t>Ser</a:t>
              </a:r>
              <a:endParaRPr lang="en-US" sz="2000" dirty="0">
                <a:latin typeface="Gabriola" pitchFamily="82" charset="0"/>
              </a:endParaRPr>
            </a:p>
          </p:txBody>
        </p:sp>
        <p:sp>
          <p:nvSpPr>
            <p:cNvPr id="228370" name="Line 18"/>
            <p:cNvSpPr>
              <a:spLocks noChangeShapeType="1"/>
            </p:cNvSpPr>
            <p:nvPr/>
          </p:nvSpPr>
          <p:spPr bwMode="auto">
            <a:xfrm rot="18923553" flipH="1">
              <a:off x="1129" y="2123"/>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71" name="Text Box 19"/>
            <p:cNvSpPr txBox="1">
              <a:spLocks noChangeArrowheads="1"/>
            </p:cNvSpPr>
            <p:nvPr/>
          </p:nvSpPr>
          <p:spPr bwMode="auto">
            <a:xfrm>
              <a:off x="1058" y="2249"/>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OH</a:t>
              </a:r>
            </a:p>
          </p:txBody>
        </p:sp>
      </p:grpSp>
      <p:grpSp>
        <p:nvGrpSpPr>
          <p:cNvPr id="4" name="Group 20"/>
          <p:cNvGrpSpPr>
            <a:grpSpLocks/>
          </p:cNvGrpSpPr>
          <p:nvPr/>
        </p:nvGrpSpPr>
        <p:grpSpPr bwMode="auto">
          <a:xfrm>
            <a:off x="4475163" y="1225550"/>
            <a:ext cx="2611437" cy="3422650"/>
            <a:chOff x="2111" y="975"/>
            <a:chExt cx="1645" cy="2156"/>
          </a:xfrm>
        </p:grpSpPr>
        <p:sp>
          <p:nvSpPr>
            <p:cNvPr id="228373" name="Rectangle 21"/>
            <p:cNvSpPr>
              <a:spLocks noChangeArrowheads="1"/>
            </p:cNvSpPr>
            <p:nvPr/>
          </p:nvSpPr>
          <p:spPr bwMode="auto">
            <a:xfrm>
              <a:off x="2317" y="1824"/>
              <a:ext cx="1236" cy="706"/>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5" name="Group 22"/>
            <p:cNvGrpSpPr>
              <a:grpSpLocks/>
            </p:cNvGrpSpPr>
            <p:nvPr/>
          </p:nvGrpSpPr>
          <p:grpSpPr bwMode="auto">
            <a:xfrm>
              <a:off x="2111" y="975"/>
              <a:ext cx="1447" cy="857"/>
              <a:chOff x="1506" y="1002"/>
              <a:chExt cx="1447" cy="857"/>
            </a:xfrm>
          </p:grpSpPr>
          <p:sp>
            <p:nvSpPr>
              <p:cNvPr id="228375" name="Text Box 23"/>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28376" name="Text Box 24"/>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28377" name="Text Box 25"/>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28378" name="Line 26"/>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6" name="Group 27"/>
              <p:cNvGrpSpPr>
                <a:grpSpLocks/>
              </p:cNvGrpSpPr>
              <p:nvPr/>
            </p:nvGrpSpPr>
            <p:grpSpPr bwMode="auto">
              <a:xfrm>
                <a:off x="1506" y="1268"/>
                <a:ext cx="527" cy="492"/>
                <a:chOff x="151" y="872"/>
                <a:chExt cx="527" cy="492"/>
              </a:xfrm>
            </p:grpSpPr>
            <p:sp>
              <p:nvSpPr>
                <p:cNvPr id="228380" name="Text Box 28"/>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28381" name="Text Box 29"/>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28382" name="Line 30"/>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83" name="Line 31"/>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84" name="Line 32"/>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228385" name="Text Box 33"/>
            <p:cNvSpPr txBox="1">
              <a:spLocks noChangeArrowheads="1"/>
            </p:cNvSpPr>
            <p:nvPr/>
          </p:nvSpPr>
          <p:spPr bwMode="auto">
            <a:xfrm>
              <a:off x="2501" y="2588"/>
              <a:ext cx="951"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Threonine</a:t>
              </a:r>
              <a:endParaRPr lang="en-US" sz="2000" dirty="0">
                <a:latin typeface="Gabriola" pitchFamily="82" charset="0"/>
              </a:endParaRPr>
            </a:p>
            <a:p>
              <a:pPr algn="ctr">
                <a:spcBef>
                  <a:spcPct val="50000"/>
                </a:spcBef>
              </a:pPr>
              <a:r>
                <a:rPr lang="en-US" sz="2000" dirty="0" err="1" smtClean="0">
                  <a:latin typeface="Gabriola" pitchFamily="82" charset="0"/>
                </a:rPr>
                <a:t>Thr</a:t>
              </a:r>
              <a:endParaRPr lang="en-US" sz="2000" dirty="0">
                <a:latin typeface="Gabriola" pitchFamily="82" charset="0"/>
              </a:endParaRPr>
            </a:p>
          </p:txBody>
        </p:sp>
        <p:sp>
          <p:nvSpPr>
            <p:cNvPr id="228386" name="Text Box 34"/>
            <p:cNvSpPr txBox="1">
              <a:spLocks noChangeArrowheads="1"/>
            </p:cNvSpPr>
            <p:nvPr/>
          </p:nvSpPr>
          <p:spPr bwMode="auto">
            <a:xfrm>
              <a:off x="2757" y="1798"/>
              <a:ext cx="2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28387" name="Text Box 35"/>
            <p:cNvSpPr txBox="1">
              <a:spLocks noChangeArrowheads="1"/>
            </p:cNvSpPr>
            <p:nvPr/>
          </p:nvSpPr>
          <p:spPr bwMode="auto">
            <a:xfrm>
              <a:off x="2339" y="1794"/>
              <a:ext cx="2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28388" name="Text Box 36"/>
            <p:cNvSpPr txBox="1">
              <a:spLocks noChangeArrowheads="1"/>
            </p:cNvSpPr>
            <p:nvPr/>
          </p:nvSpPr>
          <p:spPr bwMode="auto">
            <a:xfrm>
              <a:off x="2768" y="2220"/>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228389" name="Line 37"/>
            <p:cNvSpPr>
              <a:spLocks noChangeShapeType="1"/>
            </p:cNvSpPr>
            <p:nvPr/>
          </p:nvSpPr>
          <p:spPr bwMode="auto">
            <a:xfrm rot="2723553" flipH="1">
              <a:off x="2633" y="1883"/>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90" name="Line 38"/>
            <p:cNvSpPr>
              <a:spLocks noChangeShapeType="1"/>
            </p:cNvSpPr>
            <p:nvPr/>
          </p:nvSpPr>
          <p:spPr bwMode="auto">
            <a:xfrm rot="2723553" flipH="1">
              <a:off x="3015" y="1879"/>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91" name="Line 39"/>
            <p:cNvSpPr>
              <a:spLocks noChangeShapeType="1"/>
            </p:cNvSpPr>
            <p:nvPr/>
          </p:nvSpPr>
          <p:spPr bwMode="auto">
            <a:xfrm rot="18923553" flipH="1">
              <a:off x="2825" y="2098"/>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392" name="Text Box 40"/>
            <p:cNvSpPr txBox="1">
              <a:spLocks noChangeArrowheads="1"/>
            </p:cNvSpPr>
            <p:nvPr/>
          </p:nvSpPr>
          <p:spPr bwMode="auto">
            <a:xfrm>
              <a:off x="3150" y="1801"/>
              <a:ext cx="606"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OH</a:t>
              </a:r>
            </a:p>
          </p:txBody>
        </p:sp>
      </p:grpSp>
      <p:grpSp>
        <p:nvGrpSpPr>
          <p:cNvPr id="7" name="Group 41"/>
          <p:cNvGrpSpPr>
            <a:grpSpLocks/>
          </p:cNvGrpSpPr>
          <p:nvPr/>
        </p:nvGrpSpPr>
        <p:grpSpPr bwMode="auto">
          <a:xfrm>
            <a:off x="6770688" y="1249362"/>
            <a:ext cx="2297112" cy="4694238"/>
            <a:chOff x="3776" y="980"/>
            <a:chExt cx="1447" cy="2957"/>
          </a:xfrm>
        </p:grpSpPr>
        <p:sp>
          <p:nvSpPr>
            <p:cNvPr id="228394" name="Rectangle 42"/>
            <p:cNvSpPr>
              <a:spLocks noChangeArrowheads="1"/>
            </p:cNvSpPr>
            <p:nvPr/>
          </p:nvSpPr>
          <p:spPr bwMode="auto">
            <a:xfrm>
              <a:off x="3972" y="1872"/>
              <a:ext cx="1160" cy="1515"/>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8" name="Group 43"/>
            <p:cNvGrpSpPr>
              <a:grpSpLocks/>
            </p:cNvGrpSpPr>
            <p:nvPr/>
          </p:nvGrpSpPr>
          <p:grpSpPr bwMode="auto">
            <a:xfrm>
              <a:off x="3776" y="980"/>
              <a:ext cx="1447" cy="857"/>
              <a:chOff x="1506" y="1002"/>
              <a:chExt cx="1447" cy="857"/>
            </a:xfrm>
          </p:grpSpPr>
          <p:sp>
            <p:nvSpPr>
              <p:cNvPr id="228396" name="Text Box 44"/>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28397" name="Text Box 45"/>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28398" name="Text Box 46"/>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28399" name="Line 47"/>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9" name="Group 48"/>
              <p:cNvGrpSpPr>
                <a:grpSpLocks/>
              </p:cNvGrpSpPr>
              <p:nvPr/>
            </p:nvGrpSpPr>
            <p:grpSpPr bwMode="auto">
              <a:xfrm>
                <a:off x="1506" y="1268"/>
                <a:ext cx="527" cy="492"/>
                <a:chOff x="151" y="872"/>
                <a:chExt cx="527" cy="492"/>
              </a:xfrm>
            </p:grpSpPr>
            <p:sp>
              <p:nvSpPr>
                <p:cNvPr id="228401" name="Text Box 49"/>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H</a:t>
                  </a:r>
                  <a:r>
                    <a:rPr lang="en-US" sz="2800" baseline="-25000" dirty="0">
                      <a:latin typeface="Gabriola" pitchFamily="82" charset="0"/>
                    </a:rPr>
                    <a:t>3</a:t>
                  </a:r>
                  <a:r>
                    <a:rPr lang="en-US" sz="2800" dirty="0">
                      <a:latin typeface="Gabriola" pitchFamily="82" charset="0"/>
                    </a:rPr>
                    <a:t>N</a:t>
                  </a:r>
                </a:p>
              </p:txBody>
            </p:sp>
            <p:sp>
              <p:nvSpPr>
                <p:cNvPr id="228402" name="Text Box 50"/>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28403" name="Line 51"/>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04" name="Line 52"/>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05" name="Line 53"/>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228406" name="Text Box 54"/>
            <p:cNvSpPr txBox="1">
              <a:spLocks noChangeArrowheads="1"/>
            </p:cNvSpPr>
            <p:nvPr/>
          </p:nvSpPr>
          <p:spPr bwMode="auto">
            <a:xfrm>
              <a:off x="4433" y="1852"/>
              <a:ext cx="533"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CH</a:t>
              </a:r>
              <a:r>
                <a:rPr lang="en-US" sz="2800" baseline="-25000" dirty="0">
                  <a:latin typeface="Gabriola" pitchFamily="82" charset="0"/>
                </a:rPr>
                <a:t>2</a:t>
              </a:r>
            </a:p>
          </p:txBody>
        </p:sp>
        <p:sp>
          <p:nvSpPr>
            <p:cNvPr id="228407" name="Line 55"/>
            <p:cNvSpPr>
              <a:spLocks noChangeShapeType="1"/>
            </p:cNvSpPr>
            <p:nvPr/>
          </p:nvSpPr>
          <p:spPr bwMode="auto">
            <a:xfrm rot="18923553" flipH="1">
              <a:off x="4489" y="216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0" name="Group 56"/>
            <p:cNvGrpSpPr>
              <a:grpSpLocks/>
            </p:cNvGrpSpPr>
            <p:nvPr/>
          </p:nvGrpSpPr>
          <p:grpSpPr bwMode="auto">
            <a:xfrm>
              <a:off x="4131" y="2259"/>
              <a:ext cx="851" cy="719"/>
              <a:chOff x="2463" y="2425"/>
              <a:chExt cx="851" cy="719"/>
            </a:xfrm>
          </p:grpSpPr>
          <p:sp>
            <p:nvSpPr>
              <p:cNvPr id="228409" name="Line 57"/>
              <p:cNvSpPr>
                <a:spLocks noChangeShapeType="1"/>
              </p:cNvSpPr>
              <p:nvPr/>
            </p:nvSpPr>
            <p:spPr bwMode="auto">
              <a:xfrm rot="18923553" flipH="1">
                <a:off x="2463" y="2673"/>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1" name="Group 58"/>
              <p:cNvGrpSpPr>
                <a:grpSpLocks/>
              </p:cNvGrpSpPr>
              <p:nvPr/>
            </p:nvGrpSpPr>
            <p:grpSpPr bwMode="auto">
              <a:xfrm>
                <a:off x="2614" y="2425"/>
                <a:ext cx="544" cy="268"/>
                <a:chOff x="2614" y="2425"/>
                <a:chExt cx="544" cy="268"/>
              </a:xfrm>
            </p:grpSpPr>
            <p:sp>
              <p:nvSpPr>
                <p:cNvPr id="228411" name="Line 59"/>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12" name="Line 60"/>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228413" name="Line 61"/>
              <p:cNvSpPr>
                <a:spLocks noChangeShapeType="1"/>
              </p:cNvSpPr>
              <p:nvPr/>
            </p:nvSpPr>
            <p:spPr bwMode="auto">
              <a:xfrm rot="18923553" flipH="1">
                <a:off x="3095" y="2664"/>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2" name="Group 62"/>
              <p:cNvGrpSpPr>
                <a:grpSpLocks/>
              </p:cNvGrpSpPr>
              <p:nvPr/>
            </p:nvGrpSpPr>
            <p:grpSpPr bwMode="auto">
              <a:xfrm flipV="1">
                <a:off x="2619" y="2876"/>
                <a:ext cx="544" cy="268"/>
                <a:chOff x="2614" y="2425"/>
                <a:chExt cx="544" cy="268"/>
              </a:xfrm>
            </p:grpSpPr>
            <p:sp>
              <p:nvSpPr>
                <p:cNvPr id="228415" name="Line 63"/>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16" name="Line 64"/>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228417" name="Line 65"/>
              <p:cNvSpPr>
                <a:spLocks noChangeShapeType="1"/>
              </p:cNvSpPr>
              <p:nvPr/>
            </p:nvSpPr>
            <p:spPr bwMode="auto">
              <a:xfrm flipV="1">
                <a:off x="2632" y="2550"/>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228418" name="Line 66"/>
              <p:cNvSpPr>
                <a:spLocks noChangeShapeType="1"/>
              </p:cNvSpPr>
              <p:nvPr/>
            </p:nvSpPr>
            <p:spPr bwMode="auto">
              <a:xfrm flipH="1" flipV="1">
                <a:off x="2633" y="2887"/>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228419" name="Line 67"/>
              <p:cNvSpPr>
                <a:spLocks noChangeShapeType="1"/>
              </p:cNvSpPr>
              <p:nvPr/>
            </p:nvSpPr>
            <p:spPr bwMode="auto">
              <a:xfrm rot="3799037" flipH="1" flipV="1">
                <a:off x="3019" y="2723"/>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grpSp>
        <p:sp>
          <p:nvSpPr>
            <p:cNvPr id="228420" name="Line 68"/>
            <p:cNvSpPr>
              <a:spLocks noChangeShapeType="1"/>
            </p:cNvSpPr>
            <p:nvPr/>
          </p:nvSpPr>
          <p:spPr bwMode="auto">
            <a:xfrm rot="18923553" flipH="1">
              <a:off x="4496" y="2947"/>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21" name="Text Box 69"/>
            <p:cNvSpPr txBox="1">
              <a:spLocks noChangeArrowheads="1"/>
            </p:cNvSpPr>
            <p:nvPr/>
          </p:nvSpPr>
          <p:spPr bwMode="auto">
            <a:xfrm>
              <a:off x="4425" y="3073"/>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OH</a:t>
              </a:r>
            </a:p>
          </p:txBody>
        </p:sp>
        <p:sp>
          <p:nvSpPr>
            <p:cNvPr id="228422" name="Text Box 70"/>
            <p:cNvSpPr txBox="1">
              <a:spLocks noChangeArrowheads="1"/>
            </p:cNvSpPr>
            <p:nvPr/>
          </p:nvSpPr>
          <p:spPr bwMode="auto">
            <a:xfrm>
              <a:off x="4143" y="3394"/>
              <a:ext cx="951" cy="543"/>
            </a:xfrm>
            <a:prstGeom prst="rect">
              <a:avLst/>
            </a:prstGeom>
            <a:noFill/>
            <a:ln w="9525">
              <a:noFill/>
              <a:miter lim="800000"/>
              <a:headEnd/>
              <a:tailEnd/>
            </a:ln>
            <a:effectLst/>
          </p:spPr>
          <p:txBody>
            <a:bodyPr>
              <a:spAutoFit/>
            </a:bodyPr>
            <a:lstStyle/>
            <a:p>
              <a:pPr algn="ctr">
                <a:spcBef>
                  <a:spcPct val="50000"/>
                </a:spcBef>
              </a:pPr>
              <a:r>
                <a:rPr lang="en-US" sz="2000" b="1" dirty="0">
                  <a:latin typeface="Gabriola" pitchFamily="82" charset="0"/>
                </a:rPr>
                <a:t>Tyrosine</a:t>
              </a:r>
              <a:endParaRPr lang="en-US" sz="2000" dirty="0">
                <a:latin typeface="Gabriola" pitchFamily="82" charset="0"/>
              </a:endParaRPr>
            </a:p>
            <a:p>
              <a:pPr algn="ctr">
                <a:spcBef>
                  <a:spcPct val="50000"/>
                </a:spcBef>
              </a:pPr>
              <a:r>
                <a:rPr lang="en-US" sz="2000" dirty="0" smtClean="0">
                  <a:latin typeface="Gabriola" pitchFamily="82" charset="0"/>
                </a:rPr>
                <a:t>Tyr</a:t>
              </a:r>
              <a:endParaRPr lang="en-US" sz="2000" dirty="0">
                <a:latin typeface="Gabriola" pitchFamily="82" charset="0"/>
              </a:endParaRPr>
            </a:p>
          </p:txBody>
        </p:sp>
      </p:grpSp>
      <p:grpSp>
        <p:nvGrpSpPr>
          <p:cNvPr id="13" name="Group 71"/>
          <p:cNvGrpSpPr>
            <a:grpSpLocks/>
          </p:cNvGrpSpPr>
          <p:nvPr/>
        </p:nvGrpSpPr>
        <p:grpSpPr bwMode="auto">
          <a:xfrm>
            <a:off x="-11113" y="1250950"/>
            <a:ext cx="2297113" cy="2863850"/>
            <a:chOff x="416" y="975"/>
            <a:chExt cx="1447" cy="1804"/>
          </a:xfrm>
        </p:grpSpPr>
        <p:sp>
          <p:nvSpPr>
            <p:cNvPr id="228424" name="Rectangle 72"/>
            <p:cNvSpPr>
              <a:spLocks noChangeArrowheads="1"/>
            </p:cNvSpPr>
            <p:nvPr/>
          </p:nvSpPr>
          <p:spPr bwMode="auto">
            <a:xfrm>
              <a:off x="975" y="1855"/>
              <a:ext cx="450" cy="297"/>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228425" name="Text Box 73"/>
            <p:cNvSpPr txBox="1">
              <a:spLocks noChangeArrowheads="1"/>
            </p:cNvSpPr>
            <p:nvPr/>
          </p:nvSpPr>
          <p:spPr bwMode="auto">
            <a:xfrm>
              <a:off x="1055" y="1810"/>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28426" name="Text Box 74"/>
            <p:cNvSpPr txBox="1">
              <a:spLocks noChangeArrowheads="1"/>
            </p:cNvSpPr>
            <p:nvPr/>
          </p:nvSpPr>
          <p:spPr bwMode="auto">
            <a:xfrm>
              <a:off x="1068" y="1398"/>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28427" name="Text Box 75"/>
            <p:cNvSpPr txBox="1">
              <a:spLocks noChangeArrowheads="1"/>
            </p:cNvSpPr>
            <p:nvPr/>
          </p:nvSpPr>
          <p:spPr bwMode="auto">
            <a:xfrm>
              <a:off x="1470" y="1416"/>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28428" name="Text Box 76"/>
            <p:cNvSpPr txBox="1">
              <a:spLocks noChangeArrowheads="1"/>
            </p:cNvSpPr>
            <p:nvPr/>
          </p:nvSpPr>
          <p:spPr bwMode="auto">
            <a:xfrm>
              <a:off x="1071" y="975"/>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28429" name="Line 77"/>
            <p:cNvSpPr>
              <a:spLocks noChangeShapeType="1"/>
            </p:cNvSpPr>
            <p:nvPr/>
          </p:nvSpPr>
          <p:spPr bwMode="auto">
            <a:xfrm rot="2723553" flipH="1">
              <a:off x="927" y="1494"/>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4" name="Group 78"/>
            <p:cNvGrpSpPr>
              <a:grpSpLocks/>
            </p:cNvGrpSpPr>
            <p:nvPr/>
          </p:nvGrpSpPr>
          <p:grpSpPr bwMode="auto">
            <a:xfrm>
              <a:off x="416" y="1241"/>
              <a:ext cx="527" cy="492"/>
              <a:chOff x="151" y="872"/>
              <a:chExt cx="527" cy="492"/>
            </a:xfrm>
          </p:grpSpPr>
          <p:sp>
            <p:nvSpPr>
              <p:cNvPr id="228431" name="Text Box 79"/>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28432" name="Text Box 80"/>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28433" name="Line 81"/>
            <p:cNvSpPr>
              <a:spLocks noChangeShapeType="1"/>
            </p:cNvSpPr>
            <p:nvPr/>
          </p:nvSpPr>
          <p:spPr bwMode="auto">
            <a:xfrm rot="2723553" flipH="1">
              <a:off x="1346" y="1487"/>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34" name="Line 82"/>
            <p:cNvSpPr>
              <a:spLocks noChangeShapeType="1"/>
            </p:cNvSpPr>
            <p:nvPr/>
          </p:nvSpPr>
          <p:spPr bwMode="auto">
            <a:xfrm rot="18923553" flipH="1">
              <a:off x="1134" y="1275"/>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35" name="Line 83"/>
            <p:cNvSpPr>
              <a:spLocks noChangeShapeType="1"/>
            </p:cNvSpPr>
            <p:nvPr/>
          </p:nvSpPr>
          <p:spPr bwMode="auto">
            <a:xfrm rot="18923553" flipH="1">
              <a:off x="1134" y="1699"/>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28436" name="Text Box 84"/>
            <p:cNvSpPr txBox="1">
              <a:spLocks noChangeArrowheads="1"/>
            </p:cNvSpPr>
            <p:nvPr/>
          </p:nvSpPr>
          <p:spPr bwMode="auto">
            <a:xfrm>
              <a:off x="790" y="2236"/>
              <a:ext cx="745"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Glycine</a:t>
              </a:r>
              <a:endParaRPr lang="en-US" sz="2000" b="1" dirty="0">
                <a:latin typeface="Gabriola" pitchFamily="82" charset="0"/>
              </a:endParaRPr>
            </a:p>
            <a:p>
              <a:pPr algn="ctr">
                <a:spcBef>
                  <a:spcPct val="50000"/>
                </a:spcBef>
              </a:pPr>
              <a:r>
                <a:rPr lang="en-US" sz="2000" dirty="0" err="1" smtClean="0">
                  <a:latin typeface="Gabriola" pitchFamily="82" charset="0"/>
                </a:rPr>
                <a:t>Gly</a:t>
              </a:r>
              <a:endParaRPr lang="en-US" sz="2000" dirty="0">
                <a:latin typeface="Gabriola" pitchFamily="82" charset="0"/>
              </a:endParaRPr>
            </a:p>
          </p:txBody>
        </p:sp>
      </p:grpSp>
      <p:sp>
        <p:nvSpPr>
          <p:cNvPr id="228437" name="Text Box 85"/>
          <p:cNvSpPr txBox="1">
            <a:spLocks noChangeArrowheads="1"/>
          </p:cNvSpPr>
          <p:nvPr/>
        </p:nvSpPr>
        <p:spPr bwMode="auto">
          <a:xfrm>
            <a:off x="152400" y="4724400"/>
            <a:ext cx="6955750" cy="584775"/>
          </a:xfrm>
          <a:prstGeom prst="rect">
            <a:avLst/>
          </a:prstGeom>
          <a:noFill/>
          <a:ln w="9525">
            <a:noFill/>
            <a:miter lim="800000"/>
            <a:headEnd/>
            <a:tailEnd/>
          </a:ln>
          <a:effectLst/>
        </p:spPr>
        <p:txBody>
          <a:bodyPr wrap="none">
            <a:spAutoFit/>
          </a:bodyPr>
          <a:lstStyle/>
          <a:p>
            <a:r>
              <a:rPr lang="en-US" sz="3200" b="1" dirty="0" smtClean="0">
                <a:latin typeface="Gabriola" pitchFamily="82" charset="0"/>
              </a:rPr>
              <a:t>Polarity of Ser, </a:t>
            </a:r>
            <a:r>
              <a:rPr lang="en-US" sz="3200" b="1" dirty="0" err="1" smtClean="0">
                <a:latin typeface="Gabriola" pitchFamily="82" charset="0"/>
              </a:rPr>
              <a:t>Thr</a:t>
            </a:r>
            <a:r>
              <a:rPr lang="en-US" sz="3200" b="1" dirty="0" smtClean="0">
                <a:latin typeface="Gabriola" pitchFamily="82" charset="0"/>
              </a:rPr>
              <a:t> &amp; Tyr </a:t>
            </a:r>
            <a:r>
              <a:rPr lang="en-US" sz="3200" b="1" dirty="0">
                <a:latin typeface="Gabriola" pitchFamily="82" charset="0"/>
              </a:rPr>
              <a:t>is due to the hydroxyl group</a:t>
            </a:r>
          </a:p>
        </p:txBody>
      </p:sp>
      <p:sp>
        <p:nvSpPr>
          <p:cNvPr id="86" name="Slide Number Placeholder 85"/>
          <p:cNvSpPr>
            <a:spLocks noGrp="1"/>
          </p:cNvSpPr>
          <p:nvPr>
            <p:ph type="sldNum" sz="quarter" idx="12"/>
          </p:nvPr>
        </p:nvSpPr>
        <p:spPr/>
        <p:txBody>
          <a:bodyPr/>
          <a:lstStyle/>
          <a:p>
            <a:fld id="{15EFC0BB-0906-4FED-8B57-44D53B74E59E}" type="slidenum">
              <a:rPr lang="en-US" smtClean="0">
                <a:latin typeface="Gabriola" pitchFamily="82" charset="0"/>
              </a:rPr>
              <a:pPr/>
              <a:t>11</a:t>
            </a:fld>
            <a:endParaRPr lang="en-US" dirty="0">
              <a:latin typeface="Gabriola"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EFC0BB-0906-4FED-8B57-44D53B74E59E}" type="slidenum">
              <a:rPr lang="en-US" smtClean="0">
                <a:latin typeface="Gabriola" pitchFamily="82" charset="0"/>
              </a:rPr>
              <a:pPr/>
              <a:t>12</a:t>
            </a:fld>
            <a:endParaRPr lang="en-US">
              <a:latin typeface="Gabriola" pitchFamily="82" charset="0"/>
            </a:endParaRPr>
          </a:p>
        </p:txBody>
      </p:sp>
      <p:sp>
        <p:nvSpPr>
          <p:cNvPr id="3" name="Rectangle 2"/>
          <p:cNvSpPr txBox="1">
            <a:spLocks noChangeArrowheads="1"/>
          </p:cNvSpPr>
          <p:nvPr/>
        </p:nvSpPr>
        <p:spPr>
          <a:xfrm>
            <a:off x="522288" y="265113"/>
            <a:ext cx="8229600" cy="1143000"/>
          </a:xfrm>
          <a:prstGeom prst="rect">
            <a:avLst/>
          </a:prstGeom>
        </p:spPr>
        <p:txBody>
          <a:bodyPr/>
          <a:lstStyle/>
          <a:p>
            <a:pPr algn="ctr">
              <a:lnSpc>
                <a:spcPct val="90000"/>
              </a:lnSpc>
            </a:pPr>
            <a:r>
              <a:rPr lang="en-US" sz="3200" b="1" dirty="0" smtClean="0">
                <a:latin typeface="Gabriola" pitchFamily="82" charset="0"/>
              </a:rPr>
              <a:t>Polar, uncharged amino acids</a:t>
            </a:r>
          </a:p>
        </p:txBody>
      </p:sp>
      <p:sp>
        <p:nvSpPr>
          <p:cNvPr id="4" name="Text Box 3"/>
          <p:cNvSpPr txBox="1">
            <a:spLocks noChangeArrowheads="1"/>
          </p:cNvSpPr>
          <p:nvPr/>
        </p:nvSpPr>
        <p:spPr bwMode="auto">
          <a:xfrm>
            <a:off x="1300163" y="4197350"/>
            <a:ext cx="4283075" cy="579438"/>
          </a:xfrm>
          <a:prstGeom prst="rect">
            <a:avLst/>
          </a:prstGeom>
          <a:noFill/>
          <a:ln w="9525">
            <a:noFill/>
            <a:miter lim="800000"/>
            <a:headEnd/>
            <a:tailEnd/>
          </a:ln>
          <a:effectLst/>
        </p:spPr>
        <p:txBody>
          <a:bodyPr>
            <a:spAutoFit/>
          </a:bodyPr>
          <a:lstStyle/>
          <a:p>
            <a:pPr>
              <a:spcBef>
                <a:spcPct val="50000"/>
              </a:spcBef>
            </a:pPr>
            <a:endParaRPr lang="en-US" sz="3200">
              <a:latin typeface="Gabriola" pitchFamily="82" charset="0"/>
            </a:endParaRPr>
          </a:p>
        </p:txBody>
      </p:sp>
      <p:grpSp>
        <p:nvGrpSpPr>
          <p:cNvPr id="5" name="Group 4"/>
          <p:cNvGrpSpPr>
            <a:grpSpLocks/>
          </p:cNvGrpSpPr>
          <p:nvPr/>
        </p:nvGrpSpPr>
        <p:grpSpPr bwMode="auto">
          <a:xfrm>
            <a:off x="152400" y="914400"/>
            <a:ext cx="2541588" cy="4572001"/>
            <a:chOff x="2111" y="898"/>
            <a:chExt cx="1601" cy="2880"/>
          </a:xfrm>
        </p:grpSpPr>
        <p:sp>
          <p:nvSpPr>
            <p:cNvPr id="6" name="Rectangle 5"/>
            <p:cNvSpPr>
              <a:spLocks noChangeArrowheads="1"/>
            </p:cNvSpPr>
            <p:nvPr/>
          </p:nvSpPr>
          <p:spPr bwMode="auto">
            <a:xfrm>
              <a:off x="2425" y="1850"/>
              <a:ext cx="1169" cy="1079"/>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7" name="Group 6"/>
            <p:cNvGrpSpPr>
              <a:grpSpLocks/>
            </p:cNvGrpSpPr>
            <p:nvPr/>
          </p:nvGrpSpPr>
          <p:grpSpPr bwMode="auto">
            <a:xfrm>
              <a:off x="2111" y="898"/>
              <a:ext cx="1447" cy="934"/>
              <a:chOff x="1506" y="925"/>
              <a:chExt cx="1447" cy="934"/>
            </a:xfrm>
          </p:grpSpPr>
          <p:sp>
            <p:nvSpPr>
              <p:cNvPr id="17" name="Text Box 7"/>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18" name="Text Box 8"/>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19" name="Text Box 9"/>
              <p:cNvSpPr txBox="1">
                <a:spLocks noChangeArrowheads="1"/>
              </p:cNvSpPr>
              <p:nvPr/>
            </p:nvSpPr>
            <p:spPr bwMode="auto">
              <a:xfrm>
                <a:off x="2161" y="925"/>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20" name="Line 10"/>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21" name="Group 11"/>
              <p:cNvGrpSpPr>
                <a:grpSpLocks/>
              </p:cNvGrpSpPr>
              <p:nvPr/>
            </p:nvGrpSpPr>
            <p:grpSpPr bwMode="auto">
              <a:xfrm>
                <a:off x="1506" y="1268"/>
                <a:ext cx="527" cy="492"/>
                <a:chOff x="151" y="872"/>
                <a:chExt cx="527" cy="492"/>
              </a:xfrm>
            </p:grpSpPr>
            <p:sp>
              <p:nvSpPr>
                <p:cNvPr id="25" name="Text Box 12"/>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6" name="Text Box 13"/>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2" name="Line 14"/>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 name="Line 15"/>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 name="Line 16"/>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8" name="Text Box 17"/>
            <p:cNvSpPr txBox="1">
              <a:spLocks noChangeArrowheads="1"/>
            </p:cNvSpPr>
            <p:nvPr/>
          </p:nvSpPr>
          <p:spPr bwMode="auto">
            <a:xfrm>
              <a:off x="2429" y="2952"/>
              <a:ext cx="1028" cy="826"/>
            </a:xfrm>
            <a:prstGeom prst="rect">
              <a:avLst/>
            </a:prstGeom>
            <a:noFill/>
            <a:ln w="9525">
              <a:noFill/>
              <a:miter lim="800000"/>
              <a:headEnd/>
              <a:tailEnd/>
            </a:ln>
            <a:effectLst/>
          </p:spPr>
          <p:txBody>
            <a:bodyPr>
              <a:spAutoFit/>
            </a:bodyPr>
            <a:lstStyle/>
            <a:p>
              <a:pPr algn="ctr">
                <a:spcBef>
                  <a:spcPct val="50000"/>
                </a:spcBef>
              </a:pPr>
              <a:r>
                <a:rPr lang="en-US" sz="2000" b="1">
                  <a:latin typeface="Gabriola" pitchFamily="82" charset="0"/>
                </a:rPr>
                <a:t>Asparagine</a:t>
              </a:r>
              <a:endParaRPr lang="en-US" sz="2000">
                <a:latin typeface="Gabriola" pitchFamily="82" charset="0"/>
              </a:endParaRPr>
            </a:p>
            <a:p>
              <a:pPr algn="ctr">
                <a:spcBef>
                  <a:spcPct val="50000"/>
                </a:spcBef>
              </a:pPr>
              <a:r>
                <a:rPr lang="en-US" sz="2000">
                  <a:latin typeface="Gabriola" pitchFamily="82" charset="0"/>
                </a:rPr>
                <a:t>Asn</a:t>
              </a:r>
            </a:p>
            <a:p>
              <a:pPr algn="ctr">
                <a:spcBef>
                  <a:spcPct val="50000"/>
                </a:spcBef>
              </a:pPr>
              <a:r>
                <a:rPr lang="en-US" sz="2000">
                  <a:latin typeface="Gabriola" pitchFamily="82" charset="0"/>
                </a:rPr>
                <a:t>N</a:t>
              </a:r>
            </a:p>
          </p:txBody>
        </p:sp>
        <p:sp>
          <p:nvSpPr>
            <p:cNvPr id="9" name="Text Box 18"/>
            <p:cNvSpPr txBox="1">
              <a:spLocks noChangeArrowheads="1"/>
            </p:cNvSpPr>
            <p:nvPr/>
          </p:nvSpPr>
          <p:spPr bwMode="auto">
            <a:xfrm>
              <a:off x="2768" y="2220"/>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10" name="Line 19"/>
            <p:cNvSpPr>
              <a:spLocks noChangeShapeType="1"/>
            </p:cNvSpPr>
            <p:nvPr/>
          </p:nvSpPr>
          <p:spPr bwMode="auto">
            <a:xfrm rot="18923553" flipH="1">
              <a:off x="2825" y="2098"/>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11" name="Text Box 20"/>
            <p:cNvSpPr txBox="1">
              <a:spLocks noChangeArrowheads="1"/>
            </p:cNvSpPr>
            <p:nvPr/>
          </p:nvSpPr>
          <p:spPr bwMode="auto">
            <a:xfrm>
              <a:off x="2766" y="1814"/>
              <a:ext cx="53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12" name="Text Box 21"/>
            <p:cNvSpPr txBox="1">
              <a:spLocks noChangeArrowheads="1"/>
            </p:cNvSpPr>
            <p:nvPr/>
          </p:nvSpPr>
          <p:spPr bwMode="auto">
            <a:xfrm>
              <a:off x="2464" y="2536"/>
              <a:ext cx="25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a:t>
              </a:r>
            </a:p>
          </p:txBody>
        </p:sp>
        <p:sp>
          <p:nvSpPr>
            <p:cNvPr id="13" name="Text Box 22"/>
            <p:cNvSpPr txBox="1">
              <a:spLocks noChangeArrowheads="1"/>
            </p:cNvSpPr>
            <p:nvPr/>
          </p:nvSpPr>
          <p:spPr bwMode="auto">
            <a:xfrm>
              <a:off x="3106" y="2542"/>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NH</a:t>
              </a:r>
              <a:r>
                <a:rPr lang="en-US" sz="2800" baseline="-25000">
                  <a:latin typeface="Gabriola" pitchFamily="82" charset="0"/>
                </a:rPr>
                <a:t>2</a:t>
              </a:r>
              <a:endParaRPr lang="en-US" sz="2800">
                <a:latin typeface="Gabriola" pitchFamily="82" charset="0"/>
              </a:endParaRPr>
            </a:p>
          </p:txBody>
        </p:sp>
        <p:sp>
          <p:nvSpPr>
            <p:cNvPr id="14" name="Line 23"/>
            <p:cNvSpPr>
              <a:spLocks noChangeShapeType="1"/>
            </p:cNvSpPr>
            <p:nvPr/>
          </p:nvSpPr>
          <p:spPr bwMode="auto">
            <a:xfrm rot="464696" flipH="1">
              <a:off x="2684" y="2444"/>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15" name="Line 24"/>
            <p:cNvSpPr>
              <a:spLocks noChangeShapeType="1"/>
            </p:cNvSpPr>
            <p:nvPr/>
          </p:nvSpPr>
          <p:spPr bwMode="auto">
            <a:xfrm rot="21135304">
              <a:off x="3016" y="2481"/>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16" name="Line 25"/>
            <p:cNvSpPr>
              <a:spLocks noChangeShapeType="1"/>
            </p:cNvSpPr>
            <p:nvPr/>
          </p:nvSpPr>
          <p:spPr bwMode="auto">
            <a:xfrm rot="464696" flipH="1">
              <a:off x="2731" y="2509"/>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grpSp>
        <p:nvGrpSpPr>
          <p:cNvPr id="27" name="Group 26"/>
          <p:cNvGrpSpPr>
            <a:grpSpLocks/>
          </p:cNvGrpSpPr>
          <p:nvPr/>
        </p:nvGrpSpPr>
        <p:grpSpPr bwMode="auto">
          <a:xfrm>
            <a:off x="6172200" y="838200"/>
            <a:ext cx="2541588" cy="5295900"/>
            <a:chOff x="3776" y="884"/>
            <a:chExt cx="1601" cy="3336"/>
          </a:xfrm>
        </p:grpSpPr>
        <p:sp>
          <p:nvSpPr>
            <p:cNvPr id="28" name="Rectangle 27"/>
            <p:cNvSpPr>
              <a:spLocks noChangeArrowheads="1"/>
            </p:cNvSpPr>
            <p:nvPr/>
          </p:nvSpPr>
          <p:spPr bwMode="auto">
            <a:xfrm>
              <a:off x="4093" y="1892"/>
              <a:ext cx="1143" cy="1466"/>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29" name="Group 28"/>
            <p:cNvGrpSpPr>
              <a:grpSpLocks/>
            </p:cNvGrpSpPr>
            <p:nvPr/>
          </p:nvGrpSpPr>
          <p:grpSpPr bwMode="auto">
            <a:xfrm>
              <a:off x="3776" y="884"/>
              <a:ext cx="1447" cy="953"/>
              <a:chOff x="1506" y="906"/>
              <a:chExt cx="1447" cy="953"/>
            </a:xfrm>
          </p:grpSpPr>
          <p:sp>
            <p:nvSpPr>
              <p:cNvPr id="41" name="Text Box 29"/>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42" name="Text Box 30"/>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43" name="Text Box 31"/>
              <p:cNvSpPr txBox="1">
                <a:spLocks noChangeArrowheads="1"/>
              </p:cNvSpPr>
              <p:nvPr/>
            </p:nvSpPr>
            <p:spPr bwMode="auto">
              <a:xfrm>
                <a:off x="2161" y="906"/>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44" name="Line 32"/>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45" name="Group 33"/>
              <p:cNvGrpSpPr>
                <a:grpSpLocks/>
              </p:cNvGrpSpPr>
              <p:nvPr/>
            </p:nvGrpSpPr>
            <p:grpSpPr bwMode="auto">
              <a:xfrm>
                <a:off x="1506" y="1268"/>
                <a:ext cx="527" cy="492"/>
                <a:chOff x="151" y="872"/>
                <a:chExt cx="527" cy="492"/>
              </a:xfrm>
            </p:grpSpPr>
            <p:sp>
              <p:nvSpPr>
                <p:cNvPr id="49" name="Text Box 34"/>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50" name="Text Box 35"/>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46" name="Line 36"/>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47" name="Line 37"/>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48" name="Line 38"/>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0" name="Text Box 39"/>
            <p:cNvSpPr txBox="1">
              <a:spLocks noChangeArrowheads="1"/>
            </p:cNvSpPr>
            <p:nvPr/>
          </p:nvSpPr>
          <p:spPr bwMode="auto">
            <a:xfrm>
              <a:off x="4433" y="1852"/>
              <a:ext cx="533"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CH</a:t>
              </a:r>
              <a:r>
                <a:rPr lang="en-US" sz="2800" baseline="-25000" dirty="0">
                  <a:latin typeface="Gabriola" pitchFamily="82" charset="0"/>
                </a:rPr>
                <a:t>2</a:t>
              </a:r>
            </a:p>
          </p:txBody>
        </p:sp>
        <p:sp>
          <p:nvSpPr>
            <p:cNvPr id="31" name="Line 40"/>
            <p:cNvSpPr>
              <a:spLocks noChangeShapeType="1"/>
            </p:cNvSpPr>
            <p:nvPr/>
          </p:nvSpPr>
          <p:spPr bwMode="auto">
            <a:xfrm rot="18923553" flipH="1">
              <a:off x="4489" y="216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 name="Text Box 41"/>
            <p:cNvSpPr txBox="1">
              <a:spLocks noChangeArrowheads="1"/>
            </p:cNvSpPr>
            <p:nvPr/>
          </p:nvSpPr>
          <p:spPr bwMode="auto">
            <a:xfrm>
              <a:off x="4143" y="3394"/>
              <a:ext cx="951" cy="826"/>
            </a:xfrm>
            <a:prstGeom prst="rect">
              <a:avLst/>
            </a:prstGeom>
            <a:noFill/>
            <a:ln w="9525">
              <a:noFill/>
              <a:miter lim="800000"/>
              <a:headEnd/>
              <a:tailEnd/>
            </a:ln>
            <a:effectLst/>
          </p:spPr>
          <p:txBody>
            <a:bodyPr>
              <a:spAutoFit/>
            </a:bodyPr>
            <a:lstStyle/>
            <a:p>
              <a:pPr algn="ctr">
                <a:spcBef>
                  <a:spcPct val="50000"/>
                </a:spcBef>
              </a:pPr>
              <a:r>
                <a:rPr lang="en-US" sz="2000" b="1">
                  <a:latin typeface="Gabriola" pitchFamily="82" charset="0"/>
                </a:rPr>
                <a:t>Glutamine</a:t>
              </a:r>
              <a:endParaRPr lang="en-US" sz="2000">
                <a:latin typeface="Gabriola" pitchFamily="82" charset="0"/>
              </a:endParaRPr>
            </a:p>
            <a:p>
              <a:pPr algn="ctr">
                <a:spcBef>
                  <a:spcPct val="50000"/>
                </a:spcBef>
              </a:pPr>
              <a:r>
                <a:rPr lang="en-US" sz="2000">
                  <a:latin typeface="Gabriola" pitchFamily="82" charset="0"/>
                </a:rPr>
                <a:t>Gln</a:t>
              </a:r>
            </a:p>
            <a:p>
              <a:pPr algn="ctr">
                <a:spcBef>
                  <a:spcPct val="50000"/>
                </a:spcBef>
              </a:pPr>
              <a:r>
                <a:rPr lang="en-US" sz="2000">
                  <a:latin typeface="Gabriola" pitchFamily="82" charset="0"/>
                </a:rPr>
                <a:t>Q</a:t>
              </a:r>
            </a:p>
          </p:txBody>
        </p:sp>
        <p:sp>
          <p:nvSpPr>
            <p:cNvPr id="33" name="Text Box 42"/>
            <p:cNvSpPr txBox="1">
              <a:spLocks noChangeArrowheads="1"/>
            </p:cNvSpPr>
            <p:nvPr/>
          </p:nvSpPr>
          <p:spPr bwMode="auto">
            <a:xfrm>
              <a:off x="4433" y="2685"/>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4" name="Line 43"/>
            <p:cNvSpPr>
              <a:spLocks noChangeShapeType="1"/>
            </p:cNvSpPr>
            <p:nvPr/>
          </p:nvSpPr>
          <p:spPr bwMode="auto">
            <a:xfrm rot="18923553" flipH="1">
              <a:off x="4490" y="2563"/>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5" name="Text Box 44"/>
            <p:cNvSpPr txBox="1">
              <a:spLocks noChangeArrowheads="1"/>
            </p:cNvSpPr>
            <p:nvPr/>
          </p:nvSpPr>
          <p:spPr bwMode="auto">
            <a:xfrm>
              <a:off x="4431" y="2279"/>
              <a:ext cx="533"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CH</a:t>
              </a:r>
              <a:r>
                <a:rPr lang="en-US" sz="2800" baseline="-25000" dirty="0">
                  <a:latin typeface="Gabriola" pitchFamily="82" charset="0"/>
                </a:rPr>
                <a:t>2</a:t>
              </a:r>
            </a:p>
          </p:txBody>
        </p:sp>
        <p:sp>
          <p:nvSpPr>
            <p:cNvPr id="36" name="Text Box 45"/>
            <p:cNvSpPr txBox="1">
              <a:spLocks noChangeArrowheads="1"/>
            </p:cNvSpPr>
            <p:nvPr/>
          </p:nvSpPr>
          <p:spPr bwMode="auto">
            <a:xfrm>
              <a:off x="4129" y="3001"/>
              <a:ext cx="25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a:t>
              </a:r>
            </a:p>
          </p:txBody>
        </p:sp>
        <p:sp>
          <p:nvSpPr>
            <p:cNvPr id="37" name="Text Box 46"/>
            <p:cNvSpPr txBox="1">
              <a:spLocks noChangeArrowheads="1"/>
            </p:cNvSpPr>
            <p:nvPr/>
          </p:nvSpPr>
          <p:spPr bwMode="auto">
            <a:xfrm>
              <a:off x="4771" y="3007"/>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NH</a:t>
              </a:r>
              <a:r>
                <a:rPr lang="en-US" sz="2800" baseline="-25000">
                  <a:latin typeface="Gabriola" pitchFamily="82" charset="0"/>
                </a:rPr>
                <a:t>2</a:t>
              </a:r>
              <a:endParaRPr lang="en-US" sz="2800">
                <a:latin typeface="Gabriola" pitchFamily="82" charset="0"/>
              </a:endParaRPr>
            </a:p>
          </p:txBody>
        </p:sp>
        <p:sp>
          <p:nvSpPr>
            <p:cNvPr id="38" name="Line 47"/>
            <p:cNvSpPr>
              <a:spLocks noChangeShapeType="1"/>
            </p:cNvSpPr>
            <p:nvPr/>
          </p:nvSpPr>
          <p:spPr bwMode="auto">
            <a:xfrm rot="464696" flipH="1">
              <a:off x="4349" y="2909"/>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9" name="Line 48"/>
            <p:cNvSpPr>
              <a:spLocks noChangeShapeType="1"/>
            </p:cNvSpPr>
            <p:nvPr/>
          </p:nvSpPr>
          <p:spPr bwMode="auto">
            <a:xfrm rot="21135304">
              <a:off x="4681" y="2946"/>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40" name="Line 49"/>
            <p:cNvSpPr>
              <a:spLocks noChangeShapeType="1"/>
            </p:cNvSpPr>
            <p:nvPr/>
          </p:nvSpPr>
          <p:spPr bwMode="auto">
            <a:xfrm rot="464696" flipH="1">
              <a:off x="4396" y="2974"/>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51" name="Slide Number Placeholder 49"/>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5EFC0BB-0906-4FED-8B57-44D53B74E59E}" type="slidenum">
              <a:rPr kumimoji="0" lang="en-US" sz="1200" b="0" i="0" u="none" strike="noStrike" kern="1200" cap="none" spc="0" normalizeH="0" baseline="0" noProof="0" smtClean="0">
                <a:ln>
                  <a:noFill/>
                </a:ln>
                <a:solidFill>
                  <a:schemeClr val="tx1">
                    <a:tint val="75000"/>
                  </a:schemeClr>
                </a:solidFill>
                <a:effectLst/>
                <a:uLnTx/>
                <a:uFillTx/>
                <a:latin typeface="Gabriola" pitchFamily="82"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Gabriola"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fontScale="90000"/>
          </a:bodyPr>
          <a:lstStyle/>
          <a:p>
            <a:pPr>
              <a:lnSpc>
                <a:spcPct val="90000"/>
              </a:lnSpc>
            </a:pPr>
            <a:r>
              <a:rPr lang="en-US" b="1" dirty="0" smtClean="0">
                <a:latin typeface="Goudy Old Style" panose="02020502050305020303" pitchFamily="18" charset="0"/>
              </a:rPr>
              <a:t>Functions of polar uncharged groups</a:t>
            </a:r>
          </a:p>
        </p:txBody>
      </p:sp>
      <p:sp>
        <p:nvSpPr>
          <p:cNvPr id="3" name="Content Placeholder 2"/>
          <p:cNvSpPr>
            <a:spLocks noGrp="1"/>
          </p:cNvSpPr>
          <p:nvPr>
            <p:ph idx="1"/>
          </p:nvPr>
        </p:nvSpPr>
        <p:spPr>
          <a:xfrm>
            <a:off x="228600" y="762000"/>
            <a:ext cx="8839200" cy="5364163"/>
          </a:xfrm>
        </p:spPr>
        <p:txBody>
          <a:bodyPr>
            <a:noAutofit/>
          </a:bodyPr>
          <a:lstStyle/>
          <a:p>
            <a:pPr>
              <a:buFont typeface="Wingdings" pitchFamily="2" charset="2"/>
              <a:buChar char="v"/>
            </a:pPr>
            <a:r>
              <a:rPr lang="en-US" sz="3600" dirty="0" smtClean="0">
                <a:latin typeface="Goudy Old Style" panose="02020502050305020303" pitchFamily="18" charset="0"/>
              </a:rPr>
              <a:t>Polar </a:t>
            </a:r>
            <a:r>
              <a:rPr lang="en-US" sz="3600" dirty="0" err="1" smtClean="0">
                <a:latin typeface="Goudy Old Style" panose="02020502050305020303" pitchFamily="18" charset="0"/>
              </a:rPr>
              <a:t>a.a</a:t>
            </a:r>
            <a:r>
              <a:rPr lang="en-US" sz="3600" dirty="0" smtClean="0">
                <a:latin typeface="Goudy Old Style" panose="02020502050305020303" pitchFamily="18" charset="0"/>
              </a:rPr>
              <a:t> are  important since they </a:t>
            </a:r>
          </a:p>
          <a:p>
            <a:pPr marL="914400" lvl="1" indent="-514350">
              <a:buFont typeface="+mj-lt"/>
              <a:buAutoNum type="arabicPeriod"/>
            </a:pPr>
            <a:r>
              <a:rPr lang="en-US" sz="3600" dirty="0" smtClean="0">
                <a:latin typeface="Goudy Old Style" panose="02020502050305020303" pitchFamily="18" charset="0"/>
              </a:rPr>
              <a:t>provide chemical groups that can interact with water.  </a:t>
            </a:r>
          </a:p>
          <a:p>
            <a:pPr marL="914400" lvl="1" indent="-514350">
              <a:buFont typeface="+mj-lt"/>
              <a:buAutoNum type="arabicPeriod"/>
            </a:pPr>
            <a:r>
              <a:rPr lang="en-US" sz="3600" dirty="0" smtClean="0">
                <a:latin typeface="Goudy Old Style" panose="02020502050305020303" pitchFamily="18" charset="0"/>
              </a:rPr>
              <a:t> Able to form H-bonds the key in forming  protein structures.  </a:t>
            </a:r>
          </a:p>
          <a:p>
            <a:pPr marL="914400" lvl="1" indent="-514350">
              <a:buFont typeface="+mj-lt"/>
              <a:buAutoNum type="arabicPeriod"/>
            </a:pPr>
            <a:r>
              <a:rPr lang="en-US" sz="3600" dirty="0" smtClean="0">
                <a:latin typeface="Goudy Old Style" panose="02020502050305020303" pitchFamily="18" charset="0"/>
              </a:rPr>
              <a:t>the ionic bonding character of charged polar </a:t>
            </a:r>
            <a:r>
              <a:rPr lang="en-US" sz="3600" dirty="0" err="1" smtClean="0">
                <a:latin typeface="Goudy Old Style" panose="02020502050305020303" pitchFamily="18" charset="0"/>
              </a:rPr>
              <a:t>a.a</a:t>
            </a:r>
            <a:r>
              <a:rPr lang="en-US" sz="3600" dirty="0" smtClean="0">
                <a:latin typeface="Goudy Old Style" panose="02020502050305020303" pitchFamily="18" charset="0"/>
              </a:rPr>
              <a:t> is also important in maintaining  protein structures.  </a:t>
            </a:r>
          </a:p>
          <a:p>
            <a:pPr marL="914400" lvl="1" indent="-514350">
              <a:buFont typeface="+mj-lt"/>
              <a:buAutoNum type="arabicPeriod"/>
            </a:pPr>
            <a:r>
              <a:rPr lang="en-US" sz="3600" dirty="0" smtClean="0">
                <a:latin typeface="Goudy Old Style" panose="02020502050305020303" pitchFamily="18" charset="0"/>
              </a:rPr>
              <a:t>provide chemically reactive groups in proteins.</a:t>
            </a:r>
          </a:p>
          <a:p>
            <a:endParaRPr lang="en-US" sz="360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398463" y="111125"/>
            <a:ext cx="8229600" cy="650875"/>
          </a:xfrm>
          <a:prstGeom prst="rect">
            <a:avLst/>
          </a:prstGeom>
          <a:noFill/>
          <a:ln w="9525">
            <a:noFill/>
            <a:miter lim="800000"/>
            <a:headEnd/>
            <a:tailEnd/>
          </a:ln>
          <a:effectLst/>
        </p:spPr>
        <p:txBody>
          <a:bodyPr anchor="ctr"/>
          <a:lstStyle/>
          <a:p>
            <a:pPr algn="ctr"/>
            <a:r>
              <a:rPr lang="en-US" sz="4000" b="1" dirty="0" smtClean="0">
                <a:solidFill>
                  <a:schemeClr val="tx2"/>
                </a:solidFill>
                <a:latin typeface="Goudy Old Style" panose="02020502050305020303" pitchFamily="18" charset="0"/>
              </a:rPr>
              <a:t>Acidic Amino </a:t>
            </a:r>
            <a:r>
              <a:rPr lang="en-US" sz="4000" b="1" dirty="0">
                <a:solidFill>
                  <a:schemeClr val="tx2"/>
                </a:solidFill>
                <a:latin typeface="Goudy Old Style" panose="02020502050305020303" pitchFamily="18" charset="0"/>
              </a:rPr>
              <a:t>acids  </a:t>
            </a:r>
            <a:endParaRPr lang="en-US" sz="4000" dirty="0">
              <a:solidFill>
                <a:schemeClr val="tx2"/>
              </a:solidFill>
              <a:latin typeface="Goudy Old Style" panose="02020502050305020303" pitchFamily="18" charset="0"/>
            </a:endParaRPr>
          </a:p>
        </p:txBody>
      </p:sp>
      <p:sp>
        <p:nvSpPr>
          <p:cNvPr id="237571" name="Rectangle 3"/>
          <p:cNvSpPr>
            <a:spLocks noChangeArrowheads="1"/>
          </p:cNvSpPr>
          <p:nvPr/>
        </p:nvSpPr>
        <p:spPr bwMode="auto">
          <a:xfrm>
            <a:off x="380999" y="1042988"/>
            <a:ext cx="8763001" cy="5815012"/>
          </a:xfrm>
          <a:prstGeom prst="rect">
            <a:avLst/>
          </a:prstGeom>
          <a:noFill/>
          <a:ln w="9525">
            <a:noFill/>
            <a:miter lim="800000"/>
            <a:headEnd/>
            <a:tailEnd/>
          </a:ln>
          <a:effectLst/>
        </p:spPr>
        <p:txBody>
          <a:bodyPr/>
          <a:lstStyle/>
          <a:p>
            <a:pPr marL="342900" lvl="1" indent="-342900">
              <a:lnSpc>
                <a:spcPct val="90000"/>
              </a:lnSpc>
              <a:spcBef>
                <a:spcPct val="20000"/>
              </a:spcBef>
              <a:buFontTx/>
              <a:buChar char="•"/>
            </a:pPr>
            <a:r>
              <a:rPr lang="en-US" sz="3200" dirty="0" smtClean="0">
                <a:latin typeface="Goudy Old Style" panose="02020502050305020303" pitchFamily="18" charset="0"/>
              </a:rPr>
              <a:t>Also known as </a:t>
            </a:r>
            <a:r>
              <a:rPr lang="en-US" sz="3200" dirty="0" err="1" smtClean="0">
                <a:latin typeface="Goudy Old Style" panose="02020502050305020303" pitchFamily="18" charset="0"/>
              </a:rPr>
              <a:t>dicarboxylic</a:t>
            </a:r>
            <a:r>
              <a:rPr lang="en-US" sz="3200" dirty="0" smtClean="0">
                <a:latin typeface="Goudy Old Style" panose="02020502050305020303" pitchFamily="18" charset="0"/>
              </a:rPr>
              <a:t> acids</a:t>
            </a:r>
          </a:p>
          <a:p>
            <a:pPr marL="342900" lvl="1" indent="-342900">
              <a:lnSpc>
                <a:spcPct val="90000"/>
              </a:lnSpc>
              <a:spcBef>
                <a:spcPct val="20000"/>
              </a:spcBef>
              <a:buFontTx/>
              <a:buChar char="•"/>
            </a:pPr>
            <a:r>
              <a:rPr lang="en-US" sz="3200" dirty="0" smtClean="0">
                <a:latin typeface="Goudy Old Style" panose="02020502050305020303" pitchFamily="18" charset="0"/>
              </a:rPr>
              <a:t>R-group contains a carboxyl group</a:t>
            </a:r>
          </a:p>
          <a:p>
            <a:pPr marL="342900" lvl="1" indent="-342900">
              <a:lnSpc>
                <a:spcPct val="90000"/>
              </a:lnSpc>
              <a:spcBef>
                <a:spcPct val="20000"/>
              </a:spcBef>
              <a:buFontTx/>
              <a:buChar char="•"/>
            </a:pPr>
            <a:r>
              <a:rPr lang="en-US" sz="3200" dirty="0">
                <a:latin typeface="Goudy Old Style" panose="02020502050305020303" pitchFamily="18" charset="0"/>
              </a:rPr>
              <a:t>Polar with a net negative charge at physiological pH(negatively charged pH &gt; 3)</a:t>
            </a:r>
          </a:p>
          <a:p>
            <a:pPr marL="342900" lvl="1" indent="-342900">
              <a:lnSpc>
                <a:spcPct val="90000"/>
              </a:lnSpc>
              <a:spcBef>
                <a:spcPct val="20000"/>
              </a:spcBef>
              <a:buFontTx/>
              <a:buChar char="•"/>
            </a:pPr>
            <a:r>
              <a:rPr lang="en-US" sz="3200" dirty="0" smtClean="0">
                <a:latin typeface="Goudy Old Style" panose="02020502050305020303" pitchFamily="18" charset="0"/>
              </a:rPr>
              <a:t>Include Asp and </a:t>
            </a:r>
            <a:r>
              <a:rPr lang="en-US" sz="3200" dirty="0" err="1" smtClean="0">
                <a:latin typeface="Goudy Old Style" panose="02020502050305020303" pitchFamily="18" charset="0"/>
              </a:rPr>
              <a:t>Glu</a:t>
            </a:r>
            <a:endParaRPr lang="en-US" sz="3200" dirty="0" smtClean="0">
              <a:latin typeface="Goudy Old Style" panose="02020502050305020303" pitchFamily="18" charset="0"/>
            </a:endParaRPr>
          </a:p>
          <a:p>
            <a:pPr marL="742950" lvl="1" indent="-285750">
              <a:lnSpc>
                <a:spcPct val="90000"/>
              </a:lnSpc>
              <a:spcBef>
                <a:spcPct val="20000"/>
              </a:spcBef>
              <a:buFontTx/>
              <a:buChar char="–"/>
            </a:pPr>
            <a:r>
              <a:rPr lang="en-US" sz="3200" dirty="0" smtClean="0">
                <a:latin typeface="Goudy Old Style" panose="02020502050305020303" pitchFamily="18" charset="0"/>
              </a:rPr>
              <a:t>Negative </a:t>
            </a:r>
            <a:r>
              <a:rPr lang="en-US" sz="3200" dirty="0">
                <a:latin typeface="Goudy Old Style" panose="02020502050305020303" pitchFamily="18" charset="0"/>
              </a:rPr>
              <a:t>charges play </a:t>
            </a:r>
            <a:r>
              <a:rPr lang="en-US" sz="3200" dirty="0" smtClean="0">
                <a:latin typeface="Goudy Old Style" panose="02020502050305020303" pitchFamily="18" charset="0"/>
              </a:rPr>
              <a:t>roles such as </a:t>
            </a:r>
            <a:endParaRPr lang="en-US" sz="3200" dirty="0">
              <a:latin typeface="Goudy Old Style" panose="02020502050305020303" pitchFamily="18" charset="0"/>
            </a:endParaRPr>
          </a:p>
          <a:p>
            <a:pPr marL="1143000" lvl="2" indent="-228600">
              <a:lnSpc>
                <a:spcPct val="90000"/>
              </a:lnSpc>
              <a:spcBef>
                <a:spcPct val="20000"/>
              </a:spcBef>
              <a:buFontTx/>
              <a:buChar char="•"/>
            </a:pPr>
            <a:r>
              <a:rPr lang="en-US" sz="3200" dirty="0">
                <a:latin typeface="Goudy Old Style" panose="02020502050305020303" pitchFamily="18" charset="0"/>
              </a:rPr>
              <a:t>Metal-binding </a:t>
            </a:r>
            <a:r>
              <a:rPr lang="en-US" sz="3200" dirty="0" smtClean="0">
                <a:latin typeface="Goudy Old Style" panose="02020502050305020303" pitchFamily="18" charset="0"/>
              </a:rPr>
              <a:t>sites during enzyme catalysis</a:t>
            </a:r>
            <a:endParaRPr lang="en-US" sz="3200" dirty="0">
              <a:latin typeface="Goudy Old Style" panose="02020502050305020303" pitchFamily="18" charset="0"/>
            </a:endParaRPr>
          </a:p>
          <a:p>
            <a:pPr marL="1143000" lvl="2" indent="-228600">
              <a:lnSpc>
                <a:spcPct val="90000"/>
              </a:lnSpc>
              <a:spcBef>
                <a:spcPct val="20000"/>
              </a:spcBef>
              <a:buFontTx/>
              <a:buChar char="•"/>
            </a:pPr>
            <a:r>
              <a:rPr lang="en-US" sz="3200" dirty="0">
                <a:latin typeface="Goudy Old Style" panose="02020502050305020303" pitchFamily="18" charset="0"/>
              </a:rPr>
              <a:t>Carboxyl groups may act as </a:t>
            </a:r>
            <a:r>
              <a:rPr lang="en-US" sz="3200" dirty="0" err="1">
                <a:latin typeface="Goudy Old Style" panose="02020502050305020303" pitchFamily="18" charset="0"/>
              </a:rPr>
              <a:t>nucleophiles</a:t>
            </a:r>
            <a:r>
              <a:rPr lang="en-US" sz="3200" dirty="0">
                <a:latin typeface="Goudy Old Style" panose="02020502050305020303" pitchFamily="18" charset="0"/>
              </a:rPr>
              <a:t> in enzymatic interactions</a:t>
            </a:r>
          </a:p>
          <a:p>
            <a:pPr marL="1143000" lvl="2" indent="-228600">
              <a:lnSpc>
                <a:spcPct val="90000"/>
              </a:lnSpc>
              <a:spcBef>
                <a:spcPct val="20000"/>
              </a:spcBef>
              <a:buFontTx/>
              <a:buChar char="•"/>
            </a:pPr>
            <a:r>
              <a:rPr lang="en-US" sz="3200" dirty="0">
                <a:latin typeface="Goudy Old Style" panose="02020502050305020303" pitchFamily="18" charset="0"/>
              </a:rPr>
              <a:t>Electrostatic bonding interactions</a:t>
            </a:r>
          </a:p>
        </p:txBody>
      </p:sp>
      <p:sp>
        <p:nvSpPr>
          <p:cNvPr id="4" name="Slide Number Placeholder 3"/>
          <p:cNvSpPr>
            <a:spLocks noGrp="1"/>
          </p:cNvSpPr>
          <p:nvPr>
            <p:ph type="sldNum" sz="quarter" idx="12"/>
          </p:nvPr>
        </p:nvSpPr>
        <p:spPr/>
        <p:txBody>
          <a:bodyPr/>
          <a:lstStyle/>
          <a:p>
            <a:fld id="{15EFC0BB-0906-4FED-8B57-44D53B74E59E}" type="slidenum">
              <a:rPr lang="en-US" sz="3200" smtClean="0">
                <a:latin typeface="Goudy Old Style" panose="02020502050305020303" pitchFamily="18" charset="0"/>
              </a:rPr>
              <a:pPr/>
              <a:t>14</a:t>
            </a:fld>
            <a:endParaRPr lang="en-US" sz="32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1539875" y="3071813"/>
            <a:ext cx="1919288" cy="1712912"/>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238595" name="Rectangle 3"/>
          <p:cNvSpPr>
            <a:spLocks noChangeArrowheads="1"/>
          </p:cNvSpPr>
          <p:nvPr/>
        </p:nvSpPr>
        <p:spPr bwMode="auto">
          <a:xfrm>
            <a:off x="5414963" y="2687638"/>
            <a:ext cx="1919287" cy="2347912"/>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238596" name="Rectangle 4"/>
          <p:cNvSpPr>
            <a:spLocks noGrp="1" noChangeArrowheads="1"/>
          </p:cNvSpPr>
          <p:nvPr>
            <p:ph type="title"/>
          </p:nvPr>
        </p:nvSpPr>
        <p:spPr>
          <a:xfrm>
            <a:off x="369888" y="112713"/>
            <a:ext cx="8229600" cy="1143000"/>
          </a:xfrm>
        </p:spPr>
        <p:txBody>
          <a:bodyPr/>
          <a:lstStyle/>
          <a:p>
            <a:r>
              <a:rPr lang="en-US" sz="3200" b="1">
                <a:latin typeface="Gabriola" pitchFamily="82" charset="0"/>
              </a:rPr>
              <a:t>Charged polar (acidic) side chains</a:t>
            </a:r>
            <a:endParaRPr lang="en-US">
              <a:latin typeface="Gabriola" pitchFamily="82" charset="0"/>
            </a:endParaRPr>
          </a:p>
        </p:txBody>
      </p:sp>
      <p:grpSp>
        <p:nvGrpSpPr>
          <p:cNvPr id="2" name="Group 5"/>
          <p:cNvGrpSpPr>
            <a:grpSpLocks/>
          </p:cNvGrpSpPr>
          <p:nvPr/>
        </p:nvGrpSpPr>
        <p:grpSpPr bwMode="auto">
          <a:xfrm>
            <a:off x="1146175" y="1524000"/>
            <a:ext cx="2297113" cy="1490663"/>
            <a:chOff x="1506" y="920"/>
            <a:chExt cx="1447" cy="939"/>
          </a:xfrm>
        </p:grpSpPr>
        <p:sp>
          <p:nvSpPr>
            <p:cNvPr id="238598" name="Text Box 6"/>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38599" name="Text Box 7"/>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H</a:t>
              </a:r>
            </a:p>
          </p:txBody>
        </p:sp>
        <p:sp>
          <p:nvSpPr>
            <p:cNvPr id="238600" name="Text Box 8"/>
            <p:cNvSpPr txBox="1">
              <a:spLocks noChangeArrowheads="1"/>
            </p:cNvSpPr>
            <p:nvPr/>
          </p:nvSpPr>
          <p:spPr bwMode="auto">
            <a:xfrm>
              <a:off x="2161" y="920"/>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238601" name="Line 9"/>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3" name="Group 10"/>
            <p:cNvGrpSpPr>
              <a:grpSpLocks/>
            </p:cNvGrpSpPr>
            <p:nvPr/>
          </p:nvGrpSpPr>
          <p:grpSpPr bwMode="auto">
            <a:xfrm>
              <a:off x="1506" y="1268"/>
              <a:ext cx="527" cy="492"/>
              <a:chOff x="151" y="872"/>
              <a:chExt cx="527" cy="492"/>
            </a:xfrm>
          </p:grpSpPr>
          <p:sp>
            <p:nvSpPr>
              <p:cNvPr id="238603" name="Text Box 11"/>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38604" name="Text Box 12"/>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38605" name="Line 13"/>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06" name="Line 14"/>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07" name="Line 15"/>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grpSp>
        <p:nvGrpSpPr>
          <p:cNvPr id="4" name="Group 16"/>
          <p:cNvGrpSpPr>
            <a:grpSpLocks/>
          </p:cNvGrpSpPr>
          <p:nvPr/>
        </p:nvGrpSpPr>
        <p:grpSpPr bwMode="auto">
          <a:xfrm>
            <a:off x="5018088" y="1328738"/>
            <a:ext cx="2297112" cy="1360487"/>
            <a:chOff x="1506" y="1002"/>
            <a:chExt cx="1447" cy="857"/>
          </a:xfrm>
        </p:grpSpPr>
        <p:sp>
          <p:nvSpPr>
            <p:cNvPr id="238609" name="Text Box 17"/>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38610" name="Text Box 18"/>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38611" name="Text Box 19"/>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38612" name="Line 20"/>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5" name="Group 21"/>
            <p:cNvGrpSpPr>
              <a:grpSpLocks/>
            </p:cNvGrpSpPr>
            <p:nvPr/>
          </p:nvGrpSpPr>
          <p:grpSpPr bwMode="auto">
            <a:xfrm>
              <a:off x="1506" y="1268"/>
              <a:ext cx="527" cy="492"/>
              <a:chOff x="151" y="872"/>
              <a:chExt cx="527" cy="492"/>
            </a:xfrm>
          </p:grpSpPr>
          <p:sp>
            <p:nvSpPr>
              <p:cNvPr id="238614" name="Text Box 22"/>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38615" name="Text Box 23"/>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38616" name="Line 24"/>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17" name="Line 25"/>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18" name="Line 26"/>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238619" name="Text Box 27"/>
          <p:cNvSpPr txBox="1">
            <a:spLocks noChangeArrowheads="1"/>
          </p:cNvSpPr>
          <p:nvPr/>
        </p:nvSpPr>
        <p:spPr bwMode="auto">
          <a:xfrm>
            <a:off x="6061075" y="2713038"/>
            <a:ext cx="846138"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238620" name="Text Box 28"/>
          <p:cNvSpPr txBox="1">
            <a:spLocks noChangeArrowheads="1"/>
          </p:cNvSpPr>
          <p:nvPr/>
        </p:nvSpPr>
        <p:spPr bwMode="auto">
          <a:xfrm>
            <a:off x="1147763" y="4044950"/>
            <a:ext cx="4283075" cy="579438"/>
          </a:xfrm>
          <a:prstGeom prst="rect">
            <a:avLst/>
          </a:prstGeom>
          <a:noFill/>
          <a:ln w="9525">
            <a:noFill/>
            <a:miter lim="800000"/>
            <a:headEnd/>
            <a:tailEnd/>
          </a:ln>
          <a:effectLst/>
        </p:spPr>
        <p:txBody>
          <a:bodyPr>
            <a:spAutoFit/>
          </a:bodyPr>
          <a:lstStyle/>
          <a:p>
            <a:pPr>
              <a:spcBef>
                <a:spcPct val="50000"/>
              </a:spcBef>
            </a:pPr>
            <a:endParaRPr lang="en-US" sz="3200">
              <a:latin typeface="Gabriola" pitchFamily="82" charset="0"/>
            </a:endParaRPr>
          </a:p>
        </p:txBody>
      </p:sp>
      <p:sp>
        <p:nvSpPr>
          <p:cNvPr id="238621" name="Text Box 29"/>
          <p:cNvSpPr txBox="1">
            <a:spLocks noChangeArrowheads="1"/>
          </p:cNvSpPr>
          <p:nvPr/>
        </p:nvSpPr>
        <p:spPr bwMode="auto">
          <a:xfrm>
            <a:off x="1393825" y="4784725"/>
            <a:ext cx="2017713" cy="861774"/>
          </a:xfrm>
          <a:prstGeom prst="rect">
            <a:avLst/>
          </a:prstGeom>
          <a:noFill/>
          <a:ln w="9525">
            <a:noFill/>
            <a:miter lim="800000"/>
            <a:headEnd/>
            <a:tailEnd/>
          </a:ln>
          <a:effectLst/>
        </p:spPr>
        <p:txBody>
          <a:bodyPr>
            <a:spAutoFit/>
          </a:bodyPr>
          <a:lstStyle/>
          <a:p>
            <a:pPr algn="ctr">
              <a:spcBef>
                <a:spcPct val="50000"/>
              </a:spcBef>
            </a:pPr>
            <a:r>
              <a:rPr lang="en-US" sz="2000" b="1" dirty="0">
                <a:latin typeface="Gabriola" pitchFamily="82" charset="0"/>
              </a:rPr>
              <a:t>Aspartic acid</a:t>
            </a:r>
            <a:endParaRPr lang="en-US" sz="2000" dirty="0">
              <a:latin typeface="Gabriola" pitchFamily="82" charset="0"/>
            </a:endParaRPr>
          </a:p>
          <a:p>
            <a:pPr algn="ctr">
              <a:spcBef>
                <a:spcPct val="50000"/>
              </a:spcBef>
            </a:pPr>
            <a:r>
              <a:rPr lang="en-US" sz="2000" dirty="0" smtClean="0">
                <a:latin typeface="Gabriola" pitchFamily="82" charset="0"/>
              </a:rPr>
              <a:t>Asp</a:t>
            </a:r>
            <a:endParaRPr lang="en-US" sz="2000" dirty="0">
              <a:latin typeface="Gabriola" pitchFamily="82" charset="0"/>
            </a:endParaRPr>
          </a:p>
        </p:txBody>
      </p:sp>
      <p:sp>
        <p:nvSpPr>
          <p:cNvPr id="238622" name="Text Box 30"/>
          <p:cNvSpPr txBox="1">
            <a:spLocks noChangeArrowheads="1"/>
          </p:cNvSpPr>
          <p:nvPr/>
        </p:nvSpPr>
        <p:spPr bwMode="auto">
          <a:xfrm>
            <a:off x="2189163" y="3630613"/>
            <a:ext cx="9620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38623" name="Line 31"/>
          <p:cNvSpPr>
            <a:spLocks noChangeShapeType="1"/>
          </p:cNvSpPr>
          <p:nvPr/>
        </p:nvSpPr>
        <p:spPr bwMode="auto">
          <a:xfrm rot="18923553" flipH="1">
            <a:off x="2279650" y="3436938"/>
            <a:ext cx="206375" cy="211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24" name="Line 32"/>
          <p:cNvSpPr>
            <a:spLocks noChangeShapeType="1"/>
          </p:cNvSpPr>
          <p:nvPr/>
        </p:nvSpPr>
        <p:spPr bwMode="auto">
          <a:xfrm rot="18923553" flipH="1">
            <a:off x="6149975" y="3205163"/>
            <a:ext cx="206375" cy="211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25" name="Text Box 33"/>
          <p:cNvSpPr txBox="1">
            <a:spLocks noChangeArrowheads="1"/>
          </p:cNvSpPr>
          <p:nvPr/>
        </p:nvSpPr>
        <p:spPr bwMode="auto">
          <a:xfrm>
            <a:off x="5443538" y="5038725"/>
            <a:ext cx="1908175" cy="861774"/>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Glutamic</a:t>
            </a:r>
            <a:r>
              <a:rPr lang="en-US" sz="2000" b="1" dirty="0">
                <a:latin typeface="Gabriola" pitchFamily="82" charset="0"/>
              </a:rPr>
              <a:t> acid</a:t>
            </a:r>
            <a:endParaRPr lang="en-US" sz="2000" dirty="0">
              <a:latin typeface="Gabriola" pitchFamily="82" charset="0"/>
            </a:endParaRPr>
          </a:p>
          <a:p>
            <a:pPr algn="ctr">
              <a:spcBef>
                <a:spcPct val="50000"/>
              </a:spcBef>
            </a:pPr>
            <a:r>
              <a:rPr lang="en-US" sz="2000" dirty="0" err="1" smtClean="0">
                <a:latin typeface="Gabriola" pitchFamily="82" charset="0"/>
              </a:rPr>
              <a:t>Glu</a:t>
            </a:r>
            <a:endParaRPr lang="en-US" sz="2000" dirty="0">
              <a:latin typeface="Gabriola" pitchFamily="82" charset="0"/>
            </a:endParaRPr>
          </a:p>
        </p:txBody>
      </p:sp>
      <p:sp>
        <p:nvSpPr>
          <p:cNvPr id="238626" name="Text Box 34"/>
          <p:cNvSpPr txBox="1">
            <a:spLocks noChangeArrowheads="1"/>
          </p:cNvSpPr>
          <p:nvPr/>
        </p:nvSpPr>
        <p:spPr bwMode="auto">
          <a:xfrm>
            <a:off x="2185988" y="2986088"/>
            <a:ext cx="846137"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238627" name="Text Box 35"/>
          <p:cNvSpPr txBox="1">
            <a:spLocks noChangeArrowheads="1"/>
          </p:cNvSpPr>
          <p:nvPr/>
        </p:nvSpPr>
        <p:spPr bwMode="auto">
          <a:xfrm>
            <a:off x="1706563" y="4132263"/>
            <a:ext cx="398462"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a:t>
            </a:r>
          </a:p>
        </p:txBody>
      </p:sp>
      <p:sp>
        <p:nvSpPr>
          <p:cNvPr id="238628" name="Text Box 36"/>
          <p:cNvSpPr txBox="1">
            <a:spLocks noChangeArrowheads="1"/>
          </p:cNvSpPr>
          <p:nvPr/>
        </p:nvSpPr>
        <p:spPr bwMode="auto">
          <a:xfrm>
            <a:off x="2725738" y="4141788"/>
            <a:ext cx="962025" cy="769441"/>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a:t>
            </a:r>
            <a:r>
              <a:rPr lang="en-US" sz="4400" baseline="30000">
                <a:latin typeface="Gabriola" pitchFamily="82" charset="0"/>
              </a:rPr>
              <a:t>-</a:t>
            </a:r>
            <a:endParaRPr lang="en-US" sz="2800">
              <a:latin typeface="Gabriola" pitchFamily="82" charset="0"/>
            </a:endParaRPr>
          </a:p>
        </p:txBody>
      </p:sp>
      <p:sp>
        <p:nvSpPr>
          <p:cNvPr id="238629" name="Line 37"/>
          <p:cNvSpPr>
            <a:spLocks noChangeShapeType="1"/>
          </p:cNvSpPr>
          <p:nvPr/>
        </p:nvSpPr>
        <p:spPr bwMode="auto">
          <a:xfrm rot="464696" flipH="1">
            <a:off x="2055813" y="3986213"/>
            <a:ext cx="207962"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30" name="Line 38"/>
          <p:cNvSpPr>
            <a:spLocks noChangeShapeType="1"/>
          </p:cNvSpPr>
          <p:nvPr/>
        </p:nvSpPr>
        <p:spPr bwMode="auto">
          <a:xfrm rot="21135304">
            <a:off x="2582863" y="4044950"/>
            <a:ext cx="207962"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31" name="Line 39"/>
          <p:cNvSpPr>
            <a:spLocks noChangeShapeType="1"/>
          </p:cNvSpPr>
          <p:nvPr/>
        </p:nvSpPr>
        <p:spPr bwMode="auto">
          <a:xfrm rot="464696" flipH="1">
            <a:off x="2130425" y="4089400"/>
            <a:ext cx="207963"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32" name="Text Box 40"/>
          <p:cNvSpPr txBox="1">
            <a:spLocks noChangeArrowheads="1"/>
          </p:cNvSpPr>
          <p:nvPr/>
        </p:nvSpPr>
        <p:spPr bwMode="auto">
          <a:xfrm>
            <a:off x="6061075" y="4035425"/>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38633" name="Line 41"/>
          <p:cNvSpPr>
            <a:spLocks noChangeShapeType="1"/>
          </p:cNvSpPr>
          <p:nvPr/>
        </p:nvSpPr>
        <p:spPr bwMode="auto">
          <a:xfrm rot="18923553" flipH="1">
            <a:off x="6151563" y="3841750"/>
            <a:ext cx="206375" cy="211138"/>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34" name="Text Box 42"/>
          <p:cNvSpPr txBox="1">
            <a:spLocks noChangeArrowheads="1"/>
          </p:cNvSpPr>
          <p:nvPr/>
        </p:nvSpPr>
        <p:spPr bwMode="auto">
          <a:xfrm>
            <a:off x="6057900" y="3390900"/>
            <a:ext cx="846138"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238635" name="Text Box 43"/>
          <p:cNvSpPr txBox="1">
            <a:spLocks noChangeArrowheads="1"/>
          </p:cNvSpPr>
          <p:nvPr/>
        </p:nvSpPr>
        <p:spPr bwMode="auto">
          <a:xfrm>
            <a:off x="5578475" y="4537075"/>
            <a:ext cx="398463"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a:t>
            </a:r>
          </a:p>
        </p:txBody>
      </p:sp>
      <p:sp>
        <p:nvSpPr>
          <p:cNvPr id="238636" name="Text Box 44"/>
          <p:cNvSpPr txBox="1">
            <a:spLocks noChangeArrowheads="1"/>
          </p:cNvSpPr>
          <p:nvPr/>
        </p:nvSpPr>
        <p:spPr bwMode="auto">
          <a:xfrm>
            <a:off x="6597650" y="4546600"/>
            <a:ext cx="962025" cy="769441"/>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O</a:t>
            </a:r>
            <a:r>
              <a:rPr lang="en-US" sz="4400" baseline="30000">
                <a:latin typeface="Gabriola" pitchFamily="82" charset="0"/>
              </a:rPr>
              <a:t>-</a:t>
            </a:r>
            <a:endParaRPr lang="en-US" sz="2800">
              <a:latin typeface="Gabriola" pitchFamily="82" charset="0"/>
            </a:endParaRPr>
          </a:p>
        </p:txBody>
      </p:sp>
      <p:sp>
        <p:nvSpPr>
          <p:cNvPr id="238637" name="Line 45"/>
          <p:cNvSpPr>
            <a:spLocks noChangeShapeType="1"/>
          </p:cNvSpPr>
          <p:nvPr/>
        </p:nvSpPr>
        <p:spPr bwMode="auto">
          <a:xfrm rot="464696" flipH="1">
            <a:off x="5927725" y="4391025"/>
            <a:ext cx="207963"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38" name="Line 46"/>
          <p:cNvSpPr>
            <a:spLocks noChangeShapeType="1"/>
          </p:cNvSpPr>
          <p:nvPr/>
        </p:nvSpPr>
        <p:spPr bwMode="auto">
          <a:xfrm rot="21135304">
            <a:off x="6454775" y="4449763"/>
            <a:ext cx="207963"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38639" name="Line 47"/>
          <p:cNvSpPr>
            <a:spLocks noChangeShapeType="1"/>
          </p:cNvSpPr>
          <p:nvPr/>
        </p:nvSpPr>
        <p:spPr bwMode="auto">
          <a:xfrm rot="464696" flipH="1">
            <a:off x="6002338" y="4494213"/>
            <a:ext cx="207962"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398463" y="111125"/>
            <a:ext cx="8229600" cy="574675"/>
          </a:xfrm>
          <a:prstGeom prst="rect">
            <a:avLst/>
          </a:prstGeom>
          <a:noFill/>
          <a:ln w="9525">
            <a:noFill/>
            <a:miter lim="800000"/>
            <a:headEnd/>
            <a:tailEnd/>
          </a:ln>
          <a:effectLst/>
        </p:spPr>
        <p:txBody>
          <a:bodyPr anchor="ctr"/>
          <a:lstStyle/>
          <a:p>
            <a:pPr algn="ctr"/>
            <a:r>
              <a:rPr lang="en-US" sz="4000" b="1" dirty="0" smtClean="0">
                <a:solidFill>
                  <a:schemeClr val="tx2"/>
                </a:solidFill>
                <a:latin typeface="Goudy Old Style" panose="02020502050305020303" pitchFamily="18" charset="0"/>
              </a:rPr>
              <a:t>Basic amino </a:t>
            </a:r>
            <a:r>
              <a:rPr lang="en-US" sz="4000" b="1" dirty="0">
                <a:solidFill>
                  <a:schemeClr val="tx2"/>
                </a:solidFill>
                <a:latin typeface="Goudy Old Style" panose="02020502050305020303" pitchFamily="18" charset="0"/>
              </a:rPr>
              <a:t>acids  </a:t>
            </a:r>
            <a:endParaRPr lang="en-US" sz="4000" dirty="0">
              <a:solidFill>
                <a:schemeClr val="tx2"/>
              </a:solidFill>
              <a:latin typeface="Goudy Old Style" panose="02020502050305020303" pitchFamily="18" charset="0"/>
            </a:endParaRPr>
          </a:p>
        </p:txBody>
      </p:sp>
      <p:sp>
        <p:nvSpPr>
          <p:cNvPr id="240643" name="Rectangle 3"/>
          <p:cNvSpPr>
            <a:spLocks noChangeArrowheads="1"/>
          </p:cNvSpPr>
          <p:nvPr/>
        </p:nvSpPr>
        <p:spPr bwMode="auto">
          <a:xfrm>
            <a:off x="228600" y="609600"/>
            <a:ext cx="8915400" cy="6248400"/>
          </a:xfrm>
          <a:prstGeom prst="rect">
            <a:avLst/>
          </a:prstGeom>
          <a:noFill/>
          <a:ln w="9525">
            <a:noFill/>
            <a:miter lim="800000"/>
            <a:headEnd/>
            <a:tailEnd/>
          </a:ln>
          <a:effectLst/>
        </p:spPr>
        <p:txBody>
          <a:bodyPr/>
          <a:lstStyle/>
          <a:p>
            <a:pPr marL="742950" lvl="1" indent="-285750">
              <a:lnSpc>
                <a:spcPct val="90000"/>
              </a:lnSpc>
              <a:spcBef>
                <a:spcPct val="20000"/>
              </a:spcBef>
              <a:buFontTx/>
              <a:buChar char="–"/>
            </a:pPr>
            <a:r>
              <a:rPr lang="en-US" sz="3200" dirty="0" smtClean="0">
                <a:latin typeface="Goudy Old Style" panose="02020502050305020303" pitchFamily="18" charset="0"/>
              </a:rPr>
              <a:t>R-group </a:t>
            </a:r>
            <a:r>
              <a:rPr lang="en-US" sz="3200" dirty="0">
                <a:latin typeface="Goudy Old Style" panose="02020502050305020303" pitchFamily="18" charset="0"/>
              </a:rPr>
              <a:t>have net positive charges at pH 7</a:t>
            </a:r>
          </a:p>
          <a:p>
            <a:pPr marL="742950" lvl="1" indent="-285750">
              <a:lnSpc>
                <a:spcPct val="90000"/>
              </a:lnSpc>
              <a:spcBef>
                <a:spcPct val="20000"/>
              </a:spcBef>
              <a:buFontTx/>
              <a:buChar char="–"/>
            </a:pPr>
            <a:r>
              <a:rPr lang="en-US" sz="3200" dirty="0" smtClean="0">
                <a:latin typeface="Goudy Old Style" panose="02020502050305020303" pitchFamily="18" charset="0"/>
              </a:rPr>
              <a:t>Include His</a:t>
            </a:r>
            <a:r>
              <a:rPr lang="en-US" sz="3200" dirty="0">
                <a:latin typeface="Goudy Old Style" panose="02020502050305020303" pitchFamily="18" charset="0"/>
              </a:rPr>
              <a:t>, Lys, and </a:t>
            </a:r>
            <a:r>
              <a:rPr lang="en-US" sz="3200" dirty="0" err="1">
                <a:latin typeface="Goudy Old Style" panose="02020502050305020303" pitchFamily="18" charset="0"/>
              </a:rPr>
              <a:t>Arg</a:t>
            </a:r>
            <a:endParaRPr lang="en-US" sz="3200" dirty="0">
              <a:latin typeface="Goudy Old Style" panose="02020502050305020303" pitchFamily="18" charset="0"/>
            </a:endParaRPr>
          </a:p>
          <a:p>
            <a:pPr marL="742950" lvl="1" indent="-285750">
              <a:lnSpc>
                <a:spcPct val="90000"/>
              </a:lnSpc>
              <a:spcBef>
                <a:spcPct val="20000"/>
              </a:spcBef>
              <a:buFontTx/>
              <a:buChar char="–"/>
            </a:pPr>
            <a:r>
              <a:rPr lang="en-US" sz="3200" dirty="0" smtClean="0">
                <a:latin typeface="Goudy Old Style" panose="02020502050305020303" pitchFamily="18" charset="0"/>
              </a:rPr>
              <a:t>Lys </a:t>
            </a:r>
            <a:r>
              <a:rPr lang="en-US" sz="3200" dirty="0">
                <a:latin typeface="Goudy Old Style" panose="02020502050305020303" pitchFamily="18" charset="0"/>
              </a:rPr>
              <a:t>and </a:t>
            </a:r>
            <a:r>
              <a:rPr lang="en-US" sz="3200" dirty="0" err="1">
                <a:latin typeface="Goudy Old Style" panose="02020502050305020303" pitchFamily="18" charset="0"/>
              </a:rPr>
              <a:t>Arg</a:t>
            </a:r>
            <a:r>
              <a:rPr lang="en-US" sz="3200" dirty="0">
                <a:latin typeface="Goudy Old Style" panose="02020502050305020303" pitchFamily="18" charset="0"/>
              </a:rPr>
              <a:t> are fully protonated at pH </a:t>
            </a:r>
            <a:r>
              <a:rPr lang="en-US" sz="3200" dirty="0" smtClean="0">
                <a:latin typeface="Goudy Old Style" panose="02020502050305020303" pitchFamily="18" charset="0"/>
              </a:rPr>
              <a:t>7  </a:t>
            </a:r>
          </a:p>
          <a:p>
            <a:pPr marL="1143000" lvl="2" indent="-228600">
              <a:lnSpc>
                <a:spcPct val="90000"/>
              </a:lnSpc>
              <a:spcBef>
                <a:spcPct val="20000"/>
              </a:spcBef>
              <a:buFontTx/>
              <a:buChar char="•"/>
            </a:pPr>
            <a:r>
              <a:rPr lang="en-US" sz="3200" dirty="0" smtClean="0">
                <a:latin typeface="Goudy Old Style" panose="02020502050305020303" pitchFamily="18" charset="0"/>
              </a:rPr>
              <a:t>Participate </a:t>
            </a:r>
            <a:r>
              <a:rPr lang="en-US" sz="3200" dirty="0">
                <a:latin typeface="Goudy Old Style" panose="02020502050305020303" pitchFamily="18" charset="0"/>
              </a:rPr>
              <a:t>in electrostatic interactions</a:t>
            </a:r>
          </a:p>
          <a:p>
            <a:pPr marL="742950" lvl="1" indent="-285750">
              <a:lnSpc>
                <a:spcPct val="90000"/>
              </a:lnSpc>
              <a:spcBef>
                <a:spcPct val="20000"/>
              </a:spcBef>
              <a:buFontTx/>
              <a:buChar char="–"/>
            </a:pPr>
            <a:r>
              <a:rPr lang="en-US" sz="3200" dirty="0" smtClean="0">
                <a:latin typeface="Goudy Old Style" panose="02020502050305020303" pitchFamily="18" charset="0"/>
              </a:rPr>
              <a:t>His </a:t>
            </a:r>
            <a:r>
              <a:rPr lang="en-US" sz="3200" dirty="0">
                <a:latin typeface="Goudy Old Style" panose="02020502050305020303" pitchFamily="18" charset="0"/>
              </a:rPr>
              <a:t>containing peptides are important biological buffers </a:t>
            </a:r>
          </a:p>
          <a:p>
            <a:pPr marL="742950" lvl="1" indent="-285750">
              <a:lnSpc>
                <a:spcPct val="90000"/>
              </a:lnSpc>
              <a:spcBef>
                <a:spcPct val="20000"/>
              </a:spcBef>
            </a:pPr>
            <a:endParaRPr lang="en-US" sz="320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1417638" y="2486025"/>
            <a:ext cx="1435100" cy="2674938"/>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241667" name="Rectangle 3"/>
          <p:cNvSpPr>
            <a:spLocks noChangeArrowheads="1"/>
          </p:cNvSpPr>
          <p:nvPr/>
        </p:nvSpPr>
        <p:spPr bwMode="auto">
          <a:xfrm>
            <a:off x="3765550" y="2416175"/>
            <a:ext cx="1919288" cy="3062288"/>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241668" name="Rectangle 4"/>
          <p:cNvSpPr>
            <a:spLocks noChangeArrowheads="1"/>
          </p:cNvSpPr>
          <p:nvPr/>
        </p:nvSpPr>
        <p:spPr bwMode="auto">
          <a:xfrm>
            <a:off x="6080125" y="2922588"/>
            <a:ext cx="2403475" cy="2227262"/>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241669" name="Rectangle 5"/>
          <p:cNvSpPr>
            <a:spLocks noGrp="1" noChangeArrowheads="1"/>
          </p:cNvSpPr>
          <p:nvPr>
            <p:ph type="title" idx="4294967295"/>
          </p:nvPr>
        </p:nvSpPr>
        <p:spPr>
          <a:xfrm>
            <a:off x="0" y="112713"/>
            <a:ext cx="8229600" cy="1143000"/>
          </a:xfrm>
        </p:spPr>
        <p:txBody>
          <a:bodyPr/>
          <a:lstStyle/>
          <a:p>
            <a:r>
              <a:rPr lang="en-US" sz="3200" b="1">
                <a:latin typeface="Gabriola" pitchFamily="82" charset="0"/>
              </a:rPr>
              <a:t>Charged polar (basic) side chains</a:t>
            </a:r>
          </a:p>
        </p:txBody>
      </p:sp>
      <p:sp>
        <p:nvSpPr>
          <p:cNvPr id="241670" name="Text Box 6"/>
          <p:cNvSpPr txBox="1">
            <a:spLocks noChangeArrowheads="1"/>
          </p:cNvSpPr>
          <p:nvPr/>
        </p:nvSpPr>
        <p:spPr bwMode="auto">
          <a:xfrm>
            <a:off x="1716088" y="1870075"/>
            <a:ext cx="615950"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41671" name="Text Box 7"/>
          <p:cNvSpPr txBox="1">
            <a:spLocks noChangeArrowheads="1"/>
          </p:cNvSpPr>
          <p:nvPr/>
        </p:nvSpPr>
        <p:spPr bwMode="auto">
          <a:xfrm>
            <a:off x="2354263" y="1898650"/>
            <a:ext cx="544512"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41672" name="Text Box 8"/>
          <p:cNvSpPr txBox="1">
            <a:spLocks noChangeArrowheads="1"/>
          </p:cNvSpPr>
          <p:nvPr/>
        </p:nvSpPr>
        <p:spPr bwMode="auto">
          <a:xfrm>
            <a:off x="1720850" y="1198563"/>
            <a:ext cx="1257300" cy="646331"/>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41673" name="Line 9"/>
          <p:cNvSpPr>
            <a:spLocks noChangeShapeType="1"/>
          </p:cNvSpPr>
          <p:nvPr/>
        </p:nvSpPr>
        <p:spPr bwMode="auto">
          <a:xfrm rot="2723553" flipH="1">
            <a:off x="1492250" y="2022475"/>
            <a:ext cx="217488" cy="223838"/>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2" name="Group 10"/>
          <p:cNvGrpSpPr>
            <a:grpSpLocks/>
          </p:cNvGrpSpPr>
          <p:nvPr/>
        </p:nvGrpSpPr>
        <p:grpSpPr bwMode="auto">
          <a:xfrm>
            <a:off x="681038" y="1620838"/>
            <a:ext cx="836612" cy="781050"/>
            <a:chOff x="151" y="872"/>
            <a:chExt cx="527" cy="492"/>
          </a:xfrm>
        </p:grpSpPr>
        <p:sp>
          <p:nvSpPr>
            <p:cNvPr id="241675" name="Text Box 11"/>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41676" name="Text Box 12"/>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41677" name="Line 13"/>
          <p:cNvSpPr>
            <a:spLocks noChangeShapeType="1"/>
          </p:cNvSpPr>
          <p:nvPr/>
        </p:nvSpPr>
        <p:spPr bwMode="auto">
          <a:xfrm rot="2723553" flipH="1">
            <a:off x="2157413" y="2011363"/>
            <a:ext cx="211137" cy="21748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678" name="Line 14"/>
          <p:cNvSpPr>
            <a:spLocks noChangeShapeType="1"/>
          </p:cNvSpPr>
          <p:nvPr/>
        </p:nvSpPr>
        <p:spPr bwMode="auto">
          <a:xfrm rot="18923553" flipH="1">
            <a:off x="1820863" y="1674813"/>
            <a:ext cx="206375" cy="211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679" name="Line 15"/>
          <p:cNvSpPr>
            <a:spLocks noChangeShapeType="1"/>
          </p:cNvSpPr>
          <p:nvPr/>
        </p:nvSpPr>
        <p:spPr bwMode="auto">
          <a:xfrm rot="18923553" flipH="1">
            <a:off x="1847850" y="2335213"/>
            <a:ext cx="147638" cy="149225"/>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3" name="Group 16"/>
          <p:cNvGrpSpPr>
            <a:grpSpLocks/>
          </p:cNvGrpSpPr>
          <p:nvPr/>
        </p:nvGrpSpPr>
        <p:grpSpPr bwMode="auto">
          <a:xfrm>
            <a:off x="3351213" y="1071563"/>
            <a:ext cx="2297112" cy="1360487"/>
            <a:chOff x="1506" y="1002"/>
            <a:chExt cx="1447" cy="857"/>
          </a:xfrm>
        </p:grpSpPr>
        <p:sp>
          <p:nvSpPr>
            <p:cNvPr id="241681" name="Text Box 17"/>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41682" name="Text Box 18"/>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41683" name="Text Box 19"/>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41684" name="Line 20"/>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4" name="Group 21"/>
            <p:cNvGrpSpPr>
              <a:grpSpLocks/>
            </p:cNvGrpSpPr>
            <p:nvPr/>
          </p:nvGrpSpPr>
          <p:grpSpPr bwMode="auto">
            <a:xfrm>
              <a:off x="1506" y="1268"/>
              <a:ext cx="527" cy="492"/>
              <a:chOff x="151" y="872"/>
              <a:chExt cx="527" cy="492"/>
            </a:xfrm>
          </p:grpSpPr>
          <p:sp>
            <p:nvSpPr>
              <p:cNvPr id="241686" name="Text Box 22"/>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41687" name="Text Box 23"/>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41688" name="Line 24"/>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689" name="Line 25"/>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690" name="Line 26"/>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grpSp>
        <p:nvGrpSpPr>
          <p:cNvPr id="5" name="Group 27"/>
          <p:cNvGrpSpPr>
            <a:grpSpLocks/>
          </p:cNvGrpSpPr>
          <p:nvPr/>
        </p:nvGrpSpPr>
        <p:grpSpPr bwMode="auto">
          <a:xfrm>
            <a:off x="6534150" y="1555750"/>
            <a:ext cx="2297113" cy="1360488"/>
            <a:chOff x="1506" y="1002"/>
            <a:chExt cx="1447" cy="857"/>
          </a:xfrm>
        </p:grpSpPr>
        <p:sp>
          <p:nvSpPr>
            <p:cNvPr id="241692" name="Text Box 28"/>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41693" name="Text Box 29"/>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241694" name="Text Box 30"/>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241695" name="Line 31"/>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6" name="Group 32"/>
            <p:cNvGrpSpPr>
              <a:grpSpLocks/>
            </p:cNvGrpSpPr>
            <p:nvPr/>
          </p:nvGrpSpPr>
          <p:grpSpPr bwMode="auto">
            <a:xfrm>
              <a:off x="1506" y="1268"/>
              <a:ext cx="527" cy="492"/>
              <a:chOff x="151" y="872"/>
              <a:chExt cx="527" cy="492"/>
            </a:xfrm>
          </p:grpSpPr>
          <p:sp>
            <p:nvSpPr>
              <p:cNvPr id="241697" name="Text Box 33"/>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241698" name="Text Box 34"/>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241699" name="Line 35"/>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00" name="Line 36"/>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01" name="Line 37"/>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241702" name="Text Box 38"/>
          <p:cNvSpPr txBox="1">
            <a:spLocks noChangeArrowheads="1"/>
          </p:cNvSpPr>
          <p:nvPr/>
        </p:nvSpPr>
        <p:spPr bwMode="auto">
          <a:xfrm>
            <a:off x="3689350" y="4897438"/>
            <a:ext cx="1239838" cy="116046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NH</a:t>
            </a:r>
            <a:r>
              <a:rPr lang="en-US" sz="2800" baseline="-25000">
                <a:latin typeface="Gabriola" pitchFamily="82" charset="0"/>
              </a:rPr>
              <a:t>2</a:t>
            </a:r>
            <a:r>
              <a:rPr lang="en-US" sz="2800" baseline="30000">
                <a:latin typeface="Gabriola" pitchFamily="82" charset="0"/>
              </a:rPr>
              <a:t>+</a:t>
            </a:r>
            <a:endParaRPr lang="en-US" sz="2800">
              <a:latin typeface="Gabriola" pitchFamily="82" charset="0"/>
            </a:endParaRPr>
          </a:p>
          <a:p>
            <a:pPr>
              <a:spcBef>
                <a:spcPct val="50000"/>
              </a:spcBef>
            </a:pPr>
            <a:endParaRPr lang="en-US" sz="2800">
              <a:latin typeface="Gabriola" pitchFamily="82" charset="0"/>
            </a:endParaRPr>
          </a:p>
        </p:txBody>
      </p:sp>
      <p:sp>
        <p:nvSpPr>
          <p:cNvPr id="241703" name="Text Box 39"/>
          <p:cNvSpPr txBox="1">
            <a:spLocks noChangeArrowheads="1"/>
          </p:cNvSpPr>
          <p:nvPr/>
        </p:nvSpPr>
        <p:spPr bwMode="auto">
          <a:xfrm>
            <a:off x="4910138" y="4884738"/>
            <a:ext cx="9620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NH</a:t>
            </a:r>
            <a:r>
              <a:rPr lang="en-US" sz="2800" baseline="-25000">
                <a:latin typeface="Gabriola" pitchFamily="82" charset="0"/>
              </a:rPr>
              <a:t>2</a:t>
            </a:r>
            <a:endParaRPr lang="en-US" sz="2800">
              <a:latin typeface="Gabriola" pitchFamily="82" charset="0"/>
            </a:endParaRPr>
          </a:p>
        </p:txBody>
      </p:sp>
      <p:sp>
        <p:nvSpPr>
          <p:cNvPr id="241704" name="Line 40"/>
          <p:cNvSpPr>
            <a:spLocks noChangeShapeType="1"/>
          </p:cNvSpPr>
          <p:nvPr/>
        </p:nvSpPr>
        <p:spPr bwMode="auto">
          <a:xfrm rot="464696" flipH="1">
            <a:off x="4244975" y="4800600"/>
            <a:ext cx="207963"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05" name="Line 41"/>
          <p:cNvSpPr>
            <a:spLocks noChangeShapeType="1"/>
          </p:cNvSpPr>
          <p:nvPr/>
        </p:nvSpPr>
        <p:spPr bwMode="auto">
          <a:xfrm rot="21135304">
            <a:off x="4751388" y="4851400"/>
            <a:ext cx="207962"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06" name="Text Box 42"/>
          <p:cNvSpPr txBox="1">
            <a:spLocks noChangeArrowheads="1"/>
          </p:cNvSpPr>
          <p:nvPr/>
        </p:nvSpPr>
        <p:spPr bwMode="auto">
          <a:xfrm>
            <a:off x="1147763" y="4044950"/>
            <a:ext cx="4283075" cy="579438"/>
          </a:xfrm>
          <a:prstGeom prst="rect">
            <a:avLst/>
          </a:prstGeom>
          <a:noFill/>
          <a:ln w="9525">
            <a:noFill/>
            <a:miter lim="800000"/>
            <a:headEnd/>
            <a:tailEnd/>
          </a:ln>
          <a:effectLst/>
        </p:spPr>
        <p:txBody>
          <a:bodyPr>
            <a:spAutoFit/>
          </a:bodyPr>
          <a:lstStyle/>
          <a:p>
            <a:pPr>
              <a:spcBef>
                <a:spcPct val="50000"/>
              </a:spcBef>
            </a:pPr>
            <a:endParaRPr lang="en-US" sz="3200">
              <a:latin typeface="Gabriola" pitchFamily="82" charset="0"/>
            </a:endParaRPr>
          </a:p>
        </p:txBody>
      </p:sp>
      <p:sp>
        <p:nvSpPr>
          <p:cNvPr id="241707" name="Text Box 43"/>
          <p:cNvSpPr txBox="1">
            <a:spLocks noChangeArrowheads="1"/>
          </p:cNvSpPr>
          <p:nvPr/>
        </p:nvSpPr>
        <p:spPr bwMode="auto">
          <a:xfrm>
            <a:off x="1484313" y="5111750"/>
            <a:ext cx="1182687" cy="861774"/>
          </a:xfrm>
          <a:prstGeom prst="rect">
            <a:avLst/>
          </a:prstGeom>
          <a:noFill/>
          <a:ln w="9525">
            <a:noFill/>
            <a:miter lim="800000"/>
            <a:headEnd/>
            <a:tailEnd/>
          </a:ln>
          <a:effectLst/>
        </p:spPr>
        <p:txBody>
          <a:bodyPr>
            <a:spAutoFit/>
          </a:bodyPr>
          <a:lstStyle/>
          <a:p>
            <a:pPr algn="ctr">
              <a:spcBef>
                <a:spcPct val="50000"/>
              </a:spcBef>
            </a:pPr>
            <a:r>
              <a:rPr lang="en-US" sz="2000" b="1" dirty="0">
                <a:latin typeface="Gabriola" pitchFamily="82" charset="0"/>
              </a:rPr>
              <a:t>Lysine</a:t>
            </a:r>
          </a:p>
          <a:p>
            <a:pPr algn="ctr">
              <a:spcBef>
                <a:spcPct val="50000"/>
              </a:spcBef>
            </a:pPr>
            <a:r>
              <a:rPr lang="en-US" sz="2000" dirty="0" smtClean="0">
                <a:latin typeface="Gabriola" pitchFamily="82" charset="0"/>
              </a:rPr>
              <a:t>Lys</a:t>
            </a:r>
            <a:endParaRPr lang="en-US" sz="2000" dirty="0">
              <a:latin typeface="Gabriola" pitchFamily="82" charset="0"/>
            </a:endParaRPr>
          </a:p>
        </p:txBody>
      </p:sp>
      <p:sp>
        <p:nvSpPr>
          <p:cNvPr id="241708" name="Text Box 44"/>
          <p:cNvSpPr txBox="1">
            <a:spLocks noChangeArrowheads="1"/>
          </p:cNvSpPr>
          <p:nvPr/>
        </p:nvSpPr>
        <p:spPr bwMode="auto">
          <a:xfrm>
            <a:off x="4048125" y="5446713"/>
            <a:ext cx="1449388" cy="861774"/>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Arginine</a:t>
            </a:r>
            <a:endParaRPr lang="en-US" sz="2000" dirty="0">
              <a:latin typeface="Gabriola" pitchFamily="82" charset="0"/>
            </a:endParaRPr>
          </a:p>
          <a:p>
            <a:pPr algn="ctr">
              <a:spcBef>
                <a:spcPct val="50000"/>
              </a:spcBef>
            </a:pPr>
            <a:r>
              <a:rPr lang="en-US" sz="2000" dirty="0" err="1" smtClean="0">
                <a:latin typeface="Gabriola" pitchFamily="82" charset="0"/>
              </a:rPr>
              <a:t>Arg</a:t>
            </a:r>
            <a:endParaRPr lang="en-US" sz="2000" dirty="0">
              <a:latin typeface="Gabriola" pitchFamily="82" charset="0"/>
            </a:endParaRPr>
          </a:p>
        </p:txBody>
      </p:sp>
      <p:sp>
        <p:nvSpPr>
          <p:cNvPr id="241709" name="Text Box 45"/>
          <p:cNvSpPr txBox="1">
            <a:spLocks noChangeArrowheads="1"/>
          </p:cNvSpPr>
          <p:nvPr/>
        </p:nvSpPr>
        <p:spPr bwMode="auto">
          <a:xfrm>
            <a:off x="6789738" y="5232400"/>
            <a:ext cx="1535112" cy="861774"/>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Histidine</a:t>
            </a:r>
            <a:endParaRPr lang="en-US" sz="2000" b="1" dirty="0">
              <a:latin typeface="Gabriola" pitchFamily="82" charset="0"/>
            </a:endParaRPr>
          </a:p>
          <a:p>
            <a:pPr algn="ctr">
              <a:spcBef>
                <a:spcPct val="50000"/>
              </a:spcBef>
            </a:pPr>
            <a:r>
              <a:rPr lang="en-US" sz="2000" dirty="0" smtClean="0">
                <a:latin typeface="Gabriola" pitchFamily="82" charset="0"/>
              </a:rPr>
              <a:t>His</a:t>
            </a:r>
            <a:endParaRPr lang="en-US" sz="2000" dirty="0">
              <a:latin typeface="Gabriola" pitchFamily="82" charset="0"/>
            </a:endParaRPr>
          </a:p>
        </p:txBody>
      </p:sp>
      <p:sp>
        <p:nvSpPr>
          <p:cNvPr id="241710" name="Text Box 46"/>
          <p:cNvSpPr txBox="1">
            <a:spLocks noChangeArrowheads="1"/>
          </p:cNvSpPr>
          <p:nvPr/>
        </p:nvSpPr>
        <p:spPr bwMode="auto">
          <a:xfrm>
            <a:off x="4400550" y="4486275"/>
            <a:ext cx="890588"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41711" name="Text Box 47"/>
          <p:cNvSpPr txBox="1">
            <a:spLocks noChangeArrowheads="1"/>
          </p:cNvSpPr>
          <p:nvPr/>
        </p:nvSpPr>
        <p:spPr bwMode="auto">
          <a:xfrm>
            <a:off x="1728788" y="2952750"/>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12" name="Line 48"/>
          <p:cNvSpPr>
            <a:spLocks noChangeShapeType="1"/>
          </p:cNvSpPr>
          <p:nvPr/>
        </p:nvSpPr>
        <p:spPr bwMode="auto">
          <a:xfrm rot="18923553" flipH="1">
            <a:off x="1849438" y="2867025"/>
            <a:ext cx="138112" cy="13970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13" name="Text Box 49"/>
          <p:cNvSpPr txBox="1">
            <a:spLocks noChangeArrowheads="1"/>
          </p:cNvSpPr>
          <p:nvPr/>
        </p:nvSpPr>
        <p:spPr bwMode="auto">
          <a:xfrm>
            <a:off x="7575550" y="2881313"/>
            <a:ext cx="9620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14" name="Line 50"/>
          <p:cNvSpPr>
            <a:spLocks noChangeShapeType="1"/>
          </p:cNvSpPr>
          <p:nvPr/>
        </p:nvSpPr>
        <p:spPr bwMode="auto">
          <a:xfrm rot="18923553" flipH="1">
            <a:off x="7681913" y="3352800"/>
            <a:ext cx="206375" cy="211138"/>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15" name="Text Box 51"/>
          <p:cNvSpPr txBox="1">
            <a:spLocks noChangeArrowheads="1"/>
          </p:cNvSpPr>
          <p:nvPr/>
        </p:nvSpPr>
        <p:spPr bwMode="auto">
          <a:xfrm>
            <a:off x="6481763" y="3590925"/>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HC</a:t>
            </a:r>
          </a:p>
        </p:txBody>
      </p:sp>
      <p:sp>
        <p:nvSpPr>
          <p:cNvPr id="241716" name="Text Box 52"/>
          <p:cNvSpPr txBox="1">
            <a:spLocks noChangeArrowheads="1"/>
          </p:cNvSpPr>
          <p:nvPr/>
        </p:nvSpPr>
        <p:spPr bwMode="auto">
          <a:xfrm>
            <a:off x="7580313" y="3546475"/>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241717" name="Line 53"/>
          <p:cNvSpPr>
            <a:spLocks noChangeShapeType="1"/>
          </p:cNvSpPr>
          <p:nvPr/>
        </p:nvSpPr>
        <p:spPr bwMode="auto">
          <a:xfrm rot="17391332" flipH="1">
            <a:off x="7831931" y="4039394"/>
            <a:ext cx="206375" cy="211138"/>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18" name="Text Box 54"/>
          <p:cNvSpPr txBox="1">
            <a:spLocks noChangeArrowheads="1"/>
          </p:cNvSpPr>
          <p:nvPr/>
        </p:nvSpPr>
        <p:spPr bwMode="auto">
          <a:xfrm>
            <a:off x="1717675" y="2433638"/>
            <a:ext cx="9620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19" name="Line 55"/>
          <p:cNvSpPr>
            <a:spLocks noChangeShapeType="1"/>
          </p:cNvSpPr>
          <p:nvPr/>
        </p:nvSpPr>
        <p:spPr bwMode="auto">
          <a:xfrm rot="18923553" flipH="1">
            <a:off x="1863725" y="3416300"/>
            <a:ext cx="147638" cy="149225"/>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20" name="Text Box 56"/>
          <p:cNvSpPr txBox="1">
            <a:spLocks noChangeArrowheads="1"/>
          </p:cNvSpPr>
          <p:nvPr/>
        </p:nvSpPr>
        <p:spPr bwMode="auto">
          <a:xfrm>
            <a:off x="1744663" y="4033838"/>
            <a:ext cx="9620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21" name="Line 57"/>
          <p:cNvSpPr>
            <a:spLocks noChangeShapeType="1"/>
          </p:cNvSpPr>
          <p:nvPr/>
        </p:nvSpPr>
        <p:spPr bwMode="auto">
          <a:xfrm rot="18923553" flipH="1">
            <a:off x="1865313" y="3948113"/>
            <a:ext cx="138112" cy="13970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22" name="Text Box 58"/>
          <p:cNvSpPr txBox="1">
            <a:spLocks noChangeArrowheads="1"/>
          </p:cNvSpPr>
          <p:nvPr/>
        </p:nvSpPr>
        <p:spPr bwMode="auto">
          <a:xfrm>
            <a:off x="1733550" y="3514725"/>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23" name="Text Box 59"/>
          <p:cNvSpPr txBox="1">
            <a:spLocks noChangeArrowheads="1"/>
          </p:cNvSpPr>
          <p:nvPr/>
        </p:nvSpPr>
        <p:spPr bwMode="auto">
          <a:xfrm>
            <a:off x="1731963" y="4627563"/>
            <a:ext cx="11906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NH</a:t>
            </a:r>
            <a:r>
              <a:rPr lang="en-US" sz="2800" baseline="-25000">
                <a:latin typeface="Gabriola" pitchFamily="82" charset="0"/>
              </a:rPr>
              <a:t>3</a:t>
            </a:r>
            <a:r>
              <a:rPr lang="en-US" sz="2800" baseline="30000">
                <a:latin typeface="Gabriola" pitchFamily="82" charset="0"/>
              </a:rPr>
              <a:t>+</a:t>
            </a:r>
            <a:endParaRPr lang="en-US" sz="2800">
              <a:latin typeface="Gabriola" pitchFamily="82" charset="0"/>
            </a:endParaRPr>
          </a:p>
        </p:txBody>
      </p:sp>
      <p:sp>
        <p:nvSpPr>
          <p:cNvPr id="241724" name="Line 60"/>
          <p:cNvSpPr>
            <a:spLocks noChangeShapeType="1"/>
          </p:cNvSpPr>
          <p:nvPr/>
        </p:nvSpPr>
        <p:spPr bwMode="auto">
          <a:xfrm rot="18923553" flipH="1">
            <a:off x="1843088" y="4483100"/>
            <a:ext cx="206375" cy="211138"/>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25" name="Text Box 61"/>
          <p:cNvSpPr txBox="1">
            <a:spLocks noChangeArrowheads="1"/>
          </p:cNvSpPr>
          <p:nvPr/>
        </p:nvSpPr>
        <p:spPr bwMode="auto">
          <a:xfrm>
            <a:off x="4406900" y="2917825"/>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26" name="Line 62"/>
          <p:cNvSpPr>
            <a:spLocks noChangeShapeType="1"/>
          </p:cNvSpPr>
          <p:nvPr/>
        </p:nvSpPr>
        <p:spPr bwMode="auto">
          <a:xfrm rot="18923553" flipH="1">
            <a:off x="4527550" y="2832100"/>
            <a:ext cx="138113" cy="13970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27" name="Text Box 63"/>
          <p:cNvSpPr txBox="1">
            <a:spLocks noChangeArrowheads="1"/>
          </p:cNvSpPr>
          <p:nvPr/>
        </p:nvSpPr>
        <p:spPr bwMode="auto">
          <a:xfrm>
            <a:off x="4395788" y="2398713"/>
            <a:ext cx="9620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28" name="Line 64"/>
          <p:cNvSpPr>
            <a:spLocks noChangeShapeType="1"/>
          </p:cNvSpPr>
          <p:nvPr/>
        </p:nvSpPr>
        <p:spPr bwMode="auto">
          <a:xfrm rot="18923553" flipH="1">
            <a:off x="4541838" y="3381375"/>
            <a:ext cx="147637" cy="149225"/>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29" name="Line 65"/>
          <p:cNvSpPr>
            <a:spLocks noChangeShapeType="1"/>
          </p:cNvSpPr>
          <p:nvPr/>
        </p:nvSpPr>
        <p:spPr bwMode="auto">
          <a:xfrm rot="18923553" flipH="1">
            <a:off x="4549775" y="3910013"/>
            <a:ext cx="133350" cy="14446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30" name="Text Box 66"/>
          <p:cNvSpPr txBox="1">
            <a:spLocks noChangeArrowheads="1"/>
          </p:cNvSpPr>
          <p:nvPr/>
        </p:nvSpPr>
        <p:spPr bwMode="auto">
          <a:xfrm>
            <a:off x="4411663" y="3479800"/>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241731" name="Text Box 67"/>
          <p:cNvSpPr txBox="1">
            <a:spLocks noChangeArrowheads="1"/>
          </p:cNvSpPr>
          <p:nvPr/>
        </p:nvSpPr>
        <p:spPr bwMode="auto">
          <a:xfrm>
            <a:off x="4402138" y="4000500"/>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NH</a:t>
            </a:r>
          </a:p>
        </p:txBody>
      </p:sp>
      <p:sp>
        <p:nvSpPr>
          <p:cNvPr id="241732" name="Line 68"/>
          <p:cNvSpPr>
            <a:spLocks noChangeShapeType="1"/>
          </p:cNvSpPr>
          <p:nvPr/>
        </p:nvSpPr>
        <p:spPr bwMode="auto">
          <a:xfrm rot="18923553" flipH="1">
            <a:off x="4537075" y="4391025"/>
            <a:ext cx="147638" cy="149225"/>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33" name="Line 69"/>
          <p:cNvSpPr>
            <a:spLocks noChangeShapeType="1"/>
          </p:cNvSpPr>
          <p:nvPr/>
        </p:nvSpPr>
        <p:spPr bwMode="auto">
          <a:xfrm rot="464696" flipH="1">
            <a:off x="4321175" y="4875213"/>
            <a:ext cx="207963" cy="209550"/>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34" name="Line 70"/>
          <p:cNvSpPr>
            <a:spLocks noChangeShapeType="1"/>
          </p:cNvSpPr>
          <p:nvPr/>
        </p:nvSpPr>
        <p:spPr bwMode="auto">
          <a:xfrm rot="4208668">
            <a:off x="6755606" y="4048919"/>
            <a:ext cx="206375" cy="211138"/>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35" name="Line 71"/>
          <p:cNvSpPr>
            <a:spLocks noChangeShapeType="1"/>
          </p:cNvSpPr>
          <p:nvPr/>
        </p:nvSpPr>
        <p:spPr bwMode="auto">
          <a:xfrm rot="4208668" flipH="1" flipV="1">
            <a:off x="7764463" y="4541838"/>
            <a:ext cx="104775" cy="365125"/>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36" name="Text Box 72"/>
          <p:cNvSpPr txBox="1">
            <a:spLocks noChangeArrowheads="1"/>
          </p:cNvSpPr>
          <p:nvPr/>
        </p:nvSpPr>
        <p:spPr bwMode="auto">
          <a:xfrm>
            <a:off x="6034088" y="4186238"/>
            <a:ext cx="1062037"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30000">
                <a:latin typeface="Gabriola" pitchFamily="82" charset="0"/>
              </a:rPr>
              <a:t>+</a:t>
            </a:r>
            <a:r>
              <a:rPr lang="en-US" sz="2800">
                <a:latin typeface="Gabriola" pitchFamily="82" charset="0"/>
              </a:rPr>
              <a:t>N</a:t>
            </a:r>
          </a:p>
        </p:txBody>
      </p:sp>
      <p:sp>
        <p:nvSpPr>
          <p:cNvPr id="241737" name="Text Box 73"/>
          <p:cNvSpPr txBox="1">
            <a:spLocks noChangeArrowheads="1"/>
          </p:cNvSpPr>
          <p:nvPr/>
        </p:nvSpPr>
        <p:spPr bwMode="auto">
          <a:xfrm>
            <a:off x="7834313" y="4183063"/>
            <a:ext cx="962025" cy="519112"/>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NH</a:t>
            </a:r>
            <a:endParaRPr lang="en-US" sz="2800" baseline="-25000">
              <a:latin typeface="Gabriola" pitchFamily="82" charset="0"/>
            </a:endParaRPr>
          </a:p>
        </p:txBody>
      </p:sp>
      <p:sp>
        <p:nvSpPr>
          <p:cNvPr id="241738" name="Line 74"/>
          <p:cNvSpPr>
            <a:spLocks noChangeShapeType="1"/>
          </p:cNvSpPr>
          <p:nvPr/>
        </p:nvSpPr>
        <p:spPr bwMode="auto">
          <a:xfrm rot="2723553" flipH="1">
            <a:off x="7188200" y="3576638"/>
            <a:ext cx="376238" cy="38576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39" name="Line 75"/>
          <p:cNvSpPr>
            <a:spLocks noChangeShapeType="1"/>
          </p:cNvSpPr>
          <p:nvPr/>
        </p:nvSpPr>
        <p:spPr bwMode="auto">
          <a:xfrm rot="2723553" flipH="1">
            <a:off x="7197725" y="3686176"/>
            <a:ext cx="376237" cy="38576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40" name="Text Box 76"/>
          <p:cNvSpPr txBox="1">
            <a:spLocks noChangeArrowheads="1"/>
          </p:cNvSpPr>
          <p:nvPr/>
        </p:nvSpPr>
        <p:spPr bwMode="auto">
          <a:xfrm>
            <a:off x="7029450" y="4670425"/>
            <a:ext cx="962025" cy="519113"/>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p>
        </p:txBody>
      </p:sp>
      <p:sp>
        <p:nvSpPr>
          <p:cNvPr id="241741" name="Line 77"/>
          <p:cNvSpPr>
            <a:spLocks noChangeShapeType="1"/>
          </p:cNvSpPr>
          <p:nvPr/>
        </p:nvSpPr>
        <p:spPr bwMode="auto">
          <a:xfrm rot="17391332" flipV="1">
            <a:off x="6853238" y="4559300"/>
            <a:ext cx="104775" cy="365125"/>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241742" name="Line 78"/>
          <p:cNvSpPr>
            <a:spLocks noChangeShapeType="1"/>
          </p:cNvSpPr>
          <p:nvPr/>
        </p:nvSpPr>
        <p:spPr bwMode="auto">
          <a:xfrm rot="17391332" flipV="1">
            <a:off x="6954838" y="4456113"/>
            <a:ext cx="104775" cy="365125"/>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18</a:t>
            </a:fld>
            <a:endParaRPr lang="en-US">
              <a:latin typeface="Goudy Old Style" panose="02020502050305020303" pitchFamily="18" charset="0"/>
            </a:endParaRPr>
          </a:p>
        </p:txBody>
      </p:sp>
      <p:sp>
        <p:nvSpPr>
          <p:cNvPr id="3" name="Slide Number Placeholder 1"/>
          <p:cNvSpPr txBox="1">
            <a:spLocks/>
          </p:cNvSpPr>
          <p:nvPr/>
        </p:nvSpPr>
        <p:spPr>
          <a:xfrm>
            <a:off x="66294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5EFC0BB-0906-4FED-8B57-44D53B74E59E}" type="slidenum">
              <a:rPr kumimoji="0" lang="en-US" sz="1200" b="0" i="0" u="none" strike="noStrike" kern="1200" cap="none" spc="0" normalizeH="0" baseline="0" noProof="0" smtClean="0">
                <a:ln>
                  <a:noFill/>
                </a:ln>
                <a:solidFill>
                  <a:schemeClr val="tx1">
                    <a:tint val="75000"/>
                  </a:schemeClr>
                </a:solidFill>
                <a:effectLst/>
                <a:uLnTx/>
                <a:uFillTx/>
                <a:latin typeface="Goudy Old Style" panose="02020502050305020303"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Goudy Old Style" panose="02020502050305020303" pitchFamily="18" charset="0"/>
            </a:endParaRPr>
          </a:p>
        </p:txBody>
      </p:sp>
      <p:sp>
        <p:nvSpPr>
          <p:cNvPr id="4" name="Slide Number Placeholder 1"/>
          <p:cNvSpPr txBox="1">
            <a:spLocks/>
          </p:cNvSpPr>
          <p:nvPr/>
        </p:nvSpPr>
        <p:spPr>
          <a:xfrm>
            <a:off x="66294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5EFC0BB-0906-4FED-8B57-44D53B74E59E}" type="slidenum">
              <a:rPr kumimoji="0" lang="en-US" sz="1200" b="0" i="0" u="none" strike="noStrike" kern="1200" cap="none" spc="0" normalizeH="0" baseline="0" noProof="0" smtClean="0">
                <a:ln>
                  <a:noFill/>
                </a:ln>
                <a:solidFill>
                  <a:schemeClr val="tx1">
                    <a:tint val="75000"/>
                  </a:schemeClr>
                </a:solidFill>
                <a:effectLst/>
                <a:uLnTx/>
                <a:uFillTx/>
                <a:latin typeface="Goudy Old Style" panose="02020502050305020303"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Goudy Old Style" panose="02020502050305020303" pitchFamily="18" charset="0"/>
            </a:endParaRPr>
          </a:p>
        </p:txBody>
      </p:sp>
      <p:sp>
        <p:nvSpPr>
          <p:cNvPr id="5" name="Slide Number Placeholder 4"/>
          <p:cNvSpPr txBox="1">
            <a:spLocks noGrp="1"/>
          </p:cNvSpPr>
          <p:nvPr/>
        </p:nvSpPr>
        <p:spPr bwMode="auto">
          <a:xfrm>
            <a:off x="7239000" y="6842125"/>
            <a:ext cx="2133600" cy="136525"/>
          </a:xfrm>
          <a:prstGeom prst="rect">
            <a:avLst/>
          </a:prstGeom>
          <a:noFill/>
          <a:ln>
            <a:miter lim="800000"/>
            <a:headEnd/>
            <a:tailEnd/>
          </a:ln>
        </p:spPr>
        <p:txBody>
          <a:bodyPr/>
          <a:lstStyle/>
          <a:p>
            <a:pPr algn="r">
              <a:defRPr/>
            </a:pPr>
            <a:fld id="{F7152F50-8095-4BCF-91C2-DAED7B1642DD}" type="slidenum">
              <a:rPr lang="en-US" sz="1000" b="1">
                <a:solidFill>
                  <a:schemeClr val="bg1"/>
                </a:solidFill>
                <a:latin typeface="Goudy Old Style" panose="02020502050305020303" pitchFamily="18" charset="0"/>
              </a:rPr>
              <a:pPr algn="r">
                <a:defRPr/>
              </a:pPr>
              <a:t>18</a:t>
            </a:fld>
            <a:endParaRPr lang="en-US" sz="1000" b="1" dirty="0">
              <a:solidFill>
                <a:schemeClr val="bg1"/>
              </a:solidFill>
              <a:latin typeface="Goudy Old Style" panose="02020502050305020303" pitchFamily="18" charset="0"/>
            </a:endParaRPr>
          </a:p>
        </p:txBody>
      </p:sp>
      <p:sp>
        <p:nvSpPr>
          <p:cNvPr id="6" name="Rectangle 2"/>
          <p:cNvSpPr txBox="1">
            <a:spLocks noChangeArrowheads="1"/>
          </p:cNvSpPr>
          <p:nvPr/>
        </p:nvSpPr>
        <p:spPr>
          <a:xfrm>
            <a:off x="6858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oudy Old Style" panose="02020502050305020303" pitchFamily="18" charset="0"/>
                <a:ea typeface="+mj-ea"/>
                <a:cs typeface="+mj-cs"/>
              </a:rPr>
              <a:t>Structure of the 20 Amino acids</a:t>
            </a:r>
          </a:p>
        </p:txBody>
      </p:sp>
      <p:pic>
        <p:nvPicPr>
          <p:cNvPr id="7" name="Picture 6" descr="aminacid[1]"/>
          <p:cNvPicPr>
            <a:picLocks noChangeAspect="1" noChangeArrowheads="1"/>
          </p:cNvPicPr>
          <p:nvPr/>
        </p:nvPicPr>
        <p:blipFill>
          <a:blip r:embed="rId2" cstate="print"/>
          <a:srcRect/>
          <a:stretch>
            <a:fillRect/>
          </a:stretch>
        </p:blipFill>
        <p:spPr bwMode="auto">
          <a:xfrm>
            <a:off x="457200" y="533400"/>
            <a:ext cx="8610600" cy="6221413"/>
          </a:xfrm>
          <a:prstGeom prst="rect">
            <a:avLst/>
          </a:prstGeom>
          <a:noFill/>
          <a:ln w="9525">
            <a:noFill/>
            <a:miter lim="800000"/>
            <a:headEnd/>
            <a:tailEnd/>
          </a:ln>
        </p:spPr>
      </p:pic>
      <p:sp>
        <p:nvSpPr>
          <p:cNvPr id="8" name="Footer Placeholder 5"/>
          <p:cNvSpPr txBox="1">
            <a:spLocks noGrp="1"/>
          </p:cNvSpPr>
          <p:nvPr/>
        </p:nvSpPr>
        <p:spPr bwMode="auto">
          <a:xfrm>
            <a:off x="3352800" y="6842125"/>
            <a:ext cx="2895600" cy="168275"/>
          </a:xfrm>
          <a:prstGeom prst="rect">
            <a:avLst/>
          </a:prstGeom>
          <a:noFill/>
          <a:ln>
            <a:miter lim="800000"/>
            <a:headEnd/>
            <a:tailEnd/>
          </a:ln>
        </p:spPr>
        <p:txBody>
          <a:bodyPr/>
          <a:lstStyle/>
          <a:p>
            <a:pPr algn="ctr">
              <a:defRPr/>
            </a:pPr>
            <a:r>
              <a:rPr lang="en-US" sz="1000" b="1" dirty="0">
                <a:solidFill>
                  <a:schemeClr val="bg1"/>
                </a:solidFill>
                <a:latin typeface="Goudy Old Style" panose="02020502050305020303" pitchFamily="18" charset="0"/>
              </a:rPr>
              <a:t>Copyright Cmassengale</a:t>
            </a:r>
          </a:p>
        </p:txBody>
      </p:sp>
      <p:sp>
        <p:nvSpPr>
          <p:cNvPr id="9" name="Slide Number Placeholder 5"/>
          <p:cNvSpPr txBox="1">
            <a:spLocks/>
          </p:cNvSpPr>
          <p:nvPr/>
        </p:nvSpPr>
        <p:spPr>
          <a:xfrm>
            <a:off x="67818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5EFC0BB-0906-4FED-8B57-44D53B74E59E}" type="slidenum">
              <a:rPr kumimoji="0" lang="en-US" sz="1200" b="0" i="0" u="none" strike="noStrike" kern="1200" cap="none" spc="0" normalizeH="0" baseline="0" noProof="0" smtClean="0">
                <a:ln>
                  <a:noFill/>
                </a:ln>
                <a:solidFill>
                  <a:schemeClr val="tx1">
                    <a:tint val="75000"/>
                  </a:schemeClr>
                </a:solidFill>
                <a:effectLst/>
                <a:uLnTx/>
                <a:uFillTx/>
                <a:latin typeface="Goudy Old Style" panose="02020502050305020303"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228600" y="685800"/>
            <a:ext cx="8915400" cy="6172200"/>
          </a:xfrm>
          <a:prstGeom prst="rect">
            <a:avLst/>
          </a:prstGeom>
          <a:noFill/>
          <a:ln w="9525">
            <a:noFill/>
            <a:miter lim="800000"/>
            <a:headEnd/>
            <a:tailEnd/>
          </a:ln>
          <a:effectLst/>
        </p:spPr>
        <p:txBody>
          <a:bodyPr/>
          <a:lstStyle/>
          <a:p>
            <a:pPr marL="609600" indent="-609600">
              <a:lnSpc>
                <a:spcPct val="80000"/>
              </a:lnSpc>
              <a:spcBef>
                <a:spcPct val="20000"/>
              </a:spcBef>
              <a:buFontTx/>
              <a:buChar char="•"/>
            </a:pPr>
            <a:r>
              <a:rPr lang="en-US" sz="2800" dirty="0">
                <a:latin typeface="Goudy Old Style" panose="02020502050305020303" pitchFamily="18" charset="0"/>
              </a:rPr>
              <a:t>Grouping </a:t>
            </a:r>
            <a:r>
              <a:rPr lang="en-US" sz="2800" dirty="0" smtClean="0">
                <a:latin typeface="Goudy Old Style" panose="02020502050305020303" pitchFamily="18" charset="0"/>
              </a:rPr>
              <a:t> based on the composition of the R- group</a:t>
            </a:r>
            <a:endParaRPr lang="en-US" sz="2800" dirty="0">
              <a:latin typeface="Goudy Old Style" panose="02020502050305020303" pitchFamily="18" charset="0"/>
            </a:endParaRPr>
          </a:p>
          <a:p>
            <a:pPr marL="1200150" lvl="1" indent="-742950">
              <a:lnSpc>
                <a:spcPct val="80000"/>
              </a:lnSpc>
              <a:spcBef>
                <a:spcPct val="20000"/>
              </a:spcBef>
              <a:buFont typeface="+mj-lt"/>
              <a:buAutoNum type="arabicPeriod"/>
            </a:pPr>
            <a:r>
              <a:rPr lang="en-US" sz="2800" dirty="0" smtClean="0">
                <a:latin typeface="Goudy Old Style" panose="02020502050305020303" pitchFamily="18" charset="0"/>
              </a:rPr>
              <a:t>Aliphatic </a:t>
            </a:r>
            <a:r>
              <a:rPr lang="en-US" sz="2800" dirty="0">
                <a:latin typeface="Goudy Old Style" panose="02020502050305020303" pitchFamily="18" charset="0"/>
              </a:rPr>
              <a:t>Chain Amino </a:t>
            </a:r>
            <a:r>
              <a:rPr lang="en-US" sz="2800" dirty="0" smtClean="0">
                <a:latin typeface="Goudy Old Style" panose="02020502050305020303" pitchFamily="18" charset="0"/>
              </a:rPr>
              <a:t>Acids : </a:t>
            </a:r>
            <a:r>
              <a:rPr lang="en-US" sz="2800" dirty="0" err="1" smtClean="0">
                <a:latin typeface="Goudy Old Style" panose="02020502050305020303" pitchFamily="18" charset="0"/>
              </a:rPr>
              <a:t>Gly</a:t>
            </a:r>
            <a:r>
              <a:rPr lang="en-US" sz="2800" dirty="0">
                <a:latin typeface="Goudy Old Style" panose="02020502050305020303" pitchFamily="18" charset="0"/>
              </a:rPr>
              <a:t>, Ala, Val, </a:t>
            </a:r>
            <a:r>
              <a:rPr lang="en-US" sz="2800" dirty="0" err="1">
                <a:latin typeface="Goudy Old Style" panose="02020502050305020303" pitchFamily="18" charset="0"/>
              </a:rPr>
              <a:t>Leu</a:t>
            </a:r>
            <a:r>
              <a:rPr lang="en-US" sz="2800" dirty="0">
                <a:latin typeface="Goudy Old Style" panose="02020502050305020303" pitchFamily="18" charset="0"/>
              </a:rPr>
              <a:t>, Ile</a:t>
            </a:r>
          </a:p>
          <a:p>
            <a:pPr marL="1200150" lvl="1" indent="-742950">
              <a:lnSpc>
                <a:spcPct val="80000"/>
              </a:lnSpc>
              <a:spcBef>
                <a:spcPct val="20000"/>
              </a:spcBef>
              <a:buFont typeface="+mj-lt"/>
              <a:buAutoNum type="arabicPeriod"/>
            </a:pPr>
            <a:r>
              <a:rPr lang="en-US" sz="2800" dirty="0">
                <a:latin typeface="Goudy Old Style" panose="02020502050305020303" pitchFamily="18" charset="0"/>
              </a:rPr>
              <a:t>Non-Aromatic Amino Acids with </a:t>
            </a:r>
            <a:r>
              <a:rPr lang="en-US" sz="2800" dirty="0" smtClean="0">
                <a:latin typeface="Goudy Old Style" panose="02020502050305020303" pitchFamily="18" charset="0"/>
              </a:rPr>
              <a:t>–OH: Ser</a:t>
            </a:r>
            <a:r>
              <a:rPr lang="en-US" sz="2800" dirty="0">
                <a:latin typeface="Goudy Old Style" panose="02020502050305020303" pitchFamily="18" charset="0"/>
              </a:rPr>
              <a:t>, </a:t>
            </a:r>
            <a:r>
              <a:rPr lang="en-US" sz="2800" dirty="0" err="1">
                <a:latin typeface="Goudy Old Style" panose="02020502050305020303" pitchFamily="18" charset="0"/>
              </a:rPr>
              <a:t>Thr</a:t>
            </a:r>
            <a:endParaRPr lang="en-US" sz="2800" dirty="0">
              <a:latin typeface="Goudy Old Style" panose="02020502050305020303" pitchFamily="18" charset="0"/>
            </a:endParaRPr>
          </a:p>
          <a:p>
            <a:pPr marL="1200150" lvl="1" indent="-742950">
              <a:lnSpc>
                <a:spcPct val="80000"/>
              </a:lnSpc>
              <a:spcBef>
                <a:spcPct val="20000"/>
              </a:spcBef>
              <a:buFont typeface="+mj-lt"/>
              <a:buAutoNum type="arabicPeriod"/>
            </a:pPr>
            <a:r>
              <a:rPr lang="en-US" sz="2800" dirty="0" smtClean="0">
                <a:latin typeface="Goudy Old Style" panose="02020502050305020303" pitchFamily="18" charset="0"/>
              </a:rPr>
              <a:t>Sulfur-containing </a:t>
            </a:r>
            <a:r>
              <a:rPr lang="en-US" sz="2800" dirty="0">
                <a:latin typeface="Goudy Old Style" panose="02020502050305020303" pitchFamily="18" charset="0"/>
              </a:rPr>
              <a:t>R-Groups </a:t>
            </a:r>
            <a:r>
              <a:rPr lang="en-US" sz="2800" dirty="0" smtClean="0">
                <a:latin typeface="Goudy Old Style" panose="02020502050305020303" pitchFamily="18" charset="0"/>
              </a:rPr>
              <a:t>: </a:t>
            </a:r>
            <a:r>
              <a:rPr lang="en-US" sz="2800" dirty="0" err="1" smtClean="0">
                <a:latin typeface="Goudy Old Style" panose="02020502050305020303" pitchFamily="18" charset="0"/>
              </a:rPr>
              <a:t>Cys</a:t>
            </a:r>
            <a:r>
              <a:rPr lang="en-US" sz="2800" dirty="0">
                <a:latin typeface="Goudy Old Style" panose="02020502050305020303" pitchFamily="18" charset="0"/>
              </a:rPr>
              <a:t>, </a:t>
            </a:r>
            <a:r>
              <a:rPr lang="en-US" sz="2800" dirty="0" smtClean="0">
                <a:latin typeface="Goudy Old Style" panose="02020502050305020303" pitchFamily="18" charset="0"/>
              </a:rPr>
              <a:t> Met</a:t>
            </a:r>
            <a:endParaRPr lang="en-US" sz="2800" dirty="0">
              <a:latin typeface="Goudy Old Style" panose="02020502050305020303" pitchFamily="18" charset="0"/>
            </a:endParaRPr>
          </a:p>
          <a:p>
            <a:pPr marL="1200150" lvl="1" indent="-742950">
              <a:lnSpc>
                <a:spcPct val="80000"/>
              </a:lnSpc>
              <a:spcBef>
                <a:spcPct val="20000"/>
              </a:spcBef>
              <a:buFont typeface="+mj-lt"/>
              <a:buAutoNum type="arabicPeriod"/>
            </a:pPr>
            <a:r>
              <a:rPr lang="en-US" sz="2800" dirty="0">
                <a:latin typeface="Goudy Old Style" panose="02020502050305020303" pitchFamily="18" charset="0"/>
              </a:rPr>
              <a:t>Acidic Amino Acids </a:t>
            </a:r>
            <a:r>
              <a:rPr lang="en-US" sz="2800" dirty="0" smtClean="0">
                <a:latin typeface="Goudy Old Style" panose="02020502050305020303" pitchFamily="18" charset="0"/>
              </a:rPr>
              <a:t>: Asp</a:t>
            </a:r>
            <a:r>
              <a:rPr lang="en-US" sz="2800" dirty="0">
                <a:latin typeface="Goudy Old Style" panose="02020502050305020303" pitchFamily="18" charset="0"/>
              </a:rPr>
              <a:t>, </a:t>
            </a:r>
            <a:r>
              <a:rPr lang="en-US" sz="2800" dirty="0" err="1" smtClean="0">
                <a:latin typeface="Goudy Old Style" panose="02020502050305020303" pitchFamily="18" charset="0"/>
              </a:rPr>
              <a:t>Glu</a:t>
            </a:r>
            <a:r>
              <a:rPr lang="en-US" sz="2800" dirty="0">
                <a:latin typeface="Goudy Old Style" panose="02020502050305020303" pitchFamily="18" charset="0"/>
              </a:rPr>
              <a:t>, </a:t>
            </a:r>
          </a:p>
          <a:p>
            <a:pPr marL="1200150" lvl="1" indent="-742950">
              <a:lnSpc>
                <a:spcPct val="80000"/>
              </a:lnSpc>
              <a:spcBef>
                <a:spcPct val="20000"/>
              </a:spcBef>
              <a:buFont typeface="+mj-lt"/>
              <a:buAutoNum type="arabicPeriod"/>
            </a:pPr>
            <a:r>
              <a:rPr lang="en-US" sz="2800" dirty="0">
                <a:latin typeface="Goudy Old Style" panose="02020502050305020303" pitchFamily="18" charset="0"/>
              </a:rPr>
              <a:t>Basic Amino Acids </a:t>
            </a:r>
            <a:r>
              <a:rPr lang="en-US" sz="2800" dirty="0" smtClean="0">
                <a:latin typeface="Goudy Old Style" panose="02020502050305020303" pitchFamily="18" charset="0"/>
              </a:rPr>
              <a:t>: </a:t>
            </a:r>
            <a:r>
              <a:rPr lang="en-US" sz="2800" dirty="0" err="1" smtClean="0">
                <a:latin typeface="Goudy Old Style" panose="02020502050305020303" pitchFamily="18" charset="0"/>
              </a:rPr>
              <a:t>Arg</a:t>
            </a:r>
            <a:r>
              <a:rPr lang="en-US" sz="2800" dirty="0">
                <a:latin typeface="Goudy Old Style" panose="02020502050305020303" pitchFamily="18" charset="0"/>
              </a:rPr>
              <a:t>, Lys, His</a:t>
            </a:r>
          </a:p>
          <a:p>
            <a:pPr marL="1200150" lvl="1" indent="-742950">
              <a:lnSpc>
                <a:spcPct val="80000"/>
              </a:lnSpc>
              <a:spcBef>
                <a:spcPct val="20000"/>
              </a:spcBef>
              <a:buFont typeface="+mj-lt"/>
              <a:buAutoNum type="arabicPeriod"/>
            </a:pPr>
            <a:r>
              <a:rPr lang="en-US" sz="2800" dirty="0">
                <a:latin typeface="Goudy Old Style" panose="02020502050305020303" pitchFamily="18" charset="0"/>
              </a:rPr>
              <a:t>Amino Acids with Aromatic </a:t>
            </a:r>
            <a:r>
              <a:rPr lang="en-US" sz="2800" dirty="0" smtClean="0">
                <a:latin typeface="Goudy Old Style" panose="02020502050305020303" pitchFamily="18" charset="0"/>
              </a:rPr>
              <a:t>Rings: </a:t>
            </a:r>
            <a:r>
              <a:rPr lang="en-US" sz="2800" dirty="0" err="1" smtClean="0">
                <a:latin typeface="Goudy Old Style" panose="02020502050305020303" pitchFamily="18" charset="0"/>
              </a:rPr>
              <a:t>Phe</a:t>
            </a:r>
            <a:r>
              <a:rPr lang="en-US" sz="2800" dirty="0">
                <a:latin typeface="Goudy Old Style" panose="02020502050305020303" pitchFamily="18" charset="0"/>
              </a:rPr>
              <a:t>, </a:t>
            </a:r>
            <a:r>
              <a:rPr lang="en-US" sz="2800" dirty="0" err="1">
                <a:latin typeface="Goudy Old Style" panose="02020502050305020303" pitchFamily="18" charset="0"/>
              </a:rPr>
              <a:t>Trp</a:t>
            </a:r>
            <a:r>
              <a:rPr lang="en-US" sz="2800" dirty="0">
                <a:latin typeface="Goudy Old Style" panose="02020502050305020303" pitchFamily="18" charset="0"/>
              </a:rPr>
              <a:t>, Try, </a:t>
            </a:r>
            <a:r>
              <a:rPr lang="en-US" sz="2800" dirty="0" smtClean="0">
                <a:latin typeface="Goudy Old Style" panose="02020502050305020303" pitchFamily="18" charset="0"/>
              </a:rPr>
              <a:t>Pro</a:t>
            </a:r>
          </a:p>
          <a:p>
            <a:pPr marL="1200150" lvl="1" indent="-742950">
              <a:lnSpc>
                <a:spcPct val="80000"/>
              </a:lnSpc>
              <a:spcBef>
                <a:spcPct val="20000"/>
              </a:spcBef>
              <a:buFont typeface="+mj-lt"/>
              <a:buAutoNum type="arabicPeriod"/>
            </a:pPr>
            <a:r>
              <a:rPr lang="en-US" sz="2800" dirty="0" smtClean="0">
                <a:latin typeface="Goudy Old Style" panose="02020502050305020303" pitchFamily="18" charset="0"/>
              </a:rPr>
              <a:t>Amines:  </a:t>
            </a:r>
            <a:r>
              <a:rPr lang="en-CA" altLang="en-US" sz="2800" dirty="0" err="1" smtClean="0">
                <a:latin typeface="Goudy Old Style" panose="02020502050305020303" pitchFamily="18" charset="0"/>
              </a:rPr>
              <a:t>Arg</a:t>
            </a:r>
            <a:r>
              <a:rPr lang="en-CA" altLang="en-US" sz="2800" dirty="0" smtClean="0">
                <a:latin typeface="Goudy Old Style" panose="02020502050305020303" pitchFamily="18" charset="0"/>
              </a:rPr>
              <a:t>, His, Lysine, Tryptophan</a:t>
            </a:r>
          </a:p>
          <a:p>
            <a:pPr marL="1200150" lvl="1" indent="-742950">
              <a:spcBef>
                <a:spcPct val="20000"/>
              </a:spcBef>
              <a:buFont typeface="+mj-lt"/>
              <a:buAutoNum type="arabicPeriod"/>
            </a:pPr>
            <a:r>
              <a:rPr lang="en-US" altLang="en-US" sz="2800" dirty="0" smtClean="0">
                <a:latin typeface="Goudy Old Style" panose="02020502050305020303" pitchFamily="18" charset="0"/>
              </a:rPr>
              <a:t>Neutral Hydrocarbon side </a:t>
            </a:r>
            <a:r>
              <a:rPr lang="en-US" altLang="en-US" sz="2800" dirty="0">
                <a:latin typeface="Goudy Old Style" panose="02020502050305020303" pitchFamily="18" charset="0"/>
              </a:rPr>
              <a:t> </a:t>
            </a:r>
            <a:r>
              <a:rPr lang="en-US" altLang="en-US" sz="2800" dirty="0" smtClean="0">
                <a:latin typeface="Goudy Old Style" panose="02020502050305020303" pitchFamily="18" charset="0"/>
              </a:rPr>
              <a:t>chains: </a:t>
            </a:r>
          </a:p>
          <a:p>
            <a:pPr marL="1200150" lvl="1" indent="-742950">
              <a:spcBef>
                <a:spcPct val="20000"/>
              </a:spcBef>
              <a:buFont typeface="+mj-lt"/>
              <a:buAutoNum type="arabicPeriod"/>
            </a:pPr>
            <a:r>
              <a:rPr lang="en-US" altLang="en-US" sz="2800" dirty="0" smtClean="0">
                <a:latin typeface="Goudy Old Style" panose="02020502050305020303" pitchFamily="18" charset="0"/>
              </a:rPr>
              <a:t>Amide containing group: </a:t>
            </a:r>
            <a:r>
              <a:rPr lang="en-US" sz="2800" dirty="0" err="1" smtClean="0">
                <a:latin typeface="Goudy Old Style" panose="02020502050305020303" pitchFamily="18" charset="0"/>
              </a:rPr>
              <a:t>Gln</a:t>
            </a:r>
            <a:r>
              <a:rPr lang="en-US" sz="2800" dirty="0" smtClean="0">
                <a:latin typeface="Goudy Old Style" panose="02020502050305020303" pitchFamily="18" charset="0"/>
              </a:rPr>
              <a:t>, </a:t>
            </a:r>
            <a:r>
              <a:rPr lang="en-US" sz="2800" dirty="0" err="1" smtClean="0">
                <a:latin typeface="Goudy Old Style" panose="02020502050305020303" pitchFamily="18" charset="0"/>
              </a:rPr>
              <a:t>Asn</a:t>
            </a:r>
            <a:r>
              <a:rPr lang="en-US" sz="2800" dirty="0" smtClean="0">
                <a:latin typeface="Goudy Old Style" panose="02020502050305020303" pitchFamily="18" charset="0"/>
              </a:rPr>
              <a:t>, </a:t>
            </a:r>
            <a:endParaRPr lang="en-CA" altLang="en-US" sz="2800" dirty="0" smtClean="0">
              <a:latin typeface="Goudy Old Style" panose="02020502050305020303" pitchFamily="18" charset="0"/>
            </a:endParaRPr>
          </a:p>
          <a:p>
            <a:pPr marL="1657350" lvl="2" indent="-742950">
              <a:lnSpc>
                <a:spcPct val="80000"/>
              </a:lnSpc>
              <a:spcBef>
                <a:spcPct val="20000"/>
              </a:spcBef>
              <a:buFont typeface="+mj-lt"/>
              <a:buAutoNum type="arabicPeriod"/>
            </a:pPr>
            <a:endParaRPr lang="en-US" sz="2800" dirty="0" smtClean="0">
              <a:latin typeface="Goudy Old Style" panose="02020502050305020303" pitchFamily="18" charset="0"/>
            </a:endParaRPr>
          </a:p>
          <a:p>
            <a:pPr marL="1200150" lvl="1" indent="-742950">
              <a:lnSpc>
                <a:spcPct val="80000"/>
              </a:lnSpc>
              <a:spcBef>
                <a:spcPct val="20000"/>
              </a:spcBef>
              <a:buFont typeface="+mj-lt"/>
              <a:buAutoNum type="arabicPeriod"/>
            </a:pPr>
            <a:endParaRPr lang="en-US" sz="2800" dirty="0">
              <a:latin typeface="Goudy Old Style" panose="02020502050305020303" pitchFamily="18" charset="0"/>
            </a:endParaRPr>
          </a:p>
        </p:txBody>
      </p:sp>
      <p:sp>
        <p:nvSpPr>
          <p:cNvPr id="244739" name="WordArt 3" descr="White marble"/>
          <p:cNvSpPr>
            <a:spLocks noChangeArrowheads="1" noChangeShapeType="1"/>
          </p:cNvSpPr>
          <p:nvPr/>
        </p:nvSpPr>
        <p:spPr bwMode="auto">
          <a:xfrm>
            <a:off x="457200" y="274638"/>
            <a:ext cx="8229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endParaRPr lang="en-US" sz="2800" kern="10" dirty="0">
              <a:ln w="9525">
                <a:round/>
                <a:headEnd/>
                <a:tailEnd/>
              </a:ln>
              <a:blipFill dpi="0" rotWithShape="0">
                <a:blip r:embed="rId2"/>
                <a:srcRect/>
                <a:tile tx="0" ty="0" sx="100000" sy="100000" flip="none" algn="tl"/>
              </a:blipFill>
              <a:latin typeface="Goudy Old Style" panose="02020502050305020303" pitchFamily="18" charset="0"/>
            </a:endParaRPr>
          </a:p>
        </p:txBody>
      </p:sp>
      <p:sp>
        <p:nvSpPr>
          <p:cNvPr id="5" name="TextBox 4"/>
          <p:cNvSpPr txBox="1"/>
          <p:nvPr/>
        </p:nvSpPr>
        <p:spPr>
          <a:xfrm>
            <a:off x="838200" y="-152400"/>
            <a:ext cx="7729043" cy="523220"/>
          </a:xfrm>
          <a:prstGeom prst="rect">
            <a:avLst/>
          </a:prstGeom>
          <a:noFill/>
        </p:spPr>
        <p:txBody>
          <a:bodyPr wrap="square" rtlCol="0">
            <a:spAutoFit/>
          </a:bodyPr>
          <a:lstStyle/>
          <a:p>
            <a:pPr algn="ctr"/>
            <a:r>
              <a:rPr lang="en-US" sz="2800" b="1" dirty="0" smtClean="0">
                <a:latin typeface="Goudy Old Style" panose="02020502050305020303" pitchFamily="18" charset="0"/>
              </a:rPr>
              <a:t>Amino acid classifications </a:t>
            </a:r>
            <a:endParaRPr lang="en-US" sz="2800" b="1"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solidFill>
                <a:latin typeface="Goudy Old Style" panose="02020502050305020303" pitchFamily="18" charset="0"/>
              </a:rPr>
              <a:t>Amino Acids</a:t>
            </a:r>
            <a:br>
              <a:rPr lang="en-US" b="1" dirty="0">
                <a:solidFill>
                  <a:schemeClr val="tx2"/>
                </a:solidFill>
                <a:latin typeface="Goudy Old Style" panose="02020502050305020303" pitchFamily="18" charset="0"/>
              </a:rPr>
            </a:br>
            <a:endParaRPr lang="en-US" dirty="0"/>
          </a:p>
        </p:txBody>
      </p:sp>
      <p:sp>
        <p:nvSpPr>
          <p:cNvPr id="3" name="Content Placeholder 2"/>
          <p:cNvSpPr>
            <a:spLocks noGrp="1"/>
          </p:cNvSpPr>
          <p:nvPr>
            <p:ph idx="1"/>
          </p:nvPr>
        </p:nvSpPr>
        <p:spPr>
          <a:xfrm>
            <a:off x="152400" y="838200"/>
            <a:ext cx="8763000" cy="5867400"/>
          </a:xfrm>
        </p:spPr>
        <p:txBody>
          <a:bodyPr>
            <a:normAutofit/>
          </a:bodyPr>
          <a:lstStyle/>
          <a:p>
            <a:pPr>
              <a:buFontTx/>
              <a:buChar char="•"/>
            </a:pPr>
            <a:r>
              <a:rPr lang="en-US" dirty="0">
                <a:latin typeface="Goudy Old Style" panose="02020502050305020303" pitchFamily="18" charset="0"/>
              </a:rPr>
              <a:t>building blocks of proteins</a:t>
            </a:r>
          </a:p>
          <a:p>
            <a:pPr>
              <a:buFontTx/>
              <a:buChar char="•"/>
            </a:pPr>
            <a:r>
              <a:rPr lang="en-US" dirty="0">
                <a:latin typeface="Goudy Old Style" panose="02020502050305020303" pitchFamily="18" charset="0"/>
              </a:rPr>
              <a:t>Joined in a long </a:t>
            </a:r>
            <a:r>
              <a:rPr lang="en-US" dirty="0" smtClean="0">
                <a:latin typeface="Goudy Old Style" panose="02020502050305020303" pitchFamily="18" charset="0"/>
              </a:rPr>
              <a:t>structure </a:t>
            </a:r>
            <a:r>
              <a:rPr lang="en-US" dirty="0">
                <a:latin typeface="Goudy Old Style" panose="02020502050305020303" pitchFamily="18" charset="0"/>
              </a:rPr>
              <a:t>to form </a:t>
            </a:r>
            <a:r>
              <a:rPr lang="en-US" dirty="0" smtClean="0">
                <a:latin typeface="Goudy Old Style" panose="02020502050305020303" pitchFamily="18" charset="0"/>
              </a:rPr>
              <a:t>proteins</a:t>
            </a:r>
          </a:p>
          <a:p>
            <a:pPr algn="just">
              <a:lnSpc>
                <a:spcPct val="90000"/>
              </a:lnSpc>
              <a:buFont typeface="Wingdings" pitchFamily="2" charset="2"/>
              <a:buChar char="v"/>
            </a:pPr>
            <a:r>
              <a:rPr lang="en-US" dirty="0" smtClean="0">
                <a:latin typeface="Goudy Old Style" panose="02020502050305020303" pitchFamily="18" charset="0"/>
              </a:rPr>
              <a:t>20 </a:t>
            </a:r>
            <a:r>
              <a:rPr lang="en-US" dirty="0">
                <a:latin typeface="Goudy Old Style" panose="02020502050305020303" pitchFamily="18" charset="0"/>
              </a:rPr>
              <a:t>amino acids make-up proteins</a:t>
            </a:r>
          </a:p>
          <a:p>
            <a:pPr algn="just">
              <a:lnSpc>
                <a:spcPct val="90000"/>
              </a:lnSpc>
              <a:buFont typeface="Wingdings" pitchFamily="2" charset="2"/>
              <a:buChar char="v"/>
            </a:pPr>
            <a:r>
              <a:rPr lang="en-US" dirty="0">
                <a:latin typeface="Goudy Old Style" panose="02020502050305020303" pitchFamily="18" charset="0"/>
              </a:rPr>
              <a:t>Known as standard, primary, common  or normal</a:t>
            </a:r>
          </a:p>
          <a:p>
            <a:pPr algn="just">
              <a:lnSpc>
                <a:spcPct val="90000"/>
              </a:lnSpc>
              <a:buFont typeface="Wingdings" pitchFamily="2" charset="2"/>
              <a:buChar char="v"/>
            </a:pPr>
            <a:r>
              <a:rPr lang="en-US" dirty="0">
                <a:latin typeface="Goudy Old Style" panose="02020502050305020303" pitchFamily="18" charset="0"/>
              </a:rPr>
              <a:t>The sequence of </a:t>
            </a:r>
            <a:r>
              <a:rPr lang="en-US" dirty="0" err="1">
                <a:latin typeface="Goudy Old Style" panose="02020502050305020303" pitchFamily="18" charset="0"/>
              </a:rPr>
              <a:t>a.a</a:t>
            </a:r>
            <a:r>
              <a:rPr lang="en-US" dirty="0">
                <a:latin typeface="Goudy Old Style" panose="02020502050305020303" pitchFamily="18" charset="0"/>
              </a:rPr>
              <a:t> in proteins is determined genetically</a:t>
            </a:r>
          </a:p>
          <a:p>
            <a:pPr algn="just">
              <a:lnSpc>
                <a:spcPct val="80000"/>
              </a:lnSpc>
              <a:buFont typeface="Wingdings" pitchFamily="2" charset="2"/>
              <a:buChar char="v"/>
            </a:pPr>
            <a:r>
              <a:rPr lang="en-US" dirty="0">
                <a:latin typeface="Goudy Old Style" panose="02020502050305020303" pitchFamily="18" charset="0"/>
              </a:rPr>
              <a:t>Several other amino acids and amino acid derivatives are also found in the body</a:t>
            </a:r>
          </a:p>
          <a:p>
            <a:pPr algn="just">
              <a:lnSpc>
                <a:spcPct val="80000"/>
              </a:lnSpc>
              <a:buFont typeface="Wingdings" pitchFamily="2" charset="2"/>
              <a:buChar char="v"/>
            </a:pPr>
            <a:r>
              <a:rPr lang="en-US" dirty="0">
                <a:latin typeface="Goudy Old Style" panose="02020502050305020303" pitchFamily="18" charset="0"/>
              </a:rPr>
              <a:t>These other </a:t>
            </a:r>
            <a:r>
              <a:rPr lang="en-US" dirty="0" err="1">
                <a:latin typeface="Goudy Old Style" panose="02020502050305020303" pitchFamily="18" charset="0"/>
              </a:rPr>
              <a:t>a.a</a:t>
            </a:r>
            <a:r>
              <a:rPr lang="en-US" dirty="0">
                <a:latin typeface="Goudy Old Style" panose="02020502050305020303" pitchFamily="18" charset="0"/>
              </a:rPr>
              <a:t> can be found in free or in combined states </a:t>
            </a:r>
            <a:endParaRPr lang="en-US" dirty="0" smtClean="0">
              <a:latin typeface="Goudy Old Style" panose="02020502050305020303" pitchFamily="18" charset="0"/>
            </a:endParaRPr>
          </a:p>
          <a:p>
            <a:pPr lvl="2" algn="just">
              <a:lnSpc>
                <a:spcPct val="80000"/>
              </a:lnSpc>
              <a:buFont typeface="Wingdings" pitchFamily="2" charset="2"/>
              <a:buChar char="v"/>
            </a:pPr>
            <a:r>
              <a:rPr lang="en-US" dirty="0" smtClean="0">
                <a:latin typeface="Goudy Old Style" panose="02020502050305020303" pitchFamily="18" charset="0"/>
              </a:rPr>
              <a:t>i.e</a:t>
            </a:r>
            <a:r>
              <a:rPr lang="en-US" dirty="0">
                <a:latin typeface="Goudy Old Style" panose="02020502050305020303" pitchFamily="18" charset="0"/>
              </a:rPr>
              <a:t>. not associated with peptides or </a:t>
            </a:r>
            <a:r>
              <a:rPr lang="en-US" dirty="0" smtClean="0">
                <a:latin typeface="Goudy Old Style" panose="02020502050305020303" pitchFamily="18" charset="0"/>
              </a:rPr>
              <a:t>proteins. </a:t>
            </a:r>
            <a:endParaRPr lang="en-US" dirty="0">
              <a:latin typeface="Goudy Old Style" panose="02020502050305020303" pitchFamily="18" charset="0"/>
            </a:endParaRPr>
          </a:p>
          <a:p>
            <a:pPr algn="just">
              <a:lnSpc>
                <a:spcPct val="80000"/>
              </a:lnSpc>
              <a:buFont typeface="Wingdings" pitchFamily="2" charset="2"/>
              <a:buChar char="v"/>
            </a:pPr>
            <a:endParaRPr lang="en-US" altLang="en-US" dirty="0">
              <a:latin typeface="Goudy Old Style" panose="02020502050305020303" pitchFamily="18" charset="0"/>
            </a:endParaRPr>
          </a:p>
          <a:p>
            <a:pPr algn="just">
              <a:lnSpc>
                <a:spcPct val="90000"/>
              </a:lnSpc>
              <a:buFontTx/>
              <a:buChar char="•"/>
            </a:pPr>
            <a:endParaRPr lang="en-US" dirty="0">
              <a:latin typeface="Goudy Old Style" panose="02020502050305020303" pitchFamily="18" charset="0"/>
            </a:endParaRPr>
          </a:p>
          <a:p>
            <a:pPr>
              <a:buFontTx/>
              <a:buChar char="•"/>
            </a:pPr>
            <a:endParaRPr lang="en-US" dirty="0" smtClean="0">
              <a:latin typeface="Goudy Old Style" panose="02020502050305020303" pitchFamily="18" charset="0"/>
            </a:endParaRPr>
          </a:p>
          <a:p>
            <a:pPr>
              <a:buFontTx/>
              <a:buChar char="•"/>
            </a:pPr>
            <a:endParaRPr lang="en-US" dirty="0">
              <a:latin typeface="Goudy Old Style" panose="02020502050305020303" pitchFamily="18" charset="0"/>
            </a:endParaRPr>
          </a:p>
          <a:p>
            <a:pPr>
              <a:buFontTx/>
              <a:buChar char="•"/>
            </a:pPr>
            <a:endParaRPr lang="en-US" dirty="0" smtClean="0">
              <a:latin typeface="Goudy Old Style" panose="02020502050305020303" pitchFamily="18" charset="0"/>
            </a:endParaRPr>
          </a:p>
          <a:p>
            <a:pPr>
              <a:buFontTx/>
              <a:buChar char="•"/>
            </a:pPr>
            <a:endParaRPr lang="en-US" dirty="0">
              <a:latin typeface="Goudy Old Style" panose="02020502050305020303" pitchFamily="18" charset="0"/>
            </a:endParaRPr>
          </a:p>
          <a:p>
            <a:endParaRPr lang="en-US" dirty="0"/>
          </a:p>
        </p:txBody>
      </p:sp>
      <p:sp>
        <p:nvSpPr>
          <p:cNvPr id="4" name="Slide Number Placeholder 3"/>
          <p:cNvSpPr>
            <a:spLocks noGrp="1"/>
          </p:cNvSpPr>
          <p:nvPr>
            <p:ph type="sldNum" sz="quarter" idx="12"/>
          </p:nvPr>
        </p:nvSpPr>
        <p:spPr/>
        <p:txBody>
          <a:bodyPr/>
          <a:lstStyle/>
          <a:p>
            <a:fld id="{15EFC0BB-0906-4FED-8B57-44D53B74E59E}" type="slidenum">
              <a:rPr lang="en-US" smtClean="0"/>
              <a:pPr/>
              <a:t>2</a:t>
            </a:fld>
            <a:endParaRPr lang="en-US"/>
          </a:p>
        </p:txBody>
      </p:sp>
    </p:spTree>
    <p:extLst>
      <p:ext uri="{BB962C8B-B14F-4D97-AF65-F5344CB8AC3E}">
        <p14:creationId xmlns:p14="http://schemas.microsoft.com/office/powerpoint/2010/main" val="79227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152400"/>
            <a:ext cx="8229600" cy="1143000"/>
          </a:xfrm>
        </p:spPr>
        <p:txBody>
          <a:bodyPr>
            <a:normAutofit/>
          </a:bodyPr>
          <a:lstStyle/>
          <a:p>
            <a:r>
              <a:rPr lang="en-US" altLang="en-US" sz="3600" b="1" dirty="0" smtClean="0">
                <a:latin typeface="Gabriola" pitchFamily="82" charset="0"/>
              </a:rPr>
              <a:t>Essential and Non essential  </a:t>
            </a:r>
            <a:r>
              <a:rPr lang="en-US" altLang="en-US" sz="3600" b="1" dirty="0">
                <a:latin typeface="Gabriola" pitchFamily="82" charset="0"/>
              </a:rPr>
              <a:t>Amino Acids</a:t>
            </a:r>
          </a:p>
        </p:txBody>
      </p:sp>
      <p:sp>
        <p:nvSpPr>
          <p:cNvPr id="249859" name="Rectangle 3"/>
          <p:cNvSpPr>
            <a:spLocks noGrp="1" noChangeArrowheads="1"/>
          </p:cNvSpPr>
          <p:nvPr>
            <p:ph type="body" idx="1"/>
          </p:nvPr>
        </p:nvSpPr>
        <p:spPr>
          <a:xfrm>
            <a:off x="152400" y="685800"/>
            <a:ext cx="8991600" cy="6172200"/>
          </a:xfrm>
        </p:spPr>
        <p:txBody>
          <a:bodyPr>
            <a:noAutofit/>
          </a:bodyPr>
          <a:lstStyle/>
          <a:p>
            <a:pPr>
              <a:buFont typeface="Wingdings" pitchFamily="2" charset="2"/>
              <a:buChar char="v"/>
            </a:pPr>
            <a:r>
              <a:rPr lang="en-US" altLang="en-US" sz="2800" dirty="0" smtClean="0">
                <a:latin typeface="Gabriola" pitchFamily="82" charset="0"/>
              </a:rPr>
              <a:t>All 20 of the amino acids are necessary for protein synthesis</a:t>
            </a:r>
          </a:p>
          <a:p>
            <a:pPr>
              <a:buFont typeface="Wingdings" pitchFamily="2" charset="2"/>
              <a:buChar char="v"/>
            </a:pPr>
            <a:r>
              <a:rPr lang="en-US" altLang="en-US" sz="2800" b="1" dirty="0" smtClean="0">
                <a:latin typeface="Gabriola" pitchFamily="82" charset="0"/>
              </a:rPr>
              <a:t>Essential : </a:t>
            </a:r>
            <a:r>
              <a:rPr lang="en-US" altLang="en-US" sz="2800" dirty="0" err="1" smtClean="0">
                <a:latin typeface="Gabriola" pitchFamily="82" charset="0"/>
              </a:rPr>
              <a:t>a.a</a:t>
            </a:r>
            <a:r>
              <a:rPr lang="en-US" altLang="en-US" sz="2800" dirty="0" smtClean="0">
                <a:latin typeface="Gabriola" pitchFamily="82" charset="0"/>
              </a:rPr>
              <a:t> required for protein synthesize but not </a:t>
            </a:r>
            <a:r>
              <a:rPr lang="en-US" altLang="en-US" sz="2800" dirty="0" err="1" smtClean="0">
                <a:latin typeface="Gabriola" pitchFamily="82" charset="0"/>
              </a:rPr>
              <a:t>synthesised</a:t>
            </a:r>
            <a:r>
              <a:rPr lang="en-US" altLang="en-US" sz="2800" dirty="0" smtClean="0">
                <a:latin typeface="Gabriola" pitchFamily="82" charset="0"/>
              </a:rPr>
              <a:t> by the body </a:t>
            </a:r>
          </a:p>
          <a:p>
            <a:pPr lvl="1">
              <a:buFont typeface="Wingdings" pitchFamily="2" charset="2"/>
              <a:buChar char="v"/>
            </a:pPr>
            <a:r>
              <a:rPr lang="en-US" altLang="en-US" sz="2400" dirty="0" smtClean="0">
                <a:latin typeface="Gabriola" pitchFamily="82" charset="0"/>
              </a:rPr>
              <a:t>must be obtained exogenously from the diet</a:t>
            </a:r>
          </a:p>
          <a:p>
            <a:pPr lvl="1">
              <a:buFont typeface="Wingdings" pitchFamily="2" charset="2"/>
              <a:buChar char="v"/>
            </a:pPr>
            <a:r>
              <a:rPr lang="en-US" sz="2400" dirty="0" smtClean="0">
                <a:latin typeface="Gabriola" pitchFamily="82" charset="0"/>
              </a:rPr>
              <a:t>8 (or 9 or 10) are essential</a:t>
            </a:r>
          </a:p>
          <a:p>
            <a:pPr>
              <a:buNone/>
            </a:pPr>
            <a:r>
              <a:rPr lang="en-US" sz="2800" b="1" dirty="0" smtClean="0">
                <a:latin typeface="Gabriola" pitchFamily="82" charset="0"/>
              </a:rPr>
              <a:t>			Essential			Non essential</a:t>
            </a:r>
          </a:p>
          <a:p>
            <a:pPr lvl="1"/>
            <a:r>
              <a:rPr lang="en-US" dirty="0" err="1" smtClean="0">
                <a:latin typeface="Gabriola" pitchFamily="82" charset="0"/>
              </a:rPr>
              <a:t>Isoleucine</a:t>
            </a:r>
            <a:r>
              <a:rPr lang="en-US" dirty="0" smtClean="0">
                <a:latin typeface="Gabriola" pitchFamily="82" charset="0"/>
              </a:rPr>
              <a:t>  	</a:t>
            </a:r>
            <a:r>
              <a:rPr lang="en-US" dirty="0" err="1" smtClean="0">
                <a:latin typeface="Gabriola" pitchFamily="82" charset="0"/>
              </a:rPr>
              <a:t>Leucine</a:t>
            </a:r>
            <a:r>
              <a:rPr lang="en-US" dirty="0" smtClean="0">
                <a:latin typeface="Gabriola" pitchFamily="82" charset="0"/>
              </a:rPr>
              <a:t> 			</a:t>
            </a:r>
            <a:r>
              <a:rPr lang="en-US" dirty="0" err="1" smtClean="0">
                <a:latin typeface="Gabriola" pitchFamily="82" charset="0"/>
              </a:rPr>
              <a:t>Glycine</a:t>
            </a:r>
            <a:r>
              <a:rPr lang="en-US" dirty="0" smtClean="0">
                <a:latin typeface="Gabriola" pitchFamily="82" charset="0"/>
              </a:rPr>
              <a:t>		</a:t>
            </a:r>
            <a:r>
              <a:rPr lang="en-US" dirty="0" err="1" smtClean="0">
                <a:latin typeface="Gabriola" pitchFamily="82" charset="0"/>
              </a:rPr>
              <a:t>Alanine</a:t>
            </a:r>
            <a:endParaRPr lang="en-US" dirty="0" smtClean="0">
              <a:latin typeface="Gabriola" pitchFamily="82" charset="0"/>
            </a:endParaRPr>
          </a:p>
          <a:p>
            <a:pPr lvl="1"/>
            <a:r>
              <a:rPr lang="en-US" dirty="0" err="1" smtClean="0">
                <a:latin typeface="Gabriola" pitchFamily="82" charset="0"/>
              </a:rPr>
              <a:t>Valine</a:t>
            </a:r>
            <a:r>
              <a:rPr lang="en-US" dirty="0" smtClean="0">
                <a:latin typeface="Gabriola" pitchFamily="82" charset="0"/>
              </a:rPr>
              <a:t> 		Phenylalanine,		Serine		</a:t>
            </a:r>
            <a:r>
              <a:rPr lang="en-US" dirty="0" err="1" smtClean="0">
                <a:latin typeface="Gabriola" pitchFamily="82" charset="0"/>
              </a:rPr>
              <a:t>Threonine</a:t>
            </a:r>
            <a:endParaRPr lang="en-US" dirty="0" smtClean="0">
              <a:latin typeface="Gabriola" pitchFamily="82" charset="0"/>
            </a:endParaRPr>
          </a:p>
          <a:p>
            <a:pPr lvl="1"/>
            <a:r>
              <a:rPr lang="en-US" dirty="0" smtClean="0">
                <a:latin typeface="Gabriola" pitchFamily="82" charset="0"/>
              </a:rPr>
              <a:t>Tryptophan	</a:t>
            </a:r>
            <a:r>
              <a:rPr lang="en-US" dirty="0" err="1" smtClean="0">
                <a:latin typeface="Gabriola" pitchFamily="82" charset="0"/>
              </a:rPr>
              <a:t>Threonine</a:t>
            </a:r>
            <a:r>
              <a:rPr lang="en-US" dirty="0" smtClean="0">
                <a:latin typeface="Gabriola" pitchFamily="82" charset="0"/>
              </a:rPr>
              <a:t> 		Glutamate 	</a:t>
            </a:r>
            <a:r>
              <a:rPr lang="en-US" dirty="0" err="1" smtClean="0">
                <a:latin typeface="Gabriola" pitchFamily="82" charset="0"/>
              </a:rPr>
              <a:t>Asarpate</a:t>
            </a:r>
            <a:endParaRPr lang="en-US" dirty="0" smtClean="0">
              <a:latin typeface="Gabriola" pitchFamily="82" charset="0"/>
            </a:endParaRPr>
          </a:p>
          <a:p>
            <a:pPr lvl="1"/>
            <a:r>
              <a:rPr lang="en-US" dirty="0" smtClean="0">
                <a:latin typeface="Gabriola" pitchFamily="82" charset="0"/>
              </a:rPr>
              <a:t>Lysine		</a:t>
            </a:r>
            <a:r>
              <a:rPr lang="en-US" dirty="0" err="1" smtClean="0">
                <a:latin typeface="Gabriola" pitchFamily="82" charset="0"/>
              </a:rPr>
              <a:t>Methionine</a:t>
            </a:r>
            <a:r>
              <a:rPr lang="en-US" dirty="0" smtClean="0">
                <a:latin typeface="Gabriola" pitchFamily="82" charset="0"/>
              </a:rPr>
              <a:t>		Glutamine	</a:t>
            </a:r>
            <a:r>
              <a:rPr lang="en-US" dirty="0" err="1" smtClean="0">
                <a:latin typeface="Gabriola" pitchFamily="82" charset="0"/>
              </a:rPr>
              <a:t>Asparagine</a:t>
            </a:r>
            <a:endParaRPr lang="en-US" dirty="0" smtClean="0">
              <a:latin typeface="Gabriola" pitchFamily="82" charset="0"/>
            </a:endParaRPr>
          </a:p>
          <a:p>
            <a:pPr lvl="1"/>
            <a:r>
              <a:rPr lang="en-US" dirty="0" err="1" smtClean="0">
                <a:solidFill>
                  <a:srgbClr val="FF0000"/>
                </a:solidFill>
                <a:latin typeface="Gabriola" pitchFamily="82" charset="0"/>
              </a:rPr>
              <a:t>Histidine</a:t>
            </a:r>
            <a:r>
              <a:rPr lang="en-US" dirty="0">
                <a:solidFill>
                  <a:srgbClr val="FF0000"/>
                </a:solidFill>
                <a:latin typeface="Gabriola" pitchFamily="82" charset="0"/>
              </a:rPr>
              <a:t>, </a:t>
            </a:r>
            <a:r>
              <a:rPr lang="en-US" dirty="0" smtClean="0">
                <a:solidFill>
                  <a:srgbClr val="FF0000"/>
                </a:solidFill>
                <a:latin typeface="Gabriola" pitchFamily="82" charset="0"/>
              </a:rPr>
              <a:t>	</a:t>
            </a:r>
            <a:r>
              <a:rPr lang="en-US" dirty="0" err="1" smtClean="0">
                <a:solidFill>
                  <a:srgbClr val="FF0000"/>
                </a:solidFill>
                <a:latin typeface="Gabriola" pitchFamily="82" charset="0"/>
              </a:rPr>
              <a:t>Arginine</a:t>
            </a:r>
            <a:r>
              <a:rPr lang="en-US" dirty="0" smtClean="0">
                <a:solidFill>
                  <a:srgbClr val="FF0000"/>
                </a:solidFill>
                <a:latin typeface="Gabriola" pitchFamily="82" charset="0"/>
              </a:rPr>
              <a:t>		</a:t>
            </a:r>
            <a:r>
              <a:rPr lang="en-US" dirty="0" err="1" smtClean="0">
                <a:latin typeface="Gabriola" pitchFamily="82" charset="0"/>
              </a:rPr>
              <a:t>Proline</a:t>
            </a:r>
            <a:r>
              <a:rPr lang="en-US" dirty="0" smtClean="0">
                <a:latin typeface="Gabriola" pitchFamily="82" charset="0"/>
              </a:rPr>
              <a:t>		</a:t>
            </a:r>
            <a:r>
              <a:rPr lang="en-US" dirty="0" err="1" smtClean="0">
                <a:latin typeface="Gabriola" pitchFamily="82" charset="0"/>
              </a:rPr>
              <a:t>Cystine</a:t>
            </a:r>
            <a:endParaRPr lang="en-US" dirty="0">
              <a:latin typeface="Gabriola" pitchFamily="82" charset="0"/>
            </a:endParaRPr>
          </a:p>
          <a:p>
            <a:r>
              <a:rPr lang="en-US" altLang="en-US" sz="2800" dirty="0" err="1" smtClean="0">
                <a:latin typeface="Gabriola" pitchFamily="82" charset="0"/>
              </a:rPr>
              <a:t>Histidine</a:t>
            </a:r>
            <a:r>
              <a:rPr lang="en-US" altLang="en-US" sz="2800" dirty="0" smtClean="0">
                <a:latin typeface="Gabriola" pitchFamily="82" charset="0"/>
              </a:rPr>
              <a:t> and </a:t>
            </a:r>
            <a:r>
              <a:rPr lang="en-US" altLang="en-US" sz="2800" dirty="0" err="1" smtClean="0">
                <a:latin typeface="Gabriola" pitchFamily="82" charset="0"/>
              </a:rPr>
              <a:t>arginine</a:t>
            </a:r>
            <a:r>
              <a:rPr lang="en-US" altLang="en-US" sz="2800" dirty="0" smtClean="0">
                <a:latin typeface="Gabriola" pitchFamily="82" charset="0"/>
              </a:rPr>
              <a:t> are partially essentially – cannot be synthesized in  appreciable amounts by the body </a:t>
            </a:r>
            <a:endParaRPr lang="en-US" altLang="en-US" sz="2800" dirty="0">
              <a:latin typeface="Gabriola"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98462" y="111125"/>
            <a:ext cx="8451813" cy="727075"/>
          </a:xfrm>
        </p:spPr>
        <p:txBody>
          <a:bodyPr/>
          <a:lstStyle/>
          <a:p>
            <a:r>
              <a:rPr lang="en-US" sz="2800" dirty="0">
                <a:latin typeface="Goudy Old Style" panose="02020502050305020303" pitchFamily="18" charset="0"/>
              </a:rPr>
              <a:t>Amino acid </a:t>
            </a:r>
            <a:r>
              <a:rPr lang="en-US" sz="2800" dirty="0" smtClean="0">
                <a:latin typeface="Goudy Old Style" panose="02020502050305020303" pitchFamily="18" charset="0"/>
              </a:rPr>
              <a:t>derivatives-</a:t>
            </a:r>
            <a:endParaRPr lang="en-US" sz="2800" dirty="0">
              <a:latin typeface="Goudy Old Style" panose="02020502050305020303" pitchFamily="18" charset="0"/>
            </a:endParaRPr>
          </a:p>
        </p:txBody>
      </p:sp>
      <p:sp>
        <p:nvSpPr>
          <p:cNvPr id="250883" name="Rectangle 3"/>
          <p:cNvSpPr>
            <a:spLocks noGrp="1" noChangeArrowheads="1"/>
          </p:cNvSpPr>
          <p:nvPr>
            <p:ph type="body" idx="1"/>
          </p:nvPr>
        </p:nvSpPr>
        <p:spPr>
          <a:xfrm>
            <a:off x="449263" y="914400"/>
            <a:ext cx="8694737" cy="5638800"/>
          </a:xfrm>
        </p:spPr>
        <p:txBody>
          <a:bodyPr>
            <a:normAutofit/>
          </a:bodyPr>
          <a:lstStyle/>
          <a:p>
            <a:pPr>
              <a:lnSpc>
                <a:spcPct val="80000"/>
              </a:lnSpc>
            </a:pPr>
            <a:r>
              <a:rPr lang="en-US" sz="2800" dirty="0" smtClean="0">
                <a:latin typeface="Goudy Old Style" panose="02020502050305020303" pitchFamily="18" charset="0"/>
              </a:rPr>
              <a:t>derived from the primary amino acids </a:t>
            </a:r>
          </a:p>
          <a:p>
            <a:pPr>
              <a:lnSpc>
                <a:spcPct val="80000"/>
              </a:lnSpc>
            </a:pPr>
            <a:r>
              <a:rPr lang="en-US" sz="2800" dirty="0" smtClean="0">
                <a:latin typeface="Goudy Old Style" panose="02020502050305020303" pitchFamily="18" charset="0"/>
              </a:rPr>
              <a:t>Obtained thro. modification </a:t>
            </a:r>
            <a:r>
              <a:rPr lang="en-US" sz="2800" dirty="0">
                <a:latin typeface="Goudy Old Style" panose="02020502050305020303" pitchFamily="18" charset="0"/>
              </a:rPr>
              <a:t>of a standard amino acid after a polypeptide has been synthesized</a:t>
            </a:r>
            <a:r>
              <a:rPr lang="en-US" sz="2800" dirty="0" smtClean="0">
                <a:latin typeface="Goudy Old Style" panose="02020502050305020303" pitchFamily="18" charset="0"/>
              </a:rPr>
              <a:t>.</a:t>
            </a:r>
          </a:p>
          <a:p>
            <a:pPr>
              <a:lnSpc>
                <a:spcPct val="80000"/>
              </a:lnSpc>
            </a:pPr>
            <a:r>
              <a:rPr lang="en-US" sz="2800" dirty="0" smtClean="0">
                <a:latin typeface="Goudy Old Style" panose="02020502050305020303" pitchFamily="18" charset="0"/>
              </a:rPr>
              <a:t>amino acids derivatives are components of proteins</a:t>
            </a:r>
          </a:p>
          <a:p>
            <a:pPr>
              <a:lnSpc>
                <a:spcPct val="80000"/>
              </a:lnSpc>
            </a:pPr>
            <a:r>
              <a:rPr lang="en-US" sz="2800" dirty="0" smtClean="0">
                <a:latin typeface="Goudy Old Style" panose="02020502050305020303" pitchFamily="18" charset="0"/>
              </a:rPr>
              <a:t>Nonstandard </a:t>
            </a:r>
            <a:r>
              <a:rPr lang="en-US" sz="2800" dirty="0">
                <a:latin typeface="Goudy Old Style" panose="02020502050305020303" pitchFamily="18" charset="0"/>
              </a:rPr>
              <a:t>amino acids play a variety of roles: </a:t>
            </a:r>
            <a:endParaRPr lang="en-US" sz="2800" dirty="0" smtClean="0">
              <a:latin typeface="Goudy Old Style" panose="02020502050305020303" pitchFamily="18" charset="0"/>
            </a:endParaRPr>
          </a:p>
          <a:p>
            <a:pPr lvl="1">
              <a:lnSpc>
                <a:spcPct val="80000"/>
              </a:lnSpc>
            </a:pPr>
            <a:r>
              <a:rPr lang="en-US" dirty="0" smtClean="0">
                <a:latin typeface="Goudy Old Style" panose="02020502050305020303" pitchFamily="18" charset="0"/>
              </a:rPr>
              <a:t>structural,- maintain the protein </a:t>
            </a:r>
          </a:p>
          <a:p>
            <a:pPr lvl="1">
              <a:lnSpc>
                <a:spcPct val="80000"/>
              </a:lnSpc>
            </a:pPr>
            <a:r>
              <a:rPr lang="en-US" dirty="0" smtClean="0">
                <a:latin typeface="Goudy Old Style" panose="02020502050305020303" pitchFamily="18" charset="0"/>
              </a:rPr>
              <a:t>antibiotics</a:t>
            </a:r>
          </a:p>
          <a:p>
            <a:pPr lvl="1">
              <a:lnSpc>
                <a:spcPct val="80000"/>
              </a:lnSpc>
            </a:pPr>
            <a:r>
              <a:rPr lang="en-US" dirty="0" smtClean="0">
                <a:latin typeface="Goudy Old Style" panose="02020502050305020303" pitchFamily="18" charset="0"/>
              </a:rPr>
              <a:t>signals </a:t>
            </a:r>
          </a:p>
          <a:p>
            <a:pPr lvl="1">
              <a:lnSpc>
                <a:spcPct val="80000"/>
              </a:lnSpc>
            </a:pPr>
            <a:r>
              <a:rPr lang="en-US" dirty="0" smtClean="0">
                <a:latin typeface="Goudy Old Style" panose="02020502050305020303" pitchFamily="18" charset="0"/>
              </a:rPr>
              <a:t>hormones</a:t>
            </a:r>
          </a:p>
          <a:p>
            <a:pPr lvl="1">
              <a:lnSpc>
                <a:spcPct val="80000"/>
              </a:lnSpc>
            </a:pPr>
            <a:r>
              <a:rPr lang="en-US" dirty="0" smtClean="0">
                <a:latin typeface="Goudy Old Style" panose="02020502050305020303" pitchFamily="18" charset="0"/>
              </a:rPr>
              <a:t>neurotransmitters</a:t>
            </a:r>
          </a:p>
          <a:p>
            <a:pPr lvl="1">
              <a:lnSpc>
                <a:spcPct val="80000"/>
              </a:lnSpc>
            </a:pPr>
            <a:r>
              <a:rPr lang="en-US" dirty="0" smtClean="0">
                <a:latin typeface="Goudy Old Style" panose="02020502050305020303" pitchFamily="18" charset="0"/>
              </a:rPr>
              <a:t>intermediates </a:t>
            </a:r>
            <a:r>
              <a:rPr lang="en-US" dirty="0">
                <a:latin typeface="Goudy Old Style" panose="02020502050305020303" pitchFamily="18" charset="0"/>
              </a:rPr>
              <a:t>in metabolic cycles, etc.  </a:t>
            </a:r>
          </a:p>
          <a:p>
            <a:pPr>
              <a:lnSpc>
                <a:spcPct val="80000"/>
              </a:lnSpc>
            </a:pPr>
            <a:endParaRPr lang="en-US" sz="2800" dirty="0">
              <a:latin typeface="Goudy Old Style" panose="02020502050305020303" pitchFamily="18" charset="0"/>
            </a:endParaRPr>
          </a:p>
          <a:p>
            <a:pPr lvl="1">
              <a:lnSpc>
                <a:spcPct val="80000"/>
              </a:lnSpc>
              <a:buFontTx/>
              <a:buNone/>
            </a:pPr>
            <a:endParaRPr lang="en-US" dirty="0">
              <a:latin typeface="Goudy Old Style" panose="02020502050305020303" pitchFamily="18" charset="0"/>
            </a:endParaRPr>
          </a:p>
        </p:txBody>
      </p:sp>
      <p:sp>
        <p:nvSpPr>
          <p:cNvPr id="4" name="Slide Number Placeholder 3"/>
          <p:cNvSpPr>
            <a:spLocks noGrp="1"/>
          </p:cNvSpPr>
          <p:nvPr>
            <p:ph type="sldNum" sz="quarter" idx="12"/>
          </p:nvPr>
        </p:nvSpPr>
        <p:spPr>
          <a:xfrm>
            <a:off x="6553199" y="6356350"/>
            <a:ext cx="2191211" cy="365125"/>
          </a:xfrm>
        </p:spPr>
        <p:txBody>
          <a:bodyPr/>
          <a:lstStyle/>
          <a:p>
            <a:fld id="{15EFC0BB-0906-4FED-8B57-44D53B74E59E}" type="slidenum">
              <a:rPr lang="en-US" sz="2800" smtClean="0">
                <a:latin typeface="Goudy Old Style" panose="02020502050305020303" pitchFamily="18" charset="0"/>
              </a:rPr>
              <a:pPr/>
              <a:t>21</a:t>
            </a:fld>
            <a:endParaRPr lang="en-US" sz="28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dirty="0" smtClean="0">
                <a:latin typeface="Goudy Old Style" panose="02020502050305020303" pitchFamily="18" charset="0"/>
              </a:rPr>
              <a:t>Amino acid derivatives</a:t>
            </a:r>
            <a:endParaRPr lang="en-US" sz="2800" dirty="0">
              <a:latin typeface="Goudy Old Style" panose="02020502050305020303" pitchFamily="18" charset="0"/>
            </a:endParaRPr>
          </a:p>
        </p:txBody>
      </p:sp>
      <p:sp>
        <p:nvSpPr>
          <p:cNvPr id="3" name="Content Placeholder 2"/>
          <p:cNvSpPr>
            <a:spLocks noGrp="1"/>
          </p:cNvSpPr>
          <p:nvPr>
            <p:ph idx="1"/>
          </p:nvPr>
        </p:nvSpPr>
        <p:spPr>
          <a:xfrm>
            <a:off x="457200" y="762001"/>
            <a:ext cx="8229600" cy="5791200"/>
          </a:xfrm>
        </p:spPr>
        <p:txBody>
          <a:bodyPr>
            <a:noAutofit/>
          </a:bodyPr>
          <a:lstStyle/>
          <a:p>
            <a:pPr algn="just">
              <a:buNone/>
            </a:pPr>
            <a:r>
              <a:rPr lang="en-US" sz="2800" b="1" dirty="0" smtClean="0">
                <a:latin typeface="Goudy Old Style" panose="02020502050305020303" pitchFamily="18" charset="0"/>
              </a:rPr>
              <a:t>Structural roles </a:t>
            </a:r>
          </a:p>
          <a:p>
            <a:pPr algn="just">
              <a:buFont typeface="Wingdings" pitchFamily="2" charset="2"/>
              <a:buChar char="v"/>
            </a:pPr>
            <a:r>
              <a:rPr lang="en-US" sz="2800" b="1" dirty="0" smtClean="0">
                <a:latin typeface="Goudy Old Style" panose="02020502050305020303" pitchFamily="18" charset="0"/>
              </a:rPr>
              <a:t>4-hydroxyproline and 5-hydroxylysine: </a:t>
            </a:r>
            <a:r>
              <a:rPr lang="en-US" sz="2800" dirty="0" smtClean="0">
                <a:latin typeface="Goudy Old Style" panose="02020502050305020303" pitchFamily="18" charset="0"/>
              </a:rPr>
              <a:t>structural components of collagen a structural protein</a:t>
            </a:r>
          </a:p>
          <a:p>
            <a:pPr algn="just">
              <a:buFont typeface="Wingdings" pitchFamily="2" charset="2"/>
              <a:buChar char="v"/>
            </a:pPr>
            <a:r>
              <a:rPr lang="en-US" sz="2800" b="1" dirty="0" smtClean="0">
                <a:latin typeface="Goudy Old Style" panose="02020502050305020303" pitchFamily="18" charset="0"/>
              </a:rPr>
              <a:t>N-formyl methionine: </a:t>
            </a:r>
            <a:r>
              <a:rPr lang="en-US" sz="2800" dirty="0" smtClean="0">
                <a:latin typeface="Goudy Old Style" panose="02020502050305020303" pitchFamily="18" charset="0"/>
              </a:rPr>
              <a:t>the N-terminal ( starting amino </a:t>
            </a:r>
            <a:r>
              <a:rPr lang="en-US" sz="2800" dirty="0" err="1" smtClean="0">
                <a:latin typeface="Goudy Old Style" panose="02020502050305020303" pitchFamily="18" charset="0"/>
              </a:rPr>
              <a:t>acide</a:t>
            </a:r>
            <a:r>
              <a:rPr lang="en-US" sz="2800" dirty="0" smtClean="0">
                <a:latin typeface="Goudy Old Style" panose="02020502050305020303" pitchFamily="18" charset="0"/>
              </a:rPr>
              <a:t>) residue of all prokaryotic proteins but is usually removed as the protein matures</a:t>
            </a:r>
          </a:p>
          <a:p>
            <a:pPr algn="just">
              <a:buFont typeface="Wingdings" pitchFamily="2" charset="2"/>
              <a:buChar char="v"/>
            </a:pPr>
            <a:r>
              <a:rPr lang="en-US" sz="2800" b="1" dirty="0" smtClean="0">
                <a:latin typeface="Goudy Old Style" panose="02020502050305020303" pitchFamily="18" charset="0"/>
              </a:rPr>
              <a:t>Gamma-</a:t>
            </a:r>
            <a:r>
              <a:rPr lang="en-US" sz="2800" b="1" dirty="0" err="1" smtClean="0">
                <a:latin typeface="Goudy Old Style" panose="02020502050305020303" pitchFamily="18" charset="0"/>
              </a:rPr>
              <a:t>carbocyglutamate</a:t>
            </a:r>
            <a:r>
              <a:rPr lang="en-US" sz="2800" b="1" dirty="0" smtClean="0">
                <a:latin typeface="Goudy Old Style" panose="02020502050305020303" pitchFamily="18" charset="0"/>
              </a:rPr>
              <a:t> </a:t>
            </a:r>
            <a:r>
              <a:rPr lang="en-US" sz="2800" dirty="0" smtClean="0">
                <a:latin typeface="Goudy Old Style" panose="02020502050305020303" pitchFamily="18" charset="0"/>
              </a:rPr>
              <a:t>is part of proteins involved in blood clotting</a:t>
            </a:r>
          </a:p>
          <a:p>
            <a:pPr algn="just">
              <a:buFont typeface="Wingdings" pitchFamily="2" charset="2"/>
              <a:buChar char="v"/>
            </a:pPr>
            <a:r>
              <a:rPr lang="en-US" sz="2800" b="1" dirty="0" err="1" smtClean="0">
                <a:latin typeface="Goudy Old Style" panose="02020502050305020303" pitchFamily="18" charset="0"/>
              </a:rPr>
              <a:t>Methylated</a:t>
            </a:r>
            <a:r>
              <a:rPr lang="en-US" sz="2800" b="1" dirty="0" smtClean="0">
                <a:latin typeface="Goudy Old Style" panose="02020502050305020303" pitchFamily="18" charset="0"/>
              </a:rPr>
              <a:t> and acetylated amino acids: </a:t>
            </a:r>
            <a:r>
              <a:rPr lang="en-US" sz="2800" dirty="0" smtClean="0">
                <a:latin typeface="Goudy Old Style" panose="02020502050305020303" pitchFamily="18" charset="0"/>
              </a:rPr>
              <a:t>are important parts of ribosomal proteins and chromosomal proteins called </a:t>
            </a:r>
            <a:r>
              <a:rPr lang="en-US" sz="2800" dirty="0" err="1" smtClean="0">
                <a:latin typeface="Goudy Old Style" panose="02020502050305020303" pitchFamily="18" charset="0"/>
              </a:rPr>
              <a:t>histones</a:t>
            </a:r>
            <a:r>
              <a:rPr lang="en-US" sz="2800" dirty="0" smtClean="0">
                <a:latin typeface="Goudy Old Style" panose="02020502050305020303" pitchFamily="18" charset="0"/>
              </a:rPr>
              <a:t> (important for chromatin formation in eukaryotes) </a:t>
            </a:r>
          </a:p>
          <a:p>
            <a:endParaRPr lang="en-US" sz="2800" dirty="0" smtClean="0">
              <a:latin typeface="Goudy Old Style" panose="02020502050305020303" pitchFamily="18" charset="0"/>
            </a:endParaRPr>
          </a:p>
          <a:p>
            <a:endParaRPr lang="en-US" sz="2800" dirty="0" smtClean="0">
              <a:latin typeface="Goudy Old Style" panose="02020502050305020303" pitchFamily="18" charset="0"/>
            </a:endParaRPr>
          </a:p>
          <a:p>
            <a:endParaRPr lang="en-US" sz="2800" dirty="0">
              <a:latin typeface="Goudy Old Style" panose="02020502050305020303" pitchFamily="18" charset="0"/>
            </a:endParaRPr>
          </a:p>
        </p:txBody>
      </p:sp>
      <p:sp>
        <p:nvSpPr>
          <p:cNvPr id="4" name="Slide Number Placeholder 3"/>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22</a:t>
            </a:fld>
            <a:endParaRPr lang="en-US" sz="28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 y="-19050"/>
            <a:ext cx="8662737" cy="781050"/>
          </a:xfrm>
        </p:spPr>
        <p:txBody>
          <a:bodyPr/>
          <a:lstStyle/>
          <a:p>
            <a:r>
              <a:rPr lang="en-US" sz="2600" dirty="0" smtClean="0">
                <a:latin typeface="Goudy Old Style" panose="02020502050305020303" pitchFamily="18" charset="0"/>
              </a:rPr>
              <a:t>Amino acid derivatives</a:t>
            </a:r>
            <a:endParaRPr lang="en-US" sz="2600" dirty="0">
              <a:latin typeface="Goudy Old Style" panose="02020502050305020303" pitchFamily="18" charset="0"/>
            </a:endParaRPr>
          </a:p>
        </p:txBody>
      </p:sp>
      <p:sp>
        <p:nvSpPr>
          <p:cNvPr id="3" name="Content Placeholder 2"/>
          <p:cNvSpPr>
            <a:spLocks noGrp="1"/>
          </p:cNvSpPr>
          <p:nvPr>
            <p:ph idx="1"/>
          </p:nvPr>
        </p:nvSpPr>
        <p:spPr>
          <a:xfrm>
            <a:off x="0" y="609600"/>
            <a:ext cx="9144000" cy="6248400"/>
          </a:xfrm>
        </p:spPr>
        <p:txBody>
          <a:bodyPr>
            <a:noAutofit/>
          </a:bodyPr>
          <a:lstStyle/>
          <a:p>
            <a:pPr>
              <a:buNone/>
            </a:pPr>
            <a:r>
              <a:rPr lang="en-US" sz="2600" b="1" dirty="0" smtClean="0">
                <a:latin typeface="Goudy Old Style" panose="02020502050305020303" pitchFamily="18" charset="0"/>
              </a:rPr>
              <a:t>Signal and neurotransmitters </a:t>
            </a:r>
          </a:p>
          <a:p>
            <a:pPr marL="514350" indent="-514350">
              <a:buFont typeface="+mj-lt"/>
              <a:buAutoNum type="arabicPeriod"/>
            </a:pPr>
            <a:r>
              <a:rPr lang="en-US" sz="2600" b="1" dirty="0" smtClean="0">
                <a:latin typeface="Goudy Old Style" panose="02020502050305020303" pitchFamily="18" charset="0"/>
              </a:rPr>
              <a:t>Gama </a:t>
            </a:r>
            <a:r>
              <a:rPr lang="en-US" sz="2600" b="1" dirty="0" err="1" smtClean="0">
                <a:latin typeface="Goudy Old Style" panose="02020502050305020303" pitchFamily="18" charset="0"/>
              </a:rPr>
              <a:t>aminobutyric</a:t>
            </a:r>
            <a:r>
              <a:rPr lang="en-US" sz="2600" b="1" dirty="0" smtClean="0">
                <a:latin typeface="Goudy Old Style" panose="02020502050305020303" pitchFamily="18" charset="0"/>
              </a:rPr>
              <a:t> acid (GABA): </a:t>
            </a:r>
            <a:r>
              <a:rPr lang="en-US" sz="2600" dirty="0" smtClean="0">
                <a:latin typeface="Goudy Old Style" panose="02020502050305020303" pitchFamily="18" charset="0"/>
              </a:rPr>
              <a:t>a glutamate </a:t>
            </a:r>
            <a:r>
              <a:rPr lang="en-US" sz="2600" dirty="0" err="1" smtClean="0">
                <a:latin typeface="Goudy Old Style" panose="02020502050305020303" pitchFamily="18" charset="0"/>
              </a:rPr>
              <a:t>decarboxylation</a:t>
            </a:r>
            <a:r>
              <a:rPr lang="en-US" sz="2600" dirty="0" smtClean="0">
                <a:latin typeface="Goudy Old Style" panose="02020502050305020303" pitchFamily="18" charset="0"/>
              </a:rPr>
              <a:t> product of dopamine and </a:t>
            </a:r>
            <a:r>
              <a:rPr lang="en-US" sz="2600" dirty="0" err="1" smtClean="0">
                <a:latin typeface="Goudy Old Style" panose="02020502050305020303" pitchFamily="18" charset="0"/>
              </a:rPr>
              <a:t>glycine</a:t>
            </a:r>
            <a:r>
              <a:rPr lang="en-US" sz="2600" dirty="0" smtClean="0">
                <a:latin typeface="Goudy Old Style" panose="02020502050305020303" pitchFamily="18" charset="0"/>
              </a:rPr>
              <a:t> used as  neurotransmitters</a:t>
            </a:r>
          </a:p>
          <a:p>
            <a:pPr marL="514350" indent="-514350">
              <a:buFont typeface="+mj-lt"/>
              <a:buAutoNum type="arabicPeriod"/>
            </a:pPr>
            <a:r>
              <a:rPr lang="en-US" sz="2600" b="1" dirty="0" smtClean="0">
                <a:latin typeface="Goudy Old Style" panose="02020502050305020303" pitchFamily="18" charset="0"/>
              </a:rPr>
              <a:t>Histamine</a:t>
            </a:r>
            <a:r>
              <a:rPr lang="en-US" sz="2600" dirty="0" smtClean="0">
                <a:latin typeface="Goudy Old Style" panose="02020502050305020303" pitchFamily="18" charset="0"/>
              </a:rPr>
              <a:t> : is a mediator of allergic reactions</a:t>
            </a:r>
          </a:p>
          <a:p>
            <a:pPr marL="514350" indent="-514350">
              <a:buFont typeface="+mj-lt"/>
              <a:buAutoNum type="arabicPeriod"/>
            </a:pPr>
            <a:r>
              <a:rPr lang="en-US" sz="2600" b="1" dirty="0" err="1" smtClean="0">
                <a:latin typeface="Goudy Old Style" panose="02020502050305020303" pitchFamily="18" charset="0"/>
              </a:rPr>
              <a:t>Thyroxine</a:t>
            </a:r>
            <a:r>
              <a:rPr lang="en-US" sz="2600" dirty="0" smtClean="0">
                <a:latin typeface="Goudy Old Style" panose="02020502050305020303" pitchFamily="18" charset="0"/>
              </a:rPr>
              <a:t> :is an iodine-containing hormone that stimulates metabolism</a:t>
            </a:r>
          </a:p>
          <a:p>
            <a:pPr marL="514350" indent="-514350">
              <a:buNone/>
            </a:pPr>
            <a:r>
              <a:rPr lang="en-US" sz="2600" b="1" dirty="0" smtClean="0">
                <a:latin typeface="Goudy Old Style" panose="02020502050305020303" pitchFamily="18" charset="0"/>
              </a:rPr>
              <a:t>Intermediates in metabolic processes</a:t>
            </a:r>
          </a:p>
          <a:p>
            <a:pPr marL="514350" indent="-514350">
              <a:buFont typeface="+mj-lt"/>
              <a:buAutoNum type="arabicPeriod"/>
            </a:pPr>
            <a:r>
              <a:rPr lang="en-US" sz="2600" b="1" dirty="0" err="1" smtClean="0">
                <a:latin typeface="Goudy Old Style" panose="02020502050305020303" pitchFamily="18" charset="0"/>
              </a:rPr>
              <a:t>Citrulline</a:t>
            </a:r>
            <a:r>
              <a:rPr lang="en-US" sz="2600" b="1" dirty="0" smtClean="0">
                <a:latin typeface="Goudy Old Style" panose="02020502050305020303" pitchFamily="18" charset="0"/>
              </a:rPr>
              <a:t> and </a:t>
            </a:r>
            <a:r>
              <a:rPr lang="en-US" sz="2600" b="1" dirty="0" err="1" smtClean="0">
                <a:latin typeface="Goudy Old Style" panose="02020502050305020303" pitchFamily="18" charset="0"/>
              </a:rPr>
              <a:t>ornithine</a:t>
            </a:r>
            <a:r>
              <a:rPr lang="en-US" sz="2600" b="1" dirty="0" smtClean="0">
                <a:latin typeface="Goudy Old Style" panose="02020502050305020303" pitchFamily="18" charset="0"/>
              </a:rPr>
              <a:t> : </a:t>
            </a:r>
            <a:r>
              <a:rPr lang="en-US" sz="2600" dirty="0" smtClean="0">
                <a:latin typeface="Goudy Old Style" panose="02020502050305020303" pitchFamily="18" charset="0"/>
              </a:rPr>
              <a:t>are important in urea biosynthesis</a:t>
            </a:r>
          </a:p>
          <a:p>
            <a:pPr marL="514350" indent="-514350">
              <a:buFont typeface="+mj-lt"/>
              <a:buAutoNum type="arabicPeriod"/>
            </a:pPr>
            <a:r>
              <a:rPr lang="en-US" sz="2600" b="1" dirty="0" err="1" smtClean="0">
                <a:latin typeface="Goudy Old Style" panose="02020502050305020303" pitchFamily="18" charset="0"/>
              </a:rPr>
              <a:t>Homocysteine</a:t>
            </a:r>
            <a:r>
              <a:rPr lang="en-US" sz="2600" dirty="0" smtClean="0">
                <a:latin typeface="Goudy Old Style" panose="02020502050305020303" pitchFamily="18" charset="0"/>
              </a:rPr>
              <a:t> : an intermediate in amino acid metabolism</a:t>
            </a:r>
          </a:p>
          <a:p>
            <a:pPr marL="514350" indent="-514350">
              <a:buFont typeface="+mj-lt"/>
              <a:buAutoNum type="arabicPeriod"/>
            </a:pPr>
            <a:r>
              <a:rPr lang="en-US" sz="2600" b="1" dirty="0" smtClean="0">
                <a:latin typeface="Goudy Old Style" panose="02020502050305020303" pitchFamily="18" charset="0"/>
              </a:rPr>
              <a:t>S-</a:t>
            </a:r>
            <a:r>
              <a:rPr lang="en-US" sz="2600" b="1" dirty="0" err="1" smtClean="0">
                <a:latin typeface="Goudy Old Style" panose="02020502050305020303" pitchFamily="18" charset="0"/>
              </a:rPr>
              <a:t>adnosylmethionine</a:t>
            </a:r>
            <a:r>
              <a:rPr lang="en-US" sz="2600" b="1" dirty="0" smtClean="0">
                <a:latin typeface="Goudy Old Style" panose="02020502050305020303" pitchFamily="18" charset="0"/>
              </a:rPr>
              <a:t>: </a:t>
            </a:r>
            <a:r>
              <a:rPr lang="en-US" sz="2600" dirty="0" smtClean="0">
                <a:latin typeface="Goudy Old Style" panose="02020502050305020303" pitchFamily="18" charset="0"/>
              </a:rPr>
              <a:t>is </a:t>
            </a:r>
            <a:r>
              <a:rPr lang="en-US" sz="2600" dirty="0" err="1" smtClean="0">
                <a:latin typeface="Goudy Old Style" panose="02020502050305020303" pitchFamily="18" charset="0"/>
              </a:rPr>
              <a:t>methylating</a:t>
            </a:r>
            <a:r>
              <a:rPr lang="en-US" sz="2600" dirty="0" smtClean="0">
                <a:latin typeface="Goudy Old Style" panose="02020502050305020303" pitchFamily="18" charset="0"/>
              </a:rPr>
              <a:t> agent (adds methyl groups to other compounds)</a:t>
            </a:r>
          </a:p>
          <a:p>
            <a:pPr marL="514350" indent="-514350">
              <a:buFont typeface="+mj-lt"/>
              <a:buAutoNum type="arabicPeriod"/>
            </a:pPr>
            <a:r>
              <a:rPr lang="en-US" sz="2600" b="1" dirty="0" smtClean="0">
                <a:latin typeface="Goudy Old Style" panose="02020502050305020303" pitchFamily="18" charset="0"/>
              </a:rPr>
              <a:t>Beta-</a:t>
            </a:r>
            <a:r>
              <a:rPr lang="en-US" sz="2600" b="1" dirty="0" err="1" smtClean="0">
                <a:latin typeface="Goudy Old Style" panose="02020502050305020303" pitchFamily="18" charset="0"/>
              </a:rPr>
              <a:t>cyanoalanine</a:t>
            </a:r>
            <a:r>
              <a:rPr lang="en-US" sz="2600" b="1" dirty="0" smtClean="0">
                <a:latin typeface="Goudy Old Style" panose="02020502050305020303" pitchFamily="18" charset="0"/>
              </a:rPr>
              <a:t> : i</a:t>
            </a:r>
            <a:r>
              <a:rPr lang="en-US" sz="2600" dirty="0" smtClean="0">
                <a:latin typeface="Goudy Old Style" panose="02020502050305020303" pitchFamily="18" charset="0"/>
              </a:rPr>
              <a:t>s an intermediate in cyanide production in plants.</a:t>
            </a:r>
          </a:p>
          <a:p>
            <a:pPr marL="514350" indent="-514350">
              <a:buFont typeface="+mj-lt"/>
              <a:buAutoNum type="arabicPeriod"/>
            </a:pPr>
            <a:r>
              <a:rPr lang="en-US" sz="2600" b="1" dirty="0" err="1" smtClean="0">
                <a:latin typeface="Goudy Old Style" panose="02020502050305020303" pitchFamily="18" charset="0"/>
              </a:rPr>
              <a:t>Azaserine</a:t>
            </a:r>
            <a:r>
              <a:rPr lang="en-US" sz="2600" b="1" dirty="0" smtClean="0">
                <a:latin typeface="Goudy Old Style" panose="02020502050305020303" pitchFamily="18" charset="0"/>
              </a:rPr>
              <a:t>: </a:t>
            </a:r>
            <a:r>
              <a:rPr lang="en-US" sz="2600" dirty="0" smtClean="0">
                <a:latin typeface="Goudy Old Style" panose="02020502050305020303" pitchFamily="18" charset="0"/>
              </a:rPr>
              <a:t> is an antibiotic </a:t>
            </a:r>
          </a:p>
          <a:p>
            <a:endParaRPr lang="en-US" sz="2600" dirty="0" smtClean="0">
              <a:latin typeface="Goudy Old Style" panose="02020502050305020303" pitchFamily="18" charset="0"/>
            </a:endParaRPr>
          </a:p>
          <a:p>
            <a:endParaRPr lang="en-US" sz="2600" dirty="0">
              <a:latin typeface="Goudy Old Style" panose="02020502050305020303" pitchFamily="18" charset="0"/>
            </a:endParaRPr>
          </a:p>
        </p:txBody>
      </p:sp>
      <p:sp>
        <p:nvSpPr>
          <p:cNvPr id="4" name="Slide Number Placeholder 3"/>
          <p:cNvSpPr>
            <a:spLocks noGrp="1"/>
          </p:cNvSpPr>
          <p:nvPr>
            <p:ph type="sldNum" sz="quarter" idx="12"/>
          </p:nvPr>
        </p:nvSpPr>
        <p:spPr>
          <a:xfrm>
            <a:off x="6440905" y="6347222"/>
            <a:ext cx="2245895" cy="374253"/>
          </a:xfrm>
        </p:spPr>
        <p:txBody>
          <a:bodyPr/>
          <a:lstStyle/>
          <a:p>
            <a:fld id="{15EFC0BB-0906-4FED-8B57-44D53B74E59E}" type="slidenum">
              <a:rPr lang="en-US" sz="2600" smtClean="0">
                <a:latin typeface="Goudy Old Style" panose="02020502050305020303" pitchFamily="18" charset="0"/>
              </a:rPr>
              <a:pPr/>
              <a:t>23</a:t>
            </a:fld>
            <a:endParaRPr lang="en-US" sz="26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98463" y="111125"/>
            <a:ext cx="8229600" cy="574675"/>
          </a:xfrm>
        </p:spPr>
        <p:txBody>
          <a:bodyPr>
            <a:normAutofit fontScale="90000"/>
          </a:bodyPr>
          <a:lstStyle/>
          <a:p>
            <a:r>
              <a:rPr lang="en-US" sz="3200" b="1" dirty="0">
                <a:latin typeface="Gabriola" pitchFamily="82" charset="0"/>
              </a:rPr>
              <a:t>Nonstandard amino acids  </a:t>
            </a:r>
            <a:endParaRPr lang="en-US" dirty="0">
              <a:latin typeface="Gabriola" pitchFamily="82" charset="0"/>
            </a:endParaRPr>
          </a:p>
        </p:txBody>
      </p:sp>
      <p:pic>
        <p:nvPicPr>
          <p:cNvPr id="254979" name="Picture 3"/>
          <p:cNvPicPr>
            <a:picLocks noChangeAspect="1" noChangeArrowheads="1"/>
          </p:cNvPicPr>
          <p:nvPr/>
        </p:nvPicPr>
        <p:blipFill>
          <a:blip r:embed="rId3" cstate="print"/>
          <a:srcRect/>
          <a:stretch>
            <a:fillRect/>
          </a:stretch>
        </p:blipFill>
        <p:spPr bwMode="auto">
          <a:xfrm>
            <a:off x="152400" y="762000"/>
            <a:ext cx="8153400" cy="5637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06400" y="0"/>
            <a:ext cx="8229600" cy="1143000"/>
          </a:xfrm>
        </p:spPr>
        <p:txBody>
          <a:bodyPr>
            <a:normAutofit/>
          </a:bodyPr>
          <a:lstStyle/>
          <a:p>
            <a:r>
              <a:rPr lang="en-US" b="1" dirty="0">
                <a:latin typeface="Goudy Old Style" panose="02020502050305020303" pitchFamily="18" charset="0"/>
              </a:rPr>
              <a:t>Peptides</a:t>
            </a:r>
          </a:p>
        </p:txBody>
      </p:sp>
      <p:sp>
        <p:nvSpPr>
          <p:cNvPr id="262147" name="Rectangle 3"/>
          <p:cNvSpPr>
            <a:spLocks noGrp="1" noChangeArrowheads="1"/>
          </p:cNvSpPr>
          <p:nvPr>
            <p:ph type="body" idx="1"/>
          </p:nvPr>
        </p:nvSpPr>
        <p:spPr>
          <a:xfrm>
            <a:off x="450850" y="990600"/>
            <a:ext cx="8693150" cy="5867400"/>
          </a:xfrm>
        </p:spPr>
        <p:txBody>
          <a:bodyPr>
            <a:normAutofit lnSpcReduction="10000"/>
          </a:bodyPr>
          <a:lstStyle/>
          <a:p>
            <a:pPr>
              <a:lnSpc>
                <a:spcPct val="90000"/>
              </a:lnSpc>
            </a:pPr>
            <a:r>
              <a:rPr lang="en-US" sz="2800" dirty="0" smtClean="0">
                <a:latin typeface="Goudy Old Style" panose="02020502050305020303" pitchFamily="18" charset="0"/>
              </a:rPr>
              <a:t>A sequence of </a:t>
            </a:r>
            <a:r>
              <a:rPr lang="en-US" sz="2800" dirty="0" err="1" smtClean="0">
                <a:latin typeface="Goudy Old Style" panose="02020502050305020303" pitchFamily="18" charset="0"/>
              </a:rPr>
              <a:t>a.a</a:t>
            </a:r>
            <a:r>
              <a:rPr lang="en-US" sz="2800" dirty="0" smtClean="0">
                <a:latin typeface="Goudy Old Style" panose="02020502050305020303" pitchFamily="18" charset="0"/>
              </a:rPr>
              <a:t> joined together</a:t>
            </a:r>
          </a:p>
          <a:p>
            <a:pPr>
              <a:lnSpc>
                <a:spcPct val="90000"/>
              </a:lnSpc>
            </a:pPr>
            <a:r>
              <a:rPr lang="en-US" sz="2800" dirty="0" smtClean="0">
                <a:latin typeface="Goudy Old Style" panose="02020502050305020303" pitchFamily="18" charset="0"/>
              </a:rPr>
              <a:t>Amino acids are joined  </a:t>
            </a:r>
            <a:r>
              <a:rPr lang="en-US" sz="2800" dirty="0">
                <a:latin typeface="Goudy Old Style" panose="02020502050305020303" pitchFamily="18" charset="0"/>
              </a:rPr>
              <a:t>via peptide bonds </a:t>
            </a:r>
            <a:endParaRPr lang="en-US" sz="2800" dirty="0" smtClean="0">
              <a:latin typeface="Goudy Old Style" panose="02020502050305020303" pitchFamily="18" charset="0"/>
            </a:endParaRPr>
          </a:p>
          <a:p>
            <a:pPr>
              <a:lnSpc>
                <a:spcPct val="90000"/>
              </a:lnSpc>
            </a:pPr>
            <a:r>
              <a:rPr lang="en-US" sz="2800" dirty="0" smtClean="0">
                <a:latin typeface="Goudy Old Style" panose="02020502050305020303" pitchFamily="18" charset="0"/>
              </a:rPr>
              <a:t>Reaction occurs </a:t>
            </a:r>
            <a:r>
              <a:rPr lang="en-US" sz="2800" dirty="0" err="1" smtClean="0">
                <a:latin typeface="Goudy Old Style" panose="02020502050305020303" pitchFamily="18" charset="0"/>
              </a:rPr>
              <a:t>btwn</a:t>
            </a:r>
            <a:r>
              <a:rPr lang="en-US" sz="2800" dirty="0" smtClean="0">
                <a:latin typeface="Goudy Old Style" panose="02020502050305020303" pitchFamily="18" charset="0"/>
              </a:rPr>
              <a:t> the </a:t>
            </a:r>
            <a:r>
              <a:rPr lang="en-US" sz="2800" dirty="0">
                <a:latin typeface="Goudy Old Style" panose="02020502050305020303" pitchFamily="18" charset="0"/>
              </a:rPr>
              <a:t>amino (-NH</a:t>
            </a:r>
            <a:r>
              <a:rPr lang="en-US" sz="2800" baseline="-25000" dirty="0">
                <a:latin typeface="Goudy Old Style" panose="02020502050305020303" pitchFamily="18" charset="0"/>
              </a:rPr>
              <a:t>3</a:t>
            </a:r>
            <a:r>
              <a:rPr lang="en-US" sz="2800" baseline="30000" dirty="0">
                <a:latin typeface="Goudy Old Style" panose="02020502050305020303" pitchFamily="18" charset="0"/>
              </a:rPr>
              <a:t>+</a:t>
            </a:r>
            <a:r>
              <a:rPr lang="en-US" sz="2800" dirty="0">
                <a:latin typeface="Goudy Old Style" panose="02020502050305020303" pitchFamily="18" charset="0"/>
              </a:rPr>
              <a:t>) and carboxyl (-COO</a:t>
            </a:r>
            <a:r>
              <a:rPr lang="en-US" sz="2800" baseline="30000" dirty="0">
                <a:latin typeface="Goudy Old Style" panose="02020502050305020303" pitchFamily="18" charset="0"/>
              </a:rPr>
              <a:t>-</a:t>
            </a:r>
            <a:r>
              <a:rPr lang="en-US" sz="2800" dirty="0">
                <a:latin typeface="Goudy Old Style" panose="02020502050305020303" pitchFamily="18" charset="0"/>
              </a:rPr>
              <a:t>) </a:t>
            </a:r>
            <a:r>
              <a:rPr lang="en-US" sz="2800" dirty="0" smtClean="0">
                <a:latin typeface="Goudy Old Style" panose="02020502050305020303" pitchFamily="18" charset="0"/>
              </a:rPr>
              <a:t>groups</a:t>
            </a:r>
            <a:endParaRPr lang="en-US" sz="2800" dirty="0">
              <a:latin typeface="Goudy Old Style" panose="02020502050305020303" pitchFamily="18" charset="0"/>
            </a:endParaRPr>
          </a:p>
          <a:p>
            <a:pPr lvl="1">
              <a:lnSpc>
                <a:spcPct val="90000"/>
              </a:lnSpc>
            </a:pPr>
            <a:r>
              <a:rPr lang="en-US" dirty="0" smtClean="0">
                <a:latin typeface="Goudy Old Style" panose="02020502050305020303" pitchFamily="18" charset="0"/>
              </a:rPr>
              <a:t>Elimination </a:t>
            </a:r>
            <a:r>
              <a:rPr lang="en-US" dirty="0">
                <a:latin typeface="Goudy Old Style" panose="02020502050305020303" pitchFamily="18" charset="0"/>
              </a:rPr>
              <a:t>of a water molecules</a:t>
            </a:r>
          </a:p>
          <a:p>
            <a:pPr lvl="1">
              <a:lnSpc>
                <a:spcPct val="90000"/>
              </a:lnSpc>
            </a:pPr>
            <a:r>
              <a:rPr lang="en-US" dirty="0">
                <a:latin typeface="Goudy Old Style" panose="02020502050305020303" pitchFamily="18" charset="0"/>
              </a:rPr>
              <a:t>Formation of covalent amide linkage (peptide bond)</a:t>
            </a:r>
          </a:p>
          <a:p>
            <a:pPr>
              <a:lnSpc>
                <a:spcPct val="90000"/>
              </a:lnSpc>
            </a:pPr>
            <a:r>
              <a:rPr lang="en-US" sz="2800" b="1" dirty="0" smtClean="0">
                <a:latin typeface="Goudy Old Style" panose="02020502050305020303" pitchFamily="18" charset="0"/>
              </a:rPr>
              <a:t>Many different peptides</a:t>
            </a:r>
            <a:endParaRPr lang="en-US" sz="2800" b="1" dirty="0">
              <a:latin typeface="Goudy Old Style" panose="02020502050305020303" pitchFamily="18" charset="0"/>
            </a:endParaRPr>
          </a:p>
          <a:p>
            <a:pPr lvl="1">
              <a:lnSpc>
                <a:spcPct val="90000"/>
              </a:lnSpc>
            </a:pPr>
            <a:r>
              <a:rPr lang="en-US" dirty="0">
                <a:latin typeface="Goudy Old Style" panose="02020502050305020303" pitchFamily="18" charset="0"/>
              </a:rPr>
              <a:t>2 amino acid (</a:t>
            </a:r>
            <a:r>
              <a:rPr lang="en-US" dirty="0" err="1">
                <a:latin typeface="Goudy Old Style" panose="02020502050305020303" pitchFamily="18" charset="0"/>
              </a:rPr>
              <a:t>aa</a:t>
            </a:r>
            <a:r>
              <a:rPr lang="en-US" dirty="0">
                <a:latin typeface="Goudy Old Style" panose="02020502050305020303" pitchFamily="18" charset="0"/>
              </a:rPr>
              <a:t>) residues - </a:t>
            </a:r>
            <a:r>
              <a:rPr lang="en-US" dirty="0" err="1">
                <a:latin typeface="Goudy Old Style" panose="02020502050305020303" pitchFamily="18" charset="0"/>
              </a:rPr>
              <a:t>dipeptide</a:t>
            </a:r>
            <a:endParaRPr lang="en-US" dirty="0">
              <a:latin typeface="Goudy Old Style" panose="02020502050305020303" pitchFamily="18" charset="0"/>
            </a:endParaRPr>
          </a:p>
          <a:p>
            <a:pPr lvl="1">
              <a:lnSpc>
                <a:spcPct val="90000"/>
              </a:lnSpc>
            </a:pPr>
            <a:r>
              <a:rPr lang="en-US" dirty="0">
                <a:latin typeface="Goudy Old Style" panose="02020502050305020303" pitchFamily="18" charset="0"/>
              </a:rPr>
              <a:t>3 </a:t>
            </a:r>
            <a:r>
              <a:rPr lang="en-US" dirty="0" err="1">
                <a:latin typeface="Goudy Old Style" panose="02020502050305020303" pitchFamily="18" charset="0"/>
              </a:rPr>
              <a:t>aa</a:t>
            </a:r>
            <a:r>
              <a:rPr lang="en-US" dirty="0">
                <a:latin typeface="Goudy Old Style" panose="02020502050305020303" pitchFamily="18" charset="0"/>
              </a:rPr>
              <a:t> residues - </a:t>
            </a:r>
            <a:r>
              <a:rPr lang="en-US" dirty="0" err="1">
                <a:latin typeface="Goudy Old Style" panose="02020502050305020303" pitchFamily="18" charset="0"/>
              </a:rPr>
              <a:t>tripeptide</a:t>
            </a:r>
            <a:endParaRPr lang="en-US" dirty="0">
              <a:latin typeface="Goudy Old Style" panose="02020502050305020303" pitchFamily="18" charset="0"/>
            </a:endParaRPr>
          </a:p>
          <a:p>
            <a:pPr lvl="1">
              <a:lnSpc>
                <a:spcPct val="90000"/>
              </a:lnSpc>
            </a:pPr>
            <a:r>
              <a:rPr lang="en-US" dirty="0">
                <a:latin typeface="Goudy Old Style" panose="02020502050305020303" pitchFamily="18" charset="0"/>
              </a:rPr>
              <a:t>A few </a:t>
            </a:r>
            <a:r>
              <a:rPr lang="en-US" dirty="0" err="1">
                <a:latin typeface="Goudy Old Style" panose="02020502050305020303" pitchFamily="18" charset="0"/>
              </a:rPr>
              <a:t>aa</a:t>
            </a:r>
            <a:r>
              <a:rPr lang="en-US" dirty="0">
                <a:latin typeface="Goudy Old Style" panose="02020502050305020303" pitchFamily="18" charset="0"/>
              </a:rPr>
              <a:t> residues - </a:t>
            </a:r>
            <a:r>
              <a:rPr lang="en-US" dirty="0" err="1">
                <a:latin typeface="Goudy Old Style" panose="02020502050305020303" pitchFamily="18" charset="0"/>
              </a:rPr>
              <a:t>oligopeptide</a:t>
            </a:r>
            <a:endParaRPr lang="en-US" dirty="0">
              <a:latin typeface="Goudy Old Style" panose="02020502050305020303" pitchFamily="18" charset="0"/>
            </a:endParaRPr>
          </a:p>
          <a:p>
            <a:pPr lvl="1">
              <a:lnSpc>
                <a:spcPct val="90000"/>
              </a:lnSpc>
            </a:pPr>
            <a:r>
              <a:rPr lang="en-US" dirty="0">
                <a:latin typeface="Goudy Old Style" panose="02020502050305020303" pitchFamily="18" charset="0"/>
              </a:rPr>
              <a:t>Many </a:t>
            </a:r>
            <a:r>
              <a:rPr lang="en-US" dirty="0" err="1">
                <a:latin typeface="Goudy Old Style" panose="02020502050305020303" pitchFamily="18" charset="0"/>
              </a:rPr>
              <a:t>aa</a:t>
            </a:r>
            <a:r>
              <a:rPr lang="en-US" dirty="0">
                <a:latin typeface="Goudy Old Style" panose="02020502050305020303" pitchFamily="18" charset="0"/>
              </a:rPr>
              <a:t> residues - polypeptide</a:t>
            </a:r>
            <a:endParaRPr lang="en-US" b="1" dirty="0">
              <a:latin typeface="Goudy Old Style" panose="02020502050305020303" pitchFamily="18" charset="0"/>
            </a:endParaRPr>
          </a:p>
          <a:p>
            <a:pPr lvl="1">
              <a:lnSpc>
                <a:spcPct val="90000"/>
              </a:lnSpc>
            </a:pPr>
            <a:r>
              <a:rPr lang="en-US" dirty="0" smtClean="0">
                <a:latin typeface="Goudy Old Style" panose="02020502050305020303" pitchFamily="18" charset="0"/>
              </a:rPr>
              <a:t>Polypeptides </a:t>
            </a:r>
            <a:r>
              <a:rPr lang="en-US" dirty="0">
                <a:latin typeface="Goudy Old Style" panose="02020502050305020303" pitchFamily="18" charset="0"/>
              </a:rPr>
              <a:t>range from 40 to 33,000 amino acids (most </a:t>
            </a:r>
            <a:r>
              <a:rPr lang="en-US" dirty="0" smtClean="0">
                <a:latin typeface="Goudy Old Style" panose="02020502050305020303" pitchFamily="18" charset="0"/>
              </a:rPr>
              <a:t>= </a:t>
            </a:r>
            <a:r>
              <a:rPr lang="en-US" dirty="0">
                <a:latin typeface="Goudy Old Style" panose="02020502050305020303" pitchFamily="18" charset="0"/>
              </a:rPr>
              <a:t>1500 aa</a:t>
            </a:r>
            <a:r>
              <a:rPr lang="en-US" dirty="0" smtClean="0">
                <a:latin typeface="Goudy Old Style" panose="02020502050305020303" pitchFamily="18" charset="0"/>
              </a:rPr>
              <a:t>)</a:t>
            </a:r>
          </a:p>
          <a:p>
            <a:pPr lvl="1">
              <a:lnSpc>
                <a:spcPct val="90000"/>
              </a:lnSpc>
            </a:pPr>
            <a:r>
              <a:rPr lang="en-US" b="1" dirty="0">
                <a:latin typeface="Goudy Old Style" panose="02020502050305020303" pitchFamily="18" charset="0"/>
              </a:rPr>
              <a:t>Proteins </a:t>
            </a:r>
            <a:r>
              <a:rPr lang="en-US" b="1" dirty="0" err="1" smtClean="0">
                <a:latin typeface="Goudy Old Style" panose="02020502050305020303" pitchFamily="18" charset="0"/>
              </a:rPr>
              <a:t>consits</a:t>
            </a:r>
            <a:r>
              <a:rPr lang="en-US" b="1" dirty="0" smtClean="0">
                <a:latin typeface="Goudy Old Style" panose="02020502050305020303" pitchFamily="18" charset="0"/>
              </a:rPr>
              <a:t> of </a:t>
            </a:r>
            <a:r>
              <a:rPr lang="en-US" b="1" dirty="0">
                <a:latin typeface="Goudy Old Style" panose="02020502050305020303" pitchFamily="18" charset="0"/>
              </a:rPr>
              <a:t>one or more polypeptide chains</a:t>
            </a:r>
          </a:p>
          <a:p>
            <a:pPr lvl="1">
              <a:lnSpc>
                <a:spcPct val="90000"/>
              </a:lnSpc>
            </a:pPr>
            <a:endParaRPr lang="en-US" dirty="0">
              <a:latin typeface="Goudy Old Style" panose="02020502050305020303" pitchFamily="18" charset="0"/>
            </a:endParaRPr>
          </a:p>
          <a:p>
            <a:pPr lvl="1">
              <a:lnSpc>
                <a:spcPct val="90000"/>
              </a:lnSpc>
              <a:buFontTx/>
              <a:buNone/>
            </a:pPr>
            <a:endParaRPr lang="en-US" b="1" dirty="0">
              <a:latin typeface="Goudy Old Style" panose="02020502050305020303" pitchFamily="18" charset="0"/>
            </a:endParaRPr>
          </a:p>
          <a:p>
            <a:pPr>
              <a:lnSpc>
                <a:spcPct val="90000"/>
              </a:lnSpc>
            </a:pPr>
            <a:endParaRPr lang="en-US" sz="2800" b="1" dirty="0">
              <a:latin typeface="Goudy Old Style" panose="02020502050305020303" pitchFamily="18" charset="0"/>
            </a:endParaRPr>
          </a:p>
          <a:p>
            <a:pPr>
              <a:lnSpc>
                <a:spcPct val="90000"/>
              </a:lnSpc>
              <a:buFontTx/>
              <a:buNone/>
            </a:pPr>
            <a:endParaRPr lang="en-US" sz="2800" dirty="0">
              <a:latin typeface="Goudy Old Style" panose="02020502050305020303" pitchFamily="18" charset="0"/>
            </a:endParaRPr>
          </a:p>
        </p:txBody>
      </p:sp>
      <p:sp>
        <p:nvSpPr>
          <p:cNvPr id="4" name="Slide Number Placeholder 3"/>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25</a:t>
            </a:fld>
            <a:endParaRPr lang="en-US" sz="28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398463" y="119063"/>
            <a:ext cx="8229600" cy="1143000"/>
          </a:xfrm>
        </p:spPr>
        <p:txBody>
          <a:bodyPr/>
          <a:lstStyle/>
          <a:p>
            <a:r>
              <a:rPr lang="en-US" sz="2800" b="1">
                <a:latin typeface="Goudy Old Style" panose="02020502050305020303" pitchFamily="18" charset="0"/>
              </a:rPr>
              <a:t>Condensation of two amino acids to form peptide bond </a:t>
            </a:r>
            <a:endParaRPr lang="en-US" sz="2800">
              <a:latin typeface="Goudy Old Style" panose="02020502050305020303" pitchFamily="18" charset="0"/>
            </a:endParaRPr>
          </a:p>
        </p:txBody>
      </p:sp>
      <p:pic>
        <p:nvPicPr>
          <p:cNvPr id="265219" name="Picture 3"/>
          <p:cNvPicPr>
            <a:picLocks noChangeAspect="1" noChangeArrowheads="1"/>
          </p:cNvPicPr>
          <p:nvPr/>
        </p:nvPicPr>
        <p:blipFill>
          <a:blip r:embed="rId3" cstate="print"/>
          <a:srcRect/>
          <a:stretch>
            <a:fillRect/>
          </a:stretch>
        </p:blipFill>
        <p:spPr bwMode="auto">
          <a:xfrm>
            <a:off x="1484313" y="1446213"/>
            <a:ext cx="5986462" cy="5105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26</a:t>
            </a:fld>
            <a:endParaRPr lang="en-US" sz="28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27</a:t>
            </a:fld>
            <a:endParaRPr lang="en-US">
              <a:latin typeface="Goudy Old Style" panose="02020502050305020303" pitchFamily="18" charset="0"/>
            </a:endParaRPr>
          </a:p>
        </p:txBody>
      </p:sp>
      <p:sp>
        <p:nvSpPr>
          <p:cNvPr id="3" name="Rectangle 2"/>
          <p:cNvSpPr txBox="1">
            <a:spLocks noChangeArrowheads="1"/>
          </p:cNvSpPr>
          <p:nvPr/>
        </p:nvSpPr>
        <p:spPr>
          <a:xfrm>
            <a:off x="457200" y="-152400"/>
            <a:ext cx="82296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1"/>
                </a:solidFill>
                <a:effectLst/>
                <a:uLnTx/>
                <a:uFillTx/>
                <a:latin typeface="Goudy Old Style" panose="02020502050305020303" pitchFamily="18" charset="0"/>
                <a:ea typeface="+mj-ea"/>
                <a:cs typeface="+mj-cs"/>
              </a:rPr>
              <a:t>Amino Acid Polymers</a:t>
            </a:r>
            <a:endParaRPr kumimoji="0" lang="en-US" sz="4400" b="1" i="0" u="none" strike="noStrike" kern="1200" cap="none" spc="0" normalizeH="0" baseline="0" noProof="0" dirty="0">
              <a:ln>
                <a:noFill/>
              </a:ln>
              <a:solidFill>
                <a:schemeClr val="tx1"/>
              </a:solidFill>
              <a:effectLst/>
              <a:uLnTx/>
              <a:uFillTx/>
              <a:latin typeface="Goudy Old Style" panose="02020502050305020303" pitchFamily="18" charset="0"/>
              <a:ea typeface="+mj-ea"/>
              <a:cs typeface="+mj-cs"/>
            </a:endParaRPr>
          </a:p>
        </p:txBody>
      </p:sp>
      <p:sp>
        <p:nvSpPr>
          <p:cNvPr id="4" name="Rectangle 3"/>
          <p:cNvSpPr txBox="1">
            <a:spLocks noChangeArrowheads="1"/>
          </p:cNvSpPr>
          <p:nvPr/>
        </p:nvSpPr>
        <p:spPr>
          <a:xfrm>
            <a:off x="457200" y="762000"/>
            <a:ext cx="8229600" cy="838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Goudy Old Style" panose="02020502050305020303" pitchFamily="18" charset="0"/>
              </a:rPr>
              <a:t>Amino acids a</a:t>
            </a:r>
            <a:r>
              <a:rPr kumimoji="0" lang="en-US" sz="2800" b="0" i="0" u="none" strike="noStrike" kern="1200" cap="none" spc="0" normalizeH="0" baseline="0" noProof="0" dirty="0" smtClean="0">
                <a:ln>
                  <a:noFill/>
                </a:ln>
                <a:solidFill>
                  <a:schemeClr val="tx1"/>
                </a:solidFill>
                <a:effectLst/>
                <a:uLnTx/>
                <a:uFillTx/>
                <a:latin typeface="Goudy Old Style" panose="02020502050305020303" pitchFamily="18" charset="0"/>
              </a:rPr>
              <a:t>re linked by peptide bonds</a:t>
            </a:r>
            <a:endParaRPr kumimoji="0" lang="en-US" sz="2800" b="0" i="0" u="none" strike="noStrike" kern="1200" cap="none" spc="0" normalizeH="0" baseline="0" noProof="0" dirty="0">
              <a:ln>
                <a:noFill/>
              </a:ln>
              <a:solidFill>
                <a:schemeClr val="tx1"/>
              </a:solidFill>
              <a:effectLst/>
              <a:uLnTx/>
              <a:uFillTx/>
              <a:latin typeface="Goudy Old Style" panose="02020502050305020303" pitchFamily="18" charset="0"/>
            </a:endParaRPr>
          </a:p>
        </p:txBody>
      </p:sp>
      <p:sp>
        <p:nvSpPr>
          <p:cNvPr id="5" name="Text Box 4"/>
          <p:cNvSpPr txBox="1">
            <a:spLocks noChangeArrowheads="1"/>
          </p:cNvSpPr>
          <p:nvPr/>
        </p:nvSpPr>
        <p:spPr bwMode="auto">
          <a:xfrm>
            <a:off x="4389765" y="1865399"/>
            <a:ext cx="424796" cy="277641"/>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OH</a:t>
            </a:r>
          </a:p>
        </p:txBody>
      </p:sp>
      <p:grpSp>
        <p:nvGrpSpPr>
          <p:cNvPr id="6" name="Group 5"/>
          <p:cNvGrpSpPr>
            <a:grpSpLocks/>
          </p:cNvGrpSpPr>
          <p:nvPr/>
        </p:nvGrpSpPr>
        <p:grpSpPr bwMode="auto">
          <a:xfrm>
            <a:off x="0" y="1901825"/>
            <a:ext cx="9144000" cy="4471988"/>
            <a:chOff x="816" y="1248"/>
            <a:chExt cx="4080" cy="2817"/>
          </a:xfrm>
        </p:grpSpPr>
        <p:sp>
          <p:nvSpPr>
            <p:cNvPr id="7" name="Text Box 6"/>
            <p:cNvSpPr txBox="1">
              <a:spLocks noChangeArrowheads="1"/>
            </p:cNvSpPr>
            <p:nvPr/>
          </p:nvSpPr>
          <p:spPr bwMode="auto">
            <a:xfrm>
              <a:off x="3747" y="2134"/>
              <a:ext cx="1149"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solidFill>
                    <a:schemeClr val="bg1"/>
                  </a:solidFill>
                  <a:latin typeface="Goudy Old Style" panose="02020502050305020303" pitchFamily="18" charset="0"/>
                </a:rPr>
                <a:t>DESMOSOMES</a:t>
              </a:r>
            </a:p>
          </p:txBody>
        </p:sp>
        <p:sp>
          <p:nvSpPr>
            <p:cNvPr id="8" name="Text Box 7"/>
            <p:cNvSpPr txBox="1">
              <a:spLocks noChangeArrowheads="1"/>
            </p:cNvSpPr>
            <p:nvPr/>
          </p:nvSpPr>
          <p:spPr bwMode="auto">
            <a:xfrm>
              <a:off x="1014" y="2725"/>
              <a:ext cx="1148"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solidFill>
                    <a:schemeClr val="bg1"/>
                  </a:solidFill>
                  <a:latin typeface="Goudy Old Style" panose="02020502050305020303" pitchFamily="18" charset="0"/>
                </a:rPr>
                <a:t>DESMOSOMES</a:t>
              </a:r>
            </a:p>
          </p:txBody>
        </p:sp>
        <p:sp>
          <p:nvSpPr>
            <p:cNvPr id="9" name="Text Box 8"/>
            <p:cNvSpPr txBox="1">
              <a:spLocks noChangeArrowheads="1"/>
            </p:cNvSpPr>
            <p:nvPr/>
          </p:nvSpPr>
          <p:spPr bwMode="auto">
            <a:xfrm>
              <a:off x="816" y="2806"/>
              <a:ext cx="1149"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solidFill>
                    <a:schemeClr val="bg1"/>
                  </a:solidFill>
                  <a:latin typeface="Goudy Old Style" panose="02020502050305020303" pitchFamily="18" charset="0"/>
                </a:rPr>
                <a:t>DESMOSOMES</a:t>
              </a:r>
            </a:p>
          </p:txBody>
        </p:sp>
        <p:pic>
          <p:nvPicPr>
            <p:cNvPr id="10" name="Picture 9"/>
            <p:cNvPicPr>
              <a:picLocks noChangeAspect="1" noChangeArrowheads="1"/>
            </p:cNvPicPr>
            <p:nvPr/>
          </p:nvPicPr>
          <p:blipFill>
            <a:blip r:embed="rId2" cstate="print"/>
            <a:srcRect/>
            <a:stretch>
              <a:fillRect/>
            </a:stretch>
          </p:blipFill>
          <p:spPr bwMode="auto">
            <a:xfrm>
              <a:off x="2084" y="1314"/>
              <a:ext cx="1904" cy="2497"/>
            </a:xfrm>
            <a:prstGeom prst="rect">
              <a:avLst/>
            </a:prstGeom>
            <a:noFill/>
          </p:spPr>
        </p:pic>
        <p:sp>
          <p:nvSpPr>
            <p:cNvPr id="11" name="Text Box 10"/>
            <p:cNvSpPr txBox="1">
              <a:spLocks noChangeArrowheads="1"/>
            </p:cNvSpPr>
            <p:nvPr/>
          </p:nvSpPr>
          <p:spPr bwMode="auto">
            <a:xfrm>
              <a:off x="2284" y="1484"/>
              <a:ext cx="190"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OH</a:t>
              </a:r>
            </a:p>
          </p:txBody>
        </p:sp>
        <p:sp>
          <p:nvSpPr>
            <p:cNvPr id="12" name="Text Box 11"/>
            <p:cNvSpPr txBox="1">
              <a:spLocks noChangeArrowheads="1"/>
            </p:cNvSpPr>
            <p:nvPr/>
          </p:nvSpPr>
          <p:spPr bwMode="auto">
            <a:xfrm>
              <a:off x="2241" y="1664"/>
              <a:ext cx="292" cy="175"/>
            </a:xfrm>
            <a:prstGeom prst="rect">
              <a:avLst/>
            </a:prstGeom>
            <a:noFill/>
            <a:ln w="34925">
              <a:noFill/>
              <a:miter lim="800000"/>
              <a:headEnd/>
              <a:tailEnd/>
            </a:ln>
            <a:effectLst/>
          </p:spPr>
          <p:txBody>
            <a:bodyPr lIns="92075" tIns="46038" rIns="92075" bIns="46038" anchor="ctr">
              <a:spAutoFit/>
            </a:bodyPr>
            <a:lstStyle/>
            <a:p>
              <a:pPr algn="ctr" eaLnBrk="0" hangingPunct="0"/>
              <a:r>
                <a:rPr kumimoji="1" lang="en-US" sz="1200">
                  <a:latin typeface="Goudy Old Style" panose="02020502050305020303" pitchFamily="18" charset="0"/>
                </a:rPr>
                <a:t>CH</a:t>
              </a:r>
              <a:r>
                <a:rPr kumimoji="1" lang="en-US" sz="1200" baseline="-25000">
                  <a:latin typeface="Goudy Old Style" panose="02020502050305020303" pitchFamily="18" charset="0"/>
                </a:rPr>
                <a:t>2</a:t>
              </a:r>
              <a:endParaRPr kumimoji="1" lang="en-US" sz="1200">
                <a:latin typeface="Goudy Old Style" panose="02020502050305020303" pitchFamily="18" charset="0"/>
              </a:endParaRPr>
            </a:p>
          </p:txBody>
        </p:sp>
        <p:sp>
          <p:nvSpPr>
            <p:cNvPr id="13" name="Text Box 12"/>
            <p:cNvSpPr txBox="1">
              <a:spLocks noChangeArrowheads="1"/>
            </p:cNvSpPr>
            <p:nvPr/>
          </p:nvSpPr>
          <p:spPr bwMode="auto">
            <a:xfrm>
              <a:off x="2285" y="198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C</a:t>
              </a:r>
            </a:p>
          </p:txBody>
        </p:sp>
        <p:sp>
          <p:nvSpPr>
            <p:cNvPr id="14" name="Text Box 13"/>
            <p:cNvSpPr txBox="1">
              <a:spLocks noChangeArrowheads="1"/>
            </p:cNvSpPr>
            <p:nvPr/>
          </p:nvSpPr>
          <p:spPr bwMode="auto">
            <a:xfrm flipV="1">
              <a:off x="2051" y="1987"/>
              <a:ext cx="293" cy="175"/>
            </a:xfrm>
            <a:prstGeom prst="rect">
              <a:avLst/>
            </a:prstGeom>
            <a:noFill/>
            <a:ln w="34925">
              <a:noFill/>
              <a:miter lim="800000"/>
              <a:headEnd/>
              <a:tailEnd/>
            </a:ln>
            <a:effectLst/>
          </p:spPr>
          <p:txBody>
            <a:bodyPr lIns="92075" tIns="46038" rIns="92075" bIns="46038" anchor="ctr">
              <a:spAutoFit/>
            </a:bodyPr>
            <a:lstStyle/>
            <a:p>
              <a:pPr algn="ctr" eaLnBrk="0" hangingPunct="0"/>
              <a:r>
                <a:rPr kumimoji="1" lang="en-US" sz="1200">
                  <a:latin typeface="Goudy Old Style" panose="02020502050305020303" pitchFamily="18" charset="0"/>
                </a:rPr>
                <a:t>N</a:t>
              </a:r>
            </a:p>
          </p:txBody>
        </p:sp>
        <p:sp>
          <p:nvSpPr>
            <p:cNvPr id="15" name="Text Box 14"/>
            <p:cNvSpPr txBox="1">
              <a:spLocks noChangeArrowheads="1"/>
            </p:cNvSpPr>
            <p:nvPr/>
          </p:nvSpPr>
          <p:spPr bwMode="auto">
            <a:xfrm>
              <a:off x="2090" y="1816"/>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kumimoji="1" lang="en-US" sz="1200">
                  <a:latin typeface="Goudy Old Style" panose="02020502050305020303" pitchFamily="18" charset="0"/>
                </a:rPr>
                <a:t>H</a:t>
              </a:r>
            </a:p>
          </p:txBody>
        </p:sp>
        <p:sp>
          <p:nvSpPr>
            <p:cNvPr id="16" name="Text Box 15"/>
            <p:cNvSpPr txBox="1">
              <a:spLocks noChangeArrowheads="1"/>
            </p:cNvSpPr>
            <p:nvPr/>
          </p:nvSpPr>
          <p:spPr bwMode="auto">
            <a:xfrm>
              <a:off x="2426" y="198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C</a:t>
              </a:r>
            </a:p>
          </p:txBody>
        </p:sp>
        <p:sp>
          <p:nvSpPr>
            <p:cNvPr id="17" name="Text Box 16"/>
            <p:cNvSpPr txBox="1">
              <a:spLocks noChangeArrowheads="1"/>
            </p:cNvSpPr>
            <p:nvPr/>
          </p:nvSpPr>
          <p:spPr bwMode="auto">
            <a:xfrm>
              <a:off x="2285" y="2138"/>
              <a:ext cx="136"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H</a:t>
              </a:r>
            </a:p>
          </p:txBody>
        </p:sp>
        <p:sp>
          <p:nvSpPr>
            <p:cNvPr id="18" name="Text Box 17"/>
            <p:cNvSpPr txBox="1">
              <a:spLocks noChangeArrowheads="1"/>
            </p:cNvSpPr>
            <p:nvPr/>
          </p:nvSpPr>
          <p:spPr bwMode="auto">
            <a:xfrm>
              <a:off x="2431" y="2146"/>
              <a:ext cx="137"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O</a:t>
              </a:r>
            </a:p>
          </p:txBody>
        </p:sp>
        <p:sp>
          <p:nvSpPr>
            <p:cNvPr id="19" name="Text Box 18"/>
            <p:cNvSpPr txBox="1">
              <a:spLocks noChangeArrowheads="1"/>
            </p:cNvSpPr>
            <p:nvPr/>
          </p:nvSpPr>
          <p:spPr bwMode="auto">
            <a:xfrm>
              <a:off x="1982" y="1980"/>
              <a:ext cx="136"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H</a:t>
              </a:r>
            </a:p>
          </p:txBody>
        </p:sp>
        <p:sp>
          <p:nvSpPr>
            <p:cNvPr id="20" name="Text Box 19"/>
            <p:cNvSpPr txBox="1">
              <a:spLocks noChangeArrowheads="1"/>
            </p:cNvSpPr>
            <p:nvPr/>
          </p:nvSpPr>
          <p:spPr bwMode="auto">
            <a:xfrm>
              <a:off x="3111" y="1980"/>
              <a:ext cx="190"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solidFill>
                    <a:schemeClr val="bg1"/>
                  </a:solidFill>
                  <a:latin typeface="Goudy Old Style" panose="02020502050305020303" pitchFamily="18" charset="0"/>
                </a:rPr>
                <a:t>OH</a:t>
              </a:r>
              <a:endParaRPr kumimoji="1" lang="en-US" sz="1200">
                <a:latin typeface="Goudy Old Style" panose="02020502050305020303" pitchFamily="18" charset="0"/>
              </a:endParaRPr>
            </a:p>
          </p:txBody>
        </p:sp>
        <p:sp>
          <p:nvSpPr>
            <p:cNvPr id="21" name="Text Box 20"/>
            <p:cNvSpPr txBox="1">
              <a:spLocks noChangeArrowheads="1"/>
            </p:cNvSpPr>
            <p:nvPr/>
          </p:nvSpPr>
          <p:spPr bwMode="auto">
            <a:xfrm>
              <a:off x="3968" y="1980"/>
              <a:ext cx="190"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OH</a:t>
              </a:r>
            </a:p>
          </p:txBody>
        </p:sp>
        <p:sp>
          <p:nvSpPr>
            <p:cNvPr id="22" name="Text Box 21"/>
            <p:cNvSpPr txBox="1">
              <a:spLocks noChangeArrowheads="1"/>
            </p:cNvSpPr>
            <p:nvPr/>
          </p:nvSpPr>
          <p:spPr bwMode="auto">
            <a:xfrm>
              <a:off x="2393" y="1248"/>
              <a:ext cx="282" cy="291"/>
            </a:xfrm>
            <a:prstGeom prst="rect">
              <a:avLst/>
            </a:prstGeom>
            <a:noFill/>
            <a:ln w="34925">
              <a:noFill/>
              <a:miter lim="800000"/>
              <a:headEnd/>
              <a:tailEnd/>
            </a:ln>
            <a:effectLst/>
          </p:spPr>
          <p:txBody>
            <a:bodyPr wrap="none" lIns="92075" tIns="46038" rIns="92075" bIns="46038" anchor="ctr">
              <a:spAutoFit/>
            </a:bodyPr>
            <a:lstStyle/>
            <a:p>
              <a:pPr eaLnBrk="0" hangingPunct="0"/>
              <a:r>
                <a:rPr kumimoji="1" lang="en-US" sz="1200">
                  <a:latin typeface="Goudy Old Style" panose="02020502050305020303" pitchFamily="18" charset="0"/>
                </a:rPr>
                <a:t>Peptide</a:t>
              </a:r>
              <a:br>
                <a:rPr kumimoji="1" lang="en-US" sz="1200">
                  <a:latin typeface="Goudy Old Style" panose="02020502050305020303" pitchFamily="18" charset="0"/>
                </a:rPr>
              </a:br>
              <a:r>
                <a:rPr kumimoji="1" lang="en-US" sz="1200">
                  <a:latin typeface="Goudy Old Style" panose="02020502050305020303" pitchFamily="18" charset="0"/>
                </a:rPr>
                <a:t>bond</a:t>
              </a:r>
            </a:p>
          </p:txBody>
        </p:sp>
        <p:sp>
          <p:nvSpPr>
            <p:cNvPr id="23" name="Text Box 22"/>
            <p:cNvSpPr txBox="1">
              <a:spLocks noChangeArrowheads="1"/>
            </p:cNvSpPr>
            <p:nvPr/>
          </p:nvSpPr>
          <p:spPr bwMode="auto">
            <a:xfrm>
              <a:off x="2980" y="2588"/>
              <a:ext cx="190"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OH</a:t>
              </a:r>
            </a:p>
          </p:txBody>
        </p:sp>
        <p:sp>
          <p:nvSpPr>
            <p:cNvPr id="24" name="Text Box 23"/>
            <p:cNvSpPr txBox="1">
              <a:spLocks noChangeArrowheads="1"/>
            </p:cNvSpPr>
            <p:nvPr/>
          </p:nvSpPr>
          <p:spPr bwMode="auto">
            <a:xfrm>
              <a:off x="2470" y="2904"/>
              <a:ext cx="190"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OH</a:t>
              </a:r>
            </a:p>
          </p:txBody>
        </p:sp>
        <p:sp>
          <p:nvSpPr>
            <p:cNvPr id="25" name="Text Box 24"/>
            <p:cNvSpPr txBox="1">
              <a:spLocks noChangeArrowheads="1"/>
            </p:cNvSpPr>
            <p:nvPr/>
          </p:nvSpPr>
          <p:spPr bwMode="auto">
            <a:xfrm>
              <a:off x="3804" y="3394"/>
              <a:ext cx="190"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OH</a:t>
              </a:r>
            </a:p>
          </p:txBody>
        </p:sp>
        <p:sp>
          <p:nvSpPr>
            <p:cNvPr id="26" name="Text Box 25"/>
            <p:cNvSpPr txBox="1">
              <a:spLocks noChangeArrowheads="1"/>
            </p:cNvSpPr>
            <p:nvPr/>
          </p:nvSpPr>
          <p:spPr bwMode="auto">
            <a:xfrm>
              <a:off x="2598" y="1821"/>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27" name="Text Box 26"/>
            <p:cNvSpPr txBox="1">
              <a:spLocks noChangeArrowheads="1"/>
            </p:cNvSpPr>
            <p:nvPr/>
          </p:nvSpPr>
          <p:spPr bwMode="auto">
            <a:xfrm>
              <a:off x="3416" y="1824"/>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28" name="Text Box 27"/>
            <p:cNvSpPr txBox="1">
              <a:spLocks noChangeArrowheads="1"/>
            </p:cNvSpPr>
            <p:nvPr/>
          </p:nvSpPr>
          <p:spPr bwMode="auto">
            <a:xfrm>
              <a:off x="3579" y="2146"/>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29" name="Text Box 28"/>
            <p:cNvSpPr txBox="1">
              <a:spLocks noChangeArrowheads="1"/>
            </p:cNvSpPr>
            <p:nvPr/>
          </p:nvSpPr>
          <p:spPr bwMode="auto">
            <a:xfrm>
              <a:off x="2753" y="2146"/>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0" name="Text Box 29"/>
            <p:cNvSpPr txBox="1">
              <a:spLocks noChangeArrowheads="1"/>
            </p:cNvSpPr>
            <p:nvPr/>
          </p:nvSpPr>
          <p:spPr bwMode="auto">
            <a:xfrm>
              <a:off x="3256" y="1980"/>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solidFill>
                    <a:schemeClr val="bg1"/>
                  </a:solidFill>
                  <a:latin typeface="Goudy Old Style" panose="02020502050305020303" pitchFamily="18" charset="0"/>
                </a:rPr>
                <a:t>H</a:t>
              </a:r>
              <a:endParaRPr lang="en-US" sz="1200">
                <a:latin typeface="Goudy Old Style" panose="02020502050305020303" pitchFamily="18" charset="0"/>
              </a:endParaRPr>
            </a:p>
          </p:txBody>
        </p:sp>
        <p:sp>
          <p:nvSpPr>
            <p:cNvPr id="31" name="Text Box 30"/>
            <p:cNvSpPr txBox="1">
              <a:spLocks noChangeArrowheads="1"/>
            </p:cNvSpPr>
            <p:nvPr/>
          </p:nvSpPr>
          <p:spPr bwMode="auto">
            <a:xfrm>
              <a:off x="2116" y="3401"/>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2" name="Text Box 31"/>
            <p:cNvSpPr txBox="1">
              <a:spLocks noChangeArrowheads="1"/>
            </p:cNvSpPr>
            <p:nvPr/>
          </p:nvSpPr>
          <p:spPr bwMode="auto">
            <a:xfrm>
              <a:off x="2258" y="3241"/>
              <a:ext cx="233"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3" name="Text Box 32"/>
            <p:cNvSpPr txBox="1">
              <a:spLocks noChangeArrowheads="1"/>
            </p:cNvSpPr>
            <p:nvPr/>
          </p:nvSpPr>
          <p:spPr bwMode="auto">
            <a:xfrm>
              <a:off x="2413" y="3553"/>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4" name="Text Box 33"/>
            <p:cNvSpPr txBox="1">
              <a:spLocks noChangeArrowheads="1"/>
            </p:cNvSpPr>
            <p:nvPr/>
          </p:nvSpPr>
          <p:spPr bwMode="auto">
            <a:xfrm>
              <a:off x="2781" y="3236"/>
              <a:ext cx="233"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5" name="Text Box 34"/>
            <p:cNvSpPr txBox="1">
              <a:spLocks noChangeArrowheads="1"/>
            </p:cNvSpPr>
            <p:nvPr/>
          </p:nvSpPr>
          <p:spPr bwMode="auto">
            <a:xfrm>
              <a:off x="2927" y="3545"/>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6" name="Text Box 35"/>
            <p:cNvSpPr txBox="1">
              <a:spLocks noChangeArrowheads="1"/>
            </p:cNvSpPr>
            <p:nvPr/>
          </p:nvSpPr>
          <p:spPr bwMode="auto">
            <a:xfrm>
              <a:off x="3439" y="3565"/>
              <a:ext cx="233"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7" name="Text Box 36"/>
            <p:cNvSpPr txBox="1">
              <a:spLocks noChangeArrowheads="1"/>
            </p:cNvSpPr>
            <p:nvPr/>
          </p:nvSpPr>
          <p:spPr bwMode="auto">
            <a:xfrm>
              <a:off x="3292" y="3236"/>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H</a:t>
              </a:r>
            </a:p>
          </p:txBody>
        </p:sp>
        <p:sp>
          <p:nvSpPr>
            <p:cNvPr id="38" name="Text Box 37"/>
            <p:cNvSpPr txBox="1">
              <a:spLocks noChangeArrowheads="1"/>
            </p:cNvSpPr>
            <p:nvPr/>
          </p:nvSpPr>
          <p:spPr bwMode="auto">
            <a:xfrm>
              <a:off x="3284" y="3401"/>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N</a:t>
              </a:r>
            </a:p>
          </p:txBody>
        </p:sp>
        <p:sp>
          <p:nvSpPr>
            <p:cNvPr id="39" name="Text Box 38"/>
            <p:cNvSpPr txBox="1">
              <a:spLocks noChangeArrowheads="1"/>
            </p:cNvSpPr>
            <p:nvPr/>
          </p:nvSpPr>
          <p:spPr bwMode="auto">
            <a:xfrm>
              <a:off x="2598" y="1980"/>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N</a:t>
              </a:r>
            </a:p>
          </p:txBody>
        </p:sp>
        <p:sp>
          <p:nvSpPr>
            <p:cNvPr id="40" name="Text Box 39"/>
            <p:cNvSpPr txBox="1">
              <a:spLocks noChangeArrowheads="1"/>
            </p:cNvSpPr>
            <p:nvPr/>
          </p:nvSpPr>
          <p:spPr bwMode="auto">
            <a:xfrm>
              <a:off x="3420" y="1986"/>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N</a:t>
              </a:r>
            </a:p>
          </p:txBody>
        </p:sp>
        <p:sp>
          <p:nvSpPr>
            <p:cNvPr id="41" name="Text Box 40"/>
            <p:cNvSpPr txBox="1">
              <a:spLocks noChangeArrowheads="1"/>
            </p:cNvSpPr>
            <p:nvPr/>
          </p:nvSpPr>
          <p:spPr bwMode="auto">
            <a:xfrm>
              <a:off x="2258" y="3392"/>
              <a:ext cx="235" cy="194"/>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400">
                  <a:latin typeface="Goudy Old Style" panose="02020502050305020303" pitchFamily="18" charset="0"/>
                </a:rPr>
                <a:t>N</a:t>
              </a:r>
            </a:p>
          </p:txBody>
        </p:sp>
        <p:sp>
          <p:nvSpPr>
            <p:cNvPr id="42" name="Text Box 41"/>
            <p:cNvSpPr txBox="1">
              <a:spLocks noChangeArrowheads="1"/>
            </p:cNvSpPr>
            <p:nvPr/>
          </p:nvSpPr>
          <p:spPr bwMode="auto">
            <a:xfrm>
              <a:off x="2777" y="3407"/>
              <a:ext cx="233"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N</a:t>
              </a:r>
            </a:p>
          </p:txBody>
        </p:sp>
        <p:sp>
          <p:nvSpPr>
            <p:cNvPr id="43" name="Text Box 42"/>
            <p:cNvSpPr txBox="1">
              <a:spLocks noChangeArrowheads="1"/>
            </p:cNvSpPr>
            <p:nvPr/>
          </p:nvSpPr>
          <p:spPr bwMode="auto">
            <a:xfrm>
              <a:off x="3441" y="2903"/>
              <a:ext cx="319"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SH</a:t>
              </a:r>
            </a:p>
          </p:txBody>
        </p:sp>
        <p:sp>
          <p:nvSpPr>
            <p:cNvPr id="44" name="Text Box 43"/>
            <p:cNvSpPr txBox="1">
              <a:spLocks noChangeArrowheads="1"/>
            </p:cNvSpPr>
            <p:nvPr/>
          </p:nvSpPr>
          <p:spPr bwMode="auto">
            <a:xfrm>
              <a:off x="4064" y="2894"/>
              <a:ext cx="59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Side chains</a:t>
              </a:r>
            </a:p>
          </p:txBody>
        </p:sp>
        <p:sp>
          <p:nvSpPr>
            <p:cNvPr id="45" name="Text Box 44"/>
            <p:cNvSpPr txBox="1">
              <a:spLocks noChangeArrowheads="1"/>
            </p:cNvSpPr>
            <p:nvPr/>
          </p:nvSpPr>
          <p:spPr bwMode="auto">
            <a:xfrm>
              <a:off x="3568" y="1487"/>
              <a:ext cx="336"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SH</a:t>
              </a:r>
            </a:p>
          </p:txBody>
        </p:sp>
        <p:sp>
          <p:nvSpPr>
            <p:cNvPr id="46" name="Text Box 45"/>
            <p:cNvSpPr txBox="1">
              <a:spLocks noChangeArrowheads="1"/>
            </p:cNvSpPr>
            <p:nvPr/>
          </p:nvSpPr>
          <p:spPr bwMode="auto">
            <a:xfrm>
              <a:off x="3765" y="2146"/>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O</a:t>
              </a:r>
            </a:p>
          </p:txBody>
        </p:sp>
        <p:sp>
          <p:nvSpPr>
            <p:cNvPr id="47" name="Text Box 46"/>
            <p:cNvSpPr txBox="1">
              <a:spLocks noChangeArrowheads="1"/>
            </p:cNvSpPr>
            <p:nvPr/>
          </p:nvSpPr>
          <p:spPr bwMode="auto">
            <a:xfrm>
              <a:off x="2902" y="2146"/>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O</a:t>
              </a:r>
            </a:p>
          </p:txBody>
        </p:sp>
        <p:sp>
          <p:nvSpPr>
            <p:cNvPr id="48" name="Text Box 47"/>
            <p:cNvSpPr txBox="1">
              <a:spLocks noChangeArrowheads="1"/>
            </p:cNvSpPr>
            <p:nvPr/>
          </p:nvSpPr>
          <p:spPr bwMode="auto">
            <a:xfrm>
              <a:off x="2563" y="3558"/>
              <a:ext cx="234"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O</a:t>
              </a:r>
            </a:p>
          </p:txBody>
        </p:sp>
        <p:sp>
          <p:nvSpPr>
            <p:cNvPr id="49" name="Text Box 48"/>
            <p:cNvSpPr txBox="1">
              <a:spLocks noChangeArrowheads="1"/>
            </p:cNvSpPr>
            <p:nvPr/>
          </p:nvSpPr>
          <p:spPr bwMode="auto">
            <a:xfrm>
              <a:off x="3076" y="3558"/>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O</a:t>
              </a:r>
            </a:p>
          </p:txBody>
        </p:sp>
        <p:sp>
          <p:nvSpPr>
            <p:cNvPr id="50" name="Text Box 49"/>
            <p:cNvSpPr txBox="1">
              <a:spLocks noChangeArrowheads="1"/>
            </p:cNvSpPr>
            <p:nvPr/>
          </p:nvSpPr>
          <p:spPr bwMode="auto">
            <a:xfrm>
              <a:off x="3586" y="3565"/>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O</a:t>
              </a:r>
            </a:p>
          </p:txBody>
        </p:sp>
        <p:sp>
          <p:nvSpPr>
            <p:cNvPr id="51" name="Text Box 50"/>
            <p:cNvSpPr txBox="1">
              <a:spLocks noChangeArrowheads="1"/>
            </p:cNvSpPr>
            <p:nvPr/>
          </p:nvSpPr>
          <p:spPr bwMode="auto">
            <a:xfrm>
              <a:off x="3457" y="2385"/>
              <a:ext cx="290" cy="156"/>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000">
                  <a:solidFill>
                    <a:schemeClr val="bg1"/>
                  </a:solidFill>
                  <a:latin typeface="Goudy Old Style" panose="02020502050305020303" pitchFamily="18" charset="0"/>
                </a:rPr>
                <a:t>H</a:t>
              </a:r>
              <a:r>
                <a:rPr lang="en-US" sz="1000" baseline="-25000">
                  <a:solidFill>
                    <a:schemeClr val="bg1"/>
                  </a:solidFill>
                  <a:latin typeface="Goudy Old Style" panose="02020502050305020303" pitchFamily="18" charset="0"/>
                </a:rPr>
                <a:t>2</a:t>
              </a:r>
              <a:r>
                <a:rPr lang="en-US" sz="1000">
                  <a:solidFill>
                    <a:schemeClr val="bg1"/>
                  </a:solidFill>
                  <a:latin typeface="Goudy Old Style" panose="02020502050305020303" pitchFamily="18" charset="0"/>
                </a:rPr>
                <a:t>O</a:t>
              </a:r>
            </a:p>
          </p:txBody>
        </p:sp>
        <p:sp>
          <p:nvSpPr>
            <p:cNvPr id="52" name="Text Box 51"/>
            <p:cNvSpPr txBox="1">
              <a:spLocks noChangeArrowheads="1"/>
            </p:cNvSpPr>
            <p:nvPr/>
          </p:nvSpPr>
          <p:spPr bwMode="auto">
            <a:xfrm>
              <a:off x="2770" y="1664"/>
              <a:ext cx="291"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CH</a:t>
              </a:r>
              <a:r>
                <a:rPr lang="en-US" sz="1200" baseline="-25000">
                  <a:latin typeface="Goudy Old Style" panose="02020502050305020303" pitchFamily="18" charset="0"/>
                </a:rPr>
                <a:t>2</a:t>
              </a:r>
              <a:endParaRPr lang="en-US" sz="1200">
                <a:latin typeface="Goudy Old Style" panose="02020502050305020303" pitchFamily="18" charset="0"/>
              </a:endParaRPr>
            </a:p>
          </p:txBody>
        </p:sp>
        <p:sp>
          <p:nvSpPr>
            <p:cNvPr id="53" name="Text Box 52"/>
            <p:cNvSpPr txBox="1">
              <a:spLocks noChangeArrowheads="1"/>
            </p:cNvSpPr>
            <p:nvPr/>
          </p:nvSpPr>
          <p:spPr bwMode="auto">
            <a:xfrm>
              <a:off x="3601" y="1664"/>
              <a:ext cx="292"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CH</a:t>
              </a:r>
              <a:r>
                <a:rPr lang="en-US" sz="1200" baseline="-25000">
                  <a:latin typeface="Goudy Old Style" panose="02020502050305020303" pitchFamily="18" charset="0"/>
                </a:rPr>
                <a:t>2</a:t>
              </a:r>
              <a:endParaRPr lang="en-US" sz="1200">
                <a:latin typeface="Goudy Old Style" panose="02020502050305020303" pitchFamily="18" charset="0"/>
              </a:endParaRPr>
            </a:p>
          </p:txBody>
        </p:sp>
        <p:sp>
          <p:nvSpPr>
            <p:cNvPr id="54" name="Text Box 53"/>
            <p:cNvSpPr txBox="1">
              <a:spLocks noChangeArrowheads="1"/>
            </p:cNvSpPr>
            <p:nvPr/>
          </p:nvSpPr>
          <p:spPr bwMode="auto">
            <a:xfrm>
              <a:off x="2434" y="3084"/>
              <a:ext cx="291"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CH</a:t>
              </a:r>
              <a:r>
                <a:rPr lang="en-US" sz="1200" baseline="-25000">
                  <a:latin typeface="Goudy Old Style" panose="02020502050305020303" pitchFamily="18" charset="0"/>
                </a:rPr>
                <a:t>2</a:t>
              </a:r>
              <a:endParaRPr lang="en-US" sz="1200">
                <a:latin typeface="Goudy Old Style" panose="02020502050305020303" pitchFamily="18" charset="0"/>
              </a:endParaRPr>
            </a:p>
          </p:txBody>
        </p:sp>
        <p:sp>
          <p:nvSpPr>
            <p:cNvPr id="55" name="Text Box 54"/>
            <p:cNvSpPr txBox="1">
              <a:spLocks noChangeArrowheads="1"/>
            </p:cNvSpPr>
            <p:nvPr/>
          </p:nvSpPr>
          <p:spPr bwMode="auto">
            <a:xfrm>
              <a:off x="2948" y="3084"/>
              <a:ext cx="292"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CH</a:t>
              </a:r>
              <a:r>
                <a:rPr lang="en-US" sz="1200" baseline="-25000">
                  <a:latin typeface="Goudy Old Style" panose="02020502050305020303" pitchFamily="18" charset="0"/>
                </a:rPr>
                <a:t>2</a:t>
              </a:r>
              <a:endParaRPr lang="en-US" sz="1200">
                <a:latin typeface="Goudy Old Style" panose="02020502050305020303" pitchFamily="18" charset="0"/>
              </a:endParaRPr>
            </a:p>
          </p:txBody>
        </p:sp>
        <p:sp>
          <p:nvSpPr>
            <p:cNvPr id="56" name="Text Box 55"/>
            <p:cNvSpPr txBox="1">
              <a:spLocks noChangeArrowheads="1"/>
            </p:cNvSpPr>
            <p:nvPr/>
          </p:nvSpPr>
          <p:spPr bwMode="auto">
            <a:xfrm>
              <a:off x="3463" y="3076"/>
              <a:ext cx="292"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CH</a:t>
              </a:r>
              <a:r>
                <a:rPr lang="en-US" sz="1200" baseline="-25000">
                  <a:latin typeface="Goudy Old Style" panose="02020502050305020303" pitchFamily="18" charset="0"/>
                </a:rPr>
                <a:t>2</a:t>
              </a:r>
              <a:endParaRPr lang="en-US" sz="1200">
                <a:latin typeface="Goudy Old Style" panose="02020502050305020303" pitchFamily="18" charset="0"/>
              </a:endParaRPr>
            </a:p>
          </p:txBody>
        </p:sp>
        <p:sp>
          <p:nvSpPr>
            <p:cNvPr id="57" name="Text Box 56"/>
            <p:cNvSpPr txBox="1">
              <a:spLocks noChangeArrowheads="1"/>
            </p:cNvSpPr>
            <p:nvPr/>
          </p:nvSpPr>
          <p:spPr bwMode="auto">
            <a:xfrm>
              <a:off x="2465" y="3399"/>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58" name="Text Box 57"/>
            <p:cNvSpPr txBox="1">
              <a:spLocks noChangeArrowheads="1"/>
            </p:cNvSpPr>
            <p:nvPr/>
          </p:nvSpPr>
          <p:spPr bwMode="auto">
            <a:xfrm>
              <a:off x="2612" y="340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59" name="Text Box 58"/>
            <p:cNvSpPr txBox="1">
              <a:spLocks noChangeArrowheads="1"/>
            </p:cNvSpPr>
            <p:nvPr/>
          </p:nvSpPr>
          <p:spPr bwMode="auto">
            <a:xfrm>
              <a:off x="2974" y="3401"/>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0" name="Text Box 59"/>
            <p:cNvSpPr txBox="1">
              <a:spLocks noChangeArrowheads="1"/>
            </p:cNvSpPr>
            <p:nvPr/>
          </p:nvSpPr>
          <p:spPr bwMode="auto">
            <a:xfrm>
              <a:off x="3122" y="340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1" name="Text Box 60"/>
            <p:cNvSpPr txBox="1">
              <a:spLocks noChangeArrowheads="1"/>
            </p:cNvSpPr>
            <p:nvPr/>
          </p:nvSpPr>
          <p:spPr bwMode="auto">
            <a:xfrm>
              <a:off x="3486" y="340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2" name="Text Box 61"/>
            <p:cNvSpPr txBox="1">
              <a:spLocks noChangeArrowheads="1"/>
            </p:cNvSpPr>
            <p:nvPr/>
          </p:nvSpPr>
          <p:spPr bwMode="auto">
            <a:xfrm>
              <a:off x="3637" y="340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3" name="Text Box 62"/>
            <p:cNvSpPr txBox="1">
              <a:spLocks noChangeArrowheads="1"/>
            </p:cNvSpPr>
            <p:nvPr/>
          </p:nvSpPr>
          <p:spPr bwMode="auto">
            <a:xfrm>
              <a:off x="3625" y="198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4" name="Text Box 63"/>
            <p:cNvSpPr txBox="1">
              <a:spLocks noChangeArrowheads="1"/>
            </p:cNvSpPr>
            <p:nvPr/>
          </p:nvSpPr>
          <p:spPr bwMode="auto">
            <a:xfrm>
              <a:off x="3812" y="1978"/>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5" name="Text Box 64"/>
            <p:cNvSpPr txBox="1">
              <a:spLocks noChangeArrowheads="1"/>
            </p:cNvSpPr>
            <p:nvPr/>
          </p:nvSpPr>
          <p:spPr bwMode="auto">
            <a:xfrm>
              <a:off x="2804" y="1980"/>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6" name="Text Box 65"/>
            <p:cNvSpPr txBox="1">
              <a:spLocks noChangeArrowheads="1"/>
            </p:cNvSpPr>
            <p:nvPr/>
          </p:nvSpPr>
          <p:spPr bwMode="auto">
            <a:xfrm>
              <a:off x="2951" y="1978"/>
              <a:ext cx="132"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t>
              </a:r>
            </a:p>
          </p:txBody>
        </p:sp>
        <p:sp>
          <p:nvSpPr>
            <p:cNvPr id="67" name="Text Box 66"/>
            <p:cNvSpPr txBox="1">
              <a:spLocks noChangeArrowheads="1"/>
            </p:cNvSpPr>
            <p:nvPr/>
          </p:nvSpPr>
          <p:spPr bwMode="auto">
            <a:xfrm>
              <a:off x="3202" y="2955"/>
              <a:ext cx="282" cy="291"/>
            </a:xfrm>
            <a:prstGeom prst="rect">
              <a:avLst/>
            </a:prstGeom>
            <a:noFill/>
            <a:ln w="34925">
              <a:noFill/>
              <a:miter lim="800000"/>
              <a:headEnd/>
              <a:tailEnd/>
            </a:ln>
            <a:effectLst/>
          </p:spPr>
          <p:txBody>
            <a:bodyPr wrap="none" lIns="92075" tIns="46038" rIns="92075" bIns="46038" anchor="ctr">
              <a:spAutoFit/>
            </a:bodyPr>
            <a:lstStyle/>
            <a:p>
              <a:pPr algn="ctr" eaLnBrk="0" hangingPunct="0"/>
              <a:r>
                <a:rPr kumimoji="1" lang="en-US" sz="1200">
                  <a:latin typeface="Goudy Old Style" panose="02020502050305020303" pitchFamily="18" charset="0"/>
                </a:rPr>
                <a:t>Peptide</a:t>
              </a:r>
              <a:br>
                <a:rPr kumimoji="1" lang="en-US" sz="1200">
                  <a:latin typeface="Goudy Old Style" panose="02020502050305020303" pitchFamily="18" charset="0"/>
                </a:rPr>
              </a:br>
              <a:r>
                <a:rPr kumimoji="1" lang="en-US" sz="1200">
                  <a:latin typeface="Goudy Old Style" panose="02020502050305020303" pitchFamily="18" charset="0"/>
                </a:rPr>
                <a:t>bond</a:t>
              </a:r>
            </a:p>
          </p:txBody>
        </p:sp>
        <p:sp>
          <p:nvSpPr>
            <p:cNvPr id="68" name="Text Box 67"/>
            <p:cNvSpPr txBox="1">
              <a:spLocks noChangeArrowheads="1"/>
            </p:cNvSpPr>
            <p:nvPr/>
          </p:nvSpPr>
          <p:spPr bwMode="auto">
            <a:xfrm>
              <a:off x="2340" y="3770"/>
              <a:ext cx="427" cy="291"/>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Amino end</a:t>
              </a:r>
              <a:br>
                <a:rPr lang="en-US" sz="1200">
                  <a:latin typeface="Goudy Old Style" panose="02020502050305020303" pitchFamily="18" charset="0"/>
                </a:rPr>
              </a:br>
              <a:r>
                <a:rPr lang="en-US" sz="1200">
                  <a:latin typeface="Goudy Old Style" panose="02020502050305020303" pitchFamily="18" charset="0"/>
                </a:rPr>
                <a:t>(N-terminus)</a:t>
              </a:r>
            </a:p>
          </p:txBody>
        </p:sp>
        <p:sp>
          <p:nvSpPr>
            <p:cNvPr id="69" name="AutoShape 68"/>
            <p:cNvSpPr>
              <a:spLocks/>
            </p:cNvSpPr>
            <p:nvPr/>
          </p:nvSpPr>
          <p:spPr bwMode="auto">
            <a:xfrm>
              <a:off x="4025" y="3256"/>
              <a:ext cx="79" cy="475"/>
            </a:xfrm>
            <a:prstGeom prst="rightBrace">
              <a:avLst>
                <a:gd name="adj1" fmla="val 50105"/>
                <a:gd name="adj2" fmla="val 50000"/>
              </a:avLst>
            </a:prstGeom>
            <a:noFill/>
            <a:ln w="25400">
              <a:solidFill>
                <a:schemeClr val="tx1"/>
              </a:solidFill>
              <a:round/>
              <a:headEnd/>
              <a:tailEnd/>
            </a:ln>
            <a:effectLst/>
          </p:spPr>
          <p:txBody>
            <a:bodyPr wrap="none" lIns="92075" tIns="46038" rIns="92075" bIns="46038" anchor="ctr"/>
            <a:lstStyle/>
            <a:p>
              <a:endParaRPr lang="en-US">
                <a:latin typeface="Goudy Old Style" panose="02020502050305020303" pitchFamily="18" charset="0"/>
              </a:endParaRPr>
            </a:p>
          </p:txBody>
        </p:sp>
        <p:sp>
          <p:nvSpPr>
            <p:cNvPr id="70" name="AutoShape 69"/>
            <p:cNvSpPr>
              <a:spLocks/>
            </p:cNvSpPr>
            <p:nvPr/>
          </p:nvSpPr>
          <p:spPr bwMode="auto">
            <a:xfrm>
              <a:off x="4025" y="2741"/>
              <a:ext cx="79" cy="475"/>
            </a:xfrm>
            <a:prstGeom prst="rightBrace">
              <a:avLst>
                <a:gd name="adj1" fmla="val 50105"/>
                <a:gd name="adj2" fmla="val 50000"/>
              </a:avLst>
            </a:prstGeom>
            <a:noFill/>
            <a:ln w="25400">
              <a:solidFill>
                <a:schemeClr val="tx1"/>
              </a:solidFill>
              <a:round/>
              <a:headEnd/>
              <a:tailEnd/>
            </a:ln>
            <a:effectLst/>
          </p:spPr>
          <p:txBody>
            <a:bodyPr wrap="none" lIns="92075" tIns="46038" rIns="92075" bIns="46038" anchor="ctr"/>
            <a:lstStyle/>
            <a:p>
              <a:endParaRPr lang="en-US">
                <a:latin typeface="Goudy Old Style" panose="02020502050305020303" pitchFamily="18" charset="0"/>
              </a:endParaRPr>
            </a:p>
          </p:txBody>
        </p:sp>
        <p:sp>
          <p:nvSpPr>
            <p:cNvPr id="71" name="Text Box 70"/>
            <p:cNvSpPr txBox="1">
              <a:spLocks noChangeArrowheads="1"/>
            </p:cNvSpPr>
            <p:nvPr/>
          </p:nvSpPr>
          <p:spPr bwMode="auto">
            <a:xfrm>
              <a:off x="4036" y="3408"/>
              <a:ext cx="59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a:latin typeface="Goudy Old Style" panose="02020502050305020303" pitchFamily="18" charset="0"/>
                </a:rPr>
                <a:t>Backbone</a:t>
              </a:r>
            </a:p>
          </p:txBody>
        </p:sp>
        <p:sp>
          <p:nvSpPr>
            <p:cNvPr id="72" name="Text Box 71"/>
            <p:cNvSpPr txBox="1">
              <a:spLocks noChangeArrowheads="1"/>
            </p:cNvSpPr>
            <p:nvPr/>
          </p:nvSpPr>
          <p:spPr bwMode="auto">
            <a:xfrm>
              <a:off x="1886" y="2338"/>
              <a:ext cx="235" cy="175"/>
            </a:xfrm>
            <a:prstGeom prst="rect">
              <a:avLst/>
            </a:prstGeom>
            <a:noFill/>
            <a:ln w="34925">
              <a:noFill/>
              <a:miter lim="800000"/>
              <a:headEnd/>
              <a:tailEnd/>
            </a:ln>
            <a:effectLst/>
          </p:spPr>
          <p:txBody>
            <a:bodyPr lIns="92075" tIns="46038" rIns="92075" bIns="46038" anchor="ctr">
              <a:spAutoFit/>
            </a:bodyPr>
            <a:lstStyle/>
            <a:p>
              <a:pPr algn="ctr" eaLnBrk="0" hangingPunct="0"/>
              <a:r>
                <a:rPr lang="en-US" sz="1200" b="1">
                  <a:latin typeface="Goudy Old Style" panose="02020502050305020303" pitchFamily="18" charset="0"/>
                </a:rPr>
                <a:t>(a)</a:t>
              </a:r>
              <a:endParaRPr lang="en-US" sz="1200">
                <a:latin typeface="Goudy Old Style" panose="02020502050305020303" pitchFamily="18" charset="0"/>
              </a:endParaRPr>
            </a:p>
          </p:txBody>
        </p:sp>
        <p:sp>
          <p:nvSpPr>
            <p:cNvPr id="74" name="Rectangle 73"/>
            <p:cNvSpPr>
              <a:spLocks noChangeArrowheads="1"/>
            </p:cNvSpPr>
            <p:nvPr/>
          </p:nvSpPr>
          <p:spPr bwMode="auto">
            <a:xfrm>
              <a:off x="1988" y="3871"/>
              <a:ext cx="174" cy="175"/>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b="1">
                  <a:latin typeface="Goudy Old Style" panose="02020502050305020303" pitchFamily="18" charset="0"/>
                </a:rPr>
                <a:t>(b) </a:t>
              </a:r>
            </a:p>
          </p:txBody>
        </p:sp>
        <p:sp>
          <p:nvSpPr>
            <p:cNvPr id="75" name="Rectangle 74"/>
            <p:cNvSpPr>
              <a:spLocks noChangeArrowheads="1"/>
            </p:cNvSpPr>
            <p:nvPr/>
          </p:nvSpPr>
          <p:spPr bwMode="auto">
            <a:xfrm>
              <a:off x="3230" y="3774"/>
              <a:ext cx="446" cy="291"/>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latin typeface="Goudy Old Style" panose="02020502050305020303" pitchFamily="18" charset="0"/>
                </a:rPr>
                <a:t>Carboxyl end</a:t>
              </a:r>
              <a:br>
                <a:rPr lang="en-US" sz="1200">
                  <a:latin typeface="Goudy Old Style" panose="02020502050305020303" pitchFamily="18" charset="0"/>
                </a:rPr>
              </a:br>
              <a:r>
                <a:rPr lang="en-US" sz="1200">
                  <a:latin typeface="Goudy Old Style" panose="02020502050305020303" pitchFamily="18" charset="0"/>
                </a:rPr>
                <a:t>(C-terminus)</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74638"/>
            <a:ext cx="8229600" cy="411162"/>
          </a:xfrm>
        </p:spPr>
        <p:txBody>
          <a:bodyPr>
            <a:normAutofit fontScale="90000"/>
          </a:bodyPr>
          <a:lstStyle/>
          <a:p>
            <a:r>
              <a:rPr lang="en-US" altLang="en-US" sz="4000">
                <a:latin typeface="Goudy Old Style" panose="02020502050305020303" pitchFamily="18" charset="0"/>
              </a:rPr>
              <a:t>Disulfides</a:t>
            </a:r>
          </a:p>
        </p:txBody>
      </p:sp>
      <p:sp>
        <p:nvSpPr>
          <p:cNvPr id="270339" name="Rectangle 3"/>
          <p:cNvSpPr>
            <a:spLocks noGrp="1" noChangeArrowheads="1"/>
          </p:cNvSpPr>
          <p:nvPr>
            <p:ph type="body" idx="1"/>
          </p:nvPr>
        </p:nvSpPr>
        <p:spPr>
          <a:xfrm>
            <a:off x="457200" y="990600"/>
            <a:ext cx="8229600" cy="2968625"/>
          </a:xfrm>
        </p:spPr>
        <p:txBody>
          <a:bodyPr/>
          <a:lstStyle/>
          <a:p>
            <a:r>
              <a:rPr lang="en-US" altLang="en-US" sz="2800">
                <a:latin typeface="Goudy Old Style" panose="02020502050305020303" pitchFamily="18" charset="0"/>
              </a:rPr>
              <a:t>Thiols in adjacent chains can form a disulfide RS–SR through spontaneous oxidation </a:t>
            </a:r>
          </a:p>
          <a:p>
            <a:r>
              <a:rPr lang="en-US" altLang="en-US" sz="2800">
                <a:latin typeface="Goudy Old Style" panose="02020502050305020303" pitchFamily="18" charset="0"/>
              </a:rPr>
              <a:t>A disulfide bond between cysteine residues in different peptide chains links the otherwise separate chains together, while a disulfide bond between cysteine residues in the same chain forms a loop </a:t>
            </a:r>
          </a:p>
        </p:txBody>
      </p:sp>
      <p:pic>
        <p:nvPicPr>
          <p:cNvPr id="270340" name="Picture 4"/>
          <p:cNvPicPr>
            <a:picLocks noChangeAspect="1" noChangeArrowheads="1"/>
          </p:cNvPicPr>
          <p:nvPr/>
        </p:nvPicPr>
        <p:blipFill>
          <a:blip r:embed="rId2" cstate="print">
            <a:lum bright="-47000" contrast="53000"/>
          </a:blip>
          <a:srcRect/>
          <a:stretch>
            <a:fillRect/>
          </a:stretch>
        </p:blipFill>
        <p:spPr bwMode="auto">
          <a:xfrm>
            <a:off x="685800" y="3733800"/>
            <a:ext cx="8458200" cy="2500313"/>
          </a:xfrm>
          <a:prstGeom prst="rect">
            <a:avLst/>
          </a:prstGeom>
          <a:noFill/>
        </p:spPr>
      </p:pic>
      <p:sp>
        <p:nvSpPr>
          <p:cNvPr id="5" name="Slide Number Placeholder 4"/>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28</a:t>
            </a:fld>
            <a:endParaRPr lang="en-US">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457200" y="274638"/>
            <a:ext cx="4572000" cy="1143000"/>
          </a:xfrm>
        </p:spPr>
        <p:txBody>
          <a:bodyPr/>
          <a:lstStyle/>
          <a:p>
            <a:pPr eaLnBrk="1" hangingPunct="1"/>
            <a:r>
              <a:rPr lang="en-US" sz="4800" smtClean="0">
                <a:latin typeface="Goudy Old Style" panose="02020502050305020303" pitchFamily="18" charset="0"/>
              </a:rPr>
              <a:t> Proteins</a:t>
            </a:r>
          </a:p>
        </p:txBody>
      </p:sp>
      <p:sp>
        <p:nvSpPr>
          <p:cNvPr id="277507" name="Rectangle 3"/>
          <p:cNvSpPr>
            <a:spLocks noGrp="1" noChangeArrowheads="1"/>
          </p:cNvSpPr>
          <p:nvPr>
            <p:ph type="body" idx="4294967295"/>
          </p:nvPr>
        </p:nvSpPr>
        <p:spPr>
          <a:xfrm>
            <a:off x="457200" y="2179637"/>
            <a:ext cx="8686800" cy="4525963"/>
          </a:xfrm>
        </p:spPr>
        <p:txBody>
          <a:bodyPr/>
          <a:lstStyle/>
          <a:p>
            <a:pPr eaLnBrk="1" hangingPunct="1"/>
            <a:r>
              <a:rPr lang="en-US" dirty="0" smtClean="0">
                <a:latin typeface="Goudy Old Style" panose="02020502050305020303" pitchFamily="18" charset="0"/>
              </a:rPr>
              <a:t>Consist of many chains of </a:t>
            </a:r>
            <a:r>
              <a:rPr lang="en-US" dirty="0" err="1" smtClean="0">
                <a:latin typeface="Goudy Old Style" panose="02020502050305020303" pitchFamily="18" charset="0"/>
              </a:rPr>
              <a:t>a.a</a:t>
            </a:r>
            <a:r>
              <a:rPr lang="en-US" dirty="0" smtClean="0">
                <a:latin typeface="Goudy Old Style" panose="02020502050305020303" pitchFamily="18" charset="0"/>
              </a:rPr>
              <a:t> linked by peptide bonds</a:t>
            </a:r>
          </a:p>
          <a:p>
            <a:r>
              <a:rPr lang="en-US" dirty="0" smtClean="0">
                <a:latin typeface="Goudy Old Style" panose="02020502050305020303" pitchFamily="18" charset="0"/>
              </a:rPr>
              <a:t>Made from 20 </a:t>
            </a:r>
            <a:r>
              <a:rPr lang="en-US" dirty="0">
                <a:latin typeface="Goudy Old Style" panose="02020502050305020303" pitchFamily="18" charset="0"/>
              </a:rPr>
              <a:t>possible amino acid monomers</a:t>
            </a:r>
          </a:p>
          <a:p>
            <a:pPr eaLnBrk="1" hangingPunct="1"/>
            <a:r>
              <a:rPr lang="en-US" dirty="0" smtClean="0">
                <a:latin typeface="Goudy Old Style" panose="02020502050305020303" pitchFamily="18" charset="0"/>
              </a:rPr>
              <a:t>The order of </a:t>
            </a:r>
            <a:r>
              <a:rPr lang="en-US" dirty="0" err="1" smtClean="0">
                <a:latin typeface="Goudy Old Style" panose="02020502050305020303" pitchFamily="18" charset="0"/>
              </a:rPr>
              <a:t>a.a</a:t>
            </a:r>
            <a:r>
              <a:rPr lang="en-US" dirty="0" smtClean="0">
                <a:latin typeface="Goudy Old Style" panose="02020502050305020303" pitchFamily="18" charset="0"/>
              </a:rPr>
              <a:t> in a polypeptide is genetically determined </a:t>
            </a:r>
          </a:p>
          <a:p>
            <a:r>
              <a:rPr lang="en-US" dirty="0" smtClean="0">
                <a:latin typeface="Goudy Old Style" panose="02020502050305020303" pitchFamily="18" charset="0"/>
              </a:rPr>
              <a:t>Polypeptide fold in a specific sequence to form a  </a:t>
            </a:r>
            <a:r>
              <a:rPr lang="en-US" dirty="0">
                <a:latin typeface="Goudy Old Style" panose="02020502050305020303" pitchFamily="18" charset="0"/>
              </a:rPr>
              <a:t>a 3 dimensional globular </a:t>
            </a:r>
            <a:r>
              <a:rPr lang="en-US" dirty="0" smtClean="0">
                <a:latin typeface="Goudy Old Style" panose="02020502050305020303" pitchFamily="18" charset="0"/>
              </a:rPr>
              <a:t>shape</a:t>
            </a:r>
            <a:endParaRPr lang="en-US" dirty="0">
              <a:latin typeface="Goudy Old Style" panose="02020502050305020303" pitchFamily="18" charset="0"/>
            </a:endParaRPr>
          </a:p>
        </p:txBody>
      </p:sp>
      <p:pic>
        <p:nvPicPr>
          <p:cNvPr id="277508" name="Picture 4"/>
          <p:cNvPicPr>
            <a:picLocks noChangeAspect="1" noChangeArrowheads="1"/>
          </p:cNvPicPr>
          <p:nvPr/>
        </p:nvPicPr>
        <p:blipFill>
          <a:blip r:embed="rId3" cstate="print"/>
          <a:srcRect/>
          <a:stretch>
            <a:fillRect/>
          </a:stretch>
        </p:blipFill>
        <p:spPr bwMode="auto">
          <a:xfrm>
            <a:off x="5562600" y="0"/>
            <a:ext cx="3276600" cy="2057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274638"/>
            <a:ext cx="8229600" cy="639762"/>
          </a:xfrm>
        </p:spPr>
        <p:txBody>
          <a:bodyPr>
            <a:normAutofit fontScale="90000"/>
          </a:bodyPr>
          <a:lstStyle/>
          <a:p>
            <a:r>
              <a:rPr lang="en-US" altLang="en-US" sz="4000" b="1" dirty="0">
                <a:solidFill>
                  <a:srgbClr val="FF0000"/>
                </a:solidFill>
                <a:latin typeface="Gabriola" pitchFamily="82" charset="0"/>
              </a:rPr>
              <a:t>Basic structure of an Amino Acid</a:t>
            </a:r>
          </a:p>
        </p:txBody>
      </p:sp>
      <p:sp>
        <p:nvSpPr>
          <p:cNvPr id="205827" name="Rectangle 3"/>
          <p:cNvSpPr>
            <a:spLocks noGrp="1" noChangeArrowheads="1"/>
          </p:cNvSpPr>
          <p:nvPr>
            <p:ph type="body" idx="1"/>
          </p:nvPr>
        </p:nvSpPr>
        <p:spPr>
          <a:xfrm>
            <a:off x="457200" y="838200"/>
            <a:ext cx="8686800" cy="6019800"/>
          </a:xfrm>
        </p:spPr>
        <p:txBody>
          <a:bodyPr>
            <a:noAutofit/>
          </a:bodyPr>
          <a:lstStyle/>
          <a:p>
            <a:pPr>
              <a:buFontTx/>
              <a:buChar char="•"/>
            </a:pPr>
            <a:r>
              <a:rPr lang="en-US" sz="2800" dirty="0">
                <a:latin typeface="Goudy Old Style" panose="02020502050305020303" pitchFamily="18" charset="0"/>
              </a:rPr>
              <a:t>Central </a:t>
            </a:r>
            <a:r>
              <a:rPr lang="en-US" sz="2800" dirty="0">
                <a:latin typeface="Goudy Old Style" panose="02020502050305020303" pitchFamily="18" charset="0"/>
                <a:sym typeface="Symbol" pitchFamily="18" charset="2"/>
              </a:rPr>
              <a:t></a:t>
            </a:r>
            <a:r>
              <a:rPr lang="en-US" sz="2800" dirty="0">
                <a:latin typeface="Goudy Old Style" panose="02020502050305020303" pitchFamily="18" charset="0"/>
              </a:rPr>
              <a:t>-carbon covalently bonded to the following </a:t>
            </a:r>
            <a:endParaRPr lang="en-US" sz="2800" dirty="0" smtClean="0">
              <a:latin typeface="Goudy Old Style" panose="02020502050305020303" pitchFamily="18" charset="0"/>
            </a:endParaRPr>
          </a:p>
          <a:p>
            <a:pPr>
              <a:buFontTx/>
              <a:buChar char="•"/>
            </a:pPr>
            <a:r>
              <a:rPr lang="en-US" sz="2800" dirty="0" smtClean="0">
                <a:latin typeface="Goudy Old Style" panose="02020502050305020303" pitchFamily="18" charset="0"/>
              </a:rPr>
              <a:t>Hydrogen </a:t>
            </a:r>
            <a:r>
              <a:rPr lang="en-US" sz="2800" dirty="0">
                <a:latin typeface="Goudy Old Style" panose="02020502050305020303" pitchFamily="18" charset="0"/>
              </a:rPr>
              <a:t>atom </a:t>
            </a:r>
          </a:p>
          <a:p>
            <a:pPr marL="800100" lvl="1" indent="-342900">
              <a:buFont typeface="Wingdings" pitchFamily="2" charset="2"/>
              <a:buChar char="v"/>
            </a:pPr>
            <a:r>
              <a:rPr lang="en-US" dirty="0">
                <a:latin typeface="Goudy Old Style" panose="02020502050305020303" pitchFamily="18" charset="0"/>
              </a:rPr>
              <a:t>An amino </a:t>
            </a:r>
            <a:r>
              <a:rPr lang="en-US" b="1" dirty="0">
                <a:solidFill>
                  <a:srgbClr val="0033CC"/>
                </a:solidFill>
                <a:latin typeface="Goudy Old Style" panose="02020502050305020303" pitchFamily="18" charset="0"/>
              </a:rPr>
              <a:t>(-NH2)</a:t>
            </a:r>
            <a:r>
              <a:rPr lang="en-US" b="1" dirty="0">
                <a:latin typeface="Goudy Old Style" panose="02020502050305020303" pitchFamily="18" charset="0"/>
              </a:rPr>
              <a:t> </a:t>
            </a:r>
            <a:r>
              <a:rPr lang="en-US" dirty="0">
                <a:latin typeface="Goudy Old Style" panose="02020502050305020303" pitchFamily="18" charset="0"/>
              </a:rPr>
              <a:t>group </a:t>
            </a:r>
          </a:p>
          <a:p>
            <a:pPr marL="800100" lvl="1" indent="-342900">
              <a:buFont typeface="Wingdings" pitchFamily="2" charset="2"/>
              <a:buChar char="v"/>
            </a:pPr>
            <a:r>
              <a:rPr lang="en-US" dirty="0">
                <a:latin typeface="Goudy Old Style" panose="02020502050305020303" pitchFamily="18" charset="0"/>
              </a:rPr>
              <a:t>Carboxyl </a:t>
            </a:r>
            <a:r>
              <a:rPr lang="en-US" dirty="0">
                <a:solidFill>
                  <a:srgbClr val="FF5050"/>
                </a:solidFill>
                <a:latin typeface="Goudy Old Style" panose="02020502050305020303" pitchFamily="18" charset="0"/>
              </a:rPr>
              <a:t>(</a:t>
            </a:r>
            <a:r>
              <a:rPr lang="en-US" b="1" dirty="0">
                <a:solidFill>
                  <a:srgbClr val="FF5050"/>
                </a:solidFill>
                <a:latin typeface="Goudy Old Style" panose="02020502050305020303" pitchFamily="18" charset="0"/>
              </a:rPr>
              <a:t>-COOH)</a:t>
            </a:r>
            <a:r>
              <a:rPr lang="en-US" b="1" dirty="0">
                <a:latin typeface="Goudy Old Style" panose="02020502050305020303" pitchFamily="18" charset="0"/>
              </a:rPr>
              <a:t> </a:t>
            </a:r>
            <a:r>
              <a:rPr lang="en-US" dirty="0">
                <a:latin typeface="Goudy Old Style" panose="02020502050305020303" pitchFamily="18" charset="0"/>
              </a:rPr>
              <a:t>group </a:t>
            </a:r>
          </a:p>
          <a:p>
            <a:pPr marL="800100" lvl="1" indent="-342900">
              <a:buFont typeface="Wingdings" pitchFamily="2" charset="2"/>
              <a:buChar char="v"/>
            </a:pPr>
            <a:r>
              <a:rPr lang="en-US" dirty="0">
                <a:latin typeface="Goudy Old Style" panose="02020502050305020303" pitchFamily="18" charset="0"/>
              </a:rPr>
              <a:t>Variable R group </a:t>
            </a:r>
            <a:r>
              <a:rPr lang="en-US" dirty="0" smtClean="0">
                <a:latin typeface="Goudy Old Style" panose="02020502050305020303" pitchFamily="18" charset="0"/>
              </a:rPr>
              <a:t>also known as the  </a:t>
            </a:r>
            <a:r>
              <a:rPr lang="en-US" altLang="en-US" dirty="0">
                <a:latin typeface="Goudy Old Style" panose="02020502050305020303" pitchFamily="18" charset="0"/>
              </a:rPr>
              <a:t>side </a:t>
            </a:r>
            <a:r>
              <a:rPr lang="en-US" altLang="en-US" dirty="0" smtClean="0">
                <a:latin typeface="Goudy Old Style" panose="02020502050305020303" pitchFamily="18" charset="0"/>
              </a:rPr>
              <a:t>chain</a:t>
            </a:r>
            <a:r>
              <a:rPr lang="en-US" dirty="0" smtClean="0">
                <a:latin typeface="Goudy Old Style" panose="02020502050305020303" pitchFamily="18" charset="0"/>
              </a:rPr>
              <a:t> specific </a:t>
            </a:r>
            <a:r>
              <a:rPr lang="en-US" dirty="0">
                <a:latin typeface="Goudy Old Style" panose="02020502050305020303" pitchFamily="18" charset="0"/>
              </a:rPr>
              <a:t>to each amino </a:t>
            </a:r>
            <a:r>
              <a:rPr lang="en-US" dirty="0" smtClean="0">
                <a:latin typeface="Goudy Old Style" panose="02020502050305020303" pitchFamily="18" charset="0"/>
              </a:rPr>
              <a:t>acid</a:t>
            </a:r>
            <a:endParaRPr lang="en-US" dirty="0">
              <a:latin typeface="Goudy Old Style" panose="02020502050305020303" pitchFamily="18" charset="0"/>
            </a:endParaRPr>
          </a:p>
        </p:txBody>
      </p:sp>
      <p:sp>
        <p:nvSpPr>
          <p:cNvPr id="4" name="Slide Number Placeholder 3"/>
          <p:cNvSpPr>
            <a:spLocks noGrp="1"/>
          </p:cNvSpPr>
          <p:nvPr>
            <p:ph type="sldNum" sz="quarter" idx="12"/>
          </p:nvPr>
        </p:nvSpPr>
        <p:spPr/>
        <p:txBody>
          <a:bodyPr/>
          <a:lstStyle/>
          <a:p>
            <a:fld id="{15EFC0BB-0906-4FED-8B57-44D53B74E59E}" type="slidenum">
              <a:rPr lang="en-US" smtClean="0">
                <a:latin typeface="Gabriola" pitchFamily="82" charset="0"/>
              </a:rPr>
              <a:pPr/>
              <a:t>3</a:t>
            </a:fld>
            <a:endParaRPr lang="en-US">
              <a:latin typeface="Gabriola" pitchFamily="82" charset="0"/>
            </a:endParaRPr>
          </a:p>
        </p:txBody>
      </p:sp>
      <p:pic>
        <p:nvPicPr>
          <p:cNvPr id="5" name="Picture 6"/>
          <p:cNvPicPr>
            <a:picLocks noChangeAspect="1" noChangeArrowheads="1"/>
          </p:cNvPicPr>
          <p:nvPr/>
        </p:nvPicPr>
        <p:blipFill>
          <a:blip r:embed="rId2" cstate="print"/>
          <a:srcRect/>
          <a:stretch>
            <a:fillRect/>
          </a:stretch>
        </p:blipFill>
        <p:spPr bwMode="auto">
          <a:xfrm>
            <a:off x="6019800" y="1524000"/>
            <a:ext cx="28956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457200" y="274638"/>
            <a:ext cx="8229600" cy="182562"/>
          </a:xfrm>
        </p:spPr>
        <p:txBody>
          <a:bodyPr>
            <a:normAutofit fontScale="90000"/>
          </a:bodyPr>
          <a:lstStyle/>
          <a:p>
            <a:pPr eaLnBrk="1" hangingPunct="1"/>
            <a:r>
              <a:rPr lang="en-US" sz="4000" smtClean="0">
                <a:latin typeface="Goudy Old Style" panose="02020502050305020303" pitchFamily="18" charset="0"/>
              </a:rPr>
              <a:t> Functions of Proteins</a:t>
            </a:r>
          </a:p>
        </p:txBody>
      </p:sp>
      <p:sp>
        <p:nvSpPr>
          <p:cNvPr id="278531" name="Rectangle 3"/>
          <p:cNvSpPr>
            <a:spLocks noGrp="1" noChangeArrowheads="1"/>
          </p:cNvSpPr>
          <p:nvPr>
            <p:ph type="body" idx="4294967295"/>
          </p:nvPr>
        </p:nvSpPr>
        <p:spPr>
          <a:xfrm>
            <a:off x="0" y="685800"/>
            <a:ext cx="9144000" cy="6172200"/>
          </a:xfrm>
        </p:spPr>
        <p:txBody>
          <a:bodyPr>
            <a:normAutofit fontScale="25000" lnSpcReduction="20000"/>
          </a:bodyPr>
          <a:lstStyle/>
          <a:p>
            <a:pPr eaLnBrk="1" hangingPunct="1">
              <a:lnSpc>
                <a:spcPct val="80000"/>
              </a:lnSpc>
            </a:pPr>
            <a:endParaRPr lang="en-US" sz="1200" b="1" dirty="0" smtClean="0">
              <a:latin typeface="Goudy Old Style" panose="02020502050305020303" pitchFamily="18" charset="0"/>
            </a:endParaRPr>
          </a:p>
          <a:p>
            <a:pPr eaLnBrk="1" hangingPunct="1">
              <a:lnSpc>
                <a:spcPct val="80000"/>
              </a:lnSpc>
            </a:pPr>
            <a:endParaRPr lang="en-US" sz="1200" b="1" dirty="0" smtClean="0">
              <a:solidFill>
                <a:srgbClr val="FF0000"/>
              </a:solidFill>
              <a:latin typeface="Goudy Old Style" panose="02020502050305020303" pitchFamily="18" charset="0"/>
            </a:endParaRPr>
          </a:p>
          <a:p>
            <a:pPr indent="0" algn="just" eaLnBrk="1" hangingPunct="1">
              <a:lnSpc>
                <a:spcPct val="120000"/>
              </a:lnSpc>
              <a:buFont typeface="Wingdings" pitchFamily="2" charset="2"/>
              <a:buChar char="v"/>
            </a:pPr>
            <a:r>
              <a:rPr lang="en-US" sz="9800" dirty="0" smtClean="0">
                <a:solidFill>
                  <a:srgbClr val="FF0000"/>
                </a:solidFill>
                <a:latin typeface="Goudy Old Style" panose="02020502050305020303" pitchFamily="18" charset="0"/>
              </a:rPr>
              <a:t>Enzymes</a:t>
            </a:r>
            <a:r>
              <a:rPr lang="en-US" sz="9800" dirty="0" smtClean="0">
                <a:solidFill>
                  <a:srgbClr val="FF0000"/>
                </a:solidFill>
                <a:latin typeface="Goudy Old Style" panose="02020502050305020303" pitchFamily="18" charset="0"/>
              </a:rPr>
              <a:t>: </a:t>
            </a:r>
            <a:r>
              <a:rPr lang="en-US" sz="9800" dirty="0" smtClean="0">
                <a:latin typeface="Goudy Old Style" panose="02020502050305020303" pitchFamily="18" charset="0"/>
              </a:rPr>
              <a:t>accelerate specific chemical reactions up to 10 billion times faster than they would spontaneously occur. </a:t>
            </a:r>
          </a:p>
          <a:p>
            <a:pPr indent="0" algn="just" eaLnBrk="1" hangingPunct="1">
              <a:lnSpc>
                <a:spcPct val="120000"/>
              </a:lnSpc>
              <a:buFont typeface="Wingdings" pitchFamily="2" charset="2"/>
              <a:buChar char="v"/>
            </a:pPr>
            <a:r>
              <a:rPr lang="en-US" sz="9800" dirty="0" smtClean="0">
                <a:solidFill>
                  <a:srgbClr val="FF0000"/>
                </a:solidFill>
                <a:latin typeface="Goudy Old Style" panose="02020502050305020303" pitchFamily="18" charset="0"/>
              </a:rPr>
              <a:t>Structure: </a:t>
            </a:r>
            <a:r>
              <a:rPr lang="en-US" sz="9800" dirty="0" smtClean="0">
                <a:latin typeface="Goudy Old Style" panose="02020502050305020303" pitchFamily="18" charset="0"/>
              </a:rPr>
              <a:t>Structural materials, including keratin (the protein found in hair and nails) and collagen (the protein found in connective tissue). </a:t>
            </a:r>
          </a:p>
          <a:p>
            <a:pPr indent="0" algn="just" eaLnBrk="1" hangingPunct="1">
              <a:lnSpc>
                <a:spcPct val="120000"/>
              </a:lnSpc>
              <a:buFont typeface="Wingdings" pitchFamily="2" charset="2"/>
              <a:buChar char="v"/>
            </a:pPr>
            <a:r>
              <a:rPr lang="en-US" sz="9800" dirty="0" smtClean="0">
                <a:solidFill>
                  <a:srgbClr val="FF0000"/>
                </a:solidFill>
                <a:latin typeface="Goudy Old Style" panose="02020502050305020303" pitchFamily="18" charset="0"/>
              </a:rPr>
              <a:t>Antibodies: </a:t>
            </a:r>
            <a:r>
              <a:rPr lang="en-US" sz="9800" dirty="0" smtClean="0">
                <a:latin typeface="Goudy Old Style" panose="02020502050305020303" pitchFamily="18" charset="0"/>
              </a:rPr>
              <a:t>Specific binding, such as antibodies that bind specifically to foreign substances to identify them to the body's immune system. </a:t>
            </a:r>
          </a:p>
          <a:p>
            <a:pPr indent="0" algn="just" eaLnBrk="1" hangingPunct="1">
              <a:lnSpc>
                <a:spcPct val="120000"/>
              </a:lnSpc>
              <a:buFont typeface="Wingdings" pitchFamily="2" charset="2"/>
              <a:buChar char="v"/>
            </a:pPr>
            <a:r>
              <a:rPr lang="en-US" sz="9800" dirty="0" smtClean="0">
                <a:solidFill>
                  <a:srgbClr val="FF0000"/>
                </a:solidFill>
                <a:latin typeface="Goudy Old Style" panose="02020502050305020303" pitchFamily="18" charset="0"/>
              </a:rPr>
              <a:t>Transport: </a:t>
            </a:r>
            <a:r>
              <a:rPr lang="en-US" sz="9800" dirty="0" smtClean="0">
                <a:latin typeface="Goudy Old Style" panose="02020502050305020303" pitchFamily="18" charset="0"/>
              </a:rPr>
              <a:t>Specific carriers, including membrane transport proteins that move substances across cell membranes, and blood proteins, such as hemoglobin, that carry oxygen, iron, and other substances through the body.</a:t>
            </a:r>
          </a:p>
          <a:p>
            <a:pPr indent="0" algn="just" eaLnBrk="1" hangingPunct="1">
              <a:lnSpc>
                <a:spcPct val="120000"/>
              </a:lnSpc>
              <a:spcBef>
                <a:spcPts val="500"/>
              </a:spcBef>
              <a:spcAft>
                <a:spcPts val="500"/>
              </a:spcAft>
              <a:buFont typeface="Wingdings" pitchFamily="2" charset="2"/>
              <a:buChar char="v"/>
            </a:pPr>
            <a:r>
              <a:rPr lang="en-US" sz="9800" dirty="0" smtClean="0">
                <a:solidFill>
                  <a:srgbClr val="FF0000"/>
                </a:solidFill>
                <a:latin typeface="Goudy Old Style" panose="02020502050305020303" pitchFamily="18" charset="0"/>
              </a:rPr>
              <a:t>Movement : </a:t>
            </a:r>
            <a:r>
              <a:rPr lang="en-US" sz="9800" dirty="0" smtClean="0">
                <a:latin typeface="Goudy Old Style" panose="02020502050305020303" pitchFamily="18" charset="0"/>
              </a:rPr>
              <a:t>Contraction, such as </a:t>
            </a:r>
            <a:r>
              <a:rPr lang="en-US" sz="9800" dirty="0" err="1" smtClean="0">
                <a:latin typeface="Goudy Old Style" panose="02020502050305020303" pitchFamily="18" charset="0"/>
              </a:rPr>
              <a:t>actin</a:t>
            </a:r>
            <a:r>
              <a:rPr lang="en-US" sz="9800" dirty="0" smtClean="0">
                <a:latin typeface="Goudy Old Style" panose="02020502050305020303" pitchFamily="18" charset="0"/>
              </a:rPr>
              <a:t> and myosin fibers that interact in muscle </a:t>
            </a:r>
            <a:r>
              <a:rPr lang="en-US" sz="9800" dirty="0" smtClean="0">
                <a:solidFill>
                  <a:srgbClr val="FF0000"/>
                </a:solidFill>
                <a:latin typeface="Goudy Old Style" panose="02020502050305020303" pitchFamily="18" charset="0"/>
              </a:rPr>
              <a:t>tissue.</a:t>
            </a:r>
          </a:p>
          <a:p>
            <a:pPr indent="0" algn="just" eaLnBrk="1" hangingPunct="1">
              <a:lnSpc>
                <a:spcPct val="120000"/>
              </a:lnSpc>
              <a:spcBef>
                <a:spcPts val="500"/>
              </a:spcBef>
              <a:spcAft>
                <a:spcPts val="500"/>
              </a:spcAft>
              <a:buFont typeface="Wingdings" pitchFamily="2" charset="2"/>
              <a:buChar char="v"/>
            </a:pPr>
            <a:r>
              <a:rPr lang="en-US" sz="9800" dirty="0" smtClean="0">
                <a:solidFill>
                  <a:srgbClr val="FF0000"/>
                </a:solidFill>
                <a:latin typeface="Goudy Old Style" panose="02020502050305020303" pitchFamily="18" charset="0"/>
              </a:rPr>
              <a:t> Hormones and Receptors: </a:t>
            </a:r>
            <a:r>
              <a:rPr lang="en-US" sz="9800" dirty="0" smtClean="0">
                <a:latin typeface="Goudy Old Style" panose="02020502050305020303" pitchFamily="18" charset="0"/>
              </a:rPr>
              <a:t>Signaling, including hormones such as insulin that regulate sugar levels in blood.</a:t>
            </a:r>
          </a:p>
        </p:txBody>
      </p:sp>
      <p:sp>
        <p:nvSpPr>
          <p:cNvPr id="4" name="Slide Number Placeholder 3"/>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30</a:t>
            </a:fld>
            <a:endParaRPr lang="en-US">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body" idx="4294967295"/>
          </p:nvPr>
        </p:nvSpPr>
        <p:spPr>
          <a:xfrm>
            <a:off x="685800" y="0"/>
            <a:ext cx="7772400" cy="6096000"/>
          </a:xfrm>
        </p:spPr>
        <p:txBody>
          <a:bodyPr/>
          <a:lstStyle/>
          <a:p>
            <a:pPr eaLnBrk="1" hangingPunct="1">
              <a:spcBef>
                <a:spcPts val="500"/>
              </a:spcBef>
              <a:spcAft>
                <a:spcPts val="500"/>
              </a:spcAft>
            </a:pPr>
            <a:endParaRPr lang="en-US" smtClean="0">
              <a:latin typeface="Gabriola" pitchFamily="82" charset="0"/>
            </a:endParaRPr>
          </a:p>
          <a:p>
            <a:pPr eaLnBrk="1" hangingPunct="1">
              <a:spcBef>
                <a:spcPts val="500"/>
              </a:spcBef>
              <a:spcAft>
                <a:spcPts val="500"/>
              </a:spcAft>
            </a:pPr>
            <a:r>
              <a:rPr lang="en-US" smtClean="0">
                <a:latin typeface="Gabriola" pitchFamily="82" charset="0"/>
              </a:rPr>
              <a:t> </a:t>
            </a:r>
          </a:p>
          <a:p>
            <a:pPr eaLnBrk="1" hangingPunct="1"/>
            <a:endParaRPr lang="en-US" smtClean="0">
              <a:latin typeface="Gabriola" pitchFamily="82" charset="0"/>
            </a:endParaRPr>
          </a:p>
        </p:txBody>
      </p:sp>
      <p:grpSp>
        <p:nvGrpSpPr>
          <p:cNvPr id="2" name="Group 3"/>
          <p:cNvGrpSpPr>
            <a:grpSpLocks/>
          </p:cNvGrpSpPr>
          <p:nvPr/>
        </p:nvGrpSpPr>
        <p:grpSpPr bwMode="auto">
          <a:xfrm>
            <a:off x="-217488" y="228600"/>
            <a:ext cx="9361488" cy="6602619"/>
            <a:chOff x="348" y="1104"/>
            <a:chExt cx="5220" cy="2712"/>
          </a:xfrm>
        </p:grpSpPr>
        <p:pic>
          <p:nvPicPr>
            <p:cNvPr id="279556" name="Picture 4"/>
            <p:cNvPicPr>
              <a:picLocks noChangeAspect="1" noChangeArrowheads="1"/>
            </p:cNvPicPr>
            <p:nvPr/>
          </p:nvPicPr>
          <p:blipFill>
            <a:blip r:embed="rId3" cstate="print">
              <a:lum bright="-32000" contrast="41000"/>
            </a:blip>
            <a:srcRect/>
            <a:stretch>
              <a:fillRect/>
            </a:stretch>
          </p:blipFill>
          <p:spPr bwMode="auto">
            <a:xfrm>
              <a:off x="720" y="1104"/>
              <a:ext cx="4848" cy="2712"/>
            </a:xfrm>
            <a:prstGeom prst="rect">
              <a:avLst/>
            </a:prstGeom>
            <a:noFill/>
            <a:ln w="9525">
              <a:noFill/>
              <a:miter lim="800000"/>
              <a:headEnd/>
              <a:tailEnd/>
            </a:ln>
          </p:spPr>
        </p:pic>
        <p:sp>
          <p:nvSpPr>
            <p:cNvPr id="279557" name="Text Box 5"/>
            <p:cNvSpPr txBox="1">
              <a:spLocks noChangeArrowheads="1"/>
            </p:cNvSpPr>
            <p:nvPr/>
          </p:nvSpPr>
          <p:spPr bwMode="auto">
            <a:xfrm>
              <a:off x="348" y="3679"/>
              <a:ext cx="104" cy="127"/>
            </a:xfrm>
            <a:prstGeom prst="rect">
              <a:avLst/>
            </a:prstGeom>
            <a:noFill/>
            <a:ln w="34925">
              <a:noFill/>
              <a:miter lim="800000"/>
              <a:headEnd/>
              <a:tailEnd/>
            </a:ln>
          </p:spPr>
          <p:txBody>
            <a:bodyPr wrap="none" lIns="92075" tIns="46038" rIns="92075" bIns="46038" anchor="ctr">
              <a:spAutoFit/>
            </a:bodyPr>
            <a:lstStyle/>
            <a:p>
              <a:pPr algn="ctr" eaLnBrk="0" hangingPunct="0"/>
              <a:endParaRPr lang="en-US" sz="1400" b="1">
                <a:latin typeface="Gabriola" pitchFamily="82"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4"/>
          <p:cNvSpPr>
            <a:spLocks noChangeArrowheads="1"/>
          </p:cNvSpPr>
          <p:nvPr/>
        </p:nvSpPr>
        <p:spPr bwMode="auto">
          <a:xfrm>
            <a:off x="457200" y="274638"/>
            <a:ext cx="8229600" cy="571500"/>
          </a:xfrm>
          <a:prstGeom prst="rect">
            <a:avLst/>
          </a:prstGeom>
          <a:noFill/>
          <a:ln w="9525">
            <a:noFill/>
            <a:miter lim="800000"/>
            <a:headEnd/>
            <a:tailEnd/>
          </a:ln>
        </p:spPr>
        <p:txBody>
          <a:bodyPr anchor="ctr"/>
          <a:lstStyle/>
          <a:p>
            <a:pPr algn="ctr"/>
            <a:r>
              <a:rPr lang="en-US" sz="3200" b="1" dirty="0">
                <a:solidFill>
                  <a:schemeClr val="tx2"/>
                </a:solidFill>
                <a:latin typeface="Gabriola" pitchFamily="82" charset="0"/>
              </a:rPr>
              <a:t>Protein Conformation and Function</a:t>
            </a:r>
            <a:endParaRPr lang="en-US" sz="3200" b="1" dirty="0">
              <a:latin typeface="Gabriola" pitchFamily="82" charset="0"/>
            </a:endParaRPr>
          </a:p>
        </p:txBody>
      </p:sp>
      <p:sp>
        <p:nvSpPr>
          <p:cNvPr id="283651" name="Rectangle 5"/>
          <p:cNvSpPr>
            <a:spLocks noChangeArrowheads="1"/>
          </p:cNvSpPr>
          <p:nvPr/>
        </p:nvSpPr>
        <p:spPr bwMode="auto">
          <a:xfrm>
            <a:off x="457200" y="1600200"/>
            <a:ext cx="8686800" cy="1811338"/>
          </a:xfrm>
          <a:prstGeom prst="rect">
            <a:avLst/>
          </a:prstGeom>
          <a:noFill/>
          <a:ln w="9525">
            <a:noFill/>
            <a:miter lim="800000"/>
            <a:headEnd/>
            <a:tailEnd/>
          </a:ln>
        </p:spPr>
        <p:txBody>
          <a:bodyPr/>
          <a:lstStyle/>
          <a:p>
            <a:pPr marL="342900" lvl="1" indent="-342900">
              <a:spcBef>
                <a:spcPct val="20000"/>
              </a:spcBef>
              <a:buFontTx/>
              <a:buChar char="•"/>
            </a:pPr>
            <a:r>
              <a:rPr lang="en-US" sz="3200" dirty="0" smtClean="0">
                <a:latin typeface="Goudy Old Style" panose="02020502050305020303" pitchFamily="18" charset="0"/>
              </a:rPr>
              <a:t>Folding of a long polypeptide to give a specific 3-D structure.</a:t>
            </a:r>
          </a:p>
          <a:p>
            <a:pPr marL="342900" indent="-342900">
              <a:spcBef>
                <a:spcPct val="20000"/>
              </a:spcBef>
              <a:buFontTx/>
              <a:buChar char="•"/>
            </a:pPr>
            <a:r>
              <a:rPr lang="en-US" sz="3200" dirty="0" smtClean="0">
                <a:latin typeface="Goudy Old Style" panose="02020502050305020303" pitchFamily="18" charset="0"/>
              </a:rPr>
              <a:t>A </a:t>
            </a:r>
            <a:r>
              <a:rPr lang="en-US" sz="3200" dirty="0">
                <a:latin typeface="Goudy Old Style" panose="02020502050305020303" pitchFamily="18" charset="0"/>
              </a:rPr>
              <a:t>protein’s specific </a:t>
            </a:r>
            <a:r>
              <a:rPr lang="en-US" sz="3200" dirty="0" smtClean="0">
                <a:latin typeface="Goudy Old Style" panose="02020502050305020303" pitchFamily="18" charset="0"/>
              </a:rPr>
              <a:t>conformation determines </a:t>
            </a:r>
            <a:r>
              <a:rPr lang="en-US" sz="3200" dirty="0">
                <a:latin typeface="Goudy Old Style" panose="02020502050305020303" pitchFamily="18" charset="0"/>
              </a:rPr>
              <a:t>how it </a:t>
            </a:r>
            <a:r>
              <a:rPr lang="en-US" sz="3200" dirty="0" smtClean="0">
                <a:latin typeface="Goudy Old Style" panose="02020502050305020303" pitchFamily="18" charset="0"/>
              </a:rPr>
              <a:t>functions</a:t>
            </a:r>
          </a:p>
          <a:p>
            <a:pPr marL="342900" indent="-342900">
              <a:spcBef>
                <a:spcPct val="20000"/>
              </a:spcBef>
              <a:buFontTx/>
              <a:buChar char="•"/>
            </a:pPr>
            <a:r>
              <a:rPr lang="en-US" sz="3200" i="1" dirty="0" smtClean="0">
                <a:latin typeface="Goudy Old Style" panose="02020502050305020303" pitchFamily="18" charset="0"/>
              </a:rPr>
              <a:t>There are four </a:t>
            </a:r>
            <a:r>
              <a:rPr lang="en-US" sz="3200" i="1" dirty="0">
                <a:latin typeface="Goudy Old Style" panose="02020502050305020303" pitchFamily="18" charset="0"/>
              </a:rPr>
              <a:t>Levels of Protein </a:t>
            </a:r>
            <a:r>
              <a:rPr lang="en-US" sz="3200" i="1" dirty="0" smtClean="0">
                <a:latin typeface="Goudy Old Style" panose="02020502050305020303" pitchFamily="18" charset="0"/>
              </a:rPr>
              <a:t>Structure that determines function</a:t>
            </a:r>
            <a:endParaRPr lang="en-US" sz="320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title" idx="4294967295"/>
          </p:nvPr>
        </p:nvSpPr>
        <p:spPr>
          <a:xfrm>
            <a:off x="685800" y="0"/>
            <a:ext cx="7772400" cy="838200"/>
          </a:xfrm>
        </p:spPr>
        <p:txBody>
          <a:bodyPr/>
          <a:lstStyle/>
          <a:p>
            <a:pPr eaLnBrk="1" hangingPunct="1"/>
            <a:r>
              <a:rPr lang="en-US" smtClean="0">
                <a:latin typeface="Gabriola" pitchFamily="82" charset="0"/>
              </a:rPr>
              <a:t>Primary Structure</a:t>
            </a:r>
          </a:p>
        </p:txBody>
      </p:sp>
      <p:sp>
        <p:nvSpPr>
          <p:cNvPr id="284675" name="Rectangle 4"/>
          <p:cNvSpPr>
            <a:spLocks noGrp="1" noChangeArrowheads="1"/>
          </p:cNvSpPr>
          <p:nvPr>
            <p:ph type="body" idx="4294967295"/>
          </p:nvPr>
        </p:nvSpPr>
        <p:spPr>
          <a:xfrm>
            <a:off x="0" y="914400"/>
            <a:ext cx="9144000" cy="5943600"/>
          </a:xfrm>
        </p:spPr>
        <p:txBody>
          <a:bodyPr>
            <a:normAutofit/>
          </a:bodyPr>
          <a:lstStyle/>
          <a:p>
            <a:pPr eaLnBrk="1" hangingPunct="1">
              <a:lnSpc>
                <a:spcPct val="80000"/>
              </a:lnSpc>
            </a:pPr>
            <a:r>
              <a:rPr lang="en-US" dirty="0" smtClean="0">
                <a:latin typeface="Gabriola" pitchFamily="82" charset="0"/>
              </a:rPr>
              <a:t>Linear amino acid sequence, the order of amino acids and the location of disulfide bonds if available in a protein</a:t>
            </a:r>
          </a:p>
          <a:p>
            <a:pPr eaLnBrk="1" hangingPunct="1">
              <a:lnSpc>
                <a:spcPct val="80000"/>
              </a:lnSpc>
            </a:pPr>
            <a:r>
              <a:rPr lang="en-US" dirty="0" smtClean="0">
                <a:latin typeface="Gabriola" pitchFamily="82" charset="0"/>
              </a:rPr>
              <a:t>Describes the covalent connections within the protein</a:t>
            </a:r>
          </a:p>
          <a:p>
            <a:pPr>
              <a:lnSpc>
                <a:spcPct val="80000"/>
              </a:lnSpc>
            </a:pPr>
            <a:r>
              <a:rPr lang="en-US" dirty="0" smtClean="0">
                <a:latin typeface="Gabriola" pitchFamily="82" charset="0"/>
              </a:rPr>
              <a:t>Determined genetically</a:t>
            </a:r>
          </a:p>
          <a:p>
            <a:pPr eaLnBrk="1" hangingPunct="1">
              <a:lnSpc>
                <a:spcPct val="80000"/>
              </a:lnSpc>
            </a:pPr>
            <a:r>
              <a:rPr lang="en-US" dirty="0" smtClean="0">
                <a:latin typeface="Gabriola" pitchFamily="82" charset="0"/>
              </a:rPr>
              <a:t>Unique sequence of amino acids in a polypeptide</a:t>
            </a:r>
          </a:p>
          <a:p>
            <a:pPr eaLnBrk="1" hangingPunct="1">
              <a:lnSpc>
                <a:spcPct val="80000"/>
              </a:lnSpc>
            </a:pPr>
            <a:r>
              <a:rPr lang="en-US" dirty="0" smtClean="0">
                <a:latin typeface="Gabriola" pitchFamily="82" charset="0"/>
              </a:rPr>
              <a:t>Slight change in primary structure can alter function</a:t>
            </a:r>
          </a:p>
          <a:p>
            <a:pPr eaLnBrk="1" hangingPunct="1">
              <a:lnSpc>
                <a:spcPct val="80000"/>
              </a:lnSpc>
            </a:pPr>
            <a:endParaRPr lang="en-US" dirty="0" smtClean="0">
              <a:latin typeface="Gabriola" pitchFamily="82" charset="0"/>
            </a:endParaRPr>
          </a:p>
        </p:txBody>
      </p:sp>
      <p:sp>
        <p:nvSpPr>
          <p:cNvPr id="4" name="Slide Number Placeholder 3"/>
          <p:cNvSpPr>
            <a:spLocks noGrp="1"/>
          </p:cNvSpPr>
          <p:nvPr>
            <p:ph type="sldNum" sz="quarter" idx="12"/>
          </p:nvPr>
        </p:nvSpPr>
        <p:spPr/>
        <p:txBody>
          <a:bodyPr/>
          <a:lstStyle/>
          <a:p>
            <a:fld id="{15EFC0BB-0906-4FED-8B57-44D53B74E59E}" type="slidenum">
              <a:rPr lang="en-US" smtClean="0">
                <a:latin typeface="Gabriola" pitchFamily="82" charset="0"/>
              </a:rPr>
              <a:pPr/>
              <a:t>33</a:t>
            </a:fld>
            <a:endParaRPr lang="en-US">
              <a:latin typeface="Gabriola" pitchFamily="82" charset="0"/>
            </a:endParaRPr>
          </a:p>
        </p:txBody>
      </p:sp>
      <p:pic>
        <p:nvPicPr>
          <p:cNvPr id="5" name="Picture 2"/>
          <p:cNvPicPr>
            <a:picLocks noChangeAspect="1" noChangeArrowheads="1"/>
          </p:cNvPicPr>
          <p:nvPr/>
        </p:nvPicPr>
        <p:blipFill>
          <a:blip r:embed="rId3" cstate="print"/>
          <a:srcRect/>
          <a:stretch>
            <a:fillRect/>
          </a:stretch>
        </p:blipFill>
        <p:spPr bwMode="auto">
          <a:xfrm>
            <a:off x="762000" y="3695700"/>
            <a:ext cx="76200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274638"/>
            <a:ext cx="8229600" cy="411162"/>
          </a:xfrm>
        </p:spPr>
        <p:txBody>
          <a:bodyPr>
            <a:normAutofit fontScale="90000"/>
          </a:bodyPr>
          <a:lstStyle/>
          <a:p>
            <a:pPr eaLnBrk="1" hangingPunct="1"/>
            <a:r>
              <a:rPr lang="en-US" sz="4000" smtClean="0">
                <a:latin typeface="Gabriola" pitchFamily="82" charset="0"/>
              </a:rPr>
              <a:t>Secondary Structure</a:t>
            </a:r>
          </a:p>
        </p:txBody>
      </p:sp>
      <p:sp>
        <p:nvSpPr>
          <p:cNvPr id="53251" name="Rectangle 3"/>
          <p:cNvSpPr>
            <a:spLocks noGrp="1" noChangeArrowheads="1"/>
          </p:cNvSpPr>
          <p:nvPr>
            <p:ph type="body" idx="4294967295"/>
          </p:nvPr>
        </p:nvSpPr>
        <p:spPr>
          <a:xfrm>
            <a:off x="152400" y="914400"/>
            <a:ext cx="8991600" cy="4495800"/>
          </a:xfrm>
        </p:spPr>
        <p:txBody>
          <a:bodyPr/>
          <a:lstStyle/>
          <a:p>
            <a:r>
              <a:rPr lang="en-US" dirty="0" smtClean="0">
                <a:latin typeface="Gabriola" pitchFamily="82" charset="0"/>
              </a:rPr>
              <a:t>Repeated folding of the polypeptide  backbone without reference to the R-groups</a:t>
            </a:r>
          </a:p>
          <a:p>
            <a:pPr eaLnBrk="1" hangingPunct="1"/>
            <a:r>
              <a:rPr lang="en-US" dirty="0" smtClean="0">
                <a:latin typeface="Gabriola" pitchFamily="82" charset="0"/>
              </a:rPr>
              <a:t>R-groups do not take part in the folding</a:t>
            </a:r>
          </a:p>
          <a:p>
            <a:pPr eaLnBrk="1" hangingPunct="1"/>
            <a:r>
              <a:rPr lang="en-US" dirty="0" smtClean="0">
                <a:latin typeface="Gabriola" pitchFamily="82" charset="0"/>
              </a:rPr>
              <a:t>Folding is stabilized by H bonds between peptide linkages in the protein’s backbone</a:t>
            </a:r>
          </a:p>
          <a:p>
            <a:pPr eaLnBrk="1" hangingPunct="1"/>
            <a:r>
              <a:rPr lang="en-US" dirty="0" smtClean="0">
                <a:latin typeface="Gabriola" pitchFamily="82" charset="0"/>
              </a:rPr>
              <a:t>2 types, alpha helix, beta pleated sheets</a:t>
            </a:r>
          </a:p>
        </p:txBody>
      </p:sp>
      <p:pic>
        <p:nvPicPr>
          <p:cNvPr id="53252" name="Picture 4"/>
          <p:cNvPicPr>
            <a:picLocks noChangeAspect="1" noChangeArrowheads="1"/>
          </p:cNvPicPr>
          <p:nvPr/>
        </p:nvPicPr>
        <p:blipFill>
          <a:blip r:embed="rId3" cstate="print"/>
          <a:srcRect/>
          <a:stretch>
            <a:fillRect/>
          </a:stretch>
        </p:blipFill>
        <p:spPr bwMode="auto">
          <a:xfrm>
            <a:off x="533400" y="4876800"/>
            <a:ext cx="1524000" cy="1676400"/>
          </a:xfrm>
          <a:prstGeom prst="rect">
            <a:avLst/>
          </a:prstGeom>
          <a:noFill/>
          <a:ln w="9525">
            <a:noFill/>
            <a:miter lim="800000"/>
            <a:headEnd/>
            <a:tailEnd/>
          </a:ln>
        </p:spPr>
      </p:pic>
      <p:pic>
        <p:nvPicPr>
          <p:cNvPr id="53253" name="Picture 5"/>
          <p:cNvPicPr>
            <a:picLocks noChangeAspect="1" noChangeArrowheads="1"/>
          </p:cNvPicPr>
          <p:nvPr/>
        </p:nvPicPr>
        <p:blipFill>
          <a:blip r:embed="rId4" cstate="print"/>
          <a:srcRect/>
          <a:stretch>
            <a:fillRect/>
          </a:stretch>
        </p:blipFill>
        <p:spPr bwMode="auto">
          <a:xfrm>
            <a:off x="5715000" y="4724400"/>
            <a:ext cx="3200400" cy="1990725"/>
          </a:xfrm>
          <a:prstGeom prst="rect">
            <a:avLst/>
          </a:prstGeom>
          <a:noFill/>
          <a:ln w="9525">
            <a:noFill/>
            <a:miter lim="800000"/>
            <a:headEnd/>
            <a:tailEnd/>
          </a:ln>
        </p:spPr>
      </p:pic>
      <p:sp>
        <p:nvSpPr>
          <p:cNvPr id="53255" name="Line 7"/>
          <p:cNvSpPr>
            <a:spLocks noChangeShapeType="1"/>
          </p:cNvSpPr>
          <p:nvPr/>
        </p:nvSpPr>
        <p:spPr bwMode="auto">
          <a:xfrm flipH="1">
            <a:off x="2133600" y="4648200"/>
            <a:ext cx="914400" cy="457200"/>
          </a:xfrm>
          <a:prstGeom prst="line">
            <a:avLst/>
          </a:prstGeom>
          <a:noFill/>
          <a:ln w="38100">
            <a:solidFill>
              <a:schemeClr val="tx1"/>
            </a:solidFill>
            <a:round/>
            <a:headEnd/>
            <a:tailEnd type="triangle" w="med" len="med"/>
          </a:ln>
        </p:spPr>
        <p:txBody>
          <a:bodyPr wrap="none" anchor="ctr"/>
          <a:lstStyle/>
          <a:p>
            <a:endParaRPr lang="en-US">
              <a:latin typeface="Gabriola" pitchFamily="82" charset="0"/>
            </a:endParaRPr>
          </a:p>
        </p:txBody>
      </p:sp>
      <p:sp>
        <p:nvSpPr>
          <p:cNvPr id="53256" name="Line 8"/>
          <p:cNvSpPr>
            <a:spLocks noChangeShapeType="1"/>
          </p:cNvSpPr>
          <p:nvPr/>
        </p:nvSpPr>
        <p:spPr bwMode="auto">
          <a:xfrm>
            <a:off x="4495800" y="4648200"/>
            <a:ext cx="1219200" cy="609600"/>
          </a:xfrm>
          <a:prstGeom prst="line">
            <a:avLst/>
          </a:prstGeom>
          <a:noFill/>
          <a:ln w="38100">
            <a:solidFill>
              <a:schemeClr val="tx1"/>
            </a:solidFill>
            <a:round/>
            <a:headEnd/>
            <a:tailEnd type="triangle" w="med" len="med"/>
          </a:ln>
        </p:spPr>
        <p:txBody>
          <a:bodyPr wrap="none" anchor="ctr"/>
          <a:lstStyle/>
          <a:p>
            <a:endParaRPr lang="en-US">
              <a:latin typeface="Gabriola" pitchFamily="82" charset="0"/>
            </a:endParaRPr>
          </a:p>
        </p:txBody>
      </p:sp>
      <p:sp>
        <p:nvSpPr>
          <p:cNvPr id="8" name="Slide Number Placeholder 7"/>
          <p:cNvSpPr>
            <a:spLocks noGrp="1"/>
          </p:cNvSpPr>
          <p:nvPr>
            <p:ph type="sldNum" sz="quarter" idx="12"/>
          </p:nvPr>
        </p:nvSpPr>
        <p:spPr/>
        <p:txBody>
          <a:bodyPr/>
          <a:lstStyle/>
          <a:p>
            <a:fld id="{15EFC0BB-0906-4FED-8B57-44D53B74E59E}" type="slidenum">
              <a:rPr lang="en-US" smtClean="0">
                <a:latin typeface="Gabriola" pitchFamily="82" charset="0"/>
              </a:rPr>
              <a:pPr/>
              <a:t>34</a:t>
            </a:fld>
            <a:endParaRPr lang="en-US">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additive="base">
                                        <p:cTn id="13"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 calcmode="lin" valueType="num">
                                      <p:cBhvr additive="base">
                                        <p:cTn id="19"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2" end="2"/>
                                            </p:txEl>
                                          </p:spTgt>
                                        </p:tgtEl>
                                        <p:attrNameLst>
                                          <p:attrName>style.visibility</p:attrName>
                                        </p:attrNameLst>
                                      </p:cBhvr>
                                      <p:to>
                                        <p:strVal val="visible"/>
                                      </p:to>
                                    </p:set>
                                    <p:anim calcmode="lin" valueType="num">
                                      <p:cBhvr additive="base">
                                        <p:cTn id="25"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251">
                                            <p:txEl>
                                              <p:pRg st="3" end="3"/>
                                            </p:txEl>
                                          </p:spTgt>
                                        </p:tgtEl>
                                        <p:attrNameLst>
                                          <p:attrName>style.visibility</p:attrName>
                                        </p:attrNameLst>
                                      </p:cBhvr>
                                      <p:to>
                                        <p:strVal val="visible"/>
                                      </p:to>
                                    </p:set>
                                    <p:anim calcmode="lin" valueType="num">
                                      <p:cBhvr additive="base">
                                        <p:cTn id="31"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532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53252"/>
                                        </p:tgtEl>
                                        <p:attrNameLst>
                                          <p:attrName>style.visibility</p:attrName>
                                        </p:attrNameLst>
                                      </p:cBhvr>
                                      <p:to>
                                        <p:strVal val="visible"/>
                                      </p:to>
                                    </p:set>
                                    <p:anim calcmode="lin" valueType="num">
                                      <p:cBhvr additive="base">
                                        <p:cTn id="41" dur="500" fill="hold"/>
                                        <p:tgtEl>
                                          <p:spTgt spid="53252"/>
                                        </p:tgtEl>
                                        <p:attrNameLst>
                                          <p:attrName>ppt_x</p:attrName>
                                        </p:attrNameLst>
                                      </p:cBhvr>
                                      <p:tavLst>
                                        <p:tav tm="0">
                                          <p:val>
                                            <p:strVal val="0-#ppt_w/2"/>
                                          </p:val>
                                        </p:tav>
                                        <p:tav tm="100000">
                                          <p:val>
                                            <p:strVal val="#ppt_x"/>
                                          </p:val>
                                        </p:tav>
                                      </p:tavLst>
                                    </p:anim>
                                    <p:anim calcmode="lin" valueType="num">
                                      <p:cBhvr additive="base">
                                        <p:cTn id="42"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32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nodeType="clickEffect">
                                  <p:stCondLst>
                                    <p:cond delay="0"/>
                                  </p:stCondLst>
                                  <p:childTnLst>
                                    <p:set>
                                      <p:cBhvr>
                                        <p:cTn id="50" dur="1" fill="hold">
                                          <p:stCondLst>
                                            <p:cond delay="0"/>
                                          </p:stCondLst>
                                        </p:cTn>
                                        <p:tgtEl>
                                          <p:spTgt spid="53253"/>
                                        </p:tgtEl>
                                        <p:attrNameLst>
                                          <p:attrName>style.visibility</p:attrName>
                                        </p:attrNameLst>
                                      </p:cBhvr>
                                      <p:to>
                                        <p:strVal val="visible"/>
                                      </p:to>
                                    </p:set>
                                    <p:anim calcmode="lin" valueType="num">
                                      <p:cBhvr additive="base">
                                        <p:cTn id="51" dur="500" fill="hold"/>
                                        <p:tgtEl>
                                          <p:spTgt spid="53253"/>
                                        </p:tgtEl>
                                        <p:attrNameLst>
                                          <p:attrName>ppt_x</p:attrName>
                                        </p:attrNameLst>
                                      </p:cBhvr>
                                      <p:tavLst>
                                        <p:tav tm="0">
                                          <p:val>
                                            <p:strVal val="1+#ppt_w/2"/>
                                          </p:val>
                                        </p:tav>
                                        <p:tav tm="100000">
                                          <p:val>
                                            <p:strVal val="#ppt_x"/>
                                          </p:val>
                                        </p:tav>
                                      </p:tavLst>
                                    </p:anim>
                                    <p:anim calcmode="lin" valueType="num">
                                      <p:cBhvr additive="base">
                                        <p:cTn id="52"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P spid="53255" grpId="0" animBg="1"/>
      <p:bldP spid="532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5"/>
          <p:cNvPicPr>
            <a:picLocks noChangeAspect="1" noChangeArrowheads="1"/>
          </p:cNvPicPr>
          <p:nvPr/>
        </p:nvPicPr>
        <p:blipFill>
          <a:blip r:embed="rId3" cstate="print"/>
          <a:srcRect/>
          <a:stretch>
            <a:fillRect/>
          </a:stretch>
        </p:blipFill>
        <p:spPr bwMode="auto">
          <a:xfrm>
            <a:off x="381000" y="304800"/>
            <a:ext cx="8153400" cy="6248400"/>
          </a:xfrm>
          <a:prstGeom prst="rect">
            <a:avLst/>
          </a:prstGeom>
          <a:noFill/>
          <a:ln w="9525">
            <a:noFill/>
            <a:miter lim="800000"/>
            <a:headEnd/>
            <a:tailEnd/>
          </a:ln>
        </p:spPr>
      </p:pic>
      <p:sp>
        <p:nvSpPr>
          <p:cNvPr id="54275" name="AutoShape 3">
            <a:hlinkClick r:id="rId4" action="ppaction://hlinkfile" highlightClick="1"/>
          </p:cNvPr>
          <p:cNvSpPr>
            <a:spLocks noChangeArrowheads="1"/>
          </p:cNvSpPr>
          <p:nvPr/>
        </p:nvSpPr>
        <p:spPr bwMode="auto">
          <a:xfrm>
            <a:off x="7620000" y="457200"/>
            <a:ext cx="1219200" cy="990600"/>
          </a:xfrm>
          <a:prstGeom prst="actionButtonMovie">
            <a:avLst/>
          </a:prstGeom>
          <a:solidFill>
            <a:schemeClr val="accent1"/>
          </a:solidFill>
          <a:ln w="9525">
            <a:solidFill>
              <a:schemeClr val="tx1"/>
            </a:solidFill>
            <a:miter lim="800000"/>
            <a:headEnd/>
            <a:tailEnd/>
          </a:ln>
        </p:spPr>
        <p:txBody>
          <a:bodyPr wrap="none" anchor="ctr"/>
          <a:lstStyle/>
          <a:p>
            <a:pPr eaLnBrk="0" hangingPunct="0"/>
            <a:endParaRPr lang="en-US" sz="2400"/>
          </a:p>
        </p:txBody>
      </p:sp>
      <p:sp>
        <p:nvSpPr>
          <p:cNvPr id="4" name="Slide Number Placeholder 3"/>
          <p:cNvSpPr>
            <a:spLocks noGrp="1"/>
          </p:cNvSpPr>
          <p:nvPr>
            <p:ph type="sldNum" sz="quarter" idx="12"/>
          </p:nvPr>
        </p:nvSpPr>
        <p:spPr/>
        <p:txBody>
          <a:bodyPr/>
          <a:lstStyle/>
          <a:p>
            <a:fld id="{15EFC0BB-0906-4FED-8B57-44D53B74E59E}"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dissolve">
                                      <p:cBhvr>
                                        <p:cTn id="7"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592138"/>
            <a:ext cx="9144000" cy="5732462"/>
            <a:chOff x="336" y="2019"/>
            <a:chExt cx="5259" cy="1965"/>
          </a:xfrm>
        </p:grpSpPr>
        <p:grpSp>
          <p:nvGrpSpPr>
            <p:cNvPr id="3" name="Group 3"/>
            <p:cNvGrpSpPr>
              <a:grpSpLocks/>
            </p:cNvGrpSpPr>
            <p:nvPr/>
          </p:nvGrpSpPr>
          <p:grpSpPr bwMode="auto">
            <a:xfrm>
              <a:off x="384" y="2089"/>
              <a:ext cx="3314" cy="1754"/>
              <a:chOff x="288" y="927"/>
              <a:chExt cx="5184" cy="2743"/>
            </a:xfrm>
          </p:grpSpPr>
          <p:grpSp>
            <p:nvGrpSpPr>
              <p:cNvPr id="4" name="Group 4"/>
              <p:cNvGrpSpPr>
                <a:grpSpLocks/>
              </p:cNvGrpSpPr>
              <p:nvPr/>
            </p:nvGrpSpPr>
            <p:grpSpPr bwMode="auto">
              <a:xfrm>
                <a:off x="288" y="927"/>
                <a:ext cx="5184" cy="2743"/>
                <a:chOff x="288" y="927"/>
                <a:chExt cx="5184" cy="2743"/>
              </a:xfrm>
            </p:grpSpPr>
            <p:pic>
              <p:nvPicPr>
                <p:cNvPr id="291042" name="Picture 5"/>
                <p:cNvPicPr>
                  <a:picLocks noChangeAspect="1" noChangeArrowheads="1"/>
                </p:cNvPicPr>
                <p:nvPr/>
              </p:nvPicPr>
              <p:blipFill>
                <a:blip r:embed="rId2" cstate="print"/>
                <a:srcRect/>
                <a:stretch>
                  <a:fillRect/>
                </a:stretch>
              </p:blipFill>
              <p:spPr bwMode="auto">
                <a:xfrm>
                  <a:off x="288" y="927"/>
                  <a:ext cx="5184" cy="2743"/>
                </a:xfrm>
                <a:prstGeom prst="rect">
                  <a:avLst/>
                </a:prstGeom>
                <a:noFill/>
                <a:ln w="9525">
                  <a:noFill/>
                  <a:miter lim="800000"/>
                  <a:headEnd/>
                  <a:tailEnd/>
                </a:ln>
              </p:spPr>
            </p:pic>
            <p:sp>
              <p:nvSpPr>
                <p:cNvPr id="291043" name="Text Box 6"/>
                <p:cNvSpPr txBox="1">
                  <a:spLocks noChangeArrowheads="1"/>
                </p:cNvSpPr>
                <p:nvPr/>
              </p:nvSpPr>
              <p:spPr bwMode="auto">
                <a:xfrm>
                  <a:off x="299" y="2887"/>
                  <a:ext cx="238"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1044" name="Text Box 7"/>
                <p:cNvSpPr txBox="1">
                  <a:spLocks noChangeArrowheads="1"/>
                </p:cNvSpPr>
                <p:nvPr/>
              </p:nvSpPr>
              <p:spPr bwMode="auto">
                <a:xfrm>
                  <a:off x="481" y="2887"/>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sp>
            <p:nvSpPr>
              <p:cNvPr id="291041" name="Text Box 8"/>
              <p:cNvSpPr txBox="1">
                <a:spLocks noChangeArrowheads="1"/>
              </p:cNvSpPr>
              <p:nvPr/>
            </p:nvSpPr>
            <p:spPr bwMode="auto">
              <a:xfrm>
                <a:off x="2594" y="2839"/>
                <a:ext cx="674" cy="164"/>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400" b="1">
                    <a:sym typeface="Symbol" pitchFamily="18" charset="2"/>
                  </a:rPr>
                  <a:t> helix</a:t>
                </a:r>
                <a:endParaRPr kumimoji="1" lang="en-US" sz="1400" b="1"/>
              </a:p>
            </p:txBody>
          </p:sp>
        </p:grpSp>
        <p:sp>
          <p:nvSpPr>
            <p:cNvPr id="290820" name="Text Box 9"/>
            <p:cNvSpPr txBox="1">
              <a:spLocks noChangeArrowheads="1"/>
            </p:cNvSpPr>
            <p:nvPr/>
          </p:nvSpPr>
          <p:spPr bwMode="auto">
            <a:xfrm>
              <a:off x="528" y="2019"/>
              <a:ext cx="1152" cy="104"/>
            </a:xfrm>
            <a:prstGeom prst="rect">
              <a:avLst/>
            </a:prstGeom>
            <a:noFill/>
            <a:ln w="34925">
              <a:noFill/>
              <a:miter lim="800000"/>
              <a:headEnd/>
              <a:tailEnd/>
            </a:ln>
          </p:spPr>
          <p:txBody>
            <a:bodyPr lIns="92075" tIns="46038" rIns="92075" bIns="46038" anchor="ctr">
              <a:spAutoFit/>
            </a:bodyPr>
            <a:lstStyle/>
            <a:p>
              <a:pPr algn="ctr" eaLnBrk="0" hangingPunct="0"/>
              <a:r>
                <a:rPr lang="en-US" sz="1400" b="1">
                  <a:sym typeface="Symbol" pitchFamily="18" charset="2"/>
                </a:rPr>
                <a:t></a:t>
              </a:r>
              <a:r>
                <a:rPr lang="en-US" sz="1400" b="1"/>
                <a:t> pleated sheet</a:t>
              </a:r>
            </a:p>
          </p:txBody>
        </p:sp>
        <p:sp>
          <p:nvSpPr>
            <p:cNvPr id="290821" name="Line 10"/>
            <p:cNvSpPr>
              <a:spLocks noChangeShapeType="1"/>
            </p:cNvSpPr>
            <p:nvPr/>
          </p:nvSpPr>
          <p:spPr bwMode="auto">
            <a:xfrm flipH="1">
              <a:off x="538" y="2386"/>
              <a:ext cx="347" cy="584"/>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290822" name="Line 11"/>
            <p:cNvSpPr>
              <a:spLocks noChangeShapeType="1"/>
            </p:cNvSpPr>
            <p:nvPr/>
          </p:nvSpPr>
          <p:spPr bwMode="auto">
            <a:xfrm flipV="1">
              <a:off x="885" y="2110"/>
              <a:ext cx="788" cy="276"/>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290823" name="Text Box 12"/>
            <p:cNvSpPr txBox="1">
              <a:spLocks noChangeArrowheads="1"/>
            </p:cNvSpPr>
            <p:nvPr/>
          </p:nvSpPr>
          <p:spPr bwMode="auto">
            <a:xfrm>
              <a:off x="336" y="2273"/>
              <a:ext cx="614" cy="157"/>
            </a:xfrm>
            <a:prstGeom prst="rect">
              <a:avLst/>
            </a:prstGeom>
            <a:noFill/>
            <a:ln w="34925">
              <a:noFill/>
              <a:miter lim="800000"/>
              <a:headEnd/>
              <a:tailEnd/>
            </a:ln>
          </p:spPr>
          <p:txBody>
            <a:bodyPr lIns="92075" tIns="46038" rIns="92075" bIns="46038" anchor="ctr">
              <a:spAutoFit/>
            </a:bodyPr>
            <a:lstStyle/>
            <a:p>
              <a:pPr algn="ctr" eaLnBrk="0" hangingPunct="0"/>
              <a:r>
                <a:rPr lang="en-US" sz="1200"/>
                <a:t>Amino acid</a:t>
              </a:r>
              <a:br>
                <a:rPr lang="en-US" sz="1200"/>
              </a:br>
              <a:r>
                <a:rPr lang="en-US" sz="1200"/>
                <a:t>subunits</a:t>
              </a:r>
              <a:endParaRPr lang="en-US" sz="1400" b="1">
                <a:sym typeface="Symbol" pitchFamily="18" charset="2"/>
              </a:endParaRPr>
            </a:p>
          </p:txBody>
        </p:sp>
        <p:sp>
          <p:nvSpPr>
            <p:cNvPr id="290824" name="Text Box 13"/>
            <p:cNvSpPr txBox="1">
              <a:spLocks noChangeArrowheads="1"/>
            </p:cNvSpPr>
            <p:nvPr/>
          </p:nvSpPr>
          <p:spPr bwMode="auto">
            <a:xfrm>
              <a:off x="1577" y="2338"/>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825" name="Text Box 14"/>
            <p:cNvSpPr txBox="1">
              <a:spLocks noChangeArrowheads="1"/>
            </p:cNvSpPr>
            <p:nvPr/>
          </p:nvSpPr>
          <p:spPr bwMode="auto">
            <a:xfrm>
              <a:off x="1486" y="2364"/>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26" name="Text Box 15"/>
            <p:cNvSpPr txBox="1">
              <a:spLocks noChangeArrowheads="1"/>
            </p:cNvSpPr>
            <p:nvPr/>
          </p:nvSpPr>
          <p:spPr bwMode="auto">
            <a:xfrm>
              <a:off x="1597" y="2440"/>
              <a:ext cx="148"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827" name="Text Box 16"/>
            <p:cNvSpPr txBox="1">
              <a:spLocks noChangeArrowheads="1"/>
            </p:cNvSpPr>
            <p:nvPr/>
          </p:nvSpPr>
          <p:spPr bwMode="auto">
            <a:xfrm>
              <a:off x="1672" y="2266"/>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28" name="Text Box 17"/>
            <p:cNvSpPr txBox="1">
              <a:spLocks noChangeArrowheads="1"/>
            </p:cNvSpPr>
            <p:nvPr/>
          </p:nvSpPr>
          <p:spPr bwMode="auto">
            <a:xfrm>
              <a:off x="1635" y="2162"/>
              <a:ext cx="152"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829" name="Text Box 18"/>
            <p:cNvSpPr txBox="1">
              <a:spLocks noChangeArrowheads="1"/>
            </p:cNvSpPr>
            <p:nvPr/>
          </p:nvSpPr>
          <p:spPr bwMode="auto">
            <a:xfrm>
              <a:off x="1761" y="2260"/>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30" name="Text Box 19"/>
            <p:cNvSpPr txBox="1">
              <a:spLocks noChangeArrowheads="1"/>
            </p:cNvSpPr>
            <p:nvPr/>
          </p:nvSpPr>
          <p:spPr bwMode="auto">
            <a:xfrm>
              <a:off x="1848" y="2284"/>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831" name="Text Box 20"/>
            <p:cNvSpPr txBox="1">
              <a:spLocks noChangeArrowheads="1"/>
            </p:cNvSpPr>
            <p:nvPr/>
          </p:nvSpPr>
          <p:spPr bwMode="auto">
            <a:xfrm>
              <a:off x="1833" y="2194"/>
              <a:ext cx="148"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832" name="Text Box 21"/>
            <p:cNvSpPr txBox="1">
              <a:spLocks noChangeArrowheads="1"/>
            </p:cNvSpPr>
            <p:nvPr/>
          </p:nvSpPr>
          <p:spPr bwMode="auto">
            <a:xfrm>
              <a:off x="1932" y="2346"/>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33" name="Text Box 22"/>
            <p:cNvSpPr txBox="1">
              <a:spLocks noChangeArrowheads="1"/>
            </p:cNvSpPr>
            <p:nvPr/>
          </p:nvSpPr>
          <p:spPr bwMode="auto">
            <a:xfrm>
              <a:off x="1954" y="2432"/>
              <a:ext cx="151"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nvGrpSpPr>
            <p:cNvPr id="5" name="Group 23"/>
            <p:cNvGrpSpPr>
              <a:grpSpLocks/>
            </p:cNvGrpSpPr>
            <p:nvPr/>
          </p:nvGrpSpPr>
          <p:grpSpPr bwMode="auto">
            <a:xfrm>
              <a:off x="1986" y="2241"/>
              <a:ext cx="198" cy="339"/>
              <a:chOff x="2794" y="1164"/>
              <a:chExt cx="310" cy="531"/>
            </a:xfrm>
          </p:grpSpPr>
          <p:sp>
            <p:nvSpPr>
              <p:cNvPr id="291037" name="Text Box 24"/>
              <p:cNvSpPr txBox="1">
                <a:spLocks noChangeArrowheads="1"/>
              </p:cNvSpPr>
              <p:nvPr/>
            </p:nvSpPr>
            <p:spPr bwMode="auto">
              <a:xfrm>
                <a:off x="2874" y="1515"/>
                <a:ext cx="230"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1038" name="Text Box 25"/>
              <p:cNvSpPr txBox="1">
                <a:spLocks noChangeArrowheads="1"/>
              </p:cNvSpPr>
              <p:nvPr/>
            </p:nvSpPr>
            <p:spPr bwMode="auto">
              <a:xfrm>
                <a:off x="2794" y="1164"/>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1039" name="Text Box 26"/>
              <p:cNvSpPr txBox="1">
                <a:spLocks noChangeArrowheads="1"/>
              </p:cNvSpPr>
              <p:nvPr/>
            </p:nvSpPr>
            <p:spPr bwMode="auto">
              <a:xfrm>
                <a:off x="2823" y="133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grpSp>
          <p:nvGrpSpPr>
            <p:cNvPr id="6" name="Group 27"/>
            <p:cNvGrpSpPr>
              <a:grpSpLocks/>
            </p:cNvGrpSpPr>
            <p:nvPr/>
          </p:nvGrpSpPr>
          <p:grpSpPr bwMode="auto">
            <a:xfrm>
              <a:off x="2097" y="2330"/>
              <a:ext cx="166" cy="219"/>
              <a:chOff x="2969" y="1303"/>
              <a:chExt cx="258" cy="343"/>
            </a:xfrm>
          </p:grpSpPr>
          <p:sp>
            <p:nvSpPr>
              <p:cNvPr id="291035" name="Text Box 28"/>
              <p:cNvSpPr txBox="1">
                <a:spLocks noChangeArrowheads="1"/>
              </p:cNvSpPr>
              <p:nvPr/>
            </p:nvSpPr>
            <p:spPr bwMode="auto">
              <a:xfrm>
                <a:off x="2969" y="1303"/>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1036" name="Text Box 29"/>
              <p:cNvSpPr txBox="1">
                <a:spLocks noChangeArrowheads="1"/>
              </p:cNvSpPr>
              <p:nvPr/>
            </p:nvSpPr>
            <p:spPr bwMode="auto">
              <a:xfrm>
                <a:off x="2996" y="1465"/>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7" name="Group 30"/>
            <p:cNvGrpSpPr>
              <a:grpSpLocks/>
            </p:cNvGrpSpPr>
            <p:nvPr/>
          </p:nvGrpSpPr>
          <p:grpSpPr bwMode="auto">
            <a:xfrm>
              <a:off x="2157" y="2158"/>
              <a:ext cx="170" cy="186"/>
              <a:chOff x="3063" y="1035"/>
              <a:chExt cx="265" cy="291"/>
            </a:xfrm>
          </p:grpSpPr>
          <p:sp>
            <p:nvSpPr>
              <p:cNvPr id="291033" name="Text Box 31"/>
              <p:cNvSpPr txBox="1">
                <a:spLocks noChangeArrowheads="1"/>
              </p:cNvSpPr>
              <p:nvPr/>
            </p:nvSpPr>
            <p:spPr bwMode="auto">
              <a:xfrm>
                <a:off x="3098" y="1211"/>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34" name="Text Box 32"/>
              <p:cNvSpPr txBox="1">
                <a:spLocks noChangeArrowheads="1"/>
              </p:cNvSpPr>
              <p:nvPr/>
            </p:nvSpPr>
            <p:spPr bwMode="auto">
              <a:xfrm>
                <a:off x="3063" y="1035"/>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8" name="Group 33"/>
            <p:cNvGrpSpPr>
              <a:grpSpLocks/>
            </p:cNvGrpSpPr>
            <p:nvPr/>
          </p:nvGrpSpPr>
          <p:grpSpPr bwMode="auto">
            <a:xfrm>
              <a:off x="2256" y="2156"/>
              <a:ext cx="196" cy="288"/>
              <a:chOff x="3217" y="1031"/>
              <a:chExt cx="305" cy="452"/>
            </a:xfrm>
          </p:grpSpPr>
          <p:sp>
            <p:nvSpPr>
              <p:cNvPr id="291030" name="Text Box 34"/>
              <p:cNvSpPr txBox="1">
                <a:spLocks noChangeArrowheads="1"/>
              </p:cNvSpPr>
              <p:nvPr/>
            </p:nvSpPr>
            <p:spPr bwMode="auto">
              <a:xfrm>
                <a:off x="3217" y="1031"/>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1031" name="Text Box 35"/>
              <p:cNvSpPr txBox="1">
                <a:spLocks noChangeArrowheads="1"/>
              </p:cNvSpPr>
              <p:nvPr/>
            </p:nvSpPr>
            <p:spPr bwMode="auto">
              <a:xfrm>
                <a:off x="3250" y="1210"/>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32" name="Text Box 36"/>
              <p:cNvSpPr txBox="1">
                <a:spLocks noChangeArrowheads="1"/>
              </p:cNvSpPr>
              <p:nvPr/>
            </p:nvSpPr>
            <p:spPr bwMode="auto">
              <a:xfrm>
                <a:off x="3290" y="1368"/>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9" name="Group 37"/>
            <p:cNvGrpSpPr>
              <a:grpSpLocks/>
            </p:cNvGrpSpPr>
            <p:nvPr/>
          </p:nvGrpSpPr>
          <p:grpSpPr bwMode="auto">
            <a:xfrm>
              <a:off x="2349" y="2192"/>
              <a:ext cx="161" cy="158"/>
              <a:chOff x="3362" y="1088"/>
              <a:chExt cx="252" cy="248"/>
            </a:xfrm>
          </p:grpSpPr>
          <p:sp>
            <p:nvSpPr>
              <p:cNvPr id="291028" name="Text Box 38"/>
              <p:cNvSpPr txBox="1">
                <a:spLocks noChangeArrowheads="1"/>
              </p:cNvSpPr>
              <p:nvPr/>
            </p:nvSpPr>
            <p:spPr bwMode="auto">
              <a:xfrm>
                <a:off x="3383" y="1221"/>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1029" name="Text Box 39"/>
              <p:cNvSpPr txBox="1">
                <a:spLocks noChangeArrowheads="1"/>
              </p:cNvSpPr>
              <p:nvPr/>
            </p:nvSpPr>
            <p:spPr bwMode="auto">
              <a:xfrm>
                <a:off x="3362" y="1088"/>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sp>
          <p:nvSpPr>
            <p:cNvPr id="290839" name="Text Box 40"/>
            <p:cNvSpPr txBox="1">
              <a:spLocks noChangeArrowheads="1"/>
            </p:cNvSpPr>
            <p:nvPr/>
          </p:nvSpPr>
          <p:spPr bwMode="auto">
            <a:xfrm>
              <a:off x="1747" y="2155"/>
              <a:ext cx="148"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840" name="Text Box 41"/>
            <p:cNvSpPr txBox="1">
              <a:spLocks noChangeArrowheads="1"/>
            </p:cNvSpPr>
            <p:nvPr/>
          </p:nvSpPr>
          <p:spPr bwMode="auto">
            <a:xfrm>
              <a:off x="1791" y="2371"/>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nvGrpSpPr>
            <p:cNvPr id="10" name="Group 42"/>
            <p:cNvGrpSpPr>
              <a:grpSpLocks/>
            </p:cNvGrpSpPr>
            <p:nvPr/>
          </p:nvGrpSpPr>
          <p:grpSpPr bwMode="auto">
            <a:xfrm>
              <a:off x="2441" y="2338"/>
              <a:ext cx="180" cy="171"/>
              <a:chOff x="3507" y="1316"/>
              <a:chExt cx="280" cy="268"/>
            </a:xfrm>
          </p:grpSpPr>
          <p:sp>
            <p:nvSpPr>
              <p:cNvPr id="291026" name="Text Box 43"/>
              <p:cNvSpPr txBox="1">
                <a:spLocks noChangeArrowheads="1"/>
              </p:cNvSpPr>
              <p:nvPr/>
            </p:nvSpPr>
            <p:spPr bwMode="auto">
              <a:xfrm>
                <a:off x="3507" y="1316"/>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27" name="Text Box 44"/>
              <p:cNvSpPr txBox="1">
                <a:spLocks noChangeArrowheads="1"/>
              </p:cNvSpPr>
              <p:nvPr/>
            </p:nvSpPr>
            <p:spPr bwMode="auto">
              <a:xfrm>
                <a:off x="3550" y="1469"/>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11" name="Group 45"/>
            <p:cNvGrpSpPr>
              <a:grpSpLocks/>
            </p:cNvGrpSpPr>
            <p:nvPr/>
          </p:nvGrpSpPr>
          <p:grpSpPr bwMode="auto">
            <a:xfrm>
              <a:off x="2496" y="2240"/>
              <a:ext cx="192" cy="338"/>
              <a:chOff x="3593" y="1163"/>
              <a:chExt cx="300" cy="529"/>
            </a:xfrm>
          </p:grpSpPr>
          <p:sp>
            <p:nvSpPr>
              <p:cNvPr id="291023" name="Text Box 46"/>
              <p:cNvSpPr txBox="1">
                <a:spLocks noChangeArrowheads="1"/>
              </p:cNvSpPr>
              <p:nvPr/>
            </p:nvSpPr>
            <p:spPr bwMode="auto">
              <a:xfrm>
                <a:off x="3593" y="1163"/>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1024" name="Text Box 47"/>
              <p:cNvSpPr txBox="1">
                <a:spLocks noChangeArrowheads="1"/>
              </p:cNvSpPr>
              <p:nvPr/>
            </p:nvSpPr>
            <p:spPr bwMode="auto">
              <a:xfrm>
                <a:off x="3626" y="133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25" name="Text Box 48"/>
              <p:cNvSpPr txBox="1">
                <a:spLocks noChangeArrowheads="1"/>
              </p:cNvSpPr>
              <p:nvPr/>
            </p:nvSpPr>
            <p:spPr bwMode="auto">
              <a:xfrm>
                <a:off x="3663" y="1512"/>
                <a:ext cx="230"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12" name="Group 49"/>
            <p:cNvGrpSpPr>
              <a:grpSpLocks/>
            </p:cNvGrpSpPr>
            <p:nvPr/>
          </p:nvGrpSpPr>
          <p:grpSpPr bwMode="auto">
            <a:xfrm>
              <a:off x="2610" y="2330"/>
              <a:ext cx="164" cy="216"/>
              <a:chOff x="3771" y="1303"/>
              <a:chExt cx="256" cy="339"/>
            </a:xfrm>
          </p:grpSpPr>
          <p:sp>
            <p:nvSpPr>
              <p:cNvPr id="291021" name="Text Box 50"/>
              <p:cNvSpPr txBox="1">
                <a:spLocks noChangeArrowheads="1"/>
              </p:cNvSpPr>
              <p:nvPr/>
            </p:nvSpPr>
            <p:spPr bwMode="auto">
              <a:xfrm>
                <a:off x="3771" y="1303"/>
                <a:ext cx="230"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1022" name="Text Box 51"/>
              <p:cNvSpPr txBox="1">
                <a:spLocks noChangeArrowheads="1"/>
              </p:cNvSpPr>
              <p:nvPr/>
            </p:nvSpPr>
            <p:spPr bwMode="auto">
              <a:xfrm>
                <a:off x="3798" y="1461"/>
                <a:ext cx="229"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13" name="Group 52"/>
            <p:cNvGrpSpPr>
              <a:grpSpLocks/>
            </p:cNvGrpSpPr>
            <p:nvPr/>
          </p:nvGrpSpPr>
          <p:grpSpPr bwMode="auto">
            <a:xfrm>
              <a:off x="2667" y="2156"/>
              <a:ext cx="168" cy="184"/>
              <a:chOff x="3861" y="1031"/>
              <a:chExt cx="262" cy="289"/>
            </a:xfrm>
          </p:grpSpPr>
          <p:sp>
            <p:nvSpPr>
              <p:cNvPr id="291019" name="Text Box 53"/>
              <p:cNvSpPr txBox="1">
                <a:spLocks noChangeArrowheads="1"/>
              </p:cNvSpPr>
              <p:nvPr/>
            </p:nvSpPr>
            <p:spPr bwMode="auto">
              <a:xfrm>
                <a:off x="3894" y="1205"/>
                <a:ext cx="229"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20" name="Text Box 54"/>
              <p:cNvSpPr txBox="1">
                <a:spLocks noChangeArrowheads="1"/>
              </p:cNvSpPr>
              <p:nvPr/>
            </p:nvSpPr>
            <p:spPr bwMode="auto">
              <a:xfrm>
                <a:off x="3861" y="1031"/>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sp>
          <p:nvSpPr>
            <p:cNvPr id="290845" name="Text Box 55"/>
            <p:cNvSpPr txBox="1">
              <a:spLocks noChangeArrowheads="1"/>
            </p:cNvSpPr>
            <p:nvPr/>
          </p:nvSpPr>
          <p:spPr bwMode="auto">
            <a:xfrm>
              <a:off x="2856" y="2194"/>
              <a:ext cx="148"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846" name="Text Box 56"/>
            <p:cNvSpPr txBox="1">
              <a:spLocks noChangeArrowheads="1"/>
            </p:cNvSpPr>
            <p:nvPr/>
          </p:nvSpPr>
          <p:spPr bwMode="auto">
            <a:xfrm>
              <a:off x="2873" y="2280"/>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grpSp>
          <p:nvGrpSpPr>
            <p:cNvPr id="14" name="Group 57"/>
            <p:cNvGrpSpPr>
              <a:grpSpLocks/>
            </p:cNvGrpSpPr>
            <p:nvPr/>
          </p:nvGrpSpPr>
          <p:grpSpPr bwMode="auto">
            <a:xfrm>
              <a:off x="2947" y="2345"/>
              <a:ext cx="179" cy="162"/>
              <a:chOff x="4298" y="1327"/>
              <a:chExt cx="279" cy="253"/>
            </a:xfrm>
          </p:grpSpPr>
          <p:sp>
            <p:nvSpPr>
              <p:cNvPr id="291017" name="Text Box 58"/>
              <p:cNvSpPr txBox="1">
                <a:spLocks noChangeArrowheads="1"/>
              </p:cNvSpPr>
              <p:nvPr/>
            </p:nvSpPr>
            <p:spPr bwMode="auto">
              <a:xfrm>
                <a:off x="4298" y="1327"/>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18" name="Text Box 59"/>
              <p:cNvSpPr txBox="1">
                <a:spLocks noChangeArrowheads="1"/>
              </p:cNvSpPr>
              <p:nvPr/>
            </p:nvSpPr>
            <p:spPr bwMode="auto">
              <a:xfrm>
                <a:off x="4340" y="1465"/>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15" name="Group 60"/>
            <p:cNvGrpSpPr>
              <a:grpSpLocks/>
            </p:cNvGrpSpPr>
            <p:nvPr/>
          </p:nvGrpSpPr>
          <p:grpSpPr bwMode="auto">
            <a:xfrm>
              <a:off x="3003" y="2230"/>
              <a:ext cx="193" cy="339"/>
              <a:chOff x="3594" y="1162"/>
              <a:chExt cx="301" cy="531"/>
            </a:xfrm>
          </p:grpSpPr>
          <p:sp>
            <p:nvSpPr>
              <p:cNvPr id="291014" name="Text Box 61"/>
              <p:cNvSpPr txBox="1">
                <a:spLocks noChangeArrowheads="1"/>
              </p:cNvSpPr>
              <p:nvPr/>
            </p:nvSpPr>
            <p:spPr bwMode="auto">
              <a:xfrm>
                <a:off x="3594" y="1162"/>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1015" name="Text Box 62"/>
              <p:cNvSpPr txBox="1">
                <a:spLocks noChangeArrowheads="1"/>
              </p:cNvSpPr>
              <p:nvPr/>
            </p:nvSpPr>
            <p:spPr bwMode="auto">
              <a:xfrm>
                <a:off x="3625" y="133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16" name="Text Box 63"/>
              <p:cNvSpPr txBox="1">
                <a:spLocks noChangeArrowheads="1"/>
              </p:cNvSpPr>
              <p:nvPr/>
            </p:nvSpPr>
            <p:spPr bwMode="auto">
              <a:xfrm>
                <a:off x="3664" y="1513"/>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16" name="Group 64"/>
            <p:cNvGrpSpPr>
              <a:grpSpLocks/>
            </p:cNvGrpSpPr>
            <p:nvPr/>
          </p:nvGrpSpPr>
          <p:grpSpPr bwMode="auto">
            <a:xfrm>
              <a:off x="3114" y="2336"/>
              <a:ext cx="166" cy="216"/>
              <a:chOff x="3768" y="1304"/>
              <a:chExt cx="258" cy="338"/>
            </a:xfrm>
          </p:grpSpPr>
          <p:sp>
            <p:nvSpPr>
              <p:cNvPr id="291012" name="Text Box 65"/>
              <p:cNvSpPr txBox="1">
                <a:spLocks noChangeArrowheads="1"/>
              </p:cNvSpPr>
              <p:nvPr/>
            </p:nvSpPr>
            <p:spPr bwMode="auto">
              <a:xfrm>
                <a:off x="3768" y="130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1013" name="Text Box 66"/>
              <p:cNvSpPr txBox="1">
                <a:spLocks noChangeArrowheads="1"/>
              </p:cNvSpPr>
              <p:nvPr/>
            </p:nvSpPr>
            <p:spPr bwMode="auto">
              <a:xfrm>
                <a:off x="3795" y="1462"/>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17" name="Group 67"/>
            <p:cNvGrpSpPr>
              <a:grpSpLocks/>
            </p:cNvGrpSpPr>
            <p:nvPr/>
          </p:nvGrpSpPr>
          <p:grpSpPr bwMode="auto">
            <a:xfrm>
              <a:off x="2767" y="2169"/>
              <a:ext cx="194" cy="275"/>
              <a:chOff x="4017" y="1052"/>
              <a:chExt cx="302" cy="430"/>
            </a:xfrm>
          </p:grpSpPr>
          <p:sp>
            <p:nvSpPr>
              <p:cNvPr id="291009" name="Text Box 68"/>
              <p:cNvSpPr txBox="1">
                <a:spLocks noChangeArrowheads="1"/>
              </p:cNvSpPr>
              <p:nvPr/>
            </p:nvSpPr>
            <p:spPr bwMode="auto">
              <a:xfrm>
                <a:off x="4017" y="1052"/>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1010" name="Text Box 69"/>
              <p:cNvSpPr txBox="1">
                <a:spLocks noChangeArrowheads="1"/>
              </p:cNvSpPr>
              <p:nvPr/>
            </p:nvSpPr>
            <p:spPr bwMode="auto">
              <a:xfrm>
                <a:off x="4043" y="1211"/>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11" name="Text Box 70"/>
              <p:cNvSpPr txBox="1">
                <a:spLocks noChangeArrowheads="1"/>
              </p:cNvSpPr>
              <p:nvPr/>
            </p:nvSpPr>
            <p:spPr bwMode="auto">
              <a:xfrm>
                <a:off x="4087" y="1367"/>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18" name="Group 71"/>
            <p:cNvGrpSpPr>
              <a:grpSpLocks/>
            </p:cNvGrpSpPr>
            <p:nvPr/>
          </p:nvGrpSpPr>
          <p:grpSpPr bwMode="auto">
            <a:xfrm>
              <a:off x="3174" y="2162"/>
              <a:ext cx="170" cy="185"/>
              <a:chOff x="3859" y="1031"/>
              <a:chExt cx="265" cy="289"/>
            </a:xfrm>
          </p:grpSpPr>
          <p:sp>
            <p:nvSpPr>
              <p:cNvPr id="291007" name="Text Box 72"/>
              <p:cNvSpPr txBox="1">
                <a:spLocks noChangeArrowheads="1"/>
              </p:cNvSpPr>
              <p:nvPr/>
            </p:nvSpPr>
            <p:spPr bwMode="auto">
              <a:xfrm>
                <a:off x="3894" y="1205"/>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08" name="Text Box 73"/>
              <p:cNvSpPr txBox="1">
                <a:spLocks noChangeArrowheads="1"/>
              </p:cNvSpPr>
              <p:nvPr/>
            </p:nvSpPr>
            <p:spPr bwMode="auto">
              <a:xfrm>
                <a:off x="3859" y="1031"/>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19" name="Group 74"/>
            <p:cNvGrpSpPr>
              <a:grpSpLocks/>
            </p:cNvGrpSpPr>
            <p:nvPr/>
          </p:nvGrpSpPr>
          <p:grpSpPr bwMode="auto">
            <a:xfrm>
              <a:off x="1665" y="2662"/>
              <a:ext cx="183" cy="178"/>
              <a:chOff x="2246" y="1040"/>
              <a:chExt cx="285" cy="278"/>
            </a:xfrm>
          </p:grpSpPr>
          <p:sp>
            <p:nvSpPr>
              <p:cNvPr id="291005" name="Text Box 75"/>
              <p:cNvSpPr txBox="1">
                <a:spLocks noChangeArrowheads="1"/>
              </p:cNvSpPr>
              <p:nvPr/>
            </p:nvSpPr>
            <p:spPr bwMode="auto">
              <a:xfrm>
                <a:off x="2299" y="1203"/>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1006" name="Text Box 76"/>
              <p:cNvSpPr txBox="1">
                <a:spLocks noChangeArrowheads="1"/>
              </p:cNvSpPr>
              <p:nvPr/>
            </p:nvSpPr>
            <p:spPr bwMode="auto">
              <a:xfrm>
                <a:off x="2246" y="1040"/>
                <a:ext cx="236"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sp>
          <p:nvSpPr>
            <p:cNvPr id="290853" name="Text Box 77"/>
            <p:cNvSpPr txBox="1">
              <a:spLocks noChangeArrowheads="1"/>
            </p:cNvSpPr>
            <p:nvPr/>
          </p:nvSpPr>
          <p:spPr bwMode="auto">
            <a:xfrm>
              <a:off x="1620" y="2866"/>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nvGrpSpPr>
            <p:cNvPr id="20" name="Group 78"/>
            <p:cNvGrpSpPr>
              <a:grpSpLocks/>
            </p:cNvGrpSpPr>
            <p:nvPr/>
          </p:nvGrpSpPr>
          <p:grpSpPr bwMode="auto">
            <a:xfrm>
              <a:off x="1808" y="2751"/>
              <a:ext cx="165" cy="218"/>
              <a:chOff x="2969" y="1304"/>
              <a:chExt cx="256" cy="342"/>
            </a:xfrm>
          </p:grpSpPr>
          <p:sp>
            <p:nvSpPr>
              <p:cNvPr id="291003" name="Text Box 79"/>
              <p:cNvSpPr txBox="1">
                <a:spLocks noChangeArrowheads="1"/>
              </p:cNvSpPr>
              <p:nvPr/>
            </p:nvSpPr>
            <p:spPr bwMode="auto">
              <a:xfrm>
                <a:off x="2969" y="1304"/>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1004" name="Text Box 80"/>
              <p:cNvSpPr txBox="1">
                <a:spLocks noChangeArrowheads="1"/>
              </p:cNvSpPr>
              <p:nvPr/>
            </p:nvSpPr>
            <p:spPr bwMode="auto">
              <a:xfrm>
                <a:off x="2993" y="1466"/>
                <a:ext cx="232"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1" name="Group 81"/>
            <p:cNvGrpSpPr>
              <a:grpSpLocks/>
            </p:cNvGrpSpPr>
            <p:nvPr/>
          </p:nvGrpSpPr>
          <p:grpSpPr bwMode="auto">
            <a:xfrm>
              <a:off x="1840" y="2569"/>
              <a:ext cx="198" cy="339"/>
              <a:chOff x="2794" y="1164"/>
              <a:chExt cx="309" cy="531"/>
            </a:xfrm>
          </p:grpSpPr>
          <p:sp>
            <p:nvSpPr>
              <p:cNvPr id="291000" name="Text Box 82"/>
              <p:cNvSpPr txBox="1">
                <a:spLocks noChangeArrowheads="1"/>
              </p:cNvSpPr>
              <p:nvPr/>
            </p:nvSpPr>
            <p:spPr bwMode="auto">
              <a:xfrm>
                <a:off x="2874" y="1515"/>
                <a:ext cx="229"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1001" name="Text Box 83"/>
              <p:cNvSpPr txBox="1">
                <a:spLocks noChangeArrowheads="1"/>
              </p:cNvSpPr>
              <p:nvPr/>
            </p:nvSpPr>
            <p:spPr bwMode="auto">
              <a:xfrm>
                <a:off x="2794" y="116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1002" name="Text Box 84"/>
              <p:cNvSpPr txBox="1">
                <a:spLocks noChangeArrowheads="1"/>
              </p:cNvSpPr>
              <p:nvPr/>
            </p:nvSpPr>
            <p:spPr bwMode="auto">
              <a:xfrm>
                <a:off x="2821" y="133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grpSp>
          <p:nvGrpSpPr>
            <p:cNvPr id="22" name="Group 85"/>
            <p:cNvGrpSpPr>
              <a:grpSpLocks/>
            </p:cNvGrpSpPr>
            <p:nvPr/>
          </p:nvGrpSpPr>
          <p:grpSpPr bwMode="auto">
            <a:xfrm>
              <a:off x="1949" y="2774"/>
              <a:ext cx="175" cy="170"/>
              <a:chOff x="3511" y="1317"/>
              <a:chExt cx="273" cy="266"/>
            </a:xfrm>
          </p:grpSpPr>
          <p:sp>
            <p:nvSpPr>
              <p:cNvPr id="290998" name="Text Box 86"/>
              <p:cNvSpPr txBox="1">
                <a:spLocks noChangeArrowheads="1"/>
              </p:cNvSpPr>
              <p:nvPr/>
            </p:nvSpPr>
            <p:spPr bwMode="auto">
              <a:xfrm>
                <a:off x="3511" y="1317"/>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99" name="Text Box 87"/>
              <p:cNvSpPr txBox="1">
                <a:spLocks noChangeArrowheads="1"/>
              </p:cNvSpPr>
              <p:nvPr/>
            </p:nvSpPr>
            <p:spPr bwMode="auto">
              <a:xfrm>
                <a:off x="3548" y="1468"/>
                <a:ext cx="236"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23" name="Group 88"/>
            <p:cNvGrpSpPr>
              <a:grpSpLocks/>
            </p:cNvGrpSpPr>
            <p:nvPr/>
          </p:nvGrpSpPr>
          <p:grpSpPr bwMode="auto">
            <a:xfrm>
              <a:off x="2015" y="2695"/>
              <a:ext cx="159" cy="158"/>
              <a:chOff x="3365" y="1088"/>
              <a:chExt cx="248" cy="248"/>
            </a:xfrm>
          </p:grpSpPr>
          <p:sp>
            <p:nvSpPr>
              <p:cNvPr id="290996" name="Text Box 89"/>
              <p:cNvSpPr txBox="1">
                <a:spLocks noChangeArrowheads="1"/>
              </p:cNvSpPr>
              <p:nvPr/>
            </p:nvSpPr>
            <p:spPr bwMode="auto">
              <a:xfrm>
                <a:off x="3383" y="1221"/>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97" name="Text Box 90"/>
              <p:cNvSpPr txBox="1">
                <a:spLocks noChangeArrowheads="1"/>
              </p:cNvSpPr>
              <p:nvPr/>
            </p:nvSpPr>
            <p:spPr bwMode="auto">
              <a:xfrm>
                <a:off x="3365" y="1088"/>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4" name="Group 91"/>
            <p:cNvGrpSpPr>
              <a:grpSpLocks/>
            </p:cNvGrpSpPr>
            <p:nvPr/>
          </p:nvGrpSpPr>
          <p:grpSpPr bwMode="auto">
            <a:xfrm>
              <a:off x="2100" y="2743"/>
              <a:ext cx="196" cy="288"/>
              <a:chOff x="3216" y="1031"/>
              <a:chExt cx="305" cy="451"/>
            </a:xfrm>
          </p:grpSpPr>
          <p:sp>
            <p:nvSpPr>
              <p:cNvPr id="290993" name="Text Box 92"/>
              <p:cNvSpPr txBox="1">
                <a:spLocks noChangeArrowheads="1"/>
              </p:cNvSpPr>
              <p:nvPr/>
            </p:nvSpPr>
            <p:spPr bwMode="auto">
              <a:xfrm>
                <a:off x="3216" y="1031"/>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994" name="Text Box 93"/>
              <p:cNvSpPr txBox="1">
                <a:spLocks noChangeArrowheads="1"/>
              </p:cNvSpPr>
              <p:nvPr/>
            </p:nvSpPr>
            <p:spPr bwMode="auto">
              <a:xfrm>
                <a:off x="3249" y="1213"/>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95" name="Text Box 94"/>
              <p:cNvSpPr txBox="1">
                <a:spLocks noChangeArrowheads="1"/>
              </p:cNvSpPr>
              <p:nvPr/>
            </p:nvSpPr>
            <p:spPr bwMode="auto">
              <a:xfrm>
                <a:off x="3289" y="1367"/>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25" name="Group 95"/>
            <p:cNvGrpSpPr>
              <a:grpSpLocks/>
            </p:cNvGrpSpPr>
            <p:nvPr/>
          </p:nvGrpSpPr>
          <p:grpSpPr bwMode="auto">
            <a:xfrm>
              <a:off x="2187" y="2643"/>
              <a:ext cx="172" cy="185"/>
              <a:chOff x="3060" y="1034"/>
              <a:chExt cx="269" cy="289"/>
            </a:xfrm>
          </p:grpSpPr>
          <p:sp>
            <p:nvSpPr>
              <p:cNvPr id="290991" name="Text Box 96"/>
              <p:cNvSpPr txBox="1">
                <a:spLocks noChangeArrowheads="1"/>
              </p:cNvSpPr>
              <p:nvPr/>
            </p:nvSpPr>
            <p:spPr bwMode="auto">
              <a:xfrm>
                <a:off x="3098" y="1209"/>
                <a:ext cx="231" cy="11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92" name="Text Box 97"/>
              <p:cNvSpPr txBox="1">
                <a:spLocks noChangeArrowheads="1"/>
              </p:cNvSpPr>
              <p:nvPr/>
            </p:nvSpPr>
            <p:spPr bwMode="auto">
              <a:xfrm>
                <a:off x="3060" y="1034"/>
                <a:ext cx="238" cy="11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26" name="Group 98"/>
            <p:cNvGrpSpPr>
              <a:grpSpLocks/>
            </p:cNvGrpSpPr>
            <p:nvPr/>
          </p:nvGrpSpPr>
          <p:grpSpPr bwMode="auto">
            <a:xfrm>
              <a:off x="2315" y="2749"/>
              <a:ext cx="166" cy="218"/>
              <a:chOff x="2968" y="1303"/>
              <a:chExt cx="258" cy="342"/>
            </a:xfrm>
          </p:grpSpPr>
          <p:sp>
            <p:nvSpPr>
              <p:cNvPr id="290989" name="Text Box 99"/>
              <p:cNvSpPr txBox="1">
                <a:spLocks noChangeArrowheads="1"/>
              </p:cNvSpPr>
              <p:nvPr/>
            </p:nvSpPr>
            <p:spPr bwMode="auto">
              <a:xfrm>
                <a:off x="2968" y="1303"/>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90" name="Text Box 100"/>
              <p:cNvSpPr txBox="1">
                <a:spLocks noChangeArrowheads="1"/>
              </p:cNvSpPr>
              <p:nvPr/>
            </p:nvSpPr>
            <p:spPr bwMode="auto">
              <a:xfrm>
                <a:off x="2995" y="1465"/>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7" name="Group 101"/>
            <p:cNvGrpSpPr>
              <a:grpSpLocks/>
            </p:cNvGrpSpPr>
            <p:nvPr/>
          </p:nvGrpSpPr>
          <p:grpSpPr bwMode="auto">
            <a:xfrm>
              <a:off x="2347" y="2550"/>
              <a:ext cx="193" cy="339"/>
              <a:chOff x="3593" y="1161"/>
              <a:chExt cx="302" cy="531"/>
            </a:xfrm>
          </p:grpSpPr>
          <p:sp>
            <p:nvSpPr>
              <p:cNvPr id="290986" name="Text Box 102"/>
              <p:cNvSpPr txBox="1">
                <a:spLocks noChangeArrowheads="1"/>
              </p:cNvSpPr>
              <p:nvPr/>
            </p:nvSpPr>
            <p:spPr bwMode="auto">
              <a:xfrm>
                <a:off x="3593" y="1161"/>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0987" name="Text Box 103"/>
              <p:cNvSpPr txBox="1">
                <a:spLocks noChangeArrowheads="1"/>
              </p:cNvSpPr>
              <p:nvPr/>
            </p:nvSpPr>
            <p:spPr bwMode="auto">
              <a:xfrm>
                <a:off x="3627" y="1335"/>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88" name="Text Box 104"/>
              <p:cNvSpPr txBox="1">
                <a:spLocks noChangeArrowheads="1"/>
              </p:cNvSpPr>
              <p:nvPr/>
            </p:nvSpPr>
            <p:spPr bwMode="auto">
              <a:xfrm>
                <a:off x="3664" y="1512"/>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8" name="Group 105"/>
            <p:cNvGrpSpPr>
              <a:grpSpLocks/>
            </p:cNvGrpSpPr>
            <p:nvPr/>
          </p:nvGrpSpPr>
          <p:grpSpPr bwMode="auto">
            <a:xfrm>
              <a:off x="2460" y="2754"/>
              <a:ext cx="180" cy="173"/>
              <a:chOff x="3507" y="1315"/>
              <a:chExt cx="280" cy="270"/>
            </a:xfrm>
          </p:grpSpPr>
          <p:sp>
            <p:nvSpPr>
              <p:cNvPr id="290984" name="Text Box 106"/>
              <p:cNvSpPr txBox="1">
                <a:spLocks noChangeArrowheads="1"/>
              </p:cNvSpPr>
              <p:nvPr/>
            </p:nvSpPr>
            <p:spPr bwMode="auto">
              <a:xfrm>
                <a:off x="3507" y="1315"/>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85" name="Text Box 107"/>
              <p:cNvSpPr txBox="1">
                <a:spLocks noChangeArrowheads="1"/>
              </p:cNvSpPr>
              <p:nvPr/>
            </p:nvSpPr>
            <p:spPr bwMode="auto">
              <a:xfrm>
                <a:off x="3550" y="1470"/>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29" name="Group 108"/>
            <p:cNvGrpSpPr>
              <a:grpSpLocks/>
            </p:cNvGrpSpPr>
            <p:nvPr/>
          </p:nvGrpSpPr>
          <p:grpSpPr bwMode="auto">
            <a:xfrm>
              <a:off x="2526" y="2694"/>
              <a:ext cx="162" cy="157"/>
              <a:chOff x="3361" y="1089"/>
              <a:chExt cx="252" cy="247"/>
            </a:xfrm>
          </p:grpSpPr>
          <p:sp>
            <p:nvSpPr>
              <p:cNvPr id="290982" name="Text Box 109"/>
              <p:cNvSpPr txBox="1">
                <a:spLocks noChangeArrowheads="1"/>
              </p:cNvSpPr>
              <p:nvPr/>
            </p:nvSpPr>
            <p:spPr bwMode="auto">
              <a:xfrm>
                <a:off x="3381" y="1221"/>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83" name="Text Box 110"/>
              <p:cNvSpPr txBox="1">
                <a:spLocks noChangeArrowheads="1"/>
              </p:cNvSpPr>
              <p:nvPr/>
            </p:nvSpPr>
            <p:spPr bwMode="auto">
              <a:xfrm>
                <a:off x="3361" y="1089"/>
                <a:ext cx="232"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30" name="Group 111"/>
            <p:cNvGrpSpPr>
              <a:grpSpLocks/>
            </p:cNvGrpSpPr>
            <p:nvPr/>
          </p:nvGrpSpPr>
          <p:grpSpPr bwMode="auto">
            <a:xfrm>
              <a:off x="2614" y="2731"/>
              <a:ext cx="195" cy="289"/>
              <a:chOff x="3216" y="1031"/>
              <a:chExt cx="304" cy="452"/>
            </a:xfrm>
          </p:grpSpPr>
          <p:sp>
            <p:nvSpPr>
              <p:cNvPr id="290979" name="Text Box 112"/>
              <p:cNvSpPr txBox="1">
                <a:spLocks noChangeArrowheads="1"/>
              </p:cNvSpPr>
              <p:nvPr/>
            </p:nvSpPr>
            <p:spPr bwMode="auto">
              <a:xfrm>
                <a:off x="3216" y="1031"/>
                <a:ext cx="230"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980" name="Text Box 113"/>
              <p:cNvSpPr txBox="1">
                <a:spLocks noChangeArrowheads="1"/>
              </p:cNvSpPr>
              <p:nvPr/>
            </p:nvSpPr>
            <p:spPr bwMode="auto">
              <a:xfrm>
                <a:off x="3249" y="1211"/>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81" name="Text Box 114"/>
              <p:cNvSpPr txBox="1">
                <a:spLocks noChangeArrowheads="1"/>
              </p:cNvSpPr>
              <p:nvPr/>
            </p:nvSpPr>
            <p:spPr bwMode="auto">
              <a:xfrm>
                <a:off x="3289" y="1368"/>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31" name="Group 115"/>
            <p:cNvGrpSpPr>
              <a:grpSpLocks/>
            </p:cNvGrpSpPr>
            <p:nvPr/>
          </p:nvGrpSpPr>
          <p:grpSpPr bwMode="auto">
            <a:xfrm>
              <a:off x="2692" y="2653"/>
              <a:ext cx="174" cy="186"/>
              <a:chOff x="3060" y="1034"/>
              <a:chExt cx="270" cy="291"/>
            </a:xfrm>
          </p:grpSpPr>
          <p:sp>
            <p:nvSpPr>
              <p:cNvPr id="290977" name="Text Box 116"/>
              <p:cNvSpPr txBox="1">
                <a:spLocks noChangeArrowheads="1"/>
              </p:cNvSpPr>
              <p:nvPr/>
            </p:nvSpPr>
            <p:spPr bwMode="auto">
              <a:xfrm>
                <a:off x="3100" y="1210"/>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78" name="Text Box 117"/>
              <p:cNvSpPr txBox="1">
                <a:spLocks noChangeArrowheads="1"/>
              </p:cNvSpPr>
              <p:nvPr/>
            </p:nvSpPr>
            <p:spPr bwMode="auto">
              <a:xfrm>
                <a:off x="3060" y="1034"/>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290816" name="Group 118"/>
            <p:cNvGrpSpPr>
              <a:grpSpLocks/>
            </p:cNvGrpSpPr>
            <p:nvPr/>
          </p:nvGrpSpPr>
          <p:grpSpPr bwMode="auto">
            <a:xfrm>
              <a:off x="2837" y="2751"/>
              <a:ext cx="166" cy="219"/>
              <a:chOff x="2969" y="1305"/>
              <a:chExt cx="258" cy="342"/>
            </a:xfrm>
          </p:grpSpPr>
          <p:sp>
            <p:nvSpPr>
              <p:cNvPr id="290975" name="Text Box 119"/>
              <p:cNvSpPr txBox="1">
                <a:spLocks noChangeArrowheads="1"/>
              </p:cNvSpPr>
              <p:nvPr/>
            </p:nvSpPr>
            <p:spPr bwMode="auto">
              <a:xfrm>
                <a:off x="2969" y="1305"/>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76" name="Text Box 120"/>
              <p:cNvSpPr txBox="1">
                <a:spLocks noChangeArrowheads="1"/>
              </p:cNvSpPr>
              <p:nvPr/>
            </p:nvSpPr>
            <p:spPr bwMode="auto">
              <a:xfrm>
                <a:off x="2995" y="1467"/>
                <a:ext cx="232"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0817" name="Group 121"/>
            <p:cNvGrpSpPr>
              <a:grpSpLocks/>
            </p:cNvGrpSpPr>
            <p:nvPr/>
          </p:nvGrpSpPr>
          <p:grpSpPr bwMode="auto">
            <a:xfrm>
              <a:off x="2857" y="2556"/>
              <a:ext cx="194" cy="339"/>
              <a:chOff x="3594" y="1162"/>
              <a:chExt cx="302" cy="531"/>
            </a:xfrm>
          </p:grpSpPr>
          <p:sp>
            <p:nvSpPr>
              <p:cNvPr id="290972" name="Text Box 122"/>
              <p:cNvSpPr txBox="1">
                <a:spLocks noChangeArrowheads="1"/>
              </p:cNvSpPr>
              <p:nvPr/>
            </p:nvSpPr>
            <p:spPr bwMode="auto">
              <a:xfrm>
                <a:off x="3594" y="1162"/>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0973" name="Text Box 123"/>
              <p:cNvSpPr txBox="1">
                <a:spLocks noChangeArrowheads="1"/>
              </p:cNvSpPr>
              <p:nvPr/>
            </p:nvSpPr>
            <p:spPr bwMode="auto">
              <a:xfrm>
                <a:off x="3625" y="133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74" name="Text Box 124"/>
              <p:cNvSpPr txBox="1">
                <a:spLocks noChangeArrowheads="1"/>
              </p:cNvSpPr>
              <p:nvPr/>
            </p:nvSpPr>
            <p:spPr bwMode="auto">
              <a:xfrm>
                <a:off x="3664" y="1513"/>
                <a:ext cx="232"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0818" name="Group 125"/>
            <p:cNvGrpSpPr>
              <a:grpSpLocks/>
            </p:cNvGrpSpPr>
            <p:nvPr/>
          </p:nvGrpSpPr>
          <p:grpSpPr bwMode="auto">
            <a:xfrm>
              <a:off x="2976" y="2766"/>
              <a:ext cx="175" cy="170"/>
              <a:chOff x="3510" y="1316"/>
              <a:chExt cx="273" cy="267"/>
            </a:xfrm>
          </p:grpSpPr>
          <p:sp>
            <p:nvSpPr>
              <p:cNvPr id="290970" name="Text Box 126"/>
              <p:cNvSpPr txBox="1">
                <a:spLocks noChangeArrowheads="1"/>
              </p:cNvSpPr>
              <p:nvPr/>
            </p:nvSpPr>
            <p:spPr bwMode="auto">
              <a:xfrm>
                <a:off x="3510" y="1316"/>
                <a:ext cx="230"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71" name="Text Box 127"/>
              <p:cNvSpPr txBox="1">
                <a:spLocks noChangeArrowheads="1"/>
              </p:cNvSpPr>
              <p:nvPr/>
            </p:nvSpPr>
            <p:spPr bwMode="auto">
              <a:xfrm>
                <a:off x="3548" y="1468"/>
                <a:ext cx="235"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290819" name="Group 128"/>
            <p:cNvGrpSpPr>
              <a:grpSpLocks/>
            </p:cNvGrpSpPr>
            <p:nvPr/>
          </p:nvGrpSpPr>
          <p:grpSpPr bwMode="auto">
            <a:xfrm>
              <a:off x="3038" y="2694"/>
              <a:ext cx="160" cy="157"/>
              <a:chOff x="3361" y="1089"/>
              <a:chExt cx="250" cy="247"/>
            </a:xfrm>
          </p:grpSpPr>
          <p:sp>
            <p:nvSpPr>
              <p:cNvPr id="290968" name="Text Box 129"/>
              <p:cNvSpPr txBox="1">
                <a:spLocks noChangeArrowheads="1"/>
              </p:cNvSpPr>
              <p:nvPr/>
            </p:nvSpPr>
            <p:spPr bwMode="auto">
              <a:xfrm>
                <a:off x="3381" y="1221"/>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69" name="Text Box 130"/>
              <p:cNvSpPr txBox="1">
                <a:spLocks noChangeArrowheads="1"/>
              </p:cNvSpPr>
              <p:nvPr/>
            </p:nvSpPr>
            <p:spPr bwMode="auto">
              <a:xfrm>
                <a:off x="3361" y="1089"/>
                <a:ext cx="232"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0834" name="Group 131"/>
            <p:cNvGrpSpPr>
              <a:grpSpLocks/>
            </p:cNvGrpSpPr>
            <p:nvPr/>
          </p:nvGrpSpPr>
          <p:grpSpPr bwMode="auto">
            <a:xfrm>
              <a:off x="3124" y="2731"/>
              <a:ext cx="196" cy="289"/>
              <a:chOff x="3214" y="1031"/>
              <a:chExt cx="305" cy="452"/>
            </a:xfrm>
          </p:grpSpPr>
          <p:sp>
            <p:nvSpPr>
              <p:cNvPr id="290965" name="Text Box 132"/>
              <p:cNvSpPr txBox="1">
                <a:spLocks noChangeArrowheads="1"/>
              </p:cNvSpPr>
              <p:nvPr/>
            </p:nvSpPr>
            <p:spPr bwMode="auto">
              <a:xfrm>
                <a:off x="3214" y="1031"/>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966" name="Text Box 133"/>
              <p:cNvSpPr txBox="1">
                <a:spLocks noChangeArrowheads="1"/>
              </p:cNvSpPr>
              <p:nvPr/>
            </p:nvSpPr>
            <p:spPr bwMode="auto">
              <a:xfrm>
                <a:off x="3247" y="1211"/>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67" name="Text Box 134"/>
              <p:cNvSpPr txBox="1">
                <a:spLocks noChangeArrowheads="1"/>
              </p:cNvSpPr>
              <p:nvPr/>
            </p:nvSpPr>
            <p:spPr bwMode="auto">
              <a:xfrm>
                <a:off x="3288" y="1368"/>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290835" name="Group 135"/>
            <p:cNvGrpSpPr>
              <a:grpSpLocks/>
            </p:cNvGrpSpPr>
            <p:nvPr/>
          </p:nvGrpSpPr>
          <p:grpSpPr bwMode="auto">
            <a:xfrm>
              <a:off x="3202" y="2657"/>
              <a:ext cx="174" cy="186"/>
              <a:chOff x="3060" y="1035"/>
              <a:chExt cx="270" cy="291"/>
            </a:xfrm>
          </p:grpSpPr>
          <p:sp>
            <p:nvSpPr>
              <p:cNvPr id="290963" name="Text Box 136"/>
              <p:cNvSpPr txBox="1">
                <a:spLocks noChangeArrowheads="1"/>
              </p:cNvSpPr>
              <p:nvPr/>
            </p:nvSpPr>
            <p:spPr bwMode="auto">
              <a:xfrm>
                <a:off x="3100" y="1211"/>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64" name="Text Box 137"/>
              <p:cNvSpPr txBox="1">
                <a:spLocks noChangeArrowheads="1"/>
              </p:cNvSpPr>
              <p:nvPr/>
            </p:nvSpPr>
            <p:spPr bwMode="auto">
              <a:xfrm>
                <a:off x="3060" y="1035"/>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290836" name="Group 138"/>
            <p:cNvGrpSpPr>
              <a:grpSpLocks/>
            </p:cNvGrpSpPr>
            <p:nvPr/>
          </p:nvGrpSpPr>
          <p:grpSpPr bwMode="auto">
            <a:xfrm>
              <a:off x="491" y="3185"/>
              <a:ext cx="260" cy="118"/>
              <a:chOff x="456" y="2640"/>
              <a:chExt cx="406" cy="186"/>
            </a:xfrm>
          </p:grpSpPr>
          <p:sp>
            <p:nvSpPr>
              <p:cNvPr id="290961" name="Text Box 139"/>
              <p:cNvSpPr txBox="1">
                <a:spLocks noChangeArrowheads="1"/>
              </p:cNvSpPr>
              <p:nvPr/>
            </p:nvSpPr>
            <p:spPr bwMode="auto">
              <a:xfrm>
                <a:off x="456" y="2640"/>
                <a:ext cx="231"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62" name="Text Box 140"/>
              <p:cNvSpPr txBox="1">
                <a:spLocks noChangeArrowheads="1"/>
              </p:cNvSpPr>
              <p:nvPr/>
            </p:nvSpPr>
            <p:spPr bwMode="auto">
              <a:xfrm>
                <a:off x="631" y="2644"/>
                <a:ext cx="231" cy="182"/>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0837" name="Group 141"/>
            <p:cNvGrpSpPr>
              <a:grpSpLocks/>
            </p:cNvGrpSpPr>
            <p:nvPr/>
          </p:nvGrpSpPr>
          <p:grpSpPr bwMode="auto">
            <a:xfrm>
              <a:off x="474" y="3440"/>
              <a:ext cx="327" cy="119"/>
              <a:chOff x="429" y="3039"/>
              <a:chExt cx="510" cy="187"/>
            </a:xfrm>
          </p:grpSpPr>
          <p:sp>
            <p:nvSpPr>
              <p:cNvPr id="290958" name="Text Box 142"/>
              <p:cNvSpPr txBox="1">
                <a:spLocks noChangeArrowheads="1"/>
              </p:cNvSpPr>
              <p:nvPr/>
            </p:nvSpPr>
            <p:spPr bwMode="auto">
              <a:xfrm>
                <a:off x="429" y="3046"/>
                <a:ext cx="232"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959" name="Text Box 143"/>
              <p:cNvSpPr txBox="1">
                <a:spLocks noChangeArrowheads="1"/>
              </p:cNvSpPr>
              <p:nvPr/>
            </p:nvSpPr>
            <p:spPr bwMode="auto">
              <a:xfrm>
                <a:off x="563" y="3039"/>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60" name="Text Box 144"/>
              <p:cNvSpPr txBox="1">
                <a:spLocks noChangeArrowheads="1"/>
              </p:cNvSpPr>
              <p:nvPr/>
            </p:nvSpPr>
            <p:spPr bwMode="auto">
              <a:xfrm>
                <a:off x="708" y="3045"/>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290838" name="Group 145"/>
            <p:cNvGrpSpPr>
              <a:grpSpLocks/>
            </p:cNvGrpSpPr>
            <p:nvPr/>
          </p:nvGrpSpPr>
          <p:grpSpPr bwMode="auto">
            <a:xfrm>
              <a:off x="534" y="3540"/>
              <a:ext cx="262" cy="118"/>
              <a:chOff x="455" y="2639"/>
              <a:chExt cx="408" cy="186"/>
            </a:xfrm>
          </p:grpSpPr>
          <p:sp>
            <p:nvSpPr>
              <p:cNvPr id="290956" name="Text Box 146"/>
              <p:cNvSpPr txBox="1">
                <a:spLocks noChangeArrowheads="1"/>
              </p:cNvSpPr>
              <p:nvPr/>
            </p:nvSpPr>
            <p:spPr bwMode="auto">
              <a:xfrm>
                <a:off x="455" y="2639"/>
                <a:ext cx="230"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57" name="Text Box 147"/>
              <p:cNvSpPr txBox="1">
                <a:spLocks noChangeArrowheads="1"/>
              </p:cNvSpPr>
              <p:nvPr/>
            </p:nvSpPr>
            <p:spPr bwMode="auto">
              <a:xfrm>
                <a:off x="632" y="2644"/>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sp>
          <p:nvSpPr>
            <p:cNvPr id="290875" name="Text Box 148"/>
            <p:cNvSpPr txBox="1">
              <a:spLocks noChangeArrowheads="1"/>
            </p:cNvSpPr>
            <p:nvPr/>
          </p:nvSpPr>
          <p:spPr bwMode="auto">
            <a:xfrm>
              <a:off x="738" y="3566"/>
              <a:ext cx="151"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876" name="Text Box 149"/>
            <p:cNvSpPr txBox="1">
              <a:spLocks noChangeArrowheads="1"/>
            </p:cNvSpPr>
            <p:nvPr/>
          </p:nvSpPr>
          <p:spPr bwMode="auto">
            <a:xfrm>
              <a:off x="494" y="3665"/>
              <a:ext cx="152"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877" name="Text Box 150"/>
            <p:cNvSpPr txBox="1">
              <a:spLocks noChangeArrowheads="1"/>
            </p:cNvSpPr>
            <p:nvPr/>
          </p:nvSpPr>
          <p:spPr bwMode="auto">
            <a:xfrm>
              <a:off x="594" y="3661"/>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78" name="Text Box 151"/>
            <p:cNvSpPr txBox="1">
              <a:spLocks noChangeArrowheads="1"/>
            </p:cNvSpPr>
            <p:nvPr/>
          </p:nvSpPr>
          <p:spPr bwMode="auto">
            <a:xfrm>
              <a:off x="763" y="3685"/>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879" name="Text Box 152"/>
            <p:cNvSpPr txBox="1">
              <a:spLocks noChangeArrowheads="1"/>
            </p:cNvSpPr>
            <p:nvPr/>
          </p:nvSpPr>
          <p:spPr bwMode="auto">
            <a:xfrm>
              <a:off x="833" y="3567"/>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80" name="Text Box 153"/>
            <p:cNvSpPr txBox="1">
              <a:spLocks noChangeArrowheads="1"/>
            </p:cNvSpPr>
            <p:nvPr/>
          </p:nvSpPr>
          <p:spPr bwMode="auto">
            <a:xfrm>
              <a:off x="625" y="3810"/>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0881" name="Text Box 154"/>
            <p:cNvSpPr txBox="1">
              <a:spLocks noChangeArrowheads="1"/>
            </p:cNvSpPr>
            <p:nvPr/>
          </p:nvSpPr>
          <p:spPr bwMode="auto">
            <a:xfrm>
              <a:off x="687" y="3755"/>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82" name="Text Box 155"/>
            <p:cNvSpPr txBox="1">
              <a:spLocks noChangeArrowheads="1"/>
            </p:cNvSpPr>
            <p:nvPr/>
          </p:nvSpPr>
          <p:spPr bwMode="auto">
            <a:xfrm>
              <a:off x="866" y="3686"/>
              <a:ext cx="147"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883" name="Text Box 156"/>
            <p:cNvSpPr txBox="1">
              <a:spLocks noChangeArrowheads="1"/>
            </p:cNvSpPr>
            <p:nvPr/>
          </p:nvSpPr>
          <p:spPr bwMode="auto">
            <a:xfrm>
              <a:off x="1067" y="3671"/>
              <a:ext cx="152"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884" name="Text Box 157"/>
            <p:cNvSpPr txBox="1">
              <a:spLocks noChangeArrowheads="1"/>
            </p:cNvSpPr>
            <p:nvPr/>
          </p:nvSpPr>
          <p:spPr bwMode="auto">
            <a:xfrm>
              <a:off x="826" y="3427"/>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85" name="Text Box 158"/>
            <p:cNvSpPr txBox="1">
              <a:spLocks noChangeArrowheads="1"/>
            </p:cNvSpPr>
            <p:nvPr/>
          </p:nvSpPr>
          <p:spPr bwMode="auto">
            <a:xfrm>
              <a:off x="737" y="3428"/>
              <a:ext cx="148"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886" name="Text Box 159"/>
            <p:cNvSpPr txBox="1">
              <a:spLocks noChangeArrowheads="1"/>
            </p:cNvSpPr>
            <p:nvPr/>
          </p:nvSpPr>
          <p:spPr bwMode="auto">
            <a:xfrm>
              <a:off x="920" y="3476"/>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nvGrpSpPr>
            <p:cNvPr id="290841" name="Group 160"/>
            <p:cNvGrpSpPr>
              <a:grpSpLocks/>
            </p:cNvGrpSpPr>
            <p:nvPr/>
          </p:nvGrpSpPr>
          <p:grpSpPr bwMode="auto">
            <a:xfrm>
              <a:off x="841" y="3286"/>
              <a:ext cx="262" cy="118"/>
              <a:chOff x="456" y="2639"/>
              <a:chExt cx="409" cy="186"/>
            </a:xfrm>
          </p:grpSpPr>
          <p:sp>
            <p:nvSpPr>
              <p:cNvPr id="290954" name="Text Box 161"/>
              <p:cNvSpPr txBox="1">
                <a:spLocks noChangeArrowheads="1"/>
              </p:cNvSpPr>
              <p:nvPr/>
            </p:nvSpPr>
            <p:spPr bwMode="auto">
              <a:xfrm>
                <a:off x="456" y="2639"/>
                <a:ext cx="232"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55" name="Text Box 162"/>
              <p:cNvSpPr txBox="1">
                <a:spLocks noChangeArrowheads="1"/>
              </p:cNvSpPr>
              <p:nvPr/>
            </p:nvSpPr>
            <p:spPr bwMode="auto">
              <a:xfrm>
                <a:off x="633" y="2644"/>
                <a:ext cx="232"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0842" name="Group 163"/>
            <p:cNvGrpSpPr>
              <a:grpSpLocks/>
            </p:cNvGrpSpPr>
            <p:nvPr/>
          </p:nvGrpSpPr>
          <p:grpSpPr bwMode="auto">
            <a:xfrm>
              <a:off x="828" y="3180"/>
              <a:ext cx="252" cy="76"/>
              <a:chOff x="456" y="3385"/>
              <a:chExt cx="393" cy="119"/>
            </a:xfrm>
          </p:grpSpPr>
          <p:sp>
            <p:nvSpPr>
              <p:cNvPr id="290952" name="Text Box 164"/>
              <p:cNvSpPr txBox="1">
                <a:spLocks noChangeArrowheads="1"/>
              </p:cNvSpPr>
              <p:nvPr/>
            </p:nvSpPr>
            <p:spPr bwMode="auto">
              <a:xfrm>
                <a:off x="456" y="3389"/>
                <a:ext cx="236"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953" name="Text Box 165"/>
              <p:cNvSpPr txBox="1">
                <a:spLocks noChangeArrowheads="1"/>
              </p:cNvSpPr>
              <p:nvPr/>
            </p:nvSpPr>
            <p:spPr bwMode="auto">
              <a:xfrm>
                <a:off x="618" y="3385"/>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sp>
          <p:nvSpPr>
            <p:cNvPr id="290889" name="Text Box 166"/>
            <p:cNvSpPr txBox="1">
              <a:spLocks noChangeArrowheads="1"/>
            </p:cNvSpPr>
            <p:nvPr/>
          </p:nvSpPr>
          <p:spPr bwMode="auto">
            <a:xfrm>
              <a:off x="964" y="3027"/>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0890" name="Text Box 167"/>
            <p:cNvSpPr txBox="1">
              <a:spLocks noChangeArrowheads="1"/>
            </p:cNvSpPr>
            <p:nvPr/>
          </p:nvSpPr>
          <p:spPr bwMode="auto">
            <a:xfrm>
              <a:off x="1025" y="3099"/>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91" name="Text Box 168"/>
            <p:cNvSpPr txBox="1">
              <a:spLocks noChangeArrowheads="1"/>
            </p:cNvSpPr>
            <p:nvPr/>
          </p:nvSpPr>
          <p:spPr bwMode="auto">
            <a:xfrm>
              <a:off x="1118" y="3072"/>
              <a:ext cx="14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nvGrpSpPr>
            <p:cNvPr id="290843" name="Group 169"/>
            <p:cNvGrpSpPr>
              <a:grpSpLocks/>
            </p:cNvGrpSpPr>
            <p:nvPr/>
          </p:nvGrpSpPr>
          <p:grpSpPr bwMode="auto">
            <a:xfrm>
              <a:off x="1086" y="3189"/>
              <a:ext cx="257" cy="118"/>
              <a:chOff x="1387" y="2646"/>
              <a:chExt cx="400" cy="186"/>
            </a:xfrm>
          </p:grpSpPr>
          <p:sp>
            <p:nvSpPr>
              <p:cNvPr id="290950" name="Text Box 170"/>
              <p:cNvSpPr txBox="1">
                <a:spLocks noChangeArrowheads="1"/>
              </p:cNvSpPr>
              <p:nvPr/>
            </p:nvSpPr>
            <p:spPr bwMode="auto">
              <a:xfrm>
                <a:off x="1387" y="2646"/>
                <a:ext cx="231"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51" name="Text Box 171"/>
              <p:cNvSpPr txBox="1">
                <a:spLocks noChangeArrowheads="1"/>
              </p:cNvSpPr>
              <p:nvPr/>
            </p:nvSpPr>
            <p:spPr bwMode="auto">
              <a:xfrm>
                <a:off x="1556" y="2650"/>
                <a:ext cx="231" cy="182"/>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0844" name="Group 172"/>
            <p:cNvGrpSpPr>
              <a:grpSpLocks/>
            </p:cNvGrpSpPr>
            <p:nvPr/>
          </p:nvGrpSpPr>
          <p:grpSpPr bwMode="auto">
            <a:xfrm>
              <a:off x="992" y="3347"/>
              <a:ext cx="249" cy="77"/>
              <a:chOff x="460" y="3384"/>
              <a:chExt cx="387" cy="121"/>
            </a:xfrm>
          </p:grpSpPr>
          <p:sp>
            <p:nvSpPr>
              <p:cNvPr id="290948" name="Text Box 173"/>
              <p:cNvSpPr txBox="1">
                <a:spLocks noChangeArrowheads="1"/>
              </p:cNvSpPr>
              <p:nvPr/>
            </p:nvSpPr>
            <p:spPr bwMode="auto">
              <a:xfrm>
                <a:off x="460" y="3390"/>
                <a:ext cx="236"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949" name="Text Box 174"/>
              <p:cNvSpPr txBox="1">
                <a:spLocks noChangeArrowheads="1"/>
              </p:cNvSpPr>
              <p:nvPr/>
            </p:nvSpPr>
            <p:spPr bwMode="auto">
              <a:xfrm>
                <a:off x="617" y="3384"/>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grpSp>
          <p:nvGrpSpPr>
            <p:cNvPr id="290847" name="Group 175"/>
            <p:cNvGrpSpPr>
              <a:grpSpLocks/>
            </p:cNvGrpSpPr>
            <p:nvPr/>
          </p:nvGrpSpPr>
          <p:grpSpPr bwMode="auto">
            <a:xfrm>
              <a:off x="1068" y="3438"/>
              <a:ext cx="328" cy="118"/>
              <a:chOff x="428" y="3040"/>
              <a:chExt cx="512" cy="185"/>
            </a:xfrm>
          </p:grpSpPr>
          <p:sp>
            <p:nvSpPr>
              <p:cNvPr id="290945" name="Text Box 176"/>
              <p:cNvSpPr txBox="1">
                <a:spLocks noChangeArrowheads="1"/>
              </p:cNvSpPr>
              <p:nvPr/>
            </p:nvSpPr>
            <p:spPr bwMode="auto">
              <a:xfrm>
                <a:off x="428" y="3044"/>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946" name="Text Box 177"/>
              <p:cNvSpPr txBox="1">
                <a:spLocks noChangeArrowheads="1"/>
              </p:cNvSpPr>
              <p:nvPr/>
            </p:nvSpPr>
            <p:spPr bwMode="auto">
              <a:xfrm>
                <a:off x="565" y="3040"/>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47" name="Text Box 178"/>
              <p:cNvSpPr txBox="1">
                <a:spLocks noChangeArrowheads="1"/>
              </p:cNvSpPr>
              <p:nvPr/>
            </p:nvSpPr>
            <p:spPr bwMode="auto">
              <a:xfrm>
                <a:off x="708" y="3042"/>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291040" name="Group 179"/>
            <p:cNvGrpSpPr>
              <a:grpSpLocks/>
            </p:cNvGrpSpPr>
            <p:nvPr/>
          </p:nvGrpSpPr>
          <p:grpSpPr bwMode="auto">
            <a:xfrm>
              <a:off x="1122" y="3543"/>
              <a:ext cx="257" cy="119"/>
              <a:chOff x="1387" y="2644"/>
              <a:chExt cx="400" cy="187"/>
            </a:xfrm>
          </p:grpSpPr>
          <p:sp>
            <p:nvSpPr>
              <p:cNvPr id="290943" name="Text Box 180"/>
              <p:cNvSpPr txBox="1">
                <a:spLocks noChangeArrowheads="1"/>
              </p:cNvSpPr>
              <p:nvPr/>
            </p:nvSpPr>
            <p:spPr bwMode="auto">
              <a:xfrm>
                <a:off x="1387" y="2644"/>
                <a:ext cx="231"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44" name="Text Box 181"/>
              <p:cNvSpPr txBox="1">
                <a:spLocks noChangeArrowheads="1"/>
              </p:cNvSpPr>
              <p:nvPr/>
            </p:nvSpPr>
            <p:spPr bwMode="auto">
              <a:xfrm>
                <a:off x="1556" y="2650"/>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sp>
          <p:nvSpPr>
            <p:cNvPr id="290896" name="Text Box 182"/>
            <p:cNvSpPr txBox="1">
              <a:spLocks noChangeArrowheads="1"/>
            </p:cNvSpPr>
            <p:nvPr/>
          </p:nvSpPr>
          <p:spPr bwMode="auto">
            <a:xfrm>
              <a:off x="1189" y="3670"/>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97" name="Text Box 183"/>
            <p:cNvSpPr txBox="1">
              <a:spLocks noChangeArrowheads="1"/>
            </p:cNvSpPr>
            <p:nvPr/>
          </p:nvSpPr>
          <p:spPr bwMode="auto">
            <a:xfrm>
              <a:off x="1276" y="3744"/>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898" name="Text Box 184"/>
            <p:cNvSpPr txBox="1">
              <a:spLocks noChangeArrowheads="1"/>
            </p:cNvSpPr>
            <p:nvPr/>
          </p:nvSpPr>
          <p:spPr bwMode="auto">
            <a:xfrm>
              <a:off x="1357" y="3683"/>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899" name="Text Box 185"/>
            <p:cNvSpPr txBox="1">
              <a:spLocks noChangeArrowheads="1"/>
            </p:cNvSpPr>
            <p:nvPr/>
          </p:nvSpPr>
          <p:spPr bwMode="auto">
            <a:xfrm>
              <a:off x="1210" y="3798"/>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0900" name="Text Box 186"/>
            <p:cNvSpPr txBox="1">
              <a:spLocks noChangeArrowheads="1"/>
            </p:cNvSpPr>
            <p:nvPr/>
          </p:nvSpPr>
          <p:spPr bwMode="auto">
            <a:xfrm>
              <a:off x="1464" y="3703"/>
              <a:ext cx="147" cy="116"/>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nvGrpSpPr>
            <p:cNvPr id="291045" name="Group 187"/>
            <p:cNvGrpSpPr>
              <a:grpSpLocks/>
            </p:cNvGrpSpPr>
            <p:nvPr/>
          </p:nvGrpSpPr>
          <p:grpSpPr bwMode="auto">
            <a:xfrm>
              <a:off x="1319" y="3577"/>
              <a:ext cx="250" cy="77"/>
              <a:chOff x="458" y="3384"/>
              <a:chExt cx="389" cy="121"/>
            </a:xfrm>
          </p:grpSpPr>
          <p:sp>
            <p:nvSpPr>
              <p:cNvPr id="290941" name="Text Box 188"/>
              <p:cNvSpPr txBox="1">
                <a:spLocks noChangeArrowheads="1"/>
              </p:cNvSpPr>
              <p:nvPr/>
            </p:nvSpPr>
            <p:spPr bwMode="auto">
              <a:xfrm>
                <a:off x="458" y="3390"/>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942" name="Text Box 189"/>
              <p:cNvSpPr txBox="1">
                <a:spLocks noChangeArrowheads="1"/>
              </p:cNvSpPr>
              <p:nvPr/>
            </p:nvSpPr>
            <p:spPr bwMode="auto">
              <a:xfrm>
                <a:off x="616" y="338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grpSp>
          <p:nvGrpSpPr>
            <p:cNvPr id="291046" name="Group 190"/>
            <p:cNvGrpSpPr>
              <a:grpSpLocks/>
            </p:cNvGrpSpPr>
            <p:nvPr/>
          </p:nvGrpSpPr>
          <p:grpSpPr bwMode="auto">
            <a:xfrm>
              <a:off x="1321" y="3450"/>
              <a:ext cx="328" cy="118"/>
              <a:chOff x="429" y="3040"/>
              <a:chExt cx="512" cy="184"/>
            </a:xfrm>
          </p:grpSpPr>
          <p:sp>
            <p:nvSpPr>
              <p:cNvPr id="290938" name="Text Box 191"/>
              <p:cNvSpPr txBox="1">
                <a:spLocks noChangeArrowheads="1"/>
              </p:cNvSpPr>
              <p:nvPr/>
            </p:nvSpPr>
            <p:spPr bwMode="auto">
              <a:xfrm>
                <a:off x="429" y="3044"/>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939" name="Text Box 192"/>
              <p:cNvSpPr txBox="1">
                <a:spLocks noChangeArrowheads="1"/>
              </p:cNvSpPr>
              <p:nvPr/>
            </p:nvSpPr>
            <p:spPr bwMode="auto">
              <a:xfrm>
                <a:off x="566" y="3040"/>
                <a:ext cx="231" cy="11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40" name="Text Box 193"/>
              <p:cNvSpPr txBox="1">
                <a:spLocks noChangeArrowheads="1"/>
              </p:cNvSpPr>
              <p:nvPr/>
            </p:nvSpPr>
            <p:spPr bwMode="auto">
              <a:xfrm>
                <a:off x="709" y="3043"/>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291047" name="Group 194"/>
            <p:cNvGrpSpPr>
              <a:grpSpLocks/>
            </p:cNvGrpSpPr>
            <p:nvPr/>
          </p:nvGrpSpPr>
          <p:grpSpPr bwMode="auto">
            <a:xfrm>
              <a:off x="1429" y="3304"/>
              <a:ext cx="257" cy="119"/>
              <a:chOff x="1387" y="2644"/>
              <a:chExt cx="400" cy="187"/>
            </a:xfrm>
          </p:grpSpPr>
          <p:sp>
            <p:nvSpPr>
              <p:cNvPr id="290936" name="Text Box 195"/>
              <p:cNvSpPr txBox="1">
                <a:spLocks noChangeArrowheads="1"/>
              </p:cNvSpPr>
              <p:nvPr/>
            </p:nvSpPr>
            <p:spPr bwMode="auto">
              <a:xfrm>
                <a:off x="1387" y="2644"/>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37" name="Text Box 196"/>
              <p:cNvSpPr txBox="1">
                <a:spLocks noChangeArrowheads="1"/>
              </p:cNvSpPr>
              <p:nvPr/>
            </p:nvSpPr>
            <p:spPr bwMode="auto">
              <a:xfrm>
                <a:off x="1556" y="2651"/>
                <a:ext cx="231"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1048" name="Group 197"/>
            <p:cNvGrpSpPr>
              <a:grpSpLocks/>
            </p:cNvGrpSpPr>
            <p:nvPr/>
          </p:nvGrpSpPr>
          <p:grpSpPr bwMode="auto">
            <a:xfrm>
              <a:off x="1417" y="3182"/>
              <a:ext cx="251" cy="76"/>
              <a:chOff x="457" y="3384"/>
              <a:chExt cx="391" cy="120"/>
            </a:xfrm>
          </p:grpSpPr>
          <p:sp>
            <p:nvSpPr>
              <p:cNvPr id="290934" name="Text Box 198"/>
              <p:cNvSpPr txBox="1">
                <a:spLocks noChangeArrowheads="1"/>
              </p:cNvSpPr>
              <p:nvPr/>
            </p:nvSpPr>
            <p:spPr bwMode="auto">
              <a:xfrm>
                <a:off x="457" y="3389"/>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sp>
            <p:nvSpPr>
              <p:cNvPr id="290935" name="Text Box 199"/>
              <p:cNvSpPr txBox="1">
                <a:spLocks noChangeArrowheads="1"/>
              </p:cNvSpPr>
              <p:nvPr/>
            </p:nvSpPr>
            <p:spPr bwMode="auto">
              <a:xfrm>
                <a:off x="616" y="3384"/>
                <a:ext cx="232"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sp>
          <p:nvSpPr>
            <p:cNvPr id="290905" name="Text Box 200"/>
            <p:cNvSpPr txBox="1">
              <a:spLocks noChangeArrowheads="1"/>
            </p:cNvSpPr>
            <p:nvPr/>
          </p:nvSpPr>
          <p:spPr bwMode="auto">
            <a:xfrm>
              <a:off x="1549" y="3050"/>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0906" name="Text Box 201"/>
            <p:cNvSpPr txBox="1">
              <a:spLocks noChangeArrowheads="1"/>
            </p:cNvSpPr>
            <p:nvPr/>
          </p:nvSpPr>
          <p:spPr bwMode="auto">
            <a:xfrm>
              <a:off x="1620" y="3117"/>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07" name="Text Box 202"/>
            <p:cNvSpPr txBox="1">
              <a:spLocks noChangeArrowheads="1"/>
            </p:cNvSpPr>
            <p:nvPr/>
          </p:nvSpPr>
          <p:spPr bwMode="auto">
            <a:xfrm>
              <a:off x="1713" y="3084"/>
              <a:ext cx="148"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nvGrpSpPr>
            <p:cNvPr id="291049" name="Group 203"/>
            <p:cNvGrpSpPr>
              <a:grpSpLocks/>
            </p:cNvGrpSpPr>
            <p:nvPr/>
          </p:nvGrpSpPr>
          <p:grpSpPr bwMode="auto">
            <a:xfrm>
              <a:off x="3278" y="2169"/>
              <a:ext cx="193" cy="275"/>
              <a:chOff x="4020" y="1052"/>
              <a:chExt cx="300" cy="430"/>
            </a:xfrm>
          </p:grpSpPr>
          <p:sp>
            <p:nvSpPr>
              <p:cNvPr id="290931" name="Text Box 204"/>
              <p:cNvSpPr txBox="1">
                <a:spLocks noChangeArrowheads="1"/>
              </p:cNvSpPr>
              <p:nvPr/>
            </p:nvSpPr>
            <p:spPr bwMode="auto">
              <a:xfrm>
                <a:off x="4020" y="1052"/>
                <a:ext cx="230"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sp>
            <p:nvSpPr>
              <p:cNvPr id="290932" name="Text Box 205"/>
              <p:cNvSpPr txBox="1">
                <a:spLocks noChangeArrowheads="1"/>
              </p:cNvSpPr>
              <p:nvPr/>
            </p:nvSpPr>
            <p:spPr bwMode="auto">
              <a:xfrm>
                <a:off x="4044" y="1211"/>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33" name="Text Box 206"/>
              <p:cNvSpPr txBox="1">
                <a:spLocks noChangeArrowheads="1"/>
              </p:cNvSpPr>
              <p:nvPr/>
            </p:nvSpPr>
            <p:spPr bwMode="auto">
              <a:xfrm>
                <a:off x="4089" y="1367"/>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grpSp>
        <p:grpSp>
          <p:nvGrpSpPr>
            <p:cNvPr id="291050" name="Group 207"/>
            <p:cNvGrpSpPr>
              <a:grpSpLocks/>
            </p:cNvGrpSpPr>
            <p:nvPr/>
          </p:nvGrpSpPr>
          <p:grpSpPr bwMode="auto">
            <a:xfrm>
              <a:off x="3369" y="2198"/>
              <a:ext cx="160" cy="158"/>
              <a:chOff x="3364" y="1088"/>
              <a:chExt cx="250" cy="248"/>
            </a:xfrm>
          </p:grpSpPr>
          <p:sp>
            <p:nvSpPr>
              <p:cNvPr id="290929" name="Text Box 208"/>
              <p:cNvSpPr txBox="1">
                <a:spLocks noChangeArrowheads="1"/>
              </p:cNvSpPr>
              <p:nvPr/>
            </p:nvSpPr>
            <p:spPr bwMode="auto">
              <a:xfrm>
                <a:off x="3384" y="1221"/>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30" name="Text Box 209"/>
              <p:cNvSpPr txBox="1">
                <a:spLocks noChangeArrowheads="1"/>
              </p:cNvSpPr>
              <p:nvPr/>
            </p:nvSpPr>
            <p:spPr bwMode="auto">
              <a:xfrm>
                <a:off x="3364" y="1088"/>
                <a:ext cx="232"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1051" name="Group 210"/>
            <p:cNvGrpSpPr>
              <a:grpSpLocks/>
            </p:cNvGrpSpPr>
            <p:nvPr/>
          </p:nvGrpSpPr>
          <p:grpSpPr bwMode="auto">
            <a:xfrm>
              <a:off x="3462" y="2347"/>
              <a:ext cx="179" cy="162"/>
              <a:chOff x="4302" y="1327"/>
              <a:chExt cx="278" cy="254"/>
            </a:xfrm>
          </p:grpSpPr>
          <p:sp>
            <p:nvSpPr>
              <p:cNvPr id="290927" name="Text Box 211"/>
              <p:cNvSpPr txBox="1">
                <a:spLocks noChangeArrowheads="1"/>
              </p:cNvSpPr>
              <p:nvPr/>
            </p:nvSpPr>
            <p:spPr bwMode="auto">
              <a:xfrm>
                <a:off x="4302" y="1327"/>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28" name="Text Box 212"/>
              <p:cNvSpPr txBox="1">
                <a:spLocks noChangeArrowheads="1"/>
              </p:cNvSpPr>
              <p:nvPr/>
            </p:nvSpPr>
            <p:spPr bwMode="auto">
              <a:xfrm>
                <a:off x="4343" y="1466"/>
                <a:ext cx="237"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sp>
          <p:nvSpPr>
            <p:cNvPr id="290911" name="Text Box 213"/>
            <p:cNvSpPr txBox="1">
              <a:spLocks noChangeArrowheads="1"/>
            </p:cNvSpPr>
            <p:nvPr/>
          </p:nvSpPr>
          <p:spPr bwMode="auto">
            <a:xfrm>
              <a:off x="3539" y="2366"/>
              <a:ext cx="148" cy="74"/>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grpSp>
          <p:nvGrpSpPr>
            <p:cNvPr id="291052" name="Group 214"/>
            <p:cNvGrpSpPr>
              <a:grpSpLocks/>
            </p:cNvGrpSpPr>
            <p:nvPr/>
          </p:nvGrpSpPr>
          <p:grpSpPr bwMode="auto">
            <a:xfrm>
              <a:off x="3340" y="2751"/>
              <a:ext cx="166" cy="217"/>
              <a:chOff x="2971" y="1305"/>
              <a:chExt cx="258" cy="340"/>
            </a:xfrm>
          </p:grpSpPr>
          <p:sp>
            <p:nvSpPr>
              <p:cNvPr id="290925" name="Text Box 215"/>
              <p:cNvSpPr txBox="1">
                <a:spLocks noChangeArrowheads="1"/>
              </p:cNvSpPr>
              <p:nvPr/>
            </p:nvSpPr>
            <p:spPr bwMode="auto">
              <a:xfrm>
                <a:off x="2971" y="1305"/>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26" name="Text Box 216"/>
              <p:cNvSpPr txBox="1">
                <a:spLocks noChangeArrowheads="1"/>
              </p:cNvSpPr>
              <p:nvPr/>
            </p:nvSpPr>
            <p:spPr bwMode="auto">
              <a:xfrm>
                <a:off x="2997" y="1465"/>
                <a:ext cx="232"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1053" name="Group 217"/>
            <p:cNvGrpSpPr>
              <a:grpSpLocks/>
            </p:cNvGrpSpPr>
            <p:nvPr/>
          </p:nvGrpSpPr>
          <p:grpSpPr bwMode="auto">
            <a:xfrm>
              <a:off x="3370" y="2568"/>
              <a:ext cx="195" cy="339"/>
              <a:chOff x="3594" y="1162"/>
              <a:chExt cx="303" cy="531"/>
            </a:xfrm>
          </p:grpSpPr>
          <p:sp>
            <p:nvSpPr>
              <p:cNvPr id="290922" name="Text Box 218"/>
              <p:cNvSpPr txBox="1">
                <a:spLocks noChangeArrowheads="1"/>
              </p:cNvSpPr>
              <p:nvPr/>
            </p:nvSpPr>
            <p:spPr bwMode="auto">
              <a:xfrm>
                <a:off x="3594" y="1162"/>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R</a:t>
                </a:r>
                <a:endParaRPr kumimoji="1" lang="en-US" sz="2400"/>
              </a:p>
            </p:txBody>
          </p:sp>
          <p:sp>
            <p:nvSpPr>
              <p:cNvPr id="290923" name="Text Box 219"/>
              <p:cNvSpPr txBox="1">
                <a:spLocks noChangeArrowheads="1"/>
              </p:cNvSpPr>
              <p:nvPr/>
            </p:nvSpPr>
            <p:spPr bwMode="auto">
              <a:xfrm>
                <a:off x="3630" y="1334"/>
                <a:ext cx="230"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24" name="Text Box 220"/>
              <p:cNvSpPr txBox="1">
                <a:spLocks noChangeArrowheads="1"/>
              </p:cNvSpPr>
              <p:nvPr/>
            </p:nvSpPr>
            <p:spPr bwMode="auto">
              <a:xfrm>
                <a:off x="3666" y="1512"/>
                <a:ext cx="231" cy="181"/>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grpSp>
          <p:nvGrpSpPr>
            <p:cNvPr id="291054" name="Group 221"/>
            <p:cNvGrpSpPr>
              <a:grpSpLocks/>
            </p:cNvGrpSpPr>
            <p:nvPr/>
          </p:nvGrpSpPr>
          <p:grpSpPr bwMode="auto">
            <a:xfrm>
              <a:off x="3485" y="2772"/>
              <a:ext cx="179" cy="170"/>
              <a:chOff x="3510" y="1316"/>
              <a:chExt cx="278" cy="266"/>
            </a:xfrm>
          </p:grpSpPr>
          <p:sp>
            <p:nvSpPr>
              <p:cNvPr id="290920" name="Text Box 222"/>
              <p:cNvSpPr txBox="1">
                <a:spLocks noChangeArrowheads="1"/>
              </p:cNvSpPr>
              <p:nvPr/>
            </p:nvSpPr>
            <p:spPr bwMode="auto">
              <a:xfrm>
                <a:off x="3510" y="1316"/>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sp>
            <p:nvSpPr>
              <p:cNvPr id="290921" name="Text Box 223"/>
              <p:cNvSpPr txBox="1">
                <a:spLocks noChangeArrowheads="1"/>
              </p:cNvSpPr>
              <p:nvPr/>
            </p:nvSpPr>
            <p:spPr bwMode="auto">
              <a:xfrm>
                <a:off x="3550" y="1467"/>
                <a:ext cx="238"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O</a:t>
                </a:r>
                <a:endParaRPr kumimoji="1" lang="en-US" sz="2400"/>
              </a:p>
            </p:txBody>
          </p:sp>
        </p:grpSp>
        <p:grpSp>
          <p:nvGrpSpPr>
            <p:cNvPr id="291055" name="Group 224"/>
            <p:cNvGrpSpPr>
              <a:grpSpLocks/>
            </p:cNvGrpSpPr>
            <p:nvPr/>
          </p:nvGrpSpPr>
          <p:grpSpPr bwMode="auto">
            <a:xfrm>
              <a:off x="3548" y="2689"/>
              <a:ext cx="161" cy="158"/>
              <a:chOff x="3362" y="1088"/>
              <a:chExt cx="252" cy="247"/>
            </a:xfrm>
          </p:grpSpPr>
          <p:sp>
            <p:nvSpPr>
              <p:cNvPr id="290918" name="Text Box 225"/>
              <p:cNvSpPr txBox="1">
                <a:spLocks noChangeArrowheads="1"/>
              </p:cNvSpPr>
              <p:nvPr/>
            </p:nvSpPr>
            <p:spPr bwMode="auto">
              <a:xfrm>
                <a:off x="3383" y="1220"/>
                <a:ext cx="231" cy="115"/>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N</a:t>
                </a:r>
                <a:endParaRPr kumimoji="1" lang="en-US" sz="2400"/>
              </a:p>
            </p:txBody>
          </p:sp>
          <p:sp>
            <p:nvSpPr>
              <p:cNvPr id="290919" name="Text Box 226"/>
              <p:cNvSpPr txBox="1">
                <a:spLocks noChangeArrowheads="1"/>
              </p:cNvSpPr>
              <p:nvPr/>
            </p:nvSpPr>
            <p:spPr bwMode="auto">
              <a:xfrm>
                <a:off x="3362" y="1088"/>
                <a:ext cx="232" cy="180"/>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H</a:t>
                </a:r>
              </a:p>
              <a:p>
                <a:pPr algn="ctr" eaLnBrk="0" hangingPunct="0"/>
                <a:endParaRPr kumimoji="1" lang="en-US" sz="800"/>
              </a:p>
            </p:txBody>
          </p:sp>
        </p:grpSp>
        <p:sp>
          <p:nvSpPr>
            <p:cNvPr id="290916" name="Text Box 227"/>
            <p:cNvSpPr txBox="1">
              <a:spLocks noChangeArrowheads="1"/>
            </p:cNvSpPr>
            <p:nvPr/>
          </p:nvSpPr>
          <p:spPr bwMode="auto">
            <a:xfrm>
              <a:off x="3639" y="2850"/>
              <a:ext cx="148" cy="73"/>
            </a:xfrm>
            <a:prstGeom prst="rect">
              <a:avLst/>
            </a:prstGeom>
            <a:noFill/>
            <a:ln w="34925">
              <a:noFill/>
              <a:miter lim="800000"/>
              <a:headEnd/>
              <a:tailEnd/>
            </a:ln>
          </p:spPr>
          <p:txBody>
            <a:bodyPr wrap="none" lIns="92075" tIns="46038" rIns="92075" bIns="46038" anchor="ctr">
              <a:spAutoFit/>
            </a:bodyPr>
            <a:lstStyle/>
            <a:p>
              <a:pPr algn="ctr" eaLnBrk="0" hangingPunct="0"/>
              <a:r>
                <a:rPr kumimoji="1" lang="en-US" sz="800"/>
                <a:t>C</a:t>
              </a:r>
            </a:p>
          </p:txBody>
        </p:sp>
        <p:pic>
          <p:nvPicPr>
            <p:cNvPr id="290917" name="Picture 228"/>
            <p:cNvPicPr>
              <a:picLocks noChangeAspect="1" noChangeArrowheads="1"/>
            </p:cNvPicPr>
            <p:nvPr/>
          </p:nvPicPr>
          <p:blipFill>
            <a:blip r:embed="rId3" cstate="print"/>
            <a:srcRect/>
            <a:stretch>
              <a:fillRect/>
            </a:stretch>
          </p:blipFill>
          <p:spPr bwMode="auto">
            <a:xfrm>
              <a:off x="3840" y="2112"/>
              <a:ext cx="1755" cy="1872"/>
            </a:xfrm>
            <a:prstGeom prst="rect">
              <a:avLst/>
            </a:prstGeom>
            <a:noFill/>
            <a:ln w="9525">
              <a:noFill/>
              <a:miter lim="800000"/>
              <a:headEnd/>
              <a:tailEnd/>
            </a:ln>
          </p:spPr>
        </p:pic>
      </p:grpSp>
      <p:sp>
        <p:nvSpPr>
          <p:cNvPr id="229" name="Slide Number Placeholder 228"/>
          <p:cNvSpPr>
            <a:spLocks noGrp="1"/>
          </p:cNvSpPr>
          <p:nvPr>
            <p:ph type="sldNum" sz="quarter" idx="12"/>
          </p:nvPr>
        </p:nvSpPr>
        <p:spPr/>
        <p:txBody>
          <a:bodyPr/>
          <a:lstStyle/>
          <a:p>
            <a:fld id="{15EFC0BB-0906-4FED-8B57-44D53B74E59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a:xfrm>
            <a:off x="762000" y="0"/>
            <a:ext cx="7772400" cy="1143000"/>
          </a:xfrm>
        </p:spPr>
        <p:txBody>
          <a:bodyPr/>
          <a:lstStyle/>
          <a:p>
            <a:pPr eaLnBrk="1" hangingPunct="1"/>
            <a:r>
              <a:rPr lang="en-US" dirty="0" smtClean="0">
                <a:latin typeface="Gabriola" pitchFamily="82" charset="0"/>
              </a:rPr>
              <a:t>Tertiary Structure</a:t>
            </a:r>
          </a:p>
        </p:txBody>
      </p:sp>
      <p:sp>
        <p:nvSpPr>
          <p:cNvPr id="291843" name="Rectangle 3"/>
          <p:cNvSpPr>
            <a:spLocks noGrp="1" noChangeArrowheads="1"/>
          </p:cNvSpPr>
          <p:nvPr>
            <p:ph type="body" idx="4294967295"/>
          </p:nvPr>
        </p:nvSpPr>
        <p:spPr>
          <a:xfrm>
            <a:off x="228600" y="990600"/>
            <a:ext cx="8915400" cy="5867400"/>
          </a:xfrm>
        </p:spPr>
        <p:txBody>
          <a:bodyPr>
            <a:normAutofit lnSpcReduction="10000"/>
          </a:bodyPr>
          <a:lstStyle/>
          <a:p>
            <a:pPr eaLnBrk="1" hangingPunct="1"/>
            <a:r>
              <a:rPr lang="en-US" dirty="0" smtClean="0">
                <a:latin typeface="Gabriola" pitchFamily="82" charset="0"/>
              </a:rPr>
              <a:t>Overall folding of  the protein </a:t>
            </a:r>
          </a:p>
          <a:p>
            <a:pPr eaLnBrk="1" hangingPunct="1"/>
            <a:r>
              <a:rPr lang="en-US" dirty="0" smtClean="0">
                <a:latin typeface="Gabriola" pitchFamily="82" charset="0"/>
              </a:rPr>
              <a:t>both the backbone and the R-groups participate in the folding</a:t>
            </a:r>
          </a:p>
          <a:p>
            <a:pPr eaLnBrk="1" hangingPunct="1"/>
            <a:r>
              <a:rPr lang="en-US" dirty="0" smtClean="0">
                <a:latin typeface="Gabriola" pitchFamily="82" charset="0"/>
              </a:rPr>
              <a:t>Results from interactions between </a:t>
            </a:r>
            <a:r>
              <a:rPr lang="en-US" dirty="0" err="1" smtClean="0">
                <a:latin typeface="Gabriola" pitchFamily="82" charset="0"/>
              </a:rPr>
              <a:t>a.a</a:t>
            </a:r>
            <a:r>
              <a:rPr lang="en-US" dirty="0" smtClean="0">
                <a:latin typeface="Gabriola" pitchFamily="82" charset="0"/>
              </a:rPr>
              <a:t> backbone and the R groups</a:t>
            </a:r>
          </a:p>
          <a:p>
            <a:pPr eaLnBrk="1" hangingPunct="1"/>
            <a:r>
              <a:rPr lang="en-US" dirty="0" smtClean="0">
                <a:latin typeface="Gabriola" pitchFamily="82" charset="0"/>
              </a:rPr>
              <a:t>3-D structure maintained by weak bonds including:</a:t>
            </a:r>
          </a:p>
          <a:p>
            <a:pPr lvl="1" eaLnBrk="1" hangingPunct="1"/>
            <a:r>
              <a:rPr lang="en-US" dirty="0" smtClean="0">
                <a:latin typeface="Gabriola" pitchFamily="82" charset="0"/>
              </a:rPr>
              <a:t>H bonding between polar side chains</a:t>
            </a:r>
          </a:p>
          <a:p>
            <a:pPr lvl="1" eaLnBrk="1" hangingPunct="1"/>
            <a:r>
              <a:rPr lang="en-US" dirty="0" smtClean="0">
                <a:latin typeface="Gabriola" pitchFamily="82" charset="0"/>
              </a:rPr>
              <a:t>ionic bonding between charged side chains</a:t>
            </a:r>
          </a:p>
          <a:p>
            <a:pPr lvl="1" eaLnBrk="1" hangingPunct="1"/>
            <a:r>
              <a:rPr lang="en-US" dirty="0" smtClean="0">
                <a:latin typeface="Gabriola" pitchFamily="82" charset="0"/>
              </a:rPr>
              <a:t>hydrophobic</a:t>
            </a:r>
          </a:p>
          <a:p>
            <a:pPr lvl="1" eaLnBrk="1" hangingPunct="1"/>
            <a:r>
              <a:rPr lang="en-US" dirty="0" smtClean="0">
                <a:latin typeface="Gabriola" pitchFamily="82" charset="0"/>
              </a:rPr>
              <a:t>van </a:t>
            </a:r>
            <a:r>
              <a:rPr lang="en-US" dirty="0" err="1" smtClean="0">
                <a:latin typeface="Gabriola" pitchFamily="82" charset="0"/>
              </a:rPr>
              <a:t>der</a:t>
            </a:r>
            <a:r>
              <a:rPr lang="en-US" dirty="0" smtClean="0">
                <a:latin typeface="Gabriola" pitchFamily="82" charset="0"/>
              </a:rPr>
              <a:t> Waals interactions</a:t>
            </a:r>
          </a:p>
          <a:p>
            <a:pPr eaLnBrk="1" hangingPunct="1"/>
            <a:r>
              <a:rPr lang="en-US" dirty="0" smtClean="0">
                <a:latin typeface="Gabriola" pitchFamily="82" charset="0"/>
              </a:rPr>
              <a:t>Strong bonds:</a:t>
            </a:r>
          </a:p>
          <a:p>
            <a:pPr lvl="1" eaLnBrk="1" hangingPunct="1"/>
            <a:r>
              <a:rPr lang="en-US" dirty="0" smtClean="0">
                <a:latin typeface="Gabriola" pitchFamily="82" charset="0"/>
              </a:rPr>
              <a:t>disulfide bridges form strong covalent linkages</a:t>
            </a:r>
          </a:p>
          <a:p>
            <a:r>
              <a:rPr lang="en-US" dirty="0">
                <a:latin typeface="Gabriola" pitchFamily="82" charset="0"/>
              </a:rPr>
              <a:t>3</a:t>
            </a:r>
            <a:r>
              <a:rPr lang="en-US" dirty="0" smtClean="0">
                <a:latin typeface="Gabriola" pitchFamily="82" charset="0"/>
              </a:rPr>
              <a:t> structures results in the formation of domains/subunits</a:t>
            </a:r>
          </a:p>
          <a:p>
            <a:pPr eaLnBrk="1" hangingPunct="1"/>
            <a:endParaRPr lang="en-US" dirty="0" smtClean="0">
              <a:latin typeface="Gabriola" pitchFamily="82" charset="0"/>
            </a:endParaRPr>
          </a:p>
        </p:txBody>
      </p:sp>
      <p:sp>
        <p:nvSpPr>
          <p:cNvPr id="4" name="Slide Number Placeholder 3"/>
          <p:cNvSpPr>
            <a:spLocks noGrp="1"/>
          </p:cNvSpPr>
          <p:nvPr>
            <p:ph type="sldNum" sz="quarter" idx="12"/>
          </p:nvPr>
        </p:nvSpPr>
        <p:spPr/>
        <p:txBody>
          <a:bodyPr/>
          <a:lstStyle/>
          <a:p>
            <a:fld id="{15EFC0BB-0906-4FED-8B57-44D53B74E59E}" type="slidenum">
              <a:rPr lang="en-US" smtClean="0">
                <a:latin typeface="Gabriola" pitchFamily="82" charset="0"/>
              </a:rPr>
              <a:pPr/>
              <a:t>37</a:t>
            </a:fld>
            <a:endParaRPr lang="en-US">
              <a:latin typeface="Gabriola" pitchFamily="8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p:txBody>
          <a:bodyPr/>
          <a:lstStyle/>
          <a:p>
            <a:pPr eaLnBrk="1" hangingPunct="1"/>
            <a:endParaRPr lang="en-US" smtClean="0"/>
          </a:p>
        </p:txBody>
      </p:sp>
      <p:pic>
        <p:nvPicPr>
          <p:cNvPr id="293891" name="Picture 3" descr="5"/>
          <p:cNvPicPr>
            <a:picLocks noChangeAspect="1" noChangeArrowheads="1"/>
          </p:cNvPicPr>
          <p:nvPr/>
        </p:nvPicPr>
        <p:blipFill>
          <a:blip r:embed="rId3" cstate="print"/>
          <a:srcRect/>
          <a:stretch>
            <a:fillRect/>
          </a:stretch>
        </p:blipFill>
        <p:spPr bwMode="auto">
          <a:xfrm>
            <a:off x="0" y="0"/>
            <a:ext cx="7772400" cy="6629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5EFC0BB-0906-4FED-8B57-44D53B74E59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92125"/>
            <a:ext cx="8445500" cy="5803900"/>
            <a:chOff x="288" y="1940"/>
            <a:chExt cx="5320" cy="2026"/>
          </a:xfrm>
        </p:grpSpPr>
        <p:sp>
          <p:nvSpPr>
            <p:cNvPr id="294915" name="Text Box 3"/>
            <p:cNvSpPr txBox="1">
              <a:spLocks noChangeArrowheads="1"/>
            </p:cNvSpPr>
            <p:nvPr/>
          </p:nvSpPr>
          <p:spPr bwMode="auto">
            <a:xfrm>
              <a:off x="3398" y="2312"/>
              <a:ext cx="397" cy="96"/>
            </a:xfrm>
            <a:prstGeom prst="rect">
              <a:avLst/>
            </a:prstGeom>
            <a:noFill/>
            <a:ln w="34925">
              <a:noFill/>
              <a:miter lim="800000"/>
              <a:headEnd/>
              <a:tailEnd/>
            </a:ln>
          </p:spPr>
          <p:txBody>
            <a:bodyPr lIns="92075" tIns="46038" rIns="92075" bIns="46038" anchor="ctr">
              <a:spAutoFit/>
            </a:bodyPr>
            <a:lstStyle/>
            <a:p>
              <a:pPr algn="ctr" eaLnBrk="0" hangingPunct="0"/>
              <a:r>
                <a:rPr kumimoji="1" lang="en-US" sz="1200"/>
                <a:t>CH</a:t>
              </a:r>
              <a:r>
                <a:rPr kumimoji="1" lang="en-US" sz="1200" baseline="-25000"/>
                <a:t>2</a:t>
              </a:r>
              <a:endParaRPr kumimoji="1" lang="en-US" sz="1200"/>
            </a:p>
          </p:txBody>
        </p:sp>
        <p:sp>
          <p:nvSpPr>
            <p:cNvPr id="294916" name="Text Box 4"/>
            <p:cNvSpPr txBox="1">
              <a:spLocks noChangeArrowheads="1"/>
            </p:cNvSpPr>
            <p:nvPr/>
          </p:nvSpPr>
          <p:spPr bwMode="auto">
            <a:xfrm>
              <a:off x="4011" y="2269"/>
              <a:ext cx="398"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p>
          </p:txBody>
        </p:sp>
        <p:pic>
          <p:nvPicPr>
            <p:cNvPr id="294917" name="Picture 5"/>
            <p:cNvPicPr>
              <a:picLocks noChangeAspect="1" noChangeArrowheads="1"/>
            </p:cNvPicPr>
            <p:nvPr/>
          </p:nvPicPr>
          <p:blipFill>
            <a:blip r:embed="rId2" cstate="print"/>
            <a:srcRect/>
            <a:stretch>
              <a:fillRect/>
            </a:stretch>
          </p:blipFill>
          <p:spPr bwMode="auto">
            <a:xfrm>
              <a:off x="288" y="2208"/>
              <a:ext cx="2256" cy="1758"/>
            </a:xfrm>
            <a:prstGeom prst="rect">
              <a:avLst/>
            </a:prstGeom>
            <a:noFill/>
            <a:ln w="9525">
              <a:noFill/>
              <a:miter lim="800000"/>
              <a:headEnd/>
              <a:tailEnd/>
            </a:ln>
          </p:spPr>
        </p:pic>
        <p:pic>
          <p:nvPicPr>
            <p:cNvPr id="294918" name="Picture 6"/>
            <p:cNvPicPr>
              <a:picLocks noChangeAspect="1" noChangeArrowheads="1"/>
            </p:cNvPicPr>
            <p:nvPr/>
          </p:nvPicPr>
          <p:blipFill>
            <a:blip r:embed="rId3" cstate="print"/>
            <a:srcRect/>
            <a:stretch>
              <a:fillRect/>
            </a:stretch>
          </p:blipFill>
          <p:spPr bwMode="auto">
            <a:xfrm>
              <a:off x="3384" y="1940"/>
              <a:ext cx="1804" cy="1948"/>
            </a:xfrm>
            <a:prstGeom prst="rect">
              <a:avLst/>
            </a:prstGeom>
            <a:noFill/>
            <a:ln w="9525">
              <a:noFill/>
              <a:miter lim="800000"/>
              <a:headEnd/>
              <a:tailEnd/>
            </a:ln>
          </p:spPr>
        </p:pic>
        <p:sp>
          <p:nvSpPr>
            <p:cNvPr id="294919" name="Text Box 7"/>
            <p:cNvSpPr txBox="1">
              <a:spLocks noChangeArrowheads="1"/>
            </p:cNvSpPr>
            <p:nvPr/>
          </p:nvSpPr>
          <p:spPr bwMode="auto">
            <a:xfrm>
              <a:off x="3380" y="2481"/>
              <a:ext cx="397" cy="127"/>
            </a:xfrm>
            <a:prstGeom prst="rect">
              <a:avLst/>
            </a:prstGeom>
            <a:noFill/>
            <a:ln w="34925">
              <a:noFill/>
              <a:miter lim="800000"/>
              <a:headEnd/>
              <a:tailEnd/>
            </a:ln>
          </p:spPr>
          <p:txBody>
            <a:bodyPr lIns="92075" tIns="46038" rIns="92075" bIns="46038" anchor="ctr">
              <a:spAutoFit/>
            </a:bodyPr>
            <a:lstStyle/>
            <a:p>
              <a:pPr algn="ctr" eaLnBrk="0" hangingPunct="0">
                <a:lnSpc>
                  <a:spcPct val="75000"/>
                </a:lnSpc>
              </a:pPr>
              <a:r>
                <a:rPr lang="en-US" sz="1200"/>
                <a:t>O</a:t>
              </a:r>
              <a:br>
                <a:rPr lang="en-US" sz="1200"/>
              </a:br>
              <a:r>
                <a:rPr lang="en-US" sz="1200"/>
                <a:t>H</a:t>
              </a:r>
            </a:p>
          </p:txBody>
        </p:sp>
        <p:sp>
          <p:nvSpPr>
            <p:cNvPr id="294920" name="Text Box 8"/>
            <p:cNvSpPr txBox="1">
              <a:spLocks noChangeArrowheads="1"/>
            </p:cNvSpPr>
            <p:nvPr/>
          </p:nvSpPr>
          <p:spPr bwMode="auto">
            <a:xfrm>
              <a:off x="3380" y="2670"/>
              <a:ext cx="397"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O</a:t>
              </a:r>
            </a:p>
          </p:txBody>
        </p:sp>
        <p:sp>
          <p:nvSpPr>
            <p:cNvPr id="294921" name="Text Box 9"/>
            <p:cNvSpPr txBox="1">
              <a:spLocks noChangeArrowheads="1"/>
            </p:cNvSpPr>
            <p:nvPr/>
          </p:nvSpPr>
          <p:spPr bwMode="auto">
            <a:xfrm>
              <a:off x="3365" y="2829"/>
              <a:ext cx="397"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a:t>
              </a:r>
            </a:p>
          </p:txBody>
        </p:sp>
        <p:sp>
          <p:nvSpPr>
            <p:cNvPr id="294922" name="Text Box 10"/>
            <p:cNvSpPr txBox="1">
              <a:spLocks noChangeArrowheads="1"/>
            </p:cNvSpPr>
            <p:nvPr/>
          </p:nvSpPr>
          <p:spPr bwMode="auto">
            <a:xfrm>
              <a:off x="3170" y="2828"/>
              <a:ext cx="397"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HO</a:t>
              </a:r>
            </a:p>
          </p:txBody>
        </p:sp>
        <p:sp>
          <p:nvSpPr>
            <p:cNvPr id="294923" name="Text Box 11"/>
            <p:cNvSpPr txBox="1">
              <a:spLocks noChangeArrowheads="1"/>
            </p:cNvSpPr>
            <p:nvPr/>
          </p:nvSpPr>
          <p:spPr bwMode="auto">
            <a:xfrm>
              <a:off x="3417" y="2996"/>
              <a:ext cx="397"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r>
                <a:rPr lang="en-US" sz="1200" baseline="-25000"/>
                <a:t>2</a:t>
              </a:r>
              <a:endParaRPr lang="en-US" sz="1200"/>
            </a:p>
          </p:txBody>
        </p:sp>
        <p:sp>
          <p:nvSpPr>
            <p:cNvPr id="294924" name="Text Box 12"/>
            <p:cNvSpPr txBox="1">
              <a:spLocks noChangeArrowheads="1"/>
            </p:cNvSpPr>
            <p:nvPr/>
          </p:nvSpPr>
          <p:spPr bwMode="auto">
            <a:xfrm>
              <a:off x="3631" y="3458"/>
              <a:ext cx="396"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r>
                <a:rPr lang="en-US" sz="1200" baseline="-25000"/>
                <a:t>2</a:t>
              </a:r>
              <a:endParaRPr lang="en-US" sz="1200"/>
            </a:p>
          </p:txBody>
        </p:sp>
        <p:sp>
          <p:nvSpPr>
            <p:cNvPr id="294925" name="Text Box 13"/>
            <p:cNvSpPr txBox="1">
              <a:spLocks noChangeArrowheads="1"/>
            </p:cNvSpPr>
            <p:nvPr/>
          </p:nvSpPr>
          <p:spPr bwMode="auto">
            <a:xfrm>
              <a:off x="3848" y="3458"/>
              <a:ext cx="396"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NH</a:t>
              </a:r>
              <a:r>
                <a:rPr lang="en-US" sz="1200" baseline="-25000"/>
                <a:t>3</a:t>
              </a:r>
              <a:r>
                <a:rPr lang="en-US" sz="1200" baseline="30000"/>
                <a:t>+</a:t>
              </a:r>
              <a:endParaRPr lang="en-US" sz="1200"/>
            </a:p>
          </p:txBody>
        </p:sp>
        <p:sp>
          <p:nvSpPr>
            <p:cNvPr id="294926" name="Text Box 14"/>
            <p:cNvSpPr txBox="1">
              <a:spLocks noChangeArrowheads="1"/>
            </p:cNvSpPr>
            <p:nvPr/>
          </p:nvSpPr>
          <p:spPr bwMode="auto">
            <a:xfrm>
              <a:off x="4149" y="3450"/>
              <a:ext cx="395"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a:t>
              </a:r>
            </a:p>
          </p:txBody>
        </p:sp>
        <p:sp>
          <p:nvSpPr>
            <p:cNvPr id="294927" name="Text Box 15"/>
            <p:cNvSpPr txBox="1">
              <a:spLocks noChangeArrowheads="1"/>
            </p:cNvSpPr>
            <p:nvPr/>
          </p:nvSpPr>
          <p:spPr bwMode="auto">
            <a:xfrm>
              <a:off x="4020" y="3453"/>
              <a:ext cx="395" cy="107"/>
            </a:xfrm>
            <a:prstGeom prst="rect">
              <a:avLst/>
            </a:prstGeom>
            <a:noFill/>
            <a:ln w="34925">
              <a:noFill/>
              <a:miter lim="800000"/>
              <a:headEnd/>
              <a:tailEnd/>
            </a:ln>
          </p:spPr>
          <p:txBody>
            <a:bodyPr lIns="92075" tIns="46038" rIns="92075" bIns="46038" anchor="ctr">
              <a:spAutoFit/>
            </a:bodyPr>
            <a:lstStyle/>
            <a:p>
              <a:pPr algn="ctr" eaLnBrk="0" hangingPunct="0"/>
              <a:r>
                <a:rPr lang="en-US" sz="1400" baseline="30000"/>
                <a:t>-</a:t>
              </a:r>
              <a:r>
                <a:rPr lang="en-US" sz="1400"/>
                <a:t>O</a:t>
              </a:r>
              <a:endParaRPr lang="en-US" sz="2400"/>
            </a:p>
          </p:txBody>
        </p:sp>
        <p:sp>
          <p:nvSpPr>
            <p:cNvPr id="294928" name="Text Box 16"/>
            <p:cNvSpPr txBox="1">
              <a:spLocks noChangeArrowheads="1"/>
            </p:cNvSpPr>
            <p:nvPr/>
          </p:nvSpPr>
          <p:spPr bwMode="auto">
            <a:xfrm>
              <a:off x="4346" y="3451"/>
              <a:ext cx="397"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r>
                <a:rPr lang="en-US" sz="1200" baseline="-25000"/>
                <a:t>2</a:t>
              </a:r>
              <a:endParaRPr lang="en-US" sz="1200"/>
            </a:p>
          </p:txBody>
        </p:sp>
        <p:sp>
          <p:nvSpPr>
            <p:cNvPr id="294929" name="Text Box 17"/>
            <p:cNvSpPr txBox="1">
              <a:spLocks noChangeArrowheads="1"/>
            </p:cNvSpPr>
            <p:nvPr/>
          </p:nvSpPr>
          <p:spPr bwMode="auto">
            <a:xfrm>
              <a:off x="4163" y="3274"/>
              <a:ext cx="396" cy="107"/>
            </a:xfrm>
            <a:prstGeom prst="rect">
              <a:avLst/>
            </a:prstGeom>
            <a:noFill/>
            <a:ln w="34925">
              <a:noFill/>
              <a:miter lim="800000"/>
              <a:headEnd/>
              <a:tailEnd/>
            </a:ln>
          </p:spPr>
          <p:txBody>
            <a:bodyPr lIns="92075" tIns="46038" rIns="92075" bIns="46038" anchor="ctr">
              <a:spAutoFit/>
            </a:bodyPr>
            <a:lstStyle/>
            <a:p>
              <a:pPr algn="ctr" eaLnBrk="0" hangingPunct="0"/>
              <a:r>
                <a:rPr lang="en-US" sz="1400"/>
                <a:t>O</a:t>
              </a:r>
              <a:endParaRPr lang="en-US" sz="2400"/>
            </a:p>
          </p:txBody>
        </p:sp>
        <p:sp>
          <p:nvSpPr>
            <p:cNvPr id="294930" name="Text Box 18"/>
            <p:cNvSpPr txBox="1">
              <a:spLocks noChangeArrowheads="1"/>
            </p:cNvSpPr>
            <p:nvPr/>
          </p:nvSpPr>
          <p:spPr bwMode="auto">
            <a:xfrm>
              <a:off x="4374" y="3036"/>
              <a:ext cx="396"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r>
                <a:rPr lang="en-US" sz="1200" baseline="-25000"/>
                <a:t>2</a:t>
              </a:r>
              <a:endParaRPr lang="en-US" sz="1200"/>
            </a:p>
          </p:txBody>
        </p:sp>
        <p:sp>
          <p:nvSpPr>
            <p:cNvPr id="294931" name="Text Box 19"/>
            <p:cNvSpPr txBox="1">
              <a:spLocks noChangeArrowheads="1"/>
            </p:cNvSpPr>
            <p:nvPr/>
          </p:nvSpPr>
          <p:spPr bwMode="auto">
            <a:xfrm>
              <a:off x="4176" y="3029"/>
              <a:ext cx="395"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S</a:t>
              </a:r>
            </a:p>
          </p:txBody>
        </p:sp>
        <p:sp>
          <p:nvSpPr>
            <p:cNvPr id="294932" name="Text Box 20"/>
            <p:cNvSpPr txBox="1">
              <a:spLocks noChangeArrowheads="1"/>
            </p:cNvSpPr>
            <p:nvPr/>
          </p:nvSpPr>
          <p:spPr bwMode="auto">
            <a:xfrm>
              <a:off x="4053" y="3029"/>
              <a:ext cx="397"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S</a:t>
              </a:r>
            </a:p>
          </p:txBody>
        </p:sp>
        <p:sp>
          <p:nvSpPr>
            <p:cNvPr id="294933" name="Text Box 21"/>
            <p:cNvSpPr txBox="1">
              <a:spLocks noChangeArrowheads="1"/>
            </p:cNvSpPr>
            <p:nvPr/>
          </p:nvSpPr>
          <p:spPr bwMode="auto">
            <a:xfrm>
              <a:off x="3889" y="3029"/>
              <a:ext cx="397"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r>
                <a:rPr lang="en-US" sz="1200" baseline="-25000"/>
                <a:t>2</a:t>
              </a:r>
              <a:endParaRPr lang="en-US" sz="1200"/>
            </a:p>
          </p:txBody>
        </p:sp>
        <p:sp>
          <p:nvSpPr>
            <p:cNvPr id="294934" name="Text Box 22"/>
            <p:cNvSpPr txBox="1">
              <a:spLocks noChangeArrowheads="1"/>
            </p:cNvSpPr>
            <p:nvPr/>
          </p:nvSpPr>
          <p:spPr bwMode="auto">
            <a:xfrm>
              <a:off x="4025" y="2657"/>
              <a:ext cx="397" cy="95"/>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p>
          </p:txBody>
        </p:sp>
        <p:sp>
          <p:nvSpPr>
            <p:cNvPr id="294935" name="Text Box 23"/>
            <p:cNvSpPr txBox="1">
              <a:spLocks noChangeArrowheads="1"/>
            </p:cNvSpPr>
            <p:nvPr/>
          </p:nvSpPr>
          <p:spPr bwMode="auto">
            <a:xfrm>
              <a:off x="4176" y="2401"/>
              <a:ext cx="395" cy="95"/>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r>
                <a:rPr lang="en-US" sz="1200" baseline="-25000"/>
                <a:t>3</a:t>
              </a:r>
              <a:endParaRPr lang="en-US" sz="1200"/>
            </a:p>
          </p:txBody>
        </p:sp>
        <p:sp>
          <p:nvSpPr>
            <p:cNvPr id="294936" name="Text Box 24"/>
            <p:cNvSpPr txBox="1">
              <a:spLocks noChangeArrowheads="1"/>
            </p:cNvSpPr>
            <p:nvPr/>
          </p:nvSpPr>
          <p:spPr bwMode="auto">
            <a:xfrm>
              <a:off x="4168" y="2529"/>
              <a:ext cx="397" cy="95"/>
            </a:xfrm>
            <a:prstGeom prst="rect">
              <a:avLst/>
            </a:prstGeom>
            <a:noFill/>
            <a:ln w="34925">
              <a:noFill/>
              <a:miter lim="800000"/>
              <a:headEnd/>
              <a:tailEnd/>
            </a:ln>
          </p:spPr>
          <p:txBody>
            <a:bodyPr lIns="92075" tIns="46038" rIns="92075" bIns="46038" anchor="ctr">
              <a:spAutoFit/>
            </a:bodyPr>
            <a:lstStyle/>
            <a:p>
              <a:pPr algn="ctr" eaLnBrk="0" hangingPunct="0"/>
              <a:r>
                <a:rPr lang="en-US" sz="1200"/>
                <a:t>CH</a:t>
              </a:r>
              <a:r>
                <a:rPr lang="en-US" sz="1200" baseline="-25000"/>
                <a:t>3</a:t>
              </a:r>
              <a:endParaRPr lang="en-US" sz="1200"/>
            </a:p>
          </p:txBody>
        </p:sp>
        <p:sp>
          <p:nvSpPr>
            <p:cNvPr id="294937" name="Text Box 25"/>
            <p:cNvSpPr txBox="1">
              <a:spLocks noChangeArrowheads="1"/>
            </p:cNvSpPr>
            <p:nvPr/>
          </p:nvSpPr>
          <p:spPr bwMode="auto">
            <a:xfrm>
              <a:off x="3814" y="2371"/>
              <a:ext cx="397" cy="95"/>
            </a:xfrm>
            <a:prstGeom prst="rect">
              <a:avLst/>
            </a:prstGeom>
            <a:noFill/>
            <a:ln w="34925">
              <a:noFill/>
              <a:miter lim="800000"/>
              <a:headEnd/>
              <a:tailEnd/>
            </a:ln>
          </p:spPr>
          <p:txBody>
            <a:bodyPr lIns="92075" tIns="46038" rIns="92075" bIns="46038" anchor="ctr">
              <a:spAutoFit/>
            </a:bodyPr>
            <a:lstStyle/>
            <a:p>
              <a:pPr algn="ctr" eaLnBrk="0" hangingPunct="0"/>
              <a:r>
                <a:rPr lang="en-US" sz="1200"/>
                <a:t>H</a:t>
              </a:r>
              <a:r>
                <a:rPr lang="en-US" sz="1200" baseline="-25000"/>
                <a:t>3</a:t>
              </a:r>
              <a:r>
                <a:rPr lang="en-US" sz="1200"/>
                <a:t>C</a:t>
              </a:r>
            </a:p>
          </p:txBody>
        </p:sp>
        <p:sp>
          <p:nvSpPr>
            <p:cNvPr id="294938" name="Text Box 26"/>
            <p:cNvSpPr txBox="1">
              <a:spLocks noChangeArrowheads="1"/>
            </p:cNvSpPr>
            <p:nvPr/>
          </p:nvSpPr>
          <p:spPr bwMode="auto">
            <a:xfrm>
              <a:off x="3814" y="2529"/>
              <a:ext cx="397" cy="95"/>
            </a:xfrm>
            <a:prstGeom prst="rect">
              <a:avLst/>
            </a:prstGeom>
            <a:noFill/>
            <a:ln w="34925">
              <a:noFill/>
              <a:miter lim="800000"/>
              <a:headEnd/>
              <a:tailEnd/>
            </a:ln>
          </p:spPr>
          <p:txBody>
            <a:bodyPr lIns="92075" tIns="46038" rIns="92075" bIns="46038" anchor="ctr">
              <a:spAutoFit/>
            </a:bodyPr>
            <a:lstStyle/>
            <a:p>
              <a:pPr algn="ctr" eaLnBrk="0" hangingPunct="0"/>
              <a:r>
                <a:rPr lang="en-US" sz="1200"/>
                <a:t>H</a:t>
              </a:r>
              <a:r>
                <a:rPr lang="en-US" sz="1200" baseline="-25000"/>
                <a:t>3</a:t>
              </a:r>
              <a:r>
                <a:rPr lang="en-US" sz="1200"/>
                <a:t>C</a:t>
              </a:r>
            </a:p>
          </p:txBody>
        </p:sp>
        <p:sp>
          <p:nvSpPr>
            <p:cNvPr id="294939" name="Text Box 27"/>
            <p:cNvSpPr txBox="1">
              <a:spLocks noChangeArrowheads="1"/>
            </p:cNvSpPr>
            <p:nvPr/>
          </p:nvSpPr>
          <p:spPr bwMode="auto">
            <a:xfrm>
              <a:off x="4585" y="2033"/>
              <a:ext cx="1023" cy="330"/>
            </a:xfrm>
            <a:prstGeom prst="rect">
              <a:avLst/>
            </a:prstGeom>
            <a:noFill/>
            <a:ln w="34925">
              <a:noFill/>
              <a:miter lim="800000"/>
              <a:headEnd/>
              <a:tailEnd/>
            </a:ln>
          </p:spPr>
          <p:txBody>
            <a:bodyPr lIns="92075" tIns="46038" rIns="92075" bIns="46038" anchor="ctr">
              <a:spAutoFit/>
            </a:bodyPr>
            <a:lstStyle/>
            <a:p>
              <a:pPr eaLnBrk="0" hangingPunct="0"/>
              <a:r>
                <a:rPr lang="en-US" sz="1400" b="1"/>
                <a:t>Hydrophobic </a:t>
              </a:r>
              <a:br>
                <a:rPr lang="en-US" sz="1400" b="1"/>
              </a:br>
              <a:r>
                <a:rPr lang="en-US" sz="1400" b="1"/>
                <a:t>interactions and </a:t>
              </a:r>
              <a:br>
                <a:rPr lang="en-US" sz="1400" b="1"/>
              </a:br>
              <a:r>
                <a:rPr lang="en-US" sz="1400" b="1"/>
                <a:t>van der Waals</a:t>
              </a:r>
              <a:br>
                <a:rPr lang="en-US" sz="1400" b="1"/>
              </a:br>
              <a:r>
                <a:rPr lang="en-US" sz="1400" b="1"/>
                <a:t>interactions </a:t>
              </a:r>
              <a:endParaRPr lang="en-US" sz="2400" b="1"/>
            </a:p>
          </p:txBody>
        </p:sp>
        <p:sp>
          <p:nvSpPr>
            <p:cNvPr id="294940" name="Text Box 28"/>
            <p:cNvSpPr txBox="1">
              <a:spLocks noChangeArrowheads="1"/>
            </p:cNvSpPr>
            <p:nvPr/>
          </p:nvSpPr>
          <p:spPr bwMode="auto">
            <a:xfrm>
              <a:off x="4831" y="2542"/>
              <a:ext cx="737" cy="180"/>
            </a:xfrm>
            <a:prstGeom prst="rect">
              <a:avLst/>
            </a:prstGeom>
            <a:noFill/>
            <a:ln w="34925">
              <a:noFill/>
              <a:miter lim="800000"/>
              <a:headEnd/>
              <a:tailEnd/>
            </a:ln>
          </p:spPr>
          <p:txBody>
            <a:bodyPr lIns="92075" tIns="46038" rIns="92075" bIns="46038" anchor="ctr">
              <a:spAutoFit/>
            </a:bodyPr>
            <a:lstStyle/>
            <a:p>
              <a:pPr algn="ctr" eaLnBrk="0" hangingPunct="0"/>
              <a:r>
                <a:rPr lang="en-US" sz="1400"/>
                <a:t>Polypeptide</a:t>
              </a:r>
              <a:br>
                <a:rPr lang="en-US" sz="1400"/>
              </a:br>
              <a:r>
                <a:rPr lang="en-US" sz="1400"/>
                <a:t>backbone</a:t>
              </a:r>
              <a:endParaRPr lang="en-US" sz="2400"/>
            </a:p>
          </p:txBody>
        </p:sp>
        <p:sp>
          <p:nvSpPr>
            <p:cNvPr id="294941" name="Text Box 29"/>
            <p:cNvSpPr txBox="1">
              <a:spLocks noChangeArrowheads="1"/>
            </p:cNvSpPr>
            <p:nvPr/>
          </p:nvSpPr>
          <p:spPr bwMode="auto">
            <a:xfrm>
              <a:off x="2822" y="2577"/>
              <a:ext cx="887" cy="180"/>
            </a:xfrm>
            <a:prstGeom prst="rect">
              <a:avLst/>
            </a:prstGeom>
            <a:noFill/>
            <a:ln w="34925">
              <a:noFill/>
              <a:miter lim="800000"/>
              <a:headEnd/>
              <a:tailEnd/>
            </a:ln>
          </p:spPr>
          <p:txBody>
            <a:bodyPr lIns="92075" tIns="46038" rIns="92075" bIns="46038" anchor="ctr">
              <a:spAutoFit/>
            </a:bodyPr>
            <a:lstStyle/>
            <a:p>
              <a:pPr eaLnBrk="0" hangingPunct="0"/>
              <a:r>
                <a:rPr lang="en-US" sz="1400" b="1"/>
                <a:t>Hyrdogen</a:t>
              </a:r>
              <a:br>
                <a:rPr lang="en-US" sz="1400" b="1"/>
              </a:br>
              <a:r>
                <a:rPr lang="en-US" sz="1400" b="1"/>
                <a:t>bond</a:t>
              </a:r>
              <a:endParaRPr lang="en-US" sz="2400" b="1"/>
            </a:p>
          </p:txBody>
        </p:sp>
        <p:sp>
          <p:nvSpPr>
            <p:cNvPr id="294942" name="Line 30"/>
            <p:cNvSpPr>
              <a:spLocks noChangeShapeType="1"/>
            </p:cNvSpPr>
            <p:nvPr/>
          </p:nvSpPr>
          <p:spPr bwMode="auto">
            <a:xfrm>
              <a:off x="3439" y="2618"/>
              <a:ext cx="164" cy="43"/>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294943" name="Text Box 31"/>
            <p:cNvSpPr txBox="1">
              <a:spLocks noChangeArrowheads="1"/>
            </p:cNvSpPr>
            <p:nvPr/>
          </p:nvSpPr>
          <p:spPr bwMode="auto">
            <a:xfrm>
              <a:off x="3767" y="3577"/>
              <a:ext cx="695" cy="96"/>
            </a:xfrm>
            <a:prstGeom prst="rect">
              <a:avLst/>
            </a:prstGeom>
            <a:noFill/>
            <a:ln w="34925">
              <a:noFill/>
              <a:miter lim="800000"/>
              <a:headEnd/>
              <a:tailEnd/>
            </a:ln>
          </p:spPr>
          <p:txBody>
            <a:bodyPr lIns="92075" tIns="46038" rIns="92075" bIns="46038" anchor="ctr">
              <a:spAutoFit/>
            </a:bodyPr>
            <a:lstStyle/>
            <a:p>
              <a:pPr algn="ctr" eaLnBrk="0" hangingPunct="0"/>
              <a:r>
                <a:rPr lang="en-US" sz="1200"/>
                <a:t>Ionic bond</a:t>
              </a:r>
            </a:p>
          </p:txBody>
        </p:sp>
        <p:sp>
          <p:nvSpPr>
            <p:cNvPr id="294944" name="Line 32"/>
            <p:cNvSpPr>
              <a:spLocks noChangeShapeType="1"/>
            </p:cNvSpPr>
            <p:nvPr/>
          </p:nvSpPr>
          <p:spPr bwMode="auto">
            <a:xfrm flipH="1">
              <a:off x="4383" y="2031"/>
              <a:ext cx="240" cy="336"/>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294945" name="Line 33"/>
            <p:cNvSpPr>
              <a:spLocks noChangeShapeType="1"/>
            </p:cNvSpPr>
            <p:nvPr/>
          </p:nvSpPr>
          <p:spPr bwMode="auto">
            <a:xfrm>
              <a:off x="4598" y="2592"/>
              <a:ext cx="288" cy="0"/>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294946" name="Rectangle 34"/>
            <p:cNvSpPr>
              <a:spLocks noChangeArrowheads="1"/>
            </p:cNvSpPr>
            <p:nvPr/>
          </p:nvSpPr>
          <p:spPr bwMode="auto">
            <a:xfrm>
              <a:off x="3478" y="2287"/>
              <a:ext cx="290" cy="96"/>
            </a:xfrm>
            <a:prstGeom prst="rect">
              <a:avLst/>
            </a:prstGeom>
            <a:noFill/>
            <a:ln w="34925">
              <a:noFill/>
              <a:miter lim="800000"/>
              <a:headEnd/>
              <a:tailEnd/>
            </a:ln>
          </p:spPr>
          <p:txBody>
            <a:bodyPr wrap="none" lIns="92075" tIns="46038" rIns="92075" bIns="46038" anchor="ctr">
              <a:spAutoFit/>
            </a:bodyPr>
            <a:lstStyle/>
            <a:p>
              <a:pPr algn="ctr" eaLnBrk="0" hangingPunct="0"/>
              <a:r>
                <a:rPr lang="en-US" sz="1200"/>
                <a:t>CH</a:t>
              </a:r>
              <a:r>
                <a:rPr lang="en-US" sz="1200" baseline="-25000"/>
                <a:t>2</a:t>
              </a:r>
            </a:p>
          </p:txBody>
        </p:sp>
        <p:sp>
          <p:nvSpPr>
            <p:cNvPr id="294947" name="Rectangle 35"/>
            <p:cNvSpPr>
              <a:spLocks noChangeArrowheads="1"/>
            </p:cNvSpPr>
            <p:nvPr/>
          </p:nvSpPr>
          <p:spPr bwMode="auto">
            <a:xfrm>
              <a:off x="3833" y="3163"/>
              <a:ext cx="959" cy="106"/>
            </a:xfrm>
            <a:prstGeom prst="rect">
              <a:avLst/>
            </a:prstGeom>
            <a:noFill/>
            <a:ln w="34925">
              <a:noFill/>
              <a:miter lim="800000"/>
              <a:headEnd/>
              <a:tailEnd/>
            </a:ln>
          </p:spPr>
          <p:txBody>
            <a:bodyPr wrap="none" lIns="92075" tIns="46038" rIns="92075" bIns="46038" anchor="ctr">
              <a:spAutoFit/>
            </a:bodyPr>
            <a:lstStyle/>
            <a:p>
              <a:pPr algn="ctr" eaLnBrk="0" hangingPunct="0"/>
              <a:r>
                <a:rPr lang="en-US" sz="1400" b="1"/>
                <a:t>Disulfide bridge</a:t>
              </a:r>
            </a:p>
          </p:txBody>
        </p:sp>
      </p:grpSp>
      <p:sp>
        <p:nvSpPr>
          <p:cNvPr id="36" name="Slide Number Placeholder 35"/>
          <p:cNvSpPr>
            <a:spLocks noGrp="1"/>
          </p:cNvSpPr>
          <p:nvPr>
            <p:ph type="sldNum" sz="quarter" idx="12"/>
          </p:nvPr>
        </p:nvSpPr>
        <p:spPr/>
        <p:txBody>
          <a:bodyPr/>
          <a:lstStyle/>
          <a:p>
            <a:fld id="{15EFC0BB-0906-4FED-8B57-44D53B74E59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b="1" dirty="0">
                <a:solidFill>
                  <a:srgbClr val="FF0000"/>
                </a:solidFill>
                <a:latin typeface="Goudy Old Style" panose="02020502050305020303" pitchFamily="18" charset="0"/>
              </a:rPr>
              <a:t>Basic structure of an Amino Acid</a:t>
            </a:r>
            <a:endParaRPr lang="en-US" sz="2800" dirty="0">
              <a:latin typeface="Goudy Old Style" panose="02020502050305020303" pitchFamily="18" charset="0"/>
            </a:endParaRPr>
          </a:p>
        </p:txBody>
      </p:sp>
      <p:sp>
        <p:nvSpPr>
          <p:cNvPr id="3" name="Content Placeholder 2"/>
          <p:cNvSpPr>
            <a:spLocks noGrp="1"/>
          </p:cNvSpPr>
          <p:nvPr>
            <p:ph idx="1"/>
          </p:nvPr>
        </p:nvSpPr>
        <p:spPr>
          <a:xfrm>
            <a:off x="457200" y="1600200"/>
            <a:ext cx="5410200" cy="4525963"/>
          </a:xfrm>
        </p:spPr>
        <p:txBody>
          <a:bodyPr>
            <a:normAutofit fontScale="85000" lnSpcReduction="10000"/>
          </a:bodyPr>
          <a:lstStyle/>
          <a:p>
            <a:pPr algn="just">
              <a:buFont typeface="Wingdings" pitchFamily="2" charset="2"/>
              <a:buChar char="v"/>
            </a:pPr>
            <a:r>
              <a:rPr lang="en-US" sz="2800" dirty="0">
                <a:latin typeface="Goudy Old Style" panose="02020502050305020303" pitchFamily="18" charset="0"/>
              </a:rPr>
              <a:t>Distinguishes  an </a:t>
            </a:r>
            <a:r>
              <a:rPr lang="en-US" sz="2800" dirty="0" err="1">
                <a:latin typeface="Goudy Old Style" panose="02020502050305020303" pitchFamily="18" charset="0"/>
              </a:rPr>
              <a:t>a.a</a:t>
            </a:r>
            <a:r>
              <a:rPr lang="en-US" sz="2800" dirty="0">
                <a:latin typeface="Goudy Old Style" panose="02020502050305020303" pitchFamily="18" charset="0"/>
              </a:rPr>
              <a:t> </a:t>
            </a:r>
            <a:r>
              <a:rPr lang="en-US" sz="2800" dirty="0" smtClean="0">
                <a:latin typeface="Goudy Old Style" panose="02020502050305020303" pitchFamily="18" charset="0"/>
              </a:rPr>
              <a:t>from </a:t>
            </a:r>
            <a:r>
              <a:rPr lang="en-US" sz="2800" dirty="0">
                <a:latin typeface="Goudy Old Style" panose="02020502050305020303" pitchFamily="18" charset="0"/>
              </a:rPr>
              <a:t>one another</a:t>
            </a:r>
            <a:endParaRPr lang="en-US" altLang="en-US" sz="2800" dirty="0">
              <a:latin typeface="Goudy Old Style" panose="02020502050305020303" pitchFamily="18" charset="0"/>
            </a:endParaRPr>
          </a:p>
          <a:p>
            <a:pPr algn="just">
              <a:buFont typeface="Wingdings" pitchFamily="2" charset="2"/>
              <a:buChar char="v"/>
            </a:pPr>
            <a:r>
              <a:rPr lang="en-US" sz="2800" dirty="0">
                <a:latin typeface="Goudy Old Style" panose="02020502050305020303" pitchFamily="18" charset="0"/>
              </a:rPr>
              <a:t>properties  of </a:t>
            </a:r>
            <a:r>
              <a:rPr lang="en-US" sz="2800" dirty="0" err="1">
                <a:latin typeface="Goudy Old Style" panose="02020502050305020303" pitchFamily="18" charset="0"/>
              </a:rPr>
              <a:t>a.a</a:t>
            </a:r>
            <a:r>
              <a:rPr lang="en-US" sz="2800" dirty="0">
                <a:latin typeface="Goudy Old Style" panose="02020502050305020303" pitchFamily="18" charset="0"/>
              </a:rPr>
              <a:t> differ due to side chains/R groups</a:t>
            </a:r>
          </a:p>
          <a:p>
            <a:pPr>
              <a:spcBef>
                <a:spcPct val="50000"/>
              </a:spcBef>
              <a:buFont typeface="Wingdings" pitchFamily="2" charset="2"/>
              <a:buChar char="v"/>
            </a:pPr>
            <a:r>
              <a:rPr lang="en-US" altLang="en-US" sz="2800" dirty="0">
                <a:latin typeface="Goudy Old Style" panose="02020502050305020303" pitchFamily="18" charset="0"/>
              </a:rPr>
              <a:t>Variation of the side group accrues from</a:t>
            </a:r>
          </a:p>
          <a:p>
            <a:pPr lvl="3">
              <a:spcBef>
                <a:spcPct val="50000"/>
              </a:spcBef>
              <a:buFont typeface="Wingdings" pitchFamily="2" charset="2"/>
              <a:buChar char="v"/>
            </a:pPr>
            <a:r>
              <a:rPr lang="en-US" altLang="en-US" sz="2800" dirty="0">
                <a:latin typeface="Goudy Old Style" panose="02020502050305020303" pitchFamily="18" charset="0"/>
              </a:rPr>
              <a:t>Shape</a:t>
            </a:r>
          </a:p>
          <a:p>
            <a:pPr lvl="3">
              <a:spcBef>
                <a:spcPct val="50000"/>
              </a:spcBef>
              <a:buFont typeface="Wingdings" pitchFamily="2" charset="2"/>
              <a:buChar char="v"/>
            </a:pPr>
            <a:r>
              <a:rPr lang="en-US" altLang="en-US" sz="2800" dirty="0">
                <a:latin typeface="Goudy Old Style" panose="02020502050305020303" pitchFamily="18" charset="0"/>
              </a:rPr>
              <a:t> Size</a:t>
            </a:r>
          </a:p>
          <a:p>
            <a:pPr lvl="3">
              <a:spcBef>
                <a:spcPct val="50000"/>
              </a:spcBef>
              <a:buFont typeface="Wingdings" pitchFamily="2" charset="2"/>
              <a:buChar char="v"/>
            </a:pPr>
            <a:r>
              <a:rPr lang="en-US" altLang="en-US" sz="2800" dirty="0">
                <a:latin typeface="Goudy Old Style" panose="02020502050305020303" pitchFamily="18" charset="0"/>
              </a:rPr>
              <a:t> Hydrogen bonding</a:t>
            </a:r>
          </a:p>
          <a:p>
            <a:pPr lvl="3">
              <a:spcBef>
                <a:spcPct val="50000"/>
              </a:spcBef>
              <a:buFont typeface="Wingdings" pitchFamily="2" charset="2"/>
              <a:buChar char="v"/>
            </a:pPr>
            <a:r>
              <a:rPr lang="en-US" altLang="en-US" sz="2800" dirty="0">
                <a:latin typeface="Goudy Old Style" panose="02020502050305020303" pitchFamily="18" charset="0"/>
              </a:rPr>
              <a:t> capacity, </a:t>
            </a:r>
            <a:endParaRPr lang="en-US" altLang="en-US" sz="2800" dirty="0" smtClean="0">
              <a:latin typeface="Goudy Old Style" panose="02020502050305020303" pitchFamily="18" charset="0"/>
            </a:endParaRPr>
          </a:p>
          <a:p>
            <a:pPr lvl="3">
              <a:spcBef>
                <a:spcPct val="50000"/>
              </a:spcBef>
              <a:buFont typeface="Wingdings" pitchFamily="2" charset="2"/>
              <a:buChar char="v"/>
            </a:pPr>
            <a:r>
              <a:rPr lang="en-US" altLang="en-US" sz="2800" dirty="0" smtClean="0">
                <a:latin typeface="Goudy Old Style" panose="02020502050305020303" pitchFamily="18" charset="0"/>
              </a:rPr>
              <a:t>Charge </a:t>
            </a:r>
            <a:r>
              <a:rPr lang="en-US" altLang="en-US" sz="2800" dirty="0">
                <a:latin typeface="Goudy Old Style" panose="02020502050305020303" pitchFamily="18" charset="0"/>
              </a:rPr>
              <a:t>density </a:t>
            </a:r>
          </a:p>
          <a:p>
            <a:pPr algn="just">
              <a:buFont typeface="Wingdings" pitchFamily="2" charset="2"/>
              <a:buChar char="v"/>
            </a:pPr>
            <a:endParaRPr lang="en-US" altLang="en-US" sz="2800" dirty="0">
              <a:latin typeface="Goudy Old Style" panose="02020502050305020303" pitchFamily="18" charset="0"/>
            </a:endParaRPr>
          </a:p>
          <a:p>
            <a:endParaRPr lang="en-US" sz="2800" dirty="0">
              <a:latin typeface="Goudy Old Style" panose="02020502050305020303" pitchFamily="18" charset="0"/>
            </a:endParaRPr>
          </a:p>
        </p:txBody>
      </p:sp>
      <p:sp>
        <p:nvSpPr>
          <p:cNvPr id="4" name="Slide Number Placeholder 3"/>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4</a:t>
            </a:fld>
            <a:endParaRPr lang="en-US" sz="2800">
              <a:latin typeface="Goudy Old Style" panose="02020502050305020303" pitchFamily="18" charset="0"/>
            </a:endParaRPr>
          </a:p>
        </p:txBody>
      </p:sp>
      <p:grpSp>
        <p:nvGrpSpPr>
          <p:cNvPr id="5" name="Group 18"/>
          <p:cNvGrpSpPr>
            <a:grpSpLocks/>
          </p:cNvGrpSpPr>
          <p:nvPr/>
        </p:nvGrpSpPr>
        <p:grpSpPr bwMode="auto">
          <a:xfrm>
            <a:off x="6161087" y="1524000"/>
            <a:ext cx="2297113" cy="3440113"/>
            <a:chOff x="2111" y="879"/>
            <a:chExt cx="1447" cy="2167"/>
          </a:xfrm>
        </p:grpSpPr>
        <p:sp>
          <p:nvSpPr>
            <p:cNvPr id="6" name="Rectangle 19"/>
            <p:cNvSpPr>
              <a:spLocks noChangeArrowheads="1"/>
            </p:cNvSpPr>
            <p:nvPr/>
          </p:nvSpPr>
          <p:spPr bwMode="auto">
            <a:xfrm>
              <a:off x="2734" y="1883"/>
              <a:ext cx="522" cy="324"/>
            </a:xfrm>
            <a:prstGeom prst="rect">
              <a:avLst/>
            </a:prstGeom>
            <a:solidFill>
              <a:srgbClr val="FFFF00"/>
            </a:solidFill>
            <a:ln w="9525">
              <a:noFill/>
              <a:miter lim="800000"/>
              <a:headEnd/>
              <a:tailEnd/>
            </a:ln>
            <a:effectLst/>
          </p:spPr>
          <p:txBody>
            <a:bodyPr wrap="none" anchor="ctr"/>
            <a:lstStyle/>
            <a:p>
              <a:endParaRPr lang="en-US" sz="2800">
                <a:latin typeface="Goudy Old Style" panose="02020502050305020303" pitchFamily="18" charset="0"/>
              </a:endParaRPr>
            </a:p>
          </p:txBody>
        </p:sp>
        <p:grpSp>
          <p:nvGrpSpPr>
            <p:cNvPr id="7" name="Group 20"/>
            <p:cNvGrpSpPr>
              <a:grpSpLocks/>
            </p:cNvGrpSpPr>
            <p:nvPr/>
          </p:nvGrpSpPr>
          <p:grpSpPr bwMode="auto">
            <a:xfrm>
              <a:off x="2111" y="879"/>
              <a:ext cx="1447" cy="1128"/>
              <a:chOff x="1506" y="906"/>
              <a:chExt cx="1447" cy="1128"/>
            </a:xfrm>
          </p:grpSpPr>
          <p:sp>
            <p:nvSpPr>
              <p:cNvPr id="10" name="Text Box 21"/>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dirty="0">
                    <a:latin typeface="Goudy Old Style" panose="02020502050305020303" pitchFamily="18" charset="0"/>
                  </a:rPr>
                  <a:t>C</a:t>
                </a:r>
              </a:p>
            </p:txBody>
          </p:sp>
          <p:sp>
            <p:nvSpPr>
              <p:cNvPr id="11" name="Text Box 22"/>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oudy Old Style" panose="02020502050305020303" pitchFamily="18" charset="0"/>
                  </a:rPr>
                  <a:t>H</a:t>
                </a:r>
              </a:p>
            </p:txBody>
          </p:sp>
          <p:sp>
            <p:nvSpPr>
              <p:cNvPr id="12" name="Text Box 23"/>
              <p:cNvSpPr txBox="1">
                <a:spLocks noChangeArrowheads="1"/>
              </p:cNvSpPr>
              <p:nvPr/>
            </p:nvSpPr>
            <p:spPr bwMode="auto">
              <a:xfrm>
                <a:off x="2161" y="906"/>
                <a:ext cx="792" cy="330"/>
              </a:xfrm>
              <a:prstGeom prst="rect">
                <a:avLst/>
              </a:prstGeom>
              <a:noFill/>
              <a:ln w="9525">
                <a:noFill/>
                <a:miter lim="800000"/>
                <a:headEnd/>
                <a:tailEnd/>
              </a:ln>
              <a:effectLst/>
            </p:spPr>
            <p:txBody>
              <a:bodyPr>
                <a:spAutoFit/>
              </a:bodyPr>
              <a:lstStyle/>
              <a:p>
                <a:pPr>
                  <a:spcBef>
                    <a:spcPct val="50000"/>
                  </a:spcBef>
                </a:pPr>
                <a:r>
                  <a:rPr lang="en-US" sz="2800" dirty="0">
                    <a:latin typeface="Goudy Old Style" panose="02020502050305020303" pitchFamily="18" charset="0"/>
                  </a:rPr>
                  <a:t>COO</a:t>
                </a:r>
                <a:r>
                  <a:rPr lang="en-US" sz="2800" baseline="30000" dirty="0">
                    <a:latin typeface="Goudy Old Style" panose="02020502050305020303" pitchFamily="18" charset="0"/>
                  </a:rPr>
                  <a:t>-</a:t>
                </a:r>
                <a:endParaRPr lang="en-US" sz="2800" dirty="0">
                  <a:latin typeface="Goudy Old Style" panose="02020502050305020303" pitchFamily="18" charset="0"/>
                </a:endParaRPr>
              </a:p>
            </p:txBody>
          </p:sp>
          <p:sp>
            <p:nvSpPr>
              <p:cNvPr id="13" name="Line 24"/>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sz="2800">
                  <a:latin typeface="Goudy Old Style" panose="02020502050305020303" pitchFamily="18" charset="0"/>
                </a:endParaRPr>
              </a:p>
            </p:txBody>
          </p:sp>
          <p:grpSp>
            <p:nvGrpSpPr>
              <p:cNvPr id="14" name="Group 25"/>
              <p:cNvGrpSpPr>
                <a:grpSpLocks/>
              </p:cNvGrpSpPr>
              <p:nvPr/>
            </p:nvGrpSpPr>
            <p:grpSpPr bwMode="auto">
              <a:xfrm>
                <a:off x="1506" y="1268"/>
                <a:ext cx="527" cy="766"/>
                <a:chOff x="151" y="872"/>
                <a:chExt cx="527" cy="766"/>
              </a:xfrm>
            </p:grpSpPr>
            <p:sp>
              <p:nvSpPr>
                <p:cNvPr id="18" name="Text Box 26"/>
                <p:cNvSpPr txBox="1">
                  <a:spLocks noChangeArrowheads="1"/>
                </p:cNvSpPr>
                <p:nvPr/>
              </p:nvSpPr>
              <p:spPr bwMode="auto">
                <a:xfrm>
                  <a:off x="151" y="1037"/>
                  <a:ext cx="527" cy="601"/>
                </a:xfrm>
                <a:prstGeom prst="rect">
                  <a:avLst/>
                </a:prstGeom>
                <a:noFill/>
                <a:ln w="9525">
                  <a:noFill/>
                  <a:miter lim="800000"/>
                  <a:headEnd/>
                  <a:tailEnd/>
                </a:ln>
                <a:effectLst/>
              </p:spPr>
              <p:txBody>
                <a:bodyPr>
                  <a:spAutoFit/>
                </a:bodyPr>
                <a:lstStyle/>
                <a:p>
                  <a:pPr>
                    <a:spcBef>
                      <a:spcPct val="50000"/>
                    </a:spcBef>
                  </a:pPr>
                  <a:r>
                    <a:rPr lang="en-US" sz="2800">
                      <a:latin typeface="Goudy Old Style" panose="02020502050305020303" pitchFamily="18" charset="0"/>
                    </a:rPr>
                    <a:t>H</a:t>
                  </a:r>
                  <a:r>
                    <a:rPr lang="en-US" sz="2800" baseline="-25000">
                      <a:latin typeface="Goudy Old Style" panose="02020502050305020303" pitchFamily="18" charset="0"/>
                    </a:rPr>
                    <a:t>3</a:t>
                  </a:r>
                  <a:r>
                    <a:rPr lang="en-US" sz="2800">
                      <a:latin typeface="Goudy Old Style" panose="02020502050305020303" pitchFamily="18" charset="0"/>
                    </a:rPr>
                    <a:t>N</a:t>
                  </a:r>
                </a:p>
              </p:txBody>
            </p:sp>
            <p:sp>
              <p:nvSpPr>
                <p:cNvPr id="19" name="Text Box 27"/>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oudy Old Style" panose="02020502050305020303" pitchFamily="18" charset="0"/>
                    </a:rPr>
                    <a:t>+</a:t>
                  </a:r>
                </a:p>
              </p:txBody>
            </p:sp>
          </p:grpSp>
          <p:sp>
            <p:nvSpPr>
              <p:cNvPr id="15" name="Line 28"/>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sz="2800">
                  <a:latin typeface="Goudy Old Style" panose="02020502050305020303" pitchFamily="18" charset="0"/>
                </a:endParaRPr>
              </a:p>
            </p:txBody>
          </p:sp>
          <p:sp>
            <p:nvSpPr>
              <p:cNvPr id="16" name="Line 29"/>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sz="2800">
                  <a:latin typeface="Goudy Old Style" panose="02020502050305020303" pitchFamily="18" charset="0"/>
                </a:endParaRPr>
              </a:p>
            </p:txBody>
          </p:sp>
          <p:sp>
            <p:nvSpPr>
              <p:cNvPr id="17" name="Line 30"/>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sz="2800">
                  <a:latin typeface="Goudy Old Style" panose="02020502050305020303" pitchFamily="18" charset="0"/>
                </a:endParaRPr>
              </a:p>
            </p:txBody>
          </p:sp>
        </p:grpSp>
        <p:sp>
          <p:nvSpPr>
            <p:cNvPr id="8" name="Text Box 31"/>
            <p:cNvSpPr txBox="1">
              <a:spLocks noChangeArrowheads="1"/>
            </p:cNvSpPr>
            <p:nvPr/>
          </p:nvSpPr>
          <p:spPr bwMode="auto">
            <a:xfrm>
              <a:off x="2759" y="1842"/>
              <a:ext cx="606" cy="327"/>
            </a:xfrm>
            <a:prstGeom prst="rect">
              <a:avLst/>
            </a:prstGeom>
            <a:noFill/>
            <a:ln w="9525">
              <a:noFill/>
              <a:miter lim="800000"/>
              <a:headEnd/>
              <a:tailEnd/>
            </a:ln>
            <a:effectLst/>
          </p:spPr>
          <p:txBody>
            <a:bodyPr>
              <a:spAutoFit/>
            </a:bodyPr>
            <a:lstStyle/>
            <a:p>
              <a:pPr>
                <a:spcBef>
                  <a:spcPct val="50000"/>
                </a:spcBef>
              </a:pPr>
              <a:r>
                <a:rPr lang="en-US" sz="2800" dirty="0">
                  <a:latin typeface="Goudy Old Style" panose="02020502050305020303" pitchFamily="18" charset="0"/>
                </a:rPr>
                <a:t>CH</a:t>
              </a:r>
              <a:r>
                <a:rPr lang="en-US" sz="2800" baseline="-25000" dirty="0">
                  <a:latin typeface="Goudy Old Style" panose="02020502050305020303" pitchFamily="18" charset="0"/>
                </a:rPr>
                <a:t>3</a:t>
              </a:r>
              <a:endParaRPr lang="en-US" sz="2800" dirty="0">
                <a:latin typeface="Goudy Old Style" panose="02020502050305020303" pitchFamily="18" charset="0"/>
              </a:endParaRPr>
            </a:p>
          </p:txBody>
        </p:sp>
        <p:sp>
          <p:nvSpPr>
            <p:cNvPr id="9" name="Text Box 32"/>
            <p:cNvSpPr txBox="1">
              <a:spLocks noChangeArrowheads="1"/>
            </p:cNvSpPr>
            <p:nvPr/>
          </p:nvSpPr>
          <p:spPr bwMode="auto">
            <a:xfrm>
              <a:off x="2555" y="2309"/>
              <a:ext cx="953" cy="737"/>
            </a:xfrm>
            <a:prstGeom prst="rect">
              <a:avLst/>
            </a:prstGeom>
            <a:noFill/>
            <a:ln w="9525">
              <a:noFill/>
              <a:miter lim="800000"/>
              <a:headEnd/>
              <a:tailEnd/>
            </a:ln>
            <a:effectLst/>
          </p:spPr>
          <p:txBody>
            <a:bodyPr wrap="square">
              <a:spAutoFit/>
            </a:bodyPr>
            <a:lstStyle/>
            <a:p>
              <a:pPr algn="ctr">
                <a:spcBef>
                  <a:spcPct val="50000"/>
                </a:spcBef>
              </a:pPr>
              <a:r>
                <a:rPr lang="en-US" sz="2800" b="1" dirty="0" err="1">
                  <a:latin typeface="Goudy Old Style" panose="02020502050305020303" pitchFamily="18" charset="0"/>
                </a:rPr>
                <a:t>Alanine</a:t>
              </a:r>
              <a:endParaRPr lang="en-US" sz="2800" dirty="0">
                <a:latin typeface="Goudy Old Style" panose="02020502050305020303" pitchFamily="18" charset="0"/>
              </a:endParaRPr>
            </a:p>
            <a:p>
              <a:pPr algn="ctr">
                <a:spcBef>
                  <a:spcPct val="50000"/>
                </a:spcBef>
              </a:pPr>
              <a:r>
                <a:rPr lang="en-US" sz="2800" dirty="0" smtClean="0">
                  <a:latin typeface="Goudy Old Style" panose="02020502050305020303" pitchFamily="18" charset="0"/>
                </a:rPr>
                <a:t>Ala</a:t>
              </a:r>
              <a:endParaRPr lang="en-US" sz="2800" dirty="0">
                <a:latin typeface="Goudy Old Style" panose="02020502050305020303" pitchFamily="18" charset="0"/>
              </a:endParaRPr>
            </a:p>
          </p:txBody>
        </p:sp>
      </p:grpSp>
    </p:spTree>
    <p:extLst>
      <p:ext uri="{BB962C8B-B14F-4D97-AF65-F5344CB8AC3E}">
        <p14:creationId xmlns:p14="http://schemas.microsoft.com/office/powerpoint/2010/main" val="210998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762000" y="0"/>
            <a:ext cx="7772400" cy="914400"/>
          </a:xfrm>
          <a:prstGeom prst="rect">
            <a:avLst/>
          </a:prstGeom>
          <a:noFill/>
          <a:ln w="9525">
            <a:noFill/>
            <a:miter lim="800000"/>
            <a:headEnd/>
            <a:tailEnd/>
          </a:ln>
        </p:spPr>
        <p:txBody>
          <a:bodyPr anchor="ctr"/>
          <a:lstStyle/>
          <a:p>
            <a:pPr algn="ctr"/>
            <a:r>
              <a:rPr lang="en-US" sz="4400">
                <a:solidFill>
                  <a:schemeClr val="tx2"/>
                </a:solidFill>
                <a:latin typeface="Gabriola" pitchFamily="82" charset="0"/>
              </a:rPr>
              <a:t>Quaternary Structure</a:t>
            </a:r>
          </a:p>
        </p:txBody>
      </p:sp>
      <p:sp>
        <p:nvSpPr>
          <p:cNvPr id="59395" name="Rectangle 3"/>
          <p:cNvSpPr>
            <a:spLocks noChangeArrowheads="1"/>
          </p:cNvSpPr>
          <p:nvPr/>
        </p:nvSpPr>
        <p:spPr bwMode="auto">
          <a:xfrm>
            <a:off x="304800" y="914400"/>
            <a:ext cx="8839200" cy="59436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400" dirty="0">
                <a:latin typeface="Gabriola" pitchFamily="82" charset="0"/>
              </a:rPr>
              <a:t>The degree of associations of two or more polypeptide </a:t>
            </a:r>
            <a:r>
              <a:rPr lang="en-US" sz="2400" dirty="0" smtClean="0">
                <a:latin typeface="Gabriola" pitchFamily="82" charset="0"/>
              </a:rPr>
              <a:t>chains/ subunits</a:t>
            </a:r>
            <a:endParaRPr lang="en-US" sz="2400" dirty="0">
              <a:latin typeface="Gabriola" pitchFamily="82" charset="0"/>
            </a:endParaRPr>
          </a:p>
          <a:p>
            <a:pPr marL="742950" lvl="1" indent="-285750">
              <a:spcBef>
                <a:spcPct val="20000"/>
              </a:spcBef>
              <a:buFontTx/>
              <a:buChar char="–"/>
            </a:pPr>
            <a:r>
              <a:rPr lang="en-US" sz="2400" dirty="0" smtClean="0">
                <a:latin typeface="Gabriola" pitchFamily="82" charset="0"/>
              </a:rPr>
              <a:t>Subunits are stabilized by  </a:t>
            </a:r>
          </a:p>
          <a:p>
            <a:pPr marL="1200150" lvl="2" indent="-285750">
              <a:spcBef>
                <a:spcPct val="20000"/>
              </a:spcBef>
              <a:buFontTx/>
              <a:buChar char="–"/>
            </a:pPr>
            <a:r>
              <a:rPr lang="en-US" sz="2400" b="1" dirty="0" smtClean="0">
                <a:latin typeface="Gabriola" pitchFamily="82" charset="0"/>
              </a:rPr>
              <a:t>non-covalent </a:t>
            </a:r>
            <a:r>
              <a:rPr lang="en-US" sz="2400" b="1" dirty="0">
                <a:latin typeface="Gabriola" pitchFamily="82" charset="0"/>
              </a:rPr>
              <a:t>forces</a:t>
            </a:r>
            <a:r>
              <a:rPr lang="en-US" sz="2400" dirty="0">
                <a:latin typeface="Gabriola" pitchFamily="82" charset="0"/>
              </a:rPr>
              <a:t> </a:t>
            </a:r>
            <a:r>
              <a:rPr lang="en-US" sz="2400" dirty="0" smtClean="0">
                <a:latin typeface="Gabriola" pitchFamily="82" charset="0"/>
              </a:rPr>
              <a:t>-</a:t>
            </a:r>
            <a:endParaRPr lang="en-US" sz="2400" dirty="0">
              <a:latin typeface="Gabriola" pitchFamily="82" charset="0"/>
            </a:endParaRPr>
          </a:p>
          <a:p>
            <a:pPr marL="1200150" lvl="2" indent="-285750">
              <a:spcBef>
                <a:spcPct val="20000"/>
              </a:spcBef>
              <a:buFontTx/>
              <a:buChar char="–"/>
            </a:pPr>
            <a:r>
              <a:rPr lang="en-US" sz="2400" b="1" dirty="0" err="1" smtClean="0">
                <a:latin typeface="Gabriola" pitchFamily="82" charset="0"/>
              </a:rPr>
              <a:t>intrachain</a:t>
            </a:r>
            <a:r>
              <a:rPr lang="en-US" sz="2400" b="1" dirty="0" smtClean="0">
                <a:latin typeface="Gabriola" pitchFamily="82" charset="0"/>
              </a:rPr>
              <a:t> </a:t>
            </a:r>
            <a:r>
              <a:rPr lang="en-US" sz="2400" b="1" dirty="0">
                <a:latin typeface="Gabriola" pitchFamily="82" charset="0"/>
              </a:rPr>
              <a:t>disulfide</a:t>
            </a:r>
            <a:r>
              <a:rPr lang="en-US" sz="2400" dirty="0">
                <a:latin typeface="Gabriola" pitchFamily="82" charset="0"/>
              </a:rPr>
              <a:t> </a:t>
            </a:r>
            <a:r>
              <a:rPr lang="en-US" sz="2400" dirty="0" smtClean="0">
                <a:latin typeface="Gabriola" pitchFamily="82" charset="0"/>
              </a:rPr>
              <a:t>bond</a:t>
            </a:r>
            <a:endParaRPr lang="en-US" sz="2400" dirty="0">
              <a:latin typeface="Gabriola" pitchFamily="82" charset="0"/>
            </a:endParaRPr>
          </a:p>
          <a:p>
            <a:pPr marL="742950" lvl="1" indent="-285750">
              <a:spcBef>
                <a:spcPct val="20000"/>
              </a:spcBef>
              <a:buFontTx/>
              <a:buChar char="–"/>
            </a:pPr>
            <a:r>
              <a:rPr lang="en-US" sz="2800" dirty="0" smtClean="0">
                <a:latin typeface="Gabriola" pitchFamily="82" charset="0"/>
              </a:rPr>
              <a:t>Results in domains</a:t>
            </a:r>
            <a:r>
              <a:rPr lang="en-US" sz="2800" dirty="0">
                <a:latin typeface="Gabriola" pitchFamily="82" charset="0"/>
              </a:rPr>
              <a:t>, subunits, monomers</a:t>
            </a:r>
          </a:p>
          <a:p>
            <a:pPr marL="742950" lvl="1" indent="-285750">
              <a:spcBef>
                <a:spcPct val="20000"/>
              </a:spcBef>
              <a:buFontTx/>
              <a:buChar char="–"/>
            </a:pPr>
            <a:r>
              <a:rPr lang="en-US" sz="2800" dirty="0" err="1">
                <a:latin typeface="Gabriola" pitchFamily="82" charset="0"/>
              </a:rPr>
              <a:t>Dimers</a:t>
            </a:r>
            <a:r>
              <a:rPr lang="en-US" sz="2800" dirty="0">
                <a:latin typeface="Gabriola" pitchFamily="82" charset="0"/>
              </a:rPr>
              <a:t> or tetramers</a:t>
            </a:r>
          </a:p>
          <a:p>
            <a:pPr marL="742950" lvl="1" indent="-285750">
              <a:spcBef>
                <a:spcPct val="20000"/>
              </a:spcBef>
              <a:buFontTx/>
              <a:buChar char="–"/>
            </a:pPr>
            <a:r>
              <a:rPr lang="en-US" sz="2800" dirty="0">
                <a:latin typeface="Gabriola" pitchFamily="82" charset="0"/>
              </a:rPr>
              <a:t>Homo- </a:t>
            </a:r>
            <a:r>
              <a:rPr lang="en-US" sz="2800" dirty="0" err="1">
                <a:latin typeface="Gabriola" pitchFamily="82" charset="0"/>
              </a:rPr>
              <a:t>dimers</a:t>
            </a:r>
            <a:r>
              <a:rPr lang="en-US" sz="2800" dirty="0">
                <a:latin typeface="Gabriola" pitchFamily="82" charset="0"/>
              </a:rPr>
              <a:t>, </a:t>
            </a:r>
            <a:r>
              <a:rPr lang="en-US" sz="2800" dirty="0" err="1">
                <a:latin typeface="Gabriola" pitchFamily="82" charset="0"/>
              </a:rPr>
              <a:t>heterodimers</a:t>
            </a:r>
            <a:endParaRPr lang="en-US" sz="2800" dirty="0">
              <a:latin typeface="Gabriola" pitchFamily="82" charset="0"/>
            </a:endParaRPr>
          </a:p>
          <a:p>
            <a:pPr marL="742950" lvl="1" indent="-285750">
              <a:spcBef>
                <a:spcPct val="20000"/>
              </a:spcBef>
              <a:buFontTx/>
              <a:buChar char="–"/>
            </a:pPr>
            <a:r>
              <a:rPr lang="en-US" sz="2800" dirty="0">
                <a:latin typeface="Gabriola" pitchFamily="82" charset="0"/>
              </a:rPr>
              <a:t>Possible for </a:t>
            </a:r>
            <a:r>
              <a:rPr lang="en-US" sz="2800" dirty="0" err="1">
                <a:latin typeface="Gabriola" pitchFamily="82" charset="0"/>
              </a:rPr>
              <a:t>oligomeric</a:t>
            </a:r>
            <a:r>
              <a:rPr lang="en-US" sz="2800" dirty="0">
                <a:latin typeface="Gabriola" pitchFamily="82" charset="0"/>
              </a:rPr>
              <a:t> proteins</a:t>
            </a:r>
          </a:p>
        </p:txBody>
      </p:sp>
      <p:sp>
        <p:nvSpPr>
          <p:cNvPr id="4" name="Slide Number Placeholder 3"/>
          <p:cNvSpPr>
            <a:spLocks noGrp="1"/>
          </p:cNvSpPr>
          <p:nvPr>
            <p:ph type="sldNum" sz="quarter" idx="12"/>
          </p:nvPr>
        </p:nvSpPr>
        <p:spPr/>
        <p:txBody>
          <a:bodyPr/>
          <a:lstStyle/>
          <a:p>
            <a:fld id="{15EFC0BB-0906-4FED-8B57-44D53B74E59E}" type="slidenum">
              <a:rPr lang="en-US" smtClean="0">
                <a:latin typeface="Gabriola" pitchFamily="82" charset="0"/>
              </a:rPr>
              <a:pPr/>
              <a:t>40</a:t>
            </a:fld>
            <a:endParaRPr lang="en-US">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additive="base">
                                        <p:cTn id="11"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93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 calcmode="lin" valueType="num">
                                      <p:cBhvr additive="base">
                                        <p:cTn id="15"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93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 calcmode="lin" valueType="num">
                                      <p:cBhvr additive="base">
                                        <p:cTn id="23"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939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 calcmode="lin" valueType="num">
                                      <p:cBhvr additive="base">
                                        <p:cTn id="27"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939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9395">
                                            <p:txEl>
                                              <p:pRg st="6" end="6"/>
                                            </p:txEl>
                                          </p:spTgt>
                                        </p:tgtEl>
                                        <p:attrNameLst>
                                          <p:attrName>style.visibility</p:attrName>
                                        </p:attrNameLst>
                                      </p:cBhvr>
                                      <p:to>
                                        <p:strVal val="visible"/>
                                      </p:to>
                                    </p:set>
                                    <p:anim calcmode="lin" valueType="num">
                                      <p:cBhvr additive="base">
                                        <p:cTn id="31" dur="5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9395">
                                            <p:txEl>
                                              <p:pRg st="7" end="7"/>
                                            </p:txEl>
                                          </p:spTgt>
                                        </p:tgtEl>
                                        <p:attrNameLst>
                                          <p:attrName>style.visibility</p:attrName>
                                        </p:attrNameLst>
                                      </p:cBhvr>
                                      <p:to>
                                        <p:strVal val="visible"/>
                                      </p:to>
                                    </p:set>
                                    <p:anim calcmode="lin" valueType="num">
                                      <p:cBhvr additive="base">
                                        <p:cTn id="35" dur="500" fill="hold"/>
                                        <p:tgtEl>
                                          <p:spTgt spid="5939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3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6" name="Picture 4" descr="5"/>
          <p:cNvPicPr>
            <a:picLocks noChangeAspect="1" noChangeArrowheads="1"/>
          </p:cNvPicPr>
          <p:nvPr/>
        </p:nvPicPr>
        <p:blipFill>
          <a:blip r:embed="rId3" cstate="print"/>
          <a:srcRect/>
          <a:stretch>
            <a:fillRect/>
          </a:stretch>
        </p:blipFill>
        <p:spPr bwMode="auto">
          <a:xfrm>
            <a:off x="457200" y="457200"/>
            <a:ext cx="8382000" cy="6400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5EFC0BB-0906-4FED-8B57-44D53B74E59E}" type="slidenum">
              <a:rPr lang="en-US" smtClean="0">
                <a:latin typeface="Gabriola" pitchFamily="82" charset="0"/>
              </a:rPr>
              <a:pPr/>
              <a:t>41</a:t>
            </a:fld>
            <a:endParaRPr lang="en-US">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0-#ppt_w/2"/>
                                          </p:val>
                                        </p:tav>
                                        <p:tav tm="100000">
                                          <p:val>
                                            <p:strVal val="#ppt_x"/>
                                          </p:val>
                                        </p:tav>
                                      </p:tavLst>
                                    </p:anim>
                                    <p:anim calcmode="lin" valueType="num">
                                      <p:cBhvr additive="base">
                                        <p:cTn id="8"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descr="5"/>
          <p:cNvPicPr>
            <a:picLocks noChangeAspect="1" noChangeArrowheads="1"/>
          </p:cNvPicPr>
          <p:nvPr/>
        </p:nvPicPr>
        <p:blipFill>
          <a:blip r:embed="rId3" cstate="print"/>
          <a:srcRect/>
          <a:stretch>
            <a:fillRect/>
          </a:stretch>
        </p:blipFill>
        <p:spPr bwMode="auto">
          <a:xfrm>
            <a:off x="381000" y="152400"/>
            <a:ext cx="8458200" cy="6553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5EFC0BB-0906-4FED-8B57-44D53B74E59E}"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152400" y="0"/>
            <a:ext cx="9144000" cy="1524000"/>
          </a:xfrm>
        </p:spPr>
        <p:txBody>
          <a:bodyPr/>
          <a:lstStyle/>
          <a:p>
            <a:pPr marL="25400" indent="-25400" eaLnBrk="1" hangingPunct="1"/>
            <a:r>
              <a:rPr lang="en-US" sz="3600" i="1" dirty="0" smtClean="0">
                <a:latin typeface="Gabriola" pitchFamily="82" charset="0"/>
              </a:rPr>
              <a:t>Sickle-Cell Disease:</a:t>
            </a:r>
            <a:endParaRPr lang="en-US" sz="3600" b="1" dirty="0" smtClean="0">
              <a:solidFill>
                <a:srgbClr val="034694"/>
              </a:solidFill>
              <a:latin typeface="Gabriola" pitchFamily="82" charset="0"/>
            </a:endParaRPr>
          </a:p>
        </p:txBody>
      </p:sp>
      <p:sp>
        <p:nvSpPr>
          <p:cNvPr id="302083" name="Rectangle 3"/>
          <p:cNvSpPr>
            <a:spLocks noGrp="1" noChangeArrowheads="1"/>
          </p:cNvSpPr>
          <p:nvPr>
            <p:ph type="body" idx="1"/>
          </p:nvPr>
        </p:nvSpPr>
        <p:spPr>
          <a:xfrm>
            <a:off x="457200" y="1676400"/>
            <a:ext cx="8229600" cy="2514600"/>
          </a:xfrm>
        </p:spPr>
        <p:txBody>
          <a:bodyPr/>
          <a:lstStyle/>
          <a:p>
            <a:pPr lvl="1"/>
            <a:r>
              <a:rPr lang="en-US" i="1" dirty="0" smtClean="0">
                <a:latin typeface="Gabriola" pitchFamily="82" charset="0"/>
              </a:rPr>
              <a:t>A Simple Change in  Primary Structure</a:t>
            </a:r>
          </a:p>
          <a:p>
            <a:pPr lvl="1"/>
            <a:r>
              <a:rPr lang="en-US" dirty="0" smtClean="0">
                <a:latin typeface="Gabriola" pitchFamily="82" charset="0"/>
              </a:rPr>
              <a:t>Results from a single amino acid substitution in the protein hemoglobin</a:t>
            </a:r>
          </a:p>
        </p:txBody>
      </p:sp>
      <p:sp>
        <p:nvSpPr>
          <p:cNvPr id="4" name="Slide Number Placeholder 3"/>
          <p:cNvSpPr>
            <a:spLocks noGrp="1"/>
          </p:cNvSpPr>
          <p:nvPr>
            <p:ph type="sldNum" sz="quarter" idx="12"/>
          </p:nvPr>
        </p:nvSpPr>
        <p:spPr/>
        <p:txBody>
          <a:bodyPr/>
          <a:lstStyle/>
          <a:p>
            <a:fld id="{15EFC0BB-0906-4FED-8B57-44D53B74E59E}" type="slidenum">
              <a:rPr lang="en-US" smtClean="0">
                <a:latin typeface="Gabriola" pitchFamily="82" charset="0"/>
              </a:rPr>
              <a:pPr/>
              <a:t>43</a:t>
            </a:fld>
            <a:endParaRPr lang="en-US">
              <a:latin typeface="Gabriola" pitchFamily="8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body" idx="1"/>
          </p:nvPr>
        </p:nvSpPr>
        <p:spPr>
          <a:xfrm>
            <a:off x="457200" y="-76200"/>
            <a:ext cx="8229600" cy="838200"/>
          </a:xfrm>
        </p:spPr>
        <p:txBody>
          <a:bodyPr/>
          <a:lstStyle/>
          <a:p>
            <a:pPr eaLnBrk="1" hangingPunct="1">
              <a:buNone/>
            </a:pPr>
            <a:r>
              <a:rPr lang="en-US" dirty="0" smtClean="0">
                <a:latin typeface="Gabriola" pitchFamily="82" charset="0"/>
              </a:rPr>
              <a:t>Hemoglobin structure and sickle-cell disease</a:t>
            </a:r>
          </a:p>
        </p:txBody>
      </p:sp>
      <p:sp>
        <p:nvSpPr>
          <p:cNvPr id="303107" name="Text Box 3"/>
          <p:cNvSpPr txBox="1">
            <a:spLocks noChangeArrowheads="1"/>
          </p:cNvSpPr>
          <p:nvPr/>
        </p:nvSpPr>
        <p:spPr bwMode="auto">
          <a:xfrm>
            <a:off x="7391400" y="5265738"/>
            <a:ext cx="1676400" cy="739306"/>
          </a:xfrm>
          <a:prstGeom prst="rect">
            <a:avLst/>
          </a:prstGeom>
          <a:noFill/>
          <a:ln w="34925">
            <a:noFill/>
            <a:miter lim="800000"/>
            <a:headEnd/>
            <a:tailEnd/>
          </a:ln>
        </p:spPr>
        <p:txBody>
          <a:bodyPr lIns="92075" tIns="46038" rIns="92075" bIns="46038" anchor="ctr">
            <a:spAutoFit/>
          </a:bodyPr>
          <a:lstStyle/>
          <a:p>
            <a:pPr eaLnBrk="0" hangingPunct="0"/>
            <a:r>
              <a:rPr lang="en-US" sz="1400">
                <a:latin typeface="Gabriola" pitchFamily="82" charset="0"/>
              </a:rPr>
              <a:t>Fibers of abnormal</a:t>
            </a:r>
            <a:br>
              <a:rPr lang="en-US" sz="1400">
                <a:latin typeface="Gabriola" pitchFamily="82" charset="0"/>
              </a:rPr>
            </a:br>
            <a:r>
              <a:rPr lang="en-US" sz="1400">
                <a:latin typeface="Gabriola" pitchFamily="82" charset="0"/>
              </a:rPr>
              <a:t>hemoglobin deform cell into sickle shape.</a:t>
            </a:r>
          </a:p>
        </p:txBody>
      </p:sp>
      <p:grpSp>
        <p:nvGrpSpPr>
          <p:cNvPr id="2" name="Group 4"/>
          <p:cNvGrpSpPr>
            <a:grpSpLocks/>
          </p:cNvGrpSpPr>
          <p:nvPr/>
        </p:nvGrpSpPr>
        <p:grpSpPr bwMode="auto">
          <a:xfrm>
            <a:off x="685800" y="609600"/>
            <a:ext cx="8305800" cy="5767388"/>
            <a:chOff x="432" y="384"/>
            <a:chExt cx="5232" cy="3633"/>
          </a:xfrm>
        </p:grpSpPr>
        <p:pic>
          <p:nvPicPr>
            <p:cNvPr id="303109" name="Picture 5"/>
            <p:cNvPicPr>
              <a:picLocks noChangeAspect="1" noChangeArrowheads="1"/>
            </p:cNvPicPr>
            <p:nvPr/>
          </p:nvPicPr>
          <p:blipFill>
            <a:blip r:embed="rId2" cstate="print"/>
            <a:srcRect/>
            <a:stretch>
              <a:fillRect/>
            </a:stretch>
          </p:blipFill>
          <p:spPr bwMode="auto">
            <a:xfrm>
              <a:off x="1626" y="672"/>
              <a:ext cx="2823" cy="3102"/>
            </a:xfrm>
            <a:prstGeom prst="rect">
              <a:avLst/>
            </a:prstGeom>
            <a:noFill/>
            <a:ln w="9525">
              <a:noFill/>
              <a:miter lim="800000"/>
              <a:headEnd/>
              <a:tailEnd/>
            </a:ln>
          </p:spPr>
        </p:pic>
        <p:sp>
          <p:nvSpPr>
            <p:cNvPr id="303110" name="Text Box 6"/>
            <p:cNvSpPr txBox="1">
              <a:spLocks noChangeArrowheads="1"/>
            </p:cNvSpPr>
            <p:nvPr/>
          </p:nvSpPr>
          <p:spPr bwMode="auto">
            <a:xfrm>
              <a:off x="432" y="903"/>
              <a:ext cx="1010" cy="330"/>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Primary </a:t>
              </a:r>
              <a:br>
                <a:rPr lang="en-US" sz="1400" b="1">
                  <a:latin typeface="Gabriola" pitchFamily="82" charset="0"/>
                  <a:sym typeface="Symbol" pitchFamily="18" charset="2"/>
                </a:rPr>
              </a:br>
              <a:r>
                <a:rPr lang="en-US" sz="1400" b="1">
                  <a:latin typeface="Gabriola" pitchFamily="82" charset="0"/>
                  <a:sym typeface="Symbol" pitchFamily="18" charset="2"/>
                </a:rPr>
                <a:t>structure</a:t>
              </a:r>
              <a:endParaRPr lang="en-US" sz="1400" b="1">
                <a:latin typeface="Gabriola" pitchFamily="82" charset="0"/>
              </a:endParaRPr>
            </a:p>
          </p:txBody>
        </p:sp>
        <p:sp>
          <p:nvSpPr>
            <p:cNvPr id="303111" name="Text Box 7"/>
            <p:cNvSpPr txBox="1">
              <a:spLocks noChangeArrowheads="1"/>
            </p:cNvSpPr>
            <p:nvPr/>
          </p:nvSpPr>
          <p:spPr bwMode="auto">
            <a:xfrm>
              <a:off x="432" y="1277"/>
              <a:ext cx="1010" cy="466"/>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Secondary</a:t>
              </a:r>
              <a:br>
                <a:rPr lang="en-US" sz="1400" b="1">
                  <a:latin typeface="Gabriola" pitchFamily="82" charset="0"/>
                  <a:sym typeface="Symbol" pitchFamily="18" charset="2"/>
                </a:rPr>
              </a:br>
              <a:r>
                <a:rPr lang="en-US" sz="1400" b="1">
                  <a:latin typeface="Gabriola" pitchFamily="82" charset="0"/>
                  <a:sym typeface="Symbol" pitchFamily="18" charset="2"/>
                </a:rPr>
                <a:t>and tertiary</a:t>
              </a:r>
              <a:br>
                <a:rPr lang="en-US" sz="1400" b="1">
                  <a:latin typeface="Gabriola" pitchFamily="82" charset="0"/>
                  <a:sym typeface="Symbol" pitchFamily="18" charset="2"/>
                </a:rPr>
              </a:br>
              <a:r>
                <a:rPr lang="en-US" sz="1400" b="1">
                  <a:latin typeface="Gabriola" pitchFamily="82" charset="0"/>
                  <a:sym typeface="Symbol" pitchFamily="18" charset="2"/>
                </a:rPr>
                <a:t>structures</a:t>
              </a:r>
              <a:endParaRPr lang="en-US" sz="1400" b="1">
                <a:latin typeface="Gabriola" pitchFamily="82" charset="0"/>
              </a:endParaRPr>
            </a:p>
          </p:txBody>
        </p:sp>
        <p:sp>
          <p:nvSpPr>
            <p:cNvPr id="303112" name="Text Box 8"/>
            <p:cNvSpPr txBox="1">
              <a:spLocks noChangeArrowheads="1"/>
            </p:cNvSpPr>
            <p:nvPr/>
          </p:nvSpPr>
          <p:spPr bwMode="auto">
            <a:xfrm>
              <a:off x="432" y="1895"/>
              <a:ext cx="1010" cy="330"/>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Quaternary </a:t>
              </a:r>
              <a:br>
                <a:rPr lang="en-US" sz="1400" b="1">
                  <a:latin typeface="Gabriola" pitchFamily="82" charset="0"/>
                  <a:sym typeface="Symbol" pitchFamily="18" charset="2"/>
                </a:rPr>
              </a:br>
              <a:r>
                <a:rPr lang="en-US" sz="1400" b="1">
                  <a:latin typeface="Gabriola" pitchFamily="82" charset="0"/>
                  <a:sym typeface="Symbol" pitchFamily="18" charset="2"/>
                </a:rPr>
                <a:t>structure</a:t>
              </a:r>
              <a:endParaRPr lang="en-US" sz="1400" b="1">
                <a:latin typeface="Gabriola" pitchFamily="82" charset="0"/>
              </a:endParaRPr>
            </a:p>
          </p:txBody>
        </p:sp>
        <p:sp>
          <p:nvSpPr>
            <p:cNvPr id="303113" name="Text Box 9"/>
            <p:cNvSpPr txBox="1">
              <a:spLocks noChangeArrowheads="1"/>
            </p:cNvSpPr>
            <p:nvPr/>
          </p:nvSpPr>
          <p:spPr bwMode="auto">
            <a:xfrm>
              <a:off x="432" y="2477"/>
              <a:ext cx="1010" cy="194"/>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Function</a:t>
              </a:r>
              <a:endParaRPr lang="en-US" sz="1400" b="1">
                <a:latin typeface="Gabriola" pitchFamily="82" charset="0"/>
              </a:endParaRPr>
            </a:p>
          </p:txBody>
        </p:sp>
        <p:sp>
          <p:nvSpPr>
            <p:cNvPr id="303114" name="Text Box 10"/>
            <p:cNvSpPr txBox="1">
              <a:spLocks noChangeArrowheads="1"/>
            </p:cNvSpPr>
            <p:nvPr/>
          </p:nvSpPr>
          <p:spPr bwMode="auto">
            <a:xfrm>
              <a:off x="432" y="3178"/>
              <a:ext cx="1010" cy="330"/>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Red blood</a:t>
              </a:r>
              <a:br>
                <a:rPr lang="en-US" sz="1400" b="1">
                  <a:latin typeface="Gabriola" pitchFamily="82" charset="0"/>
                  <a:sym typeface="Symbol" pitchFamily="18" charset="2"/>
                </a:rPr>
              </a:br>
              <a:r>
                <a:rPr lang="en-US" sz="1400" b="1">
                  <a:latin typeface="Gabriola" pitchFamily="82" charset="0"/>
                  <a:sym typeface="Symbol" pitchFamily="18" charset="2"/>
                </a:rPr>
                <a:t>cell shape</a:t>
              </a:r>
              <a:endParaRPr lang="en-US" sz="1400" b="1">
                <a:latin typeface="Gabriola" pitchFamily="82" charset="0"/>
              </a:endParaRPr>
            </a:p>
          </p:txBody>
        </p:sp>
        <p:sp>
          <p:nvSpPr>
            <p:cNvPr id="303115" name="Text Box 11"/>
            <p:cNvSpPr txBox="1">
              <a:spLocks noChangeArrowheads="1"/>
            </p:cNvSpPr>
            <p:nvPr/>
          </p:nvSpPr>
          <p:spPr bwMode="auto">
            <a:xfrm>
              <a:off x="983" y="1896"/>
              <a:ext cx="1010"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Hemoglobin A</a:t>
              </a:r>
            </a:p>
          </p:txBody>
        </p:sp>
        <p:sp>
          <p:nvSpPr>
            <p:cNvPr id="303116" name="Text Box 12"/>
            <p:cNvSpPr txBox="1">
              <a:spLocks noChangeArrowheads="1"/>
            </p:cNvSpPr>
            <p:nvPr/>
          </p:nvSpPr>
          <p:spPr bwMode="auto">
            <a:xfrm>
              <a:off x="1105" y="2466"/>
              <a:ext cx="1010" cy="737"/>
            </a:xfrm>
            <a:prstGeom prst="rect">
              <a:avLst/>
            </a:prstGeom>
            <a:noFill/>
            <a:ln w="34925">
              <a:noFill/>
              <a:miter lim="800000"/>
              <a:headEnd/>
              <a:tailEnd/>
            </a:ln>
          </p:spPr>
          <p:txBody>
            <a:bodyPr lIns="92075" tIns="46038" rIns="92075" bIns="46038" anchor="ctr">
              <a:spAutoFit/>
            </a:bodyPr>
            <a:lstStyle/>
            <a:p>
              <a:pPr eaLnBrk="0" hangingPunct="0"/>
              <a:r>
                <a:rPr lang="en-US" sz="1400">
                  <a:latin typeface="Gabriola" pitchFamily="82" charset="0"/>
                </a:rPr>
                <a:t>Molecules do</a:t>
              </a:r>
              <a:br>
                <a:rPr lang="en-US" sz="1400">
                  <a:latin typeface="Gabriola" pitchFamily="82" charset="0"/>
                </a:rPr>
              </a:br>
              <a:r>
                <a:rPr lang="en-US" sz="1400">
                  <a:latin typeface="Gabriola" pitchFamily="82" charset="0"/>
                </a:rPr>
                <a:t>not associate</a:t>
              </a:r>
              <a:br>
                <a:rPr lang="en-US" sz="1400">
                  <a:latin typeface="Gabriola" pitchFamily="82" charset="0"/>
                </a:rPr>
              </a:br>
              <a:r>
                <a:rPr lang="en-US" sz="1400">
                  <a:latin typeface="Gabriola" pitchFamily="82" charset="0"/>
                </a:rPr>
                <a:t>with one</a:t>
              </a:r>
              <a:br>
                <a:rPr lang="en-US" sz="1400">
                  <a:latin typeface="Gabriola" pitchFamily="82" charset="0"/>
                </a:rPr>
              </a:br>
              <a:r>
                <a:rPr lang="en-US" sz="1400">
                  <a:latin typeface="Gabriola" pitchFamily="82" charset="0"/>
                </a:rPr>
                <a:t>another, each</a:t>
              </a:r>
              <a:br>
                <a:rPr lang="en-US" sz="1400">
                  <a:latin typeface="Gabriola" pitchFamily="82" charset="0"/>
                </a:rPr>
              </a:br>
              <a:r>
                <a:rPr lang="en-US" sz="1400">
                  <a:latin typeface="Gabriola" pitchFamily="82" charset="0"/>
                </a:rPr>
                <a:t>carries oxygen.</a:t>
              </a:r>
            </a:p>
          </p:txBody>
        </p:sp>
        <p:sp>
          <p:nvSpPr>
            <p:cNvPr id="303117" name="Text Box 13"/>
            <p:cNvSpPr txBox="1">
              <a:spLocks noChangeArrowheads="1"/>
            </p:cNvSpPr>
            <p:nvPr/>
          </p:nvSpPr>
          <p:spPr bwMode="auto">
            <a:xfrm>
              <a:off x="1113" y="3177"/>
              <a:ext cx="1010" cy="737"/>
            </a:xfrm>
            <a:prstGeom prst="rect">
              <a:avLst/>
            </a:prstGeom>
            <a:noFill/>
            <a:ln w="34925">
              <a:noFill/>
              <a:miter lim="800000"/>
              <a:headEnd/>
              <a:tailEnd/>
            </a:ln>
          </p:spPr>
          <p:txBody>
            <a:bodyPr lIns="92075" tIns="46038" rIns="92075" bIns="46038" anchor="ctr">
              <a:spAutoFit/>
            </a:bodyPr>
            <a:lstStyle/>
            <a:p>
              <a:pPr eaLnBrk="0" hangingPunct="0"/>
              <a:r>
                <a:rPr lang="en-US" sz="1400">
                  <a:latin typeface="Gabriola" pitchFamily="82" charset="0"/>
                </a:rPr>
                <a:t>Normal cells are</a:t>
              </a:r>
              <a:br>
                <a:rPr lang="en-US" sz="1400">
                  <a:latin typeface="Gabriola" pitchFamily="82" charset="0"/>
                </a:rPr>
              </a:br>
              <a:r>
                <a:rPr lang="en-US" sz="1400">
                  <a:latin typeface="Gabriola" pitchFamily="82" charset="0"/>
                </a:rPr>
                <a:t>full of individual</a:t>
              </a:r>
              <a:br>
                <a:rPr lang="en-US" sz="1400">
                  <a:latin typeface="Gabriola" pitchFamily="82" charset="0"/>
                </a:rPr>
              </a:br>
              <a:r>
                <a:rPr lang="en-US" sz="1400">
                  <a:latin typeface="Gabriola" pitchFamily="82" charset="0"/>
                </a:rPr>
                <a:t>hemoglobin</a:t>
              </a:r>
              <a:br>
                <a:rPr lang="en-US" sz="1400">
                  <a:latin typeface="Gabriola" pitchFamily="82" charset="0"/>
                </a:rPr>
              </a:br>
              <a:r>
                <a:rPr lang="en-US" sz="1400">
                  <a:latin typeface="Gabriola" pitchFamily="82" charset="0"/>
                </a:rPr>
                <a:t>molecules, each</a:t>
              </a:r>
              <a:br>
                <a:rPr lang="en-US" sz="1400">
                  <a:latin typeface="Gabriola" pitchFamily="82" charset="0"/>
                </a:rPr>
              </a:br>
              <a:r>
                <a:rPr lang="en-US" sz="1400">
                  <a:latin typeface="Gabriola" pitchFamily="82" charset="0"/>
                </a:rPr>
                <a:t>carrying oxygen</a:t>
              </a:r>
            </a:p>
          </p:txBody>
        </p:sp>
        <p:sp>
          <p:nvSpPr>
            <p:cNvPr id="303118" name="Text Box 14"/>
            <p:cNvSpPr txBox="1">
              <a:spLocks noChangeArrowheads="1"/>
            </p:cNvSpPr>
            <p:nvPr/>
          </p:nvSpPr>
          <p:spPr bwMode="auto">
            <a:xfrm>
              <a:off x="1396" y="1794"/>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19" name="Text Box 15"/>
            <p:cNvSpPr txBox="1">
              <a:spLocks noChangeArrowheads="1"/>
            </p:cNvSpPr>
            <p:nvPr/>
          </p:nvSpPr>
          <p:spPr bwMode="auto">
            <a:xfrm>
              <a:off x="1442" y="2116"/>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20" name="Text Box 16"/>
            <p:cNvSpPr txBox="1">
              <a:spLocks noChangeArrowheads="1"/>
            </p:cNvSpPr>
            <p:nvPr/>
          </p:nvSpPr>
          <p:spPr bwMode="auto">
            <a:xfrm>
              <a:off x="1947" y="1794"/>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21" name="Text Box 17"/>
            <p:cNvSpPr txBox="1">
              <a:spLocks noChangeArrowheads="1"/>
            </p:cNvSpPr>
            <p:nvPr/>
          </p:nvSpPr>
          <p:spPr bwMode="auto">
            <a:xfrm>
              <a:off x="1855" y="2162"/>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22" name="Text Box 18"/>
            <p:cNvSpPr txBox="1">
              <a:spLocks noChangeArrowheads="1"/>
            </p:cNvSpPr>
            <p:nvPr/>
          </p:nvSpPr>
          <p:spPr bwMode="auto">
            <a:xfrm>
              <a:off x="1947" y="3034"/>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10 </a:t>
              </a:r>
              <a:r>
                <a:rPr lang="en-US" sz="1400">
                  <a:latin typeface="Gabriola" pitchFamily="82" charset="0"/>
                  <a:sym typeface="Symbol" pitchFamily="18" charset="2"/>
                </a:rPr>
                <a:t>m</a:t>
              </a:r>
              <a:endParaRPr lang="en-US" sz="1400">
                <a:latin typeface="Gabriola" pitchFamily="82" charset="0"/>
              </a:endParaRPr>
            </a:p>
          </p:txBody>
        </p:sp>
        <p:sp>
          <p:nvSpPr>
            <p:cNvPr id="303123" name="Text Box 19"/>
            <p:cNvSpPr txBox="1">
              <a:spLocks noChangeArrowheads="1"/>
            </p:cNvSpPr>
            <p:nvPr/>
          </p:nvSpPr>
          <p:spPr bwMode="auto">
            <a:xfrm>
              <a:off x="3761" y="3034"/>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10 </a:t>
              </a:r>
              <a:r>
                <a:rPr lang="en-US" sz="1400">
                  <a:latin typeface="Gabriola" pitchFamily="82" charset="0"/>
                  <a:sym typeface="Symbol" pitchFamily="18" charset="2"/>
                </a:rPr>
                <a:t>m</a:t>
              </a:r>
              <a:endParaRPr lang="en-US" sz="1400">
                <a:latin typeface="Gabriola" pitchFamily="82" charset="0"/>
              </a:endParaRPr>
            </a:p>
          </p:txBody>
        </p:sp>
        <p:sp>
          <p:nvSpPr>
            <p:cNvPr id="303124" name="Text Box 20"/>
            <p:cNvSpPr txBox="1">
              <a:spLocks noChangeArrowheads="1"/>
            </p:cNvSpPr>
            <p:nvPr/>
          </p:nvSpPr>
          <p:spPr bwMode="auto">
            <a:xfrm>
              <a:off x="3187" y="1886"/>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25" name="Text Box 21"/>
            <p:cNvSpPr txBox="1">
              <a:spLocks noChangeArrowheads="1"/>
            </p:cNvSpPr>
            <p:nvPr/>
          </p:nvSpPr>
          <p:spPr bwMode="auto">
            <a:xfrm>
              <a:off x="3141" y="2116"/>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26" name="Text Box 22"/>
            <p:cNvSpPr txBox="1">
              <a:spLocks noChangeArrowheads="1"/>
            </p:cNvSpPr>
            <p:nvPr/>
          </p:nvSpPr>
          <p:spPr bwMode="auto">
            <a:xfrm>
              <a:off x="3738" y="1886"/>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27" name="Text Box 23"/>
            <p:cNvSpPr txBox="1">
              <a:spLocks noChangeArrowheads="1"/>
            </p:cNvSpPr>
            <p:nvPr/>
          </p:nvSpPr>
          <p:spPr bwMode="auto">
            <a:xfrm>
              <a:off x="3738" y="2024"/>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a:t>
              </a:r>
              <a:r>
                <a:rPr lang="en-US" sz="1400">
                  <a:latin typeface="Gabriola" pitchFamily="82" charset="0"/>
                </a:rPr>
                <a:t> </a:t>
              </a:r>
            </a:p>
          </p:txBody>
        </p:sp>
        <p:sp>
          <p:nvSpPr>
            <p:cNvPr id="303128" name="Text Box 24"/>
            <p:cNvSpPr txBox="1">
              <a:spLocks noChangeArrowheads="1"/>
            </p:cNvSpPr>
            <p:nvPr/>
          </p:nvSpPr>
          <p:spPr bwMode="auto">
            <a:xfrm>
              <a:off x="2819" y="921"/>
              <a:ext cx="1011" cy="330"/>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Primary </a:t>
              </a:r>
              <a:br>
                <a:rPr lang="en-US" sz="1400" b="1">
                  <a:latin typeface="Gabriola" pitchFamily="82" charset="0"/>
                  <a:sym typeface="Symbol" pitchFamily="18" charset="2"/>
                </a:rPr>
              </a:br>
              <a:r>
                <a:rPr lang="en-US" sz="1400" b="1">
                  <a:latin typeface="Gabriola" pitchFamily="82" charset="0"/>
                  <a:sym typeface="Symbol" pitchFamily="18" charset="2"/>
                </a:rPr>
                <a:t>structure</a:t>
              </a:r>
              <a:endParaRPr lang="en-US" sz="1400" b="1">
                <a:latin typeface="Gabriola" pitchFamily="82" charset="0"/>
              </a:endParaRPr>
            </a:p>
          </p:txBody>
        </p:sp>
        <p:sp>
          <p:nvSpPr>
            <p:cNvPr id="303129" name="Text Box 25"/>
            <p:cNvSpPr txBox="1">
              <a:spLocks noChangeArrowheads="1"/>
            </p:cNvSpPr>
            <p:nvPr/>
          </p:nvSpPr>
          <p:spPr bwMode="auto">
            <a:xfrm>
              <a:off x="2819" y="1295"/>
              <a:ext cx="1011" cy="466"/>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Secondary</a:t>
              </a:r>
              <a:br>
                <a:rPr lang="en-US" sz="1400" b="1">
                  <a:latin typeface="Gabriola" pitchFamily="82" charset="0"/>
                  <a:sym typeface="Symbol" pitchFamily="18" charset="2"/>
                </a:rPr>
              </a:br>
              <a:r>
                <a:rPr lang="en-US" sz="1400" b="1">
                  <a:latin typeface="Gabriola" pitchFamily="82" charset="0"/>
                  <a:sym typeface="Symbol" pitchFamily="18" charset="2"/>
                </a:rPr>
                <a:t>and tertiary</a:t>
              </a:r>
              <a:br>
                <a:rPr lang="en-US" sz="1400" b="1">
                  <a:latin typeface="Gabriola" pitchFamily="82" charset="0"/>
                  <a:sym typeface="Symbol" pitchFamily="18" charset="2"/>
                </a:rPr>
              </a:br>
              <a:r>
                <a:rPr lang="en-US" sz="1400" b="1">
                  <a:latin typeface="Gabriola" pitchFamily="82" charset="0"/>
                  <a:sym typeface="Symbol" pitchFamily="18" charset="2"/>
                </a:rPr>
                <a:t>structures</a:t>
              </a:r>
              <a:endParaRPr lang="en-US" sz="1400" b="1">
                <a:latin typeface="Gabriola" pitchFamily="82" charset="0"/>
              </a:endParaRPr>
            </a:p>
          </p:txBody>
        </p:sp>
        <p:sp>
          <p:nvSpPr>
            <p:cNvPr id="303130" name="Text Box 26"/>
            <p:cNvSpPr txBox="1">
              <a:spLocks noChangeArrowheads="1"/>
            </p:cNvSpPr>
            <p:nvPr/>
          </p:nvSpPr>
          <p:spPr bwMode="auto">
            <a:xfrm>
              <a:off x="2819" y="1913"/>
              <a:ext cx="1011" cy="330"/>
            </a:xfrm>
            <a:prstGeom prst="rect">
              <a:avLst/>
            </a:prstGeom>
            <a:noFill/>
            <a:ln w="34925">
              <a:noFill/>
              <a:miter lim="800000"/>
              <a:headEnd/>
              <a:tailEnd/>
            </a:ln>
          </p:spPr>
          <p:txBody>
            <a:bodyPr lIns="92075" tIns="46038" rIns="92075" bIns="46038" anchor="ctr">
              <a:spAutoFit/>
            </a:bodyPr>
            <a:lstStyle/>
            <a:p>
              <a:pPr eaLnBrk="0" hangingPunct="0"/>
              <a:r>
                <a:rPr lang="en-US" sz="1400" b="1" dirty="0">
                  <a:latin typeface="Gabriola" pitchFamily="82" charset="0"/>
                  <a:sym typeface="Symbol" pitchFamily="18" charset="2"/>
                </a:rPr>
                <a:t>Quaternary </a:t>
              </a:r>
              <a:br>
                <a:rPr lang="en-US" sz="1400" b="1" dirty="0">
                  <a:latin typeface="Gabriola" pitchFamily="82" charset="0"/>
                  <a:sym typeface="Symbol" pitchFamily="18" charset="2"/>
                </a:rPr>
              </a:br>
              <a:r>
                <a:rPr lang="en-US" sz="1400" b="1" dirty="0">
                  <a:latin typeface="Gabriola" pitchFamily="82" charset="0"/>
                  <a:sym typeface="Symbol" pitchFamily="18" charset="2"/>
                </a:rPr>
                <a:t>structure</a:t>
              </a:r>
              <a:endParaRPr lang="en-US" sz="1400" b="1" dirty="0">
                <a:latin typeface="Gabriola" pitchFamily="82" charset="0"/>
              </a:endParaRPr>
            </a:p>
          </p:txBody>
        </p:sp>
        <p:sp>
          <p:nvSpPr>
            <p:cNvPr id="303131" name="Text Box 27"/>
            <p:cNvSpPr txBox="1">
              <a:spLocks noChangeArrowheads="1"/>
            </p:cNvSpPr>
            <p:nvPr/>
          </p:nvSpPr>
          <p:spPr bwMode="auto">
            <a:xfrm>
              <a:off x="2819" y="2255"/>
              <a:ext cx="1011" cy="194"/>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Function</a:t>
              </a:r>
              <a:endParaRPr lang="en-US" sz="1400" b="1">
                <a:latin typeface="Gabriola" pitchFamily="82" charset="0"/>
              </a:endParaRPr>
            </a:p>
          </p:txBody>
        </p:sp>
        <p:sp>
          <p:nvSpPr>
            <p:cNvPr id="303132" name="Text Box 28"/>
            <p:cNvSpPr txBox="1">
              <a:spLocks noChangeArrowheads="1"/>
            </p:cNvSpPr>
            <p:nvPr/>
          </p:nvSpPr>
          <p:spPr bwMode="auto">
            <a:xfrm>
              <a:off x="2819" y="3280"/>
              <a:ext cx="1011" cy="330"/>
            </a:xfrm>
            <a:prstGeom prst="rect">
              <a:avLst/>
            </a:prstGeom>
            <a:noFill/>
            <a:ln w="34925">
              <a:noFill/>
              <a:miter lim="800000"/>
              <a:headEnd/>
              <a:tailEnd/>
            </a:ln>
          </p:spPr>
          <p:txBody>
            <a:bodyPr lIns="92075" tIns="46038" rIns="92075" bIns="46038" anchor="ctr">
              <a:spAutoFit/>
            </a:bodyPr>
            <a:lstStyle/>
            <a:p>
              <a:pPr eaLnBrk="0" hangingPunct="0"/>
              <a:r>
                <a:rPr lang="en-US" sz="1400" b="1">
                  <a:latin typeface="Gabriola" pitchFamily="82" charset="0"/>
                  <a:sym typeface="Symbol" pitchFamily="18" charset="2"/>
                </a:rPr>
                <a:t>Red blood</a:t>
              </a:r>
              <a:br>
                <a:rPr lang="en-US" sz="1400" b="1">
                  <a:latin typeface="Gabriola" pitchFamily="82" charset="0"/>
                  <a:sym typeface="Symbol" pitchFamily="18" charset="2"/>
                </a:rPr>
              </a:br>
              <a:r>
                <a:rPr lang="en-US" sz="1400" b="1">
                  <a:latin typeface="Gabriola" pitchFamily="82" charset="0"/>
                  <a:sym typeface="Symbol" pitchFamily="18" charset="2"/>
                </a:rPr>
                <a:t>cell shape</a:t>
              </a:r>
              <a:endParaRPr lang="en-US" sz="1400" b="1">
                <a:latin typeface="Gabriola" pitchFamily="82" charset="0"/>
              </a:endParaRPr>
            </a:p>
          </p:txBody>
        </p:sp>
        <p:sp>
          <p:nvSpPr>
            <p:cNvPr id="303133" name="Text Box 29"/>
            <p:cNvSpPr txBox="1">
              <a:spLocks noChangeArrowheads="1"/>
            </p:cNvSpPr>
            <p:nvPr/>
          </p:nvSpPr>
          <p:spPr bwMode="auto">
            <a:xfrm>
              <a:off x="4526" y="1998"/>
              <a:ext cx="1010"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Hemoglobin S</a:t>
              </a:r>
            </a:p>
          </p:txBody>
        </p:sp>
        <p:sp>
          <p:nvSpPr>
            <p:cNvPr id="303134" name="Text Box 30"/>
            <p:cNvSpPr txBox="1">
              <a:spLocks noChangeArrowheads="1"/>
            </p:cNvSpPr>
            <p:nvPr/>
          </p:nvSpPr>
          <p:spPr bwMode="auto">
            <a:xfrm>
              <a:off x="4648" y="2238"/>
              <a:ext cx="1010" cy="873"/>
            </a:xfrm>
            <a:prstGeom prst="rect">
              <a:avLst/>
            </a:prstGeom>
            <a:noFill/>
            <a:ln w="34925">
              <a:noFill/>
              <a:miter lim="800000"/>
              <a:headEnd/>
              <a:tailEnd/>
            </a:ln>
          </p:spPr>
          <p:txBody>
            <a:bodyPr lIns="92075" tIns="46038" rIns="92075" bIns="46038" anchor="ctr">
              <a:spAutoFit/>
            </a:bodyPr>
            <a:lstStyle/>
            <a:p>
              <a:pPr eaLnBrk="0" hangingPunct="0"/>
              <a:r>
                <a:rPr lang="en-US" sz="1400" dirty="0">
                  <a:latin typeface="Gabriola" pitchFamily="82" charset="0"/>
                </a:rPr>
                <a:t>Molecules </a:t>
              </a:r>
              <a:br>
                <a:rPr lang="en-US" sz="1400" dirty="0">
                  <a:latin typeface="Gabriola" pitchFamily="82" charset="0"/>
                </a:rPr>
              </a:br>
              <a:r>
                <a:rPr lang="en-US" sz="1400" dirty="0">
                  <a:latin typeface="Gabriola" pitchFamily="82" charset="0"/>
                </a:rPr>
                <a:t>interact with </a:t>
              </a:r>
              <a:br>
                <a:rPr lang="en-US" sz="1400" dirty="0">
                  <a:latin typeface="Gabriola" pitchFamily="82" charset="0"/>
                </a:rPr>
              </a:br>
              <a:r>
                <a:rPr lang="en-US" sz="1400" dirty="0">
                  <a:latin typeface="Gabriola" pitchFamily="82" charset="0"/>
                </a:rPr>
                <a:t>one another to</a:t>
              </a:r>
              <a:br>
                <a:rPr lang="en-US" sz="1400" dirty="0">
                  <a:latin typeface="Gabriola" pitchFamily="82" charset="0"/>
                </a:rPr>
              </a:br>
              <a:r>
                <a:rPr lang="en-US" sz="1400" dirty="0">
                  <a:latin typeface="Gabriola" pitchFamily="82" charset="0"/>
                </a:rPr>
                <a:t>crystallize into a fiber, capacity to carry oxygen is greatly reduced.</a:t>
              </a:r>
            </a:p>
          </p:txBody>
        </p:sp>
        <p:sp>
          <p:nvSpPr>
            <p:cNvPr id="303135" name="Text Box 31"/>
            <p:cNvSpPr txBox="1">
              <a:spLocks noChangeArrowheads="1"/>
            </p:cNvSpPr>
            <p:nvPr/>
          </p:nvSpPr>
          <p:spPr bwMode="auto">
            <a:xfrm>
              <a:off x="2085" y="1380"/>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 subunit</a:t>
              </a:r>
              <a:endParaRPr lang="en-US" sz="1400">
                <a:latin typeface="Gabriola" pitchFamily="82" charset="0"/>
              </a:endParaRPr>
            </a:p>
          </p:txBody>
        </p:sp>
        <p:sp>
          <p:nvSpPr>
            <p:cNvPr id="303136" name="Text Box 32"/>
            <p:cNvSpPr txBox="1">
              <a:spLocks noChangeArrowheads="1"/>
            </p:cNvSpPr>
            <p:nvPr/>
          </p:nvSpPr>
          <p:spPr bwMode="auto">
            <a:xfrm>
              <a:off x="3921" y="1380"/>
              <a:ext cx="1010" cy="196"/>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sym typeface="Symbol" pitchFamily="18" charset="2"/>
                </a:rPr>
                <a:t> subunit</a:t>
              </a:r>
              <a:endParaRPr lang="en-US" sz="1400">
                <a:latin typeface="Gabriola" pitchFamily="82" charset="0"/>
              </a:endParaRPr>
            </a:p>
          </p:txBody>
        </p:sp>
        <p:sp>
          <p:nvSpPr>
            <p:cNvPr id="303137" name="Text Box 33"/>
            <p:cNvSpPr txBox="1">
              <a:spLocks noChangeArrowheads="1"/>
            </p:cNvSpPr>
            <p:nvPr/>
          </p:nvSpPr>
          <p:spPr bwMode="auto">
            <a:xfrm>
              <a:off x="1396" y="1077"/>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1</a:t>
              </a:r>
            </a:p>
          </p:txBody>
        </p:sp>
        <p:sp>
          <p:nvSpPr>
            <p:cNvPr id="303138" name="Text Box 34"/>
            <p:cNvSpPr txBox="1">
              <a:spLocks noChangeArrowheads="1"/>
            </p:cNvSpPr>
            <p:nvPr/>
          </p:nvSpPr>
          <p:spPr bwMode="auto">
            <a:xfrm>
              <a:off x="1542" y="1077"/>
              <a:ext cx="596"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2</a:t>
              </a:r>
            </a:p>
          </p:txBody>
        </p:sp>
        <p:sp>
          <p:nvSpPr>
            <p:cNvPr id="303139" name="Text Box 35"/>
            <p:cNvSpPr txBox="1">
              <a:spLocks noChangeArrowheads="1"/>
            </p:cNvSpPr>
            <p:nvPr/>
          </p:nvSpPr>
          <p:spPr bwMode="auto">
            <a:xfrm>
              <a:off x="1672" y="1080"/>
              <a:ext cx="600"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3</a:t>
              </a:r>
            </a:p>
          </p:txBody>
        </p:sp>
        <p:sp>
          <p:nvSpPr>
            <p:cNvPr id="303140" name="Text Box 36"/>
            <p:cNvSpPr txBox="1">
              <a:spLocks noChangeArrowheads="1"/>
            </p:cNvSpPr>
            <p:nvPr/>
          </p:nvSpPr>
          <p:spPr bwMode="auto">
            <a:xfrm>
              <a:off x="1817" y="1081"/>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4</a:t>
              </a:r>
            </a:p>
          </p:txBody>
        </p:sp>
        <p:sp>
          <p:nvSpPr>
            <p:cNvPr id="303141" name="Text Box 37"/>
            <p:cNvSpPr txBox="1">
              <a:spLocks noChangeArrowheads="1"/>
            </p:cNvSpPr>
            <p:nvPr/>
          </p:nvSpPr>
          <p:spPr bwMode="auto">
            <a:xfrm>
              <a:off x="1947" y="1070"/>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5</a:t>
              </a:r>
            </a:p>
          </p:txBody>
        </p:sp>
        <p:sp>
          <p:nvSpPr>
            <p:cNvPr id="303142" name="Text Box 38"/>
            <p:cNvSpPr txBox="1">
              <a:spLocks noChangeArrowheads="1"/>
            </p:cNvSpPr>
            <p:nvPr/>
          </p:nvSpPr>
          <p:spPr bwMode="auto">
            <a:xfrm>
              <a:off x="2093" y="1070"/>
              <a:ext cx="596"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6</a:t>
              </a:r>
            </a:p>
          </p:txBody>
        </p:sp>
        <p:sp>
          <p:nvSpPr>
            <p:cNvPr id="303143" name="Text Box 39"/>
            <p:cNvSpPr txBox="1">
              <a:spLocks noChangeArrowheads="1"/>
            </p:cNvSpPr>
            <p:nvPr/>
          </p:nvSpPr>
          <p:spPr bwMode="auto">
            <a:xfrm>
              <a:off x="2238" y="1070"/>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7</a:t>
              </a:r>
            </a:p>
          </p:txBody>
        </p:sp>
        <p:sp>
          <p:nvSpPr>
            <p:cNvPr id="303144" name="Text Box 40"/>
            <p:cNvSpPr txBox="1">
              <a:spLocks noChangeArrowheads="1"/>
            </p:cNvSpPr>
            <p:nvPr/>
          </p:nvSpPr>
          <p:spPr bwMode="auto">
            <a:xfrm>
              <a:off x="3455" y="1069"/>
              <a:ext cx="598"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3</a:t>
              </a:r>
            </a:p>
          </p:txBody>
        </p:sp>
        <p:sp>
          <p:nvSpPr>
            <p:cNvPr id="303145" name="Text Box 41"/>
            <p:cNvSpPr txBox="1">
              <a:spLocks noChangeArrowheads="1"/>
            </p:cNvSpPr>
            <p:nvPr/>
          </p:nvSpPr>
          <p:spPr bwMode="auto">
            <a:xfrm>
              <a:off x="3600" y="1069"/>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4</a:t>
              </a:r>
            </a:p>
          </p:txBody>
        </p:sp>
        <p:sp>
          <p:nvSpPr>
            <p:cNvPr id="303146" name="Text Box 42"/>
            <p:cNvSpPr txBox="1">
              <a:spLocks noChangeArrowheads="1"/>
            </p:cNvSpPr>
            <p:nvPr/>
          </p:nvSpPr>
          <p:spPr bwMode="auto">
            <a:xfrm>
              <a:off x="3730" y="1062"/>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5</a:t>
              </a:r>
            </a:p>
          </p:txBody>
        </p:sp>
        <p:sp>
          <p:nvSpPr>
            <p:cNvPr id="303147" name="Text Box 43"/>
            <p:cNvSpPr txBox="1">
              <a:spLocks noChangeArrowheads="1"/>
            </p:cNvSpPr>
            <p:nvPr/>
          </p:nvSpPr>
          <p:spPr bwMode="auto">
            <a:xfrm>
              <a:off x="3875" y="1062"/>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6</a:t>
              </a:r>
            </a:p>
          </p:txBody>
        </p:sp>
        <p:sp>
          <p:nvSpPr>
            <p:cNvPr id="303148" name="Text Box 44"/>
            <p:cNvSpPr txBox="1">
              <a:spLocks noChangeArrowheads="1"/>
            </p:cNvSpPr>
            <p:nvPr/>
          </p:nvSpPr>
          <p:spPr bwMode="auto">
            <a:xfrm>
              <a:off x="4013" y="1062"/>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7</a:t>
              </a:r>
            </a:p>
          </p:txBody>
        </p:sp>
        <p:sp>
          <p:nvSpPr>
            <p:cNvPr id="303149" name="Text Box 45"/>
            <p:cNvSpPr txBox="1">
              <a:spLocks noChangeArrowheads="1"/>
            </p:cNvSpPr>
            <p:nvPr/>
          </p:nvSpPr>
          <p:spPr bwMode="auto">
            <a:xfrm>
              <a:off x="3309" y="1070"/>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2</a:t>
              </a:r>
            </a:p>
          </p:txBody>
        </p:sp>
        <p:sp>
          <p:nvSpPr>
            <p:cNvPr id="303150" name="Text Box 46"/>
            <p:cNvSpPr txBox="1">
              <a:spLocks noChangeArrowheads="1"/>
            </p:cNvSpPr>
            <p:nvPr/>
          </p:nvSpPr>
          <p:spPr bwMode="auto">
            <a:xfrm>
              <a:off x="3164" y="1070"/>
              <a:ext cx="59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1</a:t>
              </a:r>
            </a:p>
          </p:txBody>
        </p:sp>
        <p:sp>
          <p:nvSpPr>
            <p:cNvPr id="303151" name="Text Box 47"/>
            <p:cNvSpPr txBox="1">
              <a:spLocks noChangeArrowheads="1"/>
            </p:cNvSpPr>
            <p:nvPr/>
          </p:nvSpPr>
          <p:spPr bwMode="auto">
            <a:xfrm>
              <a:off x="1488" y="384"/>
              <a:ext cx="1240" cy="194"/>
            </a:xfrm>
            <a:prstGeom prst="rect">
              <a:avLst/>
            </a:prstGeom>
            <a:noFill/>
            <a:ln w="34925">
              <a:noFill/>
              <a:miter lim="800000"/>
              <a:headEnd/>
              <a:tailEnd/>
            </a:ln>
          </p:spPr>
          <p:txBody>
            <a:bodyPr lIns="92075" tIns="46038" rIns="92075" bIns="46038" anchor="ctr">
              <a:spAutoFit/>
            </a:bodyPr>
            <a:lstStyle/>
            <a:p>
              <a:pPr algn="ctr" eaLnBrk="0" hangingPunct="0"/>
              <a:r>
                <a:rPr lang="en-US" sz="1400" b="1" dirty="0">
                  <a:latin typeface="Gabriola" pitchFamily="82" charset="0"/>
                </a:rPr>
                <a:t>Normal hemoglobin</a:t>
              </a:r>
            </a:p>
          </p:txBody>
        </p:sp>
        <p:sp>
          <p:nvSpPr>
            <p:cNvPr id="303152" name="Text Box 48"/>
            <p:cNvSpPr txBox="1">
              <a:spLocks noChangeArrowheads="1"/>
            </p:cNvSpPr>
            <p:nvPr/>
          </p:nvSpPr>
          <p:spPr bwMode="auto">
            <a:xfrm>
              <a:off x="3187" y="384"/>
              <a:ext cx="1377" cy="194"/>
            </a:xfrm>
            <a:prstGeom prst="rect">
              <a:avLst/>
            </a:prstGeom>
            <a:noFill/>
            <a:ln w="34925">
              <a:noFill/>
              <a:miter lim="800000"/>
              <a:headEnd/>
              <a:tailEnd/>
            </a:ln>
          </p:spPr>
          <p:txBody>
            <a:bodyPr lIns="92075" tIns="46038" rIns="92075" bIns="46038" anchor="ctr">
              <a:spAutoFit/>
            </a:bodyPr>
            <a:lstStyle/>
            <a:p>
              <a:pPr algn="ctr" eaLnBrk="0" hangingPunct="0"/>
              <a:r>
                <a:rPr lang="en-US" sz="1400" b="1" dirty="0">
                  <a:latin typeface="Gabriola" pitchFamily="82" charset="0"/>
                </a:rPr>
                <a:t>Sickle-cell hemoglobin</a:t>
              </a:r>
            </a:p>
          </p:txBody>
        </p:sp>
        <p:sp>
          <p:nvSpPr>
            <p:cNvPr id="303153" name="Line 49"/>
            <p:cNvSpPr>
              <a:spLocks noChangeShapeType="1"/>
            </p:cNvSpPr>
            <p:nvPr/>
          </p:nvSpPr>
          <p:spPr bwMode="auto">
            <a:xfrm flipV="1">
              <a:off x="3967" y="1158"/>
              <a:ext cx="873" cy="92"/>
            </a:xfrm>
            <a:prstGeom prst="line">
              <a:avLst/>
            </a:prstGeom>
            <a:noFill/>
            <a:ln w="25400">
              <a:solidFill>
                <a:schemeClr val="tx1"/>
              </a:solidFill>
              <a:round/>
              <a:headEnd/>
              <a:tailEnd/>
            </a:ln>
          </p:spPr>
          <p:txBody>
            <a:bodyPr wrap="none" lIns="92075" tIns="46038" rIns="92075" bIns="46038" anchor="ctr"/>
            <a:lstStyle/>
            <a:p>
              <a:endParaRPr lang="en-US">
                <a:latin typeface="Gabriola" pitchFamily="82" charset="0"/>
              </a:endParaRPr>
            </a:p>
          </p:txBody>
        </p:sp>
        <p:sp>
          <p:nvSpPr>
            <p:cNvPr id="303154" name="Text Box 50"/>
            <p:cNvSpPr txBox="1">
              <a:spLocks noChangeArrowheads="1"/>
            </p:cNvSpPr>
            <p:nvPr/>
          </p:nvSpPr>
          <p:spPr bwMode="auto">
            <a:xfrm>
              <a:off x="4352" y="923"/>
              <a:ext cx="225" cy="214"/>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600">
                  <a:latin typeface="Gabriola" pitchFamily="82" charset="0"/>
                </a:rPr>
                <a:t>. . .</a:t>
              </a:r>
            </a:p>
          </p:txBody>
        </p:sp>
        <p:sp>
          <p:nvSpPr>
            <p:cNvPr id="303155" name="Text Box 51"/>
            <p:cNvSpPr txBox="1">
              <a:spLocks noChangeArrowheads="1"/>
            </p:cNvSpPr>
            <p:nvPr/>
          </p:nvSpPr>
          <p:spPr bwMode="auto">
            <a:xfrm>
              <a:off x="2569" y="923"/>
              <a:ext cx="225" cy="214"/>
            </a:xfrm>
            <a:prstGeom prst="rect">
              <a:avLst/>
            </a:prstGeom>
            <a:noFill/>
            <a:ln w="34925">
              <a:noFill/>
              <a:miter lim="800000"/>
              <a:headEnd/>
              <a:tailEnd/>
            </a:ln>
          </p:spPr>
          <p:txBody>
            <a:bodyPr wrap="none" lIns="92075" tIns="46038" rIns="92075" bIns="46038" anchor="ctr">
              <a:spAutoFit/>
            </a:bodyPr>
            <a:lstStyle/>
            <a:p>
              <a:pPr algn="ctr" eaLnBrk="0" hangingPunct="0">
                <a:spcBef>
                  <a:spcPct val="50000"/>
                </a:spcBef>
              </a:pPr>
              <a:r>
                <a:rPr kumimoji="1" lang="en-US" sz="1600">
                  <a:latin typeface="Gabriola" pitchFamily="82" charset="0"/>
                </a:rPr>
                <a:t>. . .</a:t>
              </a:r>
            </a:p>
          </p:txBody>
        </p:sp>
        <p:sp>
          <p:nvSpPr>
            <p:cNvPr id="303156" name="Text Box 52"/>
            <p:cNvSpPr txBox="1">
              <a:spLocks noChangeArrowheads="1"/>
            </p:cNvSpPr>
            <p:nvPr/>
          </p:nvSpPr>
          <p:spPr bwMode="auto">
            <a:xfrm>
              <a:off x="582" y="3823"/>
              <a:ext cx="117" cy="194"/>
            </a:xfrm>
            <a:prstGeom prst="rect">
              <a:avLst/>
            </a:prstGeom>
            <a:noFill/>
            <a:ln w="34925">
              <a:noFill/>
              <a:miter lim="800000"/>
              <a:headEnd/>
              <a:tailEnd/>
            </a:ln>
          </p:spPr>
          <p:txBody>
            <a:bodyPr wrap="none" lIns="92075" tIns="46038" rIns="92075" bIns="46038" anchor="ctr">
              <a:spAutoFit/>
            </a:bodyPr>
            <a:lstStyle/>
            <a:p>
              <a:pPr algn="ctr" eaLnBrk="0" hangingPunct="0"/>
              <a:endParaRPr lang="en-US" sz="1400" b="1">
                <a:solidFill>
                  <a:schemeClr val="bg2"/>
                </a:solidFill>
                <a:latin typeface="Gabriola" pitchFamily="82" charset="0"/>
              </a:endParaRPr>
            </a:p>
          </p:txBody>
        </p:sp>
        <p:sp>
          <p:nvSpPr>
            <p:cNvPr id="303157" name="Rectangle 53"/>
            <p:cNvSpPr>
              <a:spLocks noChangeArrowheads="1"/>
            </p:cNvSpPr>
            <p:nvPr/>
          </p:nvSpPr>
          <p:spPr bwMode="auto">
            <a:xfrm>
              <a:off x="4696" y="932"/>
              <a:ext cx="968" cy="330"/>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abriola" pitchFamily="82" charset="0"/>
                </a:rPr>
                <a:t>Exposed hydrophobic region</a:t>
              </a:r>
            </a:p>
          </p:txBody>
        </p:sp>
        <p:sp>
          <p:nvSpPr>
            <p:cNvPr id="303158" name="Rectangle 54"/>
            <p:cNvSpPr>
              <a:spLocks noChangeArrowheads="1"/>
            </p:cNvSpPr>
            <p:nvPr/>
          </p:nvSpPr>
          <p:spPr bwMode="auto">
            <a:xfrm>
              <a:off x="1593" y="1008"/>
              <a:ext cx="175"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Val</a:t>
              </a:r>
              <a:endParaRPr lang="en-US" sz="800">
                <a:latin typeface="Gabriola" pitchFamily="82" charset="0"/>
              </a:endParaRPr>
            </a:p>
          </p:txBody>
        </p:sp>
        <p:sp>
          <p:nvSpPr>
            <p:cNvPr id="303159" name="Rectangle 55"/>
            <p:cNvSpPr>
              <a:spLocks noChangeArrowheads="1"/>
            </p:cNvSpPr>
            <p:nvPr/>
          </p:nvSpPr>
          <p:spPr bwMode="auto">
            <a:xfrm>
              <a:off x="2014" y="1008"/>
              <a:ext cx="181"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Thr</a:t>
              </a:r>
            </a:p>
          </p:txBody>
        </p:sp>
        <p:sp>
          <p:nvSpPr>
            <p:cNvPr id="303160" name="Rectangle 56"/>
            <p:cNvSpPr>
              <a:spLocks noChangeArrowheads="1"/>
            </p:cNvSpPr>
            <p:nvPr/>
          </p:nvSpPr>
          <p:spPr bwMode="auto">
            <a:xfrm>
              <a:off x="1741" y="1008"/>
              <a:ext cx="176"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His</a:t>
              </a:r>
            </a:p>
          </p:txBody>
        </p:sp>
        <p:sp>
          <p:nvSpPr>
            <p:cNvPr id="303161" name="Rectangle 57"/>
            <p:cNvSpPr>
              <a:spLocks noChangeArrowheads="1"/>
            </p:cNvSpPr>
            <p:nvPr/>
          </p:nvSpPr>
          <p:spPr bwMode="auto">
            <a:xfrm>
              <a:off x="1866" y="1008"/>
              <a:ext cx="181"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dirty="0" err="1">
                  <a:latin typeface="Gabriola" pitchFamily="82" charset="0"/>
                </a:rPr>
                <a:t>Leu</a:t>
              </a:r>
              <a:endParaRPr lang="en-US" sz="700" dirty="0">
                <a:latin typeface="Gabriola" pitchFamily="82" charset="0"/>
              </a:endParaRPr>
            </a:p>
          </p:txBody>
        </p:sp>
        <p:sp>
          <p:nvSpPr>
            <p:cNvPr id="303162" name="Rectangle 58"/>
            <p:cNvSpPr>
              <a:spLocks noChangeArrowheads="1"/>
            </p:cNvSpPr>
            <p:nvPr/>
          </p:nvSpPr>
          <p:spPr bwMode="auto">
            <a:xfrm>
              <a:off x="2157" y="1008"/>
              <a:ext cx="178"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Pro</a:t>
              </a:r>
            </a:p>
          </p:txBody>
        </p:sp>
        <p:sp>
          <p:nvSpPr>
            <p:cNvPr id="303163" name="Rectangle 59"/>
            <p:cNvSpPr>
              <a:spLocks noChangeArrowheads="1"/>
            </p:cNvSpPr>
            <p:nvPr/>
          </p:nvSpPr>
          <p:spPr bwMode="auto">
            <a:xfrm>
              <a:off x="2289" y="1008"/>
              <a:ext cx="191"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Glul</a:t>
              </a:r>
            </a:p>
          </p:txBody>
        </p:sp>
        <p:sp>
          <p:nvSpPr>
            <p:cNvPr id="303164" name="Rectangle 60"/>
            <p:cNvSpPr>
              <a:spLocks noChangeArrowheads="1"/>
            </p:cNvSpPr>
            <p:nvPr/>
          </p:nvSpPr>
          <p:spPr bwMode="auto">
            <a:xfrm>
              <a:off x="2434" y="1008"/>
              <a:ext cx="180"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Glu</a:t>
              </a:r>
            </a:p>
          </p:txBody>
        </p:sp>
        <p:sp>
          <p:nvSpPr>
            <p:cNvPr id="303165" name="Rectangle 61"/>
            <p:cNvSpPr>
              <a:spLocks noChangeArrowheads="1"/>
            </p:cNvSpPr>
            <p:nvPr/>
          </p:nvSpPr>
          <p:spPr bwMode="auto">
            <a:xfrm>
              <a:off x="3361" y="1008"/>
              <a:ext cx="175"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Val</a:t>
              </a:r>
            </a:p>
          </p:txBody>
        </p:sp>
        <p:sp>
          <p:nvSpPr>
            <p:cNvPr id="303166" name="Rectangle 62"/>
            <p:cNvSpPr>
              <a:spLocks noChangeArrowheads="1"/>
            </p:cNvSpPr>
            <p:nvPr/>
          </p:nvSpPr>
          <p:spPr bwMode="auto">
            <a:xfrm>
              <a:off x="3505" y="1008"/>
              <a:ext cx="176"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His</a:t>
              </a:r>
            </a:p>
          </p:txBody>
        </p:sp>
        <p:sp>
          <p:nvSpPr>
            <p:cNvPr id="303167" name="Rectangle 63"/>
            <p:cNvSpPr>
              <a:spLocks noChangeArrowheads="1"/>
            </p:cNvSpPr>
            <p:nvPr/>
          </p:nvSpPr>
          <p:spPr bwMode="auto">
            <a:xfrm>
              <a:off x="3644" y="1008"/>
              <a:ext cx="181"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Leu</a:t>
              </a:r>
            </a:p>
          </p:txBody>
        </p:sp>
        <p:sp>
          <p:nvSpPr>
            <p:cNvPr id="303168" name="Rectangle 64"/>
            <p:cNvSpPr>
              <a:spLocks noChangeArrowheads="1"/>
            </p:cNvSpPr>
            <p:nvPr/>
          </p:nvSpPr>
          <p:spPr bwMode="auto">
            <a:xfrm>
              <a:off x="3785" y="1012"/>
              <a:ext cx="181"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Thr</a:t>
              </a:r>
            </a:p>
          </p:txBody>
        </p:sp>
        <p:sp>
          <p:nvSpPr>
            <p:cNvPr id="303169" name="Rectangle 65"/>
            <p:cNvSpPr>
              <a:spLocks noChangeArrowheads="1"/>
            </p:cNvSpPr>
            <p:nvPr/>
          </p:nvSpPr>
          <p:spPr bwMode="auto">
            <a:xfrm>
              <a:off x="3927" y="1008"/>
              <a:ext cx="178"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Pro</a:t>
              </a:r>
            </a:p>
          </p:txBody>
        </p:sp>
        <p:sp>
          <p:nvSpPr>
            <p:cNvPr id="303170" name="Rectangle 66"/>
            <p:cNvSpPr>
              <a:spLocks noChangeArrowheads="1"/>
            </p:cNvSpPr>
            <p:nvPr/>
          </p:nvSpPr>
          <p:spPr bwMode="auto">
            <a:xfrm>
              <a:off x="4071" y="1017"/>
              <a:ext cx="175"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Val</a:t>
              </a:r>
            </a:p>
          </p:txBody>
        </p:sp>
        <p:sp>
          <p:nvSpPr>
            <p:cNvPr id="303171" name="Rectangle 67"/>
            <p:cNvSpPr>
              <a:spLocks noChangeArrowheads="1"/>
            </p:cNvSpPr>
            <p:nvPr/>
          </p:nvSpPr>
          <p:spPr bwMode="auto">
            <a:xfrm>
              <a:off x="4206" y="1008"/>
              <a:ext cx="180" cy="126"/>
            </a:xfrm>
            <a:prstGeom prst="rect">
              <a:avLst/>
            </a:prstGeom>
            <a:noFill/>
            <a:ln w="34925">
              <a:noFill/>
              <a:miter lim="800000"/>
              <a:headEnd/>
              <a:tailEnd/>
            </a:ln>
          </p:spPr>
          <p:txBody>
            <a:bodyPr wrap="none" lIns="92075" tIns="46038" rIns="92075" bIns="46038" anchor="ctr">
              <a:spAutoFit/>
            </a:bodyPr>
            <a:lstStyle/>
            <a:p>
              <a:pPr algn="ctr" eaLnBrk="0" hangingPunct="0"/>
              <a:r>
                <a:rPr lang="en-US" sz="700">
                  <a:latin typeface="Gabriola" pitchFamily="82" charset="0"/>
                </a:rPr>
                <a:t>Glu</a:t>
              </a:r>
            </a:p>
          </p:txBody>
        </p:sp>
      </p:grpSp>
      <p:sp>
        <p:nvSpPr>
          <p:cNvPr id="68" name="Slide Number Placeholder 67"/>
          <p:cNvSpPr>
            <a:spLocks noGrp="1"/>
          </p:cNvSpPr>
          <p:nvPr>
            <p:ph type="sldNum" sz="quarter" idx="12"/>
          </p:nvPr>
        </p:nvSpPr>
        <p:spPr/>
        <p:txBody>
          <a:bodyPr/>
          <a:lstStyle/>
          <a:p>
            <a:fld id="{15EFC0BB-0906-4FED-8B57-44D53B74E59E}" type="slidenum">
              <a:rPr lang="en-US" smtClean="0">
                <a:latin typeface="Gabriola" pitchFamily="82" charset="0"/>
              </a:rPr>
              <a:pPr/>
              <a:t>44</a:t>
            </a:fld>
            <a:endParaRPr lang="en-US">
              <a:latin typeface="Gabriola" pitchFamily="8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09600" y="152400"/>
            <a:ext cx="8229600" cy="6858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smtClean="0">
                <a:ln>
                  <a:noFill/>
                </a:ln>
                <a:solidFill>
                  <a:schemeClr val="tx1"/>
                </a:solidFill>
                <a:effectLst/>
                <a:uLnTx/>
                <a:uFillTx/>
                <a:latin typeface="Gabriola" pitchFamily="82" charset="0"/>
                <a:ea typeface="+mj-ea"/>
                <a:cs typeface="+mj-cs"/>
              </a:rPr>
              <a:t>Protein Classification</a:t>
            </a:r>
          </a:p>
        </p:txBody>
      </p:sp>
      <p:sp>
        <p:nvSpPr>
          <p:cNvPr id="4" name="Rectangle 3"/>
          <p:cNvSpPr txBox="1">
            <a:spLocks noChangeArrowheads="1"/>
          </p:cNvSpPr>
          <p:nvPr/>
        </p:nvSpPr>
        <p:spPr>
          <a:xfrm>
            <a:off x="609600" y="838200"/>
            <a:ext cx="8458200" cy="5715000"/>
          </a:xfrm>
          <a:prstGeom prst="rect">
            <a:avLst/>
          </a:prstGeom>
        </p:spPr>
        <p:txBody>
          <a:bodyPr>
            <a:noAutofit/>
          </a:bodyPr>
          <a:lstStyle/>
          <a:p>
            <a:pPr marL="342900" indent="-342900">
              <a:spcBef>
                <a:spcPct val="20000"/>
              </a:spcBef>
              <a:buFont typeface="Arial" pitchFamily="34" charset="0"/>
              <a:buChar char="•"/>
              <a:defRPr/>
            </a:pPr>
            <a:r>
              <a:rPr kumimoji="0" lang="en-US" altLang="en-US" sz="2800" b="1" i="0" u="none" strike="noStrike" kern="1200" cap="none" spc="0" normalizeH="0" baseline="0" noProof="0" dirty="0" smtClean="0">
                <a:ln>
                  <a:noFill/>
                </a:ln>
                <a:solidFill>
                  <a:schemeClr val="tx1"/>
                </a:solidFill>
                <a:effectLst/>
                <a:uLnTx/>
                <a:uFillTx/>
                <a:latin typeface="Gabriola" pitchFamily="82" charset="0"/>
              </a:rPr>
              <a:t>Simple proteins</a:t>
            </a:r>
            <a:r>
              <a:rPr kumimoji="0" lang="en-US" altLang="en-US" sz="2800" b="0" i="0" u="none" strike="noStrike" kern="1200" cap="none" spc="0" normalizeH="0" baseline="0" noProof="0" dirty="0" smtClean="0">
                <a:ln>
                  <a:noFill/>
                </a:ln>
                <a:solidFill>
                  <a:schemeClr val="tx1"/>
                </a:solidFill>
                <a:effectLst/>
                <a:uLnTx/>
                <a:uFillTx/>
                <a:latin typeface="Gabriola" pitchFamily="82" charset="0"/>
              </a:rPr>
              <a:t>  </a:t>
            </a:r>
          </a:p>
          <a:p>
            <a:pPr marL="342900" indent="-342900">
              <a:spcBef>
                <a:spcPct val="20000"/>
              </a:spcBef>
              <a:buFont typeface="Arial" pitchFamily="34" charset="0"/>
              <a:buChar char="•"/>
              <a:defRPr/>
            </a:pPr>
            <a:r>
              <a:rPr lang="en-US" altLang="en-US" sz="2800" dirty="0" smtClean="0">
                <a:latin typeface="Gabriola" pitchFamily="82" charset="0"/>
              </a:rPr>
              <a:t>Also known as </a:t>
            </a:r>
            <a:r>
              <a:rPr lang="en-US" altLang="en-US" sz="2800" dirty="0" smtClean="0">
                <a:solidFill>
                  <a:srgbClr val="FF0000"/>
                </a:solidFill>
                <a:latin typeface="Gabriola" pitchFamily="82" charset="0"/>
              </a:rPr>
              <a:t>Fibrous </a:t>
            </a:r>
            <a:r>
              <a:rPr lang="en-US" altLang="en-US" sz="2800" dirty="0">
                <a:solidFill>
                  <a:srgbClr val="FF0000"/>
                </a:solidFill>
                <a:latin typeface="Gabriola" pitchFamily="82" charset="0"/>
              </a:rPr>
              <a:t>proteins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Gabriola" pitchFamily="82" charset="0"/>
              </a:rPr>
              <a:t>Pure made of pure </a:t>
            </a:r>
            <a:r>
              <a:rPr kumimoji="0" lang="en-US" altLang="en-US" sz="2800" b="0" i="0" u="none" strike="noStrike" kern="1200" cap="none" spc="0" normalizeH="0" baseline="0" noProof="0" dirty="0" err="1" smtClean="0">
                <a:ln>
                  <a:noFill/>
                </a:ln>
                <a:solidFill>
                  <a:schemeClr val="tx1"/>
                </a:solidFill>
                <a:effectLst/>
                <a:uLnTx/>
                <a:uFillTx/>
                <a:latin typeface="Gabriola" pitchFamily="82" charset="0"/>
              </a:rPr>
              <a:t>a.a</a:t>
            </a:r>
            <a:r>
              <a:rPr kumimoji="0" lang="en-US" altLang="en-US" sz="2800" b="0" i="0" u="none" strike="noStrike" kern="1200" cap="none" spc="0" normalizeH="0" baseline="0" noProof="0" dirty="0" smtClean="0">
                <a:ln>
                  <a:noFill/>
                </a:ln>
                <a:solidFill>
                  <a:schemeClr val="tx1"/>
                </a:solidFill>
                <a:effectLst/>
                <a:uLnTx/>
                <a:uFillTx/>
                <a:latin typeface="Gabriola" pitchFamily="82" charset="0"/>
              </a:rPr>
              <a:t>- yield only amino acids on hydrolysis</a:t>
            </a:r>
          </a:p>
          <a:p>
            <a:pPr marL="342900" indent="-342900">
              <a:spcBef>
                <a:spcPct val="20000"/>
              </a:spcBef>
              <a:buFont typeface="Arial" pitchFamily="34" charset="0"/>
              <a:buChar char="•"/>
              <a:defRPr/>
            </a:pPr>
            <a:r>
              <a:rPr kumimoji="0" lang="en-US" altLang="en-US" sz="2800" b="0" i="0" u="none" strike="noStrike" kern="1200" cap="none" spc="0" normalizeH="0" baseline="0" noProof="0" dirty="0" smtClean="0">
                <a:ln>
                  <a:noFill/>
                </a:ln>
                <a:solidFill>
                  <a:schemeClr val="tx1"/>
                </a:solidFill>
                <a:effectLst/>
                <a:uLnTx/>
                <a:uFillTx/>
                <a:latin typeface="Gabriola" pitchFamily="82" charset="0"/>
              </a:rPr>
              <a:t>polypeptide chains arranged side by side in long filaments </a:t>
            </a:r>
          </a:p>
          <a:p>
            <a:pPr marL="342900" indent="-342900">
              <a:spcBef>
                <a:spcPct val="20000"/>
              </a:spcBef>
              <a:buFont typeface="Arial" pitchFamily="34" charset="0"/>
              <a:buChar char="•"/>
              <a:defRPr/>
            </a:pPr>
            <a:r>
              <a:rPr lang="en-US" sz="2800" dirty="0" smtClean="0">
                <a:solidFill>
                  <a:prstClr val="black"/>
                </a:solidFill>
                <a:latin typeface="Gabriola" pitchFamily="82" charset="0"/>
              </a:rPr>
              <a:t>generally </a:t>
            </a:r>
            <a:r>
              <a:rPr lang="en-US" sz="2800" dirty="0">
                <a:solidFill>
                  <a:prstClr val="black"/>
                </a:solidFill>
                <a:latin typeface="Gabriola" pitchFamily="82" charset="0"/>
              </a:rPr>
              <a:t>have structural roles-</a:t>
            </a:r>
            <a:endParaRPr lang="en-US" sz="2800"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abriola" pitchFamily="82" charset="0"/>
              </a:rPr>
              <a:t>Examples of Fibrous Proteins: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abriola" pitchFamily="82" charset="0"/>
              </a:rPr>
              <a:t>keratin (hair, feathers, claws, wool, skin); silk </a:t>
            </a:r>
          </a:p>
          <a:p>
            <a:pPr marL="1200150" lvl="2" indent="-285750">
              <a:spcBef>
                <a:spcPct val="20000"/>
              </a:spcBef>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Gabriola" pitchFamily="82" charset="0"/>
              </a:rPr>
              <a:t>Consists of repeating units of </a:t>
            </a:r>
            <a:r>
              <a:rPr kumimoji="0" lang="en-US" sz="2800" b="0" i="0" u="none" strike="noStrike" kern="1200" cap="none" spc="0" normalizeH="0" baseline="0" noProof="0" dirty="0" err="1" smtClean="0">
                <a:ln>
                  <a:noFill/>
                </a:ln>
                <a:solidFill>
                  <a:schemeClr val="tx1"/>
                </a:solidFill>
                <a:effectLst/>
                <a:uLnTx/>
                <a:uFillTx/>
                <a:latin typeface="Gabriola" pitchFamily="82" charset="0"/>
              </a:rPr>
              <a:t>gly</a:t>
            </a:r>
            <a:r>
              <a:rPr kumimoji="0" lang="en-US" sz="2800" b="0" i="0" u="none" strike="noStrike" kern="1200" cap="none" spc="0" normalizeH="0" baseline="0" noProof="0" dirty="0" smtClean="0">
                <a:ln>
                  <a:noFill/>
                </a:ln>
                <a:solidFill>
                  <a:schemeClr val="tx1"/>
                </a:solidFill>
                <a:effectLst/>
                <a:uLnTx/>
                <a:uFillTx/>
                <a:latin typeface="Gabriola" pitchFamily="82" charset="0"/>
              </a:rPr>
              <a:t>-</a:t>
            </a:r>
            <a:r>
              <a:rPr kumimoji="0" lang="en-US" sz="2800" b="0" i="0" u="none" strike="noStrike" kern="1200" cap="none" spc="0" normalizeH="0" baseline="0" noProof="0" dirty="0" err="1" smtClean="0">
                <a:ln>
                  <a:noFill/>
                </a:ln>
                <a:solidFill>
                  <a:schemeClr val="tx1"/>
                </a:solidFill>
                <a:effectLst/>
                <a:uLnTx/>
                <a:uFillTx/>
                <a:latin typeface="Gabriola" pitchFamily="82" charset="0"/>
              </a:rPr>
              <a:t>ser</a:t>
            </a:r>
            <a:r>
              <a:rPr kumimoji="0" lang="en-US" sz="2800" b="0" i="0" u="none" strike="noStrike" kern="1200" cap="none" spc="0" normalizeH="0" baseline="0" noProof="0" dirty="0" smtClean="0">
                <a:ln>
                  <a:noFill/>
                </a:ln>
                <a:solidFill>
                  <a:schemeClr val="tx1"/>
                </a:solidFill>
                <a:effectLst/>
                <a:uLnTx/>
                <a:uFillTx/>
                <a:latin typeface="Gabriola" pitchFamily="82" charset="0"/>
              </a:rPr>
              <a:t>-</a:t>
            </a:r>
            <a:r>
              <a:rPr kumimoji="0" lang="en-US" sz="2800" b="0" i="0" u="none" strike="noStrike" kern="1200" cap="none" spc="0" normalizeH="0" baseline="0" noProof="0" dirty="0" err="1" smtClean="0">
                <a:ln>
                  <a:noFill/>
                </a:ln>
                <a:solidFill>
                  <a:schemeClr val="tx1"/>
                </a:solidFill>
                <a:effectLst/>
                <a:uLnTx/>
                <a:uFillTx/>
                <a:latin typeface="Gabriola" pitchFamily="82" charset="0"/>
              </a:rPr>
              <a:t>gly</a:t>
            </a:r>
            <a:r>
              <a:rPr kumimoji="0" lang="en-US" sz="2800" b="0" i="0" u="none" strike="noStrike" kern="1200" cap="none" spc="0" normalizeH="0" baseline="0" noProof="0" dirty="0" smtClean="0">
                <a:ln>
                  <a:noFill/>
                </a:ln>
                <a:solidFill>
                  <a:schemeClr val="tx1"/>
                </a:solidFill>
                <a:effectLst/>
                <a:uLnTx/>
                <a:uFillTx/>
                <a:latin typeface="Gabriola" pitchFamily="82" charset="0"/>
              </a:rPr>
              <a:t>-ala-</a:t>
            </a:r>
            <a:r>
              <a:rPr kumimoji="0" lang="en-US" sz="2800" b="0" i="0" u="none" strike="noStrike" kern="1200" cap="none" spc="0" normalizeH="0" baseline="0" noProof="0" dirty="0" err="1" smtClean="0">
                <a:ln>
                  <a:noFill/>
                </a:ln>
                <a:solidFill>
                  <a:schemeClr val="tx1"/>
                </a:solidFill>
                <a:effectLst/>
                <a:uLnTx/>
                <a:uFillTx/>
                <a:latin typeface="Gabriola" pitchFamily="82" charset="0"/>
              </a:rPr>
              <a:t>gly</a:t>
            </a:r>
            <a:r>
              <a:rPr kumimoji="0" lang="en-US" sz="2800" b="0" i="0" u="none" strike="noStrike" kern="1200" cap="none" spc="0" normalizeH="0" baseline="0" noProof="0" dirty="0" smtClean="0">
                <a:ln>
                  <a:noFill/>
                </a:ln>
                <a:solidFill>
                  <a:schemeClr val="tx1"/>
                </a:solidFill>
                <a:effectLst/>
                <a:uLnTx/>
                <a:uFillTx/>
                <a:latin typeface="Gabriola" pitchFamily="82" charset="0"/>
              </a:rPr>
              <a:t>-ala</a:t>
            </a:r>
          </a:p>
          <a:p>
            <a:pPr marL="342900" lvl="1" indent="-342900">
              <a:buFont typeface="Arial" pitchFamily="34" charset="0"/>
              <a:buChar char="•"/>
            </a:pPr>
            <a:r>
              <a:rPr lang="en-US" sz="2800" dirty="0" smtClean="0">
                <a:latin typeface="Gabriola" pitchFamily="82" charset="0"/>
              </a:rPr>
              <a:t> </a:t>
            </a:r>
            <a:endParaRPr kumimoji="0" lang="en-US" sz="2800" b="0" i="0" u="none" strike="noStrike" kern="1200" cap="none" spc="0" normalizeH="0" baseline="0" noProof="0" dirty="0" smtClean="0">
              <a:ln>
                <a:noFill/>
              </a:ln>
              <a:solidFill>
                <a:schemeClr val="tx1"/>
              </a:solidFill>
              <a:effectLst/>
              <a:uLnTx/>
              <a:uFillTx/>
              <a:latin typeface="Gabriola" pitchFamily="8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525000" cy="6617196"/>
          </a:xfrm>
          <a:prstGeom prst="rect">
            <a:avLst/>
          </a:prstGeom>
        </p:spPr>
        <p:txBody>
          <a:bodyPr wrap="square">
            <a:spAutoFit/>
          </a:bodyPr>
          <a:lstStyle/>
          <a:p>
            <a:r>
              <a:rPr lang="en-US" altLang="en-US" sz="3600" b="1" dirty="0" smtClean="0">
                <a:latin typeface="Gabriola" pitchFamily="82" charset="0"/>
              </a:rPr>
              <a:t>Conjugated proteins</a:t>
            </a:r>
            <a:endParaRPr lang="en-US" altLang="en-US" sz="3600" dirty="0">
              <a:latin typeface="Gabriola" pitchFamily="82" charset="0"/>
            </a:endParaRPr>
          </a:p>
          <a:p>
            <a:r>
              <a:rPr lang="en-US" altLang="en-US" sz="3600" dirty="0" smtClean="0">
                <a:latin typeface="Gabriola" pitchFamily="82" charset="0"/>
              </a:rPr>
              <a:t>Also known as globular proteins</a:t>
            </a:r>
          </a:p>
          <a:p>
            <a:pPr>
              <a:buFont typeface="Wingdings" pitchFamily="2" charset="2"/>
              <a:buChar char="v"/>
            </a:pPr>
            <a:r>
              <a:rPr lang="en-US" altLang="en-US" sz="3200" dirty="0" smtClean="0">
                <a:latin typeface="Gabriola" pitchFamily="82" charset="0"/>
              </a:rPr>
              <a:t>proteins conjugated to a non-protein component</a:t>
            </a:r>
          </a:p>
          <a:p>
            <a:pPr lvl="2">
              <a:buFont typeface="Wingdings" pitchFamily="2" charset="2"/>
              <a:buChar char="v"/>
            </a:pPr>
            <a:r>
              <a:rPr lang="en-US" altLang="en-US" sz="3200" dirty="0" smtClean="0">
                <a:latin typeface="Gabriola" pitchFamily="82" charset="0"/>
              </a:rPr>
              <a:t>Have a non-protein component  as part of  their structure</a:t>
            </a:r>
          </a:p>
          <a:p>
            <a:pPr lvl="2">
              <a:buFont typeface="Wingdings" pitchFamily="2" charset="2"/>
              <a:buChar char="v"/>
            </a:pPr>
            <a:r>
              <a:rPr lang="en-US" altLang="en-US" sz="3200" dirty="0" err="1" smtClean="0">
                <a:latin typeface="Gabriola" pitchFamily="82" charset="0"/>
              </a:rPr>
              <a:t>carbohydrates,fats</a:t>
            </a:r>
            <a:r>
              <a:rPr lang="en-US" altLang="en-US" sz="3200" dirty="0" smtClean="0">
                <a:latin typeface="Gabriola" pitchFamily="82" charset="0"/>
              </a:rPr>
              <a:t>, </a:t>
            </a:r>
          </a:p>
          <a:p>
            <a:pPr lvl="2">
              <a:buFont typeface="Wingdings" pitchFamily="2" charset="2"/>
              <a:buChar char="v"/>
            </a:pPr>
            <a:r>
              <a:rPr lang="en-US" altLang="en-US" sz="3200" dirty="0" smtClean="0">
                <a:latin typeface="Gabriola" pitchFamily="82" charset="0"/>
              </a:rPr>
              <a:t> nucleic acids </a:t>
            </a:r>
          </a:p>
          <a:p>
            <a:pPr lvl="2">
              <a:buFont typeface="Wingdings" pitchFamily="2" charset="2"/>
              <a:buChar char="v"/>
            </a:pPr>
            <a:r>
              <a:rPr lang="en-US" altLang="en-US" sz="3200" dirty="0" smtClean="0">
                <a:latin typeface="Gabriola" pitchFamily="82" charset="0"/>
              </a:rPr>
              <a:t>Lipids</a:t>
            </a:r>
          </a:p>
          <a:p>
            <a:pPr lvl="2">
              <a:buFont typeface="Wingdings" pitchFamily="2" charset="2"/>
              <a:buChar char="v"/>
            </a:pPr>
            <a:r>
              <a:rPr lang="en-US" altLang="en-US" sz="3200" dirty="0" smtClean="0">
                <a:latin typeface="Gabriola" pitchFamily="82" charset="0"/>
              </a:rPr>
              <a:t>Metal ions </a:t>
            </a:r>
            <a:r>
              <a:rPr lang="en-US" altLang="en-US" sz="3200" dirty="0" err="1" smtClean="0">
                <a:latin typeface="Gabriola" pitchFamily="82" charset="0"/>
              </a:rPr>
              <a:t>etc</a:t>
            </a:r>
            <a:endParaRPr lang="en-US" altLang="en-US" sz="3200" dirty="0" smtClean="0">
              <a:latin typeface="Gabriola" pitchFamily="82" charset="0"/>
            </a:endParaRPr>
          </a:p>
          <a:p>
            <a:pPr>
              <a:buFont typeface="Wingdings" pitchFamily="2" charset="2"/>
              <a:buChar char="v"/>
            </a:pPr>
            <a:r>
              <a:rPr lang="en-US" altLang="en-US" sz="3200" dirty="0" smtClean="0">
                <a:latin typeface="Gabriola" pitchFamily="82" charset="0"/>
              </a:rPr>
              <a:t>classified based on the type of conjugated group- </a:t>
            </a:r>
            <a:r>
              <a:rPr lang="en-US" altLang="en-US" sz="3200" dirty="0" err="1" smtClean="0">
                <a:latin typeface="Gabriola" pitchFamily="82" charset="0"/>
              </a:rPr>
              <a:t>eg</a:t>
            </a:r>
            <a:r>
              <a:rPr lang="en-US" altLang="en-US" sz="3200" dirty="0" smtClean="0">
                <a:latin typeface="Gabriola" pitchFamily="82" charset="0"/>
              </a:rPr>
              <a:t>	</a:t>
            </a:r>
          </a:p>
          <a:p>
            <a:pPr lvl="1">
              <a:buFont typeface="Wingdings" pitchFamily="2" charset="2"/>
              <a:buChar char="v"/>
            </a:pPr>
            <a:r>
              <a:rPr lang="en-US" altLang="en-US" sz="3200" dirty="0" smtClean="0">
                <a:latin typeface="Gabriola" pitchFamily="82" charset="0"/>
              </a:rPr>
              <a:t>Phosphoproteins- have a phosphate group</a:t>
            </a:r>
          </a:p>
          <a:p>
            <a:pPr lvl="1">
              <a:buFont typeface="Wingdings" pitchFamily="2" charset="2"/>
              <a:buChar char="v"/>
            </a:pPr>
            <a:r>
              <a:rPr lang="en-US" altLang="en-US" sz="3200" dirty="0" smtClean="0">
                <a:latin typeface="Gabriola" pitchFamily="82" charset="0"/>
              </a:rPr>
              <a:t>Glycoproteins- have a carbohydrate </a:t>
            </a:r>
            <a:r>
              <a:rPr lang="en-US" altLang="en-US" sz="3200" dirty="0" err="1" smtClean="0">
                <a:latin typeface="Gabriola" pitchFamily="82" charset="0"/>
              </a:rPr>
              <a:t>moeity</a:t>
            </a:r>
            <a:endParaRPr lang="en-US" altLang="en-US" sz="3200" dirty="0" smtClean="0">
              <a:latin typeface="Gabriola" pitchFamily="82" charset="0"/>
            </a:endParaRPr>
          </a:p>
          <a:p>
            <a:pPr lvl="1">
              <a:buFont typeface="Wingdings" pitchFamily="2" charset="2"/>
              <a:buChar char="v"/>
            </a:pPr>
            <a:r>
              <a:rPr lang="en-US" altLang="en-US" sz="3200" dirty="0" smtClean="0">
                <a:latin typeface="Gabriola" pitchFamily="82" charset="0"/>
              </a:rPr>
              <a:t>lipoproteins – have a lipid group</a:t>
            </a:r>
          </a:p>
          <a:p>
            <a:pPr>
              <a:buFont typeface="Wingdings" pitchFamily="2" charset="2"/>
              <a:buChar char="v"/>
            </a:pPr>
            <a:r>
              <a:rPr lang="en-US" altLang="en-US" sz="3200" dirty="0" smtClean="0">
                <a:latin typeface="Gabriola" pitchFamily="82" charset="0"/>
              </a:rPr>
              <a:t>much more common than simple proteins, </a:t>
            </a:r>
          </a:p>
        </p:txBody>
      </p:sp>
      <p:sp>
        <p:nvSpPr>
          <p:cNvPr id="3" name="Slide Number Placeholder 2"/>
          <p:cNvSpPr>
            <a:spLocks noGrp="1"/>
          </p:cNvSpPr>
          <p:nvPr>
            <p:ph type="sldNum" sz="quarter" idx="12"/>
          </p:nvPr>
        </p:nvSpPr>
        <p:spPr/>
        <p:txBody>
          <a:bodyPr/>
          <a:lstStyle/>
          <a:p>
            <a:fld id="{15EFC0BB-0906-4FED-8B57-44D53B74E59E}" type="slidenum">
              <a:rPr lang="en-US" smtClean="0">
                <a:latin typeface="Gabriola" pitchFamily="82" charset="0"/>
              </a:rPr>
              <a:pPr/>
              <a:t>46</a:t>
            </a:fld>
            <a:endParaRPr lang="en-US">
              <a:latin typeface="Gabriola"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altLang="en-US" dirty="0">
                <a:solidFill>
                  <a:srgbClr val="FF0000"/>
                </a:solidFill>
                <a:latin typeface="Gabriola" pitchFamily="82" charset="0"/>
              </a:rPr>
              <a:t>Globular proteins </a:t>
            </a:r>
            <a:r>
              <a:rPr lang="en-US" altLang="en-US" dirty="0">
                <a:latin typeface="Gabriola" pitchFamily="82" charset="0"/>
              </a:rPr>
              <a:t>are </a:t>
            </a:r>
          </a:p>
          <a:p>
            <a:pPr>
              <a:buFont typeface="Wingdings" pitchFamily="2" charset="2"/>
              <a:buChar char="v"/>
            </a:pPr>
            <a:r>
              <a:rPr lang="en-US" altLang="en-US" sz="3600" dirty="0">
                <a:latin typeface="Gabriola" pitchFamily="82" charset="0"/>
              </a:rPr>
              <a:t>coiled into compact, roughly spherical shapes</a:t>
            </a:r>
          </a:p>
          <a:p>
            <a:pPr>
              <a:buFont typeface="Wingdings" pitchFamily="2" charset="2"/>
              <a:buChar char="v"/>
            </a:pPr>
            <a:r>
              <a:rPr lang="en-US" sz="3600" dirty="0">
                <a:latin typeface="Gabriola" pitchFamily="82" charset="0"/>
              </a:rPr>
              <a:t>hydrophobic inside and hydrophilic outside</a:t>
            </a:r>
          </a:p>
          <a:p>
            <a:pPr lvl="1">
              <a:buFont typeface="Wingdings" pitchFamily="2" charset="2"/>
              <a:buChar char="v"/>
            </a:pPr>
            <a:r>
              <a:rPr lang="en-US" sz="3200" dirty="0">
                <a:latin typeface="Gabriola" pitchFamily="82" charset="0"/>
              </a:rPr>
              <a:t>Example: </a:t>
            </a:r>
            <a:endParaRPr lang="en-US" sz="3200" dirty="0" smtClean="0">
              <a:latin typeface="Gabriola" pitchFamily="82" charset="0"/>
            </a:endParaRPr>
          </a:p>
          <a:p>
            <a:pPr lvl="1">
              <a:buFont typeface="Wingdings" pitchFamily="2" charset="2"/>
              <a:buChar char="v"/>
            </a:pPr>
            <a:r>
              <a:rPr lang="en-US" sz="3200" dirty="0" smtClean="0">
                <a:latin typeface="Gabriola" pitchFamily="82" charset="0"/>
              </a:rPr>
              <a:t>insulin </a:t>
            </a:r>
          </a:p>
          <a:p>
            <a:pPr lvl="1">
              <a:buFont typeface="Wingdings" pitchFamily="2" charset="2"/>
              <a:buChar char="v"/>
            </a:pPr>
            <a:r>
              <a:rPr lang="en-US" sz="3200" dirty="0" smtClean="0">
                <a:latin typeface="Gabriola" pitchFamily="82" charset="0"/>
              </a:rPr>
              <a:t>plasma albumins</a:t>
            </a:r>
          </a:p>
          <a:p>
            <a:pPr lvl="1">
              <a:buFont typeface="Wingdings" pitchFamily="2" charset="2"/>
              <a:buChar char="v"/>
            </a:pPr>
            <a:r>
              <a:rPr lang="en-US" sz="3200" dirty="0" smtClean="0">
                <a:latin typeface="Gabriola" pitchFamily="82" charset="0"/>
              </a:rPr>
              <a:t>  </a:t>
            </a:r>
            <a:r>
              <a:rPr lang="en-US" sz="3200" dirty="0">
                <a:latin typeface="Gabriola" pitchFamily="82" charset="0"/>
              </a:rPr>
              <a:t>globulins, </a:t>
            </a:r>
            <a:endParaRPr lang="en-US" sz="3200" dirty="0" smtClean="0">
              <a:latin typeface="Gabriola" pitchFamily="82" charset="0"/>
            </a:endParaRPr>
          </a:p>
          <a:p>
            <a:pPr lvl="1">
              <a:buFont typeface="Wingdings" pitchFamily="2" charset="2"/>
              <a:buChar char="v"/>
            </a:pPr>
            <a:r>
              <a:rPr lang="en-US" sz="3200" dirty="0" smtClean="0">
                <a:latin typeface="Gabriola" pitchFamily="82" charset="0"/>
              </a:rPr>
              <a:t>hemoglobin,</a:t>
            </a:r>
          </a:p>
          <a:p>
            <a:pPr lvl="1">
              <a:buFont typeface="Wingdings" pitchFamily="2" charset="2"/>
              <a:buChar char="v"/>
            </a:pPr>
            <a:r>
              <a:rPr lang="en-US" sz="3200" dirty="0" smtClean="0">
                <a:latin typeface="Gabriola" pitchFamily="82" charset="0"/>
              </a:rPr>
              <a:t>m</a:t>
            </a:r>
            <a:r>
              <a:rPr lang="en-US" altLang="en-US" sz="3200" dirty="0" smtClean="0">
                <a:latin typeface="Gabriola" pitchFamily="82" charset="0"/>
              </a:rPr>
              <a:t>ost </a:t>
            </a:r>
            <a:r>
              <a:rPr lang="en-US" altLang="en-US" sz="3200" dirty="0">
                <a:latin typeface="Gabriola" pitchFamily="82" charset="0"/>
              </a:rPr>
              <a:t>enzymes</a:t>
            </a:r>
          </a:p>
          <a:p>
            <a:pPr lvl="1">
              <a:buFont typeface="Wingdings" pitchFamily="2" charset="2"/>
              <a:buChar char="v"/>
            </a:pPr>
            <a:endParaRPr lang="en-US" altLang="en-US" sz="3200" dirty="0">
              <a:latin typeface="Gabriola" pitchFamily="82" charset="0"/>
            </a:endParaRPr>
          </a:p>
          <a:p>
            <a:endParaRPr lang="en-US" dirty="0"/>
          </a:p>
        </p:txBody>
      </p:sp>
      <p:sp>
        <p:nvSpPr>
          <p:cNvPr id="4" name="Slide Number Placeholder 3"/>
          <p:cNvSpPr>
            <a:spLocks noGrp="1"/>
          </p:cNvSpPr>
          <p:nvPr>
            <p:ph type="sldNum" sz="quarter" idx="12"/>
          </p:nvPr>
        </p:nvSpPr>
        <p:spPr/>
        <p:txBody>
          <a:bodyPr/>
          <a:lstStyle/>
          <a:p>
            <a:fld id="{15EFC0BB-0906-4FED-8B57-44D53B74E59E}" type="slidenum">
              <a:rPr lang="en-US" smtClean="0"/>
              <a:pPr/>
              <a:t>47</a:t>
            </a:fld>
            <a:endParaRPr lang="en-US"/>
          </a:p>
        </p:txBody>
      </p:sp>
    </p:spTree>
    <p:extLst>
      <p:ext uri="{BB962C8B-B14F-4D97-AF65-F5344CB8AC3E}">
        <p14:creationId xmlns:p14="http://schemas.microsoft.com/office/powerpoint/2010/main" val="1549558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pPr eaLnBrk="1" hangingPunct="1"/>
            <a:r>
              <a:rPr lang="en-US" altLang="en-US" sz="3200" b="1" dirty="0" smtClean="0">
                <a:solidFill>
                  <a:srgbClr val="FF0000"/>
                </a:solidFill>
              </a:rPr>
              <a:t>Some Common Fibrous and Globular Proteins</a:t>
            </a:r>
          </a:p>
        </p:txBody>
      </p:sp>
      <p:pic>
        <p:nvPicPr>
          <p:cNvPr id="305155" name="Picture 3"/>
          <p:cNvPicPr>
            <a:picLocks noChangeAspect="1" noChangeArrowheads="1"/>
          </p:cNvPicPr>
          <p:nvPr/>
        </p:nvPicPr>
        <p:blipFill>
          <a:blip r:embed="rId2" cstate="print">
            <a:lum bright="-49000" contrast="59000"/>
          </a:blip>
          <a:srcRect/>
          <a:stretch>
            <a:fillRect/>
          </a:stretch>
        </p:blipFill>
        <p:spPr bwMode="auto">
          <a:xfrm>
            <a:off x="609600" y="1676400"/>
            <a:ext cx="8305800" cy="4953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5EFC0BB-0906-4FED-8B57-44D53B74E59E}"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0"/>
            <a:ext cx="8229600" cy="762000"/>
          </a:xfrm>
        </p:spPr>
        <p:txBody>
          <a:bodyPr/>
          <a:lstStyle/>
          <a:p>
            <a:pPr eaLnBrk="1" hangingPunct="1"/>
            <a:r>
              <a:rPr lang="en-US" altLang="en-US" smtClean="0">
                <a:latin typeface="Gabriola" pitchFamily="82" charset="0"/>
                <a:sym typeface="Symbol" pitchFamily="18" charset="2"/>
              </a:rPr>
              <a:t></a:t>
            </a:r>
            <a:r>
              <a:rPr lang="en-US" altLang="en-US" smtClean="0">
                <a:latin typeface="Gabriola" pitchFamily="82" charset="0"/>
              </a:rPr>
              <a:t>-Keratin</a:t>
            </a:r>
          </a:p>
        </p:txBody>
      </p:sp>
      <p:sp>
        <p:nvSpPr>
          <p:cNvPr id="306179" name="Rectangle 3"/>
          <p:cNvSpPr>
            <a:spLocks noGrp="1" noChangeArrowheads="1"/>
          </p:cNvSpPr>
          <p:nvPr>
            <p:ph type="body" idx="1"/>
          </p:nvPr>
        </p:nvSpPr>
        <p:spPr>
          <a:xfrm>
            <a:off x="0" y="685800"/>
            <a:ext cx="8839200" cy="2286000"/>
          </a:xfrm>
        </p:spPr>
        <p:txBody>
          <a:bodyPr>
            <a:normAutofit/>
          </a:bodyPr>
          <a:lstStyle/>
          <a:p>
            <a:pPr eaLnBrk="1" hangingPunct="1"/>
            <a:r>
              <a:rPr lang="en-US" altLang="en-US" sz="2800" smtClean="0">
                <a:latin typeface="Gabriola" pitchFamily="82" charset="0"/>
              </a:rPr>
              <a:t>A fibrous structural protein coiled into a right-handed helical secondary structure, </a:t>
            </a:r>
          </a:p>
          <a:p>
            <a:pPr eaLnBrk="1" hangingPunct="1"/>
            <a:r>
              <a:rPr lang="en-US" altLang="en-US" sz="2800" smtClean="0">
                <a:latin typeface="Gabriola" pitchFamily="82" charset="0"/>
                <a:sym typeface="Symbol" pitchFamily="18" charset="2"/>
              </a:rPr>
              <a:t></a:t>
            </a:r>
            <a:r>
              <a:rPr lang="en-US" altLang="en-US" sz="2800" smtClean="0">
                <a:latin typeface="Gabriola" pitchFamily="82" charset="0"/>
              </a:rPr>
              <a:t>-helix stabilized by H-bonds between amide N–H groups and C=O groups four residues away a-helical segments in their chains</a:t>
            </a:r>
          </a:p>
        </p:txBody>
      </p:sp>
      <p:pic>
        <p:nvPicPr>
          <p:cNvPr id="306180" name="Picture 4"/>
          <p:cNvPicPr>
            <a:picLocks noChangeAspect="1" noChangeArrowheads="1"/>
          </p:cNvPicPr>
          <p:nvPr/>
        </p:nvPicPr>
        <p:blipFill>
          <a:blip r:embed="rId2" cstate="print"/>
          <a:srcRect/>
          <a:stretch>
            <a:fillRect/>
          </a:stretch>
        </p:blipFill>
        <p:spPr bwMode="auto">
          <a:xfrm>
            <a:off x="533400" y="3200400"/>
            <a:ext cx="8153400"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5EFC0BB-0906-4FED-8B57-44D53B74E59E}" type="slidenum">
              <a:rPr lang="en-US" smtClean="0">
                <a:latin typeface="Gabriola" pitchFamily="82" charset="0"/>
              </a:rPr>
              <a:pPr/>
              <a:t>49</a:t>
            </a:fld>
            <a:endParaRPr lang="en-US">
              <a:latin typeface="Gabriola"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74638"/>
            <a:ext cx="8229600" cy="487362"/>
          </a:xfrm>
        </p:spPr>
        <p:txBody>
          <a:bodyPr>
            <a:normAutofit fontScale="90000"/>
          </a:bodyPr>
          <a:lstStyle/>
          <a:p>
            <a:r>
              <a:rPr lang="en-US" altLang="en-US" sz="4000">
                <a:latin typeface="Goudy Old Style" panose="02020502050305020303" pitchFamily="18" charset="0"/>
              </a:rPr>
              <a:t/>
            </a:r>
            <a:br>
              <a:rPr lang="en-US" altLang="en-US" sz="4000">
                <a:latin typeface="Goudy Old Style" panose="02020502050305020303" pitchFamily="18" charset="0"/>
              </a:rPr>
            </a:br>
            <a:endParaRPr lang="en-CA" altLang="en-US" sz="4000">
              <a:latin typeface="Goudy Old Style" panose="02020502050305020303" pitchFamily="18" charset="0"/>
            </a:endParaRPr>
          </a:p>
        </p:txBody>
      </p:sp>
      <p:sp>
        <p:nvSpPr>
          <p:cNvPr id="215043" name="Rectangle 3"/>
          <p:cNvSpPr>
            <a:spLocks noChangeArrowheads="1"/>
          </p:cNvSpPr>
          <p:nvPr/>
        </p:nvSpPr>
        <p:spPr bwMode="auto">
          <a:xfrm>
            <a:off x="0" y="1295400"/>
            <a:ext cx="4572000" cy="5562600"/>
          </a:xfrm>
          <a:prstGeom prst="rect">
            <a:avLst/>
          </a:prstGeom>
          <a:noFill/>
          <a:ln w="9525">
            <a:noFill/>
            <a:miter lim="800000"/>
            <a:headEnd/>
            <a:tailEnd/>
          </a:ln>
          <a:effectLst/>
        </p:spPr>
        <p:txBody>
          <a:bodyPr/>
          <a:lstStyle/>
          <a:p>
            <a:pPr marL="533400" indent="-533400">
              <a:spcBef>
                <a:spcPct val="20000"/>
              </a:spcBef>
              <a:buFont typeface="Wingdings" pitchFamily="2" charset="2"/>
              <a:buAutoNum type="arabicPeriod"/>
            </a:pPr>
            <a:r>
              <a:rPr lang="en-CA" altLang="en-US" sz="2800" dirty="0" err="1">
                <a:latin typeface="Goudy Old Style" panose="02020502050305020303" pitchFamily="18" charset="0"/>
              </a:rPr>
              <a:t>Alanine</a:t>
            </a:r>
            <a:r>
              <a:rPr lang="en-CA" altLang="en-US" sz="2800" dirty="0">
                <a:latin typeface="Goudy Old Style" panose="02020502050305020303" pitchFamily="18" charset="0"/>
              </a:rPr>
              <a:t> </a:t>
            </a:r>
            <a:r>
              <a:rPr lang="en-CA" altLang="en-US" sz="2800" dirty="0" smtClean="0">
                <a:latin typeface="Goudy Old Style" panose="02020502050305020303" pitchFamily="18" charset="0"/>
              </a:rPr>
              <a:t>		</a:t>
            </a:r>
            <a:r>
              <a:rPr lang="en-CA" altLang="en-US" sz="2800" b="1" dirty="0" smtClean="0">
                <a:latin typeface="Goudy Old Style" panose="02020502050305020303" pitchFamily="18" charset="0"/>
              </a:rPr>
              <a:t>Ala</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a:latin typeface="Goudy Old Style" panose="02020502050305020303" pitchFamily="18" charset="0"/>
              </a:rPr>
              <a:t>Arginine  </a:t>
            </a:r>
            <a:r>
              <a:rPr lang="en-CA" altLang="en-US" sz="2800" dirty="0" smtClean="0">
                <a:latin typeface="Goudy Old Style" panose="02020502050305020303" pitchFamily="18" charset="0"/>
              </a:rPr>
              <a:t>	</a:t>
            </a:r>
            <a:r>
              <a:rPr lang="en-CA" altLang="en-US" sz="2800" b="1" dirty="0" err="1" smtClean="0">
                <a:latin typeface="Goudy Old Style" panose="02020502050305020303" pitchFamily="18" charset="0"/>
              </a:rPr>
              <a:t>Arg</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err="1" smtClean="0">
                <a:latin typeface="Goudy Old Style" panose="02020502050305020303" pitchFamily="18" charset="0"/>
              </a:rPr>
              <a:t>Asparagine</a:t>
            </a:r>
            <a:r>
              <a:rPr lang="en-CA" altLang="en-US" sz="2800" dirty="0" smtClean="0">
                <a:latin typeface="Goudy Old Style" panose="02020502050305020303" pitchFamily="18" charset="0"/>
              </a:rPr>
              <a:t> 	</a:t>
            </a:r>
            <a:r>
              <a:rPr lang="en-CA" altLang="en-US" sz="2800" b="1" dirty="0" err="1" smtClean="0">
                <a:latin typeface="Goudy Old Style" panose="02020502050305020303" pitchFamily="18" charset="0"/>
              </a:rPr>
              <a:t>Asn</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a:latin typeface="Goudy Old Style" panose="02020502050305020303" pitchFamily="18" charset="0"/>
              </a:rPr>
              <a:t>Aspartic acid </a:t>
            </a:r>
            <a:r>
              <a:rPr lang="en-CA" altLang="en-US" sz="2800" dirty="0" smtClean="0">
                <a:latin typeface="Goudy Old Style" panose="02020502050305020303" pitchFamily="18" charset="0"/>
              </a:rPr>
              <a:t>	</a:t>
            </a:r>
            <a:r>
              <a:rPr lang="en-CA" altLang="en-US" sz="2800" b="1" dirty="0" smtClean="0">
                <a:latin typeface="Goudy Old Style" panose="02020502050305020303" pitchFamily="18" charset="0"/>
              </a:rPr>
              <a:t>Asp</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err="1">
                <a:latin typeface="Goudy Old Style" panose="02020502050305020303" pitchFamily="18" charset="0"/>
              </a:rPr>
              <a:t>Cysteine</a:t>
            </a:r>
            <a:r>
              <a:rPr lang="en-CA" altLang="en-US" sz="2800" dirty="0">
                <a:latin typeface="Goudy Old Style" panose="02020502050305020303" pitchFamily="18" charset="0"/>
              </a:rPr>
              <a:t> </a:t>
            </a:r>
            <a:r>
              <a:rPr lang="en-CA" altLang="en-US" sz="2800" dirty="0" smtClean="0">
                <a:latin typeface="Goudy Old Style" panose="02020502050305020303" pitchFamily="18" charset="0"/>
              </a:rPr>
              <a:t>		</a:t>
            </a:r>
            <a:r>
              <a:rPr lang="en-CA" altLang="en-US" sz="2800" b="1" dirty="0" err="1" smtClean="0">
                <a:latin typeface="Goudy Old Style" panose="02020502050305020303" pitchFamily="18" charset="0"/>
              </a:rPr>
              <a:t>Cys</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a:latin typeface="Goudy Old Style" panose="02020502050305020303" pitchFamily="18" charset="0"/>
              </a:rPr>
              <a:t>Glutamine </a:t>
            </a:r>
            <a:r>
              <a:rPr lang="en-CA" altLang="en-US" sz="2800" dirty="0" smtClean="0">
                <a:latin typeface="Goudy Old Style" panose="02020502050305020303" pitchFamily="18" charset="0"/>
              </a:rPr>
              <a:t>	</a:t>
            </a:r>
            <a:r>
              <a:rPr lang="en-CA" altLang="en-US" sz="2800" b="1" dirty="0" err="1" smtClean="0">
                <a:latin typeface="Goudy Old Style" panose="02020502050305020303" pitchFamily="18" charset="0"/>
              </a:rPr>
              <a:t>Gln</a:t>
            </a:r>
            <a:r>
              <a:rPr lang="en-CA" altLang="en-US" sz="2800" b="1" dirty="0" smtClean="0">
                <a:latin typeface="Goudy Old Style" panose="02020502050305020303" pitchFamily="18" charset="0"/>
              </a:rPr>
              <a:t> </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err="1">
                <a:latin typeface="Goudy Old Style" panose="02020502050305020303" pitchFamily="18" charset="0"/>
              </a:rPr>
              <a:t>Glutamic</a:t>
            </a:r>
            <a:r>
              <a:rPr lang="en-CA" altLang="en-US" sz="2800" dirty="0">
                <a:latin typeface="Goudy Old Style" panose="02020502050305020303" pitchFamily="18" charset="0"/>
              </a:rPr>
              <a:t> Acid </a:t>
            </a:r>
            <a:r>
              <a:rPr lang="en-CA" altLang="en-US" sz="2800" dirty="0" smtClean="0">
                <a:latin typeface="Goudy Old Style" panose="02020502050305020303" pitchFamily="18" charset="0"/>
              </a:rPr>
              <a:t>	</a:t>
            </a:r>
            <a:r>
              <a:rPr lang="en-CA" altLang="en-US" sz="2800" b="1" dirty="0" err="1" smtClean="0">
                <a:latin typeface="Goudy Old Style" panose="02020502050305020303" pitchFamily="18" charset="0"/>
              </a:rPr>
              <a:t>Glu</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err="1">
                <a:latin typeface="Goudy Old Style" panose="02020502050305020303" pitchFamily="18" charset="0"/>
              </a:rPr>
              <a:t>Glycine</a:t>
            </a:r>
            <a:r>
              <a:rPr lang="en-CA" altLang="en-US" sz="2800" dirty="0">
                <a:latin typeface="Goudy Old Style" panose="02020502050305020303" pitchFamily="18" charset="0"/>
              </a:rPr>
              <a:t> </a:t>
            </a:r>
            <a:r>
              <a:rPr lang="en-CA" altLang="en-US" sz="2800" dirty="0" smtClean="0">
                <a:latin typeface="Goudy Old Style" panose="02020502050305020303" pitchFamily="18" charset="0"/>
              </a:rPr>
              <a:t>		</a:t>
            </a:r>
            <a:r>
              <a:rPr lang="en-CA" altLang="en-US" sz="2800" b="1" dirty="0" err="1" smtClean="0">
                <a:latin typeface="Goudy Old Style" panose="02020502050305020303" pitchFamily="18" charset="0"/>
              </a:rPr>
              <a:t>Gly</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CA" altLang="en-US" sz="2800" dirty="0">
                <a:latin typeface="Goudy Old Style" panose="02020502050305020303" pitchFamily="18" charset="0"/>
              </a:rPr>
              <a:t>Histidine </a:t>
            </a:r>
            <a:r>
              <a:rPr lang="en-CA" altLang="en-US" sz="2800" dirty="0" smtClean="0">
                <a:latin typeface="Goudy Old Style" panose="02020502050305020303" pitchFamily="18" charset="0"/>
              </a:rPr>
              <a:t>	</a:t>
            </a:r>
            <a:r>
              <a:rPr lang="en-CA" altLang="en-US" sz="2800" b="1" dirty="0" smtClean="0">
                <a:latin typeface="Goudy Old Style" panose="02020502050305020303" pitchFamily="18" charset="0"/>
              </a:rPr>
              <a:t>His</a:t>
            </a:r>
            <a:endParaRPr lang="en-CA" altLang="en-US" sz="2800" b="1" dirty="0">
              <a:latin typeface="Goudy Old Style" panose="02020502050305020303" pitchFamily="18" charset="0"/>
            </a:endParaRPr>
          </a:p>
          <a:p>
            <a:pPr marL="533400" indent="-533400">
              <a:spcBef>
                <a:spcPct val="20000"/>
              </a:spcBef>
              <a:buFont typeface="Wingdings" pitchFamily="2" charset="2"/>
              <a:buAutoNum type="arabicPeriod"/>
            </a:pPr>
            <a:r>
              <a:rPr lang="en-US" sz="2800" dirty="0">
                <a:latin typeface="Goudy Old Style" panose="02020502050305020303" pitchFamily="18" charset="0"/>
              </a:rPr>
              <a:t>Isoleucine </a:t>
            </a:r>
            <a:r>
              <a:rPr lang="en-US" sz="2800" dirty="0" smtClean="0">
                <a:latin typeface="Goudy Old Style" panose="02020502050305020303" pitchFamily="18" charset="0"/>
              </a:rPr>
              <a:t>	</a:t>
            </a:r>
            <a:r>
              <a:rPr lang="en-CA" sz="2800" b="1" dirty="0" smtClean="0">
                <a:latin typeface="Goudy Old Style" panose="02020502050305020303" pitchFamily="18" charset="0"/>
              </a:rPr>
              <a:t>Ile</a:t>
            </a:r>
            <a:endParaRPr lang="en-CA" sz="2800" b="1" dirty="0">
              <a:latin typeface="Goudy Old Style" panose="02020502050305020303" pitchFamily="18" charset="0"/>
            </a:endParaRPr>
          </a:p>
        </p:txBody>
      </p:sp>
      <p:sp>
        <p:nvSpPr>
          <p:cNvPr id="215044" name="Rectangle 4"/>
          <p:cNvSpPr>
            <a:spLocks noGrp="1" noChangeArrowheads="1"/>
          </p:cNvSpPr>
          <p:nvPr>
            <p:ph type="body" sz="half" idx="2"/>
          </p:nvPr>
        </p:nvSpPr>
        <p:spPr>
          <a:xfrm>
            <a:off x="4648200" y="1108075"/>
            <a:ext cx="4495800" cy="5445125"/>
          </a:xfrm>
        </p:spPr>
        <p:txBody>
          <a:bodyPr>
            <a:normAutofit/>
          </a:bodyPr>
          <a:lstStyle/>
          <a:p>
            <a:pPr marL="533400" indent="-533400">
              <a:buFont typeface="Wingdings" pitchFamily="2" charset="2"/>
              <a:buAutoNum type="arabicPeriod" startAt="11"/>
            </a:pPr>
            <a:r>
              <a:rPr lang="en-CA" altLang="en-US" dirty="0" err="1">
                <a:latin typeface="Goudy Old Style" panose="02020502050305020303" pitchFamily="18" charset="0"/>
              </a:rPr>
              <a:t>Leucine</a:t>
            </a:r>
            <a:r>
              <a:rPr lang="en-CA" altLang="en-US" dirty="0">
                <a:latin typeface="Goudy Old Style" panose="02020502050305020303" pitchFamily="18" charset="0"/>
              </a:rPr>
              <a:t> </a:t>
            </a:r>
            <a:r>
              <a:rPr lang="en-CA" altLang="en-US" dirty="0" smtClean="0">
                <a:latin typeface="Goudy Old Style" panose="02020502050305020303" pitchFamily="18" charset="0"/>
              </a:rPr>
              <a:t>		</a:t>
            </a:r>
            <a:r>
              <a:rPr lang="en-CA" altLang="en-US" b="1" dirty="0" err="1" smtClean="0">
                <a:latin typeface="Goudy Old Style" panose="02020502050305020303" pitchFamily="18" charset="0"/>
              </a:rPr>
              <a:t>Leu</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a:latin typeface="Goudy Old Style" panose="02020502050305020303" pitchFamily="18" charset="0"/>
              </a:rPr>
              <a:t>Lysine </a:t>
            </a:r>
            <a:r>
              <a:rPr lang="en-CA" altLang="en-US" dirty="0" smtClean="0">
                <a:latin typeface="Goudy Old Style" panose="02020502050305020303" pitchFamily="18" charset="0"/>
              </a:rPr>
              <a:t>		</a:t>
            </a:r>
            <a:r>
              <a:rPr lang="en-CA" altLang="en-US" b="1" dirty="0" smtClean="0">
                <a:latin typeface="Goudy Old Style" panose="02020502050305020303" pitchFamily="18" charset="0"/>
              </a:rPr>
              <a:t>Lys</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err="1">
                <a:latin typeface="Goudy Old Style" panose="02020502050305020303" pitchFamily="18" charset="0"/>
              </a:rPr>
              <a:t>Methionine</a:t>
            </a:r>
            <a:r>
              <a:rPr lang="en-CA" altLang="en-US" dirty="0">
                <a:latin typeface="Goudy Old Style" panose="02020502050305020303" pitchFamily="18" charset="0"/>
              </a:rPr>
              <a:t> </a:t>
            </a:r>
            <a:r>
              <a:rPr lang="en-CA" altLang="en-US" dirty="0" smtClean="0">
                <a:latin typeface="Goudy Old Style" panose="02020502050305020303" pitchFamily="18" charset="0"/>
              </a:rPr>
              <a:t>	</a:t>
            </a:r>
            <a:r>
              <a:rPr lang="en-CA" altLang="en-US" b="1" dirty="0" smtClean="0">
                <a:latin typeface="Goudy Old Style" panose="02020502050305020303" pitchFamily="18" charset="0"/>
              </a:rPr>
              <a:t>Met</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a:latin typeface="Goudy Old Style" panose="02020502050305020303" pitchFamily="18" charset="0"/>
              </a:rPr>
              <a:t>Phenylalanine </a:t>
            </a:r>
            <a:r>
              <a:rPr lang="en-CA" altLang="en-US" dirty="0" smtClean="0">
                <a:latin typeface="Goudy Old Style" panose="02020502050305020303" pitchFamily="18" charset="0"/>
              </a:rPr>
              <a:t>	</a:t>
            </a:r>
            <a:r>
              <a:rPr lang="en-CA" altLang="en-US" b="1" dirty="0" err="1" smtClean="0">
                <a:latin typeface="Goudy Old Style" panose="02020502050305020303" pitchFamily="18" charset="0"/>
              </a:rPr>
              <a:t>Phe</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err="1">
                <a:latin typeface="Goudy Old Style" panose="02020502050305020303" pitchFamily="18" charset="0"/>
              </a:rPr>
              <a:t>Proline</a:t>
            </a:r>
            <a:r>
              <a:rPr lang="en-CA" altLang="en-US" dirty="0">
                <a:latin typeface="Goudy Old Style" panose="02020502050305020303" pitchFamily="18" charset="0"/>
              </a:rPr>
              <a:t>  </a:t>
            </a:r>
            <a:r>
              <a:rPr lang="en-CA" altLang="en-US" dirty="0" smtClean="0">
                <a:latin typeface="Goudy Old Style" panose="02020502050305020303" pitchFamily="18" charset="0"/>
              </a:rPr>
              <a:t>		</a:t>
            </a:r>
            <a:r>
              <a:rPr lang="en-CA" altLang="en-US" b="1" dirty="0" smtClean="0">
                <a:latin typeface="Goudy Old Style" panose="02020502050305020303" pitchFamily="18" charset="0"/>
              </a:rPr>
              <a:t>Pro</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a:latin typeface="Goudy Old Style" panose="02020502050305020303" pitchFamily="18" charset="0"/>
              </a:rPr>
              <a:t>Serine </a:t>
            </a:r>
            <a:r>
              <a:rPr lang="en-CA" altLang="en-US" dirty="0" smtClean="0">
                <a:latin typeface="Goudy Old Style" panose="02020502050305020303" pitchFamily="18" charset="0"/>
              </a:rPr>
              <a:t>		</a:t>
            </a:r>
            <a:r>
              <a:rPr lang="en-CA" altLang="en-US" b="1" dirty="0" smtClean="0">
                <a:latin typeface="Goudy Old Style" panose="02020502050305020303" pitchFamily="18" charset="0"/>
              </a:rPr>
              <a:t>Ser</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a:latin typeface="Goudy Old Style" panose="02020502050305020303" pitchFamily="18" charset="0"/>
              </a:rPr>
              <a:t>Threonine </a:t>
            </a:r>
            <a:r>
              <a:rPr lang="en-CA" altLang="en-US" dirty="0" smtClean="0">
                <a:latin typeface="Goudy Old Style" panose="02020502050305020303" pitchFamily="18" charset="0"/>
              </a:rPr>
              <a:t>	</a:t>
            </a:r>
            <a:r>
              <a:rPr lang="en-CA" altLang="en-US" b="1" dirty="0" err="1" smtClean="0">
                <a:latin typeface="Goudy Old Style" panose="02020502050305020303" pitchFamily="18" charset="0"/>
              </a:rPr>
              <a:t>Thr</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a:latin typeface="Goudy Old Style" panose="02020502050305020303" pitchFamily="18" charset="0"/>
              </a:rPr>
              <a:t>Tryptophan </a:t>
            </a:r>
            <a:r>
              <a:rPr lang="en-CA" altLang="en-US" dirty="0" smtClean="0">
                <a:latin typeface="Goudy Old Style" panose="02020502050305020303" pitchFamily="18" charset="0"/>
              </a:rPr>
              <a:t>	</a:t>
            </a:r>
            <a:r>
              <a:rPr lang="en-CA" altLang="en-US" b="1" dirty="0" err="1" smtClean="0">
                <a:latin typeface="Goudy Old Style" panose="02020502050305020303" pitchFamily="18" charset="0"/>
              </a:rPr>
              <a:t>Trp</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a:latin typeface="Goudy Old Style" panose="02020502050305020303" pitchFamily="18" charset="0"/>
              </a:rPr>
              <a:t>Tyrosine </a:t>
            </a:r>
            <a:r>
              <a:rPr lang="en-CA" altLang="en-US" dirty="0" smtClean="0">
                <a:latin typeface="Goudy Old Style" panose="02020502050305020303" pitchFamily="18" charset="0"/>
              </a:rPr>
              <a:t>		</a:t>
            </a:r>
            <a:r>
              <a:rPr lang="en-CA" altLang="en-US" b="1" dirty="0" smtClean="0">
                <a:latin typeface="Goudy Old Style" panose="02020502050305020303" pitchFamily="18" charset="0"/>
              </a:rPr>
              <a:t>Tyr</a:t>
            </a:r>
            <a:endParaRPr lang="en-CA" altLang="en-US" b="1" dirty="0">
              <a:latin typeface="Goudy Old Style" panose="02020502050305020303" pitchFamily="18" charset="0"/>
            </a:endParaRPr>
          </a:p>
          <a:p>
            <a:pPr marL="533400" indent="-533400">
              <a:buFont typeface="Wingdings" pitchFamily="2" charset="2"/>
              <a:buAutoNum type="arabicPeriod" startAt="11"/>
            </a:pPr>
            <a:r>
              <a:rPr lang="en-CA" altLang="en-US" dirty="0" err="1">
                <a:latin typeface="Goudy Old Style" panose="02020502050305020303" pitchFamily="18" charset="0"/>
              </a:rPr>
              <a:t>Valine</a:t>
            </a:r>
            <a:r>
              <a:rPr lang="en-CA" altLang="en-US" dirty="0">
                <a:latin typeface="Goudy Old Style" panose="02020502050305020303" pitchFamily="18" charset="0"/>
              </a:rPr>
              <a:t> </a:t>
            </a:r>
            <a:r>
              <a:rPr lang="en-CA" altLang="en-US" dirty="0" smtClean="0">
                <a:latin typeface="Goudy Old Style" panose="02020502050305020303" pitchFamily="18" charset="0"/>
              </a:rPr>
              <a:t>		</a:t>
            </a:r>
            <a:r>
              <a:rPr lang="en-CA" altLang="en-US" b="1" dirty="0" smtClean="0">
                <a:latin typeface="Goudy Old Style" panose="02020502050305020303" pitchFamily="18" charset="0"/>
              </a:rPr>
              <a:t>Val</a:t>
            </a:r>
            <a:endParaRPr lang="en-CA" altLang="en-US" b="1" dirty="0">
              <a:latin typeface="Goudy Old Style" panose="02020502050305020303" pitchFamily="18" charset="0"/>
            </a:endParaRPr>
          </a:p>
          <a:p>
            <a:pPr marL="533400" indent="-533400">
              <a:buFont typeface="Wingdings" pitchFamily="2" charset="2"/>
              <a:buNone/>
            </a:pPr>
            <a:endParaRPr lang="en-CA" altLang="en-US" b="1" dirty="0">
              <a:latin typeface="Goudy Old Style" panose="02020502050305020303" pitchFamily="18" charset="0"/>
            </a:endParaRPr>
          </a:p>
        </p:txBody>
      </p:sp>
      <p:sp>
        <p:nvSpPr>
          <p:cNvPr id="215045" name="Text Box 5"/>
          <p:cNvSpPr txBox="1">
            <a:spLocks noChangeArrowheads="1"/>
          </p:cNvSpPr>
          <p:nvPr/>
        </p:nvSpPr>
        <p:spPr bwMode="auto">
          <a:xfrm>
            <a:off x="-76200" y="-60325"/>
            <a:ext cx="12544844" cy="769441"/>
          </a:xfrm>
          <a:prstGeom prst="rect">
            <a:avLst/>
          </a:prstGeom>
          <a:noFill/>
          <a:ln w="9525">
            <a:noFill/>
            <a:miter lim="800000"/>
            <a:headEnd/>
            <a:tailEnd/>
          </a:ln>
          <a:effectLst/>
        </p:spPr>
        <p:txBody>
          <a:bodyPr wrap="none">
            <a:spAutoFit/>
          </a:bodyPr>
          <a:lstStyle/>
          <a:p>
            <a:r>
              <a:rPr lang="en-US" altLang="en-US" sz="4400" b="1" dirty="0">
                <a:solidFill>
                  <a:schemeClr val="tx2"/>
                </a:solidFill>
                <a:latin typeface="Goudy Old Style" panose="02020502050305020303" pitchFamily="18" charset="0"/>
              </a:rPr>
              <a:t>Abbreviations and  Codes for </a:t>
            </a:r>
            <a:r>
              <a:rPr lang="en-US" altLang="en-US" sz="4400" b="1" dirty="0" smtClean="0">
                <a:solidFill>
                  <a:schemeClr val="tx2"/>
                </a:solidFill>
                <a:latin typeface="Goudy Old Style" panose="02020502050305020303" pitchFamily="18" charset="0"/>
              </a:rPr>
              <a:t> 20 primary amino </a:t>
            </a:r>
            <a:r>
              <a:rPr lang="en-US" altLang="en-US" sz="4400" b="1" dirty="0">
                <a:solidFill>
                  <a:schemeClr val="tx2"/>
                </a:solidFill>
                <a:latin typeface="Goudy Old Style" panose="02020502050305020303" pitchFamily="18" charset="0"/>
              </a:rPr>
              <a:t>acids</a:t>
            </a:r>
            <a:endParaRPr lang="en-US" sz="4400" b="1" dirty="0">
              <a:solidFill>
                <a:schemeClr val="tx2"/>
              </a:solidFill>
              <a:latin typeface="Goudy Old Style" panose="02020502050305020303" pitchFamily="18" charset="0"/>
            </a:endParaRPr>
          </a:p>
        </p:txBody>
      </p:sp>
      <p:sp>
        <p:nvSpPr>
          <p:cNvPr id="6" name="Slide Number Placeholder 5"/>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5</a:t>
            </a:fld>
            <a:endParaRPr lang="en-US">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r>
              <a:rPr lang="en-US" altLang="en-US" smtClean="0">
                <a:latin typeface="Gabriola" pitchFamily="82" charset="0"/>
              </a:rPr>
              <a:t>Fibroin</a:t>
            </a:r>
          </a:p>
        </p:txBody>
      </p:sp>
      <p:sp>
        <p:nvSpPr>
          <p:cNvPr id="307203" name="Rectangle 3"/>
          <p:cNvSpPr>
            <a:spLocks noGrp="1" noChangeArrowheads="1"/>
          </p:cNvSpPr>
          <p:nvPr>
            <p:ph type="body" idx="1"/>
          </p:nvPr>
        </p:nvSpPr>
        <p:spPr>
          <a:xfrm>
            <a:off x="457200" y="1600200"/>
            <a:ext cx="8229600" cy="1446213"/>
          </a:xfrm>
        </p:spPr>
        <p:txBody>
          <a:bodyPr>
            <a:normAutofit/>
          </a:bodyPr>
          <a:lstStyle/>
          <a:p>
            <a:pPr eaLnBrk="1" hangingPunct="1">
              <a:lnSpc>
                <a:spcPct val="80000"/>
              </a:lnSpc>
            </a:pPr>
            <a:r>
              <a:rPr lang="en-US" altLang="en-US" smtClean="0">
                <a:latin typeface="Gabriola" pitchFamily="82" charset="0"/>
              </a:rPr>
              <a:t>Fibroin has a secondary structure called a </a:t>
            </a:r>
            <a:r>
              <a:rPr lang="el-GR" altLang="en-US" sz="2800" smtClean="0">
                <a:latin typeface="Gabriola" pitchFamily="82" charset="0"/>
                <a:cs typeface="Arial" charset="0"/>
              </a:rPr>
              <a:t>b</a:t>
            </a:r>
            <a:r>
              <a:rPr lang="en-US" altLang="en-US" smtClean="0">
                <a:latin typeface="Gabriola" pitchFamily="82" charset="0"/>
              </a:rPr>
              <a:t>-pleated sheet </a:t>
            </a:r>
          </a:p>
          <a:p>
            <a:pPr eaLnBrk="1" hangingPunct="1">
              <a:lnSpc>
                <a:spcPct val="80000"/>
              </a:lnSpc>
            </a:pPr>
            <a:r>
              <a:rPr lang="en-US" altLang="en-US" smtClean="0">
                <a:latin typeface="Gabriola" pitchFamily="82" charset="0"/>
              </a:rPr>
              <a:t>the polypeptide chains line up in a parallel arrangement held together by hydrogen bonds between chains</a:t>
            </a:r>
          </a:p>
        </p:txBody>
      </p:sp>
      <p:pic>
        <p:nvPicPr>
          <p:cNvPr id="307204" name="Picture 4"/>
          <p:cNvPicPr>
            <a:picLocks noChangeAspect="1" noChangeArrowheads="1"/>
          </p:cNvPicPr>
          <p:nvPr/>
        </p:nvPicPr>
        <p:blipFill>
          <a:blip r:embed="rId2" cstate="print"/>
          <a:srcRect/>
          <a:stretch>
            <a:fillRect/>
          </a:stretch>
        </p:blipFill>
        <p:spPr bwMode="auto">
          <a:xfrm>
            <a:off x="0" y="3990975"/>
            <a:ext cx="9144000" cy="28670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5EFC0BB-0906-4FED-8B57-44D53B74E59E}" type="slidenum">
              <a:rPr lang="en-US" smtClean="0">
                <a:latin typeface="Gabriola" pitchFamily="82" charset="0"/>
              </a:rPr>
              <a:pPr/>
              <a:t>50</a:t>
            </a:fld>
            <a:endParaRPr lang="en-US">
              <a:latin typeface="Gabriola" pitchFamily="8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274638"/>
            <a:ext cx="8229600" cy="715962"/>
          </a:xfrm>
        </p:spPr>
        <p:txBody>
          <a:bodyPr/>
          <a:lstStyle/>
          <a:p>
            <a:pPr eaLnBrk="1" hangingPunct="1"/>
            <a:r>
              <a:rPr lang="en-US" altLang="en-US" sz="4000" smtClean="0">
                <a:latin typeface="Gabriola" pitchFamily="82" charset="0"/>
              </a:rPr>
              <a:t>Myoglobin</a:t>
            </a:r>
          </a:p>
        </p:txBody>
      </p:sp>
      <p:sp>
        <p:nvSpPr>
          <p:cNvPr id="308227" name="Rectangle 3"/>
          <p:cNvSpPr>
            <a:spLocks noGrp="1" noChangeArrowheads="1"/>
          </p:cNvSpPr>
          <p:nvPr>
            <p:ph type="body" idx="1"/>
          </p:nvPr>
        </p:nvSpPr>
        <p:spPr>
          <a:xfrm>
            <a:off x="457200" y="1600200"/>
            <a:ext cx="8229600" cy="2284413"/>
          </a:xfrm>
        </p:spPr>
        <p:txBody>
          <a:bodyPr/>
          <a:lstStyle/>
          <a:p>
            <a:pPr eaLnBrk="1" hangingPunct="1"/>
            <a:r>
              <a:rPr lang="en-US" altLang="en-US" sz="2800" smtClean="0">
                <a:latin typeface="Gabriola" pitchFamily="82" charset="0"/>
              </a:rPr>
              <a:t>Myoglobin is a small globular protein containing 153 amino acid residues in a single chain</a:t>
            </a:r>
          </a:p>
          <a:p>
            <a:pPr eaLnBrk="1" hangingPunct="1"/>
            <a:r>
              <a:rPr lang="en-US" altLang="en-US" sz="2800" smtClean="0">
                <a:latin typeface="Gabriola" pitchFamily="82" charset="0"/>
              </a:rPr>
              <a:t>8 helical segments connected by bends to form a compact, nearly spherical, tertiary structure</a:t>
            </a:r>
          </a:p>
        </p:txBody>
      </p:sp>
      <p:pic>
        <p:nvPicPr>
          <p:cNvPr id="308228" name="Picture 4"/>
          <p:cNvPicPr>
            <a:picLocks noChangeAspect="1" noChangeArrowheads="1"/>
          </p:cNvPicPr>
          <p:nvPr/>
        </p:nvPicPr>
        <p:blipFill>
          <a:blip r:embed="rId2" cstate="print"/>
          <a:srcRect/>
          <a:stretch>
            <a:fillRect/>
          </a:stretch>
        </p:blipFill>
        <p:spPr bwMode="auto">
          <a:xfrm>
            <a:off x="2667000" y="3886200"/>
            <a:ext cx="3962400" cy="26479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5EFC0BB-0906-4FED-8B57-44D53B74E59E}" type="slidenum">
              <a:rPr lang="en-US" smtClean="0">
                <a:latin typeface="Gabriola" pitchFamily="82" charset="0"/>
              </a:rPr>
              <a:pPr/>
              <a:t>51</a:t>
            </a:fld>
            <a:endParaRPr lang="en-US">
              <a:latin typeface="Gabriola" pitchFamily="82"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ChangeArrowheads="1"/>
          </p:cNvSpPr>
          <p:nvPr/>
        </p:nvSpPr>
        <p:spPr bwMode="auto">
          <a:xfrm>
            <a:off x="457200" y="381000"/>
            <a:ext cx="8229600" cy="5745163"/>
          </a:xfrm>
          <a:prstGeom prst="rect">
            <a:avLst/>
          </a:prstGeom>
          <a:noFill/>
          <a:ln w="9525">
            <a:noFill/>
            <a:miter lim="800000"/>
            <a:headEnd/>
            <a:tailEnd/>
          </a:ln>
        </p:spPr>
        <p:txBody>
          <a:bodyPr/>
          <a:lstStyle/>
          <a:p>
            <a:pPr marL="342900" indent="-342900">
              <a:spcBef>
                <a:spcPct val="20000"/>
              </a:spcBef>
              <a:buFontTx/>
              <a:buChar char="•"/>
            </a:pPr>
            <a:r>
              <a:rPr lang="en-US" sz="2800">
                <a:latin typeface="Gabriola" pitchFamily="82" charset="0"/>
              </a:rPr>
              <a:t>Collagen:</a:t>
            </a:r>
          </a:p>
          <a:p>
            <a:pPr marL="742950" lvl="1" indent="-285750">
              <a:spcBef>
                <a:spcPct val="20000"/>
              </a:spcBef>
              <a:buFontTx/>
              <a:buChar char="–"/>
            </a:pPr>
            <a:r>
              <a:rPr lang="en-US" sz="2800">
                <a:latin typeface="Gabriola" pitchFamily="82" charset="0"/>
              </a:rPr>
              <a:t>Triple helix of 25% glycine, 25% proline and hydroxyproline</a:t>
            </a:r>
          </a:p>
          <a:p>
            <a:pPr marL="1143000" lvl="2" indent="-228600">
              <a:spcBef>
                <a:spcPct val="20000"/>
              </a:spcBef>
              <a:buFontTx/>
              <a:buChar char="•"/>
            </a:pPr>
            <a:r>
              <a:rPr lang="en-US" sz="2800">
                <a:latin typeface="Gabriola" pitchFamily="82" charset="0"/>
              </a:rPr>
              <a:t>Proline is inflexible because it is an imino acid with side chain attached to backbone in two locations</a:t>
            </a:r>
          </a:p>
          <a:p>
            <a:pPr marL="1143000" lvl="2" indent="-228600">
              <a:spcBef>
                <a:spcPct val="20000"/>
              </a:spcBef>
              <a:buFontTx/>
              <a:buChar char="•"/>
            </a:pPr>
            <a:r>
              <a:rPr lang="en-US" sz="2800">
                <a:latin typeface="Gabriola" pitchFamily="82" charset="0"/>
              </a:rPr>
              <a:t>Therefore it is a long extended helix</a:t>
            </a:r>
          </a:p>
          <a:p>
            <a:pPr marL="1143000" lvl="2" indent="-228600">
              <a:spcBef>
                <a:spcPct val="20000"/>
              </a:spcBef>
              <a:buFontTx/>
              <a:buChar char="•"/>
            </a:pPr>
            <a:r>
              <a:rPr lang="en-US" sz="2800">
                <a:latin typeface="Gabriola" pitchFamily="82" charset="0"/>
              </a:rPr>
              <a:t>It can’t bend as much as a chain of amino acids</a:t>
            </a:r>
          </a:p>
          <a:p>
            <a:pPr marL="742950" lvl="1" indent="-285750">
              <a:spcBef>
                <a:spcPct val="20000"/>
              </a:spcBef>
              <a:buFontTx/>
              <a:buChar char="–"/>
            </a:pPr>
            <a:r>
              <a:rPr lang="en-US" sz="2800">
                <a:latin typeface="Gabriola" pitchFamily="82" charset="0"/>
              </a:rPr>
              <a:t>skin, cartilage, bone, intercellular glue</a:t>
            </a:r>
          </a:p>
          <a:p>
            <a:pPr marL="1143000" lvl="2" indent="-228600">
              <a:spcBef>
                <a:spcPct val="20000"/>
              </a:spcBef>
              <a:buFontTx/>
              <a:buChar char="•"/>
            </a:pPr>
            <a:endParaRPr lang="en-US" sz="2800">
              <a:latin typeface="Gabriola" pitchFamily="82" charset="0"/>
            </a:endParaRPr>
          </a:p>
        </p:txBody>
      </p:sp>
      <p:sp>
        <p:nvSpPr>
          <p:cNvPr id="3" name="Slide Number Placeholder 2"/>
          <p:cNvSpPr>
            <a:spLocks noGrp="1"/>
          </p:cNvSpPr>
          <p:nvPr>
            <p:ph type="sldNum" sz="quarter" idx="12"/>
          </p:nvPr>
        </p:nvSpPr>
        <p:spPr/>
        <p:txBody>
          <a:bodyPr/>
          <a:lstStyle/>
          <a:p>
            <a:fld id="{15EFC0BB-0906-4FED-8B57-44D53B74E59E}" type="slidenum">
              <a:rPr lang="en-US" smtClean="0">
                <a:latin typeface="Gabriola" pitchFamily="82" charset="0"/>
              </a:rPr>
              <a:pPr/>
              <a:t>52</a:t>
            </a:fld>
            <a:endParaRPr lang="en-US">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 calcmode="lin" valueType="num">
                                      <p:cBhvr additive="base">
                                        <p:cTn id="7" dur="500" fill="hold"/>
                                        <p:tgtEl>
                                          <p:spTgt spid="514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40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anim calcmode="lin" valueType="num">
                                      <p:cBhvr additive="base">
                                        <p:cTn id="11" dur="500" fill="hold"/>
                                        <p:tgtEl>
                                          <p:spTgt spid="5140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4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anim calcmode="lin" valueType="num">
                                      <p:cBhvr additive="base">
                                        <p:cTn id="15" dur="500" fill="hold"/>
                                        <p:tgtEl>
                                          <p:spTgt spid="51405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4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514051">
                                            <p:txEl>
                                              <p:pRg st="3" end="3"/>
                                            </p:txEl>
                                          </p:spTgt>
                                        </p:tgtEl>
                                        <p:attrNameLst>
                                          <p:attrName>style.visibility</p:attrName>
                                        </p:attrNameLst>
                                      </p:cBhvr>
                                      <p:to>
                                        <p:strVal val="visible"/>
                                      </p:to>
                                    </p:set>
                                    <p:anim calcmode="lin" valueType="num">
                                      <p:cBhvr additive="base">
                                        <p:cTn id="19" dur="500" fill="hold"/>
                                        <p:tgtEl>
                                          <p:spTgt spid="5140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40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514051">
                                            <p:txEl>
                                              <p:pRg st="4" end="4"/>
                                            </p:txEl>
                                          </p:spTgt>
                                        </p:tgtEl>
                                        <p:attrNameLst>
                                          <p:attrName>style.visibility</p:attrName>
                                        </p:attrNameLst>
                                      </p:cBhvr>
                                      <p:to>
                                        <p:strVal val="visible"/>
                                      </p:to>
                                    </p:set>
                                    <p:anim calcmode="lin" valueType="num">
                                      <p:cBhvr additive="base">
                                        <p:cTn id="23" dur="500" fill="hold"/>
                                        <p:tgtEl>
                                          <p:spTgt spid="51405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40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514051">
                                            <p:txEl>
                                              <p:pRg st="5" end="5"/>
                                            </p:txEl>
                                          </p:spTgt>
                                        </p:tgtEl>
                                        <p:attrNameLst>
                                          <p:attrName>style.visibility</p:attrName>
                                        </p:attrNameLst>
                                      </p:cBhvr>
                                      <p:to>
                                        <p:strVal val="visible"/>
                                      </p:to>
                                    </p:set>
                                    <p:anim calcmode="lin" valueType="num">
                                      <p:cBhvr additive="base">
                                        <p:cTn id="27" dur="500" fill="hold"/>
                                        <p:tgtEl>
                                          <p:spTgt spid="51405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40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body" idx="1"/>
          </p:nvPr>
        </p:nvSpPr>
        <p:spPr>
          <a:xfrm>
            <a:off x="0" y="609600"/>
            <a:ext cx="9144000" cy="3048000"/>
          </a:xfrm>
        </p:spPr>
        <p:txBody>
          <a:bodyPr>
            <a:normAutofit/>
          </a:bodyPr>
          <a:lstStyle/>
          <a:p>
            <a:pPr lvl="1" eaLnBrk="1" hangingPunct="1">
              <a:lnSpc>
                <a:spcPct val="80000"/>
              </a:lnSpc>
            </a:pPr>
            <a:r>
              <a:rPr lang="en-US" dirty="0" smtClean="0">
                <a:latin typeface="Goudy Old Style" panose="02020502050305020303" pitchFamily="18" charset="0"/>
              </a:rPr>
              <a:t>partial </a:t>
            </a:r>
            <a:r>
              <a:rPr lang="en-US" dirty="0" smtClean="0">
                <a:latin typeface="Goudy Old Style" panose="02020502050305020303" pitchFamily="18" charset="0"/>
              </a:rPr>
              <a:t>or complete unfolding of the </a:t>
            </a:r>
            <a:r>
              <a:rPr lang="en-US" dirty="0" smtClean="0">
                <a:latin typeface="Goudy Old Style" panose="02020502050305020303" pitchFamily="18" charset="0"/>
              </a:rPr>
              <a:t>polypeptide chain</a:t>
            </a:r>
            <a:endParaRPr lang="en-US" dirty="0" smtClean="0">
              <a:latin typeface="Goudy Old Style" panose="02020502050305020303" pitchFamily="18" charset="0"/>
            </a:endParaRPr>
          </a:p>
          <a:p>
            <a:pPr lvl="1" eaLnBrk="1" hangingPunct="1">
              <a:lnSpc>
                <a:spcPct val="80000"/>
              </a:lnSpc>
            </a:pPr>
            <a:r>
              <a:rPr lang="en-US" dirty="0" smtClean="0">
                <a:latin typeface="Goudy Old Style" panose="02020502050305020303" pitchFamily="18" charset="0"/>
              </a:rPr>
              <a:t>A protein </a:t>
            </a:r>
            <a:r>
              <a:rPr lang="en-US" dirty="0" smtClean="0">
                <a:latin typeface="Goudy Old Style" panose="02020502050305020303" pitchFamily="18" charset="0"/>
              </a:rPr>
              <a:t>unravels and loses its native conformation</a:t>
            </a:r>
          </a:p>
          <a:p>
            <a:pPr lvl="1" eaLnBrk="1" hangingPunct="1">
              <a:lnSpc>
                <a:spcPct val="80000"/>
              </a:lnSpc>
            </a:pPr>
            <a:r>
              <a:rPr lang="en-US" dirty="0" smtClean="0">
                <a:latin typeface="Goudy Old Style" panose="02020502050305020303" pitchFamily="18" charset="0"/>
              </a:rPr>
              <a:t>Affects only the intermolecular forces that maintain the secondary</a:t>
            </a:r>
            <a:r>
              <a:rPr lang="en-US" dirty="0" smtClean="0">
                <a:latin typeface="Goudy Old Style" panose="02020502050305020303" pitchFamily="18" charset="0"/>
              </a:rPr>
              <a:t>, tertiary and </a:t>
            </a:r>
            <a:r>
              <a:rPr lang="en-US" dirty="0" smtClean="0">
                <a:latin typeface="Goudy Old Style" panose="02020502050305020303" pitchFamily="18" charset="0"/>
              </a:rPr>
              <a:t>quaternary structures only</a:t>
            </a:r>
            <a:endParaRPr lang="en-US" dirty="0" smtClean="0">
              <a:latin typeface="Goudy Old Style" panose="02020502050305020303" pitchFamily="18" charset="0"/>
            </a:endParaRPr>
          </a:p>
          <a:p>
            <a:pPr lvl="1" eaLnBrk="1" hangingPunct="1">
              <a:lnSpc>
                <a:spcPct val="80000"/>
              </a:lnSpc>
            </a:pPr>
            <a:r>
              <a:rPr lang="en-US" dirty="0" smtClean="0">
                <a:latin typeface="Goudy Old Style" panose="02020502050305020303" pitchFamily="18" charset="0"/>
              </a:rPr>
              <a:t>Different from digestion- </a:t>
            </a:r>
            <a:r>
              <a:rPr lang="en-US" dirty="0" smtClean="0">
                <a:latin typeface="Goudy Old Style" panose="02020502050305020303" pitchFamily="18" charset="0"/>
              </a:rPr>
              <a:t>affects also the primary </a:t>
            </a:r>
            <a:r>
              <a:rPr lang="en-US" dirty="0" smtClean="0">
                <a:latin typeface="Goudy Old Style" panose="02020502050305020303" pitchFamily="18" charset="0"/>
              </a:rPr>
              <a:t>structure</a:t>
            </a:r>
          </a:p>
          <a:p>
            <a:pPr lvl="1" eaLnBrk="1" hangingPunct="1">
              <a:lnSpc>
                <a:spcPct val="80000"/>
              </a:lnSpc>
            </a:pPr>
            <a:r>
              <a:rPr lang="en-US" dirty="0" smtClean="0">
                <a:latin typeface="Goudy Old Style" panose="02020502050305020303" pitchFamily="18" charset="0"/>
              </a:rPr>
              <a:t>Digestion also results in the breakdown of peptide bonds</a:t>
            </a:r>
            <a:endParaRPr lang="en-US" dirty="0" smtClean="0">
              <a:latin typeface="Goudy Old Style" panose="02020502050305020303" pitchFamily="18" charset="0"/>
            </a:endParaRPr>
          </a:p>
        </p:txBody>
      </p:sp>
      <p:grpSp>
        <p:nvGrpSpPr>
          <p:cNvPr id="2" name="Group 3"/>
          <p:cNvGrpSpPr>
            <a:grpSpLocks/>
          </p:cNvGrpSpPr>
          <p:nvPr/>
        </p:nvGrpSpPr>
        <p:grpSpPr bwMode="auto">
          <a:xfrm>
            <a:off x="412750" y="4053206"/>
            <a:ext cx="8569325" cy="2807334"/>
            <a:chOff x="837" y="1767"/>
            <a:chExt cx="3963" cy="2211"/>
          </a:xfrm>
        </p:grpSpPr>
        <p:grpSp>
          <p:nvGrpSpPr>
            <p:cNvPr id="3" name="Group 4"/>
            <p:cNvGrpSpPr>
              <a:grpSpLocks/>
            </p:cNvGrpSpPr>
            <p:nvPr/>
          </p:nvGrpSpPr>
          <p:grpSpPr bwMode="auto">
            <a:xfrm>
              <a:off x="864" y="1767"/>
              <a:ext cx="3936" cy="2187"/>
              <a:chOff x="768" y="1199"/>
              <a:chExt cx="3936" cy="2187"/>
            </a:xfrm>
          </p:grpSpPr>
          <p:pic>
            <p:nvPicPr>
              <p:cNvPr id="310279" name="Picture 5"/>
              <p:cNvPicPr>
                <a:picLocks noChangeAspect="1" noChangeArrowheads="1"/>
              </p:cNvPicPr>
              <p:nvPr/>
            </p:nvPicPr>
            <p:blipFill>
              <a:blip r:embed="rId2" cstate="print"/>
              <a:srcRect/>
              <a:stretch>
                <a:fillRect/>
              </a:stretch>
            </p:blipFill>
            <p:spPr bwMode="auto">
              <a:xfrm>
                <a:off x="1008" y="1471"/>
                <a:ext cx="3696" cy="1658"/>
              </a:xfrm>
              <a:prstGeom prst="rect">
                <a:avLst/>
              </a:prstGeom>
              <a:noFill/>
              <a:ln w="9525">
                <a:noFill/>
                <a:miter lim="800000"/>
                <a:headEnd/>
                <a:tailEnd/>
              </a:ln>
            </p:spPr>
          </p:pic>
          <p:sp>
            <p:nvSpPr>
              <p:cNvPr id="310280" name="Text Box 6"/>
              <p:cNvSpPr txBox="1">
                <a:spLocks noChangeArrowheads="1"/>
              </p:cNvSpPr>
              <p:nvPr/>
            </p:nvSpPr>
            <p:spPr bwMode="auto">
              <a:xfrm>
                <a:off x="2088" y="1199"/>
                <a:ext cx="1104" cy="243"/>
              </a:xfrm>
              <a:prstGeom prst="rect">
                <a:avLst/>
              </a:prstGeom>
              <a:noFill/>
              <a:ln w="34925">
                <a:noFill/>
                <a:miter lim="800000"/>
                <a:headEnd/>
                <a:tailEnd/>
              </a:ln>
            </p:spPr>
            <p:txBody>
              <a:bodyPr lIns="92075" tIns="46038" rIns="92075" bIns="46038" anchor="ctr">
                <a:spAutoFit/>
              </a:bodyPr>
              <a:lstStyle/>
              <a:p>
                <a:pPr algn="ctr" eaLnBrk="0" hangingPunct="0"/>
                <a:r>
                  <a:rPr lang="en-US" sz="1400" b="1">
                    <a:latin typeface="Goudy Old Style" panose="02020502050305020303" pitchFamily="18" charset="0"/>
                  </a:rPr>
                  <a:t>Denaturation</a:t>
                </a:r>
              </a:p>
            </p:txBody>
          </p:sp>
          <p:sp>
            <p:nvSpPr>
              <p:cNvPr id="310281" name="Text Box 7"/>
              <p:cNvSpPr txBox="1">
                <a:spLocks noChangeArrowheads="1"/>
              </p:cNvSpPr>
              <p:nvPr/>
            </p:nvSpPr>
            <p:spPr bwMode="auto">
              <a:xfrm>
                <a:off x="2088" y="3143"/>
                <a:ext cx="1104" cy="243"/>
              </a:xfrm>
              <a:prstGeom prst="rect">
                <a:avLst/>
              </a:prstGeom>
              <a:noFill/>
              <a:ln w="34925">
                <a:noFill/>
                <a:miter lim="800000"/>
                <a:headEnd/>
                <a:tailEnd/>
              </a:ln>
            </p:spPr>
            <p:txBody>
              <a:bodyPr lIns="92075" tIns="46038" rIns="92075" bIns="46038" anchor="ctr">
                <a:spAutoFit/>
              </a:bodyPr>
              <a:lstStyle/>
              <a:p>
                <a:pPr algn="ctr" eaLnBrk="0" hangingPunct="0"/>
                <a:r>
                  <a:rPr lang="en-US" sz="1400" b="1">
                    <a:latin typeface="Goudy Old Style" panose="02020502050305020303" pitchFamily="18" charset="0"/>
                  </a:rPr>
                  <a:t>Renaturation</a:t>
                </a:r>
              </a:p>
            </p:txBody>
          </p:sp>
          <p:sp>
            <p:nvSpPr>
              <p:cNvPr id="310282" name="Text Box 8"/>
              <p:cNvSpPr txBox="1">
                <a:spLocks noChangeArrowheads="1"/>
              </p:cNvSpPr>
              <p:nvPr/>
            </p:nvSpPr>
            <p:spPr bwMode="auto">
              <a:xfrm>
                <a:off x="3360" y="2759"/>
                <a:ext cx="1104" cy="243"/>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oudy Old Style" panose="02020502050305020303" pitchFamily="18" charset="0"/>
                  </a:rPr>
                  <a:t>Denatured protein</a:t>
                </a:r>
              </a:p>
            </p:txBody>
          </p:sp>
          <p:sp>
            <p:nvSpPr>
              <p:cNvPr id="310283" name="Text Box 9"/>
              <p:cNvSpPr txBox="1">
                <a:spLocks noChangeArrowheads="1"/>
              </p:cNvSpPr>
              <p:nvPr/>
            </p:nvSpPr>
            <p:spPr bwMode="auto">
              <a:xfrm>
                <a:off x="768" y="2759"/>
                <a:ext cx="1104" cy="243"/>
              </a:xfrm>
              <a:prstGeom prst="rect">
                <a:avLst/>
              </a:prstGeom>
              <a:noFill/>
              <a:ln w="34925">
                <a:noFill/>
                <a:miter lim="800000"/>
                <a:headEnd/>
                <a:tailEnd/>
              </a:ln>
            </p:spPr>
            <p:txBody>
              <a:bodyPr lIns="92075" tIns="46038" rIns="92075" bIns="46038" anchor="ctr">
                <a:spAutoFit/>
              </a:bodyPr>
              <a:lstStyle/>
              <a:p>
                <a:pPr algn="ctr" eaLnBrk="0" hangingPunct="0"/>
                <a:r>
                  <a:rPr lang="en-US" sz="1400">
                    <a:latin typeface="Goudy Old Style" panose="02020502050305020303" pitchFamily="18" charset="0"/>
                  </a:rPr>
                  <a:t>Normal protein</a:t>
                </a:r>
              </a:p>
            </p:txBody>
          </p:sp>
        </p:grpSp>
        <p:sp>
          <p:nvSpPr>
            <p:cNvPr id="310278" name="Text Box 10"/>
            <p:cNvSpPr txBox="1">
              <a:spLocks noChangeArrowheads="1"/>
            </p:cNvSpPr>
            <p:nvPr/>
          </p:nvSpPr>
          <p:spPr bwMode="auto">
            <a:xfrm>
              <a:off x="837" y="3735"/>
              <a:ext cx="86" cy="243"/>
            </a:xfrm>
            <a:prstGeom prst="rect">
              <a:avLst/>
            </a:prstGeom>
            <a:noFill/>
            <a:ln w="34925">
              <a:noFill/>
              <a:miter lim="800000"/>
              <a:headEnd/>
              <a:tailEnd/>
            </a:ln>
          </p:spPr>
          <p:txBody>
            <a:bodyPr wrap="none" lIns="92075" tIns="46038" rIns="92075" bIns="46038" anchor="ctr">
              <a:spAutoFit/>
            </a:bodyPr>
            <a:lstStyle/>
            <a:p>
              <a:pPr algn="ctr" eaLnBrk="0" hangingPunct="0"/>
              <a:endParaRPr lang="en-US" sz="1400" b="1">
                <a:solidFill>
                  <a:schemeClr val="bg2"/>
                </a:solidFill>
                <a:latin typeface="Goudy Old Style" panose="02020502050305020303" pitchFamily="18" charset="0"/>
              </a:endParaRPr>
            </a:p>
          </p:txBody>
        </p:sp>
      </p:grpSp>
      <p:sp>
        <p:nvSpPr>
          <p:cNvPr id="310276" name="Text Box 11"/>
          <p:cNvSpPr txBox="1">
            <a:spLocks noChangeArrowheads="1"/>
          </p:cNvSpPr>
          <p:nvPr/>
        </p:nvSpPr>
        <p:spPr bwMode="auto">
          <a:xfrm>
            <a:off x="2193925" y="-96838"/>
            <a:ext cx="4298950" cy="1081088"/>
          </a:xfrm>
          <a:prstGeom prst="rect">
            <a:avLst/>
          </a:prstGeom>
          <a:noFill/>
          <a:ln w="9525">
            <a:noFill/>
            <a:miter lim="800000"/>
            <a:headEnd/>
            <a:tailEnd/>
          </a:ln>
        </p:spPr>
        <p:txBody>
          <a:bodyPr>
            <a:spAutoFit/>
          </a:bodyPr>
          <a:lstStyle/>
          <a:p>
            <a:pPr>
              <a:lnSpc>
                <a:spcPct val="80000"/>
              </a:lnSpc>
              <a:spcBef>
                <a:spcPct val="20000"/>
              </a:spcBef>
            </a:pPr>
            <a:r>
              <a:rPr lang="en-US" sz="3600">
                <a:latin typeface="Goudy Old Style" panose="02020502050305020303" pitchFamily="18" charset="0"/>
              </a:rPr>
              <a:t>Protein denaturation</a:t>
            </a:r>
          </a:p>
          <a:p>
            <a:endParaRPr lang="en-US" sz="3600">
              <a:latin typeface="Goudy Old Style" panose="02020502050305020303" pitchFamily="18" charset="0"/>
            </a:endParaRPr>
          </a:p>
        </p:txBody>
      </p:sp>
      <p:sp>
        <p:nvSpPr>
          <p:cNvPr id="12" name="Slide Number Placeholder 11"/>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53</a:t>
            </a:fld>
            <a:endParaRPr lang="en-US">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457200" y="1067395"/>
            <a:ext cx="8686800" cy="4308872"/>
          </a:xfrm>
          <a:prstGeom prst="rect">
            <a:avLst/>
          </a:prstGeom>
          <a:noFill/>
          <a:ln w="9525">
            <a:noFill/>
            <a:miter lim="800000"/>
            <a:headEnd/>
            <a:tailEnd/>
          </a:ln>
        </p:spPr>
        <p:txBody>
          <a:bodyPr wrap="square" lIns="0" tIns="0" rIns="0" bIns="0" anchor="ctr">
            <a:spAutoFit/>
          </a:bodyPr>
          <a:lstStyle/>
          <a:p>
            <a:pPr indent="50800">
              <a:buFont typeface="Wingdings" pitchFamily="2" charset="2"/>
              <a:buNone/>
              <a:tabLst>
                <a:tab pos="4803775" algn="l"/>
              </a:tabLst>
            </a:pPr>
            <a:r>
              <a:rPr lang="en-GB" sz="2800" b="1" dirty="0">
                <a:latin typeface="Goudy Old Style" panose="02020502050305020303" pitchFamily="18" charset="0"/>
              </a:rPr>
              <a:t>Alteration in pH:- .</a:t>
            </a:r>
            <a:endParaRPr lang="en-US" sz="2800" dirty="0">
              <a:latin typeface="Goudy Old Style" panose="02020502050305020303" pitchFamily="18" charset="0"/>
            </a:endParaRPr>
          </a:p>
          <a:p>
            <a:pPr indent="50800">
              <a:buFont typeface="Wingdings" pitchFamily="2" charset="2"/>
              <a:buChar char="v"/>
              <a:tabLst>
                <a:tab pos="4803775" algn="l"/>
              </a:tabLst>
            </a:pPr>
            <a:r>
              <a:rPr lang="en-GB" sz="2800" dirty="0" smtClean="0">
                <a:latin typeface="Goudy Old Style" panose="02020502050305020303" pitchFamily="18" charset="0"/>
              </a:rPr>
              <a:t>Alters </a:t>
            </a:r>
            <a:r>
              <a:rPr lang="en-GB" sz="2800" dirty="0">
                <a:latin typeface="Goudy Old Style" panose="02020502050305020303" pitchFamily="18" charset="0"/>
              </a:rPr>
              <a:t>the ionic states of ionisable group of the </a:t>
            </a:r>
            <a:r>
              <a:rPr lang="en-GB" sz="2800" dirty="0" smtClean="0">
                <a:latin typeface="Goudy Old Style" panose="02020502050305020303" pitchFamily="18" charset="0"/>
              </a:rPr>
              <a:t>protein </a:t>
            </a:r>
            <a:endParaRPr lang="en-GB" sz="2800" dirty="0" smtClean="0">
              <a:latin typeface="Goudy Old Style" panose="02020502050305020303" pitchFamily="18" charset="0"/>
            </a:endParaRPr>
          </a:p>
          <a:p>
            <a:pPr lvl="1" indent="50800">
              <a:buFont typeface="Wingdings" pitchFamily="2" charset="2"/>
              <a:buChar char="v"/>
              <a:tabLst>
                <a:tab pos="4803775" algn="l"/>
              </a:tabLst>
            </a:pPr>
            <a:r>
              <a:rPr lang="en-GB" sz="2800" dirty="0">
                <a:latin typeface="Goudy Old Style" panose="02020502050305020303" pitchFamily="18" charset="0"/>
              </a:rPr>
              <a:t> </a:t>
            </a:r>
            <a:r>
              <a:rPr lang="en-GB" sz="2800" dirty="0" smtClean="0">
                <a:latin typeface="Goudy Old Style" panose="02020502050305020303" pitchFamily="18" charset="0"/>
              </a:rPr>
              <a:t>-</a:t>
            </a:r>
            <a:r>
              <a:rPr lang="en-GB" sz="2800" dirty="0" smtClean="0">
                <a:latin typeface="Goudy Old Style" panose="02020502050305020303" pitchFamily="18" charset="0"/>
              </a:rPr>
              <a:t>NH2</a:t>
            </a:r>
            <a:r>
              <a:rPr lang="en-GB" sz="2800" dirty="0">
                <a:latin typeface="Goudy Old Style" panose="02020502050305020303" pitchFamily="18" charset="0"/>
              </a:rPr>
              <a:t>, COO - &amp; </a:t>
            </a:r>
            <a:r>
              <a:rPr lang="en-GB" sz="2800" dirty="0" smtClean="0">
                <a:latin typeface="Goudy Old Style" panose="02020502050305020303" pitchFamily="18" charset="0"/>
              </a:rPr>
              <a:t>some ionisable groups of </a:t>
            </a:r>
            <a:r>
              <a:rPr lang="en-GB" sz="2800" dirty="0">
                <a:latin typeface="Goudy Old Style" panose="02020502050305020303" pitchFamily="18" charset="0"/>
              </a:rPr>
              <a:t>side </a:t>
            </a:r>
            <a:r>
              <a:rPr lang="en-GB" sz="2800" dirty="0" smtClean="0">
                <a:latin typeface="Goudy Old Style" panose="02020502050305020303" pitchFamily="18" charset="0"/>
              </a:rPr>
              <a:t>chains</a:t>
            </a:r>
            <a:endParaRPr lang="en-GB" sz="2800" dirty="0">
              <a:latin typeface="Goudy Old Style" panose="02020502050305020303" pitchFamily="18" charset="0"/>
            </a:endParaRPr>
          </a:p>
          <a:p>
            <a:pPr indent="50800">
              <a:buFont typeface="Wingdings" pitchFamily="2" charset="2"/>
              <a:buChar char="v"/>
              <a:tabLst>
                <a:tab pos="4803775" algn="l"/>
              </a:tabLst>
            </a:pPr>
            <a:r>
              <a:rPr lang="en-GB" sz="2800" dirty="0">
                <a:latin typeface="Goudy Old Style" panose="02020502050305020303" pitchFamily="18" charset="0"/>
              </a:rPr>
              <a:t>this breaks the </a:t>
            </a:r>
            <a:r>
              <a:rPr lang="en-GB" sz="2800" dirty="0" smtClean="0">
                <a:latin typeface="Goudy Old Style" panose="02020502050305020303" pitchFamily="18" charset="0"/>
              </a:rPr>
              <a:t>H- </a:t>
            </a:r>
            <a:r>
              <a:rPr lang="en-GB" sz="2800" dirty="0">
                <a:latin typeface="Goudy Old Style" panose="02020502050305020303" pitchFamily="18" charset="0"/>
              </a:rPr>
              <a:t>bonds &amp; other weak </a:t>
            </a:r>
            <a:r>
              <a:rPr lang="en-GB" sz="2800" dirty="0" smtClean="0">
                <a:latin typeface="Goudy Old Style" panose="02020502050305020303" pitchFamily="18" charset="0"/>
              </a:rPr>
              <a:t>forces creating  </a:t>
            </a:r>
            <a:r>
              <a:rPr lang="en-GB" sz="2800" dirty="0">
                <a:latin typeface="Goudy Old Style" panose="02020502050305020303" pitchFamily="18" charset="0"/>
              </a:rPr>
              <a:t>regions of charge repulsions </a:t>
            </a:r>
          </a:p>
          <a:p>
            <a:pPr indent="50800">
              <a:buFont typeface="Wingdings" pitchFamily="2" charset="2"/>
              <a:buChar char="v"/>
              <a:tabLst>
                <a:tab pos="4803775" algn="l"/>
              </a:tabLst>
            </a:pPr>
            <a:r>
              <a:rPr lang="en-GB" sz="2800" dirty="0">
                <a:latin typeface="Goudy Old Style" panose="02020502050305020303" pitchFamily="18" charset="0"/>
              </a:rPr>
              <a:t>Also disrupts the ionic pairs </a:t>
            </a:r>
            <a:r>
              <a:rPr lang="en-GB" sz="2800" dirty="0" smtClean="0">
                <a:latin typeface="Goudy Old Style" panose="02020502050305020303" pitchFamily="18" charset="0"/>
              </a:rPr>
              <a:t>that are likely to associate</a:t>
            </a:r>
            <a:endParaRPr lang="en-GB" sz="2800" dirty="0">
              <a:latin typeface="Goudy Old Style" panose="02020502050305020303" pitchFamily="18" charset="0"/>
            </a:endParaRPr>
          </a:p>
          <a:p>
            <a:pPr indent="50800">
              <a:buFont typeface="Wingdings" pitchFamily="2" charset="2"/>
              <a:buChar char="v"/>
              <a:tabLst>
                <a:tab pos="4803775" algn="l"/>
              </a:tabLst>
            </a:pPr>
            <a:r>
              <a:rPr lang="en-GB" sz="2800" dirty="0" smtClean="0">
                <a:latin typeface="Goudy Old Style" panose="02020502050305020303" pitchFamily="18" charset="0"/>
              </a:rPr>
              <a:t>affects proteins, 2,3 &amp; 4, leading to protein denaturation. </a:t>
            </a:r>
          </a:p>
          <a:p>
            <a:pPr indent="50800">
              <a:buFont typeface="Wingdings" pitchFamily="2" charset="2"/>
              <a:buChar char="v"/>
              <a:tabLst>
                <a:tab pos="4803775" algn="l"/>
              </a:tabLst>
            </a:pPr>
            <a:r>
              <a:rPr lang="en-GB" sz="2800" dirty="0" smtClean="0">
                <a:latin typeface="Goudy Old Style" panose="02020502050305020303" pitchFamily="18" charset="0"/>
              </a:rPr>
              <a:t>large net positive or large negative charges on the protein leads to the repulsion among the </a:t>
            </a:r>
            <a:r>
              <a:rPr lang="en-GB" sz="2800" dirty="0" err="1" smtClean="0">
                <a:latin typeface="Goudy Old Style" panose="02020502050305020303" pitchFamily="18" charset="0"/>
              </a:rPr>
              <a:t>ionasable</a:t>
            </a:r>
            <a:r>
              <a:rPr lang="en-GB" sz="2800" dirty="0" smtClean="0">
                <a:latin typeface="Goudy Old Style" panose="02020502050305020303" pitchFamily="18" charset="0"/>
              </a:rPr>
              <a:t> groups</a:t>
            </a:r>
          </a:p>
          <a:p>
            <a:pPr indent="50800">
              <a:buFont typeface="Wingdings" pitchFamily="2" charset="2"/>
              <a:buChar char="v"/>
              <a:tabLst>
                <a:tab pos="4803775" algn="l"/>
              </a:tabLst>
            </a:pPr>
            <a:r>
              <a:rPr lang="en-GB" sz="2800" dirty="0" smtClean="0">
                <a:latin typeface="Goudy Old Style" panose="02020502050305020303" pitchFamily="18" charset="0"/>
              </a:rPr>
              <a:t>this </a:t>
            </a:r>
            <a:r>
              <a:rPr lang="en-GB" sz="2800" dirty="0">
                <a:latin typeface="Goudy Old Style" panose="02020502050305020303" pitchFamily="18" charset="0"/>
              </a:rPr>
              <a:t>places the molecules under strain leads to denaturation </a:t>
            </a:r>
            <a:endParaRPr lang="en-US" sz="2800" dirty="0">
              <a:latin typeface="Goudy Old Style" panose="02020502050305020303" pitchFamily="18" charset="0"/>
            </a:endParaRPr>
          </a:p>
        </p:txBody>
      </p:sp>
      <p:sp>
        <p:nvSpPr>
          <p:cNvPr id="311299" name="Text Box 4"/>
          <p:cNvSpPr txBox="1">
            <a:spLocks noChangeArrowheads="1"/>
          </p:cNvSpPr>
          <p:nvPr/>
        </p:nvSpPr>
        <p:spPr bwMode="auto">
          <a:xfrm>
            <a:off x="1447800" y="-39688"/>
            <a:ext cx="6823075" cy="954107"/>
          </a:xfrm>
          <a:prstGeom prst="rect">
            <a:avLst/>
          </a:prstGeom>
          <a:noFill/>
          <a:ln w="9525">
            <a:noFill/>
            <a:miter lim="800000"/>
            <a:headEnd/>
            <a:tailEnd/>
          </a:ln>
        </p:spPr>
        <p:txBody>
          <a:bodyPr>
            <a:spAutoFit/>
          </a:bodyPr>
          <a:lstStyle/>
          <a:p>
            <a:pPr algn="ctr"/>
            <a:r>
              <a:rPr lang="en-GB" sz="2800">
                <a:latin typeface="Goudy Old Style" panose="02020502050305020303" pitchFamily="18" charset="0"/>
              </a:rPr>
              <a:t> </a:t>
            </a:r>
            <a:r>
              <a:rPr lang="en-GB" sz="2800" b="1">
                <a:latin typeface="Goudy Old Style" panose="02020502050305020303" pitchFamily="18" charset="0"/>
              </a:rPr>
              <a:t>AGENTS OF PROTEIN DENATURATION</a:t>
            </a:r>
            <a:endParaRPr lang="en-US" sz="2800">
              <a:latin typeface="Goudy Old Style" panose="02020502050305020303" pitchFamily="18" charset="0"/>
            </a:endParaRPr>
          </a:p>
          <a:p>
            <a:pPr algn="ctr"/>
            <a:endParaRPr lang="en-US" sz="2800">
              <a:latin typeface="Goudy Old Style" panose="02020502050305020303" pitchFamily="18" charset="0"/>
            </a:endParaRPr>
          </a:p>
        </p:txBody>
      </p:sp>
      <p:sp>
        <p:nvSpPr>
          <p:cNvPr id="4" name="Slide Number Placeholder 3"/>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54</a:t>
            </a:fld>
            <a:endParaRPr lang="en-US" sz="28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304800" y="0"/>
            <a:ext cx="8839200" cy="6555641"/>
          </a:xfrm>
          <a:prstGeom prst="rect">
            <a:avLst/>
          </a:prstGeom>
          <a:noFill/>
          <a:ln w="9525">
            <a:noFill/>
            <a:miter lim="800000"/>
            <a:headEnd/>
            <a:tailEnd/>
          </a:ln>
        </p:spPr>
        <p:txBody>
          <a:bodyPr wrap="square">
            <a:spAutoFit/>
          </a:bodyPr>
          <a:lstStyle/>
          <a:p>
            <a:r>
              <a:rPr lang="en-GB" sz="2800" b="1" dirty="0">
                <a:latin typeface="Goudy Old Style" panose="02020502050305020303" pitchFamily="18" charset="0"/>
              </a:rPr>
              <a:t>Temperature</a:t>
            </a:r>
            <a:endParaRPr lang="en-US" sz="2800" dirty="0">
              <a:latin typeface="Goudy Old Style" panose="02020502050305020303" pitchFamily="18" charset="0"/>
            </a:endParaRPr>
          </a:p>
          <a:p>
            <a:pPr marL="457200" indent="-457200">
              <a:buFont typeface="Wingdings" panose="05000000000000000000" pitchFamily="2" charset="2"/>
              <a:buChar char="v"/>
            </a:pPr>
            <a:r>
              <a:rPr lang="en-GB" sz="2800" dirty="0">
                <a:latin typeface="Goudy Old Style" panose="02020502050305020303" pitchFamily="18" charset="0"/>
              </a:rPr>
              <a:t>High temp increase the thermal energy </a:t>
            </a:r>
            <a:r>
              <a:rPr lang="en-GB" sz="2800" dirty="0" smtClean="0">
                <a:latin typeface="Goudy Old Style" panose="02020502050305020303" pitchFamily="18" charset="0"/>
              </a:rPr>
              <a:t>of a protein </a:t>
            </a:r>
          </a:p>
          <a:p>
            <a:pPr marL="457200" indent="-457200">
              <a:buFont typeface="Wingdings" panose="05000000000000000000" pitchFamily="2" charset="2"/>
              <a:buChar char="v"/>
            </a:pPr>
            <a:r>
              <a:rPr lang="en-GB" sz="2800" dirty="0" smtClean="0">
                <a:latin typeface="Goudy Old Style" panose="02020502050305020303" pitchFamily="18" charset="0"/>
              </a:rPr>
              <a:t>leads </a:t>
            </a:r>
            <a:r>
              <a:rPr lang="en-GB" sz="2800" dirty="0">
                <a:latin typeface="Goudy Old Style" panose="02020502050305020303" pitchFamily="18" charset="0"/>
              </a:rPr>
              <a:t>to an increase in vibrational and rotational energy</a:t>
            </a:r>
          </a:p>
          <a:p>
            <a:pPr marL="457200" indent="-457200">
              <a:buFont typeface="Wingdings" panose="05000000000000000000" pitchFamily="2" charset="2"/>
              <a:buChar char="v"/>
            </a:pPr>
            <a:r>
              <a:rPr lang="en-GB" sz="2800" dirty="0">
                <a:latin typeface="Goudy Old Style" panose="02020502050305020303" pitchFamily="18" charset="0"/>
              </a:rPr>
              <a:t>this upsets  the delicate balance of weak interactions </a:t>
            </a:r>
            <a:r>
              <a:rPr lang="en-GB" sz="2800" dirty="0" smtClean="0">
                <a:latin typeface="Goudy Old Style" panose="02020502050305020303" pitchFamily="18" charset="0"/>
              </a:rPr>
              <a:t>maintaining  </a:t>
            </a:r>
            <a:r>
              <a:rPr lang="en-GB" sz="2800" dirty="0">
                <a:latin typeface="Goudy Old Style" panose="02020502050305020303" pitchFamily="18" charset="0"/>
              </a:rPr>
              <a:t>the </a:t>
            </a:r>
            <a:r>
              <a:rPr lang="en-GB" sz="2800" dirty="0" smtClean="0">
                <a:latin typeface="Goudy Old Style" panose="02020502050305020303" pitchFamily="18" charset="0"/>
              </a:rPr>
              <a:t>2, 3 &amp; 4 quaternary </a:t>
            </a:r>
            <a:r>
              <a:rPr lang="en-GB" sz="2800" dirty="0" smtClean="0">
                <a:latin typeface="Goudy Old Style" panose="02020502050305020303" pitchFamily="18" charset="0"/>
              </a:rPr>
              <a:t>structures</a:t>
            </a:r>
            <a:endParaRPr lang="en-GB" sz="2800" dirty="0">
              <a:latin typeface="Goudy Old Style" panose="02020502050305020303" pitchFamily="18" charset="0"/>
            </a:endParaRPr>
          </a:p>
          <a:p>
            <a:pPr marL="457200" indent="-457200">
              <a:buFont typeface="Wingdings" panose="05000000000000000000" pitchFamily="2" charset="2"/>
              <a:buChar char="v"/>
            </a:pPr>
            <a:r>
              <a:rPr lang="en-GB" sz="2800" dirty="0">
                <a:latin typeface="Goudy Old Style" panose="02020502050305020303" pitchFamily="18" charset="0"/>
              </a:rPr>
              <a:t> </a:t>
            </a:r>
            <a:r>
              <a:rPr lang="en-GB" sz="2800" dirty="0" smtClean="0">
                <a:latin typeface="Goudy Old Style" panose="02020502050305020303" pitchFamily="18" charset="0"/>
              </a:rPr>
              <a:t>destabilise </a:t>
            </a:r>
            <a:r>
              <a:rPr lang="en-GB" sz="2800" dirty="0">
                <a:latin typeface="Goudy Old Style" panose="02020502050305020303" pitchFamily="18" charset="0"/>
              </a:rPr>
              <a:t>the functional folded </a:t>
            </a:r>
            <a:r>
              <a:rPr lang="en-GB" sz="2800" dirty="0" smtClean="0">
                <a:latin typeface="Goudy Old Style" panose="02020502050305020303" pitchFamily="18" charset="0"/>
              </a:rPr>
              <a:t>conformation of protein. </a:t>
            </a:r>
            <a:endParaRPr lang="en-GB" sz="2800" dirty="0">
              <a:latin typeface="Goudy Old Style" panose="02020502050305020303" pitchFamily="18" charset="0"/>
            </a:endParaRPr>
          </a:p>
          <a:p>
            <a:pPr marL="457200" indent="-457200">
              <a:buFont typeface="Wingdings" panose="05000000000000000000" pitchFamily="2" charset="2"/>
              <a:buChar char="v"/>
            </a:pPr>
            <a:r>
              <a:rPr lang="en-GB" sz="2800" dirty="0">
                <a:latin typeface="Goudy Old Style" panose="02020502050305020303" pitchFamily="18" charset="0"/>
              </a:rPr>
              <a:t>high </a:t>
            </a:r>
            <a:r>
              <a:rPr lang="en-GB" sz="2800" dirty="0" smtClean="0">
                <a:latin typeface="Goudy Old Style" panose="02020502050305020303" pitchFamily="18" charset="0"/>
              </a:rPr>
              <a:t>temp </a:t>
            </a:r>
            <a:r>
              <a:rPr lang="en-GB" sz="2800" dirty="0">
                <a:latin typeface="Goudy Old Style" panose="02020502050305020303" pitchFamily="18" charset="0"/>
              </a:rPr>
              <a:t>can cause irreversible inactivation through covalent changes e.g. </a:t>
            </a:r>
            <a:endParaRPr lang="en-GB" sz="2800" dirty="0" smtClean="0">
              <a:latin typeface="Goudy Old Style" panose="02020502050305020303" pitchFamily="18" charset="0"/>
            </a:endParaRPr>
          </a:p>
          <a:p>
            <a:pPr marL="914400" lvl="1" indent="-457200">
              <a:buFont typeface="Wingdings" panose="05000000000000000000" pitchFamily="2" charset="2"/>
              <a:buChar char="v"/>
            </a:pPr>
            <a:r>
              <a:rPr lang="en-GB" sz="2800" dirty="0" err="1" smtClean="0">
                <a:latin typeface="Goudy Old Style" panose="02020502050305020303" pitchFamily="18" charset="0"/>
              </a:rPr>
              <a:t>deammination</a:t>
            </a:r>
            <a:r>
              <a:rPr lang="en-GB" sz="2800" dirty="0" smtClean="0">
                <a:latin typeface="Goudy Old Style" panose="02020502050305020303" pitchFamily="18" charset="0"/>
              </a:rPr>
              <a:t> </a:t>
            </a:r>
            <a:r>
              <a:rPr lang="en-GB" sz="2800" dirty="0">
                <a:latin typeface="Goudy Old Style" panose="02020502050305020303" pitchFamily="18" charset="0"/>
              </a:rPr>
              <a:t>of </a:t>
            </a:r>
            <a:r>
              <a:rPr lang="en-GB" sz="2800" dirty="0" err="1" smtClean="0">
                <a:latin typeface="Goudy Old Style" panose="02020502050305020303" pitchFamily="18" charset="0"/>
              </a:rPr>
              <a:t>asn</a:t>
            </a:r>
            <a:r>
              <a:rPr lang="en-GB" sz="2800" dirty="0" smtClean="0">
                <a:latin typeface="Goudy Old Style" panose="02020502050305020303" pitchFamily="18" charset="0"/>
              </a:rPr>
              <a:t> </a:t>
            </a:r>
            <a:r>
              <a:rPr lang="en-GB" sz="2800" dirty="0">
                <a:latin typeface="Goudy Old Style" panose="02020502050305020303" pitchFamily="18" charset="0"/>
              </a:rPr>
              <a:t>or </a:t>
            </a:r>
            <a:r>
              <a:rPr lang="en-GB" sz="2800" dirty="0" err="1" smtClean="0">
                <a:latin typeface="Goudy Old Style" panose="02020502050305020303" pitchFamily="18" charset="0"/>
              </a:rPr>
              <a:t>gln</a:t>
            </a:r>
            <a:r>
              <a:rPr lang="en-GB" sz="2800" dirty="0" smtClean="0">
                <a:latin typeface="Goudy Old Style" panose="02020502050305020303" pitchFamily="18" charset="0"/>
              </a:rPr>
              <a:t> </a:t>
            </a:r>
            <a:r>
              <a:rPr lang="en-GB" sz="2800" dirty="0">
                <a:latin typeface="Goudy Old Style" panose="02020502050305020303" pitchFamily="18" charset="0"/>
              </a:rPr>
              <a:t>residues.  </a:t>
            </a:r>
          </a:p>
          <a:p>
            <a:pPr marL="457200" indent="-457200">
              <a:buFont typeface="Wingdings" panose="05000000000000000000" pitchFamily="2" charset="2"/>
              <a:buChar char="v"/>
            </a:pPr>
            <a:r>
              <a:rPr lang="en-GB" sz="2800" dirty="0">
                <a:latin typeface="Goudy Old Style" panose="02020502050305020303" pitchFamily="18" charset="0"/>
              </a:rPr>
              <a:t>Heat denaturation usually results in eventual protein precipitation due to the destruction of 2  </a:t>
            </a:r>
            <a:r>
              <a:rPr lang="en-GB" sz="2800" dirty="0" smtClean="0">
                <a:latin typeface="Goudy Old Style" panose="02020502050305020303" pitchFamily="18" charset="0"/>
              </a:rPr>
              <a:t>structure</a:t>
            </a:r>
            <a:endParaRPr lang="en-GB" sz="2800" dirty="0" smtClean="0">
              <a:latin typeface="Goudy Old Style" panose="02020502050305020303" pitchFamily="18" charset="0"/>
            </a:endParaRPr>
          </a:p>
          <a:p>
            <a:pPr marL="457200" indent="-457200">
              <a:buFont typeface="Wingdings" panose="05000000000000000000" pitchFamily="2" charset="2"/>
              <a:buChar char="v"/>
            </a:pPr>
            <a:r>
              <a:rPr lang="en-GB" sz="2800" dirty="0" smtClean="0">
                <a:latin typeface="Goudy Old Style" panose="02020502050305020303" pitchFamily="18" charset="0"/>
              </a:rPr>
              <a:t>advantage </a:t>
            </a:r>
            <a:r>
              <a:rPr lang="en-GB" sz="2800" dirty="0" smtClean="0">
                <a:latin typeface="Goudy Old Style" panose="02020502050305020303" pitchFamily="18" charset="0"/>
              </a:rPr>
              <a:t>of heat denaturation</a:t>
            </a:r>
          </a:p>
          <a:p>
            <a:pPr marL="1371600" lvl="2" indent="-457200">
              <a:buFont typeface="Wingdings" panose="05000000000000000000" pitchFamily="2" charset="2"/>
              <a:buChar char="v"/>
            </a:pPr>
            <a:r>
              <a:rPr lang="en-GB" sz="2800" dirty="0" smtClean="0">
                <a:latin typeface="Goudy Old Style" panose="02020502050305020303" pitchFamily="18" charset="0"/>
              </a:rPr>
              <a:t>Sterilization </a:t>
            </a:r>
            <a:r>
              <a:rPr lang="en-GB" sz="2800" dirty="0">
                <a:latin typeface="Goudy Old Style" panose="02020502050305020303" pitchFamily="18" charset="0"/>
              </a:rPr>
              <a:t>of surgical  </a:t>
            </a:r>
            <a:r>
              <a:rPr lang="en-GB" sz="2800" dirty="0" smtClean="0">
                <a:latin typeface="Goudy Old Style" panose="02020502050305020303" pitchFamily="18" charset="0"/>
              </a:rPr>
              <a:t>instruments</a:t>
            </a:r>
          </a:p>
          <a:p>
            <a:pPr marL="1371600" lvl="2" indent="-457200">
              <a:buFont typeface="Wingdings" panose="05000000000000000000" pitchFamily="2" charset="2"/>
              <a:buChar char="v"/>
            </a:pPr>
            <a:r>
              <a:rPr lang="en-GB" sz="2800" dirty="0">
                <a:latin typeface="Goudy Old Style" panose="02020502050305020303" pitchFamily="18" charset="0"/>
              </a:rPr>
              <a:t>C</a:t>
            </a:r>
            <a:r>
              <a:rPr lang="en-GB" sz="2800" dirty="0" smtClean="0">
                <a:latin typeface="Goudy Old Style" panose="02020502050305020303" pitchFamily="18" charset="0"/>
              </a:rPr>
              <a:t>anning  of foods</a:t>
            </a:r>
          </a:p>
          <a:p>
            <a:pPr marL="1371600" lvl="2" indent="-457200">
              <a:buFont typeface="Wingdings" panose="05000000000000000000" pitchFamily="2" charset="2"/>
              <a:buChar char="v"/>
            </a:pPr>
            <a:r>
              <a:rPr lang="en-GB" sz="2800" dirty="0">
                <a:latin typeface="Goudy Old Style" panose="02020502050305020303" pitchFamily="18" charset="0"/>
              </a:rPr>
              <a:t>C</a:t>
            </a:r>
            <a:r>
              <a:rPr lang="en-GB" sz="2800" dirty="0" smtClean="0">
                <a:latin typeface="Goudy Old Style" panose="02020502050305020303" pitchFamily="18" charset="0"/>
              </a:rPr>
              <a:t>ooking </a:t>
            </a:r>
            <a:r>
              <a:rPr lang="en-GB" sz="2800" dirty="0">
                <a:latin typeface="Goudy Old Style" panose="02020502050305020303" pitchFamily="18" charset="0"/>
              </a:rPr>
              <a:t>of foods</a:t>
            </a:r>
            <a:endParaRPr lang="en-US" sz="2800"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55</a:t>
            </a:fld>
            <a:endParaRPr lang="en-US">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0" y="0"/>
            <a:ext cx="9144000" cy="7417415"/>
          </a:xfrm>
          <a:prstGeom prst="rect">
            <a:avLst/>
          </a:prstGeom>
          <a:noFill/>
          <a:ln w="9525">
            <a:noFill/>
            <a:miter lim="800000"/>
            <a:headEnd/>
            <a:tailEnd/>
          </a:ln>
        </p:spPr>
        <p:txBody>
          <a:bodyPr>
            <a:spAutoFit/>
          </a:bodyPr>
          <a:lstStyle/>
          <a:p>
            <a:pPr>
              <a:buFont typeface="Wingdings" pitchFamily="2" charset="2"/>
              <a:buNone/>
            </a:pPr>
            <a:r>
              <a:rPr lang="en-GB" sz="2800" b="1" dirty="0" err="1">
                <a:latin typeface="Goudy Old Style" panose="02020502050305020303" pitchFamily="18" charset="0"/>
              </a:rPr>
              <a:t>Chaotropic</a:t>
            </a:r>
            <a:r>
              <a:rPr lang="en-GB" sz="2800" b="1" dirty="0">
                <a:latin typeface="Goudy Old Style" panose="02020502050305020303" pitchFamily="18" charset="0"/>
              </a:rPr>
              <a:t> agents:­</a:t>
            </a:r>
            <a:endParaRPr lang="en-US" sz="2800" dirty="0">
              <a:latin typeface="Goudy Old Style" panose="02020502050305020303" pitchFamily="18" charset="0"/>
            </a:endParaRPr>
          </a:p>
          <a:p>
            <a:pPr marL="457200" indent="-457200">
              <a:buFont typeface="Wingdings" panose="05000000000000000000" pitchFamily="2" charset="2"/>
              <a:buChar char="v"/>
            </a:pPr>
            <a:r>
              <a:rPr lang="en-GB" sz="2800" dirty="0" err="1">
                <a:latin typeface="Goudy Old Style" panose="02020502050305020303" pitchFamily="18" charset="0"/>
              </a:rPr>
              <a:t>Cpds</a:t>
            </a:r>
            <a:r>
              <a:rPr lang="en-GB" sz="2800" dirty="0">
                <a:latin typeface="Goudy Old Style" panose="02020502050305020303" pitchFamily="18" charset="0"/>
              </a:rPr>
              <a:t> such as urea and </a:t>
            </a:r>
            <a:r>
              <a:rPr lang="en-GB" sz="2800" dirty="0" err="1">
                <a:latin typeface="Goudy Old Style" panose="02020502050305020303" pitchFamily="18" charset="0"/>
              </a:rPr>
              <a:t>quanidine</a:t>
            </a:r>
            <a:r>
              <a:rPr lang="en-GB" sz="2800" dirty="0">
                <a:latin typeface="Goudy Old Style" panose="02020502050305020303" pitchFamily="18" charset="0"/>
              </a:rPr>
              <a:t> hydrochloride </a:t>
            </a:r>
          </a:p>
          <a:p>
            <a:pPr marL="457200" indent="-457200">
              <a:buFont typeface="Wingdings" panose="05000000000000000000" pitchFamily="2" charset="2"/>
              <a:buChar char="v"/>
            </a:pPr>
            <a:r>
              <a:rPr lang="en-GB" sz="2800" dirty="0" smtClean="0">
                <a:latin typeface="Goudy Old Style" panose="02020502050305020303" pitchFamily="18" charset="0"/>
              </a:rPr>
              <a:t>used </a:t>
            </a:r>
            <a:r>
              <a:rPr lang="en-GB" sz="2800" dirty="0">
                <a:latin typeface="Goudy Old Style" panose="02020502050305020303" pitchFamily="18" charset="0"/>
              </a:rPr>
              <a:t>in high concentrations e.g. 4M or 8M. </a:t>
            </a:r>
          </a:p>
          <a:p>
            <a:pPr marL="457200" indent="-457200">
              <a:buFont typeface="Wingdings" panose="05000000000000000000" pitchFamily="2" charset="2"/>
              <a:buChar char="v"/>
            </a:pPr>
            <a:r>
              <a:rPr lang="en-GB" sz="2800" dirty="0">
                <a:latin typeface="Goudy Old Style" panose="02020502050305020303" pitchFamily="18" charset="0"/>
              </a:rPr>
              <a:t>Allows  water molecule to penetrate into </a:t>
            </a:r>
            <a:r>
              <a:rPr lang="en-GB" sz="2800" dirty="0" smtClean="0">
                <a:latin typeface="Goudy Old Style" panose="02020502050305020303" pitchFamily="18" charset="0"/>
              </a:rPr>
              <a:t>the hydrophobic  </a:t>
            </a:r>
            <a:r>
              <a:rPr lang="en-GB" sz="2800" dirty="0">
                <a:latin typeface="Goudy Old Style" panose="02020502050305020303" pitchFamily="18" charset="0"/>
              </a:rPr>
              <a:t>interior of the proteins and solvate the non-polar side </a:t>
            </a:r>
            <a:r>
              <a:rPr lang="en-GB" sz="2800" dirty="0" smtClean="0">
                <a:latin typeface="Goudy Old Style" panose="02020502050305020303" pitchFamily="18" charset="0"/>
              </a:rPr>
              <a:t>chains</a:t>
            </a:r>
          </a:p>
          <a:p>
            <a:pPr marL="457200" indent="-457200">
              <a:buFont typeface="Wingdings" panose="05000000000000000000" pitchFamily="2" charset="2"/>
              <a:buChar char="v"/>
            </a:pPr>
            <a:r>
              <a:rPr lang="en-GB" sz="2800" dirty="0">
                <a:latin typeface="Goudy Old Style" panose="02020502050305020303" pitchFamily="18" charset="0"/>
              </a:rPr>
              <a:t>disrupts the hydrophobic interaction </a:t>
            </a:r>
            <a:endParaRPr lang="en-GB" sz="2800" dirty="0" smtClean="0">
              <a:latin typeface="Goudy Old Style" panose="02020502050305020303" pitchFamily="18" charset="0"/>
            </a:endParaRPr>
          </a:p>
          <a:p>
            <a:pPr marL="457200" indent="-457200">
              <a:buFont typeface="Wingdings" panose="05000000000000000000" pitchFamily="2" charset="2"/>
              <a:buChar char="v"/>
            </a:pPr>
            <a:r>
              <a:rPr lang="en-GB" sz="2800" dirty="0" smtClean="0">
                <a:latin typeface="Goudy Old Style" panose="02020502050305020303" pitchFamily="18" charset="0"/>
              </a:rPr>
              <a:t>Disrupts &amp; weaken </a:t>
            </a:r>
            <a:r>
              <a:rPr lang="en-GB" sz="2800" dirty="0">
                <a:latin typeface="Goudy Old Style" panose="02020502050305020303" pitchFamily="18" charset="0"/>
              </a:rPr>
              <a:t>the hydrophobic interactions that normally stabilise the native </a:t>
            </a:r>
            <a:r>
              <a:rPr lang="en-GB" sz="2800" dirty="0" smtClean="0">
                <a:latin typeface="Goudy Old Style" panose="02020502050305020303" pitchFamily="18" charset="0"/>
              </a:rPr>
              <a:t>conformation in </a:t>
            </a:r>
            <a:r>
              <a:rPr lang="en-GB" sz="2800" dirty="0">
                <a:latin typeface="Goudy Old Style" panose="02020502050305020303" pitchFamily="18" charset="0"/>
              </a:rPr>
              <a:t>the proteins </a:t>
            </a:r>
          </a:p>
          <a:p>
            <a:pPr marL="457200" indent="-457200">
              <a:buFont typeface="Wingdings" panose="05000000000000000000" pitchFamily="2" charset="2"/>
              <a:buChar char="v"/>
            </a:pPr>
            <a:r>
              <a:rPr lang="en-GB" sz="2800" dirty="0" smtClean="0">
                <a:latin typeface="Goudy Old Style" panose="02020502050305020303" pitchFamily="18" charset="0"/>
              </a:rPr>
              <a:t>Hence </a:t>
            </a:r>
            <a:r>
              <a:rPr lang="en-GB" sz="2800" dirty="0" err="1" smtClean="0">
                <a:latin typeface="Goudy Old Style" panose="02020502050305020303" pitchFamily="18" charset="0"/>
              </a:rPr>
              <a:t>interfers</a:t>
            </a:r>
            <a:r>
              <a:rPr lang="en-GB" sz="2800" dirty="0" smtClean="0">
                <a:latin typeface="Goudy Old Style" panose="02020502050305020303" pitchFamily="18" charset="0"/>
              </a:rPr>
              <a:t> with </a:t>
            </a:r>
            <a:r>
              <a:rPr lang="en-GB" sz="2800" dirty="0" smtClean="0">
                <a:latin typeface="Goudy Old Style" panose="02020502050305020303" pitchFamily="18" charset="0"/>
              </a:rPr>
              <a:t> 2, 3 </a:t>
            </a:r>
            <a:r>
              <a:rPr lang="en-GB" sz="2800" dirty="0">
                <a:latin typeface="Goudy Old Style" panose="02020502050305020303" pitchFamily="18" charset="0"/>
              </a:rPr>
              <a:t>and </a:t>
            </a:r>
            <a:r>
              <a:rPr lang="en-GB" sz="2800" dirty="0" smtClean="0">
                <a:latin typeface="Goudy Old Style" panose="02020502050305020303" pitchFamily="18" charset="0"/>
              </a:rPr>
              <a:t>4 protein structures </a:t>
            </a:r>
            <a:endParaRPr lang="en-GB" sz="2800" dirty="0">
              <a:latin typeface="Goudy Old Style" panose="02020502050305020303" pitchFamily="18" charset="0"/>
            </a:endParaRPr>
          </a:p>
          <a:p>
            <a:pPr marL="457200" indent="-457200">
              <a:buFont typeface="Wingdings" panose="05000000000000000000" pitchFamily="2" charset="2"/>
              <a:buChar char="v"/>
            </a:pPr>
            <a:r>
              <a:rPr lang="en-GB" sz="2800" dirty="0" smtClean="0">
                <a:latin typeface="Goudy Old Style" panose="02020502050305020303" pitchFamily="18" charset="0"/>
              </a:rPr>
              <a:t>.also </a:t>
            </a:r>
            <a:r>
              <a:rPr lang="en-GB" sz="2800" dirty="0">
                <a:latin typeface="Goudy Old Style" panose="02020502050305020303" pitchFamily="18" charset="0"/>
              </a:rPr>
              <a:t>form a competing hydrogen bond with the amino acids residues of the peptide </a:t>
            </a:r>
            <a:endParaRPr lang="en-GB" sz="2800" dirty="0" smtClean="0">
              <a:latin typeface="Goudy Old Style" panose="02020502050305020303" pitchFamily="18" charset="0"/>
            </a:endParaRPr>
          </a:p>
          <a:p>
            <a:pPr marL="1371600" lvl="2" indent="-457200">
              <a:buFont typeface="Wingdings" panose="05000000000000000000" pitchFamily="2" charset="2"/>
              <a:buChar char="v"/>
            </a:pPr>
            <a:r>
              <a:rPr lang="en-GB" sz="2800" dirty="0" smtClean="0">
                <a:latin typeface="Goudy Old Style" panose="02020502050305020303" pitchFamily="18" charset="0"/>
              </a:rPr>
              <a:t>Destabilises  </a:t>
            </a:r>
            <a:r>
              <a:rPr lang="en-GB" sz="2800" dirty="0">
                <a:latin typeface="Goudy Old Style" panose="02020502050305020303" pitchFamily="18" charset="0"/>
              </a:rPr>
              <a:t>the internal </a:t>
            </a:r>
            <a:r>
              <a:rPr lang="en-GB" sz="2800" dirty="0" smtClean="0">
                <a:latin typeface="Goudy Old Style" panose="02020502050305020303" pitchFamily="18" charset="0"/>
              </a:rPr>
              <a:t>H- </a:t>
            </a:r>
            <a:r>
              <a:rPr lang="en-GB" sz="2800" dirty="0">
                <a:latin typeface="Goudy Old Style" panose="02020502050305020303" pitchFamily="18" charset="0"/>
              </a:rPr>
              <a:t>bonding that stabilizes the native structure. </a:t>
            </a:r>
          </a:p>
          <a:p>
            <a:pPr marL="457200" indent="-457200">
              <a:buFont typeface="Wingdings" panose="05000000000000000000" pitchFamily="2" charset="2"/>
              <a:buChar char="v"/>
            </a:pPr>
            <a:r>
              <a:rPr lang="en-GB" sz="2800" dirty="0" smtClean="0">
                <a:latin typeface="Goudy Old Style" panose="02020502050305020303" pitchFamily="18" charset="0"/>
              </a:rPr>
              <a:t>This denaturation </a:t>
            </a:r>
            <a:r>
              <a:rPr lang="en-GB" sz="2800" dirty="0">
                <a:latin typeface="Goudy Old Style" panose="02020502050305020303" pitchFamily="18" charset="0"/>
              </a:rPr>
              <a:t>is usually reversed when the concentration of the competitive </a:t>
            </a:r>
            <a:r>
              <a:rPr lang="en-GB" sz="2800" dirty="0" smtClean="0">
                <a:latin typeface="Goudy Old Style" panose="02020502050305020303" pitchFamily="18" charset="0"/>
              </a:rPr>
              <a:t>H- </a:t>
            </a:r>
            <a:r>
              <a:rPr lang="en-GB" sz="2800" dirty="0">
                <a:latin typeface="Goudy Old Style" panose="02020502050305020303" pitchFamily="18" charset="0"/>
              </a:rPr>
              <a:t>bonding agent is lowered by dialysis (sieving) or </a:t>
            </a:r>
            <a:r>
              <a:rPr lang="en-GB" sz="2800" dirty="0" smtClean="0">
                <a:latin typeface="Goudy Old Style" panose="02020502050305020303" pitchFamily="18" charset="0"/>
              </a:rPr>
              <a:t>by dilution</a:t>
            </a:r>
            <a:r>
              <a:rPr lang="en-GB" sz="2800" dirty="0">
                <a:latin typeface="Goudy Old Style" panose="02020502050305020303" pitchFamily="18" charset="0"/>
              </a:rPr>
              <a:t>.</a:t>
            </a:r>
          </a:p>
          <a:p>
            <a:pPr marL="457200" indent="-457200">
              <a:buFont typeface="Wingdings" panose="05000000000000000000" pitchFamily="2" charset="2"/>
              <a:buChar char="v"/>
            </a:pPr>
            <a:endParaRPr lang="en-US" sz="2800"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56</a:t>
            </a:fld>
            <a:endParaRPr lang="en-US">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0" y="228600"/>
            <a:ext cx="9144000" cy="7417415"/>
          </a:xfrm>
          <a:prstGeom prst="rect">
            <a:avLst/>
          </a:prstGeom>
          <a:noFill/>
          <a:ln w="9525">
            <a:noFill/>
            <a:miter lim="800000"/>
            <a:headEnd/>
            <a:tailEnd/>
          </a:ln>
        </p:spPr>
        <p:txBody>
          <a:bodyPr>
            <a:spAutoFit/>
          </a:bodyPr>
          <a:lstStyle/>
          <a:p>
            <a:r>
              <a:rPr lang="en-GB" sz="2800" b="1" dirty="0">
                <a:latin typeface="Goudy Old Style" panose="02020502050305020303" pitchFamily="18" charset="0"/>
              </a:rPr>
              <a:t>Detergents	</a:t>
            </a:r>
            <a:endParaRPr lang="en-US" sz="2800" dirty="0">
              <a:latin typeface="Goudy Old Style" panose="02020502050305020303" pitchFamily="18" charset="0"/>
            </a:endParaRPr>
          </a:p>
          <a:p>
            <a:pPr marL="457200" indent="-457200">
              <a:buFont typeface="Wingdings" panose="05000000000000000000" pitchFamily="2" charset="2"/>
              <a:buChar char="v"/>
            </a:pPr>
            <a:r>
              <a:rPr lang="en-GB" sz="2800" dirty="0" smtClean="0">
                <a:latin typeface="Goudy Old Style" panose="02020502050305020303" pitchFamily="18" charset="0"/>
              </a:rPr>
              <a:t>hydrophobic tails of detergents penetrate </a:t>
            </a:r>
            <a:r>
              <a:rPr lang="en-GB" sz="2800" dirty="0">
                <a:latin typeface="Goudy Old Style" panose="02020502050305020303" pitchFamily="18" charset="0"/>
              </a:rPr>
              <a:t>into the hydrophobic interior of </a:t>
            </a:r>
            <a:r>
              <a:rPr lang="en-GB" sz="2800" dirty="0" smtClean="0">
                <a:latin typeface="Goudy Old Style" panose="02020502050305020303" pitchFamily="18" charset="0"/>
              </a:rPr>
              <a:t>proteins</a:t>
            </a:r>
          </a:p>
          <a:p>
            <a:pPr marL="457200" indent="-457200">
              <a:buFont typeface="Wingdings" panose="05000000000000000000" pitchFamily="2" charset="2"/>
              <a:buChar char="v"/>
            </a:pPr>
            <a:r>
              <a:rPr lang="en-GB" sz="2800" dirty="0" smtClean="0">
                <a:latin typeface="Goudy Old Style" panose="02020502050305020303" pitchFamily="18" charset="0"/>
              </a:rPr>
              <a:t>Once inside they disrupts </a:t>
            </a:r>
            <a:r>
              <a:rPr lang="en-GB" sz="2800" dirty="0">
                <a:latin typeface="Goudy Old Style" panose="02020502050305020303" pitchFamily="18" charset="0"/>
              </a:rPr>
              <a:t>the hydrophobic interior </a:t>
            </a:r>
            <a:r>
              <a:rPr lang="en-GB" sz="2800" dirty="0" smtClean="0">
                <a:latin typeface="Goudy Old Style" panose="02020502050305020303" pitchFamily="18" charset="0"/>
              </a:rPr>
              <a:t> causing denaturation</a:t>
            </a:r>
            <a:endParaRPr lang="en-GB" sz="2800" dirty="0">
              <a:latin typeface="Goudy Old Style" panose="02020502050305020303" pitchFamily="18" charset="0"/>
            </a:endParaRPr>
          </a:p>
          <a:p>
            <a:pPr marL="457200" indent="-457200">
              <a:buFont typeface="Wingdings" panose="05000000000000000000" pitchFamily="2" charset="2"/>
              <a:buChar char="v"/>
            </a:pPr>
            <a:r>
              <a:rPr lang="en-GB" sz="2800" dirty="0" smtClean="0">
                <a:latin typeface="Goudy Old Style" panose="02020502050305020303" pitchFamily="18" charset="0"/>
              </a:rPr>
              <a:t>also </a:t>
            </a:r>
            <a:r>
              <a:rPr lang="en-GB" sz="2800" dirty="0">
                <a:latin typeface="Goudy Old Style" panose="02020502050305020303" pitchFamily="18" charset="0"/>
              </a:rPr>
              <a:t>disrupts association  between polypeptide </a:t>
            </a:r>
            <a:r>
              <a:rPr lang="en-GB" sz="2800" dirty="0" smtClean="0">
                <a:latin typeface="Goudy Old Style" panose="02020502050305020303" pitchFamily="18" charset="0"/>
              </a:rPr>
              <a:t>chains</a:t>
            </a:r>
          </a:p>
          <a:p>
            <a:pPr marL="457200" indent="-457200">
              <a:buFont typeface="Wingdings" panose="05000000000000000000" pitchFamily="2" charset="2"/>
              <a:buChar char="v"/>
            </a:pPr>
            <a:r>
              <a:rPr lang="en-GB" sz="2800" dirty="0" smtClean="0">
                <a:latin typeface="Goudy Old Style" panose="02020502050305020303" pitchFamily="18" charset="0"/>
              </a:rPr>
              <a:t>Example of detergent-Sodium </a:t>
            </a:r>
            <a:r>
              <a:rPr lang="en-GB" sz="2800" dirty="0">
                <a:latin typeface="Goudy Old Style" panose="02020502050305020303" pitchFamily="18" charset="0"/>
              </a:rPr>
              <a:t>dodecyl sulphate (SDS) </a:t>
            </a:r>
            <a:endParaRPr lang="en-GB" sz="2800" dirty="0" smtClean="0">
              <a:latin typeface="Goudy Old Style" panose="02020502050305020303" pitchFamily="18" charset="0"/>
            </a:endParaRPr>
          </a:p>
          <a:p>
            <a:r>
              <a:rPr lang="en-GB" sz="2800" b="1" dirty="0" smtClean="0">
                <a:latin typeface="Goudy Old Style" panose="02020502050305020303" pitchFamily="18" charset="0"/>
              </a:rPr>
              <a:t>Thiol </a:t>
            </a:r>
            <a:r>
              <a:rPr lang="en-GB" sz="2800" b="1" dirty="0">
                <a:latin typeface="Goudy Old Style" panose="02020502050305020303" pitchFamily="18" charset="0"/>
              </a:rPr>
              <a:t>reagents </a:t>
            </a:r>
            <a:endParaRPr lang="en-US" sz="2800" dirty="0">
              <a:latin typeface="Goudy Old Style" panose="02020502050305020303" pitchFamily="18" charset="0"/>
            </a:endParaRPr>
          </a:p>
          <a:p>
            <a:pPr marL="457200" indent="-457200">
              <a:buFont typeface="Wingdings" panose="05000000000000000000" pitchFamily="2" charset="2"/>
              <a:buChar char="v"/>
            </a:pPr>
            <a:r>
              <a:rPr lang="en-GB" sz="2800" dirty="0" smtClean="0">
                <a:latin typeface="Goudy Old Style" panose="02020502050305020303" pitchFamily="18" charset="0"/>
              </a:rPr>
              <a:t>cleave </a:t>
            </a:r>
            <a:r>
              <a:rPr lang="en-GB" sz="2800" dirty="0">
                <a:latin typeface="Goudy Old Style" panose="02020502050305020303" pitchFamily="18" charset="0"/>
              </a:rPr>
              <a:t>the </a:t>
            </a:r>
            <a:r>
              <a:rPr lang="en-GB" sz="2800" dirty="0" err="1" smtClean="0">
                <a:latin typeface="Goudy Old Style" panose="02020502050305020303" pitchFamily="18" charset="0"/>
              </a:rPr>
              <a:t>disulfide</a:t>
            </a:r>
            <a:r>
              <a:rPr lang="en-GB" sz="2800" dirty="0" smtClean="0">
                <a:latin typeface="Goudy Old Style" panose="02020502050305020303" pitchFamily="18" charset="0"/>
              </a:rPr>
              <a:t> bonds of the protein</a:t>
            </a:r>
          </a:p>
          <a:p>
            <a:pPr marL="457200" indent="-457200">
              <a:buFont typeface="Wingdings" panose="05000000000000000000" pitchFamily="2" charset="2"/>
              <a:buChar char="v"/>
            </a:pPr>
            <a:r>
              <a:rPr lang="en-GB" sz="2800" dirty="0" smtClean="0">
                <a:latin typeface="Goudy Old Style" panose="02020502050305020303" pitchFamily="18" charset="0"/>
              </a:rPr>
              <a:t>Reduce the </a:t>
            </a:r>
            <a:r>
              <a:rPr lang="en-GB" sz="2800" dirty="0" err="1" smtClean="0">
                <a:latin typeface="Goudy Old Style" panose="02020502050305020303" pitchFamily="18" charset="0"/>
              </a:rPr>
              <a:t>disulfide</a:t>
            </a:r>
            <a:r>
              <a:rPr lang="en-GB" sz="2800" dirty="0" smtClean="0">
                <a:latin typeface="Goudy Old Style" panose="02020502050305020303" pitchFamily="18" charset="0"/>
              </a:rPr>
              <a:t> bonds  to their  thiol (SH)l </a:t>
            </a:r>
            <a:r>
              <a:rPr lang="en-GB" sz="2800" dirty="0">
                <a:latin typeface="Goudy Old Style" panose="02020502050305020303" pitchFamily="18" charset="0"/>
              </a:rPr>
              <a:t>groups </a:t>
            </a:r>
            <a:endParaRPr lang="en-GB" sz="2800" dirty="0" smtClean="0">
              <a:latin typeface="Goudy Old Style" panose="02020502050305020303" pitchFamily="18" charset="0"/>
            </a:endParaRPr>
          </a:p>
          <a:p>
            <a:pPr marL="457200" indent="-457200">
              <a:buFont typeface="Wingdings" panose="05000000000000000000" pitchFamily="2" charset="2"/>
              <a:buChar char="v"/>
            </a:pPr>
            <a:r>
              <a:rPr lang="en-GB" sz="2800" dirty="0" smtClean="0">
                <a:latin typeface="Goudy Old Style" panose="02020502050305020303" pitchFamily="18" charset="0"/>
              </a:rPr>
              <a:t>also disrupts the </a:t>
            </a:r>
            <a:r>
              <a:rPr lang="en-GB" sz="2800" dirty="0">
                <a:latin typeface="Goudy Old Style" panose="02020502050305020303" pitchFamily="18" charset="0"/>
              </a:rPr>
              <a:t>thiol </a:t>
            </a:r>
            <a:r>
              <a:rPr lang="en-GB" sz="2800" dirty="0" smtClean="0">
                <a:latin typeface="Goudy Old Style" panose="02020502050305020303" pitchFamily="18" charset="0"/>
              </a:rPr>
              <a:t>reagent structure</a:t>
            </a:r>
          </a:p>
          <a:p>
            <a:pPr marL="457200" indent="-457200">
              <a:buFont typeface="Wingdings" panose="05000000000000000000" pitchFamily="2" charset="2"/>
              <a:buChar char="v"/>
            </a:pPr>
            <a:r>
              <a:rPr lang="en-GB" sz="2800" dirty="0" smtClean="0">
                <a:latin typeface="Goudy Old Style" panose="02020502050305020303" pitchFamily="18" charset="0"/>
              </a:rPr>
              <a:t>Also disrupts both the  hydrophobic and H-bonds interaction . Examples  of thiol reagents </a:t>
            </a:r>
          </a:p>
          <a:p>
            <a:pPr marL="1371600" lvl="2" indent="-457200">
              <a:buFont typeface="Wingdings" panose="05000000000000000000" pitchFamily="2" charset="2"/>
              <a:buChar char="v"/>
            </a:pPr>
            <a:r>
              <a:rPr lang="en-GB" sz="2800" dirty="0" err="1" smtClean="0">
                <a:latin typeface="Goudy Old Style" panose="02020502050305020303" pitchFamily="18" charset="0"/>
              </a:rPr>
              <a:t>Dithiothreitol</a:t>
            </a:r>
            <a:r>
              <a:rPr lang="en-GB" sz="2800" dirty="0" smtClean="0">
                <a:latin typeface="Goudy Old Style" panose="02020502050305020303" pitchFamily="18" charset="0"/>
              </a:rPr>
              <a:t> </a:t>
            </a:r>
            <a:r>
              <a:rPr lang="en-GB" sz="2800" dirty="0">
                <a:latin typeface="Goudy Old Style" panose="02020502050305020303" pitchFamily="18" charset="0"/>
              </a:rPr>
              <a:t>(DTT) </a:t>
            </a:r>
            <a:endParaRPr lang="en-GB" sz="2800" dirty="0" smtClean="0">
              <a:latin typeface="Goudy Old Style" panose="02020502050305020303" pitchFamily="18" charset="0"/>
            </a:endParaRPr>
          </a:p>
          <a:p>
            <a:pPr marL="1371600" lvl="2" indent="-457200">
              <a:buFont typeface="Wingdings" panose="05000000000000000000" pitchFamily="2" charset="2"/>
              <a:buChar char="v"/>
            </a:pPr>
            <a:r>
              <a:rPr lang="en-GB" sz="2800" dirty="0" smtClean="0">
                <a:latin typeface="Goudy Old Style" panose="02020502050305020303" pitchFamily="18" charset="0"/>
              </a:rPr>
              <a:t>  </a:t>
            </a:r>
            <a:r>
              <a:rPr lang="el-GR" sz="2800" dirty="0" smtClean="0">
                <a:latin typeface="Times New Roman"/>
                <a:cs typeface="Times New Roman"/>
              </a:rPr>
              <a:t>β</a:t>
            </a:r>
            <a:r>
              <a:rPr lang="en-GB" sz="2800" dirty="0" smtClean="0">
                <a:latin typeface="Goudy Old Style" panose="02020502050305020303" pitchFamily="18" charset="0"/>
              </a:rPr>
              <a:t>-</a:t>
            </a:r>
            <a:r>
              <a:rPr lang="en-GB" sz="2800" dirty="0" err="1" smtClean="0">
                <a:latin typeface="Goudy Old Style" panose="02020502050305020303" pitchFamily="18" charset="0"/>
              </a:rPr>
              <a:t>mercaptoethanol</a:t>
            </a:r>
            <a:r>
              <a:rPr lang="en-GB" sz="2800" dirty="0" smtClean="0">
                <a:latin typeface="Goudy Old Style" panose="02020502050305020303" pitchFamily="18" charset="0"/>
              </a:rPr>
              <a:t> </a:t>
            </a:r>
            <a:r>
              <a:rPr lang="en-GB" sz="2800" dirty="0">
                <a:latin typeface="Goudy Old Style" panose="02020502050305020303" pitchFamily="18" charset="0"/>
              </a:rPr>
              <a:t>( SH CH2 CH20H). </a:t>
            </a:r>
          </a:p>
          <a:p>
            <a:pPr marL="457200" indent="-457200">
              <a:buFont typeface="Wingdings" panose="05000000000000000000" pitchFamily="2" charset="2"/>
              <a:buChar char="v"/>
            </a:pPr>
            <a:endParaRPr lang="en-GB" sz="2800" dirty="0">
              <a:latin typeface="Goudy Old Style" panose="02020502050305020303" pitchFamily="18" charset="0"/>
            </a:endParaRPr>
          </a:p>
          <a:p>
            <a:pPr marL="457200" indent="-457200">
              <a:buFont typeface="Wingdings" panose="05000000000000000000" pitchFamily="2" charset="2"/>
              <a:buChar char="v"/>
            </a:pPr>
            <a:endParaRPr lang="en-US" sz="2800"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57</a:t>
            </a:fld>
            <a:endParaRPr lang="en-US" sz="280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0" y="87313"/>
            <a:ext cx="9144000" cy="6370975"/>
          </a:xfrm>
          <a:prstGeom prst="rect">
            <a:avLst/>
          </a:prstGeom>
          <a:noFill/>
          <a:ln w="9525">
            <a:noFill/>
            <a:miter lim="800000"/>
            <a:headEnd/>
            <a:tailEnd/>
          </a:ln>
        </p:spPr>
        <p:txBody>
          <a:bodyPr>
            <a:spAutoFit/>
          </a:bodyPr>
          <a:lstStyle/>
          <a:p>
            <a:r>
              <a:rPr lang="en-GB" sz="2400" b="1" dirty="0" smtClean="0">
                <a:latin typeface="Goudy Old Style" panose="02020502050305020303" pitchFamily="18" charset="0"/>
              </a:rPr>
              <a:t>Miscible </a:t>
            </a:r>
            <a:r>
              <a:rPr lang="en-GB" sz="2400" b="1" dirty="0">
                <a:latin typeface="Goudy Old Style" panose="02020502050305020303" pitchFamily="18" charset="0"/>
              </a:rPr>
              <a:t>organic solvents.</a:t>
            </a:r>
            <a:endParaRPr lang="en-US" sz="2400" dirty="0">
              <a:latin typeface="Goudy Old Style" panose="02020502050305020303" pitchFamily="18" charset="0"/>
            </a:endParaRPr>
          </a:p>
          <a:p>
            <a:pPr marL="342900" indent="-342900">
              <a:buFont typeface="Wingdings" panose="05000000000000000000" pitchFamily="2" charset="2"/>
              <a:buChar char="v"/>
            </a:pPr>
            <a:r>
              <a:rPr lang="en-GB" sz="2400" dirty="0">
                <a:latin typeface="Goudy Old Style" panose="02020502050305020303" pitchFamily="18" charset="0"/>
              </a:rPr>
              <a:t>lowers the dielectric constant of the </a:t>
            </a:r>
            <a:r>
              <a:rPr lang="en-GB" sz="2400" dirty="0" smtClean="0">
                <a:latin typeface="Goudy Old Style" panose="02020502050305020303" pitchFamily="18" charset="0"/>
              </a:rPr>
              <a:t>protein</a:t>
            </a:r>
          </a:p>
          <a:p>
            <a:pPr marL="342900" indent="-342900">
              <a:buFont typeface="Wingdings" panose="05000000000000000000" pitchFamily="2" charset="2"/>
              <a:buChar char="v"/>
            </a:pPr>
            <a:r>
              <a:rPr lang="en-GB" sz="2400" dirty="0" smtClean="0">
                <a:latin typeface="Goudy Old Style" panose="02020502050305020303" pitchFamily="18" charset="0"/>
              </a:rPr>
              <a:t>competes </a:t>
            </a:r>
            <a:r>
              <a:rPr lang="en-GB" sz="2400" dirty="0">
                <a:latin typeface="Goudy Old Style" panose="02020502050305020303" pitchFamily="18" charset="0"/>
              </a:rPr>
              <a:t>with proteins for the H</a:t>
            </a:r>
            <a:r>
              <a:rPr lang="en-GB" sz="2400" baseline="-25000" dirty="0">
                <a:latin typeface="Goudy Old Style" panose="02020502050305020303" pitchFamily="18" charset="0"/>
              </a:rPr>
              <a:t>2</a:t>
            </a:r>
            <a:r>
              <a:rPr lang="en-GB" sz="2400" dirty="0">
                <a:latin typeface="Goudy Old Style" panose="02020502050305020303" pitchFamily="18" charset="0"/>
              </a:rPr>
              <a:t>O of hydration </a:t>
            </a:r>
          </a:p>
          <a:p>
            <a:pPr marL="342900" indent="-342900">
              <a:buFont typeface="Wingdings" panose="05000000000000000000" pitchFamily="2" charset="2"/>
              <a:buChar char="v"/>
            </a:pPr>
            <a:r>
              <a:rPr lang="en-GB" sz="2400" dirty="0" smtClean="0">
                <a:latin typeface="Goudy Old Style" panose="02020502050305020303" pitchFamily="18" charset="0"/>
              </a:rPr>
              <a:t>cause </a:t>
            </a:r>
            <a:r>
              <a:rPr lang="en-GB" sz="2400" dirty="0">
                <a:latin typeface="Goudy Old Style" panose="02020502050305020303" pitchFamily="18" charset="0"/>
              </a:rPr>
              <a:t>protein- protein interaction causing precipitation. </a:t>
            </a:r>
          </a:p>
          <a:p>
            <a:pPr marL="342900" indent="-342900">
              <a:buFont typeface="Wingdings" panose="05000000000000000000" pitchFamily="2" charset="2"/>
              <a:buChar char="v"/>
            </a:pPr>
            <a:r>
              <a:rPr lang="en-GB" sz="2400" dirty="0">
                <a:latin typeface="Goudy Old Style" panose="02020502050305020303" pitchFamily="18" charset="0"/>
              </a:rPr>
              <a:t>Examples </a:t>
            </a:r>
            <a:r>
              <a:rPr lang="en-GB" sz="2400" dirty="0" smtClean="0">
                <a:latin typeface="Goudy Old Style" panose="02020502050305020303" pitchFamily="18" charset="0"/>
              </a:rPr>
              <a:t>of organic solvents used to denature proteins are </a:t>
            </a:r>
          </a:p>
          <a:p>
            <a:pPr marL="1257300" lvl="2" indent="-342900">
              <a:buFont typeface="Wingdings" panose="05000000000000000000" pitchFamily="2" charset="2"/>
              <a:buChar char="v"/>
            </a:pPr>
            <a:r>
              <a:rPr lang="en-GB" sz="2400" dirty="0" smtClean="0">
                <a:latin typeface="Goudy Old Style" panose="02020502050305020303" pitchFamily="18" charset="0"/>
              </a:rPr>
              <a:t> alcohols</a:t>
            </a:r>
          </a:p>
          <a:p>
            <a:pPr marL="1257300" lvl="2" indent="-342900">
              <a:buFont typeface="Wingdings" panose="05000000000000000000" pitchFamily="2" charset="2"/>
              <a:buChar char="v"/>
            </a:pPr>
            <a:r>
              <a:rPr lang="en-GB" sz="2400" dirty="0" smtClean="0">
                <a:latin typeface="Goudy Old Style" panose="02020502050305020303" pitchFamily="18" charset="0"/>
              </a:rPr>
              <a:t> </a:t>
            </a:r>
            <a:r>
              <a:rPr lang="en-GB" sz="2400" dirty="0">
                <a:latin typeface="Goudy Old Style" panose="02020502050305020303" pitchFamily="18" charset="0"/>
              </a:rPr>
              <a:t>phenol </a:t>
            </a:r>
            <a:endParaRPr lang="en-GB" sz="2400" dirty="0" smtClean="0">
              <a:latin typeface="Goudy Old Style" panose="02020502050305020303" pitchFamily="18" charset="0"/>
            </a:endParaRPr>
          </a:p>
          <a:p>
            <a:pPr marL="1257300" lvl="2" indent="-342900">
              <a:buFont typeface="Wingdings" panose="05000000000000000000" pitchFamily="2" charset="2"/>
              <a:buChar char="v"/>
            </a:pPr>
            <a:r>
              <a:rPr lang="en-GB" sz="2400" dirty="0" smtClean="0">
                <a:latin typeface="Goudy Old Style" panose="02020502050305020303" pitchFamily="18" charset="0"/>
              </a:rPr>
              <a:t>acetone.</a:t>
            </a:r>
          </a:p>
          <a:p>
            <a:pPr marL="1257300" lvl="2" indent="-342900">
              <a:buFont typeface="Wingdings" panose="05000000000000000000" pitchFamily="2" charset="2"/>
              <a:buChar char="v"/>
            </a:pPr>
            <a:endParaRPr lang="en-US" sz="2400" b="1" dirty="0">
              <a:latin typeface="Goudy Old Style" panose="02020502050305020303" pitchFamily="18" charset="0"/>
            </a:endParaRPr>
          </a:p>
          <a:p>
            <a:r>
              <a:rPr lang="en-US" sz="2400" b="1" dirty="0">
                <a:latin typeface="Goudy Old Style" panose="02020502050305020303" pitchFamily="18" charset="0"/>
              </a:rPr>
              <a:t>Heavy metal ions. </a:t>
            </a:r>
            <a:endParaRPr lang="en-US" sz="2400" b="1" dirty="0" smtClean="0">
              <a:latin typeface="Goudy Old Style" panose="02020502050305020303" pitchFamily="18" charset="0"/>
            </a:endParaRPr>
          </a:p>
          <a:p>
            <a:pPr marL="342900" indent="-342900">
              <a:buFont typeface="Wingdings" panose="05000000000000000000" pitchFamily="2" charset="2"/>
              <a:buChar char="v"/>
            </a:pPr>
            <a:r>
              <a:rPr lang="en-GB" sz="2400" dirty="0" smtClean="0">
                <a:latin typeface="Goudy Old Style" panose="02020502050305020303" pitchFamily="18" charset="0"/>
              </a:rPr>
              <a:t>Reacts  with SH- </a:t>
            </a:r>
            <a:r>
              <a:rPr lang="en-GB" sz="2400" dirty="0">
                <a:latin typeface="Goudy Old Style" panose="02020502050305020303" pitchFamily="18" charset="0"/>
              </a:rPr>
              <a:t>side groups of cysteine either on the same </a:t>
            </a:r>
            <a:r>
              <a:rPr lang="en-GB" sz="2400" dirty="0" smtClean="0">
                <a:latin typeface="Goudy Old Style" panose="02020502050305020303" pitchFamily="18" charset="0"/>
              </a:rPr>
              <a:t>or </a:t>
            </a:r>
            <a:r>
              <a:rPr lang="en-GB" sz="2400" dirty="0">
                <a:latin typeface="Goudy Old Style" panose="02020502050305020303" pitchFamily="18" charset="0"/>
              </a:rPr>
              <a:t>different </a:t>
            </a:r>
            <a:r>
              <a:rPr lang="en-GB" sz="2400" dirty="0" smtClean="0">
                <a:latin typeface="Goudy Old Style" panose="02020502050305020303" pitchFamily="18" charset="0"/>
              </a:rPr>
              <a:t>polypeptide chains</a:t>
            </a:r>
            <a:endParaRPr lang="en-GB" sz="2400" dirty="0">
              <a:latin typeface="Goudy Old Style" panose="02020502050305020303" pitchFamily="18" charset="0"/>
            </a:endParaRPr>
          </a:p>
          <a:p>
            <a:pPr marL="342900" indent="-342900">
              <a:buFont typeface="Wingdings" panose="05000000000000000000" pitchFamily="2" charset="2"/>
              <a:buChar char="v"/>
            </a:pPr>
            <a:r>
              <a:rPr lang="en-GB" sz="2400" dirty="0" smtClean="0">
                <a:latin typeface="Goudy Old Style" panose="02020502050305020303" pitchFamily="18" charset="0"/>
              </a:rPr>
              <a:t>Thiol groups react with </a:t>
            </a:r>
            <a:r>
              <a:rPr lang="en-GB" sz="2400" dirty="0">
                <a:latin typeface="Goudy Old Style" panose="02020502050305020303" pitchFamily="18" charset="0"/>
              </a:rPr>
              <a:t>heavy metal ions to alter the protein </a:t>
            </a:r>
            <a:r>
              <a:rPr lang="en-GB" sz="2400" dirty="0" smtClean="0">
                <a:latin typeface="Goudy Old Style" panose="02020502050305020303" pitchFamily="18" charset="0"/>
              </a:rPr>
              <a:t>2 , </a:t>
            </a:r>
            <a:r>
              <a:rPr lang="en-GB" sz="2400" dirty="0" smtClean="0">
                <a:latin typeface="Goudy Old Style" panose="02020502050305020303" pitchFamily="18" charset="0"/>
              </a:rPr>
              <a:t>3 &amp;  </a:t>
            </a:r>
            <a:r>
              <a:rPr lang="en-GB" sz="2400" dirty="0">
                <a:latin typeface="Goudy Old Style" panose="02020502050305020303" pitchFamily="18" charset="0"/>
              </a:rPr>
              <a:t>4</a:t>
            </a:r>
            <a:r>
              <a:rPr lang="en-GB" sz="2400" dirty="0" smtClean="0">
                <a:latin typeface="Goudy Old Style" panose="02020502050305020303" pitchFamily="18" charset="0"/>
              </a:rPr>
              <a:t> </a:t>
            </a:r>
            <a:r>
              <a:rPr lang="en-GB" sz="2400" dirty="0">
                <a:latin typeface="Goudy Old Style" panose="02020502050305020303" pitchFamily="18" charset="0"/>
              </a:rPr>
              <a:t>structures </a:t>
            </a:r>
            <a:endParaRPr lang="en-GB" sz="2400" dirty="0" smtClean="0">
              <a:latin typeface="Goudy Old Style" panose="02020502050305020303" pitchFamily="18" charset="0"/>
            </a:endParaRPr>
          </a:p>
          <a:p>
            <a:pPr marL="342900" indent="-342900">
              <a:buFont typeface="Wingdings" panose="05000000000000000000" pitchFamily="2" charset="2"/>
              <a:buChar char="v"/>
            </a:pPr>
            <a:r>
              <a:rPr lang="en-GB" sz="2400" dirty="0" smtClean="0">
                <a:latin typeface="Goudy Old Style" panose="02020502050305020303" pitchFamily="18" charset="0"/>
              </a:rPr>
              <a:t>Results in </a:t>
            </a:r>
            <a:r>
              <a:rPr lang="en-GB" sz="2400" dirty="0">
                <a:latin typeface="Goudy Old Style" panose="02020502050305020303" pitchFamily="18" charset="0"/>
              </a:rPr>
              <a:t>protein precipitation</a:t>
            </a:r>
            <a:r>
              <a:rPr lang="en-US" sz="2400" dirty="0">
                <a:latin typeface="Goudy Old Style" panose="02020502050305020303" pitchFamily="18" charset="0"/>
              </a:rPr>
              <a:t> </a:t>
            </a:r>
            <a:endParaRPr lang="en-US" sz="2400" dirty="0" smtClean="0">
              <a:latin typeface="Goudy Old Style" panose="02020502050305020303" pitchFamily="18" charset="0"/>
            </a:endParaRPr>
          </a:p>
          <a:p>
            <a:pPr marL="342900" indent="-342900">
              <a:buFont typeface="Wingdings" panose="05000000000000000000" pitchFamily="2" charset="2"/>
              <a:buChar char="v"/>
            </a:pPr>
            <a:r>
              <a:rPr lang="en-US" sz="2400" b="1" dirty="0" err="1" smtClean="0">
                <a:latin typeface="Goudy Old Style" panose="02020502050305020303" pitchFamily="18" charset="0"/>
              </a:rPr>
              <a:t>Eg</a:t>
            </a:r>
            <a:r>
              <a:rPr lang="en-US" sz="2400" b="1" dirty="0" smtClean="0">
                <a:latin typeface="Goudy Old Style" panose="02020502050305020303" pitchFamily="18" charset="0"/>
              </a:rPr>
              <a:t> </a:t>
            </a:r>
            <a:r>
              <a:rPr lang="en-US" sz="2400" b="1" dirty="0">
                <a:latin typeface="Goudy Old Style" panose="02020502050305020303" pitchFamily="18" charset="0"/>
              </a:rPr>
              <a:t>Ag+ Hg+ </a:t>
            </a:r>
            <a:r>
              <a:rPr lang="en-US" sz="2400" b="1" dirty="0" smtClean="0">
                <a:latin typeface="Goudy Old Style" panose="02020502050305020303" pitchFamily="18" charset="0"/>
              </a:rPr>
              <a:t>Pb</a:t>
            </a:r>
            <a:r>
              <a:rPr lang="en-US" sz="2400" b="1" baseline="30000" dirty="0" smtClean="0">
                <a:latin typeface="Goudy Old Style" panose="02020502050305020303" pitchFamily="18" charset="0"/>
              </a:rPr>
              <a:t>2</a:t>
            </a:r>
            <a:r>
              <a:rPr lang="en-US" sz="2400" b="1" baseline="30000" dirty="0">
                <a:latin typeface="Goudy Old Style" panose="02020502050305020303" pitchFamily="18" charset="0"/>
              </a:rPr>
              <a:t>+</a:t>
            </a:r>
          </a:p>
          <a:p>
            <a:endParaRPr lang="en-US" sz="2400"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fld id="{15EFC0BB-0906-4FED-8B57-44D53B74E59E}" type="slidenum">
              <a:rPr lang="en-US" smtClean="0">
                <a:latin typeface="Goudy Old Style" panose="02020502050305020303" pitchFamily="18" charset="0"/>
              </a:rPr>
              <a:pPr/>
              <a:t>58</a:t>
            </a:fld>
            <a:endParaRPr lang="en-US">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EFC0BB-0906-4FED-8B57-44D53B74E59E}" type="slidenum">
              <a:rPr lang="en-US" sz="2800" smtClean="0">
                <a:latin typeface="Goudy Old Style" panose="02020502050305020303" pitchFamily="18" charset="0"/>
              </a:rPr>
              <a:pPr/>
              <a:t>6</a:t>
            </a:fld>
            <a:endParaRPr lang="en-US" sz="2800">
              <a:latin typeface="Goudy Old Style" panose="02020502050305020303" pitchFamily="18" charset="0"/>
            </a:endParaRPr>
          </a:p>
        </p:txBody>
      </p:sp>
      <p:sp>
        <p:nvSpPr>
          <p:cNvPr id="3" name="Rectangle 2"/>
          <p:cNvSpPr txBox="1">
            <a:spLocks noChangeArrowheads="1"/>
          </p:cNvSpPr>
          <p:nvPr/>
        </p:nvSpPr>
        <p:spPr>
          <a:xfrm>
            <a:off x="381000" y="685800"/>
            <a:ext cx="8763000" cy="6172200"/>
          </a:xfrm>
          <a:prstGeom prst="rect">
            <a:avLst/>
          </a:prstGeom>
        </p:spPr>
        <p:txBody>
          <a:bodyPr>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rgbClr val="FF0000"/>
                </a:solidFill>
                <a:effectLst/>
                <a:uLnTx/>
                <a:uFillTx/>
                <a:latin typeface="Goudy Old Style" panose="02020502050305020303" pitchFamily="18" charset="0"/>
              </a:rPr>
              <a:t>Polarity  of the R group</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Goudy Old Style" panose="02020502050305020303" pitchFamily="18" charset="0"/>
              </a:rPr>
              <a:t>4-main groups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Goudy Old Style" panose="02020502050305020303" pitchFamily="18" charset="0"/>
              </a:rPr>
              <a:t>Hydrophobic amino acids</a:t>
            </a:r>
            <a:endParaRPr kumimoji="0" lang="en-US" sz="2800" b="0" i="0" u="none" strike="noStrike" kern="1200" cap="none" spc="0" normalizeH="0" baseline="0" noProof="0" dirty="0" smtClean="0">
              <a:ln>
                <a:noFill/>
              </a:ln>
              <a:solidFill>
                <a:schemeClr val="tx1"/>
              </a:solidFill>
              <a:effectLst/>
              <a:uLnTx/>
              <a:uFillTx/>
              <a:latin typeface="Goudy Old Style" panose="02020502050305020303"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Goudy Old Style" panose="02020502050305020303" pitchFamily="18" charset="0"/>
              </a:rPr>
              <a:t>Nonpolar (hydrophobic)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Goudy Old Style" panose="02020502050305020303" pitchFamily="18" charset="0"/>
              </a:rPr>
              <a:t>side chains</a:t>
            </a:r>
            <a:r>
              <a:rPr kumimoji="0" lang="en-US" sz="2800" i="0" u="none" strike="noStrike" kern="1200" cap="none" spc="0" normalizeH="0" noProof="0" dirty="0" smtClean="0">
                <a:ln>
                  <a:noFill/>
                </a:ln>
                <a:solidFill>
                  <a:schemeClr val="tx1"/>
                </a:solidFill>
                <a:effectLst/>
                <a:uLnTx/>
                <a:uFillTx/>
                <a:latin typeface="Goudy Old Style" panose="02020502050305020303" pitchFamily="18" charset="0"/>
              </a:rPr>
              <a:t> are mainly </a:t>
            </a:r>
            <a:r>
              <a:rPr kumimoji="0" lang="en-US" sz="2800" i="0" u="none" strike="noStrike" kern="1200" cap="none" spc="0" normalizeH="0" baseline="0" noProof="0" dirty="0" smtClean="0">
                <a:ln>
                  <a:noFill/>
                </a:ln>
                <a:solidFill>
                  <a:schemeClr val="tx1"/>
                </a:solidFill>
                <a:effectLst/>
                <a:uLnTx/>
                <a:uFillTx/>
                <a:latin typeface="Goudy Old Style" panose="02020502050305020303" pitchFamily="18" charset="0"/>
              </a:rPr>
              <a:t>hydrocarbons ( made of C and H only)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latin typeface="Goudy Old Style" panose="02020502050305020303" pitchFamily="18" charset="0"/>
              </a:rPr>
              <a:t>R</a:t>
            </a:r>
            <a:r>
              <a:rPr kumimoji="0" lang="en-US" sz="2800" b="0" i="0" u="none" strike="noStrike" kern="1200" cap="none" spc="0" normalizeH="0" baseline="0" noProof="0" dirty="0" err="1" smtClean="0">
                <a:ln>
                  <a:noFill/>
                </a:ln>
                <a:solidFill>
                  <a:schemeClr val="tx1"/>
                </a:solidFill>
                <a:effectLst/>
                <a:uLnTx/>
                <a:uFillTx/>
                <a:latin typeface="Goudy Old Style" panose="02020502050305020303" pitchFamily="18" charset="0"/>
              </a:rPr>
              <a:t>eside</a:t>
            </a:r>
            <a:r>
              <a:rPr kumimoji="0" lang="en-US" sz="2800" b="0" i="0" u="none" strike="noStrike" kern="1200" cap="none" spc="0" normalizeH="0" baseline="0" noProof="0" dirty="0" smtClean="0">
                <a:ln>
                  <a:noFill/>
                </a:ln>
                <a:solidFill>
                  <a:schemeClr val="tx1"/>
                </a:solidFill>
                <a:effectLst/>
                <a:uLnTx/>
                <a:uFillTx/>
                <a:latin typeface="Goudy Old Style" panose="02020502050305020303" pitchFamily="18" charset="0"/>
              </a:rPr>
              <a:t>/hidden  predominantly in the </a:t>
            </a:r>
            <a:r>
              <a:rPr kumimoji="0" lang="en-US" sz="2800" b="0" i="0" u="none" strike="noStrike" kern="1200" cap="none" spc="0" normalizeH="0" baseline="0" noProof="0" dirty="0" smtClean="0">
                <a:ln>
                  <a:noFill/>
                </a:ln>
                <a:solidFill>
                  <a:srgbClr val="FF5050"/>
                </a:solidFill>
                <a:effectLst/>
                <a:uLnTx/>
                <a:uFillTx/>
                <a:latin typeface="Goudy Old Style" panose="02020502050305020303" pitchFamily="18" charset="0"/>
              </a:rPr>
              <a:t>interior of protein structure</a:t>
            </a:r>
            <a:r>
              <a:rPr kumimoji="0" lang="en-US" sz="2800" b="0" i="0" u="none" strike="noStrike" kern="1200" cap="none" spc="0" normalizeH="0" baseline="0" noProof="0" dirty="0" smtClean="0">
                <a:ln>
                  <a:noFill/>
                </a:ln>
                <a:solidFill>
                  <a:schemeClr val="tx1"/>
                </a:solidFill>
                <a:effectLst/>
                <a:uLnTx/>
                <a:uFillTx/>
                <a:latin typeface="Goudy Old Style" panose="02020502050305020303" pitchFamily="18" charset="0"/>
              </a:rPr>
              <a:t>  to minimize exposure to water.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oudy Old Style" panose="02020502050305020303" pitchFamily="18" charset="0"/>
              </a:rPr>
              <a:t>not ionize nor participate in the formation of H-bonds.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latin typeface="Goudy Old Style" panose="02020502050305020303" pitchFamily="18" charset="0"/>
              </a:rPr>
              <a:t>Include  amino acids with</a:t>
            </a:r>
          </a:p>
          <a:p>
            <a:pPr lvl="3">
              <a:buFont typeface="Arial" pitchFamily="34" charset="0"/>
              <a:buChar char="•"/>
            </a:pPr>
            <a:r>
              <a:rPr lang="en-US" sz="2800" dirty="0" smtClean="0">
                <a:latin typeface="Goudy Old Style" panose="02020502050305020303" pitchFamily="18" charset="0"/>
              </a:rPr>
              <a:t>hydrocarbons -Ala, Met, Val, </a:t>
            </a:r>
            <a:r>
              <a:rPr lang="en-US" sz="2800" dirty="0" err="1" smtClean="0">
                <a:latin typeface="Goudy Old Style" panose="02020502050305020303" pitchFamily="18" charset="0"/>
              </a:rPr>
              <a:t>Leu</a:t>
            </a:r>
            <a:r>
              <a:rPr lang="en-US" sz="2800" dirty="0" smtClean="0">
                <a:latin typeface="Goudy Old Style" panose="02020502050305020303" pitchFamily="18" charset="0"/>
              </a:rPr>
              <a:t>, and Ile</a:t>
            </a:r>
          </a:p>
          <a:p>
            <a:pPr lvl="3">
              <a:buFont typeface="Arial" pitchFamily="34" charset="0"/>
              <a:buChar char="•"/>
            </a:pPr>
            <a:r>
              <a:rPr lang="en-US" sz="2800" dirty="0" smtClean="0">
                <a:latin typeface="Goudy Old Style" panose="02020502050305020303" pitchFamily="18" charset="0"/>
              </a:rPr>
              <a:t>Aromatic </a:t>
            </a:r>
            <a:r>
              <a:rPr lang="en-US" sz="2800" dirty="0" err="1" smtClean="0">
                <a:latin typeface="Goudy Old Style" panose="02020502050305020303" pitchFamily="18" charset="0"/>
              </a:rPr>
              <a:t>nonpolar</a:t>
            </a:r>
            <a:r>
              <a:rPr lang="en-US" sz="2800" dirty="0" smtClean="0">
                <a:latin typeface="Goudy Old Style" panose="02020502050305020303" pitchFamily="18" charset="0"/>
              </a:rPr>
              <a:t> amino acids-</a:t>
            </a:r>
            <a:r>
              <a:rPr lang="en-US" sz="2800" dirty="0" err="1" smtClean="0">
                <a:latin typeface="Goudy Old Style" panose="02020502050305020303" pitchFamily="18" charset="0"/>
              </a:rPr>
              <a:t>Trp</a:t>
            </a:r>
            <a:r>
              <a:rPr lang="en-US" sz="2800" dirty="0" smtClean="0">
                <a:latin typeface="Goudy Old Style" panose="02020502050305020303" pitchFamily="18" charset="0"/>
              </a:rPr>
              <a:t> &amp; </a:t>
            </a:r>
            <a:r>
              <a:rPr lang="en-US" sz="2800" dirty="0" err="1" smtClean="0">
                <a:latin typeface="Goudy Old Style" panose="02020502050305020303" pitchFamily="18" charset="0"/>
              </a:rPr>
              <a:t>Phe</a:t>
            </a:r>
            <a:endParaRPr lang="en-US" sz="2800" dirty="0" smtClean="0">
              <a:latin typeface="Goudy Old Style" panose="02020502050305020303" pitchFamily="18" charset="0"/>
            </a:endParaRPr>
          </a:p>
          <a:p>
            <a:pPr lvl="3">
              <a:buFont typeface="Arial" pitchFamily="34" charset="0"/>
              <a:buChar char="•"/>
            </a:pPr>
            <a:r>
              <a:rPr lang="en-US" sz="2800" dirty="0" err="1" smtClean="0">
                <a:latin typeface="Goudy Old Style" panose="02020502050305020303" pitchFamily="18" charset="0"/>
              </a:rPr>
              <a:t>Imino</a:t>
            </a:r>
            <a:r>
              <a:rPr lang="en-US" sz="2800" dirty="0" smtClean="0">
                <a:latin typeface="Goudy Old Style" panose="02020502050305020303" pitchFamily="18" charset="0"/>
              </a:rPr>
              <a:t> acid- proline</a:t>
            </a:r>
          </a:p>
          <a:p>
            <a:pPr>
              <a:buFont typeface="Arial" pitchFamily="34" charset="0"/>
              <a:buChar char="•"/>
            </a:pPr>
            <a:r>
              <a:rPr lang="en-US" sz="2800" dirty="0" smtClean="0">
                <a:latin typeface="Goudy Old Style" panose="02020502050305020303" pitchFamily="18" charset="0"/>
              </a:rPr>
              <a:t>	</a:t>
            </a:r>
          </a:p>
          <a:p>
            <a:pPr lvl="2">
              <a:lnSpc>
                <a:spcPct val="90000"/>
              </a:lnSpc>
            </a:pPr>
            <a:endParaRPr lang="en-US" sz="2800" b="1" dirty="0" smtClean="0">
              <a:latin typeface="Goudy Old Style" panose="02020502050305020303"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Goudy Old Style" panose="02020502050305020303" pitchFamily="18" charset="0"/>
            </a:endParaRPr>
          </a:p>
        </p:txBody>
      </p:sp>
      <p:sp>
        <p:nvSpPr>
          <p:cNvPr id="4" name="Rectangle 3"/>
          <p:cNvSpPr txBox="1">
            <a:spLocks noChangeArrowheads="1"/>
          </p:cNvSpPr>
          <p:nvPr/>
        </p:nvSpPr>
        <p:spPr>
          <a:xfrm>
            <a:off x="609600" y="152400"/>
            <a:ext cx="82296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Goudy Old Style" panose="02020502050305020303" pitchFamily="18" charset="0"/>
                <a:ea typeface="+mj-ea"/>
                <a:cs typeface="+mj-cs"/>
              </a:rPr>
              <a:t>Classification of amino acids</a:t>
            </a:r>
            <a:endParaRPr kumimoji="0" lang="en-US" sz="2800" b="1" i="0" u="none" strike="noStrike" kern="1200" cap="none" spc="0" normalizeH="0" baseline="0" noProof="0" dirty="0">
              <a:ln>
                <a:noFill/>
              </a:ln>
              <a:solidFill>
                <a:schemeClr val="tx1"/>
              </a:solidFill>
              <a:effectLst/>
              <a:uLnTx/>
              <a:uFillTx/>
              <a:latin typeface="Goudy Old Style" panose="02020502050305020303" pitchFamily="18" charset="0"/>
              <a:ea typeface="+mj-ea"/>
              <a:cs typeface="+mj-cs"/>
            </a:endParaRPr>
          </a:p>
        </p:txBody>
      </p:sp>
      <p:sp>
        <p:nvSpPr>
          <p:cNvPr id="5"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5EFC0BB-0906-4FED-8B57-44D53B74E59E}" type="slidenum">
              <a:rPr kumimoji="0" lang="en-US" sz="2800" b="0" i="0" u="none" strike="noStrike" kern="1200" cap="none" spc="0" normalizeH="0" baseline="0" noProof="0" smtClean="0">
                <a:ln>
                  <a:noFill/>
                </a:ln>
                <a:solidFill>
                  <a:schemeClr val="tx1">
                    <a:tint val="75000"/>
                  </a:schemeClr>
                </a:solidFill>
                <a:effectLst/>
                <a:uLnTx/>
                <a:uFillTx/>
                <a:latin typeface="Goudy Old Style" panose="02020502050305020303"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0" i="0" u="none" strike="noStrike" kern="1200" cap="none" spc="0" normalizeH="0" baseline="0" noProof="0">
              <a:ln>
                <a:noFill/>
              </a:ln>
              <a:solidFill>
                <a:schemeClr val="tx1">
                  <a:tint val="75000"/>
                </a:schemeClr>
              </a:solidFill>
              <a:effectLst/>
              <a:uLnTx/>
              <a:uFillTx/>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69888" y="112713"/>
            <a:ext cx="8229600" cy="1143000"/>
          </a:xfrm>
        </p:spPr>
        <p:txBody>
          <a:bodyPr/>
          <a:lstStyle/>
          <a:p>
            <a:r>
              <a:rPr lang="en-US" sz="3200" b="1" dirty="0">
                <a:latin typeface="Gabriola" pitchFamily="82" charset="0"/>
              </a:rPr>
              <a:t>Aliphatic </a:t>
            </a:r>
            <a:r>
              <a:rPr lang="en-US" sz="3200" b="1" dirty="0" err="1">
                <a:latin typeface="Gabriola" pitchFamily="82" charset="0"/>
              </a:rPr>
              <a:t>nonpolar</a:t>
            </a:r>
            <a:r>
              <a:rPr lang="en-US" sz="3200" b="1" dirty="0">
                <a:latin typeface="Gabriola" pitchFamily="82" charset="0"/>
              </a:rPr>
              <a:t> amino acids</a:t>
            </a:r>
            <a:r>
              <a:rPr lang="en-US" sz="3200" b="1" dirty="0" smtClean="0">
                <a:latin typeface="Gabriola" pitchFamily="82" charset="0"/>
              </a:rPr>
              <a:t>:</a:t>
            </a:r>
            <a:br>
              <a:rPr lang="en-US" sz="3200" b="1" dirty="0" smtClean="0">
                <a:latin typeface="Gabriola" pitchFamily="82" charset="0"/>
              </a:rPr>
            </a:br>
            <a:r>
              <a:rPr lang="en-US" sz="3200" b="1" dirty="0" smtClean="0">
                <a:latin typeface="Gabriola" pitchFamily="82" charset="0"/>
              </a:rPr>
              <a:t> Ala</a:t>
            </a:r>
            <a:r>
              <a:rPr lang="en-US" sz="3200" b="1" dirty="0">
                <a:latin typeface="Gabriola" pitchFamily="82" charset="0"/>
              </a:rPr>
              <a:t>, Met, </a:t>
            </a:r>
            <a:r>
              <a:rPr lang="en-US" sz="3200" b="1" dirty="0" smtClean="0">
                <a:latin typeface="Gabriola" pitchFamily="82" charset="0"/>
              </a:rPr>
              <a:t>Pro</a:t>
            </a:r>
            <a:endParaRPr lang="en-US" sz="3200" b="1" dirty="0">
              <a:latin typeface="Gabriola" pitchFamily="82" charset="0"/>
            </a:endParaRPr>
          </a:p>
        </p:txBody>
      </p:sp>
      <p:sp>
        <p:nvSpPr>
          <p:cNvPr id="30723" name="Text Box 3"/>
          <p:cNvSpPr txBox="1">
            <a:spLocks noChangeArrowheads="1"/>
          </p:cNvSpPr>
          <p:nvPr/>
        </p:nvSpPr>
        <p:spPr bwMode="auto">
          <a:xfrm>
            <a:off x="1147763" y="4044950"/>
            <a:ext cx="4283075" cy="579438"/>
          </a:xfrm>
          <a:prstGeom prst="rect">
            <a:avLst/>
          </a:prstGeom>
          <a:noFill/>
          <a:ln w="9525">
            <a:noFill/>
            <a:miter lim="800000"/>
            <a:headEnd/>
            <a:tailEnd/>
          </a:ln>
          <a:effectLst/>
        </p:spPr>
        <p:txBody>
          <a:bodyPr>
            <a:spAutoFit/>
          </a:bodyPr>
          <a:lstStyle/>
          <a:p>
            <a:pPr>
              <a:spcBef>
                <a:spcPct val="50000"/>
              </a:spcBef>
            </a:pPr>
            <a:endParaRPr lang="en-US" sz="3200">
              <a:latin typeface="Gabriola" pitchFamily="82" charset="0"/>
            </a:endParaRPr>
          </a:p>
        </p:txBody>
      </p:sp>
      <p:grpSp>
        <p:nvGrpSpPr>
          <p:cNvPr id="4" name="Group 18"/>
          <p:cNvGrpSpPr>
            <a:grpSpLocks/>
          </p:cNvGrpSpPr>
          <p:nvPr/>
        </p:nvGrpSpPr>
        <p:grpSpPr bwMode="auto">
          <a:xfrm>
            <a:off x="457200" y="1524000"/>
            <a:ext cx="2297113" cy="3132138"/>
            <a:chOff x="2111" y="879"/>
            <a:chExt cx="1447" cy="1973"/>
          </a:xfrm>
        </p:grpSpPr>
        <p:sp>
          <p:nvSpPr>
            <p:cNvPr id="30739" name="Rectangle 19"/>
            <p:cNvSpPr>
              <a:spLocks noChangeArrowheads="1"/>
            </p:cNvSpPr>
            <p:nvPr/>
          </p:nvSpPr>
          <p:spPr bwMode="auto">
            <a:xfrm>
              <a:off x="2734" y="1883"/>
              <a:ext cx="522" cy="324"/>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5" name="Group 20"/>
            <p:cNvGrpSpPr>
              <a:grpSpLocks/>
            </p:cNvGrpSpPr>
            <p:nvPr/>
          </p:nvGrpSpPr>
          <p:grpSpPr bwMode="auto">
            <a:xfrm>
              <a:off x="2111" y="879"/>
              <a:ext cx="1447" cy="953"/>
              <a:chOff x="1506" y="906"/>
              <a:chExt cx="1447" cy="953"/>
            </a:xfrm>
          </p:grpSpPr>
          <p:sp>
            <p:nvSpPr>
              <p:cNvPr id="30741" name="Text Box 21"/>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a:t>
                </a:r>
              </a:p>
            </p:txBody>
          </p:sp>
          <p:sp>
            <p:nvSpPr>
              <p:cNvPr id="30742" name="Text Box 22"/>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0743" name="Text Box 23"/>
              <p:cNvSpPr txBox="1">
                <a:spLocks noChangeArrowheads="1"/>
              </p:cNvSpPr>
              <p:nvPr/>
            </p:nvSpPr>
            <p:spPr bwMode="auto">
              <a:xfrm>
                <a:off x="2161" y="906"/>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30744" name="Line 24"/>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6" name="Group 25"/>
              <p:cNvGrpSpPr>
                <a:grpSpLocks/>
              </p:cNvGrpSpPr>
              <p:nvPr/>
            </p:nvGrpSpPr>
            <p:grpSpPr bwMode="auto">
              <a:xfrm>
                <a:off x="1506" y="1268"/>
                <a:ext cx="527" cy="492"/>
                <a:chOff x="151" y="872"/>
                <a:chExt cx="527" cy="492"/>
              </a:xfrm>
            </p:grpSpPr>
            <p:sp>
              <p:nvSpPr>
                <p:cNvPr id="30746" name="Text Box 26"/>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0747" name="Text Box 27"/>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0748" name="Line 28"/>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49" name="Line 29"/>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50" name="Line 30"/>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0751" name="Text Box 31"/>
            <p:cNvSpPr txBox="1">
              <a:spLocks noChangeArrowheads="1"/>
            </p:cNvSpPr>
            <p:nvPr/>
          </p:nvSpPr>
          <p:spPr bwMode="auto">
            <a:xfrm>
              <a:off x="2759" y="1842"/>
              <a:ext cx="606"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CH</a:t>
              </a:r>
              <a:r>
                <a:rPr lang="en-US" sz="2800" baseline="-25000" dirty="0">
                  <a:latin typeface="Gabriola" pitchFamily="82" charset="0"/>
                </a:rPr>
                <a:t>3</a:t>
              </a:r>
              <a:endParaRPr lang="en-US" sz="2800" dirty="0">
                <a:latin typeface="Gabriola" pitchFamily="82" charset="0"/>
              </a:endParaRPr>
            </a:p>
          </p:txBody>
        </p:sp>
        <p:sp>
          <p:nvSpPr>
            <p:cNvPr id="30752" name="Text Box 32"/>
            <p:cNvSpPr txBox="1">
              <a:spLocks noChangeArrowheads="1"/>
            </p:cNvSpPr>
            <p:nvPr/>
          </p:nvSpPr>
          <p:spPr bwMode="auto">
            <a:xfrm>
              <a:off x="2555" y="2309"/>
              <a:ext cx="745"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Alanine</a:t>
              </a:r>
              <a:endParaRPr lang="en-US" sz="2000" dirty="0">
                <a:latin typeface="Gabriola" pitchFamily="82" charset="0"/>
              </a:endParaRPr>
            </a:p>
            <a:p>
              <a:pPr algn="ctr">
                <a:spcBef>
                  <a:spcPct val="50000"/>
                </a:spcBef>
              </a:pPr>
              <a:r>
                <a:rPr lang="en-US" sz="2000" dirty="0" smtClean="0">
                  <a:latin typeface="Gabriola" pitchFamily="82" charset="0"/>
                </a:rPr>
                <a:t>Ala</a:t>
              </a:r>
              <a:endParaRPr lang="en-US" sz="2000" dirty="0">
                <a:latin typeface="Gabriola" pitchFamily="82" charset="0"/>
              </a:endParaRPr>
            </a:p>
          </p:txBody>
        </p:sp>
      </p:grpSp>
      <p:grpSp>
        <p:nvGrpSpPr>
          <p:cNvPr id="7" name="Group 33"/>
          <p:cNvGrpSpPr>
            <a:grpSpLocks/>
          </p:cNvGrpSpPr>
          <p:nvPr/>
        </p:nvGrpSpPr>
        <p:grpSpPr bwMode="auto">
          <a:xfrm>
            <a:off x="3189288" y="1524000"/>
            <a:ext cx="2297112" cy="4832351"/>
            <a:chOff x="3776" y="889"/>
            <a:chExt cx="1447" cy="3044"/>
          </a:xfrm>
        </p:grpSpPr>
        <p:sp>
          <p:nvSpPr>
            <p:cNvPr id="30754" name="Rectangle 34"/>
            <p:cNvSpPr>
              <a:spLocks noChangeArrowheads="1"/>
            </p:cNvSpPr>
            <p:nvPr/>
          </p:nvSpPr>
          <p:spPr bwMode="auto">
            <a:xfrm>
              <a:off x="4045" y="1820"/>
              <a:ext cx="1107" cy="1574"/>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8" name="Group 35"/>
            <p:cNvGrpSpPr>
              <a:grpSpLocks/>
            </p:cNvGrpSpPr>
            <p:nvPr/>
          </p:nvGrpSpPr>
          <p:grpSpPr bwMode="auto">
            <a:xfrm>
              <a:off x="3776" y="889"/>
              <a:ext cx="1447" cy="948"/>
              <a:chOff x="1506" y="911"/>
              <a:chExt cx="1447" cy="948"/>
            </a:xfrm>
          </p:grpSpPr>
          <p:sp>
            <p:nvSpPr>
              <p:cNvPr id="30756" name="Text Box 36"/>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a:t>
                </a:r>
              </a:p>
            </p:txBody>
          </p:sp>
          <p:sp>
            <p:nvSpPr>
              <p:cNvPr id="30757" name="Text Box 37"/>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0758" name="Text Box 38"/>
              <p:cNvSpPr txBox="1">
                <a:spLocks noChangeArrowheads="1"/>
              </p:cNvSpPr>
              <p:nvPr/>
            </p:nvSpPr>
            <p:spPr bwMode="auto">
              <a:xfrm>
                <a:off x="2161" y="911"/>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30759" name="Line 39"/>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9" name="Group 40"/>
              <p:cNvGrpSpPr>
                <a:grpSpLocks/>
              </p:cNvGrpSpPr>
              <p:nvPr/>
            </p:nvGrpSpPr>
            <p:grpSpPr bwMode="auto">
              <a:xfrm>
                <a:off x="1506" y="1268"/>
                <a:ext cx="527" cy="492"/>
                <a:chOff x="151" y="872"/>
                <a:chExt cx="527" cy="492"/>
              </a:xfrm>
            </p:grpSpPr>
            <p:sp>
              <p:nvSpPr>
                <p:cNvPr id="30761" name="Text Box 41"/>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0762" name="Text Box 42"/>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0763" name="Line 43"/>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64" name="Line 44"/>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65" name="Line 45"/>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0766" name="Text Box 46"/>
            <p:cNvSpPr txBox="1">
              <a:spLocks noChangeArrowheads="1"/>
            </p:cNvSpPr>
            <p:nvPr/>
          </p:nvSpPr>
          <p:spPr bwMode="auto">
            <a:xfrm>
              <a:off x="4174" y="3390"/>
              <a:ext cx="967"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Methionine</a:t>
              </a:r>
              <a:endParaRPr lang="en-US" sz="2000" dirty="0">
                <a:latin typeface="Gabriola" pitchFamily="82" charset="0"/>
              </a:endParaRPr>
            </a:p>
            <a:p>
              <a:pPr algn="ctr">
                <a:spcBef>
                  <a:spcPct val="50000"/>
                </a:spcBef>
              </a:pPr>
              <a:r>
                <a:rPr lang="en-US" sz="2000" dirty="0" smtClean="0">
                  <a:latin typeface="Gabriola" pitchFamily="82" charset="0"/>
                </a:rPr>
                <a:t>Met</a:t>
              </a:r>
              <a:endParaRPr lang="en-US" sz="2000" dirty="0">
                <a:latin typeface="Gabriola" pitchFamily="82" charset="0"/>
              </a:endParaRPr>
            </a:p>
          </p:txBody>
        </p:sp>
        <p:sp>
          <p:nvSpPr>
            <p:cNvPr id="30767" name="Text Box 47"/>
            <p:cNvSpPr txBox="1">
              <a:spLocks noChangeArrowheads="1"/>
            </p:cNvSpPr>
            <p:nvPr/>
          </p:nvSpPr>
          <p:spPr bwMode="auto">
            <a:xfrm>
              <a:off x="4441" y="1807"/>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30768" name="Line 48"/>
            <p:cNvSpPr>
              <a:spLocks noChangeShapeType="1"/>
            </p:cNvSpPr>
            <p:nvPr/>
          </p:nvSpPr>
          <p:spPr bwMode="auto">
            <a:xfrm rot="18923553" flipH="1">
              <a:off x="4494" y="2103"/>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69" name="Text Box 49"/>
            <p:cNvSpPr txBox="1">
              <a:spLocks noChangeArrowheads="1"/>
            </p:cNvSpPr>
            <p:nvPr/>
          </p:nvSpPr>
          <p:spPr bwMode="auto">
            <a:xfrm>
              <a:off x="4423" y="2220"/>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30770" name="Line 50"/>
            <p:cNvSpPr>
              <a:spLocks noChangeShapeType="1"/>
            </p:cNvSpPr>
            <p:nvPr/>
          </p:nvSpPr>
          <p:spPr bwMode="auto">
            <a:xfrm rot="18923553" flipH="1">
              <a:off x="4476" y="251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71" name="Text Box 51"/>
            <p:cNvSpPr txBox="1">
              <a:spLocks noChangeArrowheads="1"/>
            </p:cNvSpPr>
            <p:nvPr/>
          </p:nvSpPr>
          <p:spPr bwMode="auto">
            <a:xfrm>
              <a:off x="4416" y="3076"/>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30772" name="Text Box 52"/>
            <p:cNvSpPr txBox="1">
              <a:spLocks noChangeArrowheads="1"/>
            </p:cNvSpPr>
            <p:nvPr/>
          </p:nvSpPr>
          <p:spPr bwMode="auto">
            <a:xfrm>
              <a:off x="4412" y="2638"/>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S</a:t>
              </a:r>
            </a:p>
          </p:txBody>
        </p:sp>
        <p:sp>
          <p:nvSpPr>
            <p:cNvPr id="30773" name="Line 53"/>
            <p:cNvSpPr>
              <a:spLocks noChangeShapeType="1"/>
            </p:cNvSpPr>
            <p:nvPr/>
          </p:nvSpPr>
          <p:spPr bwMode="auto">
            <a:xfrm rot="18923553" flipH="1">
              <a:off x="4485" y="2939"/>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grpSp>
        <p:nvGrpSpPr>
          <p:cNvPr id="10" name="Group 54"/>
          <p:cNvGrpSpPr>
            <a:grpSpLocks/>
          </p:cNvGrpSpPr>
          <p:nvPr/>
        </p:nvGrpSpPr>
        <p:grpSpPr bwMode="auto">
          <a:xfrm>
            <a:off x="6324600" y="1549399"/>
            <a:ext cx="2352675" cy="3784601"/>
            <a:chOff x="381" y="912"/>
            <a:chExt cx="1482" cy="2384"/>
          </a:xfrm>
        </p:grpSpPr>
        <p:sp>
          <p:nvSpPr>
            <p:cNvPr id="30775" name="Rectangle 55"/>
            <p:cNvSpPr>
              <a:spLocks noChangeArrowheads="1"/>
            </p:cNvSpPr>
            <p:nvPr/>
          </p:nvSpPr>
          <p:spPr bwMode="auto">
            <a:xfrm>
              <a:off x="381" y="1859"/>
              <a:ext cx="1160" cy="679"/>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30776" name="Text Box 56"/>
            <p:cNvSpPr txBox="1">
              <a:spLocks noChangeArrowheads="1"/>
            </p:cNvSpPr>
            <p:nvPr/>
          </p:nvSpPr>
          <p:spPr bwMode="auto">
            <a:xfrm>
              <a:off x="1137" y="1850"/>
              <a:ext cx="5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30777" name="Text Box 57"/>
            <p:cNvSpPr txBox="1">
              <a:spLocks noChangeArrowheads="1"/>
            </p:cNvSpPr>
            <p:nvPr/>
          </p:nvSpPr>
          <p:spPr bwMode="auto">
            <a:xfrm>
              <a:off x="1068" y="1398"/>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0778" name="Text Box 58"/>
            <p:cNvSpPr txBox="1">
              <a:spLocks noChangeArrowheads="1"/>
            </p:cNvSpPr>
            <p:nvPr/>
          </p:nvSpPr>
          <p:spPr bwMode="auto">
            <a:xfrm>
              <a:off x="1470" y="1416"/>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0779" name="Text Box 59"/>
            <p:cNvSpPr txBox="1">
              <a:spLocks noChangeArrowheads="1"/>
            </p:cNvSpPr>
            <p:nvPr/>
          </p:nvSpPr>
          <p:spPr bwMode="auto">
            <a:xfrm>
              <a:off x="1071" y="912"/>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30780" name="Line 60"/>
            <p:cNvSpPr>
              <a:spLocks noChangeShapeType="1"/>
            </p:cNvSpPr>
            <p:nvPr/>
          </p:nvSpPr>
          <p:spPr bwMode="auto">
            <a:xfrm rot="2723553" flipH="1">
              <a:off x="927" y="1494"/>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1" name="Group 61"/>
            <p:cNvGrpSpPr>
              <a:grpSpLocks/>
            </p:cNvGrpSpPr>
            <p:nvPr/>
          </p:nvGrpSpPr>
          <p:grpSpPr bwMode="auto">
            <a:xfrm>
              <a:off x="416" y="1241"/>
              <a:ext cx="527" cy="492"/>
              <a:chOff x="151" y="872"/>
              <a:chExt cx="527" cy="492"/>
            </a:xfrm>
          </p:grpSpPr>
          <p:sp>
            <p:nvSpPr>
              <p:cNvPr id="30782" name="Text Box 62"/>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2</a:t>
                </a:r>
                <a:r>
                  <a:rPr lang="en-US" sz="2800">
                    <a:latin typeface="Gabriola" pitchFamily="82" charset="0"/>
                  </a:rPr>
                  <a:t>N</a:t>
                </a:r>
              </a:p>
            </p:txBody>
          </p:sp>
          <p:sp>
            <p:nvSpPr>
              <p:cNvPr id="30783" name="Text Box 63"/>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0784" name="Line 64"/>
            <p:cNvSpPr>
              <a:spLocks noChangeShapeType="1"/>
            </p:cNvSpPr>
            <p:nvPr/>
          </p:nvSpPr>
          <p:spPr bwMode="auto">
            <a:xfrm rot="2723553" flipH="1">
              <a:off x="1346" y="1487"/>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85" name="Line 65"/>
            <p:cNvSpPr>
              <a:spLocks noChangeShapeType="1"/>
            </p:cNvSpPr>
            <p:nvPr/>
          </p:nvSpPr>
          <p:spPr bwMode="auto">
            <a:xfrm rot="18923553" flipH="1">
              <a:off x="1134" y="1275"/>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86" name="Line 66"/>
            <p:cNvSpPr>
              <a:spLocks noChangeShapeType="1"/>
            </p:cNvSpPr>
            <p:nvPr/>
          </p:nvSpPr>
          <p:spPr bwMode="auto">
            <a:xfrm rot="17803436" flipH="1">
              <a:off x="1189" y="1704"/>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87" name="Text Box 67"/>
            <p:cNvSpPr txBox="1">
              <a:spLocks noChangeArrowheads="1"/>
            </p:cNvSpPr>
            <p:nvPr/>
          </p:nvSpPr>
          <p:spPr bwMode="auto">
            <a:xfrm>
              <a:off x="667" y="2163"/>
              <a:ext cx="606"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CH</a:t>
              </a:r>
              <a:r>
                <a:rPr lang="en-US" sz="2800" baseline="-25000" dirty="0">
                  <a:latin typeface="Gabriola" pitchFamily="82" charset="0"/>
                </a:rPr>
                <a:t>2</a:t>
              </a:r>
              <a:endParaRPr lang="en-US" sz="2800" dirty="0">
                <a:latin typeface="Gabriola" pitchFamily="82" charset="0"/>
              </a:endParaRPr>
            </a:p>
          </p:txBody>
        </p:sp>
        <p:sp>
          <p:nvSpPr>
            <p:cNvPr id="30788" name="Line 68"/>
            <p:cNvSpPr>
              <a:spLocks noChangeShapeType="1"/>
            </p:cNvSpPr>
            <p:nvPr/>
          </p:nvSpPr>
          <p:spPr bwMode="auto">
            <a:xfrm rot="21350592" flipH="1">
              <a:off x="1068" y="2117"/>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89" name="Line 69"/>
            <p:cNvSpPr>
              <a:spLocks noChangeShapeType="1"/>
            </p:cNvSpPr>
            <p:nvPr/>
          </p:nvSpPr>
          <p:spPr bwMode="auto">
            <a:xfrm rot="22179467">
              <a:off x="604" y="2117"/>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0790" name="Text Box 70"/>
            <p:cNvSpPr txBox="1">
              <a:spLocks noChangeArrowheads="1"/>
            </p:cNvSpPr>
            <p:nvPr/>
          </p:nvSpPr>
          <p:spPr bwMode="auto">
            <a:xfrm>
              <a:off x="612" y="2753"/>
              <a:ext cx="745"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Proline</a:t>
              </a:r>
              <a:endParaRPr lang="en-US" sz="2000" b="1" dirty="0">
                <a:latin typeface="Gabriola" pitchFamily="82" charset="0"/>
              </a:endParaRPr>
            </a:p>
            <a:p>
              <a:pPr algn="ctr">
                <a:spcBef>
                  <a:spcPct val="50000"/>
                </a:spcBef>
              </a:pPr>
              <a:r>
                <a:rPr lang="en-US" sz="2000" dirty="0" smtClean="0">
                  <a:latin typeface="Gabriola" pitchFamily="82" charset="0"/>
                </a:rPr>
                <a:t>Pro</a:t>
              </a:r>
              <a:endParaRPr lang="en-US" sz="2000" dirty="0">
                <a:latin typeface="Gabriola" pitchFamily="82" charset="0"/>
              </a:endParaRPr>
            </a:p>
          </p:txBody>
        </p:sp>
        <p:sp>
          <p:nvSpPr>
            <p:cNvPr id="30791" name="Text Box 71"/>
            <p:cNvSpPr txBox="1">
              <a:spLocks noChangeArrowheads="1"/>
            </p:cNvSpPr>
            <p:nvPr/>
          </p:nvSpPr>
          <p:spPr bwMode="auto">
            <a:xfrm>
              <a:off x="486" y="1828"/>
              <a:ext cx="5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30792" name="Line 72"/>
            <p:cNvSpPr>
              <a:spLocks noChangeShapeType="1"/>
            </p:cNvSpPr>
            <p:nvPr/>
          </p:nvSpPr>
          <p:spPr bwMode="auto">
            <a:xfrm rot="20885224" flipH="1">
              <a:off x="614" y="1736"/>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9888" y="112713"/>
            <a:ext cx="8229600" cy="1143000"/>
          </a:xfrm>
        </p:spPr>
        <p:txBody>
          <a:bodyPr/>
          <a:lstStyle/>
          <a:p>
            <a:r>
              <a:rPr lang="en-US" sz="3200" b="1" dirty="0">
                <a:latin typeface="Gabriola" pitchFamily="82" charset="0"/>
              </a:rPr>
              <a:t>Aliphatic </a:t>
            </a:r>
            <a:r>
              <a:rPr lang="en-US" sz="3200" b="1" dirty="0" err="1">
                <a:latin typeface="Gabriola" pitchFamily="82" charset="0"/>
              </a:rPr>
              <a:t>nonpolar</a:t>
            </a:r>
            <a:r>
              <a:rPr lang="en-US" sz="3200" b="1" dirty="0">
                <a:latin typeface="Gabriola" pitchFamily="82" charset="0"/>
              </a:rPr>
              <a:t> amino acids: </a:t>
            </a:r>
            <a:r>
              <a:rPr lang="en-US" sz="3200" b="1" dirty="0" smtClean="0">
                <a:latin typeface="Gabriola" pitchFamily="82" charset="0"/>
              </a:rPr>
              <a:t/>
            </a:r>
            <a:br>
              <a:rPr lang="en-US" sz="3200" b="1" dirty="0" smtClean="0">
                <a:latin typeface="Gabriola" pitchFamily="82" charset="0"/>
              </a:rPr>
            </a:br>
            <a:r>
              <a:rPr lang="en-US" sz="3200" b="1" dirty="0" smtClean="0">
                <a:latin typeface="Gabriola" pitchFamily="82" charset="0"/>
              </a:rPr>
              <a:t>Val</a:t>
            </a:r>
            <a:r>
              <a:rPr lang="en-US" sz="3200" b="1" dirty="0">
                <a:latin typeface="Gabriola" pitchFamily="82" charset="0"/>
              </a:rPr>
              <a:t>, </a:t>
            </a:r>
            <a:r>
              <a:rPr lang="en-US" sz="3200" b="1" dirty="0" err="1">
                <a:latin typeface="Gabriola" pitchFamily="82" charset="0"/>
              </a:rPr>
              <a:t>Leu</a:t>
            </a:r>
            <a:r>
              <a:rPr lang="en-US" sz="3200" b="1" dirty="0">
                <a:latin typeface="Gabriola" pitchFamily="82" charset="0"/>
              </a:rPr>
              <a:t>, and Ile</a:t>
            </a:r>
          </a:p>
        </p:txBody>
      </p:sp>
      <p:grpSp>
        <p:nvGrpSpPr>
          <p:cNvPr id="2" name="Group 3"/>
          <p:cNvGrpSpPr>
            <a:grpSpLocks/>
          </p:cNvGrpSpPr>
          <p:nvPr/>
        </p:nvGrpSpPr>
        <p:grpSpPr bwMode="auto">
          <a:xfrm>
            <a:off x="3367088" y="1371601"/>
            <a:ext cx="5280025" cy="4375151"/>
            <a:chOff x="416" y="896"/>
            <a:chExt cx="3326" cy="2756"/>
          </a:xfrm>
        </p:grpSpPr>
        <p:sp>
          <p:nvSpPr>
            <p:cNvPr id="32772" name="Rectangle 4"/>
            <p:cNvSpPr>
              <a:spLocks noChangeArrowheads="1"/>
            </p:cNvSpPr>
            <p:nvPr/>
          </p:nvSpPr>
          <p:spPr bwMode="auto">
            <a:xfrm>
              <a:off x="2329" y="1883"/>
              <a:ext cx="1398" cy="1115"/>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32773" name="Rectangle 5"/>
            <p:cNvSpPr>
              <a:spLocks noChangeArrowheads="1"/>
            </p:cNvSpPr>
            <p:nvPr/>
          </p:nvSpPr>
          <p:spPr bwMode="auto">
            <a:xfrm>
              <a:off x="642" y="1850"/>
              <a:ext cx="1223" cy="1115"/>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sp>
          <p:nvSpPr>
            <p:cNvPr id="32774" name="Text Box 6"/>
            <p:cNvSpPr txBox="1">
              <a:spLocks noChangeArrowheads="1"/>
            </p:cNvSpPr>
            <p:nvPr/>
          </p:nvSpPr>
          <p:spPr bwMode="auto">
            <a:xfrm>
              <a:off x="1055" y="1828"/>
              <a:ext cx="5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32775" name="Text Box 7"/>
            <p:cNvSpPr txBox="1">
              <a:spLocks noChangeArrowheads="1"/>
            </p:cNvSpPr>
            <p:nvPr/>
          </p:nvSpPr>
          <p:spPr bwMode="auto">
            <a:xfrm>
              <a:off x="1068" y="1398"/>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2776" name="Text Box 8"/>
            <p:cNvSpPr txBox="1">
              <a:spLocks noChangeArrowheads="1"/>
            </p:cNvSpPr>
            <p:nvPr/>
          </p:nvSpPr>
          <p:spPr bwMode="auto">
            <a:xfrm>
              <a:off x="1470" y="1416"/>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2777" name="Text Box 9"/>
            <p:cNvSpPr txBox="1">
              <a:spLocks noChangeArrowheads="1"/>
            </p:cNvSpPr>
            <p:nvPr/>
          </p:nvSpPr>
          <p:spPr bwMode="auto">
            <a:xfrm>
              <a:off x="1071" y="896"/>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32778" name="Line 10"/>
            <p:cNvSpPr>
              <a:spLocks noChangeShapeType="1"/>
            </p:cNvSpPr>
            <p:nvPr/>
          </p:nvSpPr>
          <p:spPr bwMode="auto">
            <a:xfrm rot="2723553" flipH="1">
              <a:off x="927" y="1494"/>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3" name="Group 11"/>
            <p:cNvGrpSpPr>
              <a:grpSpLocks/>
            </p:cNvGrpSpPr>
            <p:nvPr/>
          </p:nvGrpSpPr>
          <p:grpSpPr bwMode="auto">
            <a:xfrm>
              <a:off x="416" y="1241"/>
              <a:ext cx="527" cy="492"/>
              <a:chOff x="151" y="872"/>
              <a:chExt cx="527" cy="492"/>
            </a:xfrm>
          </p:grpSpPr>
          <p:sp>
            <p:nvSpPr>
              <p:cNvPr id="32780" name="Text Box 12"/>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2781" name="Text Box 13"/>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2782" name="Line 14"/>
            <p:cNvSpPr>
              <a:spLocks noChangeShapeType="1"/>
            </p:cNvSpPr>
            <p:nvPr/>
          </p:nvSpPr>
          <p:spPr bwMode="auto">
            <a:xfrm rot="2723553" flipH="1">
              <a:off x="1346" y="1487"/>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783" name="Line 15"/>
            <p:cNvSpPr>
              <a:spLocks noChangeShapeType="1"/>
            </p:cNvSpPr>
            <p:nvPr/>
          </p:nvSpPr>
          <p:spPr bwMode="auto">
            <a:xfrm rot="18923553" flipH="1">
              <a:off x="1134" y="1275"/>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784" name="Line 16"/>
            <p:cNvSpPr>
              <a:spLocks noChangeShapeType="1"/>
            </p:cNvSpPr>
            <p:nvPr/>
          </p:nvSpPr>
          <p:spPr bwMode="auto">
            <a:xfrm rot="18923553" flipH="1">
              <a:off x="1134" y="1699"/>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4" name="Group 17"/>
            <p:cNvGrpSpPr>
              <a:grpSpLocks/>
            </p:cNvGrpSpPr>
            <p:nvPr/>
          </p:nvGrpSpPr>
          <p:grpSpPr bwMode="auto">
            <a:xfrm>
              <a:off x="2232" y="896"/>
              <a:ext cx="1326" cy="936"/>
              <a:chOff x="1627" y="923"/>
              <a:chExt cx="1326" cy="936"/>
            </a:xfrm>
          </p:grpSpPr>
          <p:sp>
            <p:nvSpPr>
              <p:cNvPr id="32786" name="Text Box 18"/>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2787" name="Text Box 19"/>
              <p:cNvSpPr txBox="1">
                <a:spLocks noChangeArrowheads="1"/>
              </p:cNvSpPr>
              <p:nvPr/>
            </p:nvSpPr>
            <p:spPr bwMode="auto">
              <a:xfrm>
                <a:off x="2490" y="1403"/>
                <a:ext cx="343"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H</a:t>
                </a:r>
              </a:p>
            </p:txBody>
          </p:sp>
          <p:sp>
            <p:nvSpPr>
              <p:cNvPr id="32788" name="Text Box 20"/>
              <p:cNvSpPr txBox="1">
                <a:spLocks noChangeArrowheads="1"/>
              </p:cNvSpPr>
              <p:nvPr/>
            </p:nvSpPr>
            <p:spPr bwMode="auto">
              <a:xfrm>
                <a:off x="2161" y="923"/>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32789" name="Line 21"/>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5" name="Group 22"/>
              <p:cNvGrpSpPr>
                <a:grpSpLocks/>
              </p:cNvGrpSpPr>
              <p:nvPr/>
            </p:nvGrpSpPr>
            <p:grpSpPr bwMode="auto">
              <a:xfrm>
                <a:off x="1627" y="1268"/>
                <a:ext cx="527" cy="492"/>
                <a:chOff x="272" y="872"/>
                <a:chExt cx="527" cy="492"/>
              </a:xfrm>
            </p:grpSpPr>
            <p:sp>
              <p:nvSpPr>
                <p:cNvPr id="32791" name="Text Box 23"/>
                <p:cNvSpPr txBox="1">
                  <a:spLocks noChangeArrowheads="1"/>
                </p:cNvSpPr>
                <p:nvPr/>
              </p:nvSpPr>
              <p:spPr bwMode="auto">
                <a:xfrm>
                  <a:off x="272"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2792" name="Text Box 24"/>
                <p:cNvSpPr txBox="1">
                  <a:spLocks noChangeArrowheads="1"/>
                </p:cNvSpPr>
                <p:nvPr/>
              </p:nvSpPr>
              <p:spPr bwMode="auto">
                <a:xfrm>
                  <a:off x="437" y="872"/>
                  <a:ext cx="218"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a:t>
                  </a:r>
                </a:p>
              </p:txBody>
            </p:sp>
          </p:grpSp>
          <p:sp>
            <p:nvSpPr>
              <p:cNvPr id="32793" name="Line 25"/>
              <p:cNvSpPr>
                <a:spLocks noChangeShapeType="1"/>
              </p:cNvSpPr>
              <p:nvPr/>
            </p:nvSpPr>
            <p:spPr bwMode="auto">
              <a:xfrm rot="2723553" flipH="1">
                <a:off x="2375"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794" name="Line 26"/>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795" name="Line 27"/>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2796" name="Text Box 28"/>
            <p:cNvSpPr txBox="1">
              <a:spLocks noChangeArrowheads="1"/>
            </p:cNvSpPr>
            <p:nvPr/>
          </p:nvSpPr>
          <p:spPr bwMode="auto">
            <a:xfrm>
              <a:off x="3136" y="1820"/>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32797" name="Text Box 29"/>
            <p:cNvSpPr txBox="1">
              <a:spLocks noChangeArrowheads="1"/>
            </p:cNvSpPr>
            <p:nvPr/>
          </p:nvSpPr>
          <p:spPr bwMode="auto">
            <a:xfrm>
              <a:off x="2757" y="1820"/>
              <a:ext cx="2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2798" name="Text Box 30"/>
            <p:cNvSpPr txBox="1">
              <a:spLocks noChangeArrowheads="1"/>
            </p:cNvSpPr>
            <p:nvPr/>
          </p:nvSpPr>
          <p:spPr bwMode="auto">
            <a:xfrm>
              <a:off x="635" y="2604"/>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32799" name="Text Box 31"/>
            <p:cNvSpPr txBox="1">
              <a:spLocks noChangeArrowheads="1"/>
            </p:cNvSpPr>
            <p:nvPr/>
          </p:nvSpPr>
          <p:spPr bwMode="auto">
            <a:xfrm>
              <a:off x="1376" y="2583"/>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32800" name="Line 32"/>
            <p:cNvSpPr>
              <a:spLocks noChangeShapeType="1"/>
            </p:cNvSpPr>
            <p:nvPr/>
          </p:nvSpPr>
          <p:spPr bwMode="auto">
            <a:xfrm rot="464696" flipH="1">
              <a:off x="936" y="2512"/>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01" name="Line 33"/>
            <p:cNvSpPr>
              <a:spLocks noChangeShapeType="1"/>
            </p:cNvSpPr>
            <p:nvPr/>
          </p:nvSpPr>
          <p:spPr bwMode="auto">
            <a:xfrm rot="21135304">
              <a:off x="1286" y="2522"/>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02" name="Text Box 34"/>
            <p:cNvSpPr txBox="1">
              <a:spLocks noChangeArrowheads="1"/>
            </p:cNvSpPr>
            <p:nvPr/>
          </p:nvSpPr>
          <p:spPr bwMode="auto">
            <a:xfrm>
              <a:off x="723" y="2548"/>
              <a:ext cx="2698" cy="365"/>
            </a:xfrm>
            <a:prstGeom prst="rect">
              <a:avLst/>
            </a:prstGeom>
            <a:noFill/>
            <a:ln w="9525">
              <a:noFill/>
              <a:miter lim="800000"/>
              <a:headEnd/>
              <a:tailEnd/>
            </a:ln>
            <a:effectLst/>
          </p:spPr>
          <p:txBody>
            <a:bodyPr>
              <a:spAutoFit/>
            </a:bodyPr>
            <a:lstStyle/>
            <a:p>
              <a:pPr>
                <a:spcBef>
                  <a:spcPct val="50000"/>
                </a:spcBef>
              </a:pPr>
              <a:endParaRPr lang="en-US" sz="3200">
                <a:latin typeface="Gabriola" pitchFamily="82" charset="0"/>
              </a:endParaRPr>
            </a:p>
          </p:txBody>
        </p:sp>
        <p:sp>
          <p:nvSpPr>
            <p:cNvPr id="32803" name="Text Box 35"/>
            <p:cNvSpPr txBox="1">
              <a:spLocks noChangeArrowheads="1"/>
            </p:cNvSpPr>
            <p:nvPr/>
          </p:nvSpPr>
          <p:spPr bwMode="auto">
            <a:xfrm>
              <a:off x="849" y="3072"/>
              <a:ext cx="745"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Leucine</a:t>
              </a:r>
              <a:endParaRPr lang="en-US" sz="2000" b="1" dirty="0">
                <a:latin typeface="Gabriola" pitchFamily="82" charset="0"/>
              </a:endParaRPr>
            </a:p>
            <a:p>
              <a:pPr algn="ctr">
                <a:spcBef>
                  <a:spcPct val="50000"/>
                </a:spcBef>
              </a:pPr>
              <a:r>
                <a:rPr lang="en-US" sz="2000" dirty="0" err="1" smtClean="0">
                  <a:latin typeface="Gabriola" pitchFamily="82" charset="0"/>
                </a:rPr>
                <a:t>Leu</a:t>
              </a:r>
              <a:endParaRPr lang="en-US" sz="2000" dirty="0">
                <a:latin typeface="Gabriola" pitchFamily="82" charset="0"/>
              </a:endParaRPr>
            </a:p>
          </p:txBody>
        </p:sp>
        <p:sp>
          <p:nvSpPr>
            <p:cNvPr id="32804" name="Text Box 36"/>
            <p:cNvSpPr txBox="1">
              <a:spLocks noChangeArrowheads="1"/>
            </p:cNvSpPr>
            <p:nvPr/>
          </p:nvSpPr>
          <p:spPr bwMode="auto">
            <a:xfrm>
              <a:off x="2528" y="3109"/>
              <a:ext cx="913"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Isoleucine</a:t>
              </a:r>
              <a:endParaRPr lang="en-US" sz="2000" dirty="0">
                <a:latin typeface="Gabriola" pitchFamily="82" charset="0"/>
              </a:endParaRPr>
            </a:p>
            <a:p>
              <a:pPr algn="ctr">
                <a:spcBef>
                  <a:spcPct val="50000"/>
                </a:spcBef>
              </a:pPr>
              <a:r>
                <a:rPr lang="en-US" sz="2000" dirty="0" smtClean="0">
                  <a:latin typeface="Gabriola" pitchFamily="82" charset="0"/>
                </a:rPr>
                <a:t>Ile</a:t>
              </a:r>
              <a:endParaRPr lang="en-US" sz="2000" dirty="0">
                <a:latin typeface="Gabriola" pitchFamily="82" charset="0"/>
              </a:endParaRPr>
            </a:p>
          </p:txBody>
        </p:sp>
        <p:sp>
          <p:nvSpPr>
            <p:cNvPr id="32805" name="Text Box 37"/>
            <p:cNvSpPr txBox="1">
              <a:spLocks noChangeArrowheads="1"/>
            </p:cNvSpPr>
            <p:nvPr/>
          </p:nvSpPr>
          <p:spPr bwMode="auto">
            <a:xfrm>
              <a:off x="1051" y="2242"/>
              <a:ext cx="5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p>
          </p:txBody>
        </p:sp>
        <p:sp>
          <p:nvSpPr>
            <p:cNvPr id="32806" name="Line 38"/>
            <p:cNvSpPr>
              <a:spLocks noChangeShapeType="1"/>
            </p:cNvSpPr>
            <p:nvPr/>
          </p:nvSpPr>
          <p:spPr bwMode="auto">
            <a:xfrm rot="18923553" flipH="1">
              <a:off x="1120" y="2124"/>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07" name="Text Box 39"/>
            <p:cNvSpPr txBox="1">
              <a:spLocks noChangeArrowheads="1"/>
            </p:cNvSpPr>
            <p:nvPr/>
          </p:nvSpPr>
          <p:spPr bwMode="auto">
            <a:xfrm>
              <a:off x="2339" y="1816"/>
              <a:ext cx="261"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2808" name="Text Box 40"/>
            <p:cNvSpPr txBox="1">
              <a:spLocks noChangeArrowheads="1"/>
            </p:cNvSpPr>
            <p:nvPr/>
          </p:nvSpPr>
          <p:spPr bwMode="auto">
            <a:xfrm>
              <a:off x="2752" y="2675"/>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32809" name="Text Box 41"/>
            <p:cNvSpPr txBox="1">
              <a:spLocks noChangeArrowheads="1"/>
            </p:cNvSpPr>
            <p:nvPr/>
          </p:nvSpPr>
          <p:spPr bwMode="auto">
            <a:xfrm>
              <a:off x="2768" y="2242"/>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32810" name="Line 42"/>
            <p:cNvSpPr>
              <a:spLocks noChangeShapeType="1"/>
            </p:cNvSpPr>
            <p:nvPr/>
          </p:nvSpPr>
          <p:spPr bwMode="auto">
            <a:xfrm rot="2723553" flipH="1">
              <a:off x="2633" y="1905"/>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11" name="Line 43"/>
            <p:cNvSpPr>
              <a:spLocks noChangeShapeType="1"/>
            </p:cNvSpPr>
            <p:nvPr/>
          </p:nvSpPr>
          <p:spPr bwMode="auto">
            <a:xfrm rot="2723553" flipH="1">
              <a:off x="3015" y="1901"/>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12" name="Line 44"/>
            <p:cNvSpPr>
              <a:spLocks noChangeShapeType="1"/>
            </p:cNvSpPr>
            <p:nvPr/>
          </p:nvSpPr>
          <p:spPr bwMode="auto">
            <a:xfrm rot="18923553" flipH="1">
              <a:off x="2825" y="2120"/>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13" name="Line 45"/>
            <p:cNvSpPr>
              <a:spLocks noChangeShapeType="1"/>
            </p:cNvSpPr>
            <p:nvPr/>
          </p:nvSpPr>
          <p:spPr bwMode="auto">
            <a:xfrm rot="18923553" flipH="1">
              <a:off x="2821" y="2538"/>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grpSp>
        <p:nvGrpSpPr>
          <p:cNvPr id="6" name="Group 46"/>
          <p:cNvGrpSpPr>
            <a:grpSpLocks/>
          </p:cNvGrpSpPr>
          <p:nvPr/>
        </p:nvGrpSpPr>
        <p:grpSpPr bwMode="auto">
          <a:xfrm>
            <a:off x="420688" y="1447800"/>
            <a:ext cx="2536825" cy="3595688"/>
            <a:chOff x="3776" y="942"/>
            <a:chExt cx="1598" cy="2265"/>
          </a:xfrm>
        </p:grpSpPr>
        <p:sp>
          <p:nvSpPr>
            <p:cNvPr id="32815" name="Rectangle 47"/>
            <p:cNvSpPr>
              <a:spLocks noChangeArrowheads="1"/>
            </p:cNvSpPr>
            <p:nvPr/>
          </p:nvSpPr>
          <p:spPr bwMode="auto">
            <a:xfrm>
              <a:off x="4036" y="1897"/>
              <a:ext cx="1202" cy="742"/>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7" name="Group 48"/>
            <p:cNvGrpSpPr>
              <a:grpSpLocks/>
            </p:cNvGrpSpPr>
            <p:nvPr/>
          </p:nvGrpSpPr>
          <p:grpSpPr bwMode="auto">
            <a:xfrm>
              <a:off x="3776" y="942"/>
              <a:ext cx="1463" cy="895"/>
              <a:chOff x="1506" y="964"/>
              <a:chExt cx="1463" cy="895"/>
            </a:xfrm>
          </p:grpSpPr>
          <p:sp>
            <p:nvSpPr>
              <p:cNvPr id="32817" name="Text Box 49"/>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2818" name="Text Box 50"/>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2819" name="Text Box 51"/>
              <p:cNvSpPr txBox="1">
                <a:spLocks noChangeArrowheads="1"/>
              </p:cNvSpPr>
              <p:nvPr/>
            </p:nvSpPr>
            <p:spPr bwMode="auto">
              <a:xfrm>
                <a:off x="2177" y="964"/>
                <a:ext cx="792" cy="40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COO</a:t>
                </a:r>
                <a:r>
                  <a:rPr lang="en-US" sz="3600" baseline="30000" dirty="0">
                    <a:latin typeface="Gabriola" pitchFamily="82" charset="0"/>
                  </a:rPr>
                  <a:t>-</a:t>
                </a:r>
                <a:endParaRPr lang="en-US" sz="2800" dirty="0">
                  <a:latin typeface="Gabriola" pitchFamily="82" charset="0"/>
                </a:endParaRPr>
              </a:p>
            </p:txBody>
          </p:sp>
          <p:sp>
            <p:nvSpPr>
              <p:cNvPr id="32820" name="Line 52"/>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8" name="Group 53"/>
              <p:cNvGrpSpPr>
                <a:grpSpLocks/>
              </p:cNvGrpSpPr>
              <p:nvPr/>
            </p:nvGrpSpPr>
            <p:grpSpPr bwMode="auto">
              <a:xfrm>
                <a:off x="1506" y="1268"/>
                <a:ext cx="527" cy="492"/>
                <a:chOff x="151" y="872"/>
                <a:chExt cx="527" cy="492"/>
              </a:xfrm>
            </p:grpSpPr>
            <p:sp>
              <p:nvSpPr>
                <p:cNvPr id="32822" name="Text Box 54"/>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2823" name="Text Box 55"/>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2824" name="Line 56"/>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25" name="Line 57"/>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26" name="Line 58"/>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2827" name="Text Box 59"/>
            <p:cNvSpPr txBox="1">
              <a:spLocks noChangeArrowheads="1"/>
            </p:cNvSpPr>
            <p:nvPr/>
          </p:nvSpPr>
          <p:spPr bwMode="auto">
            <a:xfrm>
              <a:off x="4433" y="1852"/>
              <a:ext cx="49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p>
          </p:txBody>
        </p:sp>
        <p:sp>
          <p:nvSpPr>
            <p:cNvPr id="32828" name="Text Box 60"/>
            <p:cNvSpPr txBox="1">
              <a:spLocks noChangeArrowheads="1"/>
            </p:cNvSpPr>
            <p:nvPr/>
          </p:nvSpPr>
          <p:spPr bwMode="auto">
            <a:xfrm>
              <a:off x="4027" y="2209"/>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32829" name="Text Box 61"/>
            <p:cNvSpPr txBox="1">
              <a:spLocks noChangeArrowheads="1"/>
            </p:cNvSpPr>
            <p:nvPr/>
          </p:nvSpPr>
          <p:spPr bwMode="auto">
            <a:xfrm>
              <a:off x="4768" y="2188"/>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3</a:t>
              </a:r>
              <a:endParaRPr lang="en-US" sz="2800">
                <a:latin typeface="Gabriola" pitchFamily="82" charset="0"/>
              </a:endParaRPr>
            </a:p>
          </p:txBody>
        </p:sp>
        <p:sp>
          <p:nvSpPr>
            <p:cNvPr id="32830" name="Line 62"/>
            <p:cNvSpPr>
              <a:spLocks noChangeShapeType="1"/>
            </p:cNvSpPr>
            <p:nvPr/>
          </p:nvSpPr>
          <p:spPr bwMode="auto">
            <a:xfrm rot="464696" flipH="1">
              <a:off x="4328" y="2117"/>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31" name="Line 63"/>
            <p:cNvSpPr>
              <a:spLocks noChangeShapeType="1"/>
            </p:cNvSpPr>
            <p:nvPr/>
          </p:nvSpPr>
          <p:spPr bwMode="auto">
            <a:xfrm rot="21135304">
              <a:off x="4678" y="2127"/>
              <a:ext cx="131" cy="132"/>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2832" name="Text Box 64"/>
            <p:cNvSpPr txBox="1">
              <a:spLocks noChangeArrowheads="1"/>
            </p:cNvSpPr>
            <p:nvPr/>
          </p:nvSpPr>
          <p:spPr bwMode="auto">
            <a:xfrm>
              <a:off x="4264" y="2664"/>
              <a:ext cx="745" cy="543"/>
            </a:xfrm>
            <a:prstGeom prst="rect">
              <a:avLst/>
            </a:prstGeom>
            <a:noFill/>
            <a:ln w="9525">
              <a:noFill/>
              <a:miter lim="800000"/>
              <a:headEnd/>
              <a:tailEnd/>
            </a:ln>
            <a:effectLst/>
          </p:spPr>
          <p:txBody>
            <a:bodyPr>
              <a:spAutoFit/>
            </a:bodyPr>
            <a:lstStyle/>
            <a:p>
              <a:pPr algn="ctr">
                <a:spcBef>
                  <a:spcPct val="50000"/>
                </a:spcBef>
              </a:pPr>
              <a:r>
                <a:rPr lang="en-US" sz="2000" b="1" dirty="0" err="1">
                  <a:latin typeface="Gabriola" pitchFamily="82" charset="0"/>
                </a:rPr>
                <a:t>Valine</a:t>
              </a:r>
              <a:endParaRPr lang="en-US" sz="2000" dirty="0">
                <a:latin typeface="Gabriola" pitchFamily="82" charset="0"/>
              </a:endParaRPr>
            </a:p>
            <a:p>
              <a:pPr algn="ctr">
                <a:spcBef>
                  <a:spcPct val="50000"/>
                </a:spcBef>
              </a:pPr>
              <a:r>
                <a:rPr lang="en-US" sz="2000" dirty="0" smtClean="0">
                  <a:latin typeface="Gabriola" pitchFamily="82" charset="0"/>
                </a:rPr>
                <a:t>Val</a:t>
              </a:r>
              <a:endParaRPr lang="en-US" sz="2000" dirty="0">
                <a:latin typeface="Gabriola" pitchFamily="82"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69888" y="112713"/>
            <a:ext cx="8229600" cy="573087"/>
          </a:xfrm>
        </p:spPr>
        <p:txBody>
          <a:bodyPr>
            <a:noAutofit/>
          </a:bodyPr>
          <a:lstStyle/>
          <a:p>
            <a:r>
              <a:rPr lang="en-US" sz="4000" b="1" dirty="0">
                <a:latin typeface="Gabriola" pitchFamily="82" charset="0"/>
              </a:rPr>
              <a:t>Aromatic </a:t>
            </a:r>
            <a:r>
              <a:rPr lang="en-US" sz="4000" b="1" dirty="0" err="1">
                <a:latin typeface="Gabriola" pitchFamily="82" charset="0"/>
              </a:rPr>
              <a:t>nonpolar</a:t>
            </a:r>
            <a:r>
              <a:rPr lang="en-US" sz="4000" b="1" dirty="0">
                <a:latin typeface="Gabriola" pitchFamily="82" charset="0"/>
              </a:rPr>
              <a:t> amino acids: Tyr, </a:t>
            </a:r>
            <a:r>
              <a:rPr lang="en-US" sz="4000" b="1" dirty="0" err="1">
                <a:latin typeface="Gabriola" pitchFamily="82" charset="0"/>
              </a:rPr>
              <a:t>Trp</a:t>
            </a:r>
            <a:r>
              <a:rPr lang="en-US" sz="4000" b="1" dirty="0">
                <a:latin typeface="Gabriola" pitchFamily="82" charset="0"/>
              </a:rPr>
              <a:t> and </a:t>
            </a:r>
            <a:r>
              <a:rPr lang="en-US" sz="4000" b="1" dirty="0" err="1">
                <a:latin typeface="Gabriola" pitchFamily="82" charset="0"/>
              </a:rPr>
              <a:t>Phe</a:t>
            </a:r>
            <a:endParaRPr lang="en-US" sz="4000" b="1" dirty="0">
              <a:latin typeface="Gabriola" pitchFamily="82" charset="0"/>
            </a:endParaRPr>
          </a:p>
        </p:txBody>
      </p:sp>
      <p:grpSp>
        <p:nvGrpSpPr>
          <p:cNvPr id="2" name="Group 3"/>
          <p:cNvGrpSpPr>
            <a:grpSpLocks/>
          </p:cNvGrpSpPr>
          <p:nvPr/>
        </p:nvGrpSpPr>
        <p:grpSpPr bwMode="auto">
          <a:xfrm>
            <a:off x="6348413" y="914400"/>
            <a:ext cx="2303462" cy="3990975"/>
            <a:chOff x="1967" y="765"/>
            <a:chExt cx="1451" cy="2514"/>
          </a:xfrm>
        </p:grpSpPr>
        <p:sp>
          <p:nvSpPr>
            <p:cNvPr id="34820" name="Rectangle 4"/>
            <p:cNvSpPr>
              <a:spLocks noChangeArrowheads="1"/>
            </p:cNvSpPr>
            <p:nvPr/>
          </p:nvSpPr>
          <p:spPr bwMode="auto">
            <a:xfrm>
              <a:off x="2162" y="1649"/>
              <a:ext cx="1160" cy="1101"/>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3" name="Group 5"/>
            <p:cNvGrpSpPr>
              <a:grpSpLocks/>
            </p:cNvGrpSpPr>
            <p:nvPr/>
          </p:nvGrpSpPr>
          <p:grpSpPr bwMode="auto">
            <a:xfrm>
              <a:off x="1967" y="765"/>
              <a:ext cx="1447" cy="857"/>
              <a:chOff x="1506" y="1002"/>
              <a:chExt cx="1447" cy="857"/>
            </a:xfrm>
          </p:grpSpPr>
          <p:sp>
            <p:nvSpPr>
              <p:cNvPr id="34822" name="Text Box 6"/>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4823" name="Text Box 7"/>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4824" name="Text Box 8"/>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34825" name="Line 9"/>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4" name="Group 10"/>
              <p:cNvGrpSpPr>
                <a:grpSpLocks/>
              </p:cNvGrpSpPr>
              <p:nvPr/>
            </p:nvGrpSpPr>
            <p:grpSpPr bwMode="auto">
              <a:xfrm>
                <a:off x="1506" y="1268"/>
                <a:ext cx="527" cy="492"/>
                <a:chOff x="151" y="872"/>
                <a:chExt cx="527" cy="492"/>
              </a:xfrm>
            </p:grpSpPr>
            <p:sp>
              <p:nvSpPr>
                <p:cNvPr id="34827" name="Text Box 11"/>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4828" name="Text Box 12"/>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4829" name="Line 13"/>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30" name="Line 14"/>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31" name="Line 15"/>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832" name="Text Box 16"/>
            <p:cNvSpPr txBox="1">
              <a:spLocks noChangeArrowheads="1"/>
            </p:cNvSpPr>
            <p:nvPr/>
          </p:nvSpPr>
          <p:spPr bwMode="auto">
            <a:xfrm>
              <a:off x="2137" y="2736"/>
              <a:ext cx="1281" cy="543"/>
            </a:xfrm>
            <a:prstGeom prst="rect">
              <a:avLst/>
            </a:prstGeom>
            <a:noFill/>
            <a:ln w="9525">
              <a:noFill/>
              <a:miter lim="800000"/>
              <a:headEnd/>
              <a:tailEnd/>
            </a:ln>
            <a:effectLst/>
          </p:spPr>
          <p:txBody>
            <a:bodyPr>
              <a:spAutoFit/>
            </a:bodyPr>
            <a:lstStyle/>
            <a:p>
              <a:pPr algn="ctr">
                <a:spcBef>
                  <a:spcPct val="50000"/>
                </a:spcBef>
              </a:pPr>
              <a:r>
                <a:rPr lang="en-US" sz="2000" b="1" dirty="0">
                  <a:latin typeface="Gabriola" pitchFamily="82" charset="0"/>
                </a:rPr>
                <a:t>Phenylalanine</a:t>
              </a:r>
              <a:endParaRPr lang="en-US" sz="2000" dirty="0">
                <a:latin typeface="Gabriola" pitchFamily="82" charset="0"/>
              </a:endParaRPr>
            </a:p>
            <a:p>
              <a:pPr algn="ctr">
                <a:spcBef>
                  <a:spcPct val="50000"/>
                </a:spcBef>
              </a:pPr>
              <a:r>
                <a:rPr lang="en-US" sz="2000" dirty="0" err="1" smtClean="0">
                  <a:latin typeface="Gabriola" pitchFamily="82" charset="0"/>
                </a:rPr>
                <a:t>Phe</a:t>
              </a:r>
              <a:endParaRPr lang="en-US" sz="2000" dirty="0">
                <a:latin typeface="Gabriola" pitchFamily="82" charset="0"/>
              </a:endParaRPr>
            </a:p>
          </p:txBody>
        </p:sp>
        <p:sp>
          <p:nvSpPr>
            <p:cNvPr id="34833" name="Text Box 17"/>
            <p:cNvSpPr txBox="1">
              <a:spLocks noChangeArrowheads="1"/>
            </p:cNvSpPr>
            <p:nvPr/>
          </p:nvSpPr>
          <p:spPr bwMode="auto">
            <a:xfrm>
              <a:off x="2629" y="1610"/>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34834" name="Line 18"/>
            <p:cNvSpPr>
              <a:spLocks noChangeShapeType="1"/>
            </p:cNvSpPr>
            <p:nvPr/>
          </p:nvSpPr>
          <p:spPr bwMode="auto">
            <a:xfrm rot="18923553" flipH="1">
              <a:off x="2690" y="190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5" name="Group 19"/>
            <p:cNvGrpSpPr>
              <a:grpSpLocks/>
            </p:cNvGrpSpPr>
            <p:nvPr/>
          </p:nvGrpSpPr>
          <p:grpSpPr bwMode="auto">
            <a:xfrm>
              <a:off x="2324" y="2003"/>
              <a:ext cx="851" cy="719"/>
              <a:chOff x="2463" y="2425"/>
              <a:chExt cx="851" cy="719"/>
            </a:xfrm>
          </p:grpSpPr>
          <p:sp>
            <p:nvSpPr>
              <p:cNvPr id="34836" name="Line 20"/>
              <p:cNvSpPr>
                <a:spLocks noChangeShapeType="1"/>
              </p:cNvSpPr>
              <p:nvPr/>
            </p:nvSpPr>
            <p:spPr bwMode="auto">
              <a:xfrm rot="18923553" flipH="1">
                <a:off x="2463" y="2673"/>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6" name="Group 21"/>
              <p:cNvGrpSpPr>
                <a:grpSpLocks/>
              </p:cNvGrpSpPr>
              <p:nvPr/>
            </p:nvGrpSpPr>
            <p:grpSpPr bwMode="auto">
              <a:xfrm>
                <a:off x="2614" y="2425"/>
                <a:ext cx="544" cy="268"/>
                <a:chOff x="2614" y="2425"/>
                <a:chExt cx="544" cy="268"/>
              </a:xfrm>
            </p:grpSpPr>
            <p:sp>
              <p:nvSpPr>
                <p:cNvPr id="34838" name="Line 22"/>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39" name="Line 23"/>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840" name="Line 24"/>
              <p:cNvSpPr>
                <a:spLocks noChangeShapeType="1"/>
              </p:cNvSpPr>
              <p:nvPr/>
            </p:nvSpPr>
            <p:spPr bwMode="auto">
              <a:xfrm rot="18923553" flipH="1">
                <a:off x="3095" y="2664"/>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7" name="Group 25"/>
              <p:cNvGrpSpPr>
                <a:grpSpLocks/>
              </p:cNvGrpSpPr>
              <p:nvPr/>
            </p:nvGrpSpPr>
            <p:grpSpPr bwMode="auto">
              <a:xfrm flipV="1">
                <a:off x="2619" y="2876"/>
                <a:ext cx="544" cy="268"/>
                <a:chOff x="2614" y="2425"/>
                <a:chExt cx="544" cy="268"/>
              </a:xfrm>
            </p:grpSpPr>
            <p:sp>
              <p:nvSpPr>
                <p:cNvPr id="34842" name="Line 26"/>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43" name="Line 27"/>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844" name="Line 28"/>
              <p:cNvSpPr>
                <a:spLocks noChangeShapeType="1"/>
              </p:cNvSpPr>
              <p:nvPr/>
            </p:nvSpPr>
            <p:spPr bwMode="auto">
              <a:xfrm flipV="1">
                <a:off x="2632" y="2550"/>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34845" name="Line 29"/>
              <p:cNvSpPr>
                <a:spLocks noChangeShapeType="1"/>
              </p:cNvSpPr>
              <p:nvPr/>
            </p:nvSpPr>
            <p:spPr bwMode="auto">
              <a:xfrm flipH="1" flipV="1">
                <a:off x="2633" y="2887"/>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34846" name="Line 30"/>
              <p:cNvSpPr>
                <a:spLocks noChangeShapeType="1"/>
              </p:cNvSpPr>
              <p:nvPr/>
            </p:nvSpPr>
            <p:spPr bwMode="auto">
              <a:xfrm rot="3799037" flipH="1" flipV="1">
                <a:off x="3019" y="2723"/>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grpSp>
      </p:grpSp>
      <p:grpSp>
        <p:nvGrpSpPr>
          <p:cNvPr id="8" name="Group 31"/>
          <p:cNvGrpSpPr>
            <a:grpSpLocks/>
          </p:cNvGrpSpPr>
          <p:nvPr/>
        </p:nvGrpSpPr>
        <p:grpSpPr bwMode="auto">
          <a:xfrm>
            <a:off x="3303588" y="838200"/>
            <a:ext cx="2922587" cy="4500563"/>
            <a:chOff x="3577" y="730"/>
            <a:chExt cx="1841" cy="2835"/>
          </a:xfrm>
        </p:grpSpPr>
        <p:sp>
          <p:nvSpPr>
            <p:cNvPr id="34848" name="Rectangle 32"/>
            <p:cNvSpPr>
              <a:spLocks noChangeArrowheads="1"/>
            </p:cNvSpPr>
            <p:nvPr/>
          </p:nvSpPr>
          <p:spPr bwMode="auto">
            <a:xfrm>
              <a:off x="3618" y="1618"/>
              <a:ext cx="1587" cy="1407"/>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9" name="Group 33"/>
            <p:cNvGrpSpPr>
              <a:grpSpLocks/>
            </p:cNvGrpSpPr>
            <p:nvPr/>
          </p:nvGrpSpPr>
          <p:grpSpPr bwMode="auto">
            <a:xfrm>
              <a:off x="3971" y="730"/>
              <a:ext cx="1447" cy="857"/>
              <a:chOff x="1506" y="1002"/>
              <a:chExt cx="1447" cy="857"/>
            </a:xfrm>
          </p:grpSpPr>
          <p:sp>
            <p:nvSpPr>
              <p:cNvPr id="34850" name="Text Box 34"/>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4851" name="Text Box 35"/>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4852" name="Text Box 36"/>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34853" name="Line 37"/>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0" name="Group 38"/>
              <p:cNvGrpSpPr>
                <a:grpSpLocks/>
              </p:cNvGrpSpPr>
              <p:nvPr/>
            </p:nvGrpSpPr>
            <p:grpSpPr bwMode="auto">
              <a:xfrm>
                <a:off x="1506" y="1268"/>
                <a:ext cx="527" cy="492"/>
                <a:chOff x="151" y="872"/>
                <a:chExt cx="527" cy="492"/>
              </a:xfrm>
            </p:grpSpPr>
            <p:sp>
              <p:nvSpPr>
                <p:cNvPr id="34855" name="Text Box 39"/>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4856" name="Text Box 40"/>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4857" name="Line 41"/>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58" name="Line 42"/>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59" name="Line 43"/>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860" name="Text Box 44"/>
            <p:cNvSpPr txBox="1">
              <a:spLocks noChangeArrowheads="1"/>
            </p:cNvSpPr>
            <p:nvPr/>
          </p:nvSpPr>
          <p:spPr bwMode="auto">
            <a:xfrm>
              <a:off x="4052" y="3022"/>
              <a:ext cx="1036" cy="543"/>
            </a:xfrm>
            <a:prstGeom prst="rect">
              <a:avLst/>
            </a:prstGeom>
            <a:noFill/>
            <a:ln w="9525">
              <a:noFill/>
              <a:miter lim="800000"/>
              <a:headEnd/>
              <a:tailEnd/>
            </a:ln>
            <a:effectLst/>
          </p:spPr>
          <p:txBody>
            <a:bodyPr>
              <a:spAutoFit/>
            </a:bodyPr>
            <a:lstStyle/>
            <a:p>
              <a:pPr algn="ctr">
                <a:spcBef>
                  <a:spcPct val="50000"/>
                </a:spcBef>
              </a:pPr>
              <a:r>
                <a:rPr lang="en-US" sz="2000" b="1" dirty="0">
                  <a:latin typeface="Gabriola" pitchFamily="82" charset="0"/>
                </a:rPr>
                <a:t>Tryptophan</a:t>
              </a:r>
              <a:endParaRPr lang="en-US" sz="2000" dirty="0">
                <a:latin typeface="Gabriola" pitchFamily="82" charset="0"/>
              </a:endParaRPr>
            </a:p>
            <a:p>
              <a:pPr algn="ctr">
                <a:spcBef>
                  <a:spcPct val="50000"/>
                </a:spcBef>
              </a:pPr>
              <a:r>
                <a:rPr lang="en-US" sz="2000" dirty="0" err="1" smtClean="0">
                  <a:latin typeface="Gabriola" pitchFamily="82" charset="0"/>
                </a:rPr>
                <a:t>Trp</a:t>
              </a:r>
              <a:endParaRPr lang="en-US" sz="2000" dirty="0">
                <a:latin typeface="Gabriola" pitchFamily="82" charset="0"/>
              </a:endParaRPr>
            </a:p>
          </p:txBody>
        </p:sp>
        <p:sp>
          <p:nvSpPr>
            <p:cNvPr id="34861" name="Line 45"/>
            <p:cNvSpPr>
              <a:spLocks noChangeShapeType="1"/>
            </p:cNvSpPr>
            <p:nvPr/>
          </p:nvSpPr>
          <p:spPr bwMode="auto">
            <a:xfrm rot="2723553" flipH="1">
              <a:off x="4376" y="1997"/>
              <a:ext cx="232" cy="24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62" name="Text Box 46"/>
            <p:cNvSpPr txBox="1">
              <a:spLocks noChangeArrowheads="1"/>
            </p:cNvSpPr>
            <p:nvPr/>
          </p:nvSpPr>
          <p:spPr bwMode="auto">
            <a:xfrm>
              <a:off x="4636" y="1557"/>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endParaRPr lang="en-US" sz="2800">
                <a:latin typeface="Gabriola" pitchFamily="82" charset="0"/>
              </a:endParaRPr>
            </a:p>
          </p:txBody>
        </p:sp>
        <p:sp>
          <p:nvSpPr>
            <p:cNvPr id="34863" name="Line 47"/>
            <p:cNvSpPr>
              <a:spLocks noChangeShapeType="1"/>
            </p:cNvSpPr>
            <p:nvPr/>
          </p:nvSpPr>
          <p:spPr bwMode="auto">
            <a:xfrm rot="18923553" flipH="1">
              <a:off x="4689" y="1853"/>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64" name="Text Box 48"/>
            <p:cNvSpPr txBox="1">
              <a:spLocks noChangeArrowheads="1"/>
            </p:cNvSpPr>
            <p:nvPr/>
          </p:nvSpPr>
          <p:spPr bwMode="auto">
            <a:xfrm>
              <a:off x="4618" y="1979"/>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4865" name="Text Box 49"/>
            <p:cNvSpPr txBox="1">
              <a:spLocks noChangeArrowheads="1"/>
            </p:cNvSpPr>
            <p:nvPr/>
          </p:nvSpPr>
          <p:spPr bwMode="auto">
            <a:xfrm>
              <a:off x="4394" y="2526"/>
              <a:ext cx="406" cy="275"/>
            </a:xfrm>
            <a:prstGeom prst="rect">
              <a:avLst/>
            </a:prstGeom>
            <a:noFill/>
            <a:ln w="9525">
              <a:noFill/>
              <a:miter lim="800000"/>
              <a:headEnd/>
              <a:tailEnd/>
            </a:ln>
            <a:effectLst/>
          </p:spPr>
          <p:txBody>
            <a:bodyPr>
              <a:spAutoFit/>
            </a:bodyPr>
            <a:lstStyle/>
            <a:p>
              <a:pPr>
                <a:lnSpc>
                  <a:spcPct val="80000"/>
                </a:lnSpc>
                <a:spcBef>
                  <a:spcPct val="50000"/>
                </a:spcBef>
              </a:pPr>
              <a:r>
                <a:rPr lang="en-US" sz="2800">
                  <a:latin typeface="Gabriola" pitchFamily="82" charset="0"/>
                </a:rPr>
                <a:t>NH</a:t>
              </a:r>
            </a:p>
          </p:txBody>
        </p:sp>
        <p:sp>
          <p:nvSpPr>
            <p:cNvPr id="34866" name="Text Box 50"/>
            <p:cNvSpPr txBox="1">
              <a:spLocks noChangeArrowheads="1"/>
            </p:cNvSpPr>
            <p:nvPr/>
          </p:nvSpPr>
          <p:spPr bwMode="auto">
            <a:xfrm>
              <a:off x="4634" y="2354"/>
              <a:ext cx="606"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p>
          </p:txBody>
        </p:sp>
        <p:sp>
          <p:nvSpPr>
            <p:cNvPr id="34867" name="Line 51"/>
            <p:cNvSpPr>
              <a:spLocks noChangeShapeType="1"/>
            </p:cNvSpPr>
            <p:nvPr/>
          </p:nvSpPr>
          <p:spPr bwMode="auto">
            <a:xfrm rot="905714" flipH="1">
              <a:off x="4617" y="2565"/>
              <a:ext cx="77" cy="7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1" name="Group 52"/>
            <p:cNvGrpSpPr>
              <a:grpSpLocks/>
            </p:cNvGrpSpPr>
            <p:nvPr/>
          </p:nvGrpSpPr>
          <p:grpSpPr bwMode="auto">
            <a:xfrm>
              <a:off x="3577" y="1921"/>
              <a:ext cx="851" cy="719"/>
              <a:chOff x="2463" y="2425"/>
              <a:chExt cx="851" cy="719"/>
            </a:xfrm>
          </p:grpSpPr>
          <p:sp>
            <p:nvSpPr>
              <p:cNvPr id="34869" name="Line 53"/>
              <p:cNvSpPr>
                <a:spLocks noChangeShapeType="1"/>
              </p:cNvSpPr>
              <p:nvPr/>
            </p:nvSpPr>
            <p:spPr bwMode="auto">
              <a:xfrm rot="18923553" flipH="1">
                <a:off x="2463" y="2673"/>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2" name="Group 54"/>
              <p:cNvGrpSpPr>
                <a:grpSpLocks/>
              </p:cNvGrpSpPr>
              <p:nvPr/>
            </p:nvGrpSpPr>
            <p:grpSpPr bwMode="auto">
              <a:xfrm>
                <a:off x="2614" y="2425"/>
                <a:ext cx="544" cy="268"/>
                <a:chOff x="2614" y="2425"/>
                <a:chExt cx="544" cy="268"/>
              </a:xfrm>
            </p:grpSpPr>
            <p:sp>
              <p:nvSpPr>
                <p:cNvPr id="34871" name="Line 55"/>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72" name="Line 56"/>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873" name="Line 57"/>
              <p:cNvSpPr>
                <a:spLocks noChangeShapeType="1"/>
              </p:cNvSpPr>
              <p:nvPr/>
            </p:nvSpPr>
            <p:spPr bwMode="auto">
              <a:xfrm rot="18923553" flipH="1">
                <a:off x="3095" y="2664"/>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3" name="Group 58"/>
              <p:cNvGrpSpPr>
                <a:grpSpLocks/>
              </p:cNvGrpSpPr>
              <p:nvPr/>
            </p:nvGrpSpPr>
            <p:grpSpPr bwMode="auto">
              <a:xfrm flipV="1">
                <a:off x="2619" y="2876"/>
                <a:ext cx="544" cy="268"/>
                <a:chOff x="2614" y="2425"/>
                <a:chExt cx="544" cy="268"/>
              </a:xfrm>
            </p:grpSpPr>
            <p:sp>
              <p:nvSpPr>
                <p:cNvPr id="34875" name="Line 59"/>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76" name="Line 60"/>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877" name="Line 61"/>
              <p:cNvSpPr>
                <a:spLocks noChangeShapeType="1"/>
              </p:cNvSpPr>
              <p:nvPr/>
            </p:nvSpPr>
            <p:spPr bwMode="auto">
              <a:xfrm flipV="1">
                <a:off x="2632" y="2550"/>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34878" name="Line 62"/>
              <p:cNvSpPr>
                <a:spLocks noChangeShapeType="1"/>
              </p:cNvSpPr>
              <p:nvPr/>
            </p:nvSpPr>
            <p:spPr bwMode="auto">
              <a:xfrm flipH="1" flipV="1">
                <a:off x="2633" y="2887"/>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34879" name="Line 63"/>
              <p:cNvSpPr>
                <a:spLocks noChangeShapeType="1"/>
              </p:cNvSpPr>
              <p:nvPr/>
            </p:nvSpPr>
            <p:spPr bwMode="auto">
              <a:xfrm rot="3799037" flipH="1" flipV="1">
                <a:off x="3019" y="2723"/>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grpSp>
        <p:sp>
          <p:nvSpPr>
            <p:cNvPr id="34880" name="Line 64"/>
            <p:cNvSpPr>
              <a:spLocks noChangeShapeType="1"/>
            </p:cNvSpPr>
            <p:nvPr/>
          </p:nvSpPr>
          <p:spPr bwMode="auto">
            <a:xfrm rot="160294">
              <a:off x="4315" y="2449"/>
              <a:ext cx="125" cy="149"/>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81" name="Line 65"/>
            <p:cNvSpPr>
              <a:spLocks noChangeShapeType="1"/>
            </p:cNvSpPr>
            <p:nvPr/>
          </p:nvSpPr>
          <p:spPr bwMode="auto">
            <a:xfrm rot="18923553" flipH="1">
              <a:off x="4663" y="2258"/>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82" name="Line 66"/>
            <p:cNvSpPr>
              <a:spLocks noChangeShapeType="1"/>
            </p:cNvSpPr>
            <p:nvPr/>
          </p:nvSpPr>
          <p:spPr bwMode="auto">
            <a:xfrm rot="18923553" flipH="1">
              <a:off x="4730" y="2249"/>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grpSp>
        <p:nvGrpSpPr>
          <p:cNvPr id="14" name="Group 67"/>
          <p:cNvGrpSpPr>
            <a:grpSpLocks/>
          </p:cNvGrpSpPr>
          <p:nvPr/>
        </p:nvGrpSpPr>
        <p:grpSpPr bwMode="auto">
          <a:xfrm>
            <a:off x="609599" y="762000"/>
            <a:ext cx="2330449" cy="4694238"/>
            <a:chOff x="3755" y="980"/>
            <a:chExt cx="1468" cy="2957"/>
          </a:xfrm>
        </p:grpSpPr>
        <p:sp>
          <p:nvSpPr>
            <p:cNvPr id="34884" name="Rectangle 68"/>
            <p:cNvSpPr>
              <a:spLocks noChangeArrowheads="1"/>
            </p:cNvSpPr>
            <p:nvPr/>
          </p:nvSpPr>
          <p:spPr bwMode="auto">
            <a:xfrm>
              <a:off x="3972" y="1872"/>
              <a:ext cx="1160" cy="1515"/>
            </a:xfrm>
            <a:prstGeom prst="rect">
              <a:avLst/>
            </a:prstGeom>
            <a:solidFill>
              <a:srgbClr val="FFFF00"/>
            </a:solidFill>
            <a:ln w="9525">
              <a:noFill/>
              <a:miter lim="800000"/>
              <a:headEnd/>
              <a:tailEnd/>
            </a:ln>
            <a:effectLst/>
          </p:spPr>
          <p:txBody>
            <a:bodyPr wrap="none" anchor="ctr"/>
            <a:lstStyle/>
            <a:p>
              <a:endParaRPr lang="en-US">
                <a:latin typeface="Gabriola" pitchFamily="82" charset="0"/>
              </a:endParaRPr>
            </a:p>
          </p:txBody>
        </p:sp>
        <p:grpSp>
          <p:nvGrpSpPr>
            <p:cNvPr id="15" name="Group 69"/>
            <p:cNvGrpSpPr>
              <a:grpSpLocks/>
            </p:cNvGrpSpPr>
            <p:nvPr/>
          </p:nvGrpSpPr>
          <p:grpSpPr bwMode="auto">
            <a:xfrm>
              <a:off x="3776" y="980"/>
              <a:ext cx="1447" cy="857"/>
              <a:chOff x="1506" y="1002"/>
              <a:chExt cx="1447" cy="857"/>
            </a:xfrm>
          </p:grpSpPr>
          <p:sp>
            <p:nvSpPr>
              <p:cNvPr id="34886" name="Text Box 70"/>
              <p:cNvSpPr txBox="1">
                <a:spLocks noChangeArrowheads="1"/>
              </p:cNvSpPr>
              <p:nvPr/>
            </p:nvSpPr>
            <p:spPr bwMode="auto">
              <a:xfrm>
                <a:off x="2158" y="1425"/>
                <a:ext cx="38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a:t>
                </a:r>
              </a:p>
            </p:txBody>
          </p:sp>
          <p:sp>
            <p:nvSpPr>
              <p:cNvPr id="34887" name="Text Box 71"/>
              <p:cNvSpPr txBox="1">
                <a:spLocks noChangeArrowheads="1"/>
              </p:cNvSpPr>
              <p:nvPr/>
            </p:nvSpPr>
            <p:spPr bwMode="auto">
              <a:xfrm>
                <a:off x="2560" y="1443"/>
                <a:ext cx="34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p>
            </p:txBody>
          </p:sp>
          <p:sp>
            <p:nvSpPr>
              <p:cNvPr id="34888" name="Text Box 72"/>
              <p:cNvSpPr txBox="1">
                <a:spLocks noChangeArrowheads="1"/>
              </p:cNvSpPr>
              <p:nvPr/>
            </p:nvSpPr>
            <p:spPr bwMode="auto">
              <a:xfrm>
                <a:off x="2161" y="1002"/>
                <a:ext cx="792" cy="40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COO</a:t>
                </a:r>
                <a:r>
                  <a:rPr lang="en-US" sz="3600" baseline="30000">
                    <a:latin typeface="Gabriola" pitchFamily="82" charset="0"/>
                  </a:rPr>
                  <a:t>-</a:t>
                </a:r>
                <a:endParaRPr lang="en-US" sz="2800">
                  <a:latin typeface="Gabriola" pitchFamily="82" charset="0"/>
                </a:endParaRPr>
              </a:p>
            </p:txBody>
          </p:sp>
          <p:sp>
            <p:nvSpPr>
              <p:cNvPr id="34889" name="Line 73"/>
              <p:cNvSpPr>
                <a:spLocks noChangeShapeType="1"/>
              </p:cNvSpPr>
              <p:nvPr/>
            </p:nvSpPr>
            <p:spPr bwMode="auto">
              <a:xfrm rot="2723553" flipH="1">
                <a:off x="2017" y="1521"/>
                <a:ext cx="137" cy="141"/>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6" name="Group 74"/>
              <p:cNvGrpSpPr>
                <a:grpSpLocks/>
              </p:cNvGrpSpPr>
              <p:nvPr/>
            </p:nvGrpSpPr>
            <p:grpSpPr bwMode="auto">
              <a:xfrm>
                <a:off x="1506" y="1268"/>
                <a:ext cx="527" cy="492"/>
                <a:chOff x="151" y="872"/>
                <a:chExt cx="527" cy="492"/>
              </a:xfrm>
            </p:grpSpPr>
            <p:sp>
              <p:nvSpPr>
                <p:cNvPr id="34891" name="Text Box 75"/>
                <p:cNvSpPr txBox="1">
                  <a:spLocks noChangeArrowheads="1"/>
                </p:cNvSpPr>
                <p:nvPr/>
              </p:nvSpPr>
              <p:spPr bwMode="auto">
                <a:xfrm>
                  <a:off x="151" y="1037"/>
                  <a:ext cx="527"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H</a:t>
                  </a:r>
                  <a:r>
                    <a:rPr lang="en-US" sz="2800" baseline="-25000">
                      <a:latin typeface="Gabriola" pitchFamily="82" charset="0"/>
                    </a:rPr>
                    <a:t>3</a:t>
                  </a:r>
                  <a:r>
                    <a:rPr lang="en-US" sz="2800">
                      <a:latin typeface="Gabriola" pitchFamily="82" charset="0"/>
                    </a:rPr>
                    <a:t>N</a:t>
                  </a:r>
                </a:p>
              </p:txBody>
            </p:sp>
            <p:sp>
              <p:nvSpPr>
                <p:cNvPr id="34892" name="Text Box 76"/>
                <p:cNvSpPr txBox="1">
                  <a:spLocks noChangeArrowheads="1"/>
                </p:cNvSpPr>
                <p:nvPr/>
              </p:nvSpPr>
              <p:spPr bwMode="auto">
                <a:xfrm>
                  <a:off x="330" y="872"/>
                  <a:ext cx="218"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a:t>
                  </a:r>
                </a:p>
              </p:txBody>
            </p:sp>
          </p:grpSp>
          <p:sp>
            <p:nvSpPr>
              <p:cNvPr id="34893" name="Line 77"/>
              <p:cNvSpPr>
                <a:spLocks noChangeShapeType="1"/>
              </p:cNvSpPr>
              <p:nvPr/>
            </p:nvSpPr>
            <p:spPr bwMode="auto">
              <a:xfrm rot="2723553" flipH="1">
                <a:off x="2436" y="1514"/>
                <a:ext cx="133" cy="137"/>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94" name="Line 78"/>
              <p:cNvSpPr>
                <a:spLocks noChangeShapeType="1"/>
              </p:cNvSpPr>
              <p:nvPr/>
            </p:nvSpPr>
            <p:spPr bwMode="auto">
              <a:xfrm rot="18923553" flipH="1">
                <a:off x="2224" y="130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895" name="Line 79"/>
              <p:cNvSpPr>
                <a:spLocks noChangeShapeType="1"/>
              </p:cNvSpPr>
              <p:nvPr/>
            </p:nvSpPr>
            <p:spPr bwMode="auto">
              <a:xfrm rot="18923553" flipH="1">
                <a:off x="2224" y="1726"/>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896" name="Text Box 80"/>
            <p:cNvSpPr txBox="1">
              <a:spLocks noChangeArrowheads="1"/>
            </p:cNvSpPr>
            <p:nvPr/>
          </p:nvSpPr>
          <p:spPr bwMode="auto">
            <a:xfrm>
              <a:off x="4433" y="1852"/>
              <a:ext cx="533" cy="327"/>
            </a:xfrm>
            <a:prstGeom prst="rect">
              <a:avLst/>
            </a:prstGeom>
            <a:noFill/>
            <a:ln w="9525">
              <a:noFill/>
              <a:miter lim="800000"/>
              <a:headEnd/>
              <a:tailEnd/>
            </a:ln>
            <a:effectLst/>
          </p:spPr>
          <p:txBody>
            <a:bodyPr>
              <a:spAutoFit/>
            </a:bodyPr>
            <a:lstStyle/>
            <a:p>
              <a:pPr>
                <a:spcBef>
                  <a:spcPct val="50000"/>
                </a:spcBef>
              </a:pPr>
              <a:r>
                <a:rPr lang="en-US" sz="2800">
                  <a:latin typeface="Gabriola" pitchFamily="82" charset="0"/>
                </a:rPr>
                <a:t>CH</a:t>
              </a:r>
              <a:r>
                <a:rPr lang="en-US" sz="2800" baseline="-25000">
                  <a:latin typeface="Gabriola" pitchFamily="82" charset="0"/>
                </a:rPr>
                <a:t>2</a:t>
              </a:r>
            </a:p>
          </p:txBody>
        </p:sp>
        <p:sp>
          <p:nvSpPr>
            <p:cNvPr id="34897" name="Line 81"/>
            <p:cNvSpPr>
              <a:spLocks noChangeShapeType="1"/>
            </p:cNvSpPr>
            <p:nvPr/>
          </p:nvSpPr>
          <p:spPr bwMode="auto">
            <a:xfrm rot="18923553" flipH="1">
              <a:off x="4489" y="2162"/>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7" name="Group 82"/>
            <p:cNvGrpSpPr>
              <a:grpSpLocks/>
            </p:cNvGrpSpPr>
            <p:nvPr/>
          </p:nvGrpSpPr>
          <p:grpSpPr bwMode="auto">
            <a:xfrm>
              <a:off x="4131" y="2259"/>
              <a:ext cx="851" cy="719"/>
              <a:chOff x="2463" y="2425"/>
              <a:chExt cx="851" cy="719"/>
            </a:xfrm>
          </p:grpSpPr>
          <p:sp>
            <p:nvSpPr>
              <p:cNvPr id="34899" name="Line 83"/>
              <p:cNvSpPr>
                <a:spLocks noChangeShapeType="1"/>
              </p:cNvSpPr>
              <p:nvPr/>
            </p:nvSpPr>
            <p:spPr bwMode="auto">
              <a:xfrm rot="18923553" flipH="1">
                <a:off x="2463" y="2673"/>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8" name="Group 84"/>
              <p:cNvGrpSpPr>
                <a:grpSpLocks/>
              </p:cNvGrpSpPr>
              <p:nvPr/>
            </p:nvGrpSpPr>
            <p:grpSpPr bwMode="auto">
              <a:xfrm>
                <a:off x="2614" y="2425"/>
                <a:ext cx="544" cy="268"/>
                <a:chOff x="2614" y="2425"/>
                <a:chExt cx="544" cy="268"/>
              </a:xfrm>
            </p:grpSpPr>
            <p:sp>
              <p:nvSpPr>
                <p:cNvPr id="34901" name="Line 85"/>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902" name="Line 86"/>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903" name="Line 87"/>
              <p:cNvSpPr>
                <a:spLocks noChangeShapeType="1"/>
              </p:cNvSpPr>
              <p:nvPr/>
            </p:nvSpPr>
            <p:spPr bwMode="auto">
              <a:xfrm rot="18923553" flipH="1">
                <a:off x="3095" y="2664"/>
                <a:ext cx="219" cy="22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nvGrpSpPr>
              <p:cNvPr id="19" name="Group 88"/>
              <p:cNvGrpSpPr>
                <a:grpSpLocks/>
              </p:cNvGrpSpPr>
              <p:nvPr/>
            </p:nvGrpSpPr>
            <p:grpSpPr bwMode="auto">
              <a:xfrm flipV="1">
                <a:off x="2619" y="2876"/>
                <a:ext cx="544" cy="268"/>
                <a:chOff x="2614" y="2425"/>
                <a:chExt cx="544" cy="268"/>
              </a:xfrm>
            </p:grpSpPr>
            <p:sp>
              <p:nvSpPr>
                <p:cNvPr id="34905" name="Line 89"/>
                <p:cNvSpPr>
                  <a:spLocks noChangeShapeType="1"/>
                </p:cNvSpPr>
                <p:nvPr/>
              </p:nvSpPr>
              <p:spPr bwMode="auto">
                <a:xfrm rot="1507771" flipH="1">
                  <a:off x="2614" y="2429"/>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906" name="Line 90"/>
                <p:cNvSpPr>
                  <a:spLocks noChangeShapeType="1"/>
                </p:cNvSpPr>
                <p:nvPr/>
              </p:nvSpPr>
              <p:spPr bwMode="auto">
                <a:xfrm rot="20092229">
                  <a:off x="2937" y="2425"/>
                  <a:ext cx="221" cy="264"/>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grpSp>
          <p:sp>
            <p:nvSpPr>
              <p:cNvPr id="34907" name="Line 91"/>
              <p:cNvSpPr>
                <a:spLocks noChangeShapeType="1"/>
              </p:cNvSpPr>
              <p:nvPr/>
            </p:nvSpPr>
            <p:spPr bwMode="auto">
              <a:xfrm flipV="1">
                <a:off x="2632" y="2550"/>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34908" name="Line 92"/>
              <p:cNvSpPr>
                <a:spLocks noChangeShapeType="1"/>
              </p:cNvSpPr>
              <p:nvPr/>
            </p:nvSpPr>
            <p:spPr bwMode="auto">
              <a:xfrm flipH="1" flipV="1">
                <a:off x="2633" y="2887"/>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sp>
            <p:nvSpPr>
              <p:cNvPr id="34909" name="Line 93"/>
              <p:cNvSpPr>
                <a:spLocks noChangeShapeType="1"/>
              </p:cNvSpPr>
              <p:nvPr/>
            </p:nvSpPr>
            <p:spPr bwMode="auto">
              <a:xfrm rot="3799037" flipH="1" flipV="1">
                <a:off x="3019" y="2723"/>
                <a:ext cx="254" cy="127"/>
              </a:xfrm>
              <a:prstGeom prst="line">
                <a:avLst/>
              </a:prstGeom>
              <a:noFill/>
              <a:ln w="25400">
                <a:solidFill>
                  <a:schemeClr val="tx1"/>
                </a:solidFill>
                <a:round/>
                <a:headEnd/>
                <a:tailEnd/>
              </a:ln>
              <a:effectLst/>
            </p:spPr>
            <p:txBody>
              <a:bodyPr wrap="none" anchor="ctr"/>
              <a:lstStyle/>
              <a:p>
                <a:endParaRPr lang="en-US">
                  <a:latin typeface="Gabriola" pitchFamily="82" charset="0"/>
                </a:endParaRPr>
              </a:p>
            </p:txBody>
          </p:sp>
        </p:grpSp>
        <p:sp>
          <p:nvSpPr>
            <p:cNvPr id="34910" name="Line 94"/>
            <p:cNvSpPr>
              <a:spLocks noChangeShapeType="1"/>
            </p:cNvSpPr>
            <p:nvPr/>
          </p:nvSpPr>
          <p:spPr bwMode="auto">
            <a:xfrm rot="18923553" flipH="1">
              <a:off x="4496" y="2947"/>
              <a:ext cx="130" cy="133"/>
            </a:xfrm>
            <a:prstGeom prst="line">
              <a:avLst/>
            </a:prstGeom>
            <a:noFill/>
            <a:ln w="34925">
              <a:solidFill>
                <a:schemeClr val="tx1"/>
              </a:solidFill>
              <a:round/>
              <a:headEnd/>
              <a:tailEnd/>
            </a:ln>
            <a:effectLst/>
          </p:spPr>
          <p:txBody>
            <a:bodyPr wrap="none" anchor="ctr"/>
            <a:lstStyle/>
            <a:p>
              <a:endParaRPr lang="en-US">
                <a:latin typeface="Gabriola" pitchFamily="82" charset="0"/>
              </a:endParaRPr>
            </a:p>
          </p:txBody>
        </p:sp>
        <p:sp>
          <p:nvSpPr>
            <p:cNvPr id="34911" name="Text Box 95"/>
            <p:cNvSpPr txBox="1">
              <a:spLocks noChangeArrowheads="1"/>
            </p:cNvSpPr>
            <p:nvPr/>
          </p:nvSpPr>
          <p:spPr bwMode="auto">
            <a:xfrm>
              <a:off x="4425" y="3073"/>
              <a:ext cx="606" cy="327"/>
            </a:xfrm>
            <a:prstGeom prst="rect">
              <a:avLst/>
            </a:prstGeom>
            <a:noFill/>
            <a:ln w="9525">
              <a:noFill/>
              <a:miter lim="800000"/>
              <a:headEnd/>
              <a:tailEnd/>
            </a:ln>
            <a:effectLst/>
          </p:spPr>
          <p:txBody>
            <a:bodyPr>
              <a:spAutoFit/>
            </a:bodyPr>
            <a:lstStyle/>
            <a:p>
              <a:pPr>
                <a:spcBef>
                  <a:spcPct val="50000"/>
                </a:spcBef>
              </a:pPr>
              <a:r>
                <a:rPr lang="en-US" sz="2800" dirty="0">
                  <a:latin typeface="Gabriola" pitchFamily="82" charset="0"/>
                </a:rPr>
                <a:t>OH</a:t>
              </a:r>
            </a:p>
          </p:txBody>
        </p:sp>
        <p:sp>
          <p:nvSpPr>
            <p:cNvPr id="34912" name="Text Box 96"/>
            <p:cNvSpPr txBox="1">
              <a:spLocks noChangeArrowheads="1"/>
            </p:cNvSpPr>
            <p:nvPr/>
          </p:nvSpPr>
          <p:spPr bwMode="auto">
            <a:xfrm>
              <a:off x="3755" y="3394"/>
              <a:ext cx="951" cy="543"/>
            </a:xfrm>
            <a:prstGeom prst="rect">
              <a:avLst/>
            </a:prstGeom>
            <a:noFill/>
            <a:ln w="9525">
              <a:noFill/>
              <a:miter lim="800000"/>
              <a:headEnd/>
              <a:tailEnd/>
            </a:ln>
            <a:effectLst/>
          </p:spPr>
          <p:txBody>
            <a:bodyPr>
              <a:spAutoFit/>
            </a:bodyPr>
            <a:lstStyle/>
            <a:p>
              <a:pPr algn="ctr">
                <a:spcBef>
                  <a:spcPct val="50000"/>
                </a:spcBef>
              </a:pPr>
              <a:r>
                <a:rPr lang="en-US" sz="2000" b="1" dirty="0">
                  <a:latin typeface="Gabriola" pitchFamily="82" charset="0"/>
                </a:rPr>
                <a:t>Tyrosine</a:t>
              </a:r>
              <a:endParaRPr lang="en-US" sz="2000" dirty="0">
                <a:latin typeface="Gabriola" pitchFamily="82" charset="0"/>
              </a:endParaRPr>
            </a:p>
            <a:p>
              <a:pPr algn="ctr">
                <a:spcBef>
                  <a:spcPct val="50000"/>
                </a:spcBef>
              </a:pPr>
              <a:r>
                <a:rPr lang="en-US" sz="2000" dirty="0" smtClean="0">
                  <a:latin typeface="Gabriola" pitchFamily="82" charset="0"/>
                </a:rPr>
                <a:t>Tyr</a:t>
              </a:r>
              <a:endParaRPr lang="en-US" sz="2000" dirty="0">
                <a:latin typeface="Gabriola" pitchFamily="82" charset="0"/>
              </a:endParaRPr>
            </a:p>
          </p:txBody>
        </p:sp>
      </p:grpSp>
      <p:sp>
        <p:nvSpPr>
          <p:cNvPr id="97" name="TextBox 96"/>
          <p:cNvSpPr txBox="1"/>
          <p:nvPr/>
        </p:nvSpPr>
        <p:spPr>
          <a:xfrm>
            <a:off x="6941373" y="4876800"/>
            <a:ext cx="1481496" cy="369332"/>
          </a:xfrm>
          <a:prstGeom prst="rect">
            <a:avLst/>
          </a:prstGeom>
          <a:noFill/>
        </p:spPr>
        <p:txBody>
          <a:bodyPr wrap="none" rtlCol="0">
            <a:spAutoFit/>
          </a:bodyPr>
          <a:lstStyle/>
          <a:p>
            <a:r>
              <a:rPr lang="en-US" dirty="0" smtClean="0">
                <a:latin typeface="Gabriola" pitchFamily="82" charset="0"/>
              </a:rPr>
              <a:t>Most hydrophobic</a:t>
            </a:r>
            <a:endParaRPr lang="en-US" dirty="0">
              <a:latin typeface="Gabriola" pitchFamily="82" charset="0"/>
            </a:endParaRPr>
          </a:p>
        </p:txBody>
      </p:sp>
      <p:sp>
        <p:nvSpPr>
          <p:cNvPr id="98" name="TextBox 97"/>
          <p:cNvSpPr txBox="1"/>
          <p:nvPr/>
        </p:nvSpPr>
        <p:spPr>
          <a:xfrm>
            <a:off x="2129388" y="4191000"/>
            <a:ext cx="1223412" cy="646331"/>
          </a:xfrm>
          <a:prstGeom prst="rect">
            <a:avLst/>
          </a:prstGeom>
          <a:noFill/>
        </p:spPr>
        <p:txBody>
          <a:bodyPr wrap="none" rtlCol="0">
            <a:spAutoFit/>
          </a:bodyPr>
          <a:lstStyle/>
          <a:p>
            <a:r>
              <a:rPr lang="en-US" dirty="0" err="1" smtClean="0">
                <a:latin typeface="Gabriola" pitchFamily="82" charset="0"/>
              </a:rPr>
              <a:t>Amphipathic</a:t>
            </a:r>
            <a:r>
              <a:rPr lang="en-US" dirty="0" smtClean="0">
                <a:latin typeface="Gabriola" pitchFamily="82" charset="0"/>
              </a:rPr>
              <a:t>- </a:t>
            </a:r>
          </a:p>
          <a:p>
            <a:r>
              <a:rPr lang="en-US" dirty="0" smtClean="0">
                <a:latin typeface="Gabriola" pitchFamily="82" charset="0"/>
              </a:rPr>
              <a:t>OH group</a:t>
            </a:r>
            <a:endParaRPr lang="en-US" dirty="0">
              <a:latin typeface="Gabriola" pitchFamily="82" charset="0"/>
            </a:endParaRPr>
          </a:p>
        </p:txBody>
      </p:sp>
      <p:sp>
        <p:nvSpPr>
          <p:cNvPr id="99" name="TextBox 98"/>
          <p:cNvSpPr txBox="1"/>
          <p:nvPr/>
        </p:nvSpPr>
        <p:spPr>
          <a:xfrm>
            <a:off x="5012793" y="3810000"/>
            <a:ext cx="1692807" cy="923330"/>
          </a:xfrm>
          <a:prstGeom prst="rect">
            <a:avLst/>
          </a:prstGeom>
          <a:noFill/>
        </p:spPr>
        <p:txBody>
          <a:bodyPr wrap="square" rtlCol="0">
            <a:spAutoFit/>
          </a:bodyPr>
          <a:lstStyle/>
          <a:p>
            <a:r>
              <a:rPr lang="en-US" dirty="0" err="1" smtClean="0">
                <a:latin typeface="Gabriola" pitchFamily="82" charset="0"/>
              </a:rPr>
              <a:t>Amphipathic</a:t>
            </a:r>
            <a:r>
              <a:rPr lang="en-US" dirty="0" smtClean="0">
                <a:latin typeface="Gabriola" pitchFamily="82" charset="0"/>
              </a:rPr>
              <a:t>-</a:t>
            </a:r>
          </a:p>
          <a:p>
            <a:r>
              <a:rPr lang="en-US" dirty="0" smtClean="0">
                <a:latin typeface="Gabriola" pitchFamily="82" charset="0"/>
              </a:rPr>
              <a:t> polar group- NH- H-bonds</a:t>
            </a:r>
            <a:endParaRPr lang="en-US" dirty="0">
              <a:latin typeface="Gabriola"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3163</TotalTime>
  <Words>3000</Words>
  <Application>Microsoft Office PowerPoint</Application>
  <PresentationFormat>On-screen Show (4:3)</PresentationFormat>
  <Paragraphs>986</Paragraphs>
  <Slides>58</Slides>
  <Notes>20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Amino Acids </vt:lpstr>
      <vt:lpstr>Basic structure of an Amino Acid</vt:lpstr>
      <vt:lpstr>Basic structure of an Amino Acid</vt:lpstr>
      <vt:lpstr> </vt:lpstr>
      <vt:lpstr>PowerPoint Presentation</vt:lpstr>
      <vt:lpstr>Aliphatic nonpolar amino acids:  Ala, Met, Pro</vt:lpstr>
      <vt:lpstr>Aliphatic nonpolar amino acids:  Val, Leu, and Ile</vt:lpstr>
      <vt:lpstr>Aromatic nonpolar amino acids: Tyr, Trp and Phe</vt:lpstr>
      <vt:lpstr>Hydrophilic  (polar amino acids)  </vt:lpstr>
      <vt:lpstr>Polar, uncharged amino acids</vt:lpstr>
      <vt:lpstr>PowerPoint Presentation</vt:lpstr>
      <vt:lpstr>Functions of polar uncharged groups</vt:lpstr>
      <vt:lpstr>PowerPoint Presentation</vt:lpstr>
      <vt:lpstr>Charged polar (acidic) side chains</vt:lpstr>
      <vt:lpstr>PowerPoint Presentation</vt:lpstr>
      <vt:lpstr>Charged polar (basic) side chains</vt:lpstr>
      <vt:lpstr>PowerPoint Presentation</vt:lpstr>
      <vt:lpstr>PowerPoint Presentation</vt:lpstr>
      <vt:lpstr>Essential and Non essential  Amino Acids</vt:lpstr>
      <vt:lpstr>Amino acid derivatives-</vt:lpstr>
      <vt:lpstr>Amino acid derivatives</vt:lpstr>
      <vt:lpstr>Amino acid derivatives</vt:lpstr>
      <vt:lpstr>Nonstandard amino acids  </vt:lpstr>
      <vt:lpstr>Peptides</vt:lpstr>
      <vt:lpstr>Condensation of two amino acids to form peptide bond </vt:lpstr>
      <vt:lpstr>PowerPoint Presentation</vt:lpstr>
      <vt:lpstr>Disulfides</vt:lpstr>
      <vt:lpstr> Proteins</vt:lpstr>
      <vt:lpstr> Functions of Proteins</vt:lpstr>
      <vt:lpstr>PowerPoint Presentation</vt:lpstr>
      <vt:lpstr>PowerPoint Presentation</vt:lpstr>
      <vt:lpstr>Primary Structure</vt:lpstr>
      <vt:lpstr>Secondary Structure</vt:lpstr>
      <vt:lpstr>PowerPoint Presentation</vt:lpstr>
      <vt:lpstr>PowerPoint Presentation</vt:lpstr>
      <vt:lpstr>Tertiary Structure</vt:lpstr>
      <vt:lpstr>PowerPoint Presentation</vt:lpstr>
      <vt:lpstr>PowerPoint Presentation</vt:lpstr>
      <vt:lpstr>PowerPoint Presentation</vt:lpstr>
      <vt:lpstr>PowerPoint Presentation</vt:lpstr>
      <vt:lpstr>PowerPoint Presentation</vt:lpstr>
      <vt:lpstr>Sickle-Cell Disease:</vt:lpstr>
      <vt:lpstr>PowerPoint Presentation</vt:lpstr>
      <vt:lpstr>PowerPoint Presentation</vt:lpstr>
      <vt:lpstr>PowerPoint Presentation</vt:lpstr>
      <vt:lpstr>PowerPoint Presentation</vt:lpstr>
      <vt:lpstr>Some Common Fibrous and Globular Proteins</vt:lpstr>
      <vt:lpstr>-Keratin</vt:lpstr>
      <vt:lpstr>Fibroin</vt:lpstr>
      <vt:lpstr>Myoglobin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Gerald Juma</dc:creator>
  <cp:lastModifiedBy>Dr.Juma</cp:lastModifiedBy>
  <cp:revision>113</cp:revision>
  <dcterms:created xsi:type="dcterms:W3CDTF">2011-09-09T17:43:30Z</dcterms:created>
  <dcterms:modified xsi:type="dcterms:W3CDTF">2016-01-28T03:10:37Z</dcterms:modified>
</cp:coreProperties>
</file>