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370" r:id="rId2"/>
    <p:sldId id="371" r:id="rId3"/>
    <p:sldId id="488" r:id="rId4"/>
    <p:sldId id="489" r:id="rId5"/>
    <p:sldId id="372" r:id="rId6"/>
    <p:sldId id="373" r:id="rId7"/>
    <p:sldId id="375" r:id="rId8"/>
    <p:sldId id="376" r:id="rId9"/>
    <p:sldId id="436" r:id="rId10"/>
    <p:sldId id="447" r:id="rId11"/>
    <p:sldId id="485" r:id="rId12"/>
    <p:sldId id="437" r:id="rId13"/>
    <p:sldId id="438" r:id="rId14"/>
    <p:sldId id="439" r:id="rId15"/>
    <p:sldId id="486" r:id="rId16"/>
    <p:sldId id="440" r:id="rId17"/>
    <p:sldId id="441" r:id="rId18"/>
    <p:sldId id="442" r:id="rId19"/>
    <p:sldId id="452" r:id="rId20"/>
    <p:sldId id="453" r:id="rId21"/>
    <p:sldId id="432" r:id="rId22"/>
    <p:sldId id="444" r:id="rId23"/>
    <p:sldId id="446" r:id="rId24"/>
    <p:sldId id="445" r:id="rId25"/>
    <p:sldId id="377" r:id="rId26"/>
    <p:sldId id="431" r:id="rId27"/>
    <p:sldId id="434" r:id="rId28"/>
    <p:sldId id="381" r:id="rId29"/>
    <p:sldId id="391" r:id="rId30"/>
    <p:sldId id="392" r:id="rId31"/>
    <p:sldId id="393" r:id="rId32"/>
    <p:sldId id="394" r:id="rId33"/>
    <p:sldId id="454" r:id="rId34"/>
    <p:sldId id="457" r:id="rId35"/>
    <p:sldId id="458" r:id="rId36"/>
    <p:sldId id="459" r:id="rId37"/>
    <p:sldId id="490" r:id="rId38"/>
    <p:sldId id="460" r:id="rId39"/>
    <p:sldId id="461" r:id="rId40"/>
    <p:sldId id="468" r:id="rId41"/>
    <p:sldId id="463" r:id="rId42"/>
    <p:sldId id="470" r:id="rId43"/>
    <p:sldId id="462" r:id="rId44"/>
    <p:sldId id="471" r:id="rId45"/>
    <p:sldId id="469" r:id="rId46"/>
    <p:sldId id="399" r:id="rId47"/>
    <p:sldId id="400" r:id="rId48"/>
    <p:sldId id="401" r:id="rId49"/>
    <p:sldId id="402" r:id="rId50"/>
    <p:sldId id="404" r:id="rId51"/>
    <p:sldId id="405" r:id="rId52"/>
    <p:sldId id="406" r:id="rId53"/>
    <p:sldId id="407" r:id="rId54"/>
    <p:sldId id="409" r:id="rId55"/>
    <p:sldId id="472" r:id="rId56"/>
    <p:sldId id="466" r:id="rId57"/>
    <p:sldId id="473" r:id="rId58"/>
    <p:sldId id="474" r:id="rId59"/>
    <p:sldId id="411" r:id="rId60"/>
    <p:sldId id="413" r:id="rId61"/>
    <p:sldId id="414" r:id="rId62"/>
    <p:sldId id="415" r:id="rId63"/>
    <p:sldId id="475" r:id="rId64"/>
    <p:sldId id="416" r:id="rId65"/>
    <p:sldId id="417" r:id="rId66"/>
    <p:sldId id="484" r:id="rId67"/>
    <p:sldId id="476" r:id="rId68"/>
    <p:sldId id="477" r:id="rId69"/>
    <p:sldId id="418" r:id="rId70"/>
    <p:sldId id="419" r:id="rId71"/>
    <p:sldId id="479" r:id="rId72"/>
    <p:sldId id="420" r:id="rId73"/>
    <p:sldId id="421" r:id="rId74"/>
    <p:sldId id="423" r:id="rId75"/>
    <p:sldId id="478" r:id="rId76"/>
    <p:sldId id="424" r:id="rId77"/>
    <p:sldId id="425" r:id="rId78"/>
    <p:sldId id="481" r:id="rId79"/>
    <p:sldId id="482" r:id="rId80"/>
    <p:sldId id="483" r:id="rId81"/>
    <p:sldId id="427" r:id="rId82"/>
    <p:sldId id="428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ADCC-B9A9-46D6-BAEC-3702199D4E0F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64DC6-C320-45EA-8FF3-6F0BDB9A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64DC6-C320-45EA-8FF3-6F0BDB9AB3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64DC6-C320-45EA-8FF3-6F0BDB9AB3D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64DC6-C320-45EA-8FF3-6F0BDB9AB3D6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15DAC-9A2B-431B-AF51-F95BEE8C07B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9C27-04DB-48DF-88B6-8A85DE22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exams4u.com/2012/09/carbohydrates-intoductio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1.bp.blogspot.com/-hingIz7sYLI/Tq7mRRFHZQI/AAAAAAAAABc/9Q9y8DT4_GQ/s1600/lipids.pn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LIPIDS: STRUCTURE &amp;FUNCTION</a:t>
            </a:r>
          </a:p>
        </p:txBody>
      </p:sp>
      <p:sp>
        <p:nvSpPr>
          <p:cNvPr id="1024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12800" dirty="0">
                <a:latin typeface="Goudy Old Style" pitchFamily="18" charset="0"/>
              </a:rPr>
              <a:t>Heterogeneous </a:t>
            </a:r>
            <a:r>
              <a:rPr lang="en-US" sz="12800" dirty="0" smtClean="0">
                <a:latin typeface="Goudy Old Style" pitchFamily="18" charset="0"/>
              </a:rPr>
              <a:t>group hydrophobic </a:t>
            </a:r>
            <a:r>
              <a:rPr lang="en-US" sz="12800" dirty="0">
                <a:latin typeface="Goudy Old Style" pitchFamily="18" charset="0"/>
              </a:rPr>
              <a:t>of </a:t>
            </a:r>
            <a:r>
              <a:rPr lang="en-US" sz="12800" dirty="0" smtClean="0">
                <a:latin typeface="Goudy Old Style" pitchFamily="18" charset="0"/>
              </a:rPr>
              <a:t>organic </a:t>
            </a:r>
            <a:r>
              <a:rPr lang="en-US" sz="12800" dirty="0" smtClean="0">
                <a:latin typeface="Goudy Old Style" pitchFamily="18" charset="0"/>
              </a:rPr>
              <a:t>molecules mainly made </a:t>
            </a:r>
            <a:r>
              <a:rPr lang="en-US" sz="12800" dirty="0" smtClean="0">
                <a:latin typeface="Goudy Old Style" pitchFamily="18" charset="0"/>
              </a:rPr>
              <a:t>of C,H,O</a:t>
            </a:r>
          </a:p>
          <a:p>
            <a:pPr>
              <a:buFont typeface="Wingdings" pitchFamily="2" charset="2"/>
              <a:buChar char="v"/>
            </a:pPr>
            <a:r>
              <a:rPr lang="en-US" sz="12800" dirty="0" smtClean="0">
                <a:latin typeface="Goudy Old Style" pitchFamily="18" charset="0"/>
              </a:rPr>
              <a:t>No general formula- no common functional group</a:t>
            </a: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physical and not structurally characterised</a:t>
            </a:r>
            <a:endParaRPr lang="en-US" sz="1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800" dirty="0" smtClean="0">
                <a:latin typeface="Goudy Old Style" pitchFamily="18" charset="0"/>
              </a:rPr>
              <a:t>Naturally appear greasy </a:t>
            </a:r>
            <a:r>
              <a:rPr lang="en-US" sz="12800" dirty="0" smtClean="0">
                <a:latin typeface="Goudy Old Style" pitchFamily="18" charset="0"/>
              </a:rPr>
              <a:t>or oily</a:t>
            </a:r>
          </a:p>
          <a:p>
            <a:pPr>
              <a:buFont typeface="Wingdings" pitchFamily="2" charset="2"/>
              <a:buChar char="v"/>
            </a:pPr>
            <a:r>
              <a:rPr lang="en-US" sz="12800" dirty="0">
                <a:latin typeface="Goudy Old Style" pitchFamily="18" charset="0"/>
              </a:rPr>
              <a:t>Hydrophobic – “water-fearing” </a:t>
            </a:r>
          </a:p>
          <a:p>
            <a:pPr>
              <a:buFont typeface="Wingdings" pitchFamily="2" charset="2"/>
              <a:buChar char="v"/>
            </a:pPr>
            <a:r>
              <a:rPr lang="en-US" sz="12800" dirty="0">
                <a:latin typeface="Goudy Old Style" pitchFamily="18" charset="0"/>
              </a:rPr>
              <a:t>lipophilic – “fat-loving”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2800" dirty="0" smtClean="0">
                <a:latin typeface="Goudy Old Style" pitchFamily="18" charset="0"/>
              </a:rPr>
              <a:t>More soluble in </a:t>
            </a:r>
            <a:r>
              <a:rPr lang="en-US" sz="12800" dirty="0" smtClean="0">
                <a:latin typeface="Goudy Old Style" pitchFamily="18" charset="0"/>
              </a:rPr>
              <a:t>organic </a:t>
            </a:r>
            <a:r>
              <a:rPr lang="en-US" sz="12800" dirty="0" smtClean="0">
                <a:latin typeface="Goudy Old Style" pitchFamily="18" charset="0"/>
              </a:rPr>
              <a:t>solvents than in water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1600" dirty="0" smtClean="0">
                <a:latin typeface="Goudy Old Style" pitchFamily="18" charset="0"/>
              </a:rPr>
              <a:t>S</a:t>
            </a:r>
            <a:r>
              <a:rPr lang="en-US" sz="11600" dirty="0" smtClean="0">
                <a:latin typeface="Goudy Old Style" pitchFamily="18" charset="0"/>
              </a:rPr>
              <a:t>olubility </a:t>
            </a:r>
            <a:r>
              <a:rPr lang="en-US" sz="11600" dirty="0" smtClean="0">
                <a:latin typeface="Goudy Old Style" pitchFamily="18" charset="0"/>
              </a:rPr>
              <a:t>varies </a:t>
            </a:r>
            <a:endParaRPr lang="en-US" sz="11600" dirty="0" smtClean="0">
              <a:latin typeface="Goudy Old Style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2400" dirty="0" smtClean="0">
                <a:latin typeface="Goudy Old Style" pitchFamily="18" charset="0"/>
              </a:rPr>
              <a:t>Naturally exists as </a:t>
            </a:r>
            <a:endParaRPr lang="en-US" sz="12400" dirty="0" smtClean="0">
              <a:latin typeface="Goudy Old Style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400" dirty="0" smtClean="0">
                <a:latin typeface="Goudy Old Style" pitchFamily="18" charset="0"/>
              </a:rPr>
              <a:t>Fats </a:t>
            </a:r>
            <a:r>
              <a:rPr lang="en-US" sz="12400" dirty="0" smtClean="0">
                <a:latin typeface="Goudy Old Style" pitchFamily="18" charset="0"/>
              </a:rPr>
              <a:t>- solid at room temperature.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400" dirty="0" smtClean="0">
                <a:latin typeface="Goudy Old Style" pitchFamily="18" charset="0"/>
              </a:rPr>
              <a:t>Oils - liquid at room temperature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11200" dirty="0" smtClean="0">
              <a:latin typeface="Goudy Old Style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11200" dirty="0" smtClean="0">
              <a:latin typeface="Goudy Old Style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Goudy Old Style" pitchFamily="18" charset="0"/>
              </a:rPr>
              <a:t/>
            </a:r>
            <a:br>
              <a:rPr lang="en-US" sz="4400">
                <a:solidFill>
                  <a:schemeClr val="tx2"/>
                </a:solidFill>
                <a:latin typeface="Goudy Old Style" pitchFamily="18" charset="0"/>
              </a:rPr>
            </a:br>
            <a:endParaRPr lang="en-US" sz="4400">
              <a:solidFill>
                <a:schemeClr val="tx2"/>
              </a:solidFill>
              <a:latin typeface="Goudy Old Style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Goudy Old Style" pitchFamily="18" charset="0"/>
              </a:rPr>
              <a:t>Saturated </a:t>
            </a:r>
            <a:r>
              <a:rPr lang="en-US" sz="2800" dirty="0">
                <a:solidFill>
                  <a:srgbClr val="FF0000"/>
                </a:solidFill>
                <a:latin typeface="Goudy Old Style" pitchFamily="18" charset="0"/>
              </a:rPr>
              <a:t>fatty acids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Exhibit maximum </a:t>
            </a:r>
            <a:r>
              <a:rPr lang="en-US" sz="2800" dirty="0">
                <a:latin typeface="Goudy Old Style" pitchFamily="18" charset="0"/>
              </a:rPr>
              <a:t>number of hydrogen atoms possible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N</a:t>
            </a:r>
            <a:r>
              <a:rPr lang="en-US" sz="2800" dirty="0" smtClean="0">
                <a:latin typeface="Goudy Old Style" pitchFamily="18" charset="0"/>
              </a:rPr>
              <a:t>o </a:t>
            </a:r>
            <a:r>
              <a:rPr lang="en-US" sz="2800" dirty="0">
                <a:latin typeface="Goudy Old Style" pitchFamily="18" charset="0"/>
              </a:rPr>
              <a:t>double </a:t>
            </a:r>
            <a:r>
              <a:rPr lang="en-US" sz="2800" dirty="0" smtClean="0">
                <a:latin typeface="Goudy Old Style" pitchFamily="18" charset="0"/>
              </a:rPr>
              <a:t>bonds but </a:t>
            </a:r>
            <a:r>
              <a:rPr lang="en-US" sz="2800" dirty="0">
                <a:latin typeface="Goudy Old Style" pitchFamily="18" charset="0"/>
              </a:rPr>
              <a:t>single C-C bonds </a:t>
            </a:r>
            <a:r>
              <a:rPr lang="en-US" sz="2800" dirty="0" smtClean="0">
                <a:latin typeface="Goudy Old Style" pitchFamily="18" charset="0"/>
              </a:rPr>
              <a:t>in hydrocarbon tails</a:t>
            </a:r>
            <a:endParaRPr lang="en-US" sz="2800" dirty="0">
              <a:latin typeface="Goudy Old Styl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solid at room temp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most </a:t>
            </a:r>
            <a:r>
              <a:rPr lang="en-US" sz="2800" dirty="0" smtClean="0">
                <a:latin typeface="Goudy Old Style" pitchFamily="18" charset="0"/>
              </a:rPr>
              <a:t> found in animal </a:t>
            </a:r>
            <a:r>
              <a:rPr lang="en-US" sz="2800" dirty="0">
                <a:latin typeface="Goudy Old Style" pitchFamily="18" charset="0"/>
              </a:rPr>
              <a:t>fats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Goudy Old Styl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Goudy Old Style" pitchFamily="18" charset="0"/>
              </a:rPr>
              <a:t>.</a:t>
            </a:r>
            <a:endParaRPr lang="en-US" sz="2400" dirty="0">
              <a:latin typeface="Goudy Old Style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>
              <a:latin typeface="Goudy Old Styl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Goudy Old Style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08125" y="-60325"/>
            <a:ext cx="4721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oudy Old Style" pitchFamily="18" charset="0"/>
              </a:rPr>
              <a:t>TYPES OF FATTY ACIDS</a:t>
            </a:r>
            <a:endParaRPr lang="en-US" sz="32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10</a:t>
            </a:fld>
            <a:endParaRPr lang="en-US">
              <a:latin typeface="Goudy Old Style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57200" y="2971800"/>
            <a:ext cx="8001000" cy="3006725"/>
            <a:chOff x="1520" y="2104"/>
            <a:chExt cx="3520" cy="189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0" y="2104"/>
              <a:ext cx="3520" cy="1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358" y="3761"/>
              <a:ext cx="922" cy="17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200" b="1">
                  <a:latin typeface="Goudy Old Style" pitchFamily="18" charset="0"/>
                </a:rPr>
                <a:t>(a)  Saturated fat and fatty acid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191" y="3083"/>
              <a:ext cx="386" cy="17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200">
                  <a:latin typeface="Goudy Old Style" pitchFamily="18" charset="0"/>
                </a:rPr>
                <a:t>Stearic acid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815" y="3760"/>
              <a:ext cx="82" cy="19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lang="en-US" sz="1400" b="1">
                <a:latin typeface="Goudy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Unsaturated fatty acids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03237"/>
            <a:ext cx="9144000" cy="29257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one or more C=C bonds in their structure.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Vary in the length and number and locations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d.b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40005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D. b cause “kinks” in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hydrophobic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tails molecule’s shape.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I.e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 d-b pushes the molecules apart, lowering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density  &amp; MP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liquid at room temp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Unsaturated fatty acids are common plant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11</a:t>
            </a:fld>
            <a:endParaRPr lang="en-US">
              <a:latin typeface="Goudy Old Style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81000" y="3581400"/>
            <a:ext cx="8457231" cy="3289073"/>
            <a:chOff x="1453" y="1488"/>
            <a:chExt cx="3507" cy="2256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776" y="1488"/>
              <a:ext cx="3184" cy="2256"/>
              <a:chOff x="1200" y="1536"/>
              <a:chExt cx="3184" cy="2256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00" y="1536"/>
                <a:ext cx="3184" cy="2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1362" y="3590"/>
                <a:ext cx="949" cy="17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latin typeface="Goudy Old Style" pitchFamily="18" charset="0"/>
                  </a:rPr>
                  <a:t>(b)  Unsaturated fat and fatty acid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3224" y="3496"/>
                <a:ext cx="471" cy="29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 i="1">
                    <a:latin typeface="Goudy Old Style" pitchFamily="18" charset="0"/>
                  </a:rPr>
                  <a:t>cis</a:t>
                </a:r>
                <a:r>
                  <a:rPr kumimoji="1" lang="en-US" sz="1200">
                    <a:latin typeface="Goudy Old Style" pitchFamily="18" charset="0"/>
                  </a:rPr>
                  <a:t> double bond</a:t>
                </a:r>
              </a:p>
              <a:p>
                <a:pPr algn="ctr" eaLnBrk="0" hangingPunct="0"/>
                <a:r>
                  <a:rPr kumimoji="1" lang="en-US" sz="1200">
                    <a:latin typeface="Goudy Old Style" pitchFamily="18" charset="0"/>
                  </a:rPr>
                  <a:t>causes bending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3880" y="2611"/>
                <a:ext cx="330" cy="17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latin typeface="Goudy Old Style" pitchFamily="18" charset="0"/>
                  </a:rPr>
                  <a:t>Oleic acid</a:t>
                </a: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3600" y="308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>
                  <a:latin typeface="Goudy Old Style" pitchFamily="18" charset="0"/>
                </a:endParaRPr>
              </a:p>
            </p:txBody>
          </p: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453" y="3536"/>
              <a:ext cx="77" cy="19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lang="en-US" sz="1400" b="1">
                <a:latin typeface="Goudy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58813"/>
            <a:ext cx="9144000" cy="6199187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667000"/>
            <a:ext cx="3962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Goudy Old Style" pitchFamily="18" charset="0"/>
              </a:rPr>
              <a:t>UNSATURATED</a:t>
            </a:r>
          </a:p>
          <a:p>
            <a:r>
              <a:rPr lang="en-US" sz="2800" dirty="0">
                <a:latin typeface="Goudy Old Style" pitchFamily="18" charset="0"/>
              </a:rPr>
              <a:t>One double </a:t>
            </a:r>
            <a:r>
              <a:rPr lang="en-US" sz="2800" dirty="0" smtClean="0">
                <a:latin typeface="Goudy Old Style" pitchFamily="18" charset="0"/>
              </a:rPr>
              <a:t>bond= </a:t>
            </a:r>
            <a:r>
              <a:rPr lang="en-US" sz="2800" dirty="0">
                <a:latin typeface="Goudy Old Style" pitchFamily="18" charset="0"/>
              </a:rPr>
              <a:t>monounsaturated </a:t>
            </a:r>
            <a:r>
              <a:rPr lang="en-US" sz="2800" dirty="0" err="1">
                <a:latin typeface="Goudy Old Style" pitchFamily="18" charset="0"/>
              </a:rPr>
              <a:t>f.a</a:t>
            </a:r>
            <a:endParaRPr lang="en-US" sz="2800" dirty="0">
              <a:latin typeface="Goudy Old Style" pitchFamily="18" charset="0"/>
            </a:endParaRPr>
          </a:p>
          <a:p>
            <a:r>
              <a:rPr lang="en-US" sz="2800" dirty="0">
                <a:latin typeface="Goudy Old Style" pitchFamily="18" charset="0"/>
              </a:rPr>
              <a:t>Two or more double </a:t>
            </a:r>
            <a:r>
              <a:rPr lang="en-US" sz="2800" dirty="0" smtClean="0">
                <a:latin typeface="Goudy Old Style" pitchFamily="18" charset="0"/>
              </a:rPr>
              <a:t>bonds = </a:t>
            </a:r>
            <a:r>
              <a:rPr lang="en-US" sz="2800" dirty="0">
                <a:latin typeface="Goudy Old Style" pitchFamily="18" charset="0"/>
              </a:rPr>
              <a:t>poly-  unsaturated fatty acid</a:t>
            </a:r>
          </a:p>
          <a:p>
            <a:endParaRPr lang="en-US" sz="2800" dirty="0">
              <a:latin typeface="Goudy Old Style" pitchFamily="18" charset="0"/>
            </a:endParaRPr>
          </a:p>
          <a:p>
            <a:endParaRPr lang="en-US" sz="2800" dirty="0"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6200"/>
            <a:ext cx="424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itchFamily="18" charset="0"/>
              </a:rPr>
              <a:t>TYPES OF FATTY ACIDS:</a:t>
            </a:r>
            <a:endParaRPr lang="en-US" sz="28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TYPES OF FATTY ACIDS:</a:t>
            </a:r>
            <a:b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smtClean="0">
                <a:latin typeface="Goudy Old Style" pitchFamily="18" charset="0"/>
              </a:rPr>
              <a:t>Unsaturated </a:t>
            </a:r>
            <a:r>
              <a:rPr lang="en-US" sz="3000" dirty="0" err="1" smtClean="0">
                <a:latin typeface="Goudy Old Style" pitchFamily="18" charset="0"/>
              </a:rPr>
              <a:t>f.a</a:t>
            </a:r>
            <a:r>
              <a:rPr lang="en-US" sz="3000" dirty="0" smtClean="0">
                <a:latin typeface="Goudy Old Style" pitchFamily="18" charset="0"/>
              </a:rPr>
              <a:t> have two types of </a:t>
            </a:r>
            <a:r>
              <a:rPr lang="en-US" sz="3000" dirty="0" smtClean="0">
                <a:latin typeface="Goudy Old Style" pitchFamily="18" charset="0"/>
              </a:rPr>
              <a:t>double bonds</a:t>
            </a:r>
            <a:endParaRPr lang="en-US" sz="3000" dirty="0" smtClean="0">
              <a:latin typeface="Goudy Old Style" pitchFamily="18" charset="0"/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b="1" dirty="0" err="1" smtClean="0">
                <a:latin typeface="Goudy Old Style" pitchFamily="18" charset="0"/>
              </a:rPr>
              <a:t>Cis</a:t>
            </a:r>
            <a:r>
              <a:rPr lang="en-US" sz="3000" b="1" dirty="0" smtClean="0">
                <a:latin typeface="Goudy Old Style" pitchFamily="18" charset="0"/>
              </a:rPr>
              <a:t> </a:t>
            </a:r>
            <a:r>
              <a:rPr lang="en-US" sz="3000" b="1" dirty="0" err="1" smtClean="0">
                <a:latin typeface="Goudy Old Style" pitchFamily="18" charset="0"/>
              </a:rPr>
              <a:t>d.b</a:t>
            </a:r>
            <a:r>
              <a:rPr lang="en-US" sz="3000" b="1" dirty="0" smtClean="0">
                <a:latin typeface="Goudy Old Style" pitchFamily="18" charset="0"/>
              </a:rPr>
              <a:t>:- </a:t>
            </a:r>
            <a:r>
              <a:rPr lang="en-US" sz="3000" dirty="0" smtClean="0">
                <a:latin typeface="Goudy Old Style" pitchFamily="18" charset="0"/>
              </a:rPr>
              <a:t>H on the carbons joined by a </a:t>
            </a:r>
            <a:r>
              <a:rPr lang="en-US" sz="3000" dirty="0" err="1" smtClean="0">
                <a:latin typeface="Goudy Old Style" pitchFamily="18" charset="0"/>
              </a:rPr>
              <a:t>d.b</a:t>
            </a:r>
            <a:r>
              <a:rPr lang="en-US" sz="3000" dirty="0" smtClean="0">
                <a:latin typeface="Goudy Old Style" pitchFamily="18" charset="0"/>
              </a:rPr>
              <a:t> are on the same side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Goudy Old Style" pitchFamily="18" charset="0"/>
              </a:rPr>
              <a:t>the carbon chain is bent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b="1" dirty="0" smtClean="0">
                <a:latin typeface="Goudy Old Style" pitchFamily="18" charset="0"/>
              </a:rPr>
              <a:t>Trans </a:t>
            </a:r>
            <a:r>
              <a:rPr lang="en-US" sz="3000" b="1" dirty="0" err="1" smtClean="0">
                <a:latin typeface="Goudy Old Style" pitchFamily="18" charset="0"/>
              </a:rPr>
              <a:t>d.b</a:t>
            </a:r>
            <a:r>
              <a:rPr lang="en-US" sz="3000" b="1" dirty="0" smtClean="0">
                <a:latin typeface="Goudy Old Style" pitchFamily="18" charset="0"/>
              </a:rPr>
              <a:t>:-  </a:t>
            </a:r>
            <a:r>
              <a:rPr lang="en-US" sz="3000" dirty="0" smtClean="0">
                <a:latin typeface="Goudy Old Style" pitchFamily="18" charset="0"/>
              </a:rPr>
              <a:t>H on the carbons joined by a </a:t>
            </a:r>
            <a:r>
              <a:rPr lang="en-US" sz="3000" dirty="0" err="1" smtClean="0">
                <a:latin typeface="Goudy Old Style" pitchFamily="18" charset="0"/>
              </a:rPr>
              <a:t>d.b</a:t>
            </a:r>
            <a:r>
              <a:rPr lang="en-US" sz="3000" dirty="0" smtClean="0">
                <a:latin typeface="Goudy Old Style" pitchFamily="18" charset="0"/>
              </a:rPr>
              <a:t> are on the opposite side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Goudy Old Style" pitchFamily="18" charset="0"/>
              </a:rPr>
              <a:t>the carbon chain is </a:t>
            </a:r>
            <a:r>
              <a:rPr lang="en-US" sz="3000" dirty="0" smtClean="0">
                <a:latin typeface="Goudy Old Style" pitchFamily="18" charset="0"/>
              </a:rPr>
              <a:t>straighter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30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Goudy Old Style" pitchFamily="18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dirty="0" smtClean="0">
              <a:latin typeface="Goudy Old Style" pitchFamily="18" charset="0"/>
            </a:endParaRPr>
          </a:p>
          <a:p>
            <a:endParaRPr lang="en-US" dirty="0" smtClean="0">
              <a:latin typeface="Goudy Old Style" pitchFamily="18" charset="0"/>
            </a:endParaRPr>
          </a:p>
          <a:p>
            <a:endParaRPr lang="en-US" dirty="0" smtClean="0">
              <a:latin typeface="Goudy Old Style" pitchFamily="18" charset="0"/>
            </a:endParaRPr>
          </a:p>
          <a:p>
            <a:endParaRPr lang="en-US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Goudy Old Style" pitchFamily="18" charset="0"/>
              </a:rPr>
              <a:t>TYPES OF FATTY ACIDS: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2" descr="oleic acid, trans 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5475"/>
            <a:ext cx="2438400" cy="1990725"/>
          </a:xfrm>
          <a:prstGeom prst="rect">
            <a:avLst/>
          </a:prstGeom>
          <a:noFill/>
        </p:spPr>
      </p:pic>
      <p:pic>
        <p:nvPicPr>
          <p:cNvPr id="3" name="Picture 73" descr="alpha-linolenic ac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1925"/>
            <a:ext cx="2438400" cy="258127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964078"/>
            <a:ext cx="6629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the "kink"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bend, in the Hydrocarbon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chains </a:t>
            </a:r>
            <a:r>
              <a:rPr lang="en-US" sz="2600" dirty="0" smtClean="0">
                <a:latin typeface="Goudy Old Style" pitchFamily="18" charset="0"/>
              </a:rPr>
              <a:t>unsaturated fats prevents close packing of </a:t>
            </a:r>
            <a:r>
              <a:rPr lang="en-US" sz="2600" dirty="0" err="1" smtClean="0">
                <a:latin typeface="Goudy Old Style" pitchFamily="18" charset="0"/>
              </a:rPr>
              <a:t>f.a</a:t>
            </a:r>
            <a:endParaRPr lang="en-US" sz="2600" dirty="0" smtClean="0">
              <a:latin typeface="Goudy Old Style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makes the fatty acid stay fluid at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r.t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600" dirty="0" smtClean="0"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kinks in the structure make cell membranes flexible &amp; permeable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600" dirty="0" smtClean="0"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ome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mono-unsaturated fats,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 olive oil will solidify when refrigerated due less number of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unsaturation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600" dirty="0" smtClean="0"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oly-unsaturated fats, stay fluid even when refrigerated due to many kinks in their structures.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600" i="1" dirty="0" smtClean="0"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kinks in the struct</a:t>
            </a:r>
            <a:r>
              <a:rPr lang="en-US" sz="2600" dirty="0" smtClean="0">
                <a:latin typeface="Goudy Old Style" pitchFamily="18" charset="0"/>
                <a:ea typeface="Times New Roman" pitchFamily="18" charset="0"/>
                <a:cs typeface="Times New Roman" pitchFamily="18" charset="0"/>
              </a:rPr>
              <a:t>ure make cell membranes flexible &amp; permeable and nutrients to enter the cell and waste products to leave.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TYPES OF FATTY ACIDS: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oudy Old Style" pitchFamily="18" charset="0"/>
              </a:rPr>
              <a:t>UNSATURATED FATTY ACIDS </a:t>
            </a:r>
            <a:endParaRPr lang="en-US" sz="28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135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Most unsaturated </a:t>
            </a:r>
            <a:r>
              <a:rPr lang="en-US" sz="2800" dirty="0" err="1" smtClean="0">
                <a:latin typeface="Goudy Old Style" pitchFamily="18" charset="0"/>
              </a:rPr>
              <a:t>f.a</a:t>
            </a:r>
            <a:r>
              <a:rPr lang="en-US" sz="2800" dirty="0" smtClean="0">
                <a:latin typeface="Goudy Old Style" pitchFamily="18" charset="0"/>
              </a:rPr>
              <a:t> </a:t>
            </a:r>
            <a:r>
              <a:rPr lang="en-US" sz="2800" dirty="0" smtClean="0">
                <a:latin typeface="Goudy Old Style" pitchFamily="18" charset="0"/>
              </a:rPr>
              <a:t>have cis rather than trans </a:t>
            </a:r>
            <a:r>
              <a:rPr lang="en-US" sz="2800" dirty="0" err="1" smtClean="0">
                <a:latin typeface="Goudy Old Style" pitchFamily="18" charset="0"/>
              </a:rPr>
              <a:t>d.b</a:t>
            </a:r>
            <a:endParaRPr lang="en-US" sz="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The presence of d.bs in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lowers the mp of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Fatty </a:t>
            </a:r>
            <a:r>
              <a:rPr lang="en-US" sz="2800" dirty="0" smtClean="0">
                <a:latin typeface="Goudy Old Style" pitchFamily="18" charset="0"/>
              </a:rPr>
              <a:t>acids with Cis </a:t>
            </a:r>
            <a:r>
              <a:rPr lang="en-US" sz="2800" dirty="0" err="1" smtClean="0">
                <a:latin typeface="Goudy Old Style" pitchFamily="18" charset="0"/>
              </a:rPr>
              <a:t>d.b</a:t>
            </a:r>
            <a:endParaRPr lang="en-US" sz="28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 forms a rigid kink/bend  in the </a:t>
            </a:r>
            <a:r>
              <a:rPr lang="en-US" dirty="0" err="1" smtClean="0">
                <a:latin typeface="Goudy Old Style" pitchFamily="18" charset="0"/>
              </a:rPr>
              <a:t>f.a</a:t>
            </a:r>
            <a:r>
              <a:rPr lang="en-US" dirty="0" smtClean="0">
                <a:latin typeface="Goudy Old Style" pitchFamily="18" charset="0"/>
              </a:rPr>
              <a:t> carbon chain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prevents  close packing hence  </a:t>
            </a:r>
            <a:r>
              <a:rPr lang="en-US" dirty="0" err="1" smtClean="0">
                <a:latin typeface="Goudy Old Style" pitchFamily="18" charset="0"/>
              </a:rPr>
              <a:t>f.a</a:t>
            </a:r>
            <a:r>
              <a:rPr lang="en-US" dirty="0" smtClean="0">
                <a:latin typeface="Goudy Old Style" pitchFamily="18" charset="0"/>
              </a:rPr>
              <a:t> don’t stack compactly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</a:rPr>
              <a:t>Intermolcecular</a:t>
            </a:r>
            <a:r>
              <a:rPr lang="en-US" dirty="0" smtClean="0">
                <a:latin typeface="Goudy Old Style" pitchFamily="18" charset="0"/>
              </a:rPr>
              <a:t> forces are less effective leading to low </a:t>
            </a:r>
            <a:r>
              <a:rPr lang="en-US" dirty="0" err="1" smtClean="0">
                <a:latin typeface="Goudy Old Style" pitchFamily="18" charset="0"/>
              </a:rPr>
              <a:t>b.p</a:t>
            </a:r>
            <a:r>
              <a:rPr lang="en-US" dirty="0" smtClean="0">
                <a:latin typeface="Goudy Old Style" pitchFamily="18" charset="0"/>
              </a:rPr>
              <a:t> and </a:t>
            </a:r>
            <a:r>
              <a:rPr lang="en-US" dirty="0" err="1" smtClean="0">
                <a:latin typeface="Goudy Old Style" pitchFamily="18" charset="0"/>
              </a:rPr>
              <a:t>m.p</a:t>
            </a:r>
            <a:endParaRPr lang="en-US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Most are liquid at room temp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Fatty acids are diverse </a:t>
            </a:r>
            <a:r>
              <a:rPr lang="en-GB" sz="2800" dirty="0" err="1">
                <a:latin typeface="Goudy Old Style" pitchFamily="18" charset="0"/>
              </a:rPr>
              <a:t>f.a</a:t>
            </a:r>
            <a:r>
              <a:rPr lang="en-GB" sz="2800" dirty="0">
                <a:latin typeface="Goudy Old Style" pitchFamily="18" charset="0"/>
              </a:rPr>
              <a:t> due to chain length &amp; degree of saturation.</a:t>
            </a:r>
            <a:endParaRPr lang="en-US" sz="2800" dirty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Goudy Old Style" pitchFamily="18" charset="0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800" dirty="0" smtClean="0">
              <a:latin typeface="Goudy Old Style" pitchFamily="18" charset="0"/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800" dirty="0" smtClean="0">
              <a:latin typeface="Goudy Old Style" pitchFamily="18" charset="0"/>
            </a:endParaRPr>
          </a:p>
          <a:p>
            <a:pPr lvl="0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800" dirty="0" smtClean="0">
              <a:latin typeface="Goudy Old Style" pitchFamily="18" charset="0"/>
            </a:endParaRPr>
          </a:p>
          <a:p>
            <a:pPr lvl="0">
              <a:lnSpc>
                <a:spcPct val="90000"/>
              </a:lnSpc>
              <a:defRPr/>
            </a:pP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90600"/>
            <a:ext cx="7848600" cy="58674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8145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Goudy Old Style" pitchFamily="18" charset="0"/>
              </a:rPr>
              <a:t>Saturated and Unsaturated fatty acids </a:t>
            </a:r>
            <a:endParaRPr lang="en-US" sz="40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3725" y="838200"/>
            <a:ext cx="8321675" cy="60198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75976" y="76200"/>
            <a:ext cx="7783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oudy Old Style" pitchFamily="18" charset="0"/>
              </a:rPr>
              <a:t>Saturated and Unsaturated fatty acids in dietary fats </a:t>
            </a:r>
            <a:endParaRPr lang="en-US" sz="28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0"/>
          <a:ext cx="8534400" cy="5120640"/>
        </p:xfrm>
        <a:graphic>
          <a:graphicData uri="http://schemas.openxmlformats.org/drawingml/2006/table">
            <a:tbl>
              <a:tblPr/>
              <a:tblGrid>
                <a:gridCol w="1752600"/>
                <a:gridCol w="2743200"/>
                <a:gridCol w="2895600"/>
                <a:gridCol w="1143000"/>
              </a:tblGrid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Common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Systematic name 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Structure 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Abb. 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Laurate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000000"/>
                        </a:solidFill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)10COO</a:t>
                      </a:r>
                      <a:r>
                        <a:rPr lang="en-GB" sz="2800" baseline="30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12:0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Myristate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Tetradecanoate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)12COO</a:t>
                      </a:r>
                      <a:r>
                        <a:rPr lang="en-GB" sz="2800" baseline="30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14:0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Palmitate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n-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hexadecanoate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)14COO</a:t>
                      </a:r>
                      <a:r>
                        <a:rPr lang="en-GB" sz="2800" baseline="30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16:0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Stearate 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n-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octadecanoate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)16COO</a:t>
                      </a:r>
                      <a:r>
                        <a:rPr lang="en-GB" sz="2800" baseline="30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18:0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Arachidate 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n-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eicosanoate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)18COO</a:t>
                      </a:r>
                      <a:r>
                        <a:rPr lang="en-GB" sz="2800" baseline="30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20:0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Behenoate 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n-docosanoate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)20COO</a:t>
                      </a:r>
                      <a:r>
                        <a:rPr lang="en-GB" sz="2800" baseline="30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22:0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Lignoceate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n-tetracosanoate </a:t>
                      </a:r>
                      <a:endParaRPr lang="en-US" sz="28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8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)22COO</a:t>
                      </a:r>
                      <a:r>
                        <a:rPr lang="en-GB" sz="2800" baseline="30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-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24:0</a:t>
                      </a:r>
                      <a:endParaRPr lang="en-US" sz="28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350838" y="12700"/>
            <a:ext cx="114300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388938" y="44450"/>
            <a:ext cx="114300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388938" y="4763"/>
            <a:ext cx="114300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1371600" y="76200"/>
            <a:ext cx="6703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 Old Style" pitchFamily="18" charset="0"/>
                <a:ea typeface="Times New Roman" pitchFamily="18" charset="0"/>
              </a:rPr>
              <a:t>SATURATED FATTY ACIDS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cap="all" dirty="0" smtClean="0">
                <a:solidFill>
                  <a:srgbClr val="FF0000"/>
                </a:solidFill>
                <a:latin typeface="Goudy Old Style" pitchFamily="18" charset="0"/>
              </a:rPr>
              <a:t>Functions of lipids</a:t>
            </a:r>
            <a:r>
              <a:rPr lang="en-US" sz="2800" cap="all" dirty="0" smtClean="0">
                <a:solidFill>
                  <a:srgbClr val="FF0000"/>
                </a:solidFill>
                <a:latin typeface="Goudy Old Style" pitchFamily="18" charset="0"/>
              </a:rPr>
              <a:t/>
            </a:r>
            <a:br>
              <a:rPr lang="en-US" sz="2800" cap="all" dirty="0" smtClean="0">
                <a:solidFill>
                  <a:srgbClr val="FF0000"/>
                </a:solidFill>
                <a:latin typeface="Goudy Old Style" pitchFamily="18" charset="0"/>
              </a:rPr>
            </a:br>
            <a:endParaRPr lang="en-US" sz="2800" cap="all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943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Goudy Old Style" panose="02020502050305020303" pitchFamily="18" charset="0"/>
              </a:rPr>
              <a:t>Major source of energy: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Goudy Old Style" panose="02020502050305020303" pitchFamily="18" charset="0"/>
              </a:rPr>
              <a:t>Stored in form of TAG in adipose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Goudy Old Style" panose="02020502050305020303" pitchFamily="18" charset="0"/>
              </a:rPr>
              <a:t>form highly </a:t>
            </a:r>
            <a:r>
              <a:rPr lang="en-US" dirty="0">
                <a:latin typeface="Goudy Old Style" panose="02020502050305020303" pitchFamily="18" charset="0"/>
              </a:rPr>
              <a:t>concentrated source of energy for man</a:t>
            </a:r>
            <a:r>
              <a:rPr lang="en-US" dirty="0" smtClean="0">
                <a:latin typeface="Goudy Old Style" panose="02020502050305020303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Goudy Old Style" panose="02020502050305020303" pitchFamily="18" charset="0"/>
              </a:rPr>
              <a:t>Energy </a:t>
            </a:r>
            <a:r>
              <a:rPr lang="en-US" dirty="0">
                <a:latin typeface="Goudy Old Style" panose="02020502050305020303" pitchFamily="18" charset="0"/>
              </a:rPr>
              <a:t>is released by the oxidative break down of fat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Goudy Old Style" panose="02020502050305020303" pitchFamily="18" charset="0"/>
              </a:rPr>
              <a:t>Produce  2X </a:t>
            </a:r>
            <a:r>
              <a:rPr lang="en-US" dirty="0">
                <a:latin typeface="Goudy Old Style" panose="02020502050305020303" pitchFamily="18" charset="0"/>
              </a:rPr>
              <a:t>more </a:t>
            </a:r>
            <a:r>
              <a:rPr lang="en-US" dirty="0" smtClean="0">
                <a:latin typeface="Goudy Old Style" panose="02020502050305020303" pitchFamily="18" charset="0"/>
              </a:rPr>
              <a:t>energy </a:t>
            </a:r>
            <a:r>
              <a:rPr lang="en-US" dirty="0">
                <a:latin typeface="Goudy Old Style" panose="02020502050305020303" pitchFamily="18" charset="0"/>
              </a:rPr>
              <a:t>per gram as do the</a:t>
            </a:r>
            <a:r>
              <a:rPr lang="en-US" u="sng" dirty="0">
                <a:latin typeface="Goudy Old Style" panose="02020502050305020303" pitchFamily="18" charset="0"/>
                <a:hlinkClick r:id="rId2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-CHO</a:t>
            </a:r>
          </a:p>
          <a:p>
            <a:pPr marL="0" indent="0">
              <a:buNone/>
            </a:pPr>
            <a:r>
              <a:rPr lang="en-US" sz="2800" dirty="0">
                <a:latin typeface="Goudy Old Style" panose="02020502050305020303" pitchFamily="18" charset="0"/>
              </a:rPr>
              <a:t>2. </a:t>
            </a:r>
            <a:r>
              <a:rPr lang="en-US" sz="2800" b="1" dirty="0">
                <a:latin typeface="Goudy Old Style" panose="02020502050305020303" pitchFamily="18" charset="0"/>
              </a:rPr>
              <a:t>Food reserves: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Goudy Old Style" panose="02020502050305020303" pitchFamily="18" charset="0"/>
              </a:rPr>
              <a:t>TAGs are important food reserves </a:t>
            </a:r>
            <a:r>
              <a:rPr lang="en-US" dirty="0" smtClean="0">
                <a:latin typeface="Goudy Old Style" panose="02020502050305020303" pitchFamily="18" charset="0"/>
              </a:rPr>
              <a:t>in plants &amp;animals</a:t>
            </a:r>
            <a:r>
              <a:rPr lang="en-US" dirty="0">
                <a:latin typeface="Goudy Old Style" panose="02020502050305020303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Goudy Old Style" panose="02020502050305020303" pitchFamily="18" charset="0"/>
              </a:rPr>
              <a:t>stored </a:t>
            </a:r>
            <a:r>
              <a:rPr lang="en-US" dirty="0" smtClean="0">
                <a:latin typeface="Goudy Old Style" panose="02020502050305020303" pitchFamily="18" charset="0"/>
              </a:rPr>
              <a:t>in </a:t>
            </a:r>
            <a:r>
              <a:rPr lang="en-US" dirty="0" smtClean="0">
                <a:latin typeface="Goudy Old Style" panose="02020502050305020303" pitchFamily="18" charset="0"/>
              </a:rPr>
              <a:t>plant seeds &amp; provide  </a:t>
            </a:r>
            <a:r>
              <a:rPr lang="en-US" dirty="0">
                <a:latin typeface="Goudy Old Style" panose="02020502050305020303" pitchFamily="18" charset="0"/>
              </a:rPr>
              <a:t>nourishment for the embryo during germination.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Goudy Old Style" panose="02020502050305020303" pitchFamily="18" charset="0"/>
              </a:rPr>
              <a:t>Extracted seed oils </a:t>
            </a:r>
            <a:r>
              <a:rPr lang="en-US" dirty="0" smtClean="0">
                <a:latin typeface="Goudy Old Style" panose="02020502050305020303" pitchFamily="18" charset="0"/>
              </a:rPr>
              <a:t>used </a:t>
            </a:r>
            <a:r>
              <a:rPr lang="en-US" dirty="0">
                <a:latin typeface="Goudy Old Style" panose="02020502050305020303" pitchFamily="18" charset="0"/>
              </a:rPr>
              <a:t>for cooking </a:t>
            </a:r>
            <a:r>
              <a:rPr lang="en-US" dirty="0" smtClean="0">
                <a:latin typeface="Goudy Old Style" panose="02020502050305020303" pitchFamily="18" charset="0"/>
              </a:rPr>
              <a:t>&amp; </a:t>
            </a:r>
            <a:r>
              <a:rPr lang="en-US" dirty="0">
                <a:latin typeface="Goudy Old Style" panose="02020502050305020303" pitchFamily="18" charset="0"/>
              </a:rPr>
              <a:t>other purposes.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Goudy Old Style" panose="02020502050305020303" pitchFamily="18" charset="0"/>
              </a:rPr>
              <a:t>Eg</a:t>
            </a:r>
            <a:r>
              <a:rPr lang="en-US" dirty="0">
                <a:latin typeface="Goudy Old Style" panose="02020502050305020303" pitchFamily="18" charset="0"/>
              </a:rPr>
              <a:t>: Oil seeds </a:t>
            </a:r>
            <a:r>
              <a:rPr lang="en-US" dirty="0" smtClean="0">
                <a:latin typeface="Goudy Old Style" panose="02020502050305020303" pitchFamily="18" charset="0"/>
              </a:rPr>
              <a:t>ground </a:t>
            </a:r>
            <a:r>
              <a:rPr lang="en-US" dirty="0">
                <a:latin typeface="Goudy Old Style" panose="02020502050305020303" pitchFamily="18" charset="0"/>
              </a:rPr>
              <a:t>nut, mustard, coconut </a:t>
            </a:r>
            <a:r>
              <a:rPr lang="en-US" dirty="0" smtClean="0">
                <a:latin typeface="Goudy Old Style" panose="02020502050305020303" pitchFamily="18" charset="0"/>
              </a:rPr>
              <a:t>&amp;castor</a:t>
            </a:r>
            <a:r>
              <a:rPr lang="en-US" dirty="0">
                <a:latin typeface="Goudy Old Style" panose="02020502050305020303" pitchFamily="18" charset="0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524000"/>
          <a:ext cx="8610600" cy="2971800"/>
        </p:xfrm>
        <a:graphic>
          <a:graphicData uri="http://schemas.openxmlformats.org/drawingml/2006/table">
            <a:tbl>
              <a:tblPr/>
              <a:tblGrid>
                <a:gridCol w="1143000"/>
                <a:gridCol w="2431212"/>
                <a:gridCol w="3893388"/>
                <a:gridCol w="1143000"/>
              </a:tblGrid>
              <a:tr h="864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Oleate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Cis9-octadecenoate 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 CH=CH(CH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)7COO-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18:1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  <a:cs typeface="Times New Roman"/>
                        </a:rPr>
                        <a:t>∆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</a:t>
                      </a:r>
                      <a:r>
                        <a:rPr lang="en-GB" sz="2000" baseline="30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9 </a:t>
                      </a:r>
                      <a:r>
                        <a:rPr lang="en-GB" sz="2000" baseline="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   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Vaccenate </a:t>
                      </a:r>
                      <a:endParaRPr lang="en-US" sz="20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Cis11-Octadecenoate 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)5CH=CH(CH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)9COO-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18:1 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  <a:cs typeface="Times New Roman"/>
                        </a:rPr>
                        <a:t>∆</a:t>
                      </a:r>
                      <a:r>
                        <a:rPr lang="en-GB" sz="2000" baseline="30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 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  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0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Linoleate </a:t>
                      </a:r>
                      <a:endParaRPr lang="en-US" sz="20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Cis9,Cis12-Octa-decadienoate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2000" baseline="-25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000" baseline="-25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)4CH=CHCH</a:t>
                      </a:r>
                      <a:r>
                        <a:rPr lang="en-GB" sz="2000" baseline="-25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baseline="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H=CH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2000" baseline="-25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)7COO-</a:t>
                      </a:r>
                      <a:endParaRPr lang="en-US" sz="20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</a:rPr>
                        <a:t>18: 2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  <a:cs typeface="Times New Roman"/>
                        </a:rPr>
                        <a:t>∆</a:t>
                      </a:r>
                      <a:r>
                        <a:rPr lang="en-GB" sz="2000" baseline="300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Times New Roman"/>
                          <a:cs typeface="Times New Roman"/>
                        </a:rPr>
                        <a:t>9, 12</a:t>
                      </a:r>
                      <a:endParaRPr lang="en-GB" sz="2000" baseline="30000" dirty="0">
                        <a:solidFill>
                          <a:srgbClr val="000000"/>
                        </a:solidFill>
                        <a:latin typeface="Goudy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71600" y="76200"/>
            <a:ext cx="7337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 Old Style" pitchFamily="18" charset="0"/>
                <a:ea typeface="Times New Roman" pitchFamily="18" charset="0"/>
              </a:rPr>
              <a:t>UNSATURATED FATTY ACIDS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68580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Nomenclature of fatty acids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762001"/>
            <a:ext cx="89154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>
                <a:latin typeface="Goudy Old Style" pitchFamily="18" charset="0"/>
              </a:rPr>
              <a:t>Trivial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>
                <a:latin typeface="Goudy Old Style" pitchFamily="18" charset="0"/>
              </a:rPr>
              <a:t>Conventional numbering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Carbon atoms -numbered from the </a:t>
            </a:r>
            <a:r>
              <a:rPr lang="en-GB" sz="2800" dirty="0" err="1" smtClean="0">
                <a:latin typeface="Goudy Old Style" pitchFamily="18" charset="0"/>
              </a:rPr>
              <a:t>carboxylate</a:t>
            </a:r>
            <a:r>
              <a:rPr lang="en-GB" sz="2800" dirty="0" smtClean="0">
                <a:latin typeface="Goudy Old Style" pitchFamily="18" charset="0"/>
              </a:rPr>
              <a:t> group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800" dirty="0" err="1" smtClean="0">
                <a:latin typeface="Goudy Old Style" pitchFamily="18" charset="0"/>
              </a:rPr>
              <a:t>carboxylate</a:t>
            </a:r>
            <a:r>
              <a:rPr lang="en-GB" sz="2800" dirty="0" smtClean="0">
                <a:latin typeface="Goudy Old Style" pitchFamily="18" charset="0"/>
              </a:rPr>
              <a:t> group taking position 1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Each C atom is designated with numerical number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Carboxy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group is C1, then C2, C3, C4 C5…….etc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2971800" lvl="6" indent="-228600">
              <a:spcBef>
                <a:spcPct val="20000"/>
              </a:spcBef>
            </a:pPr>
            <a:r>
              <a:rPr lang="en-GB" sz="1600" dirty="0" smtClean="0"/>
              <a:t>		           </a:t>
            </a:r>
            <a:r>
              <a:rPr lang="en-GB" sz="1600" dirty="0"/>
              <a:t> </a:t>
            </a:r>
            <a:r>
              <a:rPr lang="en-GB" sz="1600" dirty="0" smtClean="0"/>
              <a:t>   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        α      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 -  (CH2)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C – C – C - OH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              		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3     2    1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Nomenclature of fatty acids</a:t>
            </a:r>
            <a:r>
              <a:rPr lang="en-US" b="1" dirty="0" smtClean="0">
                <a:latin typeface="Goudy Old Style" pitchFamily="18" charset="0"/>
              </a:rPr>
              <a:t/>
            </a:r>
            <a:br>
              <a:rPr lang="en-US" b="1" dirty="0" smtClean="0">
                <a:latin typeface="Goudy Old Style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1355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en-US" sz="2800" b="1" dirty="0" smtClean="0">
                <a:latin typeface="Goudy Old Style" pitchFamily="18" charset="0"/>
              </a:rPr>
              <a:t>Greek lettering system 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C2 &amp; C3 from the carboxyl end referred to as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Goudy Old Style" pitchFamily="18" charset="0"/>
              </a:rPr>
              <a:t> and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Goudy Old Style" pitchFamily="18" charset="0"/>
              </a:rPr>
              <a:t>carbon atoms respectively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Similarly , there are </a:t>
            </a:r>
            <a:r>
              <a:rPr lang="en-US" dirty="0" err="1" smtClean="0">
                <a:latin typeface="Goudy Old Style" pitchFamily="18" charset="0"/>
              </a:rPr>
              <a:t>gama</a:t>
            </a:r>
            <a:r>
              <a:rPr lang="en-US" dirty="0" smtClean="0">
                <a:latin typeface="Goudy Old Style" pitchFamily="18" charset="0"/>
              </a:rPr>
              <a:t>, delta, theta carbon atoms etc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Distal (methyl) carbon – the omega carbon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  <a:p>
            <a:pPr lvl="6">
              <a:buNone/>
            </a:pPr>
            <a:r>
              <a:rPr lang="en-GB" sz="1600" dirty="0" smtClean="0"/>
              <a:t>	</a:t>
            </a:r>
            <a:endParaRPr lang="en-US" dirty="0" smtClean="0">
              <a:latin typeface="Goudy Old Style" pitchFamily="18" charset="0"/>
            </a:endParaRPr>
          </a:p>
          <a:p>
            <a:pPr lvl="0">
              <a:defRPr/>
            </a:pPr>
            <a:r>
              <a:rPr lang="en-GB" sz="2800" dirty="0"/>
              <a:t>	                            		        3     2    1</a:t>
            </a:r>
            <a:endParaRPr lang="en-US" sz="2800" dirty="0">
              <a:latin typeface="Goudy Old Style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Nomenclature of fatty acids</a:t>
            </a:r>
            <a:r>
              <a:rPr lang="en-US" b="1" dirty="0" smtClean="0">
                <a:latin typeface="Goudy Old Style" pitchFamily="18" charset="0"/>
              </a:rPr>
              <a:t/>
            </a:r>
            <a:br>
              <a:rPr lang="en-US" b="1" dirty="0" smtClean="0">
                <a:latin typeface="Goudy Old Style" pitchFamily="18" charset="0"/>
              </a:rPr>
            </a:b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440363"/>
          </a:xfrm>
        </p:spPr>
        <p:txBody>
          <a:bodyPr>
            <a:normAutofit fontScale="92500"/>
          </a:bodyPr>
          <a:lstStyle/>
          <a:p>
            <a:pPr marL="400050">
              <a:buFont typeface="Wingdings" pitchFamily="2" charset="2"/>
              <a:buChar char="v"/>
            </a:pPr>
            <a:r>
              <a:rPr lang="en-US" b="1" dirty="0" smtClean="0">
                <a:latin typeface="Goudy Old Style" pitchFamily="18" charset="0"/>
              </a:rPr>
              <a:t>Omega fatty acids: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dirty="0">
                <a:latin typeface="Goudy Old Style" pitchFamily="18" charset="0"/>
              </a:rPr>
              <a:t> </a:t>
            </a:r>
            <a:r>
              <a:rPr lang="en-US" dirty="0" smtClean="0">
                <a:latin typeface="Goudy Old Style" pitchFamily="18" charset="0"/>
              </a:rPr>
              <a:t>C-atoms counted from  the  methyl C end of a </a:t>
            </a:r>
            <a:r>
              <a:rPr lang="en-US" dirty="0" err="1" smtClean="0">
                <a:latin typeface="Goudy Old Style" pitchFamily="18" charset="0"/>
              </a:rPr>
              <a:t>f.a</a:t>
            </a:r>
            <a:r>
              <a:rPr lang="en-US" dirty="0" smtClean="0">
                <a:latin typeface="Goudy Old Style" pitchFamily="18" charset="0"/>
              </a:rPr>
              <a:t> (</a:t>
            </a:r>
            <a:r>
              <a:rPr lang="en-US" dirty="0">
                <a:latin typeface="Goudy Old Style" pitchFamily="18" charset="0"/>
              </a:rPr>
              <a:t>omega) </a:t>
            </a:r>
            <a:endParaRPr lang="en-US" dirty="0" smtClean="0">
              <a:latin typeface="Goudy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Goudy Old Style" pitchFamily="18" charset="0"/>
                <a:cs typeface="Times New Roman"/>
              </a:rPr>
              <a:t>–carbon- </a:t>
            </a:r>
            <a:r>
              <a:rPr lang="en-US" dirty="0" smtClean="0">
                <a:latin typeface="Goudy Old Style" pitchFamily="18" charset="0"/>
              </a:rPr>
              <a:t>C2 from the carboxyl end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  <a:cs typeface="Times New Roman"/>
              </a:rPr>
              <a:t>  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Goudy Old Style" pitchFamily="18" charset="0"/>
                <a:cs typeface="Times New Roman"/>
              </a:rPr>
              <a:t> - </a:t>
            </a:r>
            <a:r>
              <a:rPr lang="en-US" dirty="0" smtClean="0">
                <a:latin typeface="Goudy Old Style" pitchFamily="18" charset="0"/>
              </a:rPr>
              <a:t>carbon- distal carbon atom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Position of </a:t>
            </a:r>
            <a:r>
              <a:rPr lang="en-US" dirty="0" err="1" smtClean="0">
                <a:latin typeface="Goudy Old Style" pitchFamily="18" charset="0"/>
              </a:rPr>
              <a:t>db</a:t>
            </a:r>
            <a:r>
              <a:rPr lang="en-US" dirty="0" smtClean="0">
                <a:latin typeface="Goudy Old Style" pitchFamily="18" charset="0"/>
              </a:rPr>
              <a:t> from the omega carbon indicates the type of omega </a:t>
            </a:r>
            <a:r>
              <a:rPr lang="en-US" dirty="0" err="1" smtClean="0">
                <a:latin typeface="Goudy Old Style" pitchFamily="18" charset="0"/>
              </a:rPr>
              <a:t>f.a</a:t>
            </a:r>
            <a:endParaRPr lang="en-US" dirty="0" smtClean="0">
              <a:latin typeface="Goudy Old Style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Goudy Old Style" pitchFamily="18" charset="0"/>
                <a:cs typeface="Times New Roman"/>
              </a:rPr>
              <a:t> – </a:t>
            </a:r>
            <a:r>
              <a:rPr lang="en-US" dirty="0" smtClean="0">
                <a:latin typeface="Goudy Old Style" pitchFamily="18" charset="0"/>
              </a:rPr>
              <a:t>3 Fatty Acid – double bond at carbon 3 </a:t>
            </a:r>
          </a:p>
          <a:p>
            <a:pPr lvl="1">
              <a:buFont typeface="Wingdings" pitchFamily="2" charset="2"/>
              <a:buChar char="v"/>
            </a:pP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Goudy Old Style" pitchFamily="18" charset="0"/>
                <a:cs typeface="Times New Roman"/>
              </a:rPr>
              <a:t> - </a:t>
            </a:r>
            <a:r>
              <a:rPr lang="en-US" dirty="0" smtClean="0">
                <a:latin typeface="Goudy Old Style" pitchFamily="18" charset="0"/>
              </a:rPr>
              <a:t>6 Fatty Acid – double bond at carbon 6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Goudy Old Style" pitchFamily="18" charset="0"/>
                <a:cs typeface="Times New Roman"/>
              </a:rPr>
              <a:t> - </a:t>
            </a:r>
            <a:r>
              <a:rPr lang="en-US" dirty="0" smtClean="0">
                <a:latin typeface="Goudy Old Style" pitchFamily="18" charset="0"/>
              </a:rPr>
              <a:t>9 Fatty Acid – double bond at carbon 9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</a:rPr>
              <a:t>Abreviated</a:t>
            </a:r>
            <a:r>
              <a:rPr lang="en-US" dirty="0" smtClean="0">
                <a:latin typeface="Goudy Old Style" pitchFamily="18" charset="0"/>
              </a:rPr>
              <a:t> as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18:0, 18:1, etc.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2362200" cy="5287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oudy Old Style" pitchFamily="18" charset="0"/>
              </a:rPr>
              <a:t>Omega 3</a:t>
            </a: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r>
              <a:rPr lang="en-US" sz="2800" dirty="0" smtClean="0">
                <a:latin typeface="Goudy Old Style" pitchFamily="18" charset="0"/>
              </a:rPr>
              <a:t>Omega 6</a:t>
            </a: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r>
              <a:rPr lang="en-US" sz="2800" dirty="0" smtClean="0">
                <a:latin typeface="Goudy Old Style" pitchFamily="18" charset="0"/>
              </a:rPr>
              <a:t>Omega 9</a:t>
            </a:r>
          </a:p>
        </p:txBody>
      </p:sp>
      <p:pic>
        <p:nvPicPr>
          <p:cNvPr id="11366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304800"/>
            <a:ext cx="6477000" cy="655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oudy Old Style" pitchFamily="18" charset="0"/>
              </a:rPr>
              <a:t>Nomenclature of Fatty acids</a:t>
            </a:r>
            <a:endParaRPr lang="en-US" sz="36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40080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endParaRPr lang="en-GB" sz="2600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GB" sz="2400" b="1" dirty="0" smtClean="0">
                <a:latin typeface="Goudy Old Style" pitchFamily="18" charset="0"/>
              </a:rPr>
              <a:t>Systemic ( IUPAC)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 Name derived from name of parent hydrocarbon (</a:t>
            </a:r>
            <a:r>
              <a:rPr lang="en-GB" sz="2400" dirty="0" err="1" smtClean="0">
                <a:latin typeface="Goudy Old Style" pitchFamily="18" charset="0"/>
              </a:rPr>
              <a:t>alkane</a:t>
            </a:r>
            <a:r>
              <a:rPr lang="en-GB" sz="2400" dirty="0" smtClean="0">
                <a:latin typeface="Goudy Old Style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Substitution of a final e with </a:t>
            </a:r>
            <a:r>
              <a:rPr lang="en-GB" sz="2400" dirty="0" err="1" smtClean="0">
                <a:latin typeface="Goudy Old Style" pitchFamily="18" charset="0"/>
              </a:rPr>
              <a:t>oic</a:t>
            </a:r>
            <a:r>
              <a:rPr lang="en-GB" sz="2400" dirty="0" smtClean="0">
                <a:latin typeface="Goudy Old Style" pitchFamily="18" charset="0"/>
              </a:rPr>
              <a:t> acid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Eg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octadecanoic</a:t>
            </a:r>
            <a:r>
              <a:rPr lang="en-GB" sz="2400" dirty="0" smtClean="0">
                <a:latin typeface="Goudy Old Style" pitchFamily="18" charset="0"/>
              </a:rPr>
              <a:t> acid -C18  saturated </a:t>
            </a:r>
            <a:r>
              <a:rPr lang="en-GB" sz="2400" dirty="0" err="1" smtClean="0">
                <a:latin typeface="Goudy Old Style" pitchFamily="18" charset="0"/>
              </a:rPr>
              <a:t>f.a</a:t>
            </a:r>
            <a:r>
              <a:rPr lang="en-GB" sz="2400" dirty="0" smtClean="0">
                <a:latin typeface="Goudy Old Style" pitchFamily="18" charset="0"/>
              </a:rPr>
              <a:t> -parent </a:t>
            </a:r>
            <a:r>
              <a:rPr lang="en-GB" sz="2400" dirty="0" err="1" smtClean="0">
                <a:latin typeface="Goudy Old Style" pitchFamily="18" charset="0"/>
              </a:rPr>
              <a:t>octadecane</a:t>
            </a:r>
            <a:endParaRPr lang="en-GB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Unsaturated </a:t>
            </a:r>
            <a:r>
              <a:rPr lang="en-GB" sz="2400" dirty="0" err="1" smtClean="0">
                <a:latin typeface="Goudy Old Style" pitchFamily="18" charset="0"/>
              </a:rPr>
              <a:t>f.a</a:t>
            </a:r>
            <a:r>
              <a:rPr lang="en-GB" sz="2400" dirty="0" smtClean="0">
                <a:latin typeface="Goudy Old Style" pitchFamily="18" charset="0"/>
              </a:rPr>
              <a:t> with d.bs ends with </a:t>
            </a:r>
            <a:r>
              <a:rPr lang="en-GB" sz="2400" dirty="0" err="1" smtClean="0">
                <a:latin typeface="Goudy Old Style" pitchFamily="18" charset="0"/>
              </a:rPr>
              <a:t>enoic</a:t>
            </a:r>
            <a:r>
              <a:rPr lang="en-GB" sz="2400" dirty="0" smtClean="0">
                <a:latin typeface="Goudy Old Style" pitchFamily="18" charset="0"/>
              </a:rPr>
              <a:t> acid – </a:t>
            </a:r>
            <a:r>
              <a:rPr lang="en-GB" sz="2400" dirty="0" err="1" smtClean="0">
                <a:latin typeface="Goudy Old Style" pitchFamily="18" charset="0"/>
              </a:rPr>
              <a:t>eg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octadecadienoic</a:t>
            </a:r>
            <a:r>
              <a:rPr lang="en-GB" sz="2400" dirty="0" smtClean="0">
                <a:latin typeface="Goudy Old Style" pitchFamily="18" charset="0"/>
              </a:rPr>
              <a:t> acid, </a:t>
            </a:r>
            <a:r>
              <a:rPr lang="en-GB" sz="2400" dirty="0" err="1" smtClean="0">
                <a:latin typeface="Goudy Old Style" pitchFamily="18" charset="0"/>
              </a:rPr>
              <a:t>octadecatrienoic</a:t>
            </a:r>
            <a:r>
              <a:rPr lang="en-GB" sz="2400" dirty="0" smtClean="0">
                <a:latin typeface="Goudy Old Style" pitchFamily="18" charset="0"/>
              </a:rPr>
              <a:t> acids – 3 </a:t>
            </a:r>
            <a:r>
              <a:rPr lang="en-GB" sz="2400" dirty="0" err="1" smtClean="0">
                <a:latin typeface="Goudy Old Style" pitchFamily="18" charset="0"/>
              </a:rPr>
              <a:t>d.b</a:t>
            </a:r>
            <a:r>
              <a:rPr lang="en-GB" sz="2400" dirty="0" smtClean="0">
                <a:latin typeface="Goudy Old Style" pitchFamily="18" charset="0"/>
              </a:rPr>
              <a:t> etc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Fatty acid Nomenclature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715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Numeric designations  of </a:t>
            </a:r>
            <a:r>
              <a:rPr lang="en-GB" sz="2800" dirty="0" err="1" smtClean="0">
                <a:latin typeface="Goudy Old Style" pitchFamily="18" charset="0"/>
              </a:rPr>
              <a:t>d.b</a:t>
            </a:r>
            <a:r>
              <a:rPr lang="en-GB" sz="2800" dirty="0" smtClean="0">
                <a:latin typeface="Goudy Old Style" pitchFamily="18" charset="0"/>
              </a:rPr>
              <a:t> come from the numeric number of carbon - followed by the number of sites of </a:t>
            </a:r>
            <a:r>
              <a:rPr lang="en-GB" sz="2800" dirty="0" err="1" smtClean="0">
                <a:latin typeface="Goudy Old Style" pitchFamily="18" charset="0"/>
              </a:rPr>
              <a:t>unsaturation</a:t>
            </a:r>
            <a:r>
              <a:rPr lang="en-GB" sz="28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err="1" smtClean="0">
                <a:latin typeface="Goudy Old Style" pitchFamily="18" charset="0"/>
              </a:rPr>
              <a:t>E.g</a:t>
            </a:r>
            <a:r>
              <a:rPr lang="en-GB" sz="2800" dirty="0" smtClean="0">
                <a:latin typeface="Goudy Old Style" pitchFamily="18" charset="0"/>
              </a:rPr>
              <a:t>, </a:t>
            </a:r>
            <a:r>
              <a:rPr lang="en-GB" sz="2800" dirty="0" err="1" smtClean="0">
                <a:latin typeface="Goudy Old Style" pitchFamily="18" charset="0"/>
              </a:rPr>
              <a:t>palmitic</a:t>
            </a:r>
            <a:r>
              <a:rPr lang="en-GB" sz="2800" dirty="0" smtClean="0">
                <a:latin typeface="Goudy Old Style" pitchFamily="18" charset="0"/>
              </a:rPr>
              <a:t> acid, a saturated  C16-carbon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with is designated as16:0).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err="1" smtClean="0">
                <a:latin typeface="Goudy Old Style" pitchFamily="18" charset="0"/>
              </a:rPr>
              <a:t>Unsaturation</a:t>
            </a:r>
            <a:r>
              <a:rPr lang="en-GB" sz="2800" dirty="0" smtClean="0">
                <a:latin typeface="Goudy Old Style" pitchFamily="18" charset="0"/>
              </a:rPr>
              <a:t> site  indicated by the symbol </a:t>
            </a:r>
            <a:r>
              <a:rPr lang="en-GB" sz="2800" dirty="0" smtClean="0">
                <a:latin typeface="Goudy Old Style" pitchFamily="18" charset="0"/>
                <a:cs typeface="Times New Roman"/>
              </a:rPr>
              <a:t>∆ </a:t>
            </a:r>
            <a:r>
              <a:rPr lang="en-GB" sz="2800" dirty="0" smtClean="0">
                <a:latin typeface="Goudy Old Style" pitchFamily="18" charset="0"/>
              </a:rPr>
              <a:t>and the superscript number of the first carbon of the </a:t>
            </a:r>
            <a:r>
              <a:rPr lang="en-GB" sz="2800" dirty="0" err="1" smtClean="0">
                <a:latin typeface="Goudy Old Style" pitchFamily="18" charset="0"/>
              </a:rPr>
              <a:t>d.b</a:t>
            </a:r>
            <a:endParaRPr lang="en-GB" sz="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 e.g. </a:t>
            </a:r>
            <a:r>
              <a:rPr lang="en-GB" sz="2800" dirty="0" err="1" smtClean="0">
                <a:latin typeface="Goudy Old Style" pitchFamily="18" charset="0"/>
              </a:rPr>
              <a:t>palmitoleic</a:t>
            </a:r>
            <a:r>
              <a:rPr lang="en-GB" sz="2800" dirty="0" smtClean="0">
                <a:latin typeface="Goudy Old Style" pitchFamily="18" charset="0"/>
              </a:rPr>
              <a:t> acid a C-16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with one site of </a:t>
            </a:r>
            <a:r>
              <a:rPr lang="en-GB" sz="2800" dirty="0" err="1" smtClean="0">
                <a:latin typeface="Goudy Old Style" pitchFamily="18" charset="0"/>
              </a:rPr>
              <a:t>unsaturation</a:t>
            </a:r>
            <a:r>
              <a:rPr lang="en-GB" sz="2800" dirty="0" smtClean="0">
                <a:latin typeface="Goudy Old Style" pitchFamily="18" charset="0"/>
              </a:rPr>
              <a:t> between carbons 9 and 10, and is designated by 16:1</a:t>
            </a:r>
            <a:r>
              <a:rPr lang="en-GB" sz="2800" dirty="0" smtClean="0">
                <a:latin typeface="Goudy Old Style" pitchFamily="18" charset="0"/>
                <a:cs typeface="Times New Roman"/>
              </a:rPr>
              <a:t> ∆</a:t>
            </a:r>
            <a:r>
              <a:rPr lang="en-GB" sz="2800" baseline="30000" dirty="0" smtClean="0">
                <a:latin typeface="Goudy Old Style" pitchFamily="18" charset="0"/>
              </a:rPr>
              <a:t>9</a:t>
            </a:r>
            <a:r>
              <a:rPr lang="en-GB" sz="2800" dirty="0" smtClean="0">
                <a:latin typeface="Goudy Old Style" pitchFamily="18" charset="0"/>
              </a:rPr>
              <a:t>).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20: 0  C20  saturated fatty acid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20: 2 </a:t>
            </a:r>
            <a:r>
              <a:rPr lang="en-GB" sz="2800" dirty="0" smtClean="0">
                <a:latin typeface="Goudy Old Style" pitchFamily="18" charset="0"/>
                <a:cs typeface="Times New Roman"/>
              </a:rPr>
              <a:t>∆</a:t>
            </a:r>
            <a:r>
              <a:rPr lang="en-GB" sz="2800" baseline="30000" dirty="0" smtClean="0">
                <a:latin typeface="Goudy Old Style" pitchFamily="18" charset="0"/>
              </a:rPr>
              <a:t>9, 12  </a:t>
            </a:r>
            <a:r>
              <a:rPr lang="en-GB" sz="2800" dirty="0" smtClean="0">
                <a:latin typeface="Goudy Old Style" pitchFamily="18" charset="0"/>
              </a:rPr>
              <a:t>a C20 unsaturated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with 2db, between C9 &amp;C10  &amp; C12&amp; C13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Hence </a:t>
            </a:r>
            <a:r>
              <a:rPr lang="en-GB" sz="2800" dirty="0" err="1" smtClean="0">
                <a:latin typeface="Goudy Old Style" pitchFamily="18" charset="0"/>
              </a:rPr>
              <a:t>Cis</a:t>
            </a:r>
            <a:r>
              <a:rPr lang="en-GB" sz="2800" dirty="0" smtClean="0">
                <a:latin typeface="Goudy Old Style" pitchFamily="18" charset="0"/>
              </a:rPr>
              <a:t> 20: 1 </a:t>
            </a:r>
            <a:r>
              <a:rPr lang="en-GB" sz="2800" dirty="0" smtClean="0">
                <a:latin typeface="Goudy Old Style" pitchFamily="18" charset="0"/>
                <a:cs typeface="Times New Roman"/>
              </a:rPr>
              <a:t>∆</a:t>
            </a:r>
            <a:r>
              <a:rPr lang="en-GB" sz="2800" baseline="30000" dirty="0" smtClean="0">
                <a:latin typeface="Goudy Old Style" pitchFamily="18" charset="0"/>
              </a:rPr>
              <a:t>9 </a:t>
            </a:r>
            <a:r>
              <a:rPr lang="en-GB" sz="2800" baseline="30000" dirty="0" err="1" smtClean="0">
                <a:latin typeface="Goudy Old Style" pitchFamily="18" charset="0"/>
              </a:rPr>
              <a:t>cis</a:t>
            </a:r>
            <a:r>
              <a:rPr lang="en-GB" sz="2800" dirty="0" smtClean="0">
                <a:latin typeface="Goudy Old Style" pitchFamily="18" charset="0"/>
              </a:rPr>
              <a:t> db between C9 and C10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Trans 20: 1 </a:t>
            </a:r>
            <a:r>
              <a:rPr lang="en-GB" sz="2800" dirty="0" smtClean="0">
                <a:latin typeface="Goudy Old Style" pitchFamily="18" charset="0"/>
                <a:cs typeface="Times New Roman"/>
              </a:rPr>
              <a:t>∆</a:t>
            </a:r>
            <a:r>
              <a:rPr lang="en-GB" sz="2800" baseline="30000" dirty="0" smtClean="0">
                <a:latin typeface="Goudy Old Style" pitchFamily="18" charset="0"/>
              </a:rPr>
              <a:t>9  </a:t>
            </a:r>
            <a:r>
              <a:rPr lang="en-GB" sz="2800" baseline="-25000" dirty="0" smtClean="0">
                <a:latin typeface="Goudy Old Style" pitchFamily="18" charset="0"/>
              </a:rPr>
              <a:t>trans db between C9 and C10</a:t>
            </a:r>
            <a:endParaRPr lang="en-US" sz="2800" baseline="-25000" dirty="0" smtClean="0">
              <a:latin typeface="Goudy Old Style" pitchFamily="18" charset="0"/>
            </a:endParaRPr>
          </a:p>
          <a:p>
            <a:endParaRPr lang="en-US" dirty="0" smtClean="0">
              <a:latin typeface="Goudy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Nomenclature of fatty acids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Content Placeholder 4" descr="Fatty Acid Nomenclature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199" y="685800"/>
          <a:ext cx="8153400" cy="6334740"/>
        </p:xfrm>
        <a:graphic>
          <a:graphicData uri="http://schemas.openxmlformats.org/drawingml/2006/table">
            <a:tbl>
              <a:tblPr/>
              <a:tblGrid>
                <a:gridCol w="1984916"/>
                <a:gridCol w="1984916"/>
                <a:gridCol w="1984916"/>
                <a:gridCol w="2198652"/>
              </a:tblGrid>
              <a:tr h="3061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Numerical Symbol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Common Name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Structure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Comments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07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14:0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Goudy Old Style" pitchFamily="18" charset="0"/>
                          <a:ea typeface="Times New Roman"/>
                        </a:rPr>
                        <a:t>Myristic</a:t>
                      </a: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 acid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12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Often found attached to the N-term. of plasma membrane-associated cytoplasmic proteins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2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16:0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Palmitic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14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End product of mammalian fatty acid synthesis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7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16:1</a:t>
                      </a:r>
                      <a:r>
                        <a:rPr lang="en-GB" sz="1400" baseline="30000">
                          <a:latin typeface="Goudy Old Style" pitchFamily="18" charset="0"/>
                          <a:ea typeface="Times New Roman"/>
                        </a:rPr>
                        <a:t>9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Goudy Old Style" pitchFamily="18" charset="0"/>
                          <a:ea typeface="Times New Roman"/>
                        </a:rPr>
                        <a:t>Palmitoleic</a:t>
                      </a: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 acid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5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7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 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1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18:0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Stearic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 dirty="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 dirty="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 dirty="0">
                          <a:latin typeface="Goudy Old Style" pitchFamily="18" charset="0"/>
                          <a:ea typeface="Times New Roman"/>
                        </a:rPr>
                        <a:t>16</a:t>
                      </a: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COOH 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 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7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18:1</a:t>
                      </a:r>
                      <a:r>
                        <a:rPr lang="en-GB" sz="1400" baseline="30000">
                          <a:latin typeface="Goudy Old Style" pitchFamily="18" charset="0"/>
                          <a:ea typeface="Times New Roman"/>
                        </a:rPr>
                        <a:t>9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Oleic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7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7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 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 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7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18:2</a:t>
                      </a:r>
                      <a:r>
                        <a:rPr lang="en-GB" sz="1400" baseline="30000">
                          <a:latin typeface="Goudy Old Style" pitchFamily="18" charset="0"/>
                          <a:ea typeface="Times New Roman"/>
                        </a:rPr>
                        <a:t>9,12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Linoleic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4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7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Essential fatty acid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2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18:3</a:t>
                      </a:r>
                      <a:r>
                        <a:rPr lang="en-GB" sz="1400" baseline="30000">
                          <a:latin typeface="Goudy Old Style" pitchFamily="18" charset="0"/>
                          <a:ea typeface="Times New Roman"/>
                        </a:rPr>
                        <a:t>9,12,15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Linolenic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7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Essential fatty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7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20:4</a:t>
                      </a:r>
                      <a:r>
                        <a:rPr lang="en-GB" sz="1400" baseline="30000">
                          <a:latin typeface="Goudy Old Style" pitchFamily="18" charset="0"/>
                          <a:ea typeface="Times New Roman"/>
                        </a:rPr>
                        <a:t>5,8,11,14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Arachidonic acid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C=C)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4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(CH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2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)</a:t>
                      </a:r>
                      <a:r>
                        <a:rPr lang="en-GB" sz="1400" baseline="-25000">
                          <a:latin typeface="Goudy Old Style" pitchFamily="18" charset="0"/>
                          <a:ea typeface="Times New Roman"/>
                        </a:rPr>
                        <a:t>3</a:t>
                      </a:r>
                      <a:r>
                        <a:rPr lang="en-GB" sz="1400">
                          <a:latin typeface="Goudy Old Style" pitchFamily="18" charset="0"/>
                          <a:ea typeface="Times New Roman"/>
                        </a:rPr>
                        <a:t>COOH</a:t>
                      </a:r>
                      <a:endParaRPr lang="en-US" sz="140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Goudy Old Style" pitchFamily="18" charset="0"/>
                          <a:ea typeface="Times New Roman"/>
                        </a:rPr>
                        <a:t>Precursor for </a:t>
                      </a:r>
                      <a:r>
                        <a:rPr lang="en-GB" sz="1400" u="sng" dirty="0" err="1">
                          <a:solidFill>
                            <a:srgbClr val="003399"/>
                          </a:solidFill>
                          <a:latin typeface="Goudy Old Style" pitchFamily="18" charset="0"/>
                          <a:ea typeface="Times New Roman"/>
                          <a:hlinkClick r:id=""/>
                        </a:rPr>
                        <a:t>eicosanoid</a:t>
                      </a:r>
                      <a:r>
                        <a:rPr lang="en-GB" sz="1400" u="sng" dirty="0">
                          <a:solidFill>
                            <a:srgbClr val="003399"/>
                          </a:solidFill>
                          <a:latin typeface="Goudy Old Style" pitchFamily="18" charset="0"/>
                          <a:ea typeface="Times New Roman"/>
                          <a:hlinkClick r:id=""/>
                        </a:rPr>
                        <a:t> synthesis</a:t>
                      </a:r>
                      <a:endParaRPr lang="en-US" sz="1400" dirty="0">
                        <a:latin typeface="Goudy Old Style" pitchFamily="18" charset="0"/>
                        <a:ea typeface="Times New Roman"/>
                      </a:endParaRPr>
                    </a:p>
                  </a:txBody>
                  <a:tcPr marL="31890" marR="31890" marT="31890" marB="318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8477" y="76200"/>
            <a:ext cx="6133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Goudy Old Style" pitchFamily="18" charset="0"/>
              </a:rPr>
              <a:t>Physiologically Relevant Fatty Acids</a:t>
            </a:r>
            <a:endParaRPr lang="en-US" sz="3200" b="1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oudy Old Style" pitchFamily="18" charset="0"/>
              </a:rPr>
              <a:t>Essential and Nonessential Fatty Acids </a:t>
            </a:r>
            <a:br>
              <a:rPr lang="en-US" sz="3600" b="1" dirty="0" smtClean="0">
                <a:solidFill>
                  <a:srgbClr val="FF0000"/>
                </a:solidFill>
                <a:latin typeface="Goudy Old Style" pitchFamily="18" charset="0"/>
              </a:rPr>
            </a:br>
            <a:endParaRPr lang="en-US" sz="3600" b="1" dirty="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172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Goudy Old Style" pitchFamily="18" charset="0"/>
              </a:rPr>
              <a:t>Non essential: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Easily synthesized by the body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not a requisite component of the diet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Goudy Old Style" pitchFamily="18" charset="0"/>
              </a:rPr>
              <a:t>Essential Fatty Acids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required for normal body function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Cannot be synthesized by the body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Derived mainly from exogenous ( dietary ) sources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Essentially </a:t>
            </a:r>
            <a:r>
              <a:rPr lang="en-US" sz="2000" dirty="0" err="1" smtClean="0">
                <a:latin typeface="Goudy Old Style" pitchFamily="18" charset="0"/>
              </a:rPr>
              <a:t>f.a</a:t>
            </a:r>
            <a:r>
              <a:rPr lang="en-US" sz="2000" dirty="0" smtClean="0">
                <a:latin typeface="Goudy Old Style" pitchFamily="18" charset="0"/>
              </a:rPr>
              <a:t>  with C= C before 9</a:t>
            </a:r>
            <a:r>
              <a:rPr lang="en-US" sz="2000" baseline="30000" dirty="0" smtClean="0">
                <a:latin typeface="Goudy Old Style" pitchFamily="18" charset="0"/>
              </a:rPr>
              <a:t>th</a:t>
            </a:r>
            <a:r>
              <a:rPr lang="en-US" sz="2000" dirty="0" smtClean="0">
                <a:latin typeface="Goudy Old Style" pitchFamily="18" charset="0"/>
              </a:rPr>
              <a:t>  carbon– omega-3 &amp; Omega-6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Humans  cannot make C-C </a:t>
            </a:r>
            <a:r>
              <a:rPr lang="en-US" sz="2400" dirty="0" err="1" smtClean="0">
                <a:latin typeface="Goudy Old Style" pitchFamily="18" charset="0"/>
              </a:rPr>
              <a:t>d.b</a:t>
            </a:r>
            <a:r>
              <a:rPr lang="en-US" sz="2400" dirty="0" smtClean="0">
                <a:latin typeface="Goudy Old Style" pitchFamily="18" charset="0"/>
              </a:rPr>
              <a:t> before the 9</a:t>
            </a:r>
            <a:r>
              <a:rPr lang="en-US" sz="2400" baseline="30000" dirty="0" smtClean="0">
                <a:latin typeface="Goudy Old Style" pitchFamily="18" charset="0"/>
              </a:rPr>
              <a:t>th</a:t>
            </a:r>
            <a:r>
              <a:rPr lang="en-US" sz="2400" dirty="0" smtClean="0">
                <a:latin typeface="Goudy Old Style" pitchFamily="18" charset="0"/>
              </a:rPr>
              <a:t> carbon from omega C)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Examples  of  essential fatty acids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Omega-3: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Alpha-</a:t>
            </a:r>
            <a:r>
              <a:rPr lang="en-US" sz="2400" dirty="0" err="1" smtClean="0">
                <a:latin typeface="Goudy Old Style" pitchFamily="18" charset="0"/>
              </a:rPr>
              <a:t>Linolenic</a:t>
            </a:r>
            <a:r>
              <a:rPr lang="en-US" sz="2400" dirty="0" smtClean="0">
                <a:latin typeface="Goudy Old Style" pitchFamily="18" charset="0"/>
              </a:rPr>
              <a:t> Acid (ALA),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err="1" smtClean="0">
                <a:latin typeface="Goudy Old Style" pitchFamily="18" charset="0"/>
              </a:rPr>
              <a:t>Eicosapentaenoic</a:t>
            </a:r>
            <a:r>
              <a:rPr lang="en-US" sz="2400" dirty="0" smtClean="0">
                <a:latin typeface="Goudy Old Style" pitchFamily="18" charset="0"/>
              </a:rPr>
              <a:t> Acid (EPA),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err="1" smtClean="0">
                <a:latin typeface="Goudy Old Style" pitchFamily="18" charset="0"/>
              </a:rPr>
              <a:t>Docosahexaenoic</a:t>
            </a:r>
            <a:r>
              <a:rPr lang="en-US" sz="2400" dirty="0" smtClean="0">
                <a:latin typeface="Goudy Old Style" pitchFamily="18" charset="0"/>
              </a:rPr>
              <a:t> Acid (DHA)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Omega-6 fatty acids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 </a:t>
            </a:r>
            <a:r>
              <a:rPr lang="en-US" sz="2400" dirty="0" err="1" smtClean="0">
                <a:latin typeface="Goudy Old Style" pitchFamily="18" charset="0"/>
              </a:rPr>
              <a:t>linoleic</a:t>
            </a:r>
            <a:r>
              <a:rPr lang="en-US" sz="2400" dirty="0" smtClean="0">
                <a:latin typeface="Goudy Old Style" pitchFamily="18" charset="0"/>
              </a:rPr>
              <a:t> acid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alpha-</a:t>
            </a:r>
            <a:r>
              <a:rPr lang="en-US" sz="2400" dirty="0" err="1" smtClean="0">
                <a:latin typeface="Goudy Old Style" pitchFamily="18" charset="0"/>
              </a:rPr>
              <a:t>linolenic</a:t>
            </a:r>
            <a:r>
              <a:rPr lang="en-US" sz="2400" dirty="0" smtClean="0">
                <a:latin typeface="Goudy Old Style" pitchFamily="18" charset="0"/>
              </a:rPr>
              <a:t> acid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err="1" smtClean="0">
                <a:latin typeface="Goudy Old Style" pitchFamily="18" charset="0"/>
              </a:rPr>
              <a:t>Arachidonic</a:t>
            </a:r>
            <a:r>
              <a:rPr lang="en-US" sz="2400" dirty="0" smtClean="0">
                <a:latin typeface="Goudy Old Style" pitchFamily="18" charset="0"/>
              </a:rPr>
              <a:t> Acid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800" dirty="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800" dirty="0" smtClean="0">
              <a:latin typeface="Goudy Old Style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rgbClr val="FF0000"/>
                </a:solidFill>
                <a:latin typeface="Goudy Old Style" pitchFamily="18" charset="0"/>
              </a:rPr>
              <a:t>Functions of lipids</a:t>
            </a:r>
            <a:r>
              <a:rPr lang="en-US" cap="all" dirty="0">
                <a:solidFill>
                  <a:srgbClr val="FF0000"/>
                </a:solidFill>
                <a:latin typeface="Goudy Old Style" pitchFamily="18" charset="0"/>
              </a:rPr>
              <a:t/>
            </a:r>
            <a:br>
              <a:rPr lang="en-US" cap="all" dirty="0">
                <a:solidFill>
                  <a:srgbClr val="FF0000"/>
                </a:solidFill>
                <a:latin typeface="Goudy Old Styl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dirty="0" smtClean="0">
                <a:latin typeface="Goudy Old Style" panose="02020502050305020303" pitchFamily="18" charset="0"/>
              </a:rPr>
              <a:t>3. </a:t>
            </a:r>
            <a:r>
              <a:rPr lang="en-US" sz="11200" b="1" dirty="0" smtClean="0">
                <a:latin typeface="Goudy Old Style" panose="02020502050305020303" pitchFamily="18" charset="0"/>
              </a:rPr>
              <a:t>S</a:t>
            </a:r>
            <a:r>
              <a:rPr lang="en-US" sz="11200" b="1" dirty="0" smtClean="0">
                <a:latin typeface="Goudy Old Style" panose="02020502050305020303" pitchFamily="18" charset="0"/>
              </a:rPr>
              <a:t>tructural component of c</a:t>
            </a:r>
            <a:r>
              <a:rPr lang="en-GB" sz="11200" b="1" dirty="0" smtClean="0">
                <a:latin typeface="Goudy Old Style" panose="02020502050305020303" pitchFamily="18" charset="0"/>
              </a:rPr>
              <a:t>ell membrane</a:t>
            </a:r>
            <a:endParaRPr lang="en-GB" sz="11200" b="1" dirty="0">
              <a:latin typeface="Goudy Old Style" panose="0202050205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9200" b="1" dirty="0">
                <a:latin typeface="Goudy Old Style" panose="02020502050305020303" pitchFamily="18" charset="0"/>
              </a:rPr>
              <a:t> </a:t>
            </a:r>
            <a:r>
              <a:rPr lang="en-US" sz="9200" dirty="0">
                <a:latin typeface="Goudy Old Style" panose="02020502050305020303" pitchFamily="18" charset="0"/>
              </a:rPr>
              <a:t>Phospholipids, Glycolipids and sterols are important components of </a:t>
            </a:r>
            <a:r>
              <a:rPr lang="en-US" sz="9200" dirty="0" err="1">
                <a:latin typeface="Goudy Old Style" panose="02020502050305020303" pitchFamily="18" charset="0"/>
              </a:rPr>
              <a:t>biomembranes</a:t>
            </a:r>
            <a:r>
              <a:rPr lang="en-US" sz="9200" dirty="0">
                <a:latin typeface="Goudy Old Style" panose="02020502050305020303" pitchFamily="18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9200" dirty="0">
                <a:latin typeface="Goudy Old Style" panose="02020502050305020303" pitchFamily="18" charset="0"/>
              </a:rPr>
              <a:t>Some glycolipids are found in myelin sheath.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9200" dirty="0">
                <a:latin typeface="Goudy Old Style" panose="02020502050305020303" pitchFamily="18" charset="0"/>
              </a:rPr>
              <a:t>Waxes form a protective coat on plant parts and animal furs.</a:t>
            </a:r>
          </a:p>
          <a:p>
            <a:pPr marL="0" indent="0">
              <a:buNone/>
            </a:pPr>
            <a:r>
              <a:rPr lang="en-US" sz="11200" dirty="0" smtClean="0">
                <a:latin typeface="Goudy Old Style" pitchFamily="18" charset="0"/>
              </a:rPr>
              <a:t>4. </a:t>
            </a:r>
            <a:r>
              <a:rPr lang="en-US" sz="11200" b="1" dirty="0">
                <a:latin typeface="Goudy Old Style" panose="02020502050305020303" pitchFamily="18" charset="0"/>
              </a:rPr>
              <a:t>Protection and Insulation:  </a:t>
            </a:r>
            <a:endParaRPr lang="en-US" sz="11200" b="1" dirty="0" smtClean="0">
              <a:latin typeface="Goudy Old Style" panose="0202050205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0000" dirty="0" smtClean="0">
                <a:latin typeface="Goudy Old Style" pitchFamily="18" charset="0"/>
              </a:rPr>
              <a:t>Fats </a:t>
            </a:r>
            <a:r>
              <a:rPr lang="en-US" sz="10000" dirty="0" smtClean="0">
                <a:latin typeface="Goudy Old Style" pitchFamily="18" charset="0"/>
              </a:rPr>
              <a:t>are </a:t>
            </a:r>
            <a:r>
              <a:rPr lang="en-US" sz="10000" dirty="0">
                <a:latin typeface="Goudy Old Style" pitchFamily="18" charset="0"/>
              </a:rPr>
              <a:t>stored in adipose </a:t>
            </a:r>
            <a:r>
              <a:rPr lang="en-US" sz="10000" dirty="0">
                <a:latin typeface="Goudy Old Style" pitchFamily="18" charset="0"/>
              </a:rPr>
              <a:t>in </a:t>
            </a:r>
            <a:r>
              <a:rPr lang="en-US" sz="10000" dirty="0" smtClean="0">
                <a:latin typeface="Goudy Old Style" pitchFamily="18" charset="0"/>
              </a:rPr>
              <a:t>animal </a:t>
            </a:r>
            <a:r>
              <a:rPr lang="en-US" sz="10000" dirty="0">
                <a:latin typeface="Goudy Old Style" pitchFamily="18" charset="0"/>
              </a:rPr>
              <a:t>cells</a:t>
            </a:r>
            <a:r>
              <a:rPr lang="en-US" sz="10000" dirty="0">
                <a:latin typeface="Goudy Old Style" pitchFamily="18" charset="0"/>
              </a:rPr>
              <a:t>. </a:t>
            </a: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US" sz="10000" dirty="0">
                <a:latin typeface="Goudy Old Style" pitchFamily="18" charset="0"/>
              </a:rPr>
              <a:t>Deposited beneath the skin and around the internal organs.  </a:t>
            </a: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GB" sz="10000" dirty="0">
                <a:latin typeface="Goudy Old Style" pitchFamily="18" charset="0"/>
              </a:rPr>
              <a:t>Cushion- serve as  blanket for</a:t>
            </a: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GB" sz="10000" dirty="0">
                <a:latin typeface="Goudy Old Style" pitchFamily="18" charset="0"/>
              </a:rPr>
              <a:t>Thermal insulation against cold-</a:t>
            </a:r>
            <a:r>
              <a:rPr lang="en-US" sz="10000" dirty="0">
                <a:latin typeface="Goudy Old Style" pitchFamily="18" charset="0"/>
              </a:rPr>
              <a:t>prevent the loss of body heat</a:t>
            </a:r>
            <a:endParaRPr lang="en-GB" sz="10000" dirty="0">
              <a:latin typeface="Goudy Old Style" pitchFamily="18" charset="0"/>
            </a:endParaRP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US" sz="10000" dirty="0">
                <a:latin typeface="Goudy Old Style" pitchFamily="18" charset="0"/>
              </a:rPr>
              <a:t>shock absorbing cushions around the eye ball, kidney and gonads.</a:t>
            </a: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US" sz="10000" dirty="0">
                <a:latin typeface="Goudy Old Style" pitchFamily="18" charset="0"/>
              </a:rPr>
              <a:t>desiccation (drying out).</a:t>
            </a: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GB" sz="10000" dirty="0">
                <a:latin typeface="Goudy Old Style" pitchFamily="18" charset="0"/>
              </a:rPr>
              <a:t>Electric insulation  to allow rapid propagation of depolarization wave long </a:t>
            </a:r>
            <a:r>
              <a:rPr lang="en-GB" sz="10000" dirty="0" err="1">
                <a:latin typeface="Goudy Old Style" pitchFamily="18" charset="0"/>
              </a:rPr>
              <a:t>myelinated</a:t>
            </a:r>
            <a:r>
              <a:rPr lang="en-GB" sz="10000" dirty="0">
                <a:latin typeface="Goudy Old Style" pitchFamily="18" charset="0"/>
              </a:rPr>
              <a:t> nerves. </a:t>
            </a:r>
          </a:p>
          <a:p>
            <a:pPr lvl="1" indent="-514350">
              <a:buFont typeface="Wingdings" panose="05000000000000000000" pitchFamily="2" charset="2"/>
              <a:buChar char="v"/>
            </a:pPr>
            <a:r>
              <a:rPr lang="en-US" sz="10000" dirty="0">
                <a:latin typeface="Goudy Old Style" pitchFamily="18" charset="0"/>
              </a:rPr>
              <a:t>About 4% of the total body fat is reserved for this critical function</a:t>
            </a:r>
          </a:p>
        </p:txBody>
      </p:sp>
    </p:spTree>
    <p:extLst>
      <p:ext uri="{BB962C8B-B14F-4D97-AF65-F5344CB8AC3E}">
        <p14:creationId xmlns:p14="http://schemas.microsoft.com/office/powerpoint/2010/main" val="3044416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Goudy Old Style" pitchFamily="18" charset="0"/>
              </a:rPr>
              <a:t>Sources of Omega Fatty Acids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458200" cy="640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Goudy Old Style" pitchFamily="18" charset="0"/>
              </a:rPr>
              <a:t>Omega-3 Fatty Acids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soybean oil,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walnuts,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some leafy dark green vegetables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Fatty fish: salmon, tuna, and mackerel,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fish oils (EPA and DHA)</a:t>
            </a:r>
          </a:p>
          <a:p>
            <a:pPr>
              <a:buNone/>
            </a:pPr>
            <a:r>
              <a:rPr lang="en-US" sz="2800" b="1" dirty="0" smtClean="0">
                <a:latin typeface="Goudy Old Style" pitchFamily="18" charset="0"/>
              </a:rPr>
              <a:t>Omega-6 Fatty Acids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Seeds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Nuts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common vegetable oils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Corn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 safflower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 cottonseed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 sunflower seed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peanut (</a:t>
            </a:r>
            <a:r>
              <a:rPr lang="en-US" sz="2000" dirty="0" err="1" smtClean="0">
                <a:latin typeface="Goudy Old Style" pitchFamily="18" charset="0"/>
              </a:rPr>
              <a:t>linoleic</a:t>
            </a:r>
            <a:r>
              <a:rPr lang="en-US" sz="2000" dirty="0" smtClean="0">
                <a:latin typeface="Goudy Old Style" pitchFamily="18" charset="0"/>
              </a:rPr>
              <a:t> acid)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</a:rPr>
              <a:t>Meat (</a:t>
            </a:r>
            <a:r>
              <a:rPr lang="en-US" sz="2000" dirty="0" err="1" smtClean="0">
                <a:latin typeface="Goudy Old Style" pitchFamily="18" charset="0"/>
              </a:rPr>
              <a:t>arachidonic</a:t>
            </a:r>
            <a:r>
              <a:rPr lang="en-US" sz="2000" dirty="0" smtClean="0">
                <a:latin typeface="Goudy Old Style" pitchFamily="18" charset="0"/>
              </a:rPr>
              <a:t> acid)</a:t>
            </a: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" y="0"/>
            <a:ext cx="9047163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 flipV="1">
            <a:off x="2362200" y="5867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endParaRPr lang="en-US" sz="240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Goudy Old Style" pitchFamily="18" charset="0"/>
              </a:rPr>
              <a:t>FATTY ACIDS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763000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Goudy Old Style" pitchFamily="18" charset="0"/>
              </a:rPr>
              <a:t>EICOSANOIDS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oudy Old Style" pitchFamily="18" charset="0"/>
              </a:rPr>
              <a:t>A small % of fatty acids become </a:t>
            </a:r>
            <a:r>
              <a:rPr lang="en-US" sz="2400" dirty="0" err="1" smtClean="0">
                <a:latin typeface="Goudy Old Style" pitchFamily="18" charset="0"/>
              </a:rPr>
              <a:t>eicosanoids</a:t>
            </a:r>
            <a:endParaRPr lang="en-US" sz="2400" dirty="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Goudy Old Style" pitchFamily="18" charset="0"/>
              </a:rPr>
              <a:t>Eicosanoids</a:t>
            </a:r>
            <a:r>
              <a:rPr lang="en-US" sz="2400" dirty="0" smtClean="0">
                <a:latin typeface="Goudy Old Style" pitchFamily="18" charset="0"/>
              </a:rPr>
              <a:t> consists of  20 or more carbons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oudy Old Style" pitchFamily="18" charset="0"/>
              </a:rPr>
              <a:t>Important in the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oudy Old Style" pitchFamily="18" charset="0"/>
              </a:rPr>
              <a:t>inflammatory process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oudy Old Style" pitchFamily="18" charset="0"/>
              </a:rPr>
              <a:t> blood vessel dilation and constriction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oudy Old Style" pitchFamily="18" charset="0"/>
              </a:rPr>
              <a:t>blood clotting</a:t>
            </a:r>
          </a:p>
          <a:p>
            <a:pPr>
              <a:buNone/>
            </a:pPr>
            <a:r>
              <a:rPr lang="en-US" sz="2400" dirty="0" smtClean="0">
                <a:latin typeface="Goudy Old Style" pitchFamily="18" charset="0"/>
              </a:rPr>
              <a:t>Omega-6s</a:t>
            </a:r>
          </a:p>
          <a:p>
            <a:r>
              <a:rPr lang="en-US" sz="2400" dirty="0" err="1" smtClean="0">
                <a:latin typeface="Goudy Old Style" pitchFamily="18" charset="0"/>
              </a:rPr>
              <a:t>Linoleic</a:t>
            </a:r>
            <a:r>
              <a:rPr lang="en-US" sz="2400" dirty="0" smtClean="0">
                <a:latin typeface="Goudy Old Style" pitchFamily="18" charset="0"/>
              </a:rPr>
              <a:t> acid is converted to </a:t>
            </a:r>
            <a:r>
              <a:rPr lang="en-US" sz="2400" dirty="0" err="1" smtClean="0">
                <a:latin typeface="Goudy Old Style" pitchFamily="18" charset="0"/>
              </a:rPr>
              <a:t>arachidonic</a:t>
            </a:r>
            <a:r>
              <a:rPr lang="en-US" sz="2400" dirty="0" smtClean="0">
                <a:latin typeface="Goudy Old Style" pitchFamily="18" charset="0"/>
              </a:rPr>
              <a:t> acid</a:t>
            </a:r>
          </a:p>
          <a:p>
            <a:r>
              <a:rPr lang="en-US" sz="2400" dirty="0" smtClean="0">
                <a:latin typeface="Goudy Old Style" pitchFamily="18" charset="0"/>
              </a:rPr>
              <a:t>Involved in constricting blood vessels, promoting inflammation and blood clotting</a:t>
            </a:r>
          </a:p>
          <a:p>
            <a:pPr>
              <a:buNone/>
            </a:pPr>
            <a:r>
              <a:rPr lang="en-US" sz="2400" dirty="0" smtClean="0">
                <a:latin typeface="Goudy Old Style" pitchFamily="18" charset="0"/>
              </a:rPr>
              <a:t>Omega-3s</a:t>
            </a:r>
          </a:p>
          <a:p>
            <a:r>
              <a:rPr lang="en-US" sz="2400" dirty="0" smtClean="0">
                <a:latin typeface="Goudy Old Style" pitchFamily="18" charset="0"/>
              </a:rPr>
              <a:t>Alpha-</a:t>
            </a:r>
            <a:r>
              <a:rPr lang="en-US" sz="2400" dirty="0" err="1" smtClean="0">
                <a:latin typeface="Goudy Old Style" pitchFamily="18" charset="0"/>
              </a:rPr>
              <a:t>linolenic</a:t>
            </a:r>
            <a:r>
              <a:rPr lang="en-US" sz="2400" dirty="0" smtClean="0">
                <a:latin typeface="Goudy Old Style" pitchFamily="18" charset="0"/>
              </a:rPr>
              <a:t> acid is converted to </a:t>
            </a:r>
            <a:r>
              <a:rPr lang="en-US" sz="2400" dirty="0" err="1" smtClean="0">
                <a:latin typeface="Goudy Old Style" pitchFamily="18" charset="0"/>
              </a:rPr>
              <a:t>eicosapentanoic</a:t>
            </a:r>
            <a:r>
              <a:rPr lang="en-US" sz="2400" dirty="0" smtClean="0">
                <a:latin typeface="Goudy Old Style" pitchFamily="18" charset="0"/>
              </a:rPr>
              <a:t> acid (EPA) and </a:t>
            </a:r>
            <a:r>
              <a:rPr lang="en-US" sz="2400" dirty="0" err="1" smtClean="0">
                <a:latin typeface="Goudy Old Style" pitchFamily="18" charset="0"/>
              </a:rPr>
              <a:t>docosahexanoic</a:t>
            </a:r>
            <a:r>
              <a:rPr lang="en-US" sz="2400" dirty="0" smtClean="0">
                <a:latin typeface="Goudy Old Style" pitchFamily="18" charset="0"/>
              </a:rPr>
              <a:t> acid (DHA)</a:t>
            </a:r>
          </a:p>
          <a:p>
            <a:r>
              <a:rPr lang="en-US" sz="2400" dirty="0" smtClean="0">
                <a:latin typeface="Goudy Old Style" pitchFamily="18" charset="0"/>
              </a:rPr>
              <a:t>Involved in the dilation of blood vessels, discouraging blood clotting, and reducing inflammation</a:t>
            </a:r>
          </a:p>
          <a:p>
            <a:endParaRPr lang="en-US" sz="2800" dirty="0" smtClean="0">
              <a:latin typeface="Goudy Old Style" pitchFamily="18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Classification of lipids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762000"/>
            <a:ext cx="8991600" cy="53641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oudy Old Style" pitchFamily="18" charset="0"/>
              </a:rPr>
              <a:t>Classification based on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Solubility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Water soluble ( polar) Vs fat soluble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nonpolar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Water soluble –lipids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Short chain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f.a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 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ethanoate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pronanoate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, &amp;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butanoate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3200" dirty="0" err="1" smtClean="0">
                <a:latin typeface="Goudy Old Style" pitchFamily="18" charset="0"/>
              </a:rPr>
              <a:t>ketone</a:t>
            </a:r>
            <a:r>
              <a:rPr lang="en-GB" sz="3200" dirty="0" smtClean="0">
                <a:latin typeface="Goudy Old Style" pitchFamily="18" charset="0"/>
              </a:rPr>
              <a:t> bodies, 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3200" dirty="0" err="1" smtClean="0">
                <a:latin typeface="Goudy Old Style" pitchFamily="18" charset="0"/>
              </a:rPr>
              <a:t>acetoacetate</a:t>
            </a:r>
            <a:r>
              <a:rPr lang="en-GB" sz="3200" dirty="0" smtClean="0">
                <a:latin typeface="Goudy Old Style" pitchFamily="18" charset="0"/>
              </a:rPr>
              <a:t> β- </a:t>
            </a:r>
            <a:r>
              <a:rPr lang="en-GB" sz="3200" dirty="0" err="1" smtClean="0">
                <a:latin typeface="Goudy Old Style" pitchFamily="18" charset="0"/>
              </a:rPr>
              <a:t>hydroxybutryate</a:t>
            </a:r>
            <a:r>
              <a:rPr lang="en-GB" sz="3200" dirty="0" smtClean="0">
                <a:latin typeface="Goudy Old Style" pitchFamily="18" charset="0"/>
              </a:rPr>
              <a:t> &amp; acetone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appreciable water solubility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Solubility decreases progressively as the hydrocarbon chain increases.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z="3200" smtClean="0">
                <a:latin typeface="Goudy Old Style" pitchFamily="18" charset="0"/>
              </a:rPr>
              <a:pPr/>
              <a:t>33</a:t>
            </a:fld>
            <a:endParaRPr lang="en-US" sz="320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Goudy Old Style" pitchFamily="18" charset="0"/>
              </a:rPr>
              <a:t>Classification of lipids</a:t>
            </a:r>
            <a:endParaRPr lang="en-US" sz="40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Goudy Old Style" pitchFamily="18" charset="0"/>
              </a:rPr>
              <a:t>Chemical reactions</a:t>
            </a:r>
            <a:endParaRPr lang="en-US" sz="2400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Goudy Old Style" pitchFamily="18" charset="0"/>
              </a:rPr>
              <a:t>Saponifiable</a:t>
            </a: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US" sz="2400" dirty="0" err="1" smtClean="0">
                <a:latin typeface="Goudy Old Style" pitchFamily="18" charset="0"/>
              </a:rPr>
              <a:t>Vs</a:t>
            </a: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US" sz="2400" dirty="0" err="1" smtClean="0">
                <a:latin typeface="Goudy Old Style" pitchFamily="18" charset="0"/>
              </a:rPr>
              <a:t>nonsaponifiable</a:t>
            </a:r>
            <a:r>
              <a:rPr lang="en-US" sz="2400" dirty="0" smtClean="0">
                <a:latin typeface="Goudy Old Style" pitchFamily="18" charset="0"/>
              </a:rPr>
              <a:t> lipids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Saponification –hydrolysis of lipids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Can be catalysed by bases </a:t>
            </a:r>
            <a:r>
              <a:rPr lang="en-GB" sz="2400" dirty="0" err="1" smtClean="0">
                <a:latin typeface="Goudy Old Style" pitchFamily="18" charset="0"/>
              </a:rPr>
              <a:t>eg</a:t>
            </a:r>
            <a:r>
              <a:rPr lang="en-GB" sz="2400" dirty="0" smtClean="0">
                <a:latin typeface="Goudy Old Style" pitchFamily="18" charset="0"/>
              </a:rPr>
              <a:t>  </a:t>
            </a:r>
            <a:r>
              <a:rPr lang="en-GB" sz="2400" dirty="0" err="1" smtClean="0">
                <a:latin typeface="Goudy Old Style" pitchFamily="18" charset="0"/>
              </a:rPr>
              <a:t>NaOH</a:t>
            </a:r>
            <a:r>
              <a:rPr lang="en-GB" sz="2400" dirty="0" smtClean="0">
                <a:latin typeface="Goudy Old Style" pitchFamily="18" charset="0"/>
              </a:rPr>
              <a:t>, acid (</a:t>
            </a:r>
            <a:r>
              <a:rPr lang="en-GB" sz="2400" dirty="0" err="1" smtClean="0">
                <a:latin typeface="Goudy Old Style" pitchFamily="18" charset="0"/>
              </a:rPr>
              <a:t>HCl</a:t>
            </a:r>
            <a:r>
              <a:rPr lang="en-GB" sz="2400" dirty="0" smtClean="0">
                <a:latin typeface="Goudy Old Style" pitchFamily="18" charset="0"/>
              </a:rPr>
              <a:t>) or enzyme.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Saponifiable</a:t>
            </a:r>
            <a:r>
              <a:rPr lang="en-GB" sz="2400" dirty="0" smtClean="0">
                <a:latin typeface="Goudy Old Style" pitchFamily="18" charset="0"/>
              </a:rPr>
              <a:t> lipids contain ester group -undergo hydrolysis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cleaves a </a:t>
            </a:r>
            <a:r>
              <a:rPr lang="en-GB" sz="2400" dirty="0" err="1" smtClean="0">
                <a:latin typeface="Goudy Old Style" pitchFamily="18" charset="0"/>
              </a:rPr>
              <a:t>saponifiable</a:t>
            </a:r>
            <a:r>
              <a:rPr lang="en-GB" sz="2400" dirty="0" smtClean="0">
                <a:latin typeface="Goudy Old Style" pitchFamily="18" charset="0"/>
              </a:rPr>
              <a:t> lipid into two or more smaller molecules.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Saponifiable</a:t>
            </a:r>
            <a:r>
              <a:rPr lang="en-GB" sz="2400" dirty="0" smtClean="0">
                <a:latin typeface="Goudy Old Style" pitchFamily="18" charset="0"/>
              </a:rPr>
              <a:t> lipids are not derivatives of long chain fatty acids, and are more soluble in organic solvents than in water.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 </a:t>
            </a:r>
            <a:r>
              <a:rPr lang="en-GB" sz="2400" dirty="0" smtClean="0">
                <a:latin typeface="Goudy Old Style" pitchFamily="18" charset="0"/>
              </a:rPr>
              <a:t>Non-</a:t>
            </a:r>
            <a:r>
              <a:rPr lang="en-GB" sz="2400" dirty="0" err="1" smtClean="0">
                <a:latin typeface="Goudy Old Style" pitchFamily="18" charset="0"/>
              </a:rPr>
              <a:t>saponifiable</a:t>
            </a:r>
            <a:r>
              <a:rPr lang="en-GB" sz="2400" dirty="0" smtClean="0">
                <a:latin typeface="Goudy Old Style" pitchFamily="18" charset="0"/>
              </a:rPr>
              <a:t> lipids do not undergo hydrolytic cleavage into smaller molecules in presence of acids or bases.</a:t>
            </a:r>
          </a:p>
          <a:p>
            <a:pPr lvl="1"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 Common examples of </a:t>
            </a:r>
            <a:r>
              <a:rPr lang="en-GB" sz="2400" dirty="0" err="1" smtClean="0">
                <a:latin typeface="Goudy Old Style" pitchFamily="18" charset="0"/>
              </a:rPr>
              <a:t>nonsaponifiable</a:t>
            </a:r>
            <a:r>
              <a:rPr lang="en-GB" sz="2400" dirty="0" smtClean="0">
                <a:latin typeface="Goudy Old Style" pitchFamily="18" charset="0"/>
              </a:rPr>
              <a:t> lipids include, sterols, </a:t>
            </a:r>
            <a:r>
              <a:rPr lang="en-GB" sz="2400" dirty="0" err="1" smtClean="0">
                <a:latin typeface="Goudy Old Style" pitchFamily="18" charset="0"/>
              </a:rPr>
              <a:t>terpenes</a:t>
            </a:r>
            <a:r>
              <a:rPr lang="en-GB" sz="2400" dirty="0" smtClean="0">
                <a:latin typeface="Goudy Old Style" pitchFamily="18" charset="0"/>
              </a:rPr>
              <a:t>, </a:t>
            </a:r>
            <a:r>
              <a:rPr lang="en-GB" sz="2400" dirty="0" err="1" smtClean="0">
                <a:latin typeface="Goudy Old Style" pitchFamily="18" charset="0"/>
              </a:rPr>
              <a:t>leukotrienes</a:t>
            </a:r>
            <a:r>
              <a:rPr lang="en-GB" sz="2400" dirty="0" smtClean="0">
                <a:latin typeface="Goudy Old Style" pitchFamily="18" charset="0"/>
              </a:rPr>
              <a:t> and prostaglandins </a:t>
            </a:r>
            <a:endParaRPr lang="en-US" sz="24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92162"/>
          </a:xfrm>
        </p:spPr>
        <p:txBody>
          <a:bodyPr/>
          <a:lstStyle/>
          <a:p>
            <a:r>
              <a:rPr lang="en-US" dirty="0" err="1" smtClean="0">
                <a:latin typeface="Goudy Old Style" pitchFamily="18" charset="0"/>
              </a:rPr>
              <a:t>Saponification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6172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Soaps and detergents are </a:t>
            </a:r>
            <a:r>
              <a:rPr lang="en-GB" sz="2800" dirty="0" err="1" smtClean="0">
                <a:latin typeface="Goudy Old Style" pitchFamily="18" charset="0"/>
              </a:rPr>
              <a:t>manu</a:t>
            </a:r>
            <a:r>
              <a:rPr lang="en-GB" sz="2800" dirty="0" smtClean="0">
                <a:latin typeface="Goudy Old Style" pitchFamily="18" charset="0"/>
              </a:rPr>
              <a:t> by </a:t>
            </a:r>
            <a:r>
              <a:rPr lang="en-GB" sz="2800" dirty="0" err="1" smtClean="0">
                <a:latin typeface="Goudy Old Style" pitchFamily="18" charset="0"/>
              </a:rPr>
              <a:t>saponification</a:t>
            </a:r>
            <a:endParaRPr lang="en-GB" sz="2800" dirty="0" smtClean="0">
              <a:latin typeface="Goudy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Base </a:t>
            </a:r>
            <a:r>
              <a:rPr lang="en-GB" sz="2800" dirty="0" err="1" smtClean="0">
                <a:latin typeface="Goudy Old Style" pitchFamily="18" charset="0"/>
              </a:rPr>
              <a:t>saponification</a:t>
            </a:r>
            <a:r>
              <a:rPr lang="en-GB" sz="2800" dirty="0" smtClean="0">
                <a:latin typeface="Goudy Old Style" pitchFamily="18" charset="0"/>
              </a:rPr>
              <a:t> of TG yields salts of carboxylic acids and glycerol. 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The </a:t>
            </a:r>
            <a:r>
              <a:rPr lang="en-GB" sz="2800" dirty="0" err="1" smtClean="0">
                <a:latin typeface="Goudy Old Style" pitchFamily="18" charset="0"/>
              </a:rPr>
              <a:t>carboxylate</a:t>
            </a:r>
            <a:r>
              <a:rPr lang="en-GB" sz="2800" dirty="0" smtClean="0">
                <a:latin typeface="Goudy Old Style" pitchFamily="18" charset="0"/>
              </a:rPr>
              <a:t> salts formed have considerable high water solubility. 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important in biological systems since the body must solubilise </a:t>
            </a:r>
            <a:r>
              <a:rPr lang="en-GB" sz="2800" dirty="0" err="1" smtClean="0">
                <a:latin typeface="Goudy Old Style" pitchFamily="18" charset="0"/>
              </a:rPr>
              <a:t>cpds</a:t>
            </a:r>
            <a:r>
              <a:rPr lang="en-GB" sz="2800" dirty="0" smtClean="0">
                <a:latin typeface="Goudy Old Style" pitchFamily="18" charset="0"/>
              </a:rPr>
              <a:t> with COOH group. 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drugs are usually administered in the form of </a:t>
            </a:r>
            <a:r>
              <a:rPr lang="en-GB" sz="2800" dirty="0" err="1" smtClean="0">
                <a:latin typeface="Goudy Old Style" pitchFamily="18" charset="0"/>
              </a:rPr>
              <a:t>carboxylate</a:t>
            </a:r>
            <a:r>
              <a:rPr lang="en-GB" sz="2800" dirty="0" smtClean="0">
                <a:latin typeface="Goudy Old Style" pitchFamily="18" charset="0"/>
              </a:rPr>
              <a:t> salt instead of the </a:t>
            </a:r>
            <a:r>
              <a:rPr lang="en-GB" sz="2800" dirty="0" err="1" smtClean="0">
                <a:latin typeface="Goudy Old Style" pitchFamily="18" charset="0"/>
              </a:rPr>
              <a:t>carboxylate</a:t>
            </a:r>
            <a:r>
              <a:rPr lang="en-GB" sz="2800" dirty="0" smtClean="0">
                <a:latin typeface="Goudy Old Style" pitchFamily="18" charset="0"/>
              </a:rPr>
              <a:t> acid to achieve faster absorption into the body.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salts of carboxylic acids are known as soaps.</a:t>
            </a:r>
          </a:p>
          <a:p>
            <a:pPr algn="just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used to remove off greasy dirt from surfaces  from</a:t>
            </a:r>
          </a:p>
          <a:p>
            <a:pPr lvl="1" algn="just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machinery clothing floors and other surfaces. </a:t>
            </a:r>
            <a:endParaRPr lang="en-US" dirty="0" smtClean="0">
              <a:latin typeface="Goudy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35</a:t>
            </a:fld>
            <a:endParaRPr lang="en-US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36</a:t>
            </a:fld>
            <a:endParaRPr lang="en-US">
              <a:latin typeface="Goudy Old Style" pitchFamily="18" charset="0"/>
            </a:endParaRPr>
          </a:p>
        </p:txBody>
      </p:sp>
      <p:sp>
        <p:nvSpPr>
          <p:cNvPr id="192539" name="Rectangle 27"/>
          <p:cNvSpPr>
            <a:spLocks noChangeArrowheads="1"/>
          </p:cNvSpPr>
          <p:nvPr/>
        </p:nvSpPr>
        <p:spPr bwMode="auto">
          <a:xfrm>
            <a:off x="1524000" y="0"/>
            <a:ext cx="7239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Goudy Old Style" pitchFamily="18" charset="0"/>
                <a:ea typeface="Times New Roman" pitchFamily="18" charset="0"/>
                <a:cs typeface="Arial" pitchFamily="34" charset="0"/>
              </a:rPr>
              <a:t>Saponifiable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 Old Style" pitchFamily="18" charset="0"/>
                <a:ea typeface="Times New Roman" pitchFamily="18" charset="0"/>
                <a:cs typeface="Arial" pitchFamily="34" charset="0"/>
              </a:rPr>
              <a:t> lipids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oudy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  <a:cs typeface="Arial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04800" y="1066800"/>
            <a:ext cx="8610600" cy="5486400"/>
            <a:chOff x="1080" y="1260"/>
            <a:chExt cx="10800" cy="5580"/>
          </a:xfrm>
        </p:grpSpPr>
        <p:sp>
          <p:nvSpPr>
            <p:cNvPr id="3" name="Text Box 29"/>
            <p:cNvSpPr txBox="1">
              <a:spLocks noChangeArrowheads="1"/>
            </p:cNvSpPr>
            <p:nvPr/>
          </p:nvSpPr>
          <p:spPr bwMode="auto">
            <a:xfrm>
              <a:off x="4680" y="1260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SAPONIFIABLE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4" name="Text Box 30"/>
            <p:cNvSpPr txBox="1">
              <a:spLocks noChangeArrowheads="1"/>
            </p:cNvSpPr>
            <p:nvPr/>
          </p:nvSpPr>
          <p:spPr bwMode="auto">
            <a:xfrm>
              <a:off x="2340" y="2340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SIMPLE LIPIDS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1080" y="3600"/>
              <a:ext cx="23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ACYLGLCEROLS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1440" y="5220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FATS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3420" y="5220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OILS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3960" y="4320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WAXES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7200" y="2160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COMPOUND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6840" y="3600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PHOSPHOLIPIDS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9540" y="3600"/>
              <a:ext cx="23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PLASMALOGENS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6120" y="4860"/>
              <a:ext cx="30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PHOSPHOGLYCERIDES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9180" y="5580"/>
              <a:ext cx="25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SPHINGOLIPIDS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6300" y="6300"/>
              <a:ext cx="19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GLYCOLIPIDS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9180" y="6480"/>
              <a:ext cx="25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oudy Old Style" pitchFamily="18" charset="0"/>
                  <a:ea typeface="Times New Roman" pitchFamily="18" charset="0"/>
                  <a:cs typeface="Arial" pitchFamily="34" charset="0"/>
                </a:rPr>
                <a:t>SPHINGOMYELIN 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cs typeface="Arial" pitchFamily="34" charset="0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flipH="1">
              <a:off x="4140" y="162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6300" y="1620"/>
              <a:ext cx="12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 flipH="1">
              <a:off x="2160" y="2700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27" name="Line 45"/>
            <p:cNvSpPr>
              <a:spLocks noChangeShapeType="1"/>
            </p:cNvSpPr>
            <p:nvPr/>
          </p:nvSpPr>
          <p:spPr bwMode="auto">
            <a:xfrm>
              <a:off x="2160" y="396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3060" y="3960"/>
              <a:ext cx="7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>
              <a:off x="3960" y="2700"/>
              <a:ext cx="7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>
              <a:off x="7920" y="2520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8820" y="3840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1570" name="Line 50"/>
            <p:cNvSpPr>
              <a:spLocks noChangeShapeType="1"/>
            </p:cNvSpPr>
            <p:nvPr/>
          </p:nvSpPr>
          <p:spPr bwMode="auto">
            <a:xfrm>
              <a:off x="7920" y="3960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1571" name="Line 51"/>
            <p:cNvSpPr>
              <a:spLocks noChangeShapeType="1"/>
            </p:cNvSpPr>
            <p:nvPr/>
          </p:nvSpPr>
          <p:spPr bwMode="auto">
            <a:xfrm>
              <a:off x="8640" y="3960"/>
              <a:ext cx="16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1572" name="Line 52"/>
            <p:cNvSpPr>
              <a:spLocks noChangeShapeType="1"/>
            </p:cNvSpPr>
            <p:nvPr/>
          </p:nvSpPr>
          <p:spPr bwMode="auto">
            <a:xfrm flipH="1">
              <a:off x="7920" y="5940"/>
              <a:ext cx="14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  <p:sp>
          <p:nvSpPr>
            <p:cNvPr id="1622" name="Line 53"/>
            <p:cNvSpPr>
              <a:spLocks noChangeShapeType="1"/>
            </p:cNvSpPr>
            <p:nvPr/>
          </p:nvSpPr>
          <p:spPr bwMode="auto">
            <a:xfrm>
              <a:off x="10440" y="594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oudy Old Style" pitchFamily="18" charset="0"/>
              </a:endParaRPr>
            </a:p>
          </p:txBody>
        </p:sp>
      </p:grpSp>
      <p:sp>
        <p:nvSpPr>
          <p:cNvPr id="192553" name="Rectangle 41"/>
          <p:cNvSpPr>
            <a:spLocks noChangeArrowheads="1"/>
          </p:cNvSpPr>
          <p:nvPr/>
        </p:nvSpPr>
        <p:spPr bwMode="auto">
          <a:xfrm>
            <a:off x="0" y="4572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ification of lipid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57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Classification of lipids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Chemical compositions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Simple lipids –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err="1" smtClean="0">
                <a:latin typeface="Goudy Old Style" pitchFamily="18" charset="0"/>
              </a:rPr>
              <a:t>F.a</a:t>
            </a:r>
            <a:r>
              <a:rPr lang="en-US" sz="3200" dirty="0" smtClean="0">
                <a:latin typeface="Goudy Old Style" pitchFamily="18" charset="0"/>
              </a:rPr>
              <a:t> or esters of </a:t>
            </a:r>
            <a:r>
              <a:rPr lang="en-US" sz="3200" dirty="0" err="1" smtClean="0">
                <a:latin typeface="Goudy Old Style" pitchFamily="18" charset="0"/>
              </a:rPr>
              <a:t>f.a</a:t>
            </a:r>
            <a:r>
              <a:rPr lang="en-US" sz="3200" dirty="0" smtClean="0">
                <a:latin typeface="Goudy Old Style" pitchFamily="18" charset="0"/>
              </a:rPr>
              <a:t> with alcohol groups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Complex –compound-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esters of </a:t>
            </a:r>
            <a:r>
              <a:rPr lang="en-US" sz="3200" dirty="0" err="1" smtClean="0">
                <a:latin typeface="Goudy Old Style" pitchFamily="18" charset="0"/>
              </a:rPr>
              <a:t>f.a</a:t>
            </a:r>
            <a:r>
              <a:rPr lang="en-US" sz="3200" dirty="0" smtClean="0">
                <a:latin typeface="Goudy Old Style" pitchFamily="18" charset="0"/>
              </a:rPr>
              <a:t> with alcohol and other groups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Derived lipids-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Derivatives of simple or complex lipids</a:t>
            </a:r>
          </a:p>
          <a:p>
            <a:endParaRPr lang="en-US" sz="2800" dirty="0"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38</a:t>
            </a:fld>
            <a:endParaRPr lang="en-US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Goudy Old Style" pitchFamily="18" charset="0"/>
              </a:rPr>
              <a:t>Classification of </a:t>
            </a:r>
            <a:r>
              <a:rPr lang="en-US" sz="3600" b="1" dirty="0" smtClean="0">
                <a:solidFill>
                  <a:srgbClr val="FF0000"/>
                </a:solidFill>
                <a:latin typeface="Goudy Old Style" pitchFamily="18" charset="0"/>
              </a:rPr>
              <a:t>lipids: Simple lipids</a:t>
            </a:r>
          </a:p>
          <a:p>
            <a:endParaRPr lang="en-US" sz="3600" b="1" dirty="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>
                <a:latin typeface="Goudy Old Style" pitchFamily="18" charset="0"/>
              </a:rPr>
              <a:t>Include :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fatty acids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Fatty acid esters (</a:t>
            </a:r>
            <a:r>
              <a:rPr lang="en-US" sz="3200" dirty="0" err="1" smtClean="0">
                <a:latin typeface="Goudy Old Style" pitchFamily="18" charset="0"/>
              </a:rPr>
              <a:t>acylglycerols</a:t>
            </a:r>
            <a:r>
              <a:rPr lang="en-US" sz="3200" dirty="0" smtClean="0">
                <a:latin typeface="Goudy Old Style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 Waxes</a:t>
            </a:r>
          </a:p>
          <a:p>
            <a:r>
              <a:rPr lang="en-GB" sz="3200" dirty="0" smtClean="0">
                <a:latin typeface="Goudy Old Style" pitchFamily="18" charset="0"/>
              </a:rPr>
              <a:t>Occur in plants and animals(adipose tissue) . </a:t>
            </a:r>
          </a:p>
          <a:p>
            <a:pPr marL="342900" indent="-342900"/>
            <a:r>
              <a:rPr lang="en-GB" sz="3200" b="1" dirty="0" smtClean="0">
                <a:latin typeface="Goudy Old Style" pitchFamily="18" charset="0"/>
              </a:rPr>
              <a:t>Fatty acid esters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3200" dirty="0" smtClean="0">
                <a:latin typeface="Goudy Old Style" pitchFamily="18" charset="0"/>
              </a:rPr>
              <a:t>Known as </a:t>
            </a:r>
            <a:r>
              <a:rPr lang="en-GB" sz="3200" dirty="0" err="1" smtClean="0">
                <a:latin typeface="Goudy Old Style" pitchFamily="18" charset="0"/>
              </a:rPr>
              <a:t>acylglycerols</a:t>
            </a:r>
            <a:r>
              <a:rPr lang="en-GB" sz="3200" dirty="0" smtClean="0">
                <a:latin typeface="Goudy Old Style" pitchFamily="18" charset="0"/>
              </a:rPr>
              <a:t> </a:t>
            </a:r>
            <a:r>
              <a:rPr lang="en-GB" sz="3200" dirty="0">
                <a:latin typeface="Goudy Old Style" pitchFamily="18" charset="0"/>
              </a:rPr>
              <a:t>or neutral fats.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3200" dirty="0">
                <a:latin typeface="Goudy Old Style" pitchFamily="18" charset="0"/>
              </a:rPr>
              <a:t> </a:t>
            </a:r>
            <a:r>
              <a:rPr lang="en-US" sz="3200" dirty="0" smtClean="0">
                <a:latin typeface="Goudy Old Style" pitchFamily="18" charset="0"/>
              </a:rPr>
              <a:t>Esters of </a:t>
            </a:r>
            <a:r>
              <a:rPr lang="en-US" sz="3200" dirty="0" err="1" smtClean="0">
                <a:latin typeface="Goudy Old Style" pitchFamily="18" charset="0"/>
              </a:rPr>
              <a:t>f.a</a:t>
            </a:r>
            <a:r>
              <a:rPr lang="en-US" sz="3200" dirty="0" smtClean="0">
                <a:latin typeface="Goudy Old Style" pitchFamily="18" charset="0"/>
              </a:rPr>
              <a:t> with alcohol groups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3200" dirty="0" smtClean="0">
                <a:latin typeface="Goudy Old Style" pitchFamily="18" charset="0"/>
              </a:rPr>
              <a:t>Commonly occurring ester of </a:t>
            </a:r>
            <a:r>
              <a:rPr lang="en-GB" sz="3200" dirty="0" err="1" smtClean="0">
                <a:latin typeface="Goudy Old Style" pitchFamily="18" charset="0"/>
              </a:rPr>
              <a:t>f.a</a:t>
            </a:r>
            <a:r>
              <a:rPr lang="en-GB" sz="3200" dirty="0" smtClean="0">
                <a:latin typeface="Goudy Old Style" pitchFamily="18" charset="0"/>
              </a:rPr>
              <a:t> with glycerol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3200" dirty="0" err="1" smtClean="0">
                <a:latin typeface="Goudy Old Style" pitchFamily="18" charset="0"/>
              </a:rPr>
              <a:t>acyl</a:t>
            </a:r>
            <a:r>
              <a:rPr lang="en-GB" sz="3200" dirty="0" smtClean="0">
                <a:latin typeface="Goudy Old Style" pitchFamily="18" charset="0"/>
              </a:rPr>
              <a:t> group-</a:t>
            </a:r>
            <a:r>
              <a:rPr lang="en-GB" sz="3200" dirty="0" err="1" smtClean="0">
                <a:latin typeface="Goudy Old Style" pitchFamily="18" charset="0"/>
              </a:rPr>
              <a:t>esterified</a:t>
            </a:r>
            <a:r>
              <a:rPr lang="en-GB" sz="3200" dirty="0" smtClean="0">
                <a:latin typeface="Goudy Old Style" pitchFamily="18" charset="0"/>
              </a:rPr>
              <a:t> fatty acid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z="2800" smtClean="0">
                <a:latin typeface="Goudy Old Style" pitchFamily="18" charset="0"/>
              </a:rPr>
              <a:pPr/>
              <a:t>39</a:t>
            </a:fld>
            <a:endParaRPr lang="en-US" sz="280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Goudy Old Style" pitchFamily="18" charset="0"/>
              </a:rPr>
              <a:t>5. Precursors </a:t>
            </a:r>
            <a:r>
              <a:rPr lang="en-GB" sz="2800" dirty="0">
                <a:latin typeface="Goudy Old Style" pitchFamily="18" charset="0"/>
              </a:rPr>
              <a:t>of hormones </a:t>
            </a:r>
            <a:r>
              <a:rPr lang="en-GB" sz="2800" dirty="0" smtClean="0">
                <a:latin typeface="Goudy Old Style" pitchFamily="18" charset="0"/>
              </a:rPr>
              <a:t> and hormone derivatives</a:t>
            </a:r>
            <a:endParaRPr lang="en-GB" sz="2800" dirty="0">
              <a:latin typeface="Goudy Old Style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Cholesterol is the precursor of steroid hormones  </a:t>
            </a:r>
            <a:r>
              <a:rPr lang="en-US" sz="2400" dirty="0">
                <a:latin typeface="Goudy Old Style" pitchFamily="18" charset="0"/>
              </a:rPr>
              <a:t>vitamin D </a:t>
            </a:r>
            <a:r>
              <a:rPr lang="en-US" sz="2400" dirty="0" smtClean="0">
                <a:latin typeface="Goudy Old Style" pitchFamily="18" charset="0"/>
              </a:rPr>
              <a:t>, bile </a:t>
            </a:r>
            <a:r>
              <a:rPr lang="en-US" sz="2400" dirty="0">
                <a:latin typeface="Goudy Old Style" pitchFamily="18" charset="0"/>
              </a:rPr>
              <a:t>salts.</a:t>
            </a:r>
            <a:r>
              <a:rPr lang="en-GB" sz="2400" dirty="0" smtClean="0">
                <a:latin typeface="Goudy Old Style" pitchFamily="18" charset="0"/>
              </a:rPr>
              <a:t>&amp; common contraceptives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Eicosanoids </a:t>
            </a:r>
            <a:r>
              <a:rPr lang="en-GB" sz="2400" dirty="0" err="1" smtClean="0">
                <a:latin typeface="Goudy Old Style" pitchFamily="18" charset="0"/>
              </a:rPr>
              <a:t>eg</a:t>
            </a:r>
            <a:r>
              <a:rPr lang="en-GB" sz="2400" dirty="0" smtClean="0">
                <a:latin typeface="Goudy Old Style" pitchFamily="18" charset="0"/>
              </a:rPr>
              <a:t> PGs , PGI and TX are synthesised from arachidonic acid </a:t>
            </a:r>
            <a:r>
              <a:rPr lang="en-US" sz="2400" dirty="0" smtClean="0">
                <a:latin typeface="Goudy Old Style" pitchFamily="18" charset="0"/>
              </a:rPr>
              <a:t>(</a:t>
            </a:r>
            <a:r>
              <a:rPr lang="en-US" sz="2400" dirty="0">
                <a:latin typeface="Goudy Old Style" pitchFamily="18" charset="0"/>
              </a:rPr>
              <a:t>20:4).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Prostaglandins </a:t>
            </a:r>
            <a:r>
              <a:rPr lang="en-US" sz="2400" dirty="0">
                <a:latin typeface="Goudy Old Style" pitchFamily="18" charset="0"/>
              </a:rPr>
              <a:t>are hormone like compounds derived from fatty acids like arachidonic acid </a:t>
            </a:r>
            <a:endParaRPr lang="en-US" sz="2400" dirty="0" smtClean="0">
              <a:latin typeface="Goudy Old Style" pitchFamily="18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Goudy Old Style" pitchFamily="18" charset="0"/>
              </a:rPr>
              <a:t>6. </a:t>
            </a:r>
            <a:r>
              <a:rPr lang="en-GB" sz="2800" dirty="0" smtClean="0">
                <a:latin typeface="Goudy Old Style" pitchFamily="18" charset="0"/>
              </a:rPr>
              <a:t>Carriers </a:t>
            </a:r>
            <a:r>
              <a:rPr lang="en-GB" sz="2800" dirty="0">
                <a:latin typeface="Goudy Old Style" pitchFamily="18" charset="0"/>
              </a:rPr>
              <a:t>of essential components in the body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lipoproteins </a:t>
            </a:r>
            <a:r>
              <a:rPr lang="en-GB" sz="2400" dirty="0">
                <a:latin typeface="Goudy Old Style" pitchFamily="18" charset="0"/>
              </a:rPr>
              <a:t>&amp; the </a:t>
            </a:r>
            <a:r>
              <a:rPr lang="en-GB" sz="2400" dirty="0" smtClean="0">
                <a:latin typeface="Goudy Old Style" pitchFamily="18" charset="0"/>
              </a:rPr>
              <a:t>glycoproteins carries fat soluble 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400" dirty="0">
                <a:latin typeface="Goudy Old Style" pitchFamily="18" charset="0"/>
              </a:rPr>
              <a:t>Lipophilic bile acids aid in lipid solubilisation</a:t>
            </a:r>
            <a:endParaRPr lang="en-US" sz="2400" dirty="0">
              <a:latin typeface="Goudy Old Style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oudy Old Style" pitchFamily="18" charset="0"/>
              </a:rPr>
              <a:t>7. Precursors </a:t>
            </a:r>
            <a:r>
              <a:rPr lang="en-GB" sz="2800" dirty="0">
                <a:latin typeface="Goudy Old Style" pitchFamily="18" charset="0"/>
              </a:rPr>
              <a:t>of </a:t>
            </a:r>
            <a:r>
              <a:rPr lang="en-US" sz="2800" dirty="0">
                <a:latin typeface="Goudy Old Style" panose="02020502050305020303" pitchFamily="18" charset="0"/>
              </a:rPr>
              <a:t>lipid soluble vitamins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Goudy Old Style" panose="02020502050305020303" pitchFamily="18" charset="0"/>
              </a:rPr>
              <a:t>Include vitamin (A,D E and K)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Goudy Old Style" panose="02020502050305020303" pitchFamily="18" charset="0"/>
              </a:rPr>
              <a:t>play </a:t>
            </a:r>
            <a:r>
              <a:rPr lang="en-US" sz="2400" dirty="0">
                <a:latin typeface="Goudy Old Style" panose="02020502050305020303" pitchFamily="18" charset="0"/>
              </a:rPr>
              <a:t>a major role in the regulation of several critical biological processes, </a:t>
            </a:r>
            <a:r>
              <a:rPr lang="en-US" sz="2400" dirty="0" err="1" smtClean="0">
                <a:latin typeface="Goudy Old Style" panose="02020502050305020303" pitchFamily="18" charset="0"/>
              </a:rPr>
              <a:t>eg</a:t>
            </a:r>
            <a:r>
              <a:rPr lang="en-US" sz="2400" dirty="0" smtClean="0">
                <a:latin typeface="Goudy Old Style" panose="02020502050305020303" pitchFamily="18" charset="0"/>
              </a:rPr>
              <a:t> </a:t>
            </a:r>
            <a:r>
              <a:rPr lang="en-US" sz="2400" dirty="0">
                <a:latin typeface="Goudy Old Style" panose="02020502050305020303" pitchFamily="18" charset="0"/>
              </a:rPr>
              <a:t>blood clotting and vision.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US" dirty="0">
              <a:latin typeface="Goudy Old Style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solidFill>
                  <a:srgbClr val="FF0000"/>
                </a:solidFill>
                <a:latin typeface="Goudy Old Style" pitchFamily="18" charset="0"/>
              </a:rPr>
              <a:t>Functions of lipids</a:t>
            </a:r>
            <a:r>
              <a:rPr lang="en-US" cap="all" dirty="0">
                <a:solidFill>
                  <a:srgbClr val="FF0000"/>
                </a:solidFill>
                <a:latin typeface="Goudy Old Style" pitchFamily="18" charset="0"/>
              </a:rPr>
              <a:t/>
            </a:r>
            <a:br>
              <a:rPr lang="en-US" cap="all" dirty="0">
                <a:solidFill>
                  <a:srgbClr val="FF0000"/>
                </a:solidFill>
                <a:latin typeface="Goudy Old Style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58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Classification of lipids: Simple lipids</a:t>
            </a:r>
            <a:b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287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Three types of </a:t>
            </a:r>
            <a:r>
              <a:rPr lang="en-GB" dirty="0" err="1" smtClean="0">
                <a:latin typeface="Goudy Old Style" pitchFamily="18" charset="0"/>
              </a:rPr>
              <a:t>acylglcerols</a:t>
            </a:r>
            <a:r>
              <a:rPr lang="en-GB" dirty="0" smtClean="0">
                <a:latin typeface="Goudy Old Style" pitchFamily="18" charset="0"/>
              </a:rPr>
              <a:t>. </a:t>
            </a:r>
            <a:endParaRPr lang="en-GB" b="1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GB" b="1" dirty="0" err="1" smtClean="0">
                <a:latin typeface="Goudy Old Style" pitchFamily="18" charset="0"/>
              </a:rPr>
              <a:t>Monoacylglcerols</a:t>
            </a:r>
            <a:r>
              <a:rPr lang="en-GB" b="1" dirty="0" smtClean="0">
                <a:latin typeface="Goudy Old Style" pitchFamily="18" charset="0"/>
              </a:rPr>
              <a:t> (</a:t>
            </a:r>
            <a:r>
              <a:rPr lang="en-GB" b="1" dirty="0" err="1" smtClean="0">
                <a:latin typeface="Goudy Old Style" pitchFamily="18" charset="0"/>
              </a:rPr>
              <a:t>Monoglycerides</a:t>
            </a:r>
            <a:r>
              <a:rPr lang="en-GB" b="1" dirty="0" smtClean="0">
                <a:latin typeface="Goudy Old Style" pitchFamily="18" charset="0"/>
              </a:rPr>
              <a:t>)</a:t>
            </a: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consist of one </a:t>
            </a:r>
            <a:r>
              <a:rPr lang="en-GB" dirty="0" err="1" smtClean="0">
                <a:latin typeface="Goudy Old Style" pitchFamily="18" charset="0"/>
              </a:rPr>
              <a:t>acyl</a:t>
            </a:r>
            <a:r>
              <a:rPr lang="en-GB" dirty="0" smtClean="0">
                <a:latin typeface="Goudy Old Style" pitchFamily="18" charset="0"/>
              </a:rPr>
              <a:t> group </a:t>
            </a:r>
            <a:r>
              <a:rPr lang="en-GB" dirty="0" err="1" smtClean="0">
                <a:latin typeface="Goudy Old Style" pitchFamily="18" charset="0"/>
              </a:rPr>
              <a:t>esterified</a:t>
            </a:r>
            <a:r>
              <a:rPr lang="en-GB" dirty="0" smtClean="0">
                <a:latin typeface="Goudy Old Style" pitchFamily="18" charset="0"/>
              </a:rPr>
              <a:t> to a glycerol backbone.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one fatty acid +glycerol</a:t>
            </a:r>
            <a:endParaRPr lang="en-GB" dirty="0" smtClean="0">
              <a:latin typeface="Goudy Old Style" pitchFamily="18" charset="0"/>
            </a:endParaRPr>
          </a:p>
          <a:p>
            <a:pPr lvl="0">
              <a:buNone/>
            </a:pPr>
            <a:r>
              <a:rPr lang="en-GB" b="1" dirty="0" err="1" smtClean="0">
                <a:latin typeface="Goudy Old Style" pitchFamily="18" charset="0"/>
              </a:rPr>
              <a:t>Diacyglyerols</a:t>
            </a:r>
            <a:r>
              <a:rPr lang="en-GB" b="1" dirty="0" smtClean="0">
                <a:latin typeface="Goudy Old Style" pitchFamily="18" charset="0"/>
              </a:rPr>
              <a:t> (</a:t>
            </a:r>
            <a:r>
              <a:rPr lang="en-GB" b="1" dirty="0" err="1" smtClean="0">
                <a:latin typeface="Goudy Old Style" pitchFamily="18" charset="0"/>
              </a:rPr>
              <a:t>Diglycerides</a:t>
            </a:r>
            <a:r>
              <a:rPr lang="en-GB" b="1" dirty="0" smtClean="0">
                <a:latin typeface="Goudy Old Style" pitchFamily="18" charset="0"/>
              </a:rPr>
              <a:t>)</a:t>
            </a: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two fatty acids (</a:t>
            </a:r>
            <a:r>
              <a:rPr lang="en-GB" dirty="0" err="1" smtClean="0">
                <a:latin typeface="Goudy Old Style" pitchFamily="18" charset="0"/>
              </a:rPr>
              <a:t>acyl</a:t>
            </a:r>
            <a:r>
              <a:rPr lang="en-GB" dirty="0" smtClean="0">
                <a:latin typeface="Goudy Old Style" pitchFamily="18" charset="0"/>
              </a:rPr>
              <a:t> groups) </a:t>
            </a:r>
            <a:r>
              <a:rPr lang="en-GB" dirty="0" err="1" smtClean="0">
                <a:latin typeface="Goudy Old Style" pitchFamily="18" charset="0"/>
              </a:rPr>
              <a:t>esterified</a:t>
            </a:r>
            <a:r>
              <a:rPr lang="en-GB" dirty="0" smtClean="0">
                <a:latin typeface="Goudy Old Style" pitchFamily="18" charset="0"/>
              </a:rPr>
              <a:t> to a glycerol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two fatty acids +glycerol</a:t>
            </a:r>
            <a:endParaRPr lang="en-GB" dirty="0" smtClean="0">
              <a:latin typeface="Goudy Old Style" pitchFamily="18" charset="0"/>
            </a:endParaRPr>
          </a:p>
          <a:p>
            <a:pPr lvl="0">
              <a:buNone/>
            </a:pPr>
            <a:r>
              <a:rPr lang="en-GB" b="1" dirty="0" err="1" smtClean="0">
                <a:latin typeface="Goudy Old Style" pitchFamily="18" charset="0"/>
              </a:rPr>
              <a:t>Triacylglycerols</a:t>
            </a:r>
            <a:r>
              <a:rPr lang="en-GB" b="1" dirty="0" smtClean="0">
                <a:latin typeface="Goudy Old Style" pitchFamily="18" charset="0"/>
              </a:rPr>
              <a:t> </a:t>
            </a: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three fatty acids attached to a glycerol backbone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TAGs are the common lipids in the body, MAG and DAG are derived from the </a:t>
            </a:r>
            <a:r>
              <a:rPr lang="en-GB" dirty="0" err="1" smtClean="0">
                <a:latin typeface="Goudy Old Style" pitchFamily="18" charset="0"/>
              </a:rPr>
              <a:t>hdrolysis</a:t>
            </a:r>
            <a:r>
              <a:rPr lang="en-GB" dirty="0" smtClean="0">
                <a:latin typeface="Goudy Old Style" pitchFamily="18" charset="0"/>
              </a:rPr>
              <a:t> of TAGs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latin typeface="Goudy Old Style" pitchFamily="18" charset="0"/>
            </a:endParaRPr>
          </a:p>
          <a:p>
            <a:endParaRPr lang="en-US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28600"/>
          <a:ext cx="8458200" cy="63246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6324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Monoacylglcerols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consist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of an 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acyl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group 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esterified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to a glycerol backbone. </a:t>
                      </a: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Diacyglyerols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2800" b="1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diglycerides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Consist of two 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acyl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groups 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esterified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en-GB" sz="2800" dirty="0" err="1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twohydroxyl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groupsof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a glycerol backbone. </a:t>
                      </a: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Triacylglycerols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Triacylglycerols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consist of three 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acyl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groups </a:t>
                      </a:r>
                      <a:r>
                        <a:rPr lang="en-GB" sz="2800" dirty="0" err="1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esterified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latin typeface="Goudy Old Style" pitchFamily="18" charset="0"/>
                          <a:ea typeface="Calibri"/>
                          <a:cs typeface="Times New Roman"/>
                        </a:rPr>
                        <a:t> to the three hydroxyl groups of glycerol backbone.</a:t>
                      </a:r>
                      <a:endParaRPr lang="en-US" sz="2800" dirty="0">
                        <a:latin typeface="Goudy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5-10-FatStructure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1752600"/>
            <a:ext cx="762000" cy="838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76400" y="1096962"/>
            <a:ext cx="1676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Acid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391400" y="1676400"/>
            <a:ext cx="685800" cy="990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934200" y="1096962"/>
            <a:ext cx="1676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Fat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19600" y="1524000"/>
            <a:ext cx="1752600" cy="609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Goudy Old Style" pitchFamily="18" charset="0"/>
              </a:rPr>
              <a:t>Triacylglycerols</a:t>
            </a:r>
            <a:endParaRPr lang="en-US" sz="44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096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Formed via </a:t>
            </a:r>
            <a:r>
              <a:rPr lang="en-US" sz="2800" dirty="0" err="1" smtClean="0">
                <a:latin typeface="Goudy Old Style" pitchFamily="18" charset="0"/>
              </a:rPr>
              <a:t>esterification</a:t>
            </a:r>
            <a:r>
              <a:rPr lang="en-US" sz="2800" dirty="0" smtClean="0">
                <a:latin typeface="Goudy Old Style" pitchFamily="18" charset="0"/>
              </a:rPr>
              <a:t> of 3f.a  with glycerol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utoUpdateAnimBg="0"/>
      <p:bldP spid="5" grpId="0" animBg="1"/>
      <p:bldP spid="6" grpId="0" autoUpdateAnimBg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Goudy Old Style" pitchFamily="18" charset="0"/>
              </a:rPr>
              <a:t>Triacylglycerols</a:t>
            </a:r>
            <a:endParaRPr lang="en-US" sz="44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7620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Also known as neutral Fats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Formed via </a:t>
            </a:r>
            <a:r>
              <a:rPr lang="en-US" sz="3200" dirty="0" err="1" smtClean="0">
                <a:latin typeface="Goudy Old Style" pitchFamily="18" charset="0"/>
              </a:rPr>
              <a:t>esterification</a:t>
            </a:r>
            <a:r>
              <a:rPr lang="en-US" sz="3200" dirty="0" smtClean="0">
                <a:latin typeface="Goudy Old Style" pitchFamily="18" charset="0"/>
              </a:rPr>
              <a:t> of 3f.a  with glycerol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dirty="0" smtClean="0">
                <a:latin typeface="Goudy Old Style" pitchFamily="18" charset="0"/>
              </a:rPr>
              <a:t>Glycerol + 3 fatty acids		</a:t>
            </a:r>
            <a:r>
              <a:rPr lang="en-US" sz="3200" dirty="0" err="1" smtClean="0">
                <a:latin typeface="Goudy Old Style" pitchFamily="18" charset="0"/>
              </a:rPr>
              <a:t>Triacylglycerol</a:t>
            </a:r>
            <a:endParaRPr lang="en-US" sz="3200" dirty="0" smtClean="0"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43</a:t>
            </a:fld>
            <a:endParaRPr lang="en-US">
              <a:latin typeface="Goudy Old Style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29200" y="2286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5000" y="5264150"/>
            <a:ext cx="2057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Fatty Acids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2438400" y="4724400"/>
            <a:ext cx="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72200" y="2362200"/>
            <a:ext cx="2209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Triacylglycerol</a:t>
            </a:r>
            <a:endParaRPr lang="en-US" sz="2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Structure of </a:t>
            </a:r>
            <a:r>
              <a:rPr lang="en-US" sz="4400" b="1" dirty="0" err="1">
                <a:solidFill>
                  <a:srgbClr val="FF0000"/>
                </a:solidFill>
              </a:rPr>
              <a:t>Triacylglycerols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9144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/>
          <a:srcRect t="44092" r="6000" b="7460"/>
          <a:stretch>
            <a:fillRect/>
          </a:stretch>
        </p:blipFill>
        <p:spPr bwMode="auto">
          <a:xfrm>
            <a:off x="228600" y="10668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Goudy Old Style" pitchFamily="18" charset="0"/>
              </a:rPr>
              <a:t>Triacylglycerols</a:t>
            </a:r>
            <a:r>
              <a:rPr lang="en-US" sz="4000" dirty="0" smtClean="0">
                <a:solidFill>
                  <a:srgbClr val="FF0000"/>
                </a:solidFill>
                <a:latin typeface="Goudy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Goudy Old Style" pitchFamily="18" charset="0"/>
              </a:rPr>
            </a:br>
            <a:endParaRPr lang="en-US" sz="40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3 ester linkages are formed between a hydroxyl group of the glycerol and a carboxyl group of the fatty acid.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TAGs are the most common in the body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MAG and DAG are intestinal hydrolytic products of TAG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Simple TAG has similar </a:t>
            </a:r>
            <a:r>
              <a:rPr lang="en-US" sz="2800" dirty="0" err="1" smtClean="0">
                <a:latin typeface="Goudy Old Style" pitchFamily="18" charset="0"/>
              </a:rPr>
              <a:t>acyl</a:t>
            </a:r>
            <a:r>
              <a:rPr lang="en-US" sz="2800" dirty="0" smtClean="0">
                <a:latin typeface="Goudy Old Style" pitchFamily="18" charset="0"/>
              </a:rPr>
              <a:t> (</a:t>
            </a:r>
            <a:r>
              <a:rPr lang="en-GB" sz="2800" dirty="0" smtClean="0">
                <a:latin typeface="Goudy Old Style" pitchFamily="18" charset="0"/>
              </a:rPr>
              <a:t>R) </a:t>
            </a:r>
            <a:r>
              <a:rPr lang="en-US" sz="2800" dirty="0" smtClean="0">
                <a:latin typeface="Goudy Old Style" pitchFamily="18" charset="0"/>
              </a:rPr>
              <a:t>groups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Mixed TAG have different </a:t>
            </a:r>
            <a:r>
              <a:rPr lang="en-US" sz="2800" dirty="0" err="1" smtClean="0">
                <a:latin typeface="Goudy Old Style" pitchFamily="18" charset="0"/>
              </a:rPr>
              <a:t>acyl</a:t>
            </a:r>
            <a:r>
              <a:rPr lang="en-US" sz="2800" dirty="0" smtClean="0">
                <a:latin typeface="Goudy Old Style" pitchFamily="18" charset="0"/>
              </a:rPr>
              <a:t> (</a:t>
            </a:r>
            <a:r>
              <a:rPr lang="en-GB" sz="2800" dirty="0" smtClean="0">
                <a:latin typeface="Goudy Old Style" pitchFamily="18" charset="0"/>
              </a:rPr>
              <a:t>R)</a:t>
            </a:r>
            <a:r>
              <a:rPr lang="en-US" sz="2800" dirty="0" smtClean="0">
                <a:latin typeface="Goudy Old Style" pitchFamily="18" charset="0"/>
              </a:rPr>
              <a:t> groups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differ in </a:t>
            </a:r>
            <a:r>
              <a:rPr lang="en-US" u="sng" dirty="0" smtClean="0">
                <a:latin typeface="Goudy Old Style" pitchFamily="18" charset="0"/>
              </a:rPr>
              <a:t>fatty acids</a:t>
            </a:r>
            <a:r>
              <a:rPr lang="en-US" dirty="0" smtClean="0">
                <a:latin typeface="Goudy Old Style" pitchFamily="18" charset="0"/>
              </a:rPr>
              <a:t> composition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Used for energy storage,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C</a:t>
            </a:r>
            <a:r>
              <a:rPr lang="en-US" sz="2800" dirty="0" smtClean="0">
                <a:latin typeface="Goudy Old Style" pitchFamily="18" charset="0"/>
              </a:rPr>
              <a:t>ushions for organs,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I</a:t>
            </a:r>
            <a:r>
              <a:rPr lang="en-US" sz="2800" dirty="0" smtClean="0">
                <a:latin typeface="Goudy Old Style" pitchFamily="18" charset="0"/>
              </a:rPr>
              <a:t>nsulation.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P</a:t>
            </a:r>
            <a:r>
              <a:rPr lang="en-US" sz="2800" dirty="0" smtClean="0">
                <a:latin typeface="Goudy Old Style" pitchFamily="18" charset="0"/>
              </a:rPr>
              <a:t>rovide more energy per mass.</a:t>
            </a: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  <a:p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Goudy Old Style" pitchFamily="18" charset="0"/>
              </a:rPr>
              <a:t>Triacylglycerols</a:t>
            </a:r>
            <a:endParaRPr lang="en-US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Stored  in the adipose tissue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Goudy Old Style" pitchFamily="18" charset="0"/>
              </a:rPr>
              <a:t>Colourless</a:t>
            </a:r>
            <a:r>
              <a:rPr lang="en-US" sz="2800" dirty="0" smtClean="0">
                <a:latin typeface="Goudy Old Style" pitchFamily="18" charset="0"/>
              </a:rPr>
              <a:t> but becomes </a:t>
            </a:r>
            <a:r>
              <a:rPr lang="en-US" sz="2800" dirty="0" err="1" smtClean="0">
                <a:latin typeface="Goudy Old Style" pitchFamily="18" charset="0"/>
              </a:rPr>
              <a:t>coloured</a:t>
            </a:r>
            <a:r>
              <a:rPr lang="en-US" sz="2800" dirty="0" smtClean="0">
                <a:latin typeface="Goudy Old Style" pitchFamily="18" charset="0"/>
              </a:rPr>
              <a:t> on a mixture with other substances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MAG and DAG form micelles unlike TAG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Micelles are structures –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polar head groups point to the polar surface –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 hydrocarbon tails sequestered inside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MAG and DAG have both polar and </a:t>
            </a:r>
            <a:r>
              <a:rPr lang="en-US" sz="2800" dirty="0" err="1" smtClean="0">
                <a:latin typeface="Goudy Old Style" pitchFamily="18" charset="0"/>
              </a:rPr>
              <a:t>nonpolar</a:t>
            </a:r>
            <a:r>
              <a:rPr lang="en-US" sz="2800" dirty="0" smtClean="0">
                <a:latin typeface="Goudy Old Style" pitchFamily="18" charset="0"/>
              </a:rPr>
              <a:t> groups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Polar groups interacts with </a:t>
            </a:r>
            <a:r>
              <a:rPr lang="en-US" sz="2800" dirty="0" err="1" smtClean="0">
                <a:latin typeface="Goudy Old Style" pitchFamily="18" charset="0"/>
              </a:rPr>
              <a:t>sorrounding</a:t>
            </a:r>
            <a:r>
              <a:rPr lang="en-US" sz="2800" dirty="0" smtClean="0">
                <a:latin typeface="Goudy Old Style" pitchFamily="18" charset="0"/>
              </a:rPr>
              <a:t> aqueous phase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TAG is only hydrophobic and hydrophobic prefers interaction with each other</a:t>
            </a: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  <a:latin typeface="Goudy Old Style" pitchFamily="18" charset="0"/>
              </a:rPr>
              <a:t>Triacylglycerols</a:t>
            </a:r>
            <a:endParaRPr lang="en-US" dirty="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Goudy Old Style" pitchFamily="18" charset="0"/>
              </a:rPr>
              <a:t>FUNCTIONS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Major lipid in the body and diet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Stored fat provides about 60% of the body’s resting energy needs – compactly!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Insulation and protection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Carrier of fat-soluble compounds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Sensory qualities – flavor and 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Waxes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117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Esters of made of  long chain</a:t>
            </a:r>
            <a:r>
              <a:rPr lang="en-GB" dirty="0" smtClean="0">
                <a:latin typeface="Goudy Old Style" pitchFamily="18" charset="0"/>
              </a:rPr>
              <a:t> monohydric </a:t>
            </a:r>
            <a:r>
              <a:rPr lang="en-US" dirty="0" smtClean="0">
                <a:latin typeface="Goudy Old Style" pitchFamily="18" charset="0"/>
              </a:rPr>
              <a:t>alcohols&amp; long chain </a:t>
            </a:r>
            <a:r>
              <a:rPr lang="en-US" dirty="0" err="1" smtClean="0">
                <a:latin typeface="Goudy Old Style" pitchFamily="18" charset="0"/>
              </a:rPr>
              <a:t>f.a</a:t>
            </a: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err="1" smtClean="0">
                <a:latin typeface="Goudy Old Style" pitchFamily="18" charset="0"/>
              </a:rPr>
              <a:t>unbranched</a:t>
            </a:r>
            <a:r>
              <a:rPr lang="en-GB" dirty="0" smtClean="0">
                <a:latin typeface="Goudy Old Style" pitchFamily="18" charset="0"/>
              </a:rPr>
              <a:t> with even carbon numbers</a:t>
            </a: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Chain length  varies from C16 to  C36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mixtures of esters although some are </a:t>
            </a:r>
            <a:r>
              <a:rPr lang="en-GB" dirty="0" err="1" smtClean="0">
                <a:latin typeface="Goudy Old Style" pitchFamily="18" charset="0"/>
              </a:rPr>
              <a:t>ketones</a:t>
            </a:r>
            <a:r>
              <a:rPr lang="en-GB" dirty="0" smtClean="0">
                <a:latin typeface="Goudy Old Style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Examples - </a:t>
            </a:r>
            <a:r>
              <a:rPr lang="en-GB" dirty="0" err="1" smtClean="0">
                <a:latin typeface="Goudy Old Style" pitchFamily="18" charset="0"/>
              </a:rPr>
              <a:t>triacontaylhexadecanoate</a:t>
            </a:r>
            <a:endParaRPr lang="en-GB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GB" b="1" dirty="0" smtClean="0">
                <a:latin typeface="Goudy Old Style" pitchFamily="18" charset="0"/>
              </a:rPr>
              <a:t>Function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serve as </a:t>
            </a:r>
            <a:r>
              <a:rPr lang="en-GB" dirty="0" smtClean="0">
                <a:latin typeface="Goudy Old Style" pitchFamily="18" charset="0"/>
              </a:rPr>
              <a:t>form natural coatings on fruits, leaves, furs, feathers and skin.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Offer protective functions against physical damage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water repellence functions. 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Natural waxes used commercially in polishers, cosmetics and ointments.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Reactions of fatty acid esters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3641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oudy Old Style" pitchFamily="18" charset="0"/>
              </a:rPr>
              <a:t>Undergo most reactions of C=C</a:t>
            </a:r>
          </a:p>
          <a:p>
            <a:pPr>
              <a:buNone/>
            </a:pPr>
            <a:r>
              <a:rPr lang="en-US" sz="2800" b="1" dirty="0" smtClean="0">
                <a:latin typeface="Goudy Old Style" pitchFamily="18" charset="0"/>
              </a:rPr>
              <a:t>Hydrolysis</a:t>
            </a:r>
          </a:p>
          <a:p>
            <a:pPr>
              <a:buNone/>
            </a:pPr>
            <a:r>
              <a:rPr lang="en-GB" sz="2800" dirty="0" smtClean="0">
                <a:latin typeface="Goudy Old Style" pitchFamily="18" charset="0"/>
              </a:rPr>
              <a:t>reverse of </a:t>
            </a:r>
            <a:r>
              <a:rPr lang="en-GB" sz="2800" dirty="0" err="1" smtClean="0">
                <a:latin typeface="Goudy Old Style" pitchFamily="18" charset="0"/>
              </a:rPr>
              <a:t>esterification</a:t>
            </a:r>
            <a:r>
              <a:rPr lang="en-GB" sz="2800" dirty="0" smtClean="0">
                <a:latin typeface="Goudy Old Style" pitchFamily="18" charset="0"/>
              </a:rPr>
              <a:t> reaction</a:t>
            </a:r>
          </a:p>
          <a:p>
            <a:pPr lvl="0">
              <a:buNone/>
            </a:pPr>
            <a:r>
              <a:rPr lang="en-GB" sz="2800" dirty="0" smtClean="0">
                <a:latin typeface="Goudy Old Style" pitchFamily="18" charset="0"/>
              </a:rPr>
              <a:t>Hydrolysed to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and glycerol</a:t>
            </a:r>
          </a:p>
          <a:p>
            <a:pPr lvl="0"/>
            <a:r>
              <a:rPr lang="en-GB" sz="2800" dirty="0" smtClean="0">
                <a:latin typeface="Goudy Old Style" pitchFamily="18" charset="0"/>
              </a:rPr>
              <a:t>Accomplished by </a:t>
            </a:r>
          </a:p>
          <a:p>
            <a:pPr lvl="1"/>
            <a:r>
              <a:rPr lang="en-GB" dirty="0" smtClean="0">
                <a:latin typeface="Goudy Old Style" pitchFamily="18" charset="0"/>
              </a:rPr>
              <a:t>Acids </a:t>
            </a:r>
          </a:p>
          <a:p>
            <a:pPr lvl="1"/>
            <a:r>
              <a:rPr lang="en-GB" dirty="0" smtClean="0">
                <a:latin typeface="Goudy Old Style" pitchFamily="18" charset="0"/>
              </a:rPr>
              <a:t>Bases</a:t>
            </a:r>
          </a:p>
          <a:p>
            <a:pPr lvl="1"/>
            <a:r>
              <a:rPr lang="en-GB" dirty="0" smtClean="0">
                <a:latin typeface="Goudy Old Style" pitchFamily="18" charset="0"/>
              </a:rPr>
              <a:t>Enzymes (lipases)</a:t>
            </a:r>
          </a:p>
          <a:p>
            <a:r>
              <a:rPr lang="en-GB" sz="2800" dirty="0" err="1" smtClean="0">
                <a:latin typeface="Goudy Old Style" pitchFamily="18" charset="0"/>
              </a:rPr>
              <a:t>Saponification</a:t>
            </a:r>
            <a:r>
              <a:rPr lang="en-GB" sz="2800" dirty="0" smtClean="0">
                <a:latin typeface="Goudy Old Style" pitchFamily="18" charset="0"/>
              </a:rPr>
              <a:t> - TAG hydrolysis  by base</a:t>
            </a:r>
          </a:p>
          <a:p>
            <a:pPr lvl="1"/>
            <a:r>
              <a:rPr lang="en-GB" dirty="0" smtClean="0">
                <a:latin typeface="Goudy Old Style" pitchFamily="18" charset="0"/>
              </a:rPr>
              <a:t>Important reactions for soap formation</a:t>
            </a:r>
            <a:endParaRPr lang="en-US" dirty="0" smtClean="0">
              <a:latin typeface="Goudy Old Style" pitchFamily="18" charset="0"/>
            </a:endParaRPr>
          </a:p>
          <a:p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cap="all" dirty="0" smtClean="0">
                <a:solidFill>
                  <a:srgbClr val="FF0000"/>
                </a:solidFill>
                <a:latin typeface="Goudy Old Style" pitchFamily="18" charset="0"/>
              </a:rPr>
              <a:t>Functions of lipids</a:t>
            </a:r>
            <a:r>
              <a:rPr lang="en-US" dirty="0" smtClean="0">
                <a:latin typeface="Goudy Old Style" pitchFamily="18" charset="0"/>
              </a:rPr>
              <a:t/>
            </a:r>
            <a:br>
              <a:rPr lang="en-US" dirty="0" smtClean="0">
                <a:latin typeface="Goudy Old Style" pitchFamily="18" charset="0"/>
              </a:rPr>
            </a:br>
            <a:endParaRPr lang="en-US" dirty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8.</a:t>
            </a:r>
            <a:r>
              <a:rPr lang="en-GB" dirty="0" smtClean="0">
                <a:latin typeface="Goudy Old Style" pitchFamily="18" charset="0"/>
              </a:rPr>
              <a:t> </a:t>
            </a:r>
            <a:r>
              <a:rPr lang="en-GB" b="1" dirty="0" smtClean="0">
                <a:latin typeface="Goudy Old Style" pitchFamily="18" charset="0"/>
              </a:rPr>
              <a:t>Activation </a:t>
            </a:r>
            <a:r>
              <a:rPr lang="en-GB" b="1" dirty="0">
                <a:latin typeface="Goudy Old Style" pitchFamily="18" charset="0"/>
              </a:rPr>
              <a:t>of some enzymes</a:t>
            </a:r>
            <a:endParaRPr lang="en-US" b="1" dirty="0">
              <a:latin typeface="Goudy Old Style" pitchFamily="18" charset="0"/>
            </a:endParaRPr>
          </a:p>
          <a:p>
            <a:pPr marL="0" indent="0">
              <a:buNone/>
            </a:pPr>
            <a:r>
              <a:rPr lang="en-US" sz="2800" b="1" dirty="0" smtClean="0"/>
              <a:t>9.  </a:t>
            </a:r>
            <a:r>
              <a:rPr lang="en-US" sz="3000" b="1" dirty="0" smtClean="0">
                <a:latin typeface="Goudy Old Style" panose="02020502050305020303" pitchFamily="18" charset="0"/>
              </a:rPr>
              <a:t>Vitamin </a:t>
            </a:r>
            <a:r>
              <a:rPr lang="en-US" sz="3000" b="1" dirty="0">
                <a:latin typeface="Goudy Old Style" panose="02020502050305020303" pitchFamily="18" charset="0"/>
              </a:rPr>
              <a:t>absorption:</a:t>
            </a:r>
            <a:r>
              <a:rPr lang="en-US" sz="3000" dirty="0">
                <a:latin typeface="Goudy Old Style" panose="02020502050305020303" pitchFamily="18" charset="0"/>
              </a:rPr>
              <a:t>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oudy Old Style" panose="02020502050305020303" pitchFamily="18" charset="0"/>
              </a:rPr>
              <a:t>Dietary </a:t>
            </a:r>
            <a:r>
              <a:rPr lang="en-US" sz="2600" dirty="0">
                <a:latin typeface="Goudy Old Style" panose="02020502050305020303" pitchFamily="18" charset="0"/>
              </a:rPr>
              <a:t>fat serves as a carrier of the lipid soluble vitamins. </a:t>
            </a:r>
            <a:endParaRPr lang="en-US" sz="2600" dirty="0" smtClean="0">
              <a:latin typeface="Goudy Old Style" panose="0202050205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oudy Old Style" panose="02020502050305020303" pitchFamily="18" charset="0"/>
              </a:rPr>
              <a:t>transported </a:t>
            </a:r>
            <a:r>
              <a:rPr lang="en-US" sz="2600" dirty="0">
                <a:latin typeface="Goudy Old Style" panose="02020502050305020303" pitchFamily="18" charset="0"/>
              </a:rPr>
              <a:t>into cells of the small intestine in association with fat molecules. </a:t>
            </a:r>
            <a:endParaRPr lang="en-US" sz="2600" dirty="0" smtClean="0">
              <a:latin typeface="Goudy Old Style" panose="02020502050305020303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Goudy Old Style" panose="02020502050305020303" pitchFamily="18" charset="0"/>
              </a:rPr>
              <a:t>a </a:t>
            </a:r>
            <a:r>
              <a:rPr lang="en-US" sz="2600" dirty="0">
                <a:latin typeface="Goudy Old Style" panose="02020502050305020303" pitchFamily="18" charset="0"/>
              </a:rPr>
              <a:t>diet that is too low in fat can result in a deficiency of </a:t>
            </a:r>
            <a:r>
              <a:rPr lang="en-US" sz="2600" dirty="0" smtClean="0">
                <a:latin typeface="Goudy Old Style" panose="02020502050305020303" pitchFamily="18" charset="0"/>
              </a:rPr>
              <a:t>the four vitamins ADE&amp;K.</a:t>
            </a:r>
            <a:endParaRPr lang="en-US" sz="2600" dirty="0">
              <a:latin typeface="Goudy Old Style" panose="02020502050305020303" pitchFamily="18" charset="0"/>
            </a:endParaRPr>
          </a:p>
          <a:p>
            <a:pPr marL="0" lvl="0" indent="0">
              <a:buNone/>
            </a:pPr>
            <a:r>
              <a:rPr lang="en-GB" sz="3000" dirty="0" smtClean="0">
                <a:latin typeface="Goudy Old Style" pitchFamily="18" charset="0"/>
              </a:rPr>
              <a:t>10. </a:t>
            </a:r>
            <a:r>
              <a:rPr lang="en-GB" sz="3000" dirty="0" smtClean="0">
                <a:latin typeface="Goudy Old Style" pitchFamily="18" charset="0"/>
              </a:rPr>
              <a:t>Mechanical protection to many organisms</a:t>
            </a:r>
            <a:endParaRPr lang="en-US" sz="3000" dirty="0" smtClean="0">
              <a:latin typeface="Goudy Old Style" pitchFamily="18" charset="0"/>
            </a:endParaRPr>
          </a:p>
          <a:p>
            <a:pPr marL="0" lvl="0" indent="0">
              <a:buNone/>
            </a:pPr>
            <a:r>
              <a:rPr lang="en-GB" sz="3000" dirty="0" smtClean="0">
                <a:latin typeface="Goudy Old Style" pitchFamily="18" charset="0"/>
              </a:rPr>
              <a:t>11. Adjust buoyancy in marine animals. </a:t>
            </a:r>
            <a:endParaRPr lang="en-US" sz="3000" dirty="0" smtClean="0">
              <a:latin typeface="Goudy Old Style" pitchFamily="18" charset="0"/>
            </a:endParaRPr>
          </a:p>
          <a:p>
            <a:pPr marL="0" lvl="0" indent="0">
              <a:buNone/>
            </a:pPr>
            <a:r>
              <a:rPr lang="en-GB" sz="3000" dirty="0" smtClean="0">
                <a:latin typeface="Goudy Old Style" pitchFamily="18" charset="0"/>
              </a:rPr>
              <a:t>12. Precursors for detergents in industry </a:t>
            </a:r>
            <a:endParaRPr lang="en-US" sz="3000" dirty="0" smtClean="0">
              <a:latin typeface="Goudy Old Style" pitchFamily="18" charset="0"/>
            </a:endParaRPr>
          </a:p>
          <a:p>
            <a:pPr marL="0" lvl="0" indent="0">
              <a:buNone/>
            </a:pPr>
            <a:r>
              <a:rPr lang="en-GB" sz="3000" dirty="0" smtClean="0">
                <a:latin typeface="Goudy Old Style" pitchFamily="18" charset="0"/>
              </a:rPr>
              <a:t>13. Makes food tastier and palatable</a:t>
            </a:r>
            <a:endParaRPr lang="en-US" sz="30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0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0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0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Reactions of fatty acid esters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8674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GB" sz="2800" b="1" dirty="0" smtClean="0">
                <a:latin typeface="Goudy Old Style" pitchFamily="18" charset="0"/>
              </a:rPr>
              <a:t>Reduction </a:t>
            </a:r>
            <a:endParaRPr lang="en-US" sz="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Hardening /hydrogenation process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Not important in vitro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hydrogen is passed through fats under pressure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 requires a suitable catalyst </a:t>
            </a:r>
          </a:p>
          <a:p>
            <a:pPr lvl="2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(finely divided nickel/ </a:t>
            </a:r>
            <a:r>
              <a:rPr lang="en-GB" sz="2800" dirty="0" err="1" smtClean="0">
                <a:latin typeface="Goudy Old Style" pitchFamily="18" charset="0"/>
              </a:rPr>
              <a:t>Ramney</a:t>
            </a:r>
            <a:r>
              <a:rPr lang="en-GB" sz="2800" dirty="0" smtClean="0">
                <a:latin typeface="Goudy Old Style" pitchFamily="18" charset="0"/>
              </a:rPr>
              <a:t> nickel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Unsaturated oil is converted to a solid saturated fats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Process improves colour, odour and taste of oils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hydrogenated oils are used for the manufacture of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margarine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soaps 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candles. </a:t>
            </a:r>
            <a:endParaRPr lang="en-US" dirty="0" smtClean="0">
              <a:latin typeface="Goudy Old Style" pitchFamily="18" charset="0"/>
            </a:endParaRPr>
          </a:p>
          <a:p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Reactions of fatty acid esters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n-GB" sz="12800" b="1" dirty="0" smtClean="0">
                <a:latin typeface="Goudy Old Style" pitchFamily="18" charset="0"/>
              </a:rPr>
              <a:t>Oxidation (</a:t>
            </a:r>
            <a:r>
              <a:rPr lang="en-GB" sz="12800" b="1" dirty="0" err="1" smtClean="0">
                <a:latin typeface="Goudy Old Style" pitchFamily="18" charset="0"/>
              </a:rPr>
              <a:t>Rancidification</a:t>
            </a:r>
            <a:r>
              <a:rPr lang="en-GB" sz="12800" b="1" dirty="0" smtClean="0">
                <a:latin typeface="Goudy Old Style" pitchFamily="18" charset="0"/>
              </a:rPr>
              <a:t>)</a:t>
            </a:r>
            <a:endParaRPr lang="en-US" sz="12800" b="1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direct attack  of a lipid by molecular oxygen </a:t>
            </a: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frequent in vivo. </a:t>
            </a: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Results in the formation of peroxide s as an initial product</a:t>
            </a: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Peroxides – further hydrolysed to </a:t>
            </a:r>
            <a:r>
              <a:rPr lang="en-GB" sz="12800" dirty="0" err="1" smtClean="0">
                <a:latin typeface="Goudy Old Style" pitchFamily="18" charset="0"/>
              </a:rPr>
              <a:t>diols</a:t>
            </a:r>
            <a:r>
              <a:rPr lang="en-GB" sz="128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The long chain breaks to produce short chain </a:t>
            </a:r>
            <a:r>
              <a:rPr lang="en-GB" sz="12800" dirty="0" err="1" smtClean="0">
                <a:latin typeface="Goudy Old Style" pitchFamily="18" charset="0"/>
              </a:rPr>
              <a:t>f.a</a:t>
            </a:r>
            <a:endParaRPr lang="en-GB" sz="1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characteristic smells in food,- rancid food. </a:t>
            </a:r>
            <a:endParaRPr lang="en-US" sz="1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long storage of fats in contact with air &amp; moisture- rancidity.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slow decomposition and develop unpleasant smell. </a:t>
            </a:r>
            <a:endParaRPr lang="en-US" sz="112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Reactions of fatty acid esters</a:t>
            </a:r>
            <a:endParaRPr lang="en-US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11200" b="1" dirty="0" err="1" smtClean="0">
                <a:solidFill>
                  <a:srgbClr val="FF0000"/>
                </a:solidFill>
                <a:latin typeface="Goudy Old Style" pitchFamily="18" charset="0"/>
              </a:rPr>
              <a:t>Rancidification</a:t>
            </a:r>
            <a:r>
              <a:rPr lang="en-GB" sz="11200" b="1" dirty="0" smtClean="0">
                <a:solidFill>
                  <a:srgbClr val="FF0000"/>
                </a:solidFill>
                <a:latin typeface="Goudy Old Style" pitchFamily="18" charset="0"/>
              </a:rPr>
              <a:t> process</a:t>
            </a:r>
            <a:endParaRPr lang="en-US" sz="11200" b="1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Enzymatic hydrolysis  of fats by microbial enzymes</a:t>
            </a:r>
          </a:p>
          <a:p>
            <a:pPr lvl="0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short chain f. a with bad smell are  produced</a:t>
            </a:r>
            <a:endParaRPr lang="en-US" sz="11200" dirty="0" smtClean="0">
              <a:latin typeface="Goudy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Aerial oxidation of short chain unsaturated  f. a  to </a:t>
            </a:r>
          </a:p>
          <a:p>
            <a:pPr lvl="2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 </a:t>
            </a:r>
            <a:r>
              <a:rPr lang="en-GB" sz="11200" dirty="0" err="1" smtClean="0">
                <a:latin typeface="Goudy Old Style" pitchFamily="18" charset="0"/>
              </a:rPr>
              <a:t>aldehydes</a:t>
            </a:r>
            <a:r>
              <a:rPr lang="en-GB" sz="11200" dirty="0" smtClean="0">
                <a:latin typeface="Goudy Old Style" pitchFamily="18" charset="0"/>
              </a:rPr>
              <a:t> </a:t>
            </a:r>
          </a:p>
          <a:p>
            <a:pPr lvl="2">
              <a:buFont typeface="Wingdings" pitchFamily="2" charset="2"/>
              <a:buChar char="v"/>
            </a:pPr>
            <a:r>
              <a:rPr lang="en-GB" sz="11200" dirty="0" err="1" smtClean="0">
                <a:latin typeface="Goudy Old Style" pitchFamily="18" charset="0"/>
              </a:rPr>
              <a:t>ketones</a:t>
            </a:r>
            <a:r>
              <a:rPr lang="en-GB" sz="11200" dirty="0" smtClean="0">
                <a:latin typeface="Goudy Old Style" pitchFamily="18" charset="0"/>
              </a:rPr>
              <a:t> with unpleasant odour.</a:t>
            </a:r>
            <a:endParaRPr lang="en-US" sz="11200" dirty="0" smtClean="0">
              <a:latin typeface="Goudy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  <a:sym typeface="Symbol"/>
              </a:rPr>
              <a:t></a:t>
            </a:r>
            <a:r>
              <a:rPr lang="en-GB" sz="11200" dirty="0" smtClean="0">
                <a:latin typeface="Goudy Old Style" pitchFamily="18" charset="0"/>
              </a:rPr>
              <a:t> - oxidation and </a:t>
            </a:r>
            <a:r>
              <a:rPr lang="en-GB" sz="11200" dirty="0" err="1" smtClean="0">
                <a:latin typeface="Goudy Old Style" pitchFamily="18" charset="0"/>
              </a:rPr>
              <a:t>decaboxylation</a:t>
            </a:r>
            <a:r>
              <a:rPr lang="en-GB" sz="11200" dirty="0" smtClean="0">
                <a:latin typeface="Goudy Old Style" pitchFamily="18" charset="0"/>
              </a:rPr>
              <a:t> of saturated </a:t>
            </a:r>
            <a:r>
              <a:rPr lang="en-GB" sz="11200" dirty="0" err="1" smtClean="0">
                <a:latin typeface="Goudy Old Style" pitchFamily="18" charset="0"/>
              </a:rPr>
              <a:t>f.a</a:t>
            </a:r>
            <a:r>
              <a:rPr lang="en-GB" sz="11200" dirty="0" smtClean="0">
                <a:latin typeface="Goudy Old Style" pitchFamily="18" charset="0"/>
              </a:rPr>
              <a:t>   products</a:t>
            </a:r>
          </a:p>
          <a:p>
            <a:pPr lvl="1">
              <a:buFont typeface="Wingdings" pitchFamily="2" charset="2"/>
              <a:buChar char="v"/>
            </a:pPr>
            <a:r>
              <a:rPr lang="en-GB" sz="11200" dirty="0" err="1" smtClean="0">
                <a:latin typeface="Goudy Old Style" pitchFamily="18" charset="0"/>
              </a:rPr>
              <a:t>ketones</a:t>
            </a:r>
            <a:r>
              <a:rPr lang="en-GB" sz="11200" dirty="0" smtClean="0">
                <a:latin typeface="Goudy Old Style" pitchFamily="18" charset="0"/>
              </a:rPr>
              <a:t> with unpleasant flavour. </a:t>
            </a:r>
            <a:endParaRPr lang="en-US" sz="11200" dirty="0" smtClean="0">
              <a:latin typeface="Goudy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anti-oxidants </a:t>
            </a:r>
            <a:r>
              <a:rPr lang="en-GB" sz="11200" dirty="0" err="1" smtClean="0">
                <a:latin typeface="Goudy Old Style" pitchFamily="18" charset="0"/>
              </a:rPr>
              <a:t>eg</a:t>
            </a:r>
            <a:r>
              <a:rPr lang="en-GB" sz="11200" dirty="0" smtClean="0">
                <a:latin typeface="Goudy Old Style" pitchFamily="18" charset="0"/>
              </a:rPr>
              <a:t> </a:t>
            </a:r>
            <a:r>
              <a:rPr lang="en-GB" sz="11200" dirty="0" err="1" smtClean="0">
                <a:latin typeface="Goudy Old Style" pitchFamily="18" charset="0"/>
              </a:rPr>
              <a:t>tocopherol</a:t>
            </a:r>
            <a:r>
              <a:rPr lang="en-GB" sz="11200" dirty="0" smtClean="0">
                <a:latin typeface="Goudy Old Style" pitchFamily="18" charset="0"/>
              </a:rPr>
              <a:t> prevents </a:t>
            </a:r>
            <a:r>
              <a:rPr lang="en-GB" sz="11200" dirty="0" err="1" smtClean="0">
                <a:latin typeface="Goudy Old Style" pitchFamily="18" charset="0"/>
              </a:rPr>
              <a:t>rancidificaiton</a:t>
            </a:r>
            <a:endParaRPr lang="en-GB" sz="11200" dirty="0" smtClean="0">
              <a:latin typeface="Goudy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 Oxidation of polyunsaturated  membranes lead to significant decrease action and rigidity</a:t>
            </a:r>
          </a:p>
          <a:p>
            <a:pPr lvl="0">
              <a:buNone/>
            </a:pPr>
            <a:endParaRPr lang="en-US" sz="11200" dirty="0" smtClean="0">
              <a:latin typeface="Goudy Old Style" pitchFamily="18" charset="0"/>
            </a:endParaRPr>
          </a:p>
          <a:p>
            <a:endParaRPr lang="en-US" dirty="0" smtClean="0">
              <a:latin typeface="Goudy Old Style" pitchFamily="18" charset="0"/>
            </a:endParaRPr>
          </a:p>
          <a:p>
            <a:endParaRPr lang="en-US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Reactions of fatty acid esters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2800" b="1" dirty="0" err="1" smtClean="0">
                <a:latin typeface="Goudy Old Style" pitchFamily="18" charset="0"/>
              </a:rPr>
              <a:t>Hydrogenolysis</a:t>
            </a:r>
            <a:r>
              <a:rPr lang="en-GB" sz="2800" b="1" dirty="0" smtClean="0">
                <a:latin typeface="Goudy Old Style" pitchFamily="18" charset="0"/>
              </a:rPr>
              <a:t> </a:t>
            </a:r>
            <a:endParaRPr lang="en-US" sz="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Passage of excess H</a:t>
            </a:r>
            <a:r>
              <a:rPr lang="en-GB" sz="2800" baseline="-25000" dirty="0" smtClean="0">
                <a:latin typeface="Goudy Old Style" pitchFamily="18" charset="0"/>
              </a:rPr>
              <a:t>2</a:t>
            </a:r>
            <a:r>
              <a:rPr lang="en-GB" sz="2800" dirty="0" smtClean="0">
                <a:latin typeface="Goudy Old Style" pitchFamily="18" charset="0"/>
              </a:rPr>
              <a:t> thro oil  under pressure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cop per or chromium are used as catalyst,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TAG is split up into </a:t>
            </a:r>
          </a:p>
          <a:p>
            <a:pPr lvl="1">
              <a:buFont typeface="Wingdings" pitchFamily="2" charset="2"/>
              <a:buChar char="v"/>
            </a:pPr>
            <a:r>
              <a:rPr lang="en-GB" sz="3200" dirty="0" smtClean="0">
                <a:latin typeface="Goudy Old Style" pitchFamily="18" charset="0"/>
              </a:rPr>
              <a:t>Glycerol</a:t>
            </a:r>
          </a:p>
          <a:p>
            <a:pPr lvl="1">
              <a:buFont typeface="Wingdings" pitchFamily="2" charset="2"/>
              <a:buChar char="v"/>
            </a:pPr>
            <a:r>
              <a:rPr lang="en-GB" sz="3200" dirty="0" smtClean="0">
                <a:latin typeface="Goudy Old Style" pitchFamily="18" charset="0"/>
              </a:rPr>
              <a:t>higher aliphatic alcohols. </a:t>
            </a:r>
            <a:endParaRPr lang="en-US" sz="3200" dirty="0" smtClean="0">
              <a:latin typeface="Goudy Old Style" pitchFamily="18" charset="0"/>
            </a:endParaRPr>
          </a:p>
          <a:p>
            <a:pPr lvl="0">
              <a:buNone/>
            </a:pPr>
            <a:r>
              <a:rPr lang="en-GB" sz="2800" b="1" dirty="0" smtClean="0"/>
              <a:t>Addition 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Water easily adds across a </a:t>
            </a:r>
            <a:r>
              <a:rPr lang="en-GB" sz="2800" dirty="0" err="1" smtClean="0"/>
              <a:t>d.b</a:t>
            </a:r>
            <a:r>
              <a:rPr lang="en-GB" sz="2800" dirty="0" smtClean="0"/>
              <a:t> of </a:t>
            </a:r>
            <a:r>
              <a:rPr lang="en-GB" sz="2800" dirty="0" err="1" smtClean="0"/>
              <a:t>f.a</a:t>
            </a:r>
            <a:r>
              <a:rPr lang="en-GB" sz="2800" dirty="0" smtClean="0"/>
              <a:t> in vivo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Known as hydration reaction </a:t>
            </a: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Goudy Old Style" pitchFamily="18" charset="0"/>
              </a:rPr>
              <a:t>Complex/compound lipids </a:t>
            </a:r>
            <a:endParaRPr lang="en-GB" dirty="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Esters of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r>
              <a:rPr lang="en-GB" sz="2800" dirty="0" smtClean="0">
                <a:latin typeface="Goudy Old Style" pitchFamily="18" charset="0"/>
              </a:rPr>
              <a:t> with other groups in addition to alcohol&amp; </a:t>
            </a:r>
            <a:r>
              <a:rPr lang="en-GB" sz="2800" dirty="0" err="1" smtClean="0">
                <a:latin typeface="Goudy Old Style" pitchFamily="18" charset="0"/>
              </a:rPr>
              <a:t>f.a</a:t>
            </a:r>
            <a:endParaRPr lang="en-GB" sz="28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Glycerol + 2 fatty acids + phosphate group.</a:t>
            </a:r>
            <a:endParaRPr lang="en-GB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Consists of a hydrophilic “head” and hydrophobic “tails”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glycerol or </a:t>
            </a:r>
            <a:r>
              <a:rPr lang="en-GB" sz="2800" dirty="0" err="1" smtClean="0">
                <a:latin typeface="Goudy Old Style" pitchFamily="18" charset="0"/>
              </a:rPr>
              <a:t>sphingosine</a:t>
            </a:r>
            <a:r>
              <a:rPr lang="en-GB" sz="2800" dirty="0" smtClean="0">
                <a:latin typeface="Goudy Old Style" pitchFamily="18" charset="0"/>
              </a:rPr>
              <a:t> are common  alcohol moieties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Examples of complex lipids</a:t>
            </a:r>
          </a:p>
          <a:p>
            <a:pPr lvl="2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Phospholipids </a:t>
            </a:r>
          </a:p>
          <a:p>
            <a:pPr lvl="2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 </a:t>
            </a:r>
            <a:r>
              <a:rPr lang="en-GB" sz="2800" dirty="0" err="1" smtClean="0">
                <a:latin typeface="Goudy Old Style" pitchFamily="18" charset="0"/>
              </a:rPr>
              <a:t>Glycolipids</a:t>
            </a:r>
            <a:r>
              <a:rPr lang="en-GB" sz="2800" dirty="0" smtClean="0">
                <a:latin typeface="Goudy Old Style" pitchFamily="18" charset="0"/>
              </a:rPr>
              <a:t>.</a:t>
            </a:r>
          </a:p>
          <a:p>
            <a:pPr>
              <a:buNone/>
            </a:pPr>
            <a:r>
              <a:rPr lang="en-GB" sz="2800" b="1" dirty="0" smtClean="0">
                <a:latin typeface="Goudy Old Style" pitchFamily="18" charset="0"/>
              </a:rPr>
              <a:t>Phospholipids –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major class of membrane lipids.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two </a:t>
            </a:r>
            <a:r>
              <a:rPr lang="en-US" dirty="0" err="1" smtClean="0">
                <a:latin typeface="Goudy Old Style" pitchFamily="18" charset="0"/>
              </a:rPr>
              <a:t>acyl</a:t>
            </a:r>
            <a:r>
              <a:rPr lang="en-US" dirty="0" smtClean="0">
                <a:latin typeface="Goudy Old Style" pitchFamily="18" charset="0"/>
              </a:rPr>
              <a:t> groups on glycerol backbone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A phosphate group is on third OH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Goudy Old Style" pitchFamily="18" charset="0"/>
              </a:rPr>
              <a:t>Complex/compound lipids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two types of phospholipids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based on the alcohol backbone usually </a:t>
            </a:r>
          </a:p>
          <a:p>
            <a:pPr lvl="1"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glycerol </a:t>
            </a:r>
          </a:p>
          <a:p>
            <a:pPr lvl="1"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sphingosine</a:t>
            </a:r>
            <a:r>
              <a:rPr lang="en-GB" sz="2400" dirty="0" smtClean="0">
                <a:latin typeface="Goudy Old Styl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err="1" smtClean="0">
                <a:latin typeface="Goudy Old Style" pitchFamily="18" charset="0"/>
              </a:rPr>
              <a:t>Phosphoglycerols</a:t>
            </a:r>
            <a:r>
              <a:rPr lang="en-US" sz="3000" dirty="0" smtClean="0">
                <a:latin typeface="Goudy Old Style" pitchFamily="18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smtClean="0">
                <a:latin typeface="Goudy Old Style" pitchFamily="18" charset="0"/>
              </a:rPr>
              <a:t>also known as </a:t>
            </a:r>
            <a:r>
              <a:rPr lang="en-US" sz="3000" dirty="0" err="1" smtClean="0">
                <a:latin typeface="Goudy Old Style" pitchFamily="18" charset="0"/>
              </a:rPr>
              <a:t>acylphosphoglycerols</a:t>
            </a:r>
            <a:r>
              <a:rPr lang="en-US" sz="3000" dirty="0" smtClean="0">
                <a:latin typeface="Goudy Old Style" pitchFamily="18" charset="0"/>
              </a:rPr>
              <a:t>, </a:t>
            </a:r>
            <a:r>
              <a:rPr lang="en-US" sz="3000" dirty="0" err="1" smtClean="0">
                <a:latin typeface="Goudy Old Style" pitchFamily="18" charset="0"/>
              </a:rPr>
              <a:t>phosphoglycerides</a:t>
            </a:r>
            <a:r>
              <a:rPr lang="en-US" sz="3000" dirty="0" smtClean="0">
                <a:latin typeface="Goudy Old Style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latin typeface="Goudy Old Style" pitchFamily="18" charset="0"/>
              </a:rPr>
              <a:t> have a glycerol backbone</a:t>
            </a:r>
          </a:p>
          <a:p>
            <a:pPr>
              <a:buFont typeface="Wingdings" pitchFamily="2" charset="2"/>
              <a:buChar char="v"/>
            </a:pPr>
            <a:r>
              <a:rPr lang="en-GB" sz="3000" dirty="0" err="1" smtClean="0">
                <a:latin typeface="Goudy Old Style" pitchFamily="18" charset="0"/>
              </a:rPr>
              <a:t>Phosphosphingolipids</a:t>
            </a:r>
            <a:endParaRPr lang="en-GB" sz="30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GB" sz="3000" dirty="0" smtClean="0">
                <a:latin typeface="Goudy Old Style" pitchFamily="18" charset="0"/>
              </a:rPr>
              <a:t> have </a:t>
            </a:r>
            <a:r>
              <a:rPr lang="en-GB" sz="3000" dirty="0" err="1" smtClean="0">
                <a:latin typeface="Goudy Old Style" pitchFamily="18" charset="0"/>
              </a:rPr>
              <a:t>sphingosine</a:t>
            </a:r>
            <a:r>
              <a:rPr lang="en-GB" sz="3000" dirty="0" smtClean="0">
                <a:latin typeface="Goudy Old Style" pitchFamily="18" charset="0"/>
              </a:rPr>
              <a:t> as the alcohol backbone</a:t>
            </a:r>
            <a:endParaRPr lang="en-US" sz="3000" dirty="0" smtClean="0">
              <a:latin typeface="Goudy Old Style" pitchFamily="18" charset="0"/>
            </a:endParaRPr>
          </a:p>
          <a:p>
            <a:endParaRPr lang="en-US" sz="2800" dirty="0" smtClean="0">
              <a:latin typeface="Goudy Old Style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87934"/>
            <a:ext cx="89154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800" b="1" dirty="0" smtClean="0">
                <a:latin typeface="Goudy Old Style" pitchFamily="18" charset="0"/>
              </a:rPr>
              <a:t>Glycerol based </a:t>
            </a:r>
            <a:r>
              <a:rPr lang="en-GB" sz="2800" b="1" dirty="0" err="1" smtClean="0">
                <a:latin typeface="Goudy Old Style" pitchFamily="18" charset="0"/>
              </a:rPr>
              <a:t>phosholipids</a:t>
            </a:r>
            <a:r>
              <a:rPr lang="en-GB" sz="2800" b="1" dirty="0" smtClean="0">
                <a:latin typeface="Goudy Old Style" pitchFamily="18" charset="0"/>
              </a:rPr>
              <a:t> –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have glycerol as the alcohol backbone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two </a:t>
            </a:r>
            <a:r>
              <a:rPr lang="en-GB" sz="2800" dirty="0" err="1" smtClean="0">
                <a:latin typeface="Goudy Old Style" pitchFamily="18" charset="0"/>
              </a:rPr>
              <a:t>acylgroups</a:t>
            </a:r>
            <a:r>
              <a:rPr lang="en-GB" sz="2800" dirty="0" smtClean="0">
                <a:latin typeface="Goudy Old Style" pitchFamily="18" charset="0"/>
              </a:rPr>
              <a:t> </a:t>
            </a:r>
            <a:r>
              <a:rPr lang="en-GB" sz="2800" dirty="0" err="1" smtClean="0">
                <a:latin typeface="Goudy Old Style" pitchFamily="18" charset="0"/>
              </a:rPr>
              <a:t>esterified</a:t>
            </a:r>
            <a:r>
              <a:rPr lang="en-GB" sz="2800" dirty="0" smtClean="0">
                <a:latin typeface="Goudy Old Style" pitchFamily="18" charset="0"/>
              </a:rPr>
              <a:t> on 1</a:t>
            </a:r>
            <a:r>
              <a:rPr lang="en-GB" sz="2800" baseline="30000" dirty="0" smtClean="0">
                <a:latin typeface="Goudy Old Style" pitchFamily="18" charset="0"/>
              </a:rPr>
              <a:t>st</a:t>
            </a:r>
            <a:r>
              <a:rPr lang="en-GB" sz="2800" dirty="0" smtClean="0">
                <a:latin typeface="Goudy Old Style" pitchFamily="18" charset="0"/>
              </a:rPr>
              <a:t> and 2</a:t>
            </a:r>
            <a:r>
              <a:rPr lang="en-GB" sz="2800" baseline="30000" dirty="0" smtClean="0">
                <a:latin typeface="Goudy Old Style" pitchFamily="18" charset="0"/>
              </a:rPr>
              <a:t>nd</a:t>
            </a:r>
            <a:r>
              <a:rPr lang="en-GB" sz="2800" dirty="0" smtClean="0">
                <a:latin typeface="Goudy Old Style" pitchFamily="18" charset="0"/>
              </a:rPr>
              <a:t> OH of glycerol  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phosphate group </a:t>
            </a:r>
            <a:r>
              <a:rPr lang="en-GB" sz="2800" dirty="0" err="1" smtClean="0">
                <a:latin typeface="Goudy Old Style" pitchFamily="18" charset="0"/>
              </a:rPr>
              <a:t>esterified</a:t>
            </a:r>
            <a:r>
              <a:rPr lang="en-GB" sz="2800" dirty="0" smtClean="0">
                <a:latin typeface="Goudy Old Style" pitchFamily="18" charset="0"/>
              </a:rPr>
              <a:t> on the 3-OH -</a:t>
            </a:r>
            <a:r>
              <a:rPr lang="en-GB" sz="2800" dirty="0" err="1" smtClean="0">
                <a:latin typeface="Goudy Old Style" pitchFamily="18" charset="0"/>
              </a:rPr>
              <a:t>phosphatidate</a:t>
            </a:r>
            <a:r>
              <a:rPr lang="en-GB" sz="2800" dirty="0" smtClean="0">
                <a:latin typeface="Goudy Old Style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A </a:t>
            </a:r>
            <a:r>
              <a:rPr lang="en-GB" sz="2800" dirty="0" err="1" smtClean="0">
                <a:latin typeface="Goudy Old Style" pitchFamily="18" charset="0"/>
              </a:rPr>
              <a:t>phosphatidate</a:t>
            </a:r>
            <a:r>
              <a:rPr lang="en-GB" sz="2800" dirty="0" smtClean="0">
                <a:latin typeface="Goudy Old Style" pitchFamily="18" charset="0"/>
              </a:rPr>
              <a:t> is a precursor of other phospholipids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 Specific  phospholipids occur by the </a:t>
            </a:r>
            <a:r>
              <a:rPr lang="en-GB" sz="2800" dirty="0" err="1" smtClean="0">
                <a:latin typeface="Goudy Old Style" pitchFamily="18" charset="0"/>
              </a:rPr>
              <a:t>esterification</a:t>
            </a:r>
            <a:r>
              <a:rPr lang="en-GB" sz="2800" dirty="0" smtClean="0">
                <a:latin typeface="Goudy Old Style" pitchFamily="18" charset="0"/>
              </a:rPr>
              <a:t> of an hydrophilic amino alcohol to phosphate group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Examples of amino alcohols 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ethanolamine 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serine</a:t>
            </a:r>
          </a:p>
          <a:p>
            <a:pPr lvl="1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 </a:t>
            </a:r>
            <a:r>
              <a:rPr lang="en-GB" sz="2800" dirty="0" err="1" smtClean="0">
                <a:latin typeface="Goudy Old Style" pitchFamily="18" charset="0"/>
              </a:rPr>
              <a:t>choline</a:t>
            </a:r>
            <a:endParaRPr lang="en-GB" sz="28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 </a:t>
            </a:r>
            <a:r>
              <a:rPr lang="en-GB" sz="2800" dirty="0" err="1" smtClean="0">
                <a:latin typeface="Goudy Old Style" pitchFamily="18" charset="0"/>
              </a:rPr>
              <a:t>inositol</a:t>
            </a:r>
            <a:endParaRPr lang="en-GB" sz="2800" dirty="0" smtClean="0">
              <a:latin typeface="Goudy Old Style" pitchFamily="18" charset="0"/>
            </a:endParaRPr>
          </a:p>
          <a:p>
            <a:r>
              <a:rPr lang="en-GB" sz="2800" dirty="0" smtClean="0">
                <a:latin typeface="Goudy Old Style" pitchFamily="18" charset="0"/>
              </a:rPr>
              <a:t> 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Goudy Old Style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sz="2800" baseline="30000" dirty="0" smtClean="0">
                <a:latin typeface="Goudy Old Style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group is hydrophilic ; fatty groups are </a:t>
            </a:r>
            <a:r>
              <a:rPr lang="en-US" sz="2800" dirty="0" err="1" smtClean="0">
                <a:latin typeface="Goudy Old Style" pitchFamily="18" charset="0"/>
                <a:cs typeface="Times New Roman" pitchFamily="18" charset="0"/>
              </a:rPr>
              <a:t>lipophilic</a:t>
            </a:r>
            <a:endParaRPr lang="en-US" sz="2800" dirty="0" smtClean="0">
              <a:latin typeface="Goudy Old Style" pitchFamily="18" charset="0"/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800" dirty="0">
              <a:latin typeface="Goudy Old Styl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>
                <a:latin typeface="Arial Narrow" pitchFamily="34" charset="0"/>
              </a:rPr>
              <a:pPr/>
              <a:t>56</a:t>
            </a:fld>
            <a:endParaRPr lang="en-US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Complex/compound lipids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spholip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295400"/>
            <a:ext cx="84915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Complex/compound lipids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86825"/>
            <a:ext cx="396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Goudy Old Style" pitchFamily="18" charset="0"/>
              </a:rPr>
              <a:t>Phospholipid</a:t>
            </a:r>
            <a:r>
              <a:rPr lang="en-US" sz="3200" dirty="0" smtClean="0">
                <a:latin typeface="Goudy Old Style" pitchFamily="18" charset="0"/>
              </a:rPr>
              <a:t> structure</a:t>
            </a:r>
            <a:endParaRPr lang="en-US" sz="32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8613" y="538163"/>
            <a:ext cx="8815387" cy="6078537"/>
            <a:chOff x="207" y="1447"/>
            <a:chExt cx="5553" cy="265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7" y="1447"/>
              <a:ext cx="5553" cy="2659"/>
              <a:chOff x="207" y="1447"/>
              <a:chExt cx="5553" cy="2659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1" y="1481"/>
                <a:ext cx="3998" cy="2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207" y="1447"/>
                <a:ext cx="5553" cy="2659"/>
                <a:chOff x="207" y="1447"/>
                <a:chExt cx="5553" cy="2659"/>
              </a:xfrm>
            </p:grpSpPr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99" y="1644"/>
                  <a:ext cx="294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CH</a:t>
                  </a:r>
                  <a:r>
                    <a:rPr kumimoji="1" lang="en-US" sz="1000" baseline="-25000"/>
                    <a:t>2</a:t>
                  </a:r>
                  <a:endParaRPr kumimoji="1" lang="en-US" sz="1000"/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73" y="1783"/>
                  <a:ext cx="226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77" y="1902"/>
                  <a:ext cx="227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P</a:t>
                  </a:r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18" y="1905"/>
                  <a:ext cx="227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28" y="1906"/>
                  <a:ext cx="227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77" y="2030"/>
                  <a:ext cx="227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87" y="2164"/>
                  <a:ext cx="294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CH</a:t>
                  </a:r>
                  <a:r>
                    <a:rPr kumimoji="1" lang="en-US" sz="1000" baseline="-25000"/>
                    <a:t>2</a:t>
                  </a:r>
                  <a:endParaRPr kumimoji="1" lang="en-US" sz="1000"/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666" y="2158"/>
                  <a:ext cx="251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CH</a:t>
                  </a: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05" y="2155"/>
                  <a:ext cx="272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CH</a:t>
                  </a:r>
                  <a:r>
                    <a:rPr kumimoji="1" lang="en-US" sz="1000" baseline="-25000"/>
                    <a:t>2</a:t>
                  </a:r>
                  <a:endParaRPr kumimoji="1" lang="en-US" sz="1000"/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647" y="2288"/>
                  <a:ext cx="226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66" y="2288"/>
                  <a:ext cx="226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1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65" y="2443"/>
                  <a:ext cx="226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</a:t>
                  </a:r>
                </a:p>
              </p:txBody>
            </p:sp>
            <p:sp>
              <p:nvSpPr>
                <p:cNvPr id="1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544" y="2444"/>
                  <a:ext cx="227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2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47" y="2444"/>
                  <a:ext cx="226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</a:t>
                  </a:r>
                </a:p>
              </p:txBody>
            </p:sp>
            <p:sp>
              <p:nvSpPr>
                <p:cNvPr id="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31" y="2443"/>
                  <a:ext cx="225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O</a:t>
                  </a:r>
                </a:p>
              </p:txBody>
            </p:sp>
            <p:sp>
              <p:nvSpPr>
                <p:cNvPr id="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36" y="1832"/>
                  <a:ext cx="650" cy="13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/>
                    <a:t>Phosphate</a:t>
                  </a:r>
                </a:p>
              </p:txBody>
            </p:sp>
            <p:sp>
              <p:nvSpPr>
                <p:cNvPr id="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54" y="2189"/>
                  <a:ext cx="526" cy="134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/>
                    <a:t>Glycerol</a:t>
                  </a:r>
                </a:p>
              </p:txBody>
            </p:sp>
            <p:sp>
              <p:nvSpPr>
                <p:cNvPr id="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018" y="3971"/>
                  <a:ext cx="1092" cy="121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 b="1"/>
                    <a:t>(a) Structural formula</a:t>
                  </a:r>
                  <a:endParaRPr kumimoji="1" lang="en-US" sz="2400"/>
                </a:p>
              </p:txBody>
            </p:sp>
            <p:sp>
              <p:nvSpPr>
                <p:cNvPr id="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96" y="3930"/>
                  <a:ext cx="1148" cy="120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 b="1"/>
                    <a:t>(b) Space-filling model</a:t>
                  </a:r>
                  <a:endParaRPr kumimoji="1" lang="en-US" sz="2400"/>
                </a:p>
              </p:txBody>
            </p:sp>
            <p:sp>
              <p:nvSpPr>
                <p:cNvPr id="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672" y="2969"/>
                  <a:ext cx="656" cy="13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/>
                    <a:t>Fatty acids</a:t>
                  </a:r>
                </a:p>
              </p:txBody>
            </p:sp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811" y="3881"/>
                  <a:ext cx="898" cy="200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 b="1"/>
                    <a:t>(c) Phospholipid </a:t>
                  </a:r>
                </a:p>
                <a:p>
                  <a:pPr algn="ctr" eaLnBrk="0" hangingPunct="0"/>
                  <a:r>
                    <a:rPr kumimoji="1" lang="en-US" sz="1200" b="1"/>
                    <a:t>symbol</a:t>
                  </a:r>
                  <a:endParaRPr kumimoji="1" lang="en-US" sz="2400"/>
                </a:p>
              </p:txBody>
            </p:sp>
            <p:sp>
              <p:nvSpPr>
                <p:cNvPr id="28" name="Text Box 27"/>
                <p:cNvSpPr txBox="1">
                  <a:spLocks noChangeArrowheads="1"/>
                </p:cNvSpPr>
                <p:nvPr/>
              </p:nvSpPr>
              <p:spPr bwMode="auto">
                <a:xfrm rot="-5392603">
                  <a:off x="953" y="3313"/>
                  <a:ext cx="644" cy="17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 b="1"/>
                    <a:t>Hydrophobic tails</a:t>
                  </a:r>
                </a:p>
              </p:txBody>
            </p:sp>
            <p:sp>
              <p:nvSpPr>
                <p:cNvPr id="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01" y="3305"/>
                  <a:ext cx="511" cy="174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Hydrophilic</a:t>
                  </a:r>
                </a:p>
                <a:p>
                  <a:pPr algn="ctr" eaLnBrk="0" hangingPunct="0"/>
                  <a:r>
                    <a:rPr kumimoji="1" lang="en-US" sz="1000"/>
                    <a:t>head</a:t>
                  </a:r>
                </a:p>
              </p:txBody>
            </p:sp>
            <p:sp>
              <p:nvSpPr>
                <p:cNvPr id="30" name="Line 29"/>
                <p:cNvSpPr>
                  <a:spLocks noChangeShapeType="1"/>
                </p:cNvSpPr>
                <p:nvPr/>
              </p:nvSpPr>
              <p:spPr bwMode="auto">
                <a:xfrm>
                  <a:off x="5067" y="3351"/>
                  <a:ext cx="15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197" y="3524"/>
                  <a:ext cx="563" cy="174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Hydrophobic</a:t>
                  </a:r>
                </a:p>
                <a:p>
                  <a:pPr algn="ctr" eaLnBrk="0" hangingPunct="0"/>
                  <a:r>
                    <a:rPr kumimoji="1" lang="en-US" sz="1000"/>
                    <a:t>tails         </a:t>
                  </a:r>
                </a:p>
              </p:txBody>
            </p:sp>
            <p:sp>
              <p:nvSpPr>
                <p:cNvPr id="32" name="Line 31"/>
                <p:cNvSpPr>
                  <a:spLocks noChangeShapeType="1"/>
                </p:cNvSpPr>
                <p:nvPr/>
              </p:nvSpPr>
              <p:spPr bwMode="auto">
                <a:xfrm>
                  <a:off x="5075" y="3566"/>
                  <a:ext cx="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5006" y="3566"/>
                  <a:ext cx="193" cy="7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09" y="1852"/>
                  <a:ext cx="178" cy="13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400"/>
                    <a:t>–</a:t>
                  </a:r>
                </a:p>
              </p:txBody>
            </p:sp>
            <p:sp>
              <p:nvSpPr>
                <p:cNvPr id="35" name="Text Box 34"/>
                <p:cNvSpPr txBox="1">
                  <a:spLocks noChangeArrowheads="1"/>
                </p:cNvSpPr>
                <p:nvPr/>
              </p:nvSpPr>
              <p:spPr bwMode="auto">
                <a:xfrm rot="-5392603">
                  <a:off x="973" y="1822"/>
                  <a:ext cx="622" cy="17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200" b="1"/>
                    <a:t>Hydrophilic head</a:t>
                  </a:r>
                </a:p>
              </p:txBody>
            </p:sp>
            <p:sp>
              <p:nvSpPr>
                <p:cNvPr id="3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02" y="1501"/>
                  <a:ext cx="275" cy="107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000"/>
                    <a:t>CH</a:t>
                  </a:r>
                  <a:r>
                    <a:rPr kumimoji="1" lang="en-US" sz="1000" baseline="-25000"/>
                    <a:t>2</a:t>
                  </a:r>
                  <a:endParaRPr kumimoji="1" lang="en-US" sz="1000"/>
                </a:p>
              </p:txBody>
            </p:sp>
            <p:sp>
              <p:nvSpPr>
                <p:cNvPr id="3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56" y="1529"/>
                  <a:ext cx="495" cy="134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kumimoji="1" lang="en-US" sz="1400"/>
                    <a:t>Choline</a:t>
                  </a:r>
                </a:p>
              </p:txBody>
            </p:sp>
            <p:sp>
              <p:nvSpPr>
                <p:cNvPr id="3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192" y="1447"/>
                  <a:ext cx="186" cy="140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500"/>
                    <a:t>+</a:t>
                  </a:r>
                </a:p>
              </p:txBody>
            </p:sp>
            <p:sp>
              <p:nvSpPr>
                <p:cNvPr id="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07" y="3973"/>
                  <a:ext cx="736" cy="133"/>
                </a:xfrm>
                <a:prstGeom prst="rect">
                  <a:avLst/>
                </a:prstGeom>
                <a:noFill/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/>
                  <a:r>
                    <a:rPr lang="en-US" sz="1400" b="1"/>
                    <a:t>Figure 5.13 </a:t>
                  </a:r>
                </a:p>
              </p:txBody>
            </p:sp>
          </p:grpSp>
        </p:grpSp>
        <p:sp>
          <p:nvSpPr>
            <p:cNvPr id="4" name="Text Box 39"/>
            <p:cNvSpPr txBox="1">
              <a:spLocks noChangeArrowheads="1"/>
            </p:cNvSpPr>
            <p:nvPr/>
          </p:nvSpPr>
          <p:spPr bwMode="auto">
            <a:xfrm>
              <a:off x="2180" y="1533"/>
              <a:ext cx="433" cy="107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000"/>
                <a:t>N(CH</a:t>
              </a:r>
              <a:r>
                <a:rPr kumimoji="1" lang="en-US" sz="1000" baseline="-25000"/>
                <a:t>3</a:t>
              </a:r>
              <a:r>
                <a:rPr kumimoji="1" lang="en-US" sz="1000"/>
                <a:t>)</a:t>
              </a:r>
              <a:r>
                <a:rPr kumimoji="1" lang="en-US" sz="1000" baseline="-25000"/>
                <a:t>3</a:t>
              </a:r>
              <a:endParaRPr kumimoji="1" 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000" b="1" dirty="0" smtClean="0">
                <a:solidFill>
                  <a:srgbClr val="FF0000"/>
                </a:solidFill>
                <a:latin typeface="Goudy Old Style" pitchFamily="18" charset="0"/>
              </a:rPr>
              <a:t>Complex/compound lipids </a:t>
            </a:r>
            <a:r>
              <a:rPr lang="en-US" sz="4000" dirty="0" smtClean="0">
                <a:solidFill>
                  <a:srgbClr val="FF0000"/>
                </a:solidFill>
                <a:latin typeface="Goudy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Goudy Old Style" pitchFamily="18" charset="0"/>
              </a:rPr>
            </a:br>
            <a:endParaRPr lang="en-US" sz="40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Goudy Old Style" pitchFamily="18" charset="0"/>
                <a:cs typeface="Times New Roman" pitchFamily="18" charset="0"/>
              </a:rPr>
              <a:t>Phospholipid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 named by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Phosphatidyl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placed before the amino alcohol name , </a:t>
            </a: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eg</a:t>
            </a:r>
            <a:endParaRPr lang="en-US" dirty="0" smtClean="0">
              <a:latin typeface="Goudy Old Style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phosphatidyl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inositol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phosphatidyl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serine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phosphatidylcholine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,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err="1" smtClean="0">
                <a:latin typeface="Goudy Old Style" pitchFamily="18" charset="0"/>
                <a:cs typeface="Times New Roman" pitchFamily="18" charset="0"/>
              </a:rPr>
              <a:t>phosphatidylethanolamine</a:t>
            </a:r>
            <a:endParaRPr lang="en-US" sz="2400" dirty="0" smtClean="0">
              <a:latin typeface="Goudy Old Style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Can be named as a derivative  if </a:t>
            </a:r>
            <a:r>
              <a:rPr lang="en-US" sz="2800" dirty="0" err="1" smtClean="0">
                <a:latin typeface="Goudy Old Style" pitchFamily="18" charset="0"/>
                <a:cs typeface="Times New Roman" pitchFamily="18" charset="0"/>
              </a:rPr>
              <a:t>acyl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 group is known, </a:t>
            </a:r>
            <a:r>
              <a:rPr lang="en-US" sz="2800" dirty="0" err="1" smtClean="0">
                <a:latin typeface="Goudy Old Style" pitchFamily="18" charset="0"/>
                <a:cs typeface="Times New Roman" pitchFamily="18" charset="0"/>
              </a:rPr>
              <a:t>eg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  <a:cs typeface="Times New Roman" pitchFamily="18" charset="0"/>
              </a:rPr>
              <a:t>1, 2 </a:t>
            </a:r>
            <a:r>
              <a:rPr lang="en-US" sz="2400" dirty="0" err="1" smtClean="0">
                <a:latin typeface="Goudy Old Style" pitchFamily="18" charset="0"/>
                <a:cs typeface="Times New Roman" pitchFamily="18" charset="0"/>
              </a:rPr>
              <a:t>dipalmitoylglycerolphosphatidyl</a:t>
            </a:r>
            <a:r>
              <a:rPr lang="en-US" sz="2400" dirty="0" smtClean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Goudy Old Style" pitchFamily="18" charset="0"/>
                <a:cs typeface="Times New Roman" pitchFamily="18" charset="0"/>
              </a:rPr>
              <a:t>choline</a:t>
            </a:r>
            <a:endParaRPr lang="en-US" sz="2400" dirty="0" smtClean="0">
              <a:latin typeface="Goudy Old Style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cap="all" dirty="0" smtClean="0">
                <a:solidFill>
                  <a:srgbClr val="FF0000"/>
                </a:solidFill>
                <a:latin typeface="Goudy Old Style" pitchFamily="18" charset="0"/>
              </a:rPr>
              <a:t>Fatty acids</a:t>
            </a:r>
            <a:endParaRPr lang="en-US" cap="all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Key building </a:t>
            </a:r>
            <a:r>
              <a:rPr lang="en-US" sz="2800" dirty="0" smtClean="0">
                <a:latin typeface="Goudy Old Style" pitchFamily="18" charset="0"/>
              </a:rPr>
              <a:t>(m</a:t>
            </a:r>
            <a:r>
              <a:rPr lang="en-GB" sz="2800" dirty="0" err="1" smtClean="0">
                <a:latin typeface="Goudy Old Style" pitchFamily="18" charset="0"/>
              </a:rPr>
              <a:t>anomeric</a:t>
            </a:r>
            <a:r>
              <a:rPr lang="en-GB" sz="2800" dirty="0" smtClean="0">
                <a:latin typeface="Goudy Old Style" pitchFamily="18" charset="0"/>
              </a:rPr>
              <a:t>) </a:t>
            </a:r>
            <a:r>
              <a:rPr lang="en-GB" sz="2800" dirty="0" smtClean="0">
                <a:latin typeface="Goudy Old Style" pitchFamily="18" charset="0"/>
              </a:rPr>
              <a:t>units of lipids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Determine the characteristics of the fat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Serve the following major roles in the body </a:t>
            </a:r>
            <a:endParaRPr lang="en-US" sz="2800" dirty="0" smtClean="0">
              <a:latin typeface="Goudy Old Style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 smtClean="0">
                <a:latin typeface="Goudy Old Style" pitchFamily="18" charset="0"/>
              </a:rPr>
              <a:t>Constituents of </a:t>
            </a:r>
            <a:r>
              <a:rPr lang="en-GB" sz="2400" dirty="0" smtClean="0">
                <a:latin typeface="Goudy Old Style" pitchFamily="18" charset="0"/>
              </a:rPr>
              <a:t>complex membrane </a:t>
            </a:r>
            <a:r>
              <a:rPr lang="en-GB" sz="2400" dirty="0" smtClean="0">
                <a:latin typeface="Goudy Old Style" pitchFamily="18" charset="0"/>
              </a:rPr>
              <a:t>lipids-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oudy Old Style" pitchFamily="18" charset="0"/>
              </a:rPr>
              <a:t>phospholipids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oudy Old Style" pitchFamily="18" charset="0"/>
              </a:rPr>
              <a:t>Glycolipids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oudy Old Style" pitchFamily="18" charset="0"/>
              </a:rPr>
              <a:t>sphingolipids</a:t>
            </a:r>
            <a:r>
              <a:rPr lang="en-GB" sz="2400" dirty="0" smtClean="0">
                <a:latin typeface="Goudy Old Style" pitchFamily="18" charset="0"/>
              </a:rPr>
              <a:t> </a:t>
            </a:r>
            <a:endParaRPr lang="en-US" sz="2400" dirty="0" smtClean="0">
              <a:latin typeface="Goudy Old Style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400" dirty="0">
                <a:latin typeface="Goudy Old Style" pitchFamily="18" charset="0"/>
              </a:rPr>
              <a:t>M</a:t>
            </a:r>
            <a:r>
              <a:rPr lang="en-GB" sz="2400" dirty="0" smtClean="0">
                <a:latin typeface="Goudy Old Style" pitchFamily="18" charset="0"/>
              </a:rPr>
              <a:t>ajor components of </a:t>
            </a:r>
            <a:r>
              <a:rPr lang="en-GB" sz="2400" dirty="0" err="1" smtClean="0">
                <a:latin typeface="Goudy Old Style" pitchFamily="18" charset="0"/>
              </a:rPr>
              <a:t>triacylglycerols</a:t>
            </a:r>
            <a:r>
              <a:rPr lang="en-GB" sz="2400" dirty="0" smtClean="0">
                <a:latin typeface="Goudy Old Style" pitchFamily="18" charset="0"/>
              </a:rPr>
              <a:t>- (stored fat)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Goudy Old Style" pitchFamily="18" charset="0"/>
              </a:rPr>
              <a:t>Target proteins to membranes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Goudy Old Style" pitchFamily="18" charset="0"/>
              </a:rPr>
              <a:t>High energy source of fuel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 smtClean="0">
                <a:latin typeface="Goudy Old Style" pitchFamily="18" charset="0"/>
              </a:rPr>
              <a:t>F.a</a:t>
            </a:r>
            <a:r>
              <a:rPr lang="en-US" sz="2400" dirty="0" smtClean="0">
                <a:latin typeface="Goudy Old Style" pitchFamily="18" charset="0"/>
              </a:rPr>
              <a:t> derivatives are used as hormones &amp; intracellular messengers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 smtClean="0">
              <a:latin typeface="Goudy Old Style" pitchFamily="18" charset="0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533401"/>
            <a:ext cx="57912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>
                <a:latin typeface="Goudy Old Style" pitchFamily="18" charset="0"/>
              </a:rPr>
              <a:t>PC:/ </a:t>
            </a:r>
            <a:r>
              <a:rPr lang="en-GB" sz="2000" b="1" dirty="0" err="1" smtClean="0">
                <a:latin typeface="Goudy Old Style" pitchFamily="18" charset="0"/>
              </a:rPr>
              <a:t>Lecithins</a:t>
            </a:r>
            <a:r>
              <a:rPr lang="en-GB" sz="2000" b="1" dirty="0" smtClean="0">
                <a:latin typeface="Goudy Old Style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Goudy Old Style" pitchFamily="18" charset="0"/>
              </a:rPr>
              <a:t>neutral at physiological  </a:t>
            </a:r>
            <a:r>
              <a:rPr lang="en-GB" sz="2000" dirty="0" err="1" smtClean="0">
                <a:latin typeface="Goudy Old Style" pitchFamily="18" charset="0"/>
              </a:rPr>
              <a:t>pH.</a:t>
            </a:r>
            <a:r>
              <a:rPr lang="en-GB" sz="20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err="1" smtClean="0">
                <a:latin typeface="Goudy Old Style" pitchFamily="18" charset="0"/>
              </a:rPr>
              <a:t>palmitic</a:t>
            </a:r>
            <a:r>
              <a:rPr lang="en-GB" sz="2000" dirty="0" smtClean="0">
                <a:latin typeface="Goudy Old Style" pitchFamily="18" charset="0"/>
              </a:rPr>
              <a:t> or </a:t>
            </a:r>
            <a:r>
              <a:rPr lang="en-GB" sz="2000" dirty="0" err="1" smtClean="0">
                <a:latin typeface="Goudy Old Style" pitchFamily="18" charset="0"/>
              </a:rPr>
              <a:t>stearic</a:t>
            </a:r>
            <a:r>
              <a:rPr lang="en-GB" sz="2000" dirty="0" smtClean="0">
                <a:latin typeface="Goudy Old Style" pitchFamily="18" charset="0"/>
              </a:rPr>
              <a:t> </a:t>
            </a:r>
            <a:r>
              <a:rPr lang="en-GB" sz="2000" dirty="0" err="1" smtClean="0">
                <a:latin typeface="Goudy Old Style" pitchFamily="18" charset="0"/>
              </a:rPr>
              <a:t>acidprimarily</a:t>
            </a:r>
            <a:r>
              <a:rPr lang="en-GB" sz="2000" dirty="0" smtClean="0">
                <a:latin typeface="Goudy Old Style" pitchFamily="18" charset="0"/>
              </a:rPr>
              <a:t> at C 1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Goudy Old Style" pitchFamily="18" charset="0"/>
              </a:rPr>
              <a:t>C2- oleic, </a:t>
            </a:r>
            <a:r>
              <a:rPr lang="en-GB" sz="2000" dirty="0" err="1" smtClean="0">
                <a:latin typeface="Goudy Old Style" pitchFamily="18" charset="0"/>
              </a:rPr>
              <a:t>linoleic</a:t>
            </a:r>
            <a:r>
              <a:rPr lang="en-GB" sz="2000" dirty="0" smtClean="0">
                <a:latin typeface="Goudy Old Style" pitchFamily="18" charset="0"/>
              </a:rPr>
              <a:t> or </a:t>
            </a:r>
            <a:r>
              <a:rPr lang="en-GB" sz="2000" dirty="0" err="1" smtClean="0">
                <a:latin typeface="Goudy Old Style" pitchFamily="18" charset="0"/>
              </a:rPr>
              <a:t>linolenic</a:t>
            </a:r>
            <a:r>
              <a:rPr lang="en-GB" sz="2000" dirty="0" smtClean="0">
                <a:latin typeface="Goudy Old Style" pitchFamily="18" charset="0"/>
              </a:rPr>
              <a:t> acid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err="1" smtClean="0">
                <a:latin typeface="Goudy Old Style" pitchFamily="18" charset="0"/>
              </a:rPr>
              <a:t>dipalmitoyllecithin</a:t>
            </a:r>
            <a:r>
              <a:rPr lang="en-GB" sz="2000" dirty="0" smtClean="0">
                <a:latin typeface="Goudy Old Style" pitchFamily="18" charset="0"/>
              </a:rPr>
              <a:t> is a component of lung or pulmonary surfactant.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Goudy Old Style" pitchFamily="18" charset="0"/>
              </a:rPr>
              <a:t>PC -(80%) lines the pulmonary alveoli. </a:t>
            </a:r>
            <a:endParaRPr lang="en-US" sz="20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Goudy Old Style" pitchFamily="18" charset="0"/>
              </a:rPr>
              <a:t> </a:t>
            </a:r>
            <a:r>
              <a:rPr lang="en-US" sz="2000" dirty="0" smtClean="0">
                <a:latin typeface="Goudy Old Style" pitchFamily="18" charset="0"/>
                <a:cs typeface="Times New Roman" pitchFamily="18" charset="0"/>
              </a:rPr>
              <a:t>PC : Liver, egg yolk, soybeans, peanuts, legumes, spinach, and wheat germ</a:t>
            </a:r>
            <a:endParaRPr lang="en-US" sz="20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Goudy Old Style" pitchFamily="18" charset="0"/>
                <a:cs typeface="Times New Roman" pitchFamily="18" charset="0"/>
              </a:rPr>
              <a:t>Usually lost during food processing</a:t>
            </a:r>
            <a:endParaRPr lang="en-US" sz="20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dirty="0" smtClean="0">
                <a:latin typeface="Goudy Old Style" pitchFamily="18" charset="0"/>
              </a:rPr>
              <a:t>PE: </a:t>
            </a:r>
            <a:r>
              <a:rPr lang="en-GB" sz="2400" b="1" dirty="0" err="1" smtClean="0">
                <a:latin typeface="Goudy Old Style" pitchFamily="18" charset="0"/>
              </a:rPr>
              <a:t>Cephalins</a:t>
            </a:r>
            <a:endParaRPr lang="en-GB" sz="2400" b="1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neutral zwitterions at physiological </a:t>
            </a:r>
            <a:r>
              <a:rPr lang="en-GB" sz="2400" dirty="0" err="1" smtClean="0">
                <a:latin typeface="Goudy Old Style" pitchFamily="18" charset="0"/>
              </a:rPr>
              <a:t>pH.</a:t>
            </a:r>
            <a:r>
              <a:rPr lang="en-GB" sz="24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C1- primarily </a:t>
            </a:r>
            <a:r>
              <a:rPr lang="en-GB" sz="2400" dirty="0" err="1" smtClean="0">
                <a:latin typeface="Goudy Old Style" pitchFamily="18" charset="0"/>
              </a:rPr>
              <a:t>palmitic</a:t>
            </a:r>
            <a:r>
              <a:rPr lang="en-GB" sz="2400" dirty="0" smtClean="0">
                <a:latin typeface="Goudy Old Style" pitchFamily="18" charset="0"/>
              </a:rPr>
              <a:t> or </a:t>
            </a:r>
            <a:r>
              <a:rPr lang="en-GB" sz="2400" dirty="0" err="1" smtClean="0">
                <a:latin typeface="Goudy Old Style" pitchFamily="18" charset="0"/>
              </a:rPr>
              <a:t>stearic</a:t>
            </a:r>
            <a:r>
              <a:rPr lang="en-GB" sz="2400" dirty="0" smtClean="0">
                <a:latin typeface="Goudy Old Style" pitchFamily="18" charset="0"/>
              </a:rPr>
              <a:t> acid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 C2- long chain unsaturated fatty acid (e.g. 18:2, 20:4 and 22:6) on carbon 2. </a:t>
            </a:r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Goudy Old Style" pitchFamily="18" charset="0"/>
            </a:endParaRPr>
          </a:p>
        </p:txBody>
      </p:sp>
      <p:pic>
        <p:nvPicPr>
          <p:cNvPr id="5" name="Content Placeholder 4" descr="phosphatidylcholin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hosphatidylethanolam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3124200"/>
            <a:ext cx="2518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Phosphatidylcholine</a:t>
            </a:r>
            <a:r>
              <a:rPr lang="en-GB" dirty="0" smtClean="0"/>
              <a:t> (PC)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336268"/>
            <a:ext cx="312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Phosphatidylethanolamine</a:t>
            </a:r>
            <a:r>
              <a:rPr lang="en-GB" dirty="0" smtClean="0"/>
              <a:t> (PE)</a:t>
            </a:r>
            <a:endParaRPr lang="en-US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715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Complex/compound lipids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Goudy Old Style" pitchFamily="18" charset="0"/>
              </a:rPr>
              <a:t>Complex/compound lipids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914401"/>
            <a:ext cx="6019800" cy="236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9600" dirty="0" smtClean="0"/>
              <a:t>PS:</a:t>
            </a:r>
          </a:p>
          <a:p>
            <a:pPr>
              <a:buFont typeface="Wingdings" pitchFamily="2" charset="2"/>
              <a:buChar char="v"/>
            </a:pPr>
            <a:r>
              <a:rPr lang="en-GB" sz="9600" dirty="0" smtClean="0">
                <a:latin typeface="Goudy Old Style" pitchFamily="18" charset="0"/>
              </a:rPr>
              <a:t>net  -</a:t>
            </a:r>
            <a:r>
              <a:rPr lang="en-GB" sz="9600" dirty="0" err="1" smtClean="0">
                <a:latin typeface="Goudy Old Style" pitchFamily="18" charset="0"/>
              </a:rPr>
              <a:t>ve</a:t>
            </a:r>
            <a:r>
              <a:rPr lang="en-GB" sz="9600" dirty="0" smtClean="0">
                <a:latin typeface="Goudy Old Style" pitchFamily="18" charset="0"/>
              </a:rPr>
              <a:t> 1 charge at physiological pH </a:t>
            </a:r>
          </a:p>
          <a:p>
            <a:pPr>
              <a:buFont typeface="Wingdings" pitchFamily="2" charset="2"/>
              <a:buChar char="v"/>
            </a:pPr>
            <a:r>
              <a:rPr lang="en-GB" sz="9600" dirty="0" smtClean="0">
                <a:latin typeface="Goudy Old Style" pitchFamily="18" charset="0"/>
              </a:rPr>
              <a:t>C1- primarily </a:t>
            </a:r>
            <a:r>
              <a:rPr lang="en-GB" sz="9600" dirty="0" err="1" smtClean="0">
                <a:latin typeface="Goudy Old Style" pitchFamily="18" charset="0"/>
              </a:rPr>
              <a:t>palmitic</a:t>
            </a:r>
            <a:r>
              <a:rPr lang="en-GB" sz="9600" dirty="0" smtClean="0">
                <a:latin typeface="Goudy Old Style" pitchFamily="18" charset="0"/>
              </a:rPr>
              <a:t> or </a:t>
            </a:r>
            <a:r>
              <a:rPr lang="en-GB" sz="9600" dirty="0" err="1" smtClean="0">
                <a:latin typeface="Goudy Old Style" pitchFamily="18" charset="0"/>
              </a:rPr>
              <a:t>stearic</a:t>
            </a:r>
            <a:r>
              <a:rPr lang="en-GB" sz="9600" dirty="0" smtClean="0">
                <a:latin typeface="Goudy Old Style" pitchFamily="18" charset="0"/>
              </a:rPr>
              <a:t> acid </a:t>
            </a:r>
          </a:p>
          <a:p>
            <a:pPr>
              <a:buFont typeface="Wingdings" pitchFamily="2" charset="2"/>
              <a:buChar char="v"/>
            </a:pPr>
            <a:r>
              <a:rPr lang="en-GB" sz="9600" dirty="0" smtClean="0">
                <a:latin typeface="Goudy Old Style" pitchFamily="18" charset="0"/>
              </a:rPr>
              <a:t> C2- long chain unsaturated fatty acid (e.g. 18:2, 20:4 and 22:6) on carbon 2. </a:t>
            </a:r>
            <a:endParaRPr lang="en-US" sz="9600" dirty="0" smtClean="0">
              <a:latin typeface="Goudy Old Style" pitchFamily="18" charset="0"/>
            </a:endParaRPr>
          </a:p>
          <a:p>
            <a:endParaRPr lang="en-GB" sz="9600" dirty="0" smtClean="0">
              <a:latin typeface="Goudy Old Style" pitchFamily="18" charset="0"/>
            </a:endParaRPr>
          </a:p>
          <a:p>
            <a:endParaRPr lang="en-GB" sz="9600" dirty="0" smtClean="0">
              <a:latin typeface="Goudy Old Style" pitchFamily="18" charset="0"/>
            </a:endParaRPr>
          </a:p>
          <a:p>
            <a:endParaRPr lang="en-GB" sz="9600" dirty="0" smtClean="0">
              <a:latin typeface="Goudy Old Style" pitchFamily="18" charset="0"/>
            </a:endParaRPr>
          </a:p>
          <a:p>
            <a:pPr>
              <a:buNone/>
            </a:pPr>
            <a:r>
              <a:rPr lang="en-GB" sz="8000" b="1" dirty="0" smtClean="0">
                <a:latin typeface="Goudy Old Style" pitchFamily="18" charset="0"/>
              </a:rPr>
              <a:t>PI:</a:t>
            </a:r>
          </a:p>
          <a:p>
            <a:pPr>
              <a:buFont typeface="Wingdings" pitchFamily="2" charset="2"/>
              <a:buChar char="v"/>
            </a:pPr>
            <a:r>
              <a:rPr lang="en-GB" sz="8000" dirty="0" smtClean="0">
                <a:latin typeface="Goudy Old Style" pitchFamily="18" charset="0"/>
              </a:rPr>
              <a:t>C I </a:t>
            </a:r>
            <a:r>
              <a:rPr lang="en-GB" sz="8000" dirty="0" err="1" smtClean="0">
                <a:latin typeface="Goudy Old Style" pitchFamily="18" charset="0"/>
              </a:rPr>
              <a:t>stearic</a:t>
            </a:r>
            <a:r>
              <a:rPr lang="en-GB" sz="8000" dirty="0" smtClean="0">
                <a:latin typeface="Goudy Old Style" pitchFamily="18" charset="0"/>
              </a:rPr>
              <a:t> acid &amp; C2-arachidonic acid exclusively</a:t>
            </a:r>
          </a:p>
          <a:p>
            <a:pPr>
              <a:buFont typeface="Wingdings" pitchFamily="2" charset="2"/>
              <a:buChar char="v"/>
            </a:pPr>
            <a:r>
              <a:rPr lang="en-GB" sz="8000" dirty="0" smtClean="0">
                <a:latin typeface="Goudy Old Style" pitchFamily="18" charset="0"/>
              </a:rPr>
              <a:t>composed of non-</a:t>
            </a:r>
            <a:r>
              <a:rPr lang="en-GB" sz="8000" dirty="0" err="1" smtClean="0">
                <a:latin typeface="Goudy Old Style" pitchFamily="18" charset="0"/>
              </a:rPr>
              <a:t>phosphorylated</a:t>
            </a:r>
            <a:r>
              <a:rPr lang="en-GB" sz="8000" dirty="0" smtClean="0">
                <a:latin typeface="Goudy Old Style" pitchFamily="18" charset="0"/>
              </a:rPr>
              <a:t> </a:t>
            </a:r>
            <a:r>
              <a:rPr lang="en-GB" sz="8000" dirty="0" err="1" smtClean="0">
                <a:latin typeface="Goudy Old Style" pitchFamily="18" charset="0"/>
              </a:rPr>
              <a:t>inositol</a:t>
            </a:r>
            <a:r>
              <a:rPr lang="en-GB" sz="80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8000" dirty="0" smtClean="0">
                <a:latin typeface="Goudy Old Style" pitchFamily="18" charset="0"/>
              </a:rPr>
              <a:t>exhibit a net -</a:t>
            </a:r>
            <a:r>
              <a:rPr lang="en-GB" sz="8000" dirty="0" err="1" smtClean="0">
                <a:latin typeface="Goudy Old Style" pitchFamily="18" charset="0"/>
              </a:rPr>
              <a:t>ve</a:t>
            </a:r>
            <a:r>
              <a:rPr lang="en-GB" sz="8000" dirty="0" smtClean="0">
                <a:latin typeface="Goudy Old Style" pitchFamily="18" charset="0"/>
              </a:rPr>
              <a:t> charge at physiological </a:t>
            </a:r>
            <a:r>
              <a:rPr lang="en-GB" sz="8000" dirty="0" err="1" smtClean="0">
                <a:latin typeface="Goudy Old Style" pitchFamily="18" charset="0"/>
              </a:rPr>
              <a:t>pH.</a:t>
            </a:r>
            <a:r>
              <a:rPr lang="en-GB" sz="80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8000" dirty="0" smtClean="0">
                <a:latin typeface="Goudy Old Style" pitchFamily="18" charset="0"/>
              </a:rPr>
              <a:t>exist in membranes as </a:t>
            </a:r>
            <a:r>
              <a:rPr lang="en-GB" sz="8000" dirty="0" err="1" smtClean="0">
                <a:latin typeface="Goudy Old Style" pitchFamily="18" charset="0"/>
              </a:rPr>
              <a:t>polyphosphoinositides</a:t>
            </a:r>
            <a:r>
              <a:rPr lang="en-GB" sz="8000" dirty="0" smtClean="0">
                <a:latin typeface="Goudy Old Style" pitchFamily="18" charset="0"/>
              </a:rPr>
              <a:t>- </a:t>
            </a:r>
            <a:r>
              <a:rPr lang="en-GB" sz="8000" dirty="0" err="1" smtClean="0">
                <a:latin typeface="Goudy Old Style" pitchFamily="18" charset="0"/>
              </a:rPr>
              <a:t>phosphorylated</a:t>
            </a:r>
            <a:r>
              <a:rPr lang="en-GB" sz="8000" dirty="0" smtClean="0">
                <a:latin typeface="Goudy Old Style" pitchFamily="18" charset="0"/>
              </a:rPr>
              <a:t> </a:t>
            </a:r>
            <a:r>
              <a:rPr lang="en-GB" sz="8000" dirty="0" err="1" smtClean="0">
                <a:latin typeface="Goudy Old Style" pitchFamily="18" charset="0"/>
              </a:rPr>
              <a:t>inositol</a:t>
            </a:r>
            <a:r>
              <a:rPr lang="en-GB" sz="8000" dirty="0" smtClean="0">
                <a:latin typeface="Goudy Old Style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8000" dirty="0" err="1" smtClean="0">
                <a:latin typeface="Goudy Old Style" pitchFamily="18" charset="0"/>
              </a:rPr>
              <a:t>polyphosphoinositides</a:t>
            </a:r>
            <a:r>
              <a:rPr lang="en-GB" sz="8000" dirty="0" smtClean="0">
                <a:latin typeface="Goudy Old Style" pitchFamily="18" charset="0"/>
              </a:rPr>
              <a:t> are </a:t>
            </a:r>
          </a:p>
          <a:p>
            <a:pPr lvl="1">
              <a:buFont typeface="Wingdings" pitchFamily="2" charset="2"/>
              <a:buChar char="v"/>
            </a:pPr>
            <a:r>
              <a:rPr lang="en-GB" sz="7600" dirty="0" smtClean="0">
                <a:latin typeface="Goudy Old Style" pitchFamily="18" charset="0"/>
              </a:rPr>
              <a:t>intracellular transducers of signals emanating from the plasma membrane. </a:t>
            </a:r>
            <a:endParaRPr lang="en-US" sz="76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8000" dirty="0"/>
          </a:p>
        </p:txBody>
      </p:sp>
      <p:pic>
        <p:nvPicPr>
          <p:cNvPr id="5" name="Content Placeholder 4" descr="phosphatidylserin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438400"/>
            <a:ext cx="24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Phosphatidylserine</a:t>
            </a:r>
            <a:r>
              <a:rPr lang="en-GB" b="1" dirty="0" smtClean="0"/>
              <a:t> (PS)</a:t>
            </a:r>
            <a:endParaRPr lang="en-US" b="1" dirty="0"/>
          </a:p>
        </p:txBody>
      </p:sp>
      <p:pic>
        <p:nvPicPr>
          <p:cNvPr id="7" name="Picture 6" descr="phosphatidylinosito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6260068"/>
            <a:ext cx="251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Phosphatidylinositol</a:t>
            </a:r>
            <a:r>
              <a:rPr lang="en-GB" b="1" dirty="0" smtClean="0"/>
              <a:t> (PI)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Goudy Old Style" pitchFamily="18" charset="0"/>
              </a:rPr>
              <a:t>Complex/compound lipids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76200" y="5863114"/>
          <a:ext cx="4038600" cy="583406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79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Goudy Old Style" pitchFamily="18" charset="0"/>
                          <a:ea typeface="Times New Roman"/>
                          <a:cs typeface="Raavi" pitchFamily="2"/>
                        </a:rPr>
                        <a:t>Diphosphatidylglycerol</a:t>
                      </a:r>
                      <a:r>
                        <a:rPr lang="en-GB" sz="2000" b="1" dirty="0">
                          <a:latin typeface="Goudy Old Style" pitchFamily="18" charset="0"/>
                          <a:ea typeface="Times New Roman"/>
                          <a:cs typeface="Raavi" pitchFamily="2"/>
                        </a:rPr>
                        <a:t> (DPG)</a:t>
                      </a:r>
                      <a:endParaRPr lang="en-US" sz="2000" b="1" dirty="0">
                        <a:latin typeface="Goudy Old Style" pitchFamily="18" charset="0"/>
                        <a:ea typeface="Times New Roman"/>
                        <a:cs typeface="Raavi" pitchFamily="2"/>
                      </a:endParaRPr>
                    </a:p>
                  </a:txBody>
                  <a:tcPr marL="63103" marR="63103" marT="63103" marB="6310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Content Placeholder 4" descr="phosphatidylglycerol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048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2743200"/>
            <a:ext cx="290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latin typeface="Goudy Old Style" pitchFamily="18" charset="0"/>
              </a:rPr>
              <a:t>Phosphatidylglycerol</a:t>
            </a:r>
            <a:r>
              <a:rPr lang="en-GB" sz="2000" b="1" dirty="0" smtClean="0">
                <a:latin typeface="Goudy Old Style" pitchFamily="18" charset="0"/>
              </a:rPr>
              <a:t> (PG)</a:t>
            </a:r>
            <a:endParaRPr lang="en-US" sz="2000" b="1" dirty="0">
              <a:latin typeface="Goudy Old Style" pitchFamily="18" charset="0"/>
            </a:endParaRPr>
          </a:p>
        </p:txBody>
      </p:sp>
      <p:pic>
        <p:nvPicPr>
          <p:cNvPr id="7" name="Picture 6" descr="cardiolipi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2819400" cy="15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52800" y="10668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Goudy Old Style" pitchFamily="18" charset="0"/>
              </a:rPr>
              <a:t>PG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a net charge of -1 at neutral </a:t>
            </a:r>
            <a:r>
              <a:rPr lang="en-GB" sz="2400" dirty="0" err="1" smtClean="0">
                <a:latin typeface="Goudy Old Style" pitchFamily="18" charset="0"/>
              </a:rPr>
              <a:t>pH.</a:t>
            </a:r>
            <a:r>
              <a:rPr lang="en-GB" sz="24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high levels in mitochondrial membranes.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Components of pulmonary surfactant. A precursor for </a:t>
            </a:r>
            <a:r>
              <a:rPr lang="en-GB" sz="2400" dirty="0" err="1" smtClean="0">
                <a:latin typeface="Goudy Old Style" pitchFamily="18" charset="0"/>
              </a:rPr>
              <a:t>cardiolipin</a:t>
            </a:r>
            <a:r>
              <a:rPr lang="en-GB" sz="2400" dirty="0" smtClean="0">
                <a:latin typeface="Goudy Old Style" pitchFamily="18" charset="0"/>
              </a:rPr>
              <a:t> synthesis 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precursor for </a:t>
            </a:r>
            <a:r>
              <a:rPr lang="en-GB" sz="2400" dirty="0" err="1" smtClean="0">
                <a:latin typeface="Goudy Old Style" pitchFamily="18" charset="0"/>
              </a:rPr>
              <a:t>diphosphatidylglycerols</a:t>
            </a:r>
            <a:r>
              <a:rPr lang="en-GB" sz="2400" dirty="0" smtClean="0">
                <a:latin typeface="Goudy Old Style" pitchFamily="18" charset="0"/>
              </a:rPr>
              <a:t> (DPGs). </a:t>
            </a:r>
            <a:endParaRPr lang="en-US" sz="2400" dirty="0">
              <a:latin typeface="Goudy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3810000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very acidic,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exhibits a net charge of -2 at neutral  </a:t>
            </a:r>
            <a:r>
              <a:rPr lang="en-GB" sz="2800" dirty="0" err="1" smtClean="0">
                <a:latin typeface="Goudy Old Style" pitchFamily="18" charset="0"/>
              </a:rPr>
              <a:t>pH.</a:t>
            </a:r>
            <a:r>
              <a:rPr lang="en-GB" sz="28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Primarily found  in the inner mitochondrial membrane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components of pulmonary surfactant. </a:t>
            </a:r>
            <a:endParaRPr lang="en-US" sz="2800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4"/>
          <p:cNvGraphicFramePr>
            <a:graphicFrameLocks noGrp="1"/>
          </p:cNvGraphicFramePr>
          <p:nvPr/>
        </p:nvGraphicFramePr>
        <p:xfrm>
          <a:off x="0" y="0"/>
          <a:ext cx="9144000" cy="699579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Phosphatidylcholine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(PC) lecithin –contain glycerol and fatty acids and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choline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esterified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to a phosphate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Phosphatidylethanolamine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cephalins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They occur in tissue in association lecithin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Phosphatidylserine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(PS)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Phosphatidyl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inositol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lipositol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acts as  a second massager in a Ca</a:t>
                      </a:r>
                      <a:r>
                        <a:rPr kumimoji="0" lang="en-GB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. Dependent hormone action they are more acidic than other phospholipids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Phosphatidylglycerol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udy Old Style" pitchFamily="18" charset="0"/>
                          <a:cs typeface="Times New Roman" pitchFamily="18" charset="0"/>
                        </a:rPr>
                        <a:t> (PG)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64"/>
          <p:cNvSpPr>
            <a:spLocks noChangeArrowheads="1"/>
          </p:cNvSpPr>
          <p:nvPr/>
        </p:nvSpPr>
        <p:spPr bwMode="auto">
          <a:xfrm>
            <a:off x="0" y="49958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abriola" pitchFamily="82" charset="0"/>
            </a:endParaRPr>
          </a:p>
        </p:txBody>
      </p:sp>
      <p:pic>
        <p:nvPicPr>
          <p:cNvPr id="4" name="Picture 167" descr="phosphatidylglyce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02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8" descr="phosphatidylinosi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9" descr="phosphatidylser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0" descr="phosphatidylethanolam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1" descr="phosphatidylcho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524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5EFC0BB-0906-4FED-8B57-44D53B74E59E}" type="slidenum">
              <a:rPr lang="en-US" smtClean="0">
                <a:latin typeface="Gabriola" pitchFamily="82" charset="0"/>
              </a:rPr>
              <a:pPr/>
              <a:t>63</a:t>
            </a:fld>
            <a:endParaRPr lang="en-US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Goudy Old Style" pitchFamily="18" charset="0"/>
              </a:rPr>
              <a:t>Functions of Phospholipids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334000" cy="55626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11200" b="1" dirty="0" smtClean="0">
                <a:latin typeface="Goudy Old Style" pitchFamily="18" charset="0"/>
                <a:cs typeface="Times New Roman" pitchFamily="18" charset="0"/>
              </a:rPr>
              <a:t>Structure of the cell membranes </a:t>
            </a:r>
          </a:p>
          <a:p>
            <a:pPr>
              <a:buFont typeface="Wingdings" pitchFamily="2" charset="2"/>
              <a:buChar char="v"/>
            </a:pPr>
            <a:r>
              <a:rPr lang="en-US" sz="10400" dirty="0" smtClean="0">
                <a:latin typeface="Goudy Old Style" pitchFamily="18" charset="0"/>
              </a:rPr>
              <a:t>Main structural component of membranes, arranged in </a:t>
            </a:r>
            <a:r>
              <a:rPr lang="en-US" sz="10400" dirty="0" err="1" smtClean="0">
                <a:latin typeface="Goudy Old Style" pitchFamily="18" charset="0"/>
              </a:rPr>
              <a:t>bilayers</a:t>
            </a:r>
            <a:r>
              <a:rPr lang="en-US" sz="10400" dirty="0" smtClean="0">
                <a:latin typeface="Goudy Old Styl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0400" dirty="0" smtClean="0">
                <a:latin typeface="Goudy Old Style" pitchFamily="18" charset="0"/>
              </a:rPr>
              <a:t>Self-assembles into micelles or </a:t>
            </a:r>
            <a:r>
              <a:rPr lang="en-US" sz="10400" dirty="0" err="1" smtClean="0">
                <a:latin typeface="Goudy Old Style" pitchFamily="18" charset="0"/>
              </a:rPr>
              <a:t>bilayers</a:t>
            </a:r>
            <a:r>
              <a:rPr lang="en-US" sz="10400" dirty="0" smtClean="0">
                <a:latin typeface="Goudy Old Style" pitchFamily="18" charset="0"/>
              </a:rPr>
              <a:t>, an important part of cell membranes</a:t>
            </a:r>
            <a:endParaRPr lang="en-US" sz="10400" b="1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0400" dirty="0" smtClean="0">
                <a:latin typeface="Goudy Old Style" pitchFamily="18" charset="0"/>
                <a:cs typeface="Times New Roman" pitchFamily="18" charset="0"/>
              </a:rPr>
              <a:t>Fatty acids, </a:t>
            </a:r>
            <a:r>
              <a:rPr lang="en-US" sz="10400" dirty="0" err="1" smtClean="0">
                <a:latin typeface="Goudy Old Style" pitchFamily="18" charset="0"/>
                <a:cs typeface="Times New Roman" pitchFamily="18" charset="0"/>
              </a:rPr>
              <a:t>choline</a:t>
            </a:r>
            <a:r>
              <a:rPr lang="en-US" sz="10400" dirty="0" smtClean="0">
                <a:latin typeface="Goudy Old Style" pitchFamily="18" charset="0"/>
                <a:cs typeface="Times New Roman" pitchFamily="18" charset="0"/>
              </a:rPr>
              <a:t>, etc are bound in the </a:t>
            </a:r>
            <a:r>
              <a:rPr lang="en-US" sz="10400" dirty="0" err="1" smtClean="0">
                <a:latin typeface="Goudy Old Style" pitchFamily="18" charset="0"/>
                <a:cs typeface="Times New Roman" pitchFamily="18" charset="0"/>
              </a:rPr>
              <a:t>phospholipid</a:t>
            </a:r>
            <a:r>
              <a:rPr lang="en-US" sz="10400" dirty="0" smtClean="0">
                <a:latin typeface="Goudy Old Style" pitchFamily="18" charset="0"/>
                <a:cs typeface="Times New Roman" pitchFamily="18" charset="0"/>
              </a:rPr>
              <a:t> </a:t>
            </a:r>
            <a:r>
              <a:rPr lang="en-US" sz="10400" dirty="0" err="1" smtClean="0">
                <a:latin typeface="Goudy Old Style" pitchFamily="18" charset="0"/>
                <a:cs typeface="Times New Roman" pitchFamily="18" charset="0"/>
              </a:rPr>
              <a:t>bilayer</a:t>
            </a:r>
            <a:r>
              <a:rPr lang="en-US" sz="10400" dirty="0" smtClean="0">
                <a:latin typeface="Goudy Old Style" pitchFamily="18" charset="0"/>
                <a:cs typeface="Times New Roman" pitchFamily="18" charset="0"/>
              </a:rPr>
              <a:t> layer</a:t>
            </a:r>
          </a:p>
          <a:p>
            <a:pPr lvl="0">
              <a:buFont typeface="Wingdings" pitchFamily="2" charset="2"/>
              <a:buChar char="v"/>
            </a:pPr>
            <a:r>
              <a:rPr lang="en-GB" sz="10400" dirty="0" smtClean="0">
                <a:latin typeface="Goudy Old Style" pitchFamily="18" charset="0"/>
              </a:rPr>
              <a:t>participate in the lipoprotein comp </a:t>
            </a:r>
          </a:p>
          <a:p>
            <a:pPr lvl="0">
              <a:buFont typeface="Wingdings" pitchFamily="2" charset="2"/>
              <a:buChar char="v"/>
            </a:pPr>
            <a:r>
              <a:rPr lang="en-GB" sz="10400" dirty="0" smtClean="0">
                <a:latin typeface="Goudy Old Style" pitchFamily="18" charset="0"/>
              </a:rPr>
              <a:t>Lipoproteins -matrix of cell walls &amp;</a:t>
            </a:r>
            <a:r>
              <a:rPr lang="en-GB" sz="10400" dirty="0" err="1" smtClean="0">
                <a:latin typeface="Goudy Old Style" pitchFamily="18" charset="0"/>
              </a:rPr>
              <a:t>membranes,the</a:t>
            </a:r>
            <a:r>
              <a:rPr lang="en-GB" sz="10400" dirty="0" smtClean="0">
                <a:latin typeface="Goudy Old Style" pitchFamily="18" charset="0"/>
              </a:rPr>
              <a:t> myelin sheath, mitochondria and </a:t>
            </a:r>
            <a:r>
              <a:rPr lang="en-GB" sz="10400" dirty="0" err="1" smtClean="0">
                <a:latin typeface="Goudy Old Style" pitchFamily="18" charset="0"/>
              </a:rPr>
              <a:t>microsomes</a:t>
            </a:r>
            <a:r>
              <a:rPr lang="en-GB" sz="10400" dirty="0" smtClean="0">
                <a:latin typeface="Goudy Old Style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en-GB" sz="10400" dirty="0" smtClean="0">
                <a:latin typeface="Goudy Old Style" pitchFamily="18" charset="0"/>
              </a:rPr>
              <a:t>impart physical characteristics – selective permeability towards certain non polar (hydrophobic) molecules. </a:t>
            </a:r>
            <a:endParaRPr lang="en-US" sz="10400" dirty="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800" dirty="0" smtClean="0">
              <a:latin typeface="Goudy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7338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001000" y="685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oudy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92668"/>
            <a:ext cx="168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oudy Old Style" pitchFamily="18" charset="0"/>
              </a:rPr>
              <a:t>Protein Channel</a:t>
            </a:r>
            <a:endParaRPr lang="en-US" dirty="0">
              <a:latin typeface="Goudy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0137" y="3258184"/>
            <a:ext cx="12810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oudy Old Style" pitchFamily="18" charset="0"/>
              </a:rPr>
              <a:t>Hydrophilic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2537" y="5754368"/>
            <a:ext cx="12810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oudy Old Style" pitchFamily="18" charset="0"/>
              </a:rPr>
              <a:t>Hydrophilic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0137" y="4343400"/>
            <a:ext cx="12810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oudy Old Style" pitchFamily="18" charset="0"/>
              </a:rPr>
              <a:t>Hydrophilic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Functions of Phospholipids </a:t>
            </a:r>
            <a:endParaRPr lang="en-US" dirty="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GB" b="1" dirty="0" smtClean="0">
                <a:latin typeface="Goudy Old Style" pitchFamily="18" charset="0"/>
              </a:rPr>
              <a:t>lipid absorption in the intestine </a:t>
            </a:r>
            <a:r>
              <a:rPr lang="en-GB" dirty="0" smtClean="0">
                <a:latin typeface="Goudy Old Style" pitchFamily="18" charset="0"/>
              </a:rPr>
              <a:t>– </a:t>
            </a:r>
          </a:p>
          <a:p>
            <a:pPr lvl="0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– lecithin involved </a:t>
            </a:r>
            <a:r>
              <a:rPr lang="en-GB" dirty="0" err="1" smtClean="0">
                <a:latin typeface="Goudy Old Style" pitchFamily="18" charset="0"/>
              </a:rPr>
              <a:t>emulsificaiton</a:t>
            </a:r>
            <a:r>
              <a:rPr lang="en-GB" dirty="0" smtClean="0">
                <a:latin typeface="Goudy Old Style" pitchFamily="18" charset="0"/>
              </a:rPr>
              <a:t> of lipids  by lowering the surface  tension of water and  f. a. / water mix.</a:t>
            </a:r>
          </a:p>
          <a:p>
            <a:pPr lvl="0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prerequisite in digestion and adsorption of lipids from G1 tract.</a:t>
            </a:r>
            <a:endParaRPr lang="en-US" dirty="0" smtClean="0">
              <a:latin typeface="Goudy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latin typeface="Goudy Old Style" pitchFamily="18" charset="0"/>
                <a:cs typeface="Times New Roman" pitchFamily="18" charset="0"/>
              </a:rPr>
              <a:t>Lipid Transport</a:t>
            </a:r>
            <a:endParaRPr lang="en-US" b="1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Carry lipid-insoluble </a:t>
            </a: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cpds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from stomach/ intestine to bloodstream, and the lymphatic system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Endogenous TG carried from liver to various tissue c</a:t>
            </a: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hylomicrons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, lipoprotein complexes etc </a:t>
            </a:r>
          </a:p>
          <a:p>
            <a:pPr lvl="0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PL is required for the formation of the lipoprotein complex.</a:t>
            </a:r>
          </a:p>
          <a:p>
            <a:pPr lvl="0"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 transportation of lipids from liver to various tissues.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Chylomicrons are lipoproteins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8595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Functions of phospholipids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Goudy Old Style" pitchFamily="18" charset="0"/>
                <a:cs typeface="Times New Roman" pitchFamily="18" charset="0"/>
              </a:rPr>
              <a:t>Emulsifiers</a:t>
            </a:r>
            <a:endParaRPr lang="en-US" b="1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ideal emulsifiers, due to their structure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Lecithins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are used by the food industry to:</a:t>
            </a: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Combine foods that wouldn’t normally mix</a:t>
            </a: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Increase dispersion and reduce fat separation</a:t>
            </a: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Increase shelf-life, prolong flavor release, </a:t>
            </a:r>
          </a:p>
          <a:p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prevent such products as gum from sticking to teeth</a:t>
            </a:r>
          </a:p>
          <a:p>
            <a:pPr>
              <a:buNone/>
            </a:pP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A typical diet contains only about 2 grams per day</a:t>
            </a: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Phospholipids in Water</a:t>
            </a:r>
          </a:p>
        </p:txBody>
      </p:sp>
      <p:pic>
        <p:nvPicPr>
          <p:cNvPr id="3" name="Picture 3" descr="5"/>
          <p:cNvPicPr>
            <a:picLocks noChangeAspect="1" noChangeArrowheads="1"/>
          </p:cNvPicPr>
          <p:nvPr/>
        </p:nvPicPr>
        <p:blipFill>
          <a:blip r:embed="rId2" cstate="print"/>
          <a:srcRect b="5765"/>
          <a:stretch>
            <a:fillRect/>
          </a:stretch>
        </p:blipFill>
        <p:spPr bwMode="auto">
          <a:xfrm>
            <a:off x="304800" y="10668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Functions of phospholipids</a:t>
            </a:r>
            <a:endParaRPr lang="en-US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>
                <a:latin typeface="Goudy Old Style" pitchFamily="18" charset="0"/>
              </a:rPr>
              <a:t>Role in enzyme action </a:t>
            </a:r>
            <a:endParaRPr lang="en-US" dirty="0" smtClean="0">
              <a:latin typeface="Goudy Old Style" pitchFamily="18" charset="0"/>
            </a:endParaRPr>
          </a:p>
          <a:p>
            <a:pPr lvl="1"/>
            <a:r>
              <a:rPr lang="en-GB" dirty="0" smtClean="0">
                <a:latin typeface="Goudy Old Style" pitchFamily="18" charset="0"/>
              </a:rPr>
              <a:t>Certain enzyme require tightly bound phospholipids for their action </a:t>
            </a:r>
          </a:p>
          <a:p>
            <a:pPr lvl="1"/>
            <a:r>
              <a:rPr lang="en-GB" dirty="0" err="1" smtClean="0">
                <a:latin typeface="Goudy Old Style" pitchFamily="18" charset="0"/>
              </a:rPr>
              <a:t>eg</a:t>
            </a:r>
            <a:r>
              <a:rPr lang="en-GB" dirty="0" smtClean="0">
                <a:latin typeface="Goudy Old Style" pitchFamily="18" charset="0"/>
              </a:rPr>
              <a:t> enzymes involved in oxidative </a:t>
            </a:r>
            <a:r>
              <a:rPr lang="en-GB" dirty="0" err="1" smtClean="0">
                <a:latin typeface="Goudy Old Style" pitchFamily="18" charset="0"/>
              </a:rPr>
              <a:t>phosphorylation</a:t>
            </a:r>
            <a:r>
              <a:rPr lang="en-GB" dirty="0" smtClean="0">
                <a:latin typeface="Goudy Old Style" pitchFamily="18" charset="0"/>
              </a:rPr>
              <a:t>. </a:t>
            </a:r>
            <a:endParaRPr lang="en-US" dirty="0" smtClean="0">
              <a:latin typeface="Goudy Old Style" pitchFamily="18" charset="0"/>
            </a:endParaRPr>
          </a:p>
          <a:p>
            <a:pPr lvl="0"/>
            <a:r>
              <a:rPr lang="en-GB" dirty="0" smtClean="0">
                <a:latin typeface="Goudy Old Style" pitchFamily="18" charset="0"/>
              </a:rPr>
              <a:t>Role in blood coagulation. </a:t>
            </a:r>
            <a:endParaRPr lang="en-US" dirty="0" smtClean="0">
              <a:latin typeface="Goudy Old Style" pitchFamily="18" charset="0"/>
            </a:endParaRPr>
          </a:p>
          <a:p>
            <a:pPr lvl="1"/>
            <a:r>
              <a:rPr lang="en-GB" dirty="0" smtClean="0">
                <a:latin typeface="Goudy Old Style" pitchFamily="18" charset="0"/>
              </a:rPr>
              <a:t>Required at the stage of conversion of </a:t>
            </a:r>
            <a:r>
              <a:rPr lang="en-GB" dirty="0" err="1" smtClean="0">
                <a:latin typeface="Goudy Old Style" pitchFamily="18" charset="0"/>
              </a:rPr>
              <a:t>prothrombin</a:t>
            </a:r>
            <a:r>
              <a:rPr lang="en-GB" dirty="0" smtClean="0">
                <a:latin typeface="Goudy Old Style" pitchFamily="18" charset="0"/>
              </a:rPr>
              <a:t> to thrombin by active factor x </a:t>
            </a:r>
          </a:p>
          <a:p>
            <a:pPr lvl="1"/>
            <a:r>
              <a:rPr lang="en-GB" dirty="0" smtClean="0">
                <a:latin typeface="Goudy Old Style" pitchFamily="18" charset="0"/>
              </a:rPr>
              <a:t> possibly also in the activation  of factor IX.</a:t>
            </a:r>
            <a:endParaRPr lang="en-US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Goudy Old Style" pitchFamily="18" charset="0"/>
              </a:rPr>
              <a:t>STRUCTURE FATTY ACIDS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9342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endParaRPr lang="en-US" sz="2600" dirty="0" smtClean="0">
              <a:latin typeface="Goudy Old Style" pitchFamily="18" charset="0"/>
            </a:endParaRPr>
          </a:p>
          <a:p>
            <a:pPr marL="371475" indent="-371475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Linear chains of long hydrocarbon chain </a:t>
            </a:r>
            <a:r>
              <a:rPr lang="en-US" sz="2800" dirty="0">
                <a:latin typeface="Goudy Old Style" pitchFamily="18" charset="0"/>
              </a:rPr>
              <a:t>(</a:t>
            </a:r>
            <a:r>
              <a:rPr lang="en-US" sz="2800" dirty="0" smtClean="0">
                <a:latin typeface="Goudy Old Style" pitchFamily="18" charset="0"/>
              </a:rPr>
              <a:t>C</a:t>
            </a:r>
            <a:r>
              <a:rPr lang="en-US" sz="2800" baseline="-25000" dirty="0" smtClean="0">
                <a:latin typeface="Goudy Old Style" pitchFamily="18" charset="0"/>
              </a:rPr>
              <a:t>4 </a:t>
            </a:r>
            <a:r>
              <a:rPr lang="en-US" sz="2800" dirty="0" smtClean="0">
                <a:latin typeface="Goudy Old Style" pitchFamily="18" charset="0"/>
              </a:rPr>
              <a:t>to C</a:t>
            </a:r>
            <a:r>
              <a:rPr lang="en-US" sz="2800" baseline="-25000" dirty="0" smtClean="0">
                <a:latin typeface="Goudy Old Style" pitchFamily="18" charset="0"/>
              </a:rPr>
              <a:t>36</a:t>
            </a:r>
            <a:r>
              <a:rPr lang="en-US" sz="2800" dirty="0">
                <a:latin typeface="Goudy Old Style" pitchFamily="18" charset="0"/>
              </a:rPr>
              <a:t>)</a:t>
            </a:r>
            <a:endParaRPr lang="en-US" sz="2800" dirty="0" smtClean="0">
              <a:latin typeface="Goudy Old Style" pitchFamily="18" charset="0"/>
            </a:endParaRPr>
          </a:p>
          <a:p>
            <a:pPr marL="371475" indent="-371475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Monocarboxylic </a:t>
            </a:r>
            <a:r>
              <a:rPr lang="en-US" sz="2800" dirty="0" smtClean="0">
                <a:latin typeface="Goudy Old Style" pitchFamily="18" charset="0"/>
              </a:rPr>
              <a:t>acids– one end has </a:t>
            </a:r>
          </a:p>
          <a:p>
            <a:pPr marL="1171575" lvl="2" indent="-371475"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a hydrocarbon tail (CH</a:t>
            </a:r>
            <a:r>
              <a:rPr lang="en-US" sz="2800" baseline="-25000" dirty="0">
                <a:latin typeface="Goudy Old Style" pitchFamily="18" charset="0"/>
              </a:rPr>
              <a:t>3</a:t>
            </a:r>
            <a:r>
              <a:rPr lang="en-US" sz="2800" dirty="0">
                <a:latin typeface="Goudy Old Style" pitchFamily="18" charset="0"/>
              </a:rPr>
              <a:t>) (fat)</a:t>
            </a:r>
          </a:p>
          <a:p>
            <a:pPr marL="1171575" lvl="2" indent="-371475"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a </a:t>
            </a:r>
            <a:r>
              <a:rPr lang="en-US" sz="2800" dirty="0" smtClean="0">
                <a:latin typeface="Goudy Old Style" pitchFamily="18" charset="0"/>
              </a:rPr>
              <a:t>hydrophilic carboxyl group ( -COOH) </a:t>
            </a:r>
          </a:p>
          <a:p>
            <a:pPr marL="514350" indent="-514350">
              <a:buFont typeface="Wingdings" pitchFamily="2" charset="2"/>
              <a:buChar char="v"/>
            </a:pPr>
            <a:endParaRPr lang="en-GB" sz="2800" dirty="0" smtClean="0">
              <a:latin typeface="Goudy Old Style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en-GB" sz="2600" dirty="0" smtClean="0">
              <a:latin typeface="Goudy Old Style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en-GB" sz="2600" dirty="0" smtClean="0">
              <a:latin typeface="Goudy Old Style" pitchFamily="18" charset="0"/>
            </a:endParaRPr>
          </a:p>
        </p:txBody>
      </p:sp>
      <p:pic>
        <p:nvPicPr>
          <p:cNvPr id="4" name="Picture 3" descr="Fatty Acid Stru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23260"/>
            <a:ext cx="7543800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oudy Old Style" pitchFamily="18" charset="0"/>
              </a:rPr>
              <a:t>Functions of Phospholipids 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86740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n-GB" sz="12800" b="1" dirty="0" smtClean="0">
                <a:latin typeface="Goudy Old Style" pitchFamily="18" charset="0"/>
              </a:rPr>
              <a:t>Role in electron transport;</a:t>
            </a:r>
            <a:r>
              <a:rPr lang="en-GB" sz="12800" dirty="0" smtClean="0">
                <a:latin typeface="Goudy Old Style" pitchFamily="18" charset="0"/>
              </a:rPr>
              <a:t> - </a:t>
            </a:r>
          </a:p>
          <a:p>
            <a:pPr lvl="0"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PL help to couple oxidation with </a:t>
            </a:r>
            <a:r>
              <a:rPr lang="en-GB" sz="12800" dirty="0" err="1" smtClean="0">
                <a:latin typeface="Goudy Old Style" pitchFamily="18" charset="0"/>
              </a:rPr>
              <a:t>phosphorylation</a:t>
            </a:r>
            <a:r>
              <a:rPr lang="en-GB" sz="12800" dirty="0" smtClean="0">
                <a:latin typeface="Goudy Old Style" pitchFamily="18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maintain electron transport enzymes in active state</a:t>
            </a:r>
            <a:endParaRPr lang="en-US" sz="12800" dirty="0" smtClean="0">
              <a:latin typeface="Goudy Old Style" pitchFamily="18" charset="0"/>
            </a:endParaRPr>
          </a:p>
          <a:p>
            <a:pPr lvl="0">
              <a:buNone/>
            </a:pPr>
            <a:r>
              <a:rPr lang="en-GB" sz="12800" b="1" dirty="0" err="1" smtClean="0">
                <a:latin typeface="Goudy Old Style" pitchFamily="18" charset="0"/>
              </a:rPr>
              <a:t>Lipotropic</a:t>
            </a:r>
            <a:r>
              <a:rPr lang="en-GB" sz="12800" b="1" dirty="0" smtClean="0">
                <a:latin typeface="Goudy Old Style" pitchFamily="18" charset="0"/>
              </a:rPr>
              <a:t> action of lecithin</a:t>
            </a:r>
            <a:r>
              <a:rPr lang="en-GB" sz="12800" dirty="0" smtClean="0">
                <a:latin typeface="Goudy Old Style" pitchFamily="18" charset="0"/>
              </a:rPr>
              <a:t> –</a:t>
            </a:r>
          </a:p>
          <a:p>
            <a:pPr lvl="0"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 </a:t>
            </a:r>
            <a:r>
              <a:rPr lang="en-GB" sz="12800" dirty="0" err="1" smtClean="0">
                <a:latin typeface="Goudy Old Style" pitchFamily="18" charset="0"/>
              </a:rPr>
              <a:t>choline</a:t>
            </a:r>
            <a:r>
              <a:rPr lang="en-GB" sz="12800" dirty="0" smtClean="0">
                <a:latin typeface="Goudy Old Style" pitchFamily="18" charset="0"/>
              </a:rPr>
              <a:t> acts as a </a:t>
            </a:r>
            <a:r>
              <a:rPr lang="en-GB" sz="12800" dirty="0" err="1" smtClean="0">
                <a:latin typeface="Goudy Old Style" pitchFamily="18" charset="0"/>
              </a:rPr>
              <a:t>lipotropic</a:t>
            </a:r>
            <a:r>
              <a:rPr lang="en-GB" sz="12800" dirty="0" smtClean="0">
                <a:latin typeface="Goudy Old Style" pitchFamily="18" charset="0"/>
              </a:rPr>
              <a:t> agent </a:t>
            </a:r>
          </a:p>
          <a:p>
            <a:pPr lvl="0"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Prevent formation of fatty liver. </a:t>
            </a:r>
            <a:endParaRPr lang="en-US" sz="12800" dirty="0" smtClean="0">
              <a:latin typeface="Goudy Old Style" pitchFamily="18" charset="0"/>
            </a:endParaRPr>
          </a:p>
          <a:p>
            <a:pPr lvl="0">
              <a:buNone/>
            </a:pPr>
            <a:r>
              <a:rPr lang="en-GB" sz="12800" b="1" dirty="0" smtClean="0">
                <a:latin typeface="Goudy Old Style" pitchFamily="18" charset="0"/>
              </a:rPr>
              <a:t>Ion transport and secretion </a:t>
            </a:r>
            <a:endParaRPr lang="en-US" sz="12800" dirty="0" smtClean="0">
              <a:latin typeface="Goudy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Membrane phospholipids are sources of </a:t>
            </a:r>
            <a:r>
              <a:rPr lang="en-GB" sz="12800" dirty="0" err="1" smtClean="0">
                <a:latin typeface="Goudy Old Style" pitchFamily="18" charset="0"/>
              </a:rPr>
              <a:t>arachidonic</a:t>
            </a:r>
            <a:r>
              <a:rPr lang="en-GB" sz="12800" dirty="0" smtClean="0">
                <a:latin typeface="Goudy Old Style" pitchFamily="18" charset="0"/>
              </a:rPr>
              <a:t> acid </a:t>
            </a:r>
          </a:p>
          <a:p>
            <a:pPr lvl="0">
              <a:buFont typeface="Wingdings" pitchFamily="2" charset="2"/>
              <a:buChar char="v"/>
            </a:pPr>
            <a:r>
              <a:rPr lang="en-GB" sz="12800" dirty="0" smtClean="0">
                <a:latin typeface="Goudy Old Style" pitchFamily="18" charset="0"/>
              </a:rPr>
              <a:t>utilized in the synthesis of prostaglandins.</a:t>
            </a:r>
            <a:endParaRPr lang="en-US" sz="12800" dirty="0" smtClean="0">
              <a:latin typeface="Goudy Old Style" pitchFamily="18" charset="0"/>
            </a:endParaRPr>
          </a:p>
          <a:p>
            <a:pPr lvl="0">
              <a:buNone/>
            </a:pPr>
            <a:r>
              <a:rPr lang="en-GB" sz="12800" b="1" dirty="0" smtClean="0">
                <a:latin typeface="Goudy Old Style" pitchFamily="18" charset="0"/>
              </a:rPr>
              <a:t>Insulation</a:t>
            </a:r>
            <a:r>
              <a:rPr lang="en-GB" sz="12800" dirty="0" smtClean="0">
                <a:latin typeface="Goudy Old Style" pitchFamily="18" charset="0"/>
              </a:rPr>
              <a:t> – </a:t>
            </a:r>
          </a:p>
          <a:p>
            <a:pPr lvl="0">
              <a:buFont typeface="Wingdings" pitchFamily="2" charset="2"/>
              <a:buChar char="v"/>
            </a:pPr>
            <a:r>
              <a:rPr lang="en-GB" sz="12800" dirty="0" err="1" smtClean="0">
                <a:latin typeface="Goudy Old Style" pitchFamily="18" charset="0"/>
              </a:rPr>
              <a:t>phosphoglycerides</a:t>
            </a:r>
            <a:r>
              <a:rPr lang="en-GB" sz="12800" dirty="0" smtClean="0">
                <a:latin typeface="Goudy Old Style" pitchFamily="18" charset="0"/>
              </a:rPr>
              <a:t> of myelin sheath provide the insulation around the nerve fibres. </a:t>
            </a:r>
            <a:endParaRPr lang="en-US" sz="128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  <a:p>
            <a:endParaRPr lang="en-US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Phospholipids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685800"/>
            <a:ext cx="89154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Plasmalogens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glycerol ether phospholipids.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two types,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alkyl ether (-O-CH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-)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alkenyl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ether (-O-CH=CH-)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DHAP-precursor glycerol ether phospholipids.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3major classes of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plasmalogens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: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choline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, ethanolamine &amp; serine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Ethanolamine- prevalent in myelin.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Choline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- is abundant in cardiac tissue.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platelet activating factor, PAF.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plasmalogen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(1-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-1'-enyl-2-acetyl-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sn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-glycero-3-phosphocholine)-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powerful biological mediator,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induce cellular responses at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conc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(10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-11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M. 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 mediator of hypersensitivity,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acute inflammatory reactions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anaphylactic shock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2438400"/>
            <a:ext cx="396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Goudy Old Style" pitchFamily="18" charset="0"/>
              </a:rPr>
              <a:t>Platelet activating factor (PAF)</a:t>
            </a:r>
            <a:endParaRPr lang="en-US" sz="24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pic>
        <p:nvPicPr>
          <p:cNvPr id="5" name="Picture 4" descr="pa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  <a:latin typeface="Goudy Old Style" pitchFamily="18" charset="0"/>
              </a:rPr>
              <a:t>Sphingolipids</a:t>
            </a:r>
            <a:endParaRPr lang="en-US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4102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Sphingosine</a:t>
            </a:r>
            <a:r>
              <a:rPr lang="en-GB" sz="2400" dirty="0" smtClean="0">
                <a:latin typeface="Goudy Old Style" pitchFamily="18" charset="0"/>
              </a:rPr>
              <a:t> is the alcohol </a:t>
            </a:r>
            <a:r>
              <a:rPr lang="en-GB" sz="2400" dirty="0" err="1" smtClean="0">
                <a:latin typeface="Goudy Old Style" pitchFamily="18" charset="0"/>
              </a:rPr>
              <a:t>moeity</a:t>
            </a:r>
            <a:endParaRPr lang="en-GB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a long-chain amino alcohol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has a polar head group and two </a:t>
            </a:r>
            <a:r>
              <a:rPr lang="en-GB" sz="2400" dirty="0" err="1" smtClean="0">
                <a:latin typeface="Goudy Old Style" pitchFamily="18" charset="0"/>
              </a:rPr>
              <a:t>nonpolar</a:t>
            </a:r>
            <a:r>
              <a:rPr lang="en-GB" sz="2400" dirty="0" smtClean="0">
                <a:latin typeface="Goudy Old Style" pitchFamily="18" charset="0"/>
              </a:rPr>
              <a:t> tails. 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are a component of all membranes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abundant in the myelin sheath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 smtClean="0">
                <a:latin typeface="Goudy Old Style" pitchFamily="18" charset="0"/>
              </a:rPr>
              <a:t>Sphingomyelins</a:t>
            </a:r>
            <a:r>
              <a:rPr lang="en-GB" sz="24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structural lipid components of nerve cell membranes. </a:t>
            </a:r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the only </a:t>
            </a:r>
            <a:r>
              <a:rPr lang="en-GB" sz="2400" dirty="0" err="1" smtClean="0">
                <a:latin typeface="Goudy Old Style" pitchFamily="18" charset="0"/>
              </a:rPr>
              <a:t>sphingolipid</a:t>
            </a:r>
            <a:r>
              <a:rPr lang="en-GB" sz="2400" dirty="0" smtClean="0">
                <a:latin typeface="Goudy Old Style" pitchFamily="18" charset="0"/>
              </a:rPr>
              <a:t> that are a phosphate group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a </a:t>
            </a:r>
            <a:r>
              <a:rPr lang="en-GB" sz="2400" dirty="0" err="1" smtClean="0">
                <a:latin typeface="Goudy Old Style" pitchFamily="18" charset="0"/>
              </a:rPr>
              <a:t>ceramide</a:t>
            </a:r>
            <a:r>
              <a:rPr lang="en-GB" sz="2400" dirty="0" smtClean="0">
                <a:latin typeface="Goudy Old Style" pitchFamily="18" charset="0"/>
              </a:rPr>
              <a:t> results from  amino </a:t>
            </a:r>
            <a:r>
              <a:rPr lang="en-GB" sz="2400" dirty="0" err="1" smtClean="0">
                <a:latin typeface="Goudy Old Style" pitchFamily="18" charset="0"/>
              </a:rPr>
              <a:t>acylation</a:t>
            </a:r>
            <a:r>
              <a:rPr lang="en-GB" sz="2400" dirty="0" smtClean="0">
                <a:latin typeface="Goudy Old Style" pitchFamily="18" charset="0"/>
              </a:rPr>
              <a:t>, with a long chain fatty acid, at carbon 2 of </a:t>
            </a:r>
            <a:r>
              <a:rPr lang="en-GB" sz="2400" dirty="0" err="1" smtClean="0">
                <a:latin typeface="Goudy Old Style" pitchFamily="18" charset="0"/>
              </a:rPr>
              <a:t>sphingosine</a:t>
            </a:r>
            <a:r>
              <a:rPr lang="en-GB" sz="2400" dirty="0" smtClean="0">
                <a:latin typeface="Goudy Old Style" pitchFamily="18" charset="0"/>
              </a:rPr>
              <a:t>  </a:t>
            </a:r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 </a:t>
            </a:r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GB" sz="2400" dirty="0" smtClean="0">
              <a:latin typeface="Goudy Old Style" pitchFamily="18" charset="0"/>
            </a:endParaRPr>
          </a:p>
        </p:txBody>
      </p:sp>
      <p:pic>
        <p:nvPicPr>
          <p:cNvPr id="4" name="Picture 3" descr="sphingos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3240405" cy="13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erami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74770"/>
            <a:ext cx="3276600" cy="19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49" name="Rectangle 1"/>
          <p:cNvSpPr>
            <a:spLocks noChangeArrowheads="1"/>
          </p:cNvSpPr>
          <p:nvPr/>
        </p:nvSpPr>
        <p:spPr bwMode="auto">
          <a:xfrm>
            <a:off x="5486400" y="24384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Arial Unicode MS" pitchFamily="34" charset="-128"/>
                <a:cs typeface="Times New Roman" pitchFamily="18" charset="0"/>
              </a:rPr>
              <a:t>Sphingosine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781800" y="602998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udy Old Style" pitchFamily="18" charset="0"/>
                <a:ea typeface="Arial Unicode MS" pitchFamily="34" charset="-128"/>
                <a:cs typeface="Times New Roman" pitchFamily="18" charset="0"/>
              </a:rPr>
              <a:t>Ceramide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Goudy Old Style" pitchFamily="18" charset="0"/>
              </a:rPr>
              <a:t>Sphingolipids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334000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Goudy Old Style" pitchFamily="18" charset="0"/>
              </a:rPr>
              <a:t>Examples of </a:t>
            </a:r>
            <a:r>
              <a:rPr lang="en-GB" sz="2400" dirty="0" err="1" smtClean="0">
                <a:latin typeface="Goudy Old Style" pitchFamily="18" charset="0"/>
              </a:rPr>
              <a:t>sphingolipids</a:t>
            </a:r>
            <a:endParaRPr lang="en-GB" sz="2400" dirty="0" smtClean="0">
              <a:latin typeface="Goudy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 smtClean="0">
                <a:latin typeface="Goudy Old Style" pitchFamily="18" charset="0"/>
              </a:rPr>
              <a:t>Sphingomyelins</a:t>
            </a:r>
            <a:endParaRPr lang="en-GB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 the only phosphate containing  </a:t>
            </a:r>
            <a:r>
              <a:rPr lang="en-GB" sz="2400" dirty="0" err="1" smtClean="0">
                <a:latin typeface="Goudy Old Style" pitchFamily="18" charset="0"/>
              </a:rPr>
              <a:t>sphingolipid</a:t>
            </a:r>
            <a:r>
              <a:rPr lang="en-GB" sz="2400" dirty="0" smtClean="0">
                <a:latin typeface="Goudy Old Style" pitchFamily="18" charset="0"/>
              </a:rPr>
              <a:t> a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component of all membranes- </a:t>
            </a:r>
            <a:r>
              <a:rPr lang="en-GB" sz="2400" dirty="0" err="1" smtClean="0">
                <a:latin typeface="Goudy Old Style" pitchFamily="18" charset="0"/>
              </a:rPr>
              <a:t>esp</a:t>
            </a:r>
            <a:r>
              <a:rPr lang="en-GB" sz="2400" dirty="0" smtClean="0">
                <a:latin typeface="Goudy Old Style" pitchFamily="18" charset="0"/>
              </a:rPr>
              <a:t> myelin sheath.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structural lipid components of nerve cell membranes.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contain </a:t>
            </a:r>
            <a:r>
              <a:rPr lang="en-GB" sz="2400" dirty="0" err="1" smtClean="0">
                <a:latin typeface="Goudy Old Style" pitchFamily="18" charset="0"/>
              </a:rPr>
              <a:t>palmitic</a:t>
            </a:r>
            <a:r>
              <a:rPr lang="en-GB" sz="2400" dirty="0" smtClean="0">
                <a:latin typeface="Goudy Old Style" pitchFamily="18" charset="0"/>
              </a:rPr>
              <a:t> or </a:t>
            </a:r>
            <a:r>
              <a:rPr lang="en-GB" sz="2400" dirty="0" err="1" smtClean="0">
                <a:latin typeface="Goudy Old Style" pitchFamily="18" charset="0"/>
              </a:rPr>
              <a:t>stearic</a:t>
            </a:r>
            <a:r>
              <a:rPr lang="en-GB" sz="2400" dirty="0" smtClean="0">
                <a:latin typeface="Goudy Old Style" pitchFamily="18" charset="0"/>
              </a:rPr>
              <a:t> acid N-</a:t>
            </a:r>
            <a:r>
              <a:rPr lang="en-GB" sz="2400" dirty="0" err="1" smtClean="0">
                <a:latin typeface="Goudy Old Style" pitchFamily="18" charset="0"/>
              </a:rPr>
              <a:t>acylated</a:t>
            </a:r>
            <a:r>
              <a:rPr lang="en-GB" sz="2400" dirty="0" smtClean="0">
                <a:latin typeface="Goudy Old Style" pitchFamily="18" charset="0"/>
              </a:rPr>
              <a:t> at carbon 2 of </a:t>
            </a:r>
            <a:r>
              <a:rPr lang="en-GB" sz="2400" dirty="0" err="1" smtClean="0">
                <a:latin typeface="Goudy Old Style" pitchFamily="18" charset="0"/>
              </a:rPr>
              <a:t>sphingosine</a:t>
            </a:r>
            <a:r>
              <a:rPr lang="en-GB" sz="2400" dirty="0" smtClean="0">
                <a:latin typeface="Goudy Old Style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synthesized by the transfer of </a:t>
            </a:r>
            <a:r>
              <a:rPr lang="en-GB" sz="2400" dirty="0" err="1" smtClean="0">
                <a:latin typeface="Goudy Old Style" pitchFamily="18" charset="0"/>
              </a:rPr>
              <a:t>phosphorylcholine</a:t>
            </a:r>
            <a:r>
              <a:rPr lang="en-GB" sz="2400" dirty="0" smtClean="0">
                <a:latin typeface="Goudy Old Style" pitchFamily="18" charset="0"/>
              </a:rPr>
              <a:t> from </a:t>
            </a:r>
            <a:r>
              <a:rPr lang="en-GB" sz="2400" dirty="0" err="1" smtClean="0">
                <a:latin typeface="Goudy Old Style" pitchFamily="18" charset="0"/>
              </a:rPr>
              <a:t>phosphatidylcholine</a:t>
            </a:r>
            <a:r>
              <a:rPr lang="en-GB" sz="2400" dirty="0" smtClean="0">
                <a:latin typeface="Goudy Old Style" pitchFamily="18" charset="0"/>
              </a:rPr>
              <a:t> to a </a:t>
            </a:r>
            <a:r>
              <a:rPr lang="en-GB" sz="2400" dirty="0" err="1" smtClean="0">
                <a:latin typeface="Goudy Old Style" pitchFamily="18" charset="0"/>
              </a:rPr>
              <a:t>ceramide</a:t>
            </a:r>
            <a:r>
              <a:rPr lang="en-GB" sz="2400" dirty="0" smtClean="0">
                <a:latin typeface="Goudy Old Style" pitchFamily="18" charset="0"/>
              </a:rPr>
              <a:t> in a reaction catalyzed by </a:t>
            </a:r>
            <a:r>
              <a:rPr lang="en-GB" sz="2400" dirty="0" err="1" smtClean="0">
                <a:latin typeface="Goudy Old Style" pitchFamily="18" charset="0"/>
              </a:rPr>
              <a:t>sphingomyelin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synthase</a:t>
            </a:r>
            <a:r>
              <a:rPr lang="en-GB" sz="2400" dirty="0" smtClean="0">
                <a:latin typeface="Goudy Old Style" pitchFamily="18" charset="0"/>
              </a:rPr>
              <a:t>. </a:t>
            </a:r>
            <a:endParaRPr lang="en-US" sz="2400" dirty="0" smtClean="0">
              <a:latin typeface="Goudy Old Style" pitchFamily="18" charset="0"/>
            </a:endParaRPr>
          </a:p>
          <a:p>
            <a:endParaRPr lang="en-GB" sz="2400" dirty="0" smtClean="0">
              <a:latin typeface="Goudy Old Style" pitchFamily="18" charset="0"/>
            </a:endParaRPr>
          </a:p>
        </p:txBody>
      </p:sp>
      <p:pic>
        <p:nvPicPr>
          <p:cNvPr id="5" name="Picture 4" descr="sphingomyel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382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0000"/>
                </a:solidFill>
                <a:latin typeface="Goudy Old Style" pitchFamily="18" charset="0"/>
              </a:rPr>
              <a:t>Sphingolipids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15000" cy="51355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9600" b="1" dirty="0" smtClean="0">
                <a:latin typeface="Goudy Old Style" pitchFamily="18" charset="0"/>
              </a:rPr>
              <a:t>2</a:t>
            </a:r>
            <a:r>
              <a:rPr lang="en-GB" sz="8600" b="1" dirty="0" smtClean="0">
                <a:latin typeface="Goudy Old Style" pitchFamily="18" charset="0"/>
              </a:rPr>
              <a:t>. </a:t>
            </a:r>
            <a:r>
              <a:rPr lang="en-GB" sz="8600" b="1" dirty="0" err="1" smtClean="0">
                <a:latin typeface="Goudy Old Style" pitchFamily="18" charset="0"/>
              </a:rPr>
              <a:t>Glycosphingolipids</a:t>
            </a:r>
            <a:r>
              <a:rPr lang="en-GB" sz="8600" b="1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8600" dirty="0" smtClean="0">
                <a:latin typeface="Goudy Old Style" pitchFamily="18" charset="0"/>
              </a:rPr>
              <a:t>A </a:t>
            </a:r>
            <a:r>
              <a:rPr lang="en-GB" sz="8600" dirty="0" err="1" smtClean="0">
                <a:latin typeface="Goudy Old Style" pitchFamily="18" charset="0"/>
              </a:rPr>
              <a:t>lso</a:t>
            </a:r>
            <a:r>
              <a:rPr lang="en-GB" sz="8600" dirty="0" smtClean="0">
                <a:latin typeface="Goudy Old Style" pitchFamily="18" charset="0"/>
              </a:rPr>
              <a:t> known as </a:t>
            </a:r>
            <a:r>
              <a:rPr lang="en-GB" sz="8600" dirty="0" err="1" smtClean="0">
                <a:latin typeface="Goudy Old Style" pitchFamily="18" charset="0"/>
              </a:rPr>
              <a:t>glycolipids</a:t>
            </a:r>
            <a:endParaRPr lang="en-GB" sz="86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8600" dirty="0" smtClean="0">
                <a:latin typeface="Goudy Old Style" pitchFamily="18" charset="0"/>
              </a:rPr>
              <a:t>composed of a </a:t>
            </a:r>
            <a:r>
              <a:rPr lang="en-GB" sz="8600" dirty="0" err="1" smtClean="0">
                <a:latin typeface="Goudy Old Style" pitchFamily="18" charset="0"/>
              </a:rPr>
              <a:t>ceramide</a:t>
            </a:r>
            <a:r>
              <a:rPr lang="en-GB" sz="8600" dirty="0" smtClean="0">
                <a:latin typeface="Goudy Old Style" pitchFamily="18" charset="0"/>
              </a:rPr>
              <a:t> backbone with a various –CHO (mono- or oligosaccharides) </a:t>
            </a:r>
          </a:p>
          <a:p>
            <a:pPr>
              <a:buFont typeface="Wingdings" pitchFamily="2" charset="2"/>
              <a:buChar char="v"/>
            </a:pPr>
            <a:r>
              <a:rPr lang="en-GB" sz="8600" dirty="0" smtClean="0">
                <a:latin typeface="Goudy Old Style" pitchFamily="18" charset="0"/>
              </a:rPr>
              <a:t>CHO are attached to carbon 1 of </a:t>
            </a:r>
            <a:r>
              <a:rPr lang="en-GB" sz="8600" dirty="0" err="1" smtClean="0">
                <a:latin typeface="Goudy Old Style" pitchFamily="18" charset="0"/>
              </a:rPr>
              <a:t>sphingosine</a:t>
            </a:r>
            <a:r>
              <a:rPr lang="en-GB" sz="8600" dirty="0" smtClean="0">
                <a:latin typeface="Goudy Old Style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8600" dirty="0" smtClean="0">
                <a:latin typeface="Goudy Old Style" pitchFamily="18" charset="0"/>
              </a:rPr>
              <a:t>Include </a:t>
            </a:r>
          </a:p>
          <a:p>
            <a:pPr lvl="1">
              <a:buFont typeface="Wingdings" pitchFamily="2" charset="2"/>
              <a:buChar char="v"/>
            </a:pPr>
            <a:r>
              <a:rPr lang="en-GB" sz="8600" dirty="0" err="1" smtClean="0">
                <a:latin typeface="Goudy Old Style" pitchFamily="18" charset="0"/>
              </a:rPr>
              <a:t>cerebrosides</a:t>
            </a:r>
            <a:endParaRPr lang="en-GB" sz="86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GB" sz="8600" dirty="0" err="1" smtClean="0">
                <a:latin typeface="Goudy Old Style" pitchFamily="18" charset="0"/>
              </a:rPr>
              <a:t>sulfatides</a:t>
            </a:r>
            <a:endParaRPr lang="en-GB" sz="86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GB" sz="8600" dirty="0" err="1" smtClean="0">
                <a:latin typeface="Goudy Old Style" pitchFamily="18" charset="0"/>
              </a:rPr>
              <a:t>globosides</a:t>
            </a:r>
            <a:endParaRPr lang="en-GB" sz="8600" dirty="0" smtClean="0">
              <a:latin typeface="Goudy Old Style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GB" sz="8600" dirty="0" smtClean="0">
                <a:latin typeface="Goudy Old Style" pitchFamily="18" charset="0"/>
              </a:rPr>
              <a:t> </a:t>
            </a:r>
            <a:r>
              <a:rPr lang="en-GB" sz="8600" dirty="0" err="1" smtClean="0">
                <a:latin typeface="Goudy Old Style" pitchFamily="18" charset="0"/>
              </a:rPr>
              <a:t>gangliosides</a:t>
            </a:r>
            <a:endParaRPr lang="en-GB" sz="8600" dirty="0" smtClean="0">
              <a:latin typeface="Goudy Old Style" pitchFamily="18" charset="0"/>
            </a:endParaRPr>
          </a:p>
        </p:txBody>
      </p:sp>
      <p:pic>
        <p:nvPicPr>
          <p:cNvPr id="4" name="Picture 3" descr="galactocerebrosi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6107668"/>
            <a:ext cx="224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 </a:t>
            </a:r>
            <a:r>
              <a:rPr lang="en-GB" dirty="0" err="1" smtClean="0"/>
              <a:t>Galactocerebroside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9364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Goudy Old Style" pitchFamily="18" charset="0"/>
              </a:rPr>
              <a:t>Sphingolipids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600" dirty="0" err="1" smtClean="0">
                <a:latin typeface="Goudy Old Style" pitchFamily="18" charset="0"/>
              </a:rPr>
              <a:t>C</a:t>
            </a:r>
            <a:r>
              <a:rPr lang="en-GB" sz="2600" b="1" dirty="0" err="1" smtClean="0">
                <a:latin typeface="Goudy Old Style" pitchFamily="18" charset="0"/>
              </a:rPr>
              <a:t>erebrosides</a:t>
            </a:r>
            <a:r>
              <a:rPr lang="en-GB" sz="2600" b="1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 smtClean="0">
                <a:latin typeface="Goudy Old Style" pitchFamily="18" charset="0"/>
              </a:rPr>
              <a:t>have a single sugar group linked to </a:t>
            </a:r>
            <a:r>
              <a:rPr lang="en-GB" sz="2600" dirty="0" err="1" smtClean="0">
                <a:latin typeface="Goudy Old Style" pitchFamily="18" charset="0"/>
              </a:rPr>
              <a:t>ceramide</a:t>
            </a:r>
            <a:r>
              <a:rPr lang="en-GB" sz="2600" dirty="0" smtClean="0">
                <a:latin typeface="Goudy Old Style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 smtClean="0">
                <a:latin typeface="Goudy Old Style" pitchFamily="18" charset="0"/>
              </a:rPr>
              <a:t>common is </a:t>
            </a:r>
            <a:r>
              <a:rPr lang="en-GB" sz="2600" dirty="0" err="1" smtClean="0">
                <a:latin typeface="Goudy Old Style" pitchFamily="18" charset="0"/>
              </a:rPr>
              <a:t>galactose</a:t>
            </a:r>
            <a:r>
              <a:rPr lang="en-GB" sz="2600" dirty="0" smtClean="0">
                <a:latin typeface="Goudy Old Style" pitchFamily="18" charset="0"/>
              </a:rPr>
              <a:t> or glucose 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 smtClean="0">
                <a:latin typeface="Goudy Old Style" pitchFamily="18" charset="0"/>
              </a:rPr>
              <a:t> </a:t>
            </a:r>
            <a:r>
              <a:rPr lang="en-GB" sz="2600" dirty="0" err="1" smtClean="0">
                <a:latin typeface="Goudy Old Style" pitchFamily="18" charset="0"/>
              </a:rPr>
              <a:t>galactocerebrosides</a:t>
            </a:r>
            <a:r>
              <a:rPr lang="en-GB" sz="2600" dirty="0" smtClean="0">
                <a:latin typeface="Goudy Old Style" pitchFamily="18" charset="0"/>
              </a:rPr>
              <a:t>- </a:t>
            </a:r>
          </a:p>
          <a:p>
            <a:pPr lvl="1"/>
            <a:r>
              <a:rPr lang="en-GB" sz="2600" dirty="0" smtClean="0">
                <a:latin typeface="Goudy Old Style" pitchFamily="18" charset="0"/>
              </a:rPr>
              <a:t>Made from </a:t>
            </a:r>
            <a:r>
              <a:rPr lang="en-GB" sz="2600" dirty="0" err="1" smtClean="0">
                <a:latin typeface="Goudy Old Style" pitchFamily="18" charset="0"/>
              </a:rPr>
              <a:t>galactose</a:t>
            </a:r>
            <a:endParaRPr lang="en-GB" sz="2600" dirty="0" smtClean="0">
              <a:latin typeface="Goudy Old Style" pitchFamily="18" charset="0"/>
            </a:endParaRPr>
          </a:p>
          <a:p>
            <a:pPr lvl="1"/>
            <a:r>
              <a:rPr lang="en-GB" sz="2600" dirty="0" smtClean="0">
                <a:latin typeface="Goudy Old Style" pitchFamily="18" charset="0"/>
              </a:rPr>
              <a:t>Predominantly found in neuronal cell membranes</a:t>
            </a:r>
          </a:p>
          <a:p>
            <a:pPr lvl="1"/>
            <a:r>
              <a:rPr lang="en-GB" sz="2600" dirty="0" smtClean="0">
                <a:latin typeface="Goudy Old Style" pitchFamily="18" charset="0"/>
              </a:rPr>
              <a:t> synthesized from </a:t>
            </a:r>
            <a:r>
              <a:rPr lang="en-GB" sz="2600" dirty="0" err="1" smtClean="0">
                <a:latin typeface="Goudy Old Style" pitchFamily="18" charset="0"/>
              </a:rPr>
              <a:t>ceramide</a:t>
            </a:r>
            <a:r>
              <a:rPr lang="en-GB" sz="2600" dirty="0" smtClean="0">
                <a:latin typeface="Goudy Old Style" pitchFamily="18" charset="0"/>
              </a:rPr>
              <a:t> and UDP-</a:t>
            </a:r>
            <a:r>
              <a:rPr lang="en-GB" sz="2600" dirty="0" err="1" smtClean="0">
                <a:latin typeface="Goudy Old Style" pitchFamily="18" charset="0"/>
              </a:rPr>
              <a:t>galactose</a:t>
            </a:r>
            <a:endParaRPr lang="en-GB" sz="26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600" dirty="0" err="1" smtClean="0">
                <a:latin typeface="Goudy Old Style" pitchFamily="18" charset="0"/>
              </a:rPr>
              <a:t>glucocerebrosides</a:t>
            </a:r>
            <a:r>
              <a:rPr lang="en-GB" sz="2600" dirty="0" smtClean="0">
                <a:latin typeface="Goudy Old Style" pitchFamily="18" charset="0"/>
              </a:rPr>
              <a:t>- </a:t>
            </a:r>
          </a:p>
          <a:p>
            <a:pPr lvl="1"/>
            <a:r>
              <a:rPr lang="en-GB" sz="2600" dirty="0" smtClean="0">
                <a:latin typeface="Goudy Old Style" pitchFamily="18" charset="0"/>
              </a:rPr>
              <a:t>Made from glucose (minor). </a:t>
            </a:r>
          </a:p>
          <a:p>
            <a:pPr lvl="1"/>
            <a:r>
              <a:rPr lang="en-GB" sz="2600" dirty="0" smtClean="0">
                <a:latin typeface="Goudy Old Style" pitchFamily="18" charset="0"/>
              </a:rPr>
              <a:t>not normally found in membranes, </a:t>
            </a:r>
          </a:p>
          <a:p>
            <a:pPr lvl="1"/>
            <a:r>
              <a:rPr lang="en-GB" sz="2600" dirty="0" smtClean="0">
                <a:latin typeface="Goudy Old Style" pitchFamily="18" charset="0"/>
              </a:rPr>
              <a:t>intermediates in the synthesis or degradation of more complex </a:t>
            </a:r>
            <a:r>
              <a:rPr lang="en-GB" sz="2600" dirty="0" err="1" smtClean="0">
                <a:latin typeface="Goudy Old Style" pitchFamily="18" charset="0"/>
              </a:rPr>
              <a:t>glycosphingolipids</a:t>
            </a:r>
            <a:r>
              <a:rPr lang="en-GB" sz="2600" dirty="0" smtClean="0">
                <a:latin typeface="Goudy Old Style" pitchFamily="18" charset="0"/>
              </a:rPr>
              <a:t>. </a:t>
            </a:r>
          </a:p>
          <a:p>
            <a:pPr lvl="1"/>
            <a:r>
              <a:rPr lang="en-GB" sz="2600" dirty="0" smtClean="0">
                <a:latin typeface="Goudy Old Style" pitchFamily="18" charset="0"/>
              </a:rPr>
              <a:t>Excess </a:t>
            </a:r>
            <a:r>
              <a:rPr lang="en-GB" sz="2600" dirty="0" err="1" smtClean="0">
                <a:latin typeface="Goudy Old Style" pitchFamily="18" charset="0"/>
              </a:rPr>
              <a:t>glucocerebrosides</a:t>
            </a:r>
            <a:r>
              <a:rPr lang="en-GB" sz="2600" dirty="0" smtClean="0">
                <a:latin typeface="Goudy Old Style" pitchFamily="18" charset="0"/>
              </a:rPr>
              <a:t> accumulation -</a:t>
            </a:r>
            <a:r>
              <a:rPr lang="en-GB" sz="2600" dirty="0" err="1" smtClean="0">
                <a:latin typeface="Goudy Old Style" pitchFamily="18" charset="0"/>
              </a:rPr>
              <a:t>gauchers</a:t>
            </a:r>
            <a:r>
              <a:rPr lang="en-GB" sz="2600" dirty="0" smtClean="0">
                <a:latin typeface="Goudy Old Style" pitchFamily="18" charset="0"/>
              </a:rPr>
              <a:t> diseases</a:t>
            </a:r>
            <a:endParaRPr lang="en-US" sz="2600" dirty="0" smtClean="0">
              <a:latin typeface="Goudy Old Style" pitchFamily="18" charset="0"/>
            </a:endParaRPr>
          </a:p>
          <a:p>
            <a:r>
              <a:rPr lang="en-GB" sz="2800" dirty="0" smtClean="0">
                <a:latin typeface="Goudy Old Style" pitchFamily="18" charset="0"/>
              </a:rPr>
              <a:t> </a:t>
            </a:r>
            <a:r>
              <a:rPr lang="en-US" sz="2800" dirty="0" smtClean="0">
                <a:latin typeface="Goudy Old Style" pitchFamily="18" charset="0"/>
              </a:rPr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Goudy Old Style" pitchFamily="18" charset="0"/>
              </a:rPr>
              <a:t>Sphingolipids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 err="1" smtClean="0">
                <a:latin typeface="Goudy Old Style" pitchFamily="18" charset="0"/>
              </a:rPr>
              <a:t>Sulfatides</a:t>
            </a:r>
            <a:r>
              <a:rPr lang="en-GB" sz="2400" b="1" dirty="0" smtClean="0">
                <a:latin typeface="Goudy Old Style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sulfuric</a:t>
            </a:r>
            <a:r>
              <a:rPr lang="en-GB" sz="2400" dirty="0" smtClean="0">
                <a:latin typeface="Goudy Old Style" pitchFamily="18" charset="0"/>
              </a:rPr>
              <a:t> acid esters of </a:t>
            </a:r>
            <a:r>
              <a:rPr lang="en-GB" sz="2400" dirty="0" err="1" smtClean="0">
                <a:latin typeface="Goudy Old Style" pitchFamily="18" charset="0"/>
              </a:rPr>
              <a:t>galactocerebrosides</a:t>
            </a:r>
            <a:r>
              <a:rPr lang="en-GB" sz="24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synthesized from </a:t>
            </a:r>
            <a:r>
              <a:rPr lang="en-GB" sz="2400" dirty="0" err="1" smtClean="0">
                <a:latin typeface="Goudy Old Style" pitchFamily="18" charset="0"/>
              </a:rPr>
              <a:t>galactocerebrosides</a:t>
            </a:r>
            <a:r>
              <a:rPr lang="en-GB" sz="2400" dirty="0" smtClean="0">
                <a:latin typeface="Goudy Old Style" pitchFamily="18" charset="0"/>
              </a:rPr>
              <a:t> and activated </a:t>
            </a:r>
            <a:r>
              <a:rPr lang="en-GB" sz="2400" dirty="0" err="1" smtClean="0">
                <a:latin typeface="Goudy Old Style" pitchFamily="18" charset="0"/>
              </a:rPr>
              <a:t>sulfate</a:t>
            </a:r>
            <a:r>
              <a:rPr lang="en-GB" sz="2400" dirty="0" smtClean="0">
                <a:latin typeface="Goudy Old Style" pitchFamily="18" charset="0"/>
              </a:rPr>
              <a:t>, 3'-phosphoadenosine 5'-phosphosulfate (PAPS).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Excess accumulation of </a:t>
            </a:r>
            <a:r>
              <a:rPr lang="en-GB" sz="2400" dirty="0" err="1" smtClean="0">
                <a:latin typeface="Goudy Old Style" pitchFamily="18" charset="0"/>
              </a:rPr>
              <a:t>sulfatides</a:t>
            </a:r>
            <a:r>
              <a:rPr lang="en-GB" sz="2400" dirty="0" smtClean="0">
                <a:latin typeface="Goudy Old Style" pitchFamily="18" charset="0"/>
              </a:rPr>
              <a:t> leads to </a:t>
            </a:r>
            <a:r>
              <a:rPr lang="en-GB" sz="2400" dirty="0" err="1" smtClean="0">
                <a:latin typeface="Goudy Old Style" pitchFamily="18" charset="0"/>
              </a:rPr>
              <a:t>sulfatide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lipidosis</a:t>
            </a:r>
            <a:r>
              <a:rPr lang="en-GB" sz="2400" u="sng" dirty="0" smtClean="0">
                <a:latin typeface="Goudy Old Style" pitchFamily="18" charset="0"/>
              </a:rPr>
              <a:t> </a:t>
            </a:r>
            <a:r>
              <a:rPr lang="en-GB" sz="2400" dirty="0" smtClean="0">
                <a:latin typeface="Goudy Old Style" pitchFamily="18" charset="0"/>
              </a:rPr>
              <a:t>(</a:t>
            </a:r>
            <a:r>
              <a:rPr lang="en-GB" sz="2400" dirty="0" err="1" smtClean="0">
                <a:latin typeface="Goudy Old Style" pitchFamily="18" charset="0"/>
              </a:rPr>
              <a:t>metachromatic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leukodystrophy</a:t>
            </a:r>
            <a:r>
              <a:rPr lang="en-GB" sz="2400" dirty="0" smtClean="0">
                <a:latin typeface="Goudy Old Style" pitchFamily="18" charset="0"/>
              </a:rPr>
              <a:t>). </a:t>
            </a:r>
            <a:endParaRPr lang="en-US" sz="2400" dirty="0" smtClean="0">
              <a:latin typeface="Goudy Old Style" pitchFamily="18" charset="0"/>
            </a:endParaRPr>
          </a:p>
          <a:p>
            <a:r>
              <a:rPr lang="en-GB" sz="2400" b="1" dirty="0" err="1" smtClean="0">
                <a:latin typeface="Goudy Old Style" pitchFamily="18" charset="0"/>
              </a:rPr>
              <a:t>Globosides</a:t>
            </a:r>
            <a:r>
              <a:rPr lang="en-GB" sz="2400" b="1" dirty="0" smtClean="0">
                <a:latin typeface="Goudy Old Style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cerebrosides</a:t>
            </a:r>
            <a:r>
              <a:rPr lang="en-GB" sz="2400" dirty="0" smtClean="0">
                <a:latin typeface="Goudy Old Style" pitchFamily="18" charset="0"/>
              </a:rPr>
              <a:t> that contain additional carbohydrates, predominantly </a:t>
            </a:r>
            <a:r>
              <a:rPr lang="en-GB" sz="2400" dirty="0" err="1" smtClean="0">
                <a:latin typeface="Goudy Old Style" pitchFamily="18" charset="0"/>
              </a:rPr>
              <a:t>galactose</a:t>
            </a:r>
            <a:r>
              <a:rPr lang="en-GB" sz="2400" dirty="0" smtClean="0">
                <a:latin typeface="Goudy Old Style" pitchFamily="18" charset="0"/>
              </a:rPr>
              <a:t>, glucose or </a:t>
            </a:r>
            <a:r>
              <a:rPr lang="en-GB" sz="2400" dirty="0" err="1" smtClean="0">
                <a:latin typeface="Goudy Old Style" pitchFamily="18" charset="0"/>
              </a:rPr>
              <a:t>GalNAc</a:t>
            </a:r>
            <a:r>
              <a:rPr lang="en-GB" sz="2400" dirty="0" smtClean="0">
                <a:latin typeface="Goudy Old Styl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Lactosyl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ceramide</a:t>
            </a:r>
            <a:r>
              <a:rPr lang="en-GB" sz="2400" dirty="0" smtClean="0">
                <a:latin typeface="Goudy Old Style" pitchFamily="18" charset="0"/>
              </a:rPr>
              <a:t> is a </a:t>
            </a:r>
            <a:r>
              <a:rPr lang="en-GB" sz="2400" dirty="0" err="1" smtClean="0">
                <a:latin typeface="Goudy Old Style" pitchFamily="18" charset="0"/>
              </a:rPr>
              <a:t>globoside</a:t>
            </a:r>
            <a:r>
              <a:rPr lang="en-GB" sz="2400" dirty="0" smtClean="0">
                <a:latin typeface="Goudy Old Style" pitchFamily="18" charset="0"/>
              </a:rPr>
              <a:t> found in erythrocyte plasma membranes.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 err="1" smtClean="0">
                <a:latin typeface="Goudy Old Style" pitchFamily="18" charset="0"/>
              </a:rPr>
              <a:t>Globotriaosylceramide</a:t>
            </a:r>
            <a:r>
              <a:rPr lang="en-GB" sz="2400" dirty="0" smtClean="0">
                <a:latin typeface="Goudy Old Style" pitchFamily="18" charset="0"/>
              </a:rPr>
              <a:t> (also called </a:t>
            </a:r>
            <a:r>
              <a:rPr lang="en-GB" sz="2400" dirty="0" err="1" smtClean="0">
                <a:latin typeface="Goudy Old Style" pitchFamily="18" charset="0"/>
              </a:rPr>
              <a:t>ceramide</a:t>
            </a:r>
            <a:r>
              <a:rPr lang="en-GB" sz="2400" dirty="0" smtClean="0">
                <a:latin typeface="Goudy Old Style" pitchFamily="18" charset="0"/>
              </a:rPr>
              <a:t> </a:t>
            </a:r>
            <a:r>
              <a:rPr lang="en-GB" sz="2400" dirty="0" err="1" smtClean="0">
                <a:latin typeface="Goudy Old Style" pitchFamily="18" charset="0"/>
              </a:rPr>
              <a:t>trihexoside</a:t>
            </a:r>
            <a:r>
              <a:rPr lang="en-GB" sz="2400" dirty="0" smtClean="0">
                <a:latin typeface="Goudy Old Style" pitchFamily="18" charset="0"/>
              </a:rPr>
              <a:t>) contains glucose and two moles of </a:t>
            </a:r>
            <a:r>
              <a:rPr lang="en-GB" sz="2400" dirty="0" err="1" smtClean="0">
                <a:latin typeface="Goudy Old Style" pitchFamily="18" charset="0"/>
              </a:rPr>
              <a:t>galactose</a:t>
            </a:r>
            <a:r>
              <a:rPr lang="en-GB" sz="2400" dirty="0" smtClean="0">
                <a:latin typeface="Goudy Old Style" pitchFamily="18" charset="0"/>
              </a:rPr>
              <a:t> and accumulates, primarily in the kidneys, of patients suffering from </a:t>
            </a:r>
            <a:r>
              <a:rPr lang="en-GB" sz="2400" dirty="0" err="1" smtClean="0">
                <a:latin typeface="Goudy Old Style" pitchFamily="18" charset="0"/>
              </a:rPr>
              <a:t>fabry’s</a:t>
            </a:r>
            <a:r>
              <a:rPr lang="en-GB" sz="2400" dirty="0" smtClean="0">
                <a:latin typeface="Goudy Old Style" pitchFamily="18" charset="0"/>
              </a:rPr>
              <a:t> disease</a:t>
            </a:r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  </a:t>
            </a:r>
            <a:endParaRPr lang="en-US" sz="2400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Goudy Old Style" pitchFamily="18" charset="0"/>
              </a:rPr>
              <a:t>Sphingolipids</a:t>
            </a:r>
            <a:endParaRPr lang="en-US" sz="4800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11200" b="1" dirty="0" err="1" smtClean="0">
                <a:latin typeface="Goudy Old Style" pitchFamily="18" charset="0"/>
              </a:rPr>
              <a:t>Gangliosides</a:t>
            </a:r>
            <a:r>
              <a:rPr lang="en-GB" sz="11200" b="1" dirty="0" smtClean="0">
                <a:latin typeface="Goudy Old Style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similar to </a:t>
            </a:r>
            <a:r>
              <a:rPr lang="en-GB" sz="11200" dirty="0" err="1" smtClean="0">
                <a:latin typeface="Goudy Old Style" pitchFamily="18" charset="0"/>
              </a:rPr>
              <a:t>globosides</a:t>
            </a:r>
            <a:r>
              <a:rPr lang="en-GB" sz="112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except also contain NANA in varying amounts.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specific names for </a:t>
            </a:r>
            <a:r>
              <a:rPr lang="en-GB" sz="11200" dirty="0" err="1" smtClean="0">
                <a:latin typeface="Goudy Old Style" pitchFamily="18" charset="0"/>
              </a:rPr>
              <a:t>gangliosides</a:t>
            </a:r>
            <a:r>
              <a:rPr lang="en-GB" sz="11200" dirty="0" smtClean="0">
                <a:latin typeface="Goudy Old Style" pitchFamily="18" charset="0"/>
              </a:rPr>
              <a:t> are a key to their structure.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Each has letter G refers to </a:t>
            </a:r>
            <a:r>
              <a:rPr lang="en-GB" sz="11200" dirty="0" err="1" smtClean="0">
                <a:latin typeface="Goudy Old Style" pitchFamily="18" charset="0"/>
              </a:rPr>
              <a:t>ganglioside</a:t>
            </a:r>
            <a:r>
              <a:rPr lang="en-GB" sz="11200" dirty="0" smtClean="0">
                <a:latin typeface="Goudy Old Style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the subscripts M, D, T and Q indicate that the molecule contains mono-, </a:t>
            </a:r>
            <a:r>
              <a:rPr lang="en-GB" sz="11200" dirty="0" err="1" smtClean="0">
                <a:latin typeface="Goudy Old Style" pitchFamily="18" charset="0"/>
              </a:rPr>
              <a:t>di</a:t>
            </a:r>
            <a:r>
              <a:rPr lang="en-GB" sz="11200" dirty="0" smtClean="0">
                <a:latin typeface="Goudy Old Style" pitchFamily="18" charset="0"/>
              </a:rPr>
              <a:t>-, tri and </a:t>
            </a:r>
            <a:r>
              <a:rPr lang="en-GB" sz="11200" dirty="0" err="1" smtClean="0">
                <a:latin typeface="Goudy Old Style" pitchFamily="18" charset="0"/>
              </a:rPr>
              <a:t>quatra</a:t>
            </a:r>
            <a:r>
              <a:rPr lang="en-GB" sz="11200" dirty="0" smtClean="0">
                <a:latin typeface="Goudy Old Style" pitchFamily="18" charset="0"/>
              </a:rPr>
              <a:t>(tetra)-</a:t>
            </a:r>
            <a:r>
              <a:rPr lang="en-GB" sz="11200" dirty="0" err="1" smtClean="0">
                <a:latin typeface="Goudy Old Style" pitchFamily="18" charset="0"/>
              </a:rPr>
              <a:t>sialic</a:t>
            </a:r>
            <a:r>
              <a:rPr lang="en-GB" sz="11200" dirty="0" smtClean="0">
                <a:latin typeface="Goudy Old Style" pitchFamily="18" charset="0"/>
              </a:rPr>
              <a:t> acid.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The numerical subscripts 1, 2 and 3 refer to the carbohydrate sequence that is attached to </a:t>
            </a:r>
            <a:r>
              <a:rPr lang="en-GB" sz="11200" dirty="0" err="1" smtClean="0">
                <a:latin typeface="Goudy Old Style" pitchFamily="18" charset="0"/>
              </a:rPr>
              <a:t>ceramide</a:t>
            </a:r>
            <a:r>
              <a:rPr lang="en-GB" sz="11200" dirty="0" smtClean="0">
                <a:latin typeface="Goudy Old Styl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1 stands for </a:t>
            </a:r>
            <a:r>
              <a:rPr lang="en-GB" sz="11200" dirty="0" err="1" smtClean="0">
                <a:latin typeface="Goudy Old Style" pitchFamily="18" charset="0"/>
              </a:rPr>
              <a:t>GalGalNAcGalGlc-ceramide</a:t>
            </a:r>
            <a:r>
              <a:rPr lang="en-GB" sz="11200" dirty="0" smtClean="0">
                <a:latin typeface="Goudy Old Style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2 for </a:t>
            </a:r>
            <a:r>
              <a:rPr lang="en-GB" sz="11200" dirty="0" err="1" smtClean="0">
                <a:latin typeface="Goudy Old Style" pitchFamily="18" charset="0"/>
              </a:rPr>
              <a:t>GalNAcGalGlc-ceramide</a:t>
            </a:r>
            <a:r>
              <a:rPr lang="en-GB" sz="11200" dirty="0" smtClean="0">
                <a:latin typeface="Goudy Old Style" pitchFamily="18" charset="0"/>
              </a:rPr>
              <a:t> and </a:t>
            </a:r>
          </a:p>
          <a:p>
            <a:pPr>
              <a:buFont typeface="Wingdings" pitchFamily="2" charset="2"/>
              <a:buChar char="v"/>
            </a:pPr>
            <a:r>
              <a:rPr lang="en-GB" sz="11200" dirty="0" smtClean="0">
                <a:latin typeface="Goudy Old Style" pitchFamily="18" charset="0"/>
              </a:rPr>
              <a:t>3 for </a:t>
            </a:r>
            <a:r>
              <a:rPr lang="en-GB" sz="11200" dirty="0" err="1" smtClean="0">
                <a:latin typeface="Goudy Old Style" pitchFamily="18" charset="0"/>
              </a:rPr>
              <a:t>GalGlc-ceramide</a:t>
            </a:r>
            <a:r>
              <a:rPr lang="en-GB" sz="11200" dirty="0" smtClean="0">
                <a:latin typeface="Goudy Old Style" pitchFamily="18" charset="0"/>
              </a:rPr>
              <a:t>. </a:t>
            </a:r>
            <a:endParaRPr lang="en-US" sz="112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11200" dirty="0" err="1" smtClean="0">
                <a:latin typeface="Goudy Old Style" pitchFamily="18" charset="0"/>
              </a:rPr>
              <a:t>lysosomal</a:t>
            </a:r>
            <a:r>
              <a:rPr lang="en-GB" sz="11200" dirty="0" smtClean="0">
                <a:latin typeface="Goudy Old Style" pitchFamily="18" charset="0"/>
              </a:rPr>
              <a:t> enzyme </a:t>
            </a:r>
            <a:r>
              <a:rPr lang="en-GB" sz="11200" dirty="0" err="1" smtClean="0">
                <a:latin typeface="Goudy Old Style" pitchFamily="18" charset="0"/>
              </a:rPr>
              <a:t>difficiency</a:t>
            </a:r>
            <a:r>
              <a:rPr lang="en-GB" sz="11200" dirty="0" smtClean="0">
                <a:latin typeface="Goudy Old Style" pitchFamily="18" charset="0"/>
              </a:rPr>
              <a:t> for the degradation of the carbohydrate portions of various </a:t>
            </a:r>
            <a:r>
              <a:rPr lang="en-GB" sz="11200" dirty="0" err="1" smtClean="0">
                <a:latin typeface="Goudy Old Style" pitchFamily="18" charset="0"/>
              </a:rPr>
              <a:t>gangliosides</a:t>
            </a:r>
            <a:r>
              <a:rPr lang="en-GB" sz="11200" dirty="0" smtClean="0">
                <a:latin typeface="Goudy Old Style" pitchFamily="18" charset="0"/>
              </a:rPr>
              <a:t>, lipid storage diseases</a:t>
            </a:r>
            <a:endParaRPr lang="en-US" sz="112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900" b="1" dirty="0" smtClean="0">
                <a:solidFill>
                  <a:srgbClr val="FF0000"/>
                </a:solidFill>
                <a:latin typeface="Goudy Old Style" pitchFamily="18" charset="0"/>
              </a:rPr>
              <a:t>Derived lipids</a:t>
            </a:r>
            <a:r>
              <a:rPr lang="en-US" sz="4000" dirty="0" smtClean="0">
                <a:latin typeface="Goudy Old Style" pitchFamily="18" charset="0"/>
              </a:rPr>
              <a:t/>
            </a:r>
            <a:br>
              <a:rPr lang="en-US" sz="4000" dirty="0" smtClean="0">
                <a:latin typeface="Goudy Old Style" pitchFamily="18" charset="0"/>
              </a:rPr>
            </a:br>
            <a:endParaRPr lang="en-US" sz="4000" dirty="0" smtClean="0">
              <a:latin typeface="Goudy Old Style" pitchFamily="18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Goudy Old Style" pitchFamily="18" charset="0"/>
              </a:rPr>
              <a:t>Derivatives of hydrolysis of simple or compound lipids.</a:t>
            </a:r>
            <a:br>
              <a:rPr lang="en-GB" sz="2800" dirty="0" smtClean="0">
                <a:latin typeface="Goudy Old Style" pitchFamily="18" charset="0"/>
              </a:rPr>
            </a:br>
            <a:r>
              <a:rPr lang="en-GB" sz="2800" dirty="0" smtClean="0">
                <a:latin typeface="Goudy Old Style" pitchFamily="18" charset="0"/>
              </a:rPr>
              <a:t>Examples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glycerol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fatty acids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 steroids &amp;sterols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fatty </a:t>
            </a:r>
            <a:r>
              <a:rPr lang="en-GB" dirty="0" err="1" smtClean="0">
                <a:latin typeface="Goudy Old Style" pitchFamily="18" charset="0"/>
              </a:rPr>
              <a:t>aldehydes</a:t>
            </a:r>
            <a:endParaRPr lang="en-GB" dirty="0" smtClean="0">
              <a:latin typeface="Goudy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 </a:t>
            </a:r>
            <a:r>
              <a:rPr lang="en-GB" dirty="0" err="1" smtClean="0">
                <a:latin typeface="Goudy Old Style" pitchFamily="18" charset="0"/>
              </a:rPr>
              <a:t>ketone</a:t>
            </a:r>
            <a:r>
              <a:rPr lang="en-GB" dirty="0" smtClean="0">
                <a:latin typeface="Goudy Old Style" pitchFamily="18" charset="0"/>
              </a:rPr>
              <a:t> bodies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fatty soluble vitamins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 dirty="0" smtClean="0">
                <a:latin typeface="Goudy Old Style" pitchFamily="18" charset="0"/>
              </a:rPr>
              <a:t> steroid hormones.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Common are sterols and </a:t>
            </a:r>
            <a:r>
              <a:rPr lang="en-GB" sz="2800" dirty="0" err="1" smtClean="0">
                <a:latin typeface="Goudy Old Style" pitchFamily="18" charset="0"/>
              </a:rPr>
              <a:t>steriods</a:t>
            </a:r>
            <a:r>
              <a:rPr lang="en-GB" sz="2800" dirty="0" smtClean="0">
                <a:latin typeface="Goudy Old Style" pitchFamily="18" charset="0"/>
              </a:rPr>
              <a:t> </a:t>
            </a:r>
            <a:r>
              <a:rPr lang="en-US" sz="2800" b="1" dirty="0" smtClean="0">
                <a:latin typeface="Goudy Old Style" pitchFamily="18" charset="0"/>
              </a:rPr>
              <a:t/>
            </a:r>
            <a:br>
              <a:rPr lang="en-US" sz="2800" b="1" dirty="0" smtClean="0">
                <a:latin typeface="Goudy Old Style" pitchFamily="18" charset="0"/>
              </a:rPr>
            </a:br>
            <a:endParaRPr lang="en-US" sz="2800" dirty="0" smtClean="0"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78</a:t>
            </a:fld>
            <a:endParaRPr lang="en-US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Sterols and Steroids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83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Lipids with 4 fused rings carbon skeleton structure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Differ in the functional groups attached to the rings.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hydrophobic &amp; </a:t>
            </a:r>
            <a:r>
              <a:rPr lang="en-US" dirty="0" err="1" smtClean="0">
                <a:latin typeface="Goudy Old Style" pitchFamily="18" charset="0"/>
                <a:cs typeface="Times New Roman" pitchFamily="18" charset="0"/>
              </a:rPr>
              <a:t>lipophilic</a:t>
            </a:r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 but no fatty acids</a:t>
            </a: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latin typeface="Goudy Old Style" pitchFamily="18" charset="0"/>
              </a:rPr>
              <a:t>Examples:</a:t>
            </a:r>
          </a:p>
          <a:p>
            <a:pPr lvl="1" eaLnBrk="1" hangingPunct="1"/>
            <a:r>
              <a:rPr lang="en-US" dirty="0" smtClean="0">
                <a:latin typeface="Goudy Old Style" pitchFamily="18" charset="0"/>
              </a:rPr>
              <a:t>cholesterol</a:t>
            </a:r>
          </a:p>
          <a:p>
            <a:pPr lvl="1" eaLnBrk="1" hangingPunct="1"/>
            <a:r>
              <a:rPr lang="en-US" dirty="0" smtClean="0">
                <a:latin typeface="Goudy Old Style" pitchFamily="18" charset="0"/>
              </a:rPr>
              <a:t>sex hormones</a:t>
            </a:r>
          </a:p>
        </p:txBody>
      </p:sp>
      <p:pic>
        <p:nvPicPr>
          <p:cNvPr id="342020" name="Picture 4" descr="05-14x-Choleste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148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C0BB-0906-4FED-8B57-44D53B74E59E}" type="slidenum">
              <a:rPr lang="en-US" smtClean="0">
                <a:latin typeface="Goudy Old Style" pitchFamily="18" charset="0"/>
              </a:rPr>
              <a:pPr/>
              <a:t>79</a:t>
            </a:fld>
            <a:endParaRPr lang="en-US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STRUCTURE FATTY ACIDS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The hydrocarbon chain length varies from C4 to </a:t>
            </a:r>
            <a:r>
              <a:rPr lang="en-GB" sz="2800" dirty="0" smtClean="0">
                <a:latin typeface="Goudy Old Style" pitchFamily="18" charset="0"/>
              </a:rPr>
              <a:t>C36</a:t>
            </a:r>
            <a:endParaRPr lang="en-GB" sz="2800" dirty="0" smtClean="0">
              <a:latin typeface="Goudy Old Style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GB" sz="2800" dirty="0">
                <a:latin typeface="Goudy Old Style" pitchFamily="18" charset="0"/>
              </a:rPr>
              <a:t>C</a:t>
            </a:r>
            <a:r>
              <a:rPr lang="en-GB" sz="2800" dirty="0" smtClean="0">
                <a:latin typeface="Goudy Old Style" pitchFamily="18" charset="0"/>
              </a:rPr>
              <a:t>ommon fatty acids have </a:t>
            </a:r>
            <a:r>
              <a:rPr lang="en-GB" sz="2800" dirty="0" smtClean="0">
                <a:latin typeface="Goudy Old Style" pitchFamily="18" charset="0"/>
              </a:rPr>
              <a:t>C</a:t>
            </a:r>
            <a:r>
              <a:rPr lang="en-GB" sz="2800" baseline="-25000" dirty="0" smtClean="0">
                <a:latin typeface="Goudy Old Style" pitchFamily="18" charset="0"/>
              </a:rPr>
              <a:t>12</a:t>
            </a:r>
            <a:r>
              <a:rPr lang="en-GB" sz="2800" dirty="0" smtClean="0">
                <a:latin typeface="Goudy Old Style" pitchFamily="18" charset="0"/>
              </a:rPr>
              <a:t>- </a:t>
            </a:r>
            <a:r>
              <a:rPr lang="en-GB" sz="2800" dirty="0" smtClean="0">
                <a:latin typeface="Goudy Old Style" pitchFamily="18" charset="0"/>
              </a:rPr>
              <a:t>C</a:t>
            </a:r>
            <a:r>
              <a:rPr lang="en-GB" sz="2800" baseline="-25000" dirty="0" smtClean="0">
                <a:latin typeface="Goudy Old Style" pitchFamily="18" charset="0"/>
              </a:rPr>
              <a:t>24</a:t>
            </a:r>
            <a:r>
              <a:rPr lang="en-GB" sz="2800" dirty="0" smtClean="0">
                <a:latin typeface="Goudy Old Style" pitchFamily="18" charset="0"/>
              </a:rPr>
              <a:t> carbon atoms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The hydrocarbon chains have </a:t>
            </a:r>
            <a:r>
              <a:rPr lang="en-GB" sz="2800" dirty="0" smtClean="0">
                <a:latin typeface="Goudy Old Style" pitchFamily="18" charset="0"/>
              </a:rPr>
              <a:t>even </a:t>
            </a:r>
            <a:r>
              <a:rPr lang="en-GB" sz="2800" dirty="0" smtClean="0">
                <a:latin typeface="Goudy Old Style" pitchFamily="18" charset="0"/>
              </a:rPr>
              <a:t>numbered C- atoms</a:t>
            </a:r>
          </a:p>
          <a:p>
            <a:pPr marL="914400" lvl="1" indent="-51435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Short </a:t>
            </a:r>
            <a:r>
              <a:rPr lang="en-US" sz="2400" dirty="0" smtClean="0">
                <a:latin typeface="Goudy Old Style" pitchFamily="18" charset="0"/>
              </a:rPr>
              <a:t>chain </a:t>
            </a:r>
            <a:r>
              <a:rPr lang="en-US" sz="2400" dirty="0" err="1" smtClean="0">
                <a:latin typeface="Goudy Old Style" pitchFamily="18" charset="0"/>
              </a:rPr>
              <a:t>f.a</a:t>
            </a:r>
            <a:r>
              <a:rPr lang="en-US" sz="2400" dirty="0" smtClean="0">
                <a:latin typeface="Goudy Old Style" pitchFamily="18" charset="0"/>
              </a:rPr>
              <a:t> = &lt; </a:t>
            </a:r>
            <a:r>
              <a:rPr lang="en-US" sz="2400" dirty="0" smtClean="0">
                <a:latin typeface="Goudy Old Style" pitchFamily="18" charset="0"/>
              </a:rPr>
              <a:t>C8– </a:t>
            </a:r>
            <a:r>
              <a:rPr lang="en-US" sz="2400" dirty="0" smtClean="0">
                <a:latin typeface="Goudy Old Style" pitchFamily="18" charset="0"/>
              </a:rPr>
              <a:t>usually  liquid</a:t>
            </a:r>
          </a:p>
          <a:p>
            <a:pPr marL="914400" lvl="1" indent="-51435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Medium chain f. a = </a:t>
            </a:r>
            <a:r>
              <a:rPr lang="en-US" sz="2400" dirty="0" smtClean="0">
                <a:latin typeface="Goudy Old Style" pitchFamily="18" charset="0"/>
              </a:rPr>
              <a:t>C8- </a:t>
            </a:r>
            <a:r>
              <a:rPr lang="en-US" sz="2400" dirty="0" smtClean="0">
                <a:latin typeface="Goudy Old Style" pitchFamily="18" charset="0"/>
              </a:rPr>
              <a:t>C10 carbons- most common</a:t>
            </a:r>
          </a:p>
          <a:p>
            <a:pPr marL="914400" lvl="1" indent="-51435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oudy Old Style" pitchFamily="18" charset="0"/>
              </a:rPr>
              <a:t>Long chain </a:t>
            </a:r>
            <a:r>
              <a:rPr lang="en-US" sz="2400" dirty="0" err="1" smtClean="0">
                <a:latin typeface="Goudy Old Style" pitchFamily="18" charset="0"/>
              </a:rPr>
              <a:t>f.a</a:t>
            </a:r>
            <a:r>
              <a:rPr lang="en-US" sz="2400" dirty="0" smtClean="0">
                <a:latin typeface="Goudy Old Style" pitchFamily="18" charset="0"/>
              </a:rPr>
              <a:t>  &gt; C12 -usually </a:t>
            </a:r>
            <a:r>
              <a:rPr lang="en-US" sz="2400" dirty="0" smtClean="0">
                <a:latin typeface="Goudy Old Style" pitchFamily="18" charset="0"/>
              </a:rPr>
              <a:t>solid </a:t>
            </a:r>
            <a:endParaRPr lang="en-US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Goudy Old Style" pitchFamily="18" charset="0"/>
              </a:rPr>
              <a:t>The carboxyl group ionized at physiological pH, COO</a:t>
            </a:r>
            <a:r>
              <a:rPr lang="en-GB" sz="2800" baseline="30000" dirty="0" smtClean="0">
                <a:latin typeface="Goudy Old Style" pitchFamily="18" charset="0"/>
              </a:rPr>
              <a:t>-</a:t>
            </a:r>
          </a:p>
          <a:p>
            <a:pPr lvl="1">
              <a:buFont typeface="Wingdings" pitchFamily="2" charset="2"/>
              <a:buChar char="v"/>
            </a:pPr>
            <a:r>
              <a:rPr lang="en-GB" sz="2400" dirty="0" smtClean="0">
                <a:latin typeface="Goudy Old Style" pitchFamily="18" charset="0"/>
              </a:rPr>
              <a:t>Imparts a net negative charge on a </a:t>
            </a:r>
            <a:r>
              <a:rPr lang="en-GB" sz="2400" dirty="0" err="1" smtClean="0">
                <a:latin typeface="Goudy Old Style" pitchFamily="18" charset="0"/>
              </a:rPr>
              <a:t>f.a</a:t>
            </a:r>
            <a:endParaRPr lang="en-GB" sz="2400" dirty="0" smtClean="0">
              <a:latin typeface="Goudy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Goudy Old Style" pitchFamily="18" charset="0"/>
              </a:rPr>
              <a:t> </a:t>
            </a:r>
            <a:r>
              <a:rPr lang="en-US" sz="2800" dirty="0" smtClean="0">
                <a:latin typeface="Goudy Old Style" pitchFamily="18" charset="0"/>
              </a:rPr>
              <a:t>Represented as long </a:t>
            </a:r>
            <a:r>
              <a:rPr lang="en-US" sz="2800" dirty="0" smtClean="0">
                <a:latin typeface="Goudy Old Style" pitchFamily="18" charset="0"/>
              </a:rPr>
              <a:t>flexible tails when part of  lipids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</a:rPr>
              <a:t>known as acyl groups in lipids</a:t>
            </a:r>
          </a:p>
          <a:p>
            <a:pPr marL="514350" indent="-514350">
              <a:lnSpc>
                <a:spcPct val="80000"/>
              </a:lnSpc>
              <a:buFont typeface="Wingdings" pitchFamily="2" charset="2"/>
              <a:buChar char="v"/>
            </a:pPr>
            <a:endParaRPr lang="en-US" sz="2800" dirty="0" smtClean="0">
              <a:latin typeface="Goudy Old Style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en-US" sz="2800" dirty="0" smtClean="0">
              <a:latin typeface="Goudy Old Style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 cstate="print"/>
          <a:srcRect l="19333" t="2844" r="2570" b="83879"/>
          <a:stretch>
            <a:fillRect/>
          </a:stretch>
        </p:blipFill>
        <p:spPr bwMode="auto">
          <a:xfrm>
            <a:off x="457200" y="57150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533400"/>
            <a:ext cx="8610600" cy="2209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Goudy Old Style" pitchFamily="18" charset="0"/>
              </a:rPr>
              <a:t>Cholesterol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Cholesterol-best-known sterol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 found only in animal products</a:t>
            </a:r>
            <a:endParaRPr lang="en-US" sz="28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oudy Old Style" pitchFamily="18" charset="0"/>
              </a:rPr>
              <a:t>Four carbon rings with no fatty acid tails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oudy Old Style" pitchFamily="18" charset="0"/>
              </a:rPr>
              <a:t>Component of animal cell membranes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oudy Old Style" pitchFamily="18" charset="0"/>
              </a:rPr>
              <a:t>Modified to form sex hormones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oudy Old Style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5362" y="2981324"/>
            <a:ext cx="7760686" cy="3054349"/>
            <a:chOff x="789" y="1878"/>
            <a:chExt cx="4456" cy="19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16" y="1878"/>
              <a:ext cx="3929" cy="1818"/>
              <a:chOff x="946" y="1182"/>
              <a:chExt cx="3929" cy="1818"/>
            </a:xfrm>
          </p:grpSpPr>
          <p:pic>
            <p:nvPicPr>
              <p:cNvPr id="34304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4" y="1409"/>
                <a:ext cx="3072" cy="1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047" name="Text Box 6"/>
              <p:cNvSpPr txBox="1">
                <a:spLocks noChangeArrowheads="1"/>
              </p:cNvSpPr>
              <p:nvPr/>
            </p:nvSpPr>
            <p:spPr bwMode="auto">
              <a:xfrm>
                <a:off x="946" y="2670"/>
                <a:ext cx="427" cy="3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2800" dirty="0">
                    <a:latin typeface="Goudy Old Style" pitchFamily="18" charset="0"/>
                  </a:rPr>
                  <a:t>HO</a:t>
                </a:r>
              </a:p>
            </p:txBody>
          </p:sp>
          <p:sp>
            <p:nvSpPr>
              <p:cNvPr id="343048" name="Text Box 7"/>
              <p:cNvSpPr txBox="1">
                <a:spLocks noChangeArrowheads="1"/>
              </p:cNvSpPr>
              <p:nvPr/>
            </p:nvSpPr>
            <p:spPr bwMode="auto">
              <a:xfrm>
                <a:off x="1909" y="1992"/>
                <a:ext cx="495" cy="3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2800" dirty="0">
                    <a:latin typeface="Goudy Old Style" pitchFamily="18" charset="0"/>
                  </a:rPr>
                  <a:t>CH</a:t>
                </a:r>
                <a:r>
                  <a:rPr kumimoji="1" lang="en-US" sz="2800" baseline="-25000" dirty="0">
                    <a:latin typeface="Goudy Old Style" pitchFamily="18" charset="0"/>
                  </a:rPr>
                  <a:t>3</a:t>
                </a:r>
                <a:endParaRPr kumimoji="1" lang="en-US" sz="2800" dirty="0">
                  <a:latin typeface="Goudy Old Style" pitchFamily="18" charset="0"/>
                </a:endParaRPr>
              </a:p>
            </p:txBody>
          </p:sp>
          <p:sp>
            <p:nvSpPr>
              <p:cNvPr id="343049" name="Text Box 8"/>
              <p:cNvSpPr txBox="1">
                <a:spLocks noChangeArrowheads="1"/>
              </p:cNvSpPr>
              <p:nvPr/>
            </p:nvSpPr>
            <p:spPr bwMode="auto">
              <a:xfrm>
                <a:off x="2653" y="1560"/>
                <a:ext cx="495" cy="3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2800" dirty="0">
                    <a:latin typeface="Goudy Old Style" pitchFamily="18" charset="0"/>
                  </a:rPr>
                  <a:t>CH</a:t>
                </a:r>
                <a:r>
                  <a:rPr kumimoji="1" lang="en-US" sz="2800" baseline="-25000" dirty="0">
                    <a:latin typeface="Goudy Old Style" pitchFamily="18" charset="0"/>
                  </a:rPr>
                  <a:t>3</a:t>
                </a:r>
                <a:endParaRPr kumimoji="1" lang="en-US" sz="2800" dirty="0">
                  <a:latin typeface="Goudy Old Style" pitchFamily="18" charset="0"/>
                </a:endParaRPr>
              </a:p>
            </p:txBody>
          </p:sp>
          <p:sp>
            <p:nvSpPr>
              <p:cNvPr id="343050" name="Text Box 9"/>
              <p:cNvSpPr txBox="1">
                <a:spLocks noChangeArrowheads="1"/>
              </p:cNvSpPr>
              <p:nvPr/>
            </p:nvSpPr>
            <p:spPr bwMode="auto">
              <a:xfrm>
                <a:off x="2522" y="1182"/>
                <a:ext cx="495" cy="3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2800" dirty="0">
                    <a:latin typeface="Goudy Old Style" pitchFamily="18" charset="0"/>
                  </a:rPr>
                  <a:t>H</a:t>
                </a:r>
                <a:r>
                  <a:rPr kumimoji="1" lang="en-US" sz="2800" baseline="-25000" dirty="0">
                    <a:latin typeface="Goudy Old Style" pitchFamily="18" charset="0"/>
                  </a:rPr>
                  <a:t>3</a:t>
                </a:r>
                <a:r>
                  <a:rPr kumimoji="1" lang="en-US" sz="2800" dirty="0">
                    <a:latin typeface="Goudy Old Style" pitchFamily="18" charset="0"/>
                  </a:rPr>
                  <a:t>C</a:t>
                </a:r>
              </a:p>
            </p:txBody>
          </p:sp>
          <p:sp>
            <p:nvSpPr>
              <p:cNvPr id="343051" name="Text Box 10"/>
              <p:cNvSpPr txBox="1">
                <a:spLocks noChangeArrowheads="1"/>
              </p:cNvSpPr>
              <p:nvPr/>
            </p:nvSpPr>
            <p:spPr bwMode="auto">
              <a:xfrm>
                <a:off x="4366" y="1332"/>
                <a:ext cx="495" cy="3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2800">
                    <a:latin typeface="Goudy Old Style" pitchFamily="18" charset="0"/>
                  </a:rPr>
                  <a:t>CH</a:t>
                </a:r>
                <a:r>
                  <a:rPr kumimoji="1" lang="en-US" sz="2800" baseline="-25000">
                    <a:latin typeface="Goudy Old Style" pitchFamily="18" charset="0"/>
                  </a:rPr>
                  <a:t>3</a:t>
                </a:r>
                <a:endParaRPr kumimoji="1" lang="en-US" sz="2800">
                  <a:latin typeface="Goudy Old Style" pitchFamily="18" charset="0"/>
                </a:endParaRPr>
              </a:p>
            </p:txBody>
          </p:sp>
          <p:sp>
            <p:nvSpPr>
              <p:cNvPr id="343052" name="Text Box 11"/>
              <p:cNvSpPr txBox="1">
                <a:spLocks noChangeArrowheads="1"/>
              </p:cNvSpPr>
              <p:nvPr/>
            </p:nvSpPr>
            <p:spPr bwMode="auto">
              <a:xfrm>
                <a:off x="4380" y="1633"/>
                <a:ext cx="495" cy="3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2800">
                    <a:latin typeface="Goudy Old Style" pitchFamily="18" charset="0"/>
                  </a:rPr>
                  <a:t>CH</a:t>
                </a:r>
                <a:r>
                  <a:rPr kumimoji="1" lang="en-US" sz="2800" baseline="-25000">
                    <a:latin typeface="Goudy Old Style" pitchFamily="18" charset="0"/>
                  </a:rPr>
                  <a:t>3</a:t>
                </a:r>
                <a:endParaRPr kumimoji="1" lang="en-US" sz="2800">
                  <a:latin typeface="Goudy Old Style" pitchFamily="18" charset="0"/>
                </a:endParaRPr>
              </a:p>
            </p:txBody>
          </p:sp>
        </p:grpSp>
        <p:sp>
          <p:nvSpPr>
            <p:cNvPr id="343045" name="Text Box 12"/>
            <p:cNvSpPr txBox="1">
              <a:spLocks noChangeArrowheads="1"/>
            </p:cNvSpPr>
            <p:nvPr/>
          </p:nvSpPr>
          <p:spPr bwMode="auto">
            <a:xfrm>
              <a:off x="789" y="3472"/>
              <a:ext cx="107" cy="33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lang="en-US" sz="2800" b="1">
                <a:latin typeface="Goudy Old Style" pitchFamily="18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346054" y="6356350"/>
            <a:ext cx="2340746" cy="365125"/>
          </a:xfrm>
        </p:spPr>
        <p:txBody>
          <a:bodyPr/>
          <a:lstStyle/>
          <a:p>
            <a:fld id="{15EFC0BB-0906-4FED-8B57-44D53B74E59E}" type="slidenum">
              <a:rPr lang="en-US" sz="2800" smtClean="0">
                <a:latin typeface="Goudy Old Style" pitchFamily="18" charset="0"/>
              </a:rPr>
              <a:pPr/>
              <a:t>80</a:t>
            </a:fld>
            <a:endParaRPr lang="en-US" sz="280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 descr="Two Ster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Goudy Old Style" pitchFamily="18" charset="0"/>
              </a:rPr>
              <a:t>CHOLESTEROL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6096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Major component of cell membranes </a:t>
            </a:r>
          </a:p>
          <a:p>
            <a:pPr eaLnBrk="1" hangingPunct="1"/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abundant in nerve and brain tissue</a:t>
            </a:r>
            <a:endParaRPr lang="en-US" sz="28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Precursor molecule: </a:t>
            </a:r>
          </a:p>
          <a:p>
            <a:pPr lvl="1"/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Vitamin D</a:t>
            </a:r>
          </a:p>
          <a:p>
            <a:pPr lvl="1"/>
            <a:r>
              <a:rPr lang="en-US" dirty="0" smtClean="0">
                <a:latin typeface="Goudy Old Style" pitchFamily="18" charset="0"/>
                <a:cs typeface="Times New Roman" pitchFamily="18" charset="0"/>
              </a:rPr>
              <a:t>estrogen are synthesized from cholesterol</a:t>
            </a:r>
            <a:endParaRPr lang="en-US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Important in the synthesis of bile acids</a:t>
            </a:r>
            <a:r>
              <a:rPr lang="en-US" sz="2800" dirty="0" smtClean="0">
                <a:latin typeface="Goudy Old Style" pitchFamily="18" charset="0"/>
              </a:rPr>
              <a:t> </a:t>
            </a:r>
          </a:p>
          <a:p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The liver manufactures most of the cholesterol in the body</a:t>
            </a:r>
            <a:endParaRPr lang="en-US" sz="28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The intestine and all cells contribute a small amount</a:t>
            </a:r>
            <a:endParaRPr lang="en-US" sz="28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Overall, the body produces about 1000 mg per day</a:t>
            </a:r>
            <a:endParaRPr lang="en-US" sz="28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Serum cholesterol levels are </a:t>
            </a:r>
            <a:r>
              <a:rPr lang="en-US" sz="2800" dirty="0" err="1" smtClean="0">
                <a:latin typeface="Goudy Old Style" pitchFamily="18" charset="0"/>
                <a:cs typeface="Times New Roman" pitchFamily="18" charset="0"/>
              </a:rPr>
              <a:t>homeostatically</a:t>
            </a:r>
            <a:r>
              <a:rPr lang="en-US" sz="2800" dirty="0" smtClean="0">
                <a:latin typeface="Goudy Old Style" pitchFamily="18" charset="0"/>
                <a:cs typeface="Times New Roman" pitchFamily="18" charset="0"/>
              </a:rPr>
              <a:t> controlled (set-point)</a:t>
            </a:r>
            <a:endParaRPr lang="en-US" sz="2800" dirty="0" smtClean="0">
              <a:solidFill>
                <a:srgbClr val="FFFFFF"/>
              </a:solidFill>
              <a:latin typeface="Goudy Old Style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Goudy Old Style" pitchFamily="18" charset="0"/>
            </a:endParaRPr>
          </a:p>
          <a:p>
            <a:pPr eaLnBrk="1" hangingPunct="1"/>
            <a:endParaRPr lang="en-US" sz="2800" dirty="0" smtClean="0"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TYPES OF FATTY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 ACIDS: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udy Old Style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458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Fatty acids exists as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 “free fatty acids ” 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 combined-attached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to another compound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Saturated fatty acids – have C-C single bonds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Unsaturated fatty acids – have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atleast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 a C-C db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The degree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unsaturation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 varies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Monounsaturated- one db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</a:rPr>
              <a:t>Polyunsaturated – more than one db</a:t>
            </a:r>
          </a:p>
        </p:txBody>
      </p:sp>
      <p:pic>
        <p:nvPicPr>
          <p:cNvPr id="5" name="Picture 2" descr="fatty%20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006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85800"/>
            <a:ext cx="564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oudy Old Style" pitchFamily="18" charset="0"/>
              </a:rPr>
              <a:t>Saturated &amp; Unsaturated </a:t>
            </a:r>
            <a:r>
              <a:rPr lang="en-US" sz="3600" b="1" dirty="0" err="1" smtClean="0">
                <a:solidFill>
                  <a:srgbClr val="FF0000"/>
                </a:solidFill>
                <a:latin typeface="Goudy Old Style" pitchFamily="18" charset="0"/>
              </a:rPr>
              <a:t>f.a</a:t>
            </a:r>
            <a:r>
              <a:rPr lang="en-US" sz="3600" b="1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4417</Words>
  <Application>Microsoft Office PowerPoint</Application>
  <PresentationFormat>On-screen Show (4:3)</PresentationFormat>
  <Paragraphs>887</Paragraphs>
  <Slides>82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LIPIDS: STRUCTURE &amp;FUNCTION</vt:lpstr>
      <vt:lpstr>Functions of lipids </vt:lpstr>
      <vt:lpstr>Functions of lipids </vt:lpstr>
      <vt:lpstr>Functions of lipids </vt:lpstr>
      <vt:lpstr>Functions of lipids </vt:lpstr>
      <vt:lpstr>Fatty acids</vt:lpstr>
      <vt:lpstr>STRUCTURE FATTY ACIDS</vt:lpstr>
      <vt:lpstr>STRUCTURE FATTY ACIDS</vt:lpstr>
      <vt:lpstr>PowerPoint Presentation</vt:lpstr>
      <vt:lpstr>PowerPoint Presentation</vt:lpstr>
      <vt:lpstr>PowerPoint Presentation</vt:lpstr>
      <vt:lpstr>PowerPoint Presentation</vt:lpstr>
      <vt:lpstr>TYPES OF FATTY ACIDS: </vt:lpstr>
      <vt:lpstr>PowerPoint Presentation</vt:lpstr>
      <vt:lpstr>PowerPoint Presentation</vt:lpstr>
      <vt:lpstr>UNSATURATED FATTY ACIDS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Nomenclature of fatty acids  </vt:lpstr>
      <vt:lpstr>Nomenclature of fatty acids </vt:lpstr>
      <vt:lpstr>PowerPoint Presentation</vt:lpstr>
      <vt:lpstr>Nomenclature of Fatty acids</vt:lpstr>
      <vt:lpstr>Fatty acid Nomenclature</vt:lpstr>
      <vt:lpstr>PowerPoint Presentation</vt:lpstr>
      <vt:lpstr>PowerPoint Presentation</vt:lpstr>
      <vt:lpstr>Essential and Nonessential Fatty Acids  </vt:lpstr>
      <vt:lpstr>Sources of Omega Fatty Acids</vt:lpstr>
      <vt:lpstr>PowerPoint Presentation</vt:lpstr>
      <vt:lpstr>FATTY ACIDS</vt:lpstr>
      <vt:lpstr>PowerPoint Presentation</vt:lpstr>
      <vt:lpstr>Classification of lipids</vt:lpstr>
      <vt:lpstr>Saponification</vt:lpstr>
      <vt:lpstr>PowerPoint Presentation</vt:lpstr>
      <vt:lpstr>PowerPoint Presentation</vt:lpstr>
      <vt:lpstr>Classification of lipids</vt:lpstr>
      <vt:lpstr>PowerPoint Presentation</vt:lpstr>
      <vt:lpstr>Classification of lipids: Simple lipids </vt:lpstr>
      <vt:lpstr>PowerPoint Presentation</vt:lpstr>
      <vt:lpstr>PowerPoint Presentation</vt:lpstr>
      <vt:lpstr>PowerPoint Presentation</vt:lpstr>
      <vt:lpstr>PowerPoint Presentation</vt:lpstr>
      <vt:lpstr>Triacylglycerols </vt:lpstr>
      <vt:lpstr>Triacylglycerols</vt:lpstr>
      <vt:lpstr>Triacylglycerols</vt:lpstr>
      <vt:lpstr>Waxes</vt:lpstr>
      <vt:lpstr>Reactions of fatty acid esters</vt:lpstr>
      <vt:lpstr>Reactions of fatty acid esters</vt:lpstr>
      <vt:lpstr>Reactions of fatty acid esters</vt:lpstr>
      <vt:lpstr>Reactions of fatty acid esters</vt:lpstr>
      <vt:lpstr>Reactions of fatty acid esters</vt:lpstr>
      <vt:lpstr>Complex/compound lipids </vt:lpstr>
      <vt:lpstr>Complex/compound lipids </vt:lpstr>
      <vt:lpstr>PowerPoint Presentation</vt:lpstr>
      <vt:lpstr>PowerPoint Presentation</vt:lpstr>
      <vt:lpstr>PowerPoint Presentation</vt:lpstr>
      <vt:lpstr>Complex/compound lipids  </vt:lpstr>
      <vt:lpstr>Complex/compound lipids </vt:lpstr>
      <vt:lpstr>Complex/compound lipids </vt:lpstr>
      <vt:lpstr>Complex/compound lipids </vt:lpstr>
      <vt:lpstr>PowerPoint Presentation</vt:lpstr>
      <vt:lpstr>Functions of Phospholipids </vt:lpstr>
      <vt:lpstr>Functions of Phospholipids </vt:lpstr>
      <vt:lpstr>PowerPoint Presentation</vt:lpstr>
      <vt:lpstr>Functions of phospholipids </vt:lpstr>
      <vt:lpstr>PowerPoint Presentation</vt:lpstr>
      <vt:lpstr>Functions of phospholipids</vt:lpstr>
      <vt:lpstr>Functions of Phospholipids </vt:lpstr>
      <vt:lpstr>PowerPoint Presentation</vt:lpstr>
      <vt:lpstr>Sphingolipids</vt:lpstr>
      <vt:lpstr>Sphingolipids</vt:lpstr>
      <vt:lpstr>Sphingolipids</vt:lpstr>
      <vt:lpstr>Sphingolipids</vt:lpstr>
      <vt:lpstr>Sphingolipids</vt:lpstr>
      <vt:lpstr>Sphingolipids</vt:lpstr>
      <vt:lpstr>Derived lipids </vt:lpstr>
      <vt:lpstr>Sterols and Steroids</vt:lpstr>
      <vt:lpstr>PowerPoint Presentation</vt:lpstr>
      <vt:lpstr>PowerPoint Presentation</vt:lpstr>
      <vt:lpstr>CHOLESTEROL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Dr.Juma</dc:creator>
  <cp:lastModifiedBy>Dr.Juma</cp:lastModifiedBy>
  <cp:revision>98</cp:revision>
  <dcterms:created xsi:type="dcterms:W3CDTF">2006-08-16T00:00:00Z</dcterms:created>
  <dcterms:modified xsi:type="dcterms:W3CDTF">2015-01-05T05:41:18Z</dcterms:modified>
</cp:coreProperties>
</file>