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4" r:id="rId1"/>
  </p:sldMasterIdLst>
  <p:notesMasterIdLst>
    <p:notesMasterId r:id="rId47"/>
  </p:notesMasterIdLst>
  <p:sldIdLst>
    <p:sldId id="256" r:id="rId2"/>
    <p:sldId id="367" r:id="rId3"/>
    <p:sldId id="368" r:id="rId4"/>
    <p:sldId id="273" r:id="rId5"/>
    <p:sldId id="288" r:id="rId6"/>
    <p:sldId id="290" r:id="rId7"/>
    <p:sldId id="369" r:id="rId8"/>
    <p:sldId id="374" r:id="rId9"/>
    <p:sldId id="370" r:id="rId10"/>
    <p:sldId id="291" r:id="rId11"/>
    <p:sldId id="292" r:id="rId12"/>
    <p:sldId id="293" r:id="rId13"/>
    <p:sldId id="295" r:id="rId14"/>
    <p:sldId id="300" r:id="rId15"/>
    <p:sldId id="301" r:id="rId16"/>
    <p:sldId id="302" r:id="rId17"/>
    <p:sldId id="303" r:id="rId18"/>
    <p:sldId id="304" r:id="rId19"/>
    <p:sldId id="380" r:id="rId20"/>
    <p:sldId id="373" r:id="rId21"/>
    <p:sldId id="375" r:id="rId22"/>
    <p:sldId id="376" r:id="rId23"/>
    <p:sldId id="382" r:id="rId24"/>
    <p:sldId id="385" r:id="rId25"/>
    <p:sldId id="384" r:id="rId26"/>
    <p:sldId id="377" r:id="rId27"/>
    <p:sldId id="381" r:id="rId28"/>
    <p:sldId id="378" r:id="rId29"/>
    <p:sldId id="386" r:id="rId30"/>
    <p:sldId id="356" r:id="rId31"/>
    <p:sldId id="357" r:id="rId32"/>
    <p:sldId id="361" r:id="rId33"/>
    <p:sldId id="362" r:id="rId34"/>
    <p:sldId id="363" r:id="rId35"/>
    <p:sldId id="364" r:id="rId36"/>
    <p:sldId id="365" r:id="rId37"/>
    <p:sldId id="366" r:id="rId38"/>
    <p:sldId id="314" r:id="rId39"/>
    <p:sldId id="305" r:id="rId40"/>
    <p:sldId id="294" r:id="rId41"/>
    <p:sldId id="274" r:id="rId42"/>
    <p:sldId id="307" r:id="rId43"/>
    <p:sldId id="308" r:id="rId44"/>
    <p:sldId id="372" r:id="rId45"/>
    <p:sldId id="309" r:id="rId46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85" autoAdjust="0"/>
    <p:restoredTop sz="94660"/>
  </p:normalViewPr>
  <p:slideViewPr>
    <p:cSldViewPr>
      <p:cViewPr varScale="1">
        <p:scale>
          <a:sx n="63" d="100"/>
          <a:sy n="63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57DB4-7BEC-49F7-BDA3-BDA7F8EC2834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4CD70-3794-46F7-B87C-E0568275A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CD70-3794-46F7-B87C-E0568275A7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7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CD70-3794-46F7-B87C-E0568275A7F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CD70-3794-46F7-B87C-E0568275A7F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C0A30-6088-4269-80F3-9E8522C18C0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84366-486E-4195-9E70-5678D7B229EE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CD70-3794-46F7-B87C-E0568275A7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DC0D30-549C-4D67-B247-C6C7010B6B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80E08-0EA0-4D0B-B0EC-3D37E7AAFB3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1DB80-8B2A-45BA-B5E4-DF60A0D4830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9D210A-1ECA-4647-A600-BF8F472F752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A2105F-8DD4-4A42-8B6B-9FDC23FC328F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4182F-645A-4039-AAC5-13DD4ED94309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DFEDC-65B7-4FBA-95CA-D9BCCD52AC86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DB5B59-E470-4AAE-BD5A-72BC69E67420}" type="datetimeFigureOut">
              <a:rPr lang="ar-SA" smtClean="0"/>
              <a:pPr>
                <a:defRPr/>
              </a:pPr>
              <a:t>29/09/1434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F4F610-FC17-44EA-91BD-7F650F3E5DF3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7772400" cy="1441704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satMod val="200000"/>
                  </a:schemeClr>
                </a:solidFill>
              </a:rPr>
              <a:t>THE EICOSANOIDS</a:t>
            </a:r>
            <a:r>
              <a:rPr lang="ar-SA" sz="60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ar-SA" sz="60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ar-SA" sz="60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3" name="Picture 2" descr="http://www.lookchem.com/300w/2009423/img/506-30-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362200"/>
            <a:ext cx="723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E12F4-7A92-433E-B59D-AF6403F6561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5181600"/>
            <a:ext cx="4876800" cy="1676400"/>
            <a:chOff x="0" y="3264"/>
            <a:chExt cx="3072" cy="1056"/>
          </a:xfrm>
        </p:grpSpPr>
        <p:pic>
          <p:nvPicPr>
            <p:cNvPr id="18454" name="Picture 16" descr="TXA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264"/>
              <a:ext cx="2868" cy="1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>
              <a:off x="2041" y="4032"/>
              <a:ext cx="10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TXA</a:t>
              </a:r>
              <a:r>
                <a:rPr lang="en-US" sz="2400" b="1" baseline="-25000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876800" y="4114800"/>
            <a:ext cx="4640263" cy="2743200"/>
            <a:chOff x="3072" y="2592"/>
            <a:chExt cx="2923" cy="1728"/>
          </a:xfrm>
        </p:grpSpPr>
        <p:pic>
          <p:nvPicPr>
            <p:cNvPr id="18452" name="Picture 15" descr="PGI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72" y="2592"/>
              <a:ext cx="2680" cy="1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3" name="Text Box 8"/>
            <p:cNvSpPr txBox="1">
              <a:spLocks noChangeArrowheads="1"/>
            </p:cNvSpPr>
            <p:nvPr/>
          </p:nvSpPr>
          <p:spPr bwMode="auto">
            <a:xfrm>
              <a:off x="4832" y="4019"/>
              <a:ext cx="11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PGI</a:t>
              </a:r>
              <a:r>
                <a:rPr lang="en-US" sz="2400" b="1" baseline="-25000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3962400"/>
            <a:ext cx="4038600" cy="1327150"/>
            <a:chOff x="0" y="2016"/>
            <a:chExt cx="3168" cy="1191"/>
          </a:xfrm>
        </p:grpSpPr>
        <p:pic>
          <p:nvPicPr>
            <p:cNvPr id="18450" name="Picture 13" descr="PGG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2016"/>
              <a:ext cx="2928" cy="1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1" name="Text Box 3"/>
            <p:cNvSpPr txBox="1">
              <a:spLocks noChangeArrowheads="1"/>
            </p:cNvSpPr>
            <p:nvPr/>
          </p:nvSpPr>
          <p:spPr bwMode="auto">
            <a:xfrm>
              <a:off x="2065" y="2797"/>
              <a:ext cx="110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PGG</a:t>
              </a:r>
              <a:r>
                <a:rPr lang="en-US" sz="2400" b="1" baseline="-25000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572000" y="0"/>
            <a:ext cx="4876800" cy="1943100"/>
            <a:chOff x="2880" y="0"/>
            <a:chExt cx="3072" cy="1224"/>
          </a:xfrm>
        </p:grpSpPr>
        <p:pic>
          <p:nvPicPr>
            <p:cNvPr id="18448" name="Picture 12" descr="PGF2a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80" y="0"/>
              <a:ext cx="2880" cy="1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9" name="Text Box 7"/>
            <p:cNvSpPr txBox="1">
              <a:spLocks noChangeArrowheads="1"/>
            </p:cNvSpPr>
            <p:nvPr/>
          </p:nvSpPr>
          <p:spPr bwMode="auto">
            <a:xfrm>
              <a:off x="4848" y="86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PGF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  <a:r>
                <a:rPr lang="en-US" sz="2400" b="1" baseline="-25000">
                  <a:solidFill>
                    <a:srgbClr val="003399"/>
                  </a:solidFill>
                  <a:sym typeface="Symbol" pitchFamily="18" charset="2"/>
                </a:rPr>
                <a:t>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0" y="1828800"/>
            <a:ext cx="4572000" cy="1808163"/>
            <a:chOff x="0" y="1165"/>
            <a:chExt cx="2880" cy="1139"/>
          </a:xfrm>
        </p:grpSpPr>
        <p:pic>
          <p:nvPicPr>
            <p:cNvPr id="18446" name="Picture 11" descr="PGE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1165"/>
              <a:ext cx="2688" cy="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7" name="Text Box 6"/>
            <p:cNvSpPr txBox="1">
              <a:spLocks noChangeArrowheads="1"/>
            </p:cNvSpPr>
            <p:nvPr/>
          </p:nvSpPr>
          <p:spPr bwMode="auto">
            <a:xfrm>
              <a:off x="1776" y="2016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PGE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0" y="0"/>
            <a:ext cx="4419600" cy="1833563"/>
            <a:chOff x="0" y="0"/>
            <a:chExt cx="2784" cy="1155"/>
          </a:xfrm>
        </p:grpSpPr>
        <p:pic>
          <p:nvPicPr>
            <p:cNvPr id="18444" name="Picture 10" descr="PGD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2544" cy="1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5" name="Text Box 5"/>
            <p:cNvSpPr txBox="1">
              <a:spLocks noChangeArrowheads="1"/>
            </p:cNvSpPr>
            <p:nvPr/>
          </p:nvSpPr>
          <p:spPr bwMode="auto">
            <a:xfrm>
              <a:off x="1680" y="86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PGD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419600" y="2230438"/>
            <a:ext cx="4724400" cy="1843087"/>
            <a:chOff x="2784" y="1405"/>
            <a:chExt cx="2976" cy="1161"/>
          </a:xfrm>
        </p:grpSpPr>
        <p:pic>
          <p:nvPicPr>
            <p:cNvPr id="18442" name="Picture 14" descr="PGH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84" y="1405"/>
              <a:ext cx="2976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4"/>
            <p:cNvSpPr txBox="1">
              <a:spLocks noChangeArrowheads="1"/>
            </p:cNvSpPr>
            <p:nvPr/>
          </p:nvSpPr>
          <p:spPr bwMode="auto">
            <a:xfrm>
              <a:off x="4656" y="2256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PGH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Goudy Old Style" pitchFamily="18" charset="0"/>
              </a:rPr>
              <a:t>The </a:t>
            </a:r>
            <a:r>
              <a:rPr lang="en-US" sz="4000" dirty="0" err="1" smtClean="0">
                <a:solidFill>
                  <a:schemeClr val="tx1"/>
                </a:solidFill>
                <a:latin typeface="Goudy Old Style" pitchFamily="18" charset="0"/>
              </a:rPr>
              <a:t>Leukotrienes</a:t>
            </a:r>
            <a:endParaRPr lang="en-US" sz="4000" dirty="0" smtClean="0">
              <a:solidFill>
                <a:schemeClr val="tx1"/>
              </a:solidFill>
              <a:latin typeface="Goudy Old Style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382000" cy="5211763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n-US" b="1" u="sng" dirty="0" err="1" smtClean="0">
                <a:latin typeface="Goudy Old Style" pitchFamily="18" charset="0"/>
              </a:rPr>
              <a:t>Leuko</a:t>
            </a:r>
            <a:r>
              <a:rPr lang="en-US" dirty="0" err="1" smtClean="0">
                <a:latin typeface="Goudy Old Style" pitchFamily="18" charset="0"/>
              </a:rPr>
              <a:t>trienes</a:t>
            </a:r>
            <a:r>
              <a:rPr lang="en-US" dirty="0" smtClean="0">
                <a:latin typeface="Goudy Old Style" pitchFamily="18" charset="0"/>
              </a:rPr>
              <a:t> – first found in leukocytes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4 double bonds but 3 are conjugated.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Leukotriene</a:t>
            </a:r>
            <a:r>
              <a:rPr lang="en-US" dirty="0" smtClean="0">
                <a:latin typeface="Goudy Old Style" pitchFamily="18" charset="0"/>
              </a:rPr>
              <a:t> B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 (LTB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Leukotriene</a:t>
            </a:r>
            <a:r>
              <a:rPr lang="en-US" dirty="0" smtClean="0">
                <a:latin typeface="Goudy Old Style" pitchFamily="18" charset="0"/>
              </a:rPr>
              <a:t> C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 (LTC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Leukotriene</a:t>
            </a:r>
            <a:r>
              <a:rPr lang="en-US" dirty="0" smtClean="0">
                <a:latin typeface="Goudy Old Style" pitchFamily="18" charset="0"/>
              </a:rPr>
              <a:t> D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 (LTD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Leukotriene</a:t>
            </a:r>
            <a:r>
              <a:rPr lang="en-US" dirty="0" smtClean="0">
                <a:latin typeface="Goudy Old Style" pitchFamily="18" charset="0"/>
              </a:rPr>
              <a:t> E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 (LTE</a:t>
            </a:r>
            <a:r>
              <a:rPr lang="en-US" baseline="-25000" dirty="0" smtClean="0">
                <a:latin typeface="Goudy Old Style" pitchFamily="18" charset="0"/>
              </a:rPr>
              <a:t>4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Leukotrienes</a:t>
            </a:r>
            <a:r>
              <a:rPr lang="en-US" dirty="0" smtClean="0">
                <a:latin typeface="Goudy Old Style" pitchFamily="18" charset="0"/>
              </a:rPr>
              <a:t> C, D and E are </a:t>
            </a:r>
            <a:r>
              <a:rPr lang="en-US" dirty="0" err="1" smtClean="0">
                <a:latin typeface="Goudy Old Style" pitchFamily="18" charset="0"/>
              </a:rPr>
              <a:t>cysteinyl</a:t>
            </a:r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dirty="0" err="1" smtClean="0">
                <a:latin typeface="Goudy Old Style" pitchFamily="18" charset="0"/>
              </a:rPr>
              <a:t>leukotrienes</a:t>
            </a:r>
            <a:endParaRPr lang="en-US" dirty="0" smtClean="0">
              <a:latin typeface="Goudy Old Style" pitchFamily="18" charset="0"/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EB12B-7132-4051-B36B-8FAA21148F0F}" type="slidenum">
              <a:rPr lang="en-US">
                <a:solidFill>
                  <a:schemeClr val="tx1"/>
                </a:solidFill>
                <a:latin typeface="Goudy Old Style" pitchFamily="18" charset="0"/>
              </a:rPr>
              <a:pPr>
                <a:defRPr/>
              </a:pPr>
              <a:t>11</a:t>
            </a:fld>
            <a:endParaRPr lang="en-US">
              <a:solidFill>
                <a:schemeClr val="tx1"/>
              </a:solidFill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E4173-90F4-4970-BFA7-7EE9C7268505}" type="slidenum">
              <a:rPr lang="en-US" sz="2800">
                <a:latin typeface="Goudy Old Style" pitchFamily="18" charset="0"/>
              </a:rPr>
              <a:pPr>
                <a:defRPr/>
              </a:pPr>
              <a:t>12</a:t>
            </a:fld>
            <a:endParaRPr lang="en-US" sz="2800">
              <a:latin typeface="Goudy Old Style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257800" y="0"/>
            <a:ext cx="3657600" cy="2514600"/>
            <a:chOff x="1008" y="0"/>
            <a:chExt cx="3504" cy="998"/>
          </a:xfrm>
        </p:grpSpPr>
        <p:pic>
          <p:nvPicPr>
            <p:cNvPr id="20493" name="Picture 4" descr="LeukotrieneB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8" y="0"/>
              <a:ext cx="3360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4" name="Text Box 5"/>
            <p:cNvSpPr txBox="1">
              <a:spLocks noChangeArrowheads="1"/>
            </p:cNvSpPr>
            <p:nvPr/>
          </p:nvSpPr>
          <p:spPr bwMode="auto">
            <a:xfrm>
              <a:off x="3600" y="672"/>
              <a:ext cx="912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Goudy Old Style" pitchFamily="18" charset="0"/>
                </a:rPr>
                <a:t>LTB</a:t>
              </a:r>
              <a:r>
                <a:rPr lang="en-US" sz="2800" baseline="-25000">
                  <a:solidFill>
                    <a:srgbClr val="0000FF"/>
                  </a:solidFill>
                  <a:latin typeface="Goudy Old Style" pitchFamily="18" charset="0"/>
                </a:rPr>
                <a:t>4</a:t>
              </a:r>
              <a:endParaRPr lang="en-US" sz="2800">
                <a:solidFill>
                  <a:srgbClr val="0000FF"/>
                </a:solidFill>
                <a:latin typeface="Goudy Old Style" pitchFamily="18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1000" y="152400"/>
            <a:ext cx="4648200" cy="2505076"/>
            <a:chOff x="1152" y="1104"/>
            <a:chExt cx="3120" cy="1578"/>
          </a:xfrm>
        </p:grpSpPr>
        <p:pic>
          <p:nvPicPr>
            <p:cNvPr id="20491" name="Picture 6" descr="LeukotrieneC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52" y="1104"/>
              <a:ext cx="2976" cy="1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2" name="Text Box 7"/>
            <p:cNvSpPr txBox="1">
              <a:spLocks noChangeArrowheads="1"/>
            </p:cNvSpPr>
            <p:nvPr/>
          </p:nvSpPr>
          <p:spPr bwMode="auto">
            <a:xfrm>
              <a:off x="3369" y="2352"/>
              <a:ext cx="9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Goudy Old Style" pitchFamily="18" charset="0"/>
                </a:rPr>
                <a:t>LTC</a:t>
              </a:r>
              <a:r>
                <a:rPr lang="en-US" sz="2800" baseline="-25000">
                  <a:solidFill>
                    <a:srgbClr val="0000FF"/>
                  </a:solidFill>
                  <a:latin typeface="Goudy Old Style" pitchFamily="18" charset="0"/>
                </a:rPr>
                <a:t>4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57200" y="2743201"/>
            <a:ext cx="4557713" cy="2387601"/>
            <a:chOff x="-39" y="2832"/>
            <a:chExt cx="2871" cy="1504"/>
          </a:xfrm>
        </p:grpSpPr>
        <p:pic>
          <p:nvPicPr>
            <p:cNvPr id="20489" name="Picture 8" descr="LeukotrieneD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4" y="2832"/>
              <a:ext cx="2846" cy="1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0" name="Text Box 9"/>
            <p:cNvSpPr txBox="1">
              <a:spLocks noChangeArrowheads="1"/>
            </p:cNvSpPr>
            <p:nvPr/>
          </p:nvSpPr>
          <p:spPr bwMode="auto">
            <a:xfrm>
              <a:off x="-39" y="4006"/>
              <a:ext cx="93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Goudy Old Style" pitchFamily="18" charset="0"/>
                </a:rPr>
                <a:t>LTD</a:t>
              </a:r>
              <a:r>
                <a:rPr lang="en-US" sz="2800" baseline="-25000">
                  <a:solidFill>
                    <a:srgbClr val="0000FF"/>
                  </a:solidFill>
                  <a:latin typeface="Goudy Old Style" pitchFamily="18" charset="0"/>
                </a:rPr>
                <a:t>4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648200" y="4648200"/>
            <a:ext cx="4495800" cy="2505075"/>
            <a:chOff x="2928" y="2784"/>
            <a:chExt cx="2832" cy="1578"/>
          </a:xfrm>
        </p:grpSpPr>
        <p:pic>
          <p:nvPicPr>
            <p:cNvPr id="20487" name="Picture 10" descr="LeukotrieneE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35" y="2784"/>
              <a:ext cx="2825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8" name="Text Box 11"/>
            <p:cNvSpPr txBox="1">
              <a:spLocks noChangeArrowheads="1"/>
            </p:cNvSpPr>
            <p:nvPr/>
          </p:nvSpPr>
          <p:spPr bwMode="auto">
            <a:xfrm>
              <a:off x="2928" y="4032"/>
              <a:ext cx="7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Goudy Old Style" pitchFamily="18" charset="0"/>
                </a:rPr>
                <a:t>LTE</a:t>
              </a:r>
              <a:r>
                <a:rPr lang="en-US" sz="2800" baseline="-25000">
                  <a:solidFill>
                    <a:srgbClr val="0000FF"/>
                  </a:solidFill>
                  <a:latin typeface="Goudy Old Style" pitchFamily="18" charset="0"/>
                </a:rPr>
                <a:t>4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81601" y="2819401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latin typeface="Goudy Old Style" pitchFamily="18" charset="0"/>
              </a:rPr>
              <a:t>C, D and E known as </a:t>
            </a:r>
            <a:r>
              <a:rPr lang="en-US" sz="2800" dirty="0" err="1" smtClean="0">
                <a:latin typeface="Goudy Old Style" pitchFamily="18" charset="0"/>
              </a:rPr>
              <a:t>cysteinyl-leukotrienes</a:t>
            </a:r>
            <a:r>
              <a:rPr lang="en-US" sz="2800" dirty="0" smtClean="0">
                <a:latin typeface="Goudy Old Style" pitchFamily="18" charset="0"/>
              </a:rPr>
              <a:t> due  </a:t>
            </a:r>
            <a:r>
              <a:rPr lang="en-US" sz="2800" dirty="0" err="1" smtClean="0">
                <a:latin typeface="Goudy Old Style" pitchFamily="18" charset="0"/>
              </a:rPr>
              <a:t>groupto</a:t>
            </a:r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dirty="0" err="1" smtClean="0">
                <a:latin typeface="Goudy Old Style" pitchFamily="18" charset="0"/>
              </a:rPr>
              <a:t>sulphur</a:t>
            </a:r>
            <a:endParaRPr lang="en-US" sz="2800" dirty="0" smtClean="0">
              <a:latin typeface="Goudy Old Style" pitchFamily="18" charset="0"/>
            </a:endParaRPr>
          </a:p>
          <a:p>
            <a:pPr algn="l"/>
            <a:endParaRPr lang="en-US" sz="2800" dirty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24890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Arachidonic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acid, (C20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f.a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)  the common precursor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acyl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group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esterified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on OH of C2 of most membrane phospholipids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esp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phosphatidyl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inositol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released from membrane phospholipids by 2 enzymes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Phospholipase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2 (PLA</a:t>
            </a:r>
            <a:r>
              <a:rPr lang="en-US" sz="2800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)</a:t>
            </a:r>
          </a:p>
          <a:p>
            <a:pPr lvl="1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hydrolyse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acyl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group on C</a:t>
            </a:r>
            <a:r>
              <a:rPr lang="en-US" sz="2800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of the glycerol backbone </a:t>
            </a:r>
          </a:p>
          <a:p>
            <a:pPr lvl="1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Products are fatty acid &amp; a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lysophospholipid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1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inhibited by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glucocorticoids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Phospholipase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 C (PLC)</a:t>
            </a:r>
            <a:endParaRPr lang="en-US" sz="2800" dirty="0" smtClean="0">
              <a:latin typeface="Goudy Old Style" pitchFamily="18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4649" y="304800"/>
            <a:ext cx="7276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SOURCES OF EICOSANOIDS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Goudy Old Style" pitchFamily="18" charset="0"/>
              </a:rPr>
              <a:t>Action of </a:t>
            </a:r>
            <a:r>
              <a:rPr lang="en-US" sz="4000" dirty="0" err="1" smtClean="0">
                <a:solidFill>
                  <a:schemeClr val="tx1"/>
                </a:solidFill>
                <a:latin typeface="Goudy Old Style" pitchFamily="18" charset="0"/>
              </a:rPr>
              <a:t>Phospholipase</a:t>
            </a:r>
            <a:r>
              <a:rPr lang="en-US" sz="4000" dirty="0" smtClean="0">
                <a:solidFill>
                  <a:schemeClr val="tx1"/>
                </a:solidFill>
                <a:latin typeface="Goudy Old Style" pitchFamily="18" charset="0"/>
              </a:rPr>
              <a:t> A2 and C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914400"/>
          <a:ext cx="7620000" cy="548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2971800" imgH="2171700" progId="Word.Picture.8">
                  <p:embed/>
                </p:oleObj>
              </mc:Choice>
              <mc:Fallback>
                <p:oleObj r:id="rId4" imgW="2971800" imgH="2171700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46" t="2527" r="1846" b="2527"/>
                      <a:stretch>
                        <a:fillRect/>
                      </a:stretch>
                    </p:blipFill>
                    <p:spPr bwMode="auto">
                      <a:xfrm>
                        <a:off x="838200" y="914400"/>
                        <a:ext cx="7620000" cy="548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Goudy Old Style" pitchFamily="18" charset="0"/>
              </a:rPr>
              <a:t>Inhibitors of PLA</a:t>
            </a:r>
            <a:r>
              <a:rPr lang="en-US" sz="3600" b="1" baseline="-25000" dirty="0" smtClean="0">
                <a:latin typeface="Goudy Old Style" pitchFamily="18" charset="0"/>
              </a:rPr>
              <a:t>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Goudy Old Style" pitchFamily="18" charset="0"/>
              </a:rPr>
              <a:t>Corticosteroids 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inhibit the production of </a:t>
            </a:r>
            <a:r>
              <a:rPr lang="en-US" dirty="0" err="1" smtClean="0">
                <a:latin typeface="Goudy Old Style" pitchFamily="18" charset="0"/>
              </a:rPr>
              <a:t>phospholipase</a:t>
            </a:r>
            <a:r>
              <a:rPr lang="en-US" dirty="0" smtClean="0">
                <a:latin typeface="Goudy Old Style" pitchFamily="18" charset="0"/>
              </a:rPr>
              <a:t> A</a:t>
            </a:r>
            <a:r>
              <a:rPr lang="en-US" baseline="-25000" dirty="0" smtClean="0">
                <a:latin typeface="Goudy Old Style" pitchFamily="18" charset="0"/>
              </a:rPr>
              <a:t>2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prevents </a:t>
            </a:r>
            <a:r>
              <a:rPr lang="en-US" dirty="0" err="1" smtClean="0">
                <a:latin typeface="Goudy Old Style" pitchFamily="18" charset="0"/>
              </a:rPr>
              <a:t>arachidonic</a:t>
            </a:r>
            <a:r>
              <a:rPr lang="en-US" dirty="0" smtClean="0">
                <a:latin typeface="Goudy Old Style" pitchFamily="18" charset="0"/>
              </a:rPr>
              <a:t> acid release from membrane</a:t>
            </a:r>
          </a:p>
          <a:p>
            <a:pPr eaLnBrk="1" hangingPunct="1"/>
            <a:r>
              <a:rPr lang="en-US" dirty="0" smtClean="0">
                <a:latin typeface="Goudy Old Style" pitchFamily="18" charset="0"/>
              </a:rPr>
              <a:t>Corticosteroids are ‘anti-inflammatory’ 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stop the inflammation reactions associated with </a:t>
            </a:r>
            <a:r>
              <a:rPr lang="en-US" dirty="0" err="1" smtClean="0">
                <a:latin typeface="Goudy Old Style" pitchFamily="18" charset="0"/>
              </a:rPr>
              <a:t>eicosanoids</a:t>
            </a:r>
            <a:endParaRPr lang="en-US" dirty="0" smtClean="0">
              <a:latin typeface="Goudy Old Style" pitchFamily="18" charset="0"/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C2417-CC19-4CAA-AE8E-E2C448D2B79E}" type="slidenum">
              <a:rPr lang="en-US" sz="3200">
                <a:solidFill>
                  <a:schemeClr val="tx1"/>
                </a:solidFill>
                <a:latin typeface="Goudy Old Style" pitchFamily="18" charset="0"/>
              </a:rPr>
              <a:pPr>
                <a:defRPr/>
              </a:pPr>
              <a:t>15</a:t>
            </a:fld>
            <a:endParaRPr lang="en-US" sz="3200">
              <a:solidFill>
                <a:schemeClr val="tx1"/>
              </a:solidFill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latin typeface="Goudy Old Style" pitchFamily="18" charset="0"/>
              </a:rPr>
              <a:t>Indirect Production of </a:t>
            </a:r>
            <a:r>
              <a:rPr lang="en-US" sz="3600" b="1" dirty="0" err="1" smtClean="0">
                <a:latin typeface="Goudy Old Style" pitchFamily="18" charset="0"/>
              </a:rPr>
              <a:t>Arachadonic</a:t>
            </a:r>
            <a:r>
              <a:rPr lang="en-US" sz="3600" b="1" dirty="0" smtClean="0">
                <a:latin typeface="Goudy Old Style" pitchFamily="18" charset="0"/>
              </a:rPr>
              <a:t> Acid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udy Old Style" pitchFamily="18" charset="0"/>
              </a:rPr>
              <a:t>Indirectly released from </a:t>
            </a:r>
            <a:r>
              <a:rPr lang="en-US" dirty="0" err="1" smtClean="0">
                <a:latin typeface="Goudy Old Style" pitchFamily="18" charset="0"/>
              </a:rPr>
              <a:t>Phosphatidyl</a:t>
            </a:r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dirty="0" err="1" smtClean="0">
                <a:latin typeface="Goudy Old Style" pitchFamily="18" charset="0"/>
              </a:rPr>
              <a:t>inositol</a:t>
            </a:r>
            <a:r>
              <a:rPr lang="en-US" dirty="0" smtClean="0">
                <a:latin typeface="Goudy Old Style" pitchFamily="18" charset="0"/>
              </a:rPr>
              <a:t> 4,5-bisphosphate (PIP</a:t>
            </a:r>
            <a:r>
              <a:rPr lang="en-US" baseline="-25000" dirty="0" smtClean="0">
                <a:latin typeface="Goudy Old Style" pitchFamily="18" charset="0"/>
              </a:rPr>
              <a:t>2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lvl="2"/>
            <a:r>
              <a:rPr lang="en-US" dirty="0" smtClean="0">
                <a:latin typeface="Goudy Old Style" pitchFamily="18" charset="0"/>
              </a:rPr>
              <a:t>membrane phospholipids </a:t>
            </a:r>
          </a:p>
          <a:p>
            <a:pPr eaLnBrk="1" hangingPunct="1"/>
            <a:r>
              <a:rPr lang="en-US" dirty="0" smtClean="0">
                <a:latin typeface="Goudy Old Style" pitchFamily="18" charset="0"/>
              </a:rPr>
              <a:t>PIP</a:t>
            </a:r>
            <a:r>
              <a:rPr lang="en-US" baseline="-25000" dirty="0" smtClean="0">
                <a:latin typeface="Goudy Old Style" pitchFamily="18" charset="0"/>
              </a:rPr>
              <a:t>2 </a:t>
            </a:r>
            <a:r>
              <a:rPr lang="en-US" dirty="0" smtClean="0">
                <a:latin typeface="Goudy Old Style" pitchFamily="18" charset="0"/>
              </a:rPr>
              <a:t>has </a:t>
            </a:r>
            <a:r>
              <a:rPr lang="en-US" dirty="0" err="1" smtClean="0">
                <a:latin typeface="Goudy Old Style" pitchFamily="18" charset="0"/>
              </a:rPr>
              <a:t>arachidonic</a:t>
            </a:r>
            <a:r>
              <a:rPr lang="en-US" dirty="0" smtClean="0">
                <a:latin typeface="Goudy Old Style" pitchFamily="18" charset="0"/>
              </a:rPr>
              <a:t> acid possess a </a:t>
            </a:r>
            <a:r>
              <a:rPr lang="en-US" dirty="0" err="1" smtClean="0">
                <a:latin typeface="Goudy Old Style" pitchFamily="18" charset="0"/>
              </a:rPr>
              <a:t>f.a</a:t>
            </a:r>
            <a:endParaRPr lang="en-US" dirty="0" smtClean="0">
              <a:latin typeface="Goudy Old Style" pitchFamily="18" charset="0"/>
            </a:endParaRPr>
          </a:p>
          <a:p>
            <a:pPr eaLnBrk="1" hangingPunct="1"/>
            <a:r>
              <a:rPr lang="en-US" dirty="0" smtClean="0">
                <a:latin typeface="Goudy Old Style" pitchFamily="18" charset="0"/>
              </a:rPr>
              <a:t>PIP</a:t>
            </a:r>
            <a:r>
              <a:rPr lang="en-US" baseline="-25000" dirty="0" smtClean="0">
                <a:latin typeface="Goudy Old Style" pitchFamily="18" charset="0"/>
              </a:rPr>
              <a:t>2</a:t>
            </a:r>
            <a:r>
              <a:rPr lang="en-US" dirty="0" smtClean="0">
                <a:latin typeface="Goudy Old Style" pitchFamily="18" charset="0"/>
              </a:rPr>
              <a:t> is cleaved by </a:t>
            </a:r>
            <a:r>
              <a:rPr lang="en-US" i="1" dirty="0" err="1" smtClean="0">
                <a:latin typeface="Goudy Old Style" pitchFamily="18" charset="0"/>
              </a:rPr>
              <a:t>phospholipase</a:t>
            </a:r>
            <a:r>
              <a:rPr lang="en-US" i="1" dirty="0" smtClean="0">
                <a:latin typeface="Goudy Old Style" pitchFamily="18" charset="0"/>
              </a:rPr>
              <a:t> C (PLC) </a:t>
            </a:r>
            <a:r>
              <a:rPr lang="en-US" dirty="0" smtClean="0">
                <a:latin typeface="Goudy Old Style" pitchFamily="18" charset="0"/>
              </a:rPr>
              <a:t>into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dirty="0" err="1" smtClean="0">
                <a:latin typeface="Goudy Old Style" pitchFamily="18" charset="0"/>
              </a:rPr>
              <a:t>inositol</a:t>
            </a:r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dirty="0" err="1" smtClean="0">
                <a:latin typeface="Goudy Old Style" pitchFamily="18" charset="0"/>
              </a:rPr>
              <a:t>triphosphate</a:t>
            </a:r>
            <a:r>
              <a:rPr lang="en-US" dirty="0" smtClean="0">
                <a:latin typeface="Goudy Old Style" pitchFamily="18" charset="0"/>
              </a:rPr>
              <a:t> (IP</a:t>
            </a:r>
            <a:r>
              <a:rPr lang="en-US" baseline="-25000" dirty="0" smtClean="0">
                <a:latin typeface="Goudy Old Style" pitchFamily="18" charset="0"/>
              </a:rPr>
              <a:t>3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dirty="0" err="1" smtClean="0">
                <a:latin typeface="Goudy Old Style" pitchFamily="18" charset="0"/>
              </a:rPr>
              <a:t>diacylglycerol</a:t>
            </a:r>
            <a:r>
              <a:rPr lang="en-US" dirty="0" smtClean="0">
                <a:latin typeface="Goudy Old Style" pitchFamily="18" charset="0"/>
              </a:rPr>
              <a:t> (DAG)</a:t>
            </a:r>
          </a:p>
          <a:p>
            <a:r>
              <a:rPr lang="en-US" dirty="0" smtClean="0">
                <a:latin typeface="Goudy Old Style" pitchFamily="18" charset="0"/>
              </a:rPr>
              <a:t>can be lipase </a:t>
            </a:r>
            <a:r>
              <a:rPr lang="en-US" dirty="0" err="1" smtClean="0">
                <a:latin typeface="Goudy Old Style" pitchFamily="18" charset="0"/>
              </a:rPr>
              <a:t>hydrolyseDAG</a:t>
            </a:r>
            <a:r>
              <a:rPr lang="en-US" dirty="0" smtClean="0">
                <a:latin typeface="Goudy Old Style" pitchFamily="18" charset="0"/>
              </a:rPr>
              <a:t> to </a:t>
            </a:r>
            <a:r>
              <a:rPr lang="en-US" dirty="0" err="1" smtClean="0">
                <a:latin typeface="Goudy Old Style" pitchFamily="18" charset="0"/>
              </a:rPr>
              <a:t>arachidonic</a:t>
            </a:r>
            <a:r>
              <a:rPr lang="en-US" dirty="0" smtClean="0">
                <a:latin typeface="Goudy Old Style" pitchFamily="18" charset="0"/>
              </a:rPr>
              <a:t> acid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F0C6D-C3EF-4197-82BF-F676DB33A3DD}" type="slidenum">
              <a:rPr lang="en-US" sz="3600">
                <a:solidFill>
                  <a:schemeClr val="tx1"/>
                </a:solidFill>
                <a:latin typeface="Goudy Old Style" pitchFamily="18" charset="0"/>
              </a:rPr>
              <a:pPr>
                <a:defRPr/>
              </a:pPr>
              <a:t>16</a:t>
            </a:fld>
            <a:endParaRPr lang="en-US" sz="3600" dirty="0">
              <a:solidFill>
                <a:schemeClr val="tx1"/>
              </a:solidFill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Arachidonic</a:t>
            </a:r>
            <a:r>
              <a:rPr lang="en-US" sz="4000" dirty="0" smtClean="0"/>
              <a:t> Acid Production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770C8-A603-44AB-A09E-FF37BAFC1E4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3" name="Group 211"/>
          <p:cNvGrpSpPr>
            <a:grpSpLocks/>
          </p:cNvGrpSpPr>
          <p:nvPr/>
        </p:nvGrpSpPr>
        <p:grpSpPr bwMode="auto">
          <a:xfrm>
            <a:off x="457200" y="1219200"/>
            <a:ext cx="8458200" cy="5257800"/>
            <a:chOff x="288" y="960"/>
            <a:chExt cx="5328" cy="2880"/>
          </a:xfrm>
        </p:grpSpPr>
        <p:sp>
          <p:nvSpPr>
            <p:cNvPr id="25605" name="Text Box 187"/>
            <p:cNvSpPr txBox="1">
              <a:spLocks noChangeArrowheads="1"/>
            </p:cNvSpPr>
            <p:nvPr/>
          </p:nvSpPr>
          <p:spPr bwMode="auto">
            <a:xfrm>
              <a:off x="1056" y="3552"/>
              <a:ext cx="18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Arachidonic acid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25606" name="Text Box 188"/>
            <p:cNvSpPr txBox="1">
              <a:spLocks noChangeArrowheads="1"/>
            </p:cNvSpPr>
            <p:nvPr/>
          </p:nvSpPr>
          <p:spPr bwMode="auto">
            <a:xfrm>
              <a:off x="288" y="2160"/>
              <a:ext cx="17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i="1">
                  <a:solidFill>
                    <a:srgbClr val="0000FF"/>
                  </a:solidFill>
                </a:rPr>
                <a:t>Phospholipase A (PLA</a:t>
              </a:r>
              <a:r>
                <a:rPr lang="en-GB" sz="2400" i="1" baseline="-25000">
                  <a:solidFill>
                    <a:srgbClr val="0000FF"/>
                  </a:solidFill>
                </a:rPr>
                <a:t>2</a:t>
              </a:r>
              <a:r>
                <a:rPr lang="en-GB" sz="2400" i="1">
                  <a:solidFill>
                    <a:srgbClr val="0000FF"/>
                  </a:solidFill>
                </a:rPr>
                <a:t>)</a:t>
              </a:r>
              <a:endParaRPr lang="en-US" sz="2400" i="1">
                <a:solidFill>
                  <a:srgbClr val="0000FF"/>
                </a:solidFill>
              </a:endParaRP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089" y="960"/>
              <a:ext cx="1821" cy="375"/>
              <a:chOff x="1420" y="1416"/>
              <a:chExt cx="1627" cy="349"/>
            </a:xfrm>
          </p:grpSpPr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420" y="1416"/>
                <a:ext cx="1627" cy="168"/>
                <a:chOff x="1420" y="1416"/>
                <a:chExt cx="1627" cy="168"/>
              </a:xfrm>
            </p:grpSpPr>
            <p:grpSp>
              <p:nvGrpSpPr>
                <p:cNvPr id="6" name="Group 21"/>
                <p:cNvGrpSpPr>
                  <a:grpSpLocks/>
                </p:cNvGrpSpPr>
                <p:nvPr/>
              </p:nvGrpSpPr>
              <p:grpSpPr bwMode="auto">
                <a:xfrm>
                  <a:off x="1420" y="1416"/>
                  <a:ext cx="811" cy="168"/>
                  <a:chOff x="1420" y="1416"/>
                  <a:chExt cx="811" cy="168"/>
                </a:xfrm>
              </p:grpSpPr>
              <p:grpSp>
                <p:nvGrpSpPr>
                  <p:cNvPr id="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420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81" name="Oval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82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83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50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78" name="Oval 2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79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80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158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75" name="Oval 3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76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77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66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72" name="Oval 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73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74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1746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69" name="Oval 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70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71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1828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66" name="Oval 4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67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68" name="Freeform 45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1909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63" name="Oval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64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65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99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60" name="Oval 5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61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62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07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57" name="Oval 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58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59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15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54" name="Oval 5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55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56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7" name="Group 62"/>
                <p:cNvGrpSpPr>
                  <a:grpSpLocks/>
                </p:cNvGrpSpPr>
                <p:nvPr/>
              </p:nvGrpSpPr>
              <p:grpSpPr bwMode="auto">
                <a:xfrm>
                  <a:off x="2236" y="1416"/>
                  <a:ext cx="811" cy="168"/>
                  <a:chOff x="1420" y="1416"/>
                  <a:chExt cx="811" cy="168"/>
                </a:xfrm>
              </p:grpSpPr>
              <p:grpSp>
                <p:nvGrpSpPr>
                  <p:cNvPr id="18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420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41" name="Oval 6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42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43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50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38" name="Oval 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39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40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158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35" name="Oval 7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36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37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166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32" name="Oval 7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33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34" name="Freeform 78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1746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29" name="Oval 8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30" name="Freeform 81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31" name="Freeform 82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1828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26" name="Oval 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27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28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1909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23" name="Oval 8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24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25" name="Freeform 90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99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20" name="Oval 9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21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22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07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17" name="Oval 9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18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19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215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714" name="Oval 10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15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16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8" name="Group 103"/>
              <p:cNvGrpSpPr>
                <a:grpSpLocks/>
              </p:cNvGrpSpPr>
              <p:nvPr/>
            </p:nvGrpSpPr>
            <p:grpSpPr bwMode="auto">
              <a:xfrm rot="10800000">
                <a:off x="1420" y="1597"/>
                <a:ext cx="1627" cy="168"/>
                <a:chOff x="1420" y="1416"/>
                <a:chExt cx="1627" cy="168"/>
              </a:xfrm>
            </p:grpSpPr>
            <p:grpSp>
              <p:nvGrpSpPr>
                <p:cNvPr id="29" name="Group 104"/>
                <p:cNvGrpSpPr>
                  <a:grpSpLocks/>
                </p:cNvGrpSpPr>
                <p:nvPr/>
              </p:nvGrpSpPr>
              <p:grpSpPr bwMode="auto">
                <a:xfrm>
                  <a:off x="1420" y="1416"/>
                  <a:ext cx="811" cy="168"/>
                  <a:chOff x="1420" y="1416"/>
                  <a:chExt cx="811" cy="168"/>
                </a:xfrm>
              </p:grpSpPr>
              <p:grpSp>
                <p:nvGrpSpPr>
                  <p:cNvPr id="30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1420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99" name="Oval 10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700" name="Freeform 107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01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150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96" name="Oval 11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97" name="Freeform 111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98" name="Freeform 112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4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158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93" name="Oval 11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94" name="Freeform 115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95" name="Freeform 116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5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166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90" name="Oval 1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91" name="Freeform 119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92" name="Freeform 120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6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1746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87" name="Oval 1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88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89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7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1828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84" name="Oval 12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85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86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8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1909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81" name="Oval 1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82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83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89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199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78" name="Oval 1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79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80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90" name="Group 137"/>
                  <p:cNvGrpSpPr>
                    <a:grpSpLocks/>
                  </p:cNvGrpSpPr>
                  <p:nvPr/>
                </p:nvGrpSpPr>
                <p:grpSpPr bwMode="auto">
                  <a:xfrm>
                    <a:off x="207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75" name="Oval 1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76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77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791" name="Group 141"/>
                  <p:cNvGrpSpPr>
                    <a:grpSpLocks/>
                  </p:cNvGrpSpPr>
                  <p:nvPr/>
                </p:nvGrpSpPr>
                <p:grpSpPr bwMode="auto">
                  <a:xfrm>
                    <a:off x="215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72" name="Oval 14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73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74" name="Freeform 144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5600" name="Group 145"/>
                <p:cNvGrpSpPr>
                  <a:grpSpLocks/>
                </p:cNvGrpSpPr>
                <p:nvPr/>
              </p:nvGrpSpPr>
              <p:grpSpPr bwMode="auto">
                <a:xfrm>
                  <a:off x="2236" y="1416"/>
                  <a:ext cx="811" cy="168"/>
                  <a:chOff x="1420" y="1416"/>
                  <a:chExt cx="811" cy="168"/>
                </a:xfrm>
              </p:grpSpPr>
              <p:grpSp>
                <p:nvGrpSpPr>
                  <p:cNvPr id="2560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1420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59" name="Oval 1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60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61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03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150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56" name="Oval 15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57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8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04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158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53" name="Oval 1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54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5" name="Freeform 157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07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166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50" name="Oval 15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51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2" name="Freeform 161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18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1746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47" name="Oval 16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48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9" name="Freeform 165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19" name="Group 166"/>
                  <p:cNvGrpSpPr>
                    <a:grpSpLocks/>
                  </p:cNvGrpSpPr>
                  <p:nvPr/>
                </p:nvGrpSpPr>
                <p:grpSpPr bwMode="auto">
                  <a:xfrm>
                    <a:off x="1828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44" name="Oval 16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45" name="Freeform 168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6" name="Freeform 169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20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1909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41" name="Oval 17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42" name="Freeform 172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3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21" name="Group 174"/>
                  <p:cNvGrpSpPr>
                    <a:grpSpLocks/>
                  </p:cNvGrpSpPr>
                  <p:nvPr/>
                </p:nvGrpSpPr>
                <p:grpSpPr bwMode="auto">
                  <a:xfrm>
                    <a:off x="1991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38" name="Oval 17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39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0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22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2073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35" name="Oval 17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36" name="Freeform 180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7" name="Freeform 181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623" name="Group 182"/>
                  <p:cNvGrpSpPr>
                    <a:grpSpLocks/>
                  </p:cNvGrpSpPr>
                  <p:nvPr/>
                </p:nvGrpSpPr>
                <p:grpSpPr bwMode="auto">
                  <a:xfrm>
                    <a:off x="2154" y="1416"/>
                    <a:ext cx="77" cy="168"/>
                    <a:chOff x="1420" y="1416"/>
                    <a:chExt cx="77" cy="168"/>
                  </a:xfrm>
                </p:grpSpPr>
                <p:sp>
                  <p:nvSpPr>
                    <p:cNvPr id="25632" name="Oval 1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429" y="1416"/>
                      <a:ext cx="68" cy="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25633" name="Freeform 184"/>
                    <p:cNvSpPr>
                      <a:spLocks/>
                    </p:cNvSpPr>
                    <p:nvPr/>
                  </p:nvSpPr>
                  <p:spPr bwMode="auto">
                    <a:xfrm>
                      <a:off x="1420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4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1447" y="1480"/>
                      <a:ext cx="27" cy="104"/>
                    </a:xfrm>
                    <a:custGeom>
                      <a:avLst/>
                      <a:gdLst>
                        <a:gd name="T0" fmla="*/ 27 w 27"/>
                        <a:gd name="T1" fmla="*/ 0 h 128"/>
                        <a:gd name="T2" fmla="*/ 27 w 27"/>
                        <a:gd name="T3" fmla="*/ 68 h 128"/>
                        <a:gd name="T4" fmla="*/ 0 60000 65536"/>
                        <a:gd name="T5" fmla="*/ 0 60000 65536"/>
                        <a:gd name="T6" fmla="*/ 0 w 27"/>
                        <a:gd name="T7" fmla="*/ 0 h 128"/>
                        <a:gd name="T8" fmla="*/ 27 w 27"/>
                        <a:gd name="T9" fmla="*/ 128 h 12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7" h="128">
                          <a:moveTo>
                            <a:pt x="27" y="0"/>
                          </a:moveTo>
                          <a:cubicBezTo>
                            <a:pt x="10" y="52"/>
                            <a:pt x="0" y="75"/>
                            <a:pt x="27" y="12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25608" name="Text Box 192"/>
            <p:cNvSpPr txBox="1">
              <a:spLocks noChangeArrowheads="1"/>
            </p:cNvSpPr>
            <p:nvPr/>
          </p:nvSpPr>
          <p:spPr bwMode="auto">
            <a:xfrm>
              <a:off x="563" y="1270"/>
              <a:ext cx="28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>
                  <a:solidFill>
                    <a:srgbClr val="008000"/>
                  </a:solidFill>
                </a:rPr>
                <a:t>Membrane phospholipids</a:t>
              </a:r>
              <a:endParaRPr lang="en-US" sz="2400" b="1">
                <a:solidFill>
                  <a:srgbClr val="008000"/>
                </a:solidFill>
              </a:endParaRPr>
            </a:p>
          </p:txBody>
        </p:sp>
        <p:sp>
          <p:nvSpPr>
            <p:cNvPr id="25609" name="Text Box 199"/>
            <p:cNvSpPr txBox="1">
              <a:spLocks noChangeArrowheads="1"/>
            </p:cNvSpPr>
            <p:nvPr/>
          </p:nvSpPr>
          <p:spPr bwMode="auto">
            <a:xfrm>
              <a:off x="2304" y="1536"/>
              <a:ext cx="18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PIP</a:t>
              </a:r>
              <a:r>
                <a:rPr lang="en-GB" sz="2400" b="1" baseline="-25000">
                  <a:solidFill>
                    <a:srgbClr val="FF0000"/>
                  </a:solidFill>
                </a:rPr>
                <a:t>2</a:t>
              </a:r>
              <a:r>
                <a:rPr lang="en-GB" sz="2400" b="1">
                  <a:solidFill>
                    <a:srgbClr val="FF0000"/>
                  </a:solidFill>
                </a:rPr>
                <a:t> in membrane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25610" name="Text Box 200"/>
            <p:cNvSpPr txBox="1">
              <a:spLocks noChangeArrowheads="1"/>
            </p:cNvSpPr>
            <p:nvPr/>
          </p:nvSpPr>
          <p:spPr bwMode="auto">
            <a:xfrm>
              <a:off x="2160" y="2304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Diacylglycerol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25611" name="Text Box 201"/>
            <p:cNvSpPr txBox="1">
              <a:spLocks noChangeArrowheads="1"/>
            </p:cNvSpPr>
            <p:nvPr/>
          </p:nvSpPr>
          <p:spPr bwMode="auto">
            <a:xfrm>
              <a:off x="3792" y="2304"/>
              <a:ext cx="7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/>
                <a:t>IP</a:t>
              </a:r>
              <a:r>
                <a:rPr lang="en-GB" sz="2400" b="1" baseline="-25000"/>
                <a:t>3</a:t>
              </a:r>
              <a:endParaRPr lang="en-US" sz="2400" b="1" baseline="-25000"/>
            </a:p>
          </p:txBody>
        </p:sp>
        <p:sp>
          <p:nvSpPr>
            <p:cNvPr id="25612" name="Text Box 202"/>
            <p:cNvSpPr txBox="1">
              <a:spLocks noChangeArrowheads="1"/>
            </p:cNvSpPr>
            <p:nvPr/>
          </p:nvSpPr>
          <p:spPr bwMode="auto">
            <a:xfrm>
              <a:off x="2487" y="2842"/>
              <a:ext cx="183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i="1">
                  <a:solidFill>
                    <a:srgbClr val="0000FF"/>
                  </a:solidFill>
                </a:rPr>
                <a:t>Diacylglycerol lipase</a:t>
              </a:r>
              <a:endParaRPr lang="en-US" sz="2400" i="1">
                <a:solidFill>
                  <a:srgbClr val="0000FF"/>
                </a:solidFill>
              </a:endParaRPr>
            </a:p>
          </p:txBody>
        </p:sp>
        <p:sp>
          <p:nvSpPr>
            <p:cNvPr id="25613" name="Text Box 203"/>
            <p:cNvSpPr txBox="1">
              <a:spLocks noChangeArrowheads="1"/>
            </p:cNvSpPr>
            <p:nvPr/>
          </p:nvSpPr>
          <p:spPr bwMode="auto">
            <a:xfrm>
              <a:off x="3495" y="1824"/>
              <a:ext cx="212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i="1">
                  <a:solidFill>
                    <a:srgbClr val="0000FF"/>
                  </a:solidFill>
                </a:rPr>
                <a:t>Phospholipase C (PLC)</a:t>
              </a:r>
              <a:endParaRPr lang="en-US" sz="2400" i="1">
                <a:solidFill>
                  <a:srgbClr val="0000FF"/>
                </a:solidFill>
              </a:endParaRPr>
            </a:p>
          </p:txBody>
        </p:sp>
        <p:sp>
          <p:nvSpPr>
            <p:cNvPr id="25614" name="Line 204"/>
            <p:cNvSpPr>
              <a:spLocks noChangeShapeType="1"/>
            </p:cNvSpPr>
            <p:nvPr/>
          </p:nvSpPr>
          <p:spPr bwMode="auto">
            <a:xfrm>
              <a:off x="1920" y="1536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205"/>
            <p:cNvSpPr>
              <a:spLocks noChangeShapeType="1"/>
            </p:cNvSpPr>
            <p:nvPr/>
          </p:nvSpPr>
          <p:spPr bwMode="auto">
            <a:xfrm flipH="1">
              <a:off x="3072" y="1776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206"/>
            <p:cNvSpPr>
              <a:spLocks noChangeShapeType="1"/>
            </p:cNvSpPr>
            <p:nvPr/>
          </p:nvSpPr>
          <p:spPr bwMode="auto">
            <a:xfrm>
              <a:off x="3408" y="1776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207"/>
            <p:cNvSpPr>
              <a:spLocks noChangeShapeType="1"/>
            </p:cNvSpPr>
            <p:nvPr/>
          </p:nvSpPr>
          <p:spPr bwMode="auto">
            <a:xfrm flipH="1">
              <a:off x="2208" y="2592"/>
              <a:ext cx="76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6CB1505-3F94-4E06-A976-FF16F4632F76}" type="slidenum">
              <a:rPr lang="en-US">
                <a:latin typeface="Goudy Old Style" pitchFamily="18" charset="0"/>
              </a:rPr>
              <a:pPr>
                <a:defRPr/>
              </a:pPr>
              <a:t>18</a:t>
            </a:fld>
            <a:endParaRPr lang="en-US">
              <a:latin typeface="Goudy Old Style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28925" y="27146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57400" y="26003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67088" y="25146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14700" y="288607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52788" y="27670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90863" y="23431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71825" y="231457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Goudy Old Style" pitchFamily="18" charset="0"/>
            </a:endParaRPr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914400" y="0"/>
          <a:ext cx="8229601" cy="649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3" imgW="2801112" imgH="2229612" progId="Word.Picture.8">
                  <p:embed/>
                </p:oleObj>
              </mc:Choice>
              <mc:Fallback>
                <p:oleObj r:id="rId3" imgW="2801112" imgH="22296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59" t="2461" r="1959" b="2461"/>
                      <a:stretch>
                        <a:fillRect/>
                      </a:stretch>
                    </p:blipFill>
                    <p:spPr bwMode="auto">
                      <a:xfrm>
                        <a:off x="914400" y="0"/>
                        <a:ext cx="8229601" cy="649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-268941" y="-125810"/>
            <a:ext cx="9439835" cy="149741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Physiological Functions of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Eicosanoids</a:t>
            </a:r>
            <a:endParaRPr kumimoji="0" lang="ar-S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j-ea"/>
              <a:cs typeface="+mj-cs"/>
            </a:endParaRPr>
          </a:p>
        </p:txBody>
      </p:sp>
      <p:sp>
        <p:nvSpPr>
          <p:cNvPr id="3" name="عنصر نائب للمحتوى 2"/>
          <p:cNvSpPr txBox="1">
            <a:spLocks/>
          </p:cNvSpPr>
          <p:nvPr/>
        </p:nvSpPr>
        <p:spPr>
          <a:xfrm>
            <a:off x="228600" y="533400"/>
            <a:ext cx="8915400" cy="838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71500" marR="0" lvl="1" indent="-4572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ct val="500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Prostanoids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 have diverse roles 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lang="en-US" sz="3200" dirty="0" smtClean="0">
                <a:latin typeface="Goudy Old Style" pitchFamily="18" charset="0"/>
                <a:cs typeface="Times New Roman" pitchFamily="18" charset="0"/>
              </a:rPr>
              <a:t>Control-reproductive processes &amp; tissue growth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lang="en-US" sz="3200" dirty="0" smtClean="0">
                <a:latin typeface="Goudy Old Style" pitchFamily="18" charset="0"/>
                <a:cs typeface="Times New Roman" pitchFamily="18" charset="0"/>
              </a:rPr>
              <a:t>Inflammation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oudy Old Style" pitchFamily="18" charset="0"/>
              <a:ea typeface="+mn-ea"/>
              <a:cs typeface="Times New Roman" pitchFamily="18" charset="0"/>
            </a:endParaRP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Fever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Regulation of blood pressure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Blood clotting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Immune system modulation</a:t>
            </a:r>
          </a:p>
          <a:p>
            <a:pPr marL="1028700" lvl="2" indent="-457200" algn="l" rtl="0" fontAlgn="auto">
              <a:lnSpc>
                <a:spcPct val="95000"/>
              </a:lnSpc>
              <a:spcAft>
                <a:spcPct val="5000"/>
              </a:spcAft>
              <a:buFont typeface="Wingdings" pitchFamily="2" charset="2"/>
              <a:buChar char="v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n-ea"/>
                <a:cs typeface="Times New Roman" pitchFamily="18" charset="0"/>
              </a:rPr>
              <a:t>Regulation of sleep/wake cycle.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4525963"/>
          </a:xfrm>
        </p:spPr>
        <p:txBody>
          <a:bodyPr>
            <a:normAutofit/>
          </a:bodyPr>
          <a:lstStyle/>
          <a:p>
            <a:pPr marL="411163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sz="2800" dirty="0" err="1" smtClean="0">
                <a:latin typeface="Goudy Old Style" pitchFamily="18" charset="0"/>
              </a:rPr>
              <a:t>Autocoids</a:t>
            </a:r>
            <a:r>
              <a:rPr lang="en-US" sz="2800" dirty="0" smtClean="0">
                <a:latin typeface="Goudy Old Style" pitchFamily="18" charset="0"/>
              </a:rPr>
              <a:t>:</a:t>
            </a:r>
          </a:p>
          <a:p>
            <a:pPr marL="811213" lvl="1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a large group of physiologically active substances</a:t>
            </a:r>
          </a:p>
          <a:p>
            <a:pPr marL="411163" lvl="0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Derivative of a C</a:t>
            </a:r>
            <a:r>
              <a:rPr lang="en-US" sz="2800" baseline="-25000" dirty="0" smtClean="0">
                <a:latin typeface="Goudy Old Style" pitchFamily="18" charset="0"/>
              </a:rPr>
              <a:t>20</a:t>
            </a:r>
            <a:r>
              <a:rPr lang="en-US" sz="2800" dirty="0" smtClean="0">
                <a:latin typeface="Goudy Old Style" pitchFamily="18" charset="0"/>
              </a:rPr>
              <a:t> unsaturated </a:t>
            </a:r>
            <a:r>
              <a:rPr lang="en-US" sz="2800" dirty="0" err="1" smtClean="0">
                <a:latin typeface="Goudy Old Style" pitchFamily="18" charset="0"/>
              </a:rPr>
              <a:t>f.a</a:t>
            </a:r>
            <a:r>
              <a:rPr lang="en-US" sz="2800" dirty="0" smtClean="0">
                <a:latin typeface="Goudy Old Style" pitchFamily="18" charset="0"/>
              </a:rPr>
              <a:t> (</a:t>
            </a:r>
            <a:r>
              <a:rPr lang="en-US" sz="2800" dirty="0" err="1" smtClean="0">
                <a:latin typeface="Goudy Old Style" pitchFamily="18" charset="0"/>
              </a:rPr>
              <a:t>eicosanoic</a:t>
            </a:r>
            <a:r>
              <a:rPr lang="en-US" sz="2800" dirty="0" smtClean="0">
                <a:latin typeface="Goudy Old Style" pitchFamily="18" charset="0"/>
              </a:rPr>
              <a:t> acids) </a:t>
            </a:r>
          </a:p>
          <a:p>
            <a:pPr marL="411163" lvl="0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Greek, </a:t>
            </a:r>
            <a:r>
              <a:rPr lang="en-US" sz="2800" dirty="0" err="1" smtClean="0">
                <a:latin typeface="Goudy Old Style" pitchFamily="18" charset="0"/>
              </a:rPr>
              <a:t>eikosi</a:t>
            </a:r>
            <a:r>
              <a:rPr lang="en-US" sz="2800" dirty="0" smtClean="0">
                <a:latin typeface="Goudy Old Style" pitchFamily="18" charset="0"/>
              </a:rPr>
              <a:t>, which means  twenty</a:t>
            </a:r>
          </a:p>
          <a:p>
            <a:pPr marL="411163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Produced mostly from </a:t>
            </a:r>
            <a:r>
              <a:rPr lang="en-US" sz="2800" dirty="0" err="1" smtClean="0">
                <a:latin typeface="Goudy Old Style" pitchFamily="18" charset="0"/>
              </a:rPr>
              <a:t>arachidonic</a:t>
            </a:r>
            <a:r>
              <a:rPr lang="en-US" sz="2800" dirty="0" smtClean="0">
                <a:latin typeface="Goudy Old Style" pitchFamily="18" charset="0"/>
              </a:rPr>
              <a:t> acid </a:t>
            </a:r>
          </a:p>
          <a:p>
            <a:pPr marL="811213" lvl="1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a C</a:t>
            </a:r>
            <a:r>
              <a:rPr lang="en-US" baseline="-25000" dirty="0" smtClean="0">
                <a:latin typeface="Goudy Old Style" pitchFamily="18" charset="0"/>
              </a:rPr>
              <a:t>20</a:t>
            </a:r>
            <a:r>
              <a:rPr lang="en-US" dirty="0" smtClean="0">
                <a:latin typeface="Goudy Old Style" pitchFamily="18" charset="0"/>
              </a:rPr>
              <a:t> polyunsaturated </a:t>
            </a:r>
            <a:r>
              <a:rPr lang="en-US" dirty="0" err="1" smtClean="0">
                <a:latin typeface="Goudy Old Style" pitchFamily="18" charset="0"/>
              </a:rPr>
              <a:t>f.a</a:t>
            </a:r>
            <a:r>
              <a:rPr lang="en-US" dirty="0" smtClean="0">
                <a:latin typeface="Goudy Old Style" pitchFamily="18" charset="0"/>
              </a:rPr>
              <a:t> (5,8,11,14-eicosatetraenoic acid).</a:t>
            </a:r>
          </a:p>
          <a:p>
            <a:pPr marL="411163">
              <a:spcBef>
                <a:spcPts val="700"/>
              </a:spcBef>
              <a:buSzPct val="93000"/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Potent physiological effects on virtually every tissue in the body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100" normalizeH="0" baseline="0" noProof="0" dirty="0" err="1" smtClean="0">
                <a:ln>
                  <a:noFill/>
                </a:ln>
                <a:effectLst/>
                <a:uLnTx/>
                <a:uFillTx/>
                <a:latin typeface="Goudy Old Style" pitchFamily="18" charset="0"/>
                <a:ea typeface="+mj-ea"/>
                <a:cs typeface="+mj-cs"/>
              </a:rPr>
              <a:t>Eicosanoids</a:t>
            </a:r>
            <a:endParaRPr kumimoji="0" lang="en-US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Goudy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Physiological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US" sz="11200" b="1" dirty="0" smtClean="0">
                <a:latin typeface="Goudy Old Style" pitchFamily="18" charset="0"/>
              </a:rPr>
              <a:t>Female reproductive system </a:t>
            </a:r>
          </a:p>
          <a:p>
            <a:r>
              <a:rPr lang="en-US" sz="11600" b="1" dirty="0" err="1" smtClean="0">
                <a:latin typeface="Goudy Old Style" pitchFamily="18" charset="0"/>
              </a:rPr>
              <a:t>Steroidogenesis</a:t>
            </a:r>
            <a:r>
              <a:rPr lang="en-US" sz="11600" b="1" dirty="0" smtClean="0">
                <a:latin typeface="Goudy Old Style" pitchFamily="18" charset="0"/>
              </a:rPr>
              <a:t>.</a:t>
            </a:r>
            <a:endParaRPr lang="en-US" sz="11600" dirty="0" smtClean="0">
              <a:latin typeface="Goudy Old Style" pitchFamily="18" charset="0"/>
            </a:endParaRPr>
          </a:p>
          <a:p>
            <a:pPr lvl="1"/>
            <a:r>
              <a:rPr lang="en-US" sz="10800" dirty="0" smtClean="0">
                <a:latin typeface="Goudy Old Style" pitchFamily="18" charset="0"/>
              </a:rPr>
              <a:t>PGE</a:t>
            </a:r>
            <a:r>
              <a:rPr lang="en-US" sz="10800" baseline="-25000" dirty="0" smtClean="0">
                <a:latin typeface="Goudy Old Style" pitchFamily="18" charset="0"/>
              </a:rPr>
              <a:t>2 </a:t>
            </a:r>
            <a:r>
              <a:rPr lang="en-US" sz="10800" dirty="0" smtClean="0">
                <a:latin typeface="Goudy Old Style" pitchFamily="18" charset="0"/>
              </a:rPr>
              <a:t> stimulate the activity of </a:t>
            </a:r>
            <a:r>
              <a:rPr lang="en-US" sz="10800" dirty="0" err="1" smtClean="0">
                <a:latin typeface="Goudy Old Style" pitchFamily="18" charset="0"/>
              </a:rPr>
              <a:t>adenylate</a:t>
            </a:r>
            <a:r>
              <a:rPr lang="en-US" sz="10800" dirty="0" smtClean="0">
                <a:latin typeface="Goudy Old Style" pitchFamily="18" charset="0"/>
              </a:rPr>
              <a:t> </a:t>
            </a:r>
            <a:r>
              <a:rPr lang="en-US" sz="10800" dirty="0" err="1" smtClean="0">
                <a:latin typeface="Goudy Old Style" pitchFamily="18" charset="0"/>
              </a:rPr>
              <a:t>cyclase</a:t>
            </a:r>
            <a:endParaRPr lang="en-US" sz="10800" dirty="0" smtClean="0">
              <a:latin typeface="Goudy Old Style" pitchFamily="18" charset="0"/>
            </a:endParaRPr>
          </a:p>
          <a:p>
            <a:pPr lvl="1"/>
            <a:r>
              <a:rPr lang="en-US" sz="10800" dirty="0" smtClean="0">
                <a:latin typeface="Goudy Old Style" pitchFamily="18" charset="0"/>
              </a:rPr>
              <a:t> raise the concentration of cyclic AMP. 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stimulates formation of progesterone in the ovary</a:t>
            </a:r>
          </a:p>
          <a:p>
            <a:r>
              <a:rPr lang="en-US" sz="11200" b="1" dirty="0" smtClean="0">
                <a:latin typeface="Goudy Old Style" pitchFamily="18" charset="0"/>
              </a:rPr>
              <a:t>Ovulation </a:t>
            </a:r>
            <a:endParaRPr lang="en-US" sz="11200" dirty="0" smtClean="0">
              <a:latin typeface="Goudy Old Style" pitchFamily="18" charset="0"/>
            </a:endParaRPr>
          </a:p>
          <a:p>
            <a:pPr lvl="1"/>
            <a:r>
              <a:rPr lang="en-US" sz="10800" dirty="0" smtClean="0">
                <a:latin typeface="Goudy Old Style" pitchFamily="18" charset="0"/>
              </a:rPr>
              <a:t>PGE &amp; PGF</a:t>
            </a:r>
          </a:p>
          <a:p>
            <a:pPr lvl="1"/>
            <a:r>
              <a:rPr lang="en-US" sz="11200" dirty="0" smtClean="0">
                <a:latin typeface="Goudy Old Style" pitchFamily="18" charset="0"/>
              </a:rPr>
              <a:t>Produced by ovary &amp; endometrial cells</a:t>
            </a:r>
          </a:p>
          <a:p>
            <a:pPr lvl="1"/>
            <a:r>
              <a:rPr lang="en-US" sz="11200" dirty="0" smtClean="0">
                <a:latin typeface="Goudy Old Style" pitchFamily="18" charset="0"/>
              </a:rPr>
              <a:t>Response to decreased level of  blood LH </a:t>
            </a:r>
          </a:p>
          <a:p>
            <a:pPr lvl="1"/>
            <a:r>
              <a:rPr lang="en-US" sz="11200" dirty="0" smtClean="0">
                <a:latin typeface="Goudy Old Style" pitchFamily="18" charset="0"/>
              </a:rPr>
              <a:t>Initiates regression of the corpus </a:t>
            </a:r>
            <a:r>
              <a:rPr lang="en-US" sz="11200" dirty="0" err="1" smtClean="0">
                <a:latin typeface="Goudy Old Style" pitchFamily="18" charset="0"/>
              </a:rPr>
              <a:t>luteum</a:t>
            </a:r>
            <a:endParaRPr lang="en-US" sz="11200" dirty="0" smtClean="0">
              <a:latin typeface="Goudy Old Style" pitchFamily="18" charset="0"/>
            </a:endParaRPr>
          </a:p>
          <a:p>
            <a:r>
              <a:rPr lang="en-US" sz="11600" b="1" dirty="0" smtClean="0">
                <a:latin typeface="Goudy Old Style" pitchFamily="18" charset="0"/>
              </a:rPr>
              <a:t>Menstruation </a:t>
            </a:r>
            <a:endParaRPr lang="en-US" sz="11600" dirty="0" smtClean="0">
              <a:latin typeface="Goudy Old Style" pitchFamily="18" charset="0"/>
            </a:endParaRPr>
          </a:p>
          <a:p>
            <a:pPr lvl="1"/>
            <a:r>
              <a:rPr lang="en-US" sz="10800" dirty="0" smtClean="0">
                <a:latin typeface="Goudy Old Style" pitchFamily="18" charset="0"/>
              </a:rPr>
              <a:t>PGS </a:t>
            </a:r>
            <a:r>
              <a:rPr lang="en-US" sz="10800" dirty="0" err="1" smtClean="0">
                <a:latin typeface="Goudy Old Style" pitchFamily="18" charset="0"/>
              </a:rPr>
              <a:t>intiate</a:t>
            </a:r>
            <a:r>
              <a:rPr lang="en-US" sz="10800" dirty="0" smtClean="0">
                <a:latin typeface="Goudy Old Style" pitchFamily="18" charset="0"/>
              </a:rPr>
              <a:t> menstruation 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 increasing the contraction of </a:t>
            </a:r>
            <a:r>
              <a:rPr lang="en-US" sz="10800" dirty="0" err="1" smtClean="0">
                <a:latin typeface="Goudy Old Style" pitchFamily="18" charset="0"/>
              </a:rPr>
              <a:t>myometrium</a:t>
            </a:r>
            <a:r>
              <a:rPr lang="en-US" sz="10800" dirty="0" smtClean="0">
                <a:latin typeface="Goudy Old Style" pitchFamily="18" charset="0"/>
              </a:rPr>
              <a:t> smooth muscles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Results in </a:t>
            </a:r>
            <a:r>
              <a:rPr lang="en-US" sz="10800" dirty="0" err="1" smtClean="0">
                <a:latin typeface="Goudy Old Style" pitchFamily="18" charset="0"/>
              </a:rPr>
              <a:t>ischaemia</a:t>
            </a:r>
            <a:r>
              <a:rPr lang="en-US" sz="10800" dirty="0" smtClean="0">
                <a:latin typeface="Goudy Old Style" pitchFamily="18" charset="0"/>
              </a:rPr>
              <a:t>. </a:t>
            </a:r>
          </a:p>
          <a:p>
            <a:endParaRPr lang="en-US" sz="11200" b="1" dirty="0" smtClean="0">
              <a:latin typeface="Goudy Old Style" pitchFamily="18" charset="0"/>
            </a:endParaRPr>
          </a:p>
          <a:p>
            <a:endParaRPr lang="en-US" sz="11200" b="1" dirty="0" smtClean="0">
              <a:latin typeface="Goudy Old Style" pitchFamily="18" charset="0"/>
            </a:endParaRPr>
          </a:p>
          <a:p>
            <a:endParaRPr lang="en-US" sz="11200" b="1" dirty="0" smtClean="0">
              <a:latin typeface="Goudy Old Style" pitchFamily="18" charset="0"/>
            </a:endParaRPr>
          </a:p>
          <a:p>
            <a:endParaRPr lang="en-US" sz="11200" b="1" dirty="0" smtClean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r>
              <a:rPr lang="ar-SA" dirty="0" smtClean="0">
                <a:latin typeface="Goudy Old Style" pitchFamily="18" charset="0"/>
              </a:rPr>
              <a:t/>
            </a:r>
            <a:br>
              <a:rPr lang="ar-SA" dirty="0" smtClean="0">
                <a:latin typeface="Goudy Old Style" pitchFamily="18" charset="0"/>
              </a:rPr>
            </a:br>
            <a:endParaRPr lang="en-US" dirty="0"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Goudy Old Style" pitchFamily="18" charset="0"/>
              </a:rPr>
              <a:t>Used as </a:t>
            </a:r>
            <a:r>
              <a:rPr lang="en-US" dirty="0" err="1" smtClean="0">
                <a:latin typeface="Goudy Old Style" pitchFamily="18" charset="0"/>
              </a:rPr>
              <a:t>arbortificients</a:t>
            </a:r>
            <a:r>
              <a:rPr lang="en-US" dirty="0" smtClean="0">
                <a:latin typeface="Goudy Old Style" pitchFamily="18" charset="0"/>
              </a:rPr>
              <a:t>. </a:t>
            </a:r>
          </a:p>
          <a:p>
            <a:pPr lvl="1"/>
            <a:r>
              <a:rPr lang="en-US" sz="3200" dirty="0" smtClean="0">
                <a:latin typeface="Goudy Old Style" pitchFamily="18" charset="0"/>
              </a:rPr>
              <a:t>increased level of PGs causes increased </a:t>
            </a:r>
            <a:r>
              <a:rPr lang="en-US" sz="3200" dirty="0" err="1" smtClean="0">
                <a:latin typeface="Goudy Old Style" pitchFamily="18" charset="0"/>
              </a:rPr>
              <a:t>myometrium</a:t>
            </a:r>
            <a:r>
              <a:rPr lang="en-US" sz="3200" dirty="0" smtClean="0">
                <a:latin typeface="Goudy Old Style" pitchFamily="18" charset="0"/>
              </a:rPr>
              <a:t> contractility </a:t>
            </a:r>
          </a:p>
          <a:p>
            <a:pPr lvl="1"/>
            <a:r>
              <a:rPr lang="en-US" sz="3200" dirty="0" smtClean="0">
                <a:latin typeface="Goudy Old Style" pitchFamily="18" charset="0"/>
              </a:rPr>
              <a:t>Prevents implantation.</a:t>
            </a:r>
          </a:p>
          <a:p>
            <a:r>
              <a:rPr lang="en-US" dirty="0" smtClean="0">
                <a:latin typeface="Goudy Old Style" pitchFamily="18" charset="0"/>
              </a:rPr>
              <a:t>PG synthesis inhibitors can treat disorders like: </a:t>
            </a:r>
          </a:p>
          <a:p>
            <a:pPr lvl="1"/>
            <a:r>
              <a:rPr lang="en-US" sz="3200" dirty="0" err="1" smtClean="0">
                <a:latin typeface="Goudy Old Style" pitchFamily="18" charset="0"/>
              </a:rPr>
              <a:t>dysmenorrhoea</a:t>
            </a:r>
            <a:r>
              <a:rPr lang="en-US" sz="3200" dirty="0" smtClean="0">
                <a:latin typeface="Goudy Old Style" pitchFamily="18" charset="0"/>
              </a:rPr>
              <a:t> (painful menstruation) </a:t>
            </a:r>
          </a:p>
          <a:p>
            <a:pPr lvl="1"/>
            <a:r>
              <a:rPr lang="en-US" sz="3200" dirty="0" err="1" smtClean="0">
                <a:latin typeface="Goudy Old Style" pitchFamily="18" charset="0"/>
              </a:rPr>
              <a:t>menorrhagia</a:t>
            </a:r>
            <a:r>
              <a:rPr lang="en-US" sz="3200" dirty="0" smtClean="0">
                <a:latin typeface="Goudy Old Style" pitchFamily="18" charset="0"/>
              </a:rPr>
              <a:t> (</a:t>
            </a:r>
            <a:r>
              <a:rPr lang="en-US" sz="3200" dirty="0" err="1" smtClean="0">
                <a:latin typeface="Goudy Old Style" pitchFamily="18" charset="0"/>
              </a:rPr>
              <a:t>execessive</a:t>
            </a:r>
            <a:r>
              <a:rPr lang="en-US" sz="3200" dirty="0" smtClean="0">
                <a:latin typeface="Goudy Old Style" pitchFamily="18" charset="0"/>
              </a:rPr>
              <a:t> or prolonged menstruation) </a:t>
            </a:r>
          </a:p>
          <a:p>
            <a:r>
              <a:rPr lang="en-US" dirty="0" smtClean="0">
                <a:latin typeface="Goudy Old Style" pitchFamily="18" charset="0"/>
              </a:rPr>
              <a:t> IUD</a:t>
            </a:r>
          </a:p>
          <a:p>
            <a:pPr lvl="1"/>
            <a:r>
              <a:rPr lang="en-US" sz="3200" dirty="0" smtClean="0">
                <a:latin typeface="Goudy Old Style" pitchFamily="18" charset="0"/>
              </a:rPr>
              <a:t>Effectiveness depends on the stimulation of local PG production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477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Goudy Old Style" pitchFamily="18" charset="0"/>
              </a:rPr>
              <a:t>Parturition </a:t>
            </a:r>
            <a:endParaRPr lang="en-US" sz="2800" dirty="0" smtClean="0">
              <a:latin typeface="Goudy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In  </a:t>
            </a:r>
            <a:r>
              <a:rPr lang="en-US" dirty="0" err="1" smtClean="0">
                <a:latin typeface="Goudy Old Style" pitchFamily="18" charset="0"/>
              </a:rPr>
              <a:t>labour</a:t>
            </a:r>
            <a:r>
              <a:rPr lang="en-US" dirty="0" smtClean="0">
                <a:latin typeface="Goudy Old Style" pitchFamily="18" charset="0"/>
              </a:rPr>
              <a:t>, amniotic fluid PGS levels increases &gt;10X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reflects a </a:t>
            </a:r>
            <a:r>
              <a:rPr lang="en-US" dirty="0" err="1" smtClean="0">
                <a:latin typeface="Goudy Old Style" pitchFamily="18" charset="0"/>
              </a:rPr>
              <a:t>conc</a:t>
            </a:r>
            <a:r>
              <a:rPr lang="en-US" dirty="0" smtClean="0">
                <a:latin typeface="Goudy Old Style" pitchFamily="18" charset="0"/>
              </a:rPr>
              <a:t> change in the </a:t>
            </a:r>
            <a:r>
              <a:rPr lang="en-US" dirty="0" err="1" smtClean="0">
                <a:latin typeface="Goudy Old Style" pitchFamily="18" charset="0"/>
              </a:rPr>
              <a:t>myomentrium</a:t>
            </a:r>
            <a:r>
              <a:rPr lang="en-US" dirty="0" smtClean="0">
                <a:latin typeface="Goudy Old Style" pitchFamily="18" charset="0"/>
              </a:rPr>
              <a:t>.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PG initiates the contractile activity of the </a:t>
            </a:r>
            <a:r>
              <a:rPr lang="en-US" dirty="0" err="1" smtClean="0">
                <a:latin typeface="Goudy Old Style" pitchFamily="18" charset="0"/>
              </a:rPr>
              <a:t>myometrium</a:t>
            </a:r>
            <a:endParaRPr lang="en-US" dirty="0" smtClean="0">
              <a:latin typeface="Goudy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cause relaxation of  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uterine &amp;</a:t>
            </a:r>
            <a:r>
              <a:rPr lang="en-US" dirty="0" smtClean="0">
                <a:latin typeface="Goudy Old Style" pitchFamily="18" charset="0"/>
              </a:rPr>
              <a:t>cervix 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smooth muscles.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pregnant women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and PGF</a:t>
            </a:r>
            <a:r>
              <a:rPr lang="en-US" baseline="-25000" dirty="0" smtClean="0">
                <a:latin typeface="Goudy Old Style" pitchFamily="18" charset="0"/>
                <a:cs typeface="Tahoma" pitchFamily="34" charset="0"/>
              </a:rPr>
              <a:t>2a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cause contraction of uterine smooth muscle </a:t>
            </a:r>
          </a:p>
          <a:p>
            <a:pPr marL="411163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dirty="0" err="1" smtClean="0">
                <a:effectLst>
                  <a:outerShdw blurRad="38100" dist="38100" dir="2700000" algn="tl">
                    <a:srgbClr val="4E5B6F"/>
                  </a:outerShdw>
                </a:effectLst>
                <a:latin typeface="Goudy Old Style" pitchFamily="18" charset="0"/>
                <a:cs typeface="Tahoma" pitchFamily="34" charset="0"/>
              </a:rPr>
              <a:t>nonpregnant</a:t>
            </a:r>
            <a:r>
              <a:rPr lang="en-US" dirty="0" smtClean="0">
                <a:effectLst>
                  <a:outerShdw blurRad="38100" dist="38100" dir="2700000" algn="tl">
                    <a:srgbClr val="4E5B6F"/>
                  </a:outerShdw>
                </a:effectLst>
                <a:latin typeface="Goudy Old Style" pitchFamily="18" charset="0"/>
                <a:cs typeface="Tahoma" pitchFamily="34" charset="0"/>
              </a:rPr>
              <a:t> uterus</a:t>
            </a:r>
          </a:p>
          <a:p>
            <a:pPr marL="411163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 has a more variable response to prostaglandins</a:t>
            </a:r>
          </a:p>
          <a:p>
            <a:pPr marL="931863" lvl="3" indent="-342900">
              <a:spcBef>
                <a:spcPts val="700"/>
              </a:spcBef>
              <a:buSzPct val="95000"/>
              <a:buFont typeface="Wingdings" pitchFamily="2" charset="2"/>
              <a:buChar char="v"/>
            </a:pP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PGF</a:t>
            </a:r>
            <a:r>
              <a:rPr lang="en-US" sz="2800" b="1" baseline="-25000" dirty="0" smtClean="0">
                <a:latin typeface="Goudy Old Style" pitchFamily="18" charset="0"/>
                <a:cs typeface="Tahoma" pitchFamily="34" charset="0"/>
              </a:rPr>
              <a:t>2a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causes contraction</a:t>
            </a:r>
          </a:p>
          <a:p>
            <a:pPr marL="931863" lvl="3" indent="-342900">
              <a:spcBef>
                <a:spcPts val="700"/>
              </a:spcBef>
              <a:buSzPct val="95000"/>
              <a:buFont typeface="Wingdings" pitchFamily="2" charset="2"/>
              <a:buChar char="v"/>
            </a:pP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sz="28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causes relaxation</a:t>
            </a:r>
            <a:endParaRPr lang="en-US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atin typeface="Goudy Old Style" pitchFamily="18" charset="0"/>
              </a:rPr>
              <a:t>Gastrointestinal tract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PGE and PGA regulates secretion of</a:t>
            </a:r>
          </a:p>
          <a:p>
            <a:pPr lvl="2"/>
            <a:r>
              <a:rPr lang="en-US" sz="2000" dirty="0" smtClean="0">
                <a:latin typeface="Goudy Old Style" pitchFamily="18" charset="0"/>
              </a:rPr>
              <a:t> gastric </a:t>
            </a:r>
          </a:p>
          <a:p>
            <a:pPr lvl="2"/>
            <a:r>
              <a:rPr lang="en-US" sz="2000" dirty="0" smtClean="0">
                <a:latin typeface="Goudy Old Style" pitchFamily="18" charset="0"/>
              </a:rPr>
              <a:t> histamine.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High levels PGE &amp; A decrease protons &amp; pepsin secretion </a:t>
            </a:r>
          </a:p>
          <a:p>
            <a:pPr lvl="1">
              <a:defRPr/>
            </a:pP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PGI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inhibit acid and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pepsinogen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secretion in the stomach. </a:t>
            </a:r>
          </a:p>
          <a:p>
            <a:pPr lvl="1">
              <a:defRPr/>
            </a:pP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PGF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2a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increase the rate of longitudinal contraction in the gut and decrease transit 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time.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latin typeface="Goudy Old Style" pitchFamily="18" charset="0"/>
              </a:rPr>
              <a:t>Gastrointestinal tract</a:t>
            </a:r>
          </a:p>
          <a:p>
            <a:pPr lvl="1">
              <a:defRPr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The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leukotrienes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>
              <a:defRPr/>
            </a:pP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are potent stimulators of gastrointestinal smooth muscle.</a:t>
            </a:r>
          </a:p>
          <a:p>
            <a:pPr lvl="1">
              <a:defRPr/>
            </a:pP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Prostaglandins </a:t>
            </a:r>
          </a:p>
          <a:p>
            <a:pPr lvl="2">
              <a:defRPr/>
            </a:pP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increase mucus, water, and electrolyte secretion in the stomach and the intestine.</a:t>
            </a:r>
            <a:endParaRPr lang="ar-SA" sz="3200" dirty="0" smtClean="0">
              <a:latin typeface="Goudy Old Style" pitchFamily="18" charset="0"/>
            </a:endParaRPr>
          </a:p>
          <a:p>
            <a:pPr lvl="3"/>
            <a:endParaRPr lang="en-US" dirty="0" smtClean="0">
              <a:latin typeface="Goudy Old Style" pitchFamily="18" charset="0"/>
            </a:endParaRPr>
          </a:p>
          <a:p>
            <a:pPr lvl="3"/>
            <a:endParaRPr lang="en-US" dirty="0" smtClean="0">
              <a:latin typeface="Goudy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3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11200" b="1" dirty="0" smtClean="0">
                <a:latin typeface="Goudy Old Style" pitchFamily="18" charset="0"/>
              </a:rPr>
              <a:t>Control of blood pressure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PGs have </a:t>
            </a:r>
            <a:r>
              <a:rPr lang="en-US" sz="10800" dirty="0" err="1" smtClean="0">
                <a:latin typeface="Goudy Old Style" pitchFamily="18" charset="0"/>
              </a:rPr>
              <a:t>vasodilatory</a:t>
            </a:r>
            <a:r>
              <a:rPr lang="en-US" sz="10800" dirty="0" smtClean="0">
                <a:latin typeface="Goudy Old Style" pitchFamily="18" charset="0"/>
              </a:rPr>
              <a:t> effects on the kidney.  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increase renal blood flow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increase the rate of </a:t>
            </a:r>
            <a:r>
              <a:rPr lang="en-US" sz="10800" dirty="0" err="1" smtClean="0">
                <a:latin typeface="Goudy Old Style" pitchFamily="18" charset="0"/>
              </a:rPr>
              <a:t>renin</a:t>
            </a:r>
            <a:r>
              <a:rPr lang="en-US" sz="10800" dirty="0" smtClean="0">
                <a:latin typeface="Goudy Old Style" pitchFamily="18" charset="0"/>
              </a:rPr>
              <a:t> release 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increase sodium excretion. </a:t>
            </a:r>
          </a:p>
          <a:p>
            <a:pPr lvl="1"/>
            <a:r>
              <a:rPr lang="en-US" sz="10800" dirty="0" smtClean="0">
                <a:latin typeface="Goudy Old Style" pitchFamily="18" charset="0"/>
              </a:rPr>
              <a:t>Hypertension </a:t>
            </a:r>
          </a:p>
          <a:p>
            <a:pPr lvl="2"/>
            <a:r>
              <a:rPr lang="en-US" sz="10400" dirty="0" smtClean="0">
                <a:latin typeface="Goudy Old Style" pitchFamily="18" charset="0"/>
              </a:rPr>
              <a:t>kidney inability to synthesis PGs in sufficient amounts</a:t>
            </a:r>
          </a:p>
          <a:p>
            <a:endParaRPr lang="en-US" sz="11200" dirty="0" smtClean="0">
              <a:latin typeface="Goudy Old Style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52578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b="1" dirty="0" smtClean="0">
                <a:latin typeface="Goudy Old Style" pitchFamily="18" charset="0"/>
              </a:rPr>
              <a:t>Pain and Inflammation </a:t>
            </a:r>
            <a:endParaRPr lang="en-US" sz="2800" dirty="0" smtClean="0">
              <a:latin typeface="Goudy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vasodilation</a:t>
            </a:r>
            <a:r>
              <a:rPr lang="en-US" dirty="0" smtClean="0">
                <a:latin typeface="Goudy Old Style" pitchFamily="18" charset="0"/>
              </a:rPr>
              <a:t> and increased vascular permeability.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High levels of PGs cause pain by direct action on pain receptors</a:t>
            </a:r>
          </a:p>
          <a:p>
            <a:r>
              <a:rPr lang="en-US" dirty="0" smtClean="0">
                <a:latin typeface="Goudy Old Style" pitchFamily="18" charset="0"/>
              </a:rPr>
              <a:t> </a:t>
            </a:r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sz="36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PGI</a:t>
            </a:r>
            <a:r>
              <a:rPr lang="en-US" sz="36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1"/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cause an increase in blood flow </a:t>
            </a:r>
          </a:p>
          <a:p>
            <a:pPr lvl="1"/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promote, but do not cause edema. </a:t>
            </a:r>
          </a:p>
          <a:p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HETEs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(</a:t>
            </a:r>
            <a:r>
              <a:rPr lang="en-US" sz="2400" dirty="0" smtClean="0">
                <a:latin typeface="Goudy Old Style" pitchFamily="18" charset="0"/>
                <a:cs typeface="Tahoma" pitchFamily="34" charset="0"/>
              </a:rPr>
              <a:t>5-HETE, 12-HETE, 15-HETE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) 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&amp; </a:t>
            </a:r>
            <a:r>
              <a:rPr lang="en-US" sz="3600" dirty="0" err="1" smtClean="0">
                <a:latin typeface="Goudy Old Style" pitchFamily="18" charset="0"/>
                <a:cs typeface="Tahoma" pitchFamily="34" charset="0"/>
              </a:rPr>
              <a:t>leukotrienes</a:t>
            </a:r>
            <a:endParaRPr lang="en-US" sz="3600" dirty="0" smtClean="0">
              <a:latin typeface="Goudy Old Style" pitchFamily="18" charset="0"/>
              <a:cs typeface="Tahoma" pitchFamily="34" charset="0"/>
            </a:endParaRP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 cause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chemotaxis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of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neutrophils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eosinophils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.</a:t>
            </a:r>
          </a:p>
          <a:p>
            <a:endParaRPr lang="ar-SA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b="1" dirty="0" smtClean="0">
                <a:latin typeface="Goudy Old Style" pitchFamily="18" charset="0"/>
              </a:rPr>
              <a:t>Fever </a:t>
            </a:r>
            <a:endParaRPr lang="en-US" dirty="0" smtClean="0">
              <a:latin typeface="Goudy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Hypothamus</a:t>
            </a:r>
            <a:r>
              <a:rPr lang="en-US" dirty="0" smtClean="0">
                <a:latin typeface="Goudy Old Style" pitchFamily="18" charset="0"/>
              </a:rPr>
              <a:t> is temp regulatory centre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 fever results from raised levels of PGs in the hypothalamus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Presence of PGE</a:t>
            </a:r>
            <a:r>
              <a:rPr lang="en-US" baseline="-25000" dirty="0" smtClean="0">
                <a:latin typeface="Goudy Old Style" pitchFamily="18" charset="0"/>
              </a:rPr>
              <a:t>1</a:t>
            </a:r>
            <a:r>
              <a:rPr lang="en-US" dirty="0" smtClean="0">
                <a:latin typeface="Goudy Old Style" pitchFamily="18" charset="0"/>
              </a:rPr>
              <a:t> in 3</a:t>
            </a:r>
            <a:r>
              <a:rPr lang="en-US" baseline="30000" dirty="0" smtClean="0">
                <a:latin typeface="Goudy Old Style" pitchFamily="18" charset="0"/>
              </a:rPr>
              <a:t>rd</a:t>
            </a:r>
            <a:r>
              <a:rPr lang="en-US" dirty="0" smtClean="0">
                <a:latin typeface="Goudy Old Style" pitchFamily="18" charset="0"/>
              </a:rPr>
              <a:t> third </a:t>
            </a:r>
            <a:r>
              <a:rPr lang="en-US" dirty="0" err="1" smtClean="0">
                <a:latin typeface="Goudy Old Style" pitchFamily="18" charset="0"/>
              </a:rPr>
              <a:t>venricle</a:t>
            </a:r>
            <a:r>
              <a:rPr lang="en-US" dirty="0" smtClean="0">
                <a:latin typeface="Goudy Old Style" pitchFamily="18" charset="0"/>
              </a:rPr>
              <a:t> induces fever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 Raised </a:t>
            </a:r>
            <a:r>
              <a:rPr lang="en-US" dirty="0" err="1" smtClean="0">
                <a:latin typeface="Goudy Old Style" pitchFamily="18" charset="0"/>
              </a:rPr>
              <a:t>pyrogen</a:t>
            </a:r>
            <a:r>
              <a:rPr lang="en-US" dirty="0" smtClean="0">
                <a:latin typeface="Goudy Old Style" pitchFamily="18" charset="0"/>
              </a:rPr>
              <a:t> levels  CFS induces fever.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Fever drugs </a:t>
            </a:r>
            <a:r>
              <a:rPr lang="en-US" dirty="0" err="1" smtClean="0">
                <a:latin typeface="Goudy Old Style" pitchFamily="18" charset="0"/>
              </a:rPr>
              <a:t>asprin</a:t>
            </a:r>
            <a:r>
              <a:rPr lang="en-US" dirty="0" smtClean="0">
                <a:latin typeface="Goudy Old Style" pitchFamily="18" charset="0"/>
              </a:rPr>
              <a:t>, </a:t>
            </a:r>
            <a:r>
              <a:rPr lang="en-US" dirty="0" err="1" smtClean="0">
                <a:latin typeface="Goudy Old Style" pitchFamily="18" charset="0"/>
              </a:rPr>
              <a:t>paracetamol</a:t>
            </a:r>
            <a:r>
              <a:rPr lang="en-US" dirty="0" smtClean="0">
                <a:latin typeface="Goudy Old Style" pitchFamily="18" charset="0"/>
              </a:rPr>
              <a:t> &amp; </a:t>
            </a:r>
            <a:r>
              <a:rPr lang="en-US" dirty="0" err="1" smtClean="0">
                <a:latin typeface="Goudy Old Style" pitchFamily="18" charset="0"/>
              </a:rPr>
              <a:t>indomethacin</a:t>
            </a:r>
            <a:r>
              <a:rPr lang="en-US" dirty="0" smtClean="0">
                <a:latin typeface="Goudy Old Style" pitchFamily="18" charset="0"/>
              </a:rPr>
              <a:t>. inhibit PG </a:t>
            </a:r>
            <a:r>
              <a:rPr lang="en-US" dirty="0" err="1" smtClean="0">
                <a:latin typeface="Goudy Old Style" pitchFamily="18" charset="0"/>
              </a:rPr>
              <a:t>syn</a:t>
            </a:r>
            <a:r>
              <a:rPr lang="en-US" dirty="0" smtClean="0">
                <a:latin typeface="Goudy Old Style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</a:rPr>
              <a:t>Asprin</a:t>
            </a:r>
            <a:r>
              <a:rPr lang="en-US" dirty="0" smtClean="0">
                <a:latin typeface="Goudy Old Style" pitchFamily="18" charset="0"/>
              </a:rPr>
              <a:t> inhibit brain COX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 -very effective at reducing body temperatures.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sz="2000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sz="2000" dirty="0"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54403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000" b="1" dirty="0" smtClean="0">
                <a:latin typeface="Goudy Old Style" pitchFamily="18" charset="0"/>
              </a:rPr>
              <a:t>Blood clotting </a:t>
            </a:r>
            <a:endParaRPr lang="en-US" sz="2000" dirty="0" smtClean="0">
              <a:latin typeface="Goudy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platelets aggregation </a:t>
            </a:r>
            <a:r>
              <a:rPr lang="en-US" sz="2000" dirty="0" err="1" smtClean="0">
                <a:latin typeface="Goudy Old Style" pitchFamily="18" charset="0"/>
              </a:rPr>
              <a:t>intiates</a:t>
            </a:r>
            <a:r>
              <a:rPr lang="en-US" sz="2000" dirty="0" smtClean="0">
                <a:latin typeface="Goudy Old Style" pitchFamily="18" charset="0"/>
              </a:rPr>
              <a:t> blood clotting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PGs, TX and PGI produced by platelets 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potent inducers of platelet aggregation.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Blood PGI 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Formed  in endothelial cells of arterial wall 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the lungs </a:t>
            </a:r>
          </a:p>
          <a:p>
            <a:pPr lvl="2"/>
            <a:r>
              <a:rPr lang="en-US" sz="2000" dirty="0" smtClean="0">
                <a:latin typeface="Goudy Old Style" pitchFamily="18" charset="0"/>
              </a:rPr>
              <a:t>inhibit platelet aggregation.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PGI are produced in sufficient levels to </a:t>
            </a:r>
            <a:r>
              <a:rPr lang="en-US" sz="2000" dirty="0" err="1" smtClean="0">
                <a:latin typeface="Goudy Old Style" pitchFamily="18" charset="0"/>
              </a:rPr>
              <a:t>overide</a:t>
            </a:r>
            <a:r>
              <a:rPr lang="en-US" sz="2000" dirty="0" smtClean="0">
                <a:latin typeface="Goudy Old Style" pitchFamily="18" charset="0"/>
              </a:rPr>
              <a:t> TX effects normally.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No significant platelet aggregation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Arterial wall  damage reduces the rate of PGI synthesis &amp; release </a:t>
            </a:r>
          </a:p>
          <a:p>
            <a:pPr lvl="1"/>
            <a:r>
              <a:rPr lang="en-US" sz="2000" dirty="0" err="1" smtClean="0">
                <a:latin typeface="Goudy Old Style" pitchFamily="18" charset="0"/>
              </a:rPr>
              <a:t>thromboxane</a:t>
            </a:r>
            <a:r>
              <a:rPr lang="en-US" sz="2000" dirty="0" smtClean="0">
                <a:latin typeface="Goudy Old Style" pitchFamily="18" charset="0"/>
              </a:rPr>
              <a:t>  effect predominates 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Initiates platelets aggregation and of clotting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Atherosclerotic plague reduce the rate of  PGI synthesis &amp; </a:t>
            </a:r>
            <a:r>
              <a:rPr lang="en-US" sz="2000" dirty="0" err="1" smtClean="0">
                <a:latin typeface="Goudy Old Style" pitchFamily="18" charset="0"/>
              </a:rPr>
              <a:t>realese</a:t>
            </a:r>
            <a:r>
              <a:rPr lang="en-US" sz="2000" dirty="0" smtClean="0">
                <a:latin typeface="Goudy Old Style" pitchFamily="18" charset="0"/>
              </a:rPr>
              <a:t> </a:t>
            </a:r>
          </a:p>
          <a:p>
            <a:pPr lvl="1"/>
            <a:r>
              <a:rPr lang="en-US" sz="2000" dirty="0" smtClean="0">
                <a:latin typeface="Goudy Old Style" pitchFamily="18" charset="0"/>
              </a:rPr>
              <a:t>increases chance of thrombus formation in an undamaged artery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May lead to fatal consequences. </a:t>
            </a:r>
          </a:p>
          <a:p>
            <a:endParaRPr lang="en-US" sz="2000" dirty="0" smtClean="0">
              <a:latin typeface="Goudy Old Style" pitchFamily="18" charset="0"/>
            </a:endParaRPr>
          </a:p>
          <a:p>
            <a:endParaRPr lang="en-US" sz="2000" dirty="0" smtClean="0">
              <a:latin typeface="Goudy Old Style" pitchFamily="18" charset="0"/>
            </a:endParaRPr>
          </a:p>
          <a:p>
            <a:endParaRPr lang="en-US" sz="2000" dirty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Physiological Functions of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Eicosanoids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364163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atin typeface="Goudy Old Style" pitchFamily="18" charset="0"/>
                <a:cs typeface="Tahoma" pitchFamily="34" charset="0"/>
              </a:rPr>
              <a:t>Blood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clotting</a:t>
            </a:r>
          </a:p>
          <a:p>
            <a:pPr lvl="1"/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TXA</a:t>
            </a:r>
            <a:r>
              <a:rPr lang="en-US" sz="32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is a potent inducer of platelet aggregation.</a:t>
            </a:r>
          </a:p>
          <a:p>
            <a:pPr lvl="1"/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PGI</a:t>
            </a:r>
            <a:r>
              <a:rPr lang="en-US" sz="32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sz="32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-inhibit platelet aggregation.</a:t>
            </a:r>
          </a:p>
          <a:p>
            <a:pPr lvl="1"/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PGEs -stimulates the renal release of erythropoietin.</a:t>
            </a:r>
          </a:p>
          <a:p>
            <a:pPr lvl="2"/>
            <a:r>
              <a:rPr lang="en-US" dirty="0" smtClean="0">
                <a:latin typeface="Goudy Old Style" pitchFamily="18" charset="0"/>
                <a:cs typeface="Tahoma" pitchFamily="34" charset="0"/>
              </a:rPr>
              <a:t>induce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erythropoiesis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by</a:t>
            </a:r>
          </a:p>
          <a:p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5-HPETE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- stimulates release of histamine</a:t>
            </a:r>
          </a:p>
          <a:p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PGI</a:t>
            </a:r>
            <a:r>
              <a:rPr lang="en-US" sz="36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PGD-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inhibit histamine release.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Properties of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eicosanoids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 </a:t>
            </a:r>
            <a:endParaRPr kumimoji="0" lang="ar-SA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j-ea"/>
              <a:cs typeface="+mj-cs"/>
            </a:endParaRPr>
          </a:p>
        </p:txBody>
      </p:sp>
      <p:sp>
        <p:nvSpPr>
          <p:cNvPr id="3" name="عنصر نائب للمحتوى 2"/>
          <p:cNvSpPr txBox="1">
            <a:spLocks/>
          </p:cNvSpPr>
          <p:nvPr/>
        </p:nvSpPr>
        <p:spPr>
          <a:xfrm>
            <a:off x="914400" y="914400"/>
            <a:ext cx="82296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sz="3500" dirty="0" smtClean="0">
                <a:latin typeface="Goudy Old Style" pitchFamily="18" charset="0"/>
                <a:cs typeface="+mn-cs"/>
              </a:rPr>
              <a:t>Only </a:t>
            </a:r>
            <a:r>
              <a:rPr lang="en-US" sz="3500" dirty="0" err="1" smtClean="0">
                <a:latin typeface="Goudy Old Style" pitchFamily="18" charset="0"/>
                <a:cs typeface="+mn-cs"/>
              </a:rPr>
              <a:t>synthesised</a:t>
            </a:r>
            <a:r>
              <a:rPr lang="en-US" sz="3500" dirty="0" smtClean="0">
                <a:latin typeface="Goudy Old Style" pitchFamily="18" charset="0"/>
                <a:cs typeface="+mn-cs"/>
              </a:rPr>
              <a:t> when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cs typeface="+mn-cs"/>
              </a:rPr>
              <a:t>required</a:t>
            </a:r>
          </a:p>
          <a:p>
            <a:pPr marL="342900" indent="-342900" algn="l" rtl="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500" dirty="0" err="1" smtClean="0">
                <a:latin typeface="Goudy Old Style" pitchFamily="18" charset="0"/>
                <a:cs typeface="+mn-cs"/>
              </a:rPr>
              <a:t>Autocrine</a:t>
            </a:r>
            <a:r>
              <a:rPr lang="en-US" sz="3500" dirty="0" smtClean="0">
                <a:latin typeface="Goudy Old Style" pitchFamily="18" charset="0"/>
                <a:cs typeface="+mn-cs"/>
              </a:rPr>
              <a:t> </a:t>
            </a:r>
            <a:r>
              <a:rPr lang="en-US" sz="3500" dirty="0" smtClean="0">
                <a:latin typeface="Goudy Old Style" pitchFamily="18" charset="0"/>
                <a:cs typeface="+mn-cs"/>
              </a:rPr>
              <a:t>- they act on cells producing </a:t>
            </a:r>
            <a:r>
              <a:rPr lang="en-US" sz="3500" dirty="0" smtClean="0">
                <a:latin typeface="Goudy Old Style" pitchFamily="18" charset="0"/>
                <a:cs typeface="+mn-cs"/>
              </a:rPr>
              <a:t>them- </a:t>
            </a:r>
            <a:r>
              <a:rPr lang="en-US" sz="3500" dirty="0" smtClean="0">
                <a:latin typeface="Goudy Old Style" pitchFamily="18" charset="0"/>
                <a:cs typeface="+mn-cs"/>
              </a:rPr>
              <a:t>local </a:t>
            </a:r>
            <a:r>
              <a:rPr lang="en-US" sz="3500" dirty="0">
                <a:latin typeface="Goudy Old Style" pitchFamily="18" charset="0"/>
                <a:cs typeface="+mn-cs"/>
              </a:rPr>
              <a:t>effects-"local hormones’’</a:t>
            </a:r>
          </a:p>
          <a:p>
            <a:pPr marL="342900" indent="-342900" algn="l" rtl="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cs typeface="+mn-cs"/>
              </a:rPr>
              <a:t>Rapidly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cs typeface="+mn-cs"/>
              </a:rPr>
              <a:t>degraded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cs typeface="+mn-cs"/>
              </a:rPr>
              <a:t>intercellular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cs typeface="+mn-cs"/>
              </a:rPr>
              <a:t>and intracellular  signaling actions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ar-S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>
                <a:latin typeface="Goudy Old Style" pitchFamily="18" charset="0"/>
              </a:rPr>
              <a:t>Physiological functions</a:t>
            </a:r>
            <a:endParaRPr lang="ar-SA" sz="3600" b="1" dirty="0" smtClean="0">
              <a:latin typeface="Goudy Old Style" pitchFamily="18" charset="0"/>
            </a:endParaRPr>
          </a:p>
        </p:txBody>
      </p:sp>
      <p:sp>
        <p:nvSpPr>
          <p:cNvPr id="21507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Vascular smooth muscle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/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sz="28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PGI</a:t>
            </a:r>
            <a:r>
              <a:rPr lang="en-US" sz="28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/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potent vasodilators in most vascular beds. </a:t>
            </a:r>
          </a:p>
          <a:p>
            <a:pPr lvl="2"/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Thromboxane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is a potent vasoconstrictor.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latin typeface="Goudy Old Style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oudy Old Style" pitchFamily="18" charset="0"/>
              </a:rPr>
              <a:t>Physiological functions</a:t>
            </a:r>
            <a:endParaRPr lang="ar-SA" dirty="0" smtClean="0">
              <a:latin typeface="Goudy Old Style" pitchFamily="18" charset="0"/>
            </a:endParaRPr>
          </a:p>
        </p:txBody>
      </p:sp>
      <p:sp>
        <p:nvSpPr>
          <p:cNvPr id="22531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lvl="1" algn="l" rtl="0" eaLnBrk="1" hangingPunct="1"/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Bronchial smooth muscle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 algn="l" rtl="0" eaLnBrk="1" hangingPunct="1"/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PGFs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cause smooth muscle contraction.</a:t>
            </a:r>
          </a:p>
          <a:p>
            <a:pPr lvl="2" algn="l" rtl="0" eaLnBrk="1" hangingPunct="1"/>
            <a:r>
              <a:rPr lang="en-US" sz="3600" b="1" dirty="0" smtClean="0">
                <a:latin typeface="Goudy Old Style" pitchFamily="18" charset="0"/>
                <a:cs typeface="Tahoma" pitchFamily="34" charset="0"/>
              </a:rPr>
              <a:t>PGEs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cause smooth muscle relaxation.</a:t>
            </a:r>
          </a:p>
          <a:p>
            <a:pPr lvl="2" algn="l" rtl="0" eaLnBrk="1" hangingPunct="1"/>
            <a:r>
              <a:rPr lang="en-US" sz="3600" b="1" dirty="0" err="1" smtClean="0">
                <a:latin typeface="Goudy Old Style" pitchFamily="18" charset="0"/>
                <a:cs typeface="Tahoma" pitchFamily="34" charset="0"/>
              </a:rPr>
              <a:t>Leukotrienes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and </a:t>
            </a:r>
            <a:r>
              <a:rPr lang="en-US" sz="3600" b="1" dirty="0" err="1" smtClean="0">
                <a:latin typeface="Goudy Old Style" pitchFamily="18" charset="0"/>
                <a:cs typeface="Tahoma" pitchFamily="34" charset="0"/>
              </a:rPr>
              <a:t>thromboxane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are potent </a:t>
            </a:r>
            <a:r>
              <a:rPr lang="en-US" sz="3600" dirty="0" err="1" smtClean="0">
                <a:latin typeface="Goudy Old Style" pitchFamily="18" charset="0"/>
                <a:cs typeface="Tahoma" pitchFamily="34" charset="0"/>
              </a:rPr>
              <a:t>bronchoconstrictors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 and are the most likely candidates for mediating allergic </a:t>
            </a:r>
            <a:r>
              <a:rPr lang="en-US" sz="3600" dirty="0" err="1" smtClean="0">
                <a:latin typeface="Goudy Old Style" pitchFamily="18" charset="0"/>
                <a:cs typeface="Tahoma" pitchFamily="34" charset="0"/>
              </a:rPr>
              <a:t>bronchospasm</a:t>
            </a:r>
            <a:r>
              <a:rPr lang="en-US" sz="3600" dirty="0" smtClean="0">
                <a:latin typeface="Goudy Old Style" pitchFamily="18" charset="0"/>
                <a:cs typeface="Tahoma" pitchFamily="34" charset="0"/>
              </a:rPr>
              <a:t>.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ar-SA" sz="3600" dirty="0" smtClean="0">
              <a:latin typeface="Goudy Old Style" pitchFamily="18" charset="0"/>
            </a:endParaRPr>
          </a:p>
          <a:p>
            <a:pPr eaLnBrk="1" hangingPunct="1"/>
            <a:endParaRPr lang="ar-SA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787051"/>
          </a:xfrm>
        </p:spPr>
        <p:txBody>
          <a:bodyPr>
            <a:normAutofit/>
          </a:bodyPr>
          <a:lstStyle/>
          <a:p>
            <a:pPr rtl="0" eaLnBrk="1" hangingPunct="1"/>
            <a:r>
              <a:rPr lang="en-US" b="1" smtClean="0">
                <a:latin typeface="Goudy Old Style" pitchFamily="18" charset="0"/>
                <a:cs typeface="Tahoma" pitchFamily="34" charset="0"/>
              </a:rPr>
              <a:t>Therapeutic uses </a:t>
            </a:r>
            <a:endParaRPr lang="ar-SA" b="1" smtClean="0">
              <a:latin typeface="Goudy Old Style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4392453"/>
          </a:xfrm>
        </p:spPr>
        <p:txBody>
          <a:bodyPr>
            <a:normAutofit/>
          </a:bodyPr>
          <a:lstStyle/>
          <a:p>
            <a:pPr lvl="1" algn="l" rtl="0" eaLnBrk="1" hangingPunct="1">
              <a:buFont typeface="Wingdings" pitchFamily="2" charset="2"/>
              <a:buNone/>
            </a:pP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Induction of labor at term</a:t>
            </a:r>
            <a:r>
              <a:rPr lang="en-US" sz="3200" b="1" i="1" dirty="0" smtClean="0">
                <a:latin typeface="Goudy Old Style" pitchFamily="18" charset="0"/>
                <a:cs typeface="Tahoma" pitchFamily="34" charset="0"/>
              </a:rPr>
              <a:t>.</a:t>
            </a: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1" algn="l" rtl="0" eaLnBrk="1" hangingPunct="1"/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Induction of labor is produced by infusion of: </a:t>
            </a:r>
          </a:p>
          <a:p>
            <a:pPr lvl="2" algn="l" rtl="0" eaLnBrk="1" hangingPunct="1">
              <a:buFont typeface="Wingdings" pitchFamily="2" charset="2"/>
              <a:buChar char=""/>
            </a:pP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PGF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2a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 (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carboprost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tromethamine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) [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Hemabate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] or </a:t>
            </a:r>
          </a:p>
          <a:p>
            <a:pPr lvl="2" algn="l" rtl="0" eaLnBrk="1" hangingPunct="1">
              <a:buFont typeface="Wingdings" pitchFamily="2" charset="2"/>
              <a:buChar char=""/>
            </a:pP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 (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dinoprostone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) [</a:t>
            </a:r>
            <a:r>
              <a:rPr lang="en-US" b="1" dirty="0" err="1" smtClean="0">
                <a:latin typeface="Goudy Old Style" pitchFamily="18" charset="0"/>
                <a:cs typeface="Tahoma" pitchFamily="34" charset="0"/>
              </a:rPr>
              <a:t>Prostin</a:t>
            </a:r>
            <a:r>
              <a:rPr lang="en-US" b="1" dirty="0" smtClean="0">
                <a:latin typeface="Goudy Old Style" pitchFamily="18" charset="0"/>
                <a:cs typeface="Tahoma" pitchFamily="34" charset="0"/>
              </a:rPr>
              <a:t> E].</a:t>
            </a:r>
            <a:endParaRPr lang="en-US" sz="4200" b="1" dirty="0" smtClean="0">
              <a:latin typeface="Goudy Old Style" pitchFamily="18" charset="0"/>
              <a:cs typeface="Tahoma" pitchFamily="34" charset="0"/>
            </a:endParaRPr>
          </a:p>
          <a:p>
            <a:pPr algn="l" rtl="0" eaLnBrk="1" hangingPunct="1"/>
            <a:endParaRPr lang="ar-SA" b="1" dirty="0" smtClean="0">
              <a:latin typeface="Goudy Old Style" pitchFamily="18" charset="0"/>
            </a:endParaRPr>
          </a:p>
        </p:txBody>
      </p:sp>
      <p:pic>
        <p:nvPicPr>
          <p:cNvPr id="26628" name="Picture 5" descr="http://pharm.cch.org.tw/newdrug/showimg.php?iid=121"/>
          <p:cNvPicPr>
            <a:picLocks noChangeAspect="1" noChangeArrowheads="1"/>
          </p:cNvPicPr>
          <p:nvPr/>
        </p:nvPicPr>
        <p:blipFill>
          <a:blip r:embed="rId2" cstate="print"/>
          <a:srcRect l="34909" r="36000"/>
          <a:stretch>
            <a:fillRect/>
          </a:stretch>
        </p:blipFill>
        <p:spPr bwMode="auto">
          <a:xfrm>
            <a:off x="5943600" y="3657600"/>
            <a:ext cx="129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7" descr="http://episteme.arstechnica.com/eve/forums/a/ga/ul/117004520041/inlineimg/Y/cervidil.jpg"/>
          <p:cNvPicPr>
            <a:picLocks noChangeAspect="1" noChangeArrowheads="1"/>
          </p:cNvPicPr>
          <p:nvPr/>
        </p:nvPicPr>
        <p:blipFill>
          <a:blip r:embed="rId3" cstate="print"/>
          <a:srcRect r="55373"/>
          <a:stretch>
            <a:fillRect/>
          </a:stretch>
        </p:blipFill>
        <p:spPr bwMode="auto">
          <a:xfrm>
            <a:off x="1219200" y="3733800"/>
            <a:ext cx="396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715000"/>
          </a:xfrm>
        </p:spPr>
        <p:txBody>
          <a:bodyPr/>
          <a:lstStyle/>
          <a:p>
            <a:pPr marL="411163" lvl="1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Therapeutic abortion</a:t>
            </a:r>
            <a:r>
              <a:rPr lang="en-US" sz="3200" b="1" i="1" dirty="0" smtClean="0">
                <a:latin typeface="Goudy Old Style" pitchFamily="18" charset="0"/>
                <a:cs typeface="Tahoma" pitchFamily="34" charset="0"/>
              </a:rPr>
              <a:t>:</a:t>
            </a:r>
            <a:endParaRPr lang="en-US" sz="3200" dirty="0" smtClean="0">
              <a:latin typeface="Goudy Old Style" pitchFamily="18" charset="0"/>
              <a:cs typeface="Tahoma" pitchFamily="34" charset="0"/>
            </a:endParaRPr>
          </a:p>
          <a:p>
            <a:pPr marL="411163" lvl="1" indent="-342900" algn="l" rtl="0" eaLnBrk="1" hangingPunct="1">
              <a:spcBef>
                <a:spcPts val="700"/>
              </a:spcBef>
              <a:buSzPct val="95000"/>
              <a:buFont typeface="Consolas" pitchFamily="49" charset="0"/>
              <a:buAutoNum type="alphaUcPeriod"/>
            </a:pP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Inducing abortion in the second trimester:</a:t>
            </a:r>
          </a:p>
          <a:p>
            <a:pPr marL="931863" lvl="3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Infusion of </a:t>
            </a: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carboprost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tromethamine</a:t>
            </a:r>
            <a:endParaRPr lang="en-US" sz="2800" dirty="0" smtClean="0">
              <a:latin typeface="Goudy Old Style" pitchFamily="18" charset="0"/>
              <a:cs typeface="Tahoma" pitchFamily="34" charset="0"/>
            </a:endParaRPr>
          </a:p>
          <a:p>
            <a:pPr marL="931863" lvl="3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Administration of vaginal suppositories containing </a:t>
            </a: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dinoprostone</a:t>
            </a:r>
            <a:endParaRPr lang="en-US" sz="2800" dirty="0" smtClean="0">
              <a:latin typeface="Goudy Old Style" pitchFamily="18" charset="0"/>
              <a:cs typeface="Tahoma" pitchFamily="34" charset="0"/>
            </a:endParaRPr>
          </a:p>
          <a:p>
            <a:pPr marL="411163" lvl="1" indent="-342900" algn="l" rtl="0" eaLnBrk="1" hangingPunct="1">
              <a:spcBef>
                <a:spcPts val="700"/>
              </a:spcBef>
              <a:buSzPct val="95000"/>
              <a:buFont typeface="Consolas" pitchFamily="49" charset="0"/>
              <a:buAutoNum type="alphaUcPeriod" startAt="2"/>
            </a:pP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inducing first-trimester abortion:</a:t>
            </a:r>
          </a:p>
          <a:p>
            <a:pPr marL="666750" lvl="2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these prostaglandins are combined with </a:t>
            </a:r>
            <a:r>
              <a:rPr lang="en-US" sz="3000" b="1" dirty="0" err="1" smtClean="0">
                <a:latin typeface="Goudy Old Style" pitchFamily="18" charset="0"/>
                <a:cs typeface="Tahoma" pitchFamily="34" charset="0"/>
              </a:rPr>
              <a:t>mifepristone</a:t>
            </a:r>
            <a:r>
              <a:rPr lang="en-US" sz="3000" b="1" dirty="0" smtClean="0">
                <a:latin typeface="Goudy Old Style" pitchFamily="18" charset="0"/>
                <a:cs typeface="Tahoma" pitchFamily="34" charset="0"/>
              </a:rPr>
              <a:t> (RU486)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</a:t>
            </a:r>
            <a:endParaRPr lang="ar-SA" sz="3000" dirty="0" smtClean="0">
              <a:latin typeface="Goudy Old Style" pitchFamily="18" charset="0"/>
            </a:endParaRPr>
          </a:p>
        </p:txBody>
      </p:sp>
      <p:pic>
        <p:nvPicPr>
          <p:cNvPr id="2" name="Picture 5" descr="http://product-image.tradeindia.com/00394664/b/2/RELEZED-Mifepristone-Tablets-.jpg"/>
          <p:cNvPicPr>
            <a:picLocks noChangeAspect="1" noChangeArrowheads="1"/>
          </p:cNvPicPr>
          <p:nvPr/>
        </p:nvPicPr>
        <p:blipFill>
          <a:blip r:embed="rId3" cstate="print"/>
          <a:srcRect l="11703" t="20963" r="11852" b="20370"/>
          <a:stretch>
            <a:fillRect/>
          </a:stretch>
        </p:blipFill>
        <p:spPr bwMode="auto">
          <a:xfrm>
            <a:off x="5257800" y="4267200"/>
            <a:ext cx="342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oudy Old Style" pitchFamily="18" charset="0"/>
              </a:rPr>
              <a:t>Therapeutic applications</a:t>
            </a:r>
            <a:endParaRPr lang="ar-SA" dirty="0" smtClean="0">
              <a:latin typeface="Goudy Old Style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4563"/>
          </a:xfrm>
        </p:spPr>
        <p:txBody>
          <a:bodyPr>
            <a:normAutofit/>
          </a:bodyPr>
          <a:lstStyle/>
          <a:p>
            <a:pPr lvl="1" algn="l" rtl="0" eaLnBrk="1" hangingPunct="1">
              <a:buFont typeface="Wingdings" pitchFamily="2" charset="2"/>
              <a:buNone/>
            </a:pP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Maintenance of </a:t>
            </a:r>
            <a:r>
              <a:rPr lang="en-US" sz="3200" dirty="0" err="1" smtClean="0">
                <a:latin typeface="Goudy Old Style" pitchFamily="18" charset="0"/>
                <a:cs typeface="Tahoma" pitchFamily="34" charset="0"/>
              </a:rPr>
              <a:t>ductus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Goudy Old Style" pitchFamily="18" charset="0"/>
                <a:cs typeface="Tahoma" pitchFamily="34" charset="0"/>
              </a:rPr>
              <a:t>arteriosus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1" algn="l" rtl="0" eaLnBrk="1" hangingPunct="1"/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is produced by PGE</a:t>
            </a:r>
            <a:r>
              <a:rPr lang="en-US" sz="2800" baseline="-25000" dirty="0" smtClean="0">
                <a:latin typeface="Goudy Old Style" pitchFamily="18" charset="0"/>
                <a:cs typeface="Tahoma" pitchFamily="34" charset="0"/>
              </a:rPr>
              <a:t>1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[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Prostin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VR] infusion</a:t>
            </a:r>
          </a:p>
          <a:p>
            <a:pPr lvl="1" algn="l" rtl="0" eaLnBrk="1" hangingPunct="1"/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PGE</a:t>
            </a:r>
            <a:r>
              <a:rPr lang="en-US" sz="2800" baseline="-25000" dirty="0" smtClean="0">
                <a:latin typeface="Goudy Old Style" pitchFamily="18" charset="0"/>
                <a:cs typeface="Tahoma" pitchFamily="34" charset="0"/>
              </a:rPr>
              <a:t>1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will maintain patency of the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ductus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arteriosus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, </a:t>
            </a: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ductus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arteriosus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may be desirable 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before surgery.</a:t>
            </a:r>
          </a:p>
          <a:p>
            <a:pPr eaLnBrk="1" hangingPunct="1"/>
            <a:endParaRPr lang="ar-SA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381000"/>
            <a:ext cx="6934200" cy="4572000"/>
          </a:xfrm>
        </p:spPr>
        <p:txBody>
          <a:bodyPr>
            <a:normAutofit/>
          </a:bodyPr>
          <a:lstStyle/>
          <a:p>
            <a:pPr lvl="1" algn="l" rtl="0" eaLnBrk="1" hangingPunct="1">
              <a:buFont typeface="Wingdings" pitchFamily="2" charset="2"/>
              <a:buNone/>
            </a:pP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Treatment of peptic ulcer.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1" algn="l" rtl="0" eaLnBrk="1" hangingPunct="1"/>
            <a:r>
              <a:rPr lang="en-US" sz="3200" b="1" dirty="0" err="1" smtClean="0">
                <a:latin typeface="Goudy Old Style" pitchFamily="18" charset="0"/>
                <a:cs typeface="Tahoma" pitchFamily="34" charset="0"/>
              </a:rPr>
              <a:t>Misoprostol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[</a:t>
            </a:r>
            <a:r>
              <a:rPr lang="en-US" sz="3200" dirty="0" err="1" smtClean="0">
                <a:latin typeface="Goudy Old Style" pitchFamily="18" charset="0"/>
                <a:cs typeface="Tahoma" pitchFamily="34" charset="0"/>
              </a:rPr>
              <a:t>Cytotec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] </a:t>
            </a:r>
          </a:p>
          <a:p>
            <a:pPr lvl="2" algn="l" rtl="0" eaLnBrk="1" hangingPunct="1"/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a </a:t>
            </a:r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methylated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derivative of PGE</a:t>
            </a:r>
            <a:r>
              <a:rPr lang="en-US" sz="3000" baseline="-25000" dirty="0" smtClean="0">
                <a:latin typeface="Goudy Old Style" pitchFamily="18" charset="0"/>
                <a:cs typeface="Tahoma" pitchFamily="34" charset="0"/>
              </a:rPr>
              <a:t>1</a:t>
            </a:r>
            <a:endParaRPr lang="en-US" sz="3000" dirty="0" smtClean="0">
              <a:latin typeface="Goudy Old Style" pitchFamily="18" charset="0"/>
              <a:cs typeface="Tahoma" pitchFamily="34" charset="0"/>
            </a:endParaRPr>
          </a:p>
          <a:p>
            <a:pPr lvl="2" algn="l" rtl="0" eaLnBrk="1" hangingPunct="1"/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approved for use in patients taking high doses of </a:t>
            </a:r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nonsteroidal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antiinflammatory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drugs (NSAIDs) </a:t>
            </a:r>
          </a:p>
          <a:p>
            <a:pPr lvl="2" algn="l" rtl="0" eaLnBrk="1" hangingPunct="1"/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Eg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asprin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, </a:t>
            </a:r>
            <a:r>
              <a:rPr lang="en-US" sz="3000" dirty="0" err="1" smtClean="0">
                <a:latin typeface="Goudy Old Style" pitchFamily="18" charset="0"/>
                <a:cs typeface="Tahoma" pitchFamily="34" charset="0"/>
              </a:rPr>
              <a:t>paracetamol</a:t>
            </a:r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 </a:t>
            </a:r>
          </a:p>
          <a:p>
            <a:pPr lvl="2" algn="l" rtl="0" eaLnBrk="1" hangingPunct="1"/>
            <a:r>
              <a:rPr lang="en-US" sz="3000" dirty="0" smtClean="0">
                <a:latin typeface="Goudy Old Style" pitchFamily="18" charset="0"/>
                <a:cs typeface="Tahoma" pitchFamily="34" charset="0"/>
              </a:rPr>
              <a:t>reduces gastric ulceration.</a:t>
            </a:r>
          </a:p>
          <a:p>
            <a:pPr eaLnBrk="1" hangingPunct="1"/>
            <a:endParaRPr lang="ar-SA" sz="3200" dirty="0" smtClean="0">
              <a:latin typeface="Goudy Old Style" pitchFamily="18" charset="0"/>
            </a:endParaRPr>
          </a:p>
        </p:txBody>
      </p:sp>
      <p:pic>
        <p:nvPicPr>
          <p:cNvPr id="29699" name="Picture 5" descr="http://www.scienceandsensibility.org/wp-content/uploads/2009/08/cytotec.jpg"/>
          <p:cNvPicPr>
            <a:picLocks noChangeAspect="1" noChangeArrowheads="1"/>
          </p:cNvPicPr>
          <p:nvPr/>
        </p:nvPicPr>
        <p:blipFill>
          <a:blip r:embed="rId2" cstate="print"/>
          <a:srcRect l="22018" r="19266"/>
          <a:stretch>
            <a:fillRect/>
          </a:stretch>
        </p:blipFill>
        <p:spPr bwMode="auto">
          <a:xfrm>
            <a:off x="7246938" y="0"/>
            <a:ext cx="17446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Goudy Old Style" pitchFamily="18" charset="0"/>
              </a:rPr>
              <a:t>Therapeutic applications</a:t>
            </a:r>
            <a:endParaRPr lang="ar-SA" dirty="0" smtClean="0">
              <a:latin typeface="Goudy Old Style" pitchFamily="18" charset="0"/>
            </a:endParaRPr>
          </a:p>
        </p:txBody>
      </p:sp>
      <p:sp>
        <p:nvSpPr>
          <p:cNvPr id="3072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411163" lvl="1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Erectile dysfunction:</a:t>
            </a:r>
            <a:endParaRPr lang="en-US" sz="3200" dirty="0" smtClean="0">
              <a:latin typeface="Goudy Old Style" pitchFamily="18" charset="0"/>
              <a:cs typeface="Tahoma" pitchFamily="34" charset="0"/>
            </a:endParaRPr>
          </a:p>
          <a:p>
            <a:pPr marL="411163" lvl="1" indent="-342900" algn="l" rtl="0" eaLnBrk="1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200" dirty="0" err="1" smtClean="0">
                <a:latin typeface="Goudy Old Style" pitchFamily="18" charset="0"/>
                <a:cs typeface="Tahoma" pitchFamily="34" charset="0"/>
              </a:rPr>
              <a:t>Alprostadil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 (PGE</a:t>
            </a:r>
            <a:r>
              <a:rPr lang="en-US" sz="3200" baseline="-25000" dirty="0" smtClean="0">
                <a:latin typeface="Goudy Old Style" pitchFamily="18" charset="0"/>
                <a:cs typeface="Tahoma" pitchFamily="34" charset="0"/>
              </a:rPr>
              <a:t>1</a:t>
            </a:r>
            <a:r>
              <a:rPr lang="en-US" sz="3200" dirty="0" smtClean="0">
                <a:latin typeface="Goudy Old Style" pitchFamily="18" charset="0"/>
                <a:cs typeface="Tahoma" pitchFamily="34" charset="0"/>
              </a:rPr>
              <a:t>) can be injected </a:t>
            </a:r>
          </a:p>
          <a:p>
            <a:pPr marL="811213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directly into the corpus </a:t>
            </a: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cavernosum</a:t>
            </a:r>
            <a:endParaRPr lang="en-US" sz="2800" dirty="0" smtClean="0">
              <a:latin typeface="Goudy Old Style" pitchFamily="18" charset="0"/>
              <a:cs typeface="Tahoma" pitchFamily="34" charset="0"/>
            </a:endParaRPr>
          </a:p>
          <a:p>
            <a:pPr marL="811213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administered as a transurethral suppository</a:t>
            </a:r>
          </a:p>
          <a:p>
            <a:pPr marL="1111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cause </a:t>
            </a: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vasodilation</a:t>
            </a:r>
            <a:r>
              <a:rPr lang="en-US" dirty="0" smtClean="0">
                <a:latin typeface="Goudy Old Style" pitchFamily="18" charset="0"/>
                <a:cs typeface="Tahoma" pitchFamily="34" charset="0"/>
              </a:rPr>
              <a:t> and enhance tumescence.</a:t>
            </a:r>
          </a:p>
          <a:p>
            <a:pPr algn="l" rtl="0" eaLnBrk="1" hangingPunct="1"/>
            <a:endParaRPr lang="ar-SA" dirty="0" smtClean="0">
              <a:latin typeface="Goudy Old Style" pitchFamily="18" charset="0"/>
            </a:endParaRPr>
          </a:p>
        </p:txBody>
      </p:sp>
      <p:pic>
        <p:nvPicPr>
          <p:cNvPr id="30724" name="Picture 5" descr="http://www.edrugsearch.com/edsblog/wp-content/uploads/2008/06/alprostadil-edex-caverject.jpg"/>
          <p:cNvPicPr>
            <a:picLocks noChangeAspect="1" noChangeArrowheads="1"/>
          </p:cNvPicPr>
          <p:nvPr/>
        </p:nvPicPr>
        <p:blipFill>
          <a:blip r:embed="rId2" cstate="print"/>
          <a:srcRect l="20512" r="30257"/>
          <a:stretch>
            <a:fillRect/>
          </a:stretch>
        </p:blipFill>
        <p:spPr bwMode="auto">
          <a:xfrm>
            <a:off x="7391400" y="4038600"/>
            <a:ext cx="16002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7" descr="http://static.guim.co.uk/sys-images/Guardian/Pix/pictures/2009/5/1/1241151287984/ed-injection_default.jpg"/>
          <p:cNvPicPr>
            <a:picLocks noChangeAspect="1" noChangeArrowheads="1"/>
          </p:cNvPicPr>
          <p:nvPr/>
        </p:nvPicPr>
        <p:blipFill>
          <a:blip r:embed="rId3" cstate="print"/>
          <a:srcRect t="22581" b="25806"/>
          <a:stretch>
            <a:fillRect/>
          </a:stretch>
        </p:blipFill>
        <p:spPr bwMode="auto">
          <a:xfrm>
            <a:off x="4191000" y="3886200"/>
            <a:ext cx="26860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9" descr="http://bp3.blogger.com/_HvCDKMxrMd0/R2gBfbHA2yI/AAAAAAAAAB4/R0i9Bx3VDis/s320/injection.gif"/>
          <p:cNvPicPr>
            <a:picLocks noChangeAspect="1" noChangeArrowheads="1"/>
          </p:cNvPicPr>
          <p:nvPr/>
        </p:nvPicPr>
        <p:blipFill>
          <a:blip r:embed="rId4" cstate="print"/>
          <a:srcRect t="28479" b="17152"/>
          <a:stretch>
            <a:fillRect/>
          </a:stretch>
        </p:blipFill>
        <p:spPr bwMode="auto">
          <a:xfrm>
            <a:off x="609600" y="4038600"/>
            <a:ext cx="29718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مستطيل 6"/>
          <p:cNvSpPr>
            <a:spLocks noChangeArrowheads="1"/>
          </p:cNvSpPr>
          <p:nvPr/>
        </p:nvSpPr>
        <p:spPr bwMode="auto">
          <a:xfrm>
            <a:off x="4495800" y="6096000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latin typeface="Goudy Old Style" pitchFamily="18" charset="0"/>
              </a:rPr>
              <a:t>I</a:t>
            </a:r>
            <a:r>
              <a:rPr lang="en-US" sz="2400" dirty="0" smtClean="0">
                <a:latin typeface="Goudy Old Style" pitchFamily="18" charset="0"/>
              </a:rPr>
              <a:t>njected </a:t>
            </a:r>
            <a:r>
              <a:rPr lang="en-US" sz="2400" dirty="0">
                <a:latin typeface="Goudy Old Style" pitchFamily="18" charset="0"/>
              </a:rPr>
              <a:t>directly into </a:t>
            </a:r>
          </a:p>
          <a:p>
            <a:pPr algn="l" rtl="0"/>
            <a:r>
              <a:rPr lang="en-US" sz="2400" dirty="0">
                <a:latin typeface="Goudy Old Style" pitchFamily="18" charset="0"/>
              </a:rPr>
              <a:t>the corpus </a:t>
            </a:r>
            <a:r>
              <a:rPr lang="en-US" sz="2400" dirty="0" err="1">
                <a:latin typeface="Goudy Old Style" pitchFamily="18" charset="0"/>
              </a:rPr>
              <a:t>cavernosum</a:t>
            </a:r>
            <a:endParaRPr lang="ar-SA" sz="2400" dirty="0">
              <a:latin typeface="Goudy Old Style" pitchFamily="18" charset="0"/>
            </a:endParaRPr>
          </a:p>
        </p:txBody>
      </p:sp>
      <p:sp>
        <p:nvSpPr>
          <p:cNvPr id="30728" name="مستطيل 7"/>
          <p:cNvSpPr>
            <a:spLocks noChangeArrowheads="1"/>
          </p:cNvSpPr>
          <p:nvPr/>
        </p:nvSpPr>
        <p:spPr bwMode="auto">
          <a:xfrm>
            <a:off x="533400" y="6183313"/>
            <a:ext cx="3398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>
                <a:latin typeface="Goudy Old Style" pitchFamily="18" charset="0"/>
              </a:rPr>
              <a:t>T</a:t>
            </a:r>
            <a:r>
              <a:rPr lang="en-US" sz="2400" dirty="0" smtClean="0">
                <a:latin typeface="Goudy Old Style" pitchFamily="18" charset="0"/>
              </a:rPr>
              <a:t>ransurethral </a:t>
            </a:r>
            <a:r>
              <a:rPr lang="en-US" sz="2400" dirty="0">
                <a:latin typeface="Goudy Old Style" pitchFamily="18" charset="0"/>
              </a:rPr>
              <a:t>suppository </a:t>
            </a:r>
            <a:endParaRPr lang="ar-SA" sz="2400" dirty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/>
          <a:lstStyle/>
          <a:p>
            <a:pPr rtl="0" eaLnBrk="1" hangingPunct="1"/>
            <a:r>
              <a:rPr lang="en-US" sz="3200" b="1" dirty="0" smtClean="0">
                <a:solidFill>
                  <a:srgbClr val="FF0000"/>
                </a:solidFill>
                <a:latin typeface="Goudy Old Style" pitchFamily="18" charset="0"/>
                <a:cs typeface="Tahoma" pitchFamily="34" charset="0"/>
              </a:rPr>
              <a:t>Adverse effects</a:t>
            </a:r>
            <a:r>
              <a:rPr lang="en-US" sz="3200" b="1" dirty="0" smtClean="0">
                <a:latin typeface="Goudy Old Style" pitchFamily="18" charset="0"/>
                <a:cs typeface="Tahoma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Goudy Old Style" pitchFamily="18" charset="0"/>
                <a:cs typeface="Tahoma" pitchFamily="34" charset="0"/>
              </a:rPr>
              <a:t>of </a:t>
            </a:r>
            <a:r>
              <a:rPr lang="en-US" sz="3200" b="1" dirty="0" err="1" smtClean="0">
                <a:solidFill>
                  <a:srgbClr val="FF0000"/>
                </a:solidFill>
                <a:latin typeface="Goudy Old Style" pitchFamily="18" charset="0"/>
                <a:cs typeface="Tahoma" pitchFamily="34" charset="0"/>
              </a:rPr>
              <a:t>Eicosanoids</a:t>
            </a:r>
            <a:r>
              <a:rPr lang="en-US" sz="3200" b="1" dirty="0" smtClean="0">
                <a:solidFill>
                  <a:srgbClr val="FF0000"/>
                </a:solidFill>
                <a:latin typeface="Goudy Old Style" pitchFamily="18" charset="0"/>
                <a:cs typeface="Tahoma" pitchFamily="34" charset="0"/>
              </a:rPr>
              <a:t> </a:t>
            </a:r>
            <a:endParaRPr lang="ar-SA" sz="3200" b="1" dirty="0" smtClean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31747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local pain and irritation</a:t>
            </a: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Goudy Old Style" pitchFamily="18" charset="0"/>
                <a:cs typeface="Tahoma" pitchFamily="34" charset="0"/>
              </a:rPr>
              <a:t>bronchospasm</a:t>
            </a:r>
            <a:endParaRPr lang="en-US" dirty="0" smtClean="0">
              <a:latin typeface="Goudy Old Style" pitchFamily="18" charset="0"/>
              <a:cs typeface="Tahoma" pitchFamily="34" charset="0"/>
            </a:endParaRP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  <a:cs typeface="Tahoma" pitchFamily="34" charset="0"/>
              </a:rPr>
              <a:t>gastrointestinal disturbances: </a:t>
            </a: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nausea</a:t>
            </a: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vomiting</a:t>
            </a: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Cramping</a:t>
            </a:r>
          </a:p>
          <a:p>
            <a:pPr lvl="1"/>
            <a:r>
              <a:rPr lang="en-US" dirty="0" smtClean="0">
                <a:latin typeface="Goudy Old Style" pitchFamily="18" charset="0"/>
                <a:cs typeface="Tahoma" pitchFamily="34" charset="0"/>
              </a:rPr>
              <a:t>diarrhea.</a:t>
            </a:r>
            <a:endParaRPr lang="en-US" sz="4400" dirty="0" smtClean="0">
              <a:latin typeface="Goudy Old Style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914400" y="304800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j-ea"/>
                <a:cs typeface="Tahoma" pitchFamily="34" charset="0"/>
              </a:rPr>
              <a:t>SYNTHESIS OF THE EICOSANOIDS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066800"/>
            <a:ext cx="8534400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6713" lvl="0" indent="-514350" algn="l" rtl="0"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Two biosynthetic pathways:</a:t>
            </a:r>
            <a:endParaRPr lang="ar-SA" sz="2800" dirty="0" smtClean="0">
              <a:latin typeface="Goudy Old Style" pitchFamily="18" charset="0"/>
            </a:endParaRPr>
          </a:p>
          <a:p>
            <a:pPr marL="823913" lvl="1" indent="-514350" algn="l" rtl="0">
              <a:buFont typeface="+mj-lt"/>
              <a:buAutoNum type="arabicPeriod"/>
            </a:pPr>
            <a:r>
              <a:rPr lang="en-US" sz="2800" dirty="0" smtClean="0">
                <a:latin typeface="Goudy Old Style" pitchFamily="18" charset="0"/>
              </a:rPr>
              <a:t>Cyclic/</a:t>
            </a:r>
            <a:r>
              <a:rPr lang="en-US" sz="2800" dirty="0" err="1" smtClean="0">
                <a:latin typeface="Goudy Old Style" pitchFamily="18" charset="0"/>
              </a:rPr>
              <a:t>cyclooxgenase</a:t>
            </a:r>
            <a:r>
              <a:rPr lang="en-US" sz="2800" dirty="0" smtClean="0">
                <a:latin typeface="Goudy Old Style" pitchFamily="18" charset="0"/>
              </a:rPr>
              <a:t> pathway for </a:t>
            </a:r>
            <a:r>
              <a:rPr lang="en-US" sz="2800" dirty="0" err="1" smtClean="0">
                <a:latin typeface="Goudy Old Style" pitchFamily="18" charset="0"/>
              </a:rPr>
              <a:t>prostanoids</a:t>
            </a:r>
            <a:endParaRPr lang="en-US" sz="2800" dirty="0" smtClean="0">
              <a:latin typeface="Goudy Old Style" pitchFamily="18" charset="0"/>
            </a:endParaRPr>
          </a:p>
          <a:p>
            <a:pPr marL="823913" lvl="1" indent="-514350" algn="l" rtl="0">
              <a:buFont typeface="+mj-lt"/>
              <a:buAutoNum type="arabicPeriod"/>
            </a:pPr>
            <a:r>
              <a:rPr lang="en-US" sz="2800" dirty="0" smtClean="0">
                <a:latin typeface="Goudy Old Style" pitchFamily="18" charset="0"/>
              </a:rPr>
              <a:t> Linear/ </a:t>
            </a:r>
            <a:r>
              <a:rPr lang="en-US" sz="2800" dirty="0" err="1" smtClean="0">
                <a:latin typeface="Goudy Old Style" pitchFamily="18" charset="0"/>
              </a:rPr>
              <a:t>Lipooxygenase</a:t>
            </a:r>
            <a:r>
              <a:rPr lang="en-US" sz="2800" dirty="0" smtClean="0">
                <a:latin typeface="Goudy Old Style" pitchFamily="18" charset="0"/>
              </a:rPr>
              <a:t> pathway for  </a:t>
            </a:r>
            <a:r>
              <a:rPr lang="en-US" sz="2800" dirty="0" err="1" smtClean="0">
                <a:latin typeface="Goudy Old Style" pitchFamily="18" charset="0"/>
              </a:rPr>
              <a:t>leukotrienes</a:t>
            </a:r>
            <a:endParaRPr lang="en-US" sz="2800" dirty="0" smtClean="0">
              <a:latin typeface="Goudy Old Style" pitchFamily="18" charset="0"/>
            </a:endParaRPr>
          </a:p>
          <a:p>
            <a:pPr marL="64135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tabLst/>
              <a:defRPr/>
            </a:pP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Cyclic / </a:t>
            </a: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cyclooxgenase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 pathway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produces: </a:t>
            </a:r>
          </a:p>
          <a:p>
            <a:pPr marL="1028700" marR="0" lvl="1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Consolas" pitchFamily="49" charset="0"/>
              <a:buAutoNum type="alphaUcPeriod"/>
              <a:tabLst/>
              <a:defRPr/>
            </a:pPr>
            <a:r>
              <a:rPr lang="en-US" sz="2800" dirty="0" err="1" smtClean="0">
                <a:latin typeface="Goudy Old Style" pitchFamily="18" charset="0"/>
                <a:cs typeface="Tahoma" pitchFamily="34" charset="0"/>
              </a:rPr>
              <a:t>Thromboxane</a:t>
            </a: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 (TX)</a:t>
            </a:r>
          </a:p>
          <a:p>
            <a:pPr marL="1028700" marR="0" lvl="1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Consolas" pitchFamily="49" charset="0"/>
              <a:buAutoNum type="alphaUcPeriod"/>
              <a:tabLst/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Primary prostaglandins (PG)</a:t>
            </a:r>
          </a:p>
          <a:p>
            <a:pPr marL="1549400" marR="0" lvl="3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prostaglandin E, or PGE </a:t>
            </a:r>
          </a:p>
          <a:p>
            <a:pPr marL="1549400" marR="0" lvl="3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prostaglandin F, or PGF</a:t>
            </a:r>
          </a:p>
          <a:p>
            <a:pPr marL="1549400" marR="0" lvl="3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smtClean="0">
                <a:latin typeface="Goudy Old Style" pitchFamily="18" charset="0"/>
                <a:cs typeface="Tahoma" pitchFamily="34" charset="0"/>
              </a:rPr>
              <a:t>prostaglandin D, or PGD)</a:t>
            </a:r>
          </a:p>
          <a:p>
            <a:pPr marL="1028700" marR="0" lvl="1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Tx/>
              <a:buFont typeface="Consolas" pitchFamily="49" charset="0"/>
              <a:buAutoNum type="alphaUcPeriod"/>
              <a:tabLst/>
              <a:defRPr/>
            </a:pPr>
            <a:r>
              <a:rPr lang="en-US" sz="2800" b="1" dirty="0" err="1" smtClean="0">
                <a:latin typeface="Goudy Old Style" pitchFamily="18" charset="0"/>
                <a:cs typeface="Tahoma" pitchFamily="34" charset="0"/>
              </a:rPr>
              <a:t>Prostacyclin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 (PGI</a:t>
            </a:r>
            <a:r>
              <a:rPr lang="en-US" sz="2800" b="1" baseline="-25000" dirty="0" smtClean="0">
                <a:latin typeface="Goudy Old Style" pitchFamily="18" charset="0"/>
                <a:cs typeface="Tahoma" pitchFamily="34" charset="0"/>
              </a:rPr>
              <a:t>2</a:t>
            </a:r>
            <a:r>
              <a:rPr lang="en-US" sz="2800" b="1" dirty="0" smtClean="0">
                <a:latin typeface="Goudy Old Style" pitchFamily="18" charset="0"/>
                <a:cs typeface="Tahoma" pitchFamily="34" charset="0"/>
              </a:rPr>
              <a:t>)</a:t>
            </a:r>
            <a:endParaRPr lang="en-US" sz="2800" dirty="0" smtClean="0">
              <a:latin typeface="Goudy Old Style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http://www.uninet.edu/cin2001-old/conf/bala/fi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600"/>
            <a:ext cx="89058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b="1" dirty="0" smtClean="0">
                <a:latin typeface="Goudy Old Style" pitchFamily="18" charset="0"/>
              </a:rPr>
              <a:t>CLASSIFICATION OF EICOSANOIDS</a:t>
            </a:r>
            <a:endParaRPr lang="ar-SA" sz="3600" b="1" dirty="0" smtClean="0">
              <a:latin typeface="Goudy Old Style" pitchFamily="18" charset="0"/>
            </a:endParaRPr>
          </a:p>
        </p:txBody>
      </p:sp>
      <p:sp>
        <p:nvSpPr>
          <p:cNvPr id="1024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udy Old Style" pitchFamily="18" charset="0"/>
              </a:rPr>
              <a:t>Two groups</a:t>
            </a:r>
          </a:p>
          <a:p>
            <a:r>
              <a:rPr lang="en-US" b="1" dirty="0" err="1" smtClean="0">
                <a:latin typeface="Goudy Old Style" pitchFamily="18" charset="0"/>
              </a:rPr>
              <a:t>Prostanoids</a:t>
            </a:r>
            <a:endParaRPr lang="en-US" dirty="0" smtClean="0">
              <a:latin typeface="Goudy Old Style" pitchFamily="18" charset="0"/>
            </a:endParaRPr>
          </a:p>
          <a:p>
            <a:pPr lvl="1"/>
            <a:r>
              <a:rPr lang="en-US" dirty="0" smtClean="0">
                <a:latin typeface="Goudy Old Style" pitchFamily="18" charset="0"/>
              </a:rPr>
              <a:t>Prostaglandins ( PG)</a:t>
            </a:r>
          </a:p>
          <a:p>
            <a:pPr lvl="1"/>
            <a:r>
              <a:rPr lang="en-US" dirty="0" err="1" smtClean="0">
                <a:latin typeface="Goudy Old Style" pitchFamily="18" charset="0"/>
              </a:rPr>
              <a:t>Thromboxanes</a:t>
            </a:r>
            <a:r>
              <a:rPr lang="en-US" dirty="0" smtClean="0">
                <a:latin typeface="Goudy Old Style" pitchFamily="18" charset="0"/>
              </a:rPr>
              <a:t> (TX)</a:t>
            </a:r>
          </a:p>
          <a:p>
            <a:pPr lvl="1"/>
            <a:r>
              <a:rPr lang="en-US" dirty="0" err="1" smtClean="0">
                <a:latin typeface="Goudy Old Style" pitchFamily="18" charset="0"/>
              </a:rPr>
              <a:t>Prostacyclins</a:t>
            </a:r>
            <a:r>
              <a:rPr lang="en-US" dirty="0" smtClean="0">
                <a:latin typeface="Goudy Old Style" pitchFamily="18" charset="0"/>
              </a:rPr>
              <a:t> (PGI)</a:t>
            </a:r>
          </a:p>
          <a:p>
            <a:r>
              <a:rPr lang="en-US" b="1" dirty="0" err="1" smtClean="0">
                <a:latin typeface="Goudy Old Style" pitchFamily="18" charset="0"/>
              </a:rPr>
              <a:t>Leukotrienes</a:t>
            </a:r>
            <a:endParaRPr lang="en-US" b="1" dirty="0" smtClean="0">
              <a:latin typeface="Goudy Old Style" pitchFamily="18" charset="0"/>
            </a:endParaRPr>
          </a:p>
          <a:p>
            <a:pPr lvl="1"/>
            <a:r>
              <a:rPr lang="en-US" dirty="0" err="1" smtClean="0">
                <a:latin typeface="Goudy Old Style" pitchFamily="18" charset="0"/>
              </a:rPr>
              <a:t>hydroperoxyeicosatetraenoic</a:t>
            </a:r>
            <a:r>
              <a:rPr lang="en-US" dirty="0" smtClean="0">
                <a:latin typeface="Goudy Old Style" pitchFamily="18" charset="0"/>
              </a:rPr>
              <a:t> acids </a:t>
            </a:r>
            <a:r>
              <a:rPr lang="en-US" b="1" dirty="0" smtClean="0">
                <a:latin typeface="Goudy Old Style" pitchFamily="18" charset="0"/>
              </a:rPr>
              <a:t>(HPETEs)</a:t>
            </a:r>
            <a:endParaRPr lang="en-US" dirty="0" smtClean="0">
              <a:latin typeface="Goudy Old Style" pitchFamily="18" charset="0"/>
            </a:endParaRPr>
          </a:p>
          <a:p>
            <a:pPr lvl="1"/>
            <a:r>
              <a:rPr lang="en-US" dirty="0" err="1" smtClean="0">
                <a:latin typeface="Goudy Old Style" pitchFamily="18" charset="0"/>
              </a:rPr>
              <a:t>hydroxyeicosatetraenoic</a:t>
            </a:r>
            <a:r>
              <a:rPr lang="en-US" dirty="0" smtClean="0">
                <a:latin typeface="Goudy Old Style" pitchFamily="18" charset="0"/>
              </a:rPr>
              <a:t> acids </a:t>
            </a:r>
            <a:r>
              <a:rPr lang="en-US" b="1" dirty="0" smtClean="0">
                <a:latin typeface="Goudy Old Style" pitchFamily="18" charset="0"/>
              </a:rPr>
              <a:t>(HETEs).</a:t>
            </a:r>
            <a:endParaRPr lang="en-US" dirty="0" smtClean="0">
              <a:latin typeface="Goudy Old Style" pitchFamily="18" charset="0"/>
            </a:endParaRPr>
          </a:p>
          <a:p>
            <a:endParaRPr lang="en-US" dirty="0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ECFE4DB-7037-47DF-AD3F-1C1411F95ECF}" type="slidenum">
              <a:rPr lang="en-US">
                <a:latin typeface="Goudy Old Style" pitchFamily="18" charset="0"/>
              </a:rPr>
              <a:pPr>
                <a:defRPr/>
              </a:pPr>
              <a:t>40</a:t>
            </a:fld>
            <a:endParaRPr lang="en-US">
              <a:latin typeface="Goudy Old Style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3850" y="-7620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600">
                <a:solidFill>
                  <a:schemeClr val="accent2"/>
                </a:solidFill>
                <a:latin typeface="Goudy Old Style" pitchFamily="18" charset="0"/>
              </a:rPr>
              <a:t>Eicosanoid Biosynthesis</a:t>
            </a:r>
            <a:endParaRPr lang="en-US" sz="3600">
              <a:solidFill>
                <a:schemeClr val="accent2"/>
              </a:solidFill>
              <a:latin typeface="Goudy Old Style" pitchFamily="18" charset="0"/>
            </a:endParaRPr>
          </a:p>
        </p:txBody>
      </p:sp>
      <p:grpSp>
        <p:nvGrpSpPr>
          <p:cNvPr id="4" name="Group 207"/>
          <p:cNvGrpSpPr>
            <a:grpSpLocks/>
          </p:cNvGrpSpPr>
          <p:nvPr/>
        </p:nvGrpSpPr>
        <p:grpSpPr bwMode="auto">
          <a:xfrm>
            <a:off x="1143000" y="609600"/>
            <a:ext cx="8229600" cy="6262688"/>
            <a:chOff x="720" y="384"/>
            <a:chExt cx="5184" cy="3945"/>
          </a:xfrm>
        </p:grpSpPr>
        <p:grpSp>
          <p:nvGrpSpPr>
            <p:cNvPr id="5" name="Group 206"/>
            <p:cNvGrpSpPr>
              <a:grpSpLocks/>
            </p:cNvGrpSpPr>
            <p:nvPr/>
          </p:nvGrpSpPr>
          <p:grpSpPr bwMode="auto">
            <a:xfrm>
              <a:off x="720" y="384"/>
              <a:ext cx="3552" cy="3945"/>
              <a:chOff x="720" y="384"/>
              <a:chExt cx="3552" cy="3945"/>
            </a:xfrm>
          </p:grpSpPr>
          <p:grpSp>
            <p:nvGrpSpPr>
              <p:cNvPr id="9" name="Group 202"/>
              <p:cNvGrpSpPr>
                <a:grpSpLocks/>
              </p:cNvGrpSpPr>
              <p:nvPr/>
            </p:nvGrpSpPr>
            <p:grpSpPr bwMode="auto">
              <a:xfrm>
                <a:off x="720" y="3495"/>
                <a:ext cx="3552" cy="834"/>
                <a:chOff x="768" y="3495"/>
                <a:chExt cx="3552" cy="834"/>
              </a:xfrm>
            </p:grpSpPr>
            <p:sp>
              <p:nvSpPr>
                <p:cNvPr id="18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68" y="4041"/>
                  <a:ext cx="74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latin typeface="Goudy Old Style" pitchFamily="18" charset="0"/>
                    </a:rPr>
                    <a:t>PGD</a:t>
                  </a:r>
                  <a:r>
                    <a:rPr lang="en-GB" sz="2400" b="1" baseline="-25000">
                      <a:latin typeface="Goudy Old Style" pitchFamily="18" charset="0"/>
                    </a:rPr>
                    <a:t>2</a:t>
                  </a:r>
                  <a:endParaRPr lang="en-US" sz="2400" b="1" baseline="-25000">
                    <a:latin typeface="Goudy Old Style" pitchFamily="18" charset="0"/>
                  </a:endParaRPr>
                </a:p>
              </p:txBody>
            </p:sp>
            <p:sp>
              <p:nvSpPr>
                <p:cNvPr id="18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617" y="4041"/>
                  <a:ext cx="68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latin typeface="Goudy Old Style" pitchFamily="18" charset="0"/>
                    </a:rPr>
                    <a:t>PGE</a:t>
                  </a:r>
                  <a:r>
                    <a:rPr lang="en-GB" sz="2400" b="1" baseline="-25000">
                      <a:latin typeface="Goudy Old Style" pitchFamily="18" charset="0"/>
                    </a:rPr>
                    <a:t>2</a:t>
                  </a:r>
                  <a:endParaRPr lang="en-US" sz="2400" b="1" baseline="-25000">
                    <a:latin typeface="Goudy Old Style" pitchFamily="18" charset="0"/>
                  </a:endParaRPr>
                </a:p>
              </p:txBody>
            </p:sp>
            <p:sp>
              <p:nvSpPr>
                <p:cNvPr id="18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277" y="4041"/>
                  <a:ext cx="69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latin typeface="Goudy Old Style" pitchFamily="18" charset="0"/>
                    </a:rPr>
                    <a:t>PGF</a:t>
                  </a:r>
                  <a:r>
                    <a:rPr lang="en-GB" sz="2400" b="1" baseline="-25000">
                      <a:latin typeface="Goudy Old Style" pitchFamily="18" charset="0"/>
                    </a:rPr>
                    <a:t>2</a:t>
                  </a:r>
                  <a:r>
                    <a:rPr lang="en-GB" sz="2400" b="1" baseline="-25000">
                      <a:latin typeface="Goudy Old Style" pitchFamily="18" charset="0"/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8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88" y="4041"/>
                  <a:ext cx="6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latin typeface="Goudy Old Style" pitchFamily="18" charset="0"/>
                    </a:rPr>
                    <a:t>PGI</a:t>
                  </a:r>
                  <a:r>
                    <a:rPr lang="en-GB" sz="2400" b="1" baseline="-25000">
                      <a:latin typeface="Goudy Old Style" pitchFamily="18" charset="0"/>
                    </a:rPr>
                    <a:t>2</a:t>
                  </a:r>
                  <a:endParaRPr lang="en-US" sz="2400" b="1" baseline="-25000">
                    <a:latin typeface="Goudy Old Style" pitchFamily="18" charset="0"/>
                  </a:endParaRPr>
                </a:p>
              </p:txBody>
            </p:sp>
            <p:sp>
              <p:nvSpPr>
                <p:cNvPr id="18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597" y="4041"/>
                  <a:ext cx="72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latin typeface="Goudy Old Style" pitchFamily="18" charset="0"/>
                    </a:rPr>
                    <a:t>TxA</a:t>
                  </a:r>
                  <a:r>
                    <a:rPr lang="en-GB" sz="2400" b="1" baseline="-25000">
                      <a:latin typeface="Goudy Old Style" pitchFamily="18" charset="0"/>
                    </a:rPr>
                    <a:t>2</a:t>
                  </a:r>
                  <a:endParaRPr lang="en-US" sz="2400" b="1" baseline="-25000">
                    <a:latin typeface="Goudy Old Style" pitchFamily="18" charset="0"/>
                  </a:endParaRPr>
                </a:p>
              </p:txBody>
            </p:sp>
            <p:sp>
              <p:nvSpPr>
                <p:cNvPr id="190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038" y="3696"/>
                  <a:ext cx="834" cy="288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PGDS</a:t>
                  </a:r>
                  <a:endParaRPr lang="en-US" sz="2400" i="1" baseline="-25000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9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3" y="3495"/>
                  <a:ext cx="760" cy="288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PGES</a:t>
                  </a:r>
                  <a:endParaRPr lang="en-US" sz="2400" i="1" baseline="-25000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9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47" y="3748"/>
                  <a:ext cx="747" cy="288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PGFS</a:t>
                  </a:r>
                  <a:endParaRPr lang="en-US" sz="2400" i="1" baseline="-25000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9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544" y="3504"/>
                  <a:ext cx="672" cy="288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PGIS</a:t>
                  </a:r>
                  <a:endParaRPr lang="en-US" sz="2400" i="1" baseline="-25000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9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312" y="3696"/>
                  <a:ext cx="540" cy="288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TxS</a:t>
                  </a:r>
                  <a:endParaRPr lang="en-US" sz="2400" i="1" baseline="-25000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</p:grpSp>
          <p:grpSp>
            <p:nvGrpSpPr>
              <p:cNvPr id="10" name="Group 205"/>
              <p:cNvGrpSpPr>
                <a:grpSpLocks/>
              </p:cNvGrpSpPr>
              <p:nvPr/>
            </p:nvGrpSpPr>
            <p:grpSpPr bwMode="auto">
              <a:xfrm>
                <a:off x="1043" y="384"/>
                <a:ext cx="2867" cy="2774"/>
                <a:chOff x="1043" y="384"/>
                <a:chExt cx="2867" cy="2774"/>
              </a:xfrm>
            </p:grpSpPr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1569" y="384"/>
                  <a:ext cx="1821" cy="375"/>
                  <a:chOff x="1420" y="1416"/>
                  <a:chExt cx="1627" cy="349"/>
                </a:xfrm>
              </p:grpSpPr>
              <p:grpSp>
                <p:nvGrpSpPr>
                  <p:cNvPr id="1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420" y="1416"/>
                    <a:ext cx="1627" cy="168"/>
                    <a:chOff x="1420" y="1416"/>
                    <a:chExt cx="1627" cy="168"/>
                  </a:xfrm>
                </p:grpSpPr>
                <p:grpSp>
                  <p:nvGrpSpPr>
                    <p:cNvPr id="103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20" y="1416"/>
                      <a:ext cx="811" cy="168"/>
                      <a:chOff x="1420" y="1416"/>
                      <a:chExt cx="811" cy="168"/>
                    </a:xfrm>
                  </p:grpSpPr>
                  <p:grpSp>
                    <p:nvGrpSpPr>
                      <p:cNvPr id="145" name="Group 2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20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82" name="Oval 2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83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84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46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0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79" name="Oval 3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80" name="Freeform 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81" name="Freeform 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47" name="Group 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76" name="Oval 3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7" name="Freeform 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8" name="Freeform 3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48" name="Group 3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73" name="Oval 3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4" name="Freeform 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5" name="Freeform 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49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46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70" name="Oval 4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1" name="Freeform 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72" name="Freeform 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50" name="Group 4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8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67" name="Oval 4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8" name="Freeform 4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9" name="Freeform 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51" name="Group 5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9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64" name="Oval 5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5" name="Freeform 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6" name="Freeform 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52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9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61" name="Oval 5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2" name="Freeform 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3" name="Freeform 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53" name="Group 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07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58" name="Oval 5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59" name="Freeform 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60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5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5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55" name="Oval 6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56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57" name="Freeform 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104" name="Group 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36" y="1416"/>
                      <a:ext cx="811" cy="168"/>
                      <a:chOff x="1420" y="1416"/>
                      <a:chExt cx="811" cy="168"/>
                    </a:xfrm>
                  </p:grpSpPr>
                  <p:grpSp>
                    <p:nvGrpSpPr>
                      <p:cNvPr id="10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20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42" name="Oval 6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43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44" name="Freeform 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06" name="Group 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0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39" name="Oval 7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40" name="Freeform 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41" name="Freeform 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07" name="Group 7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36" name="Oval 7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7" name="Freeform 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8" name="Freeform 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08" name="Group 7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33" name="Oval 8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4" name="Freeform 8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5" name="Freeform 8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09" name="Group 8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46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30" name="Oval 84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1" name="Freeform 8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32" name="Freeform 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10" name="Group 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8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27" name="Oval 8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8" name="Freeform 8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9" name="Freeform 9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11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9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24" name="Oval 9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5" name="Freeform 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6" name="Freeform 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12" name="Group 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9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21" name="Oval 9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2" name="Freeform 9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3" name="Freeform 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13" name="Group 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07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18" name="Oval 10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19" name="Freeform 10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20" name="Freeform 10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114" name="Group 10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5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15" name="Oval 104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16" name="Freeform 10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17" name="Freeform 1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20" name="Group 107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1420" y="1597"/>
                    <a:ext cx="1627" cy="168"/>
                    <a:chOff x="1420" y="1416"/>
                    <a:chExt cx="1627" cy="168"/>
                  </a:xfrm>
                </p:grpSpPr>
                <p:grpSp>
                  <p:nvGrpSpPr>
                    <p:cNvPr id="21" name="Group 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20" y="1416"/>
                      <a:ext cx="811" cy="168"/>
                      <a:chOff x="1420" y="1416"/>
                      <a:chExt cx="811" cy="168"/>
                    </a:xfrm>
                  </p:grpSpPr>
                  <p:grpSp>
                    <p:nvGrpSpPr>
                      <p:cNvPr id="63" name="Group 10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20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100" name="Oval 11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01" name="Freeform 11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102" name="Freeform 1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4" name="Group 1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0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97" name="Oval 114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8" name="Freeform 1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9" name="Freeform 11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5" name="Group 1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94" name="Oval 11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5" name="Freeform 1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6" name="Freeform 1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6" name="Group 1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91" name="Oval 12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2" name="Freeform 1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3" name="Freeform 1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7" name="Group 12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46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88" name="Oval 12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9" name="Freeform 1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90" name="Freeform 1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8" name="Group 1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8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85" name="Oval 13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6" name="Freeform 1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7" name="Freeform 1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69" name="Group 1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9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82" name="Oval 134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3" name="Freeform 1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4" name="Freeform 1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70" name="Group 1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9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79" name="Oval 13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0" name="Freeform 1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81" name="Freeform 1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71" name="Group 1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07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76" name="Oval 14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77" name="Freeform 14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78" name="Freeform 1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72" name="Group 1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5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73" name="Oval 14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74" name="Freeform 1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75" name="Freeform 14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22" name="Group 1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36" y="1416"/>
                      <a:ext cx="811" cy="168"/>
                      <a:chOff x="1420" y="1416"/>
                      <a:chExt cx="811" cy="168"/>
                    </a:xfrm>
                  </p:grpSpPr>
                  <p:grpSp>
                    <p:nvGrpSpPr>
                      <p:cNvPr id="23" name="Group 15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20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60" name="Oval 15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61" name="Freeform 1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62" name="Freeform 1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4" name="Group 1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0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57" name="Oval 15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8" name="Freeform 1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9" name="Freeform 1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5" name="Group 1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54" name="Oval 15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5" name="Freeform 1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6" name="Freeform 1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6" name="Group 1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51" name="Oval 16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2" name="Freeform 1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3" name="Freeform 1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7" name="Group 1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46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48" name="Oval 16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9" name="Freeform 1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50" name="Freeform 1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8" name="Group 1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8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45" name="Oval 17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6" name="Freeform 1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7" name="Freeform 1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9" name="Group 1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9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42" name="Oval 17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3" name="Freeform 1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4" name="Freeform 1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0" name="Group 1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91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39" name="Oval 17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0" name="Freeform 1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41" name="Freeform 18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1" name="Group 18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073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36" name="Oval 18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37" name="Freeform 18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38" name="Freeform 18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2" name="Group 1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54" y="1416"/>
                        <a:ext cx="77" cy="168"/>
                        <a:chOff x="1420" y="1416"/>
                        <a:chExt cx="77" cy="168"/>
                      </a:xfrm>
                    </p:grpSpPr>
                    <p:sp>
                      <p:nvSpPr>
                        <p:cNvPr id="33" name="Oval 18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429" y="1416"/>
                          <a:ext cx="68" cy="68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GB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34" name="Freeform 1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20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  <p:sp>
                      <p:nvSpPr>
                        <p:cNvPr id="35" name="Freeform 18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" y="1480"/>
                          <a:ext cx="27" cy="104"/>
                        </a:xfrm>
                        <a:custGeom>
                          <a:avLst/>
                          <a:gdLst>
                            <a:gd name="T0" fmla="*/ 27 w 27"/>
                            <a:gd name="T1" fmla="*/ 0 h 128"/>
                            <a:gd name="T2" fmla="*/ 27 w 27"/>
                            <a:gd name="T3" fmla="*/ 68 h 128"/>
                            <a:gd name="T4" fmla="*/ 0 60000 65536"/>
                            <a:gd name="T5" fmla="*/ 0 60000 65536"/>
                            <a:gd name="T6" fmla="*/ 0 w 27"/>
                            <a:gd name="T7" fmla="*/ 0 h 128"/>
                            <a:gd name="T8" fmla="*/ 27 w 27"/>
                            <a:gd name="T9" fmla="*/ 128 h 12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27" h="128">
                              <a:moveTo>
                                <a:pt x="27" y="0"/>
                              </a:moveTo>
                              <a:cubicBezTo>
                                <a:pt x="10" y="52"/>
                                <a:pt x="0" y="75"/>
                                <a:pt x="27" y="128"/>
                              </a:cubicBezTo>
                            </a:path>
                          </a:pathLst>
                        </a:cu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>
                            <a:latin typeface="Goudy Old Style" pitchFamily="18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2" name="Line 190"/>
                <p:cNvSpPr>
                  <a:spLocks noChangeShapeType="1"/>
                </p:cNvSpPr>
                <p:nvPr/>
              </p:nvSpPr>
              <p:spPr bwMode="auto">
                <a:xfrm>
                  <a:off x="2483" y="920"/>
                  <a:ext cx="0" cy="82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Goudy Old Style" pitchFamily="18" charset="0"/>
                  </a:endParaRPr>
                </a:p>
              </p:txBody>
            </p:sp>
            <p:sp>
              <p:nvSpPr>
                <p:cNvPr id="13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1572" y="1721"/>
                  <a:ext cx="182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rgbClr val="008000"/>
                      </a:solidFill>
                      <a:latin typeface="Goudy Old Style" pitchFamily="18" charset="0"/>
                    </a:rPr>
                    <a:t>Arachidonic acid</a:t>
                  </a:r>
                  <a:endParaRPr lang="en-US" sz="2400" b="1">
                    <a:solidFill>
                      <a:srgbClr val="008000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4" name="Text Box 192"/>
                <p:cNvSpPr txBox="1">
                  <a:spLocks noChangeArrowheads="1"/>
                </p:cNvSpPr>
                <p:nvPr/>
              </p:nvSpPr>
              <p:spPr bwMode="auto">
                <a:xfrm>
                  <a:off x="1235" y="1137"/>
                  <a:ext cx="2505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Phospholipase A (PLA</a:t>
                  </a:r>
                  <a:r>
                    <a:rPr lang="en-GB" sz="2400" i="1" baseline="-25000">
                      <a:solidFill>
                        <a:srgbClr val="0000FF"/>
                      </a:solidFill>
                      <a:latin typeface="Goudy Old Style" pitchFamily="18" charset="0"/>
                    </a:rPr>
                    <a:t>2</a:t>
                  </a: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)</a:t>
                  </a:r>
                  <a:endParaRPr lang="en-US" sz="2400" i="1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5" name="Line 193"/>
                <p:cNvSpPr>
                  <a:spLocks noChangeShapeType="1"/>
                </p:cNvSpPr>
                <p:nvPr/>
              </p:nvSpPr>
              <p:spPr bwMode="auto">
                <a:xfrm>
                  <a:off x="2483" y="1993"/>
                  <a:ext cx="0" cy="82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Goudy Old Style" pitchFamily="18" charset="0"/>
                  </a:endParaRPr>
                </a:p>
              </p:txBody>
            </p:sp>
            <p:sp>
              <p:nvSpPr>
                <p:cNvPr id="16" name="Text Box 194"/>
                <p:cNvSpPr txBox="1">
                  <a:spLocks noChangeArrowheads="1"/>
                </p:cNvSpPr>
                <p:nvPr/>
              </p:nvSpPr>
              <p:spPr bwMode="auto">
                <a:xfrm>
                  <a:off x="1570" y="2870"/>
                  <a:ext cx="182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rgbClr val="FF0066"/>
                      </a:solidFill>
                      <a:latin typeface="Goudy Old Style" pitchFamily="18" charset="0"/>
                    </a:rPr>
                    <a:t>PGG</a:t>
                  </a:r>
                  <a:r>
                    <a:rPr lang="en-GB" sz="2400" b="1" baseline="-25000">
                      <a:solidFill>
                        <a:srgbClr val="FF0066"/>
                      </a:solidFill>
                      <a:latin typeface="Goudy Old Style" pitchFamily="18" charset="0"/>
                    </a:rPr>
                    <a:t>2</a:t>
                  </a:r>
                  <a:r>
                    <a:rPr lang="en-GB" sz="2400" b="1">
                      <a:solidFill>
                        <a:srgbClr val="FF0066"/>
                      </a:solidFill>
                      <a:latin typeface="Goudy Old Style" pitchFamily="18" charset="0"/>
                    </a:rPr>
                    <a:t>/PGH</a:t>
                  </a:r>
                  <a:r>
                    <a:rPr lang="en-GB" sz="2400" b="1" baseline="-25000">
                      <a:solidFill>
                        <a:srgbClr val="FF0066"/>
                      </a:solidFill>
                      <a:latin typeface="Goudy Old Style" pitchFamily="18" charset="0"/>
                    </a:rPr>
                    <a:t>2</a:t>
                  </a:r>
                  <a:endParaRPr lang="en-US" sz="2400" b="1" baseline="-25000">
                    <a:solidFill>
                      <a:srgbClr val="FF0066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7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1450" y="2295"/>
                  <a:ext cx="205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i="1">
                      <a:solidFill>
                        <a:srgbClr val="0000FF"/>
                      </a:solidFill>
                      <a:latin typeface="Goudy Old Style" pitchFamily="18" charset="0"/>
                    </a:rPr>
                    <a:t>Cyclooxygenase 1/2</a:t>
                  </a:r>
                  <a:endParaRPr lang="en-US" sz="2400" i="1">
                    <a:solidFill>
                      <a:srgbClr val="0000FF"/>
                    </a:solidFill>
                    <a:latin typeface="Goudy Old Style" pitchFamily="18" charset="0"/>
                  </a:endParaRPr>
                </a:p>
              </p:txBody>
            </p:sp>
            <p:sp>
              <p:nvSpPr>
                <p:cNvPr id="18" name="Text Box 196"/>
                <p:cNvSpPr txBox="1">
                  <a:spLocks noChangeArrowheads="1"/>
                </p:cNvSpPr>
                <p:nvPr/>
              </p:nvSpPr>
              <p:spPr bwMode="auto">
                <a:xfrm>
                  <a:off x="1043" y="694"/>
                  <a:ext cx="286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rgbClr val="008000"/>
                      </a:solidFill>
                      <a:latin typeface="Goudy Old Style" pitchFamily="18" charset="0"/>
                    </a:rPr>
                    <a:t>Membrane phospholipids</a:t>
                  </a:r>
                  <a:endParaRPr lang="en-US" sz="2400" b="1">
                    <a:solidFill>
                      <a:srgbClr val="008000"/>
                    </a:solidFill>
                    <a:latin typeface="Goudy Old Style" pitchFamily="18" charset="0"/>
                  </a:endParaRPr>
                </a:p>
              </p:txBody>
            </p:sp>
          </p:grpSp>
        </p:grpSp>
        <p:sp>
          <p:nvSpPr>
            <p:cNvPr id="6" name="Text Box 197"/>
            <p:cNvSpPr txBox="1">
              <a:spLocks noChangeArrowheads="1"/>
            </p:cNvSpPr>
            <p:nvPr/>
          </p:nvSpPr>
          <p:spPr bwMode="auto">
            <a:xfrm>
              <a:off x="4272" y="1719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8000"/>
                  </a:solidFill>
                  <a:latin typeface="Goudy Old Style" pitchFamily="18" charset="0"/>
                </a:rPr>
                <a:t>Leukotrienes</a:t>
              </a:r>
            </a:p>
          </p:txBody>
        </p:sp>
        <p:sp>
          <p:nvSpPr>
            <p:cNvPr id="7" name="Line 198"/>
            <p:cNvSpPr>
              <a:spLocks noChangeShapeType="1"/>
            </p:cNvSpPr>
            <p:nvPr/>
          </p:nvSpPr>
          <p:spPr bwMode="auto">
            <a:xfrm>
              <a:off x="3251" y="1872"/>
              <a:ext cx="12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  <p:sp>
          <p:nvSpPr>
            <p:cNvPr id="8" name="Text Box 199"/>
            <p:cNvSpPr txBox="1">
              <a:spLocks noChangeArrowheads="1"/>
            </p:cNvSpPr>
            <p:nvPr/>
          </p:nvSpPr>
          <p:spPr bwMode="auto">
            <a:xfrm>
              <a:off x="3024" y="1920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Goudy Old Style" pitchFamily="18" charset="0"/>
                </a:rPr>
                <a:t>Lipo-oxygenase</a:t>
              </a:r>
            </a:p>
          </p:txBody>
        </p:sp>
      </p:grpSp>
      <p:grpSp>
        <p:nvGrpSpPr>
          <p:cNvPr id="195" name="Group 200"/>
          <p:cNvGrpSpPr>
            <a:grpSpLocks/>
          </p:cNvGrpSpPr>
          <p:nvPr/>
        </p:nvGrpSpPr>
        <p:grpSpPr bwMode="auto">
          <a:xfrm>
            <a:off x="2082800" y="5099050"/>
            <a:ext cx="3902075" cy="1393825"/>
            <a:chOff x="1312" y="3212"/>
            <a:chExt cx="2458" cy="878"/>
          </a:xfrm>
        </p:grpSpPr>
        <p:sp>
          <p:nvSpPr>
            <p:cNvPr id="196" name="Line 7"/>
            <p:cNvSpPr>
              <a:spLocks noChangeShapeType="1"/>
            </p:cNvSpPr>
            <p:nvPr/>
          </p:nvSpPr>
          <p:spPr bwMode="auto">
            <a:xfrm flipH="1">
              <a:off x="2531" y="3212"/>
              <a:ext cx="0" cy="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  <p:sp>
          <p:nvSpPr>
            <p:cNvPr id="197" name="Line 8"/>
            <p:cNvSpPr>
              <a:spLocks noChangeShapeType="1"/>
            </p:cNvSpPr>
            <p:nvPr/>
          </p:nvSpPr>
          <p:spPr bwMode="auto">
            <a:xfrm flipH="1">
              <a:off x="1922" y="3212"/>
              <a:ext cx="579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  <p:sp>
          <p:nvSpPr>
            <p:cNvPr id="198" name="Line 9"/>
            <p:cNvSpPr>
              <a:spLocks noChangeShapeType="1"/>
            </p:cNvSpPr>
            <p:nvPr/>
          </p:nvSpPr>
          <p:spPr bwMode="auto">
            <a:xfrm flipH="1">
              <a:off x="1312" y="3212"/>
              <a:ext cx="1138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  <p:sp>
          <p:nvSpPr>
            <p:cNvPr id="199" name="Line 10"/>
            <p:cNvSpPr>
              <a:spLocks noChangeShapeType="1"/>
            </p:cNvSpPr>
            <p:nvPr/>
          </p:nvSpPr>
          <p:spPr bwMode="auto">
            <a:xfrm>
              <a:off x="2582" y="3212"/>
              <a:ext cx="578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  <p:sp>
          <p:nvSpPr>
            <p:cNvPr id="200" name="Line 11"/>
            <p:cNvSpPr>
              <a:spLocks noChangeShapeType="1"/>
            </p:cNvSpPr>
            <p:nvPr/>
          </p:nvSpPr>
          <p:spPr bwMode="auto">
            <a:xfrm>
              <a:off x="2633" y="3212"/>
              <a:ext cx="1137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Goudy Old Style" pitchFamily="18" charset="0"/>
              </a:endParaRPr>
            </a:p>
          </p:txBody>
        </p:sp>
      </p:grpSp>
      <p:sp>
        <p:nvSpPr>
          <p:cNvPr id="201" name="Rectangle 200"/>
          <p:cNvSpPr/>
          <p:nvPr/>
        </p:nvSpPr>
        <p:spPr>
          <a:xfrm>
            <a:off x="5410200" y="4234696"/>
            <a:ext cx="3733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6713" indent="-514350" algn="l" rtl="0">
              <a:buFont typeface="Wingdings" pitchFamily="2" charset="2"/>
              <a:buChar char="v"/>
            </a:pPr>
            <a:r>
              <a:rPr lang="en-US" sz="2000" dirty="0" smtClean="0">
                <a:latin typeface="Goudy Old Style" pitchFamily="18" charset="0"/>
              </a:rPr>
              <a:t>PGH</a:t>
            </a:r>
            <a:r>
              <a:rPr lang="en-US" sz="2000" baseline="-25000" dirty="0" smtClean="0">
                <a:latin typeface="Goudy Old Style" pitchFamily="18" charset="0"/>
              </a:rPr>
              <a:t>2</a:t>
            </a:r>
            <a:r>
              <a:rPr lang="en-US" sz="2000" dirty="0" smtClean="0">
                <a:latin typeface="Goudy Old Style" pitchFamily="18" charset="0"/>
              </a:rPr>
              <a:t> </a:t>
            </a:r>
            <a:r>
              <a:rPr lang="en-US" sz="2000" dirty="0" err="1" smtClean="0">
                <a:latin typeface="Goudy Old Style" pitchFamily="18" charset="0"/>
              </a:rPr>
              <a:t>synthase</a:t>
            </a:r>
            <a:r>
              <a:rPr lang="en-US" sz="2000" dirty="0" smtClean="0">
                <a:latin typeface="Goudy Old Style" pitchFamily="18" charset="0"/>
              </a:rPr>
              <a:t> has 2 activities </a:t>
            </a:r>
          </a:p>
          <a:p>
            <a:pPr marL="1098550" lvl="1" indent="-457200" algn="l" rtl="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dirty="0" err="1" smtClean="0">
                <a:latin typeface="Goudy Old Style" pitchFamily="18" charset="0"/>
              </a:rPr>
              <a:t>Peroxidase</a:t>
            </a:r>
            <a:endParaRPr lang="en-US" sz="2000" dirty="0" smtClean="0">
              <a:latin typeface="Goudy Old Style" pitchFamily="18" charset="0"/>
            </a:endParaRPr>
          </a:p>
          <a:p>
            <a:pPr marL="1098550" lvl="1" indent="-457200" algn="l" rtl="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dirty="0" err="1" smtClean="0">
                <a:latin typeface="Goudy Old Style" pitchFamily="18" charset="0"/>
              </a:rPr>
              <a:t>cyclo-oxygenase</a:t>
            </a:r>
            <a:r>
              <a:rPr lang="en-US" sz="2000" dirty="0" smtClean="0">
                <a:latin typeface="Goudy Old Style" pitchFamily="18" charset="0"/>
              </a:rPr>
              <a:t> – often known as COX enzyme </a:t>
            </a:r>
          </a:p>
          <a:p>
            <a:pPr algn="l" eaLnBrk="1" hangingPunct="1"/>
            <a:endParaRPr lang="en-US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mage.absoluteastronomy.com/images/encyclopediaimages/e/ei/eicosanoid_synthesis.svg.png"/>
          <p:cNvPicPr>
            <a:picLocks noChangeAspect="1" noChangeArrowheads="1"/>
          </p:cNvPicPr>
          <p:nvPr/>
        </p:nvPicPr>
        <p:blipFill>
          <a:blip r:embed="rId2" cstate="print">
            <a:lum bright="-100000" contrast="44000"/>
          </a:blip>
          <a:srcRect/>
          <a:stretch>
            <a:fillRect/>
          </a:stretch>
        </p:blipFill>
        <p:spPr bwMode="auto">
          <a:xfrm>
            <a:off x="838201" y="122921"/>
            <a:ext cx="7391400" cy="6578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err="1" smtClean="0">
                <a:latin typeface="Goudy Old Style" pitchFamily="18" charset="0"/>
              </a:rPr>
              <a:t>Eicosanoid</a:t>
            </a:r>
            <a:r>
              <a:rPr lang="en-US" sz="4000" dirty="0" smtClean="0">
                <a:latin typeface="Goudy Old Style" pitchFamily="18" charset="0"/>
              </a:rPr>
              <a:t> Biosynthesis</a:t>
            </a:r>
          </a:p>
        </p:txBody>
      </p:sp>
      <p:graphicFrame>
        <p:nvGraphicFramePr>
          <p:cNvPr id="3074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317500" y="1149350"/>
          <a:ext cx="8201025" cy="551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4" imgW="2971800" imgH="2001012" progId="Word.Picture.8">
                  <p:embed/>
                </p:oleObj>
              </mc:Choice>
              <mc:Fallback>
                <p:oleObj r:id="rId4" imgW="2971800" imgH="2001012" progId="Word.Picture.8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155" t="3198" r="2155" b="3198"/>
                      <a:stretch>
                        <a:fillRect/>
                      </a:stretch>
                    </p:blipFill>
                    <p:spPr bwMode="auto">
                      <a:xfrm>
                        <a:off x="317500" y="1149350"/>
                        <a:ext cx="8201025" cy="551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921D0-F597-442D-87F5-B2CD021BFB86}" type="slidenum">
              <a:rPr lang="en-US">
                <a:latin typeface="Goudy Old Style" pitchFamily="18" charset="0"/>
              </a:rPr>
              <a:pPr>
                <a:defRPr/>
              </a:pPr>
              <a:t>42</a:t>
            </a:fld>
            <a:endParaRPr lang="en-US">
              <a:latin typeface="Goudy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latin typeface="Goudy Old Style" pitchFamily="18" charset="0"/>
              </a:rPr>
              <a:t>Cyclic Pathway for </a:t>
            </a:r>
            <a:r>
              <a:rPr lang="en-US" sz="2800" b="1" dirty="0" err="1" smtClean="0">
                <a:latin typeface="Goudy Old Style" pitchFamily="18" charset="0"/>
              </a:rPr>
              <a:t>Prostanoids</a:t>
            </a:r>
            <a:endParaRPr lang="en-US" sz="2800" b="1" dirty="0" smtClean="0">
              <a:latin typeface="Goudy Old Style" pitchFamily="18" charset="0"/>
            </a:endParaRPr>
          </a:p>
        </p:txBody>
      </p:sp>
      <p:sp>
        <p:nvSpPr>
          <p:cNvPr id="26627" name="Rectangle 8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915400" cy="6172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Goudy Old Style" pitchFamily="18" charset="0"/>
              </a:rPr>
              <a:t>Also known as the </a:t>
            </a:r>
            <a:r>
              <a:rPr lang="en-US" sz="2800" dirty="0" err="1" smtClean="0">
                <a:latin typeface="Goudy Old Style" pitchFamily="18" charset="0"/>
              </a:rPr>
              <a:t>cyclooxygenase</a:t>
            </a:r>
            <a:r>
              <a:rPr lang="en-US" sz="2800" dirty="0" smtClean="0">
                <a:latin typeface="Goudy Old Style" pitchFamily="18" charset="0"/>
              </a:rPr>
              <a:t> pathway. </a:t>
            </a:r>
          </a:p>
          <a:p>
            <a:r>
              <a:rPr lang="en-US" sz="2800" dirty="0" smtClean="0">
                <a:latin typeface="Goudy Old Style" pitchFamily="18" charset="0"/>
              </a:rPr>
              <a:t>Local action -synthesized in the cells upon which they act</a:t>
            </a:r>
          </a:p>
          <a:p>
            <a:r>
              <a:rPr lang="en-US" sz="2800" dirty="0" smtClean="0">
                <a:latin typeface="Goudy Old Style" pitchFamily="18" charset="0"/>
              </a:rPr>
              <a:t>Precursor is </a:t>
            </a:r>
            <a:r>
              <a:rPr lang="en-US" sz="2800" dirty="0" err="1" smtClean="0">
                <a:latin typeface="Goudy Old Style" pitchFamily="18" charset="0"/>
              </a:rPr>
              <a:t>arachidonic</a:t>
            </a:r>
            <a:r>
              <a:rPr lang="en-US" sz="2800" dirty="0" smtClean="0">
                <a:latin typeface="Goudy Old Style" pitchFamily="18" charset="0"/>
              </a:rPr>
              <a:t> acid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 a component of membrane </a:t>
            </a:r>
            <a:r>
              <a:rPr lang="en-US" sz="2400" dirty="0" err="1" smtClean="0">
                <a:latin typeface="Goudy Old Style" pitchFamily="18" charset="0"/>
              </a:rPr>
              <a:t>phospholipid</a:t>
            </a:r>
            <a:endParaRPr lang="en-US" sz="2400" dirty="0" smtClean="0">
              <a:latin typeface="Goudy Old Style" pitchFamily="18" charset="0"/>
            </a:endParaRPr>
          </a:p>
          <a:p>
            <a:pPr lvl="1"/>
            <a:r>
              <a:rPr lang="en-US" sz="2400" dirty="0" smtClean="0">
                <a:latin typeface="Goudy Old Style" pitchFamily="18" charset="0"/>
              </a:rPr>
              <a:t>Made available by the action of PLA2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free </a:t>
            </a:r>
            <a:r>
              <a:rPr lang="en-US" sz="2400" dirty="0" err="1" smtClean="0">
                <a:latin typeface="Goudy Old Style" pitchFamily="18" charset="0"/>
              </a:rPr>
              <a:t>arachidonic</a:t>
            </a:r>
            <a:r>
              <a:rPr lang="en-US" sz="2400" dirty="0" smtClean="0">
                <a:latin typeface="Goudy Old Style" pitchFamily="18" charset="0"/>
              </a:rPr>
              <a:t> acid oxidized by molecular oxygen to PGG</a:t>
            </a:r>
            <a:r>
              <a:rPr lang="en-US" sz="2400" baseline="-25000" dirty="0" smtClean="0">
                <a:latin typeface="Goudy Old Style" pitchFamily="18" charset="0"/>
              </a:rPr>
              <a:t>2</a:t>
            </a:r>
            <a:r>
              <a:rPr lang="en-US" sz="2400" dirty="0" smtClean="0">
                <a:latin typeface="Goudy Old Style" pitchFamily="18" charset="0"/>
              </a:rPr>
              <a:t> then to PGH</a:t>
            </a:r>
            <a:r>
              <a:rPr lang="en-US" sz="2400" baseline="-25000" dirty="0" smtClean="0">
                <a:latin typeface="Goudy Old Style" pitchFamily="18" charset="0"/>
              </a:rPr>
              <a:t>2</a:t>
            </a:r>
          </a:p>
          <a:p>
            <a:r>
              <a:rPr lang="en-US" sz="2800" dirty="0" err="1" smtClean="0">
                <a:latin typeface="Goudy Old Style" pitchFamily="18" charset="0"/>
              </a:rPr>
              <a:t>Catalysed</a:t>
            </a:r>
            <a:r>
              <a:rPr lang="en-US" sz="2800" dirty="0" smtClean="0">
                <a:latin typeface="Goudy Old Style" pitchFamily="18" charset="0"/>
              </a:rPr>
              <a:t> by PGH</a:t>
            </a:r>
            <a:r>
              <a:rPr lang="en-US" sz="2800" baseline="-25000" dirty="0" smtClean="0">
                <a:latin typeface="Goudy Old Style" pitchFamily="18" charset="0"/>
              </a:rPr>
              <a:t>2</a:t>
            </a:r>
            <a:r>
              <a:rPr lang="en-US" sz="2800" dirty="0" smtClean="0">
                <a:latin typeface="Goudy Old Style" pitchFamily="18" charset="0"/>
              </a:rPr>
              <a:t> /(</a:t>
            </a:r>
            <a:r>
              <a:rPr lang="en-US" sz="2800" i="1" dirty="0" smtClean="0">
                <a:latin typeface="Goudy Old Style" pitchFamily="18" charset="0"/>
              </a:rPr>
              <a:t>prostaglandin H)</a:t>
            </a:r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dirty="0" err="1" smtClean="0">
                <a:latin typeface="Goudy Old Style" pitchFamily="18" charset="0"/>
              </a:rPr>
              <a:t>synthase</a:t>
            </a:r>
            <a:endParaRPr lang="en-US" sz="2800" dirty="0" smtClean="0">
              <a:latin typeface="Goudy Old Style" pitchFamily="18" charset="0"/>
            </a:endParaRPr>
          </a:p>
          <a:p>
            <a:pPr marL="742950" lvl="2" indent="-342900"/>
            <a:r>
              <a:rPr lang="en-US" sz="2000" dirty="0" smtClean="0">
                <a:latin typeface="Goudy Old Style" pitchFamily="18" charset="0"/>
              </a:rPr>
              <a:t>Found in mammalian </a:t>
            </a:r>
            <a:r>
              <a:rPr lang="en-US" sz="2000" dirty="0" err="1" smtClean="0">
                <a:latin typeface="Goudy Old Style" pitchFamily="18" charset="0"/>
              </a:rPr>
              <a:t>microsomes</a:t>
            </a:r>
            <a:r>
              <a:rPr lang="en-US" sz="2000" dirty="0" smtClean="0">
                <a:latin typeface="Goudy Old Style" pitchFamily="18" charset="0"/>
              </a:rPr>
              <a:t>.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has 2 activities: </a:t>
            </a:r>
          </a:p>
          <a:p>
            <a:pPr lvl="2"/>
            <a:r>
              <a:rPr lang="en-US" i="1" dirty="0" err="1" smtClean="0">
                <a:latin typeface="Goudy Old Style" pitchFamily="18" charset="0"/>
              </a:rPr>
              <a:t>cyclooxygenase</a:t>
            </a:r>
            <a:r>
              <a:rPr lang="en-US" dirty="0" smtClean="0">
                <a:latin typeface="Goudy Old Style" pitchFamily="18" charset="0"/>
              </a:rPr>
              <a:t> (</a:t>
            </a:r>
            <a:r>
              <a:rPr lang="en-US" i="1" dirty="0" smtClean="0">
                <a:latin typeface="Goudy Old Style" pitchFamily="18" charset="0"/>
              </a:rPr>
              <a:t>COX</a:t>
            </a:r>
            <a:r>
              <a:rPr lang="en-US" dirty="0" smtClean="0">
                <a:latin typeface="Goudy Old Style" pitchFamily="18" charset="0"/>
              </a:rPr>
              <a:t>)</a:t>
            </a:r>
          </a:p>
          <a:p>
            <a:pPr lvl="2"/>
            <a:r>
              <a:rPr lang="en-US" i="1" dirty="0" err="1" smtClean="0">
                <a:latin typeface="Goudy Old Style" pitchFamily="18" charset="0"/>
              </a:rPr>
              <a:t>peroxidase</a:t>
            </a:r>
            <a:endParaRPr lang="en-US" i="1" dirty="0" smtClean="0">
              <a:latin typeface="Goudy Old Style" pitchFamily="18" charset="0"/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7BF5B-6E8E-43FC-B9D4-21994B403E65}" type="slidenum">
              <a:rPr lang="en-US" sz="2800">
                <a:latin typeface="Goudy Old Style" pitchFamily="18" charset="0"/>
              </a:rPr>
              <a:pPr>
                <a:defRPr/>
              </a:pPr>
              <a:t>43</a:t>
            </a:fld>
            <a:endParaRPr lang="en-US" sz="280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Goudy Old Style" pitchFamily="18" charset="0"/>
              </a:rPr>
              <a:t>Cyclooxygenase</a:t>
            </a:r>
            <a:r>
              <a:rPr lang="en-US" sz="2800" dirty="0" smtClean="0">
                <a:latin typeface="Goudy Old Style" pitchFamily="18" charset="0"/>
              </a:rPr>
              <a:t> activity: 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formation of the </a:t>
            </a:r>
            <a:r>
              <a:rPr lang="en-US" dirty="0" err="1" smtClean="0">
                <a:latin typeface="Goudy Old Style" pitchFamily="18" charset="0"/>
              </a:rPr>
              <a:t>cyclopentane</a:t>
            </a:r>
            <a:r>
              <a:rPr lang="en-US" dirty="0" smtClean="0">
                <a:latin typeface="Goudy Old Style" pitchFamily="18" charset="0"/>
              </a:rPr>
              <a:t> ring </a:t>
            </a:r>
          </a:p>
          <a:p>
            <a:pPr lvl="1"/>
            <a:r>
              <a:rPr lang="en-US" dirty="0" smtClean="0">
                <a:latin typeface="Goudy Old Style" pitchFamily="18" charset="0"/>
              </a:rPr>
              <a:t>addition of 4 oxygen atoms to the ring</a:t>
            </a:r>
          </a:p>
          <a:p>
            <a:r>
              <a:rPr lang="en-US" sz="2800" dirty="0" err="1" smtClean="0">
                <a:latin typeface="Goudy Old Style" pitchFamily="18" charset="0"/>
              </a:rPr>
              <a:t>Peroxidase</a:t>
            </a:r>
            <a:r>
              <a:rPr lang="en-US" sz="2800" dirty="0" smtClean="0">
                <a:latin typeface="Goudy Old Style" pitchFamily="18" charset="0"/>
              </a:rPr>
              <a:t> activity: 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2 electron reduction of the 15 </a:t>
            </a:r>
            <a:r>
              <a:rPr lang="en-US" sz="2400" dirty="0" err="1" smtClean="0">
                <a:latin typeface="Goudy Old Style" pitchFamily="18" charset="0"/>
              </a:rPr>
              <a:t>hydroperoxy</a:t>
            </a:r>
            <a:r>
              <a:rPr lang="en-US" sz="2400" dirty="0" smtClean="0">
                <a:latin typeface="Goudy Old Style" pitchFamily="18" charset="0"/>
              </a:rPr>
              <a:t> (OOH) group to a 15 hydroxyl group (OH)</a:t>
            </a:r>
          </a:p>
          <a:p>
            <a:r>
              <a:rPr lang="en-US" sz="2800" dirty="0" err="1" smtClean="0">
                <a:latin typeface="Goudy Old Style" pitchFamily="18" charset="0"/>
              </a:rPr>
              <a:t>isomerisaiton</a:t>
            </a:r>
            <a:r>
              <a:rPr lang="en-US" sz="2800" dirty="0" smtClean="0">
                <a:latin typeface="Goudy Old Style" pitchFamily="18" charset="0"/>
              </a:rPr>
              <a:t> of PGH2 give rise to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 PGGE</a:t>
            </a:r>
            <a:r>
              <a:rPr lang="en-US" sz="2400" baseline="-25000" dirty="0" smtClean="0">
                <a:latin typeface="Goudy Old Style" pitchFamily="18" charset="0"/>
              </a:rPr>
              <a:t>2</a:t>
            </a:r>
          </a:p>
          <a:p>
            <a:pPr lvl="1"/>
            <a:r>
              <a:rPr lang="en-US" sz="2400" dirty="0" err="1" smtClean="0">
                <a:latin typeface="Goudy Old Style" pitchFamily="18" charset="0"/>
              </a:rPr>
              <a:t>thromboxanes</a:t>
            </a:r>
            <a:r>
              <a:rPr lang="en-US" sz="2400" dirty="0" smtClean="0">
                <a:latin typeface="Goudy Old Style" pitchFamily="18" charset="0"/>
              </a:rPr>
              <a:t> A2 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 </a:t>
            </a:r>
            <a:r>
              <a:rPr lang="en-US" sz="2400" dirty="0" err="1" smtClean="0">
                <a:latin typeface="Goudy Old Style" pitchFamily="18" charset="0"/>
              </a:rPr>
              <a:t>prostacylin</a:t>
            </a:r>
            <a:endParaRPr lang="en-US" sz="2400" dirty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5562600" cy="8683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The Cyclic Pathway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638800" y="198438"/>
          <a:ext cx="3352800" cy="645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4" imgW="2514600" imgH="3258312" progId="Word.Picture.8">
                  <p:embed/>
                </p:oleObj>
              </mc:Choice>
              <mc:Fallback>
                <p:oleObj r:id="rId4" imgW="2514600" imgH="3258312" progId="Word.Picture.8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910" t="2245" r="2910" b="2245"/>
                      <a:stretch>
                        <a:fillRect/>
                      </a:stretch>
                    </p:blipFill>
                    <p:spPr bwMode="auto">
                      <a:xfrm>
                        <a:off x="5638800" y="198438"/>
                        <a:ext cx="3352800" cy="6459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A1F87-2281-4303-83DD-B3EBC5584AE3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5257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buFont typeface="Wingdings" pitchFamily="2" charset="2"/>
              <a:buChar char="v"/>
            </a:pPr>
            <a:r>
              <a:rPr lang="en-US" sz="2400" dirty="0" err="1" smtClean="0">
                <a:latin typeface="Goudy Old Style" pitchFamily="18" charset="0"/>
              </a:rPr>
              <a:t>Haem</a:t>
            </a:r>
            <a:r>
              <a:rPr lang="en-US" sz="2400" dirty="0" smtClean="0">
                <a:latin typeface="Goudy Old Style" pitchFamily="18" charset="0"/>
              </a:rPr>
              <a:t> containing </a:t>
            </a:r>
            <a:r>
              <a:rPr lang="en-US" sz="2400" dirty="0" err="1" smtClean="0">
                <a:latin typeface="Goudy Old Style" pitchFamily="18" charset="0"/>
              </a:rPr>
              <a:t>dioxygenase</a:t>
            </a:r>
            <a:r>
              <a:rPr lang="en-US" sz="2400" dirty="0" smtClean="0">
                <a:latin typeface="Goudy Old Style" pitchFamily="18" charset="0"/>
              </a:rPr>
              <a:t> bound to smooth endoplasmic reticulum.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dirty="0" err="1" smtClean="0">
                <a:latin typeface="Goudy Old Style" pitchFamily="18" charset="0"/>
              </a:rPr>
              <a:t>Cyclo-oxygenase</a:t>
            </a:r>
            <a:r>
              <a:rPr lang="en-US" sz="2400" dirty="0" smtClean="0">
                <a:latin typeface="Goudy Old Style" pitchFamily="18" charset="0"/>
              </a:rPr>
              <a:t> – </a:t>
            </a:r>
            <a:r>
              <a:rPr lang="en-US" sz="2400" dirty="0" err="1" smtClean="0">
                <a:latin typeface="Goudy Old Style" pitchFamily="18" charset="0"/>
              </a:rPr>
              <a:t>cyclopentane</a:t>
            </a:r>
            <a:r>
              <a:rPr lang="en-US" sz="2400" dirty="0" smtClean="0">
                <a:latin typeface="Goudy Old Style" pitchFamily="18" charset="0"/>
              </a:rPr>
              <a:t> ring is formed and 4 oxygen atoms are added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dirty="0" err="1" smtClean="0">
                <a:latin typeface="Goudy Old Style" pitchFamily="18" charset="0"/>
              </a:rPr>
              <a:t>Peroxidase</a:t>
            </a:r>
            <a:r>
              <a:rPr lang="en-US" sz="2400" dirty="0" smtClean="0">
                <a:latin typeface="Goudy Old Style" pitchFamily="18" charset="0"/>
              </a:rPr>
              <a:t> – 2e- reduction of the 15 </a:t>
            </a:r>
            <a:r>
              <a:rPr lang="en-US" sz="2400" dirty="0" err="1" smtClean="0">
                <a:latin typeface="Goudy Old Style" pitchFamily="18" charset="0"/>
              </a:rPr>
              <a:t>hydroperoxy</a:t>
            </a:r>
            <a:r>
              <a:rPr lang="en-US" sz="2400" dirty="0" smtClean="0">
                <a:latin typeface="Goudy Old Style" pitchFamily="18" charset="0"/>
              </a:rPr>
              <a:t> group to a 15 –OH group.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Goudy Old Style" pitchFamily="18" charset="0"/>
              </a:rPr>
              <a:t>Aspirin and NSAID (inhibit COX activity of enzyme, acetylates serine hydroxyl group near active site) – anti-inflammatory and anti-thrombotic. 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Goudy Old Style" pitchFamily="18" charset="0"/>
              </a:rPr>
              <a:t>Long lasting effect – platelets </a:t>
            </a:r>
            <a:r>
              <a:rPr lang="en-US" sz="2000" dirty="0" smtClean="0">
                <a:latin typeface="Goudy Old Style" pitchFamily="18" charset="0"/>
              </a:rPr>
              <a:t>lack a nucleus so can’t make more </a:t>
            </a:r>
            <a:r>
              <a:rPr lang="en-US" dirty="0" smtClean="0"/>
              <a:t>COX.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734812A9-B70D-4924-B6B4-28E54FAE2063}" type="slidenum">
              <a:rPr lang="en-US">
                <a:latin typeface="Goudy Old Style" pitchFamily="18" charset="0"/>
              </a:rPr>
              <a:pPr>
                <a:defRPr/>
              </a:pPr>
              <a:t>5</a:t>
            </a:fld>
            <a:endParaRPr lang="en-US">
              <a:latin typeface="Goudy Old Style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743200" y="762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Goudy Old Style" pitchFamily="18" charset="0"/>
              </a:rPr>
              <a:t>Eicosanoid</a:t>
            </a:r>
            <a:endParaRPr lang="en-US" sz="3200" b="1" dirty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38800" y="2239963"/>
            <a:ext cx="3429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Goudy Old Style" pitchFamily="18" charset="0"/>
              </a:rPr>
              <a:t>Leukotrienes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57200" y="2286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Goudy Old Style" pitchFamily="18" charset="0"/>
              </a:rPr>
              <a:t>Prostanoid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648200" y="5715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Goudy Old Style" pitchFamily="18" charset="0"/>
              </a:rPr>
              <a:t>Thromboxane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438400" y="5029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Goudy Old Style" pitchFamily="18" charset="0"/>
              </a:rPr>
              <a:t>Prostacyclin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0" y="4419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Goudy Old Style" pitchFamily="18" charset="0"/>
              </a:rPr>
              <a:t>Prostaglandins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514600" y="1295400"/>
            <a:ext cx="2057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4495800" y="1371600"/>
            <a:ext cx="2667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1676400" y="2813050"/>
            <a:ext cx="304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1981200" y="2819400"/>
            <a:ext cx="2057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1981200" y="2819400"/>
            <a:ext cx="4495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0" y="5638800"/>
            <a:ext cx="4419600" cy="1452563"/>
            <a:chOff x="0" y="0"/>
            <a:chExt cx="2784" cy="1155"/>
          </a:xfrm>
        </p:grpSpPr>
        <p:pic>
          <p:nvPicPr>
            <p:cNvPr id="16" name="Picture 10" descr="PGD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544" cy="1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1680" y="86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PGD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4038600" y="2743200"/>
            <a:ext cx="4876800" cy="1676400"/>
            <a:chOff x="0" y="3264"/>
            <a:chExt cx="3072" cy="1056"/>
          </a:xfrm>
        </p:grpSpPr>
        <p:pic>
          <p:nvPicPr>
            <p:cNvPr id="19" name="Picture 16" descr="TXA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264"/>
              <a:ext cx="2868" cy="1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2041" y="4032"/>
              <a:ext cx="10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TXA</a:t>
              </a:r>
              <a:r>
                <a:rPr lang="en-US" sz="2400" b="1" baseline="-25000">
                  <a:solidFill>
                    <a:srgbClr val="0000FF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Goudy Old Style" pitchFamily="18" charset="0"/>
              </a:rPr>
              <a:t>STRUCTURE OF THE PROSTANOIDS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8305800" cy="6324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Oxygenated C</a:t>
            </a:r>
            <a:r>
              <a:rPr lang="en-US" sz="2800" baseline="-25000" dirty="0" smtClean="0">
                <a:latin typeface="Goudy Old Style" pitchFamily="18" charset="0"/>
              </a:rPr>
              <a:t>20</a:t>
            </a:r>
            <a:r>
              <a:rPr lang="en-US" sz="2800" dirty="0" smtClean="0">
                <a:latin typeface="Goudy Old Style" pitchFamily="18" charset="0"/>
              </a:rPr>
              <a:t> carbon fatty acids 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Cyclic ring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trans–double bond C-13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OH group at C-15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30BF1-4C46-4A8E-B5FE-4047EC9947C3}" type="slidenum">
              <a:rPr lang="en-US" sz="2800">
                <a:latin typeface="Goudy Old Style" pitchFamily="18" charset="0"/>
              </a:rPr>
              <a:pPr>
                <a:defRPr/>
              </a:pPr>
              <a:t>6</a:t>
            </a:fld>
            <a:endParaRPr lang="en-US" sz="2800">
              <a:latin typeface="Goudy Old Style" pitchFamily="18" charset="0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914400" y="3043237"/>
            <a:ext cx="6705600" cy="2595563"/>
            <a:chOff x="0" y="0"/>
            <a:chExt cx="2784" cy="1155"/>
          </a:xfrm>
        </p:grpSpPr>
        <p:pic>
          <p:nvPicPr>
            <p:cNvPr id="6" name="Picture 10" descr="PGD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544" cy="1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680" y="86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PGD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Goudy Old Style" pitchFamily="18" charset="0"/>
              </a:rPr>
              <a:t>STRUCTURE OF THE PROSTANOIDS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300" b="1" dirty="0" smtClean="0">
                <a:latin typeface="Goudy Old Style" pitchFamily="18" charset="0"/>
              </a:rPr>
              <a:t>Prostaglandins</a:t>
            </a:r>
            <a:r>
              <a:rPr lang="en-US" sz="3300" dirty="0" smtClean="0">
                <a:latin typeface="Goudy Old Style" pitchFamily="18" charset="0"/>
              </a:rPr>
              <a:t> (PG)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3300" dirty="0" smtClean="0">
                <a:latin typeface="Goudy Old Style" pitchFamily="18" charset="0"/>
              </a:rPr>
              <a:t>large family of </a:t>
            </a:r>
            <a:r>
              <a:rPr lang="en-US" sz="3300" dirty="0" err="1" smtClean="0">
                <a:latin typeface="Goudy Old Style" pitchFamily="18" charset="0"/>
              </a:rPr>
              <a:t>cpds</a:t>
            </a:r>
            <a:r>
              <a:rPr lang="en-US" sz="3300" dirty="0" smtClean="0">
                <a:latin typeface="Goudy Old Style" pitchFamily="18" charset="0"/>
              </a:rPr>
              <a:t> formed from </a:t>
            </a:r>
            <a:r>
              <a:rPr lang="en-US" sz="3300" dirty="0" err="1" smtClean="0">
                <a:latin typeface="Goudy Old Style" pitchFamily="18" charset="0"/>
              </a:rPr>
              <a:t>prostanoic</a:t>
            </a:r>
            <a:r>
              <a:rPr lang="en-US" sz="3300" dirty="0" smtClean="0">
                <a:latin typeface="Goudy Old Style" pitchFamily="18" charset="0"/>
              </a:rPr>
              <a:t> acid c</a:t>
            </a:r>
            <a:r>
              <a:rPr lang="en-US" sz="2900" dirty="0" smtClean="0">
                <a:latin typeface="Goudy Old Style" pitchFamily="18" charset="0"/>
              </a:rPr>
              <a:t>onsists of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smtClean="0">
                <a:latin typeface="Goudy Old Style" pitchFamily="18" charset="0"/>
              </a:rPr>
              <a:t> 20 carbon atoms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Goudy Old Style" pitchFamily="18" charset="0"/>
              </a:rPr>
              <a:t>cyclo</a:t>
            </a:r>
            <a:r>
              <a:rPr lang="en-US" sz="2500" dirty="0" smtClean="0">
                <a:latin typeface="Goudy Old Style" pitchFamily="18" charset="0"/>
              </a:rPr>
              <a:t>-pentane ring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smtClean="0">
                <a:latin typeface="Goudy Old Style" pitchFamily="18" charset="0"/>
              </a:rPr>
              <a:t>two aliphatic chains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smtClean="0">
                <a:latin typeface="Goudy Old Style" pitchFamily="18" charset="0"/>
              </a:rPr>
              <a:t>a double bond between carbon atom 13 and 14,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smtClean="0">
                <a:latin typeface="Goudy Old Style" pitchFamily="18" charset="0"/>
              </a:rPr>
              <a:t>a terminal carboxyl group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500" dirty="0" smtClean="0">
                <a:latin typeface="Goudy Old Style" pitchFamily="18" charset="0"/>
              </a:rPr>
              <a:t>a hydroxyl group at carbon atom 15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v"/>
            </a:pPr>
            <a:endParaRPr lang="en-US" sz="2500" dirty="0" smtClean="0">
              <a:latin typeface="Goudy Old Style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3300" dirty="0" smtClean="0">
                <a:latin typeface="Goudy Old Style" pitchFamily="18" charset="0"/>
              </a:rPr>
              <a:t>abbreviated as PG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n-US" sz="2800" dirty="0" smtClean="0">
              <a:latin typeface="Goudy Old Style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n-US" sz="2800" dirty="0" smtClean="0">
              <a:latin typeface="Goudy Old Style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n-US" sz="2800" dirty="0" smtClean="0">
              <a:latin typeface="Goudy Old Style" pitchFamily="18" charset="0"/>
            </a:endParaRPr>
          </a:p>
          <a:p>
            <a:endParaRPr lang="en-US" sz="2800" dirty="0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66800" y="4287837"/>
            <a:ext cx="4572000" cy="1808163"/>
            <a:chOff x="0" y="1165"/>
            <a:chExt cx="2880" cy="1139"/>
          </a:xfrm>
        </p:grpSpPr>
        <p:pic>
          <p:nvPicPr>
            <p:cNvPr id="5" name="Picture 11" descr="PG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165"/>
              <a:ext cx="2688" cy="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776" y="2016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3399"/>
                  </a:solidFill>
                </a:rPr>
                <a:t>PGE</a:t>
              </a:r>
              <a:r>
                <a:rPr lang="en-US" sz="2400" b="1" baseline="-25000">
                  <a:solidFill>
                    <a:srgbClr val="003399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Goudy Old Style" pitchFamily="18" charset="0"/>
              </a:rPr>
              <a:t>Nomenclacture</a:t>
            </a:r>
            <a:r>
              <a:rPr lang="en-US" dirty="0" smtClean="0">
                <a:latin typeface="Goudy Old Style" pitchFamily="18" charset="0"/>
              </a:rPr>
              <a:t> of Prostaglandins</a:t>
            </a:r>
            <a:endParaRPr lang="en-US" dirty="0"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Named as PG- (A-J) </a:t>
            </a:r>
          </a:p>
          <a:p>
            <a:r>
              <a:rPr lang="en-US" sz="2800" dirty="0" smtClean="0">
                <a:latin typeface="Goudy Old Style" pitchFamily="18" charset="0"/>
              </a:rPr>
              <a:t>Names based on nature/modifications of a </a:t>
            </a:r>
            <a:r>
              <a:rPr lang="en-US" sz="2800" dirty="0" err="1" smtClean="0">
                <a:latin typeface="Goudy Old Style" pitchFamily="18" charset="0"/>
              </a:rPr>
              <a:t>cyclopentane</a:t>
            </a:r>
            <a:r>
              <a:rPr lang="en-US" sz="2800" dirty="0" smtClean="0">
                <a:latin typeface="Goudy Old Style" pitchFamily="18" charset="0"/>
              </a:rPr>
              <a:t> ring with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Hydroxyl group</a:t>
            </a:r>
          </a:p>
          <a:p>
            <a:pPr lvl="1"/>
            <a:r>
              <a:rPr lang="en-US" sz="2400" dirty="0" err="1" smtClean="0">
                <a:latin typeface="Goudy Old Style" pitchFamily="18" charset="0"/>
              </a:rPr>
              <a:t>Keto</a:t>
            </a:r>
            <a:r>
              <a:rPr lang="en-US" sz="2400" dirty="0" smtClean="0">
                <a:latin typeface="Goudy Old Style" pitchFamily="18" charset="0"/>
              </a:rPr>
              <a:t> groups </a:t>
            </a:r>
          </a:p>
          <a:p>
            <a:pPr lvl="1"/>
            <a:r>
              <a:rPr lang="en-US" sz="2400" dirty="0" smtClean="0">
                <a:latin typeface="Goudy Old Style" pitchFamily="18" charset="0"/>
              </a:rPr>
              <a:t>Unsaturated</a:t>
            </a:r>
          </a:p>
          <a:p>
            <a:r>
              <a:rPr lang="en-US" sz="2700" dirty="0" smtClean="0">
                <a:latin typeface="Goudy Old Style" pitchFamily="18" charset="0"/>
              </a:rPr>
              <a:t>A numerical </a:t>
            </a:r>
          </a:p>
          <a:p>
            <a:pPr lvl="1"/>
            <a:r>
              <a:rPr lang="en-US" sz="2300" dirty="0" smtClean="0">
                <a:latin typeface="Goudy Old Style" pitchFamily="18" charset="0"/>
              </a:rPr>
              <a:t>subscript indicate the number of </a:t>
            </a:r>
            <a:r>
              <a:rPr lang="en-US" sz="2300" dirty="0" err="1" smtClean="0">
                <a:latin typeface="Goudy Old Style" pitchFamily="18" charset="0"/>
              </a:rPr>
              <a:t>d.b</a:t>
            </a:r>
            <a:r>
              <a:rPr lang="en-US" sz="2300" dirty="0" smtClean="0">
                <a:latin typeface="Goudy Old Style" pitchFamily="18" charset="0"/>
              </a:rPr>
              <a:t> the side chains. </a:t>
            </a:r>
          </a:p>
          <a:p>
            <a:r>
              <a:rPr lang="en-US" sz="2700" dirty="0" err="1" smtClean="0">
                <a:latin typeface="Goudy Old Style" pitchFamily="18" charset="0"/>
              </a:rPr>
              <a:t>Eg</a:t>
            </a:r>
            <a:r>
              <a:rPr lang="en-US" sz="2700" dirty="0" smtClean="0">
                <a:latin typeface="Goudy Old Style" pitchFamily="18" charset="0"/>
              </a:rPr>
              <a:t> PGE</a:t>
            </a:r>
            <a:r>
              <a:rPr lang="en-US" sz="2700" baseline="-25000" dirty="0" smtClean="0">
                <a:latin typeface="Goudy Old Style" pitchFamily="18" charset="0"/>
              </a:rPr>
              <a:t>2</a:t>
            </a:r>
            <a:r>
              <a:rPr lang="en-US" sz="2700" dirty="0" smtClean="0">
                <a:latin typeface="Goudy Old Style" pitchFamily="18" charset="0"/>
              </a:rPr>
              <a:t>–subscript 2 indicates no. of C=C on side chains attached to </a:t>
            </a:r>
            <a:r>
              <a:rPr lang="en-US" sz="2700" dirty="0" err="1" smtClean="0">
                <a:latin typeface="Goudy Old Style" pitchFamily="18" charset="0"/>
              </a:rPr>
              <a:t>cyclo</a:t>
            </a:r>
            <a:r>
              <a:rPr lang="en-US" sz="2700" dirty="0" smtClean="0">
                <a:latin typeface="Goudy Old Style" pitchFamily="18" charset="0"/>
              </a:rPr>
              <a:t>-pentane ring</a:t>
            </a:r>
          </a:p>
          <a:p>
            <a:r>
              <a:rPr lang="en-US" sz="2700" dirty="0" smtClean="0">
                <a:latin typeface="Goudy Old Style" pitchFamily="18" charset="0"/>
              </a:rPr>
              <a:t> PG-A,B,C &amp; J are metabolites of other </a:t>
            </a:r>
            <a:r>
              <a:rPr lang="en-US" sz="2700" dirty="0" smtClean="0">
                <a:latin typeface="Goudy Old Style" pitchFamily="18" charset="0"/>
              </a:rPr>
              <a:t>PGs-  </a:t>
            </a:r>
            <a:r>
              <a:rPr lang="en-US" sz="2700" dirty="0" smtClean="0">
                <a:latin typeface="Goudy Old Style" pitchFamily="18" charset="0"/>
              </a:rPr>
              <a:t>do not occur naturally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700" dirty="0" smtClean="0">
                <a:latin typeface="Goudy Old Style" pitchFamily="18" charset="0"/>
              </a:rPr>
              <a:t>PGD, PGE, PGF and PGI are stable occurs naturally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700" dirty="0" smtClean="0">
                <a:latin typeface="Goudy Old Style" pitchFamily="18" charset="0"/>
              </a:rPr>
              <a:t>PGG and PGH intermediates in </a:t>
            </a:r>
            <a:r>
              <a:rPr lang="en-US" sz="2700" dirty="0" err="1" smtClean="0">
                <a:latin typeface="Goudy Old Style" pitchFamily="18" charset="0"/>
              </a:rPr>
              <a:t>eicosanoid</a:t>
            </a:r>
            <a:r>
              <a:rPr lang="en-US" sz="2700" dirty="0" smtClean="0">
                <a:latin typeface="Goudy Old Style" pitchFamily="18" charset="0"/>
              </a:rPr>
              <a:t> synthesis</a:t>
            </a:r>
          </a:p>
          <a:p>
            <a:endParaRPr lang="en-US" sz="2700" dirty="0" smtClean="0">
              <a:latin typeface="Goudy Old Style" pitchFamily="18" charset="0"/>
            </a:endParaRPr>
          </a:p>
          <a:p>
            <a:endParaRPr lang="en-US" sz="2700" dirty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Goudy Old Style" pitchFamily="18" charset="0"/>
              </a:rPr>
              <a:t>Thromboxanes</a:t>
            </a:r>
            <a:r>
              <a:rPr lang="en-US" dirty="0" smtClean="0">
                <a:latin typeface="Goudy Old Style" pitchFamily="18" charset="0"/>
              </a:rPr>
              <a:t>: </a:t>
            </a:r>
            <a:br>
              <a:rPr lang="en-US" dirty="0" smtClean="0">
                <a:latin typeface="Goudy Old Style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contain a </a:t>
            </a:r>
            <a:r>
              <a:rPr lang="en-US" sz="2800" dirty="0" err="1" smtClean="0">
                <a:latin typeface="Goudy Old Style" pitchFamily="18" charset="0"/>
              </a:rPr>
              <a:t>cyclo</a:t>
            </a:r>
            <a:r>
              <a:rPr lang="en-US" sz="2800" dirty="0" smtClean="0">
                <a:latin typeface="Goudy Old Style" pitchFamily="18" charset="0"/>
              </a:rPr>
              <a:t>-hexane ring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Named as TXA and TXB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Goudy Old Style" pitchFamily="18" charset="0"/>
              </a:rPr>
              <a:t> </a:t>
            </a:r>
            <a:r>
              <a:rPr lang="en-US" sz="2400" dirty="0" err="1" smtClean="0">
                <a:latin typeface="Goudy Old Style" pitchFamily="18" charset="0"/>
              </a:rPr>
              <a:t>TxB</a:t>
            </a:r>
            <a:r>
              <a:rPr lang="en-US" sz="2400" dirty="0" smtClean="0">
                <a:latin typeface="Goudy Old Style" pitchFamily="18" charset="0"/>
              </a:rPr>
              <a:t> stable metabolite of </a:t>
            </a:r>
            <a:r>
              <a:rPr lang="en-US" sz="2400" dirty="0" err="1" smtClean="0">
                <a:latin typeface="Goudy Old Style" pitchFamily="18" charset="0"/>
              </a:rPr>
              <a:t>TxA</a:t>
            </a:r>
            <a:endParaRPr lang="en-US" sz="2400" dirty="0" smtClean="0">
              <a:latin typeface="Goudy Old Style" pitchFamily="18" charset="0"/>
            </a:endParaRPr>
          </a:p>
          <a:p>
            <a:endParaRPr lang="en-US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295400" y="2743200"/>
            <a:ext cx="6248400" cy="2514600"/>
            <a:chOff x="0" y="3264"/>
            <a:chExt cx="3072" cy="1056"/>
          </a:xfrm>
        </p:grpSpPr>
        <p:pic>
          <p:nvPicPr>
            <p:cNvPr id="5" name="Picture 16" descr="TXA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264"/>
              <a:ext cx="2868" cy="1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2041" y="4032"/>
              <a:ext cx="10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TXA</a:t>
              </a:r>
              <a:r>
                <a:rPr lang="en-US" sz="2400" b="1" baseline="-25000">
                  <a:solidFill>
                    <a:srgbClr val="0000FF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1668</Words>
  <Application>Microsoft Office PowerPoint</Application>
  <PresentationFormat>On-screen Show (4:3)</PresentationFormat>
  <Paragraphs>376</Paragraphs>
  <Slides>45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Office Theme</vt:lpstr>
      <vt:lpstr>Microsoft Word Picture</vt:lpstr>
      <vt:lpstr>THE EICOSANOIDS </vt:lpstr>
      <vt:lpstr>Eicosanoids</vt:lpstr>
      <vt:lpstr>PowerPoint Presentation</vt:lpstr>
      <vt:lpstr>CLASSIFICATION OF EICOSANOIDS</vt:lpstr>
      <vt:lpstr>PowerPoint Presentation</vt:lpstr>
      <vt:lpstr>STRUCTURE OF THE PROSTANOIDS</vt:lpstr>
      <vt:lpstr>STRUCTURE OF THE PROSTANOIDS</vt:lpstr>
      <vt:lpstr>Nomenclacture of Prostaglandins</vt:lpstr>
      <vt:lpstr>Thromboxanes:  </vt:lpstr>
      <vt:lpstr>PowerPoint Presentation</vt:lpstr>
      <vt:lpstr>The Leukotrienes</vt:lpstr>
      <vt:lpstr>PowerPoint Presentation</vt:lpstr>
      <vt:lpstr>PowerPoint Presentation</vt:lpstr>
      <vt:lpstr>Action of Phospholipase A2 and C</vt:lpstr>
      <vt:lpstr>Inhibitors of PLA2</vt:lpstr>
      <vt:lpstr>Indirect Production of Arachadonic Acid</vt:lpstr>
      <vt:lpstr>Arachidonic Acid Production</vt:lpstr>
      <vt:lpstr>PowerPoint Presentation</vt:lpstr>
      <vt:lpstr>PowerPoint Presentation</vt:lpstr>
      <vt:lpstr>Physiological functions</vt:lpstr>
      <vt:lpstr>Physiological Functions of Eicosanoids </vt:lpstr>
      <vt:lpstr>Physiological Functions of Eicosanoids</vt:lpstr>
      <vt:lpstr>Physiological Functions of Eicosanoids</vt:lpstr>
      <vt:lpstr>Physiological Functions of Eicosanoids</vt:lpstr>
      <vt:lpstr>Physiological Functions of Eicosanoids</vt:lpstr>
      <vt:lpstr>Physiological Functions of Eicosanoids</vt:lpstr>
      <vt:lpstr>Physiological Functions of Eicosanoids</vt:lpstr>
      <vt:lpstr>Physiological Functions of Eicosanoids</vt:lpstr>
      <vt:lpstr>Physiological Functions of Eicosanoids</vt:lpstr>
      <vt:lpstr>Physiological functions</vt:lpstr>
      <vt:lpstr>Physiological functions</vt:lpstr>
      <vt:lpstr>Therapeutic uses </vt:lpstr>
      <vt:lpstr>PowerPoint Presentation</vt:lpstr>
      <vt:lpstr>Therapeutic applications</vt:lpstr>
      <vt:lpstr>PowerPoint Presentation</vt:lpstr>
      <vt:lpstr>Therapeutic applications</vt:lpstr>
      <vt:lpstr>Adverse effects of Eicosanoids </vt:lpstr>
      <vt:lpstr>PowerPoint Presentation</vt:lpstr>
      <vt:lpstr>PowerPoint Presentation</vt:lpstr>
      <vt:lpstr>PowerPoint Presentation</vt:lpstr>
      <vt:lpstr>PowerPoint Presentation</vt:lpstr>
      <vt:lpstr>Eicosanoid Biosynthesis</vt:lpstr>
      <vt:lpstr>Cyclic Pathway for Prostanoids</vt:lpstr>
      <vt:lpstr>PowerPoint Presentation</vt:lpstr>
      <vt:lpstr>The Cyclic Pathway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Eicosanoids</dc:title>
  <dc:creator>m..s</dc:creator>
  <cp:lastModifiedBy>Dr.Juma</cp:lastModifiedBy>
  <cp:revision>83</cp:revision>
  <dcterms:created xsi:type="dcterms:W3CDTF">2010-03-26T17:03:43Z</dcterms:created>
  <dcterms:modified xsi:type="dcterms:W3CDTF">2013-08-05T07:24:29Z</dcterms:modified>
</cp:coreProperties>
</file>