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3"/>
  </p:notesMasterIdLst>
  <p:sldIdLst>
    <p:sldId id="258" r:id="rId2"/>
    <p:sldId id="259" r:id="rId3"/>
    <p:sldId id="260" r:id="rId4"/>
    <p:sldId id="261" r:id="rId5"/>
    <p:sldId id="412" r:id="rId6"/>
    <p:sldId id="413" r:id="rId7"/>
    <p:sldId id="414" r:id="rId8"/>
    <p:sldId id="415" r:id="rId9"/>
    <p:sldId id="416" r:id="rId10"/>
    <p:sldId id="417" r:id="rId11"/>
    <p:sldId id="418" r:id="rId12"/>
    <p:sldId id="419" r:id="rId13"/>
    <p:sldId id="420" r:id="rId14"/>
    <p:sldId id="421" r:id="rId15"/>
    <p:sldId id="422" r:id="rId16"/>
    <p:sldId id="262" r:id="rId17"/>
    <p:sldId id="379" r:id="rId18"/>
    <p:sldId id="38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381" r:id="rId33"/>
    <p:sldId id="384" r:id="rId34"/>
    <p:sldId id="378"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423" r:id="rId48"/>
    <p:sldId id="424" r:id="rId49"/>
    <p:sldId id="425" r:id="rId50"/>
    <p:sldId id="426" r:id="rId51"/>
    <p:sldId id="427" r:id="rId52"/>
    <p:sldId id="428" r:id="rId53"/>
    <p:sldId id="429" r:id="rId54"/>
    <p:sldId id="430" r:id="rId55"/>
    <p:sldId id="431" r:id="rId56"/>
    <p:sldId id="432" r:id="rId57"/>
    <p:sldId id="433" r:id="rId58"/>
    <p:sldId id="434" r:id="rId59"/>
    <p:sldId id="435" r:id="rId60"/>
    <p:sldId id="436" r:id="rId61"/>
    <p:sldId id="437" r:id="rId62"/>
    <p:sldId id="438" r:id="rId63"/>
    <p:sldId id="314" r:id="rId64"/>
    <p:sldId id="315"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75" r:id="rId78"/>
    <p:sldId id="331" r:id="rId79"/>
    <p:sldId id="332" r:id="rId80"/>
    <p:sldId id="333" r:id="rId81"/>
    <p:sldId id="334" r:id="rId82"/>
    <p:sldId id="335" r:id="rId83"/>
    <p:sldId id="336" r:id="rId84"/>
    <p:sldId id="337" r:id="rId85"/>
    <p:sldId id="338" r:id="rId86"/>
    <p:sldId id="339" r:id="rId87"/>
    <p:sldId id="340" r:id="rId88"/>
    <p:sldId id="342" r:id="rId89"/>
    <p:sldId id="343" r:id="rId90"/>
    <p:sldId id="376" r:id="rId91"/>
    <p:sldId id="344" r:id="rId92"/>
    <p:sldId id="345" r:id="rId93"/>
    <p:sldId id="346" r:id="rId94"/>
    <p:sldId id="347" r:id="rId95"/>
    <p:sldId id="348" r:id="rId96"/>
    <p:sldId id="349" r:id="rId97"/>
    <p:sldId id="350" r:id="rId98"/>
    <p:sldId id="352" r:id="rId99"/>
    <p:sldId id="353" r:id="rId100"/>
    <p:sldId id="354" r:id="rId101"/>
    <p:sldId id="355" r:id="rId102"/>
    <p:sldId id="356" r:id="rId103"/>
    <p:sldId id="439" r:id="rId104"/>
    <p:sldId id="440" r:id="rId105"/>
    <p:sldId id="357" r:id="rId106"/>
    <p:sldId id="358" r:id="rId107"/>
    <p:sldId id="359" r:id="rId108"/>
    <p:sldId id="360" r:id="rId109"/>
    <p:sldId id="361" r:id="rId110"/>
    <p:sldId id="362" r:id="rId111"/>
    <p:sldId id="363" r:id="rId112"/>
    <p:sldId id="364" r:id="rId113"/>
    <p:sldId id="365" r:id="rId114"/>
    <p:sldId id="366" r:id="rId115"/>
    <p:sldId id="367" r:id="rId116"/>
    <p:sldId id="368" r:id="rId117"/>
    <p:sldId id="369" r:id="rId118"/>
    <p:sldId id="370" r:id="rId119"/>
    <p:sldId id="371" r:id="rId120"/>
    <p:sldId id="372" r:id="rId121"/>
    <p:sldId id="373"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6" autoAdjust="0"/>
  </p:normalViewPr>
  <p:slideViewPr>
    <p:cSldViewPr>
      <p:cViewPr varScale="1">
        <p:scale>
          <a:sx n="66" d="100"/>
          <a:sy n="66" d="100"/>
        </p:scale>
        <p:origin x="-14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4"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4" Type="http://schemas.openxmlformats.org/officeDocument/2006/relationships/image" Target="../media/image9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0514B1-A72F-46FD-90C6-34290EB42E1C}" type="datetimeFigureOut">
              <a:rPr lang="en-US" smtClean="0"/>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835A8-B889-4CFE-BD08-4D7F84281C9F}" type="slidenum">
              <a:rPr lang="en-US" smtClean="0"/>
              <a:pPr/>
              <a:t>‹#›</a:t>
            </a:fld>
            <a:endParaRPr lang="en-US"/>
          </a:p>
        </p:txBody>
      </p:sp>
    </p:spTree>
    <p:extLst>
      <p:ext uri="{BB962C8B-B14F-4D97-AF65-F5344CB8AC3E}">
        <p14:creationId xmlns:p14="http://schemas.microsoft.com/office/powerpoint/2010/main" val="384643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p:spPr>
        <p:txBody>
          <a:bodyPr/>
          <a:lstStyle/>
          <a:p>
            <a:endParaRPr lang="en-US" smtClean="0"/>
          </a:p>
        </p:txBody>
      </p:sp>
      <p:sp>
        <p:nvSpPr>
          <p:cNvPr id="191492" name="Slide Number Placeholder 3"/>
          <p:cNvSpPr>
            <a:spLocks noGrp="1"/>
          </p:cNvSpPr>
          <p:nvPr>
            <p:ph type="sldNum" sz="quarter" idx="5"/>
          </p:nvPr>
        </p:nvSpPr>
        <p:spPr>
          <a:noFill/>
        </p:spPr>
        <p:txBody>
          <a:bodyPr/>
          <a:lstStyle/>
          <a:p>
            <a:fld id="{DEB5B84D-A8FD-490A-B8AF-A9DA984834DF}" type="slidenum">
              <a:rPr lang="en-US" smtClean="0"/>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p:spPr>
        <p:txBody>
          <a:bodyPr/>
          <a:lstStyle/>
          <a:p>
            <a:endParaRPr lang="en-GB" smtClean="0"/>
          </a:p>
        </p:txBody>
      </p:sp>
      <p:sp>
        <p:nvSpPr>
          <p:cNvPr id="198660" name="Slide Number Placeholder 3"/>
          <p:cNvSpPr>
            <a:spLocks noGrp="1"/>
          </p:cNvSpPr>
          <p:nvPr>
            <p:ph type="sldNum" sz="quarter" idx="5"/>
          </p:nvPr>
        </p:nvSpPr>
        <p:spPr>
          <a:noFill/>
        </p:spPr>
        <p:txBody>
          <a:bodyPr/>
          <a:lstStyle/>
          <a:p>
            <a:fld id="{B5B0DA78-1629-4BD2-9E82-7C504CB22307}" type="slidenum">
              <a:rPr lang="en-GB" smtClean="0"/>
              <a:pPr/>
              <a:t>25</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73C7893D-DAB8-4FDD-BBFF-CF0D11377BC4}" type="slidenum">
              <a:rPr lang="en-US" smtClean="0"/>
              <a:pPr/>
              <a:t>26</a:t>
            </a:fld>
            <a:endParaRPr lang="en-US" smtClean="0"/>
          </a:p>
        </p:txBody>
      </p:sp>
      <p:sp>
        <p:nvSpPr>
          <p:cNvPr id="199683"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9684"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lstStyle/>
          <a:p>
            <a:pPr algn="r" eaLnBrk="0" hangingPunct="0"/>
            <a:r>
              <a:rPr lang="en-US" sz="1200">
                <a:latin typeface="Times" pitchFamily="18" charset="0"/>
              </a:rPr>
              <a:t>1</a:t>
            </a:r>
          </a:p>
        </p:txBody>
      </p:sp>
      <p:sp>
        <p:nvSpPr>
          <p:cNvPr id="199685"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9686"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9687" name="Rectangle 6"/>
          <p:cNvSpPr>
            <a:spLocks noGrp="1" noRot="1" noChangeAspect="1" noChangeArrowheads="1" noTextEdit="1"/>
          </p:cNvSpPr>
          <p:nvPr>
            <p:ph type="sldImg"/>
          </p:nvPr>
        </p:nvSpPr>
        <p:spPr>
          <a:xfrm>
            <a:off x="1150938" y="692150"/>
            <a:ext cx="4556125" cy="3416300"/>
          </a:xfrm>
          <a:ln cap="flat"/>
        </p:spPr>
      </p:sp>
      <p:sp>
        <p:nvSpPr>
          <p:cNvPr id="199688" name="Rectangle 7"/>
          <p:cNvSpPr>
            <a:spLocks noGrp="1" noChangeArrowheads="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BE5C1AA-8408-493D-B673-C16756F2A669}" type="slidenum">
              <a:rPr lang="en-US" smtClean="0"/>
              <a:pPr/>
              <a:t>27</a:t>
            </a:fld>
            <a:endParaRPr lang="en-US" smtClean="0"/>
          </a:p>
        </p:txBody>
      </p:sp>
      <p:sp>
        <p:nvSpPr>
          <p:cNvPr id="200707" name="Slide Image Placeholder 1"/>
          <p:cNvSpPr>
            <a:spLocks noGrp="1" noRot="1" noChangeAspect="1" noTextEdit="1"/>
          </p:cNvSpPr>
          <p:nvPr>
            <p:ph type="sldImg"/>
          </p:nvPr>
        </p:nvSpPr>
        <p:spPr>
          <a:xfrm>
            <a:off x="1150938" y="692150"/>
            <a:ext cx="4556125" cy="3416300"/>
          </a:xfrm>
          <a:ln/>
        </p:spPr>
      </p:sp>
      <p:sp>
        <p:nvSpPr>
          <p:cNvPr id="200708" name="Notes Placeholder 2"/>
          <p:cNvSpPr>
            <a:spLocks noGrp="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E42C6773-34B7-4914-ADBD-10A764E59BA7}" type="slidenum">
              <a:rPr lang="en-US" smtClean="0"/>
              <a:pPr/>
              <a:t>28</a:t>
            </a:fld>
            <a:endParaRPr lang="en-US" smtClean="0"/>
          </a:p>
        </p:txBody>
      </p:sp>
      <p:sp>
        <p:nvSpPr>
          <p:cNvPr id="201731"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201732"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lstStyle/>
          <a:p>
            <a:pPr algn="r" eaLnBrk="0" hangingPunct="0"/>
            <a:r>
              <a:rPr lang="en-US" sz="1200">
                <a:latin typeface="Times" pitchFamily="18" charset="0"/>
              </a:rPr>
              <a:t>1</a:t>
            </a:r>
          </a:p>
        </p:txBody>
      </p:sp>
      <p:sp>
        <p:nvSpPr>
          <p:cNvPr id="201733"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201734"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201735" name="Rectangle 6"/>
          <p:cNvSpPr>
            <a:spLocks noGrp="1" noRot="1" noChangeAspect="1" noChangeArrowheads="1" noTextEdit="1"/>
          </p:cNvSpPr>
          <p:nvPr>
            <p:ph type="sldImg"/>
          </p:nvPr>
        </p:nvSpPr>
        <p:spPr>
          <a:xfrm>
            <a:off x="1150938" y="692150"/>
            <a:ext cx="4556125" cy="3416300"/>
          </a:xfrm>
          <a:ln cap="flat"/>
        </p:spPr>
      </p:sp>
      <p:sp>
        <p:nvSpPr>
          <p:cNvPr id="201736" name="Rectangle 7"/>
          <p:cNvSpPr>
            <a:spLocks noGrp="1" noChangeArrowheads="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E744033A-991B-4565-8B10-CD90E3059DD0}" type="slidenum">
              <a:rPr lang="en-US" smtClean="0"/>
              <a:pPr/>
              <a:t>29</a:t>
            </a:fld>
            <a:endParaRPr lang="en-US" smtClean="0"/>
          </a:p>
        </p:txBody>
      </p:sp>
      <p:sp>
        <p:nvSpPr>
          <p:cNvPr id="202755" name="Slide Image Placeholder 1"/>
          <p:cNvSpPr>
            <a:spLocks noGrp="1" noRot="1" noChangeAspect="1" noTextEdit="1"/>
          </p:cNvSpPr>
          <p:nvPr>
            <p:ph type="sldImg"/>
          </p:nvPr>
        </p:nvSpPr>
        <p:spPr>
          <a:xfrm>
            <a:off x="1150938" y="692150"/>
            <a:ext cx="4556125" cy="3416300"/>
          </a:xfrm>
          <a:ln/>
        </p:spPr>
      </p:sp>
      <p:sp>
        <p:nvSpPr>
          <p:cNvPr id="202756" name="Notes Placeholder 2"/>
          <p:cNvSpPr>
            <a:spLocks noGrp="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endParaRPr lang="en-GB" smtClean="0"/>
          </a:p>
        </p:txBody>
      </p:sp>
      <p:sp>
        <p:nvSpPr>
          <p:cNvPr id="203780" name="Slide Number Placeholder 3"/>
          <p:cNvSpPr>
            <a:spLocks noGrp="1"/>
          </p:cNvSpPr>
          <p:nvPr>
            <p:ph type="sldNum" sz="quarter" idx="5"/>
          </p:nvPr>
        </p:nvSpPr>
        <p:spPr>
          <a:noFill/>
        </p:spPr>
        <p:txBody>
          <a:bodyPr/>
          <a:lstStyle/>
          <a:p>
            <a:fld id="{55BF0148-D1B5-4F0E-BAAE-311F9D92F26F}" type="slidenum">
              <a:rPr lang="en-GB" smtClean="0"/>
              <a:pPr/>
              <a:t>31</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pPr eaLnBrk="1" hangingPunct="1"/>
            <a:endParaRPr lang="en-GB" smtClean="0"/>
          </a:p>
        </p:txBody>
      </p:sp>
      <p:sp>
        <p:nvSpPr>
          <p:cNvPr id="204804" name="Slide Number Placeholder 3"/>
          <p:cNvSpPr>
            <a:spLocks noGrp="1"/>
          </p:cNvSpPr>
          <p:nvPr>
            <p:ph type="sldNum" sz="quarter" idx="5"/>
          </p:nvPr>
        </p:nvSpPr>
        <p:spPr>
          <a:noFill/>
        </p:spPr>
        <p:txBody>
          <a:bodyPr/>
          <a:lstStyle/>
          <a:p>
            <a:fld id="{661A5E2A-195B-4D17-8687-B4E38F7A63D4}" type="slidenum">
              <a:rPr lang="en-US" smtClean="0"/>
              <a:pPr/>
              <a:t>35</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p:spPr>
        <p:txBody>
          <a:bodyPr/>
          <a:lstStyle/>
          <a:p>
            <a:pPr eaLnBrk="1" hangingPunct="1"/>
            <a:endParaRPr lang="en-GB" smtClean="0"/>
          </a:p>
        </p:txBody>
      </p:sp>
      <p:sp>
        <p:nvSpPr>
          <p:cNvPr id="205828" name="Slide Number Placeholder 3"/>
          <p:cNvSpPr>
            <a:spLocks noGrp="1"/>
          </p:cNvSpPr>
          <p:nvPr>
            <p:ph type="sldNum" sz="quarter" idx="5"/>
          </p:nvPr>
        </p:nvSpPr>
        <p:spPr>
          <a:noFill/>
        </p:spPr>
        <p:txBody>
          <a:bodyPr/>
          <a:lstStyle/>
          <a:p>
            <a:fld id="{51ABD602-4E61-4FE4-A086-5ED1E7AD5144}" type="slidenum">
              <a:rPr lang="en-US" smtClean="0"/>
              <a:pPr/>
              <a:t>36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p:spPr>
        <p:txBody>
          <a:bodyPr/>
          <a:lstStyle/>
          <a:p>
            <a:pPr eaLnBrk="1" hangingPunct="1"/>
            <a:endParaRPr lang="en-GB" smtClean="0"/>
          </a:p>
        </p:txBody>
      </p:sp>
      <p:sp>
        <p:nvSpPr>
          <p:cNvPr id="206852" name="Slide Number Placeholder 3"/>
          <p:cNvSpPr>
            <a:spLocks noGrp="1"/>
          </p:cNvSpPr>
          <p:nvPr>
            <p:ph type="sldNum" sz="quarter" idx="5"/>
          </p:nvPr>
        </p:nvSpPr>
        <p:spPr>
          <a:noFill/>
        </p:spPr>
        <p:txBody>
          <a:bodyPr/>
          <a:lstStyle/>
          <a:p>
            <a:fld id="{6F750C4D-C7C8-49F8-B563-16A709D16A88}" type="slidenum">
              <a:rPr lang="en-US" smtClean="0"/>
              <a:pPr/>
              <a:t>37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p:spPr>
        <p:txBody>
          <a:bodyPr/>
          <a:lstStyle/>
          <a:p>
            <a:pPr eaLnBrk="1" hangingPunct="1"/>
            <a:endParaRPr lang="en-GB" smtClean="0"/>
          </a:p>
        </p:txBody>
      </p:sp>
      <p:sp>
        <p:nvSpPr>
          <p:cNvPr id="207876" name="Slide Number Placeholder 3"/>
          <p:cNvSpPr>
            <a:spLocks noGrp="1"/>
          </p:cNvSpPr>
          <p:nvPr>
            <p:ph type="sldNum" sz="quarter" idx="5"/>
          </p:nvPr>
        </p:nvSpPr>
        <p:spPr>
          <a:noFill/>
        </p:spPr>
        <p:txBody>
          <a:bodyPr/>
          <a:lstStyle/>
          <a:p>
            <a:fld id="{0A821EC1-EB9F-4001-B10E-B84BD49FC635}" type="slidenum">
              <a:rPr lang="en-US" smtClean="0"/>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US" smtClean="0"/>
          </a:p>
        </p:txBody>
      </p:sp>
      <p:sp>
        <p:nvSpPr>
          <p:cNvPr id="216068" name="Slide Number Placeholder 3"/>
          <p:cNvSpPr>
            <a:spLocks noGrp="1"/>
          </p:cNvSpPr>
          <p:nvPr>
            <p:ph type="sldNum" sz="quarter" idx="5"/>
          </p:nvPr>
        </p:nvSpPr>
        <p:spPr>
          <a:noFill/>
        </p:spPr>
        <p:txBody>
          <a:bodyPr/>
          <a:lstStyle/>
          <a:p>
            <a:fld id="{1FB22684-A7C0-4AC9-A8D9-FD372A4BF7D9}" type="slidenum">
              <a:rPr lang="en-US" smtClean="0"/>
              <a:pPr/>
              <a:t>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pPr eaLnBrk="1" hangingPunct="1"/>
            <a:endParaRPr lang="en-GB" smtClean="0"/>
          </a:p>
        </p:txBody>
      </p:sp>
      <p:sp>
        <p:nvSpPr>
          <p:cNvPr id="208900" name="Slide Number Placeholder 3"/>
          <p:cNvSpPr>
            <a:spLocks noGrp="1"/>
          </p:cNvSpPr>
          <p:nvPr>
            <p:ph type="sldNum" sz="quarter" idx="5"/>
          </p:nvPr>
        </p:nvSpPr>
        <p:spPr>
          <a:noFill/>
        </p:spPr>
        <p:txBody>
          <a:bodyPr/>
          <a:lstStyle/>
          <a:p>
            <a:fld id="{87731D06-07CF-4FB6-9752-741B9F1D77CB}" type="slidenum">
              <a:rPr lang="en-US" smtClean="0"/>
              <a:pPr/>
              <a:t>39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p:spPr>
        <p:txBody>
          <a:bodyPr/>
          <a:lstStyle/>
          <a:p>
            <a:pPr eaLnBrk="1" hangingPunct="1"/>
            <a:endParaRPr lang="en-GB" smtClean="0"/>
          </a:p>
        </p:txBody>
      </p:sp>
      <p:sp>
        <p:nvSpPr>
          <p:cNvPr id="209924" name="Slide Number Placeholder 3"/>
          <p:cNvSpPr>
            <a:spLocks noGrp="1"/>
          </p:cNvSpPr>
          <p:nvPr>
            <p:ph type="sldNum" sz="quarter" idx="5"/>
          </p:nvPr>
        </p:nvSpPr>
        <p:spPr>
          <a:noFill/>
        </p:spPr>
        <p:txBody>
          <a:bodyPr/>
          <a:lstStyle/>
          <a:p>
            <a:fld id="{3E7D9436-3648-46B4-80BA-38E7480470DC}" type="slidenum">
              <a:rPr lang="en-US" smtClean="0"/>
              <a:pPr/>
              <a:t>40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p:spPr>
        <p:txBody>
          <a:bodyPr/>
          <a:lstStyle/>
          <a:p>
            <a:pPr eaLnBrk="1" hangingPunct="1"/>
            <a:endParaRPr lang="en-GB" smtClean="0"/>
          </a:p>
        </p:txBody>
      </p:sp>
      <p:sp>
        <p:nvSpPr>
          <p:cNvPr id="210948" name="Slide Number Placeholder 3"/>
          <p:cNvSpPr>
            <a:spLocks noGrp="1"/>
          </p:cNvSpPr>
          <p:nvPr>
            <p:ph type="sldNum" sz="quarter" idx="5"/>
          </p:nvPr>
        </p:nvSpPr>
        <p:spPr>
          <a:noFill/>
        </p:spPr>
        <p:txBody>
          <a:bodyPr/>
          <a:lstStyle/>
          <a:p>
            <a:fld id="{3ED07994-6AFB-4546-9DDC-5E0F07C5B487}" type="slidenum">
              <a:rPr lang="en-US" smtClean="0"/>
              <a:pPr/>
              <a:t>41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pPr eaLnBrk="1" hangingPunct="1"/>
            <a:endParaRPr lang="en-GB" smtClean="0"/>
          </a:p>
        </p:txBody>
      </p:sp>
      <p:sp>
        <p:nvSpPr>
          <p:cNvPr id="211972" name="Slide Number Placeholder 3"/>
          <p:cNvSpPr>
            <a:spLocks noGrp="1"/>
          </p:cNvSpPr>
          <p:nvPr>
            <p:ph type="sldNum" sz="quarter" idx="5"/>
          </p:nvPr>
        </p:nvSpPr>
        <p:spPr>
          <a:noFill/>
        </p:spPr>
        <p:txBody>
          <a:bodyPr/>
          <a:lstStyle/>
          <a:p>
            <a:fld id="{23CA6A90-AF59-4306-B29F-0AA57C3A6CED}" type="slidenum">
              <a:rPr lang="en-US" smtClean="0"/>
              <a:pPr/>
              <a:t>42</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pPr eaLnBrk="1" hangingPunct="1"/>
            <a:endParaRPr lang="en-GB" smtClean="0"/>
          </a:p>
        </p:txBody>
      </p:sp>
      <p:sp>
        <p:nvSpPr>
          <p:cNvPr id="212996" name="Slide Number Placeholder 3"/>
          <p:cNvSpPr>
            <a:spLocks noGrp="1"/>
          </p:cNvSpPr>
          <p:nvPr>
            <p:ph type="sldNum" sz="quarter" idx="5"/>
          </p:nvPr>
        </p:nvSpPr>
        <p:spPr>
          <a:noFill/>
        </p:spPr>
        <p:txBody>
          <a:bodyPr/>
          <a:lstStyle/>
          <a:p>
            <a:fld id="{74EF0D7E-CB1B-41EE-B6AF-D3F70788B724}" type="slidenum">
              <a:rPr lang="en-US" smtClean="0"/>
              <a:pPr/>
              <a:t>43</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pPr eaLnBrk="1" hangingPunct="1"/>
            <a:endParaRPr lang="en-GB" smtClean="0"/>
          </a:p>
        </p:txBody>
      </p:sp>
      <p:sp>
        <p:nvSpPr>
          <p:cNvPr id="214020" name="Slide Number Placeholder 3"/>
          <p:cNvSpPr>
            <a:spLocks noGrp="1"/>
          </p:cNvSpPr>
          <p:nvPr>
            <p:ph type="sldNum" sz="quarter" idx="5"/>
          </p:nvPr>
        </p:nvSpPr>
        <p:spPr>
          <a:noFill/>
        </p:spPr>
        <p:txBody>
          <a:bodyPr/>
          <a:lstStyle/>
          <a:p>
            <a:fld id="{257285DC-4C36-4520-AF0A-7C0A348148B2}" type="slidenum">
              <a:rPr lang="en-US" smtClean="0"/>
              <a:pPr/>
              <a:t>44</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pPr eaLnBrk="1" hangingPunct="1"/>
            <a:endParaRPr lang="en-GB" smtClean="0"/>
          </a:p>
        </p:txBody>
      </p:sp>
      <p:sp>
        <p:nvSpPr>
          <p:cNvPr id="215044" name="Slide Number Placeholder 3"/>
          <p:cNvSpPr>
            <a:spLocks noGrp="1"/>
          </p:cNvSpPr>
          <p:nvPr>
            <p:ph type="sldNum" sz="quarter" idx="5"/>
          </p:nvPr>
        </p:nvSpPr>
        <p:spPr>
          <a:noFill/>
        </p:spPr>
        <p:txBody>
          <a:bodyPr/>
          <a:lstStyle/>
          <a:p>
            <a:fld id="{A263FE53-1F30-4535-AA14-2BE768D9F827}" type="slidenum">
              <a:rPr lang="en-US" smtClean="0"/>
              <a:pPr/>
              <a:t>45</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D25ED3F9-8C8B-4D13-9C1E-5B7F3FACD333}" type="slidenum">
              <a:rPr lang="en-US" smtClean="0"/>
              <a:pPr/>
              <a:t>56</a:t>
            </a:fld>
            <a:endParaRPr lang="en-U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6B03E583-B93F-41FF-AC27-89AD9D0874C1}" type="slidenum">
              <a:rPr lang="en-US" smtClean="0"/>
              <a:pPr/>
              <a:t>57</a:t>
            </a:fld>
            <a:endParaRPr lang="en-U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429D9759-0B9B-42EE-A127-EA0C84FBEB5D}" type="slidenum">
              <a:rPr lang="en-US" smtClean="0"/>
              <a:pPr/>
              <a:t>61</a:t>
            </a:fld>
            <a:endParaRPr lang="en-US" smtClean="0"/>
          </a:p>
        </p:txBody>
      </p:sp>
      <p:sp>
        <p:nvSpPr>
          <p:cNvPr id="220163" name="Slide Image Placeholder 1"/>
          <p:cNvSpPr>
            <a:spLocks noGrp="1" noRot="1" noChangeAspect="1" noTextEdit="1"/>
          </p:cNvSpPr>
          <p:nvPr>
            <p:ph type="sldImg"/>
          </p:nvPr>
        </p:nvSpPr>
        <p:spPr>
          <a:xfrm>
            <a:off x="1150938" y="692150"/>
            <a:ext cx="4556125" cy="3416300"/>
          </a:xfrm>
          <a:ln/>
        </p:spPr>
      </p:sp>
      <p:sp>
        <p:nvSpPr>
          <p:cNvPr id="220164" name="Notes Placeholder 2"/>
          <p:cNvSpPr>
            <a:spLocks noGrp="1"/>
          </p:cNvSpPr>
          <p:nvPr>
            <p:ph type="body" idx="1"/>
          </p:nvPr>
        </p:nvSpPr>
        <p:spPr>
          <a:xfrm>
            <a:off x="914400" y="4343400"/>
            <a:ext cx="5029200" cy="4114800"/>
          </a:xfrm>
          <a:noFill/>
          <a:ln/>
        </p:spPr>
        <p:txBody>
          <a:bodyPr lIns="90487" tIns="44450" rIns="90487" bIns="44450"/>
          <a:lstStyle/>
          <a:p>
            <a:pPr>
              <a:spcBef>
                <a:spcPct val="0"/>
              </a:spcBef>
            </a:pPr>
            <a:endParaRPr lang="en-US" smtClean="0"/>
          </a:p>
        </p:txBody>
      </p:sp>
      <p:sp>
        <p:nvSpPr>
          <p:cNvPr id="22016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lstStyle/>
          <a:p>
            <a:pPr eaLnBrk="0" hangingPunct="0"/>
            <a:fld id="{44857849-0AA1-4937-8793-634C8FA3EEAA}" type="slidenum">
              <a:rPr lang="en-US" sz="2400">
                <a:latin typeface="Times" pitchFamily="18" charset="0"/>
              </a:rPr>
              <a:pPr eaLnBrk="0" hangingPunct="0"/>
              <a:t>61</a:t>
            </a:fld>
            <a:endParaRPr lang="en-US" sz="240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p>
        </p:txBody>
      </p:sp>
      <p:sp>
        <p:nvSpPr>
          <p:cNvPr id="217092" name="Slide Number Placeholder 3"/>
          <p:cNvSpPr>
            <a:spLocks noGrp="1"/>
          </p:cNvSpPr>
          <p:nvPr>
            <p:ph type="sldNum" sz="quarter" idx="5"/>
          </p:nvPr>
        </p:nvSpPr>
        <p:spPr>
          <a:noFill/>
        </p:spPr>
        <p:txBody>
          <a:bodyPr/>
          <a:lstStyle/>
          <a:p>
            <a:fld id="{716AA827-1DC3-4002-A19D-DCA26317BA4C}" type="slidenum">
              <a:rPr lang="en-US" smtClean="0"/>
              <a:pPr/>
              <a:t>13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E467FCC7-77CC-467F-A107-E10B776D924E}" type="slidenum">
              <a:rPr lang="en-US" smtClean="0"/>
              <a:pPr/>
              <a:t>62</a:t>
            </a:fld>
            <a:endParaRPr lang="en-US" smtClean="0"/>
          </a:p>
        </p:txBody>
      </p:sp>
      <p:sp>
        <p:nvSpPr>
          <p:cNvPr id="221187" name="Slide Image Placeholder 1"/>
          <p:cNvSpPr>
            <a:spLocks noGrp="1" noRot="1" noChangeAspect="1" noTextEdit="1"/>
          </p:cNvSpPr>
          <p:nvPr>
            <p:ph type="sldImg"/>
          </p:nvPr>
        </p:nvSpPr>
        <p:spPr>
          <a:xfrm>
            <a:off x="1150938" y="692150"/>
            <a:ext cx="4556125" cy="3416300"/>
          </a:xfrm>
          <a:ln/>
        </p:spPr>
      </p:sp>
      <p:sp>
        <p:nvSpPr>
          <p:cNvPr id="221188" name="Notes Placeholder 2"/>
          <p:cNvSpPr>
            <a:spLocks noGrp="1"/>
          </p:cNvSpPr>
          <p:nvPr>
            <p:ph type="body" idx="1"/>
          </p:nvPr>
        </p:nvSpPr>
        <p:spPr>
          <a:xfrm>
            <a:off x="914400" y="4343400"/>
            <a:ext cx="5029200" cy="4114800"/>
          </a:xfrm>
          <a:noFill/>
          <a:ln/>
        </p:spPr>
        <p:txBody>
          <a:bodyPr lIns="90487" tIns="44450" rIns="90487" bIns="44450"/>
          <a:lstStyle/>
          <a:p>
            <a:pPr>
              <a:spcBef>
                <a:spcPct val="0"/>
              </a:spcBef>
            </a:pPr>
            <a:endParaRPr lang="en-US" smtClean="0"/>
          </a:p>
        </p:txBody>
      </p:sp>
      <p:sp>
        <p:nvSpPr>
          <p:cNvPr id="22118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lstStyle/>
          <a:p>
            <a:pPr eaLnBrk="0" hangingPunct="0"/>
            <a:fld id="{B03E9478-8A13-46DD-8056-B61CCD33E384}" type="slidenum">
              <a:rPr lang="en-US" sz="2400">
                <a:latin typeface="Times" pitchFamily="18" charset="0"/>
              </a:rPr>
              <a:pPr eaLnBrk="0" hangingPunct="0"/>
              <a:t>62</a:t>
            </a:fld>
            <a:endParaRPr lang="en-US" sz="2400">
              <a:latin typeface="Times"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69995CAC-BDC1-40B1-B6D4-686BB62406D7}" type="slidenum">
              <a:rPr lang="en-US" smtClean="0"/>
              <a:pPr/>
              <a:t>65</a:t>
            </a:fld>
            <a:endParaRPr lang="en-U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8D6D5573-C5B7-421C-9369-55207860E51B}" type="slidenum">
              <a:rPr lang="en-US" smtClean="0"/>
              <a:pPr/>
              <a:t>67</a:t>
            </a:fld>
            <a:endParaRPr lang="en-U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835A8-B889-4CFE-BD08-4D7F84281C9F}" type="slidenum">
              <a:rPr lang="en-US" smtClean="0"/>
              <a:pPr/>
              <a:t>74</a:t>
            </a:fld>
            <a:endParaRPr lang="en-US"/>
          </a:p>
        </p:txBody>
      </p:sp>
    </p:spTree>
    <p:extLst>
      <p:ext uri="{BB962C8B-B14F-4D97-AF65-F5344CB8AC3E}">
        <p14:creationId xmlns:p14="http://schemas.microsoft.com/office/powerpoint/2010/main" val="8716316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p:spPr>
        <p:txBody>
          <a:bodyPr/>
          <a:lstStyle/>
          <a:p>
            <a:endParaRPr lang="en-US" smtClean="0"/>
          </a:p>
        </p:txBody>
      </p:sp>
      <p:sp>
        <p:nvSpPr>
          <p:cNvPr id="226308" name="Slide Number Placeholder 3"/>
          <p:cNvSpPr>
            <a:spLocks noGrp="1"/>
          </p:cNvSpPr>
          <p:nvPr>
            <p:ph type="sldNum" sz="quarter" idx="5"/>
          </p:nvPr>
        </p:nvSpPr>
        <p:spPr>
          <a:noFill/>
        </p:spPr>
        <p:txBody>
          <a:bodyPr/>
          <a:lstStyle/>
          <a:p>
            <a:fld id="{50456A41-F12A-44DF-B08F-B3C464B65AED}" type="slidenum">
              <a:rPr lang="en-US" smtClean="0"/>
              <a:pPr/>
              <a:t>79</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p>
        </p:txBody>
      </p:sp>
      <p:sp>
        <p:nvSpPr>
          <p:cNvPr id="227332" name="Slide Number Placeholder 3"/>
          <p:cNvSpPr>
            <a:spLocks noGrp="1"/>
          </p:cNvSpPr>
          <p:nvPr>
            <p:ph type="sldNum" sz="quarter" idx="5"/>
          </p:nvPr>
        </p:nvSpPr>
        <p:spPr>
          <a:noFill/>
        </p:spPr>
        <p:txBody>
          <a:bodyPr/>
          <a:lstStyle/>
          <a:p>
            <a:fld id="{C0020051-4952-4F9B-AEBF-C6375C8A1028}" type="slidenum">
              <a:rPr lang="en-US" smtClean="0"/>
              <a:pPr/>
              <a:t>81</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835A8-B889-4CFE-BD08-4D7F84281C9F}" type="slidenum">
              <a:rPr lang="en-US" smtClean="0"/>
              <a:pPr/>
              <a:t>86</a:t>
            </a:fld>
            <a:endParaRPr lang="en-US"/>
          </a:p>
        </p:txBody>
      </p:sp>
    </p:spTree>
    <p:extLst>
      <p:ext uri="{BB962C8B-B14F-4D97-AF65-F5344CB8AC3E}">
        <p14:creationId xmlns:p14="http://schemas.microsoft.com/office/powerpoint/2010/main" val="11603397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4EE3602A-28F0-4620-B2F4-50D4014F8DD1}" type="slidenum">
              <a:rPr lang="en-US" smtClean="0"/>
              <a:pPr/>
              <a:t>92</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AE0A884B-B6F0-48AA-9CF1-04B759866EC9}" type="slidenum">
              <a:rPr lang="en-US" smtClean="0"/>
              <a:pPr/>
              <a:t>95</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US" smtClean="0"/>
          </a:p>
        </p:txBody>
      </p:sp>
      <p:sp>
        <p:nvSpPr>
          <p:cNvPr id="230404" name="Slide Number Placeholder 3"/>
          <p:cNvSpPr>
            <a:spLocks noGrp="1"/>
          </p:cNvSpPr>
          <p:nvPr>
            <p:ph type="sldNum" sz="quarter" idx="5"/>
          </p:nvPr>
        </p:nvSpPr>
        <p:spPr>
          <a:noFill/>
        </p:spPr>
        <p:txBody>
          <a:bodyPr/>
          <a:lstStyle/>
          <a:p>
            <a:fld id="{6C36ED7D-CA05-419A-B002-788496C15F4C}" type="slidenum">
              <a:rPr lang="en-US" smtClean="0"/>
              <a:pPr/>
              <a:t>97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C660E1EC-AEEB-4FEA-95CC-3E63BF8F09A1}" type="slidenum">
              <a:rPr lang="en-US" smtClean="0"/>
              <a:pPr/>
              <a:t>16</a:t>
            </a:fld>
            <a:endParaRPr lang="en-US" smtClean="0"/>
          </a:p>
        </p:txBody>
      </p:sp>
      <p:sp>
        <p:nvSpPr>
          <p:cNvPr id="192515"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2516"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90487" tIns="44450" rIns="90487" bIns="44450" anchor="b"/>
          <a:lstStyle/>
          <a:p>
            <a:pPr algn="r" eaLnBrk="0" hangingPunct="0"/>
            <a:r>
              <a:rPr lang="en-US" sz="1200">
                <a:latin typeface="Times" pitchFamily="18" charset="0"/>
              </a:rPr>
              <a:t>1</a:t>
            </a:r>
          </a:p>
        </p:txBody>
      </p:sp>
      <p:sp>
        <p:nvSpPr>
          <p:cNvPr id="192517"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2518"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0" hangingPunct="0"/>
            <a:endParaRPr lang="en-US" sz="2400">
              <a:latin typeface="Times" pitchFamily="18" charset="0"/>
            </a:endParaRPr>
          </a:p>
        </p:txBody>
      </p:sp>
      <p:sp>
        <p:nvSpPr>
          <p:cNvPr id="192519" name="Rectangle 6"/>
          <p:cNvSpPr>
            <a:spLocks noGrp="1" noRot="1" noChangeAspect="1" noChangeArrowheads="1" noTextEdit="1"/>
          </p:cNvSpPr>
          <p:nvPr>
            <p:ph type="sldImg"/>
          </p:nvPr>
        </p:nvSpPr>
        <p:spPr>
          <a:xfrm>
            <a:off x="1150938" y="692150"/>
            <a:ext cx="4556125" cy="3416300"/>
          </a:xfrm>
          <a:ln cap="flat"/>
        </p:spPr>
      </p:sp>
      <p:sp>
        <p:nvSpPr>
          <p:cNvPr id="192520" name="Rectangle 7"/>
          <p:cNvSpPr>
            <a:spLocks noGrp="1" noChangeArrowheads="1"/>
          </p:cNvSpPr>
          <p:nvPr>
            <p:ph type="body" idx="1"/>
          </p:nvPr>
        </p:nvSpPr>
        <p:spPr>
          <a:xfrm>
            <a:off x="914400" y="4343400"/>
            <a:ext cx="5029200" cy="4114800"/>
          </a:xfrm>
          <a:noFill/>
          <a:ln/>
        </p:spPr>
        <p:txBody>
          <a:bodyPr lIns="90487" tIns="44450" rIns="90487" bIns="44450"/>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p>
        </p:txBody>
      </p:sp>
      <p:sp>
        <p:nvSpPr>
          <p:cNvPr id="231428" name="Slide Number Placeholder 3"/>
          <p:cNvSpPr>
            <a:spLocks noGrp="1"/>
          </p:cNvSpPr>
          <p:nvPr>
            <p:ph type="sldNum" sz="quarter" idx="5"/>
          </p:nvPr>
        </p:nvSpPr>
        <p:spPr>
          <a:noFill/>
        </p:spPr>
        <p:txBody>
          <a:bodyPr/>
          <a:lstStyle/>
          <a:p>
            <a:fld id="{38202876-4FA8-46DA-820C-1A0D0D2F2E99}" type="slidenum">
              <a:rPr lang="en-US" smtClean="0"/>
              <a:pPr/>
              <a:t>111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8AA1D1E3-D671-4035-BBED-87C155779E8D}" type="slidenum">
              <a:rPr lang="en-US" smtClean="0"/>
              <a:pPr/>
              <a:t>112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smtClean="0"/>
          </a:p>
        </p:txBody>
      </p:sp>
      <p:sp>
        <p:nvSpPr>
          <p:cNvPr id="233476" name="Slide Number Placeholder 3"/>
          <p:cNvSpPr>
            <a:spLocks noGrp="1"/>
          </p:cNvSpPr>
          <p:nvPr>
            <p:ph type="sldNum" sz="quarter" idx="5"/>
          </p:nvPr>
        </p:nvSpPr>
        <p:spPr>
          <a:noFill/>
        </p:spPr>
        <p:txBody>
          <a:bodyPr/>
          <a:lstStyle/>
          <a:p>
            <a:fld id="{EA097886-8336-451B-9854-53B040D566FD}" type="slidenum">
              <a:rPr lang="en-US" smtClean="0"/>
              <a:pPr/>
              <a:t>114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p:spPr>
        <p:txBody>
          <a:bodyPr/>
          <a:lstStyle/>
          <a:p>
            <a:endParaRPr lang="en-US" smtClean="0"/>
          </a:p>
        </p:txBody>
      </p:sp>
      <p:sp>
        <p:nvSpPr>
          <p:cNvPr id="193540" name="Slide Number Placeholder 3"/>
          <p:cNvSpPr>
            <a:spLocks noGrp="1"/>
          </p:cNvSpPr>
          <p:nvPr>
            <p:ph type="sldNum" sz="quarter" idx="5"/>
          </p:nvPr>
        </p:nvSpPr>
        <p:spPr>
          <a:noFill/>
        </p:spPr>
        <p:txBody>
          <a:bodyPr/>
          <a:lstStyle/>
          <a:p>
            <a:fld id="{EDA20ACA-2CB6-438F-811A-D3B36400DEB0}" type="slidenum">
              <a:rPr lang="en-US" smtClean="0"/>
              <a:pPr/>
              <a:t>19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p:spPr>
        <p:txBody>
          <a:bodyPr/>
          <a:lstStyle/>
          <a:p>
            <a:endParaRPr lang="en-GB" smtClean="0"/>
          </a:p>
        </p:txBody>
      </p:sp>
      <p:sp>
        <p:nvSpPr>
          <p:cNvPr id="194564" name="Slide Number Placeholder 3"/>
          <p:cNvSpPr>
            <a:spLocks noGrp="1"/>
          </p:cNvSpPr>
          <p:nvPr>
            <p:ph type="sldNum" sz="quarter" idx="5"/>
          </p:nvPr>
        </p:nvSpPr>
        <p:spPr>
          <a:noFill/>
        </p:spPr>
        <p:txBody>
          <a:bodyPr/>
          <a:lstStyle/>
          <a:p>
            <a:fld id="{3F9762B7-EB8F-4421-A975-17BEC337B72C}" type="slidenum">
              <a:rPr lang="en-GB" smtClean="0"/>
              <a:pPr/>
              <a:t>20</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p:spPr>
        <p:txBody>
          <a:bodyPr/>
          <a:lstStyle/>
          <a:p>
            <a:endParaRPr lang="en-GB" smtClean="0"/>
          </a:p>
        </p:txBody>
      </p:sp>
      <p:sp>
        <p:nvSpPr>
          <p:cNvPr id="195588" name="Slide Number Placeholder 3"/>
          <p:cNvSpPr>
            <a:spLocks noGrp="1"/>
          </p:cNvSpPr>
          <p:nvPr>
            <p:ph type="sldNum" sz="quarter" idx="5"/>
          </p:nvPr>
        </p:nvSpPr>
        <p:spPr>
          <a:noFill/>
        </p:spPr>
        <p:txBody>
          <a:bodyPr/>
          <a:lstStyle/>
          <a:p>
            <a:fld id="{06471FE4-97DF-45EA-B641-7D334356A9DA}" type="slidenum">
              <a:rPr lang="en-GB" smtClean="0"/>
              <a:pPr/>
              <a:t>21</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p:spPr>
        <p:txBody>
          <a:bodyPr/>
          <a:lstStyle/>
          <a:p>
            <a:endParaRPr lang="en-US" smtClean="0"/>
          </a:p>
        </p:txBody>
      </p:sp>
      <p:sp>
        <p:nvSpPr>
          <p:cNvPr id="196612" name="Slide Number Placeholder 3"/>
          <p:cNvSpPr>
            <a:spLocks noGrp="1"/>
          </p:cNvSpPr>
          <p:nvPr>
            <p:ph type="sldNum" sz="quarter" idx="5"/>
          </p:nvPr>
        </p:nvSpPr>
        <p:spPr>
          <a:noFill/>
        </p:spPr>
        <p:txBody>
          <a:bodyPr/>
          <a:lstStyle/>
          <a:p>
            <a:fld id="{8F8CE017-2EEE-4F27-BC0E-E6F2B8BD64CD}" type="slidenum">
              <a:rPr lang="en-US" smtClean="0"/>
              <a:pPr/>
              <a:t>22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p:spPr>
        <p:txBody>
          <a:bodyPr/>
          <a:lstStyle/>
          <a:p>
            <a:endParaRPr lang="en-GB" smtClean="0"/>
          </a:p>
        </p:txBody>
      </p:sp>
      <p:sp>
        <p:nvSpPr>
          <p:cNvPr id="197636" name="Slide Number Placeholder 3"/>
          <p:cNvSpPr>
            <a:spLocks noGrp="1"/>
          </p:cNvSpPr>
          <p:nvPr>
            <p:ph type="sldNum" sz="quarter" idx="5"/>
          </p:nvPr>
        </p:nvSpPr>
        <p:spPr>
          <a:noFill/>
        </p:spPr>
        <p:txBody>
          <a:bodyPr/>
          <a:lstStyle/>
          <a:p>
            <a:fld id="{7FFECF29-6B18-4F34-9D08-BEEC29BD99FA}" type="slidenum">
              <a:rPr lang="en-GB" smtClean="0"/>
              <a:pPr/>
              <a:t>23</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C065EC-BFBA-4539-8D51-1B4F49868CF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E1DA021-39B0-41A7-A8D3-049BC75311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A018BE-8950-4713-8F75-77E7810D1A91}"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29FD-D676-4682-B393-E6E344D0ED5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018BE-8950-4713-8F75-77E7810D1A91}"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629FD-D676-4682-B393-E6E344D0ED5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96.wmf"/><Relationship Id="rId5" Type="http://schemas.openxmlformats.org/officeDocument/2006/relationships/oleObject" Target="../embeddings/oleObject10.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12.bin"/></Relationships>
</file>

<file path=ppt/slides/_rels/slide10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11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3.xml"/><Relationship Id="rId3" Type="http://schemas.openxmlformats.org/officeDocument/2006/relationships/image" Target="../media/image32.gif"/><Relationship Id="rId7" Type="http://schemas.openxmlformats.org/officeDocument/2006/relationships/slide" Target="slide22.xml"/><Relationship Id="rId12" Type="http://schemas.openxmlformats.org/officeDocument/2006/relationships/slide" Target="slide2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slide" Target="slide20.xml"/><Relationship Id="rId11" Type="http://schemas.openxmlformats.org/officeDocument/2006/relationships/slide" Target="slide19.xml"/><Relationship Id="rId5" Type="http://schemas.openxmlformats.org/officeDocument/2006/relationships/slide" Target="slide16.xml"/><Relationship Id="rId10" Type="http://schemas.openxmlformats.org/officeDocument/2006/relationships/slide" Target="slide4.xml"/><Relationship Id="rId4" Type="http://schemas.openxmlformats.org/officeDocument/2006/relationships/slide" Target="slide3.xml"/><Relationship Id="rId9"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52.jpeg"/><Relationship Id="rId4" Type="http://schemas.openxmlformats.org/officeDocument/2006/relationships/image" Target="../media/image51.jpeg"/></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5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wmf"/><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72.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0.x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3.wmf"/><Relationship Id="rId4" Type="http://schemas.openxmlformats.org/officeDocument/2006/relationships/oleObject" Target="../embeddings/oleObject1.bin"/></Relationships>
</file>

<file path=ppt/slides/_rels/slide9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8.wmf"/><Relationship Id="rId5" Type="http://schemas.openxmlformats.org/officeDocument/2006/relationships/oleObject" Target="../embeddings/oleObject3.bin"/><Relationship Id="rId4" Type="http://schemas.openxmlformats.org/officeDocument/2006/relationships/image" Target="../media/image87.wmf"/></Relationships>
</file>

<file path=ppt/slides/_rels/slide9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39.xml"/><Relationship Id="rId7" Type="http://schemas.openxmlformats.org/officeDocument/2006/relationships/image" Target="../media/image9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91.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3.wmf"/></Relationships>
</file>

<file path=ppt/slides/_rels/slide9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152400"/>
            <a:ext cx="8839200" cy="1143000"/>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Comic Sans MS" pitchFamily="66" charset="0"/>
                <a:ea typeface="+mj-ea"/>
                <a:cs typeface="+mj-cs"/>
              </a:rPr>
              <a:t>WATER</a:t>
            </a:r>
            <a:r>
              <a:rPr lang="en-US" sz="4800" b="1" u="sng" kern="0" dirty="0">
                <a:solidFill>
                  <a:srgbClr val="FFFF00"/>
                </a:solidFill>
                <a:latin typeface="+mj-lt"/>
                <a:ea typeface="+mj-ea"/>
                <a:cs typeface="+mj-cs"/>
              </a:rPr>
              <a:t/>
            </a:r>
            <a:br>
              <a:rPr lang="en-US" sz="4800" b="1" u="sng" kern="0" dirty="0">
                <a:solidFill>
                  <a:srgbClr val="FFFF00"/>
                </a:solidFill>
                <a:latin typeface="+mj-lt"/>
                <a:ea typeface="+mj-ea"/>
                <a:cs typeface="+mj-cs"/>
              </a:rPr>
            </a:br>
            <a:endParaRPr lang="en-US" sz="4400" b="1" kern="0" dirty="0">
              <a:solidFill>
                <a:srgbClr val="FFFF00"/>
              </a:solidFill>
              <a:latin typeface="+mj-lt"/>
              <a:ea typeface="+mj-ea"/>
              <a:cs typeface="+mj-cs"/>
            </a:endParaRPr>
          </a:p>
        </p:txBody>
      </p:sp>
      <p:pic>
        <p:nvPicPr>
          <p:cNvPr id="60419" name="Picture 1031" descr="cr15206039"/>
          <p:cNvPicPr>
            <a:picLocks noChangeAspect="1" noChangeArrowheads="1"/>
          </p:cNvPicPr>
          <p:nvPr/>
        </p:nvPicPr>
        <p:blipFill>
          <a:blip r:embed="rId2" cstate="print"/>
          <a:srcRect/>
          <a:stretch>
            <a:fillRect/>
          </a:stretch>
        </p:blipFill>
        <p:spPr bwMode="auto">
          <a:xfrm>
            <a:off x="1066800" y="1295400"/>
            <a:ext cx="7543800" cy="4991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914400" y="304800"/>
            <a:ext cx="7772400" cy="838200"/>
          </a:xfrm>
        </p:spPr>
        <p:txBody>
          <a:bodyPr>
            <a:normAutofit fontScale="90000"/>
          </a:bodyPr>
          <a:lstStyle/>
          <a:p>
            <a:pPr eaLnBrk="1" hangingPunct="1"/>
            <a:r>
              <a:rPr lang="en-US" altLang="en-US" sz="4000" b="1" smtClean="0">
                <a:solidFill>
                  <a:schemeClr val="tx1"/>
                </a:solidFill>
              </a:rPr>
              <a:t>Hydrogen bonding between </a:t>
            </a:r>
            <a:br>
              <a:rPr lang="en-US" altLang="en-US" sz="4000" b="1" smtClean="0">
                <a:solidFill>
                  <a:schemeClr val="tx1"/>
                </a:solidFill>
              </a:rPr>
            </a:br>
            <a:r>
              <a:rPr lang="en-US" altLang="en-US" sz="4000" b="1" smtClean="0">
                <a:solidFill>
                  <a:schemeClr val="tx1"/>
                </a:solidFill>
              </a:rPr>
              <a:t>two water molecules</a:t>
            </a:r>
            <a:r>
              <a:rPr lang="en-US" altLang="en-US" sz="2800" b="1" smtClean="0"/>
              <a:t> </a:t>
            </a:r>
            <a:endParaRPr lang="en-US" altLang="en-US" sz="4000" b="1" smtClean="0"/>
          </a:p>
        </p:txBody>
      </p:sp>
      <p:pic>
        <p:nvPicPr>
          <p:cNvPr id="96259" name="Picture 5" descr="http://academic.brooklyn.cuny.edu/biology/bio4fv/page/image12.gif"/>
          <p:cNvPicPr>
            <a:picLocks noChangeAspect="1" noChangeArrowheads="1"/>
          </p:cNvPicPr>
          <p:nvPr/>
        </p:nvPicPr>
        <p:blipFill>
          <a:blip r:embed="rId2" cstate="print"/>
          <a:srcRect/>
          <a:stretch>
            <a:fillRect/>
          </a:stretch>
        </p:blipFill>
        <p:spPr bwMode="auto">
          <a:xfrm>
            <a:off x="1676400" y="1295400"/>
            <a:ext cx="7467600" cy="5410200"/>
          </a:xfrm>
          <a:prstGeom prst="rect">
            <a:avLst/>
          </a:prstGeom>
          <a:noFill/>
          <a:ln w="9525">
            <a:noFill/>
            <a:miter lim="800000"/>
            <a:headEnd/>
            <a:tailEnd/>
          </a:ln>
        </p:spPr>
      </p:pic>
    </p:spTree>
    <p:extLst>
      <p:ext uri="{BB962C8B-B14F-4D97-AF65-F5344CB8AC3E}">
        <p14:creationId xmlns:p14="http://schemas.microsoft.com/office/powerpoint/2010/main" val="5115164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normAutofit/>
          </a:bodyPr>
          <a:lstStyle/>
          <a:p>
            <a:r>
              <a:rPr lang="en-US" sz="2800" b="1" smtClean="0">
                <a:latin typeface="Goudy Old Style" panose="02020502050305020303" pitchFamily="18" charset="0"/>
              </a:rPr>
              <a:t>Henderson-Hasselbach Equation- Derivation</a:t>
            </a:r>
            <a:br>
              <a:rPr lang="en-US" sz="2800" b="1" smtClean="0">
                <a:latin typeface="Goudy Old Style" panose="02020502050305020303" pitchFamily="18" charset="0"/>
              </a:rPr>
            </a:br>
            <a:endParaRPr lang="en-US" sz="2800" smtClean="0">
              <a:latin typeface="Goudy Old Style" panose="02020502050305020303" pitchFamily="18" charset="0"/>
            </a:endParaRPr>
          </a:p>
        </p:txBody>
      </p:sp>
      <p:sp>
        <p:nvSpPr>
          <p:cNvPr id="152579" name="Content Placeholder 2"/>
          <p:cNvSpPr>
            <a:spLocks noGrp="1"/>
          </p:cNvSpPr>
          <p:nvPr>
            <p:ph idx="1"/>
          </p:nvPr>
        </p:nvSpPr>
        <p:spPr>
          <a:xfrm>
            <a:off x="0" y="990600"/>
            <a:ext cx="3886200" cy="5867400"/>
          </a:xfrm>
        </p:spPr>
        <p:txBody>
          <a:bodyPr>
            <a:normAutofit/>
          </a:bodyPr>
          <a:lstStyle/>
          <a:p>
            <a:pPr>
              <a:lnSpc>
                <a:spcPct val="80000"/>
              </a:lnSpc>
              <a:buFont typeface="Wingdings" pitchFamily="2" charset="2"/>
              <a:buChar char="v"/>
            </a:pPr>
            <a:r>
              <a:rPr lang="en-US" sz="2800" dirty="0" smtClean="0">
                <a:latin typeface="Goudy Old Style" panose="02020502050305020303" pitchFamily="18" charset="0"/>
              </a:rPr>
              <a:t>Buffers are </a:t>
            </a:r>
            <a:r>
              <a:rPr lang="en-US" sz="2800" dirty="0" err="1" smtClean="0">
                <a:latin typeface="Goudy Old Style" panose="02020502050305020303" pitchFamily="18" charset="0"/>
              </a:rPr>
              <a:t>solns</a:t>
            </a:r>
            <a:r>
              <a:rPr lang="en-US" sz="2800" dirty="0" smtClean="0">
                <a:latin typeface="Goudy Old Style" panose="02020502050305020303" pitchFamily="18" charset="0"/>
              </a:rPr>
              <a:t> able to resist changes in pH when considerable amount of acid or base is added</a:t>
            </a:r>
          </a:p>
          <a:p>
            <a:pPr>
              <a:lnSpc>
                <a:spcPct val="80000"/>
              </a:lnSpc>
              <a:buFont typeface="Wingdings" pitchFamily="2" charset="2"/>
              <a:buChar char="v"/>
            </a:pPr>
            <a:r>
              <a:rPr lang="en-US" sz="2800" dirty="0" smtClean="0">
                <a:latin typeface="Goudy Old Style" panose="02020502050305020303" pitchFamily="18" charset="0"/>
              </a:rPr>
              <a:t>Max buffering occur when the [base] = [acid]  </a:t>
            </a:r>
            <a:r>
              <a:rPr lang="en-US" sz="2800" dirty="0" err="1" smtClean="0">
                <a:latin typeface="Goudy Old Style" panose="02020502050305020303" pitchFamily="18" charset="0"/>
              </a:rPr>
              <a:t>ie</a:t>
            </a:r>
            <a:r>
              <a:rPr lang="en-US" sz="2800" dirty="0" smtClean="0">
                <a:latin typeface="Goudy Old Style" panose="02020502050305020303" pitchFamily="18" charset="0"/>
              </a:rPr>
              <a:t>, when pH= </a:t>
            </a:r>
            <a:r>
              <a:rPr lang="en-US" sz="2800" dirty="0" err="1">
                <a:latin typeface="Goudy Old Style" panose="02020502050305020303" pitchFamily="18" charset="0"/>
              </a:rPr>
              <a:t>p</a:t>
            </a:r>
            <a:r>
              <a:rPr lang="en-US" sz="2800" dirty="0" err="1" smtClean="0">
                <a:latin typeface="Goudy Old Style" panose="02020502050305020303" pitchFamily="18" charset="0"/>
              </a:rPr>
              <a:t>ka</a:t>
            </a:r>
            <a:endParaRPr lang="en-US" sz="2800" dirty="0" smtClean="0">
              <a:latin typeface="Goudy Old Style" panose="02020502050305020303" pitchFamily="18" charset="0"/>
            </a:endParaRPr>
          </a:p>
          <a:p>
            <a:pPr>
              <a:lnSpc>
                <a:spcPct val="80000"/>
              </a:lnSpc>
              <a:buFont typeface="Wingdings" pitchFamily="2" charset="2"/>
              <a:buChar char="v"/>
            </a:pPr>
            <a:r>
              <a:rPr lang="en-US" sz="2800" dirty="0" err="1" smtClean="0">
                <a:latin typeface="Goudy Old Style" panose="02020502050305020303" pitchFamily="18" charset="0"/>
              </a:rPr>
              <a:t>E.g</a:t>
            </a:r>
            <a:r>
              <a:rPr lang="en-US" sz="2800" dirty="0" smtClean="0">
                <a:latin typeface="Goudy Old Style" panose="02020502050305020303" pitchFamily="18" charset="0"/>
              </a:rPr>
              <a:t> Buffered solution contains 0.50 M HC</a:t>
            </a:r>
            <a:r>
              <a:rPr lang="en-US" sz="2800" baseline="-25000" dirty="0" smtClean="0">
                <a:latin typeface="Goudy Old Style" panose="02020502050305020303" pitchFamily="18" charset="0"/>
              </a:rPr>
              <a:t>2</a:t>
            </a:r>
            <a:r>
              <a:rPr lang="en-US" sz="2800" dirty="0" smtClean="0">
                <a:latin typeface="Goudy Old Style" panose="02020502050305020303" pitchFamily="18" charset="0"/>
              </a:rPr>
              <a:t>H</a:t>
            </a:r>
            <a:r>
              <a:rPr lang="en-US" sz="2800" baseline="-25000" dirty="0" smtClean="0">
                <a:latin typeface="Goudy Old Style" panose="02020502050305020303" pitchFamily="18" charset="0"/>
              </a:rPr>
              <a:t>3</a:t>
            </a:r>
            <a:r>
              <a:rPr lang="en-US" sz="2800" dirty="0" smtClean="0">
                <a:latin typeface="Goudy Old Style" panose="02020502050305020303" pitchFamily="18" charset="0"/>
              </a:rPr>
              <a:t>O</a:t>
            </a:r>
            <a:r>
              <a:rPr lang="en-US" sz="2800" baseline="-25000" dirty="0" smtClean="0">
                <a:latin typeface="Goudy Old Style" panose="02020502050305020303" pitchFamily="18" charset="0"/>
              </a:rPr>
              <a:t>2</a:t>
            </a:r>
            <a:r>
              <a:rPr lang="en-US" sz="2800" dirty="0" smtClean="0">
                <a:latin typeface="Goudy Old Style" panose="02020502050305020303" pitchFamily="18" charset="0"/>
              </a:rPr>
              <a:t> (</a:t>
            </a:r>
            <a:r>
              <a:rPr lang="en-US" sz="2800" dirty="0" err="1" smtClean="0">
                <a:latin typeface="Goudy Old Style" panose="02020502050305020303" pitchFamily="18" charset="0"/>
              </a:rPr>
              <a:t>K</a:t>
            </a:r>
            <a:r>
              <a:rPr lang="en-US" sz="2800" baseline="-25000" dirty="0" err="1" smtClean="0">
                <a:latin typeface="Goudy Old Style" panose="02020502050305020303" pitchFamily="18" charset="0"/>
              </a:rPr>
              <a:t>a</a:t>
            </a:r>
            <a:r>
              <a:rPr lang="en-US" sz="2800" dirty="0" smtClean="0">
                <a:latin typeface="Goudy Old Style" panose="02020502050305020303" pitchFamily="18" charset="0"/>
              </a:rPr>
              <a:t> = 1.8x10</a:t>
            </a:r>
            <a:r>
              <a:rPr lang="en-US" sz="2800" baseline="30000" dirty="0" smtClean="0">
                <a:latin typeface="Goudy Old Style" panose="02020502050305020303" pitchFamily="18" charset="0"/>
              </a:rPr>
              <a:t>-5</a:t>
            </a:r>
            <a:r>
              <a:rPr lang="en-US" sz="2800" dirty="0" smtClean="0">
                <a:latin typeface="Goudy Old Style" panose="02020502050305020303" pitchFamily="18" charset="0"/>
              </a:rPr>
              <a:t>) and 0.50 M NaC</a:t>
            </a:r>
            <a:r>
              <a:rPr lang="en-US" sz="2800" baseline="-25000" dirty="0" smtClean="0">
                <a:latin typeface="Goudy Old Style" panose="02020502050305020303" pitchFamily="18" charset="0"/>
              </a:rPr>
              <a:t>2</a:t>
            </a:r>
            <a:r>
              <a:rPr lang="en-US" sz="2800" dirty="0" smtClean="0">
                <a:latin typeface="Goudy Old Style" panose="02020502050305020303" pitchFamily="18" charset="0"/>
              </a:rPr>
              <a:t>H</a:t>
            </a:r>
            <a:r>
              <a:rPr lang="en-US" sz="2800" baseline="-25000" dirty="0" smtClean="0">
                <a:latin typeface="Goudy Old Style" panose="02020502050305020303" pitchFamily="18" charset="0"/>
              </a:rPr>
              <a:t>3</a:t>
            </a:r>
            <a:r>
              <a:rPr lang="en-US" sz="2800" dirty="0" smtClean="0">
                <a:latin typeface="Goudy Old Style" panose="02020502050305020303" pitchFamily="18" charset="0"/>
              </a:rPr>
              <a:t>O</a:t>
            </a:r>
            <a:r>
              <a:rPr lang="en-US" sz="2800" baseline="-25000" dirty="0" smtClean="0">
                <a:latin typeface="Goudy Old Style" panose="02020502050305020303" pitchFamily="18" charset="0"/>
              </a:rPr>
              <a:t>2</a:t>
            </a:r>
            <a:r>
              <a:rPr lang="en-US" sz="2800" dirty="0" smtClean="0">
                <a:latin typeface="Goudy Old Style" panose="02020502050305020303" pitchFamily="18" charset="0"/>
              </a:rPr>
              <a:t>. Calculate pH of solution..</a:t>
            </a:r>
          </a:p>
          <a:p>
            <a:pPr>
              <a:lnSpc>
                <a:spcPct val="80000"/>
              </a:lnSpc>
              <a:buFont typeface="Wingdings" pitchFamily="2" charset="2"/>
              <a:buChar char="v"/>
            </a:pPr>
            <a:endParaRPr lang="en-US" sz="2800" dirty="0" smtClean="0">
              <a:latin typeface="Goudy Old Style" panose="02020502050305020303" pitchFamily="18" charset="0"/>
            </a:endParaRPr>
          </a:p>
          <a:p>
            <a:endParaRPr lang="en-US" sz="2800" dirty="0" smtClean="0">
              <a:latin typeface="Goudy Old Style" panose="02020502050305020303" pitchFamily="18" charset="0"/>
            </a:endParaRPr>
          </a:p>
        </p:txBody>
      </p:sp>
      <p:pic>
        <p:nvPicPr>
          <p:cNvPr id="152580" name="Picture 5"/>
          <p:cNvPicPr>
            <a:picLocks noChangeAspect="1" noChangeArrowheads="1"/>
          </p:cNvPicPr>
          <p:nvPr/>
        </p:nvPicPr>
        <p:blipFill>
          <a:blip r:embed="rId2" cstate="print"/>
          <a:srcRect/>
          <a:stretch>
            <a:fillRect/>
          </a:stretch>
        </p:blipFill>
        <p:spPr bwMode="auto">
          <a:xfrm>
            <a:off x="3886200" y="990600"/>
            <a:ext cx="52578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2800" b="1" kern="0" dirty="0">
                <a:solidFill>
                  <a:schemeClr val="tx2"/>
                </a:solidFill>
                <a:latin typeface="Goudy Old Style" panose="02020502050305020303" pitchFamily="18" charset="0"/>
                <a:ea typeface="+mj-ea"/>
                <a:cs typeface="+mj-cs"/>
              </a:rPr>
              <a:t>RELATIONSHIP [H</a:t>
            </a:r>
            <a:r>
              <a:rPr lang="en-US" sz="2800" b="1" kern="0" baseline="30000" dirty="0">
                <a:solidFill>
                  <a:schemeClr val="tx2"/>
                </a:solidFill>
                <a:latin typeface="Goudy Old Style" panose="02020502050305020303" pitchFamily="18" charset="0"/>
                <a:ea typeface="+mj-ea"/>
                <a:cs typeface="+mj-cs"/>
              </a:rPr>
              <a:t>+</a:t>
            </a:r>
            <a:r>
              <a:rPr lang="en-US" sz="2800" b="1" kern="0" dirty="0">
                <a:solidFill>
                  <a:schemeClr val="tx2"/>
                </a:solidFill>
                <a:latin typeface="Goudy Old Style" panose="02020502050305020303" pitchFamily="18" charset="0"/>
                <a:ea typeface="+mj-ea"/>
                <a:cs typeface="+mj-cs"/>
              </a:rPr>
              <a:t>], pH   and   K</a:t>
            </a:r>
            <a:r>
              <a:rPr lang="en-US" sz="2800" b="1" kern="0" baseline="-25000" dirty="0">
                <a:solidFill>
                  <a:schemeClr val="tx2"/>
                </a:solidFill>
                <a:latin typeface="Goudy Old Style" panose="02020502050305020303" pitchFamily="18" charset="0"/>
                <a:ea typeface="+mj-ea"/>
                <a:cs typeface="+mj-cs"/>
              </a:rPr>
              <a:t>a</a:t>
            </a:r>
            <a:r>
              <a:rPr lang="en-US" sz="2800" b="1" kern="0" dirty="0">
                <a:solidFill>
                  <a:schemeClr val="tx2"/>
                </a:solidFill>
                <a:latin typeface="Goudy Old Style" panose="02020502050305020303" pitchFamily="18" charset="0"/>
                <a:ea typeface="+mj-ea"/>
                <a:cs typeface="+mj-cs"/>
              </a:rPr>
              <a:t>, [A</a:t>
            </a:r>
            <a:r>
              <a:rPr lang="en-US" sz="2800" b="1" kern="0" baseline="30000" dirty="0">
                <a:solidFill>
                  <a:schemeClr val="tx2"/>
                </a:solidFill>
                <a:latin typeface="Goudy Old Style" panose="02020502050305020303" pitchFamily="18" charset="0"/>
                <a:ea typeface="+mj-ea"/>
                <a:cs typeface="+mj-cs"/>
              </a:rPr>
              <a:t>-</a:t>
            </a:r>
            <a:r>
              <a:rPr lang="en-US" sz="2800" b="1" kern="0" dirty="0">
                <a:solidFill>
                  <a:schemeClr val="tx2"/>
                </a:solidFill>
                <a:latin typeface="Goudy Old Style" panose="02020502050305020303" pitchFamily="18" charset="0"/>
                <a:ea typeface="+mj-ea"/>
                <a:cs typeface="+mj-cs"/>
              </a:rPr>
              <a:t>], [HA]</a:t>
            </a:r>
          </a:p>
        </p:txBody>
      </p:sp>
      <p:graphicFrame>
        <p:nvGraphicFramePr>
          <p:cNvPr id="6" name="Object 2"/>
          <p:cNvGraphicFramePr>
            <a:graphicFrameLocks noChangeAspect="1"/>
          </p:cNvGraphicFramePr>
          <p:nvPr>
            <p:extLst>
              <p:ext uri="{D42A27DB-BD31-4B8C-83A1-F6EECF244321}">
                <p14:modId xmlns:p14="http://schemas.microsoft.com/office/powerpoint/2010/main" val="3393421810"/>
              </p:ext>
            </p:extLst>
          </p:nvPr>
        </p:nvGraphicFramePr>
        <p:xfrm>
          <a:off x="3817938" y="2690813"/>
          <a:ext cx="1663700" cy="738187"/>
        </p:xfrm>
        <a:graphic>
          <a:graphicData uri="http://schemas.openxmlformats.org/presentationml/2006/ole">
            <mc:AlternateContent xmlns:mc="http://schemas.openxmlformats.org/markup-compatibility/2006">
              <mc:Choice xmlns:v="urn:schemas-microsoft-com:vml" Requires="v">
                <p:oleObj spid="_x0000_s7254" name="Equation" r:id="rId3" imgW="838080" imgH="444240" progId="Equation.3">
                  <p:embed/>
                </p:oleObj>
              </mc:Choice>
              <mc:Fallback>
                <p:oleObj name="Equation" r:id="rId3" imgW="8380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938" y="2690813"/>
                        <a:ext cx="1663700" cy="738187"/>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rgbClr val="33CC33"/>
                            </a:solidFill>
                            <a:miter lim="800000"/>
                            <a:headEnd/>
                            <a:tailEnd/>
                          </a14:hiddenLine>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2203911414"/>
              </p:ext>
            </p:extLst>
          </p:nvPr>
        </p:nvGraphicFramePr>
        <p:xfrm>
          <a:off x="3841750" y="5029200"/>
          <a:ext cx="1624013" cy="719138"/>
        </p:xfrm>
        <a:graphic>
          <a:graphicData uri="http://schemas.openxmlformats.org/presentationml/2006/ole">
            <mc:AlternateContent xmlns:mc="http://schemas.openxmlformats.org/markup-compatibility/2006">
              <mc:Choice xmlns:v="urn:schemas-microsoft-com:vml" Requires="v">
                <p:oleObj spid="_x0000_s7255" name="Equation" r:id="rId5" imgW="838080" imgH="444240" progId="Equation.3">
                  <p:embed/>
                </p:oleObj>
              </mc:Choice>
              <mc:Fallback>
                <p:oleObj name="Equation" r:id="rId5" imgW="838080" imgH="444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1750" y="5029200"/>
                        <a:ext cx="1624013" cy="719138"/>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rgbClr val="33CC33"/>
                            </a:solidFill>
                            <a:miter lim="800000"/>
                            <a:headEnd/>
                            <a:tailEnd/>
                          </a14:hiddenLine>
                        </a:ext>
                      </a:ex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522202184"/>
              </p:ext>
            </p:extLst>
          </p:nvPr>
        </p:nvGraphicFramePr>
        <p:xfrm>
          <a:off x="558800" y="990600"/>
          <a:ext cx="8270875" cy="1128713"/>
        </p:xfrm>
        <a:graphic>
          <a:graphicData uri="http://schemas.openxmlformats.org/presentationml/2006/ole">
            <mc:AlternateContent xmlns:mc="http://schemas.openxmlformats.org/markup-compatibility/2006">
              <mc:Choice xmlns:v="urn:schemas-microsoft-com:vml" Requires="v">
                <p:oleObj spid="_x0000_s7256" name="Equation" r:id="rId7" imgW="3251160" imgH="444240" progId="Equation.3">
                  <p:embed/>
                </p:oleObj>
              </mc:Choice>
              <mc:Fallback>
                <p:oleObj name="Equation" r:id="rId7" imgW="3251160" imgH="4442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 y="990600"/>
                        <a:ext cx="8270875" cy="11287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rgbClr val="33CC33"/>
                            </a:solidFill>
                            <a:miter lim="800000"/>
                            <a:headEnd/>
                            <a:tailEnd/>
                          </a14:hiddenLine>
                        </a:ext>
                      </a:extLst>
                    </p:spPr>
                  </p:pic>
                </p:oleObj>
              </mc:Fallback>
            </mc:AlternateContent>
          </a:graphicData>
        </a:graphic>
      </p:graphicFrame>
      <p:sp>
        <p:nvSpPr>
          <p:cNvPr id="8199" name="Text Box 7"/>
          <p:cNvSpPr txBox="1">
            <a:spLocks noChangeArrowheads="1"/>
          </p:cNvSpPr>
          <p:nvPr/>
        </p:nvSpPr>
        <p:spPr bwMode="auto">
          <a:xfrm>
            <a:off x="363538" y="2667000"/>
            <a:ext cx="3117850" cy="2763834"/>
          </a:xfrm>
          <a:prstGeom prst="rect">
            <a:avLst/>
          </a:prstGeom>
          <a:noFill/>
          <a:ln w="9525">
            <a:solidFill>
              <a:schemeClr val="tx1"/>
            </a:solidFill>
            <a:miter lim="800000"/>
            <a:headEnd/>
            <a:tailEnd/>
          </a:ln>
        </p:spPr>
        <p:txBody>
          <a:bodyPr>
            <a:spAutoFit/>
          </a:bodyPr>
          <a:lstStyle/>
          <a:p>
            <a:pPr marL="342900" indent="-342900" eaLnBrk="0" hangingPunct="0">
              <a:spcBef>
                <a:spcPct val="160000"/>
              </a:spcBef>
              <a:buFontTx/>
              <a:buAutoNum type="arabicParenR"/>
            </a:pPr>
            <a:r>
              <a:rPr lang="en-US" sz="2800" b="1">
                <a:solidFill>
                  <a:srgbClr val="FF0000"/>
                </a:solidFill>
                <a:latin typeface="Goudy Old Style" panose="02020502050305020303" pitchFamily="18" charset="0"/>
                <a:sym typeface="Symbol" pitchFamily="18" charset="2"/>
              </a:rPr>
              <a:t>[A</a:t>
            </a:r>
            <a:r>
              <a:rPr lang="en-US" sz="2800" b="1" baseline="30000">
                <a:solidFill>
                  <a:srgbClr val="FF0000"/>
                </a:solidFill>
                <a:latin typeface="Goudy Old Style" panose="02020502050305020303" pitchFamily="18" charset="0"/>
                <a:sym typeface="Symbol" pitchFamily="18" charset="2"/>
              </a:rPr>
              <a:t>-</a:t>
            </a:r>
            <a:r>
              <a:rPr lang="en-US" sz="2800" b="1">
                <a:solidFill>
                  <a:srgbClr val="FF0000"/>
                </a:solidFill>
                <a:latin typeface="Goudy Old Style" panose="02020502050305020303" pitchFamily="18" charset="0"/>
                <a:sym typeface="Symbol" pitchFamily="18" charset="2"/>
              </a:rPr>
              <a:t>] &lt; [HA] →</a:t>
            </a:r>
            <a:r>
              <a:rPr lang="en-US" sz="2800" b="1">
                <a:latin typeface="Goudy Old Style" panose="02020502050305020303" pitchFamily="18" charset="0"/>
                <a:sym typeface="Symbol" pitchFamily="18" charset="2"/>
              </a:rPr>
              <a:t> </a:t>
            </a:r>
          </a:p>
          <a:p>
            <a:pPr marL="342900" indent="-342900" eaLnBrk="0" hangingPunct="0">
              <a:spcBef>
                <a:spcPct val="160000"/>
              </a:spcBef>
              <a:buFontTx/>
              <a:buAutoNum type="arabicParenR"/>
            </a:pPr>
            <a:r>
              <a:rPr lang="en-US" sz="2800" b="1">
                <a:solidFill>
                  <a:srgbClr val="0066FF"/>
                </a:solidFill>
                <a:latin typeface="Goudy Old Style" panose="02020502050305020303" pitchFamily="18" charset="0"/>
                <a:sym typeface="Symbol" pitchFamily="18" charset="2"/>
              </a:rPr>
              <a:t>[A</a:t>
            </a:r>
            <a:r>
              <a:rPr lang="en-US" sz="2800" b="1" baseline="30000">
                <a:solidFill>
                  <a:srgbClr val="0066FF"/>
                </a:solidFill>
                <a:latin typeface="Goudy Old Style" panose="02020502050305020303" pitchFamily="18" charset="0"/>
                <a:sym typeface="Symbol" pitchFamily="18" charset="2"/>
              </a:rPr>
              <a:t>-</a:t>
            </a:r>
            <a:r>
              <a:rPr lang="en-US" sz="2800" b="1">
                <a:solidFill>
                  <a:srgbClr val="0066FF"/>
                </a:solidFill>
                <a:latin typeface="Goudy Old Style" panose="02020502050305020303" pitchFamily="18" charset="0"/>
                <a:sym typeface="Symbol" pitchFamily="18" charset="2"/>
              </a:rPr>
              <a:t>] &gt; [HA] →</a:t>
            </a:r>
            <a:r>
              <a:rPr lang="en-US" sz="2800" b="1">
                <a:latin typeface="Goudy Old Style" panose="02020502050305020303" pitchFamily="18" charset="0"/>
                <a:sym typeface="Symbol" pitchFamily="18" charset="2"/>
              </a:rPr>
              <a:t> </a:t>
            </a:r>
          </a:p>
          <a:p>
            <a:pPr marL="342900" indent="-342900" eaLnBrk="0" hangingPunct="0">
              <a:spcBef>
                <a:spcPct val="160000"/>
              </a:spcBef>
              <a:buFontTx/>
              <a:buAutoNum type="arabicParenR"/>
            </a:pPr>
            <a:r>
              <a:rPr lang="en-US" sz="2800" b="1">
                <a:solidFill>
                  <a:schemeClr val="accent2"/>
                </a:solidFill>
                <a:latin typeface="Goudy Old Style" panose="02020502050305020303" pitchFamily="18" charset="0"/>
                <a:sym typeface="Symbol" pitchFamily="18" charset="2"/>
              </a:rPr>
              <a:t>[A</a:t>
            </a:r>
            <a:r>
              <a:rPr lang="en-US" sz="2800" b="1" baseline="30000">
                <a:solidFill>
                  <a:schemeClr val="accent2"/>
                </a:solidFill>
                <a:latin typeface="Goudy Old Style" panose="02020502050305020303" pitchFamily="18" charset="0"/>
                <a:sym typeface="Symbol" pitchFamily="18" charset="2"/>
              </a:rPr>
              <a:t>-</a:t>
            </a:r>
            <a:r>
              <a:rPr lang="en-US" sz="2800" b="1">
                <a:solidFill>
                  <a:schemeClr val="accent2"/>
                </a:solidFill>
                <a:latin typeface="Goudy Old Style" panose="02020502050305020303" pitchFamily="18" charset="0"/>
                <a:sym typeface="Symbol" pitchFamily="18" charset="2"/>
              </a:rPr>
              <a:t>] = [HA] →</a:t>
            </a:r>
          </a:p>
        </p:txBody>
      </p:sp>
      <p:graphicFrame>
        <p:nvGraphicFramePr>
          <p:cNvPr id="12" name="Object 5"/>
          <p:cNvGraphicFramePr>
            <a:graphicFrameLocks noChangeAspect="1"/>
          </p:cNvGraphicFramePr>
          <p:nvPr>
            <p:extLst>
              <p:ext uri="{D42A27DB-BD31-4B8C-83A1-F6EECF244321}">
                <p14:modId xmlns:p14="http://schemas.microsoft.com/office/powerpoint/2010/main" val="3731962151"/>
              </p:ext>
            </p:extLst>
          </p:nvPr>
        </p:nvGraphicFramePr>
        <p:xfrm>
          <a:off x="3868738" y="3951288"/>
          <a:ext cx="1576387" cy="696912"/>
        </p:xfrm>
        <a:graphic>
          <a:graphicData uri="http://schemas.openxmlformats.org/presentationml/2006/ole">
            <mc:AlternateContent xmlns:mc="http://schemas.openxmlformats.org/markup-compatibility/2006">
              <mc:Choice xmlns:v="urn:schemas-microsoft-com:vml" Requires="v">
                <p:oleObj spid="_x0000_s7257" name="Equation" r:id="rId9" imgW="838080" imgH="444240" progId="Equation.3">
                  <p:embed/>
                </p:oleObj>
              </mc:Choice>
              <mc:Fallback>
                <p:oleObj name="Equation" r:id="rId9" imgW="838080" imgH="4442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8738" y="3951288"/>
                        <a:ext cx="1576387" cy="696912"/>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9050">
                            <a:solidFill>
                              <a:srgbClr val="33CC33"/>
                            </a:solidFill>
                            <a:miter lim="800000"/>
                            <a:headEnd/>
                            <a:tailEnd/>
                          </a14:hiddenLine>
                        </a:ext>
                      </a:extLst>
                    </p:spPr>
                  </p:pic>
                </p:oleObj>
              </mc:Fallback>
            </mc:AlternateContent>
          </a:graphicData>
        </a:graphic>
      </p:graphicFrame>
      <p:sp>
        <p:nvSpPr>
          <p:cNvPr id="8200" name="Text Box 10"/>
          <p:cNvSpPr txBox="1">
            <a:spLocks noChangeArrowheads="1"/>
          </p:cNvSpPr>
          <p:nvPr/>
        </p:nvSpPr>
        <p:spPr bwMode="auto">
          <a:xfrm>
            <a:off x="5891213" y="2667000"/>
            <a:ext cx="3079750" cy="2763834"/>
          </a:xfrm>
          <a:prstGeom prst="rect">
            <a:avLst/>
          </a:prstGeom>
          <a:noFill/>
          <a:ln w="9525">
            <a:solidFill>
              <a:schemeClr val="tx1"/>
            </a:solidFill>
            <a:miter lim="800000"/>
            <a:headEnd/>
            <a:tailEnd/>
          </a:ln>
        </p:spPr>
        <p:txBody>
          <a:bodyPr>
            <a:spAutoFit/>
          </a:bodyPr>
          <a:lstStyle/>
          <a:p>
            <a:pPr eaLnBrk="0" hangingPunct="0">
              <a:spcBef>
                <a:spcPct val="160000"/>
              </a:spcBef>
            </a:pPr>
            <a:r>
              <a:rPr lang="en-US" sz="2800" b="1">
                <a:solidFill>
                  <a:srgbClr val="FF0000"/>
                </a:solidFill>
                <a:latin typeface="Goudy Old Style" panose="02020502050305020303" pitchFamily="18" charset="0"/>
                <a:sym typeface="Symbol" pitchFamily="18" charset="2"/>
              </a:rPr>
              <a:t>→ pH  &lt;  pK</a:t>
            </a:r>
            <a:r>
              <a:rPr lang="en-US" sz="2800" b="1" baseline="-25000">
                <a:solidFill>
                  <a:srgbClr val="FF0000"/>
                </a:solidFill>
                <a:latin typeface="Goudy Old Style" panose="02020502050305020303" pitchFamily="18" charset="0"/>
                <a:sym typeface="Symbol" pitchFamily="18" charset="2"/>
              </a:rPr>
              <a:t>a</a:t>
            </a:r>
            <a:endParaRPr lang="en-US" sz="2800" b="1">
              <a:solidFill>
                <a:srgbClr val="FF0000"/>
              </a:solidFill>
              <a:latin typeface="Goudy Old Style" panose="02020502050305020303" pitchFamily="18" charset="0"/>
              <a:sym typeface="Symbol" pitchFamily="18" charset="2"/>
            </a:endParaRPr>
          </a:p>
          <a:p>
            <a:pPr eaLnBrk="0" hangingPunct="0">
              <a:spcBef>
                <a:spcPct val="160000"/>
              </a:spcBef>
            </a:pPr>
            <a:r>
              <a:rPr lang="en-US" sz="2800" b="1">
                <a:solidFill>
                  <a:srgbClr val="0066FF"/>
                </a:solidFill>
                <a:latin typeface="Goudy Old Style" panose="02020502050305020303" pitchFamily="18" charset="0"/>
                <a:sym typeface="Symbol" pitchFamily="18" charset="2"/>
              </a:rPr>
              <a:t>→ pH  &gt;  pK</a:t>
            </a:r>
            <a:r>
              <a:rPr lang="en-US" sz="2800" b="1" baseline="-25000">
                <a:solidFill>
                  <a:srgbClr val="0066FF"/>
                </a:solidFill>
                <a:latin typeface="Goudy Old Style" panose="02020502050305020303" pitchFamily="18" charset="0"/>
                <a:sym typeface="Symbol" pitchFamily="18" charset="2"/>
              </a:rPr>
              <a:t>a</a:t>
            </a:r>
            <a:endParaRPr lang="en-US" sz="2800" b="1">
              <a:solidFill>
                <a:srgbClr val="0066FF"/>
              </a:solidFill>
              <a:latin typeface="Goudy Old Style" panose="02020502050305020303" pitchFamily="18" charset="0"/>
              <a:sym typeface="Symbol" pitchFamily="18" charset="2"/>
            </a:endParaRPr>
          </a:p>
          <a:p>
            <a:pPr eaLnBrk="0" hangingPunct="0">
              <a:spcBef>
                <a:spcPct val="160000"/>
              </a:spcBef>
            </a:pPr>
            <a:r>
              <a:rPr lang="en-US" sz="2800" b="1">
                <a:solidFill>
                  <a:schemeClr val="accent2"/>
                </a:solidFill>
                <a:latin typeface="Goudy Old Style" panose="02020502050305020303" pitchFamily="18" charset="0"/>
                <a:sym typeface="Symbol" pitchFamily="18" charset="2"/>
              </a:rPr>
              <a:t>→ pH  =  pK</a:t>
            </a:r>
            <a:r>
              <a:rPr lang="en-US" sz="2800" b="1" baseline="-25000">
                <a:solidFill>
                  <a:schemeClr val="accent2"/>
                </a:solidFill>
                <a:latin typeface="Goudy Old Style" panose="02020502050305020303" pitchFamily="18" charset="0"/>
                <a:sym typeface="Symbol" pitchFamily="18" charset="2"/>
              </a:rPr>
              <a:t>a</a:t>
            </a:r>
            <a:endParaRPr lang="en-US" sz="2800" b="1">
              <a:solidFill>
                <a:schemeClr val="accent2"/>
              </a:solidFill>
              <a:latin typeface="Goudy Old Style" panose="02020502050305020303" pitchFamily="18" charset="0"/>
              <a:sym typeface="Symbol" pitchFamily="18" charset="2"/>
            </a:endParaRPr>
          </a:p>
        </p:txBody>
      </p:sp>
      <p:sp>
        <p:nvSpPr>
          <p:cNvPr id="8201" name="TextBox 12"/>
          <p:cNvSpPr txBox="1">
            <a:spLocks noChangeArrowheads="1"/>
          </p:cNvSpPr>
          <p:nvPr/>
        </p:nvSpPr>
        <p:spPr bwMode="auto">
          <a:xfrm>
            <a:off x="685800" y="2057400"/>
            <a:ext cx="8272842" cy="523220"/>
          </a:xfrm>
          <a:prstGeom prst="rect">
            <a:avLst/>
          </a:prstGeom>
          <a:noFill/>
          <a:ln w="9525">
            <a:noFill/>
            <a:miter lim="800000"/>
            <a:headEnd/>
            <a:tailEnd/>
          </a:ln>
        </p:spPr>
        <p:txBody>
          <a:bodyPr wrap="none">
            <a:spAutoFit/>
          </a:bodyPr>
          <a:lstStyle/>
          <a:p>
            <a:r>
              <a:rPr lang="en-US" sz="2800" dirty="0">
                <a:latin typeface="Goudy Old Style" panose="02020502050305020303" pitchFamily="18" charset="0"/>
              </a:rPr>
              <a:t>H-H </a:t>
            </a:r>
            <a:r>
              <a:rPr lang="en-US" sz="2800" dirty="0" err="1">
                <a:latin typeface="Goudy Old Style" panose="02020502050305020303" pitchFamily="18" charset="0"/>
              </a:rPr>
              <a:t>eqn</a:t>
            </a:r>
            <a:r>
              <a:rPr lang="en-US" sz="2800" dirty="0">
                <a:latin typeface="Goudy Old Style" panose="02020502050305020303" pitchFamily="18" charset="0"/>
              </a:rPr>
              <a:t> is of great predictive </a:t>
            </a:r>
            <a:r>
              <a:rPr lang="en-US" sz="2800" dirty="0" smtClean="0">
                <a:latin typeface="Goudy Old Style" panose="02020502050305020303" pitchFamily="18" charset="0"/>
              </a:rPr>
              <a:t>value in </a:t>
            </a:r>
            <a:r>
              <a:rPr lang="en-US" sz="2800" dirty="0" err="1" smtClean="0">
                <a:latin typeface="Goudy Old Style" panose="02020502050305020303" pitchFamily="18" charset="0"/>
              </a:rPr>
              <a:t>ptotonic</a:t>
            </a:r>
            <a:r>
              <a:rPr lang="en-US" sz="2800" dirty="0" smtClean="0">
                <a:latin typeface="Goudy Old Style" panose="02020502050305020303" pitchFamily="18" charset="0"/>
              </a:rPr>
              <a:t> </a:t>
            </a:r>
            <a:r>
              <a:rPr lang="en-US" sz="2800" dirty="0" err="1" smtClean="0">
                <a:latin typeface="Goudy Old Style" panose="02020502050305020303" pitchFamily="18" charset="0"/>
              </a:rPr>
              <a:t>equilbria</a:t>
            </a:r>
            <a:r>
              <a:rPr lang="en-US" sz="2800" dirty="0" smtClean="0">
                <a:latin typeface="Goudy Old Style" panose="02020502050305020303" pitchFamily="18" charset="0"/>
              </a:rPr>
              <a:t> </a:t>
            </a:r>
            <a:endParaRPr lang="en-US" sz="2800" dirty="0">
              <a:latin typeface="Goudy Old Style" panose="02020502050305020303" pitchFamily="18" charset="0"/>
            </a:endParaRPr>
          </a:p>
        </p:txBody>
      </p:sp>
      <p:sp>
        <p:nvSpPr>
          <p:cNvPr id="8202" name="TextBox 13"/>
          <p:cNvSpPr txBox="1">
            <a:spLocks noChangeArrowheads="1"/>
          </p:cNvSpPr>
          <p:nvPr/>
        </p:nvSpPr>
        <p:spPr bwMode="auto">
          <a:xfrm rot="10800000" flipV="1">
            <a:off x="304800" y="5570984"/>
            <a:ext cx="8286750" cy="1384995"/>
          </a:xfrm>
          <a:prstGeom prst="rect">
            <a:avLst/>
          </a:prstGeom>
          <a:noFill/>
          <a:ln w="9525">
            <a:noFill/>
            <a:miter lim="800000"/>
            <a:headEnd/>
            <a:tailEnd/>
          </a:ln>
        </p:spPr>
        <p:txBody>
          <a:bodyPr>
            <a:spAutoFit/>
          </a:bodyPr>
          <a:lstStyle/>
          <a:p>
            <a:r>
              <a:rPr lang="en-US" sz="2800" dirty="0">
                <a:latin typeface="Goudy Old Style" panose="02020502050305020303" pitchFamily="18" charset="0"/>
              </a:rPr>
              <a:t>If the </a:t>
            </a:r>
            <a:r>
              <a:rPr lang="en-US" sz="2800" dirty="0" err="1">
                <a:latin typeface="Goudy Old Style" panose="02020502050305020303" pitchFamily="18" charset="0"/>
              </a:rPr>
              <a:t>eqn</a:t>
            </a:r>
            <a:r>
              <a:rPr lang="en-US" sz="2800" dirty="0">
                <a:latin typeface="Goudy Old Style" panose="02020502050305020303" pitchFamily="18" charset="0"/>
              </a:rPr>
              <a:t> is evaluated for several ratios of [A]/[HA] </a:t>
            </a:r>
            <a:r>
              <a:rPr lang="en-US" sz="2800" dirty="0" err="1">
                <a:latin typeface="Goudy Old Style" panose="02020502050305020303" pitchFamily="18" charset="0"/>
              </a:rPr>
              <a:t>btwn</a:t>
            </a:r>
            <a:r>
              <a:rPr lang="en-US" sz="2800" dirty="0">
                <a:latin typeface="Goudy Old Style" panose="02020502050305020303" pitchFamily="18" charset="0"/>
              </a:rPr>
              <a:t> the limits 10</a:t>
            </a:r>
            <a:r>
              <a:rPr lang="en-US" sz="2800" baseline="30000" dirty="0">
                <a:latin typeface="Goudy Old Style" panose="02020502050305020303" pitchFamily="18" charset="0"/>
              </a:rPr>
              <a:t>-3</a:t>
            </a:r>
            <a:r>
              <a:rPr lang="en-US" sz="2800" dirty="0">
                <a:latin typeface="Goudy Old Style" panose="02020502050305020303" pitchFamily="18" charset="0"/>
              </a:rPr>
              <a:t> to 10</a:t>
            </a:r>
            <a:r>
              <a:rPr lang="en-US" sz="2800" baseline="30000" dirty="0">
                <a:latin typeface="Goudy Old Style" panose="02020502050305020303" pitchFamily="18" charset="0"/>
              </a:rPr>
              <a:t>3</a:t>
            </a:r>
            <a:r>
              <a:rPr lang="en-US" sz="2800" dirty="0">
                <a:latin typeface="Goudy Old Style" panose="02020502050305020303" pitchFamily="18" charset="0"/>
              </a:rPr>
              <a:t> and the calculated pH values plotted  the titration curve is obtained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Grp="1" noChangeAspect="1" noChangeArrowheads="1"/>
          </p:cNvPicPr>
          <p:nvPr>
            <p:ph idx="1"/>
          </p:nvPr>
        </p:nvPicPr>
        <p:blipFill>
          <a:blip r:embed="rId2" cstate="print"/>
          <a:srcRect/>
          <a:stretch>
            <a:fillRect/>
          </a:stretch>
        </p:blipFill>
        <p:spPr>
          <a:xfrm>
            <a:off x="762000" y="874713"/>
            <a:ext cx="7772400" cy="5754687"/>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dirty="0" smtClean="0"/>
              <a:t>H-H Equation</a:t>
            </a:r>
            <a:endParaRPr lang="en-US" dirty="0"/>
          </a:p>
        </p:txBody>
      </p:sp>
      <p:sp>
        <p:nvSpPr>
          <p:cNvPr id="3" name="Content Placeholder 2"/>
          <p:cNvSpPr>
            <a:spLocks noGrp="1"/>
          </p:cNvSpPr>
          <p:nvPr>
            <p:ph idx="1"/>
          </p:nvPr>
        </p:nvSpPr>
        <p:spPr>
          <a:xfrm>
            <a:off x="152400" y="685800"/>
            <a:ext cx="8991600" cy="6019800"/>
          </a:xfrm>
        </p:spPr>
        <p:txBody>
          <a:bodyPr>
            <a:normAutofit fontScale="25000" lnSpcReduction="20000"/>
          </a:bodyPr>
          <a:lstStyle/>
          <a:p>
            <a:r>
              <a:rPr lang="en-US" sz="10800" dirty="0">
                <a:latin typeface="Goudy Old Style" panose="02020502050305020303" pitchFamily="18" charset="0"/>
              </a:rPr>
              <a:t>H-H equation can be used to calculate the following </a:t>
            </a:r>
          </a:p>
          <a:p>
            <a:r>
              <a:rPr lang="en-US" sz="10800" i="1" dirty="0" smtClean="0">
                <a:latin typeface="Goudy Old Style" panose="02020502050305020303" pitchFamily="18" charset="0"/>
              </a:rPr>
              <a:t>The </a:t>
            </a:r>
            <a:r>
              <a:rPr lang="en-US" sz="10800" i="1" dirty="0">
                <a:latin typeface="Goudy Old Style" panose="02020502050305020303" pitchFamily="18" charset="0"/>
              </a:rPr>
              <a:t>pH of the </a:t>
            </a:r>
            <a:r>
              <a:rPr lang="en-US" sz="10800" i="1" dirty="0" smtClean="0">
                <a:latin typeface="Goudy Old Style" panose="02020502050305020303" pitchFamily="18" charset="0"/>
              </a:rPr>
              <a:t>solution-</a:t>
            </a:r>
          </a:p>
          <a:p>
            <a:r>
              <a:rPr lang="en-US" sz="10800" dirty="0" smtClean="0">
                <a:latin typeface="Goudy Old Style" panose="02020502050305020303" pitchFamily="18" charset="0"/>
              </a:rPr>
              <a:t>. </a:t>
            </a:r>
            <a:r>
              <a:rPr lang="en-US" sz="10800" dirty="0">
                <a:latin typeface="Goudy Old Style" panose="02020502050305020303" pitchFamily="18" charset="0"/>
              </a:rPr>
              <a:t>The </a:t>
            </a:r>
            <a:r>
              <a:rPr lang="en-US" sz="10800" dirty="0" err="1">
                <a:latin typeface="Goudy Old Style" panose="02020502050305020303" pitchFamily="18" charset="0"/>
              </a:rPr>
              <a:t>dependance</a:t>
            </a:r>
            <a:r>
              <a:rPr lang="en-US" sz="10800" dirty="0">
                <a:latin typeface="Goudy Old Style" panose="02020502050305020303" pitchFamily="18" charset="0"/>
              </a:rPr>
              <a:t> of many reactions, as well as biological functions depends upon the pH of the solution in which the chemistry occurs. </a:t>
            </a:r>
            <a:endParaRPr lang="en-US" sz="10800" dirty="0" smtClean="0">
              <a:latin typeface="Goudy Old Style" panose="02020502050305020303" pitchFamily="18" charset="0"/>
            </a:endParaRPr>
          </a:p>
          <a:p>
            <a:r>
              <a:rPr lang="en-US" sz="10800" dirty="0" smtClean="0">
                <a:latin typeface="Goudy Old Style" panose="02020502050305020303" pitchFamily="18" charset="0"/>
              </a:rPr>
              <a:t>able </a:t>
            </a:r>
            <a:r>
              <a:rPr lang="en-US" sz="10800" dirty="0">
                <a:latin typeface="Goudy Old Style" panose="02020502050305020303" pitchFamily="18" charset="0"/>
              </a:rPr>
              <a:t>to calculate the pH of a solution of a chemical by knowing its </a:t>
            </a:r>
            <a:r>
              <a:rPr lang="en-US" sz="10800" dirty="0" err="1">
                <a:latin typeface="Goudy Old Style" panose="02020502050305020303" pitchFamily="18" charset="0"/>
              </a:rPr>
              <a:t>pKa</a:t>
            </a:r>
            <a:r>
              <a:rPr lang="en-US" sz="10800" dirty="0">
                <a:latin typeface="Goudy Old Style" panose="02020502050305020303" pitchFamily="18" charset="0"/>
              </a:rPr>
              <a:t> and ratio of ionized and unionized chemical</a:t>
            </a:r>
            <a:r>
              <a:rPr lang="en-US" sz="10800" dirty="0" smtClean="0">
                <a:latin typeface="Goudy Old Style" panose="02020502050305020303" pitchFamily="18" charset="0"/>
              </a:rPr>
              <a:t>.</a:t>
            </a:r>
          </a:p>
          <a:p>
            <a:r>
              <a:rPr lang="en-US" sz="10800" i="1" dirty="0" smtClean="0">
                <a:latin typeface="Goudy Old Style" panose="02020502050305020303" pitchFamily="18" charset="0"/>
              </a:rPr>
              <a:t>The </a:t>
            </a:r>
            <a:r>
              <a:rPr lang="en-US" sz="10800" i="1" dirty="0" err="1">
                <a:latin typeface="Goudy Old Style" panose="02020502050305020303" pitchFamily="18" charset="0"/>
              </a:rPr>
              <a:t>pKa</a:t>
            </a:r>
            <a:r>
              <a:rPr lang="en-US" sz="10800" i="1" dirty="0">
                <a:latin typeface="Goudy Old Style" panose="02020502050305020303" pitchFamily="18" charset="0"/>
              </a:rPr>
              <a:t> of a chemical in solution- </a:t>
            </a:r>
            <a:endParaRPr lang="en-US" sz="10800" i="1" dirty="0" smtClean="0">
              <a:latin typeface="Goudy Old Style" panose="02020502050305020303" pitchFamily="18" charset="0"/>
            </a:endParaRPr>
          </a:p>
          <a:p>
            <a:r>
              <a:rPr lang="en-US" sz="10800" dirty="0" smtClean="0">
                <a:latin typeface="Goudy Old Style" panose="02020502050305020303" pitchFamily="18" charset="0"/>
              </a:rPr>
              <a:t>The </a:t>
            </a:r>
            <a:r>
              <a:rPr lang="en-US" sz="10800" dirty="0" err="1">
                <a:latin typeface="Goudy Old Style" panose="02020502050305020303" pitchFamily="18" charset="0"/>
              </a:rPr>
              <a:t>pKa</a:t>
            </a:r>
            <a:r>
              <a:rPr lang="en-US" sz="10800" dirty="0">
                <a:latin typeface="Goudy Old Style" panose="02020502050305020303" pitchFamily="18" charset="0"/>
              </a:rPr>
              <a:t> of a solution determines the acidity of the </a:t>
            </a:r>
            <a:r>
              <a:rPr lang="en-US" sz="10800" dirty="0" smtClean="0">
                <a:latin typeface="Goudy Old Style" panose="02020502050305020303" pitchFamily="18" charset="0"/>
              </a:rPr>
              <a:t>compound and the </a:t>
            </a:r>
            <a:r>
              <a:rPr lang="en-US" sz="10800" dirty="0">
                <a:latin typeface="Goudy Old Style" panose="02020502050305020303" pitchFamily="18" charset="0"/>
              </a:rPr>
              <a:t>amount of ionization of a molecule in a solution of particular </a:t>
            </a:r>
            <a:r>
              <a:rPr lang="en-US" sz="10800" dirty="0" err="1">
                <a:latin typeface="Goudy Old Style" panose="02020502050305020303" pitchFamily="18" charset="0"/>
              </a:rPr>
              <a:t>pH.</a:t>
            </a:r>
            <a:r>
              <a:rPr lang="en-US" sz="10800" dirty="0">
                <a:latin typeface="Goudy Old Style" panose="02020502050305020303" pitchFamily="18" charset="0"/>
              </a:rPr>
              <a:t> </a:t>
            </a:r>
            <a:endParaRPr lang="en-US" sz="10800" i="1" dirty="0" smtClean="0">
              <a:latin typeface="Goudy Old Style" panose="02020502050305020303" pitchFamily="18" charset="0"/>
            </a:endParaRPr>
          </a:p>
          <a:p>
            <a:r>
              <a:rPr lang="en-US" sz="10800" i="1" dirty="0" smtClean="0">
                <a:latin typeface="Goudy Old Style" panose="02020502050305020303" pitchFamily="18" charset="0"/>
              </a:rPr>
              <a:t>The </a:t>
            </a:r>
            <a:r>
              <a:rPr lang="en-US" sz="10800" i="1" dirty="0">
                <a:latin typeface="Goudy Old Style" panose="02020502050305020303" pitchFamily="18" charset="0"/>
              </a:rPr>
              <a:t>[A-] or salt concentration or the amount of ionized chemical and the [HA] or acid concentration or the amount of unionized chemical- </a:t>
            </a:r>
            <a:endParaRPr lang="en-US" sz="10800" dirty="0" smtClean="0">
              <a:latin typeface="Goudy Old Style" panose="02020502050305020303" pitchFamily="18" charset="0"/>
            </a:endParaRPr>
          </a:p>
          <a:p>
            <a:r>
              <a:rPr lang="en-US" sz="10800" dirty="0" smtClean="0">
                <a:latin typeface="Goudy Old Style" panose="02020502050305020303" pitchFamily="18" charset="0"/>
              </a:rPr>
              <a:t>important </a:t>
            </a:r>
            <a:r>
              <a:rPr lang="en-US" sz="10800" dirty="0">
                <a:latin typeface="Goudy Old Style" panose="02020502050305020303" pitchFamily="18" charset="0"/>
              </a:rPr>
              <a:t>for certain reactions as well as for pharmaceutics related problems as a lot of biological functions such as absorption and excretion of drugs depends upon the ionized/unionized state of the drug.</a:t>
            </a:r>
          </a:p>
          <a:p>
            <a:endParaRPr lang="en-US" sz="11200" dirty="0">
              <a:latin typeface="Goudy Old Style" panose="02020502050305020303" pitchFamily="18" charset="0"/>
            </a:endParaRPr>
          </a:p>
        </p:txBody>
      </p:sp>
    </p:spTree>
    <p:extLst>
      <p:ext uri="{BB962C8B-B14F-4D97-AF65-F5344CB8AC3E}">
        <p14:creationId xmlns:p14="http://schemas.microsoft.com/office/powerpoint/2010/main" val="28067680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Calculations involving H-H equation</a:t>
            </a:r>
            <a:endParaRPr lang="en-US" dirty="0"/>
          </a:p>
        </p:txBody>
      </p:sp>
      <p:sp>
        <p:nvSpPr>
          <p:cNvPr id="3" name="Content Placeholder 2"/>
          <p:cNvSpPr>
            <a:spLocks noGrp="1"/>
          </p:cNvSpPr>
          <p:nvPr>
            <p:ph idx="1"/>
          </p:nvPr>
        </p:nvSpPr>
        <p:spPr>
          <a:xfrm>
            <a:off x="457200" y="533400"/>
            <a:ext cx="8534400" cy="6248400"/>
          </a:xfrm>
        </p:spPr>
        <p:txBody>
          <a:bodyPr>
            <a:noAutofit/>
          </a:bodyPr>
          <a:lstStyle/>
          <a:p>
            <a:pPr marL="514350" indent="-514350" algn="just">
              <a:buFont typeface="+mj-lt"/>
              <a:buAutoNum type="arabicPeriod"/>
            </a:pPr>
            <a:r>
              <a:rPr lang="en-US" sz="2800" dirty="0" smtClean="0">
                <a:latin typeface="Goudy Old Style" panose="02020502050305020303" pitchFamily="18" charset="0"/>
              </a:rPr>
              <a:t>Calculate </a:t>
            </a:r>
            <a:r>
              <a:rPr lang="en-US" sz="2800" dirty="0">
                <a:latin typeface="Goudy Old Style" panose="02020502050305020303" pitchFamily="18" charset="0"/>
              </a:rPr>
              <a:t>the pH of a buffer composed of 0.1M acetic acid (CH3COOH) and 0.6M acetate (CH3COO-) knowing that the acid dissociation constant </a:t>
            </a:r>
            <a:r>
              <a:rPr lang="en-US" sz="2800" dirty="0" err="1">
                <a:latin typeface="Goudy Old Style" panose="02020502050305020303" pitchFamily="18" charset="0"/>
              </a:rPr>
              <a:t>Ka</a:t>
            </a:r>
            <a:r>
              <a:rPr lang="en-US" sz="2800" dirty="0">
                <a:latin typeface="Goudy Old Style" panose="02020502050305020303" pitchFamily="18" charset="0"/>
              </a:rPr>
              <a:t> is 1.8 x 10-5</a:t>
            </a:r>
            <a:r>
              <a:rPr lang="en-US" sz="2800" dirty="0" smtClean="0">
                <a:latin typeface="Goudy Old Style" panose="02020502050305020303" pitchFamily="18" charset="0"/>
              </a:rPr>
              <a:t>.</a:t>
            </a:r>
          </a:p>
          <a:p>
            <a:pPr marL="514350" indent="-514350" algn="just">
              <a:buFont typeface="+mj-lt"/>
              <a:buAutoNum type="arabicPeriod"/>
            </a:pPr>
            <a:r>
              <a:rPr lang="en-US" sz="2800" dirty="0" smtClean="0">
                <a:latin typeface="Goudy Old Style" panose="02020502050305020303" pitchFamily="18" charset="0"/>
              </a:rPr>
              <a:t>Calculate </a:t>
            </a:r>
            <a:r>
              <a:rPr lang="en-US" sz="2800" dirty="0">
                <a:latin typeface="Goudy Old Style" panose="02020502050305020303" pitchFamily="18" charset="0"/>
              </a:rPr>
              <a:t>the pH of a buffer solution prepared by dissolving 363 mg of </a:t>
            </a:r>
            <a:r>
              <a:rPr lang="en-US" sz="2800" dirty="0" err="1">
                <a:latin typeface="Goudy Old Style" panose="02020502050305020303" pitchFamily="18" charset="0"/>
              </a:rPr>
              <a:t>Tris</a:t>
            </a:r>
            <a:r>
              <a:rPr lang="en-US" sz="2800" dirty="0">
                <a:latin typeface="Goudy Old Style" panose="02020502050305020303" pitchFamily="18" charset="0"/>
              </a:rPr>
              <a:t> in 10 mL of 0.2M </a:t>
            </a:r>
            <a:r>
              <a:rPr lang="en-US" sz="2800" dirty="0" err="1">
                <a:latin typeface="Goudy Old Style" panose="02020502050305020303" pitchFamily="18" charset="0"/>
              </a:rPr>
              <a:t>HCl</a:t>
            </a:r>
            <a:r>
              <a:rPr lang="en-US" sz="2800" dirty="0">
                <a:latin typeface="Goudy Old Style" panose="02020502050305020303" pitchFamily="18" charset="0"/>
              </a:rPr>
              <a:t> and diluting to 100 mL with water. [</a:t>
            </a:r>
            <a:r>
              <a:rPr lang="en-US" sz="2800" dirty="0" err="1">
                <a:latin typeface="Goudy Old Style" panose="02020502050305020303" pitchFamily="18" charset="0"/>
              </a:rPr>
              <a:t>Tris</a:t>
            </a:r>
            <a:r>
              <a:rPr lang="en-US" sz="2800" dirty="0">
                <a:latin typeface="Goudy Old Style" panose="02020502050305020303" pitchFamily="18" charset="0"/>
              </a:rPr>
              <a:t>: mw 121 g/</a:t>
            </a:r>
            <a:r>
              <a:rPr lang="en-US" sz="2800" dirty="0" err="1">
                <a:latin typeface="Goudy Old Style" panose="02020502050305020303" pitchFamily="18" charset="0"/>
              </a:rPr>
              <a:t>mol</a:t>
            </a:r>
            <a:r>
              <a:rPr lang="en-US" sz="2800" dirty="0">
                <a:latin typeface="Goudy Old Style" panose="02020502050305020303" pitchFamily="18" charset="0"/>
              </a:rPr>
              <a:t> and </a:t>
            </a:r>
            <a:r>
              <a:rPr lang="en-US" sz="2800" dirty="0" err="1">
                <a:latin typeface="Goudy Old Style" panose="02020502050305020303" pitchFamily="18" charset="0"/>
              </a:rPr>
              <a:t>pKa</a:t>
            </a:r>
            <a:r>
              <a:rPr lang="en-US" sz="2800" dirty="0">
                <a:latin typeface="Goudy Old Style" panose="02020502050305020303" pitchFamily="18" charset="0"/>
              </a:rPr>
              <a:t> = 8.08 for the conjugate acid</a:t>
            </a:r>
            <a:r>
              <a:rPr lang="en-US" sz="2800" dirty="0" smtClean="0">
                <a:latin typeface="Goudy Old Style" panose="02020502050305020303" pitchFamily="18" charset="0"/>
              </a:rPr>
              <a:t>]</a:t>
            </a:r>
          </a:p>
          <a:p>
            <a:pPr marL="514350" indent="-514350" algn="just">
              <a:buFont typeface="+mj-lt"/>
              <a:buAutoNum type="arabicPeriod"/>
            </a:pPr>
            <a:r>
              <a:rPr lang="en-US" sz="2800" dirty="0" smtClean="0">
                <a:latin typeface="Goudy Old Style" panose="02020502050305020303" pitchFamily="18" charset="0"/>
              </a:rPr>
              <a:t>Aspirin </a:t>
            </a:r>
            <a:r>
              <a:rPr lang="en-US" sz="2800" dirty="0">
                <a:latin typeface="Goudy Old Style" panose="02020502050305020303" pitchFamily="18" charset="0"/>
              </a:rPr>
              <a:t>(acetylsalicylic acid) has a </a:t>
            </a:r>
            <a:r>
              <a:rPr lang="en-US" sz="2800" dirty="0" err="1">
                <a:latin typeface="Goudy Old Style" panose="02020502050305020303" pitchFamily="18" charset="0"/>
              </a:rPr>
              <a:t>pK</a:t>
            </a:r>
            <a:r>
              <a:rPr lang="en-US" sz="2800" baseline="-25000" dirty="0" err="1">
                <a:latin typeface="Goudy Old Style" panose="02020502050305020303" pitchFamily="18" charset="0"/>
              </a:rPr>
              <a:t>a</a:t>
            </a:r>
            <a:r>
              <a:rPr lang="en-US" sz="2800" dirty="0">
                <a:latin typeface="Goudy Old Style" panose="02020502050305020303" pitchFamily="18" charset="0"/>
              </a:rPr>
              <a:t> of 3.5. (</a:t>
            </a:r>
            <a:r>
              <a:rPr lang="en-US" sz="2800" dirty="0" err="1">
                <a:latin typeface="Goudy Old Style" panose="02020502050305020303" pitchFamily="18" charset="0"/>
              </a:rPr>
              <a:t>i</a:t>
            </a:r>
            <a:r>
              <a:rPr lang="en-US" sz="2800" dirty="0">
                <a:latin typeface="Goudy Old Style" panose="02020502050305020303" pitchFamily="18" charset="0"/>
              </a:rPr>
              <a:t>) Calculate the ratio of ionized/unionized of the drug in the stomach where pH is 1. (ii) Calculate the ratio of ionized/unionized in the intestine where pH is 6. (iii)Based on these calculations- where is aspirin absorbed within the body?</a:t>
            </a:r>
          </a:p>
        </p:txBody>
      </p:sp>
    </p:spTree>
    <p:extLst>
      <p:ext uri="{BB962C8B-B14F-4D97-AF65-F5344CB8AC3E}">
        <p14:creationId xmlns:p14="http://schemas.microsoft.com/office/powerpoint/2010/main" val="22496507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838200"/>
            <a:ext cx="8686800" cy="5287963"/>
          </a:xfrm>
          <a:prstGeom prst="rect">
            <a:avLst/>
          </a:prstGeom>
        </p:spPr>
        <p:txBody>
          <a:bodyPr/>
          <a:lstStyle/>
          <a:p>
            <a:pPr marL="342900" indent="-342900" eaLnBrk="0" hangingPunct="0">
              <a:buFont typeface="Wingdings" pitchFamily="2" charset="2"/>
              <a:buChar char="v"/>
              <a:defRPr/>
            </a:pPr>
            <a:r>
              <a:rPr lang="en-US" sz="2800" kern="0" dirty="0">
                <a:solidFill>
                  <a:srgbClr val="FF0000"/>
                </a:solidFill>
                <a:latin typeface="Goudy Old Style" panose="02020502050305020303" pitchFamily="18" charset="0"/>
              </a:rPr>
              <a:t>Blood Buffering</a:t>
            </a:r>
          </a:p>
          <a:p>
            <a:pPr marL="342900" indent="-342900" eaLnBrk="0" hangingPunct="0">
              <a:spcBef>
                <a:spcPct val="20000"/>
              </a:spcBef>
              <a:buFont typeface="Wingdings" pitchFamily="2" charset="2"/>
              <a:buChar char="v"/>
              <a:defRPr/>
            </a:pPr>
            <a:r>
              <a:rPr lang="en-US" sz="2800" kern="0" dirty="0">
                <a:latin typeface="Goudy Old Style" panose="02020502050305020303" pitchFamily="18" charset="0"/>
              </a:rPr>
              <a:t>Cells can only survive in </a:t>
            </a:r>
            <a:r>
              <a:rPr lang="en-US" sz="2800" b="1" kern="0" dirty="0">
                <a:latin typeface="Goudy Old Style" panose="02020502050305020303" pitchFamily="18" charset="0"/>
              </a:rPr>
              <a:t>very narrow</a:t>
            </a:r>
            <a:r>
              <a:rPr lang="en-US" sz="2800" kern="0" dirty="0">
                <a:latin typeface="Goudy Old Style" panose="02020502050305020303" pitchFamily="18" charset="0"/>
              </a:rPr>
              <a:t> pH range, thus </a:t>
            </a:r>
            <a:r>
              <a:rPr lang="en-US" sz="2800" b="1" kern="0" dirty="0">
                <a:latin typeface="Goudy Old Style" panose="02020502050305020303" pitchFamily="18" charset="0"/>
              </a:rPr>
              <a:t>constant </a:t>
            </a:r>
            <a:r>
              <a:rPr lang="en-US" sz="2800" kern="0" dirty="0">
                <a:latin typeface="Goudy Old Style" panose="02020502050305020303" pitchFamily="18" charset="0"/>
              </a:rPr>
              <a:t>blood pH is </a:t>
            </a:r>
            <a:r>
              <a:rPr lang="en-US" sz="2800" b="1" kern="0" dirty="0">
                <a:latin typeface="Goudy Old Style" panose="02020502050305020303" pitchFamily="18" charset="0"/>
              </a:rPr>
              <a:t>vital</a:t>
            </a:r>
            <a:r>
              <a:rPr lang="en-US" sz="2800" kern="0" dirty="0">
                <a:latin typeface="Goudy Old Style" panose="02020502050305020303" pitchFamily="18" charset="0"/>
              </a:rPr>
              <a:t>.)</a:t>
            </a:r>
          </a:p>
          <a:p>
            <a:pPr marL="342900" indent="-342900" eaLnBrk="0" hangingPunct="0">
              <a:spcBef>
                <a:spcPct val="20000"/>
              </a:spcBef>
              <a:buFont typeface="Wingdings" pitchFamily="2" charset="2"/>
              <a:buChar char="v"/>
              <a:defRPr/>
            </a:pPr>
            <a:r>
              <a:rPr lang="en-US" sz="2800" kern="0" dirty="0">
                <a:latin typeface="Goudy Old Style" panose="02020502050305020303" pitchFamily="18" charset="0"/>
              </a:rPr>
              <a:t>The pH of blood is maintained in a narrow range </a:t>
            </a:r>
            <a:r>
              <a:rPr lang="en-US" sz="2800" b="1" kern="0" dirty="0">
                <a:solidFill>
                  <a:srgbClr val="FF5050"/>
                </a:solidFill>
                <a:latin typeface="Goudy Old Style" panose="02020502050305020303" pitchFamily="18" charset="0"/>
              </a:rPr>
              <a:t>7.4</a:t>
            </a:r>
            <a:r>
              <a:rPr lang="en-US" sz="2800" b="1" kern="0" dirty="0">
                <a:latin typeface="Goudy Old Style" panose="02020502050305020303" pitchFamily="18" charset="0"/>
              </a:rPr>
              <a:t>.</a:t>
            </a:r>
          </a:p>
          <a:p>
            <a:pPr marL="342900" indent="-342900" eaLnBrk="0" hangingPunct="0">
              <a:spcBef>
                <a:spcPct val="20000"/>
              </a:spcBef>
              <a:buFont typeface="Wingdings" pitchFamily="2" charset="2"/>
              <a:buChar char="v"/>
              <a:defRPr/>
            </a:pPr>
            <a:r>
              <a:rPr lang="en-US" sz="2800" kern="0" dirty="0">
                <a:latin typeface="Goudy Old Style" panose="02020502050305020303" pitchFamily="18" charset="0"/>
              </a:rPr>
              <a:t>Even relatively small changes in blood pH value can lead to severe metabolic consequences. </a:t>
            </a:r>
          </a:p>
          <a:p>
            <a:pPr marL="342900" indent="-342900" eaLnBrk="0" hangingPunct="0">
              <a:spcBef>
                <a:spcPct val="20000"/>
              </a:spcBef>
              <a:buFont typeface="Wingdings" pitchFamily="2" charset="2"/>
              <a:buChar char="v"/>
              <a:defRPr/>
            </a:pPr>
            <a:r>
              <a:rPr lang="en-US" sz="2800" kern="0" dirty="0">
                <a:latin typeface="Goudy Old Style" panose="02020502050305020303" pitchFamily="18" charset="0"/>
              </a:rPr>
              <a:t>Hence </a:t>
            </a:r>
            <a:r>
              <a:rPr lang="en-US" sz="2800" b="1" kern="0" dirty="0">
                <a:solidFill>
                  <a:srgbClr val="990033"/>
                </a:solidFill>
                <a:latin typeface="Goudy Old Style" panose="02020502050305020303" pitchFamily="18" charset="0"/>
              </a:rPr>
              <a:t>blood buffering is extremely important in order to maintain </a:t>
            </a:r>
            <a:r>
              <a:rPr lang="en-US" sz="2800" b="1" kern="0" dirty="0">
                <a:latin typeface="Goudy Old Style" panose="02020502050305020303" pitchFamily="18" charset="0"/>
              </a:rPr>
              <a:t>homeostasis</a:t>
            </a:r>
          </a:p>
        </p:txBody>
      </p:sp>
      <p:sp>
        <p:nvSpPr>
          <p:cNvPr id="154627" name="Text Box 4"/>
          <p:cNvSpPr txBox="1">
            <a:spLocks noChangeArrowheads="1"/>
          </p:cNvSpPr>
          <p:nvPr/>
        </p:nvSpPr>
        <p:spPr bwMode="auto">
          <a:xfrm>
            <a:off x="1066800" y="228600"/>
            <a:ext cx="8077200" cy="523220"/>
          </a:xfrm>
          <a:prstGeom prst="rect">
            <a:avLst/>
          </a:prstGeom>
          <a:noFill/>
          <a:ln w="9525">
            <a:noFill/>
            <a:miter lim="800000"/>
            <a:headEnd/>
            <a:tailEnd/>
          </a:ln>
        </p:spPr>
        <p:txBody>
          <a:bodyPr>
            <a:spAutoFit/>
          </a:bodyPr>
          <a:lstStyle/>
          <a:p>
            <a:r>
              <a:rPr lang="en-US" sz="2800">
                <a:solidFill>
                  <a:srgbClr val="FF0000"/>
                </a:solidFill>
                <a:latin typeface="Goudy Old Style" panose="02020502050305020303" pitchFamily="18" charset="0"/>
              </a:rPr>
              <a:t>Clinical Significance H-H EQUATION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152400"/>
            <a:ext cx="8229600" cy="762000"/>
          </a:xfrm>
          <a:prstGeom prst="rect">
            <a:avLst/>
          </a:prstGeom>
        </p:spPr>
        <p:txBody>
          <a:bodyPr/>
          <a:lstStyle/>
          <a:p>
            <a:pPr algn="ctr">
              <a:defRPr/>
            </a:pPr>
            <a:r>
              <a:rPr lang="en-US" sz="2800" b="1" kern="0" dirty="0">
                <a:solidFill>
                  <a:schemeClr val="tx2"/>
                </a:solidFill>
                <a:latin typeface="Goudy Old Style" panose="02020502050305020303" pitchFamily="18" charset="0"/>
                <a:ea typeface="+mj-ea"/>
                <a:cs typeface="+mj-cs"/>
              </a:rPr>
              <a:t>Buffer solutions</a:t>
            </a:r>
          </a:p>
        </p:txBody>
      </p:sp>
      <p:sp>
        <p:nvSpPr>
          <p:cNvPr id="3" name="Rectangle 3"/>
          <p:cNvSpPr txBox="1">
            <a:spLocks noChangeArrowheads="1"/>
          </p:cNvSpPr>
          <p:nvPr/>
        </p:nvSpPr>
        <p:spPr>
          <a:xfrm>
            <a:off x="0" y="914400"/>
            <a:ext cx="9144000" cy="5791200"/>
          </a:xfrm>
          <a:prstGeom prst="rect">
            <a:avLst/>
          </a:prstGeom>
        </p:spPr>
        <p:txBody>
          <a:bodyPr/>
          <a:lstStyle/>
          <a:p>
            <a:pPr marL="342900" indent="-342900">
              <a:lnSpc>
                <a:spcPct val="90000"/>
              </a:lnSpc>
              <a:spcBef>
                <a:spcPct val="20000"/>
              </a:spcBef>
              <a:buFont typeface="Wingdings" pitchFamily="2" charset="2"/>
              <a:buChar char="v"/>
              <a:defRPr/>
            </a:pPr>
            <a:r>
              <a:rPr lang="en-US" altLang="zh-TW" sz="2800" dirty="0">
                <a:latin typeface="Goudy Old Style" panose="02020502050305020303" pitchFamily="18" charset="0"/>
                <a:ea typeface="新細明體" pitchFamily="18" charset="-120"/>
              </a:rPr>
              <a:t>aqueous systems that tend to resist changes in pH when small amounts of acids [H+ ]or base [OH- ] is added. </a:t>
            </a:r>
          </a:p>
          <a:p>
            <a:pPr marL="342900" indent="-342900" eaLnBrk="0" hangingPunct="0">
              <a:spcBef>
                <a:spcPct val="20000"/>
              </a:spcBef>
              <a:buFont typeface="Wingdings" pitchFamily="2" charset="2"/>
              <a:buChar char="v"/>
              <a:defRPr/>
            </a:pPr>
            <a:r>
              <a:rPr lang="en-US" altLang="zh-TW" sz="2800" dirty="0">
                <a:latin typeface="Goudy Old Style" panose="02020502050305020303" pitchFamily="18" charset="0"/>
                <a:ea typeface="新細明體" pitchFamily="18" charset="-120"/>
              </a:rPr>
              <a:t>mixtures of weak acids and their conjugate bases-contain weak acids &amp; salts or weak bases &amp; salts</a:t>
            </a:r>
          </a:p>
          <a:p>
            <a:pPr marL="342900" indent="-342900" eaLnBrk="0" hangingPunct="0">
              <a:spcBef>
                <a:spcPct val="20000"/>
              </a:spcBef>
              <a:buFont typeface="Wingdings" pitchFamily="2" charset="2"/>
              <a:buChar char="v"/>
              <a:defRPr/>
            </a:pPr>
            <a:r>
              <a:rPr lang="en-US" altLang="zh-TW" sz="2800" dirty="0" err="1" smtClean="0">
                <a:latin typeface="Goudy Old Style" panose="02020502050305020303" pitchFamily="18" charset="0"/>
                <a:ea typeface="新細明體" pitchFamily="18" charset="-120"/>
              </a:rPr>
              <a:t>Eg</a:t>
            </a:r>
            <a:r>
              <a:rPr lang="en-US" altLang="zh-TW" sz="2800" dirty="0" smtClean="0">
                <a:latin typeface="Goudy Old Style" panose="02020502050305020303" pitchFamily="18" charset="0"/>
                <a:ea typeface="新細明體" pitchFamily="18" charset="-120"/>
              </a:rPr>
              <a:t> </a:t>
            </a:r>
            <a:r>
              <a:rPr lang="en-US" altLang="zh-TW" sz="2800" dirty="0">
                <a:latin typeface="Goudy Old Style" panose="02020502050305020303" pitchFamily="18" charset="0"/>
                <a:ea typeface="新細明體" pitchFamily="18" charset="-120"/>
              </a:rPr>
              <a:t>a mixture of equal </a:t>
            </a:r>
            <a:r>
              <a:rPr lang="en-US" altLang="zh-TW" sz="2800" dirty="0" err="1">
                <a:latin typeface="Goudy Old Style" panose="02020502050305020303" pitchFamily="18" charset="0"/>
                <a:ea typeface="新細明體" pitchFamily="18" charset="-120"/>
              </a:rPr>
              <a:t>conc</a:t>
            </a:r>
            <a:r>
              <a:rPr lang="en-US" altLang="zh-TW" sz="2800" dirty="0">
                <a:latin typeface="Goudy Old Style" panose="02020502050305020303" pitchFamily="18" charset="0"/>
                <a:ea typeface="新細明體" pitchFamily="18" charset="-120"/>
              </a:rPr>
              <a:t> of acetic acid and acetate ion, </a:t>
            </a:r>
          </a:p>
          <a:p>
            <a:pPr marL="342900" indent="-342900" eaLnBrk="0" hangingPunct="0">
              <a:spcBef>
                <a:spcPct val="20000"/>
              </a:spcBef>
              <a:buFont typeface="Wingdings" pitchFamily="2" charset="2"/>
              <a:buChar char="v"/>
              <a:defRPr/>
            </a:pPr>
            <a:r>
              <a:rPr lang="en-US" altLang="zh-TW" sz="2800" dirty="0">
                <a:latin typeface="Goudy Old Style" panose="02020502050305020303" pitchFamily="18" charset="0"/>
                <a:ea typeface="新細明體" pitchFamily="18" charset="-120"/>
              </a:rPr>
              <a:t>the salt provides a reservoir of A- to replenish [A-] when A- is removed by reaction with H+.</a:t>
            </a:r>
          </a:p>
          <a:p>
            <a:pPr marL="342900" indent="-342900" eaLnBrk="0" hangingPunct="0">
              <a:spcBef>
                <a:spcPct val="20000"/>
              </a:spcBef>
              <a:buFont typeface="Wingdings" pitchFamily="2" charset="2"/>
              <a:buChar char="v"/>
              <a:defRPr/>
            </a:pPr>
            <a:r>
              <a:rPr lang="en-US" altLang="zh-TW" sz="2800" dirty="0">
                <a:latin typeface="Goudy Old Style" panose="02020502050305020303" pitchFamily="18" charset="0"/>
                <a:ea typeface="新細明體" pitchFamily="18" charset="-120"/>
              </a:rPr>
              <a:t>Buffers are produced naturally by the body to maintain homeostasis in cells and tissues against pH changes </a:t>
            </a:r>
          </a:p>
          <a:p>
            <a:pPr marL="342900" indent="-342900">
              <a:lnSpc>
                <a:spcPct val="90000"/>
              </a:lnSpc>
              <a:spcBef>
                <a:spcPct val="20000"/>
              </a:spcBef>
              <a:buFont typeface="Wingdings" pitchFamily="2" charset="2"/>
              <a:buChar char="v"/>
              <a:defRPr/>
            </a:pPr>
            <a:r>
              <a:rPr lang="en-US" altLang="zh-TW" sz="2800" dirty="0">
                <a:latin typeface="Goudy Old Style" panose="02020502050305020303" pitchFamily="18" charset="0"/>
                <a:ea typeface="新細明體" pitchFamily="18" charset="-120"/>
              </a:rPr>
              <a:t>Strong acids / bases cannot be used a</a:t>
            </a:r>
            <a:r>
              <a:rPr lang="en-US" sz="2800" kern="0" dirty="0">
                <a:latin typeface="Goudy Old Style" panose="02020502050305020303" pitchFamily="18" charset="0"/>
              </a:rPr>
              <a:t>s buffer</a:t>
            </a:r>
          </a:p>
          <a:p>
            <a:pPr marL="342900" indent="-342900">
              <a:lnSpc>
                <a:spcPct val="90000"/>
              </a:lnSpc>
              <a:spcBef>
                <a:spcPct val="20000"/>
              </a:spcBef>
              <a:buFont typeface="Wingdings" pitchFamily="2" charset="2"/>
              <a:buChar char="v"/>
              <a:defRPr/>
            </a:pPr>
            <a:endParaRPr lang="en-US" sz="2800" kern="0" dirty="0">
              <a:latin typeface="Goudy Old Style" panose="02020502050305020303" pitchFamily="18" charset="0"/>
            </a:endParaRPr>
          </a:p>
          <a:p>
            <a:pPr marL="342900" indent="-342900">
              <a:lnSpc>
                <a:spcPct val="90000"/>
              </a:lnSpc>
              <a:spcBef>
                <a:spcPct val="20000"/>
              </a:spcBef>
              <a:buFont typeface="Wingdings" pitchFamily="2" charset="2"/>
              <a:buChar char="v"/>
              <a:defRPr/>
            </a:pPr>
            <a:endParaRPr lang="en-US" sz="2800" kern="0" dirty="0">
              <a:latin typeface="Goudy Old Style" panose="02020502050305020303" pitchFamily="18" charset="0"/>
            </a:endParaRPr>
          </a:p>
          <a:p>
            <a:pPr marL="342900" indent="-342900">
              <a:lnSpc>
                <a:spcPct val="90000"/>
              </a:lnSpc>
              <a:spcBef>
                <a:spcPct val="20000"/>
              </a:spcBef>
              <a:buFontTx/>
              <a:buChar char="•"/>
              <a:defRPr/>
            </a:pPr>
            <a:endParaRPr lang="en-US" sz="2800" kern="0"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
            <a:ext cx="9144000" cy="533400"/>
          </a:xfrm>
          <a:prstGeom prst="rect">
            <a:avLst/>
          </a:prstGeom>
        </p:spPr>
        <p:txBody>
          <a:bodyPr/>
          <a:lstStyle/>
          <a:p>
            <a:pPr algn="ctr">
              <a:defRPr/>
            </a:pPr>
            <a:r>
              <a:rPr lang="en-US" altLang="en-US" sz="4000" b="1" kern="0">
                <a:solidFill>
                  <a:schemeClr val="tx2"/>
                </a:solidFill>
                <a:latin typeface="Goudy Old Style" panose="02020502050305020303" pitchFamily="18" charset="0"/>
                <a:ea typeface="+mj-ea"/>
                <a:cs typeface="+mj-cs"/>
              </a:rPr>
              <a:t>Buffered Solutions Resist Changes in pH</a:t>
            </a:r>
            <a:r>
              <a:rPr lang="en-US" altLang="en-US" sz="2800" b="1" kern="0">
                <a:solidFill>
                  <a:schemeClr val="tx2"/>
                </a:solidFill>
                <a:latin typeface="Goudy Old Style" panose="02020502050305020303" pitchFamily="18" charset="0"/>
                <a:ea typeface="+mj-ea"/>
                <a:cs typeface="+mj-cs"/>
              </a:rPr>
              <a:t> </a:t>
            </a:r>
          </a:p>
        </p:txBody>
      </p:sp>
      <p:sp>
        <p:nvSpPr>
          <p:cNvPr id="156675" name="Text Box 3"/>
          <p:cNvSpPr txBox="1">
            <a:spLocks noChangeArrowheads="1"/>
          </p:cNvSpPr>
          <p:nvPr/>
        </p:nvSpPr>
        <p:spPr bwMode="auto">
          <a:xfrm>
            <a:off x="304800" y="1066800"/>
            <a:ext cx="8839200" cy="5432256"/>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u="sng" dirty="0">
                <a:solidFill>
                  <a:srgbClr val="FF0000"/>
                </a:solidFill>
                <a:latin typeface="Goudy Old Style" panose="02020502050305020303" pitchFamily="18" charset="0"/>
              </a:rPr>
              <a:t>Buffer</a:t>
            </a:r>
            <a:r>
              <a:rPr lang="en-US" altLang="en-US" sz="3000" dirty="0">
                <a:solidFill>
                  <a:srgbClr val="FF0000"/>
                </a:solidFill>
                <a:latin typeface="Goudy Old Style" panose="02020502050305020303" pitchFamily="18" charset="0"/>
              </a:rPr>
              <a:t> </a:t>
            </a:r>
            <a:r>
              <a:rPr lang="en-US" altLang="en-US" sz="3000" u="sng" dirty="0">
                <a:solidFill>
                  <a:srgbClr val="FF0000"/>
                </a:solidFill>
                <a:latin typeface="Goudy Old Style" panose="02020502050305020303" pitchFamily="18" charset="0"/>
              </a:rPr>
              <a:t>capacity</a:t>
            </a:r>
            <a:r>
              <a:rPr lang="en-US" altLang="en-US" sz="3000" dirty="0">
                <a:solidFill>
                  <a:srgbClr val="FF0000"/>
                </a:solidFill>
                <a:latin typeface="Goudy Old Style" panose="02020502050305020303" pitchFamily="18" charset="0"/>
              </a:rPr>
              <a:t> </a:t>
            </a:r>
            <a:r>
              <a:rPr lang="en-US" altLang="en-US" sz="3000" dirty="0">
                <a:latin typeface="Goudy Old Style" panose="02020502050305020303" pitchFamily="18" charset="0"/>
              </a:rPr>
              <a:t>is the ability of a solution to resist changes in pH </a:t>
            </a:r>
          </a:p>
          <a:p>
            <a:pPr marL="233363" indent="-233363" eaLnBrk="0" hangingPunct="0">
              <a:spcBef>
                <a:spcPct val="50000"/>
              </a:spcBef>
              <a:buFontTx/>
              <a:buChar char="•"/>
            </a:pPr>
            <a:r>
              <a:rPr lang="en-US" sz="3200" dirty="0">
                <a:latin typeface="Goudy Old Style" panose="02020502050305020303" pitchFamily="18" charset="0"/>
              </a:rPr>
              <a:t>Amount of H</a:t>
            </a:r>
            <a:r>
              <a:rPr lang="en-US" sz="3200" baseline="30000" dirty="0">
                <a:latin typeface="Goudy Old Style" panose="02020502050305020303" pitchFamily="18" charset="0"/>
              </a:rPr>
              <a:t>+</a:t>
            </a:r>
            <a:r>
              <a:rPr lang="en-US" sz="3200" dirty="0">
                <a:latin typeface="Goudy Old Style" panose="02020502050305020303" pitchFamily="18" charset="0"/>
              </a:rPr>
              <a:t>/OH</a:t>
            </a:r>
            <a:r>
              <a:rPr lang="en-US" sz="3200" baseline="30000" dirty="0">
                <a:latin typeface="Goudy Old Style" panose="02020502050305020303" pitchFamily="18" charset="0"/>
              </a:rPr>
              <a:t>-</a:t>
            </a:r>
            <a:r>
              <a:rPr lang="en-US" sz="3200" dirty="0">
                <a:latin typeface="Goudy Old Style" panose="02020502050305020303" pitchFamily="18" charset="0"/>
              </a:rPr>
              <a:t> a buffer can absorb without a </a:t>
            </a:r>
            <a:r>
              <a:rPr lang="en-US" sz="3200" b="1" dirty="0">
                <a:solidFill>
                  <a:srgbClr val="FF0000"/>
                </a:solidFill>
                <a:latin typeface="Goudy Old Style" panose="02020502050305020303" pitchFamily="18" charset="0"/>
              </a:rPr>
              <a:t>considerable</a:t>
            </a:r>
            <a:r>
              <a:rPr lang="en-US" sz="3200" dirty="0">
                <a:latin typeface="Goudy Old Style" panose="02020502050305020303" pitchFamily="18" charset="0"/>
              </a:rPr>
              <a:t> change in pH</a:t>
            </a:r>
          </a:p>
          <a:p>
            <a:pPr marL="233363" indent="-233363" eaLnBrk="0" hangingPunct="0">
              <a:lnSpc>
                <a:spcPct val="120000"/>
              </a:lnSpc>
              <a:spcBef>
                <a:spcPct val="50000"/>
              </a:spcBef>
              <a:buFontTx/>
              <a:buChar char="•"/>
            </a:pPr>
            <a:r>
              <a:rPr lang="en-US" altLang="en-US" sz="3000" u="sng" dirty="0">
                <a:latin typeface="Goudy Old Style" panose="02020502050305020303" pitchFamily="18" charset="0"/>
              </a:rPr>
              <a:t>Most</a:t>
            </a:r>
            <a:r>
              <a:rPr lang="en-US" altLang="en-US" sz="3000" dirty="0">
                <a:latin typeface="Goudy Old Style" panose="02020502050305020303" pitchFamily="18" charset="0"/>
              </a:rPr>
              <a:t> </a:t>
            </a:r>
            <a:r>
              <a:rPr lang="en-US" altLang="en-US" sz="3000" u="sng" dirty="0">
                <a:latin typeface="Goudy Old Style" panose="02020502050305020303" pitchFamily="18" charset="0"/>
              </a:rPr>
              <a:t>effective</a:t>
            </a:r>
            <a:r>
              <a:rPr lang="en-US" altLang="en-US" sz="3000" dirty="0">
                <a:latin typeface="Goudy Old Style" panose="02020502050305020303" pitchFamily="18" charset="0"/>
              </a:rPr>
              <a:t> </a:t>
            </a:r>
            <a:r>
              <a:rPr lang="en-US" altLang="en-US" sz="3000" u="sng" dirty="0">
                <a:latin typeface="Goudy Old Style" panose="02020502050305020303" pitchFamily="18" charset="0"/>
              </a:rPr>
              <a:t>buffering</a:t>
            </a:r>
            <a:r>
              <a:rPr lang="en-US" altLang="en-US" sz="3000" dirty="0">
                <a:latin typeface="Goudy Old Style" panose="02020502050305020303" pitchFamily="18" charset="0"/>
              </a:rPr>
              <a:t> occurs where: 	</a:t>
            </a:r>
            <a:br>
              <a:rPr lang="en-US" altLang="en-US" sz="3000" dirty="0">
                <a:latin typeface="Goudy Old Style" panose="02020502050305020303" pitchFamily="18" charset="0"/>
              </a:rPr>
            </a:br>
            <a:r>
              <a:rPr lang="en-US" altLang="en-US" sz="3000" dirty="0">
                <a:latin typeface="Goudy Old Style" panose="02020502050305020303" pitchFamily="18" charset="0"/>
              </a:rPr>
              <a:t>		</a:t>
            </a:r>
            <a:r>
              <a:rPr lang="en-US" altLang="en-US" sz="3000" b="1" dirty="0">
                <a:latin typeface="Goudy Old Style" panose="02020502050305020303" pitchFamily="18" charset="0"/>
              </a:rPr>
              <a:t>solution pH = buffer </a:t>
            </a:r>
            <a:r>
              <a:rPr lang="en-US" altLang="en-US" sz="3000" b="1" dirty="0" err="1">
                <a:latin typeface="Goudy Old Style" panose="02020502050305020303" pitchFamily="18" charset="0"/>
              </a:rPr>
              <a:t>pK</a:t>
            </a:r>
            <a:r>
              <a:rPr lang="en-US" altLang="en-US" sz="3000" b="1" baseline="-25000" dirty="0" err="1">
                <a:latin typeface="Goudy Old Style" panose="02020502050305020303" pitchFamily="18" charset="0"/>
              </a:rPr>
              <a:t>a</a:t>
            </a:r>
            <a:r>
              <a:rPr lang="en-US" altLang="en-US" sz="3000" dirty="0">
                <a:latin typeface="Goudy Old Style" panose="02020502050305020303" pitchFamily="18" charset="0"/>
              </a:rPr>
              <a:t> </a:t>
            </a:r>
          </a:p>
          <a:p>
            <a:pPr marL="233363" indent="-233363" eaLnBrk="0" hangingPunct="0">
              <a:spcBef>
                <a:spcPct val="50000"/>
              </a:spcBef>
              <a:buFontTx/>
              <a:buChar char="•"/>
            </a:pPr>
            <a:r>
              <a:rPr lang="en-US" altLang="en-US" sz="3000" dirty="0">
                <a:latin typeface="Goudy Old Style" panose="02020502050305020303" pitchFamily="18" charset="0"/>
              </a:rPr>
              <a:t>At this point: [weak acid] = [conjugate base] </a:t>
            </a:r>
          </a:p>
          <a:p>
            <a:pPr marL="233363" indent="-233363" eaLnBrk="0" hangingPunct="0">
              <a:spcBef>
                <a:spcPct val="50000"/>
              </a:spcBef>
              <a:buFontTx/>
              <a:buChar char="•"/>
            </a:pPr>
            <a:r>
              <a:rPr lang="en-US" altLang="en-US" sz="3000" dirty="0">
                <a:latin typeface="Goudy Old Style" panose="02020502050305020303" pitchFamily="18" charset="0"/>
              </a:rPr>
              <a:t>Effective </a:t>
            </a:r>
            <a:r>
              <a:rPr lang="en-US" altLang="en-US" sz="3000" u="sng" dirty="0">
                <a:latin typeface="Goudy Old Style" panose="02020502050305020303" pitchFamily="18" charset="0"/>
              </a:rPr>
              <a:t>buffering</a:t>
            </a:r>
            <a:r>
              <a:rPr lang="en-US" altLang="en-US" sz="3000" dirty="0">
                <a:latin typeface="Goudy Old Style" panose="02020502050305020303" pitchFamily="18" charset="0"/>
              </a:rPr>
              <a:t> </a:t>
            </a:r>
            <a:r>
              <a:rPr lang="en-US" altLang="en-US" sz="3000" u="sng" dirty="0">
                <a:latin typeface="Goudy Old Style" panose="02020502050305020303" pitchFamily="18" charset="0"/>
              </a:rPr>
              <a:t>range</a:t>
            </a:r>
            <a:r>
              <a:rPr lang="en-US" altLang="en-US" sz="3000" dirty="0">
                <a:latin typeface="Goudy Old Style" panose="02020502050305020303" pitchFamily="18" charset="0"/>
              </a:rPr>
              <a:t> is usually at pH values equal to the </a:t>
            </a:r>
            <a:r>
              <a:rPr lang="en-US" altLang="en-US" sz="3000" dirty="0" err="1">
                <a:solidFill>
                  <a:srgbClr val="FF0000"/>
                </a:solidFill>
                <a:latin typeface="Goudy Old Style" panose="02020502050305020303" pitchFamily="18" charset="0"/>
              </a:rPr>
              <a:t>pKa</a:t>
            </a:r>
            <a:r>
              <a:rPr lang="en-US" altLang="en-US" sz="3000" dirty="0">
                <a:solidFill>
                  <a:srgbClr val="FF0000"/>
                </a:solidFill>
                <a:latin typeface="Goudy Old Style" panose="02020502050305020303" pitchFamily="18" charset="0"/>
              </a:rPr>
              <a:t> ± 1 pH unit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4800" y="0"/>
            <a:ext cx="8610600" cy="571500"/>
          </a:xfrm>
          <a:prstGeom prst="rect">
            <a:avLst/>
          </a:prstGeom>
        </p:spPr>
        <p:txBody>
          <a:bodyPr/>
          <a:lstStyle/>
          <a:p>
            <a:pPr>
              <a:defRPr/>
            </a:pPr>
            <a:r>
              <a:rPr lang="en-US" altLang="en-US" sz="3200" b="1" kern="0" dirty="0">
                <a:latin typeface="Goudy Old Style" pitchFamily="18" charset="0"/>
              </a:rPr>
              <a:t>Titration curve for phosphoric acid (H</a:t>
            </a:r>
            <a:r>
              <a:rPr lang="en-US" altLang="en-US" sz="3200" b="1" kern="0" baseline="-25000" dirty="0">
                <a:latin typeface="Goudy Old Style" pitchFamily="18" charset="0"/>
              </a:rPr>
              <a:t>3</a:t>
            </a:r>
            <a:r>
              <a:rPr lang="en-US" altLang="en-US" sz="3200" b="1" kern="0" dirty="0">
                <a:latin typeface="Goudy Old Style" pitchFamily="18" charset="0"/>
              </a:rPr>
              <a:t>PO</a:t>
            </a:r>
            <a:r>
              <a:rPr lang="en-US" altLang="en-US" sz="3200" b="1" kern="0" baseline="-25000" dirty="0">
                <a:latin typeface="Goudy Old Style" pitchFamily="18" charset="0"/>
              </a:rPr>
              <a:t>4</a:t>
            </a:r>
            <a:r>
              <a:rPr lang="en-US" altLang="en-US" sz="3200" b="1" kern="0" dirty="0">
                <a:latin typeface="Goudy Old Style" pitchFamily="18" charset="0"/>
              </a:rPr>
              <a:t>)</a:t>
            </a:r>
            <a:r>
              <a:rPr lang="en-US" altLang="en-US" sz="3200" kern="0" dirty="0">
                <a:latin typeface="Goudy Old Style" pitchFamily="18" charset="0"/>
              </a:rPr>
              <a:t> </a:t>
            </a:r>
            <a:endParaRPr lang="en-US" altLang="en-US" sz="3200" kern="0" dirty="0">
              <a:latin typeface="Goudy Old Style" pitchFamily="18" charset="0"/>
              <a:ea typeface="+mj-ea"/>
              <a:cs typeface="+mj-cs"/>
            </a:endParaRPr>
          </a:p>
        </p:txBody>
      </p:sp>
      <p:pic>
        <p:nvPicPr>
          <p:cNvPr id="157699" name="Picture 3"/>
          <p:cNvPicPr>
            <a:picLocks noChangeAspect="1" noChangeArrowheads="1"/>
          </p:cNvPicPr>
          <p:nvPr/>
        </p:nvPicPr>
        <p:blipFill>
          <a:blip r:embed="rId2" cstate="print">
            <a:lum bright="-76000" contrast="88000"/>
          </a:blip>
          <a:srcRect/>
          <a:stretch>
            <a:fillRect/>
          </a:stretch>
        </p:blipFill>
        <p:spPr bwMode="auto">
          <a:xfrm>
            <a:off x="533400" y="838200"/>
            <a:ext cx="83058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457200" y="0"/>
            <a:ext cx="8229600" cy="914400"/>
          </a:xfrm>
          <a:prstGeom prst="rect">
            <a:avLst/>
          </a:prstGeom>
          <a:noFill/>
          <a:ln w="9525">
            <a:noFill/>
            <a:miter lim="800000"/>
            <a:headEnd/>
            <a:tailEnd/>
          </a:ln>
        </p:spPr>
        <p:txBody>
          <a:bodyPr anchor="ctr"/>
          <a:lstStyle/>
          <a:p>
            <a:pPr algn="ctr"/>
            <a:r>
              <a:rPr lang="en-US" sz="2800">
                <a:solidFill>
                  <a:schemeClr val="tx2"/>
                </a:solidFill>
                <a:latin typeface="Goudy Old Style" panose="02020502050305020303" pitchFamily="18" charset="0"/>
              </a:rPr>
              <a:t>Mechanisms of buffer Action</a:t>
            </a:r>
          </a:p>
        </p:txBody>
      </p:sp>
      <p:sp>
        <p:nvSpPr>
          <p:cNvPr id="158723" name="Rectangle 3"/>
          <p:cNvSpPr>
            <a:spLocks noChangeArrowheads="1"/>
          </p:cNvSpPr>
          <p:nvPr/>
        </p:nvSpPr>
        <p:spPr bwMode="auto">
          <a:xfrm>
            <a:off x="0" y="1219200"/>
            <a:ext cx="4495800" cy="5638800"/>
          </a:xfrm>
          <a:prstGeom prst="rect">
            <a:avLst/>
          </a:prstGeom>
          <a:noFill/>
          <a:ln w="9525">
            <a:noFill/>
            <a:miter lim="800000"/>
            <a:headEnd/>
            <a:tailEnd/>
          </a:ln>
        </p:spPr>
        <p:txBody>
          <a:bodyPr/>
          <a:lstStyle/>
          <a:p>
            <a:pPr marL="342900" indent="-342900">
              <a:lnSpc>
                <a:spcPct val="90000"/>
              </a:lnSpc>
              <a:spcBef>
                <a:spcPct val="20000"/>
              </a:spcBef>
              <a:buFont typeface="Wingdings" pitchFamily="2" charset="2"/>
              <a:buChar char="v"/>
            </a:pPr>
            <a:r>
              <a:rPr lang="en-US" sz="2800">
                <a:latin typeface="Goudy Old Style" panose="02020502050305020303" pitchFamily="18" charset="0"/>
              </a:rPr>
              <a:t>Contain relatively large amounts of weak acid and corresponding base.</a:t>
            </a:r>
          </a:p>
          <a:p>
            <a:pPr marL="342900" indent="-342900">
              <a:lnSpc>
                <a:spcPct val="90000"/>
              </a:lnSpc>
              <a:spcBef>
                <a:spcPct val="20000"/>
              </a:spcBef>
              <a:buFont typeface="Wingdings" pitchFamily="2" charset="2"/>
              <a:buChar char="v"/>
            </a:pPr>
            <a:r>
              <a:rPr lang="en-US" sz="2800">
                <a:latin typeface="Goudy Old Style" panose="02020502050305020303" pitchFamily="18" charset="0"/>
              </a:rPr>
              <a:t>Added H</a:t>
            </a:r>
            <a:r>
              <a:rPr lang="en-US" sz="2800" baseline="30000">
                <a:latin typeface="Goudy Old Style" panose="02020502050305020303" pitchFamily="18" charset="0"/>
              </a:rPr>
              <a:t>+</a:t>
            </a:r>
            <a:r>
              <a:rPr lang="en-US" sz="2800">
                <a:latin typeface="Goudy Old Style" panose="02020502050305020303" pitchFamily="18" charset="0"/>
              </a:rPr>
              <a:t> reacts to completion with weak base, A</a:t>
            </a:r>
            <a:r>
              <a:rPr lang="en-US" sz="2800" baseline="30000">
                <a:latin typeface="Goudy Old Style" panose="02020502050305020303" pitchFamily="18" charset="0"/>
              </a:rPr>
              <a:t>-</a:t>
            </a:r>
            <a:r>
              <a:rPr lang="en-US" sz="2800">
                <a:latin typeface="Goudy Old Style" panose="02020502050305020303" pitchFamily="18" charset="0"/>
              </a:rPr>
              <a:t> to form HA</a:t>
            </a:r>
          </a:p>
          <a:p>
            <a:pPr marL="342900" indent="-342900">
              <a:lnSpc>
                <a:spcPct val="90000"/>
              </a:lnSpc>
              <a:spcBef>
                <a:spcPct val="20000"/>
              </a:spcBef>
              <a:buFont typeface="Wingdings" pitchFamily="2" charset="2"/>
              <a:buChar char="v"/>
            </a:pPr>
            <a:r>
              <a:rPr lang="en-US" sz="2800">
                <a:latin typeface="Goudy Old Style" panose="02020502050305020303" pitchFamily="18" charset="0"/>
              </a:rPr>
              <a:t>Added OH reacts to completion with weak acid, HA.</a:t>
            </a:r>
          </a:p>
          <a:p>
            <a:pPr marL="342900" indent="-342900">
              <a:lnSpc>
                <a:spcPct val="90000"/>
              </a:lnSpc>
              <a:spcBef>
                <a:spcPct val="20000"/>
              </a:spcBef>
              <a:buFont typeface="Wingdings" pitchFamily="2" charset="2"/>
              <a:buChar char="v"/>
            </a:pPr>
            <a:r>
              <a:rPr lang="en-US" sz="2800">
                <a:latin typeface="Goudy Old Style" panose="02020502050305020303" pitchFamily="18" charset="0"/>
              </a:rPr>
              <a:t>pH is determined by ratio of concentrations of weak acid and weak base.</a:t>
            </a:r>
          </a:p>
        </p:txBody>
      </p:sp>
      <p:pic>
        <p:nvPicPr>
          <p:cNvPr id="158724" name="Picture 4"/>
          <p:cNvPicPr>
            <a:picLocks noChangeAspect="1" noChangeArrowheads="1"/>
          </p:cNvPicPr>
          <p:nvPr/>
        </p:nvPicPr>
        <p:blipFill>
          <a:blip r:embed="rId2" cstate="print"/>
          <a:srcRect/>
          <a:stretch>
            <a:fillRect/>
          </a:stretch>
        </p:blipFill>
        <p:spPr bwMode="auto">
          <a:xfrm>
            <a:off x="4572000" y="1323975"/>
            <a:ext cx="45720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0"/>
            <a:ext cx="9144000" cy="914400"/>
          </a:xfrm>
          <a:prstGeom prst="rect">
            <a:avLst/>
          </a:prstGeom>
          <a:noFill/>
          <a:ln w="9525">
            <a:noFill/>
            <a:miter lim="800000"/>
            <a:headEnd/>
            <a:tailEnd/>
          </a:ln>
        </p:spPr>
        <p:txBody>
          <a:bodyPr>
            <a:spAutoFit/>
          </a:bodyPr>
          <a:lstStyle/>
          <a:p>
            <a:pPr algn="ctr" eaLnBrk="0" hangingPunct="0">
              <a:spcBef>
                <a:spcPct val="50000"/>
              </a:spcBef>
            </a:pPr>
            <a:r>
              <a:rPr lang="en-US" sz="5400" i="1">
                <a:latin typeface="Times" pitchFamily="18" charset="0"/>
              </a:rPr>
              <a:t>Hydrogen bonding</a:t>
            </a:r>
          </a:p>
        </p:txBody>
      </p:sp>
      <p:pic>
        <p:nvPicPr>
          <p:cNvPr id="97283" name="Picture 3"/>
          <p:cNvPicPr>
            <a:picLocks noChangeAspect="1" noChangeArrowheads="1"/>
          </p:cNvPicPr>
          <p:nvPr/>
        </p:nvPicPr>
        <p:blipFill>
          <a:blip r:embed="rId2" cstate="print"/>
          <a:srcRect l="19048" t="3000" r="17461" b="5000"/>
          <a:stretch>
            <a:fillRect/>
          </a:stretch>
        </p:blipFill>
        <p:spPr bwMode="auto">
          <a:xfrm>
            <a:off x="2249488" y="990600"/>
            <a:ext cx="4903787" cy="5638800"/>
          </a:xfrm>
          <a:prstGeom prst="rect">
            <a:avLst/>
          </a:prstGeom>
          <a:solidFill>
            <a:srgbClr val="80D3FF"/>
          </a:solidFill>
          <a:ln w="9525">
            <a:noFill/>
            <a:miter lim="800000"/>
            <a:headEnd/>
            <a:tailEnd/>
          </a:ln>
        </p:spPr>
      </p:pic>
    </p:spTree>
    <p:extLst>
      <p:ext uri="{BB962C8B-B14F-4D97-AF65-F5344CB8AC3E}">
        <p14:creationId xmlns:p14="http://schemas.microsoft.com/office/powerpoint/2010/main" val="192229823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0" y="0"/>
            <a:ext cx="9144000" cy="523220"/>
          </a:xfrm>
          <a:prstGeom prst="rect">
            <a:avLst/>
          </a:prstGeom>
          <a:noFill/>
          <a:ln w="9525">
            <a:noFill/>
            <a:miter lim="800000"/>
            <a:headEnd/>
            <a:tailEnd/>
          </a:ln>
        </p:spPr>
        <p:txBody>
          <a:bodyPr>
            <a:spAutoFit/>
          </a:bodyPr>
          <a:lstStyle/>
          <a:p>
            <a:pPr algn="ctr"/>
            <a:r>
              <a:rPr lang="en-US" sz="2800">
                <a:solidFill>
                  <a:schemeClr val="tx2"/>
                </a:solidFill>
                <a:latin typeface="Goudy Old Style" panose="02020502050305020303" pitchFamily="18" charset="0"/>
              </a:rPr>
              <a:t>Mechanisms of buffer Action</a:t>
            </a:r>
          </a:p>
        </p:txBody>
      </p:sp>
      <p:pic>
        <p:nvPicPr>
          <p:cNvPr id="159747" name="Picture 3"/>
          <p:cNvPicPr>
            <a:picLocks noChangeAspect="1" noChangeArrowheads="1"/>
          </p:cNvPicPr>
          <p:nvPr/>
        </p:nvPicPr>
        <p:blipFill>
          <a:blip r:embed="rId2" cstate="print"/>
          <a:srcRect t="11057" b="17789"/>
          <a:stretch>
            <a:fillRect/>
          </a:stretch>
        </p:blipFill>
        <p:spPr bwMode="auto">
          <a:xfrm>
            <a:off x="533400" y="990600"/>
            <a:ext cx="8229600" cy="3886200"/>
          </a:xfrm>
          <a:prstGeom prst="rect">
            <a:avLst/>
          </a:prstGeom>
          <a:noFill/>
          <a:ln w="9525">
            <a:noFill/>
            <a:miter lim="800000"/>
            <a:headEnd/>
            <a:tailEnd/>
          </a:ln>
        </p:spPr>
      </p:pic>
      <p:sp>
        <p:nvSpPr>
          <p:cNvPr id="159748" name="Text Box 4"/>
          <p:cNvSpPr txBox="1">
            <a:spLocks noChangeArrowheads="1"/>
          </p:cNvSpPr>
          <p:nvPr/>
        </p:nvSpPr>
        <p:spPr bwMode="auto">
          <a:xfrm>
            <a:off x="0" y="4987925"/>
            <a:ext cx="9144000" cy="787523"/>
          </a:xfrm>
          <a:prstGeom prst="rect">
            <a:avLst/>
          </a:prstGeom>
          <a:noFill/>
          <a:ln w="9525">
            <a:noFill/>
            <a:miter lim="800000"/>
            <a:headEnd/>
            <a:tailEnd/>
          </a:ln>
        </p:spPr>
        <p:txBody>
          <a:bodyPr>
            <a:spAutoFit/>
          </a:bodyPr>
          <a:lstStyle/>
          <a:p>
            <a:pPr>
              <a:lnSpc>
                <a:spcPct val="80000"/>
              </a:lnSpc>
              <a:buFont typeface="Wingdings" pitchFamily="2" charset="2"/>
              <a:buChar char="v"/>
            </a:pPr>
            <a:r>
              <a:rPr lang="en-US" sz="2800">
                <a:solidFill>
                  <a:srgbClr val="000000"/>
                </a:solidFill>
                <a:latin typeface="Goudy Old Style" panose="02020502050305020303" pitchFamily="18" charset="0"/>
              </a:rPr>
              <a:t>donate hydrogen ions after being depleted by a rise in pH</a:t>
            </a:r>
            <a:endParaRPr lang="en-US" sz="2800" b="1">
              <a:solidFill>
                <a:srgbClr val="000000"/>
              </a:solidFill>
              <a:latin typeface="Goudy Old Style" panose="02020502050305020303" pitchFamily="18" charset="0"/>
            </a:endParaRPr>
          </a:p>
          <a:p>
            <a:pPr>
              <a:lnSpc>
                <a:spcPct val="80000"/>
              </a:lnSpc>
              <a:buFont typeface="Wingdings" pitchFamily="2" charset="2"/>
              <a:buChar char="v"/>
            </a:pPr>
            <a:r>
              <a:rPr lang="en-US" sz="2800">
                <a:solidFill>
                  <a:srgbClr val="000000"/>
                </a:solidFill>
                <a:latin typeface="Goudy Old Style" panose="02020502050305020303" pitchFamily="18" charset="0"/>
              </a:rPr>
              <a:t>accept hydrogen ions from the solution when in 	excess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304800"/>
          <a:ext cx="8763000" cy="6548439"/>
        </p:xfrm>
        <a:graphic>
          <a:graphicData uri="http://schemas.openxmlformats.org/drawingml/2006/table">
            <a:tbl>
              <a:tblPr/>
              <a:tblGrid>
                <a:gridCol w="2963863"/>
                <a:gridCol w="2965450"/>
                <a:gridCol w="2833687"/>
              </a:tblGrid>
              <a:tr h="409575">
                <a:tc gridSpan="3">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dirty="0" smtClean="0">
                          <a:ln>
                            <a:noFill/>
                          </a:ln>
                          <a:solidFill>
                            <a:srgbClr val="800000"/>
                          </a:solidFill>
                          <a:effectLst/>
                          <a:latin typeface="Gabriola" pitchFamily="82" charset="0"/>
                          <a:cs typeface="Times New Roman" pitchFamily="18" charset="0"/>
                        </a:rPr>
                        <a:t>The Major Body Buffer Systems</a:t>
                      </a:r>
                      <a:endParaRPr kumimoji="0" lang="en-US" sz="2000"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anchor="ctr" horzOverflow="overflow">
                    <a:lnL>
                      <a:noFill/>
                    </a:lnL>
                    <a:lnR>
                      <a:noFill/>
                    </a:lnR>
                    <a:lnT>
                      <a:noFill/>
                    </a:lnT>
                    <a:lnB>
                      <a:noFill/>
                    </a:lnB>
                    <a:lnTlToBr>
                      <a:noFill/>
                    </a:lnTlToBr>
                    <a:lnBlToTr>
                      <a:noFill/>
                    </a:lnBlToTr>
                    <a:solidFill>
                      <a:srgbClr val="C6D0E1"/>
                    </a:solidFill>
                  </a:tcPr>
                </a:tc>
                <a:tc hMerge="1">
                  <a:txBody>
                    <a:bodyPr/>
                    <a:lstStyle/>
                    <a:p>
                      <a:endParaRPr lang="en-US"/>
                    </a:p>
                  </a:txBody>
                  <a:tcPr/>
                </a:tc>
                <a:tc hMerge="1">
                  <a:txBody>
                    <a:bodyPr/>
                    <a:lstStyle/>
                    <a:p>
                      <a:endParaRPr lang="en-US"/>
                    </a:p>
                  </a:txBody>
                  <a:tcPr/>
                </a:tc>
              </a:tr>
              <a:tr h="409575">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000080"/>
                          </a:solidFill>
                          <a:effectLst/>
                          <a:latin typeface="Gabriola" pitchFamily="82" charset="0"/>
                          <a:cs typeface="Times New Roman" pitchFamily="18" charset="0"/>
                        </a:rPr>
                        <a:t>Site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anchor="ctr" horzOverflow="overflow">
                    <a:lnL>
                      <a:noFill/>
                    </a:lnL>
                    <a:lnR>
                      <a:noFill/>
                    </a:lnR>
                    <a:lnT>
                      <a:noFill/>
                    </a:lnT>
                    <a:lnB>
                      <a:noFill/>
                    </a:lnB>
                    <a:lnTlToBr>
                      <a:noFill/>
                    </a:lnTlToBr>
                    <a:lnBlToTr>
                      <a:noFill/>
                    </a:lnBlToTr>
                    <a:solidFill>
                      <a:srgbClr val="E8F0F1"/>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000080"/>
                          </a:solidFill>
                          <a:effectLst/>
                          <a:latin typeface="Gabriola" pitchFamily="82" charset="0"/>
                          <a:cs typeface="Times New Roman" pitchFamily="18" charset="0"/>
                        </a:rPr>
                        <a:t>Buffer System</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anchor="ctr" horzOverflow="overflow">
                    <a:lnL>
                      <a:noFill/>
                    </a:lnL>
                    <a:lnR>
                      <a:noFill/>
                    </a:lnR>
                    <a:lnT>
                      <a:noFill/>
                    </a:lnT>
                    <a:lnB>
                      <a:noFill/>
                    </a:lnB>
                    <a:lnTlToBr>
                      <a:noFill/>
                    </a:lnTlToBr>
                    <a:lnBlToTr>
                      <a:noFill/>
                    </a:lnBlToTr>
                    <a:solidFill>
                      <a:srgbClr val="E8F0F1"/>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000080"/>
                          </a:solidFill>
                          <a:effectLst/>
                          <a:latin typeface="Gabriola" pitchFamily="82" charset="0"/>
                          <a:cs typeface="Times New Roman" pitchFamily="18" charset="0"/>
                        </a:rPr>
                        <a:t>Comment</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anchor="ctr" horzOverflow="overflow">
                    <a:lnL>
                      <a:noFill/>
                    </a:lnL>
                    <a:lnR>
                      <a:noFill/>
                    </a:lnR>
                    <a:lnT>
                      <a:noFill/>
                    </a:lnT>
                    <a:lnB>
                      <a:noFill/>
                    </a:lnB>
                    <a:lnTlToBr>
                      <a:noFill/>
                    </a:lnTlToBr>
                    <a:lnBlToTr>
                      <a:noFill/>
                    </a:lnBlToTr>
                    <a:solidFill>
                      <a:srgbClr val="E8F0F1"/>
                    </a:solidFill>
                  </a:tcPr>
                </a:tc>
              </a:tr>
              <a:tr h="409575">
                <a:tc rowSpan="3">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ISF</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Bicarbonate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For metabolic acids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681038">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Phosphate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Not important because concentration too low</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681038">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Protein</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Not important because concentration too low</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409575">
                <a:tc rowSpan="4">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Blood</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dirty="0" smtClean="0">
                          <a:ln>
                            <a:noFill/>
                          </a:ln>
                          <a:solidFill>
                            <a:srgbClr val="333333"/>
                          </a:solidFill>
                          <a:effectLst/>
                          <a:latin typeface="Gabriola" pitchFamily="82" charset="0"/>
                          <a:cs typeface="Times New Roman" pitchFamily="18" charset="0"/>
                        </a:rPr>
                        <a:t>Bicarbonate</a:t>
                      </a:r>
                      <a:endParaRPr kumimoji="0" lang="en-US" sz="2000"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for metabolic acids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dirty="0" err="1" smtClean="0">
                          <a:ln>
                            <a:noFill/>
                          </a:ln>
                          <a:solidFill>
                            <a:srgbClr val="333333"/>
                          </a:solidFill>
                          <a:effectLst/>
                          <a:latin typeface="Gabriola" pitchFamily="82" charset="0"/>
                          <a:cs typeface="Times New Roman" pitchFamily="18" charset="0"/>
                        </a:rPr>
                        <a:t>Haemoglobin</a:t>
                      </a:r>
                      <a:endParaRPr kumimoji="0" lang="en-US" sz="2000" b="0" i="0" u="none" strike="noStrike" cap="none" normalizeH="0" baseline="0" dirty="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for carbon dioxide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Plasma protein</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Minor buffer</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Phosphate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Concentration too low</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rowSpan="2">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ICF</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Proteins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buffer</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Phosphates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buffer</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r h="681038">
                <a:tc rowSpan="2">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Urine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Phosphate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Responsible for most of 'Titratable Acidity'</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vMerge="1">
                  <a:txBody>
                    <a:bodyPr/>
                    <a:lstStyle/>
                    <a:p>
                      <a:endParaRPr lang="en-US"/>
                    </a:p>
                  </a:txBody>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Ammonia</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Important - formation of NH</a:t>
                      </a:r>
                      <a:r>
                        <a:rPr kumimoji="0" lang="en-US" sz="2000" b="0" i="0" u="none" strike="noStrike" cap="none" normalizeH="0" baseline="-25000" smtClean="0">
                          <a:ln>
                            <a:noFill/>
                          </a:ln>
                          <a:solidFill>
                            <a:srgbClr val="333333"/>
                          </a:solidFill>
                          <a:effectLst/>
                          <a:latin typeface="Gabriola" pitchFamily="82" charset="0"/>
                          <a:cs typeface="Times New Roman" pitchFamily="18" charset="0"/>
                        </a:rPr>
                        <a:t>4</a:t>
                      </a:r>
                      <a:r>
                        <a:rPr kumimoji="0" lang="en-US" sz="2000" b="0" i="0" u="none" strike="noStrike" cap="none" normalizeH="0" baseline="30000" smtClean="0">
                          <a:ln>
                            <a:noFill/>
                          </a:ln>
                          <a:solidFill>
                            <a:srgbClr val="333333"/>
                          </a:solidFill>
                          <a:effectLst/>
                          <a:latin typeface="Gabriola" pitchFamily="82" charset="0"/>
                          <a:cs typeface="Times New Roman" pitchFamily="18" charset="0"/>
                        </a:rPr>
                        <a:t>+</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F9F9F9"/>
                    </a:solidFill>
                  </a:tcPr>
                </a:tc>
              </a:tr>
              <a:tr h="409575">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1" i="0" u="none" strike="noStrike" cap="none" normalizeH="0" baseline="0" smtClean="0">
                          <a:ln>
                            <a:noFill/>
                          </a:ln>
                          <a:solidFill>
                            <a:srgbClr val="333333"/>
                          </a:solidFill>
                          <a:effectLst/>
                          <a:latin typeface="Gabriola" pitchFamily="82" charset="0"/>
                          <a:cs typeface="Times New Roman" pitchFamily="18" charset="0"/>
                        </a:rPr>
                        <a:t>Bone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Ca carbonate</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c>
                  <a:txBody>
                    <a:bodyPr/>
                    <a:lstStyle/>
                    <a:p>
                      <a:pPr marL="90488" marR="0" lvl="0" indent="0" algn="l" defTabSz="914400" rtl="0" eaLnBrk="1" fontAlgn="base" latinLnBrk="0" hangingPunct="1">
                        <a:lnSpc>
                          <a:spcPts val="1138"/>
                        </a:lnSpc>
                        <a:spcBef>
                          <a:spcPct val="0"/>
                        </a:spcBef>
                        <a:spcAft>
                          <a:spcPts val="150"/>
                        </a:spcAft>
                        <a:buClrTx/>
                        <a:buSzTx/>
                        <a:buFontTx/>
                        <a:buNone/>
                        <a:tabLst/>
                      </a:pPr>
                      <a:r>
                        <a:rPr kumimoji="0" lang="en-US" sz="2000" b="0" i="0" u="none" strike="noStrike" cap="none" normalizeH="0" baseline="0" smtClean="0">
                          <a:ln>
                            <a:noFill/>
                          </a:ln>
                          <a:solidFill>
                            <a:srgbClr val="333333"/>
                          </a:solidFill>
                          <a:effectLst/>
                          <a:latin typeface="Gabriola" pitchFamily="82" charset="0"/>
                          <a:cs typeface="Times New Roman" pitchFamily="18" charset="0"/>
                        </a:rPr>
                        <a:t>In prolonged metabolic acidosis</a:t>
                      </a:r>
                      <a:endParaRPr kumimoji="0" lang="en-US" sz="2000" b="0" i="0" u="none" strike="noStrike" cap="none" normalizeH="0" baseline="0" smtClean="0">
                        <a:ln>
                          <a:noFill/>
                        </a:ln>
                        <a:solidFill>
                          <a:schemeClr val="tx1"/>
                        </a:solidFill>
                        <a:effectLst/>
                        <a:latin typeface="Gabriola" pitchFamily="82" charset="0"/>
                        <a:ea typeface="Calibri" pitchFamily="34" charset="0"/>
                        <a:cs typeface="Times New Roman" pitchFamily="18" charset="0"/>
                      </a:endParaRPr>
                    </a:p>
                  </a:txBody>
                  <a:tcPr marL="36195" marR="36195" marT="36195" marB="36195" horzOverflow="overflow">
                    <a:lnL>
                      <a:noFill/>
                    </a:lnL>
                    <a:lnR>
                      <a:noFill/>
                    </a:lnR>
                    <a:lnT>
                      <a:noFill/>
                    </a:lnT>
                    <a:lnB>
                      <a:noFill/>
                    </a:lnB>
                    <a:lnTlToBr>
                      <a:noFill/>
                    </a:lnTlToBr>
                    <a:lnBlToTr>
                      <a:noFill/>
                    </a:lnBlToTr>
                    <a:solidFill>
                      <a:srgbClr val="EFEFEF"/>
                    </a:solidFill>
                  </a:tcPr>
                </a:tc>
              </a:tr>
            </a:tbl>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0"/>
            <a:ext cx="8229600" cy="685800"/>
          </a:xfrm>
        </p:spPr>
        <p:txBody>
          <a:bodyPr>
            <a:normAutofit fontScale="90000"/>
          </a:bodyPr>
          <a:lstStyle/>
          <a:p>
            <a:r>
              <a:rPr lang="en-US" altLang="zh-TW" sz="3600" b="1" smtClean="0">
                <a:latin typeface="Gabriola" pitchFamily="82" charset="0"/>
                <a:ea typeface="PMingLiU" pitchFamily="18" charset="-120"/>
              </a:rPr>
              <a:t>Physiological biological buffer systems</a:t>
            </a:r>
            <a:br>
              <a:rPr lang="en-US" altLang="zh-TW" sz="3600" b="1" smtClean="0">
                <a:latin typeface="Gabriola" pitchFamily="82" charset="0"/>
                <a:ea typeface="PMingLiU" pitchFamily="18" charset="-120"/>
              </a:rPr>
            </a:br>
            <a:r>
              <a:rPr lang="en-US" altLang="zh-TW" sz="3600" b="1" smtClean="0">
                <a:latin typeface="Gabriola" pitchFamily="82" charset="0"/>
                <a:ea typeface="PMingLiU" pitchFamily="18" charset="-120"/>
              </a:rPr>
              <a:t>The phosphate buffer system</a:t>
            </a:r>
          </a:p>
        </p:txBody>
      </p:sp>
      <p:sp>
        <p:nvSpPr>
          <p:cNvPr id="161795" name="Rectangle 3"/>
          <p:cNvSpPr>
            <a:spLocks noGrp="1" noChangeArrowheads="1"/>
          </p:cNvSpPr>
          <p:nvPr>
            <p:ph type="body" sz="half" idx="1"/>
          </p:nvPr>
        </p:nvSpPr>
        <p:spPr>
          <a:xfrm>
            <a:off x="228600" y="1676400"/>
            <a:ext cx="8915400" cy="5181600"/>
          </a:xfrm>
        </p:spPr>
        <p:txBody>
          <a:bodyPr>
            <a:normAutofit lnSpcReduction="10000"/>
          </a:bodyPr>
          <a:lstStyle/>
          <a:p>
            <a:pPr>
              <a:lnSpc>
                <a:spcPct val="90000"/>
              </a:lnSpc>
              <a:buFont typeface="Wingdings" pitchFamily="2" charset="2"/>
              <a:buChar char="v"/>
            </a:pPr>
            <a:r>
              <a:rPr lang="en-US" smtClean="0">
                <a:latin typeface="Gabriola" pitchFamily="82" charset="0"/>
              </a:rPr>
              <a:t>NOT an important blood buffer as its concentration is too low</a:t>
            </a:r>
          </a:p>
          <a:p>
            <a:pPr>
              <a:lnSpc>
                <a:spcPct val="90000"/>
              </a:lnSpc>
              <a:buFont typeface="Wingdings" pitchFamily="2" charset="2"/>
              <a:buChar char="v"/>
            </a:pPr>
            <a:r>
              <a:rPr lang="en-US" altLang="zh-TW" smtClean="0">
                <a:latin typeface="Gabriola" pitchFamily="82" charset="0"/>
                <a:ea typeface="PMingLiU" pitchFamily="18" charset="-120"/>
              </a:rPr>
              <a:t>effective buffer in biological fluids including</a:t>
            </a:r>
          </a:p>
          <a:p>
            <a:pPr lvl="1">
              <a:lnSpc>
                <a:spcPct val="90000"/>
              </a:lnSpc>
            </a:pPr>
            <a:r>
              <a:rPr lang="en-US" altLang="zh-TW" sz="3200" smtClean="0">
                <a:latin typeface="Gabriola" pitchFamily="82" charset="0"/>
                <a:ea typeface="PMingLiU" pitchFamily="18" charset="-120"/>
              </a:rPr>
              <a:t>extracellular fluids</a:t>
            </a:r>
          </a:p>
          <a:p>
            <a:pPr lvl="1">
              <a:lnSpc>
                <a:spcPct val="90000"/>
              </a:lnSpc>
            </a:pPr>
            <a:r>
              <a:rPr lang="en-US" altLang="zh-TW" sz="3200" smtClean="0">
                <a:latin typeface="Gabriola" pitchFamily="82" charset="0"/>
                <a:ea typeface="PMingLiU" pitchFamily="18" charset="-120"/>
              </a:rPr>
              <a:t>most cytoplasmic compartments </a:t>
            </a:r>
          </a:p>
          <a:p>
            <a:pPr lvl="1">
              <a:lnSpc>
                <a:spcPct val="90000"/>
              </a:lnSpc>
            </a:pPr>
            <a:r>
              <a:rPr lang="en-US" altLang="zh-TW" sz="3200" smtClean="0">
                <a:latin typeface="Gabriola" pitchFamily="82" charset="0"/>
                <a:ea typeface="PMingLiU" pitchFamily="18" charset="-120"/>
              </a:rPr>
              <a:t>Urine </a:t>
            </a:r>
          </a:p>
          <a:p>
            <a:pPr>
              <a:lnSpc>
                <a:spcPct val="90000"/>
              </a:lnSpc>
              <a:buFont typeface="Wingdings" pitchFamily="2" charset="2"/>
              <a:buChar char="v"/>
            </a:pPr>
            <a:r>
              <a:rPr lang="en-US" smtClean="0">
                <a:latin typeface="Gabriola" pitchFamily="82" charset="0"/>
              </a:rPr>
              <a:t>important buffers intracellularly and in urine where their concentration is higher.</a:t>
            </a:r>
          </a:p>
          <a:p>
            <a:pPr>
              <a:lnSpc>
                <a:spcPct val="90000"/>
              </a:lnSpc>
              <a:buFont typeface="Wingdings" pitchFamily="2" charset="2"/>
              <a:buChar char="v"/>
            </a:pPr>
            <a:r>
              <a:rPr lang="en-US" altLang="zh-TW" smtClean="0">
                <a:latin typeface="Gabriola" pitchFamily="82" charset="0"/>
                <a:ea typeface="PMingLiU" pitchFamily="18" charset="-120"/>
              </a:rPr>
              <a:t>Acts primarily in the cytoplasm of all cells.</a:t>
            </a:r>
          </a:p>
          <a:p>
            <a:pPr>
              <a:lnSpc>
                <a:spcPct val="90000"/>
              </a:lnSpc>
              <a:buFont typeface="Wingdings" pitchFamily="2" charset="2"/>
              <a:buChar char="v"/>
            </a:pPr>
            <a:r>
              <a:rPr lang="en-US" altLang="zh-TW" smtClean="0">
                <a:latin typeface="Gabriola" pitchFamily="82" charset="0"/>
                <a:ea typeface="PMingLiU" pitchFamily="18" charset="-120"/>
              </a:rPr>
              <a:t>Maintains pH in the range of about 5.9 &amp; 7.9. </a:t>
            </a:r>
          </a:p>
          <a:p>
            <a:pPr>
              <a:lnSpc>
                <a:spcPct val="90000"/>
              </a:lnSpc>
              <a:buFont typeface="Wingdings" pitchFamily="2" charset="2"/>
              <a:buChar char="v"/>
            </a:pPr>
            <a:r>
              <a:rPr lang="en-US" altLang="zh-TW" smtClean="0">
                <a:latin typeface="Gabriola" pitchFamily="82" charset="0"/>
                <a:ea typeface="PMingLiU" pitchFamily="18" charset="-120"/>
              </a:rPr>
              <a:t>maximally effective at a pH close to its p</a:t>
            </a:r>
            <a:r>
              <a:rPr lang="en-US" altLang="zh-TW" i="1" smtClean="0">
                <a:latin typeface="Gabriola" pitchFamily="82" charset="0"/>
                <a:ea typeface="PMingLiU" pitchFamily="18" charset="-120"/>
              </a:rPr>
              <a:t>K</a:t>
            </a:r>
            <a:r>
              <a:rPr lang="en-US" altLang="zh-TW" smtClean="0">
                <a:latin typeface="Gabriola" pitchFamily="82" charset="0"/>
                <a:ea typeface="PMingLiU" pitchFamily="18" charset="-120"/>
              </a:rPr>
              <a:t>a of 6.86 </a:t>
            </a:r>
          </a:p>
        </p:txBody>
      </p:sp>
      <p:pic>
        <p:nvPicPr>
          <p:cNvPr id="161796" name="Picture 4"/>
          <p:cNvPicPr>
            <a:picLocks noGrp="1" noChangeAspect="1" noChangeArrowheads="1"/>
          </p:cNvPicPr>
          <p:nvPr>
            <p:ph sz="half" idx="2"/>
          </p:nvPr>
        </p:nvPicPr>
        <p:blipFill>
          <a:blip r:embed="rId3" cstate="print"/>
          <a:srcRect/>
          <a:stretch>
            <a:fillRect/>
          </a:stretch>
        </p:blipFill>
        <p:spPr>
          <a:xfrm>
            <a:off x="1676400" y="1066800"/>
            <a:ext cx="5843588" cy="685800"/>
          </a:xfr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normAutofit fontScale="90000"/>
          </a:bodyPr>
          <a:lstStyle/>
          <a:p>
            <a:r>
              <a:rPr lang="en-US" altLang="zh-TW" b="1" smtClean="0">
                <a:latin typeface="Gabriola" pitchFamily="82" charset="0"/>
                <a:ea typeface="PMingLiU" pitchFamily="18" charset="-120"/>
              </a:rPr>
              <a:t>Physiological biological buffer systems</a:t>
            </a:r>
            <a:br>
              <a:rPr lang="en-US" altLang="zh-TW" b="1" smtClean="0">
                <a:latin typeface="Gabriola" pitchFamily="82" charset="0"/>
                <a:ea typeface="PMingLiU" pitchFamily="18" charset="-120"/>
              </a:rPr>
            </a:br>
            <a:r>
              <a:rPr lang="en-US" altLang="zh-TW" b="1" smtClean="0">
                <a:latin typeface="Gabriola" pitchFamily="82" charset="0"/>
                <a:ea typeface="PMingLiU" pitchFamily="18" charset="-120"/>
              </a:rPr>
              <a:t>The phosphate buffer system</a:t>
            </a:r>
            <a:endParaRPr lang="en-US" smtClean="0">
              <a:latin typeface="Gabriola" pitchFamily="82" charset="0"/>
            </a:endParaRPr>
          </a:p>
        </p:txBody>
      </p:sp>
      <p:sp>
        <p:nvSpPr>
          <p:cNvPr id="162819" name="Content Placeholder 2"/>
          <p:cNvSpPr>
            <a:spLocks noGrp="1"/>
          </p:cNvSpPr>
          <p:nvPr>
            <p:ph idx="1"/>
          </p:nvPr>
        </p:nvSpPr>
        <p:spPr>
          <a:xfrm>
            <a:off x="0" y="1600200"/>
            <a:ext cx="9144000" cy="5257800"/>
          </a:xfrm>
        </p:spPr>
        <p:txBody>
          <a:bodyPr/>
          <a:lstStyle/>
          <a:p>
            <a:r>
              <a:rPr lang="en-US" smtClean="0">
                <a:latin typeface="Gabriola" pitchFamily="82" charset="0"/>
              </a:rPr>
              <a:t>triprotic weak acid and has a pKa value for each of the three dissociations:</a:t>
            </a:r>
          </a:p>
          <a:p>
            <a:pPr lvl="3"/>
            <a:r>
              <a:rPr lang="en-US" smtClean="0">
                <a:latin typeface="Gabriola" pitchFamily="82" charset="0"/>
              </a:rPr>
              <a:t>pK</a:t>
            </a:r>
            <a:r>
              <a:rPr lang="en-US" baseline="-25000" smtClean="0">
                <a:latin typeface="Gabriola" pitchFamily="82" charset="0"/>
              </a:rPr>
              <a:t>a1</a:t>
            </a:r>
            <a:r>
              <a:rPr lang="en-US" smtClean="0">
                <a:latin typeface="Gabriola" pitchFamily="82" charset="0"/>
              </a:rPr>
              <a:t> = 2 		pK</a:t>
            </a:r>
            <a:r>
              <a:rPr lang="en-US" baseline="-25000" smtClean="0">
                <a:latin typeface="Gabriola" pitchFamily="82" charset="0"/>
              </a:rPr>
              <a:t>a2</a:t>
            </a:r>
            <a:r>
              <a:rPr lang="en-US" smtClean="0">
                <a:latin typeface="Gabriola" pitchFamily="82" charset="0"/>
              </a:rPr>
              <a:t> = 6.8 			pK</a:t>
            </a:r>
            <a:r>
              <a:rPr lang="en-US" baseline="-25000" smtClean="0">
                <a:latin typeface="Gabriola" pitchFamily="82" charset="0"/>
              </a:rPr>
              <a:t>a3</a:t>
            </a:r>
            <a:r>
              <a:rPr lang="en-US" smtClean="0">
                <a:latin typeface="Gabriola" pitchFamily="82" charset="0"/>
              </a:rPr>
              <a:t> = 12</a:t>
            </a:r>
          </a:p>
          <a:p>
            <a:r>
              <a:rPr lang="en-US" smtClean="0">
                <a:latin typeface="Gabriola" pitchFamily="82" charset="0"/>
              </a:rPr>
              <a:t>H</a:t>
            </a:r>
            <a:r>
              <a:rPr lang="en-US" baseline="-25000" smtClean="0">
                <a:latin typeface="Gabriola" pitchFamily="82" charset="0"/>
              </a:rPr>
              <a:t>3</a:t>
            </a:r>
            <a:r>
              <a:rPr lang="en-US" smtClean="0">
                <a:latin typeface="Gabriola" pitchFamily="82" charset="0"/>
              </a:rPr>
              <a:t>PO</a:t>
            </a:r>
            <a:r>
              <a:rPr lang="en-US" baseline="-25000" smtClean="0">
                <a:latin typeface="Gabriola" pitchFamily="82" charset="0"/>
              </a:rPr>
              <a:t>4 </a:t>
            </a:r>
            <a:r>
              <a:rPr lang="en-US" smtClean="0">
                <a:latin typeface="Gabriola" pitchFamily="82" charset="0"/>
              </a:rPr>
              <a:t>&lt;= = = &gt;H</a:t>
            </a:r>
            <a:r>
              <a:rPr lang="en-US" baseline="30000" smtClean="0">
                <a:latin typeface="Gabriola" pitchFamily="82" charset="0"/>
              </a:rPr>
              <a:t>+</a:t>
            </a:r>
            <a:r>
              <a:rPr lang="en-US" smtClean="0">
                <a:latin typeface="Gabriola" pitchFamily="82" charset="0"/>
              </a:rPr>
              <a:t> + H</a:t>
            </a:r>
            <a:r>
              <a:rPr lang="en-US" baseline="-25000" smtClean="0">
                <a:latin typeface="Gabriola" pitchFamily="82" charset="0"/>
              </a:rPr>
              <a:t>2</a:t>
            </a:r>
            <a:r>
              <a:rPr lang="en-US" smtClean="0">
                <a:latin typeface="Gabriola" pitchFamily="82" charset="0"/>
              </a:rPr>
              <a:t>PO</a:t>
            </a:r>
            <a:r>
              <a:rPr lang="en-US" baseline="-25000" smtClean="0">
                <a:latin typeface="Gabriola" pitchFamily="82" charset="0"/>
              </a:rPr>
              <a:t>4</a:t>
            </a:r>
            <a:r>
              <a:rPr lang="en-US" baseline="30000" smtClean="0">
                <a:latin typeface="Gabriola" pitchFamily="82" charset="0"/>
              </a:rPr>
              <a:t>-</a:t>
            </a:r>
            <a:r>
              <a:rPr lang="en-US" smtClean="0">
                <a:latin typeface="Gabriola" pitchFamily="82" charset="0"/>
              </a:rPr>
              <a:t> &lt;= = =&gt;H</a:t>
            </a:r>
            <a:r>
              <a:rPr lang="en-US" baseline="30000" smtClean="0">
                <a:latin typeface="Gabriola" pitchFamily="82" charset="0"/>
              </a:rPr>
              <a:t>+</a:t>
            </a:r>
            <a:r>
              <a:rPr lang="en-US" smtClean="0">
                <a:latin typeface="Gabriola" pitchFamily="82" charset="0"/>
              </a:rPr>
              <a:t> + HPO</a:t>
            </a:r>
            <a:r>
              <a:rPr lang="en-US" baseline="-25000" smtClean="0">
                <a:latin typeface="Gabriola" pitchFamily="82" charset="0"/>
              </a:rPr>
              <a:t>4</a:t>
            </a:r>
            <a:r>
              <a:rPr lang="en-US" baseline="30000" smtClean="0">
                <a:latin typeface="Gabriola" pitchFamily="82" charset="0"/>
              </a:rPr>
              <a:t>-2</a:t>
            </a:r>
            <a:r>
              <a:rPr lang="en-US" smtClean="0">
                <a:latin typeface="Gabriola" pitchFamily="82" charset="0"/>
              </a:rPr>
              <a:t>&lt; = = = &gt; PO</a:t>
            </a:r>
            <a:r>
              <a:rPr lang="en-US" baseline="-25000" smtClean="0">
                <a:latin typeface="Gabriola" pitchFamily="82" charset="0"/>
              </a:rPr>
              <a:t>4</a:t>
            </a:r>
            <a:r>
              <a:rPr lang="en-US" baseline="30000" smtClean="0">
                <a:latin typeface="Gabriola" pitchFamily="82" charset="0"/>
              </a:rPr>
              <a:t>-3</a:t>
            </a:r>
            <a:r>
              <a:rPr lang="en-US" smtClean="0">
                <a:latin typeface="Gabriola" pitchFamily="82" charset="0"/>
              </a:rPr>
              <a:t> + H</a:t>
            </a:r>
            <a:r>
              <a:rPr lang="en-US" baseline="30000" smtClean="0">
                <a:latin typeface="Gabriola" pitchFamily="82" charset="0"/>
              </a:rPr>
              <a:t>+</a:t>
            </a:r>
            <a:endParaRPr lang="en-US" smtClean="0">
              <a:latin typeface="Gabriola" pitchFamily="82" charset="0"/>
            </a:endParaRPr>
          </a:p>
          <a:p>
            <a:r>
              <a:rPr lang="en-US" smtClean="0">
                <a:latin typeface="Gabriola" pitchFamily="82" charset="0"/>
              </a:rPr>
              <a:t>in most biological systems, monohydrogen phosphate (HPO</a:t>
            </a:r>
            <a:r>
              <a:rPr lang="en-US" baseline="-25000" smtClean="0">
                <a:latin typeface="Gabriola" pitchFamily="82" charset="0"/>
              </a:rPr>
              <a:t>4</a:t>
            </a:r>
            <a:r>
              <a:rPr lang="en-US" baseline="30000" smtClean="0">
                <a:latin typeface="Gabriola" pitchFamily="82" charset="0"/>
              </a:rPr>
              <a:t>-2</a:t>
            </a:r>
            <a:r>
              <a:rPr lang="en-US" smtClean="0">
                <a:latin typeface="Gabriola" pitchFamily="82" charset="0"/>
              </a:rPr>
              <a:t>) and dihydrogen phosphate (H</a:t>
            </a:r>
            <a:r>
              <a:rPr lang="en-US" baseline="-25000" smtClean="0">
                <a:latin typeface="Gabriola" pitchFamily="82" charset="0"/>
              </a:rPr>
              <a:t>2</a:t>
            </a:r>
            <a:r>
              <a:rPr lang="en-US" smtClean="0">
                <a:latin typeface="Gabriola" pitchFamily="82" charset="0"/>
              </a:rPr>
              <a:t>PO</a:t>
            </a:r>
            <a:r>
              <a:rPr lang="en-US" baseline="-25000" smtClean="0">
                <a:latin typeface="Gabriola" pitchFamily="82" charset="0"/>
              </a:rPr>
              <a:t>4</a:t>
            </a:r>
            <a:r>
              <a:rPr lang="en-US" baseline="30000" smtClean="0">
                <a:latin typeface="Gabriola" pitchFamily="82" charset="0"/>
              </a:rPr>
              <a:t>-</a:t>
            </a:r>
            <a:r>
              <a:rPr lang="en-US" smtClean="0">
                <a:latin typeface="Gabriola" pitchFamily="82" charset="0"/>
              </a:rPr>
              <a:t>) are the two species present. </a:t>
            </a:r>
          </a:p>
          <a:p>
            <a:r>
              <a:rPr lang="en-US" smtClean="0">
                <a:latin typeface="Gabriola" pitchFamily="82" charset="0"/>
              </a:rPr>
              <a:t>The pKa2 is 6.8 and this makes the closed phosphate buffer system a good buffer intracellularly and in urine.</a:t>
            </a:r>
          </a:p>
          <a:p>
            <a:r>
              <a:rPr lang="en-US" smtClean="0">
                <a:latin typeface="Gabriola" pitchFamily="82" charset="0"/>
              </a:rPr>
              <a:t>phosphate IS  more effective intracellularly and in urine because its concentration is much higher here than in extracellular fluid.</a:t>
            </a:r>
          </a:p>
          <a:p>
            <a:endParaRPr lang="en-US" smtClean="0">
              <a:latin typeface="Gabriola" pitchFamily="82"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381000" y="0"/>
            <a:ext cx="8458200" cy="457200"/>
          </a:xfrm>
        </p:spPr>
        <p:txBody>
          <a:bodyPr>
            <a:normAutofit fontScale="90000"/>
          </a:bodyPr>
          <a:lstStyle/>
          <a:p>
            <a:pPr eaLnBrk="1" hangingPunct="1"/>
            <a:r>
              <a:rPr lang="en-US" altLang="en-US" sz="4000" b="1" dirty="0" smtClean="0">
                <a:solidFill>
                  <a:schemeClr val="tx1"/>
                </a:solidFill>
                <a:latin typeface="Gabriola" pitchFamily="82" charset="0"/>
              </a:rPr>
              <a:t>Bicarbonate buffer system</a:t>
            </a:r>
            <a:endParaRPr lang="en-US" altLang="en-US" sz="2900" dirty="0" smtClean="0">
              <a:solidFill>
                <a:schemeClr val="tx1"/>
              </a:solidFill>
              <a:latin typeface="Gabriola" pitchFamily="82" charset="0"/>
            </a:endParaRPr>
          </a:p>
        </p:txBody>
      </p:sp>
      <p:sp>
        <p:nvSpPr>
          <p:cNvPr id="156675" name="Text Box 3"/>
          <p:cNvSpPr txBox="1">
            <a:spLocks noChangeArrowheads="1"/>
          </p:cNvSpPr>
          <p:nvPr/>
        </p:nvSpPr>
        <p:spPr bwMode="auto">
          <a:xfrm>
            <a:off x="76200" y="304800"/>
            <a:ext cx="9067800" cy="7066550"/>
          </a:xfrm>
          <a:prstGeom prst="rect">
            <a:avLst/>
          </a:prstGeom>
          <a:noFill/>
          <a:ln w="9525">
            <a:noFill/>
            <a:miter lim="800000"/>
            <a:headEnd/>
            <a:tailEnd/>
          </a:ln>
        </p:spPr>
        <p:txBody>
          <a:bodyPr wrap="square">
            <a:spAutoFit/>
          </a:bodyPr>
          <a:lstStyle/>
          <a:p>
            <a:pPr marL="233363" indent="-233363" eaLnBrk="0" hangingPunct="0">
              <a:spcBef>
                <a:spcPct val="50000"/>
              </a:spcBef>
              <a:buFont typeface="Wingdings" pitchFamily="2" charset="2"/>
              <a:buChar char="v"/>
              <a:defRPr/>
            </a:pPr>
            <a:r>
              <a:rPr lang="en-US" sz="2800" dirty="0">
                <a:latin typeface="Gabriola" pitchFamily="82" charset="0"/>
              </a:rPr>
              <a:t>major buffer system in the ECF</a:t>
            </a:r>
          </a:p>
          <a:p>
            <a:pPr marL="233363" indent="-233363" eaLnBrk="0" hangingPunct="0">
              <a:spcBef>
                <a:spcPct val="50000"/>
              </a:spcBef>
              <a:buFont typeface="Wingdings" pitchFamily="2" charset="2"/>
              <a:buChar char="v"/>
              <a:defRPr/>
            </a:pPr>
            <a:r>
              <a:rPr lang="en-US" sz="2800" dirty="0">
                <a:latin typeface="Gabriola" pitchFamily="82" charset="0"/>
              </a:rPr>
              <a:t>Operates primarily in the blood plasma </a:t>
            </a:r>
          </a:p>
          <a:p>
            <a:pPr marL="233363" indent="-233363" eaLnBrk="0" hangingPunct="0">
              <a:spcBef>
                <a:spcPct val="50000"/>
              </a:spcBef>
              <a:buFont typeface="Wingdings" pitchFamily="2" charset="2"/>
              <a:buChar char="v"/>
              <a:defRPr/>
            </a:pPr>
            <a:r>
              <a:rPr lang="en-US" sz="2800" dirty="0">
                <a:latin typeface="Gabriola" pitchFamily="82" charset="0"/>
              </a:rPr>
              <a:t>responsible for about 80% of extracellular buffering</a:t>
            </a:r>
          </a:p>
          <a:p>
            <a:pPr marL="233363" indent="-233363" eaLnBrk="0" hangingPunct="0">
              <a:spcBef>
                <a:spcPct val="50000"/>
              </a:spcBef>
              <a:buFont typeface="Wingdings" pitchFamily="2" charset="2"/>
              <a:buChar char="v"/>
              <a:defRPr/>
            </a:pPr>
            <a:r>
              <a:rPr lang="en-US" sz="2800" dirty="0">
                <a:latin typeface="Gabriola" pitchFamily="82" charset="0"/>
              </a:rPr>
              <a:t>most important ECF buffer for metabolic acids but it cannot buffer respiratory acid-base disorders.</a:t>
            </a:r>
          </a:p>
          <a:p>
            <a:pPr marL="233363" indent="-233363" eaLnBrk="0" hangingPunct="0">
              <a:spcBef>
                <a:spcPct val="50000"/>
              </a:spcBef>
              <a:buFont typeface="Wingdings" pitchFamily="2" charset="2"/>
              <a:buChar char="v"/>
              <a:defRPr/>
            </a:pPr>
            <a:r>
              <a:rPr lang="en-US" altLang="en-US" sz="3000" dirty="0">
                <a:latin typeface="Gabriola" pitchFamily="82" charset="0"/>
              </a:rPr>
              <a:t> the buffer system consists of: </a:t>
            </a:r>
            <a:br>
              <a:rPr lang="en-US" altLang="en-US" sz="3000" dirty="0">
                <a:latin typeface="Gabriola" pitchFamily="82" charset="0"/>
              </a:rPr>
            </a:br>
            <a:r>
              <a:rPr lang="en-US" altLang="en-US" sz="3000" dirty="0">
                <a:latin typeface="Gabriola" pitchFamily="82" charset="0"/>
              </a:rPr>
              <a:t> carbon dioxide /carbonic acid /bicarbonate</a:t>
            </a:r>
          </a:p>
          <a:p>
            <a:pPr>
              <a:buFont typeface="Wingdings" pitchFamily="2" charset="2"/>
              <a:buChar char="v"/>
              <a:defRPr/>
            </a:pPr>
            <a:r>
              <a:rPr lang="en-US" sz="2800" dirty="0">
                <a:latin typeface="Gabriola" pitchFamily="82" charset="0"/>
              </a:rPr>
              <a:t>bicarbonate ion is formed in in blood by reaction of CO2 and H2O</a:t>
            </a:r>
          </a:p>
          <a:p>
            <a:pPr marL="1257300" lvl="2" indent="-342900" eaLnBrk="0" hangingPunct="0">
              <a:spcBef>
                <a:spcPct val="20000"/>
              </a:spcBef>
              <a:buFont typeface="Wingdings" pitchFamily="2" charset="2"/>
              <a:buChar char="v"/>
              <a:defRPr/>
            </a:pPr>
            <a:r>
              <a:rPr lang="en-US" sz="2800" kern="0" dirty="0">
                <a:latin typeface="Gabriola" pitchFamily="82" charset="0"/>
              </a:rPr>
              <a:t>CO2 + H2O &lt;------&gt; H2CO3  </a:t>
            </a:r>
          </a:p>
          <a:p>
            <a:pPr marL="1257300" lvl="2" indent="-342900" eaLnBrk="0" hangingPunct="0">
              <a:spcBef>
                <a:spcPct val="20000"/>
              </a:spcBef>
              <a:buFont typeface="Wingdings" pitchFamily="2" charset="2"/>
              <a:buChar char="v"/>
              <a:defRPr/>
            </a:pPr>
            <a:r>
              <a:rPr lang="en-US" sz="2800" kern="0" dirty="0">
                <a:latin typeface="Gabriola" pitchFamily="82" charset="0"/>
              </a:rPr>
              <a:t>H2CO3 &lt;-------&gt; H+ + HCO3- </a:t>
            </a:r>
          </a:p>
          <a:p>
            <a:pPr>
              <a:defRPr/>
            </a:pPr>
            <a:r>
              <a:rPr lang="en-US" sz="2800" dirty="0">
                <a:latin typeface="Gabriola" pitchFamily="82" charset="0"/>
              </a:rPr>
              <a:t>The </a:t>
            </a:r>
            <a:r>
              <a:rPr lang="en-US" sz="2800" dirty="0" err="1">
                <a:latin typeface="Gabriola" pitchFamily="82" charset="0"/>
              </a:rPr>
              <a:t>pK'a</a:t>
            </a:r>
            <a:r>
              <a:rPr lang="en-US" sz="2800" dirty="0">
                <a:latin typeface="Gabriola" pitchFamily="82" charset="0"/>
              </a:rPr>
              <a:t> is derived from the Ka value of the following reaction:</a:t>
            </a:r>
          </a:p>
          <a:p>
            <a:pPr>
              <a:defRPr/>
            </a:pPr>
            <a:r>
              <a:rPr lang="en-US" sz="2800" dirty="0">
                <a:latin typeface="Gabriola" pitchFamily="82" charset="0"/>
              </a:rPr>
              <a:t>CO</a:t>
            </a:r>
            <a:r>
              <a:rPr lang="en-US" sz="2800" baseline="-25000" dirty="0">
                <a:latin typeface="Gabriola" pitchFamily="82" charset="0"/>
              </a:rPr>
              <a:t>2</a:t>
            </a:r>
            <a:r>
              <a:rPr lang="en-US" sz="2800" dirty="0">
                <a:latin typeface="Gabriola" pitchFamily="82" charset="0"/>
              </a:rPr>
              <a:t> + H</a:t>
            </a:r>
            <a:r>
              <a:rPr lang="en-US" sz="2800" baseline="-25000" dirty="0">
                <a:latin typeface="Gabriola" pitchFamily="82" charset="0"/>
              </a:rPr>
              <a:t>2</a:t>
            </a:r>
            <a:r>
              <a:rPr lang="en-US" sz="2800" dirty="0">
                <a:latin typeface="Gabriola" pitchFamily="82" charset="0"/>
              </a:rPr>
              <a:t>O &lt;=&gt; H</a:t>
            </a:r>
            <a:r>
              <a:rPr lang="en-US" sz="2800" baseline="-25000" dirty="0">
                <a:latin typeface="Gabriola" pitchFamily="82" charset="0"/>
              </a:rPr>
              <a:t>2</a:t>
            </a:r>
            <a:r>
              <a:rPr lang="en-US" sz="2800" dirty="0">
                <a:latin typeface="Gabriola" pitchFamily="82" charset="0"/>
              </a:rPr>
              <a:t>CO</a:t>
            </a:r>
            <a:r>
              <a:rPr lang="en-US" sz="2800" baseline="-25000" dirty="0">
                <a:latin typeface="Gabriola" pitchFamily="82" charset="0"/>
              </a:rPr>
              <a:t>3</a:t>
            </a:r>
            <a:r>
              <a:rPr lang="en-US" sz="2800" dirty="0">
                <a:latin typeface="Gabriola" pitchFamily="82" charset="0"/>
              </a:rPr>
              <a:t> &lt;=&gt; H</a:t>
            </a:r>
            <a:r>
              <a:rPr lang="en-US" sz="2800" baseline="30000" dirty="0">
                <a:latin typeface="Gabriola" pitchFamily="82" charset="0"/>
              </a:rPr>
              <a:t>+</a:t>
            </a:r>
            <a:r>
              <a:rPr lang="en-US" sz="2800" dirty="0">
                <a:latin typeface="Gabriola" pitchFamily="82" charset="0"/>
              </a:rPr>
              <a:t> + </a:t>
            </a:r>
            <a:r>
              <a:rPr lang="en-US" sz="2800" dirty="0" smtClean="0">
                <a:latin typeface="Gabriola" pitchFamily="82" charset="0"/>
              </a:rPr>
              <a:t>HCO</a:t>
            </a:r>
            <a:r>
              <a:rPr lang="en-US" sz="2800" baseline="-25000" dirty="0" smtClean="0">
                <a:latin typeface="Gabriola" pitchFamily="82" charset="0"/>
              </a:rPr>
              <a:t>3</a:t>
            </a:r>
            <a:r>
              <a:rPr lang="en-US" sz="2800" dirty="0" smtClean="0">
                <a:latin typeface="Gabriola" pitchFamily="82" charset="0"/>
              </a:rPr>
              <a:t>-  (</a:t>
            </a:r>
            <a:r>
              <a:rPr lang="en-US" sz="2800" dirty="0">
                <a:latin typeface="Gabriola" pitchFamily="82" charset="0"/>
              </a:rPr>
              <a:t>where CO</a:t>
            </a:r>
            <a:r>
              <a:rPr lang="en-US" sz="2800" baseline="-25000" dirty="0">
                <a:latin typeface="Gabriola" pitchFamily="82" charset="0"/>
              </a:rPr>
              <a:t>2</a:t>
            </a:r>
            <a:r>
              <a:rPr lang="en-US" sz="2800" dirty="0">
                <a:latin typeface="Gabriola" pitchFamily="82" charset="0"/>
              </a:rPr>
              <a:t> refers to dissolved CO</a:t>
            </a:r>
            <a:r>
              <a:rPr lang="en-US" sz="2800" baseline="-25000" dirty="0">
                <a:latin typeface="Gabriola" pitchFamily="82" charset="0"/>
              </a:rPr>
              <a:t>2</a:t>
            </a:r>
            <a:r>
              <a:rPr lang="en-US" sz="2800" dirty="0">
                <a:latin typeface="Gabriola" pitchFamily="82" charset="0"/>
              </a:rPr>
              <a:t>)</a:t>
            </a:r>
          </a:p>
          <a:p>
            <a:pPr marL="233363" indent="-233363" eaLnBrk="0" hangingPunct="0">
              <a:spcBef>
                <a:spcPct val="50000"/>
              </a:spcBef>
              <a:buFont typeface="Wingdings" pitchFamily="2" charset="2"/>
              <a:buChar char="v"/>
              <a:defRPr/>
            </a:pPr>
            <a:endParaRPr lang="en-US" altLang="en-US" sz="3000" dirty="0">
              <a:latin typeface="Gabriola" pitchFamily="82"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r>
              <a:rPr lang="en-US" altLang="en-US" b="1" dirty="0">
                <a:latin typeface="Gabriola" pitchFamily="82" charset="0"/>
              </a:rPr>
              <a:t>Bicarbonate buffer system</a:t>
            </a:r>
            <a:endParaRPr lang="en-US" dirty="0" smtClean="0"/>
          </a:p>
        </p:txBody>
      </p:sp>
      <p:sp>
        <p:nvSpPr>
          <p:cNvPr id="164867" name="Content Placeholder 2"/>
          <p:cNvSpPr>
            <a:spLocks noGrp="1"/>
          </p:cNvSpPr>
          <p:nvPr>
            <p:ph idx="1"/>
          </p:nvPr>
        </p:nvSpPr>
        <p:spPr>
          <a:xfrm>
            <a:off x="457200" y="1600200"/>
            <a:ext cx="8686800" cy="4525963"/>
          </a:xfrm>
        </p:spPr>
        <p:txBody>
          <a:bodyPr/>
          <a:lstStyle/>
          <a:p>
            <a:r>
              <a:rPr lang="en-US" smtClean="0">
                <a:latin typeface="Gabriola" pitchFamily="82" charset="0"/>
              </a:rPr>
              <a:t>The concentration of carbonic acid is very low compared to the other components so the above equation is usually simplified to:</a:t>
            </a:r>
          </a:p>
          <a:p>
            <a:r>
              <a:rPr lang="en-US" smtClean="0">
                <a:latin typeface="Gabriola" pitchFamily="82" charset="0"/>
              </a:rPr>
              <a:t>CO</a:t>
            </a:r>
            <a:r>
              <a:rPr lang="en-US" baseline="-25000" smtClean="0">
                <a:latin typeface="Gabriola" pitchFamily="82" charset="0"/>
              </a:rPr>
              <a:t>2</a:t>
            </a:r>
            <a:r>
              <a:rPr lang="en-US" smtClean="0">
                <a:latin typeface="Gabriola" pitchFamily="82" charset="0"/>
              </a:rPr>
              <a:t> + H</a:t>
            </a:r>
            <a:r>
              <a:rPr lang="en-US" baseline="-25000" smtClean="0">
                <a:latin typeface="Gabriola" pitchFamily="82" charset="0"/>
              </a:rPr>
              <a:t>2</a:t>
            </a:r>
            <a:r>
              <a:rPr lang="en-US" smtClean="0">
                <a:latin typeface="Gabriola" pitchFamily="82" charset="0"/>
              </a:rPr>
              <a:t>O &lt;=&gt; H</a:t>
            </a:r>
            <a:r>
              <a:rPr lang="en-US" baseline="30000" smtClean="0">
                <a:latin typeface="Gabriola" pitchFamily="82" charset="0"/>
              </a:rPr>
              <a:t>+</a:t>
            </a:r>
            <a:r>
              <a:rPr lang="en-US" smtClean="0">
                <a:latin typeface="Gabriola" pitchFamily="82" charset="0"/>
              </a:rPr>
              <a:t> + HCO</a:t>
            </a:r>
            <a:r>
              <a:rPr lang="en-US" baseline="-25000" smtClean="0">
                <a:latin typeface="Gabriola" pitchFamily="82" charset="0"/>
              </a:rPr>
              <a:t>3</a:t>
            </a:r>
            <a:r>
              <a:rPr lang="en-US" smtClean="0">
                <a:latin typeface="Gabriola" pitchFamily="82" charset="0"/>
              </a:rPr>
              <a:t>-</a:t>
            </a:r>
          </a:p>
          <a:p>
            <a:r>
              <a:rPr lang="en-US" smtClean="0">
                <a:latin typeface="Gabriola" pitchFamily="82" charset="0"/>
              </a:rPr>
              <a:t>By the Law of Mass Action:</a:t>
            </a:r>
          </a:p>
          <a:p>
            <a:r>
              <a:rPr lang="en-US" smtClean="0">
                <a:latin typeface="Gabriola" pitchFamily="82" charset="0"/>
              </a:rPr>
              <a:t>Ka = [H</a:t>
            </a:r>
            <a:r>
              <a:rPr lang="en-US" baseline="30000" smtClean="0">
                <a:latin typeface="Gabriola" pitchFamily="82" charset="0"/>
              </a:rPr>
              <a:t>+</a:t>
            </a:r>
            <a:r>
              <a:rPr lang="en-US" smtClean="0">
                <a:latin typeface="Gabriola" pitchFamily="82" charset="0"/>
              </a:rPr>
              <a:t>] . [HCO</a:t>
            </a:r>
            <a:r>
              <a:rPr lang="en-US" baseline="-25000" smtClean="0">
                <a:latin typeface="Gabriola" pitchFamily="82" charset="0"/>
              </a:rPr>
              <a:t>3</a:t>
            </a:r>
            <a:r>
              <a:rPr lang="en-US" smtClean="0">
                <a:latin typeface="Gabriola" pitchFamily="82" charset="0"/>
              </a:rPr>
              <a:t>-] / [CO</a:t>
            </a:r>
            <a:r>
              <a:rPr lang="en-US" baseline="-25000" smtClean="0">
                <a:latin typeface="Gabriola" pitchFamily="82" charset="0"/>
              </a:rPr>
              <a:t>2</a:t>
            </a:r>
            <a:r>
              <a:rPr lang="en-US" smtClean="0">
                <a:latin typeface="Gabriola" pitchFamily="82" charset="0"/>
              </a:rPr>
              <a:t>] . [H</a:t>
            </a:r>
            <a:r>
              <a:rPr lang="en-US" baseline="-25000" smtClean="0">
                <a:latin typeface="Gabriola" pitchFamily="82" charset="0"/>
              </a:rPr>
              <a:t>2</a:t>
            </a:r>
            <a:r>
              <a:rPr lang="en-US" smtClean="0">
                <a:latin typeface="Gabriola" pitchFamily="82" charset="0"/>
              </a:rPr>
              <a:t>0]</a:t>
            </a:r>
          </a:p>
          <a:p>
            <a:r>
              <a:rPr lang="en-US" smtClean="0">
                <a:latin typeface="Gabriola" pitchFamily="82" charset="0"/>
              </a:rPr>
              <a:t>The concentration of H</a:t>
            </a:r>
            <a:r>
              <a:rPr lang="en-US" baseline="-25000" smtClean="0">
                <a:latin typeface="Gabriola" pitchFamily="82" charset="0"/>
              </a:rPr>
              <a:t>2</a:t>
            </a:r>
            <a:r>
              <a:rPr lang="en-US" smtClean="0">
                <a:latin typeface="Gabriola" pitchFamily="82" charset="0"/>
              </a:rPr>
              <a:t>O is so large hence considered as a constant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1788" y="0"/>
            <a:ext cx="8512175" cy="533400"/>
          </a:xfrm>
          <a:prstGeom prst="rect">
            <a:avLst/>
          </a:prstGeom>
        </p:spPr>
        <p:txBody>
          <a:bodyPr/>
          <a:lstStyle/>
          <a:p>
            <a:pPr algn="ctr" eaLnBrk="0" hangingPunct="0">
              <a:defRPr/>
            </a:pPr>
            <a:r>
              <a:rPr lang="en-US" altLang="zh-TW" sz="3200" kern="0" dirty="0">
                <a:solidFill>
                  <a:schemeClr val="tx2"/>
                </a:solidFill>
                <a:latin typeface="Gabriola" pitchFamily="82" charset="0"/>
                <a:ea typeface="新細明體" pitchFamily="18" charset="-120"/>
                <a:cs typeface="+mj-cs"/>
              </a:rPr>
              <a:t/>
            </a:r>
            <a:br>
              <a:rPr lang="en-US" altLang="zh-TW" sz="3200" kern="0" dirty="0">
                <a:solidFill>
                  <a:schemeClr val="tx2"/>
                </a:solidFill>
                <a:latin typeface="Gabriola" pitchFamily="82" charset="0"/>
                <a:ea typeface="新細明體" pitchFamily="18" charset="-120"/>
                <a:cs typeface="+mj-cs"/>
              </a:rPr>
            </a:br>
            <a:r>
              <a:rPr lang="en-US" altLang="zh-TW" sz="3200" kern="0" dirty="0">
                <a:solidFill>
                  <a:schemeClr val="tx2"/>
                </a:solidFill>
                <a:latin typeface="Gabriola" pitchFamily="82" charset="0"/>
                <a:ea typeface="新細明體" pitchFamily="18" charset="-120"/>
                <a:cs typeface="+mj-cs"/>
              </a:rPr>
              <a:t/>
            </a:r>
            <a:br>
              <a:rPr lang="en-US" altLang="zh-TW" sz="3200" kern="0" dirty="0">
                <a:solidFill>
                  <a:schemeClr val="tx2"/>
                </a:solidFill>
                <a:latin typeface="Gabriola" pitchFamily="82" charset="0"/>
                <a:ea typeface="新細明體" pitchFamily="18" charset="-120"/>
                <a:cs typeface="+mj-cs"/>
              </a:rPr>
            </a:br>
            <a:endParaRPr lang="en-US" altLang="zh-TW" sz="3200" kern="0" dirty="0">
              <a:solidFill>
                <a:schemeClr val="tx2"/>
              </a:solidFill>
              <a:latin typeface="Gabriola" pitchFamily="82" charset="0"/>
              <a:ea typeface="新細明體" pitchFamily="18" charset="-120"/>
              <a:cs typeface="+mj-cs"/>
            </a:endParaRPr>
          </a:p>
        </p:txBody>
      </p:sp>
      <p:sp>
        <p:nvSpPr>
          <p:cNvPr id="165891" name="TextBox 8"/>
          <p:cNvSpPr txBox="1">
            <a:spLocks noChangeArrowheads="1"/>
          </p:cNvSpPr>
          <p:nvPr/>
        </p:nvSpPr>
        <p:spPr bwMode="auto">
          <a:xfrm>
            <a:off x="304800" y="606425"/>
            <a:ext cx="8610600" cy="5508625"/>
          </a:xfrm>
          <a:prstGeom prst="rect">
            <a:avLst/>
          </a:prstGeom>
          <a:noFill/>
          <a:ln w="9525">
            <a:noFill/>
            <a:miter lim="800000"/>
            <a:headEnd/>
            <a:tailEnd/>
          </a:ln>
        </p:spPr>
        <p:txBody>
          <a:bodyPr>
            <a:spAutoFit/>
          </a:bodyPr>
          <a:lstStyle/>
          <a:p>
            <a:r>
              <a:rPr lang="en-US" sz="3200">
                <a:latin typeface="Gabriola" pitchFamily="82" charset="0"/>
              </a:rPr>
              <a:t> </a:t>
            </a:r>
            <a:r>
              <a:rPr lang="en-US" altLang="en-US" sz="3200" u="sng">
                <a:latin typeface="Gabriola" pitchFamily="82" charset="0"/>
              </a:rPr>
              <a:t>Buffer</a:t>
            </a:r>
            <a:r>
              <a:rPr lang="en-US" altLang="en-US" sz="3200">
                <a:latin typeface="Gabriola" pitchFamily="82" charset="0"/>
              </a:rPr>
              <a:t> </a:t>
            </a:r>
            <a:r>
              <a:rPr lang="en-US" altLang="en-US" sz="3200" u="sng">
                <a:latin typeface="Gabriola" pitchFamily="82" charset="0"/>
              </a:rPr>
              <a:t>capacity</a:t>
            </a:r>
            <a:r>
              <a:rPr lang="en-US" altLang="en-US" sz="3200">
                <a:latin typeface="Gabriola" pitchFamily="82" charset="0"/>
              </a:rPr>
              <a:t> depends upon equilibria between:</a:t>
            </a:r>
            <a:br>
              <a:rPr lang="en-US" altLang="en-US" sz="3200">
                <a:latin typeface="Gabriola" pitchFamily="82" charset="0"/>
              </a:rPr>
            </a:br>
            <a:r>
              <a:rPr lang="en-US" altLang="en-US" sz="3200">
                <a:latin typeface="Gabriola" pitchFamily="82" charset="0"/>
              </a:rPr>
              <a:t>	(1) Gaseous CO</a:t>
            </a:r>
            <a:r>
              <a:rPr lang="en-US" altLang="en-US" sz="3200" baseline="-25000">
                <a:latin typeface="Gabriola" pitchFamily="82" charset="0"/>
              </a:rPr>
              <a:t>2</a:t>
            </a:r>
            <a:r>
              <a:rPr lang="en-US" altLang="en-US" sz="3200">
                <a:latin typeface="Gabriola" pitchFamily="82" charset="0"/>
              </a:rPr>
              <a:t> (air spaces of the lungs) </a:t>
            </a:r>
            <a:br>
              <a:rPr lang="en-US" altLang="en-US" sz="3200">
                <a:latin typeface="Gabriola" pitchFamily="82" charset="0"/>
              </a:rPr>
            </a:br>
            <a:r>
              <a:rPr lang="en-US" altLang="en-US" sz="3200">
                <a:latin typeface="Gabriola" pitchFamily="82" charset="0"/>
              </a:rPr>
              <a:t>	(2) Aqueous CO</a:t>
            </a:r>
            <a:r>
              <a:rPr lang="en-US" altLang="en-US" sz="3200" baseline="-25000">
                <a:latin typeface="Gabriola" pitchFamily="82" charset="0"/>
              </a:rPr>
              <a:t>2</a:t>
            </a:r>
            <a:r>
              <a:rPr lang="en-US" altLang="en-US" sz="3200">
                <a:latin typeface="Gabriola" pitchFamily="82" charset="0"/>
              </a:rPr>
              <a:t> (dissolved in the blood) </a:t>
            </a:r>
            <a:br>
              <a:rPr lang="en-US" altLang="en-US" sz="3200">
                <a:latin typeface="Gabriola" pitchFamily="82" charset="0"/>
              </a:rPr>
            </a:br>
            <a:r>
              <a:rPr lang="en-US" altLang="en-US" sz="3200">
                <a:latin typeface="Gabriola" pitchFamily="82" charset="0"/>
              </a:rPr>
              <a:t>	(3) Carbonic acid </a:t>
            </a:r>
            <a:br>
              <a:rPr lang="en-US" altLang="en-US" sz="3200">
                <a:latin typeface="Gabriola" pitchFamily="82" charset="0"/>
              </a:rPr>
            </a:br>
            <a:r>
              <a:rPr lang="en-US" altLang="en-US" sz="3200">
                <a:latin typeface="Gabriola" pitchFamily="82" charset="0"/>
              </a:rPr>
              <a:t>	(4) Bicarbonate </a:t>
            </a:r>
          </a:p>
          <a:p>
            <a:r>
              <a:rPr lang="en-US" sz="3200">
                <a:latin typeface="Gabriola" pitchFamily="82" charset="0"/>
              </a:rPr>
              <a:t>The system allows the transfer  of relatively insoluble CO2 from the tissues to the lungs, to be expelled</a:t>
            </a:r>
          </a:p>
          <a:p>
            <a:r>
              <a:rPr lang="en-US" sz="3200">
                <a:latin typeface="Gabriola" pitchFamily="82" charset="0"/>
              </a:rPr>
              <a:t>Tissue-CO2 comes from the oxidation of ingested carbon compounds </a:t>
            </a:r>
          </a:p>
          <a:p>
            <a:r>
              <a:rPr lang="en-US" sz="3200">
                <a:latin typeface="Gabriola" pitchFamily="82" charset="0"/>
              </a:rPr>
              <a:t/>
            </a:r>
            <a:br>
              <a:rPr lang="en-US" sz="3200">
                <a:latin typeface="Gabriola" pitchFamily="82" charset="0"/>
              </a:rPr>
            </a:br>
            <a:endParaRPr lang="en-US" sz="3200">
              <a:latin typeface="Gabriola" pitchFamily="82" charset="0"/>
            </a:endParaRPr>
          </a:p>
        </p:txBody>
      </p:sp>
      <p:sp>
        <p:nvSpPr>
          <p:cNvPr id="6" name="Rectangle 5"/>
          <p:cNvSpPr/>
          <p:nvPr/>
        </p:nvSpPr>
        <p:spPr>
          <a:xfrm>
            <a:off x="457200" y="0"/>
            <a:ext cx="8686800" cy="1200150"/>
          </a:xfrm>
          <a:prstGeom prst="rect">
            <a:avLst/>
          </a:prstGeom>
        </p:spPr>
        <p:txBody>
          <a:bodyPr>
            <a:spAutoFit/>
          </a:bodyPr>
          <a:lstStyle/>
          <a:p>
            <a:pPr>
              <a:defRPr/>
            </a:pPr>
            <a:r>
              <a:rPr lang="en-US" altLang="zh-TW" sz="3600" b="1" kern="0" dirty="0">
                <a:solidFill>
                  <a:schemeClr val="tx2"/>
                </a:solidFill>
                <a:latin typeface="Gabriola" pitchFamily="82" charset="0"/>
                <a:ea typeface="新細明體" pitchFamily="18" charset="-120"/>
              </a:rPr>
              <a:t>THE BICARBONATE BUFFER SYSTEM</a:t>
            </a:r>
            <a:r>
              <a:rPr lang="en-US" altLang="zh-TW" sz="3600" kern="0" dirty="0">
                <a:solidFill>
                  <a:schemeClr val="tx2"/>
                </a:solidFill>
                <a:latin typeface="Gabriola" pitchFamily="82" charset="0"/>
                <a:ea typeface="新細明體" pitchFamily="18" charset="-120"/>
              </a:rPr>
              <a:t/>
            </a:r>
            <a:br>
              <a:rPr lang="en-US" altLang="zh-TW" sz="3600" kern="0" dirty="0">
                <a:solidFill>
                  <a:schemeClr val="tx2"/>
                </a:solidFill>
                <a:latin typeface="Gabriola" pitchFamily="82" charset="0"/>
                <a:ea typeface="新細明體" pitchFamily="18" charset="-120"/>
              </a:rPr>
            </a:br>
            <a:endParaRPr lang="en-US" sz="3600" dirty="0">
              <a:latin typeface="Gabriola" pitchFamily="82"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1066800" y="304800"/>
            <a:ext cx="7772400" cy="685800"/>
          </a:xfrm>
        </p:spPr>
        <p:txBody>
          <a:bodyPr>
            <a:normAutofit fontScale="90000"/>
          </a:bodyPr>
          <a:lstStyle/>
          <a:p>
            <a:pPr eaLnBrk="1" hangingPunct="1"/>
            <a:r>
              <a:rPr lang="en-US" altLang="en-US" sz="4000" b="1" smtClean="0">
                <a:solidFill>
                  <a:schemeClr val="tx1"/>
                </a:solidFill>
              </a:rPr>
              <a:t>Carbonate buffering equilibria</a:t>
            </a:r>
            <a:endParaRPr lang="en-US" altLang="en-US" sz="2900" smtClean="0">
              <a:solidFill>
                <a:schemeClr val="tx1"/>
              </a:solidFill>
            </a:endParaRPr>
          </a:p>
        </p:txBody>
      </p:sp>
      <p:pic>
        <p:nvPicPr>
          <p:cNvPr id="166915" name="Picture 3"/>
          <p:cNvPicPr>
            <a:picLocks noGrp="1" noChangeAspect="1" noChangeArrowheads="1"/>
          </p:cNvPicPr>
          <p:nvPr>
            <p:ph idx="1"/>
          </p:nvPr>
        </p:nvPicPr>
        <p:blipFill>
          <a:blip r:embed="rId2" cstate="print"/>
          <a:srcRect/>
          <a:stretch>
            <a:fillRect/>
          </a:stretch>
        </p:blipFill>
        <p:spPr>
          <a:xfrm>
            <a:off x="990600" y="1981200"/>
            <a:ext cx="7772400" cy="817563"/>
          </a:xfrm>
        </p:spPr>
      </p:pic>
      <p:pic>
        <p:nvPicPr>
          <p:cNvPr id="166916" name="Picture 4"/>
          <p:cNvPicPr>
            <a:picLocks noChangeAspect="1" noChangeArrowheads="1"/>
          </p:cNvPicPr>
          <p:nvPr/>
        </p:nvPicPr>
        <p:blipFill>
          <a:blip r:embed="rId3" cstate="print"/>
          <a:srcRect/>
          <a:stretch>
            <a:fillRect/>
          </a:stretch>
        </p:blipFill>
        <p:spPr bwMode="auto">
          <a:xfrm>
            <a:off x="990600" y="3352800"/>
            <a:ext cx="7772400" cy="762000"/>
          </a:xfrm>
          <a:prstGeom prst="rect">
            <a:avLst/>
          </a:prstGeom>
          <a:noFill/>
          <a:ln w="9525">
            <a:noFill/>
            <a:miter lim="800000"/>
            <a:headEnd/>
            <a:tailEnd/>
          </a:ln>
        </p:spPr>
      </p:pic>
      <p:pic>
        <p:nvPicPr>
          <p:cNvPr id="166917" name="Picture 5"/>
          <p:cNvPicPr>
            <a:picLocks noChangeAspect="1" noChangeArrowheads="1"/>
          </p:cNvPicPr>
          <p:nvPr/>
        </p:nvPicPr>
        <p:blipFill>
          <a:blip r:embed="rId4" cstate="print"/>
          <a:srcRect/>
          <a:stretch>
            <a:fillRect/>
          </a:stretch>
        </p:blipFill>
        <p:spPr bwMode="auto">
          <a:xfrm>
            <a:off x="990600" y="4724400"/>
            <a:ext cx="78486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4"/>
          <p:cNvPicPr>
            <a:picLocks noChangeAspect="1" noChangeArrowheads="1"/>
          </p:cNvPicPr>
          <p:nvPr/>
        </p:nvPicPr>
        <p:blipFill>
          <a:blip r:embed="rId2" cstate="print"/>
          <a:srcRect/>
          <a:stretch>
            <a:fillRect/>
          </a:stretch>
        </p:blipFill>
        <p:spPr bwMode="auto">
          <a:xfrm>
            <a:off x="255588" y="609600"/>
            <a:ext cx="8839200" cy="1274763"/>
          </a:xfrm>
          <a:prstGeom prst="rect">
            <a:avLst/>
          </a:prstGeom>
          <a:noFill/>
          <a:ln w="9525">
            <a:noFill/>
            <a:miter lim="800000"/>
            <a:headEnd/>
            <a:tailEnd/>
          </a:ln>
        </p:spPr>
      </p:pic>
      <p:pic>
        <p:nvPicPr>
          <p:cNvPr id="167939" name="Picture 5"/>
          <p:cNvPicPr>
            <a:picLocks noChangeAspect="1" noChangeArrowheads="1"/>
          </p:cNvPicPr>
          <p:nvPr/>
        </p:nvPicPr>
        <p:blipFill>
          <a:blip r:embed="rId3" cstate="print"/>
          <a:srcRect/>
          <a:stretch>
            <a:fillRect/>
          </a:stretch>
        </p:blipFill>
        <p:spPr bwMode="auto">
          <a:xfrm>
            <a:off x="179388" y="2133600"/>
            <a:ext cx="8915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46088" y="0"/>
            <a:ext cx="8447087" cy="609600"/>
          </a:xfrm>
          <a:prstGeom prst="rect">
            <a:avLst/>
          </a:prstGeom>
        </p:spPr>
        <p:txBody>
          <a:bodyPr/>
          <a:lstStyle/>
          <a:p>
            <a:pPr algn="ctr" eaLnBrk="0" hangingPunct="0">
              <a:defRPr/>
            </a:pPr>
            <a:r>
              <a:rPr lang="en-US" altLang="zh-TW" sz="3200" b="1" kern="0" dirty="0">
                <a:solidFill>
                  <a:schemeClr val="tx2"/>
                </a:solidFill>
                <a:latin typeface="Gabriola" pitchFamily="82" charset="0"/>
                <a:ea typeface="新細明體" pitchFamily="18" charset="-120"/>
                <a:cs typeface="+mj-cs"/>
              </a:rPr>
              <a:t>Bicarbonate system </a:t>
            </a:r>
            <a:br>
              <a:rPr lang="en-US" altLang="zh-TW" sz="3200" b="1" kern="0" dirty="0">
                <a:solidFill>
                  <a:schemeClr val="tx2"/>
                </a:solidFill>
                <a:latin typeface="Gabriola" pitchFamily="82" charset="0"/>
                <a:ea typeface="新細明體" pitchFamily="18" charset="-120"/>
                <a:cs typeface="+mj-cs"/>
              </a:rPr>
            </a:br>
            <a:endParaRPr lang="en-US" altLang="zh-TW" sz="3200" b="1" kern="0" dirty="0">
              <a:solidFill>
                <a:schemeClr val="tx2"/>
              </a:solidFill>
              <a:latin typeface="Gabriola" pitchFamily="82" charset="0"/>
              <a:ea typeface="新細明體" pitchFamily="18" charset="-120"/>
              <a:cs typeface="+mj-cs"/>
            </a:endParaRPr>
          </a:p>
        </p:txBody>
      </p:sp>
      <p:sp>
        <p:nvSpPr>
          <p:cNvPr id="3" name="Rectangle 3"/>
          <p:cNvSpPr txBox="1">
            <a:spLocks noChangeArrowheads="1"/>
          </p:cNvSpPr>
          <p:nvPr/>
        </p:nvSpPr>
        <p:spPr>
          <a:xfrm>
            <a:off x="152400" y="762000"/>
            <a:ext cx="8991600" cy="6096000"/>
          </a:xfrm>
          <a:prstGeom prst="rect">
            <a:avLst/>
          </a:prstGeom>
        </p:spPr>
        <p:txBody>
          <a:bodyPr/>
          <a:lstStyle/>
          <a:p>
            <a:pPr marL="342900" indent="-342900" eaLnBrk="0" hangingPunct="0">
              <a:lnSpc>
                <a:spcPct val="80000"/>
              </a:lnSpc>
              <a:spcBef>
                <a:spcPct val="20000"/>
              </a:spcBef>
              <a:buFontTx/>
              <a:buChar char="•"/>
              <a:defRPr/>
            </a:pPr>
            <a:r>
              <a:rPr lang="en-US" altLang="zh-TW" sz="2800" kern="0" dirty="0">
                <a:solidFill>
                  <a:srgbClr val="FF3300"/>
                </a:solidFill>
                <a:latin typeface="Gabriola" pitchFamily="82" charset="0"/>
                <a:ea typeface="新細明體" pitchFamily="18" charset="-120"/>
              </a:rPr>
              <a:t> Reaction 1</a:t>
            </a:r>
            <a:r>
              <a:rPr lang="en-US" altLang="zh-TW" sz="2800" kern="0" dirty="0">
                <a:latin typeface="Gabriola" pitchFamily="82" charset="0"/>
                <a:ea typeface="新細明體" pitchFamily="18" charset="-120"/>
              </a:rPr>
              <a:t>:  When H is added to blood as it passes through the tissues,- proceeds toward a new equilibrium, in which the concentration of H</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CO</a:t>
            </a:r>
            <a:r>
              <a:rPr lang="en-US" altLang="zh-TW" sz="2800" kern="0" baseline="-25000" dirty="0">
                <a:latin typeface="Gabriola" pitchFamily="82" charset="0"/>
                <a:ea typeface="新細明體" pitchFamily="18" charset="-120"/>
              </a:rPr>
              <a:t>3</a:t>
            </a:r>
            <a:r>
              <a:rPr lang="en-US" altLang="zh-TW" sz="2800" kern="0" dirty="0">
                <a:latin typeface="Gabriola" pitchFamily="82" charset="0"/>
                <a:ea typeface="新細明體" pitchFamily="18" charset="-120"/>
              </a:rPr>
              <a:t> is increased. </a:t>
            </a:r>
          </a:p>
          <a:p>
            <a:pPr marL="342900" indent="-342900" eaLnBrk="0" hangingPunct="0">
              <a:lnSpc>
                <a:spcPct val="80000"/>
              </a:lnSpc>
              <a:spcBef>
                <a:spcPct val="20000"/>
              </a:spcBef>
              <a:buFontTx/>
              <a:buChar char="•"/>
              <a:defRPr/>
            </a:pPr>
            <a:r>
              <a:rPr lang="en-US" altLang="zh-TW" sz="2800" kern="0" dirty="0">
                <a:solidFill>
                  <a:srgbClr val="FF3300"/>
                </a:solidFill>
                <a:latin typeface="Gabriola" pitchFamily="82" charset="0"/>
                <a:ea typeface="新細明體" pitchFamily="18" charset="-120"/>
              </a:rPr>
              <a:t>Reaction 2</a:t>
            </a:r>
            <a:r>
              <a:rPr lang="en-US" altLang="zh-TW" sz="2800" kern="0" dirty="0">
                <a:latin typeface="Gabriola" pitchFamily="82" charset="0"/>
                <a:ea typeface="新細明體" pitchFamily="18" charset="-120"/>
              </a:rPr>
              <a:t> :This increases the concentration of CO</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(d) in the blood plasma</a:t>
            </a:r>
          </a:p>
          <a:p>
            <a:pPr marL="342900" indent="-342900" eaLnBrk="0" hangingPunct="0">
              <a:lnSpc>
                <a:spcPct val="80000"/>
              </a:lnSpc>
              <a:spcBef>
                <a:spcPct val="20000"/>
              </a:spcBef>
              <a:buFontTx/>
              <a:buChar char="•"/>
              <a:defRPr/>
            </a:pPr>
            <a:r>
              <a:rPr lang="en-US" altLang="zh-TW" sz="2800" kern="0" dirty="0">
                <a:solidFill>
                  <a:srgbClr val="FF3300"/>
                </a:solidFill>
                <a:latin typeface="Gabriola" pitchFamily="82" charset="0"/>
                <a:ea typeface="新細明體" pitchFamily="18" charset="-120"/>
              </a:rPr>
              <a:t>Reaction 3</a:t>
            </a:r>
            <a:r>
              <a:rPr lang="en-US" altLang="zh-TW" sz="2800" kern="0" dirty="0">
                <a:latin typeface="Gabriola" pitchFamily="82" charset="0"/>
                <a:ea typeface="新細明體" pitchFamily="18" charset="-120"/>
              </a:rPr>
              <a:t>: thus increases the pressure of CO</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(g) in the air space of the lungs </a:t>
            </a:r>
          </a:p>
          <a:p>
            <a:pPr marL="342900" indent="-342900" eaLnBrk="0" hangingPunct="0">
              <a:lnSpc>
                <a:spcPct val="80000"/>
              </a:lnSpc>
              <a:spcBef>
                <a:spcPct val="20000"/>
              </a:spcBef>
              <a:buFontTx/>
              <a:buChar char="•"/>
              <a:defRPr/>
            </a:pPr>
            <a:r>
              <a:rPr lang="en-US" altLang="zh-TW" sz="2800" kern="0" dirty="0">
                <a:latin typeface="Gabriola" pitchFamily="82" charset="0"/>
                <a:ea typeface="新細明體" pitchFamily="18" charset="-120"/>
              </a:rPr>
              <a:t>The extra CO</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 is exhaled. </a:t>
            </a:r>
          </a:p>
          <a:p>
            <a:pPr marL="342900" indent="-342900" eaLnBrk="0" hangingPunct="0">
              <a:lnSpc>
                <a:spcPct val="80000"/>
              </a:lnSpc>
              <a:spcBef>
                <a:spcPct val="20000"/>
              </a:spcBef>
              <a:buFontTx/>
              <a:buChar char="•"/>
              <a:defRPr/>
            </a:pPr>
            <a:r>
              <a:rPr lang="en-US" altLang="zh-TW" sz="2800" kern="0" dirty="0">
                <a:latin typeface="Gabriola" pitchFamily="82" charset="0"/>
                <a:ea typeface="新細明體" pitchFamily="18" charset="-120"/>
              </a:rPr>
              <a:t>Conversely, when the pH of blood plasma is raised (i.e. by NH</a:t>
            </a:r>
            <a:r>
              <a:rPr lang="en-US" altLang="zh-TW" sz="2800" kern="0" baseline="-25000" dirty="0">
                <a:latin typeface="Gabriola" pitchFamily="82" charset="0"/>
                <a:ea typeface="新細明體" pitchFamily="18" charset="-120"/>
              </a:rPr>
              <a:t>3 </a:t>
            </a:r>
            <a:r>
              <a:rPr lang="en-US" altLang="zh-TW" sz="2800" kern="0" dirty="0">
                <a:latin typeface="Gabriola" pitchFamily="82" charset="0"/>
                <a:ea typeface="新細明體" pitchFamily="18" charset="-120"/>
              </a:rPr>
              <a:t>production during protein catabolism),</a:t>
            </a:r>
          </a:p>
          <a:p>
            <a:pPr marL="342900" indent="-342900" eaLnBrk="0" hangingPunct="0">
              <a:lnSpc>
                <a:spcPct val="80000"/>
              </a:lnSpc>
              <a:spcBef>
                <a:spcPct val="20000"/>
              </a:spcBef>
              <a:buFontTx/>
              <a:buChar char="•"/>
              <a:defRPr/>
            </a:pPr>
            <a:r>
              <a:rPr lang="en-US" altLang="zh-TW" sz="2800" kern="0" dirty="0">
                <a:latin typeface="Gabriola" pitchFamily="82" charset="0"/>
                <a:ea typeface="新細明體" pitchFamily="18" charset="-120"/>
              </a:rPr>
              <a:t>The H concentration of blood plasma is lowered, causing more H</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CO</a:t>
            </a:r>
            <a:r>
              <a:rPr lang="en-US" altLang="zh-TW" sz="2800" kern="0" baseline="-25000" dirty="0">
                <a:latin typeface="Gabriola" pitchFamily="82" charset="0"/>
                <a:ea typeface="新細明體" pitchFamily="18" charset="-120"/>
              </a:rPr>
              <a:t>3</a:t>
            </a:r>
            <a:r>
              <a:rPr lang="en-US" altLang="zh-TW" sz="2800" kern="0" dirty="0">
                <a:latin typeface="Gabriola" pitchFamily="82" charset="0"/>
                <a:ea typeface="新細明體" pitchFamily="18" charset="-120"/>
              </a:rPr>
              <a:t> to dissociate into H and HCO</a:t>
            </a:r>
            <a:r>
              <a:rPr lang="en-US" altLang="zh-TW" sz="2800" kern="0" baseline="-25000" dirty="0">
                <a:latin typeface="Gabriola" pitchFamily="82" charset="0"/>
                <a:ea typeface="新細明體" pitchFamily="18" charset="-120"/>
              </a:rPr>
              <a:t>3</a:t>
            </a:r>
            <a:r>
              <a:rPr lang="en-US" altLang="zh-TW" sz="2800" kern="0" dirty="0">
                <a:latin typeface="Gabriola" pitchFamily="82" charset="0"/>
                <a:ea typeface="新細明體" pitchFamily="18" charset="-120"/>
              </a:rPr>
              <a:t>. This in turn causes more CO</a:t>
            </a:r>
            <a:r>
              <a:rPr lang="en-US" altLang="zh-TW" sz="2800" kern="0" baseline="-25000" dirty="0">
                <a:latin typeface="Gabriola" pitchFamily="82" charset="0"/>
                <a:ea typeface="新細明體" pitchFamily="18" charset="-120"/>
              </a:rPr>
              <a:t>2</a:t>
            </a:r>
            <a:r>
              <a:rPr lang="en-US" altLang="zh-TW" sz="2800" kern="0" dirty="0">
                <a:latin typeface="Gabriola" pitchFamily="82" charset="0"/>
                <a:ea typeface="新細明體" pitchFamily="18" charset="-120"/>
              </a:rPr>
              <a:t>(g) from the lungs to dissolve</a:t>
            </a:r>
          </a:p>
          <a:p>
            <a:pPr marL="342900" indent="-342900" eaLnBrk="0" hangingPunct="0">
              <a:lnSpc>
                <a:spcPct val="80000"/>
              </a:lnSpc>
              <a:spcBef>
                <a:spcPct val="20000"/>
              </a:spcBef>
              <a:buFontTx/>
              <a:buChar char="•"/>
              <a:defRPr/>
            </a:pPr>
            <a:endParaRPr lang="en-US" altLang="zh-TW" sz="2800" kern="0" dirty="0">
              <a:latin typeface="Gabriola" pitchFamily="82" charset="0"/>
              <a:ea typeface="新細明體" pitchFamily="18"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81000" y="304800"/>
            <a:ext cx="8610600" cy="762000"/>
          </a:xfrm>
        </p:spPr>
        <p:txBody>
          <a:bodyPr>
            <a:normAutofit fontScale="90000"/>
          </a:bodyPr>
          <a:lstStyle/>
          <a:p>
            <a:pPr eaLnBrk="1" hangingPunct="1"/>
            <a:r>
              <a:rPr lang="en-US" altLang="en-US" sz="4000" b="1" dirty="0" smtClean="0">
                <a:solidFill>
                  <a:schemeClr val="tx1"/>
                </a:solidFill>
              </a:rPr>
              <a:t>Hydrogen bonding by </a:t>
            </a:r>
            <a:br>
              <a:rPr lang="en-US" altLang="en-US" sz="4000" b="1" dirty="0" smtClean="0">
                <a:solidFill>
                  <a:schemeClr val="tx1"/>
                </a:solidFill>
              </a:rPr>
            </a:br>
            <a:r>
              <a:rPr lang="en-US" altLang="en-US" sz="4000" b="1" dirty="0" smtClean="0">
                <a:solidFill>
                  <a:schemeClr val="tx1"/>
                </a:solidFill>
              </a:rPr>
              <a:t>a water molecule</a:t>
            </a:r>
            <a:endParaRPr lang="en-US" altLang="en-US" sz="2400" dirty="0" smtClean="0">
              <a:solidFill>
                <a:schemeClr val="tx1"/>
              </a:solidFill>
            </a:endParaRPr>
          </a:p>
        </p:txBody>
      </p:sp>
      <p:sp>
        <p:nvSpPr>
          <p:cNvPr id="98307" name="Text Box 3"/>
          <p:cNvSpPr txBox="1">
            <a:spLocks noChangeArrowheads="1"/>
          </p:cNvSpPr>
          <p:nvPr/>
        </p:nvSpPr>
        <p:spPr bwMode="auto">
          <a:xfrm>
            <a:off x="457200" y="1981200"/>
            <a:ext cx="3657600" cy="2606675"/>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a:t>A water molecule can form up to four hydrogen bonds</a:t>
            </a:r>
          </a:p>
          <a:p>
            <a:pPr marL="233363" indent="-233363" eaLnBrk="0" hangingPunct="0">
              <a:spcBef>
                <a:spcPct val="50000"/>
              </a:spcBef>
              <a:buFontTx/>
              <a:buChar char="•"/>
            </a:pPr>
            <a:r>
              <a:rPr lang="en-US" altLang="en-US" sz="3000"/>
              <a:t>Hydrogen bonds shown in yellow</a:t>
            </a:r>
          </a:p>
        </p:txBody>
      </p:sp>
      <p:pic>
        <p:nvPicPr>
          <p:cNvPr id="98308" name="Picture 4"/>
          <p:cNvPicPr>
            <a:picLocks noGrp="1" noChangeAspect="1" noChangeArrowheads="1"/>
          </p:cNvPicPr>
          <p:nvPr>
            <p:ph idx="1"/>
          </p:nvPr>
        </p:nvPicPr>
        <p:blipFill>
          <a:blip r:embed="rId2" cstate="print"/>
          <a:srcRect/>
          <a:stretch>
            <a:fillRect/>
          </a:stretch>
        </p:blipFill>
        <p:spPr>
          <a:xfrm>
            <a:off x="4572000" y="1828800"/>
            <a:ext cx="3598863" cy="4114800"/>
          </a:xfrm>
        </p:spPr>
      </p:pic>
    </p:spTree>
    <p:extLst>
      <p:ext uri="{BB962C8B-B14F-4D97-AF65-F5344CB8AC3E}">
        <p14:creationId xmlns:p14="http://schemas.microsoft.com/office/powerpoint/2010/main" val="348187402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533400"/>
            <a:ext cx="9144000" cy="6096000"/>
          </a:xfrm>
          <a:prstGeom prst="rect">
            <a:avLst/>
          </a:prstGeom>
        </p:spPr>
        <p:txBody>
          <a:bodyPr/>
          <a:lstStyle/>
          <a:p>
            <a:pPr marL="342900" indent="-342900" eaLnBrk="0" hangingPunct="0">
              <a:lnSpc>
                <a:spcPct val="80000"/>
              </a:lnSpc>
              <a:spcBef>
                <a:spcPct val="20000"/>
              </a:spcBef>
              <a:buFont typeface="Wingdings" pitchFamily="2" charset="2"/>
              <a:buChar char="v"/>
              <a:defRPr/>
            </a:pPr>
            <a:r>
              <a:rPr lang="en-US" sz="3600" kern="0" dirty="0">
                <a:latin typeface="Gabriola" pitchFamily="82" charset="0"/>
              </a:rPr>
              <a:t>If blood is not adequately buffered, the result may be metabolic</a:t>
            </a:r>
          </a:p>
          <a:p>
            <a:pPr marL="800100" lvl="1" indent="-342900" eaLnBrk="0" hangingPunct="0">
              <a:lnSpc>
                <a:spcPct val="80000"/>
              </a:lnSpc>
              <a:spcBef>
                <a:spcPct val="20000"/>
              </a:spcBef>
              <a:buFont typeface="Wingdings" pitchFamily="2" charset="2"/>
              <a:buChar char="v"/>
              <a:defRPr/>
            </a:pPr>
            <a:r>
              <a:rPr lang="en-US" sz="3600" kern="0" dirty="0">
                <a:latin typeface="Gabriola" pitchFamily="82" charset="0"/>
              </a:rPr>
              <a:t>acidosis or </a:t>
            </a:r>
          </a:p>
          <a:p>
            <a:pPr marL="800100" lvl="1" indent="-342900" eaLnBrk="0" hangingPunct="0">
              <a:lnSpc>
                <a:spcPct val="80000"/>
              </a:lnSpc>
              <a:spcBef>
                <a:spcPct val="20000"/>
              </a:spcBef>
              <a:buFont typeface="Wingdings" pitchFamily="2" charset="2"/>
              <a:buChar char="v"/>
              <a:defRPr/>
            </a:pPr>
            <a:r>
              <a:rPr lang="en-US" sz="3600" kern="0" dirty="0">
                <a:latin typeface="Gabriola" pitchFamily="82" charset="0"/>
              </a:rPr>
              <a:t>alkalosis. </a:t>
            </a:r>
          </a:p>
          <a:p>
            <a:pPr marL="342900" indent="-342900" eaLnBrk="0" hangingPunct="0">
              <a:lnSpc>
                <a:spcPct val="80000"/>
              </a:lnSpc>
              <a:spcBef>
                <a:spcPct val="20000"/>
              </a:spcBef>
              <a:buFont typeface="Wingdings" pitchFamily="2" charset="2"/>
              <a:buChar char="v"/>
              <a:defRPr/>
            </a:pPr>
            <a:r>
              <a:rPr lang="en-US" sz="3600" kern="0" dirty="0">
                <a:latin typeface="Gabriola" pitchFamily="82" charset="0"/>
              </a:rPr>
              <a:t>Conditions physiologically reached due to metabolic defect  that results in the inappropriate accumulation or loss of acidic or basic </a:t>
            </a:r>
            <a:r>
              <a:rPr lang="en-US" sz="3600" kern="0" dirty="0" err="1">
                <a:latin typeface="Gabriola" pitchFamily="82" charset="0"/>
              </a:rPr>
              <a:t>cpds</a:t>
            </a:r>
            <a:endParaRPr lang="en-US" sz="3600" kern="0" dirty="0">
              <a:latin typeface="Gabriola" pitchFamily="82" charset="0"/>
            </a:endParaRPr>
          </a:p>
          <a:p>
            <a:pPr marL="342900" indent="-342900" eaLnBrk="0" hangingPunct="0">
              <a:lnSpc>
                <a:spcPct val="80000"/>
              </a:lnSpc>
              <a:spcBef>
                <a:spcPct val="20000"/>
              </a:spcBef>
              <a:buFont typeface="Wingdings" pitchFamily="2" charset="2"/>
              <a:buChar char="v"/>
              <a:defRPr/>
            </a:pPr>
            <a:r>
              <a:rPr lang="en-US" sz="3600" kern="0" dirty="0">
                <a:latin typeface="Gabriola" pitchFamily="82" charset="0"/>
              </a:rPr>
              <a:t>These compounds may be ingested, or may accumulate as metabolic by-products such as </a:t>
            </a:r>
            <a:r>
              <a:rPr lang="en-US" sz="3600" kern="0" dirty="0" err="1">
                <a:latin typeface="Gabriola" pitchFamily="82" charset="0"/>
              </a:rPr>
              <a:t>acetoacetic</a:t>
            </a:r>
            <a:r>
              <a:rPr lang="en-US" sz="3600" kern="0" dirty="0">
                <a:latin typeface="Gabriola" pitchFamily="82" charset="0"/>
              </a:rPr>
              <a:t> acid and lactic acid. </a:t>
            </a:r>
          </a:p>
          <a:p>
            <a:pPr marL="342900" indent="-342900" eaLnBrk="0" hangingPunct="0">
              <a:lnSpc>
                <a:spcPct val="80000"/>
              </a:lnSpc>
              <a:spcBef>
                <a:spcPct val="20000"/>
              </a:spcBef>
              <a:buFont typeface="Wingdings" pitchFamily="2" charset="2"/>
              <a:buChar char="v"/>
              <a:defRPr/>
            </a:pPr>
            <a:r>
              <a:rPr lang="en-US" sz="3600" kern="0" dirty="0" err="1">
                <a:latin typeface="Gabriola" pitchFamily="82" charset="0"/>
              </a:rPr>
              <a:t>cpds</a:t>
            </a:r>
            <a:r>
              <a:rPr lang="en-US" sz="3600" kern="0" dirty="0">
                <a:latin typeface="Gabriola" pitchFamily="82" charset="0"/>
              </a:rPr>
              <a:t> ionize, thereby increasing the level of H+ ions </a:t>
            </a:r>
          </a:p>
          <a:p>
            <a:pPr marL="342900" indent="-342900" eaLnBrk="0" hangingPunct="0">
              <a:lnSpc>
                <a:spcPct val="80000"/>
              </a:lnSpc>
              <a:spcBef>
                <a:spcPct val="20000"/>
              </a:spcBef>
              <a:buFont typeface="Wingdings" pitchFamily="2" charset="2"/>
              <a:buChar char="v"/>
              <a:defRPr/>
            </a:pPr>
            <a:r>
              <a:rPr lang="en-US" sz="3600" kern="0" dirty="0">
                <a:latin typeface="Gabriola" pitchFamily="82" charset="0"/>
              </a:rPr>
              <a:t>these in turn remove bicarbonate ions from the blood and alter blood </a:t>
            </a:r>
            <a:r>
              <a:rPr lang="en-US" sz="3600" kern="0" dirty="0" err="1">
                <a:latin typeface="Gabriola" pitchFamily="82" charset="0"/>
              </a:rPr>
              <a:t>pH.</a:t>
            </a:r>
            <a:r>
              <a:rPr lang="en-US" sz="3600" kern="0" dirty="0">
                <a:latin typeface="Gabriola" pitchFamily="82" charset="0"/>
              </a:rPr>
              <a:t> </a:t>
            </a:r>
          </a:p>
        </p:txBody>
      </p:sp>
      <p:sp>
        <p:nvSpPr>
          <p:cNvPr id="4" name="Rectangle 2"/>
          <p:cNvSpPr txBox="1">
            <a:spLocks noChangeArrowheads="1"/>
          </p:cNvSpPr>
          <p:nvPr/>
        </p:nvSpPr>
        <p:spPr>
          <a:xfrm>
            <a:off x="446088" y="0"/>
            <a:ext cx="8447087" cy="609600"/>
          </a:xfrm>
          <a:prstGeom prst="rect">
            <a:avLst/>
          </a:prstGeom>
        </p:spPr>
        <p:txBody>
          <a:bodyPr/>
          <a:lstStyle/>
          <a:p>
            <a:pPr algn="ctr" eaLnBrk="0" hangingPunct="0">
              <a:defRPr/>
            </a:pPr>
            <a:r>
              <a:rPr lang="en-US" altLang="zh-TW" sz="3200" b="1" kern="0" dirty="0">
                <a:solidFill>
                  <a:schemeClr val="tx2"/>
                </a:solidFill>
                <a:latin typeface="Gabriola" pitchFamily="82" charset="0"/>
                <a:ea typeface="新細明體" pitchFamily="18" charset="-120"/>
                <a:cs typeface="+mj-cs"/>
              </a:rPr>
              <a:t>Bicarbonate system </a:t>
            </a:r>
            <a:br>
              <a:rPr lang="en-US" altLang="zh-TW" sz="3200" b="1" kern="0" dirty="0">
                <a:solidFill>
                  <a:schemeClr val="tx2"/>
                </a:solidFill>
                <a:latin typeface="Gabriola" pitchFamily="82" charset="0"/>
                <a:ea typeface="新細明體" pitchFamily="18" charset="-120"/>
                <a:cs typeface="+mj-cs"/>
              </a:rPr>
            </a:br>
            <a:endParaRPr lang="en-US" altLang="zh-TW" sz="3200" b="1" kern="0" dirty="0">
              <a:solidFill>
                <a:schemeClr val="tx2"/>
              </a:solidFill>
              <a:latin typeface="Gabriola" pitchFamily="82" charset="0"/>
              <a:ea typeface="新細明體" pitchFamily="18" charset="-120"/>
              <a:cs typeface="+mj-cs"/>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3441700"/>
          </a:xfrm>
          <a:prstGeom prst="rect">
            <a:avLst/>
          </a:prstGeom>
        </p:spPr>
        <p:txBody>
          <a:bodyPr>
            <a:spAutoFit/>
          </a:bodyPr>
          <a:lstStyle/>
          <a:p>
            <a:pPr marL="342900" indent="-342900" algn="just" eaLnBrk="0" hangingPunct="0">
              <a:lnSpc>
                <a:spcPct val="80000"/>
              </a:lnSpc>
              <a:spcBef>
                <a:spcPct val="20000"/>
              </a:spcBef>
              <a:buFont typeface="Wingdings" pitchFamily="2" charset="2"/>
              <a:buChar char="v"/>
              <a:defRPr/>
            </a:pPr>
            <a:r>
              <a:rPr lang="en-US" sz="3200" kern="0" dirty="0">
                <a:latin typeface="Gabriola" pitchFamily="82" charset="0"/>
              </a:rPr>
              <a:t>The predominant defect in acid or base elimination arises when the excretory system of the kidneys is impaired. </a:t>
            </a:r>
          </a:p>
          <a:p>
            <a:pPr marL="342900" indent="-342900" algn="just" eaLnBrk="0" hangingPunct="0">
              <a:lnSpc>
                <a:spcPct val="80000"/>
              </a:lnSpc>
              <a:spcBef>
                <a:spcPct val="20000"/>
              </a:spcBef>
              <a:buFont typeface="Wingdings" pitchFamily="2" charset="2"/>
              <a:buChar char="v"/>
              <a:defRPr/>
            </a:pPr>
            <a:r>
              <a:rPr lang="en-US" sz="3200" kern="0" dirty="0">
                <a:latin typeface="Gabriola" pitchFamily="82" charset="0"/>
              </a:rPr>
              <a:t>Alternatively, if the lungs fail to expel accumulated CO2 adequately and CO2 accumulates in the body, the result will be respiratory acidosis. </a:t>
            </a:r>
          </a:p>
          <a:p>
            <a:pPr marL="342900" indent="-342900" algn="just" eaLnBrk="0" hangingPunct="0">
              <a:lnSpc>
                <a:spcPct val="80000"/>
              </a:lnSpc>
              <a:spcBef>
                <a:spcPct val="20000"/>
              </a:spcBef>
              <a:buFont typeface="Wingdings" pitchFamily="2" charset="2"/>
              <a:buChar char="v"/>
              <a:defRPr/>
            </a:pPr>
            <a:r>
              <a:rPr lang="en-US" sz="3200" kern="0" dirty="0">
                <a:latin typeface="Gabriola" pitchFamily="82" charset="0"/>
              </a:rPr>
              <a:t>If a decrease in </a:t>
            </a:r>
            <a:r>
              <a:rPr lang="en-US" sz="3200" i="1" kern="0" dirty="0">
                <a:latin typeface="Gabriola" pitchFamily="82" charset="0"/>
              </a:rPr>
              <a:t>P</a:t>
            </a:r>
            <a:r>
              <a:rPr lang="en-US" sz="3200" kern="0" dirty="0">
                <a:latin typeface="Gabriola" pitchFamily="82" charset="0"/>
              </a:rPr>
              <a:t>CO2 within the lungs occurs, as during hyperventilation, the result will be respiratory alkalosis. </a:t>
            </a:r>
            <a:br>
              <a:rPr lang="en-US" sz="3200" kern="0" dirty="0">
                <a:latin typeface="Gabriola" pitchFamily="82" charset="0"/>
              </a:rPr>
            </a:br>
            <a:endParaRPr lang="en-US" sz="3200" kern="0" dirty="0">
              <a:latin typeface="Gabriola" pitchFamily="8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90550" y="76200"/>
            <a:ext cx="8229600" cy="601663"/>
          </a:xfrm>
          <a:prstGeom prst="rect">
            <a:avLst/>
          </a:prstGeom>
        </p:spPr>
        <p:txBody>
          <a:bodyPr/>
          <a:lstStyle/>
          <a:p>
            <a:pPr algn="ctr" eaLnBrk="0" hangingPunct="0">
              <a:defRPr/>
            </a:pPr>
            <a:r>
              <a:rPr lang="en-US" altLang="zh-TW" sz="3200" b="1" kern="0" dirty="0">
                <a:solidFill>
                  <a:schemeClr val="tx2"/>
                </a:solidFill>
                <a:latin typeface="Goudy Old Style" panose="02020502050305020303" pitchFamily="18" charset="0"/>
                <a:ea typeface="新細明體" pitchFamily="18" charset="-120"/>
                <a:cs typeface="+mj-cs"/>
              </a:rPr>
              <a:t>Directionality of the hydrogen bond</a:t>
            </a:r>
          </a:p>
        </p:txBody>
      </p:sp>
      <p:sp>
        <p:nvSpPr>
          <p:cNvPr id="3" name="Rectangle 3"/>
          <p:cNvSpPr txBox="1">
            <a:spLocks noChangeArrowheads="1"/>
          </p:cNvSpPr>
          <p:nvPr/>
        </p:nvSpPr>
        <p:spPr>
          <a:xfrm>
            <a:off x="152400" y="762000"/>
            <a:ext cx="8915400" cy="5691188"/>
          </a:xfrm>
          <a:prstGeom prst="rect">
            <a:avLst/>
          </a:prstGeom>
        </p:spPr>
        <p:txBody>
          <a:bodyPr/>
          <a:lstStyle/>
          <a:p>
            <a:pPr marL="342900" indent="-342900" algn="just" eaLnBrk="0" hangingPunct="0">
              <a:lnSpc>
                <a:spcPct val="90000"/>
              </a:lnSpc>
              <a:spcBef>
                <a:spcPct val="20000"/>
              </a:spcBef>
              <a:buFont typeface="Wingdings" pitchFamily="2" charset="2"/>
              <a:buChar char="v"/>
              <a:defRPr/>
            </a:pPr>
            <a:r>
              <a:rPr lang="en-US" altLang="zh-TW" sz="3200" kern="0" dirty="0">
                <a:latin typeface="Goudy Old Style" panose="02020502050305020303" pitchFamily="18" charset="0"/>
                <a:ea typeface="新細明體" pitchFamily="18" charset="-120"/>
              </a:rPr>
              <a:t>H- bonds are strongest </a:t>
            </a:r>
            <a:r>
              <a:rPr lang="en-US" altLang="zh-TW" sz="3200" kern="0" dirty="0" smtClean="0">
                <a:latin typeface="Goudy Old Style" panose="02020502050305020303" pitchFamily="18" charset="0"/>
                <a:ea typeface="新細明體" pitchFamily="18" charset="-120"/>
              </a:rPr>
              <a:t>when bonded </a:t>
            </a:r>
            <a:r>
              <a:rPr lang="en-US" altLang="zh-TW" sz="3200" kern="0" dirty="0">
                <a:latin typeface="Goudy Old Style" panose="02020502050305020303" pitchFamily="18" charset="0"/>
                <a:ea typeface="新細明體" pitchFamily="18" charset="-120"/>
              </a:rPr>
              <a:t>molecules oriented to maximize electrostatic </a:t>
            </a:r>
            <a:r>
              <a:rPr lang="en-US" altLang="zh-TW" sz="3200" kern="0" dirty="0" smtClean="0">
                <a:latin typeface="Goudy Old Style" panose="02020502050305020303" pitchFamily="18" charset="0"/>
                <a:ea typeface="新細明體" pitchFamily="18" charset="-120"/>
              </a:rPr>
              <a:t>interaction</a:t>
            </a:r>
            <a:endParaRPr lang="en-US" altLang="zh-TW" sz="3200" kern="0" dirty="0">
              <a:latin typeface="Goudy Old Style" panose="02020502050305020303" pitchFamily="18" charset="0"/>
              <a:ea typeface="新細明體" pitchFamily="18" charset="-120"/>
            </a:endParaRPr>
          </a:p>
          <a:p>
            <a:pPr marL="342900" indent="-342900" algn="just" eaLnBrk="0" hangingPunct="0">
              <a:lnSpc>
                <a:spcPct val="90000"/>
              </a:lnSpc>
              <a:spcBef>
                <a:spcPct val="20000"/>
              </a:spcBef>
              <a:buFont typeface="Wingdings" pitchFamily="2" charset="2"/>
              <a:buChar char="v"/>
              <a:defRPr/>
            </a:pPr>
            <a:r>
              <a:rPr lang="en-US" altLang="zh-TW" sz="3200" kern="0" dirty="0">
                <a:latin typeface="Goudy Old Style" panose="02020502050305020303" pitchFamily="18" charset="0"/>
                <a:ea typeface="新細明體" pitchFamily="18" charset="-120"/>
              </a:rPr>
              <a:t>occurs when the </a:t>
            </a:r>
            <a:r>
              <a:rPr lang="en-US" altLang="zh-TW" sz="3200" kern="0" dirty="0" smtClean="0">
                <a:latin typeface="Goudy Old Style" panose="02020502050305020303" pitchFamily="18" charset="0"/>
                <a:ea typeface="新細明體" pitchFamily="18" charset="-120"/>
              </a:rPr>
              <a:t>H-atom </a:t>
            </a:r>
            <a:r>
              <a:rPr lang="en-US" altLang="zh-TW" sz="3200" kern="0" dirty="0">
                <a:latin typeface="Goudy Old Style" panose="02020502050305020303" pitchFamily="18" charset="0"/>
                <a:ea typeface="新細明體" pitchFamily="18" charset="-120"/>
              </a:rPr>
              <a:t>and the two atoms that share it are in a straight line</a:t>
            </a:r>
          </a:p>
          <a:p>
            <a:pPr marL="342900" indent="-342900" algn="just" eaLnBrk="0" hangingPunct="0">
              <a:lnSpc>
                <a:spcPct val="90000"/>
              </a:lnSpc>
              <a:spcBef>
                <a:spcPct val="20000"/>
              </a:spcBef>
              <a:buFont typeface="Wingdings" pitchFamily="2" charset="2"/>
              <a:buChar char="v"/>
              <a:defRPr/>
            </a:pPr>
            <a:r>
              <a:rPr lang="en-US" altLang="zh-TW" sz="3200" kern="0" dirty="0">
                <a:solidFill>
                  <a:schemeClr val="accent2"/>
                </a:solidFill>
                <a:latin typeface="Goudy Old Style" panose="02020502050305020303" pitchFamily="18" charset="0"/>
                <a:ea typeface="新細明體" pitchFamily="18" charset="-120"/>
              </a:rPr>
              <a:t>when the acceptor atom is in line with the covalent bond between  the donor atom and H </a:t>
            </a:r>
            <a:r>
              <a:rPr lang="en-US" altLang="zh-TW" sz="3200" kern="0" dirty="0">
                <a:latin typeface="Goudy Old Style" panose="02020502050305020303" pitchFamily="18" charset="0"/>
                <a:ea typeface="新細明體" pitchFamily="18" charset="-120"/>
              </a:rPr>
              <a:t>- holding two </a:t>
            </a:r>
            <a:r>
              <a:rPr lang="en-US" altLang="zh-TW" sz="3200" kern="0" dirty="0" smtClean="0">
                <a:latin typeface="Goudy Old Style" panose="02020502050305020303" pitchFamily="18" charset="0"/>
                <a:ea typeface="新細明體" pitchFamily="18" charset="-120"/>
              </a:rPr>
              <a:t>H-bonded </a:t>
            </a:r>
            <a:r>
              <a:rPr lang="en-US" altLang="zh-TW" sz="3200" kern="0" dirty="0">
                <a:latin typeface="Goudy Old Style" panose="02020502050305020303" pitchFamily="18" charset="0"/>
                <a:ea typeface="新細明體" pitchFamily="18" charset="-120"/>
              </a:rPr>
              <a:t>molecules or groups in a specific geometric arrangement.</a:t>
            </a:r>
          </a:p>
          <a:p>
            <a:pPr marL="342900" indent="-342900" algn="just" eaLnBrk="0" hangingPunct="0">
              <a:lnSpc>
                <a:spcPct val="90000"/>
              </a:lnSpc>
              <a:spcBef>
                <a:spcPct val="20000"/>
              </a:spcBef>
              <a:buFontTx/>
              <a:buChar char="•"/>
              <a:defRPr/>
            </a:pPr>
            <a:endParaRPr lang="en-US" altLang="zh-TW" sz="3200" kern="0" dirty="0">
              <a:latin typeface="Goudy Old Style" panose="02020502050305020303" pitchFamily="18" charset="0"/>
              <a:ea typeface="新細明體" pitchFamily="18" charset="-120"/>
            </a:endParaRPr>
          </a:p>
        </p:txBody>
      </p:sp>
      <p:pic>
        <p:nvPicPr>
          <p:cNvPr id="99332" name="Picture 4" descr="Fig 04-05"/>
          <p:cNvPicPr>
            <a:picLocks noChangeAspect="1" noChangeArrowheads="1"/>
          </p:cNvPicPr>
          <p:nvPr/>
        </p:nvPicPr>
        <p:blipFill>
          <a:blip r:embed="rId3" cstate="print"/>
          <a:srcRect/>
          <a:stretch>
            <a:fillRect/>
          </a:stretch>
        </p:blipFill>
        <p:spPr bwMode="auto">
          <a:xfrm>
            <a:off x="762000" y="5029200"/>
            <a:ext cx="7380288" cy="1828800"/>
          </a:xfrm>
          <a:prstGeom prst="rect">
            <a:avLst/>
          </a:prstGeom>
          <a:noFill/>
          <a:ln w="9525">
            <a:noFill/>
            <a:miter lim="800000"/>
            <a:headEnd/>
            <a:tailEnd/>
          </a:ln>
        </p:spPr>
      </p:pic>
    </p:spTree>
    <p:extLst>
      <p:ext uri="{BB962C8B-B14F-4D97-AF65-F5344CB8AC3E}">
        <p14:creationId xmlns:p14="http://schemas.microsoft.com/office/powerpoint/2010/main" val="3428648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33400" y="0"/>
            <a:ext cx="8286750" cy="822325"/>
          </a:xfrm>
          <a:prstGeom prst="rect">
            <a:avLst/>
          </a:prstGeom>
        </p:spPr>
        <p:txBody>
          <a:bodyPr/>
          <a:lstStyle/>
          <a:p>
            <a:pPr algn="ctr" eaLnBrk="0" hangingPunct="0">
              <a:defRPr/>
            </a:pPr>
            <a:r>
              <a:rPr kumimoji="1" lang="en-US" altLang="zh-TW" sz="2800" b="1" dirty="0">
                <a:latin typeface="Goudy Old Style" panose="02020502050305020303" pitchFamily="18" charset="0"/>
                <a:ea typeface="新細明體" pitchFamily="18" charset="-120"/>
              </a:rPr>
              <a:t>Hydrogen bonding in ice &amp; water</a:t>
            </a:r>
            <a:endParaRPr lang="en-US" altLang="zh-TW" sz="2800" kern="0" dirty="0">
              <a:solidFill>
                <a:schemeClr val="tx2"/>
              </a:solidFill>
              <a:latin typeface="Goudy Old Style" panose="02020502050305020303" pitchFamily="18" charset="0"/>
              <a:ea typeface="新細明體" pitchFamily="18" charset="-120"/>
              <a:cs typeface="+mj-cs"/>
            </a:endParaRPr>
          </a:p>
        </p:txBody>
      </p:sp>
      <p:sp>
        <p:nvSpPr>
          <p:cNvPr id="100355" name="Text Box 4"/>
          <p:cNvSpPr txBox="1">
            <a:spLocks noChangeArrowheads="1"/>
          </p:cNvSpPr>
          <p:nvPr/>
        </p:nvSpPr>
        <p:spPr bwMode="auto">
          <a:xfrm>
            <a:off x="381000" y="685800"/>
            <a:ext cx="8763000" cy="5632311"/>
          </a:xfrm>
          <a:prstGeom prst="rect">
            <a:avLst/>
          </a:prstGeom>
          <a:noFill/>
          <a:ln w="9525">
            <a:noFill/>
            <a:miter lim="800000"/>
            <a:headEnd/>
            <a:tailEnd/>
          </a:ln>
        </p:spPr>
        <p:txBody>
          <a:bodyPr>
            <a:spAutoFit/>
          </a:bodyPr>
          <a:lstStyle/>
          <a:p>
            <a:pPr marL="457200" indent="-457200">
              <a:buFont typeface="Wingdings" panose="05000000000000000000" pitchFamily="2" charset="2"/>
              <a:buChar char="v"/>
            </a:pPr>
            <a:r>
              <a:rPr kumimoji="1" lang="en-US" altLang="zh-TW" sz="3600" dirty="0">
                <a:latin typeface="Goudy Old Style" panose="02020502050305020303" pitchFamily="18" charset="0"/>
                <a:ea typeface="PMingLiU" pitchFamily="18" charset="-120"/>
              </a:rPr>
              <a:t>Ice Exists as a regular crystal lattice.</a:t>
            </a:r>
          </a:p>
          <a:p>
            <a:pPr marL="457200" indent="-457200">
              <a:buFont typeface="Wingdings" panose="05000000000000000000" pitchFamily="2" charset="2"/>
              <a:buChar char="v"/>
            </a:pPr>
            <a:r>
              <a:rPr kumimoji="1" lang="en-US" altLang="zh-TW" sz="3600" dirty="0">
                <a:latin typeface="Goudy Old Style" panose="02020502050305020303" pitchFamily="18" charset="0"/>
                <a:ea typeface="PMingLiU" pitchFamily="18" charset="-120"/>
              </a:rPr>
              <a:t> each water molecule forms the maximum of 4H- bonds</a:t>
            </a:r>
          </a:p>
          <a:p>
            <a:pPr marL="457200" indent="-457200">
              <a:buFont typeface="Wingdings" panose="05000000000000000000" pitchFamily="2" charset="2"/>
              <a:buChar char="v"/>
            </a:pPr>
            <a:r>
              <a:rPr kumimoji="1" lang="en-US" altLang="zh-TW" sz="3600" dirty="0">
                <a:latin typeface="Goudy Old Style" panose="02020502050305020303" pitchFamily="18" charset="0"/>
                <a:ea typeface="PMingLiU" pitchFamily="18" charset="-120"/>
              </a:rPr>
              <a:t> ice crystal lattice makes it less dense than liquid water</a:t>
            </a:r>
          </a:p>
          <a:p>
            <a:pPr marL="457200" indent="-457200">
              <a:buFont typeface="Wingdings" panose="05000000000000000000" pitchFamily="2" charset="2"/>
              <a:buChar char="v"/>
            </a:pPr>
            <a:r>
              <a:rPr kumimoji="1" lang="en-US" altLang="zh-TW" sz="3600" dirty="0">
                <a:latin typeface="Goudy Old Style" panose="02020502050305020303" pitchFamily="18" charset="0"/>
                <a:ea typeface="PMingLiU" pitchFamily="18" charset="-120"/>
              </a:rPr>
              <a:t>At room temperature and atmospheric pressure, each water molecule H-bonds with an average of 3.4 other water molecules</a:t>
            </a:r>
          </a:p>
          <a:p>
            <a:pPr marL="457200" indent="-457200">
              <a:buFont typeface="Wingdings" panose="05000000000000000000" pitchFamily="2" charset="2"/>
              <a:buChar char="v"/>
            </a:pPr>
            <a:r>
              <a:rPr kumimoji="1" lang="en-US" altLang="zh-TW" sz="3600" dirty="0">
                <a:latin typeface="Goudy Old Style" panose="02020502050305020303" pitchFamily="18" charset="0"/>
                <a:ea typeface="PMingLiU" pitchFamily="18" charset="-120"/>
              </a:rPr>
              <a:t>thus ice floats on liquid water.</a:t>
            </a:r>
          </a:p>
          <a:p>
            <a:pPr marL="457200" indent="-457200">
              <a:buFont typeface="Wingdings" panose="05000000000000000000" pitchFamily="2" charset="2"/>
              <a:buChar char="v"/>
            </a:pPr>
            <a:endParaRPr kumimoji="1" lang="en-US" altLang="zh-TW" sz="3600" dirty="0">
              <a:latin typeface="Goudy Old Style" panose="02020502050305020303" pitchFamily="18" charset="0"/>
              <a:ea typeface="PMingLiU" pitchFamily="18" charset="-120"/>
            </a:endParaRPr>
          </a:p>
        </p:txBody>
      </p:sp>
    </p:spTree>
    <p:extLst>
      <p:ext uri="{BB962C8B-B14F-4D97-AF65-F5344CB8AC3E}">
        <p14:creationId xmlns:p14="http://schemas.microsoft.com/office/powerpoint/2010/main" val="725683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3" descr="Fig 04-02"/>
          <p:cNvPicPr>
            <a:picLocks noChangeAspect="1" noChangeArrowheads="1"/>
          </p:cNvPicPr>
          <p:nvPr/>
        </p:nvPicPr>
        <p:blipFill>
          <a:blip r:embed="rId2" cstate="print"/>
          <a:srcRect/>
          <a:stretch>
            <a:fillRect/>
          </a:stretch>
        </p:blipFill>
        <p:spPr bwMode="auto">
          <a:xfrm>
            <a:off x="4495800" y="963613"/>
            <a:ext cx="4419600" cy="3581400"/>
          </a:xfrm>
          <a:prstGeom prst="rect">
            <a:avLst/>
          </a:prstGeom>
          <a:noFill/>
          <a:ln w="9525">
            <a:noFill/>
            <a:miter lim="800000"/>
            <a:headEnd/>
            <a:tailEnd/>
          </a:ln>
        </p:spPr>
      </p:pic>
      <p:sp>
        <p:nvSpPr>
          <p:cNvPr id="101379" name="TextBox 2"/>
          <p:cNvSpPr txBox="1">
            <a:spLocks noChangeArrowheads="1"/>
          </p:cNvSpPr>
          <p:nvPr/>
        </p:nvSpPr>
        <p:spPr bwMode="auto">
          <a:xfrm>
            <a:off x="3124200" y="381000"/>
            <a:ext cx="3827463" cy="646113"/>
          </a:xfrm>
          <a:prstGeom prst="rect">
            <a:avLst/>
          </a:prstGeom>
          <a:noFill/>
          <a:ln w="9525">
            <a:noFill/>
            <a:miter lim="800000"/>
            <a:headEnd/>
            <a:tailEnd/>
          </a:ln>
        </p:spPr>
        <p:txBody>
          <a:bodyPr wrap="none">
            <a:spAutoFit/>
          </a:bodyPr>
          <a:lstStyle/>
          <a:p>
            <a:r>
              <a:rPr lang="en-US" altLang="en-US" sz="3600" b="1"/>
              <a:t>Structure of ice</a:t>
            </a:r>
            <a:r>
              <a:rPr lang="en-US" altLang="en-US" sz="3600"/>
              <a:t>. </a:t>
            </a:r>
            <a:endParaRPr lang="en-US" sz="3600"/>
          </a:p>
        </p:txBody>
      </p:sp>
      <p:pic>
        <p:nvPicPr>
          <p:cNvPr id="101380" name="Picture 4"/>
          <p:cNvPicPr>
            <a:picLocks noChangeAspect="1" noChangeArrowheads="1"/>
          </p:cNvPicPr>
          <p:nvPr/>
        </p:nvPicPr>
        <p:blipFill>
          <a:blip r:embed="rId3" cstate="print"/>
          <a:srcRect/>
          <a:stretch>
            <a:fillRect/>
          </a:stretch>
        </p:blipFill>
        <p:spPr bwMode="auto">
          <a:xfrm>
            <a:off x="457200" y="1371600"/>
            <a:ext cx="3962400" cy="3429000"/>
          </a:xfrm>
          <a:prstGeom prst="rect">
            <a:avLst/>
          </a:prstGeom>
          <a:noFill/>
          <a:ln w="9525">
            <a:noFill/>
            <a:miter lim="800000"/>
            <a:headEnd/>
            <a:tailEnd/>
          </a:ln>
        </p:spPr>
      </p:pic>
    </p:spTree>
    <p:extLst>
      <p:ext uri="{BB962C8B-B14F-4D97-AF65-F5344CB8AC3E}">
        <p14:creationId xmlns:p14="http://schemas.microsoft.com/office/powerpoint/2010/main" val="4096284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64515" name="Rectangle 1027"/>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36869" name="Rectangle 1029"/>
          <p:cNvSpPr>
            <a:spLocks noGrp="1" noChangeArrowheads="1"/>
          </p:cNvSpPr>
          <p:nvPr>
            <p:ph type="body" idx="4294967295"/>
          </p:nvPr>
        </p:nvSpPr>
        <p:spPr>
          <a:xfrm>
            <a:off x="0" y="381000"/>
            <a:ext cx="4419600" cy="6477000"/>
          </a:xfrm>
        </p:spPr>
        <p:txBody>
          <a:bodyPr lIns="90487" tIns="44450" rIns="90487" bIns="44450">
            <a:normAutofit fontScale="77500" lnSpcReduction="20000"/>
          </a:bodyPr>
          <a:lstStyle/>
          <a:p>
            <a:pPr>
              <a:buFontTx/>
              <a:buNone/>
              <a:defRPr/>
            </a:pPr>
            <a:r>
              <a:rPr lang="en-US" sz="4000" dirty="0" smtClean="0">
                <a:solidFill>
                  <a:srgbClr val="FF0000"/>
                </a:solidFill>
                <a:effectLst>
                  <a:outerShdw blurRad="38100" dist="38100" dir="2700000" algn="tl">
                    <a:srgbClr val="C0C0C0"/>
                  </a:outerShdw>
                </a:effectLst>
                <a:latin typeface="Goudy Old Style" panose="02020502050305020303" pitchFamily="18" charset="0"/>
              </a:rPr>
              <a:t>Properties of Water</a:t>
            </a:r>
          </a:p>
          <a:p>
            <a:pPr>
              <a:defRPr/>
            </a:pPr>
            <a:r>
              <a:rPr lang="en-US" dirty="0" smtClean="0">
                <a:effectLst>
                  <a:outerShdw blurRad="38100" dist="38100" dir="2700000" algn="tl">
                    <a:srgbClr val="C0C0C0"/>
                  </a:outerShdw>
                </a:effectLst>
                <a:latin typeface="Goudy Old Style" panose="02020502050305020303" pitchFamily="18" charset="0"/>
              </a:rPr>
              <a:t>Water has many characteristics vital to living systems.</a:t>
            </a:r>
          </a:p>
          <a:p>
            <a:pPr>
              <a:defRPr/>
            </a:pPr>
            <a:r>
              <a:rPr lang="en-GB" dirty="0">
                <a:latin typeface="Goudy Old Style" panose="02020502050305020303" pitchFamily="18" charset="0"/>
              </a:rPr>
              <a:t>the unique and unusual </a:t>
            </a:r>
            <a:r>
              <a:rPr lang="en-GB" dirty="0" smtClean="0">
                <a:latin typeface="Goudy Old Style" panose="02020502050305020303" pitchFamily="18" charset="0"/>
              </a:rPr>
              <a:t>properties p</a:t>
            </a:r>
            <a:r>
              <a:rPr lang="en-US" dirty="0" err="1" smtClean="0">
                <a:effectLst>
                  <a:outerShdw blurRad="38100" dist="38100" dir="2700000" algn="tl">
                    <a:srgbClr val="C0C0C0"/>
                  </a:outerShdw>
                </a:effectLst>
                <a:latin typeface="Goudy Old Style" panose="02020502050305020303" pitchFamily="18" charset="0"/>
              </a:rPr>
              <a:t>hysical</a:t>
            </a:r>
            <a:r>
              <a:rPr lang="en-US" dirty="0" smtClean="0">
                <a:effectLst>
                  <a:outerShdw blurRad="38100" dist="38100" dir="2700000" algn="tl">
                    <a:srgbClr val="C0C0C0"/>
                  </a:outerShdw>
                </a:effectLst>
                <a:latin typeface="Goudy Old Style" panose="02020502050305020303" pitchFamily="18" charset="0"/>
              </a:rPr>
              <a:t> properties related to chemical properties</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Polarity</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Small sized molecule</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High boiling points</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High melting points</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Cohesion</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Adhesion</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High specific heat</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High heat of vaporization</a:t>
            </a:r>
          </a:p>
          <a:p>
            <a:pPr>
              <a:buFontTx/>
              <a:buAutoNum type="arabicPeriod"/>
              <a:defRPr/>
            </a:pPr>
            <a:r>
              <a:rPr lang="en-US" dirty="0" smtClean="0">
                <a:effectLst>
                  <a:outerShdw blurRad="38100" dist="38100" dir="2700000" algn="tl">
                    <a:srgbClr val="C0C0C0"/>
                  </a:outerShdw>
                </a:effectLst>
                <a:latin typeface="Goudy Old Style" panose="02020502050305020303" pitchFamily="18" charset="0"/>
              </a:rPr>
              <a:t>Less dense than a Solid</a:t>
            </a:r>
          </a:p>
          <a:p>
            <a:pPr algn="ctr">
              <a:buFont typeface="Arial" charset="0"/>
              <a:buAutoNum type="arabicPeriod"/>
              <a:defRPr/>
            </a:pPr>
            <a:endParaRPr lang="en-US" sz="4800" dirty="0" smtClean="0">
              <a:effectLst>
                <a:outerShdw blurRad="38100" dist="38100" dir="2700000" algn="tl">
                  <a:srgbClr val="C0C0C0"/>
                </a:outerShdw>
              </a:effectLst>
              <a:latin typeface="Goudy Old Style" panose="02020502050305020303" pitchFamily="18" charset="0"/>
            </a:endParaRPr>
          </a:p>
          <a:p>
            <a:pPr>
              <a:lnSpc>
                <a:spcPct val="80000"/>
              </a:lnSpc>
              <a:buFont typeface="Arial" charset="0"/>
              <a:buAutoNum type="arabicPeriod"/>
              <a:defRPr/>
            </a:pPr>
            <a:endParaRPr lang="en-US" sz="4800" dirty="0" smtClean="0">
              <a:effectLst>
                <a:outerShdw blurRad="38100" dist="38100" dir="2700000" algn="tl">
                  <a:srgbClr val="C0C0C0"/>
                </a:outerShdw>
              </a:effectLst>
              <a:latin typeface="Goudy Old Style" panose="02020502050305020303" pitchFamily="18" charset="0"/>
            </a:endParaRPr>
          </a:p>
        </p:txBody>
      </p:sp>
      <p:pic>
        <p:nvPicPr>
          <p:cNvPr id="64517" name="Picture 7" descr="http://www.grow.arizona.edu/images/water/iceberg.jpg"/>
          <p:cNvPicPr>
            <a:picLocks noChangeAspect="1" noChangeArrowheads="1"/>
          </p:cNvPicPr>
          <p:nvPr/>
        </p:nvPicPr>
        <p:blipFill>
          <a:blip r:embed="rId3" cstate="print"/>
          <a:srcRect/>
          <a:stretch>
            <a:fillRect/>
          </a:stretch>
        </p:blipFill>
        <p:spPr bwMode="auto">
          <a:xfrm>
            <a:off x="4419600" y="381000"/>
            <a:ext cx="4419600" cy="6296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dirty="0" smtClean="0"/>
              <a:t>Properties of water</a:t>
            </a:r>
            <a:endParaRPr lang="en-US" dirty="0"/>
          </a:p>
        </p:txBody>
      </p:sp>
      <p:sp>
        <p:nvSpPr>
          <p:cNvPr id="4" name="Rectangle 5"/>
          <p:cNvSpPr>
            <a:spLocks noGrp="1" noChangeArrowheads="1"/>
          </p:cNvSpPr>
          <p:nvPr>
            <p:ph idx="1"/>
          </p:nvPr>
        </p:nvSpPr>
        <p:spPr bwMode="auto">
          <a:xfrm>
            <a:off x="0" y="152400"/>
            <a:ext cx="9144000" cy="5521512"/>
          </a:xfrm>
          <a:prstGeom prst="rect">
            <a:avLst/>
          </a:prstGeom>
          <a:noFill/>
          <a:ln w="9525">
            <a:noFill/>
            <a:miter lim="800000"/>
            <a:headEnd/>
            <a:tailEnd/>
          </a:ln>
        </p:spPr>
        <p:txBody>
          <a:bodyPr wrap="square">
            <a:spAutoFit/>
          </a:bodyPr>
          <a:lstStyle/>
          <a:p>
            <a:pPr marL="514350" indent="-514350">
              <a:buFontTx/>
              <a:buAutoNum type="arabicPeriod" startAt="2"/>
            </a:pPr>
            <a:r>
              <a:rPr lang="en-US" sz="2800" b="1" dirty="0">
                <a:latin typeface="Gabriola" pitchFamily="82" charset="0"/>
              </a:rPr>
              <a:t>Polarity   </a:t>
            </a:r>
          </a:p>
          <a:p>
            <a:pPr marL="971550" lvl="1" indent="-514350">
              <a:buFont typeface="Wingdings" pitchFamily="2" charset="2"/>
              <a:buChar char="v"/>
            </a:pPr>
            <a:r>
              <a:rPr lang="en-US" sz="2800" dirty="0">
                <a:latin typeface="Gabriola" pitchFamily="82" charset="0"/>
              </a:rPr>
              <a:t>H-O bonds is polar due to differences in </a:t>
            </a:r>
            <a:r>
              <a:rPr lang="en-US" sz="2800" dirty="0" smtClean="0">
                <a:latin typeface="Gabriola" pitchFamily="82" charset="0"/>
              </a:rPr>
              <a:t>electronegativity </a:t>
            </a:r>
            <a:r>
              <a:rPr lang="en-US" sz="2800" dirty="0" err="1" smtClean="0">
                <a:latin typeface="Gabriola" pitchFamily="82" charset="0"/>
              </a:rPr>
              <a:t>btwn</a:t>
            </a:r>
            <a:r>
              <a:rPr lang="en-US" sz="2800" dirty="0" smtClean="0">
                <a:latin typeface="Gabriola" pitchFamily="82" charset="0"/>
              </a:rPr>
              <a:t> O &amp; H </a:t>
            </a:r>
          </a:p>
          <a:p>
            <a:pPr marL="971550" lvl="1" indent="-514350">
              <a:buFont typeface="Wingdings" pitchFamily="2" charset="2"/>
              <a:buChar char="v"/>
            </a:pPr>
            <a:r>
              <a:rPr lang="en-US" altLang="en-US" sz="2800" dirty="0" smtClean="0">
                <a:latin typeface="Gabriola" pitchFamily="82" charset="0"/>
              </a:rPr>
              <a:t>Polar </a:t>
            </a:r>
            <a:r>
              <a:rPr lang="en-US" altLang="en-US" sz="2800" dirty="0">
                <a:latin typeface="Gabriola" pitchFamily="82" charset="0"/>
              </a:rPr>
              <a:t>O-H bonds </a:t>
            </a:r>
            <a:r>
              <a:rPr lang="en-US" altLang="en-US" sz="2800" dirty="0" smtClean="0">
                <a:latin typeface="Gabriola" pitchFamily="82" charset="0"/>
              </a:rPr>
              <a:t>is </a:t>
            </a:r>
            <a:r>
              <a:rPr lang="en-US" altLang="en-US" sz="2800" dirty="0">
                <a:latin typeface="Gabriola" pitchFamily="82" charset="0"/>
              </a:rPr>
              <a:t>due to the uneven distribution of </a:t>
            </a:r>
            <a:r>
              <a:rPr lang="en-US" altLang="en-US" sz="2800" dirty="0" smtClean="0">
                <a:latin typeface="Gabriola" pitchFamily="82" charset="0"/>
              </a:rPr>
              <a:t>charge in the water </a:t>
            </a:r>
          </a:p>
          <a:p>
            <a:pPr marL="971550" lvl="1" indent="-514350">
              <a:buFont typeface="Wingdings" pitchFamily="2" charset="2"/>
              <a:buChar char="v"/>
            </a:pPr>
            <a:r>
              <a:rPr lang="en-US" sz="2800" dirty="0" smtClean="0">
                <a:latin typeface="Gabriola" pitchFamily="82" charset="0"/>
              </a:rPr>
              <a:t>H- </a:t>
            </a:r>
            <a:r>
              <a:rPr lang="en-US" sz="2800" dirty="0">
                <a:latin typeface="Gabriola" pitchFamily="82" charset="0"/>
              </a:rPr>
              <a:t>is positively charged </a:t>
            </a:r>
            <a:r>
              <a:rPr lang="en-US" altLang="en-US" sz="2800" dirty="0">
                <a:latin typeface="Gabriola" pitchFamily="82" charset="0"/>
              </a:rPr>
              <a:t>(d</a:t>
            </a:r>
            <a:r>
              <a:rPr lang="en-US" altLang="en-US" sz="2800" baseline="30000" dirty="0">
                <a:latin typeface="Gabriola" pitchFamily="82" charset="0"/>
              </a:rPr>
              <a:t>+</a:t>
            </a:r>
            <a:r>
              <a:rPr lang="en-US" altLang="en-US" sz="2800" dirty="0">
                <a:latin typeface="Gabriola" pitchFamily="82" charset="0"/>
              </a:rPr>
              <a:t>), </a:t>
            </a:r>
            <a:r>
              <a:rPr lang="en-US" sz="2800" dirty="0">
                <a:latin typeface="Gabriola" pitchFamily="82" charset="0"/>
              </a:rPr>
              <a:t>oxygen is  slightly negatively charged. </a:t>
            </a:r>
            <a:r>
              <a:rPr lang="en-US" altLang="en-US" sz="2800" dirty="0">
                <a:latin typeface="Gabriola" pitchFamily="82" charset="0"/>
              </a:rPr>
              <a:t>(d</a:t>
            </a:r>
            <a:r>
              <a:rPr lang="en-US" altLang="en-US" sz="2800" baseline="30000" dirty="0">
                <a:latin typeface="Gabriola" pitchFamily="82" charset="0"/>
              </a:rPr>
              <a:t>-</a:t>
            </a:r>
            <a:r>
              <a:rPr lang="en-US" altLang="en-US" sz="2800" dirty="0">
                <a:latin typeface="Gabriola" pitchFamily="82" charset="0"/>
              </a:rPr>
              <a:t>)</a:t>
            </a:r>
          </a:p>
          <a:p>
            <a:pPr marL="971550" lvl="1" indent="-514350">
              <a:buFont typeface="Wingdings" pitchFamily="2" charset="2"/>
              <a:buChar char="v"/>
            </a:pPr>
            <a:r>
              <a:rPr lang="en-GB" dirty="0">
                <a:latin typeface="Gabriola" pitchFamily="82" charset="0"/>
              </a:rPr>
              <a:t>The water molecules form </a:t>
            </a:r>
            <a:r>
              <a:rPr lang="en-GB" dirty="0" smtClean="0">
                <a:latin typeface="Gabriola" pitchFamily="82" charset="0"/>
              </a:rPr>
              <a:t>H- </a:t>
            </a:r>
            <a:r>
              <a:rPr lang="en-GB" dirty="0">
                <a:latin typeface="Gabriola" pitchFamily="82" charset="0"/>
              </a:rPr>
              <a:t>bonds, giving shape to water as a liquid. </a:t>
            </a:r>
            <a:r>
              <a:rPr lang="en-GB" sz="2800" b="1" dirty="0" smtClean="0"/>
              <a:t> </a:t>
            </a:r>
          </a:p>
          <a:p>
            <a:pPr marL="971550" lvl="1" indent="-514350">
              <a:buFont typeface="Wingdings" pitchFamily="2" charset="2"/>
              <a:buChar char="v"/>
            </a:pPr>
            <a:r>
              <a:rPr lang="en-GB" dirty="0">
                <a:latin typeface="Gabriola" pitchFamily="82" charset="0"/>
              </a:rPr>
              <a:t>Each single water molecule can form bonds </a:t>
            </a:r>
            <a:r>
              <a:rPr lang="en-GB" dirty="0" smtClean="0">
                <a:latin typeface="Gabriola" pitchFamily="82" charset="0"/>
              </a:rPr>
              <a:t>with 4 other </a:t>
            </a:r>
            <a:r>
              <a:rPr lang="en-GB" dirty="0">
                <a:latin typeface="Gabriola" pitchFamily="82" charset="0"/>
              </a:rPr>
              <a:t>water molecules in a tetrahedral  </a:t>
            </a:r>
            <a:r>
              <a:rPr lang="en-GB" dirty="0" smtClean="0">
                <a:latin typeface="Gabriola" pitchFamily="82" charset="0"/>
              </a:rPr>
              <a:t> arrangement -lead </a:t>
            </a:r>
            <a:r>
              <a:rPr lang="en-GB" dirty="0">
                <a:latin typeface="Gabriola" pitchFamily="82" charset="0"/>
              </a:rPr>
              <a:t>to many other unique properties</a:t>
            </a:r>
            <a:r>
              <a:rPr lang="en-GB" dirty="0" smtClean="0">
                <a:latin typeface="Gabriola" pitchFamily="82" charset="0"/>
              </a:rPr>
              <a:t>.</a:t>
            </a:r>
          </a:p>
          <a:p>
            <a:pPr marL="971550" lvl="1" indent="-514350">
              <a:buFont typeface="Wingdings" pitchFamily="2" charset="2"/>
              <a:buChar char="v"/>
            </a:pPr>
            <a:r>
              <a:rPr lang="en-GB" sz="2800" dirty="0" smtClean="0">
                <a:latin typeface="Gabriola" pitchFamily="82" charset="0"/>
              </a:rPr>
              <a:t>The </a:t>
            </a:r>
            <a:r>
              <a:rPr lang="en-GB" sz="2800" dirty="0">
                <a:latin typeface="Gabriola" pitchFamily="82" charset="0"/>
              </a:rPr>
              <a:t>polarity of water allows it to bind with other molecules</a:t>
            </a:r>
            <a:r>
              <a:rPr lang="en-GB" sz="2800" dirty="0" smtClean="0">
                <a:latin typeface="Gabriola" pitchFamily="82" charset="0"/>
              </a:rPr>
              <a:t>, &amp; itself</a:t>
            </a:r>
            <a:r>
              <a:rPr lang="en-GB" sz="2800" dirty="0">
                <a:latin typeface="Gabriola" pitchFamily="82" charset="0"/>
              </a:rPr>
              <a:t>.    </a:t>
            </a:r>
          </a:p>
          <a:p>
            <a:pPr marL="971550" lvl="1" indent="-514350">
              <a:buFont typeface="Wingdings" pitchFamily="2" charset="2"/>
              <a:buChar char="v"/>
            </a:pPr>
            <a:r>
              <a:rPr lang="en-US" sz="2800" dirty="0" smtClean="0">
                <a:latin typeface="Gabriola" pitchFamily="82" charset="0"/>
              </a:rPr>
              <a:t>Polarity </a:t>
            </a:r>
            <a:r>
              <a:rPr lang="en-US" sz="2800" dirty="0">
                <a:latin typeface="Gabriola" pitchFamily="82" charset="0"/>
              </a:rPr>
              <a:t>makes it easy for water to interact with  other charged molecules, dissolving them.  </a:t>
            </a:r>
          </a:p>
          <a:p>
            <a:pPr marL="971550" lvl="1" indent="-514350">
              <a:buFont typeface="Wingdings" pitchFamily="2" charset="2"/>
              <a:buChar char="v"/>
            </a:pPr>
            <a:r>
              <a:rPr lang="en-US" sz="2800" dirty="0">
                <a:latin typeface="Gabriola" pitchFamily="82" charset="0"/>
              </a:rPr>
              <a:t> hence water is a universal solvent</a:t>
            </a:r>
          </a:p>
        </p:txBody>
      </p:sp>
    </p:spTree>
    <p:extLst>
      <p:ext uri="{BB962C8B-B14F-4D97-AF65-F5344CB8AC3E}">
        <p14:creationId xmlns:p14="http://schemas.microsoft.com/office/powerpoint/2010/main" val="1837493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GB" b="1" dirty="0"/>
              <a:t>Properties of water resulting from H-bonding</a:t>
            </a:r>
            <a:endParaRPr lang="en-US" b="1" dirty="0"/>
          </a:p>
          <a:p>
            <a:pPr lvl="0"/>
            <a:r>
              <a:rPr lang="en-GB" dirty="0" smtClean="0"/>
              <a:t>Ice </a:t>
            </a:r>
            <a:r>
              <a:rPr lang="en-GB" dirty="0"/>
              <a:t>is less dense than liquid water</a:t>
            </a:r>
            <a:r>
              <a:rPr lang="en-GB" i="1" dirty="0"/>
              <a:t>:- </a:t>
            </a:r>
            <a:r>
              <a:rPr lang="en-GB" dirty="0"/>
              <a:t> ice floats, insulating water below.</a:t>
            </a:r>
            <a:endParaRPr lang="en-US" dirty="0"/>
          </a:p>
          <a:p>
            <a:pPr lvl="0"/>
            <a:r>
              <a:rPr lang="en-GB" i="1" dirty="0"/>
              <a:t>High specific heat:</a:t>
            </a:r>
            <a:r>
              <a:rPr lang="en-GB" dirty="0"/>
              <a:t>- amount of heat needed to raise 1g of substance by 1°C.  Multiple H-bonds must be broken to increase kinetic energy of water molecules. This minimizes temperature fluctuations in cells and on earth.</a:t>
            </a:r>
            <a:endParaRPr lang="en-US" dirty="0"/>
          </a:p>
          <a:p>
            <a:pPr lvl="0"/>
            <a:r>
              <a:rPr lang="en-GB" dirty="0"/>
              <a:t>High heat of vaporization</a:t>
            </a:r>
            <a:r>
              <a:rPr lang="en-GB" i="1" dirty="0"/>
              <a:t>:- </a:t>
            </a:r>
            <a:r>
              <a:rPr lang="en-GB" dirty="0"/>
              <a:t> H-bonds must be broken to allow water molecules to dissociate from one another and enter gas phase. Perspiration effective mechanism for decreasing body temp.</a:t>
            </a:r>
            <a:endParaRPr lang="en-US" dirty="0"/>
          </a:p>
          <a:p>
            <a:pPr lvl="0"/>
            <a:r>
              <a:rPr lang="en-GB" dirty="0"/>
              <a:t>Good solvent :- Ionic and polar compounds dissolve in water</a:t>
            </a:r>
            <a:endParaRPr lang="en-US" dirty="0"/>
          </a:p>
          <a:p>
            <a:r>
              <a:rPr lang="en-GB" dirty="0"/>
              <a:t>Solubility depends on ability of solvent to interact with solute more strongly than solute particles interact with each other. Due to its polarity, water dissolves other polar compounds and compounds that ionize (electrolytes). Substances that readily dissolve in water are known as </a:t>
            </a:r>
            <a:r>
              <a:rPr lang="en-GB" b="1" i="1" dirty="0"/>
              <a:t>hydrophilic</a:t>
            </a:r>
            <a:r>
              <a:rPr lang="en-GB" dirty="0"/>
              <a:t> = (water-loving).</a:t>
            </a:r>
            <a:endParaRPr lang="en-US" dirty="0"/>
          </a:p>
          <a:p>
            <a:endParaRPr lang="en-US" dirty="0"/>
          </a:p>
        </p:txBody>
      </p:sp>
    </p:spTree>
    <p:extLst>
      <p:ext uri="{BB962C8B-B14F-4D97-AF65-F5344CB8AC3E}">
        <p14:creationId xmlns:p14="http://schemas.microsoft.com/office/powerpoint/2010/main" val="2926203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152400"/>
            <a:ext cx="8229600" cy="609600"/>
          </a:xfrm>
          <a:prstGeom prst="rect">
            <a:avLst/>
          </a:prstGeom>
        </p:spPr>
        <p:txBody>
          <a:bodyPr/>
          <a:lstStyle/>
          <a:p>
            <a:pPr algn="ctr" eaLnBrk="0" hangingPunct="0">
              <a:defRPr/>
            </a:pPr>
            <a:r>
              <a:rPr lang="en-US" sz="4400" kern="0">
                <a:solidFill>
                  <a:schemeClr val="tx2"/>
                </a:solidFill>
                <a:latin typeface="Gabriola" pitchFamily="82" charset="0"/>
                <a:ea typeface="+mj-ea"/>
                <a:cs typeface="+mj-cs"/>
              </a:rPr>
              <a:t> Characteristics of water</a:t>
            </a:r>
          </a:p>
        </p:txBody>
      </p:sp>
      <p:sp>
        <p:nvSpPr>
          <p:cNvPr id="3" name="Rectangle 3"/>
          <p:cNvSpPr txBox="1">
            <a:spLocks noChangeArrowheads="1"/>
          </p:cNvSpPr>
          <p:nvPr/>
        </p:nvSpPr>
        <p:spPr>
          <a:xfrm>
            <a:off x="0" y="457200"/>
            <a:ext cx="9144000" cy="6096000"/>
          </a:xfrm>
          <a:prstGeom prst="rect">
            <a:avLst/>
          </a:prstGeom>
        </p:spPr>
        <p:txBody>
          <a:bodyPr/>
          <a:lstStyle/>
          <a:p>
            <a:pPr marL="342900" indent="-342900" eaLnBrk="0" hangingPunct="0">
              <a:spcBef>
                <a:spcPct val="20000"/>
              </a:spcBef>
              <a:defRPr/>
            </a:pPr>
            <a:r>
              <a:rPr lang="en-US" sz="3200" b="1" kern="0" dirty="0">
                <a:latin typeface="Gabriola" pitchFamily="82" charset="0"/>
              </a:rPr>
              <a:t>1. Size</a:t>
            </a:r>
            <a:r>
              <a:rPr lang="en-US" sz="3200" kern="0" dirty="0">
                <a:latin typeface="Gabriola" pitchFamily="82" charset="0"/>
              </a:rPr>
              <a:t> </a:t>
            </a:r>
          </a:p>
          <a:p>
            <a:pPr marL="971550" lvl="1" indent="-514350" eaLnBrk="0" hangingPunct="0">
              <a:spcBef>
                <a:spcPct val="20000"/>
              </a:spcBef>
              <a:buFont typeface="Wingdings" pitchFamily="2" charset="2"/>
              <a:buChar char="v"/>
              <a:defRPr/>
            </a:pPr>
            <a:r>
              <a:rPr lang="en-US" sz="3200" kern="0" dirty="0">
                <a:latin typeface="Gabriola" pitchFamily="82" charset="0"/>
              </a:rPr>
              <a:t>water is a very small molecule</a:t>
            </a:r>
          </a:p>
          <a:p>
            <a:pPr marL="971550" lvl="1" indent="-514350" eaLnBrk="0" hangingPunct="0">
              <a:spcBef>
                <a:spcPct val="20000"/>
              </a:spcBef>
              <a:buFont typeface="Wingdings" pitchFamily="2" charset="2"/>
              <a:buChar char="v"/>
              <a:defRPr/>
            </a:pPr>
            <a:r>
              <a:rPr lang="en-US" sz="3200" kern="0" dirty="0">
                <a:latin typeface="Gabriola" pitchFamily="82" charset="0"/>
              </a:rPr>
              <a:t>can squeeze into tiny crevasses between other </a:t>
            </a:r>
            <a:r>
              <a:rPr lang="en-US" sz="3200" kern="0" dirty="0" smtClean="0">
                <a:latin typeface="Gabriola" pitchFamily="82" charset="0"/>
              </a:rPr>
              <a:t>molecules </a:t>
            </a:r>
          </a:p>
          <a:p>
            <a:pPr marL="971550" lvl="1" indent="-514350" eaLnBrk="0" hangingPunct="0">
              <a:spcBef>
                <a:spcPct val="20000"/>
              </a:spcBef>
              <a:buFont typeface="Wingdings" pitchFamily="2" charset="2"/>
              <a:buChar char="v"/>
              <a:defRPr/>
            </a:pPr>
            <a:r>
              <a:rPr lang="en-US" sz="3200" kern="0" dirty="0" smtClean="0">
                <a:latin typeface="Gabriola" pitchFamily="82" charset="0"/>
              </a:rPr>
              <a:t>Makes </a:t>
            </a:r>
            <a:r>
              <a:rPr lang="en-US" sz="3200" kern="0" dirty="0">
                <a:latin typeface="Gabriola" pitchFamily="82" charset="0"/>
              </a:rPr>
              <a:t>it  move fast </a:t>
            </a:r>
          </a:p>
        </p:txBody>
      </p:sp>
      <p:pic>
        <p:nvPicPr>
          <p:cNvPr id="4" name="Picture 6" descr="simplewater"/>
          <p:cNvPicPr>
            <a:picLocks noChangeAspect="1" noChangeArrowheads="1"/>
          </p:cNvPicPr>
          <p:nvPr/>
        </p:nvPicPr>
        <p:blipFill>
          <a:blip r:embed="rId3" cstate="print"/>
          <a:srcRect/>
          <a:stretch>
            <a:fillRect/>
          </a:stretch>
        </p:blipFill>
        <p:spPr bwMode="auto">
          <a:xfrm>
            <a:off x="6295571" y="484187"/>
            <a:ext cx="1600200" cy="1192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3" presetClass="entr" presetSubtype="1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4" name="Rectangle 5"/>
          <p:cNvSpPr txBox="1">
            <a:spLocks noChangeArrowheads="1"/>
          </p:cNvSpPr>
          <p:nvPr/>
        </p:nvSpPr>
        <p:spPr bwMode="auto">
          <a:xfrm>
            <a:off x="609600" y="1219200"/>
            <a:ext cx="8001000" cy="5257800"/>
          </a:xfrm>
          <a:prstGeom prst="rect">
            <a:avLst/>
          </a:prstGeom>
          <a:noFill/>
          <a:ln w="9525">
            <a:noFill/>
            <a:miter lim="800000"/>
            <a:headEnd/>
            <a:tailEnd/>
          </a:ln>
        </p:spPr>
        <p:txBody>
          <a:bodyPr lIns="90487" tIns="44450" rIns="90487" bIns="44450"/>
          <a:lstStyle/>
          <a:p>
            <a:pPr marL="342900" indent="-342900" eaLnBrk="0" hangingPunct="0">
              <a:spcBef>
                <a:spcPct val="20000"/>
              </a:spcBef>
              <a:buFont typeface="Wingdings" pitchFamily="2" charset="2"/>
              <a:buChar char="v"/>
              <a:defRPr/>
            </a:pPr>
            <a:r>
              <a:rPr lang="en-US" sz="2800" b="1" kern="0" dirty="0">
                <a:latin typeface="Goudy Old Style" panose="02020502050305020303" pitchFamily="18" charset="0"/>
              </a:rPr>
              <a:t>Water molecule is made up of </a:t>
            </a:r>
            <a:r>
              <a:rPr lang="en-US" sz="2800" b="1" kern="0" dirty="0">
                <a:effectLst>
                  <a:outerShdw blurRad="38100" dist="38100" dir="2700000" algn="tl">
                    <a:srgbClr val="C0C0C0"/>
                  </a:outerShdw>
                </a:effectLst>
                <a:latin typeface="Goudy Old Style" panose="02020502050305020303" pitchFamily="18" charset="0"/>
              </a:rPr>
              <a:t>three</a:t>
            </a:r>
            <a:r>
              <a:rPr lang="en-US" sz="2800" b="1" kern="0" dirty="0">
                <a:latin typeface="Goudy Old Style" panose="02020502050305020303" pitchFamily="18" charset="0"/>
              </a:rPr>
              <a:t> atoms </a:t>
            </a:r>
          </a:p>
          <a:p>
            <a:pPr marL="1257300" lvl="2" indent="-342900" eaLnBrk="0" hangingPunct="0">
              <a:spcBef>
                <a:spcPct val="20000"/>
              </a:spcBef>
              <a:buFont typeface="Wingdings" pitchFamily="2" charset="2"/>
              <a:buChar char="v"/>
              <a:defRPr/>
            </a:pPr>
            <a:r>
              <a:rPr lang="en-US" sz="2800" b="1" kern="0" dirty="0">
                <a:latin typeface="Goudy Old Style" panose="02020502050305020303" pitchFamily="18" charset="0"/>
              </a:rPr>
              <a:t>one oxygen </a:t>
            </a:r>
          </a:p>
          <a:p>
            <a:pPr marL="1257300" lvl="2" indent="-342900" eaLnBrk="0" hangingPunct="0">
              <a:spcBef>
                <a:spcPct val="20000"/>
              </a:spcBef>
              <a:buFont typeface="Wingdings" pitchFamily="2" charset="2"/>
              <a:buChar char="v"/>
              <a:defRPr/>
            </a:pPr>
            <a:r>
              <a:rPr lang="en-US" sz="2800" b="1" kern="0" dirty="0">
                <a:latin typeface="Goudy Old Style" panose="02020502050305020303" pitchFamily="18" charset="0"/>
              </a:rPr>
              <a:t>two hydrogen.</a:t>
            </a:r>
          </a:p>
          <a:p>
            <a:pPr marL="342900" indent="-342900" eaLnBrk="0" hangingPunct="0">
              <a:spcBef>
                <a:spcPct val="20000"/>
              </a:spcBef>
              <a:buFontTx/>
              <a:buChar char="•"/>
              <a:defRPr/>
            </a:pPr>
            <a:endParaRPr lang="en-US" sz="2800" b="1" kern="0" dirty="0">
              <a:latin typeface="Goudy Old Style" panose="02020502050305020303" pitchFamily="18" charset="0"/>
            </a:endParaRPr>
          </a:p>
        </p:txBody>
      </p:sp>
      <p:grpSp>
        <p:nvGrpSpPr>
          <p:cNvPr id="2" name="Group 16"/>
          <p:cNvGrpSpPr>
            <a:grpSpLocks/>
          </p:cNvGrpSpPr>
          <p:nvPr/>
        </p:nvGrpSpPr>
        <p:grpSpPr bwMode="auto">
          <a:xfrm>
            <a:off x="4114800" y="1828801"/>
            <a:ext cx="2143125" cy="1767071"/>
            <a:chOff x="3120" y="2472"/>
            <a:chExt cx="1120" cy="877"/>
          </a:xfrm>
        </p:grpSpPr>
        <p:pic>
          <p:nvPicPr>
            <p:cNvPr id="61449" name="Picture 9"/>
            <p:cNvPicPr>
              <a:picLocks noChangeAspect="1" noChangeArrowheads="1"/>
            </p:cNvPicPr>
            <p:nvPr/>
          </p:nvPicPr>
          <p:blipFill>
            <a:blip r:embed="rId2" cstate="print"/>
            <a:srcRect/>
            <a:stretch>
              <a:fillRect/>
            </a:stretch>
          </p:blipFill>
          <p:spPr bwMode="auto">
            <a:xfrm>
              <a:off x="3120" y="2472"/>
              <a:ext cx="1120" cy="829"/>
            </a:xfrm>
            <a:prstGeom prst="rect">
              <a:avLst/>
            </a:prstGeom>
            <a:noFill/>
            <a:ln w="9525">
              <a:noFill/>
              <a:miter lim="800000"/>
              <a:headEnd/>
              <a:tailEnd/>
            </a:ln>
          </p:spPr>
        </p:pic>
        <p:sp>
          <p:nvSpPr>
            <p:cNvPr id="61450" name="Text Box 10"/>
            <p:cNvSpPr txBox="1">
              <a:spLocks noChangeArrowheads="1"/>
            </p:cNvSpPr>
            <p:nvPr/>
          </p:nvSpPr>
          <p:spPr bwMode="auto">
            <a:xfrm>
              <a:off x="3258" y="2591"/>
              <a:ext cx="224" cy="229"/>
            </a:xfrm>
            <a:prstGeom prst="rect">
              <a:avLst/>
            </a:prstGeom>
            <a:noFill/>
            <a:ln w="12700">
              <a:noFill/>
              <a:miter lim="800000"/>
              <a:headEnd/>
              <a:tailEnd/>
            </a:ln>
          </p:spPr>
          <p:txBody>
            <a:bodyPr wrap="none">
              <a:spAutoFit/>
            </a:bodyPr>
            <a:lstStyle/>
            <a:p>
              <a:pPr eaLnBrk="0" hangingPunct="0"/>
              <a:r>
                <a:rPr lang="en-US" sz="2400" b="1">
                  <a:latin typeface="Goudy Old Style" panose="02020502050305020303" pitchFamily="18" charset="0"/>
                </a:rPr>
                <a:t>H</a:t>
              </a:r>
              <a:endParaRPr lang="en-US" sz="2400">
                <a:latin typeface="Goudy Old Style" panose="02020502050305020303" pitchFamily="18" charset="0"/>
              </a:endParaRPr>
            </a:p>
          </p:txBody>
        </p:sp>
        <p:sp>
          <p:nvSpPr>
            <p:cNvPr id="61451" name="Text Box 11"/>
            <p:cNvSpPr txBox="1">
              <a:spLocks noChangeArrowheads="1"/>
            </p:cNvSpPr>
            <p:nvPr/>
          </p:nvSpPr>
          <p:spPr bwMode="auto">
            <a:xfrm>
              <a:off x="3959" y="3120"/>
              <a:ext cx="224" cy="229"/>
            </a:xfrm>
            <a:prstGeom prst="rect">
              <a:avLst/>
            </a:prstGeom>
            <a:noFill/>
            <a:ln w="12700">
              <a:noFill/>
              <a:miter lim="800000"/>
              <a:headEnd/>
              <a:tailEnd/>
            </a:ln>
          </p:spPr>
          <p:txBody>
            <a:bodyPr wrap="none">
              <a:spAutoFit/>
            </a:bodyPr>
            <a:lstStyle/>
            <a:p>
              <a:pPr eaLnBrk="0" hangingPunct="0"/>
              <a:r>
                <a:rPr lang="en-US" sz="2400" b="1">
                  <a:solidFill>
                    <a:schemeClr val="bg1"/>
                  </a:solidFill>
                  <a:latin typeface="Goudy Old Style" panose="02020502050305020303" pitchFamily="18" charset="0"/>
                </a:rPr>
                <a:t>H</a:t>
              </a:r>
              <a:endParaRPr lang="en-US" sz="2400">
                <a:latin typeface="Goudy Old Style" panose="02020502050305020303" pitchFamily="18" charset="0"/>
              </a:endParaRPr>
            </a:p>
          </p:txBody>
        </p:sp>
      </p:grpSp>
      <p:sp>
        <p:nvSpPr>
          <p:cNvPr id="61445" name="Text Box 13"/>
          <p:cNvSpPr txBox="1">
            <a:spLocks noChangeArrowheads="1"/>
          </p:cNvSpPr>
          <p:nvPr/>
        </p:nvSpPr>
        <p:spPr bwMode="auto">
          <a:xfrm>
            <a:off x="4876800" y="2743200"/>
            <a:ext cx="420688" cy="457200"/>
          </a:xfrm>
          <a:prstGeom prst="rect">
            <a:avLst/>
          </a:prstGeom>
          <a:noFill/>
          <a:ln w="12700">
            <a:noFill/>
            <a:miter lim="800000"/>
            <a:headEnd/>
            <a:tailEnd/>
          </a:ln>
        </p:spPr>
        <p:txBody>
          <a:bodyPr wrap="none">
            <a:spAutoFit/>
          </a:bodyPr>
          <a:lstStyle/>
          <a:p>
            <a:pPr eaLnBrk="0" hangingPunct="0"/>
            <a:r>
              <a:rPr lang="en-US" sz="2400" b="1">
                <a:latin typeface="Goudy Old Style" panose="02020502050305020303" pitchFamily="18" charset="0"/>
              </a:rPr>
              <a:t>O</a:t>
            </a:r>
            <a:endParaRPr lang="en-US" sz="2400">
              <a:latin typeface="Goudy Old Style" panose="02020502050305020303" pitchFamily="18" charset="0"/>
            </a:endParaRPr>
          </a:p>
        </p:txBody>
      </p:sp>
      <p:pic>
        <p:nvPicPr>
          <p:cNvPr id="61446" name="Picture 13" descr="http://www.umass.edu/microbio/chime/pe_beta/pe/atlas/morphs/water10/water10_animation.gif"/>
          <p:cNvPicPr>
            <a:picLocks noChangeAspect="1" noChangeArrowheads="1" noCrop="1"/>
          </p:cNvPicPr>
          <p:nvPr/>
        </p:nvPicPr>
        <p:blipFill>
          <a:blip r:embed="rId3" cstate="print"/>
          <a:srcRect/>
          <a:stretch>
            <a:fillRect/>
          </a:stretch>
        </p:blipFill>
        <p:spPr bwMode="auto">
          <a:xfrm>
            <a:off x="1773238" y="3733800"/>
            <a:ext cx="4779962" cy="2895600"/>
          </a:xfrm>
          <a:prstGeom prst="rect">
            <a:avLst/>
          </a:prstGeom>
          <a:noFill/>
          <a:ln w="9525">
            <a:noFill/>
            <a:miter lim="800000"/>
            <a:headEnd/>
            <a:tailEnd/>
          </a:ln>
        </p:spPr>
      </p:pic>
      <p:sp>
        <p:nvSpPr>
          <p:cNvPr id="61447" name="Text Box 10"/>
          <p:cNvSpPr txBox="1">
            <a:spLocks noChangeArrowheads="1"/>
          </p:cNvSpPr>
          <p:nvPr/>
        </p:nvSpPr>
        <p:spPr bwMode="auto">
          <a:xfrm>
            <a:off x="5486400" y="2438400"/>
            <a:ext cx="428322" cy="461665"/>
          </a:xfrm>
          <a:prstGeom prst="rect">
            <a:avLst/>
          </a:prstGeom>
          <a:noFill/>
          <a:ln w="12700">
            <a:noFill/>
            <a:miter lim="800000"/>
            <a:headEnd/>
            <a:tailEnd/>
          </a:ln>
        </p:spPr>
        <p:txBody>
          <a:bodyPr wrap="none">
            <a:spAutoFit/>
          </a:bodyPr>
          <a:lstStyle/>
          <a:p>
            <a:pPr eaLnBrk="0" hangingPunct="0"/>
            <a:r>
              <a:rPr lang="en-US" sz="2400" b="1">
                <a:latin typeface="Goudy Old Style" panose="02020502050305020303" pitchFamily="18" charset="0"/>
              </a:rPr>
              <a:t>H</a:t>
            </a:r>
            <a:endParaRPr lang="en-US" sz="2400">
              <a:latin typeface="Goudy Old Style" panose="02020502050305020303" pitchFamily="18" charset="0"/>
            </a:endParaRPr>
          </a:p>
        </p:txBody>
      </p:sp>
      <p:sp>
        <p:nvSpPr>
          <p:cNvPr id="61448" name="TextBox 10"/>
          <p:cNvSpPr txBox="1">
            <a:spLocks noChangeArrowheads="1"/>
          </p:cNvSpPr>
          <p:nvPr/>
        </p:nvSpPr>
        <p:spPr bwMode="auto">
          <a:xfrm>
            <a:off x="914400" y="304800"/>
            <a:ext cx="7147662" cy="584775"/>
          </a:xfrm>
          <a:prstGeom prst="rect">
            <a:avLst/>
          </a:prstGeom>
          <a:noFill/>
          <a:ln w="9525">
            <a:noFill/>
            <a:miter lim="800000"/>
            <a:headEnd/>
            <a:tailEnd/>
          </a:ln>
        </p:spPr>
        <p:txBody>
          <a:bodyPr wrap="none">
            <a:spAutoFit/>
          </a:bodyPr>
          <a:lstStyle/>
          <a:p>
            <a:r>
              <a:rPr lang="en-US" sz="3200" b="1" dirty="0">
                <a:latin typeface="Goudy Old Style" panose="02020502050305020303" pitchFamily="18" charset="0"/>
              </a:rPr>
              <a:t>STRUCTURE OF WATER MOLECULE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2463"/>
          </a:xfrm>
        </p:spPr>
        <p:txBody>
          <a:bodyPr>
            <a:normAutofit fontScale="90000"/>
          </a:bodyPr>
          <a:lstStyle/>
          <a:p>
            <a:pPr>
              <a:defRPr/>
            </a:pPr>
            <a:r>
              <a:rPr lang="en-US" b="1" dirty="0" smtClean="0">
                <a:latin typeface="Gabriola" pitchFamily="82" charset="0"/>
              </a:rPr>
              <a:t>Characteristics of water Cont</a:t>
            </a:r>
            <a:r>
              <a:rPr lang="en-US" dirty="0" smtClean="0">
                <a:latin typeface="Gabriola" pitchFamily="82" charset="0"/>
              </a:rPr>
              <a:t>.</a:t>
            </a:r>
            <a:endParaRPr lang="en-GB" dirty="0">
              <a:latin typeface="Gabriola" pitchFamily="82" charset="0"/>
            </a:endParaRPr>
          </a:p>
        </p:txBody>
      </p:sp>
      <p:sp>
        <p:nvSpPr>
          <p:cNvPr id="3" name="Content Placeholder 2"/>
          <p:cNvSpPr>
            <a:spLocks noGrp="1"/>
          </p:cNvSpPr>
          <p:nvPr>
            <p:ph idx="1"/>
          </p:nvPr>
        </p:nvSpPr>
        <p:spPr>
          <a:xfrm>
            <a:off x="381000" y="685800"/>
            <a:ext cx="8763000" cy="6172200"/>
          </a:xfrm>
        </p:spPr>
        <p:txBody>
          <a:bodyPr>
            <a:noAutofit/>
          </a:bodyPr>
          <a:lstStyle/>
          <a:p>
            <a:pPr>
              <a:buFontTx/>
              <a:buNone/>
              <a:defRPr/>
            </a:pPr>
            <a:r>
              <a:rPr lang="en-US" altLang="en-US" sz="2800" b="1" dirty="0" smtClean="0">
                <a:latin typeface="Goudy Old Style" panose="02020502050305020303" pitchFamily="18" charset="0"/>
              </a:rPr>
              <a:t>3. Shape</a:t>
            </a:r>
            <a:r>
              <a:rPr lang="en-US" altLang="en-US" sz="2800" dirty="0" smtClean="0">
                <a:latin typeface="Goudy Old Style" panose="02020502050305020303" pitchFamily="18" charset="0"/>
              </a:rPr>
              <a:t> </a:t>
            </a:r>
          </a:p>
          <a:p>
            <a:pPr>
              <a:buFont typeface="Wingdings" pitchFamily="2" charset="2"/>
              <a:buChar char="v"/>
              <a:defRPr/>
            </a:pPr>
            <a:r>
              <a:rPr lang="en-US" altLang="en-US" sz="2800" dirty="0" smtClean="0">
                <a:latin typeface="Goudy Old Style" panose="02020502050305020303" pitchFamily="18" charset="0"/>
              </a:rPr>
              <a:t>a bond angle of 104.5</a:t>
            </a:r>
            <a:r>
              <a:rPr lang="en-US" altLang="en-US" sz="2800" baseline="30000" dirty="0" smtClean="0">
                <a:latin typeface="Goudy Old Style" panose="02020502050305020303" pitchFamily="18" charset="0"/>
              </a:rPr>
              <a:t>o , </a:t>
            </a:r>
            <a:r>
              <a:rPr lang="en-US" altLang="zh-TW" sz="2800" dirty="0" smtClean="0">
                <a:latin typeface="Goudy Old Style" panose="02020502050305020303" pitchFamily="18" charset="0"/>
                <a:ea typeface="新細明體" pitchFamily="18" charset="-120"/>
              </a:rPr>
              <a:t>slightly less than the 109.5</a:t>
            </a:r>
            <a:r>
              <a:rPr lang="en-US" altLang="zh-TW" sz="2800" baseline="30000" dirty="0" smtClean="0">
                <a:latin typeface="Goudy Old Style" panose="02020502050305020303" pitchFamily="18" charset="0"/>
                <a:ea typeface="新細明體" pitchFamily="18" charset="-120"/>
              </a:rPr>
              <a:t>o</a:t>
            </a:r>
            <a:r>
              <a:rPr lang="en-US" altLang="zh-TW" sz="2800" dirty="0" smtClean="0">
                <a:latin typeface="Goudy Old Style" panose="02020502050305020303" pitchFamily="18" charset="0"/>
                <a:ea typeface="新細明體" pitchFamily="18" charset="-120"/>
              </a:rPr>
              <a:t> of a perfect tetrahedron</a:t>
            </a:r>
            <a:endParaRPr lang="en-US" altLang="en-US" sz="2800" dirty="0" smtClean="0">
              <a:latin typeface="Goudy Old Style" panose="02020502050305020303" pitchFamily="18" charset="0"/>
            </a:endParaRPr>
          </a:p>
          <a:p>
            <a:pPr>
              <a:buFont typeface="Wingdings" pitchFamily="2" charset="2"/>
              <a:buChar char="v"/>
              <a:defRPr/>
            </a:pPr>
            <a:r>
              <a:rPr lang="en-US" altLang="zh-TW" sz="2800" dirty="0" smtClean="0">
                <a:latin typeface="Goudy Old Style" panose="02020502050305020303" pitchFamily="18" charset="0"/>
                <a:ea typeface="新細明體" pitchFamily="18" charset="-120"/>
              </a:rPr>
              <a:t>Angle reduction due to the crowding by the nonbonding orbital/ electrons of the oxygen atom.</a:t>
            </a:r>
          </a:p>
          <a:p>
            <a:pPr marL="233363" indent="-233363">
              <a:spcBef>
                <a:spcPct val="50000"/>
              </a:spcBef>
              <a:buFont typeface="Wingdings" pitchFamily="2" charset="2"/>
              <a:buChar char="v"/>
              <a:defRPr/>
            </a:pPr>
            <a:r>
              <a:rPr lang="en-US" altLang="en-US" sz="2800" dirty="0" smtClean="0">
                <a:latin typeface="Goudy Old Style" panose="02020502050305020303" pitchFamily="18" charset="0"/>
              </a:rPr>
              <a:t>Angled arrangement of polar bonds creates a permanent dipole for a water molecule </a:t>
            </a:r>
          </a:p>
          <a:p>
            <a:pPr marL="233363" indent="-233363">
              <a:spcBef>
                <a:spcPct val="50000"/>
              </a:spcBef>
              <a:buFont typeface="Wingdings" pitchFamily="2" charset="2"/>
              <a:buChar char="v"/>
              <a:defRPr/>
            </a:pPr>
            <a:r>
              <a:rPr lang="en-GB" sz="2800" dirty="0">
                <a:latin typeface="Goudy Old Style" panose="02020502050305020303" pitchFamily="18" charset="0"/>
              </a:rPr>
              <a:t> The V-shape of the water molecule is also important because it allows for other    configurations of water to be formed. </a:t>
            </a:r>
            <a:endParaRPr lang="en-GB" sz="2800" dirty="0" smtClean="0">
              <a:latin typeface="Goudy Old Style" panose="02020502050305020303" pitchFamily="18" charset="0"/>
            </a:endParaRPr>
          </a:p>
          <a:p>
            <a:pPr marL="233363" indent="-233363">
              <a:spcBef>
                <a:spcPct val="50000"/>
              </a:spcBef>
              <a:buFont typeface="Wingdings" pitchFamily="2" charset="2"/>
              <a:buChar char="v"/>
              <a:defRPr/>
            </a:pPr>
            <a:r>
              <a:rPr lang="en-GB" sz="2800" dirty="0" smtClean="0">
                <a:latin typeface="Goudy Old Style" panose="02020502050305020303" pitchFamily="18" charset="0"/>
              </a:rPr>
              <a:t>Ice</a:t>
            </a:r>
            <a:r>
              <a:rPr lang="en-GB" sz="2800" dirty="0">
                <a:latin typeface="Goudy Old Style" panose="02020502050305020303" pitchFamily="18" charset="0"/>
              </a:rPr>
              <a:t>, for instance, has a very ordered lattice structure.    </a:t>
            </a:r>
            <a:endParaRPr lang="en-GB" sz="2800" dirty="0" smtClean="0">
              <a:latin typeface="Goudy Old Style" panose="02020502050305020303" pitchFamily="18" charset="0"/>
            </a:endParaRPr>
          </a:p>
          <a:p>
            <a:pPr marL="233363" indent="-233363">
              <a:spcBef>
                <a:spcPct val="50000"/>
              </a:spcBef>
              <a:buFont typeface="Wingdings" pitchFamily="2" charset="2"/>
              <a:buChar char="v"/>
              <a:defRPr/>
            </a:pPr>
            <a:r>
              <a:rPr lang="en-GB" sz="2800" dirty="0" smtClean="0">
                <a:latin typeface="Goudy Old Style" panose="02020502050305020303" pitchFamily="18" charset="0"/>
              </a:rPr>
              <a:t>Super </a:t>
            </a:r>
            <a:r>
              <a:rPr lang="en-GB" sz="2800" dirty="0">
                <a:latin typeface="Goudy Old Style" panose="02020502050305020303" pitchFamily="18" charset="0"/>
              </a:rPr>
              <a:t>cooled water (water below the freezing point) also has water molecules that are </a:t>
            </a:r>
            <a:r>
              <a:rPr lang="en-GB" sz="2800" dirty="0" smtClean="0">
                <a:latin typeface="Goudy Old Style" panose="02020502050305020303" pitchFamily="18" charset="0"/>
              </a:rPr>
              <a:t>structured </a:t>
            </a:r>
            <a:r>
              <a:rPr lang="en-GB" sz="2800" dirty="0">
                <a:latin typeface="Goudy Old Style" panose="02020502050305020303" pitchFamily="18" charset="0"/>
              </a:rPr>
              <a:t>in a certain way.    </a:t>
            </a:r>
            <a:endParaRPr lang="en-GB" sz="2800" dirty="0" smtClean="0">
              <a:latin typeface="Goudy Old Style" panose="02020502050305020303" pitchFamily="18" charset="0"/>
            </a:endParaRPr>
          </a:p>
          <a:p>
            <a:pPr marL="233363" indent="-233363">
              <a:spcBef>
                <a:spcPct val="50000"/>
              </a:spcBef>
              <a:buFont typeface="Wingdings" pitchFamily="2" charset="2"/>
              <a:buChar char="v"/>
              <a:defRPr/>
            </a:pPr>
            <a:r>
              <a:rPr lang="en-GB" sz="2800" dirty="0" smtClean="0">
                <a:latin typeface="Goudy Old Style" panose="02020502050305020303" pitchFamily="18" charset="0"/>
              </a:rPr>
              <a:t>Snowflakes </a:t>
            </a:r>
            <a:r>
              <a:rPr lang="en-GB" sz="2800" dirty="0">
                <a:latin typeface="Goudy Old Style" panose="02020502050305020303" pitchFamily="18" charset="0"/>
              </a:rPr>
              <a:t>have yet another shape. </a:t>
            </a:r>
            <a:endParaRPr lang="en-US" altLang="en-US" sz="2800" dirty="0" smtClean="0">
              <a:latin typeface="Goudy Old Style" panose="02020502050305020303" pitchFamily="18" charset="0"/>
            </a:endParaRPr>
          </a:p>
          <a:p>
            <a:pPr>
              <a:lnSpc>
                <a:spcPct val="120000"/>
              </a:lnSpc>
              <a:buFont typeface="Wingdings" pitchFamily="2" charset="2"/>
              <a:buChar char="v"/>
              <a:defRPr/>
            </a:pPr>
            <a:endParaRPr lang="en-GB" sz="2800" dirty="0" smtClean="0">
              <a:latin typeface="Goudy Old Style" panose="02020502050305020303" pitchFamily="18" charset="0"/>
            </a:endParaRPr>
          </a:p>
          <a:p>
            <a:pPr>
              <a:lnSpc>
                <a:spcPct val="120000"/>
              </a:lnSpc>
              <a:buFont typeface="Wingdings" pitchFamily="2" charset="2"/>
              <a:buChar char="v"/>
              <a:defRPr/>
            </a:pPr>
            <a:endParaRPr lang="en-GB" sz="2800" dirty="0">
              <a:latin typeface="Goudy Old Style" panose="02020502050305020303"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0"/>
            <a:ext cx="8229600" cy="581025"/>
          </a:xfrm>
        </p:spPr>
        <p:txBody>
          <a:bodyPr>
            <a:normAutofit fontScale="90000"/>
          </a:bodyPr>
          <a:lstStyle/>
          <a:p>
            <a:r>
              <a:rPr lang="en-GB" b="1" smtClean="0">
                <a:latin typeface="Gabriola" pitchFamily="82" charset="0"/>
              </a:rPr>
              <a:t>Characteristics cont.</a:t>
            </a:r>
          </a:p>
        </p:txBody>
      </p:sp>
      <p:sp>
        <p:nvSpPr>
          <p:cNvPr id="22531" name="Content Placeholder 2"/>
          <p:cNvSpPr>
            <a:spLocks noGrp="1"/>
          </p:cNvSpPr>
          <p:nvPr>
            <p:ph idx="1"/>
          </p:nvPr>
        </p:nvSpPr>
        <p:spPr>
          <a:xfrm>
            <a:off x="0" y="609600"/>
            <a:ext cx="5943600" cy="6019800"/>
          </a:xfrm>
        </p:spPr>
        <p:txBody>
          <a:bodyPr>
            <a:normAutofit fontScale="92500"/>
          </a:bodyPr>
          <a:lstStyle/>
          <a:p>
            <a:pPr marL="342900" lvl="1" indent="-342900">
              <a:buFontTx/>
              <a:buNone/>
              <a:defRPr/>
            </a:pPr>
            <a:r>
              <a:rPr lang="en-US" sz="3200" b="1" dirty="0" smtClean="0">
                <a:latin typeface="Gabriola" pitchFamily="82" charset="0"/>
              </a:rPr>
              <a:t>4. Crystal structure</a:t>
            </a:r>
          </a:p>
          <a:p>
            <a:pPr marL="342900" lvl="1" indent="-342900">
              <a:buFont typeface="Wingdings" pitchFamily="2" charset="2"/>
              <a:buChar char="v"/>
              <a:defRPr/>
            </a:pPr>
            <a:r>
              <a:rPr lang="en-US" sz="3200" dirty="0" smtClean="0">
                <a:effectLst>
                  <a:outerShdw blurRad="38100" dist="38100" dir="2700000" algn="tl">
                    <a:srgbClr val="C0C0C0"/>
                  </a:outerShdw>
                </a:effectLst>
                <a:latin typeface="Gabriola" pitchFamily="82" charset="0"/>
                <a:ea typeface="+mn-ea"/>
                <a:cs typeface="+mn-cs"/>
              </a:rPr>
              <a:t> H2O forms a crystal structure due to polarity,</a:t>
            </a:r>
          </a:p>
          <a:p>
            <a:pPr marL="342900" lvl="1" indent="-342900">
              <a:buFont typeface="Wingdings" pitchFamily="2" charset="2"/>
              <a:buChar char="v"/>
              <a:defRPr/>
            </a:pPr>
            <a:r>
              <a:rPr lang="en-US" sz="3200" dirty="0" smtClean="0">
                <a:effectLst>
                  <a:outerShdw blurRad="38100" dist="38100" dir="2700000" algn="tl">
                    <a:srgbClr val="C0C0C0"/>
                  </a:outerShdw>
                </a:effectLst>
                <a:latin typeface="Gabriola" pitchFamily="82" charset="0"/>
              </a:rPr>
              <a:t>Water is closely packed- </a:t>
            </a:r>
            <a:r>
              <a:rPr lang="en-US" sz="3200" dirty="0" smtClean="0">
                <a:latin typeface="Gabriola" pitchFamily="82" charset="0"/>
              </a:rPr>
              <a:t>Liquid water has </a:t>
            </a:r>
            <a:r>
              <a:rPr lang="en-US" sz="3200" dirty="0" smtClean="0">
                <a:effectLst>
                  <a:outerShdw blurRad="38100" dist="38100" dir="2700000" algn="tl">
                    <a:srgbClr val="C0C0C0"/>
                  </a:outerShdw>
                </a:effectLst>
                <a:latin typeface="Gabriola" pitchFamily="82" charset="0"/>
              </a:rPr>
              <a:t>H- bonds  that constantly formed. &amp; broken </a:t>
            </a:r>
          </a:p>
          <a:p>
            <a:pPr marL="342900" lvl="1" indent="-342900">
              <a:buFont typeface="Wingdings" pitchFamily="2" charset="2"/>
              <a:buChar char="v"/>
              <a:defRPr/>
            </a:pPr>
            <a:r>
              <a:rPr lang="en-US" sz="3200" dirty="0" smtClean="0">
                <a:effectLst>
                  <a:outerShdw blurRad="38100" dist="38100" dir="2700000" algn="tl">
                    <a:srgbClr val="C0C0C0"/>
                  </a:outerShdw>
                </a:effectLst>
                <a:latin typeface="Gabriola" pitchFamily="82" charset="0"/>
              </a:rPr>
              <a:t>Ice is loosely packed-  </a:t>
            </a:r>
            <a:r>
              <a:rPr lang="en-US" sz="3200" dirty="0" smtClean="0">
                <a:latin typeface="Gabriola" pitchFamily="82" charset="0"/>
              </a:rPr>
              <a:t>forms a </a:t>
            </a:r>
            <a:r>
              <a:rPr lang="en-US" sz="3200" dirty="0" smtClean="0">
                <a:effectLst>
                  <a:outerShdw blurRad="38100" dist="38100" dir="2700000" algn="tl">
                    <a:srgbClr val="C0C0C0"/>
                  </a:outerShdw>
                </a:effectLst>
                <a:latin typeface="Gabriola" pitchFamily="82" charset="0"/>
              </a:rPr>
              <a:t>crystal-like lattice</a:t>
            </a:r>
            <a:r>
              <a:rPr lang="en-US" sz="3200" dirty="0" smtClean="0">
                <a:latin typeface="Gabriola" pitchFamily="82" charset="0"/>
              </a:rPr>
              <a:t> whereby molecules are set at fixed distances.  </a:t>
            </a:r>
          </a:p>
          <a:p>
            <a:pPr marL="342900" lvl="1" indent="-342900">
              <a:buFont typeface="Wingdings" pitchFamily="2" charset="2"/>
              <a:buChar char="v"/>
              <a:defRPr/>
            </a:pPr>
            <a:r>
              <a:rPr lang="en-US" sz="3200" dirty="0" smtClean="0">
                <a:effectLst>
                  <a:outerShdw blurRad="38100" dist="38100" dir="2700000" algn="tl">
                    <a:srgbClr val="C0C0C0"/>
                  </a:outerShdw>
                </a:effectLst>
                <a:latin typeface="Gabriola" pitchFamily="82" charset="0"/>
                <a:ea typeface="+mn-ea"/>
                <a:cs typeface="+mn-cs"/>
              </a:rPr>
              <a:t>Ice is less dense </a:t>
            </a:r>
            <a:r>
              <a:rPr lang="en-US" sz="3200" dirty="0" smtClean="0">
                <a:latin typeface="Gabriola" pitchFamily="82" charset="0"/>
              </a:rPr>
              <a:t>&amp; floats </a:t>
            </a:r>
            <a:r>
              <a:rPr lang="en-US" sz="3200" dirty="0" smtClean="0">
                <a:effectLst>
                  <a:outerShdw blurRad="38100" dist="38100" dir="2700000" algn="tl">
                    <a:srgbClr val="C0C0C0"/>
                  </a:outerShdw>
                </a:effectLst>
                <a:latin typeface="Gabriola" pitchFamily="82" charset="0"/>
                <a:ea typeface="+mn-ea"/>
                <a:cs typeface="+mn-cs"/>
              </a:rPr>
              <a:t> on liquid water.</a:t>
            </a:r>
          </a:p>
          <a:p>
            <a:pPr algn="just">
              <a:lnSpc>
                <a:spcPct val="80000"/>
              </a:lnSpc>
              <a:buFont typeface="Wingdings" pitchFamily="2" charset="2"/>
              <a:buChar char="v"/>
              <a:defRPr/>
            </a:pPr>
            <a:r>
              <a:rPr lang="en-GB" dirty="0" smtClean="0">
                <a:latin typeface="Gabriola" pitchFamily="82" charset="0"/>
              </a:rPr>
              <a:t>H-bond provides cohesive forces that makes water a liquid at room temperature </a:t>
            </a:r>
          </a:p>
          <a:p>
            <a:pPr algn="just">
              <a:lnSpc>
                <a:spcPct val="80000"/>
              </a:lnSpc>
              <a:buFont typeface="Wingdings" pitchFamily="2" charset="2"/>
              <a:buChar char="v"/>
              <a:defRPr/>
            </a:pPr>
            <a:r>
              <a:rPr lang="en-GB" dirty="0" smtClean="0">
                <a:latin typeface="Gabriola" pitchFamily="82" charset="0"/>
              </a:rPr>
              <a:t>favours the extreme ordering of molecules that is typical of crystalline water.</a:t>
            </a:r>
            <a:endParaRPr lang="en-US" dirty="0" smtClean="0">
              <a:latin typeface="Gabriola" pitchFamily="82" charset="0"/>
            </a:endParaRPr>
          </a:p>
          <a:p>
            <a:pPr>
              <a:buFont typeface="Wingdings" pitchFamily="2" charset="2"/>
              <a:buChar char="v"/>
              <a:defRPr/>
            </a:pPr>
            <a:endParaRPr lang="en-US" dirty="0" smtClean="0">
              <a:latin typeface="Gabriola" pitchFamily="82" charset="0"/>
            </a:endParaRPr>
          </a:p>
          <a:p>
            <a:pPr>
              <a:buFontTx/>
              <a:buNone/>
              <a:defRPr/>
            </a:pPr>
            <a:endParaRPr lang="en-GB" dirty="0" smtClean="0">
              <a:latin typeface="Gabriola" pitchFamily="82" charset="0"/>
            </a:endParaRPr>
          </a:p>
        </p:txBody>
      </p:sp>
      <p:pic>
        <p:nvPicPr>
          <p:cNvPr id="67588" name="Picture 1029"/>
          <p:cNvPicPr>
            <a:picLocks noChangeAspect="1" noChangeArrowheads="1"/>
          </p:cNvPicPr>
          <p:nvPr/>
        </p:nvPicPr>
        <p:blipFill>
          <a:blip r:embed="rId3" cstate="print"/>
          <a:srcRect/>
          <a:stretch>
            <a:fillRect/>
          </a:stretch>
        </p:blipFill>
        <p:spPr bwMode="auto">
          <a:xfrm>
            <a:off x="5943600" y="914400"/>
            <a:ext cx="3200400" cy="2667000"/>
          </a:xfrm>
          <a:prstGeom prst="rect">
            <a:avLst/>
          </a:prstGeom>
          <a:noFill/>
          <a:ln w="9525">
            <a:noFill/>
            <a:miter lim="800000"/>
            <a:headEnd/>
            <a:tailEnd/>
          </a:ln>
        </p:spPr>
      </p:pic>
      <p:pic>
        <p:nvPicPr>
          <p:cNvPr id="67589" name="Picture 1030"/>
          <p:cNvPicPr>
            <a:picLocks noChangeAspect="1" noChangeArrowheads="1"/>
          </p:cNvPicPr>
          <p:nvPr/>
        </p:nvPicPr>
        <p:blipFill>
          <a:blip r:embed="rId4" cstate="print"/>
          <a:srcRect/>
          <a:stretch>
            <a:fillRect/>
          </a:stretch>
        </p:blipFill>
        <p:spPr bwMode="auto">
          <a:xfrm>
            <a:off x="5943600" y="3962400"/>
            <a:ext cx="3200400" cy="2743200"/>
          </a:xfrm>
          <a:prstGeom prst="rect">
            <a:avLst/>
          </a:prstGeom>
          <a:noFill/>
          <a:ln w="9525">
            <a:noFill/>
            <a:miter lim="800000"/>
            <a:headEnd/>
            <a:tailEnd/>
          </a:ln>
        </p:spPr>
      </p:pic>
      <p:sp>
        <p:nvSpPr>
          <p:cNvPr id="7" name="Text Box 1031"/>
          <p:cNvSpPr txBox="1">
            <a:spLocks noChangeArrowheads="1"/>
          </p:cNvSpPr>
          <p:nvPr/>
        </p:nvSpPr>
        <p:spPr bwMode="auto">
          <a:xfrm>
            <a:off x="6550025" y="304800"/>
            <a:ext cx="1603375" cy="641350"/>
          </a:xfrm>
          <a:prstGeom prst="rect">
            <a:avLst/>
          </a:prstGeom>
          <a:noFill/>
          <a:ln w="12700">
            <a:noFill/>
            <a:miter lim="800000"/>
            <a:headEnd/>
            <a:tailEnd/>
          </a:ln>
          <a:effectLst/>
        </p:spPr>
        <p:txBody>
          <a:bodyPr wrap="none">
            <a:spAutoFit/>
          </a:bodyPr>
          <a:lstStyle/>
          <a:p>
            <a:pPr eaLnBrk="0" hangingPunct="0">
              <a:defRPr/>
            </a:pPr>
            <a:r>
              <a:rPr lang="en-US" sz="3600" b="1" dirty="0">
                <a:solidFill>
                  <a:srgbClr val="FF0000"/>
                </a:solidFill>
                <a:effectLst>
                  <a:outerShdw blurRad="38100" dist="38100" dir="2700000" algn="tl">
                    <a:srgbClr val="000000"/>
                  </a:outerShdw>
                </a:effectLst>
                <a:latin typeface="Comic Sans MS" pitchFamily="66" charset="0"/>
              </a:rPr>
              <a:t>Water</a:t>
            </a:r>
          </a:p>
        </p:txBody>
      </p:sp>
      <p:sp>
        <p:nvSpPr>
          <p:cNvPr id="8" name="Text Box 1032"/>
          <p:cNvSpPr txBox="1">
            <a:spLocks noChangeArrowheads="1"/>
          </p:cNvSpPr>
          <p:nvPr/>
        </p:nvSpPr>
        <p:spPr bwMode="auto">
          <a:xfrm>
            <a:off x="6772275" y="3397250"/>
            <a:ext cx="923925" cy="641350"/>
          </a:xfrm>
          <a:prstGeom prst="rect">
            <a:avLst/>
          </a:prstGeom>
          <a:noFill/>
          <a:ln w="12700">
            <a:noFill/>
            <a:miter lim="800000"/>
            <a:headEnd/>
            <a:tailEnd/>
          </a:ln>
          <a:effectLst/>
        </p:spPr>
        <p:txBody>
          <a:bodyPr wrap="none">
            <a:spAutoFit/>
          </a:bodyPr>
          <a:lstStyle/>
          <a:p>
            <a:pPr eaLnBrk="0" hangingPunct="0">
              <a:defRPr/>
            </a:pPr>
            <a:r>
              <a:rPr lang="en-US" sz="3600" b="1" dirty="0">
                <a:solidFill>
                  <a:srgbClr val="FF0000"/>
                </a:solidFill>
                <a:effectLst>
                  <a:outerShdw blurRad="38100" dist="38100" dir="2700000" algn="tl">
                    <a:srgbClr val="000000"/>
                  </a:outerShdw>
                </a:effectLst>
                <a:latin typeface="Comic Sans MS" pitchFamily="66" charset="0"/>
              </a:rPr>
              <a:t>Ice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4"/>
          <p:cNvSpPr txBox="1">
            <a:spLocks noChangeArrowheads="1"/>
          </p:cNvSpPr>
          <p:nvPr/>
        </p:nvSpPr>
        <p:spPr bwMode="auto">
          <a:xfrm>
            <a:off x="0" y="5791200"/>
            <a:ext cx="9144000" cy="923925"/>
          </a:xfrm>
          <a:prstGeom prst="rect">
            <a:avLst/>
          </a:prstGeom>
          <a:noFill/>
          <a:ln w="9525">
            <a:noFill/>
            <a:miter lim="800000"/>
            <a:headEnd/>
            <a:tailEnd/>
          </a:ln>
        </p:spPr>
        <p:txBody>
          <a:bodyPr>
            <a:spAutoFit/>
          </a:bodyPr>
          <a:lstStyle/>
          <a:p>
            <a:pPr algn="ctr" eaLnBrk="0" hangingPunct="0">
              <a:spcBef>
                <a:spcPct val="50000"/>
              </a:spcBef>
            </a:pPr>
            <a:r>
              <a:rPr lang="en-US" sz="5400" i="1">
                <a:latin typeface="Times" pitchFamily="18" charset="0"/>
              </a:rPr>
              <a:t>Ice 		water		 	vapor</a:t>
            </a:r>
          </a:p>
        </p:txBody>
      </p:sp>
      <p:pic>
        <p:nvPicPr>
          <p:cNvPr id="68611" name="Picture 5"/>
          <p:cNvPicPr>
            <a:picLocks noChangeAspect="1" noChangeArrowheads="1"/>
          </p:cNvPicPr>
          <p:nvPr/>
        </p:nvPicPr>
        <p:blipFill>
          <a:blip r:embed="rId3" cstate="print"/>
          <a:srcRect l="833" t="27771" r="850" b="17796"/>
          <a:stretch>
            <a:fillRect/>
          </a:stretch>
        </p:blipFill>
        <p:spPr bwMode="auto">
          <a:xfrm>
            <a:off x="0" y="1295400"/>
            <a:ext cx="8991600" cy="4648200"/>
          </a:xfrm>
          <a:prstGeom prst="rect">
            <a:avLst/>
          </a:prstGeom>
          <a:noFill/>
          <a:ln w="9525">
            <a:noFill/>
            <a:miter lim="800000"/>
            <a:headEnd/>
            <a:tailEnd/>
          </a:ln>
        </p:spPr>
      </p:pic>
      <p:sp>
        <p:nvSpPr>
          <p:cNvPr id="5" name="Title 1"/>
          <p:cNvSpPr txBox="1">
            <a:spLocks/>
          </p:cNvSpPr>
          <p:nvPr/>
        </p:nvSpPr>
        <p:spPr>
          <a:xfrm>
            <a:off x="457200" y="261938"/>
            <a:ext cx="8229600" cy="652462"/>
          </a:xfrm>
          <a:prstGeom prst="rect">
            <a:avLst/>
          </a:prstGeom>
        </p:spPr>
        <p:txBody>
          <a:bodyPr>
            <a:normAutofit fontScale="90000" lnSpcReduction="10000"/>
          </a:bodyPr>
          <a:lstStyle/>
          <a:p>
            <a:pPr algn="ctr" eaLnBrk="0" hangingPunct="0">
              <a:defRPr/>
            </a:pPr>
            <a:r>
              <a:rPr lang="en-US" sz="4400" b="1" kern="0">
                <a:solidFill>
                  <a:schemeClr val="tx2"/>
                </a:solidFill>
                <a:latin typeface="Gabriola" pitchFamily="82" charset="0"/>
                <a:ea typeface="+mj-ea"/>
                <a:cs typeface="+mj-cs"/>
              </a:rPr>
              <a:t>Characteristics of water Cont</a:t>
            </a:r>
            <a:r>
              <a:rPr lang="en-US" sz="4400" kern="0">
                <a:solidFill>
                  <a:schemeClr val="tx2"/>
                </a:solidFill>
                <a:latin typeface="Gabriola" pitchFamily="82" charset="0"/>
                <a:ea typeface="+mj-ea"/>
                <a:cs typeface="+mj-cs"/>
              </a:rPr>
              <a:t>.</a:t>
            </a:r>
            <a:endParaRPr lang="en-GB" sz="4400" kern="0" dirty="0">
              <a:solidFill>
                <a:schemeClr val="tx2"/>
              </a:solidFill>
              <a:latin typeface="Gabriola" pitchFamily="82"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381000"/>
            <a:ext cx="8229600" cy="1143000"/>
          </a:xfrm>
        </p:spPr>
        <p:txBody>
          <a:bodyPr/>
          <a:lstStyle/>
          <a:p>
            <a:r>
              <a:rPr lang="en-US" b="1" smtClean="0">
                <a:latin typeface="Gabriola" pitchFamily="82" charset="0"/>
              </a:rPr>
              <a:t>Characteristics of water </a:t>
            </a:r>
            <a:r>
              <a:rPr lang="en-GB" b="1" smtClean="0">
                <a:latin typeface="Gabriola" pitchFamily="82" charset="0"/>
              </a:rPr>
              <a:t>Cont.</a:t>
            </a:r>
          </a:p>
        </p:txBody>
      </p:sp>
      <p:sp>
        <p:nvSpPr>
          <p:cNvPr id="23555" name="Content Placeholder 2"/>
          <p:cNvSpPr>
            <a:spLocks noGrp="1"/>
          </p:cNvSpPr>
          <p:nvPr>
            <p:ph idx="1"/>
          </p:nvPr>
        </p:nvSpPr>
        <p:spPr>
          <a:xfrm>
            <a:off x="304800" y="457200"/>
            <a:ext cx="8839200" cy="6400800"/>
          </a:xfrm>
        </p:spPr>
        <p:txBody>
          <a:bodyPr>
            <a:normAutofit fontScale="77500" lnSpcReduction="20000"/>
          </a:bodyPr>
          <a:lstStyle/>
          <a:p>
            <a:pPr marL="342900" lvl="1" indent="-342900">
              <a:buFontTx/>
              <a:buNone/>
              <a:defRPr/>
            </a:pPr>
            <a:r>
              <a:rPr lang="en-US" b="1" dirty="0" smtClean="0">
                <a:latin typeface="Goudy Old Style" panose="02020502050305020303" pitchFamily="18" charset="0"/>
              </a:rPr>
              <a:t>4</a:t>
            </a:r>
            <a:r>
              <a:rPr lang="en-US" sz="3200" b="1" dirty="0" smtClean="0">
                <a:effectLst>
                  <a:outerShdw blurRad="38100" dist="38100" dir="2700000" algn="tl">
                    <a:srgbClr val="C0C0C0"/>
                  </a:outerShdw>
                </a:effectLst>
                <a:latin typeface="Goudy Old Style" panose="02020502050305020303" pitchFamily="18" charset="0"/>
              </a:rPr>
              <a:t>.	</a:t>
            </a:r>
            <a:r>
              <a:rPr lang="en-US" b="1" dirty="0">
                <a:latin typeface="Goudy Old Style" panose="02020502050305020303" pitchFamily="18" charset="0"/>
              </a:rPr>
              <a:t>Heat  capacity–the </a:t>
            </a:r>
            <a:r>
              <a:rPr lang="en-US" dirty="0">
                <a:latin typeface="Goudy Old Style" panose="02020502050305020303" pitchFamily="18" charset="0"/>
              </a:rPr>
              <a:t>capacity to absorb or release heat</a:t>
            </a:r>
          </a:p>
          <a:p>
            <a:pPr marL="342900" lvl="1" indent="-342900">
              <a:buFont typeface="Wingdings" pitchFamily="2" charset="2"/>
              <a:buChar char="v"/>
              <a:defRPr/>
            </a:pPr>
            <a:r>
              <a:rPr lang="en-US" dirty="0">
                <a:latin typeface="Goudy Old Style" panose="02020502050305020303" pitchFamily="18" charset="0"/>
              </a:rPr>
              <a:t>Has large heat capacity-absorbs and releases heat energy slowly</a:t>
            </a:r>
          </a:p>
          <a:p>
            <a:pPr lvl="0"/>
            <a:r>
              <a:rPr lang="en-GB" sz="2000" dirty="0"/>
              <a:t>Multiple H-bonds must be broken to increase kinetic energy of water molecules. </a:t>
            </a:r>
            <a:endParaRPr lang="en-GB" sz="2000" dirty="0" smtClean="0"/>
          </a:p>
          <a:p>
            <a:pPr lvl="0"/>
            <a:r>
              <a:rPr lang="en-GB" sz="2000" dirty="0" smtClean="0"/>
              <a:t>This </a:t>
            </a:r>
            <a:r>
              <a:rPr lang="en-GB" sz="2000" dirty="0"/>
              <a:t>minimizes temperature fluctuations in cells and on earth.</a:t>
            </a:r>
            <a:endParaRPr lang="en-US" sz="2000" dirty="0"/>
          </a:p>
          <a:p>
            <a:pPr>
              <a:buFont typeface="Wingdings" panose="05000000000000000000" pitchFamily="2" charset="2"/>
              <a:buChar char="v"/>
              <a:defRPr/>
            </a:pPr>
            <a:r>
              <a:rPr lang="en-US" sz="2800" dirty="0" smtClean="0">
                <a:latin typeface="Goudy Old Style" panose="02020502050305020303" pitchFamily="18" charset="0"/>
              </a:rPr>
              <a:t>resists </a:t>
            </a:r>
            <a:r>
              <a:rPr lang="en-US" sz="2800" dirty="0">
                <a:latin typeface="Goudy Old Style" panose="02020502050305020303" pitchFamily="18" charset="0"/>
              </a:rPr>
              <a:t>changes in temp both during heating or </a:t>
            </a:r>
            <a:r>
              <a:rPr lang="en-US" sz="2800" dirty="0" err="1" smtClean="0">
                <a:latin typeface="Goudy Old Style" panose="02020502050305020303" pitchFamily="18" charset="0"/>
              </a:rPr>
              <a:t>coolin</a:t>
            </a:r>
            <a:endParaRPr lang="en-US" sz="2800" dirty="0" smtClean="0">
              <a:latin typeface="Goudy Old Style" panose="02020502050305020303" pitchFamily="18" charset="0"/>
            </a:endParaRPr>
          </a:p>
          <a:p>
            <a:pPr>
              <a:buFont typeface="Wingdings" panose="05000000000000000000" pitchFamily="2" charset="2"/>
              <a:buChar char="v"/>
              <a:defRPr/>
            </a:pPr>
            <a:r>
              <a:rPr lang="en-US" sz="2800" dirty="0" smtClean="0">
                <a:latin typeface="Goudy Old Style" panose="02020502050305020303" pitchFamily="18" charset="0"/>
              </a:rPr>
              <a:t>Specific </a:t>
            </a:r>
            <a:r>
              <a:rPr lang="en-US" sz="2800" dirty="0">
                <a:latin typeface="Goudy Old Style" panose="02020502050305020303" pitchFamily="18" charset="0"/>
              </a:rPr>
              <a:t>heat capacity: amount of heat required to raise / lower 1g of a substance by 1° C.</a:t>
            </a:r>
          </a:p>
          <a:p>
            <a:pPr marL="342900" lvl="1" indent="-342900">
              <a:buFont typeface="Wingdings" pitchFamily="2" charset="2"/>
              <a:buChar char="v"/>
              <a:defRPr/>
            </a:pPr>
            <a:r>
              <a:rPr lang="en-GB" dirty="0">
                <a:latin typeface="Goudy Old Style" panose="02020502050305020303" pitchFamily="18" charset="0"/>
              </a:rPr>
              <a:t>The large heat capacity and high water content in organisms contribute to    thermal regulation and prevent local temperature fluctuations. </a:t>
            </a:r>
          </a:p>
          <a:p>
            <a:pPr marL="342900" lvl="1" indent="-342900">
              <a:buFont typeface="Wingdings" pitchFamily="2" charset="2"/>
              <a:buChar char="v"/>
              <a:defRPr/>
            </a:pPr>
            <a:r>
              <a:rPr lang="en-US" dirty="0">
                <a:latin typeface="Goudy Old Style" panose="02020502050305020303" pitchFamily="18" charset="0"/>
              </a:rPr>
              <a:t>helps organisms maintain their body temperature in the safe range</a:t>
            </a:r>
            <a:r>
              <a:rPr lang="en-US" dirty="0" smtClean="0">
                <a:latin typeface="Goudy Old Style" panose="02020502050305020303" pitchFamily="18" charset="0"/>
              </a:rPr>
              <a:t>.</a:t>
            </a:r>
          </a:p>
          <a:p>
            <a:pPr marL="342900" lvl="1" indent="-342900">
              <a:buFont typeface="Wingdings" pitchFamily="2" charset="2"/>
              <a:buChar char="v"/>
              <a:defRPr/>
            </a:pPr>
            <a:r>
              <a:rPr lang="en-GB" dirty="0">
                <a:latin typeface="Goudy Old Style" panose="02020502050305020303" pitchFamily="18" charset="0"/>
              </a:rPr>
              <a:t>The large heat capacity of the oceans and seas allows them to act as heat reservoirs    such that sea </a:t>
            </a:r>
            <a:r>
              <a:rPr lang="en-GB" dirty="0" smtClean="0">
                <a:latin typeface="Goudy Old Style" panose="02020502050305020303" pitchFamily="18" charset="0"/>
              </a:rPr>
              <a:t>temp </a:t>
            </a:r>
            <a:r>
              <a:rPr lang="en-GB" dirty="0">
                <a:latin typeface="Goudy Old Style" panose="02020502050305020303" pitchFamily="18" charset="0"/>
              </a:rPr>
              <a:t>vary only a third as much as land </a:t>
            </a:r>
            <a:r>
              <a:rPr lang="en-GB" dirty="0" smtClean="0">
                <a:latin typeface="Goudy Old Style" panose="02020502050305020303" pitchFamily="18" charset="0"/>
              </a:rPr>
              <a:t>temp </a:t>
            </a:r>
            <a:r>
              <a:rPr lang="en-GB" dirty="0">
                <a:latin typeface="Goudy Old Style" panose="02020502050305020303" pitchFamily="18" charset="0"/>
              </a:rPr>
              <a:t>and </a:t>
            </a:r>
            <a:r>
              <a:rPr lang="en-GB" dirty="0" smtClean="0">
                <a:latin typeface="Goudy Old Style" panose="02020502050305020303" pitchFamily="18" charset="0"/>
              </a:rPr>
              <a:t>so moderate </a:t>
            </a:r>
            <a:r>
              <a:rPr lang="en-GB" dirty="0">
                <a:latin typeface="Goudy Old Style" panose="02020502050305020303" pitchFamily="18" charset="0"/>
              </a:rPr>
              <a:t>our climate.</a:t>
            </a:r>
            <a:endParaRPr lang="en-US" dirty="0">
              <a:latin typeface="Goudy Old Style" panose="02020502050305020303" pitchFamily="18" charset="0"/>
            </a:endParaRPr>
          </a:p>
          <a:p>
            <a:pPr marL="0" indent="0">
              <a:buNone/>
              <a:defRPr/>
            </a:pPr>
            <a:r>
              <a:rPr lang="en-US" sz="2800" dirty="0">
                <a:latin typeface="Goudy Old Style" panose="02020502050305020303" pitchFamily="18" charset="0"/>
              </a:rPr>
              <a:t>High latent heat of vaporization:</a:t>
            </a:r>
          </a:p>
          <a:p>
            <a:pPr>
              <a:buFont typeface="Wingdings" panose="05000000000000000000" pitchFamily="2" charset="2"/>
              <a:buChar char="v"/>
              <a:defRPr/>
            </a:pPr>
            <a:r>
              <a:rPr lang="en-US" sz="2800" dirty="0">
                <a:latin typeface="Goudy Old Style" panose="02020502050305020303" pitchFamily="18" charset="0"/>
              </a:rPr>
              <a:t>energy required to convert 1g of a substance from a liquid to a gaseous state </a:t>
            </a:r>
          </a:p>
          <a:p>
            <a:pPr>
              <a:buFont typeface="Wingdings" panose="05000000000000000000" pitchFamily="2" charset="2"/>
              <a:buChar char="v"/>
              <a:defRPr/>
            </a:pPr>
            <a:r>
              <a:rPr lang="en-US" sz="2800" dirty="0">
                <a:latin typeface="Goudy Old Style" panose="02020502050305020303" pitchFamily="18" charset="0"/>
              </a:rPr>
              <a:t>Water has high heat of </a:t>
            </a:r>
            <a:r>
              <a:rPr lang="en-US" sz="2800" dirty="0" smtClean="0">
                <a:latin typeface="Goudy Old Style" panose="02020502050305020303" pitchFamily="18" charset="0"/>
              </a:rPr>
              <a:t>vaporization </a:t>
            </a:r>
            <a:r>
              <a:rPr lang="en-US" sz="2800" dirty="0" err="1" smtClean="0">
                <a:latin typeface="Goudy Old Style" panose="02020502050305020303" pitchFamily="18" charset="0"/>
              </a:rPr>
              <a:t>appro</a:t>
            </a:r>
            <a:r>
              <a:rPr lang="en-US" sz="2800" dirty="0" smtClean="0">
                <a:latin typeface="Goudy Old Style" panose="02020502050305020303" pitchFamily="18" charset="0"/>
              </a:rPr>
              <a:t>. 540 </a:t>
            </a:r>
            <a:r>
              <a:rPr lang="en-US" sz="2800" dirty="0" err="1" smtClean="0">
                <a:latin typeface="Goudy Old Style" panose="02020502050305020303" pitchFamily="18" charset="0"/>
              </a:rPr>
              <a:t>cal</a:t>
            </a:r>
            <a:r>
              <a:rPr lang="en-US" sz="2800" dirty="0" smtClean="0">
                <a:latin typeface="Goudy Old Style" panose="02020502050305020303" pitchFamily="18" charset="0"/>
              </a:rPr>
              <a:t>/g</a:t>
            </a:r>
          </a:p>
          <a:p>
            <a:pPr>
              <a:buFont typeface="Wingdings" panose="05000000000000000000" pitchFamily="2" charset="2"/>
              <a:buChar char="v"/>
              <a:defRPr/>
            </a:pPr>
            <a:r>
              <a:rPr lang="en-GB" sz="2000" dirty="0" smtClean="0"/>
              <a:t>Due </a:t>
            </a:r>
            <a:r>
              <a:rPr lang="en-US" sz="2000" dirty="0">
                <a:latin typeface="Goudy Old Style" panose="02020502050305020303" pitchFamily="18" charset="0"/>
              </a:rPr>
              <a:t>numerous</a:t>
            </a:r>
            <a:r>
              <a:rPr lang="en-GB" sz="2000" dirty="0" smtClean="0"/>
              <a:t>H-bonds </a:t>
            </a:r>
            <a:r>
              <a:rPr lang="en-GB" sz="2000" dirty="0"/>
              <a:t>must be broken to allow water molecules to dissociate from one another and enter gas phase</a:t>
            </a:r>
            <a:endParaRPr lang="en-US" sz="2800" dirty="0">
              <a:latin typeface="Goudy Old Style" panose="02020502050305020303" pitchFamily="18" charset="0"/>
            </a:endParaRPr>
          </a:p>
          <a:p>
            <a:pPr>
              <a:buFont typeface="Wingdings" panose="05000000000000000000" pitchFamily="2" charset="2"/>
              <a:buChar char="v"/>
              <a:defRPr/>
            </a:pPr>
            <a:r>
              <a:rPr lang="en-GB" sz="2800" dirty="0" smtClean="0">
                <a:latin typeface="Goudy Old Style" panose="02020502050305020303" pitchFamily="18" charset="0"/>
              </a:rPr>
              <a:t>The </a:t>
            </a:r>
            <a:r>
              <a:rPr lang="en-GB" sz="2800" dirty="0">
                <a:latin typeface="Goudy Old Style" panose="02020502050305020303" pitchFamily="18" charset="0"/>
              </a:rPr>
              <a:t>high latent heat of evaporation gives resistance to dehydration and considerable   evaporative cooling.</a:t>
            </a:r>
          </a:p>
          <a:p>
            <a:pPr>
              <a:buFont typeface="Wingdings" panose="05000000000000000000" pitchFamily="2" charset="2"/>
              <a:buChar char="v"/>
              <a:defRPr/>
            </a:pPr>
            <a:r>
              <a:rPr lang="en-US" sz="2800" dirty="0">
                <a:latin typeface="Goudy Old Style" panose="02020502050305020303" pitchFamily="18" charset="0"/>
              </a:rPr>
              <a:t>As water evaporates, it removes a lot of heat with it (cooling effect).</a:t>
            </a:r>
          </a:p>
          <a:p>
            <a:pPr>
              <a:buFont typeface="Wingdings" panose="05000000000000000000" pitchFamily="2" charset="2"/>
              <a:buChar char="v"/>
              <a:defRPr/>
            </a:pPr>
            <a:endParaRPr lang="en-US" sz="2800" dirty="0">
              <a:latin typeface="Goudy Old Style" panose="02020502050305020303" pitchFamily="18" charset="0"/>
            </a:endParaRPr>
          </a:p>
          <a:p>
            <a:pPr>
              <a:defRPr/>
            </a:pPr>
            <a:endParaRPr lang="en-US" sz="2800" dirty="0">
              <a:latin typeface="Goudy Old Style" panose="02020502050305020303" pitchFamily="18" charset="0"/>
            </a:endParaRPr>
          </a:p>
          <a:p>
            <a:pPr>
              <a:defRPr/>
            </a:pPr>
            <a:endParaRPr lang="en-US" sz="2800" dirty="0">
              <a:latin typeface="Goudy Old Style" panose="02020502050305020303" pitchFamily="18" charset="0"/>
            </a:endParaRPr>
          </a:p>
          <a:p>
            <a:pPr marL="342900" lvl="1" indent="-342900">
              <a:buFont typeface="Wingdings" pitchFamily="2" charset="2"/>
              <a:buChar char="v"/>
              <a:defRPr/>
            </a:pPr>
            <a:endParaRPr lang="en-US" dirty="0">
              <a:latin typeface="Goudy Old Style" panose="02020502050305020303" pitchFamily="18" charset="0"/>
            </a:endParaRPr>
          </a:p>
          <a:p>
            <a:pPr>
              <a:defRPr/>
            </a:pPr>
            <a:endParaRPr lang="en-GB" sz="2800" dirty="0">
              <a:latin typeface="Goudy Old Style" panose="02020502050305020303"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sz="2400">
              <a:latin typeface="Gabriola" pitchFamily="82" charset="0"/>
            </a:endParaRPr>
          </a:p>
        </p:txBody>
      </p:sp>
      <p:sp>
        <p:nvSpPr>
          <p:cNvPr id="3" name="Rectangle 3"/>
          <p:cNvSpPr txBox="1">
            <a:spLocks noChangeArrowheads="1"/>
          </p:cNvSpPr>
          <p:nvPr/>
        </p:nvSpPr>
        <p:spPr bwMode="auto">
          <a:xfrm>
            <a:off x="685800" y="228600"/>
            <a:ext cx="7772400" cy="1143000"/>
          </a:xfrm>
          <a:prstGeom prst="rect">
            <a:avLst/>
          </a:prstGeom>
          <a:noFill/>
          <a:ln w="9525">
            <a:noFill/>
            <a:miter lim="800000"/>
            <a:headEnd/>
            <a:tailEnd/>
          </a:ln>
        </p:spPr>
        <p:txBody>
          <a:bodyPr lIns="90487" tIns="44450" rIns="90487" bIns="44450" anchor="ctr"/>
          <a:lstStyle/>
          <a:p>
            <a:pPr algn="ctr" eaLnBrk="0" hangingPunct="0">
              <a:defRPr/>
            </a:pPr>
            <a:r>
              <a:rPr lang="en-US" sz="3600" b="1" kern="0" dirty="0">
                <a:effectLst>
                  <a:outerShdw blurRad="38100" dist="38100" dir="2700000" algn="tl">
                    <a:srgbClr val="C0C0C0"/>
                  </a:outerShdw>
                </a:effectLst>
                <a:latin typeface="Goudy Old Style" panose="02020502050305020303" pitchFamily="18" charset="0"/>
              </a:rPr>
              <a:t>High </a:t>
            </a:r>
            <a:r>
              <a:rPr lang="en-US" sz="3600" b="1" kern="0" dirty="0" smtClean="0">
                <a:effectLst>
                  <a:outerShdw blurRad="38100" dist="38100" dir="2700000" algn="tl">
                    <a:srgbClr val="C0C0C0"/>
                  </a:outerShdw>
                </a:effectLst>
                <a:latin typeface="Goudy Old Style" panose="02020502050305020303" pitchFamily="18" charset="0"/>
              </a:rPr>
              <a:t>boiling and melting </a:t>
            </a:r>
            <a:r>
              <a:rPr lang="en-US" sz="3600" b="1" kern="0" dirty="0">
                <a:effectLst>
                  <a:outerShdw blurRad="38100" dist="38100" dir="2700000" algn="tl">
                    <a:srgbClr val="C0C0C0"/>
                  </a:outerShdw>
                </a:effectLst>
                <a:latin typeface="Goudy Old Style" panose="02020502050305020303" pitchFamily="18" charset="0"/>
              </a:rPr>
              <a:t>points: </a:t>
            </a:r>
          </a:p>
          <a:p>
            <a:pPr algn="ctr" eaLnBrk="0" hangingPunct="0">
              <a:defRPr/>
            </a:pPr>
            <a:endParaRPr lang="en-US" sz="4800" b="1" kern="0" dirty="0">
              <a:effectLst>
                <a:outerShdw blurRad="38100" dist="38100" dir="2700000" algn="tl">
                  <a:srgbClr val="C0C0C0"/>
                </a:outerShdw>
              </a:effectLst>
              <a:latin typeface="Gabriola" pitchFamily="82" charset="0"/>
              <a:ea typeface="+mj-ea"/>
              <a:cs typeface="+mj-cs"/>
            </a:endParaRPr>
          </a:p>
        </p:txBody>
      </p:sp>
      <p:sp>
        <p:nvSpPr>
          <p:cNvPr id="4" name="Content Placeholder 4"/>
          <p:cNvSpPr txBox="1">
            <a:spLocks/>
          </p:cNvSpPr>
          <p:nvPr/>
        </p:nvSpPr>
        <p:spPr bwMode="auto">
          <a:xfrm>
            <a:off x="228600" y="631371"/>
            <a:ext cx="8915400" cy="5867400"/>
          </a:xfrm>
          <a:prstGeom prst="rect">
            <a:avLst/>
          </a:prstGeom>
          <a:noFill/>
          <a:ln w="9525">
            <a:noFill/>
            <a:miter lim="800000"/>
            <a:headEnd/>
            <a:tailEnd/>
          </a:ln>
        </p:spPr>
        <p:txBody>
          <a:bodyPr lIns="90487" tIns="44450" rIns="90487" bIns="44450"/>
          <a:lstStyle/>
          <a:p>
            <a:pPr marL="742950" lvl="1" indent="-285750" eaLnBrk="0" hangingPunct="0">
              <a:spcBef>
                <a:spcPct val="20000"/>
              </a:spcBef>
              <a:buFontTx/>
              <a:buChar char="–"/>
              <a:defRPr/>
            </a:pPr>
            <a:r>
              <a:rPr lang="en-US" sz="2800" dirty="0">
                <a:latin typeface="Goudy Old Style" panose="02020502050305020303" pitchFamily="18" charset="0"/>
              </a:rPr>
              <a:t>Has high boiling and melting point</a:t>
            </a:r>
          </a:p>
          <a:p>
            <a:pPr marL="742950" lvl="1" indent="-285750" eaLnBrk="0" hangingPunct="0">
              <a:spcBef>
                <a:spcPct val="20000"/>
              </a:spcBef>
              <a:buFontTx/>
              <a:buChar char="–"/>
              <a:defRPr/>
            </a:pPr>
            <a:r>
              <a:rPr lang="en-US" sz="2800" dirty="0">
                <a:latin typeface="Goudy Old Style" panose="02020502050305020303" pitchFamily="18" charset="0"/>
              </a:rPr>
              <a:t>pure water boils at 100 °C and freezes at 0 °C at sea level. </a:t>
            </a:r>
          </a:p>
          <a:p>
            <a:pPr marL="742950" lvl="1" indent="-285750" eaLnBrk="0" hangingPunct="0">
              <a:spcBef>
                <a:spcPct val="20000"/>
              </a:spcBef>
              <a:buFontTx/>
              <a:buChar char="–"/>
              <a:defRPr/>
            </a:pPr>
            <a:r>
              <a:rPr lang="en-US" sz="2800" dirty="0">
                <a:latin typeface="Goudy Old Style" panose="02020502050305020303" pitchFamily="18" charset="0"/>
              </a:rPr>
              <a:t>The high boiling temp decreases at higher elevations (lower atmospheric pressure). </a:t>
            </a:r>
          </a:p>
          <a:p>
            <a:pPr marL="742950" lvl="1" indent="-285750" eaLnBrk="0" hangingPunct="0">
              <a:spcBef>
                <a:spcPct val="20000"/>
              </a:spcBef>
              <a:buFontTx/>
              <a:buChar char="–"/>
              <a:defRPr/>
            </a:pPr>
            <a:r>
              <a:rPr lang="en-GB" sz="2800" dirty="0">
                <a:latin typeface="Goudy Old Style" panose="02020502050305020303" pitchFamily="18" charset="0"/>
              </a:rPr>
              <a:t>Unusually high </a:t>
            </a:r>
            <a:r>
              <a:rPr lang="en-GB" sz="2800" dirty="0" err="1" smtClean="0">
                <a:latin typeface="Goudy Old Style" panose="02020502050305020303" pitchFamily="18" charset="0"/>
              </a:rPr>
              <a:t>Mp</a:t>
            </a:r>
            <a:r>
              <a:rPr lang="en-GB" sz="2800" dirty="0" smtClean="0">
                <a:latin typeface="Goudy Old Style" panose="02020502050305020303" pitchFamily="18" charset="0"/>
              </a:rPr>
              <a:t> and </a:t>
            </a:r>
            <a:r>
              <a:rPr lang="en-GB" sz="2800" dirty="0" err="1" smtClean="0">
                <a:latin typeface="Goudy Old Style" panose="02020502050305020303" pitchFamily="18" charset="0"/>
              </a:rPr>
              <a:t>Bp</a:t>
            </a:r>
            <a:r>
              <a:rPr lang="en-GB" sz="2800" i="1" dirty="0" smtClean="0">
                <a:latin typeface="Goudy Old Style" panose="02020502050305020303" pitchFamily="18" charset="0"/>
              </a:rPr>
              <a:t>:- </a:t>
            </a:r>
            <a:r>
              <a:rPr lang="en-GB" sz="2800" dirty="0" smtClean="0">
                <a:latin typeface="Goudy Old Style" panose="02020502050305020303" pitchFamily="18" charset="0"/>
              </a:rPr>
              <a:t> </a:t>
            </a:r>
            <a:r>
              <a:rPr lang="en-GB" sz="2800" dirty="0">
                <a:latin typeface="Goudy Old Style" panose="02020502050305020303" pitchFamily="18" charset="0"/>
              </a:rPr>
              <a:t>a lot of energy is needed to disrupt H-bonds in ice crystal </a:t>
            </a:r>
            <a:r>
              <a:rPr lang="en-GB" sz="2800" dirty="0" smtClean="0">
                <a:latin typeface="Goudy Old Style" panose="02020502050305020303" pitchFamily="18" charset="0"/>
              </a:rPr>
              <a:t>lattice/in </a:t>
            </a:r>
            <a:r>
              <a:rPr lang="en-GB" sz="2800" dirty="0">
                <a:latin typeface="Goudy Old Style" panose="02020502050305020303" pitchFamily="18" charset="0"/>
              </a:rPr>
              <a:t>liquid water, </a:t>
            </a:r>
            <a:endParaRPr lang="en-GB" sz="2800" dirty="0" smtClean="0">
              <a:latin typeface="Goudy Old Style" panose="02020502050305020303" pitchFamily="18" charset="0"/>
            </a:endParaRPr>
          </a:p>
          <a:p>
            <a:pPr marL="742950" lvl="1" indent="-285750" eaLnBrk="0" hangingPunct="0">
              <a:spcBef>
                <a:spcPct val="20000"/>
              </a:spcBef>
              <a:buFontTx/>
              <a:buChar char="–"/>
              <a:defRPr/>
            </a:pPr>
            <a:r>
              <a:rPr lang="en-GB" sz="2800" dirty="0" smtClean="0">
                <a:latin typeface="Goudy Old Style" panose="02020502050305020303" pitchFamily="18" charset="0"/>
              </a:rPr>
              <a:t>H-bonds </a:t>
            </a:r>
            <a:r>
              <a:rPr lang="en-GB" sz="2800" dirty="0">
                <a:latin typeface="Goudy Old Style" panose="02020502050305020303" pitchFamily="18" charset="0"/>
              </a:rPr>
              <a:t>break and reform frequently giving it fluidity</a:t>
            </a:r>
            <a:r>
              <a:rPr lang="en-GB" sz="2800" dirty="0" smtClean="0">
                <a:latin typeface="Goudy Old Style" panose="02020502050305020303" pitchFamily="18" charset="0"/>
              </a:rPr>
              <a:t>.</a:t>
            </a:r>
            <a:endParaRPr lang="en-US" sz="2800" dirty="0">
              <a:latin typeface="Goudy Old Style" panose="020205020503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ox(in)">
                                      <p:cBhvr>
                                        <p:cTn id="15" dur="500"/>
                                        <p:tgtEl>
                                          <p:spTgt spid="4">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ox(in)">
                                      <p:cBhvr>
                                        <p:cTn id="18" dur="500"/>
                                        <p:tgtEl>
                                          <p:spTgt spid="4">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ox(in)">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76200"/>
            <a:ext cx="8229600" cy="928688"/>
          </a:xfrm>
        </p:spPr>
        <p:txBody>
          <a:bodyPr/>
          <a:lstStyle/>
          <a:p>
            <a:r>
              <a:rPr lang="en-US" sz="2800" smtClean="0">
                <a:latin typeface="Goudy Old Style" panose="02020502050305020303" pitchFamily="18" charset="0"/>
              </a:rPr>
              <a:t>Characteristics of water cont.</a:t>
            </a:r>
            <a:endParaRPr lang="en-GB" sz="2800" smtClean="0">
              <a:latin typeface="Goudy Old Style" panose="02020502050305020303" pitchFamily="18" charset="0"/>
            </a:endParaRPr>
          </a:p>
        </p:txBody>
      </p:sp>
      <p:sp>
        <p:nvSpPr>
          <p:cNvPr id="71683" name="Rectangle 5"/>
          <p:cNvSpPr>
            <a:spLocks noChangeArrowheads="1"/>
          </p:cNvSpPr>
          <p:nvPr/>
        </p:nvSpPr>
        <p:spPr bwMode="auto">
          <a:xfrm>
            <a:off x="142875" y="762000"/>
            <a:ext cx="9001125" cy="5650778"/>
          </a:xfrm>
          <a:prstGeom prst="rect">
            <a:avLst/>
          </a:prstGeom>
          <a:noFill/>
          <a:ln w="9525">
            <a:noFill/>
            <a:miter lim="800000"/>
            <a:headEnd/>
            <a:tailEnd/>
          </a:ln>
        </p:spPr>
        <p:txBody>
          <a:bodyPr>
            <a:spAutoFit/>
          </a:bodyPr>
          <a:lstStyle/>
          <a:p>
            <a:pPr lvl="1">
              <a:lnSpc>
                <a:spcPct val="90000"/>
              </a:lnSpc>
            </a:pPr>
            <a:r>
              <a:rPr lang="en-US" sz="2800" b="1" dirty="0">
                <a:latin typeface="Goudy Old Style" panose="02020502050305020303" pitchFamily="18" charset="0"/>
              </a:rPr>
              <a:t>5. Cohesion </a:t>
            </a:r>
            <a:r>
              <a:rPr lang="en-US" sz="2800" b="1" dirty="0" smtClean="0">
                <a:latin typeface="Goudy Old Style" panose="02020502050305020303" pitchFamily="18" charset="0"/>
              </a:rPr>
              <a:t>and adhesion </a:t>
            </a:r>
          </a:p>
          <a:p>
            <a:pPr>
              <a:spcBef>
                <a:spcPct val="50000"/>
              </a:spcBef>
            </a:pPr>
            <a:r>
              <a:rPr lang="en-US" sz="2800" b="1" i="1" dirty="0" smtClean="0">
                <a:latin typeface="Goudy Old Style" panose="02020502050305020303" pitchFamily="18" charset="0"/>
              </a:rPr>
              <a:t>Cohesion</a:t>
            </a:r>
            <a:r>
              <a:rPr lang="en-US" sz="2800" dirty="0" smtClean="0">
                <a:latin typeface="Goudy Old Style" panose="02020502050305020303" pitchFamily="18" charset="0"/>
              </a:rPr>
              <a:t> -intermolecular attraction between like molecules</a:t>
            </a:r>
          </a:p>
          <a:p>
            <a:pPr>
              <a:spcBef>
                <a:spcPct val="50000"/>
              </a:spcBef>
            </a:pPr>
            <a:r>
              <a:rPr lang="en-US" sz="2800" b="1" i="1" dirty="0" smtClean="0">
                <a:latin typeface="Goudy Old Style" panose="02020502050305020303" pitchFamily="18" charset="0"/>
              </a:rPr>
              <a:t>Adhesion</a:t>
            </a:r>
            <a:r>
              <a:rPr lang="en-US" sz="2800" dirty="0" smtClean="0">
                <a:latin typeface="Goudy Old Style" panose="02020502050305020303" pitchFamily="18" charset="0"/>
              </a:rPr>
              <a:t> </a:t>
            </a:r>
            <a:r>
              <a:rPr lang="en-US" sz="2800" dirty="0">
                <a:latin typeface="Goudy Old Style" panose="02020502050305020303" pitchFamily="18" charset="0"/>
              </a:rPr>
              <a:t>is an attraction between unlike molecule</a:t>
            </a: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endParaRPr lang="en-US" sz="2800" b="1" dirty="0">
              <a:latin typeface="Goudy Old Style" panose="02020502050305020303" pitchFamily="18" charset="0"/>
            </a:endParaRPr>
          </a:p>
          <a:p>
            <a:pPr lvl="1">
              <a:lnSpc>
                <a:spcPct val="90000"/>
              </a:lnSpc>
            </a:pPr>
            <a:r>
              <a:rPr lang="en-US" sz="2800" b="1" dirty="0">
                <a:latin typeface="Goudy Old Style" panose="02020502050305020303" pitchFamily="18" charset="0"/>
              </a:rPr>
              <a:t>	</a:t>
            </a:r>
            <a:endParaRPr lang="en-US" sz="2800" dirty="0">
              <a:latin typeface="Goudy Old Style" panose="02020502050305020303" pitchFamily="18" charset="0"/>
            </a:endParaRPr>
          </a:p>
        </p:txBody>
      </p:sp>
      <p:pic>
        <p:nvPicPr>
          <p:cNvPr id="71685" name="Picture 9" descr="npo0001a9"/>
          <p:cNvPicPr>
            <a:picLocks noChangeAspect="1" noChangeArrowheads="1"/>
          </p:cNvPicPr>
          <p:nvPr/>
        </p:nvPicPr>
        <p:blipFill>
          <a:blip r:embed="rId3" cstate="print"/>
          <a:srcRect l="5624" t="14998" r="5624" b="7498"/>
          <a:stretch>
            <a:fillRect/>
          </a:stretch>
        </p:blipFill>
        <p:spPr bwMode="auto">
          <a:xfrm>
            <a:off x="1295400" y="2794000"/>
            <a:ext cx="6553200" cy="4292600"/>
          </a:xfrm>
          <a:prstGeom prst="rect">
            <a:avLst/>
          </a:prstGeom>
          <a:noFill/>
          <a:ln w="9525">
            <a:noFill/>
            <a:miter lim="800000"/>
            <a:headEnd/>
            <a:tailEnd/>
          </a:ln>
        </p:spPr>
      </p:pic>
      <p:grpSp>
        <p:nvGrpSpPr>
          <p:cNvPr id="2" name="Group 7"/>
          <p:cNvGrpSpPr>
            <a:grpSpLocks/>
          </p:cNvGrpSpPr>
          <p:nvPr/>
        </p:nvGrpSpPr>
        <p:grpSpPr bwMode="auto">
          <a:xfrm>
            <a:off x="2209800" y="2578100"/>
            <a:ext cx="1549400" cy="1003300"/>
            <a:chOff x="1392" y="1624"/>
            <a:chExt cx="976" cy="632"/>
          </a:xfrm>
        </p:grpSpPr>
        <p:sp>
          <p:nvSpPr>
            <p:cNvPr id="71691" name="Oval 8"/>
            <p:cNvSpPr>
              <a:spLocks noChangeArrowheads="1"/>
            </p:cNvSpPr>
            <p:nvPr/>
          </p:nvSpPr>
          <p:spPr bwMode="auto">
            <a:xfrm>
              <a:off x="1632" y="1968"/>
              <a:ext cx="432" cy="288"/>
            </a:xfrm>
            <a:prstGeom prst="ellipse">
              <a:avLst/>
            </a:prstGeom>
            <a:noFill/>
            <a:ln w="28575">
              <a:solidFill>
                <a:srgbClr val="FF0000"/>
              </a:solidFill>
              <a:round/>
              <a:headEnd/>
              <a:tailEnd/>
            </a:ln>
          </p:spPr>
          <p:txBody>
            <a:bodyPr wrap="none" anchor="ctr"/>
            <a:lstStyle/>
            <a:p>
              <a:endParaRPr lang="en-US" sz="2800">
                <a:latin typeface="Goudy Old Style" panose="02020502050305020303" pitchFamily="18" charset="0"/>
              </a:endParaRPr>
            </a:p>
          </p:txBody>
        </p:sp>
        <p:sp>
          <p:nvSpPr>
            <p:cNvPr id="71692" name="Text Box 9"/>
            <p:cNvSpPr txBox="1">
              <a:spLocks noChangeArrowheads="1"/>
            </p:cNvSpPr>
            <p:nvPr/>
          </p:nvSpPr>
          <p:spPr bwMode="auto">
            <a:xfrm>
              <a:off x="1392" y="1624"/>
              <a:ext cx="976" cy="330"/>
            </a:xfrm>
            <a:prstGeom prst="rect">
              <a:avLst/>
            </a:prstGeom>
            <a:noFill/>
            <a:ln w="9525">
              <a:noFill/>
              <a:miter lim="800000"/>
              <a:headEnd/>
              <a:tailEnd/>
            </a:ln>
          </p:spPr>
          <p:txBody>
            <a:bodyPr wrap="none">
              <a:spAutoFit/>
            </a:bodyPr>
            <a:lstStyle/>
            <a:p>
              <a:r>
                <a:rPr lang="en-US" sz="2800">
                  <a:solidFill>
                    <a:srgbClr val="FF0000"/>
                  </a:solidFill>
                  <a:latin typeface="Goudy Old Style" panose="02020502050305020303" pitchFamily="18" charset="0"/>
                </a:rPr>
                <a:t>Adhesion</a:t>
              </a:r>
            </a:p>
          </p:txBody>
        </p:sp>
      </p:grpSp>
      <p:sp>
        <p:nvSpPr>
          <p:cNvPr id="71687" name="Oval 10"/>
          <p:cNvSpPr>
            <a:spLocks noChangeArrowheads="1"/>
          </p:cNvSpPr>
          <p:nvPr/>
        </p:nvSpPr>
        <p:spPr bwMode="auto">
          <a:xfrm>
            <a:off x="5867400" y="5422900"/>
            <a:ext cx="685800" cy="457200"/>
          </a:xfrm>
          <a:prstGeom prst="ellipse">
            <a:avLst/>
          </a:prstGeom>
          <a:noFill/>
          <a:ln w="28575">
            <a:solidFill>
              <a:srgbClr val="FF0000"/>
            </a:solidFill>
            <a:round/>
            <a:headEnd/>
            <a:tailEnd/>
          </a:ln>
        </p:spPr>
        <p:txBody>
          <a:bodyPr wrap="none" anchor="ctr"/>
          <a:lstStyle/>
          <a:p>
            <a:endParaRPr lang="en-US" sz="2800">
              <a:latin typeface="Goudy Old Style" panose="02020502050305020303" pitchFamily="18" charset="0"/>
            </a:endParaRPr>
          </a:p>
        </p:txBody>
      </p:sp>
      <p:sp>
        <p:nvSpPr>
          <p:cNvPr id="71688" name="Text Box 11"/>
          <p:cNvSpPr txBox="1">
            <a:spLocks noChangeArrowheads="1"/>
          </p:cNvSpPr>
          <p:nvPr/>
        </p:nvSpPr>
        <p:spPr bwMode="auto">
          <a:xfrm>
            <a:off x="5726112" y="4876800"/>
            <a:ext cx="1560042" cy="523220"/>
          </a:xfrm>
          <a:prstGeom prst="rect">
            <a:avLst/>
          </a:prstGeom>
          <a:noFill/>
          <a:ln w="9525">
            <a:noFill/>
            <a:miter lim="800000"/>
            <a:headEnd/>
            <a:tailEnd/>
          </a:ln>
        </p:spPr>
        <p:txBody>
          <a:bodyPr wrap="none">
            <a:spAutoFit/>
          </a:bodyPr>
          <a:lstStyle/>
          <a:p>
            <a:r>
              <a:rPr lang="en-US" sz="2800" dirty="0">
                <a:solidFill>
                  <a:srgbClr val="FF0000"/>
                </a:solidFill>
                <a:latin typeface="Goudy Old Style" panose="02020502050305020303" pitchFamily="18" charset="0"/>
              </a:rPr>
              <a:t>Cohesion</a:t>
            </a:r>
          </a:p>
        </p:txBody>
      </p:sp>
      <p:sp>
        <p:nvSpPr>
          <p:cNvPr id="71689" name="Text Box 12"/>
          <p:cNvSpPr txBox="1">
            <a:spLocks noChangeArrowheads="1"/>
          </p:cNvSpPr>
          <p:nvPr/>
        </p:nvSpPr>
        <p:spPr bwMode="auto">
          <a:xfrm>
            <a:off x="1646529" y="4191000"/>
            <a:ext cx="2526718" cy="523220"/>
          </a:xfrm>
          <a:prstGeom prst="rect">
            <a:avLst/>
          </a:prstGeom>
          <a:noFill/>
          <a:ln w="9525">
            <a:noFill/>
            <a:miter lim="800000"/>
            <a:headEnd/>
            <a:tailEnd/>
          </a:ln>
        </p:spPr>
        <p:txBody>
          <a:bodyPr wrap="none">
            <a:spAutoFit/>
          </a:bodyPr>
          <a:lstStyle/>
          <a:p>
            <a:pPr algn="ctr"/>
            <a:r>
              <a:rPr lang="en-US" sz="2800" dirty="0">
                <a:solidFill>
                  <a:srgbClr val="FF0000"/>
                </a:solidFill>
                <a:latin typeface="Goudy Old Style" panose="02020502050305020303" pitchFamily="18" charset="0"/>
              </a:rPr>
              <a:t>attracted to glass</a:t>
            </a:r>
          </a:p>
        </p:txBody>
      </p:sp>
      <p:sp>
        <p:nvSpPr>
          <p:cNvPr id="71690" name="Text Box 13"/>
          <p:cNvSpPr txBox="1">
            <a:spLocks noChangeArrowheads="1"/>
          </p:cNvSpPr>
          <p:nvPr/>
        </p:nvSpPr>
        <p:spPr bwMode="auto">
          <a:xfrm>
            <a:off x="4068095" y="6019800"/>
            <a:ext cx="3368423" cy="523220"/>
          </a:xfrm>
          <a:prstGeom prst="rect">
            <a:avLst/>
          </a:prstGeom>
          <a:noFill/>
          <a:ln w="9525">
            <a:noFill/>
            <a:miter lim="800000"/>
            <a:headEnd/>
            <a:tailEnd/>
          </a:ln>
        </p:spPr>
        <p:txBody>
          <a:bodyPr wrap="none">
            <a:spAutoFit/>
          </a:bodyPr>
          <a:lstStyle/>
          <a:p>
            <a:pPr algn="ctr"/>
            <a:r>
              <a:rPr lang="en-US" sz="2800">
                <a:solidFill>
                  <a:srgbClr val="FF0000"/>
                </a:solidFill>
                <a:latin typeface="Goudy Old Style" panose="02020502050305020303" pitchFamily="18" charset="0"/>
              </a:rPr>
              <a:t>attracted to each other</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4" name="Title 3"/>
          <p:cNvSpPr>
            <a:spLocks noGrp="1"/>
          </p:cNvSpPr>
          <p:nvPr>
            <p:ph type="title" idx="4294967295"/>
          </p:nvPr>
        </p:nvSpPr>
        <p:spPr>
          <a:xfrm>
            <a:off x="685800" y="152400"/>
            <a:ext cx="7772400" cy="457200"/>
          </a:xfrm>
        </p:spPr>
        <p:txBody>
          <a:bodyPr lIns="90487" tIns="44450" rIns="90487" bIns="44450">
            <a:noAutofit/>
          </a:bodyPr>
          <a:lstStyle/>
          <a:p>
            <a:pPr>
              <a:defRPr/>
            </a:pPr>
            <a:r>
              <a:rPr lang="en-US" sz="3600" b="1" dirty="0">
                <a:latin typeface="Goudy Old Style" panose="02020502050305020303" pitchFamily="18" charset="0"/>
                <a:ea typeface="+mn-ea"/>
                <a:cs typeface="+mn-cs"/>
              </a:rPr>
              <a:t>Cohesion</a:t>
            </a:r>
            <a:br>
              <a:rPr lang="en-US" sz="3600" b="1" dirty="0">
                <a:latin typeface="Goudy Old Style" panose="02020502050305020303" pitchFamily="18" charset="0"/>
                <a:ea typeface="+mn-ea"/>
                <a:cs typeface="+mn-cs"/>
              </a:rPr>
            </a:br>
            <a:endParaRPr lang="en-US" sz="3600" b="1" dirty="0">
              <a:latin typeface="Goudy Old Style" panose="02020502050305020303" pitchFamily="18" charset="0"/>
              <a:ea typeface="+mn-ea"/>
              <a:cs typeface="+mn-cs"/>
            </a:endParaRPr>
          </a:p>
        </p:txBody>
      </p:sp>
      <p:sp>
        <p:nvSpPr>
          <p:cNvPr id="5" name="Content Placeholder 4"/>
          <p:cNvSpPr>
            <a:spLocks noGrp="1"/>
          </p:cNvSpPr>
          <p:nvPr>
            <p:ph idx="4294967295"/>
          </p:nvPr>
        </p:nvSpPr>
        <p:spPr>
          <a:xfrm>
            <a:off x="304800" y="533400"/>
            <a:ext cx="5486400" cy="6324600"/>
          </a:xfrm>
        </p:spPr>
        <p:txBody>
          <a:bodyPr lIns="90487" tIns="44450" rIns="90487" bIns="44450">
            <a:normAutofit fontScale="92500" lnSpcReduction="10000"/>
          </a:bodyPr>
          <a:lstStyle/>
          <a:p>
            <a:pPr algn="just">
              <a:buFont typeface="Wingdings" panose="05000000000000000000" pitchFamily="2" charset="2"/>
              <a:buChar char="v"/>
              <a:defRPr/>
            </a:pPr>
            <a:r>
              <a:rPr lang="en-US" sz="2800" dirty="0">
                <a:latin typeface="Goudy Old Style" panose="02020502050305020303" pitchFamily="18" charset="0"/>
              </a:rPr>
              <a:t>Forces of attraction between particles of the same </a:t>
            </a:r>
            <a:r>
              <a:rPr lang="en-US" sz="2800" dirty="0" smtClean="0">
                <a:latin typeface="Goudy Old Style" panose="02020502050305020303" pitchFamily="18" charset="0"/>
              </a:rPr>
              <a:t>substance-</a:t>
            </a:r>
            <a:r>
              <a:rPr lang="en-US" sz="2800" dirty="0" err="1" smtClean="0">
                <a:latin typeface="Goudy Old Style" panose="02020502050305020303" pitchFamily="18" charset="0"/>
              </a:rPr>
              <a:t>eg</a:t>
            </a:r>
            <a:r>
              <a:rPr lang="en-US" sz="2800" dirty="0" smtClean="0">
                <a:latin typeface="Goudy Old Style" panose="02020502050305020303" pitchFamily="18" charset="0"/>
              </a:rPr>
              <a:t> </a:t>
            </a:r>
            <a:r>
              <a:rPr lang="en-US" altLang="zh-TW" sz="2800" dirty="0" smtClean="0">
                <a:latin typeface="Goudy Old Style" panose="02020502050305020303" pitchFamily="18" charset="0"/>
              </a:rPr>
              <a:t>among adjacent </a:t>
            </a:r>
            <a:r>
              <a:rPr lang="en-US" altLang="zh-TW" sz="2800" dirty="0">
                <a:latin typeface="Goudy Old Style" panose="02020502050305020303" pitchFamily="18" charset="0"/>
              </a:rPr>
              <a:t>water molecules</a:t>
            </a:r>
          </a:p>
          <a:p>
            <a:pPr algn="just">
              <a:buFont typeface="Wingdings" panose="05000000000000000000" pitchFamily="2" charset="2"/>
              <a:buChar char="v"/>
              <a:defRPr/>
            </a:pPr>
            <a:r>
              <a:rPr lang="en-US" altLang="zh-TW" sz="2800" dirty="0">
                <a:latin typeface="Goudy Old Style" panose="02020502050305020303" pitchFamily="18" charset="0"/>
              </a:rPr>
              <a:t>gives liquid water great internal cohesion </a:t>
            </a:r>
          </a:p>
          <a:p>
            <a:pPr algn="just">
              <a:buFont typeface="Wingdings" panose="05000000000000000000" pitchFamily="2" charset="2"/>
              <a:buChar char="v"/>
              <a:defRPr/>
            </a:pPr>
            <a:r>
              <a:rPr lang="en-US" altLang="zh-TW" sz="2800" dirty="0" smtClean="0">
                <a:latin typeface="Goudy Old Style" panose="02020502050305020303" pitchFamily="18" charset="0"/>
              </a:rPr>
              <a:t>Due to presence </a:t>
            </a:r>
            <a:r>
              <a:rPr lang="en-US" altLang="zh-TW" sz="2800" dirty="0">
                <a:latin typeface="Goudy Old Style" panose="02020502050305020303" pitchFamily="18" charset="0"/>
              </a:rPr>
              <a:t>of hydrogen bond</a:t>
            </a:r>
          </a:p>
          <a:p>
            <a:pPr algn="just">
              <a:buFont typeface="Wingdings" panose="05000000000000000000" pitchFamily="2" charset="2"/>
              <a:buChar char="v"/>
              <a:defRPr/>
            </a:pPr>
            <a:r>
              <a:rPr lang="en-US" sz="2800" dirty="0">
                <a:latin typeface="Goudy Old Style" panose="02020502050305020303" pitchFamily="18" charset="0"/>
              </a:rPr>
              <a:t>Cohesion results in surface tension </a:t>
            </a:r>
          </a:p>
          <a:p>
            <a:pPr lvl="1" algn="just">
              <a:defRPr/>
            </a:pPr>
            <a:r>
              <a:rPr lang="en-US" dirty="0">
                <a:latin typeface="Goudy Old Style" panose="02020502050305020303" pitchFamily="18" charset="0"/>
              </a:rPr>
              <a:t>the amount of energy required to stretch or increase the surface of a liquid by a unit area.</a:t>
            </a:r>
            <a:endParaRPr lang="en-US" b="1" i="1" dirty="0">
              <a:latin typeface="Goudy Old Style" panose="02020502050305020303" pitchFamily="18" charset="0"/>
            </a:endParaRPr>
          </a:p>
          <a:p>
            <a:pPr lvl="1" algn="just">
              <a:defRPr/>
            </a:pPr>
            <a:r>
              <a:rPr lang="en-US" dirty="0" smtClean="0">
                <a:latin typeface="Goudy Old Style" panose="02020502050305020303" pitchFamily="18" charset="0"/>
              </a:rPr>
              <a:t>a </a:t>
            </a:r>
            <a:r>
              <a:rPr lang="en-US" dirty="0">
                <a:latin typeface="Goudy Old Style" panose="02020502050305020303" pitchFamily="18" charset="0"/>
              </a:rPr>
              <a:t>measure of the water’s surface’s strength</a:t>
            </a:r>
          </a:p>
          <a:p>
            <a:pPr algn="just">
              <a:lnSpc>
                <a:spcPct val="90000"/>
              </a:lnSpc>
              <a:buFont typeface="Wingdings" panose="05000000000000000000" pitchFamily="2" charset="2"/>
              <a:buChar char="v"/>
              <a:defRPr/>
            </a:pPr>
            <a:r>
              <a:rPr lang="en-US" sz="2800" dirty="0" smtClean="0">
                <a:latin typeface="Goudy Old Style" panose="02020502050305020303" pitchFamily="18" charset="0"/>
              </a:rPr>
              <a:t>Surface tension results in a </a:t>
            </a:r>
            <a:r>
              <a:rPr lang="en-US" sz="2800" dirty="0">
                <a:latin typeface="Goudy Old Style" panose="02020502050305020303" pitchFamily="18" charset="0"/>
              </a:rPr>
              <a:t>surface film on water that allows insects to walk on the surface of water </a:t>
            </a:r>
          </a:p>
          <a:p>
            <a:pPr>
              <a:defRPr/>
            </a:pPr>
            <a:endParaRPr lang="en-US" sz="3000" dirty="0">
              <a:latin typeface="Goudy Old Style" panose="02020502050305020303" pitchFamily="18" charset="0"/>
            </a:endParaRPr>
          </a:p>
        </p:txBody>
      </p:sp>
      <p:pic>
        <p:nvPicPr>
          <p:cNvPr id="72709" name="Picture 5" descr="http://www.ccs.k12.in.us/chsBS/kons/kons/images/tension.gif"/>
          <p:cNvPicPr>
            <a:picLocks noChangeAspect="1" noChangeArrowheads="1" noCrop="1"/>
          </p:cNvPicPr>
          <p:nvPr/>
        </p:nvPicPr>
        <p:blipFill>
          <a:blip r:embed="rId3" cstate="print"/>
          <a:srcRect/>
          <a:stretch>
            <a:fillRect/>
          </a:stretch>
        </p:blipFill>
        <p:spPr bwMode="auto">
          <a:xfrm>
            <a:off x="6248400" y="762000"/>
            <a:ext cx="2819400" cy="2057400"/>
          </a:xfrm>
          <a:prstGeom prst="rect">
            <a:avLst/>
          </a:prstGeom>
          <a:noFill/>
          <a:ln w="9525">
            <a:noFill/>
            <a:miter lim="800000"/>
            <a:headEnd/>
            <a:tailEnd/>
          </a:ln>
        </p:spPr>
      </p:pic>
      <p:pic>
        <p:nvPicPr>
          <p:cNvPr id="72710" name="Picture 8" descr="npo0001a8"/>
          <p:cNvPicPr>
            <a:picLocks noChangeAspect="1" noChangeArrowheads="1"/>
          </p:cNvPicPr>
          <p:nvPr/>
        </p:nvPicPr>
        <p:blipFill>
          <a:blip r:embed="rId4" cstate="print"/>
          <a:srcRect l="27003" t="17996" r="30379"/>
          <a:stretch>
            <a:fillRect/>
          </a:stretch>
        </p:blipFill>
        <p:spPr bwMode="auto">
          <a:xfrm>
            <a:off x="6172200" y="3124200"/>
            <a:ext cx="2971800" cy="2514600"/>
          </a:xfrm>
          <a:prstGeom prst="rect">
            <a:avLst/>
          </a:prstGeom>
          <a:noFill/>
          <a:ln w="9525">
            <a:noFill/>
            <a:miter lim="800000"/>
            <a:headEnd/>
            <a:tailEnd/>
          </a:ln>
        </p:spPr>
      </p:pic>
      <p:sp>
        <p:nvSpPr>
          <p:cNvPr id="72711" name="Rectangle 6"/>
          <p:cNvSpPr>
            <a:spLocks noChangeArrowheads="1"/>
          </p:cNvSpPr>
          <p:nvPr/>
        </p:nvSpPr>
        <p:spPr bwMode="auto">
          <a:xfrm>
            <a:off x="6172200" y="5715000"/>
            <a:ext cx="2819400" cy="1477328"/>
          </a:xfrm>
          <a:prstGeom prst="rect">
            <a:avLst/>
          </a:prstGeom>
          <a:noFill/>
          <a:ln w="9525">
            <a:noFill/>
            <a:miter lim="800000"/>
            <a:headEnd/>
            <a:tailEnd/>
          </a:ln>
        </p:spPr>
        <p:txBody>
          <a:bodyPr>
            <a:spAutoFit/>
          </a:bodyPr>
          <a:lstStyle/>
          <a:p>
            <a:r>
              <a:rPr lang="en-US" sz="2400">
                <a:latin typeface="Goudy Old Style" panose="02020502050305020303" pitchFamily="18" charset="0"/>
              </a:rPr>
              <a:t>Strong intermolecular forces- High surface tension</a:t>
            </a:r>
          </a:p>
          <a:p>
            <a:pPr algn="ctr"/>
            <a:endParaRPr lang="en-US">
              <a:latin typeface="Goudy Old Style" panose="020205020503050203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ox(i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ox(in)">
                                      <p:cBhvr>
                                        <p:cTn id="22" dur="500"/>
                                        <p:tgtEl>
                                          <p:spTgt spid="5">
                                            <p:txEl>
                                              <p:pRg st="3" end="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ox(in)">
                                      <p:cBhvr>
                                        <p:cTn id="25" dur="500"/>
                                        <p:tgtEl>
                                          <p:spTgt spid="5">
                                            <p:txEl>
                                              <p:pRg st="4" end="4"/>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box(in)">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box(in)">
                                      <p:cBhvr>
                                        <p:cTn id="3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914400"/>
          </a:xfrm>
        </p:spPr>
        <p:txBody>
          <a:bodyPr lIns="90487" tIns="44450" rIns="90487" bIns="44450"/>
          <a:lstStyle/>
          <a:p>
            <a:pPr>
              <a:defRPr/>
            </a:pPr>
            <a:r>
              <a:rPr lang="en-US" sz="3600" b="1" dirty="0">
                <a:solidFill>
                  <a:schemeClr val="tx1"/>
                </a:solidFill>
                <a:effectLst>
                  <a:outerShdw blurRad="38100" dist="38100" dir="2700000" algn="tl">
                    <a:srgbClr val="C0C0C0"/>
                  </a:outerShdw>
                </a:effectLst>
                <a:latin typeface="Goudy Old Style" panose="02020502050305020303" pitchFamily="18" charset="0"/>
              </a:rPr>
              <a:t>Cohesion</a:t>
            </a:r>
            <a:r>
              <a:rPr lang="en-US" sz="3600" b="1" dirty="0">
                <a:solidFill>
                  <a:srgbClr val="FFFF00"/>
                </a:solidFill>
                <a:effectLst>
                  <a:outerShdw blurRad="38100" dist="38100" dir="2700000" algn="tl">
                    <a:srgbClr val="C0C0C0"/>
                  </a:outerShdw>
                </a:effectLst>
                <a:latin typeface="Goudy Old Style" panose="02020502050305020303" pitchFamily="18" charset="0"/>
              </a:rPr>
              <a:t> …</a:t>
            </a:r>
            <a:endParaRPr lang="en-US" sz="3600" dirty="0">
              <a:latin typeface="Goudy Old Style" panose="02020502050305020303" pitchFamily="18" charset="0"/>
            </a:endParaRPr>
          </a:p>
        </p:txBody>
      </p:sp>
      <p:pic>
        <p:nvPicPr>
          <p:cNvPr id="73731" name="Picture 2" descr="http://web.mit.edu/nnf/education/wettability/insect.jpg"/>
          <p:cNvPicPr>
            <a:picLocks noChangeAspect="1" noChangeArrowheads="1"/>
          </p:cNvPicPr>
          <p:nvPr/>
        </p:nvPicPr>
        <p:blipFill>
          <a:blip r:embed="rId3" cstate="print"/>
          <a:srcRect/>
          <a:stretch>
            <a:fillRect/>
          </a:stretch>
        </p:blipFill>
        <p:spPr bwMode="auto">
          <a:xfrm>
            <a:off x="457200" y="990600"/>
            <a:ext cx="3640138" cy="2632075"/>
          </a:xfrm>
          <a:prstGeom prst="rect">
            <a:avLst/>
          </a:prstGeom>
          <a:noFill/>
          <a:ln w="9525">
            <a:noFill/>
            <a:miter lim="800000"/>
            <a:headEnd/>
            <a:tailEnd/>
          </a:ln>
        </p:spPr>
      </p:pic>
      <p:pic>
        <p:nvPicPr>
          <p:cNvPr id="73732" name="Picture 4" descr="http://www.naturephoto-cz.com/photos/krasensky/surface-water-bug-0743.jpg"/>
          <p:cNvPicPr>
            <a:picLocks noChangeAspect="1" noChangeArrowheads="1"/>
          </p:cNvPicPr>
          <p:nvPr/>
        </p:nvPicPr>
        <p:blipFill>
          <a:blip r:embed="rId4" cstate="print"/>
          <a:srcRect l="3999" b="10680"/>
          <a:stretch>
            <a:fillRect/>
          </a:stretch>
        </p:blipFill>
        <p:spPr bwMode="auto">
          <a:xfrm>
            <a:off x="4552950" y="1066800"/>
            <a:ext cx="4343400" cy="3505200"/>
          </a:xfrm>
          <a:prstGeom prst="rect">
            <a:avLst/>
          </a:prstGeom>
          <a:noFill/>
          <a:ln w="9525">
            <a:noFill/>
            <a:miter lim="800000"/>
            <a:headEnd/>
            <a:tailEnd/>
          </a:ln>
        </p:spPr>
      </p:pic>
      <p:pic>
        <p:nvPicPr>
          <p:cNvPr id="73733" name="Picture 6" descr="http://farm3.static.flickr.com/2018/2225172850_20b37ac1b5.jpg?v=0"/>
          <p:cNvPicPr>
            <a:picLocks noChangeAspect="1" noChangeArrowheads="1"/>
          </p:cNvPicPr>
          <p:nvPr/>
        </p:nvPicPr>
        <p:blipFill>
          <a:blip r:embed="rId5" cstate="print"/>
          <a:srcRect l="16000" t="25146" b="13719"/>
          <a:stretch>
            <a:fillRect/>
          </a:stretch>
        </p:blipFill>
        <p:spPr bwMode="auto">
          <a:xfrm>
            <a:off x="457200" y="3962400"/>
            <a:ext cx="3733800" cy="2667000"/>
          </a:xfrm>
          <a:prstGeom prst="rect">
            <a:avLst/>
          </a:prstGeom>
          <a:noFill/>
          <a:ln w="9525">
            <a:noFill/>
            <a:miter lim="800000"/>
            <a:headEnd/>
            <a:tailEnd/>
          </a:ln>
        </p:spPr>
      </p:pic>
      <p:sp>
        <p:nvSpPr>
          <p:cNvPr id="6" name="TextBox 5"/>
          <p:cNvSpPr txBox="1">
            <a:spLocks noChangeArrowheads="1"/>
          </p:cNvSpPr>
          <p:nvPr/>
        </p:nvSpPr>
        <p:spPr bwMode="auto">
          <a:xfrm>
            <a:off x="4648200" y="5181600"/>
            <a:ext cx="4495800" cy="1200329"/>
          </a:xfrm>
          <a:prstGeom prst="rect">
            <a:avLst/>
          </a:prstGeom>
          <a:noFill/>
          <a:ln w="9525">
            <a:noFill/>
            <a:miter lim="800000"/>
            <a:headEnd/>
            <a:tailEnd/>
          </a:ln>
        </p:spPr>
        <p:txBody>
          <a:bodyPr>
            <a:spAutoFit/>
          </a:bodyPr>
          <a:lstStyle/>
          <a:p>
            <a:pPr eaLnBrk="0" hangingPunct="0"/>
            <a:r>
              <a:rPr lang="en-US" sz="3600" b="1">
                <a:latin typeface="Goudy Old Style" panose="02020502050305020303" pitchFamily="18" charset="0"/>
              </a:rPr>
              <a:t>Helps insects walk across 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0" hangingPunct="0"/>
            <a:endParaRPr lang="en-US" sz="2400">
              <a:latin typeface="Goudy Old Style" panose="02020502050305020303" pitchFamily="18" charset="0"/>
            </a:endParaRPr>
          </a:p>
        </p:txBody>
      </p:sp>
      <p:sp>
        <p:nvSpPr>
          <p:cNvPr id="6" name="Title 5"/>
          <p:cNvSpPr>
            <a:spLocks noGrp="1"/>
          </p:cNvSpPr>
          <p:nvPr>
            <p:ph type="title" idx="4294967295"/>
          </p:nvPr>
        </p:nvSpPr>
        <p:spPr>
          <a:xfrm>
            <a:off x="685800" y="228600"/>
            <a:ext cx="7772400" cy="609600"/>
          </a:xfrm>
        </p:spPr>
        <p:txBody>
          <a:bodyPr lIns="90487" tIns="44450" rIns="90487" bIns="44450">
            <a:normAutofit fontScale="90000"/>
          </a:bodyPr>
          <a:lstStyle/>
          <a:p>
            <a:pPr>
              <a:defRPr/>
            </a:pPr>
            <a:r>
              <a:rPr lang="en-US" b="1" dirty="0">
                <a:solidFill>
                  <a:schemeClr val="tx1"/>
                </a:solidFill>
                <a:effectLst>
                  <a:outerShdw blurRad="38100" dist="38100" dir="2700000" algn="tl">
                    <a:srgbClr val="C0C0C0"/>
                  </a:outerShdw>
                </a:effectLst>
                <a:latin typeface="Goudy Old Style" panose="02020502050305020303" pitchFamily="18" charset="0"/>
              </a:rPr>
              <a:t>Adhesion</a:t>
            </a:r>
            <a:endParaRPr lang="en-US" dirty="0">
              <a:solidFill>
                <a:schemeClr val="tx1"/>
              </a:solidFill>
              <a:latin typeface="Goudy Old Style" panose="02020502050305020303" pitchFamily="18" charset="0"/>
            </a:endParaRPr>
          </a:p>
        </p:txBody>
      </p:sp>
      <p:sp>
        <p:nvSpPr>
          <p:cNvPr id="7" name="Content Placeholder 6"/>
          <p:cNvSpPr>
            <a:spLocks noGrp="1"/>
          </p:cNvSpPr>
          <p:nvPr>
            <p:ph idx="4294967295"/>
          </p:nvPr>
        </p:nvSpPr>
        <p:spPr>
          <a:xfrm>
            <a:off x="0" y="838200"/>
            <a:ext cx="5486400" cy="5638800"/>
          </a:xfrm>
        </p:spPr>
        <p:txBody>
          <a:bodyPr lIns="90487" tIns="44450" rIns="90487" bIns="44450">
            <a:noAutofit/>
          </a:bodyPr>
          <a:lstStyle/>
          <a:p>
            <a:pPr>
              <a:buFont typeface="Wingdings" pitchFamily="2" charset="2"/>
              <a:buChar char="v"/>
              <a:defRPr/>
            </a:pPr>
            <a:r>
              <a:rPr lang="en-US" sz="2600" dirty="0">
                <a:latin typeface="Goudy Old Style" panose="02020502050305020303" pitchFamily="18" charset="0"/>
              </a:rPr>
              <a:t>Attraction </a:t>
            </a:r>
            <a:r>
              <a:rPr lang="en-US" sz="2600" dirty="0" err="1" smtClean="0">
                <a:latin typeface="Goudy Old Style" panose="02020502050305020303" pitchFamily="18" charset="0"/>
              </a:rPr>
              <a:t>btwn</a:t>
            </a:r>
            <a:r>
              <a:rPr lang="en-US" sz="2600" dirty="0" smtClean="0">
                <a:latin typeface="Goudy Old Style" panose="02020502050305020303" pitchFamily="18" charset="0"/>
              </a:rPr>
              <a:t> </a:t>
            </a:r>
            <a:r>
              <a:rPr lang="en-US" sz="2600" dirty="0">
                <a:latin typeface="Goudy Old Style" panose="02020502050305020303" pitchFamily="18" charset="0"/>
              </a:rPr>
              <a:t>two unlike/different substances.</a:t>
            </a:r>
          </a:p>
          <a:p>
            <a:pPr>
              <a:buFont typeface="Wingdings" pitchFamily="2" charset="2"/>
              <a:buChar char="v"/>
              <a:defRPr/>
            </a:pPr>
            <a:r>
              <a:rPr lang="en-US" sz="2600" dirty="0">
                <a:latin typeface="Goudy Old Style" panose="02020502050305020303" pitchFamily="18" charset="0"/>
              </a:rPr>
              <a:t>Water molecules </a:t>
            </a:r>
            <a:r>
              <a:rPr lang="en-US" sz="2600" dirty="0" smtClean="0">
                <a:latin typeface="Goudy Old Style" panose="02020502050305020303" pitchFamily="18" charset="0"/>
              </a:rPr>
              <a:t> </a:t>
            </a:r>
            <a:r>
              <a:rPr lang="en-US" sz="2600" dirty="0">
                <a:latin typeface="Goudy Old Style" panose="02020502050305020303" pitchFamily="18" charset="0"/>
              </a:rPr>
              <a:t>interact with other surfaces such as glass, soil, plant tissues, and cotton via </a:t>
            </a:r>
            <a:r>
              <a:rPr lang="en-US" sz="2600" dirty="0" smtClean="0">
                <a:latin typeface="Goudy Old Style" panose="02020502050305020303" pitchFamily="18" charset="0"/>
              </a:rPr>
              <a:t>H- </a:t>
            </a:r>
            <a:r>
              <a:rPr lang="en-US" sz="2600" dirty="0">
                <a:latin typeface="Goudy Old Style" panose="02020502050305020303" pitchFamily="18" charset="0"/>
              </a:rPr>
              <a:t>bonds. </a:t>
            </a:r>
          </a:p>
          <a:p>
            <a:pPr>
              <a:buFont typeface="Wingdings" pitchFamily="2" charset="2"/>
              <a:buChar char="v"/>
              <a:defRPr/>
            </a:pPr>
            <a:r>
              <a:rPr lang="en-US" sz="2600" dirty="0">
                <a:latin typeface="Goudy Old Style" panose="02020502050305020303" pitchFamily="18" charset="0"/>
              </a:rPr>
              <a:t>Capillary action-water molecules will “tow” each other along when in a thin glass tube is due to adhesive forces.</a:t>
            </a:r>
          </a:p>
          <a:p>
            <a:pPr>
              <a:buFont typeface="Wingdings" pitchFamily="2" charset="2"/>
              <a:buChar char="v"/>
              <a:defRPr/>
            </a:pPr>
            <a:r>
              <a:rPr lang="en-US" sz="2600" dirty="0">
                <a:latin typeface="Goudy Old Style" panose="02020502050305020303" pitchFamily="18" charset="0"/>
              </a:rPr>
              <a:t>Example: transpiration process which plants and trees remove water from the soil, and paper towels soak up water. </a:t>
            </a:r>
          </a:p>
          <a:p>
            <a:pPr>
              <a:buFont typeface="Wingdings" pitchFamily="2" charset="2"/>
              <a:buChar char="v"/>
              <a:defRPr/>
            </a:pPr>
            <a:endParaRPr lang="en-US" sz="2600" dirty="0">
              <a:latin typeface="Goudy Old Style" panose="02020502050305020303" pitchFamily="18" charset="0"/>
            </a:endParaRPr>
          </a:p>
        </p:txBody>
      </p:sp>
      <p:pic>
        <p:nvPicPr>
          <p:cNvPr id="74757" name="Picture 2" descr="http://www.ccs.k12.in.us/chsBS/kons/kons/images/capilary.gif"/>
          <p:cNvPicPr>
            <a:picLocks noChangeAspect="1" noChangeArrowheads="1" noCrop="1"/>
          </p:cNvPicPr>
          <p:nvPr/>
        </p:nvPicPr>
        <p:blipFill>
          <a:blip r:embed="rId3" cstate="print"/>
          <a:srcRect/>
          <a:stretch>
            <a:fillRect/>
          </a:stretch>
        </p:blipFill>
        <p:spPr bwMode="auto">
          <a:xfrm>
            <a:off x="5791200" y="838200"/>
            <a:ext cx="2819400" cy="4256088"/>
          </a:xfrm>
          <a:prstGeom prst="rect">
            <a:avLst/>
          </a:prstGeom>
          <a:noFill/>
          <a:ln w="9525">
            <a:noFill/>
            <a:miter lim="800000"/>
            <a:headEnd/>
            <a:tailEnd/>
          </a:ln>
        </p:spPr>
      </p:pic>
      <p:sp>
        <p:nvSpPr>
          <p:cNvPr id="8" name="Title 1"/>
          <p:cNvSpPr txBox="1">
            <a:spLocks/>
          </p:cNvSpPr>
          <p:nvPr/>
        </p:nvSpPr>
        <p:spPr bwMode="auto">
          <a:xfrm>
            <a:off x="5562600" y="5181600"/>
            <a:ext cx="3581400" cy="1676400"/>
          </a:xfrm>
          <a:prstGeom prst="rect">
            <a:avLst/>
          </a:prstGeom>
          <a:noFill/>
          <a:ln w="9525">
            <a:noFill/>
            <a:miter lim="800000"/>
            <a:headEnd/>
            <a:tailEnd/>
          </a:ln>
        </p:spPr>
        <p:txBody>
          <a:bodyPr lIns="90487" tIns="44450" rIns="90487" bIns="44450" anchor="ctr"/>
          <a:lstStyle/>
          <a:p>
            <a:pPr eaLnBrk="0" hangingPunct="0">
              <a:defRPr/>
            </a:pPr>
            <a:r>
              <a:rPr lang="en-US" sz="2600" dirty="0">
                <a:latin typeface="Goudy Old Style" panose="02020502050305020303" pitchFamily="18" charset="0"/>
              </a:rPr>
              <a:t>Adhesion </a:t>
            </a:r>
            <a:r>
              <a:rPr lang="en-US" sz="2600" dirty="0" smtClean="0">
                <a:latin typeface="Goudy Old Style" panose="02020502050305020303" pitchFamily="18" charset="0"/>
              </a:rPr>
              <a:t>causes </a:t>
            </a:r>
            <a:r>
              <a:rPr lang="en-US" sz="2600" dirty="0">
                <a:latin typeface="Goudy Old Style" panose="02020502050305020303" pitchFamily="18" charset="0"/>
              </a:rPr>
              <a:t>Capillary Action- gives water the ability to “climb” structures</a:t>
            </a:r>
          </a:p>
          <a:p>
            <a:pPr algn="ctr" eaLnBrk="0" hangingPunct="0">
              <a:defRPr/>
            </a:pPr>
            <a:endParaRPr lang="en-US" sz="2600" dirty="0">
              <a:latin typeface="Goudy Old Style" panose="020205020503050203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i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i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i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ox(in)">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lIns="90487" tIns="44450" rIns="90487" bIns="44450"/>
          <a:lstStyle/>
          <a:p>
            <a:pPr>
              <a:defRPr/>
            </a:pPr>
            <a:r>
              <a:rPr lang="en-US" b="1">
                <a:solidFill>
                  <a:schemeClr val="tx1"/>
                </a:solidFill>
                <a:effectLst>
                  <a:outerShdw blurRad="38100" dist="38100" dir="2700000" algn="tl">
                    <a:srgbClr val="C0C0C0"/>
                  </a:outerShdw>
                </a:effectLst>
                <a:latin typeface="Goudy Old Style" panose="02020502050305020303" pitchFamily="18" charset="0"/>
              </a:rPr>
              <a:t>Adhesion Also Causes Water to …</a:t>
            </a:r>
            <a:endParaRPr lang="en-US">
              <a:solidFill>
                <a:schemeClr val="tx1"/>
              </a:solidFill>
              <a:latin typeface="Goudy Old Style" panose="02020502050305020303" pitchFamily="18" charset="0"/>
            </a:endParaRPr>
          </a:p>
        </p:txBody>
      </p:sp>
      <p:pic>
        <p:nvPicPr>
          <p:cNvPr id="75779" name="Picture 2" descr="http://www.drymaxsocks.com/images/adhesion.jpg"/>
          <p:cNvPicPr>
            <a:picLocks noChangeAspect="1" noChangeArrowheads="1"/>
          </p:cNvPicPr>
          <p:nvPr/>
        </p:nvPicPr>
        <p:blipFill>
          <a:blip r:embed="rId3" cstate="print"/>
          <a:srcRect/>
          <a:stretch>
            <a:fillRect/>
          </a:stretch>
        </p:blipFill>
        <p:spPr bwMode="auto">
          <a:xfrm>
            <a:off x="533400" y="2057400"/>
            <a:ext cx="3810000" cy="2343150"/>
          </a:xfrm>
          <a:prstGeom prst="rect">
            <a:avLst/>
          </a:prstGeom>
          <a:noFill/>
          <a:ln w="9525">
            <a:noFill/>
            <a:miter lim="800000"/>
            <a:headEnd/>
            <a:tailEnd/>
          </a:ln>
        </p:spPr>
      </p:pic>
      <p:pic>
        <p:nvPicPr>
          <p:cNvPr id="75780" name="Picture 4" descr="http://content.answers.com/main/content/wp/en/thumb/2/2c/250px-Water_drops_on_spider_web.jpg"/>
          <p:cNvPicPr>
            <a:picLocks noChangeAspect="1" noChangeArrowheads="1"/>
          </p:cNvPicPr>
          <p:nvPr/>
        </p:nvPicPr>
        <p:blipFill>
          <a:blip r:embed="rId4" cstate="print"/>
          <a:srcRect/>
          <a:stretch>
            <a:fillRect/>
          </a:stretch>
        </p:blipFill>
        <p:spPr bwMode="auto">
          <a:xfrm>
            <a:off x="4953000" y="1981200"/>
            <a:ext cx="3668713" cy="2465388"/>
          </a:xfrm>
          <a:prstGeom prst="rect">
            <a:avLst/>
          </a:prstGeom>
          <a:noFill/>
          <a:ln w="9525">
            <a:noFill/>
            <a:miter lim="800000"/>
            <a:headEnd/>
            <a:tailEnd/>
          </a:ln>
        </p:spPr>
      </p:pic>
      <p:pic>
        <p:nvPicPr>
          <p:cNvPr id="75781" name="Picture 6" descr="http://www.ccs.k12.in.us/chsBS/kons/kons/images/water-droplet.jpg"/>
          <p:cNvPicPr>
            <a:picLocks noChangeAspect="1" noChangeArrowheads="1"/>
          </p:cNvPicPr>
          <p:nvPr/>
        </p:nvPicPr>
        <p:blipFill>
          <a:blip r:embed="rId5" cstate="print"/>
          <a:srcRect/>
          <a:stretch>
            <a:fillRect/>
          </a:stretch>
        </p:blipFill>
        <p:spPr bwMode="auto">
          <a:xfrm>
            <a:off x="3048000" y="4648200"/>
            <a:ext cx="2819400" cy="1990725"/>
          </a:xfrm>
          <a:prstGeom prst="rect">
            <a:avLst/>
          </a:prstGeom>
          <a:noFill/>
          <a:ln w="9525">
            <a:noFill/>
            <a:miter lim="800000"/>
            <a:headEnd/>
            <a:tailEnd/>
          </a:ln>
        </p:spPr>
      </p:pic>
      <p:sp>
        <p:nvSpPr>
          <p:cNvPr id="6" name="TextBox 5"/>
          <p:cNvSpPr txBox="1">
            <a:spLocks noChangeArrowheads="1"/>
          </p:cNvSpPr>
          <p:nvPr/>
        </p:nvSpPr>
        <p:spPr bwMode="auto">
          <a:xfrm>
            <a:off x="0" y="5181600"/>
            <a:ext cx="3048000" cy="1569660"/>
          </a:xfrm>
          <a:prstGeom prst="rect">
            <a:avLst/>
          </a:prstGeom>
          <a:noFill/>
          <a:ln w="9525">
            <a:noFill/>
            <a:miter lim="800000"/>
            <a:headEnd/>
            <a:tailEnd/>
          </a:ln>
        </p:spPr>
        <p:txBody>
          <a:bodyPr>
            <a:spAutoFit/>
          </a:bodyPr>
          <a:lstStyle/>
          <a:p>
            <a:pPr algn="ctr" eaLnBrk="0" hangingPunct="0"/>
            <a:r>
              <a:rPr lang="en-US" sz="3200" b="1">
                <a:latin typeface="Goudy Old Style" panose="02020502050305020303" pitchFamily="18" charset="0"/>
              </a:rPr>
              <a:t>Form spheres &amp; hold onto plant leaves</a:t>
            </a:r>
          </a:p>
        </p:txBody>
      </p:sp>
      <p:sp>
        <p:nvSpPr>
          <p:cNvPr id="7" name="TextBox 6"/>
          <p:cNvSpPr txBox="1">
            <a:spLocks noChangeArrowheads="1"/>
          </p:cNvSpPr>
          <p:nvPr/>
        </p:nvSpPr>
        <p:spPr bwMode="auto">
          <a:xfrm>
            <a:off x="6172200" y="4648200"/>
            <a:ext cx="2971800" cy="1569660"/>
          </a:xfrm>
          <a:prstGeom prst="rect">
            <a:avLst/>
          </a:prstGeom>
          <a:noFill/>
          <a:ln w="9525">
            <a:noFill/>
            <a:miter lim="800000"/>
            <a:headEnd/>
            <a:tailEnd/>
          </a:ln>
        </p:spPr>
        <p:txBody>
          <a:bodyPr>
            <a:spAutoFit/>
          </a:bodyPr>
          <a:lstStyle/>
          <a:p>
            <a:pPr algn="ctr" eaLnBrk="0" hangingPunct="0"/>
            <a:r>
              <a:rPr lang="en-US" sz="3200" b="1">
                <a:latin typeface="Goudy Old Style" panose="02020502050305020303" pitchFamily="18" charset="0"/>
              </a:rPr>
              <a:t>Attach to a silken spider web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52400"/>
            <a:ext cx="8229600" cy="685800"/>
          </a:xfrm>
          <a:prstGeom prst="rect">
            <a:avLst/>
          </a:prstGeom>
        </p:spPr>
        <p:txBody>
          <a:bodyPr/>
          <a:lstStyle/>
          <a:p>
            <a:pPr algn="ctr" eaLnBrk="0" hangingPunct="0">
              <a:defRPr/>
            </a:pPr>
            <a:r>
              <a:rPr lang="en-GB" sz="4000" b="1" kern="0" dirty="0">
                <a:solidFill>
                  <a:schemeClr val="tx2"/>
                </a:solidFill>
                <a:latin typeface="Goudy Old Style" panose="02020502050305020303" pitchFamily="18" charset="0"/>
                <a:ea typeface="+mj-ea"/>
                <a:cs typeface="+mj-cs"/>
              </a:rPr>
              <a:t>Introduction</a:t>
            </a:r>
          </a:p>
        </p:txBody>
      </p:sp>
      <p:sp>
        <p:nvSpPr>
          <p:cNvPr id="3" name="Content Placeholder 2"/>
          <p:cNvSpPr txBox="1">
            <a:spLocks/>
          </p:cNvSpPr>
          <p:nvPr/>
        </p:nvSpPr>
        <p:spPr>
          <a:xfrm>
            <a:off x="0" y="609600"/>
            <a:ext cx="7086600" cy="6248400"/>
          </a:xfrm>
          <a:prstGeom prst="rect">
            <a:avLst/>
          </a:prstGeom>
        </p:spPr>
        <p:txBody>
          <a:bodyPr/>
          <a:lstStyle/>
          <a:p>
            <a:pPr marL="342900" indent="-342900" eaLnBrk="0" hangingPunct="0">
              <a:spcBef>
                <a:spcPct val="20000"/>
              </a:spcBef>
              <a:buFont typeface="Wingdings" pitchFamily="2" charset="2"/>
              <a:buChar char="v"/>
              <a:defRPr/>
            </a:pPr>
            <a:r>
              <a:rPr lang="en-GB" sz="3200" kern="0" dirty="0" smtClean="0">
                <a:latin typeface="Goudy Old Style" panose="02020502050305020303" pitchFamily="18" charset="0"/>
              </a:rPr>
              <a:t>Most </a:t>
            </a:r>
            <a:r>
              <a:rPr lang="en-GB" sz="3200" kern="0" dirty="0">
                <a:latin typeface="Goudy Old Style" panose="02020502050305020303" pitchFamily="18" charset="0"/>
              </a:rPr>
              <a:t>abundant substance in living </a:t>
            </a:r>
            <a:r>
              <a:rPr lang="en-GB" sz="3200" kern="0" dirty="0" smtClean="0">
                <a:latin typeface="Goudy Old Style" panose="02020502050305020303" pitchFamily="18" charset="0"/>
              </a:rPr>
              <a:t>systems &amp;environment</a:t>
            </a:r>
            <a:endParaRPr lang="en-GB" sz="3200" kern="0" dirty="0">
              <a:latin typeface="Goudy Old Style" panose="02020502050305020303" pitchFamily="18" charset="0"/>
            </a:endParaRPr>
          </a:p>
          <a:p>
            <a:pPr marL="914400" lvl="1" indent="-457200" eaLnBrk="0" hangingPunct="0">
              <a:spcBef>
                <a:spcPct val="20000"/>
              </a:spcBef>
              <a:buFont typeface="Wingdings" panose="05000000000000000000" pitchFamily="2" charset="2"/>
              <a:buChar char="ü"/>
              <a:defRPr/>
            </a:pPr>
            <a:r>
              <a:rPr lang="en-US" sz="3200" dirty="0">
                <a:latin typeface="Goudy Old Style" panose="02020502050305020303" pitchFamily="18" charset="0"/>
              </a:rPr>
              <a:t>2/3 of the globe is covered in water.</a:t>
            </a:r>
          </a:p>
          <a:p>
            <a:pPr marL="914400" lvl="1" indent="-457200" eaLnBrk="0" hangingPunct="0">
              <a:spcBef>
                <a:spcPct val="20000"/>
              </a:spcBef>
              <a:buFont typeface="Wingdings" panose="05000000000000000000" pitchFamily="2" charset="2"/>
              <a:buChar char="ü"/>
              <a:defRPr/>
            </a:pPr>
            <a:r>
              <a:rPr lang="en-US" sz="3200" dirty="0">
                <a:latin typeface="Goudy Old Style" panose="02020502050305020303" pitchFamily="18" charset="0"/>
              </a:rPr>
              <a:t>2/3 of all cells contain water.</a:t>
            </a:r>
          </a:p>
          <a:p>
            <a:pPr marL="914400" lvl="1" indent="-457200" eaLnBrk="0" hangingPunct="0">
              <a:spcBef>
                <a:spcPct val="20000"/>
              </a:spcBef>
              <a:buFont typeface="Wingdings" panose="05000000000000000000" pitchFamily="2" charset="2"/>
              <a:buChar char="ü"/>
              <a:defRPr/>
            </a:pPr>
            <a:r>
              <a:rPr lang="en-GB" sz="3200" kern="0" dirty="0">
                <a:latin typeface="Goudy Old Style" panose="02020502050305020303" pitchFamily="18" charset="0"/>
              </a:rPr>
              <a:t>70 %  or  more of the weight of most organisms</a:t>
            </a:r>
          </a:p>
          <a:p>
            <a:pPr>
              <a:buFont typeface="Wingdings" pitchFamily="2" charset="2"/>
              <a:buChar char="v"/>
              <a:defRPr/>
            </a:pPr>
            <a:r>
              <a:rPr lang="en-US" sz="3200" dirty="0">
                <a:latin typeface="Goudy Old Style" panose="02020502050305020303" pitchFamily="18" charset="0"/>
              </a:rPr>
              <a:t>Occurs naturally in all 3 </a:t>
            </a:r>
            <a:r>
              <a:rPr lang="en-US" sz="3200" dirty="0" smtClean="0">
                <a:latin typeface="Goudy Old Style" panose="02020502050305020303" pitchFamily="18" charset="0"/>
              </a:rPr>
              <a:t>states of matter</a:t>
            </a:r>
          </a:p>
          <a:p>
            <a:pPr marL="914400" lvl="1" indent="-457200">
              <a:buFont typeface="Wingdings" panose="05000000000000000000" pitchFamily="2" charset="2"/>
              <a:buChar char="ü"/>
              <a:defRPr/>
            </a:pPr>
            <a:r>
              <a:rPr lang="en-US" sz="3200" dirty="0" smtClean="0">
                <a:latin typeface="Goudy Old Style" panose="02020502050305020303" pitchFamily="18" charset="0"/>
              </a:rPr>
              <a:t>(</a:t>
            </a:r>
            <a:r>
              <a:rPr lang="en-US" sz="3200" dirty="0">
                <a:latin typeface="Goudy Old Style" panose="02020502050305020303" pitchFamily="18" charset="0"/>
              </a:rPr>
              <a:t>Solid: </a:t>
            </a:r>
            <a:r>
              <a:rPr lang="en-US" sz="3200" dirty="0" smtClean="0">
                <a:latin typeface="Goudy Old Style" panose="02020502050305020303" pitchFamily="18" charset="0"/>
              </a:rPr>
              <a:t>Ice</a:t>
            </a:r>
          </a:p>
          <a:p>
            <a:pPr marL="914400" lvl="1" indent="-457200">
              <a:buFont typeface="Wingdings" panose="05000000000000000000" pitchFamily="2" charset="2"/>
              <a:buChar char="ü"/>
              <a:defRPr/>
            </a:pPr>
            <a:r>
              <a:rPr lang="en-US" sz="3200" dirty="0" smtClean="0">
                <a:latin typeface="Goudy Old Style" panose="02020502050305020303" pitchFamily="18" charset="0"/>
              </a:rPr>
              <a:t>Liquid</a:t>
            </a:r>
            <a:r>
              <a:rPr lang="en-US" sz="3200" dirty="0">
                <a:latin typeface="Goudy Old Style" panose="02020502050305020303" pitchFamily="18" charset="0"/>
              </a:rPr>
              <a:t>: </a:t>
            </a:r>
            <a:r>
              <a:rPr lang="en-US" sz="3200" dirty="0" smtClean="0">
                <a:latin typeface="Goudy Old Style" panose="02020502050305020303" pitchFamily="18" charset="0"/>
              </a:rPr>
              <a:t>Water </a:t>
            </a:r>
          </a:p>
          <a:p>
            <a:pPr marL="914400" lvl="1" indent="-457200">
              <a:buFont typeface="Wingdings" panose="05000000000000000000" pitchFamily="2" charset="2"/>
              <a:buChar char="ü"/>
              <a:defRPr/>
            </a:pPr>
            <a:r>
              <a:rPr lang="en-US" sz="3200" dirty="0" smtClean="0">
                <a:latin typeface="Goudy Old Style" panose="02020502050305020303" pitchFamily="18" charset="0"/>
              </a:rPr>
              <a:t>Gas</a:t>
            </a:r>
            <a:r>
              <a:rPr lang="en-US" sz="3200" dirty="0">
                <a:latin typeface="Goudy Old Style" panose="02020502050305020303" pitchFamily="18" charset="0"/>
              </a:rPr>
              <a:t>: Water Vapor.</a:t>
            </a:r>
          </a:p>
          <a:p>
            <a:pPr>
              <a:buFont typeface="Wingdings" pitchFamily="2" charset="2"/>
              <a:buChar char="v"/>
              <a:defRPr/>
            </a:pPr>
            <a:r>
              <a:rPr lang="en-US" sz="3200" dirty="0">
                <a:latin typeface="Goudy Old Style" panose="02020502050305020303" pitchFamily="18" charset="0"/>
              </a:rPr>
              <a:t>Water freezes at 0C and boils at </a:t>
            </a:r>
            <a:r>
              <a:rPr lang="en-US" sz="3200" dirty="0" smtClean="0">
                <a:latin typeface="Goudy Old Style" panose="02020502050305020303" pitchFamily="18" charset="0"/>
              </a:rPr>
              <a:t>100C</a:t>
            </a:r>
            <a:r>
              <a:rPr lang="en-US" sz="3200" dirty="0">
                <a:latin typeface="Goudy Old Style" panose="02020502050305020303" pitchFamily="18" charset="0"/>
              </a:rPr>
              <a:t>.</a:t>
            </a:r>
          </a:p>
          <a:p>
            <a:pPr marL="342900" indent="-342900" eaLnBrk="0" hangingPunct="0">
              <a:spcBef>
                <a:spcPct val="20000"/>
              </a:spcBef>
              <a:buFont typeface="Wingdings" pitchFamily="2" charset="2"/>
              <a:buChar char="v"/>
              <a:defRPr/>
            </a:pPr>
            <a:endParaRPr lang="en-GB" sz="3200" kern="0" dirty="0">
              <a:latin typeface="Goudy Old Style" panose="02020502050305020303" pitchFamily="18" charset="0"/>
            </a:endParaRPr>
          </a:p>
          <a:p>
            <a:pPr marL="342900" indent="-342900" eaLnBrk="0" hangingPunct="0">
              <a:spcBef>
                <a:spcPct val="20000"/>
              </a:spcBef>
              <a:buFont typeface="Wingdings" pitchFamily="2" charset="2"/>
              <a:buChar char="v"/>
              <a:defRPr/>
            </a:pPr>
            <a:endParaRPr lang="en-GB" sz="3200" kern="0" dirty="0">
              <a:latin typeface="Goudy Old Style" panose="02020502050305020303" pitchFamily="18" charset="0"/>
            </a:endParaRPr>
          </a:p>
        </p:txBody>
      </p:sp>
      <p:pic>
        <p:nvPicPr>
          <p:cNvPr id="4" name="Picture 12" descr="GPN-2000-001444"/>
          <p:cNvPicPr>
            <a:picLocks noChangeAspect="1" noChangeArrowheads="1"/>
          </p:cNvPicPr>
          <p:nvPr/>
        </p:nvPicPr>
        <p:blipFill>
          <a:blip r:embed="rId2" cstate="print"/>
          <a:srcRect/>
          <a:stretch>
            <a:fillRect/>
          </a:stretch>
        </p:blipFill>
        <p:spPr bwMode="auto">
          <a:xfrm>
            <a:off x="6705600" y="533400"/>
            <a:ext cx="23622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895600" y="141288"/>
            <a:ext cx="3429000" cy="769937"/>
          </a:xfrm>
          <a:prstGeom prst="rect">
            <a:avLst/>
          </a:prstGeom>
          <a:noFill/>
          <a:ln w="9525">
            <a:noFill/>
            <a:miter lim="800000"/>
            <a:headEnd/>
            <a:tailEnd/>
          </a:ln>
        </p:spPr>
        <p:txBody>
          <a:bodyPr>
            <a:spAutoFit/>
          </a:bodyPr>
          <a:lstStyle/>
          <a:p>
            <a:pPr algn="ctr"/>
            <a:r>
              <a:rPr lang="en-US" sz="4400" b="1" i="1">
                <a:latin typeface="Goudy Old Style" panose="02020502050305020303" pitchFamily="18" charset="0"/>
              </a:rPr>
              <a:t>Viscosity</a:t>
            </a:r>
            <a:endParaRPr lang="en-US" sz="4400">
              <a:latin typeface="Goudy Old Style" panose="02020502050305020303" pitchFamily="18" charset="0"/>
            </a:endParaRPr>
          </a:p>
        </p:txBody>
      </p:sp>
      <p:sp>
        <p:nvSpPr>
          <p:cNvPr id="76803" name="Text Box 3"/>
          <p:cNvSpPr txBox="1">
            <a:spLocks noChangeArrowheads="1"/>
          </p:cNvSpPr>
          <p:nvPr/>
        </p:nvSpPr>
        <p:spPr bwMode="auto">
          <a:xfrm>
            <a:off x="76200" y="990600"/>
            <a:ext cx="4648200" cy="6186309"/>
          </a:xfrm>
          <a:prstGeom prst="rect">
            <a:avLst/>
          </a:prstGeom>
          <a:noFill/>
          <a:ln w="9525">
            <a:noFill/>
            <a:miter lim="800000"/>
            <a:headEnd/>
            <a:tailEnd/>
          </a:ln>
        </p:spPr>
        <p:txBody>
          <a:bodyPr wrap="square">
            <a:spAutoFit/>
          </a:bodyPr>
          <a:lstStyle/>
          <a:p>
            <a:pPr>
              <a:spcBef>
                <a:spcPct val="50000"/>
              </a:spcBef>
              <a:buFont typeface="Wingdings" pitchFamily="2" charset="2"/>
              <a:buChar char="v"/>
            </a:pPr>
            <a:r>
              <a:rPr lang="en-US" sz="3600" dirty="0">
                <a:latin typeface="Goudy Old Style" panose="02020502050305020303" pitchFamily="18" charset="0"/>
              </a:rPr>
              <a:t>A measure of a fluid’s resistance to flow.</a:t>
            </a:r>
          </a:p>
          <a:p>
            <a:pPr>
              <a:spcBef>
                <a:spcPct val="50000"/>
              </a:spcBef>
              <a:buFont typeface="Wingdings" pitchFamily="2" charset="2"/>
              <a:buChar char="v"/>
            </a:pPr>
            <a:r>
              <a:rPr lang="en-US" sz="3600" dirty="0" smtClean="0">
                <a:solidFill>
                  <a:srgbClr val="000000"/>
                </a:solidFill>
                <a:latin typeface="Goudy Old Style" panose="02020502050305020303" pitchFamily="18" charset="0"/>
              </a:rPr>
              <a:t>strong </a:t>
            </a:r>
            <a:r>
              <a:rPr lang="en-US" sz="3600" dirty="0">
                <a:solidFill>
                  <a:srgbClr val="000000"/>
                </a:solidFill>
                <a:latin typeface="Goudy Old Style" panose="02020502050305020303" pitchFamily="18" charset="0"/>
              </a:rPr>
              <a:t>intermolecular forces</a:t>
            </a:r>
          </a:p>
          <a:p>
            <a:pPr>
              <a:spcBef>
                <a:spcPct val="50000"/>
              </a:spcBef>
              <a:buFont typeface="Wingdings" pitchFamily="2" charset="2"/>
              <a:buChar char="v"/>
            </a:pPr>
            <a:r>
              <a:rPr lang="en-US" sz="3600" dirty="0">
                <a:latin typeface="Goudy Old Style" panose="02020502050305020303" pitchFamily="18" charset="0"/>
              </a:rPr>
              <a:t>High viscosity</a:t>
            </a:r>
          </a:p>
          <a:p>
            <a:pPr>
              <a:spcBef>
                <a:spcPct val="50000"/>
              </a:spcBef>
              <a:buFont typeface="Wingdings" pitchFamily="2" charset="2"/>
              <a:buChar char="v"/>
            </a:pPr>
            <a:r>
              <a:rPr lang="en-US" sz="3600" dirty="0">
                <a:latin typeface="Goudy Old Style" panose="02020502050305020303" pitchFamily="18" charset="0"/>
              </a:rPr>
              <a:t>Water is </a:t>
            </a:r>
            <a:r>
              <a:rPr lang="en-US" sz="3600" dirty="0" smtClean="0">
                <a:latin typeface="Goudy Old Style" panose="02020502050305020303" pitchFamily="18" charset="0"/>
              </a:rPr>
              <a:t>relatively </a:t>
            </a:r>
            <a:r>
              <a:rPr lang="en-US" sz="3600" dirty="0">
                <a:latin typeface="Goudy Old Style" panose="02020502050305020303" pitchFamily="18" charset="0"/>
              </a:rPr>
              <a:t>viscous due to H-bonding</a:t>
            </a:r>
          </a:p>
          <a:p>
            <a:pPr>
              <a:spcBef>
                <a:spcPct val="50000"/>
              </a:spcBef>
            </a:pPr>
            <a:endParaRPr lang="en-US" sz="3600" b="1" i="1" dirty="0">
              <a:latin typeface="Goudy Old Style" panose="02020502050305020303" pitchFamily="18" charset="0"/>
            </a:endParaRPr>
          </a:p>
        </p:txBody>
      </p:sp>
      <p:pic>
        <p:nvPicPr>
          <p:cNvPr id="76804" name="Picture 10" descr="npo0001ab"/>
          <p:cNvPicPr>
            <a:picLocks noChangeAspect="1" noChangeArrowheads="1"/>
          </p:cNvPicPr>
          <p:nvPr/>
        </p:nvPicPr>
        <p:blipFill>
          <a:blip r:embed="rId2" cstate="print"/>
          <a:srcRect t="3363" r="26820" b="9157"/>
          <a:stretch>
            <a:fillRect/>
          </a:stretch>
        </p:blipFill>
        <p:spPr bwMode="auto">
          <a:xfrm>
            <a:off x="4724400" y="990600"/>
            <a:ext cx="42799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4375"/>
          </a:xfrm>
        </p:spPr>
        <p:txBody>
          <a:bodyPr>
            <a:normAutofit fontScale="90000"/>
          </a:bodyPr>
          <a:lstStyle/>
          <a:p>
            <a:pPr>
              <a:defRPr/>
            </a:pPr>
            <a:r>
              <a:rPr lang="en-GB" b="1" dirty="0" smtClean="0">
                <a:latin typeface="Goudy Old Style" panose="02020502050305020303" pitchFamily="18" charset="0"/>
              </a:rPr>
              <a:t>Characteristics Cont.</a:t>
            </a:r>
            <a:endParaRPr lang="en-GB" b="1" dirty="0">
              <a:latin typeface="Goudy Old Style" panose="02020502050305020303" pitchFamily="18" charset="0"/>
            </a:endParaRPr>
          </a:p>
        </p:txBody>
      </p:sp>
      <p:pic>
        <p:nvPicPr>
          <p:cNvPr id="4" name="Picture 6" descr="pH"/>
          <p:cNvPicPr>
            <a:picLocks noGrp="1" noChangeAspect="1" noChangeArrowheads="1"/>
          </p:cNvPicPr>
          <p:nvPr>
            <p:ph idx="1"/>
          </p:nvPr>
        </p:nvPicPr>
        <p:blipFill>
          <a:blip r:embed="rId3" cstate="print"/>
          <a:srcRect/>
          <a:stretch>
            <a:fillRect/>
          </a:stretch>
        </p:blipFill>
        <p:spPr>
          <a:xfrm>
            <a:off x="6019800" y="685800"/>
            <a:ext cx="3124200" cy="5715000"/>
          </a:xfrm>
        </p:spPr>
      </p:pic>
      <p:sp>
        <p:nvSpPr>
          <p:cNvPr id="5" name="Rectangle 4"/>
          <p:cNvSpPr/>
          <p:nvPr/>
        </p:nvSpPr>
        <p:spPr>
          <a:xfrm>
            <a:off x="-304800" y="685800"/>
            <a:ext cx="6248400" cy="6210931"/>
          </a:xfrm>
          <a:prstGeom prst="rect">
            <a:avLst/>
          </a:prstGeom>
        </p:spPr>
        <p:txBody>
          <a:bodyPr wrap="square">
            <a:spAutoFit/>
          </a:bodyPr>
          <a:lstStyle/>
          <a:p>
            <a:pPr lvl="1">
              <a:defRPr/>
            </a:pPr>
            <a:r>
              <a:rPr lang="en-US" sz="2400" b="1" dirty="0">
                <a:latin typeface="Goudy Old Style" panose="02020502050305020303" pitchFamily="18" charset="0"/>
              </a:rPr>
              <a:t>Buffer</a:t>
            </a:r>
          </a:p>
          <a:p>
            <a:pPr lvl="1">
              <a:buFont typeface="Wingdings" pitchFamily="2" charset="2"/>
              <a:buChar char="v"/>
              <a:defRPr/>
            </a:pPr>
            <a:r>
              <a:rPr lang="en-US" sz="2400" dirty="0">
                <a:latin typeface="Goudy Old Style" panose="02020502050305020303" pitchFamily="18" charset="0"/>
              </a:rPr>
              <a:t>Water can act as </a:t>
            </a:r>
            <a:r>
              <a:rPr lang="en-US" sz="2400" dirty="0" smtClean="0">
                <a:latin typeface="Goudy Old Style" panose="02020502050305020303" pitchFamily="18" charset="0"/>
              </a:rPr>
              <a:t>an </a:t>
            </a:r>
            <a:r>
              <a:rPr lang="en-US" sz="2400" dirty="0">
                <a:latin typeface="Goudy Old Style" panose="02020502050305020303" pitchFamily="18" charset="0"/>
              </a:rPr>
              <a:t>acid </a:t>
            </a:r>
            <a:r>
              <a:rPr lang="en-US" sz="2400" dirty="0" smtClean="0">
                <a:latin typeface="Goudy Old Style" panose="02020502050305020303" pitchFamily="18" charset="0"/>
              </a:rPr>
              <a:t>/base.</a:t>
            </a:r>
          </a:p>
          <a:p>
            <a:pPr lvl="1">
              <a:buFont typeface="Wingdings" pitchFamily="2" charset="2"/>
              <a:buChar char="v"/>
              <a:defRPr/>
            </a:pPr>
            <a:r>
              <a:rPr lang="en-US" sz="2400" dirty="0" smtClean="0">
                <a:latin typeface="Goudy Old Style" panose="02020502050305020303" pitchFamily="18" charset="0"/>
              </a:rPr>
              <a:t>Buffers-maintains </a:t>
            </a:r>
            <a:r>
              <a:rPr lang="en-US" sz="2400" dirty="0">
                <a:latin typeface="Goudy Old Style" panose="02020502050305020303" pitchFamily="18" charset="0"/>
              </a:rPr>
              <a:t>a stable </a:t>
            </a:r>
            <a:r>
              <a:rPr lang="en-US" sz="2400" dirty="0" smtClean="0">
                <a:latin typeface="Goudy Old Style" panose="02020502050305020303" pitchFamily="18" charset="0"/>
              </a:rPr>
              <a:t>body pH</a:t>
            </a:r>
            <a:endParaRPr lang="en-US" sz="2400" dirty="0">
              <a:latin typeface="Goudy Old Style" panose="02020502050305020303" pitchFamily="18" charset="0"/>
            </a:endParaRPr>
          </a:p>
          <a:p>
            <a:pPr marL="800100" lvl="1" indent="-342900" eaLnBrk="0" hangingPunct="0">
              <a:spcBef>
                <a:spcPct val="20000"/>
              </a:spcBef>
              <a:buFont typeface="Wingdings" pitchFamily="2" charset="2"/>
              <a:buChar char="v"/>
              <a:defRPr/>
            </a:pPr>
            <a:r>
              <a:rPr lang="en-US" sz="2400" dirty="0">
                <a:latin typeface="Goudy Old Style" panose="02020502050305020303" pitchFamily="18" charset="0"/>
              </a:rPr>
              <a:t>Environmental buffer</a:t>
            </a:r>
          </a:p>
          <a:p>
            <a:pPr marL="800100" lvl="1" indent="-342900" eaLnBrk="0" hangingPunct="0">
              <a:spcBef>
                <a:spcPct val="20000"/>
              </a:spcBef>
              <a:buFont typeface="Wingdings" pitchFamily="2" charset="2"/>
              <a:buChar char="v"/>
              <a:defRPr/>
            </a:pPr>
            <a:r>
              <a:rPr lang="en-US" sz="2400" dirty="0">
                <a:latin typeface="Goudy Old Style" panose="02020502050305020303" pitchFamily="18" charset="0"/>
              </a:rPr>
              <a:t>Water vapor forms a kind of global ‘‘blanket” which helps to keep the earth warm.</a:t>
            </a:r>
          </a:p>
          <a:p>
            <a:pPr marL="800100" lvl="1" indent="-342900" eaLnBrk="0" hangingPunct="0">
              <a:spcBef>
                <a:spcPct val="20000"/>
              </a:spcBef>
              <a:buFont typeface="Wingdings" pitchFamily="2" charset="2"/>
              <a:buChar char="v"/>
              <a:defRPr/>
            </a:pPr>
            <a:r>
              <a:rPr lang="en-US" sz="2400" dirty="0">
                <a:latin typeface="Goudy Old Style" panose="02020502050305020303" pitchFamily="18" charset="0"/>
              </a:rPr>
              <a:t>Heat radiated from the sun warms the earth surface and is held by the </a:t>
            </a:r>
            <a:r>
              <a:rPr lang="en-US" sz="2400" dirty="0" err="1">
                <a:latin typeface="Goudy Old Style" panose="02020502050305020303" pitchFamily="18" charset="0"/>
              </a:rPr>
              <a:t>vapour</a:t>
            </a:r>
            <a:r>
              <a:rPr lang="en-US" sz="2400" dirty="0" smtClean="0">
                <a:latin typeface="Goudy Old Style" panose="02020502050305020303" pitchFamily="18" charset="0"/>
              </a:rPr>
              <a:t>.</a:t>
            </a:r>
          </a:p>
          <a:p>
            <a:pPr marL="342900" indent="-342900" algn="ctr" eaLnBrk="0" hangingPunct="0">
              <a:spcBef>
                <a:spcPct val="20000"/>
              </a:spcBef>
              <a:buFont typeface="Wingdings" pitchFamily="2" charset="2"/>
              <a:buChar char="v"/>
              <a:defRPr/>
            </a:pPr>
            <a:r>
              <a:rPr lang="en-GB" sz="2400" dirty="0" smtClean="0">
                <a:latin typeface="Goudy Old Style" panose="02020502050305020303" pitchFamily="18" charset="0"/>
              </a:rPr>
              <a:t>Oceans </a:t>
            </a:r>
            <a:r>
              <a:rPr lang="en-GB" sz="2400" dirty="0">
                <a:latin typeface="Goudy Old Style" panose="02020502050305020303" pitchFamily="18" charset="0"/>
              </a:rPr>
              <a:t>and seas </a:t>
            </a:r>
            <a:r>
              <a:rPr lang="en-GB" sz="2400" dirty="0" smtClean="0">
                <a:latin typeface="Goudy Old Style" panose="02020502050305020303" pitchFamily="18" charset="0"/>
              </a:rPr>
              <a:t>have large h/c </a:t>
            </a:r>
          </a:p>
          <a:p>
            <a:pPr marL="800100" lvl="1" indent="-342900" algn="ctr" eaLnBrk="0" hangingPunct="0">
              <a:spcBef>
                <a:spcPct val="20000"/>
              </a:spcBef>
              <a:buFont typeface="Wingdings" pitchFamily="2" charset="2"/>
              <a:buChar char="v"/>
              <a:defRPr/>
            </a:pPr>
            <a:r>
              <a:rPr lang="en-GB" sz="2400" dirty="0" smtClean="0">
                <a:latin typeface="Goudy Old Style" panose="02020502050305020303" pitchFamily="18" charset="0"/>
              </a:rPr>
              <a:t>Acts as heat reservoirs </a:t>
            </a:r>
          </a:p>
          <a:p>
            <a:pPr marL="800100" lvl="1" indent="-342900" algn="ctr" eaLnBrk="0" hangingPunct="0">
              <a:spcBef>
                <a:spcPct val="20000"/>
              </a:spcBef>
              <a:buFont typeface="Wingdings" pitchFamily="2" charset="2"/>
              <a:buChar char="v"/>
              <a:defRPr/>
            </a:pPr>
            <a:r>
              <a:rPr lang="en-GB" sz="2400" dirty="0" smtClean="0">
                <a:latin typeface="Goudy Old Style" panose="02020502050305020303" pitchFamily="18" charset="0"/>
              </a:rPr>
              <a:t>sea temp </a:t>
            </a:r>
            <a:r>
              <a:rPr lang="en-GB" sz="2400" dirty="0">
                <a:latin typeface="Goudy Old Style" panose="02020502050305020303" pitchFamily="18" charset="0"/>
              </a:rPr>
              <a:t>vary only a </a:t>
            </a:r>
            <a:r>
              <a:rPr lang="en-GB" sz="2400" dirty="0" smtClean="0">
                <a:latin typeface="Goudy Old Style" panose="02020502050305020303" pitchFamily="18" charset="0"/>
              </a:rPr>
              <a:t>1/3 </a:t>
            </a:r>
            <a:r>
              <a:rPr lang="en-GB" sz="2400" dirty="0">
                <a:latin typeface="Goudy Old Style" panose="02020502050305020303" pitchFamily="18" charset="0"/>
              </a:rPr>
              <a:t>as much </a:t>
            </a:r>
            <a:r>
              <a:rPr lang="en-GB" sz="2400" dirty="0" smtClean="0">
                <a:latin typeface="Goudy Old Style" panose="02020502050305020303" pitchFamily="18" charset="0"/>
              </a:rPr>
              <a:t>as land temp</a:t>
            </a:r>
          </a:p>
          <a:p>
            <a:pPr marL="800100" lvl="1" indent="-342900" algn="ctr" eaLnBrk="0" hangingPunct="0">
              <a:spcBef>
                <a:spcPct val="20000"/>
              </a:spcBef>
              <a:buFont typeface="Wingdings" pitchFamily="2" charset="2"/>
              <a:buChar char="v"/>
              <a:defRPr/>
            </a:pPr>
            <a:r>
              <a:rPr lang="en-GB" sz="2400" dirty="0" smtClean="0">
                <a:latin typeface="Goudy Old Style" panose="02020502050305020303" pitchFamily="18" charset="0"/>
              </a:rPr>
              <a:t>Important in climate   moderation.</a:t>
            </a:r>
            <a:endParaRPr lang="en-US" sz="2400" dirty="0">
              <a:latin typeface="Goudy Old Style" panose="02020502050305020303" pitchFamily="18" charset="0"/>
            </a:endParaRPr>
          </a:p>
          <a:p>
            <a:pPr lvl="2" algn="ctr">
              <a:defRPr/>
            </a:pPr>
            <a:endParaRPr lang="en-US" sz="2800" dirty="0">
              <a:latin typeface="Goudy Old Style" panose="020205020503050203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dirty="0" smtClean="0"/>
              <a:t>Properties of water</a:t>
            </a:r>
            <a:endParaRPr lang="en-US" dirty="0"/>
          </a:p>
        </p:txBody>
      </p:sp>
      <p:sp>
        <p:nvSpPr>
          <p:cNvPr id="3" name="Content Placeholder 2"/>
          <p:cNvSpPr>
            <a:spLocks noGrp="1"/>
          </p:cNvSpPr>
          <p:nvPr>
            <p:ph idx="1"/>
          </p:nvPr>
        </p:nvSpPr>
        <p:spPr>
          <a:xfrm>
            <a:off x="457200" y="762000"/>
            <a:ext cx="8686800" cy="5364163"/>
          </a:xfrm>
        </p:spPr>
        <p:txBody>
          <a:bodyPr>
            <a:noAutofit/>
          </a:bodyPr>
          <a:lstStyle/>
          <a:p>
            <a:pPr marL="0" indent="0">
              <a:buNone/>
            </a:pPr>
            <a:r>
              <a:rPr lang="en-GB" sz="2800" b="1" dirty="0" smtClean="0">
                <a:latin typeface="Goudy Old Style" panose="02020502050305020303" pitchFamily="18" charset="0"/>
              </a:rPr>
              <a:t>Hydration</a:t>
            </a:r>
          </a:p>
          <a:p>
            <a:pPr>
              <a:buFont typeface="Wingdings" panose="05000000000000000000" pitchFamily="2" charset="2"/>
              <a:buChar char="v"/>
            </a:pPr>
            <a:r>
              <a:rPr lang="en-GB" sz="2800" dirty="0" smtClean="0">
                <a:latin typeface="Goudy Old Style" panose="02020502050305020303" pitchFamily="18" charset="0"/>
              </a:rPr>
              <a:t>unique </a:t>
            </a:r>
            <a:r>
              <a:rPr lang="en-GB" sz="2800" dirty="0">
                <a:latin typeface="Goudy Old Style" panose="02020502050305020303" pitchFamily="18" charset="0"/>
              </a:rPr>
              <a:t>hydration properties  towards </a:t>
            </a:r>
            <a:r>
              <a:rPr lang="en-GB" sz="2800" dirty="0" smtClean="0">
                <a:latin typeface="Goudy Old Style" panose="02020502050305020303" pitchFamily="18" charset="0"/>
              </a:rPr>
              <a:t>biomolecules</a:t>
            </a:r>
          </a:p>
          <a:p>
            <a:pPr>
              <a:buFont typeface="Wingdings" panose="05000000000000000000" pitchFamily="2" charset="2"/>
              <a:buChar char="v"/>
            </a:pPr>
            <a:r>
              <a:rPr lang="en-GB" sz="2800" dirty="0" err="1" smtClean="0">
                <a:latin typeface="Goudy Old Style" panose="02020502050305020303" pitchFamily="18" charset="0"/>
              </a:rPr>
              <a:t>Esp</a:t>
            </a:r>
            <a:r>
              <a:rPr lang="en-GB" sz="2800" dirty="0" smtClean="0">
                <a:latin typeface="Goudy Old Style" panose="02020502050305020303" pitchFamily="18" charset="0"/>
              </a:rPr>
              <a:t> lipids</a:t>
            </a:r>
            <a:r>
              <a:rPr lang="en-GB" sz="2800" dirty="0">
                <a:latin typeface="Goudy Old Style" panose="02020502050305020303" pitchFamily="18" charset="0"/>
              </a:rPr>
              <a:t>, </a:t>
            </a:r>
            <a:r>
              <a:rPr lang="en-GB" sz="2800" dirty="0" smtClean="0">
                <a:latin typeface="Goudy Old Style" panose="02020502050305020303" pitchFamily="18" charset="0"/>
              </a:rPr>
              <a:t> </a:t>
            </a:r>
            <a:r>
              <a:rPr lang="en-GB" sz="2800" dirty="0">
                <a:latin typeface="Goudy Old Style" panose="02020502050305020303" pitchFamily="18" charset="0"/>
              </a:rPr>
              <a:t>proteins and nucleic </a:t>
            </a:r>
            <a:r>
              <a:rPr lang="en-GB" sz="2800" dirty="0" smtClean="0">
                <a:latin typeface="Goudy Old Style" panose="02020502050305020303" pitchFamily="18" charset="0"/>
              </a:rPr>
              <a:t>acids</a:t>
            </a:r>
          </a:p>
          <a:p>
            <a:pPr>
              <a:buFont typeface="Wingdings" panose="05000000000000000000" pitchFamily="2" charset="2"/>
              <a:buChar char="v"/>
            </a:pPr>
            <a:r>
              <a:rPr lang="en-GB" sz="2800" dirty="0" smtClean="0">
                <a:latin typeface="Goudy Old Style" panose="02020502050305020303" pitchFamily="18" charset="0"/>
              </a:rPr>
              <a:t>Defines 3-dimensional </a:t>
            </a:r>
            <a:r>
              <a:rPr lang="en-GB" sz="2800" dirty="0">
                <a:latin typeface="Goudy Old Style" panose="02020502050305020303" pitchFamily="18" charset="0"/>
              </a:rPr>
              <a:t>structures</a:t>
            </a:r>
            <a:r>
              <a:rPr lang="en-GB" sz="2800" dirty="0" smtClean="0">
                <a:latin typeface="Goudy Old Style" panose="02020502050305020303" pitchFamily="18" charset="0"/>
              </a:rPr>
              <a:t>,-hence  their </a:t>
            </a:r>
            <a:r>
              <a:rPr lang="en-GB" sz="2800" dirty="0">
                <a:latin typeface="Goudy Old Style" panose="02020502050305020303" pitchFamily="18" charset="0"/>
              </a:rPr>
              <a:t>functions, in solution.    </a:t>
            </a:r>
            <a:endParaRPr lang="en-GB" sz="2800" dirty="0" smtClean="0">
              <a:latin typeface="Goudy Old Style" panose="02020502050305020303" pitchFamily="18" charset="0"/>
            </a:endParaRPr>
          </a:p>
          <a:p>
            <a:pPr>
              <a:buFont typeface="Wingdings" panose="05000000000000000000" pitchFamily="2" charset="2"/>
              <a:buChar char="v"/>
            </a:pPr>
            <a:r>
              <a:rPr lang="en-GB" sz="2800" dirty="0" smtClean="0">
                <a:latin typeface="Goudy Old Style" panose="02020502050305020303" pitchFamily="18" charset="0"/>
              </a:rPr>
              <a:t>hydration </a:t>
            </a:r>
            <a:r>
              <a:rPr lang="en-GB" sz="2800" dirty="0">
                <a:latin typeface="Goudy Old Style" panose="02020502050305020303" pitchFamily="18" charset="0"/>
              </a:rPr>
              <a:t>forms gels that can reversibly undergo the gel-sol phase transitions that </a:t>
            </a:r>
            <a:r>
              <a:rPr lang="en-GB" sz="2800" dirty="0" smtClean="0">
                <a:latin typeface="Goudy Old Style" panose="02020502050305020303" pitchFamily="18" charset="0"/>
              </a:rPr>
              <a:t>underlie </a:t>
            </a:r>
            <a:r>
              <a:rPr lang="en-GB" sz="2800" dirty="0">
                <a:latin typeface="Goudy Old Style" panose="02020502050305020303" pitchFamily="18" charset="0"/>
              </a:rPr>
              <a:t>many cellular mechanisms.     </a:t>
            </a:r>
            <a:endParaRPr lang="en-GB" sz="2800" dirty="0" smtClean="0">
              <a:latin typeface="Goudy Old Style" panose="02020502050305020303" pitchFamily="18" charset="0"/>
            </a:endParaRPr>
          </a:p>
        </p:txBody>
      </p:sp>
    </p:spTree>
    <p:extLst>
      <p:ext uri="{BB962C8B-B14F-4D97-AF65-F5344CB8AC3E}">
        <p14:creationId xmlns:p14="http://schemas.microsoft.com/office/powerpoint/2010/main" val="1567244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a:t>Properties of water</a:t>
            </a:r>
          </a:p>
        </p:txBody>
      </p:sp>
      <p:sp>
        <p:nvSpPr>
          <p:cNvPr id="3" name="Content Placeholder 2"/>
          <p:cNvSpPr>
            <a:spLocks noGrp="1"/>
          </p:cNvSpPr>
          <p:nvPr>
            <p:ph idx="1"/>
          </p:nvPr>
        </p:nvSpPr>
        <p:spPr>
          <a:xfrm>
            <a:off x="609600" y="1066800"/>
            <a:ext cx="8229600" cy="5059363"/>
          </a:xfrm>
        </p:spPr>
        <p:txBody>
          <a:bodyPr>
            <a:normAutofit fontScale="77500" lnSpcReduction="20000"/>
          </a:bodyPr>
          <a:lstStyle/>
          <a:p>
            <a:pPr marL="0" indent="0">
              <a:buNone/>
            </a:pPr>
            <a:r>
              <a:rPr lang="en-GB" b="1" dirty="0">
                <a:latin typeface="Goudy Old Style" panose="02020502050305020303" pitchFamily="18" charset="0"/>
              </a:rPr>
              <a:t>Ionisation </a:t>
            </a:r>
            <a:r>
              <a:rPr lang="en-GB" dirty="0">
                <a:latin typeface="Goudy Old Style" panose="02020502050305020303" pitchFamily="18" charset="0"/>
              </a:rPr>
              <a:t> </a:t>
            </a:r>
          </a:p>
          <a:p>
            <a:pPr>
              <a:buFont typeface="Wingdings" panose="05000000000000000000" pitchFamily="2" charset="2"/>
              <a:buChar char="v"/>
            </a:pPr>
            <a:r>
              <a:rPr lang="en-GB" dirty="0">
                <a:latin typeface="Goudy Old Style" panose="02020502050305020303" pitchFamily="18" charset="0"/>
              </a:rPr>
              <a:t>Water ionizes and allows easy proton exchange </a:t>
            </a:r>
            <a:r>
              <a:rPr lang="en-GB" dirty="0" err="1" smtClean="0">
                <a:latin typeface="Goudy Old Style" panose="02020502050305020303" pitchFamily="18" charset="0"/>
              </a:rPr>
              <a:t>btn</a:t>
            </a:r>
            <a:r>
              <a:rPr lang="en-GB" dirty="0" smtClean="0">
                <a:latin typeface="Goudy Old Style" panose="02020502050305020303" pitchFamily="18" charset="0"/>
              </a:rPr>
              <a:t> </a:t>
            </a:r>
            <a:r>
              <a:rPr lang="en-GB" dirty="0">
                <a:latin typeface="Goudy Old Style" panose="02020502050305020303" pitchFamily="18" charset="0"/>
              </a:rPr>
              <a:t>molecules,</a:t>
            </a:r>
          </a:p>
          <a:p>
            <a:pPr>
              <a:buFont typeface="Wingdings" panose="05000000000000000000" pitchFamily="2" charset="2"/>
              <a:buChar char="v"/>
            </a:pPr>
            <a:r>
              <a:rPr lang="en-GB" dirty="0" smtClean="0">
                <a:latin typeface="Goudy Old Style" panose="02020502050305020303" pitchFamily="18" charset="0"/>
              </a:rPr>
              <a:t>contributes </a:t>
            </a:r>
            <a:r>
              <a:rPr lang="en-GB" dirty="0">
                <a:latin typeface="Goudy Old Style" panose="02020502050305020303" pitchFamily="18" charset="0"/>
              </a:rPr>
              <a:t>to the richness of the ionic interactions in </a:t>
            </a:r>
            <a:r>
              <a:rPr lang="en-GB" dirty="0" err="1" smtClean="0">
                <a:latin typeface="Goudy Old Style" panose="02020502050305020303" pitchFamily="18" charset="0"/>
              </a:rPr>
              <a:t>biosystems</a:t>
            </a:r>
            <a:r>
              <a:rPr lang="en-GB" dirty="0" smtClean="0">
                <a:latin typeface="Goudy Old Style" panose="02020502050305020303" pitchFamily="18" charset="0"/>
              </a:rPr>
              <a:t> </a:t>
            </a:r>
            <a:r>
              <a:rPr lang="en-GB" dirty="0">
                <a:latin typeface="Goudy Old Style" panose="02020502050305020303" pitchFamily="18" charset="0"/>
              </a:rPr>
              <a:t> </a:t>
            </a:r>
          </a:p>
          <a:p>
            <a:pPr marL="0" indent="0">
              <a:buNone/>
            </a:pPr>
            <a:endParaRPr lang="en-GB" b="1" dirty="0" smtClean="0">
              <a:latin typeface="Goudy Old Style" panose="02020502050305020303" pitchFamily="18" charset="0"/>
            </a:endParaRPr>
          </a:p>
          <a:p>
            <a:pPr marL="0" indent="0">
              <a:buNone/>
            </a:pPr>
            <a:r>
              <a:rPr lang="en-GB" b="1" dirty="0" smtClean="0">
                <a:latin typeface="Goudy Old Style" panose="02020502050305020303" pitchFamily="18" charset="0"/>
              </a:rPr>
              <a:t>The </a:t>
            </a:r>
            <a:r>
              <a:rPr lang="en-GB" b="1" dirty="0">
                <a:latin typeface="Goudy Old Style" panose="02020502050305020303" pitchFamily="18" charset="0"/>
              </a:rPr>
              <a:t>density maximum at 4°C </a:t>
            </a:r>
            <a:endParaRPr lang="en-GB" b="1" dirty="0" smtClean="0">
              <a:latin typeface="Goudy Old Style" panose="02020502050305020303" pitchFamily="18" charset="0"/>
            </a:endParaRPr>
          </a:p>
          <a:p>
            <a:pPr>
              <a:buFont typeface="Wingdings" panose="05000000000000000000" pitchFamily="2" charset="2"/>
              <a:buChar char="v"/>
            </a:pPr>
            <a:r>
              <a:rPr lang="en-GB" dirty="0" smtClean="0">
                <a:latin typeface="Goudy Old Style" panose="02020502050305020303" pitchFamily="18" charset="0"/>
              </a:rPr>
              <a:t>Low </a:t>
            </a:r>
            <a:r>
              <a:rPr lang="en-GB" dirty="0">
                <a:latin typeface="Goudy Old Style" panose="02020502050305020303" pitchFamily="18" charset="0"/>
              </a:rPr>
              <a:t>ice density means that all of a body of water </a:t>
            </a:r>
            <a:r>
              <a:rPr lang="en-GB" dirty="0" smtClean="0">
                <a:latin typeface="Goudy Old Style" panose="02020502050305020303" pitchFamily="18" charset="0"/>
              </a:rPr>
              <a:t>(</a:t>
            </a:r>
            <a:r>
              <a:rPr lang="en-GB" dirty="0">
                <a:latin typeface="Goudy Old Style" panose="02020502050305020303" pitchFamily="18" charset="0"/>
              </a:rPr>
              <a:t>not just its surface) is close to 0°C before any freezing can occur.   </a:t>
            </a:r>
          </a:p>
          <a:p>
            <a:pPr>
              <a:buFont typeface="Wingdings" panose="05000000000000000000" pitchFamily="2" charset="2"/>
              <a:buChar char="v"/>
            </a:pPr>
            <a:r>
              <a:rPr lang="en-GB" dirty="0" smtClean="0">
                <a:latin typeface="Goudy Old Style" panose="02020502050305020303" pitchFamily="18" charset="0"/>
              </a:rPr>
              <a:t>Rivers</a:t>
            </a:r>
            <a:r>
              <a:rPr lang="en-GB" dirty="0">
                <a:latin typeface="Goudy Old Style" panose="02020502050305020303" pitchFamily="18" charset="0"/>
              </a:rPr>
              <a:t>, lakes and oceans </a:t>
            </a:r>
            <a:r>
              <a:rPr lang="en-GB" dirty="0" smtClean="0">
                <a:latin typeface="Goudy Old Style" panose="02020502050305020303" pitchFamily="18" charset="0"/>
              </a:rPr>
              <a:t>freeze from the top </a:t>
            </a:r>
            <a:r>
              <a:rPr lang="en-GB" dirty="0">
                <a:latin typeface="Goudy Old Style" panose="02020502050305020303" pitchFamily="18" charset="0"/>
              </a:rPr>
              <a:t>down, </a:t>
            </a:r>
            <a:endParaRPr lang="en-GB" dirty="0" smtClean="0">
              <a:latin typeface="Goudy Old Style" panose="02020502050305020303" pitchFamily="18" charset="0"/>
            </a:endParaRPr>
          </a:p>
          <a:p>
            <a:pPr>
              <a:buFont typeface="Wingdings" panose="05000000000000000000" pitchFamily="2" charset="2"/>
              <a:buChar char="v"/>
            </a:pPr>
            <a:r>
              <a:rPr lang="en-GB" dirty="0" smtClean="0">
                <a:latin typeface="Goudy Old Style" panose="02020502050305020303" pitchFamily="18" charset="0"/>
              </a:rPr>
              <a:t>Insulates inner mass of water from </a:t>
            </a:r>
            <a:r>
              <a:rPr lang="en-GB" dirty="0">
                <a:latin typeface="Goudy Old Style" panose="02020502050305020303" pitchFamily="18" charset="0"/>
              </a:rPr>
              <a:t>further freezing </a:t>
            </a:r>
            <a:endParaRPr lang="en-GB" dirty="0" smtClean="0">
              <a:latin typeface="Goudy Old Style" panose="02020502050305020303" pitchFamily="18" charset="0"/>
            </a:endParaRPr>
          </a:p>
          <a:p>
            <a:pPr>
              <a:buFont typeface="Wingdings" panose="05000000000000000000" pitchFamily="2" charset="2"/>
              <a:buChar char="v"/>
            </a:pPr>
            <a:r>
              <a:rPr lang="en-GB" dirty="0" smtClean="0">
                <a:latin typeface="Goudy Old Style" panose="02020502050305020303" pitchFamily="18" charset="0"/>
              </a:rPr>
              <a:t>This allows rapid </a:t>
            </a:r>
            <a:r>
              <a:rPr lang="en-GB" dirty="0">
                <a:latin typeface="Goudy Old Style" panose="02020502050305020303" pitchFamily="18" charset="0"/>
              </a:rPr>
              <a:t>thawing, and density driven thermal    convection causing seasonal mixing in deeper temperate waters.</a:t>
            </a:r>
            <a:r>
              <a:rPr lang="en-GB" b="1" dirty="0">
                <a:latin typeface="Goudy Old Style" panose="02020502050305020303" pitchFamily="18" charset="0"/>
              </a:rPr>
              <a:t> </a:t>
            </a:r>
            <a:endParaRPr lang="en-US" dirty="0">
              <a:latin typeface="Goudy Old Style" panose="02020502050305020303" pitchFamily="18"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85980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6370975"/>
          </a:xfrm>
          <a:prstGeom prst="rect">
            <a:avLst/>
          </a:prstGeom>
        </p:spPr>
        <p:txBody>
          <a:bodyPr wrap="square">
            <a:spAutoFit/>
          </a:bodyPr>
          <a:lstStyle/>
          <a:p>
            <a:r>
              <a:rPr lang="en-US" sz="1400" dirty="0">
                <a:latin typeface="Goudy Old Style" panose="02020502050305020303" pitchFamily="18" charset="0"/>
              </a:rPr>
              <a:t>Summary Table of Physical Properties </a:t>
            </a:r>
            <a:r>
              <a:rPr lang="en-US" sz="1400" dirty="0" smtClean="0">
                <a:latin typeface="Goudy Old Style" panose="02020502050305020303" pitchFamily="18" charset="0"/>
              </a:rPr>
              <a:t>of water</a:t>
            </a:r>
            <a:endParaRPr lang="en-US" sz="1400" dirty="0">
              <a:latin typeface="Goudy Old Style" panose="02020502050305020303" pitchFamily="18" charset="0"/>
            </a:endParaRPr>
          </a:p>
          <a:p>
            <a:r>
              <a:rPr lang="en-US" sz="1400" dirty="0">
                <a:latin typeface="Goudy Old Style" panose="02020502050305020303" pitchFamily="18" charset="0"/>
              </a:rPr>
              <a:t>	</a:t>
            </a:r>
            <a:r>
              <a:rPr lang="en-US" sz="1400" b="1" dirty="0">
                <a:latin typeface="Goudy Old Style" panose="02020502050305020303" pitchFamily="18" charset="0"/>
              </a:rPr>
              <a:t>Property                                            Value</a:t>
            </a:r>
          </a:p>
          <a:p>
            <a:r>
              <a:rPr lang="en-US" sz="1400" dirty="0">
                <a:latin typeface="Goudy Old Style" panose="02020502050305020303" pitchFamily="18" charset="0"/>
              </a:rPr>
              <a:t>	Molar mass                                        18.015</a:t>
            </a:r>
          </a:p>
          <a:p>
            <a:r>
              <a:rPr lang="en-US" sz="1400" dirty="0">
                <a:latin typeface="Goudy Old Style" panose="02020502050305020303" pitchFamily="18" charset="0"/>
              </a:rPr>
              <a:t>	Molar Volume                                   55.5 moles/liter</a:t>
            </a:r>
          </a:p>
          <a:p>
            <a:r>
              <a:rPr lang="en-US" sz="1400" dirty="0">
                <a:latin typeface="Goudy Old Style" panose="02020502050305020303" pitchFamily="18" charset="0"/>
              </a:rPr>
              <a:t>	Boiling Point (BP)                            100°C at 1 </a:t>
            </a:r>
            <a:r>
              <a:rPr lang="en-US" sz="1400" dirty="0" err="1">
                <a:latin typeface="Goudy Old Style" panose="02020502050305020303" pitchFamily="18" charset="0"/>
              </a:rPr>
              <a:t>atm</a:t>
            </a:r>
            <a:endParaRPr lang="en-US" sz="1400" dirty="0">
              <a:latin typeface="Goudy Old Style" panose="02020502050305020303" pitchFamily="18" charset="0"/>
            </a:endParaRPr>
          </a:p>
          <a:p>
            <a:r>
              <a:rPr lang="en-US" sz="1400" dirty="0">
                <a:latin typeface="Goudy Old Style" panose="02020502050305020303" pitchFamily="18" charset="0"/>
              </a:rPr>
              <a:t>	Freezing point (FP)                           0°C at 1 </a:t>
            </a:r>
            <a:r>
              <a:rPr lang="en-US" sz="1400" dirty="0" err="1">
                <a:latin typeface="Goudy Old Style" panose="02020502050305020303" pitchFamily="18" charset="0"/>
              </a:rPr>
              <a:t>atm</a:t>
            </a:r>
            <a:endParaRPr lang="en-US" sz="1400" dirty="0">
              <a:latin typeface="Goudy Old Style" panose="02020502050305020303" pitchFamily="18" charset="0"/>
            </a:endParaRPr>
          </a:p>
          <a:p>
            <a:r>
              <a:rPr lang="en-US" sz="1400" dirty="0">
                <a:latin typeface="Goudy Old Style" panose="02020502050305020303" pitchFamily="18" charset="0"/>
              </a:rPr>
              <a:t>	Triple point                                        273.16 K at 4.6 </a:t>
            </a:r>
            <a:r>
              <a:rPr lang="en-US" sz="1400" dirty="0" err="1">
                <a:latin typeface="Goudy Old Style" panose="02020502050305020303" pitchFamily="18" charset="0"/>
              </a:rPr>
              <a:t>torr</a:t>
            </a:r>
            <a:endParaRPr lang="en-US" sz="1400" dirty="0">
              <a:latin typeface="Goudy Old Style" panose="02020502050305020303" pitchFamily="18" charset="0"/>
            </a:endParaRPr>
          </a:p>
          <a:p>
            <a:r>
              <a:rPr lang="en-US" sz="1400" dirty="0">
                <a:latin typeface="Goudy Old Style" panose="02020502050305020303" pitchFamily="18" charset="0"/>
              </a:rPr>
              <a:t>	Surface Tension                                73 dynes/cm at 20°C</a:t>
            </a:r>
          </a:p>
          <a:p>
            <a:r>
              <a:rPr lang="en-US" sz="1400" dirty="0">
                <a:latin typeface="Goudy Old Style" panose="02020502050305020303" pitchFamily="18" charset="0"/>
              </a:rPr>
              <a:t>	Vapor pressure                                   0.0212 </a:t>
            </a:r>
            <a:r>
              <a:rPr lang="en-US" sz="1400" dirty="0" err="1">
                <a:latin typeface="Goudy Old Style" panose="02020502050305020303" pitchFamily="18" charset="0"/>
              </a:rPr>
              <a:t>atm</a:t>
            </a:r>
            <a:r>
              <a:rPr lang="en-US" sz="1400" dirty="0">
                <a:latin typeface="Goudy Old Style" panose="02020502050305020303" pitchFamily="18" charset="0"/>
              </a:rPr>
              <a:t> at 20°C</a:t>
            </a:r>
          </a:p>
          <a:p>
            <a:r>
              <a:rPr lang="en-US" sz="1400" dirty="0">
                <a:latin typeface="Goudy Old Style" panose="02020502050305020303" pitchFamily="18" charset="0"/>
              </a:rPr>
              <a:t>	Heat of vaporization                         40.63 kJ/</a:t>
            </a:r>
            <a:r>
              <a:rPr lang="en-US" sz="1400" dirty="0" err="1">
                <a:latin typeface="Goudy Old Style" panose="02020502050305020303" pitchFamily="18" charset="0"/>
              </a:rPr>
              <a:t>mol</a:t>
            </a:r>
            <a:endParaRPr lang="en-US" sz="1400" dirty="0">
              <a:latin typeface="Goudy Old Style" panose="02020502050305020303" pitchFamily="18" charset="0"/>
            </a:endParaRPr>
          </a:p>
          <a:p>
            <a:r>
              <a:rPr lang="en-US" sz="1400" dirty="0">
                <a:latin typeface="Goudy Old Style" panose="02020502050305020303" pitchFamily="18" charset="0"/>
              </a:rPr>
              <a:t>	Heat of Fusion                                   6.013 kJ/</a:t>
            </a:r>
            <a:r>
              <a:rPr lang="en-US" sz="1400" dirty="0" err="1">
                <a:latin typeface="Goudy Old Style" panose="02020502050305020303" pitchFamily="18" charset="0"/>
              </a:rPr>
              <a:t>mol</a:t>
            </a:r>
            <a:endParaRPr lang="en-US" sz="1400" dirty="0">
              <a:latin typeface="Goudy Old Style" panose="02020502050305020303" pitchFamily="18" charset="0"/>
            </a:endParaRPr>
          </a:p>
          <a:p>
            <a:r>
              <a:rPr lang="en-US" sz="1400" dirty="0">
                <a:latin typeface="Goudy Old Style" panose="02020502050305020303" pitchFamily="18" charset="0"/>
              </a:rPr>
              <a:t>	Heat Capacity (</a:t>
            </a:r>
            <a:r>
              <a:rPr lang="en-US" sz="1400" dirty="0" err="1">
                <a:latin typeface="Goudy Old Style" panose="02020502050305020303" pitchFamily="18" charset="0"/>
              </a:rPr>
              <a:t>cp</a:t>
            </a:r>
            <a:r>
              <a:rPr lang="en-US" sz="1400" dirty="0">
                <a:latin typeface="Goudy Old Style" panose="02020502050305020303" pitchFamily="18" charset="0"/>
              </a:rPr>
              <a:t>)                             4.22 kJ/</a:t>
            </a:r>
            <a:r>
              <a:rPr lang="en-US" sz="1400" dirty="0" err="1">
                <a:latin typeface="Goudy Old Style" panose="02020502050305020303" pitchFamily="18" charset="0"/>
              </a:rPr>
              <a:t>kg.K</a:t>
            </a:r>
            <a:endParaRPr lang="en-US" sz="1400" dirty="0">
              <a:latin typeface="Goudy Old Style" panose="02020502050305020303" pitchFamily="18" charset="0"/>
            </a:endParaRPr>
          </a:p>
          <a:p>
            <a:r>
              <a:rPr lang="en-US" sz="1400" dirty="0">
                <a:latin typeface="Goudy Old Style" panose="02020502050305020303" pitchFamily="18" charset="0"/>
              </a:rPr>
              <a:t>	Dielectric Constant                          78.54 at 25°C</a:t>
            </a:r>
          </a:p>
          <a:p>
            <a:r>
              <a:rPr lang="en-US" sz="1400" dirty="0">
                <a:latin typeface="Goudy Old Style" panose="02020502050305020303" pitchFamily="18" charset="0"/>
              </a:rPr>
              <a:t>	Viscosity                                             1.002 centipoise at 20°C</a:t>
            </a:r>
          </a:p>
          <a:p>
            <a:r>
              <a:rPr lang="en-US" sz="1400" dirty="0">
                <a:latin typeface="Goudy Old Style" panose="02020502050305020303" pitchFamily="18" charset="0"/>
              </a:rPr>
              <a:t>	Density                                               1 g/cc</a:t>
            </a:r>
          </a:p>
          <a:p>
            <a:r>
              <a:rPr lang="en-US" sz="1400" dirty="0">
                <a:latin typeface="Goudy Old Style" panose="02020502050305020303" pitchFamily="18" charset="0"/>
              </a:rPr>
              <a:t>	Density maxima                                4°C</a:t>
            </a:r>
          </a:p>
          <a:p>
            <a:r>
              <a:rPr lang="en-US" sz="1400" dirty="0">
                <a:latin typeface="Goudy Old Style" panose="02020502050305020303" pitchFamily="18" charset="0"/>
              </a:rPr>
              <a:t>	Specific heat                                      4180 J kg-1 K-1  ( T=293…373 K)</a:t>
            </a:r>
          </a:p>
          <a:p>
            <a:r>
              <a:rPr lang="en-US" sz="1400" dirty="0">
                <a:latin typeface="Goudy Old Style" panose="02020502050305020303" pitchFamily="18" charset="0"/>
              </a:rPr>
              <a:t>	Heat conductivity                               0.60 W m-1 K-1 (T=293 K)</a:t>
            </a:r>
          </a:p>
          <a:p>
            <a:r>
              <a:rPr lang="en-US" sz="1400" dirty="0">
                <a:latin typeface="Goudy Old Style" panose="02020502050305020303" pitchFamily="18" charset="0"/>
              </a:rPr>
              <a:t>	Melting heat                                       3.34 x 105 J/kg</a:t>
            </a:r>
          </a:p>
          <a:p>
            <a:r>
              <a:rPr lang="en-US" sz="1400" dirty="0">
                <a:latin typeface="Goudy Old Style" panose="02020502050305020303" pitchFamily="18" charset="0"/>
              </a:rPr>
              <a:t>	Evaporation heat                                22.6 x 105 J/kg</a:t>
            </a:r>
          </a:p>
          <a:p>
            <a:r>
              <a:rPr lang="en-US" sz="1400" dirty="0">
                <a:latin typeface="Goudy Old Style" panose="02020502050305020303" pitchFamily="18" charset="0"/>
              </a:rPr>
              <a:t>	Critical Temperature                        647 K</a:t>
            </a:r>
          </a:p>
          <a:p>
            <a:r>
              <a:rPr lang="en-US" sz="1400" dirty="0">
                <a:latin typeface="Goudy Old Style" panose="02020502050305020303" pitchFamily="18" charset="0"/>
              </a:rPr>
              <a:t>	Critical pressure                                22.1 x 106 Pa</a:t>
            </a:r>
          </a:p>
          <a:p>
            <a:r>
              <a:rPr lang="en-US" sz="1400" dirty="0">
                <a:latin typeface="Goudy Old Style" panose="02020502050305020303" pitchFamily="18" charset="0"/>
              </a:rPr>
              <a:t>	Speed of sound                                   1480 m/s (T=293 K)</a:t>
            </a:r>
          </a:p>
          <a:p>
            <a:r>
              <a:rPr lang="en-US" sz="1400" dirty="0">
                <a:latin typeface="Goudy Old Style" panose="02020502050305020303" pitchFamily="18" charset="0"/>
              </a:rPr>
              <a:t>	Relative permittivity                          80 (T=298 K)</a:t>
            </a:r>
          </a:p>
          <a:p>
            <a:endParaRPr lang="en-US" sz="1400" dirty="0">
              <a:latin typeface="Goudy Old Style" panose="02020502050305020303" pitchFamily="18" charset="0"/>
            </a:endParaRPr>
          </a:p>
          <a:p>
            <a:r>
              <a:rPr lang="en-US" sz="1400" dirty="0">
                <a:latin typeface="Goudy Old Style" panose="02020502050305020303" pitchFamily="18" charset="0"/>
              </a:rPr>
              <a:t>	index of refraction (relative to air)</a:t>
            </a:r>
          </a:p>
          <a:p>
            <a:r>
              <a:rPr lang="en-US" sz="1400" dirty="0">
                <a:latin typeface="Goudy Old Style" panose="02020502050305020303" pitchFamily="18" charset="0"/>
              </a:rPr>
              <a:t>                                                                                   1.31 (ice; 589 nm; T=273 K; p=p0)</a:t>
            </a:r>
          </a:p>
          <a:p>
            <a:r>
              <a:rPr lang="en-US" sz="1400" dirty="0">
                <a:latin typeface="Goudy Old Style" panose="02020502050305020303" pitchFamily="18" charset="0"/>
              </a:rPr>
              <a:t>                                                                                   1.34 (water; 430-490 nm; T=293 K; p=p0)</a:t>
            </a:r>
          </a:p>
          <a:p>
            <a:r>
              <a:rPr lang="en-US" sz="1400" dirty="0">
                <a:latin typeface="Goudy Old Style" panose="02020502050305020303" pitchFamily="18" charset="0"/>
              </a:rPr>
              <a:t>                                                                                   1.33 (water; 590-690 nm; T=293 K; p=p0</a:t>
            </a:r>
            <a:r>
              <a:rPr lang="en-US" sz="1600" dirty="0">
                <a:latin typeface="Goudy Old Style" panose="02020502050305020303" pitchFamily="18" charset="0"/>
              </a:rPr>
              <a:t>)</a:t>
            </a:r>
          </a:p>
        </p:txBody>
      </p:sp>
    </p:spTree>
    <p:extLst>
      <p:ext uri="{BB962C8B-B14F-4D97-AF65-F5344CB8AC3E}">
        <p14:creationId xmlns:p14="http://schemas.microsoft.com/office/powerpoint/2010/main" val="6657124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1371600" y="304800"/>
            <a:ext cx="6019800" cy="1066800"/>
          </a:xfrm>
        </p:spPr>
        <p:txBody>
          <a:bodyPr>
            <a:normAutofit fontScale="90000"/>
          </a:bodyPr>
          <a:lstStyle/>
          <a:p>
            <a:pPr eaLnBrk="1" hangingPunct="1"/>
            <a:r>
              <a:rPr lang="en-US" sz="3200" b="1" dirty="0" smtClean="0">
                <a:solidFill>
                  <a:schemeClr val="tx1"/>
                </a:solidFill>
                <a:latin typeface="Goudy Old Style" panose="02020502050305020303" pitchFamily="18" charset="0"/>
              </a:rPr>
              <a:t/>
            </a:r>
            <a:br>
              <a:rPr lang="en-US" sz="3200" b="1" dirty="0" smtClean="0">
                <a:solidFill>
                  <a:schemeClr val="tx1"/>
                </a:solidFill>
                <a:latin typeface="Goudy Old Style" panose="02020502050305020303" pitchFamily="18" charset="0"/>
              </a:rPr>
            </a:br>
            <a:r>
              <a:rPr lang="en-US" sz="4000" b="1" dirty="0" smtClean="0">
                <a:solidFill>
                  <a:schemeClr val="tx1"/>
                </a:solidFill>
                <a:latin typeface="Goudy Old Style" panose="02020502050305020303" pitchFamily="18" charset="0"/>
              </a:rPr>
              <a:t>Biological importance of water</a:t>
            </a:r>
          </a:p>
        </p:txBody>
      </p:sp>
      <p:pic>
        <p:nvPicPr>
          <p:cNvPr id="78851" name="Picture 63" descr="MMj02841300000[1]"/>
          <p:cNvPicPr>
            <a:picLocks noGrp="1" noChangeAspect="1" noChangeArrowheads="1" noCrop="1"/>
          </p:cNvPicPr>
          <p:nvPr>
            <p:ph sz="half" idx="1"/>
          </p:nvPr>
        </p:nvPicPr>
        <p:blipFill>
          <a:blip r:embed="rId3" cstate="print"/>
          <a:srcRect/>
          <a:stretch>
            <a:fillRect/>
          </a:stretch>
        </p:blipFill>
        <p:spPr>
          <a:xfrm>
            <a:off x="0" y="152400"/>
            <a:ext cx="1371600" cy="1143000"/>
          </a:xfrm>
          <a:noFill/>
        </p:spPr>
      </p:pic>
      <p:pic>
        <p:nvPicPr>
          <p:cNvPr id="78852" name="Picture 71" descr="MMj02841300000[1]"/>
          <p:cNvPicPr>
            <a:picLocks noGrp="1" noChangeAspect="1" noChangeArrowheads="1" noCrop="1"/>
          </p:cNvPicPr>
          <p:nvPr>
            <p:ph sz="half" idx="2"/>
          </p:nvPr>
        </p:nvPicPr>
        <p:blipFill>
          <a:blip r:embed="rId3" cstate="print"/>
          <a:srcRect/>
          <a:stretch>
            <a:fillRect/>
          </a:stretch>
        </p:blipFill>
        <p:spPr>
          <a:xfrm>
            <a:off x="7467600" y="152400"/>
            <a:ext cx="1676400" cy="1676400"/>
          </a:xfrm>
          <a:noFill/>
        </p:spPr>
      </p:pic>
      <p:sp>
        <p:nvSpPr>
          <p:cNvPr id="78853" name="AutoShape 46">
            <a:hlinkClick r:id="rId4" action="ppaction://hlinksldjump" highlightClick="1"/>
          </p:cNvPr>
          <p:cNvSpPr>
            <a:spLocks noChangeArrowheads="1"/>
          </p:cNvSpPr>
          <p:nvPr/>
        </p:nvSpPr>
        <p:spPr bwMode="auto">
          <a:xfrm>
            <a:off x="0" y="2286000"/>
            <a:ext cx="3352800" cy="3810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as a solvent</a:t>
            </a:r>
            <a:endParaRPr lang="en-US" sz="3200" dirty="0">
              <a:latin typeface="Goudy Old Style" panose="02020502050305020303" pitchFamily="18" charset="0"/>
            </a:endParaRPr>
          </a:p>
        </p:txBody>
      </p:sp>
      <p:sp>
        <p:nvSpPr>
          <p:cNvPr id="78854" name="AutoShape 47">
            <a:hlinkClick r:id="rId5" action="ppaction://hlinksldjump" highlightClick="1"/>
          </p:cNvPr>
          <p:cNvSpPr>
            <a:spLocks noChangeArrowheads="1"/>
          </p:cNvSpPr>
          <p:nvPr/>
        </p:nvSpPr>
        <p:spPr bwMode="auto">
          <a:xfrm>
            <a:off x="76200" y="3276600"/>
            <a:ext cx="3581400" cy="3048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as </a:t>
            </a:r>
            <a:r>
              <a:rPr lang="en-US" sz="3200" dirty="0" err="1" smtClean="0">
                <a:latin typeface="Goudy Old Style" panose="02020502050305020303" pitchFamily="18" charset="0"/>
              </a:rPr>
              <a:t>areactant</a:t>
            </a:r>
            <a:endParaRPr lang="en-US" sz="3200" dirty="0">
              <a:latin typeface="Goudy Old Style" panose="02020502050305020303" pitchFamily="18" charset="0"/>
            </a:endParaRPr>
          </a:p>
        </p:txBody>
      </p:sp>
      <p:sp>
        <p:nvSpPr>
          <p:cNvPr id="78855" name="AutoShape 48">
            <a:hlinkClick r:id="rId6" action="ppaction://hlinksldjump" highlightClick="1"/>
          </p:cNvPr>
          <p:cNvSpPr>
            <a:spLocks noChangeArrowheads="1"/>
          </p:cNvSpPr>
          <p:nvPr/>
        </p:nvSpPr>
        <p:spPr bwMode="auto">
          <a:xfrm>
            <a:off x="0" y="4267200"/>
            <a:ext cx="3962400" cy="3810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as a lubricant</a:t>
            </a:r>
            <a:endParaRPr lang="en-US" sz="3200" dirty="0">
              <a:latin typeface="Goudy Old Style" panose="02020502050305020303" pitchFamily="18" charset="0"/>
            </a:endParaRPr>
          </a:p>
        </p:txBody>
      </p:sp>
      <p:sp>
        <p:nvSpPr>
          <p:cNvPr id="78856" name="AutoShape 49">
            <a:hlinkClick r:id="rId7" action="ppaction://hlinksldjump" highlightClick="1"/>
          </p:cNvPr>
          <p:cNvSpPr>
            <a:spLocks noChangeArrowheads="1"/>
          </p:cNvSpPr>
          <p:nvPr/>
        </p:nvSpPr>
        <p:spPr bwMode="auto">
          <a:xfrm>
            <a:off x="76200" y="5334000"/>
            <a:ext cx="4038600" cy="1905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for constant temp</a:t>
            </a:r>
            <a:endParaRPr lang="en-US" sz="3200" dirty="0">
              <a:latin typeface="Goudy Old Style" panose="02020502050305020303" pitchFamily="18" charset="0"/>
            </a:endParaRPr>
          </a:p>
        </p:txBody>
      </p:sp>
      <p:sp>
        <p:nvSpPr>
          <p:cNvPr id="78857" name="AutoShape 51">
            <a:hlinkClick r:id="rId8" action="ppaction://hlinksldjump" highlightClick="1"/>
          </p:cNvPr>
          <p:cNvSpPr>
            <a:spLocks noChangeArrowheads="1"/>
          </p:cNvSpPr>
          <p:nvPr/>
        </p:nvSpPr>
        <p:spPr bwMode="auto">
          <a:xfrm>
            <a:off x="76200" y="6096000"/>
            <a:ext cx="3886200" cy="3810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Marine </a:t>
            </a:r>
            <a:r>
              <a:rPr lang="en-US" sz="3200" dirty="0" smtClean="0">
                <a:latin typeface="Goudy Old Style" panose="02020502050305020303" pitchFamily="18" charset="0"/>
              </a:rPr>
              <a:t>life during winter</a:t>
            </a:r>
            <a:endParaRPr lang="en-US" sz="3200" dirty="0">
              <a:latin typeface="Goudy Old Style" panose="02020502050305020303" pitchFamily="18" charset="0"/>
            </a:endParaRPr>
          </a:p>
        </p:txBody>
      </p:sp>
      <p:sp>
        <p:nvSpPr>
          <p:cNvPr id="78858" name="AutoShape 54">
            <a:hlinkClick r:id="rId9" action="ppaction://hlinksldjump" highlightClick="1"/>
          </p:cNvPr>
          <p:cNvSpPr>
            <a:spLocks noChangeArrowheads="1"/>
          </p:cNvSpPr>
          <p:nvPr/>
        </p:nvSpPr>
        <p:spPr bwMode="auto">
          <a:xfrm>
            <a:off x="4724400" y="2286000"/>
            <a:ext cx="3429000" cy="3048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in organisms</a:t>
            </a:r>
            <a:endParaRPr lang="en-US" sz="3200" dirty="0">
              <a:latin typeface="Goudy Old Style" panose="02020502050305020303" pitchFamily="18" charset="0"/>
            </a:endParaRPr>
          </a:p>
        </p:txBody>
      </p:sp>
      <p:sp>
        <p:nvSpPr>
          <p:cNvPr id="78859" name="AutoShape 55">
            <a:hlinkClick r:id="rId10" action="ppaction://hlinksldjump" highlightClick="1"/>
          </p:cNvPr>
          <p:cNvSpPr>
            <a:spLocks noChangeArrowheads="1"/>
          </p:cNvSpPr>
          <p:nvPr/>
        </p:nvSpPr>
        <p:spPr bwMode="auto">
          <a:xfrm>
            <a:off x="4724400" y="3276600"/>
            <a:ext cx="4419600" cy="3810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as a way of transport</a:t>
            </a:r>
            <a:endParaRPr lang="en-US" sz="3200" dirty="0">
              <a:latin typeface="Goudy Old Style" panose="02020502050305020303" pitchFamily="18" charset="0"/>
            </a:endParaRPr>
          </a:p>
        </p:txBody>
      </p:sp>
      <p:sp>
        <p:nvSpPr>
          <p:cNvPr id="78860" name="AutoShape 56">
            <a:hlinkClick r:id="rId11" action="ppaction://hlinksldjump" highlightClick="1"/>
          </p:cNvPr>
          <p:cNvSpPr>
            <a:spLocks noChangeArrowheads="1"/>
          </p:cNvSpPr>
          <p:nvPr/>
        </p:nvSpPr>
        <p:spPr bwMode="auto">
          <a:xfrm>
            <a:off x="4724400" y="4343400"/>
            <a:ext cx="4724400" cy="3810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as a way of support</a:t>
            </a:r>
            <a:endParaRPr lang="en-US" sz="3200" dirty="0">
              <a:latin typeface="Goudy Old Style" panose="02020502050305020303" pitchFamily="18" charset="0"/>
            </a:endParaRPr>
          </a:p>
        </p:txBody>
      </p:sp>
      <p:sp>
        <p:nvSpPr>
          <p:cNvPr id="78861" name="AutoShape 57">
            <a:hlinkClick r:id="rId12" action="ppaction://hlinksldjump" highlightClick="1"/>
          </p:cNvPr>
          <p:cNvSpPr>
            <a:spLocks noChangeArrowheads="1"/>
          </p:cNvSpPr>
          <p:nvPr/>
        </p:nvSpPr>
        <p:spPr bwMode="auto">
          <a:xfrm>
            <a:off x="4572000" y="5334000"/>
            <a:ext cx="4419600" cy="3810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in sexual </a:t>
            </a:r>
            <a:r>
              <a:rPr lang="en-US" sz="3200" dirty="0">
                <a:latin typeface="Goudy Old Style" panose="02020502050305020303" pitchFamily="18" charset="0"/>
              </a:rPr>
              <a:t>r</a:t>
            </a:r>
            <a:r>
              <a:rPr lang="en-US" sz="3200" dirty="0" smtClean="0">
                <a:latin typeface="Goudy Old Style" panose="02020502050305020303" pitchFamily="18" charset="0"/>
              </a:rPr>
              <a:t>eproduction</a:t>
            </a:r>
            <a:endParaRPr lang="en-US" sz="3200" dirty="0">
              <a:latin typeface="Goudy Old Style" panose="02020502050305020303" pitchFamily="18" charset="0"/>
            </a:endParaRPr>
          </a:p>
        </p:txBody>
      </p:sp>
      <p:sp>
        <p:nvSpPr>
          <p:cNvPr id="78862" name="AutoShape 58">
            <a:hlinkClick r:id="rId13" action="ppaction://hlinksldjump" highlightClick="1"/>
          </p:cNvPr>
          <p:cNvSpPr>
            <a:spLocks noChangeArrowheads="1"/>
          </p:cNvSpPr>
          <p:nvPr/>
        </p:nvSpPr>
        <p:spPr bwMode="auto">
          <a:xfrm>
            <a:off x="4800600" y="6172200"/>
            <a:ext cx="3657600" cy="381000"/>
          </a:xfrm>
          <a:prstGeom prst="actionButtonBlank">
            <a:avLst/>
          </a:prstGeom>
          <a:solidFill>
            <a:schemeClr val="accent1"/>
          </a:solidFill>
          <a:ln w="9525">
            <a:noFill/>
            <a:miter lim="800000"/>
            <a:headEnd/>
            <a:tailEnd/>
          </a:ln>
        </p:spPr>
        <p:txBody>
          <a:bodyPr wrap="none" anchor="ctr"/>
          <a:lstStyle/>
          <a:p>
            <a:r>
              <a:rPr lang="en-US" sz="3200" dirty="0">
                <a:latin typeface="Goudy Old Style" panose="02020502050305020303" pitchFamily="18" charset="0"/>
              </a:rPr>
              <a:t>Water </a:t>
            </a:r>
            <a:r>
              <a:rPr lang="en-US" sz="3200" dirty="0" smtClean="0">
                <a:latin typeface="Goudy Old Style" panose="02020502050305020303" pitchFamily="18" charset="0"/>
              </a:rPr>
              <a:t>as a habitat</a:t>
            </a:r>
            <a:endParaRPr lang="en-US" sz="3200" dirty="0">
              <a:latin typeface="Goudy Old Style" panose="02020502050305020303"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a:xfrm>
            <a:off x="457200" y="0"/>
            <a:ext cx="8229600" cy="792163"/>
          </a:xfrm>
        </p:spPr>
        <p:txBody>
          <a:bodyPr/>
          <a:lstStyle/>
          <a:p>
            <a:pPr eaLnBrk="1" hangingPunct="1"/>
            <a:r>
              <a:rPr lang="en-US" b="1" smtClean="0">
                <a:latin typeface="Gabriola" pitchFamily="82" charset="0"/>
              </a:rPr>
              <a:t>Water In Organisms</a:t>
            </a:r>
          </a:p>
        </p:txBody>
      </p:sp>
      <p:sp>
        <p:nvSpPr>
          <p:cNvPr id="5126" name="Rectangle 6"/>
          <p:cNvSpPr>
            <a:spLocks noGrp="1" noChangeArrowheads="1"/>
          </p:cNvSpPr>
          <p:nvPr>
            <p:ph sz="half" idx="1"/>
          </p:nvPr>
        </p:nvSpPr>
        <p:spPr>
          <a:xfrm>
            <a:off x="4495800" y="838200"/>
            <a:ext cx="4648200" cy="5211763"/>
          </a:xfrm>
        </p:spPr>
        <p:txBody>
          <a:bodyPr/>
          <a:lstStyle/>
          <a:p>
            <a:pPr eaLnBrk="1" hangingPunct="1"/>
            <a:r>
              <a:rPr lang="en-US" sz="3200" smtClean="0">
                <a:latin typeface="Gabriola" pitchFamily="82" charset="0"/>
              </a:rPr>
              <a:t>Organisms usually contain 60% to 90% water.</a:t>
            </a:r>
          </a:p>
          <a:p>
            <a:pPr eaLnBrk="1" hangingPunct="1"/>
            <a:r>
              <a:rPr lang="en-US" sz="3200" smtClean="0">
                <a:latin typeface="Gabriola" pitchFamily="82" charset="0"/>
              </a:rPr>
              <a:t>Lowest- Plant Seed (20%)</a:t>
            </a:r>
          </a:p>
          <a:p>
            <a:pPr eaLnBrk="1" hangingPunct="1"/>
            <a:r>
              <a:rPr lang="en-US" sz="3200" smtClean="0">
                <a:latin typeface="Gabriola" pitchFamily="82" charset="0"/>
              </a:rPr>
              <a:t>Highest- Jellyfish (99%)</a:t>
            </a:r>
          </a:p>
          <a:p>
            <a:pPr eaLnBrk="1" hangingPunct="1"/>
            <a:r>
              <a:rPr lang="en-US" sz="3200" smtClean="0">
                <a:latin typeface="Gabriola" pitchFamily="82" charset="0"/>
              </a:rPr>
              <a:t>Water helps all organisms with metabolism, and specifically helps plants with photosynthesis and support.</a:t>
            </a:r>
          </a:p>
        </p:txBody>
      </p:sp>
      <p:pic>
        <p:nvPicPr>
          <p:cNvPr id="5134" name="Picture 14" descr="b_akimehishiba"/>
          <p:cNvPicPr>
            <a:picLocks noChangeAspect="1" noChangeArrowheads="1"/>
          </p:cNvPicPr>
          <p:nvPr/>
        </p:nvPicPr>
        <p:blipFill>
          <a:blip r:embed="rId3" cstate="print"/>
          <a:srcRect/>
          <a:stretch>
            <a:fillRect/>
          </a:stretch>
        </p:blipFill>
        <p:spPr bwMode="auto">
          <a:xfrm>
            <a:off x="0" y="838200"/>
            <a:ext cx="2819400" cy="2609850"/>
          </a:xfrm>
          <a:prstGeom prst="rect">
            <a:avLst/>
          </a:prstGeom>
          <a:noFill/>
          <a:ln w="9525">
            <a:noFill/>
            <a:miter lim="800000"/>
            <a:headEnd/>
            <a:tailEnd/>
          </a:ln>
        </p:spPr>
      </p:pic>
      <p:pic>
        <p:nvPicPr>
          <p:cNvPr id="5136" name="Picture 16" descr="monterey-aquarium-jellyfish-29"/>
          <p:cNvPicPr>
            <a:picLocks noChangeAspect="1" noChangeArrowheads="1"/>
          </p:cNvPicPr>
          <p:nvPr/>
        </p:nvPicPr>
        <p:blipFill>
          <a:blip r:embed="rId4" cstate="print"/>
          <a:srcRect/>
          <a:stretch>
            <a:fillRect/>
          </a:stretch>
        </p:blipFill>
        <p:spPr bwMode="auto">
          <a:xfrm>
            <a:off x="1371600" y="3886200"/>
            <a:ext cx="3200400" cy="2514600"/>
          </a:xfrm>
          <a:prstGeom prst="rect">
            <a:avLst/>
          </a:prstGeom>
          <a:noFill/>
          <a:ln w="9525">
            <a:noFill/>
            <a:miter lim="800000"/>
            <a:headEnd/>
            <a:tailEnd/>
          </a:ln>
        </p:spPr>
      </p:pic>
      <p:sp>
        <p:nvSpPr>
          <p:cNvPr id="5137" name="Text Box 17"/>
          <p:cNvSpPr txBox="1">
            <a:spLocks noChangeArrowheads="1"/>
          </p:cNvSpPr>
          <p:nvPr/>
        </p:nvSpPr>
        <p:spPr bwMode="auto">
          <a:xfrm>
            <a:off x="0" y="3810000"/>
            <a:ext cx="1219200" cy="1077913"/>
          </a:xfrm>
          <a:prstGeom prst="rect">
            <a:avLst/>
          </a:prstGeom>
          <a:noFill/>
          <a:ln w="9525">
            <a:noFill/>
            <a:miter lim="800000"/>
            <a:headEnd/>
            <a:tailEnd/>
          </a:ln>
        </p:spPr>
        <p:txBody>
          <a:bodyPr>
            <a:spAutoFit/>
          </a:bodyPr>
          <a:lstStyle/>
          <a:p>
            <a:pPr algn="ctr">
              <a:spcBef>
                <a:spcPct val="50000"/>
              </a:spcBef>
            </a:pPr>
            <a:r>
              <a:rPr lang="en-US" sz="3200">
                <a:latin typeface="Gabriola" pitchFamily="82" charset="0"/>
              </a:rPr>
              <a:t>99% Water</a:t>
            </a:r>
          </a:p>
        </p:txBody>
      </p:sp>
      <p:sp>
        <p:nvSpPr>
          <p:cNvPr id="5138" name="Line 18"/>
          <p:cNvSpPr>
            <a:spLocks noChangeShapeType="1"/>
          </p:cNvSpPr>
          <p:nvPr/>
        </p:nvSpPr>
        <p:spPr bwMode="auto">
          <a:xfrm>
            <a:off x="990600" y="4724400"/>
            <a:ext cx="381000" cy="228600"/>
          </a:xfrm>
          <a:prstGeom prst="line">
            <a:avLst/>
          </a:prstGeom>
          <a:noFill/>
          <a:ln w="38100">
            <a:solidFill>
              <a:schemeClr val="tx1"/>
            </a:solidFill>
            <a:round/>
            <a:headEnd/>
            <a:tailEnd type="triangle" w="med" len="med"/>
          </a:ln>
        </p:spPr>
        <p:txBody>
          <a:bodyPr/>
          <a:lstStyle/>
          <a:p>
            <a:endParaRPr lang="en-US"/>
          </a:p>
        </p:txBody>
      </p:sp>
      <p:sp>
        <p:nvSpPr>
          <p:cNvPr id="5139" name="Text Box 19"/>
          <p:cNvSpPr txBox="1">
            <a:spLocks noChangeArrowheads="1"/>
          </p:cNvSpPr>
          <p:nvPr/>
        </p:nvSpPr>
        <p:spPr bwMode="auto">
          <a:xfrm>
            <a:off x="3124200" y="1752600"/>
            <a:ext cx="1371600" cy="1077913"/>
          </a:xfrm>
          <a:prstGeom prst="rect">
            <a:avLst/>
          </a:prstGeom>
          <a:noFill/>
          <a:ln w="9525">
            <a:noFill/>
            <a:miter lim="800000"/>
            <a:headEnd/>
            <a:tailEnd/>
          </a:ln>
        </p:spPr>
        <p:txBody>
          <a:bodyPr>
            <a:spAutoFit/>
          </a:bodyPr>
          <a:lstStyle/>
          <a:p>
            <a:pPr algn="ctr">
              <a:spcBef>
                <a:spcPct val="50000"/>
              </a:spcBef>
            </a:pPr>
            <a:r>
              <a:rPr lang="en-US" sz="3200">
                <a:latin typeface="Gabriola" pitchFamily="82" charset="0"/>
              </a:rPr>
              <a:t>20% Water</a:t>
            </a:r>
          </a:p>
        </p:txBody>
      </p:sp>
      <p:sp>
        <p:nvSpPr>
          <p:cNvPr id="5140" name="Line 20"/>
          <p:cNvSpPr>
            <a:spLocks noChangeShapeType="1"/>
          </p:cNvSpPr>
          <p:nvPr/>
        </p:nvSpPr>
        <p:spPr bwMode="auto">
          <a:xfrm flipH="1">
            <a:off x="2895600" y="2057400"/>
            <a:ext cx="533400" cy="2286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6">
                                            <p:txEl>
                                              <p:pRg st="0" end="0"/>
                                            </p:txEl>
                                          </p:spTgt>
                                        </p:tgtEl>
                                        <p:attrNameLst>
                                          <p:attrName>style.visibility</p:attrName>
                                        </p:attrNameLst>
                                      </p:cBhvr>
                                      <p:to>
                                        <p:strVal val="visible"/>
                                      </p:to>
                                    </p:set>
                                    <p:animEffect transition="in" filter="fade">
                                      <p:cBhvr>
                                        <p:cTn id="7" dur="2000"/>
                                        <p:tgtEl>
                                          <p:spTgt spid="512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126">
                                            <p:txEl>
                                              <p:pRg st="1" end="1"/>
                                            </p:txEl>
                                          </p:spTgt>
                                        </p:tgtEl>
                                        <p:attrNameLst>
                                          <p:attrName>style.visibility</p:attrName>
                                        </p:attrNameLst>
                                      </p:cBhvr>
                                      <p:to>
                                        <p:strVal val="visible"/>
                                      </p:to>
                                    </p:set>
                                    <p:animEffect transition="in" filter="fade">
                                      <p:cBhvr>
                                        <p:cTn id="11" dur="2000"/>
                                        <p:tgtEl>
                                          <p:spTgt spid="512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126">
                                            <p:txEl>
                                              <p:pRg st="2" end="2"/>
                                            </p:txEl>
                                          </p:spTgt>
                                        </p:tgtEl>
                                        <p:attrNameLst>
                                          <p:attrName>style.visibility</p:attrName>
                                        </p:attrNameLst>
                                      </p:cBhvr>
                                      <p:to>
                                        <p:strVal val="visible"/>
                                      </p:to>
                                    </p:set>
                                    <p:animEffect transition="in" filter="fade">
                                      <p:cBhvr>
                                        <p:cTn id="15" dur="2000"/>
                                        <p:tgtEl>
                                          <p:spTgt spid="5126">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126">
                                            <p:txEl>
                                              <p:pRg st="3" end="3"/>
                                            </p:txEl>
                                          </p:spTgt>
                                        </p:tgtEl>
                                        <p:attrNameLst>
                                          <p:attrName>style.visibility</p:attrName>
                                        </p:attrNameLst>
                                      </p:cBhvr>
                                      <p:to>
                                        <p:strVal val="visible"/>
                                      </p:to>
                                    </p:set>
                                    <p:animEffect transition="in" filter="fade">
                                      <p:cBhvr>
                                        <p:cTn id="19" dur="2000"/>
                                        <p:tgtEl>
                                          <p:spTgt spid="5126">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34"/>
                                        </p:tgtEl>
                                        <p:attrNameLst>
                                          <p:attrName>style.visibility</p:attrName>
                                        </p:attrNameLst>
                                      </p:cBhvr>
                                      <p:to>
                                        <p:strVal val="visible"/>
                                      </p:to>
                                    </p:set>
                                    <p:animEffect transition="in" filter="fade">
                                      <p:cBhvr>
                                        <p:cTn id="22" dur="2000"/>
                                        <p:tgtEl>
                                          <p:spTgt spid="51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139"/>
                                        </p:tgtEl>
                                        <p:attrNameLst>
                                          <p:attrName>style.visibility</p:attrName>
                                        </p:attrNameLst>
                                      </p:cBhvr>
                                      <p:to>
                                        <p:strVal val="visible"/>
                                      </p:to>
                                    </p:set>
                                    <p:animEffect transition="in" filter="fade">
                                      <p:cBhvr>
                                        <p:cTn id="25" dur="2000"/>
                                        <p:tgtEl>
                                          <p:spTgt spid="51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40"/>
                                        </p:tgtEl>
                                        <p:attrNameLst>
                                          <p:attrName>style.visibility</p:attrName>
                                        </p:attrNameLst>
                                      </p:cBhvr>
                                      <p:to>
                                        <p:strVal val="visible"/>
                                      </p:to>
                                    </p:set>
                                    <p:animEffect transition="in" filter="fade">
                                      <p:cBhvr>
                                        <p:cTn id="28" dur="2000"/>
                                        <p:tgtEl>
                                          <p:spTgt spid="5140"/>
                                        </p:tgtEl>
                                      </p:cBhvr>
                                    </p:animEffect>
                                  </p:childTnLst>
                                </p:cTn>
                              </p:par>
                              <p:par>
                                <p:cTn id="29" presetID="10" presetClass="entr" presetSubtype="0" fill="hold" nodeType="withEffect">
                                  <p:stCondLst>
                                    <p:cond delay="0"/>
                                  </p:stCondLst>
                                  <p:childTnLst>
                                    <p:set>
                                      <p:cBhvr>
                                        <p:cTn id="30" dur="1" fill="hold">
                                          <p:stCondLst>
                                            <p:cond delay="0"/>
                                          </p:stCondLst>
                                        </p:cTn>
                                        <p:tgtEl>
                                          <p:spTgt spid="5136"/>
                                        </p:tgtEl>
                                        <p:attrNameLst>
                                          <p:attrName>style.visibility</p:attrName>
                                        </p:attrNameLst>
                                      </p:cBhvr>
                                      <p:to>
                                        <p:strVal val="visible"/>
                                      </p:to>
                                    </p:set>
                                    <p:animEffect transition="in" filter="fade">
                                      <p:cBhvr>
                                        <p:cTn id="31" dur="2000"/>
                                        <p:tgtEl>
                                          <p:spTgt spid="51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37"/>
                                        </p:tgtEl>
                                        <p:attrNameLst>
                                          <p:attrName>style.visibility</p:attrName>
                                        </p:attrNameLst>
                                      </p:cBhvr>
                                      <p:to>
                                        <p:strVal val="visible"/>
                                      </p:to>
                                    </p:set>
                                    <p:animEffect transition="in" filter="fade">
                                      <p:cBhvr>
                                        <p:cTn id="34" dur="2000"/>
                                        <p:tgtEl>
                                          <p:spTgt spid="51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38"/>
                                        </p:tgtEl>
                                        <p:attrNameLst>
                                          <p:attrName>style.visibility</p:attrName>
                                        </p:attrNameLst>
                                      </p:cBhvr>
                                      <p:to>
                                        <p:strVal val="visible"/>
                                      </p:to>
                                    </p:set>
                                    <p:animEffect transition="in" filter="fade">
                                      <p:cBhvr>
                                        <p:cTn id="37" dur="20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uild="p"/>
      <p:bldP spid="5137" grpId="0"/>
      <p:bldP spid="5138" grpId="0" animBg="1"/>
      <p:bldP spid="5139" grpId="0"/>
      <p:bldP spid="514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457200" y="0"/>
            <a:ext cx="8229600" cy="838200"/>
          </a:xfrm>
        </p:spPr>
        <p:txBody>
          <a:bodyPr/>
          <a:lstStyle/>
          <a:p>
            <a:pPr eaLnBrk="1" hangingPunct="1"/>
            <a:r>
              <a:rPr lang="en-US" smtClean="0">
                <a:latin typeface="Gabriola" pitchFamily="82" charset="0"/>
              </a:rPr>
              <a:t>Water As A Solvent</a:t>
            </a:r>
          </a:p>
        </p:txBody>
      </p:sp>
      <p:sp>
        <p:nvSpPr>
          <p:cNvPr id="6149" name="Rectangle 5"/>
          <p:cNvSpPr>
            <a:spLocks noGrp="1" noChangeArrowheads="1"/>
          </p:cNvSpPr>
          <p:nvPr>
            <p:ph sz="half" idx="1"/>
          </p:nvPr>
        </p:nvSpPr>
        <p:spPr>
          <a:xfrm>
            <a:off x="0" y="762000"/>
            <a:ext cx="6400800" cy="6096000"/>
          </a:xfrm>
        </p:spPr>
        <p:txBody>
          <a:bodyPr>
            <a:noAutofit/>
          </a:bodyPr>
          <a:lstStyle/>
          <a:p>
            <a:pPr algn="just" eaLnBrk="1" hangingPunct="1">
              <a:lnSpc>
                <a:spcPct val="90000"/>
              </a:lnSpc>
            </a:pPr>
            <a:r>
              <a:rPr lang="en-US" sz="2700" dirty="0" smtClean="0">
                <a:latin typeface="Goudy Old Style" panose="02020502050305020303" pitchFamily="18" charset="0"/>
              </a:rPr>
              <a:t>Water has an angular shape</a:t>
            </a:r>
          </a:p>
          <a:p>
            <a:pPr lvl="1" algn="just">
              <a:lnSpc>
                <a:spcPct val="90000"/>
              </a:lnSpc>
            </a:pPr>
            <a:r>
              <a:rPr lang="en-US" sz="2700" dirty="0" smtClean="0">
                <a:latin typeface="Goudy Old Style" panose="02020502050305020303" pitchFamily="18" charset="0"/>
              </a:rPr>
              <a:t>contains 1 covalently bonded oxygen atom and 2 hydrogen atoms.</a:t>
            </a:r>
          </a:p>
          <a:p>
            <a:pPr lvl="1" algn="just">
              <a:lnSpc>
                <a:spcPct val="90000"/>
              </a:lnSpc>
            </a:pPr>
            <a:r>
              <a:rPr lang="en-US" altLang="en-US" sz="2700" dirty="0">
                <a:latin typeface="Goudy Old Style" panose="02020502050305020303" pitchFamily="18" charset="0"/>
              </a:rPr>
              <a:t>Angled arrangement </a:t>
            </a:r>
            <a:r>
              <a:rPr lang="en-US" sz="2700" dirty="0" smtClean="0">
                <a:latin typeface="Goudy Old Style" panose="02020502050305020303" pitchFamily="18" charset="0"/>
              </a:rPr>
              <a:t>makes  water </a:t>
            </a:r>
            <a:r>
              <a:rPr lang="en-US" sz="2700" dirty="0" smtClean="0">
                <a:latin typeface="Goudy Old Style" panose="02020502050305020303" pitchFamily="18" charset="0"/>
              </a:rPr>
              <a:t>a polar molecule, due to an </a:t>
            </a:r>
            <a:r>
              <a:rPr lang="en-US" sz="2700" dirty="0" err="1" smtClean="0">
                <a:latin typeface="Goudy Old Style" panose="02020502050305020303" pitchFamily="18" charset="0"/>
              </a:rPr>
              <a:t>equall</a:t>
            </a:r>
            <a:r>
              <a:rPr lang="en-US" sz="2700" dirty="0" smtClean="0">
                <a:latin typeface="Goudy Old Style" panose="02020502050305020303" pitchFamily="18" charset="0"/>
              </a:rPr>
              <a:t> electron sharing  </a:t>
            </a:r>
            <a:r>
              <a:rPr lang="en-US" sz="2700" dirty="0" err="1" smtClean="0">
                <a:latin typeface="Goudy Old Style" panose="02020502050305020303" pitchFamily="18" charset="0"/>
              </a:rPr>
              <a:t>btn</a:t>
            </a:r>
            <a:r>
              <a:rPr lang="en-US" sz="2700" dirty="0" smtClean="0">
                <a:latin typeface="Goudy Old Style" panose="02020502050305020303" pitchFamily="18" charset="0"/>
              </a:rPr>
              <a:t> the bonding atoms</a:t>
            </a:r>
            <a:endParaRPr lang="en-US" sz="2700" dirty="0">
              <a:latin typeface="Goudy Old Style" panose="02020502050305020303" pitchFamily="18" charset="0"/>
            </a:endParaRPr>
          </a:p>
          <a:p>
            <a:pPr lvl="1" algn="just">
              <a:lnSpc>
                <a:spcPct val="90000"/>
              </a:lnSpc>
            </a:pPr>
            <a:r>
              <a:rPr lang="en-US" altLang="en-US" sz="2700" dirty="0" smtClean="0">
                <a:latin typeface="Goudy Old Style" panose="02020502050305020303" pitchFamily="18" charset="0"/>
              </a:rPr>
              <a:t>creates </a:t>
            </a:r>
            <a:r>
              <a:rPr lang="en-US" altLang="en-US" sz="2700" dirty="0">
                <a:latin typeface="Goudy Old Style" panose="02020502050305020303" pitchFamily="18" charset="0"/>
              </a:rPr>
              <a:t>a permanent dipole for a water molecule </a:t>
            </a:r>
          </a:p>
          <a:p>
            <a:pPr algn="just">
              <a:lnSpc>
                <a:spcPct val="90000"/>
              </a:lnSpc>
            </a:pPr>
            <a:r>
              <a:rPr lang="en-US" sz="2700" dirty="0" smtClean="0">
                <a:latin typeface="Goudy Old Style" panose="02020502050305020303" pitchFamily="18" charset="0"/>
              </a:rPr>
              <a:t>Due its </a:t>
            </a:r>
            <a:r>
              <a:rPr lang="en-US" sz="2700" dirty="0" smtClean="0">
                <a:latin typeface="Goudy Old Style" panose="02020502050305020303" pitchFamily="18" charset="0"/>
              </a:rPr>
              <a:t>polarity, </a:t>
            </a:r>
            <a:r>
              <a:rPr lang="en-GB" sz="2700" dirty="0">
                <a:latin typeface="Goudy Old Style" panose="02020502050305020303" pitchFamily="18" charset="0"/>
              </a:rPr>
              <a:t>high dielectric constant and small  </a:t>
            </a:r>
            <a:r>
              <a:rPr lang="en-GB" sz="2700" dirty="0" smtClean="0">
                <a:latin typeface="Goudy Old Style" panose="02020502050305020303" pitchFamily="18" charset="0"/>
              </a:rPr>
              <a:t>size </a:t>
            </a:r>
            <a:r>
              <a:rPr lang="en-US" sz="2700" dirty="0" smtClean="0">
                <a:latin typeface="Goudy Old Style" panose="02020502050305020303" pitchFamily="18" charset="0"/>
              </a:rPr>
              <a:t>water can ionize substances easily </a:t>
            </a:r>
          </a:p>
          <a:p>
            <a:pPr algn="just">
              <a:lnSpc>
                <a:spcPct val="90000"/>
              </a:lnSpc>
            </a:pPr>
            <a:r>
              <a:rPr lang="en-US" sz="2700" dirty="0" smtClean="0">
                <a:latin typeface="Goudy Old Style" panose="02020502050305020303" pitchFamily="18" charset="0"/>
              </a:rPr>
              <a:t>Makes water it an </a:t>
            </a:r>
            <a:r>
              <a:rPr lang="en-GB" sz="2700" dirty="0" smtClean="0">
                <a:latin typeface="Goudy Old Style" panose="02020502050305020303" pitchFamily="18" charset="0"/>
              </a:rPr>
              <a:t>excellent </a:t>
            </a:r>
            <a:r>
              <a:rPr lang="en-US" sz="2700" dirty="0" smtClean="0">
                <a:latin typeface="Goudy Old Style" panose="02020502050305020303" pitchFamily="18" charset="0"/>
              </a:rPr>
              <a:t>solvent- </a:t>
            </a:r>
            <a:r>
              <a:rPr lang="en-US" sz="2700" dirty="0" smtClean="0">
                <a:latin typeface="Goudy Old Style" panose="02020502050305020303" pitchFamily="18" charset="0"/>
              </a:rPr>
              <a:t>‘The Universal Solvent’.</a:t>
            </a:r>
            <a:r>
              <a:rPr lang="en-GB" sz="2700" dirty="0">
                <a:latin typeface="Goudy Old Style" panose="02020502050305020303" pitchFamily="18" charset="0"/>
              </a:rPr>
              <a:t> particularly for polar and ionic compounds and salts</a:t>
            </a:r>
            <a:r>
              <a:rPr lang="en-GB" dirty="0">
                <a:latin typeface="Goudy Old Style" panose="02020502050305020303" pitchFamily="18" charset="0"/>
              </a:rPr>
              <a:t>.</a:t>
            </a:r>
            <a:endParaRPr lang="en-US" dirty="0">
              <a:latin typeface="Goudy Old Style" panose="02020502050305020303" pitchFamily="18" charset="0"/>
            </a:endParaRPr>
          </a:p>
          <a:p>
            <a:pPr algn="just">
              <a:lnSpc>
                <a:spcPct val="90000"/>
              </a:lnSpc>
            </a:pPr>
            <a:endParaRPr lang="en-US" dirty="0" smtClean="0">
              <a:latin typeface="Goudy Old Style" panose="02020502050305020303" pitchFamily="18" charset="0"/>
            </a:endParaRPr>
          </a:p>
        </p:txBody>
      </p:sp>
      <p:pic>
        <p:nvPicPr>
          <p:cNvPr id="6156" name="Picture 12" descr="watermolecule"/>
          <p:cNvPicPr>
            <a:picLocks noChangeAspect="1" noChangeArrowheads="1"/>
          </p:cNvPicPr>
          <p:nvPr/>
        </p:nvPicPr>
        <p:blipFill>
          <a:blip r:embed="rId3" cstate="print"/>
          <a:srcRect/>
          <a:stretch>
            <a:fillRect/>
          </a:stretch>
        </p:blipFill>
        <p:spPr bwMode="auto">
          <a:xfrm>
            <a:off x="6400800" y="1025525"/>
            <a:ext cx="2667000" cy="3927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fade">
                                      <p:cBhvr>
                                        <p:cTn id="7" dur="2000"/>
                                        <p:tgtEl>
                                          <p:spTgt spid="614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9">
                                            <p:txEl>
                                              <p:pRg st="1" end="1"/>
                                            </p:txEl>
                                          </p:spTgt>
                                        </p:tgtEl>
                                        <p:attrNameLst>
                                          <p:attrName>style.visibility</p:attrName>
                                        </p:attrNameLst>
                                      </p:cBhvr>
                                      <p:to>
                                        <p:strVal val="visible"/>
                                      </p:to>
                                    </p:set>
                                    <p:animEffect transition="in" filter="fade">
                                      <p:cBhvr>
                                        <p:cTn id="10" dur="2000"/>
                                        <p:tgtEl>
                                          <p:spTgt spid="614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animEffect transition="in" filter="fade">
                                      <p:cBhvr>
                                        <p:cTn id="13" dur="2000"/>
                                        <p:tgtEl>
                                          <p:spTgt spid="614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9">
                                            <p:txEl>
                                              <p:pRg st="3" end="3"/>
                                            </p:txEl>
                                          </p:spTgt>
                                        </p:tgtEl>
                                        <p:attrNameLst>
                                          <p:attrName>style.visibility</p:attrName>
                                        </p:attrNameLst>
                                      </p:cBhvr>
                                      <p:to>
                                        <p:strVal val="visible"/>
                                      </p:to>
                                    </p:set>
                                    <p:animEffect transition="in" filter="fade">
                                      <p:cBhvr>
                                        <p:cTn id="16" dur="2000"/>
                                        <p:tgtEl>
                                          <p:spTgt spid="6149">
                                            <p:txEl>
                                              <p:pRg st="3" end="3"/>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6149">
                                            <p:txEl>
                                              <p:pRg st="4" end="4"/>
                                            </p:txEl>
                                          </p:spTgt>
                                        </p:tgtEl>
                                        <p:attrNameLst>
                                          <p:attrName>style.visibility</p:attrName>
                                        </p:attrNameLst>
                                      </p:cBhvr>
                                      <p:to>
                                        <p:strVal val="visible"/>
                                      </p:to>
                                    </p:set>
                                    <p:animEffect transition="in" filter="fade">
                                      <p:cBhvr>
                                        <p:cTn id="20" dur="2000"/>
                                        <p:tgtEl>
                                          <p:spTgt spid="6149">
                                            <p:txEl>
                                              <p:pRg st="4" end="4"/>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6149">
                                            <p:txEl>
                                              <p:pRg st="5" end="5"/>
                                            </p:txEl>
                                          </p:spTgt>
                                        </p:tgtEl>
                                        <p:attrNameLst>
                                          <p:attrName>style.visibility</p:attrName>
                                        </p:attrNameLst>
                                      </p:cBhvr>
                                      <p:to>
                                        <p:strVal val="visible"/>
                                      </p:to>
                                    </p:set>
                                    <p:animEffect transition="in" filter="fade">
                                      <p:cBhvr>
                                        <p:cTn id="24" dur="2000"/>
                                        <p:tgtEl>
                                          <p:spTgt spid="6149">
                                            <p:txEl>
                                              <p:pRg st="5" end="5"/>
                                            </p:txEl>
                                          </p:spTgt>
                                        </p:tgtEl>
                                      </p:cBhvr>
                                    </p:animEffect>
                                  </p:childTnLst>
                                </p:cTn>
                              </p:par>
                            </p:childTnLst>
                          </p:cTn>
                        </p:par>
                        <p:par>
                          <p:cTn id="25" fill="hold">
                            <p:stCondLst>
                              <p:cond delay="6000"/>
                            </p:stCondLst>
                            <p:childTnLst>
                              <p:par>
                                <p:cTn id="26" presetID="10" presetClass="entr" presetSubtype="0" fill="hold" nodeType="afterEffect">
                                  <p:stCondLst>
                                    <p:cond delay="0"/>
                                  </p:stCondLst>
                                  <p:childTnLst>
                                    <p:set>
                                      <p:cBhvr>
                                        <p:cTn id="27" dur="1" fill="hold">
                                          <p:stCondLst>
                                            <p:cond delay="0"/>
                                          </p:stCondLst>
                                        </p:cTn>
                                        <p:tgtEl>
                                          <p:spTgt spid="6156"/>
                                        </p:tgtEl>
                                        <p:attrNameLst>
                                          <p:attrName>style.visibility</p:attrName>
                                        </p:attrNameLst>
                                      </p:cBhvr>
                                      <p:to>
                                        <p:strVal val="visible"/>
                                      </p:to>
                                    </p:set>
                                    <p:animEffect transition="in" filter="fade">
                                      <p:cBhvr>
                                        <p:cTn id="28" dur="2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p:txBody>
          <a:bodyPr/>
          <a:lstStyle/>
          <a:p>
            <a:pPr eaLnBrk="1" hangingPunct="1"/>
            <a:r>
              <a:rPr lang="en-US" smtClean="0">
                <a:latin typeface="Goudy Old Style" panose="02020502050305020303" pitchFamily="18" charset="0"/>
              </a:rPr>
              <a:t>Water As A Way Of Transport</a:t>
            </a:r>
          </a:p>
        </p:txBody>
      </p:sp>
      <p:sp>
        <p:nvSpPr>
          <p:cNvPr id="7174" name="Rectangle 6"/>
          <p:cNvSpPr>
            <a:spLocks noGrp="1" noChangeArrowheads="1"/>
          </p:cNvSpPr>
          <p:nvPr>
            <p:ph sz="half" idx="1"/>
          </p:nvPr>
        </p:nvSpPr>
        <p:spPr>
          <a:xfrm>
            <a:off x="4572000" y="1524000"/>
            <a:ext cx="4572000" cy="4800600"/>
          </a:xfrm>
        </p:spPr>
        <p:txBody>
          <a:bodyPr>
            <a:normAutofit lnSpcReduction="10000"/>
          </a:bodyPr>
          <a:lstStyle/>
          <a:p>
            <a:pPr eaLnBrk="1" hangingPunct="1">
              <a:lnSpc>
                <a:spcPct val="90000"/>
              </a:lnSpc>
              <a:buFont typeface="Wingdings" panose="05000000000000000000" pitchFamily="2" charset="2"/>
              <a:buChar char="v"/>
            </a:pPr>
            <a:r>
              <a:rPr lang="en-US" sz="3200" dirty="0" smtClean="0">
                <a:latin typeface="Goudy Old Style" panose="02020502050305020303" pitchFamily="18" charset="0"/>
              </a:rPr>
              <a:t>Many different substances, such as blood and sap, are transported by water.</a:t>
            </a:r>
          </a:p>
          <a:p>
            <a:pPr eaLnBrk="1" hangingPunct="1">
              <a:lnSpc>
                <a:spcPct val="90000"/>
              </a:lnSpc>
              <a:buFont typeface="Wingdings" panose="05000000000000000000" pitchFamily="2" charset="2"/>
              <a:buChar char="v"/>
            </a:pPr>
            <a:r>
              <a:rPr lang="en-US" sz="3200" dirty="0" smtClean="0">
                <a:latin typeface="Goudy Old Style" panose="02020502050305020303" pitchFamily="18" charset="0"/>
              </a:rPr>
              <a:t>Sap and blood contain high amounts of water making them good solvents.</a:t>
            </a:r>
          </a:p>
          <a:p>
            <a:pPr eaLnBrk="1" hangingPunct="1">
              <a:lnSpc>
                <a:spcPct val="90000"/>
              </a:lnSpc>
              <a:buFont typeface="Wingdings" panose="05000000000000000000" pitchFamily="2" charset="2"/>
              <a:buChar char="v"/>
            </a:pPr>
            <a:r>
              <a:rPr lang="en-US" sz="3200" dirty="0" smtClean="0">
                <a:latin typeface="Goudy Old Style" panose="02020502050305020303" pitchFamily="18" charset="0"/>
              </a:rPr>
              <a:t>As </a:t>
            </a:r>
            <a:r>
              <a:rPr lang="en-US" sz="3200" dirty="0" smtClean="0">
                <a:latin typeface="Goudy Old Style" panose="02020502050305020303" pitchFamily="18" charset="0"/>
              </a:rPr>
              <a:t>good </a:t>
            </a:r>
            <a:r>
              <a:rPr lang="en-US" sz="3200" dirty="0" smtClean="0">
                <a:latin typeface="Goudy Old Style" panose="02020502050305020303" pitchFamily="18" charset="0"/>
              </a:rPr>
              <a:t>solvents water dissolves substances being transported</a:t>
            </a:r>
            <a:endParaRPr lang="en-US" sz="3200" dirty="0" smtClean="0">
              <a:latin typeface="Goudy Old Style" panose="02020502050305020303" pitchFamily="18" charset="0"/>
            </a:endParaRPr>
          </a:p>
        </p:txBody>
      </p:sp>
      <p:pic>
        <p:nvPicPr>
          <p:cNvPr id="7179" name="Picture 11" descr="more_tree_sap"/>
          <p:cNvPicPr>
            <a:picLocks noChangeAspect="1" noChangeArrowheads="1"/>
          </p:cNvPicPr>
          <p:nvPr/>
        </p:nvPicPr>
        <p:blipFill>
          <a:blip r:embed="rId3" cstate="print"/>
          <a:srcRect/>
          <a:stretch>
            <a:fillRect/>
          </a:stretch>
        </p:blipFill>
        <p:spPr bwMode="auto">
          <a:xfrm>
            <a:off x="1600200" y="1600200"/>
            <a:ext cx="2724150" cy="2043113"/>
          </a:xfrm>
          <a:prstGeom prst="rect">
            <a:avLst/>
          </a:prstGeom>
          <a:noFill/>
          <a:ln w="9525">
            <a:noFill/>
            <a:miter lim="800000"/>
            <a:headEnd/>
            <a:tailEnd/>
          </a:ln>
        </p:spPr>
      </p:pic>
      <p:pic>
        <p:nvPicPr>
          <p:cNvPr id="7181" name="Picture 13" descr="humanblood40"/>
          <p:cNvPicPr>
            <a:picLocks noChangeAspect="1" noChangeArrowheads="1"/>
          </p:cNvPicPr>
          <p:nvPr/>
        </p:nvPicPr>
        <p:blipFill>
          <a:blip r:embed="rId4" cstate="print"/>
          <a:srcRect/>
          <a:stretch>
            <a:fillRect/>
          </a:stretch>
        </p:blipFill>
        <p:spPr bwMode="auto">
          <a:xfrm>
            <a:off x="457200" y="3962400"/>
            <a:ext cx="2438400" cy="1733550"/>
          </a:xfrm>
          <a:prstGeom prst="rect">
            <a:avLst/>
          </a:prstGeom>
          <a:noFill/>
          <a:ln w="9525">
            <a:noFill/>
            <a:miter lim="800000"/>
            <a:headEnd/>
            <a:tailEnd/>
          </a:ln>
        </p:spPr>
      </p:pic>
      <p:sp>
        <p:nvSpPr>
          <p:cNvPr id="7182" name="Text Box 14"/>
          <p:cNvSpPr txBox="1">
            <a:spLocks noChangeArrowheads="1"/>
          </p:cNvSpPr>
          <p:nvPr/>
        </p:nvSpPr>
        <p:spPr bwMode="auto">
          <a:xfrm>
            <a:off x="228600" y="1600200"/>
            <a:ext cx="1219200" cy="366713"/>
          </a:xfrm>
          <a:prstGeom prst="rect">
            <a:avLst/>
          </a:prstGeom>
          <a:noFill/>
          <a:ln w="9525">
            <a:noFill/>
            <a:miter lim="800000"/>
            <a:headEnd/>
            <a:tailEnd/>
          </a:ln>
        </p:spPr>
        <p:txBody>
          <a:bodyPr>
            <a:spAutoFit/>
          </a:bodyPr>
          <a:lstStyle/>
          <a:p>
            <a:pPr algn="ctr">
              <a:spcBef>
                <a:spcPct val="50000"/>
              </a:spcBef>
            </a:pPr>
            <a:r>
              <a:rPr lang="en-US">
                <a:latin typeface="Goudy Old Style" panose="02020502050305020303" pitchFamily="18" charset="0"/>
              </a:rPr>
              <a:t>Tree Sap</a:t>
            </a:r>
          </a:p>
        </p:txBody>
      </p:sp>
      <p:sp>
        <p:nvSpPr>
          <p:cNvPr id="7183" name="Line 15"/>
          <p:cNvSpPr>
            <a:spLocks noChangeShapeType="1"/>
          </p:cNvSpPr>
          <p:nvPr/>
        </p:nvSpPr>
        <p:spPr bwMode="auto">
          <a:xfrm>
            <a:off x="838200" y="2133600"/>
            <a:ext cx="457200" cy="381000"/>
          </a:xfrm>
          <a:prstGeom prst="line">
            <a:avLst/>
          </a:prstGeom>
          <a:noFill/>
          <a:ln w="38100">
            <a:solidFill>
              <a:schemeClr val="tx1"/>
            </a:solidFill>
            <a:round/>
            <a:headEnd/>
            <a:tailEnd type="triangle" w="med" len="med"/>
          </a:ln>
        </p:spPr>
        <p:txBody>
          <a:bodyPr/>
          <a:lstStyle/>
          <a:p>
            <a:endParaRPr lang="en-US">
              <a:latin typeface="Goudy Old Style" panose="02020502050305020303" pitchFamily="18" charset="0"/>
            </a:endParaRPr>
          </a:p>
        </p:txBody>
      </p:sp>
      <p:sp>
        <p:nvSpPr>
          <p:cNvPr id="7184" name="Text Box 16"/>
          <p:cNvSpPr txBox="1">
            <a:spLocks noChangeArrowheads="1"/>
          </p:cNvSpPr>
          <p:nvPr/>
        </p:nvSpPr>
        <p:spPr bwMode="auto">
          <a:xfrm>
            <a:off x="3200400" y="4038600"/>
            <a:ext cx="1371600" cy="641350"/>
          </a:xfrm>
          <a:prstGeom prst="rect">
            <a:avLst/>
          </a:prstGeom>
          <a:noFill/>
          <a:ln w="9525">
            <a:noFill/>
            <a:miter lim="800000"/>
            <a:headEnd/>
            <a:tailEnd/>
          </a:ln>
        </p:spPr>
        <p:txBody>
          <a:bodyPr>
            <a:spAutoFit/>
          </a:bodyPr>
          <a:lstStyle/>
          <a:p>
            <a:pPr algn="ctr">
              <a:spcBef>
                <a:spcPct val="50000"/>
              </a:spcBef>
            </a:pPr>
            <a:r>
              <a:rPr lang="en-US">
                <a:latin typeface="Goudy Old Style" panose="02020502050305020303" pitchFamily="18" charset="0"/>
              </a:rPr>
              <a:t>Human Blood Cells</a:t>
            </a:r>
          </a:p>
        </p:txBody>
      </p:sp>
      <p:sp>
        <p:nvSpPr>
          <p:cNvPr id="7185" name="Line 17"/>
          <p:cNvSpPr>
            <a:spLocks noChangeShapeType="1"/>
          </p:cNvSpPr>
          <p:nvPr/>
        </p:nvSpPr>
        <p:spPr bwMode="auto">
          <a:xfrm flipH="1">
            <a:off x="3200400" y="4724400"/>
            <a:ext cx="533400" cy="381000"/>
          </a:xfrm>
          <a:prstGeom prst="line">
            <a:avLst/>
          </a:prstGeom>
          <a:noFill/>
          <a:ln w="38100">
            <a:solidFill>
              <a:schemeClr val="tx1"/>
            </a:solidFill>
            <a:round/>
            <a:headEnd/>
            <a:tailEnd type="triangle" w="med" len="med"/>
          </a:ln>
        </p:spPr>
        <p:txBody>
          <a:bodyPr/>
          <a:lstStyle/>
          <a:p>
            <a:endParaRPr lang="en-US">
              <a:latin typeface="Goudy Old Style" panose="02020502050305020303"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fade">
                                      <p:cBhvr>
                                        <p:cTn id="7" dur="2000"/>
                                        <p:tgtEl>
                                          <p:spTgt spid="717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4">
                                            <p:txEl>
                                              <p:pRg st="1" end="1"/>
                                            </p:txEl>
                                          </p:spTgt>
                                        </p:tgtEl>
                                        <p:attrNameLst>
                                          <p:attrName>style.visibility</p:attrName>
                                        </p:attrNameLst>
                                      </p:cBhvr>
                                      <p:to>
                                        <p:strVal val="visible"/>
                                      </p:to>
                                    </p:set>
                                    <p:animEffect transition="in" filter="fade">
                                      <p:cBhvr>
                                        <p:cTn id="11" dur="2000"/>
                                        <p:tgtEl>
                                          <p:spTgt spid="7174">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7174">
                                            <p:txEl>
                                              <p:pRg st="2" end="2"/>
                                            </p:txEl>
                                          </p:spTgt>
                                        </p:tgtEl>
                                        <p:attrNameLst>
                                          <p:attrName>style.visibility</p:attrName>
                                        </p:attrNameLst>
                                      </p:cBhvr>
                                      <p:to>
                                        <p:strVal val="visible"/>
                                      </p:to>
                                    </p:set>
                                    <p:animEffect transition="in" filter="fade">
                                      <p:cBhvr>
                                        <p:cTn id="15" dur="2000"/>
                                        <p:tgtEl>
                                          <p:spTgt spid="717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9"/>
                                        </p:tgtEl>
                                        <p:attrNameLst>
                                          <p:attrName>style.visibility</p:attrName>
                                        </p:attrNameLst>
                                      </p:cBhvr>
                                      <p:to>
                                        <p:strVal val="visible"/>
                                      </p:to>
                                    </p:set>
                                    <p:animEffect transition="in" filter="fade">
                                      <p:cBhvr>
                                        <p:cTn id="18" dur="2000"/>
                                        <p:tgtEl>
                                          <p:spTgt spid="71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82"/>
                                        </p:tgtEl>
                                        <p:attrNameLst>
                                          <p:attrName>style.visibility</p:attrName>
                                        </p:attrNameLst>
                                      </p:cBhvr>
                                      <p:to>
                                        <p:strVal val="visible"/>
                                      </p:to>
                                    </p:set>
                                    <p:animEffect transition="in" filter="fade">
                                      <p:cBhvr>
                                        <p:cTn id="21" dur="2000"/>
                                        <p:tgtEl>
                                          <p:spTgt spid="71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183"/>
                                        </p:tgtEl>
                                        <p:attrNameLst>
                                          <p:attrName>style.visibility</p:attrName>
                                        </p:attrNameLst>
                                      </p:cBhvr>
                                      <p:to>
                                        <p:strVal val="visible"/>
                                      </p:to>
                                    </p:set>
                                    <p:animEffect transition="in" filter="fade">
                                      <p:cBhvr>
                                        <p:cTn id="24" dur="2000"/>
                                        <p:tgtEl>
                                          <p:spTgt spid="7183"/>
                                        </p:tgtEl>
                                      </p:cBhvr>
                                    </p:animEffect>
                                  </p:childTnLst>
                                </p:cTn>
                              </p:par>
                              <p:par>
                                <p:cTn id="25" presetID="10" presetClass="entr" presetSubtype="0" fill="hold" nodeType="withEffect">
                                  <p:stCondLst>
                                    <p:cond delay="0"/>
                                  </p:stCondLst>
                                  <p:childTnLst>
                                    <p:set>
                                      <p:cBhvr>
                                        <p:cTn id="26" dur="1" fill="hold">
                                          <p:stCondLst>
                                            <p:cond delay="0"/>
                                          </p:stCondLst>
                                        </p:cTn>
                                        <p:tgtEl>
                                          <p:spTgt spid="7181"/>
                                        </p:tgtEl>
                                        <p:attrNameLst>
                                          <p:attrName>style.visibility</p:attrName>
                                        </p:attrNameLst>
                                      </p:cBhvr>
                                      <p:to>
                                        <p:strVal val="visible"/>
                                      </p:to>
                                    </p:set>
                                    <p:animEffect transition="in" filter="fade">
                                      <p:cBhvr>
                                        <p:cTn id="27" dur="2000"/>
                                        <p:tgtEl>
                                          <p:spTgt spid="718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184"/>
                                        </p:tgtEl>
                                        <p:attrNameLst>
                                          <p:attrName>style.visibility</p:attrName>
                                        </p:attrNameLst>
                                      </p:cBhvr>
                                      <p:to>
                                        <p:strVal val="visible"/>
                                      </p:to>
                                    </p:set>
                                    <p:animEffect transition="in" filter="fade">
                                      <p:cBhvr>
                                        <p:cTn id="30" dur="2000"/>
                                        <p:tgtEl>
                                          <p:spTgt spid="718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185"/>
                                        </p:tgtEl>
                                        <p:attrNameLst>
                                          <p:attrName>style.visibility</p:attrName>
                                        </p:attrNameLst>
                                      </p:cBhvr>
                                      <p:to>
                                        <p:strVal val="visible"/>
                                      </p:to>
                                    </p:set>
                                    <p:animEffect transition="in" filter="fade">
                                      <p:cBhvr>
                                        <p:cTn id="33" dur="2000"/>
                                        <p:tgtEl>
                                          <p:spTgt spid="7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build="p"/>
      <p:bldP spid="7182" grpId="0"/>
      <p:bldP spid="7183" grpId="0" animBg="1"/>
      <p:bldP spid="7184" grpId="0"/>
      <p:bldP spid="71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a:xfrm>
            <a:off x="457200" y="0"/>
            <a:ext cx="8229600" cy="487363"/>
          </a:xfrm>
        </p:spPr>
        <p:txBody>
          <a:bodyPr>
            <a:normAutofit fontScale="90000"/>
          </a:bodyPr>
          <a:lstStyle/>
          <a:p>
            <a:pPr eaLnBrk="1" hangingPunct="1"/>
            <a:r>
              <a:rPr lang="en-US" smtClean="0">
                <a:latin typeface="Gabriola" pitchFamily="82" charset="0"/>
              </a:rPr>
              <a:t>Water As A Reactant</a:t>
            </a:r>
          </a:p>
        </p:txBody>
      </p:sp>
      <p:sp>
        <p:nvSpPr>
          <p:cNvPr id="8197" name="Rectangle 5"/>
          <p:cNvSpPr>
            <a:spLocks noGrp="1" noChangeArrowheads="1"/>
          </p:cNvSpPr>
          <p:nvPr>
            <p:ph sz="half" idx="1"/>
          </p:nvPr>
        </p:nvSpPr>
        <p:spPr>
          <a:xfrm>
            <a:off x="0" y="457200"/>
            <a:ext cx="5105400" cy="6400800"/>
          </a:xfrm>
        </p:spPr>
        <p:txBody>
          <a:bodyPr/>
          <a:lstStyle/>
          <a:p>
            <a:pPr eaLnBrk="1" hangingPunct="1">
              <a:lnSpc>
                <a:spcPct val="90000"/>
              </a:lnSpc>
            </a:pPr>
            <a:r>
              <a:rPr lang="en-US" sz="3200" smtClean="0">
                <a:latin typeface="Gabriola" pitchFamily="82" charset="0"/>
              </a:rPr>
              <a:t>Water, being a good solvent, allows many reactions to occur.</a:t>
            </a:r>
          </a:p>
          <a:p>
            <a:pPr eaLnBrk="1" hangingPunct="1">
              <a:lnSpc>
                <a:spcPct val="90000"/>
              </a:lnSpc>
            </a:pPr>
            <a:r>
              <a:rPr lang="en-US" sz="3200" smtClean="0">
                <a:latin typeface="Gabriola" pitchFamily="82" charset="0"/>
              </a:rPr>
              <a:t>Water is used in photosynthesis to make NADPH2, and ultimately sugar.</a:t>
            </a:r>
          </a:p>
          <a:p>
            <a:pPr eaLnBrk="1" hangingPunct="1">
              <a:lnSpc>
                <a:spcPct val="90000"/>
              </a:lnSpc>
            </a:pPr>
            <a:r>
              <a:rPr lang="en-US" sz="3200" smtClean="0">
                <a:latin typeface="Gabriola" pitchFamily="82" charset="0"/>
              </a:rPr>
              <a:t>These reactions release oxygen gas, which is vital to human life.</a:t>
            </a:r>
          </a:p>
          <a:p>
            <a:pPr eaLnBrk="1" hangingPunct="1">
              <a:lnSpc>
                <a:spcPct val="90000"/>
              </a:lnSpc>
            </a:pPr>
            <a:r>
              <a:rPr lang="en-US" sz="3200" smtClean="0">
                <a:latin typeface="Gabriola" pitchFamily="82" charset="0"/>
              </a:rPr>
              <a:t>Without water in photosynthesis, organisms would not be able to obtain energy, and life as we know it would be impossible</a:t>
            </a:r>
            <a:r>
              <a:rPr lang="en-US" sz="2000" smtClean="0">
                <a:latin typeface="Gabriola" pitchFamily="82" charset="0"/>
              </a:rPr>
              <a:t>.</a:t>
            </a:r>
          </a:p>
        </p:txBody>
      </p:sp>
      <p:pic>
        <p:nvPicPr>
          <p:cNvPr id="8203" name="Picture 11" descr="equation_photosynthesis"/>
          <p:cNvPicPr>
            <a:picLocks noChangeAspect="1" noChangeArrowheads="1"/>
          </p:cNvPicPr>
          <p:nvPr/>
        </p:nvPicPr>
        <p:blipFill>
          <a:blip r:embed="rId3" cstate="print"/>
          <a:srcRect/>
          <a:stretch>
            <a:fillRect/>
          </a:stretch>
        </p:blipFill>
        <p:spPr bwMode="auto">
          <a:xfrm>
            <a:off x="4883150" y="914400"/>
            <a:ext cx="4260850" cy="4572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fade">
                                      <p:cBhvr>
                                        <p:cTn id="7" dur="2000"/>
                                        <p:tgtEl>
                                          <p:spTgt spid="819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197">
                                            <p:txEl>
                                              <p:pRg st="1" end="1"/>
                                            </p:txEl>
                                          </p:spTgt>
                                        </p:tgtEl>
                                        <p:attrNameLst>
                                          <p:attrName>style.visibility</p:attrName>
                                        </p:attrNameLst>
                                      </p:cBhvr>
                                      <p:to>
                                        <p:strVal val="visible"/>
                                      </p:to>
                                    </p:set>
                                    <p:animEffect transition="in" filter="fade">
                                      <p:cBhvr>
                                        <p:cTn id="11" dur="2000"/>
                                        <p:tgtEl>
                                          <p:spTgt spid="8197">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animEffect transition="in" filter="fade">
                                      <p:cBhvr>
                                        <p:cTn id="15" dur="2000"/>
                                        <p:tgtEl>
                                          <p:spTgt spid="8197">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8197">
                                            <p:txEl>
                                              <p:pRg st="3" end="3"/>
                                            </p:txEl>
                                          </p:spTgt>
                                        </p:tgtEl>
                                        <p:attrNameLst>
                                          <p:attrName>style.visibility</p:attrName>
                                        </p:attrNameLst>
                                      </p:cBhvr>
                                      <p:to>
                                        <p:strVal val="visible"/>
                                      </p:to>
                                    </p:set>
                                    <p:animEffect transition="in" filter="fade">
                                      <p:cBhvr>
                                        <p:cTn id="19" dur="2000"/>
                                        <p:tgtEl>
                                          <p:spTgt spid="8197">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8203"/>
                                        </p:tgtEl>
                                        <p:attrNameLst>
                                          <p:attrName>style.visibility</p:attrName>
                                        </p:attrNameLst>
                                      </p:cBhvr>
                                      <p:to>
                                        <p:strVal val="visible"/>
                                      </p:to>
                                    </p:set>
                                    <p:animEffect transition="in" filter="fade">
                                      <p:cBhvr>
                                        <p:cTn id="23" dur="2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228600" y="762000"/>
            <a:ext cx="8915400" cy="5078313"/>
          </a:xfrm>
          <a:prstGeom prst="rect">
            <a:avLst/>
          </a:prstGeom>
          <a:noFill/>
          <a:ln w="9525">
            <a:noFill/>
            <a:miter lim="800000"/>
            <a:headEnd/>
            <a:tailEnd/>
          </a:ln>
        </p:spPr>
        <p:txBody>
          <a:bodyPr>
            <a:spAutoFit/>
          </a:bodyPr>
          <a:lstStyle/>
          <a:p>
            <a:pPr marL="233363" indent="-233363" eaLnBrk="0" hangingPunct="0">
              <a:spcBef>
                <a:spcPct val="50000"/>
              </a:spcBef>
              <a:buFont typeface="Wingdings" pitchFamily="2" charset="2"/>
              <a:buChar char="v"/>
            </a:pPr>
            <a:r>
              <a:rPr lang="en-US" altLang="en-US" sz="3600" dirty="0">
                <a:latin typeface="Goudy Old Style" panose="02020502050305020303" pitchFamily="18" charset="0"/>
              </a:rPr>
              <a:t>Water plays a central role in the chemistry of all life</a:t>
            </a:r>
          </a:p>
          <a:p>
            <a:pPr marL="233363" indent="-233363" eaLnBrk="0" hangingPunct="0">
              <a:spcBef>
                <a:spcPct val="50000"/>
              </a:spcBef>
              <a:buFont typeface="Wingdings" pitchFamily="2" charset="2"/>
              <a:buChar char="v"/>
            </a:pPr>
            <a:r>
              <a:rPr lang="en-US" altLang="en-US" sz="3600" dirty="0">
                <a:latin typeface="Goudy Old Style" panose="02020502050305020303" pitchFamily="18" charset="0"/>
              </a:rPr>
              <a:t>The chemical properties of water are related to the functions of biomolecules, entire </a:t>
            </a:r>
            <a:r>
              <a:rPr lang="en-US" altLang="en-US" sz="3600" dirty="0" err="1">
                <a:latin typeface="Goudy Old Style" panose="02020502050305020303" pitchFamily="18" charset="0"/>
              </a:rPr>
              <a:t>cells,and</a:t>
            </a:r>
            <a:r>
              <a:rPr lang="en-US" altLang="en-US" sz="3600" dirty="0">
                <a:latin typeface="Goudy Old Style" panose="02020502050305020303" pitchFamily="18" charset="0"/>
              </a:rPr>
              <a:t> organisms </a:t>
            </a:r>
          </a:p>
          <a:p>
            <a:pPr marL="233363" indent="-233363" eaLnBrk="0" hangingPunct="0">
              <a:spcBef>
                <a:spcPct val="50000"/>
              </a:spcBef>
              <a:buFont typeface="Wingdings" pitchFamily="2" charset="2"/>
              <a:buChar char="v"/>
            </a:pPr>
            <a:r>
              <a:rPr lang="en-US" altLang="en-US" sz="3600" dirty="0">
                <a:latin typeface="Goudy Old Style" panose="02020502050305020303" pitchFamily="18" charset="0"/>
              </a:rPr>
              <a:t>Biomolecules (Proteins, polysaccharides, nucleic acids) and membranes all assume their characteristic shapes in response to water </a:t>
            </a:r>
          </a:p>
        </p:txBody>
      </p:sp>
      <p:sp>
        <p:nvSpPr>
          <p:cNvPr id="63491" name="TextBox 2"/>
          <p:cNvSpPr txBox="1">
            <a:spLocks noChangeArrowheads="1"/>
          </p:cNvSpPr>
          <p:nvPr/>
        </p:nvSpPr>
        <p:spPr bwMode="auto">
          <a:xfrm>
            <a:off x="2519800" y="76200"/>
            <a:ext cx="2626040" cy="646331"/>
          </a:xfrm>
          <a:prstGeom prst="rect">
            <a:avLst/>
          </a:prstGeom>
          <a:noFill/>
          <a:ln w="9525">
            <a:noFill/>
            <a:miter lim="800000"/>
            <a:headEnd/>
            <a:tailEnd/>
          </a:ln>
        </p:spPr>
        <p:txBody>
          <a:bodyPr wrap="none">
            <a:spAutoFit/>
          </a:bodyPr>
          <a:lstStyle/>
          <a:p>
            <a:r>
              <a:rPr lang="en-GB" sz="3600" b="1" kern="0" dirty="0" smtClean="0">
                <a:solidFill>
                  <a:schemeClr val="tx2"/>
                </a:solidFill>
                <a:latin typeface="Goudy Old Style" panose="02020502050305020303" pitchFamily="18" charset="0"/>
              </a:rPr>
              <a:t>Introduction</a:t>
            </a:r>
            <a:endParaRPr lang="en-GB" sz="3600" b="1" kern="0" dirty="0">
              <a:solidFill>
                <a:schemeClr val="tx2"/>
              </a:solidFill>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a:xfrm>
            <a:off x="457200" y="0"/>
            <a:ext cx="8229600" cy="762000"/>
          </a:xfrm>
        </p:spPr>
        <p:txBody>
          <a:bodyPr/>
          <a:lstStyle/>
          <a:p>
            <a:pPr eaLnBrk="1" hangingPunct="1"/>
            <a:r>
              <a:rPr lang="en-US" dirty="0" smtClean="0">
                <a:latin typeface="Goudy Old Style" panose="02020502050305020303" pitchFamily="18" charset="0"/>
              </a:rPr>
              <a:t>Water As A Way of Support</a:t>
            </a:r>
          </a:p>
        </p:txBody>
      </p:sp>
      <p:sp>
        <p:nvSpPr>
          <p:cNvPr id="9222" name="Rectangle 6"/>
          <p:cNvSpPr>
            <a:spLocks noGrp="1" noChangeArrowheads="1"/>
          </p:cNvSpPr>
          <p:nvPr>
            <p:ph sz="half" idx="1"/>
          </p:nvPr>
        </p:nvSpPr>
        <p:spPr>
          <a:xfrm>
            <a:off x="152400" y="762000"/>
            <a:ext cx="5181600" cy="5364163"/>
          </a:xfrm>
        </p:spPr>
        <p:txBody>
          <a:bodyPr>
            <a:normAutofit fontScale="92500" lnSpcReduction="10000"/>
          </a:bodyPr>
          <a:lstStyle/>
          <a:p>
            <a:pPr eaLnBrk="1" hangingPunct="1">
              <a:lnSpc>
                <a:spcPct val="90000"/>
              </a:lnSpc>
            </a:pPr>
            <a:r>
              <a:rPr lang="en-US" sz="3200" smtClean="0">
                <a:latin typeface="Goudy Old Style" panose="02020502050305020303" pitchFamily="18" charset="0"/>
              </a:rPr>
              <a:t>When water enters the cell by osmosis, the water fills up the cell so much that the cell prevents other water intake.</a:t>
            </a:r>
          </a:p>
          <a:p>
            <a:pPr eaLnBrk="1" hangingPunct="1">
              <a:lnSpc>
                <a:spcPct val="90000"/>
              </a:lnSpc>
            </a:pPr>
            <a:r>
              <a:rPr lang="en-US" sz="3200" smtClean="0">
                <a:latin typeface="Goudy Old Style" panose="02020502050305020303" pitchFamily="18" charset="0"/>
              </a:rPr>
              <a:t>This makes the cell turgid, or stiff.</a:t>
            </a:r>
          </a:p>
          <a:p>
            <a:pPr eaLnBrk="1" hangingPunct="1">
              <a:lnSpc>
                <a:spcPct val="90000"/>
              </a:lnSpc>
            </a:pPr>
            <a:r>
              <a:rPr lang="en-US" sz="3200" smtClean="0">
                <a:latin typeface="Goudy Old Style" panose="02020502050305020303" pitchFamily="18" charset="0"/>
              </a:rPr>
              <a:t>The cell must be turgid to support the plant’s leaves.</a:t>
            </a:r>
          </a:p>
          <a:p>
            <a:pPr eaLnBrk="1" hangingPunct="1">
              <a:lnSpc>
                <a:spcPct val="90000"/>
              </a:lnSpc>
            </a:pPr>
            <a:r>
              <a:rPr lang="en-US" sz="3200" smtClean="0">
                <a:latin typeface="Goudy Old Style" panose="02020502050305020303" pitchFamily="18" charset="0"/>
              </a:rPr>
              <a:t>Also, organisms that live in the water have weaker skeletons than organisms that live on land because of the water’s buoyancy effect.</a:t>
            </a:r>
          </a:p>
        </p:txBody>
      </p:sp>
      <p:pic>
        <p:nvPicPr>
          <p:cNvPr id="9227" name="Picture 11" descr="biturgidity"/>
          <p:cNvPicPr>
            <a:picLocks noChangeAspect="1" noChangeArrowheads="1"/>
          </p:cNvPicPr>
          <p:nvPr/>
        </p:nvPicPr>
        <p:blipFill>
          <a:blip r:embed="rId3" cstate="print"/>
          <a:srcRect/>
          <a:stretch>
            <a:fillRect/>
          </a:stretch>
        </p:blipFill>
        <p:spPr bwMode="auto">
          <a:xfrm>
            <a:off x="5257800" y="1524000"/>
            <a:ext cx="3810000" cy="31623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fade">
                                      <p:cBhvr>
                                        <p:cTn id="7" dur="2000"/>
                                        <p:tgtEl>
                                          <p:spTgt spid="9222">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animEffect transition="in" filter="fade">
                                      <p:cBhvr>
                                        <p:cTn id="11" dur="2000"/>
                                        <p:tgtEl>
                                          <p:spTgt spid="9222">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222">
                                            <p:txEl>
                                              <p:pRg st="2" end="2"/>
                                            </p:txEl>
                                          </p:spTgt>
                                        </p:tgtEl>
                                        <p:attrNameLst>
                                          <p:attrName>style.visibility</p:attrName>
                                        </p:attrNameLst>
                                      </p:cBhvr>
                                      <p:to>
                                        <p:strVal val="visible"/>
                                      </p:to>
                                    </p:set>
                                    <p:animEffect transition="in" filter="fade">
                                      <p:cBhvr>
                                        <p:cTn id="15" dur="2000"/>
                                        <p:tgtEl>
                                          <p:spTgt spid="9222">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222">
                                            <p:txEl>
                                              <p:pRg st="3" end="3"/>
                                            </p:txEl>
                                          </p:spTgt>
                                        </p:tgtEl>
                                        <p:attrNameLst>
                                          <p:attrName>style.visibility</p:attrName>
                                        </p:attrNameLst>
                                      </p:cBhvr>
                                      <p:to>
                                        <p:strVal val="visible"/>
                                      </p:to>
                                    </p:set>
                                    <p:animEffect transition="in" filter="fade">
                                      <p:cBhvr>
                                        <p:cTn id="19" dur="2000"/>
                                        <p:tgtEl>
                                          <p:spTgt spid="9222">
                                            <p:txEl>
                                              <p:pRg st="3" end="3"/>
                                            </p:txEl>
                                          </p:spTgt>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9227"/>
                                        </p:tgtEl>
                                        <p:attrNameLst>
                                          <p:attrName>style.visibility</p:attrName>
                                        </p:attrNameLst>
                                      </p:cBhvr>
                                      <p:to>
                                        <p:strVal val="visible"/>
                                      </p:to>
                                    </p:set>
                                    <p:animEffect transition="in" filter="fade">
                                      <p:cBhvr>
                                        <p:cTn id="23" dur="20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a:xfrm>
            <a:off x="457200" y="0"/>
            <a:ext cx="8229600" cy="563563"/>
          </a:xfrm>
        </p:spPr>
        <p:txBody>
          <a:bodyPr>
            <a:normAutofit fontScale="90000"/>
          </a:bodyPr>
          <a:lstStyle/>
          <a:p>
            <a:pPr eaLnBrk="1" hangingPunct="1"/>
            <a:r>
              <a:rPr lang="en-US" sz="3600" smtClean="0">
                <a:latin typeface="Goudy Old Style" panose="02020502050305020303" pitchFamily="18" charset="0"/>
              </a:rPr>
              <a:t>Water As A Lubricant</a:t>
            </a:r>
          </a:p>
        </p:txBody>
      </p:sp>
      <p:sp>
        <p:nvSpPr>
          <p:cNvPr id="10245" name="Rectangle 5"/>
          <p:cNvSpPr>
            <a:spLocks noGrp="1" noChangeArrowheads="1"/>
          </p:cNvSpPr>
          <p:nvPr>
            <p:ph sz="half" idx="1"/>
          </p:nvPr>
        </p:nvSpPr>
        <p:spPr>
          <a:xfrm>
            <a:off x="0" y="685800"/>
            <a:ext cx="5943600" cy="6019800"/>
          </a:xfrm>
        </p:spPr>
        <p:txBody>
          <a:bodyPr>
            <a:normAutofit/>
          </a:bodyPr>
          <a:lstStyle/>
          <a:p>
            <a:pPr eaLnBrk="1" hangingPunct="1">
              <a:lnSpc>
                <a:spcPct val="90000"/>
              </a:lnSpc>
              <a:buFont typeface="Wingdings" panose="05000000000000000000" pitchFamily="2" charset="2"/>
              <a:buChar char="v"/>
            </a:pPr>
            <a:r>
              <a:rPr lang="en-US" sz="3000" dirty="0" smtClean="0">
                <a:latin typeface="Goudy Old Style" panose="02020502050305020303" pitchFamily="18" charset="0"/>
              </a:rPr>
              <a:t>When bones meet at a joint, they need a fluid between the bones to prevent scraping against each other.</a:t>
            </a:r>
          </a:p>
          <a:p>
            <a:pPr eaLnBrk="1" hangingPunct="1">
              <a:lnSpc>
                <a:spcPct val="90000"/>
              </a:lnSpc>
              <a:buFont typeface="Wingdings" panose="05000000000000000000" pitchFamily="2" charset="2"/>
              <a:buChar char="v"/>
            </a:pPr>
            <a:r>
              <a:rPr lang="en-US" sz="3000" dirty="0" smtClean="0">
                <a:latin typeface="Goudy Old Style" panose="02020502050305020303" pitchFamily="18" charset="0"/>
              </a:rPr>
              <a:t>That fluid is called a synovial fluid, which is made mainly of water.</a:t>
            </a:r>
          </a:p>
          <a:p>
            <a:pPr eaLnBrk="1" hangingPunct="1">
              <a:lnSpc>
                <a:spcPct val="90000"/>
              </a:lnSpc>
              <a:buFont typeface="Wingdings" panose="05000000000000000000" pitchFamily="2" charset="2"/>
              <a:buChar char="v"/>
            </a:pPr>
            <a:r>
              <a:rPr lang="en-US" sz="3000" dirty="0" smtClean="0">
                <a:latin typeface="Goudy Old Style" panose="02020502050305020303" pitchFamily="18" charset="0"/>
              </a:rPr>
              <a:t>Many internal organs have fluid around them to keep them protected. Examples:</a:t>
            </a:r>
          </a:p>
          <a:p>
            <a:pPr lvl="1">
              <a:lnSpc>
                <a:spcPct val="90000"/>
              </a:lnSpc>
              <a:buFont typeface="Wingdings" panose="05000000000000000000" pitchFamily="2" charset="2"/>
              <a:buChar char="v"/>
            </a:pPr>
            <a:r>
              <a:rPr lang="en-US" sz="2600" dirty="0" smtClean="0">
                <a:latin typeface="Goudy Old Style" panose="02020502050305020303" pitchFamily="18" charset="0"/>
              </a:rPr>
              <a:t>	Brain: </a:t>
            </a:r>
            <a:r>
              <a:rPr lang="en-US" sz="2600" dirty="0" err="1" smtClean="0">
                <a:latin typeface="Goudy Old Style" panose="02020502050305020303" pitchFamily="18" charset="0"/>
              </a:rPr>
              <a:t>Cerebro</a:t>
            </a:r>
            <a:r>
              <a:rPr lang="en-US" sz="2600" dirty="0" smtClean="0">
                <a:latin typeface="Goudy Old Style" panose="02020502050305020303" pitchFamily="18" charset="0"/>
              </a:rPr>
              <a:t>-spinal fluid</a:t>
            </a:r>
          </a:p>
          <a:p>
            <a:pPr lvl="1">
              <a:lnSpc>
                <a:spcPct val="90000"/>
              </a:lnSpc>
              <a:buFont typeface="Wingdings" panose="05000000000000000000" pitchFamily="2" charset="2"/>
              <a:buChar char="v"/>
            </a:pPr>
            <a:r>
              <a:rPr lang="en-US" sz="2600" dirty="0" smtClean="0">
                <a:latin typeface="Goudy Old Style" panose="02020502050305020303" pitchFamily="18" charset="0"/>
              </a:rPr>
              <a:t>	Lungs: Pleural Fluid</a:t>
            </a:r>
          </a:p>
          <a:p>
            <a:pPr lvl="1">
              <a:lnSpc>
                <a:spcPct val="90000"/>
              </a:lnSpc>
              <a:buFont typeface="Wingdings" panose="05000000000000000000" pitchFamily="2" charset="2"/>
              <a:buChar char="v"/>
            </a:pPr>
            <a:r>
              <a:rPr lang="en-US" sz="2600" dirty="0" smtClean="0">
                <a:latin typeface="Goudy Old Style" panose="02020502050305020303" pitchFamily="18" charset="0"/>
              </a:rPr>
              <a:t>	Eyes: Mix of fluids</a:t>
            </a:r>
            <a:r>
              <a:rPr lang="en-US" sz="3200" dirty="0" smtClean="0">
                <a:latin typeface="Goudy Old Style" panose="02020502050305020303" pitchFamily="18" charset="0"/>
              </a:rPr>
              <a:t>.</a:t>
            </a:r>
          </a:p>
        </p:txBody>
      </p:sp>
      <p:pic>
        <p:nvPicPr>
          <p:cNvPr id="10251" name="Picture 11" descr="SP-pouch"/>
          <p:cNvPicPr>
            <a:picLocks noChangeAspect="1" noChangeArrowheads="1"/>
          </p:cNvPicPr>
          <p:nvPr/>
        </p:nvPicPr>
        <p:blipFill>
          <a:blip r:embed="rId3" cstate="print"/>
          <a:srcRect/>
          <a:stretch>
            <a:fillRect/>
          </a:stretch>
        </p:blipFill>
        <p:spPr bwMode="auto">
          <a:xfrm>
            <a:off x="5638800" y="1676400"/>
            <a:ext cx="1958975" cy="3505200"/>
          </a:xfrm>
          <a:prstGeom prst="rect">
            <a:avLst/>
          </a:prstGeom>
          <a:noFill/>
          <a:ln w="9525">
            <a:noFill/>
            <a:miter lim="800000"/>
            <a:headEnd/>
            <a:tailEnd/>
          </a:ln>
        </p:spPr>
      </p:pic>
      <p:sp>
        <p:nvSpPr>
          <p:cNvPr id="10252" name="Line 12"/>
          <p:cNvSpPr>
            <a:spLocks noChangeShapeType="1"/>
          </p:cNvSpPr>
          <p:nvPr/>
        </p:nvSpPr>
        <p:spPr bwMode="auto">
          <a:xfrm flipH="1">
            <a:off x="7696200" y="3124200"/>
            <a:ext cx="609600" cy="381000"/>
          </a:xfrm>
          <a:prstGeom prst="line">
            <a:avLst/>
          </a:prstGeom>
          <a:noFill/>
          <a:ln w="38100">
            <a:solidFill>
              <a:schemeClr val="tx1"/>
            </a:solidFill>
            <a:round/>
            <a:headEnd/>
            <a:tailEnd type="triangle" w="med" len="med"/>
          </a:ln>
        </p:spPr>
        <p:txBody>
          <a:bodyPr/>
          <a:lstStyle/>
          <a:p>
            <a:endParaRPr lang="en-US">
              <a:latin typeface="Goudy Old Style" panose="02020502050305020303" pitchFamily="18" charset="0"/>
            </a:endParaRPr>
          </a:p>
        </p:txBody>
      </p:sp>
      <p:sp>
        <p:nvSpPr>
          <p:cNvPr id="10253" name="Text Box 13"/>
          <p:cNvSpPr txBox="1">
            <a:spLocks noChangeArrowheads="1"/>
          </p:cNvSpPr>
          <p:nvPr/>
        </p:nvSpPr>
        <p:spPr bwMode="auto">
          <a:xfrm>
            <a:off x="7696200" y="2438400"/>
            <a:ext cx="1447800" cy="954107"/>
          </a:xfrm>
          <a:prstGeom prst="rect">
            <a:avLst/>
          </a:prstGeom>
          <a:noFill/>
          <a:ln w="9525">
            <a:noFill/>
            <a:miter lim="800000"/>
            <a:headEnd/>
            <a:tailEnd/>
          </a:ln>
        </p:spPr>
        <p:txBody>
          <a:bodyPr>
            <a:spAutoFit/>
          </a:bodyPr>
          <a:lstStyle/>
          <a:p>
            <a:pPr algn="ctr">
              <a:spcBef>
                <a:spcPct val="50000"/>
              </a:spcBef>
            </a:pPr>
            <a:r>
              <a:rPr lang="en-US" sz="2800" dirty="0">
                <a:latin typeface="Goudy Old Style" panose="02020502050305020303" pitchFamily="18" charset="0"/>
              </a:rPr>
              <a:t>Synovial Fluid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animEffect transition="in" filter="fade">
                                      <p:cBhvr>
                                        <p:cTn id="7" dur="2000"/>
                                        <p:tgtEl>
                                          <p:spTgt spid="1024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245">
                                            <p:txEl>
                                              <p:pRg st="1" end="1"/>
                                            </p:txEl>
                                          </p:spTgt>
                                        </p:tgtEl>
                                        <p:attrNameLst>
                                          <p:attrName>style.visibility</p:attrName>
                                        </p:attrNameLst>
                                      </p:cBhvr>
                                      <p:to>
                                        <p:strVal val="visible"/>
                                      </p:to>
                                    </p:set>
                                    <p:animEffect transition="in" filter="fade">
                                      <p:cBhvr>
                                        <p:cTn id="11" dur="2000"/>
                                        <p:tgtEl>
                                          <p:spTgt spid="1024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245">
                                            <p:txEl>
                                              <p:pRg st="2" end="2"/>
                                            </p:txEl>
                                          </p:spTgt>
                                        </p:tgtEl>
                                        <p:attrNameLst>
                                          <p:attrName>style.visibility</p:attrName>
                                        </p:attrNameLst>
                                      </p:cBhvr>
                                      <p:to>
                                        <p:strVal val="visible"/>
                                      </p:to>
                                    </p:set>
                                    <p:animEffect transition="in" filter="fade">
                                      <p:cBhvr>
                                        <p:cTn id="15" dur="2000"/>
                                        <p:tgtEl>
                                          <p:spTgt spid="1024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245">
                                            <p:txEl>
                                              <p:pRg st="3" end="3"/>
                                            </p:txEl>
                                          </p:spTgt>
                                        </p:tgtEl>
                                        <p:attrNameLst>
                                          <p:attrName>style.visibility</p:attrName>
                                        </p:attrNameLst>
                                      </p:cBhvr>
                                      <p:to>
                                        <p:strVal val="visible"/>
                                      </p:to>
                                    </p:set>
                                    <p:animEffect transition="in" filter="fade">
                                      <p:cBhvr>
                                        <p:cTn id="18" dur="2000"/>
                                        <p:tgtEl>
                                          <p:spTgt spid="1024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245">
                                            <p:txEl>
                                              <p:pRg st="4" end="4"/>
                                            </p:txEl>
                                          </p:spTgt>
                                        </p:tgtEl>
                                        <p:attrNameLst>
                                          <p:attrName>style.visibility</p:attrName>
                                        </p:attrNameLst>
                                      </p:cBhvr>
                                      <p:to>
                                        <p:strVal val="visible"/>
                                      </p:to>
                                    </p:set>
                                    <p:animEffect transition="in" filter="fade">
                                      <p:cBhvr>
                                        <p:cTn id="21" dur="2000"/>
                                        <p:tgtEl>
                                          <p:spTgt spid="1024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245">
                                            <p:txEl>
                                              <p:pRg st="5" end="5"/>
                                            </p:txEl>
                                          </p:spTgt>
                                        </p:tgtEl>
                                        <p:attrNameLst>
                                          <p:attrName>style.visibility</p:attrName>
                                        </p:attrNameLst>
                                      </p:cBhvr>
                                      <p:to>
                                        <p:strVal val="visible"/>
                                      </p:to>
                                    </p:set>
                                    <p:animEffect transition="in" filter="fade">
                                      <p:cBhvr>
                                        <p:cTn id="24" dur="2000"/>
                                        <p:tgtEl>
                                          <p:spTgt spid="10245">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251"/>
                                        </p:tgtEl>
                                        <p:attrNameLst>
                                          <p:attrName>style.visibility</p:attrName>
                                        </p:attrNameLst>
                                      </p:cBhvr>
                                      <p:to>
                                        <p:strVal val="visible"/>
                                      </p:to>
                                    </p:set>
                                    <p:animEffect transition="in" filter="fade">
                                      <p:cBhvr>
                                        <p:cTn id="27" dur="2000"/>
                                        <p:tgtEl>
                                          <p:spTgt spid="1025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252"/>
                                        </p:tgtEl>
                                        <p:attrNameLst>
                                          <p:attrName>style.visibility</p:attrName>
                                        </p:attrNameLst>
                                      </p:cBhvr>
                                      <p:to>
                                        <p:strVal val="visible"/>
                                      </p:to>
                                    </p:set>
                                    <p:animEffect transition="in" filter="fade">
                                      <p:cBhvr>
                                        <p:cTn id="30" dur="2000"/>
                                        <p:tgtEl>
                                          <p:spTgt spid="102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253"/>
                                        </p:tgtEl>
                                        <p:attrNameLst>
                                          <p:attrName>style.visibility</p:attrName>
                                        </p:attrNameLst>
                                      </p:cBhvr>
                                      <p:to>
                                        <p:strVal val="visible"/>
                                      </p:to>
                                    </p:set>
                                    <p:animEffect transition="in" filter="fade">
                                      <p:cBhvr>
                                        <p:cTn id="33" dur="20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52" grpId="0" animBg="1"/>
      <p:bldP spid="1025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a:xfrm>
            <a:off x="457200" y="274638"/>
            <a:ext cx="8229600" cy="487362"/>
          </a:xfrm>
        </p:spPr>
        <p:txBody>
          <a:bodyPr>
            <a:normAutofit fontScale="90000"/>
          </a:bodyPr>
          <a:lstStyle/>
          <a:p>
            <a:pPr eaLnBrk="1" hangingPunct="1"/>
            <a:r>
              <a:rPr lang="en-US" sz="3200" b="1" smtClean="0">
                <a:latin typeface="Gabriola" pitchFamily="82" charset="0"/>
              </a:rPr>
              <a:t>Water In Sexual Reproduction</a:t>
            </a:r>
          </a:p>
        </p:txBody>
      </p:sp>
      <p:sp>
        <p:nvSpPr>
          <p:cNvPr id="11270" name="Rectangle 6"/>
          <p:cNvSpPr>
            <a:spLocks noGrp="1" noChangeArrowheads="1"/>
          </p:cNvSpPr>
          <p:nvPr>
            <p:ph sz="half" idx="1"/>
          </p:nvPr>
        </p:nvSpPr>
        <p:spPr>
          <a:xfrm>
            <a:off x="228600" y="838200"/>
            <a:ext cx="5029200" cy="5287963"/>
          </a:xfrm>
        </p:spPr>
        <p:txBody>
          <a:bodyPr/>
          <a:lstStyle/>
          <a:p>
            <a:pPr eaLnBrk="1" hangingPunct="1">
              <a:lnSpc>
                <a:spcPct val="90000"/>
              </a:lnSpc>
            </a:pPr>
            <a:r>
              <a:rPr lang="en-US" sz="3200" smtClean="0">
                <a:latin typeface="Gabriola" pitchFamily="82" charset="0"/>
              </a:rPr>
              <a:t>During fertilization, the sperm, must get to, the ovum in order to make the zygote, which makes a new individual.</a:t>
            </a:r>
          </a:p>
          <a:p>
            <a:pPr eaLnBrk="1" hangingPunct="1">
              <a:lnSpc>
                <a:spcPct val="90000"/>
              </a:lnSpc>
            </a:pPr>
            <a:r>
              <a:rPr lang="en-US" sz="3200" smtClean="0">
                <a:latin typeface="Gabriola" pitchFamily="82" charset="0"/>
              </a:rPr>
              <a:t>In organisms adapted for internal fertilization, the sperm is transported in semen which contains mostly water. </a:t>
            </a:r>
          </a:p>
          <a:p>
            <a:pPr eaLnBrk="1" hangingPunct="1">
              <a:lnSpc>
                <a:spcPct val="90000"/>
              </a:lnSpc>
            </a:pPr>
            <a:r>
              <a:rPr lang="en-US" sz="3200" smtClean="0">
                <a:latin typeface="Gabriola" pitchFamily="82" charset="0"/>
              </a:rPr>
              <a:t>In organisms using external sperm can be transported in the water habitat.</a:t>
            </a:r>
          </a:p>
        </p:txBody>
      </p:sp>
      <p:pic>
        <p:nvPicPr>
          <p:cNvPr id="11275" name="Picture 11" descr="sperm_cells"/>
          <p:cNvPicPr>
            <a:picLocks noChangeAspect="1" noChangeArrowheads="1"/>
          </p:cNvPicPr>
          <p:nvPr/>
        </p:nvPicPr>
        <p:blipFill>
          <a:blip r:embed="rId3" cstate="print"/>
          <a:srcRect/>
          <a:stretch>
            <a:fillRect/>
          </a:stretch>
        </p:blipFill>
        <p:spPr bwMode="auto">
          <a:xfrm>
            <a:off x="5410200" y="1066800"/>
            <a:ext cx="3733800" cy="2574925"/>
          </a:xfrm>
          <a:prstGeom prst="rect">
            <a:avLst/>
          </a:prstGeom>
          <a:noFill/>
          <a:ln w="9525">
            <a:noFill/>
            <a:miter lim="800000"/>
            <a:headEnd/>
            <a:tailEnd/>
          </a:ln>
        </p:spPr>
      </p:pic>
      <p:sp>
        <p:nvSpPr>
          <p:cNvPr id="11276" name="Line 12"/>
          <p:cNvSpPr>
            <a:spLocks noChangeShapeType="1"/>
          </p:cNvSpPr>
          <p:nvPr/>
        </p:nvSpPr>
        <p:spPr bwMode="auto">
          <a:xfrm flipH="1" flipV="1">
            <a:off x="6172200" y="3048000"/>
            <a:ext cx="46038" cy="1219200"/>
          </a:xfrm>
          <a:prstGeom prst="line">
            <a:avLst/>
          </a:prstGeom>
          <a:noFill/>
          <a:ln w="38100">
            <a:solidFill>
              <a:schemeClr val="tx1"/>
            </a:solidFill>
            <a:round/>
            <a:headEnd/>
            <a:tailEnd type="triangle" w="med" len="med"/>
          </a:ln>
        </p:spPr>
        <p:txBody>
          <a:bodyPr/>
          <a:lstStyle/>
          <a:p>
            <a:endParaRPr lang="en-US"/>
          </a:p>
        </p:txBody>
      </p:sp>
      <p:sp>
        <p:nvSpPr>
          <p:cNvPr id="11277" name="Text Box 13"/>
          <p:cNvSpPr txBox="1">
            <a:spLocks noChangeArrowheads="1"/>
          </p:cNvSpPr>
          <p:nvPr/>
        </p:nvSpPr>
        <p:spPr bwMode="auto">
          <a:xfrm>
            <a:off x="5181600" y="4267200"/>
            <a:ext cx="2133600" cy="584200"/>
          </a:xfrm>
          <a:prstGeom prst="rect">
            <a:avLst/>
          </a:prstGeom>
          <a:noFill/>
          <a:ln w="9525">
            <a:noFill/>
            <a:miter lim="800000"/>
            <a:headEnd/>
            <a:tailEnd/>
          </a:ln>
        </p:spPr>
        <p:txBody>
          <a:bodyPr>
            <a:spAutoFit/>
          </a:bodyPr>
          <a:lstStyle/>
          <a:p>
            <a:pPr algn="ctr">
              <a:spcBef>
                <a:spcPct val="50000"/>
              </a:spcBef>
            </a:pPr>
            <a:r>
              <a:rPr lang="en-US" sz="3200">
                <a:latin typeface="Gabriola" pitchFamily="82" charset="0"/>
              </a:rPr>
              <a:t>Sperm Cells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70">
                                            <p:txEl>
                                              <p:pRg st="0" end="0"/>
                                            </p:txEl>
                                          </p:spTgt>
                                        </p:tgtEl>
                                        <p:attrNameLst>
                                          <p:attrName>style.visibility</p:attrName>
                                        </p:attrNameLst>
                                      </p:cBhvr>
                                      <p:to>
                                        <p:strVal val="visible"/>
                                      </p:to>
                                    </p:set>
                                    <p:animEffect transition="in" filter="fade">
                                      <p:cBhvr>
                                        <p:cTn id="7" dur="2000"/>
                                        <p:tgtEl>
                                          <p:spTgt spid="1127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270">
                                            <p:txEl>
                                              <p:pRg st="1" end="1"/>
                                            </p:txEl>
                                          </p:spTgt>
                                        </p:tgtEl>
                                        <p:attrNameLst>
                                          <p:attrName>style.visibility</p:attrName>
                                        </p:attrNameLst>
                                      </p:cBhvr>
                                      <p:to>
                                        <p:strVal val="visible"/>
                                      </p:to>
                                    </p:set>
                                    <p:animEffect transition="in" filter="fade">
                                      <p:cBhvr>
                                        <p:cTn id="11" dur="2000"/>
                                        <p:tgtEl>
                                          <p:spTgt spid="11270">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270">
                                            <p:txEl>
                                              <p:pRg st="2" end="2"/>
                                            </p:txEl>
                                          </p:spTgt>
                                        </p:tgtEl>
                                        <p:attrNameLst>
                                          <p:attrName>style.visibility</p:attrName>
                                        </p:attrNameLst>
                                      </p:cBhvr>
                                      <p:to>
                                        <p:strVal val="visible"/>
                                      </p:to>
                                    </p:set>
                                    <p:animEffect transition="in" filter="fade">
                                      <p:cBhvr>
                                        <p:cTn id="15" dur="2000"/>
                                        <p:tgtEl>
                                          <p:spTgt spid="1127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275"/>
                                        </p:tgtEl>
                                        <p:attrNameLst>
                                          <p:attrName>style.visibility</p:attrName>
                                        </p:attrNameLst>
                                      </p:cBhvr>
                                      <p:to>
                                        <p:strVal val="visible"/>
                                      </p:to>
                                    </p:set>
                                    <p:animEffect transition="in" filter="fade">
                                      <p:cBhvr>
                                        <p:cTn id="18" dur="2000"/>
                                        <p:tgtEl>
                                          <p:spTgt spid="1127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76"/>
                                        </p:tgtEl>
                                        <p:attrNameLst>
                                          <p:attrName>style.visibility</p:attrName>
                                        </p:attrNameLst>
                                      </p:cBhvr>
                                      <p:to>
                                        <p:strVal val="visible"/>
                                      </p:to>
                                    </p:set>
                                    <p:animEffect transition="in" filter="fade">
                                      <p:cBhvr>
                                        <p:cTn id="21" dur="2000"/>
                                        <p:tgtEl>
                                          <p:spTgt spid="1127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77"/>
                                        </p:tgtEl>
                                        <p:attrNameLst>
                                          <p:attrName>style.visibility</p:attrName>
                                        </p:attrNameLst>
                                      </p:cBhvr>
                                      <p:to>
                                        <p:strVal val="visible"/>
                                      </p:to>
                                    </p:set>
                                    <p:animEffect transition="in" filter="fade">
                                      <p:cBhvr>
                                        <p:cTn id="24" dur="2000"/>
                                        <p:tgtEl>
                                          <p:spTgt spid="11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6" grpId="0" animBg="1"/>
      <p:bldP spid="1127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title"/>
          </p:nvPr>
        </p:nvSpPr>
        <p:spPr>
          <a:xfrm>
            <a:off x="457200" y="0"/>
            <a:ext cx="8229600" cy="762000"/>
          </a:xfrm>
        </p:spPr>
        <p:txBody>
          <a:bodyPr/>
          <a:lstStyle/>
          <a:p>
            <a:pPr eaLnBrk="1" hangingPunct="1"/>
            <a:r>
              <a:rPr lang="en-US" sz="4000" smtClean="0">
                <a:latin typeface="Gabriola" pitchFamily="82" charset="0"/>
              </a:rPr>
              <a:t>Water For Constant Temperature </a:t>
            </a:r>
          </a:p>
        </p:txBody>
      </p:sp>
      <p:sp>
        <p:nvSpPr>
          <p:cNvPr id="12293" name="Rectangle 5"/>
          <p:cNvSpPr>
            <a:spLocks noGrp="1" noChangeArrowheads="1"/>
          </p:cNvSpPr>
          <p:nvPr>
            <p:ph type="body" sz="half" idx="1"/>
          </p:nvPr>
        </p:nvSpPr>
        <p:spPr>
          <a:xfrm>
            <a:off x="0" y="609600"/>
            <a:ext cx="5791200" cy="6248400"/>
          </a:xfrm>
        </p:spPr>
        <p:txBody>
          <a:bodyPr/>
          <a:lstStyle/>
          <a:p>
            <a:pPr marL="533400" indent="-533400" eaLnBrk="1" hangingPunct="1">
              <a:lnSpc>
                <a:spcPct val="80000"/>
              </a:lnSpc>
            </a:pPr>
            <a:r>
              <a:rPr lang="en-US" sz="2800" smtClean="0">
                <a:latin typeface="Gabriola" pitchFamily="82" charset="0"/>
              </a:rPr>
              <a:t>Water has a very high specific heat. (4200J/kg0C)</a:t>
            </a:r>
          </a:p>
          <a:p>
            <a:pPr marL="533400" indent="-533400" eaLnBrk="1" hangingPunct="1">
              <a:lnSpc>
                <a:spcPct val="80000"/>
              </a:lnSpc>
            </a:pPr>
            <a:r>
              <a:rPr lang="en-US" sz="2800" smtClean="0">
                <a:latin typeface="Gabriola" pitchFamily="82" charset="0"/>
              </a:rPr>
              <a:t>much energy is required to change the temperature of water by a single degree.</a:t>
            </a:r>
          </a:p>
          <a:p>
            <a:pPr marL="533400" indent="-533400" eaLnBrk="1" hangingPunct="1">
              <a:lnSpc>
                <a:spcPct val="80000"/>
              </a:lnSpc>
            </a:pPr>
            <a:r>
              <a:rPr lang="en-US" sz="2800" smtClean="0">
                <a:latin typeface="Gabriola" pitchFamily="82" charset="0"/>
              </a:rPr>
              <a:t>That provides a perfect habitat for marine mammals, because of the non-changing temperature.</a:t>
            </a:r>
          </a:p>
          <a:p>
            <a:pPr marL="533400" indent="-533400" eaLnBrk="1" hangingPunct="1">
              <a:lnSpc>
                <a:spcPct val="80000"/>
              </a:lnSpc>
            </a:pPr>
            <a:r>
              <a:rPr lang="en-US" sz="2800" smtClean="0">
                <a:latin typeface="Gabriola" pitchFamily="82" charset="0"/>
              </a:rPr>
              <a:t>Another way water helps mammals maintain their body temperature is by sweating.</a:t>
            </a:r>
          </a:p>
          <a:p>
            <a:pPr marL="533400" indent="-533400" eaLnBrk="1" hangingPunct="1">
              <a:lnSpc>
                <a:spcPct val="80000"/>
              </a:lnSpc>
            </a:pPr>
            <a:r>
              <a:rPr lang="en-US" sz="2800" smtClean="0">
                <a:latin typeface="Gabriola" pitchFamily="82" charset="0"/>
              </a:rPr>
              <a:t>Mammals sweat when their body temperature is too high.</a:t>
            </a:r>
          </a:p>
          <a:p>
            <a:pPr marL="533400" indent="-533400" eaLnBrk="1" hangingPunct="1">
              <a:lnSpc>
                <a:spcPct val="80000"/>
              </a:lnSpc>
            </a:pPr>
            <a:r>
              <a:rPr lang="en-US" sz="2800" smtClean="0">
                <a:latin typeface="Gabriola" pitchFamily="82" charset="0"/>
              </a:rPr>
              <a:t>Sweat is made of mostly water.</a:t>
            </a:r>
          </a:p>
          <a:p>
            <a:pPr marL="533400" indent="-533400" eaLnBrk="1" hangingPunct="1">
              <a:lnSpc>
                <a:spcPct val="80000"/>
              </a:lnSpc>
            </a:pPr>
            <a:r>
              <a:rPr lang="en-US" sz="2800" smtClean="0">
                <a:latin typeface="Gabriola" pitchFamily="82" charset="0"/>
              </a:rPr>
              <a:t>When the water evaporates from the organism it creates a cooling effect, therefore lowering the organisms body temperature.</a:t>
            </a:r>
          </a:p>
        </p:txBody>
      </p:sp>
      <p:pic>
        <p:nvPicPr>
          <p:cNvPr id="12299" name="Picture 11" descr="specifichts"/>
          <p:cNvPicPr>
            <a:picLocks noGrp="1" noChangeAspect="1" noChangeArrowheads="1"/>
          </p:cNvPicPr>
          <p:nvPr>
            <p:ph sz="half" idx="2"/>
          </p:nvPr>
        </p:nvPicPr>
        <p:blipFill>
          <a:blip r:embed="rId3" cstate="print"/>
          <a:srcRect/>
          <a:stretch>
            <a:fillRect/>
          </a:stretch>
        </p:blipFill>
        <p:spPr>
          <a:xfrm>
            <a:off x="5791200" y="838200"/>
            <a:ext cx="3200400" cy="5029200"/>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2000"/>
                                        <p:tgtEl>
                                          <p:spTgt spid="1229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293">
                                            <p:txEl>
                                              <p:pRg st="1" end="1"/>
                                            </p:txEl>
                                          </p:spTgt>
                                        </p:tgtEl>
                                        <p:attrNameLst>
                                          <p:attrName>style.visibility</p:attrName>
                                        </p:attrNameLst>
                                      </p:cBhvr>
                                      <p:to>
                                        <p:strVal val="visible"/>
                                      </p:to>
                                    </p:set>
                                    <p:animEffect transition="in" filter="fade">
                                      <p:cBhvr>
                                        <p:cTn id="11" dur="2000"/>
                                        <p:tgtEl>
                                          <p:spTgt spid="1229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2293">
                                            <p:txEl>
                                              <p:pRg st="2" end="2"/>
                                            </p:txEl>
                                          </p:spTgt>
                                        </p:tgtEl>
                                        <p:attrNameLst>
                                          <p:attrName>style.visibility</p:attrName>
                                        </p:attrNameLst>
                                      </p:cBhvr>
                                      <p:to>
                                        <p:strVal val="visible"/>
                                      </p:to>
                                    </p:set>
                                    <p:animEffect transition="in" filter="fade">
                                      <p:cBhvr>
                                        <p:cTn id="15" dur="2000"/>
                                        <p:tgtEl>
                                          <p:spTgt spid="1229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2293">
                                            <p:txEl>
                                              <p:pRg st="3" end="3"/>
                                            </p:txEl>
                                          </p:spTgt>
                                        </p:tgtEl>
                                        <p:attrNameLst>
                                          <p:attrName>style.visibility</p:attrName>
                                        </p:attrNameLst>
                                      </p:cBhvr>
                                      <p:to>
                                        <p:strVal val="visible"/>
                                      </p:to>
                                    </p:set>
                                    <p:animEffect transition="in" filter="fade">
                                      <p:cBhvr>
                                        <p:cTn id="19" dur="2000"/>
                                        <p:tgtEl>
                                          <p:spTgt spid="1229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2293">
                                            <p:txEl>
                                              <p:pRg st="4" end="4"/>
                                            </p:txEl>
                                          </p:spTgt>
                                        </p:tgtEl>
                                        <p:attrNameLst>
                                          <p:attrName>style.visibility</p:attrName>
                                        </p:attrNameLst>
                                      </p:cBhvr>
                                      <p:to>
                                        <p:strVal val="visible"/>
                                      </p:to>
                                    </p:set>
                                    <p:animEffect transition="in" filter="fade">
                                      <p:cBhvr>
                                        <p:cTn id="23" dur="2000"/>
                                        <p:tgtEl>
                                          <p:spTgt spid="1229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2293">
                                            <p:txEl>
                                              <p:pRg st="5" end="5"/>
                                            </p:txEl>
                                          </p:spTgt>
                                        </p:tgtEl>
                                        <p:attrNameLst>
                                          <p:attrName>style.visibility</p:attrName>
                                        </p:attrNameLst>
                                      </p:cBhvr>
                                      <p:to>
                                        <p:strVal val="visible"/>
                                      </p:to>
                                    </p:set>
                                    <p:animEffect transition="in" filter="fade">
                                      <p:cBhvr>
                                        <p:cTn id="27" dur="2000"/>
                                        <p:tgtEl>
                                          <p:spTgt spid="1229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2293">
                                            <p:txEl>
                                              <p:pRg st="6" end="6"/>
                                            </p:txEl>
                                          </p:spTgt>
                                        </p:tgtEl>
                                        <p:attrNameLst>
                                          <p:attrName>style.visibility</p:attrName>
                                        </p:attrNameLst>
                                      </p:cBhvr>
                                      <p:to>
                                        <p:strVal val="visible"/>
                                      </p:to>
                                    </p:set>
                                    <p:animEffect transition="in" filter="fade">
                                      <p:cBhvr>
                                        <p:cTn id="31" dur="2000"/>
                                        <p:tgtEl>
                                          <p:spTgt spid="12293">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2299"/>
                                        </p:tgtEl>
                                        <p:attrNameLst>
                                          <p:attrName>style.visibility</p:attrName>
                                        </p:attrNameLst>
                                      </p:cBhvr>
                                      <p:to>
                                        <p:strVal val="visible"/>
                                      </p:to>
                                    </p:set>
                                    <p:animEffect transition="in" filter="fade">
                                      <p:cBhvr>
                                        <p:cTn id="35" dur="20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p:nvPr>
        </p:nvSpPr>
        <p:spPr>
          <a:xfrm>
            <a:off x="457200" y="0"/>
            <a:ext cx="8229600" cy="838200"/>
          </a:xfrm>
        </p:spPr>
        <p:txBody>
          <a:bodyPr/>
          <a:lstStyle/>
          <a:p>
            <a:pPr eaLnBrk="1" hangingPunct="1"/>
            <a:r>
              <a:rPr lang="en-US" smtClean="0">
                <a:latin typeface="Gabriola" pitchFamily="82" charset="0"/>
              </a:rPr>
              <a:t>Water As A Habitat</a:t>
            </a:r>
          </a:p>
        </p:txBody>
      </p:sp>
      <p:sp>
        <p:nvSpPr>
          <p:cNvPr id="13318" name="Rectangle 6"/>
          <p:cNvSpPr>
            <a:spLocks noGrp="1" noChangeArrowheads="1"/>
          </p:cNvSpPr>
          <p:nvPr>
            <p:ph sz="half" idx="1"/>
          </p:nvPr>
        </p:nvSpPr>
        <p:spPr>
          <a:xfrm>
            <a:off x="3657600" y="914400"/>
            <a:ext cx="5486400" cy="5943600"/>
          </a:xfrm>
        </p:spPr>
        <p:txBody>
          <a:bodyPr/>
          <a:lstStyle/>
          <a:p>
            <a:pPr eaLnBrk="1" hangingPunct="1">
              <a:lnSpc>
                <a:spcPct val="80000"/>
              </a:lnSpc>
              <a:buFontTx/>
              <a:buNone/>
            </a:pPr>
            <a:r>
              <a:rPr lang="en-US" sz="2000" dirty="0" smtClean="0">
                <a:latin typeface="Gabriola" pitchFamily="82" charset="0"/>
              </a:rPr>
              <a:t>	</a:t>
            </a:r>
            <a:r>
              <a:rPr lang="en-US" sz="3200" dirty="0" smtClean="0">
                <a:latin typeface="Gabriola" pitchFamily="82" charset="0"/>
              </a:rPr>
              <a:t>Water is a </a:t>
            </a:r>
            <a:r>
              <a:rPr lang="en-US" sz="3200" dirty="0" smtClean="0">
                <a:latin typeface="Gabriola" pitchFamily="82" charset="0"/>
              </a:rPr>
              <a:t>good </a:t>
            </a:r>
            <a:r>
              <a:rPr lang="en-US" sz="3200" dirty="0" smtClean="0">
                <a:latin typeface="Gabriola" pitchFamily="82" charset="0"/>
              </a:rPr>
              <a:t>habitat due to :</a:t>
            </a:r>
            <a:endParaRPr lang="en-US" sz="3200" dirty="0" smtClean="0">
              <a:latin typeface="Gabriola" pitchFamily="82" charset="0"/>
            </a:endParaRPr>
          </a:p>
          <a:p>
            <a:pPr eaLnBrk="1" hangingPunct="1">
              <a:lnSpc>
                <a:spcPct val="80000"/>
              </a:lnSpc>
              <a:buFontTx/>
              <a:buAutoNum type="arabicPeriod"/>
            </a:pPr>
            <a:r>
              <a:rPr lang="en-US" sz="3200" dirty="0" smtClean="0">
                <a:latin typeface="Gabriola" pitchFamily="82" charset="0"/>
              </a:rPr>
              <a:t>Provide </a:t>
            </a:r>
            <a:r>
              <a:rPr lang="en-US" sz="3200" dirty="0" smtClean="0">
                <a:latin typeface="Gabriola" pitchFamily="82" charset="0"/>
              </a:rPr>
              <a:t>a good protective layer for organisms </a:t>
            </a:r>
            <a:r>
              <a:rPr lang="en-US" sz="3200" dirty="0" smtClean="0">
                <a:latin typeface="Gabriola" pitchFamily="82" charset="0"/>
              </a:rPr>
              <a:t>living in </a:t>
            </a:r>
            <a:r>
              <a:rPr lang="en-US" sz="3200" dirty="0" smtClean="0">
                <a:latin typeface="Gabriola" pitchFamily="82" charset="0"/>
              </a:rPr>
              <a:t>it.</a:t>
            </a:r>
          </a:p>
          <a:p>
            <a:pPr eaLnBrk="1" hangingPunct="1">
              <a:lnSpc>
                <a:spcPct val="80000"/>
              </a:lnSpc>
              <a:buFontTx/>
              <a:buAutoNum type="arabicPeriod"/>
            </a:pPr>
            <a:r>
              <a:rPr lang="en-US" sz="3200" dirty="0" smtClean="0">
                <a:latin typeface="Gabriola" pitchFamily="82" charset="0"/>
              </a:rPr>
              <a:t>Provide </a:t>
            </a:r>
            <a:r>
              <a:rPr lang="en-US" sz="3200" dirty="0" smtClean="0">
                <a:latin typeface="Gabriola" pitchFamily="82" charset="0"/>
              </a:rPr>
              <a:t>buoyancy and support for organisms </a:t>
            </a:r>
            <a:endParaRPr lang="en-US" sz="3200" dirty="0" smtClean="0">
              <a:latin typeface="Gabriola" pitchFamily="82" charset="0"/>
            </a:endParaRPr>
          </a:p>
          <a:p>
            <a:pPr>
              <a:lnSpc>
                <a:spcPct val="80000"/>
              </a:lnSpc>
              <a:buFontTx/>
              <a:buAutoNum type="arabicPeriod"/>
            </a:pPr>
            <a:r>
              <a:rPr lang="en-US" sz="3200" dirty="0" smtClean="0">
                <a:latin typeface="Gabriola" pitchFamily="82" charset="0"/>
              </a:rPr>
              <a:t>Has plentiful dissolved </a:t>
            </a:r>
            <a:r>
              <a:rPr lang="en-US" sz="3200" dirty="0" smtClean="0">
                <a:latin typeface="Gabriola" pitchFamily="82" charset="0"/>
              </a:rPr>
              <a:t>oxygen </a:t>
            </a:r>
            <a:r>
              <a:rPr lang="en-US" sz="3200" dirty="0" smtClean="0">
                <a:latin typeface="Gabriola" pitchFamily="82" charset="0"/>
              </a:rPr>
              <a:t>for  </a:t>
            </a:r>
            <a:r>
              <a:rPr lang="en-US" sz="3200" dirty="0" smtClean="0">
                <a:latin typeface="Gabriola" pitchFamily="82" charset="0"/>
              </a:rPr>
              <a:t>use in respiration.</a:t>
            </a:r>
          </a:p>
          <a:p>
            <a:pPr eaLnBrk="1" hangingPunct="1">
              <a:lnSpc>
                <a:spcPct val="80000"/>
              </a:lnSpc>
              <a:buFontTx/>
              <a:buAutoNum type="arabicPeriod"/>
            </a:pPr>
            <a:r>
              <a:rPr lang="en-US" sz="3200" dirty="0" smtClean="0">
                <a:latin typeface="Gabriola" pitchFamily="82" charset="0"/>
              </a:rPr>
              <a:t>Fertilization is easier in water.</a:t>
            </a:r>
          </a:p>
          <a:p>
            <a:pPr eaLnBrk="1" hangingPunct="1">
              <a:lnSpc>
                <a:spcPct val="80000"/>
              </a:lnSpc>
              <a:buFontTx/>
              <a:buAutoNum type="arabicPeriod"/>
            </a:pPr>
            <a:r>
              <a:rPr lang="en-US" sz="3200" dirty="0" smtClean="0">
                <a:latin typeface="Gabriola" pitchFamily="82" charset="0"/>
              </a:rPr>
              <a:t>Helps </a:t>
            </a:r>
            <a:r>
              <a:rPr lang="en-US" sz="3200" dirty="0" smtClean="0">
                <a:latin typeface="Gabriola" pitchFamily="82" charset="0"/>
              </a:rPr>
              <a:t>maintain a constant </a:t>
            </a:r>
            <a:r>
              <a:rPr lang="en-US" sz="3200" dirty="0" smtClean="0">
                <a:latin typeface="Gabriola" pitchFamily="82" charset="0"/>
              </a:rPr>
              <a:t>temp.</a:t>
            </a:r>
            <a:endParaRPr lang="en-US" sz="3200" dirty="0" smtClean="0">
              <a:latin typeface="Gabriola" pitchFamily="82" charset="0"/>
            </a:endParaRPr>
          </a:p>
          <a:p>
            <a:pPr eaLnBrk="1" hangingPunct="1">
              <a:lnSpc>
                <a:spcPct val="80000"/>
              </a:lnSpc>
              <a:buFontTx/>
              <a:buAutoNum type="arabicPeriod"/>
            </a:pPr>
            <a:r>
              <a:rPr lang="en-US" sz="3200" dirty="0" smtClean="0">
                <a:latin typeface="Gabriola" pitchFamily="82" charset="0"/>
              </a:rPr>
              <a:t>Keeps </a:t>
            </a:r>
            <a:r>
              <a:rPr lang="en-US" sz="3200" dirty="0" smtClean="0">
                <a:latin typeface="Gabriola" pitchFamily="82" charset="0"/>
              </a:rPr>
              <a:t>out UV rays from the sun.</a:t>
            </a:r>
          </a:p>
          <a:p>
            <a:pPr eaLnBrk="1" hangingPunct="1">
              <a:lnSpc>
                <a:spcPct val="80000"/>
              </a:lnSpc>
            </a:pPr>
            <a:endParaRPr lang="en-US" sz="3200" dirty="0" smtClean="0">
              <a:latin typeface="Gabriola" pitchFamily="82" charset="0"/>
            </a:endParaRPr>
          </a:p>
        </p:txBody>
      </p:sp>
      <p:pic>
        <p:nvPicPr>
          <p:cNvPr id="13323" name="Picture 11" descr="sousedsky1"/>
          <p:cNvPicPr>
            <a:picLocks noChangeAspect="1" noChangeArrowheads="1"/>
          </p:cNvPicPr>
          <p:nvPr/>
        </p:nvPicPr>
        <p:blipFill>
          <a:blip r:embed="rId3" cstate="print"/>
          <a:srcRect/>
          <a:stretch>
            <a:fillRect/>
          </a:stretch>
        </p:blipFill>
        <p:spPr bwMode="auto">
          <a:xfrm>
            <a:off x="0" y="990600"/>
            <a:ext cx="3581400" cy="37861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animEffect transition="in" filter="fade">
                                      <p:cBhvr>
                                        <p:cTn id="7" dur="2000"/>
                                        <p:tgtEl>
                                          <p:spTgt spid="13318">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318">
                                            <p:txEl>
                                              <p:pRg st="1" end="1"/>
                                            </p:txEl>
                                          </p:spTgt>
                                        </p:tgtEl>
                                        <p:attrNameLst>
                                          <p:attrName>style.visibility</p:attrName>
                                        </p:attrNameLst>
                                      </p:cBhvr>
                                      <p:to>
                                        <p:strVal val="visible"/>
                                      </p:to>
                                    </p:set>
                                    <p:animEffect transition="in" filter="fade">
                                      <p:cBhvr>
                                        <p:cTn id="11" dur="2000"/>
                                        <p:tgtEl>
                                          <p:spTgt spid="13318">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3318">
                                            <p:txEl>
                                              <p:pRg st="2" end="2"/>
                                            </p:txEl>
                                          </p:spTgt>
                                        </p:tgtEl>
                                        <p:attrNameLst>
                                          <p:attrName>style.visibility</p:attrName>
                                        </p:attrNameLst>
                                      </p:cBhvr>
                                      <p:to>
                                        <p:strVal val="visible"/>
                                      </p:to>
                                    </p:set>
                                    <p:animEffect transition="in" filter="fade">
                                      <p:cBhvr>
                                        <p:cTn id="15" dur="2000"/>
                                        <p:tgtEl>
                                          <p:spTgt spid="13318">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3318">
                                            <p:txEl>
                                              <p:pRg st="3" end="3"/>
                                            </p:txEl>
                                          </p:spTgt>
                                        </p:tgtEl>
                                        <p:attrNameLst>
                                          <p:attrName>style.visibility</p:attrName>
                                        </p:attrNameLst>
                                      </p:cBhvr>
                                      <p:to>
                                        <p:strVal val="visible"/>
                                      </p:to>
                                    </p:set>
                                    <p:animEffect transition="in" filter="fade">
                                      <p:cBhvr>
                                        <p:cTn id="19" dur="2000"/>
                                        <p:tgtEl>
                                          <p:spTgt spid="13318">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3318">
                                            <p:txEl>
                                              <p:pRg st="4" end="4"/>
                                            </p:txEl>
                                          </p:spTgt>
                                        </p:tgtEl>
                                        <p:attrNameLst>
                                          <p:attrName>style.visibility</p:attrName>
                                        </p:attrNameLst>
                                      </p:cBhvr>
                                      <p:to>
                                        <p:strVal val="visible"/>
                                      </p:to>
                                    </p:set>
                                    <p:animEffect transition="in" filter="fade">
                                      <p:cBhvr>
                                        <p:cTn id="23" dur="2000"/>
                                        <p:tgtEl>
                                          <p:spTgt spid="13318">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3318">
                                            <p:txEl>
                                              <p:pRg st="5" end="5"/>
                                            </p:txEl>
                                          </p:spTgt>
                                        </p:tgtEl>
                                        <p:attrNameLst>
                                          <p:attrName>style.visibility</p:attrName>
                                        </p:attrNameLst>
                                      </p:cBhvr>
                                      <p:to>
                                        <p:strVal val="visible"/>
                                      </p:to>
                                    </p:set>
                                    <p:animEffect transition="in" filter="fade">
                                      <p:cBhvr>
                                        <p:cTn id="27" dur="2000"/>
                                        <p:tgtEl>
                                          <p:spTgt spid="13318">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13318">
                                            <p:txEl>
                                              <p:pRg st="6" end="6"/>
                                            </p:txEl>
                                          </p:spTgt>
                                        </p:tgtEl>
                                        <p:attrNameLst>
                                          <p:attrName>style.visibility</p:attrName>
                                        </p:attrNameLst>
                                      </p:cBhvr>
                                      <p:to>
                                        <p:strVal val="visible"/>
                                      </p:to>
                                    </p:set>
                                    <p:animEffect transition="in" filter="fade">
                                      <p:cBhvr>
                                        <p:cTn id="31" dur="2000"/>
                                        <p:tgtEl>
                                          <p:spTgt spid="13318">
                                            <p:txEl>
                                              <p:pRg st="6" end="6"/>
                                            </p:txEl>
                                          </p:spTgt>
                                        </p:tgtEl>
                                      </p:cBhvr>
                                    </p:animEffect>
                                  </p:childTnLst>
                                </p:cTn>
                              </p:par>
                            </p:childTnLst>
                          </p:cTn>
                        </p:par>
                        <p:par>
                          <p:cTn id="32" fill="hold">
                            <p:stCondLst>
                              <p:cond delay="14000"/>
                            </p:stCondLst>
                            <p:childTnLst>
                              <p:par>
                                <p:cTn id="33" presetID="10" presetClass="entr" presetSubtype="0" fill="hold" nodeType="afterEffect">
                                  <p:stCondLst>
                                    <p:cond delay="0"/>
                                  </p:stCondLst>
                                  <p:childTnLst>
                                    <p:set>
                                      <p:cBhvr>
                                        <p:cTn id="34" dur="1" fill="hold">
                                          <p:stCondLst>
                                            <p:cond delay="0"/>
                                          </p:stCondLst>
                                        </p:cTn>
                                        <p:tgtEl>
                                          <p:spTgt spid="13323"/>
                                        </p:tgtEl>
                                        <p:attrNameLst>
                                          <p:attrName>style.visibility</p:attrName>
                                        </p:attrNameLst>
                                      </p:cBhvr>
                                      <p:to>
                                        <p:strVal val="visible"/>
                                      </p:to>
                                    </p:set>
                                    <p:animEffect transition="in" filter="fade">
                                      <p:cBhvr>
                                        <p:cTn id="35" dur="2000"/>
                                        <p:tgtEl>
                                          <p:spTgt spid="13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title"/>
          </p:nvPr>
        </p:nvSpPr>
        <p:spPr>
          <a:xfrm>
            <a:off x="457200" y="0"/>
            <a:ext cx="8229600" cy="762000"/>
          </a:xfrm>
        </p:spPr>
        <p:txBody>
          <a:bodyPr/>
          <a:lstStyle/>
          <a:p>
            <a:pPr eaLnBrk="1" hangingPunct="1"/>
            <a:r>
              <a:rPr lang="en-US" b="1" smtClean="0">
                <a:latin typeface="Gabriola" pitchFamily="82" charset="0"/>
              </a:rPr>
              <a:t>Marine Life During Winter</a:t>
            </a:r>
          </a:p>
        </p:txBody>
      </p:sp>
      <p:sp>
        <p:nvSpPr>
          <p:cNvPr id="16396" name="Rectangle 12"/>
          <p:cNvSpPr>
            <a:spLocks noGrp="1" noChangeArrowheads="1"/>
          </p:cNvSpPr>
          <p:nvPr>
            <p:ph type="body" sz="half" idx="1"/>
          </p:nvPr>
        </p:nvSpPr>
        <p:spPr>
          <a:xfrm>
            <a:off x="0" y="838200"/>
            <a:ext cx="5410200" cy="5715000"/>
          </a:xfrm>
        </p:spPr>
        <p:txBody>
          <a:bodyPr/>
          <a:lstStyle/>
          <a:p>
            <a:pPr eaLnBrk="1" hangingPunct="1">
              <a:lnSpc>
                <a:spcPct val="80000"/>
              </a:lnSpc>
            </a:pPr>
            <a:r>
              <a:rPr lang="en-US" smtClean="0">
                <a:latin typeface="Gabriola" pitchFamily="82" charset="0"/>
              </a:rPr>
              <a:t>The solid form of water (ice) is less dense than the liquid water.</a:t>
            </a:r>
          </a:p>
          <a:p>
            <a:pPr eaLnBrk="1" hangingPunct="1">
              <a:lnSpc>
                <a:spcPct val="80000"/>
              </a:lnSpc>
            </a:pPr>
            <a:r>
              <a:rPr lang="en-US" smtClean="0">
                <a:latin typeface="Gabriola" pitchFamily="82" charset="0"/>
              </a:rPr>
              <a:t>This is very unusual.</a:t>
            </a:r>
          </a:p>
          <a:p>
            <a:pPr eaLnBrk="1" hangingPunct="1">
              <a:lnSpc>
                <a:spcPct val="80000"/>
              </a:lnSpc>
            </a:pPr>
            <a:r>
              <a:rPr lang="en-US" smtClean="0">
                <a:latin typeface="Gabriola" pitchFamily="82" charset="0"/>
              </a:rPr>
              <a:t>Water has its highest density at 4C.</a:t>
            </a:r>
          </a:p>
          <a:p>
            <a:pPr eaLnBrk="1" hangingPunct="1">
              <a:lnSpc>
                <a:spcPct val="80000"/>
              </a:lnSpc>
            </a:pPr>
            <a:r>
              <a:rPr lang="en-US" smtClean="0">
                <a:latin typeface="Gabriola" pitchFamily="82" charset="0"/>
              </a:rPr>
              <a:t>That means that at the bottom of a body of water the water will usually be at least 4C.</a:t>
            </a:r>
          </a:p>
          <a:p>
            <a:pPr eaLnBrk="1" hangingPunct="1">
              <a:lnSpc>
                <a:spcPct val="80000"/>
              </a:lnSpc>
            </a:pPr>
            <a:r>
              <a:rPr lang="en-US" smtClean="0">
                <a:latin typeface="Gabriola" pitchFamily="82" charset="0"/>
              </a:rPr>
              <a:t>This allows aquatic organisms to be able to live, even in the winter.</a:t>
            </a:r>
          </a:p>
          <a:p>
            <a:pPr eaLnBrk="1" hangingPunct="1">
              <a:lnSpc>
                <a:spcPct val="80000"/>
              </a:lnSpc>
            </a:pPr>
            <a:endParaRPr lang="en-US" smtClean="0">
              <a:latin typeface="Gabriola" pitchFamily="82" charset="0"/>
            </a:endParaRPr>
          </a:p>
        </p:txBody>
      </p:sp>
      <p:pic>
        <p:nvPicPr>
          <p:cNvPr id="16398" name="Picture 14" descr="I39IB1"/>
          <p:cNvPicPr>
            <a:picLocks noGrp="1" noChangeAspect="1" noChangeArrowheads="1"/>
          </p:cNvPicPr>
          <p:nvPr>
            <p:ph sz="half" idx="2"/>
          </p:nvPr>
        </p:nvPicPr>
        <p:blipFill>
          <a:blip r:embed="rId3" cstate="print"/>
          <a:srcRect/>
          <a:stretch>
            <a:fillRect/>
          </a:stretch>
        </p:blipFill>
        <p:spPr>
          <a:xfrm>
            <a:off x="5638800" y="1066800"/>
            <a:ext cx="3505200" cy="4002088"/>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96">
                                            <p:txEl>
                                              <p:pRg st="0" end="0"/>
                                            </p:txEl>
                                          </p:spTgt>
                                        </p:tgtEl>
                                        <p:attrNameLst>
                                          <p:attrName>style.visibility</p:attrName>
                                        </p:attrNameLst>
                                      </p:cBhvr>
                                      <p:to>
                                        <p:strVal val="visible"/>
                                      </p:to>
                                    </p:set>
                                    <p:animEffect transition="in" filter="fade">
                                      <p:cBhvr>
                                        <p:cTn id="7" dur="2000"/>
                                        <p:tgtEl>
                                          <p:spTgt spid="16396">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396">
                                            <p:txEl>
                                              <p:pRg st="1" end="1"/>
                                            </p:txEl>
                                          </p:spTgt>
                                        </p:tgtEl>
                                        <p:attrNameLst>
                                          <p:attrName>style.visibility</p:attrName>
                                        </p:attrNameLst>
                                      </p:cBhvr>
                                      <p:to>
                                        <p:strVal val="visible"/>
                                      </p:to>
                                    </p:set>
                                    <p:animEffect transition="in" filter="fade">
                                      <p:cBhvr>
                                        <p:cTn id="11" dur="2000"/>
                                        <p:tgtEl>
                                          <p:spTgt spid="16396">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6396">
                                            <p:txEl>
                                              <p:pRg st="2" end="2"/>
                                            </p:txEl>
                                          </p:spTgt>
                                        </p:tgtEl>
                                        <p:attrNameLst>
                                          <p:attrName>style.visibility</p:attrName>
                                        </p:attrNameLst>
                                      </p:cBhvr>
                                      <p:to>
                                        <p:strVal val="visible"/>
                                      </p:to>
                                    </p:set>
                                    <p:animEffect transition="in" filter="fade">
                                      <p:cBhvr>
                                        <p:cTn id="15" dur="2000"/>
                                        <p:tgtEl>
                                          <p:spTgt spid="16396">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16396">
                                            <p:txEl>
                                              <p:pRg st="3" end="3"/>
                                            </p:txEl>
                                          </p:spTgt>
                                        </p:tgtEl>
                                        <p:attrNameLst>
                                          <p:attrName>style.visibility</p:attrName>
                                        </p:attrNameLst>
                                      </p:cBhvr>
                                      <p:to>
                                        <p:strVal val="visible"/>
                                      </p:to>
                                    </p:set>
                                    <p:animEffect transition="in" filter="fade">
                                      <p:cBhvr>
                                        <p:cTn id="19" dur="2000"/>
                                        <p:tgtEl>
                                          <p:spTgt spid="16396">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16396">
                                            <p:txEl>
                                              <p:pRg st="4" end="4"/>
                                            </p:txEl>
                                          </p:spTgt>
                                        </p:tgtEl>
                                        <p:attrNameLst>
                                          <p:attrName>style.visibility</p:attrName>
                                        </p:attrNameLst>
                                      </p:cBhvr>
                                      <p:to>
                                        <p:strVal val="visible"/>
                                      </p:to>
                                    </p:set>
                                    <p:animEffect transition="in" filter="fade">
                                      <p:cBhvr>
                                        <p:cTn id="23" dur="2000"/>
                                        <p:tgtEl>
                                          <p:spTgt spid="16396">
                                            <p:txEl>
                                              <p:pRg st="4" end="4"/>
                                            </p:txEl>
                                          </p:spTgt>
                                        </p:tgtEl>
                                      </p:cBhvr>
                                    </p:animEffect>
                                  </p:childTnLst>
                                </p:cTn>
                              </p:par>
                            </p:childTnLst>
                          </p:cTn>
                        </p:par>
                        <p:par>
                          <p:cTn id="24" fill="hold">
                            <p:stCondLst>
                              <p:cond delay="10000"/>
                            </p:stCondLst>
                            <p:childTnLst>
                              <p:par>
                                <p:cTn id="25" presetID="10" presetClass="entr" presetSubtype="0" fill="hold" nodeType="afterEffect">
                                  <p:stCondLst>
                                    <p:cond delay="0"/>
                                  </p:stCondLst>
                                  <p:childTnLst>
                                    <p:set>
                                      <p:cBhvr>
                                        <p:cTn id="26" dur="1" fill="hold">
                                          <p:stCondLst>
                                            <p:cond delay="0"/>
                                          </p:stCondLst>
                                        </p:cTn>
                                        <p:tgtEl>
                                          <p:spTgt spid="16398"/>
                                        </p:tgtEl>
                                        <p:attrNameLst>
                                          <p:attrName>style.visibility</p:attrName>
                                        </p:attrNameLst>
                                      </p:cBhvr>
                                      <p:to>
                                        <p:strVal val="visible"/>
                                      </p:to>
                                    </p:set>
                                    <p:animEffect transition="in" filter="fade">
                                      <p:cBhvr>
                                        <p:cTn id="27" dur="2000"/>
                                        <p:tgtEl>
                                          <p:spTgt spid="16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0" hangingPunct="0"/>
            <a:endParaRPr lang="en-US" sz="3200">
              <a:latin typeface="Gabriola" pitchFamily="82" charset="0"/>
            </a:endParaRPr>
          </a:p>
        </p:txBody>
      </p:sp>
      <p:sp>
        <p:nvSpPr>
          <p:cNvPr id="4" name="Rectangle 4"/>
          <p:cNvSpPr txBox="1">
            <a:spLocks noChangeArrowheads="1"/>
          </p:cNvSpPr>
          <p:nvPr/>
        </p:nvSpPr>
        <p:spPr bwMode="auto">
          <a:xfrm>
            <a:off x="685800" y="0"/>
            <a:ext cx="7772400" cy="1143000"/>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Gabriola" pitchFamily="82" charset="0"/>
                <a:ea typeface="+mj-ea"/>
                <a:cs typeface="+mj-cs"/>
              </a:rPr>
              <a:t>Homeostasis</a:t>
            </a:r>
          </a:p>
        </p:txBody>
      </p:sp>
      <p:sp>
        <p:nvSpPr>
          <p:cNvPr id="5" name="Content Placeholder 5"/>
          <p:cNvSpPr txBox="1">
            <a:spLocks/>
          </p:cNvSpPr>
          <p:nvPr/>
        </p:nvSpPr>
        <p:spPr bwMode="auto">
          <a:xfrm>
            <a:off x="381000" y="1143000"/>
            <a:ext cx="8382000" cy="4953000"/>
          </a:xfrm>
          <a:prstGeom prst="rect">
            <a:avLst/>
          </a:prstGeom>
          <a:noFill/>
          <a:ln w="9525">
            <a:noFill/>
            <a:miter lim="800000"/>
            <a:headEnd/>
            <a:tailEnd/>
          </a:ln>
        </p:spPr>
        <p:txBody>
          <a:bodyPr lIns="90487" tIns="44450" rIns="90487" bIns="44450"/>
          <a:lstStyle/>
          <a:p>
            <a:pPr marL="342900" indent="-342900" eaLnBrk="0" hangingPunct="0">
              <a:lnSpc>
                <a:spcPct val="90000"/>
              </a:lnSpc>
              <a:spcBef>
                <a:spcPct val="20000"/>
              </a:spcBef>
              <a:buFontTx/>
              <a:buChar char="•"/>
              <a:defRPr/>
            </a:pPr>
            <a:r>
              <a:rPr lang="en-US" sz="3600" kern="0" dirty="0">
                <a:effectLst>
                  <a:outerShdw blurRad="38100" dist="38100" dir="2700000" algn="tl">
                    <a:srgbClr val="C0C0C0"/>
                  </a:outerShdw>
                </a:effectLst>
                <a:latin typeface="Gabriola" pitchFamily="82" charset="0"/>
              </a:rPr>
              <a:t>Ability to maintain a steady state despite changing conditions</a:t>
            </a:r>
          </a:p>
          <a:p>
            <a:pPr marL="342900" indent="-342900" eaLnBrk="0" hangingPunct="0">
              <a:lnSpc>
                <a:spcPct val="90000"/>
              </a:lnSpc>
              <a:spcBef>
                <a:spcPct val="20000"/>
              </a:spcBef>
              <a:buFontTx/>
              <a:buChar char="•"/>
              <a:defRPr/>
            </a:pPr>
            <a:r>
              <a:rPr lang="en-US" sz="3600" kern="0" dirty="0">
                <a:effectLst>
                  <a:outerShdw blurRad="38100" dist="38100" dir="2700000" algn="tl">
                    <a:srgbClr val="C0C0C0"/>
                  </a:outerShdw>
                </a:effectLst>
                <a:latin typeface="Gabriola" pitchFamily="82" charset="0"/>
              </a:rPr>
              <a:t>Water is important to this process because:</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a.  Makes a good insulator</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b.  Resists temperature </a:t>
            </a:r>
            <a:r>
              <a:rPr lang="en-US" sz="3600" kern="0" dirty="0" smtClean="0">
                <a:effectLst>
                  <a:outerShdw blurRad="38100" dist="38100" dir="2700000" algn="tl">
                    <a:srgbClr val="C0C0C0"/>
                  </a:outerShdw>
                </a:effectLst>
                <a:latin typeface="Gabriola" pitchFamily="82" charset="0"/>
              </a:rPr>
              <a:t>change- high specific heat capacity</a:t>
            </a:r>
            <a:endParaRPr lang="en-US" sz="3600" kern="0" dirty="0">
              <a:effectLst>
                <a:outerShdw blurRad="38100" dist="38100" dir="2700000" algn="tl">
                  <a:srgbClr val="C0C0C0"/>
                </a:outerShdw>
              </a:effectLst>
              <a:latin typeface="Gabriola" pitchFamily="82" charset="0"/>
            </a:endParaRP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c.  Universal solvent</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d.  Coolant</a:t>
            </a:r>
          </a:p>
          <a:p>
            <a:pPr marL="742950" lvl="1" indent="-285750" eaLnBrk="0" hangingPunct="0">
              <a:lnSpc>
                <a:spcPct val="90000"/>
              </a:lnSpc>
              <a:spcBef>
                <a:spcPct val="20000"/>
              </a:spcBef>
              <a:defRPr/>
            </a:pPr>
            <a:r>
              <a:rPr lang="en-US" sz="3600" kern="0" dirty="0">
                <a:effectLst>
                  <a:outerShdw blurRad="38100" dist="38100" dir="2700000" algn="tl">
                    <a:srgbClr val="C0C0C0"/>
                  </a:outerShdw>
                </a:effectLst>
                <a:latin typeface="Gabriola" pitchFamily="82" charset="0"/>
              </a:rPr>
              <a:t>e.  Ice protects against temperature  extremes (insulates frozen lakes)</a:t>
            </a:r>
            <a:endParaRPr lang="en-US" sz="3600" kern="0" dirty="0">
              <a:latin typeface="Gabriola"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box(in)">
                                      <p:cBhvr>
                                        <p:cTn id="18" dur="500"/>
                                        <p:tgtEl>
                                          <p:spTgt spid="5">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box(in)">
                                      <p:cBhvr>
                                        <p:cTn id="21" dur="500"/>
                                        <p:tgtEl>
                                          <p:spTgt spid="5">
                                            <p:txEl>
                                              <p:pRg st="4" end="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box(in)">
                                      <p:cBhvr>
                                        <p:cTn id="24" dur="500"/>
                                        <p:tgtEl>
                                          <p:spTgt spid="5">
                                            <p:txEl>
                                              <p:pRg st="5" end="5"/>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ox(in)">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060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81000"/>
            <a:ext cx="8915400" cy="685800"/>
          </a:xfrm>
          <a:prstGeom prst="rect">
            <a:avLst/>
          </a:prstGeom>
        </p:spPr>
        <p:txBody>
          <a:bodyPr/>
          <a:lstStyle/>
          <a:p>
            <a:pPr algn="ctr">
              <a:defRPr/>
            </a:pPr>
            <a:r>
              <a:rPr lang="en-US" altLang="en-US" sz="4000" b="1" kern="0" dirty="0">
                <a:latin typeface="Gabriola" pitchFamily="82" charset="0"/>
                <a:ea typeface="+mj-ea"/>
                <a:cs typeface="+mj-cs"/>
              </a:rPr>
              <a:t>Solubility of molecules in water</a:t>
            </a:r>
          </a:p>
        </p:txBody>
      </p:sp>
      <p:sp>
        <p:nvSpPr>
          <p:cNvPr id="102403" name="Text Box 3"/>
          <p:cNvSpPr txBox="1">
            <a:spLocks noChangeArrowheads="1"/>
          </p:cNvSpPr>
          <p:nvPr/>
        </p:nvSpPr>
        <p:spPr bwMode="auto">
          <a:xfrm>
            <a:off x="533400" y="1219200"/>
            <a:ext cx="8229600" cy="5048250"/>
          </a:xfrm>
          <a:prstGeom prst="rect">
            <a:avLst/>
          </a:prstGeom>
          <a:noFill/>
          <a:ln w="9525">
            <a:noFill/>
            <a:miter lim="800000"/>
            <a:headEnd/>
            <a:tailEnd/>
          </a:ln>
        </p:spPr>
        <p:txBody>
          <a:bodyPr>
            <a:spAutoFit/>
          </a:bodyPr>
          <a:lstStyle/>
          <a:p>
            <a:pPr marL="233363" indent="-233363" eaLnBrk="0" hangingPunct="0">
              <a:spcBef>
                <a:spcPct val="50000"/>
              </a:spcBef>
              <a:buFont typeface="Wingdings" pitchFamily="2" charset="2"/>
              <a:buChar char="v"/>
            </a:pPr>
            <a:r>
              <a:rPr lang="en-US" altLang="en-US" sz="3000">
                <a:latin typeface="Gabriola" pitchFamily="82" charset="0"/>
              </a:rPr>
              <a:t>Solubility in water depends upon the ratio of polar to nonpolar groups in a molecule</a:t>
            </a:r>
          </a:p>
          <a:p>
            <a:pPr marL="233363" indent="-233363" eaLnBrk="0" hangingPunct="0">
              <a:spcBef>
                <a:spcPct val="50000"/>
              </a:spcBef>
              <a:buFont typeface="Wingdings" pitchFamily="2" charset="2"/>
              <a:buChar char="v"/>
            </a:pPr>
            <a:r>
              <a:rPr lang="en-US" altLang="en-US" sz="3000">
                <a:latin typeface="Gabriola" pitchFamily="82" charset="0"/>
              </a:rPr>
              <a:t>The larger the portion of nonpolar groups the less soluble the molecule  will be </a:t>
            </a:r>
          </a:p>
          <a:p>
            <a:pPr marL="233363" indent="-233363" eaLnBrk="0" hangingPunct="0">
              <a:spcBef>
                <a:spcPct val="50000"/>
              </a:spcBef>
              <a:buFont typeface="Wingdings" pitchFamily="2" charset="2"/>
              <a:buChar char="v"/>
            </a:pPr>
            <a:r>
              <a:rPr lang="en-US" altLang="en-US" sz="3000">
                <a:latin typeface="Gabriola" pitchFamily="82" charset="0"/>
              </a:rPr>
              <a:t>The larger the portion of polar groups (e.g. hydroxyl groups (-OH) the more soluble the molecule is </a:t>
            </a:r>
          </a:p>
          <a:p>
            <a:pPr marL="233363" indent="-233363" eaLnBrk="0" hangingPunct="0">
              <a:spcBef>
                <a:spcPct val="50000"/>
              </a:spcBef>
              <a:buFont typeface="Wingdings" pitchFamily="2" charset="2"/>
              <a:buChar char="v"/>
            </a:pPr>
            <a:r>
              <a:rPr lang="en-GB" sz="3200">
                <a:latin typeface="Gabriola" pitchFamily="82" charset="0"/>
              </a:rPr>
              <a:t>Polar biomolecules dissolve readily in water because they can replace the water-water interactions with more energetically favourable water-solute interactions.</a:t>
            </a:r>
          </a:p>
        </p:txBody>
      </p:sp>
    </p:spTree>
    <p:extLst>
      <p:ext uri="{BB962C8B-B14F-4D97-AF65-F5344CB8AC3E}">
        <p14:creationId xmlns:p14="http://schemas.microsoft.com/office/powerpoint/2010/main" val="30658404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228600" y="304800"/>
            <a:ext cx="8305800" cy="533400"/>
          </a:xfrm>
        </p:spPr>
        <p:txBody>
          <a:bodyPr>
            <a:normAutofit fontScale="90000"/>
          </a:bodyPr>
          <a:lstStyle/>
          <a:p>
            <a:pPr eaLnBrk="1" hangingPunct="1"/>
            <a:r>
              <a:rPr lang="en-US" altLang="en-US" sz="4000" b="1" smtClean="0">
                <a:latin typeface="Gabriola" pitchFamily="82" charset="0"/>
              </a:rPr>
              <a:t>Solubility of molecules in water</a:t>
            </a:r>
            <a:br>
              <a:rPr lang="en-US" altLang="en-US" sz="4000" b="1" smtClean="0">
                <a:latin typeface="Gabriola" pitchFamily="82" charset="0"/>
              </a:rPr>
            </a:br>
            <a:endParaRPr lang="en-US" altLang="en-US" sz="4000" b="1" smtClean="0">
              <a:latin typeface="Gabriola" pitchFamily="82" charset="0"/>
            </a:endParaRPr>
          </a:p>
        </p:txBody>
      </p:sp>
      <p:sp>
        <p:nvSpPr>
          <p:cNvPr id="103427" name="Text Box 3"/>
          <p:cNvSpPr txBox="1">
            <a:spLocks noChangeArrowheads="1"/>
          </p:cNvSpPr>
          <p:nvPr/>
        </p:nvSpPr>
        <p:spPr bwMode="auto">
          <a:xfrm>
            <a:off x="228600" y="457200"/>
            <a:ext cx="8686800" cy="6094413"/>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b="1">
                <a:solidFill>
                  <a:schemeClr val="accent2"/>
                </a:solidFill>
                <a:latin typeface="Gabriola" pitchFamily="82" charset="0"/>
              </a:rPr>
              <a:t>Hydrophilic</a:t>
            </a:r>
            <a:r>
              <a:rPr lang="en-US" altLang="en-US" sz="3000">
                <a:latin typeface="Gabriola" pitchFamily="82" charset="0"/>
              </a:rPr>
              <a:t> (water-loving)-substances that readily dissolve in H</a:t>
            </a:r>
            <a:r>
              <a:rPr lang="en-US" altLang="en-US" sz="3000" baseline="-25000">
                <a:latin typeface="Gabriola" pitchFamily="82" charset="0"/>
              </a:rPr>
              <a:t>2</a:t>
            </a:r>
            <a:r>
              <a:rPr lang="en-US" altLang="en-US" sz="3000">
                <a:latin typeface="Gabriola" pitchFamily="82" charset="0"/>
              </a:rPr>
              <a:t>O </a:t>
            </a:r>
          </a:p>
          <a:p>
            <a:pPr marL="690563" lvl="1" indent="-233363" eaLnBrk="0" hangingPunct="0">
              <a:spcBef>
                <a:spcPct val="50000"/>
              </a:spcBef>
              <a:buFontTx/>
              <a:buChar char="•"/>
            </a:pPr>
            <a:r>
              <a:rPr lang="en-US" altLang="en-US" sz="3000">
                <a:latin typeface="Gabriola" pitchFamily="82" charset="0"/>
              </a:rPr>
              <a:t>polar substances </a:t>
            </a:r>
          </a:p>
          <a:p>
            <a:pPr marL="690563" lvl="1" indent="-233363" eaLnBrk="0" hangingPunct="0">
              <a:spcBef>
                <a:spcPct val="50000"/>
              </a:spcBef>
              <a:buFontTx/>
              <a:buChar char="•"/>
            </a:pPr>
            <a:r>
              <a:rPr lang="en-US" altLang="en-US" sz="3000">
                <a:latin typeface="Gabriola" pitchFamily="82" charset="0"/>
              </a:rPr>
              <a:t>ionic (</a:t>
            </a:r>
            <a:r>
              <a:rPr lang="en-US" altLang="en-US" sz="3000" b="1">
                <a:solidFill>
                  <a:schemeClr val="accent2"/>
                </a:solidFill>
                <a:latin typeface="Gabriola" pitchFamily="82" charset="0"/>
              </a:rPr>
              <a:t>electrolytes</a:t>
            </a:r>
            <a:r>
              <a:rPr lang="en-US" altLang="en-US" sz="3000">
                <a:latin typeface="Gabriola" pitchFamily="82" charset="0"/>
              </a:rPr>
              <a:t>)</a:t>
            </a:r>
          </a:p>
          <a:p>
            <a:pPr marL="233363" indent="-233363" eaLnBrk="0" hangingPunct="0">
              <a:spcBef>
                <a:spcPct val="50000"/>
              </a:spcBef>
              <a:buFontTx/>
              <a:buChar char="•"/>
            </a:pPr>
            <a:r>
              <a:rPr lang="en-US" altLang="en-US" sz="3000">
                <a:latin typeface="Gabriola" pitchFamily="82" charset="0"/>
              </a:rPr>
              <a:t>Solvation occurs during dissolution: </a:t>
            </a:r>
          </a:p>
          <a:p>
            <a:pPr marL="233363" indent="-233363" eaLnBrk="0" hangingPunct="0">
              <a:spcBef>
                <a:spcPct val="50000"/>
              </a:spcBef>
              <a:buFontTx/>
              <a:buChar char="•"/>
            </a:pPr>
            <a:r>
              <a:rPr lang="en-US" altLang="en-US" sz="3000">
                <a:latin typeface="Gabriola" pitchFamily="82" charset="0"/>
              </a:rPr>
              <a:t>A process whereby a molecule or an ion becomes surrounded by solvent molecules</a:t>
            </a:r>
          </a:p>
          <a:p>
            <a:pPr marL="233363" indent="-233363" eaLnBrk="0" hangingPunct="0">
              <a:spcBef>
                <a:spcPct val="50000"/>
              </a:spcBef>
              <a:buFontTx/>
              <a:buChar char="•"/>
            </a:pPr>
            <a:r>
              <a:rPr lang="en-US" altLang="en-US" sz="3000">
                <a:latin typeface="Gabriola" pitchFamily="82" charset="0"/>
              </a:rPr>
              <a:t>Polar water molecules align themselves around ions or other polar molecules and becomes solvated</a:t>
            </a:r>
            <a:endParaRPr lang="en-US" altLang="en-US" sz="3000">
              <a:solidFill>
                <a:schemeClr val="accent2"/>
              </a:solidFill>
              <a:latin typeface="Gabriola" pitchFamily="82" charset="0"/>
            </a:endParaRPr>
          </a:p>
          <a:p>
            <a:pPr marL="233363" indent="-233363" eaLnBrk="0" hangingPunct="0">
              <a:spcBef>
                <a:spcPct val="50000"/>
              </a:spcBef>
              <a:buFontTx/>
              <a:buChar char="•"/>
            </a:pPr>
            <a:r>
              <a:rPr lang="en-US" altLang="en-US" sz="3000">
                <a:latin typeface="Gabriola" pitchFamily="82" charset="0"/>
              </a:rPr>
              <a:t>When the solvent is water the molecules or ions are said to be hydrated </a:t>
            </a:r>
            <a:r>
              <a:rPr lang="en-US" altLang="en-US" sz="3000" b="1">
                <a:solidFill>
                  <a:schemeClr val="accent2"/>
                </a:solidFill>
                <a:latin typeface="Gabriola" pitchFamily="82" charset="0"/>
              </a:rPr>
              <a:t>hydrated</a:t>
            </a:r>
            <a:r>
              <a:rPr lang="en-US" altLang="en-US" sz="3000">
                <a:latin typeface="Gabriola" pitchFamily="82" charset="0"/>
              </a:rPr>
              <a:t> </a:t>
            </a:r>
          </a:p>
        </p:txBody>
      </p:sp>
      <p:pic>
        <p:nvPicPr>
          <p:cNvPr id="103428" name="Picture 4"/>
          <p:cNvPicPr>
            <a:picLocks noChangeAspect="1" noChangeArrowheads="1"/>
          </p:cNvPicPr>
          <p:nvPr/>
        </p:nvPicPr>
        <p:blipFill>
          <a:blip r:embed="rId2" cstate="print"/>
          <a:srcRect/>
          <a:stretch>
            <a:fillRect/>
          </a:stretch>
        </p:blipFill>
        <p:spPr bwMode="auto">
          <a:xfrm>
            <a:off x="5486400" y="1295400"/>
            <a:ext cx="3200400" cy="2155825"/>
          </a:xfrm>
          <a:prstGeom prst="rect">
            <a:avLst/>
          </a:prstGeom>
          <a:noFill/>
          <a:ln w="9525">
            <a:noFill/>
            <a:miter lim="800000"/>
            <a:headEnd/>
            <a:tailEnd/>
          </a:ln>
        </p:spPr>
      </p:pic>
    </p:spTree>
    <p:extLst>
      <p:ext uri="{BB962C8B-B14F-4D97-AF65-F5344CB8AC3E}">
        <p14:creationId xmlns:p14="http://schemas.microsoft.com/office/powerpoint/2010/main" val="23830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6240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1788" y="0"/>
            <a:ext cx="8229600" cy="744538"/>
          </a:xfrm>
          <a:prstGeom prst="rect">
            <a:avLst/>
          </a:prstGeom>
        </p:spPr>
        <p:txBody>
          <a:bodyPr/>
          <a:lstStyle/>
          <a:p>
            <a:pPr algn="ctr" eaLnBrk="0" hangingPunct="0">
              <a:defRPr/>
            </a:pPr>
            <a:r>
              <a:rPr kumimoji="1" lang="en-US" altLang="zh-TW" sz="3200" b="1" dirty="0">
                <a:latin typeface="Gabriola" pitchFamily="82" charset="0"/>
                <a:ea typeface="新細明體" pitchFamily="18" charset="-120"/>
              </a:rPr>
              <a:t>Water as solvent.</a:t>
            </a:r>
            <a:r>
              <a:rPr kumimoji="1" lang="en-US" altLang="zh-TW" sz="3200" dirty="0">
                <a:latin typeface="Gabriola" pitchFamily="82" charset="0"/>
                <a:ea typeface="新細明體" pitchFamily="18" charset="-120"/>
              </a:rPr>
              <a:t> </a:t>
            </a:r>
            <a:endParaRPr lang="en-US" altLang="zh-TW" sz="3200" kern="0" dirty="0">
              <a:solidFill>
                <a:schemeClr val="tx2"/>
              </a:solidFill>
              <a:latin typeface="Gabriola" pitchFamily="82" charset="0"/>
              <a:ea typeface="新細明體" pitchFamily="18" charset="-120"/>
              <a:cs typeface="+mj-cs"/>
            </a:endParaRPr>
          </a:p>
        </p:txBody>
      </p:sp>
      <p:sp>
        <p:nvSpPr>
          <p:cNvPr id="4" name="Rectangle 4"/>
          <p:cNvSpPr>
            <a:spLocks noChangeArrowheads="1"/>
          </p:cNvSpPr>
          <p:nvPr/>
        </p:nvSpPr>
        <p:spPr bwMode="auto">
          <a:xfrm>
            <a:off x="269875" y="457200"/>
            <a:ext cx="8280400" cy="4032250"/>
          </a:xfrm>
          <a:prstGeom prst="rect">
            <a:avLst/>
          </a:prstGeom>
          <a:noFill/>
          <a:ln w="9525">
            <a:noFill/>
            <a:miter lim="800000"/>
            <a:headEnd/>
            <a:tailEnd/>
          </a:ln>
          <a:effectLst/>
        </p:spPr>
        <p:txBody>
          <a:bodyPr>
            <a:spAutoFit/>
          </a:bodyPr>
          <a:lstStyle/>
          <a:p>
            <a:pPr>
              <a:buFont typeface="Wingdings" pitchFamily="2" charset="2"/>
              <a:buChar char="v"/>
              <a:defRPr/>
            </a:pPr>
            <a:r>
              <a:rPr kumimoji="1" lang="en-US" altLang="zh-TW" sz="3200" dirty="0">
                <a:latin typeface="Gabriola" pitchFamily="82" charset="0"/>
                <a:ea typeface="新細明體" pitchFamily="18" charset="-120"/>
              </a:rPr>
              <a:t>Water dissolves many crystalline salts by hydrating their component ions.</a:t>
            </a:r>
          </a:p>
          <a:p>
            <a:pPr>
              <a:buFont typeface="Wingdings" pitchFamily="2" charset="2"/>
              <a:buChar char="v"/>
              <a:defRPr/>
            </a:pPr>
            <a:r>
              <a:rPr kumimoji="1" lang="en-US" altLang="zh-TW" sz="3200" dirty="0">
                <a:latin typeface="Gabriola" pitchFamily="82" charset="0"/>
                <a:ea typeface="新細明體" pitchFamily="18" charset="-120"/>
              </a:rPr>
              <a:t>The </a:t>
            </a:r>
            <a:r>
              <a:rPr kumimoji="1" lang="en-US" altLang="zh-TW" sz="3200" dirty="0" err="1">
                <a:latin typeface="Gabriola" pitchFamily="82" charset="0"/>
                <a:ea typeface="新細明體" pitchFamily="18" charset="-120"/>
              </a:rPr>
              <a:t>NaCl</a:t>
            </a:r>
            <a:r>
              <a:rPr kumimoji="1" lang="en-US" altLang="zh-TW" sz="3200" dirty="0">
                <a:latin typeface="Gabriola" pitchFamily="82" charset="0"/>
                <a:ea typeface="新細明體" pitchFamily="18" charset="-120"/>
              </a:rPr>
              <a:t> crystal lattice is disrupted as water molecules cluster about the </a:t>
            </a:r>
            <a:r>
              <a:rPr kumimoji="1" lang="en-US" altLang="zh-TW" sz="3200" dirty="0" err="1">
                <a:latin typeface="Gabriola" pitchFamily="82" charset="0"/>
                <a:ea typeface="新細明體" pitchFamily="18" charset="-120"/>
              </a:rPr>
              <a:t>Cl</a:t>
            </a:r>
            <a:r>
              <a:rPr kumimoji="1" lang="en-US" altLang="zh-TW" sz="3200" dirty="0">
                <a:latin typeface="Gabriola" pitchFamily="82" charset="0"/>
                <a:ea typeface="新細明體" pitchFamily="18" charset="-120"/>
              </a:rPr>
              <a:t> and Na ions. </a:t>
            </a:r>
          </a:p>
          <a:p>
            <a:pPr>
              <a:buFont typeface="Wingdings" pitchFamily="2" charset="2"/>
              <a:buChar char="v"/>
              <a:defRPr/>
            </a:pPr>
            <a:r>
              <a:rPr kumimoji="1" lang="en-US" altLang="zh-TW" sz="3200" dirty="0">
                <a:latin typeface="Gabriola" pitchFamily="82" charset="0"/>
                <a:ea typeface="新細明體" pitchFamily="18" charset="-120"/>
              </a:rPr>
              <a:t>The ionic charges are partially neutralized &amp; the electrostatic attractions necessary for lattice formation are weakened. </a:t>
            </a:r>
          </a:p>
          <a:p>
            <a:pPr>
              <a:buFont typeface="Wingdings" pitchFamily="2" charset="2"/>
              <a:buChar char="v"/>
              <a:defRPr/>
            </a:pPr>
            <a:r>
              <a:rPr lang="en-US" altLang="zh-TW" sz="3200" kern="0" dirty="0">
                <a:solidFill>
                  <a:schemeClr val="tx2"/>
                </a:solidFill>
                <a:latin typeface="Gabriola" pitchFamily="82" charset="0"/>
                <a:ea typeface="新細明體" pitchFamily="18" charset="-120"/>
              </a:rPr>
              <a:t> Entropy increases as crystalline substances dissolve</a:t>
            </a:r>
          </a:p>
          <a:p>
            <a:pPr>
              <a:buFont typeface="Wingdings" pitchFamily="2" charset="2"/>
              <a:buChar char="v"/>
              <a:defRPr/>
            </a:pPr>
            <a:endParaRPr kumimoji="1" lang="en-US" altLang="zh-TW" sz="3200" dirty="0">
              <a:latin typeface="Gabriola" pitchFamily="82" charset="0"/>
              <a:ea typeface="新細明體" pitchFamily="18" charset="-120"/>
            </a:endParaRPr>
          </a:p>
        </p:txBody>
      </p:sp>
    </p:spTree>
    <p:extLst>
      <p:ext uri="{BB962C8B-B14F-4D97-AF65-F5344CB8AC3E}">
        <p14:creationId xmlns:p14="http://schemas.microsoft.com/office/powerpoint/2010/main" val="34298409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38200" y="304800"/>
            <a:ext cx="7772400" cy="685800"/>
          </a:xfrm>
          <a:prstGeom prst="rect">
            <a:avLst/>
          </a:prstGeom>
        </p:spPr>
        <p:txBody>
          <a:bodyPr/>
          <a:lstStyle/>
          <a:p>
            <a:pPr algn="ctr">
              <a:defRPr/>
            </a:pPr>
            <a:endParaRPr lang="en-US" altLang="en-US" sz="2800" b="1" kern="0" dirty="0">
              <a:solidFill>
                <a:schemeClr val="tx2"/>
              </a:solidFill>
              <a:latin typeface="Gabriola" pitchFamily="82" charset="0"/>
              <a:ea typeface="+mj-ea"/>
              <a:cs typeface="+mj-cs"/>
            </a:endParaRPr>
          </a:p>
        </p:txBody>
      </p:sp>
      <p:pic>
        <p:nvPicPr>
          <p:cNvPr id="105475" name="Picture 3"/>
          <p:cNvPicPr>
            <a:picLocks noChangeAspect="1" noChangeArrowheads="1"/>
          </p:cNvPicPr>
          <p:nvPr/>
        </p:nvPicPr>
        <p:blipFill>
          <a:blip r:embed="rId2" cstate="print"/>
          <a:srcRect/>
          <a:stretch>
            <a:fillRect/>
          </a:stretch>
        </p:blipFill>
        <p:spPr bwMode="auto">
          <a:xfrm>
            <a:off x="5181600" y="685800"/>
            <a:ext cx="3733800" cy="3352800"/>
          </a:xfrm>
          <a:prstGeom prst="rect">
            <a:avLst/>
          </a:prstGeom>
          <a:noFill/>
          <a:ln w="9525">
            <a:noFill/>
            <a:miter lim="800000"/>
            <a:headEnd/>
            <a:tailEnd/>
          </a:ln>
        </p:spPr>
      </p:pic>
      <p:sp>
        <p:nvSpPr>
          <p:cNvPr id="107524" name="Text Box 4"/>
          <p:cNvSpPr txBox="1">
            <a:spLocks noChangeArrowheads="1"/>
          </p:cNvSpPr>
          <p:nvPr/>
        </p:nvSpPr>
        <p:spPr bwMode="auto">
          <a:xfrm>
            <a:off x="228600" y="609600"/>
            <a:ext cx="4953000" cy="6186488"/>
          </a:xfrm>
          <a:prstGeom prst="rect">
            <a:avLst/>
          </a:prstGeom>
          <a:noFill/>
          <a:ln w="9525">
            <a:noFill/>
            <a:miter lim="800000"/>
            <a:headEnd/>
            <a:tailEnd/>
          </a:ln>
        </p:spPr>
        <p:txBody>
          <a:bodyPr>
            <a:spAutoFit/>
          </a:bodyPr>
          <a:lstStyle/>
          <a:p>
            <a:pPr marL="568325" indent="-568325" eaLnBrk="0" hangingPunct="0">
              <a:spcBef>
                <a:spcPct val="50000"/>
              </a:spcBef>
              <a:defRPr/>
            </a:pPr>
            <a:r>
              <a:rPr lang="en-US" altLang="en-US" sz="3600" b="1" kern="0" dirty="0">
                <a:latin typeface="Gabriola" pitchFamily="82" charset="0"/>
              </a:rPr>
              <a:t>Dissolution of </a:t>
            </a:r>
            <a:r>
              <a:rPr lang="en-US" altLang="en-US" sz="3600" b="1" kern="0" dirty="0" err="1">
                <a:latin typeface="Gabriola" pitchFamily="82" charset="0"/>
              </a:rPr>
              <a:t>NaCl</a:t>
            </a:r>
            <a:r>
              <a:rPr lang="en-US" altLang="en-US" sz="3600" b="1" kern="0" dirty="0">
                <a:latin typeface="Gabriola" pitchFamily="82" charset="0"/>
              </a:rPr>
              <a:t> in water</a:t>
            </a:r>
            <a:endParaRPr lang="en-US" altLang="en-US" sz="2400" b="1" kern="0" dirty="0">
              <a:solidFill>
                <a:schemeClr val="tx2"/>
              </a:solidFill>
              <a:latin typeface="Gabriola" pitchFamily="82" charset="0"/>
            </a:endParaRPr>
          </a:p>
          <a:p>
            <a:pPr marL="568325" indent="-568325" eaLnBrk="0" hangingPunct="0">
              <a:spcBef>
                <a:spcPct val="50000"/>
              </a:spcBef>
              <a:buFontTx/>
              <a:buAutoNum type="alphaLcParenBoth"/>
              <a:defRPr/>
            </a:pPr>
            <a:r>
              <a:rPr lang="en-US" altLang="en-US" sz="3600" dirty="0">
                <a:latin typeface="Gabriola" pitchFamily="82" charset="0"/>
              </a:rPr>
              <a:t>Electrostatic forces hold ions together in crystalline sodium</a:t>
            </a:r>
          </a:p>
          <a:p>
            <a:pPr marL="568325" indent="-568325" eaLnBrk="0" hangingPunct="0">
              <a:spcBef>
                <a:spcPct val="50000"/>
              </a:spcBef>
              <a:buFontTx/>
              <a:buAutoNum type="alphaLcParenBoth"/>
              <a:defRPr/>
            </a:pPr>
            <a:r>
              <a:rPr lang="en-US" altLang="en-US" sz="3600" dirty="0">
                <a:latin typeface="Gabriola" pitchFamily="82" charset="0"/>
              </a:rPr>
              <a:t>Water molecules form </a:t>
            </a:r>
            <a:r>
              <a:rPr lang="en-US" altLang="en-US" sz="3600" dirty="0" err="1">
                <a:latin typeface="Gabriola" pitchFamily="82" charset="0"/>
              </a:rPr>
              <a:t>solvation</a:t>
            </a:r>
            <a:r>
              <a:rPr lang="en-US" altLang="en-US" sz="3600" dirty="0">
                <a:latin typeface="Gabriola" pitchFamily="82" charset="0"/>
              </a:rPr>
              <a:t> spheres around  Na</a:t>
            </a:r>
            <a:r>
              <a:rPr lang="en-US" altLang="en-US" sz="3600" baseline="30000" dirty="0">
                <a:latin typeface="Gabriola" pitchFamily="82" charset="0"/>
              </a:rPr>
              <a:t>+</a:t>
            </a:r>
            <a:r>
              <a:rPr lang="en-US" altLang="en-US" sz="3600" dirty="0">
                <a:latin typeface="Gabriola" pitchFamily="82" charset="0"/>
              </a:rPr>
              <a:t> and </a:t>
            </a:r>
            <a:r>
              <a:rPr lang="en-US" altLang="en-US" sz="3600" dirty="0" err="1">
                <a:latin typeface="Gabriola" pitchFamily="82" charset="0"/>
              </a:rPr>
              <a:t>Cl</a:t>
            </a:r>
            <a:r>
              <a:rPr lang="en-US" altLang="en-US" sz="3600" baseline="30000" dirty="0">
                <a:latin typeface="Gabriola" pitchFamily="82" charset="0"/>
              </a:rPr>
              <a:t>-</a:t>
            </a:r>
          </a:p>
          <a:p>
            <a:pPr marL="568325" indent="-568325" eaLnBrk="0" hangingPunct="0">
              <a:spcBef>
                <a:spcPct val="50000"/>
              </a:spcBef>
              <a:buFontTx/>
              <a:buAutoNum type="alphaLcParenBoth"/>
              <a:defRPr/>
            </a:pPr>
            <a:r>
              <a:rPr lang="en-US" altLang="zh-TW" sz="3600" kern="0" dirty="0">
                <a:solidFill>
                  <a:schemeClr val="tx2"/>
                </a:solidFill>
                <a:latin typeface="Gabriola" pitchFamily="82" charset="0"/>
                <a:ea typeface="新細明體" pitchFamily="18" charset="-120"/>
              </a:rPr>
              <a:t>Entropy increases as crystalline substances dissolve</a:t>
            </a:r>
          </a:p>
          <a:p>
            <a:pPr marL="568325" indent="-568325" eaLnBrk="0" hangingPunct="0">
              <a:spcBef>
                <a:spcPct val="50000"/>
              </a:spcBef>
              <a:buFontTx/>
              <a:buAutoNum type="alphaLcParenBoth"/>
              <a:defRPr/>
            </a:pPr>
            <a:endParaRPr lang="en-US" altLang="en-US" sz="3600" dirty="0">
              <a:latin typeface="Gabriola" pitchFamily="82" charset="0"/>
            </a:endParaRPr>
          </a:p>
        </p:txBody>
      </p:sp>
      <p:sp>
        <p:nvSpPr>
          <p:cNvPr id="5" name="Rectangle 2"/>
          <p:cNvSpPr txBox="1">
            <a:spLocks noChangeArrowheads="1"/>
          </p:cNvSpPr>
          <p:nvPr/>
        </p:nvSpPr>
        <p:spPr>
          <a:xfrm>
            <a:off x="228600" y="-76200"/>
            <a:ext cx="8305800" cy="533400"/>
          </a:xfrm>
          <a:prstGeom prst="rect">
            <a:avLst/>
          </a:prstGeom>
        </p:spPr>
        <p:txBody>
          <a:bodyPr/>
          <a:lstStyle/>
          <a:p>
            <a:pPr algn="ctr">
              <a:defRPr/>
            </a:pPr>
            <a:r>
              <a:rPr lang="en-US" altLang="en-US" sz="4000" b="1" kern="0">
                <a:solidFill>
                  <a:schemeClr val="tx2"/>
                </a:solidFill>
                <a:latin typeface="Gabriola" pitchFamily="82" charset="0"/>
                <a:ea typeface="+mj-ea"/>
                <a:cs typeface="+mj-cs"/>
              </a:rPr>
              <a:t>Solubilities of molecules in water</a:t>
            </a:r>
            <a:br>
              <a:rPr lang="en-US" altLang="en-US" sz="4000" b="1" kern="0">
                <a:solidFill>
                  <a:schemeClr val="tx2"/>
                </a:solidFill>
                <a:latin typeface="Gabriola" pitchFamily="82" charset="0"/>
                <a:ea typeface="+mj-ea"/>
                <a:cs typeface="+mj-cs"/>
              </a:rPr>
            </a:br>
            <a:endParaRPr lang="en-US" altLang="en-US" sz="4000" b="1" kern="0" dirty="0">
              <a:solidFill>
                <a:schemeClr val="tx2"/>
              </a:solidFill>
              <a:latin typeface="Gabriola" pitchFamily="82" charset="0"/>
              <a:ea typeface="+mj-ea"/>
              <a:cs typeface="+mj-cs"/>
            </a:endParaRPr>
          </a:p>
        </p:txBody>
      </p:sp>
      <p:pic>
        <p:nvPicPr>
          <p:cNvPr id="105478" name="Picture 3"/>
          <p:cNvPicPr>
            <a:picLocks noChangeAspect="1" noChangeArrowheads="1"/>
          </p:cNvPicPr>
          <p:nvPr/>
        </p:nvPicPr>
        <p:blipFill>
          <a:blip r:embed="rId3" cstate="print"/>
          <a:srcRect/>
          <a:stretch>
            <a:fillRect/>
          </a:stretch>
        </p:blipFill>
        <p:spPr bwMode="auto">
          <a:xfrm>
            <a:off x="5257800" y="4191000"/>
            <a:ext cx="3810000" cy="2590800"/>
          </a:xfrm>
          <a:prstGeom prst="rect">
            <a:avLst/>
          </a:prstGeom>
          <a:noFill/>
          <a:ln w="9525">
            <a:noFill/>
            <a:miter lim="800000"/>
            <a:headEnd/>
            <a:tailEnd/>
          </a:ln>
        </p:spPr>
      </p:pic>
    </p:spTree>
    <p:extLst>
      <p:ext uri="{BB962C8B-B14F-4D97-AF65-F5344CB8AC3E}">
        <p14:creationId xmlns:p14="http://schemas.microsoft.com/office/powerpoint/2010/main" val="2646328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33400" y="0"/>
            <a:ext cx="8001000" cy="762000"/>
          </a:xfrm>
        </p:spPr>
        <p:txBody>
          <a:bodyPr/>
          <a:lstStyle/>
          <a:p>
            <a:pPr eaLnBrk="1" hangingPunct="1"/>
            <a:r>
              <a:rPr lang="en-US" altLang="en-US" sz="4000" b="1" smtClean="0">
                <a:latin typeface="Gabriola" pitchFamily="82" charset="0"/>
              </a:rPr>
              <a:t>Solubulity of Nonpolar Substances</a:t>
            </a:r>
          </a:p>
        </p:txBody>
      </p:sp>
      <p:sp>
        <p:nvSpPr>
          <p:cNvPr id="106499" name="Text Box 3"/>
          <p:cNvSpPr txBox="1">
            <a:spLocks noChangeArrowheads="1"/>
          </p:cNvSpPr>
          <p:nvPr/>
        </p:nvSpPr>
        <p:spPr bwMode="auto">
          <a:xfrm>
            <a:off x="457200" y="685800"/>
            <a:ext cx="8458200" cy="5862638"/>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b="1">
                <a:solidFill>
                  <a:schemeClr val="accent2"/>
                </a:solidFill>
                <a:latin typeface="Gabriola" pitchFamily="82" charset="0"/>
              </a:rPr>
              <a:t>Hydrophobic</a:t>
            </a:r>
            <a:r>
              <a:rPr lang="en-US" altLang="en-US" sz="3000">
                <a:latin typeface="Gabriola" pitchFamily="82" charset="0"/>
              </a:rPr>
              <a:t> (water-fearing) molecules </a:t>
            </a:r>
          </a:p>
          <a:p>
            <a:pPr marL="690563" lvl="1" indent="-233363" eaLnBrk="0" hangingPunct="0">
              <a:spcBef>
                <a:spcPct val="50000"/>
              </a:spcBef>
              <a:buFontTx/>
              <a:buChar char="•"/>
            </a:pPr>
            <a:r>
              <a:rPr lang="en-US" altLang="en-US" sz="3000">
                <a:latin typeface="Gabriola" pitchFamily="82" charset="0"/>
              </a:rPr>
              <a:t>insoluble in Water  </a:t>
            </a:r>
          </a:p>
          <a:p>
            <a:pPr marL="690563" lvl="1" indent="-233363" eaLnBrk="0" hangingPunct="0">
              <a:spcBef>
                <a:spcPct val="50000"/>
              </a:spcBef>
              <a:buFontTx/>
              <a:buChar char="•"/>
            </a:pPr>
            <a:r>
              <a:rPr lang="en-US" altLang="en-US" sz="3000">
                <a:latin typeface="Gabriola" pitchFamily="82" charset="0"/>
              </a:rPr>
              <a:t>Exhibit a </a:t>
            </a:r>
            <a:r>
              <a:rPr lang="en-US" altLang="en-US" sz="3000" b="1">
                <a:solidFill>
                  <a:schemeClr val="accent2"/>
                </a:solidFill>
                <a:latin typeface="Gabriola" pitchFamily="82" charset="0"/>
              </a:rPr>
              <a:t>hydrophobic effect</a:t>
            </a:r>
            <a:r>
              <a:rPr lang="en-US" altLang="en-US" sz="3000">
                <a:latin typeface="Gabriola" pitchFamily="82" charset="0"/>
              </a:rPr>
              <a:t> – </a:t>
            </a:r>
          </a:p>
          <a:p>
            <a:pPr marL="1147763" lvl="2" indent="-233363" eaLnBrk="0" hangingPunct="0">
              <a:spcBef>
                <a:spcPct val="50000"/>
              </a:spcBef>
              <a:buFontTx/>
              <a:buChar char="•"/>
            </a:pPr>
            <a:r>
              <a:rPr lang="en-US" altLang="en-US" sz="3000">
                <a:latin typeface="Gabriola" pitchFamily="82" charset="0"/>
              </a:rPr>
              <a:t>the exclusion of nonpolar substances by water  &amp; critical for</a:t>
            </a:r>
          </a:p>
          <a:p>
            <a:pPr marL="690563" lvl="1" indent="-233363" eaLnBrk="0" hangingPunct="0">
              <a:spcBef>
                <a:spcPct val="50000"/>
              </a:spcBef>
              <a:buFontTx/>
              <a:buChar char="•"/>
            </a:pPr>
            <a:r>
              <a:rPr lang="en-US" altLang="en-US" sz="3000">
                <a:latin typeface="Gabriola" pitchFamily="82" charset="0"/>
              </a:rPr>
              <a:t>protein folding </a:t>
            </a:r>
          </a:p>
          <a:p>
            <a:pPr marL="690563" lvl="1" indent="-233363" eaLnBrk="0" hangingPunct="0">
              <a:spcBef>
                <a:spcPct val="50000"/>
              </a:spcBef>
              <a:buFontTx/>
              <a:buChar char="•"/>
            </a:pPr>
            <a:r>
              <a:rPr lang="en-US" altLang="en-US" sz="3000">
                <a:latin typeface="Gabriola" pitchFamily="82" charset="0"/>
              </a:rPr>
              <a:t>self-assembly of biological membranes</a:t>
            </a:r>
          </a:p>
          <a:p>
            <a:pPr marL="233363" indent="-233363" eaLnBrk="0" hangingPunct="0">
              <a:spcBef>
                <a:spcPct val="50000"/>
              </a:spcBef>
              <a:buFontTx/>
              <a:buChar char="•"/>
            </a:pPr>
            <a:r>
              <a:rPr lang="en-US" altLang="en-US" sz="3000" b="1">
                <a:solidFill>
                  <a:schemeClr val="accent2"/>
                </a:solidFill>
                <a:latin typeface="Gabriola" pitchFamily="82" charset="0"/>
              </a:rPr>
              <a:t>Amphipathic molecules</a:t>
            </a:r>
            <a:r>
              <a:rPr lang="en-US" altLang="en-US" sz="3000">
                <a:latin typeface="Gabriola" pitchFamily="82" charset="0"/>
              </a:rPr>
              <a:t> </a:t>
            </a:r>
          </a:p>
          <a:p>
            <a:pPr marL="1147763" lvl="2" indent="-233363" eaLnBrk="0" hangingPunct="0">
              <a:spcBef>
                <a:spcPct val="50000"/>
              </a:spcBef>
              <a:buFontTx/>
              <a:buChar char="•"/>
            </a:pPr>
            <a:r>
              <a:rPr lang="en-US" altLang="en-US" sz="3000">
                <a:latin typeface="Gabriola" pitchFamily="82" charset="0"/>
              </a:rPr>
              <a:t>have  both hydrophobic chains and ionic or polar ends.  Detergents (surfactants) are examples.</a:t>
            </a:r>
          </a:p>
        </p:txBody>
      </p:sp>
    </p:spTree>
    <p:extLst>
      <p:ext uri="{BB962C8B-B14F-4D97-AF65-F5344CB8AC3E}">
        <p14:creationId xmlns:p14="http://schemas.microsoft.com/office/powerpoint/2010/main" val="14572150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2" cstate="print"/>
          <a:srcRect/>
          <a:stretch>
            <a:fillRect/>
          </a:stretch>
        </p:blipFill>
        <p:spPr bwMode="auto">
          <a:xfrm>
            <a:off x="3581400" y="533400"/>
            <a:ext cx="5638800" cy="5908675"/>
          </a:xfrm>
          <a:prstGeom prst="rect">
            <a:avLst/>
          </a:prstGeom>
          <a:noFill/>
          <a:ln w="9525">
            <a:noFill/>
            <a:miter lim="800000"/>
            <a:headEnd/>
            <a:tailEnd/>
          </a:ln>
        </p:spPr>
      </p:pic>
      <p:sp>
        <p:nvSpPr>
          <p:cNvPr id="3" name="Rectangle 3"/>
          <p:cNvSpPr txBox="1">
            <a:spLocks noChangeArrowheads="1"/>
          </p:cNvSpPr>
          <p:nvPr/>
        </p:nvSpPr>
        <p:spPr>
          <a:xfrm>
            <a:off x="0" y="990600"/>
            <a:ext cx="3810000" cy="5562600"/>
          </a:xfrm>
          <a:prstGeom prst="rect">
            <a:avLst/>
          </a:prstGeom>
        </p:spPr>
        <p:txBody>
          <a:bodyPr/>
          <a:lstStyle/>
          <a:p>
            <a:pPr eaLnBrk="0" hangingPunct="0">
              <a:defRPr/>
            </a:pPr>
            <a:r>
              <a:rPr lang="en-US" altLang="zh-TW" sz="3200" kern="0" dirty="0" err="1">
                <a:solidFill>
                  <a:srgbClr val="FF0000"/>
                </a:solidFill>
                <a:latin typeface="Gabriola" pitchFamily="82" charset="0"/>
                <a:ea typeface="新細明體" pitchFamily="18" charset="-120"/>
                <a:cs typeface="+mj-cs"/>
              </a:rPr>
              <a:t>Amphipathic</a:t>
            </a:r>
            <a:r>
              <a:rPr lang="en-US" altLang="zh-TW" sz="3200" kern="0" dirty="0">
                <a:solidFill>
                  <a:srgbClr val="FF0000"/>
                </a:solidFill>
                <a:latin typeface="Gabriola" pitchFamily="82" charset="0"/>
                <a:ea typeface="新細明體" pitchFamily="18" charset="-120"/>
                <a:cs typeface="+mj-cs"/>
              </a:rPr>
              <a:t> </a:t>
            </a:r>
            <a:r>
              <a:rPr lang="en-US" altLang="zh-TW" sz="3200" kern="0" dirty="0" err="1">
                <a:solidFill>
                  <a:srgbClr val="FF0000"/>
                </a:solidFill>
                <a:latin typeface="Gabriola" pitchFamily="82" charset="0"/>
                <a:ea typeface="新細明體" pitchFamily="18" charset="-120"/>
                <a:cs typeface="+mj-cs"/>
              </a:rPr>
              <a:t>cpds</a:t>
            </a:r>
            <a:r>
              <a:rPr lang="en-US" altLang="zh-TW" sz="3200" kern="0" dirty="0">
                <a:solidFill>
                  <a:srgbClr val="FF0000"/>
                </a:solidFill>
                <a:latin typeface="Gabriola" pitchFamily="82" charset="0"/>
                <a:ea typeface="新細明體" pitchFamily="18" charset="-120"/>
                <a:cs typeface="+mj-cs"/>
              </a:rPr>
              <a:t> </a:t>
            </a:r>
          </a:p>
          <a:p>
            <a:pPr eaLnBrk="0" hangingPunct="0">
              <a:buFont typeface="Wingdings" pitchFamily="2" charset="2"/>
              <a:buChar char="v"/>
              <a:defRPr/>
            </a:pPr>
            <a:r>
              <a:rPr lang="en-US" altLang="zh-TW" sz="3200" kern="0" dirty="0">
                <a:solidFill>
                  <a:schemeClr val="tx2"/>
                </a:solidFill>
                <a:latin typeface="Gabriola" pitchFamily="82" charset="0"/>
                <a:ea typeface="新細明體" pitchFamily="18" charset="-120"/>
                <a:cs typeface="+mj-cs"/>
              </a:rPr>
              <a:t>Long-chain fatty acids </a:t>
            </a:r>
          </a:p>
          <a:p>
            <a:pPr eaLnBrk="0" hangingPunct="0">
              <a:buFont typeface="Wingdings" pitchFamily="2" charset="2"/>
              <a:buChar char="v"/>
              <a:defRPr/>
            </a:pPr>
            <a:r>
              <a:rPr lang="en-US" altLang="zh-TW" sz="3200" kern="0" dirty="0">
                <a:solidFill>
                  <a:schemeClr val="tx2"/>
                </a:solidFill>
                <a:latin typeface="Gabriola" pitchFamily="82" charset="0"/>
                <a:ea typeface="新細明體" pitchFamily="18" charset="-120"/>
                <a:cs typeface="+mj-cs"/>
              </a:rPr>
              <a:t>have very hydrophobic alkyl chains,</a:t>
            </a:r>
          </a:p>
          <a:p>
            <a:pPr eaLnBrk="0" hangingPunct="0">
              <a:buFont typeface="Wingdings" pitchFamily="2" charset="2"/>
              <a:buChar char="v"/>
              <a:defRPr/>
            </a:pPr>
            <a:r>
              <a:rPr lang="en-US" altLang="zh-TW" sz="3200" kern="0" dirty="0">
                <a:solidFill>
                  <a:schemeClr val="tx2"/>
                </a:solidFill>
                <a:latin typeface="Gabriola" pitchFamily="82" charset="0"/>
                <a:ea typeface="新細明體" pitchFamily="18" charset="-120"/>
                <a:cs typeface="+mj-cs"/>
              </a:rPr>
              <a:t> each alkyl group is surrounded by a layer of highly ordered water molecules. </a:t>
            </a:r>
            <a:r>
              <a:rPr lang="en-US" altLang="zh-TW" sz="2400" b="1" kern="0" dirty="0">
                <a:solidFill>
                  <a:schemeClr val="tx2"/>
                </a:solidFill>
                <a:latin typeface="Gabriola" pitchFamily="82" charset="0"/>
                <a:ea typeface="新細明體" pitchFamily="18" charset="-120"/>
                <a:cs typeface="+mj-cs"/>
              </a:rPr>
              <a:t/>
            </a:r>
            <a:br>
              <a:rPr lang="en-US" altLang="zh-TW" sz="2400" b="1" kern="0" dirty="0">
                <a:solidFill>
                  <a:schemeClr val="tx2"/>
                </a:solidFill>
                <a:latin typeface="Gabriola" pitchFamily="82" charset="0"/>
                <a:ea typeface="新細明體" pitchFamily="18" charset="-120"/>
                <a:cs typeface="+mj-cs"/>
              </a:rPr>
            </a:br>
            <a:endParaRPr lang="en-US" altLang="zh-TW" sz="2400" b="1" kern="0" dirty="0">
              <a:solidFill>
                <a:schemeClr val="tx2"/>
              </a:solidFill>
              <a:latin typeface="Gabriola" pitchFamily="82" charset="0"/>
              <a:ea typeface="新細明體" pitchFamily="18" charset="-120"/>
              <a:cs typeface="+mj-cs"/>
            </a:endParaRPr>
          </a:p>
        </p:txBody>
      </p:sp>
      <p:sp>
        <p:nvSpPr>
          <p:cNvPr id="107524" name="Rectangle 4"/>
          <p:cNvSpPr>
            <a:spLocks noChangeArrowheads="1"/>
          </p:cNvSpPr>
          <p:nvPr/>
        </p:nvSpPr>
        <p:spPr bwMode="auto">
          <a:xfrm>
            <a:off x="457200" y="0"/>
            <a:ext cx="8507413" cy="609600"/>
          </a:xfrm>
          <a:prstGeom prst="rect">
            <a:avLst/>
          </a:prstGeom>
          <a:noFill/>
          <a:ln w="9525">
            <a:noFill/>
            <a:miter lim="800000"/>
            <a:headEnd/>
            <a:tailEnd/>
          </a:ln>
        </p:spPr>
        <p:txBody>
          <a:bodyPr anchor="ctr"/>
          <a:lstStyle/>
          <a:p>
            <a:pPr algn="ctr"/>
            <a:r>
              <a:rPr lang="en-US" altLang="zh-TW" sz="4400" b="1">
                <a:solidFill>
                  <a:schemeClr val="tx2"/>
                </a:solidFill>
                <a:latin typeface="Gabriola" pitchFamily="82" charset="0"/>
                <a:ea typeface="PMingLiU" pitchFamily="18" charset="-120"/>
              </a:rPr>
              <a:t>Solubility of Nonpolar compounds</a:t>
            </a:r>
          </a:p>
        </p:txBody>
      </p:sp>
    </p:spTree>
    <p:extLst>
      <p:ext uri="{BB962C8B-B14F-4D97-AF65-F5344CB8AC3E}">
        <p14:creationId xmlns:p14="http://schemas.microsoft.com/office/powerpoint/2010/main" val="19952282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457200" y="381000"/>
            <a:ext cx="8458200" cy="6555641"/>
          </a:xfrm>
          <a:prstGeom prst="rect">
            <a:avLst/>
          </a:prstGeom>
          <a:noFill/>
          <a:ln w="9525">
            <a:noFill/>
            <a:miter lim="800000"/>
            <a:headEnd/>
            <a:tailEnd/>
          </a:ln>
        </p:spPr>
        <p:txBody>
          <a:bodyPr>
            <a:spAutoFit/>
          </a:bodyPr>
          <a:lstStyle/>
          <a:p>
            <a:pPr>
              <a:buFont typeface="Wingdings" pitchFamily="2" charset="2"/>
              <a:buChar char="v"/>
            </a:pPr>
            <a:r>
              <a:rPr lang="en-US" sz="2800" dirty="0">
                <a:latin typeface="Goudy Old Style" pitchFamily="18" charset="0"/>
              </a:rPr>
              <a:t>A </a:t>
            </a:r>
            <a:r>
              <a:rPr lang="en-US" sz="2800" b="1" dirty="0">
                <a:latin typeface="Goudy Old Style" pitchFamily="18" charset="0"/>
              </a:rPr>
              <a:t>micelle</a:t>
            </a:r>
            <a:r>
              <a:rPr lang="en-US" sz="2800" dirty="0">
                <a:latin typeface="Goudy Old Style" pitchFamily="18" charset="0"/>
              </a:rPr>
              <a:t> is formed when a variety of molecules including soaps and detergents are added to water. </a:t>
            </a:r>
          </a:p>
          <a:p>
            <a:pPr>
              <a:buFont typeface="Wingdings" pitchFamily="2" charset="2"/>
              <a:buChar char="v"/>
            </a:pPr>
            <a:r>
              <a:rPr lang="en-US" sz="2800" dirty="0">
                <a:latin typeface="Goudy Old Style" pitchFamily="18" charset="0"/>
              </a:rPr>
              <a:t>The molecule may be a fatty acid, a salt of a fatty acid (soap), phospholipids, or other similar molecules.</a:t>
            </a:r>
          </a:p>
          <a:p>
            <a:pPr>
              <a:buFont typeface="Wingdings" pitchFamily="2" charset="2"/>
              <a:buChar char="v"/>
            </a:pPr>
            <a:r>
              <a:rPr lang="en-US" sz="2800" dirty="0">
                <a:latin typeface="Goudy Old Style" pitchFamily="18" charset="0"/>
              </a:rPr>
              <a:t>The molecule must have a strongly polar "head" and a non-polar hydrocarbon chain "tail". </a:t>
            </a:r>
          </a:p>
          <a:p>
            <a:pPr>
              <a:buFont typeface="Wingdings" pitchFamily="2" charset="2"/>
              <a:buChar char="v"/>
            </a:pPr>
            <a:r>
              <a:rPr lang="en-US" sz="2800" dirty="0">
                <a:latin typeface="Goudy Old Style" pitchFamily="18" charset="0"/>
              </a:rPr>
              <a:t>When this type of molecule is added to water, the non-polar tails of the molecules clump into the center of a ball like structure, called a micelle, because they are hydrophobic or "water hating". </a:t>
            </a:r>
          </a:p>
          <a:p>
            <a:pPr>
              <a:buFont typeface="Wingdings" pitchFamily="2" charset="2"/>
              <a:buChar char="v"/>
            </a:pPr>
            <a:r>
              <a:rPr lang="en-US" sz="2800" dirty="0">
                <a:latin typeface="Goudy Old Style" pitchFamily="18" charset="0"/>
              </a:rPr>
              <a:t>The polar head of the molecule presents itself for interaction with the water molecules on the outside of the micelle.</a:t>
            </a:r>
          </a:p>
          <a:p>
            <a:r>
              <a:rPr lang="en-US" sz="2800" dirty="0">
                <a:latin typeface="Goudy Old Style" pitchFamily="18" charset="0"/>
              </a:rPr>
              <a:t/>
            </a:r>
            <a:br>
              <a:rPr lang="en-US" sz="2800" dirty="0">
                <a:latin typeface="Goudy Old Style" pitchFamily="18" charset="0"/>
              </a:rPr>
            </a:br>
            <a:endParaRPr lang="en-US" sz="2800" dirty="0">
              <a:latin typeface="Goudy Old Style" pitchFamily="18" charset="0"/>
            </a:endParaRPr>
          </a:p>
        </p:txBody>
      </p:sp>
    </p:spTree>
    <p:extLst>
      <p:ext uri="{BB962C8B-B14F-4D97-AF65-F5344CB8AC3E}">
        <p14:creationId xmlns:p14="http://schemas.microsoft.com/office/powerpoint/2010/main" val="23791908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elmhurst.edu/~chm/vchembook/images/558dpc.gif"/>
          <p:cNvPicPr>
            <a:picLocks noChangeAspect="1" noChangeArrowheads="1"/>
          </p:cNvPicPr>
          <p:nvPr/>
        </p:nvPicPr>
        <p:blipFill>
          <a:blip r:embed="rId2" cstate="print"/>
          <a:srcRect/>
          <a:stretch>
            <a:fillRect/>
          </a:stretch>
        </p:blipFill>
        <p:spPr bwMode="auto">
          <a:xfrm>
            <a:off x="0" y="152400"/>
            <a:ext cx="5029200" cy="6400800"/>
          </a:xfrm>
          <a:prstGeom prst="rect">
            <a:avLst/>
          </a:prstGeom>
          <a:noFill/>
          <a:ln w="9525">
            <a:noFill/>
            <a:miter lim="800000"/>
            <a:headEnd/>
            <a:tailEnd/>
          </a:ln>
        </p:spPr>
      </p:pic>
      <p:sp>
        <p:nvSpPr>
          <p:cNvPr id="109571" name="TextBox 3"/>
          <p:cNvSpPr txBox="1">
            <a:spLocks noChangeArrowheads="1"/>
          </p:cNvSpPr>
          <p:nvPr/>
        </p:nvSpPr>
        <p:spPr bwMode="auto">
          <a:xfrm>
            <a:off x="4953000" y="304800"/>
            <a:ext cx="4665663" cy="6278642"/>
          </a:xfrm>
          <a:prstGeom prst="rect">
            <a:avLst/>
          </a:prstGeom>
          <a:noFill/>
          <a:ln w="9525">
            <a:noFill/>
            <a:miter lim="800000"/>
            <a:headEnd/>
            <a:tailEnd/>
          </a:ln>
        </p:spPr>
        <p:txBody>
          <a:bodyPr>
            <a:spAutoFit/>
          </a:bodyPr>
          <a:lstStyle/>
          <a:p>
            <a:r>
              <a:rPr lang="en-US" sz="2400" b="1" dirty="0">
                <a:latin typeface="Gabriola" pitchFamily="82" charset="0"/>
              </a:rPr>
              <a:t>Structure of </a:t>
            </a:r>
          </a:p>
          <a:p>
            <a:r>
              <a:rPr lang="en-US" sz="2400" b="1" dirty="0" err="1">
                <a:latin typeface="Gabriola" pitchFamily="82" charset="0"/>
              </a:rPr>
              <a:t>Dodecylphosphocholine</a:t>
            </a:r>
            <a:r>
              <a:rPr lang="en-US" sz="2400" b="1" dirty="0">
                <a:latin typeface="Gabriola" pitchFamily="82" charset="0"/>
              </a:rPr>
              <a:t> (DPC):</a:t>
            </a:r>
            <a:endParaRPr lang="en-US" sz="2400" dirty="0">
              <a:latin typeface="Gabriola" pitchFamily="82" charset="0"/>
            </a:endParaRPr>
          </a:p>
          <a:p>
            <a:r>
              <a:rPr lang="en-US" sz="2400" dirty="0">
                <a:latin typeface="Gabriola" pitchFamily="82" charset="0"/>
              </a:rPr>
              <a:t>An example of a micelle uses </a:t>
            </a:r>
          </a:p>
          <a:p>
            <a:r>
              <a:rPr lang="en-US" sz="2400" dirty="0">
                <a:latin typeface="Gabriola" pitchFamily="82" charset="0"/>
              </a:rPr>
              <a:t>DPC is a synthetic </a:t>
            </a:r>
            <a:r>
              <a:rPr lang="en-US" sz="2400" dirty="0" err="1">
                <a:latin typeface="Gabriola" pitchFamily="82" charset="0"/>
              </a:rPr>
              <a:t>phosphodiester</a:t>
            </a:r>
            <a:r>
              <a:rPr lang="en-US" sz="2400" dirty="0">
                <a:latin typeface="Gabriola" pitchFamily="82" charset="0"/>
              </a:rPr>
              <a:t>. </a:t>
            </a:r>
          </a:p>
          <a:p>
            <a:r>
              <a:rPr lang="en-US" sz="2400" dirty="0">
                <a:latin typeface="Gabriola" pitchFamily="82" charset="0"/>
              </a:rPr>
              <a:t>The phosphoric acid group has</a:t>
            </a:r>
          </a:p>
          <a:p>
            <a:r>
              <a:rPr lang="en-US" sz="2400" dirty="0">
                <a:latin typeface="Gabriola" pitchFamily="82" charset="0"/>
              </a:rPr>
              <a:t> ester bonds between</a:t>
            </a:r>
          </a:p>
          <a:p>
            <a:r>
              <a:rPr lang="en-US" sz="2400" dirty="0">
                <a:latin typeface="Gabriola" pitchFamily="82" charset="0"/>
              </a:rPr>
              <a:t> 1) </a:t>
            </a:r>
            <a:r>
              <a:rPr lang="en-US" sz="2400" dirty="0" err="1">
                <a:latin typeface="Gabriola" pitchFamily="82" charset="0"/>
              </a:rPr>
              <a:t>choline</a:t>
            </a:r>
            <a:r>
              <a:rPr lang="en-US" sz="2400" dirty="0">
                <a:latin typeface="Gabriola" pitchFamily="82" charset="0"/>
              </a:rPr>
              <a:t>, (CH</a:t>
            </a:r>
            <a:r>
              <a:rPr lang="en-US" sz="2400" baseline="-25000" dirty="0">
                <a:latin typeface="Gabriola" pitchFamily="82" charset="0"/>
              </a:rPr>
              <a:t>3</a:t>
            </a:r>
            <a:r>
              <a:rPr lang="en-US" sz="2400" dirty="0">
                <a:latin typeface="Gabriola" pitchFamily="82" charset="0"/>
              </a:rPr>
              <a:t>)</a:t>
            </a:r>
            <a:r>
              <a:rPr lang="en-US" sz="2400" baseline="-25000" dirty="0">
                <a:latin typeface="Gabriola" pitchFamily="82" charset="0"/>
              </a:rPr>
              <a:t>3</a:t>
            </a:r>
            <a:r>
              <a:rPr lang="en-US" sz="2400" dirty="0">
                <a:latin typeface="Gabriola" pitchFamily="82" charset="0"/>
              </a:rPr>
              <a:t>N(CH</a:t>
            </a:r>
            <a:r>
              <a:rPr lang="en-US" sz="2400" baseline="-25000" dirty="0">
                <a:latin typeface="Gabriola" pitchFamily="82" charset="0"/>
              </a:rPr>
              <a:t>2</a:t>
            </a:r>
            <a:r>
              <a:rPr lang="en-US" sz="2400" dirty="0">
                <a:latin typeface="Gabriola" pitchFamily="82" charset="0"/>
              </a:rPr>
              <a:t>)</a:t>
            </a:r>
            <a:r>
              <a:rPr lang="en-US" sz="2400" baseline="-25000" dirty="0">
                <a:latin typeface="Gabriola" pitchFamily="82" charset="0"/>
              </a:rPr>
              <a:t>2</a:t>
            </a:r>
            <a:r>
              <a:rPr lang="en-US" sz="2400" dirty="0">
                <a:latin typeface="Gabriola" pitchFamily="82" charset="0"/>
              </a:rPr>
              <a:t>OH, </a:t>
            </a:r>
          </a:p>
          <a:p>
            <a:r>
              <a:rPr lang="en-US" sz="2400" dirty="0">
                <a:latin typeface="Gabriola" pitchFamily="82" charset="0"/>
              </a:rPr>
              <a:t> 2) </a:t>
            </a:r>
            <a:r>
              <a:rPr lang="en-US" sz="2400" dirty="0" err="1">
                <a:latin typeface="Gabriola" pitchFamily="82" charset="0"/>
              </a:rPr>
              <a:t>dodecyl</a:t>
            </a:r>
            <a:r>
              <a:rPr lang="en-US" sz="2400" dirty="0">
                <a:latin typeface="Gabriola" pitchFamily="82" charset="0"/>
              </a:rPr>
              <a:t> (or </a:t>
            </a:r>
            <a:r>
              <a:rPr lang="en-US" sz="2400" dirty="0" err="1">
                <a:latin typeface="Gabriola" pitchFamily="82" charset="0"/>
              </a:rPr>
              <a:t>lauryl</a:t>
            </a:r>
            <a:r>
              <a:rPr lang="en-US" sz="2400" dirty="0">
                <a:latin typeface="Gabriola" pitchFamily="82" charset="0"/>
              </a:rPr>
              <a:t>) alcohol, </a:t>
            </a:r>
          </a:p>
          <a:p>
            <a:r>
              <a:rPr lang="en-US" sz="2400" dirty="0">
                <a:latin typeface="Gabriola" pitchFamily="82" charset="0"/>
              </a:rPr>
              <a:t>CH</a:t>
            </a:r>
            <a:r>
              <a:rPr lang="en-US" sz="2400" baseline="-25000" dirty="0">
                <a:latin typeface="Gabriola" pitchFamily="82" charset="0"/>
              </a:rPr>
              <a:t>3</a:t>
            </a:r>
            <a:r>
              <a:rPr lang="en-US" sz="2400" dirty="0">
                <a:latin typeface="Gabriola" pitchFamily="82" charset="0"/>
              </a:rPr>
              <a:t>(CH</a:t>
            </a:r>
            <a:r>
              <a:rPr lang="en-US" sz="2400" baseline="-25000" dirty="0">
                <a:latin typeface="Gabriola" pitchFamily="82" charset="0"/>
              </a:rPr>
              <a:t>2</a:t>
            </a:r>
            <a:r>
              <a:rPr lang="en-US" sz="2400" dirty="0">
                <a:latin typeface="Gabriola" pitchFamily="82" charset="0"/>
              </a:rPr>
              <a:t>)</a:t>
            </a:r>
            <a:r>
              <a:rPr lang="en-US" sz="2400" baseline="-25000" dirty="0">
                <a:latin typeface="Gabriola" pitchFamily="82" charset="0"/>
              </a:rPr>
              <a:t>11</a:t>
            </a:r>
            <a:r>
              <a:rPr lang="en-US" sz="2400" dirty="0">
                <a:latin typeface="Gabriola" pitchFamily="82" charset="0"/>
              </a:rPr>
              <a:t>OH.</a:t>
            </a:r>
          </a:p>
          <a:p>
            <a:r>
              <a:rPr lang="en-US" sz="2400" dirty="0">
                <a:latin typeface="Gabriola" pitchFamily="82" charset="0"/>
              </a:rPr>
              <a:t>The </a:t>
            </a:r>
            <a:r>
              <a:rPr lang="en-US" sz="2400" dirty="0" err="1">
                <a:latin typeface="Gabriola" pitchFamily="82" charset="0"/>
              </a:rPr>
              <a:t>choline,which</a:t>
            </a:r>
            <a:r>
              <a:rPr lang="en-US" sz="2400" dirty="0">
                <a:latin typeface="Gabriola" pitchFamily="82" charset="0"/>
              </a:rPr>
              <a:t> contains a </a:t>
            </a:r>
          </a:p>
          <a:p>
            <a:r>
              <a:rPr lang="en-US" sz="2400" dirty="0">
                <a:latin typeface="Gabriola" pitchFamily="82" charset="0"/>
              </a:rPr>
              <a:t>quaternary amine with </a:t>
            </a:r>
          </a:p>
          <a:p>
            <a:r>
              <a:rPr lang="en-US" sz="2400" dirty="0">
                <a:latin typeface="Gabriola" pitchFamily="82" charset="0"/>
              </a:rPr>
              <a:t>a positive charge, </a:t>
            </a:r>
          </a:p>
          <a:p>
            <a:r>
              <a:rPr lang="en-US" sz="2400" dirty="0">
                <a:latin typeface="Gabriola" pitchFamily="82" charset="0"/>
              </a:rPr>
              <a:t>and the phosphate are ionic </a:t>
            </a:r>
          </a:p>
          <a:p>
            <a:r>
              <a:rPr lang="en-US" sz="2400" dirty="0">
                <a:latin typeface="Gabriola" pitchFamily="82" charset="0"/>
              </a:rPr>
              <a:t>and polar. </a:t>
            </a:r>
          </a:p>
          <a:p>
            <a:r>
              <a:rPr lang="en-US" sz="2400" dirty="0">
                <a:latin typeface="Gabriola" pitchFamily="82" charset="0"/>
              </a:rPr>
              <a:t>The </a:t>
            </a:r>
            <a:r>
              <a:rPr lang="en-US" sz="2400" dirty="0" err="1">
                <a:latin typeface="Gabriola" pitchFamily="82" charset="0"/>
              </a:rPr>
              <a:t>dodecyl</a:t>
            </a:r>
            <a:r>
              <a:rPr lang="en-US" sz="2400" dirty="0">
                <a:latin typeface="Gabriola" pitchFamily="82" charset="0"/>
              </a:rPr>
              <a:t> part is the </a:t>
            </a:r>
          </a:p>
          <a:p>
            <a:r>
              <a:rPr lang="en-US" sz="2400" dirty="0">
                <a:latin typeface="Gabriola" pitchFamily="82" charset="0"/>
              </a:rPr>
              <a:t>non-polar  hydrocarbon chain.</a:t>
            </a:r>
          </a:p>
          <a:p>
            <a:endParaRPr lang="en-US" dirty="0">
              <a:latin typeface="Gabriola" pitchFamily="82" charset="0"/>
            </a:endParaRPr>
          </a:p>
        </p:txBody>
      </p:sp>
    </p:spTree>
    <p:extLst>
      <p:ext uri="{BB962C8B-B14F-4D97-AF65-F5344CB8AC3E}">
        <p14:creationId xmlns:p14="http://schemas.microsoft.com/office/powerpoint/2010/main" val="1652660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50825" y="0"/>
            <a:ext cx="5387975" cy="3141663"/>
          </a:xfrm>
        </p:spPr>
        <p:txBody>
          <a:bodyPr>
            <a:normAutofit fontScale="90000"/>
          </a:bodyPr>
          <a:lstStyle/>
          <a:p>
            <a:r>
              <a:rPr lang="en-US" altLang="zh-TW" sz="3200" b="1" smtClean="0">
                <a:latin typeface="Goudy Old Style" panose="02020502050305020303" pitchFamily="18" charset="0"/>
                <a:ea typeface="PMingLiU" pitchFamily="18" charset="-120"/>
              </a:rPr>
              <a:t>Amphipathic compounds in  aqueous solution. </a:t>
            </a:r>
            <a:r>
              <a:rPr lang="en-US" altLang="zh-TW" sz="2000" b="1" smtClean="0">
                <a:latin typeface="Goudy Old Style" panose="02020502050305020303" pitchFamily="18" charset="0"/>
                <a:ea typeface="PMingLiU" pitchFamily="18" charset="-120"/>
              </a:rPr>
              <a:t/>
            </a:r>
            <a:br>
              <a:rPr lang="en-US" altLang="zh-TW" sz="2000" b="1" smtClean="0">
                <a:latin typeface="Goudy Old Style" panose="02020502050305020303" pitchFamily="18" charset="0"/>
                <a:ea typeface="PMingLiU" pitchFamily="18" charset="-120"/>
              </a:rPr>
            </a:br>
            <a:r>
              <a:rPr lang="en-US" altLang="zh-TW" sz="2000" b="1" smtClean="0">
                <a:latin typeface="Goudy Old Style" panose="02020502050305020303" pitchFamily="18" charset="0"/>
                <a:ea typeface="PMingLiU" pitchFamily="18" charset="-120"/>
              </a:rPr>
              <a:t>(b) By clustering together in micelles, the fatty acid molecules expose the smallest possible hydrophobic surface area to the water, and fewer water molecules are required in the shell of ordered water. </a:t>
            </a:r>
            <a:br>
              <a:rPr lang="en-US" altLang="zh-TW" sz="2000" b="1" smtClean="0">
                <a:latin typeface="Goudy Old Style" panose="02020502050305020303" pitchFamily="18" charset="0"/>
                <a:ea typeface="PMingLiU" pitchFamily="18" charset="-120"/>
              </a:rPr>
            </a:br>
            <a:r>
              <a:rPr lang="en-US" altLang="zh-TW" sz="2000" b="1" smtClean="0">
                <a:latin typeface="Goudy Old Style" panose="02020502050305020303" pitchFamily="18" charset="0"/>
                <a:ea typeface="PMingLiU" pitchFamily="18" charset="-120"/>
              </a:rPr>
              <a:t>The energy gained by freeing immobilized water molecules stabilizes the micelle.</a:t>
            </a:r>
            <a:r>
              <a:rPr lang="en-US" altLang="zh-TW" sz="2400" b="1" smtClean="0">
                <a:latin typeface="Goudy Old Style" panose="02020502050305020303" pitchFamily="18" charset="0"/>
                <a:ea typeface="PMingLiU" pitchFamily="18" charset="-120"/>
              </a:rPr>
              <a:t> </a:t>
            </a:r>
          </a:p>
        </p:txBody>
      </p:sp>
      <p:pic>
        <p:nvPicPr>
          <p:cNvPr id="110595" name="Picture 3"/>
          <p:cNvPicPr>
            <a:picLocks noChangeAspect="1" noChangeArrowheads="1"/>
          </p:cNvPicPr>
          <p:nvPr/>
        </p:nvPicPr>
        <p:blipFill>
          <a:blip r:embed="rId3" cstate="print"/>
          <a:srcRect/>
          <a:stretch>
            <a:fillRect/>
          </a:stretch>
        </p:blipFill>
        <p:spPr bwMode="auto">
          <a:xfrm>
            <a:off x="341313" y="3789363"/>
            <a:ext cx="4162425" cy="2773362"/>
          </a:xfrm>
          <a:prstGeom prst="rect">
            <a:avLst/>
          </a:prstGeom>
          <a:noFill/>
          <a:ln w="9525">
            <a:noFill/>
            <a:miter lim="800000"/>
            <a:headEnd/>
            <a:tailEnd/>
          </a:ln>
        </p:spPr>
      </p:pic>
      <p:pic>
        <p:nvPicPr>
          <p:cNvPr id="110596" name="Picture 4"/>
          <p:cNvPicPr>
            <a:picLocks noChangeAspect="1" noChangeArrowheads="1"/>
          </p:cNvPicPr>
          <p:nvPr/>
        </p:nvPicPr>
        <p:blipFill>
          <a:blip r:embed="rId4" cstate="print"/>
          <a:srcRect/>
          <a:stretch>
            <a:fillRect/>
          </a:stretch>
        </p:blipFill>
        <p:spPr bwMode="auto">
          <a:xfrm>
            <a:off x="5586413" y="1268413"/>
            <a:ext cx="4319587" cy="2132012"/>
          </a:xfrm>
          <a:prstGeom prst="rect">
            <a:avLst/>
          </a:prstGeom>
          <a:noFill/>
          <a:ln w="9525">
            <a:noFill/>
            <a:miter lim="800000"/>
            <a:headEnd/>
            <a:tailEnd/>
          </a:ln>
        </p:spPr>
      </p:pic>
      <p:pic>
        <p:nvPicPr>
          <p:cNvPr id="110597" name="Picture 5"/>
          <p:cNvPicPr>
            <a:picLocks noChangeAspect="1" noChangeArrowheads="1"/>
          </p:cNvPicPr>
          <p:nvPr/>
        </p:nvPicPr>
        <p:blipFill>
          <a:blip r:embed="rId5" cstate="print"/>
          <a:srcRect/>
          <a:stretch>
            <a:fillRect/>
          </a:stretch>
        </p:blipFill>
        <p:spPr bwMode="auto">
          <a:xfrm>
            <a:off x="4643438" y="4437063"/>
            <a:ext cx="4319587" cy="2173287"/>
          </a:xfrm>
          <a:prstGeom prst="rect">
            <a:avLst/>
          </a:prstGeom>
          <a:noFill/>
          <a:ln w="9525">
            <a:noFill/>
            <a:miter lim="800000"/>
            <a:headEnd/>
            <a:tailEnd/>
          </a:ln>
        </p:spPr>
      </p:pic>
      <p:sp>
        <p:nvSpPr>
          <p:cNvPr id="110598" name="AutoShape 6"/>
          <p:cNvSpPr>
            <a:spLocks noChangeArrowheads="1"/>
          </p:cNvSpPr>
          <p:nvPr/>
        </p:nvSpPr>
        <p:spPr bwMode="auto">
          <a:xfrm rot="-8061157">
            <a:off x="4320382" y="3177381"/>
            <a:ext cx="431800" cy="792163"/>
          </a:xfrm>
          <a:prstGeom prst="downArrow">
            <a:avLst>
              <a:gd name="adj1" fmla="val 50000"/>
              <a:gd name="adj2" fmla="val 45864"/>
            </a:avLst>
          </a:prstGeom>
          <a:solidFill>
            <a:srgbClr val="3399FF"/>
          </a:solidFill>
          <a:ln w="9525">
            <a:solidFill>
              <a:schemeClr val="tx1"/>
            </a:solidFill>
            <a:miter lim="800000"/>
            <a:headEnd/>
            <a:tailEnd/>
          </a:ln>
        </p:spPr>
        <p:txBody>
          <a:bodyPr wrap="none" anchor="ctr"/>
          <a:lstStyle/>
          <a:p>
            <a:endParaRPr lang="en-US">
              <a:latin typeface="Goudy Old Style" panose="02020502050305020303" pitchFamily="18" charset="0"/>
            </a:endParaRPr>
          </a:p>
        </p:txBody>
      </p:sp>
      <p:sp>
        <p:nvSpPr>
          <p:cNvPr id="110599" name="AutoShape 7"/>
          <p:cNvSpPr>
            <a:spLocks noChangeArrowheads="1"/>
          </p:cNvSpPr>
          <p:nvPr/>
        </p:nvSpPr>
        <p:spPr bwMode="auto">
          <a:xfrm>
            <a:off x="5435600" y="3429000"/>
            <a:ext cx="360363" cy="792163"/>
          </a:xfrm>
          <a:prstGeom prst="downArrow">
            <a:avLst>
              <a:gd name="adj1" fmla="val 50000"/>
              <a:gd name="adj2" fmla="val 54956"/>
            </a:avLst>
          </a:prstGeom>
          <a:solidFill>
            <a:srgbClr val="3399FF"/>
          </a:solidFill>
          <a:ln w="9525">
            <a:solidFill>
              <a:schemeClr val="tx1"/>
            </a:solidFill>
            <a:miter lim="800000"/>
            <a:headEnd/>
            <a:tailEnd/>
          </a:ln>
        </p:spPr>
        <p:txBody>
          <a:bodyPr wrap="none" anchor="ctr"/>
          <a:lstStyle/>
          <a:p>
            <a:endParaRPr lang="en-US">
              <a:latin typeface="Goudy Old Style" panose="02020502050305020303" pitchFamily="18" charset="0"/>
            </a:endParaRPr>
          </a:p>
        </p:txBody>
      </p:sp>
    </p:spTree>
    <p:extLst>
      <p:ext uri="{BB962C8B-B14F-4D97-AF65-F5344CB8AC3E}">
        <p14:creationId xmlns:p14="http://schemas.microsoft.com/office/powerpoint/2010/main" val="8781817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533400"/>
            <a:ext cx="5105400" cy="6324600"/>
          </a:xfrm>
        </p:spPr>
        <p:txBody>
          <a:bodyPr>
            <a:normAutofit/>
          </a:bodyPr>
          <a:lstStyle/>
          <a:p>
            <a:pPr marL="457200" indent="-457200" algn="l">
              <a:buFont typeface="Wingdings" pitchFamily="2" charset="2"/>
              <a:buChar char="v"/>
            </a:pPr>
            <a:r>
              <a:rPr lang="en-US" altLang="zh-TW" sz="2800" dirty="0">
                <a:latin typeface="Goudy Old Style" pitchFamily="18" charset="0"/>
                <a:ea typeface="PMingLiU" pitchFamily="18" charset="-120"/>
              </a:rPr>
              <a:t>Release of ordered water favors formation of an </a:t>
            </a:r>
            <a:r>
              <a:rPr lang="en-US" altLang="zh-TW" sz="2800" dirty="0" smtClean="0">
                <a:latin typeface="Goudy Old Style" pitchFamily="18" charset="0"/>
                <a:ea typeface="PMingLiU" pitchFamily="18" charset="-120"/>
              </a:rPr>
              <a:t>ES-complex </a:t>
            </a:r>
            <a:br>
              <a:rPr lang="en-US" altLang="zh-TW" sz="2800" dirty="0" smtClean="0">
                <a:latin typeface="Goudy Old Style" pitchFamily="18" charset="0"/>
                <a:ea typeface="PMingLiU" pitchFamily="18" charset="-120"/>
              </a:rPr>
            </a:br>
            <a:r>
              <a:rPr lang="en-US" altLang="zh-TW" sz="2800" dirty="0">
                <a:latin typeface="Goudy Old Style" pitchFamily="18" charset="0"/>
                <a:ea typeface="PMingLiU" pitchFamily="18" charset="-120"/>
              </a:rPr>
              <a:t/>
            </a:r>
            <a:br>
              <a:rPr lang="en-US" altLang="zh-TW" sz="2800" dirty="0">
                <a:latin typeface="Goudy Old Style" pitchFamily="18" charset="0"/>
                <a:ea typeface="PMingLiU" pitchFamily="18" charset="-120"/>
              </a:rPr>
            </a:br>
            <a:r>
              <a:rPr lang="en-US" altLang="zh-TW" sz="2800" dirty="0" smtClean="0">
                <a:latin typeface="Goudy Old Style" pitchFamily="18" charset="0"/>
                <a:ea typeface="PMingLiU" pitchFamily="18" charset="-120"/>
              </a:rPr>
              <a:t>While separate, both enzyme and substrate force neighboring water molecules into an ordered shell. </a:t>
            </a:r>
            <a:br>
              <a:rPr lang="en-US" altLang="zh-TW" sz="2800" dirty="0" smtClean="0">
                <a:latin typeface="Goudy Old Style" pitchFamily="18" charset="0"/>
                <a:ea typeface="PMingLiU" pitchFamily="18" charset="-120"/>
              </a:rPr>
            </a:br>
            <a:r>
              <a:rPr lang="en-US" altLang="zh-TW" sz="2800" dirty="0" smtClean="0">
                <a:latin typeface="Goudy Old Style" pitchFamily="18" charset="0"/>
                <a:ea typeface="PMingLiU" pitchFamily="18" charset="-120"/>
              </a:rPr>
              <a:t>Binding </a:t>
            </a:r>
            <a:r>
              <a:rPr lang="en-US" altLang="zh-TW" sz="2800" dirty="0">
                <a:latin typeface="Goudy Old Style" pitchFamily="18" charset="0"/>
                <a:ea typeface="PMingLiU" pitchFamily="18" charset="-120"/>
              </a:rPr>
              <a:t>of substrate to enzyme releases some of the ordered water, and the resulting increase in entropy provides a thermodynamic push toward formation of the enzyme-substrate complex.</a:t>
            </a:r>
            <a:endParaRPr lang="en-US" altLang="zh-TW" sz="2800" dirty="0" smtClean="0">
              <a:latin typeface="Goudy Old Style" pitchFamily="18" charset="0"/>
              <a:ea typeface="PMingLiU" pitchFamily="18" charset="-120"/>
            </a:endParaRPr>
          </a:p>
        </p:txBody>
      </p:sp>
      <p:grpSp>
        <p:nvGrpSpPr>
          <p:cNvPr id="2" name="Group 3"/>
          <p:cNvGrpSpPr>
            <a:grpSpLocks/>
          </p:cNvGrpSpPr>
          <p:nvPr/>
        </p:nvGrpSpPr>
        <p:grpSpPr bwMode="auto">
          <a:xfrm>
            <a:off x="5133975" y="998538"/>
            <a:ext cx="4010025" cy="5859462"/>
            <a:chOff x="2835" y="28"/>
            <a:chExt cx="2640" cy="4239"/>
          </a:xfrm>
        </p:grpSpPr>
        <p:pic>
          <p:nvPicPr>
            <p:cNvPr id="111622" name="Picture 4"/>
            <p:cNvPicPr>
              <a:picLocks noChangeAspect="1" noChangeArrowheads="1"/>
            </p:cNvPicPr>
            <p:nvPr/>
          </p:nvPicPr>
          <p:blipFill>
            <a:blip r:embed="rId3" cstate="print"/>
            <a:srcRect/>
            <a:stretch>
              <a:fillRect/>
            </a:stretch>
          </p:blipFill>
          <p:spPr bwMode="auto">
            <a:xfrm>
              <a:off x="2835" y="28"/>
              <a:ext cx="2630" cy="2114"/>
            </a:xfrm>
            <a:prstGeom prst="rect">
              <a:avLst/>
            </a:prstGeom>
            <a:noFill/>
            <a:ln w="9525">
              <a:noFill/>
              <a:miter lim="800000"/>
              <a:headEnd/>
              <a:tailEnd/>
            </a:ln>
          </p:spPr>
        </p:pic>
        <p:pic>
          <p:nvPicPr>
            <p:cNvPr id="111623" name="Picture 5"/>
            <p:cNvPicPr>
              <a:picLocks noChangeAspect="1" noChangeArrowheads="1"/>
            </p:cNvPicPr>
            <p:nvPr/>
          </p:nvPicPr>
          <p:blipFill>
            <a:blip r:embed="rId4" cstate="print"/>
            <a:srcRect/>
            <a:stretch>
              <a:fillRect/>
            </a:stretch>
          </p:blipFill>
          <p:spPr bwMode="auto">
            <a:xfrm>
              <a:off x="3272" y="2153"/>
              <a:ext cx="2203" cy="2114"/>
            </a:xfrm>
            <a:prstGeom prst="rect">
              <a:avLst/>
            </a:prstGeom>
            <a:noFill/>
            <a:ln w="9525">
              <a:noFill/>
              <a:miter lim="800000"/>
              <a:headEnd/>
              <a:tailEnd/>
            </a:ln>
          </p:spPr>
        </p:pic>
      </p:grpSp>
      <p:sp>
        <p:nvSpPr>
          <p:cNvPr id="111620" name="AutoShape 6"/>
          <p:cNvSpPr>
            <a:spLocks noChangeArrowheads="1"/>
          </p:cNvSpPr>
          <p:nvPr/>
        </p:nvSpPr>
        <p:spPr bwMode="auto">
          <a:xfrm>
            <a:off x="6084888" y="2924175"/>
            <a:ext cx="360362" cy="792163"/>
          </a:xfrm>
          <a:prstGeom prst="downArrow">
            <a:avLst>
              <a:gd name="adj1" fmla="val 50000"/>
              <a:gd name="adj2" fmla="val 54956"/>
            </a:avLst>
          </a:prstGeom>
          <a:solidFill>
            <a:srgbClr val="3399FF"/>
          </a:solidFill>
          <a:ln w="9525">
            <a:solidFill>
              <a:schemeClr val="tx1"/>
            </a:solidFill>
            <a:miter lim="800000"/>
            <a:headEnd/>
            <a:tailEnd/>
          </a:ln>
        </p:spPr>
        <p:txBody>
          <a:bodyPr wrap="none" anchor="ctr"/>
          <a:lstStyle/>
          <a:p>
            <a:endParaRPr lang="en-US"/>
          </a:p>
        </p:txBody>
      </p:sp>
      <p:sp>
        <p:nvSpPr>
          <p:cNvPr id="111621" name="TextBox 6"/>
          <p:cNvSpPr txBox="1">
            <a:spLocks noChangeArrowheads="1"/>
          </p:cNvSpPr>
          <p:nvPr/>
        </p:nvSpPr>
        <p:spPr bwMode="auto">
          <a:xfrm>
            <a:off x="457200" y="0"/>
            <a:ext cx="4241800" cy="584200"/>
          </a:xfrm>
          <a:prstGeom prst="rect">
            <a:avLst/>
          </a:prstGeom>
          <a:noFill/>
          <a:ln w="9525">
            <a:noFill/>
            <a:miter lim="800000"/>
            <a:headEnd/>
            <a:tailEnd/>
          </a:ln>
        </p:spPr>
        <p:txBody>
          <a:bodyPr>
            <a:spAutoFit/>
          </a:bodyPr>
          <a:lstStyle/>
          <a:p>
            <a:r>
              <a:rPr lang="en-US" sz="3200">
                <a:solidFill>
                  <a:srgbClr val="FF0000"/>
                </a:solidFill>
              </a:rPr>
              <a:t>Biological Applications</a:t>
            </a:r>
          </a:p>
        </p:txBody>
      </p:sp>
    </p:spTree>
    <p:extLst>
      <p:ext uri="{BB962C8B-B14F-4D97-AF65-F5344CB8AC3E}">
        <p14:creationId xmlns:p14="http://schemas.microsoft.com/office/powerpoint/2010/main" val="257863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990600" y="381000"/>
            <a:ext cx="7772400" cy="457200"/>
          </a:xfrm>
        </p:spPr>
        <p:txBody>
          <a:bodyPr>
            <a:normAutofit fontScale="90000"/>
          </a:bodyPr>
          <a:lstStyle/>
          <a:p>
            <a:pPr eaLnBrk="1" hangingPunct="1"/>
            <a:r>
              <a:rPr lang="en-US" altLang="en-US" sz="4000" b="1" smtClean="0">
                <a:solidFill>
                  <a:schemeClr val="tx1"/>
                </a:solidFill>
              </a:rPr>
              <a:t>Sodium dodecyl sulfate (SDS)</a:t>
            </a:r>
            <a:endParaRPr lang="en-US" altLang="en-US" sz="2800" b="1" smtClean="0"/>
          </a:p>
        </p:txBody>
      </p:sp>
      <p:sp>
        <p:nvSpPr>
          <p:cNvPr id="112643" name="Text Box 3"/>
          <p:cNvSpPr txBox="1">
            <a:spLocks noChangeArrowheads="1"/>
          </p:cNvSpPr>
          <p:nvPr/>
        </p:nvSpPr>
        <p:spPr bwMode="auto">
          <a:xfrm>
            <a:off x="838200" y="914400"/>
            <a:ext cx="4495800" cy="1938338"/>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a:t>A synthetic detergent</a:t>
            </a:r>
          </a:p>
          <a:p>
            <a:pPr marL="233363" indent="-233363" eaLnBrk="0" hangingPunct="0">
              <a:spcBef>
                <a:spcPct val="50000"/>
              </a:spcBef>
              <a:buFontTx/>
              <a:buChar char="•"/>
            </a:pPr>
            <a:r>
              <a:rPr lang="en-US" altLang="en-US" sz="3000"/>
              <a:t>A 12-carbon tail</a:t>
            </a:r>
          </a:p>
          <a:p>
            <a:pPr marL="233363" indent="-233363" eaLnBrk="0" hangingPunct="0">
              <a:spcBef>
                <a:spcPct val="50000"/>
              </a:spcBef>
              <a:buFontTx/>
              <a:buChar char="•"/>
            </a:pPr>
            <a:r>
              <a:rPr lang="en-US" altLang="en-US" sz="3000"/>
              <a:t>Polar sulfate group</a:t>
            </a:r>
            <a:r>
              <a:rPr lang="en-US" altLang="en-US" sz="3000">
                <a:latin typeface="Times" pitchFamily="18" charset="0"/>
              </a:rPr>
              <a:t> </a:t>
            </a:r>
          </a:p>
        </p:txBody>
      </p:sp>
      <p:pic>
        <p:nvPicPr>
          <p:cNvPr id="112644" name="Picture 4"/>
          <p:cNvPicPr>
            <a:picLocks noGrp="1" noChangeAspect="1" noChangeArrowheads="1"/>
          </p:cNvPicPr>
          <p:nvPr>
            <p:ph idx="1"/>
          </p:nvPr>
        </p:nvPicPr>
        <p:blipFill>
          <a:blip r:embed="rId2" cstate="print"/>
          <a:srcRect/>
          <a:stretch>
            <a:fillRect/>
          </a:stretch>
        </p:blipFill>
        <p:spPr>
          <a:xfrm>
            <a:off x="5181600" y="1295400"/>
            <a:ext cx="2286000" cy="5562600"/>
          </a:xfrm>
        </p:spPr>
      </p:pic>
    </p:spTree>
    <p:extLst>
      <p:ext uri="{BB962C8B-B14F-4D97-AF65-F5344CB8AC3E}">
        <p14:creationId xmlns:p14="http://schemas.microsoft.com/office/powerpoint/2010/main" val="20226418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304800"/>
            <a:ext cx="6553200" cy="609600"/>
          </a:xfrm>
        </p:spPr>
        <p:txBody>
          <a:bodyPr>
            <a:normAutofit fontScale="90000"/>
          </a:bodyPr>
          <a:lstStyle/>
          <a:p>
            <a:pPr eaLnBrk="1" hangingPunct="1"/>
            <a:r>
              <a:rPr lang="en-US" altLang="en-US" sz="4000" b="1" smtClean="0">
                <a:solidFill>
                  <a:schemeClr val="tx1"/>
                </a:solidFill>
              </a:rPr>
              <a:t>Detergents in water</a:t>
            </a:r>
            <a:r>
              <a:rPr lang="en-US" altLang="en-US" sz="2400" smtClean="0">
                <a:solidFill>
                  <a:schemeClr val="tx1"/>
                </a:solidFill>
              </a:rPr>
              <a:t> </a:t>
            </a:r>
          </a:p>
        </p:txBody>
      </p:sp>
      <p:sp>
        <p:nvSpPr>
          <p:cNvPr id="113667" name="Text Box 3"/>
          <p:cNvSpPr txBox="1">
            <a:spLocks noChangeArrowheads="1"/>
          </p:cNvSpPr>
          <p:nvPr/>
        </p:nvSpPr>
        <p:spPr bwMode="auto">
          <a:xfrm>
            <a:off x="533400" y="1752600"/>
            <a:ext cx="4648200" cy="3292475"/>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a:t>Monolayers can form on the surface</a:t>
            </a:r>
          </a:p>
          <a:p>
            <a:pPr marL="233363" indent="-233363" eaLnBrk="0" hangingPunct="0">
              <a:spcBef>
                <a:spcPct val="50000"/>
              </a:spcBef>
              <a:buFontTx/>
              <a:buChar char="•"/>
            </a:pPr>
            <a:endParaRPr lang="en-US" altLang="en-US" sz="3000"/>
          </a:p>
          <a:p>
            <a:pPr marL="233363" indent="-233363" eaLnBrk="0" hangingPunct="0">
              <a:spcBef>
                <a:spcPct val="50000"/>
              </a:spcBef>
              <a:buFontTx/>
              <a:buChar char="•"/>
            </a:pPr>
            <a:r>
              <a:rPr lang="en-US" altLang="en-US" sz="3000"/>
              <a:t>At higher concentrations detergents can form</a:t>
            </a:r>
            <a:r>
              <a:rPr lang="en-US" altLang="en-US" sz="3000" b="1">
                <a:solidFill>
                  <a:srgbClr val="FFFF00"/>
                </a:solidFill>
              </a:rPr>
              <a:t> </a:t>
            </a:r>
            <a:r>
              <a:rPr lang="en-US" altLang="en-US" sz="3000" b="1">
                <a:solidFill>
                  <a:schemeClr val="accent2"/>
                </a:solidFill>
              </a:rPr>
              <a:t>micelles</a:t>
            </a:r>
            <a:endParaRPr lang="en-US" altLang="en-US" sz="3000"/>
          </a:p>
        </p:txBody>
      </p:sp>
      <p:pic>
        <p:nvPicPr>
          <p:cNvPr id="113668" name="Picture 4"/>
          <p:cNvPicPr>
            <a:picLocks noGrp="1" noChangeAspect="1" noChangeArrowheads="1"/>
          </p:cNvPicPr>
          <p:nvPr>
            <p:ph idx="1"/>
          </p:nvPr>
        </p:nvPicPr>
        <p:blipFill>
          <a:blip r:embed="rId2" cstate="print"/>
          <a:srcRect/>
          <a:stretch>
            <a:fillRect/>
          </a:stretch>
        </p:blipFill>
        <p:spPr>
          <a:xfrm>
            <a:off x="6105525" y="990600"/>
            <a:ext cx="3038475" cy="5181600"/>
          </a:xfrm>
        </p:spPr>
      </p:pic>
    </p:spTree>
    <p:extLst>
      <p:ext uri="{BB962C8B-B14F-4D97-AF65-F5344CB8AC3E}">
        <p14:creationId xmlns:p14="http://schemas.microsoft.com/office/powerpoint/2010/main" val="1721610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333375"/>
            <a:ext cx="8229600" cy="504825"/>
          </a:xfrm>
          <a:prstGeom prst="rect">
            <a:avLst/>
          </a:prstGeom>
        </p:spPr>
        <p:txBody>
          <a:bodyPr/>
          <a:lstStyle/>
          <a:p>
            <a:pPr algn="ctr" eaLnBrk="0" hangingPunct="0">
              <a:defRPr/>
            </a:pPr>
            <a:endParaRPr lang="en-US" altLang="zh-TW" sz="3200" kern="0" dirty="0">
              <a:solidFill>
                <a:schemeClr val="tx2"/>
              </a:solidFill>
              <a:latin typeface="Gabriola" pitchFamily="82" charset="0"/>
              <a:ea typeface="新細明體" pitchFamily="18" charset="-120"/>
              <a:cs typeface="+mj-cs"/>
            </a:endParaRPr>
          </a:p>
        </p:txBody>
      </p:sp>
      <p:sp>
        <p:nvSpPr>
          <p:cNvPr id="3" name="Rectangle 3"/>
          <p:cNvSpPr txBox="1">
            <a:spLocks noChangeArrowheads="1"/>
          </p:cNvSpPr>
          <p:nvPr/>
        </p:nvSpPr>
        <p:spPr>
          <a:xfrm>
            <a:off x="152400" y="609600"/>
            <a:ext cx="8991600" cy="6019800"/>
          </a:xfrm>
          <a:prstGeom prst="rect">
            <a:avLst/>
          </a:prstGeom>
        </p:spPr>
        <p:txBody>
          <a:bodyPr/>
          <a:lstStyle/>
          <a:p>
            <a:pPr marL="233363" indent="-233363" eaLnBrk="0" hangingPunct="0">
              <a:spcBef>
                <a:spcPct val="50000"/>
              </a:spcBef>
              <a:buFontTx/>
              <a:buChar char="•"/>
              <a:defRPr/>
            </a:pPr>
            <a:r>
              <a:rPr lang="en-US" altLang="en-US" sz="2800" dirty="0" smtClean="0">
                <a:latin typeface="Goudy Old Style" panose="02020502050305020303" pitchFamily="18" charset="0"/>
              </a:rPr>
              <a:t>H-bonds </a:t>
            </a:r>
            <a:r>
              <a:rPr lang="en-US" altLang="en-US" sz="2800" dirty="0">
                <a:latin typeface="Goudy Old Style" panose="02020502050305020303" pitchFamily="18" charset="0"/>
              </a:rPr>
              <a:t>form between highly electronegative atom of a polar molecule and a </a:t>
            </a:r>
            <a:r>
              <a:rPr lang="en-US" altLang="en-US" sz="2800" dirty="0" smtClean="0">
                <a:latin typeface="Goudy Old Style" panose="02020502050305020303" pitchFamily="18" charset="0"/>
              </a:rPr>
              <a:t>H-atom </a:t>
            </a:r>
            <a:r>
              <a:rPr lang="en-US" altLang="en-US" sz="2800" dirty="0">
                <a:latin typeface="Goudy Old Style" panose="02020502050305020303" pitchFamily="18" charset="0"/>
              </a:rPr>
              <a:t>attached to another electronegative atom </a:t>
            </a:r>
            <a:endParaRPr lang="en-US" altLang="en-US" sz="2800" dirty="0" smtClean="0">
              <a:latin typeface="Goudy Old Style" panose="02020502050305020303" pitchFamily="18" charset="0"/>
            </a:endParaRPr>
          </a:p>
          <a:p>
            <a:pPr marL="233363" indent="-233363" eaLnBrk="0" hangingPunct="0">
              <a:spcBef>
                <a:spcPct val="50000"/>
              </a:spcBef>
              <a:buFontTx/>
              <a:buChar char="•"/>
              <a:defRPr/>
            </a:pPr>
            <a:r>
              <a:rPr lang="en-US" altLang="en-US" sz="2800" dirty="0" smtClean="0">
                <a:latin typeface="Goudy Old Style" panose="02020502050305020303" pitchFamily="18" charset="0"/>
              </a:rPr>
              <a:t>H- </a:t>
            </a:r>
            <a:r>
              <a:rPr lang="en-US" altLang="en-US" sz="2800" dirty="0">
                <a:latin typeface="Goudy Old Style" panose="02020502050305020303" pitchFamily="18" charset="0"/>
              </a:rPr>
              <a:t>bond forms in water molecules as s result of their polarity</a:t>
            </a:r>
          </a:p>
          <a:p>
            <a:pPr marL="233363" indent="-233363" eaLnBrk="0" hangingPunct="0">
              <a:spcBef>
                <a:spcPct val="50000"/>
              </a:spcBef>
              <a:buFontTx/>
              <a:buChar char="•"/>
              <a:defRPr/>
            </a:pPr>
            <a:r>
              <a:rPr lang="en-US" altLang="en-US" sz="2800" dirty="0" smtClean="0">
                <a:latin typeface="Goudy Old Style" panose="02020502050305020303" pitchFamily="18" charset="0"/>
              </a:rPr>
              <a:t>formed </a:t>
            </a:r>
            <a:r>
              <a:rPr lang="en-US" altLang="en-US" sz="2800" dirty="0">
                <a:latin typeface="Goudy Old Style" panose="02020502050305020303" pitchFamily="18" charset="0"/>
              </a:rPr>
              <a:t>when a partially positive hydrogen atom attracts a partially negative oxygen atom of a second water molecule</a:t>
            </a:r>
          </a:p>
          <a:p>
            <a:pPr algn="just">
              <a:buFont typeface="Wingdings" pitchFamily="2" charset="2"/>
              <a:buChar char="v"/>
              <a:defRPr/>
            </a:pPr>
            <a:r>
              <a:rPr lang="en-GB" sz="2800" dirty="0" smtClean="0">
                <a:latin typeface="Goudy Old Style" panose="02020502050305020303" pitchFamily="18" charset="0"/>
              </a:rPr>
              <a:t>Each </a:t>
            </a:r>
            <a:r>
              <a:rPr lang="en-GB" sz="2800" dirty="0">
                <a:latin typeface="Goudy Old Style" panose="02020502050305020303" pitchFamily="18" charset="0"/>
              </a:rPr>
              <a:t>H- atom shares an electron pair with oxygen atom.</a:t>
            </a:r>
          </a:p>
          <a:p>
            <a:pPr algn="just">
              <a:buFont typeface="Wingdings" pitchFamily="2" charset="2"/>
              <a:buChar char="v"/>
              <a:defRPr/>
            </a:pPr>
            <a:r>
              <a:rPr lang="en-GB" sz="2800" dirty="0">
                <a:latin typeface="Goudy Old Style" panose="02020502050305020303" pitchFamily="18" charset="0"/>
              </a:rPr>
              <a:t>The oxygen nucleus is electronegative-attracts e- more strongly than the </a:t>
            </a:r>
            <a:r>
              <a:rPr lang="en-US" altLang="zh-TW" sz="2800" kern="0" dirty="0">
                <a:latin typeface="Goudy Old Style" panose="02020502050305020303" pitchFamily="18" charset="0"/>
                <a:ea typeface="新細明體" pitchFamily="18" charset="-120"/>
              </a:rPr>
              <a:t>more electropositive </a:t>
            </a:r>
            <a:r>
              <a:rPr lang="en-GB" sz="2800" dirty="0">
                <a:latin typeface="Goudy Old Style" panose="02020502050305020303" pitchFamily="18" charset="0"/>
              </a:rPr>
              <a:t> hydrogen nucleus  ( a proton), </a:t>
            </a:r>
          </a:p>
        </p:txBody>
      </p:sp>
      <p:sp>
        <p:nvSpPr>
          <p:cNvPr id="91140" name="TextBox 3"/>
          <p:cNvSpPr txBox="1">
            <a:spLocks noChangeArrowheads="1"/>
          </p:cNvSpPr>
          <p:nvPr/>
        </p:nvSpPr>
        <p:spPr bwMode="auto">
          <a:xfrm>
            <a:off x="0" y="152400"/>
            <a:ext cx="9144000" cy="646113"/>
          </a:xfrm>
          <a:prstGeom prst="rect">
            <a:avLst/>
          </a:prstGeom>
          <a:noFill/>
          <a:ln w="9525">
            <a:noFill/>
            <a:miter lim="800000"/>
            <a:headEnd/>
            <a:tailEnd/>
          </a:ln>
        </p:spPr>
        <p:txBody>
          <a:bodyPr>
            <a:spAutoFit/>
          </a:bodyPr>
          <a:lstStyle/>
          <a:p>
            <a:pPr algn="ctr"/>
            <a:r>
              <a:rPr lang="en-GB" sz="3600" b="1" dirty="0">
                <a:latin typeface="Goudy Old Style" panose="02020502050305020303" pitchFamily="18" charset="0"/>
              </a:rPr>
              <a:t>Bonding in water: Weak interactions</a:t>
            </a:r>
            <a:endParaRPr lang="en-US" sz="3600" b="1" dirty="0">
              <a:latin typeface="Goudy Old Style" panose="02020502050305020303" pitchFamily="18" charset="0"/>
            </a:endParaRPr>
          </a:p>
        </p:txBody>
      </p:sp>
    </p:spTree>
    <p:extLst>
      <p:ext uri="{BB962C8B-B14F-4D97-AF65-F5344CB8AC3E}">
        <p14:creationId xmlns:p14="http://schemas.microsoft.com/office/powerpoint/2010/main" val="29708553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50825" y="5300663"/>
            <a:ext cx="8785225" cy="1368425"/>
          </a:xfrm>
          <a:prstGeom prst="rect">
            <a:avLst/>
          </a:prstGeom>
        </p:spPr>
        <p:txBody>
          <a:bodyPr/>
          <a:lstStyle/>
          <a:p>
            <a:pPr marL="342900" indent="-342900" eaLnBrk="0" hangingPunct="0">
              <a:lnSpc>
                <a:spcPct val="90000"/>
              </a:lnSpc>
              <a:spcBef>
                <a:spcPct val="20000"/>
              </a:spcBef>
              <a:buFontTx/>
              <a:buChar char="•"/>
              <a:defRPr/>
            </a:pPr>
            <a:r>
              <a:rPr lang="en-US" altLang="zh-TW" sz="2000" kern="0" dirty="0">
                <a:latin typeface="+mn-lt"/>
                <a:ea typeface="新細明體" pitchFamily="18" charset="-120"/>
              </a:rPr>
              <a:t>Charged or polar molecules are dissolved easily in water (</a:t>
            </a:r>
            <a:r>
              <a:rPr lang="en-US" altLang="zh-TW" sz="2000" kern="0" dirty="0">
                <a:solidFill>
                  <a:srgbClr val="FF3300"/>
                </a:solidFill>
                <a:latin typeface="+mn-lt"/>
                <a:ea typeface="新細明體" pitchFamily="18" charset="-120"/>
              </a:rPr>
              <a:t>Hydrophilic</a:t>
            </a:r>
            <a:r>
              <a:rPr lang="en-US" altLang="zh-TW" sz="2000" kern="0" dirty="0">
                <a:latin typeface="+mn-lt"/>
                <a:ea typeface="新細明體" pitchFamily="18" charset="-120"/>
              </a:rPr>
              <a:t>). </a:t>
            </a:r>
          </a:p>
          <a:p>
            <a:pPr marL="342900" indent="-342900" eaLnBrk="0" hangingPunct="0">
              <a:lnSpc>
                <a:spcPct val="90000"/>
              </a:lnSpc>
              <a:spcBef>
                <a:spcPct val="20000"/>
              </a:spcBef>
              <a:buFontTx/>
              <a:buChar char="•"/>
              <a:defRPr/>
            </a:pPr>
            <a:r>
              <a:rPr lang="en-US" altLang="zh-TW" sz="2000" kern="0" dirty="0" err="1">
                <a:latin typeface="+mn-lt"/>
                <a:ea typeface="新細明體" pitchFamily="18" charset="-120"/>
              </a:rPr>
              <a:t>Nonpolar</a:t>
            </a:r>
            <a:r>
              <a:rPr lang="en-US" altLang="zh-TW" sz="2000" kern="0" dirty="0">
                <a:latin typeface="+mn-lt"/>
                <a:ea typeface="新細明體" pitchFamily="18" charset="-120"/>
              </a:rPr>
              <a:t> solvents are poor solvents for polar molecule but easily dissolved </a:t>
            </a:r>
            <a:r>
              <a:rPr lang="en-US" altLang="zh-TW" sz="2000" kern="0" dirty="0">
                <a:solidFill>
                  <a:srgbClr val="FF3300"/>
                </a:solidFill>
                <a:latin typeface="+mn-lt"/>
                <a:ea typeface="新細明體" pitchFamily="18" charset="-120"/>
              </a:rPr>
              <a:t>hydrophobic </a:t>
            </a:r>
            <a:r>
              <a:rPr lang="en-US" altLang="zh-TW" sz="2000" kern="0" dirty="0">
                <a:latin typeface="+mn-lt"/>
                <a:ea typeface="新細明體" pitchFamily="18" charset="-120"/>
              </a:rPr>
              <a:t>compound (lipid or waxes).</a:t>
            </a:r>
          </a:p>
          <a:p>
            <a:pPr marL="342900" indent="-342900" eaLnBrk="0" hangingPunct="0">
              <a:lnSpc>
                <a:spcPct val="90000"/>
              </a:lnSpc>
              <a:spcBef>
                <a:spcPct val="20000"/>
              </a:spcBef>
              <a:buFontTx/>
              <a:buChar char="•"/>
              <a:defRPr/>
            </a:pPr>
            <a:r>
              <a:rPr lang="en-US" altLang="zh-TW" sz="2000" kern="0" dirty="0" err="1">
                <a:solidFill>
                  <a:srgbClr val="FF3300"/>
                </a:solidFill>
                <a:latin typeface="+mn-lt"/>
                <a:ea typeface="新細明體" pitchFamily="18" charset="-120"/>
              </a:rPr>
              <a:t>Amphipathic</a:t>
            </a:r>
            <a:r>
              <a:rPr lang="en-US" altLang="zh-TW" sz="2000" kern="0" dirty="0">
                <a:latin typeface="+mn-lt"/>
                <a:ea typeface="新細明體" pitchFamily="18" charset="-120"/>
              </a:rPr>
              <a:t> compounds contain regions that are polar or (charged) and </a:t>
            </a:r>
            <a:r>
              <a:rPr lang="en-US" altLang="zh-TW" sz="2000" kern="0" dirty="0" err="1">
                <a:latin typeface="+mn-lt"/>
                <a:ea typeface="新細明體" pitchFamily="18" charset="-120"/>
              </a:rPr>
              <a:t>nonpolar</a:t>
            </a:r>
            <a:endParaRPr lang="en-US" altLang="zh-TW" sz="2000" kern="0" dirty="0">
              <a:latin typeface="+mn-lt"/>
              <a:ea typeface="新細明體" pitchFamily="18" charset="-120"/>
            </a:endParaRPr>
          </a:p>
        </p:txBody>
      </p:sp>
      <p:pic>
        <p:nvPicPr>
          <p:cNvPr id="114691" name="Picture 3"/>
          <p:cNvPicPr>
            <a:picLocks noChangeAspect="1" noChangeArrowheads="1"/>
          </p:cNvPicPr>
          <p:nvPr/>
        </p:nvPicPr>
        <p:blipFill>
          <a:blip r:embed="rId2" cstate="print"/>
          <a:srcRect/>
          <a:stretch>
            <a:fillRect/>
          </a:stretch>
        </p:blipFill>
        <p:spPr bwMode="auto">
          <a:xfrm>
            <a:off x="303213" y="746125"/>
            <a:ext cx="8535987" cy="4411663"/>
          </a:xfrm>
          <a:prstGeom prst="rect">
            <a:avLst/>
          </a:prstGeom>
          <a:noFill/>
          <a:ln w="9525">
            <a:noFill/>
            <a:miter lim="800000"/>
            <a:headEnd/>
            <a:tailEnd/>
          </a:ln>
        </p:spPr>
      </p:pic>
    </p:spTree>
    <p:extLst>
      <p:ext uri="{BB962C8B-B14F-4D97-AF65-F5344CB8AC3E}">
        <p14:creationId xmlns:p14="http://schemas.microsoft.com/office/powerpoint/2010/main" val="10807173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lIns="90487" tIns="44450" rIns="90487" bIns="44450"/>
          <a:lstStyle/>
          <a:p>
            <a:pPr>
              <a:defRPr/>
            </a:pPr>
            <a:r>
              <a:rPr lang="en-US" sz="4800">
                <a:effectLst>
                  <a:outerShdw blurRad="38100" dist="38100" dir="2700000" algn="tl">
                    <a:srgbClr val="C0C0C0"/>
                  </a:outerShdw>
                </a:effectLst>
                <a:latin typeface="Goudy Old Style" pitchFamily="18" charset="0"/>
              </a:rPr>
              <a:t>Solutions &amp; Suspensions</a:t>
            </a:r>
          </a:p>
        </p:txBody>
      </p:sp>
      <p:sp>
        <p:nvSpPr>
          <p:cNvPr id="7171" name="Rectangle 3"/>
          <p:cNvSpPr>
            <a:spLocks noGrp="1" noChangeArrowheads="1"/>
          </p:cNvSpPr>
          <p:nvPr>
            <p:ph type="body" idx="4294967295"/>
          </p:nvPr>
        </p:nvSpPr>
        <p:spPr>
          <a:xfrm>
            <a:off x="457200" y="1600200"/>
            <a:ext cx="8686800" cy="5029200"/>
          </a:xfrm>
        </p:spPr>
        <p:txBody>
          <a:bodyPr lIns="90487" tIns="44450" rIns="90487" bIns="44450">
            <a:normAutofit lnSpcReduction="10000"/>
          </a:bodyPr>
          <a:lstStyle/>
          <a:p>
            <a:pPr>
              <a:defRPr/>
            </a:pPr>
            <a:r>
              <a:rPr lang="en-US" sz="3600" dirty="0">
                <a:effectLst>
                  <a:outerShdw blurRad="38100" dist="38100" dir="2700000" algn="tl">
                    <a:srgbClr val="C0C0C0"/>
                  </a:outerShdw>
                </a:effectLst>
                <a:latin typeface="Goudy Old Style" pitchFamily="18" charset="0"/>
              </a:rPr>
              <a:t>Water is usually part of a mixture.</a:t>
            </a:r>
          </a:p>
          <a:p>
            <a:pPr>
              <a:defRPr/>
            </a:pPr>
            <a:r>
              <a:rPr lang="en-US" sz="3600" dirty="0">
                <a:effectLst>
                  <a:outerShdw blurRad="38100" dist="38100" dir="2700000" algn="tl">
                    <a:srgbClr val="C0C0C0"/>
                  </a:outerShdw>
                </a:effectLst>
                <a:latin typeface="Goudy Old Style" pitchFamily="18" charset="0"/>
              </a:rPr>
              <a:t>There are two types of </a:t>
            </a:r>
            <a:r>
              <a:rPr lang="en-US" sz="3600" dirty="0" smtClean="0">
                <a:effectLst>
                  <a:outerShdw blurRad="38100" dist="38100" dir="2700000" algn="tl">
                    <a:srgbClr val="C0C0C0"/>
                  </a:outerShdw>
                </a:effectLst>
                <a:latin typeface="Goudy Old Style" pitchFamily="18" charset="0"/>
              </a:rPr>
              <a:t>mixtures:</a:t>
            </a:r>
          </a:p>
          <a:p>
            <a:pPr marL="0" indent="0">
              <a:buNone/>
              <a:defRPr/>
            </a:pPr>
            <a:r>
              <a:rPr lang="en-US" sz="3600" dirty="0" smtClean="0">
                <a:effectLst>
                  <a:outerShdw blurRad="38100" dist="38100" dir="2700000" algn="tl">
                    <a:srgbClr val="C0C0C0"/>
                  </a:outerShdw>
                </a:effectLst>
                <a:latin typeface="Goudy Old Style" pitchFamily="18" charset="0"/>
              </a:rPr>
              <a:t>Solutions</a:t>
            </a:r>
          </a:p>
          <a:p>
            <a:pPr lvl="1">
              <a:lnSpc>
                <a:spcPct val="90000"/>
              </a:lnSpc>
              <a:defRPr/>
            </a:pPr>
            <a:r>
              <a:rPr lang="en-US" dirty="0" smtClean="0">
                <a:effectLst>
                  <a:outerShdw blurRad="38100" dist="38100" dir="2700000" algn="tl">
                    <a:srgbClr val="C0C0C0"/>
                  </a:outerShdw>
                </a:effectLst>
                <a:latin typeface="Goudy Old Style" pitchFamily="18" charset="0"/>
              </a:rPr>
              <a:t>Ionic compounds disperse as ions in water</a:t>
            </a:r>
          </a:p>
          <a:p>
            <a:pPr lvl="1">
              <a:lnSpc>
                <a:spcPct val="90000"/>
              </a:lnSpc>
              <a:defRPr/>
            </a:pPr>
            <a:r>
              <a:rPr lang="en-US" dirty="0" smtClean="0">
                <a:effectLst>
                  <a:outerShdw blurRad="38100" dist="38100" dir="2700000" algn="tl">
                    <a:srgbClr val="C0C0C0"/>
                  </a:outerShdw>
                </a:effectLst>
                <a:latin typeface="Goudy Old Style" pitchFamily="18" charset="0"/>
              </a:rPr>
              <a:t>Evenly distributed</a:t>
            </a:r>
          </a:p>
          <a:p>
            <a:pPr marL="0" indent="0">
              <a:lnSpc>
                <a:spcPct val="90000"/>
              </a:lnSpc>
              <a:buNone/>
              <a:defRPr/>
            </a:pPr>
            <a:r>
              <a:rPr lang="en-US" dirty="0" smtClean="0">
                <a:effectLst>
                  <a:outerShdw blurRad="38100" dist="38100" dir="2700000" algn="tl">
                    <a:srgbClr val="C0C0C0"/>
                  </a:outerShdw>
                </a:effectLst>
                <a:latin typeface="Goudy Old Style" pitchFamily="18" charset="0"/>
              </a:rPr>
              <a:t>SOLUTE: </a:t>
            </a:r>
            <a:r>
              <a:rPr lang="en-US" sz="3200" dirty="0" smtClean="0">
                <a:effectLst>
                  <a:outerShdw blurRad="38100" dist="38100" dir="2700000" algn="tl">
                    <a:srgbClr val="C0C0C0"/>
                  </a:outerShdw>
                </a:effectLst>
                <a:latin typeface="Goudy Old Style" pitchFamily="18" charset="0"/>
              </a:rPr>
              <a:t>Substance that is being dissolved</a:t>
            </a:r>
          </a:p>
          <a:p>
            <a:pPr marL="0" indent="0">
              <a:lnSpc>
                <a:spcPct val="90000"/>
              </a:lnSpc>
              <a:buNone/>
              <a:defRPr/>
            </a:pPr>
            <a:r>
              <a:rPr lang="en-US" dirty="0" smtClean="0">
                <a:effectLst>
                  <a:outerShdw blurRad="38100" dist="38100" dir="2700000" algn="tl">
                    <a:srgbClr val="C0C0C0"/>
                  </a:outerShdw>
                </a:effectLst>
                <a:latin typeface="Goudy Old Style" pitchFamily="18" charset="0"/>
              </a:rPr>
              <a:t>SOLVENT:</a:t>
            </a:r>
          </a:p>
          <a:p>
            <a:pPr lvl="1">
              <a:lnSpc>
                <a:spcPct val="90000"/>
              </a:lnSpc>
              <a:defRPr/>
            </a:pPr>
            <a:r>
              <a:rPr lang="en-US" sz="3200" dirty="0" smtClean="0">
                <a:effectLst>
                  <a:outerShdw blurRad="38100" dist="38100" dir="2700000" algn="tl">
                    <a:srgbClr val="C0C0C0"/>
                  </a:outerShdw>
                </a:effectLst>
                <a:latin typeface="Goudy Old Style" pitchFamily="18" charset="0"/>
              </a:rPr>
              <a:t>Substance into which the solute dissolves</a:t>
            </a:r>
          </a:p>
          <a:p>
            <a:pPr marL="0" indent="0">
              <a:buNone/>
              <a:defRPr/>
            </a:pPr>
            <a:r>
              <a:rPr lang="en-US" sz="4000" dirty="0" smtClean="0">
                <a:effectLst>
                  <a:outerShdw blurRad="38100" dist="38100" dir="2700000" algn="tl">
                    <a:srgbClr val="C0C0C0"/>
                  </a:outerShdw>
                </a:effectLst>
                <a:latin typeface="Goudy Old Style" pitchFamily="18" charset="0"/>
              </a:rPr>
              <a:t>Suspensions</a:t>
            </a:r>
            <a:endParaRPr lang="en-US" sz="4000" dirty="0">
              <a:effectLst>
                <a:outerShdw blurRad="38100" dist="38100" dir="2700000" algn="tl">
                  <a:srgbClr val="C0C0C0"/>
                </a:outerShdw>
              </a:effectLst>
              <a:latin typeface="Goudy Old Style" pitchFamily="18" charset="0"/>
            </a:endParaRPr>
          </a:p>
        </p:txBody>
      </p:sp>
    </p:spTree>
    <p:extLst>
      <p:ext uri="{BB962C8B-B14F-4D97-AF65-F5344CB8AC3E}">
        <p14:creationId xmlns:p14="http://schemas.microsoft.com/office/powerpoint/2010/main" val="59470307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box(in)">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box(in)">
                                      <p:cBhvr>
                                        <p:cTn id="17" dur="500"/>
                                        <p:tgtEl>
                                          <p:spTgt spid="7171">
                                            <p:txEl>
                                              <p:pRg st="2" end="2"/>
                                            </p:txEl>
                                          </p:spTgt>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box(in)">
                                      <p:cBhvr>
                                        <p:cTn id="20" dur="500"/>
                                        <p:tgtEl>
                                          <p:spTgt spid="7171">
                                            <p:txEl>
                                              <p:pRg st="3" end="3"/>
                                            </p:tx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animEffect transition="in" filter="box(in)">
                                      <p:cBhvr>
                                        <p:cTn id="23" dur="500"/>
                                        <p:tgtEl>
                                          <p:spTgt spid="717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171">
                                            <p:txEl>
                                              <p:pRg st="5" end="5"/>
                                            </p:txEl>
                                          </p:spTgt>
                                        </p:tgtEl>
                                        <p:attrNameLst>
                                          <p:attrName>style.visibility</p:attrName>
                                        </p:attrNameLst>
                                      </p:cBhvr>
                                      <p:to>
                                        <p:strVal val="visible"/>
                                      </p:to>
                                    </p:set>
                                    <p:animEffect transition="in" filter="box(in)">
                                      <p:cBhvr>
                                        <p:cTn id="28" dur="500"/>
                                        <p:tgtEl>
                                          <p:spTgt spid="717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7171">
                                            <p:txEl>
                                              <p:pRg st="6" end="6"/>
                                            </p:txEl>
                                          </p:spTgt>
                                        </p:tgtEl>
                                        <p:attrNameLst>
                                          <p:attrName>style.visibility</p:attrName>
                                        </p:attrNameLst>
                                      </p:cBhvr>
                                      <p:to>
                                        <p:strVal val="visible"/>
                                      </p:to>
                                    </p:set>
                                    <p:animEffect transition="in" filter="box(in)">
                                      <p:cBhvr>
                                        <p:cTn id="33" dur="500"/>
                                        <p:tgtEl>
                                          <p:spTgt spid="7171">
                                            <p:txEl>
                                              <p:pRg st="6" end="6"/>
                                            </p:txEl>
                                          </p:spTgt>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7171">
                                            <p:txEl>
                                              <p:pRg st="7" end="7"/>
                                            </p:txEl>
                                          </p:spTgt>
                                        </p:tgtEl>
                                        <p:attrNameLst>
                                          <p:attrName>style.visibility</p:attrName>
                                        </p:attrNameLst>
                                      </p:cBhvr>
                                      <p:to>
                                        <p:strVal val="visible"/>
                                      </p:to>
                                    </p:set>
                                    <p:animEffect transition="in" filter="box(in)">
                                      <p:cBhvr>
                                        <p:cTn id="36" dur="500"/>
                                        <p:tgtEl>
                                          <p:spTgt spid="7171">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7171">
                                            <p:txEl>
                                              <p:pRg st="8" end="8"/>
                                            </p:txEl>
                                          </p:spTgt>
                                        </p:tgtEl>
                                        <p:attrNameLst>
                                          <p:attrName>style.visibility</p:attrName>
                                        </p:attrNameLst>
                                      </p:cBhvr>
                                      <p:to>
                                        <p:strVal val="visible"/>
                                      </p:to>
                                    </p:set>
                                    <p:animEffect transition="in" filter="box(in)">
                                      <p:cBhvr>
                                        <p:cTn id="41"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lIns="90487" tIns="44450" rIns="90487" bIns="44450"/>
          <a:lstStyle/>
          <a:p>
            <a:pPr>
              <a:defRPr/>
            </a:pPr>
            <a:r>
              <a:rPr lang="en-US" sz="4800" b="1">
                <a:solidFill>
                  <a:schemeClr val="tx1"/>
                </a:solidFill>
                <a:effectLst>
                  <a:outerShdw blurRad="38100" dist="38100" dir="2700000" algn="tl">
                    <a:srgbClr val="C0C0C0"/>
                  </a:outerShdw>
                </a:effectLst>
                <a:latin typeface="Comic Sans MS" pitchFamily="66" charset="0"/>
              </a:rPr>
              <a:t>Solution</a:t>
            </a:r>
          </a:p>
        </p:txBody>
      </p:sp>
      <p:pic>
        <p:nvPicPr>
          <p:cNvPr id="116739" name="Picture 4" descr="nacl_dissolving"/>
          <p:cNvPicPr>
            <a:picLocks noChangeAspect="1" noChangeArrowheads="1"/>
          </p:cNvPicPr>
          <p:nvPr/>
        </p:nvPicPr>
        <p:blipFill>
          <a:blip r:embed="rId3" cstate="print"/>
          <a:srcRect/>
          <a:stretch>
            <a:fillRect/>
          </a:stretch>
        </p:blipFill>
        <p:spPr bwMode="auto">
          <a:xfrm>
            <a:off x="685800" y="1828800"/>
            <a:ext cx="8001000" cy="3875088"/>
          </a:xfrm>
          <a:prstGeom prst="rect">
            <a:avLst/>
          </a:prstGeom>
          <a:noFill/>
          <a:ln w="9525">
            <a:noFill/>
            <a:miter lim="800000"/>
            <a:headEnd/>
            <a:tailEnd/>
          </a:ln>
        </p:spPr>
      </p:pic>
    </p:spTree>
    <p:extLst>
      <p:ext uri="{BB962C8B-B14F-4D97-AF65-F5344CB8AC3E}">
        <p14:creationId xmlns:p14="http://schemas.microsoft.com/office/powerpoint/2010/main" val="1959395422"/>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228600"/>
            <a:ext cx="7772400" cy="685800"/>
          </a:xfrm>
        </p:spPr>
        <p:txBody>
          <a:bodyPr>
            <a:normAutofit fontScale="90000"/>
          </a:bodyPr>
          <a:lstStyle/>
          <a:p>
            <a:pPr eaLnBrk="1" hangingPunct="1"/>
            <a:r>
              <a:rPr lang="en-US" altLang="en-US" sz="4000" b="1" smtClean="0">
                <a:latin typeface="Goudy Old Style" pitchFamily="18" charset="0"/>
              </a:rPr>
              <a:t>Water Is Nucleophilic</a:t>
            </a:r>
            <a:r>
              <a:rPr lang="en-US" altLang="en-US" sz="2800" b="1" smtClean="0">
                <a:latin typeface="Goudy Old Style" pitchFamily="18" charset="0"/>
              </a:rPr>
              <a:t> </a:t>
            </a:r>
          </a:p>
        </p:txBody>
      </p:sp>
      <p:sp>
        <p:nvSpPr>
          <p:cNvPr id="117763" name="Text Box 3"/>
          <p:cNvSpPr txBox="1">
            <a:spLocks noChangeArrowheads="1"/>
          </p:cNvSpPr>
          <p:nvPr/>
        </p:nvSpPr>
        <p:spPr bwMode="auto">
          <a:xfrm>
            <a:off x="0" y="2209800"/>
            <a:ext cx="8915400" cy="3554413"/>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000" b="1" dirty="0">
                <a:solidFill>
                  <a:schemeClr val="accent2"/>
                </a:solidFill>
                <a:latin typeface="Goudy Old Style" pitchFamily="18" charset="0"/>
              </a:rPr>
              <a:t>Nucleophiles</a:t>
            </a:r>
            <a:r>
              <a:rPr lang="en-US" altLang="en-US" sz="3000" dirty="0">
                <a:solidFill>
                  <a:schemeClr val="accent2"/>
                </a:solidFill>
                <a:latin typeface="Goudy Old Style" pitchFamily="18" charset="0"/>
              </a:rPr>
              <a:t> </a:t>
            </a:r>
            <a:r>
              <a:rPr lang="en-US" altLang="en-US" sz="3000" dirty="0">
                <a:latin typeface="Goudy Old Style" pitchFamily="18" charset="0"/>
              </a:rPr>
              <a:t>- electron-rich atoms or groups seeking positively charged groups </a:t>
            </a:r>
          </a:p>
          <a:p>
            <a:pPr marL="233363" indent="-233363" eaLnBrk="0" hangingPunct="0">
              <a:spcBef>
                <a:spcPct val="50000"/>
              </a:spcBef>
              <a:buFontTx/>
              <a:buChar char="•"/>
            </a:pPr>
            <a:r>
              <a:rPr lang="en-US" altLang="en-US" sz="3000" b="1" dirty="0">
                <a:solidFill>
                  <a:schemeClr val="accent2"/>
                </a:solidFill>
                <a:latin typeface="Goudy Old Style" pitchFamily="18" charset="0"/>
              </a:rPr>
              <a:t>Electrophiles</a:t>
            </a:r>
            <a:r>
              <a:rPr lang="en-US" altLang="en-US" sz="3000" dirty="0">
                <a:latin typeface="Goudy Old Style" pitchFamily="18" charset="0"/>
              </a:rPr>
              <a:t> - electron-deficient atoms or groups</a:t>
            </a:r>
          </a:p>
          <a:p>
            <a:pPr marL="233363" indent="-233363" eaLnBrk="0" hangingPunct="0">
              <a:spcBef>
                <a:spcPct val="50000"/>
              </a:spcBef>
              <a:buFontTx/>
              <a:buChar char="•"/>
            </a:pPr>
            <a:r>
              <a:rPr lang="en-US" altLang="en-US" sz="3000" dirty="0">
                <a:latin typeface="Goudy Old Style" pitchFamily="18" charset="0"/>
              </a:rPr>
              <a:t>Water is a relatively weak nucleophile </a:t>
            </a:r>
          </a:p>
          <a:p>
            <a:pPr marL="233363" indent="-233363" eaLnBrk="0" hangingPunct="0">
              <a:spcBef>
                <a:spcPct val="50000"/>
              </a:spcBef>
              <a:buFontTx/>
              <a:buChar char="•"/>
            </a:pPr>
            <a:r>
              <a:rPr lang="en-US" altLang="en-US" sz="3000" dirty="0">
                <a:latin typeface="Goudy Old Style" pitchFamily="18" charset="0"/>
              </a:rPr>
              <a:t>Due to its high cellular concentration, hydrolysis reactions in water are thermodynamically favored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14400" y="228600"/>
            <a:ext cx="7772400" cy="685800"/>
          </a:xfrm>
        </p:spPr>
        <p:txBody>
          <a:bodyPr>
            <a:normAutofit fontScale="90000"/>
          </a:bodyPr>
          <a:lstStyle/>
          <a:p>
            <a:pPr eaLnBrk="1" hangingPunct="1"/>
            <a:r>
              <a:rPr lang="en-US" altLang="en-US" sz="4000" b="1" smtClean="0">
                <a:solidFill>
                  <a:schemeClr val="tx1"/>
                </a:solidFill>
                <a:latin typeface="Goudy Old Style" pitchFamily="18" charset="0"/>
              </a:rPr>
              <a:t>Hydrolysis of a peptide</a:t>
            </a:r>
            <a:endParaRPr lang="en-US" altLang="en-US" sz="2400" smtClean="0">
              <a:solidFill>
                <a:schemeClr val="tx1"/>
              </a:solidFill>
              <a:latin typeface="Goudy Old Style" pitchFamily="18" charset="0"/>
            </a:endParaRPr>
          </a:p>
        </p:txBody>
      </p:sp>
      <p:pic>
        <p:nvPicPr>
          <p:cNvPr id="118787" name="Picture 3"/>
          <p:cNvPicPr>
            <a:picLocks noGrp="1" noChangeAspect="1" noChangeArrowheads="1"/>
          </p:cNvPicPr>
          <p:nvPr>
            <p:ph idx="1"/>
          </p:nvPr>
        </p:nvPicPr>
        <p:blipFill>
          <a:blip r:embed="rId2" cstate="print"/>
          <a:srcRect/>
          <a:stretch>
            <a:fillRect/>
          </a:stretch>
        </p:blipFill>
        <p:spPr>
          <a:xfrm>
            <a:off x="1524000" y="1600200"/>
            <a:ext cx="6242050" cy="4484688"/>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a:bodyPr>
          <a:lstStyle/>
          <a:p>
            <a:r>
              <a:rPr lang="en-US" altLang="zh-TW" sz="3200" b="1" dirty="0" smtClean="0">
                <a:solidFill>
                  <a:srgbClr val="FF3300"/>
                </a:solidFill>
                <a:latin typeface="Goudy Old Style" pitchFamily="18" charset="0"/>
                <a:ea typeface="PMingLiU" pitchFamily="18" charset="-120"/>
              </a:rPr>
              <a:t>Ionization of Water</a:t>
            </a:r>
            <a:endParaRPr lang="en-US" altLang="zh-TW" sz="3200" b="1" i="1" dirty="0" smtClean="0">
              <a:solidFill>
                <a:srgbClr val="FF3300"/>
              </a:solidFill>
              <a:latin typeface="Goudy Old Style" pitchFamily="18" charset="0"/>
              <a:ea typeface="PMingLiU" pitchFamily="18" charset="-120"/>
            </a:endParaRPr>
          </a:p>
        </p:txBody>
      </p:sp>
      <p:sp>
        <p:nvSpPr>
          <p:cNvPr id="122883" name="Rectangle 3"/>
          <p:cNvSpPr>
            <a:spLocks noGrp="1" noChangeArrowheads="1"/>
          </p:cNvSpPr>
          <p:nvPr>
            <p:ph type="body" idx="1"/>
          </p:nvPr>
        </p:nvSpPr>
        <p:spPr>
          <a:xfrm>
            <a:off x="457200" y="1600200"/>
            <a:ext cx="8610600" cy="4525963"/>
          </a:xfrm>
        </p:spPr>
        <p:txBody>
          <a:bodyPr/>
          <a:lstStyle/>
          <a:p>
            <a:r>
              <a:rPr lang="en-US" altLang="zh-TW" dirty="0" smtClean="0">
                <a:latin typeface="Gabriola" pitchFamily="82" charset="0"/>
                <a:ea typeface="PMingLiU" pitchFamily="18" charset="-120"/>
              </a:rPr>
              <a:t>Pure water is slightly ionized</a:t>
            </a:r>
          </a:p>
          <a:p>
            <a:r>
              <a:rPr lang="en-US" altLang="zh-TW" dirty="0" smtClean="0">
                <a:latin typeface="Gabriola" pitchFamily="82" charset="0"/>
                <a:ea typeface="PMingLiU" pitchFamily="18" charset="-120"/>
              </a:rPr>
              <a:t>Ionization </a:t>
            </a:r>
            <a:r>
              <a:rPr lang="en-US" altLang="zh-TW" dirty="0" smtClean="0">
                <a:latin typeface="Gabriola" pitchFamily="82" charset="0"/>
                <a:ea typeface="PMingLiU" pitchFamily="18" charset="-120"/>
              </a:rPr>
              <a:t>of Water Is Expressed by an Equilibrium Constant</a:t>
            </a:r>
          </a:p>
          <a:p>
            <a:r>
              <a:rPr lang="en-US" altLang="zh-TW" dirty="0">
                <a:latin typeface="Gabriola" pitchFamily="82" charset="0"/>
                <a:ea typeface="PMingLiU" pitchFamily="18" charset="-120"/>
              </a:rPr>
              <a:t>the H</a:t>
            </a:r>
            <a:r>
              <a:rPr lang="en-US" altLang="zh-TW" baseline="30000" dirty="0">
                <a:latin typeface="Gabriola" pitchFamily="82" charset="0"/>
                <a:ea typeface="PMingLiU" pitchFamily="18" charset="-120"/>
              </a:rPr>
              <a:t>+</a:t>
            </a:r>
            <a:r>
              <a:rPr lang="en-US" altLang="zh-TW" dirty="0">
                <a:latin typeface="Gabriola" pitchFamily="82" charset="0"/>
                <a:ea typeface="PMingLiU" pitchFamily="18" charset="-120"/>
              </a:rPr>
              <a:t> and OH</a:t>
            </a:r>
            <a:r>
              <a:rPr lang="en-US" altLang="zh-TW" baseline="30000" dirty="0">
                <a:latin typeface="Gabriola" pitchFamily="82" charset="0"/>
                <a:ea typeface="PMingLiU" pitchFamily="18" charset="-120"/>
              </a:rPr>
              <a:t>-</a:t>
            </a:r>
            <a:r>
              <a:rPr lang="en-US" altLang="zh-TW" dirty="0">
                <a:latin typeface="Gabriola" pitchFamily="82" charset="0"/>
                <a:ea typeface="PMingLiU" pitchFamily="18" charset="-120"/>
              </a:rPr>
              <a:t> </a:t>
            </a:r>
            <a:r>
              <a:rPr lang="en-US" altLang="zh-TW" dirty="0" smtClean="0">
                <a:latin typeface="Gabriola" pitchFamily="82" charset="0"/>
                <a:ea typeface="PMingLiU" pitchFamily="18" charset="-120"/>
              </a:rPr>
              <a:t>Concentrations of a sol is The </a:t>
            </a:r>
            <a:r>
              <a:rPr lang="en-US" altLang="zh-TW" dirty="0" smtClean="0">
                <a:latin typeface="Gabriola" pitchFamily="82" charset="0"/>
                <a:ea typeface="PMingLiU" pitchFamily="18" charset="-120"/>
              </a:rPr>
              <a:t>pH Scale </a:t>
            </a:r>
            <a:r>
              <a:rPr lang="en-US" altLang="zh-TW" dirty="0" smtClean="0">
                <a:latin typeface="Gabriola" pitchFamily="82" charset="0"/>
                <a:ea typeface="PMingLiU" pitchFamily="18" charset="-120"/>
              </a:rPr>
              <a:t>designated by the </a:t>
            </a:r>
            <a:r>
              <a:rPr lang="en-US" altLang="zh-TW" dirty="0" err="1" smtClean="0">
                <a:latin typeface="Gabriola" pitchFamily="82" charset="0"/>
                <a:ea typeface="PMingLiU" pitchFamily="18" charset="-120"/>
              </a:rPr>
              <a:t>pH.</a:t>
            </a:r>
            <a:r>
              <a:rPr lang="en-US" altLang="zh-TW" dirty="0" smtClean="0">
                <a:latin typeface="Gabriola" pitchFamily="82" charset="0"/>
                <a:ea typeface="PMingLiU" pitchFamily="18" charset="-120"/>
              </a:rPr>
              <a:t> </a:t>
            </a:r>
          </a:p>
          <a:p>
            <a:r>
              <a:rPr lang="en-US" altLang="zh-TW" dirty="0" smtClean="0">
                <a:latin typeface="Gabriola" pitchFamily="82" charset="0"/>
                <a:ea typeface="PMingLiU" pitchFamily="18" charset="-120"/>
              </a:rPr>
              <a:t>Weak acids </a:t>
            </a:r>
            <a:r>
              <a:rPr lang="en-US" altLang="zh-TW" dirty="0" smtClean="0">
                <a:latin typeface="Gabriola" pitchFamily="82" charset="0"/>
                <a:ea typeface="PMingLiU" pitchFamily="18" charset="-120"/>
              </a:rPr>
              <a:t>and </a:t>
            </a:r>
            <a:r>
              <a:rPr lang="en-US" altLang="zh-TW" dirty="0" smtClean="0">
                <a:latin typeface="Gabriola" pitchFamily="82" charset="0"/>
                <a:ea typeface="PMingLiU" pitchFamily="18" charset="-120"/>
              </a:rPr>
              <a:t>bases have characteristic dissociation </a:t>
            </a:r>
            <a:r>
              <a:rPr lang="en-US" altLang="zh-TW" dirty="0" smtClean="0">
                <a:latin typeface="Gabriola" pitchFamily="82" charset="0"/>
                <a:ea typeface="PMingLiU" pitchFamily="18" charset="-120"/>
              </a:rPr>
              <a:t>Constants</a:t>
            </a:r>
          </a:p>
          <a:p>
            <a:r>
              <a:rPr lang="en-US" altLang="zh-TW" dirty="0" smtClean="0">
                <a:latin typeface="Gabriola" pitchFamily="82" charset="0"/>
                <a:ea typeface="PMingLiU" pitchFamily="18" charset="-120"/>
              </a:rPr>
              <a:t>Titration Curves Reveal the </a:t>
            </a:r>
            <a:r>
              <a:rPr lang="en-US" altLang="zh-TW" dirty="0" err="1" smtClean="0">
                <a:latin typeface="Gabriola" pitchFamily="82" charset="0"/>
                <a:ea typeface="PMingLiU" pitchFamily="18" charset="-120"/>
              </a:rPr>
              <a:t>p</a:t>
            </a:r>
            <a:r>
              <a:rPr lang="en-US" altLang="zh-TW" i="1" dirty="0" err="1" smtClean="0">
                <a:latin typeface="Gabriola" pitchFamily="82" charset="0"/>
                <a:ea typeface="PMingLiU" pitchFamily="18" charset="-120"/>
              </a:rPr>
              <a:t>K</a:t>
            </a:r>
            <a:r>
              <a:rPr lang="en-US" altLang="zh-TW" dirty="0" err="1" smtClean="0">
                <a:latin typeface="Gabriola" pitchFamily="82" charset="0"/>
                <a:ea typeface="PMingLiU" pitchFamily="18" charset="-120"/>
              </a:rPr>
              <a:t>a</a:t>
            </a:r>
            <a:r>
              <a:rPr lang="en-US" altLang="zh-TW" dirty="0" smtClean="0">
                <a:latin typeface="Gabriola" pitchFamily="82" charset="0"/>
                <a:ea typeface="PMingLiU" pitchFamily="18" charset="-120"/>
              </a:rPr>
              <a:t> of Weak Acids</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0" hangingPunct="0">
              <a:defRPr/>
            </a:pPr>
            <a:r>
              <a:rPr lang="en-GB" sz="4000" kern="0">
                <a:solidFill>
                  <a:schemeClr val="tx2"/>
                </a:solidFill>
                <a:latin typeface="Gabriola" pitchFamily="82" charset="0"/>
                <a:ea typeface="+mj-ea"/>
                <a:cs typeface="+mj-cs"/>
              </a:rPr>
              <a:t>Ionization of water</a:t>
            </a:r>
            <a:endParaRPr lang="en-US" sz="4000" kern="0">
              <a:solidFill>
                <a:schemeClr val="tx2"/>
              </a:solidFill>
              <a:latin typeface="Gabriola" pitchFamily="82" charset="0"/>
              <a:ea typeface="+mj-ea"/>
              <a:cs typeface="+mj-cs"/>
            </a:endParaRPr>
          </a:p>
        </p:txBody>
      </p:sp>
      <p:sp>
        <p:nvSpPr>
          <p:cNvPr id="3" name="Rectangle 3"/>
          <p:cNvSpPr txBox="1">
            <a:spLocks noChangeArrowheads="1"/>
          </p:cNvSpPr>
          <p:nvPr/>
        </p:nvSpPr>
        <p:spPr bwMode="auto">
          <a:xfrm>
            <a:off x="457200" y="1066800"/>
            <a:ext cx="8305800" cy="54864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3200" kern="0" dirty="0">
                <a:latin typeface="Gabriola" pitchFamily="82" charset="0"/>
              </a:rPr>
              <a:t>Water molecules have a slight tendency to ionize </a:t>
            </a:r>
          </a:p>
          <a:p>
            <a:pPr marL="342900" indent="-342900" eaLnBrk="0" hangingPunct="0">
              <a:spcBef>
                <a:spcPct val="20000"/>
              </a:spcBef>
              <a:buFontTx/>
              <a:buChar char="•"/>
              <a:defRPr/>
            </a:pPr>
            <a:r>
              <a:rPr lang="en-US" sz="3200" kern="0" dirty="0">
                <a:latin typeface="Gabriola" pitchFamily="82" charset="0"/>
              </a:rPr>
              <a:t> undergo reversible ionization to form hydrogen ion ( proton) and a hydroxide ion giving an </a:t>
            </a:r>
            <a:r>
              <a:rPr lang="en-US" sz="3200" kern="0" dirty="0" err="1">
                <a:latin typeface="Gabriola" pitchFamily="82" charset="0"/>
              </a:rPr>
              <a:t>eqillibrium</a:t>
            </a:r>
            <a:r>
              <a:rPr lang="en-US" sz="3200" kern="0" dirty="0">
                <a:latin typeface="Gabriola" pitchFamily="82" charset="0"/>
              </a:rPr>
              <a:t>.</a:t>
            </a:r>
          </a:p>
          <a:p>
            <a:pPr marL="342900" indent="-342900" eaLnBrk="0" hangingPunct="0">
              <a:spcBef>
                <a:spcPct val="20000"/>
              </a:spcBef>
              <a:buFontTx/>
              <a:buChar char="•"/>
              <a:defRPr/>
            </a:pPr>
            <a:endParaRPr lang="en-US" sz="3200" b="1" kern="0" dirty="0">
              <a:latin typeface="Gabriola" pitchFamily="82" charset="0"/>
            </a:endParaRPr>
          </a:p>
          <a:p>
            <a:pPr marL="342900" indent="-342900" eaLnBrk="0" hangingPunct="0">
              <a:spcBef>
                <a:spcPct val="20000"/>
              </a:spcBef>
              <a:buFontTx/>
              <a:buChar char="•"/>
              <a:defRPr/>
            </a:pPr>
            <a:endParaRPr lang="en-US" sz="3200" b="1" kern="0" baseline="30000" dirty="0">
              <a:latin typeface="Gabriola" pitchFamily="82" charset="0"/>
            </a:endParaRPr>
          </a:p>
          <a:p>
            <a:pPr marL="342900" indent="-342900">
              <a:lnSpc>
                <a:spcPct val="90000"/>
              </a:lnSpc>
              <a:spcBef>
                <a:spcPct val="20000"/>
              </a:spcBef>
              <a:defRPr/>
            </a:pPr>
            <a:r>
              <a:rPr lang="en-US" sz="3200" b="1" dirty="0"/>
              <a:t>                 		 </a:t>
            </a:r>
            <a:r>
              <a:rPr lang="en-US" sz="2400" b="1" dirty="0">
                <a:effectLst>
                  <a:outerShdw blurRad="38100" dist="38100" dir="2700000" algn="tl">
                    <a:srgbClr val="C0C0C0"/>
                  </a:outerShdw>
                </a:effectLst>
                <a:latin typeface="Gabriola" pitchFamily="82" charset="0"/>
              </a:rPr>
              <a:t>Hydrogen Ion 	Hydroxide Ion</a:t>
            </a:r>
          </a:p>
          <a:p>
            <a:pPr marL="342900" indent="-342900">
              <a:lnSpc>
                <a:spcPct val="90000"/>
              </a:lnSpc>
              <a:spcBef>
                <a:spcPct val="20000"/>
              </a:spcBef>
              <a:defRPr/>
            </a:pPr>
            <a:r>
              <a:rPr lang="en-US" sz="2400" b="1" dirty="0">
                <a:effectLst>
                  <a:outerShdw blurRad="38100" dist="38100" dir="2700000" algn="tl">
                    <a:srgbClr val="C0C0C0"/>
                  </a:outerShdw>
                </a:effectLst>
                <a:latin typeface="Gabriola" pitchFamily="82" charset="0"/>
              </a:rPr>
              <a:t>               				  Acid                         Base</a:t>
            </a:r>
          </a:p>
          <a:p>
            <a:pPr marL="342900" indent="-342900">
              <a:lnSpc>
                <a:spcPct val="90000"/>
              </a:lnSpc>
              <a:spcBef>
                <a:spcPct val="20000"/>
              </a:spcBef>
              <a:defRPr/>
            </a:pPr>
            <a:endParaRPr lang="en-US" sz="2400" b="1" dirty="0">
              <a:effectLst>
                <a:outerShdw blurRad="38100" dist="38100" dir="2700000" algn="tl">
                  <a:srgbClr val="C0C0C0"/>
                </a:outerShdw>
              </a:effectLst>
              <a:latin typeface="Gabriola" pitchFamily="82" charset="0"/>
            </a:endParaRPr>
          </a:p>
          <a:p>
            <a:pPr marL="342900" indent="-342900" eaLnBrk="0" hangingPunct="0">
              <a:spcBef>
                <a:spcPct val="20000"/>
              </a:spcBef>
              <a:buFontTx/>
              <a:buChar char="•"/>
              <a:defRPr/>
            </a:pPr>
            <a:r>
              <a:rPr lang="en-US" sz="3200" dirty="0">
                <a:effectLst>
                  <a:outerShdw blurRad="38100" dist="38100" dir="2700000" algn="tl">
                    <a:srgbClr val="C0C0C0"/>
                  </a:outerShdw>
                </a:effectLst>
                <a:latin typeface="Gabriola" pitchFamily="82" charset="0"/>
              </a:rPr>
              <a:t>One water molecule in 550 million naturally dissociates into a Hydrogen Ion (H+) and a Hydroxide Ion (OH-</a:t>
            </a:r>
            <a:endParaRPr lang="en-US" sz="3200" kern="0" baseline="30000" dirty="0">
              <a:latin typeface="Gabriola" pitchFamily="82" charset="0"/>
            </a:endParaRPr>
          </a:p>
          <a:p>
            <a:pPr marL="342900" indent="-342900" eaLnBrk="0" hangingPunct="0">
              <a:spcBef>
                <a:spcPct val="20000"/>
              </a:spcBef>
              <a:buFontTx/>
              <a:buChar char="•"/>
              <a:defRPr/>
            </a:pPr>
            <a:endParaRPr lang="en-US" sz="3200" b="1" kern="0" baseline="30000" dirty="0">
              <a:latin typeface="Gabriola" pitchFamily="82" charset="0"/>
            </a:endParaRPr>
          </a:p>
        </p:txBody>
      </p:sp>
      <p:sp>
        <p:nvSpPr>
          <p:cNvPr id="123908" name="Text Box 4"/>
          <p:cNvSpPr txBox="1">
            <a:spLocks noChangeArrowheads="1"/>
          </p:cNvSpPr>
          <p:nvPr/>
        </p:nvSpPr>
        <p:spPr bwMode="auto">
          <a:xfrm>
            <a:off x="685800" y="2895600"/>
            <a:ext cx="7467600" cy="823913"/>
          </a:xfrm>
          <a:prstGeom prst="rect">
            <a:avLst/>
          </a:prstGeom>
          <a:noFill/>
          <a:ln w="9525">
            <a:noFill/>
            <a:miter lim="800000"/>
            <a:headEnd/>
            <a:tailEnd/>
          </a:ln>
        </p:spPr>
        <p:txBody>
          <a:bodyPr>
            <a:spAutoFit/>
          </a:bodyPr>
          <a:lstStyle/>
          <a:p>
            <a:pPr algn="ctr" eaLnBrk="0" hangingPunct="0">
              <a:spcBef>
                <a:spcPct val="50000"/>
              </a:spcBef>
            </a:pPr>
            <a:r>
              <a:rPr lang="en-US" sz="4800">
                <a:latin typeface="Arial Black" pitchFamily="34" charset="0"/>
              </a:rPr>
              <a:t>H</a:t>
            </a:r>
            <a:r>
              <a:rPr lang="en-US" sz="4800" baseline="-25000">
                <a:latin typeface="Arial Black" pitchFamily="34" charset="0"/>
              </a:rPr>
              <a:t>2</a:t>
            </a:r>
            <a:r>
              <a:rPr lang="en-US" sz="4800">
                <a:latin typeface="Arial Black" pitchFamily="34" charset="0"/>
              </a:rPr>
              <a:t>O  </a:t>
            </a:r>
            <a:r>
              <a:rPr lang="en-US" sz="4800">
                <a:latin typeface="Arial Black" pitchFamily="34" charset="0"/>
                <a:sym typeface="Wingdings 3" pitchFamily="18" charset="2"/>
              </a:rPr>
              <a:t>  H</a:t>
            </a:r>
            <a:r>
              <a:rPr lang="en-US" sz="4800" baseline="30000">
                <a:latin typeface="Arial Black" pitchFamily="34" charset="0"/>
                <a:sym typeface="Wingdings 3" pitchFamily="18" charset="2"/>
              </a:rPr>
              <a:t>+</a:t>
            </a:r>
            <a:r>
              <a:rPr lang="en-US" sz="4800">
                <a:latin typeface="Arial Black" pitchFamily="34" charset="0"/>
                <a:sym typeface="Wingdings 3" pitchFamily="18" charset="2"/>
              </a:rPr>
              <a:t>  +  OH</a:t>
            </a:r>
            <a:r>
              <a:rPr lang="en-US" sz="6600" b="1" baseline="34000">
                <a:latin typeface="Arial Black" pitchFamily="34" charset="0"/>
                <a:sym typeface="Wingdings 3" pitchFamily="18" charset="2"/>
              </a:rPr>
              <a:t>-</a:t>
            </a:r>
            <a:endParaRPr lang="en-US" sz="6600" b="1" baseline="34000">
              <a:latin typeface="Arial Black"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152400"/>
            <a:ext cx="8229600" cy="706438"/>
          </a:xfrm>
        </p:spPr>
        <p:txBody>
          <a:bodyPr/>
          <a:lstStyle/>
          <a:p>
            <a:r>
              <a:rPr lang="en-US" altLang="zh-TW" sz="4000" b="1" smtClean="0">
                <a:solidFill>
                  <a:schemeClr val="tx1"/>
                </a:solidFill>
                <a:latin typeface="Goudy Old Style" pitchFamily="18" charset="0"/>
                <a:ea typeface="PMingLiU" pitchFamily="18" charset="-120"/>
              </a:rPr>
              <a:t>Hydronium ions and proton hopping</a:t>
            </a:r>
          </a:p>
        </p:txBody>
      </p:sp>
      <p:pic>
        <p:nvPicPr>
          <p:cNvPr id="124931" name="Picture 3" descr="Fig 04-12"/>
          <p:cNvPicPr>
            <a:picLocks noGrp="1" noChangeAspect="1" noChangeArrowheads="1"/>
          </p:cNvPicPr>
          <p:nvPr>
            <p:ph sz="quarter" idx="1"/>
          </p:nvPr>
        </p:nvPicPr>
        <p:blipFill>
          <a:blip r:embed="rId3" cstate="print"/>
          <a:srcRect/>
          <a:stretch>
            <a:fillRect/>
          </a:stretch>
        </p:blipFill>
        <p:spPr>
          <a:xfrm>
            <a:off x="4794250" y="1052513"/>
            <a:ext cx="4273550" cy="4662487"/>
          </a:xfrm>
        </p:spPr>
      </p:pic>
      <p:pic>
        <p:nvPicPr>
          <p:cNvPr id="124932" name="Picture 5"/>
          <p:cNvPicPr>
            <a:picLocks noGrp="1" noChangeAspect="1" noChangeArrowheads="1"/>
          </p:cNvPicPr>
          <p:nvPr>
            <p:ph sz="quarter" idx="2"/>
          </p:nvPr>
        </p:nvPicPr>
        <p:blipFill>
          <a:blip r:embed="rId4" cstate="print"/>
          <a:srcRect/>
          <a:stretch>
            <a:fillRect/>
          </a:stretch>
        </p:blipFill>
        <p:spPr>
          <a:xfrm>
            <a:off x="2438400" y="5791200"/>
            <a:ext cx="6553200" cy="990600"/>
          </a:xfrm>
        </p:spPr>
      </p:pic>
      <p:sp>
        <p:nvSpPr>
          <p:cNvPr id="124933" name="Rectangle 4"/>
          <p:cNvSpPr>
            <a:spLocks noGrp="1" noChangeArrowheads="1"/>
          </p:cNvSpPr>
          <p:nvPr>
            <p:ph type="body" sz="half" idx="3"/>
          </p:nvPr>
        </p:nvSpPr>
        <p:spPr>
          <a:xfrm>
            <a:off x="304800" y="609600"/>
            <a:ext cx="4648200" cy="4800600"/>
          </a:xfrm>
        </p:spPr>
        <p:txBody>
          <a:bodyPr>
            <a:normAutofit fontScale="85000" lnSpcReduction="20000"/>
          </a:bodyPr>
          <a:lstStyle/>
          <a:p>
            <a:pPr>
              <a:buFont typeface="Wingdings" pitchFamily="2" charset="2"/>
              <a:buChar char="v"/>
            </a:pPr>
            <a:r>
              <a:rPr lang="en-US" altLang="zh-TW" dirty="0" smtClean="0">
                <a:latin typeface="Goudy Old Style" pitchFamily="18" charset="0"/>
                <a:ea typeface="PMingLiU" pitchFamily="18" charset="-120"/>
              </a:rPr>
              <a:t>Hydrogen ions formed in water becomes immediately hydrated to hydronium ions (H</a:t>
            </a:r>
            <a:r>
              <a:rPr lang="en-US" altLang="zh-TW" baseline="-25000" dirty="0" smtClean="0">
                <a:latin typeface="Goudy Old Style" pitchFamily="18" charset="0"/>
                <a:ea typeface="PMingLiU" pitchFamily="18" charset="-120"/>
              </a:rPr>
              <a:t>3</a:t>
            </a:r>
            <a:r>
              <a:rPr lang="en-US" altLang="zh-TW" dirty="0" smtClean="0">
                <a:latin typeface="Goudy Old Style" pitchFamily="18" charset="0"/>
                <a:ea typeface="PMingLiU" pitchFamily="18" charset="-120"/>
              </a:rPr>
              <a:t>O</a:t>
            </a:r>
            <a:r>
              <a:rPr lang="en-US" altLang="zh-TW" baseline="30000" dirty="0" smtClean="0">
                <a:latin typeface="Goudy Old Style" pitchFamily="18" charset="0"/>
                <a:ea typeface="PMingLiU" pitchFamily="18" charset="-120"/>
              </a:rPr>
              <a:t>+</a:t>
            </a:r>
            <a:r>
              <a:rPr lang="en-US" altLang="zh-TW" dirty="0" smtClean="0">
                <a:latin typeface="Goudy Old Style" pitchFamily="18" charset="0"/>
                <a:ea typeface="PMingLiU" pitchFamily="18" charset="-120"/>
              </a:rPr>
              <a:t>).</a:t>
            </a:r>
          </a:p>
          <a:p>
            <a:pPr>
              <a:buFont typeface="Wingdings" pitchFamily="2" charset="2"/>
              <a:buChar char="v"/>
            </a:pPr>
            <a:r>
              <a:rPr lang="en-US" altLang="zh-TW" dirty="0" smtClean="0">
                <a:latin typeface="Goudy Old Style" pitchFamily="18" charset="0"/>
                <a:ea typeface="PMingLiU" pitchFamily="18" charset="-120"/>
              </a:rPr>
              <a:t>No individual proton moves very far through the bulk solution,</a:t>
            </a:r>
          </a:p>
          <a:p>
            <a:pPr>
              <a:buFont typeface="Wingdings" pitchFamily="2" charset="2"/>
              <a:buChar char="v"/>
            </a:pPr>
            <a:r>
              <a:rPr lang="en-US" altLang="zh-TW" dirty="0" smtClean="0">
                <a:latin typeface="Goudy Old Style" pitchFamily="18" charset="0"/>
                <a:ea typeface="PMingLiU" pitchFamily="18" charset="-120"/>
              </a:rPr>
              <a:t> but a series of proton hops between hydrogen bonded water molecules causes the net movement of a proton over a long distance in a remarkably short time.</a:t>
            </a:r>
          </a:p>
        </p:txBody>
      </p:sp>
      <p:pic>
        <p:nvPicPr>
          <p:cNvPr id="124934" name="Picture 4"/>
          <p:cNvPicPr>
            <a:picLocks noChangeAspect="1" noChangeArrowheads="1"/>
          </p:cNvPicPr>
          <p:nvPr/>
        </p:nvPicPr>
        <p:blipFill>
          <a:blip r:embed="rId5" cstate="print"/>
          <a:srcRect/>
          <a:stretch>
            <a:fillRect/>
          </a:stretch>
        </p:blipFill>
        <p:spPr bwMode="auto">
          <a:xfrm>
            <a:off x="4191000" y="5638800"/>
            <a:ext cx="49530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i="1" dirty="0">
                <a:latin typeface="Times" pitchFamily="18" charset="0"/>
              </a:rPr>
              <a:t>Dissociation” of water</a:t>
            </a:r>
            <a:endParaRPr lang="en-US" sz="4400" kern="0" dirty="0">
              <a:solidFill>
                <a:schemeClr val="tx2"/>
              </a:solidFill>
              <a:latin typeface="+mj-lt"/>
              <a:ea typeface="+mj-ea"/>
              <a:cs typeface="+mj-cs"/>
            </a:endParaRPr>
          </a:p>
        </p:txBody>
      </p:sp>
      <p:pic>
        <p:nvPicPr>
          <p:cNvPr id="125955" name="Picture 4" descr="0596"/>
          <p:cNvPicPr>
            <a:picLocks noChangeAspect="1" noChangeArrowheads="1"/>
          </p:cNvPicPr>
          <p:nvPr/>
        </p:nvPicPr>
        <p:blipFill>
          <a:blip r:embed="rId2" cstate="print"/>
          <a:srcRect t="40509" b="18744"/>
          <a:stretch>
            <a:fillRect/>
          </a:stretch>
        </p:blipFill>
        <p:spPr bwMode="auto">
          <a:xfrm>
            <a:off x="381000" y="1219200"/>
            <a:ext cx="7672388" cy="1752600"/>
          </a:xfrm>
          <a:prstGeom prst="rect">
            <a:avLst/>
          </a:prstGeom>
          <a:noFill/>
          <a:ln w="9525">
            <a:noFill/>
            <a:miter lim="800000"/>
            <a:headEnd/>
            <a:tailEnd/>
          </a:ln>
        </p:spPr>
      </p:pic>
      <p:pic>
        <p:nvPicPr>
          <p:cNvPr id="125956" name="Picture 3"/>
          <p:cNvPicPr>
            <a:picLocks noChangeAspect="1" noChangeArrowheads="1"/>
          </p:cNvPicPr>
          <p:nvPr/>
        </p:nvPicPr>
        <p:blipFill>
          <a:blip r:embed="rId3" cstate="print"/>
          <a:srcRect b="7291"/>
          <a:stretch>
            <a:fillRect/>
          </a:stretch>
        </p:blipFill>
        <p:spPr bwMode="auto">
          <a:xfrm>
            <a:off x="0" y="3657600"/>
            <a:ext cx="9144000" cy="3048000"/>
          </a:xfrm>
          <a:prstGeom prst="rect">
            <a:avLst/>
          </a:prstGeom>
          <a:noFill/>
          <a:ln w="9525">
            <a:noFill/>
            <a:miter lim="800000"/>
            <a:headEnd/>
            <a:tailEnd/>
          </a:ln>
        </p:spPr>
      </p:pic>
      <p:sp>
        <p:nvSpPr>
          <p:cNvPr id="125957" name="Line 4"/>
          <p:cNvSpPr>
            <a:spLocks noChangeShapeType="1"/>
          </p:cNvSpPr>
          <p:nvPr/>
        </p:nvSpPr>
        <p:spPr bwMode="auto">
          <a:xfrm flipH="1">
            <a:off x="3429000" y="4343400"/>
            <a:ext cx="1295400" cy="0"/>
          </a:xfrm>
          <a:prstGeom prst="line">
            <a:avLst/>
          </a:prstGeom>
          <a:noFill/>
          <a:ln w="34925">
            <a:solidFill>
              <a:schemeClr val="tx1"/>
            </a:solidFill>
            <a:round/>
            <a:headEnd/>
            <a:tailEnd type="stealth" w="med" len="lg"/>
          </a:ln>
        </p:spPr>
        <p:txBody>
          <a:bodyPr wrap="none" anchor="ctr"/>
          <a:lstStyle/>
          <a:p>
            <a:endParaRPr lang="en-US"/>
          </a:p>
        </p:txBody>
      </p:sp>
      <p:sp>
        <p:nvSpPr>
          <p:cNvPr id="125958" name="Rectangle 5"/>
          <p:cNvSpPr>
            <a:spLocks noChangeArrowheads="1"/>
          </p:cNvSpPr>
          <p:nvPr/>
        </p:nvSpPr>
        <p:spPr bwMode="auto">
          <a:xfrm>
            <a:off x="2286000" y="3105150"/>
            <a:ext cx="4572000" cy="647700"/>
          </a:xfrm>
          <a:prstGeom prst="rect">
            <a:avLst/>
          </a:prstGeom>
          <a:noFill/>
          <a:ln w="9525">
            <a:noFill/>
            <a:miter lim="800000"/>
            <a:headEnd/>
            <a:tailEnd/>
          </a:ln>
        </p:spPr>
        <p:txBody>
          <a:bodyPr>
            <a:spAutoFit/>
          </a:bodyPr>
          <a:lstStyle/>
          <a:p>
            <a:r>
              <a:rPr lang="en-US" b="1"/>
              <a:t>H</a:t>
            </a:r>
            <a:r>
              <a:rPr lang="en-US" b="1" baseline="-25000"/>
              <a:t>2</a:t>
            </a:r>
            <a:r>
              <a:rPr lang="en-US" b="1"/>
              <a:t>O + H</a:t>
            </a:r>
            <a:r>
              <a:rPr lang="en-US" b="1" baseline="30000"/>
              <a:t>+</a:t>
            </a:r>
            <a:r>
              <a:rPr lang="en-US" b="1"/>
              <a:t> 			 H</a:t>
            </a:r>
            <a:r>
              <a:rPr lang="en-US" b="1" baseline="-25000"/>
              <a:t>3</a:t>
            </a:r>
            <a:r>
              <a:rPr lang="en-US" b="1"/>
              <a:t>O</a:t>
            </a:r>
            <a:r>
              <a:rPr lang="en-US" b="1" baseline="30000"/>
              <a:t>+</a:t>
            </a:r>
          </a:p>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41388" y="0"/>
            <a:ext cx="6777037" cy="890588"/>
          </a:xfrm>
          <a:prstGeom prst="rect">
            <a:avLst/>
          </a:prstGeom>
        </p:spPr>
        <p:txBody>
          <a:bodyPr/>
          <a:lstStyle/>
          <a:p>
            <a:pPr algn="ctr">
              <a:defRPr/>
            </a:pPr>
            <a:r>
              <a:rPr lang="en-US" altLang="en-US" sz="3200" b="1" kern="0" dirty="0">
                <a:solidFill>
                  <a:schemeClr val="tx2"/>
                </a:solidFill>
                <a:latin typeface="Gabriola" pitchFamily="82" charset="0"/>
                <a:ea typeface="+mj-ea"/>
                <a:cs typeface="+mj-cs"/>
              </a:rPr>
              <a:t>Ionization of Water</a:t>
            </a:r>
          </a:p>
        </p:txBody>
      </p:sp>
      <p:sp>
        <p:nvSpPr>
          <p:cNvPr id="126979" name="Text Box 3"/>
          <p:cNvSpPr txBox="1">
            <a:spLocks noChangeArrowheads="1"/>
          </p:cNvSpPr>
          <p:nvPr/>
        </p:nvSpPr>
        <p:spPr bwMode="auto">
          <a:xfrm>
            <a:off x="457200" y="533400"/>
            <a:ext cx="8686800" cy="3539430"/>
          </a:xfrm>
          <a:prstGeom prst="rect">
            <a:avLst/>
          </a:prstGeom>
          <a:noFill/>
          <a:ln w="9525">
            <a:noFill/>
            <a:miter lim="800000"/>
            <a:headEnd/>
            <a:tailEnd/>
          </a:ln>
        </p:spPr>
        <p:txBody>
          <a:bodyPr>
            <a:spAutoFit/>
          </a:bodyPr>
          <a:lstStyle/>
          <a:p>
            <a:pPr marL="233363" indent="-233363" eaLnBrk="0" hangingPunct="0">
              <a:spcBef>
                <a:spcPct val="50000"/>
              </a:spcBef>
              <a:buFontTx/>
              <a:buChar char="•"/>
            </a:pPr>
            <a:r>
              <a:rPr lang="en-US" altLang="en-US" sz="3200" dirty="0">
                <a:latin typeface="Gabriola" pitchFamily="82" charset="0"/>
              </a:rPr>
              <a:t>Pure water consists of a low concentration of </a:t>
            </a:r>
          </a:p>
          <a:p>
            <a:pPr marL="690563" lvl="1" indent="-233363" eaLnBrk="0" hangingPunct="0">
              <a:spcBef>
                <a:spcPct val="50000"/>
              </a:spcBef>
              <a:buFontTx/>
              <a:buChar char="•"/>
            </a:pPr>
            <a:r>
              <a:rPr lang="en-US" altLang="en-US" sz="3200" b="1" dirty="0">
                <a:solidFill>
                  <a:schemeClr val="accent2"/>
                </a:solidFill>
                <a:latin typeface="Gabriola" pitchFamily="82" charset="0"/>
              </a:rPr>
              <a:t>hydronium ions</a:t>
            </a:r>
            <a:r>
              <a:rPr lang="en-US" altLang="en-US" sz="3200" dirty="0">
                <a:latin typeface="Gabriola" pitchFamily="82" charset="0"/>
              </a:rPr>
              <a:t> (</a:t>
            </a:r>
            <a:r>
              <a:rPr lang="en-US" altLang="en-US" sz="3200" b="1" dirty="0">
                <a:solidFill>
                  <a:schemeClr val="accent2"/>
                </a:solidFill>
                <a:latin typeface="Gabriola" pitchFamily="82" charset="0"/>
              </a:rPr>
              <a:t>H</a:t>
            </a:r>
            <a:r>
              <a:rPr lang="en-US" altLang="en-US" sz="3200" b="1" baseline="-25000" dirty="0">
                <a:solidFill>
                  <a:schemeClr val="accent2"/>
                </a:solidFill>
                <a:latin typeface="Gabriola" pitchFamily="82" charset="0"/>
              </a:rPr>
              <a:t>3</a:t>
            </a:r>
            <a:r>
              <a:rPr lang="en-US" altLang="en-US" sz="3200" b="1" dirty="0">
                <a:solidFill>
                  <a:schemeClr val="accent2"/>
                </a:solidFill>
                <a:latin typeface="Gabriola" pitchFamily="82" charset="0"/>
              </a:rPr>
              <a:t>O</a:t>
            </a:r>
            <a:r>
              <a:rPr lang="en-US" altLang="en-US" sz="3200" b="1" baseline="30000" dirty="0">
                <a:solidFill>
                  <a:schemeClr val="accent2"/>
                </a:solidFill>
                <a:latin typeface="Gabriola" pitchFamily="82" charset="0"/>
              </a:rPr>
              <a:t>+</a:t>
            </a:r>
            <a:r>
              <a:rPr lang="en-US" altLang="en-US" sz="3200" dirty="0">
                <a:latin typeface="Gabriola" pitchFamily="82" charset="0"/>
              </a:rPr>
              <a:t>) and </a:t>
            </a:r>
          </a:p>
          <a:p>
            <a:pPr marL="690563" lvl="1" indent="-233363" eaLnBrk="0" hangingPunct="0">
              <a:spcBef>
                <a:spcPct val="50000"/>
              </a:spcBef>
              <a:buFontTx/>
              <a:buChar char="•"/>
            </a:pPr>
            <a:r>
              <a:rPr lang="en-US" altLang="en-US" sz="3200" b="1" dirty="0">
                <a:solidFill>
                  <a:schemeClr val="accent2"/>
                </a:solidFill>
                <a:latin typeface="Gabriola" pitchFamily="82" charset="0"/>
              </a:rPr>
              <a:t>hydroxide ions</a:t>
            </a:r>
            <a:r>
              <a:rPr lang="en-US" altLang="en-US" sz="3200" dirty="0">
                <a:latin typeface="Gabriola" pitchFamily="82" charset="0"/>
              </a:rPr>
              <a:t> (</a:t>
            </a:r>
            <a:r>
              <a:rPr lang="en-US" altLang="en-US" sz="3200" b="1" dirty="0">
                <a:solidFill>
                  <a:schemeClr val="accent2"/>
                </a:solidFill>
                <a:latin typeface="Gabriola" pitchFamily="82" charset="0"/>
              </a:rPr>
              <a:t>OH</a:t>
            </a:r>
            <a:r>
              <a:rPr lang="en-US" altLang="en-US" sz="3200" b="1" baseline="30000" dirty="0">
                <a:solidFill>
                  <a:schemeClr val="accent2"/>
                </a:solidFill>
                <a:latin typeface="Gabriola" pitchFamily="82" charset="0"/>
              </a:rPr>
              <a:t>-</a:t>
            </a:r>
            <a:r>
              <a:rPr lang="en-US" altLang="en-US" sz="3200" dirty="0">
                <a:latin typeface="Gabriola" pitchFamily="82" charset="0"/>
              </a:rPr>
              <a:t>)</a:t>
            </a:r>
          </a:p>
          <a:p>
            <a:pPr marL="233363" indent="-233363" eaLnBrk="0" hangingPunct="0">
              <a:spcBef>
                <a:spcPct val="50000"/>
              </a:spcBef>
              <a:buFontTx/>
              <a:buChar char="•"/>
            </a:pPr>
            <a:r>
              <a:rPr lang="en-US" altLang="en-US" sz="3200" b="1" dirty="0">
                <a:solidFill>
                  <a:schemeClr val="accent2"/>
                </a:solidFill>
                <a:latin typeface="Gabriola" pitchFamily="82" charset="0"/>
              </a:rPr>
              <a:t>Acids</a:t>
            </a:r>
            <a:r>
              <a:rPr lang="en-US" altLang="en-US" sz="3200" dirty="0">
                <a:latin typeface="Gabriola" pitchFamily="82" charset="0"/>
              </a:rPr>
              <a:t> are proton donors (e.g. H</a:t>
            </a:r>
            <a:r>
              <a:rPr lang="en-US" altLang="en-US" sz="3200" baseline="-25000" dirty="0">
                <a:latin typeface="Gabriola" pitchFamily="82" charset="0"/>
              </a:rPr>
              <a:t>3</a:t>
            </a:r>
            <a:r>
              <a:rPr lang="en-US" altLang="en-US" sz="3200" dirty="0">
                <a:latin typeface="Gabriola" pitchFamily="82" charset="0"/>
              </a:rPr>
              <a:t>O</a:t>
            </a:r>
            <a:r>
              <a:rPr lang="en-US" altLang="en-US" sz="3200" baseline="30000" dirty="0">
                <a:latin typeface="Gabriola" pitchFamily="82" charset="0"/>
              </a:rPr>
              <a:t>+</a:t>
            </a:r>
            <a:r>
              <a:rPr lang="en-US" altLang="en-US" sz="3200" dirty="0">
                <a:latin typeface="Gabriola" pitchFamily="82" charset="0"/>
              </a:rPr>
              <a:t>) and </a:t>
            </a:r>
            <a:endParaRPr lang="en-US" altLang="en-US" sz="3200" dirty="0" smtClean="0">
              <a:latin typeface="Gabriola" pitchFamily="82" charset="0"/>
            </a:endParaRPr>
          </a:p>
          <a:p>
            <a:pPr marL="233363" indent="-233363" eaLnBrk="0" hangingPunct="0">
              <a:spcBef>
                <a:spcPct val="50000"/>
              </a:spcBef>
              <a:buFontTx/>
              <a:buChar char="•"/>
            </a:pPr>
            <a:r>
              <a:rPr lang="en-US" altLang="en-US" sz="3200" b="1" dirty="0" smtClean="0">
                <a:solidFill>
                  <a:schemeClr val="accent2"/>
                </a:solidFill>
                <a:latin typeface="Gabriola" pitchFamily="82" charset="0"/>
              </a:rPr>
              <a:t>Bases</a:t>
            </a:r>
            <a:r>
              <a:rPr lang="en-US" altLang="en-US" sz="3200" dirty="0" smtClean="0">
                <a:latin typeface="Gabriola" pitchFamily="82" charset="0"/>
              </a:rPr>
              <a:t> </a:t>
            </a:r>
            <a:r>
              <a:rPr lang="en-US" altLang="en-US" sz="3200" dirty="0">
                <a:latin typeface="Gabriola" pitchFamily="82" charset="0"/>
              </a:rPr>
              <a:t>are proton acceptors (e.g. OH</a:t>
            </a:r>
            <a:r>
              <a:rPr lang="en-US" altLang="en-US" sz="3200" baseline="30000" dirty="0">
                <a:latin typeface="Gabriola" pitchFamily="82" charset="0"/>
              </a:rPr>
              <a:t>-</a:t>
            </a:r>
            <a:r>
              <a:rPr lang="en-US" altLang="en-US" sz="3200" dirty="0">
                <a:latin typeface="Gabriola" pitchFamily="82"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latin typeface="Goudy Old Style" panose="02020502050305020303" pitchFamily="18" charset="0"/>
              </a:rPr>
              <a:t>Bonding in water: Weak interactions</a:t>
            </a:r>
            <a:r>
              <a:rPr lang="en-US" b="1" dirty="0">
                <a:latin typeface="Goudy Old Style" panose="02020502050305020303" pitchFamily="18" charset="0"/>
              </a:rPr>
              <a:t/>
            </a:r>
            <a:br>
              <a:rPr lang="en-US" b="1" dirty="0">
                <a:latin typeface="Goudy Old Style" panose="02020502050305020303" pitchFamily="18" charset="0"/>
              </a:rPr>
            </a:br>
            <a:endParaRPr lang="en-US" dirty="0"/>
          </a:p>
        </p:txBody>
      </p:sp>
      <p:sp>
        <p:nvSpPr>
          <p:cNvPr id="3" name="Content Placeholder 2"/>
          <p:cNvSpPr>
            <a:spLocks noGrp="1"/>
          </p:cNvSpPr>
          <p:nvPr>
            <p:ph idx="1"/>
          </p:nvPr>
        </p:nvSpPr>
        <p:spPr/>
        <p:txBody>
          <a:bodyPr/>
          <a:lstStyle/>
          <a:p>
            <a:pPr marL="342900" lvl="1" indent="-342900" algn="just" eaLnBrk="0" hangingPunct="0">
              <a:lnSpc>
                <a:spcPct val="80000"/>
              </a:lnSpc>
              <a:buFont typeface="Wingdings" pitchFamily="2" charset="2"/>
              <a:buChar char="v"/>
              <a:defRPr/>
            </a:pPr>
            <a:r>
              <a:rPr lang="en-US" altLang="zh-TW" kern="0" dirty="0">
                <a:latin typeface="Goudy Old Style" panose="02020502050305020303" pitchFamily="18" charset="0"/>
                <a:ea typeface="新細明體" pitchFamily="18" charset="-120"/>
              </a:rPr>
              <a:t>electrons are more often in the vicinity of the oxygen atom-becomes partially negative (2d-) than the hydrogen (d+) which “acts” as a positive </a:t>
            </a:r>
          </a:p>
          <a:p>
            <a:pPr marL="342900" lvl="1" indent="-342900" algn="just" eaLnBrk="0" hangingPunct="0">
              <a:lnSpc>
                <a:spcPct val="80000"/>
              </a:lnSpc>
              <a:buFont typeface="Wingdings" pitchFamily="2" charset="2"/>
              <a:buChar char="v"/>
              <a:defRPr/>
            </a:pPr>
            <a:r>
              <a:rPr lang="en-US" altLang="zh-TW" kern="0" dirty="0">
                <a:latin typeface="Goudy Old Style" panose="02020502050305020303" pitchFamily="18" charset="0"/>
                <a:ea typeface="新細明體" pitchFamily="18" charset="-120"/>
              </a:rPr>
              <a:t>- unequal sharing of e- results in water molecule being  polar</a:t>
            </a:r>
          </a:p>
          <a:p>
            <a:pPr algn="just" eaLnBrk="0" hangingPunct="0">
              <a:lnSpc>
                <a:spcPct val="80000"/>
              </a:lnSpc>
              <a:buFont typeface="Wingdings" pitchFamily="2" charset="2"/>
              <a:buChar char="v"/>
              <a:defRPr/>
            </a:pPr>
            <a:r>
              <a:rPr lang="en-US" altLang="zh-TW" sz="2800" kern="0" dirty="0">
                <a:latin typeface="Goudy Old Style" panose="02020502050305020303" pitchFamily="18" charset="0"/>
                <a:ea typeface="新細明體" pitchFamily="18" charset="-120"/>
              </a:rPr>
              <a:t>H-bond results due to an electrostatic attraction between the oxygen atom of one water molecule and the H-atom of another</a:t>
            </a:r>
          </a:p>
          <a:p>
            <a:pPr algn="just" eaLnBrk="0" hangingPunct="0">
              <a:lnSpc>
                <a:spcPct val="80000"/>
              </a:lnSpc>
              <a:buFont typeface="Wingdings" pitchFamily="2" charset="2"/>
              <a:buChar char="v"/>
              <a:defRPr/>
            </a:pPr>
            <a:r>
              <a:rPr lang="en-US" altLang="zh-TW" sz="2800" kern="0" dirty="0">
                <a:latin typeface="Goudy Old Style" panose="02020502050305020303" pitchFamily="18" charset="0"/>
                <a:ea typeface="新細明體" pitchFamily="18" charset="-120"/>
              </a:rPr>
              <a:t>unusual properties of water occur -due to H- bonding </a:t>
            </a:r>
            <a:r>
              <a:rPr lang="en-US" altLang="zh-TW" sz="2800" kern="0" dirty="0" err="1">
                <a:latin typeface="Goudy Old Style" panose="02020502050305020303" pitchFamily="18" charset="0"/>
                <a:ea typeface="新細明體" pitchFamily="18" charset="-120"/>
              </a:rPr>
              <a:t>ie</a:t>
            </a:r>
            <a:endParaRPr lang="en-US" altLang="zh-TW" sz="2800" kern="0" dirty="0">
              <a:latin typeface="Goudy Old Style" panose="02020502050305020303" pitchFamily="18" charset="0"/>
              <a:ea typeface="新細明體" pitchFamily="18" charset="-120"/>
            </a:endParaRPr>
          </a:p>
          <a:p>
            <a:pPr algn="just" eaLnBrk="0" hangingPunct="0">
              <a:lnSpc>
                <a:spcPct val="80000"/>
              </a:lnSpc>
              <a:buFont typeface="Wingdings" pitchFamily="2" charset="2"/>
              <a:buChar char="v"/>
              <a:defRPr/>
            </a:pPr>
            <a:endParaRPr lang="en-US" altLang="zh-TW" sz="2800" kern="0" dirty="0">
              <a:latin typeface="Goudy Old Style" panose="02020502050305020303" pitchFamily="18" charset="0"/>
              <a:ea typeface="新細明體" pitchFamily="18" charset="-120"/>
            </a:endParaRPr>
          </a:p>
          <a:p>
            <a:pPr algn="just" eaLnBrk="0" hangingPunct="0">
              <a:lnSpc>
                <a:spcPct val="80000"/>
              </a:lnSpc>
              <a:buFont typeface="Wingdings" pitchFamily="2" charset="2"/>
              <a:buChar char="v"/>
              <a:defRPr/>
            </a:pPr>
            <a:endParaRPr lang="en-US" altLang="zh-TW" sz="2800" kern="0" dirty="0">
              <a:latin typeface="Goudy Old Style" panose="02020502050305020303" pitchFamily="18" charset="0"/>
              <a:ea typeface="新細明體" pitchFamily="18" charset="-120"/>
            </a:endParaRPr>
          </a:p>
          <a:p>
            <a:endParaRPr lang="en-US" dirty="0"/>
          </a:p>
        </p:txBody>
      </p:sp>
    </p:spTree>
    <p:extLst>
      <p:ext uri="{BB962C8B-B14F-4D97-AF65-F5344CB8AC3E}">
        <p14:creationId xmlns:p14="http://schemas.microsoft.com/office/powerpoint/2010/main" val="17999406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dirty="0" smtClean="0"/>
              <a:t>The  ionization of water</a:t>
            </a:r>
            <a:endParaRPr lang="en-US" dirty="0" smtClean="0"/>
          </a:p>
        </p:txBody>
      </p:sp>
      <p:sp>
        <p:nvSpPr>
          <p:cNvPr id="128003" name="Content Placeholder 2"/>
          <p:cNvSpPr>
            <a:spLocks noGrp="1"/>
          </p:cNvSpPr>
          <p:nvPr>
            <p:ph idx="1"/>
          </p:nvPr>
        </p:nvSpPr>
        <p:spPr>
          <a:xfrm>
            <a:off x="457200" y="1600200"/>
            <a:ext cx="8382000" cy="5029200"/>
          </a:xfrm>
        </p:spPr>
        <p:txBody>
          <a:bodyPr/>
          <a:lstStyle/>
          <a:p>
            <a:r>
              <a:rPr lang="en-US" altLang="zh-TW" dirty="0" smtClean="0">
                <a:solidFill>
                  <a:schemeClr val="tx2"/>
                </a:solidFill>
                <a:latin typeface="Gabriola" pitchFamily="82" charset="0"/>
                <a:ea typeface="PMingLiU" pitchFamily="18" charset="-120"/>
              </a:rPr>
              <a:t>Ionization of water can be quantitatively expressed by an equilibrium constant (</a:t>
            </a:r>
            <a:r>
              <a:rPr lang="en-US" altLang="zh-TW" i="1" dirty="0" err="1" smtClean="0">
                <a:solidFill>
                  <a:schemeClr val="tx2"/>
                </a:solidFill>
                <a:latin typeface="Gabriola" pitchFamily="82" charset="0"/>
                <a:ea typeface="PMingLiU" pitchFamily="18" charset="-120"/>
              </a:rPr>
              <a:t>K</a:t>
            </a:r>
            <a:r>
              <a:rPr lang="en-US" altLang="zh-TW" i="1" baseline="-25000" dirty="0" err="1" smtClean="0">
                <a:solidFill>
                  <a:schemeClr val="tx2"/>
                </a:solidFill>
                <a:latin typeface="Gabriola" pitchFamily="82" charset="0"/>
                <a:ea typeface="PMingLiU" pitchFamily="18" charset="-120"/>
              </a:rPr>
              <a:t>eq</a:t>
            </a:r>
            <a:r>
              <a:rPr lang="en-US" altLang="zh-TW" dirty="0" smtClean="0">
                <a:solidFill>
                  <a:schemeClr val="tx2"/>
                </a:solidFill>
                <a:latin typeface="Gabriola" pitchFamily="82" charset="0"/>
                <a:ea typeface="PMingLiU" pitchFamily="18" charset="-120"/>
              </a:rPr>
              <a:t>)</a:t>
            </a:r>
          </a:p>
          <a:p>
            <a:r>
              <a:rPr lang="en-US" altLang="zh-TW" dirty="0" smtClean="0">
                <a:solidFill>
                  <a:schemeClr val="tx2"/>
                </a:solidFill>
                <a:latin typeface="Gabriola" pitchFamily="82" charset="0"/>
                <a:ea typeface="PMingLiU" pitchFamily="18" charset="-120"/>
              </a:rPr>
              <a:t>For </a:t>
            </a:r>
            <a:r>
              <a:rPr lang="en-US" altLang="zh-TW" dirty="0" smtClean="0">
                <a:solidFill>
                  <a:schemeClr val="tx2"/>
                </a:solidFill>
                <a:latin typeface="Gabriola" pitchFamily="82" charset="0"/>
                <a:ea typeface="PMingLiU" pitchFamily="18" charset="-120"/>
              </a:rPr>
              <a:t> a hypothetical reaction</a:t>
            </a:r>
            <a:r>
              <a:rPr lang="en-US" altLang="zh-TW" dirty="0" smtClean="0">
                <a:solidFill>
                  <a:schemeClr val="tx2"/>
                </a:solidFill>
                <a:latin typeface="Gabriola" pitchFamily="82" charset="0"/>
                <a:ea typeface="PMingLiU" pitchFamily="18" charset="-120"/>
              </a:rPr>
              <a:t>: </a:t>
            </a:r>
          </a:p>
          <a:p>
            <a:endParaRPr lang="en-US" altLang="zh-TW" dirty="0" smtClean="0">
              <a:solidFill>
                <a:schemeClr val="tx2"/>
              </a:solidFill>
              <a:latin typeface="Gabriola" pitchFamily="82" charset="0"/>
              <a:ea typeface="PMingLiU" pitchFamily="18" charset="-120"/>
            </a:endParaRPr>
          </a:p>
          <a:p>
            <a:endParaRPr lang="en-US" altLang="zh-TW" dirty="0" smtClean="0">
              <a:solidFill>
                <a:schemeClr val="tx2"/>
              </a:solidFill>
              <a:latin typeface="Gabriola" pitchFamily="82" charset="0"/>
              <a:ea typeface="PMingLiU" pitchFamily="18" charset="-120"/>
            </a:endParaRPr>
          </a:p>
          <a:p>
            <a:r>
              <a:rPr lang="en-US" altLang="zh-TW" dirty="0" smtClean="0">
                <a:solidFill>
                  <a:schemeClr val="tx2"/>
                </a:solidFill>
                <a:latin typeface="Gabriola" pitchFamily="82" charset="0"/>
                <a:ea typeface="PMingLiU" pitchFamily="18" charset="-120"/>
              </a:rPr>
              <a:t>The </a:t>
            </a:r>
            <a:r>
              <a:rPr lang="en-US" altLang="zh-TW" dirty="0" err="1" smtClean="0">
                <a:solidFill>
                  <a:schemeClr val="tx2"/>
                </a:solidFill>
                <a:latin typeface="Gabriola" pitchFamily="82" charset="0"/>
                <a:ea typeface="PMingLiU" pitchFamily="18" charset="-120"/>
              </a:rPr>
              <a:t>equilbrium</a:t>
            </a:r>
            <a:r>
              <a:rPr lang="en-US" altLang="zh-TW" dirty="0" smtClean="0">
                <a:solidFill>
                  <a:schemeClr val="tx2"/>
                </a:solidFill>
                <a:latin typeface="Gabriola" pitchFamily="82" charset="0"/>
                <a:ea typeface="PMingLiU" pitchFamily="18" charset="-120"/>
              </a:rPr>
              <a:t> constant is obtained by the expression ( law of mass action</a:t>
            </a:r>
            <a:r>
              <a:rPr lang="en-US" altLang="zh-TW" dirty="0" smtClean="0">
                <a:solidFill>
                  <a:schemeClr val="tx2"/>
                </a:solidFill>
                <a:latin typeface="Gabriola" pitchFamily="82" charset="0"/>
                <a:ea typeface="PMingLiU" pitchFamily="18" charset="-120"/>
              </a:rPr>
              <a:t>) </a:t>
            </a:r>
          </a:p>
          <a:p>
            <a:endParaRPr lang="en-US" altLang="zh-TW" dirty="0" smtClean="0">
              <a:solidFill>
                <a:schemeClr val="tx2"/>
              </a:solidFill>
              <a:latin typeface="Gabriola" pitchFamily="82" charset="0"/>
              <a:ea typeface="PMingLiU" pitchFamily="18" charset="-120"/>
            </a:endParaRPr>
          </a:p>
          <a:p>
            <a:endParaRPr lang="en-US" altLang="zh-TW" dirty="0" smtClean="0">
              <a:solidFill>
                <a:schemeClr val="tx2"/>
              </a:solidFill>
              <a:latin typeface="Gabriola" pitchFamily="82" charset="0"/>
              <a:ea typeface="PMingLiU" pitchFamily="18" charset="-120"/>
            </a:endParaRPr>
          </a:p>
          <a:p>
            <a:endParaRPr lang="en-US" altLang="zh-TW" dirty="0" smtClean="0">
              <a:solidFill>
                <a:schemeClr val="tx2"/>
              </a:solidFill>
              <a:latin typeface="Gabriola" pitchFamily="82" charset="0"/>
              <a:ea typeface="PMingLiU" pitchFamily="18" charset="-120"/>
            </a:endParaRPr>
          </a:p>
          <a:p>
            <a:endParaRPr lang="en-US" altLang="zh-TW" dirty="0" smtClean="0">
              <a:solidFill>
                <a:schemeClr val="tx2"/>
              </a:solidFill>
              <a:latin typeface="Gabriola" pitchFamily="82" charset="0"/>
              <a:ea typeface="PMingLiU" pitchFamily="18" charset="-120"/>
            </a:endParaRPr>
          </a:p>
          <a:p>
            <a:endParaRPr lang="en-US" dirty="0" smtClean="0"/>
          </a:p>
        </p:txBody>
      </p:sp>
      <p:pic>
        <p:nvPicPr>
          <p:cNvPr id="128004" name="Picture 3"/>
          <p:cNvPicPr>
            <a:picLocks noChangeAspect="1" noChangeArrowheads="1"/>
          </p:cNvPicPr>
          <p:nvPr/>
        </p:nvPicPr>
        <p:blipFill>
          <a:blip r:embed="rId2" cstate="print"/>
          <a:srcRect/>
          <a:stretch>
            <a:fillRect/>
          </a:stretch>
        </p:blipFill>
        <p:spPr bwMode="auto">
          <a:xfrm>
            <a:off x="2057400" y="3425825"/>
            <a:ext cx="3225800" cy="993775"/>
          </a:xfrm>
          <a:prstGeom prst="rect">
            <a:avLst/>
          </a:prstGeom>
          <a:noFill/>
          <a:ln w="9525">
            <a:noFill/>
            <a:miter lim="800000"/>
            <a:headEnd/>
            <a:tailEnd/>
          </a:ln>
        </p:spPr>
      </p:pic>
      <p:pic>
        <p:nvPicPr>
          <p:cNvPr id="128005" name="Picture 4"/>
          <p:cNvPicPr>
            <a:picLocks noChangeAspect="1" noChangeArrowheads="1"/>
          </p:cNvPicPr>
          <p:nvPr/>
        </p:nvPicPr>
        <p:blipFill>
          <a:blip r:embed="rId3" cstate="print"/>
          <a:srcRect/>
          <a:stretch>
            <a:fillRect/>
          </a:stretch>
        </p:blipFill>
        <p:spPr bwMode="auto">
          <a:xfrm>
            <a:off x="2055813" y="5334000"/>
            <a:ext cx="36591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57200" y="274638"/>
            <a:ext cx="8229600" cy="563562"/>
          </a:xfrm>
        </p:spPr>
        <p:txBody>
          <a:bodyPr>
            <a:normAutofit fontScale="90000"/>
          </a:bodyPr>
          <a:lstStyle/>
          <a:p>
            <a:r>
              <a:rPr lang="en-US" altLang="en-US" sz="2800" b="1" dirty="0" smtClean="0">
                <a:latin typeface="Goudy Old Style" pitchFamily="18" charset="0"/>
              </a:rPr>
              <a:t>Ionization of Water</a:t>
            </a:r>
            <a:br>
              <a:rPr lang="en-US" altLang="en-US" sz="2800" b="1" dirty="0" smtClean="0">
                <a:latin typeface="Goudy Old Style" pitchFamily="18" charset="0"/>
              </a:rPr>
            </a:br>
            <a:endParaRPr lang="en-US" sz="2800" dirty="0" smtClean="0">
              <a:latin typeface="Goudy Old Style" pitchFamily="18" charset="0"/>
            </a:endParaRPr>
          </a:p>
        </p:txBody>
      </p:sp>
      <p:sp>
        <p:nvSpPr>
          <p:cNvPr id="129027" name="Content Placeholder 3"/>
          <p:cNvSpPr>
            <a:spLocks noGrp="1"/>
          </p:cNvSpPr>
          <p:nvPr>
            <p:ph idx="1"/>
          </p:nvPr>
        </p:nvSpPr>
        <p:spPr>
          <a:xfrm>
            <a:off x="457200" y="304800"/>
            <a:ext cx="8686800" cy="8623899"/>
          </a:xfrm>
        </p:spPr>
        <p:txBody>
          <a:bodyPr>
            <a:spAutoFit/>
          </a:bodyPr>
          <a:lstStyle/>
          <a:p>
            <a:r>
              <a:rPr lang="en-US" sz="2800" dirty="0" smtClean="0">
                <a:latin typeface="Goudy Old Style" pitchFamily="18" charset="0"/>
              </a:rPr>
              <a:t>Consider the ionization of water</a:t>
            </a:r>
          </a:p>
          <a:p>
            <a:endParaRPr lang="en-US" sz="2800" dirty="0" smtClean="0">
              <a:latin typeface="Goudy Old Style" pitchFamily="18" charset="0"/>
            </a:endParaRPr>
          </a:p>
          <a:p>
            <a:r>
              <a:rPr lang="en-US" sz="2800" dirty="0" smtClean="0">
                <a:latin typeface="Goudy Old Style" pitchFamily="18" charset="0"/>
              </a:rPr>
              <a:t>The </a:t>
            </a:r>
            <a:r>
              <a:rPr lang="en-US" sz="2800" dirty="0" err="1" smtClean="0">
                <a:latin typeface="Goudy Old Style" pitchFamily="18" charset="0"/>
              </a:rPr>
              <a:t>Keq</a:t>
            </a:r>
            <a:r>
              <a:rPr lang="en-US" sz="2800" dirty="0" smtClean="0">
                <a:latin typeface="Goudy Old Style" pitchFamily="18" charset="0"/>
              </a:rPr>
              <a:t> for the ionization of water will be expressed as</a:t>
            </a:r>
          </a:p>
          <a:p>
            <a:r>
              <a:rPr lang="en-US" sz="2800" dirty="0" smtClean="0">
                <a:latin typeface="Goudy Old Style" pitchFamily="18" charset="0"/>
              </a:rPr>
              <a:t> </a:t>
            </a:r>
          </a:p>
          <a:p>
            <a:endParaRPr lang="en-US" sz="2800" dirty="0" smtClean="0">
              <a:latin typeface="Goudy Old Style" pitchFamily="18" charset="0"/>
            </a:endParaRPr>
          </a:p>
          <a:p>
            <a:r>
              <a:rPr lang="en-US" sz="2800" dirty="0" smtClean="0">
                <a:latin typeface="Goudy Old Style" pitchFamily="18" charset="0"/>
              </a:rPr>
              <a:t>The concentration of water  </a:t>
            </a:r>
            <a:r>
              <a:rPr lang="en-US" sz="2800" dirty="0" smtClean="0">
                <a:latin typeface="Goudy Old Style" pitchFamily="18" charset="0"/>
              </a:rPr>
              <a:t>expressed </a:t>
            </a:r>
            <a:r>
              <a:rPr lang="en-US" sz="2800" dirty="0" smtClean="0">
                <a:latin typeface="Goudy Old Style" pitchFamily="18" charset="0"/>
              </a:rPr>
              <a:t>in moles/</a:t>
            </a:r>
            <a:r>
              <a:rPr lang="en-US" sz="2800" dirty="0" err="1" smtClean="0">
                <a:latin typeface="Goudy Old Style" pitchFamily="18" charset="0"/>
              </a:rPr>
              <a:t>litre</a:t>
            </a:r>
            <a:r>
              <a:rPr lang="en-US" sz="2800" dirty="0" smtClean="0">
                <a:latin typeface="Goudy Old Style" pitchFamily="18" charset="0"/>
              </a:rPr>
              <a:t> </a:t>
            </a:r>
            <a:r>
              <a:rPr lang="en-US" sz="2800" dirty="0">
                <a:latin typeface="Goudy Old Style" pitchFamily="18" charset="0"/>
              </a:rPr>
              <a:t> </a:t>
            </a:r>
            <a:r>
              <a:rPr lang="en-US" sz="2800" dirty="0" smtClean="0">
                <a:latin typeface="Goudy Old Style" pitchFamily="18" charset="0"/>
              </a:rPr>
              <a:t>is given by </a:t>
            </a:r>
            <a:endParaRPr lang="en-US" sz="2800" dirty="0" smtClean="0">
              <a:latin typeface="Goudy Old Style" pitchFamily="18" charset="0"/>
            </a:endParaRPr>
          </a:p>
          <a:p>
            <a:r>
              <a:rPr lang="en-US" sz="2800" dirty="0" smtClean="0">
                <a:latin typeface="Goudy Old Style" pitchFamily="18" charset="0"/>
              </a:rPr>
              <a:t>Molarity= </a:t>
            </a:r>
            <a:r>
              <a:rPr lang="en-US" sz="2800" dirty="0" smtClean="0">
                <a:latin typeface="Goudy Old Style" pitchFamily="18" charset="0"/>
              </a:rPr>
              <a:t>no of moles/volume =18/1000= 55.5 M (1 </a:t>
            </a:r>
            <a:r>
              <a:rPr lang="en-US" sz="2800" dirty="0" err="1" smtClean="0">
                <a:latin typeface="Goudy Old Style" pitchFamily="18" charset="0"/>
              </a:rPr>
              <a:t>litre</a:t>
            </a:r>
            <a:r>
              <a:rPr lang="en-US" sz="2800" dirty="0" smtClean="0">
                <a:latin typeface="Goudy Old Style" pitchFamily="18" charset="0"/>
              </a:rPr>
              <a:t>)</a:t>
            </a:r>
          </a:p>
          <a:p>
            <a:r>
              <a:rPr lang="en-US" sz="2800" dirty="0" smtClean="0">
                <a:latin typeface="Goudy Old Style" pitchFamily="18" charset="0"/>
              </a:rPr>
              <a:t>Substituting this value in the equation</a:t>
            </a:r>
          </a:p>
          <a:p>
            <a:endParaRPr lang="en-US" sz="2800" dirty="0" smtClean="0">
              <a:latin typeface="Goudy Old Style" pitchFamily="18" charset="0"/>
            </a:endParaRPr>
          </a:p>
          <a:p>
            <a:r>
              <a:rPr lang="en-US" sz="2800" dirty="0" smtClean="0">
                <a:latin typeface="Goudy Old Style" pitchFamily="18" charset="0"/>
              </a:rPr>
              <a:t>Cross </a:t>
            </a:r>
            <a:r>
              <a:rPr lang="en-US" sz="2800" dirty="0" smtClean="0">
                <a:latin typeface="Goudy Old Style" pitchFamily="18" charset="0"/>
              </a:rPr>
              <a:t>multiplying the equation</a:t>
            </a:r>
          </a:p>
          <a:p>
            <a:endParaRPr lang="en-US" sz="2800" dirty="0" smtClean="0">
              <a:latin typeface="Goudy Old Style" pitchFamily="18" charset="0"/>
            </a:endParaRPr>
          </a:p>
          <a:p>
            <a:endParaRPr lang="en-US" sz="2800" dirty="0" smtClean="0">
              <a:latin typeface="Goudy Old Style" pitchFamily="18" charset="0"/>
            </a:endParaRPr>
          </a:p>
          <a:p>
            <a:endParaRPr lang="en-US" sz="2800" dirty="0" smtClean="0">
              <a:latin typeface="Goudy Old Style" pitchFamily="18" charset="0"/>
            </a:endParaRPr>
          </a:p>
          <a:p>
            <a:endParaRPr lang="en-US" sz="2800" dirty="0" smtClean="0">
              <a:latin typeface="Goudy Old Style" pitchFamily="18" charset="0"/>
            </a:endParaRPr>
          </a:p>
          <a:p>
            <a:r>
              <a:rPr lang="en-US" sz="2800" dirty="0" smtClean="0">
                <a:latin typeface="Goudy Old Style" pitchFamily="18" charset="0"/>
              </a:rPr>
              <a:t> </a:t>
            </a:r>
          </a:p>
        </p:txBody>
      </p:sp>
      <p:sp>
        <p:nvSpPr>
          <p:cNvPr id="129028" name="Text Box 4"/>
          <p:cNvSpPr txBox="1">
            <a:spLocks noChangeArrowheads="1"/>
          </p:cNvSpPr>
          <p:nvPr/>
        </p:nvSpPr>
        <p:spPr bwMode="auto">
          <a:xfrm>
            <a:off x="685800" y="838200"/>
            <a:ext cx="7467600" cy="523220"/>
          </a:xfrm>
          <a:prstGeom prst="rect">
            <a:avLst/>
          </a:prstGeom>
          <a:noFill/>
          <a:ln w="9525">
            <a:noFill/>
            <a:miter lim="800000"/>
            <a:headEnd/>
            <a:tailEnd/>
          </a:ln>
        </p:spPr>
        <p:txBody>
          <a:bodyPr>
            <a:spAutoFit/>
          </a:bodyPr>
          <a:lstStyle/>
          <a:p>
            <a:pPr algn="ctr" eaLnBrk="0" hangingPunct="0">
              <a:spcBef>
                <a:spcPct val="50000"/>
              </a:spcBef>
            </a:pPr>
            <a:r>
              <a:rPr lang="en-US" sz="2800">
                <a:latin typeface="Goudy Old Style" pitchFamily="18" charset="0"/>
              </a:rPr>
              <a:t>H</a:t>
            </a:r>
            <a:r>
              <a:rPr lang="en-US" sz="2800" baseline="-25000">
                <a:latin typeface="Goudy Old Style" pitchFamily="18" charset="0"/>
              </a:rPr>
              <a:t>2</a:t>
            </a:r>
            <a:r>
              <a:rPr lang="en-US" sz="2800">
                <a:latin typeface="Goudy Old Style" pitchFamily="18" charset="0"/>
              </a:rPr>
              <a:t>O  </a:t>
            </a:r>
            <a:r>
              <a:rPr lang="en-US" sz="2800">
                <a:latin typeface="Goudy Old Style" pitchFamily="18" charset="0"/>
                <a:sym typeface="Wingdings 3" pitchFamily="18" charset="2"/>
              </a:rPr>
              <a:t>  H</a:t>
            </a:r>
            <a:r>
              <a:rPr lang="en-US" sz="2800" baseline="30000">
                <a:latin typeface="Goudy Old Style" pitchFamily="18" charset="0"/>
                <a:sym typeface="Wingdings 3" pitchFamily="18" charset="2"/>
              </a:rPr>
              <a:t>+</a:t>
            </a:r>
            <a:r>
              <a:rPr lang="en-US" sz="2800">
                <a:latin typeface="Goudy Old Style" pitchFamily="18" charset="0"/>
                <a:sym typeface="Wingdings 3" pitchFamily="18" charset="2"/>
              </a:rPr>
              <a:t>  +  OH</a:t>
            </a:r>
            <a:r>
              <a:rPr lang="en-US" sz="2800" b="1" baseline="34000">
                <a:latin typeface="Goudy Old Style" pitchFamily="18" charset="0"/>
                <a:sym typeface="Wingdings 3" pitchFamily="18" charset="2"/>
              </a:rPr>
              <a:t>-</a:t>
            </a:r>
            <a:endParaRPr lang="en-US" sz="2800" b="1" baseline="34000">
              <a:latin typeface="Goudy Old Style" pitchFamily="18" charset="0"/>
            </a:endParaRPr>
          </a:p>
        </p:txBody>
      </p:sp>
      <p:pic>
        <p:nvPicPr>
          <p:cNvPr id="129029" name="Picture 5"/>
          <p:cNvPicPr>
            <a:picLocks noChangeAspect="1" noChangeArrowheads="1"/>
          </p:cNvPicPr>
          <p:nvPr/>
        </p:nvPicPr>
        <p:blipFill>
          <a:blip r:embed="rId2" cstate="print"/>
          <a:srcRect/>
          <a:stretch>
            <a:fillRect/>
          </a:stretch>
        </p:blipFill>
        <p:spPr bwMode="auto">
          <a:xfrm>
            <a:off x="1981200" y="2057400"/>
            <a:ext cx="3962400" cy="706438"/>
          </a:xfrm>
          <a:prstGeom prst="rect">
            <a:avLst/>
          </a:prstGeom>
          <a:noFill/>
          <a:ln w="9525">
            <a:noFill/>
            <a:miter lim="800000"/>
            <a:headEnd/>
            <a:tailEnd/>
          </a:ln>
        </p:spPr>
      </p:pic>
      <p:pic>
        <p:nvPicPr>
          <p:cNvPr id="129030" name="Picture 6"/>
          <p:cNvPicPr>
            <a:picLocks noChangeAspect="1" noChangeArrowheads="1"/>
          </p:cNvPicPr>
          <p:nvPr/>
        </p:nvPicPr>
        <p:blipFill>
          <a:blip r:embed="rId3" cstate="print"/>
          <a:srcRect/>
          <a:stretch>
            <a:fillRect/>
          </a:stretch>
        </p:blipFill>
        <p:spPr bwMode="auto">
          <a:xfrm>
            <a:off x="1524000" y="5116512"/>
            <a:ext cx="4343400" cy="827088"/>
          </a:xfrm>
          <a:prstGeom prst="rect">
            <a:avLst/>
          </a:prstGeom>
          <a:noFill/>
          <a:ln w="9525">
            <a:noFill/>
            <a:miter lim="800000"/>
            <a:headEnd/>
            <a:tailEnd/>
          </a:ln>
        </p:spPr>
      </p:pic>
      <p:pic>
        <p:nvPicPr>
          <p:cNvPr id="129031" name="Picture 7"/>
          <p:cNvPicPr>
            <a:picLocks noChangeAspect="1" noChangeArrowheads="1"/>
          </p:cNvPicPr>
          <p:nvPr/>
        </p:nvPicPr>
        <p:blipFill>
          <a:blip r:embed="rId4" cstate="print"/>
          <a:srcRect/>
          <a:stretch>
            <a:fillRect/>
          </a:stretch>
        </p:blipFill>
        <p:spPr bwMode="auto">
          <a:xfrm>
            <a:off x="3124200" y="6248400"/>
            <a:ext cx="4648200"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274638"/>
            <a:ext cx="8229600" cy="639762"/>
          </a:xfrm>
        </p:spPr>
        <p:txBody>
          <a:bodyPr>
            <a:normAutofit fontScale="90000"/>
          </a:bodyPr>
          <a:lstStyle/>
          <a:p>
            <a:r>
              <a:rPr lang="en-US" altLang="en-US" b="1" smtClean="0">
                <a:latin typeface="Gabriola" pitchFamily="82" charset="0"/>
              </a:rPr>
              <a:t>Ionization of Water</a:t>
            </a:r>
            <a:br>
              <a:rPr lang="en-US" altLang="en-US" b="1" smtClean="0">
                <a:latin typeface="Gabriola" pitchFamily="82" charset="0"/>
              </a:rPr>
            </a:br>
            <a:endParaRPr lang="en-US" smtClean="0"/>
          </a:p>
        </p:txBody>
      </p:sp>
      <p:sp>
        <p:nvSpPr>
          <p:cNvPr id="130051" name="Content Placeholder 2"/>
          <p:cNvSpPr>
            <a:spLocks noGrp="1"/>
          </p:cNvSpPr>
          <p:nvPr>
            <p:ph idx="1"/>
          </p:nvPr>
        </p:nvSpPr>
        <p:spPr>
          <a:xfrm>
            <a:off x="457200" y="762000"/>
            <a:ext cx="8686800" cy="6096000"/>
          </a:xfrm>
        </p:spPr>
        <p:txBody>
          <a:bodyPr/>
          <a:lstStyle/>
          <a:p>
            <a:r>
              <a:rPr lang="en-US" smtClean="0">
                <a:latin typeface="Gabriola" pitchFamily="82" charset="0"/>
              </a:rPr>
              <a:t>The value of Keq has been determined by electric conductivity measurements , (1.8X 10</a:t>
            </a:r>
            <a:r>
              <a:rPr lang="en-US" baseline="30000" smtClean="0">
                <a:latin typeface="Gabriola" pitchFamily="82" charset="0"/>
              </a:rPr>
              <a:t>-16</a:t>
            </a:r>
            <a:r>
              <a:rPr lang="en-US" smtClean="0">
                <a:latin typeface="Gabriola" pitchFamily="82" charset="0"/>
              </a:rPr>
              <a:t>M) at 25</a:t>
            </a:r>
            <a:r>
              <a:rPr lang="en-US" baseline="30000" smtClean="0">
                <a:latin typeface="Gabriola" pitchFamily="82" charset="0"/>
              </a:rPr>
              <a:t>0</a:t>
            </a:r>
            <a:r>
              <a:rPr lang="en-US" smtClean="0">
                <a:latin typeface="Gabriola" pitchFamily="82" charset="0"/>
              </a:rPr>
              <a:t>c hence considered as a constant</a:t>
            </a:r>
          </a:p>
          <a:p>
            <a:r>
              <a:rPr lang="en-US" smtClean="0">
                <a:latin typeface="Gabriola" pitchFamily="82" charset="0"/>
              </a:rPr>
              <a:t>Substituting the value of Keq in the equation</a:t>
            </a:r>
          </a:p>
          <a:p>
            <a:endParaRPr lang="en-US" smtClean="0"/>
          </a:p>
          <a:p>
            <a:r>
              <a:rPr lang="en-US" smtClean="0">
                <a:latin typeface="Gabriola" pitchFamily="82" charset="0"/>
              </a:rPr>
              <a:t>For neutral solution such as water,</a:t>
            </a:r>
          </a:p>
          <a:p>
            <a:pPr lvl="4"/>
            <a:r>
              <a:rPr lang="en-US" sz="3200" smtClean="0">
                <a:latin typeface="Gabriola" pitchFamily="82" charset="0"/>
              </a:rPr>
              <a:t>[H</a:t>
            </a:r>
            <a:r>
              <a:rPr lang="en-US" sz="3200" baseline="30000" smtClean="0">
                <a:latin typeface="Gabriola" pitchFamily="82" charset="0"/>
              </a:rPr>
              <a:t>+</a:t>
            </a:r>
            <a:r>
              <a:rPr lang="en-US" sz="3200" smtClean="0">
                <a:latin typeface="Gabriola" pitchFamily="82" charset="0"/>
              </a:rPr>
              <a:t>] =[OH</a:t>
            </a:r>
            <a:r>
              <a:rPr lang="en-US" sz="3200" baseline="30000" smtClean="0">
                <a:latin typeface="Gabriola" pitchFamily="82" charset="0"/>
              </a:rPr>
              <a:t>-</a:t>
            </a:r>
            <a:r>
              <a:rPr lang="en-US" sz="3200" smtClean="0">
                <a:latin typeface="Gabriola" pitchFamily="82" charset="0"/>
              </a:rPr>
              <a:t>] </a:t>
            </a:r>
          </a:p>
        </p:txBody>
      </p:sp>
      <p:pic>
        <p:nvPicPr>
          <p:cNvPr id="130052" name="Picture 8"/>
          <p:cNvPicPr>
            <a:picLocks noChangeAspect="1" noChangeArrowheads="1"/>
          </p:cNvPicPr>
          <p:nvPr/>
        </p:nvPicPr>
        <p:blipFill>
          <a:blip r:embed="rId2" cstate="print"/>
          <a:srcRect/>
          <a:stretch>
            <a:fillRect/>
          </a:stretch>
        </p:blipFill>
        <p:spPr bwMode="auto">
          <a:xfrm>
            <a:off x="838200" y="3048000"/>
            <a:ext cx="7848600" cy="533400"/>
          </a:xfrm>
          <a:prstGeom prst="rect">
            <a:avLst/>
          </a:prstGeom>
          <a:noFill/>
          <a:ln w="9525">
            <a:noFill/>
            <a:miter lim="800000"/>
            <a:headEnd/>
            <a:tailEnd/>
          </a:ln>
        </p:spPr>
      </p:pic>
      <p:pic>
        <p:nvPicPr>
          <p:cNvPr id="130053" name="Picture 9"/>
          <p:cNvPicPr>
            <a:picLocks noChangeAspect="1" noChangeArrowheads="1"/>
          </p:cNvPicPr>
          <p:nvPr/>
        </p:nvPicPr>
        <p:blipFill>
          <a:blip r:embed="rId3" cstate="print"/>
          <a:srcRect/>
          <a:stretch>
            <a:fillRect/>
          </a:stretch>
        </p:blipFill>
        <p:spPr bwMode="auto">
          <a:xfrm>
            <a:off x="1447800" y="4800600"/>
            <a:ext cx="4724400" cy="550863"/>
          </a:xfrm>
          <a:prstGeom prst="rect">
            <a:avLst/>
          </a:prstGeom>
          <a:noFill/>
          <a:ln w="9525">
            <a:noFill/>
            <a:miter lim="800000"/>
            <a:headEnd/>
            <a:tailEnd/>
          </a:ln>
        </p:spPr>
      </p:pic>
      <p:pic>
        <p:nvPicPr>
          <p:cNvPr id="130054" name="Picture 10"/>
          <p:cNvPicPr>
            <a:picLocks noChangeAspect="1" noChangeArrowheads="1"/>
          </p:cNvPicPr>
          <p:nvPr/>
        </p:nvPicPr>
        <p:blipFill>
          <a:blip r:embed="rId4" cstate="print"/>
          <a:srcRect/>
          <a:stretch>
            <a:fillRect/>
          </a:stretch>
        </p:blipFill>
        <p:spPr bwMode="auto">
          <a:xfrm>
            <a:off x="2362200" y="5575300"/>
            <a:ext cx="4191000" cy="120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457200" y="76200"/>
            <a:ext cx="8229600" cy="914400"/>
          </a:xfrm>
          <a:prstGeom prst="rect">
            <a:avLst/>
          </a:prstGeom>
          <a:noFill/>
          <a:ln w="9525">
            <a:noFill/>
            <a:miter lim="800000"/>
            <a:headEnd/>
            <a:tailEnd/>
          </a:ln>
        </p:spPr>
        <p:txBody>
          <a:bodyPr anchor="ctr"/>
          <a:lstStyle/>
          <a:p>
            <a:pPr algn="ctr">
              <a:lnSpc>
                <a:spcPct val="150000"/>
              </a:lnSpc>
            </a:pPr>
            <a:r>
              <a:rPr lang="en-US" altLang="zh-TW" sz="2800" b="1">
                <a:solidFill>
                  <a:schemeClr val="tx2"/>
                </a:solidFill>
                <a:latin typeface="Goudy Old Style" pitchFamily="18" charset="0"/>
                <a:ea typeface="PMingLiU" pitchFamily="18" charset="-120"/>
              </a:rPr>
              <a:t>The ionization of water</a:t>
            </a:r>
          </a:p>
        </p:txBody>
      </p:sp>
      <p:sp>
        <p:nvSpPr>
          <p:cNvPr id="19" name="Rectangle 2"/>
          <p:cNvSpPr txBox="1">
            <a:spLocks noChangeArrowheads="1"/>
          </p:cNvSpPr>
          <p:nvPr/>
        </p:nvSpPr>
        <p:spPr bwMode="auto">
          <a:xfrm>
            <a:off x="0" y="990600"/>
            <a:ext cx="9144000" cy="5943600"/>
          </a:xfrm>
          <a:prstGeom prst="rect">
            <a:avLst/>
          </a:prstGeom>
          <a:noFill/>
          <a:ln w="9525">
            <a:noFill/>
            <a:miter lim="800000"/>
            <a:headEnd/>
            <a:tailEnd/>
          </a:ln>
        </p:spPr>
        <p:txBody>
          <a:bodyPr/>
          <a:lstStyle/>
          <a:p>
            <a:pPr marL="342900" indent="-342900" eaLnBrk="0" hangingPunct="0">
              <a:lnSpc>
                <a:spcPct val="150000"/>
              </a:lnSpc>
              <a:spcBef>
                <a:spcPct val="20000"/>
              </a:spcBef>
              <a:buFontTx/>
              <a:buChar char="•"/>
              <a:defRPr/>
            </a:pPr>
            <a:r>
              <a:rPr lang="en-US" sz="2800" kern="0" dirty="0">
                <a:latin typeface="Goudy Old Style" pitchFamily="18" charset="0"/>
              </a:rPr>
              <a:t>The ionization process is reversible.</a:t>
            </a:r>
          </a:p>
          <a:p>
            <a:pPr marL="342900" indent="-342900" eaLnBrk="0" hangingPunct="0">
              <a:lnSpc>
                <a:spcPct val="150000"/>
              </a:lnSpc>
              <a:spcBef>
                <a:spcPct val="20000"/>
              </a:spcBef>
              <a:buFontTx/>
              <a:buChar char="•"/>
              <a:defRPr/>
            </a:pPr>
            <a:r>
              <a:rPr lang="en-US" sz="2800" kern="0" dirty="0">
                <a:latin typeface="Goudy Old Style" pitchFamily="18" charset="0"/>
              </a:rPr>
              <a:t>In neutral water, </a:t>
            </a:r>
            <a:endParaRPr lang="en-US" sz="2800" kern="0" dirty="0" smtClean="0">
              <a:latin typeface="Goudy Old Style" pitchFamily="18" charset="0"/>
            </a:endParaRPr>
          </a:p>
          <a:p>
            <a:pPr lvl="1" eaLnBrk="0" hangingPunct="0">
              <a:lnSpc>
                <a:spcPct val="150000"/>
              </a:lnSpc>
              <a:spcBef>
                <a:spcPct val="20000"/>
              </a:spcBef>
              <a:defRPr/>
            </a:pPr>
            <a:r>
              <a:rPr lang="en-US" sz="2800" kern="0" dirty="0" smtClean="0">
                <a:latin typeface="Goudy Old Style" pitchFamily="18" charset="0"/>
              </a:rPr>
              <a:t> </a:t>
            </a:r>
            <a:r>
              <a:rPr lang="en-US" sz="2800" kern="0" dirty="0">
                <a:latin typeface="Goudy Old Style" pitchFamily="18" charset="0"/>
              </a:rPr>
              <a:t>ratio of either </a:t>
            </a:r>
            <a:r>
              <a:rPr lang="en-US" sz="2800" kern="0" dirty="0" smtClean="0">
                <a:latin typeface="Goudy Old Style" pitchFamily="18" charset="0"/>
              </a:rPr>
              <a:t>[H</a:t>
            </a:r>
            <a:r>
              <a:rPr lang="en-US" sz="2800" kern="0" baseline="30000" dirty="0" smtClean="0">
                <a:latin typeface="Goudy Old Style" pitchFamily="18" charset="0"/>
              </a:rPr>
              <a:t>+</a:t>
            </a:r>
            <a:r>
              <a:rPr lang="en-US" sz="2800" kern="0" dirty="0" smtClean="0">
                <a:latin typeface="Goudy Old Style" pitchFamily="18" charset="0"/>
              </a:rPr>
              <a:t>] </a:t>
            </a:r>
            <a:r>
              <a:rPr lang="en-US" sz="2800" kern="0" dirty="0">
                <a:latin typeface="Goudy Old Style" pitchFamily="18" charset="0"/>
              </a:rPr>
              <a:t>or </a:t>
            </a:r>
            <a:r>
              <a:rPr lang="en-US" sz="2800" kern="0" dirty="0" smtClean="0">
                <a:latin typeface="Goudy Old Style" pitchFamily="18" charset="0"/>
              </a:rPr>
              <a:t>[OH</a:t>
            </a:r>
            <a:r>
              <a:rPr lang="en-US" sz="2800" kern="0" baseline="30000" dirty="0" smtClean="0">
                <a:latin typeface="Goudy Old Style" pitchFamily="18" charset="0"/>
              </a:rPr>
              <a:t>- </a:t>
            </a:r>
            <a:r>
              <a:rPr lang="en-US" sz="2800" kern="0" dirty="0" smtClean="0">
                <a:latin typeface="Goudy Old Style" pitchFamily="18" charset="0"/>
              </a:rPr>
              <a:t>]to [H</a:t>
            </a:r>
            <a:r>
              <a:rPr lang="en-US" sz="2800" kern="0" baseline="-25000" dirty="0" smtClean="0">
                <a:latin typeface="Goudy Old Style" pitchFamily="18" charset="0"/>
              </a:rPr>
              <a:t>2</a:t>
            </a:r>
            <a:r>
              <a:rPr lang="en-US" sz="2800" kern="0" dirty="0" smtClean="0">
                <a:latin typeface="Goudy Old Style" pitchFamily="18" charset="0"/>
              </a:rPr>
              <a:t>O] </a:t>
            </a:r>
            <a:r>
              <a:rPr lang="en-US" sz="2800" kern="0" dirty="0">
                <a:latin typeface="Goudy Old Style" pitchFamily="18" charset="0"/>
              </a:rPr>
              <a:t>is very small = (</a:t>
            </a:r>
            <a:r>
              <a:rPr lang="en-US" sz="2800" kern="0" dirty="0" smtClean="0">
                <a:latin typeface="Goudy Old Style" pitchFamily="18" charset="0"/>
              </a:rPr>
              <a:t>10</a:t>
            </a:r>
            <a:r>
              <a:rPr lang="en-US" sz="2800" kern="0" baseline="30000" dirty="0" smtClean="0">
                <a:latin typeface="Goudy Old Style" pitchFamily="18" charset="0"/>
              </a:rPr>
              <a:t>-7 </a:t>
            </a:r>
            <a:r>
              <a:rPr lang="en-US" sz="2800" kern="0" dirty="0" smtClean="0">
                <a:latin typeface="Goudy Old Style" pitchFamily="18" charset="0"/>
              </a:rPr>
              <a:t>M) </a:t>
            </a:r>
            <a:endParaRPr lang="en-US" sz="2800" kern="0" dirty="0">
              <a:latin typeface="Goudy Old Style" pitchFamily="18" charset="0"/>
            </a:endParaRPr>
          </a:p>
          <a:p>
            <a:pPr marL="342900" indent="-342900" eaLnBrk="0" hangingPunct="0">
              <a:lnSpc>
                <a:spcPct val="150000"/>
              </a:lnSpc>
              <a:spcBef>
                <a:spcPct val="20000"/>
              </a:spcBef>
              <a:buFontTx/>
              <a:buChar char="•"/>
              <a:defRPr/>
            </a:pPr>
            <a:r>
              <a:rPr lang="en-US" sz="2800" kern="0" dirty="0" smtClean="0">
                <a:latin typeface="Goudy Old Style" pitchFamily="18" charset="0"/>
              </a:rPr>
              <a:t>Since  </a:t>
            </a:r>
            <a:r>
              <a:rPr lang="en-US" sz="2800" kern="0" dirty="0" err="1" smtClean="0">
                <a:latin typeface="Goudy Old Style" pitchFamily="18" charset="0"/>
              </a:rPr>
              <a:t>Keq</a:t>
            </a:r>
            <a:r>
              <a:rPr lang="en-US" sz="2800" kern="0" dirty="0" smtClean="0">
                <a:latin typeface="Goudy Old Style" pitchFamily="18" charset="0"/>
              </a:rPr>
              <a:t> </a:t>
            </a:r>
            <a:r>
              <a:rPr lang="en-US" sz="2800" kern="0" dirty="0">
                <a:latin typeface="Goudy Old Style" pitchFamily="18" charset="0"/>
              </a:rPr>
              <a:t>of water is constant, thus, if the level of [H</a:t>
            </a:r>
            <a:r>
              <a:rPr lang="en-US" sz="2800" kern="0" baseline="30000" dirty="0">
                <a:latin typeface="Goudy Old Style" pitchFamily="18" charset="0"/>
              </a:rPr>
              <a:t>+</a:t>
            </a:r>
            <a:r>
              <a:rPr lang="en-US" sz="2800" kern="0" dirty="0">
                <a:latin typeface="Goudy Old Style" pitchFamily="18" charset="0"/>
              </a:rPr>
              <a:t>] increase, then the level of [OH</a:t>
            </a:r>
            <a:r>
              <a:rPr lang="en-US" sz="2800" kern="0" baseline="30000" dirty="0">
                <a:latin typeface="Goudy Old Style" pitchFamily="18" charset="0"/>
              </a:rPr>
              <a:t>-</a:t>
            </a:r>
            <a:r>
              <a:rPr lang="en-US" sz="2800" kern="0" dirty="0">
                <a:latin typeface="Goudy Old Style" pitchFamily="18" charset="0"/>
              </a:rPr>
              <a:t>] must decrease, </a:t>
            </a:r>
            <a:r>
              <a:rPr lang="en-US" sz="2800" kern="0" dirty="0" smtClean="0">
                <a:latin typeface="Goudy Old Style" pitchFamily="18" charset="0"/>
              </a:rPr>
              <a:t>&amp; </a:t>
            </a:r>
            <a:r>
              <a:rPr lang="en-US" sz="2800" kern="0" dirty="0">
                <a:latin typeface="Goudy Old Style" pitchFamily="18" charset="0"/>
              </a:rPr>
              <a:t>vice-versa. </a:t>
            </a:r>
          </a:p>
          <a:p>
            <a:pPr marL="342900" indent="-342900" eaLnBrk="0" hangingPunct="0">
              <a:lnSpc>
                <a:spcPct val="150000"/>
              </a:lnSpc>
              <a:spcBef>
                <a:spcPct val="20000"/>
              </a:spcBef>
              <a:buFontTx/>
              <a:buChar char="•"/>
              <a:defRPr/>
            </a:pPr>
            <a:r>
              <a:rPr lang="en-US" sz="2800" kern="0" dirty="0">
                <a:latin typeface="Goudy Old Style" pitchFamily="18" charset="0"/>
              </a:rPr>
              <a:t>For neutral water, the </a:t>
            </a:r>
            <a:r>
              <a:rPr lang="en-US" sz="2800" kern="0" dirty="0" err="1">
                <a:latin typeface="Goudy Old Style" pitchFamily="18" charset="0"/>
              </a:rPr>
              <a:t>Keq</a:t>
            </a:r>
            <a:r>
              <a:rPr lang="en-US" sz="2800" kern="0" dirty="0">
                <a:latin typeface="Goudy Old Style" pitchFamily="18" charset="0"/>
              </a:rPr>
              <a:t> is 1 x 10</a:t>
            </a:r>
            <a:r>
              <a:rPr lang="en-US" sz="2800" kern="0" baseline="30000" dirty="0">
                <a:latin typeface="Goudy Old Style" pitchFamily="18" charset="0"/>
              </a:rPr>
              <a:t>-14</a:t>
            </a:r>
            <a:r>
              <a:rPr lang="en-US" sz="2800" kern="0" dirty="0">
                <a:latin typeface="Goudy Old Style" pitchFamily="18" charset="0"/>
              </a:rPr>
              <a:t> M and the concentrations of [H</a:t>
            </a:r>
            <a:r>
              <a:rPr lang="en-US" sz="2800" kern="0" baseline="30000" dirty="0">
                <a:latin typeface="Goudy Old Style" pitchFamily="18" charset="0"/>
              </a:rPr>
              <a:t>+</a:t>
            </a:r>
            <a:r>
              <a:rPr lang="en-US" sz="2800" kern="0" dirty="0">
                <a:latin typeface="Goudy Old Style" pitchFamily="18" charset="0"/>
              </a:rPr>
              <a:t>] and [OH</a:t>
            </a:r>
            <a:r>
              <a:rPr lang="en-US" sz="2800" kern="0" baseline="30000" dirty="0">
                <a:latin typeface="Goudy Old Style" pitchFamily="18" charset="0"/>
              </a:rPr>
              <a:t>-</a:t>
            </a:r>
            <a:r>
              <a:rPr lang="en-US" sz="2800" kern="0" dirty="0">
                <a:latin typeface="Goudy Old Style" pitchFamily="18" charset="0"/>
              </a:rPr>
              <a:t>] are each 1 x 10</a:t>
            </a:r>
            <a:r>
              <a:rPr lang="en-US" sz="2800" kern="0" baseline="30000" dirty="0">
                <a:latin typeface="Goudy Old Style" pitchFamily="18" charset="0"/>
              </a:rPr>
              <a:t>-7</a:t>
            </a:r>
            <a:r>
              <a:rPr lang="en-US" sz="2800" kern="0" dirty="0">
                <a:latin typeface="Goudy Old Style" pitchFamily="18" charset="0"/>
              </a:rPr>
              <a:t> M      </a:t>
            </a:r>
            <a:endParaRPr lang="en-US" sz="2800" kern="0" dirty="0" smtClean="0">
              <a:latin typeface="Goudy Old Style" pitchFamily="18" charset="0"/>
            </a:endParaRPr>
          </a:p>
          <a:p>
            <a:pPr marL="342900" indent="-342900" eaLnBrk="0" hangingPunct="0">
              <a:lnSpc>
                <a:spcPct val="150000"/>
              </a:lnSpc>
              <a:spcBef>
                <a:spcPct val="20000"/>
              </a:spcBef>
              <a:buFontTx/>
              <a:buChar char="•"/>
              <a:defRPr/>
            </a:pPr>
            <a:r>
              <a:rPr lang="en-US" sz="2800" kern="0" dirty="0" smtClean="0">
                <a:latin typeface="Goudy Old Style" pitchFamily="18" charset="0"/>
              </a:rPr>
              <a:t>(</a:t>
            </a:r>
            <a:r>
              <a:rPr lang="en-US" sz="2800" kern="0" dirty="0">
                <a:latin typeface="Goudy Old Style" pitchFamily="18" charset="0"/>
              </a:rPr>
              <a:t>10</a:t>
            </a:r>
            <a:r>
              <a:rPr lang="en-US" sz="2800" kern="0" baseline="30000" dirty="0">
                <a:latin typeface="Goudy Old Style" pitchFamily="18" charset="0"/>
              </a:rPr>
              <a:t>-7</a:t>
            </a:r>
            <a:r>
              <a:rPr lang="en-US" sz="2800" kern="0" dirty="0">
                <a:latin typeface="Goudy Old Style" pitchFamily="18" charset="0"/>
              </a:rPr>
              <a:t> = 0.0000001 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eaLnBrk="0" hangingPunct="0">
              <a:defRPr/>
            </a:pPr>
            <a:r>
              <a:rPr lang="en-US" sz="4400" b="1" kern="0">
                <a:solidFill>
                  <a:schemeClr val="tx2"/>
                </a:solidFill>
                <a:latin typeface="Goudy Old Style" pitchFamily="18" charset="0"/>
                <a:ea typeface="+mj-ea"/>
                <a:cs typeface="+mj-cs"/>
              </a:rPr>
              <a:t>As [H</a:t>
            </a:r>
            <a:r>
              <a:rPr lang="en-US" sz="4400" b="1" kern="0" baseline="30000">
                <a:solidFill>
                  <a:schemeClr val="tx2"/>
                </a:solidFill>
                <a:latin typeface="Goudy Old Style" pitchFamily="18" charset="0"/>
                <a:ea typeface="+mj-ea"/>
                <a:cs typeface="+mj-cs"/>
              </a:rPr>
              <a:t>+</a:t>
            </a:r>
            <a:r>
              <a:rPr lang="en-US" sz="4400" b="1" kern="0">
                <a:solidFill>
                  <a:schemeClr val="tx2"/>
                </a:solidFill>
                <a:latin typeface="Goudy Old Style" pitchFamily="18" charset="0"/>
                <a:ea typeface="+mj-ea"/>
                <a:cs typeface="+mj-cs"/>
              </a:rPr>
              <a:t>] rises, [OH</a:t>
            </a:r>
            <a:r>
              <a:rPr lang="en-US" sz="4400" b="1" kern="0" baseline="30000">
                <a:solidFill>
                  <a:schemeClr val="tx2"/>
                </a:solidFill>
                <a:latin typeface="Goudy Old Style" pitchFamily="18" charset="0"/>
                <a:ea typeface="+mj-ea"/>
                <a:cs typeface="+mj-cs"/>
              </a:rPr>
              <a:t>-</a:t>
            </a:r>
            <a:r>
              <a:rPr lang="en-US" sz="4400" b="1" kern="0">
                <a:solidFill>
                  <a:schemeClr val="tx2"/>
                </a:solidFill>
                <a:latin typeface="Goudy Old Style" pitchFamily="18" charset="0"/>
                <a:ea typeface="+mj-ea"/>
                <a:cs typeface="+mj-cs"/>
              </a:rPr>
              <a:t>] falls</a:t>
            </a:r>
          </a:p>
        </p:txBody>
      </p:sp>
      <p:grpSp>
        <p:nvGrpSpPr>
          <p:cNvPr id="3" name="Group 3"/>
          <p:cNvGrpSpPr>
            <a:grpSpLocks/>
          </p:cNvGrpSpPr>
          <p:nvPr/>
        </p:nvGrpSpPr>
        <p:grpSpPr bwMode="auto">
          <a:xfrm>
            <a:off x="101600" y="1498600"/>
            <a:ext cx="8975725" cy="4083050"/>
            <a:chOff x="960" y="3624"/>
            <a:chExt cx="14136" cy="6432"/>
          </a:xfrm>
        </p:grpSpPr>
        <p:sp>
          <p:nvSpPr>
            <p:cNvPr id="132100" name="Rectangle 4"/>
            <p:cNvSpPr>
              <a:spLocks noChangeArrowheads="1"/>
            </p:cNvSpPr>
            <p:nvPr/>
          </p:nvSpPr>
          <p:spPr bwMode="auto">
            <a:xfrm>
              <a:off x="1032" y="3696"/>
              <a:ext cx="13991" cy="4848"/>
            </a:xfrm>
            <a:prstGeom prst="rect">
              <a:avLst/>
            </a:prstGeom>
            <a:solidFill>
              <a:srgbClr val="66CCFF"/>
            </a:solidFill>
            <a:ln w="9525">
              <a:solidFill>
                <a:srgbClr val="000000"/>
              </a:solidFill>
              <a:miter lim="800000"/>
              <a:headEnd/>
              <a:tailEnd/>
            </a:ln>
          </p:spPr>
          <p:txBody>
            <a:bodyPr/>
            <a:lstStyle/>
            <a:p>
              <a:endParaRPr lang="en-US">
                <a:latin typeface="Goudy Old Style" pitchFamily="18" charset="0"/>
              </a:endParaRPr>
            </a:p>
          </p:txBody>
        </p:sp>
        <p:sp>
          <p:nvSpPr>
            <p:cNvPr id="132101" name="AutoShape 5"/>
            <p:cNvSpPr>
              <a:spLocks noChangeArrowheads="1"/>
            </p:cNvSpPr>
            <p:nvPr/>
          </p:nvSpPr>
          <p:spPr bwMode="auto">
            <a:xfrm>
              <a:off x="1032" y="3720"/>
              <a:ext cx="14016" cy="4824"/>
            </a:xfrm>
            <a:prstGeom prst="rtTriangle">
              <a:avLst/>
            </a:prstGeom>
            <a:solidFill>
              <a:srgbClr val="FF9999"/>
            </a:solidFill>
            <a:ln w="9525">
              <a:solidFill>
                <a:srgbClr val="000000"/>
              </a:solidFill>
              <a:miter lim="800000"/>
              <a:headEnd/>
              <a:tailEnd/>
            </a:ln>
          </p:spPr>
          <p:txBody>
            <a:bodyPr/>
            <a:lstStyle/>
            <a:p>
              <a:endParaRPr lang="en-US">
                <a:latin typeface="Goudy Old Style" pitchFamily="18" charset="0"/>
              </a:endParaRPr>
            </a:p>
          </p:txBody>
        </p:sp>
        <p:sp>
          <p:nvSpPr>
            <p:cNvPr id="132102" name="Text Box 6"/>
            <p:cNvSpPr txBox="1">
              <a:spLocks noChangeArrowheads="1"/>
            </p:cNvSpPr>
            <p:nvPr/>
          </p:nvSpPr>
          <p:spPr bwMode="auto">
            <a:xfrm>
              <a:off x="1392" y="5040"/>
              <a:ext cx="3168" cy="2832"/>
            </a:xfrm>
            <a:prstGeom prst="rect">
              <a:avLst/>
            </a:prstGeom>
            <a:noFill/>
            <a:ln w="9525">
              <a:noFill/>
              <a:miter lim="800000"/>
              <a:headEnd/>
              <a:tailEnd/>
            </a:ln>
          </p:spPr>
          <p:txBody>
            <a:bodyPr/>
            <a:lstStyle/>
            <a:p>
              <a:pPr algn="ctr" eaLnBrk="0" hangingPunct="0"/>
              <a:r>
                <a:rPr lang="en-US" sz="12000">
                  <a:solidFill>
                    <a:srgbClr val="FFFFFF"/>
                  </a:solidFill>
                  <a:latin typeface="Goudy Old Style" pitchFamily="18" charset="0"/>
                </a:rPr>
                <a:t>H</a:t>
              </a:r>
              <a:r>
                <a:rPr lang="en-US" sz="12000" baseline="30000">
                  <a:solidFill>
                    <a:srgbClr val="FFFFFF"/>
                  </a:solidFill>
                  <a:latin typeface="Goudy Old Style" pitchFamily="18" charset="0"/>
                </a:rPr>
                <a:t>+</a:t>
              </a:r>
              <a:endParaRPr lang="en-US" sz="12000">
                <a:solidFill>
                  <a:srgbClr val="FFFFFF"/>
                </a:solidFill>
                <a:latin typeface="Goudy Old Style" pitchFamily="18" charset="0"/>
              </a:endParaRPr>
            </a:p>
          </p:txBody>
        </p:sp>
        <p:sp>
          <p:nvSpPr>
            <p:cNvPr id="132103" name="Text Box 7"/>
            <p:cNvSpPr txBox="1">
              <a:spLocks noChangeArrowheads="1"/>
            </p:cNvSpPr>
            <p:nvPr/>
          </p:nvSpPr>
          <p:spPr bwMode="auto">
            <a:xfrm>
              <a:off x="6408" y="6384"/>
              <a:ext cx="2328" cy="1536"/>
            </a:xfrm>
            <a:prstGeom prst="rect">
              <a:avLst/>
            </a:prstGeom>
            <a:noFill/>
            <a:ln w="9525">
              <a:noFill/>
              <a:miter lim="800000"/>
              <a:headEnd/>
              <a:tailEnd/>
            </a:ln>
          </p:spPr>
          <p:txBody>
            <a:bodyPr/>
            <a:lstStyle/>
            <a:p>
              <a:pPr algn="ctr" eaLnBrk="0" hangingPunct="0"/>
              <a:r>
                <a:rPr lang="en-US" sz="7200">
                  <a:solidFill>
                    <a:srgbClr val="FFFFFF"/>
                  </a:solidFill>
                  <a:latin typeface="Goudy Old Style" pitchFamily="18" charset="0"/>
                </a:rPr>
                <a:t>H</a:t>
              </a:r>
              <a:r>
                <a:rPr lang="en-US" sz="7200" baseline="30000">
                  <a:solidFill>
                    <a:srgbClr val="FFFFFF"/>
                  </a:solidFill>
                  <a:latin typeface="Goudy Old Style" pitchFamily="18" charset="0"/>
                </a:rPr>
                <a:t>+</a:t>
              </a:r>
              <a:endParaRPr lang="en-US" sz="7200">
                <a:solidFill>
                  <a:srgbClr val="FFFFFF"/>
                </a:solidFill>
                <a:latin typeface="Goudy Old Style" pitchFamily="18" charset="0"/>
              </a:endParaRPr>
            </a:p>
          </p:txBody>
        </p:sp>
        <p:sp>
          <p:nvSpPr>
            <p:cNvPr id="132104" name="Text Box 8"/>
            <p:cNvSpPr txBox="1">
              <a:spLocks noChangeArrowheads="1"/>
            </p:cNvSpPr>
            <p:nvPr/>
          </p:nvSpPr>
          <p:spPr bwMode="auto">
            <a:xfrm>
              <a:off x="11664" y="7608"/>
              <a:ext cx="1464" cy="912"/>
            </a:xfrm>
            <a:prstGeom prst="rect">
              <a:avLst/>
            </a:prstGeom>
            <a:noFill/>
            <a:ln w="9525">
              <a:noFill/>
              <a:miter lim="800000"/>
              <a:headEnd/>
              <a:tailEnd/>
            </a:ln>
          </p:spPr>
          <p:txBody>
            <a:bodyPr/>
            <a:lstStyle/>
            <a:p>
              <a:pPr algn="ctr" eaLnBrk="0" hangingPunct="0"/>
              <a:r>
                <a:rPr lang="en-US" sz="3600">
                  <a:solidFill>
                    <a:srgbClr val="FFFFFF"/>
                  </a:solidFill>
                  <a:latin typeface="Goudy Old Style" pitchFamily="18" charset="0"/>
                </a:rPr>
                <a:t>H</a:t>
              </a:r>
              <a:r>
                <a:rPr lang="en-US" sz="3600" baseline="30000">
                  <a:solidFill>
                    <a:srgbClr val="FFFFFF"/>
                  </a:solidFill>
                  <a:latin typeface="Goudy Old Style" pitchFamily="18" charset="0"/>
                </a:rPr>
                <a:t>+</a:t>
              </a:r>
              <a:endParaRPr lang="en-US" sz="3600">
                <a:solidFill>
                  <a:srgbClr val="FFFFFF"/>
                </a:solidFill>
                <a:latin typeface="Goudy Old Style" pitchFamily="18" charset="0"/>
              </a:endParaRPr>
            </a:p>
          </p:txBody>
        </p:sp>
        <p:sp>
          <p:nvSpPr>
            <p:cNvPr id="132105" name="Text Box 9"/>
            <p:cNvSpPr txBox="1">
              <a:spLocks noChangeArrowheads="1"/>
            </p:cNvSpPr>
            <p:nvPr/>
          </p:nvSpPr>
          <p:spPr bwMode="auto">
            <a:xfrm>
              <a:off x="10992" y="4608"/>
              <a:ext cx="4104" cy="2832"/>
            </a:xfrm>
            <a:prstGeom prst="rect">
              <a:avLst/>
            </a:prstGeom>
            <a:noFill/>
            <a:ln w="9525">
              <a:noFill/>
              <a:miter lim="800000"/>
              <a:headEnd/>
              <a:tailEnd/>
            </a:ln>
          </p:spPr>
          <p:txBody>
            <a:bodyPr/>
            <a:lstStyle/>
            <a:p>
              <a:pPr eaLnBrk="0" hangingPunct="0"/>
              <a:r>
                <a:rPr lang="en-US" sz="11000">
                  <a:solidFill>
                    <a:srgbClr val="FFFFFF"/>
                  </a:solidFill>
                  <a:latin typeface="Goudy Old Style" pitchFamily="18" charset="0"/>
                </a:rPr>
                <a:t>OH</a:t>
              </a:r>
              <a:r>
                <a:rPr lang="en-US" sz="11000" baseline="30000">
                  <a:solidFill>
                    <a:srgbClr val="FFFFFF"/>
                  </a:solidFill>
                  <a:latin typeface="Goudy Old Style" pitchFamily="18" charset="0"/>
                </a:rPr>
                <a:t>-</a:t>
              </a:r>
            </a:p>
          </p:txBody>
        </p:sp>
        <p:sp>
          <p:nvSpPr>
            <p:cNvPr id="132106" name="Text Box 10"/>
            <p:cNvSpPr txBox="1">
              <a:spLocks noChangeArrowheads="1"/>
            </p:cNvSpPr>
            <p:nvPr/>
          </p:nvSpPr>
          <p:spPr bwMode="auto">
            <a:xfrm>
              <a:off x="6288" y="4152"/>
              <a:ext cx="3120" cy="1536"/>
            </a:xfrm>
            <a:prstGeom prst="rect">
              <a:avLst/>
            </a:prstGeom>
            <a:noFill/>
            <a:ln w="9525">
              <a:noFill/>
              <a:miter lim="800000"/>
              <a:headEnd/>
              <a:tailEnd/>
            </a:ln>
          </p:spPr>
          <p:txBody>
            <a:bodyPr/>
            <a:lstStyle/>
            <a:p>
              <a:pPr algn="ctr" eaLnBrk="0" hangingPunct="0"/>
              <a:r>
                <a:rPr lang="en-US" sz="7200">
                  <a:solidFill>
                    <a:srgbClr val="FFFFFF"/>
                  </a:solidFill>
                  <a:latin typeface="Goudy Old Style" pitchFamily="18" charset="0"/>
                </a:rPr>
                <a:t>OH</a:t>
              </a:r>
              <a:r>
                <a:rPr lang="en-US" sz="7200" baseline="30000">
                  <a:solidFill>
                    <a:srgbClr val="FFFFFF"/>
                  </a:solidFill>
                  <a:latin typeface="Goudy Old Style" pitchFamily="18" charset="0"/>
                </a:rPr>
                <a:t>-</a:t>
              </a:r>
            </a:p>
          </p:txBody>
        </p:sp>
        <p:sp>
          <p:nvSpPr>
            <p:cNvPr id="132107" name="Text Box 11"/>
            <p:cNvSpPr txBox="1">
              <a:spLocks noChangeArrowheads="1"/>
            </p:cNvSpPr>
            <p:nvPr/>
          </p:nvSpPr>
          <p:spPr bwMode="auto">
            <a:xfrm>
              <a:off x="2448" y="3624"/>
              <a:ext cx="2232" cy="912"/>
            </a:xfrm>
            <a:prstGeom prst="rect">
              <a:avLst/>
            </a:prstGeom>
            <a:noFill/>
            <a:ln w="9525">
              <a:noFill/>
              <a:miter lim="800000"/>
              <a:headEnd/>
              <a:tailEnd/>
            </a:ln>
          </p:spPr>
          <p:txBody>
            <a:bodyPr/>
            <a:lstStyle/>
            <a:p>
              <a:pPr algn="ctr" eaLnBrk="0" hangingPunct="0"/>
              <a:r>
                <a:rPr lang="en-US" sz="3600">
                  <a:solidFill>
                    <a:srgbClr val="FFFFFF"/>
                  </a:solidFill>
                  <a:latin typeface="Goudy Old Style" pitchFamily="18" charset="0"/>
                </a:rPr>
                <a:t>OH</a:t>
              </a:r>
              <a:r>
                <a:rPr lang="en-US" sz="3600" baseline="30000">
                  <a:solidFill>
                    <a:srgbClr val="FFFFFF"/>
                  </a:solidFill>
                  <a:latin typeface="Goudy Old Style" pitchFamily="18" charset="0"/>
                </a:rPr>
                <a:t>-</a:t>
              </a:r>
            </a:p>
          </p:txBody>
        </p:sp>
        <p:sp>
          <p:nvSpPr>
            <p:cNvPr id="132108" name="Text Box 12"/>
            <p:cNvSpPr txBox="1">
              <a:spLocks noChangeArrowheads="1"/>
            </p:cNvSpPr>
            <p:nvPr/>
          </p:nvSpPr>
          <p:spPr bwMode="auto">
            <a:xfrm>
              <a:off x="960" y="8688"/>
              <a:ext cx="14136" cy="1368"/>
            </a:xfrm>
            <a:prstGeom prst="rect">
              <a:avLst/>
            </a:prstGeom>
            <a:solidFill>
              <a:srgbClr val="FFFFFF"/>
            </a:solidFill>
            <a:ln w="9525">
              <a:solidFill>
                <a:srgbClr val="000000"/>
              </a:solidFill>
              <a:miter lim="800000"/>
              <a:headEnd/>
              <a:tailEnd/>
            </a:ln>
          </p:spPr>
          <p:txBody>
            <a:bodyPr/>
            <a:lstStyle/>
            <a:p>
              <a:pPr algn="ctr" eaLnBrk="0" hangingPunct="0"/>
              <a:r>
                <a:rPr lang="en-US" sz="2400">
                  <a:solidFill>
                    <a:schemeClr val="bg2"/>
                  </a:solidFill>
                  <a:latin typeface="Goudy Old Style" pitchFamily="18" charset="0"/>
                </a:rPr>
                <a:t>0     1     2      3     4      5     6     7     8     9     10    11    12    13     14</a:t>
              </a:r>
            </a:p>
            <a:p>
              <a:pPr algn="ctr" eaLnBrk="0" hangingPunct="0"/>
              <a:r>
                <a:rPr lang="en-US" sz="2400">
                  <a:solidFill>
                    <a:schemeClr val="bg2"/>
                  </a:solidFill>
                  <a:latin typeface="Goudy Old Style" pitchFamily="18" charset="0"/>
                </a:rPr>
                <a:t>Acidic                             Neutral                                  Basic</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a:noFill/>
        </p:spPr>
        <p:txBody>
          <a:bodyPr/>
          <a:lstStyle/>
          <a:p>
            <a:pPr algn="ctr" eaLnBrk="0" hangingPunct="0">
              <a:defRPr/>
            </a:pPr>
            <a:r>
              <a:rPr lang="en-US" sz="4400" b="1" kern="0">
                <a:latin typeface="Goudy Old Style" pitchFamily="18" charset="0"/>
                <a:ea typeface="+mj-ea"/>
                <a:cs typeface="+mj-cs"/>
              </a:rPr>
              <a:t>Relationships</a:t>
            </a:r>
          </a:p>
        </p:txBody>
      </p:sp>
      <p:sp>
        <p:nvSpPr>
          <p:cNvPr id="133123" name="Text Box 3"/>
          <p:cNvSpPr txBox="1">
            <a:spLocks noChangeArrowheads="1"/>
          </p:cNvSpPr>
          <p:nvPr/>
        </p:nvSpPr>
        <p:spPr bwMode="auto">
          <a:xfrm>
            <a:off x="1168400" y="1435100"/>
            <a:ext cx="1219200" cy="641350"/>
          </a:xfrm>
          <a:prstGeom prst="rect">
            <a:avLst/>
          </a:prstGeom>
          <a:solidFill>
            <a:srgbClr val="FFCCCC"/>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H</a:t>
            </a:r>
            <a:r>
              <a:rPr lang="en-US" sz="3600" b="1" baseline="30000">
                <a:latin typeface="Goudy Old Style" pitchFamily="18" charset="0"/>
              </a:rPr>
              <a:t>+</a:t>
            </a:r>
            <a:endParaRPr lang="en-US" sz="3600" b="1">
              <a:latin typeface="Goudy Old Style" pitchFamily="18" charset="0"/>
            </a:endParaRPr>
          </a:p>
        </p:txBody>
      </p:sp>
      <p:sp>
        <p:nvSpPr>
          <p:cNvPr id="133124" name="Text Box 4"/>
          <p:cNvSpPr txBox="1">
            <a:spLocks noChangeArrowheads="1"/>
          </p:cNvSpPr>
          <p:nvPr/>
        </p:nvSpPr>
        <p:spPr bwMode="auto">
          <a:xfrm>
            <a:off x="6692900" y="1435100"/>
            <a:ext cx="1219200" cy="641350"/>
          </a:xfrm>
          <a:prstGeom prst="rect">
            <a:avLst/>
          </a:prstGeom>
          <a:solidFill>
            <a:srgbClr val="66FFFF"/>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OH</a:t>
            </a:r>
            <a:r>
              <a:rPr lang="en-US" sz="3600" b="1" baseline="30000">
                <a:latin typeface="Goudy Old Style" pitchFamily="18" charset="0"/>
              </a:rPr>
              <a:t>-</a:t>
            </a:r>
            <a:endParaRPr lang="en-US" sz="3600" b="1">
              <a:latin typeface="Goudy Old Style" pitchFamily="18" charset="0"/>
            </a:endParaRPr>
          </a:p>
        </p:txBody>
      </p:sp>
      <p:sp>
        <p:nvSpPr>
          <p:cNvPr id="133125" name="Text Box 5"/>
          <p:cNvSpPr txBox="1">
            <a:spLocks noChangeArrowheads="1"/>
          </p:cNvSpPr>
          <p:nvPr/>
        </p:nvSpPr>
        <p:spPr bwMode="auto">
          <a:xfrm>
            <a:off x="457200" y="2692400"/>
            <a:ext cx="26416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Goudy Old Style" pitchFamily="18" charset="0"/>
              </a:rPr>
              <a:t>[H</a:t>
            </a:r>
            <a:r>
              <a:rPr lang="en-US" sz="3200" b="1" baseline="30000">
                <a:latin typeface="Goudy Old Style" pitchFamily="18" charset="0"/>
              </a:rPr>
              <a:t>+</a:t>
            </a:r>
            <a:r>
              <a:rPr lang="en-US" sz="3200" b="1">
                <a:latin typeface="Goudy Old Style" pitchFamily="18" charset="0"/>
              </a:rPr>
              <a:t>] &gt;[OH</a:t>
            </a:r>
            <a:r>
              <a:rPr lang="en-US" sz="3200" b="1" baseline="30000">
                <a:latin typeface="Goudy Old Style" pitchFamily="18" charset="0"/>
              </a:rPr>
              <a:t>-</a:t>
            </a:r>
            <a:r>
              <a:rPr lang="en-US" sz="3200" b="1">
                <a:latin typeface="Goudy Old Style" pitchFamily="18" charset="0"/>
              </a:rPr>
              <a:t>]</a:t>
            </a:r>
          </a:p>
        </p:txBody>
      </p:sp>
      <p:sp>
        <p:nvSpPr>
          <p:cNvPr id="133126" name="Text Box 6"/>
          <p:cNvSpPr txBox="1">
            <a:spLocks noChangeArrowheads="1"/>
          </p:cNvSpPr>
          <p:nvPr/>
        </p:nvSpPr>
        <p:spPr bwMode="auto">
          <a:xfrm>
            <a:off x="825500" y="3822700"/>
            <a:ext cx="1905000" cy="1190625"/>
          </a:xfrm>
          <a:prstGeom prst="rect">
            <a:avLst/>
          </a:prstGeom>
          <a:solidFill>
            <a:srgbClr val="FFCCCC"/>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Acidic solution</a:t>
            </a:r>
          </a:p>
        </p:txBody>
      </p:sp>
      <p:sp>
        <p:nvSpPr>
          <p:cNvPr id="133127" name="Text Box 7"/>
          <p:cNvSpPr txBox="1">
            <a:spLocks noChangeArrowheads="1"/>
          </p:cNvSpPr>
          <p:nvPr/>
        </p:nvSpPr>
        <p:spPr bwMode="auto">
          <a:xfrm>
            <a:off x="6203950" y="3810000"/>
            <a:ext cx="2197100" cy="1200329"/>
          </a:xfrm>
          <a:prstGeom prst="rect">
            <a:avLst/>
          </a:prstGeom>
          <a:solidFill>
            <a:srgbClr val="66FFFF"/>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Basic solution</a:t>
            </a:r>
          </a:p>
        </p:txBody>
      </p:sp>
      <p:sp>
        <p:nvSpPr>
          <p:cNvPr id="133128" name="Text Box 8"/>
          <p:cNvSpPr txBox="1">
            <a:spLocks noChangeArrowheads="1"/>
          </p:cNvSpPr>
          <p:nvPr/>
        </p:nvSpPr>
        <p:spPr bwMode="auto">
          <a:xfrm>
            <a:off x="3073400" y="2692400"/>
            <a:ext cx="29337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Goudy Old Style" pitchFamily="18" charset="0"/>
              </a:rPr>
              <a:t>[H</a:t>
            </a:r>
            <a:r>
              <a:rPr lang="en-US" sz="3200" b="1" baseline="30000">
                <a:latin typeface="Goudy Old Style" pitchFamily="18" charset="0"/>
              </a:rPr>
              <a:t>+</a:t>
            </a:r>
            <a:r>
              <a:rPr lang="en-US" sz="3200" b="1">
                <a:latin typeface="Goudy Old Style" pitchFamily="18" charset="0"/>
              </a:rPr>
              <a:t>] =[OH</a:t>
            </a:r>
            <a:r>
              <a:rPr lang="en-US" sz="3200" b="1" baseline="30000">
                <a:latin typeface="Goudy Old Style" pitchFamily="18" charset="0"/>
              </a:rPr>
              <a:t>-</a:t>
            </a:r>
            <a:r>
              <a:rPr lang="en-US" sz="3200" b="1">
                <a:latin typeface="Goudy Old Style" pitchFamily="18" charset="0"/>
              </a:rPr>
              <a:t>]</a:t>
            </a:r>
          </a:p>
        </p:txBody>
      </p:sp>
      <p:sp>
        <p:nvSpPr>
          <p:cNvPr id="133129" name="Text Box 9"/>
          <p:cNvSpPr txBox="1">
            <a:spLocks noChangeArrowheads="1"/>
          </p:cNvSpPr>
          <p:nvPr/>
        </p:nvSpPr>
        <p:spPr bwMode="auto">
          <a:xfrm>
            <a:off x="5981700" y="2705100"/>
            <a:ext cx="2641600" cy="579438"/>
          </a:xfrm>
          <a:prstGeom prst="rect">
            <a:avLst/>
          </a:prstGeom>
          <a:noFill/>
          <a:ln w="9525">
            <a:noFill/>
            <a:miter lim="800000"/>
            <a:headEnd/>
            <a:tailEnd/>
          </a:ln>
        </p:spPr>
        <p:txBody>
          <a:bodyPr>
            <a:spAutoFit/>
          </a:bodyPr>
          <a:lstStyle/>
          <a:p>
            <a:pPr algn="ctr" eaLnBrk="0" hangingPunct="0">
              <a:spcBef>
                <a:spcPct val="50000"/>
              </a:spcBef>
            </a:pPr>
            <a:r>
              <a:rPr lang="en-US" sz="3200" b="1">
                <a:latin typeface="Goudy Old Style" pitchFamily="18" charset="0"/>
              </a:rPr>
              <a:t>[H</a:t>
            </a:r>
            <a:r>
              <a:rPr lang="en-US" sz="3200" b="1" baseline="30000">
                <a:latin typeface="Goudy Old Style" pitchFamily="18" charset="0"/>
              </a:rPr>
              <a:t>+</a:t>
            </a:r>
            <a:r>
              <a:rPr lang="en-US" sz="3200" b="1">
                <a:latin typeface="Goudy Old Style" pitchFamily="18" charset="0"/>
              </a:rPr>
              <a:t>] &lt;[OH</a:t>
            </a:r>
            <a:r>
              <a:rPr lang="en-US" sz="3200" b="1" baseline="30000">
                <a:latin typeface="Goudy Old Style" pitchFamily="18" charset="0"/>
              </a:rPr>
              <a:t>-</a:t>
            </a:r>
            <a:r>
              <a:rPr lang="en-US" sz="3200" b="1">
                <a:latin typeface="Goudy Old Style" pitchFamily="18" charset="0"/>
              </a:rPr>
              <a:t>]</a:t>
            </a:r>
          </a:p>
        </p:txBody>
      </p:sp>
      <p:sp>
        <p:nvSpPr>
          <p:cNvPr id="133130" name="Text Box 10"/>
          <p:cNvSpPr txBox="1">
            <a:spLocks noChangeArrowheads="1"/>
          </p:cNvSpPr>
          <p:nvPr/>
        </p:nvSpPr>
        <p:spPr bwMode="auto">
          <a:xfrm>
            <a:off x="3587750" y="3822700"/>
            <a:ext cx="1905000" cy="1190625"/>
          </a:xfrm>
          <a:prstGeom prst="rect">
            <a:avLst/>
          </a:prstGeom>
          <a:solidFill>
            <a:srgbClr val="99FF99"/>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Neutral solution</a:t>
            </a:r>
          </a:p>
        </p:txBody>
      </p:sp>
      <p:sp>
        <p:nvSpPr>
          <p:cNvPr id="133131" name="Text Box 11"/>
          <p:cNvSpPr txBox="1">
            <a:spLocks noChangeArrowheads="1"/>
          </p:cNvSpPr>
          <p:nvPr/>
        </p:nvSpPr>
        <p:spPr bwMode="auto">
          <a:xfrm>
            <a:off x="3587750" y="1435100"/>
            <a:ext cx="1905000" cy="641350"/>
          </a:xfrm>
          <a:prstGeom prst="rect">
            <a:avLst/>
          </a:prstGeom>
          <a:solidFill>
            <a:srgbClr val="99FF99"/>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H</a:t>
            </a:r>
            <a:r>
              <a:rPr lang="en-US" sz="3600" b="1" baseline="-25000">
                <a:latin typeface="Goudy Old Style" pitchFamily="18" charset="0"/>
              </a:rPr>
              <a:t>2</a:t>
            </a:r>
            <a:r>
              <a:rPr lang="en-US" sz="3600" b="1">
                <a:latin typeface="Goudy Old Style" pitchFamily="18" charset="0"/>
              </a:rPr>
              <a:t>O</a:t>
            </a:r>
          </a:p>
        </p:txBody>
      </p:sp>
      <p:sp>
        <p:nvSpPr>
          <p:cNvPr id="133132" name="Text Box 12"/>
          <p:cNvSpPr txBox="1">
            <a:spLocks noChangeArrowheads="1"/>
          </p:cNvSpPr>
          <p:nvPr/>
        </p:nvSpPr>
        <p:spPr bwMode="auto">
          <a:xfrm>
            <a:off x="825500" y="5092700"/>
            <a:ext cx="1905000" cy="641350"/>
          </a:xfrm>
          <a:prstGeom prst="rect">
            <a:avLst/>
          </a:prstGeom>
          <a:solidFill>
            <a:srgbClr val="FFCCCC"/>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pH &lt; 7</a:t>
            </a:r>
          </a:p>
        </p:txBody>
      </p:sp>
      <p:sp>
        <p:nvSpPr>
          <p:cNvPr id="133133" name="Text Box 13"/>
          <p:cNvSpPr txBox="1">
            <a:spLocks noChangeArrowheads="1"/>
          </p:cNvSpPr>
          <p:nvPr/>
        </p:nvSpPr>
        <p:spPr bwMode="auto">
          <a:xfrm>
            <a:off x="6203950" y="5080000"/>
            <a:ext cx="2197100" cy="641350"/>
          </a:xfrm>
          <a:prstGeom prst="rect">
            <a:avLst/>
          </a:prstGeom>
          <a:solidFill>
            <a:srgbClr val="66FFFF"/>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pH &gt; 7</a:t>
            </a:r>
          </a:p>
        </p:txBody>
      </p:sp>
      <p:sp>
        <p:nvSpPr>
          <p:cNvPr id="133134" name="Text Box 14"/>
          <p:cNvSpPr txBox="1">
            <a:spLocks noChangeArrowheads="1"/>
          </p:cNvSpPr>
          <p:nvPr/>
        </p:nvSpPr>
        <p:spPr bwMode="auto">
          <a:xfrm>
            <a:off x="3587750" y="5092700"/>
            <a:ext cx="1905000" cy="641350"/>
          </a:xfrm>
          <a:prstGeom prst="rect">
            <a:avLst/>
          </a:prstGeom>
          <a:solidFill>
            <a:srgbClr val="99FF99"/>
          </a:solidFill>
          <a:ln w="9525">
            <a:noFill/>
            <a:miter lim="800000"/>
            <a:headEnd/>
            <a:tailEnd/>
          </a:ln>
        </p:spPr>
        <p:txBody>
          <a:bodyPr>
            <a:spAutoFit/>
          </a:bodyPr>
          <a:lstStyle/>
          <a:p>
            <a:pPr algn="ctr" eaLnBrk="0" hangingPunct="0">
              <a:spcBef>
                <a:spcPct val="50000"/>
              </a:spcBef>
            </a:pPr>
            <a:r>
              <a:rPr lang="en-US" sz="3600" b="1">
                <a:latin typeface="Goudy Old Style" pitchFamily="18" charset="0"/>
              </a:rPr>
              <a:t>pH = 7</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17020"/>
            <a:ext cx="8229600" cy="563563"/>
          </a:xfrm>
          <a:prstGeom prst="rect">
            <a:avLst/>
          </a:prstGeom>
        </p:spPr>
        <p:txBody>
          <a:bodyPr/>
          <a:lstStyle/>
          <a:p>
            <a:pPr algn="ctr" eaLnBrk="0" hangingPunct="0">
              <a:defRPr/>
            </a:pPr>
            <a:r>
              <a:rPr lang="en-US" sz="4800" b="1" kern="0" dirty="0">
                <a:solidFill>
                  <a:schemeClr val="tx2"/>
                </a:solidFill>
                <a:latin typeface="Goudy Old Style" pitchFamily="18" charset="0"/>
                <a:ea typeface="+mj-ea"/>
                <a:cs typeface="+mj-cs"/>
              </a:rPr>
              <a:t>The pH scale</a:t>
            </a:r>
          </a:p>
        </p:txBody>
      </p:sp>
      <p:sp>
        <p:nvSpPr>
          <p:cNvPr id="3" name="Content Placeholder 2"/>
          <p:cNvSpPr txBox="1">
            <a:spLocks/>
          </p:cNvSpPr>
          <p:nvPr/>
        </p:nvSpPr>
        <p:spPr>
          <a:xfrm>
            <a:off x="457200" y="598944"/>
            <a:ext cx="8686800" cy="4525963"/>
          </a:xfrm>
          <a:prstGeom prst="rect">
            <a:avLst/>
          </a:prstGeom>
        </p:spPr>
        <p:txBody>
          <a:bodyPr/>
          <a:lstStyle/>
          <a:p>
            <a:pPr marL="457200" indent="-457200" eaLnBrk="0" hangingPunct="0">
              <a:lnSpc>
                <a:spcPct val="150000"/>
              </a:lnSpc>
              <a:spcBef>
                <a:spcPct val="20000"/>
              </a:spcBef>
              <a:buFont typeface="Wingdings" panose="05000000000000000000" pitchFamily="2" charset="2"/>
              <a:buChar char="v"/>
              <a:defRPr/>
            </a:pPr>
            <a:r>
              <a:rPr lang="en-US" sz="2800" kern="0" dirty="0" smtClean="0">
                <a:latin typeface="Goudy Old Style" pitchFamily="18" charset="0"/>
              </a:rPr>
              <a:t>Values of  [ </a:t>
            </a:r>
            <a:r>
              <a:rPr lang="en-US" sz="2800" kern="0" dirty="0">
                <a:latin typeface="Goudy Old Style" pitchFamily="18" charset="0"/>
              </a:rPr>
              <a:t>H+ ]and [OH] are very </a:t>
            </a:r>
            <a:r>
              <a:rPr lang="en-US" sz="2800" kern="0" dirty="0" smtClean="0">
                <a:latin typeface="Goudy Old Style" pitchFamily="18" charset="0"/>
              </a:rPr>
              <a:t>small in </a:t>
            </a:r>
            <a:r>
              <a:rPr lang="en-US" sz="2800" kern="0" dirty="0" err="1" smtClean="0">
                <a:latin typeface="Goudy Old Style" pitchFamily="18" charset="0"/>
              </a:rPr>
              <a:t>soln</a:t>
            </a:r>
            <a:endParaRPr lang="en-US" sz="2800" kern="0" dirty="0" smtClean="0">
              <a:latin typeface="Goudy Old Style" pitchFamily="18" charset="0"/>
            </a:endParaRPr>
          </a:p>
          <a:p>
            <a:pPr marL="457200" indent="-457200" eaLnBrk="0" hangingPunct="0">
              <a:lnSpc>
                <a:spcPct val="150000"/>
              </a:lnSpc>
              <a:spcBef>
                <a:spcPct val="20000"/>
              </a:spcBef>
              <a:buFont typeface="Wingdings" panose="05000000000000000000" pitchFamily="2" charset="2"/>
              <a:buChar char="v"/>
              <a:defRPr/>
            </a:pPr>
            <a:r>
              <a:rPr lang="en-US" sz="2800" kern="0" dirty="0" smtClean="0">
                <a:latin typeface="Goudy Old Style" pitchFamily="18" charset="0"/>
              </a:rPr>
              <a:t>can </a:t>
            </a:r>
            <a:r>
              <a:rPr lang="en-US" sz="2800" kern="0" dirty="0">
                <a:latin typeface="Goudy Old Style" pitchFamily="18" charset="0"/>
              </a:rPr>
              <a:t>be magnified by being expressed in terms of  </a:t>
            </a:r>
            <a:r>
              <a:rPr lang="en-US" sz="2800" kern="0" dirty="0" err="1" smtClean="0">
                <a:latin typeface="Goudy Old Style" pitchFamily="18" charset="0"/>
              </a:rPr>
              <a:t>neg</a:t>
            </a:r>
            <a:r>
              <a:rPr lang="en-US" sz="2800" kern="0" dirty="0" smtClean="0">
                <a:latin typeface="Goudy Old Style" pitchFamily="18" charset="0"/>
              </a:rPr>
              <a:t> </a:t>
            </a:r>
            <a:r>
              <a:rPr lang="en-US" sz="2800" kern="0" dirty="0" smtClean="0">
                <a:latin typeface="Goudy Old Style" pitchFamily="18" charset="0"/>
              </a:rPr>
              <a:t>log</a:t>
            </a:r>
          </a:p>
          <a:p>
            <a:pPr marL="457200" indent="-457200" eaLnBrk="0" hangingPunct="0">
              <a:lnSpc>
                <a:spcPct val="150000"/>
              </a:lnSpc>
              <a:spcBef>
                <a:spcPct val="20000"/>
              </a:spcBef>
              <a:buFont typeface="Wingdings" panose="05000000000000000000" pitchFamily="2" charset="2"/>
              <a:buChar char="v"/>
              <a:defRPr/>
            </a:pPr>
            <a:r>
              <a:rPr lang="en-US" sz="2800" kern="0" dirty="0" smtClean="0">
                <a:latin typeface="Goudy Old Style" pitchFamily="18" charset="0"/>
              </a:rPr>
              <a:t>Thus </a:t>
            </a:r>
            <a:r>
              <a:rPr lang="en-US" sz="2800" kern="0" dirty="0">
                <a:latin typeface="Goudy Old Style" pitchFamily="18" charset="0"/>
              </a:rPr>
              <a:t>instead of [H</a:t>
            </a:r>
            <a:r>
              <a:rPr lang="en-US" sz="2800" kern="0" baseline="30000" dirty="0">
                <a:latin typeface="Goudy Old Style" pitchFamily="18" charset="0"/>
              </a:rPr>
              <a:t>+</a:t>
            </a:r>
            <a:r>
              <a:rPr lang="en-US" sz="2800" kern="0" dirty="0">
                <a:latin typeface="Goudy Old Style" pitchFamily="18" charset="0"/>
              </a:rPr>
              <a:t>] </a:t>
            </a:r>
            <a:r>
              <a:rPr lang="en-US" sz="2800" kern="0" dirty="0" smtClean="0">
                <a:latin typeface="Goudy Old Style" pitchFamily="18" charset="0"/>
              </a:rPr>
              <a:t> being1 </a:t>
            </a:r>
            <a:r>
              <a:rPr lang="en-US" sz="2800" kern="0" dirty="0">
                <a:latin typeface="Goudy Old Style" pitchFamily="18" charset="0"/>
              </a:rPr>
              <a:t>x 10</a:t>
            </a:r>
            <a:r>
              <a:rPr lang="en-US" sz="2800" kern="0" baseline="30000" dirty="0">
                <a:latin typeface="Goudy Old Style" pitchFamily="18" charset="0"/>
              </a:rPr>
              <a:t>-7</a:t>
            </a:r>
            <a:r>
              <a:rPr lang="en-US" sz="2800" kern="0" dirty="0">
                <a:latin typeface="Goudy Old Style" pitchFamily="18" charset="0"/>
              </a:rPr>
              <a:t> M, it is said that the negative logarithm of [H</a:t>
            </a:r>
            <a:r>
              <a:rPr lang="en-US" sz="2800" kern="0" baseline="30000" dirty="0">
                <a:latin typeface="Goudy Old Style" pitchFamily="18" charset="0"/>
              </a:rPr>
              <a:t>+</a:t>
            </a:r>
            <a:r>
              <a:rPr lang="en-US" sz="2800" kern="0" dirty="0">
                <a:latin typeface="Goudy Old Style" pitchFamily="18" charset="0"/>
              </a:rPr>
              <a:t>] concentration is 7, </a:t>
            </a:r>
          </a:p>
          <a:p>
            <a:pPr marL="457200" indent="-457200" eaLnBrk="0" hangingPunct="0">
              <a:lnSpc>
                <a:spcPct val="150000"/>
              </a:lnSpc>
              <a:spcBef>
                <a:spcPct val="20000"/>
              </a:spcBef>
              <a:buFont typeface="Wingdings" panose="05000000000000000000" pitchFamily="2" charset="2"/>
              <a:buChar char="v"/>
              <a:defRPr/>
            </a:pPr>
            <a:r>
              <a:rPr lang="en-US" sz="2800" kern="0" dirty="0" smtClean="0">
                <a:latin typeface="Goudy Old Style" pitchFamily="18" charset="0"/>
              </a:rPr>
              <a:t>Hence negative </a:t>
            </a:r>
            <a:r>
              <a:rPr lang="en-US" sz="2800" kern="0" dirty="0">
                <a:latin typeface="Goudy Old Style" pitchFamily="18" charset="0"/>
              </a:rPr>
              <a:t>log of [ H+] also called pH </a:t>
            </a:r>
          </a:p>
        </p:txBody>
      </p:sp>
      <p:sp>
        <p:nvSpPr>
          <p:cNvPr id="134148" name="Text Box 3"/>
          <p:cNvSpPr txBox="1">
            <a:spLocks noChangeArrowheads="1"/>
          </p:cNvSpPr>
          <p:nvPr/>
        </p:nvSpPr>
        <p:spPr bwMode="auto">
          <a:xfrm>
            <a:off x="228600" y="4256544"/>
            <a:ext cx="8915400" cy="1815882"/>
          </a:xfrm>
          <a:prstGeom prst="rect">
            <a:avLst/>
          </a:prstGeom>
          <a:noFill/>
          <a:ln w="9525">
            <a:noFill/>
            <a:miter lim="800000"/>
            <a:headEnd/>
            <a:tailEnd/>
          </a:ln>
        </p:spPr>
        <p:txBody>
          <a:bodyPr wrap="square">
            <a:spAutoFit/>
          </a:bodyPr>
          <a:lstStyle/>
          <a:p>
            <a:pPr marL="233363" indent="-233363" eaLnBrk="0" hangingPunct="0">
              <a:spcBef>
                <a:spcPct val="50000"/>
              </a:spcBef>
              <a:buFontTx/>
              <a:buChar char="•"/>
            </a:pPr>
            <a:r>
              <a:rPr lang="en-US" altLang="en-US" sz="2800" b="1" dirty="0">
                <a:solidFill>
                  <a:schemeClr val="accent2"/>
                </a:solidFill>
                <a:latin typeface="Goudy Old Style" pitchFamily="18" charset="0"/>
              </a:rPr>
              <a:t>pH</a:t>
            </a:r>
            <a:r>
              <a:rPr lang="en-US" altLang="en-US" sz="2800" dirty="0">
                <a:latin typeface="Goudy Old Style" pitchFamily="18" charset="0"/>
              </a:rPr>
              <a:t> is </a:t>
            </a:r>
            <a:r>
              <a:rPr lang="en-US" altLang="en-US" sz="2800" dirty="0" smtClean="0">
                <a:latin typeface="Goudy Old Style" pitchFamily="18" charset="0"/>
              </a:rPr>
              <a:t>the </a:t>
            </a:r>
            <a:r>
              <a:rPr lang="en-US" altLang="en-US" sz="2800" dirty="0">
                <a:latin typeface="Goudy Old Style" pitchFamily="18" charset="0"/>
              </a:rPr>
              <a:t>negative logarithm </a:t>
            </a:r>
            <a:r>
              <a:rPr lang="en-US" altLang="en-US" sz="2800" dirty="0" smtClean="0">
                <a:latin typeface="Goudy Old Style" pitchFamily="18" charset="0"/>
              </a:rPr>
              <a:t>of [H</a:t>
            </a:r>
            <a:r>
              <a:rPr lang="en-US" altLang="en-US" sz="2800" baseline="30000" dirty="0" smtClean="0">
                <a:latin typeface="Goudy Old Style" pitchFamily="18" charset="0"/>
              </a:rPr>
              <a:t>+</a:t>
            </a:r>
            <a:r>
              <a:rPr lang="en-US" altLang="en-US" sz="2800" dirty="0" smtClean="0">
                <a:latin typeface="Goudy Old Style" pitchFamily="18" charset="0"/>
              </a:rPr>
              <a:t>],  Mathematically</a:t>
            </a:r>
            <a:r>
              <a:rPr lang="en-US" altLang="en-US" sz="2800" dirty="0">
                <a:latin typeface="Goudy Old Style" pitchFamily="18" charset="0"/>
              </a:rPr>
              <a:t>,  </a:t>
            </a:r>
          </a:p>
          <a:p>
            <a:pPr marL="233363" indent="-233363" eaLnBrk="0" hangingPunct="0">
              <a:spcBef>
                <a:spcPct val="50000"/>
              </a:spcBef>
              <a:buFontTx/>
              <a:buChar char="•"/>
            </a:pPr>
            <a:endParaRPr lang="en-US" altLang="en-US" sz="2800" dirty="0">
              <a:latin typeface="Goudy Old Style" pitchFamily="18" charset="0"/>
            </a:endParaRPr>
          </a:p>
          <a:p>
            <a:pPr marL="457200" indent="-457200" eaLnBrk="0" hangingPunct="0">
              <a:spcBef>
                <a:spcPct val="50000"/>
              </a:spcBef>
              <a:buFont typeface="Wingdings" panose="05000000000000000000" pitchFamily="2" charset="2"/>
              <a:buChar char="v"/>
            </a:pPr>
            <a:r>
              <a:rPr lang="en-US" altLang="en-US" sz="2800" dirty="0" smtClean="0">
                <a:latin typeface="Goudy Old Style" pitchFamily="18" charset="0"/>
              </a:rPr>
              <a:t>The </a:t>
            </a:r>
            <a:r>
              <a:rPr lang="en-US" altLang="en-US" sz="2800" dirty="0">
                <a:latin typeface="Goudy Old Style" pitchFamily="18" charset="0"/>
              </a:rPr>
              <a:t>term p- means </a:t>
            </a:r>
            <a:r>
              <a:rPr lang="en-US" altLang="en-US" sz="2800" b="1" dirty="0">
                <a:latin typeface="Goudy Old Style" pitchFamily="18" charset="0"/>
              </a:rPr>
              <a:t>negative of </a:t>
            </a:r>
            <a:r>
              <a:rPr lang="en-US" altLang="en-US" sz="2800" dirty="0">
                <a:latin typeface="Goudy Old Style" pitchFamily="18" charset="0"/>
              </a:rPr>
              <a:t>if , </a:t>
            </a:r>
            <a:r>
              <a:rPr lang="en-US" altLang="en-US" sz="2800" dirty="0" err="1">
                <a:latin typeface="Goudy Old Style" pitchFamily="18" charset="0"/>
              </a:rPr>
              <a:t>Keq</a:t>
            </a:r>
            <a:r>
              <a:rPr lang="en-US" altLang="en-US" sz="2800" dirty="0">
                <a:latin typeface="Goudy Old Style" pitchFamily="18" charset="0"/>
              </a:rPr>
              <a:t>, [H+] or  [OH-]</a:t>
            </a:r>
          </a:p>
        </p:txBody>
      </p:sp>
      <p:pic>
        <p:nvPicPr>
          <p:cNvPr id="6" name="Picture 5"/>
          <p:cNvPicPr>
            <a:picLocks noChangeAspect="1" noChangeArrowheads="1"/>
          </p:cNvPicPr>
          <p:nvPr/>
        </p:nvPicPr>
        <p:blipFill>
          <a:blip r:embed="rId2" cstate="print"/>
          <a:srcRect/>
          <a:stretch>
            <a:fillRect/>
          </a:stretch>
        </p:blipFill>
        <p:spPr bwMode="auto">
          <a:xfrm>
            <a:off x="914400" y="4724400"/>
            <a:ext cx="82296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pH scale </a:t>
            </a:r>
            <a:endParaRPr lang="en-US" dirty="0"/>
          </a:p>
        </p:txBody>
      </p:sp>
      <p:sp>
        <p:nvSpPr>
          <p:cNvPr id="3" name="Content Placeholder 2"/>
          <p:cNvSpPr>
            <a:spLocks noGrp="1"/>
          </p:cNvSpPr>
          <p:nvPr>
            <p:ph idx="1"/>
          </p:nvPr>
        </p:nvSpPr>
        <p:spPr/>
        <p:txBody>
          <a:bodyPr>
            <a:normAutofit/>
          </a:bodyPr>
          <a:lstStyle/>
          <a:p>
            <a:r>
              <a:rPr lang="en-US" sz="2800" dirty="0" smtClean="0">
                <a:latin typeface="Goudy Old Style" pitchFamily="18" charset="0"/>
              </a:rPr>
              <a:t>Similarly the negative log of [OH] is </a:t>
            </a:r>
            <a:r>
              <a:rPr lang="en-US" sz="2800" dirty="0" err="1" smtClean="0">
                <a:latin typeface="Goudy Old Style" pitchFamily="18" charset="0"/>
              </a:rPr>
              <a:t>pOH</a:t>
            </a:r>
            <a:r>
              <a:rPr lang="en-US" sz="2800" dirty="0" smtClean="0">
                <a:latin typeface="Goudy Old Style" pitchFamily="18" charset="0"/>
              </a:rPr>
              <a:t> mathematically expressed as </a:t>
            </a:r>
          </a:p>
          <a:p>
            <a:r>
              <a:rPr lang="en-US" sz="2800" dirty="0" err="1" smtClean="0">
                <a:latin typeface="Goudy Old Style" pitchFamily="18" charset="0"/>
              </a:rPr>
              <a:t>pOH</a:t>
            </a:r>
            <a:r>
              <a:rPr lang="en-US" sz="2800" dirty="0" smtClean="0">
                <a:latin typeface="Goudy Old Style" pitchFamily="18" charset="0"/>
              </a:rPr>
              <a:t> = -log [OH</a:t>
            </a:r>
            <a:r>
              <a:rPr lang="en-US" sz="2800" baseline="30000" dirty="0" smtClean="0">
                <a:latin typeface="Goudy Old Style" pitchFamily="18" charset="0"/>
              </a:rPr>
              <a:t>-</a:t>
            </a:r>
            <a:r>
              <a:rPr lang="en-US" sz="2800" dirty="0" smtClean="0">
                <a:latin typeface="Goudy Old Style" pitchFamily="18" charset="0"/>
              </a:rPr>
              <a:t>]</a:t>
            </a:r>
          </a:p>
          <a:p>
            <a:r>
              <a:rPr lang="en-US" sz="2800" dirty="0" smtClean="0">
                <a:latin typeface="Goudy Old Style" pitchFamily="18" charset="0"/>
              </a:rPr>
              <a:t>Hence for water </a:t>
            </a:r>
          </a:p>
          <a:p>
            <a:r>
              <a:rPr lang="en-US" sz="2800" dirty="0" smtClean="0">
                <a:latin typeface="Goudy Old Style" pitchFamily="18" charset="0"/>
              </a:rPr>
              <a:t>[H+]</a:t>
            </a:r>
            <a:r>
              <a:rPr lang="en-US" sz="2800" dirty="0">
                <a:latin typeface="Goudy Old Style" pitchFamily="18" charset="0"/>
              </a:rPr>
              <a:t>=10</a:t>
            </a:r>
            <a:r>
              <a:rPr lang="en-US" sz="2800" baseline="30000" dirty="0">
                <a:latin typeface="Goudy Old Style" pitchFamily="18" charset="0"/>
              </a:rPr>
              <a:t>-7</a:t>
            </a:r>
            <a:r>
              <a:rPr lang="en-US" sz="2800" dirty="0">
                <a:latin typeface="Goudy Old Style" pitchFamily="18" charset="0"/>
              </a:rPr>
              <a:t>M, </a:t>
            </a:r>
            <a:r>
              <a:rPr lang="en-US" sz="2800" dirty="0" smtClean="0">
                <a:latin typeface="Goudy Old Style" pitchFamily="18" charset="0"/>
              </a:rPr>
              <a:t> pH=  log 1/ 1.0*10</a:t>
            </a:r>
            <a:r>
              <a:rPr lang="en-US" sz="2800" baseline="30000" dirty="0" smtClean="0">
                <a:latin typeface="Goudy Old Style" pitchFamily="18" charset="0"/>
              </a:rPr>
              <a:t>-7</a:t>
            </a:r>
            <a:r>
              <a:rPr lang="en-US" sz="2800" dirty="0" smtClean="0">
                <a:latin typeface="Goudy Old Style" pitchFamily="18" charset="0"/>
              </a:rPr>
              <a:t>M, pH= 7</a:t>
            </a:r>
          </a:p>
          <a:p>
            <a:r>
              <a:rPr lang="en-US" sz="2800" dirty="0" smtClean="0">
                <a:latin typeface="Goudy Old Style" pitchFamily="18" charset="0"/>
              </a:rPr>
              <a:t>[OH-]=</a:t>
            </a:r>
            <a:r>
              <a:rPr lang="en-US" sz="2800" dirty="0">
                <a:latin typeface="Goudy Old Style" pitchFamily="18" charset="0"/>
              </a:rPr>
              <a:t> 10</a:t>
            </a:r>
            <a:r>
              <a:rPr lang="en-US" sz="2800" baseline="30000" dirty="0">
                <a:latin typeface="Goudy Old Style" pitchFamily="18" charset="0"/>
              </a:rPr>
              <a:t>-7</a:t>
            </a:r>
            <a:r>
              <a:rPr lang="en-US" sz="2800" dirty="0">
                <a:latin typeface="Goudy Old Style" pitchFamily="18" charset="0"/>
              </a:rPr>
              <a:t>M, </a:t>
            </a:r>
            <a:r>
              <a:rPr lang="en-US" sz="2800" dirty="0" err="1" smtClean="0">
                <a:latin typeface="Goudy Old Style" pitchFamily="18" charset="0"/>
              </a:rPr>
              <a:t>pOH</a:t>
            </a:r>
            <a:r>
              <a:rPr lang="en-US" sz="2800" dirty="0" smtClean="0">
                <a:latin typeface="Goudy Old Style" pitchFamily="18" charset="0"/>
              </a:rPr>
              <a:t>= log </a:t>
            </a:r>
            <a:r>
              <a:rPr lang="en-US" sz="2800" dirty="0">
                <a:latin typeface="Goudy Old Style" pitchFamily="18" charset="0"/>
              </a:rPr>
              <a:t>1/ 1.0*10</a:t>
            </a:r>
            <a:r>
              <a:rPr lang="en-US" sz="2800" baseline="30000" dirty="0">
                <a:latin typeface="Goudy Old Style" pitchFamily="18" charset="0"/>
              </a:rPr>
              <a:t>-7</a:t>
            </a:r>
            <a:r>
              <a:rPr lang="en-US" sz="2800" dirty="0">
                <a:latin typeface="Goudy Old Style" pitchFamily="18" charset="0"/>
              </a:rPr>
              <a:t>M, </a:t>
            </a:r>
            <a:endParaRPr lang="en-US" sz="2800" dirty="0" smtClean="0">
              <a:latin typeface="Goudy Old Style" pitchFamily="18" charset="0"/>
            </a:endParaRPr>
          </a:p>
          <a:p>
            <a:endParaRPr lang="en-US" sz="2800" dirty="0">
              <a:latin typeface="Goudy Old Style"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dirty="0">
                <a:latin typeface="Goudy Old Style" panose="02020502050305020303" pitchFamily="18" charset="0"/>
              </a:rPr>
              <a:t>The pH scale </a:t>
            </a:r>
            <a:endParaRPr lang="en-US" dirty="0" smtClean="0">
              <a:latin typeface="Goudy Old Style" panose="02020502050305020303" pitchFamily="18" charset="0"/>
            </a:endParaRPr>
          </a:p>
        </p:txBody>
      </p:sp>
      <p:sp>
        <p:nvSpPr>
          <p:cNvPr id="135171" name="Content Placeholder 2"/>
          <p:cNvSpPr>
            <a:spLocks noGrp="1"/>
          </p:cNvSpPr>
          <p:nvPr>
            <p:ph idx="1"/>
          </p:nvPr>
        </p:nvSpPr>
        <p:spPr>
          <a:xfrm>
            <a:off x="457200" y="1600200"/>
            <a:ext cx="8382000" cy="5257800"/>
          </a:xfrm>
        </p:spPr>
        <p:txBody>
          <a:bodyPr>
            <a:normAutofit lnSpcReduction="10000"/>
          </a:bodyPr>
          <a:lstStyle/>
          <a:p>
            <a:pPr>
              <a:buFont typeface="Wingdings" panose="05000000000000000000" pitchFamily="2" charset="2"/>
              <a:buChar char="v"/>
            </a:pPr>
            <a:r>
              <a:rPr lang="en-US" dirty="0" smtClean="0">
                <a:latin typeface="Goudy Old Style" panose="02020502050305020303" pitchFamily="18" charset="0"/>
              </a:rPr>
              <a:t>Thus for the ionic product of water equation</a:t>
            </a:r>
          </a:p>
          <a:p>
            <a:pPr>
              <a:buFont typeface="Wingdings" panose="05000000000000000000" pitchFamily="2" charset="2"/>
              <a:buChar char="v"/>
            </a:pPr>
            <a:r>
              <a:rPr lang="en-US" dirty="0" smtClean="0">
                <a:latin typeface="Goudy Old Style" panose="02020502050305020303" pitchFamily="18" charset="0"/>
              </a:rPr>
              <a:t>Kw = [H+] [OH-], </a:t>
            </a:r>
          </a:p>
          <a:p>
            <a:pPr>
              <a:buFont typeface="Wingdings" panose="05000000000000000000" pitchFamily="2" charset="2"/>
              <a:buChar char="v"/>
            </a:pPr>
            <a:r>
              <a:rPr lang="en-US" dirty="0" smtClean="0">
                <a:latin typeface="Goudy Old Style" panose="02020502050305020303" pitchFamily="18" charset="0"/>
              </a:rPr>
              <a:t>obtaining the –log of  the equation</a:t>
            </a:r>
          </a:p>
          <a:p>
            <a:pPr>
              <a:buFont typeface="Wingdings" panose="05000000000000000000" pitchFamily="2" charset="2"/>
              <a:buChar char="v"/>
            </a:pPr>
            <a:r>
              <a:rPr lang="en-US" dirty="0" smtClean="0">
                <a:latin typeface="Goudy Old Style" panose="02020502050305020303" pitchFamily="18" charset="0"/>
              </a:rPr>
              <a:t>- log Kw= -log [H+] + -log [OH-]</a:t>
            </a:r>
          </a:p>
          <a:p>
            <a:pPr>
              <a:buFont typeface="Wingdings" panose="05000000000000000000" pitchFamily="2" charset="2"/>
              <a:buChar char="v"/>
            </a:pPr>
            <a:r>
              <a:rPr lang="en-US" dirty="0" smtClean="0">
                <a:latin typeface="Goudy Old Style" panose="02020502050305020303" pitchFamily="18" charset="0"/>
              </a:rPr>
              <a:t>= </a:t>
            </a:r>
            <a:r>
              <a:rPr lang="en-US" dirty="0" err="1" smtClean="0">
                <a:latin typeface="Goudy Old Style" panose="02020502050305020303" pitchFamily="18" charset="0"/>
              </a:rPr>
              <a:t>pKw</a:t>
            </a:r>
            <a:r>
              <a:rPr lang="en-US" dirty="0" smtClean="0">
                <a:latin typeface="Goudy Old Style" panose="02020502050305020303" pitchFamily="18" charset="0"/>
              </a:rPr>
              <a:t> = pH + pOH</a:t>
            </a:r>
          </a:p>
          <a:p>
            <a:pPr>
              <a:spcBef>
                <a:spcPct val="50000"/>
              </a:spcBef>
              <a:buFont typeface="Wingdings" panose="05000000000000000000" pitchFamily="2" charset="2"/>
              <a:buChar char="v"/>
            </a:pPr>
            <a:r>
              <a:rPr lang="en-US" dirty="0" smtClean="0">
                <a:latin typeface="Goudy Old Style" panose="02020502050305020303" pitchFamily="18" charset="0"/>
              </a:rPr>
              <a:t>pH = – log [H+] ; Similarly </a:t>
            </a:r>
            <a:r>
              <a:rPr lang="en-US" dirty="0" err="1" smtClean="0">
                <a:latin typeface="Goudy Old Style" panose="02020502050305020303" pitchFamily="18" charset="0"/>
              </a:rPr>
              <a:t>pOH</a:t>
            </a:r>
            <a:r>
              <a:rPr lang="en-US" dirty="0" smtClean="0">
                <a:latin typeface="Goudy Old Style" panose="02020502050305020303" pitchFamily="18" charset="0"/>
              </a:rPr>
              <a:t> = – log [OH-]</a:t>
            </a:r>
          </a:p>
          <a:p>
            <a:pPr>
              <a:buFont typeface="Wingdings" panose="05000000000000000000" pitchFamily="2" charset="2"/>
              <a:buChar char="v"/>
            </a:pPr>
            <a:r>
              <a:rPr lang="en-US" dirty="0" smtClean="0">
                <a:latin typeface="Goudy Old Style" panose="02020502050305020303" pitchFamily="18" charset="0"/>
              </a:rPr>
              <a:t>For water, [H+]= [OH-], = 1 X 10</a:t>
            </a:r>
            <a:r>
              <a:rPr lang="en-US" baseline="30000" dirty="0" smtClean="0">
                <a:latin typeface="Goudy Old Style" panose="02020502050305020303" pitchFamily="18" charset="0"/>
              </a:rPr>
              <a:t>-7</a:t>
            </a:r>
            <a:r>
              <a:rPr lang="en-US" dirty="0" smtClean="0">
                <a:latin typeface="Goudy Old Style" panose="02020502050305020303" pitchFamily="18" charset="0"/>
              </a:rPr>
              <a:t>, Kw = 1X10</a:t>
            </a:r>
            <a:r>
              <a:rPr lang="en-US" baseline="30000" dirty="0" smtClean="0">
                <a:latin typeface="Goudy Old Style" panose="02020502050305020303" pitchFamily="18" charset="0"/>
              </a:rPr>
              <a:t>-14</a:t>
            </a:r>
          </a:p>
          <a:p>
            <a:pPr>
              <a:buFont typeface="Wingdings" panose="05000000000000000000" pitchFamily="2" charset="2"/>
              <a:buChar char="v"/>
            </a:pPr>
            <a:r>
              <a:rPr lang="en-US" dirty="0" smtClean="0">
                <a:latin typeface="Goudy Old Style" panose="02020502050305020303" pitchFamily="18" charset="0"/>
              </a:rPr>
              <a:t>Hence  -log 1X10</a:t>
            </a:r>
            <a:r>
              <a:rPr lang="en-US" baseline="30000" dirty="0" smtClean="0">
                <a:latin typeface="Goudy Old Style" panose="02020502050305020303" pitchFamily="18" charset="0"/>
              </a:rPr>
              <a:t>-14</a:t>
            </a:r>
            <a:r>
              <a:rPr lang="en-US" dirty="0" smtClean="0">
                <a:latin typeface="Goudy Old Style" panose="02020502050305020303" pitchFamily="18" charset="0"/>
              </a:rPr>
              <a:t> = -log 1X 10</a:t>
            </a:r>
            <a:r>
              <a:rPr lang="en-US" baseline="30000" dirty="0" smtClean="0">
                <a:latin typeface="Goudy Old Style" panose="02020502050305020303" pitchFamily="18" charset="0"/>
              </a:rPr>
              <a:t>-7</a:t>
            </a:r>
            <a:r>
              <a:rPr lang="en-US" dirty="0" smtClean="0">
                <a:latin typeface="Goudy Old Style" panose="02020502050305020303" pitchFamily="18" charset="0"/>
              </a:rPr>
              <a:t> + 1X 10</a:t>
            </a:r>
            <a:r>
              <a:rPr lang="en-US" baseline="30000" dirty="0" smtClean="0">
                <a:latin typeface="Goudy Old Style" panose="02020502050305020303" pitchFamily="18" charset="0"/>
              </a:rPr>
              <a:t>-7</a:t>
            </a:r>
          </a:p>
          <a:p>
            <a:pPr>
              <a:buFont typeface="Wingdings" panose="05000000000000000000" pitchFamily="2" charset="2"/>
              <a:buChar char="v"/>
            </a:pPr>
            <a:r>
              <a:rPr lang="en-US" dirty="0" smtClean="0">
                <a:latin typeface="Goudy Old Style" panose="02020502050305020303" pitchFamily="18" charset="0"/>
              </a:rPr>
              <a:t>14= 7 + 7</a:t>
            </a:r>
          </a:p>
          <a:p>
            <a:endParaRPr lang="en-US" dirty="0" smtClean="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457200"/>
            <a:ext cx="8229600" cy="1254125"/>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Gabriola" pitchFamily="82" charset="0"/>
                <a:ea typeface="+mj-ea"/>
                <a:cs typeface="+mj-cs"/>
              </a:rPr>
              <a:t>The pH </a:t>
            </a:r>
            <a:r>
              <a:rPr lang="en-US" sz="4800" b="1" kern="0" dirty="0" smtClean="0">
                <a:effectLst>
                  <a:outerShdw blurRad="38100" dist="38100" dir="2700000" algn="tl">
                    <a:srgbClr val="C0C0C0"/>
                  </a:outerShdw>
                </a:effectLst>
                <a:latin typeface="Gabriola" pitchFamily="82" charset="0"/>
                <a:ea typeface="+mj-ea"/>
                <a:cs typeface="+mj-cs"/>
              </a:rPr>
              <a:t>Scale- Summary</a:t>
            </a:r>
            <a:endParaRPr lang="en-US" sz="4800" b="1" kern="0" dirty="0">
              <a:effectLst>
                <a:outerShdw blurRad="38100" dist="38100" dir="2700000" algn="tl">
                  <a:srgbClr val="C0C0C0"/>
                </a:outerShdw>
              </a:effectLst>
              <a:latin typeface="Gabriola" pitchFamily="82" charset="0"/>
              <a:ea typeface="+mj-ea"/>
              <a:cs typeface="+mj-cs"/>
            </a:endParaRPr>
          </a:p>
        </p:txBody>
      </p:sp>
      <p:sp>
        <p:nvSpPr>
          <p:cNvPr id="3" name="Rectangle 3"/>
          <p:cNvSpPr txBox="1">
            <a:spLocks noChangeArrowheads="1"/>
          </p:cNvSpPr>
          <p:nvPr/>
        </p:nvSpPr>
        <p:spPr bwMode="auto">
          <a:xfrm>
            <a:off x="76200" y="685800"/>
            <a:ext cx="9067800" cy="6172200"/>
          </a:xfrm>
          <a:prstGeom prst="rect">
            <a:avLst/>
          </a:prstGeom>
          <a:noFill/>
          <a:ln w="9525">
            <a:noFill/>
            <a:miter lim="800000"/>
            <a:headEnd/>
            <a:tailEnd/>
          </a:ln>
        </p:spPr>
        <p:txBody>
          <a:bodyPr lIns="90487" tIns="44450" rIns="90487" bIns="44450"/>
          <a:lstStyle/>
          <a:p>
            <a:pPr marL="342900" indent="-342900" eaLnBrk="0" hangingPunct="0">
              <a:lnSpc>
                <a:spcPct val="90000"/>
              </a:lnSpc>
              <a:spcBef>
                <a:spcPct val="20000"/>
              </a:spcBef>
              <a:buFont typeface="Wingdings" pitchFamily="2" charset="2"/>
              <a:buChar char="v"/>
              <a:defRPr/>
            </a:pPr>
            <a:r>
              <a:rPr lang="en-US" sz="2800" dirty="0">
                <a:latin typeface="Goudy Old Style" panose="02020502050305020303" pitchFamily="18" charset="0"/>
              </a:rPr>
              <a:t>The pH of a solution is simply the negative logarithm of [H</a:t>
            </a:r>
            <a:r>
              <a:rPr lang="en-US" sz="2800" baseline="30000" dirty="0">
                <a:latin typeface="Goudy Old Style" panose="02020502050305020303" pitchFamily="18" charset="0"/>
              </a:rPr>
              <a:t>+</a:t>
            </a:r>
            <a:r>
              <a:rPr lang="en-US" sz="2800" dirty="0">
                <a:latin typeface="Goudy Old Style" panose="02020502050305020303" pitchFamily="18" charset="0"/>
              </a:rPr>
              <a:t>]</a:t>
            </a:r>
          </a:p>
          <a:p>
            <a:pPr marL="342900" indent="-342900" eaLnBrk="0" hangingPunct="0">
              <a:lnSpc>
                <a:spcPct val="90000"/>
              </a:lnSpc>
              <a:spcBef>
                <a:spcPct val="20000"/>
              </a:spcBef>
              <a:buFont typeface="Wingdings" pitchFamily="2" charset="2"/>
              <a:buChar char="v"/>
              <a:defRPr/>
            </a:pPr>
            <a:r>
              <a:rPr lang="en-US" sz="2800" kern="0" dirty="0">
                <a:latin typeface="Goudy Old Style" panose="02020502050305020303" pitchFamily="18" charset="0"/>
              </a:rPr>
              <a:t>pH scale ranges from </a:t>
            </a:r>
            <a:r>
              <a:rPr lang="en-US" sz="2800" kern="0" dirty="0">
                <a:effectLst>
                  <a:outerShdw blurRad="38100" dist="38100" dir="2700000" algn="tl">
                    <a:srgbClr val="C0C0C0"/>
                  </a:outerShdw>
                </a:effectLst>
                <a:latin typeface="Goudy Old Style" panose="02020502050305020303" pitchFamily="18" charset="0"/>
              </a:rPr>
              <a:t>0 – 14</a:t>
            </a:r>
          </a:p>
          <a:p>
            <a:pPr marL="342900" indent="-342900" eaLnBrk="0" hangingPunct="0">
              <a:lnSpc>
                <a:spcPct val="90000"/>
              </a:lnSpc>
              <a:spcBef>
                <a:spcPct val="20000"/>
              </a:spcBef>
              <a:buFont typeface="Wingdings" pitchFamily="2" charset="2"/>
              <a:buChar char="v"/>
              <a:defRPr/>
            </a:pPr>
            <a:r>
              <a:rPr lang="en-US" sz="2800" kern="0" dirty="0">
                <a:latin typeface="Goudy Old Style" panose="02020502050305020303" pitchFamily="18" charset="0"/>
              </a:rPr>
              <a:t>Indicates the </a:t>
            </a:r>
            <a:r>
              <a:rPr lang="en-US" sz="2800" kern="0" dirty="0">
                <a:effectLst>
                  <a:outerShdw blurRad="38100" dist="38100" dir="2700000" algn="tl">
                    <a:srgbClr val="C0C0C0"/>
                  </a:outerShdw>
                </a:effectLst>
                <a:latin typeface="Goudy Old Style" panose="02020502050305020303" pitchFamily="18" charset="0"/>
              </a:rPr>
              <a:t>concentration of H</a:t>
            </a:r>
            <a:r>
              <a:rPr lang="en-US" sz="2800" kern="0" baseline="30000" dirty="0">
                <a:effectLst>
                  <a:outerShdw blurRad="38100" dist="38100" dir="2700000" algn="tl">
                    <a:srgbClr val="C0C0C0"/>
                  </a:outerShdw>
                </a:effectLst>
                <a:latin typeface="Goudy Old Style" panose="02020502050305020303" pitchFamily="18" charset="0"/>
              </a:rPr>
              <a:t>+</a:t>
            </a:r>
            <a:r>
              <a:rPr lang="en-US" sz="2800" kern="0" dirty="0">
                <a:effectLst>
                  <a:outerShdw blurRad="38100" dist="38100" dir="2700000" algn="tl">
                    <a:srgbClr val="C0C0C0"/>
                  </a:outerShdw>
                </a:effectLst>
                <a:latin typeface="Goudy Old Style" panose="02020502050305020303" pitchFamily="18" charset="0"/>
              </a:rPr>
              <a:t> ions in a solution</a:t>
            </a:r>
          </a:p>
          <a:p>
            <a:pPr marL="342900" indent="-342900" eaLnBrk="0" hangingPunct="0">
              <a:lnSpc>
                <a:spcPct val="90000"/>
              </a:lnSpc>
              <a:spcBef>
                <a:spcPct val="20000"/>
              </a:spcBef>
              <a:buFont typeface="Wingdings" pitchFamily="2" charset="2"/>
              <a:buChar char="v"/>
              <a:defRPr/>
            </a:pPr>
            <a:r>
              <a:rPr lang="en-US" sz="2800" kern="0" dirty="0">
                <a:latin typeface="Goudy Old Style" panose="02020502050305020303" pitchFamily="18" charset="0"/>
              </a:rPr>
              <a:t>pH of </a:t>
            </a:r>
            <a:r>
              <a:rPr lang="en-US" sz="2800" kern="0" dirty="0">
                <a:effectLst>
                  <a:outerShdw blurRad="38100" dist="38100" dir="2700000" algn="tl">
                    <a:srgbClr val="C0C0C0"/>
                  </a:outerShdw>
                </a:effectLst>
                <a:latin typeface="Goudy Old Style" panose="02020502050305020303" pitchFamily="18" charset="0"/>
              </a:rPr>
              <a:t>7 </a:t>
            </a:r>
            <a:r>
              <a:rPr lang="en-US" sz="2800" kern="0" dirty="0" smtClean="0">
                <a:effectLst>
                  <a:outerShdw blurRad="38100" dist="38100" dir="2700000" algn="tl">
                    <a:srgbClr val="C0C0C0"/>
                  </a:outerShdw>
                </a:effectLst>
                <a:latin typeface="Goudy Old Style" panose="02020502050305020303" pitchFamily="18" charset="0"/>
              </a:rPr>
              <a:t>means the </a:t>
            </a:r>
            <a:r>
              <a:rPr lang="en-US" sz="2800" kern="0" dirty="0" err="1" smtClean="0">
                <a:effectLst>
                  <a:outerShdw blurRad="38100" dist="38100" dir="2700000" algn="tl">
                    <a:srgbClr val="C0C0C0"/>
                  </a:outerShdw>
                </a:effectLst>
                <a:latin typeface="Goudy Old Style" panose="02020502050305020303" pitchFamily="18" charset="0"/>
              </a:rPr>
              <a:t>soln</a:t>
            </a:r>
            <a:r>
              <a:rPr lang="en-US" sz="2800" kern="0" dirty="0" smtClean="0">
                <a:effectLst>
                  <a:outerShdw blurRad="38100" dist="38100" dir="2700000" algn="tl">
                    <a:srgbClr val="C0C0C0"/>
                  </a:outerShdw>
                </a:effectLst>
                <a:latin typeface="Goudy Old Style" panose="02020502050305020303" pitchFamily="18" charset="0"/>
              </a:rPr>
              <a:t> is neutral</a:t>
            </a:r>
            <a:endParaRPr lang="en-US" sz="2800" kern="0" dirty="0">
              <a:effectLst>
                <a:outerShdw blurRad="38100" dist="38100" dir="2700000" algn="tl">
                  <a:srgbClr val="C0C0C0"/>
                </a:outerShdw>
              </a:effectLst>
              <a:latin typeface="Goudy Old Style" panose="02020502050305020303" pitchFamily="18" charset="0"/>
            </a:endParaRPr>
          </a:p>
          <a:p>
            <a:pPr marL="342900" indent="-342900" eaLnBrk="0" hangingPunct="0">
              <a:lnSpc>
                <a:spcPct val="90000"/>
              </a:lnSpc>
              <a:spcBef>
                <a:spcPct val="20000"/>
              </a:spcBef>
              <a:buFont typeface="Wingdings" pitchFamily="2" charset="2"/>
              <a:buChar char="v"/>
              <a:defRPr/>
            </a:pPr>
            <a:r>
              <a:rPr lang="en-US" sz="2800" kern="0" dirty="0">
                <a:latin typeface="Goudy Old Style" panose="02020502050305020303" pitchFamily="18" charset="0"/>
              </a:rPr>
              <a:t>pH </a:t>
            </a:r>
            <a:r>
              <a:rPr lang="en-US" sz="2800" kern="0" dirty="0">
                <a:effectLst>
                  <a:outerShdw blurRad="38100" dist="38100" dir="2700000" algn="tl">
                    <a:srgbClr val="C0C0C0"/>
                  </a:outerShdw>
                </a:effectLst>
                <a:latin typeface="Goudy Old Style" panose="02020502050305020303" pitchFamily="18" charset="0"/>
              </a:rPr>
              <a:t>0 up to 7 </a:t>
            </a:r>
            <a:r>
              <a:rPr lang="en-US" sz="2800" kern="0" dirty="0" smtClean="0">
                <a:effectLst>
                  <a:outerShdw blurRad="38100" dist="38100" dir="2700000" algn="tl">
                    <a:srgbClr val="C0C0C0"/>
                  </a:outerShdw>
                </a:effectLst>
                <a:latin typeface="Goudy Old Style" panose="02020502050305020303" pitchFamily="18" charset="0"/>
              </a:rPr>
              <a:t> the </a:t>
            </a:r>
            <a:r>
              <a:rPr lang="en-US" sz="2800" kern="0" dirty="0" err="1" smtClean="0">
                <a:effectLst>
                  <a:outerShdw blurRad="38100" dist="38100" dir="2700000" algn="tl">
                    <a:srgbClr val="C0C0C0"/>
                  </a:outerShdw>
                </a:effectLst>
                <a:latin typeface="Goudy Old Style" panose="02020502050305020303" pitchFamily="18" charset="0"/>
              </a:rPr>
              <a:t>soln</a:t>
            </a:r>
            <a:r>
              <a:rPr lang="en-US" sz="2800" kern="0" dirty="0" smtClean="0">
                <a:effectLst>
                  <a:outerShdw blurRad="38100" dist="38100" dir="2700000" algn="tl">
                    <a:srgbClr val="C0C0C0"/>
                  </a:outerShdw>
                </a:effectLst>
                <a:latin typeface="Goudy Old Style" panose="02020502050305020303" pitchFamily="18" charset="0"/>
              </a:rPr>
              <a:t> is acidic  </a:t>
            </a:r>
            <a:r>
              <a:rPr lang="en-US" sz="2800" kern="0" dirty="0">
                <a:latin typeface="Goudy Old Style" panose="02020502050305020303" pitchFamily="18" charset="0"/>
              </a:rPr>
              <a:t>… </a:t>
            </a:r>
            <a:r>
              <a:rPr lang="en-US" sz="2800" kern="0" dirty="0" smtClean="0">
                <a:latin typeface="Goudy Old Style" panose="02020502050305020303" pitchFamily="18" charset="0"/>
              </a:rPr>
              <a:t>more [H</a:t>
            </a:r>
            <a:r>
              <a:rPr lang="en-US" sz="2800" kern="0" baseline="40000" dirty="0">
                <a:latin typeface="Goudy Old Style" panose="02020502050305020303" pitchFamily="18" charset="0"/>
              </a:rPr>
              <a:t>+</a:t>
            </a:r>
            <a:r>
              <a:rPr lang="en-US" sz="2800" kern="0" dirty="0">
                <a:latin typeface="Goudy Old Style" panose="02020502050305020303" pitchFamily="18" charset="0"/>
              </a:rPr>
              <a:t> ]	</a:t>
            </a:r>
            <a:endParaRPr lang="en-US" sz="2800" kern="0" baseline="40000" dirty="0">
              <a:latin typeface="Goudy Old Style" panose="02020502050305020303" pitchFamily="18" charset="0"/>
            </a:endParaRPr>
          </a:p>
          <a:p>
            <a:pPr marL="342900" indent="-342900" eaLnBrk="0" hangingPunct="0">
              <a:lnSpc>
                <a:spcPct val="90000"/>
              </a:lnSpc>
              <a:spcBef>
                <a:spcPct val="20000"/>
              </a:spcBef>
              <a:buFont typeface="Wingdings" pitchFamily="2" charset="2"/>
              <a:buChar char="v"/>
              <a:defRPr/>
            </a:pPr>
            <a:r>
              <a:rPr lang="en-US" sz="2800" kern="0" dirty="0">
                <a:latin typeface="Goudy Old Style" panose="02020502050305020303" pitchFamily="18" charset="0"/>
              </a:rPr>
              <a:t>pH </a:t>
            </a:r>
            <a:r>
              <a:rPr lang="en-US" sz="2800" kern="0" dirty="0">
                <a:effectLst>
                  <a:outerShdw blurRad="38100" dist="38100" dir="2700000" algn="tl">
                    <a:srgbClr val="C0C0C0"/>
                  </a:outerShdw>
                </a:effectLst>
                <a:latin typeface="Goudy Old Style" panose="02020502050305020303" pitchFamily="18" charset="0"/>
              </a:rPr>
              <a:t>above 7 – 14 is b</a:t>
            </a:r>
            <a:r>
              <a:rPr lang="en-US" sz="2800" kern="0" dirty="0">
                <a:latin typeface="Goudy Old Style" panose="02020502050305020303" pitchFamily="18" charset="0"/>
              </a:rPr>
              <a:t>asic… </a:t>
            </a:r>
            <a:r>
              <a:rPr lang="en-US" sz="2800" kern="0" dirty="0" smtClean="0">
                <a:latin typeface="Goudy Old Style" panose="02020502050305020303" pitchFamily="18" charset="0"/>
              </a:rPr>
              <a:t>more [OH</a:t>
            </a:r>
            <a:r>
              <a:rPr lang="en-US" sz="2800" kern="0" baseline="34000" dirty="0" smtClean="0">
                <a:latin typeface="Goudy Old Style" panose="02020502050305020303" pitchFamily="18" charset="0"/>
              </a:rPr>
              <a:t>-</a:t>
            </a:r>
            <a:r>
              <a:rPr lang="en-US" sz="2800" kern="0" baseline="34000" dirty="0">
                <a:latin typeface="Goudy Old Style" panose="02020502050305020303" pitchFamily="18" charset="0"/>
              </a:rPr>
              <a:t>]</a:t>
            </a:r>
            <a:r>
              <a:rPr lang="en-US" sz="2800" kern="0" dirty="0">
                <a:latin typeface="Goudy Old Style" panose="02020502050305020303" pitchFamily="18" charset="0"/>
              </a:rPr>
              <a:t> </a:t>
            </a:r>
          </a:p>
          <a:p>
            <a:pPr marL="342900" indent="-342900" eaLnBrk="0" hangingPunct="0">
              <a:lnSpc>
                <a:spcPct val="90000"/>
              </a:lnSpc>
              <a:spcBef>
                <a:spcPct val="20000"/>
              </a:spcBef>
              <a:buFont typeface="Wingdings" pitchFamily="2" charset="2"/>
              <a:buChar char="v"/>
              <a:defRPr/>
            </a:pPr>
            <a:r>
              <a:rPr lang="en-US" sz="2800" dirty="0">
                <a:latin typeface="Goudy Old Style" panose="02020502050305020303" pitchFamily="18" charset="0"/>
              </a:rPr>
              <a:t>Acidic solutions have a pH of less than 7 and basic solutions have a pH greater than 7. </a:t>
            </a:r>
          </a:p>
          <a:p>
            <a:pPr>
              <a:defRPr/>
            </a:pPr>
            <a:r>
              <a:rPr lang="en-US" sz="2800" dirty="0">
                <a:latin typeface="Goudy Old Style" panose="02020502050305020303" pitchFamily="18" charset="0"/>
              </a:rPr>
              <a:t>Water is neutral with a pH = 7. </a:t>
            </a:r>
          </a:p>
          <a:p>
            <a:pPr marL="342900" indent="-342900" eaLnBrk="0" hangingPunct="0">
              <a:lnSpc>
                <a:spcPct val="90000"/>
              </a:lnSpc>
              <a:spcBef>
                <a:spcPct val="20000"/>
              </a:spcBef>
              <a:buFont typeface="Wingdings" pitchFamily="2" charset="2"/>
              <a:buChar char="v"/>
              <a:defRPr/>
            </a:pPr>
            <a:r>
              <a:rPr lang="en-US" sz="2800" i="1" dirty="0">
                <a:latin typeface="Goudy Old Style" panose="02020502050305020303" pitchFamily="18" charset="0"/>
              </a:rPr>
              <a:t>Log scale means 10X change per unit!- </a:t>
            </a:r>
            <a:endParaRPr lang="en-US" sz="2800" i="1" dirty="0" smtClean="0">
              <a:latin typeface="Goudy Old Style" panose="02020502050305020303" pitchFamily="18" charset="0"/>
            </a:endParaRPr>
          </a:p>
          <a:p>
            <a:pPr marL="342900" indent="-342900" eaLnBrk="0" hangingPunct="0">
              <a:lnSpc>
                <a:spcPct val="90000"/>
              </a:lnSpc>
              <a:spcBef>
                <a:spcPct val="20000"/>
              </a:spcBef>
              <a:buFont typeface="Wingdings" pitchFamily="2" charset="2"/>
              <a:buChar char="v"/>
              <a:defRPr/>
            </a:pPr>
            <a:r>
              <a:rPr lang="en-US" sz="2800" i="1" dirty="0" err="1" smtClean="0">
                <a:latin typeface="Goudy Old Style" panose="02020502050305020303" pitchFamily="18" charset="0"/>
              </a:rPr>
              <a:t>Ie</a:t>
            </a:r>
            <a:r>
              <a:rPr lang="en-US" sz="2800" i="1" dirty="0" smtClean="0">
                <a:latin typeface="Goudy Old Style" panose="02020502050305020303" pitchFamily="18" charset="0"/>
              </a:rPr>
              <a:t> e</a:t>
            </a:r>
            <a:r>
              <a:rPr lang="en-US" sz="2800" kern="0" dirty="0" smtClean="0">
                <a:latin typeface="Goudy Old Style" panose="02020502050305020303" pitchFamily="18" charset="0"/>
              </a:rPr>
              <a:t>ach </a:t>
            </a:r>
            <a:r>
              <a:rPr lang="en-US" sz="2800" kern="0" dirty="0">
                <a:latin typeface="Goudy Old Style" panose="02020502050305020303" pitchFamily="18" charset="0"/>
              </a:rPr>
              <a:t>pH unit represents a factor of </a:t>
            </a:r>
            <a:r>
              <a:rPr lang="en-US" sz="2800" kern="0" dirty="0">
                <a:effectLst>
                  <a:outerShdw blurRad="38100" dist="38100" dir="2700000" algn="tl">
                    <a:srgbClr val="C0C0C0"/>
                  </a:outerShdw>
                </a:effectLst>
                <a:latin typeface="Goudy Old Style" panose="02020502050305020303" pitchFamily="18" charset="0"/>
              </a:rPr>
              <a:t>10X </a:t>
            </a:r>
            <a:r>
              <a:rPr lang="en-US" sz="2800" kern="0" dirty="0">
                <a:latin typeface="Goudy Old Style" panose="02020502050305020303" pitchFamily="18" charset="0"/>
              </a:rPr>
              <a:t>change in concentration</a:t>
            </a:r>
          </a:p>
          <a:p>
            <a:pPr marL="342900" indent="-342900" eaLnBrk="0" hangingPunct="0">
              <a:lnSpc>
                <a:spcPct val="90000"/>
              </a:lnSpc>
              <a:spcBef>
                <a:spcPct val="20000"/>
              </a:spcBef>
              <a:buFont typeface="Wingdings" pitchFamily="2" charset="2"/>
              <a:buChar char="v"/>
              <a:defRPr/>
            </a:pPr>
            <a:r>
              <a:rPr lang="en-US" sz="2800" kern="0" dirty="0">
                <a:effectLst>
                  <a:outerShdw blurRad="38100" dist="38100" dir="2700000" algn="tl">
                    <a:srgbClr val="C0C0C0"/>
                  </a:outerShdw>
                </a:effectLst>
                <a:latin typeface="Goudy Old Style" panose="02020502050305020303" pitchFamily="18" charset="0"/>
              </a:rPr>
              <a:t>pH 3 is 10 x 10 x 10 (1000) stronger than a pH of 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762000"/>
            <a:ext cx="5638800" cy="6096000"/>
          </a:xfrm>
          <a:prstGeom prst="rect">
            <a:avLst/>
          </a:prstGeom>
          <a:noFill/>
          <a:ln w="9525">
            <a:noFill/>
            <a:miter lim="800000"/>
            <a:headEnd/>
            <a:tailEnd/>
          </a:ln>
        </p:spPr>
        <p:txBody>
          <a:bodyPr/>
          <a:lstStyle/>
          <a:p>
            <a:pPr marL="342900" indent="-342900" eaLnBrk="0" hangingPunct="0">
              <a:lnSpc>
                <a:spcPct val="80000"/>
              </a:lnSpc>
              <a:spcBef>
                <a:spcPct val="20000"/>
              </a:spcBef>
              <a:buFontTx/>
              <a:buChar char="•"/>
              <a:defRPr/>
            </a:pPr>
            <a:r>
              <a:rPr lang="en-GB" sz="3200" kern="0" dirty="0">
                <a:latin typeface="Gabriola" pitchFamily="82" charset="0"/>
              </a:rPr>
              <a:t>The sharing of electrons between H and O is unequal;</a:t>
            </a:r>
          </a:p>
          <a:p>
            <a:pPr marL="342900" indent="-342900" eaLnBrk="0" hangingPunct="0">
              <a:lnSpc>
                <a:spcPct val="80000"/>
              </a:lnSpc>
              <a:spcBef>
                <a:spcPct val="20000"/>
              </a:spcBef>
              <a:buFontTx/>
              <a:buChar char="•"/>
              <a:defRPr/>
            </a:pPr>
            <a:r>
              <a:rPr lang="en-GB" sz="3200" kern="0" dirty="0">
                <a:latin typeface="Gabriola" pitchFamily="82" charset="0"/>
              </a:rPr>
              <a:t> the electrons are more in the vicinity of oxygen atom than of hydrogen.</a:t>
            </a:r>
          </a:p>
          <a:p>
            <a:pPr marL="342900" indent="-342900" eaLnBrk="0" hangingPunct="0">
              <a:lnSpc>
                <a:spcPct val="80000"/>
              </a:lnSpc>
              <a:spcBef>
                <a:spcPct val="20000"/>
              </a:spcBef>
              <a:buFontTx/>
              <a:buChar char="•"/>
              <a:defRPr/>
            </a:pPr>
            <a:r>
              <a:rPr lang="en-GB" sz="3200" kern="0" dirty="0">
                <a:latin typeface="Gabriola" pitchFamily="82" charset="0"/>
              </a:rPr>
              <a:t>The result of the unequal electron sharing is two  electric dipole  in the water molecule , one along each of the H-O bond; the oxygen atom bears a partial negative charge (  ) and each hydrogen a partial positive charge (   ) </a:t>
            </a:r>
          </a:p>
          <a:p>
            <a:pPr marL="342900" indent="-342900" eaLnBrk="0" hangingPunct="0">
              <a:lnSpc>
                <a:spcPct val="80000"/>
              </a:lnSpc>
              <a:spcBef>
                <a:spcPct val="20000"/>
              </a:spcBef>
              <a:buFontTx/>
              <a:buChar char="•"/>
              <a:defRPr/>
            </a:pPr>
            <a:r>
              <a:rPr lang="en-GB" sz="3200" kern="0" dirty="0">
                <a:latin typeface="Gabriola" pitchFamily="82" charset="0"/>
              </a:rPr>
              <a:t>As a result there is an electrostatic attractions between the oxygen atom of one water molecule and the hydrogen of the other  called a hydrogen bond</a:t>
            </a:r>
            <a:r>
              <a:rPr lang="en-US" sz="3200" kern="0" dirty="0">
                <a:latin typeface="Gabriola" pitchFamily="82" charset="0"/>
              </a:rPr>
              <a:t> </a:t>
            </a:r>
          </a:p>
          <a:p>
            <a:pPr marL="342900" indent="-342900" eaLnBrk="0" hangingPunct="0">
              <a:lnSpc>
                <a:spcPct val="80000"/>
              </a:lnSpc>
              <a:spcBef>
                <a:spcPct val="20000"/>
              </a:spcBef>
              <a:buFontTx/>
              <a:buChar char="•"/>
              <a:defRPr/>
            </a:pPr>
            <a:endParaRPr lang="en-US" sz="3200" kern="0" dirty="0">
              <a:latin typeface="Gabriola" pitchFamily="82" charset="0"/>
            </a:endParaRPr>
          </a:p>
        </p:txBody>
      </p:sp>
      <p:pic>
        <p:nvPicPr>
          <p:cNvPr id="92163" name="Picture 4" descr="watere"/>
          <p:cNvPicPr>
            <a:picLocks noChangeAspect="1" noChangeArrowheads="1"/>
          </p:cNvPicPr>
          <p:nvPr/>
        </p:nvPicPr>
        <p:blipFill>
          <a:blip r:embed="rId2" cstate="print"/>
          <a:srcRect/>
          <a:stretch>
            <a:fillRect/>
          </a:stretch>
        </p:blipFill>
        <p:spPr bwMode="auto">
          <a:xfrm>
            <a:off x="5638800" y="762000"/>
            <a:ext cx="3124200" cy="3733800"/>
          </a:xfrm>
          <a:prstGeom prst="rect">
            <a:avLst/>
          </a:prstGeom>
          <a:noFill/>
          <a:ln w="9525">
            <a:noFill/>
            <a:miter lim="800000"/>
            <a:headEnd/>
            <a:tailEnd/>
          </a:ln>
        </p:spPr>
      </p:pic>
      <p:sp>
        <p:nvSpPr>
          <p:cNvPr id="92164" name="TextBox 3"/>
          <p:cNvSpPr txBox="1">
            <a:spLocks noChangeArrowheads="1"/>
          </p:cNvSpPr>
          <p:nvPr/>
        </p:nvSpPr>
        <p:spPr bwMode="auto">
          <a:xfrm>
            <a:off x="0" y="152400"/>
            <a:ext cx="9144000" cy="646113"/>
          </a:xfrm>
          <a:prstGeom prst="rect">
            <a:avLst/>
          </a:prstGeom>
          <a:noFill/>
          <a:ln w="9525">
            <a:noFill/>
            <a:miter lim="800000"/>
            <a:headEnd/>
            <a:tailEnd/>
          </a:ln>
        </p:spPr>
        <p:txBody>
          <a:bodyPr>
            <a:spAutoFit/>
          </a:bodyPr>
          <a:lstStyle/>
          <a:p>
            <a:pPr algn="ctr"/>
            <a:r>
              <a:rPr lang="en-GB" sz="3600" b="1">
                <a:latin typeface="Gabriola" pitchFamily="82" charset="0"/>
              </a:rPr>
              <a:t>The attraction forces between water molecule</a:t>
            </a:r>
            <a:endParaRPr lang="en-US" sz="3600" b="1">
              <a:latin typeface="Gabriola" pitchFamily="82" charset="0"/>
            </a:endParaRPr>
          </a:p>
        </p:txBody>
      </p:sp>
    </p:spTree>
    <p:extLst>
      <p:ext uri="{BB962C8B-B14F-4D97-AF65-F5344CB8AC3E}">
        <p14:creationId xmlns:p14="http://schemas.microsoft.com/office/powerpoint/2010/main" val="35270129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Grp="1" noChangeAspect="1" noChangeArrowheads="1"/>
          </p:cNvPicPr>
          <p:nvPr>
            <p:ph idx="1"/>
          </p:nvPr>
        </p:nvPicPr>
        <p:blipFill>
          <a:blip r:embed="rId2" cstate="print"/>
          <a:srcRect/>
          <a:stretch>
            <a:fillRect/>
          </a:stretch>
        </p:blipFill>
        <p:spPr>
          <a:xfrm>
            <a:off x="381000" y="1066800"/>
            <a:ext cx="8763000" cy="5791200"/>
          </a:xfrm>
        </p:spPr>
      </p:pic>
      <p:sp>
        <p:nvSpPr>
          <p:cNvPr id="3" name="Rectangle 2"/>
          <p:cNvSpPr txBox="1">
            <a:spLocks noChangeArrowheads="1"/>
          </p:cNvSpPr>
          <p:nvPr/>
        </p:nvSpPr>
        <p:spPr bwMode="auto">
          <a:xfrm>
            <a:off x="609600" y="0"/>
            <a:ext cx="8229600" cy="796925"/>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Gabriola" pitchFamily="82" charset="0"/>
                <a:ea typeface="+mj-ea"/>
                <a:cs typeface="+mj-cs"/>
              </a:rPr>
              <a:t>The pH Scale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p:cNvPicPr>
            <a:picLocks noChangeAspect="1" noChangeArrowheads="1"/>
          </p:cNvPicPr>
          <p:nvPr/>
        </p:nvPicPr>
        <p:blipFill>
          <a:blip r:embed="rId3" cstate="print"/>
          <a:srcRect l="3270" t="999" r="4155" b="6000"/>
          <a:stretch>
            <a:fillRect/>
          </a:stretch>
        </p:blipFill>
        <p:spPr bwMode="auto">
          <a:xfrm>
            <a:off x="2514600" y="533400"/>
            <a:ext cx="6400800" cy="6096000"/>
          </a:xfrm>
          <a:prstGeom prst="rect">
            <a:avLst/>
          </a:prstGeom>
          <a:solidFill>
            <a:srgbClr val="FEF0D2"/>
          </a:solidFill>
          <a:ln w="9525">
            <a:noFill/>
            <a:miter lim="800000"/>
            <a:headEnd/>
            <a:tailEnd/>
          </a:ln>
        </p:spPr>
      </p:pic>
      <p:sp>
        <p:nvSpPr>
          <p:cNvPr id="138243" name="Text Box 6"/>
          <p:cNvSpPr txBox="1">
            <a:spLocks noChangeArrowheads="1"/>
          </p:cNvSpPr>
          <p:nvPr/>
        </p:nvSpPr>
        <p:spPr bwMode="auto">
          <a:xfrm>
            <a:off x="5867400" y="838200"/>
            <a:ext cx="1905000"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hlink"/>
                </a:solidFill>
                <a:latin typeface="Goudy Old Style" panose="02020502050305020303" pitchFamily="18" charset="0"/>
              </a:rPr>
              <a:t>[H+]= 10</a:t>
            </a:r>
            <a:r>
              <a:rPr lang="en-US" sz="2400" baseline="30000">
                <a:solidFill>
                  <a:schemeClr val="hlink"/>
                </a:solidFill>
                <a:latin typeface="Goudy Old Style" panose="02020502050305020303" pitchFamily="18" charset="0"/>
              </a:rPr>
              <a:t>-1</a:t>
            </a:r>
            <a:r>
              <a:rPr lang="en-US" sz="2400">
                <a:solidFill>
                  <a:schemeClr val="hlink"/>
                </a:solidFill>
                <a:latin typeface="Goudy Old Style" panose="02020502050305020303" pitchFamily="18" charset="0"/>
              </a:rPr>
              <a:t>M</a:t>
            </a:r>
          </a:p>
        </p:txBody>
      </p:sp>
      <p:sp>
        <p:nvSpPr>
          <p:cNvPr id="138244" name="Text Box 7"/>
          <p:cNvSpPr txBox="1">
            <a:spLocks noChangeArrowheads="1"/>
          </p:cNvSpPr>
          <p:nvPr/>
        </p:nvSpPr>
        <p:spPr bwMode="auto">
          <a:xfrm>
            <a:off x="5715000" y="4191000"/>
            <a:ext cx="1905000" cy="457200"/>
          </a:xfrm>
          <a:prstGeom prst="rect">
            <a:avLst/>
          </a:prstGeom>
          <a:noFill/>
          <a:ln w="9525">
            <a:noFill/>
            <a:miter lim="800000"/>
            <a:headEnd/>
            <a:tailEnd/>
          </a:ln>
        </p:spPr>
        <p:txBody>
          <a:bodyPr>
            <a:spAutoFit/>
          </a:bodyPr>
          <a:lstStyle/>
          <a:p>
            <a:pPr eaLnBrk="0" hangingPunct="0">
              <a:spcBef>
                <a:spcPct val="50000"/>
              </a:spcBef>
            </a:pPr>
            <a:r>
              <a:rPr lang="en-US" sz="2400">
                <a:solidFill>
                  <a:schemeClr val="hlink"/>
                </a:solidFill>
                <a:latin typeface="Goudy Old Style" panose="02020502050305020303" pitchFamily="18" charset="0"/>
              </a:rPr>
              <a:t>[H+]= 10</a:t>
            </a:r>
            <a:r>
              <a:rPr lang="en-US" sz="2400" baseline="30000">
                <a:solidFill>
                  <a:schemeClr val="hlink"/>
                </a:solidFill>
                <a:latin typeface="Goudy Old Style" panose="02020502050305020303" pitchFamily="18" charset="0"/>
              </a:rPr>
              <a:t>-9</a:t>
            </a:r>
            <a:r>
              <a:rPr lang="en-US" sz="2400">
                <a:solidFill>
                  <a:schemeClr val="hlink"/>
                </a:solidFill>
                <a:latin typeface="Goudy Old Style" panose="02020502050305020303" pitchFamily="18" charset="0"/>
              </a:rPr>
              <a:t> M</a:t>
            </a:r>
          </a:p>
        </p:txBody>
      </p:sp>
      <p:sp>
        <p:nvSpPr>
          <p:cNvPr id="7" name="Rectangle 2"/>
          <p:cNvSpPr txBox="1">
            <a:spLocks noChangeArrowheads="1"/>
          </p:cNvSpPr>
          <p:nvPr/>
        </p:nvSpPr>
        <p:spPr bwMode="auto">
          <a:xfrm>
            <a:off x="609600" y="-457200"/>
            <a:ext cx="8229600" cy="1254125"/>
          </a:xfrm>
          <a:prstGeom prst="rect">
            <a:avLst/>
          </a:prstGeom>
          <a:noFill/>
          <a:ln w="9525">
            <a:noFill/>
            <a:miter lim="800000"/>
            <a:headEnd/>
            <a:tailEnd/>
          </a:ln>
        </p:spPr>
        <p:txBody>
          <a:bodyPr lIns="90487" tIns="44450" rIns="90487" bIns="44450" anchor="ctr"/>
          <a:lstStyle/>
          <a:p>
            <a:pPr algn="ctr" eaLnBrk="0" hangingPunct="0">
              <a:defRPr/>
            </a:pPr>
            <a:r>
              <a:rPr lang="en-US" sz="4800" b="1" kern="0" dirty="0">
                <a:effectLst>
                  <a:outerShdw blurRad="38100" dist="38100" dir="2700000" algn="tl">
                    <a:srgbClr val="C0C0C0"/>
                  </a:outerShdw>
                </a:effectLst>
                <a:latin typeface="Goudy Old Style" panose="02020502050305020303" pitchFamily="18" charset="0"/>
                <a:ea typeface="+mj-ea"/>
                <a:cs typeface="+mj-cs"/>
              </a:rPr>
              <a:t>The pH Scale</a:t>
            </a:r>
          </a:p>
        </p:txBody>
      </p:sp>
      <p:sp>
        <p:nvSpPr>
          <p:cNvPr id="138246" name="Text Box 4"/>
          <p:cNvSpPr txBox="1">
            <a:spLocks noChangeArrowheads="1"/>
          </p:cNvSpPr>
          <p:nvPr/>
        </p:nvSpPr>
        <p:spPr bwMode="auto">
          <a:xfrm>
            <a:off x="0" y="990600"/>
            <a:ext cx="2514600" cy="7632859"/>
          </a:xfrm>
          <a:prstGeom prst="rect">
            <a:avLst/>
          </a:prstGeom>
          <a:noFill/>
          <a:ln w="9525">
            <a:noFill/>
            <a:miter lim="800000"/>
            <a:headEnd/>
            <a:tailEnd/>
          </a:ln>
        </p:spPr>
        <p:txBody>
          <a:bodyPr wrap="square">
            <a:spAutoFit/>
          </a:bodyPr>
          <a:lstStyle/>
          <a:p>
            <a:pPr eaLnBrk="0" hangingPunct="0">
              <a:spcBef>
                <a:spcPct val="50000"/>
              </a:spcBef>
              <a:buFont typeface="Wingdings" pitchFamily="2" charset="2"/>
              <a:buChar char="v"/>
            </a:pPr>
            <a:r>
              <a:rPr lang="en-US" altLang="en-US" sz="2800" dirty="0">
                <a:latin typeface="Goudy Old Style" panose="02020502050305020303" pitchFamily="18" charset="0"/>
              </a:rPr>
              <a:t>Lower </a:t>
            </a:r>
            <a:r>
              <a:rPr lang="en-US" altLang="en-US" sz="2800" dirty="0" smtClean="0">
                <a:latin typeface="Goudy Old Style" panose="02020502050305020303" pitchFamily="18" charset="0"/>
              </a:rPr>
              <a:t>pH values are acidic</a:t>
            </a:r>
          </a:p>
          <a:p>
            <a:pPr eaLnBrk="0" hangingPunct="0">
              <a:spcBef>
                <a:spcPct val="50000"/>
              </a:spcBef>
              <a:buFont typeface="Wingdings" pitchFamily="2" charset="2"/>
              <a:buChar char="v"/>
            </a:pPr>
            <a:endParaRPr lang="en-US" altLang="en-US" sz="2800" dirty="0">
              <a:latin typeface="Goudy Old Style" panose="02020502050305020303" pitchFamily="18" charset="0"/>
            </a:endParaRPr>
          </a:p>
          <a:p>
            <a:pPr eaLnBrk="0" hangingPunct="0">
              <a:spcBef>
                <a:spcPct val="50000"/>
              </a:spcBef>
              <a:buFont typeface="Wingdings" pitchFamily="2" charset="2"/>
              <a:buChar char="v"/>
            </a:pPr>
            <a:endParaRPr lang="en-US" altLang="en-US" sz="2800" dirty="0" smtClean="0">
              <a:latin typeface="Goudy Old Style" panose="02020502050305020303" pitchFamily="18" charset="0"/>
            </a:endParaRPr>
          </a:p>
          <a:p>
            <a:pPr eaLnBrk="0" hangingPunct="0">
              <a:spcBef>
                <a:spcPct val="50000"/>
              </a:spcBef>
              <a:buFont typeface="Wingdings" pitchFamily="2" charset="2"/>
              <a:buChar char="v"/>
            </a:pPr>
            <a:endParaRPr lang="en-US" altLang="en-US" sz="2800" dirty="0">
              <a:latin typeface="Goudy Old Style" panose="02020502050305020303" pitchFamily="18" charset="0"/>
            </a:endParaRPr>
          </a:p>
          <a:p>
            <a:pPr eaLnBrk="0" hangingPunct="0">
              <a:spcBef>
                <a:spcPct val="50000"/>
              </a:spcBef>
              <a:buFont typeface="Wingdings" pitchFamily="2" charset="2"/>
              <a:buChar char="v"/>
            </a:pPr>
            <a:endParaRPr lang="en-US" altLang="en-US" sz="2800" dirty="0">
              <a:latin typeface="Goudy Old Style" panose="02020502050305020303" pitchFamily="18" charset="0"/>
            </a:endParaRPr>
          </a:p>
          <a:p>
            <a:pPr eaLnBrk="0" hangingPunct="0">
              <a:spcBef>
                <a:spcPct val="50000"/>
              </a:spcBef>
              <a:buFont typeface="Wingdings" pitchFamily="2" charset="2"/>
              <a:buChar char="v"/>
            </a:pPr>
            <a:r>
              <a:rPr lang="en-US" altLang="en-US" sz="2800" dirty="0" smtClean="0">
                <a:latin typeface="Goudy Old Style" panose="02020502050305020303" pitchFamily="18" charset="0"/>
              </a:rPr>
              <a:t>Higher pH  </a:t>
            </a:r>
            <a:r>
              <a:rPr lang="en-US" altLang="en-US" sz="2800" dirty="0">
                <a:latin typeface="Goudy Old Style" panose="02020502050305020303" pitchFamily="18" charset="0"/>
              </a:rPr>
              <a:t>values are basic fluids</a:t>
            </a:r>
          </a:p>
          <a:p>
            <a:pPr eaLnBrk="0" hangingPunct="0">
              <a:spcBef>
                <a:spcPct val="50000"/>
              </a:spcBef>
              <a:buFont typeface="Wingdings" pitchFamily="2" charset="2"/>
              <a:buChar char="v"/>
            </a:pPr>
            <a:endParaRPr lang="en-US" altLang="en-US" sz="2800" dirty="0">
              <a:latin typeface="Goudy Old Style" panose="02020502050305020303" pitchFamily="18" charset="0"/>
            </a:endParaRPr>
          </a:p>
          <a:p>
            <a:pPr eaLnBrk="0" hangingPunct="0">
              <a:spcBef>
                <a:spcPct val="50000"/>
              </a:spcBef>
              <a:buFont typeface="Wingdings" pitchFamily="2" charset="2"/>
              <a:buChar char="v"/>
            </a:pPr>
            <a:endParaRPr lang="en-US" sz="2800" dirty="0">
              <a:latin typeface="Goudy Old Style" panose="02020502050305020303" pitchFamily="18" charset="0"/>
            </a:endParaRPr>
          </a:p>
          <a:p>
            <a:pPr eaLnBrk="0" hangingPunct="0">
              <a:spcBef>
                <a:spcPct val="50000"/>
              </a:spcBef>
              <a:buFont typeface="Wingdings" pitchFamily="2" charset="2"/>
              <a:buChar char="v"/>
            </a:pPr>
            <a:endParaRPr lang="en-US" sz="2800" dirty="0">
              <a:latin typeface="Goudy Old Style" panose="02020502050305020303" pitchFamily="18" charset="0"/>
            </a:endParaRPr>
          </a:p>
          <a:p>
            <a:pPr eaLnBrk="0" hangingPunct="0">
              <a:spcBef>
                <a:spcPct val="50000"/>
              </a:spcBef>
              <a:buFont typeface="Wingdings" pitchFamily="2" charset="2"/>
              <a:buChar char="v"/>
            </a:pPr>
            <a:endParaRPr lang="en-US" sz="2800"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0600"/>
          <p:cNvPicPr>
            <a:picLocks noChangeAspect="1" noChangeArrowheads="1"/>
          </p:cNvPicPr>
          <p:nvPr/>
        </p:nvPicPr>
        <p:blipFill>
          <a:blip r:embed="rId2" cstate="print"/>
          <a:srcRect/>
          <a:stretch>
            <a:fillRect/>
          </a:stretch>
        </p:blipFill>
        <p:spPr bwMode="auto">
          <a:xfrm>
            <a:off x="908050" y="76200"/>
            <a:ext cx="7931150" cy="5926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457200" y="0"/>
            <a:ext cx="8229600" cy="914400"/>
          </a:xfrm>
        </p:spPr>
        <p:txBody>
          <a:bodyPr>
            <a:normAutofit fontScale="90000"/>
          </a:bodyPr>
          <a:lstStyle/>
          <a:p>
            <a:r>
              <a:rPr lang="en-US" sz="4000" b="1" smtClean="0">
                <a:solidFill>
                  <a:schemeClr val="tx1"/>
                </a:solidFill>
                <a:latin typeface="Goudy Old Style" panose="02020502050305020303" pitchFamily="18" charset="0"/>
              </a:rPr>
              <a:t>Importance of pH</a:t>
            </a:r>
            <a:br>
              <a:rPr lang="en-US" sz="4000" b="1" smtClean="0">
                <a:solidFill>
                  <a:schemeClr val="tx1"/>
                </a:solidFill>
                <a:latin typeface="Goudy Old Style" panose="02020502050305020303" pitchFamily="18" charset="0"/>
              </a:rPr>
            </a:br>
            <a:endParaRPr lang="en-US" sz="4000" b="1" smtClean="0">
              <a:solidFill>
                <a:schemeClr val="tx1"/>
              </a:solidFill>
              <a:latin typeface="Goudy Old Style" panose="02020502050305020303" pitchFamily="18" charset="0"/>
            </a:endParaRPr>
          </a:p>
        </p:txBody>
      </p:sp>
      <p:sp>
        <p:nvSpPr>
          <p:cNvPr id="3" name="Content Placeholder 2"/>
          <p:cNvSpPr>
            <a:spLocks noGrp="1"/>
          </p:cNvSpPr>
          <p:nvPr>
            <p:ph idx="1"/>
          </p:nvPr>
        </p:nvSpPr>
        <p:spPr>
          <a:xfrm>
            <a:off x="228600" y="533400"/>
            <a:ext cx="8915400" cy="6324600"/>
          </a:xfrm>
        </p:spPr>
        <p:txBody>
          <a:bodyPr/>
          <a:lstStyle/>
          <a:p>
            <a:pPr marL="514350" indent="-514350">
              <a:buFontTx/>
              <a:buAutoNum type="arabicPeriod"/>
            </a:pPr>
            <a:r>
              <a:rPr lang="en-US" sz="2800" dirty="0" smtClean="0">
                <a:latin typeface="Goudy Old Style" panose="02020502050305020303" pitchFamily="18" charset="0"/>
              </a:rPr>
              <a:t>Pharmaceutical preparations</a:t>
            </a:r>
          </a:p>
          <a:p>
            <a:pPr lvl="1"/>
            <a:r>
              <a:rPr lang="en-US" sz="2400" dirty="0" smtClean="0">
                <a:latin typeface="Goudy Old Style" panose="02020502050305020303" pitchFamily="18" charset="0"/>
              </a:rPr>
              <a:t>Extraction </a:t>
            </a:r>
            <a:r>
              <a:rPr lang="en-US" sz="2400" dirty="0" smtClean="0">
                <a:latin typeface="Goudy Old Style" panose="02020502050305020303" pitchFamily="18" charset="0"/>
              </a:rPr>
              <a:t> and therapeutic stability </a:t>
            </a:r>
            <a:r>
              <a:rPr lang="en-US" sz="2400" dirty="0" smtClean="0">
                <a:latin typeface="Goudy Old Style" panose="02020502050305020303" pitchFamily="18" charset="0"/>
              </a:rPr>
              <a:t>of </a:t>
            </a:r>
            <a:r>
              <a:rPr lang="en-US" sz="2400" dirty="0" smtClean="0">
                <a:latin typeface="Goudy Old Style" panose="02020502050305020303" pitchFamily="18" charset="0"/>
              </a:rPr>
              <a:t>drugs depends on pH</a:t>
            </a:r>
            <a:endParaRPr lang="en-US" sz="2400" dirty="0" smtClean="0">
              <a:latin typeface="Goudy Old Style" panose="02020502050305020303" pitchFamily="18" charset="0"/>
            </a:endParaRPr>
          </a:p>
          <a:p>
            <a:pPr lvl="2"/>
            <a:r>
              <a:rPr lang="en-US" dirty="0" err="1" smtClean="0">
                <a:latin typeface="Goudy Old Style" panose="02020502050305020303" pitchFamily="18" charset="0"/>
              </a:rPr>
              <a:t>eg</a:t>
            </a:r>
            <a:r>
              <a:rPr lang="en-US" dirty="0" smtClean="0">
                <a:latin typeface="Goudy Old Style" panose="02020502050305020303" pitchFamily="18" charset="0"/>
              </a:rPr>
              <a:t> </a:t>
            </a:r>
            <a:r>
              <a:rPr lang="en-US" dirty="0" smtClean="0">
                <a:latin typeface="Goudy Old Style" panose="02020502050305020303" pitchFamily="18" charset="0"/>
              </a:rPr>
              <a:t>extraction of insulin from pancreas requires a pH of 3-3.5</a:t>
            </a:r>
          </a:p>
          <a:p>
            <a:pPr lvl="2"/>
            <a:r>
              <a:rPr lang="en-US" dirty="0" smtClean="0">
                <a:latin typeface="Goudy Old Style" panose="02020502050305020303" pitchFamily="18" charset="0"/>
              </a:rPr>
              <a:t>Vitamin B preparations are sensitive to  pH optima of 3.5-4.5</a:t>
            </a:r>
          </a:p>
          <a:p>
            <a:pPr lvl="2"/>
            <a:r>
              <a:rPr lang="en-US" dirty="0" smtClean="0">
                <a:latin typeface="Goudy Old Style" panose="02020502050305020303" pitchFamily="18" charset="0"/>
              </a:rPr>
              <a:t>Many antiseptics acts well at Lowered (acidic) pH values</a:t>
            </a:r>
          </a:p>
          <a:p>
            <a:pPr marL="514350" indent="-514350">
              <a:buFontTx/>
              <a:buAutoNum type="arabicPeriod"/>
            </a:pPr>
            <a:r>
              <a:rPr lang="en-US" sz="2800" dirty="0" smtClean="0">
                <a:latin typeface="Goudy Old Style" panose="02020502050305020303" pitchFamily="18" charset="0"/>
              </a:rPr>
              <a:t>Industrial applications</a:t>
            </a:r>
          </a:p>
          <a:p>
            <a:pPr lvl="1"/>
            <a:r>
              <a:rPr lang="en-US" dirty="0" smtClean="0">
                <a:latin typeface="Goudy Old Style" panose="02020502050305020303" pitchFamily="18" charset="0"/>
              </a:rPr>
              <a:t>Manufacture of drugs</a:t>
            </a:r>
          </a:p>
          <a:p>
            <a:pPr marL="514350" indent="-514350">
              <a:buFontTx/>
              <a:buAutoNum type="arabicPeriod"/>
            </a:pPr>
            <a:r>
              <a:rPr lang="en-US" sz="2800" dirty="0" smtClean="0">
                <a:latin typeface="Goudy Old Style" panose="02020502050305020303" pitchFamily="18" charset="0"/>
              </a:rPr>
              <a:t>Analytical preparations- </a:t>
            </a:r>
          </a:p>
          <a:p>
            <a:pPr lvl="1"/>
            <a:r>
              <a:rPr lang="en-US" dirty="0">
                <a:latin typeface="Goudy Old Style" panose="02020502050305020303" pitchFamily="18" charset="0"/>
              </a:rPr>
              <a:t>volumetric &amp; gravimetric </a:t>
            </a:r>
            <a:r>
              <a:rPr lang="en-US" dirty="0" smtClean="0">
                <a:latin typeface="Goudy Old Style" panose="02020502050305020303" pitchFamily="18" charset="0"/>
              </a:rPr>
              <a:t>analysis require proper pH adjustment</a:t>
            </a:r>
            <a:endParaRPr lang="en-US" sz="2800" dirty="0" smtClean="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457200" y="274638"/>
            <a:ext cx="8229600" cy="487362"/>
          </a:xfrm>
        </p:spPr>
        <p:txBody>
          <a:bodyPr>
            <a:normAutofit fontScale="90000"/>
          </a:bodyPr>
          <a:lstStyle/>
          <a:p>
            <a:r>
              <a:rPr lang="en-US" b="1" smtClean="0">
                <a:solidFill>
                  <a:schemeClr val="tx1"/>
                </a:solidFill>
                <a:latin typeface="Goudy Old Style" panose="02020502050305020303" pitchFamily="18" charset="0"/>
              </a:rPr>
              <a:t>Importance of pH</a:t>
            </a:r>
            <a:br>
              <a:rPr lang="en-US" b="1" smtClean="0">
                <a:solidFill>
                  <a:schemeClr val="tx1"/>
                </a:solidFill>
                <a:latin typeface="Goudy Old Style" panose="02020502050305020303" pitchFamily="18" charset="0"/>
              </a:rPr>
            </a:br>
            <a:endParaRPr lang="en-US" smtClean="0">
              <a:latin typeface="Goudy Old Style" panose="02020502050305020303" pitchFamily="18" charset="0"/>
            </a:endParaRPr>
          </a:p>
        </p:txBody>
      </p:sp>
      <p:sp>
        <p:nvSpPr>
          <p:cNvPr id="141315" name="Content Placeholder 2"/>
          <p:cNvSpPr>
            <a:spLocks noGrp="1"/>
          </p:cNvSpPr>
          <p:nvPr>
            <p:ph idx="1"/>
          </p:nvPr>
        </p:nvSpPr>
        <p:spPr>
          <a:xfrm>
            <a:off x="457200" y="1143000"/>
            <a:ext cx="8686800" cy="4983163"/>
          </a:xfrm>
        </p:spPr>
        <p:txBody>
          <a:bodyPr>
            <a:normAutofit lnSpcReduction="10000"/>
          </a:bodyPr>
          <a:lstStyle/>
          <a:p>
            <a:r>
              <a:rPr lang="en-US" sz="2800" dirty="0" smtClean="0">
                <a:latin typeface="Goudy Old Style" panose="02020502050305020303" pitchFamily="18" charset="0"/>
              </a:rPr>
              <a:t>Physiological applications</a:t>
            </a:r>
          </a:p>
          <a:p>
            <a:pPr lvl="1"/>
            <a:r>
              <a:rPr lang="en-US" sz="2400" dirty="0" smtClean="0">
                <a:latin typeface="Goudy Old Style" panose="02020502050305020303" pitchFamily="18" charset="0"/>
              </a:rPr>
              <a:t>Normal pH – 7.4</a:t>
            </a:r>
          </a:p>
          <a:p>
            <a:pPr lvl="1"/>
            <a:r>
              <a:rPr lang="en-US" sz="2400" dirty="0" smtClean="0">
                <a:latin typeface="Goudy Old Style" panose="02020502050305020303" pitchFamily="18" charset="0"/>
              </a:rPr>
              <a:t>Marked deviations of  pH from normal – an indicator of adverse conditions and complications </a:t>
            </a:r>
          </a:p>
          <a:p>
            <a:pPr lvl="1"/>
            <a:r>
              <a:rPr lang="en-US" sz="2400" dirty="0" smtClean="0">
                <a:latin typeface="Goudy Old Style" panose="02020502050305020303" pitchFamily="18" charset="0"/>
              </a:rPr>
              <a:t>Ketoacidosis- lowered pH; Alkalosis- increased pH than normal</a:t>
            </a:r>
          </a:p>
          <a:p>
            <a:r>
              <a:rPr lang="en-US" sz="2800" dirty="0" smtClean="0">
                <a:latin typeface="Goudy Old Style" panose="02020502050305020303" pitchFamily="18" charset="0"/>
              </a:rPr>
              <a:t>Diabetic comma – pH drop to 6.82</a:t>
            </a:r>
          </a:p>
          <a:p>
            <a:pPr lvl="1"/>
            <a:r>
              <a:rPr lang="en-US" sz="2400" dirty="0" smtClean="0">
                <a:latin typeface="Goudy Old Style" panose="02020502050305020303" pitchFamily="18" charset="0"/>
              </a:rPr>
              <a:t>Solutions Intravenous injections must be buffered to normal pH</a:t>
            </a:r>
          </a:p>
          <a:p>
            <a:pPr lvl="1"/>
            <a:r>
              <a:rPr lang="en-US" sz="2400" dirty="0" smtClean="0">
                <a:latin typeface="Goudy Old Style" panose="02020502050305020303" pitchFamily="18" charset="0"/>
              </a:rPr>
              <a:t>Eye drops with pH values more or less than normal causes much irritation to the eye</a:t>
            </a:r>
          </a:p>
          <a:p>
            <a:pPr lvl="1"/>
            <a:r>
              <a:rPr lang="en-US" sz="2400" dirty="0" smtClean="0">
                <a:latin typeface="Goudy Old Style" panose="02020502050305020303" pitchFamily="18" charset="0"/>
              </a:rPr>
              <a:t>pH </a:t>
            </a:r>
            <a:r>
              <a:rPr lang="en-US" sz="2400" dirty="0" smtClean="0">
                <a:latin typeface="Goudy Old Style" panose="02020502050305020303" pitchFamily="18" charset="0"/>
              </a:rPr>
              <a:t>of gastric juice is 2 and an increase pH may cause vomiting</a:t>
            </a:r>
          </a:p>
          <a:p>
            <a:pPr lvl="1"/>
            <a:r>
              <a:rPr lang="en-US" sz="2400" dirty="0" smtClean="0">
                <a:latin typeface="Goudy Old Style" panose="02020502050305020303" pitchFamily="18" charset="0"/>
              </a:rPr>
              <a:t>The pH of GIT must be maintained for their efficiency since they are pH specific</a:t>
            </a:r>
          </a:p>
          <a:p>
            <a:pPr lvl="1"/>
            <a:endParaRPr lang="en-US" sz="2400" dirty="0" smtClean="0">
              <a:latin typeface="Goudy Old Style" panose="02020502050305020303" pitchFamily="18" charset="0"/>
            </a:endParaRPr>
          </a:p>
          <a:p>
            <a:endParaRPr lang="en-US" sz="2800" dirty="0" smtClean="0">
              <a:latin typeface="Goudy Old Style" panose="02020502050305020303" pitchFamily="18" charset="0"/>
            </a:endParaRPr>
          </a:p>
          <a:p>
            <a:endParaRPr lang="en-US" sz="2800" dirty="0" smtClean="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sz="half" idx="1"/>
          </p:nvPr>
        </p:nvSpPr>
        <p:spPr>
          <a:xfrm>
            <a:off x="228600" y="762000"/>
            <a:ext cx="4343400" cy="2590800"/>
          </a:xfrm>
        </p:spPr>
        <p:txBody>
          <a:bodyPr>
            <a:normAutofit/>
          </a:bodyPr>
          <a:lstStyle/>
          <a:p>
            <a:pPr>
              <a:buFontTx/>
              <a:buNone/>
            </a:pPr>
            <a:r>
              <a:rPr lang="en-US" b="1" dirty="0" smtClean="0">
                <a:latin typeface="Goudy Old Style" panose="02020502050305020303" pitchFamily="18" charset="0"/>
              </a:rPr>
              <a:t>Acids</a:t>
            </a:r>
          </a:p>
          <a:p>
            <a:r>
              <a:rPr lang="en-US" dirty="0" smtClean="0">
                <a:latin typeface="Goudy Old Style" panose="02020502050305020303" pitchFamily="18" charset="0"/>
              </a:rPr>
              <a:t>generate H</a:t>
            </a:r>
            <a:r>
              <a:rPr lang="en-US" baseline="30000" dirty="0" smtClean="0">
                <a:latin typeface="Goudy Old Style" panose="02020502050305020303" pitchFamily="18" charset="0"/>
              </a:rPr>
              <a:t>+</a:t>
            </a:r>
            <a:r>
              <a:rPr lang="en-US" dirty="0" smtClean="0">
                <a:latin typeface="Goudy Old Style" panose="02020502050305020303" pitchFamily="18" charset="0"/>
              </a:rPr>
              <a:t> in water</a:t>
            </a:r>
          </a:p>
          <a:p>
            <a:r>
              <a:rPr lang="en-US" dirty="0" smtClean="0">
                <a:latin typeface="Goudy Old Style" panose="02020502050305020303" pitchFamily="18" charset="0"/>
              </a:rPr>
              <a:t>a proton (H</a:t>
            </a:r>
            <a:r>
              <a:rPr lang="en-US" baseline="30000" dirty="0" smtClean="0">
                <a:latin typeface="Goudy Old Style" panose="02020502050305020303" pitchFamily="18" charset="0"/>
              </a:rPr>
              <a:t>+</a:t>
            </a:r>
            <a:r>
              <a:rPr lang="en-US" dirty="0" smtClean="0">
                <a:latin typeface="Goudy Old Style" panose="02020502050305020303" pitchFamily="18" charset="0"/>
              </a:rPr>
              <a:t>)donors</a:t>
            </a:r>
          </a:p>
          <a:p>
            <a:r>
              <a:rPr lang="en-US" dirty="0" smtClean="0">
                <a:latin typeface="Goudy Old Style" panose="02020502050305020303" pitchFamily="18" charset="0"/>
              </a:rPr>
              <a:t>Produces excess H</a:t>
            </a:r>
            <a:r>
              <a:rPr lang="en-US" baseline="30000" dirty="0" smtClean="0">
                <a:latin typeface="Goudy Old Style" panose="02020502050305020303" pitchFamily="18" charset="0"/>
              </a:rPr>
              <a:t>+</a:t>
            </a:r>
            <a:r>
              <a:rPr lang="en-US" dirty="0" smtClean="0">
                <a:latin typeface="Goudy Old Style" panose="02020502050305020303" pitchFamily="18" charset="0"/>
              </a:rPr>
              <a:t> </a:t>
            </a:r>
          </a:p>
          <a:p>
            <a:endParaRPr lang="en-US" dirty="0" smtClean="0">
              <a:latin typeface="Goudy Old Style" panose="02020502050305020303" pitchFamily="18" charset="0"/>
            </a:endParaRPr>
          </a:p>
        </p:txBody>
      </p:sp>
      <p:sp>
        <p:nvSpPr>
          <p:cNvPr id="142339" name="Content Placeholder 3"/>
          <p:cNvSpPr>
            <a:spLocks noGrp="1"/>
          </p:cNvSpPr>
          <p:nvPr>
            <p:ph sz="half" idx="2"/>
          </p:nvPr>
        </p:nvSpPr>
        <p:spPr>
          <a:xfrm>
            <a:off x="4343400" y="533400"/>
            <a:ext cx="4343400" cy="2286000"/>
          </a:xfrm>
        </p:spPr>
        <p:txBody>
          <a:bodyPr>
            <a:normAutofit/>
          </a:bodyPr>
          <a:lstStyle/>
          <a:p>
            <a:pPr>
              <a:buFontTx/>
              <a:buNone/>
            </a:pPr>
            <a:r>
              <a:rPr lang="en-US" b="1" smtClean="0">
                <a:latin typeface="Goudy Old Style" panose="02020502050305020303" pitchFamily="18" charset="0"/>
              </a:rPr>
              <a:t>Bases</a:t>
            </a:r>
            <a:endParaRPr lang="en-US" b="1" smtClean="0">
              <a:latin typeface="Goudy Old Style" panose="02020502050305020303" pitchFamily="18" charset="0"/>
              <a:cs typeface="Times New Roman" pitchFamily="18" charset="0"/>
            </a:endParaRPr>
          </a:p>
          <a:p>
            <a:pPr lvl="1"/>
            <a:r>
              <a:rPr lang="en-US" sz="2800" smtClean="0">
                <a:latin typeface="Goudy Old Style" panose="02020502050305020303" pitchFamily="18" charset="0"/>
              </a:rPr>
              <a:t>generate OH</a:t>
            </a:r>
            <a:r>
              <a:rPr lang="en-US" sz="2800" baseline="30000" smtClean="0">
                <a:latin typeface="Goudy Old Style" panose="02020502050305020303" pitchFamily="18" charset="0"/>
              </a:rPr>
              <a:t>-</a:t>
            </a:r>
            <a:r>
              <a:rPr lang="en-US" sz="2800" smtClean="0">
                <a:latin typeface="Goudy Old Style" panose="02020502050305020303" pitchFamily="18" charset="0"/>
              </a:rPr>
              <a:t> in water</a:t>
            </a:r>
            <a:r>
              <a:rPr lang="en-US" sz="2800" smtClean="0">
                <a:latin typeface="Goudy Old Style" panose="02020502050305020303" pitchFamily="18" charset="0"/>
                <a:cs typeface="Times New Roman" pitchFamily="18" charset="0"/>
              </a:rPr>
              <a:t> </a:t>
            </a:r>
          </a:p>
          <a:p>
            <a:pPr lvl="1"/>
            <a:r>
              <a:rPr lang="en-US" sz="2800" smtClean="0">
                <a:latin typeface="Goudy Old Style" panose="02020502050305020303" pitchFamily="18" charset="0"/>
              </a:rPr>
              <a:t>Proton (</a:t>
            </a:r>
            <a:r>
              <a:rPr lang="en-US" sz="2800" smtClean="0">
                <a:latin typeface="Goudy Old Style" panose="02020502050305020303" pitchFamily="18" charset="0"/>
                <a:cs typeface="Times New Roman" pitchFamily="18" charset="0"/>
              </a:rPr>
              <a:t>H</a:t>
            </a:r>
            <a:r>
              <a:rPr lang="en-US" sz="2800" baseline="30000" smtClean="0">
                <a:latin typeface="Goudy Old Style" panose="02020502050305020303" pitchFamily="18" charset="0"/>
                <a:cs typeface="Times New Roman" pitchFamily="18" charset="0"/>
              </a:rPr>
              <a:t>+</a:t>
            </a:r>
            <a:r>
              <a:rPr lang="en-US" sz="2800" smtClean="0">
                <a:latin typeface="Goudy Old Style" panose="02020502050305020303" pitchFamily="18" charset="0"/>
                <a:cs typeface="Times New Roman" pitchFamily="18" charset="0"/>
              </a:rPr>
              <a:t> )acceptors</a:t>
            </a:r>
          </a:p>
          <a:p>
            <a:pPr lvl="1"/>
            <a:r>
              <a:rPr lang="en-US" sz="2800" smtClean="0">
                <a:latin typeface="Goudy Old Style" panose="02020502050305020303" pitchFamily="18" charset="0"/>
                <a:cs typeface="Times New Roman" pitchFamily="18" charset="0"/>
              </a:rPr>
              <a:t>Produces excess OH</a:t>
            </a:r>
            <a:r>
              <a:rPr lang="en-US" sz="2800" baseline="30000" smtClean="0">
                <a:latin typeface="Goudy Old Style" panose="02020502050305020303" pitchFamily="18" charset="0"/>
                <a:cs typeface="Times New Roman" pitchFamily="18" charset="0"/>
              </a:rPr>
              <a:t>-</a:t>
            </a:r>
          </a:p>
          <a:p>
            <a:endParaRPr lang="en-US" smtClean="0">
              <a:latin typeface="Goudy Old Style" panose="02020502050305020303" pitchFamily="18" charset="0"/>
            </a:endParaRPr>
          </a:p>
        </p:txBody>
      </p:sp>
      <p:sp>
        <p:nvSpPr>
          <p:cNvPr id="142340" name="Title 4"/>
          <p:cNvSpPr>
            <a:spLocks noGrp="1"/>
          </p:cNvSpPr>
          <p:nvPr>
            <p:ph type="title"/>
          </p:nvPr>
        </p:nvSpPr>
        <p:spPr>
          <a:xfrm>
            <a:off x="457200" y="-304800"/>
            <a:ext cx="8229600" cy="1143000"/>
          </a:xfrm>
        </p:spPr>
        <p:txBody>
          <a:bodyPr/>
          <a:lstStyle/>
          <a:p>
            <a:r>
              <a:rPr lang="en-US" sz="2800" b="1" smtClean="0">
                <a:latin typeface="Goudy Old Style" panose="02020502050305020303" pitchFamily="18" charset="0"/>
              </a:rPr>
              <a:t>Acid-Base Definitions</a:t>
            </a:r>
            <a:endParaRPr lang="en-US" sz="2800" smtClean="0">
              <a:latin typeface="Goudy Old Style" panose="02020502050305020303" pitchFamily="18" charset="0"/>
            </a:endParaRPr>
          </a:p>
        </p:txBody>
      </p:sp>
      <p:sp>
        <p:nvSpPr>
          <p:cNvPr id="7" name="TextBox 6"/>
          <p:cNvSpPr txBox="1"/>
          <p:nvPr/>
        </p:nvSpPr>
        <p:spPr>
          <a:xfrm>
            <a:off x="304800" y="2971800"/>
            <a:ext cx="8839200" cy="4315027"/>
          </a:xfrm>
          <a:prstGeom prst="rect">
            <a:avLst/>
          </a:prstGeom>
          <a:noFill/>
        </p:spPr>
        <p:txBody>
          <a:bodyPr>
            <a:spAutoFit/>
          </a:bodyPr>
          <a:lstStyle/>
          <a:p>
            <a:pPr marL="342900" indent="-342900" eaLnBrk="0" hangingPunct="0">
              <a:spcBef>
                <a:spcPct val="20000"/>
              </a:spcBef>
              <a:buFont typeface="Wingdings" pitchFamily="2" charset="2"/>
              <a:buChar char="v"/>
              <a:defRPr/>
            </a:pPr>
            <a:r>
              <a:rPr lang="en-US" sz="2800" dirty="0">
                <a:latin typeface="Goudy Old Style" panose="02020502050305020303" pitchFamily="18" charset="0"/>
              </a:rPr>
              <a:t>Acid /base  reactions </a:t>
            </a:r>
            <a:r>
              <a:rPr lang="en-US" sz="2800" dirty="0" smtClean="0">
                <a:latin typeface="Goudy Old Style" panose="02020502050305020303" pitchFamily="18" charset="0"/>
              </a:rPr>
              <a:t> are the common </a:t>
            </a:r>
            <a:r>
              <a:rPr lang="en-US" sz="2800" dirty="0">
                <a:latin typeface="Goudy Old Style" panose="02020502050305020303" pitchFamily="18" charset="0"/>
              </a:rPr>
              <a:t>types of equilibrium encountered in living systems </a:t>
            </a:r>
          </a:p>
          <a:p>
            <a:pPr marL="342900" indent="-342900" eaLnBrk="0" hangingPunct="0">
              <a:spcBef>
                <a:spcPct val="20000"/>
              </a:spcBef>
              <a:buFont typeface="Wingdings" pitchFamily="2" charset="2"/>
              <a:buChar char="v"/>
              <a:defRPr/>
            </a:pPr>
            <a:r>
              <a:rPr lang="en-US" sz="2800" dirty="0">
                <a:latin typeface="Goudy Old Style" panose="02020502050305020303" pitchFamily="18" charset="0"/>
              </a:rPr>
              <a:t>can </a:t>
            </a:r>
            <a:r>
              <a:rPr lang="en-US" sz="2800" dirty="0" smtClean="0">
                <a:latin typeface="Goudy Old Style" panose="02020502050305020303" pitchFamily="18" charset="0"/>
              </a:rPr>
              <a:t>dissociate to contribute </a:t>
            </a:r>
            <a:r>
              <a:rPr lang="en-US" sz="2800" dirty="0">
                <a:latin typeface="Goudy Old Style" panose="02020502050305020303" pitchFamily="18" charset="0"/>
              </a:rPr>
              <a:t>to the total  [H+] &amp; [OH-]</a:t>
            </a:r>
            <a:br>
              <a:rPr lang="en-US" sz="2800" dirty="0">
                <a:latin typeface="Goudy Old Style" panose="02020502050305020303" pitchFamily="18" charset="0"/>
              </a:rPr>
            </a:br>
            <a:r>
              <a:rPr lang="en-US" sz="2800" dirty="0">
                <a:latin typeface="Goudy Old Style" panose="02020502050305020303" pitchFamily="18" charset="0"/>
              </a:rPr>
              <a:t>	HA &lt;-----&gt; A- + H+</a:t>
            </a:r>
          </a:p>
          <a:p>
            <a:pPr marL="342900" indent="-342900" eaLnBrk="0" hangingPunct="0">
              <a:spcBef>
                <a:spcPct val="20000"/>
              </a:spcBef>
              <a:defRPr/>
            </a:pPr>
            <a:r>
              <a:rPr lang="en-US" sz="2800" dirty="0">
                <a:latin typeface="Goudy Old Style" panose="02020502050305020303" pitchFamily="18" charset="0"/>
              </a:rPr>
              <a:t> two </a:t>
            </a:r>
            <a:r>
              <a:rPr lang="en-US" sz="2800" dirty="0" smtClean="0">
                <a:latin typeface="Goudy Old Style" panose="02020502050305020303" pitchFamily="18" charset="0"/>
              </a:rPr>
              <a:t>types of acids/bases</a:t>
            </a:r>
            <a:endParaRPr lang="en-US" sz="2800" dirty="0">
              <a:latin typeface="Goudy Old Style" panose="02020502050305020303" pitchFamily="18" charset="0"/>
            </a:endParaRPr>
          </a:p>
          <a:p>
            <a:pPr marL="514350" indent="-514350" eaLnBrk="0" hangingPunct="0">
              <a:spcBef>
                <a:spcPct val="20000"/>
              </a:spcBef>
              <a:buFont typeface="+mj-lt"/>
              <a:buAutoNum type="arabicPeriod"/>
              <a:defRPr/>
            </a:pPr>
            <a:r>
              <a:rPr lang="en-US" sz="2800" dirty="0">
                <a:latin typeface="Goudy Old Style" panose="02020502050305020303" pitchFamily="18" charset="0"/>
              </a:rPr>
              <a:t>Strong acids and bases- ionize completely in aqueous solutions</a:t>
            </a:r>
          </a:p>
          <a:p>
            <a:pPr marL="514350" indent="-514350" eaLnBrk="0" hangingPunct="0">
              <a:spcBef>
                <a:spcPct val="20000"/>
              </a:spcBef>
              <a:buFont typeface="+mj-lt"/>
              <a:buAutoNum type="arabicPeriod"/>
              <a:defRPr/>
            </a:pPr>
            <a:r>
              <a:rPr lang="en-US" sz="2800" dirty="0">
                <a:latin typeface="Goudy Old Style" panose="02020502050305020303" pitchFamily="18" charset="0"/>
              </a:rPr>
              <a:t>Weak acids and bases-ionize partially in aqueous solutions</a:t>
            </a:r>
          </a:p>
          <a:p>
            <a:pPr>
              <a:defRPr/>
            </a:pPr>
            <a:endParaRPr lang="en-US" sz="2800" dirty="0">
              <a:latin typeface="Goudy Old Style" panose="02020502050305020303"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0"/>
            <a:ext cx="8229600" cy="685800"/>
          </a:xfrm>
        </p:spPr>
        <p:txBody>
          <a:bodyPr>
            <a:normAutofit fontScale="90000"/>
          </a:bodyPr>
          <a:lstStyle/>
          <a:p>
            <a:r>
              <a:rPr lang="en-US" smtClean="0">
                <a:latin typeface="Goudy Old Style" panose="02020502050305020303" pitchFamily="18" charset="0"/>
              </a:rPr>
              <a:t>Strong Acids</a:t>
            </a:r>
          </a:p>
        </p:txBody>
      </p:sp>
      <p:sp>
        <p:nvSpPr>
          <p:cNvPr id="143363" name="Rectangle 3"/>
          <p:cNvSpPr>
            <a:spLocks noGrp="1" noChangeArrowheads="1"/>
          </p:cNvSpPr>
          <p:nvPr>
            <p:ph type="body" idx="1"/>
          </p:nvPr>
        </p:nvSpPr>
        <p:spPr>
          <a:xfrm>
            <a:off x="538163" y="609600"/>
            <a:ext cx="7974012" cy="2362200"/>
          </a:xfrm>
        </p:spPr>
        <p:txBody>
          <a:bodyPr/>
          <a:lstStyle/>
          <a:p>
            <a:pPr>
              <a:buFont typeface="Wingdings" pitchFamily="2" charset="2"/>
              <a:buChar char="v"/>
            </a:pPr>
            <a:r>
              <a:rPr lang="en-US" dirty="0" smtClean="0">
                <a:latin typeface="Goudy Old Style" panose="02020502050305020303" pitchFamily="18" charset="0"/>
              </a:rPr>
              <a:t>Undergo 100% dissociation in aqueous </a:t>
            </a:r>
            <a:r>
              <a:rPr lang="en-US" dirty="0" err="1" smtClean="0">
                <a:latin typeface="Goudy Old Style" panose="02020502050305020303" pitchFamily="18" charset="0"/>
              </a:rPr>
              <a:t>soln</a:t>
            </a:r>
            <a:endParaRPr lang="en-US" dirty="0" smtClean="0">
              <a:latin typeface="Goudy Old Style" panose="02020502050305020303" pitchFamily="18" charset="0"/>
            </a:endParaRPr>
          </a:p>
          <a:p>
            <a:pPr>
              <a:buFont typeface="Wingdings" pitchFamily="2" charset="2"/>
              <a:buChar char="v"/>
            </a:pPr>
            <a:r>
              <a:rPr lang="en-US" dirty="0" smtClean="0">
                <a:latin typeface="Goudy Old Style" panose="02020502050305020303" pitchFamily="18" charset="0"/>
              </a:rPr>
              <a:t> good H</a:t>
            </a:r>
            <a:r>
              <a:rPr lang="en-US" baseline="30000" dirty="0" smtClean="0">
                <a:latin typeface="Goudy Old Style" panose="02020502050305020303" pitchFamily="18" charset="0"/>
              </a:rPr>
              <a:t>+</a:t>
            </a:r>
            <a:r>
              <a:rPr lang="en-US" dirty="0" smtClean="0">
                <a:latin typeface="Goudy Old Style" panose="02020502050305020303" pitchFamily="18" charset="0"/>
              </a:rPr>
              <a:t> donor</a:t>
            </a:r>
          </a:p>
          <a:p>
            <a:pPr>
              <a:buFont typeface="Wingdings" pitchFamily="2" charset="2"/>
              <a:buChar char="v"/>
            </a:pPr>
            <a:r>
              <a:rPr lang="en-US" dirty="0" smtClean="0">
                <a:latin typeface="Goudy Old Style" panose="02020502050305020303" pitchFamily="18" charset="0"/>
              </a:rPr>
              <a:t>equilibrium lies far to right </a:t>
            </a:r>
          </a:p>
          <a:p>
            <a:pPr>
              <a:buFont typeface="Wingdings" pitchFamily="2" charset="2"/>
              <a:buChar char="v"/>
            </a:pPr>
            <a:r>
              <a:rPr lang="en-US" dirty="0" smtClean="0">
                <a:latin typeface="Goudy Old Style" panose="02020502050305020303" pitchFamily="18" charset="0"/>
              </a:rPr>
              <a:t>HA  </a:t>
            </a:r>
            <a:r>
              <a:rPr lang="en-US" dirty="0" smtClean="0">
                <a:latin typeface="Goudy Old Style" panose="02020502050305020303" pitchFamily="18" charset="0"/>
                <a:sym typeface="Symbol" pitchFamily="18" charset="2"/>
              </a:rPr>
              <a:t>  H</a:t>
            </a:r>
            <a:r>
              <a:rPr lang="en-US" baseline="30000" dirty="0" smtClean="0">
                <a:latin typeface="Goudy Old Style" panose="02020502050305020303" pitchFamily="18" charset="0"/>
                <a:sym typeface="Symbol" pitchFamily="18" charset="2"/>
              </a:rPr>
              <a:t>+</a:t>
            </a:r>
            <a:r>
              <a:rPr lang="en-US" dirty="0" smtClean="0">
                <a:latin typeface="Goudy Old Style" panose="02020502050305020303" pitchFamily="18" charset="0"/>
                <a:sym typeface="Symbol" pitchFamily="18" charset="2"/>
              </a:rPr>
              <a:t>  +  A</a:t>
            </a:r>
            <a:r>
              <a:rPr lang="en-US" baseline="30000" dirty="0" smtClean="0">
                <a:latin typeface="Goudy Old Style" panose="02020502050305020303" pitchFamily="18" charset="0"/>
                <a:sym typeface="Symbol" pitchFamily="18" charset="2"/>
              </a:rPr>
              <a:t>-</a:t>
            </a:r>
            <a:endParaRPr lang="en-US" dirty="0" smtClean="0">
              <a:latin typeface="Goudy Old Style" panose="02020502050305020303" pitchFamily="18" charset="0"/>
              <a:sym typeface="Symbol" pitchFamily="18" charset="2"/>
            </a:endParaRPr>
          </a:p>
        </p:txBody>
      </p:sp>
      <p:pic>
        <p:nvPicPr>
          <p:cNvPr id="143364" name="Picture 4" descr="0593"/>
          <p:cNvPicPr>
            <a:picLocks noChangeAspect="1" noChangeArrowheads="1"/>
          </p:cNvPicPr>
          <p:nvPr/>
        </p:nvPicPr>
        <p:blipFill>
          <a:blip r:embed="rId3" cstate="print"/>
          <a:srcRect l="67984" t="7565" b="50781"/>
          <a:stretch>
            <a:fillRect/>
          </a:stretch>
        </p:blipFill>
        <p:spPr bwMode="auto">
          <a:xfrm>
            <a:off x="5181600" y="3048000"/>
            <a:ext cx="3400425" cy="3306763"/>
          </a:xfrm>
          <a:prstGeom prst="rect">
            <a:avLst/>
          </a:prstGeom>
          <a:noFill/>
          <a:ln w="9525">
            <a:noFill/>
            <a:miter lim="800000"/>
            <a:headEnd/>
            <a:tailEnd/>
          </a:ln>
        </p:spPr>
      </p:pic>
      <p:pic>
        <p:nvPicPr>
          <p:cNvPr id="143365" name="Picture 5" descr="0593"/>
          <p:cNvPicPr>
            <a:picLocks noChangeAspect="1" noChangeArrowheads="1"/>
          </p:cNvPicPr>
          <p:nvPr/>
        </p:nvPicPr>
        <p:blipFill>
          <a:blip r:embed="rId3" cstate="print"/>
          <a:srcRect l="62953" b="98100"/>
          <a:stretch>
            <a:fillRect/>
          </a:stretch>
        </p:blipFill>
        <p:spPr bwMode="auto">
          <a:xfrm>
            <a:off x="5308600" y="6413500"/>
            <a:ext cx="3273425" cy="125413"/>
          </a:xfrm>
          <a:prstGeom prst="rect">
            <a:avLst/>
          </a:prstGeom>
          <a:noFill/>
          <a:ln w="9525">
            <a:noFill/>
            <a:miter lim="800000"/>
            <a:headEnd/>
            <a:tailEnd/>
          </a:ln>
        </p:spPr>
      </p:pic>
      <p:sp>
        <p:nvSpPr>
          <p:cNvPr id="143366" name="Rectangle 6"/>
          <p:cNvSpPr>
            <a:spLocks noChangeArrowheads="1"/>
          </p:cNvSpPr>
          <p:nvPr/>
        </p:nvSpPr>
        <p:spPr bwMode="auto">
          <a:xfrm>
            <a:off x="1333500" y="3695700"/>
            <a:ext cx="1612900" cy="2489200"/>
          </a:xfrm>
          <a:prstGeom prst="rect">
            <a:avLst/>
          </a:prstGeom>
          <a:noFill/>
          <a:ln w="28575">
            <a:solidFill>
              <a:schemeClr val="bg2"/>
            </a:solidFill>
            <a:miter lim="800000"/>
            <a:headEnd/>
            <a:tailEnd/>
          </a:ln>
        </p:spPr>
        <p:txBody>
          <a:bodyPr wrap="none" anchor="ctr"/>
          <a:lstStyle/>
          <a:p>
            <a:endParaRPr lang="en-US">
              <a:latin typeface="Goudy Old Style" panose="02020502050305020303" pitchFamily="18" charset="0"/>
            </a:endParaRPr>
          </a:p>
        </p:txBody>
      </p:sp>
      <p:sp>
        <p:nvSpPr>
          <p:cNvPr id="143367" name="Rectangle 7"/>
          <p:cNvSpPr>
            <a:spLocks noChangeArrowheads="1"/>
          </p:cNvSpPr>
          <p:nvPr/>
        </p:nvSpPr>
        <p:spPr bwMode="auto">
          <a:xfrm>
            <a:off x="3175000" y="3695700"/>
            <a:ext cx="1612900" cy="2489200"/>
          </a:xfrm>
          <a:prstGeom prst="rect">
            <a:avLst/>
          </a:prstGeom>
          <a:noFill/>
          <a:ln w="28575">
            <a:solidFill>
              <a:schemeClr val="bg2"/>
            </a:solidFill>
            <a:miter lim="800000"/>
            <a:headEnd/>
            <a:tailEnd/>
          </a:ln>
        </p:spPr>
        <p:txBody>
          <a:bodyPr wrap="none" anchor="ctr"/>
          <a:lstStyle/>
          <a:p>
            <a:endParaRPr lang="en-US">
              <a:latin typeface="Goudy Old Style" panose="02020502050305020303" pitchFamily="18" charset="0"/>
            </a:endParaRPr>
          </a:p>
        </p:txBody>
      </p:sp>
      <p:sp>
        <p:nvSpPr>
          <p:cNvPr id="143368" name="Rectangle 8"/>
          <p:cNvSpPr>
            <a:spLocks noChangeArrowheads="1"/>
          </p:cNvSpPr>
          <p:nvPr/>
        </p:nvSpPr>
        <p:spPr bwMode="auto">
          <a:xfrm>
            <a:off x="1460500" y="3924300"/>
            <a:ext cx="266700" cy="2260600"/>
          </a:xfrm>
          <a:prstGeom prst="rect">
            <a:avLst/>
          </a:prstGeom>
          <a:solidFill>
            <a:srgbClr val="FF0000"/>
          </a:solidFill>
          <a:ln w="9525">
            <a:solidFill>
              <a:schemeClr val="bg2"/>
            </a:solidFill>
            <a:miter lim="800000"/>
            <a:headEnd/>
            <a:tailEnd/>
          </a:ln>
        </p:spPr>
        <p:txBody>
          <a:bodyPr wrap="none" anchor="ctr"/>
          <a:lstStyle/>
          <a:p>
            <a:endParaRPr lang="en-US">
              <a:latin typeface="Goudy Old Style" panose="02020502050305020303" pitchFamily="18" charset="0"/>
            </a:endParaRPr>
          </a:p>
        </p:txBody>
      </p:sp>
      <p:sp>
        <p:nvSpPr>
          <p:cNvPr id="143369" name="Rectangle 9"/>
          <p:cNvSpPr>
            <a:spLocks noChangeArrowheads="1"/>
          </p:cNvSpPr>
          <p:nvPr/>
        </p:nvSpPr>
        <p:spPr bwMode="auto">
          <a:xfrm>
            <a:off x="3860800" y="3924300"/>
            <a:ext cx="266700" cy="2260600"/>
          </a:xfrm>
          <a:prstGeom prst="rect">
            <a:avLst/>
          </a:prstGeom>
          <a:solidFill>
            <a:srgbClr val="66FF99"/>
          </a:solidFill>
          <a:ln w="9525">
            <a:solidFill>
              <a:schemeClr val="bg2"/>
            </a:solidFill>
            <a:miter lim="800000"/>
            <a:headEnd/>
            <a:tailEnd/>
          </a:ln>
        </p:spPr>
        <p:txBody>
          <a:bodyPr wrap="none" anchor="ctr"/>
          <a:lstStyle/>
          <a:p>
            <a:endParaRPr lang="en-US">
              <a:latin typeface="Goudy Old Style" panose="02020502050305020303" pitchFamily="18" charset="0"/>
            </a:endParaRPr>
          </a:p>
        </p:txBody>
      </p:sp>
      <p:sp>
        <p:nvSpPr>
          <p:cNvPr id="143370" name="Rectangle 10"/>
          <p:cNvSpPr>
            <a:spLocks noChangeArrowheads="1"/>
          </p:cNvSpPr>
          <p:nvPr/>
        </p:nvSpPr>
        <p:spPr bwMode="auto">
          <a:xfrm>
            <a:off x="4330700" y="3924300"/>
            <a:ext cx="266700" cy="2260600"/>
          </a:xfrm>
          <a:prstGeom prst="rect">
            <a:avLst/>
          </a:prstGeom>
          <a:solidFill>
            <a:schemeClr val="accent1"/>
          </a:solidFill>
          <a:ln w="9525">
            <a:solidFill>
              <a:schemeClr val="bg2"/>
            </a:solidFill>
            <a:miter lim="800000"/>
            <a:headEnd/>
            <a:tailEnd/>
          </a:ln>
        </p:spPr>
        <p:txBody>
          <a:bodyPr wrap="none" anchor="ctr"/>
          <a:lstStyle/>
          <a:p>
            <a:endParaRPr lang="en-US">
              <a:latin typeface="Goudy Old Style" panose="02020502050305020303" pitchFamily="18" charset="0"/>
            </a:endParaRPr>
          </a:p>
        </p:txBody>
      </p:sp>
      <p:sp>
        <p:nvSpPr>
          <p:cNvPr id="143371" name="Text Box 11"/>
          <p:cNvSpPr txBox="1">
            <a:spLocks noChangeArrowheads="1"/>
          </p:cNvSpPr>
          <p:nvPr/>
        </p:nvSpPr>
        <p:spPr bwMode="auto">
          <a:xfrm>
            <a:off x="1270000" y="6210300"/>
            <a:ext cx="1739900" cy="396875"/>
          </a:xfrm>
          <a:prstGeom prst="rect">
            <a:avLst/>
          </a:prstGeom>
          <a:noFill/>
          <a:ln w="9525">
            <a:noFill/>
            <a:miter lim="800000"/>
            <a:headEnd/>
            <a:tailEnd/>
          </a:ln>
        </p:spPr>
        <p:txBody>
          <a:bodyPr>
            <a:spAutoFit/>
          </a:bodyPr>
          <a:lstStyle/>
          <a:p>
            <a:pPr eaLnBrk="0" hangingPunct="0">
              <a:spcBef>
                <a:spcPct val="50000"/>
              </a:spcBef>
            </a:pPr>
            <a:r>
              <a:rPr lang="en-US" sz="2000" b="1" dirty="0" err="1">
                <a:latin typeface="Goudy Old Style" panose="02020502050305020303" pitchFamily="18" charset="0"/>
              </a:rPr>
              <a:t>HCl</a:t>
            </a:r>
            <a:r>
              <a:rPr lang="en-US" sz="2000" b="1" dirty="0">
                <a:latin typeface="Goudy Old Style" panose="02020502050305020303" pitchFamily="18" charset="0"/>
              </a:rPr>
              <a:t>    H</a:t>
            </a:r>
            <a:r>
              <a:rPr lang="en-US" sz="2000" b="1" baseline="30000" dirty="0">
                <a:latin typeface="Goudy Old Style" panose="02020502050305020303" pitchFamily="18" charset="0"/>
              </a:rPr>
              <a:t>+</a:t>
            </a:r>
            <a:r>
              <a:rPr lang="en-US" sz="2000" b="1" dirty="0">
                <a:latin typeface="Goudy Old Style" panose="02020502050305020303" pitchFamily="18" charset="0"/>
              </a:rPr>
              <a:t>  </a:t>
            </a:r>
            <a:r>
              <a:rPr lang="en-US" sz="2000" b="1" dirty="0" err="1">
                <a:latin typeface="Goudy Old Style" panose="02020502050305020303" pitchFamily="18" charset="0"/>
              </a:rPr>
              <a:t>Cl</a:t>
            </a:r>
            <a:r>
              <a:rPr lang="en-US" sz="2000" b="1" baseline="30000" dirty="0">
                <a:latin typeface="Goudy Old Style" panose="02020502050305020303" pitchFamily="18" charset="0"/>
              </a:rPr>
              <a:t>-</a:t>
            </a:r>
            <a:endParaRPr lang="en-US" sz="2000" b="1" dirty="0">
              <a:latin typeface="Goudy Old Style" panose="02020502050305020303" pitchFamily="18" charset="0"/>
            </a:endParaRPr>
          </a:p>
        </p:txBody>
      </p:sp>
      <p:sp>
        <p:nvSpPr>
          <p:cNvPr id="143372" name="Text Box 12"/>
          <p:cNvSpPr txBox="1">
            <a:spLocks noChangeArrowheads="1"/>
          </p:cNvSpPr>
          <p:nvPr/>
        </p:nvSpPr>
        <p:spPr bwMode="auto">
          <a:xfrm>
            <a:off x="3098800" y="6210300"/>
            <a:ext cx="17399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Goudy Old Style" panose="02020502050305020303" pitchFamily="18" charset="0"/>
              </a:rPr>
              <a:t>HCl    H</a:t>
            </a:r>
            <a:r>
              <a:rPr lang="en-US" sz="2000" b="1" baseline="30000">
                <a:latin typeface="Goudy Old Style" panose="02020502050305020303" pitchFamily="18" charset="0"/>
              </a:rPr>
              <a:t>+</a:t>
            </a:r>
            <a:r>
              <a:rPr lang="en-US" sz="2000" b="1">
                <a:latin typeface="Goudy Old Style" panose="02020502050305020303" pitchFamily="18" charset="0"/>
              </a:rPr>
              <a:t>  Cl</a:t>
            </a:r>
            <a:r>
              <a:rPr lang="en-US" sz="2000" b="1" baseline="30000">
                <a:latin typeface="Goudy Old Style" panose="02020502050305020303" pitchFamily="18" charset="0"/>
              </a:rPr>
              <a:t>-</a:t>
            </a:r>
            <a:endParaRPr lang="en-US" sz="2000" b="1">
              <a:latin typeface="Goudy Old Style" panose="02020502050305020303" pitchFamily="18" charset="0"/>
            </a:endParaRPr>
          </a:p>
        </p:txBody>
      </p:sp>
      <p:sp>
        <p:nvSpPr>
          <p:cNvPr id="143373" name="Text Box 13"/>
          <p:cNvSpPr txBox="1">
            <a:spLocks noChangeArrowheads="1"/>
          </p:cNvSpPr>
          <p:nvPr/>
        </p:nvSpPr>
        <p:spPr bwMode="auto">
          <a:xfrm rot="-5400000">
            <a:off x="-268287" y="4667250"/>
            <a:ext cx="2409825" cy="396875"/>
          </a:xfrm>
          <a:prstGeom prst="rect">
            <a:avLst/>
          </a:prstGeom>
          <a:noFill/>
          <a:ln w="9525">
            <a:noFill/>
            <a:miter lim="800000"/>
            <a:headEnd/>
            <a:tailEnd/>
          </a:ln>
        </p:spPr>
        <p:txBody>
          <a:bodyPr>
            <a:spAutoFit/>
          </a:bodyPr>
          <a:lstStyle/>
          <a:p>
            <a:pPr eaLnBrk="0" hangingPunct="0">
              <a:spcBef>
                <a:spcPct val="50000"/>
              </a:spcBef>
            </a:pPr>
            <a:r>
              <a:rPr lang="en-US" sz="2000" b="1">
                <a:latin typeface="Goudy Old Style" panose="02020502050305020303" pitchFamily="18" charset="0"/>
              </a:rPr>
              <a:t>Relative # moles</a:t>
            </a:r>
          </a:p>
        </p:txBody>
      </p:sp>
      <p:sp>
        <p:nvSpPr>
          <p:cNvPr id="143374" name="Text Box 14"/>
          <p:cNvSpPr txBox="1">
            <a:spLocks noChangeArrowheads="1"/>
          </p:cNvSpPr>
          <p:nvPr/>
        </p:nvSpPr>
        <p:spPr bwMode="auto">
          <a:xfrm>
            <a:off x="762000" y="3022600"/>
            <a:ext cx="2133600" cy="707886"/>
          </a:xfrm>
          <a:prstGeom prst="rect">
            <a:avLst/>
          </a:prstGeom>
          <a:noFill/>
          <a:ln w="9525">
            <a:noFill/>
            <a:miter lim="800000"/>
            <a:headEnd/>
            <a:tailEnd/>
          </a:ln>
        </p:spPr>
        <p:txBody>
          <a:bodyPr>
            <a:spAutoFit/>
          </a:bodyPr>
          <a:lstStyle/>
          <a:p>
            <a:pPr eaLnBrk="0" hangingPunct="0">
              <a:spcBef>
                <a:spcPct val="50000"/>
              </a:spcBef>
            </a:pPr>
            <a:r>
              <a:rPr lang="en-US" sz="2000" b="1" dirty="0">
                <a:latin typeface="Goudy Old Style" panose="02020502050305020303" pitchFamily="18" charset="0"/>
              </a:rPr>
              <a:t>Before dissociation</a:t>
            </a:r>
          </a:p>
        </p:txBody>
      </p:sp>
      <p:sp>
        <p:nvSpPr>
          <p:cNvPr id="143375" name="Text Box 15"/>
          <p:cNvSpPr txBox="1">
            <a:spLocks noChangeArrowheads="1"/>
          </p:cNvSpPr>
          <p:nvPr/>
        </p:nvSpPr>
        <p:spPr bwMode="auto">
          <a:xfrm>
            <a:off x="3187700" y="3022600"/>
            <a:ext cx="1574800" cy="707886"/>
          </a:xfrm>
          <a:prstGeom prst="rect">
            <a:avLst/>
          </a:prstGeom>
          <a:noFill/>
          <a:ln w="9525">
            <a:noFill/>
            <a:miter lim="800000"/>
            <a:headEnd/>
            <a:tailEnd/>
          </a:ln>
        </p:spPr>
        <p:txBody>
          <a:bodyPr>
            <a:spAutoFit/>
          </a:bodyPr>
          <a:lstStyle/>
          <a:p>
            <a:pPr eaLnBrk="0" hangingPunct="0">
              <a:spcBef>
                <a:spcPct val="50000"/>
              </a:spcBef>
            </a:pPr>
            <a:r>
              <a:rPr lang="en-US" sz="2000" b="1" dirty="0">
                <a:latin typeface="Goudy Old Style" panose="02020502050305020303" pitchFamily="18" charset="0"/>
              </a:rPr>
              <a:t>After dissociation</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686800" cy="685800"/>
          </a:xfrm>
          <a:prstGeom prst="rect">
            <a:avLst/>
          </a:prstGeom>
        </p:spPr>
        <p:txBody>
          <a:bodyPr/>
          <a:lstStyle/>
          <a:p>
            <a:pPr eaLnBrk="0" hangingPunct="0">
              <a:defRPr/>
            </a:pPr>
            <a:r>
              <a:rPr lang="en-US" sz="4400" b="1" kern="0" dirty="0">
                <a:solidFill>
                  <a:schemeClr val="tx2"/>
                </a:solidFill>
                <a:latin typeface="Goudy Old Style" panose="02020502050305020303" pitchFamily="18" charset="0"/>
                <a:ea typeface="+mj-ea"/>
                <a:cs typeface="+mj-cs"/>
              </a:rPr>
              <a:t>Strong acid-strong base titrations</a:t>
            </a:r>
          </a:p>
        </p:txBody>
      </p:sp>
      <p:sp>
        <p:nvSpPr>
          <p:cNvPr id="2054" name="Text Box 4"/>
          <p:cNvSpPr txBox="1">
            <a:spLocks noChangeArrowheads="1"/>
          </p:cNvSpPr>
          <p:nvPr/>
        </p:nvSpPr>
        <p:spPr bwMode="auto">
          <a:xfrm>
            <a:off x="304800" y="688975"/>
            <a:ext cx="8458200" cy="5909310"/>
          </a:xfrm>
          <a:prstGeom prst="rect">
            <a:avLst/>
          </a:prstGeom>
          <a:noFill/>
          <a:ln w="9525">
            <a:noFill/>
            <a:miter lim="800000"/>
            <a:headEnd/>
            <a:tailEnd/>
          </a:ln>
        </p:spPr>
        <p:txBody>
          <a:bodyPr>
            <a:spAutoFit/>
          </a:bodyPr>
          <a:lstStyle/>
          <a:p>
            <a:pPr marL="233363" indent="-233363" eaLnBrk="0" hangingPunct="0">
              <a:spcBef>
                <a:spcPct val="50000"/>
              </a:spcBef>
              <a:buFont typeface="Wingdings" pitchFamily="2" charset="2"/>
              <a:buChar char="v"/>
              <a:defRPr/>
            </a:pPr>
            <a:r>
              <a:rPr lang="en-US" altLang="en-US" sz="2800" dirty="0">
                <a:latin typeface="Goudy Old Style" panose="02020502050305020303" pitchFamily="18" charset="0"/>
              </a:rPr>
              <a:t>Strong acids and bases dissociate completely in water</a:t>
            </a:r>
          </a:p>
          <a:p>
            <a:pPr marL="233363" indent="-233363" eaLnBrk="0" hangingPunct="0">
              <a:spcBef>
                <a:spcPct val="50000"/>
              </a:spcBef>
              <a:buFont typeface="Wingdings" pitchFamily="2" charset="2"/>
              <a:buChar char="v"/>
              <a:defRPr/>
            </a:pPr>
            <a:r>
              <a:rPr lang="en-US" altLang="en-US" sz="2800" dirty="0" err="1">
                <a:latin typeface="Goudy Old Style" panose="02020502050305020303" pitchFamily="18" charset="0"/>
              </a:rPr>
              <a:t>HCl</a:t>
            </a:r>
            <a:r>
              <a:rPr lang="en-US" altLang="en-US" sz="2800" dirty="0">
                <a:latin typeface="Goudy Old Style" panose="02020502050305020303" pitchFamily="18" charset="0"/>
              </a:rPr>
              <a:t> + H</a:t>
            </a:r>
            <a:r>
              <a:rPr lang="en-US" altLang="en-US" sz="2800" baseline="-25000" dirty="0">
                <a:latin typeface="Goudy Old Style" panose="02020502050305020303" pitchFamily="18" charset="0"/>
              </a:rPr>
              <a:t>2</a:t>
            </a:r>
            <a:r>
              <a:rPr lang="en-US" altLang="en-US" sz="2800" dirty="0">
                <a:latin typeface="Goudy Old Style" panose="02020502050305020303" pitchFamily="18" charset="0"/>
              </a:rPr>
              <a:t>O		</a:t>
            </a:r>
            <a:r>
              <a:rPr lang="en-US" altLang="en-US" sz="2800" dirty="0" err="1">
                <a:latin typeface="Goudy Old Style" panose="02020502050305020303" pitchFamily="18" charset="0"/>
              </a:rPr>
              <a:t>Cl</a:t>
            </a:r>
            <a:r>
              <a:rPr lang="en-US" altLang="en-US" sz="2800" baseline="30000" dirty="0">
                <a:latin typeface="Goudy Old Style" panose="02020502050305020303" pitchFamily="18" charset="0"/>
              </a:rPr>
              <a:t>-</a:t>
            </a:r>
            <a:r>
              <a:rPr lang="en-US" altLang="en-US" sz="2800" dirty="0">
                <a:latin typeface="Goudy Old Style" panose="02020502050305020303" pitchFamily="18" charset="0"/>
              </a:rPr>
              <a:t> + H</a:t>
            </a:r>
            <a:r>
              <a:rPr lang="en-US" altLang="en-US" sz="2800" baseline="-25000" dirty="0">
                <a:latin typeface="Goudy Old Style" panose="02020502050305020303" pitchFamily="18" charset="0"/>
              </a:rPr>
              <a:t>3</a:t>
            </a:r>
            <a:r>
              <a:rPr lang="en-US" altLang="en-US" sz="2800" dirty="0">
                <a:latin typeface="Goudy Old Style" panose="02020502050305020303" pitchFamily="18" charset="0"/>
              </a:rPr>
              <a:t>O</a:t>
            </a:r>
            <a:r>
              <a:rPr lang="en-US" altLang="en-US" sz="2800" baseline="30000" dirty="0">
                <a:latin typeface="Goudy Old Style" panose="02020502050305020303" pitchFamily="18" charset="0"/>
              </a:rPr>
              <a:t>+</a:t>
            </a:r>
            <a:r>
              <a:rPr lang="en-US" altLang="en-US" sz="2800" dirty="0">
                <a:latin typeface="Goudy Old Style" panose="02020502050305020303" pitchFamily="18" charset="0"/>
              </a:rPr>
              <a:t> </a:t>
            </a:r>
          </a:p>
          <a:p>
            <a:pPr marL="233363" indent="-233363" eaLnBrk="0" hangingPunct="0">
              <a:spcBef>
                <a:spcPct val="50000"/>
              </a:spcBef>
              <a:buFont typeface="Wingdings" pitchFamily="2" charset="2"/>
              <a:buChar char="v"/>
              <a:defRPr/>
            </a:pPr>
            <a:r>
              <a:rPr lang="en-US" altLang="en-US" sz="2800" dirty="0" err="1">
                <a:latin typeface="Goudy Old Style" panose="02020502050305020303" pitchFamily="18" charset="0"/>
              </a:rPr>
              <a:t>Cl</a:t>
            </a:r>
            <a:r>
              <a:rPr lang="en-US" altLang="en-US" sz="2800" baseline="30000" dirty="0">
                <a:latin typeface="Goudy Old Style" panose="02020502050305020303" pitchFamily="18" charset="0"/>
              </a:rPr>
              <a:t>-</a:t>
            </a:r>
            <a:r>
              <a:rPr lang="en-US" altLang="en-US" sz="2800" dirty="0">
                <a:latin typeface="Goudy Old Style" panose="02020502050305020303" pitchFamily="18" charset="0"/>
              </a:rPr>
              <a:t> is the </a:t>
            </a:r>
            <a:r>
              <a:rPr lang="en-US" altLang="en-US" sz="2800" b="1" dirty="0">
                <a:solidFill>
                  <a:schemeClr val="accent2"/>
                </a:solidFill>
                <a:latin typeface="Goudy Old Style" panose="02020502050305020303" pitchFamily="18" charset="0"/>
              </a:rPr>
              <a:t>conjugate base</a:t>
            </a:r>
            <a:r>
              <a:rPr lang="en-US" altLang="en-US" sz="2800" b="1" dirty="0">
                <a:solidFill>
                  <a:srgbClr val="FFFF00"/>
                </a:solidFill>
                <a:latin typeface="Goudy Old Style" panose="02020502050305020303" pitchFamily="18" charset="0"/>
              </a:rPr>
              <a:t> </a:t>
            </a:r>
            <a:r>
              <a:rPr lang="en-US" altLang="en-US" sz="2800" dirty="0">
                <a:latin typeface="Goudy Old Style" panose="02020502050305020303" pitchFamily="18" charset="0"/>
              </a:rPr>
              <a:t>of </a:t>
            </a:r>
            <a:r>
              <a:rPr lang="en-US" altLang="en-US" sz="2800" dirty="0" err="1">
                <a:latin typeface="Goudy Old Style" panose="02020502050305020303" pitchFamily="18" charset="0"/>
              </a:rPr>
              <a:t>HCl</a:t>
            </a:r>
            <a:endParaRPr lang="en-US" altLang="en-US" sz="2800" dirty="0">
              <a:latin typeface="Goudy Old Style" panose="02020502050305020303" pitchFamily="18" charset="0"/>
            </a:endParaRPr>
          </a:p>
          <a:p>
            <a:pPr marL="342900" indent="-342900">
              <a:lnSpc>
                <a:spcPct val="90000"/>
              </a:lnSpc>
              <a:spcBef>
                <a:spcPct val="20000"/>
              </a:spcBef>
              <a:buFont typeface="Wingdings" pitchFamily="2" charset="2"/>
              <a:buChar char="v"/>
              <a:defRPr/>
            </a:pPr>
            <a:r>
              <a:rPr lang="en-US" altLang="en-US" sz="2800" dirty="0">
                <a:latin typeface="Goudy Old Style" panose="02020502050305020303" pitchFamily="18" charset="0"/>
              </a:rPr>
              <a:t>H</a:t>
            </a:r>
            <a:r>
              <a:rPr lang="en-US" altLang="en-US" sz="2800" baseline="-25000" dirty="0">
                <a:latin typeface="Goudy Old Style" panose="02020502050305020303" pitchFamily="18" charset="0"/>
              </a:rPr>
              <a:t>3</a:t>
            </a:r>
            <a:r>
              <a:rPr lang="en-US" altLang="en-US" sz="2800" dirty="0">
                <a:latin typeface="Goudy Old Style" panose="02020502050305020303" pitchFamily="18" charset="0"/>
              </a:rPr>
              <a:t>O</a:t>
            </a:r>
            <a:r>
              <a:rPr lang="en-US" altLang="en-US" sz="2800" baseline="30000" dirty="0">
                <a:latin typeface="Goudy Old Style" panose="02020502050305020303" pitchFamily="18" charset="0"/>
              </a:rPr>
              <a:t>+</a:t>
            </a:r>
            <a:r>
              <a:rPr lang="en-US" altLang="en-US" sz="2800" dirty="0">
                <a:latin typeface="Goudy Old Style" panose="02020502050305020303" pitchFamily="18" charset="0"/>
              </a:rPr>
              <a:t> is the </a:t>
            </a:r>
            <a:r>
              <a:rPr lang="en-US" altLang="en-US" sz="2800" b="1" dirty="0">
                <a:solidFill>
                  <a:schemeClr val="accent2"/>
                </a:solidFill>
                <a:latin typeface="Goudy Old Style" panose="02020502050305020303" pitchFamily="18" charset="0"/>
              </a:rPr>
              <a:t>conjugate acid</a:t>
            </a:r>
            <a:r>
              <a:rPr lang="en-US" altLang="en-US" sz="2800" dirty="0">
                <a:latin typeface="Goudy Old Style" panose="02020502050305020303" pitchFamily="18" charset="0"/>
              </a:rPr>
              <a:t> of H</a:t>
            </a:r>
            <a:r>
              <a:rPr lang="en-US" altLang="en-US" sz="2800" baseline="-25000" dirty="0">
                <a:latin typeface="Goudy Old Style" panose="02020502050305020303" pitchFamily="18" charset="0"/>
              </a:rPr>
              <a:t>2</a:t>
            </a:r>
            <a:r>
              <a:rPr lang="en-US" altLang="en-US" sz="2800" dirty="0">
                <a:latin typeface="Goudy Old Style" panose="02020502050305020303" pitchFamily="18" charset="0"/>
              </a:rPr>
              <a:t>O </a:t>
            </a:r>
          </a:p>
          <a:p>
            <a:pPr marL="342900" indent="-342900">
              <a:lnSpc>
                <a:spcPct val="90000"/>
              </a:lnSpc>
              <a:spcBef>
                <a:spcPct val="20000"/>
              </a:spcBef>
              <a:buFont typeface="Wingdings" pitchFamily="2" charset="2"/>
              <a:buChar char="v"/>
              <a:defRPr/>
            </a:pPr>
            <a:endParaRPr lang="en-US" altLang="en-US" sz="2800" dirty="0">
              <a:latin typeface="Goudy Old Style" panose="02020502050305020303" pitchFamily="18" charset="0"/>
            </a:endParaRPr>
          </a:p>
          <a:p>
            <a:pPr marL="342900" indent="-342900">
              <a:lnSpc>
                <a:spcPct val="90000"/>
              </a:lnSpc>
              <a:spcBef>
                <a:spcPct val="20000"/>
              </a:spcBef>
              <a:buFont typeface="Wingdings" pitchFamily="2" charset="2"/>
              <a:buChar char="v"/>
              <a:defRPr/>
            </a:pPr>
            <a:r>
              <a:rPr lang="en-US" sz="2800" b="1" kern="0" dirty="0">
                <a:latin typeface="Goudy Old Style" pitchFamily="18" charset="0"/>
              </a:rPr>
              <a:t>Think about this:</a:t>
            </a:r>
            <a:r>
              <a:rPr lang="en-US" sz="2800" kern="0" dirty="0">
                <a:latin typeface="Goudy Old Style" pitchFamily="18" charset="0"/>
              </a:rPr>
              <a:t> </a:t>
            </a:r>
            <a:r>
              <a:rPr lang="en-US" sz="2800" kern="0" dirty="0" smtClean="0">
                <a:latin typeface="Goudy Old Style" pitchFamily="18" charset="0"/>
              </a:rPr>
              <a:t>Given </a:t>
            </a:r>
            <a:r>
              <a:rPr lang="en-US" sz="2800" kern="0" dirty="0">
                <a:latin typeface="Goudy Old Style" pitchFamily="18" charset="0"/>
              </a:rPr>
              <a:t>25 mL of a unknown concentration of </a:t>
            </a:r>
            <a:r>
              <a:rPr lang="en-US" sz="2800" kern="0" dirty="0" err="1">
                <a:latin typeface="Goudy Old Style" pitchFamily="18" charset="0"/>
              </a:rPr>
              <a:t>HCl</a:t>
            </a:r>
            <a:r>
              <a:rPr lang="en-US" sz="2800" kern="0" dirty="0">
                <a:latin typeface="Goudy Old Style" pitchFamily="18" charset="0"/>
              </a:rPr>
              <a:t>, a solution of 0.100 M </a:t>
            </a:r>
            <a:r>
              <a:rPr lang="en-US" sz="2800" kern="0" dirty="0" err="1">
                <a:latin typeface="Goudy Old Style" pitchFamily="18" charset="0"/>
              </a:rPr>
              <a:t>NaOH</a:t>
            </a:r>
            <a:r>
              <a:rPr lang="en-US" sz="2800" kern="0" dirty="0">
                <a:latin typeface="Goudy Old Style" pitchFamily="18" charset="0"/>
              </a:rPr>
              <a:t> and a burette, how could you determine the concentration of the </a:t>
            </a:r>
            <a:r>
              <a:rPr lang="en-US" sz="2800" kern="0" dirty="0" err="1">
                <a:latin typeface="Goudy Old Style" pitchFamily="18" charset="0"/>
              </a:rPr>
              <a:t>HCl</a:t>
            </a:r>
            <a:r>
              <a:rPr lang="en-US" sz="2800" kern="0" dirty="0">
                <a:latin typeface="Goudy Old Style" pitchFamily="18" charset="0"/>
              </a:rPr>
              <a:t>?</a:t>
            </a:r>
          </a:p>
          <a:p>
            <a:pPr marL="342900" indent="-342900">
              <a:lnSpc>
                <a:spcPct val="90000"/>
              </a:lnSpc>
              <a:spcBef>
                <a:spcPct val="20000"/>
              </a:spcBef>
              <a:buFont typeface="Wingdings" pitchFamily="2" charset="2"/>
              <a:buChar char="v"/>
              <a:defRPr/>
            </a:pPr>
            <a:r>
              <a:rPr lang="en-US" sz="2800" kern="0" dirty="0">
                <a:latin typeface="Goudy Old Style" pitchFamily="18" charset="0"/>
              </a:rPr>
              <a:t>What would happen to the pH of the solution of </a:t>
            </a:r>
            <a:r>
              <a:rPr lang="en-US" sz="2800" kern="0" dirty="0" err="1">
                <a:latin typeface="Goudy Old Style" pitchFamily="18" charset="0"/>
              </a:rPr>
              <a:t>HCl</a:t>
            </a:r>
            <a:r>
              <a:rPr lang="en-US" sz="2800" kern="0" dirty="0">
                <a:latin typeface="Goudy Old Style" pitchFamily="18" charset="0"/>
              </a:rPr>
              <a:t> as the </a:t>
            </a:r>
            <a:r>
              <a:rPr lang="en-US" sz="2800" kern="0" dirty="0" err="1">
                <a:latin typeface="Goudy Old Style" pitchFamily="18" charset="0"/>
              </a:rPr>
              <a:t>NaOH</a:t>
            </a:r>
            <a:r>
              <a:rPr lang="en-US" sz="2800" kern="0" dirty="0">
                <a:latin typeface="Goudy Old Style" pitchFamily="18" charset="0"/>
              </a:rPr>
              <a:t> was added to it?</a:t>
            </a:r>
          </a:p>
          <a:p>
            <a:pPr marL="233363" indent="-233363" eaLnBrk="0" hangingPunct="0">
              <a:spcBef>
                <a:spcPct val="50000"/>
              </a:spcBef>
              <a:buFont typeface="Wingdings" pitchFamily="2" charset="2"/>
              <a:buChar char="v"/>
              <a:defRPr/>
            </a:pPr>
            <a:endParaRPr lang="en-US" altLang="en-US" sz="2800" dirty="0">
              <a:latin typeface="Goudy Old Style" pitchFamily="18" charset="0"/>
            </a:endParaRPr>
          </a:p>
        </p:txBody>
      </p:sp>
      <p:grpSp>
        <p:nvGrpSpPr>
          <p:cNvPr id="3" name="Group 3"/>
          <p:cNvGrpSpPr>
            <a:grpSpLocks/>
          </p:cNvGrpSpPr>
          <p:nvPr/>
        </p:nvGrpSpPr>
        <p:grpSpPr bwMode="auto">
          <a:xfrm>
            <a:off x="2971800" y="1524000"/>
            <a:ext cx="685800" cy="76200"/>
            <a:chOff x="2592" y="1584"/>
            <a:chExt cx="432" cy="48"/>
          </a:xfrm>
        </p:grpSpPr>
        <p:sp>
          <p:nvSpPr>
            <p:cNvPr id="144389" name="Line 5"/>
            <p:cNvSpPr>
              <a:spLocks noChangeShapeType="1"/>
            </p:cNvSpPr>
            <p:nvPr/>
          </p:nvSpPr>
          <p:spPr bwMode="auto">
            <a:xfrm>
              <a:off x="2592" y="1584"/>
              <a:ext cx="432" cy="0"/>
            </a:xfrm>
            <a:prstGeom prst="line">
              <a:avLst/>
            </a:prstGeom>
            <a:noFill/>
            <a:ln w="9525">
              <a:solidFill>
                <a:schemeClr val="tx1"/>
              </a:solidFill>
              <a:round/>
              <a:headEnd/>
              <a:tailEnd type="triangle" w="med" len="med"/>
            </a:ln>
          </p:spPr>
          <p:txBody>
            <a:bodyPr wrap="none" anchor="ctr"/>
            <a:lstStyle/>
            <a:p>
              <a:endParaRPr lang="en-US">
                <a:latin typeface="Goudy Old Style" panose="02020502050305020303" pitchFamily="18" charset="0"/>
              </a:endParaRPr>
            </a:p>
          </p:txBody>
        </p:sp>
        <p:sp>
          <p:nvSpPr>
            <p:cNvPr id="144390" name="Line 6"/>
            <p:cNvSpPr>
              <a:spLocks noChangeShapeType="1"/>
            </p:cNvSpPr>
            <p:nvPr/>
          </p:nvSpPr>
          <p:spPr bwMode="auto">
            <a:xfrm flipH="1">
              <a:off x="2880" y="1632"/>
              <a:ext cx="96" cy="0"/>
            </a:xfrm>
            <a:prstGeom prst="line">
              <a:avLst/>
            </a:prstGeom>
            <a:noFill/>
            <a:ln w="9525">
              <a:solidFill>
                <a:schemeClr val="tx1"/>
              </a:solidFill>
              <a:round/>
              <a:headEnd/>
              <a:tailEnd type="triangle" w="med" len="med"/>
            </a:ln>
          </p:spPr>
          <p:txBody>
            <a:bodyPr wrap="none" anchor="ctr"/>
            <a:lstStyle/>
            <a:p>
              <a:endParaRPr lang="en-US">
                <a:latin typeface="Goudy Old Style" panose="02020502050305020303" pitchFamily="18" charset="0"/>
              </a:endParaRPr>
            </a:p>
          </p:txBody>
        </p:sp>
      </p:gr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74638"/>
            <a:ext cx="8229600" cy="457200"/>
          </a:xfrm>
        </p:spPr>
        <p:txBody>
          <a:bodyPr>
            <a:normAutofit fontScale="90000"/>
          </a:bodyPr>
          <a:lstStyle/>
          <a:p>
            <a:pPr eaLnBrk="1" hangingPunct="1"/>
            <a:r>
              <a:rPr lang="en-US" sz="2800" b="1" smtClean="0">
                <a:latin typeface="Goudy Old Style" panose="02020502050305020303" pitchFamily="18" charset="0"/>
              </a:rPr>
              <a:t>Titrations</a:t>
            </a:r>
          </a:p>
        </p:txBody>
      </p:sp>
      <p:sp>
        <p:nvSpPr>
          <p:cNvPr id="145411" name="Rectangle 3"/>
          <p:cNvSpPr>
            <a:spLocks noGrp="1" noChangeArrowheads="1"/>
          </p:cNvSpPr>
          <p:nvPr>
            <p:ph type="body" sz="half" idx="1"/>
          </p:nvPr>
        </p:nvSpPr>
        <p:spPr>
          <a:xfrm>
            <a:off x="304800" y="1066800"/>
            <a:ext cx="5410200" cy="5181600"/>
          </a:xfrm>
        </p:spPr>
        <p:txBody>
          <a:bodyPr>
            <a:noAutofit/>
          </a:bodyPr>
          <a:lstStyle/>
          <a:p>
            <a:pPr eaLnBrk="1" hangingPunct="1">
              <a:buFont typeface="Wingdings" pitchFamily="2" charset="2"/>
              <a:buChar char="v"/>
            </a:pPr>
            <a:r>
              <a:rPr lang="en-US" dirty="0" smtClean="0">
                <a:latin typeface="Goudy Old Style" panose="02020502050305020303" pitchFamily="18" charset="0"/>
              </a:rPr>
              <a:t>Perform a </a:t>
            </a:r>
            <a:r>
              <a:rPr lang="en-US" dirty="0" err="1" smtClean="0">
                <a:latin typeface="Goudy Old Style" panose="02020502050305020303" pitchFamily="18" charset="0"/>
              </a:rPr>
              <a:t>neutralisation</a:t>
            </a:r>
            <a:r>
              <a:rPr lang="en-US" dirty="0" smtClean="0">
                <a:latin typeface="Goudy Old Style" panose="02020502050305020303" pitchFamily="18" charset="0"/>
              </a:rPr>
              <a:t> of an acid </a:t>
            </a:r>
            <a:r>
              <a:rPr lang="en-US" dirty="0" err="1" smtClean="0">
                <a:latin typeface="Goudy Old Style" panose="02020502050305020303" pitchFamily="18" charset="0"/>
              </a:rPr>
              <a:t>ans</a:t>
            </a:r>
            <a:r>
              <a:rPr lang="en-US" dirty="0" smtClean="0">
                <a:latin typeface="Goudy Old Style" panose="02020502050305020303" pitchFamily="18" charset="0"/>
              </a:rPr>
              <a:t> a base</a:t>
            </a:r>
          </a:p>
          <a:p>
            <a:pPr eaLnBrk="1" hangingPunct="1">
              <a:buFont typeface="Wingdings" pitchFamily="2" charset="2"/>
              <a:buChar char="v"/>
            </a:pPr>
            <a:r>
              <a:rPr lang="en-US" dirty="0" err="1" smtClean="0">
                <a:latin typeface="Goudy Old Style" panose="02020502050305020303" pitchFamily="18" charset="0"/>
              </a:rPr>
              <a:t>Neutralisation</a:t>
            </a:r>
            <a:r>
              <a:rPr lang="en-US" dirty="0" smtClean="0">
                <a:latin typeface="Goudy Old Style" panose="02020502050305020303" pitchFamily="18" charset="0"/>
              </a:rPr>
              <a:t> is attained by use of </a:t>
            </a:r>
          </a:p>
          <a:p>
            <a:pPr lvl="1">
              <a:buFont typeface="Wingdings" pitchFamily="2" charset="2"/>
              <a:buChar char="v"/>
            </a:pPr>
            <a:r>
              <a:rPr lang="en-US" dirty="0" smtClean="0">
                <a:latin typeface="Goudy Old Style" panose="02020502050305020303" pitchFamily="18" charset="0"/>
              </a:rPr>
              <a:t>pH paper strips</a:t>
            </a:r>
          </a:p>
          <a:p>
            <a:pPr lvl="1">
              <a:buFont typeface="Wingdings" pitchFamily="2" charset="2"/>
              <a:buChar char="v"/>
            </a:pPr>
            <a:r>
              <a:rPr lang="en-US" dirty="0" smtClean="0">
                <a:latin typeface="Goudy Old Style" panose="02020502050305020303" pitchFamily="18" charset="0"/>
              </a:rPr>
              <a:t>pH meter</a:t>
            </a:r>
          </a:p>
          <a:p>
            <a:pPr lvl="1">
              <a:buFont typeface="Wingdings" pitchFamily="2" charset="2"/>
              <a:buChar char="v"/>
            </a:pPr>
            <a:r>
              <a:rPr lang="en-US" dirty="0" smtClean="0">
                <a:latin typeface="Goudy Old Style" panose="02020502050305020303" pitchFamily="18" charset="0"/>
              </a:rPr>
              <a:t>pH indicator solutions </a:t>
            </a:r>
            <a:r>
              <a:rPr lang="en-US" dirty="0" err="1" smtClean="0">
                <a:latin typeface="Goudy Old Style" panose="02020502050305020303" pitchFamily="18" charset="0"/>
              </a:rPr>
              <a:t>eg</a:t>
            </a:r>
            <a:endParaRPr lang="en-US" dirty="0" smtClean="0">
              <a:latin typeface="Goudy Old Style" panose="02020502050305020303" pitchFamily="18" charset="0"/>
            </a:endParaRPr>
          </a:p>
          <a:p>
            <a:pPr lvl="2">
              <a:buFont typeface="Wingdings" pitchFamily="2" charset="2"/>
              <a:buChar char="v"/>
            </a:pPr>
            <a:r>
              <a:rPr lang="en-US" b="1" dirty="0" smtClean="0">
                <a:latin typeface="Goudy Old Style" panose="02020502050305020303" pitchFamily="18" charset="0"/>
              </a:rPr>
              <a:t>Methyl orange</a:t>
            </a:r>
            <a:r>
              <a:rPr lang="en-US" dirty="0" smtClean="0">
                <a:latin typeface="Goudy Old Style" panose="02020502050305020303" pitchFamily="18" charset="0"/>
              </a:rPr>
              <a:t>; yellow in basic solution and red in acidic solution</a:t>
            </a:r>
          </a:p>
          <a:p>
            <a:pPr lvl="2">
              <a:buFont typeface="Wingdings" pitchFamily="2" charset="2"/>
              <a:buChar char="v"/>
            </a:pPr>
            <a:r>
              <a:rPr lang="en-US" dirty="0" smtClean="0">
                <a:latin typeface="Goudy Old Style" panose="02020502050305020303" pitchFamily="18" charset="0"/>
              </a:rPr>
              <a:t>Bromothymol blue (yellow in acidic solution), slight green tint as base is added, and blue form in basic solution</a:t>
            </a:r>
          </a:p>
          <a:p>
            <a:pPr eaLnBrk="1" hangingPunct="1">
              <a:buFont typeface="Wingdings" pitchFamily="2" charset="2"/>
              <a:buChar char="v"/>
            </a:pPr>
            <a:r>
              <a:rPr lang="en-US" dirty="0" smtClean="0">
                <a:latin typeface="Goudy Old Style" panose="02020502050305020303" pitchFamily="18" charset="0"/>
              </a:rPr>
              <a:t>Many other indicators available</a:t>
            </a:r>
          </a:p>
          <a:p>
            <a:pPr eaLnBrk="1" hangingPunct="1">
              <a:buFont typeface="Wingdings" pitchFamily="2" charset="2"/>
              <a:buChar char="v"/>
            </a:pPr>
            <a:endParaRPr lang="en-US" dirty="0" smtClean="0">
              <a:latin typeface="Goudy Old Style" panose="02020502050305020303" pitchFamily="18" charset="0"/>
            </a:endParaRPr>
          </a:p>
          <a:p>
            <a:pPr eaLnBrk="1" hangingPunct="1">
              <a:buFont typeface="Wingdings" pitchFamily="2" charset="2"/>
              <a:buChar char="v"/>
            </a:pPr>
            <a:endParaRPr lang="en-US" dirty="0" smtClean="0">
              <a:latin typeface="Goudy Old Style" panose="02020502050305020303" pitchFamily="18" charset="0"/>
            </a:endParaRPr>
          </a:p>
          <a:p>
            <a:pPr eaLnBrk="1" hangingPunct="1">
              <a:buFont typeface="Wingdings" pitchFamily="2" charset="2"/>
              <a:buChar char="v"/>
            </a:pPr>
            <a:endParaRPr lang="en-US" dirty="0" smtClean="0">
              <a:latin typeface="Goudy Old Style" panose="02020502050305020303" pitchFamily="18" charset="0"/>
            </a:endParaRPr>
          </a:p>
          <a:p>
            <a:pPr eaLnBrk="1" hangingPunct="1">
              <a:buFontTx/>
              <a:buNone/>
            </a:pPr>
            <a:endParaRPr lang="en-US" dirty="0" smtClean="0">
              <a:latin typeface="Goudy Old Style" panose="02020502050305020303" pitchFamily="18" charset="0"/>
            </a:endParaRPr>
          </a:p>
        </p:txBody>
      </p:sp>
      <p:pic>
        <p:nvPicPr>
          <p:cNvPr id="145412" name="Picture 5" descr="photo15_03"/>
          <p:cNvPicPr>
            <a:picLocks noChangeAspect="1" noChangeArrowheads="1"/>
          </p:cNvPicPr>
          <p:nvPr/>
        </p:nvPicPr>
        <p:blipFill>
          <a:blip r:embed="rId2" cstate="print"/>
          <a:srcRect/>
          <a:stretch>
            <a:fillRect/>
          </a:stretch>
        </p:blipFill>
        <p:spPr bwMode="auto">
          <a:xfrm>
            <a:off x="5638800" y="762000"/>
            <a:ext cx="3505200" cy="2590800"/>
          </a:xfrm>
          <a:prstGeom prst="rect">
            <a:avLst/>
          </a:prstGeom>
          <a:noFill/>
          <a:ln w="9525">
            <a:noFill/>
            <a:miter lim="800000"/>
            <a:headEnd/>
            <a:tailEnd/>
          </a:ln>
        </p:spPr>
      </p:pic>
      <p:pic>
        <p:nvPicPr>
          <p:cNvPr id="145413" name="Picture 5" descr="fig15_07"/>
          <p:cNvPicPr>
            <a:picLocks noChangeAspect="1" noChangeArrowheads="1"/>
          </p:cNvPicPr>
          <p:nvPr/>
        </p:nvPicPr>
        <p:blipFill>
          <a:blip r:embed="rId3" cstate="print"/>
          <a:srcRect/>
          <a:stretch>
            <a:fillRect/>
          </a:stretch>
        </p:blipFill>
        <p:spPr bwMode="auto">
          <a:xfrm>
            <a:off x="5791200" y="3352800"/>
            <a:ext cx="3352800" cy="271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143000" y="228600"/>
            <a:ext cx="7772400" cy="762000"/>
          </a:xfrm>
          <a:prstGeom prst="rect">
            <a:avLst/>
          </a:prstGeom>
        </p:spPr>
        <p:txBody>
          <a:bodyPr/>
          <a:lstStyle/>
          <a:p>
            <a:pPr algn="ctr">
              <a:defRPr/>
            </a:pPr>
            <a:r>
              <a:rPr lang="en-US" sz="3600" b="1" kern="0">
                <a:solidFill>
                  <a:schemeClr val="tx2"/>
                </a:solidFill>
                <a:latin typeface="Gabriola" pitchFamily="82" charset="0"/>
                <a:ea typeface="+mj-ea"/>
                <a:cs typeface="+mj-cs"/>
              </a:rPr>
              <a:t>Titrations / pH curves</a:t>
            </a:r>
          </a:p>
        </p:txBody>
      </p:sp>
      <p:pic>
        <p:nvPicPr>
          <p:cNvPr id="146435" name="Picture 4"/>
          <p:cNvPicPr>
            <a:picLocks noChangeAspect="1" noChangeArrowheads="1"/>
          </p:cNvPicPr>
          <p:nvPr/>
        </p:nvPicPr>
        <p:blipFill>
          <a:blip r:embed="rId2" cstate="print"/>
          <a:srcRect/>
          <a:stretch>
            <a:fillRect/>
          </a:stretch>
        </p:blipFill>
        <p:spPr bwMode="auto">
          <a:xfrm>
            <a:off x="152400" y="914400"/>
            <a:ext cx="8077200" cy="5773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408"/>
          <p:cNvPicPr>
            <a:picLocks noChangeAspect="1" noChangeArrowheads="1"/>
          </p:cNvPicPr>
          <p:nvPr/>
        </p:nvPicPr>
        <p:blipFill>
          <a:blip r:embed="rId2" cstate="print"/>
          <a:srcRect/>
          <a:stretch>
            <a:fillRect/>
          </a:stretch>
        </p:blipFill>
        <p:spPr bwMode="auto">
          <a:xfrm>
            <a:off x="381000" y="0"/>
            <a:ext cx="3467100" cy="3048000"/>
          </a:xfrm>
          <a:prstGeom prst="rect">
            <a:avLst/>
          </a:prstGeom>
          <a:noFill/>
          <a:ln w="9525">
            <a:noFill/>
            <a:miter lim="800000"/>
            <a:headEnd/>
            <a:tailEnd/>
          </a:ln>
        </p:spPr>
      </p:pic>
      <p:pic>
        <p:nvPicPr>
          <p:cNvPr id="93187" name="Picture 5"/>
          <p:cNvPicPr>
            <a:picLocks noChangeAspect="1" noChangeArrowheads="1"/>
          </p:cNvPicPr>
          <p:nvPr/>
        </p:nvPicPr>
        <p:blipFill>
          <a:blip r:embed="rId3" cstate="print"/>
          <a:srcRect/>
          <a:stretch>
            <a:fillRect/>
          </a:stretch>
        </p:blipFill>
        <p:spPr bwMode="auto">
          <a:xfrm>
            <a:off x="4800600" y="381000"/>
            <a:ext cx="3206750" cy="3429000"/>
          </a:xfrm>
          <a:prstGeom prst="rect">
            <a:avLst/>
          </a:prstGeom>
          <a:noFill/>
          <a:ln w="9525">
            <a:noFill/>
            <a:miter lim="800000"/>
            <a:headEnd/>
            <a:tailEnd/>
          </a:ln>
        </p:spPr>
      </p:pic>
      <p:pic>
        <p:nvPicPr>
          <p:cNvPr id="93188" name="Picture 6" descr="hbond"/>
          <p:cNvPicPr>
            <a:picLocks noChangeAspect="1" noChangeArrowheads="1"/>
          </p:cNvPicPr>
          <p:nvPr/>
        </p:nvPicPr>
        <p:blipFill>
          <a:blip r:embed="rId4" cstate="print"/>
          <a:srcRect/>
          <a:stretch>
            <a:fillRect/>
          </a:stretch>
        </p:blipFill>
        <p:spPr bwMode="auto">
          <a:xfrm>
            <a:off x="1524000" y="3860800"/>
            <a:ext cx="3200400" cy="2311400"/>
          </a:xfrm>
          <a:prstGeom prst="rect">
            <a:avLst/>
          </a:prstGeom>
          <a:noFill/>
          <a:ln w="9525">
            <a:noFill/>
            <a:miter lim="800000"/>
            <a:headEnd/>
            <a:tailEnd/>
          </a:ln>
        </p:spPr>
      </p:pic>
    </p:spTree>
    <p:extLst>
      <p:ext uri="{BB962C8B-B14F-4D97-AF65-F5344CB8AC3E}">
        <p14:creationId xmlns:p14="http://schemas.microsoft.com/office/powerpoint/2010/main" val="42721283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868362"/>
          </a:xfrm>
          <a:prstGeom prst="rect">
            <a:avLst/>
          </a:prstGeom>
        </p:spPr>
        <p:txBody>
          <a:bodyPr/>
          <a:lstStyle/>
          <a:p>
            <a:pPr algn="ctr">
              <a:defRPr/>
            </a:pPr>
            <a:r>
              <a:rPr lang="en-US" sz="3200" b="1" kern="0" dirty="0">
                <a:solidFill>
                  <a:schemeClr val="tx2"/>
                </a:solidFill>
                <a:latin typeface="Gabriola" pitchFamily="82" charset="0"/>
                <a:ea typeface="+mj-ea"/>
                <a:cs typeface="+mj-cs"/>
              </a:rPr>
              <a:t>Titrations / pH curves</a:t>
            </a:r>
          </a:p>
        </p:txBody>
      </p:sp>
      <p:sp>
        <p:nvSpPr>
          <p:cNvPr id="3" name="Rectangle 3"/>
          <p:cNvSpPr txBox="1">
            <a:spLocks noChangeArrowheads="1"/>
          </p:cNvSpPr>
          <p:nvPr/>
        </p:nvSpPr>
        <p:spPr>
          <a:xfrm>
            <a:off x="228600" y="685800"/>
            <a:ext cx="4648200" cy="4648200"/>
          </a:xfrm>
          <a:prstGeom prst="rect">
            <a:avLst/>
          </a:prstGeom>
        </p:spPr>
        <p:txBody>
          <a:bodyPr/>
          <a:lstStyle/>
          <a:p>
            <a:pPr marL="342900" indent="-342900">
              <a:lnSpc>
                <a:spcPct val="90000"/>
              </a:lnSpc>
              <a:spcBef>
                <a:spcPct val="20000"/>
              </a:spcBef>
              <a:buFont typeface="Wingdings" pitchFamily="2" charset="2"/>
              <a:buChar char="v"/>
              <a:defRPr/>
            </a:pPr>
            <a:r>
              <a:rPr lang="en-US" sz="3200" kern="0" dirty="0">
                <a:latin typeface="Goudy Old Style" pitchFamily="18" charset="0"/>
              </a:rPr>
              <a:t>Experimental method to determine the concentration of an acid (or base).</a:t>
            </a:r>
          </a:p>
          <a:p>
            <a:pPr marL="342900" indent="-342900">
              <a:lnSpc>
                <a:spcPct val="90000"/>
              </a:lnSpc>
              <a:spcBef>
                <a:spcPct val="20000"/>
              </a:spcBef>
              <a:buFont typeface="Wingdings" pitchFamily="2" charset="2"/>
              <a:buChar char="v"/>
              <a:defRPr/>
            </a:pPr>
            <a:r>
              <a:rPr lang="en-US" altLang="en-US" sz="3200" dirty="0">
                <a:latin typeface="Goudy Old Style" pitchFamily="18" charset="0"/>
              </a:rPr>
              <a:t>Titration curves are used to determine </a:t>
            </a:r>
            <a:r>
              <a:rPr lang="en-US" altLang="en-US" sz="3200" dirty="0" err="1">
                <a:latin typeface="Goudy Old Style" pitchFamily="18" charset="0"/>
              </a:rPr>
              <a:t>pK</a:t>
            </a:r>
            <a:r>
              <a:rPr lang="en-US" altLang="en-US" sz="3200" baseline="-25000" dirty="0" err="1">
                <a:latin typeface="Goudy Old Style" pitchFamily="18" charset="0"/>
              </a:rPr>
              <a:t>a</a:t>
            </a:r>
            <a:r>
              <a:rPr lang="en-US" altLang="en-US" sz="3200" dirty="0">
                <a:latin typeface="Goudy Old Style" pitchFamily="18" charset="0"/>
              </a:rPr>
              <a:t> values</a:t>
            </a:r>
          </a:p>
          <a:p>
            <a:pPr marL="342900" indent="-342900">
              <a:lnSpc>
                <a:spcPct val="90000"/>
              </a:lnSpc>
              <a:spcBef>
                <a:spcPct val="20000"/>
              </a:spcBef>
              <a:buFont typeface="Wingdings" pitchFamily="2" charset="2"/>
              <a:buChar char="v"/>
              <a:defRPr/>
            </a:pPr>
            <a:endParaRPr lang="en-US" altLang="en-US" sz="3200" dirty="0">
              <a:latin typeface="Goudy Old Style" pitchFamily="18" charset="0"/>
            </a:endParaRPr>
          </a:p>
          <a:p>
            <a:pPr marL="342900" indent="-342900">
              <a:lnSpc>
                <a:spcPct val="90000"/>
              </a:lnSpc>
              <a:spcBef>
                <a:spcPct val="20000"/>
              </a:spcBef>
              <a:buFont typeface="Wingdings" pitchFamily="2" charset="2"/>
              <a:buChar char="v"/>
              <a:defRPr/>
            </a:pPr>
            <a:endParaRPr lang="en-US" altLang="en-US" sz="3200" dirty="0">
              <a:latin typeface="Goudy Old Style" pitchFamily="18" charset="0"/>
            </a:endParaRPr>
          </a:p>
          <a:p>
            <a:pPr marL="342900" indent="-342900">
              <a:lnSpc>
                <a:spcPct val="90000"/>
              </a:lnSpc>
              <a:spcBef>
                <a:spcPct val="20000"/>
              </a:spcBef>
              <a:buFont typeface="Wingdings" pitchFamily="2" charset="2"/>
              <a:buChar char="v"/>
              <a:defRPr/>
            </a:pPr>
            <a:endParaRPr lang="en-US" altLang="en-US" sz="3200" dirty="0">
              <a:latin typeface="Goudy Old Style" pitchFamily="18" charset="0"/>
            </a:endParaRPr>
          </a:p>
          <a:p>
            <a:pPr marL="342900" indent="-342900">
              <a:lnSpc>
                <a:spcPct val="90000"/>
              </a:lnSpc>
              <a:spcBef>
                <a:spcPct val="20000"/>
              </a:spcBef>
              <a:buFont typeface="Wingdings" pitchFamily="2" charset="2"/>
              <a:buChar char="v"/>
              <a:defRPr/>
            </a:pPr>
            <a:endParaRPr lang="en-US" altLang="en-US" sz="3200" dirty="0">
              <a:latin typeface="Goudy Old Style" pitchFamily="18" charset="0"/>
            </a:endParaRPr>
          </a:p>
          <a:p>
            <a:pPr marL="342900" indent="-342900">
              <a:lnSpc>
                <a:spcPct val="90000"/>
              </a:lnSpc>
              <a:spcBef>
                <a:spcPct val="20000"/>
              </a:spcBef>
              <a:buFont typeface="Wingdings" pitchFamily="2" charset="2"/>
              <a:buChar char="v"/>
              <a:defRPr/>
            </a:pPr>
            <a:endParaRPr lang="en-US" altLang="en-US" sz="3200" dirty="0">
              <a:latin typeface="Gabriola" pitchFamily="82" charset="0"/>
            </a:endParaRPr>
          </a:p>
          <a:p>
            <a:pPr marL="342900" indent="-342900">
              <a:lnSpc>
                <a:spcPct val="90000"/>
              </a:lnSpc>
              <a:spcBef>
                <a:spcPct val="20000"/>
              </a:spcBef>
              <a:buFontTx/>
              <a:buChar char="•"/>
              <a:defRPr/>
            </a:pPr>
            <a:endParaRPr lang="en-US" sz="3200" u="sng" kern="0" dirty="0">
              <a:latin typeface="Gabriola" pitchFamily="82" charset="0"/>
            </a:endParaRPr>
          </a:p>
          <a:p>
            <a:pPr marL="342900" indent="-342900">
              <a:lnSpc>
                <a:spcPct val="90000"/>
              </a:lnSpc>
              <a:spcBef>
                <a:spcPct val="20000"/>
              </a:spcBef>
              <a:buFontTx/>
              <a:buChar char="•"/>
              <a:defRPr/>
            </a:pPr>
            <a:endParaRPr lang="en-US" sz="3200" u="sng" kern="0" dirty="0">
              <a:latin typeface="Gabriola" pitchFamily="82" charset="0"/>
            </a:endParaRPr>
          </a:p>
        </p:txBody>
      </p:sp>
      <p:grpSp>
        <p:nvGrpSpPr>
          <p:cNvPr id="4" name="Group 5"/>
          <p:cNvGrpSpPr>
            <a:grpSpLocks/>
          </p:cNvGrpSpPr>
          <p:nvPr/>
        </p:nvGrpSpPr>
        <p:grpSpPr bwMode="auto">
          <a:xfrm>
            <a:off x="4800600" y="1219200"/>
            <a:ext cx="4343400" cy="4962525"/>
            <a:chOff x="73" y="832"/>
            <a:chExt cx="2578" cy="3126"/>
          </a:xfrm>
        </p:grpSpPr>
        <p:pic>
          <p:nvPicPr>
            <p:cNvPr id="5" name="Picture 6"/>
            <p:cNvPicPr>
              <a:picLocks noChangeAspect="1" noChangeArrowheads="1"/>
            </p:cNvPicPr>
            <p:nvPr/>
          </p:nvPicPr>
          <p:blipFill>
            <a:blip r:embed="rId2" cstate="print"/>
            <a:srcRect l="18330" t="5000" r="19310" b="13181"/>
            <a:stretch>
              <a:fillRect/>
            </a:stretch>
          </p:blipFill>
          <p:spPr bwMode="auto">
            <a:xfrm>
              <a:off x="73" y="1058"/>
              <a:ext cx="2578" cy="2537"/>
            </a:xfrm>
            <a:prstGeom prst="rect">
              <a:avLst/>
            </a:prstGeom>
            <a:noFill/>
            <a:ln w="9525">
              <a:noFill/>
              <a:miter lim="800000"/>
              <a:headEnd/>
              <a:tailEnd/>
            </a:ln>
          </p:spPr>
        </p:pic>
        <p:sp>
          <p:nvSpPr>
            <p:cNvPr id="6" name="Text Box 7"/>
            <p:cNvSpPr txBox="1">
              <a:spLocks noChangeArrowheads="1"/>
            </p:cNvSpPr>
            <p:nvPr/>
          </p:nvSpPr>
          <p:spPr bwMode="auto">
            <a:xfrm>
              <a:off x="163" y="832"/>
              <a:ext cx="646" cy="330"/>
            </a:xfrm>
            <a:prstGeom prst="rect">
              <a:avLst/>
            </a:prstGeom>
            <a:noFill/>
            <a:ln w="9525">
              <a:noFill/>
              <a:miter lim="800000"/>
              <a:headEnd/>
              <a:tailEnd/>
            </a:ln>
          </p:spPr>
          <p:txBody>
            <a:bodyPr>
              <a:spAutoFit/>
            </a:bodyPr>
            <a:lstStyle/>
            <a:p>
              <a:pPr>
                <a:spcBef>
                  <a:spcPct val="50000"/>
                </a:spcBef>
              </a:pPr>
              <a:r>
                <a:rPr lang="en-US" sz="2800" b="1">
                  <a:latin typeface="Gabriola" pitchFamily="82" charset="0"/>
                </a:rPr>
                <a:t>pH</a:t>
              </a:r>
            </a:p>
          </p:txBody>
        </p:sp>
        <p:sp>
          <p:nvSpPr>
            <p:cNvPr id="7" name="Text Box 8"/>
            <p:cNvSpPr txBox="1">
              <a:spLocks noChangeArrowheads="1"/>
            </p:cNvSpPr>
            <p:nvPr/>
          </p:nvSpPr>
          <p:spPr bwMode="auto">
            <a:xfrm>
              <a:off x="718" y="3628"/>
              <a:ext cx="1604" cy="330"/>
            </a:xfrm>
            <a:prstGeom prst="rect">
              <a:avLst/>
            </a:prstGeom>
            <a:noFill/>
            <a:ln w="9525">
              <a:noFill/>
              <a:miter lim="800000"/>
              <a:headEnd/>
              <a:tailEnd/>
            </a:ln>
          </p:spPr>
          <p:txBody>
            <a:bodyPr>
              <a:spAutoFit/>
            </a:bodyPr>
            <a:lstStyle/>
            <a:p>
              <a:pPr>
                <a:spcBef>
                  <a:spcPct val="50000"/>
                </a:spcBef>
              </a:pPr>
              <a:r>
                <a:rPr lang="en-US" sz="2800" b="1">
                  <a:latin typeface="Gabriola" pitchFamily="82" charset="0"/>
                </a:rPr>
                <a:t>mL base added</a:t>
              </a:r>
            </a:p>
          </p:txBody>
        </p:sp>
      </p:grpSp>
    </p:spTree>
    <p:extLst>
      <p:ext uri="{BB962C8B-B14F-4D97-AF65-F5344CB8AC3E}">
        <p14:creationId xmlns:p14="http://schemas.microsoft.com/office/powerpoint/2010/main" val="12013903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3"/>
          <p:cNvPicPr>
            <a:picLocks noGrp="1" noChangeAspect="1" noChangeArrowheads="1"/>
          </p:cNvPicPr>
          <p:nvPr>
            <p:ph idx="1"/>
          </p:nvPr>
        </p:nvPicPr>
        <p:blipFill>
          <a:blip r:embed="rId2" cstate="print"/>
          <a:srcRect/>
          <a:stretch>
            <a:fillRect/>
          </a:stretch>
        </p:blipFill>
        <p:spPr>
          <a:xfrm>
            <a:off x="838200" y="2643188"/>
            <a:ext cx="7772400" cy="2081212"/>
          </a:xfrm>
        </p:spPr>
      </p:pic>
      <p:sp>
        <p:nvSpPr>
          <p:cNvPr id="201732" name="Text Box 4"/>
          <p:cNvSpPr txBox="1">
            <a:spLocks noChangeArrowheads="1"/>
          </p:cNvSpPr>
          <p:nvPr/>
        </p:nvSpPr>
        <p:spPr bwMode="auto">
          <a:xfrm>
            <a:off x="762000" y="990600"/>
            <a:ext cx="8382000" cy="2031325"/>
          </a:xfrm>
          <a:prstGeom prst="rect">
            <a:avLst/>
          </a:prstGeom>
          <a:noFill/>
          <a:ln w="9525">
            <a:noFill/>
            <a:miter lim="800000"/>
            <a:headEnd/>
            <a:tailEnd/>
          </a:ln>
        </p:spPr>
        <p:txBody>
          <a:bodyPr>
            <a:spAutoFit/>
          </a:bodyPr>
          <a:lstStyle/>
          <a:p>
            <a:pPr>
              <a:buFont typeface="Wingdings" pitchFamily="2" charset="2"/>
              <a:buChar char="v"/>
              <a:defRPr/>
            </a:pPr>
            <a:r>
              <a:rPr lang="en-US" sz="2800" dirty="0">
                <a:latin typeface="Goudy Old Style" panose="02020502050305020303" pitchFamily="18" charset="0"/>
              </a:rPr>
              <a:t>Weak acids and bases do not fully dissociate  in solution</a:t>
            </a:r>
          </a:p>
          <a:p>
            <a:pPr>
              <a:buFont typeface="Wingdings" pitchFamily="2" charset="2"/>
              <a:buChar char="v"/>
              <a:defRPr/>
            </a:pPr>
            <a:r>
              <a:rPr lang="en-US" sz="2800" dirty="0">
                <a:latin typeface="Goudy Old Style" panose="02020502050305020303" pitchFamily="18" charset="0"/>
              </a:rPr>
              <a:t>An equilibrium exists  </a:t>
            </a:r>
            <a:r>
              <a:rPr lang="en-US" sz="2800" dirty="0" err="1">
                <a:latin typeface="Goudy Old Style" panose="02020502050305020303" pitchFamily="18" charset="0"/>
              </a:rPr>
              <a:t>btn</a:t>
            </a:r>
            <a:r>
              <a:rPr lang="en-US" sz="2800" dirty="0">
                <a:latin typeface="Goudy Old Style" panose="02020502050305020303" pitchFamily="18" charset="0"/>
              </a:rPr>
              <a:t> the acid and its conjugate base.</a:t>
            </a:r>
          </a:p>
          <a:p>
            <a:pPr marL="228600" indent="-228600" eaLnBrk="0" hangingPunct="0">
              <a:spcBef>
                <a:spcPct val="50000"/>
              </a:spcBef>
              <a:buFont typeface="Wingdings" pitchFamily="2" charset="2"/>
              <a:buChar char="v"/>
              <a:defRPr/>
            </a:pPr>
            <a:r>
              <a:rPr lang="en-US" altLang="en-US" sz="2800" dirty="0">
                <a:latin typeface="Goudy Old Style" panose="02020502050305020303" pitchFamily="18" charset="0"/>
              </a:rPr>
              <a:t>An example of a weak acid is the Acetic acid</a:t>
            </a:r>
          </a:p>
        </p:txBody>
      </p:sp>
      <p:sp>
        <p:nvSpPr>
          <p:cNvPr id="147460" name="TextBox 4"/>
          <p:cNvSpPr txBox="1">
            <a:spLocks noChangeArrowheads="1"/>
          </p:cNvSpPr>
          <p:nvPr/>
        </p:nvSpPr>
        <p:spPr bwMode="auto">
          <a:xfrm>
            <a:off x="838200" y="5027613"/>
            <a:ext cx="8305800" cy="1815882"/>
          </a:xfrm>
          <a:prstGeom prst="rect">
            <a:avLst/>
          </a:prstGeom>
          <a:noFill/>
          <a:ln w="9525">
            <a:noFill/>
            <a:miter lim="800000"/>
            <a:headEnd/>
            <a:tailEnd/>
          </a:ln>
        </p:spPr>
        <p:txBody>
          <a:bodyPr>
            <a:spAutoFit/>
          </a:bodyPr>
          <a:lstStyle/>
          <a:p>
            <a:r>
              <a:rPr lang="en-US" sz="2800" dirty="0">
                <a:latin typeface="Goudy Old Style" panose="02020502050305020303" pitchFamily="18" charset="0"/>
              </a:rPr>
              <a:t>The </a:t>
            </a:r>
            <a:r>
              <a:rPr lang="en-US" sz="2800" dirty="0" smtClean="0">
                <a:latin typeface="Goudy Old Style" panose="02020502050305020303" pitchFamily="18" charset="0"/>
              </a:rPr>
              <a:t>dissociation </a:t>
            </a:r>
            <a:r>
              <a:rPr lang="en-US" sz="2800" dirty="0">
                <a:latin typeface="Goudy Old Style" panose="02020502050305020303" pitchFamily="18" charset="0"/>
              </a:rPr>
              <a:t>constant  </a:t>
            </a:r>
            <a:r>
              <a:rPr lang="en-US" sz="2800" dirty="0" err="1">
                <a:latin typeface="Goudy Old Style" panose="02020502050305020303" pitchFamily="18" charset="0"/>
              </a:rPr>
              <a:t>Ka</a:t>
            </a:r>
            <a:r>
              <a:rPr lang="en-US" sz="2800" dirty="0">
                <a:latin typeface="Goudy Old Style" panose="02020502050305020303" pitchFamily="18" charset="0"/>
              </a:rPr>
              <a:t> can be </a:t>
            </a:r>
            <a:r>
              <a:rPr lang="en-US" sz="2800" b="1" dirty="0" err="1">
                <a:latin typeface="Goudy Old Style" panose="02020502050305020303" pitchFamily="18" charset="0"/>
              </a:rPr>
              <a:t>quantatively</a:t>
            </a:r>
            <a:r>
              <a:rPr lang="en-US" sz="2800" dirty="0">
                <a:latin typeface="Goudy Old Style" panose="02020502050305020303" pitchFamily="18" charset="0"/>
              </a:rPr>
              <a:t> expressed in a negative logarithmic form as  </a:t>
            </a:r>
          </a:p>
          <a:p>
            <a:r>
              <a:rPr lang="en-US" sz="2800" dirty="0">
                <a:latin typeface="Goudy Old Style" panose="02020502050305020303" pitchFamily="18" charset="0"/>
              </a:rPr>
              <a:t> –</a:t>
            </a:r>
            <a:r>
              <a:rPr lang="en-US" sz="2800" dirty="0" err="1">
                <a:latin typeface="Goudy Old Style" panose="02020502050305020303" pitchFamily="18" charset="0"/>
              </a:rPr>
              <a:t>logKa</a:t>
            </a:r>
            <a:r>
              <a:rPr lang="en-US" sz="2800" dirty="0">
                <a:latin typeface="Goudy Old Style" panose="02020502050305020303" pitchFamily="18" charset="0"/>
              </a:rPr>
              <a:t> </a:t>
            </a:r>
            <a:r>
              <a:rPr lang="en-US" sz="2800" dirty="0" err="1">
                <a:latin typeface="Goudy Old Style" panose="02020502050305020303" pitchFamily="18" charset="0"/>
              </a:rPr>
              <a:t>ie</a:t>
            </a:r>
            <a:r>
              <a:rPr lang="en-US" sz="2800" dirty="0">
                <a:latin typeface="Goudy Old Style" panose="02020502050305020303" pitchFamily="18" charset="0"/>
              </a:rPr>
              <a:t> </a:t>
            </a:r>
            <a:r>
              <a:rPr lang="en-US" sz="2800" dirty="0" err="1">
                <a:latin typeface="Goudy Old Style" panose="02020502050305020303" pitchFamily="18" charset="0"/>
              </a:rPr>
              <a:t>pKa</a:t>
            </a:r>
            <a:r>
              <a:rPr lang="en-US" sz="2800" dirty="0">
                <a:latin typeface="Goudy Old Style" panose="02020502050305020303" pitchFamily="18" charset="0"/>
              </a:rPr>
              <a:t> = -</a:t>
            </a:r>
            <a:r>
              <a:rPr lang="en-US" sz="2800" dirty="0" err="1">
                <a:latin typeface="Goudy Old Style" panose="02020502050305020303" pitchFamily="18" charset="0"/>
              </a:rPr>
              <a:t>logKa</a:t>
            </a:r>
            <a:endParaRPr lang="en-US" sz="2800" dirty="0">
              <a:latin typeface="Goudy Old Style" panose="02020502050305020303" pitchFamily="18" charset="0"/>
            </a:endParaRPr>
          </a:p>
          <a:p>
            <a:endParaRPr lang="en-US" sz="2800" dirty="0">
              <a:latin typeface="Goudy Old Style" panose="02020502050305020303" pitchFamily="18" charset="0"/>
            </a:endParaRPr>
          </a:p>
        </p:txBody>
      </p:sp>
      <p:sp>
        <p:nvSpPr>
          <p:cNvPr id="6" name="Rectangle 2"/>
          <p:cNvSpPr txBox="1">
            <a:spLocks noChangeArrowheads="1"/>
          </p:cNvSpPr>
          <p:nvPr/>
        </p:nvSpPr>
        <p:spPr bwMode="auto">
          <a:xfrm>
            <a:off x="304800" y="0"/>
            <a:ext cx="8458200" cy="1143000"/>
          </a:xfrm>
          <a:prstGeom prst="rect">
            <a:avLst/>
          </a:prstGeom>
          <a:noFill/>
          <a:ln w="9525">
            <a:noFill/>
            <a:miter lim="800000"/>
            <a:headEnd/>
            <a:tailEnd/>
          </a:ln>
        </p:spPr>
        <p:txBody>
          <a:bodyPr anchor="ctr"/>
          <a:lstStyle/>
          <a:p>
            <a:pPr algn="ctr">
              <a:defRPr/>
            </a:pPr>
            <a:r>
              <a:rPr lang="en-US" altLang="en-US" sz="2800" b="1" kern="0" dirty="0">
                <a:solidFill>
                  <a:schemeClr val="tx2"/>
                </a:solidFill>
                <a:latin typeface="Goudy Old Style" panose="02020502050305020303" pitchFamily="18" charset="0"/>
                <a:ea typeface="+mj-ea"/>
                <a:cs typeface="+mj-cs"/>
              </a:rPr>
              <a:t>Acid Dissociation Constants:  Weak Acids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122238"/>
            <a:ext cx="8686800" cy="633412"/>
          </a:xfrm>
        </p:spPr>
        <p:txBody>
          <a:bodyPr/>
          <a:lstStyle/>
          <a:p>
            <a:r>
              <a:rPr lang="en-US" altLang="zh-TW" sz="2800" b="1" smtClean="0">
                <a:latin typeface="Goudy Old Style" panose="02020502050305020303" pitchFamily="18" charset="0"/>
                <a:ea typeface="PMingLiU" pitchFamily="18" charset="-120"/>
              </a:rPr>
              <a:t>Titration curves of weak acids (acetic acid)</a:t>
            </a:r>
          </a:p>
        </p:txBody>
      </p:sp>
      <p:sp>
        <p:nvSpPr>
          <p:cNvPr id="3076" name="Rectangle 3"/>
          <p:cNvSpPr>
            <a:spLocks noGrp="1" noChangeArrowheads="1"/>
          </p:cNvSpPr>
          <p:nvPr>
            <p:ph type="body" sz="half" idx="3"/>
          </p:nvPr>
        </p:nvSpPr>
        <p:spPr>
          <a:xfrm>
            <a:off x="228600" y="900113"/>
            <a:ext cx="8915400" cy="5729287"/>
          </a:xfrm>
        </p:spPr>
        <p:txBody>
          <a:bodyPr>
            <a:normAutofit fontScale="92500"/>
          </a:bodyPr>
          <a:lstStyle/>
          <a:p>
            <a:pPr>
              <a:buFont typeface="Wingdings" pitchFamily="2" charset="2"/>
              <a:buChar char="v"/>
            </a:pPr>
            <a:r>
              <a:rPr lang="en-US" altLang="zh-TW" sz="2800" dirty="0" smtClean="0">
                <a:latin typeface="Goudy Old Style" panose="02020502050305020303" pitchFamily="18" charset="0"/>
                <a:ea typeface="PMingLiU" pitchFamily="18" charset="-120"/>
              </a:rPr>
              <a:t>The conc. of the acid in the original solution can be calculated from the volume and concentration of base (</a:t>
            </a:r>
            <a:r>
              <a:rPr lang="en-US" altLang="zh-TW" sz="2800" dirty="0" err="1" smtClean="0">
                <a:latin typeface="Goudy Old Style" panose="02020502050305020303" pitchFamily="18" charset="0"/>
                <a:ea typeface="PMingLiU" pitchFamily="18" charset="-120"/>
              </a:rPr>
              <a:t>NaOH</a:t>
            </a:r>
            <a:r>
              <a:rPr lang="en-US" altLang="zh-TW" sz="2800" dirty="0" smtClean="0">
                <a:latin typeface="Goudy Old Style" panose="02020502050305020303" pitchFamily="18" charset="0"/>
                <a:ea typeface="PMingLiU" pitchFamily="18" charset="-120"/>
              </a:rPr>
              <a:t>) added </a:t>
            </a:r>
          </a:p>
          <a:p>
            <a:pPr>
              <a:buFont typeface="Wingdings" pitchFamily="2" charset="2"/>
              <a:buChar char="v"/>
            </a:pPr>
            <a:r>
              <a:rPr lang="en-US" altLang="zh-TW" sz="2800" dirty="0" smtClean="0">
                <a:latin typeface="Goudy Old Style" panose="02020502050305020303" pitchFamily="18" charset="0"/>
                <a:ea typeface="PMingLiU" pitchFamily="18" charset="-120"/>
              </a:rPr>
              <a:t>Can be effected by the titration curve.</a:t>
            </a:r>
          </a:p>
          <a:p>
            <a:pPr>
              <a:buFont typeface="Wingdings" pitchFamily="2" charset="2"/>
              <a:buChar char="v"/>
            </a:pPr>
            <a:r>
              <a:rPr lang="en-US" altLang="zh-TW" sz="2800" dirty="0" smtClean="0">
                <a:latin typeface="Goudy Old Style" panose="02020502050305020303" pitchFamily="18" charset="0"/>
                <a:ea typeface="PMingLiU" pitchFamily="18" charset="-120"/>
              </a:rPr>
              <a:t>Titration curves of weak acids reveals the </a:t>
            </a:r>
            <a:r>
              <a:rPr lang="en-US" altLang="zh-TW" sz="2800" dirty="0" err="1" smtClean="0">
                <a:latin typeface="Goudy Old Style" panose="02020502050305020303" pitchFamily="18" charset="0"/>
                <a:ea typeface="PMingLiU" pitchFamily="18" charset="-120"/>
              </a:rPr>
              <a:t>pKa</a:t>
            </a:r>
            <a:r>
              <a:rPr lang="en-US" altLang="zh-TW" sz="2800" dirty="0" smtClean="0">
                <a:latin typeface="Goudy Old Style" panose="02020502050305020303" pitchFamily="18" charset="0"/>
                <a:ea typeface="PMingLiU" pitchFamily="18" charset="-120"/>
              </a:rPr>
              <a:t>  of weak acids </a:t>
            </a:r>
          </a:p>
          <a:p>
            <a:pPr>
              <a:buFont typeface="Wingdings" pitchFamily="2" charset="2"/>
              <a:buChar char="v"/>
            </a:pPr>
            <a:r>
              <a:rPr lang="en-US" altLang="zh-TW" sz="2800" dirty="0" smtClean="0">
                <a:latin typeface="Goudy Old Style" panose="02020502050305020303" pitchFamily="18" charset="0"/>
                <a:ea typeface="PMingLiU" pitchFamily="18" charset="-120"/>
              </a:rPr>
              <a:t>At the midpoint of the titration, at which exactly 0.5 equivalent of </a:t>
            </a:r>
            <a:r>
              <a:rPr lang="en-US" altLang="zh-TW" sz="2800" dirty="0" err="1" smtClean="0">
                <a:latin typeface="Goudy Old Style" panose="02020502050305020303" pitchFamily="18" charset="0"/>
                <a:ea typeface="PMingLiU" pitchFamily="18" charset="-120"/>
              </a:rPr>
              <a:t>NaOH</a:t>
            </a:r>
            <a:r>
              <a:rPr lang="en-US" altLang="zh-TW" sz="2800" dirty="0" smtClean="0">
                <a:latin typeface="Goudy Old Style" panose="02020502050305020303" pitchFamily="18" charset="0"/>
                <a:ea typeface="PMingLiU" pitchFamily="18" charset="-120"/>
              </a:rPr>
              <a:t> has been added, </a:t>
            </a:r>
          </a:p>
          <a:p>
            <a:pPr>
              <a:buFont typeface="Wingdings" pitchFamily="2" charset="2"/>
              <a:buChar char="v"/>
            </a:pPr>
            <a:r>
              <a:rPr lang="en-US" altLang="zh-TW" sz="2800" dirty="0" smtClean="0">
                <a:latin typeface="Goudy Old Style" panose="02020502050305020303" pitchFamily="18" charset="0"/>
                <a:ea typeface="PMingLiU" pitchFamily="18" charset="-120"/>
              </a:rPr>
              <a:t>[CH3COOH]=[CH3COO-] and pH=</a:t>
            </a:r>
            <a:r>
              <a:rPr lang="en-US" altLang="zh-TW" sz="2800" dirty="0" err="1" smtClean="0">
                <a:latin typeface="Goudy Old Style" panose="02020502050305020303" pitchFamily="18" charset="0"/>
                <a:ea typeface="PMingLiU" pitchFamily="18" charset="-120"/>
              </a:rPr>
              <a:t>pKa</a:t>
            </a:r>
            <a:endParaRPr lang="en-US" altLang="zh-TW" sz="2800" dirty="0" smtClean="0">
              <a:latin typeface="Goudy Old Style" panose="02020502050305020303" pitchFamily="18" charset="0"/>
              <a:ea typeface="PMingLiU" pitchFamily="18" charset="-120"/>
            </a:endParaRPr>
          </a:p>
          <a:p>
            <a:pPr>
              <a:buFont typeface="Wingdings" pitchFamily="2" charset="2"/>
              <a:buChar char="v"/>
            </a:pPr>
            <a:endParaRPr lang="en-US" altLang="en-US" sz="2800" dirty="0" smtClean="0">
              <a:latin typeface="Goudy Old Style" panose="02020502050305020303" pitchFamily="18" charset="0"/>
            </a:endParaRPr>
          </a:p>
          <a:p>
            <a:pPr>
              <a:buFont typeface="Wingdings" pitchFamily="2" charset="2"/>
              <a:buChar char="v"/>
            </a:pPr>
            <a:endParaRPr lang="en-US" altLang="en-US" sz="2800" dirty="0">
              <a:latin typeface="Goudy Old Style" panose="02020502050305020303" pitchFamily="18" charset="0"/>
            </a:endParaRPr>
          </a:p>
          <a:p>
            <a:pPr>
              <a:buFont typeface="Wingdings" pitchFamily="2" charset="2"/>
              <a:buChar char="v"/>
            </a:pPr>
            <a:endParaRPr lang="en-US" altLang="en-US" sz="2800" dirty="0" smtClean="0">
              <a:latin typeface="Goudy Old Style" panose="02020502050305020303" pitchFamily="18" charset="0"/>
            </a:endParaRPr>
          </a:p>
          <a:p>
            <a:pPr>
              <a:buFont typeface="Wingdings" pitchFamily="2" charset="2"/>
              <a:buChar char="v"/>
            </a:pPr>
            <a:r>
              <a:rPr lang="en-US" altLang="en-US" sz="2800" dirty="0" smtClean="0">
                <a:latin typeface="Goudy Old Style" panose="02020502050305020303" pitchFamily="18" charset="0"/>
              </a:rPr>
              <a:t>Titration curves are used to determine </a:t>
            </a:r>
            <a:r>
              <a:rPr lang="en-US" altLang="en-US" sz="2800" dirty="0" err="1" smtClean="0">
                <a:latin typeface="Goudy Old Style" panose="02020502050305020303" pitchFamily="18" charset="0"/>
              </a:rPr>
              <a:t>pK</a:t>
            </a:r>
            <a:r>
              <a:rPr lang="en-US" altLang="en-US" sz="2800" baseline="-25000" dirty="0" err="1" smtClean="0">
                <a:latin typeface="Goudy Old Style" panose="02020502050305020303" pitchFamily="18" charset="0"/>
              </a:rPr>
              <a:t>a</a:t>
            </a:r>
            <a:r>
              <a:rPr lang="en-US" altLang="en-US" sz="2800" dirty="0" smtClean="0">
                <a:latin typeface="Goudy Old Style" panose="02020502050305020303" pitchFamily="18" charset="0"/>
              </a:rPr>
              <a:t> values</a:t>
            </a:r>
          </a:p>
          <a:p>
            <a:endParaRPr lang="en-US" altLang="zh-TW" sz="2800" dirty="0" smtClean="0">
              <a:latin typeface="Goudy Old Style" panose="02020502050305020303" pitchFamily="18" charset="0"/>
              <a:ea typeface="PMingLiU" pitchFamily="18" charset="-120"/>
            </a:endParaRPr>
          </a:p>
        </p:txBody>
      </p:sp>
      <p:graphicFrame>
        <p:nvGraphicFramePr>
          <p:cNvPr id="3074" name="Object 2"/>
          <p:cNvGraphicFramePr>
            <a:graphicFrameLocks noGrp="1" noChangeAspect="1"/>
          </p:cNvGraphicFramePr>
          <p:nvPr>
            <p:ph sz="quarter" idx="2"/>
            <p:extLst>
              <p:ext uri="{D42A27DB-BD31-4B8C-83A1-F6EECF244321}">
                <p14:modId xmlns:p14="http://schemas.microsoft.com/office/powerpoint/2010/main" val="892978163"/>
              </p:ext>
            </p:extLst>
          </p:nvPr>
        </p:nvGraphicFramePr>
        <p:xfrm>
          <a:off x="1676400" y="4343400"/>
          <a:ext cx="2952750" cy="1143000"/>
        </p:xfrm>
        <a:graphic>
          <a:graphicData uri="http://schemas.openxmlformats.org/presentationml/2006/ole">
            <mc:AlternateContent xmlns:mc="http://schemas.openxmlformats.org/markup-compatibility/2006">
              <mc:Choice xmlns:v="urn:schemas-microsoft-com:vml" Requires="v">
                <p:oleObj spid="_x0000_s2072" name="方程式" r:id="rId4" imgW="1257120" imgH="444240" progId="Equation.3">
                  <p:embed/>
                </p:oleObj>
              </mc:Choice>
              <mc:Fallback>
                <p:oleObj name="方程式" r:id="rId4" imgW="1257120" imgH="4442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343400"/>
                        <a:ext cx="2952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28600"/>
            <a:ext cx="8991600" cy="990600"/>
          </a:xfrm>
          <a:prstGeom prst="rect">
            <a:avLst/>
          </a:prstGeom>
        </p:spPr>
        <p:txBody>
          <a:bodyPr/>
          <a:lstStyle/>
          <a:p>
            <a:pPr algn="ctr">
              <a:defRPr/>
            </a:pPr>
            <a:r>
              <a:rPr lang="en-US" altLang="en-US" sz="2800" b="1" kern="0" dirty="0">
                <a:latin typeface="Goudy Old Style" panose="02020502050305020303" pitchFamily="18" charset="0"/>
                <a:ea typeface="+mj-ea"/>
                <a:cs typeface="+mj-cs"/>
              </a:rPr>
              <a:t>Titration curve of acetic acid (CH</a:t>
            </a:r>
            <a:r>
              <a:rPr lang="en-US" altLang="en-US" sz="2800" b="1" kern="0" baseline="-25000" dirty="0">
                <a:latin typeface="Goudy Old Style" panose="02020502050305020303" pitchFamily="18" charset="0"/>
                <a:ea typeface="+mj-ea"/>
                <a:cs typeface="+mj-cs"/>
              </a:rPr>
              <a:t>3</a:t>
            </a:r>
            <a:r>
              <a:rPr lang="en-US" altLang="en-US" sz="2800" b="1" kern="0" dirty="0">
                <a:latin typeface="Goudy Old Style" panose="02020502050305020303" pitchFamily="18" charset="0"/>
                <a:ea typeface="+mj-ea"/>
                <a:cs typeface="+mj-cs"/>
              </a:rPr>
              <a:t>COOH)</a:t>
            </a:r>
            <a:r>
              <a:rPr lang="en-US" altLang="en-US" sz="2800" kern="0" dirty="0">
                <a:latin typeface="Goudy Old Style" panose="02020502050305020303" pitchFamily="18" charset="0"/>
                <a:ea typeface="+mj-ea"/>
                <a:cs typeface="+mj-cs"/>
              </a:rPr>
              <a:t> </a:t>
            </a:r>
          </a:p>
        </p:txBody>
      </p:sp>
      <p:pic>
        <p:nvPicPr>
          <p:cNvPr id="148483" name="Picture 4"/>
          <p:cNvPicPr>
            <a:picLocks noChangeAspect="1" noChangeArrowheads="1"/>
          </p:cNvPicPr>
          <p:nvPr/>
        </p:nvPicPr>
        <p:blipFill>
          <a:blip r:embed="rId2" cstate="print"/>
          <a:srcRect/>
          <a:stretch>
            <a:fillRect/>
          </a:stretch>
        </p:blipFill>
        <p:spPr bwMode="auto">
          <a:xfrm>
            <a:off x="609600" y="1143000"/>
            <a:ext cx="7391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5"/>
          <p:cNvPicPr>
            <a:picLocks noChangeAspect="1" noChangeArrowheads="1"/>
          </p:cNvPicPr>
          <p:nvPr/>
        </p:nvPicPr>
        <p:blipFill>
          <a:blip r:embed="rId2" cstate="print"/>
          <a:srcRect/>
          <a:stretch>
            <a:fillRect/>
          </a:stretch>
        </p:blipFill>
        <p:spPr bwMode="auto">
          <a:xfrm>
            <a:off x="82550" y="990600"/>
            <a:ext cx="8756650" cy="5943600"/>
          </a:xfrm>
          <a:prstGeom prst="rect">
            <a:avLst/>
          </a:prstGeom>
          <a:noFill/>
          <a:ln w="9525">
            <a:noFill/>
            <a:miter lim="800000"/>
            <a:headEnd/>
            <a:tailEnd/>
          </a:ln>
        </p:spPr>
      </p:pic>
      <p:sp>
        <p:nvSpPr>
          <p:cNvPr id="5" name="Rectangle 2"/>
          <p:cNvSpPr txBox="1">
            <a:spLocks noChangeArrowheads="1"/>
          </p:cNvSpPr>
          <p:nvPr/>
        </p:nvSpPr>
        <p:spPr>
          <a:xfrm>
            <a:off x="304800" y="-76200"/>
            <a:ext cx="8610600" cy="990600"/>
          </a:xfrm>
          <a:prstGeom prst="rect">
            <a:avLst/>
          </a:prstGeom>
        </p:spPr>
        <p:txBody>
          <a:bodyPr/>
          <a:lstStyle/>
          <a:p>
            <a:pPr algn="ctr">
              <a:defRPr/>
            </a:pPr>
            <a:r>
              <a:rPr lang="en-US" altLang="en-US" sz="4000" b="1" kern="0" dirty="0">
                <a:latin typeface="Goudy Old Style" panose="02020502050305020303" pitchFamily="18" charset="0"/>
                <a:ea typeface="+mj-ea"/>
                <a:cs typeface="+mj-cs"/>
              </a:rPr>
              <a:t>Titration curve of acetic acid (CH</a:t>
            </a:r>
            <a:r>
              <a:rPr lang="en-US" altLang="en-US" sz="4000" b="1" kern="0" baseline="-25000" dirty="0">
                <a:latin typeface="Goudy Old Style" panose="02020502050305020303" pitchFamily="18" charset="0"/>
                <a:ea typeface="+mj-ea"/>
                <a:cs typeface="+mj-cs"/>
              </a:rPr>
              <a:t>3</a:t>
            </a:r>
            <a:r>
              <a:rPr lang="en-US" altLang="en-US" sz="4000" b="1" kern="0" dirty="0">
                <a:latin typeface="Goudy Old Style" panose="02020502050305020303" pitchFamily="18" charset="0"/>
                <a:ea typeface="+mj-ea"/>
                <a:cs typeface="+mj-cs"/>
              </a:rPr>
              <a:t>COOH)</a:t>
            </a:r>
            <a:r>
              <a:rPr lang="en-US" altLang="en-US" sz="2400" kern="0" dirty="0">
                <a:latin typeface="Goudy Old Style" panose="02020502050305020303" pitchFamily="18" charset="0"/>
                <a:ea typeface="+mj-ea"/>
                <a:cs typeface="+mj-cs"/>
              </a:rPr>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0" y="152400"/>
            <a:ext cx="9144000" cy="457200"/>
          </a:xfrm>
        </p:spPr>
        <p:txBody>
          <a:bodyPr>
            <a:normAutofit fontScale="90000"/>
          </a:bodyPr>
          <a:lstStyle/>
          <a:p>
            <a:r>
              <a:rPr lang="en-US" altLang="zh-TW" sz="2800" b="1" smtClean="0">
                <a:latin typeface="Goudy Old Style" panose="02020502050305020303" pitchFamily="18" charset="0"/>
                <a:ea typeface="PMingLiU" pitchFamily="18" charset="-120"/>
              </a:rPr>
              <a:t>Comparison of the titration curves of weak acids</a:t>
            </a:r>
            <a:endParaRPr lang="en-US" altLang="zh-TW" sz="2800" smtClean="0">
              <a:latin typeface="Goudy Old Style" panose="02020502050305020303" pitchFamily="18" charset="0"/>
              <a:ea typeface="PMingLiU" pitchFamily="18" charset="-120"/>
            </a:endParaRPr>
          </a:p>
        </p:txBody>
      </p:sp>
      <p:sp>
        <p:nvSpPr>
          <p:cNvPr id="150531" name="Rectangle 3"/>
          <p:cNvSpPr>
            <a:spLocks noGrp="1" noChangeArrowheads="1"/>
          </p:cNvSpPr>
          <p:nvPr>
            <p:ph type="body" sz="half" idx="1"/>
          </p:nvPr>
        </p:nvSpPr>
        <p:spPr>
          <a:xfrm>
            <a:off x="0" y="609600"/>
            <a:ext cx="4876800" cy="6248400"/>
          </a:xfrm>
        </p:spPr>
        <p:txBody>
          <a:bodyPr>
            <a:normAutofit fontScale="92500" lnSpcReduction="10000"/>
          </a:bodyPr>
          <a:lstStyle/>
          <a:p>
            <a:pPr>
              <a:lnSpc>
                <a:spcPct val="90000"/>
              </a:lnSpc>
              <a:buFont typeface="Wingdings" pitchFamily="2" charset="2"/>
              <a:buChar char="v"/>
            </a:pPr>
            <a:r>
              <a:rPr lang="en-US" altLang="zh-TW" sz="2800" dirty="0" smtClean="0">
                <a:latin typeface="Goudy Old Style" panose="02020502050305020303" pitchFamily="18" charset="0"/>
                <a:ea typeface="PMingLiU" pitchFamily="18" charset="-120"/>
              </a:rPr>
              <a:t>The T curves of these acids have the same shape, </a:t>
            </a:r>
          </a:p>
          <a:p>
            <a:pPr>
              <a:lnSpc>
                <a:spcPct val="90000"/>
              </a:lnSpc>
              <a:buFont typeface="Wingdings" pitchFamily="2" charset="2"/>
              <a:buChar char="v"/>
            </a:pPr>
            <a:r>
              <a:rPr lang="en-US" altLang="zh-TW" sz="2800" dirty="0" smtClean="0">
                <a:latin typeface="Goudy Old Style" panose="02020502050305020303" pitchFamily="18" charset="0"/>
                <a:ea typeface="PMingLiU" pitchFamily="18" charset="-120"/>
              </a:rPr>
              <a:t>Curves are displaced along the pH axis since the 3 acids  have different strengths.</a:t>
            </a:r>
          </a:p>
          <a:p>
            <a:pPr>
              <a:lnSpc>
                <a:spcPct val="90000"/>
              </a:lnSpc>
              <a:buFont typeface="Wingdings" pitchFamily="2" charset="2"/>
              <a:buChar char="v"/>
            </a:pPr>
            <a:r>
              <a:rPr lang="en-US" altLang="zh-TW" sz="2800" dirty="0" smtClean="0">
                <a:latin typeface="Goudy Old Style" panose="02020502050305020303" pitchFamily="18" charset="0"/>
                <a:ea typeface="PMingLiU" pitchFamily="18" charset="-120"/>
              </a:rPr>
              <a:t> Acetic acid, with the highest </a:t>
            </a:r>
            <a:r>
              <a:rPr lang="en-US" altLang="zh-TW" sz="2800" i="1" dirty="0" err="1" smtClean="0">
                <a:latin typeface="Goudy Old Style" panose="02020502050305020303" pitchFamily="18" charset="0"/>
                <a:ea typeface="PMingLiU" pitchFamily="18" charset="-120"/>
              </a:rPr>
              <a:t>K</a:t>
            </a:r>
            <a:r>
              <a:rPr lang="en-US" altLang="zh-TW" sz="2800" dirty="0" err="1" smtClean="0">
                <a:latin typeface="Goudy Old Style" panose="02020502050305020303" pitchFamily="18" charset="0"/>
                <a:ea typeface="PMingLiU" pitchFamily="18" charset="-120"/>
              </a:rPr>
              <a:t>a</a:t>
            </a:r>
            <a:r>
              <a:rPr lang="en-US" altLang="zh-TW" sz="2800" dirty="0" smtClean="0">
                <a:latin typeface="Goudy Old Style" panose="02020502050305020303" pitchFamily="18" charset="0"/>
                <a:ea typeface="PMingLiU" pitchFamily="18" charset="-120"/>
              </a:rPr>
              <a:t> (lowest </a:t>
            </a:r>
            <a:r>
              <a:rPr lang="en-US" altLang="zh-TW" sz="2800" dirty="0" err="1" smtClean="0">
                <a:latin typeface="Goudy Old Style" panose="02020502050305020303" pitchFamily="18" charset="0"/>
                <a:ea typeface="PMingLiU" pitchFamily="18" charset="-120"/>
              </a:rPr>
              <a:t>p</a:t>
            </a:r>
            <a:r>
              <a:rPr lang="en-US" altLang="zh-TW" sz="2800" i="1" dirty="0" err="1" smtClean="0">
                <a:latin typeface="Goudy Old Style" panose="02020502050305020303" pitchFamily="18" charset="0"/>
                <a:ea typeface="PMingLiU" pitchFamily="18" charset="-120"/>
              </a:rPr>
              <a:t>K</a:t>
            </a:r>
            <a:r>
              <a:rPr lang="en-US" altLang="zh-TW" sz="2800" dirty="0" err="1" smtClean="0">
                <a:latin typeface="Goudy Old Style" panose="02020502050305020303" pitchFamily="18" charset="0"/>
                <a:ea typeface="PMingLiU" pitchFamily="18" charset="-120"/>
              </a:rPr>
              <a:t>a</a:t>
            </a:r>
            <a:r>
              <a:rPr lang="en-US" altLang="zh-TW" sz="2800" dirty="0" smtClean="0">
                <a:latin typeface="Goudy Old Style" panose="02020502050305020303" pitchFamily="18" charset="0"/>
                <a:ea typeface="PMingLiU" pitchFamily="18" charset="-120"/>
              </a:rPr>
              <a:t>) of the three, is the strongest (loses its proton most readily); </a:t>
            </a:r>
          </a:p>
          <a:p>
            <a:pPr>
              <a:lnSpc>
                <a:spcPct val="90000"/>
              </a:lnSpc>
              <a:buFont typeface="Wingdings" pitchFamily="2" charset="2"/>
              <a:buChar char="v"/>
            </a:pPr>
            <a:r>
              <a:rPr lang="en-US" altLang="zh-TW" sz="2800" dirty="0" smtClean="0">
                <a:latin typeface="Goudy Old Style" panose="02020502050305020303" pitchFamily="18" charset="0"/>
                <a:ea typeface="PMingLiU" pitchFamily="18" charset="-120"/>
              </a:rPr>
              <a:t>it is already half dissociated at pH 4.76 </a:t>
            </a:r>
            <a:r>
              <a:rPr lang="en-US" altLang="zh-TW" sz="2800" dirty="0" err="1" smtClean="0">
                <a:latin typeface="Goudy Old Style" panose="02020502050305020303" pitchFamily="18" charset="0"/>
                <a:ea typeface="PMingLiU" pitchFamily="18" charset="-120"/>
              </a:rPr>
              <a:t>ie</a:t>
            </a:r>
            <a:r>
              <a:rPr lang="en-US" altLang="zh-TW" sz="2800" dirty="0" smtClean="0">
                <a:latin typeface="Goudy Old Style" panose="02020502050305020303" pitchFamily="18" charset="0"/>
                <a:ea typeface="PMingLiU" pitchFamily="18" charset="-120"/>
              </a:rPr>
              <a:t> its </a:t>
            </a:r>
            <a:r>
              <a:rPr lang="en-US" altLang="zh-TW" sz="2800" dirty="0" err="1" smtClean="0">
                <a:latin typeface="Goudy Old Style" panose="02020502050305020303" pitchFamily="18" charset="0"/>
                <a:ea typeface="PMingLiU" pitchFamily="18" charset="-120"/>
              </a:rPr>
              <a:t>pKa</a:t>
            </a:r>
            <a:r>
              <a:rPr lang="en-US" altLang="zh-TW" sz="2800" dirty="0" smtClean="0">
                <a:latin typeface="Goudy Old Style" panose="02020502050305020303" pitchFamily="18" charset="0"/>
                <a:ea typeface="PMingLiU" pitchFamily="18" charset="-120"/>
              </a:rPr>
              <a:t> </a:t>
            </a:r>
          </a:p>
          <a:p>
            <a:pPr>
              <a:lnSpc>
                <a:spcPct val="90000"/>
              </a:lnSpc>
              <a:buFont typeface="Wingdings" pitchFamily="2" charset="2"/>
              <a:buChar char="v"/>
            </a:pPr>
            <a:r>
              <a:rPr lang="en-US" altLang="zh-TW" sz="2800" dirty="0" smtClean="0">
                <a:latin typeface="Goudy Old Style" panose="02020502050305020303" pitchFamily="18" charset="0"/>
                <a:ea typeface="PMingLiU" pitchFamily="18" charset="-120"/>
              </a:rPr>
              <a:t>Dihydrogen phosphate loses a proton less readily, being half dissociated at pH 6.86. </a:t>
            </a:r>
          </a:p>
          <a:p>
            <a:pPr>
              <a:lnSpc>
                <a:spcPct val="90000"/>
              </a:lnSpc>
              <a:buFont typeface="Wingdings" pitchFamily="2" charset="2"/>
              <a:buChar char="v"/>
            </a:pPr>
            <a:r>
              <a:rPr lang="en-US" altLang="zh-TW" sz="2800" dirty="0" smtClean="0">
                <a:latin typeface="Goudy Old Style" panose="02020502050305020303" pitchFamily="18" charset="0"/>
                <a:ea typeface="PMingLiU" pitchFamily="18" charset="-120"/>
              </a:rPr>
              <a:t>Ammonium ion is the weakest acid of the three and does not become half dissociated until pH 9.25.</a:t>
            </a:r>
          </a:p>
        </p:txBody>
      </p:sp>
      <p:pic>
        <p:nvPicPr>
          <p:cNvPr id="150532" name="Picture 4"/>
          <p:cNvPicPr>
            <a:picLocks noChangeAspect="1" noChangeArrowheads="1"/>
          </p:cNvPicPr>
          <p:nvPr/>
        </p:nvPicPr>
        <p:blipFill>
          <a:blip r:embed="rId3" cstate="print"/>
          <a:srcRect/>
          <a:stretch>
            <a:fillRect/>
          </a:stretch>
        </p:blipFill>
        <p:spPr bwMode="auto">
          <a:xfrm>
            <a:off x="4800600" y="815975"/>
            <a:ext cx="4343400" cy="604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0"/>
            <a:ext cx="8229600" cy="609600"/>
          </a:xfrm>
        </p:spPr>
        <p:txBody>
          <a:bodyPr>
            <a:normAutofit fontScale="90000"/>
          </a:bodyPr>
          <a:lstStyle/>
          <a:p>
            <a:r>
              <a:rPr lang="en-US" sz="4000" b="1" smtClean="0">
                <a:solidFill>
                  <a:schemeClr val="tx1"/>
                </a:solidFill>
                <a:latin typeface="Goudy Old Style" panose="02020502050305020303" pitchFamily="18" charset="0"/>
              </a:rPr>
              <a:t>Acid Dissociation Constant: A hypothetical case</a:t>
            </a:r>
          </a:p>
        </p:txBody>
      </p:sp>
      <p:sp>
        <p:nvSpPr>
          <p:cNvPr id="4101" name="Rectangle 3"/>
          <p:cNvSpPr>
            <a:spLocks noGrp="1" noChangeArrowheads="1"/>
          </p:cNvSpPr>
          <p:nvPr>
            <p:ph type="body" idx="1"/>
          </p:nvPr>
        </p:nvSpPr>
        <p:spPr>
          <a:xfrm>
            <a:off x="288925" y="685800"/>
            <a:ext cx="8855075" cy="762000"/>
          </a:xfrm>
        </p:spPr>
        <p:txBody>
          <a:bodyPr>
            <a:noAutofit/>
          </a:bodyPr>
          <a:lstStyle/>
          <a:p>
            <a:pPr>
              <a:buFont typeface="Wingdings" pitchFamily="2" charset="2"/>
              <a:buChar char="v"/>
            </a:pPr>
            <a:r>
              <a:rPr lang="en-US" sz="2800" dirty="0" smtClean="0">
                <a:latin typeface="Goudy Old Style" pitchFamily="18" charset="0"/>
              </a:rPr>
              <a:t>Weak acids and bases do not fully dissociate  in solution</a:t>
            </a:r>
          </a:p>
          <a:p>
            <a:pPr>
              <a:buFont typeface="Wingdings" pitchFamily="2" charset="2"/>
              <a:buChar char="v"/>
            </a:pPr>
            <a:r>
              <a:rPr lang="en-US" sz="2800" dirty="0" smtClean="0">
                <a:latin typeface="Goudy Old Style" pitchFamily="18" charset="0"/>
              </a:rPr>
              <a:t>An equilibrium exists  </a:t>
            </a:r>
            <a:r>
              <a:rPr lang="en-US" sz="2800" dirty="0" err="1" smtClean="0">
                <a:latin typeface="Goudy Old Style" pitchFamily="18" charset="0"/>
              </a:rPr>
              <a:t>btn</a:t>
            </a:r>
            <a:r>
              <a:rPr lang="en-US" sz="2800" dirty="0" smtClean="0">
                <a:latin typeface="Goudy Old Style" pitchFamily="18" charset="0"/>
              </a:rPr>
              <a:t> the acid and its conjugate base.</a:t>
            </a:r>
          </a:p>
          <a:p>
            <a:r>
              <a:rPr lang="en-US" sz="2800" dirty="0" smtClean="0">
                <a:latin typeface="Goudy Old Style" pitchFamily="18" charset="0"/>
              </a:rPr>
              <a:t>Consider the dissociation of a weak acid HA:</a:t>
            </a:r>
          </a:p>
          <a:p>
            <a:endParaRPr lang="en-US" sz="2800" dirty="0" smtClean="0">
              <a:latin typeface="Goudy Old Style" pitchFamily="18" charset="0"/>
            </a:endParaRPr>
          </a:p>
        </p:txBody>
      </p:sp>
      <p:graphicFrame>
        <p:nvGraphicFramePr>
          <p:cNvPr id="165892" name="Object 2"/>
          <p:cNvGraphicFramePr>
            <a:graphicFrameLocks noChangeAspect="1"/>
          </p:cNvGraphicFramePr>
          <p:nvPr>
            <p:extLst>
              <p:ext uri="{D42A27DB-BD31-4B8C-83A1-F6EECF244321}">
                <p14:modId xmlns:p14="http://schemas.microsoft.com/office/powerpoint/2010/main" val="4235502055"/>
              </p:ext>
            </p:extLst>
          </p:nvPr>
        </p:nvGraphicFramePr>
        <p:xfrm>
          <a:off x="152400" y="4191000"/>
          <a:ext cx="2590800" cy="1198563"/>
        </p:xfrm>
        <a:graphic>
          <a:graphicData uri="http://schemas.openxmlformats.org/presentationml/2006/ole">
            <mc:AlternateContent xmlns:mc="http://schemas.openxmlformats.org/markup-compatibility/2006">
              <mc:Choice xmlns:v="urn:schemas-microsoft-com:vml" Requires="v">
                <p:oleObj spid="_x0000_s3120" name="Equation" r:id="rId3" imgW="1079280" imgH="444240" progId="Equation.3">
                  <p:embed/>
                </p:oleObj>
              </mc:Choice>
              <mc:Fallback>
                <p:oleObj name="Equation" r:id="rId3" imgW="1079280" imgH="4442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191000"/>
                        <a:ext cx="2590800" cy="1198563"/>
                      </a:xfrm>
                      <a:prstGeom prst="rect">
                        <a:avLst/>
                      </a:prstGeom>
                      <a:noFill/>
                      <a:ln w="19050">
                        <a:solidFill>
                          <a:srgbClr val="33CC33"/>
                        </a:solidFill>
                        <a:miter lim="800000"/>
                        <a:headEnd/>
                        <a:tailEnd/>
                      </a:ln>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2" name="Group 5"/>
          <p:cNvGrpSpPr>
            <a:grpSpLocks/>
          </p:cNvGrpSpPr>
          <p:nvPr/>
        </p:nvGrpSpPr>
        <p:grpSpPr bwMode="auto">
          <a:xfrm>
            <a:off x="1143000" y="2286000"/>
            <a:ext cx="6172200" cy="457200"/>
            <a:chOff x="1376" y="1236"/>
            <a:chExt cx="3131" cy="516"/>
          </a:xfrm>
        </p:grpSpPr>
        <p:graphicFrame>
          <p:nvGraphicFramePr>
            <p:cNvPr id="4099" name="Object 3"/>
            <p:cNvGraphicFramePr>
              <a:graphicFrameLocks noChangeAspect="1"/>
            </p:cNvGraphicFramePr>
            <p:nvPr/>
          </p:nvGraphicFramePr>
          <p:xfrm>
            <a:off x="1376" y="1236"/>
            <a:ext cx="3131" cy="516"/>
          </p:xfrm>
          <a:graphic>
            <a:graphicData uri="http://schemas.openxmlformats.org/presentationml/2006/ole">
              <mc:AlternateContent xmlns:mc="http://schemas.openxmlformats.org/markup-compatibility/2006">
                <mc:Choice xmlns:v="urn:schemas-microsoft-com:vml" Requires="v">
                  <p:oleObj spid="_x0000_s3121" name="Equation" r:id="rId5" imgW="1384200" imgH="228600" progId="Equation.3">
                    <p:embed/>
                  </p:oleObj>
                </mc:Choice>
                <mc:Fallback>
                  <p:oleObj name="Equation" r:id="rId5" imgW="13842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6" y="1236"/>
                          <a:ext cx="3131" cy="516"/>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grpSp>
          <p:nvGrpSpPr>
            <p:cNvPr id="3" name="Group 7"/>
            <p:cNvGrpSpPr>
              <a:grpSpLocks/>
            </p:cNvGrpSpPr>
            <p:nvPr/>
          </p:nvGrpSpPr>
          <p:grpSpPr bwMode="auto">
            <a:xfrm>
              <a:off x="1956" y="1480"/>
              <a:ext cx="864" cy="48"/>
              <a:chOff x="2258" y="240"/>
              <a:chExt cx="960" cy="48"/>
            </a:xfrm>
          </p:grpSpPr>
          <p:sp>
            <p:nvSpPr>
              <p:cNvPr id="4109" name="Line 8"/>
              <p:cNvSpPr>
                <a:spLocks noChangeShapeType="1"/>
              </p:cNvSpPr>
              <p:nvPr/>
            </p:nvSpPr>
            <p:spPr bwMode="auto">
              <a:xfrm>
                <a:off x="2258" y="240"/>
                <a:ext cx="960" cy="0"/>
              </a:xfrm>
              <a:prstGeom prst="line">
                <a:avLst/>
              </a:prstGeom>
              <a:noFill/>
              <a:ln w="38100">
                <a:solidFill>
                  <a:schemeClr val="bg2"/>
                </a:solidFill>
                <a:round/>
                <a:headEnd/>
                <a:tailEnd type="triangle" w="med" len="med"/>
              </a:ln>
            </p:spPr>
            <p:txBody>
              <a:bodyPr wrap="none"/>
              <a:lstStyle/>
              <a:p>
                <a:endParaRPr lang="en-US">
                  <a:latin typeface="Goudy Old Style" panose="02020502050305020303" pitchFamily="18" charset="0"/>
                </a:endParaRPr>
              </a:p>
            </p:txBody>
          </p:sp>
          <p:sp>
            <p:nvSpPr>
              <p:cNvPr id="4110" name="Line 9"/>
              <p:cNvSpPr>
                <a:spLocks noChangeShapeType="1"/>
              </p:cNvSpPr>
              <p:nvPr/>
            </p:nvSpPr>
            <p:spPr bwMode="auto">
              <a:xfrm flipH="1">
                <a:off x="2258" y="288"/>
                <a:ext cx="960" cy="0"/>
              </a:xfrm>
              <a:prstGeom prst="line">
                <a:avLst/>
              </a:prstGeom>
              <a:noFill/>
              <a:ln w="38100">
                <a:solidFill>
                  <a:schemeClr val="bg2"/>
                </a:solidFill>
                <a:round/>
                <a:headEnd/>
                <a:tailEnd type="triangle" w="med" len="med"/>
              </a:ln>
            </p:spPr>
            <p:txBody>
              <a:bodyPr wrap="none"/>
              <a:lstStyle/>
              <a:p>
                <a:endParaRPr lang="en-US" b="1" dirty="0">
                  <a:latin typeface="Goudy Old Style" panose="02020502050305020303" pitchFamily="18" charset="0"/>
                </a:endParaRPr>
              </a:p>
            </p:txBody>
          </p:sp>
        </p:grpSp>
      </p:grpSp>
      <p:sp>
        <p:nvSpPr>
          <p:cNvPr id="4103" name="Text Box 11"/>
          <p:cNvSpPr txBox="1">
            <a:spLocks noChangeArrowheads="1"/>
          </p:cNvSpPr>
          <p:nvPr/>
        </p:nvSpPr>
        <p:spPr bwMode="auto">
          <a:xfrm>
            <a:off x="2743200" y="4191000"/>
            <a:ext cx="3270250" cy="457200"/>
          </a:xfrm>
          <a:prstGeom prst="rect">
            <a:avLst/>
          </a:prstGeom>
          <a:noFill/>
          <a:ln w="9525">
            <a:noFill/>
            <a:miter lim="800000"/>
            <a:headEnd/>
            <a:tailEnd/>
          </a:ln>
        </p:spPr>
        <p:txBody>
          <a:bodyPr>
            <a:spAutoFit/>
          </a:bodyPr>
          <a:lstStyle/>
          <a:p>
            <a:pPr>
              <a:spcBef>
                <a:spcPct val="50000"/>
              </a:spcBef>
            </a:pPr>
            <a:r>
              <a:rPr lang="en-US" sz="2400" dirty="0">
                <a:latin typeface="Goudy Old Style" panose="02020502050305020303" pitchFamily="18" charset="0"/>
                <a:cs typeface="Arial" charset="0"/>
              </a:rPr>
              <a:t>←amount dissociated</a:t>
            </a:r>
          </a:p>
        </p:txBody>
      </p:sp>
      <p:sp>
        <p:nvSpPr>
          <p:cNvPr id="4104" name="Text Box 12"/>
          <p:cNvSpPr txBox="1">
            <a:spLocks noChangeArrowheads="1"/>
          </p:cNvSpPr>
          <p:nvPr/>
        </p:nvSpPr>
        <p:spPr bwMode="auto">
          <a:xfrm>
            <a:off x="2743200" y="4648200"/>
            <a:ext cx="3270250" cy="457200"/>
          </a:xfrm>
          <a:prstGeom prst="rect">
            <a:avLst/>
          </a:prstGeom>
          <a:noFill/>
          <a:ln w="9525">
            <a:noFill/>
            <a:miter lim="800000"/>
            <a:headEnd/>
            <a:tailEnd/>
          </a:ln>
        </p:spPr>
        <p:txBody>
          <a:bodyPr>
            <a:spAutoFit/>
          </a:bodyPr>
          <a:lstStyle/>
          <a:p>
            <a:pPr>
              <a:spcBef>
                <a:spcPct val="50000"/>
              </a:spcBef>
            </a:pPr>
            <a:r>
              <a:rPr lang="en-US" sz="2400" dirty="0">
                <a:latin typeface="Goudy Old Style" panose="02020502050305020303" pitchFamily="18" charset="0"/>
                <a:cs typeface="Arial" charset="0"/>
              </a:rPr>
              <a:t>←amount </a:t>
            </a:r>
            <a:r>
              <a:rPr lang="en-US" sz="2400" dirty="0" err="1">
                <a:latin typeface="Goudy Old Style" panose="02020502050305020303" pitchFamily="18" charset="0"/>
                <a:cs typeface="Arial" charset="0"/>
              </a:rPr>
              <a:t>undissociated</a:t>
            </a:r>
            <a:endParaRPr lang="en-US" sz="2400" dirty="0">
              <a:latin typeface="Goudy Old Style" panose="02020502050305020303" pitchFamily="18" charset="0"/>
              <a:cs typeface="Arial" charset="0"/>
            </a:endParaRPr>
          </a:p>
        </p:txBody>
      </p:sp>
      <p:sp>
        <p:nvSpPr>
          <p:cNvPr id="4105" name="Text Box 13"/>
          <p:cNvSpPr txBox="1">
            <a:spLocks noChangeArrowheads="1"/>
          </p:cNvSpPr>
          <p:nvPr/>
        </p:nvSpPr>
        <p:spPr bwMode="auto">
          <a:xfrm>
            <a:off x="304800" y="2819400"/>
            <a:ext cx="8839200" cy="800100"/>
          </a:xfrm>
          <a:prstGeom prst="rect">
            <a:avLst/>
          </a:prstGeom>
          <a:noFill/>
          <a:ln w="9525">
            <a:noFill/>
            <a:miter lim="800000"/>
            <a:headEnd/>
            <a:tailEnd/>
          </a:ln>
        </p:spPr>
        <p:txBody>
          <a:bodyPr>
            <a:spAutoFit/>
          </a:bodyPr>
          <a:lstStyle/>
          <a:p>
            <a:pPr>
              <a:buFont typeface="Wingdings" pitchFamily="2" charset="2"/>
              <a:buChar char="v"/>
            </a:pPr>
            <a:r>
              <a:rPr lang="en-US" sz="2800" dirty="0">
                <a:latin typeface="Goudy Old Style" panose="02020502050305020303" pitchFamily="18" charset="0"/>
              </a:rPr>
              <a:t>This equilibrium can be expressed as</a:t>
            </a:r>
          </a:p>
          <a:p>
            <a:r>
              <a:rPr lang="en-US" dirty="0">
                <a:latin typeface="Goudy Old Style" panose="02020502050305020303" pitchFamily="18" charset="0"/>
              </a:rPr>
              <a:t>			</a:t>
            </a:r>
          </a:p>
        </p:txBody>
      </p:sp>
      <p:sp>
        <p:nvSpPr>
          <p:cNvPr id="4106" name="Text Box 14"/>
          <p:cNvSpPr txBox="1">
            <a:spLocks noChangeArrowheads="1"/>
          </p:cNvSpPr>
          <p:nvPr/>
        </p:nvSpPr>
        <p:spPr bwMode="auto">
          <a:xfrm>
            <a:off x="288925" y="5575300"/>
            <a:ext cx="8550275" cy="1815882"/>
          </a:xfrm>
          <a:prstGeom prst="rect">
            <a:avLst/>
          </a:prstGeom>
          <a:noFill/>
          <a:ln w="9525">
            <a:noFill/>
            <a:miter lim="800000"/>
            <a:headEnd/>
            <a:tailEnd/>
          </a:ln>
        </p:spPr>
        <p:txBody>
          <a:bodyPr>
            <a:spAutoFit/>
          </a:bodyPr>
          <a:lstStyle/>
          <a:p>
            <a:pPr>
              <a:buFont typeface="Wingdings" pitchFamily="2" charset="2"/>
              <a:buChar char="v"/>
            </a:pPr>
            <a:r>
              <a:rPr lang="en-US" sz="2800" dirty="0">
                <a:latin typeface="Goudy Old Style" panose="02020502050305020303" pitchFamily="18" charset="0"/>
              </a:rPr>
              <a:t> </a:t>
            </a:r>
            <a:r>
              <a:rPr lang="en-US" sz="2800" dirty="0" err="1">
                <a:latin typeface="Goudy Old Style" panose="02020502050305020303" pitchFamily="18" charset="0"/>
              </a:rPr>
              <a:t>Ka</a:t>
            </a:r>
            <a:r>
              <a:rPr lang="en-US" sz="2800" dirty="0">
                <a:latin typeface="Goudy Old Style" panose="02020502050305020303" pitchFamily="18" charset="0"/>
              </a:rPr>
              <a:t> = the equilibrium </a:t>
            </a:r>
            <a:r>
              <a:rPr lang="en-US" sz="2800" dirty="0" smtClean="0">
                <a:latin typeface="Goudy Old Style" panose="02020502050305020303" pitchFamily="18" charset="0"/>
              </a:rPr>
              <a:t>or </a:t>
            </a:r>
            <a:r>
              <a:rPr lang="en-US" sz="2800" dirty="0">
                <a:latin typeface="Goudy Old Style" panose="02020502050305020303" pitchFamily="18" charset="0"/>
              </a:rPr>
              <a:t>the  dissociation constant </a:t>
            </a:r>
          </a:p>
          <a:p>
            <a:pPr>
              <a:buFont typeface="Wingdings" pitchFamily="2" charset="2"/>
              <a:buChar char="v"/>
            </a:pPr>
            <a:r>
              <a:rPr lang="en-US" sz="2800" dirty="0">
                <a:latin typeface="Goudy Old Style" panose="02020502050305020303" pitchFamily="18" charset="0"/>
              </a:rPr>
              <a:t>it pertains  to the dissociation of protons from acids and bases. </a:t>
            </a:r>
          </a:p>
          <a:p>
            <a:endParaRPr lang="en-US" sz="2800" dirty="0">
              <a:latin typeface="Goudy Old Style" panose="02020502050305020303" pitchFamily="18" charset="0"/>
            </a:endParaRPr>
          </a:p>
        </p:txBody>
      </p:sp>
      <p:sp>
        <p:nvSpPr>
          <p:cNvPr id="4107" name="Rectangle 8"/>
          <p:cNvSpPr>
            <a:spLocks noChangeArrowheads="1"/>
          </p:cNvSpPr>
          <p:nvPr/>
        </p:nvSpPr>
        <p:spPr bwMode="auto">
          <a:xfrm>
            <a:off x="5715000" y="3886200"/>
            <a:ext cx="3276600" cy="1815882"/>
          </a:xfrm>
          <a:prstGeom prst="rect">
            <a:avLst/>
          </a:prstGeom>
          <a:noFill/>
          <a:ln w="19050">
            <a:solidFill>
              <a:srgbClr val="009900"/>
            </a:solidFill>
            <a:miter lim="800000"/>
            <a:headEnd/>
            <a:tailEnd/>
          </a:ln>
        </p:spPr>
        <p:txBody>
          <a:bodyPr wrap="square">
            <a:spAutoFit/>
          </a:bodyPr>
          <a:lstStyle/>
          <a:p>
            <a:pPr eaLnBrk="0" hangingPunct="0"/>
            <a:r>
              <a:rPr lang="en-US" sz="2800" dirty="0">
                <a:latin typeface="Goudy Old Style" panose="02020502050305020303" pitchFamily="18" charset="0"/>
              </a:rPr>
              <a:t>Smaller </a:t>
            </a:r>
            <a:r>
              <a:rPr lang="en-US" sz="2800" dirty="0" err="1">
                <a:latin typeface="Goudy Old Style" panose="02020502050305020303" pitchFamily="18" charset="0"/>
              </a:rPr>
              <a:t>K</a:t>
            </a:r>
            <a:r>
              <a:rPr lang="en-US" sz="2800" baseline="-25000" dirty="0" err="1">
                <a:latin typeface="Goudy Old Style" panose="02020502050305020303" pitchFamily="18" charset="0"/>
              </a:rPr>
              <a:t>a</a:t>
            </a:r>
            <a:r>
              <a:rPr lang="en-US" sz="2800" dirty="0">
                <a:latin typeface="Goudy Old Style" panose="02020502050305020303" pitchFamily="18" charset="0"/>
                <a:sym typeface="Symbol" pitchFamily="18" charset="2"/>
              </a:rPr>
              <a:t>→ weaker acid</a:t>
            </a:r>
          </a:p>
          <a:p>
            <a:pPr eaLnBrk="0" hangingPunct="0"/>
            <a:r>
              <a:rPr lang="en-US" sz="2800" dirty="0">
                <a:latin typeface="Goudy Old Style" panose="02020502050305020303" pitchFamily="18" charset="0"/>
                <a:sym typeface="Symbol" pitchFamily="18" charset="2"/>
              </a:rPr>
              <a:t>Larger </a:t>
            </a:r>
            <a:r>
              <a:rPr lang="en-US" sz="2800" dirty="0" err="1">
                <a:latin typeface="Goudy Old Style" panose="02020502050305020303" pitchFamily="18" charset="0"/>
                <a:sym typeface="Symbol" pitchFamily="18" charset="2"/>
              </a:rPr>
              <a:t>pK</a:t>
            </a:r>
            <a:r>
              <a:rPr lang="en-US" sz="2800" baseline="-25000" dirty="0" err="1">
                <a:latin typeface="Goudy Old Style" panose="02020502050305020303" pitchFamily="18" charset="0"/>
                <a:sym typeface="Symbol" pitchFamily="18" charset="2"/>
              </a:rPr>
              <a:t>a</a:t>
            </a:r>
            <a:r>
              <a:rPr lang="en-US" sz="2800" dirty="0">
                <a:latin typeface="Goudy Old Style" panose="02020502050305020303" pitchFamily="18" charset="0"/>
                <a:sym typeface="Symbol" pitchFamily="18" charset="2"/>
              </a:rPr>
              <a:t>→ weaker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65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extLst>
              <p:ext uri="{D42A27DB-BD31-4B8C-83A1-F6EECF244321}">
                <p14:modId xmlns:p14="http://schemas.microsoft.com/office/powerpoint/2010/main" val="3202866780"/>
              </p:ext>
            </p:extLst>
          </p:nvPr>
        </p:nvGraphicFramePr>
        <p:xfrm>
          <a:off x="1600200" y="2468563"/>
          <a:ext cx="4392613" cy="960437"/>
        </p:xfrm>
        <a:graphic>
          <a:graphicData uri="http://schemas.openxmlformats.org/presentationml/2006/ole">
            <mc:AlternateContent xmlns:mc="http://schemas.openxmlformats.org/markup-compatibility/2006">
              <mc:Choice xmlns:v="urn:schemas-microsoft-com:vml" Requires="v">
                <p:oleObj spid="_x0000_s4186" name="方程式" r:id="rId4" imgW="2031840" imgH="444240" progId="Equation.3">
                  <p:embed/>
                </p:oleObj>
              </mc:Choice>
              <mc:Fallback>
                <p:oleObj name="方程式" r:id="rId4" imgW="2031840" imgH="44424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468563"/>
                        <a:ext cx="4392613"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TextBox 2"/>
          <p:cNvSpPr txBox="1">
            <a:spLocks noChangeArrowheads="1"/>
          </p:cNvSpPr>
          <p:nvPr/>
        </p:nvSpPr>
        <p:spPr bwMode="auto">
          <a:xfrm>
            <a:off x="1143000" y="609600"/>
            <a:ext cx="6033703" cy="1384995"/>
          </a:xfrm>
          <a:prstGeom prst="rect">
            <a:avLst/>
          </a:prstGeom>
          <a:noFill/>
          <a:ln w="9525">
            <a:noFill/>
            <a:miter lim="800000"/>
            <a:headEnd/>
            <a:tailEnd/>
          </a:ln>
        </p:spPr>
        <p:txBody>
          <a:bodyPr wrap="none">
            <a:spAutoFit/>
          </a:bodyPr>
          <a:lstStyle/>
          <a:p>
            <a:r>
              <a:rPr lang="en-US" sz="2800">
                <a:latin typeface="Goudy Old Style" panose="02020502050305020303" pitchFamily="18" charset="0"/>
              </a:rPr>
              <a:t>Expressing the equation in terms of  [H+]</a:t>
            </a:r>
          </a:p>
          <a:p>
            <a:endParaRPr lang="en-US" sz="2800">
              <a:latin typeface="Goudy Old Style" panose="02020502050305020303" pitchFamily="18" charset="0"/>
            </a:endParaRPr>
          </a:p>
          <a:p>
            <a:endParaRPr lang="en-US" sz="2800">
              <a:latin typeface="Goudy Old Style" panose="02020502050305020303" pitchFamily="18" charset="0"/>
            </a:endParaRPr>
          </a:p>
        </p:txBody>
      </p:sp>
      <p:graphicFrame>
        <p:nvGraphicFramePr>
          <p:cNvPr id="5123" name="Object 3"/>
          <p:cNvGraphicFramePr>
            <a:graphicFrameLocks noChangeAspect="1"/>
          </p:cNvGraphicFramePr>
          <p:nvPr>
            <p:extLst>
              <p:ext uri="{D42A27DB-BD31-4B8C-83A1-F6EECF244321}">
                <p14:modId xmlns:p14="http://schemas.microsoft.com/office/powerpoint/2010/main" val="3681042774"/>
              </p:ext>
            </p:extLst>
          </p:nvPr>
        </p:nvGraphicFramePr>
        <p:xfrm>
          <a:off x="1600200" y="1143000"/>
          <a:ext cx="4648200" cy="762000"/>
        </p:xfrm>
        <a:graphic>
          <a:graphicData uri="http://schemas.openxmlformats.org/presentationml/2006/ole">
            <mc:AlternateContent xmlns:mc="http://schemas.openxmlformats.org/markup-compatibility/2006">
              <mc:Choice xmlns:v="urn:schemas-microsoft-com:vml" Requires="v">
                <p:oleObj spid="_x0000_s4187" name="方程式" r:id="rId6" imgW="1066680" imgH="444240" progId="Equation.3">
                  <p:embed/>
                </p:oleObj>
              </mc:Choice>
              <mc:Fallback>
                <p:oleObj name="方程式" r:id="rId6" imgW="1066680" imgH="4442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143000"/>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Box 4"/>
          <p:cNvSpPr txBox="1">
            <a:spLocks noChangeArrowheads="1"/>
          </p:cNvSpPr>
          <p:nvPr/>
        </p:nvSpPr>
        <p:spPr bwMode="auto">
          <a:xfrm>
            <a:off x="152399" y="1752600"/>
            <a:ext cx="9224963" cy="954107"/>
          </a:xfrm>
          <a:prstGeom prst="rect">
            <a:avLst/>
          </a:prstGeom>
          <a:noFill/>
          <a:ln w="9525">
            <a:noFill/>
            <a:miter lim="800000"/>
            <a:headEnd/>
            <a:tailEnd/>
          </a:ln>
        </p:spPr>
        <p:txBody>
          <a:bodyPr wrap="square">
            <a:spAutoFit/>
          </a:bodyPr>
          <a:lstStyle/>
          <a:p>
            <a:r>
              <a:rPr lang="en-US" sz="2800" dirty="0">
                <a:latin typeface="Goudy Old Style" panose="02020502050305020303" pitchFamily="18" charset="0"/>
              </a:rPr>
              <a:t>Since the [H+] is very small , the equation is expressed in </a:t>
            </a:r>
            <a:r>
              <a:rPr lang="en-US" sz="2800" dirty="0" smtClean="0">
                <a:latin typeface="Goudy Old Style" panose="02020502050305020303" pitchFamily="18" charset="0"/>
              </a:rPr>
              <a:t>terms  </a:t>
            </a:r>
            <a:r>
              <a:rPr lang="en-US" sz="2800" dirty="0">
                <a:latin typeface="Goudy Old Style" panose="02020502050305020303" pitchFamily="18" charset="0"/>
              </a:rPr>
              <a:t>of -log</a:t>
            </a:r>
          </a:p>
        </p:txBody>
      </p:sp>
      <p:graphicFrame>
        <p:nvGraphicFramePr>
          <p:cNvPr id="5124" name="Object 5"/>
          <p:cNvGraphicFramePr>
            <a:graphicFrameLocks noChangeAspect="1"/>
          </p:cNvGraphicFramePr>
          <p:nvPr>
            <p:extLst>
              <p:ext uri="{D42A27DB-BD31-4B8C-83A1-F6EECF244321}">
                <p14:modId xmlns:p14="http://schemas.microsoft.com/office/powerpoint/2010/main" val="1520688649"/>
              </p:ext>
            </p:extLst>
          </p:nvPr>
        </p:nvGraphicFramePr>
        <p:xfrm>
          <a:off x="2057400" y="3962400"/>
          <a:ext cx="3240088" cy="1049338"/>
        </p:xfrm>
        <a:graphic>
          <a:graphicData uri="http://schemas.openxmlformats.org/presentationml/2006/ole">
            <mc:AlternateContent xmlns:mc="http://schemas.openxmlformats.org/markup-compatibility/2006">
              <mc:Choice xmlns:v="urn:schemas-microsoft-com:vml" Requires="v">
                <p:oleObj spid="_x0000_s4188" name="方程式" r:id="rId8" imgW="1371600" imgH="444240" progId="Equation.3">
                  <p:embed/>
                </p:oleObj>
              </mc:Choice>
              <mc:Fallback>
                <p:oleObj name="方程式" r:id="rId8" imgW="1371600" imgH="44424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3962400"/>
                        <a:ext cx="3240088"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8" name="TextBox 6"/>
          <p:cNvSpPr txBox="1">
            <a:spLocks noChangeArrowheads="1"/>
          </p:cNvSpPr>
          <p:nvPr/>
        </p:nvSpPr>
        <p:spPr bwMode="auto">
          <a:xfrm>
            <a:off x="990600" y="3352800"/>
            <a:ext cx="4998484" cy="523220"/>
          </a:xfrm>
          <a:prstGeom prst="rect">
            <a:avLst/>
          </a:prstGeom>
          <a:noFill/>
          <a:ln w="9525">
            <a:noFill/>
            <a:miter lim="800000"/>
            <a:headEnd/>
            <a:tailEnd/>
          </a:ln>
        </p:spPr>
        <p:txBody>
          <a:bodyPr wrap="none">
            <a:spAutoFit/>
          </a:bodyPr>
          <a:lstStyle/>
          <a:p>
            <a:r>
              <a:rPr lang="en-US" sz="2800">
                <a:latin typeface="Goudy Old Style" panose="02020502050305020303" pitchFamily="18" charset="0"/>
              </a:rPr>
              <a:t>The equation hence simplifies to, </a:t>
            </a:r>
          </a:p>
        </p:txBody>
      </p:sp>
      <p:sp>
        <p:nvSpPr>
          <p:cNvPr id="5129" name="TextBox 7"/>
          <p:cNvSpPr txBox="1">
            <a:spLocks noChangeArrowheads="1"/>
          </p:cNvSpPr>
          <p:nvPr/>
        </p:nvSpPr>
        <p:spPr bwMode="auto">
          <a:xfrm>
            <a:off x="381000" y="5029200"/>
            <a:ext cx="9120445" cy="954107"/>
          </a:xfrm>
          <a:prstGeom prst="rect">
            <a:avLst/>
          </a:prstGeom>
          <a:noFill/>
          <a:ln w="9525">
            <a:noFill/>
            <a:miter lim="800000"/>
            <a:headEnd/>
            <a:tailEnd/>
          </a:ln>
        </p:spPr>
        <p:txBody>
          <a:bodyPr wrap="none">
            <a:spAutoFit/>
          </a:bodyPr>
          <a:lstStyle/>
          <a:p>
            <a:r>
              <a:rPr lang="en-US" sz="2800" dirty="0">
                <a:latin typeface="Goudy Old Style" panose="02020502050305020303" pitchFamily="18" charset="0"/>
              </a:rPr>
              <a:t>HA= the weak acid- proton </a:t>
            </a:r>
            <a:r>
              <a:rPr lang="en-US" sz="2800" dirty="0" err="1">
                <a:latin typeface="Goudy Old Style" panose="02020502050305020303" pitchFamily="18" charset="0"/>
              </a:rPr>
              <a:t>donar</a:t>
            </a:r>
            <a:r>
              <a:rPr lang="en-US" sz="2800" dirty="0">
                <a:latin typeface="Goudy Old Style" panose="02020502050305020303" pitchFamily="18" charset="0"/>
              </a:rPr>
              <a:t>, A</a:t>
            </a:r>
            <a:r>
              <a:rPr lang="en-US" sz="2800" baseline="30000" dirty="0">
                <a:latin typeface="Goudy Old Style" panose="02020502050305020303" pitchFamily="18" charset="0"/>
              </a:rPr>
              <a:t>-</a:t>
            </a:r>
            <a:r>
              <a:rPr lang="en-US" sz="2800" dirty="0">
                <a:latin typeface="Goudy Old Style" panose="02020502050305020303" pitchFamily="18" charset="0"/>
              </a:rPr>
              <a:t> = base – proton acceptor, </a:t>
            </a:r>
            <a:endParaRPr lang="en-US" sz="2800" dirty="0" smtClean="0">
              <a:latin typeface="Goudy Old Style" panose="02020502050305020303" pitchFamily="18" charset="0"/>
            </a:endParaRPr>
          </a:p>
          <a:p>
            <a:r>
              <a:rPr lang="en-US" sz="2800" dirty="0" smtClean="0">
                <a:latin typeface="Goudy Old Style" panose="02020502050305020303" pitchFamily="18" charset="0"/>
              </a:rPr>
              <a:t>hence </a:t>
            </a:r>
            <a:endParaRPr lang="en-US" sz="2800" dirty="0">
              <a:latin typeface="Goudy Old Style" panose="02020502050305020303" pitchFamily="18" charset="0"/>
            </a:endParaRPr>
          </a:p>
        </p:txBody>
      </p:sp>
      <p:graphicFrame>
        <p:nvGraphicFramePr>
          <p:cNvPr id="5125" name="Object 6"/>
          <p:cNvGraphicFramePr>
            <a:graphicFrameLocks noChangeAspect="1"/>
          </p:cNvGraphicFramePr>
          <p:nvPr>
            <p:extLst>
              <p:ext uri="{D42A27DB-BD31-4B8C-83A1-F6EECF244321}">
                <p14:modId xmlns:p14="http://schemas.microsoft.com/office/powerpoint/2010/main" val="3063625109"/>
              </p:ext>
            </p:extLst>
          </p:nvPr>
        </p:nvGraphicFramePr>
        <p:xfrm>
          <a:off x="1444625" y="5703888"/>
          <a:ext cx="5184775" cy="1001712"/>
        </p:xfrm>
        <a:graphic>
          <a:graphicData uri="http://schemas.openxmlformats.org/presentationml/2006/ole">
            <mc:AlternateContent xmlns:mc="http://schemas.openxmlformats.org/markup-compatibility/2006">
              <mc:Choice xmlns:v="urn:schemas-microsoft-com:vml" Requires="v">
                <p:oleObj spid="_x0000_s4189" name="方程式" r:id="rId10" imgW="2298600" imgH="444240" progId="Equation.3">
                  <p:embed/>
                </p:oleObj>
              </mc:Choice>
              <mc:Fallback>
                <p:oleObj name="方程式" r:id="rId10" imgW="2298600" imgH="44424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4625" y="5703888"/>
                        <a:ext cx="5184775" cy="1001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 name="Text Box 8"/>
          <p:cNvSpPr txBox="1">
            <a:spLocks noChangeArrowheads="1"/>
          </p:cNvSpPr>
          <p:nvPr/>
        </p:nvSpPr>
        <p:spPr bwMode="auto">
          <a:xfrm>
            <a:off x="6629400" y="5805488"/>
            <a:ext cx="1943100" cy="400110"/>
          </a:xfrm>
          <a:prstGeom prst="rect">
            <a:avLst/>
          </a:prstGeom>
          <a:noFill/>
          <a:ln w="9525">
            <a:noFill/>
            <a:miter lim="800000"/>
            <a:headEnd/>
            <a:tailEnd/>
          </a:ln>
        </p:spPr>
        <p:txBody>
          <a:bodyPr>
            <a:spAutoFit/>
          </a:bodyPr>
          <a:lstStyle/>
          <a:p>
            <a:pPr>
              <a:spcBef>
                <a:spcPct val="50000"/>
              </a:spcBef>
            </a:pPr>
            <a:r>
              <a:rPr kumimoji="1" lang="en-US" altLang="zh-TW" sz="2000" dirty="0">
                <a:solidFill>
                  <a:schemeClr val="accent2"/>
                </a:solidFill>
                <a:latin typeface="Goudy Old Style" panose="02020502050305020303" pitchFamily="18" charset="0"/>
                <a:ea typeface="PMingLiU" pitchFamily="18" charset="-120"/>
              </a:rPr>
              <a:t>Conjugated base</a:t>
            </a:r>
          </a:p>
        </p:txBody>
      </p:sp>
      <p:sp>
        <p:nvSpPr>
          <p:cNvPr id="5131" name="Text Box 9"/>
          <p:cNvSpPr txBox="1">
            <a:spLocks noChangeArrowheads="1"/>
          </p:cNvSpPr>
          <p:nvPr/>
        </p:nvSpPr>
        <p:spPr bwMode="auto">
          <a:xfrm>
            <a:off x="6705600" y="6305490"/>
            <a:ext cx="2209800" cy="400110"/>
          </a:xfrm>
          <a:prstGeom prst="rect">
            <a:avLst/>
          </a:prstGeom>
          <a:noFill/>
          <a:ln w="9525">
            <a:noFill/>
            <a:miter lim="800000"/>
            <a:headEnd/>
            <a:tailEnd/>
          </a:ln>
        </p:spPr>
        <p:txBody>
          <a:bodyPr wrap="square">
            <a:spAutoFit/>
          </a:bodyPr>
          <a:lstStyle/>
          <a:p>
            <a:pPr>
              <a:spcBef>
                <a:spcPct val="50000"/>
              </a:spcBef>
            </a:pPr>
            <a:r>
              <a:rPr kumimoji="1" lang="en-US" altLang="zh-TW" sz="2000" dirty="0">
                <a:solidFill>
                  <a:srgbClr val="FF3300"/>
                </a:solidFill>
                <a:latin typeface="Goudy Old Style" panose="02020502050305020303" pitchFamily="18" charset="0"/>
                <a:ea typeface="PMingLiU" pitchFamily="18" charset="-120"/>
              </a:rPr>
              <a:t>Conjugated acid</a:t>
            </a:r>
          </a:p>
        </p:txBody>
      </p:sp>
      <p:sp>
        <p:nvSpPr>
          <p:cNvPr id="12" name="Rectangle 2"/>
          <p:cNvSpPr txBox="1">
            <a:spLocks noChangeArrowheads="1"/>
          </p:cNvSpPr>
          <p:nvPr/>
        </p:nvSpPr>
        <p:spPr>
          <a:xfrm>
            <a:off x="457200" y="0"/>
            <a:ext cx="8229600" cy="609600"/>
          </a:xfrm>
          <a:prstGeom prst="rect">
            <a:avLst/>
          </a:prstGeom>
        </p:spPr>
        <p:txBody>
          <a:bodyPr/>
          <a:lstStyle/>
          <a:p>
            <a:pPr algn="ctr" eaLnBrk="0" hangingPunct="0">
              <a:defRPr/>
            </a:pPr>
            <a:r>
              <a:rPr lang="en-US" sz="2800" b="1" kern="0">
                <a:latin typeface="Goudy Old Style" panose="02020502050305020303" pitchFamily="18" charset="0"/>
                <a:ea typeface="+mj-ea"/>
                <a:cs typeface="+mj-cs"/>
              </a:rPr>
              <a:t>Acid Dissociation Constant: A hypothetical case</a:t>
            </a:r>
            <a:endParaRPr lang="en-US" sz="2800" b="1" kern="0" dirty="0">
              <a:latin typeface="Goudy Old Style" panose="02020502050305020303" pitchFamily="18" charset="0"/>
              <a:ea typeface="+mj-ea"/>
              <a:cs typeface="+mj-cs"/>
            </a:endParaRPr>
          </a:p>
        </p:txBody>
      </p:sp>
      <p:sp>
        <p:nvSpPr>
          <p:cNvPr id="5133" name="Text Box 5"/>
          <p:cNvSpPr txBox="1">
            <a:spLocks noChangeArrowheads="1"/>
          </p:cNvSpPr>
          <p:nvPr/>
        </p:nvSpPr>
        <p:spPr bwMode="auto">
          <a:xfrm>
            <a:off x="6015038" y="2514600"/>
            <a:ext cx="3128962" cy="1015663"/>
          </a:xfrm>
          <a:prstGeom prst="rect">
            <a:avLst/>
          </a:prstGeom>
          <a:noFill/>
          <a:ln w="9525">
            <a:noFill/>
            <a:miter lim="800000"/>
            <a:headEnd/>
            <a:tailEnd/>
          </a:ln>
        </p:spPr>
        <p:txBody>
          <a:bodyPr>
            <a:spAutoFit/>
          </a:bodyPr>
          <a:lstStyle/>
          <a:p>
            <a:pPr eaLnBrk="0" hangingPunct="0">
              <a:spcBef>
                <a:spcPct val="50000"/>
              </a:spcBef>
            </a:pPr>
            <a:r>
              <a:rPr lang="en-US" sz="2400" dirty="0">
                <a:latin typeface="Goudy Old Style" panose="02020502050305020303" pitchFamily="18" charset="0"/>
              </a:rPr>
              <a:t>log(</a:t>
            </a:r>
            <a:r>
              <a:rPr lang="en-US" sz="2400" dirty="0" err="1">
                <a:latin typeface="Goudy Old Style" panose="02020502050305020303" pitchFamily="18" charset="0"/>
              </a:rPr>
              <a:t>xy</a:t>
            </a:r>
            <a:r>
              <a:rPr lang="en-US" sz="2400" dirty="0">
                <a:latin typeface="Goudy Old Style" panose="02020502050305020303" pitchFamily="18" charset="0"/>
              </a:rPr>
              <a:t>) = log x + log y</a:t>
            </a:r>
          </a:p>
          <a:p>
            <a:pPr eaLnBrk="0" hangingPunct="0">
              <a:spcBef>
                <a:spcPct val="50000"/>
              </a:spcBef>
            </a:pPr>
            <a:r>
              <a:rPr lang="en-US" sz="2400" dirty="0" smtClean="0">
                <a:latin typeface="Goudy Old Style" panose="02020502050305020303" pitchFamily="18" charset="0"/>
              </a:rPr>
              <a:t>–</a:t>
            </a:r>
            <a:r>
              <a:rPr lang="en-US" sz="2400" dirty="0">
                <a:latin typeface="Goudy Old Style" panose="02020502050305020303" pitchFamily="18" charset="0"/>
              </a:rPr>
              <a:t>log(x/y) = +log (y/x)</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4"/>
          <p:cNvGraphicFramePr>
            <a:graphicFrameLocks noChangeAspect="1"/>
          </p:cNvGraphicFramePr>
          <p:nvPr>
            <p:extLst>
              <p:ext uri="{D42A27DB-BD31-4B8C-83A1-F6EECF244321}">
                <p14:modId xmlns:p14="http://schemas.microsoft.com/office/powerpoint/2010/main" val="1414771013"/>
              </p:ext>
            </p:extLst>
          </p:nvPr>
        </p:nvGraphicFramePr>
        <p:xfrm>
          <a:off x="1371600" y="914400"/>
          <a:ext cx="5943600" cy="868363"/>
        </p:xfrm>
        <a:graphic>
          <a:graphicData uri="http://schemas.openxmlformats.org/presentationml/2006/ole">
            <mc:AlternateContent xmlns:mc="http://schemas.openxmlformats.org/markup-compatibility/2006">
              <mc:Choice xmlns:v="urn:schemas-microsoft-com:vml" Requires="v">
                <p:oleObj spid="_x0000_s6168" name="Equation" r:id="rId3" imgW="1726920" imgH="444240" progId="Equation.3">
                  <p:embed/>
                </p:oleObj>
              </mc:Choice>
              <mc:Fallback>
                <p:oleObj name="Equation" r:id="rId3" imgW="1726920" imgH="4442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914400"/>
                        <a:ext cx="5943600" cy="868363"/>
                      </a:xfrm>
                      <a:prstGeom prst="rect">
                        <a:avLst/>
                      </a:prstGeom>
                      <a:noFill/>
                      <a:ln w="28575">
                        <a:solidFill>
                          <a:srgbClr val="33CC33"/>
                        </a:solidFill>
                        <a:miter lim="800000"/>
                        <a:headEnd/>
                        <a:tailEnd/>
                      </a:ln>
                      <a:extLst/>
                    </p:spPr>
                  </p:pic>
                </p:oleObj>
              </mc:Fallback>
            </mc:AlternateContent>
          </a:graphicData>
        </a:graphic>
      </p:graphicFrame>
      <p:sp>
        <p:nvSpPr>
          <p:cNvPr id="3" name="Rectangle 2"/>
          <p:cNvSpPr txBox="1">
            <a:spLocks noChangeArrowheads="1"/>
          </p:cNvSpPr>
          <p:nvPr/>
        </p:nvSpPr>
        <p:spPr>
          <a:xfrm>
            <a:off x="0" y="0"/>
            <a:ext cx="9144000" cy="762000"/>
          </a:xfrm>
          <a:prstGeom prst="rect">
            <a:avLst/>
          </a:prstGeom>
        </p:spPr>
        <p:txBody>
          <a:bodyPr/>
          <a:lstStyle/>
          <a:p>
            <a:pPr algn="ctr" eaLnBrk="0" hangingPunct="0">
              <a:defRPr/>
            </a:pPr>
            <a:r>
              <a:rPr lang="en-US" sz="2800" b="1" kern="0" dirty="0">
                <a:solidFill>
                  <a:schemeClr val="tx2"/>
                </a:solidFill>
                <a:latin typeface="Goudy Old Style" panose="02020502050305020303" pitchFamily="18" charset="0"/>
                <a:ea typeface="+mj-ea"/>
                <a:cs typeface="+mj-cs"/>
              </a:rPr>
              <a:t>Henderson-</a:t>
            </a:r>
            <a:r>
              <a:rPr lang="en-US" sz="2800" b="1" kern="0" dirty="0" err="1">
                <a:solidFill>
                  <a:schemeClr val="tx2"/>
                </a:solidFill>
                <a:latin typeface="Goudy Old Style" panose="02020502050305020303" pitchFamily="18" charset="0"/>
                <a:ea typeface="+mj-ea"/>
                <a:cs typeface="+mj-cs"/>
              </a:rPr>
              <a:t>Hasselbach</a:t>
            </a:r>
            <a:r>
              <a:rPr lang="en-US" sz="2800" b="1" kern="0" dirty="0">
                <a:solidFill>
                  <a:schemeClr val="tx2"/>
                </a:solidFill>
                <a:latin typeface="Goudy Old Style" panose="02020502050305020303" pitchFamily="18" charset="0"/>
                <a:ea typeface="+mj-ea"/>
                <a:cs typeface="+mj-cs"/>
              </a:rPr>
              <a:t> Equation- Derivation</a:t>
            </a:r>
          </a:p>
        </p:txBody>
      </p:sp>
      <p:sp>
        <p:nvSpPr>
          <p:cNvPr id="7172" name="TextBox 4"/>
          <p:cNvSpPr txBox="1">
            <a:spLocks noChangeArrowheads="1"/>
          </p:cNvSpPr>
          <p:nvPr/>
        </p:nvSpPr>
        <p:spPr bwMode="auto">
          <a:xfrm>
            <a:off x="381000" y="1841500"/>
            <a:ext cx="8382000" cy="5262979"/>
          </a:xfrm>
          <a:prstGeom prst="rect">
            <a:avLst/>
          </a:prstGeom>
          <a:noFill/>
          <a:ln w="9525">
            <a:noFill/>
            <a:miter lim="800000"/>
            <a:headEnd/>
            <a:tailEnd/>
          </a:ln>
        </p:spPr>
        <p:txBody>
          <a:bodyPr>
            <a:spAutoFit/>
          </a:bodyPr>
          <a:lstStyle/>
          <a:p>
            <a:r>
              <a:rPr lang="en-US" sz="2800">
                <a:latin typeface="Goudy Old Style" panose="02020502050305020303" pitchFamily="18" charset="0"/>
              </a:rPr>
              <a:t>In terms of acid and base conc </a:t>
            </a:r>
          </a:p>
          <a:p>
            <a:r>
              <a:rPr lang="en-US" sz="2800">
                <a:latin typeface="Goudy Old Style" panose="02020502050305020303" pitchFamily="18" charset="0"/>
              </a:rPr>
              <a:t>pH	= pKa + log </a:t>
            </a:r>
            <a:r>
              <a:rPr lang="en-US" sz="2800" u="sng">
                <a:latin typeface="Goudy Old Style" panose="02020502050305020303" pitchFamily="18" charset="0"/>
              </a:rPr>
              <a:t>[Base</a:t>
            </a:r>
            <a:r>
              <a:rPr lang="en-US" sz="2800">
                <a:latin typeface="Goudy Old Style" panose="02020502050305020303" pitchFamily="18" charset="0"/>
              </a:rPr>
              <a:t>]</a:t>
            </a:r>
          </a:p>
          <a:p>
            <a:r>
              <a:rPr lang="en-US" sz="2800">
                <a:latin typeface="Goudy Old Style" panose="02020502050305020303" pitchFamily="18" charset="0"/>
              </a:rPr>
              <a:t>		        [Acid]</a:t>
            </a:r>
          </a:p>
          <a:p>
            <a:r>
              <a:rPr lang="en-US" sz="2800">
                <a:latin typeface="Goudy Old Style" panose="02020502050305020303" pitchFamily="18" charset="0"/>
              </a:rPr>
              <a:t>Physiologically bases exists as salts, hence the equation is expressed as</a:t>
            </a:r>
          </a:p>
          <a:p>
            <a:r>
              <a:rPr lang="en-US" sz="2800">
                <a:latin typeface="Goudy Old Style" panose="02020502050305020303" pitchFamily="18" charset="0"/>
              </a:rPr>
              <a:t>pH	= pKa + log </a:t>
            </a:r>
            <a:r>
              <a:rPr lang="en-US" sz="2800" u="sng">
                <a:latin typeface="Goudy Old Style" panose="02020502050305020303" pitchFamily="18" charset="0"/>
              </a:rPr>
              <a:t>[Salt</a:t>
            </a:r>
            <a:r>
              <a:rPr lang="en-US" sz="2800">
                <a:latin typeface="Goudy Old Style" panose="02020502050305020303" pitchFamily="18" charset="0"/>
              </a:rPr>
              <a:t>]</a:t>
            </a:r>
          </a:p>
          <a:p>
            <a:r>
              <a:rPr lang="en-US" sz="2800">
                <a:latin typeface="Goudy Old Style" panose="02020502050305020303" pitchFamily="18" charset="0"/>
              </a:rPr>
              <a:t>		        [Acid]</a:t>
            </a:r>
          </a:p>
          <a:p>
            <a:r>
              <a:rPr lang="en-US" sz="2800">
                <a:latin typeface="Goudy Old Style" panose="02020502050305020303" pitchFamily="18" charset="0"/>
              </a:rPr>
              <a:t>This is the Henderson Hasselbalch equation for the weak acid</a:t>
            </a:r>
          </a:p>
          <a:p>
            <a:endParaRPr lang="en-US" sz="2800">
              <a:latin typeface="Goudy Old Style" panose="02020502050305020303" pitchFamily="18" charset="0"/>
            </a:endParaRPr>
          </a:p>
          <a:p>
            <a:endParaRPr lang="en-US" sz="2800">
              <a:latin typeface="Goudy Old Style" panose="02020502050305020303" pitchFamily="18" charset="0"/>
            </a:endParaRPr>
          </a:p>
          <a:p>
            <a:r>
              <a:rPr lang="en-US" sz="2800">
                <a:latin typeface="Goudy Old Style" panose="02020502050305020303"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06413" y="9525"/>
            <a:ext cx="9053512" cy="904875"/>
          </a:xfrm>
          <a:prstGeom prst="rect">
            <a:avLst/>
          </a:prstGeom>
        </p:spPr>
        <p:txBody>
          <a:bodyPr/>
          <a:lstStyle/>
          <a:p>
            <a:pPr algn="ctr">
              <a:defRPr/>
            </a:pPr>
            <a:r>
              <a:rPr lang="en-US" altLang="en-US" sz="4000" b="1" kern="0">
                <a:latin typeface="Goudy Old Style" panose="02020502050305020303" pitchFamily="18" charset="0"/>
                <a:ea typeface="+mj-ea"/>
                <a:cs typeface="+mj-cs"/>
              </a:rPr>
              <a:t>The Henderson-Hasselbalch Equation</a:t>
            </a:r>
            <a:r>
              <a:rPr lang="en-US" altLang="en-US" sz="2400" kern="0">
                <a:latin typeface="Goudy Old Style" panose="02020502050305020303" pitchFamily="18" charset="0"/>
                <a:ea typeface="+mj-ea"/>
                <a:cs typeface="+mj-cs"/>
              </a:rPr>
              <a:t> </a:t>
            </a:r>
          </a:p>
        </p:txBody>
      </p:sp>
      <p:sp>
        <p:nvSpPr>
          <p:cNvPr id="3" name="Text Box 3"/>
          <p:cNvSpPr txBox="1">
            <a:spLocks noChangeArrowheads="1"/>
          </p:cNvSpPr>
          <p:nvPr/>
        </p:nvSpPr>
        <p:spPr bwMode="auto">
          <a:xfrm>
            <a:off x="304800" y="1752600"/>
            <a:ext cx="8839200" cy="6574107"/>
          </a:xfrm>
          <a:prstGeom prst="rect">
            <a:avLst/>
          </a:prstGeom>
          <a:noFill/>
          <a:ln w="9525">
            <a:noFill/>
            <a:miter lim="800000"/>
            <a:headEnd/>
            <a:tailEnd/>
          </a:ln>
        </p:spPr>
        <p:txBody>
          <a:bodyPr>
            <a:spAutoFit/>
          </a:bodyPr>
          <a:lstStyle/>
          <a:p>
            <a:pPr marL="233363" indent="-233363" eaLnBrk="0" hangingPunct="0">
              <a:spcBef>
                <a:spcPct val="50000"/>
              </a:spcBef>
              <a:buFontTx/>
              <a:buChar char="•"/>
              <a:defRPr/>
            </a:pPr>
            <a:r>
              <a:rPr lang="en-US" altLang="en-US" sz="2700" dirty="0">
                <a:latin typeface="Goudy Old Style" panose="02020502050305020303" pitchFamily="18" charset="0"/>
              </a:rPr>
              <a:t>[HA ]- the </a:t>
            </a:r>
            <a:r>
              <a:rPr lang="en-US" altLang="en-US" sz="2700" dirty="0" err="1">
                <a:latin typeface="Goudy Old Style" panose="02020502050305020303" pitchFamily="18" charset="0"/>
              </a:rPr>
              <a:t>undessociated</a:t>
            </a:r>
            <a:r>
              <a:rPr lang="en-US" altLang="en-US" sz="2700" dirty="0">
                <a:latin typeface="Goudy Old Style" panose="02020502050305020303" pitchFamily="18" charset="0"/>
              </a:rPr>
              <a:t> acid;  [A-]– conjugate base</a:t>
            </a:r>
          </a:p>
          <a:p>
            <a:pPr marL="233363" indent="-233363" eaLnBrk="0" hangingPunct="0">
              <a:spcBef>
                <a:spcPct val="50000"/>
              </a:spcBef>
              <a:buFontTx/>
              <a:buChar char="•"/>
              <a:defRPr/>
            </a:pPr>
            <a:r>
              <a:rPr lang="en-US" altLang="en-US" sz="2700" dirty="0">
                <a:latin typeface="Goudy Old Style" panose="02020502050305020303" pitchFamily="18" charset="0"/>
              </a:rPr>
              <a:t>Defines the pH of a solution in terms of: </a:t>
            </a:r>
          </a:p>
          <a:p>
            <a:pPr marL="233363" indent="-233363" eaLnBrk="0" hangingPunct="0">
              <a:spcBef>
                <a:spcPct val="50000"/>
              </a:spcBef>
              <a:defRPr/>
            </a:pPr>
            <a:r>
              <a:rPr lang="en-US" altLang="en-US" sz="2700" dirty="0">
                <a:latin typeface="Goudy Old Style" panose="02020502050305020303" pitchFamily="18" charset="0"/>
              </a:rPr>
              <a:t>	(1)  The </a:t>
            </a:r>
            <a:r>
              <a:rPr lang="en-US" altLang="en-US" sz="2700" dirty="0" err="1">
                <a:latin typeface="Goudy Old Style" panose="02020502050305020303" pitchFamily="18" charset="0"/>
              </a:rPr>
              <a:t>pK</a:t>
            </a:r>
            <a:r>
              <a:rPr lang="en-US" altLang="en-US" sz="2700" baseline="-25000" dirty="0" err="1">
                <a:latin typeface="Goudy Old Style" panose="02020502050305020303" pitchFamily="18" charset="0"/>
              </a:rPr>
              <a:t>a</a:t>
            </a:r>
            <a:r>
              <a:rPr lang="en-US" altLang="en-US" sz="2700" dirty="0">
                <a:latin typeface="Goudy Old Style" panose="02020502050305020303" pitchFamily="18" charset="0"/>
              </a:rPr>
              <a:t> of the weak acid </a:t>
            </a:r>
            <a:r>
              <a:rPr lang="en-US" altLang="en-US" sz="2700" dirty="0" smtClean="0">
                <a:latin typeface="Goudy Old Style" panose="02020502050305020303" pitchFamily="18" charset="0"/>
              </a:rPr>
              <a:t>( pH when acid is half </a:t>
            </a:r>
            <a:r>
              <a:rPr lang="en-US" altLang="en-US" sz="2700" dirty="0" err="1" smtClean="0">
                <a:latin typeface="Goudy Old Style" panose="02020502050305020303" pitchFamily="18" charset="0"/>
              </a:rPr>
              <a:t>dessociated</a:t>
            </a:r>
            <a:endParaRPr lang="en-US" altLang="en-US" sz="2700" dirty="0">
              <a:latin typeface="Goudy Old Style" panose="02020502050305020303" pitchFamily="18" charset="0"/>
            </a:endParaRPr>
          </a:p>
          <a:p>
            <a:pPr marL="233363" indent="-233363" eaLnBrk="0" hangingPunct="0">
              <a:spcBef>
                <a:spcPct val="50000"/>
              </a:spcBef>
              <a:defRPr/>
            </a:pPr>
            <a:r>
              <a:rPr lang="en-US" altLang="en-US" sz="2700" dirty="0">
                <a:latin typeface="Goudy Old Style" panose="02020502050305020303" pitchFamily="18" charset="0"/>
              </a:rPr>
              <a:t>	(2)  the </a:t>
            </a:r>
            <a:r>
              <a:rPr lang="en-US" altLang="en-US" sz="2700" dirty="0" smtClean="0">
                <a:latin typeface="Goudy Old Style" panose="02020502050305020303" pitchFamily="18" charset="0"/>
              </a:rPr>
              <a:t>log </a:t>
            </a:r>
            <a:r>
              <a:rPr lang="en-US" altLang="en-US" sz="2700" dirty="0">
                <a:latin typeface="Goudy Old Style" panose="02020502050305020303" pitchFamily="18" charset="0"/>
              </a:rPr>
              <a:t>of the ratio of </a:t>
            </a:r>
            <a:r>
              <a:rPr lang="en-US" altLang="en-US" sz="2700" dirty="0" err="1" smtClean="0">
                <a:latin typeface="Goudy Old Style" panose="02020502050305020303" pitchFamily="18" charset="0"/>
              </a:rPr>
              <a:t>conc</a:t>
            </a:r>
            <a:r>
              <a:rPr lang="en-US" altLang="en-US" sz="2700" dirty="0" smtClean="0">
                <a:latin typeface="Goudy Old Style" panose="02020502050305020303" pitchFamily="18" charset="0"/>
              </a:rPr>
              <a:t> of </a:t>
            </a:r>
            <a:r>
              <a:rPr lang="en-US" altLang="en-US" sz="2700" dirty="0">
                <a:latin typeface="Goudy Old Style" panose="02020502050305020303" pitchFamily="18" charset="0"/>
              </a:rPr>
              <a:t>the conjugate base [</a:t>
            </a:r>
            <a:r>
              <a:rPr lang="en-US" altLang="en-US" sz="2700" dirty="0" smtClean="0">
                <a:latin typeface="Goudy Old Style" panose="02020502050305020303" pitchFamily="18" charset="0"/>
              </a:rPr>
              <a:t>A</a:t>
            </a:r>
            <a:r>
              <a:rPr lang="en-US" altLang="en-US" sz="2700" baseline="30000" dirty="0" smtClean="0">
                <a:latin typeface="Goudy Old Style" panose="02020502050305020303" pitchFamily="18" charset="0"/>
              </a:rPr>
              <a:t>-</a:t>
            </a:r>
            <a:r>
              <a:rPr lang="en-US" altLang="en-US" sz="2700" dirty="0">
                <a:latin typeface="Goudy Old Style" panose="02020502050305020303" pitchFamily="18" charset="0"/>
              </a:rPr>
              <a:t>]</a:t>
            </a:r>
            <a:r>
              <a:rPr lang="en-US" altLang="en-US" sz="2700" dirty="0" smtClean="0">
                <a:latin typeface="Goudy Old Style" panose="02020502050305020303" pitchFamily="18" charset="0"/>
              </a:rPr>
              <a:t> </a:t>
            </a:r>
            <a:r>
              <a:rPr lang="en-US" altLang="en-US" sz="2700" dirty="0">
                <a:latin typeface="Goudy Old Style" panose="02020502050305020303" pitchFamily="18" charset="0"/>
              </a:rPr>
              <a:t>to the weak acid </a:t>
            </a:r>
            <a:r>
              <a:rPr lang="en-US" altLang="en-US" sz="2700" dirty="0" smtClean="0">
                <a:latin typeface="Goudy Old Style" panose="02020502050305020303" pitchFamily="18" charset="0"/>
              </a:rPr>
              <a:t>[HA]</a:t>
            </a:r>
            <a:endParaRPr lang="en-US" altLang="en-US" sz="2700" dirty="0">
              <a:latin typeface="Goudy Old Style" panose="02020502050305020303" pitchFamily="18" charset="0"/>
            </a:endParaRPr>
          </a:p>
          <a:p>
            <a:pPr marL="342900" indent="-342900">
              <a:lnSpc>
                <a:spcPct val="80000"/>
              </a:lnSpc>
              <a:spcBef>
                <a:spcPct val="20000"/>
              </a:spcBef>
              <a:buFont typeface="Wingdings" pitchFamily="2" charset="2"/>
              <a:buChar char="v"/>
              <a:defRPr/>
            </a:pPr>
            <a:r>
              <a:rPr lang="en-US" sz="2700" kern="0" dirty="0" smtClean="0">
                <a:latin typeface="Goudy Old Style" panose="02020502050305020303" pitchFamily="18" charset="0"/>
              </a:rPr>
              <a:t>HH equation allows </a:t>
            </a:r>
            <a:r>
              <a:rPr lang="en-US" sz="2700" kern="0" dirty="0">
                <a:latin typeface="Goudy Old Style" panose="02020502050305020303" pitchFamily="18" charset="0"/>
              </a:rPr>
              <a:t>for the calculation of </a:t>
            </a:r>
          </a:p>
          <a:p>
            <a:pPr marL="1257300" lvl="2" indent="-342900">
              <a:lnSpc>
                <a:spcPct val="80000"/>
              </a:lnSpc>
              <a:spcBef>
                <a:spcPct val="20000"/>
              </a:spcBef>
              <a:buFont typeface="Wingdings" pitchFamily="2" charset="2"/>
              <a:buChar char="v"/>
              <a:defRPr/>
            </a:pPr>
            <a:r>
              <a:rPr lang="en-US" sz="2700" kern="0" dirty="0">
                <a:latin typeface="Goudy Old Style" panose="02020502050305020303" pitchFamily="18" charset="0"/>
              </a:rPr>
              <a:t>Molar  ratio of base  ( proton acceptor)to acid ( proton </a:t>
            </a:r>
            <a:r>
              <a:rPr lang="en-US" sz="2700" kern="0" dirty="0" err="1">
                <a:latin typeface="Goudy Old Style" panose="02020502050305020303" pitchFamily="18" charset="0"/>
              </a:rPr>
              <a:t>donar</a:t>
            </a:r>
            <a:r>
              <a:rPr lang="en-US" sz="2700" kern="0" dirty="0">
                <a:latin typeface="Goudy Old Style" panose="02020502050305020303" pitchFamily="18" charset="0"/>
              </a:rPr>
              <a:t>)</a:t>
            </a:r>
          </a:p>
          <a:p>
            <a:pPr marL="1257300" lvl="2" indent="-342900">
              <a:lnSpc>
                <a:spcPct val="80000"/>
              </a:lnSpc>
              <a:spcBef>
                <a:spcPct val="20000"/>
              </a:spcBef>
              <a:buFont typeface="Wingdings" pitchFamily="2" charset="2"/>
              <a:buChar char="v"/>
              <a:defRPr/>
            </a:pPr>
            <a:r>
              <a:rPr lang="en-US" sz="2700" kern="0" dirty="0">
                <a:latin typeface="Goudy Old Style" panose="02020502050305020303" pitchFamily="18" charset="0"/>
              </a:rPr>
              <a:t>buffer pH when  the conc. of weak acid (HA) and conjugate base (A</a:t>
            </a:r>
            <a:r>
              <a:rPr lang="en-US" sz="2700" kern="0" baseline="30000" dirty="0">
                <a:latin typeface="Goudy Old Style" panose="02020502050305020303" pitchFamily="18" charset="0"/>
              </a:rPr>
              <a:t>-</a:t>
            </a:r>
            <a:r>
              <a:rPr lang="en-US" sz="2700" kern="0" dirty="0">
                <a:latin typeface="Goudy Old Style" panose="02020502050305020303" pitchFamily="18" charset="0"/>
              </a:rPr>
              <a:t>) are known  </a:t>
            </a:r>
          </a:p>
          <a:p>
            <a:pPr marL="342900" indent="-342900">
              <a:lnSpc>
                <a:spcPct val="80000"/>
              </a:lnSpc>
              <a:spcBef>
                <a:spcPct val="20000"/>
              </a:spcBef>
              <a:buFontTx/>
              <a:buChar char="•"/>
              <a:defRPr/>
            </a:pPr>
            <a:endParaRPr lang="en-US" sz="2700" kern="0" dirty="0">
              <a:latin typeface="Goudy Old Style" panose="02020502050305020303" pitchFamily="18" charset="0"/>
            </a:endParaRPr>
          </a:p>
          <a:p>
            <a:pPr marL="342900" indent="-342900">
              <a:lnSpc>
                <a:spcPct val="80000"/>
              </a:lnSpc>
              <a:spcBef>
                <a:spcPct val="20000"/>
              </a:spcBef>
              <a:buFontTx/>
              <a:buChar char="•"/>
              <a:defRPr/>
            </a:pPr>
            <a:endParaRPr lang="en-US" sz="2700" kern="0" dirty="0">
              <a:latin typeface="Goudy Old Style" panose="02020502050305020303" pitchFamily="18" charset="0"/>
            </a:endParaRPr>
          </a:p>
          <a:p>
            <a:pPr marL="233363" indent="-233363" eaLnBrk="0" hangingPunct="0">
              <a:spcBef>
                <a:spcPct val="50000"/>
              </a:spcBef>
              <a:defRPr/>
            </a:pPr>
            <a:r>
              <a:rPr lang="en-US" altLang="en-US" sz="2700" dirty="0">
                <a:latin typeface="Goudy Old Style" panose="02020502050305020303" pitchFamily="18" charset="0"/>
              </a:rPr>
              <a:t> </a:t>
            </a:r>
          </a:p>
        </p:txBody>
      </p:sp>
      <p:pic>
        <p:nvPicPr>
          <p:cNvPr id="151556" name="Picture 4"/>
          <p:cNvPicPr>
            <a:picLocks noChangeAspect="1" noChangeArrowheads="1"/>
          </p:cNvPicPr>
          <p:nvPr/>
        </p:nvPicPr>
        <p:blipFill>
          <a:blip r:embed="rId2" cstate="print"/>
          <a:srcRect/>
          <a:stretch>
            <a:fillRect/>
          </a:stretch>
        </p:blipFill>
        <p:spPr bwMode="auto">
          <a:xfrm>
            <a:off x="1703388" y="889000"/>
            <a:ext cx="592137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5986</Words>
  <Application>Microsoft Office PowerPoint</Application>
  <PresentationFormat>On-screen Show (4:3)</PresentationFormat>
  <Paragraphs>883</Paragraphs>
  <Slides>121</Slides>
  <Notes>42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121</vt:i4>
      </vt:variant>
    </vt:vector>
  </HeadingPairs>
  <TitlesOfParts>
    <vt:vector size="124" baseType="lpstr">
      <vt:lpstr>Office Theme</vt:lpstr>
      <vt:lpstr>方程式</vt:lpstr>
      <vt:lpstr>Equation</vt:lpstr>
      <vt:lpstr>PowerPoint Presentation</vt:lpstr>
      <vt:lpstr>PowerPoint Presentation</vt:lpstr>
      <vt:lpstr>PowerPoint Presentation</vt:lpstr>
      <vt:lpstr>PowerPoint Presentation</vt:lpstr>
      <vt:lpstr>PowerPoint Presentation</vt:lpstr>
      <vt:lpstr>PowerPoint Presentation</vt:lpstr>
      <vt:lpstr>Bonding in water: Weak interactions </vt:lpstr>
      <vt:lpstr>PowerPoint Presentation</vt:lpstr>
      <vt:lpstr>PowerPoint Presentation</vt:lpstr>
      <vt:lpstr>Hydrogen bonding between  two water molecules </vt:lpstr>
      <vt:lpstr>PowerPoint Presentation</vt:lpstr>
      <vt:lpstr>Hydrogen bonding by  a water molecule</vt:lpstr>
      <vt:lpstr>PowerPoint Presentation</vt:lpstr>
      <vt:lpstr>PowerPoint Presentation</vt:lpstr>
      <vt:lpstr>PowerPoint Presentation</vt:lpstr>
      <vt:lpstr>PowerPoint Presentation</vt:lpstr>
      <vt:lpstr>Properties of water</vt:lpstr>
      <vt:lpstr>PowerPoint Presentation</vt:lpstr>
      <vt:lpstr>PowerPoint Presentation</vt:lpstr>
      <vt:lpstr>Characteristics of water Cont.</vt:lpstr>
      <vt:lpstr>Characteristics cont.</vt:lpstr>
      <vt:lpstr>PowerPoint Presentation</vt:lpstr>
      <vt:lpstr>Characteristics of water Cont.</vt:lpstr>
      <vt:lpstr>PowerPoint Presentation</vt:lpstr>
      <vt:lpstr>Characteristics of water cont.</vt:lpstr>
      <vt:lpstr>Cohesion </vt:lpstr>
      <vt:lpstr>Cohesion …</vt:lpstr>
      <vt:lpstr>Adhesion</vt:lpstr>
      <vt:lpstr>Adhesion Also Causes Water to …</vt:lpstr>
      <vt:lpstr>PowerPoint Presentation</vt:lpstr>
      <vt:lpstr>Characteristics Cont.</vt:lpstr>
      <vt:lpstr>Properties of water</vt:lpstr>
      <vt:lpstr>Properties of water</vt:lpstr>
      <vt:lpstr>PowerPoint Presentation</vt:lpstr>
      <vt:lpstr> Biological importance of water</vt:lpstr>
      <vt:lpstr>Water In Organisms</vt:lpstr>
      <vt:lpstr>Water As A Solvent</vt:lpstr>
      <vt:lpstr>Water As A Way Of Transport</vt:lpstr>
      <vt:lpstr>Water As A Reactant</vt:lpstr>
      <vt:lpstr>Water As A Way of Support</vt:lpstr>
      <vt:lpstr>Water As A Lubricant</vt:lpstr>
      <vt:lpstr>Water In Sexual Reproduction</vt:lpstr>
      <vt:lpstr>Water For Constant Temperature </vt:lpstr>
      <vt:lpstr>Water As A Habitat</vt:lpstr>
      <vt:lpstr>Marine Life During Winter</vt:lpstr>
      <vt:lpstr>PowerPoint Presentation</vt:lpstr>
      <vt:lpstr>PowerPoint Presentation</vt:lpstr>
      <vt:lpstr>PowerPoint Presentation</vt:lpstr>
      <vt:lpstr>Solubility of molecules in water </vt:lpstr>
      <vt:lpstr>PowerPoint Presentation</vt:lpstr>
      <vt:lpstr>PowerPoint Presentation</vt:lpstr>
      <vt:lpstr>Solubulity of Nonpolar Substances</vt:lpstr>
      <vt:lpstr>PowerPoint Presentation</vt:lpstr>
      <vt:lpstr>PowerPoint Presentation</vt:lpstr>
      <vt:lpstr>PowerPoint Presentation</vt:lpstr>
      <vt:lpstr>Amphipathic compounds in  aqueous solution.  (b) By clustering together in micelles, the fatty acid molecules expose the smallest possible hydrophobic surface area to the water, and fewer water molecules are required in the shell of ordered water.  The energy gained by freeing immobilized water molecules stabilizes the micelle. </vt:lpstr>
      <vt:lpstr>Release of ordered water favors formation of an ES-complex   While separate, both enzyme and substrate force neighboring water molecules into an ordered shell.  Binding of substrate to enzyme releases some of the ordered water, and the resulting increase in entropy provides a thermodynamic push toward formation of the enzyme-substrate complex.</vt:lpstr>
      <vt:lpstr>Sodium dodecyl sulfate (SDS)</vt:lpstr>
      <vt:lpstr>Detergents in water </vt:lpstr>
      <vt:lpstr>PowerPoint Presentation</vt:lpstr>
      <vt:lpstr>Solutions &amp; Suspensions</vt:lpstr>
      <vt:lpstr>Solution</vt:lpstr>
      <vt:lpstr>Water Is Nucleophilic </vt:lpstr>
      <vt:lpstr>Hydrolysis of a peptide</vt:lpstr>
      <vt:lpstr>Ionization of Water</vt:lpstr>
      <vt:lpstr>PowerPoint Presentation</vt:lpstr>
      <vt:lpstr>Hydronium ions and proton hopping</vt:lpstr>
      <vt:lpstr>PowerPoint Presentation</vt:lpstr>
      <vt:lpstr>PowerPoint Presentation</vt:lpstr>
      <vt:lpstr>The  ionization of water</vt:lpstr>
      <vt:lpstr>Ionization of Water </vt:lpstr>
      <vt:lpstr>Ionization of Water </vt:lpstr>
      <vt:lpstr>PowerPoint Presentation</vt:lpstr>
      <vt:lpstr>PowerPoint Presentation</vt:lpstr>
      <vt:lpstr>PowerPoint Presentation</vt:lpstr>
      <vt:lpstr>PowerPoint Presentation</vt:lpstr>
      <vt:lpstr>The pH scale </vt:lpstr>
      <vt:lpstr>The pH scale </vt:lpstr>
      <vt:lpstr>PowerPoint Presentation</vt:lpstr>
      <vt:lpstr>PowerPoint Presentation</vt:lpstr>
      <vt:lpstr>PowerPoint Presentation</vt:lpstr>
      <vt:lpstr>PowerPoint Presentation</vt:lpstr>
      <vt:lpstr>Importance of pH </vt:lpstr>
      <vt:lpstr>Importance of pH </vt:lpstr>
      <vt:lpstr>Acid-Base Definitions</vt:lpstr>
      <vt:lpstr>Strong Acids</vt:lpstr>
      <vt:lpstr>PowerPoint Presentation</vt:lpstr>
      <vt:lpstr>Titrations</vt:lpstr>
      <vt:lpstr>PowerPoint Presentation</vt:lpstr>
      <vt:lpstr>PowerPoint Presentation</vt:lpstr>
      <vt:lpstr>PowerPoint Presentation</vt:lpstr>
      <vt:lpstr>Titration curves of weak acids (acetic acid)</vt:lpstr>
      <vt:lpstr>PowerPoint Presentation</vt:lpstr>
      <vt:lpstr>PowerPoint Presentation</vt:lpstr>
      <vt:lpstr>Comparison of the titration curves of weak acids</vt:lpstr>
      <vt:lpstr>Acid Dissociation Constant: A hypothetical case</vt:lpstr>
      <vt:lpstr>PowerPoint Presentation</vt:lpstr>
      <vt:lpstr>PowerPoint Presentation</vt:lpstr>
      <vt:lpstr>PowerPoint Presentation</vt:lpstr>
      <vt:lpstr>Henderson-Hasselbach Equation- Derivation </vt:lpstr>
      <vt:lpstr>PowerPoint Presentation</vt:lpstr>
      <vt:lpstr>PowerPoint Presentation</vt:lpstr>
      <vt:lpstr>H-H Equation</vt:lpstr>
      <vt:lpstr>Calculations involving H-H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Physiological biological buffer systems The phosphate buffer system</vt:lpstr>
      <vt:lpstr>Physiological biological buffer systems The phosphate buffer system</vt:lpstr>
      <vt:lpstr>Bicarbonate buffer system</vt:lpstr>
      <vt:lpstr>Bicarbonate buffer system</vt:lpstr>
      <vt:lpstr>PowerPoint Presentation</vt:lpstr>
      <vt:lpstr>Carbonate buffering equilibria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Juma</dc:creator>
  <cp:lastModifiedBy>Dr.Juma</cp:lastModifiedBy>
  <cp:revision>47</cp:revision>
  <dcterms:created xsi:type="dcterms:W3CDTF">2012-11-19T02:48:11Z</dcterms:created>
  <dcterms:modified xsi:type="dcterms:W3CDTF">2016-11-28T08:08:33Z</dcterms:modified>
</cp:coreProperties>
</file>