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8" r:id="rId1"/>
  </p:sldMasterIdLst>
  <p:notesMasterIdLst>
    <p:notesMasterId r:id="rId20"/>
  </p:notesMasterIdLst>
  <p:sldIdLst>
    <p:sldId id="256" r:id="rId2"/>
    <p:sldId id="271" r:id="rId3"/>
    <p:sldId id="272" r:id="rId4"/>
    <p:sldId id="273" r:id="rId5"/>
    <p:sldId id="261" r:id="rId6"/>
    <p:sldId id="257" r:id="rId7"/>
    <p:sldId id="263" r:id="rId8"/>
    <p:sldId id="260" r:id="rId9"/>
    <p:sldId id="258" r:id="rId10"/>
    <p:sldId id="259" r:id="rId11"/>
    <p:sldId id="264" r:id="rId12"/>
    <p:sldId id="265" r:id="rId13"/>
    <p:sldId id="262" r:id="rId14"/>
    <p:sldId id="266" r:id="rId15"/>
    <p:sldId id="267" r:id="rId16"/>
    <p:sldId id="269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85668-DCD7-480A-A2C6-27D0FED50563}" type="datetimeFigureOut">
              <a:rPr lang="en-GB" smtClean="0"/>
              <a:pPr/>
              <a:t>26/09/2016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1A421-A25B-4EBE-87CC-0EF16B2693C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0404C-F05E-44A6-872D-E8AC29201FD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0404C-F05E-44A6-872D-E8AC29201FD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3B7F-2C79-4467-A2C7-EAD035A5A9F6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CADF-BFAF-4992-8C2B-E0E0C9D89CB5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025F-D3D1-4641-AC73-5E5FEF35D1D0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EE39-6326-46C0-B015-E45C93F89557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D7318-B0F5-4F71-8ECB-C82CAD02D7BB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8CF5-2BE0-4F09-8E29-C864D5BEB544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1AEF-F528-49D3-B8FC-8BD6E3870223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103-E99F-4ED4-8E99-659ABAB2EE68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AD55-36D7-4FB1-BEEA-5F73CB40FC8B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AF0-0996-463F-A4C2-1B20F06C44D0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635F-51A3-44F2-8F1A-8F78ADA9C7FA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65558C-46E9-4F07-88B5-D98FC0A6B29C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Dr Anne W MURIITHI</a:t>
            </a:r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Year – MBChB, </a:t>
            </a:r>
            <a:r>
              <a:rPr lang="en-GB" dirty="0" err="1" smtClean="0"/>
              <a:t>BPharm</a:t>
            </a:r>
            <a:r>
              <a:rPr lang="en-GB" dirty="0" smtClean="0"/>
              <a:t>, BDS</a:t>
            </a:r>
          </a:p>
          <a:p>
            <a:r>
              <a:rPr lang="en-GB" dirty="0" smtClean="0"/>
              <a:t>September 2016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Overview: The Digestive System and Nutrition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Some facts about the digestive system: </a:t>
            </a:r>
          </a:p>
          <a:p>
            <a:pPr lvl="1"/>
            <a:r>
              <a:rPr lang="en-GB" sz="3200" dirty="0" smtClean="0"/>
              <a:t>10 metre long tube</a:t>
            </a:r>
          </a:p>
          <a:p>
            <a:pPr lvl="1"/>
            <a:r>
              <a:rPr lang="en-GB" sz="3200" dirty="0" smtClean="0"/>
              <a:t> lined with mucous membrane; guarded by an immune system</a:t>
            </a:r>
          </a:p>
          <a:p>
            <a:pPr lvl="1"/>
            <a:r>
              <a:rPr lang="en-GB" sz="3200" dirty="0" smtClean="0"/>
              <a:t> surface area: similar to that of a small football pitch – </a:t>
            </a:r>
            <a:r>
              <a:rPr lang="en-GB" dirty="0" err="1" smtClean="0"/>
              <a:t>villi</a:t>
            </a:r>
            <a:r>
              <a:rPr lang="en-GB" dirty="0" smtClean="0"/>
              <a:t> and </a:t>
            </a:r>
            <a:r>
              <a:rPr lang="en-GB" dirty="0" err="1" smtClean="0"/>
              <a:t>microvilli</a:t>
            </a:r>
            <a:endParaRPr lang="en-GB" sz="3200" dirty="0" smtClean="0"/>
          </a:p>
          <a:p>
            <a:pPr lvl="1"/>
            <a:r>
              <a:rPr lang="en-GB" sz="3200" dirty="0" smtClean="0"/>
              <a:t> the epithelial cells of this barrier are renewed every 4 days   </a:t>
            </a:r>
            <a:r>
              <a:rPr lang="en-GB" dirty="0" smtClean="0"/>
              <a:t>gut stem cells</a:t>
            </a:r>
            <a:endParaRPr lang="en-GB" sz="3200" dirty="0" smtClean="0"/>
          </a:p>
          <a:p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important is water?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Our body is one large aqueous medium arranged in several body compartments</a:t>
            </a:r>
          </a:p>
          <a:p>
            <a:r>
              <a:rPr lang="en-GB" sz="2800" dirty="0" smtClean="0"/>
              <a:t>Water is required (necessary) for </a:t>
            </a:r>
            <a:r>
              <a:rPr lang="en-GB" sz="2800" u="sng" dirty="0" smtClean="0"/>
              <a:t>chemical</a:t>
            </a:r>
            <a:r>
              <a:rPr lang="en-GB" sz="2800" dirty="0" smtClean="0"/>
              <a:t> reactions </a:t>
            </a:r>
          </a:p>
          <a:p>
            <a:r>
              <a:rPr lang="en-GB" sz="2800" dirty="0" smtClean="0"/>
              <a:t>Fluid in the lumen of the digestive tract is </a:t>
            </a:r>
            <a:r>
              <a:rPr lang="en-GB" sz="2800" b="1" dirty="0" smtClean="0"/>
              <a:t>absorbed</a:t>
            </a:r>
            <a:r>
              <a:rPr lang="en-GB" sz="2800" dirty="0" smtClean="0"/>
              <a:t> primarily into the vascular compartment via the intracellular and extracellular ones</a:t>
            </a:r>
          </a:p>
          <a:p>
            <a:r>
              <a:rPr lang="en-GB" sz="2800" dirty="0" smtClean="0"/>
              <a:t>Nutrients will eventually find their way into the intracellular compartment. Whilst toxins and metabolites move from the intracellular to the extracellular compartment for elimination.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The human body is made up of </a:t>
            </a:r>
            <a:r>
              <a:rPr lang="en-GB" sz="3200" b="1" dirty="0" smtClean="0"/>
              <a:t>73 trillion </a:t>
            </a:r>
            <a:r>
              <a:rPr lang="en-GB" sz="3200" dirty="0" smtClean="0"/>
              <a:t>cells </a:t>
            </a:r>
          </a:p>
          <a:p>
            <a:r>
              <a:rPr lang="en-GB" sz="3200" dirty="0" smtClean="0"/>
              <a:t>The gut </a:t>
            </a:r>
            <a:r>
              <a:rPr lang="en-GB" sz="3200" dirty="0" err="1" smtClean="0"/>
              <a:t>microflora</a:t>
            </a:r>
            <a:r>
              <a:rPr lang="en-GB" sz="3200" dirty="0" smtClean="0"/>
              <a:t> totals about </a:t>
            </a:r>
            <a:r>
              <a:rPr lang="en-GB" sz="3200" b="1" dirty="0" smtClean="0"/>
              <a:t>730 trillion </a:t>
            </a:r>
            <a:r>
              <a:rPr lang="en-GB" sz="3200" dirty="0" smtClean="0"/>
              <a:t>cells</a:t>
            </a:r>
          </a:p>
          <a:p>
            <a:pPr lvl="1"/>
            <a:r>
              <a:rPr lang="en-GB" sz="2200" dirty="0" smtClean="0"/>
              <a:t>Respiratory tract, genitourinary tract, skin</a:t>
            </a:r>
          </a:p>
          <a:p>
            <a:r>
              <a:rPr lang="en-GB" sz="3200" dirty="0" smtClean="0"/>
              <a:t>Human </a:t>
            </a:r>
            <a:r>
              <a:rPr lang="en-GB" sz="3200" dirty="0" err="1" smtClean="0"/>
              <a:t>microbiome</a:t>
            </a:r>
            <a:r>
              <a:rPr lang="en-GB" sz="3200" dirty="0" smtClean="0"/>
              <a:t> project</a:t>
            </a:r>
          </a:p>
          <a:p>
            <a:r>
              <a:rPr lang="en-GB" sz="3200" dirty="0" smtClean="0"/>
              <a:t>Fat is not digested in the same way as protein or carbohydrate. Fat is hydrophobic!</a:t>
            </a:r>
          </a:p>
          <a:p>
            <a:r>
              <a:rPr lang="en-GB" sz="3200" dirty="0" smtClean="0"/>
              <a:t>Fat absorption and assimilation also differs</a:t>
            </a:r>
          </a:p>
          <a:p>
            <a:pPr lvl="1"/>
            <a:r>
              <a:rPr lang="en-GB" sz="3000" dirty="0" smtClean="0"/>
              <a:t>Fat-soluble vitamins are absorbed with lipids</a:t>
            </a:r>
          </a:p>
          <a:p>
            <a:r>
              <a:rPr lang="en-GB" sz="3200" dirty="0" smtClean="0"/>
              <a:t>Drinking water </a:t>
            </a:r>
            <a:r>
              <a:rPr lang="en-GB" sz="3200" u="sng" dirty="0" smtClean="0"/>
              <a:t>with</a:t>
            </a:r>
            <a:r>
              <a:rPr lang="en-GB" sz="3200" dirty="0" smtClean="0"/>
              <a:t> </a:t>
            </a:r>
            <a:r>
              <a:rPr lang="en-GB" sz="3200" dirty="0" err="1" smtClean="0"/>
              <a:t>vs</a:t>
            </a:r>
            <a:r>
              <a:rPr lang="en-GB" sz="3200" dirty="0" smtClean="0"/>
              <a:t> </a:t>
            </a:r>
            <a:r>
              <a:rPr lang="en-GB" sz="3200" u="sng" dirty="0" smtClean="0"/>
              <a:t>in between </a:t>
            </a:r>
            <a:r>
              <a:rPr lang="en-GB" sz="3200" dirty="0" smtClean="0"/>
              <a:t>meals?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u="sng" dirty="0" smtClean="0"/>
              <a:t>Regulation</a:t>
            </a:r>
            <a:r>
              <a:rPr lang="en-GB" sz="3200" dirty="0" smtClean="0"/>
              <a:t> and </a:t>
            </a:r>
            <a:r>
              <a:rPr lang="en-GB" sz="3200" u="sng" dirty="0" smtClean="0"/>
              <a:t>control</a:t>
            </a:r>
            <a:r>
              <a:rPr lang="en-GB" sz="3200" dirty="0" smtClean="0"/>
              <a:t> of gut function:</a:t>
            </a:r>
          </a:p>
          <a:p>
            <a:r>
              <a:rPr lang="en-GB" sz="2800" dirty="0" smtClean="0"/>
              <a:t>How does the pancreas know when and which enzymes to secrete?</a:t>
            </a:r>
          </a:p>
          <a:p>
            <a:r>
              <a:rPr lang="en-GB" sz="2800" dirty="0" smtClean="0"/>
              <a:t>What happens when you eat a large meal and immediately go to bed?</a:t>
            </a:r>
          </a:p>
          <a:p>
            <a:r>
              <a:rPr lang="en-GB" sz="2800" dirty="0" smtClean="0"/>
              <a:t>Is there any harm in nibbling? Chewing gum?</a:t>
            </a:r>
          </a:p>
          <a:p>
            <a:r>
              <a:rPr lang="en-GB" sz="2800" dirty="0" smtClean="0"/>
              <a:t>Issues of hunger and satiety.  Obesity. Anorexia Nervosa </a:t>
            </a:r>
          </a:p>
          <a:p>
            <a:r>
              <a:rPr lang="en-GB" sz="2800" dirty="0" smtClean="0"/>
              <a:t>What is the relationship between asthma, eczema, cancer, arthritis and ideal digestive function?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b="1" dirty="0" smtClean="0"/>
              <a:t>In the body, the digestive system does not function in isolation</a:t>
            </a:r>
          </a:p>
          <a:p>
            <a:r>
              <a:rPr lang="en-GB" sz="2800" dirty="0" smtClean="0"/>
              <a:t>The special senses</a:t>
            </a:r>
          </a:p>
          <a:p>
            <a:pPr lvl="1"/>
            <a:r>
              <a:rPr lang="en-GB" sz="2800" dirty="0" smtClean="0"/>
              <a:t>Sight, smell, taste, hearing, touch and feel</a:t>
            </a:r>
          </a:p>
          <a:p>
            <a:r>
              <a:rPr lang="en-GB" sz="2800" dirty="0" smtClean="0"/>
              <a:t>Pain</a:t>
            </a:r>
          </a:p>
          <a:p>
            <a:pPr lvl="1"/>
            <a:r>
              <a:rPr lang="en-GB" sz="2800" dirty="0" smtClean="0"/>
              <a:t>Loss of appetite</a:t>
            </a:r>
          </a:p>
          <a:p>
            <a:pPr lvl="1"/>
            <a:r>
              <a:rPr lang="en-GB" sz="2800" dirty="0" smtClean="0"/>
              <a:t> Vomiting</a:t>
            </a:r>
          </a:p>
          <a:p>
            <a:r>
              <a:rPr lang="en-GB" sz="2800" dirty="0" smtClean="0"/>
              <a:t>Moods: depression, pleasure</a:t>
            </a:r>
          </a:p>
          <a:p>
            <a:r>
              <a:rPr lang="en-GB" sz="2800" dirty="0" smtClean="0"/>
              <a:t>Exercise </a:t>
            </a:r>
          </a:p>
          <a:p>
            <a:r>
              <a:rPr lang="en-GB" sz="2800" dirty="0" smtClean="0"/>
              <a:t>Brain-gut axis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 smtClean="0"/>
              <a:t>Do not assume that because one has chewed properly, swallowed and digested the food, that it is readily available for body metabolism.</a:t>
            </a:r>
          </a:p>
          <a:p>
            <a:r>
              <a:rPr lang="en-GB" sz="3200" dirty="0" smtClean="0"/>
              <a:t>For this to happen, the food needs to be </a:t>
            </a:r>
            <a:r>
              <a:rPr lang="en-GB" sz="3200" u="sng" dirty="0" smtClean="0"/>
              <a:t>absorbed</a:t>
            </a:r>
            <a:r>
              <a:rPr lang="en-GB" sz="3200" dirty="0" smtClean="0"/>
              <a:t> and then </a:t>
            </a:r>
            <a:r>
              <a:rPr lang="en-GB" sz="3200" u="sng" dirty="0" smtClean="0"/>
              <a:t>assimilated</a:t>
            </a:r>
          </a:p>
          <a:p>
            <a:endParaRPr lang="en-GB" sz="3200" u="sng" dirty="0" smtClean="0"/>
          </a:p>
          <a:p>
            <a:r>
              <a:rPr lang="en-GB" sz="3200" dirty="0" smtClean="0"/>
              <a:t>Chemical digestion involves </a:t>
            </a:r>
            <a:r>
              <a:rPr lang="en-GB" sz="3200" b="1" dirty="0" smtClean="0"/>
              <a:t>hydrolysis</a:t>
            </a:r>
            <a:r>
              <a:rPr lang="en-GB" sz="3200" dirty="0" smtClean="0"/>
              <a:t> </a:t>
            </a:r>
            <a:r>
              <a:rPr lang="en-GB" dirty="0" smtClean="0"/>
              <a:t>[H</a:t>
            </a:r>
            <a:r>
              <a:rPr lang="en-GB" dirty="0" smtClean="0">
                <a:latin typeface="Calibri"/>
              </a:rPr>
              <a:t>₂</a:t>
            </a:r>
            <a:r>
              <a:rPr lang="en-GB" dirty="0" smtClean="0"/>
              <a:t>O is required]</a:t>
            </a:r>
            <a:endParaRPr lang="en-GB" b="1" dirty="0" smtClean="0"/>
          </a:p>
          <a:p>
            <a:r>
              <a:rPr lang="en-GB" sz="3200" dirty="0" smtClean="0"/>
              <a:t>Growth, repair and regeneration involve </a:t>
            </a:r>
            <a:r>
              <a:rPr lang="en-GB" sz="3200" b="1" dirty="0" smtClean="0"/>
              <a:t>condensation</a:t>
            </a:r>
            <a:r>
              <a:rPr lang="en-GB" sz="3200" dirty="0" smtClean="0"/>
              <a:t> </a:t>
            </a:r>
            <a:r>
              <a:rPr lang="en-GB" dirty="0" smtClean="0"/>
              <a:t>[production of water from metabolism]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 houses well stored with provisions are most likely to be full of mice, so the bodies of those that eat much are full of disease</a:t>
            </a:r>
          </a:p>
          <a:p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Laertius Diogenes</a:t>
            </a:r>
          </a:p>
          <a:p>
            <a:pPr>
              <a:buNone/>
            </a:pPr>
            <a:r>
              <a:rPr lang="en-US" sz="3600" dirty="0" smtClean="0"/>
              <a:t>			Greek author, 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century CE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Let us write and speak proper English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He bought for his dog 6 iPods</a:t>
            </a:r>
          </a:p>
          <a:p>
            <a:endParaRPr lang="en-GB" dirty="0" smtClean="0"/>
          </a:p>
          <a:p>
            <a:r>
              <a:rPr lang="en-GB" dirty="0" smtClean="0"/>
              <a:t>She was kept by a sponsor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sz="6000" dirty="0" smtClean="0"/>
              <a:t>Thank you</a:t>
            </a:r>
            <a:endParaRPr lang="en-GB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 smtClean="0"/>
          </a:p>
          <a:p>
            <a:r>
              <a:rPr lang="en-US" sz="4000" dirty="0" smtClean="0"/>
              <a:t>Let food be your medicine and medicine be your food</a:t>
            </a:r>
          </a:p>
          <a:p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Hippocrates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sz="3200" dirty="0" smtClean="0"/>
              <a:t>The digestive system : anatomy and physiology</a:t>
            </a:r>
          </a:p>
          <a:p>
            <a:pPr lvl="1"/>
            <a:r>
              <a:rPr lang="en-GB" sz="3200" dirty="0" smtClean="0"/>
              <a:t>different organs</a:t>
            </a:r>
          </a:p>
          <a:p>
            <a:pPr lvl="2"/>
            <a:r>
              <a:rPr lang="en-GB" sz="2800" dirty="0" smtClean="0"/>
              <a:t>Mouth, oesophagus, stomach, intestines, rectum</a:t>
            </a:r>
          </a:p>
          <a:p>
            <a:pPr lvl="1"/>
            <a:r>
              <a:rPr lang="en-GB" sz="3200" dirty="0" smtClean="0"/>
              <a:t> regional specialization</a:t>
            </a:r>
          </a:p>
          <a:p>
            <a:pPr lvl="2"/>
            <a:r>
              <a:rPr lang="en-GB" sz="2800" dirty="0" smtClean="0"/>
              <a:t> Mechanical digestion</a:t>
            </a:r>
          </a:p>
          <a:p>
            <a:pPr lvl="2"/>
            <a:r>
              <a:rPr lang="en-GB" sz="2800" dirty="0" smtClean="0"/>
              <a:t>Chemical digestion</a:t>
            </a:r>
          </a:p>
          <a:p>
            <a:pPr lvl="2"/>
            <a:r>
              <a:rPr lang="en-GB" sz="2800" dirty="0" smtClean="0"/>
              <a:t>Absorption of nutrients</a:t>
            </a:r>
          </a:p>
          <a:p>
            <a:pPr lvl="2"/>
            <a:r>
              <a:rPr lang="en-GB" sz="2800" dirty="0" smtClean="0"/>
              <a:t>Expulsion of remnants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Content Placeholder 5" descr="alimentar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28950" y="1447800"/>
            <a:ext cx="3543300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sz="3200" dirty="0" smtClean="0"/>
              <a:t>Gut function is very well co-ordinated, with  its own complex and relatively independent nervous system  - </a:t>
            </a:r>
            <a:r>
              <a:rPr lang="en-GB" sz="3200" b="1" dirty="0" smtClean="0"/>
              <a:t>gut brain </a:t>
            </a:r>
            <a:r>
              <a:rPr lang="en-GB" sz="3200" dirty="0" smtClean="0"/>
              <a:t>(Enteric Nervous System)</a:t>
            </a:r>
          </a:p>
          <a:p>
            <a:endParaRPr lang="en-GB" sz="3200" dirty="0" smtClean="0"/>
          </a:p>
          <a:p>
            <a:r>
              <a:rPr lang="en-GB" sz="3200" dirty="0" smtClean="0"/>
              <a:t>Gut processes are sub-conscious. We are usually aware of them only when things go wrong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dirty="0" smtClean="0"/>
              <a:t>“You are what you eat”</a:t>
            </a:r>
          </a:p>
          <a:p>
            <a:r>
              <a:rPr lang="en-GB" sz="3200" dirty="0" smtClean="0"/>
              <a:t>Functions of the digestive system</a:t>
            </a:r>
          </a:p>
          <a:p>
            <a:pPr lvl="1"/>
            <a:r>
              <a:rPr lang="en-GB" sz="3200" dirty="0" smtClean="0"/>
              <a:t>Basically :    </a:t>
            </a:r>
            <a:r>
              <a:rPr lang="en-GB" sz="3200" b="1" dirty="0" smtClean="0"/>
              <a:t>digestion</a:t>
            </a:r>
            <a:r>
              <a:rPr lang="en-GB" sz="3200" dirty="0" smtClean="0"/>
              <a:t> (mechanical and chemical)</a:t>
            </a:r>
          </a:p>
          <a:p>
            <a:pPr lvl="1">
              <a:buNone/>
            </a:pPr>
            <a:r>
              <a:rPr lang="en-GB" sz="3200" dirty="0" smtClean="0"/>
              <a:t>            and    </a:t>
            </a:r>
            <a:r>
              <a:rPr lang="en-GB" sz="3200" b="1" dirty="0" smtClean="0"/>
              <a:t>absorption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By means of our digestive system, we process organic matter, extract nutrients, building materials and fuel, and eliminate the rest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Many drugs are administered orally. How do they work? (at the cellular level)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When our digestive system is healthy, it functions well and this determines our energy level, our longevity and state of body and mind.</a:t>
            </a:r>
          </a:p>
          <a:p>
            <a:endParaRPr lang="en-GB" sz="3200" dirty="0" smtClean="0"/>
          </a:p>
          <a:p>
            <a:r>
              <a:rPr lang="en-GB" sz="3200" dirty="0" smtClean="0"/>
              <a:t>Stress alters the balance of the Autonomic Nervous System; and thus indirectly, the ENS</a:t>
            </a:r>
          </a:p>
          <a:p>
            <a:endParaRPr lang="en-GB" sz="3200" dirty="0" smtClean="0"/>
          </a:p>
          <a:p>
            <a:r>
              <a:rPr lang="en-GB" sz="3200" dirty="0" smtClean="0"/>
              <a:t>Why are meals usually preceded by prayer?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we eat?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Reasons for eating differ</a:t>
            </a:r>
          </a:p>
          <a:p>
            <a:pPr lvl="1"/>
            <a:r>
              <a:rPr lang="en-GB" sz="3200" dirty="0" smtClean="0"/>
              <a:t>There are those that </a:t>
            </a:r>
            <a:r>
              <a:rPr lang="en-GB" sz="3200" b="1" u="sng" dirty="0" smtClean="0"/>
              <a:t>eat</a:t>
            </a:r>
            <a:r>
              <a:rPr lang="en-GB" sz="3200" u="sng" dirty="0" smtClean="0"/>
              <a:t> to live</a:t>
            </a:r>
          </a:p>
          <a:p>
            <a:pPr lvl="1"/>
            <a:r>
              <a:rPr lang="en-GB" sz="3200" dirty="0" smtClean="0"/>
              <a:t>There are those that </a:t>
            </a:r>
            <a:r>
              <a:rPr lang="en-GB" sz="3200" b="1" u="sng" dirty="0" smtClean="0"/>
              <a:t>live</a:t>
            </a:r>
            <a:r>
              <a:rPr lang="en-GB" sz="3200" u="sng" dirty="0" smtClean="0"/>
              <a:t> to eat</a:t>
            </a:r>
          </a:p>
          <a:p>
            <a:r>
              <a:rPr lang="en-GB" sz="3200" dirty="0" smtClean="0"/>
              <a:t>Gluttony is one of the 7 deadly sins</a:t>
            </a:r>
          </a:p>
          <a:p>
            <a:r>
              <a:rPr lang="en-GB" sz="3200" dirty="0" smtClean="0"/>
              <a:t>Eating is a social event</a:t>
            </a:r>
          </a:p>
          <a:p>
            <a:pPr lvl="2"/>
            <a:r>
              <a:rPr lang="en-GB" sz="2800" dirty="0" smtClean="0"/>
              <a:t>Culinary and hospitality industries</a:t>
            </a:r>
          </a:p>
          <a:p>
            <a:pPr lvl="2"/>
            <a:r>
              <a:rPr lang="en-GB" sz="2800" dirty="0" smtClean="0"/>
              <a:t>Agriculture, horticulture</a:t>
            </a:r>
          </a:p>
          <a:p>
            <a:pPr lvl="2"/>
            <a:r>
              <a:rPr lang="en-GB" sz="2800" dirty="0" smtClean="0"/>
              <a:t>Industries producing artificial </a:t>
            </a:r>
            <a:r>
              <a:rPr lang="en-GB" sz="2800" dirty="0" err="1" smtClean="0"/>
              <a:t>colorings</a:t>
            </a:r>
            <a:r>
              <a:rPr lang="en-GB" sz="2800" dirty="0" smtClean="0"/>
              <a:t>, </a:t>
            </a:r>
            <a:r>
              <a:rPr lang="en-GB" sz="2800" dirty="0" err="1" smtClean="0"/>
              <a:t>flavorings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awm   Intro - GIT and Nutrition, 2016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It matters:</a:t>
            </a:r>
          </a:p>
          <a:p>
            <a:pPr lvl="1"/>
            <a:r>
              <a:rPr lang="en-GB" sz="3200" dirty="0" smtClean="0"/>
              <a:t> what you eat		</a:t>
            </a:r>
            <a:r>
              <a:rPr lang="en-GB" sz="2800" dirty="0" smtClean="0"/>
              <a:t>balanced diet</a:t>
            </a:r>
            <a:endParaRPr lang="en-GB" sz="3200" dirty="0" smtClean="0"/>
          </a:p>
          <a:p>
            <a:pPr lvl="1"/>
            <a:r>
              <a:rPr lang="en-GB" sz="3200" dirty="0" smtClean="0"/>
              <a:t> how you eat it		</a:t>
            </a:r>
            <a:r>
              <a:rPr lang="en-GB" sz="2800" dirty="0" smtClean="0"/>
              <a:t>fast, slow</a:t>
            </a:r>
          </a:p>
          <a:p>
            <a:pPr lvl="1"/>
            <a:r>
              <a:rPr lang="en-GB" sz="3200" dirty="0" smtClean="0"/>
              <a:t> when you eat		</a:t>
            </a:r>
            <a:r>
              <a:rPr lang="en-GB" sz="2800" dirty="0" smtClean="0"/>
              <a:t>time of day, how often?</a:t>
            </a:r>
          </a:p>
          <a:p>
            <a:pPr lvl="1"/>
            <a:r>
              <a:rPr lang="en-GB" sz="3200" dirty="0" smtClean="0"/>
              <a:t> where you eat		</a:t>
            </a:r>
            <a:r>
              <a:rPr lang="en-GB" sz="2800" dirty="0" smtClean="0"/>
              <a:t>on the run? ‘safe’ atmosphere?</a:t>
            </a:r>
          </a:p>
          <a:p>
            <a:pPr lvl="1"/>
            <a:r>
              <a:rPr lang="en-GB" sz="3200" dirty="0" smtClean="0"/>
              <a:t> how you prepare what you eat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awm</a:t>
            </a:r>
            <a:r>
              <a:rPr lang="en-GB" dirty="0" smtClean="0"/>
              <a:t>   Intro - GIT and Nutrition,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2297</TotalTime>
  <Words>844</Words>
  <Application>Microsoft Office PowerPoint</Application>
  <PresentationFormat>On-screen Show (4:3)</PresentationFormat>
  <Paragraphs>136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Overview: The Digestive System and Nutrition</vt:lpstr>
      <vt:lpstr>Slide 2</vt:lpstr>
      <vt:lpstr>Functions</vt:lpstr>
      <vt:lpstr>Slide 4</vt:lpstr>
      <vt:lpstr>Slide 5</vt:lpstr>
      <vt:lpstr>Slide 6</vt:lpstr>
      <vt:lpstr>Slide 7</vt:lpstr>
      <vt:lpstr>Why do we eat?</vt:lpstr>
      <vt:lpstr>Slide 9</vt:lpstr>
      <vt:lpstr>Slide 10</vt:lpstr>
      <vt:lpstr>How important is water?</vt:lpstr>
      <vt:lpstr>Slide 12</vt:lpstr>
      <vt:lpstr>Slide 13</vt:lpstr>
      <vt:lpstr>Slide 14</vt:lpstr>
      <vt:lpstr>Slide 15</vt:lpstr>
      <vt:lpstr>Slide 16</vt:lpstr>
      <vt:lpstr>Let us write and speak proper English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Physiology of the Digestive System</dc:title>
  <dc:creator>Anne</dc:creator>
  <cp:lastModifiedBy>Ann</cp:lastModifiedBy>
  <cp:revision>112</cp:revision>
  <dcterms:created xsi:type="dcterms:W3CDTF">2006-08-16T00:00:00Z</dcterms:created>
  <dcterms:modified xsi:type="dcterms:W3CDTF">2016-09-26T18:25:14Z</dcterms:modified>
</cp:coreProperties>
</file>