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0" r:id="rId9"/>
    <p:sldId id="263" r:id="rId10"/>
    <p:sldId id="291" r:id="rId11"/>
    <p:sldId id="280" r:id="rId12"/>
    <p:sldId id="264" r:id="rId13"/>
    <p:sldId id="265" r:id="rId14"/>
    <p:sldId id="266" r:id="rId15"/>
    <p:sldId id="267" r:id="rId16"/>
    <p:sldId id="268" r:id="rId17"/>
    <p:sldId id="269" r:id="rId18"/>
    <p:sldId id="289" r:id="rId19"/>
    <p:sldId id="270" r:id="rId20"/>
    <p:sldId id="271" r:id="rId21"/>
    <p:sldId id="292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76" autoAdjust="0"/>
    <p:restoredTop sz="94660"/>
  </p:normalViewPr>
  <p:slideViewPr>
    <p:cSldViewPr>
      <p:cViewPr>
        <p:scale>
          <a:sx n="90" d="100"/>
          <a:sy n="90" d="100"/>
        </p:scale>
        <p:origin x="-42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FA2DF8-BAB0-4B66-88BF-5D9E9CBE63D6}" type="datetimeFigureOut">
              <a:rPr lang="en-US" smtClean="0"/>
              <a:pPr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4F517C8-94CF-46F8-9498-F7DA2431E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514600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/>
              <a:t>HAEMOPOIESIS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Duodenum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Upper jejunum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Active transport via CMT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10% of NDR  15-18mg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HCL from stomach :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oxyntic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cells (parietal cells)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Achlorhydria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 Absorption /Transport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9600" y="838200"/>
            <a:ext cx="8534400" cy="4978063"/>
            <a:chOff x="609600" y="1066800"/>
            <a:chExt cx="8534400" cy="4978063"/>
          </a:xfrm>
        </p:grpSpPr>
        <p:grpSp>
          <p:nvGrpSpPr>
            <p:cNvPr id="14" name="Group 13"/>
            <p:cNvGrpSpPr/>
            <p:nvPr/>
          </p:nvGrpSpPr>
          <p:grpSpPr>
            <a:xfrm>
              <a:off x="1752600" y="1828800"/>
              <a:ext cx="5257800" cy="3201988"/>
              <a:chOff x="1447800" y="2971800"/>
              <a:chExt cx="5257800" cy="3201988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447800" y="6172200"/>
                <a:ext cx="5257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/>
              <p:cNvSpPr/>
              <p:nvPr/>
            </p:nvSpPr>
            <p:spPr>
              <a:xfrm>
                <a:off x="1828800" y="4953000"/>
                <a:ext cx="685800" cy="12192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895600" y="5715000"/>
                <a:ext cx="685800" cy="4572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962400" y="5410200"/>
                <a:ext cx="685800" cy="7620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029200" y="2971800"/>
                <a:ext cx="685800" cy="32004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828800" y="2971800"/>
                <a:ext cx="685800" cy="1981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895600" y="2971800"/>
                <a:ext cx="685800" cy="2743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962400" y="2971800"/>
                <a:ext cx="685800" cy="2438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rot="16200000" flipH="1">
              <a:off x="5753100" y="4838700"/>
              <a:ext cx="838200" cy="76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858000" y="5410200"/>
              <a:ext cx="228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Fe Overload</a:t>
              </a:r>
              <a:endParaRPr lang="en-US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14800" y="5029200"/>
              <a:ext cx="1371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Anemia of Chronic disorders</a:t>
              </a:r>
              <a:endParaRPr lang="en-US" sz="20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00400" y="5029200"/>
              <a:ext cx="685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Fe Def.</a:t>
              </a:r>
              <a:endParaRPr lang="en-US" sz="20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66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(N) Serum Fe</a:t>
              </a:r>
              <a:endParaRPr lang="en-US" sz="2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9600" y="3103602"/>
              <a:ext cx="1066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TIBC</a:t>
              </a:r>
              <a:endParaRPr lang="en-US" sz="30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95400" y="1066800"/>
              <a:ext cx="1066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UIBC</a:t>
              </a:r>
              <a:endParaRPr lang="en-US" sz="3000" b="1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6200000" flipV="1">
              <a:off x="1866900" y="1714500"/>
              <a:ext cx="53340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Left Brace 26"/>
            <p:cNvSpPr/>
            <p:nvPr/>
          </p:nvSpPr>
          <p:spPr>
            <a:xfrm>
              <a:off x="1600200" y="1905000"/>
              <a:ext cx="304800" cy="29718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24600" y="1295400"/>
              <a:ext cx="2286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err="1" smtClean="0"/>
                <a:t>Transferrin</a:t>
              </a:r>
              <a:r>
                <a:rPr lang="en-US" sz="3000" b="1" dirty="0" smtClean="0"/>
                <a:t> </a:t>
              </a:r>
              <a:endParaRPr lang="en-US" sz="30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33400" y="5791201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TIBC 40 – 75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mol/L = Serum Fe10 – 30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mol/L  + UIBC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924800" cy="5745960"/>
          </a:xfrm>
        </p:spPr>
        <p:txBody>
          <a:bodyPr>
            <a:norm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Transferrin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 globulin 80,000 liver synthesis rate &amp; level of stored iron.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Binds iron loosely : 2 atoms / molecule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30% saturated when plasma Fe is within (N) limits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 Absorption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981200"/>
            <a:ext cx="2362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Reductase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3496" y="5029200"/>
            <a:ext cx="1981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Heme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Transporter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2819400"/>
            <a:ext cx="1981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Hephaestin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3276600"/>
            <a:ext cx="19050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IREG 1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5105400"/>
            <a:ext cx="1524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Ferritin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29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048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886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696" y="5410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Heme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6019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Intestinal Lumen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602700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Enterocyte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60270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Storage Pathway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648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400" y="4648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510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9200" y="5100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38800" y="556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556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4200" y="3962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19200" y="3276600"/>
            <a:ext cx="16002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DCT1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05200" y="3124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++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0" y="44958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Heme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Oxidase</a:t>
            </a:r>
            <a:endParaRPr lang="en-US" sz="20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81400" y="5334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Heme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67200" y="31242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Ferro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xidase</a:t>
            </a:r>
            <a:endParaRPr lang="en-US" sz="20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86400" y="3276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15000" y="304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Transport Pathway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86600" y="1524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248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29200" y="1524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3+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67400" y="1524000"/>
            <a:ext cx="12192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Fe</a:t>
            </a:r>
          </a:p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Binding Proteins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1881503" y="4228651"/>
            <a:ext cx="633097" cy="800549"/>
          </a:xfrm>
          <a:custGeom>
            <a:avLst/>
            <a:gdLst>
              <a:gd name="connsiteX0" fmla="*/ 153774 w 994432"/>
              <a:gd name="connsiteY0" fmla="*/ 4136 h 874291"/>
              <a:gd name="connsiteX1" fmla="*/ 596226 w 994432"/>
              <a:gd name="connsiteY1" fmla="*/ 18884 h 874291"/>
              <a:gd name="connsiteX2" fmla="*/ 610974 w 994432"/>
              <a:gd name="connsiteY2" fmla="*/ 63130 h 874291"/>
              <a:gd name="connsiteX3" fmla="*/ 596226 w 994432"/>
              <a:gd name="connsiteY3" fmla="*/ 225362 h 874291"/>
              <a:gd name="connsiteX4" fmla="*/ 492987 w 994432"/>
              <a:gd name="connsiteY4" fmla="*/ 269607 h 874291"/>
              <a:gd name="connsiteX5" fmla="*/ 360252 w 994432"/>
              <a:gd name="connsiteY5" fmla="*/ 343349 h 874291"/>
              <a:gd name="connsiteX6" fmla="*/ 271762 w 994432"/>
              <a:gd name="connsiteY6" fmla="*/ 387594 h 874291"/>
              <a:gd name="connsiteX7" fmla="*/ 227516 w 994432"/>
              <a:gd name="connsiteY7" fmla="*/ 417091 h 874291"/>
              <a:gd name="connsiteX8" fmla="*/ 168523 w 994432"/>
              <a:gd name="connsiteY8" fmla="*/ 431839 h 874291"/>
              <a:gd name="connsiteX9" fmla="*/ 35787 w 994432"/>
              <a:gd name="connsiteY9" fmla="*/ 461336 h 874291"/>
              <a:gd name="connsiteX10" fmla="*/ 271762 w 994432"/>
              <a:gd name="connsiteY10" fmla="*/ 520330 h 874291"/>
              <a:gd name="connsiteX11" fmla="*/ 389749 w 994432"/>
              <a:gd name="connsiteY11" fmla="*/ 535078 h 874291"/>
              <a:gd name="connsiteX12" fmla="*/ 802703 w 994432"/>
              <a:gd name="connsiteY12" fmla="*/ 579323 h 874291"/>
              <a:gd name="connsiteX13" fmla="*/ 891194 w 994432"/>
              <a:gd name="connsiteY13" fmla="*/ 608820 h 874291"/>
              <a:gd name="connsiteX14" fmla="*/ 994432 w 994432"/>
              <a:gd name="connsiteY14" fmla="*/ 623568 h 874291"/>
              <a:gd name="connsiteX15" fmla="*/ 891194 w 994432"/>
              <a:gd name="connsiteY15" fmla="*/ 653065 h 874291"/>
              <a:gd name="connsiteX16" fmla="*/ 802703 w 994432"/>
              <a:gd name="connsiteY16" fmla="*/ 697310 h 874291"/>
              <a:gd name="connsiteX17" fmla="*/ 640471 w 994432"/>
              <a:gd name="connsiteY17" fmla="*/ 785801 h 874291"/>
              <a:gd name="connsiteX18" fmla="*/ 596226 w 994432"/>
              <a:gd name="connsiteY18" fmla="*/ 800549 h 874291"/>
              <a:gd name="connsiteX19" fmla="*/ 551981 w 994432"/>
              <a:gd name="connsiteY19" fmla="*/ 830046 h 874291"/>
              <a:gd name="connsiteX20" fmla="*/ 360252 w 994432"/>
              <a:gd name="connsiteY20" fmla="*/ 844794 h 874291"/>
              <a:gd name="connsiteX21" fmla="*/ 271762 w 994432"/>
              <a:gd name="connsiteY21" fmla="*/ 859543 h 874291"/>
              <a:gd name="connsiteX22" fmla="*/ 227516 w 994432"/>
              <a:gd name="connsiteY22" fmla="*/ 874291 h 874291"/>
              <a:gd name="connsiteX23" fmla="*/ 212768 w 994432"/>
              <a:gd name="connsiteY23" fmla="*/ 859543 h 87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94432" h="874291">
                <a:moveTo>
                  <a:pt x="153774" y="4136"/>
                </a:moveTo>
                <a:cubicBezTo>
                  <a:pt x="301258" y="9052"/>
                  <a:pt x="449873" y="0"/>
                  <a:pt x="596226" y="18884"/>
                </a:cubicBezTo>
                <a:cubicBezTo>
                  <a:pt x="611645" y="20874"/>
                  <a:pt x="610974" y="47584"/>
                  <a:pt x="610974" y="63130"/>
                </a:cubicBezTo>
                <a:cubicBezTo>
                  <a:pt x="610974" y="117430"/>
                  <a:pt x="612195" y="173463"/>
                  <a:pt x="596226" y="225362"/>
                </a:cubicBezTo>
                <a:cubicBezTo>
                  <a:pt x="587738" y="252948"/>
                  <a:pt x="509000" y="265604"/>
                  <a:pt x="492987" y="269607"/>
                </a:cubicBezTo>
                <a:cubicBezTo>
                  <a:pt x="391562" y="337224"/>
                  <a:pt x="438129" y="317391"/>
                  <a:pt x="360252" y="343349"/>
                </a:cubicBezTo>
                <a:cubicBezTo>
                  <a:pt x="233456" y="427880"/>
                  <a:pt x="393879" y="326536"/>
                  <a:pt x="271762" y="387594"/>
                </a:cubicBezTo>
                <a:cubicBezTo>
                  <a:pt x="255908" y="395521"/>
                  <a:pt x="243808" y="410109"/>
                  <a:pt x="227516" y="417091"/>
                </a:cubicBezTo>
                <a:cubicBezTo>
                  <a:pt x="208885" y="425076"/>
                  <a:pt x="188310" y="427442"/>
                  <a:pt x="168523" y="431839"/>
                </a:cubicBezTo>
                <a:cubicBezTo>
                  <a:pt x="0" y="469289"/>
                  <a:pt x="179669" y="425367"/>
                  <a:pt x="35787" y="461336"/>
                </a:cubicBezTo>
                <a:cubicBezTo>
                  <a:pt x="104355" y="564187"/>
                  <a:pt x="44505" y="499670"/>
                  <a:pt x="271762" y="520330"/>
                </a:cubicBezTo>
                <a:cubicBezTo>
                  <a:pt x="311234" y="523918"/>
                  <a:pt x="350420" y="530162"/>
                  <a:pt x="389749" y="535078"/>
                </a:cubicBezTo>
                <a:cubicBezTo>
                  <a:pt x="591057" y="585404"/>
                  <a:pt x="268180" y="508053"/>
                  <a:pt x="802703" y="579323"/>
                </a:cubicBezTo>
                <a:cubicBezTo>
                  <a:pt x="833523" y="583432"/>
                  <a:pt x="860414" y="604423"/>
                  <a:pt x="891194" y="608820"/>
                </a:cubicBezTo>
                <a:lnTo>
                  <a:pt x="994432" y="623568"/>
                </a:lnTo>
                <a:cubicBezTo>
                  <a:pt x="975536" y="628292"/>
                  <a:pt x="912348" y="642488"/>
                  <a:pt x="891194" y="653065"/>
                </a:cubicBezTo>
                <a:cubicBezTo>
                  <a:pt x="776836" y="710244"/>
                  <a:pt x="913914" y="660241"/>
                  <a:pt x="802703" y="697310"/>
                </a:cubicBezTo>
                <a:cubicBezTo>
                  <a:pt x="748849" y="733213"/>
                  <a:pt x="707390" y="763495"/>
                  <a:pt x="640471" y="785801"/>
                </a:cubicBezTo>
                <a:lnTo>
                  <a:pt x="596226" y="800549"/>
                </a:lnTo>
                <a:cubicBezTo>
                  <a:pt x="581478" y="810381"/>
                  <a:pt x="569403" y="826779"/>
                  <a:pt x="551981" y="830046"/>
                </a:cubicBezTo>
                <a:cubicBezTo>
                  <a:pt x="488980" y="841859"/>
                  <a:pt x="423998" y="838084"/>
                  <a:pt x="360252" y="844794"/>
                </a:cubicBezTo>
                <a:cubicBezTo>
                  <a:pt x="330513" y="847924"/>
                  <a:pt x="300953" y="853056"/>
                  <a:pt x="271762" y="859543"/>
                </a:cubicBezTo>
                <a:cubicBezTo>
                  <a:pt x="256586" y="862915"/>
                  <a:pt x="243062" y="874291"/>
                  <a:pt x="227516" y="874291"/>
                </a:cubicBezTo>
                <a:cubicBezTo>
                  <a:pt x="220564" y="874291"/>
                  <a:pt x="217684" y="864459"/>
                  <a:pt x="212768" y="859543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752600" y="2362201"/>
            <a:ext cx="530942" cy="914400"/>
          </a:xfrm>
          <a:custGeom>
            <a:avLst/>
            <a:gdLst>
              <a:gd name="connsiteX0" fmla="*/ 0 w 530942"/>
              <a:gd name="connsiteY0" fmla="*/ 0 h 958645"/>
              <a:gd name="connsiteX1" fmla="*/ 44246 w 530942"/>
              <a:gd name="connsiteY1" fmla="*/ 14748 h 958645"/>
              <a:gd name="connsiteX2" fmla="*/ 280220 w 530942"/>
              <a:gd name="connsiteY2" fmla="*/ 44245 h 958645"/>
              <a:gd name="connsiteX3" fmla="*/ 383458 w 530942"/>
              <a:gd name="connsiteY3" fmla="*/ 117987 h 958645"/>
              <a:gd name="connsiteX4" fmla="*/ 471949 w 530942"/>
              <a:gd name="connsiteY4" fmla="*/ 206478 h 958645"/>
              <a:gd name="connsiteX5" fmla="*/ 516194 w 530942"/>
              <a:gd name="connsiteY5" fmla="*/ 250723 h 958645"/>
              <a:gd name="connsiteX6" fmla="*/ 530942 w 530942"/>
              <a:gd name="connsiteY6" fmla="*/ 294968 h 958645"/>
              <a:gd name="connsiteX7" fmla="*/ 309716 w 530942"/>
              <a:gd name="connsiteY7" fmla="*/ 383458 h 958645"/>
              <a:gd name="connsiteX8" fmla="*/ 250723 w 530942"/>
              <a:gd name="connsiteY8" fmla="*/ 471948 h 958645"/>
              <a:gd name="connsiteX9" fmla="*/ 162233 w 530942"/>
              <a:gd name="connsiteY9" fmla="*/ 501445 h 958645"/>
              <a:gd name="connsiteX10" fmla="*/ 117987 w 530942"/>
              <a:gd name="connsiteY10" fmla="*/ 530942 h 958645"/>
              <a:gd name="connsiteX11" fmla="*/ 73742 w 530942"/>
              <a:gd name="connsiteY11" fmla="*/ 545690 h 958645"/>
              <a:gd name="connsiteX12" fmla="*/ 44246 w 530942"/>
              <a:gd name="connsiteY12" fmla="*/ 589936 h 958645"/>
              <a:gd name="connsiteX13" fmla="*/ 58994 w 530942"/>
              <a:gd name="connsiteY13" fmla="*/ 781665 h 958645"/>
              <a:gd name="connsiteX14" fmla="*/ 73742 w 530942"/>
              <a:gd name="connsiteY14" fmla="*/ 825910 h 958645"/>
              <a:gd name="connsiteX15" fmla="*/ 117987 w 530942"/>
              <a:gd name="connsiteY15" fmla="*/ 855407 h 958645"/>
              <a:gd name="connsiteX16" fmla="*/ 206478 w 530942"/>
              <a:gd name="connsiteY16" fmla="*/ 943897 h 958645"/>
              <a:gd name="connsiteX17" fmla="*/ 250723 w 530942"/>
              <a:gd name="connsiteY17" fmla="*/ 958645 h 95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30942" h="958645">
                <a:moveTo>
                  <a:pt x="0" y="0"/>
                </a:moveTo>
                <a:cubicBezTo>
                  <a:pt x="14749" y="4916"/>
                  <a:pt x="28890" y="12323"/>
                  <a:pt x="44246" y="14748"/>
                </a:cubicBezTo>
                <a:cubicBezTo>
                  <a:pt x="122546" y="27111"/>
                  <a:pt x="280220" y="44245"/>
                  <a:pt x="280220" y="44245"/>
                </a:cubicBezTo>
                <a:cubicBezTo>
                  <a:pt x="471950" y="108156"/>
                  <a:pt x="314632" y="29496"/>
                  <a:pt x="383458" y="117987"/>
                </a:cubicBezTo>
                <a:cubicBezTo>
                  <a:pt x="409069" y="150915"/>
                  <a:pt x="442452" y="176981"/>
                  <a:pt x="471949" y="206478"/>
                </a:cubicBezTo>
                <a:lnTo>
                  <a:pt x="516194" y="250723"/>
                </a:lnTo>
                <a:cubicBezTo>
                  <a:pt x="521110" y="265471"/>
                  <a:pt x="530942" y="279422"/>
                  <a:pt x="530942" y="294968"/>
                </a:cubicBezTo>
                <a:cubicBezTo>
                  <a:pt x="530942" y="434352"/>
                  <a:pt x="463354" y="372484"/>
                  <a:pt x="309716" y="383458"/>
                </a:cubicBezTo>
                <a:cubicBezTo>
                  <a:pt x="290052" y="412955"/>
                  <a:pt x="284354" y="460737"/>
                  <a:pt x="250723" y="471948"/>
                </a:cubicBezTo>
                <a:lnTo>
                  <a:pt x="162233" y="501445"/>
                </a:lnTo>
                <a:cubicBezTo>
                  <a:pt x="147484" y="511277"/>
                  <a:pt x="133841" y="523015"/>
                  <a:pt x="117987" y="530942"/>
                </a:cubicBezTo>
                <a:cubicBezTo>
                  <a:pt x="104082" y="537894"/>
                  <a:pt x="85881" y="535978"/>
                  <a:pt x="73742" y="545690"/>
                </a:cubicBezTo>
                <a:cubicBezTo>
                  <a:pt x="59901" y="556763"/>
                  <a:pt x="54078" y="575187"/>
                  <a:pt x="44246" y="589936"/>
                </a:cubicBezTo>
                <a:cubicBezTo>
                  <a:pt x="49162" y="653846"/>
                  <a:pt x="51044" y="718061"/>
                  <a:pt x="58994" y="781665"/>
                </a:cubicBezTo>
                <a:cubicBezTo>
                  <a:pt x="60922" y="797091"/>
                  <a:pt x="64031" y="813771"/>
                  <a:pt x="73742" y="825910"/>
                </a:cubicBezTo>
                <a:cubicBezTo>
                  <a:pt x="84815" y="839751"/>
                  <a:pt x="104739" y="843631"/>
                  <a:pt x="117987" y="855407"/>
                </a:cubicBezTo>
                <a:cubicBezTo>
                  <a:pt x="149165" y="883121"/>
                  <a:pt x="166904" y="930706"/>
                  <a:pt x="206478" y="943897"/>
                </a:cubicBezTo>
                <a:lnTo>
                  <a:pt x="250723" y="958645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917290" y="1093585"/>
            <a:ext cx="1091381" cy="867950"/>
          </a:xfrm>
          <a:custGeom>
            <a:avLst/>
            <a:gdLst>
              <a:gd name="connsiteX0" fmla="*/ 427704 w 1091381"/>
              <a:gd name="connsiteY0" fmla="*/ 867950 h 867950"/>
              <a:gd name="connsiteX1" fmla="*/ 383458 w 1091381"/>
              <a:gd name="connsiteY1" fmla="*/ 823705 h 867950"/>
              <a:gd name="connsiteX2" fmla="*/ 324465 w 1091381"/>
              <a:gd name="connsiteY2" fmla="*/ 749963 h 867950"/>
              <a:gd name="connsiteX3" fmla="*/ 235975 w 1091381"/>
              <a:gd name="connsiteY3" fmla="*/ 690970 h 867950"/>
              <a:gd name="connsiteX4" fmla="*/ 191729 w 1091381"/>
              <a:gd name="connsiteY4" fmla="*/ 661473 h 867950"/>
              <a:gd name="connsiteX5" fmla="*/ 147484 w 1091381"/>
              <a:gd name="connsiteY5" fmla="*/ 631976 h 867950"/>
              <a:gd name="connsiteX6" fmla="*/ 103239 w 1091381"/>
              <a:gd name="connsiteY6" fmla="*/ 617228 h 867950"/>
              <a:gd name="connsiteX7" fmla="*/ 0 w 1091381"/>
              <a:gd name="connsiteY7" fmla="*/ 513989 h 867950"/>
              <a:gd name="connsiteX8" fmla="*/ 412955 w 1091381"/>
              <a:gd name="connsiteY8" fmla="*/ 469744 h 867950"/>
              <a:gd name="connsiteX9" fmla="*/ 471949 w 1091381"/>
              <a:gd name="connsiteY9" fmla="*/ 454996 h 867950"/>
              <a:gd name="connsiteX10" fmla="*/ 412955 w 1091381"/>
              <a:gd name="connsiteY10" fmla="*/ 307512 h 867950"/>
              <a:gd name="connsiteX11" fmla="*/ 368710 w 1091381"/>
              <a:gd name="connsiteY11" fmla="*/ 278015 h 867950"/>
              <a:gd name="connsiteX12" fmla="*/ 339213 w 1091381"/>
              <a:gd name="connsiteY12" fmla="*/ 233770 h 867950"/>
              <a:gd name="connsiteX13" fmla="*/ 250723 w 1091381"/>
              <a:gd name="connsiteY13" fmla="*/ 174776 h 867950"/>
              <a:gd name="connsiteX14" fmla="*/ 147484 w 1091381"/>
              <a:gd name="connsiteY14" fmla="*/ 86286 h 867950"/>
              <a:gd name="connsiteX15" fmla="*/ 1091381 w 1091381"/>
              <a:gd name="connsiteY15" fmla="*/ 71538 h 86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1381" h="867950">
                <a:moveTo>
                  <a:pt x="427704" y="867950"/>
                </a:moveTo>
                <a:cubicBezTo>
                  <a:pt x="412955" y="853202"/>
                  <a:pt x="397193" y="839402"/>
                  <a:pt x="383458" y="823705"/>
                </a:cubicBezTo>
                <a:cubicBezTo>
                  <a:pt x="362729" y="800015"/>
                  <a:pt x="347863" y="771021"/>
                  <a:pt x="324465" y="749963"/>
                </a:cubicBezTo>
                <a:cubicBezTo>
                  <a:pt x="298115" y="726248"/>
                  <a:pt x="265472" y="710634"/>
                  <a:pt x="235975" y="690970"/>
                </a:cubicBezTo>
                <a:lnTo>
                  <a:pt x="191729" y="661473"/>
                </a:lnTo>
                <a:cubicBezTo>
                  <a:pt x="176981" y="651641"/>
                  <a:pt x="164300" y="637581"/>
                  <a:pt x="147484" y="631976"/>
                </a:cubicBezTo>
                <a:lnTo>
                  <a:pt x="103239" y="617228"/>
                </a:lnTo>
                <a:cubicBezTo>
                  <a:pt x="1814" y="549610"/>
                  <a:pt x="25960" y="591865"/>
                  <a:pt x="0" y="513989"/>
                </a:cubicBezTo>
                <a:cubicBezTo>
                  <a:pt x="191201" y="450255"/>
                  <a:pt x="57431" y="485904"/>
                  <a:pt x="412955" y="469744"/>
                </a:cubicBezTo>
                <a:cubicBezTo>
                  <a:pt x="432620" y="464828"/>
                  <a:pt x="464832" y="473975"/>
                  <a:pt x="471949" y="454996"/>
                </a:cubicBezTo>
                <a:cubicBezTo>
                  <a:pt x="497669" y="386410"/>
                  <a:pt x="455730" y="343158"/>
                  <a:pt x="412955" y="307512"/>
                </a:cubicBezTo>
                <a:cubicBezTo>
                  <a:pt x="399338" y="296164"/>
                  <a:pt x="383458" y="287847"/>
                  <a:pt x="368710" y="278015"/>
                </a:cubicBezTo>
                <a:cubicBezTo>
                  <a:pt x="358878" y="263267"/>
                  <a:pt x="352553" y="245442"/>
                  <a:pt x="339213" y="233770"/>
                </a:cubicBezTo>
                <a:cubicBezTo>
                  <a:pt x="312534" y="210425"/>
                  <a:pt x="279084" y="196046"/>
                  <a:pt x="250723" y="174776"/>
                </a:cubicBezTo>
                <a:cubicBezTo>
                  <a:pt x="175043" y="118017"/>
                  <a:pt x="209110" y="147912"/>
                  <a:pt x="147484" y="86286"/>
                </a:cubicBezTo>
                <a:cubicBezTo>
                  <a:pt x="492639" y="0"/>
                  <a:pt x="186208" y="71538"/>
                  <a:pt x="1091381" y="7153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2362200" y="1143000"/>
            <a:ext cx="548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011194" y="1980406"/>
            <a:ext cx="167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6858794" y="5104606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2133600" y="6096000"/>
            <a:ext cx="5715000" cy="1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924800" y="47199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Blood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8154194" y="4495006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7239000" y="5486400"/>
            <a:ext cx="1295400" cy="6858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7086600" y="4191000"/>
            <a:ext cx="6858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5334000" y="4038600"/>
            <a:ext cx="1066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36" idx="2"/>
          </p:cNvCxnSpPr>
          <p:nvPr/>
        </p:nvCxnSpPr>
        <p:spPr>
          <a:xfrm rot="16200000" flipV="1">
            <a:off x="4974283" y="2459683"/>
            <a:ext cx="129093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515100" y="1257300"/>
            <a:ext cx="381000" cy="158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 flipH="1" flipV="1">
            <a:off x="2971800" y="4495800"/>
            <a:ext cx="1981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62000" y="4191000"/>
            <a:ext cx="25908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990600" y="3276600"/>
            <a:ext cx="25908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/>
          <p:cNvSpPr/>
          <p:nvPr/>
        </p:nvSpPr>
        <p:spPr>
          <a:xfrm>
            <a:off x="762000" y="1676400"/>
            <a:ext cx="457200" cy="1676400"/>
          </a:xfrm>
          <a:prstGeom prst="arc">
            <a:avLst>
              <a:gd name="adj1" fmla="val 16200000"/>
              <a:gd name="adj2" fmla="val 4780559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/>
          <p:cNvSpPr/>
          <p:nvPr/>
        </p:nvSpPr>
        <p:spPr>
          <a:xfrm>
            <a:off x="1157748" y="1981200"/>
            <a:ext cx="45719" cy="1066800"/>
          </a:xfrm>
          <a:prstGeom prst="arc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/>
          <p:nvPr/>
        </p:nvCxnSpPr>
        <p:spPr>
          <a:xfrm>
            <a:off x="1248696" y="5653548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534696" y="5562600"/>
            <a:ext cx="304800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16200000" flipH="1">
            <a:off x="6019800" y="2743200"/>
            <a:ext cx="11430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 flipH="1" flipV="1">
            <a:off x="7962900" y="2476500"/>
            <a:ext cx="5334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4114800" y="3505200"/>
            <a:ext cx="12954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2019302" y="5981699"/>
            <a:ext cx="228597" cy="1"/>
          </a:xfrm>
          <a:prstGeom prst="line">
            <a:avLst/>
          </a:prstGeom>
          <a:ln w="190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305800" cy="6172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						   Fe</a:t>
            </a:r>
            <a:r>
              <a:rPr lang="en-US" sz="3500" baseline="30000" dirty="0" smtClean="0">
                <a:latin typeface="Arial" pitchFamily="34" charset="0"/>
                <a:cs typeface="Arial" pitchFamily="34" charset="0"/>
              </a:rPr>
              <a:t>2+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DCT 1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Costransporter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	    	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						     H</a:t>
            </a:r>
            <a:r>
              <a:rPr lang="en-US" sz="3500" baseline="30000" dirty="0" smtClean="0">
                <a:latin typeface="Arial" pitchFamily="34" charset="0"/>
                <a:cs typeface="Arial" pitchFamily="34" charset="0"/>
              </a:rPr>
              <a:t>+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Tf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Transferin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IREG 1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Basolateral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Membrane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Hephaestin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Cu</a:t>
            </a:r>
            <a:r>
              <a:rPr lang="en-US" sz="35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containing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oxidase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marL="58738" indent="9525"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Idiopathic :</a:t>
            </a:r>
            <a:r>
              <a:rPr lang="en-US" sz="3500" dirty="0" err="1" smtClean="0">
                <a:latin typeface="Arial" pitchFamily="34" charset="0"/>
                <a:cs typeface="Arial" pitchFamily="34" charset="0"/>
                <a:sym typeface="Symbol"/>
              </a:rPr>
              <a:t>Haemosiderosis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Haemachromatosis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5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AbN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large amts of Fe absorbed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Some with </a:t>
            </a:r>
            <a:r>
              <a:rPr lang="en-US" sz="3500" dirty="0" smtClean="0">
                <a:latin typeface="Arial"/>
                <a:cs typeface="Arial"/>
              </a:rPr>
              <a:t>↑↑ levels of DCT 1 &amp; IREG 1</a:t>
            </a:r>
          </a:p>
          <a:p>
            <a:pPr>
              <a:spcBef>
                <a:spcPts val="0"/>
              </a:spcBef>
              <a:buNone/>
            </a:pPr>
            <a:r>
              <a:rPr lang="en-US" sz="3500" dirty="0" err="1" smtClean="0">
                <a:latin typeface="Arial"/>
                <a:cs typeface="Arial"/>
              </a:rPr>
              <a:t>Extramedullary</a:t>
            </a:r>
            <a:r>
              <a:rPr lang="en-US" sz="3500" dirty="0" smtClean="0">
                <a:latin typeface="Arial"/>
                <a:cs typeface="Arial"/>
              </a:rPr>
              <a:t> </a:t>
            </a:r>
            <a:r>
              <a:rPr lang="en-US" sz="3500" dirty="0" err="1" smtClean="0">
                <a:latin typeface="Arial"/>
                <a:cs typeface="Arial"/>
              </a:rPr>
              <a:t>haemopoiesis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05400" y="685800"/>
            <a:ext cx="1632156" cy="1160208"/>
            <a:chOff x="5410200" y="2057400"/>
            <a:chExt cx="1632156" cy="1160208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410200" y="2057400"/>
              <a:ext cx="1371600" cy="6096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442156" y="2684208"/>
              <a:ext cx="160020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 absorption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853440"/>
          <a:ext cx="8077200" cy="56890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8600"/>
                <a:gridCol w="4038600"/>
              </a:tblGrid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INCREASE</a:t>
                      </a:r>
                      <a:r>
                        <a:rPr lang="en-US" sz="2200" baseline="0" dirty="0" smtClean="0"/>
                        <a:t> 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REDUCED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Fe++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</a:t>
                      </a:r>
                      <a:r>
                        <a:rPr lang="en-US" sz="2200" baseline="30000" dirty="0" smtClean="0"/>
                        <a:t>+++</a:t>
                      </a:r>
                      <a:endParaRPr lang="en-US" sz="22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Inorganic</a:t>
                      </a:r>
                      <a:r>
                        <a:rPr lang="en-US" sz="2200" baseline="0" dirty="0" smtClean="0"/>
                        <a:t> Fe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Organic Fe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Acids/</a:t>
                      </a:r>
                      <a:r>
                        <a:rPr lang="en-US" sz="2200" dirty="0" err="1" smtClean="0"/>
                        <a:t>Vit</a:t>
                      </a:r>
                      <a:r>
                        <a:rPr lang="en-US" sz="2200" dirty="0" smtClean="0"/>
                        <a:t>.</a:t>
                      </a:r>
                      <a:r>
                        <a:rPr lang="en-US" sz="2200" baseline="0" dirty="0" smtClean="0"/>
                        <a:t> C/HCL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Alkali/antacids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1309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Solubilizing</a:t>
                      </a:r>
                      <a:r>
                        <a:rPr lang="en-US" sz="2200" baseline="0" dirty="0" smtClean="0"/>
                        <a:t> agents : Sugars/AAs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Pancreatic secretion 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130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 Deficiency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Precipitating  agents </a:t>
                      </a:r>
                      <a:r>
                        <a:rPr lang="en-US" sz="2200" dirty="0" err="1" smtClean="0"/>
                        <a:t>phytic</a:t>
                      </a:r>
                      <a:r>
                        <a:rPr lang="en-US" sz="2200" baseline="0" dirty="0" smtClean="0"/>
                        <a:t> acid</a:t>
                      </a:r>
                      <a:r>
                        <a:rPr lang="en-US" sz="2200" dirty="0" smtClean="0"/>
                        <a:t>/PO</a:t>
                      </a:r>
                      <a:r>
                        <a:rPr lang="en-US" sz="2200" baseline="-25000" dirty="0" smtClean="0"/>
                        <a:t>4</a:t>
                      </a:r>
                      <a:r>
                        <a:rPr lang="en-US" sz="2200" baseline="30000" dirty="0" smtClean="0"/>
                        <a:t>3-</a:t>
                      </a:r>
                      <a:r>
                        <a:rPr lang="en-US" sz="2200" dirty="0" smtClean="0"/>
                        <a:t>/HCO</a:t>
                      </a:r>
                      <a:r>
                        <a:rPr lang="en-US" sz="2200" baseline="-25000" dirty="0" smtClean="0"/>
                        <a:t>3</a:t>
                      </a:r>
                      <a:r>
                        <a:rPr lang="en-US" sz="2200" baseline="30000" dirty="0" smtClean="0"/>
                        <a:t>-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↑ </a:t>
                      </a:r>
                      <a:r>
                        <a:rPr lang="en-US" sz="2200" dirty="0" err="1" smtClean="0"/>
                        <a:t>Erythropoiesis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 excess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Pregnancy &amp; lactation 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↓ </a:t>
                      </a:r>
                      <a:r>
                        <a:rPr lang="en-US" sz="2200" dirty="0" err="1" smtClean="0"/>
                        <a:t>Erythropoiesis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Infection 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7394">
                <a:tc>
                  <a:txBody>
                    <a:bodyPr/>
                    <a:lstStyle/>
                    <a:p>
                      <a:endParaRPr lang="en-US"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Tea </a:t>
                      </a:r>
                      <a:r>
                        <a:rPr lang="en-US" sz="2200" dirty="0" err="1" smtClean="0"/>
                        <a:t>desferrioxamine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1309">
                <a:tc>
                  <a:txBody>
                    <a:bodyPr/>
                    <a:lstStyle/>
                    <a:p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/>
                        <a:t>Hemosiderosis</a:t>
                      </a:r>
                      <a:r>
                        <a:rPr lang="en-US" sz="2200" dirty="0" smtClean="0"/>
                        <a:t>  – </a:t>
                      </a:r>
                      <a:r>
                        <a:rPr lang="en-US" sz="2200" dirty="0" err="1" smtClean="0"/>
                        <a:t>haemachromatosis</a:t>
                      </a:r>
                      <a:endParaRPr lang="en-US" sz="2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Bone Marrow Uptake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transferrin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sideroblasts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(RBC precursors)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 +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Apoferritin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ferritin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733800" y="3886200"/>
            <a:ext cx="3529497" cy="1902542"/>
          </a:xfrm>
          <a:custGeom>
            <a:avLst/>
            <a:gdLst>
              <a:gd name="connsiteX0" fmla="*/ 255355 w 3529497"/>
              <a:gd name="connsiteY0" fmla="*/ 1504336 h 1902542"/>
              <a:gd name="connsiteX1" fmla="*/ 712555 w 3529497"/>
              <a:gd name="connsiteY1" fmla="*/ 1725561 h 1902542"/>
              <a:gd name="connsiteX2" fmla="*/ 860039 w 3529497"/>
              <a:gd name="connsiteY2" fmla="*/ 1755058 h 1902542"/>
              <a:gd name="connsiteX3" fmla="*/ 992774 w 3529497"/>
              <a:gd name="connsiteY3" fmla="*/ 1784555 h 1902542"/>
              <a:gd name="connsiteX4" fmla="*/ 1494219 w 3529497"/>
              <a:gd name="connsiteY4" fmla="*/ 1843548 h 1902542"/>
              <a:gd name="connsiteX5" fmla="*/ 1656452 w 3529497"/>
              <a:gd name="connsiteY5" fmla="*/ 1887794 h 1902542"/>
              <a:gd name="connsiteX6" fmla="*/ 1730194 w 3529497"/>
              <a:gd name="connsiteY6" fmla="*/ 1902542 h 1902542"/>
              <a:gd name="connsiteX7" fmla="*/ 2733084 w 3529497"/>
              <a:gd name="connsiteY7" fmla="*/ 1887794 h 1902542"/>
              <a:gd name="connsiteX8" fmla="*/ 2865819 w 3529497"/>
              <a:gd name="connsiteY8" fmla="*/ 1873045 h 1902542"/>
              <a:gd name="connsiteX9" fmla="*/ 3072297 w 3529497"/>
              <a:gd name="connsiteY9" fmla="*/ 1858297 h 1902542"/>
              <a:gd name="connsiteX10" fmla="*/ 3175536 w 3529497"/>
              <a:gd name="connsiteY10" fmla="*/ 1814052 h 1902542"/>
              <a:gd name="connsiteX11" fmla="*/ 3234529 w 3529497"/>
              <a:gd name="connsiteY11" fmla="*/ 1769806 h 1902542"/>
              <a:gd name="connsiteX12" fmla="*/ 3278774 w 3529497"/>
              <a:gd name="connsiteY12" fmla="*/ 1740310 h 1902542"/>
              <a:gd name="connsiteX13" fmla="*/ 3367265 w 3529497"/>
              <a:gd name="connsiteY13" fmla="*/ 1651819 h 1902542"/>
              <a:gd name="connsiteX14" fmla="*/ 3455755 w 3529497"/>
              <a:gd name="connsiteY14" fmla="*/ 1548581 h 1902542"/>
              <a:gd name="connsiteX15" fmla="*/ 3470503 w 3529497"/>
              <a:gd name="connsiteY15" fmla="*/ 1504336 h 1902542"/>
              <a:gd name="connsiteX16" fmla="*/ 3500000 w 3529497"/>
              <a:gd name="connsiteY16" fmla="*/ 1460090 h 1902542"/>
              <a:gd name="connsiteX17" fmla="*/ 3529497 w 3529497"/>
              <a:gd name="connsiteY17" fmla="*/ 1371600 h 1902542"/>
              <a:gd name="connsiteX18" fmla="*/ 3514748 w 3529497"/>
              <a:gd name="connsiteY18" fmla="*/ 958645 h 1902542"/>
              <a:gd name="connsiteX19" fmla="*/ 3470503 w 3529497"/>
              <a:gd name="connsiteY19" fmla="*/ 870155 h 1902542"/>
              <a:gd name="connsiteX20" fmla="*/ 3426258 w 3529497"/>
              <a:gd name="connsiteY20" fmla="*/ 825910 h 1902542"/>
              <a:gd name="connsiteX21" fmla="*/ 3367265 w 3529497"/>
              <a:gd name="connsiteY21" fmla="*/ 737419 h 1902542"/>
              <a:gd name="connsiteX22" fmla="*/ 3337768 w 3529497"/>
              <a:gd name="connsiteY22" fmla="*/ 693174 h 1902542"/>
              <a:gd name="connsiteX23" fmla="*/ 3308271 w 3529497"/>
              <a:gd name="connsiteY23" fmla="*/ 648929 h 1902542"/>
              <a:gd name="connsiteX24" fmla="*/ 3160787 w 3529497"/>
              <a:gd name="connsiteY24" fmla="*/ 501445 h 1902542"/>
              <a:gd name="connsiteX25" fmla="*/ 3116542 w 3529497"/>
              <a:gd name="connsiteY25" fmla="*/ 457200 h 1902542"/>
              <a:gd name="connsiteX26" fmla="*/ 3087045 w 3529497"/>
              <a:gd name="connsiteY26" fmla="*/ 412955 h 1902542"/>
              <a:gd name="connsiteX27" fmla="*/ 2998555 w 3529497"/>
              <a:gd name="connsiteY27" fmla="*/ 353961 h 1902542"/>
              <a:gd name="connsiteX28" fmla="*/ 2865819 w 3529497"/>
              <a:gd name="connsiteY28" fmla="*/ 265471 h 1902542"/>
              <a:gd name="connsiteX29" fmla="*/ 2821574 w 3529497"/>
              <a:gd name="connsiteY29" fmla="*/ 250723 h 1902542"/>
              <a:gd name="connsiteX30" fmla="*/ 2762581 w 3529497"/>
              <a:gd name="connsiteY30" fmla="*/ 206477 h 1902542"/>
              <a:gd name="connsiteX31" fmla="*/ 2718336 w 3529497"/>
              <a:gd name="connsiteY31" fmla="*/ 191729 h 1902542"/>
              <a:gd name="connsiteX32" fmla="*/ 2659342 w 3529497"/>
              <a:gd name="connsiteY32" fmla="*/ 162232 h 1902542"/>
              <a:gd name="connsiteX33" fmla="*/ 2556103 w 3529497"/>
              <a:gd name="connsiteY33" fmla="*/ 103239 h 1902542"/>
              <a:gd name="connsiteX34" fmla="*/ 2438116 w 3529497"/>
              <a:gd name="connsiteY34" fmla="*/ 58994 h 1902542"/>
              <a:gd name="connsiteX35" fmla="*/ 2379123 w 3529497"/>
              <a:gd name="connsiteY35" fmla="*/ 44245 h 1902542"/>
              <a:gd name="connsiteX36" fmla="*/ 2290632 w 3529497"/>
              <a:gd name="connsiteY36" fmla="*/ 14748 h 1902542"/>
              <a:gd name="connsiteX37" fmla="*/ 1626955 w 3529497"/>
              <a:gd name="connsiteY37" fmla="*/ 0 h 1902542"/>
              <a:gd name="connsiteX38" fmla="*/ 609316 w 3529497"/>
              <a:gd name="connsiteY38" fmla="*/ 14748 h 1902542"/>
              <a:gd name="connsiteX39" fmla="*/ 506078 w 3529497"/>
              <a:gd name="connsiteY39" fmla="*/ 44245 h 1902542"/>
              <a:gd name="connsiteX40" fmla="*/ 402839 w 3529497"/>
              <a:gd name="connsiteY40" fmla="*/ 73742 h 1902542"/>
              <a:gd name="connsiteX41" fmla="*/ 358594 w 3529497"/>
              <a:gd name="connsiteY41" fmla="*/ 103239 h 1902542"/>
              <a:gd name="connsiteX42" fmla="*/ 314348 w 3529497"/>
              <a:gd name="connsiteY42" fmla="*/ 147484 h 1902542"/>
              <a:gd name="connsiteX43" fmla="*/ 270103 w 3529497"/>
              <a:gd name="connsiteY43" fmla="*/ 162232 h 1902542"/>
              <a:gd name="connsiteX44" fmla="*/ 211110 w 3529497"/>
              <a:gd name="connsiteY44" fmla="*/ 235974 h 1902542"/>
              <a:gd name="connsiteX45" fmla="*/ 166865 w 3529497"/>
              <a:gd name="connsiteY45" fmla="*/ 280219 h 1902542"/>
              <a:gd name="connsiteX46" fmla="*/ 137368 w 3529497"/>
              <a:gd name="connsiteY46" fmla="*/ 339213 h 1902542"/>
              <a:gd name="connsiteX47" fmla="*/ 48878 w 3529497"/>
              <a:gd name="connsiteY47" fmla="*/ 412955 h 1902542"/>
              <a:gd name="connsiteX48" fmla="*/ 34129 w 3529497"/>
              <a:gd name="connsiteY48" fmla="*/ 457200 h 1902542"/>
              <a:gd name="connsiteX49" fmla="*/ 4632 w 3529497"/>
              <a:gd name="connsiteY49" fmla="*/ 501445 h 1902542"/>
              <a:gd name="connsiteX50" fmla="*/ 19381 w 3529497"/>
              <a:gd name="connsiteY50" fmla="*/ 1224116 h 1902542"/>
              <a:gd name="connsiteX51" fmla="*/ 93123 w 3529497"/>
              <a:gd name="connsiteY51" fmla="*/ 1371600 h 1902542"/>
              <a:gd name="connsiteX52" fmla="*/ 225858 w 3529497"/>
              <a:gd name="connsiteY52" fmla="*/ 1445342 h 1902542"/>
              <a:gd name="connsiteX53" fmla="*/ 270103 w 3529497"/>
              <a:gd name="connsiteY53" fmla="*/ 1474839 h 1902542"/>
              <a:gd name="connsiteX54" fmla="*/ 299600 w 3529497"/>
              <a:gd name="connsiteY54" fmla="*/ 1563329 h 190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529497" h="1902542">
                <a:moveTo>
                  <a:pt x="255355" y="1504336"/>
                </a:moveTo>
                <a:cubicBezTo>
                  <a:pt x="399765" y="1648746"/>
                  <a:pt x="321583" y="1581519"/>
                  <a:pt x="712555" y="1725561"/>
                </a:cubicBezTo>
                <a:cubicBezTo>
                  <a:pt x="759599" y="1742893"/>
                  <a:pt x="811401" y="1742899"/>
                  <a:pt x="860039" y="1755058"/>
                </a:cubicBezTo>
                <a:cubicBezTo>
                  <a:pt x="898722" y="1764729"/>
                  <a:pt x="954350" y="1779629"/>
                  <a:pt x="992774" y="1784555"/>
                </a:cubicBezTo>
                <a:cubicBezTo>
                  <a:pt x="1159709" y="1805957"/>
                  <a:pt x="1494219" y="1843548"/>
                  <a:pt x="1494219" y="1843548"/>
                </a:cubicBezTo>
                <a:cubicBezTo>
                  <a:pt x="1544535" y="1857924"/>
                  <a:pt x="1603748" y="1876082"/>
                  <a:pt x="1656452" y="1887794"/>
                </a:cubicBezTo>
                <a:cubicBezTo>
                  <a:pt x="1680923" y="1893232"/>
                  <a:pt x="1705613" y="1897626"/>
                  <a:pt x="1730194" y="1902542"/>
                </a:cubicBezTo>
                <a:lnTo>
                  <a:pt x="2733084" y="1887794"/>
                </a:lnTo>
                <a:cubicBezTo>
                  <a:pt x="2777586" y="1886638"/>
                  <a:pt x="2821469" y="1876902"/>
                  <a:pt x="2865819" y="1873045"/>
                </a:cubicBezTo>
                <a:cubicBezTo>
                  <a:pt x="2934561" y="1867067"/>
                  <a:pt x="3003471" y="1863213"/>
                  <a:pt x="3072297" y="1858297"/>
                </a:cubicBezTo>
                <a:cubicBezTo>
                  <a:pt x="3115303" y="1843961"/>
                  <a:pt x="3133885" y="1840084"/>
                  <a:pt x="3175536" y="1814052"/>
                </a:cubicBezTo>
                <a:cubicBezTo>
                  <a:pt x="3196380" y="1801024"/>
                  <a:pt x="3214527" y="1784093"/>
                  <a:pt x="3234529" y="1769806"/>
                </a:cubicBezTo>
                <a:cubicBezTo>
                  <a:pt x="3248953" y="1759503"/>
                  <a:pt x="3265526" y="1752086"/>
                  <a:pt x="3278774" y="1740310"/>
                </a:cubicBezTo>
                <a:cubicBezTo>
                  <a:pt x="3309952" y="1712596"/>
                  <a:pt x="3337768" y="1681316"/>
                  <a:pt x="3367265" y="1651819"/>
                </a:cubicBezTo>
                <a:cubicBezTo>
                  <a:pt x="3438792" y="1580292"/>
                  <a:pt x="3410832" y="1615965"/>
                  <a:pt x="3455755" y="1548581"/>
                </a:cubicBezTo>
                <a:cubicBezTo>
                  <a:pt x="3460671" y="1533833"/>
                  <a:pt x="3463551" y="1518241"/>
                  <a:pt x="3470503" y="1504336"/>
                </a:cubicBezTo>
                <a:cubicBezTo>
                  <a:pt x="3478430" y="1488482"/>
                  <a:pt x="3492801" y="1476288"/>
                  <a:pt x="3500000" y="1460090"/>
                </a:cubicBezTo>
                <a:cubicBezTo>
                  <a:pt x="3512628" y="1431678"/>
                  <a:pt x="3529497" y="1371600"/>
                  <a:pt x="3529497" y="1371600"/>
                </a:cubicBezTo>
                <a:cubicBezTo>
                  <a:pt x="3524581" y="1233948"/>
                  <a:pt x="3523616" y="1096099"/>
                  <a:pt x="3514748" y="958645"/>
                </a:cubicBezTo>
                <a:cubicBezTo>
                  <a:pt x="3512887" y="929805"/>
                  <a:pt x="3487539" y="890598"/>
                  <a:pt x="3470503" y="870155"/>
                </a:cubicBezTo>
                <a:cubicBezTo>
                  <a:pt x="3457150" y="854132"/>
                  <a:pt x="3439063" y="842374"/>
                  <a:pt x="3426258" y="825910"/>
                </a:cubicBezTo>
                <a:cubicBezTo>
                  <a:pt x="3404493" y="797927"/>
                  <a:pt x="3386929" y="766916"/>
                  <a:pt x="3367265" y="737419"/>
                </a:cubicBezTo>
                <a:lnTo>
                  <a:pt x="3337768" y="693174"/>
                </a:lnTo>
                <a:cubicBezTo>
                  <a:pt x="3327936" y="678426"/>
                  <a:pt x="3320805" y="661463"/>
                  <a:pt x="3308271" y="648929"/>
                </a:cubicBezTo>
                <a:lnTo>
                  <a:pt x="3160787" y="501445"/>
                </a:lnTo>
                <a:cubicBezTo>
                  <a:pt x="3146039" y="486697"/>
                  <a:pt x="3128112" y="474554"/>
                  <a:pt x="3116542" y="457200"/>
                </a:cubicBezTo>
                <a:cubicBezTo>
                  <a:pt x="3106710" y="442452"/>
                  <a:pt x="3100385" y="424627"/>
                  <a:pt x="3087045" y="412955"/>
                </a:cubicBezTo>
                <a:cubicBezTo>
                  <a:pt x="3060366" y="389610"/>
                  <a:pt x="3026916" y="375231"/>
                  <a:pt x="2998555" y="353961"/>
                </a:cubicBezTo>
                <a:cubicBezTo>
                  <a:pt x="2949152" y="316910"/>
                  <a:pt x="2922710" y="293916"/>
                  <a:pt x="2865819" y="265471"/>
                </a:cubicBezTo>
                <a:cubicBezTo>
                  <a:pt x="2851914" y="258519"/>
                  <a:pt x="2836322" y="255639"/>
                  <a:pt x="2821574" y="250723"/>
                </a:cubicBezTo>
                <a:cubicBezTo>
                  <a:pt x="2801910" y="235974"/>
                  <a:pt x="2783923" y="218673"/>
                  <a:pt x="2762581" y="206477"/>
                </a:cubicBezTo>
                <a:cubicBezTo>
                  <a:pt x="2749083" y="198764"/>
                  <a:pt x="2732625" y="197853"/>
                  <a:pt x="2718336" y="191729"/>
                </a:cubicBezTo>
                <a:cubicBezTo>
                  <a:pt x="2698128" y="183068"/>
                  <a:pt x="2678431" y="173140"/>
                  <a:pt x="2659342" y="162232"/>
                </a:cubicBezTo>
                <a:cubicBezTo>
                  <a:pt x="2576302" y="114781"/>
                  <a:pt x="2656381" y="147807"/>
                  <a:pt x="2556103" y="103239"/>
                </a:cubicBezTo>
                <a:cubicBezTo>
                  <a:pt x="2528043" y="90768"/>
                  <a:pt x="2472175" y="68725"/>
                  <a:pt x="2438116" y="58994"/>
                </a:cubicBezTo>
                <a:cubicBezTo>
                  <a:pt x="2418626" y="53425"/>
                  <a:pt x="2398538" y="50070"/>
                  <a:pt x="2379123" y="44245"/>
                </a:cubicBezTo>
                <a:cubicBezTo>
                  <a:pt x="2349342" y="35310"/>
                  <a:pt x="2321717" y="15439"/>
                  <a:pt x="2290632" y="14748"/>
                </a:cubicBezTo>
                <a:lnTo>
                  <a:pt x="1626955" y="0"/>
                </a:lnTo>
                <a:lnTo>
                  <a:pt x="609316" y="14748"/>
                </a:lnTo>
                <a:cubicBezTo>
                  <a:pt x="583824" y="15446"/>
                  <a:pt x="532291" y="36756"/>
                  <a:pt x="506078" y="44245"/>
                </a:cubicBezTo>
                <a:cubicBezTo>
                  <a:pt x="376446" y="81283"/>
                  <a:pt x="508923" y="38382"/>
                  <a:pt x="402839" y="73742"/>
                </a:cubicBezTo>
                <a:cubicBezTo>
                  <a:pt x="388091" y="83574"/>
                  <a:pt x="372211" y="91892"/>
                  <a:pt x="358594" y="103239"/>
                </a:cubicBezTo>
                <a:cubicBezTo>
                  <a:pt x="342571" y="116592"/>
                  <a:pt x="331703" y="135914"/>
                  <a:pt x="314348" y="147484"/>
                </a:cubicBezTo>
                <a:cubicBezTo>
                  <a:pt x="301413" y="156107"/>
                  <a:pt x="284851" y="157316"/>
                  <a:pt x="270103" y="162232"/>
                </a:cubicBezTo>
                <a:cubicBezTo>
                  <a:pt x="171150" y="228201"/>
                  <a:pt x="268100" y="150488"/>
                  <a:pt x="211110" y="235974"/>
                </a:cubicBezTo>
                <a:cubicBezTo>
                  <a:pt x="199541" y="253328"/>
                  <a:pt x="178988" y="263247"/>
                  <a:pt x="166865" y="280219"/>
                </a:cubicBezTo>
                <a:cubicBezTo>
                  <a:pt x="154086" y="298110"/>
                  <a:pt x="150147" y="321322"/>
                  <a:pt x="137368" y="339213"/>
                </a:cubicBezTo>
                <a:cubicBezTo>
                  <a:pt x="111560" y="375344"/>
                  <a:pt x="84157" y="389435"/>
                  <a:pt x="48878" y="412955"/>
                </a:cubicBezTo>
                <a:cubicBezTo>
                  <a:pt x="43962" y="427703"/>
                  <a:pt x="41082" y="443295"/>
                  <a:pt x="34129" y="457200"/>
                </a:cubicBezTo>
                <a:cubicBezTo>
                  <a:pt x="26202" y="473054"/>
                  <a:pt x="4973" y="483723"/>
                  <a:pt x="4632" y="501445"/>
                </a:cubicBezTo>
                <a:cubicBezTo>
                  <a:pt x="0" y="742341"/>
                  <a:pt x="10295" y="983347"/>
                  <a:pt x="19381" y="1224116"/>
                </a:cubicBezTo>
                <a:cubicBezTo>
                  <a:pt x="21098" y="1269617"/>
                  <a:pt x="60713" y="1349993"/>
                  <a:pt x="93123" y="1371600"/>
                </a:cubicBezTo>
                <a:cubicBezTo>
                  <a:pt x="194548" y="1439217"/>
                  <a:pt x="147981" y="1419384"/>
                  <a:pt x="225858" y="1445342"/>
                </a:cubicBezTo>
                <a:cubicBezTo>
                  <a:pt x="240606" y="1455174"/>
                  <a:pt x="260709" y="1459808"/>
                  <a:pt x="270103" y="1474839"/>
                </a:cubicBezTo>
                <a:cubicBezTo>
                  <a:pt x="286582" y="1501205"/>
                  <a:pt x="299600" y="1563329"/>
                  <a:pt x="299600" y="156332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67400" y="4800600"/>
            <a:ext cx="990600" cy="685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4800" y="46482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5181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42672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flipH="1" flipV="1">
            <a:off x="5486400" y="541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962400" y="5562600"/>
            <a:ext cx="381000" cy="228600"/>
            <a:chOff x="3962400" y="5562600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6019800" y="5791200"/>
            <a:ext cx="381000" cy="228600"/>
            <a:chOff x="3962400" y="5562600"/>
            <a:chExt cx="381000" cy="228600"/>
          </a:xfrm>
        </p:grpSpPr>
        <p:cxnSp>
          <p:nvCxnSpPr>
            <p:cNvPr id="19" name="Straight Connector 18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 rot="12027816">
            <a:off x="6562534" y="3969196"/>
            <a:ext cx="526677" cy="287446"/>
            <a:chOff x="3962400" y="5562600"/>
            <a:chExt cx="381000" cy="228600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10800000">
            <a:off x="5440435" y="3673684"/>
            <a:ext cx="381000" cy="228600"/>
            <a:chOff x="3962400" y="5562600"/>
            <a:chExt cx="381000" cy="228600"/>
          </a:xfrm>
        </p:grpSpPr>
        <p:cxnSp>
          <p:nvCxnSpPr>
            <p:cNvPr id="25" name="Straight Connector 24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rot="6759909">
            <a:off x="3505200" y="4114800"/>
            <a:ext cx="381000" cy="228600"/>
            <a:chOff x="3962400" y="5562600"/>
            <a:chExt cx="381000" cy="228600"/>
          </a:xfrm>
        </p:grpSpPr>
        <p:cxnSp>
          <p:nvCxnSpPr>
            <p:cNvPr id="28" name="Straight Connector 27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Isosceles Triangle 29"/>
          <p:cNvSpPr/>
          <p:nvPr/>
        </p:nvSpPr>
        <p:spPr>
          <a:xfrm rot="6573456">
            <a:off x="3340347" y="4020314"/>
            <a:ext cx="381000" cy="304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6573456">
            <a:off x="2607678" y="3964326"/>
            <a:ext cx="381000" cy="304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2286780">
            <a:off x="1806048" y="4129882"/>
            <a:ext cx="381000" cy="304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 rot="1428569">
            <a:off x="3017111" y="4635934"/>
            <a:ext cx="381000" cy="304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>
            <a:off x="3276600" y="4343400"/>
            <a:ext cx="76200" cy="457200"/>
          </a:xfrm>
          <a:prstGeom prst="arc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rot="17685528">
            <a:off x="1265492" y="4549993"/>
            <a:ext cx="735419" cy="503955"/>
          </a:xfrm>
          <a:prstGeom prst="arc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2000" y="4724400"/>
            <a:ext cx="17384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Transferrin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53000" y="6172200"/>
            <a:ext cx="15985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Fe particle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05600" y="3429000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Transferrin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receptor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>
            <a:stCxn id="40" idx="1"/>
          </p:cNvCxnSpPr>
          <p:nvPr/>
        </p:nvCxnSpPr>
        <p:spPr>
          <a:xfrm rot="10800000">
            <a:off x="5791200" y="3733801"/>
            <a:ext cx="914400" cy="79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4"/>
          </p:cNvCxnSpPr>
          <p:nvPr/>
        </p:nvCxnSpPr>
        <p:spPr>
          <a:xfrm rot="16200000" flipH="1">
            <a:off x="4762500" y="5295900"/>
            <a:ext cx="990600" cy="91440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9" idx="1"/>
          </p:cNvCxnSpPr>
          <p:nvPr/>
        </p:nvCxnSpPr>
        <p:spPr>
          <a:xfrm>
            <a:off x="3810000" y="4343400"/>
            <a:ext cx="327118" cy="3159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6934200" y="4876800"/>
            <a:ext cx="914400" cy="79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>
            <a:off x="6477001" y="5334002"/>
            <a:ext cx="838200" cy="30479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37209" y="4741608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15200" y="5486400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rc 42"/>
          <p:cNvSpPr/>
          <p:nvPr/>
        </p:nvSpPr>
        <p:spPr>
          <a:xfrm rot="17685528">
            <a:off x="1992678" y="4073659"/>
            <a:ext cx="735419" cy="503955"/>
          </a:xfrm>
          <a:prstGeom prst="arc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19581967">
            <a:off x="2668810" y="3971485"/>
            <a:ext cx="735419" cy="503955"/>
          </a:xfrm>
          <a:prstGeom prst="arc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738" indent="9525"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Absence of Fe particles </a:t>
            </a:r>
            <a:r>
              <a:rPr lang="en-US" sz="3500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Fe Deficiency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38400" y="3276600"/>
            <a:ext cx="3529497" cy="1902542"/>
          </a:xfrm>
          <a:custGeom>
            <a:avLst/>
            <a:gdLst>
              <a:gd name="connsiteX0" fmla="*/ 255355 w 3529497"/>
              <a:gd name="connsiteY0" fmla="*/ 1504336 h 1902542"/>
              <a:gd name="connsiteX1" fmla="*/ 712555 w 3529497"/>
              <a:gd name="connsiteY1" fmla="*/ 1725561 h 1902542"/>
              <a:gd name="connsiteX2" fmla="*/ 860039 w 3529497"/>
              <a:gd name="connsiteY2" fmla="*/ 1755058 h 1902542"/>
              <a:gd name="connsiteX3" fmla="*/ 992774 w 3529497"/>
              <a:gd name="connsiteY3" fmla="*/ 1784555 h 1902542"/>
              <a:gd name="connsiteX4" fmla="*/ 1494219 w 3529497"/>
              <a:gd name="connsiteY4" fmla="*/ 1843548 h 1902542"/>
              <a:gd name="connsiteX5" fmla="*/ 1656452 w 3529497"/>
              <a:gd name="connsiteY5" fmla="*/ 1887794 h 1902542"/>
              <a:gd name="connsiteX6" fmla="*/ 1730194 w 3529497"/>
              <a:gd name="connsiteY6" fmla="*/ 1902542 h 1902542"/>
              <a:gd name="connsiteX7" fmla="*/ 2733084 w 3529497"/>
              <a:gd name="connsiteY7" fmla="*/ 1887794 h 1902542"/>
              <a:gd name="connsiteX8" fmla="*/ 2865819 w 3529497"/>
              <a:gd name="connsiteY8" fmla="*/ 1873045 h 1902542"/>
              <a:gd name="connsiteX9" fmla="*/ 3072297 w 3529497"/>
              <a:gd name="connsiteY9" fmla="*/ 1858297 h 1902542"/>
              <a:gd name="connsiteX10" fmla="*/ 3175536 w 3529497"/>
              <a:gd name="connsiteY10" fmla="*/ 1814052 h 1902542"/>
              <a:gd name="connsiteX11" fmla="*/ 3234529 w 3529497"/>
              <a:gd name="connsiteY11" fmla="*/ 1769806 h 1902542"/>
              <a:gd name="connsiteX12" fmla="*/ 3278774 w 3529497"/>
              <a:gd name="connsiteY12" fmla="*/ 1740310 h 1902542"/>
              <a:gd name="connsiteX13" fmla="*/ 3367265 w 3529497"/>
              <a:gd name="connsiteY13" fmla="*/ 1651819 h 1902542"/>
              <a:gd name="connsiteX14" fmla="*/ 3455755 w 3529497"/>
              <a:gd name="connsiteY14" fmla="*/ 1548581 h 1902542"/>
              <a:gd name="connsiteX15" fmla="*/ 3470503 w 3529497"/>
              <a:gd name="connsiteY15" fmla="*/ 1504336 h 1902542"/>
              <a:gd name="connsiteX16" fmla="*/ 3500000 w 3529497"/>
              <a:gd name="connsiteY16" fmla="*/ 1460090 h 1902542"/>
              <a:gd name="connsiteX17" fmla="*/ 3529497 w 3529497"/>
              <a:gd name="connsiteY17" fmla="*/ 1371600 h 1902542"/>
              <a:gd name="connsiteX18" fmla="*/ 3514748 w 3529497"/>
              <a:gd name="connsiteY18" fmla="*/ 958645 h 1902542"/>
              <a:gd name="connsiteX19" fmla="*/ 3470503 w 3529497"/>
              <a:gd name="connsiteY19" fmla="*/ 870155 h 1902542"/>
              <a:gd name="connsiteX20" fmla="*/ 3426258 w 3529497"/>
              <a:gd name="connsiteY20" fmla="*/ 825910 h 1902542"/>
              <a:gd name="connsiteX21" fmla="*/ 3367265 w 3529497"/>
              <a:gd name="connsiteY21" fmla="*/ 737419 h 1902542"/>
              <a:gd name="connsiteX22" fmla="*/ 3337768 w 3529497"/>
              <a:gd name="connsiteY22" fmla="*/ 693174 h 1902542"/>
              <a:gd name="connsiteX23" fmla="*/ 3308271 w 3529497"/>
              <a:gd name="connsiteY23" fmla="*/ 648929 h 1902542"/>
              <a:gd name="connsiteX24" fmla="*/ 3160787 w 3529497"/>
              <a:gd name="connsiteY24" fmla="*/ 501445 h 1902542"/>
              <a:gd name="connsiteX25" fmla="*/ 3116542 w 3529497"/>
              <a:gd name="connsiteY25" fmla="*/ 457200 h 1902542"/>
              <a:gd name="connsiteX26" fmla="*/ 3087045 w 3529497"/>
              <a:gd name="connsiteY26" fmla="*/ 412955 h 1902542"/>
              <a:gd name="connsiteX27" fmla="*/ 2998555 w 3529497"/>
              <a:gd name="connsiteY27" fmla="*/ 353961 h 1902542"/>
              <a:gd name="connsiteX28" fmla="*/ 2865819 w 3529497"/>
              <a:gd name="connsiteY28" fmla="*/ 265471 h 1902542"/>
              <a:gd name="connsiteX29" fmla="*/ 2821574 w 3529497"/>
              <a:gd name="connsiteY29" fmla="*/ 250723 h 1902542"/>
              <a:gd name="connsiteX30" fmla="*/ 2762581 w 3529497"/>
              <a:gd name="connsiteY30" fmla="*/ 206477 h 1902542"/>
              <a:gd name="connsiteX31" fmla="*/ 2718336 w 3529497"/>
              <a:gd name="connsiteY31" fmla="*/ 191729 h 1902542"/>
              <a:gd name="connsiteX32" fmla="*/ 2659342 w 3529497"/>
              <a:gd name="connsiteY32" fmla="*/ 162232 h 1902542"/>
              <a:gd name="connsiteX33" fmla="*/ 2556103 w 3529497"/>
              <a:gd name="connsiteY33" fmla="*/ 103239 h 1902542"/>
              <a:gd name="connsiteX34" fmla="*/ 2438116 w 3529497"/>
              <a:gd name="connsiteY34" fmla="*/ 58994 h 1902542"/>
              <a:gd name="connsiteX35" fmla="*/ 2379123 w 3529497"/>
              <a:gd name="connsiteY35" fmla="*/ 44245 h 1902542"/>
              <a:gd name="connsiteX36" fmla="*/ 2290632 w 3529497"/>
              <a:gd name="connsiteY36" fmla="*/ 14748 h 1902542"/>
              <a:gd name="connsiteX37" fmla="*/ 1626955 w 3529497"/>
              <a:gd name="connsiteY37" fmla="*/ 0 h 1902542"/>
              <a:gd name="connsiteX38" fmla="*/ 609316 w 3529497"/>
              <a:gd name="connsiteY38" fmla="*/ 14748 h 1902542"/>
              <a:gd name="connsiteX39" fmla="*/ 506078 w 3529497"/>
              <a:gd name="connsiteY39" fmla="*/ 44245 h 1902542"/>
              <a:gd name="connsiteX40" fmla="*/ 402839 w 3529497"/>
              <a:gd name="connsiteY40" fmla="*/ 73742 h 1902542"/>
              <a:gd name="connsiteX41" fmla="*/ 358594 w 3529497"/>
              <a:gd name="connsiteY41" fmla="*/ 103239 h 1902542"/>
              <a:gd name="connsiteX42" fmla="*/ 314348 w 3529497"/>
              <a:gd name="connsiteY42" fmla="*/ 147484 h 1902542"/>
              <a:gd name="connsiteX43" fmla="*/ 270103 w 3529497"/>
              <a:gd name="connsiteY43" fmla="*/ 162232 h 1902542"/>
              <a:gd name="connsiteX44" fmla="*/ 211110 w 3529497"/>
              <a:gd name="connsiteY44" fmla="*/ 235974 h 1902542"/>
              <a:gd name="connsiteX45" fmla="*/ 166865 w 3529497"/>
              <a:gd name="connsiteY45" fmla="*/ 280219 h 1902542"/>
              <a:gd name="connsiteX46" fmla="*/ 137368 w 3529497"/>
              <a:gd name="connsiteY46" fmla="*/ 339213 h 1902542"/>
              <a:gd name="connsiteX47" fmla="*/ 48878 w 3529497"/>
              <a:gd name="connsiteY47" fmla="*/ 412955 h 1902542"/>
              <a:gd name="connsiteX48" fmla="*/ 34129 w 3529497"/>
              <a:gd name="connsiteY48" fmla="*/ 457200 h 1902542"/>
              <a:gd name="connsiteX49" fmla="*/ 4632 w 3529497"/>
              <a:gd name="connsiteY49" fmla="*/ 501445 h 1902542"/>
              <a:gd name="connsiteX50" fmla="*/ 19381 w 3529497"/>
              <a:gd name="connsiteY50" fmla="*/ 1224116 h 1902542"/>
              <a:gd name="connsiteX51" fmla="*/ 93123 w 3529497"/>
              <a:gd name="connsiteY51" fmla="*/ 1371600 h 1902542"/>
              <a:gd name="connsiteX52" fmla="*/ 225858 w 3529497"/>
              <a:gd name="connsiteY52" fmla="*/ 1445342 h 1902542"/>
              <a:gd name="connsiteX53" fmla="*/ 270103 w 3529497"/>
              <a:gd name="connsiteY53" fmla="*/ 1474839 h 1902542"/>
              <a:gd name="connsiteX54" fmla="*/ 299600 w 3529497"/>
              <a:gd name="connsiteY54" fmla="*/ 1563329 h 190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529497" h="1902542">
                <a:moveTo>
                  <a:pt x="255355" y="1504336"/>
                </a:moveTo>
                <a:cubicBezTo>
                  <a:pt x="399765" y="1648746"/>
                  <a:pt x="321583" y="1581519"/>
                  <a:pt x="712555" y="1725561"/>
                </a:cubicBezTo>
                <a:cubicBezTo>
                  <a:pt x="759599" y="1742893"/>
                  <a:pt x="811401" y="1742899"/>
                  <a:pt x="860039" y="1755058"/>
                </a:cubicBezTo>
                <a:cubicBezTo>
                  <a:pt x="898722" y="1764729"/>
                  <a:pt x="954350" y="1779629"/>
                  <a:pt x="992774" y="1784555"/>
                </a:cubicBezTo>
                <a:cubicBezTo>
                  <a:pt x="1159709" y="1805957"/>
                  <a:pt x="1494219" y="1843548"/>
                  <a:pt x="1494219" y="1843548"/>
                </a:cubicBezTo>
                <a:cubicBezTo>
                  <a:pt x="1544535" y="1857924"/>
                  <a:pt x="1603748" y="1876082"/>
                  <a:pt x="1656452" y="1887794"/>
                </a:cubicBezTo>
                <a:cubicBezTo>
                  <a:pt x="1680923" y="1893232"/>
                  <a:pt x="1705613" y="1897626"/>
                  <a:pt x="1730194" y="1902542"/>
                </a:cubicBezTo>
                <a:lnTo>
                  <a:pt x="2733084" y="1887794"/>
                </a:lnTo>
                <a:cubicBezTo>
                  <a:pt x="2777586" y="1886638"/>
                  <a:pt x="2821469" y="1876902"/>
                  <a:pt x="2865819" y="1873045"/>
                </a:cubicBezTo>
                <a:cubicBezTo>
                  <a:pt x="2934561" y="1867067"/>
                  <a:pt x="3003471" y="1863213"/>
                  <a:pt x="3072297" y="1858297"/>
                </a:cubicBezTo>
                <a:cubicBezTo>
                  <a:pt x="3115303" y="1843961"/>
                  <a:pt x="3133885" y="1840084"/>
                  <a:pt x="3175536" y="1814052"/>
                </a:cubicBezTo>
                <a:cubicBezTo>
                  <a:pt x="3196380" y="1801024"/>
                  <a:pt x="3214527" y="1784093"/>
                  <a:pt x="3234529" y="1769806"/>
                </a:cubicBezTo>
                <a:cubicBezTo>
                  <a:pt x="3248953" y="1759503"/>
                  <a:pt x="3265526" y="1752086"/>
                  <a:pt x="3278774" y="1740310"/>
                </a:cubicBezTo>
                <a:cubicBezTo>
                  <a:pt x="3309952" y="1712596"/>
                  <a:pt x="3337768" y="1681316"/>
                  <a:pt x="3367265" y="1651819"/>
                </a:cubicBezTo>
                <a:cubicBezTo>
                  <a:pt x="3438792" y="1580292"/>
                  <a:pt x="3410832" y="1615965"/>
                  <a:pt x="3455755" y="1548581"/>
                </a:cubicBezTo>
                <a:cubicBezTo>
                  <a:pt x="3460671" y="1533833"/>
                  <a:pt x="3463551" y="1518241"/>
                  <a:pt x="3470503" y="1504336"/>
                </a:cubicBezTo>
                <a:cubicBezTo>
                  <a:pt x="3478430" y="1488482"/>
                  <a:pt x="3492801" y="1476288"/>
                  <a:pt x="3500000" y="1460090"/>
                </a:cubicBezTo>
                <a:cubicBezTo>
                  <a:pt x="3512628" y="1431678"/>
                  <a:pt x="3529497" y="1371600"/>
                  <a:pt x="3529497" y="1371600"/>
                </a:cubicBezTo>
                <a:cubicBezTo>
                  <a:pt x="3524581" y="1233948"/>
                  <a:pt x="3523616" y="1096099"/>
                  <a:pt x="3514748" y="958645"/>
                </a:cubicBezTo>
                <a:cubicBezTo>
                  <a:pt x="3512887" y="929805"/>
                  <a:pt x="3487539" y="890598"/>
                  <a:pt x="3470503" y="870155"/>
                </a:cubicBezTo>
                <a:cubicBezTo>
                  <a:pt x="3457150" y="854132"/>
                  <a:pt x="3439063" y="842374"/>
                  <a:pt x="3426258" y="825910"/>
                </a:cubicBezTo>
                <a:cubicBezTo>
                  <a:pt x="3404493" y="797927"/>
                  <a:pt x="3386929" y="766916"/>
                  <a:pt x="3367265" y="737419"/>
                </a:cubicBezTo>
                <a:lnTo>
                  <a:pt x="3337768" y="693174"/>
                </a:lnTo>
                <a:cubicBezTo>
                  <a:pt x="3327936" y="678426"/>
                  <a:pt x="3320805" y="661463"/>
                  <a:pt x="3308271" y="648929"/>
                </a:cubicBezTo>
                <a:lnTo>
                  <a:pt x="3160787" y="501445"/>
                </a:lnTo>
                <a:cubicBezTo>
                  <a:pt x="3146039" y="486697"/>
                  <a:pt x="3128112" y="474554"/>
                  <a:pt x="3116542" y="457200"/>
                </a:cubicBezTo>
                <a:cubicBezTo>
                  <a:pt x="3106710" y="442452"/>
                  <a:pt x="3100385" y="424627"/>
                  <a:pt x="3087045" y="412955"/>
                </a:cubicBezTo>
                <a:cubicBezTo>
                  <a:pt x="3060366" y="389610"/>
                  <a:pt x="3026916" y="375231"/>
                  <a:pt x="2998555" y="353961"/>
                </a:cubicBezTo>
                <a:cubicBezTo>
                  <a:pt x="2949152" y="316910"/>
                  <a:pt x="2922710" y="293916"/>
                  <a:pt x="2865819" y="265471"/>
                </a:cubicBezTo>
                <a:cubicBezTo>
                  <a:pt x="2851914" y="258519"/>
                  <a:pt x="2836322" y="255639"/>
                  <a:pt x="2821574" y="250723"/>
                </a:cubicBezTo>
                <a:cubicBezTo>
                  <a:pt x="2801910" y="235974"/>
                  <a:pt x="2783923" y="218673"/>
                  <a:pt x="2762581" y="206477"/>
                </a:cubicBezTo>
                <a:cubicBezTo>
                  <a:pt x="2749083" y="198764"/>
                  <a:pt x="2732625" y="197853"/>
                  <a:pt x="2718336" y="191729"/>
                </a:cubicBezTo>
                <a:cubicBezTo>
                  <a:pt x="2698128" y="183068"/>
                  <a:pt x="2678431" y="173140"/>
                  <a:pt x="2659342" y="162232"/>
                </a:cubicBezTo>
                <a:cubicBezTo>
                  <a:pt x="2576302" y="114781"/>
                  <a:pt x="2656381" y="147807"/>
                  <a:pt x="2556103" y="103239"/>
                </a:cubicBezTo>
                <a:cubicBezTo>
                  <a:pt x="2528043" y="90768"/>
                  <a:pt x="2472175" y="68725"/>
                  <a:pt x="2438116" y="58994"/>
                </a:cubicBezTo>
                <a:cubicBezTo>
                  <a:pt x="2418626" y="53425"/>
                  <a:pt x="2398538" y="50070"/>
                  <a:pt x="2379123" y="44245"/>
                </a:cubicBezTo>
                <a:cubicBezTo>
                  <a:pt x="2349342" y="35310"/>
                  <a:pt x="2321717" y="15439"/>
                  <a:pt x="2290632" y="14748"/>
                </a:cubicBezTo>
                <a:lnTo>
                  <a:pt x="1626955" y="0"/>
                </a:lnTo>
                <a:lnTo>
                  <a:pt x="609316" y="14748"/>
                </a:lnTo>
                <a:cubicBezTo>
                  <a:pt x="583824" y="15446"/>
                  <a:pt x="532291" y="36756"/>
                  <a:pt x="506078" y="44245"/>
                </a:cubicBezTo>
                <a:cubicBezTo>
                  <a:pt x="376446" y="81283"/>
                  <a:pt x="508923" y="38382"/>
                  <a:pt x="402839" y="73742"/>
                </a:cubicBezTo>
                <a:cubicBezTo>
                  <a:pt x="388091" y="83574"/>
                  <a:pt x="372211" y="91892"/>
                  <a:pt x="358594" y="103239"/>
                </a:cubicBezTo>
                <a:cubicBezTo>
                  <a:pt x="342571" y="116592"/>
                  <a:pt x="331703" y="135914"/>
                  <a:pt x="314348" y="147484"/>
                </a:cubicBezTo>
                <a:cubicBezTo>
                  <a:pt x="301413" y="156107"/>
                  <a:pt x="284851" y="157316"/>
                  <a:pt x="270103" y="162232"/>
                </a:cubicBezTo>
                <a:cubicBezTo>
                  <a:pt x="171150" y="228201"/>
                  <a:pt x="268100" y="150488"/>
                  <a:pt x="211110" y="235974"/>
                </a:cubicBezTo>
                <a:cubicBezTo>
                  <a:pt x="199541" y="253328"/>
                  <a:pt x="178988" y="263247"/>
                  <a:pt x="166865" y="280219"/>
                </a:cubicBezTo>
                <a:cubicBezTo>
                  <a:pt x="154086" y="298110"/>
                  <a:pt x="150147" y="321322"/>
                  <a:pt x="137368" y="339213"/>
                </a:cubicBezTo>
                <a:cubicBezTo>
                  <a:pt x="111560" y="375344"/>
                  <a:pt x="84157" y="389435"/>
                  <a:pt x="48878" y="412955"/>
                </a:cubicBezTo>
                <a:cubicBezTo>
                  <a:pt x="43962" y="427703"/>
                  <a:pt x="41082" y="443295"/>
                  <a:pt x="34129" y="457200"/>
                </a:cubicBezTo>
                <a:cubicBezTo>
                  <a:pt x="26202" y="473054"/>
                  <a:pt x="4973" y="483723"/>
                  <a:pt x="4632" y="501445"/>
                </a:cubicBezTo>
                <a:cubicBezTo>
                  <a:pt x="0" y="742341"/>
                  <a:pt x="10295" y="983347"/>
                  <a:pt x="19381" y="1224116"/>
                </a:cubicBezTo>
                <a:cubicBezTo>
                  <a:pt x="21098" y="1269617"/>
                  <a:pt x="60713" y="1349993"/>
                  <a:pt x="93123" y="1371600"/>
                </a:cubicBezTo>
                <a:cubicBezTo>
                  <a:pt x="194548" y="1439217"/>
                  <a:pt x="147981" y="1419384"/>
                  <a:pt x="225858" y="1445342"/>
                </a:cubicBezTo>
                <a:cubicBezTo>
                  <a:pt x="240606" y="1455174"/>
                  <a:pt x="260709" y="1459808"/>
                  <a:pt x="270103" y="1474839"/>
                </a:cubicBezTo>
                <a:cubicBezTo>
                  <a:pt x="286582" y="1501205"/>
                  <a:pt x="299600" y="1563329"/>
                  <a:pt x="299600" y="156332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4191000"/>
            <a:ext cx="990600" cy="685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4038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3657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667000" y="4953000"/>
            <a:ext cx="381000" cy="228600"/>
            <a:chOff x="3962400" y="5562600"/>
            <a:chExt cx="381000" cy="228600"/>
          </a:xfrm>
        </p:grpSpPr>
        <p:cxnSp>
          <p:nvCxnSpPr>
            <p:cNvPr id="11" name="Straight Connector 10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724400" y="5181600"/>
            <a:ext cx="381000" cy="228600"/>
            <a:chOff x="3962400" y="5562600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rot="13047251">
            <a:off x="5364236" y="3445085"/>
            <a:ext cx="381000" cy="228600"/>
            <a:chOff x="3962400" y="5562600"/>
            <a:chExt cx="381000" cy="228600"/>
          </a:xfrm>
        </p:grpSpPr>
        <p:cxnSp>
          <p:nvCxnSpPr>
            <p:cNvPr id="17" name="Straight Connector 16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10800000">
            <a:off x="4145035" y="3064084"/>
            <a:ext cx="381000" cy="228600"/>
            <a:chOff x="3962400" y="5562600"/>
            <a:chExt cx="381000" cy="228600"/>
          </a:xfrm>
        </p:grpSpPr>
        <p:cxnSp>
          <p:nvCxnSpPr>
            <p:cNvPr id="20" name="Straight Connector 19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>
            <a:endCxn id="6" idx="1"/>
          </p:cNvCxnSpPr>
          <p:nvPr/>
        </p:nvCxnSpPr>
        <p:spPr>
          <a:xfrm>
            <a:off x="2514600" y="3733800"/>
            <a:ext cx="327118" cy="3159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5638800" y="4267200"/>
            <a:ext cx="914400" cy="79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5181601" y="4724402"/>
            <a:ext cx="838200" cy="30479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41809" y="4132008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19800" y="4876800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669760"/>
          </a:xfrm>
        </p:spPr>
        <p:txBody>
          <a:bodyPr>
            <a:normAutofit/>
          </a:bodyPr>
          <a:lstStyle/>
          <a:p>
            <a:pPr marL="58738" indent="9525"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Increased Fe particles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 Excess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38400" y="3276600"/>
            <a:ext cx="3529497" cy="1902542"/>
          </a:xfrm>
          <a:custGeom>
            <a:avLst/>
            <a:gdLst>
              <a:gd name="connsiteX0" fmla="*/ 255355 w 3529497"/>
              <a:gd name="connsiteY0" fmla="*/ 1504336 h 1902542"/>
              <a:gd name="connsiteX1" fmla="*/ 712555 w 3529497"/>
              <a:gd name="connsiteY1" fmla="*/ 1725561 h 1902542"/>
              <a:gd name="connsiteX2" fmla="*/ 860039 w 3529497"/>
              <a:gd name="connsiteY2" fmla="*/ 1755058 h 1902542"/>
              <a:gd name="connsiteX3" fmla="*/ 992774 w 3529497"/>
              <a:gd name="connsiteY3" fmla="*/ 1784555 h 1902542"/>
              <a:gd name="connsiteX4" fmla="*/ 1494219 w 3529497"/>
              <a:gd name="connsiteY4" fmla="*/ 1843548 h 1902542"/>
              <a:gd name="connsiteX5" fmla="*/ 1656452 w 3529497"/>
              <a:gd name="connsiteY5" fmla="*/ 1887794 h 1902542"/>
              <a:gd name="connsiteX6" fmla="*/ 1730194 w 3529497"/>
              <a:gd name="connsiteY6" fmla="*/ 1902542 h 1902542"/>
              <a:gd name="connsiteX7" fmla="*/ 2733084 w 3529497"/>
              <a:gd name="connsiteY7" fmla="*/ 1887794 h 1902542"/>
              <a:gd name="connsiteX8" fmla="*/ 2865819 w 3529497"/>
              <a:gd name="connsiteY8" fmla="*/ 1873045 h 1902542"/>
              <a:gd name="connsiteX9" fmla="*/ 3072297 w 3529497"/>
              <a:gd name="connsiteY9" fmla="*/ 1858297 h 1902542"/>
              <a:gd name="connsiteX10" fmla="*/ 3175536 w 3529497"/>
              <a:gd name="connsiteY10" fmla="*/ 1814052 h 1902542"/>
              <a:gd name="connsiteX11" fmla="*/ 3234529 w 3529497"/>
              <a:gd name="connsiteY11" fmla="*/ 1769806 h 1902542"/>
              <a:gd name="connsiteX12" fmla="*/ 3278774 w 3529497"/>
              <a:gd name="connsiteY12" fmla="*/ 1740310 h 1902542"/>
              <a:gd name="connsiteX13" fmla="*/ 3367265 w 3529497"/>
              <a:gd name="connsiteY13" fmla="*/ 1651819 h 1902542"/>
              <a:gd name="connsiteX14" fmla="*/ 3455755 w 3529497"/>
              <a:gd name="connsiteY14" fmla="*/ 1548581 h 1902542"/>
              <a:gd name="connsiteX15" fmla="*/ 3470503 w 3529497"/>
              <a:gd name="connsiteY15" fmla="*/ 1504336 h 1902542"/>
              <a:gd name="connsiteX16" fmla="*/ 3500000 w 3529497"/>
              <a:gd name="connsiteY16" fmla="*/ 1460090 h 1902542"/>
              <a:gd name="connsiteX17" fmla="*/ 3529497 w 3529497"/>
              <a:gd name="connsiteY17" fmla="*/ 1371600 h 1902542"/>
              <a:gd name="connsiteX18" fmla="*/ 3514748 w 3529497"/>
              <a:gd name="connsiteY18" fmla="*/ 958645 h 1902542"/>
              <a:gd name="connsiteX19" fmla="*/ 3470503 w 3529497"/>
              <a:gd name="connsiteY19" fmla="*/ 870155 h 1902542"/>
              <a:gd name="connsiteX20" fmla="*/ 3426258 w 3529497"/>
              <a:gd name="connsiteY20" fmla="*/ 825910 h 1902542"/>
              <a:gd name="connsiteX21" fmla="*/ 3367265 w 3529497"/>
              <a:gd name="connsiteY21" fmla="*/ 737419 h 1902542"/>
              <a:gd name="connsiteX22" fmla="*/ 3337768 w 3529497"/>
              <a:gd name="connsiteY22" fmla="*/ 693174 h 1902542"/>
              <a:gd name="connsiteX23" fmla="*/ 3308271 w 3529497"/>
              <a:gd name="connsiteY23" fmla="*/ 648929 h 1902542"/>
              <a:gd name="connsiteX24" fmla="*/ 3160787 w 3529497"/>
              <a:gd name="connsiteY24" fmla="*/ 501445 h 1902542"/>
              <a:gd name="connsiteX25" fmla="*/ 3116542 w 3529497"/>
              <a:gd name="connsiteY25" fmla="*/ 457200 h 1902542"/>
              <a:gd name="connsiteX26" fmla="*/ 3087045 w 3529497"/>
              <a:gd name="connsiteY26" fmla="*/ 412955 h 1902542"/>
              <a:gd name="connsiteX27" fmla="*/ 2998555 w 3529497"/>
              <a:gd name="connsiteY27" fmla="*/ 353961 h 1902542"/>
              <a:gd name="connsiteX28" fmla="*/ 2865819 w 3529497"/>
              <a:gd name="connsiteY28" fmla="*/ 265471 h 1902542"/>
              <a:gd name="connsiteX29" fmla="*/ 2821574 w 3529497"/>
              <a:gd name="connsiteY29" fmla="*/ 250723 h 1902542"/>
              <a:gd name="connsiteX30" fmla="*/ 2762581 w 3529497"/>
              <a:gd name="connsiteY30" fmla="*/ 206477 h 1902542"/>
              <a:gd name="connsiteX31" fmla="*/ 2718336 w 3529497"/>
              <a:gd name="connsiteY31" fmla="*/ 191729 h 1902542"/>
              <a:gd name="connsiteX32" fmla="*/ 2659342 w 3529497"/>
              <a:gd name="connsiteY32" fmla="*/ 162232 h 1902542"/>
              <a:gd name="connsiteX33" fmla="*/ 2556103 w 3529497"/>
              <a:gd name="connsiteY33" fmla="*/ 103239 h 1902542"/>
              <a:gd name="connsiteX34" fmla="*/ 2438116 w 3529497"/>
              <a:gd name="connsiteY34" fmla="*/ 58994 h 1902542"/>
              <a:gd name="connsiteX35" fmla="*/ 2379123 w 3529497"/>
              <a:gd name="connsiteY35" fmla="*/ 44245 h 1902542"/>
              <a:gd name="connsiteX36" fmla="*/ 2290632 w 3529497"/>
              <a:gd name="connsiteY36" fmla="*/ 14748 h 1902542"/>
              <a:gd name="connsiteX37" fmla="*/ 1626955 w 3529497"/>
              <a:gd name="connsiteY37" fmla="*/ 0 h 1902542"/>
              <a:gd name="connsiteX38" fmla="*/ 609316 w 3529497"/>
              <a:gd name="connsiteY38" fmla="*/ 14748 h 1902542"/>
              <a:gd name="connsiteX39" fmla="*/ 506078 w 3529497"/>
              <a:gd name="connsiteY39" fmla="*/ 44245 h 1902542"/>
              <a:gd name="connsiteX40" fmla="*/ 402839 w 3529497"/>
              <a:gd name="connsiteY40" fmla="*/ 73742 h 1902542"/>
              <a:gd name="connsiteX41" fmla="*/ 358594 w 3529497"/>
              <a:gd name="connsiteY41" fmla="*/ 103239 h 1902542"/>
              <a:gd name="connsiteX42" fmla="*/ 314348 w 3529497"/>
              <a:gd name="connsiteY42" fmla="*/ 147484 h 1902542"/>
              <a:gd name="connsiteX43" fmla="*/ 270103 w 3529497"/>
              <a:gd name="connsiteY43" fmla="*/ 162232 h 1902542"/>
              <a:gd name="connsiteX44" fmla="*/ 211110 w 3529497"/>
              <a:gd name="connsiteY44" fmla="*/ 235974 h 1902542"/>
              <a:gd name="connsiteX45" fmla="*/ 166865 w 3529497"/>
              <a:gd name="connsiteY45" fmla="*/ 280219 h 1902542"/>
              <a:gd name="connsiteX46" fmla="*/ 137368 w 3529497"/>
              <a:gd name="connsiteY46" fmla="*/ 339213 h 1902542"/>
              <a:gd name="connsiteX47" fmla="*/ 48878 w 3529497"/>
              <a:gd name="connsiteY47" fmla="*/ 412955 h 1902542"/>
              <a:gd name="connsiteX48" fmla="*/ 34129 w 3529497"/>
              <a:gd name="connsiteY48" fmla="*/ 457200 h 1902542"/>
              <a:gd name="connsiteX49" fmla="*/ 4632 w 3529497"/>
              <a:gd name="connsiteY49" fmla="*/ 501445 h 1902542"/>
              <a:gd name="connsiteX50" fmla="*/ 19381 w 3529497"/>
              <a:gd name="connsiteY50" fmla="*/ 1224116 h 1902542"/>
              <a:gd name="connsiteX51" fmla="*/ 93123 w 3529497"/>
              <a:gd name="connsiteY51" fmla="*/ 1371600 h 1902542"/>
              <a:gd name="connsiteX52" fmla="*/ 225858 w 3529497"/>
              <a:gd name="connsiteY52" fmla="*/ 1445342 h 1902542"/>
              <a:gd name="connsiteX53" fmla="*/ 270103 w 3529497"/>
              <a:gd name="connsiteY53" fmla="*/ 1474839 h 1902542"/>
              <a:gd name="connsiteX54" fmla="*/ 299600 w 3529497"/>
              <a:gd name="connsiteY54" fmla="*/ 1563329 h 190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529497" h="1902542">
                <a:moveTo>
                  <a:pt x="255355" y="1504336"/>
                </a:moveTo>
                <a:cubicBezTo>
                  <a:pt x="399765" y="1648746"/>
                  <a:pt x="321583" y="1581519"/>
                  <a:pt x="712555" y="1725561"/>
                </a:cubicBezTo>
                <a:cubicBezTo>
                  <a:pt x="759599" y="1742893"/>
                  <a:pt x="811401" y="1742899"/>
                  <a:pt x="860039" y="1755058"/>
                </a:cubicBezTo>
                <a:cubicBezTo>
                  <a:pt x="898722" y="1764729"/>
                  <a:pt x="954350" y="1779629"/>
                  <a:pt x="992774" y="1784555"/>
                </a:cubicBezTo>
                <a:cubicBezTo>
                  <a:pt x="1159709" y="1805957"/>
                  <a:pt x="1494219" y="1843548"/>
                  <a:pt x="1494219" y="1843548"/>
                </a:cubicBezTo>
                <a:cubicBezTo>
                  <a:pt x="1544535" y="1857924"/>
                  <a:pt x="1603748" y="1876082"/>
                  <a:pt x="1656452" y="1887794"/>
                </a:cubicBezTo>
                <a:cubicBezTo>
                  <a:pt x="1680923" y="1893232"/>
                  <a:pt x="1705613" y="1897626"/>
                  <a:pt x="1730194" y="1902542"/>
                </a:cubicBezTo>
                <a:lnTo>
                  <a:pt x="2733084" y="1887794"/>
                </a:lnTo>
                <a:cubicBezTo>
                  <a:pt x="2777586" y="1886638"/>
                  <a:pt x="2821469" y="1876902"/>
                  <a:pt x="2865819" y="1873045"/>
                </a:cubicBezTo>
                <a:cubicBezTo>
                  <a:pt x="2934561" y="1867067"/>
                  <a:pt x="3003471" y="1863213"/>
                  <a:pt x="3072297" y="1858297"/>
                </a:cubicBezTo>
                <a:cubicBezTo>
                  <a:pt x="3115303" y="1843961"/>
                  <a:pt x="3133885" y="1840084"/>
                  <a:pt x="3175536" y="1814052"/>
                </a:cubicBezTo>
                <a:cubicBezTo>
                  <a:pt x="3196380" y="1801024"/>
                  <a:pt x="3214527" y="1784093"/>
                  <a:pt x="3234529" y="1769806"/>
                </a:cubicBezTo>
                <a:cubicBezTo>
                  <a:pt x="3248953" y="1759503"/>
                  <a:pt x="3265526" y="1752086"/>
                  <a:pt x="3278774" y="1740310"/>
                </a:cubicBezTo>
                <a:cubicBezTo>
                  <a:pt x="3309952" y="1712596"/>
                  <a:pt x="3337768" y="1681316"/>
                  <a:pt x="3367265" y="1651819"/>
                </a:cubicBezTo>
                <a:cubicBezTo>
                  <a:pt x="3438792" y="1580292"/>
                  <a:pt x="3410832" y="1615965"/>
                  <a:pt x="3455755" y="1548581"/>
                </a:cubicBezTo>
                <a:cubicBezTo>
                  <a:pt x="3460671" y="1533833"/>
                  <a:pt x="3463551" y="1518241"/>
                  <a:pt x="3470503" y="1504336"/>
                </a:cubicBezTo>
                <a:cubicBezTo>
                  <a:pt x="3478430" y="1488482"/>
                  <a:pt x="3492801" y="1476288"/>
                  <a:pt x="3500000" y="1460090"/>
                </a:cubicBezTo>
                <a:cubicBezTo>
                  <a:pt x="3512628" y="1431678"/>
                  <a:pt x="3529497" y="1371600"/>
                  <a:pt x="3529497" y="1371600"/>
                </a:cubicBezTo>
                <a:cubicBezTo>
                  <a:pt x="3524581" y="1233948"/>
                  <a:pt x="3523616" y="1096099"/>
                  <a:pt x="3514748" y="958645"/>
                </a:cubicBezTo>
                <a:cubicBezTo>
                  <a:pt x="3512887" y="929805"/>
                  <a:pt x="3487539" y="890598"/>
                  <a:pt x="3470503" y="870155"/>
                </a:cubicBezTo>
                <a:cubicBezTo>
                  <a:pt x="3457150" y="854132"/>
                  <a:pt x="3439063" y="842374"/>
                  <a:pt x="3426258" y="825910"/>
                </a:cubicBezTo>
                <a:cubicBezTo>
                  <a:pt x="3404493" y="797927"/>
                  <a:pt x="3386929" y="766916"/>
                  <a:pt x="3367265" y="737419"/>
                </a:cubicBezTo>
                <a:lnTo>
                  <a:pt x="3337768" y="693174"/>
                </a:lnTo>
                <a:cubicBezTo>
                  <a:pt x="3327936" y="678426"/>
                  <a:pt x="3320805" y="661463"/>
                  <a:pt x="3308271" y="648929"/>
                </a:cubicBezTo>
                <a:lnTo>
                  <a:pt x="3160787" y="501445"/>
                </a:lnTo>
                <a:cubicBezTo>
                  <a:pt x="3146039" y="486697"/>
                  <a:pt x="3128112" y="474554"/>
                  <a:pt x="3116542" y="457200"/>
                </a:cubicBezTo>
                <a:cubicBezTo>
                  <a:pt x="3106710" y="442452"/>
                  <a:pt x="3100385" y="424627"/>
                  <a:pt x="3087045" y="412955"/>
                </a:cubicBezTo>
                <a:cubicBezTo>
                  <a:pt x="3060366" y="389610"/>
                  <a:pt x="3026916" y="375231"/>
                  <a:pt x="2998555" y="353961"/>
                </a:cubicBezTo>
                <a:cubicBezTo>
                  <a:pt x="2949152" y="316910"/>
                  <a:pt x="2922710" y="293916"/>
                  <a:pt x="2865819" y="265471"/>
                </a:cubicBezTo>
                <a:cubicBezTo>
                  <a:pt x="2851914" y="258519"/>
                  <a:pt x="2836322" y="255639"/>
                  <a:pt x="2821574" y="250723"/>
                </a:cubicBezTo>
                <a:cubicBezTo>
                  <a:pt x="2801910" y="235974"/>
                  <a:pt x="2783923" y="218673"/>
                  <a:pt x="2762581" y="206477"/>
                </a:cubicBezTo>
                <a:cubicBezTo>
                  <a:pt x="2749083" y="198764"/>
                  <a:pt x="2732625" y="197853"/>
                  <a:pt x="2718336" y="191729"/>
                </a:cubicBezTo>
                <a:cubicBezTo>
                  <a:pt x="2698128" y="183068"/>
                  <a:pt x="2678431" y="173140"/>
                  <a:pt x="2659342" y="162232"/>
                </a:cubicBezTo>
                <a:cubicBezTo>
                  <a:pt x="2576302" y="114781"/>
                  <a:pt x="2656381" y="147807"/>
                  <a:pt x="2556103" y="103239"/>
                </a:cubicBezTo>
                <a:cubicBezTo>
                  <a:pt x="2528043" y="90768"/>
                  <a:pt x="2472175" y="68725"/>
                  <a:pt x="2438116" y="58994"/>
                </a:cubicBezTo>
                <a:cubicBezTo>
                  <a:pt x="2418626" y="53425"/>
                  <a:pt x="2398538" y="50070"/>
                  <a:pt x="2379123" y="44245"/>
                </a:cubicBezTo>
                <a:cubicBezTo>
                  <a:pt x="2349342" y="35310"/>
                  <a:pt x="2321717" y="15439"/>
                  <a:pt x="2290632" y="14748"/>
                </a:cubicBezTo>
                <a:lnTo>
                  <a:pt x="1626955" y="0"/>
                </a:lnTo>
                <a:lnTo>
                  <a:pt x="609316" y="14748"/>
                </a:lnTo>
                <a:cubicBezTo>
                  <a:pt x="583824" y="15446"/>
                  <a:pt x="532291" y="36756"/>
                  <a:pt x="506078" y="44245"/>
                </a:cubicBezTo>
                <a:cubicBezTo>
                  <a:pt x="376446" y="81283"/>
                  <a:pt x="508923" y="38382"/>
                  <a:pt x="402839" y="73742"/>
                </a:cubicBezTo>
                <a:cubicBezTo>
                  <a:pt x="388091" y="83574"/>
                  <a:pt x="372211" y="91892"/>
                  <a:pt x="358594" y="103239"/>
                </a:cubicBezTo>
                <a:cubicBezTo>
                  <a:pt x="342571" y="116592"/>
                  <a:pt x="331703" y="135914"/>
                  <a:pt x="314348" y="147484"/>
                </a:cubicBezTo>
                <a:cubicBezTo>
                  <a:pt x="301413" y="156107"/>
                  <a:pt x="284851" y="157316"/>
                  <a:pt x="270103" y="162232"/>
                </a:cubicBezTo>
                <a:cubicBezTo>
                  <a:pt x="171150" y="228201"/>
                  <a:pt x="268100" y="150488"/>
                  <a:pt x="211110" y="235974"/>
                </a:cubicBezTo>
                <a:cubicBezTo>
                  <a:pt x="199541" y="253328"/>
                  <a:pt x="178988" y="263247"/>
                  <a:pt x="166865" y="280219"/>
                </a:cubicBezTo>
                <a:cubicBezTo>
                  <a:pt x="154086" y="298110"/>
                  <a:pt x="150147" y="321322"/>
                  <a:pt x="137368" y="339213"/>
                </a:cubicBezTo>
                <a:cubicBezTo>
                  <a:pt x="111560" y="375344"/>
                  <a:pt x="84157" y="389435"/>
                  <a:pt x="48878" y="412955"/>
                </a:cubicBezTo>
                <a:cubicBezTo>
                  <a:pt x="43962" y="427703"/>
                  <a:pt x="41082" y="443295"/>
                  <a:pt x="34129" y="457200"/>
                </a:cubicBezTo>
                <a:cubicBezTo>
                  <a:pt x="26202" y="473054"/>
                  <a:pt x="4973" y="483723"/>
                  <a:pt x="4632" y="501445"/>
                </a:cubicBezTo>
                <a:cubicBezTo>
                  <a:pt x="0" y="742341"/>
                  <a:pt x="10295" y="983347"/>
                  <a:pt x="19381" y="1224116"/>
                </a:cubicBezTo>
                <a:cubicBezTo>
                  <a:pt x="21098" y="1269617"/>
                  <a:pt x="60713" y="1349993"/>
                  <a:pt x="93123" y="1371600"/>
                </a:cubicBezTo>
                <a:cubicBezTo>
                  <a:pt x="194548" y="1439217"/>
                  <a:pt x="147981" y="1419384"/>
                  <a:pt x="225858" y="1445342"/>
                </a:cubicBezTo>
                <a:cubicBezTo>
                  <a:pt x="240606" y="1455174"/>
                  <a:pt x="260709" y="1459808"/>
                  <a:pt x="270103" y="1474839"/>
                </a:cubicBezTo>
                <a:cubicBezTo>
                  <a:pt x="286582" y="1501205"/>
                  <a:pt x="299600" y="1563329"/>
                  <a:pt x="299600" y="156332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4191000"/>
            <a:ext cx="990600" cy="685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4038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3657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>
          <a:xfrm>
            <a:off x="2667000" y="4953000"/>
            <a:ext cx="381000" cy="228600"/>
            <a:chOff x="3962400" y="5562600"/>
            <a:chExt cx="381000" cy="228600"/>
          </a:xfrm>
        </p:grpSpPr>
        <p:cxnSp>
          <p:nvCxnSpPr>
            <p:cNvPr id="11" name="Straight Connector 10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2"/>
          <p:cNvGrpSpPr/>
          <p:nvPr/>
        </p:nvGrpSpPr>
        <p:grpSpPr>
          <a:xfrm>
            <a:off x="4724400" y="5181600"/>
            <a:ext cx="381000" cy="228600"/>
            <a:chOff x="3962400" y="5562600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5"/>
          <p:cNvGrpSpPr/>
          <p:nvPr/>
        </p:nvGrpSpPr>
        <p:grpSpPr>
          <a:xfrm rot="13047251">
            <a:off x="5364236" y="3445085"/>
            <a:ext cx="381000" cy="228600"/>
            <a:chOff x="3962400" y="5562600"/>
            <a:chExt cx="381000" cy="228600"/>
          </a:xfrm>
        </p:grpSpPr>
        <p:cxnSp>
          <p:nvCxnSpPr>
            <p:cNvPr id="17" name="Straight Connector 16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8"/>
          <p:cNvGrpSpPr/>
          <p:nvPr/>
        </p:nvGrpSpPr>
        <p:grpSpPr>
          <a:xfrm rot="10800000">
            <a:off x="4145035" y="3064084"/>
            <a:ext cx="381000" cy="228600"/>
            <a:chOff x="3962400" y="5562600"/>
            <a:chExt cx="381000" cy="228600"/>
          </a:xfrm>
        </p:grpSpPr>
        <p:cxnSp>
          <p:nvCxnSpPr>
            <p:cNvPr id="20" name="Straight Connector 19"/>
            <p:cNvCxnSpPr/>
            <p:nvPr/>
          </p:nvCxnSpPr>
          <p:spPr>
            <a:xfrm rot="10800000" flipV="1">
              <a:off x="3962400" y="55626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V="1">
              <a:off x="4152900" y="5600700"/>
              <a:ext cx="2286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>
            <a:endCxn id="6" idx="1"/>
          </p:cNvCxnSpPr>
          <p:nvPr/>
        </p:nvCxnSpPr>
        <p:spPr>
          <a:xfrm>
            <a:off x="2514600" y="3733800"/>
            <a:ext cx="327118" cy="3159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5638800" y="4267200"/>
            <a:ext cx="914400" cy="799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5181601" y="4724402"/>
            <a:ext cx="838200" cy="30479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41809" y="4132008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19800" y="4876800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71800" y="41910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4114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19400" y="45720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038600" y="35814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800600" y="3657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429000" y="46482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038600" y="47244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733800" y="4419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267200" y="4038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 Storage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Ferritin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465,000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Intracellular H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O soluble protein </a:t>
            </a:r>
          </a:p>
          <a:p>
            <a:pPr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Haemosiderin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aggregates of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ferritin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09800" y="2971800"/>
            <a:ext cx="2057400" cy="1905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3505200"/>
            <a:ext cx="685800" cy="762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895600"/>
            <a:ext cx="16002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0400" y="3962400"/>
            <a:ext cx="19050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05400" y="2678668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Shell :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Apoferritin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(24 subunits)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36576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Core : Fe</a:t>
            </a:r>
            <a:r>
              <a:rPr lang="en-US" sz="2000" b="1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atoms as phosphate oxide complex 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4500 atoms/molecule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3856704" y="534194"/>
            <a:ext cx="990600" cy="762000"/>
            <a:chOff x="3810000" y="609600"/>
            <a:chExt cx="990600" cy="762000"/>
          </a:xfrm>
        </p:grpSpPr>
        <p:sp>
          <p:nvSpPr>
            <p:cNvPr id="4" name="Oval 3"/>
            <p:cNvSpPr/>
            <p:nvPr/>
          </p:nvSpPr>
          <p:spPr>
            <a:xfrm>
              <a:off x="3810000" y="609600"/>
              <a:ext cx="990600" cy="762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191000" y="838200"/>
              <a:ext cx="304800" cy="304800"/>
            </a:xfrm>
            <a:prstGeom prst="ellipse">
              <a:avLst/>
            </a:prstGeom>
            <a:blipFill>
              <a:blip r:embed="rId2"/>
              <a:tile tx="0" ty="0" sx="100000" sy="100000" flip="none" algn="tl"/>
            </a:blip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62000" y="1752600"/>
            <a:ext cx="6934200" cy="382588"/>
            <a:chOff x="762000" y="1752600"/>
            <a:chExt cx="7924800" cy="38258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762000" y="1752600"/>
              <a:ext cx="79248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62000" y="2133600"/>
              <a:ext cx="79248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066800" y="1737852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COMMITTED STEM CELLS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23622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(GM - CSF ) ETP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438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 -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CSF) </a:t>
            </a:r>
          </a:p>
          <a:p>
            <a:pPr algn="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Karyocyte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0" y="2514600"/>
            <a:ext cx="76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 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CSF)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-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1000" y="2514600"/>
            <a:ext cx="76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  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CSF)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 -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43132" y="2438400"/>
            <a:ext cx="76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GM-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IL5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 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2438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IL4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2450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(PROGENITOR)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7600" y="3048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Bursa Equiv.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3124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Thymus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5943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RBC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594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Platelets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43200" y="5867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Monocyte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594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Neutrophil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594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Eosinophil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29400" y="5943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Basophil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96200" y="59552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Lymphocytes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4953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Reticulocyte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3962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Normoblast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7000" y="4495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Promonocyte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5800" y="510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Segmented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8200" y="4507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Juvenile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00" y="4507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Juvenile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58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7695406" y="4572000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085805" y="4571206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620794" y="2971800"/>
            <a:ext cx="4564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8306594" y="2971800"/>
            <a:ext cx="4564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534194" y="3047206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2210594" y="2590800"/>
            <a:ext cx="9136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57994" y="5638006"/>
            <a:ext cx="762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1143794" y="4799806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2591594" y="3352006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3124994" y="5333206"/>
            <a:ext cx="1219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3656806" y="3352006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>
            <a:off x="4190206" y="3352006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5334794" y="3352006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4687094" y="4990306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5218906" y="4990306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4458494" y="5752306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>
            <a:off x="5068094" y="5737558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6858000" y="586740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6287294" y="5037010"/>
            <a:ext cx="533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>
            <a:off x="5715000" y="5302915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>
            <a:off x="5562600" y="5638800"/>
            <a:ext cx="152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5449094" y="5523706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6488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Tissue Macrophage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3467894" y="6361906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4115594" y="1524000"/>
            <a:ext cx="45640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 flipV="1">
            <a:off x="2971800" y="1524000"/>
            <a:ext cx="1371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0800000" flipV="1">
            <a:off x="1447800" y="1524000"/>
            <a:ext cx="2895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343400" y="1524000"/>
            <a:ext cx="12954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343400" y="1524000"/>
            <a:ext cx="2743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7887494" y="2018506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0800000" flipV="1">
            <a:off x="7544594" y="2209006"/>
            <a:ext cx="5334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8077994" y="2209006"/>
            <a:ext cx="5334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7315200" y="1295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Lymphocyte Precursor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Arrow Connector 114"/>
          <p:cNvCxnSpPr/>
          <p:nvPr/>
        </p:nvCxnSpPr>
        <p:spPr>
          <a:xfrm rot="5400000">
            <a:off x="8000206" y="1142206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4" idx="6"/>
          </p:cNvCxnSpPr>
          <p:nvPr/>
        </p:nvCxnSpPr>
        <p:spPr>
          <a:xfrm flipV="1">
            <a:off x="4847304" y="914400"/>
            <a:ext cx="3382296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09600" y="91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Interleukin IL 1, 6,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676400" y="164068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Uncommitted Stem Cell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pluripotent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multipotent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rot="5400000">
            <a:off x="914400" y="4799806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 Loss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5344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Adults 0.6 – 1mg/d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Menstruation</a:t>
            </a:r>
          </a:p>
          <a:p>
            <a:pPr marL="85248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Additional 0.5 – 1mg/d</a:t>
            </a:r>
          </a:p>
          <a:p>
            <a:pPr marL="85248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Total loss 1-2mg/d</a:t>
            </a:r>
          </a:p>
          <a:p>
            <a:pPr marL="85248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If excessive   Fe deficiency anemia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 Loss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5344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Biliary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excretion 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Other desquamating cells (epithelial cells)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Skin </a:t>
            </a:r>
          </a:p>
          <a:p>
            <a:pPr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Mucous membrane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 Demand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5720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Arial"/>
                <a:cs typeface="Arial"/>
              </a:rPr>
              <a:t>↑ During </a:t>
            </a:r>
            <a:r>
              <a:rPr lang="en-US" sz="3500" b="1" dirty="0" err="1" smtClean="0">
                <a:latin typeface="Arial"/>
                <a:cs typeface="Arial"/>
              </a:rPr>
              <a:t>Growth,pregnancy,lactation</a:t>
            </a:r>
            <a:endParaRPr lang="en-US" sz="3500" b="1" dirty="0" smtClean="0">
              <a:latin typeface="Arial"/>
              <a:cs typeface="Arial"/>
            </a:endParaRPr>
          </a:p>
          <a:p>
            <a:r>
              <a:rPr lang="en-US" sz="3500" b="1" dirty="0" smtClean="0">
                <a:latin typeface="Arial"/>
                <a:cs typeface="Arial"/>
              </a:rPr>
              <a:t>Greatest demand infancy </a:t>
            </a:r>
            <a:r>
              <a:rPr lang="en-US" sz="3500" b="1" dirty="0" smtClean="0">
                <a:latin typeface="Arial"/>
                <a:cs typeface="Arial"/>
              </a:rPr>
              <a:t>,1</a:t>
            </a:r>
            <a:r>
              <a:rPr lang="en-US" sz="3500" b="1" baseline="30000" dirty="0" smtClean="0">
                <a:latin typeface="Arial"/>
                <a:cs typeface="Arial"/>
              </a:rPr>
              <a:t>st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smtClean="0">
                <a:latin typeface="Arial"/>
                <a:cs typeface="Arial"/>
              </a:rPr>
              <a:t>year of life and adolescence </a:t>
            </a:r>
            <a:r>
              <a:rPr lang="en-US" sz="3500" b="1" dirty="0" smtClean="0">
                <a:latin typeface="Arial"/>
                <a:cs typeface="Arial"/>
              </a:rPr>
              <a:t>(12-16yrs</a:t>
            </a:r>
            <a:r>
              <a:rPr lang="en-US" sz="3500" b="1" dirty="0" smtClean="0">
                <a:latin typeface="Arial"/>
                <a:cs typeface="Arial"/>
              </a:rPr>
              <a:t>)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Vitamin B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Cobalamin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153400" cy="55626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Dietary (animal foods)</a:t>
            </a:r>
            <a:r>
              <a:rPr lang="en-US" sz="35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1-2ug/day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Body stores (4-5mg)  : 4 -5 years 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Terminal ileum 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Intrinsic Factor</a:t>
            </a:r>
          </a:p>
          <a:p>
            <a:pPr marL="693738" indent="-23653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Glycoprotein : MW 55,000 parietal (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oxyntic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) cells of stomach</a:t>
            </a:r>
          </a:p>
          <a:p>
            <a:pPr marL="0" indent="0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DNA synthesis &amp;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normoblastic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maturation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esp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PEB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610600" cy="6553200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Dietary B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protein bound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Stomach : released from protein by acid 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Binds to R- Protein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Duodenum : released form R-Protein &amp; binds to IF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IF- B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complex recognized by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ileal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receptors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bound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endocytosed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released in cell (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enterocyte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) &amp; binds to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transcobalamin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II stored in cell x 6hrs i.e. B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– TC II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10600" cy="6553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Transported into blood (portal vein)</a:t>
            </a:r>
          </a:p>
          <a:p>
            <a:pPr>
              <a:buNone/>
            </a:pPr>
            <a:r>
              <a:rPr lang="en-US" sz="3500" b="1" dirty="0" smtClean="0">
                <a:latin typeface="Arial"/>
                <a:cs typeface="Arial"/>
              </a:rPr>
              <a:t>↓ B</a:t>
            </a:r>
            <a:r>
              <a:rPr lang="en-US" sz="3500" b="1" baseline="-25000" dirty="0" smtClean="0">
                <a:latin typeface="Arial"/>
                <a:cs typeface="Arial"/>
              </a:rPr>
              <a:t>12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 Anemia from </a:t>
            </a:r>
          </a:p>
          <a:p>
            <a:pPr marL="795338"/>
            <a:r>
              <a:rPr lang="en-US" sz="3500" b="1" dirty="0" smtClean="0">
                <a:latin typeface="Arial"/>
                <a:cs typeface="Arial"/>
                <a:sym typeface="Symbol"/>
              </a:rPr>
              <a:t>Parietal cell damage lack of IF pernicious anemia (autoimmune disease)</a:t>
            </a:r>
          </a:p>
          <a:p>
            <a:pPr marL="795338"/>
            <a:r>
              <a:rPr lang="en-US" sz="3500" b="1" dirty="0" err="1" smtClean="0">
                <a:latin typeface="Arial"/>
                <a:cs typeface="Arial"/>
                <a:sym typeface="Symbol"/>
              </a:rPr>
              <a:t>Malabsorption</a:t>
            </a:r>
            <a:endParaRPr lang="en-US" sz="3500" b="1" dirty="0" smtClean="0">
              <a:latin typeface="Arial"/>
              <a:cs typeface="Arial"/>
              <a:sym typeface="Symbol"/>
            </a:endParaRPr>
          </a:p>
          <a:p>
            <a:pPr marL="795338"/>
            <a:r>
              <a:rPr lang="en-US" sz="3500" b="1" dirty="0" smtClean="0">
                <a:latin typeface="Arial"/>
                <a:cs typeface="Arial"/>
                <a:sym typeface="Symbol"/>
              </a:rPr>
              <a:t>Dietary deficiency : vegans years after lack of intake/absorption.</a:t>
            </a:r>
          </a:p>
          <a:p>
            <a:pPr>
              <a:buNone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morphological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Ab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(N) in nuclei of dividing cells from delay nuclear maturation and failure of chromatin  clumping 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megalobasts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.  Usually (N)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cytoplasmic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maturation and (N)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Hb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synthesis</a:t>
            </a:r>
          </a:p>
          <a:p>
            <a:pPr>
              <a:buNone/>
            </a:pPr>
            <a:endParaRPr lang="en-US" sz="3500" b="1" dirty="0" smtClean="0">
              <a:latin typeface="Arial"/>
              <a:cs typeface="Arial"/>
              <a:sym typeface="Symbol"/>
            </a:endParaRP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Folic Acid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 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 Group Vitamin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Dietary :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Veges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Nuts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,Yeast , Fruits, Liver ,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Kidney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NDR 100-200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g NBS 100 -200mg</a:t>
            </a:r>
          </a:p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Jejunum,Duodenum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synthesis,normablastic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maturation PEB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 N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Deficiency 2 – 7 months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8077200" cy="6050760"/>
          </a:xfrm>
        </p:spPr>
        <p:txBody>
          <a:bodyPr>
            <a:normAutofit lnSpcReduction="10000"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Deficiency </a:t>
            </a:r>
          </a:p>
          <a:p>
            <a:pPr marL="795338">
              <a:buFont typeface="Wingdings" pitchFamily="2" charset="2"/>
              <a:buChar char="ü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Dietary </a:t>
            </a:r>
          </a:p>
          <a:p>
            <a:pPr marL="795338">
              <a:buFont typeface="Wingdings" pitchFamily="2" charset="2"/>
              <a:buChar char="ü"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Malabsorption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↑ Demand / pregnancy</a:t>
            </a:r>
          </a:p>
          <a:p>
            <a:pPr>
              <a:buFont typeface="Symbol"/>
              <a:buChar char="\"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Morphological abnormality in nuclei of RBC precursors  delayed nuclear maturation/failure of chromatin clumping 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megaloblasts</a:t>
            </a:r>
            <a:endParaRPr lang="en-US" sz="35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Normal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cytoplasmic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 maturation and normal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Hb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 Synthesis</a:t>
            </a:r>
          </a:p>
          <a:p>
            <a:pPr>
              <a:buFont typeface="Symbol"/>
              <a:buChar char="\"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MOA VIT. B</a:t>
            </a:r>
            <a:r>
              <a:rPr lang="en-US" sz="3500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&amp; FOLIC ACID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3058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Megaloblastic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erythropoiesis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/>
              <a:t>12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	      </a:t>
            </a:r>
            <a:r>
              <a:rPr lang="en-US" sz="3500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35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Methyl THF  			THF</a:t>
            </a:r>
          </a:p>
          <a:p>
            <a:pPr>
              <a:buNone/>
            </a:pP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		5,10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methlylene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THF</a:t>
            </a:r>
          </a:p>
          <a:p>
            <a:pPr>
              <a:buNone/>
            </a:pP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Deoxyuridylic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acid 			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Thymidylic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Acid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				RLS</a:t>
            </a:r>
          </a:p>
          <a:p>
            <a:pPr>
              <a:buNone/>
            </a:pP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							DNA Synthesis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THF :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Tetrahydrofolate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RLS :  Rate limiting steps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858000" y="46482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86200" y="3886200"/>
            <a:ext cx="2286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2057400"/>
            <a:ext cx="2438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7016512">
            <a:off x="3456694" y="470923"/>
            <a:ext cx="2241321" cy="1095269"/>
          </a:xfrm>
          <a:prstGeom prst="arc">
            <a:avLst>
              <a:gd name="adj1" fmla="val 17523969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4038600" y="2362200"/>
            <a:ext cx="14478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267200" y="3505200"/>
            <a:ext cx="762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495800" y="4038600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096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ERYTHROPOIETIN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4582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Glycoprotein MW 33000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Secreted by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peritubular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capillaries of Kidney (85% - 90%)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Other organs: 10-15% e.g. liver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Stimulus : hypoxia</a:t>
            </a:r>
          </a:p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500" b="1" baseline="54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in RBC precursors</a:t>
            </a:r>
          </a:p>
          <a:p>
            <a:pPr marL="804863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↑rate of mitosis</a:t>
            </a:r>
          </a:p>
          <a:p>
            <a:pPr marL="804863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</a:rPr>
              <a:t>↑mRNA formation </a:t>
            </a:r>
          </a:p>
          <a:p>
            <a:pPr marL="804863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</a:rPr>
              <a:t>↑protein synthesis</a:t>
            </a:r>
          </a:p>
          <a:p>
            <a:pPr marL="804863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</a:rPr>
              <a:t>↓Maturation time in BM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CSF	Colony Stimulating Factor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G		Granulocyte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M 		Macrophage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IL 		Interleukin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ETP 	Erythropoietin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TP 		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Thrombopoietin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Other Hormones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7912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Corticosteroids /androgens/growth hormone/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thyroxine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03275" indent="-38893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↑ sensitivity of RBCs precursors to ETP</a:t>
            </a:r>
          </a:p>
          <a:p>
            <a:pPr marL="803275" indent="-388938">
              <a:buFont typeface="Wingdings" pitchFamily="2" charset="2"/>
              <a:buChar char="v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Androgens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↑ETP secretion from ↑LH secretion (Luteinizing hormone)</a:t>
            </a:r>
          </a:p>
          <a:p>
            <a:r>
              <a:rPr lang="en-US" sz="3500" b="1" dirty="0" smtClean="0">
                <a:latin typeface="Arial"/>
                <a:cs typeface="Arial"/>
                <a:sym typeface="Symbol"/>
              </a:rPr>
              <a:t>Estrogens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↓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erythropoiesis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: ↓ plasma globulin substrate formation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64"/>
            <a:ext cx="8077200" cy="1240536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Hemoglobin Catabolism 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Macrophages Liver/Spleen/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09600" y="1905000"/>
            <a:ext cx="8153400" cy="4737796"/>
            <a:chOff x="533400" y="1447800"/>
            <a:chExt cx="7848600" cy="4284750"/>
          </a:xfrm>
        </p:grpSpPr>
        <p:sp>
          <p:nvSpPr>
            <p:cNvPr id="5" name="TextBox 4"/>
            <p:cNvSpPr txBox="1"/>
            <p:nvPr/>
          </p:nvSpPr>
          <p:spPr>
            <a:xfrm>
              <a:off x="3886200" y="1447800"/>
              <a:ext cx="762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Hb</a:t>
              </a:r>
              <a:endParaRPr lang="en-US" sz="28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2057400"/>
              <a:ext cx="12192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Heme</a:t>
              </a:r>
              <a:endParaRPr lang="en-US" sz="28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91200" y="1981200"/>
              <a:ext cx="14478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Globin</a:t>
              </a:r>
              <a:endParaRPr lang="en-US" sz="28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43600" y="2819400"/>
              <a:ext cx="1752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AA pool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2743200"/>
              <a:ext cx="762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CO</a:t>
              </a:r>
              <a:endParaRPr lang="en-US" sz="28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14600" y="2895600"/>
              <a:ext cx="762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Fe</a:t>
              </a:r>
              <a:endParaRPr lang="en-US" sz="28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8600" y="2743200"/>
              <a:ext cx="16764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Biliverdin</a:t>
              </a:r>
              <a:endParaRPr lang="en-US" sz="28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3400" y="3429000"/>
              <a:ext cx="12192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Lungs</a:t>
              </a:r>
              <a:endParaRPr lang="en-US" sz="28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28526" y="3446291"/>
              <a:ext cx="2209800" cy="862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Fe-</a:t>
              </a:r>
              <a:r>
                <a:rPr lang="en-US" sz="2800" b="1" dirty="0" err="1" smtClean="0"/>
                <a:t>Transferrin</a:t>
              </a:r>
              <a:endParaRPr lang="en-US" sz="28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429000"/>
              <a:ext cx="1524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Bilirubin</a:t>
              </a:r>
              <a:endParaRPr lang="en-US" sz="28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80374" y="4479993"/>
              <a:ext cx="2493948" cy="1252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6538" indent="-236538">
                <a:buFont typeface="Arial" pitchFamily="34" charset="0"/>
                <a:buChar char="•"/>
              </a:pPr>
              <a:r>
                <a:rPr lang="en-US" sz="2800" b="1" dirty="0" err="1" smtClean="0"/>
                <a:t>Hb</a:t>
              </a:r>
              <a:r>
                <a:rPr lang="en-US" sz="2800" b="1" dirty="0" smtClean="0"/>
                <a:t> Synthesis </a:t>
              </a:r>
            </a:p>
            <a:p>
              <a:pPr marL="236538" indent="-236538">
                <a:buFont typeface="Arial" pitchFamily="34" charset="0"/>
                <a:buChar char="•"/>
              </a:pPr>
              <a:r>
                <a:rPr lang="en-US" sz="2800" b="1" dirty="0" smtClean="0"/>
                <a:t>Storage</a:t>
              </a:r>
            </a:p>
            <a:p>
              <a:pPr marL="236538" indent="-236538">
                <a:buFont typeface="Arial" pitchFamily="34" charset="0"/>
                <a:buChar char="•"/>
              </a:pPr>
              <a:r>
                <a:rPr lang="en-US" sz="2800" b="1" dirty="0" smtClean="0"/>
                <a:t>Loss</a:t>
              </a:r>
              <a:endParaRPr lang="en-US" sz="2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43400" y="4267200"/>
              <a:ext cx="4038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/>
                <a:t>Bilirubin</a:t>
              </a:r>
              <a:r>
                <a:rPr lang="en-US" sz="2800" b="1" dirty="0" smtClean="0"/>
                <a:t> –Albumin Complex (H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O Insoluble)</a:t>
              </a:r>
              <a:endParaRPr lang="en-US" sz="28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066800" y="2514600"/>
              <a:ext cx="3733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915194" y="2667000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4648994" y="26662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2553494" y="2704306"/>
              <a:ext cx="533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4572794" y="33520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4555586" y="40378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838994" y="34282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2809483" y="4493772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1"/>
            </p:cNvCxnSpPr>
            <p:nvPr/>
          </p:nvCxnSpPr>
          <p:spPr>
            <a:xfrm rot="10800000" flipV="1">
              <a:off x="3276600" y="1686326"/>
              <a:ext cx="609600" cy="5234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572000" y="1752600"/>
              <a:ext cx="11430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6172994" y="26662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>
              <a:off x="2655688" y="3446732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76200"/>
            <a:ext cx="41954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Bilirubin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–Albumin Complex (H</a:t>
            </a:r>
            <a:r>
              <a:rPr lang="en-US" sz="3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O Insoluble)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8305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HEPATOCYTE</a:t>
            </a: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CONJUGATION</a:t>
            </a:r>
          </a:p>
          <a:p>
            <a:pPr marL="738188" lvl="1" indent="-280988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Glucuronic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acid by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glucuronyl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transferase</a:t>
            </a: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738188" lvl="1" indent="-280988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</a:pP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738188" lvl="1" indent="-280988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Bilirubin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glucuronide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diglucuronide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(H</a:t>
            </a:r>
            <a:r>
              <a:rPr lang="en-US" sz="25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O Soluble)</a:t>
            </a: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SECRETION   into  bile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canaliculi</a:t>
            </a: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EXCRETION  into  intestine</a:t>
            </a: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REDUCTION  by intestinal bacteria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>
              <a:buClr>
                <a:schemeClr val="tx2">
                  <a:lumMod val="90000"/>
                </a:schemeClr>
              </a:buClr>
              <a:buFont typeface="Arial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REDUCTION  by intestinal bacteria		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371600"/>
            <a:ext cx="2499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Urobilinogen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876800" y="1447800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Stercobilinogen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257800" y="2209800"/>
            <a:ext cx="2040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Stercobilin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715000" y="30480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Stool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7467600" y="2362200"/>
            <a:ext cx="167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yellow-brown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09600" y="2209800"/>
            <a:ext cx="4707058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Most enters </a:t>
            </a:r>
          </a:p>
          <a:p>
            <a:pPr marL="280988">
              <a:buClr>
                <a:schemeClr val="tx2"/>
              </a:buClr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enterohepatic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circ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Resecreted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into bile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Small amount enters </a:t>
            </a:r>
          </a:p>
          <a:p>
            <a:pPr marL="280988">
              <a:buClr>
                <a:schemeClr val="tx2"/>
              </a:buClr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general circ. 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Urine </a:t>
            </a:r>
          </a:p>
          <a:p>
            <a:pPr marL="280988">
              <a:buClr>
                <a:schemeClr val="tx2"/>
              </a:buClr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Urobilin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095206" y="2133600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096794" y="2894806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/>
          <p:cNvSpPr/>
          <p:nvPr/>
        </p:nvSpPr>
        <p:spPr>
          <a:xfrm>
            <a:off x="7239000" y="2209800"/>
            <a:ext cx="228600" cy="1295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038600" y="2667000"/>
            <a:ext cx="19812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095500" y="1028700"/>
            <a:ext cx="6096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5181600" y="990600"/>
            <a:ext cx="5334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707136"/>
          </a:xfrm>
        </p:spPr>
        <p:txBody>
          <a:bodyPr/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JAUNDICE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610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Yellowish discoloration of skin/sclera/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mucosae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↑ plasma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bilirubin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&gt; 2mg/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dL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(&gt; 35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mol/L)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(N) Total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Bilirubin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 0.3 – 1mg/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  <a:sym typeface="Symbol"/>
              </a:rPr>
              <a:t>dL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 (5 – 17mol/L)</a:t>
            </a:r>
          </a:p>
          <a:p>
            <a:pPr marL="582930" indent="-514350">
              <a:buAutoNum type="arabicPeriod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↑ Formation :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haemolysis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or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haemolytic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anemia</a:t>
            </a:r>
          </a:p>
          <a:p>
            <a:pPr marL="582930" indent="-514350">
              <a:buAutoNum type="arabicPeriod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↓Uptake by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hepatocytes</a:t>
            </a:r>
            <a:endParaRPr lang="en-US" sz="3500" b="1" dirty="0" smtClean="0">
              <a:latin typeface="Arial"/>
              <a:cs typeface="Arial"/>
              <a:sym typeface="Symbol"/>
            </a:endParaRPr>
          </a:p>
          <a:p>
            <a:pPr marL="582930" indent="-514350">
              <a:buAutoNum type="arabicPeriod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Impaired conjugation </a:t>
            </a:r>
          </a:p>
          <a:p>
            <a:pPr marL="582930" indent="-514350">
              <a:buAutoNum type="arabicPeriod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Impaired secretion in bile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canaliculi</a:t>
            </a:r>
            <a:endParaRPr lang="en-US" sz="3500" b="1" dirty="0" smtClean="0">
              <a:latin typeface="Arial"/>
              <a:cs typeface="Arial"/>
              <a:sym typeface="Symbol"/>
            </a:endParaRPr>
          </a:p>
          <a:p>
            <a:pPr marL="582930" indent="-514350">
              <a:buAutoNum type="arabicPeriod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Obstruction of drainage of bile (↓ or no excretion)</a:t>
            </a:r>
            <a:endParaRPr lang="en-US" sz="35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077200" cy="582216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Arial"/>
                <a:cs typeface="Arial"/>
              </a:rPr>
              <a:t>↑↑</a:t>
            </a:r>
            <a:r>
              <a:rPr lang="en-US" sz="3500" b="1" dirty="0" err="1" smtClean="0">
                <a:latin typeface="Arial"/>
                <a:cs typeface="Arial"/>
              </a:rPr>
              <a:t>unconjugated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err="1" smtClean="0">
                <a:latin typeface="Arial"/>
                <a:cs typeface="Arial"/>
              </a:rPr>
              <a:t>bilirubin</a:t>
            </a:r>
            <a:r>
              <a:rPr lang="en-US" sz="3500" b="1" dirty="0" smtClean="0">
                <a:latin typeface="Arial"/>
                <a:cs typeface="Arial"/>
              </a:rPr>
              <a:t> in plasma (Indirect) : H</a:t>
            </a:r>
            <a:r>
              <a:rPr lang="en-US" sz="3500" b="1" baseline="-25000" dirty="0" smtClean="0">
                <a:latin typeface="Arial"/>
                <a:cs typeface="Arial"/>
              </a:rPr>
              <a:t>2</a:t>
            </a:r>
            <a:r>
              <a:rPr lang="en-US" sz="3500" b="1" dirty="0" smtClean="0">
                <a:latin typeface="Arial"/>
                <a:cs typeface="Arial"/>
              </a:rPr>
              <a:t>O insoluble </a:t>
            </a:r>
          </a:p>
          <a:p>
            <a:pPr marL="795338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</a:rPr>
              <a:t>Albumin bound</a:t>
            </a:r>
          </a:p>
          <a:p>
            <a:pPr marL="795338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</a:rPr>
              <a:t>No Urinary </a:t>
            </a:r>
            <a:r>
              <a:rPr lang="en-US" sz="3500" b="1" dirty="0" err="1" smtClean="0">
                <a:latin typeface="Arial"/>
                <a:cs typeface="Arial"/>
              </a:rPr>
              <a:t>bilirubin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</a:t>
            </a:r>
            <a:r>
              <a:rPr lang="en-US" sz="3500" b="1" dirty="0" smtClean="0">
                <a:latin typeface="Arial"/>
                <a:cs typeface="Arial"/>
              </a:rPr>
              <a:t> 1,2,3</a:t>
            </a:r>
          </a:p>
          <a:p>
            <a:r>
              <a:rPr lang="en-US" sz="3500" b="1" dirty="0" smtClean="0">
                <a:latin typeface="Arial"/>
                <a:cs typeface="Arial"/>
              </a:rPr>
              <a:t>↑↑conjugated </a:t>
            </a:r>
            <a:r>
              <a:rPr lang="en-US" sz="3500" b="1" dirty="0" err="1" smtClean="0">
                <a:latin typeface="Arial"/>
                <a:cs typeface="Arial"/>
              </a:rPr>
              <a:t>bilirubin</a:t>
            </a:r>
            <a:r>
              <a:rPr lang="en-US" sz="3500" b="1" dirty="0" smtClean="0">
                <a:latin typeface="Arial"/>
                <a:cs typeface="Arial"/>
              </a:rPr>
              <a:t> in plasma (Direct) : H</a:t>
            </a:r>
            <a:r>
              <a:rPr lang="en-US" sz="3500" b="1" baseline="-25000" dirty="0" smtClean="0">
                <a:latin typeface="Arial"/>
                <a:cs typeface="Arial"/>
              </a:rPr>
              <a:t>2</a:t>
            </a:r>
            <a:r>
              <a:rPr lang="en-US" sz="3500" b="1" dirty="0" smtClean="0">
                <a:latin typeface="Arial"/>
                <a:cs typeface="Arial"/>
              </a:rPr>
              <a:t>O soluble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</a:t>
            </a:r>
            <a:r>
              <a:rPr lang="en-US" sz="3500" b="1" dirty="0" smtClean="0">
                <a:latin typeface="Arial"/>
                <a:cs typeface="Arial"/>
              </a:rPr>
              <a:t> 4,5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b="1" dirty="0" smtClean="0">
                <a:latin typeface="Arial"/>
                <a:cs typeface="Arial"/>
              </a:rPr>
              <a:t>Drugs  affecting </a:t>
            </a:r>
            <a:r>
              <a:rPr lang="en-US" sz="3500" b="1" dirty="0" err="1" smtClean="0">
                <a:latin typeface="Arial"/>
                <a:cs typeface="Arial"/>
              </a:rPr>
              <a:t>bilirubin</a:t>
            </a:r>
            <a:r>
              <a:rPr lang="en-US" sz="3500" b="1" dirty="0" smtClean="0">
                <a:latin typeface="Arial"/>
                <a:cs typeface="Arial"/>
              </a:rPr>
              <a:t> metabolism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500" b="1" dirty="0" smtClean="0">
                <a:latin typeface="Arial" pitchFamily="34" charset="0"/>
                <a:cs typeface="Arial" pitchFamily="34" charset="0"/>
              </a:rPr>
            </a:b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610600" cy="5638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Dianabol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Methandrosterolone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795338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Competes with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bilirubin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for conjugation with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glucuronic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acid</a:t>
            </a:r>
          </a:p>
          <a:p>
            <a:pPr marL="795338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Excessive use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jaundice</a:t>
            </a:r>
          </a:p>
          <a:p>
            <a:pPr marL="342900"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Phenobarbitone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3500" b="1" dirty="0" smtClean="0">
                <a:latin typeface="Arial"/>
                <a:cs typeface="Arial"/>
              </a:rPr>
              <a:t>↑</a:t>
            </a:r>
            <a:r>
              <a:rPr lang="en-US" sz="3500" b="1" dirty="0" err="1" smtClean="0">
                <a:latin typeface="Arial"/>
                <a:cs typeface="Arial"/>
              </a:rPr>
              <a:t>Glucuronyl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err="1" smtClean="0">
                <a:latin typeface="Arial"/>
                <a:cs typeface="Arial"/>
              </a:rPr>
              <a:t>transferase</a:t>
            </a:r>
            <a:r>
              <a:rPr lang="en-US" sz="3500" b="1" dirty="0" smtClean="0">
                <a:latin typeface="Arial"/>
                <a:cs typeface="Arial"/>
              </a:rPr>
              <a:t> activity in </a:t>
            </a:r>
            <a:r>
              <a:rPr lang="en-US" sz="3500" b="1" dirty="0" err="1" smtClean="0">
                <a:latin typeface="Arial"/>
                <a:cs typeface="Arial"/>
              </a:rPr>
              <a:t>hyperbilirubinemia</a:t>
            </a:r>
            <a:r>
              <a:rPr lang="en-US" sz="3500" b="1" dirty="0" smtClean="0">
                <a:latin typeface="Arial"/>
                <a:cs typeface="Arial"/>
              </a:rPr>
              <a:t> of neonates with </a:t>
            </a:r>
            <a:r>
              <a:rPr lang="en-US" sz="3500" b="1" dirty="0" err="1" smtClean="0">
                <a:latin typeface="Arial"/>
                <a:cs typeface="Arial"/>
              </a:rPr>
              <a:t>Rh</a:t>
            </a:r>
            <a:r>
              <a:rPr lang="en-US" sz="3500" b="1" dirty="0" smtClean="0">
                <a:latin typeface="Arial"/>
                <a:cs typeface="Arial"/>
              </a:rPr>
              <a:t> incompatibility </a:t>
            </a:r>
          </a:p>
          <a:p>
            <a:pPr marL="342900">
              <a:buNone/>
            </a:pPr>
            <a:r>
              <a:rPr lang="en-US" sz="3500" b="1" dirty="0" smtClean="0">
                <a:latin typeface="Arial"/>
                <a:cs typeface="Arial"/>
              </a:rPr>
              <a:t>3. </a:t>
            </a:r>
            <a:r>
              <a:rPr lang="en-US" sz="3500" b="1" dirty="0" err="1" smtClean="0">
                <a:latin typeface="Arial"/>
                <a:cs typeface="Arial"/>
              </a:rPr>
              <a:t>Crigler</a:t>
            </a:r>
            <a:r>
              <a:rPr lang="en-US" sz="3500" b="1" dirty="0" smtClean="0">
                <a:latin typeface="Arial"/>
                <a:cs typeface="Arial"/>
              </a:rPr>
              <a:t> – </a:t>
            </a:r>
            <a:r>
              <a:rPr lang="en-US" sz="3500" b="1" dirty="0" err="1" smtClean="0">
                <a:latin typeface="Arial"/>
                <a:cs typeface="Arial"/>
              </a:rPr>
              <a:t>Najjar</a:t>
            </a:r>
            <a:r>
              <a:rPr lang="en-US" sz="3500" b="1" dirty="0" smtClean="0">
                <a:latin typeface="Arial"/>
                <a:cs typeface="Arial"/>
              </a:rPr>
              <a:t> disease no </a:t>
            </a:r>
            <a:r>
              <a:rPr lang="en-US" sz="3500" b="1" dirty="0" err="1" smtClean="0">
                <a:latin typeface="Arial"/>
                <a:cs typeface="Arial"/>
              </a:rPr>
              <a:t>glucuronyl</a:t>
            </a:r>
            <a:r>
              <a:rPr lang="en-US" sz="3500" b="1" dirty="0" smtClean="0">
                <a:latin typeface="Arial"/>
                <a:cs typeface="Arial"/>
              </a:rPr>
              <a:t> </a:t>
            </a:r>
            <a:r>
              <a:rPr lang="en-US" sz="3500" b="1" dirty="0" err="1" smtClean="0">
                <a:latin typeface="Arial"/>
                <a:cs typeface="Arial"/>
              </a:rPr>
              <a:t>transferase</a:t>
            </a:r>
            <a:r>
              <a:rPr lang="en-US" sz="3500" b="1" dirty="0" smtClean="0">
                <a:latin typeface="Arial"/>
                <a:cs typeface="Arial"/>
              </a:rPr>
              <a:t> activity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</a:t>
            </a:r>
            <a:r>
              <a:rPr lang="en-US" sz="3500" b="1" dirty="0" smtClean="0">
                <a:latin typeface="Arial"/>
                <a:cs typeface="Arial"/>
              </a:rPr>
              <a:t> severe jaundice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 marL="795338"/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8077200" cy="6050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3. Excessive RBC destruction :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haemolytic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jaundice 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↑↑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bilirubin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</a:t>
            </a:r>
          </a:p>
          <a:p>
            <a:pPr marL="977900" indent="-468313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Malaria </a:t>
            </a:r>
          </a:p>
          <a:p>
            <a:pPr marL="977900" indent="-468313">
              <a:buFont typeface="Wingdings" pitchFamily="2" charset="2"/>
              <a:buChar char="v"/>
            </a:pPr>
            <a:r>
              <a:rPr lang="en-US" sz="3500" b="1" dirty="0" smtClean="0">
                <a:latin typeface="Arial"/>
                <a:cs typeface="Arial"/>
                <a:sym typeface="Symbol"/>
              </a:rPr>
              <a:t>Mismatched  blood transfusion</a:t>
            </a:r>
          </a:p>
          <a:p>
            <a:pPr marL="977900" indent="-468313">
              <a:buFont typeface="Wingdings" pitchFamily="2" charset="2"/>
              <a:buChar char="v"/>
            </a:pPr>
            <a:r>
              <a:rPr lang="en-US" sz="3500" b="1" dirty="0" err="1" smtClean="0">
                <a:latin typeface="Arial"/>
                <a:cs typeface="Arial"/>
                <a:sym typeface="Symbol"/>
              </a:rPr>
              <a:t>Erythroblastosis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 </a:t>
            </a:r>
            <a:r>
              <a:rPr lang="en-US" sz="3500" b="1" dirty="0" err="1" smtClean="0">
                <a:latin typeface="Arial"/>
                <a:cs typeface="Arial"/>
                <a:sym typeface="Symbol"/>
              </a:rPr>
              <a:t>fetalis</a:t>
            </a:r>
            <a:endParaRPr lang="en-US" sz="3500" b="1" dirty="0" smtClean="0">
              <a:latin typeface="Arial"/>
              <a:cs typeface="Arial"/>
              <a:sym typeface="Symbol"/>
            </a:endParaRPr>
          </a:p>
          <a:p>
            <a:pPr marL="977900" indent="-468313">
              <a:buFont typeface="Wingdings" pitchFamily="2" charset="2"/>
              <a:buChar char="v"/>
            </a:pPr>
            <a:r>
              <a:rPr lang="en-US" sz="3500" b="1" smtClean="0">
                <a:latin typeface="Arial"/>
                <a:cs typeface="Arial"/>
                <a:sym typeface="Symbol"/>
              </a:rPr>
              <a:t>Bites  </a:t>
            </a:r>
            <a:r>
              <a:rPr lang="en-US" sz="3500" b="1" dirty="0" smtClean="0">
                <a:latin typeface="Arial"/>
                <a:cs typeface="Arial"/>
                <a:sym typeface="Symbol"/>
              </a:rPr>
              <a:t>by poisonous snakes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76200"/>
            <a:ext cx="6400800" cy="6629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Uncommitted Stem Cell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IL 1,6,3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Haemacytoblast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			20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           ETP  GM-CSF		</a:t>
            </a: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Proerythroblast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	 		15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           ETP</a:t>
            </a: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Normoblast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	 		14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Early				</a:t>
            </a:r>
          </a:p>
          <a:p>
            <a:pPr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Intermediate	 		12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Late 				8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Reticulocyte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			8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Mature RBC	 		7</a:t>
            </a:r>
            <a:r>
              <a:rPr lang="en-US" sz="3500" b="1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929146" y="1728454"/>
            <a:ext cx="86769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210594" y="365680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920542" y="2878022"/>
            <a:ext cx="8849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2210594" y="419020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210594" y="483235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210594" y="5411442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210594" y="6036808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1371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2+</a:t>
            </a:r>
            <a:endParaRPr lang="en-US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2971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7d</a:t>
            </a:r>
            <a:endParaRPr lang="en-US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96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16x</a:t>
            </a:r>
            <a:endParaRPr lang="en-US" sz="2800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66800" y="1752600"/>
            <a:ext cx="6096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934494" y="3923506"/>
            <a:ext cx="3429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67200" y="2209800"/>
            <a:ext cx="381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3886200" y="56388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-913606" y="4267200"/>
            <a:ext cx="39616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66800" y="2286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66800" y="62484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2210594" y="761206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RETICS : 1 – 2%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: Traces of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ribosomes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etc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: Index of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erythropoiesis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6858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Changes in cell precursors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610600" cy="599846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↓ nuclear size with maturation</a:t>
            </a:r>
          </a:p>
          <a:p>
            <a:r>
              <a:rPr lang="en-US" sz="3200" b="1" dirty="0" smtClean="0">
                <a:latin typeface="Arial"/>
                <a:cs typeface="Arial"/>
              </a:rPr>
              <a:t>Cytoplasm becomes abundant </a:t>
            </a:r>
          </a:p>
          <a:p>
            <a:r>
              <a:rPr lang="en-US" sz="3200" b="1" dirty="0" smtClean="0">
                <a:latin typeface="Arial"/>
                <a:cs typeface="Arial"/>
              </a:rPr>
              <a:t>Fe</a:t>
            </a:r>
            <a:r>
              <a:rPr lang="en-US" sz="3200" b="1" baseline="30000" dirty="0" smtClean="0">
                <a:latin typeface="Arial"/>
                <a:cs typeface="Arial"/>
              </a:rPr>
              <a:t>2+ </a:t>
            </a:r>
            <a:r>
              <a:rPr lang="en-US" sz="3200" b="1" dirty="0" smtClean="0">
                <a:latin typeface="Arial"/>
                <a:cs typeface="Arial"/>
              </a:rPr>
              <a:t>incorporation</a:t>
            </a:r>
          </a:p>
          <a:p>
            <a:r>
              <a:rPr lang="en-US" sz="3200" b="1" dirty="0" smtClean="0">
                <a:latin typeface="Arial"/>
                <a:cs typeface="Arial"/>
              </a:rPr>
              <a:t>Hemoglobin synthesis</a:t>
            </a:r>
          </a:p>
          <a:p>
            <a:r>
              <a:rPr lang="en-US" sz="3200" b="1" dirty="0" smtClean="0">
                <a:latin typeface="Arial"/>
                <a:cs typeface="Arial"/>
              </a:rPr>
              <a:t>Mitosis + till intermediate </a:t>
            </a:r>
            <a:r>
              <a:rPr lang="en-US" sz="3200" b="1" dirty="0" err="1" smtClean="0">
                <a:latin typeface="Arial"/>
                <a:cs typeface="Arial"/>
              </a:rPr>
              <a:t>normoblastic</a:t>
            </a:r>
            <a:r>
              <a:rPr lang="en-US" sz="3200" b="1" dirty="0" smtClean="0">
                <a:latin typeface="Arial"/>
                <a:cs typeface="Arial"/>
              </a:rPr>
              <a:t> stage</a:t>
            </a:r>
          </a:p>
          <a:p>
            <a:r>
              <a:rPr lang="en-US" sz="3200" b="1" dirty="0" smtClean="0">
                <a:latin typeface="Arial"/>
                <a:cs typeface="Arial"/>
              </a:rPr>
              <a:t>Cytoplasm stains blue from RNA then Red from </a:t>
            </a:r>
            <a:r>
              <a:rPr lang="en-US" sz="3200" b="1" dirty="0" err="1" smtClean="0">
                <a:latin typeface="Arial"/>
                <a:cs typeface="Arial"/>
              </a:rPr>
              <a:t>Hb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</a:p>
          <a:p>
            <a:r>
              <a:rPr lang="en-US" sz="3200" b="1" dirty="0" smtClean="0">
                <a:latin typeface="Arial"/>
                <a:cs typeface="Arial"/>
              </a:rPr>
              <a:t>Blue-Red @ intermediate </a:t>
            </a:r>
            <a:r>
              <a:rPr lang="en-US" sz="3200" b="1" dirty="0" err="1" smtClean="0">
                <a:latin typeface="Arial"/>
                <a:cs typeface="Arial"/>
              </a:rPr>
              <a:t>normoblastic</a:t>
            </a:r>
            <a:r>
              <a:rPr lang="en-US" sz="3200" b="1" dirty="0" smtClean="0">
                <a:latin typeface="Arial"/>
                <a:cs typeface="Arial"/>
              </a:rPr>
              <a:t> stage </a:t>
            </a:r>
          </a:p>
          <a:p>
            <a:r>
              <a:rPr lang="en-US" sz="3200" b="1" dirty="0" smtClean="0">
                <a:latin typeface="Arial"/>
                <a:cs typeface="Arial"/>
              </a:rPr>
              <a:t>Effect PEB   </a:t>
            </a:r>
            <a:r>
              <a:rPr lang="en-US" sz="3200" b="1" baseline="30000" dirty="0" smtClean="0">
                <a:latin typeface="Arial"/>
                <a:cs typeface="Arial"/>
              </a:rPr>
              <a:t>16x </a:t>
            </a:r>
            <a:r>
              <a:rPr lang="en-US" sz="3200" b="1" dirty="0" smtClean="0">
                <a:latin typeface="Arial"/>
                <a:cs typeface="Arial"/>
              </a:rPr>
              <a:t>  RBC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55732" y="64008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Haemopoiesis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factors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82000" cy="5791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Iron (Fe)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Vitamin B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cobalamin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Folic acid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Erythropoietin</a:t>
            </a: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Haemopoietic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factors 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82000" cy="5791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Miscellaneous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95338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Trace elements Cu/Co/Ni/Zn/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Mn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95338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Vitamin B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(pyridoxine) </a:t>
            </a:r>
          </a:p>
          <a:p>
            <a:pPr marL="795338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Vitamin C</a:t>
            </a:r>
          </a:p>
          <a:p>
            <a:pPr marL="795338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Hormones </a:t>
            </a:r>
          </a:p>
          <a:p>
            <a:pPr marL="1089025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Thyroid hormone</a:t>
            </a:r>
          </a:p>
          <a:p>
            <a:pPr marL="1089025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Growth hormone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1089025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Corticosteroids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1089025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Androgens</a:t>
            </a: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Fe</a:t>
            </a: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Body forms of Fe 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60% Hemoglobin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30%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Ferritin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Hemosiderin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5 – 10% Enzymes: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cytochrome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-C /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peroxidase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catalase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&lt; 1%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Transferrin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639</TotalTime>
  <Words>1106</Words>
  <Application>Microsoft Office PowerPoint</Application>
  <PresentationFormat>On-screen Show (4:3)</PresentationFormat>
  <Paragraphs>348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Metro</vt:lpstr>
      <vt:lpstr>HAEMOPOIESIS</vt:lpstr>
      <vt:lpstr>Slide 2</vt:lpstr>
      <vt:lpstr>Slide 3</vt:lpstr>
      <vt:lpstr>Slide 4</vt:lpstr>
      <vt:lpstr>Slide 5</vt:lpstr>
      <vt:lpstr>Changes in cell precursors</vt:lpstr>
      <vt:lpstr>Haemopoiesis factors </vt:lpstr>
      <vt:lpstr>Haemopoietic factors </vt:lpstr>
      <vt:lpstr>Fe</vt:lpstr>
      <vt:lpstr>Fe</vt:lpstr>
      <vt:lpstr>Fe Absorption /Transport</vt:lpstr>
      <vt:lpstr>Slide 12</vt:lpstr>
      <vt:lpstr>Fe Absorption</vt:lpstr>
      <vt:lpstr>Slide 14</vt:lpstr>
      <vt:lpstr>Fe absorption </vt:lpstr>
      <vt:lpstr>Bone Marrow Uptake</vt:lpstr>
      <vt:lpstr>Slide 17</vt:lpstr>
      <vt:lpstr>Slide 18</vt:lpstr>
      <vt:lpstr>Fe Storage</vt:lpstr>
      <vt:lpstr>Fe Loss</vt:lpstr>
      <vt:lpstr>Fe Loss</vt:lpstr>
      <vt:lpstr>Fe Demand</vt:lpstr>
      <vt:lpstr>Vitamin B12 (Cobalamin)</vt:lpstr>
      <vt:lpstr>Slide 24</vt:lpstr>
      <vt:lpstr>Slide 25</vt:lpstr>
      <vt:lpstr>Folic Acid (Folate)  </vt:lpstr>
      <vt:lpstr>Slide 27</vt:lpstr>
      <vt:lpstr>MOA VIT. B12 &amp; FOLIC ACID</vt:lpstr>
      <vt:lpstr>ERYTHROPOIETIN</vt:lpstr>
      <vt:lpstr>Other Hormones</vt:lpstr>
      <vt:lpstr>Hemoglobin Catabolism  Macrophages Liver/Spleen/Bm</vt:lpstr>
      <vt:lpstr>Slide 32</vt:lpstr>
      <vt:lpstr>Slide 33</vt:lpstr>
      <vt:lpstr>JAUNDICE</vt:lpstr>
      <vt:lpstr>Slide 35</vt:lpstr>
      <vt:lpstr>Drugs  affecting bilirubin metabolism </vt:lpstr>
      <vt:lpstr>Slide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HAEMOPOIESIS</dc:title>
  <dc:creator>user</dc:creator>
  <cp:lastModifiedBy>User</cp:lastModifiedBy>
  <cp:revision>139</cp:revision>
  <dcterms:created xsi:type="dcterms:W3CDTF">2011-12-09T10:42:02Z</dcterms:created>
  <dcterms:modified xsi:type="dcterms:W3CDTF">2014-11-07T06:37:15Z</dcterms:modified>
</cp:coreProperties>
</file>