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59" r:id="rId5"/>
    <p:sldId id="260" r:id="rId6"/>
    <p:sldId id="261" r:id="rId7"/>
    <p:sldId id="280" r:id="rId8"/>
    <p:sldId id="284" r:id="rId9"/>
    <p:sldId id="278" r:id="rId10"/>
    <p:sldId id="290" r:id="rId11"/>
    <p:sldId id="292" r:id="rId12"/>
    <p:sldId id="293" r:id="rId13"/>
    <p:sldId id="262" r:id="rId14"/>
    <p:sldId id="287" r:id="rId15"/>
    <p:sldId id="300" r:id="rId16"/>
    <p:sldId id="301" r:id="rId17"/>
    <p:sldId id="302" r:id="rId18"/>
    <p:sldId id="295" r:id="rId19"/>
    <p:sldId id="299" r:id="rId20"/>
    <p:sldId id="263" r:id="rId21"/>
    <p:sldId id="265" r:id="rId22"/>
    <p:sldId id="264" r:id="rId23"/>
    <p:sldId id="296" r:id="rId24"/>
    <p:sldId id="288" r:id="rId25"/>
    <p:sldId id="266" r:id="rId26"/>
    <p:sldId id="267" r:id="rId27"/>
    <p:sldId id="268" r:id="rId28"/>
    <p:sldId id="269" r:id="rId29"/>
    <p:sldId id="270" r:id="rId30"/>
    <p:sldId id="276" r:id="rId31"/>
    <p:sldId id="283" r:id="rId32"/>
    <p:sldId id="297" r:id="rId33"/>
    <p:sldId id="271" r:id="rId34"/>
    <p:sldId id="282" r:id="rId35"/>
    <p:sldId id="272" r:id="rId36"/>
    <p:sldId id="286" r:id="rId37"/>
    <p:sldId id="298" r:id="rId38"/>
    <p:sldId id="273" r:id="rId39"/>
    <p:sldId id="27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E90B60-69C4-47F9-B9F0-4095393B74BF}" type="datetimeFigureOut">
              <a:rPr lang="en-US" smtClean="0"/>
              <a:pPr/>
              <a:t>11/28/2016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E5CA2F-DF0A-41B9-B202-3E754BA00AE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FC5FCDE3-A4FF-42EB-BF61-C0FB8FF57B64}" type="datetime1">
              <a:rPr lang="en-US" smtClean="0"/>
              <a:pPr/>
              <a:t>11/28/2016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FC8F735F-3EE6-4A2A-81D8-943F03F01B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03600D-152D-46D6-9774-4338847E4EA1}" type="datetime1">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F735F-3EE6-4A2A-81D8-943F03F01B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814C9E0-DCF5-4511-84A1-77E2BEEBFD0C}" type="datetime1">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F735F-3EE6-4A2A-81D8-943F03F01B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A71022A-859D-4AFB-B26B-2C28A9CFBA9E}" type="datetime1">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F735F-3EE6-4A2A-81D8-943F03F01B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E4830735-39DB-4298-8D7F-6757ACB3A79F}" type="datetime1">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F735F-3EE6-4A2A-81D8-943F03F01B9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3E08F3C-127E-4677-A8A9-82EAC0468049}" type="datetime1">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F735F-3EE6-4A2A-81D8-943F03F01B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DA0DC58-A674-4BFD-8681-5DB8D292B9BE}" type="datetime1">
              <a:rPr lang="en-US" smtClean="0"/>
              <a:pPr/>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8F735F-3EE6-4A2A-81D8-943F03F01B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968F537-CB38-417A-8161-896D8BEAD36B}" type="datetime1">
              <a:rPr lang="en-US" smtClean="0"/>
              <a:pPr/>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8F735F-3EE6-4A2A-81D8-943F03F01B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5D39C-3D1F-43B1-A1FE-77B813675ED3}" type="datetime1">
              <a:rPr lang="en-US" smtClean="0"/>
              <a:pPr/>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8F735F-3EE6-4A2A-81D8-943F03F01B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9BF1D0B-8BBC-4C5D-91F1-07123710FDB1}" type="datetime1">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F735F-3EE6-4A2A-81D8-943F03F01B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7B8F918-1829-43E4-8129-E5A2A3E9C887}" type="datetime1">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C8F735F-3EE6-4A2A-81D8-943F03F01B96}"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65DC4EB-7012-4F3B-98BA-8A013AD78A94}" type="datetime1">
              <a:rPr lang="en-US" smtClean="0"/>
              <a:pPr/>
              <a:t>11/28/2016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C8F735F-3EE6-4A2A-81D8-943F03F01B96}"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en.wikipedia.org/wiki/Andrew_Fielding_Huxley"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648" cy="2819400"/>
          </a:xfrm>
        </p:spPr>
        <p:txBody>
          <a:bodyPr>
            <a:normAutofit fontScale="90000"/>
          </a:bodyPr>
          <a:lstStyle/>
          <a:p>
            <a:pPr algn="ctr"/>
            <a:r>
              <a:rPr lang="en-US" sz="7200"/>
              <a:t>PROPAGATED OR NERVE </a:t>
            </a:r>
            <a:r>
              <a:rPr lang="en-US" sz="7200" dirty="0"/>
              <a:t>ACTION POTENTIALS - NEW</a:t>
            </a:r>
          </a:p>
        </p:txBody>
      </p:sp>
      <p:sp>
        <p:nvSpPr>
          <p:cNvPr id="3" name="Subtitle 2"/>
          <p:cNvSpPr>
            <a:spLocks noGrp="1"/>
          </p:cNvSpPr>
          <p:nvPr>
            <p:ph type="subTitle" idx="1"/>
          </p:nvPr>
        </p:nvSpPr>
        <p:spPr>
          <a:xfrm>
            <a:off x="533400" y="4648200"/>
            <a:ext cx="7854696" cy="332936"/>
          </a:xfrm>
        </p:spPr>
        <p:txBody>
          <a:bodyPr>
            <a:normAutofit fontScale="70000" lnSpcReduction="20000"/>
          </a:bodyPr>
          <a:lstStyle/>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10</a:t>
            </a:fld>
            <a:endParaRPr lang="en-US"/>
          </a:p>
        </p:txBody>
      </p:sp>
      <p:pic>
        <p:nvPicPr>
          <p:cNvPr id="5" name="Picture 4" descr="http://www.saburchill.com/IBbiology/chapters04/images/07060307.jpg"/>
          <p:cNvPicPr/>
          <p:nvPr/>
        </p:nvPicPr>
        <p:blipFill>
          <a:blip r:embed="rId2" cstate="print"/>
          <a:srcRect/>
          <a:stretch>
            <a:fillRect/>
          </a:stretch>
        </p:blipFill>
        <p:spPr bwMode="auto">
          <a:xfrm>
            <a:off x="762000" y="762000"/>
            <a:ext cx="7239000" cy="52578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F735F-3EE6-4A2A-81D8-943F03F01B96}" type="slidenum">
              <a:rPr lang="en-US" smtClean="0"/>
              <a:pPr/>
              <a:t>11</a:t>
            </a:fld>
            <a:endParaRPr lang="en-US"/>
          </a:p>
        </p:txBody>
      </p:sp>
      <p:pic>
        <p:nvPicPr>
          <p:cNvPr id="3" name="Picture 2" descr="https://faculty.washington.edu/chudler/ap3.gif"/>
          <p:cNvPicPr/>
          <p:nvPr/>
        </p:nvPicPr>
        <p:blipFill>
          <a:blip r:embed="rId2" cstate="print"/>
          <a:srcRect/>
          <a:stretch>
            <a:fillRect/>
          </a:stretch>
        </p:blipFill>
        <p:spPr bwMode="auto">
          <a:xfrm>
            <a:off x="533400" y="152400"/>
            <a:ext cx="8153400" cy="6019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C8F735F-3EE6-4A2A-81D8-943F03F01B96}" type="slidenum">
              <a:rPr lang="en-US" smtClean="0"/>
              <a:pPr/>
              <a:t>12</a:t>
            </a:fld>
            <a:endParaRPr lang="en-US"/>
          </a:p>
        </p:txBody>
      </p:sp>
      <p:pic>
        <p:nvPicPr>
          <p:cNvPr id="3" name="Picture 2" descr="http://apbrwww5.apsu.edu/thompsonj/Anatomy%20&amp;%20Physiology/2010/2010%20Exam%20Reviews/Exam%203%20Review/action_potential03.gif"/>
          <p:cNvPicPr/>
          <p:nvPr/>
        </p:nvPicPr>
        <p:blipFill>
          <a:blip r:embed="rId2" cstate="print"/>
          <a:srcRect/>
          <a:stretch>
            <a:fillRect/>
          </a:stretch>
        </p:blipFill>
        <p:spPr bwMode="auto">
          <a:xfrm>
            <a:off x="685800" y="381000"/>
            <a:ext cx="7696200" cy="5867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VOLTAGE CLAMP METHOD OF STUDYING ** VOLTAGE GATED Na+ AND K+ CHANNELS</a:t>
            </a:r>
          </a:p>
        </p:txBody>
      </p:sp>
      <p:sp>
        <p:nvSpPr>
          <p:cNvPr id="3" name="Content Placeholder 2"/>
          <p:cNvSpPr>
            <a:spLocks noGrp="1"/>
          </p:cNvSpPr>
          <p:nvPr>
            <p:ph idx="1"/>
          </p:nvPr>
        </p:nvSpPr>
        <p:spPr/>
        <p:txBody>
          <a:bodyPr>
            <a:normAutofit/>
          </a:bodyPr>
          <a:lstStyle/>
          <a:p>
            <a:r>
              <a:rPr lang="en-US" dirty="0"/>
              <a:t>Hodgkin and Huxley at University College London worked on giant squid axon</a:t>
            </a:r>
          </a:p>
          <a:p>
            <a:r>
              <a:rPr lang="en-US" dirty="0"/>
              <a:t>Voltage clamp machine has </a:t>
            </a:r>
          </a:p>
          <a:p>
            <a:r>
              <a:rPr lang="en-US" dirty="0"/>
              <a:t>Voltage measuring intracellular electrode</a:t>
            </a:r>
          </a:p>
          <a:p>
            <a:r>
              <a:rPr lang="en-US" dirty="0"/>
              <a:t>Current supplying intracellular electrode which can be used to supply current in such a way as to fix the voltage at any pre-set level i.e. to clamp the voltage at any selected value</a:t>
            </a:r>
          </a:p>
          <a:p>
            <a:r>
              <a:rPr lang="en-US" dirty="0"/>
              <a:t>** ---</a:t>
            </a:r>
            <a:r>
              <a:rPr lang="en-US" dirty="0" err="1"/>
              <a:t>onwsards</a:t>
            </a:r>
            <a:r>
              <a:rPr lang="en-US"/>
              <a:t>: Not </a:t>
            </a:r>
            <a:r>
              <a:rPr lang="en-US" dirty="0"/>
              <a:t>covered in Mon 28</a:t>
            </a:r>
            <a:r>
              <a:rPr lang="en-US" baseline="30000" dirty="0"/>
              <a:t>th</a:t>
            </a:r>
            <a:r>
              <a:rPr lang="en-US" dirty="0"/>
              <a:t> </a:t>
            </a:r>
            <a:r>
              <a:rPr lang="en-US"/>
              <a:t>Nov 2016 Lecture</a:t>
            </a:r>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fontScale="90000"/>
          </a:bodyPr>
          <a:lstStyle/>
          <a:p>
            <a:pPr algn="ctr"/>
            <a:r>
              <a:rPr lang="en-GB" dirty="0"/>
              <a:t>   </a:t>
            </a:r>
            <a:r>
              <a:rPr lang="en-GB" sz="3600" dirty="0"/>
              <a:t>SIR ANDREW HUXLEY – NOBEL LAURIATE IN PHYSIOLOGY AND MEDICINE</a:t>
            </a:r>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14</a:t>
            </a:fld>
            <a:endParaRPr lang="en-US"/>
          </a:p>
        </p:txBody>
      </p:sp>
      <p:pic>
        <p:nvPicPr>
          <p:cNvPr id="5" name="Content Placeholder 4" descr="http://www.nobelprize.org/nobel_prizes/medicine/laureates/1963/huxley.jpg"/>
          <p:cNvPicPr>
            <a:picLocks noGrp="1"/>
          </p:cNvPicPr>
          <p:nvPr>
            <p:ph idx="1"/>
          </p:nvPr>
        </p:nvPicPr>
        <p:blipFill>
          <a:blip r:embed="rId2" cstate="print"/>
          <a:srcRect/>
          <a:stretch>
            <a:fillRect/>
          </a:stretch>
        </p:blipFill>
        <p:spPr bwMode="auto">
          <a:xfrm>
            <a:off x="2057400" y="1143000"/>
            <a:ext cx="4267200" cy="52578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15</a:t>
            </a:fld>
            <a:endParaRPr lang="en-US"/>
          </a:p>
        </p:txBody>
      </p:sp>
      <p:pic>
        <p:nvPicPr>
          <p:cNvPr id="5" name="Content Placeholder 4" descr="http://media-cache-ec0.pinimg.com/736x/2b/5a/f2/2b5af287dbdea477f2defecf0a4f3c32.jpg"/>
          <p:cNvPicPr>
            <a:picLocks noGrp="1"/>
          </p:cNvPicPr>
          <p:nvPr>
            <p:ph idx="1"/>
          </p:nvPr>
        </p:nvPicPr>
        <p:blipFill>
          <a:blip r:embed="rId2" cstate="print"/>
          <a:srcRect/>
          <a:stretch>
            <a:fillRect/>
          </a:stretch>
        </p:blipFill>
        <p:spPr bwMode="auto">
          <a:xfrm>
            <a:off x="457200" y="533400"/>
            <a:ext cx="7848600" cy="5867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16</a:t>
            </a:fld>
            <a:endParaRPr lang="en-US"/>
          </a:p>
        </p:txBody>
      </p:sp>
      <p:pic>
        <p:nvPicPr>
          <p:cNvPr id="5" name="Content Placeholder 4" descr="http://turnupformarinebiology.weebly.com/uploads/1/6/8/4/16841978/39278_orig.jpg"/>
          <p:cNvPicPr>
            <a:picLocks noGrp="1"/>
          </p:cNvPicPr>
          <p:nvPr>
            <p:ph idx="1"/>
          </p:nvPr>
        </p:nvPicPr>
        <p:blipFill>
          <a:blip r:embed="rId2" cstate="print"/>
          <a:srcRect/>
          <a:stretch>
            <a:fillRect/>
          </a:stretch>
        </p:blipFill>
        <p:spPr bwMode="auto">
          <a:xfrm>
            <a:off x="609600" y="533400"/>
            <a:ext cx="8077200" cy="5791199"/>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pPr algn="ctr"/>
            <a:r>
              <a:rPr lang="en-US" dirty="0"/>
              <a:t>PUFFER FISH</a:t>
            </a:r>
          </a:p>
        </p:txBody>
      </p:sp>
      <p:sp>
        <p:nvSpPr>
          <p:cNvPr id="4" name="Slide Number Placeholder 3"/>
          <p:cNvSpPr>
            <a:spLocks noGrp="1"/>
          </p:cNvSpPr>
          <p:nvPr>
            <p:ph type="sldNum" sz="quarter" idx="12"/>
          </p:nvPr>
        </p:nvSpPr>
        <p:spPr/>
        <p:txBody>
          <a:bodyPr/>
          <a:lstStyle/>
          <a:p>
            <a:fld id="{FC8F735F-3EE6-4A2A-81D8-943F03F01B96}" type="slidenum">
              <a:rPr lang="en-US" smtClean="0"/>
              <a:pPr/>
              <a:t>17</a:t>
            </a:fld>
            <a:endParaRPr lang="en-US"/>
          </a:p>
        </p:txBody>
      </p:sp>
      <p:pic>
        <p:nvPicPr>
          <p:cNvPr id="5" name="Content Placeholder 4" descr="http://puffernet.tripod.com/porcupinefish.jpg"/>
          <p:cNvPicPr>
            <a:picLocks noGrp="1"/>
          </p:cNvPicPr>
          <p:nvPr>
            <p:ph idx="1"/>
          </p:nvPr>
        </p:nvPicPr>
        <p:blipFill>
          <a:blip r:embed="rId2" cstate="print"/>
          <a:srcRect/>
          <a:stretch>
            <a:fillRect/>
          </a:stretch>
        </p:blipFill>
        <p:spPr bwMode="auto">
          <a:xfrm>
            <a:off x="762000" y="609600"/>
            <a:ext cx="7772400" cy="5638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Autofit/>
          </a:bodyPr>
          <a:lstStyle/>
          <a:p>
            <a:pPr algn="ctr"/>
            <a:r>
              <a:rPr lang="en-US" sz="2800" b="1" dirty="0"/>
              <a:t>VOLTAGE CLAMP DIAGRAM AND EXPLANATION</a:t>
            </a:r>
          </a:p>
        </p:txBody>
      </p:sp>
      <p:sp>
        <p:nvSpPr>
          <p:cNvPr id="3" name="Content Placeholder 2"/>
          <p:cNvSpPr>
            <a:spLocks noGrp="1"/>
          </p:cNvSpPr>
          <p:nvPr>
            <p:ph idx="1"/>
          </p:nvPr>
        </p:nvSpPr>
        <p:spPr>
          <a:xfrm>
            <a:off x="457200" y="685800"/>
            <a:ext cx="8229600" cy="5638800"/>
          </a:xfrm>
        </p:spPr>
        <p:txBody>
          <a:bodyPr>
            <a:normAutofit fontScale="92500" lnSpcReduction="20000"/>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700" dirty="0"/>
          </a:p>
          <a:p>
            <a:r>
              <a:rPr lang="en-US" sz="1700" dirty="0"/>
              <a:t>The </a:t>
            </a:r>
            <a:r>
              <a:rPr lang="en-US" sz="1700" b="1" dirty="0"/>
              <a:t>voltage clamp</a:t>
            </a:r>
            <a:r>
              <a:rPr lang="en-US" sz="1700" dirty="0"/>
              <a:t> operates by </a:t>
            </a:r>
            <a:r>
              <a:rPr lang="en-US" sz="1700" b="1" dirty="0"/>
              <a:t>negative feedback</a:t>
            </a:r>
            <a:r>
              <a:rPr lang="en-US" sz="1700" dirty="0"/>
              <a:t>.</a:t>
            </a:r>
          </a:p>
          <a:p>
            <a:r>
              <a:rPr lang="en-US" sz="1700" dirty="0"/>
              <a:t> The membrane potential amplifier measures membrane voltage and sends output to the </a:t>
            </a:r>
            <a:r>
              <a:rPr lang="en-US" sz="1700" b="1" dirty="0"/>
              <a:t>feedback amplifier (</a:t>
            </a:r>
            <a:r>
              <a:rPr lang="en-US" sz="1700" b="1" dirty="0">
                <a:solidFill>
                  <a:srgbClr val="00B050"/>
                </a:solidFill>
              </a:rPr>
              <a:t>GREEN)</a:t>
            </a:r>
            <a:r>
              <a:rPr lang="en-US" sz="1700" b="1" dirty="0"/>
              <a:t>;</a:t>
            </a:r>
          </a:p>
          <a:p>
            <a:r>
              <a:rPr lang="en-US" sz="1700" dirty="0"/>
              <a:t>A signal generator is used for generating any desired voltage and sending it to the second amplifier (</a:t>
            </a:r>
            <a:r>
              <a:rPr lang="en-US" sz="1700" b="1" dirty="0">
                <a:solidFill>
                  <a:srgbClr val="FF0000"/>
                </a:solidFill>
              </a:rPr>
              <a:t>RED)</a:t>
            </a:r>
          </a:p>
          <a:p>
            <a:r>
              <a:rPr lang="en-US" sz="1700" dirty="0"/>
              <a:t>This amplifier subtracts the membrane voltage from the command voltage, which it receives from the signal generator </a:t>
            </a:r>
            <a:r>
              <a:rPr lang="en-US" sz="1700" dirty="0">
                <a:solidFill>
                  <a:srgbClr val="7030A0"/>
                </a:solidFill>
              </a:rPr>
              <a:t>(</a:t>
            </a:r>
            <a:r>
              <a:rPr lang="en-US" sz="1700" b="1" dirty="0">
                <a:solidFill>
                  <a:srgbClr val="7030A0"/>
                </a:solidFill>
              </a:rPr>
              <a:t>PURPLE BOX</a:t>
            </a:r>
            <a:r>
              <a:rPr lang="en-US" sz="1700" dirty="0">
                <a:solidFill>
                  <a:srgbClr val="7030A0"/>
                </a:solidFill>
              </a:rPr>
              <a:t>). </a:t>
            </a:r>
          </a:p>
          <a:p>
            <a:r>
              <a:rPr lang="en-US" sz="1700" dirty="0"/>
              <a:t>The signal is amplified and output is sent into the axon via the current electrode.</a:t>
            </a:r>
          </a:p>
          <a:p>
            <a:r>
              <a:rPr lang="en-US" sz="1700" dirty="0"/>
              <a:t>This output corrects the measured electrode and makes it equal to the pre-set voltage sent by the signal generator</a:t>
            </a:r>
          </a:p>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18</a:t>
            </a:fld>
            <a:endParaRPr lang="en-US"/>
          </a:p>
        </p:txBody>
      </p:sp>
      <p:pic>
        <p:nvPicPr>
          <p:cNvPr id="5" name="Content Placeholder 4" descr="http://upload.wikimedia.org/wikipedia/commons/e/ea/Voltage_clamp.jpg"/>
          <p:cNvPicPr>
            <a:picLocks/>
          </p:cNvPicPr>
          <p:nvPr/>
        </p:nvPicPr>
        <p:blipFill>
          <a:blip r:embed="rId2" cstate="print"/>
          <a:srcRect/>
          <a:stretch>
            <a:fillRect/>
          </a:stretch>
        </p:blipFill>
        <p:spPr bwMode="auto">
          <a:xfrm>
            <a:off x="2057400" y="762000"/>
            <a:ext cx="4572000" cy="2971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19</a:t>
            </a:fld>
            <a:endParaRPr lang="en-US"/>
          </a:p>
        </p:txBody>
      </p:sp>
      <p:pic>
        <p:nvPicPr>
          <p:cNvPr id="5" name="Content Placeholder 4" descr="http://classconnection.s3.amazonaws.com/673/flashcards/428673/png/voltageclamptechnique1318211636959.png"/>
          <p:cNvPicPr>
            <a:picLocks noGrp="1"/>
          </p:cNvPicPr>
          <p:nvPr>
            <p:ph idx="1"/>
          </p:nvPr>
        </p:nvPicPr>
        <p:blipFill>
          <a:blip r:embed="rId2" cstate="print"/>
          <a:srcRect/>
          <a:stretch>
            <a:fillRect/>
          </a:stretch>
        </p:blipFill>
        <p:spPr bwMode="auto">
          <a:xfrm>
            <a:off x="457200" y="685800"/>
            <a:ext cx="8229600" cy="5791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COMMUNICATION IN THE NERVOUS SYSTEM</a:t>
            </a:r>
          </a:p>
        </p:txBody>
      </p:sp>
      <p:sp>
        <p:nvSpPr>
          <p:cNvPr id="3" name="Content Placeholder 2"/>
          <p:cNvSpPr>
            <a:spLocks noGrp="1"/>
          </p:cNvSpPr>
          <p:nvPr>
            <p:ph idx="1"/>
          </p:nvPr>
        </p:nvSpPr>
        <p:spPr/>
        <p:txBody>
          <a:bodyPr>
            <a:normAutofit/>
          </a:bodyPr>
          <a:lstStyle/>
          <a:p>
            <a:r>
              <a:rPr lang="en-US" dirty="0"/>
              <a:t>The nervous system is an electro-chemical machine</a:t>
            </a:r>
          </a:p>
          <a:p>
            <a:r>
              <a:rPr lang="en-US" dirty="0"/>
              <a:t>The communication system of nervous system in form of nerve impulses travel to and fro up and down the nervous system</a:t>
            </a:r>
          </a:p>
          <a:p>
            <a:r>
              <a:rPr lang="en-US" dirty="0"/>
              <a:t>All functions in this system involve nerve impulses</a:t>
            </a:r>
          </a:p>
          <a:p>
            <a:r>
              <a:rPr lang="en-US" dirty="0"/>
              <a:t>A nerve impulse is also called an action potential</a:t>
            </a:r>
          </a:p>
        </p:txBody>
      </p:sp>
      <p:sp>
        <p:nvSpPr>
          <p:cNvPr id="4" name="Slide Number Placeholder 3"/>
          <p:cNvSpPr>
            <a:spLocks noGrp="1"/>
          </p:cNvSpPr>
          <p:nvPr>
            <p:ph type="sldNum" sz="quarter" idx="12"/>
          </p:nvPr>
        </p:nvSpPr>
        <p:spPr/>
        <p:txBody>
          <a:bodyPr/>
          <a:lstStyle/>
          <a:p>
            <a:fld id="{FC8F735F-3EE6-4A2A-81D8-943F03F01B96}"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SELECTIVE BLOCKCKAGE OF Na+ AND K+ CHANNELS</a:t>
            </a:r>
          </a:p>
        </p:txBody>
      </p:sp>
      <p:sp>
        <p:nvSpPr>
          <p:cNvPr id="3" name="Content Placeholder 2"/>
          <p:cNvSpPr>
            <a:spLocks noGrp="1"/>
          </p:cNvSpPr>
          <p:nvPr>
            <p:ph idx="1"/>
          </p:nvPr>
        </p:nvSpPr>
        <p:spPr/>
        <p:txBody>
          <a:bodyPr>
            <a:normAutofit fontScale="92500"/>
          </a:bodyPr>
          <a:lstStyle/>
          <a:p>
            <a:r>
              <a:rPr lang="en-US" dirty="0"/>
              <a:t>TETRODOTOXIN (a neurotoxin from puffer fish and some newts –produced by their “bacterial </a:t>
            </a:r>
            <a:r>
              <a:rPr lang="en-US" dirty="0" err="1"/>
              <a:t>commensals</a:t>
            </a:r>
            <a:r>
              <a:rPr lang="en-US" dirty="0"/>
              <a:t>”)</a:t>
            </a:r>
          </a:p>
          <a:p>
            <a:r>
              <a:rPr lang="en-US" dirty="0"/>
              <a:t>Claimed to be used(among other unknown “mumbo jumbo”) for ages by “</a:t>
            </a:r>
            <a:r>
              <a:rPr lang="en-US" dirty="0" err="1"/>
              <a:t>Vodoo</a:t>
            </a:r>
            <a:r>
              <a:rPr lang="en-US" dirty="0"/>
              <a:t> priests” for turning their victims into “zombies” in West Africa and Haiti (explain)</a:t>
            </a:r>
          </a:p>
          <a:p>
            <a:r>
              <a:rPr lang="en-US" dirty="0"/>
              <a:t>Applied on the surface of the axon selectively blocks voltage gated Na+ channels</a:t>
            </a:r>
          </a:p>
          <a:p>
            <a:r>
              <a:rPr lang="en-US" dirty="0"/>
              <a:t>TETRAETHYLAMMONIUM</a:t>
            </a:r>
          </a:p>
          <a:p>
            <a:r>
              <a:rPr lang="en-US" dirty="0"/>
              <a:t>Injected into axon selectively blocks voltage-gated K+ channels </a:t>
            </a:r>
          </a:p>
        </p:txBody>
      </p:sp>
      <p:sp>
        <p:nvSpPr>
          <p:cNvPr id="4" name="Slide Number Placeholder 3"/>
          <p:cNvSpPr>
            <a:spLocks noGrp="1"/>
          </p:cNvSpPr>
          <p:nvPr>
            <p:ph type="sldNum" sz="quarter" idx="12"/>
          </p:nvPr>
        </p:nvSpPr>
        <p:spPr/>
        <p:txBody>
          <a:bodyPr/>
          <a:lstStyle/>
          <a:p>
            <a:fld id="{FC8F735F-3EE6-4A2A-81D8-943F03F01B96}"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SELECTIVE MEMBRANE CONDUCTANCE FOR K+</a:t>
            </a:r>
          </a:p>
        </p:txBody>
      </p:sp>
      <p:sp>
        <p:nvSpPr>
          <p:cNvPr id="3" name="Content Placeholder 2"/>
          <p:cNvSpPr>
            <a:spLocks noGrp="1"/>
          </p:cNvSpPr>
          <p:nvPr>
            <p:ph idx="1"/>
          </p:nvPr>
        </p:nvSpPr>
        <p:spPr/>
        <p:txBody>
          <a:bodyPr>
            <a:normAutofit fontScale="92500" lnSpcReduction="20000"/>
          </a:bodyPr>
          <a:lstStyle/>
          <a:p>
            <a:r>
              <a:rPr lang="en-US" dirty="0"/>
              <a:t>At  -90mV, K+ channels remain closed</a:t>
            </a:r>
          </a:p>
          <a:p>
            <a:r>
              <a:rPr lang="en-US" dirty="0"/>
              <a:t>At  +10 mV, K+ channels open gradually then completely and remain open</a:t>
            </a:r>
          </a:p>
          <a:p>
            <a:r>
              <a:rPr lang="en-US" dirty="0"/>
              <a:t>K+  channels remain open as long as the membrane is held at +10mV</a:t>
            </a:r>
          </a:p>
          <a:p>
            <a:r>
              <a:rPr lang="en-US" dirty="0"/>
              <a:t>At -90mV, the K+ channels start closing first rapidly and then more gently till they all close</a:t>
            </a:r>
          </a:p>
          <a:p>
            <a:r>
              <a:rPr lang="en-US" dirty="0"/>
              <a:t>K+ channels remain closed as long as the membrane is clamped at -90mV.</a:t>
            </a:r>
          </a:p>
          <a:p>
            <a:r>
              <a:rPr lang="en-US" dirty="0"/>
              <a:t>THUS HODGKIN AND HUXLEY EXPLAINED THE ACTION POTENTIAL AND GOT THEIR NOBEL INMEDICINE </a:t>
            </a:r>
          </a:p>
        </p:txBody>
      </p:sp>
      <p:sp>
        <p:nvSpPr>
          <p:cNvPr id="4" name="Slide Number Placeholder 3"/>
          <p:cNvSpPr>
            <a:spLocks noGrp="1"/>
          </p:cNvSpPr>
          <p:nvPr>
            <p:ph type="sldNum" sz="quarter" idx="12"/>
          </p:nvPr>
        </p:nvSpPr>
        <p:spPr/>
        <p:txBody>
          <a:bodyPr/>
          <a:lstStyle/>
          <a:p>
            <a:fld id="{FC8F735F-3EE6-4A2A-81D8-943F03F01B96}"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SELECTIVE MEMBRANE CODUCTANCE FOR Na+ </a:t>
            </a:r>
          </a:p>
        </p:txBody>
      </p:sp>
      <p:sp>
        <p:nvSpPr>
          <p:cNvPr id="3" name="Content Placeholder 2"/>
          <p:cNvSpPr>
            <a:spLocks noGrp="1"/>
          </p:cNvSpPr>
          <p:nvPr>
            <p:ph idx="1"/>
          </p:nvPr>
        </p:nvSpPr>
        <p:spPr/>
        <p:txBody>
          <a:bodyPr/>
          <a:lstStyle/>
          <a:p>
            <a:r>
              <a:rPr lang="en-US" dirty="0"/>
              <a:t>Membrane voltage clamped at </a:t>
            </a:r>
          </a:p>
          <a:p>
            <a:pPr lvl="1"/>
            <a:r>
              <a:rPr lang="en-US" dirty="0"/>
              <a:t>-90mV; +10mV and -90mV again</a:t>
            </a:r>
          </a:p>
          <a:p>
            <a:r>
              <a:rPr lang="en-US" dirty="0"/>
              <a:t>If K+ channels blocked</a:t>
            </a:r>
          </a:p>
          <a:p>
            <a:r>
              <a:rPr lang="en-US" dirty="0"/>
              <a:t>Conductance measurements show that</a:t>
            </a:r>
          </a:p>
          <a:p>
            <a:r>
              <a:rPr lang="en-US" dirty="0"/>
              <a:t>At -90mV, Na+ channels remain closed</a:t>
            </a:r>
          </a:p>
          <a:p>
            <a:r>
              <a:rPr lang="en-US" dirty="0"/>
              <a:t>At +10mV, Na+ channels open fully and then close on their own while the voltage is still clamped at +10 </a:t>
            </a:r>
          </a:p>
        </p:txBody>
      </p:sp>
      <p:sp>
        <p:nvSpPr>
          <p:cNvPr id="4" name="Slide Number Placeholder 3"/>
          <p:cNvSpPr>
            <a:spLocks noGrp="1"/>
          </p:cNvSpPr>
          <p:nvPr>
            <p:ph type="sldNum" sz="quarter" idx="12"/>
          </p:nvPr>
        </p:nvSpPr>
        <p:spPr/>
        <p:txBody>
          <a:bodyPr/>
          <a:lstStyle/>
          <a:p>
            <a:fld id="{FC8F735F-3EE6-4A2A-81D8-943F03F01B96}"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62000"/>
          </a:xfrm>
        </p:spPr>
        <p:txBody>
          <a:bodyPr>
            <a:normAutofit fontScale="90000"/>
          </a:bodyPr>
          <a:lstStyle/>
          <a:p>
            <a:pPr algn="ctr"/>
            <a:br>
              <a:rPr lang="en-US" sz="2800" dirty="0"/>
            </a:br>
            <a:br>
              <a:rPr lang="en-US" sz="2800" dirty="0"/>
            </a:br>
            <a:br>
              <a:rPr lang="en-US" sz="2800" dirty="0"/>
            </a:br>
            <a:r>
              <a:rPr lang="en-US" sz="2200" b="1" dirty="0"/>
              <a:t>EFFECTS OF VOLTAGE CLAMP ON SODIUM ON POTASSIUM IONS FLOW</a:t>
            </a:r>
          </a:p>
        </p:txBody>
      </p:sp>
      <p:sp>
        <p:nvSpPr>
          <p:cNvPr id="4" name="Slide Number Placeholder 3"/>
          <p:cNvSpPr>
            <a:spLocks noGrp="1"/>
          </p:cNvSpPr>
          <p:nvPr>
            <p:ph type="sldNum" sz="quarter" idx="12"/>
          </p:nvPr>
        </p:nvSpPr>
        <p:spPr/>
        <p:txBody>
          <a:bodyPr/>
          <a:lstStyle/>
          <a:p>
            <a:fld id="{FC8F735F-3EE6-4A2A-81D8-943F03F01B96}" type="slidenum">
              <a:rPr lang="en-US" smtClean="0"/>
              <a:pPr/>
              <a:t>23</a:t>
            </a:fld>
            <a:endParaRPr lang="en-US"/>
          </a:p>
        </p:txBody>
      </p:sp>
      <p:pic>
        <p:nvPicPr>
          <p:cNvPr id="7" name="Content Placeholder 6" descr="http://ecee.colorado.edu/~ecen4831/cnsweb/vclamp.gif"/>
          <p:cNvPicPr>
            <a:picLocks noGrp="1"/>
          </p:cNvPicPr>
          <p:nvPr>
            <p:ph idx="1"/>
          </p:nvPr>
        </p:nvPicPr>
        <p:blipFill>
          <a:blip r:embed="rId2" cstate="print"/>
          <a:srcRect/>
          <a:stretch>
            <a:fillRect/>
          </a:stretch>
        </p:blipFill>
        <p:spPr bwMode="auto">
          <a:xfrm>
            <a:off x="990600" y="1143000"/>
            <a:ext cx="7162799" cy="51816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pPr algn="ctr"/>
            <a:r>
              <a:rPr lang="en-GB" sz="2800" b="1" dirty="0"/>
              <a:t> HISTORICAL NOTES ON SIR ANDREW HUXLEY</a:t>
            </a:r>
            <a:endParaRPr lang="en-US" sz="2800" b="1" dirty="0"/>
          </a:p>
        </p:txBody>
      </p:sp>
      <p:sp>
        <p:nvSpPr>
          <p:cNvPr id="3" name="Content Placeholder 2"/>
          <p:cNvSpPr>
            <a:spLocks noGrp="1"/>
          </p:cNvSpPr>
          <p:nvPr>
            <p:ph idx="1"/>
          </p:nvPr>
        </p:nvSpPr>
        <p:spPr>
          <a:xfrm>
            <a:off x="457200" y="762000"/>
            <a:ext cx="8229600" cy="5867400"/>
          </a:xfrm>
        </p:spPr>
        <p:txBody>
          <a:bodyPr>
            <a:normAutofit fontScale="70000" lnSpcReduction="20000"/>
          </a:bodyPr>
          <a:lstStyle/>
          <a:p>
            <a:r>
              <a:rPr lang="en-US" b="1" u="sng" dirty="0">
                <a:hlinkClick r:id="rId2"/>
              </a:rPr>
              <a:t>SIR ANDREW FIELDING HUXLEY</a:t>
            </a:r>
            <a:r>
              <a:rPr lang="en-US" dirty="0"/>
              <a:t>, </a:t>
            </a:r>
          </a:p>
          <a:p>
            <a:r>
              <a:rPr lang="en-US" dirty="0"/>
              <a:t>Won the 1963 Nobel Prize in Physiology or Medicine for his experimental and mathematical work with </a:t>
            </a:r>
            <a:r>
              <a:rPr lang="en-US" b="1" u="sng" dirty="0"/>
              <a:t>Sir Alan Lloyd Hodgkin </a:t>
            </a:r>
            <a:r>
              <a:rPr lang="en-US" dirty="0"/>
              <a:t>on the basis of nerve action potentials, the electrical impulses that enable the activity of an organism to be coordinated by a central nervous system. </a:t>
            </a:r>
          </a:p>
          <a:p>
            <a:r>
              <a:rPr lang="en-US" dirty="0"/>
              <a:t>Hodgkin and Huxley shared the prize that year with </a:t>
            </a:r>
            <a:r>
              <a:rPr lang="en-US" b="1" u="sng" dirty="0"/>
              <a:t>John Carew Eccles</a:t>
            </a:r>
            <a:r>
              <a:rPr lang="en-US" u="sng" dirty="0"/>
              <a:t>, </a:t>
            </a:r>
            <a:r>
              <a:rPr lang="en-US" dirty="0"/>
              <a:t>who was cited for research on synapses. </a:t>
            </a:r>
            <a:r>
              <a:rPr lang="en-US" b="1" dirty="0"/>
              <a:t>Hodgkin and Huxley's findings led the pair to hypothesize the existence of ion channels, which were isolated only decades later. </a:t>
            </a:r>
          </a:p>
          <a:p>
            <a:r>
              <a:rPr lang="en-US" dirty="0"/>
              <a:t>Andrew was educated at University College School (1925-1930) and </a:t>
            </a:r>
            <a:r>
              <a:rPr lang="en-US" b="1" u="sng" dirty="0"/>
              <a:t>Westminster School </a:t>
            </a:r>
            <a:r>
              <a:rPr lang="en-US" dirty="0"/>
              <a:t>(1930-1935, King's Scholar); and went up to </a:t>
            </a:r>
            <a:r>
              <a:rPr lang="en-US" b="1" dirty="0"/>
              <a:t>Trinity College, Cambridge in 1935 with a major entrance scholarship.</a:t>
            </a:r>
            <a:endParaRPr lang="en-US" dirty="0"/>
          </a:p>
          <a:p>
            <a:r>
              <a:rPr lang="en-US" b="1" dirty="0"/>
              <a:t>For the first year of the war Huxley was a clinical student, but when medical teaching in London was stopped by air attacks, he changed to work of more immediate application, and spent the rest of the war on operational research in gunnery, first for Anti-Aircraft Command and later for the Admiralty.</a:t>
            </a:r>
          </a:p>
          <a:p>
            <a:r>
              <a:rPr lang="en-US" dirty="0"/>
              <a:t>He continued to hold college and university posts in Cambridge until 1960, </a:t>
            </a:r>
            <a:r>
              <a:rPr lang="en-US" b="1" dirty="0"/>
              <a:t>when he became head of the </a:t>
            </a:r>
            <a:r>
              <a:rPr lang="en-US" b="1" u="sng" dirty="0"/>
              <a:t>Department of Physiology at University College London. </a:t>
            </a:r>
            <a:r>
              <a:rPr lang="en-US" b="1" dirty="0"/>
              <a:t>In 1969 he was appointed to a Royal Society Research Professorship which he holds in the Department of Physiology at University College London.</a:t>
            </a:r>
          </a:p>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CA++</a:t>
            </a:r>
          </a:p>
        </p:txBody>
      </p:sp>
      <p:sp>
        <p:nvSpPr>
          <p:cNvPr id="3" name="Content Placeholder 2"/>
          <p:cNvSpPr>
            <a:spLocks noGrp="1"/>
          </p:cNvSpPr>
          <p:nvPr>
            <p:ph idx="1"/>
          </p:nvPr>
        </p:nvSpPr>
        <p:spPr/>
        <p:txBody>
          <a:bodyPr>
            <a:normAutofit fontScale="92500" lnSpcReduction="10000"/>
          </a:bodyPr>
          <a:lstStyle/>
          <a:p>
            <a:r>
              <a:rPr lang="en-US" dirty="0"/>
              <a:t>Ca++ has pump mechanism that keeps Ca++ out of cells or pumps it into </a:t>
            </a:r>
            <a:r>
              <a:rPr lang="en-US" dirty="0" err="1"/>
              <a:t>sarcoplasmic</a:t>
            </a:r>
            <a:r>
              <a:rPr lang="en-US" dirty="0"/>
              <a:t> reticulum in muscles reaches gradient of 1:10,000</a:t>
            </a:r>
          </a:p>
          <a:p>
            <a:pPr>
              <a:buNone/>
            </a:pPr>
            <a:r>
              <a:rPr lang="en-US" dirty="0"/>
              <a:t>ROLE OF Ca++ ACTION POTENTIALS:</a:t>
            </a:r>
          </a:p>
          <a:p>
            <a:r>
              <a:rPr lang="en-US" dirty="0"/>
              <a:t>Ca++ can work with Na+ in causation of action potential</a:t>
            </a:r>
          </a:p>
          <a:p>
            <a:r>
              <a:rPr lang="en-US" dirty="0"/>
              <a:t>Ca++ act on its own to cause action potentials in some cells</a:t>
            </a:r>
          </a:p>
          <a:p>
            <a:r>
              <a:rPr lang="en-US" dirty="0"/>
              <a:t>Ca++ stabilizes Na+ activation gates by attaching to outside of channel</a:t>
            </a:r>
          </a:p>
          <a:p>
            <a:r>
              <a:rPr lang="en-US" dirty="0"/>
              <a:t>Lowering extracellular [Ca++] by 50%  causes </a:t>
            </a:r>
            <a:r>
              <a:rPr lang="en-US" dirty="0" err="1"/>
              <a:t>tetany</a:t>
            </a:r>
            <a:r>
              <a:rPr lang="en-US" dirty="0"/>
              <a:t> i.e. nerves produce action potentials repetitively on their own or at slightest provocation </a:t>
            </a:r>
          </a:p>
        </p:txBody>
      </p:sp>
      <p:sp>
        <p:nvSpPr>
          <p:cNvPr id="4" name="Slide Number Placeholder 3"/>
          <p:cNvSpPr>
            <a:spLocks noGrp="1"/>
          </p:cNvSpPr>
          <p:nvPr>
            <p:ph type="sldNum" sz="quarter" idx="12"/>
          </p:nvPr>
        </p:nvSpPr>
        <p:spPr/>
        <p:txBody>
          <a:bodyPr/>
          <a:lstStyle/>
          <a:p>
            <a:fld id="{FC8F735F-3EE6-4A2A-81D8-943F03F01B96}"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VOLTAGE GATED Ca++ CHANNELS</a:t>
            </a:r>
          </a:p>
        </p:txBody>
      </p:sp>
      <p:sp>
        <p:nvSpPr>
          <p:cNvPr id="3" name="Content Placeholder 2"/>
          <p:cNvSpPr>
            <a:spLocks noGrp="1"/>
          </p:cNvSpPr>
          <p:nvPr>
            <p:ph idx="1"/>
          </p:nvPr>
        </p:nvSpPr>
        <p:spPr/>
        <p:txBody>
          <a:bodyPr>
            <a:normAutofit/>
          </a:bodyPr>
          <a:lstStyle/>
          <a:p>
            <a:r>
              <a:rPr lang="en-US" dirty="0"/>
              <a:t>Initiation of depolarization also stimulates these gates to open</a:t>
            </a:r>
          </a:p>
          <a:p>
            <a:r>
              <a:rPr lang="en-US" dirty="0"/>
              <a:t>Gates very slow (x20 slower) in comparison to Na+ hence term SLOW CHANNELS</a:t>
            </a:r>
          </a:p>
          <a:p>
            <a:r>
              <a:rPr lang="en-US" dirty="0"/>
              <a:t>They open for much longer causing a prolonged depolarization of up fractions of a second</a:t>
            </a:r>
          </a:p>
          <a:p>
            <a:r>
              <a:rPr lang="en-US" dirty="0"/>
              <a:t>Voltage gated Ca++ channels abundant in</a:t>
            </a:r>
          </a:p>
          <a:p>
            <a:pPr lvl="1"/>
            <a:r>
              <a:rPr lang="en-US" b="1" dirty="0"/>
              <a:t>Cardiac muscle</a:t>
            </a:r>
          </a:p>
          <a:p>
            <a:pPr lvl="1"/>
            <a:r>
              <a:rPr lang="en-US" b="1" dirty="0"/>
              <a:t>Smooth muscle where they predominate hence very slow and prolonged depolarization there</a:t>
            </a:r>
            <a:r>
              <a:rPr lang="en-US" dirty="0"/>
              <a:t>.</a:t>
            </a:r>
          </a:p>
          <a:p>
            <a:endParaRPr lang="en-US" dirty="0"/>
          </a:p>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INITIATION AND PROPAGATION</a:t>
            </a:r>
          </a:p>
        </p:txBody>
      </p:sp>
      <p:sp>
        <p:nvSpPr>
          <p:cNvPr id="3" name="Content Placeholder 2"/>
          <p:cNvSpPr>
            <a:spLocks noGrp="1"/>
          </p:cNvSpPr>
          <p:nvPr>
            <p:ph idx="1"/>
          </p:nvPr>
        </p:nvSpPr>
        <p:spPr/>
        <p:txBody>
          <a:bodyPr>
            <a:normAutofit fontScale="92500" lnSpcReduction="10000"/>
          </a:bodyPr>
          <a:lstStyle/>
          <a:p>
            <a:r>
              <a:rPr lang="en-US" dirty="0"/>
              <a:t>Normal and experimental initiation of the action potential (examples)</a:t>
            </a:r>
          </a:p>
          <a:p>
            <a:r>
              <a:rPr lang="en-US" dirty="0"/>
              <a:t>Threshold of stimulation</a:t>
            </a:r>
          </a:p>
          <a:p>
            <a:r>
              <a:rPr lang="en-US" dirty="0"/>
              <a:t>Membrane potential reduced by 15 to 30mV causes positive feedback depolarization</a:t>
            </a:r>
          </a:p>
          <a:p>
            <a:r>
              <a:rPr lang="en-US" dirty="0"/>
              <a:t>Action potential’s depolarized section causes current to flow from </a:t>
            </a:r>
            <a:r>
              <a:rPr lang="en-US" dirty="0" err="1"/>
              <a:t>neighbouring</a:t>
            </a:r>
            <a:r>
              <a:rPr lang="en-US" dirty="0"/>
              <a:t> region of membrane</a:t>
            </a:r>
          </a:p>
          <a:p>
            <a:r>
              <a:rPr lang="en-US" dirty="0" err="1"/>
              <a:t>Neighbouring</a:t>
            </a:r>
            <a:r>
              <a:rPr lang="en-US" dirty="0"/>
              <a:t> region is thus also depolarized to threshold level and so action potential spreads along the membrane</a:t>
            </a:r>
          </a:p>
          <a:p>
            <a:r>
              <a:rPr lang="en-US" dirty="0"/>
              <a:t>Direction of propagation depends on Neuronal anatomy and site of initial stimulation (explain)</a:t>
            </a:r>
          </a:p>
        </p:txBody>
      </p:sp>
      <p:sp>
        <p:nvSpPr>
          <p:cNvPr id="4" name="Slide Number Placeholder 3"/>
          <p:cNvSpPr>
            <a:spLocks noGrp="1"/>
          </p:cNvSpPr>
          <p:nvPr>
            <p:ph type="sldNum" sz="quarter" idx="12"/>
          </p:nvPr>
        </p:nvSpPr>
        <p:spPr/>
        <p:txBody>
          <a:bodyPr/>
          <a:lstStyle/>
          <a:p>
            <a:fld id="{FC8F735F-3EE6-4A2A-81D8-943F03F01B96}"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EFFECT OF ACTION POTENTIALS ON OVERALL IONIC CONCENTRATION</a:t>
            </a:r>
          </a:p>
        </p:txBody>
      </p:sp>
      <p:sp>
        <p:nvSpPr>
          <p:cNvPr id="3" name="Content Placeholder 2"/>
          <p:cNvSpPr>
            <a:spLocks noGrp="1"/>
          </p:cNvSpPr>
          <p:nvPr>
            <p:ph idx="1"/>
          </p:nvPr>
        </p:nvSpPr>
        <p:spPr/>
        <p:txBody>
          <a:bodyPr>
            <a:normAutofit fontScale="92500" lnSpcReduction="20000"/>
          </a:bodyPr>
          <a:lstStyle/>
          <a:p>
            <a:r>
              <a:rPr lang="en-US" dirty="0"/>
              <a:t>Action potentials a membrane phenomenon membrane only 7.5 </a:t>
            </a:r>
            <a:r>
              <a:rPr lang="en-US" dirty="0" err="1"/>
              <a:t>nanometres</a:t>
            </a:r>
            <a:r>
              <a:rPr lang="en-US" dirty="0"/>
              <a:t> thick (two </a:t>
            </a:r>
            <a:r>
              <a:rPr lang="en-US" dirty="0" err="1"/>
              <a:t>phospholipid</a:t>
            </a:r>
            <a:r>
              <a:rPr lang="en-US" dirty="0"/>
              <a:t> molecules thick)</a:t>
            </a:r>
          </a:p>
          <a:p>
            <a:r>
              <a:rPr lang="en-US" dirty="0"/>
              <a:t>Ionic changes involved very tiny</a:t>
            </a:r>
          </a:p>
          <a:p>
            <a:r>
              <a:rPr lang="en-US" dirty="0"/>
              <a:t>Large nerve </a:t>
            </a:r>
            <a:r>
              <a:rPr lang="en-US" dirty="0" err="1"/>
              <a:t>fibre</a:t>
            </a:r>
            <a:r>
              <a:rPr lang="en-US" dirty="0"/>
              <a:t> can transmit up to 50 million impulses before ionic imbalance interferes with the transmission</a:t>
            </a:r>
          </a:p>
          <a:p>
            <a:r>
              <a:rPr lang="en-US" dirty="0"/>
              <a:t>Na+/K+ </a:t>
            </a:r>
            <a:r>
              <a:rPr lang="en-US" dirty="0" err="1"/>
              <a:t>ATPase</a:t>
            </a:r>
            <a:r>
              <a:rPr lang="en-US" dirty="0"/>
              <a:t> pump restores and maintains the normal ionic gradients</a:t>
            </a:r>
          </a:p>
          <a:p>
            <a:pPr lvl="1"/>
            <a:r>
              <a:rPr lang="en-US" dirty="0"/>
              <a:t>Some of the Energy dissipated as heat and raises temp of very active nerves</a:t>
            </a:r>
          </a:p>
          <a:p>
            <a:pPr lvl="1"/>
            <a:r>
              <a:rPr lang="en-US" dirty="0"/>
              <a:t>The more N+ concentration rises inside cell or nerve </a:t>
            </a:r>
            <a:r>
              <a:rPr lang="en-US" dirty="0" err="1"/>
              <a:t>fibre</a:t>
            </a:r>
            <a:r>
              <a:rPr lang="en-US" dirty="0"/>
              <a:t> the faster the pump works</a:t>
            </a:r>
          </a:p>
          <a:p>
            <a:pPr lvl="1"/>
            <a:r>
              <a:rPr lang="en-US" dirty="0"/>
              <a:t>Doubling intracellular [Na+] make pump work x8 faster </a:t>
            </a:r>
          </a:p>
        </p:txBody>
      </p:sp>
      <p:sp>
        <p:nvSpPr>
          <p:cNvPr id="4" name="Slide Number Placeholder 3"/>
          <p:cNvSpPr>
            <a:spLocks noGrp="1"/>
          </p:cNvSpPr>
          <p:nvPr>
            <p:ph type="sldNum" sz="quarter" idx="12"/>
          </p:nvPr>
        </p:nvSpPr>
        <p:spPr/>
        <p:txBody>
          <a:bodyPr/>
          <a:lstStyle/>
          <a:p>
            <a:fld id="{FC8F735F-3EE6-4A2A-81D8-943F03F01B96}"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SHAPE OF ACTION POTENTIAL</a:t>
            </a:r>
          </a:p>
        </p:txBody>
      </p:sp>
      <p:sp>
        <p:nvSpPr>
          <p:cNvPr id="3" name="Content Placeholder 2"/>
          <p:cNvSpPr>
            <a:spLocks noGrp="1"/>
          </p:cNvSpPr>
          <p:nvPr>
            <p:ph idx="1"/>
          </p:nvPr>
        </p:nvSpPr>
        <p:spPr/>
        <p:txBody>
          <a:bodyPr/>
          <a:lstStyle/>
          <a:p>
            <a:r>
              <a:rPr lang="en-US" dirty="0"/>
              <a:t>Spike in nerves (explain)</a:t>
            </a:r>
          </a:p>
          <a:p>
            <a:r>
              <a:rPr lang="en-US" dirty="0"/>
              <a:t>Spike and plateau in cardiac cells</a:t>
            </a:r>
          </a:p>
          <a:p>
            <a:pPr lvl="1"/>
            <a:r>
              <a:rPr lang="en-US" dirty="0"/>
              <a:t>Spike caused by Na+ </a:t>
            </a:r>
          </a:p>
          <a:p>
            <a:pPr lvl="1"/>
            <a:r>
              <a:rPr lang="en-US" dirty="0"/>
              <a:t>Plateau caused by Ca++ (explain)</a:t>
            </a:r>
          </a:p>
          <a:p>
            <a:r>
              <a:rPr lang="en-US" dirty="0"/>
              <a:t>Role of K+ in cardiac muscle spike;</a:t>
            </a:r>
          </a:p>
          <a:p>
            <a:pPr lvl="1"/>
            <a:r>
              <a:rPr lang="en-US" dirty="0"/>
              <a:t>Channels very slow</a:t>
            </a:r>
          </a:p>
          <a:p>
            <a:pPr lvl="1"/>
            <a:r>
              <a:rPr lang="en-US" dirty="0"/>
              <a:t>Still causes potential recovery</a:t>
            </a:r>
          </a:p>
        </p:txBody>
      </p:sp>
      <p:sp>
        <p:nvSpPr>
          <p:cNvPr id="4" name="Slide Number Placeholder 3"/>
          <p:cNvSpPr>
            <a:spLocks noGrp="1"/>
          </p:cNvSpPr>
          <p:nvPr>
            <p:ph type="sldNum" sz="quarter" idx="12"/>
          </p:nvPr>
        </p:nvSpPr>
        <p:spPr/>
        <p:txBody>
          <a:bodyPr/>
          <a:lstStyle/>
          <a:p>
            <a:fld id="{FC8F735F-3EE6-4A2A-81D8-943F03F01B96}"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NERVE ACTION POTENTIAL</a:t>
            </a:r>
          </a:p>
        </p:txBody>
      </p:sp>
      <p:sp>
        <p:nvSpPr>
          <p:cNvPr id="3" name="Content Placeholder 2"/>
          <p:cNvSpPr>
            <a:spLocks noGrp="1"/>
          </p:cNvSpPr>
          <p:nvPr>
            <p:ph idx="1"/>
          </p:nvPr>
        </p:nvSpPr>
        <p:spPr/>
        <p:txBody>
          <a:bodyPr>
            <a:normAutofit/>
          </a:bodyPr>
          <a:lstStyle/>
          <a:p>
            <a:r>
              <a:rPr lang="en-US" dirty="0"/>
              <a:t>Is a rapid transmitted change in the resting membrane potential</a:t>
            </a:r>
          </a:p>
          <a:p>
            <a:r>
              <a:rPr lang="en-US" dirty="0"/>
              <a:t>In less than a half </a:t>
            </a:r>
            <a:r>
              <a:rPr lang="en-US" dirty="0" err="1"/>
              <a:t>millisec</a:t>
            </a:r>
            <a:r>
              <a:rPr lang="en-US" dirty="0"/>
              <a:t> potential changes from resting value of -90mV  goes up to +35 </a:t>
            </a:r>
            <a:r>
              <a:rPr lang="en-US" dirty="0" err="1"/>
              <a:t>mVolts</a:t>
            </a:r>
            <a:r>
              <a:rPr lang="en-US" dirty="0"/>
              <a:t> and returns back to -90mV</a:t>
            </a:r>
          </a:p>
          <a:p>
            <a:r>
              <a:rPr lang="en-US" dirty="0"/>
              <a:t>Action pot travels fro point of initiation to the end of the nerve</a:t>
            </a:r>
          </a:p>
          <a:p>
            <a:r>
              <a:rPr lang="en-US" dirty="0"/>
              <a:t>(describe method of measurement and observation)</a:t>
            </a:r>
          </a:p>
        </p:txBody>
      </p:sp>
      <p:sp>
        <p:nvSpPr>
          <p:cNvPr id="4" name="Slide Number Placeholder 3"/>
          <p:cNvSpPr>
            <a:spLocks noGrp="1"/>
          </p:cNvSpPr>
          <p:nvPr>
            <p:ph type="sldNum" sz="quarter" idx="12"/>
          </p:nvPr>
        </p:nvSpPr>
        <p:spPr/>
        <p:txBody>
          <a:bodyPr/>
          <a:lstStyle/>
          <a:p>
            <a:fld id="{FC8F735F-3EE6-4A2A-81D8-943F03F01B96}"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81000"/>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30</a:t>
            </a:fld>
            <a:endParaRPr lang="en-US"/>
          </a:p>
        </p:txBody>
      </p:sp>
      <p:pic>
        <p:nvPicPr>
          <p:cNvPr id="5" name="rg_hi" descr="http://t2.gstatic.com/images?q=tbn:ANd9GcTKEgP6uUTS8UN3-RE0LQ_E0XtELnJg5fqQqYZnwgF1tAS6C4NBUw"/>
          <p:cNvPicPr>
            <a:picLocks noGrp="1"/>
          </p:cNvPicPr>
          <p:nvPr>
            <p:ph idx="1"/>
          </p:nvPr>
        </p:nvPicPr>
        <p:blipFill>
          <a:blip r:embed="rId2" cstate="print"/>
          <a:srcRect/>
          <a:stretch>
            <a:fillRect/>
          </a:stretch>
        </p:blipFill>
        <p:spPr bwMode="auto">
          <a:xfrm>
            <a:off x="457200" y="381000"/>
            <a:ext cx="8077200" cy="60198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GB" sz="4400" dirty="0"/>
              <a:t>CARDIAC ACTION POTENTIAL</a:t>
            </a:r>
            <a:endParaRPr lang="en-US" sz="4400" dirty="0"/>
          </a:p>
        </p:txBody>
      </p:sp>
      <p:sp>
        <p:nvSpPr>
          <p:cNvPr id="3" name="Content Placeholder 2"/>
          <p:cNvSpPr>
            <a:spLocks noGrp="1"/>
          </p:cNvSpPr>
          <p:nvPr>
            <p:ph idx="1"/>
          </p:nvPr>
        </p:nvSpPr>
        <p:spPr>
          <a:xfrm>
            <a:off x="457200" y="1066800"/>
            <a:ext cx="8229600" cy="5257800"/>
          </a:xfrm>
        </p:spPr>
        <p:txBody>
          <a:bodyPr>
            <a:normAutofit fontScale="850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Phases of a cardiac action potential. The sharp rise in voltage ("0") corresponds to the influx of sodium ions, whereas the two decays ("1" and "3", respectively) correspond to the sodium-channel inactivation and the </a:t>
            </a:r>
            <a:r>
              <a:rPr lang="en-US" dirty="0" err="1"/>
              <a:t>repolarizing</a:t>
            </a:r>
            <a:r>
              <a:rPr lang="en-US" dirty="0"/>
              <a:t>  </a:t>
            </a:r>
            <a:r>
              <a:rPr lang="en-US" dirty="0" err="1"/>
              <a:t>eflux</a:t>
            </a:r>
            <a:r>
              <a:rPr lang="en-US" dirty="0"/>
              <a:t> of potassium ions. The characteristic plateau ("2") results from the opening of voltage-sensitive </a:t>
            </a:r>
            <a:r>
              <a:rPr lang="en-US" b="1" u="sng" dirty="0"/>
              <a:t>calcium</a:t>
            </a:r>
            <a:r>
              <a:rPr lang="en-US" dirty="0"/>
              <a:t> channels.</a:t>
            </a:r>
          </a:p>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31</a:t>
            </a:fld>
            <a:endParaRPr lang="en-US"/>
          </a:p>
        </p:txBody>
      </p:sp>
      <p:pic>
        <p:nvPicPr>
          <p:cNvPr id="5" name="Picture 4" descr="Plot of membrane potential versus time. The initial resting phase (region 4) is negative and constant flowed by sharp rise (0) to a peak (1).  The plateau phase (2) is slightly below the peak. The plateau phase is followed by a fairly rapid return (3) back to the resting potential (4)."/>
          <p:cNvPicPr/>
          <p:nvPr/>
        </p:nvPicPr>
        <p:blipFill>
          <a:blip r:embed="rId2" cstate="print"/>
          <a:srcRect/>
          <a:stretch>
            <a:fillRect/>
          </a:stretch>
        </p:blipFill>
        <p:spPr bwMode="auto">
          <a:xfrm>
            <a:off x="2362200" y="914400"/>
            <a:ext cx="4953000" cy="33528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normAutofit fontScale="90000"/>
          </a:bodyPr>
          <a:lstStyle/>
          <a:p>
            <a:pPr algn="ctr"/>
            <a:r>
              <a:rPr lang="en-US" sz="3200" b="1" dirty="0"/>
              <a:t>CARDIAC ACTION POTENTIAL </a:t>
            </a:r>
            <a:br>
              <a:rPr lang="en-US" sz="3200" b="1" dirty="0"/>
            </a:br>
            <a:r>
              <a:rPr lang="en-US" sz="3200" b="1" dirty="0"/>
              <a:t>SUMMARY OF ION FLOWS</a:t>
            </a:r>
          </a:p>
        </p:txBody>
      </p:sp>
      <p:sp>
        <p:nvSpPr>
          <p:cNvPr id="4" name="Slide Number Placeholder 3"/>
          <p:cNvSpPr>
            <a:spLocks noGrp="1"/>
          </p:cNvSpPr>
          <p:nvPr>
            <p:ph type="sldNum" sz="quarter" idx="12"/>
          </p:nvPr>
        </p:nvSpPr>
        <p:spPr/>
        <p:txBody>
          <a:bodyPr/>
          <a:lstStyle/>
          <a:p>
            <a:fld id="{FC8F735F-3EE6-4A2A-81D8-943F03F01B96}" type="slidenum">
              <a:rPr lang="en-US" smtClean="0"/>
              <a:pPr/>
              <a:t>32</a:t>
            </a:fld>
            <a:endParaRPr lang="en-US"/>
          </a:p>
        </p:txBody>
      </p:sp>
      <p:pic>
        <p:nvPicPr>
          <p:cNvPr id="5" name="Content Placeholder 4" descr="http://rudylab.wustl.edu/images/Overview/Index/overview1.gif"/>
          <p:cNvPicPr>
            <a:picLocks noGrp="1"/>
          </p:cNvPicPr>
          <p:nvPr>
            <p:ph idx="1"/>
          </p:nvPr>
        </p:nvPicPr>
        <p:blipFill>
          <a:blip r:embed="rId2" cstate="print"/>
          <a:srcRect/>
          <a:stretch>
            <a:fillRect/>
          </a:stretch>
        </p:blipFill>
        <p:spPr bwMode="auto">
          <a:xfrm>
            <a:off x="1562100" y="1295400"/>
            <a:ext cx="6172200" cy="4190999"/>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RHYTHMIC REPETITIVE DISCHARGE</a:t>
            </a:r>
          </a:p>
        </p:txBody>
      </p:sp>
      <p:sp>
        <p:nvSpPr>
          <p:cNvPr id="3" name="Content Placeholder 2"/>
          <p:cNvSpPr>
            <a:spLocks noGrp="1"/>
          </p:cNvSpPr>
          <p:nvPr>
            <p:ph idx="1"/>
          </p:nvPr>
        </p:nvSpPr>
        <p:spPr/>
        <p:txBody>
          <a:bodyPr>
            <a:normAutofit fontScale="77500" lnSpcReduction="20000"/>
          </a:bodyPr>
          <a:lstStyle/>
          <a:p>
            <a:r>
              <a:rPr lang="en-US" dirty="0"/>
              <a:t>Occurs in</a:t>
            </a:r>
          </a:p>
          <a:p>
            <a:pPr lvl="1"/>
            <a:r>
              <a:rPr lang="en-US" b="1" dirty="0"/>
              <a:t>Heart</a:t>
            </a:r>
          </a:p>
          <a:p>
            <a:pPr lvl="1"/>
            <a:r>
              <a:rPr lang="en-US" b="1" dirty="0"/>
              <a:t>Most smooth muscle</a:t>
            </a:r>
          </a:p>
          <a:p>
            <a:pPr lvl="1"/>
            <a:r>
              <a:rPr lang="en-US" b="1" dirty="0"/>
              <a:t>Many CNS neurons e.g. for “biological clock”</a:t>
            </a:r>
          </a:p>
          <a:p>
            <a:r>
              <a:rPr lang="en-US" dirty="0"/>
              <a:t>Factors causing repetitive discharge of action potentials</a:t>
            </a:r>
          </a:p>
          <a:p>
            <a:pPr lvl="1"/>
            <a:r>
              <a:rPr lang="en-US" b="1" dirty="0"/>
              <a:t>Membrane permeable to Ca++ and Na+ continually at rest. Thus resting potential keeps drifting\ to threshold value for excitation</a:t>
            </a:r>
          </a:p>
          <a:p>
            <a:pPr lvl="1"/>
            <a:r>
              <a:rPr lang="en-US" b="1" dirty="0"/>
              <a:t>Low resting membrane potential  (-60mV to -70mV) e.g. in pacemaker heart cells which encourages continuous drifting of Na+ and Ca++</a:t>
            </a:r>
            <a:r>
              <a:rPr lang="en-US" dirty="0"/>
              <a:t> ions thus causing positive feedback depolarization </a:t>
            </a:r>
          </a:p>
          <a:p>
            <a:r>
              <a:rPr lang="en-US" dirty="0"/>
              <a:t>Physiological importance of slow events in heart</a:t>
            </a:r>
          </a:p>
          <a:p>
            <a:r>
              <a:rPr lang="en-US" dirty="0"/>
              <a:t>Role of slow waves of K+ conductance which ensures slow recovery  because  of hyper polarization which blocks starting of next action potential.</a:t>
            </a:r>
          </a:p>
          <a:p>
            <a:pPr>
              <a:buNone/>
            </a:pPr>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pPr algn="ctr"/>
            <a:r>
              <a:rPr lang="en-GB" sz="4400" dirty="0"/>
              <a:t>PACE MAKER POTENTIALS</a:t>
            </a:r>
            <a:endParaRPr lang="en-US" sz="4400"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34</a:t>
            </a:fld>
            <a:endParaRPr lang="en-US"/>
          </a:p>
        </p:txBody>
      </p:sp>
      <p:pic>
        <p:nvPicPr>
          <p:cNvPr id="5" name="Content Placeholder 4" descr="A plot of action potential (mV) vs time.  The membrane potential is initially -60 mV, rise relatively slowly to the threshold potential of -40 mV and then quickly spikes at a potential of +10 mV, after which it rapidly returns to the starting -60 mV potential.  The cycle is then repeated."/>
          <p:cNvPicPr>
            <a:picLocks noGrp="1"/>
          </p:cNvPicPr>
          <p:nvPr>
            <p:ph idx="1"/>
          </p:nvPr>
        </p:nvPicPr>
        <p:blipFill>
          <a:blip r:embed="rId2" cstate="print"/>
          <a:srcRect/>
          <a:stretch>
            <a:fillRect/>
          </a:stretch>
        </p:blipFill>
        <p:spPr bwMode="auto">
          <a:xfrm>
            <a:off x="609600" y="1600200"/>
            <a:ext cx="6705600" cy="44958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 OF MYELIN ON CONDUCTION</a:t>
            </a:r>
          </a:p>
        </p:txBody>
      </p:sp>
      <p:sp>
        <p:nvSpPr>
          <p:cNvPr id="3" name="Content Placeholder 2"/>
          <p:cNvSpPr>
            <a:spLocks noGrp="1"/>
          </p:cNvSpPr>
          <p:nvPr>
            <p:ph idx="1"/>
          </p:nvPr>
        </p:nvSpPr>
        <p:spPr/>
        <p:txBody>
          <a:bodyPr>
            <a:normAutofit/>
          </a:bodyPr>
          <a:lstStyle/>
          <a:p>
            <a:endParaRPr lang="en-US" dirty="0"/>
          </a:p>
          <a:p>
            <a:r>
              <a:rPr lang="en-US" dirty="0"/>
              <a:t>Conduction velocity depends on size of nerve </a:t>
            </a:r>
            <a:r>
              <a:rPr lang="en-US" dirty="0" err="1"/>
              <a:t>fibre</a:t>
            </a:r>
            <a:r>
              <a:rPr lang="en-US" dirty="0"/>
              <a:t> (range &lt;0.25m/sec to 120m/sec</a:t>
            </a:r>
          </a:p>
          <a:p>
            <a:r>
              <a:rPr lang="en-US" dirty="0" err="1"/>
              <a:t>Unmyelinated</a:t>
            </a:r>
            <a:r>
              <a:rPr lang="en-US" dirty="0"/>
              <a:t> and </a:t>
            </a:r>
            <a:r>
              <a:rPr lang="en-US" dirty="0" err="1"/>
              <a:t>myelinated</a:t>
            </a:r>
            <a:r>
              <a:rPr lang="en-US" dirty="0"/>
              <a:t> nerves</a:t>
            </a:r>
          </a:p>
          <a:p>
            <a:pPr lvl="1"/>
            <a:r>
              <a:rPr lang="en-US" dirty="0"/>
              <a:t>Myelin laid down by Schwann cells (explain)</a:t>
            </a:r>
          </a:p>
          <a:p>
            <a:pPr lvl="1"/>
            <a:r>
              <a:rPr lang="en-US" dirty="0"/>
              <a:t>Myelin as electrical insulator</a:t>
            </a:r>
          </a:p>
          <a:p>
            <a:r>
              <a:rPr lang="en-US" dirty="0" err="1"/>
              <a:t>Saltatory</a:t>
            </a:r>
            <a:r>
              <a:rPr lang="en-US" dirty="0"/>
              <a:t> conduction (explain)</a:t>
            </a:r>
          </a:p>
          <a:p>
            <a:pPr lvl="1"/>
            <a:r>
              <a:rPr lang="en-US" dirty="0"/>
              <a:t>Mainly saves energy but speeds up conduction a bit</a:t>
            </a:r>
          </a:p>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36</a:t>
            </a:fld>
            <a:endParaRPr lang="en-US"/>
          </a:p>
        </p:txBody>
      </p:sp>
      <p:pic>
        <p:nvPicPr>
          <p:cNvPr id="5" name="Content Placeholder 4" descr="http://www.bem.fi/book/02/fi/0212.gif"/>
          <p:cNvPicPr>
            <a:picLocks noGrp="1"/>
          </p:cNvPicPr>
          <p:nvPr>
            <p:ph idx="1"/>
          </p:nvPr>
        </p:nvPicPr>
        <p:blipFill>
          <a:blip r:embed="rId2" cstate="print"/>
          <a:srcRect/>
          <a:stretch>
            <a:fillRect/>
          </a:stretch>
        </p:blipFill>
        <p:spPr bwMode="auto">
          <a:xfrm>
            <a:off x="457200" y="1893317"/>
            <a:ext cx="8229600" cy="291896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pPr algn="ctr"/>
            <a:r>
              <a:rPr lang="en-US" dirty="0"/>
              <a:t>SALTATORY CONDUCTION</a:t>
            </a:r>
          </a:p>
        </p:txBody>
      </p:sp>
      <p:sp>
        <p:nvSpPr>
          <p:cNvPr id="3" name="Content Placeholder 2"/>
          <p:cNvSpPr>
            <a:spLocks noGrp="1"/>
          </p:cNvSpPr>
          <p:nvPr>
            <p:ph idx="1"/>
          </p:nvPr>
        </p:nvSpPr>
        <p:spPr>
          <a:xfrm>
            <a:off x="457200" y="914400"/>
            <a:ext cx="8229600" cy="54102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37</a:t>
            </a:fld>
            <a:endParaRPr lang="en-US"/>
          </a:p>
        </p:txBody>
      </p:sp>
      <p:pic>
        <p:nvPicPr>
          <p:cNvPr id="5" name="Picture 4" descr="http://cdn1.askiitians.com/Images/2014423-10315666-7477-2.png"/>
          <p:cNvPicPr/>
          <p:nvPr/>
        </p:nvPicPr>
        <p:blipFill>
          <a:blip r:embed="rId2" cstate="print"/>
          <a:srcRect/>
          <a:stretch>
            <a:fillRect/>
          </a:stretch>
        </p:blipFill>
        <p:spPr bwMode="auto">
          <a:xfrm>
            <a:off x="1714500" y="2366962"/>
            <a:ext cx="5715000" cy="2124075"/>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STIMULATION OF NERVES</a:t>
            </a:r>
          </a:p>
        </p:txBody>
      </p:sp>
      <p:sp>
        <p:nvSpPr>
          <p:cNvPr id="3" name="Content Placeholder 2"/>
          <p:cNvSpPr>
            <a:spLocks noGrp="1"/>
          </p:cNvSpPr>
          <p:nvPr>
            <p:ph idx="1"/>
          </p:nvPr>
        </p:nvSpPr>
        <p:spPr/>
        <p:txBody>
          <a:bodyPr>
            <a:normAutofit fontScale="92500"/>
          </a:bodyPr>
          <a:lstStyle/>
          <a:p>
            <a:r>
              <a:rPr lang="en-US" dirty="0"/>
              <a:t>Experimental set up (explain the electronics etc)</a:t>
            </a:r>
          </a:p>
          <a:p>
            <a:r>
              <a:rPr lang="en-US" dirty="0"/>
              <a:t>Electrical stimulation done at –</a:t>
            </a:r>
            <a:r>
              <a:rPr lang="en-US" dirty="0" err="1"/>
              <a:t>ve</a:t>
            </a:r>
            <a:r>
              <a:rPr lang="en-US" dirty="0"/>
              <a:t> surface electrode (cathode)</a:t>
            </a:r>
          </a:p>
          <a:p>
            <a:r>
              <a:rPr lang="en-US" dirty="0"/>
              <a:t>+</a:t>
            </a:r>
            <a:r>
              <a:rPr lang="en-US" dirty="0" err="1"/>
              <a:t>ve</a:t>
            </a:r>
            <a:r>
              <a:rPr lang="en-US" dirty="0"/>
              <a:t> surface electrode (anode) hyperpolarizes</a:t>
            </a:r>
          </a:p>
          <a:p>
            <a:r>
              <a:rPr lang="en-US" dirty="0"/>
              <a:t>Stimulation and transmission block (see slide </a:t>
            </a:r>
            <a:r>
              <a:rPr lang="en-US"/>
              <a:t>in the presentation on </a:t>
            </a:r>
            <a:r>
              <a:rPr lang="en-US" dirty="0"/>
              <a:t>classification of peripheral nerves)</a:t>
            </a:r>
          </a:p>
          <a:p>
            <a:pPr lvl="1"/>
            <a:r>
              <a:rPr lang="en-US" dirty="0"/>
              <a:t>Local </a:t>
            </a:r>
            <a:r>
              <a:rPr lang="en-US" dirty="0" err="1"/>
              <a:t>anaesthesia</a:t>
            </a:r>
            <a:r>
              <a:rPr lang="en-US" dirty="0"/>
              <a:t> {procaine, </a:t>
            </a:r>
            <a:r>
              <a:rPr lang="en-US" dirty="0" err="1"/>
              <a:t>tetracaine</a:t>
            </a:r>
            <a:r>
              <a:rPr lang="en-US" dirty="0"/>
              <a:t>  (</a:t>
            </a:r>
            <a:r>
              <a:rPr lang="en-US" dirty="0" err="1"/>
              <a:t>amethocaine</a:t>
            </a:r>
            <a:r>
              <a:rPr lang="en-US" dirty="0"/>
              <a:t>) etc}</a:t>
            </a:r>
          </a:p>
          <a:p>
            <a:pPr lvl="1"/>
            <a:r>
              <a:rPr lang="en-US" dirty="0"/>
              <a:t>Pressure</a:t>
            </a:r>
          </a:p>
          <a:p>
            <a:pPr lvl="1"/>
            <a:r>
              <a:rPr lang="en-US" dirty="0"/>
              <a:t>Hypoxia</a:t>
            </a:r>
          </a:p>
          <a:p>
            <a:pPr lvl="1"/>
            <a:r>
              <a:rPr lang="en-US" dirty="0"/>
              <a:t>Central and psychological, (acupuncture etc)</a:t>
            </a:r>
          </a:p>
          <a:p>
            <a:endParaRPr lang="en-US" dirty="0"/>
          </a:p>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486912"/>
          </a:xfrm>
        </p:spPr>
        <p:txBody>
          <a:bodyPr>
            <a:noAutofit/>
          </a:bodyPr>
          <a:lstStyle/>
          <a:p>
            <a:pPr algn="ctr"/>
            <a:r>
              <a:rPr lang="en-US" sz="19900" dirty="0">
                <a:solidFill>
                  <a:srgbClr val="7030A0"/>
                </a:solidFill>
              </a:rPr>
              <a:t>END</a:t>
            </a:r>
          </a:p>
        </p:txBody>
      </p:sp>
      <p:sp>
        <p:nvSpPr>
          <p:cNvPr id="3" name="Content Placeholder 2"/>
          <p:cNvSpPr>
            <a:spLocks noGrp="1"/>
          </p:cNvSpPr>
          <p:nvPr>
            <p:ph idx="1"/>
          </p:nvPr>
        </p:nvSpPr>
        <p:spPr>
          <a:xfrm>
            <a:off x="457200" y="5562600"/>
            <a:ext cx="8229600" cy="304800"/>
          </a:xfrm>
        </p:spPr>
        <p:txBody>
          <a:bodyPr>
            <a:normAutofit fontScale="62500" lnSpcReduction="20000"/>
          </a:bodyPr>
          <a:lstStyle/>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VOLTAGE-GATED Na+ and K+ MEMBRANE CHANNELS</a:t>
            </a:r>
          </a:p>
        </p:txBody>
      </p:sp>
      <p:sp>
        <p:nvSpPr>
          <p:cNvPr id="3" name="Content Placeholder 2"/>
          <p:cNvSpPr>
            <a:spLocks noGrp="1"/>
          </p:cNvSpPr>
          <p:nvPr>
            <p:ph idx="1"/>
          </p:nvPr>
        </p:nvSpPr>
        <p:spPr/>
        <p:txBody>
          <a:bodyPr>
            <a:normAutofit fontScale="92500" lnSpcReduction="10000"/>
          </a:bodyPr>
          <a:lstStyle/>
          <a:p>
            <a:r>
              <a:rPr lang="en-US" dirty="0"/>
              <a:t>An action potential arises when a nerve is stimulated  chemically, electrically or physically</a:t>
            </a:r>
          </a:p>
          <a:p>
            <a:r>
              <a:rPr lang="en-US" dirty="0"/>
              <a:t>Stimuli affect state of these voltage-gated Na+ and K+ channels</a:t>
            </a:r>
          </a:p>
          <a:p>
            <a:r>
              <a:rPr lang="en-US" dirty="0"/>
              <a:t>The N+ channels have two gates </a:t>
            </a:r>
          </a:p>
          <a:p>
            <a:pPr lvl="1"/>
            <a:r>
              <a:rPr lang="en-US" dirty="0"/>
              <a:t>One on the outside (the activation gate)</a:t>
            </a:r>
          </a:p>
          <a:p>
            <a:pPr lvl="1"/>
            <a:r>
              <a:rPr lang="en-US" dirty="0"/>
              <a:t>One on the inside (the inactivation gate)</a:t>
            </a:r>
          </a:p>
          <a:p>
            <a:r>
              <a:rPr lang="en-US" dirty="0"/>
              <a:t>The K+ channels have only one internal gate</a:t>
            </a:r>
          </a:p>
          <a:p>
            <a:r>
              <a:rPr lang="en-US" dirty="0"/>
              <a:t>Stages of the action potential are: rapid depolarization; slowing down and switching off  of the process; and  membrane recovery to resting potential </a:t>
            </a:r>
          </a:p>
        </p:txBody>
      </p:sp>
      <p:sp>
        <p:nvSpPr>
          <p:cNvPr id="4" name="Slide Number Placeholder 3"/>
          <p:cNvSpPr>
            <a:spLocks noGrp="1"/>
          </p:cNvSpPr>
          <p:nvPr>
            <p:ph type="sldNum" sz="quarter" idx="12"/>
          </p:nvPr>
        </p:nvSpPr>
        <p:spPr/>
        <p:txBody>
          <a:bodyPr/>
          <a:lstStyle/>
          <a:p>
            <a:fld id="{FC8F735F-3EE6-4A2A-81D8-943F03F01B96}"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THE ACTION POTENTIAL-I</a:t>
            </a:r>
          </a:p>
        </p:txBody>
      </p:sp>
      <p:sp>
        <p:nvSpPr>
          <p:cNvPr id="3" name="Content Placeholder 2"/>
          <p:cNvSpPr>
            <a:spLocks noGrp="1"/>
          </p:cNvSpPr>
          <p:nvPr>
            <p:ph idx="1"/>
          </p:nvPr>
        </p:nvSpPr>
        <p:spPr/>
        <p:txBody>
          <a:bodyPr>
            <a:normAutofit fontScale="92500" lnSpcReduction="10000"/>
          </a:bodyPr>
          <a:lstStyle/>
          <a:p>
            <a:r>
              <a:rPr lang="en-US" dirty="0"/>
              <a:t>Initial Depolarization Stage </a:t>
            </a:r>
          </a:p>
          <a:p>
            <a:pPr lvl="1"/>
            <a:r>
              <a:rPr lang="en-US" dirty="0"/>
              <a:t>Na+ activation gates open and Na+ rushes in making the membrane increasingly +</a:t>
            </a:r>
            <a:r>
              <a:rPr lang="en-US" dirty="0" err="1"/>
              <a:t>ve</a:t>
            </a:r>
            <a:endParaRPr lang="en-US" dirty="0"/>
          </a:p>
          <a:p>
            <a:pPr lvl="1"/>
            <a:r>
              <a:rPr lang="en-US" dirty="0"/>
              <a:t>The more it becomes positive the more the gates that open a positive feedback mechanism rapidly pushes the potential towards+35 mV</a:t>
            </a:r>
          </a:p>
          <a:p>
            <a:r>
              <a:rPr lang="en-US" dirty="0"/>
              <a:t>Slowing down and switching of the positive feed-back depolarization process</a:t>
            </a:r>
          </a:p>
          <a:p>
            <a:pPr lvl="1"/>
            <a:r>
              <a:rPr lang="en-US" dirty="0"/>
              <a:t>As membrane potential approaches zero, the Na+ inactivation gates start opening</a:t>
            </a:r>
          </a:p>
          <a:p>
            <a:pPr lvl="1"/>
            <a:r>
              <a:rPr lang="en-US" dirty="0"/>
              <a:t>As membrane reaches positive value all Na+ inactivation gates open and stop any more Na+ entering the cell</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ACTION POTENTIAL -II</a:t>
            </a:r>
          </a:p>
        </p:txBody>
      </p:sp>
      <p:sp>
        <p:nvSpPr>
          <p:cNvPr id="3" name="Content Placeholder 2"/>
          <p:cNvSpPr>
            <a:spLocks noGrp="1"/>
          </p:cNvSpPr>
          <p:nvPr>
            <p:ph idx="1"/>
          </p:nvPr>
        </p:nvSpPr>
        <p:spPr/>
        <p:txBody>
          <a:bodyPr>
            <a:normAutofit fontScale="92500" lnSpcReduction="20000"/>
          </a:bodyPr>
          <a:lstStyle/>
          <a:p>
            <a:r>
              <a:rPr lang="en-US" dirty="0"/>
              <a:t>Recovery phase the role of Voltage-gated K+ channels</a:t>
            </a:r>
          </a:p>
          <a:p>
            <a:pPr lvl="1"/>
            <a:r>
              <a:rPr lang="en-US" dirty="0"/>
              <a:t>As membrane potential approaches zero, Voltage gated K+ channels start opening and K+ starts rushing OUT</a:t>
            </a:r>
          </a:p>
          <a:p>
            <a:pPr lvl="1"/>
            <a:r>
              <a:rPr lang="en-US" dirty="0"/>
              <a:t>As membrane becomes more depolarized, all of these channels open, K+ rapidly rushes OUT thus making the membrane negative again</a:t>
            </a:r>
          </a:p>
          <a:p>
            <a:r>
              <a:rPr lang="en-US" dirty="0"/>
              <a:t>Voltage-gated K+ channels remain open until the resting potential is restored</a:t>
            </a:r>
          </a:p>
          <a:p>
            <a:r>
              <a:rPr lang="en-US" dirty="0"/>
              <a:t>Na+ inactivation gates  remain closed until the resting potential is restored</a:t>
            </a:r>
          </a:p>
          <a:p>
            <a:r>
              <a:rPr lang="en-US" dirty="0"/>
              <a:t>Above events worked out by Alan Hodgkin and Andrew Huxley for which they got Nobel in Medicine using their invention “the Voltage Clamp Technique”</a:t>
            </a:r>
          </a:p>
        </p:txBody>
      </p:sp>
      <p:sp>
        <p:nvSpPr>
          <p:cNvPr id="4" name="Slide Number Placeholder 3"/>
          <p:cNvSpPr>
            <a:spLocks noGrp="1"/>
          </p:cNvSpPr>
          <p:nvPr>
            <p:ph type="sldNum" sz="quarter" idx="12"/>
          </p:nvPr>
        </p:nvSpPr>
        <p:spPr/>
        <p:txBody>
          <a:bodyPr/>
          <a:lstStyle/>
          <a:p>
            <a:fld id="{FC8F735F-3EE6-4A2A-81D8-943F03F01B96}"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52400"/>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7</a:t>
            </a:fld>
            <a:endParaRPr lang="en-US"/>
          </a:p>
        </p:txBody>
      </p:sp>
      <p:pic>
        <p:nvPicPr>
          <p:cNvPr id="5" name="rg_hi" descr="http://t3.gstatic.com/images?q=tbn:ANd9GcSWwFdv-pHybGwRnX44zB7WZ23CxJDM8JxixWh3VUa3jyHDIb80"/>
          <p:cNvPicPr>
            <a:picLocks noGrp="1"/>
          </p:cNvPicPr>
          <p:nvPr>
            <p:ph idx="1"/>
          </p:nvPr>
        </p:nvPicPr>
        <p:blipFill>
          <a:blip r:embed="rId2" cstate="print"/>
          <a:srcRect/>
          <a:stretch>
            <a:fillRect/>
          </a:stretch>
        </p:blipFill>
        <p:spPr bwMode="auto">
          <a:xfrm>
            <a:off x="838200" y="457200"/>
            <a:ext cx="7391400" cy="5715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19"/>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8</a:t>
            </a:fld>
            <a:endParaRPr lang="en-US"/>
          </a:p>
        </p:txBody>
      </p:sp>
      <p:pic>
        <p:nvPicPr>
          <p:cNvPr id="5" name="Content Placeholder 4" descr="http://people.eku.edu/ritchisong/301images/permeability.gif"/>
          <p:cNvPicPr>
            <a:picLocks noGrp="1"/>
          </p:cNvPicPr>
          <p:nvPr>
            <p:ph idx="1"/>
          </p:nvPr>
        </p:nvPicPr>
        <p:blipFill>
          <a:blip r:embed="rId2" cstate="print"/>
          <a:srcRect/>
          <a:stretch>
            <a:fillRect/>
          </a:stretch>
        </p:blipFill>
        <p:spPr bwMode="auto">
          <a:xfrm>
            <a:off x="1905000" y="685800"/>
            <a:ext cx="5791200" cy="56530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28600"/>
          </a:xfrm>
        </p:spPr>
        <p:txBody>
          <a:bodyPr>
            <a:normAutofit fontScale="90000"/>
          </a:bodyPr>
          <a:lstStyle/>
          <a:p>
            <a:endParaRPr lang="en-US" dirty="0"/>
          </a:p>
        </p:txBody>
      </p:sp>
      <p:sp>
        <p:nvSpPr>
          <p:cNvPr id="4" name="Slide Number Placeholder 3"/>
          <p:cNvSpPr>
            <a:spLocks noGrp="1"/>
          </p:cNvSpPr>
          <p:nvPr>
            <p:ph type="sldNum" sz="quarter" idx="12"/>
          </p:nvPr>
        </p:nvSpPr>
        <p:spPr/>
        <p:txBody>
          <a:bodyPr/>
          <a:lstStyle/>
          <a:p>
            <a:fld id="{FC8F735F-3EE6-4A2A-81D8-943F03F01B96}" type="slidenum">
              <a:rPr lang="en-US" smtClean="0"/>
              <a:pPr/>
              <a:t>9</a:t>
            </a:fld>
            <a:endParaRPr lang="en-US"/>
          </a:p>
        </p:txBody>
      </p:sp>
      <p:pic>
        <p:nvPicPr>
          <p:cNvPr id="5" name="rg_hi" descr="http://t0.gstatic.com/images?q=tbn:ANd9GcQn8EGbOwIIL1RQjP4VbPOhOU2jdxxFpnQYRYw-vR0ZArot2bLJ"/>
          <p:cNvPicPr>
            <a:picLocks noGrp="1"/>
          </p:cNvPicPr>
          <p:nvPr>
            <p:ph idx="1"/>
          </p:nvPr>
        </p:nvPicPr>
        <p:blipFill>
          <a:blip r:embed="rId2" cstate="print"/>
          <a:srcRect/>
          <a:stretch>
            <a:fillRect/>
          </a:stretch>
        </p:blipFill>
        <p:spPr bwMode="auto">
          <a:xfrm>
            <a:off x="685800" y="457200"/>
            <a:ext cx="7924800" cy="57150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703</TotalTime>
  <Words>1714</Words>
  <Application>Microsoft Office PowerPoint</Application>
  <PresentationFormat>On-screen Show (4:3)</PresentationFormat>
  <Paragraphs>215</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Constantia</vt:lpstr>
      <vt:lpstr>Wingdings 2</vt:lpstr>
      <vt:lpstr>Flow</vt:lpstr>
      <vt:lpstr>PROPAGATED OR NERVE ACTION POTENTIALS - NEW</vt:lpstr>
      <vt:lpstr>COMMUNICATION IN THE NERVOUS SYSTEM</vt:lpstr>
      <vt:lpstr>NERVE ACTION POTENTIAL</vt:lpstr>
      <vt:lpstr>VOLTAGE-GATED Na+ and K+ MEMBRANE CHANNELS</vt:lpstr>
      <vt:lpstr>STAGES OF THE ACTION POTENTIAL-I</vt:lpstr>
      <vt:lpstr>STAGES OF ACTION POTENTIAL -II</vt:lpstr>
      <vt:lpstr>PowerPoint Presentation</vt:lpstr>
      <vt:lpstr>PowerPoint Presentation</vt:lpstr>
      <vt:lpstr>PowerPoint Presentation</vt:lpstr>
      <vt:lpstr>PowerPoint Presentation</vt:lpstr>
      <vt:lpstr>PowerPoint Presentation</vt:lpstr>
      <vt:lpstr>PowerPoint Presentation</vt:lpstr>
      <vt:lpstr>VOLTAGE CLAMP METHOD OF STUDYING ** VOLTAGE GATED Na+ AND K+ CHANNELS</vt:lpstr>
      <vt:lpstr>   SIR ANDREW HUXLEY – NOBEL LAURIATE IN PHYSIOLOGY AND MEDICINE</vt:lpstr>
      <vt:lpstr>PowerPoint Presentation</vt:lpstr>
      <vt:lpstr>PowerPoint Presentation</vt:lpstr>
      <vt:lpstr>PUFFER FISH</vt:lpstr>
      <vt:lpstr>VOLTAGE CLAMP DIAGRAM AND EXPLANATION</vt:lpstr>
      <vt:lpstr>PowerPoint Presentation</vt:lpstr>
      <vt:lpstr>SELECTIVE BLOCKCKAGE OF Na+ AND K+ CHANNELS</vt:lpstr>
      <vt:lpstr>SELECTIVE MEMBRANE CONDUCTANCE FOR K+</vt:lpstr>
      <vt:lpstr>SELECTIVE MEMBRANE CODUCTANCE FOR Na+ </vt:lpstr>
      <vt:lpstr>   EFFECTS OF VOLTAGE CLAMP ON SODIUM ON POTASSIUM IONS FLOW</vt:lpstr>
      <vt:lpstr> HISTORICAL NOTES ON SIR ANDREW HUXLEY</vt:lpstr>
      <vt:lpstr>ROLE OF CA++</vt:lpstr>
      <vt:lpstr>VOLTAGE GATED Ca++ CHANNELS</vt:lpstr>
      <vt:lpstr>INITIATION AND PROPAGATION</vt:lpstr>
      <vt:lpstr>EFFECT OF ACTION POTENTIALS ON OVERALL IONIC CONCENTRATION</vt:lpstr>
      <vt:lpstr>SHAPE OF ACTION POTENTIAL</vt:lpstr>
      <vt:lpstr>PowerPoint Presentation</vt:lpstr>
      <vt:lpstr>CARDIAC ACTION POTENTIAL</vt:lpstr>
      <vt:lpstr>CARDIAC ACTION POTENTIAL  SUMMARY OF ION FLOWS</vt:lpstr>
      <vt:lpstr>RHYTHMIC REPETITIVE DISCHARGE</vt:lpstr>
      <vt:lpstr>PACE MAKER POTENTIALS</vt:lpstr>
      <vt:lpstr>EFFECT OF MYELIN ON CONDUCTION</vt:lpstr>
      <vt:lpstr>PowerPoint Presentation</vt:lpstr>
      <vt:lpstr>SALTATORY CONDUCTION</vt:lpstr>
      <vt:lpstr>STIMULATION OF NERVES</vt:lpstr>
      <vt:lpstr>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NERVE ACTION POTENTIALS</dc:title>
  <dc:creator>toshiba</dc:creator>
  <cp:lastModifiedBy>kihumbu thairu</cp:lastModifiedBy>
  <cp:revision>69</cp:revision>
  <dcterms:created xsi:type="dcterms:W3CDTF">2011-10-25T17:33:22Z</dcterms:created>
  <dcterms:modified xsi:type="dcterms:W3CDTF">2016-11-28T12:36:33Z</dcterms:modified>
</cp:coreProperties>
</file>