
<file path=[Content_Types].xml><?xml version="1.0" encoding="utf-8"?>
<Types xmlns="http://schemas.openxmlformats.org/package/2006/content-types">
  <Default ContentType="application/xml" Extension="xml"/>
  <Default ContentType="image/jpeg" Extension="jpeg"/>
  <Default ContentType="image/png" Extension="png"/>
  <Default ContentType="application/vnd.openxmlformats-package.relationships+xml" Extension="rels"/>
  <Override ContentType="application/vnd.openxmlformats-officedocument.theme+xml" PartName="/ppt/theme/theme2.xml"/>
  <Override ContentType="application/vnd.openxmlformats-officedocument.theme+xml" PartName="/ppt/theme/theme1.xml"/>
  <Override ContentType="application/vnd.openxmlformats-officedocument.presentationml.notesSlide+xml" PartName="/ppt/notesSlides/notesSlide1.xml"/>
  <Override ContentType="application/vnd.openxmlformats-officedocument.presentationml.slideMaster+xml" PartName="/ppt/slideMasters/slideMaster1.xml"/>
  <Override ContentType="application/vnd.openxmlformats-officedocument.presentationml.notesMaster+xml" PartName="/ppt/notesMasters/notesMaster1.xml"/>
  <Override ContentType="application/vnd.openxmlformats-officedocument.presentationml.slideLayout+xml" PartName="/ppt/slideLayouts/slideLayout3.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4.xml"/>
  <Override ContentType="application/vnd.openxmlformats-officedocument.presentationml.slideLayout+xml" PartName="/ppt/slideLayouts/slideLayout9.xml"/>
  <Override ContentType="application/vnd.openxmlformats-officedocument.presentationml.slideLayout+xml" PartName="/ppt/slideLayouts/slideLayout5.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xml" PartName="/ppt/slides/slide8.xml"/>
  <Override ContentType="application/vnd.openxmlformats-officedocument.presentationml.slide+xml" PartName="/ppt/slides/slide10.xml"/>
  <Override ContentType="application/vnd.openxmlformats-officedocument.presentationml.slide+xml" PartName="/ppt/slides/slide16.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7.xml"/>
  <Override ContentType="application/vnd.openxmlformats-officedocument.presentationml.slide+xml" PartName="/ppt/slides/slide23.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15.xml"/>
  <Override ContentType="application/vnd.openxmlformats-officedocument.presentationml.slide+xml" PartName="/ppt/slides/slide5.xml"/>
  <Override ContentType="application/vnd.openxmlformats-officedocument.presentationml.slide+xml" PartName="/ppt/slides/slide18.xml"/>
  <Override ContentType="application/vnd.openxmlformats-officedocument.presentationml.slide+xml" PartName="/ppt/slides/slide17.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20.xml"/>
  <Override ContentType="application/vnd.openxmlformats-officedocument.presentationml.slide+xml" PartName="/ppt/slides/slide1.xml"/>
  <Override ContentType="application/vnd.openxmlformats-officedocument.presentationml.slide+xml" PartName="/ppt/slides/slide24.xml"/>
  <Override ContentType="application/vnd.openxmlformats-officedocument.presentationml.slide+xml" PartName="/ppt/slides/slide12.xml"/>
  <Override ContentType="application/vnd.openxmlformats-officedocument.presentationml.slide+xml" PartName="/ppt/slides/slide9.xml"/>
  <Override ContentType="application/vnd.openxmlformats-officedocument.presentationml.slide+xml" PartName="/ppt/slides/slide3.xml"/>
  <Override ContentType="application/vnd.openxmlformats-officedocument.presentationml.slide+xml" PartName="/ppt/slides/slide21.xml"/>
  <Override ContentType="application/vnd.openxmlformats-officedocument.presentationml.presentation.main+xml" PartName="/ppt/presentation.xml"/>
  <Override ContentType="application/vnd.openxmlformats-officedocument.presentationml.presProps+xml" PartName="/ppt/pres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2" Type="http://schemas.openxmlformats.org/officeDocument/2006/relationships/slide" Target="slides/slide8.xml"/><Relationship Id="rId28" Type="http://schemas.openxmlformats.org/officeDocument/2006/relationships/slide" Target="slides/slide24.xml"/><Relationship Id="rId16" Type="http://schemas.openxmlformats.org/officeDocument/2006/relationships/slide" Target="slides/slide12.xml"/><Relationship Id="rId20" Type="http://schemas.openxmlformats.org/officeDocument/2006/relationships/slide" Target="slides/slide16.xml"/><Relationship Id="rId15" Type="http://schemas.openxmlformats.org/officeDocument/2006/relationships/slide" Target="slides/slide11.xml"/><Relationship Id="rId11" Type="http://schemas.openxmlformats.org/officeDocument/2006/relationships/slide" Target="slides/slide7.xml"/><Relationship Id="rId25" Type="http://schemas.openxmlformats.org/officeDocument/2006/relationships/slide" Target="slides/slide21.xml"/><Relationship Id="rId14" Type="http://schemas.openxmlformats.org/officeDocument/2006/relationships/slide" Target="slides/slide10.xml"/><Relationship Id="rId7" Type="http://schemas.openxmlformats.org/officeDocument/2006/relationships/slide" Target="slides/slide3.xml"/><Relationship Id="rId27" Type="http://schemas.openxmlformats.org/officeDocument/2006/relationships/slide" Target="slides/slide23.xml"/><Relationship Id="rId13" Type="http://schemas.openxmlformats.org/officeDocument/2006/relationships/slide" Target="slides/slide9.xml"/><Relationship Id="rId8" Type="http://schemas.openxmlformats.org/officeDocument/2006/relationships/slide" Target="slides/slide4.xml"/><Relationship Id="rId4" Type="http://schemas.openxmlformats.org/officeDocument/2006/relationships/notesMaster" Target="notesMasters/notesMaster1.xml"/><Relationship Id="rId9" Type="http://schemas.openxmlformats.org/officeDocument/2006/relationships/slide" Target="slides/slide5.xml"/><Relationship Id="rId22" Type="http://schemas.openxmlformats.org/officeDocument/2006/relationships/slide" Target="slides/slide18.xml"/><Relationship Id="rId1" Type="http://schemas.openxmlformats.org/officeDocument/2006/relationships/theme" Target="theme/theme1.xml"/><Relationship Id="rId18" Type="http://schemas.openxmlformats.org/officeDocument/2006/relationships/slide" Target="slides/slide14.xml"/><Relationship Id="rId5" Type="http://schemas.openxmlformats.org/officeDocument/2006/relationships/slide" Target="slides/slide1.xml"/><Relationship Id="rId26" Type="http://schemas.openxmlformats.org/officeDocument/2006/relationships/slide" Target="slides/slide22.xml"/><Relationship Id="rId24" Type="http://schemas.openxmlformats.org/officeDocument/2006/relationships/slide" Target="slides/slide20.xml"/><Relationship Id="rId23" Type="http://schemas.openxmlformats.org/officeDocument/2006/relationships/slide" Target="slides/slide19.xml"/><Relationship Id="rId21" Type="http://schemas.openxmlformats.org/officeDocument/2006/relationships/slide" Target="slides/slide17.xml"/><Relationship Id="rId2" Type="http://schemas.openxmlformats.org/officeDocument/2006/relationships/presProps" Target="presProps1.xml"/><Relationship Id="rId10" Type="http://schemas.openxmlformats.org/officeDocument/2006/relationships/slide" Target="slides/slide6.xml"/><Relationship Id="rId19" Type="http://schemas.openxmlformats.org/officeDocument/2006/relationships/slide" Target="slides/slide15.xml"/><Relationship Id="rId17" Type="http://schemas.openxmlformats.org/officeDocument/2006/relationships/slide" Target="slides/slide13.xml"/><Relationship Id="rId3" Type="http://schemas.openxmlformats.org/officeDocument/2006/relationships/slideMaster" Target="slideMasters/slideMaster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E4198C-A334-4958-B498-673E84BD9BA2}" type="datetimeFigureOut">
              <a:rPr lang="en-US" smtClean="0"/>
              <a:t>30-Jan-17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B28F4C-B8BF-4511-ADB9-439ABAE13051}" type="slidenum">
              <a:rPr lang="en-US" smtClean="0"/>
              <a:t>‹#›</a:t>
            </a:fld>
            <a:endParaRPr lang="en-US"/>
          </a:p>
        </p:txBody>
      </p:sp>
    </p:spTree>
    <p:extLst>
      <p:ext uri="{BB962C8B-B14F-4D97-AF65-F5344CB8AC3E}">
        <p14:creationId xmlns:p14="http://schemas.microsoft.com/office/powerpoint/2010/main" val="1204755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Pregnancy, Kidney disease and liver disease</a:t>
            </a:r>
            <a:endParaRPr lang="en-US" dirty="0"/>
          </a:p>
        </p:txBody>
      </p:sp>
      <p:sp>
        <p:nvSpPr>
          <p:cNvPr id="4" name="Slide Number Placeholder 3"/>
          <p:cNvSpPr>
            <a:spLocks noGrp="1"/>
          </p:cNvSpPr>
          <p:nvPr>
            <p:ph type="sldNum" sz="quarter" idx="10"/>
          </p:nvPr>
        </p:nvSpPr>
        <p:spPr/>
        <p:txBody>
          <a:bodyPr/>
          <a:lstStyle/>
          <a:p>
            <a:fld id="{D6B28F4C-B8BF-4511-ADB9-439ABAE13051}" type="slidenum">
              <a:rPr lang="en-US" smtClean="0"/>
              <a:t>9</a:t>
            </a:fld>
            <a:endParaRPr lang="en-US"/>
          </a:p>
        </p:txBody>
      </p:sp>
    </p:spTree>
    <p:extLst>
      <p:ext uri="{BB962C8B-B14F-4D97-AF65-F5344CB8AC3E}">
        <p14:creationId xmlns:p14="http://schemas.microsoft.com/office/powerpoint/2010/main" val="545474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11" y="16288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7ADBA8-ED41-4F14-A6DA-85C8B4CE655A}" type="datetimeFigureOut">
              <a:rPr lang="en-US" smtClean="0"/>
              <a:t>30-Jan-17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1095648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ADBA8-ED41-4F14-A6DA-85C8B4CE655A}" type="datetimeFigureOut">
              <a:rPr lang="en-US" smtClean="0"/>
              <a:t>30-Jan-17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84871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ADBA8-ED41-4F14-A6DA-85C8B4CE655A}" type="datetimeFigureOut">
              <a:rPr lang="en-US" smtClean="0"/>
              <a:t>30-Jan-17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1873889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ADBA8-ED41-4F14-A6DA-85C8B4CE655A}" type="datetimeFigureOut">
              <a:rPr lang="en-US" smtClean="0"/>
              <a:t>30-Jan-17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1641854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7ADBA8-ED41-4F14-A6DA-85C8B4CE655A}" type="datetimeFigureOut">
              <a:rPr lang="en-US" smtClean="0"/>
              <a:t>30-Jan-17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3816748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7ADBA8-ED41-4F14-A6DA-85C8B4CE655A}" type="datetimeFigureOut">
              <a:rPr lang="en-US" smtClean="0"/>
              <a:t>30-Jan-17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425871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7ADBA8-ED41-4F14-A6DA-85C8B4CE655A}" type="datetimeFigureOut">
              <a:rPr lang="en-US" smtClean="0"/>
              <a:t>30-Jan-17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3957124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7ADBA8-ED41-4F14-A6DA-85C8B4CE655A}" type="datetimeFigureOut">
              <a:rPr lang="en-US" smtClean="0"/>
              <a:t>30-Jan-17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197826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7ADBA8-ED41-4F14-A6DA-85C8B4CE655A}" type="datetimeFigureOut">
              <a:rPr lang="en-US" smtClean="0"/>
              <a:t>30-Jan-17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2905617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ADBA8-ED41-4F14-A6DA-85C8B4CE655A}" type="datetimeFigureOut">
              <a:rPr lang="en-US" smtClean="0"/>
              <a:t>30-Jan-17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1346886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ADBA8-ED41-4F14-A6DA-85C8B4CE655A}" type="datetimeFigureOut">
              <a:rPr lang="en-US" smtClean="0"/>
              <a:t>30-Jan-17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F17C9-D1A4-44EC-BBA7-71DAC74E4551}" type="slidenum">
              <a:rPr lang="en-US" smtClean="0"/>
              <a:t>‹#›</a:t>
            </a:fld>
            <a:endParaRPr lang="en-US"/>
          </a:p>
        </p:txBody>
      </p:sp>
    </p:spTree>
    <p:extLst>
      <p:ext uri="{BB962C8B-B14F-4D97-AF65-F5344CB8AC3E}">
        <p14:creationId xmlns:p14="http://schemas.microsoft.com/office/powerpoint/2010/main" val="391950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64276"/>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412776"/>
            <a:ext cx="8229600" cy="53285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ADBA8-ED41-4F14-A6DA-85C8B4CE655A}" type="datetimeFigureOut">
              <a:rPr lang="en-US" smtClean="0"/>
              <a:t>30-Jan-17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F17C9-D1A4-44EC-BBA7-71DAC74E4551}" type="slidenum">
              <a:rPr lang="en-US" smtClean="0"/>
              <a:t>‹#›</a:t>
            </a:fld>
            <a:endParaRPr lang="en-US"/>
          </a:p>
        </p:txBody>
      </p:sp>
      <p:sp>
        <p:nvSpPr>
          <p:cNvPr id="7" name="Rectangle 6"/>
          <p:cNvSpPr/>
          <p:nvPr/>
        </p:nvSpPr>
        <p:spPr>
          <a:xfrm>
            <a:off x="0" y="0"/>
            <a:ext cx="251520" cy="68580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892480" y="0"/>
            <a:ext cx="251520" cy="68580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4088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1" kern="1200">
          <a:solidFill>
            <a:schemeClr val="accent6">
              <a:lumMod val="75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6">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70C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Metabolism" TargetMode="External"/><Relationship Id="rId3" Type="http://schemas.openxmlformats.org/officeDocument/2006/relationships/hyperlink" Target="https://en.wikipedia.org/wiki/Prohormone" TargetMode="External"/><Relationship Id="rId7" Type="http://schemas.openxmlformats.org/officeDocument/2006/relationships/hyperlink" Target="https://en.wikipedia.org/wiki/Thyroid_gland" TargetMode="External"/><Relationship Id="rId2" Type="http://schemas.openxmlformats.org/officeDocument/2006/relationships/hyperlink" Target="https://en.wikipedia.org/wiki/Triiodothyronine" TargetMode="External"/><Relationship Id="rId1" Type="http://schemas.openxmlformats.org/officeDocument/2006/relationships/slideLayout" Target="../slideLayouts/slideLayout2.xml"/><Relationship Id="rId6" Type="http://schemas.openxmlformats.org/officeDocument/2006/relationships/hyperlink" Target="https://en.wikipedia.org/wiki/Hormone" TargetMode="External"/><Relationship Id="rId11" Type="http://schemas.openxmlformats.org/officeDocument/2006/relationships/hyperlink" Target="https://en.wikipedia.org/wiki/Simple_goitre" TargetMode="External"/><Relationship Id="rId5" Type="http://schemas.openxmlformats.org/officeDocument/2006/relationships/hyperlink" Target="https://en.wikipedia.org/wiki/Tyrosine" TargetMode="External"/><Relationship Id="rId10" Type="http://schemas.openxmlformats.org/officeDocument/2006/relationships/hyperlink" Target="https://en.wikipedia.org/wiki/Thyroid" TargetMode="External"/><Relationship Id="rId4" Type="http://schemas.openxmlformats.org/officeDocument/2006/relationships/hyperlink" Target="https://en.wikipedia.org/wiki/Thyroxine" TargetMode="External"/><Relationship Id="rId9" Type="http://schemas.openxmlformats.org/officeDocument/2006/relationships/hyperlink" Target="https://en.wikipedia.org/wiki/Iodin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Thyroid" TargetMode="External"/><Relationship Id="rId7" Type="http://schemas.openxmlformats.org/officeDocument/2006/relationships/hyperlink" Target="https://en.wikipedia.org/wiki/Transthyretin" TargetMode="External"/><Relationship Id="rId2" Type="http://schemas.openxmlformats.org/officeDocument/2006/relationships/hyperlink" Target="https://en.wikipedia.org/wiki/Thyroid_epithelial_cell" TargetMode="External"/><Relationship Id="rId1" Type="http://schemas.openxmlformats.org/officeDocument/2006/relationships/slideLayout" Target="../slideLayouts/slideLayout2.xml"/><Relationship Id="rId6" Type="http://schemas.openxmlformats.org/officeDocument/2006/relationships/hyperlink" Target="https://en.wikipedia.org/wiki/Anterior_pituitary" TargetMode="External"/><Relationship Id="rId5" Type="http://schemas.openxmlformats.org/officeDocument/2006/relationships/hyperlink" Target="https://en.wikipedia.org/wiki/Thyrotrope" TargetMode="External"/><Relationship Id="rId4" Type="http://schemas.openxmlformats.org/officeDocument/2006/relationships/hyperlink" Target="https://en.wikipedia.org/wiki/Thyroid-stimulating_hormon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Endocrinology</a:t>
            </a:r>
            <a:endParaRPr lang="en-US" dirty="0"/>
          </a:p>
        </p:txBody>
      </p:sp>
      <p:sp>
        <p:nvSpPr>
          <p:cNvPr id="3" name="Subtitle 2"/>
          <p:cNvSpPr>
            <a:spLocks noGrp="1"/>
          </p:cNvSpPr>
          <p:nvPr>
            <p:ph type="subTitle" idx="1"/>
          </p:nvPr>
        </p:nvSpPr>
        <p:spPr/>
        <p:txBody>
          <a:bodyPr/>
          <a:lstStyle/>
          <a:p>
            <a:r>
              <a:rPr lang="en-US" dirty="0" smtClean="0"/>
              <a:t>Introduction</a:t>
            </a:r>
          </a:p>
          <a:p>
            <a:endParaRPr lang="en-US" dirty="0"/>
          </a:p>
          <a:p>
            <a:r>
              <a:rPr lang="en-US" sz="2000" dirty="0" smtClean="0">
                <a:solidFill>
                  <a:srgbClr val="FF0000"/>
                </a:solidFill>
              </a:rPr>
              <a:t>Lecture 2</a:t>
            </a:r>
            <a:endParaRPr lang="en-US" sz="2000" dirty="0">
              <a:solidFill>
                <a:srgbClr val="FF0000"/>
              </a:solidFill>
            </a:endParaRPr>
          </a:p>
        </p:txBody>
      </p:sp>
    </p:spTree>
    <p:extLst>
      <p:ext uri="{BB962C8B-B14F-4D97-AF65-F5344CB8AC3E}">
        <p14:creationId xmlns:p14="http://schemas.microsoft.com/office/powerpoint/2010/main" val="3717654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Transport of Hormones</a:t>
            </a:r>
            <a:endParaRPr lang="en-US" dirty="0"/>
          </a:p>
        </p:txBody>
      </p:sp>
      <p:sp>
        <p:nvSpPr>
          <p:cNvPr id="3" name="Content Placeholder 2"/>
          <p:cNvSpPr>
            <a:spLocks noGrp="1"/>
          </p:cNvSpPr>
          <p:nvPr>
            <p:ph idx="1"/>
          </p:nvPr>
        </p:nvSpPr>
        <p:spPr>
          <a:xfrm>
            <a:off x="457200" y="1268760"/>
            <a:ext cx="8229600" cy="5256584"/>
          </a:xfrm>
        </p:spPr>
        <p:txBody>
          <a:bodyPr>
            <a:normAutofit fontScale="92500" lnSpcReduction="10000"/>
          </a:bodyPr>
          <a:lstStyle/>
          <a:p>
            <a:r>
              <a:rPr lang="en-US" dirty="0"/>
              <a:t>In normal thyroid function, as the concentrations of the </a:t>
            </a:r>
            <a:r>
              <a:rPr lang="en-US" dirty="0" smtClean="0"/>
              <a:t> proteins </a:t>
            </a:r>
            <a:r>
              <a:rPr lang="en-US" dirty="0"/>
              <a:t>changes, the total </a:t>
            </a:r>
            <a:r>
              <a:rPr lang="en-US" dirty="0" err="1"/>
              <a:t>triiodothyronine</a:t>
            </a:r>
            <a:r>
              <a:rPr lang="en-US" dirty="0"/>
              <a:t> </a:t>
            </a:r>
            <a:r>
              <a:rPr lang="en-US" dirty="0" smtClean="0"/>
              <a:t>(T3) level </a:t>
            </a:r>
            <a:r>
              <a:rPr lang="en-US" dirty="0"/>
              <a:t>also changes, </a:t>
            </a:r>
            <a:r>
              <a:rPr lang="en-US" dirty="0" smtClean="0"/>
              <a:t>but the </a:t>
            </a:r>
            <a:r>
              <a:rPr lang="en-US" dirty="0"/>
              <a:t>free </a:t>
            </a:r>
            <a:r>
              <a:rPr lang="en-US" dirty="0" smtClean="0"/>
              <a:t>T3 concentration </a:t>
            </a:r>
            <a:r>
              <a:rPr lang="en-US" dirty="0"/>
              <a:t>remains </a:t>
            </a:r>
            <a:r>
              <a:rPr lang="en-US" dirty="0" smtClean="0"/>
              <a:t>constant</a:t>
            </a:r>
          </a:p>
          <a:p>
            <a:r>
              <a:rPr lang="en-US" dirty="0" smtClean="0"/>
              <a:t>Measurements </a:t>
            </a:r>
            <a:r>
              <a:rPr lang="en-US" dirty="0"/>
              <a:t>of free </a:t>
            </a:r>
            <a:r>
              <a:rPr lang="en-US" dirty="0" smtClean="0"/>
              <a:t>T3 </a:t>
            </a:r>
            <a:r>
              <a:rPr lang="en-US" dirty="0"/>
              <a:t>concentrations, </a:t>
            </a:r>
            <a:r>
              <a:rPr lang="en-US" dirty="0" smtClean="0"/>
              <a:t>correlate </a:t>
            </a:r>
            <a:r>
              <a:rPr lang="en-US" dirty="0"/>
              <a:t>more reliably with </a:t>
            </a:r>
            <a:r>
              <a:rPr lang="en-US" dirty="0" smtClean="0"/>
              <a:t>the </a:t>
            </a:r>
            <a:r>
              <a:rPr lang="en-US" dirty="0"/>
              <a:t>clinical status than total </a:t>
            </a:r>
            <a:r>
              <a:rPr lang="en-US" dirty="0" smtClean="0"/>
              <a:t>T3 levels</a:t>
            </a:r>
            <a:r>
              <a:rPr lang="en-US" dirty="0"/>
              <a:t> </a:t>
            </a:r>
            <a:endParaRPr lang="en-US" dirty="0" smtClean="0"/>
          </a:p>
          <a:p>
            <a:r>
              <a:rPr lang="en-US" dirty="0" smtClean="0"/>
              <a:t>For </a:t>
            </a:r>
            <a:r>
              <a:rPr lang="en-US" dirty="0"/>
              <a:t>example, the increase in total </a:t>
            </a:r>
            <a:r>
              <a:rPr lang="en-US" dirty="0" smtClean="0"/>
              <a:t>T3 levels </a:t>
            </a:r>
            <a:r>
              <a:rPr lang="en-US" dirty="0"/>
              <a:t>associated with pregnancy, oral contraceptives and estrogen therapy result in higher total T3 levels while the free T3 concentration remains </a:t>
            </a:r>
            <a:r>
              <a:rPr lang="en-US" dirty="0" smtClean="0"/>
              <a:t>unchanged</a:t>
            </a:r>
            <a:endParaRPr lang="en-US" dirty="0"/>
          </a:p>
        </p:txBody>
      </p:sp>
    </p:spTree>
    <p:extLst>
      <p:ext uri="{BB962C8B-B14F-4D97-AF65-F5344CB8AC3E}">
        <p14:creationId xmlns:p14="http://schemas.microsoft.com/office/powerpoint/2010/main" val="4011722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about thyroid hormone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Thyroxine is formed by iodination of tyrosine.</a:t>
            </a:r>
          </a:p>
          <a:p>
            <a:r>
              <a:rPr lang="en-US" dirty="0" smtClean="0"/>
              <a:t>The ratio of t3:t4 secretion by thyroid gland is 1:14  and 1:20</a:t>
            </a:r>
          </a:p>
          <a:p>
            <a:r>
              <a:rPr lang="en-US" dirty="0"/>
              <a:t>The </a:t>
            </a:r>
            <a:r>
              <a:rPr lang="en-US" b="1" dirty="0"/>
              <a:t>thyroid hormones</a:t>
            </a:r>
            <a:r>
              <a:rPr lang="en-US" dirty="0"/>
              <a:t>, </a:t>
            </a:r>
            <a:r>
              <a:rPr lang="en-US" dirty="0">
                <a:hlinkClick r:id="rId2" tooltip="Triiodothyronine"/>
              </a:rPr>
              <a:t>triiodothyronine</a:t>
            </a:r>
            <a:r>
              <a:rPr lang="en-US" dirty="0"/>
              <a:t> (</a:t>
            </a:r>
            <a:r>
              <a:rPr lang="en-US" b="1" dirty="0"/>
              <a:t>T</a:t>
            </a:r>
            <a:r>
              <a:rPr lang="en-US" b="1" baseline="-25000" dirty="0"/>
              <a:t>3</a:t>
            </a:r>
            <a:r>
              <a:rPr lang="en-US" dirty="0"/>
              <a:t>) and its </a:t>
            </a:r>
            <a:r>
              <a:rPr lang="en-US" dirty="0">
                <a:hlinkClick r:id="rId3" tooltip="Prohormone"/>
              </a:rPr>
              <a:t>prohormone</a:t>
            </a:r>
            <a:r>
              <a:rPr lang="en-US" dirty="0"/>
              <a:t>, </a:t>
            </a:r>
            <a:r>
              <a:rPr lang="en-US" dirty="0">
                <a:hlinkClick r:id="rId4" tooltip="Thyroxine"/>
              </a:rPr>
              <a:t>thyroxine</a:t>
            </a:r>
            <a:r>
              <a:rPr lang="en-US" dirty="0"/>
              <a:t> (</a:t>
            </a:r>
            <a:r>
              <a:rPr lang="en-US" b="1" dirty="0"/>
              <a:t>T</a:t>
            </a:r>
            <a:r>
              <a:rPr lang="en-US" b="1" baseline="-25000" dirty="0"/>
              <a:t>4</a:t>
            </a:r>
            <a:r>
              <a:rPr lang="en-US" dirty="0"/>
              <a:t>), are </a:t>
            </a:r>
            <a:r>
              <a:rPr lang="en-US" dirty="0">
                <a:hlinkClick r:id="rId5" tooltip="Tyrosine"/>
              </a:rPr>
              <a:t>tyrosine</a:t>
            </a:r>
            <a:r>
              <a:rPr lang="en-US" dirty="0"/>
              <a:t>-based </a:t>
            </a:r>
            <a:r>
              <a:rPr lang="en-US" dirty="0">
                <a:hlinkClick r:id="rId6" tooltip="Hormone"/>
              </a:rPr>
              <a:t>hormones</a:t>
            </a:r>
            <a:r>
              <a:rPr lang="en-US" dirty="0"/>
              <a:t> produced by the </a:t>
            </a:r>
            <a:r>
              <a:rPr lang="en-US" dirty="0">
                <a:hlinkClick r:id="rId7" tooltip="Thyroid gland"/>
              </a:rPr>
              <a:t>thyroid gland</a:t>
            </a:r>
            <a:r>
              <a:rPr lang="en-US" dirty="0"/>
              <a:t> that are primarily responsible for regulation of </a:t>
            </a:r>
            <a:r>
              <a:rPr lang="en-US" dirty="0">
                <a:hlinkClick r:id="rId8" tooltip="Metabolism"/>
              </a:rPr>
              <a:t>metabolism</a:t>
            </a:r>
            <a:r>
              <a:rPr lang="en-US" dirty="0"/>
              <a:t>. </a:t>
            </a:r>
            <a:endParaRPr lang="en-US" dirty="0" smtClean="0"/>
          </a:p>
          <a:p>
            <a:r>
              <a:rPr lang="en-US" dirty="0" smtClean="0"/>
              <a:t>T</a:t>
            </a:r>
            <a:r>
              <a:rPr lang="en-US" baseline="-25000" dirty="0" smtClean="0"/>
              <a:t>3</a:t>
            </a:r>
            <a:r>
              <a:rPr lang="en-US" dirty="0" smtClean="0"/>
              <a:t>and </a:t>
            </a:r>
            <a:r>
              <a:rPr lang="en-US" dirty="0"/>
              <a:t>T</a:t>
            </a:r>
            <a:r>
              <a:rPr lang="en-US" baseline="-25000" dirty="0"/>
              <a:t>4</a:t>
            </a:r>
            <a:r>
              <a:rPr lang="en-US" dirty="0"/>
              <a:t> are partially composed of </a:t>
            </a:r>
            <a:r>
              <a:rPr lang="en-US" dirty="0">
                <a:hlinkClick r:id="rId9" tooltip="Iodine"/>
              </a:rPr>
              <a:t>iodine</a:t>
            </a:r>
            <a:r>
              <a:rPr lang="en-US" dirty="0"/>
              <a:t> </a:t>
            </a:r>
            <a:r>
              <a:rPr lang="en-US" dirty="0" smtClean="0"/>
              <a:t>.A </a:t>
            </a:r>
            <a:r>
              <a:rPr lang="en-US" dirty="0"/>
              <a:t>deficiency of iodine leads to decreased production of T</a:t>
            </a:r>
            <a:r>
              <a:rPr lang="en-US" baseline="-25000" dirty="0"/>
              <a:t>3</a:t>
            </a:r>
            <a:r>
              <a:rPr lang="en-US" dirty="0"/>
              <a:t> and T</a:t>
            </a:r>
            <a:r>
              <a:rPr lang="en-US" baseline="-25000" dirty="0"/>
              <a:t>4</a:t>
            </a:r>
            <a:r>
              <a:rPr lang="en-US" dirty="0"/>
              <a:t>, enlarges the </a:t>
            </a:r>
            <a:r>
              <a:rPr lang="en-US" dirty="0">
                <a:hlinkClick r:id="rId10" tooltip="Thyroid"/>
              </a:rPr>
              <a:t>thyroid tissue</a:t>
            </a:r>
            <a:r>
              <a:rPr lang="en-US" dirty="0"/>
              <a:t> and will cause the disease known as </a:t>
            </a:r>
            <a:r>
              <a:rPr lang="en-US" dirty="0">
                <a:hlinkClick r:id="rId11" tooltip="Simple goitre"/>
              </a:rPr>
              <a:t>simple </a:t>
            </a:r>
            <a:r>
              <a:rPr lang="en-US" dirty="0" err="1">
                <a:hlinkClick r:id="rId11" tooltip="Simple goitre"/>
              </a:rPr>
              <a:t>goitre</a:t>
            </a:r>
            <a:r>
              <a:rPr lang="en-US" dirty="0"/>
              <a:t>. </a:t>
            </a:r>
            <a:endParaRPr lang="en-US" dirty="0" smtClean="0"/>
          </a:p>
          <a:p>
            <a:r>
              <a:rPr lang="en-US" dirty="0" smtClean="0"/>
              <a:t>The </a:t>
            </a:r>
            <a:r>
              <a:rPr lang="en-US" dirty="0"/>
              <a:t>major form of thyroid hormone in the blood is thyroxine (T</a:t>
            </a:r>
            <a:r>
              <a:rPr lang="en-US" baseline="-25000" dirty="0"/>
              <a:t>4</a:t>
            </a:r>
            <a:r>
              <a:rPr lang="en-US" dirty="0"/>
              <a:t>), which has a longer half-life than T</a:t>
            </a:r>
            <a:r>
              <a:rPr lang="en-US" baseline="-25000" dirty="0"/>
              <a:t>3</a:t>
            </a:r>
            <a:r>
              <a:rPr lang="en-US" dirty="0" smtClean="0"/>
              <a:t>.</a:t>
            </a:r>
            <a:endParaRPr lang="en-US" baseline="30000" dirty="0"/>
          </a:p>
          <a:p>
            <a:endParaRPr lang="en-US" dirty="0"/>
          </a:p>
        </p:txBody>
      </p:sp>
    </p:spTree>
    <p:extLst>
      <p:ext uri="{BB962C8B-B14F-4D97-AF65-F5344CB8AC3E}">
        <p14:creationId xmlns:p14="http://schemas.microsoft.com/office/powerpoint/2010/main" val="1433519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about thyroid:</a:t>
            </a:r>
            <a:endParaRPr lang="en-US" dirty="0"/>
          </a:p>
        </p:txBody>
      </p:sp>
      <p:sp>
        <p:nvSpPr>
          <p:cNvPr id="3" name="Content Placeholder 2"/>
          <p:cNvSpPr>
            <a:spLocks noGrp="1"/>
          </p:cNvSpPr>
          <p:nvPr>
            <p:ph idx="1"/>
          </p:nvPr>
        </p:nvSpPr>
        <p:spPr/>
        <p:txBody>
          <a:bodyPr>
            <a:normAutofit fontScale="77500" lnSpcReduction="20000"/>
          </a:bodyPr>
          <a:lstStyle/>
          <a:p>
            <a:r>
              <a:rPr lang="en-US" dirty="0"/>
              <a:t>T</a:t>
            </a:r>
            <a:r>
              <a:rPr lang="en-US" baseline="-25000" dirty="0"/>
              <a:t>4</a:t>
            </a:r>
            <a:r>
              <a:rPr lang="en-US" dirty="0"/>
              <a:t> is converted to the active T</a:t>
            </a:r>
            <a:r>
              <a:rPr lang="en-US" baseline="-25000" dirty="0"/>
              <a:t>3</a:t>
            </a:r>
            <a:r>
              <a:rPr lang="en-US" dirty="0"/>
              <a:t> (three to four times more potent than T</a:t>
            </a:r>
            <a:r>
              <a:rPr lang="en-US" baseline="-25000" dirty="0"/>
              <a:t>4</a:t>
            </a:r>
            <a:r>
              <a:rPr lang="en-US" dirty="0" smtClean="0"/>
              <a:t>)</a:t>
            </a:r>
          </a:p>
          <a:p>
            <a:r>
              <a:rPr lang="en-US" dirty="0" smtClean="0"/>
              <a:t>Dietary selenium is also important for T3 production</a:t>
            </a:r>
          </a:p>
          <a:p>
            <a:r>
              <a:rPr lang="en-US" dirty="0" smtClean="0"/>
              <a:t>Thyroid have cytosolic receptors.</a:t>
            </a:r>
          </a:p>
          <a:p>
            <a:r>
              <a:rPr lang="en-US" dirty="0" smtClean="0"/>
              <a:t>They increase the body’s sensitivity to </a:t>
            </a:r>
            <a:r>
              <a:rPr lang="en-US" dirty="0" err="1" smtClean="0"/>
              <a:t>catecholamines</a:t>
            </a:r>
            <a:r>
              <a:rPr lang="en-US" dirty="0" smtClean="0"/>
              <a:t> by permissiveness.</a:t>
            </a:r>
          </a:p>
          <a:p>
            <a:r>
              <a:rPr lang="en-US" dirty="0"/>
              <a:t>Thyroid hormones (T</a:t>
            </a:r>
            <a:r>
              <a:rPr lang="en-US" baseline="-25000" dirty="0"/>
              <a:t>4</a:t>
            </a:r>
            <a:r>
              <a:rPr lang="en-US" dirty="0"/>
              <a:t> and T</a:t>
            </a:r>
            <a:r>
              <a:rPr lang="en-US" baseline="-25000" dirty="0"/>
              <a:t>3</a:t>
            </a:r>
            <a:r>
              <a:rPr lang="en-US" dirty="0"/>
              <a:t>) are produced by the </a:t>
            </a:r>
            <a:r>
              <a:rPr lang="en-US" dirty="0">
                <a:hlinkClick r:id="rId2" tooltip="Thyroid epithelial cell"/>
              </a:rPr>
              <a:t>follicular cells</a:t>
            </a:r>
            <a:r>
              <a:rPr lang="en-US" dirty="0"/>
              <a:t> of the </a:t>
            </a:r>
            <a:r>
              <a:rPr lang="en-US" dirty="0">
                <a:hlinkClick r:id="rId3" tooltip="Thyroid"/>
              </a:rPr>
              <a:t>thyroid</a:t>
            </a:r>
            <a:r>
              <a:rPr lang="en-US" dirty="0"/>
              <a:t> gland and are regulated by </a:t>
            </a:r>
            <a:r>
              <a:rPr lang="en-US" dirty="0">
                <a:hlinkClick r:id="rId4" tooltip="Thyroid-stimulating hormone"/>
              </a:rPr>
              <a:t>TSH</a:t>
            </a:r>
            <a:r>
              <a:rPr lang="en-US" dirty="0"/>
              <a:t> made by the </a:t>
            </a:r>
            <a:r>
              <a:rPr lang="en-US" dirty="0" err="1">
                <a:hlinkClick r:id="rId5" tooltip="Thyrotrope"/>
              </a:rPr>
              <a:t>thyrotropes</a:t>
            </a:r>
            <a:r>
              <a:rPr lang="en-US" dirty="0"/>
              <a:t> of the </a:t>
            </a:r>
            <a:r>
              <a:rPr lang="en-US" dirty="0">
                <a:hlinkClick r:id="rId6" tooltip="Anterior pituitary"/>
              </a:rPr>
              <a:t>anterior pituitary</a:t>
            </a:r>
            <a:r>
              <a:rPr lang="en-US" dirty="0"/>
              <a:t> </a:t>
            </a:r>
            <a:r>
              <a:rPr lang="en-US" dirty="0" smtClean="0"/>
              <a:t>gland</a:t>
            </a:r>
          </a:p>
          <a:p>
            <a:r>
              <a:rPr lang="en-US" dirty="0" smtClean="0"/>
              <a:t>About 95% is protein bound:</a:t>
            </a:r>
          </a:p>
          <a:p>
            <a:r>
              <a:rPr lang="en-US" dirty="0" smtClean="0"/>
              <a:t>70%-thyroid binding globulin</a:t>
            </a:r>
          </a:p>
          <a:p>
            <a:r>
              <a:rPr lang="en-US" dirty="0" smtClean="0"/>
              <a:t>15-20% -albumin</a:t>
            </a:r>
          </a:p>
          <a:p>
            <a:r>
              <a:rPr lang="en-US" dirty="0" smtClean="0"/>
              <a:t>10-15%-</a:t>
            </a:r>
            <a:r>
              <a:rPr lang="en-US" dirty="0"/>
              <a:t>bound to </a:t>
            </a:r>
            <a:r>
              <a:rPr lang="en-US" dirty="0">
                <a:hlinkClick r:id="rId7" tooltip="Transthyretin"/>
              </a:rPr>
              <a:t>transthyretin</a:t>
            </a:r>
            <a:r>
              <a:rPr lang="en-US" dirty="0"/>
              <a:t> or "thyroxine-binding </a:t>
            </a:r>
            <a:r>
              <a:rPr lang="en-US" dirty="0" err="1"/>
              <a:t>prealbumin</a:t>
            </a:r>
            <a:r>
              <a:rPr lang="en-US" dirty="0"/>
              <a:t>" (TTR or TBPA</a:t>
            </a:r>
          </a:p>
        </p:txBody>
      </p:sp>
    </p:spTree>
    <p:extLst>
      <p:ext uri="{BB962C8B-B14F-4D97-AF65-F5344CB8AC3E}">
        <p14:creationId xmlns:p14="http://schemas.microsoft.com/office/powerpoint/2010/main" val="3824261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facts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Calcitonin(produced by </a:t>
            </a:r>
            <a:r>
              <a:rPr lang="en-US" dirty="0" err="1" smtClean="0"/>
              <a:t>parafollicular</a:t>
            </a:r>
            <a:r>
              <a:rPr lang="en-US" dirty="0" smtClean="0"/>
              <a:t> cells of thyroid gland) reduces plasma levels of calcium</a:t>
            </a:r>
          </a:p>
          <a:p>
            <a:r>
              <a:rPr lang="en-US" dirty="0" smtClean="0"/>
              <a:t>Parathyroid increases plasma levels of calcium and decreases phosphate levels.</a:t>
            </a:r>
          </a:p>
          <a:p>
            <a:r>
              <a:rPr lang="en-US" dirty="0"/>
              <a:t>Calcium regulation in the human body. The role of </a:t>
            </a:r>
            <a:r>
              <a:rPr lang="en-US" b="1" dirty="0"/>
              <a:t>vitamin D</a:t>
            </a:r>
            <a:r>
              <a:rPr lang="en-US" dirty="0"/>
              <a:t> is shown in orange. </a:t>
            </a:r>
            <a:r>
              <a:rPr lang="en-US" b="1" dirty="0"/>
              <a:t>Vitamin D</a:t>
            </a:r>
            <a:r>
              <a:rPr lang="en-US" dirty="0"/>
              <a:t> is carried in the bloodstream to the </a:t>
            </a:r>
            <a:r>
              <a:rPr lang="en-US" b="1" dirty="0"/>
              <a:t>liver</a:t>
            </a:r>
            <a:r>
              <a:rPr lang="en-US" dirty="0"/>
              <a:t>, where it is </a:t>
            </a:r>
            <a:r>
              <a:rPr lang="en-US" b="1" dirty="0"/>
              <a:t>converted</a:t>
            </a:r>
            <a:r>
              <a:rPr lang="en-US" dirty="0"/>
              <a:t> into the prohormone </a:t>
            </a:r>
            <a:r>
              <a:rPr lang="en-US" dirty="0" err="1"/>
              <a:t>calcidiol</a:t>
            </a:r>
            <a:r>
              <a:rPr lang="en-US" dirty="0"/>
              <a:t>. Circulating </a:t>
            </a:r>
            <a:r>
              <a:rPr lang="en-US" dirty="0" err="1"/>
              <a:t>calcidiol</a:t>
            </a:r>
            <a:r>
              <a:rPr lang="en-US" dirty="0"/>
              <a:t> may then be </a:t>
            </a:r>
            <a:r>
              <a:rPr lang="en-US" b="1" dirty="0"/>
              <a:t>converted</a:t>
            </a:r>
            <a:r>
              <a:rPr lang="en-US" dirty="0"/>
              <a:t> into calcitriol, the biologically </a:t>
            </a:r>
            <a:r>
              <a:rPr lang="en-US" b="1" dirty="0"/>
              <a:t>active form</a:t>
            </a:r>
            <a:r>
              <a:rPr lang="en-US" dirty="0"/>
              <a:t> of </a:t>
            </a:r>
            <a:r>
              <a:rPr lang="en-US" b="1" dirty="0"/>
              <a:t>vitamin D</a:t>
            </a:r>
            <a:r>
              <a:rPr lang="en-US" dirty="0"/>
              <a:t>, in the </a:t>
            </a:r>
            <a:r>
              <a:rPr lang="en-US" b="1" dirty="0"/>
              <a:t>kidneys</a:t>
            </a:r>
            <a:r>
              <a:rPr lang="en-US" dirty="0" smtClean="0"/>
              <a:t>.</a:t>
            </a:r>
          </a:p>
          <a:p>
            <a:r>
              <a:rPr lang="en-US" dirty="0" smtClean="0">
                <a:solidFill>
                  <a:schemeClr val="tx2">
                    <a:lumMod val="60000"/>
                    <a:lumOff val="40000"/>
                  </a:schemeClr>
                </a:solidFill>
              </a:rPr>
              <a:t>Glucagon and insulin are peptide hormones</a:t>
            </a:r>
          </a:p>
          <a:p>
            <a:r>
              <a:rPr lang="en-US" dirty="0" smtClean="0"/>
              <a:t>Steroid and thyroid </a:t>
            </a:r>
            <a:r>
              <a:rPr lang="en-US" dirty="0" smtClean="0"/>
              <a:t>interact </a:t>
            </a:r>
            <a:r>
              <a:rPr lang="en-US" dirty="0" smtClean="0"/>
              <a:t>with intracellular receptors.</a:t>
            </a:r>
            <a:endParaRPr lang="en-US" dirty="0"/>
          </a:p>
        </p:txBody>
      </p:sp>
    </p:spTree>
    <p:extLst>
      <p:ext uri="{BB962C8B-B14F-4D97-AF65-F5344CB8AC3E}">
        <p14:creationId xmlns:p14="http://schemas.microsoft.com/office/powerpoint/2010/main" val="1117333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Hormone  Degradation </a:t>
            </a:r>
            <a:endParaRPr lang="en-US" dirty="0"/>
          </a:p>
        </p:txBody>
      </p:sp>
      <p:sp>
        <p:nvSpPr>
          <p:cNvPr id="3" name="Content Placeholder 2"/>
          <p:cNvSpPr>
            <a:spLocks noGrp="1"/>
          </p:cNvSpPr>
          <p:nvPr>
            <p:ph idx="1"/>
          </p:nvPr>
        </p:nvSpPr>
        <p:spPr>
          <a:xfrm>
            <a:off x="457200" y="1340768"/>
            <a:ext cx="8229600" cy="5184576"/>
          </a:xfrm>
        </p:spPr>
        <p:txBody>
          <a:bodyPr>
            <a:normAutofit/>
          </a:bodyPr>
          <a:lstStyle/>
          <a:p>
            <a:r>
              <a:rPr lang="en-US" dirty="0"/>
              <a:t>The rates of metabolism of hormones in the circulation vary but generally speaking the half life (t</a:t>
            </a:r>
            <a:r>
              <a:rPr lang="en-US" baseline="-25000" dirty="0"/>
              <a:t>½</a:t>
            </a:r>
            <a:r>
              <a:rPr lang="en-US" dirty="0"/>
              <a:t>) </a:t>
            </a:r>
            <a:r>
              <a:rPr lang="en-US" dirty="0" smtClean="0"/>
              <a:t>of:</a:t>
            </a:r>
          </a:p>
          <a:p>
            <a:pPr lvl="1"/>
            <a:r>
              <a:rPr lang="en-US" dirty="0" err="1" smtClean="0"/>
              <a:t>catecholamines</a:t>
            </a:r>
            <a:r>
              <a:rPr lang="en-US" dirty="0" smtClean="0"/>
              <a:t> </a:t>
            </a:r>
            <a:r>
              <a:rPr lang="en-US" dirty="0"/>
              <a:t>from the adrenal medulla is in the order of seconds, </a:t>
            </a:r>
            <a:endParaRPr lang="en-US" dirty="0" smtClean="0"/>
          </a:p>
          <a:p>
            <a:pPr lvl="1"/>
            <a:r>
              <a:rPr lang="en-US" dirty="0" smtClean="0"/>
              <a:t>minutes </a:t>
            </a:r>
            <a:r>
              <a:rPr lang="en-US" dirty="0"/>
              <a:t>for protein and peptide hormones </a:t>
            </a:r>
            <a:endParaRPr lang="en-US" dirty="0" smtClean="0"/>
          </a:p>
          <a:p>
            <a:pPr lvl="1"/>
            <a:r>
              <a:rPr lang="en-US" dirty="0" smtClean="0"/>
              <a:t>and </a:t>
            </a:r>
            <a:r>
              <a:rPr lang="en-US" dirty="0"/>
              <a:t>hours for steroid and thyroid </a:t>
            </a:r>
            <a:r>
              <a:rPr lang="en-US" dirty="0" smtClean="0"/>
              <a:t>hormones</a:t>
            </a:r>
          </a:p>
          <a:p>
            <a:r>
              <a:rPr lang="en-US" dirty="0"/>
              <a:t>The half-life of a hormone in blood must </a:t>
            </a:r>
            <a:r>
              <a:rPr lang="en-US" dirty="0" smtClean="0"/>
              <a:t>be </a:t>
            </a:r>
            <a:r>
              <a:rPr lang="en-US" dirty="0"/>
              <a:t>distinguished from the duration of its hormonal effect. </a:t>
            </a:r>
          </a:p>
          <a:p>
            <a:endParaRPr lang="en-US" dirty="0"/>
          </a:p>
        </p:txBody>
      </p:sp>
    </p:spTree>
    <p:extLst>
      <p:ext uri="{BB962C8B-B14F-4D97-AF65-F5344CB8AC3E}">
        <p14:creationId xmlns:p14="http://schemas.microsoft.com/office/powerpoint/2010/main" val="1762262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  Degradation </a:t>
            </a:r>
          </a:p>
        </p:txBody>
      </p:sp>
      <p:sp>
        <p:nvSpPr>
          <p:cNvPr id="3" name="Content Placeholder 2"/>
          <p:cNvSpPr>
            <a:spLocks noGrp="1"/>
          </p:cNvSpPr>
          <p:nvPr>
            <p:ph idx="1"/>
          </p:nvPr>
        </p:nvSpPr>
        <p:spPr/>
        <p:txBody>
          <a:bodyPr>
            <a:normAutofit/>
          </a:bodyPr>
          <a:lstStyle/>
          <a:p>
            <a:r>
              <a:rPr lang="en-US" dirty="0" smtClean="0"/>
              <a:t>Degradation of </a:t>
            </a:r>
            <a:r>
              <a:rPr lang="en-US" dirty="0"/>
              <a:t>hormones and their subsequent excretion are processes </a:t>
            </a:r>
            <a:r>
              <a:rPr lang="en-US" dirty="0" smtClean="0"/>
              <a:t>that </a:t>
            </a:r>
            <a:r>
              <a:rPr lang="en-US" dirty="0"/>
              <a:t>are just as important as </a:t>
            </a:r>
            <a:r>
              <a:rPr lang="en-US" dirty="0" smtClean="0"/>
              <a:t>secretion </a:t>
            </a:r>
          </a:p>
          <a:p>
            <a:r>
              <a:rPr lang="en-US" dirty="0" smtClean="0"/>
              <a:t>Inactivation </a:t>
            </a:r>
            <a:r>
              <a:rPr lang="en-US" dirty="0"/>
              <a:t>of hormones </a:t>
            </a:r>
            <a:r>
              <a:rPr lang="en-US" dirty="0" smtClean="0"/>
              <a:t>occurs enzymatically</a:t>
            </a:r>
          </a:p>
          <a:p>
            <a:pPr lvl="1"/>
            <a:r>
              <a:rPr lang="en-US" dirty="0" smtClean="0"/>
              <a:t>in </a:t>
            </a:r>
            <a:r>
              <a:rPr lang="en-US" dirty="0"/>
              <a:t>blood </a:t>
            </a:r>
            <a:endParaRPr lang="en-US" dirty="0" smtClean="0"/>
          </a:p>
          <a:p>
            <a:pPr lvl="1"/>
            <a:r>
              <a:rPr lang="en-US" dirty="0" smtClean="0"/>
              <a:t>or </a:t>
            </a:r>
            <a:r>
              <a:rPr lang="en-US" dirty="0"/>
              <a:t>intercellular spaces, </a:t>
            </a:r>
          </a:p>
          <a:p>
            <a:pPr lvl="1"/>
            <a:r>
              <a:rPr lang="en-US" dirty="0"/>
              <a:t>in liver or kidney cells, </a:t>
            </a:r>
            <a:endParaRPr lang="en-US" dirty="0" smtClean="0"/>
          </a:p>
          <a:p>
            <a:pPr lvl="1"/>
            <a:r>
              <a:rPr lang="en-US" dirty="0" smtClean="0"/>
              <a:t>as </a:t>
            </a:r>
            <a:r>
              <a:rPr lang="en-US" dirty="0"/>
              <a:t>well as the target cells </a:t>
            </a:r>
            <a:r>
              <a:rPr lang="en-US" dirty="0" smtClean="0"/>
              <a:t>themselves</a:t>
            </a:r>
            <a:endParaRPr lang="en-US" dirty="0"/>
          </a:p>
        </p:txBody>
      </p:sp>
    </p:spTree>
    <p:extLst>
      <p:ext uri="{BB962C8B-B14F-4D97-AF65-F5344CB8AC3E}">
        <p14:creationId xmlns:p14="http://schemas.microsoft.com/office/powerpoint/2010/main" val="2720942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  Degradation </a:t>
            </a:r>
          </a:p>
        </p:txBody>
      </p:sp>
      <p:sp>
        <p:nvSpPr>
          <p:cNvPr id="3" name="Content Placeholder 2"/>
          <p:cNvSpPr>
            <a:spLocks noGrp="1"/>
          </p:cNvSpPr>
          <p:nvPr>
            <p:ph idx="1"/>
          </p:nvPr>
        </p:nvSpPr>
        <p:spPr>
          <a:xfrm>
            <a:off x="457200" y="1268760"/>
            <a:ext cx="8229600" cy="5472608"/>
          </a:xfrm>
        </p:spPr>
        <p:txBody>
          <a:bodyPr>
            <a:normAutofit lnSpcReduction="10000"/>
          </a:bodyPr>
          <a:lstStyle/>
          <a:p>
            <a:r>
              <a:rPr lang="en-US" dirty="0" smtClean="0"/>
              <a:t>Additionally, the time for decay of a hormonal effect is also highly variable; it may be only a few seconds, or it may require several days</a:t>
            </a:r>
          </a:p>
          <a:p>
            <a:r>
              <a:rPr lang="en-US" dirty="0" smtClean="0"/>
              <a:t>Some responses persist well after hormonal concentrations have returned to basal levels</a:t>
            </a:r>
          </a:p>
          <a:p>
            <a:r>
              <a:rPr lang="en-US" dirty="0" smtClean="0"/>
              <a:t>Understanding the time course of a hormone’s survival in blood as well as the onset and duration of its action is obviously important for understanding normal physiology, endocrine disease, and the limitations of hormone therapy</a:t>
            </a:r>
            <a:endParaRPr lang="en-US" dirty="0"/>
          </a:p>
        </p:txBody>
      </p:sp>
    </p:spTree>
    <p:extLst>
      <p:ext uri="{BB962C8B-B14F-4D97-AF65-F5344CB8AC3E}">
        <p14:creationId xmlns:p14="http://schemas.microsoft.com/office/powerpoint/2010/main" val="3900292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068960"/>
            <a:ext cx="7772400" cy="1362075"/>
          </a:xfrm>
        </p:spPr>
        <p:txBody>
          <a:bodyPr/>
          <a:lstStyle/>
          <a:p>
            <a:r>
              <a:rPr lang="en-US" cap="none" dirty="0" smtClean="0"/>
              <a:t>Mechanisms  of  Hormone  Action </a:t>
            </a:r>
            <a:endParaRPr lang="en-US" cap="none" dirty="0"/>
          </a:p>
        </p:txBody>
      </p:sp>
      <p:sp>
        <p:nvSpPr>
          <p:cNvPr id="3" name="Text Placeholder 2"/>
          <p:cNvSpPr>
            <a:spLocks noGrp="1"/>
          </p:cNvSpPr>
          <p:nvPr>
            <p:ph type="body" idx="1"/>
          </p:nvPr>
        </p:nvSpPr>
        <p:spPr>
          <a:xfrm>
            <a:off x="683568" y="4437112"/>
            <a:ext cx="7772400" cy="1500187"/>
          </a:xfrm>
        </p:spPr>
        <p:txBody>
          <a:bodyPr/>
          <a:lstStyle/>
          <a:p>
            <a:endParaRPr lang="en-US" dirty="0"/>
          </a:p>
        </p:txBody>
      </p:sp>
    </p:spTree>
    <p:extLst>
      <p:ext uri="{BB962C8B-B14F-4D97-AF65-F5344CB8AC3E}">
        <p14:creationId xmlns:p14="http://schemas.microsoft.com/office/powerpoint/2010/main" val="1955080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smtClean="0"/>
              <a:t>Receptors Specificity and Characteristics  </a:t>
            </a:r>
          </a:p>
          <a:p>
            <a:r>
              <a:rPr lang="en-US" dirty="0"/>
              <a:t>Hormonal  actions  mediated  by </a:t>
            </a:r>
            <a:r>
              <a:rPr lang="en-US" dirty="0" smtClean="0"/>
              <a:t>intracellular receptors</a:t>
            </a:r>
          </a:p>
          <a:p>
            <a:r>
              <a:rPr lang="en-US" dirty="0"/>
              <a:t>Hormonal  actions  mediated  by </a:t>
            </a:r>
            <a:r>
              <a:rPr lang="en-US" dirty="0" smtClean="0"/>
              <a:t>surface receptors</a:t>
            </a:r>
          </a:p>
          <a:p>
            <a:r>
              <a:rPr lang="en-US" dirty="0"/>
              <a:t>Regulation  of  hormone  secretion </a:t>
            </a:r>
          </a:p>
        </p:txBody>
      </p:sp>
    </p:spTree>
    <p:extLst>
      <p:ext uri="{BB962C8B-B14F-4D97-AF65-F5344CB8AC3E}">
        <p14:creationId xmlns:p14="http://schemas.microsoft.com/office/powerpoint/2010/main" val="4174636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a:t>ultimate mission of a hormone is to change the behavior of its target </a:t>
            </a:r>
            <a:r>
              <a:rPr lang="en-US" dirty="0" smtClean="0"/>
              <a:t>cells</a:t>
            </a:r>
            <a:endParaRPr lang="en-US" dirty="0"/>
          </a:p>
          <a:p>
            <a:r>
              <a:rPr lang="en-US" dirty="0"/>
              <a:t>Hormonal messages must be converted to biochemical </a:t>
            </a:r>
            <a:r>
              <a:rPr lang="en-US" dirty="0" smtClean="0"/>
              <a:t>events </a:t>
            </a:r>
            <a:r>
              <a:rPr lang="en-US" dirty="0"/>
              <a:t>that influence gene expression, biochemical reaction </a:t>
            </a:r>
            <a:r>
              <a:rPr lang="en-US" dirty="0" smtClean="0"/>
              <a:t>rates</a:t>
            </a:r>
            <a:r>
              <a:rPr lang="en-US" dirty="0"/>
              <a:t>, and structural </a:t>
            </a:r>
            <a:r>
              <a:rPr lang="en-US" dirty="0" smtClean="0"/>
              <a:t>changes</a:t>
            </a:r>
            <a:endParaRPr lang="en-US" dirty="0"/>
          </a:p>
        </p:txBody>
      </p:sp>
    </p:spTree>
    <p:extLst>
      <p:ext uri="{BB962C8B-B14F-4D97-AF65-F5344CB8AC3E}">
        <p14:creationId xmlns:p14="http://schemas.microsoft.com/office/powerpoint/2010/main" val="35126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44"/>
            <a:ext cx="8229600" cy="1143000"/>
          </a:xfrm>
        </p:spPr>
        <p:txBody>
          <a:bodyPr/>
          <a:lstStyle/>
          <a:p>
            <a:r>
              <a:rPr lang="en-US" dirty="0" smtClean="0"/>
              <a:t>Storage  and  Secretion </a:t>
            </a:r>
            <a:endParaRPr lang="en-US" dirty="0"/>
          </a:p>
        </p:txBody>
      </p:sp>
      <p:sp>
        <p:nvSpPr>
          <p:cNvPr id="3" name="Content Placeholder 2"/>
          <p:cNvSpPr>
            <a:spLocks noGrp="1"/>
          </p:cNvSpPr>
          <p:nvPr>
            <p:ph idx="1"/>
          </p:nvPr>
        </p:nvSpPr>
        <p:spPr>
          <a:xfrm>
            <a:off x="457200" y="1338646"/>
            <a:ext cx="8229600" cy="5544616"/>
          </a:xfrm>
        </p:spPr>
        <p:txBody>
          <a:bodyPr>
            <a:normAutofit/>
          </a:bodyPr>
          <a:lstStyle/>
          <a:p>
            <a:r>
              <a:rPr lang="en-US" dirty="0" smtClean="0"/>
              <a:t>Most hormones are stored, often in large quantities, in their glands of origin, a factor that facilitated their original isolation and characterization (except steroids)</a:t>
            </a:r>
          </a:p>
          <a:p>
            <a:r>
              <a:rPr lang="en-US" dirty="0" smtClean="0"/>
              <a:t>Protein and peptide hormones and the tyrosine derivatives, epinephrine and norepinephrine, are stored as dense granules in membrane-bound vesicles and are secreted in response to an external stimulus by the process of exocytosis</a:t>
            </a:r>
            <a:endParaRPr lang="en-US" dirty="0"/>
          </a:p>
        </p:txBody>
      </p:sp>
    </p:spTree>
    <p:extLst>
      <p:ext uri="{BB962C8B-B14F-4D97-AF65-F5344CB8AC3E}">
        <p14:creationId xmlns:p14="http://schemas.microsoft.com/office/powerpoint/2010/main" val="2425203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Receptors Specificity </a:t>
            </a:r>
            <a:endParaRPr lang="en-US" dirty="0"/>
          </a:p>
        </p:txBody>
      </p:sp>
      <p:sp>
        <p:nvSpPr>
          <p:cNvPr id="3" name="Content Placeholder 2"/>
          <p:cNvSpPr>
            <a:spLocks noGrp="1"/>
          </p:cNvSpPr>
          <p:nvPr>
            <p:ph idx="1"/>
          </p:nvPr>
        </p:nvSpPr>
        <p:spPr/>
        <p:txBody>
          <a:bodyPr>
            <a:normAutofit/>
          </a:bodyPr>
          <a:lstStyle/>
          <a:p>
            <a:r>
              <a:rPr lang="en-US" dirty="0"/>
              <a:t>Because all hormones travel in blood from their glands of </a:t>
            </a:r>
            <a:r>
              <a:rPr lang="en-US" dirty="0" smtClean="0"/>
              <a:t>origin </a:t>
            </a:r>
            <a:r>
              <a:rPr lang="en-US" dirty="0"/>
              <a:t>to their target tissues, all cells must be exposed to all </a:t>
            </a:r>
            <a:r>
              <a:rPr lang="en-US" dirty="0" smtClean="0"/>
              <a:t>hormones</a:t>
            </a:r>
            <a:r>
              <a:rPr lang="en-US" dirty="0"/>
              <a:t>. </a:t>
            </a:r>
            <a:endParaRPr lang="en-US" dirty="0" smtClean="0"/>
          </a:p>
          <a:p>
            <a:r>
              <a:rPr lang="en-US" dirty="0" smtClean="0"/>
              <a:t>Under </a:t>
            </a:r>
            <a:r>
              <a:rPr lang="en-US" dirty="0"/>
              <a:t>normal circumstances cells respond </a:t>
            </a:r>
            <a:r>
              <a:rPr lang="en-US" dirty="0" smtClean="0"/>
              <a:t>only </a:t>
            </a:r>
            <a:r>
              <a:rPr lang="en-US" dirty="0"/>
              <a:t>to their appropriate hormones. </a:t>
            </a:r>
            <a:endParaRPr lang="en-US" dirty="0" smtClean="0"/>
          </a:p>
          <a:p>
            <a:r>
              <a:rPr lang="en-US" dirty="0" smtClean="0"/>
              <a:t>Such </a:t>
            </a:r>
            <a:r>
              <a:rPr lang="en-US" dirty="0"/>
              <a:t>specificity of hormone action resides primarily in the ability of receptors in </a:t>
            </a:r>
            <a:r>
              <a:rPr lang="en-US" dirty="0" smtClean="0"/>
              <a:t>the target </a:t>
            </a:r>
            <a:r>
              <a:rPr lang="en-US" dirty="0"/>
              <a:t>cells to recognize only their own </a:t>
            </a:r>
            <a:r>
              <a:rPr lang="en-US" dirty="0" smtClean="0"/>
              <a:t>signal </a:t>
            </a:r>
          </a:p>
        </p:txBody>
      </p:sp>
    </p:spTree>
    <p:extLst>
      <p:ext uri="{BB962C8B-B14F-4D97-AF65-F5344CB8AC3E}">
        <p14:creationId xmlns:p14="http://schemas.microsoft.com/office/powerpoint/2010/main" val="2187552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a:t>
            </a:r>
            <a:r>
              <a:rPr lang="en-US" dirty="0" smtClean="0"/>
              <a:t>Receptors </a:t>
            </a:r>
            <a:endParaRPr lang="en-US" dirty="0"/>
          </a:p>
        </p:txBody>
      </p:sp>
      <p:sp>
        <p:nvSpPr>
          <p:cNvPr id="3" name="Content Placeholder 2"/>
          <p:cNvSpPr>
            <a:spLocks noGrp="1"/>
          </p:cNvSpPr>
          <p:nvPr>
            <p:ph idx="1"/>
          </p:nvPr>
        </p:nvSpPr>
        <p:spPr>
          <a:xfrm>
            <a:off x="457200" y="1196752"/>
            <a:ext cx="8229600" cy="5544616"/>
          </a:xfrm>
        </p:spPr>
        <p:txBody>
          <a:bodyPr>
            <a:normAutofit/>
          </a:bodyPr>
          <a:lstStyle/>
          <a:p>
            <a:r>
              <a:rPr lang="en-US" dirty="0"/>
              <a:t>Hormone receptors are proteins or glycoproteins that are </a:t>
            </a:r>
            <a:r>
              <a:rPr lang="en-US" dirty="0" smtClean="0"/>
              <a:t>able to: </a:t>
            </a:r>
            <a:endParaRPr lang="en-US" dirty="0"/>
          </a:p>
          <a:p>
            <a:pPr lvl="1"/>
            <a:r>
              <a:rPr lang="en-US" dirty="0" smtClean="0"/>
              <a:t>Distinguish </a:t>
            </a:r>
            <a:r>
              <a:rPr lang="en-US" dirty="0"/>
              <a:t>their hormone from other molecules that </a:t>
            </a:r>
            <a:r>
              <a:rPr lang="en-US" dirty="0" smtClean="0"/>
              <a:t>may </a:t>
            </a:r>
            <a:r>
              <a:rPr lang="en-US" dirty="0"/>
              <a:t>have very similar structures </a:t>
            </a:r>
          </a:p>
          <a:p>
            <a:pPr lvl="1"/>
            <a:r>
              <a:rPr lang="en-US" dirty="0" smtClean="0"/>
              <a:t>Bind </a:t>
            </a:r>
            <a:r>
              <a:rPr lang="en-US" dirty="0"/>
              <a:t>to the hormone </a:t>
            </a:r>
            <a:r>
              <a:rPr lang="en-US" dirty="0" smtClean="0"/>
              <a:t>even when </a:t>
            </a:r>
            <a:r>
              <a:rPr lang="en-US" dirty="0"/>
              <a:t>its concentration is exceedingly low </a:t>
            </a:r>
            <a:r>
              <a:rPr lang="en-US" dirty="0" smtClean="0"/>
              <a:t> </a:t>
            </a:r>
            <a:endParaRPr lang="en-US" dirty="0"/>
          </a:p>
          <a:p>
            <a:pPr lvl="1"/>
            <a:r>
              <a:rPr lang="en-US" dirty="0" smtClean="0"/>
              <a:t>Undergo </a:t>
            </a:r>
            <a:r>
              <a:rPr lang="en-US" dirty="0"/>
              <a:t>a conformational change when bound to the </a:t>
            </a:r>
            <a:r>
              <a:rPr lang="en-US" dirty="0" smtClean="0"/>
              <a:t>hormone </a:t>
            </a:r>
            <a:endParaRPr lang="en-US" dirty="0"/>
          </a:p>
          <a:p>
            <a:pPr lvl="1"/>
            <a:r>
              <a:rPr lang="en-US" dirty="0" smtClean="0"/>
              <a:t>Catalyze </a:t>
            </a:r>
            <a:r>
              <a:rPr lang="en-US" dirty="0"/>
              <a:t>biochemical events or transmit changes in </a:t>
            </a:r>
            <a:r>
              <a:rPr lang="en-US" dirty="0" smtClean="0"/>
              <a:t>molecular </a:t>
            </a:r>
            <a:r>
              <a:rPr lang="en-US" dirty="0"/>
              <a:t>conformation to adjacent molecules </a:t>
            </a:r>
            <a:r>
              <a:rPr lang="en-US" dirty="0" smtClean="0"/>
              <a:t>that produce </a:t>
            </a:r>
            <a:r>
              <a:rPr lang="en-US" dirty="0"/>
              <a:t>a biochemical change</a:t>
            </a:r>
          </a:p>
        </p:txBody>
      </p:sp>
    </p:spTree>
    <p:extLst>
      <p:ext uri="{BB962C8B-B14F-4D97-AF65-F5344CB8AC3E}">
        <p14:creationId xmlns:p14="http://schemas.microsoft.com/office/powerpoint/2010/main" val="2442663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a:t>
            </a:r>
            <a:r>
              <a:rPr lang="en-US" dirty="0" smtClean="0"/>
              <a:t>Receptors </a:t>
            </a:r>
            <a:endParaRPr lang="en-US" dirty="0"/>
          </a:p>
        </p:txBody>
      </p:sp>
      <p:sp>
        <p:nvSpPr>
          <p:cNvPr id="3" name="Content Placeholder 2"/>
          <p:cNvSpPr>
            <a:spLocks noGrp="1"/>
          </p:cNvSpPr>
          <p:nvPr>
            <p:ph idx="1"/>
          </p:nvPr>
        </p:nvSpPr>
        <p:spPr/>
        <p:txBody>
          <a:bodyPr>
            <a:normAutofit/>
          </a:bodyPr>
          <a:lstStyle/>
          <a:p>
            <a:r>
              <a:rPr lang="en-US" dirty="0"/>
              <a:t>Hormone receptors are found </a:t>
            </a:r>
            <a:r>
              <a:rPr lang="en-US" dirty="0" smtClean="0"/>
              <a:t>on: </a:t>
            </a:r>
          </a:p>
          <a:p>
            <a:pPr lvl="1"/>
            <a:r>
              <a:rPr lang="en-US" dirty="0" smtClean="0"/>
              <a:t>the </a:t>
            </a:r>
            <a:r>
              <a:rPr lang="en-US" dirty="0"/>
              <a:t>surface of target cells, </a:t>
            </a:r>
            <a:endParaRPr lang="en-US" dirty="0" smtClean="0"/>
          </a:p>
          <a:p>
            <a:pPr lvl="1"/>
            <a:r>
              <a:rPr lang="en-US" dirty="0" smtClean="0"/>
              <a:t>in </a:t>
            </a:r>
            <a:r>
              <a:rPr lang="en-US" dirty="0"/>
              <a:t>the cytosol, </a:t>
            </a:r>
            <a:endParaRPr lang="en-US" dirty="0" smtClean="0"/>
          </a:p>
          <a:p>
            <a:pPr lvl="1"/>
            <a:r>
              <a:rPr lang="en-US" dirty="0" smtClean="0"/>
              <a:t>or </a:t>
            </a:r>
            <a:r>
              <a:rPr lang="en-US" dirty="0"/>
              <a:t>in the </a:t>
            </a:r>
            <a:r>
              <a:rPr lang="en-US" dirty="0" smtClean="0"/>
              <a:t>nucleus</a:t>
            </a:r>
          </a:p>
        </p:txBody>
      </p:sp>
      <p:pic>
        <p:nvPicPr>
          <p:cNvPr id="1026" name="Picture 2" descr="http://www.zuniv.net/physiology/book/images/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2996952"/>
            <a:ext cx="4846616"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741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Receptors </a:t>
            </a:r>
          </a:p>
        </p:txBody>
      </p:sp>
      <p:sp>
        <p:nvSpPr>
          <p:cNvPr id="3" name="Content Placeholder 2"/>
          <p:cNvSpPr>
            <a:spLocks noGrp="1"/>
          </p:cNvSpPr>
          <p:nvPr>
            <p:ph idx="1"/>
          </p:nvPr>
        </p:nvSpPr>
        <p:spPr/>
        <p:txBody>
          <a:bodyPr/>
          <a:lstStyle/>
          <a:p>
            <a:r>
              <a:rPr lang="en-US" dirty="0"/>
              <a:t>Only a few thousand receptor molecules are usually present in a target cell, but the number is not fixed</a:t>
            </a:r>
          </a:p>
          <a:p>
            <a:r>
              <a:rPr lang="en-US" dirty="0"/>
              <a:t>Cells can adjust the abundance of their hormone receptors, and hence their responsiveness to hormones according to changing physiological circumstances</a:t>
            </a:r>
          </a:p>
          <a:p>
            <a:endParaRPr lang="en-US" dirty="0"/>
          </a:p>
        </p:txBody>
      </p:sp>
    </p:spTree>
    <p:extLst>
      <p:ext uri="{BB962C8B-B14F-4D97-AF65-F5344CB8AC3E}">
        <p14:creationId xmlns:p14="http://schemas.microsoft.com/office/powerpoint/2010/main" val="1650065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 of Receptors</a:t>
            </a:r>
            <a:endParaRPr lang="en-US" dirty="0"/>
          </a:p>
        </p:txBody>
      </p:sp>
      <p:sp>
        <p:nvSpPr>
          <p:cNvPr id="3" name="Content Placeholder 2"/>
          <p:cNvSpPr>
            <a:spLocks noGrp="1"/>
          </p:cNvSpPr>
          <p:nvPr>
            <p:ph idx="1"/>
          </p:nvPr>
        </p:nvSpPr>
        <p:spPr/>
        <p:txBody>
          <a:bodyPr>
            <a:normAutofit/>
          </a:bodyPr>
          <a:lstStyle/>
          <a:p>
            <a:r>
              <a:rPr lang="en-US" dirty="0"/>
              <a:t>Many cells adjust the number of receptors they express in </a:t>
            </a:r>
            <a:r>
              <a:rPr lang="en-US" dirty="0" smtClean="0"/>
              <a:t>accordance </a:t>
            </a:r>
            <a:r>
              <a:rPr lang="en-US" dirty="0"/>
              <a:t>with the abundance of the signal that activates </a:t>
            </a:r>
            <a:r>
              <a:rPr lang="en-US" dirty="0" smtClean="0"/>
              <a:t>them</a:t>
            </a:r>
          </a:p>
          <a:p>
            <a:r>
              <a:rPr lang="en-US" dirty="0" smtClean="0"/>
              <a:t>Frequent </a:t>
            </a:r>
            <a:r>
              <a:rPr lang="en-US" dirty="0"/>
              <a:t>or intense stimulation may cause a cell to </a:t>
            </a:r>
            <a:r>
              <a:rPr lang="en-US" dirty="0" smtClean="0"/>
              <a:t>decrease </a:t>
            </a:r>
            <a:r>
              <a:rPr lang="en-US" dirty="0"/>
              <a:t>or </a:t>
            </a:r>
            <a:r>
              <a:rPr lang="en-US" dirty="0" err="1"/>
              <a:t>downregulate</a:t>
            </a:r>
            <a:r>
              <a:rPr lang="en-US" dirty="0"/>
              <a:t> the number of receptors </a:t>
            </a:r>
            <a:r>
              <a:rPr lang="en-US" dirty="0" smtClean="0"/>
              <a:t>expressed</a:t>
            </a:r>
            <a:endParaRPr lang="en-US" dirty="0"/>
          </a:p>
          <a:p>
            <a:r>
              <a:rPr lang="en-US" dirty="0"/>
              <a:t>Conversely, cells may upregulate receptors in the face of rare </a:t>
            </a:r>
            <a:r>
              <a:rPr lang="en-US" dirty="0" smtClean="0"/>
              <a:t>or </a:t>
            </a:r>
            <a:r>
              <a:rPr lang="en-US" dirty="0"/>
              <a:t>absent stimulation or in response to other </a:t>
            </a:r>
            <a:r>
              <a:rPr lang="en-US" dirty="0" smtClean="0"/>
              <a:t>signals </a:t>
            </a:r>
            <a:endParaRPr lang="en-US" dirty="0"/>
          </a:p>
        </p:txBody>
      </p:sp>
    </p:spTree>
    <p:extLst>
      <p:ext uri="{BB962C8B-B14F-4D97-AF65-F5344CB8AC3E}">
        <p14:creationId xmlns:p14="http://schemas.microsoft.com/office/powerpoint/2010/main" val="3600429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Storage  and  Secretion </a:t>
            </a:r>
          </a:p>
        </p:txBody>
      </p:sp>
      <p:sp>
        <p:nvSpPr>
          <p:cNvPr id="3" name="Content Placeholder 2"/>
          <p:cNvSpPr>
            <a:spLocks noGrp="1"/>
          </p:cNvSpPr>
          <p:nvPr>
            <p:ph idx="1"/>
          </p:nvPr>
        </p:nvSpPr>
        <p:spPr>
          <a:xfrm>
            <a:off x="457200" y="1275582"/>
            <a:ext cx="8229600" cy="5112568"/>
          </a:xfrm>
        </p:spPr>
        <p:txBody>
          <a:bodyPr>
            <a:normAutofit/>
          </a:bodyPr>
          <a:lstStyle/>
          <a:p>
            <a:r>
              <a:rPr lang="en-US" dirty="0" smtClean="0"/>
              <a:t>Synthesis of hormones must be coupled in some way with secretion, so that cells can replenish their supply of hormone</a:t>
            </a:r>
          </a:p>
          <a:p>
            <a:r>
              <a:rPr lang="en-US" dirty="0" smtClean="0"/>
              <a:t>In general, the same cellular events that signal secretion also signal synthesis </a:t>
            </a:r>
          </a:p>
          <a:p>
            <a:r>
              <a:rPr lang="en-US" dirty="0" smtClean="0"/>
              <a:t>In addition, some cells may be able to monitor how much hormone is stored and adjust rates of synthesis or degradation accordingly </a:t>
            </a:r>
            <a:endParaRPr lang="en-US" dirty="0"/>
          </a:p>
        </p:txBody>
      </p:sp>
    </p:spTree>
    <p:extLst>
      <p:ext uri="{BB962C8B-B14F-4D97-AF65-F5344CB8AC3E}">
        <p14:creationId xmlns:p14="http://schemas.microsoft.com/office/powerpoint/2010/main" val="1223632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48"/>
            <a:ext cx="8229600" cy="1143000"/>
          </a:xfrm>
        </p:spPr>
        <p:txBody>
          <a:bodyPr/>
          <a:lstStyle/>
          <a:p>
            <a:r>
              <a:rPr lang="en-US" dirty="0"/>
              <a:t>Storage  and  Secretion </a:t>
            </a:r>
          </a:p>
        </p:txBody>
      </p:sp>
      <p:sp>
        <p:nvSpPr>
          <p:cNvPr id="3" name="Content Placeholder 2"/>
          <p:cNvSpPr>
            <a:spLocks noGrp="1"/>
          </p:cNvSpPr>
          <p:nvPr>
            <p:ph idx="1"/>
          </p:nvPr>
        </p:nvSpPr>
        <p:spPr>
          <a:xfrm>
            <a:off x="457200" y="1178864"/>
            <a:ext cx="8229600" cy="5418488"/>
          </a:xfrm>
        </p:spPr>
        <p:txBody>
          <a:bodyPr>
            <a:normAutofit fontScale="85000" lnSpcReduction="10000"/>
          </a:bodyPr>
          <a:lstStyle/>
          <a:p>
            <a:r>
              <a:rPr lang="en-US" dirty="0" smtClean="0"/>
              <a:t>In contrast to the peptide hormones, there is little storage of steroid hormones in their cells of origin</a:t>
            </a:r>
          </a:p>
          <a:p>
            <a:r>
              <a:rPr lang="en-US" dirty="0" smtClean="0"/>
              <a:t>Therefore, synthesis and secretion are aspects of the same process, and the lipid-soluble steroid hormones apparently diffuse across the plasma membrane as rapidly as they are formed </a:t>
            </a:r>
          </a:p>
          <a:p>
            <a:r>
              <a:rPr lang="en-US" dirty="0" smtClean="0"/>
              <a:t>The synthetic process proceeds sufficiently rapidly </a:t>
            </a:r>
          </a:p>
          <a:p>
            <a:pPr lvl="1"/>
            <a:r>
              <a:rPr lang="en-US" dirty="0" smtClean="0"/>
              <a:t>increased secretion can be observed as soon as a minute or two after the secretory stimulus has been applied, </a:t>
            </a:r>
          </a:p>
          <a:p>
            <a:pPr lvl="1"/>
            <a:r>
              <a:rPr lang="en-US" dirty="0" smtClean="0"/>
              <a:t>the maximal rate of secretion is not reached for at least 10 to 15 minutes </a:t>
            </a:r>
          </a:p>
          <a:p>
            <a:r>
              <a:rPr lang="en-US" dirty="0" smtClean="0"/>
              <a:t>In contrast, </a:t>
            </a:r>
            <a:r>
              <a:rPr lang="en-US" dirty="0" smtClean="0">
                <a:solidFill>
                  <a:schemeClr val="accent6">
                    <a:lumMod val="75000"/>
                  </a:schemeClr>
                </a:solidFill>
              </a:rPr>
              <a:t>stored</a:t>
            </a:r>
            <a:r>
              <a:rPr lang="en-US" dirty="0" smtClean="0"/>
              <a:t> peptide and amine hormones may be released almost instantaneously</a:t>
            </a:r>
            <a:endParaRPr lang="en-US" dirty="0"/>
          </a:p>
        </p:txBody>
      </p:sp>
    </p:spTree>
    <p:extLst>
      <p:ext uri="{BB962C8B-B14F-4D97-AF65-F5344CB8AC3E}">
        <p14:creationId xmlns:p14="http://schemas.microsoft.com/office/powerpoint/2010/main" val="3696546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914"/>
            <a:ext cx="8229600" cy="1143000"/>
          </a:xfrm>
        </p:spPr>
        <p:txBody>
          <a:bodyPr/>
          <a:lstStyle/>
          <a:p>
            <a:r>
              <a:rPr lang="en-US" dirty="0" smtClean="0"/>
              <a:t>Mechanism of Hormone Release</a:t>
            </a:r>
            <a:endParaRPr lang="en-US" dirty="0"/>
          </a:p>
        </p:txBody>
      </p:sp>
      <p:sp>
        <p:nvSpPr>
          <p:cNvPr id="3" name="Content Placeholder 2"/>
          <p:cNvSpPr>
            <a:spLocks noGrp="1"/>
          </p:cNvSpPr>
          <p:nvPr>
            <p:ph idx="1"/>
          </p:nvPr>
        </p:nvSpPr>
        <p:spPr>
          <a:xfrm>
            <a:off x="274108" y="1268760"/>
            <a:ext cx="4608512" cy="5400600"/>
          </a:xfrm>
        </p:spPr>
        <p:txBody>
          <a:bodyPr>
            <a:normAutofit fontScale="70000" lnSpcReduction="20000"/>
          </a:bodyPr>
          <a:lstStyle/>
          <a:p>
            <a:pPr marL="514350" indent="-514350">
              <a:lnSpc>
                <a:spcPct val="120000"/>
              </a:lnSpc>
              <a:spcBef>
                <a:spcPts val="0"/>
              </a:spcBef>
              <a:spcAft>
                <a:spcPts val="600"/>
              </a:spcAft>
              <a:buFont typeface="+mj-lt"/>
              <a:buAutoNum type="arabicPeriod"/>
            </a:pPr>
            <a:r>
              <a:rPr lang="en-US" dirty="0" smtClean="0"/>
              <a:t>Immature secretory vesicles bud off the Golgi stacks. </a:t>
            </a:r>
          </a:p>
          <a:p>
            <a:pPr marL="514350" indent="-514350">
              <a:lnSpc>
                <a:spcPct val="120000"/>
              </a:lnSpc>
              <a:spcBef>
                <a:spcPts val="0"/>
              </a:spcBef>
              <a:spcAft>
                <a:spcPts val="600"/>
              </a:spcAft>
              <a:buFont typeface="+mj-lt"/>
              <a:buAutoNum type="arabicPeriod"/>
            </a:pPr>
            <a:r>
              <a:rPr lang="en-US" dirty="0" smtClean="0"/>
              <a:t>Maturation of the vesicle includes extrusion of some proteins and water, acidification of vesicle contents, and condensation of enclosed proteins to form dense core granules. </a:t>
            </a:r>
          </a:p>
          <a:p>
            <a:pPr marL="514350" indent="-514350">
              <a:lnSpc>
                <a:spcPct val="120000"/>
              </a:lnSpc>
              <a:spcBef>
                <a:spcPts val="0"/>
              </a:spcBef>
              <a:spcAft>
                <a:spcPts val="600"/>
              </a:spcAft>
              <a:buFont typeface="+mj-lt"/>
              <a:buAutoNum type="arabicPeriod"/>
            </a:pPr>
            <a:r>
              <a:rPr lang="en-US" dirty="0" smtClean="0"/>
              <a:t>Mature vesicles residing deep in the cytosol as a reserve pool await a signal for recruitment to the readily releasable pool adjacent to the plasma membrane.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8024" y="2275978"/>
            <a:ext cx="4355976" cy="3620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6637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382"/>
            <a:ext cx="8229600" cy="1143000"/>
          </a:xfrm>
        </p:spPr>
        <p:txBody>
          <a:bodyPr/>
          <a:lstStyle/>
          <a:p>
            <a:r>
              <a:rPr lang="en-US" dirty="0"/>
              <a:t>Mechanism of Hormone Release</a:t>
            </a:r>
          </a:p>
        </p:txBody>
      </p:sp>
      <p:sp>
        <p:nvSpPr>
          <p:cNvPr id="3" name="Content Placeholder 2"/>
          <p:cNvSpPr>
            <a:spLocks noGrp="1"/>
          </p:cNvSpPr>
          <p:nvPr>
            <p:ph idx="1"/>
          </p:nvPr>
        </p:nvSpPr>
        <p:spPr>
          <a:xfrm>
            <a:off x="457200" y="1196752"/>
            <a:ext cx="8229600" cy="5472608"/>
          </a:xfrm>
        </p:spPr>
        <p:txBody>
          <a:bodyPr>
            <a:normAutofit fontScale="85000" lnSpcReduction="20000"/>
          </a:bodyPr>
          <a:lstStyle/>
          <a:p>
            <a:pPr marL="514350" indent="-514350">
              <a:buFont typeface="+mj-lt"/>
              <a:buAutoNum type="arabicPeriod" startAt="4"/>
            </a:pPr>
            <a:r>
              <a:rPr lang="en-US" dirty="0" smtClean="0"/>
              <a:t>&amp; 5. In </a:t>
            </a:r>
            <a:r>
              <a:rPr lang="en-US" dirty="0"/>
              <a:t>preparation for secretion, the vesicles become tethered to the membrane (docking). </a:t>
            </a:r>
          </a:p>
          <a:p>
            <a:pPr marL="514350" indent="-514350">
              <a:buFont typeface="+mj-lt"/>
              <a:buAutoNum type="arabicPeriod" startAt="6"/>
            </a:pPr>
            <a:r>
              <a:rPr lang="en-US" dirty="0" smtClean="0"/>
              <a:t>Loose association </a:t>
            </a:r>
            <a:r>
              <a:rPr lang="en-US" dirty="0"/>
              <a:t>of special proteins (SNARE proteins) in the membranes of the vesicles with counterparts in the plasma membrane, “ priming ” the vesicles to respond to a secretory </a:t>
            </a:r>
            <a:r>
              <a:rPr lang="en-US" dirty="0" smtClean="0"/>
              <a:t>stimulus</a:t>
            </a:r>
            <a:endParaRPr lang="en-US" dirty="0"/>
          </a:p>
          <a:p>
            <a:pPr marL="514350" indent="-514350">
              <a:buFont typeface="+mj-lt"/>
              <a:buAutoNum type="arabicPeriod" startAt="6"/>
            </a:pPr>
            <a:r>
              <a:rPr lang="en-US" dirty="0"/>
              <a:t>Secretion is triggered by an increase in cytoplasmic calcium that produces conformational changes in the SNARE proteins that brings the membranes of the vesicles into such close apposition to the plasma membrane that fusion occurs and a secretory pore is </a:t>
            </a:r>
            <a:r>
              <a:rPr lang="en-US" dirty="0" smtClean="0"/>
              <a:t>formed</a:t>
            </a:r>
            <a:endParaRPr lang="en-US" dirty="0"/>
          </a:p>
          <a:p>
            <a:pPr marL="514350" indent="-514350">
              <a:buFont typeface="+mj-lt"/>
              <a:buAutoNum type="arabicPeriod" startAt="6"/>
            </a:pPr>
            <a:r>
              <a:rPr lang="en-US" dirty="0"/>
              <a:t>Expansion of the pore as the vesicle membrane is incorporated into the plasma membrane releases vesicular contents into the extracellular </a:t>
            </a:r>
            <a:r>
              <a:rPr lang="en-US" dirty="0" smtClean="0"/>
              <a:t>fluid</a:t>
            </a:r>
            <a:endParaRPr lang="en-US" dirty="0"/>
          </a:p>
        </p:txBody>
      </p:sp>
    </p:spTree>
    <p:extLst>
      <p:ext uri="{BB962C8B-B14F-4D97-AF65-F5344CB8AC3E}">
        <p14:creationId xmlns:p14="http://schemas.microsoft.com/office/powerpoint/2010/main" val="2387246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914"/>
            <a:ext cx="8229600" cy="1143000"/>
          </a:xfrm>
        </p:spPr>
        <p:txBody>
          <a:bodyPr/>
          <a:lstStyle/>
          <a:p>
            <a:r>
              <a:rPr lang="en-US" b="1" dirty="0"/>
              <a:t>Transport of Hormones</a:t>
            </a:r>
            <a:endParaRPr lang="en-US" dirty="0"/>
          </a:p>
        </p:txBody>
      </p:sp>
      <p:sp>
        <p:nvSpPr>
          <p:cNvPr id="3" name="Content Placeholder 2"/>
          <p:cNvSpPr>
            <a:spLocks noGrp="1"/>
          </p:cNvSpPr>
          <p:nvPr>
            <p:ph idx="1"/>
          </p:nvPr>
        </p:nvSpPr>
        <p:spPr>
          <a:xfrm>
            <a:off x="467544" y="1268760"/>
            <a:ext cx="8229600" cy="5357192"/>
          </a:xfrm>
        </p:spPr>
        <p:txBody>
          <a:bodyPr>
            <a:normAutofit fontScale="92500" lnSpcReduction="10000"/>
          </a:bodyPr>
          <a:lstStyle/>
          <a:p>
            <a:r>
              <a:rPr lang="en-US" dirty="0"/>
              <a:t>Most hormones circulate in blood in free solution at </a:t>
            </a:r>
            <a:r>
              <a:rPr lang="en-US" dirty="0" smtClean="0"/>
              <a:t>low concentrations </a:t>
            </a:r>
            <a:r>
              <a:rPr lang="en-US" dirty="0"/>
              <a:t>{</a:t>
            </a:r>
            <a:r>
              <a:rPr lang="en-US" dirty="0" err="1" smtClean="0"/>
              <a:t>nanomolar</a:t>
            </a:r>
            <a:r>
              <a:rPr lang="en-US" dirty="0" smtClean="0"/>
              <a:t> </a:t>
            </a:r>
            <a:r>
              <a:rPr lang="en-US" dirty="0"/>
              <a:t>(</a:t>
            </a:r>
            <a:r>
              <a:rPr lang="en-US" dirty="0" smtClean="0"/>
              <a:t>10</a:t>
            </a:r>
            <a:r>
              <a:rPr lang="en-US" baseline="30000" dirty="0" smtClean="0"/>
              <a:t>-9 </a:t>
            </a:r>
            <a:r>
              <a:rPr lang="en-US" dirty="0" smtClean="0"/>
              <a:t>M</a:t>
            </a:r>
            <a:r>
              <a:rPr lang="en-US" dirty="0"/>
              <a:t>) or even </a:t>
            </a:r>
            <a:r>
              <a:rPr lang="en-US" dirty="0" err="1"/>
              <a:t>picomolar</a:t>
            </a:r>
            <a:r>
              <a:rPr lang="en-US" dirty="0"/>
              <a:t> (</a:t>
            </a:r>
            <a:r>
              <a:rPr lang="en-US" dirty="0" smtClean="0"/>
              <a:t>10</a:t>
            </a:r>
            <a:r>
              <a:rPr lang="en-US" baseline="30000" dirty="0" smtClean="0"/>
              <a:t>-12 </a:t>
            </a:r>
            <a:r>
              <a:rPr lang="en-US" dirty="0" smtClean="0"/>
              <a:t>M)}</a:t>
            </a:r>
          </a:p>
          <a:p>
            <a:r>
              <a:rPr lang="en-US" dirty="0" smtClean="0"/>
              <a:t> Steroid </a:t>
            </a:r>
            <a:r>
              <a:rPr lang="en-US" dirty="0"/>
              <a:t>hormones and thyroid hormones, </a:t>
            </a:r>
            <a:r>
              <a:rPr lang="en-US" dirty="0" smtClean="0"/>
              <a:t>whose solubility </a:t>
            </a:r>
            <a:r>
              <a:rPr lang="en-US" dirty="0"/>
              <a:t>in water is limited, circulate bound specifically </a:t>
            </a:r>
            <a:r>
              <a:rPr lang="en-US" dirty="0" smtClean="0"/>
              <a:t>to </a:t>
            </a:r>
            <a:r>
              <a:rPr lang="en-US" dirty="0"/>
              <a:t>large carrier proteins synthesized in the </a:t>
            </a:r>
            <a:r>
              <a:rPr lang="en-US" dirty="0" smtClean="0"/>
              <a:t>liver (</a:t>
            </a:r>
            <a:r>
              <a:rPr lang="en-US" dirty="0"/>
              <a:t>specific plasma globulins or </a:t>
            </a:r>
            <a:r>
              <a:rPr lang="en-US" dirty="0" smtClean="0"/>
              <a:t>albumin)</a:t>
            </a:r>
          </a:p>
          <a:p>
            <a:r>
              <a:rPr lang="en-US" dirty="0" smtClean="0"/>
              <a:t>Some </a:t>
            </a:r>
            <a:r>
              <a:rPr lang="en-US" dirty="0"/>
              <a:t>protein and peptide hormones also circulate </a:t>
            </a:r>
            <a:r>
              <a:rPr lang="en-US" dirty="0" err="1"/>
              <a:t>complexed</a:t>
            </a:r>
            <a:r>
              <a:rPr lang="en-US" dirty="0"/>
              <a:t> with </a:t>
            </a:r>
            <a:r>
              <a:rPr lang="en-US" dirty="0" smtClean="0"/>
              <a:t>specific </a:t>
            </a:r>
            <a:r>
              <a:rPr lang="en-US" dirty="0"/>
              <a:t>binding </a:t>
            </a:r>
            <a:r>
              <a:rPr lang="en-US" dirty="0" smtClean="0"/>
              <a:t>proteins</a:t>
            </a:r>
          </a:p>
          <a:p>
            <a:r>
              <a:rPr lang="en-US" dirty="0"/>
              <a:t>Bound hormones are in equilibrium with a small fraction, sometimes less than 1%, in free solution in plasma</a:t>
            </a:r>
          </a:p>
        </p:txBody>
      </p:sp>
    </p:spTree>
    <p:extLst>
      <p:ext uri="{BB962C8B-B14F-4D97-AF65-F5344CB8AC3E}">
        <p14:creationId xmlns:p14="http://schemas.microsoft.com/office/powerpoint/2010/main" val="496572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Transport of </a:t>
            </a:r>
            <a:r>
              <a:rPr lang="en-US" b="1" dirty="0" smtClean="0"/>
              <a:t>Hormones</a:t>
            </a:r>
            <a:endParaRPr lang="en-US" dirty="0"/>
          </a:p>
        </p:txBody>
      </p:sp>
      <p:sp>
        <p:nvSpPr>
          <p:cNvPr id="3" name="Content Placeholder 2"/>
          <p:cNvSpPr>
            <a:spLocks noGrp="1"/>
          </p:cNvSpPr>
          <p:nvPr>
            <p:ph idx="1"/>
          </p:nvPr>
        </p:nvSpPr>
        <p:spPr>
          <a:xfrm>
            <a:off x="457200" y="1600200"/>
            <a:ext cx="4906888" cy="4525963"/>
          </a:xfrm>
        </p:spPr>
        <p:txBody>
          <a:bodyPr>
            <a:normAutofit/>
          </a:bodyPr>
          <a:lstStyle/>
          <a:p>
            <a:r>
              <a:rPr lang="en-US" dirty="0"/>
              <a:t>It is generally accepted that it is the </a:t>
            </a:r>
            <a:r>
              <a:rPr lang="en-US" b="1" dirty="0"/>
              <a:t>unbound or free hormone</a:t>
            </a:r>
            <a:r>
              <a:rPr lang="en-US" dirty="0"/>
              <a:t> that is </a:t>
            </a:r>
            <a:r>
              <a:rPr lang="en-US" b="1" dirty="0"/>
              <a:t>biologically active </a:t>
            </a:r>
            <a:r>
              <a:rPr lang="en-US" dirty="0"/>
              <a:t>and </a:t>
            </a:r>
            <a:r>
              <a:rPr lang="en-US" dirty="0" smtClean="0"/>
              <a:t>that hormone </a:t>
            </a:r>
            <a:r>
              <a:rPr lang="en-US" dirty="0"/>
              <a:t>binding delays metabolism and provides a circulating reservoir of </a:t>
            </a:r>
            <a:r>
              <a:rPr lang="en-US" dirty="0" smtClean="0"/>
              <a:t>hormones </a:t>
            </a:r>
          </a:p>
          <a:p>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9" y="1772816"/>
            <a:ext cx="3805392" cy="42891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6866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Transport of Hormones</a:t>
            </a:r>
            <a:endParaRPr lang="en-US" dirty="0"/>
          </a:p>
        </p:txBody>
      </p:sp>
      <p:sp>
        <p:nvSpPr>
          <p:cNvPr id="3" name="Content Placeholder 2"/>
          <p:cNvSpPr>
            <a:spLocks noGrp="1"/>
          </p:cNvSpPr>
          <p:nvPr>
            <p:ph idx="1"/>
          </p:nvPr>
        </p:nvSpPr>
        <p:spPr/>
        <p:txBody>
          <a:bodyPr/>
          <a:lstStyle/>
          <a:p>
            <a:r>
              <a:rPr lang="en-US" dirty="0"/>
              <a:t>As a result, situations may arise in which assays of total hormone concentrations do not reflect changes in free hormone </a:t>
            </a:r>
            <a:r>
              <a:rPr lang="en-US" dirty="0" smtClean="0"/>
              <a:t>concentrations</a:t>
            </a:r>
          </a:p>
          <a:p>
            <a:r>
              <a:rPr lang="en-US" dirty="0" smtClean="0"/>
              <a:t>Measurement </a:t>
            </a:r>
            <a:r>
              <a:rPr lang="en-US" dirty="0"/>
              <a:t>of biologically relevant free hormone </a:t>
            </a:r>
            <a:r>
              <a:rPr lang="en-US" dirty="0" smtClean="0"/>
              <a:t>concentrations </a:t>
            </a:r>
            <a:r>
              <a:rPr lang="en-US" dirty="0"/>
              <a:t>is generally more difficult than measuring total hormone </a:t>
            </a:r>
            <a:r>
              <a:rPr lang="en-US" dirty="0" smtClean="0"/>
              <a:t>concentrations</a:t>
            </a:r>
            <a:endParaRPr lang="en-US" dirty="0"/>
          </a:p>
          <a:p>
            <a:endParaRPr lang="en-US" dirty="0"/>
          </a:p>
        </p:txBody>
      </p:sp>
    </p:spTree>
    <p:extLst>
      <p:ext uri="{BB962C8B-B14F-4D97-AF65-F5344CB8AC3E}">
        <p14:creationId xmlns:p14="http://schemas.microsoft.com/office/powerpoint/2010/main" val="2670287322"/>
      </p:ext>
    </p:extLst>
  </p:cSld>
  <p:clrMapOvr>
    <a:masterClrMapping/>
  </p:clrMapOvr>
</p:sld>
</file>

<file path=ppt/theme/theme1.xml><?xml version="1.0" encoding="utf-8"?>
<a:theme xmlns:a="http://schemas.openxmlformats.org/drawingml/2006/main" name="Orange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