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353" r:id="rId3"/>
    <p:sldId id="262" r:id="rId4"/>
    <p:sldId id="352" r:id="rId5"/>
    <p:sldId id="263"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7" r:id="rId21"/>
    <p:sldId id="348" r:id="rId22"/>
    <p:sldId id="349" r:id="rId23"/>
    <p:sldId id="350" r:id="rId24"/>
    <p:sldId id="351"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4" r:id="rId45"/>
    <p:sldId id="285" r:id="rId46"/>
    <p:sldId id="286" r:id="rId47"/>
    <p:sldId id="291" r:id="rId48"/>
    <p:sldId id="292" r:id="rId49"/>
    <p:sldId id="293" r:id="rId50"/>
    <p:sldId id="295" r:id="rId51"/>
    <p:sldId id="296" r:id="rId52"/>
    <p:sldId id="297" r:id="rId53"/>
    <p:sldId id="298" r:id="rId54"/>
    <p:sldId id="299" r:id="rId55"/>
    <p:sldId id="300" r:id="rId56"/>
    <p:sldId id="301" r:id="rId57"/>
    <p:sldId id="302" r:id="rId58"/>
    <p:sldId id="303" r:id="rId59"/>
    <p:sldId id="304"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1" r:id="rId75"/>
    <p:sldId id="322" r:id="rId76"/>
    <p:sldId id="323" r:id="rId77"/>
    <p:sldId id="324" r:id="rId78"/>
    <p:sldId id="325" r:id="rId79"/>
    <p:sldId id="326" r:id="rId80"/>
    <p:sldId id="327" r:id="rId81"/>
    <p:sldId id="328" r:id="rId82"/>
    <p:sldId id="329" r:id="rId83"/>
    <p:sldId id="33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64" autoAdjust="0"/>
  </p:normalViewPr>
  <p:slideViewPr>
    <p:cSldViewPr>
      <p:cViewPr varScale="1">
        <p:scale>
          <a:sx n="31" d="100"/>
          <a:sy n="31" d="100"/>
        </p:scale>
        <p:origin x="-9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4551C-8D00-411D-86AF-2AA42246E514}" type="doc">
      <dgm:prSet loTypeId="urn:microsoft.com/office/officeart/2005/8/layout/orgChart1" loCatId="hierarchy" qsTypeId="urn:microsoft.com/office/officeart/2005/8/quickstyle/simple1" qsCatId="simple" csTypeId="urn:microsoft.com/office/officeart/2005/8/colors/accent1_2" csCatId="accent1"/>
      <dgm:spPr/>
    </dgm:pt>
    <dgm:pt modelId="{B62279C9-A83B-49D2-9BCF-441CD807FD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solidFill>
              <a:effectLst/>
              <a:cs typeface="Arial" charset="0"/>
            </a:rPr>
            <a:t>Oncovirus	</a:t>
          </a:r>
        </a:p>
      </dgm:t>
    </dgm:pt>
    <dgm:pt modelId="{0FCE21FD-F808-4B2A-BAF3-6E67028322D0}" type="parTrans" cxnId="{AAC38773-BC38-4620-95F8-FA12CC71EA29}">
      <dgm:prSet/>
      <dgm:spPr/>
    </dgm:pt>
    <dgm:pt modelId="{34BF6235-F37F-4A51-B3E7-9F89C9C356E9}" type="sibTrans" cxnId="{AAC38773-BC38-4620-95F8-FA12CC71EA29}">
      <dgm:prSet/>
      <dgm:spPr/>
    </dgm:pt>
    <dgm:pt modelId="{528D102E-82A5-4E29-AA7E-6E7E9ECEEE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solidFill>
              <a:effectLst/>
              <a:cs typeface="Arial" charset="0"/>
            </a:rPr>
            <a:t>DNA oncogenic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solidFill>
              <a:effectLst/>
              <a:cs typeface="Arial" charset="0"/>
            </a:rPr>
            <a:t> viruses </a:t>
          </a:r>
        </a:p>
      </dgm:t>
    </dgm:pt>
    <dgm:pt modelId="{F5471BE2-41CB-4557-A2A4-C4755D2A6733}" type="parTrans" cxnId="{A39705F1-44BE-4DD0-9724-A9D34C27F074}">
      <dgm:prSet/>
      <dgm:spPr/>
    </dgm:pt>
    <dgm:pt modelId="{A1D697A6-0BE8-4CCA-8445-434B47EA0A1C}" type="sibTrans" cxnId="{A39705F1-44BE-4DD0-9724-A9D34C27F074}">
      <dgm:prSet/>
      <dgm:spPr/>
    </dgm:pt>
    <dgm:pt modelId="{2EB9B6DD-AA65-4791-8958-813C364359E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solidFill>
              <a:effectLst/>
              <a:cs typeface="Arial" charset="0"/>
            </a:rPr>
            <a:t>RNA oncogenic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2"/>
              </a:solidFill>
              <a:effectLst/>
              <a:cs typeface="Arial" charset="0"/>
            </a:rPr>
            <a:t> viruses</a:t>
          </a:r>
        </a:p>
      </dgm:t>
    </dgm:pt>
    <dgm:pt modelId="{AFD83C51-C376-4458-B848-EA9B340D7BED}" type="parTrans" cxnId="{A261A5EF-4C86-4AE3-BBEC-C21FA5CEBB8E}">
      <dgm:prSet/>
      <dgm:spPr/>
    </dgm:pt>
    <dgm:pt modelId="{C2323C5F-8347-496E-B5A8-BB0AC0D0B718}" type="sibTrans" cxnId="{A261A5EF-4C86-4AE3-BBEC-C21FA5CEBB8E}">
      <dgm:prSet/>
      <dgm:spPr/>
    </dgm:pt>
    <dgm:pt modelId="{69C46FD4-4FB8-4042-AC68-9BC9F90ADC58}" type="pres">
      <dgm:prSet presAssocID="{5294551C-8D00-411D-86AF-2AA42246E514}" presName="hierChild1" presStyleCnt="0">
        <dgm:presLayoutVars>
          <dgm:orgChart val="1"/>
          <dgm:chPref val="1"/>
          <dgm:dir/>
          <dgm:animOne val="branch"/>
          <dgm:animLvl val="lvl"/>
          <dgm:resizeHandles/>
        </dgm:presLayoutVars>
      </dgm:prSet>
      <dgm:spPr/>
    </dgm:pt>
    <dgm:pt modelId="{7AF58B91-F1AE-43D9-9A69-FB004A3C6D29}" type="pres">
      <dgm:prSet presAssocID="{B62279C9-A83B-49D2-9BCF-441CD807FD1C}" presName="hierRoot1" presStyleCnt="0">
        <dgm:presLayoutVars>
          <dgm:hierBranch/>
        </dgm:presLayoutVars>
      </dgm:prSet>
      <dgm:spPr/>
    </dgm:pt>
    <dgm:pt modelId="{6A41B725-2488-4DC0-A3BF-9576F26CF0DC}" type="pres">
      <dgm:prSet presAssocID="{B62279C9-A83B-49D2-9BCF-441CD807FD1C}" presName="rootComposite1" presStyleCnt="0"/>
      <dgm:spPr/>
    </dgm:pt>
    <dgm:pt modelId="{0ECBD067-3617-4D99-99EA-8CB426F31452}" type="pres">
      <dgm:prSet presAssocID="{B62279C9-A83B-49D2-9BCF-441CD807FD1C}" presName="rootText1" presStyleLbl="node0" presStyleIdx="0" presStyleCnt="1">
        <dgm:presLayoutVars>
          <dgm:chPref val="3"/>
        </dgm:presLayoutVars>
      </dgm:prSet>
      <dgm:spPr/>
      <dgm:t>
        <a:bodyPr/>
        <a:lstStyle/>
        <a:p>
          <a:endParaRPr lang="en-IN"/>
        </a:p>
      </dgm:t>
    </dgm:pt>
    <dgm:pt modelId="{EC95191C-75E9-4820-8BBF-5E82CF27ED50}" type="pres">
      <dgm:prSet presAssocID="{B62279C9-A83B-49D2-9BCF-441CD807FD1C}" presName="rootConnector1" presStyleLbl="node1" presStyleIdx="0" presStyleCnt="0"/>
      <dgm:spPr/>
      <dgm:t>
        <a:bodyPr/>
        <a:lstStyle/>
        <a:p>
          <a:endParaRPr lang="en-IN"/>
        </a:p>
      </dgm:t>
    </dgm:pt>
    <dgm:pt modelId="{396BBD0A-4EC4-4DFA-8899-903A45B96861}" type="pres">
      <dgm:prSet presAssocID="{B62279C9-A83B-49D2-9BCF-441CD807FD1C}" presName="hierChild2" presStyleCnt="0"/>
      <dgm:spPr/>
    </dgm:pt>
    <dgm:pt modelId="{0D342B07-5E93-4690-BA8A-7299903D0696}" type="pres">
      <dgm:prSet presAssocID="{F5471BE2-41CB-4557-A2A4-C4755D2A6733}" presName="Name35" presStyleLbl="parChTrans1D2" presStyleIdx="0" presStyleCnt="2"/>
      <dgm:spPr/>
    </dgm:pt>
    <dgm:pt modelId="{B7BAE09E-6ADA-4224-8B5C-511F1FF507D9}" type="pres">
      <dgm:prSet presAssocID="{528D102E-82A5-4E29-AA7E-6E7E9ECEEEE0}" presName="hierRoot2" presStyleCnt="0">
        <dgm:presLayoutVars>
          <dgm:hierBranch/>
        </dgm:presLayoutVars>
      </dgm:prSet>
      <dgm:spPr/>
    </dgm:pt>
    <dgm:pt modelId="{F40F5A64-31B3-4A91-ACAB-A3AEDE8D060C}" type="pres">
      <dgm:prSet presAssocID="{528D102E-82A5-4E29-AA7E-6E7E9ECEEEE0}" presName="rootComposite" presStyleCnt="0"/>
      <dgm:spPr/>
    </dgm:pt>
    <dgm:pt modelId="{674E664D-52E5-4EF7-AEFF-E02EEA9F9CD0}" type="pres">
      <dgm:prSet presAssocID="{528D102E-82A5-4E29-AA7E-6E7E9ECEEEE0}" presName="rootText" presStyleLbl="node2" presStyleIdx="0" presStyleCnt="2">
        <dgm:presLayoutVars>
          <dgm:chPref val="3"/>
        </dgm:presLayoutVars>
      </dgm:prSet>
      <dgm:spPr/>
      <dgm:t>
        <a:bodyPr/>
        <a:lstStyle/>
        <a:p>
          <a:endParaRPr lang="en-IN"/>
        </a:p>
      </dgm:t>
    </dgm:pt>
    <dgm:pt modelId="{85A68153-697B-44F0-97F3-5F8C744DC3D7}" type="pres">
      <dgm:prSet presAssocID="{528D102E-82A5-4E29-AA7E-6E7E9ECEEEE0}" presName="rootConnector" presStyleLbl="node2" presStyleIdx="0" presStyleCnt="2"/>
      <dgm:spPr/>
      <dgm:t>
        <a:bodyPr/>
        <a:lstStyle/>
        <a:p>
          <a:endParaRPr lang="en-IN"/>
        </a:p>
      </dgm:t>
    </dgm:pt>
    <dgm:pt modelId="{652F461B-FDF4-42BB-9B39-494C912CEEF7}" type="pres">
      <dgm:prSet presAssocID="{528D102E-82A5-4E29-AA7E-6E7E9ECEEEE0}" presName="hierChild4" presStyleCnt="0"/>
      <dgm:spPr/>
    </dgm:pt>
    <dgm:pt modelId="{F57705FF-DE50-437E-87E1-D4D26503A035}" type="pres">
      <dgm:prSet presAssocID="{528D102E-82A5-4E29-AA7E-6E7E9ECEEEE0}" presName="hierChild5" presStyleCnt="0"/>
      <dgm:spPr/>
    </dgm:pt>
    <dgm:pt modelId="{2F34C4D2-52D0-48B9-B7DB-7D161B951B60}" type="pres">
      <dgm:prSet presAssocID="{AFD83C51-C376-4458-B848-EA9B340D7BED}" presName="Name35" presStyleLbl="parChTrans1D2" presStyleIdx="1" presStyleCnt="2"/>
      <dgm:spPr/>
    </dgm:pt>
    <dgm:pt modelId="{FA1D4B26-6BDE-4436-A417-74E42F77DE69}" type="pres">
      <dgm:prSet presAssocID="{2EB9B6DD-AA65-4791-8958-813C364359E6}" presName="hierRoot2" presStyleCnt="0">
        <dgm:presLayoutVars>
          <dgm:hierBranch/>
        </dgm:presLayoutVars>
      </dgm:prSet>
      <dgm:spPr/>
    </dgm:pt>
    <dgm:pt modelId="{3DA45EB6-9112-422D-97EA-4392C961E574}" type="pres">
      <dgm:prSet presAssocID="{2EB9B6DD-AA65-4791-8958-813C364359E6}" presName="rootComposite" presStyleCnt="0"/>
      <dgm:spPr/>
    </dgm:pt>
    <dgm:pt modelId="{EDB44CF5-24AE-4325-AF16-F7A6639FEE65}" type="pres">
      <dgm:prSet presAssocID="{2EB9B6DD-AA65-4791-8958-813C364359E6}" presName="rootText" presStyleLbl="node2" presStyleIdx="1" presStyleCnt="2">
        <dgm:presLayoutVars>
          <dgm:chPref val="3"/>
        </dgm:presLayoutVars>
      </dgm:prSet>
      <dgm:spPr/>
      <dgm:t>
        <a:bodyPr/>
        <a:lstStyle/>
        <a:p>
          <a:endParaRPr lang="en-IN"/>
        </a:p>
      </dgm:t>
    </dgm:pt>
    <dgm:pt modelId="{3E1B433A-FC62-43D1-8DAA-29BD760350E1}" type="pres">
      <dgm:prSet presAssocID="{2EB9B6DD-AA65-4791-8958-813C364359E6}" presName="rootConnector" presStyleLbl="node2" presStyleIdx="1" presStyleCnt="2"/>
      <dgm:spPr/>
      <dgm:t>
        <a:bodyPr/>
        <a:lstStyle/>
        <a:p>
          <a:endParaRPr lang="en-IN"/>
        </a:p>
      </dgm:t>
    </dgm:pt>
    <dgm:pt modelId="{11C1FDA5-6E4F-439E-A903-1EABE0C7FBF1}" type="pres">
      <dgm:prSet presAssocID="{2EB9B6DD-AA65-4791-8958-813C364359E6}" presName="hierChild4" presStyleCnt="0"/>
      <dgm:spPr/>
    </dgm:pt>
    <dgm:pt modelId="{D7C202C7-1B75-481A-BE86-3257DADE059C}" type="pres">
      <dgm:prSet presAssocID="{2EB9B6DD-AA65-4791-8958-813C364359E6}" presName="hierChild5" presStyleCnt="0"/>
      <dgm:spPr/>
    </dgm:pt>
    <dgm:pt modelId="{65DF004E-1201-4388-970F-009029003DC2}" type="pres">
      <dgm:prSet presAssocID="{B62279C9-A83B-49D2-9BCF-441CD807FD1C}" presName="hierChild3" presStyleCnt="0"/>
      <dgm:spPr/>
    </dgm:pt>
  </dgm:ptLst>
  <dgm:cxnLst>
    <dgm:cxn modelId="{1CECAAF6-A1A2-4767-BF64-3E596DECE61D}" type="presOf" srcId="{528D102E-82A5-4E29-AA7E-6E7E9ECEEEE0}" destId="{674E664D-52E5-4EF7-AEFF-E02EEA9F9CD0}" srcOrd="0" destOrd="0" presId="urn:microsoft.com/office/officeart/2005/8/layout/orgChart1"/>
    <dgm:cxn modelId="{5AD9DA12-7269-4B6B-8F6F-4226634F040C}" type="presOf" srcId="{AFD83C51-C376-4458-B848-EA9B340D7BED}" destId="{2F34C4D2-52D0-48B9-B7DB-7D161B951B60}" srcOrd="0" destOrd="0" presId="urn:microsoft.com/office/officeart/2005/8/layout/orgChart1"/>
    <dgm:cxn modelId="{A39705F1-44BE-4DD0-9724-A9D34C27F074}" srcId="{B62279C9-A83B-49D2-9BCF-441CD807FD1C}" destId="{528D102E-82A5-4E29-AA7E-6E7E9ECEEEE0}" srcOrd="0" destOrd="0" parTransId="{F5471BE2-41CB-4557-A2A4-C4755D2A6733}" sibTransId="{A1D697A6-0BE8-4CCA-8445-434B47EA0A1C}"/>
    <dgm:cxn modelId="{E4E2B800-B42E-41A0-A980-BE054F1E00C7}" type="presOf" srcId="{B62279C9-A83B-49D2-9BCF-441CD807FD1C}" destId="{0ECBD067-3617-4D99-99EA-8CB426F31452}" srcOrd="0" destOrd="0" presId="urn:microsoft.com/office/officeart/2005/8/layout/orgChart1"/>
    <dgm:cxn modelId="{F1B28A66-4BEB-4F8A-B949-62A2E4826546}" type="presOf" srcId="{2EB9B6DD-AA65-4791-8958-813C364359E6}" destId="{3E1B433A-FC62-43D1-8DAA-29BD760350E1}" srcOrd="1" destOrd="0" presId="urn:microsoft.com/office/officeart/2005/8/layout/orgChart1"/>
    <dgm:cxn modelId="{6ACEAF2B-F09B-497A-AF6D-156FC241B8FD}" type="presOf" srcId="{B62279C9-A83B-49D2-9BCF-441CD807FD1C}" destId="{EC95191C-75E9-4820-8BBF-5E82CF27ED50}" srcOrd="1" destOrd="0" presId="urn:microsoft.com/office/officeart/2005/8/layout/orgChart1"/>
    <dgm:cxn modelId="{7517F502-BFF9-48DE-BB19-F9E3D5065577}" type="presOf" srcId="{2EB9B6DD-AA65-4791-8958-813C364359E6}" destId="{EDB44CF5-24AE-4325-AF16-F7A6639FEE65}" srcOrd="0" destOrd="0" presId="urn:microsoft.com/office/officeart/2005/8/layout/orgChart1"/>
    <dgm:cxn modelId="{AAC38773-BC38-4620-95F8-FA12CC71EA29}" srcId="{5294551C-8D00-411D-86AF-2AA42246E514}" destId="{B62279C9-A83B-49D2-9BCF-441CD807FD1C}" srcOrd="0" destOrd="0" parTransId="{0FCE21FD-F808-4B2A-BAF3-6E67028322D0}" sibTransId="{34BF6235-F37F-4A51-B3E7-9F89C9C356E9}"/>
    <dgm:cxn modelId="{EA5D8ACA-15FE-40B3-9D6F-CF1D4F767623}" type="presOf" srcId="{F5471BE2-41CB-4557-A2A4-C4755D2A6733}" destId="{0D342B07-5E93-4690-BA8A-7299903D0696}" srcOrd="0" destOrd="0" presId="urn:microsoft.com/office/officeart/2005/8/layout/orgChart1"/>
    <dgm:cxn modelId="{900AFBCB-7B32-41CB-996F-05161C4114C9}" type="presOf" srcId="{5294551C-8D00-411D-86AF-2AA42246E514}" destId="{69C46FD4-4FB8-4042-AC68-9BC9F90ADC58}" srcOrd="0" destOrd="0" presId="urn:microsoft.com/office/officeart/2005/8/layout/orgChart1"/>
    <dgm:cxn modelId="{A261A5EF-4C86-4AE3-BBEC-C21FA5CEBB8E}" srcId="{B62279C9-A83B-49D2-9BCF-441CD807FD1C}" destId="{2EB9B6DD-AA65-4791-8958-813C364359E6}" srcOrd="1" destOrd="0" parTransId="{AFD83C51-C376-4458-B848-EA9B340D7BED}" sibTransId="{C2323C5F-8347-496E-B5A8-BB0AC0D0B718}"/>
    <dgm:cxn modelId="{E4A3E3D0-95DB-4DD5-8AD3-8209960A5E52}" type="presOf" srcId="{528D102E-82A5-4E29-AA7E-6E7E9ECEEEE0}" destId="{85A68153-697B-44F0-97F3-5F8C744DC3D7}" srcOrd="1" destOrd="0" presId="urn:microsoft.com/office/officeart/2005/8/layout/orgChart1"/>
    <dgm:cxn modelId="{25A1110C-3AAE-4C76-8578-4A0CA0906107}" type="presParOf" srcId="{69C46FD4-4FB8-4042-AC68-9BC9F90ADC58}" destId="{7AF58B91-F1AE-43D9-9A69-FB004A3C6D29}" srcOrd="0" destOrd="0" presId="urn:microsoft.com/office/officeart/2005/8/layout/orgChart1"/>
    <dgm:cxn modelId="{6B49C1D2-A591-4939-B8A1-416EB17F9804}" type="presParOf" srcId="{7AF58B91-F1AE-43D9-9A69-FB004A3C6D29}" destId="{6A41B725-2488-4DC0-A3BF-9576F26CF0DC}" srcOrd="0" destOrd="0" presId="urn:microsoft.com/office/officeart/2005/8/layout/orgChart1"/>
    <dgm:cxn modelId="{6A7742E1-E5C5-4597-A123-877897F30C04}" type="presParOf" srcId="{6A41B725-2488-4DC0-A3BF-9576F26CF0DC}" destId="{0ECBD067-3617-4D99-99EA-8CB426F31452}" srcOrd="0" destOrd="0" presId="urn:microsoft.com/office/officeart/2005/8/layout/orgChart1"/>
    <dgm:cxn modelId="{205AEDF7-F2D3-49E1-827D-A739711D837D}" type="presParOf" srcId="{6A41B725-2488-4DC0-A3BF-9576F26CF0DC}" destId="{EC95191C-75E9-4820-8BBF-5E82CF27ED50}" srcOrd="1" destOrd="0" presId="urn:microsoft.com/office/officeart/2005/8/layout/orgChart1"/>
    <dgm:cxn modelId="{C8FB8D99-E710-438F-9A77-45047C889FFE}" type="presParOf" srcId="{7AF58B91-F1AE-43D9-9A69-FB004A3C6D29}" destId="{396BBD0A-4EC4-4DFA-8899-903A45B96861}" srcOrd="1" destOrd="0" presId="urn:microsoft.com/office/officeart/2005/8/layout/orgChart1"/>
    <dgm:cxn modelId="{D7225B9A-24CA-49F2-B87C-A95E88B24093}" type="presParOf" srcId="{396BBD0A-4EC4-4DFA-8899-903A45B96861}" destId="{0D342B07-5E93-4690-BA8A-7299903D0696}" srcOrd="0" destOrd="0" presId="urn:microsoft.com/office/officeart/2005/8/layout/orgChart1"/>
    <dgm:cxn modelId="{2FAB9B18-CE39-48FC-A285-511BEF01B31B}" type="presParOf" srcId="{396BBD0A-4EC4-4DFA-8899-903A45B96861}" destId="{B7BAE09E-6ADA-4224-8B5C-511F1FF507D9}" srcOrd="1" destOrd="0" presId="urn:microsoft.com/office/officeart/2005/8/layout/orgChart1"/>
    <dgm:cxn modelId="{A565E281-48F4-4C9E-B3EA-4C2188928908}" type="presParOf" srcId="{B7BAE09E-6ADA-4224-8B5C-511F1FF507D9}" destId="{F40F5A64-31B3-4A91-ACAB-A3AEDE8D060C}" srcOrd="0" destOrd="0" presId="urn:microsoft.com/office/officeart/2005/8/layout/orgChart1"/>
    <dgm:cxn modelId="{A9C5A094-271A-4A16-B643-CF834E0A129F}" type="presParOf" srcId="{F40F5A64-31B3-4A91-ACAB-A3AEDE8D060C}" destId="{674E664D-52E5-4EF7-AEFF-E02EEA9F9CD0}" srcOrd="0" destOrd="0" presId="urn:microsoft.com/office/officeart/2005/8/layout/orgChart1"/>
    <dgm:cxn modelId="{2A956F48-928F-4562-BADE-C927CE2E240C}" type="presParOf" srcId="{F40F5A64-31B3-4A91-ACAB-A3AEDE8D060C}" destId="{85A68153-697B-44F0-97F3-5F8C744DC3D7}" srcOrd="1" destOrd="0" presId="urn:microsoft.com/office/officeart/2005/8/layout/orgChart1"/>
    <dgm:cxn modelId="{22B688EE-0E1F-4768-8A08-C1B835847D7D}" type="presParOf" srcId="{B7BAE09E-6ADA-4224-8B5C-511F1FF507D9}" destId="{652F461B-FDF4-42BB-9B39-494C912CEEF7}" srcOrd="1" destOrd="0" presId="urn:microsoft.com/office/officeart/2005/8/layout/orgChart1"/>
    <dgm:cxn modelId="{062068C3-4FC9-44A4-80C3-72F27E8D7F93}" type="presParOf" srcId="{B7BAE09E-6ADA-4224-8B5C-511F1FF507D9}" destId="{F57705FF-DE50-437E-87E1-D4D26503A035}" srcOrd="2" destOrd="0" presId="urn:microsoft.com/office/officeart/2005/8/layout/orgChart1"/>
    <dgm:cxn modelId="{2E3BC55A-BE08-43B4-BFFA-6C4E0B336476}" type="presParOf" srcId="{396BBD0A-4EC4-4DFA-8899-903A45B96861}" destId="{2F34C4D2-52D0-48B9-B7DB-7D161B951B60}" srcOrd="2" destOrd="0" presId="urn:microsoft.com/office/officeart/2005/8/layout/orgChart1"/>
    <dgm:cxn modelId="{9DDD4CE2-3120-43A1-9D90-C24C3ABEFFF6}" type="presParOf" srcId="{396BBD0A-4EC4-4DFA-8899-903A45B96861}" destId="{FA1D4B26-6BDE-4436-A417-74E42F77DE69}" srcOrd="3" destOrd="0" presId="urn:microsoft.com/office/officeart/2005/8/layout/orgChart1"/>
    <dgm:cxn modelId="{313875F1-95D3-40F4-A18D-B0C3A2A06FB9}" type="presParOf" srcId="{FA1D4B26-6BDE-4436-A417-74E42F77DE69}" destId="{3DA45EB6-9112-422D-97EA-4392C961E574}" srcOrd="0" destOrd="0" presId="urn:microsoft.com/office/officeart/2005/8/layout/orgChart1"/>
    <dgm:cxn modelId="{0A276C2F-3E16-4C8C-8D9C-5CB0B6AD19FD}" type="presParOf" srcId="{3DA45EB6-9112-422D-97EA-4392C961E574}" destId="{EDB44CF5-24AE-4325-AF16-F7A6639FEE65}" srcOrd="0" destOrd="0" presId="urn:microsoft.com/office/officeart/2005/8/layout/orgChart1"/>
    <dgm:cxn modelId="{2B549343-189A-493D-ABE8-586995B9ECD6}" type="presParOf" srcId="{3DA45EB6-9112-422D-97EA-4392C961E574}" destId="{3E1B433A-FC62-43D1-8DAA-29BD760350E1}" srcOrd="1" destOrd="0" presId="urn:microsoft.com/office/officeart/2005/8/layout/orgChart1"/>
    <dgm:cxn modelId="{6F08D9A7-4715-43F7-8D9D-CABA2470D87A}" type="presParOf" srcId="{FA1D4B26-6BDE-4436-A417-74E42F77DE69}" destId="{11C1FDA5-6E4F-439E-A903-1EABE0C7FBF1}" srcOrd="1" destOrd="0" presId="urn:microsoft.com/office/officeart/2005/8/layout/orgChart1"/>
    <dgm:cxn modelId="{20952839-4254-466B-821C-63B11FA9C964}" type="presParOf" srcId="{FA1D4B26-6BDE-4436-A417-74E42F77DE69}" destId="{D7C202C7-1B75-481A-BE86-3257DADE059C}" srcOrd="2" destOrd="0" presId="urn:microsoft.com/office/officeart/2005/8/layout/orgChart1"/>
    <dgm:cxn modelId="{F1C2C6EB-4B59-4E73-9233-78D2154993FB}" type="presParOf" srcId="{7AF58B91-F1AE-43D9-9A69-FB004A3C6D29}" destId="{65DF004E-1201-4388-970F-009029003DC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4C4D2-52D0-48B9-B7DB-7D161B951B60}">
      <dsp:nvSpPr>
        <dsp:cNvPr id="0" name=""/>
        <dsp:cNvSpPr/>
      </dsp:nvSpPr>
      <dsp:spPr>
        <a:xfrm>
          <a:off x="4114799" y="1858144"/>
          <a:ext cx="2245735" cy="779511"/>
        </a:xfrm>
        <a:custGeom>
          <a:avLst/>
          <a:gdLst/>
          <a:ahLst/>
          <a:cxnLst/>
          <a:rect l="0" t="0" r="0" b="0"/>
          <a:pathLst>
            <a:path>
              <a:moveTo>
                <a:pt x="0" y="0"/>
              </a:moveTo>
              <a:lnTo>
                <a:pt x="0" y="389755"/>
              </a:lnTo>
              <a:lnTo>
                <a:pt x="2245735" y="389755"/>
              </a:lnTo>
              <a:lnTo>
                <a:pt x="2245735" y="7795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42B07-5E93-4690-BA8A-7299903D0696}">
      <dsp:nvSpPr>
        <dsp:cNvPr id="0" name=""/>
        <dsp:cNvSpPr/>
      </dsp:nvSpPr>
      <dsp:spPr>
        <a:xfrm>
          <a:off x="1869064" y="1858144"/>
          <a:ext cx="2245735" cy="779511"/>
        </a:xfrm>
        <a:custGeom>
          <a:avLst/>
          <a:gdLst/>
          <a:ahLst/>
          <a:cxnLst/>
          <a:rect l="0" t="0" r="0" b="0"/>
          <a:pathLst>
            <a:path>
              <a:moveTo>
                <a:pt x="2245735" y="0"/>
              </a:moveTo>
              <a:lnTo>
                <a:pt x="2245735" y="389755"/>
              </a:lnTo>
              <a:lnTo>
                <a:pt x="0" y="389755"/>
              </a:lnTo>
              <a:lnTo>
                <a:pt x="0" y="7795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BD067-3617-4D99-99EA-8CB426F31452}">
      <dsp:nvSpPr>
        <dsp:cNvPr id="0" name=""/>
        <dsp:cNvSpPr/>
      </dsp:nvSpPr>
      <dsp:spPr>
        <a:xfrm>
          <a:off x="2258820" y="2164"/>
          <a:ext cx="3711959" cy="1855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600" b="0" i="0" u="none" strike="noStrike" kern="1200" cap="none" normalizeH="0" baseline="0" dirty="0" smtClean="0">
              <a:ln>
                <a:noFill/>
              </a:ln>
              <a:solidFill>
                <a:schemeClr val="tx2"/>
              </a:solidFill>
              <a:effectLst/>
              <a:cs typeface="Arial" charset="0"/>
            </a:rPr>
            <a:t>Oncovirus	</a:t>
          </a:r>
        </a:p>
      </dsp:txBody>
      <dsp:txXfrm>
        <a:off x="2258820" y="2164"/>
        <a:ext cx="3711959" cy="1855979"/>
      </dsp:txXfrm>
    </dsp:sp>
    <dsp:sp modelId="{674E664D-52E5-4EF7-AEFF-E02EEA9F9CD0}">
      <dsp:nvSpPr>
        <dsp:cNvPr id="0" name=""/>
        <dsp:cNvSpPr/>
      </dsp:nvSpPr>
      <dsp:spPr>
        <a:xfrm>
          <a:off x="13084" y="2637655"/>
          <a:ext cx="3711959" cy="1855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600" b="0" i="0" u="none" strike="noStrike" kern="1200" cap="none" normalizeH="0" baseline="0" dirty="0" smtClean="0">
              <a:ln>
                <a:noFill/>
              </a:ln>
              <a:solidFill>
                <a:schemeClr val="tx2"/>
              </a:solidFill>
              <a:effectLst/>
              <a:cs typeface="Arial" charset="0"/>
            </a:rPr>
            <a:t>DNA oncogenic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600" b="0" i="0" u="none" strike="noStrike" kern="1200" cap="none" normalizeH="0" baseline="0" dirty="0" smtClean="0">
              <a:ln>
                <a:noFill/>
              </a:ln>
              <a:solidFill>
                <a:schemeClr val="tx2"/>
              </a:solidFill>
              <a:effectLst/>
              <a:cs typeface="Arial" charset="0"/>
            </a:rPr>
            <a:t> viruses </a:t>
          </a:r>
        </a:p>
      </dsp:txBody>
      <dsp:txXfrm>
        <a:off x="13084" y="2637655"/>
        <a:ext cx="3711959" cy="1855979"/>
      </dsp:txXfrm>
    </dsp:sp>
    <dsp:sp modelId="{EDB44CF5-24AE-4325-AF16-F7A6639FEE65}">
      <dsp:nvSpPr>
        <dsp:cNvPr id="0" name=""/>
        <dsp:cNvSpPr/>
      </dsp:nvSpPr>
      <dsp:spPr>
        <a:xfrm>
          <a:off x="4504555" y="2637655"/>
          <a:ext cx="3711959" cy="18559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600" b="0" i="0" u="none" strike="noStrike" kern="1200" cap="none" normalizeH="0" baseline="0" dirty="0" smtClean="0">
              <a:ln>
                <a:noFill/>
              </a:ln>
              <a:solidFill>
                <a:schemeClr val="tx2"/>
              </a:solidFill>
              <a:effectLst/>
              <a:cs typeface="Arial" charset="0"/>
            </a:rPr>
            <a:t>RNA oncogenic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600" b="0" i="0" u="none" strike="noStrike" kern="1200" cap="none" normalizeH="0" baseline="0" dirty="0" smtClean="0">
              <a:ln>
                <a:noFill/>
              </a:ln>
              <a:solidFill>
                <a:schemeClr val="tx2"/>
              </a:solidFill>
              <a:effectLst/>
              <a:cs typeface="Arial" charset="0"/>
            </a:rPr>
            <a:t> viruses</a:t>
          </a:r>
        </a:p>
      </dsp:txBody>
      <dsp:txXfrm>
        <a:off x="4504555" y="2637655"/>
        <a:ext cx="3711959" cy="18559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FB67E-B740-4DEB-AAD7-FE34EA38EB4E}" type="datetimeFigureOut">
              <a:rPr lang="en-US" smtClean="0"/>
              <a:pPr/>
              <a:t>02-Dec-13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28D04-F19F-491E-B652-0E58769211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85165BC-8A2F-4AA9-9FE4-F142FEE3F675}" type="slidenum">
              <a:rPr lang="en-US" smtClean="0"/>
              <a:pPr/>
              <a:t>4</a:t>
            </a:fld>
            <a:endParaRPr lang="en-US" dirty="0" smtClean="0"/>
          </a:p>
        </p:txBody>
      </p:sp>
      <p:sp>
        <p:nvSpPr>
          <p:cNvPr id="120835" name="Rectangle 2"/>
          <p:cNvSpPr>
            <a:spLocks noGrp="1" noRot="1" noChangeAspect="1" noChangeArrowheads="1" noTextEdit="1"/>
          </p:cNvSpPr>
          <p:nvPr>
            <p:ph type="sldImg"/>
          </p:nvPr>
        </p:nvSpPr>
        <p:spPr>
          <a:xfrm>
            <a:off x="1144588" y="685800"/>
            <a:ext cx="4572000" cy="3429000"/>
          </a:xfrm>
          <a:ln/>
        </p:spPr>
      </p:sp>
      <p:sp>
        <p:nvSpPr>
          <p:cNvPr id="120836" name="Rectangle 3"/>
          <p:cNvSpPr>
            <a:spLocks noGrp="1" noChangeArrowheads="1"/>
          </p:cNvSpPr>
          <p:nvPr>
            <p:ph type="body" idx="1"/>
          </p:nvPr>
        </p:nvSpPr>
        <p:spPr>
          <a:noFill/>
          <a:ln/>
        </p:spPr>
        <p:txBody>
          <a:bodyPr/>
          <a:lstStyle/>
          <a:p>
            <a:pPr>
              <a:buFontTx/>
              <a:buChar char="•"/>
            </a:pPr>
            <a:r>
              <a:rPr lang="en-US" dirty="0" smtClean="0"/>
              <a:t>It is believed that all tumors arise as clones from a genetically damaged cell. Hence, at the molecular level, cancer is a genetic and a clonal disease.</a:t>
            </a:r>
          </a:p>
          <a:p>
            <a:pPr>
              <a:buFontTx/>
              <a:buChar char="•"/>
            </a:pPr>
            <a:r>
              <a:rPr lang="en-US" dirty="0" smtClean="0"/>
              <a:t>The results of genetic instability are as follows:</a:t>
            </a:r>
          </a:p>
          <a:p>
            <a:pPr lvl="1">
              <a:buFontTx/>
              <a:buChar char="•"/>
            </a:pPr>
            <a:r>
              <a:rPr lang="en-US" dirty="0" smtClean="0"/>
              <a:t>The resulting cells appear different from the parent cells so that a tumor that arises from the lung may have features similar to normal lung cells but do not act nor function as lung cells or may even look totally different from normal lung cells.</a:t>
            </a:r>
          </a:p>
          <a:p>
            <a:pPr lvl="1">
              <a:buFontTx/>
              <a:buChar char="•"/>
            </a:pPr>
            <a:r>
              <a:rPr lang="en-US" dirty="0" smtClean="0"/>
              <a:t>The result of genetic instability is the production of abnormal proteins that stimulate cellular proliferation.  This results in  uncontrolled division and tumor formation.</a:t>
            </a:r>
          </a:p>
          <a:p>
            <a:pPr>
              <a:buFontTx/>
              <a:buChar char="•"/>
            </a:pPr>
            <a:r>
              <a:rPr lang="en-US" dirty="0" smtClean="0"/>
              <a:t>Proto-oncogenes are precursors of oncogenes (inactivated oncogenes).  They occur naturally and are normally activated when increased cellular proliferation is required (as in, embryonic development).  However, in  a normal individual, these proto-oncogenes are normally inactivated or kept in check by suppressor genes.</a:t>
            </a:r>
          </a:p>
          <a:p>
            <a:pPr>
              <a:buFontTx/>
              <a:buChar char="•"/>
            </a:pPr>
            <a:r>
              <a:rPr lang="en-US" dirty="0" smtClean="0"/>
              <a:t>A dominant mutation occurs when an event results in the conversion of a proto-oncogene to an oncogene.</a:t>
            </a:r>
          </a:p>
          <a:p>
            <a:pPr>
              <a:buFontTx/>
              <a:buChar char="•"/>
            </a:pPr>
            <a:r>
              <a:rPr lang="en-US" dirty="0" smtClean="0"/>
              <a:t>A recessive mutation occurs when there is damage or loss of a tumor suppressor gene resulting in an unchecked, and therefore expressed, oncogene.</a:t>
            </a:r>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3C0400A-0C39-45A7-B7BE-A1C31BB7A2D1}" type="slidenum">
              <a:rPr lang="en-US"/>
              <a:pPr/>
              <a:t>55</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dirty="0" smtClean="0"/>
              <a:t>Most people have antibodies against EBV</a:t>
            </a:r>
          </a:p>
          <a:p>
            <a:r>
              <a:rPr lang="en-US" dirty="0" smtClean="0"/>
              <a:t>Why some populations get mononucleosis while others get tumors in not known</a:t>
            </a:r>
          </a:p>
          <a:p>
            <a:r>
              <a:rPr lang="en-US" dirty="0" smtClean="0"/>
              <a:t>Causes lymphoma in marmosets</a:t>
            </a:r>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424C567-A395-4556-B0C3-585A796C09B6}" type="slidenum">
              <a:rPr lang="en-US"/>
              <a:pPr/>
              <a:t>57</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t>No final proof that these viruses cause cancer as Koch’s postulates cannot be fulfilled. </a:t>
            </a:r>
          </a:p>
          <a:p>
            <a:r>
              <a:rPr lang="en-US" dirty="0" smtClean="0"/>
              <a:t>Papilloma viruses cannot be grown in culture</a:t>
            </a:r>
          </a:p>
          <a:p>
            <a:r>
              <a:rPr lang="en-US" dirty="0" smtClean="0"/>
              <a:t>It appears that there is free plasmid in the cell rather than integration</a:t>
            </a:r>
          </a:p>
          <a:p>
            <a:endParaRPr lang="en-US" dirty="0" smtClean="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765255DC-EC92-4741-ACD3-4F8792CB4D58}" type="slidenum">
              <a:rPr lang="en-US" sz="1200"/>
              <a:pPr/>
              <a:t>60</a:t>
            </a:fld>
            <a:endParaRPr lang="en-US" sz="1200"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E5F838D8-B91A-4A29-B45E-01CF16D65D99}" type="slidenum">
              <a:rPr lang="en-US" sz="1200"/>
              <a:pPr/>
              <a:t>64</a:t>
            </a:fld>
            <a:endParaRPr lang="en-US" sz="12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D1C3F044-5483-4A04-AC3B-80CAC20D6C3E}" type="slidenum">
              <a:rPr lang="en-US" smtClean="0"/>
              <a:pPr/>
              <a:t>69</a:t>
            </a:fld>
            <a:endParaRPr lang="en-US" dirty="0" smtClean="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2E70E2D-C5BD-4A5B-9FE8-C23C99201DC0}" type="slidenum">
              <a:rPr lang="en-US" smtClean="0"/>
              <a:pPr/>
              <a:t>70</a:t>
            </a:fld>
            <a:endParaRPr lang="en-US" dirty="0" smtClean="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228D04-F19F-491E-B652-0E5876921194}" type="slidenum">
              <a:rPr lang="en-US" smtClean="0"/>
              <a:pPr/>
              <a:t>72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15FB8A4-B83A-48B9-8EA8-C5103A535AB1}" type="slidenum">
              <a:rPr lang="en-US"/>
              <a:pPr/>
              <a:t>76</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dirty="0" smtClean="0"/>
              <a:t> Normally, the unmutated protein binds only under special circumstances such as when a growth signal is received at the cell plasma membrane. In the heterozygote, the mutant oncogene protein (e.g. myc protein) can bind to the DNA (for example) in the absence of a signal and cause growth. Thus the mutation is dominant over the wild type as there will be mutant protein in the heterozygote that can always signal growth</a:t>
            </a:r>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A1E7CCB-D37E-4145-953F-F523CCE3EA8C}" type="slidenum">
              <a:rPr lang="en-US"/>
              <a:pPr/>
              <a:t>77</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dirty="0" smtClean="0"/>
              <a:t>Instead of being like myc which, when expressed, promotes cell division, Rb protein controls cell growth so that it is shut down. Thus when one gene is mutated so that it cannot function, there is still the other gene in the hereozygote that can produce Rb protein to control growth. Only in the homozygous mutant is there no functional Rb protein and so growth is no longer controlled.</a:t>
            </a:r>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A8ACC0F8-EAED-49EC-92FF-C127B9EA22F3}" type="slidenum">
              <a:rPr lang="en-US" sz="1200"/>
              <a:pPr/>
              <a:t>79</a:t>
            </a:fld>
            <a:endParaRPr 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dirty="0" smtClean="0"/>
              <a:t>Only a few genes in the cell behave as c-oncs. They are expressed in normal cells at some time in the cell’s life. They perform a vital function. They are involved, as might be expected, in growth control. There are now about 40 of these c-oncs. A surprisingly small number that fall into several groups such as growth factors, signal transduction proteins or transcription factors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23A8903A-2925-4BA8-A23E-F714A5C0B354}" type="slidenum">
              <a:rPr lang="en-US" sz="1200"/>
              <a:pPr/>
              <a:t>32</a:t>
            </a:fld>
            <a:endParaRPr lang="en-US" sz="1200" dirty="0"/>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C3679FD-B6AD-4202-8674-0492E88A268F}" type="slidenum">
              <a:rPr lang="en-US"/>
              <a:pPr/>
              <a:t>81</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dirty="0" smtClean="0"/>
              <a:t>It is found that in adenovirus cells, the virus E1A gene makes a protein that complexes with a 105kD cellular protein. This turned out to be Rb protein. Binding Rb protein so that it cannot control growth is the same as mutating both copies of the gene for the Rb protein and so the cell continues to replicate</a:t>
            </a:r>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5C0D83B7-69CA-479B-B7A2-1340F1391D69}" type="slidenum">
              <a:rPr lang="en-US" sz="1200"/>
              <a:pPr/>
              <a:t>82</a:t>
            </a:fld>
            <a:endParaRPr lang="en-US" sz="1200"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dirty="0" smtClean="0"/>
              <a:t>What has this got to do with tumor viruses? The discovery of anti-oncogenes led to the elucidation of how DNA tumor viruses cause tumors.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5D1DF22-FFC4-4E61-89EE-0AE4345FCD11}" type="slidenum">
              <a:rPr lang="en-US"/>
              <a:pPr/>
              <a:t>83</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dirty="0" smtClean="0"/>
              <a:t>A similar thing happens to p53 protein in hepatitis C-infected cells and p53 is bound so that it becomes inactive. Again, lack of p53 results in loss of growth control. In papilloma-infected cells, things happen a little differently. In this case the virus makes a protease that destroys p53 protein.</a:t>
            </a:r>
          </a:p>
          <a:p>
            <a:r>
              <a:rPr lang="en-US" b="1" dirty="0" smtClean="0"/>
              <a:t>Thus, our knowledge of how RNA tumor viruses cause tumors led to the discovery of viral oncogenes. This led to the discovery of cellular oncogenes which in turn led to anti-oncogenes. The discovery of anti-oncogenes showed how DNA tumor viruses cause tumors.</a:t>
            </a:r>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F6E17DB7-2F87-4705-BF16-EBDCED2567A1}" type="slidenum">
              <a:rPr lang="en-US" sz="1200"/>
              <a:pPr/>
              <a:t>39</a:t>
            </a:fld>
            <a:endParaRPr 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6C85D3B9-6EC6-4CA1-AFD9-19BF179C7250}" type="slidenum">
              <a:rPr lang="en-US" sz="1200"/>
              <a:pPr/>
              <a:t>40</a:t>
            </a:fld>
            <a:endParaRPr 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7B143432-78FC-4AA7-85C7-E80CFA84B411}" type="slidenum">
              <a:rPr lang="en-US" sz="1200"/>
              <a:pPr/>
              <a:t>41</a:t>
            </a:fld>
            <a:endParaRPr 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ADEEDFB9-15B7-4145-9675-2C80214F8C94}" type="slidenum">
              <a:rPr lang="en-US" smtClean="0"/>
              <a:pPr/>
              <a:t>48</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dirty="0" smtClean="0"/>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3335131-0FA9-4158-A1A9-9FBCD29A07F7}" type="slidenum">
              <a:rPr lang="en-US"/>
              <a:pPr/>
              <a:t>50</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Adenovirus can be involved in RETINOBLASTOMA and maybe in some other rare cancers</a:t>
            </a:r>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ACF4A2C3-4FA8-4F7C-9599-17D41E3ED6E7}" type="slidenum">
              <a:rPr lang="en-US" sz="1200"/>
              <a:pPr/>
              <a:t>53</a:t>
            </a:fld>
            <a:endParaRPr lang="en-US" sz="12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C02DEFFF-1573-47AC-A62A-FBB70A6769A4}" type="slidenum">
              <a:rPr lang="en-US" sz="1200"/>
              <a:pPr/>
              <a:t>54</a:t>
            </a:fld>
            <a:endParaRPr 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smtClean="0"/>
              <a:t>Squamous cell carcinomas of larynx, espophagus and lung are all histologically similar to cervical carcinomas. HPV also linked to penile and vulval cancers</a:t>
            </a:r>
          </a:p>
          <a:p>
            <a:r>
              <a:rPr lang="en-US" dirty="0" smtClean="0"/>
              <a:t>10% of all human cancers and 16% of all female cancers may be HPV-linked</a:t>
            </a:r>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CE214-450C-47E3-8BAA-1B088CF36818}" type="datetime1">
              <a:rPr lang="en-US" smtClean="0"/>
              <a:pPr/>
              <a:t>02-Dec-13</a:t>
            </a:fld>
            <a:endParaRPr lang="en-US"/>
          </a:p>
        </p:txBody>
      </p:sp>
      <p:sp>
        <p:nvSpPr>
          <p:cNvPr id="5" name="Footer Placeholder 4"/>
          <p:cNvSpPr>
            <a:spLocks noGrp="1"/>
          </p:cNvSpPr>
          <p:nvPr>
            <p:ph type="ftr" sz="quarter" idx="11"/>
          </p:nvPr>
        </p:nvSpPr>
        <p:spPr/>
        <p:txBody>
          <a:bodyPr/>
          <a:lstStyle/>
          <a:p>
            <a:r>
              <a:rPr lang="en-US" smtClean="0"/>
              <a:t>Dr.Wallace Bulimo</a:t>
            </a:r>
            <a:endParaRPr lang="en-US"/>
          </a:p>
        </p:txBody>
      </p:sp>
      <p:sp>
        <p:nvSpPr>
          <p:cNvPr id="6" name="Slide Number Placeholder 5"/>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17438-5DDE-428D-97F3-BC2CAA9E0799}" type="datetime1">
              <a:rPr lang="en-US" smtClean="0"/>
              <a:pPr/>
              <a:t>02-Dec-13</a:t>
            </a:fld>
            <a:endParaRPr lang="en-US"/>
          </a:p>
        </p:txBody>
      </p:sp>
      <p:sp>
        <p:nvSpPr>
          <p:cNvPr id="5" name="Footer Placeholder 4"/>
          <p:cNvSpPr>
            <a:spLocks noGrp="1"/>
          </p:cNvSpPr>
          <p:nvPr>
            <p:ph type="ftr" sz="quarter" idx="11"/>
          </p:nvPr>
        </p:nvSpPr>
        <p:spPr/>
        <p:txBody>
          <a:bodyPr/>
          <a:lstStyle/>
          <a:p>
            <a:r>
              <a:rPr lang="en-US" smtClean="0"/>
              <a:t>Dr.Wallace Bulimo</a:t>
            </a:r>
            <a:endParaRPr lang="en-US"/>
          </a:p>
        </p:txBody>
      </p:sp>
      <p:sp>
        <p:nvSpPr>
          <p:cNvPr id="6" name="Slide Number Placeholder 5"/>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9F402-62F3-48F2-A9D7-BC71F725646A}" type="datetime1">
              <a:rPr lang="en-US" smtClean="0"/>
              <a:pPr/>
              <a:t>02-Dec-13</a:t>
            </a:fld>
            <a:endParaRPr lang="en-US"/>
          </a:p>
        </p:txBody>
      </p:sp>
      <p:sp>
        <p:nvSpPr>
          <p:cNvPr id="5" name="Footer Placeholder 4"/>
          <p:cNvSpPr>
            <a:spLocks noGrp="1"/>
          </p:cNvSpPr>
          <p:nvPr>
            <p:ph type="ftr" sz="quarter" idx="11"/>
          </p:nvPr>
        </p:nvSpPr>
        <p:spPr/>
        <p:txBody>
          <a:bodyPr/>
          <a:lstStyle/>
          <a:p>
            <a:r>
              <a:rPr lang="en-US" smtClean="0"/>
              <a:t>Dr.Wallace Bulimo</a:t>
            </a:r>
            <a:endParaRPr lang="en-US"/>
          </a:p>
        </p:txBody>
      </p:sp>
      <p:sp>
        <p:nvSpPr>
          <p:cNvPr id="6" name="Slide Number Placeholder 5"/>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9221B9AE-1943-4466-8A84-314D7B990673}" type="datetime1">
              <a:rPr lang="en-US" smtClean="0"/>
              <a:pPr>
                <a:defRPr/>
              </a:pPr>
              <a:t>02-Dec-13</a:t>
            </a:fld>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Dr.Wallace Bulimo</a:t>
            </a: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B633EF8D-F353-4D7F-AA4B-E6E65A7067F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smtClean="0"/>
          </a:p>
        </p:txBody>
      </p:sp>
      <p:sp>
        <p:nvSpPr>
          <p:cNvPr id="4" name="Rectangle 2"/>
          <p:cNvSpPr>
            <a:spLocks noGrp="1" noChangeArrowheads="1"/>
          </p:cNvSpPr>
          <p:nvPr>
            <p:ph type="dt" sz="half" idx="10"/>
          </p:nvPr>
        </p:nvSpPr>
        <p:spPr>
          <a:ln/>
        </p:spPr>
        <p:txBody>
          <a:bodyPr/>
          <a:lstStyle>
            <a:lvl1pPr>
              <a:defRPr/>
            </a:lvl1pPr>
          </a:lstStyle>
          <a:p>
            <a:pPr>
              <a:defRPr/>
            </a:pPr>
            <a:fld id="{D8EBA41E-2A0E-478F-8019-AD806772E01C}" type="datetime1">
              <a:rPr lang="en-US" smtClean="0"/>
              <a:pPr>
                <a:defRPr/>
              </a:pPr>
              <a:t>02-Dec-13</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0578F55E-6938-4877-A26C-3DD927044B9B}" type="slidenum">
              <a:rPr lang="ar-SA"/>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r>
              <a:rPr lang="en-US" smtClean="0"/>
              <a:t>Dr.Wallace Bulimo</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1028"/>
          <p:cNvSpPr>
            <a:spLocks noGrp="1" noChangeArrowheads="1"/>
          </p:cNvSpPr>
          <p:nvPr>
            <p:ph type="dt" sz="half" idx="10"/>
          </p:nvPr>
        </p:nvSpPr>
        <p:spPr>
          <a:ln/>
        </p:spPr>
        <p:txBody>
          <a:bodyPr/>
          <a:lstStyle>
            <a:lvl1pPr>
              <a:defRPr/>
            </a:lvl1pPr>
          </a:lstStyle>
          <a:p>
            <a:pPr>
              <a:defRPr/>
            </a:pPr>
            <a:fld id="{3D152CF2-CAB5-4944-A5FE-0C5B26DB9630}" type="datetime1">
              <a:rPr lang="en-US" smtClean="0"/>
              <a:pPr>
                <a:defRPr/>
              </a:pPr>
              <a:t>02-Dec-13</a:t>
            </a:fld>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Dr.Wallace Bulimo</a:t>
            </a: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DC32E63A-5A6B-4FB5-8C89-AC061D60883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2F32B-1705-45C2-AB93-201AF1DF2C69}" type="datetime1">
              <a:rPr lang="en-US" smtClean="0"/>
              <a:pPr/>
              <a:t>02-Dec-13</a:t>
            </a:fld>
            <a:endParaRPr lang="en-US"/>
          </a:p>
        </p:txBody>
      </p:sp>
      <p:sp>
        <p:nvSpPr>
          <p:cNvPr id="5" name="Footer Placeholder 4"/>
          <p:cNvSpPr>
            <a:spLocks noGrp="1"/>
          </p:cNvSpPr>
          <p:nvPr>
            <p:ph type="ftr" sz="quarter" idx="11"/>
          </p:nvPr>
        </p:nvSpPr>
        <p:spPr/>
        <p:txBody>
          <a:bodyPr/>
          <a:lstStyle/>
          <a:p>
            <a:r>
              <a:rPr lang="en-US" smtClean="0"/>
              <a:t>Dr.Wallace Bulimo</a:t>
            </a:r>
            <a:endParaRPr lang="en-US"/>
          </a:p>
        </p:txBody>
      </p:sp>
      <p:sp>
        <p:nvSpPr>
          <p:cNvPr id="6" name="Slide Number Placeholder 5"/>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70CB4-0AF9-4819-AA1C-99040AD70875}" type="datetime1">
              <a:rPr lang="en-US" smtClean="0"/>
              <a:pPr/>
              <a:t>02-Dec-13</a:t>
            </a:fld>
            <a:endParaRPr lang="en-US"/>
          </a:p>
        </p:txBody>
      </p:sp>
      <p:sp>
        <p:nvSpPr>
          <p:cNvPr id="5" name="Footer Placeholder 4"/>
          <p:cNvSpPr>
            <a:spLocks noGrp="1"/>
          </p:cNvSpPr>
          <p:nvPr>
            <p:ph type="ftr" sz="quarter" idx="11"/>
          </p:nvPr>
        </p:nvSpPr>
        <p:spPr/>
        <p:txBody>
          <a:bodyPr/>
          <a:lstStyle/>
          <a:p>
            <a:r>
              <a:rPr lang="en-US" smtClean="0"/>
              <a:t>Dr.Wallace Bulimo</a:t>
            </a:r>
            <a:endParaRPr lang="en-US"/>
          </a:p>
        </p:txBody>
      </p:sp>
      <p:sp>
        <p:nvSpPr>
          <p:cNvPr id="6" name="Slide Number Placeholder 5"/>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1C58D4-A433-41A7-8BBD-BDF5E870DD5E}" type="datetime1">
              <a:rPr lang="en-US" smtClean="0"/>
              <a:pPr/>
              <a:t>02-Dec-13</a:t>
            </a:fld>
            <a:endParaRPr lang="en-US"/>
          </a:p>
        </p:txBody>
      </p:sp>
      <p:sp>
        <p:nvSpPr>
          <p:cNvPr id="6" name="Footer Placeholder 5"/>
          <p:cNvSpPr>
            <a:spLocks noGrp="1"/>
          </p:cNvSpPr>
          <p:nvPr>
            <p:ph type="ftr" sz="quarter" idx="11"/>
          </p:nvPr>
        </p:nvSpPr>
        <p:spPr/>
        <p:txBody>
          <a:bodyPr/>
          <a:lstStyle/>
          <a:p>
            <a:r>
              <a:rPr lang="en-US" smtClean="0"/>
              <a:t>Dr.Wallace Bulimo</a:t>
            </a:r>
            <a:endParaRPr lang="en-US"/>
          </a:p>
        </p:txBody>
      </p:sp>
      <p:sp>
        <p:nvSpPr>
          <p:cNvPr id="7" name="Slide Number Placeholder 6"/>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C4A78-87A7-4BCA-825A-67479EFB373C}" type="datetime1">
              <a:rPr lang="en-US" smtClean="0"/>
              <a:pPr/>
              <a:t>02-Dec-13</a:t>
            </a:fld>
            <a:endParaRPr lang="en-US"/>
          </a:p>
        </p:txBody>
      </p:sp>
      <p:sp>
        <p:nvSpPr>
          <p:cNvPr id="8" name="Footer Placeholder 7"/>
          <p:cNvSpPr>
            <a:spLocks noGrp="1"/>
          </p:cNvSpPr>
          <p:nvPr>
            <p:ph type="ftr" sz="quarter" idx="11"/>
          </p:nvPr>
        </p:nvSpPr>
        <p:spPr/>
        <p:txBody>
          <a:bodyPr/>
          <a:lstStyle/>
          <a:p>
            <a:r>
              <a:rPr lang="en-US" smtClean="0"/>
              <a:t>Dr.Wallace Bulimo</a:t>
            </a:r>
            <a:endParaRPr lang="en-US"/>
          </a:p>
        </p:txBody>
      </p:sp>
      <p:sp>
        <p:nvSpPr>
          <p:cNvPr id="9" name="Slide Number Placeholder 8"/>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8A5642-9169-472B-8355-61F430C49330}" type="datetime1">
              <a:rPr lang="en-US" smtClean="0"/>
              <a:pPr/>
              <a:t>02-Dec-13</a:t>
            </a:fld>
            <a:endParaRPr lang="en-US"/>
          </a:p>
        </p:txBody>
      </p:sp>
      <p:sp>
        <p:nvSpPr>
          <p:cNvPr id="4" name="Footer Placeholder 3"/>
          <p:cNvSpPr>
            <a:spLocks noGrp="1"/>
          </p:cNvSpPr>
          <p:nvPr>
            <p:ph type="ftr" sz="quarter" idx="11"/>
          </p:nvPr>
        </p:nvSpPr>
        <p:spPr/>
        <p:txBody>
          <a:bodyPr/>
          <a:lstStyle/>
          <a:p>
            <a:r>
              <a:rPr lang="en-US" smtClean="0"/>
              <a:t>Dr.Wallace Bulimo</a:t>
            </a:r>
            <a:endParaRPr lang="en-US"/>
          </a:p>
        </p:txBody>
      </p:sp>
      <p:sp>
        <p:nvSpPr>
          <p:cNvPr id="5" name="Slide Number Placeholder 4"/>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15D23-630F-42F1-9ECC-656E9841A938}" type="datetime1">
              <a:rPr lang="en-US" smtClean="0"/>
              <a:pPr/>
              <a:t>02-Dec-13</a:t>
            </a:fld>
            <a:endParaRPr lang="en-US"/>
          </a:p>
        </p:txBody>
      </p:sp>
      <p:sp>
        <p:nvSpPr>
          <p:cNvPr id="3" name="Footer Placeholder 2"/>
          <p:cNvSpPr>
            <a:spLocks noGrp="1"/>
          </p:cNvSpPr>
          <p:nvPr>
            <p:ph type="ftr" sz="quarter" idx="11"/>
          </p:nvPr>
        </p:nvSpPr>
        <p:spPr/>
        <p:txBody>
          <a:bodyPr/>
          <a:lstStyle/>
          <a:p>
            <a:r>
              <a:rPr lang="en-US" smtClean="0"/>
              <a:t>Dr.Wallace Bulimo</a:t>
            </a:r>
            <a:endParaRPr lang="en-US"/>
          </a:p>
        </p:txBody>
      </p:sp>
      <p:sp>
        <p:nvSpPr>
          <p:cNvPr id="4" name="Slide Number Placeholder 3"/>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F07A-4F4E-43FA-BCDD-14C7B2C51159}" type="datetime1">
              <a:rPr lang="en-US" smtClean="0"/>
              <a:pPr/>
              <a:t>02-Dec-13</a:t>
            </a:fld>
            <a:endParaRPr lang="en-US"/>
          </a:p>
        </p:txBody>
      </p:sp>
      <p:sp>
        <p:nvSpPr>
          <p:cNvPr id="6" name="Footer Placeholder 5"/>
          <p:cNvSpPr>
            <a:spLocks noGrp="1"/>
          </p:cNvSpPr>
          <p:nvPr>
            <p:ph type="ftr" sz="quarter" idx="11"/>
          </p:nvPr>
        </p:nvSpPr>
        <p:spPr/>
        <p:txBody>
          <a:bodyPr/>
          <a:lstStyle/>
          <a:p>
            <a:r>
              <a:rPr lang="en-US" smtClean="0"/>
              <a:t>Dr.Wallace Bulimo</a:t>
            </a:r>
            <a:endParaRPr lang="en-US"/>
          </a:p>
        </p:txBody>
      </p:sp>
      <p:sp>
        <p:nvSpPr>
          <p:cNvPr id="7" name="Slide Number Placeholder 6"/>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9FDE1-98E7-4652-90D8-590FA7F44FD8}" type="datetime1">
              <a:rPr lang="en-US" smtClean="0"/>
              <a:pPr/>
              <a:t>02-Dec-13</a:t>
            </a:fld>
            <a:endParaRPr lang="en-US"/>
          </a:p>
        </p:txBody>
      </p:sp>
      <p:sp>
        <p:nvSpPr>
          <p:cNvPr id="6" name="Footer Placeholder 5"/>
          <p:cNvSpPr>
            <a:spLocks noGrp="1"/>
          </p:cNvSpPr>
          <p:nvPr>
            <p:ph type="ftr" sz="quarter" idx="11"/>
          </p:nvPr>
        </p:nvSpPr>
        <p:spPr/>
        <p:txBody>
          <a:bodyPr/>
          <a:lstStyle/>
          <a:p>
            <a:r>
              <a:rPr lang="en-US" smtClean="0"/>
              <a:t>Dr.Wallace Bulimo</a:t>
            </a:r>
            <a:endParaRPr lang="en-US"/>
          </a:p>
        </p:txBody>
      </p:sp>
      <p:sp>
        <p:nvSpPr>
          <p:cNvPr id="7" name="Slide Number Placeholder 6"/>
          <p:cNvSpPr>
            <a:spLocks noGrp="1"/>
          </p:cNvSpPr>
          <p:nvPr>
            <p:ph type="sldNum" sz="quarter" idx="12"/>
          </p:nvPr>
        </p:nvSpPr>
        <p:spPr/>
        <p:txBody>
          <a:bodyPr/>
          <a:lstStyle/>
          <a:p>
            <a:fld id="{84FAB562-2B94-43C9-A868-8B0713626F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5E9C-503E-4C4B-AD3F-84B41CCF410E}" type="datetime1">
              <a:rPr lang="en-US" smtClean="0"/>
              <a:pPr/>
              <a:t>02-Dec-13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Dr.Wallace Bulimo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B562-2B94-43C9-A868-8B0713626F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Oncogenes</a:t>
            </a:r>
            <a:r>
              <a:rPr lang="en-US" dirty="0" smtClean="0"/>
              <a:t> and </a:t>
            </a:r>
            <a:r>
              <a:rPr lang="en-US" dirty="0" err="1" smtClean="0"/>
              <a:t>Oncogenic</a:t>
            </a:r>
            <a:r>
              <a:rPr lang="en-US" dirty="0" smtClean="0"/>
              <a:t> </a:t>
            </a:r>
            <a:r>
              <a:rPr lang="en-US" dirty="0" smtClean="0"/>
              <a:t>viruses</a:t>
            </a:r>
            <a:endParaRPr lang="en-US" dirty="0"/>
          </a:p>
        </p:txBody>
      </p:sp>
      <p:sp>
        <p:nvSpPr>
          <p:cNvPr id="3" name="Subtitle 2"/>
          <p:cNvSpPr>
            <a:spLocks noGrp="1"/>
          </p:cNvSpPr>
          <p:nvPr>
            <p:ph type="subTitle" idx="1"/>
          </p:nvPr>
        </p:nvSpPr>
        <p:spPr/>
        <p:txBody>
          <a:bodyPr/>
          <a:lstStyle/>
          <a:p>
            <a:r>
              <a:rPr lang="en-US" dirty="0" smtClean="0"/>
              <a:t>Wallace Bulimo PhD</a:t>
            </a:r>
            <a:endParaRPr lang="en-US" dirty="0"/>
          </a:p>
        </p:txBody>
      </p:sp>
      <p:sp>
        <p:nvSpPr>
          <p:cNvPr id="4" name="Date Placeholder 3"/>
          <p:cNvSpPr>
            <a:spLocks noGrp="1"/>
          </p:cNvSpPr>
          <p:nvPr>
            <p:ph type="dt" sz="half" idx="10"/>
          </p:nvPr>
        </p:nvSpPr>
        <p:spPr/>
        <p:txBody>
          <a:bodyPr/>
          <a:lstStyle/>
          <a:p>
            <a:fld id="{3DEEE253-9CA8-45DD-BA36-EE712B091E5E}" type="datetime1">
              <a:rPr lang="en-US" smtClean="0"/>
              <a:pPr/>
              <a:t>03-Dec-13</a:t>
            </a:fld>
            <a:endParaRPr lang="en-US"/>
          </a:p>
        </p:txBody>
      </p:sp>
      <p:sp>
        <p:nvSpPr>
          <p:cNvPr id="5" name="Slide Number Placeholder 4"/>
          <p:cNvSpPr>
            <a:spLocks noGrp="1"/>
          </p:cNvSpPr>
          <p:nvPr>
            <p:ph type="sldNum" sz="quarter" idx="12"/>
          </p:nvPr>
        </p:nvSpPr>
        <p:spPr/>
        <p:txBody>
          <a:bodyPr/>
          <a:lstStyle/>
          <a:p>
            <a:fld id="{84FAB562-2B94-43C9-A868-8B0713626F7B}"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Dr.Wallace Bulimo</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8A4BB3CD-C37E-4E15-B796-E403D47E21A7}" type="slidenum">
              <a:rPr lang="en-US"/>
              <a:pPr/>
              <a:t>10</a:t>
            </a:fld>
            <a:endParaRPr lang="en-US"/>
          </a:p>
        </p:txBody>
      </p:sp>
      <p:sp>
        <p:nvSpPr>
          <p:cNvPr id="237570" name="AutoShape 2"/>
          <p:cNvSpPr>
            <a:spLocks noChangeArrowheads="1"/>
          </p:cNvSpPr>
          <p:nvPr/>
        </p:nvSpPr>
        <p:spPr bwMode="auto">
          <a:xfrm>
            <a:off x="1222375" y="2909888"/>
            <a:ext cx="6911975" cy="3692525"/>
          </a:xfrm>
          <a:prstGeom prst="roundRect">
            <a:avLst>
              <a:gd name="adj" fmla="val 31773"/>
            </a:avLst>
          </a:prstGeom>
          <a:solidFill>
            <a:srgbClr val="CCECFF"/>
          </a:solidFill>
          <a:ln w="76200">
            <a:solidFill>
              <a:schemeClr val="tx1"/>
            </a:solidFill>
            <a:round/>
            <a:headEnd type="none" w="sm" len="sm"/>
            <a:tailEnd type="none" w="sm" len="sm"/>
          </a:ln>
          <a:effectLst/>
        </p:spPr>
        <p:txBody>
          <a:bodyPr wrap="none" anchor="ctr"/>
          <a:lstStyle/>
          <a:p>
            <a:endParaRPr lang="en-US"/>
          </a:p>
        </p:txBody>
      </p:sp>
      <p:sp>
        <p:nvSpPr>
          <p:cNvPr id="237571" name="Oval 3"/>
          <p:cNvSpPr>
            <a:spLocks noChangeArrowheads="1"/>
          </p:cNvSpPr>
          <p:nvPr/>
        </p:nvSpPr>
        <p:spPr bwMode="auto">
          <a:xfrm>
            <a:off x="4533900" y="3265488"/>
            <a:ext cx="2881313" cy="3052762"/>
          </a:xfrm>
          <a:prstGeom prst="ellipse">
            <a:avLst/>
          </a:prstGeom>
          <a:solidFill>
            <a:srgbClr val="FFCCFF"/>
          </a:solidFill>
          <a:ln w="38100">
            <a:solidFill>
              <a:schemeClr val="tx1"/>
            </a:solidFill>
            <a:round/>
            <a:headEnd type="none" w="sm" len="sm"/>
            <a:tailEnd type="none" w="sm" len="sm"/>
          </a:ln>
          <a:effectLst/>
        </p:spPr>
        <p:txBody>
          <a:bodyPr wrap="none" anchor="ctr"/>
          <a:lstStyle/>
          <a:p>
            <a:endParaRPr lang="en-US"/>
          </a:p>
        </p:txBody>
      </p:sp>
      <p:sp>
        <p:nvSpPr>
          <p:cNvPr id="237572" name="Text Box 4"/>
          <p:cNvSpPr txBox="1">
            <a:spLocks noChangeArrowheads="1"/>
          </p:cNvSpPr>
          <p:nvPr/>
        </p:nvSpPr>
        <p:spPr bwMode="auto">
          <a:xfrm>
            <a:off x="4872038" y="3478213"/>
            <a:ext cx="2203450" cy="1489075"/>
          </a:xfrm>
          <a:prstGeom prst="rect">
            <a:avLst/>
          </a:prstGeom>
          <a:noFill/>
          <a:ln w="12700">
            <a:noFill/>
            <a:miter lim="800000"/>
            <a:headEnd type="none" w="sm" len="sm"/>
            <a:tailEnd type="none" w="sm" len="sm"/>
          </a:ln>
          <a:effectLst/>
        </p:spPr>
        <p:txBody>
          <a:bodyPr wrap="none" lIns="85871" tIns="42936" rIns="85871" bIns="42936">
            <a:spAutoFit/>
          </a:bodyPr>
          <a:lstStyle/>
          <a:p>
            <a:pPr algn="ctr" defTabSz="858838"/>
            <a:r>
              <a:rPr lang="en-US" sz="2300" b="1">
                <a:solidFill>
                  <a:schemeClr val="bg1"/>
                </a:solidFill>
                <a:latin typeface="Arial" charset="0"/>
              </a:rPr>
              <a:t>4. Nuclear</a:t>
            </a:r>
          </a:p>
          <a:p>
            <a:pPr algn="ctr" defTabSz="858838"/>
            <a:r>
              <a:rPr lang="en-US" sz="2300" b="1">
                <a:solidFill>
                  <a:schemeClr val="bg1"/>
                </a:solidFill>
                <a:latin typeface="Arial" charset="0"/>
              </a:rPr>
              <a:t>Proteins: </a:t>
            </a:r>
          </a:p>
          <a:p>
            <a:pPr algn="ctr" defTabSz="858838"/>
            <a:r>
              <a:rPr lang="en-US" sz="2300" b="1">
                <a:solidFill>
                  <a:schemeClr val="bg1"/>
                </a:solidFill>
                <a:latin typeface="Arial" charset="0"/>
              </a:rPr>
              <a:t>Transcription</a:t>
            </a:r>
          </a:p>
          <a:p>
            <a:pPr algn="ctr" defTabSz="858838"/>
            <a:r>
              <a:rPr lang="en-US" sz="2300" b="1">
                <a:solidFill>
                  <a:schemeClr val="bg1"/>
                </a:solidFill>
                <a:latin typeface="Arial" charset="0"/>
              </a:rPr>
              <a:t>Factors</a:t>
            </a:r>
            <a:endParaRPr lang="en-US" sz="2300" b="1">
              <a:latin typeface="Arial" charset="0"/>
            </a:endParaRPr>
          </a:p>
        </p:txBody>
      </p:sp>
      <p:sp>
        <p:nvSpPr>
          <p:cNvPr id="237573" name="Text Box 5"/>
          <p:cNvSpPr txBox="1">
            <a:spLocks noChangeArrowheads="1"/>
          </p:cNvSpPr>
          <p:nvPr/>
        </p:nvSpPr>
        <p:spPr bwMode="auto">
          <a:xfrm>
            <a:off x="4827588" y="5481638"/>
            <a:ext cx="2297112" cy="787400"/>
          </a:xfrm>
          <a:prstGeom prst="rect">
            <a:avLst/>
          </a:prstGeom>
          <a:noFill/>
          <a:ln w="12700">
            <a:noFill/>
            <a:miter lim="800000"/>
            <a:headEnd type="none" w="sm" len="sm"/>
            <a:tailEnd type="none" w="sm" len="sm"/>
          </a:ln>
          <a:effectLst/>
        </p:spPr>
        <p:txBody>
          <a:bodyPr wrap="none" lIns="85871" tIns="42936" rIns="85871" bIns="42936">
            <a:spAutoFit/>
          </a:bodyPr>
          <a:lstStyle/>
          <a:p>
            <a:pPr algn="ctr" defTabSz="858838"/>
            <a:r>
              <a:rPr lang="en-US" sz="2300" b="1">
                <a:solidFill>
                  <a:schemeClr val="bg1"/>
                </a:solidFill>
                <a:latin typeface="Arial" charset="0"/>
              </a:rPr>
              <a:t>5. Cell Growth</a:t>
            </a:r>
          </a:p>
          <a:p>
            <a:pPr algn="ctr" defTabSz="858838"/>
            <a:r>
              <a:rPr lang="en-US" sz="2300" b="1">
                <a:solidFill>
                  <a:schemeClr val="bg1"/>
                </a:solidFill>
                <a:latin typeface="Arial" charset="0"/>
              </a:rPr>
              <a:t>Genes</a:t>
            </a:r>
            <a:endParaRPr lang="en-US" sz="2300" b="1">
              <a:latin typeface="Arial" charset="0"/>
            </a:endParaRPr>
          </a:p>
        </p:txBody>
      </p:sp>
      <p:sp>
        <p:nvSpPr>
          <p:cNvPr id="237574" name="Line 6"/>
          <p:cNvSpPr>
            <a:spLocks noChangeShapeType="1"/>
          </p:cNvSpPr>
          <p:nvPr/>
        </p:nvSpPr>
        <p:spPr bwMode="auto">
          <a:xfrm>
            <a:off x="5973763" y="4968875"/>
            <a:ext cx="0" cy="427038"/>
          </a:xfrm>
          <a:prstGeom prst="line">
            <a:avLst/>
          </a:prstGeom>
          <a:noFill/>
          <a:ln w="76200">
            <a:solidFill>
              <a:schemeClr val="bg1"/>
            </a:solidFill>
            <a:round/>
            <a:headEnd type="none" w="sm" len="sm"/>
            <a:tailEnd type="triangle" w="med" len="med"/>
          </a:ln>
          <a:effectLst/>
        </p:spPr>
        <p:txBody>
          <a:bodyPr wrap="none" anchor="ctr"/>
          <a:lstStyle/>
          <a:p>
            <a:endParaRPr lang="en-US"/>
          </a:p>
        </p:txBody>
      </p:sp>
      <p:sp>
        <p:nvSpPr>
          <p:cNvPr id="237575" name="Text Box 7"/>
          <p:cNvSpPr txBox="1">
            <a:spLocks noChangeArrowheads="1"/>
          </p:cNvSpPr>
          <p:nvPr/>
        </p:nvSpPr>
        <p:spPr bwMode="auto">
          <a:xfrm>
            <a:off x="1301750" y="4573588"/>
            <a:ext cx="3214688" cy="1176337"/>
          </a:xfrm>
          <a:prstGeom prst="rect">
            <a:avLst/>
          </a:prstGeom>
          <a:solidFill>
            <a:srgbClr val="99FF66"/>
          </a:solidFill>
          <a:ln w="38100">
            <a:solidFill>
              <a:schemeClr val="tx1"/>
            </a:solidFill>
            <a:miter lim="800000"/>
            <a:headEnd type="none" w="sm" len="sm"/>
            <a:tailEnd type="none" w="sm" len="sm"/>
          </a:ln>
          <a:effectLst/>
        </p:spPr>
        <p:txBody>
          <a:bodyPr wrap="none" lIns="85871" tIns="42936" rIns="85871" bIns="42936">
            <a:spAutoFit/>
          </a:bodyPr>
          <a:lstStyle/>
          <a:p>
            <a:pPr algn="ctr" defTabSz="858838"/>
            <a:r>
              <a:rPr lang="en-US" sz="2300" b="1">
                <a:solidFill>
                  <a:schemeClr val="bg1"/>
                </a:solidFill>
                <a:latin typeface="Arial" charset="0"/>
              </a:rPr>
              <a:t>3. Cytoplasmic</a:t>
            </a:r>
          </a:p>
          <a:p>
            <a:pPr algn="ctr" defTabSz="858838"/>
            <a:r>
              <a:rPr lang="en-US" sz="2300" b="1">
                <a:solidFill>
                  <a:schemeClr val="bg1"/>
                </a:solidFill>
                <a:latin typeface="Arial" charset="0"/>
              </a:rPr>
              <a:t>Signal Transduction</a:t>
            </a:r>
          </a:p>
          <a:p>
            <a:pPr algn="ctr" defTabSz="858838"/>
            <a:r>
              <a:rPr lang="en-US" sz="2300" b="1">
                <a:solidFill>
                  <a:schemeClr val="bg1"/>
                </a:solidFill>
                <a:latin typeface="Arial" charset="0"/>
              </a:rPr>
              <a:t>Proteins</a:t>
            </a:r>
            <a:endParaRPr lang="en-US" sz="2300" b="1">
              <a:latin typeface="Arial" charset="0"/>
            </a:endParaRPr>
          </a:p>
        </p:txBody>
      </p:sp>
      <p:sp>
        <p:nvSpPr>
          <p:cNvPr id="237576" name="AutoShape 8"/>
          <p:cNvSpPr>
            <a:spLocks noChangeArrowheads="1"/>
          </p:cNvSpPr>
          <p:nvPr/>
        </p:nvSpPr>
        <p:spPr bwMode="auto">
          <a:xfrm rot="5400000">
            <a:off x="2368551" y="2611437"/>
            <a:ext cx="887412" cy="563563"/>
          </a:xfrm>
          <a:prstGeom prst="notchedRightArrow">
            <a:avLst>
              <a:gd name="adj1" fmla="val 80102"/>
              <a:gd name="adj2" fmla="val 51723"/>
            </a:avLst>
          </a:prstGeom>
          <a:solidFill>
            <a:schemeClr val="accent1"/>
          </a:solidFill>
          <a:ln w="38100">
            <a:solidFill>
              <a:schemeClr val="tx1"/>
            </a:solidFill>
            <a:miter lim="800000"/>
            <a:headEnd type="none" w="sm" len="sm"/>
            <a:tailEnd type="none" w="sm" len="sm"/>
          </a:ln>
          <a:effectLst/>
        </p:spPr>
        <p:txBody>
          <a:bodyPr wrap="none" anchor="ctr"/>
          <a:lstStyle/>
          <a:p>
            <a:endParaRPr lang="en-US"/>
          </a:p>
        </p:txBody>
      </p:sp>
      <p:sp>
        <p:nvSpPr>
          <p:cNvPr id="237577" name="AutoShape 9"/>
          <p:cNvSpPr>
            <a:spLocks noChangeArrowheads="1"/>
          </p:cNvSpPr>
          <p:nvPr/>
        </p:nvSpPr>
        <p:spPr bwMode="auto">
          <a:xfrm rot="5400000">
            <a:off x="3898107" y="2443956"/>
            <a:ext cx="781050" cy="719137"/>
          </a:xfrm>
          <a:prstGeom prst="chevron">
            <a:avLst>
              <a:gd name="adj" fmla="val 49166"/>
            </a:avLst>
          </a:prstGeom>
          <a:solidFill>
            <a:schemeClr val="accent2"/>
          </a:solidFill>
          <a:ln w="38100">
            <a:solidFill>
              <a:schemeClr val="tx1"/>
            </a:solidFill>
            <a:miter lim="800000"/>
            <a:headEnd type="none" w="sm" len="sm"/>
            <a:tailEnd type="none" w="sm" len="sm"/>
          </a:ln>
          <a:effectLst/>
        </p:spPr>
        <p:txBody>
          <a:bodyPr wrap="none" anchor="ctr"/>
          <a:lstStyle/>
          <a:p>
            <a:endParaRPr lang="en-US"/>
          </a:p>
        </p:txBody>
      </p:sp>
      <p:sp>
        <p:nvSpPr>
          <p:cNvPr id="237578" name="Rectangle 10"/>
          <p:cNvSpPr>
            <a:spLocks noChangeArrowheads="1"/>
          </p:cNvSpPr>
          <p:nvPr/>
        </p:nvSpPr>
        <p:spPr bwMode="auto">
          <a:xfrm rot="-2684756">
            <a:off x="2670175" y="2200275"/>
            <a:ext cx="287338" cy="284163"/>
          </a:xfrm>
          <a:prstGeom prst="rect">
            <a:avLst/>
          </a:prstGeom>
          <a:solidFill>
            <a:schemeClr val="accent1"/>
          </a:solidFill>
          <a:ln w="38100">
            <a:solidFill>
              <a:schemeClr val="tx1"/>
            </a:solidFill>
            <a:miter lim="800000"/>
            <a:headEnd type="none" w="sm" len="sm"/>
            <a:tailEnd type="none" w="sm" len="sm"/>
          </a:ln>
          <a:effectLst/>
        </p:spPr>
        <p:txBody>
          <a:bodyPr wrap="none" anchor="ctr"/>
          <a:lstStyle/>
          <a:p>
            <a:endParaRPr lang="en-US"/>
          </a:p>
        </p:txBody>
      </p:sp>
      <p:sp>
        <p:nvSpPr>
          <p:cNvPr id="237579" name="Rectangle 11"/>
          <p:cNvSpPr>
            <a:spLocks noChangeArrowheads="1"/>
          </p:cNvSpPr>
          <p:nvPr/>
        </p:nvSpPr>
        <p:spPr bwMode="auto">
          <a:xfrm rot="-2684756">
            <a:off x="2517775" y="1490663"/>
            <a:ext cx="288925" cy="284162"/>
          </a:xfrm>
          <a:prstGeom prst="rect">
            <a:avLst/>
          </a:prstGeom>
          <a:solidFill>
            <a:schemeClr val="accent1"/>
          </a:solidFill>
          <a:ln w="38100">
            <a:solidFill>
              <a:schemeClr val="tx1"/>
            </a:solidFill>
            <a:miter lim="800000"/>
            <a:headEnd type="none" w="sm" len="sm"/>
            <a:tailEnd type="none" w="sm" len="sm"/>
          </a:ln>
          <a:effectLst/>
        </p:spPr>
        <p:txBody>
          <a:bodyPr wrap="none" anchor="ctr"/>
          <a:lstStyle/>
          <a:p>
            <a:endParaRPr lang="en-US"/>
          </a:p>
        </p:txBody>
      </p:sp>
      <p:sp>
        <p:nvSpPr>
          <p:cNvPr id="237580" name="Rectangle 12"/>
          <p:cNvSpPr>
            <a:spLocks noChangeArrowheads="1"/>
          </p:cNvSpPr>
          <p:nvPr/>
        </p:nvSpPr>
        <p:spPr bwMode="auto">
          <a:xfrm rot="-2684756">
            <a:off x="2085975" y="1774825"/>
            <a:ext cx="288925" cy="284163"/>
          </a:xfrm>
          <a:prstGeom prst="rect">
            <a:avLst/>
          </a:prstGeom>
          <a:solidFill>
            <a:schemeClr val="accent1"/>
          </a:solidFill>
          <a:ln w="38100">
            <a:solidFill>
              <a:schemeClr val="tx1"/>
            </a:solidFill>
            <a:miter lim="800000"/>
            <a:headEnd type="none" w="sm" len="sm"/>
            <a:tailEnd type="none" w="sm" len="sm"/>
          </a:ln>
          <a:effectLst/>
        </p:spPr>
        <p:txBody>
          <a:bodyPr wrap="none" anchor="ctr"/>
          <a:lstStyle/>
          <a:p>
            <a:endParaRPr lang="en-US"/>
          </a:p>
        </p:txBody>
      </p:sp>
      <p:sp>
        <p:nvSpPr>
          <p:cNvPr id="237581" name="Rectangle 13"/>
          <p:cNvSpPr>
            <a:spLocks noChangeArrowheads="1"/>
          </p:cNvSpPr>
          <p:nvPr/>
        </p:nvSpPr>
        <p:spPr bwMode="auto">
          <a:xfrm rot="-2684756">
            <a:off x="3094038" y="1633538"/>
            <a:ext cx="288925" cy="282575"/>
          </a:xfrm>
          <a:prstGeom prst="rect">
            <a:avLst/>
          </a:prstGeom>
          <a:solidFill>
            <a:schemeClr val="accent1"/>
          </a:solidFill>
          <a:ln w="38100">
            <a:solidFill>
              <a:schemeClr val="tx1"/>
            </a:solidFill>
            <a:miter lim="800000"/>
            <a:headEnd type="none" w="sm" len="sm"/>
            <a:tailEnd type="none" w="sm" len="sm"/>
          </a:ln>
          <a:effectLst/>
        </p:spPr>
        <p:txBody>
          <a:bodyPr wrap="none" anchor="ctr"/>
          <a:lstStyle/>
          <a:p>
            <a:endParaRPr lang="en-US"/>
          </a:p>
        </p:txBody>
      </p:sp>
      <p:sp>
        <p:nvSpPr>
          <p:cNvPr id="237582" name="AutoShape 14"/>
          <p:cNvSpPr>
            <a:spLocks noChangeArrowheads="1"/>
          </p:cNvSpPr>
          <p:nvPr/>
        </p:nvSpPr>
        <p:spPr bwMode="auto">
          <a:xfrm rot="-2677394">
            <a:off x="4030663" y="2058988"/>
            <a:ext cx="503237" cy="496887"/>
          </a:xfrm>
          <a:prstGeom prst="rtTriangle">
            <a:avLst/>
          </a:prstGeom>
          <a:solidFill>
            <a:schemeClr val="accent2"/>
          </a:solidFill>
          <a:ln w="38100">
            <a:solidFill>
              <a:schemeClr val="tx1"/>
            </a:solidFill>
            <a:miter lim="800000"/>
            <a:headEnd type="none" w="sm" len="sm"/>
            <a:tailEnd type="none" w="sm" len="sm"/>
          </a:ln>
          <a:effectLst/>
        </p:spPr>
        <p:txBody>
          <a:bodyPr wrap="none" anchor="ctr"/>
          <a:lstStyle/>
          <a:p>
            <a:endParaRPr lang="en-US"/>
          </a:p>
        </p:txBody>
      </p:sp>
      <p:sp>
        <p:nvSpPr>
          <p:cNvPr id="237583" name="AutoShape 15"/>
          <p:cNvSpPr>
            <a:spLocks noChangeArrowheads="1"/>
          </p:cNvSpPr>
          <p:nvPr/>
        </p:nvSpPr>
        <p:spPr bwMode="auto">
          <a:xfrm rot="-2677394">
            <a:off x="4102100" y="1490663"/>
            <a:ext cx="504825" cy="496887"/>
          </a:xfrm>
          <a:prstGeom prst="rtTriangle">
            <a:avLst/>
          </a:prstGeom>
          <a:solidFill>
            <a:schemeClr val="accent2"/>
          </a:solidFill>
          <a:ln w="38100">
            <a:solidFill>
              <a:schemeClr val="tx1"/>
            </a:solidFill>
            <a:miter lim="800000"/>
            <a:headEnd type="none" w="sm" len="sm"/>
            <a:tailEnd type="none" w="sm" len="sm"/>
          </a:ln>
          <a:effectLst/>
        </p:spPr>
        <p:txBody>
          <a:bodyPr wrap="none" anchor="ctr"/>
          <a:lstStyle/>
          <a:p>
            <a:endParaRPr lang="en-US"/>
          </a:p>
        </p:txBody>
      </p:sp>
      <p:sp>
        <p:nvSpPr>
          <p:cNvPr id="237584" name="AutoShape 16"/>
          <p:cNvSpPr>
            <a:spLocks noChangeArrowheads="1"/>
          </p:cNvSpPr>
          <p:nvPr/>
        </p:nvSpPr>
        <p:spPr bwMode="auto">
          <a:xfrm rot="-2677394">
            <a:off x="5254625" y="1065213"/>
            <a:ext cx="503238" cy="496887"/>
          </a:xfrm>
          <a:prstGeom prst="rtTriangle">
            <a:avLst/>
          </a:prstGeom>
          <a:solidFill>
            <a:schemeClr val="accent2"/>
          </a:solidFill>
          <a:ln w="38100">
            <a:solidFill>
              <a:schemeClr val="tx1"/>
            </a:solidFill>
            <a:miter lim="800000"/>
            <a:headEnd type="none" w="sm" len="sm"/>
            <a:tailEnd type="none" w="sm" len="sm"/>
          </a:ln>
          <a:effectLst/>
        </p:spPr>
        <p:txBody>
          <a:bodyPr wrap="none" anchor="ctr"/>
          <a:lstStyle/>
          <a:p>
            <a:endParaRPr lang="en-US"/>
          </a:p>
        </p:txBody>
      </p:sp>
      <p:sp>
        <p:nvSpPr>
          <p:cNvPr id="237585" name="Text Box 17"/>
          <p:cNvSpPr txBox="1">
            <a:spLocks noChangeArrowheads="1"/>
          </p:cNvSpPr>
          <p:nvPr/>
        </p:nvSpPr>
        <p:spPr bwMode="auto">
          <a:xfrm>
            <a:off x="685800" y="1066800"/>
            <a:ext cx="4202113" cy="436563"/>
          </a:xfrm>
          <a:prstGeom prst="rect">
            <a:avLst/>
          </a:prstGeom>
          <a:noFill/>
          <a:ln w="12700">
            <a:noFill/>
            <a:miter lim="800000"/>
            <a:headEnd type="none" w="sm" len="sm"/>
            <a:tailEnd type="none" w="sm" len="sm"/>
          </a:ln>
          <a:effectLst/>
        </p:spPr>
        <p:txBody>
          <a:bodyPr wrap="none" lIns="85871" tIns="42936" rIns="85871" bIns="42936">
            <a:spAutoFit/>
          </a:bodyPr>
          <a:lstStyle/>
          <a:p>
            <a:pPr defTabSz="858838"/>
            <a:r>
              <a:rPr lang="en-US" sz="2300" b="1">
                <a:latin typeface="Arial" charset="0"/>
              </a:rPr>
              <a:t>1. Secreted Growth Factors</a:t>
            </a:r>
          </a:p>
        </p:txBody>
      </p:sp>
      <p:sp>
        <p:nvSpPr>
          <p:cNvPr id="237586" name="Text Box 18"/>
          <p:cNvSpPr txBox="1">
            <a:spLocks noChangeArrowheads="1"/>
          </p:cNvSpPr>
          <p:nvPr/>
        </p:nvSpPr>
        <p:spPr bwMode="auto">
          <a:xfrm>
            <a:off x="4610100" y="2343150"/>
            <a:ext cx="4252913" cy="436563"/>
          </a:xfrm>
          <a:prstGeom prst="rect">
            <a:avLst/>
          </a:prstGeom>
          <a:noFill/>
          <a:ln w="12700">
            <a:noFill/>
            <a:miter lim="800000"/>
            <a:headEnd type="none" w="sm" len="sm"/>
            <a:tailEnd type="none" w="sm" len="sm"/>
          </a:ln>
          <a:effectLst/>
        </p:spPr>
        <p:txBody>
          <a:bodyPr wrap="none" lIns="85871" tIns="42936" rIns="85871" bIns="42936">
            <a:spAutoFit/>
          </a:bodyPr>
          <a:lstStyle/>
          <a:p>
            <a:pPr algn="ctr" defTabSz="858838"/>
            <a:r>
              <a:rPr lang="en-US" sz="2300" b="1">
                <a:latin typeface="Arial" charset="0"/>
              </a:rPr>
              <a:t>2. Growth Factor Receptors</a:t>
            </a:r>
          </a:p>
        </p:txBody>
      </p:sp>
      <p:sp>
        <p:nvSpPr>
          <p:cNvPr id="237587" name="Freeform 19"/>
          <p:cNvSpPr>
            <a:spLocks/>
          </p:cNvSpPr>
          <p:nvPr/>
        </p:nvSpPr>
        <p:spPr bwMode="auto">
          <a:xfrm>
            <a:off x="3654425" y="3406775"/>
            <a:ext cx="647700" cy="852488"/>
          </a:xfrm>
          <a:custGeom>
            <a:avLst/>
            <a:gdLst/>
            <a:ahLst/>
            <a:cxnLst>
              <a:cxn ang="0">
                <a:pos x="624" y="0"/>
              </a:cxn>
              <a:cxn ang="0">
                <a:pos x="528" y="288"/>
              </a:cxn>
              <a:cxn ang="0">
                <a:pos x="144" y="336"/>
              </a:cxn>
              <a:cxn ang="0">
                <a:pos x="0" y="576"/>
              </a:cxn>
            </a:cxnLst>
            <a:rect l="0" t="0" r="r" b="b"/>
            <a:pathLst>
              <a:path w="624" h="576">
                <a:moveTo>
                  <a:pt x="624" y="0"/>
                </a:moveTo>
                <a:cubicBezTo>
                  <a:pt x="616" y="116"/>
                  <a:pt x="608" y="232"/>
                  <a:pt x="528" y="288"/>
                </a:cubicBezTo>
                <a:cubicBezTo>
                  <a:pt x="448" y="344"/>
                  <a:pt x="232" y="288"/>
                  <a:pt x="144" y="336"/>
                </a:cubicBezTo>
                <a:cubicBezTo>
                  <a:pt x="56" y="384"/>
                  <a:pt x="28" y="480"/>
                  <a:pt x="0" y="576"/>
                </a:cubicBezTo>
              </a:path>
            </a:pathLst>
          </a:custGeom>
          <a:noFill/>
          <a:ln w="76200" cap="flat" cmpd="sng">
            <a:solidFill>
              <a:schemeClr val="bg1"/>
            </a:solidFill>
            <a:prstDash val="solid"/>
            <a:round/>
            <a:headEnd type="none" w="sm" len="sm"/>
            <a:tailEnd type="triangle" w="med" len="med"/>
          </a:ln>
          <a:effectLst/>
        </p:spPr>
        <p:txBody>
          <a:bodyPr wrap="none" anchor="ctr"/>
          <a:lstStyle/>
          <a:p>
            <a:endParaRPr lang="en-US"/>
          </a:p>
        </p:txBody>
      </p:sp>
      <p:sp>
        <p:nvSpPr>
          <p:cNvPr id="237588" name="Freeform 20"/>
          <p:cNvSpPr>
            <a:spLocks/>
          </p:cNvSpPr>
          <p:nvPr/>
        </p:nvSpPr>
        <p:spPr bwMode="auto">
          <a:xfrm flipH="1">
            <a:off x="2592388" y="3478213"/>
            <a:ext cx="442912" cy="1065212"/>
          </a:xfrm>
          <a:custGeom>
            <a:avLst/>
            <a:gdLst/>
            <a:ahLst/>
            <a:cxnLst>
              <a:cxn ang="0">
                <a:pos x="120" y="0"/>
              </a:cxn>
              <a:cxn ang="0">
                <a:pos x="24" y="240"/>
              </a:cxn>
              <a:cxn ang="0">
                <a:pos x="264" y="288"/>
              </a:cxn>
              <a:cxn ang="0">
                <a:pos x="216" y="480"/>
              </a:cxn>
            </a:cxnLst>
            <a:rect l="0" t="0" r="r" b="b"/>
            <a:pathLst>
              <a:path w="296" h="480">
                <a:moveTo>
                  <a:pt x="120" y="0"/>
                </a:moveTo>
                <a:cubicBezTo>
                  <a:pt x="60" y="96"/>
                  <a:pt x="0" y="192"/>
                  <a:pt x="24" y="240"/>
                </a:cubicBezTo>
                <a:cubicBezTo>
                  <a:pt x="48" y="288"/>
                  <a:pt x="232" y="248"/>
                  <a:pt x="264" y="288"/>
                </a:cubicBezTo>
                <a:cubicBezTo>
                  <a:pt x="296" y="328"/>
                  <a:pt x="256" y="404"/>
                  <a:pt x="216" y="480"/>
                </a:cubicBezTo>
              </a:path>
            </a:pathLst>
          </a:custGeom>
          <a:noFill/>
          <a:ln w="76200" cap="flat" cmpd="sng">
            <a:solidFill>
              <a:schemeClr val="bg1"/>
            </a:solidFill>
            <a:prstDash val="solid"/>
            <a:round/>
            <a:headEnd type="none" w="sm" len="sm"/>
            <a:tailEnd type="triangle" w="med" len="med"/>
          </a:ln>
          <a:effectLst/>
        </p:spPr>
        <p:txBody>
          <a:bodyPr wrap="none" anchor="ctr"/>
          <a:lstStyle/>
          <a:p>
            <a:endParaRPr lang="en-US"/>
          </a:p>
        </p:txBody>
      </p:sp>
      <p:sp>
        <p:nvSpPr>
          <p:cNvPr id="237589" name="Freeform 21"/>
          <p:cNvSpPr>
            <a:spLocks/>
          </p:cNvSpPr>
          <p:nvPr/>
        </p:nvSpPr>
        <p:spPr bwMode="auto">
          <a:xfrm>
            <a:off x="2952750" y="4745038"/>
            <a:ext cx="2087563" cy="1573212"/>
          </a:xfrm>
          <a:custGeom>
            <a:avLst/>
            <a:gdLst/>
            <a:ahLst/>
            <a:cxnLst>
              <a:cxn ang="0">
                <a:pos x="0" y="680"/>
              </a:cxn>
              <a:cxn ang="0">
                <a:pos x="288" y="1016"/>
              </a:cxn>
              <a:cxn ang="0">
                <a:pos x="960" y="920"/>
              </a:cxn>
              <a:cxn ang="0">
                <a:pos x="1248" y="152"/>
              </a:cxn>
              <a:cxn ang="0">
                <a:pos x="1392" y="8"/>
              </a:cxn>
            </a:cxnLst>
            <a:rect l="0" t="0" r="r" b="b"/>
            <a:pathLst>
              <a:path w="1392" h="1064">
                <a:moveTo>
                  <a:pt x="0" y="680"/>
                </a:moveTo>
                <a:cubicBezTo>
                  <a:pt x="64" y="828"/>
                  <a:pt x="128" y="976"/>
                  <a:pt x="288" y="1016"/>
                </a:cubicBezTo>
                <a:cubicBezTo>
                  <a:pt x="448" y="1056"/>
                  <a:pt x="800" y="1064"/>
                  <a:pt x="960" y="920"/>
                </a:cubicBezTo>
                <a:cubicBezTo>
                  <a:pt x="1120" y="776"/>
                  <a:pt x="1176" y="304"/>
                  <a:pt x="1248" y="152"/>
                </a:cubicBezTo>
                <a:cubicBezTo>
                  <a:pt x="1320" y="0"/>
                  <a:pt x="1356" y="4"/>
                  <a:pt x="1392" y="8"/>
                </a:cubicBezTo>
              </a:path>
            </a:pathLst>
          </a:custGeom>
          <a:noFill/>
          <a:ln w="76200" cap="flat" cmpd="sng">
            <a:solidFill>
              <a:schemeClr val="bg1"/>
            </a:solidFill>
            <a:prstDash val="solid"/>
            <a:round/>
            <a:headEnd type="none" w="sm" len="sm"/>
            <a:tailEnd type="triangle" w="med" len="med"/>
          </a:ln>
          <a:effectLst/>
        </p:spPr>
        <p:txBody>
          <a:bodyPr wrap="none" anchor="ctr"/>
          <a:lstStyle/>
          <a:p>
            <a:endParaRPr lang="en-US"/>
          </a:p>
        </p:txBody>
      </p:sp>
      <p:sp>
        <p:nvSpPr>
          <p:cNvPr id="237590" name="Text Box 22"/>
          <p:cNvSpPr txBox="1">
            <a:spLocks noChangeArrowheads="1"/>
          </p:cNvSpPr>
          <p:nvPr/>
        </p:nvSpPr>
        <p:spPr bwMode="auto">
          <a:xfrm>
            <a:off x="1573213" y="150813"/>
            <a:ext cx="6959600" cy="977900"/>
          </a:xfrm>
          <a:prstGeom prst="rect">
            <a:avLst/>
          </a:prstGeom>
          <a:noFill/>
          <a:ln w="38100" cmpd="dbl">
            <a:solidFill>
              <a:srgbClr val="FF3300"/>
            </a:solidFill>
            <a:miter lim="800000"/>
            <a:headEnd type="none" w="sm" len="sm"/>
            <a:tailEnd type="none" w="sm" len="sm"/>
          </a:ln>
          <a:effectLst/>
        </p:spPr>
        <p:txBody>
          <a:bodyPr lIns="85871" tIns="42936" rIns="85871" bIns="42936">
            <a:spAutoFit/>
          </a:bodyPr>
          <a:lstStyle/>
          <a:p>
            <a:pPr algn="ctr" defTabSz="858838"/>
            <a:r>
              <a:rPr lang="en-US" sz="2800" b="1">
                <a:solidFill>
                  <a:schemeClr val="folHlink"/>
                </a:solidFill>
                <a:latin typeface="Arial" charset="0"/>
              </a:rPr>
              <a:t>Functions of Cellular Proto-Oncogenes</a:t>
            </a:r>
            <a:endParaRPr lang="en-US" sz="2300" b="1">
              <a:solidFill>
                <a:srgbClr val="0000FF"/>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8C9B593-C947-4345-B98D-921A91388901}" type="slidenum">
              <a:rPr lang="en-US"/>
              <a:pPr/>
              <a:t>11</a:t>
            </a:fld>
            <a:endParaRPr lang="en-US"/>
          </a:p>
        </p:txBody>
      </p:sp>
      <p:pic>
        <p:nvPicPr>
          <p:cNvPr id="238594" name="Picture 2"/>
          <p:cNvPicPr>
            <a:picLocks noChangeAspect="1" noChangeArrowheads="1"/>
          </p:cNvPicPr>
          <p:nvPr/>
        </p:nvPicPr>
        <p:blipFill>
          <a:blip r:embed="rId2" cstate="print"/>
          <a:srcRect/>
          <a:stretch>
            <a:fillRect/>
          </a:stretch>
        </p:blipFill>
        <p:spPr bwMode="auto">
          <a:xfrm>
            <a:off x="3560763" y="0"/>
            <a:ext cx="5583237" cy="6858000"/>
          </a:xfrm>
          <a:prstGeom prst="rect">
            <a:avLst/>
          </a:prstGeom>
          <a:noFill/>
        </p:spPr>
      </p:pic>
      <p:sp>
        <p:nvSpPr>
          <p:cNvPr id="238595" name="Text Box 3"/>
          <p:cNvSpPr txBox="1">
            <a:spLocks noChangeArrowheads="1"/>
          </p:cNvSpPr>
          <p:nvPr/>
        </p:nvSpPr>
        <p:spPr bwMode="auto">
          <a:xfrm>
            <a:off x="228600" y="1873250"/>
            <a:ext cx="4005263" cy="1555750"/>
          </a:xfrm>
          <a:prstGeom prst="rect">
            <a:avLst/>
          </a:prstGeom>
          <a:noFill/>
          <a:ln w="12700">
            <a:noFill/>
            <a:miter lim="800000"/>
            <a:headEnd/>
            <a:tailEnd/>
          </a:ln>
          <a:effectLst/>
        </p:spPr>
        <p:txBody>
          <a:bodyPr wrap="none">
            <a:spAutoFit/>
          </a:bodyPr>
          <a:lstStyle/>
          <a:p>
            <a:pPr defTabSz="762000"/>
            <a:r>
              <a:rPr lang="en-GB" sz="3600">
                <a:solidFill>
                  <a:schemeClr val="folHlink"/>
                </a:solidFill>
                <a:latin typeface="Times New Roman" pitchFamily="18" charset="0"/>
              </a:rPr>
              <a:t>A generic signalling </a:t>
            </a:r>
          </a:p>
          <a:p>
            <a:pPr defTabSz="762000"/>
            <a:r>
              <a:rPr lang="en-GB" sz="3600">
                <a:solidFill>
                  <a:schemeClr val="folHlink"/>
                </a:solidFill>
                <a:latin typeface="Times New Roman" pitchFamily="18" charset="0"/>
              </a:rPr>
              <a:t>	   pathway</a:t>
            </a:r>
            <a:endParaRPr lang="en-GB">
              <a:latin typeface="Times New Roman" pitchFamily="18" charset="0"/>
            </a:endParaRPr>
          </a:p>
          <a:p>
            <a:pPr defTabSz="762000"/>
            <a:endParaRPr lang="en-GB">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11202E-8018-4E82-987A-8872CD483A2F}" type="slidenum">
              <a:rPr lang="en-US"/>
              <a:pPr/>
              <a:t>12</a:t>
            </a:fld>
            <a:endParaRPr lang="en-US"/>
          </a:p>
        </p:txBody>
      </p:sp>
      <p:sp>
        <p:nvSpPr>
          <p:cNvPr id="239618" name="Rectangle 2"/>
          <p:cNvSpPr>
            <a:spLocks noGrp="1" noChangeArrowheads="1"/>
          </p:cNvSpPr>
          <p:nvPr>
            <p:ph type="title"/>
          </p:nvPr>
        </p:nvSpPr>
        <p:spPr>
          <a:xfrm>
            <a:off x="685800" y="609600"/>
            <a:ext cx="3886200" cy="685800"/>
          </a:xfrm>
        </p:spPr>
        <p:txBody>
          <a:bodyPr>
            <a:normAutofit fontScale="90000"/>
          </a:bodyPr>
          <a:lstStyle/>
          <a:p>
            <a:pPr algn="l"/>
            <a:r>
              <a:rPr lang="en-US" i="1">
                <a:solidFill>
                  <a:schemeClr val="folHlink"/>
                </a:solidFill>
              </a:rPr>
              <a:t>Oncogenes</a:t>
            </a:r>
            <a:endParaRPr lang="en-US"/>
          </a:p>
        </p:txBody>
      </p:sp>
      <p:sp>
        <p:nvSpPr>
          <p:cNvPr id="239619" name="Rectangle 3"/>
          <p:cNvSpPr>
            <a:spLocks noGrp="1" noChangeArrowheads="1"/>
          </p:cNvSpPr>
          <p:nvPr>
            <p:ph type="body" idx="1"/>
          </p:nvPr>
        </p:nvSpPr>
        <p:spPr>
          <a:xfrm>
            <a:off x="685800" y="1981200"/>
            <a:ext cx="5334000" cy="4114800"/>
          </a:xfrm>
        </p:spPr>
        <p:txBody>
          <a:bodyPr/>
          <a:lstStyle/>
          <a:p>
            <a:pPr>
              <a:buFontTx/>
              <a:buNone/>
            </a:pPr>
            <a:r>
              <a:rPr lang="en-US"/>
              <a:t>proto-oncogene = </a:t>
            </a:r>
            <a:r>
              <a:rPr lang="en-US" i="1"/>
              <a:t>ras</a:t>
            </a:r>
          </a:p>
          <a:p>
            <a:pPr>
              <a:buFontTx/>
              <a:buNone/>
            </a:pPr>
            <a:r>
              <a:rPr lang="en-US"/>
              <a:t>Oncogene = mutated </a:t>
            </a:r>
            <a:r>
              <a:rPr lang="en-US" i="1"/>
              <a:t>ras</a:t>
            </a:r>
          </a:p>
          <a:p>
            <a:pPr>
              <a:buFontTx/>
              <a:buNone/>
            </a:pPr>
            <a:r>
              <a:rPr lang="en-US"/>
              <a:t>Always activated</a:t>
            </a:r>
          </a:p>
          <a:p>
            <a:pPr>
              <a:buFontTx/>
              <a:buNone/>
            </a:pPr>
            <a:r>
              <a:rPr lang="en-US"/>
              <a:t>Always stimulating</a:t>
            </a:r>
          </a:p>
          <a:p>
            <a:pPr>
              <a:buFontTx/>
              <a:buNone/>
            </a:pPr>
            <a:r>
              <a:rPr lang="en-US"/>
              <a:t>proliferation</a:t>
            </a:r>
          </a:p>
          <a:p>
            <a:pPr>
              <a:buFontTx/>
              <a:buNone/>
            </a:pPr>
            <a:endParaRPr lang="en-US" i="1"/>
          </a:p>
        </p:txBody>
      </p:sp>
      <p:pic>
        <p:nvPicPr>
          <p:cNvPr id="239620" name="Picture 4"/>
          <p:cNvPicPr>
            <a:picLocks noChangeAspect="1" noChangeArrowheads="1"/>
          </p:cNvPicPr>
          <p:nvPr/>
        </p:nvPicPr>
        <p:blipFill>
          <a:blip r:embed="rId2" cstate="print"/>
          <a:srcRect r="50000"/>
          <a:stretch>
            <a:fillRect/>
          </a:stretch>
        </p:blipFill>
        <p:spPr bwMode="auto">
          <a:xfrm>
            <a:off x="5181600" y="1295400"/>
            <a:ext cx="3484563" cy="5105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5C2CD7E-BB1E-4E75-ABF3-81B53F93802F}" type="slidenum">
              <a:rPr lang="en-US"/>
              <a:pPr/>
              <a:t>13</a:t>
            </a:fld>
            <a:endParaRPr lang="en-US"/>
          </a:p>
        </p:txBody>
      </p:sp>
      <p:sp>
        <p:nvSpPr>
          <p:cNvPr id="240642" name="Text Box 2"/>
          <p:cNvSpPr txBox="1">
            <a:spLocks noChangeArrowheads="1"/>
          </p:cNvSpPr>
          <p:nvPr/>
        </p:nvSpPr>
        <p:spPr bwMode="auto">
          <a:xfrm>
            <a:off x="228600" y="1295400"/>
            <a:ext cx="8751888" cy="5041900"/>
          </a:xfrm>
          <a:prstGeom prst="rect">
            <a:avLst/>
          </a:prstGeom>
          <a:noFill/>
          <a:ln w="12700">
            <a:solidFill>
              <a:schemeClr val="bg1"/>
            </a:solidFill>
            <a:miter lim="800000"/>
            <a:headEnd type="none" w="sm" len="sm"/>
            <a:tailEnd type="none" w="sm" len="sm"/>
          </a:ln>
          <a:effectLst/>
        </p:spPr>
        <p:txBody>
          <a:bodyPr wrap="none" lIns="85871" tIns="42936" rIns="85871" bIns="42936">
            <a:spAutoFit/>
          </a:bodyPr>
          <a:lstStyle/>
          <a:p>
            <a:pPr defTabSz="858838"/>
            <a:r>
              <a:rPr lang="en-US" sz="1800" b="1">
                <a:latin typeface="Arial" charset="0"/>
              </a:rPr>
              <a:t>		         	   </a:t>
            </a:r>
            <a:r>
              <a:rPr lang="en-US" sz="1800" b="1" i="1" u="sng">
                <a:latin typeface="Arial" charset="0"/>
              </a:rPr>
              <a:t>amino acid position</a:t>
            </a:r>
          </a:p>
          <a:p>
            <a:pPr defTabSz="858838"/>
            <a:endParaRPr lang="en-US" sz="1800" b="1" i="1" u="sng">
              <a:latin typeface="Arial" charset="0"/>
            </a:endParaRPr>
          </a:p>
          <a:p>
            <a:pPr defTabSz="858838"/>
            <a:r>
              <a:rPr lang="en-US" sz="1800" b="1" u="sng">
                <a:latin typeface="Arial" charset="0"/>
              </a:rPr>
              <a:t>Ras gene		 12	 59	 61		      Tumor        </a:t>
            </a:r>
          </a:p>
          <a:p>
            <a:pPr defTabSz="858838"/>
            <a:endParaRPr lang="en-US" sz="1800" b="1" u="sng">
              <a:latin typeface="Arial" charset="0"/>
            </a:endParaRPr>
          </a:p>
          <a:p>
            <a:pPr defTabSz="858838"/>
            <a:r>
              <a:rPr lang="en-US" sz="1800" b="1">
                <a:latin typeface="Arial" charset="0"/>
              </a:rPr>
              <a:t>c-ras (H, K, N)		Gly	Ala	Gln		normal cells</a:t>
            </a:r>
          </a:p>
          <a:p>
            <a:pPr defTabSz="858838"/>
            <a:endParaRPr lang="en-US" sz="1800" b="1">
              <a:latin typeface="Arial" charset="0"/>
            </a:endParaRPr>
          </a:p>
          <a:p>
            <a:pPr defTabSz="858838"/>
            <a:r>
              <a:rPr lang="en-US" sz="1800" b="1">
                <a:latin typeface="Arial" charset="0"/>
              </a:rPr>
              <a:t>H-ras			Gly	Ala	</a:t>
            </a:r>
            <a:r>
              <a:rPr lang="en-US" sz="1800" b="1">
                <a:solidFill>
                  <a:srgbClr val="FF0000"/>
                </a:solidFill>
                <a:latin typeface="Arial" charset="0"/>
              </a:rPr>
              <a:t>Leu</a:t>
            </a:r>
            <a:r>
              <a:rPr lang="en-US" sz="1800" b="1">
                <a:latin typeface="Arial" charset="0"/>
              </a:rPr>
              <a:t>		lung carcinoma</a:t>
            </a:r>
          </a:p>
          <a:p>
            <a:pPr defTabSz="858838"/>
            <a:r>
              <a:rPr lang="en-US" sz="1800" b="1">
                <a:latin typeface="Arial" charset="0"/>
              </a:rPr>
              <a:t>			</a:t>
            </a:r>
            <a:r>
              <a:rPr lang="en-US" sz="1800" b="1">
                <a:solidFill>
                  <a:srgbClr val="FF0000"/>
                </a:solidFill>
                <a:latin typeface="Arial" charset="0"/>
              </a:rPr>
              <a:t>Val</a:t>
            </a:r>
            <a:r>
              <a:rPr lang="en-US" sz="1800" b="1">
                <a:latin typeface="Arial" charset="0"/>
              </a:rPr>
              <a:t>	Ala	Gln		bladder carcinoma</a:t>
            </a:r>
          </a:p>
          <a:p>
            <a:pPr defTabSz="858838"/>
            <a:r>
              <a:rPr lang="en-US" sz="1800" b="1">
                <a:latin typeface="Arial" charset="0"/>
              </a:rPr>
              <a:t>K-ras			</a:t>
            </a:r>
            <a:r>
              <a:rPr lang="en-US" sz="1800" b="1">
                <a:solidFill>
                  <a:srgbClr val="FF0000"/>
                </a:solidFill>
                <a:latin typeface="Arial" charset="0"/>
              </a:rPr>
              <a:t>Cys</a:t>
            </a:r>
            <a:r>
              <a:rPr lang="en-US" sz="1800" b="1">
                <a:latin typeface="Arial" charset="0"/>
              </a:rPr>
              <a:t>	Ala	Gln		lung carcinoma</a:t>
            </a:r>
          </a:p>
          <a:p>
            <a:pPr defTabSz="858838"/>
            <a:r>
              <a:rPr lang="en-US" sz="1800" b="1">
                <a:latin typeface="Arial" charset="0"/>
              </a:rPr>
              <a:t>			</a:t>
            </a:r>
            <a:r>
              <a:rPr lang="en-US" sz="1800" b="1">
                <a:solidFill>
                  <a:srgbClr val="FF0000"/>
                </a:solidFill>
                <a:latin typeface="Arial" charset="0"/>
              </a:rPr>
              <a:t>Arg</a:t>
            </a:r>
            <a:r>
              <a:rPr lang="en-US" sz="1800" b="1">
                <a:latin typeface="Arial" charset="0"/>
              </a:rPr>
              <a:t>	Ala	Gln		lung carcinoma</a:t>
            </a:r>
          </a:p>
          <a:p>
            <a:pPr defTabSz="858838"/>
            <a:r>
              <a:rPr lang="en-US" sz="1800" b="1">
                <a:latin typeface="Arial" charset="0"/>
              </a:rPr>
              <a:t>			</a:t>
            </a:r>
            <a:r>
              <a:rPr lang="en-US" sz="1800" b="1">
                <a:solidFill>
                  <a:srgbClr val="FF0000"/>
                </a:solidFill>
                <a:latin typeface="Arial" charset="0"/>
              </a:rPr>
              <a:t>Val</a:t>
            </a:r>
            <a:r>
              <a:rPr lang="en-US" sz="1800" b="1">
                <a:latin typeface="Arial" charset="0"/>
              </a:rPr>
              <a:t>	Ala	Gln		colon carcinoma</a:t>
            </a:r>
          </a:p>
          <a:p>
            <a:pPr defTabSz="858838"/>
            <a:r>
              <a:rPr lang="en-US" sz="1800" b="1">
                <a:latin typeface="Arial" charset="0"/>
              </a:rPr>
              <a:t>N-ras			Gly	Ala	</a:t>
            </a:r>
            <a:r>
              <a:rPr lang="en-US" sz="1800" b="1">
                <a:solidFill>
                  <a:srgbClr val="FF0000"/>
                </a:solidFill>
                <a:latin typeface="Arial" charset="0"/>
              </a:rPr>
              <a:t>Lys</a:t>
            </a:r>
            <a:r>
              <a:rPr lang="en-US" sz="1800" b="1">
                <a:latin typeface="Arial" charset="0"/>
              </a:rPr>
              <a:t>		neuroblastoma</a:t>
            </a:r>
          </a:p>
          <a:p>
            <a:pPr defTabSz="858838"/>
            <a:r>
              <a:rPr lang="en-US" sz="1800" b="1">
                <a:latin typeface="Arial" charset="0"/>
              </a:rPr>
              <a:t>			Gly	Ala	</a:t>
            </a:r>
            <a:r>
              <a:rPr lang="en-US" sz="1800" b="1">
                <a:solidFill>
                  <a:srgbClr val="FF0000"/>
                </a:solidFill>
                <a:latin typeface="Arial" charset="0"/>
              </a:rPr>
              <a:t>Arg</a:t>
            </a:r>
            <a:r>
              <a:rPr lang="en-US" sz="1800" b="1">
                <a:latin typeface="Arial" charset="0"/>
              </a:rPr>
              <a:t>		lung carcinoma</a:t>
            </a:r>
          </a:p>
          <a:p>
            <a:pPr defTabSz="858838"/>
            <a:endParaRPr lang="en-US" sz="1800" b="1">
              <a:latin typeface="Arial" charset="0"/>
            </a:endParaRPr>
          </a:p>
          <a:p>
            <a:pPr defTabSz="858838"/>
            <a:r>
              <a:rPr lang="en-US" sz="1800" b="1">
                <a:latin typeface="Arial" charset="0"/>
              </a:rPr>
              <a:t>							</a:t>
            </a:r>
            <a:r>
              <a:rPr lang="en-US" sz="1800" b="1" u="sng">
                <a:latin typeface="Arial" charset="0"/>
              </a:rPr>
              <a:t>Murine sarcoma virus</a:t>
            </a:r>
            <a:endParaRPr lang="en-US" sz="1800" b="1">
              <a:latin typeface="Arial" charset="0"/>
            </a:endParaRPr>
          </a:p>
          <a:p>
            <a:pPr defTabSz="858838"/>
            <a:endParaRPr lang="en-US" sz="1800" b="1">
              <a:latin typeface="Arial" charset="0"/>
            </a:endParaRPr>
          </a:p>
          <a:p>
            <a:pPr defTabSz="858838"/>
            <a:r>
              <a:rPr lang="en-US" sz="1800" b="1">
                <a:latin typeface="Arial" charset="0"/>
              </a:rPr>
              <a:t>H-ras			</a:t>
            </a:r>
            <a:r>
              <a:rPr lang="en-US" sz="1800" b="1">
                <a:solidFill>
                  <a:srgbClr val="FF0000"/>
                </a:solidFill>
                <a:latin typeface="Arial" charset="0"/>
              </a:rPr>
              <a:t>Arg</a:t>
            </a:r>
            <a:r>
              <a:rPr lang="en-US" sz="1800" b="1">
                <a:latin typeface="Arial" charset="0"/>
              </a:rPr>
              <a:t>	</a:t>
            </a:r>
            <a:r>
              <a:rPr lang="en-US" sz="1800" b="1">
                <a:solidFill>
                  <a:srgbClr val="FF0000"/>
                </a:solidFill>
                <a:latin typeface="Arial" charset="0"/>
              </a:rPr>
              <a:t>Thr</a:t>
            </a:r>
            <a:r>
              <a:rPr lang="en-US" sz="1800" b="1">
                <a:latin typeface="Arial" charset="0"/>
              </a:rPr>
              <a:t>	Gln		Harvey strain</a:t>
            </a:r>
          </a:p>
          <a:p>
            <a:pPr defTabSz="858838"/>
            <a:r>
              <a:rPr lang="en-US" sz="1800" b="1">
                <a:latin typeface="Arial" charset="0"/>
              </a:rPr>
              <a:t>K-ras			</a:t>
            </a:r>
            <a:r>
              <a:rPr lang="en-US" sz="1800" b="1">
                <a:solidFill>
                  <a:srgbClr val="FF0000"/>
                </a:solidFill>
                <a:latin typeface="Arial" charset="0"/>
              </a:rPr>
              <a:t>Ser</a:t>
            </a:r>
            <a:r>
              <a:rPr lang="en-US" sz="1800" b="1">
                <a:latin typeface="Arial" charset="0"/>
              </a:rPr>
              <a:t>	</a:t>
            </a:r>
            <a:r>
              <a:rPr lang="en-US" sz="1800" b="1">
                <a:solidFill>
                  <a:srgbClr val="FF0000"/>
                </a:solidFill>
                <a:latin typeface="Arial" charset="0"/>
              </a:rPr>
              <a:t>Thr</a:t>
            </a:r>
            <a:r>
              <a:rPr lang="en-US" sz="1800" b="1">
                <a:latin typeface="Arial" charset="0"/>
              </a:rPr>
              <a:t>	Gln		Kirsten strain</a:t>
            </a:r>
            <a:endParaRPr lang="en-US" sz="1800" b="1" u="sng">
              <a:latin typeface="Arial" charset="0"/>
            </a:endParaRPr>
          </a:p>
        </p:txBody>
      </p:sp>
      <p:sp>
        <p:nvSpPr>
          <p:cNvPr id="240643" name="Text Box 3"/>
          <p:cNvSpPr txBox="1">
            <a:spLocks noChangeArrowheads="1"/>
          </p:cNvSpPr>
          <p:nvPr/>
        </p:nvSpPr>
        <p:spPr bwMode="auto">
          <a:xfrm>
            <a:off x="685800" y="381000"/>
            <a:ext cx="7553325" cy="835025"/>
          </a:xfrm>
          <a:prstGeom prst="rect">
            <a:avLst/>
          </a:prstGeom>
          <a:noFill/>
          <a:ln w="19050">
            <a:solidFill>
              <a:srgbClr val="CC0000"/>
            </a:solidFill>
            <a:miter lim="800000"/>
            <a:headEnd type="none" w="sm" len="sm"/>
            <a:tailEnd type="none" w="sm" len="sm"/>
          </a:ln>
          <a:effectLst/>
        </p:spPr>
        <p:txBody>
          <a:bodyPr lIns="85871" tIns="42936" rIns="85871" bIns="42936">
            <a:spAutoFit/>
          </a:bodyPr>
          <a:lstStyle/>
          <a:p>
            <a:pPr defTabSz="858838"/>
            <a:r>
              <a:rPr lang="en-US" b="1" i="1">
                <a:solidFill>
                  <a:schemeClr val="folHlink"/>
                </a:solidFill>
                <a:latin typeface="Arial" charset="0"/>
              </a:rPr>
              <a:t>Amino acid substitutions in Ras family proteins (inactivates GTPase)</a:t>
            </a:r>
            <a:endParaRPr lang="en-US" b="1">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134B98-618F-4ED1-B685-AA2B32B64A34}" type="slidenum">
              <a:rPr lang="en-US"/>
              <a:pPr/>
              <a:t>14</a:t>
            </a:fld>
            <a:endParaRPr lang="en-US"/>
          </a:p>
        </p:txBody>
      </p:sp>
      <p:sp>
        <p:nvSpPr>
          <p:cNvPr id="241666" name="Rectangle 2"/>
          <p:cNvSpPr>
            <a:spLocks noGrp="1" noChangeArrowheads="1"/>
          </p:cNvSpPr>
          <p:nvPr>
            <p:ph type="title"/>
          </p:nvPr>
        </p:nvSpPr>
        <p:spPr>
          <a:xfrm>
            <a:off x="304800" y="381000"/>
            <a:ext cx="8686800" cy="1143000"/>
          </a:xfrm>
        </p:spPr>
        <p:txBody>
          <a:bodyPr/>
          <a:lstStyle/>
          <a:p>
            <a:pPr algn="l"/>
            <a:r>
              <a:rPr lang="en-US" sz="3200" b="1" i="1">
                <a:solidFill>
                  <a:schemeClr val="folHlink"/>
                </a:solidFill>
                <a:latin typeface="Arial" charset="0"/>
              </a:rPr>
              <a:t>Activation mechanisms of proto-oncogenes</a:t>
            </a:r>
          </a:p>
        </p:txBody>
      </p:sp>
      <p:sp>
        <p:nvSpPr>
          <p:cNvPr id="241667" name="Rectangle 3"/>
          <p:cNvSpPr>
            <a:spLocks noGrp="1" noChangeArrowheads="1"/>
          </p:cNvSpPr>
          <p:nvPr>
            <p:ph type="body" idx="1"/>
          </p:nvPr>
        </p:nvSpPr>
        <p:spPr>
          <a:xfrm>
            <a:off x="685800" y="1676400"/>
            <a:ext cx="6629400" cy="1066800"/>
          </a:xfrm>
        </p:spPr>
        <p:txBody>
          <a:bodyPr/>
          <a:lstStyle/>
          <a:p>
            <a:pPr>
              <a:lnSpc>
                <a:spcPct val="90000"/>
              </a:lnSpc>
              <a:buFontTx/>
              <a:buNone/>
            </a:pPr>
            <a:r>
              <a:rPr lang="en-US" sz="2800"/>
              <a:t>proto-oncogene --&gt; oncogene</a:t>
            </a:r>
            <a:endParaRPr lang="en-US" sz="2800" i="1"/>
          </a:p>
          <a:p>
            <a:pPr>
              <a:lnSpc>
                <a:spcPct val="90000"/>
              </a:lnSpc>
              <a:buFontTx/>
              <a:buNone/>
            </a:pPr>
            <a:endParaRPr lang="en-US" sz="2800"/>
          </a:p>
          <a:p>
            <a:pPr>
              <a:lnSpc>
                <a:spcPct val="90000"/>
              </a:lnSpc>
              <a:buFontTx/>
              <a:buNone/>
            </a:pPr>
            <a:endParaRPr lang="en-US" sz="2800" i="1"/>
          </a:p>
        </p:txBody>
      </p:sp>
      <p:pic>
        <p:nvPicPr>
          <p:cNvPr id="241668" name="Picture 4"/>
          <p:cNvPicPr>
            <a:picLocks noChangeAspect="1" noChangeArrowheads="1"/>
          </p:cNvPicPr>
          <p:nvPr/>
        </p:nvPicPr>
        <p:blipFill>
          <a:blip r:embed="rId2" cstate="print"/>
          <a:srcRect b="3978"/>
          <a:stretch>
            <a:fillRect/>
          </a:stretch>
        </p:blipFill>
        <p:spPr bwMode="auto">
          <a:xfrm>
            <a:off x="914400" y="2743200"/>
            <a:ext cx="7391400" cy="34702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8671C2-F5D8-4EEA-B97F-D0298B9C7F8A}" type="slidenum">
              <a:rPr lang="en-US"/>
              <a:pPr/>
              <a:t>15</a:t>
            </a:fld>
            <a:endParaRPr lang="en-US"/>
          </a:p>
        </p:txBody>
      </p:sp>
      <p:sp>
        <p:nvSpPr>
          <p:cNvPr id="242690" name="Text Box 2"/>
          <p:cNvSpPr txBox="1">
            <a:spLocks noChangeArrowheads="1"/>
          </p:cNvSpPr>
          <p:nvPr/>
        </p:nvSpPr>
        <p:spPr bwMode="auto">
          <a:xfrm>
            <a:off x="144463" y="381000"/>
            <a:ext cx="8847137" cy="6046788"/>
          </a:xfrm>
          <a:prstGeom prst="rect">
            <a:avLst/>
          </a:prstGeom>
          <a:noFill/>
          <a:ln w="12700">
            <a:solidFill>
              <a:schemeClr val="bg1"/>
            </a:solidFill>
            <a:miter lim="800000"/>
            <a:headEnd type="none" w="sm" len="sm"/>
            <a:tailEnd type="none" w="sm" len="sm"/>
          </a:ln>
          <a:effectLst/>
        </p:spPr>
        <p:txBody>
          <a:bodyPr lIns="85871" tIns="42936" rIns="85871" bIns="42936">
            <a:spAutoFit/>
          </a:bodyPr>
          <a:lstStyle/>
          <a:p>
            <a:pPr defTabSz="858838"/>
            <a:r>
              <a:rPr lang="en-US" sz="1800" b="1">
                <a:latin typeface="Times New Roman" pitchFamily="18" charset="0"/>
              </a:rPr>
              <a:t>	</a:t>
            </a:r>
            <a:endParaRPr lang="en-US" sz="1800" b="1" i="1">
              <a:latin typeface="Times New Roman" pitchFamily="18" charset="0"/>
            </a:endParaRPr>
          </a:p>
          <a:p>
            <a:pPr algn="ctr" defTabSz="858838"/>
            <a:r>
              <a:rPr lang="en-US" b="1" i="1">
                <a:solidFill>
                  <a:schemeClr val="folHlink"/>
                </a:solidFill>
                <a:latin typeface="Times New Roman" pitchFamily="18" charset="0"/>
              </a:rPr>
              <a:t>CHROMOSOMAL REARRANGEMENTS OR TRANSLOCATIONS</a:t>
            </a:r>
          </a:p>
          <a:p>
            <a:pPr algn="ctr" defTabSz="858838"/>
            <a:endParaRPr lang="en-US" sz="1800" b="1" i="1">
              <a:latin typeface="Times New Roman" pitchFamily="18" charset="0"/>
            </a:endParaRPr>
          </a:p>
          <a:p>
            <a:pPr defTabSz="858838"/>
            <a:r>
              <a:rPr lang="en-US" sz="1800" b="1" u="sng">
                <a:latin typeface="Times New Roman" pitchFamily="18" charset="0"/>
              </a:rPr>
              <a:t>Neoplasm			Translocation			Proto-oncogene</a:t>
            </a:r>
            <a:endParaRPr lang="en-US" sz="1800" b="1">
              <a:latin typeface="Times New Roman" pitchFamily="18" charset="0"/>
            </a:endParaRPr>
          </a:p>
          <a:p>
            <a:pPr defTabSz="858838"/>
            <a:endParaRPr lang="en-US" sz="1800" b="1">
              <a:latin typeface="Times New Roman" pitchFamily="18" charset="0"/>
            </a:endParaRPr>
          </a:p>
          <a:p>
            <a:pPr defTabSz="858838"/>
            <a:r>
              <a:rPr lang="en-US" sz="1800" b="1">
                <a:latin typeface="Times New Roman" pitchFamily="18" charset="0"/>
              </a:rPr>
              <a:t>Burkitt lymphoma		 t(8;14)	80% of cases		c-myc</a:t>
            </a:r>
            <a:r>
              <a:rPr lang="en-US" sz="1800" b="1" baseline="30000">
                <a:latin typeface="Times New Roman" pitchFamily="18" charset="0"/>
              </a:rPr>
              <a:t>1</a:t>
            </a:r>
            <a:endParaRPr lang="en-US" sz="1800" b="1">
              <a:latin typeface="Times New Roman" pitchFamily="18" charset="0"/>
            </a:endParaRPr>
          </a:p>
          <a:p>
            <a:pPr defTabSz="858838"/>
            <a:r>
              <a:rPr lang="en-US" sz="1800" b="1">
                <a:latin typeface="Times New Roman" pitchFamily="18" charset="0"/>
              </a:rPr>
              <a:t>	    			 t(8;22)  15% of cases</a:t>
            </a:r>
          </a:p>
          <a:p>
            <a:pPr defTabSz="858838"/>
            <a:r>
              <a:rPr lang="en-US" sz="1800" b="1">
                <a:latin typeface="Times New Roman" pitchFamily="18" charset="0"/>
              </a:rPr>
              <a:t>	      			 t(2;8)       5% of cases</a:t>
            </a:r>
          </a:p>
          <a:p>
            <a:pPr defTabSz="858838"/>
            <a:endParaRPr lang="en-US" sz="1800" b="1">
              <a:latin typeface="Times New Roman" pitchFamily="18" charset="0"/>
            </a:endParaRPr>
          </a:p>
          <a:p>
            <a:pPr defTabSz="858838"/>
            <a:r>
              <a:rPr lang="en-US" sz="1800" b="1">
                <a:latin typeface="Times New Roman" pitchFamily="18" charset="0"/>
              </a:rPr>
              <a:t>Chronic myelogenous		t(9;22)	90-95% of cases	   	bcr-abl</a:t>
            </a:r>
            <a:r>
              <a:rPr lang="en-US" sz="1800" b="1" baseline="30000">
                <a:latin typeface="Times New Roman" pitchFamily="18" charset="0"/>
              </a:rPr>
              <a:t>2</a:t>
            </a:r>
            <a:endParaRPr lang="en-US" sz="1800" b="1">
              <a:latin typeface="Times New Roman" pitchFamily="18" charset="0"/>
            </a:endParaRPr>
          </a:p>
          <a:p>
            <a:pPr defTabSz="858838"/>
            <a:r>
              <a:rPr lang="en-US" sz="1800" b="1">
                <a:latin typeface="Times New Roman" pitchFamily="18" charset="0"/>
              </a:rPr>
              <a:t>leukemia</a:t>
            </a:r>
          </a:p>
          <a:p>
            <a:pPr defTabSz="858838"/>
            <a:endParaRPr lang="en-US" sz="1800" b="1">
              <a:solidFill>
                <a:srgbClr val="CC0000"/>
              </a:solidFill>
              <a:latin typeface="Times New Roman" pitchFamily="18" charset="0"/>
            </a:endParaRPr>
          </a:p>
          <a:p>
            <a:pPr defTabSz="858838"/>
            <a:r>
              <a:rPr lang="en-US" sz="1800" b="1">
                <a:latin typeface="Times New Roman" pitchFamily="18" charset="0"/>
              </a:rPr>
              <a:t>Acute lymphocytic		t(9;22)	10-15% of cases	    </a:t>
            </a:r>
            <a:r>
              <a:rPr lang="tr-TR" sz="1800" b="1">
                <a:latin typeface="Times New Roman" pitchFamily="18" charset="0"/>
              </a:rPr>
              <a:t>	</a:t>
            </a:r>
            <a:r>
              <a:rPr lang="en-US" sz="1800" b="1">
                <a:latin typeface="Times New Roman" pitchFamily="18" charset="0"/>
              </a:rPr>
              <a:t>bcr-abl</a:t>
            </a:r>
            <a:r>
              <a:rPr lang="en-US" sz="1800" b="1" baseline="30000">
                <a:latin typeface="Times New Roman" pitchFamily="18" charset="0"/>
              </a:rPr>
              <a:t>2</a:t>
            </a:r>
            <a:endParaRPr lang="en-US" sz="1800" b="1">
              <a:latin typeface="Times New Roman" pitchFamily="18" charset="0"/>
            </a:endParaRPr>
          </a:p>
          <a:p>
            <a:pPr defTabSz="858838"/>
            <a:r>
              <a:rPr lang="en-US" sz="1800" b="1">
                <a:latin typeface="Times New Roman" pitchFamily="18" charset="0"/>
              </a:rPr>
              <a:t>Leukemia</a:t>
            </a:r>
          </a:p>
          <a:p>
            <a:pPr defTabSz="858838"/>
            <a:endParaRPr lang="en-US" sz="1800" b="1">
              <a:latin typeface="Times New Roman" pitchFamily="18" charset="0"/>
            </a:endParaRPr>
          </a:p>
          <a:p>
            <a:pPr defTabSz="858838"/>
            <a:endParaRPr lang="en-US" sz="1800" b="1">
              <a:latin typeface="Times New Roman" pitchFamily="18" charset="0"/>
            </a:endParaRPr>
          </a:p>
          <a:p>
            <a:pPr defTabSz="858838"/>
            <a:endParaRPr lang="en-US" sz="1800" b="1">
              <a:latin typeface="Times New Roman" pitchFamily="18" charset="0"/>
            </a:endParaRPr>
          </a:p>
          <a:p>
            <a:pPr defTabSz="858838"/>
            <a:r>
              <a:rPr lang="en-US" sz="1800" b="1" baseline="30000">
                <a:latin typeface="Times New Roman" pitchFamily="18" charset="0"/>
              </a:rPr>
              <a:t>1</a:t>
            </a:r>
            <a:r>
              <a:rPr lang="en-US" sz="1800" b="1">
                <a:latin typeface="Times New Roman" pitchFamily="18" charset="0"/>
              </a:rPr>
              <a:t>c-myc is translocated to the IgG locus, which results in its activated expression</a:t>
            </a:r>
          </a:p>
          <a:p>
            <a:pPr defTabSz="858838"/>
            <a:endParaRPr lang="en-US" sz="1800" b="1">
              <a:latin typeface="Times New Roman" pitchFamily="18" charset="0"/>
            </a:endParaRPr>
          </a:p>
          <a:p>
            <a:pPr defTabSz="858838"/>
            <a:r>
              <a:rPr lang="en-US" sz="1800" b="1" baseline="30000">
                <a:latin typeface="Times New Roman" pitchFamily="18" charset="0"/>
              </a:rPr>
              <a:t>2</a:t>
            </a:r>
            <a:r>
              <a:rPr lang="en-US" sz="1800" b="1">
                <a:latin typeface="Times New Roman" pitchFamily="18" charset="0"/>
              </a:rPr>
              <a:t>bcr-abl fusion protein is produced, which results in a constitutively active abl kinase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4D707-3F89-4790-A878-52B28B7869BC}" type="slidenum">
              <a:rPr lang="en-US"/>
              <a:pPr/>
              <a:t>16</a:t>
            </a:fld>
            <a:endParaRPr lang="en-US"/>
          </a:p>
        </p:txBody>
      </p:sp>
      <p:sp>
        <p:nvSpPr>
          <p:cNvPr id="243714" name="Text Box 2"/>
          <p:cNvSpPr txBox="1">
            <a:spLocks noChangeArrowheads="1"/>
          </p:cNvSpPr>
          <p:nvPr/>
        </p:nvSpPr>
        <p:spPr bwMode="auto">
          <a:xfrm>
            <a:off x="395288" y="554038"/>
            <a:ext cx="8609012" cy="5564187"/>
          </a:xfrm>
          <a:prstGeom prst="rect">
            <a:avLst/>
          </a:prstGeom>
          <a:noFill/>
          <a:ln w="12700">
            <a:solidFill>
              <a:schemeClr val="bg1"/>
            </a:solidFill>
            <a:miter lim="800000"/>
            <a:headEnd type="none" w="sm" len="sm"/>
            <a:tailEnd type="none" w="sm" len="sm"/>
          </a:ln>
          <a:effectLst/>
        </p:spPr>
        <p:txBody>
          <a:bodyPr wrap="none" lIns="85871" tIns="42936" rIns="85871" bIns="42936">
            <a:spAutoFit/>
          </a:bodyPr>
          <a:lstStyle/>
          <a:p>
            <a:pPr defTabSz="858838"/>
            <a:r>
              <a:rPr lang="en-US" sz="2100" b="1">
                <a:latin typeface="Arial" charset="0"/>
              </a:rPr>
              <a:t>		   </a:t>
            </a:r>
            <a:r>
              <a:rPr lang="en-US" sz="3200" b="1" i="1">
                <a:solidFill>
                  <a:schemeClr val="folHlink"/>
                </a:solidFill>
                <a:latin typeface="Arial" charset="0"/>
              </a:rPr>
              <a:t>GENE AMPLIFICATION</a:t>
            </a:r>
            <a:endParaRPr lang="en-US" sz="2100" b="1">
              <a:latin typeface="Arial" charset="0"/>
            </a:endParaRPr>
          </a:p>
          <a:p>
            <a:pPr defTabSz="858838"/>
            <a:endParaRPr lang="en-US" sz="2100" b="1">
              <a:latin typeface="Arial" charset="0"/>
            </a:endParaRPr>
          </a:p>
          <a:p>
            <a:pPr defTabSz="858838"/>
            <a:r>
              <a:rPr lang="en-US" sz="1700" b="1" u="sng">
                <a:latin typeface="Arial" charset="0"/>
              </a:rPr>
              <a:t>Oncogene		Amplification		        Source of tumor        </a:t>
            </a:r>
            <a:endParaRPr lang="en-US" sz="1700" b="1">
              <a:latin typeface="Arial" charset="0"/>
            </a:endParaRPr>
          </a:p>
          <a:p>
            <a:pPr defTabSz="858838"/>
            <a:endParaRPr lang="en-US" sz="1700" b="1">
              <a:latin typeface="Arial" charset="0"/>
            </a:endParaRPr>
          </a:p>
          <a:p>
            <a:pPr defTabSz="858838"/>
            <a:r>
              <a:rPr lang="en-US" sz="1700" b="1">
                <a:latin typeface="Arial" charset="0"/>
              </a:rPr>
              <a:t> c-myc			  ~20-fold		leukemia and lung carcinoma</a:t>
            </a:r>
          </a:p>
          <a:p>
            <a:pPr defTabSz="858838"/>
            <a:endParaRPr lang="en-US" sz="1700" b="1">
              <a:latin typeface="Arial" charset="0"/>
            </a:endParaRPr>
          </a:p>
          <a:p>
            <a:pPr defTabSz="858838"/>
            <a:r>
              <a:rPr lang="en-US" sz="1700" b="1">
                <a:latin typeface="Arial" charset="0"/>
              </a:rPr>
              <a:t> N-myc			 5-1,000-fold		neuroblastoma</a:t>
            </a:r>
          </a:p>
          <a:p>
            <a:pPr defTabSz="858838"/>
            <a:r>
              <a:rPr lang="en-US" sz="1700" b="1">
                <a:latin typeface="Arial" charset="0"/>
              </a:rPr>
              <a:t>						retinoblastoma</a:t>
            </a:r>
          </a:p>
          <a:p>
            <a:pPr defTabSz="858838"/>
            <a:endParaRPr lang="en-US" sz="1700" b="1">
              <a:latin typeface="Arial" charset="0"/>
            </a:endParaRPr>
          </a:p>
          <a:p>
            <a:pPr defTabSz="858838"/>
            <a:r>
              <a:rPr lang="en-US" sz="1700" b="1">
                <a:latin typeface="Arial" charset="0"/>
              </a:rPr>
              <a:t> L-myc			 10-20-fold		small-cell lung cancer</a:t>
            </a:r>
          </a:p>
          <a:p>
            <a:pPr defTabSz="858838"/>
            <a:endParaRPr lang="en-US" sz="1700" b="1">
              <a:latin typeface="Arial" charset="0"/>
            </a:endParaRPr>
          </a:p>
          <a:p>
            <a:pPr defTabSz="858838"/>
            <a:r>
              <a:rPr lang="en-US" sz="1700" b="1">
                <a:latin typeface="Arial" charset="0"/>
              </a:rPr>
              <a:t> c-abl			  ~5-fold		chronic myoloid leukemia</a:t>
            </a:r>
          </a:p>
          <a:p>
            <a:pPr defTabSz="858838"/>
            <a:endParaRPr lang="en-US" sz="1700" b="1">
              <a:latin typeface="Arial" charset="0"/>
            </a:endParaRPr>
          </a:p>
          <a:p>
            <a:pPr defTabSz="858838"/>
            <a:r>
              <a:rPr lang="en-US" sz="1700" b="1">
                <a:latin typeface="Arial" charset="0"/>
              </a:rPr>
              <a:t> c-myb			 5-10-fold		acute myeloid leukemia</a:t>
            </a:r>
          </a:p>
          <a:p>
            <a:pPr defTabSz="858838"/>
            <a:r>
              <a:rPr lang="en-US" sz="1700" b="1">
                <a:latin typeface="Arial" charset="0"/>
              </a:rPr>
              <a:t>						colon carcinoma</a:t>
            </a:r>
          </a:p>
          <a:p>
            <a:pPr defTabSz="858838"/>
            <a:endParaRPr lang="en-US" sz="1700" b="1">
              <a:latin typeface="Arial" charset="0"/>
            </a:endParaRPr>
          </a:p>
          <a:p>
            <a:pPr defTabSz="858838"/>
            <a:r>
              <a:rPr lang="en-US" sz="1700" b="1">
                <a:latin typeface="Arial" charset="0"/>
              </a:rPr>
              <a:t> c-erbB			  ~30-fold		epidermoid carcinoma</a:t>
            </a:r>
          </a:p>
          <a:p>
            <a:pPr defTabSz="858838"/>
            <a:endParaRPr lang="en-US" sz="1700" b="1">
              <a:latin typeface="Arial" charset="0"/>
            </a:endParaRPr>
          </a:p>
          <a:p>
            <a:pPr defTabSz="858838"/>
            <a:r>
              <a:rPr lang="en-US" sz="1700" b="1">
                <a:latin typeface="Arial" charset="0"/>
              </a:rPr>
              <a:t> K-ras			  4-20-fold		colon carcinoma</a:t>
            </a:r>
          </a:p>
          <a:p>
            <a:pPr defTabSz="858838"/>
            <a:r>
              <a:rPr lang="en-US" sz="1700" b="1">
                <a:latin typeface="Arial" charset="0"/>
              </a:rPr>
              <a:t>			 30-60-fold		adrenocortical carcinoma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BC1257-7C37-434F-9DF4-1CADE2B1DD07}" type="slidenum">
              <a:rPr lang="en-US"/>
              <a:pPr/>
              <a:t>17</a:t>
            </a:fld>
            <a:endParaRPr lang="en-US"/>
          </a:p>
        </p:txBody>
      </p:sp>
      <p:sp>
        <p:nvSpPr>
          <p:cNvPr id="244738" name="Text Box 2"/>
          <p:cNvSpPr txBox="1">
            <a:spLocks noChangeArrowheads="1"/>
          </p:cNvSpPr>
          <p:nvPr/>
        </p:nvSpPr>
        <p:spPr bwMode="auto">
          <a:xfrm>
            <a:off x="295275" y="649288"/>
            <a:ext cx="8467725" cy="5289550"/>
          </a:xfrm>
          <a:prstGeom prst="rect">
            <a:avLst/>
          </a:prstGeom>
          <a:noFill/>
          <a:ln w="12700">
            <a:solidFill>
              <a:srgbClr val="CC0000"/>
            </a:solidFill>
            <a:miter lim="800000"/>
            <a:headEnd type="none" w="sm" len="sm"/>
            <a:tailEnd type="none" w="sm" len="sm"/>
          </a:ln>
          <a:effectLst/>
        </p:spPr>
        <p:txBody>
          <a:bodyPr lIns="85871" tIns="42936" rIns="85871" bIns="42936">
            <a:spAutoFit/>
          </a:bodyPr>
          <a:lstStyle/>
          <a:p>
            <a:pPr algn="ctr" defTabSz="858838"/>
            <a:r>
              <a:rPr lang="en-US" sz="2800" b="1">
                <a:solidFill>
                  <a:schemeClr val="folHlink"/>
                </a:solidFill>
                <a:latin typeface="Arial" charset="0"/>
              </a:rPr>
              <a:t>Oncogenes are usually dominant</a:t>
            </a:r>
          </a:p>
          <a:p>
            <a:pPr algn="ctr" defTabSz="858838"/>
            <a:r>
              <a:rPr lang="en-US" sz="2800" b="1">
                <a:solidFill>
                  <a:schemeClr val="folHlink"/>
                </a:solidFill>
                <a:latin typeface="Arial" charset="0"/>
              </a:rPr>
              <a:t>(gain of function)</a:t>
            </a:r>
            <a:endParaRPr lang="en-US" b="1">
              <a:latin typeface="Arial" charset="0"/>
            </a:endParaRPr>
          </a:p>
          <a:p>
            <a:pPr defTabSz="858838"/>
            <a:endParaRPr lang="en-US" b="1">
              <a:latin typeface="Arial" charset="0"/>
            </a:endParaRPr>
          </a:p>
          <a:p>
            <a:pPr marL="428625" lvl="1" defTabSz="858838">
              <a:buFontTx/>
              <a:buChar char="•"/>
            </a:pPr>
            <a:r>
              <a:rPr lang="en-US" b="1">
                <a:latin typeface="Arial" charset="0"/>
              </a:rPr>
              <a:t> cellular proto-oncogenes that have been mutated (and “activated”)</a:t>
            </a:r>
          </a:p>
          <a:p>
            <a:pPr marL="428625" lvl="1" defTabSz="858838">
              <a:buFontTx/>
              <a:buChar char="•"/>
            </a:pPr>
            <a:endParaRPr lang="en-US" b="1">
              <a:latin typeface="Arial" charset="0"/>
            </a:endParaRPr>
          </a:p>
          <a:p>
            <a:pPr marL="428625" lvl="1" defTabSz="858838">
              <a:buFontTx/>
              <a:buChar char="•"/>
            </a:pPr>
            <a:r>
              <a:rPr lang="en-US" b="1">
                <a:latin typeface="Arial" charset="0"/>
              </a:rPr>
              <a:t> cellular proto-oncogenes that have been captured by retroviruses and have been mutated in the process (and “activated”)</a:t>
            </a:r>
          </a:p>
          <a:p>
            <a:pPr marL="428625" lvl="1" defTabSz="858838"/>
            <a:endParaRPr lang="en-US" b="1">
              <a:latin typeface="Arial" charset="0"/>
            </a:endParaRPr>
          </a:p>
          <a:p>
            <a:pPr marL="428625" lvl="1" defTabSz="858838">
              <a:buFontTx/>
              <a:buChar char="•"/>
            </a:pPr>
            <a:r>
              <a:rPr lang="en-US" b="1">
                <a:latin typeface="Arial" charset="0"/>
              </a:rPr>
              <a:t> virus-specific genes that </a:t>
            </a:r>
            <a:r>
              <a:rPr lang="en-US" b="1" u="sng">
                <a:latin typeface="Arial" charset="0"/>
              </a:rPr>
              <a:t>behave</a:t>
            </a:r>
            <a:r>
              <a:rPr lang="en-US" b="1">
                <a:latin typeface="Arial" charset="0"/>
              </a:rPr>
              <a:t> like cellular proto-oncogenes that have been mutated to oncogenes (i.e., “activated”)</a:t>
            </a:r>
          </a:p>
          <a:p>
            <a:pPr defTabSz="858838"/>
            <a:endParaRPr lang="en-US" sz="2100" b="1">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66E1368-4FA4-42DC-96F0-0365D0AE37F3}" type="slidenum">
              <a:rPr lang="en-US"/>
              <a:pPr/>
              <a:t>18</a:t>
            </a:fld>
            <a:endParaRPr lang="en-US"/>
          </a:p>
        </p:txBody>
      </p:sp>
      <p:sp>
        <p:nvSpPr>
          <p:cNvPr id="245762" name="Rectangle 2"/>
          <p:cNvSpPr>
            <a:spLocks noGrp="1" noChangeArrowheads="1"/>
          </p:cNvSpPr>
          <p:nvPr>
            <p:ph type="title"/>
          </p:nvPr>
        </p:nvSpPr>
        <p:spPr>
          <a:xfrm>
            <a:off x="1066800" y="609600"/>
            <a:ext cx="7772400" cy="1143000"/>
          </a:xfrm>
        </p:spPr>
        <p:txBody>
          <a:bodyPr/>
          <a:lstStyle/>
          <a:p>
            <a:pPr algn="l"/>
            <a:r>
              <a:rPr lang="en-US" sz="4000" b="1" i="1">
                <a:solidFill>
                  <a:srgbClr val="CC0000"/>
                </a:solidFill>
              </a:rPr>
              <a:t>The result</a:t>
            </a:r>
            <a:r>
              <a:rPr lang="en-US" sz="4000" b="1">
                <a:solidFill>
                  <a:srgbClr val="CC0000"/>
                </a:solidFill>
              </a:rPr>
              <a:t>:</a:t>
            </a:r>
            <a:endParaRPr lang="en-US" sz="4000" b="1"/>
          </a:p>
        </p:txBody>
      </p:sp>
      <p:sp>
        <p:nvSpPr>
          <p:cNvPr id="245763" name="Rectangle 3"/>
          <p:cNvSpPr>
            <a:spLocks noGrp="1" noChangeArrowheads="1"/>
          </p:cNvSpPr>
          <p:nvPr>
            <p:ph type="body" idx="1"/>
          </p:nvPr>
        </p:nvSpPr>
        <p:spPr/>
        <p:txBody>
          <a:bodyPr/>
          <a:lstStyle/>
          <a:p>
            <a:r>
              <a:rPr lang="en-US" sz="2800" b="1"/>
              <a:t>Overproduction of growth factors</a:t>
            </a:r>
          </a:p>
          <a:p>
            <a:r>
              <a:rPr lang="en-US" sz="2800" b="1"/>
              <a:t>Flooding of the cell with replication signals</a:t>
            </a:r>
          </a:p>
          <a:p>
            <a:r>
              <a:rPr lang="en-US" sz="2800" b="1"/>
              <a:t>Uncontrolled stimulation in the intermediary pathways</a:t>
            </a:r>
          </a:p>
          <a:p>
            <a:r>
              <a:rPr lang="en-US" sz="2800" b="1"/>
              <a:t>Cell growth by elevated levels of transcription factors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955D511-17D4-4CA1-B9E9-F86BC020958B}" type="slidenum">
              <a:rPr lang="en-US"/>
              <a:pPr/>
              <a:t>19</a:t>
            </a:fld>
            <a:endParaRPr lang="en-US"/>
          </a:p>
        </p:txBody>
      </p:sp>
      <p:sp>
        <p:nvSpPr>
          <p:cNvPr id="246786" name="Rectangle 2"/>
          <p:cNvSpPr>
            <a:spLocks noGrp="1" noChangeArrowheads="1"/>
          </p:cNvSpPr>
          <p:nvPr>
            <p:ph type="title"/>
          </p:nvPr>
        </p:nvSpPr>
        <p:spPr/>
        <p:txBody>
          <a:bodyPr/>
          <a:lstStyle/>
          <a:p>
            <a:r>
              <a:rPr lang="en-US" i="1">
                <a:solidFill>
                  <a:schemeClr val="folHlink"/>
                </a:solidFill>
              </a:rPr>
              <a:t>Tumor suppressor genes</a:t>
            </a:r>
            <a:endParaRPr lang="en-US"/>
          </a:p>
        </p:txBody>
      </p:sp>
      <p:sp>
        <p:nvSpPr>
          <p:cNvPr id="246787" name="Rectangle 3"/>
          <p:cNvSpPr>
            <a:spLocks noGrp="1" noChangeArrowheads="1"/>
          </p:cNvSpPr>
          <p:nvPr>
            <p:ph type="body" idx="1"/>
          </p:nvPr>
        </p:nvSpPr>
        <p:spPr>
          <a:xfrm>
            <a:off x="381000" y="1981200"/>
            <a:ext cx="8763000" cy="4114800"/>
          </a:xfrm>
        </p:spPr>
        <p:txBody>
          <a:bodyPr/>
          <a:lstStyle/>
          <a:p>
            <a:pPr marL="609600" indent="-609600"/>
            <a:r>
              <a:rPr lang="en-US"/>
              <a:t>Normal function - inhibit cell proliferation</a:t>
            </a:r>
          </a:p>
          <a:p>
            <a:pPr marL="609600" indent="-609600"/>
            <a:r>
              <a:rPr lang="en-US"/>
              <a:t>Absence/inactivation of inhibitor --&gt; cancer</a:t>
            </a:r>
          </a:p>
          <a:p>
            <a:pPr marL="609600" indent="-609600"/>
            <a:r>
              <a:rPr lang="en-US"/>
              <a:t>Both gene copies must be defective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Define </a:t>
            </a:r>
            <a:r>
              <a:rPr lang="en-US" dirty="0" err="1" smtClean="0"/>
              <a:t>protoconcogene</a:t>
            </a:r>
            <a:r>
              <a:rPr lang="en-US" dirty="0" smtClean="0"/>
              <a:t> and </a:t>
            </a:r>
            <a:r>
              <a:rPr lang="en-US" dirty="0" err="1" smtClean="0"/>
              <a:t>ocogenes</a:t>
            </a:r>
            <a:endParaRPr lang="en-US" dirty="0" smtClean="0"/>
          </a:p>
          <a:p>
            <a:r>
              <a:rPr lang="en-US" dirty="0" smtClean="0"/>
              <a:t>Describe how these are involved in cancer</a:t>
            </a:r>
          </a:p>
          <a:p>
            <a:r>
              <a:rPr lang="en-US" dirty="0" smtClean="0"/>
              <a:t>Describe </a:t>
            </a:r>
            <a:r>
              <a:rPr lang="en-US" dirty="0" err="1" smtClean="0"/>
              <a:t>onco</a:t>
            </a:r>
            <a:r>
              <a:rPr lang="en-US" dirty="0" smtClean="0"/>
              <a:t> viruses</a:t>
            </a:r>
          </a:p>
          <a:p>
            <a:r>
              <a:rPr lang="en-US" dirty="0" smtClean="0"/>
              <a:t>Provide examples of </a:t>
            </a:r>
            <a:r>
              <a:rPr lang="en-US" dirty="0" err="1" smtClean="0"/>
              <a:t>oncoviruses</a:t>
            </a:r>
            <a:r>
              <a:rPr lang="en-US" dirty="0" smtClean="0"/>
              <a:t> and their role in cancer</a:t>
            </a:r>
            <a:endParaRPr lang="en-US" dirty="0"/>
          </a:p>
        </p:txBody>
      </p:sp>
      <p:sp>
        <p:nvSpPr>
          <p:cNvPr id="4" name="Date Placeholder 3"/>
          <p:cNvSpPr>
            <a:spLocks noGrp="1"/>
          </p:cNvSpPr>
          <p:nvPr>
            <p:ph type="dt" sz="half" idx="10"/>
          </p:nvPr>
        </p:nvSpPr>
        <p:spPr/>
        <p:txBody>
          <a:bodyPr/>
          <a:lstStyle/>
          <a:p>
            <a:fld id="{BEC2F32B-1705-45C2-AB93-201AF1DF2C69}" type="datetime1">
              <a:rPr lang="en-US" smtClean="0"/>
              <a:pPr/>
              <a:t>03-Dec-13</a:t>
            </a:fld>
            <a:endParaRPr lang="en-US"/>
          </a:p>
        </p:txBody>
      </p:sp>
      <p:sp>
        <p:nvSpPr>
          <p:cNvPr id="5" name="Footer Placeholder 4"/>
          <p:cNvSpPr>
            <a:spLocks noGrp="1"/>
          </p:cNvSpPr>
          <p:nvPr>
            <p:ph type="ftr" sz="quarter" idx="11"/>
          </p:nvPr>
        </p:nvSpPr>
        <p:spPr/>
        <p:txBody>
          <a:bodyPr/>
          <a:lstStyle/>
          <a:p>
            <a:r>
              <a:rPr lang="en-US" smtClean="0"/>
              <a:t>Dr.Wallace Bulimo</a:t>
            </a:r>
            <a:endParaRPr lang="en-US"/>
          </a:p>
        </p:txBody>
      </p:sp>
      <p:sp>
        <p:nvSpPr>
          <p:cNvPr id="6" name="Slide Number Placeholder 5"/>
          <p:cNvSpPr>
            <a:spLocks noGrp="1"/>
          </p:cNvSpPr>
          <p:nvPr>
            <p:ph type="sldNum" sz="quarter" idx="12"/>
          </p:nvPr>
        </p:nvSpPr>
        <p:spPr/>
        <p:txBody>
          <a:bodyPr/>
          <a:lstStyle/>
          <a:p>
            <a:fld id="{84FAB562-2B94-43C9-A868-8B0713626F7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88968B-A620-4DCA-BDA6-79F7993CE9E7}" type="slidenum">
              <a:rPr lang="en-US"/>
              <a:pPr/>
              <a:t>20</a:t>
            </a:fld>
            <a:endParaRPr lang="en-US"/>
          </a:p>
        </p:txBody>
      </p:sp>
      <p:sp>
        <p:nvSpPr>
          <p:cNvPr id="249858" name="Rectangle 2"/>
          <p:cNvSpPr>
            <a:spLocks noChangeArrowheads="1"/>
          </p:cNvSpPr>
          <p:nvPr/>
        </p:nvSpPr>
        <p:spPr bwMode="auto">
          <a:xfrm>
            <a:off x="76200" y="598488"/>
            <a:ext cx="9228138" cy="5756275"/>
          </a:xfrm>
          <a:prstGeom prst="rect">
            <a:avLst/>
          </a:prstGeom>
          <a:noFill/>
          <a:ln w="9525">
            <a:noFill/>
            <a:miter lim="800000"/>
            <a:headEnd/>
            <a:tailEnd/>
          </a:ln>
          <a:effectLst/>
        </p:spPr>
        <p:txBody>
          <a:bodyPr wrap="none">
            <a:spAutoFit/>
          </a:bodyPr>
          <a:lstStyle/>
          <a:p>
            <a:r>
              <a:rPr lang="en-US" sz="2100" b="1">
                <a:latin typeface="Arial" charset="0"/>
              </a:rPr>
              <a:t>		   </a:t>
            </a:r>
            <a:r>
              <a:rPr lang="en-US" sz="2800" b="1">
                <a:solidFill>
                  <a:srgbClr val="FF0000"/>
                </a:solidFill>
                <a:latin typeface="Arial" charset="0"/>
              </a:rPr>
              <a:t>TUMOR SUPPRESSOR GENES</a:t>
            </a:r>
            <a:endParaRPr lang="en-US" sz="2100" b="1">
              <a:solidFill>
                <a:srgbClr val="FF0000"/>
              </a:solidFill>
              <a:latin typeface="Arial" charset="0"/>
            </a:endParaRPr>
          </a:p>
          <a:p>
            <a:endParaRPr lang="en-US" sz="1700" b="1">
              <a:solidFill>
                <a:srgbClr val="FF0000"/>
              </a:solidFill>
              <a:latin typeface="Arial" charset="0"/>
            </a:endParaRPr>
          </a:p>
          <a:p>
            <a:r>
              <a:rPr lang="en-US" sz="1700" b="1" i="1">
                <a:solidFill>
                  <a:schemeClr val="folHlink"/>
                </a:solidFill>
                <a:latin typeface="Arial" charset="0"/>
              </a:rPr>
              <a:t>					</a:t>
            </a:r>
            <a:r>
              <a:rPr lang="en-US" sz="1700" b="1" i="1" u="sng">
                <a:solidFill>
                  <a:schemeClr val="folHlink"/>
                </a:solidFill>
                <a:latin typeface="Arial" charset="0"/>
              </a:rPr>
              <a:t>Disorders in which gene is affected</a:t>
            </a:r>
          </a:p>
          <a:p>
            <a:endParaRPr lang="en-US" sz="1700" b="1" i="1">
              <a:solidFill>
                <a:schemeClr val="folHlink"/>
              </a:solidFill>
              <a:latin typeface="Arial" charset="0"/>
            </a:endParaRPr>
          </a:p>
          <a:p>
            <a:r>
              <a:rPr lang="en-US" sz="1700" b="1" i="1" u="sng">
                <a:solidFill>
                  <a:schemeClr val="folHlink"/>
                </a:solidFill>
                <a:latin typeface="Arial" charset="0"/>
              </a:rPr>
              <a:t>Gene (locus)	</a:t>
            </a:r>
            <a:r>
              <a:rPr lang="en-US" sz="1700" b="1" i="1">
                <a:solidFill>
                  <a:schemeClr val="folHlink"/>
                </a:solidFill>
                <a:latin typeface="Arial" charset="0"/>
              </a:rPr>
              <a:t>   </a:t>
            </a:r>
            <a:r>
              <a:rPr lang="en-US" sz="1700" b="1" i="1" u="sng">
                <a:solidFill>
                  <a:schemeClr val="folHlink"/>
                </a:solidFill>
                <a:latin typeface="Arial" charset="0"/>
              </a:rPr>
              <a:t>Function		   Familial   	</a:t>
            </a:r>
            <a:r>
              <a:rPr lang="en-US" sz="1700" b="1" i="1">
                <a:solidFill>
                  <a:schemeClr val="folHlink"/>
                </a:solidFill>
                <a:latin typeface="Arial" charset="0"/>
              </a:rPr>
              <a:t>             </a:t>
            </a:r>
            <a:r>
              <a:rPr lang="en-US" sz="1700" b="1" i="1" u="sng">
                <a:solidFill>
                  <a:schemeClr val="folHlink"/>
                </a:solidFill>
                <a:latin typeface="Arial" charset="0"/>
              </a:rPr>
              <a:t>   Sporadic</a:t>
            </a:r>
            <a:r>
              <a:rPr lang="en-US" sz="1700" b="1" u="sng">
                <a:latin typeface="Arial" charset="0"/>
              </a:rPr>
              <a:t>   </a:t>
            </a:r>
          </a:p>
          <a:p>
            <a:endParaRPr lang="en-US" sz="1700" b="1">
              <a:latin typeface="Arial" charset="0"/>
            </a:endParaRPr>
          </a:p>
          <a:p>
            <a:r>
              <a:rPr lang="en-US" sz="1700" b="1">
                <a:latin typeface="Arial" charset="0"/>
              </a:rPr>
              <a:t> DCC (18q)	  cell surface		  unknown		colorectal</a:t>
            </a:r>
          </a:p>
          <a:p>
            <a:r>
              <a:rPr lang="en-US" sz="1700" b="1">
                <a:latin typeface="Arial" charset="0"/>
              </a:rPr>
              <a:t>		  interactions					   cancer</a:t>
            </a:r>
          </a:p>
          <a:p>
            <a:endParaRPr lang="en-US" sz="2100" b="1" u="sng">
              <a:latin typeface="Arial" charset="0"/>
            </a:endParaRPr>
          </a:p>
          <a:p>
            <a:r>
              <a:rPr lang="en-US" sz="1700" b="1">
                <a:latin typeface="Arial" charset="0"/>
              </a:rPr>
              <a:t> WT1 (11p)	  transcription		 Wilm’s tumor		lung cancer</a:t>
            </a:r>
          </a:p>
          <a:p>
            <a:endParaRPr lang="en-US" sz="1700" b="1">
              <a:latin typeface="Arial" charset="0"/>
            </a:endParaRPr>
          </a:p>
          <a:p>
            <a:endParaRPr lang="en-US" sz="1700" b="1">
              <a:latin typeface="Arial" charset="0"/>
            </a:endParaRPr>
          </a:p>
          <a:p>
            <a:r>
              <a:rPr lang="en-US" sz="1700" b="1">
                <a:latin typeface="Arial" charset="0"/>
              </a:rPr>
              <a:t> Rb1 (13q)	  transcription		 retinoblastoma		small-cell lung</a:t>
            </a:r>
          </a:p>
          <a:p>
            <a:r>
              <a:rPr lang="en-US" sz="1700" b="1">
                <a:latin typeface="Arial" charset="0"/>
              </a:rPr>
              <a:t>								   carcinoma</a:t>
            </a:r>
          </a:p>
          <a:p>
            <a:endParaRPr lang="en-US" sz="1700" b="1">
              <a:latin typeface="Arial" charset="0"/>
            </a:endParaRPr>
          </a:p>
          <a:p>
            <a:r>
              <a:rPr lang="en-US" sz="1700" b="1">
                <a:latin typeface="Arial" charset="0"/>
              </a:rPr>
              <a:t> p53 (17p)	  transcription		 Li-Fraumeni 		breast, colon,</a:t>
            </a:r>
          </a:p>
          <a:p>
            <a:r>
              <a:rPr lang="en-US" sz="1700" b="1">
                <a:latin typeface="Arial" charset="0"/>
              </a:rPr>
              <a:t>					    syndrome		 &amp; lung cancer</a:t>
            </a:r>
          </a:p>
          <a:p>
            <a:endParaRPr lang="en-US" sz="1700" b="1">
              <a:latin typeface="Arial" charset="0"/>
            </a:endParaRPr>
          </a:p>
          <a:p>
            <a:r>
              <a:rPr lang="en-US" sz="1700" b="1">
                <a:latin typeface="Arial" charset="0"/>
              </a:rPr>
              <a:t>BRCA1(17q) 	  transcriptional		breast cancer		breast/ovarian </a:t>
            </a:r>
          </a:p>
          <a:p>
            <a:r>
              <a:rPr lang="en-US" sz="1700" b="1">
                <a:latin typeface="Arial" charset="0"/>
              </a:rPr>
              <a:t>								tumors</a:t>
            </a:r>
          </a:p>
          <a:p>
            <a:r>
              <a:rPr lang="en-US" sz="1700" b="1">
                <a:latin typeface="Arial" charset="0"/>
              </a:rPr>
              <a:t>BRCA2 (13q)	  regulator/DNA repair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fld id="{D5C83409-41C9-458A-AB62-CA1649A41161}" type="slidenum">
              <a:rPr lang="en-US"/>
              <a:pPr/>
              <a:t>21</a:t>
            </a:fld>
            <a:endParaRPr lang="en-US"/>
          </a:p>
        </p:txBody>
      </p:sp>
      <p:sp>
        <p:nvSpPr>
          <p:cNvPr id="299012" name="Rectangle 4"/>
          <p:cNvSpPr>
            <a:spLocks noGrp="1" noChangeArrowheads="1"/>
          </p:cNvSpPr>
          <p:nvPr/>
        </p:nvSpPr>
        <p:spPr bwMode="auto">
          <a:xfrm>
            <a:off x="454025" y="274638"/>
            <a:ext cx="8229600" cy="1143000"/>
          </a:xfrm>
          <a:prstGeom prst="rect">
            <a:avLst/>
          </a:prstGeom>
          <a:noFill/>
          <a:ln w="9525">
            <a:noFill/>
            <a:miter lim="800000"/>
            <a:headEnd/>
            <a:tailEnd/>
          </a:ln>
          <a:effectLst/>
        </p:spPr>
        <p:txBody>
          <a:bodyPr anchor="ctr"/>
          <a:lstStyle/>
          <a:p>
            <a:pPr algn="ctr"/>
            <a:r>
              <a:rPr lang="tr-TR" sz="4000">
                <a:solidFill>
                  <a:schemeClr val="folHlink"/>
                </a:solidFill>
                <a:latin typeface="Comic Sans MS" charset="0"/>
              </a:rPr>
              <a:t>CELL CYCLE</a:t>
            </a:r>
            <a:endParaRPr lang="en-US" sz="4000">
              <a:solidFill>
                <a:srgbClr val="4D4D4D"/>
              </a:solidFill>
              <a:latin typeface="Comic Sans MS" charset="0"/>
            </a:endParaRPr>
          </a:p>
        </p:txBody>
      </p:sp>
      <p:grpSp>
        <p:nvGrpSpPr>
          <p:cNvPr id="2" name="Group 5"/>
          <p:cNvGrpSpPr>
            <a:grpSpLocks/>
          </p:cNvGrpSpPr>
          <p:nvPr/>
        </p:nvGrpSpPr>
        <p:grpSpPr bwMode="auto">
          <a:xfrm>
            <a:off x="2438400" y="1905000"/>
            <a:ext cx="4432300" cy="4049713"/>
            <a:chOff x="32" y="1136"/>
            <a:chExt cx="2896" cy="2622"/>
          </a:xfrm>
        </p:grpSpPr>
        <p:pic>
          <p:nvPicPr>
            <p:cNvPr id="299014" name="Picture 6"/>
            <p:cNvPicPr>
              <a:picLocks noChangeAspect="1" noChangeArrowheads="1"/>
            </p:cNvPicPr>
            <p:nvPr/>
          </p:nvPicPr>
          <p:blipFill>
            <a:blip r:embed="rId2" cstate="print"/>
            <a:srcRect/>
            <a:stretch>
              <a:fillRect/>
            </a:stretch>
          </p:blipFill>
          <p:spPr bwMode="auto">
            <a:xfrm>
              <a:off x="96" y="1136"/>
              <a:ext cx="2832" cy="2622"/>
            </a:xfrm>
            <a:prstGeom prst="rect">
              <a:avLst/>
            </a:prstGeom>
            <a:noFill/>
            <a:ln w="9525">
              <a:noFill/>
              <a:miter lim="800000"/>
              <a:headEnd/>
              <a:tailEnd/>
            </a:ln>
            <a:effectLst/>
          </p:spPr>
        </p:pic>
        <p:sp>
          <p:nvSpPr>
            <p:cNvPr id="299015" name="Text Box 7"/>
            <p:cNvSpPr txBox="1">
              <a:spLocks noChangeArrowheads="1"/>
            </p:cNvSpPr>
            <p:nvPr/>
          </p:nvSpPr>
          <p:spPr bwMode="auto">
            <a:xfrm>
              <a:off x="134" y="1291"/>
              <a:ext cx="801" cy="158"/>
            </a:xfrm>
            <a:prstGeom prst="rect">
              <a:avLst/>
            </a:prstGeom>
            <a:solidFill>
              <a:srgbClr val="A0A0A0"/>
            </a:solidFill>
            <a:ln w="9525">
              <a:noFill/>
              <a:miter lim="800000"/>
              <a:headEnd/>
              <a:tailEnd/>
            </a:ln>
            <a:effectLst/>
          </p:spPr>
          <p:txBody>
            <a:bodyPr wrap="none">
              <a:spAutoFit/>
            </a:bodyPr>
            <a:lstStyle/>
            <a:p>
              <a:r>
                <a:rPr lang="tr-TR" sz="1000" b="1">
                  <a:latin typeface="Verdana" charset="0"/>
                </a:rPr>
                <a:t>Daugther cell    </a:t>
              </a:r>
              <a:endParaRPr lang="en-US" sz="1000" b="1">
                <a:latin typeface="Verdana" charset="0"/>
              </a:endParaRPr>
            </a:p>
          </p:txBody>
        </p:sp>
        <p:sp>
          <p:nvSpPr>
            <p:cNvPr id="299016" name="Text Box 8"/>
            <p:cNvSpPr txBox="1">
              <a:spLocks noChangeArrowheads="1"/>
            </p:cNvSpPr>
            <p:nvPr/>
          </p:nvSpPr>
          <p:spPr bwMode="auto">
            <a:xfrm>
              <a:off x="123" y="1758"/>
              <a:ext cx="759" cy="158"/>
            </a:xfrm>
            <a:prstGeom prst="rect">
              <a:avLst/>
            </a:prstGeom>
            <a:solidFill>
              <a:srgbClr val="A0A0A0"/>
            </a:solidFill>
            <a:ln w="9525">
              <a:noFill/>
              <a:miter lim="800000"/>
              <a:headEnd/>
              <a:tailEnd/>
            </a:ln>
            <a:effectLst/>
          </p:spPr>
          <p:txBody>
            <a:bodyPr wrap="none">
              <a:spAutoFit/>
            </a:bodyPr>
            <a:lstStyle/>
            <a:p>
              <a:r>
                <a:rPr lang="tr-TR" sz="1000" b="1">
                  <a:latin typeface="Verdana" charset="0"/>
                </a:rPr>
                <a:t>Mitosis            </a:t>
              </a:r>
              <a:endParaRPr lang="en-US" sz="1000" b="1">
                <a:latin typeface="Verdana" charset="0"/>
              </a:endParaRPr>
            </a:p>
          </p:txBody>
        </p:sp>
        <p:sp>
          <p:nvSpPr>
            <p:cNvPr id="299017" name="Text Box 9"/>
            <p:cNvSpPr txBox="1">
              <a:spLocks noChangeArrowheads="1"/>
            </p:cNvSpPr>
            <p:nvPr/>
          </p:nvSpPr>
          <p:spPr bwMode="auto">
            <a:xfrm>
              <a:off x="96" y="2784"/>
              <a:ext cx="905" cy="257"/>
            </a:xfrm>
            <a:prstGeom prst="rect">
              <a:avLst/>
            </a:prstGeom>
            <a:solidFill>
              <a:srgbClr val="A0A0A0"/>
            </a:solidFill>
            <a:ln w="9525">
              <a:noFill/>
              <a:miter lim="800000"/>
              <a:headEnd/>
              <a:tailEnd/>
            </a:ln>
            <a:effectLst/>
          </p:spPr>
          <p:txBody>
            <a:bodyPr wrap="none">
              <a:spAutoFit/>
            </a:bodyPr>
            <a:lstStyle/>
            <a:p>
              <a:r>
                <a:rPr lang="tr-TR" sz="1000" b="1">
                  <a:latin typeface="Verdana" charset="0"/>
                </a:rPr>
                <a:t>  DNA   replication</a:t>
              </a:r>
            </a:p>
            <a:p>
              <a:r>
                <a:rPr lang="tr-TR" sz="1000" b="1">
                  <a:latin typeface="Verdana" charset="0"/>
                </a:rPr>
                <a:t> </a:t>
              </a:r>
              <a:endParaRPr lang="en-US" sz="1000" b="1">
                <a:latin typeface="Verdana" charset="0"/>
              </a:endParaRPr>
            </a:p>
          </p:txBody>
        </p:sp>
        <p:sp>
          <p:nvSpPr>
            <p:cNvPr id="299018" name="Text Box 10"/>
            <p:cNvSpPr txBox="1">
              <a:spLocks noChangeArrowheads="1"/>
            </p:cNvSpPr>
            <p:nvPr/>
          </p:nvSpPr>
          <p:spPr bwMode="auto">
            <a:xfrm>
              <a:off x="61" y="2935"/>
              <a:ext cx="120" cy="148"/>
            </a:xfrm>
            <a:prstGeom prst="rect">
              <a:avLst/>
            </a:prstGeom>
            <a:solidFill>
              <a:srgbClr val="A0A0A0"/>
            </a:solidFill>
            <a:ln w="9525">
              <a:noFill/>
              <a:miter lim="800000"/>
              <a:headEnd/>
              <a:tailEnd/>
            </a:ln>
            <a:effectLst/>
          </p:spPr>
          <p:txBody>
            <a:bodyPr wrap="none">
              <a:spAutoFit/>
            </a:bodyPr>
            <a:lstStyle/>
            <a:p>
              <a:endParaRPr lang="en-US" sz="900" b="1">
                <a:latin typeface="Verdana" charset="0"/>
              </a:endParaRPr>
            </a:p>
          </p:txBody>
        </p:sp>
        <p:sp>
          <p:nvSpPr>
            <p:cNvPr id="299019" name="Rectangle 11"/>
            <p:cNvSpPr>
              <a:spLocks noChangeArrowheads="1"/>
            </p:cNvSpPr>
            <p:nvPr/>
          </p:nvSpPr>
          <p:spPr bwMode="auto">
            <a:xfrm>
              <a:off x="32" y="2832"/>
              <a:ext cx="48" cy="336"/>
            </a:xfrm>
            <a:prstGeom prst="rect">
              <a:avLst/>
            </a:prstGeom>
            <a:solidFill>
              <a:schemeClr val="bg1"/>
            </a:solidFill>
            <a:ln w="9525">
              <a:noFill/>
              <a:miter lim="800000"/>
              <a:headEnd/>
              <a:tailEnd/>
            </a:ln>
            <a:effectLst/>
          </p:spPr>
          <p:txBody>
            <a:bodyPr wrap="none" anchor="ctr"/>
            <a:lstStyle/>
            <a:p>
              <a:endParaRPr lang="en-US"/>
            </a:p>
          </p:txBody>
        </p:sp>
        <p:sp>
          <p:nvSpPr>
            <p:cNvPr id="299020" name="Text Box 12"/>
            <p:cNvSpPr txBox="1">
              <a:spLocks noChangeArrowheads="1"/>
            </p:cNvSpPr>
            <p:nvPr/>
          </p:nvSpPr>
          <p:spPr bwMode="auto">
            <a:xfrm>
              <a:off x="1679" y="3512"/>
              <a:ext cx="685" cy="159"/>
            </a:xfrm>
            <a:prstGeom prst="rect">
              <a:avLst/>
            </a:prstGeom>
            <a:solidFill>
              <a:srgbClr val="A0A0A0"/>
            </a:solidFill>
            <a:ln w="9525">
              <a:noFill/>
              <a:miter lim="800000"/>
              <a:headEnd/>
              <a:tailEnd/>
            </a:ln>
            <a:effectLst/>
          </p:spPr>
          <p:txBody>
            <a:bodyPr wrap="none">
              <a:spAutoFit/>
            </a:bodyPr>
            <a:lstStyle/>
            <a:p>
              <a:pPr algn="ctr"/>
              <a:r>
                <a:rPr lang="en-US" sz="1000" b="1">
                  <a:latin typeface="Verdana" charset="0"/>
                </a:rPr>
                <a:t>Control Point</a:t>
              </a:r>
            </a:p>
          </p:txBody>
        </p:sp>
        <p:sp>
          <p:nvSpPr>
            <p:cNvPr id="299021" name="Rectangle 13"/>
            <p:cNvSpPr>
              <a:spLocks noChangeArrowheads="1"/>
            </p:cNvSpPr>
            <p:nvPr/>
          </p:nvSpPr>
          <p:spPr bwMode="auto">
            <a:xfrm>
              <a:off x="96" y="3552"/>
              <a:ext cx="1296" cy="144"/>
            </a:xfrm>
            <a:prstGeom prst="rect">
              <a:avLst/>
            </a:prstGeom>
            <a:solidFill>
              <a:srgbClr val="A0A0A0"/>
            </a:solidFill>
            <a:ln w="9525">
              <a:noFill/>
              <a:miter lim="800000"/>
              <a:headEnd/>
              <a:tailEnd/>
            </a:ln>
            <a:effectLst/>
          </p:spPr>
          <p:txBody>
            <a:bodyPr wrap="none" anchor="ctr"/>
            <a:lstStyle/>
            <a:p>
              <a:endParaRPr lang="en-US"/>
            </a:p>
          </p:txBody>
        </p:sp>
        <p:sp>
          <p:nvSpPr>
            <p:cNvPr id="299022" name="Text Box 14"/>
            <p:cNvSpPr txBox="1">
              <a:spLocks noChangeArrowheads="1"/>
            </p:cNvSpPr>
            <p:nvPr/>
          </p:nvSpPr>
          <p:spPr bwMode="auto">
            <a:xfrm>
              <a:off x="1578" y="1736"/>
              <a:ext cx="646" cy="159"/>
            </a:xfrm>
            <a:prstGeom prst="rect">
              <a:avLst/>
            </a:prstGeom>
            <a:solidFill>
              <a:srgbClr val="A0A0A0"/>
            </a:solidFill>
            <a:ln w="9525">
              <a:noFill/>
              <a:miter lim="800000"/>
              <a:headEnd/>
              <a:tailEnd/>
            </a:ln>
            <a:effectLst/>
          </p:spPr>
          <p:txBody>
            <a:bodyPr wrap="none">
              <a:spAutoFit/>
            </a:bodyPr>
            <a:lstStyle/>
            <a:p>
              <a:pPr algn="ctr"/>
              <a:r>
                <a:rPr lang="tr-TR" sz="1000" b="1">
                  <a:latin typeface="Verdana" charset="0"/>
                </a:rPr>
                <a:t>Gateway      </a:t>
              </a:r>
              <a:endParaRPr lang="en-US" sz="1000" b="1">
                <a:latin typeface="Verdana" charset="0"/>
              </a:endParaRPr>
            </a:p>
          </p:txBody>
        </p:sp>
        <p:sp>
          <p:nvSpPr>
            <p:cNvPr id="299023" name="Text Box 15"/>
            <p:cNvSpPr txBox="1">
              <a:spLocks noChangeArrowheads="1"/>
            </p:cNvSpPr>
            <p:nvPr/>
          </p:nvSpPr>
          <p:spPr bwMode="auto">
            <a:xfrm>
              <a:off x="2352" y="1958"/>
              <a:ext cx="542" cy="257"/>
            </a:xfrm>
            <a:prstGeom prst="rect">
              <a:avLst/>
            </a:prstGeom>
            <a:solidFill>
              <a:srgbClr val="A0A0A0"/>
            </a:solidFill>
            <a:ln w="9525">
              <a:noFill/>
              <a:miter lim="800000"/>
              <a:headEnd/>
              <a:tailEnd/>
            </a:ln>
            <a:effectLst/>
          </p:spPr>
          <p:txBody>
            <a:bodyPr wrap="none">
              <a:spAutoFit/>
            </a:bodyPr>
            <a:lstStyle/>
            <a:p>
              <a:pPr algn="ctr"/>
              <a:r>
                <a:rPr lang="tr-TR" sz="1000" b="1">
                  <a:latin typeface="Verdana" charset="0"/>
                </a:rPr>
                <a:t>Growth</a:t>
              </a:r>
            </a:p>
            <a:p>
              <a:pPr algn="ctr"/>
              <a:r>
                <a:rPr lang="tr-TR" sz="1000" b="1">
                  <a:latin typeface="Verdana" charset="0"/>
                </a:rPr>
                <a:t>Factors    </a:t>
              </a:r>
              <a:endParaRPr lang="en-US" sz="1000" b="1">
                <a:latin typeface="Verdana" charset="0"/>
              </a:endParaRPr>
            </a:p>
          </p:txBody>
        </p:sp>
        <p:sp>
          <p:nvSpPr>
            <p:cNvPr id="299024" name="Text Box 16"/>
            <p:cNvSpPr txBox="1">
              <a:spLocks noChangeArrowheads="1"/>
            </p:cNvSpPr>
            <p:nvPr/>
          </p:nvSpPr>
          <p:spPr bwMode="auto">
            <a:xfrm>
              <a:off x="2280" y="3184"/>
              <a:ext cx="622" cy="257"/>
            </a:xfrm>
            <a:prstGeom prst="rect">
              <a:avLst/>
            </a:prstGeom>
            <a:solidFill>
              <a:srgbClr val="A0A0A0"/>
            </a:solidFill>
            <a:ln w="9525">
              <a:noFill/>
              <a:miter lim="800000"/>
              <a:headEnd/>
              <a:tailEnd/>
            </a:ln>
            <a:effectLst/>
          </p:spPr>
          <p:txBody>
            <a:bodyPr>
              <a:spAutoFit/>
            </a:bodyPr>
            <a:lstStyle/>
            <a:p>
              <a:pPr algn="ctr"/>
              <a:r>
                <a:rPr lang="en-US" sz="1000" b="1">
                  <a:latin typeface="Verdana" charset="0"/>
                </a:rPr>
                <a:t>Cell cycle inhibitors</a:t>
              </a:r>
            </a:p>
          </p:txBody>
        </p:sp>
        <p:sp>
          <p:nvSpPr>
            <p:cNvPr id="299025" name="Text Box 17"/>
            <p:cNvSpPr txBox="1">
              <a:spLocks noChangeArrowheads="1"/>
            </p:cNvSpPr>
            <p:nvPr/>
          </p:nvSpPr>
          <p:spPr bwMode="auto">
            <a:xfrm>
              <a:off x="997" y="2592"/>
              <a:ext cx="905" cy="198"/>
            </a:xfrm>
            <a:prstGeom prst="rect">
              <a:avLst/>
            </a:prstGeom>
            <a:solidFill>
              <a:srgbClr val="A0A0A0"/>
            </a:solidFill>
            <a:ln w="9525">
              <a:noFill/>
              <a:miter lim="800000"/>
              <a:headEnd/>
              <a:tailEnd/>
            </a:ln>
            <a:effectLst/>
          </p:spPr>
          <p:txBody>
            <a:bodyPr wrap="none">
              <a:spAutoFit/>
            </a:bodyPr>
            <a:lstStyle/>
            <a:p>
              <a:pPr algn="ctr"/>
              <a:r>
                <a:rPr lang="tr-TR" sz="1400" b="1">
                  <a:solidFill>
                    <a:schemeClr val="accent2"/>
                  </a:solidFill>
                  <a:latin typeface="Verdana" charset="0"/>
                </a:rPr>
                <a:t> CELL CYCLE </a:t>
              </a:r>
              <a:endParaRPr lang="en-US" sz="1400" b="1">
                <a:solidFill>
                  <a:schemeClr val="accent2"/>
                </a:solidFill>
                <a:latin typeface="Verdana" charset="0"/>
              </a:endParaRPr>
            </a:p>
          </p:txBody>
        </p:sp>
        <p:sp>
          <p:nvSpPr>
            <p:cNvPr id="299026" name="Rectangle 18"/>
            <p:cNvSpPr>
              <a:spLocks noChangeArrowheads="1"/>
            </p:cNvSpPr>
            <p:nvPr/>
          </p:nvSpPr>
          <p:spPr bwMode="auto">
            <a:xfrm>
              <a:off x="2208" y="3168"/>
              <a:ext cx="96" cy="288"/>
            </a:xfrm>
            <a:prstGeom prst="rect">
              <a:avLst/>
            </a:prstGeom>
            <a:solidFill>
              <a:srgbClr val="A0A0A0"/>
            </a:solidFill>
            <a:ln w="9525">
              <a:noFill/>
              <a:miter lim="800000"/>
              <a:headEnd/>
              <a:tailEnd/>
            </a:ln>
            <a:effectLst/>
          </p:spPr>
          <p:txBody>
            <a:bodyPr wrap="none" anchor="ctr"/>
            <a:lstStyle/>
            <a:p>
              <a:endParaRPr lang="en-US"/>
            </a:p>
          </p:txBody>
        </p:sp>
      </p:grpSp>
      <p:sp>
        <p:nvSpPr>
          <p:cNvPr id="299027" name="Text Box 19"/>
          <p:cNvSpPr txBox="1">
            <a:spLocks noChangeArrowheads="1"/>
          </p:cNvSpPr>
          <p:nvPr/>
        </p:nvSpPr>
        <p:spPr bwMode="auto">
          <a:xfrm>
            <a:off x="3336925" y="4060825"/>
            <a:ext cx="282575" cy="304800"/>
          </a:xfrm>
          <a:prstGeom prst="rect">
            <a:avLst/>
          </a:prstGeom>
          <a:noFill/>
          <a:ln w="9525">
            <a:noFill/>
            <a:miter lim="800000"/>
            <a:headEnd/>
            <a:tailEnd/>
          </a:ln>
          <a:effectLst/>
        </p:spPr>
        <p:txBody>
          <a:bodyPr wrap="none">
            <a:spAutoFit/>
          </a:bodyPr>
          <a:lstStyle/>
          <a:p>
            <a:r>
              <a:rPr lang="en-US" sz="1400" b="1">
                <a:solidFill>
                  <a:srgbClr val="000000"/>
                </a:solidFill>
                <a:latin typeface="Times" pitchFamily="1" charset="0"/>
              </a:rPr>
              <a:t>S</a:t>
            </a:r>
            <a:endParaRPr lang="en-US">
              <a:solidFill>
                <a:srgbClr val="000000"/>
              </a:solidFill>
              <a:latin typeface="Times" pitchFamily="1"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09EEA9-1D41-464C-B42C-C269F444910E}" type="slidenum">
              <a:rPr lang="en-US"/>
              <a:pPr/>
              <a:t>22</a:t>
            </a:fld>
            <a:endParaRPr lang="en-US"/>
          </a:p>
        </p:txBody>
      </p:sp>
      <p:sp>
        <p:nvSpPr>
          <p:cNvPr id="283650" name="Rectangle 2"/>
          <p:cNvSpPr>
            <a:spLocks noGrp="1" noChangeArrowheads="1"/>
          </p:cNvSpPr>
          <p:nvPr>
            <p:ph type="title"/>
          </p:nvPr>
        </p:nvSpPr>
        <p:spPr>
          <a:xfrm>
            <a:off x="2590800" y="152400"/>
            <a:ext cx="3200400" cy="457200"/>
          </a:xfrm>
        </p:spPr>
        <p:txBody>
          <a:bodyPr>
            <a:normAutofit fontScale="90000"/>
          </a:bodyPr>
          <a:lstStyle/>
          <a:p>
            <a:r>
              <a:rPr lang="en-US" sz="4000" i="1">
                <a:solidFill>
                  <a:schemeClr val="folHlink"/>
                </a:solidFill>
              </a:rPr>
              <a:t>Rb</a:t>
            </a:r>
            <a:r>
              <a:rPr lang="en-US" sz="4000">
                <a:solidFill>
                  <a:schemeClr val="folHlink"/>
                </a:solidFill>
              </a:rPr>
              <a:t> gene</a:t>
            </a:r>
            <a:endParaRPr lang="en-US"/>
          </a:p>
        </p:txBody>
      </p:sp>
      <p:sp>
        <p:nvSpPr>
          <p:cNvPr id="283651" name="Rectangle 3"/>
          <p:cNvSpPr>
            <a:spLocks noGrp="1" noChangeArrowheads="1"/>
          </p:cNvSpPr>
          <p:nvPr>
            <p:ph type="body" idx="1"/>
          </p:nvPr>
        </p:nvSpPr>
        <p:spPr>
          <a:xfrm>
            <a:off x="304800" y="685800"/>
            <a:ext cx="7620000" cy="2971800"/>
          </a:xfrm>
        </p:spPr>
        <p:txBody>
          <a:bodyPr>
            <a:noAutofit/>
          </a:bodyPr>
          <a:lstStyle/>
          <a:p>
            <a:pPr>
              <a:lnSpc>
                <a:spcPct val="90000"/>
              </a:lnSpc>
            </a:pPr>
            <a:r>
              <a:rPr lang="en-US" sz="1600" dirty="0" err="1"/>
              <a:t>Rb</a:t>
            </a:r>
            <a:r>
              <a:rPr lang="en-US" sz="1600" dirty="0"/>
              <a:t> protein controls cell cycle moving past G1 checkpoint</a:t>
            </a:r>
          </a:p>
          <a:p>
            <a:pPr>
              <a:lnSpc>
                <a:spcPct val="90000"/>
              </a:lnSpc>
            </a:pPr>
            <a:r>
              <a:rPr lang="en-US" sz="1600" dirty="0" err="1"/>
              <a:t>Rb</a:t>
            </a:r>
            <a:r>
              <a:rPr lang="en-US" sz="1600" dirty="0"/>
              <a:t> protein binds regulatory transcription factor E2F </a:t>
            </a:r>
          </a:p>
          <a:p>
            <a:pPr>
              <a:lnSpc>
                <a:spcPct val="90000"/>
              </a:lnSpc>
            </a:pPr>
            <a:r>
              <a:rPr lang="en-US" sz="1600" dirty="0"/>
              <a:t>E2F required for synthesis of replication enzymes</a:t>
            </a:r>
            <a:endParaRPr lang="en-US" sz="1600" dirty="0">
              <a:solidFill>
                <a:srgbClr val="0000FF"/>
              </a:solidFill>
            </a:endParaRPr>
          </a:p>
          <a:p>
            <a:pPr>
              <a:lnSpc>
                <a:spcPct val="90000"/>
              </a:lnSpc>
            </a:pPr>
            <a:r>
              <a:rPr lang="en-US" sz="1600" dirty="0"/>
              <a:t>E2F - </a:t>
            </a:r>
            <a:r>
              <a:rPr lang="en-US" sz="1600" dirty="0" err="1"/>
              <a:t>Rb</a:t>
            </a:r>
            <a:r>
              <a:rPr lang="en-US" sz="1600" dirty="0"/>
              <a:t> bound = no transcription/replication</a:t>
            </a:r>
          </a:p>
          <a:p>
            <a:pPr>
              <a:lnSpc>
                <a:spcPct val="90000"/>
              </a:lnSpc>
            </a:pPr>
            <a:r>
              <a:rPr lang="en-US" sz="1600" dirty="0"/>
              <a:t>Growth factor --&gt; </a:t>
            </a:r>
            <a:r>
              <a:rPr lang="en-US" sz="1600" dirty="0" err="1"/>
              <a:t>Ras</a:t>
            </a:r>
            <a:r>
              <a:rPr lang="en-US" sz="1600" dirty="0"/>
              <a:t> pathway </a:t>
            </a:r>
          </a:p>
          <a:p>
            <a:pPr>
              <a:lnSpc>
                <a:spcPct val="90000"/>
              </a:lnSpc>
              <a:buFontTx/>
              <a:buNone/>
            </a:pPr>
            <a:r>
              <a:rPr lang="en-US" sz="1600" dirty="0"/>
              <a:t>	--&gt; G1Cdk-cyclin synthesized</a:t>
            </a:r>
          </a:p>
          <a:p>
            <a:pPr>
              <a:lnSpc>
                <a:spcPct val="90000"/>
              </a:lnSpc>
            </a:pPr>
            <a:r>
              <a:rPr lang="en-US" sz="1600" dirty="0"/>
              <a:t>Active G1 </a:t>
            </a:r>
            <a:r>
              <a:rPr lang="en-US" sz="1600" dirty="0" err="1"/>
              <a:t>Cdk-cyclin</a:t>
            </a:r>
            <a:r>
              <a:rPr lang="en-US" sz="1600" dirty="0"/>
              <a:t> </a:t>
            </a:r>
            <a:r>
              <a:rPr lang="en-US" sz="1600" dirty="0" err="1"/>
              <a:t>kinase</a:t>
            </a:r>
            <a:r>
              <a:rPr lang="en-US" sz="1600" dirty="0"/>
              <a:t> </a:t>
            </a:r>
            <a:r>
              <a:rPr lang="en-US" sz="1600" dirty="0" err="1"/>
              <a:t>phosphorylates</a:t>
            </a:r>
            <a:r>
              <a:rPr lang="en-US" sz="1600" dirty="0"/>
              <a:t> </a:t>
            </a:r>
            <a:r>
              <a:rPr lang="en-US" sz="1600" dirty="0" err="1"/>
              <a:t>Rb</a:t>
            </a:r>
            <a:endParaRPr lang="en-US" sz="1600" dirty="0"/>
          </a:p>
          <a:p>
            <a:pPr>
              <a:lnSpc>
                <a:spcPct val="90000"/>
              </a:lnSpc>
            </a:pPr>
            <a:r>
              <a:rPr lang="en-US" sz="1600" dirty="0"/>
              <a:t> </a:t>
            </a:r>
            <a:r>
              <a:rPr lang="en-US" sz="1600" dirty="0" err="1"/>
              <a:t>Phosphorylated</a:t>
            </a:r>
            <a:r>
              <a:rPr lang="en-US" sz="1600" dirty="0"/>
              <a:t> </a:t>
            </a:r>
            <a:r>
              <a:rPr lang="en-US" sz="1600" dirty="0" err="1"/>
              <a:t>Rb</a:t>
            </a:r>
            <a:r>
              <a:rPr lang="en-US" sz="1600" dirty="0"/>
              <a:t> cannot bind E2F   --&gt; S phase </a:t>
            </a:r>
          </a:p>
          <a:p>
            <a:pPr lvl="1">
              <a:lnSpc>
                <a:spcPct val="90000"/>
              </a:lnSpc>
            </a:pPr>
            <a:r>
              <a:rPr lang="en-US" sz="1600" dirty="0"/>
              <a:t>Disruption/deletion of </a:t>
            </a:r>
            <a:r>
              <a:rPr lang="en-US" sz="1600" i="1" dirty="0" err="1"/>
              <a:t>Rb</a:t>
            </a:r>
            <a:r>
              <a:rPr lang="en-US" sz="1600" dirty="0"/>
              <a:t> gene </a:t>
            </a:r>
          </a:p>
          <a:p>
            <a:pPr lvl="1">
              <a:lnSpc>
                <a:spcPct val="90000"/>
              </a:lnSpc>
            </a:pPr>
            <a:r>
              <a:rPr lang="en-US" sz="1600" dirty="0"/>
              <a:t>Inactivation of </a:t>
            </a:r>
            <a:r>
              <a:rPr lang="en-US" sz="1600" dirty="0" err="1"/>
              <a:t>Rb</a:t>
            </a:r>
            <a:r>
              <a:rPr lang="en-US" sz="1600" dirty="0"/>
              <a:t> protein</a:t>
            </a:r>
          </a:p>
          <a:p>
            <a:pPr>
              <a:lnSpc>
                <a:spcPct val="90000"/>
              </a:lnSpc>
              <a:buFontTx/>
              <a:buNone/>
            </a:pPr>
            <a:r>
              <a:rPr lang="en-US" sz="1600" dirty="0"/>
              <a:t>	 --&gt; uncontrolled cell proliferation --&gt; cancer</a:t>
            </a:r>
          </a:p>
          <a:p>
            <a:pPr>
              <a:lnSpc>
                <a:spcPct val="90000"/>
              </a:lnSpc>
              <a:buFontTx/>
              <a:buNone/>
            </a:pPr>
            <a:endParaRPr lang="en-US" sz="1600" dirty="0"/>
          </a:p>
        </p:txBody>
      </p:sp>
      <p:pic>
        <p:nvPicPr>
          <p:cNvPr id="283652" name="Picture 4"/>
          <p:cNvPicPr>
            <a:picLocks noChangeAspect="1" noChangeArrowheads="1"/>
          </p:cNvPicPr>
          <p:nvPr/>
        </p:nvPicPr>
        <p:blipFill>
          <a:blip r:embed="rId2" cstate="print"/>
          <a:srcRect/>
          <a:stretch>
            <a:fillRect/>
          </a:stretch>
        </p:blipFill>
        <p:spPr bwMode="auto">
          <a:xfrm>
            <a:off x="1676400" y="3794125"/>
            <a:ext cx="6350000" cy="30638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D765D8-A281-441E-B31E-12DF7C045C34}" type="slidenum">
              <a:rPr lang="en-US"/>
              <a:pPr/>
              <a:t>23</a:t>
            </a:fld>
            <a:endParaRPr lang="en-US"/>
          </a:p>
        </p:txBody>
      </p:sp>
      <p:sp>
        <p:nvSpPr>
          <p:cNvPr id="285698" name="Rectangle 2"/>
          <p:cNvSpPr>
            <a:spLocks noGrp="1" noChangeArrowheads="1"/>
          </p:cNvSpPr>
          <p:nvPr>
            <p:ph type="title"/>
          </p:nvPr>
        </p:nvSpPr>
        <p:spPr>
          <a:xfrm>
            <a:off x="2743200" y="152400"/>
            <a:ext cx="2971800" cy="838200"/>
          </a:xfrm>
        </p:spPr>
        <p:txBody>
          <a:bodyPr/>
          <a:lstStyle/>
          <a:p>
            <a:r>
              <a:rPr lang="en-US" sz="3600"/>
              <a:t>p53</a:t>
            </a:r>
            <a:endParaRPr lang="en-US"/>
          </a:p>
        </p:txBody>
      </p:sp>
      <p:pic>
        <p:nvPicPr>
          <p:cNvPr id="285699" name="Picture 3"/>
          <p:cNvPicPr>
            <a:picLocks noChangeAspect="1" noChangeArrowheads="1"/>
          </p:cNvPicPr>
          <p:nvPr/>
        </p:nvPicPr>
        <p:blipFill>
          <a:blip r:embed="rId2" cstate="print"/>
          <a:srcRect/>
          <a:stretch>
            <a:fillRect/>
          </a:stretch>
        </p:blipFill>
        <p:spPr bwMode="auto">
          <a:xfrm>
            <a:off x="6132513" y="2514600"/>
            <a:ext cx="3011487" cy="4343400"/>
          </a:xfrm>
          <a:prstGeom prst="rect">
            <a:avLst/>
          </a:prstGeom>
          <a:noFill/>
        </p:spPr>
      </p:pic>
      <p:sp>
        <p:nvSpPr>
          <p:cNvPr id="285700" name="Rectangle 4"/>
          <p:cNvSpPr>
            <a:spLocks noGrp="1" noChangeArrowheads="1"/>
          </p:cNvSpPr>
          <p:nvPr>
            <p:ph type="body" idx="1"/>
          </p:nvPr>
        </p:nvSpPr>
        <p:spPr>
          <a:xfrm>
            <a:off x="304800" y="914400"/>
            <a:ext cx="7772400" cy="4114800"/>
          </a:xfrm>
        </p:spPr>
        <p:txBody>
          <a:bodyPr/>
          <a:lstStyle/>
          <a:p>
            <a:pPr>
              <a:lnSpc>
                <a:spcPct val="90000"/>
              </a:lnSpc>
            </a:pPr>
            <a:r>
              <a:rPr lang="en-US" sz="2000"/>
              <a:t>Phosphyorylated p53 activates transcription of </a:t>
            </a:r>
            <a:r>
              <a:rPr lang="en-US" sz="2000" i="1"/>
              <a:t>p21</a:t>
            </a:r>
            <a:r>
              <a:rPr lang="en-US" sz="2000"/>
              <a:t> gene</a:t>
            </a:r>
          </a:p>
          <a:p>
            <a:pPr>
              <a:lnSpc>
                <a:spcPct val="90000"/>
              </a:lnSpc>
            </a:pPr>
            <a:r>
              <a:rPr lang="en-US" sz="2000"/>
              <a:t>p21 Cdk inhibitor (binds Cdk-cyclin complex --&gt; inhibits kinase activity)</a:t>
            </a:r>
          </a:p>
          <a:p>
            <a:pPr>
              <a:lnSpc>
                <a:spcPct val="90000"/>
              </a:lnSpc>
            </a:pPr>
            <a:r>
              <a:rPr lang="en-US" sz="2000"/>
              <a:t>Cell cycle arrested to allow</a:t>
            </a:r>
          </a:p>
          <a:p>
            <a:pPr>
              <a:lnSpc>
                <a:spcPct val="90000"/>
              </a:lnSpc>
              <a:buFontTx/>
              <a:buNone/>
            </a:pPr>
            <a:r>
              <a:rPr lang="en-US" sz="2000"/>
              <a:t> 	DNA to be repaired</a:t>
            </a:r>
          </a:p>
          <a:p>
            <a:pPr>
              <a:lnSpc>
                <a:spcPct val="90000"/>
              </a:lnSpc>
            </a:pPr>
            <a:r>
              <a:rPr lang="en-US" sz="2000">
                <a:solidFill>
                  <a:schemeClr val="folHlink"/>
                </a:solidFill>
              </a:rPr>
              <a:t>If damage cannot be repaired</a:t>
            </a:r>
          </a:p>
          <a:p>
            <a:pPr>
              <a:lnSpc>
                <a:spcPct val="90000"/>
              </a:lnSpc>
              <a:buFontTx/>
              <a:buNone/>
            </a:pPr>
            <a:r>
              <a:rPr lang="en-US" sz="2000">
                <a:solidFill>
                  <a:schemeClr val="folHlink"/>
                </a:solidFill>
              </a:rPr>
              <a:t>    --&gt; cell death (apoptosis)</a:t>
            </a:r>
          </a:p>
          <a:p>
            <a:pPr>
              <a:lnSpc>
                <a:spcPct val="90000"/>
              </a:lnSpc>
              <a:buFontTx/>
              <a:buNone/>
            </a:pPr>
            <a:endParaRPr lang="en-US" sz="2000">
              <a:solidFill>
                <a:schemeClr val="folHlink"/>
              </a:solidFill>
            </a:endParaRPr>
          </a:p>
          <a:p>
            <a:pPr>
              <a:lnSpc>
                <a:spcPct val="90000"/>
              </a:lnSpc>
            </a:pPr>
            <a:r>
              <a:rPr lang="en-US" sz="1400">
                <a:solidFill>
                  <a:schemeClr val="tx2"/>
                </a:solidFill>
              </a:rPr>
              <a:t>Disruption/deletion of </a:t>
            </a:r>
            <a:r>
              <a:rPr lang="en-US" sz="1400" i="1">
                <a:solidFill>
                  <a:schemeClr val="tx2"/>
                </a:solidFill>
              </a:rPr>
              <a:t>p53</a:t>
            </a:r>
            <a:r>
              <a:rPr lang="en-US" sz="1400">
                <a:solidFill>
                  <a:schemeClr val="tx2"/>
                </a:solidFill>
              </a:rPr>
              <a:t> gene </a:t>
            </a:r>
          </a:p>
          <a:p>
            <a:pPr>
              <a:lnSpc>
                <a:spcPct val="90000"/>
              </a:lnSpc>
            </a:pPr>
            <a:r>
              <a:rPr lang="en-US" sz="1400">
                <a:solidFill>
                  <a:schemeClr val="tx2"/>
                </a:solidFill>
              </a:rPr>
              <a:t>Inactivation of p53 protein</a:t>
            </a:r>
          </a:p>
          <a:p>
            <a:pPr>
              <a:lnSpc>
                <a:spcPct val="90000"/>
              </a:lnSpc>
              <a:buFontTx/>
              <a:buNone/>
            </a:pPr>
            <a:r>
              <a:rPr lang="en-US" sz="1400">
                <a:solidFill>
                  <a:schemeClr val="tx2"/>
                </a:solidFill>
              </a:rPr>
              <a:t> --&gt; uncorrected DNA damage  </a:t>
            </a:r>
          </a:p>
          <a:p>
            <a:pPr>
              <a:lnSpc>
                <a:spcPct val="90000"/>
              </a:lnSpc>
              <a:buFontTx/>
              <a:buNone/>
            </a:pPr>
            <a:r>
              <a:rPr lang="en-US" sz="1400">
                <a:solidFill>
                  <a:schemeClr val="tx2"/>
                </a:solidFill>
              </a:rPr>
              <a:t>--&gt; uncontrolled cell proliferation --&gt; cancer</a:t>
            </a:r>
            <a:endParaRPr lang="en-US" sz="240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5E97487-9CBB-4D45-B649-6E9C97BD1732}" type="slidenum">
              <a:rPr lang="en-US"/>
              <a:pPr/>
              <a:t>24</a:t>
            </a:fld>
            <a:endParaRPr lang="en-US"/>
          </a:p>
        </p:txBody>
      </p:sp>
      <p:sp>
        <p:nvSpPr>
          <p:cNvPr id="286722" name="Rectangle 2"/>
          <p:cNvSpPr>
            <a:spLocks noChangeArrowheads="1"/>
          </p:cNvSpPr>
          <p:nvPr/>
        </p:nvSpPr>
        <p:spPr bwMode="auto">
          <a:xfrm>
            <a:off x="381000" y="1447800"/>
            <a:ext cx="8001000" cy="4838700"/>
          </a:xfrm>
          <a:prstGeom prst="rect">
            <a:avLst/>
          </a:prstGeom>
          <a:noFill/>
          <a:ln w="9525">
            <a:noFill/>
            <a:miter lim="800000"/>
            <a:headEnd/>
            <a:tailEnd/>
          </a:ln>
          <a:effectLst/>
        </p:spPr>
        <p:txBody>
          <a:bodyPr>
            <a:spAutoFit/>
          </a:bodyPr>
          <a:lstStyle/>
          <a:p>
            <a:r>
              <a:rPr lang="en-US" b="1">
                <a:latin typeface="Times New Roman" pitchFamily="18" charset="0"/>
              </a:rPr>
              <a:t>These are genes that ensure each strand of genetic information is accurately copied during cell division of the cell cycle.</a:t>
            </a:r>
          </a:p>
          <a:p>
            <a:endParaRPr lang="en-US">
              <a:latin typeface="Times" pitchFamily="1" charset="0"/>
            </a:endParaRPr>
          </a:p>
          <a:p>
            <a:r>
              <a:rPr lang="en-US" b="1">
                <a:latin typeface="Times New Roman" pitchFamily="18" charset="0"/>
              </a:rPr>
              <a:t>Mutations in DNA repair genes lead to an increase in the frequency of mutations in other genes, such as proto-oncogenes and tumor suppressor genes.</a:t>
            </a:r>
            <a:r>
              <a:rPr lang="en-US" b="1">
                <a:latin typeface="Times" pitchFamily="1" charset="0"/>
              </a:rPr>
              <a:t> </a:t>
            </a:r>
          </a:p>
          <a:p>
            <a:endParaRPr lang="en-US" b="1">
              <a:latin typeface="Times" pitchFamily="1" charset="0"/>
            </a:endParaRPr>
          </a:p>
          <a:p>
            <a:r>
              <a:rPr lang="en-US" b="1">
                <a:latin typeface="Times" pitchFamily="1" charset="0"/>
              </a:rPr>
              <a:t>i.e. Breast cancer susceptibility genes (BRCA1 and BRCA2)</a:t>
            </a:r>
          </a:p>
          <a:p>
            <a:r>
              <a:rPr lang="en-US" b="1">
                <a:latin typeface="Times" pitchFamily="1" charset="0"/>
              </a:rPr>
              <a:t>Hereditary non-polyposis colon cancer  susceptibility genes </a:t>
            </a:r>
            <a:r>
              <a:rPr lang="tr-TR" b="1">
                <a:latin typeface="Times New Roman" pitchFamily="18" charset="0"/>
              </a:rPr>
              <a:t>(MSH2, MLH1, PMS1, PMS2) have DNA repair functions. Their mutation will cause tumorigenesis.</a:t>
            </a:r>
            <a:endParaRPr lang="en-US">
              <a:latin typeface="Times" pitchFamily="1" charset="0"/>
            </a:endParaRPr>
          </a:p>
          <a:p>
            <a:endParaRPr lang="en-US" b="1">
              <a:solidFill>
                <a:schemeClr val="folHlink"/>
              </a:solidFill>
              <a:latin typeface="Times New Roman" pitchFamily="18" charset="0"/>
            </a:endParaRPr>
          </a:p>
        </p:txBody>
      </p:sp>
      <p:sp>
        <p:nvSpPr>
          <p:cNvPr id="286723" name="Rectangle 3"/>
          <p:cNvSpPr>
            <a:spLocks noChangeArrowheads="1"/>
          </p:cNvSpPr>
          <p:nvPr/>
        </p:nvSpPr>
        <p:spPr bwMode="auto">
          <a:xfrm>
            <a:off x="685800" y="304800"/>
            <a:ext cx="6400800" cy="609600"/>
          </a:xfrm>
          <a:prstGeom prst="rect">
            <a:avLst/>
          </a:prstGeom>
          <a:noFill/>
          <a:ln w="3175">
            <a:solidFill>
              <a:schemeClr val="bg1"/>
            </a:solidFill>
            <a:miter lim="800000"/>
            <a:headEnd/>
            <a:tailEnd/>
          </a:ln>
          <a:effectLst/>
        </p:spPr>
        <p:txBody>
          <a:bodyPr anchor="ctr"/>
          <a:lstStyle/>
          <a:p>
            <a:pPr algn="ctr" eaLnBrk="1" hangingPunct="1"/>
            <a:r>
              <a:rPr lang="tr-TR" sz="4400" b="1" i="1">
                <a:solidFill>
                  <a:schemeClr val="folHlink"/>
                </a:solidFill>
                <a:latin typeface="Times New Roman" pitchFamily="18" charset="0"/>
              </a:rPr>
              <a:t>DNA REPAIR GENES</a:t>
            </a:r>
            <a:r>
              <a:rPr lang="tr-TR" sz="4000" i="1" u="sng">
                <a:solidFill>
                  <a:schemeClr val="tx2"/>
                </a:solidFill>
                <a:latin typeface="Times New Roman" pitchFamily="18" charset="0"/>
              </a:rPr>
              <a:t> </a:t>
            </a:r>
            <a:endParaRPr lang="tr-TR" sz="4000">
              <a:solidFill>
                <a:srgbClr val="E61B2C"/>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smtClean="0">
                <a:solidFill>
                  <a:srgbClr val="FF0000"/>
                </a:solidFill>
                <a:effectLst>
                  <a:outerShdw blurRad="38100" dist="38100" dir="2700000" algn="tl">
                    <a:srgbClr val="000000">
                      <a:alpha val="43137"/>
                    </a:srgbClr>
                  </a:outerShdw>
                </a:effectLst>
              </a:rPr>
              <a:t>Early </a:t>
            </a:r>
            <a:r>
              <a:rPr lang="en-US" sz="6600" b="1" dirty="0" smtClean="0">
                <a:solidFill>
                  <a:srgbClr val="FF0000"/>
                </a:solidFill>
                <a:effectLst>
                  <a:outerShdw blurRad="38100" dist="38100" dir="2700000" algn="tl">
                    <a:srgbClr val="000000">
                      <a:alpha val="43137"/>
                    </a:srgbClr>
                  </a:outerShdw>
                </a:effectLst>
              </a:rPr>
              <a:t>History of Viral causes of Cancer</a:t>
            </a:r>
            <a:endParaRPr lang="en-US" sz="6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3600" dirty="0" smtClean="0"/>
              <a:t>The theory that cancer could be caused by a virus began with the experiments of Oluf Bang and Vilhelm Ellerman in 1908 who first show that avian erythroblastosis (a form of chicken leukemia) could be transmitted by cell-free extracts. This was subsequently confirmed for solid tumors in chickens in </a:t>
            </a:r>
            <a:r>
              <a:rPr lang="en-US" sz="3600" b="1" dirty="0" smtClean="0">
                <a:solidFill>
                  <a:srgbClr val="002060"/>
                </a:solidFill>
                <a:effectLst>
                  <a:outerShdw blurRad="38100" dist="38100" dir="2700000" algn="tl">
                    <a:srgbClr val="000000">
                      <a:alpha val="43137"/>
                    </a:srgbClr>
                  </a:outerShdw>
                </a:effectLst>
              </a:rPr>
              <a:t>1910-1911 by Peyton Rous.</a:t>
            </a:r>
            <a:endParaRPr lang="en-US" sz="3600" b="1" dirty="0">
              <a:solidFill>
                <a:srgbClr val="00206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D175E73-957B-46B9-89B2-9D2F733F33A1}"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85872867-0B73-4474-9457-9DD41415A191}"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7" name="Rectangle 7"/>
          <p:cNvSpPr>
            <a:spLocks noGrp="1" noChangeArrowheads="1"/>
          </p:cNvSpPr>
          <p:nvPr>
            <p:ph type="title"/>
          </p:nvPr>
        </p:nvSpPr>
        <p:spPr/>
        <p:txBody>
          <a:bodyPr>
            <a:normAutofit/>
          </a:bodyPr>
          <a:lstStyle/>
          <a:p>
            <a:pPr eaLnBrk="1" hangingPunct="1"/>
            <a:r>
              <a:rPr lang="en-US" sz="6000" b="1" dirty="0" smtClean="0">
                <a:solidFill>
                  <a:srgbClr val="FF0066"/>
                </a:solidFill>
                <a:effectLst>
                  <a:outerShdw blurRad="38100" dist="38100" dir="2700000" algn="tl">
                    <a:srgbClr val="000000">
                      <a:alpha val="43137"/>
                    </a:srgbClr>
                  </a:outerShdw>
                </a:effectLst>
              </a:rPr>
              <a:t>Research History</a:t>
            </a:r>
          </a:p>
        </p:txBody>
      </p:sp>
      <p:sp>
        <p:nvSpPr>
          <p:cNvPr id="102409" name="Rectangle 9"/>
          <p:cNvSpPr>
            <a:spLocks noGrp="1" noChangeArrowheads="1"/>
          </p:cNvSpPr>
          <p:nvPr>
            <p:ph type="body" sz="half" idx="2"/>
          </p:nvPr>
        </p:nvSpPr>
        <p:spPr>
          <a:xfrm>
            <a:off x="4649788" y="1628800"/>
            <a:ext cx="3884612" cy="4391000"/>
          </a:xfrm>
        </p:spPr>
        <p:txBody>
          <a:bodyPr>
            <a:noAutofit/>
          </a:bodyPr>
          <a:lstStyle/>
          <a:p>
            <a:pPr eaLnBrk="1" hangingPunct="1">
              <a:lnSpc>
                <a:spcPct val="90000"/>
              </a:lnSpc>
              <a:buFont typeface="Wingdings" pitchFamily="2" charset="2"/>
              <a:buNone/>
            </a:pPr>
            <a:r>
              <a:rPr lang="en-US" b="1" dirty="0" smtClean="0"/>
              <a:t>  </a:t>
            </a:r>
            <a:r>
              <a:rPr lang="en-US" dirty="0" smtClean="0"/>
              <a:t>In 1908, </a:t>
            </a:r>
            <a:r>
              <a:rPr lang="en-US" b="1" dirty="0" smtClean="0"/>
              <a:t>Ellerman &amp; Bang</a:t>
            </a:r>
            <a:r>
              <a:rPr lang="en-US" dirty="0" smtClean="0"/>
              <a:t> first discovered virus, producing leukemia in chicken. </a:t>
            </a:r>
            <a:r>
              <a:rPr lang="en-US" b="1" dirty="0" smtClean="0"/>
              <a:t> </a:t>
            </a:r>
          </a:p>
          <a:p>
            <a:pPr eaLnBrk="1" hangingPunct="1">
              <a:lnSpc>
                <a:spcPct val="90000"/>
              </a:lnSpc>
              <a:buFont typeface="Wingdings" pitchFamily="2" charset="2"/>
              <a:buNone/>
            </a:pPr>
            <a:r>
              <a:rPr lang="en-US" b="1" dirty="0" smtClean="0"/>
              <a:t> </a:t>
            </a:r>
            <a:r>
              <a:rPr lang="en-US" dirty="0" smtClean="0"/>
              <a:t>In 1911</a:t>
            </a:r>
            <a:r>
              <a:rPr lang="en-US" b="1" dirty="0" smtClean="0"/>
              <a:t> Peyton Rous</a:t>
            </a:r>
            <a:r>
              <a:rPr lang="en-US" dirty="0" smtClean="0"/>
              <a:t> 1</a:t>
            </a:r>
            <a:r>
              <a:rPr lang="en-US" baseline="30000" dirty="0" smtClean="0"/>
              <a:t>st</a:t>
            </a:r>
            <a:r>
              <a:rPr lang="en-US" dirty="0" smtClean="0"/>
              <a:t> shows the presence of filterable sarcoma material that induce the CANCER.</a:t>
            </a:r>
          </a:p>
        </p:txBody>
      </p:sp>
      <p:pic>
        <p:nvPicPr>
          <p:cNvPr id="27652" name="Picture 13" descr="peyton-rous"/>
          <p:cNvPicPr>
            <a:picLocks noGrp="1" noChangeAspect="1" noChangeArrowheads="1"/>
          </p:cNvPicPr>
          <p:nvPr>
            <p:ph type="clipArt" sz="half" idx="1"/>
          </p:nvPr>
        </p:nvPicPr>
        <p:blipFill>
          <a:blip r:embed="rId2" cstate="print"/>
          <a:srcRect/>
          <a:stretch>
            <a:fillRect/>
          </a:stretch>
        </p:blipFill>
        <p:spPr>
          <a:xfrm>
            <a:off x="899592" y="1844824"/>
            <a:ext cx="3513584" cy="4342730"/>
          </a:xfrm>
        </p:spPr>
      </p:pic>
      <p:sp>
        <p:nvSpPr>
          <p:cNvPr id="2" name="Date Placeholder 1"/>
          <p:cNvSpPr>
            <a:spLocks noGrp="1"/>
          </p:cNvSpPr>
          <p:nvPr>
            <p:ph type="dt" sz="half" idx="10"/>
          </p:nvPr>
        </p:nvSpPr>
        <p:spPr/>
        <p:txBody>
          <a:bodyPr/>
          <a:lstStyle/>
          <a:p>
            <a:pPr>
              <a:defRPr/>
            </a:pPr>
            <a:fld id="{3A95D132-F4A0-4C9D-803D-9573D19FA4DF}" type="datetime1">
              <a:rPr lang="en-US" smtClean="0"/>
              <a:pPr>
                <a:defRPr/>
              </a:pPr>
              <a:t>03-Dec-13</a:t>
            </a:fld>
            <a:endParaRPr lang="en-US" dirty="0"/>
          </a:p>
        </p:txBody>
      </p:sp>
      <p:sp>
        <p:nvSpPr>
          <p:cNvPr id="3" name="Footer Placeholder 2"/>
          <p:cNvSpPr>
            <a:spLocks noGrp="1"/>
          </p:cNvSpPr>
          <p:nvPr>
            <p:ph type="ftr" sz="quarter" idx="11"/>
          </p:nvPr>
        </p:nvSpPr>
        <p:spPr/>
        <p:txBody>
          <a:bodyPr/>
          <a:lstStyle/>
          <a:p>
            <a:pPr>
              <a:defRPr/>
            </a:pPr>
            <a:r>
              <a:rPr lang="en-US" smtClean="0"/>
              <a:t>Dr.Wallace Bulimo</a:t>
            </a:r>
            <a:endParaRPr lang="en-US" dirty="0"/>
          </a:p>
        </p:txBody>
      </p:sp>
      <p:sp>
        <p:nvSpPr>
          <p:cNvPr id="4" name="Slide Number Placeholder 3"/>
          <p:cNvSpPr>
            <a:spLocks noGrp="1"/>
          </p:cNvSpPr>
          <p:nvPr>
            <p:ph type="sldNum" sz="quarter" idx="12"/>
          </p:nvPr>
        </p:nvSpPr>
        <p:spPr/>
        <p:txBody>
          <a:bodyPr/>
          <a:lstStyle/>
          <a:p>
            <a:pPr>
              <a:defRPr/>
            </a:pPr>
            <a:fld id="{B633EF8D-F353-4D7F-AA4B-E6E65A7067F4}" type="slidenum">
              <a:rPr lang="en-US" smtClean="0"/>
              <a:pPr>
                <a:defRPr/>
              </a:pPr>
              <a:t>26</a:t>
            </a:fld>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2407"/>
                                        </p:tgtEl>
                                        <p:attrNameLst>
                                          <p:attrName>style.visibility</p:attrName>
                                        </p:attrNameLst>
                                      </p:cBhvr>
                                      <p:to>
                                        <p:strVal val="visible"/>
                                      </p:to>
                                    </p:set>
                                    <p:anim calcmode="lin" valueType="num">
                                      <p:cBhvr>
                                        <p:cTn id="7" dur="2000" fill="hold"/>
                                        <p:tgtEl>
                                          <p:spTgt spid="102407"/>
                                        </p:tgtEl>
                                        <p:attrNameLst>
                                          <p:attrName>ppt_w</p:attrName>
                                        </p:attrNameLst>
                                      </p:cBhvr>
                                      <p:tavLst>
                                        <p:tav tm="0">
                                          <p:val>
                                            <p:strVal val="#ppt_w"/>
                                          </p:val>
                                        </p:tav>
                                        <p:tav tm="100000">
                                          <p:val>
                                            <p:strVal val="#ppt_w"/>
                                          </p:val>
                                        </p:tav>
                                      </p:tavLst>
                                    </p:anim>
                                    <p:anim calcmode="lin" valueType="num">
                                      <p:cBhvr>
                                        <p:cTn id="8" dur="2000" fill="hold"/>
                                        <p:tgtEl>
                                          <p:spTgt spid="102407"/>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2407"/>
                                        </p:tgtEl>
                                        <p:attrNameLst>
                                          <p:attrName>ppt_x</p:attrName>
                                        </p:attrNameLst>
                                      </p:cBhvr>
                                      <p:tavLst>
                                        <p:tav tm="0">
                                          <p:val>
                                            <p:strVal val="#ppt_x-.4"/>
                                          </p:val>
                                        </p:tav>
                                        <p:tav tm="100000">
                                          <p:val>
                                            <p:strVal val="#ppt_x"/>
                                          </p:val>
                                        </p:tav>
                                      </p:tavLst>
                                    </p:anim>
                                    <p:anim calcmode="lin" valueType="num">
                                      <p:cBhvr>
                                        <p:cTn id="10" dur="2000" fill="hold"/>
                                        <p:tgtEl>
                                          <p:spTgt spid="102407"/>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102409">
                                            <p:txEl>
                                              <p:pRg st="0" end="0"/>
                                            </p:txEl>
                                          </p:spTgt>
                                        </p:tgtEl>
                                        <p:attrNameLst>
                                          <p:attrName>style.visibility</p:attrName>
                                        </p:attrNameLst>
                                      </p:cBhvr>
                                      <p:to>
                                        <p:strVal val="visible"/>
                                      </p:to>
                                    </p:set>
                                    <p:animEffect transition="in" filter="fade">
                                      <p:cBhvr>
                                        <p:cTn id="15" dur="500">
                                          <p:stCondLst>
                                            <p:cond delay="0"/>
                                          </p:stCondLst>
                                        </p:cTn>
                                        <p:tgtEl>
                                          <p:spTgt spid="102409">
                                            <p:txEl>
                                              <p:pRg st="0" end="0"/>
                                            </p:txEl>
                                          </p:spTgt>
                                        </p:tgtEl>
                                      </p:cBhvr>
                                    </p:animEffect>
                                    <p:anim calcmode="lin" valueType="num">
                                      <p:cBhvr>
                                        <p:cTn id="16" dur="500" fill="hold">
                                          <p:stCondLst>
                                            <p:cond delay="0"/>
                                          </p:stCondLst>
                                        </p:cTn>
                                        <p:tgtEl>
                                          <p:spTgt spid="10240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024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02409">
                                            <p:txEl>
                                              <p:pRg st="1" end="1"/>
                                            </p:txEl>
                                          </p:spTgt>
                                        </p:tgtEl>
                                        <p:attrNameLst>
                                          <p:attrName>style.visibility</p:attrName>
                                        </p:attrNameLst>
                                      </p:cBhvr>
                                      <p:to>
                                        <p:strVal val="visible"/>
                                      </p:to>
                                    </p:set>
                                    <p:animEffect transition="in" filter="fade">
                                      <p:cBhvr>
                                        <p:cTn id="22" dur="500">
                                          <p:stCondLst>
                                            <p:cond delay="0"/>
                                          </p:stCondLst>
                                        </p:cTn>
                                        <p:tgtEl>
                                          <p:spTgt spid="102409">
                                            <p:txEl>
                                              <p:pRg st="1" end="1"/>
                                            </p:txEl>
                                          </p:spTgt>
                                        </p:tgtEl>
                                      </p:cBhvr>
                                    </p:animEffect>
                                    <p:anim calcmode="lin" valueType="num">
                                      <p:cBhvr>
                                        <p:cTn id="23" dur="500" fill="hold">
                                          <p:stCondLst>
                                            <p:cond delay="0"/>
                                          </p:stCondLst>
                                        </p:cTn>
                                        <p:tgtEl>
                                          <p:spTgt spid="102409">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10240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P spid="10240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800200"/>
          </a:xfrm>
        </p:spPr>
        <p:txBody>
          <a:bodyPr>
            <a:noAutofit/>
          </a:bodyPr>
          <a:lstStyle/>
          <a:p>
            <a:r>
              <a:rPr lang="en-US" sz="5400" b="1" dirty="0" smtClean="0">
                <a:solidFill>
                  <a:srgbClr val="FF0000"/>
                </a:solidFill>
              </a:rPr>
              <a:t>Relationship of viruses with malignancy</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  </a:t>
            </a:r>
            <a:r>
              <a:rPr lang="en-US" sz="3600" dirty="0" smtClean="0"/>
              <a:t>Ellerman &amp; Bang (1908) – leukemia in fowls</a:t>
            </a:r>
          </a:p>
          <a:p>
            <a:pPr>
              <a:buNone/>
            </a:pPr>
            <a:r>
              <a:rPr lang="en-US" sz="3600" dirty="0" smtClean="0"/>
              <a:t> Rous (1911) – fowl sarcoma</a:t>
            </a:r>
          </a:p>
          <a:p>
            <a:pPr>
              <a:buNone/>
            </a:pPr>
            <a:r>
              <a:rPr lang="en-US" sz="3600" dirty="0" smtClean="0"/>
              <a:t> Shope isolated Rabbit fibroma virus (1932), papilloma virus (1933)</a:t>
            </a:r>
          </a:p>
          <a:p>
            <a:pPr>
              <a:buNone/>
            </a:pPr>
            <a:r>
              <a:rPr lang="en-US" sz="3600" dirty="0" smtClean="0"/>
              <a:t> Bittner (1936) –Breast Ca in mice</a:t>
            </a:r>
            <a:endParaRPr lang="en-US" sz="3600"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0E44D2E7-7151-4E0B-B739-585762759F53}" type="datetime1">
              <a:rPr lang="en-US" smtClean="0"/>
              <a:pPr/>
              <a:t>03-Dec-13</a:t>
            </a:fld>
            <a:endParaRPr lang="en-US" dirty="0"/>
          </a:p>
        </p:txBody>
      </p:sp>
    </p:spTree>
    <p:extLst>
      <p:ext uri="{BB962C8B-B14F-4D97-AF65-F5344CB8AC3E}">
        <p14:creationId xmlns="" xmlns:p14="http://schemas.microsoft.com/office/powerpoint/2010/main" val="2011284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FF0000"/>
                </a:solidFill>
                <a:effectLst>
                  <a:outerShdw blurRad="38100" dist="38100" dir="2700000" algn="tl">
                    <a:srgbClr val="000000">
                      <a:alpha val="43137"/>
                    </a:srgbClr>
                  </a:outerShdw>
                </a:effectLst>
              </a:rPr>
              <a:t>Oncovirus</a:t>
            </a:r>
            <a:endParaRPr lang="en-US" sz="80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3600" dirty="0" smtClean="0"/>
              <a:t>An </a:t>
            </a:r>
            <a:r>
              <a:rPr lang="en-US" sz="3600" b="1" dirty="0" smtClean="0">
                <a:solidFill>
                  <a:srgbClr val="FF0000"/>
                </a:solidFill>
              </a:rPr>
              <a:t>oncovirus</a:t>
            </a:r>
            <a:r>
              <a:rPr lang="en-US" sz="3600" dirty="0" smtClean="0"/>
              <a:t> is a virus that can cause cancer. This term originated from studies of acutely-transforming retroviruses in the 1950–60s, often called oncornaviruses to denote their RNA virus origin. It now refers to any virus with a DNA or RNA genome causing cancer and is synonymous with "tumor virus" or "cancer virus". </a:t>
            </a:r>
            <a:endParaRPr lang="en-US" sz="3600"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C543CA52-E4B7-4F3A-B3DB-E2A9EE45DBEE}"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GB" sz="5400" b="1" dirty="0">
                <a:solidFill>
                  <a:srgbClr val="002060"/>
                </a:solidFill>
                <a:latin typeface="Comic Sans MS" pitchFamily="66" charset="0"/>
              </a:rPr>
              <a:t>by transforming cells         cancer</a:t>
            </a:r>
          </a:p>
        </p:txBody>
      </p:sp>
      <p:sp>
        <p:nvSpPr>
          <p:cNvPr id="27651"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endParaRPr lang="en-US" sz="2800" dirty="0">
              <a:latin typeface="Comic Sans MS" pitchFamily="66" charset="0"/>
            </a:endParaRPr>
          </a:p>
          <a:p>
            <a:pPr marL="342900" indent="-342900">
              <a:spcBef>
                <a:spcPct val="20000"/>
              </a:spcBef>
              <a:buFontTx/>
              <a:buChar char="•"/>
            </a:pPr>
            <a:r>
              <a:rPr lang="en-US" sz="3200" dirty="0">
                <a:latin typeface="Comic Sans MS" pitchFamily="66" charset="0"/>
              </a:rPr>
              <a:t>When a virus infects a cell, it expresses proteins that cause the cell to </a:t>
            </a:r>
            <a:r>
              <a:rPr lang="en-US" sz="3200" dirty="0" smtClean="0">
                <a:latin typeface="Comic Sans MS" pitchFamily="66" charset="0"/>
              </a:rPr>
              <a:t>proliferate </a:t>
            </a:r>
            <a:r>
              <a:rPr lang="en-US" sz="3200" dirty="0">
                <a:latin typeface="Comic Sans MS" pitchFamily="66" charset="0"/>
              </a:rPr>
              <a:t>and/or block </a:t>
            </a:r>
            <a:r>
              <a:rPr lang="en-US" sz="3200" dirty="0" smtClean="0">
                <a:latin typeface="Comic Sans MS" pitchFamily="66" charset="0"/>
              </a:rPr>
              <a:t>apoptosis</a:t>
            </a:r>
            <a:endParaRPr lang="en-US" sz="3200" dirty="0">
              <a:latin typeface="Comic Sans MS" pitchFamily="66" charset="0"/>
            </a:endParaRPr>
          </a:p>
          <a:p>
            <a:pPr marL="342900" indent="-342900">
              <a:spcBef>
                <a:spcPct val="20000"/>
              </a:spcBef>
              <a:buFontTx/>
              <a:buChar char="•"/>
            </a:pPr>
            <a:r>
              <a:rPr lang="en-US" sz="3200" dirty="0">
                <a:latin typeface="Comic Sans MS" pitchFamily="66" charset="0"/>
              </a:rPr>
              <a:t>Cancer is multi-factorial: Oncogenic viruses are very common, only a small % of people infected  actually get cancer</a:t>
            </a:r>
          </a:p>
          <a:p>
            <a:pPr marL="342900" indent="-342900">
              <a:spcBef>
                <a:spcPct val="20000"/>
              </a:spcBef>
            </a:pPr>
            <a:endParaRPr lang="en-US" sz="2800" dirty="0">
              <a:latin typeface="Comic Sans MS" pitchFamily="66" charset="0"/>
            </a:endParaRPr>
          </a:p>
          <a:p>
            <a:pPr marL="342900" indent="-342900">
              <a:spcBef>
                <a:spcPct val="20000"/>
              </a:spcBef>
              <a:buFontTx/>
              <a:buChar char="•"/>
            </a:pPr>
            <a:endParaRPr lang="en-US" sz="2800" dirty="0">
              <a:latin typeface="Comic Sans MS" pitchFamily="66" charset="0"/>
            </a:endParaRPr>
          </a:p>
        </p:txBody>
      </p:sp>
      <p:sp>
        <p:nvSpPr>
          <p:cNvPr id="27652" name="AutoShape 6"/>
          <p:cNvSpPr>
            <a:spLocks noChangeArrowheads="1"/>
          </p:cNvSpPr>
          <p:nvPr/>
        </p:nvSpPr>
        <p:spPr bwMode="auto">
          <a:xfrm>
            <a:off x="2819400" y="1447800"/>
            <a:ext cx="762000" cy="228600"/>
          </a:xfrm>
          <a:prstGeom prst="rightArrow">
            <a:avLst>
              <a:gd name="adj1" fmla="val 50000"/>
              <a:gd name="adj2" fmla="val 83333"/>
            </a:avLst>
          </a:prstGeom>
          <a:solidFill>
            <a:srgbClr val="FF0000"/>
          </a:solidFill>
          <a:ln w="9525">
            <a:noFill/>
            <a:miter lim="800000"/>
            <a:headEnd/>
            <a:tailEnd/>
          </a:ln>
        </p:spPr>
        <p:txBody>
          <a:bodyPr wrap="none" anchor="ctr"/>
          <a:lstStyle/>
          <a:p>
            <a:endParaRPr lang="en-US" dirty="0"/>
          </a:p>
        </p:txBody>
      </p:sp>
      <p:sp>
        <p:nvSpPr>
          <p:cNvPr id="2" name="Date Placeholder 1"/>
          <p:cNvSpPr>
            <a:spLocks noGrp="1"/>
          </p:cNvSpPr>
          <p:nvPr>
            <p:ph type="dt" sz="half" idx="10"/>
          </p:nvPr>
        </p:nvSpPr>
        <p:spPr/>
        <p:txBody>
          <a:bodyPr/>
          <a:lstStyle/>
          <a:p>
            <a:fld id="{4033F95E-AA17-42F4-BCC0-44E0FA975997}" type="datetime1">
              <a:rPr lang="en-US" smtClean="0"/>
              <a:pPr/>
              <a:t>03-Dec-13</a:t>
            </a:fld>
            <a:endParaRPr lang="en-US" dirty="0"/>
          </a:p>
        </p:txBody>
      </p:sp>
      <p:sp>
        <p:nvSpPr>
          <p:cNvPr id="3" name="Footer Placeholder 2"/>
          <p:cNvSpPr>
            <a:spLocks noGrp="1"/>
          </p:cNvSpPr>
          <p:nvPr>
            <p:ph type="ftr" sz="quarter" idx="11"/>
          </p:nvPr>
        </p:nvSpPr>
        <p:spPr/>
        <p:txBody>
          <a:bodyPr/>
          <a:lstStyle/>
          <a:p>
            <a:r>
              <a:rPr lang="en-US" smtClean="0"/>
              <a:t>Dr.Wallace Bulimo</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1" dirty="0" smtClean="0">
                <a:solidFill>
                  <a:srgbClr val="FF0000"/>
                </a:solidFill>
                <a:effectLst>
                  <a:outerShdw blurRad="38100" dist="38100" dir="2700000" algn="tl">
                    <a:srgbClr val="000000">
                      <a:alpha val="43137"/>
                    </a:srgbClr>
                  </a:outerShdw>
                </a:effectLst>
              </a:rPr>
              <a:t>What is Cancer</a:t>
            </a:r>
            <a:endParaRPr lang="en-US" sz="6600" b="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92500"/>
          </a:bodyPr>
          <a:lstStyle/>
          <a:p>
            <a:r>
              <a:rPr lang="en-US" sz="3600" dirty="0" smtClean="0"/>
              <a:t>Cancer results from alterations in critical regulatory genes</a:t>
            </a:r>
            <a:r>
              <a:rPr lang="en-US" sz="3600" dirty="0"/>
              <a:t> </a:t>
            </a:r>
            <a:r>
              <a:rPr lang="en-US" sz="3600" dirty="0" smtClean="0"/>
              <a:t>that control cell proliferation, differentiation, and survival. Studies of tumor viruses revealed that specific genes (called oncogenes) are capable of inducing cell transformation, thereby providing the first insights into </a:t>
            </a:r>
            <a:r>
              <a:rPr lang="en-US" sz="3900" b="1" dirty="0" smtClean="0">
                <a:solidFill>
                  <a:srgbClr val="FF0000"/>
                </a:solidFill>
              </a:rPr>
              <a:t>the molecular basis of cancer</a:t>
            </a:r>
            <a:r>
              <a:rPr lang="en-US" sz="3500" b="1" dirty="0" smtClean="0">
                <a:solidFill>
                  <a:srgbClr val="FF0000"/>
                </a:solidFill>
              </a:rPr>
              <a:t>.</a:t>
            </a:r>
            <a:endParaRPr lang="en-US" sz="3500" b="1" dirty="0">
              <a:solidFill>
                <a:srgbClr val="FF0000"/>
              </a:solidFill>
            </a:endParaRPr>
          </a:p>
        </p:txBody>
      </p:sp>
      <p:sp>
        <p:nvSpPr>
          <p:cNvPr id="2" name="Footer Placeholder 1"/>
          <p:cNvSpPr>
            <a:spLocks noGrp="1"/>
          </p:cNvSpPr>
          <p:nvPr>
            <p:ph type="ftr" sz="quarter" idx="11"/>
          </p:nvPr>
        </p:nvSpPr>
        <p:spPr/>
        <p:txBody>
          <a:bodyPr/>
          <a:lstStyle/>
          <a:p>
            <a:r>
              <a:rPr lang="en-US" smtClean="0"/>
              <a:t>Dr.Wallace Bulimo</a:t>
            </a:r>
            <a:endParaRPr lang="en-US" dirty="0"/>
          </a:p>
        </p:txBody>
      </p:sp>
      <p:sp>
        <p:nvSpPr>
          <p:cNvPr id="3" name="Slide Number Placeholder 2"/>
          <p:cNvSpPr>
            <a:spLocks noGrp="1"/>
          </p:cNvSpPr>
          <p:nvPr>
            <p:ph type="sldNum" sz="quarter" idx="12"/>
          </p:nvPr>
        </p:nvSpPr>
        <p:spPr/>
        <p:txBody>
          <a:bodyPr/>
          <a:lstStyle/>
          <a:p>
            <a:fld id="{6D175E73-957B-46B9-89B2-9D2F733F33A1}" type="slidenum">
              <a:rPr lang="en-US" smtClean="0"/>
              <a:pPr/>
              <a:t>3</a:t>
            </a:fld>
            <a:endParaRPr lang="en-US" dirty="0"/>
          </a:p>
        </p:txBody>
      </p:sp>
      <p:sp>
        <p:nvSpPr>
          <p:cNvPr id="6" name="Date Placeholder 5"/>
          <p:cNvSpPr>
            <a:spLocks noGrp="1"/>
          </p:cNvSpPr>
          <p:nvPr>
            <p:ph type="dt" sz="half" idx="10"/>
          </p:nvPr>
        </p:nvSpPr>
        <p:spPr/>
        <p:txBody>
          <a:bodyPr/>
          <a:lstStyle/>
          <a:p>
            <a:fld id="{C667D7A7-CD87-4B70-97E3-4336FD7DFDDE}"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6000" b="1" dirty="0">
                <a:solidFill>
                  <a:srgbClr val="FF0000"/>
                </a:solidFill>
                <a:effectLst>
                  <a:outerShdw blurRad="38100" dist="38100" dir="2700000" algn="tl">
                    <a:srgbClr val="000000">
                      <a:alpha val="43137"/>
                    </a:srgbClr>
                  </a:outerShdw>
                </a:effectLst>
                <a:latin typeface="Comic Sans MS" pitchFamily="66" charset="0"/>
              </a:rPr>
              <a:t>Major viral cancers</a:t>
            </a:r>
            <a:endParaRPr lang="en-GB" sz="6000" b="1" dirty="0">
              <a:solidFill>
                <a:srgbClr val="FF0000"/>
              </a:solidFill>
              <a:effectLst>
                <a:outerShdw blurRad="38100" dist="38100" dir="2700000" algn="tl">
                  <a:srgbClr val="000000">
                    <a:alpha val="43137"/>
                  </a:srgbClr>
                </a:outerShdw>
              </a:effectLst>
              <a:latin typeface="Comic Sans MS" pitchFamily="66" charset="0"/>
            </a:endParaRPr>
          </a:p>
        </p:txBody>
      </p:sp>
      <p:pic>
        <p:nvPicPr>
          <p:cNvPr id="28675" name="Picture 6" descr="kaposis_sarcoma_face"/>
          <p:cNvPicPr>
            <a:picLocks noChangeAspect="1" noChangeArrowheads="1"/>
          </p:cNvPicPr>
          <p:nvPr/>
        </p:nvPicPr>
        <p:blipFill>
          <a:blip r:embed="rId2" cstate="print"/>
          <a:srcRect/>
          <a:stretch>
            <a:fillRect/>
          </a:stretch>
        </p:blipFill>
        <p:spPr bwMode="auto">
          <a:xfrm>
            <a:off x="5940425" y="2579688"/>
            <a:ext cx="2794000" cy="3571875"/>
          </a:xfrm>
          <a:prstGeom prst="rect">
            <a:avLst/>
          </a:prstGeom>
          <a:noFill/>
          <a:ln w="9525">
            <a:noFill/>
            <a:miter lim="800000"/>
            <a:headEnd/>
            <a:tailEnd/>
          </a:ln>
        </p:spPr>
      </p:pic>
      <p:sp>
        <p:nvSpPr>
          <p:cNvPr id="28676" name="Text Box 7"/>
          <p:cNvSpPr txBox="1">
            <a:spLocks noChangeArrowheads="1"/>
          </p:cNvSpPr>
          <p:nvPr/>
        </p:nvSpPr>
        <p:spPr bwMode="auto">
          <a:xfrm>
            <a:off x="6261100" y="6308725"/>
            <a:ext cx="2882900" cy="304800"/>
          </a:xfrm>
          <a:prstGeom prst="rect">
            <a:avLst/>
          </a:prstGeom>
          <a:noFill/>
          <a:ln w="9525">
            <a:noFill/>
            <a:miter lim="800000"/>
            <a:headEnd/>
            <a:tailEnd/>
          </a:ln>
        </p:spPr>
        <p:txBody>
          <a:bodyPr wrap="none">
            <a:spAutoFit/>
          </a:bodyPr>
          <a:lstStyle/>
          <a:p>
            <a:pPr algn="ctr" eaLnBrk="0" hangingPunct="0"/>
            <a:r>
              <a:rPr lang="en-US" sz="1400" dirty="0">
                <a:latin typeface="Times New Roman" pitchFamily="18" charset="0"/>
              </a:rPr>
              <a:t>Copyright John Valentine DMD 1999</a:t>
            </a:r>
            <a:endParaRPr lang="en-GB" sz="1400" dirty="0">
              <a:latin typeface="Times New Roman" pitchFamily="18" charset="0"/>
            </a:endParaRPr>
          </a:p>
        </p:txBody>
      </p:sp>
      <p:sp>
        <p:nvSpPr>
          <p:cNvPr id="28677" name="Rectangle 5"/>
          <p:cNvSpPr>
            <a:spLocks noChangeArrowheads="1"/>
          </p:cNvSpPr>
          <p:nvPr/>
        </p:nvSpPr>
        <p:spPr bwMode="auto">
          <a:xfrm>
            <a:off x="0" y="3213100"/>
            <a:ext cx="7772400" cy="2384425"/>
          </a:xfrm>
          <a:prstGeom prst="rect">
            <a:avLst/>
          </a:prstGeom>
          <a:noFill/>
          <a:ln w="9525">
            <a:noFill/>
            <a:miter lim="800000"/>
            <a:headEnd/>
            <a:tailEnd/>
          </a:ln>
        </p:spPr>
        <p:txBody>
          <a:bodyPr/>
          <a:lstStyle/>
          <a:p>
            <a:pPr marL="742950" lvl="1" indent="-285750">
              <a:spcBef>
                <a:spcPct val="20000"/>
              </a:spcBef>
              <a:buFontTx/>
              <a:buChar char="–"/>
            </a:pPr>
            <a:r>
              <a:rPr lang="en-US" sz="3600" dirty="0">
                <a:latin typeface="Comic Sans MS" pitchFamily="66" charset="0"/>
              </a:rPr>
              <a:t>Cancer of the cervix</a:t>
            </a:r>
          </a:p>
          <a:p>
            <a:pPr marL="742950" lvl="1" indent="-285750">
              <a:spcBef>
                <a:spcPct val="20000"/>
              </a:spcBef>
              <a:buFontTx/>
              <a:buChar char="–"/>
            </a:pPr>
            <a:r>
              <a:rPr lang="en-US" sz="3600" dirty="0">
                <a:latin typeface="Comic Sans MS" pitchFamily="66" charset="0"/>
              </a:rPr>
              <a:t>Cancer of the liver</a:t>
            </a:r>
          </a:p>
          <a:p>
            <a:pPr marL="742950" lvl="1" indent="-285750">
              <a:spcBef>
                <a:spcPct val="20000"/>
              </a:spcBef>
              <a:buFontTx/>
              <a:buChar char="–"/>
            </a:pPr>
            <a:r>
              <a:rPr lang="en-US" sz="3600" dirty="0">
                <a:latin typeface="Comic Sans MS" pitchFamily="66" charset="0"/>
              </a:rPr>
              <a:t>Certain </a:t>
            </a:r>
            <a:r>
              <a:rPr lang="en-US" sz="3600" dirty="0" smtClean="0">
                <a:latin typeface="Comic Sans MS" pitchFamily="66" charset="0"/>
              </a:rPr>
              <a:t>leukemia's </a:t>
            </a:r>
            <a:r>
              <a:rPr lang="en-US" sz="3600" dirty="0">
                <a:latin typeface="Comic Sans MS" pitchFamily="66" charset="0"/>
              </a:rPr>
              <a:t>&amp; lymphomas</a:t>
            </a:r>
          </a:p>
          <a:p>
            <a:pPr marL="742950" lvl="1" indent="-285750">
              <a:spcBef>
                <a:spcPct val="20000"/>
              </a:spcBef>
              <a:buFontTx/>
              <a:buChar char="–"/>
            </a:pPr>
            <a:r>
              <a:rPr lang="en-US" sz="3600" dirty="0">
                <a:latin typeface="Comic Sans MS" pitchFamily="66" charset="0"/>
              </a:rPr>
              <a:t>Kaposi’s sarcoma</a:t>
            </a:r>
          </a:p>
          <a:p>
            <a:pPr marL="342900" indent="-342900">
              <a:spcBef>
                <a:spcPct val="20000"/>
              </a:spcBef>
              <a:buFontTx/>
              <a:buChar char="•"/>
            </a:pPr>
            <a:endParaRPr lang="en-GB" sz="4000" dirty="0">
              <a:latin typeface="Comic Sans MS" pitchFamily="66" charset="0"/>
            </a:endParaRPr>
          </a:p>
          <a:p>
            <a:pPr marL="342900" indent="-342900">
              <a:spcBef>
                <a:spcPct val="20000"/>
              </a:spcBef>
              <a:buFontTx/>
              <a:buChar char="•"/>
            </a:pPr>
            <a:endParaRPr lang="en-GB" sz="3200" dirty="0">
              <a:latin typeface="Times New Roman" pitchFamily="18" charset="0"/>
            </a:endParaRPr>
          </a:p>
        </p:txBody>
      </p:sp>
      <p:sp>
        <p:nvSpPr>
          <p:cNvPr id="28678" name="Text Box 8"/>
          <p:cNvSpPr txBox="1">
            <a:spLocks noChangeArrowheads="1"/>
          </p:cNvSpPr>
          <p:nvPr/>
        </p:nvSpPr>
        <p:spPr bwMode="auto">
          <a:xfrm>
            <a:off x="107505" y="2060575"/>
            <a:ext cx="9036496" cy="519113"/>
          </a:xfrm>
          <a:prstGeom prst="rect">
            <a:avLst/>
          </a:prstGeom>
          <a:noFill/>
          <a:ln w="9525">
            <a:noFill/>
            <a:miter lim="800000"/>
            <a:headEnd/>
            <a:tailEnd/>
          </a:ln>
        </p:spPr>
        <p:txBody>
          <a:bodyPr wrap="square">
            <a:spAutoFit/>
          </a:bodyPr>
          <a:lstStyle/>
          <a:p>
            <a:pPr algn="ctr"/>
            <a:r>
              <a:rPr lang="en-US" sz="2800" dirty="0">
                <a:solidFill>
                  <a:srgbClr val="002060"/>
                </a:solidFill>
                <a:effectLst>
                  <a:outerShdw blurRad="38100" dist="38100" dir="2700000" algn="tl">
                    <a:srgbClr val="000000">
                      <a:alpha val="43137"/>
                    </a:srgbClr>
                  </a:outerShdw>
                </a:effectLst>
                <a:latin typeface="Comic Sans MS" pitchFamily="66" charset="0"/>
              </a:rPr>
              <a:t>Viruses are involved in about 15% of human cancers</a:t>
            </a:r>
            <a:r>
              <a:rPr lang="en-US" sz="2800" dirty="0">
                <a:solidFill>
                  <a:srgbClr val="002060"/>
                </a:solidFill>
                <a:latin typeface="Comic Sans MS" pitchFamily="66" charset="0"/>
              </a:rPr>
              <a:t>:</a:t>
            </a:r>
            <a:endParaRPr lang="en-ZA" sz="2800" dirty="0">
              <a:solidFill>
                <a:srgbClr val="002060"/>
              </a:solidFill>
              <a:latin typeface="Comic Sans MS" pitchFamily="66" charset="0"/>
            </a:endParaRPr>
          </a:p>
        </p:txBody>
      </p:sp>
      <p:sp>
        <p:nvSpPr>
          <p:cNvPr id="2" name="Date Placeholder 1"/>
          <p:cNvSpPr>
            <a:spLocks noGrp="1"/>
          </p:cNvSpPr>
          <p:nvPr>
            <p:ph type="dt" sz="half" idx="10"/>
          </p:nvPr>
        </p:nvSpPr>
        <p:spPr/>
        <p:txBody>
          <a:bodyPr/>
          <a:lstStyle/>
          <a:p>
            <a:fld id="{9C3E7C18-45E8-4169-8139-2B8A4A4AEBDD}" type="datetime1">
              <a:rPr lang="en-US" smtClean="0"/>
              <a:pPr/>
              <a:t>03-Dec-13</a:t>
            </a:fld>
            <a:endParaRPr lang="en-US" dirty="0"/>
          </a:p>
        </p:txBody>
      </p:sp>
      <p:sp>
        <p:nvSpPr>
          <p:cNvPr id="3" name="Footer Placeholder 2"/>
          <p:cNvSpPr>
            <a:spLocks noGrp="1"/>
          </p:cNvSpPr>
          <p:nvPr>
            <p:ph type="ftr" sz="quarter" idx="11"/>
          </p:nvPr>
        </p:nvSpPr>
        <p:spPr/>
        <p:txBody>
          <a:bodyPr/>
          <a:lstStyle/>
          <a:p>
            <a:r>
              <a:rPr lang="en-US" smtClean="0"/>
              <a:t>Dr.Wallace Bulimo</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p:txBody>
          <a:bodyPr>
            <a:normAutofit/>
          </a:bodyPr>
          <a:lstStyle/>
          <a:p>
            <a:pPr eaLnBrk="1" hangingPunct="1">
              <a:defRPr/>
            </a:pPr>
            <a:r>
              <a:rPr lang="en-US" sz="5400" b="1" u="sng" dirty="0" smtClean="0">
                <a:solidFill>
                  <a:srgbClr val="FF0000"/>
                </a:solidFill>
                <a:latin typeface="Lucida Console" pitchFamily="49" charset="0"/>
              </a:rPr>
              <a:t>Classification</a:t>
            </a:r>
            <a:r>
              <a:rPr lang="en-US" sz="5400" b="1" dirty="0" smtClean="0">
                <a:solidFill>
                  <a:srgbClr val="FF0000"/>
                </a:solidFill>
              </a:rPr>
              <a:t> </a:t>
            </a:r>
          </a:p>
        </p:txBody>
      </p:sp>
      <p:sp>
        <p:nvSpPr>
          <p:cNvPr id="217091" name="Rectangle 3"/>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graphicFrame>
        <p:nvGraphicFramePr>
          <p:cNvPr id="2" name="Diagram 1"/>
          <p:cNvGraphicFramePr/>
          <p:nvPr>
            <p:extLst>
              <p:ext uri="{D42A27DB-BD31-4B8C-83A1-F6EECF244321}">
                <p14:modId xmlns="" xmlns:p14="http://schemas.microsoft.com/office/powerpoint/2010/main" val="3623292395"/>
              </p:ext>
            </p:extLst>
          </p:nvPr>
        </p:nvGraphicFramePr>
        <p:xfrm>
          <a:off x="457200" y="1614488"/>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41357CD6-318D-4714-87B7-59C26CA3811F}" type="datetime1">
              <a:rPr lang="en-US" smtClean="0"/>
              <a:pPr>
                <a:defRPr/>
              </a:pPr>
              <a:t>03-Dec-13</a:t>
            </a:fld>
            <a:endParaRPr lang="en-US" dirty="0"/>
          </a:p>
        </p:txBody>
      </p:sp>
      <p:sp>
        <p:nvSpPr>
          <p:cNvPr id="4" name="Footer Placeholder 3"/>
          <p:cNvSpPr>
            <a:spLocks noGrp="1"/>
          </p:cNvSpPr>
          <p:nvPr>
            <p:ph type="ftr" sz="quarter" idx="12"/>
          </p:nvPr>
        </p:nvSpPr>
        <p:spPr/>
        <p:txBody>
          <a:bodyPr/>
          <a:lstStyle/>
          <a:p>
            <a:pPr>
              <a:defRPr/>
            </a:pPr>
            <a:r>
              <a:rPr lang="en-US" smtClean="0"/>
              <a:t>Dr.Wallace Bulimo</a:t>
            </a:r>
            <a:endParaRPr lang="en-US" dirty="0"/>
          </a:p>
        </p:txBody>
      </p:sp>
      <p:sp>
        <p:nvSpPr>
          <p:cNvPr id="6" name="Slide Number Placeholder 5"/>
          <p:cNvSpPr>
            <a:spLocks noGrp="1"/>
          </p:cNvSpPr>
          <p:nvPr>
            <p:ph type="sldNum" sz="quarter" idx="11"/>
          </p:nvPr>
        </p:nvSpPr>
        <p:spPr/>
        <p:txBody>
          <a:bodyPr/>
          <a:lstStyle/>
          <a:p>
            <a:pPr>
              <a:defRPr/>
            </a:pPr>
            <a:fld id="{0578F55E-6938-4877-A26C-3DD927044B9B}" type="slidenum">
              <a:rPr lang="ar-SA" smtClean="0"/>
              <a:pPr>
                <a:defRPr/>
              </a:pPr>
              <a:t>31</a:t>
            </a:fld>
            <a:endParaRPr lang="en-US" dirty="0"/>
          </a:p>
        </p:txBody>
      </p:sp>
    </p:spTree>
    <p:extLst>
      <p:ext uri="{BB962C8B-B14F-4D97-AF65-F5344CB8AC3E}">
        <p14:creationId xmlns="" xmlns:p14="http://schemas.microsoft.com/office/powerpoint/2010/main" val="1492639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E16BAECC-0F0A-4099-BB9E-0E7668518D7E}" type="slidenum">
              <a:rPr lang="en-US" sz="1400"/>
              <a:pPr/>
              <a:t>32</a:t>
            </a:fld>
            <a:endParaRPr lang="en-US" sz="1400" dirty="0"/>
          </a:p>
        </p:txBody>
      </p:sp>
      <p:sp>
        <p:nvSpPr>
          <p:cNvPr id="7171" name="Rectangle 1026"/>
          <p:cNvSpPr>
            <a:spLocks noGrp="1" noChangeArrowheads="1"/>
          </p:cNvSpPr>
          <p:nvPr>
            <p:ph type="title"/>
          </p:nvPr>
        </p:nvSpPr>
        <p:spPr>
          <a:xfrm>
            <a:off x="685800" y="152400"/>
            <a:ext cx="7772400" cy="762000"/>
          </a:xfrm>
          <a:effectLst>
            <a:outerShdw dist="35921" dir="2700000" algn="ctr" rotWithShape="0">
              <a:schemeClr val="bg2"/>
            </a:outerShdw>
          </a:effectLst>
        </p:spPr>
        <p:txBody>
          <a:bodyPr>
            <a:normAutofit/>
          </a:bodyPr>
          <a:lstStyle/>
          <a:p>
            <a:r>
              <a:rPr lang="en-US" b="1" dirty="0" smtClean="0">
                <a:solidFill>
                  <a:srgbClr val="FF0000"/>
                </a:solidFill>
                <a:effectLst>
                  <a:outerShdw blurRad="38100" dist="38100" dir="2700000" algn="tl">
                    <a:srgbClr val="000000">
                      <a:alpha val="43137"/>
                    </a:srgbClr>
                  </a:outerShdw>
                </a:effectLst>
              </a:rPr>
              <a:t>Major human Oncogenic Viruses</a:t>
            </a:r>
            <a:endParaRPr lang="en-US" sz="4800" b="1" dirty="0" smtClean="0">
              <a:solidFill>
                <a:srgbClr val="FF0000"/>
              </a:solidFill>
              <a:effectLst>
                <a:outerShdw blurRad="38100" dist="38100" dir="2700000" algn="tl">
                  <a:srgbClr val="000000">
                    <a:alpha val="43137"/>
                  </a:srgbClr>
                </a:outerShdw>
              </a:effectLst>
            </a:endParaRPr>
          </a:p>
        </p:txBody>
      </p:sp>
      <p:sp>
        <p:nvSpPr>
          <p:cNvPr id="7172" name="Rectangle 1039"/>
          <p:cNvSpPr>
            <a:spLocks noChangeArrowheads="1"/>
          </p:cNvSpPr>
          <p:nvPr/>
        </p:nvSpPr>
        <p:spPr bwMode="auto">
          <a:xfrm>
            <a:off x="745067" y="2514600"/>
            <a:ext cx="69088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7173" name="Rectangle 1040"/>
          <p:cNvSpPr>
            <a:spLocks noChangeArrowheads="1"/>
          </p:cNvSpPr>
          <p:nvPr/>
        </p:nvSpPr>
        <p:spPr bwMode="auto">
          <a:xfrm>
            <a:off x="1557867" y="1143001"/>
            <a:ext cx="6570133" cy="496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US" sz="2000" dirty="0"/>
              <a:t>DNA Viruses</a:t>
            </a:r>
          </a:p>
          <a:p>
            <a:pPr algn="l"/>
            <a:r>
              <a:rPr lang="en-US" sz="2000" dirty="0"/>
              <a:t>	Small DNA tumor viruses</a:t>
            </a:r>
          </a:p>
          <a:p>
            <a:pPr algn="l"/>
            <a:r>
              <a:rPr lang="en-US" sz="2000" dirty="0"/>
              <a:t>		- Adenovirus</a:t>
            </a:r>
          </a:p>
          <a:p>
            <a:pPr algn="l"/>
            <a:r>
              <a:rPr lang="en-US" sz="2000" dirty="0"/>
              <a:t>		- SV40</a:t>
            </a:r>
          </a:p>
          <a:p>
            <a:pPr algn="l"/>
            <a:r>
              <a:rPr lang="en-US" sz="2000" dirty="0"/>
              <a:t>		- Human Papilloma virus (HPV)</a:t>
            </a:r>
          </a:p>
          <a:p>
            <a:pPr algn="l"/>
            <a:endParaRPr lang="en-US" sz="2000" dirty="0"/>
          </a:p>
          <a:p>
            <a:pPr algn="l"/>
            <a:r>
              <a:rPr lang="en-US" sz="2000" dirty="0"/>
              <a:t>	Herpesviruses (large)</a:t>
            </a:r>
          </a:p>
          <a:p>
            <a:pPr algn="l"/>
            <a:r>
              <a:rPr lang="en-US" sz="2000" dirty="0"/>
              <a:t>		- Epstein Barr virus (EBV)</a:t>
            </a:r>
          </a:p>
          <a:p>
            <a:pPr algn="l"/>
            <a:r>
              <a:rPr lang="en-US" sz="2000" dirty="0"/>
              <a:t>		- Kaposi’s Sarcoma Herpesvirus (KSHV)</a:t>
            </a:r>
          </a:p>
          <a:p>
            <a:pPr algn="l"/>
            <a:endParaRPr lang="en-US" sz="2000" dirty="0"/>
          </a:p>
          <a:p>
            <a:pPr algn="l"/>
            <a:r>
              <a:rPr lang="en-US" sz="2000" dirty="0"/>
              <a:t>	Other</a:t>
            </a:r>
          </a:p>
          <a:p>
            <a:pPr algn="l"/>
            <a:r>
              <a:rPr lang="en-US" sz="2000" dirty="0"/>
              <a:t>		- Hepatitis virus B</a:t>
            </a:r>
          </a:p>
          <a:p>
            <a:pPr algn="l"/>
            <a:endParaRPr lang="en-US" sz="2000" dirty="0"/>
          </a:p>
          <a:p>
            <a:pPr algn="l"/>
            <a:r>
              <a:rPr lang="en-US" sz="2000" dirty="0"/>
              <a:t>RNA viruses</a:t>
            </a:r>
          </a:p>
          <a:p>
            <a:pPr algn="l"/>
            <a:r>
              <a:rPr lang="en-US" sz="2000" dirty="0"/>
              <a:t>	Human T-cell Leukemia Virus 1 (HTLV1)</a:t>
            </a:r>
          </a:p>
          <a:p>
            <a:pPr algn="l"/>
            <a:r>
              <a:rPr lang="en-US" sz="2000" dirty="0"/>
              <a:t>	Hepatitis virus C</a:t>
            </a:r>
            <a:endParaRPr lang="en-US" dirty="0"/>
          </a:p>
        </p:txBody>
      </p:sp>
      <p:sp>
        <p:nvSpPr>
          <p:cNvPr id="6" name="Date Placeholder 5"/>
          <p:cNvSpPr>
            <a:spLocks noGrp="1"/>
          </p:cNvSpPr>
          <p:nvPr>
            <p:ph type="dt" sz="half" idx="10"/>
          </p:nvPr>
        </p:nvSpPr>
        <p:spPr/>
        <p:txBody>
          <a:bodyPr/>
          <a:lstStyle/>
          <a:p>
            <a:fld id="{0981644B-7875-402A-986E-A2DE78AFABCB}" type="datetime1">
              <a:rPr lang="en-US" smtClean="0"/>
              <a:pPr/>
              <a:t>03-Dec-13</a:t>
            </a:fld>
            <a:endParaRPr lang="en-US"/>
          </a:p>
        </p:txBody>
      </p:sp>
      <p:sp>
        <p:nvSpPr>
          <p:cNvPr id="7" name="Footer Placeholder 6"/>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3243308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a:defRPr/>
            </a:pPr>
            <a:r>
              <a:rPr lang="en-US" sz="3600" b="1" dirty="0" smtClean="0">
                <a:solidFill>
                  <a:srgbClr val="FF0000"/>
                </a:solidFill>
                <a:effectLst>
                  <a:outerShdw blurRad="38100" dist="38100" dir="2700000" algn="tl">
                    <a:srgbClr val="000000">
                      <a:alpha val="43137"/>
                    </a:srgbClr>
                  </a:outerShdw>
                </a:effectLst>
              </a:rPr>
              <a:t>Oncogenic viruses may be RNA or DNA</a:t>
            </a:r>
            <a:endParaRPr lang="en-US" sz="4800" b="1" dirty="0" smtClean="0">
              <a:solidFill>
                <a:srgbClr val="FF0000"/>
              </a:solidFill>
              <a:effectLst>
                <a:outerShdw blurRad="38100" dist="38100" dir="2700000" algn="tl">
                  <a:srgbClr val="000000">
                    <a:alpha val="43137"/>
                  </a:srgbClr>
                </a:outerShdw>
              </a:effectLst>
            </a:endParaRPr>
          </a:p>
        </p:txBody>
      </p:sp>
      <p:sp>
        <p:nvSpPr>
          <p:cNvPr id="8195" name="Rectangle 4"/>
          <p:cNvSpPr>
            <a:spLocks noGrp="1" noChangeArrowheads="1"/>
          </p:cNvSpPr>
          <p:nvPr>
            <p:ph type="body" sz="half" idx="2"/>
          </p:nvPr>
        </p:nvSpPr>
        <p:spPr>
          <a:xfrm>
            <a:off x="4648200" y="1844824"/>
            <a:ext cx="3810000" cy="4251176"/>
          </a:xfrm>
        </p:spPr>
        <p:txBody>
          <a:bodyPr>
            <a:noAutofit/>
          </a:bodyPr>
          <a:lstStyle/>
          <a:p>
            <a:r>
              <a:rPr lang="en-US" sz="2800" dirty="0" smtClean="0"/>
              <a:t>20% of human cancers believed to be of viral origin</a:t>
            </a:r>
          </a:p>
          <a:p>
            <a:r>
              <a:rPr lang="en-US" sz="2800" dirty="0" smtClean="0"/>
              <a:t>These include:</a:t>
            </a:r>
          </a:p>
          <a:p>
            <a:pPr lvl="1"/>
            <a:r>
              <a:rPr lang="en-US" dirty="0" smtClean="0"/>
              <a:t>Cervical cancer</a:t>
            </a:r>
          </a:p>
          <a:p>
            <a:pPr lvl="1"/>
            <a:r>
              <a:rPr lang="en-US" dirty="0" smtClean="0"/>
              <a:t>Burkitt’s lymphoma</a:t>
            </a:r>
          </a:p>
          <a:p>
            <a:pPr lvl="1"/>
            <a:r>
              <a:rPr lang="en-US" dirty="0" smtClean="0"/>
              <a:t>Hepatocarcinoma</a:t>
            </a:r>
          </a:p>
          <a:p>
            <a:pPr lvl="1"/>
            <a:r>
              <a:rPr lang="en-US" dirty="0" smtClean="0"/>
              <a:t>Kaposi’s sarcoma</a:t>
            </a:r>
          </a:p>
          <a:p>
            <a:r>
              <a:rPr lang="en-US" sz="2800" dirty="0" smtClean="0"/>
              <a:t>Virus is not only factor</a:t>
            </a:r>
          </a:p>
        </p:txBody>
      </p:sp>
      <p:pic>
        <p:nvPicPr>
          <p:cNvPr id="8196" name="Picture 5"/>
          <p:cNvPicPr>
            <a:picLocks noGrp="1" noChangeAspect="1" noChangeArrowheads="1"/>
          </p:cNvPicPr>
          <p:nvPr>
            <p:ph type="clipArt" sz="half" idx="1"/>
          </p:nvPr>
        </p:nvPicPr>
        <p:blipFill>
          <a:blip r:embed="rId2" cstate="print"/>
          <a:srcRect/>
          <a:stretch>
            <a:fillRect/>
          </a:stretch>
        </p:blipFill>
        <p:spPr>
          <a:xfrm>
            <a:off x="179512" y="1988840"/>
            <a:ext cx="4316288" cy="4608512"/>
          </a:xfrm>
          <a:noFill/>
        </p:spPr>
      </p:pic>
      <p:sp>
        <p:nvSpPr>
          <p:cNvPr id="5" name="Slide Number Placeholder 4"/>
          <p:cNvSpPr>
            <a:spLocks noGrp="1"/>
          </p:cNvSpPr>
          <p:nvPr>
            <p:ph type="sldNum" sz="quarter" idx="12"/>
          </p:nvPr>
        </p:nvSpPr>
        <p:spPr/>
        <p:txBody>
          <a:bodyPr/>
          <a:lstStyle/>
          <a:p>
            <a:pPr>
              <a:defRPr/>
            </a:pPr>
            <a:fld id="{B633EF8D-F353-4D7F-AA4B-E6E65A7067F4}" type="slidenum">
              <a:rPr lang="en-US" smtClean="0"/>
              <a:pPr>
                <a:defRPr/>
              </a:pPr>
              <a:t>33</a:t>
            </a:fld>
            <a:endParaRPr lang="en-US" dirty="0"/>
          </a:p>
        </p:txBody>
      </p:sp>
      <p:sp>
        <p:nvSpPr>
          <p:cNvPr id="6" name="Footer Placeholder 5"/>
          <p:cNvSpPr>
            <a:spLocks noGrp="1"/>
          </p:cNvSpPr>
          <p:nvPr>
            <p:ph type="ftr" sz="quarter" idx="11"/>
          </p:nvPr>
        </p:nvSpPr>
        <p:spPr/>
        <p:txBody>
          <a:bodyPr/>
          <a:lstStyle/>
          <a:p>
            <a:pPr>
              <a:defRPr/>
            </a:pPr>
            <a:r>
              <a:rPr lang="en-US" smtClean="0"/>
              <a:t>Dr.Wallace Bulimo</a:t>
            </a:r>
            <a:endParaRPr lang="en-US" dirty="0"/>
          </a:p>
        </p:txBody>
      </p:sp>
      <p:sp>
        <p:nvSpPr>
          <p:cNvPr id="2" name="Date Placeholder 1"/>
          <p:cNvSpPr>
            <a:spLocks noGrp="1"/>
          </p:cNvSpPr>
          <p:nvPr>
            <p:ph type="dt" sz="half" idx="10"/>
          </p:nvPr>
        </p:nvSpPr>
        <p:spPr/>
        <p:txBody>
          <a:bodyPr/>
          <a:lstStyle/>
          <a:p>
            <a:pPr>
              <a:defRPr/>
            </a:pPr>
            <a:fld id="{3D6852BB-7E85-498B-9B66-F10A880931D8}" type="datetime1">
              <a:rPr lang="en-US" smtClean="0"/>
              <a:pPr>
                <a:defRPr/>
              </a:pPr>
              <a:t>03-Dec-13</a:t>
            </a:fld>
            <a:endParaRPr lang="en-US" dirty="0"/>
          </a:p>
        </p:txBody>
      </p:sp>
    </p:spTree>
    <p:extLst>
      <p:ext uri="{BB962C8B-B14F-4D97-AF65-F5344CB8AC3E}">
        <p14:creationId xmlns="" xmlns:p14="http://schemas.microsoft.com/office/powerpoint/2010/main" val="3018407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90600" y="304800"/>
            <a:ext cx="7162800" cy="1143000"/>
          </a:xfrm>
        </p:spPr>
        <p:txBody>
          <a:bodyPr lIns="90488" tIns="44450" rIns="90488" bIns="44450">
            <a:noAutofit/>
          </a:bodyPr>
          <a:lstStyle/>
          <a:p>
            <a:pPr>
              <a:defRPr/>
            </a:pPr>
            <a:r>
              <a:rPr lang="en-US" sz="3600" b="1" dirty="0" smtClean="0">
                <a:solidFill>
                  <a:srgbClr val="FF0000"/>
                </a:solidFill>
                <a:effectLst>
                  <a:outerShdw blurRad="38100" dist="38100" dir="2700000" algn="tl">
                    <a:srgbClr val="000000">
                      <a:alpha val="43137"/>
                    </a:srgbClr>
                  </a:outerShdw>
                </a:effectLst>
              </a:rPr>
              <a:t>Viruses Associated With The Development Of Human Neoplasia</a:t>
            </a:r>
          </a:p>
        </p:txBody>
      </p:sp>
      <p:sp>
        <p:nvSpPr>
          <p:cNvPr id="78851" name="Rectangle 3"/>
          <p:cNvSpPr>
            <a:spLocks noGrp="1" noChangeArrowheads="1"/>
          </p:cNvSpPr>
          <p:nvPr>
            <p:ph type="body" idx="1"/>
          </p:nvPr>
        </p:nvSpPr>
        <p:spPr>
          <a:xfrm>
            <a:off x="920750" y="1701800"/>
            <a:ext cx="7302500" cy="4394200"/>
          </a:xfrm>
          <a:noFill/>
          <a:ln w="76200" cmpd="tri">
            <a:solidFill>
              <a:schemeClr val="tx1"/>
            </a:solidFill>
          </a:ln>
        </p:spPr>
        <p:txBody>
          <a:bodyPr lIns="90488" tIns="44450" rIns="90488" bIns="44450"/>
          <a:lstStyle/>
          <a:p>
            <a:pPr marL="685800" lvl="1" indent="-228600">
              <a:lnSpc>
                <a:spcPct val="90000"/>
              </a:lnSpc>
              <a:buFontTx/>
              <a:buNone/>
            </a:pPr>
            <a:r>
              <a:rPr lang="en-US" sz="2400" dirty="0" smtClean="0">
                <a:solidFill>
                  <a:schemeClr val="accent1"/>
                </a:solidFill>
              </a:rPr>
              <a:t>VIRUSES		                     NEOPLASMS</a:t>
            </a:r>
          </a:p>
          <a:p>
            <a:pPr marL="285750" indent="-285750">
              <a:lnSpc>
                <a:spcPct val="90000"/>
              </a:lnSpc>
              <a:buFontTx/>
              <a:buNone/>
            </a:pPr>
            <a:r>
              <a:rPr lang="en-US" sz="2000" dirty="0" smtClean="0">
                <a:solidFill>
                  <a:srgbClr val="FF6600"/>
                </a:solidFill>
              </a:rPr>
              <a:t>DNA VIRUSES</a:t>
            </a:r>
          </a:p>
          <a:p>
            <a:pPr marL="285750" indent="-285750">
              <a:lnSpc>
                <a:spcPct val="90000"/>
              </a:lnSpc>
              <a:buFontTx/>
              <a:buNone/>
            </a:pPr>
            <a:r>
              <a:rPr lang="en-US" sz="2400" dirty="0" smtClean="0"/>
              <a:t>Human papilloma virus    	  Cervical Ca, warts, ano-</a:t>
            </a:r>
          </a:p>
          <a:p>
            <a:pPr marL="285750" indent="-285750">
              <a:lnSpc>
                <a:spcPct val="90000"/>
              </a:lnSpc>
              <a:buFontTx/>
              <a:buNone/>
            </a:pPr>
            <a:r>
              <a:rPr lang="en-US" sz="2400" dirty="0" smtClean="0"/>
              <a:t>				            genital carcinoma</a:t>
            </a:r>
          </a:p>
          <a:p>
            <a:pPr marL="285750" indent="-285750">
              <a:lnSpc>
                <a:spcPct val="90000"/>
              </a:lnSpc>
              <a:buFontTx/>
              <a:buNone/>
            </a:pPr>
            <a:r>
              <a:rPr lang="en-US" sz="2400" dirty="0" smtClean="0"/>
              <a:t>Herpes simplex virus II      	 Cervical carcinoma</a:t>
            </a:r>
          </a:p>
          <a:p>
            <a:pPr marL="285750" indent="-285750">
              <a:lnSpc>
                <a:spcPct val="90000"/>
              </a:lnSpc>
              <a:buFontTx/>
              <a:buNone/>
            </a:pPr>
            <a:r>
              <a:rPr lang="en-US" sz="2400" dirty="0" smtClean="0"/>
              <a:t>Epstein-Barr virus	             NPCa, African Burkitt’s</a:t>
            </a:r>
          </a:p>
          <a:p>
            <a:pPr marL="285750" indent="-285750">
              <a:lnSpc>
                <a:spcPct val="90000"/>
              </a:lnSpc>
              <a:buFontTx/>
              <a:buNone/>
            </a:pPr>
            <a:r>
              <a:rPr lang="en-US" sz="2400" dirty="0" smtClean="0"/>
              <a:t>Human Herpes  virus 8	Kaposi’s sarcoma</a:t>
            </a:r>
          </a:p>
          <a:p>
            <a:pPr marL="285750" indent="-285750">
              <a:lnSpc>
                <a:spcPct val="90000"/>
              </a:lnSpc>
              <a:buFontTx/>
              <a:buNone/>
            </a:pPr>
            <a:r>
              <a:rPr lang="en-US" sz="2400" dirty="0" smtClean="0"/>
              <a:t>Hepatitis B virus		Hepatocellular Ca</a:t>
            </a:r>
          </a:p>
          <a:p>
            <a:pPr marL="285750" indent="-285750">
              <a:lnSpc>
                <a:spcPct val="90000"/>
              </a:lnSpc>
              <a:buFontTx/>
              <a:buNone/>
            </a:pPr>
            <a:r>
              <a:rPr lang="en-US" sz="2400" dirty="0" smtClean="0"/>
              <a:t>Herpes simplex virus 6       	Certain B cell </a:t>
            </a:r>
          </a:p>
          <a:p>
            <a:pPr marL="285750" indent="-285750">
              <a:lnSpc>
                <a:spcPct val="90000"/>
              </a:lnSpc>
              <a:buFontTx/>
              <a:buNone/>
            </a:pPr>
            <a:r>
              <a:rPr lang="en-US" sz="2400" dirty="0" smtClean="0"/>
              <a:t>        (HBLV)                      	   lymphomas</a:t>
            </a:r>
          </a:p>
        </p:txBody>
      </p:sp>
      <p:sp>
        <p:nvSpPr>
          <p:cNvPr id="78852" name="Line 4"/>
          <p:cNvSpPr>
            <a:spLocks noChangeShapeType="1"/>
          </p:cNvSpPr>
          <p:nvPr/>
        </p:nvSpPr>
        <p:spPr bwMode="auto">
          <a:xfrm>
            <a:off x="4357686" y="1785926"/>
            <a:ext cx="0" cy="4367212"/>
          </a:xfrm>
          <a:prstGeom prst="line">
            <a:avLst/>
          </a:prstGeom>
          <a:noFill/>
          <a:ln w="9525">
            <a:solidFill>
              <a:schemeClr val="tx1"/>
            </a:solidFill>
            <a:round/>
            <a:headEnd/>
            <a:tailEnd/>
          </a:ln>
        </p:spPr>
        <p:txBody>
          <a:bodyPr wrap="none" anchor="ctr"/>
          <a:lstStyle/>
          <a:p>
            <a:endParaRPr lang="en-US" dirty="0"/>
          </a:p>
        </p:txBody>
      </p:sp>
      <p:sp>
        <p:nvSpPr>
          <p:cNvPr id="78853" name="Line 5"/>
          <p:cNvSpPr>
            <a:spLocks noChangeShapeType="1"/>
          </p:cNvSpPr>
          <p:nvPr/>
        </p:nvSpPr>
        <p:spPr bwMode="auto">
          <a:xfrm>
            <a:off x="976313" y="2133600"/>
            <a:ext cx="7200900" cy="0"/>
          </a:xfrm>
          <a:prstGeom prst="line">
            <a:avLst/>
          </a:prstGeom>
          <a:noFill/>
          <a:ln w="9525">
            <a:solidFill>
              <a:schemeClr val="tx1"/>
            </a:solidFill>
            <a:round/>
            <a:headEnd/>
            <a:tailEnd/>
          </a:ln>
        </p:spPr>
        <p:txBody>
          <a:bodyPr wrap="none" anchor="ctr"/>
          <a:lstStyle/>
          <a:p>
            <a:endParaRPr lang="en-US" dirty="0"/>
          </a:p>
        </p:txBody>
      </p:sp>
      <p:sp>
        <p:nvSpPr>
          <p:cNvPr id="6" name="Slide Number Placeholder 5"/>
          <p:cNvSpPr>
            <a:spLocks noGrp="1"/>
          </p:cNvSpPr>
          <p:nvPr>
            <p:ph type="sldNum" sz="quarter" idx="12"/>
          </p:nvPr>
        </p:nvSpPr>
        <p:spPr/>
        <p:txBody>
          <a:bodyPr/>
          <a:lstStyle/>
          <a:p>
            <a:fld id="{6D175E73-957B-46B9-89B2-9D2F733F33A1}" type="slidenum">
              <a:rPr lang="en-US" smtClean="0"/>
              <a:pPr/>
              <a:t>34</a:t>
            </a:fld>
            <a:endParaRPr lang="en-US" dirty="0"/>
          </a:p>
        </p:txBody>
      </p:sp>
      <p:sp>
        <p:nvSpPr>
          <p:cNvPr id="7" name="Footer Placeholder 6"/>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B34D327C-C8F6-4F37-B0FD-A064A6AA6B22}" type="datetime1">
              <a:rPr lang="en-US" smtClean="0"/>
              <a:pPr/>
              <a:t>03-Dec-13</a:t>
            </a:fld>
            <a:endParaRPr lang="en-US" dirty="0"/>
          </a:p>
        </p:txBody>
      </p:sp>
    </p:spTree>
    <p:extLst>
      <p:ext uri="{BB962C8B-B14F-4D97-AF65-F5344CB8AC3E}">
        <p14:creationId xmlns="" xmlns:p14="http://schemas.microsoft.com/office/powerpoint/2010/main" val="2497728590"/>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985838" y="2071678"/>
            <a:ext cx="7348537" cy="3695710"/>
          </a:xfrm>
          <a:ln w="76200" cmpd="tri">
            <a:solidFill>
              <a:schemeClr val="tx1"/>
            </a:solidFill>
          </a:ln>
        </p:spPr>
        <p:txBody>
          <a:bodyPr lIns="90488" tIns="44450" rIns="90488" bIns="44450"/>
          <a:lstStyle/>
          <a:p>
            <a:pPr marL="685800" lvl="1" indent="-228600">
              <a:buFontTx/>
              <a:buNone/>
              <a:defRPr/>
            </a:pPr>
            <a:r>
              <a:rPr lang="en-US" sz="2400" dirty="0" smtClean="0">
                <a:solidFill>
                  <a:schemeClr val="accent1"/>
                </a:solidFill>
              </a:rPr>
              <a:t>VIRUSES			             NEOPLASMS</a:t>
            </a:r>
          </a:p>
          <a:p>
            <a:pPr marL="285750" indent="-285750">
              <a:buFontTx/>
              <a:buNone/>
              <a:defRPr/>
            </a:pPr>
            <a:r>
              <a:rPr lang="en-US" sz="2400" dirty="0" smtClean="0">
                <a:solidFill>
                  <a:srgbClr val="FF6600"/>
                </a:solidFill>
              </a:rPr>
              <a:t>RNA VIRUSES</a:t>
            </a:r>
          </a:p>
          <a:p>
            <a:pPr marL="285750" indent="-285750">
              <a:buFontTx/>
              <a:buNone/>
              <a:defRPr/>
            </a:pPr>
            <a:r>
              <a:rPr lang="en-US" sz="2200" dirty="0" smtClean="0">
                <a:effectLst>
                  <a:outerShdw blurRad="38100" dist="38100" dir="2700000" algn="tl">
                    <a:srgbClr val="FFFFFF"/>
                  </a:outerShdw>
                </a:effectLst>
              </a:rPr>
              <a:t>Human T-cell leukemia virus I        Some T-cell leukemia,            </a:t>
            </a:r>
          </a:p>
          <a:p>
            <a:pPr marL="285750" indent="-285750">
              <a:buFontTx/>
              <a:buNone/>
              <a:defRPr/>
            </a:pPr>
            <a:r>
              <a:rPr lang="en-US" sz="2200" dirty="0" smtClean="0">
                <a:effectLst>
                  <a:outerShdw blurRad="38100" dist="38100" dir="2700000" algn="tl">
                    <a:srgbClr val="FFFFFF"/>
                  </a:outerShdw>
                </a:effectLst>
              </a:rPr>
              <a:t>                                                            Lymphoma </a:t>
            </a:r>
          </a:p>
          <a:p>
            <a:pPr marL="285750" indent="-285750">
              <a:buFontTx/>
              <a:buNone/>
              <a:defRPr/>
            </a:pPr>
            <a:r>
              <a:rPr lang="en-US" sz="2200" dirty="0" smtClean="0">
                <a:effectLst>
                  <a:outerShdw blurRad="38100" dist="38100" dir="2700000" algn="tl">
                    <a:srgbClr val="FFFFFF"/>
                  </a:outerShdw>
                </a:effectLst>
              </a:rPr>
              <a:t>Human T-cell leukemia virus II       Some cases of hairy         </a:t>
            </a:r>
          </a:p>
          <a:p>
            <a:pPr marL="285750" indent="-285750">
              <a:buFontTx/>
              <a:buNone/>
              <a:defRPr/>
            </a:pPr>
            <a:r>
              <a:rPr lang="en-US" sz="2200" dirty="0" smtClean="0">
                <a:effectLst>
                  <a:outerShdw blurRad="38100" dist="38100" dir="2700000" algn="tl">
                    <a:srgbClr val="FFFFFF"/>
                  </a:outerShdw>
                </a:effectLst>
              </a:rPr>
              <a:t>                                                             cell leukemia  </a:t>
            </a:r>
          </a:p>
          <a:p>
            <a:pPr marL="285750" indent="-285750">
              <a:buFontTx/>
              <a:buNone/>
              <a:defRPr/>
            </a:pPr>
            <a:r>
              <a:rPr lang="en-US" sz="2200" dirty="0" smtClean="0">
                <a:effectLst>
                  <a:outerShdw blurRad="38100" dist="38100" dir="2700000" algn="tl">
                    <a:srgbClr val="FFFFFF"/>
                  </a:outerShdw>
                </a:effectLst>
              </a:rPr>
              <a:t>Human immunodeficiency virus    Lymphoma; Kaposi’s </a:t>
            </a:r>
          </a:p>
          <a:p>
            <a:pPr marL="285750" indent="-285750">
              <a:buFontTx/>
              <a:buNone/>
              <a:defRPr/>
            </a:pP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Promote                                </a:t>
            </a:r>
            <a:r>
              <a:rPr lang="en-US" sz="2200" dirty="0" smtClean="0">
                <a:effectLst>
                  <a:outerShdw blurRad="38100" dist="38100" dir="2700000" algn="tl">
                    <a:srgbClr val="FFFFFF"/>
                  </a:outerShdw>
                </a:effectLst>
              </a:rPr>
              <a:t>sarcoma</a:t>
            </a:r>
          </a:p>
        </p:txBody>
      </p:sp>
      <p:sp>
        <p:nvSpPr>
          <p:cNvPr id="79875" name="Line 3"/>
          <p:cNvSpPr>
            <a:spLocks noChangeShapeType="1"/>
          </p:cNvSpPr>
          <p:nvPr/>
        </p:nvSpPr>
        <p:spPr bwMode="auto">
          <a:xfrm>
            <a:off x="4714876" y="2143116"/>
            <a:ext cx="0" cy="3646487"/>
          </a:xfrm>
          <a:prstGeom prst="line">
            <a:avLst/>
          </a:prstGeom>
          <a:noFill/>
          <a:ln w="9525">
            <a:solidFill>
              <a:schemeClr val="tx1"/>
            </a:solidFill>
            <a:round/>
            <a:headEnd/>
            <a:tailEnd/>
          </a:ln>
        </p:spPr>
        <p:txBody>
          <a:bodyPr wrap="none" anchor="ctr"/>
          <a:lstStyle/>
          <a:p>
            <a:endParaRPr lang="en-US" dirty="0"/>
          </a:p>
        </p:txBody>
      </p:sp>
      <p:sp>
        <p:nvSpPr>
          <p:cNvPr id="79876" name="Line 4"/>
          <p:cNvSpPr>
            <a:spLocks noChangeShapeType="1"/>
          </p:cNvSpPr>
          <p:nvPr/>
        </p:nvSpPr>
        <p:spPr bwMode="auto">
          <a:xfrm>
            <a:off x="998538" y="2463800"/>
            <a:ext cx="7294562" cy="0"/>
          </a:xfrm>
          <a:prstGeom prst="line">
            <a:avLst/>
          </a:prstGeom>
          <a:noFill/>
          <a:ln w="9525">
            <a:solidFill>
              <a:schemeClr val="tx1"/>
            </a:solidFill>
            <a:round/>
            <a:headEnd/>
            <a:tailEnd/>
          </a:ln>
        </p:spPr>
        <p:txBody>
          <a:bodyPr wrap="none" anchor="ctr"/>
          <a:lstStyle/>
          <a:p>
            <a:endParaRPr lang="en-US" dirty="0"/>
          </a:p>
        </p:txBody>
      </p:sp>
      <p:sp>
        <p:nvSpPr>
          <p:cNvPr id="118789" name="Rectangle 5"/>
          <p:cNvSpPr>
            <a:spLocks noGrp="1" noChangeArrowheads="1"/>
          </p:cNvSpPr>
          <p:nvPr>
            <p:ph type="title"/>
          </p:nvPr>
        </p:nvSpPr>
        <p:spPr>
          <a:xfrm>
            <a:off x="990600" y="304800"/>
            <a:ext cx="7162800" cy="1143000"/>
          </a:xfrm>
        </p:spPr>
        <p:txBody>
          <a:bodyPr lIns="90488" tIns="44450" rIns="90488" bIns="44450">
            <a:noAutofit/>
          </a:bodyPr>
          <a:lstStyle/>
          <a:p>
            <a:pPr>
              <a:defRPr/>
            </a:pPr>
            <a:r>
              <a:rPr lang="en-US" sz="3600" b="1" dirty="0" smtClean="0">
                <a:solidFill>
                  <a:srgbClr val="FF0000"/>
                </a:solidFill>
                <a:effectLst>
                  <a:outerShdw blurRad="38100" dist="38100" dir="2700000" algn="tl">
                    <a:srgbClr val="000000">
                      <a:alpha val="43137"/>
                    </a:srgbClr>
                  </a:outerShdw>
                </a:effectLst>
              </a:rPr>
              <a:t>Viruses Associated With The Development Of Human Neoplasia</a:t>
            </a:r>
          </a:p>
        </p:txBody>
      </p:sp>
      <p:sp>
        <p:nvSpPr>
          <p:cNvPr id="6" name="Slide Number Placeholder 5"/>
          <p:cNvSpPr>
            <a:spLocks noGrp="1"/>
          </p:cNvSpPr>
          <p:nvPr>
            <p:ph type="sldNum" sz="quarter" idx="12"/>
          </p:nvPr>
        </p:nvSpPr>
        <p:spPr/>
        <p:txBody>
          <a:bodyPr/>
          <a:lstStyle/>
          <a:p>
            <a:fld id="{6D175E73-957B-46B9-89B2-9D2F733F33A1}" type="slidenum">
              <a:rPr lang="en-US" smtClean="0"/>
              <a:pPr/>
              <a:t>35</a:t>
            </a:fld>
            <a:endParaRPr lang="en-US" dirty="0"/>
          </a:p>
        </p:txBody>
      </p:sp>
      <p:sp>
        <p:nvSpPr>
          <p:cNvPr id="7" name="Footer Placeholder 6"/>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97B28F9B-9936-4E60-913A-37CDF50BFEDE}" type="datetime1">
              <a:rPr lang="en-US" smtClean="0"/>
              <a:pPr/>
              <a:t>03-Dec-13</a:t>
            </a:fld>
            <a:endParaRPr lang="en-US" dirty="0"/>
          </a:p>
        </p:txBody>
      </p:sp>
    </p:spTree>
    <p:extLst>
      <p:ext uri="{BB962C8B-B14F-4D97-AF65-F5344CB8AC3E}">
        <p14:creationId xmlns="" xmlns:p14="http://schemas.microsoft.com/office/powerpoint/2010/main" val="1882520489"/>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r>
              <a:rPr lang="en-US" sz="4800" b="1" dirty="0" smtClean="0">
                <a:solidFill>
                  <a:srgbClr val="FF0000"/>
                </a:solidFill>
                <a:effectLst>
                  <a:outerShdw blurRad="38100" dist="38100" dir="2700000" algn="tl">
                    <a:srgbClr val="000000">
                      <a:alpha val="43137"/>
                    </a:srgbClr>
                  </a:outerShdw>
                </a:effectLst>
              </a:rPr>
              <a:t>RNA viruses</a:t>
            </a:r>
            <a:br>
              <a:rPr lang="en-US" sz="4800" b="1" dirty="0" smtClean="0">
                <a:solidFill>
                  <a:srgbClr val="FF0000"/>
                </a:solidFill>
                <a:effectLst>
                  <a:outerShdw blurRad="38100" dist="38100" dir="2700000" algn="tl">
                    <a:srgbClr val="000000">
                      <a:alpha val="43137"/>
                    </a:srgbClr>
                  </a:outerShdw>
                </a:effectLst>
              </a:rPr>
            </a:b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a:bodyPr>
          <a:lstStyle/>
          <a:p>
            <a:r>
              <a:rPr lang="en-US" sz="3600" dirty="0" smtClean="0"/>
              <a:t>Some RNA viruses have also been associated such as the hepatitis  virus as well as human T-lymphotropic</a:t>
            </a:r>
          </a:p>
          <a:p>
            <a:r>
              <a:rPr lang="en-US" sz="3600" dirty="0" smtClean="0"/>
              <a:t>virus (HTLV-1).</a:t>
            </a:r>
            <a:endParaRPr lang="en-US" sz="3600" dirty="0"/>
          </a:p>
        </p:txBody>
      </p:sp>
      <p:sp>
        <p:nvSpPr>
          <p:cNvPr id="5" name="Slide Number Placeholder 4"/>
          <p:cNvSpPr>
            <a:spLocks noGrp="1"/>
          </p:cNvSpPr>
          <p:nvPr>
            <p:ph type="sldNum" sz="quarter" idx="12"/>
          </p:nvPr>
        </p:nvSpPr>
        <p:spPr/>
        <p:txBody>
          <a:bodyPr/>
          <a:lstStyle/>
          <a:p>
            <a:fld id="{6D175E73-957B-46B9-89B2-9D2F733F33A1}" type="slidenum">
              <a:rPr lang="en-US" smtClean="0"/>
              <a:pPr/>
              <a:t>36</a:t>
            </a:fld>
            <a:endParaRPr lang="en-US" dirty="0"/>
          </a:p>
        </p:txBody>
      </p:sp>
      <p:sp>
        <p:nvSpPr>
          <p:cNvPr id="6" name="Footer Placeholder 5"/>
          <p:cNvSpPr>
            <a:spLocks noGrp="1"/>
          </p:cNvSpPr>
          <p:nvPr>
            <p:ph type="ftr" sz="quarter" idx="11"/>
          </p:nvPr>
        </p:nvSpPr>
        <p:spPr/>
        <p:txBody>
          <a:bodyPr/>
          <a:lstStyle/>
          <a:p>
            <a:r>
              <a:rPr lang="en-US" smtClean="0"/>
              <a:t>Dr.Wallace Bulimo</a:t>
            </a:r>
            <a:endParaRPr lang="en-US" dirty="0"/>
          </a:p>
        </p:txBody>
      </p:sp>
      <p:pic>
        <p:nvPicPr>
          <p:cNvPr id="40961" name="Picture 1"/>
          <p:cNvPicPr>
            <a:picLocks noGrp="1" noChangeAspect="1" noChangeArrowheads="1"/>
          </p:cNvPicPr>
          <p:nvPr>
            <p:ph sz="half" idx="2"/>
          </p:nvPr>
        </p:nvPicPr>
        <p:blipFill>
          <a:blip r:embed="rId2" cstate="print"/>
          <a:srcRect/>
          <a:stretch>
            <a:fillRect/>
          </a:stretch>
        </p:blipFill>
        <p:spPr bwMode="auto">
          <a:xfrm>
            <a:off x="4857750" y="1428736"/>
            <a:ext cx="4286250" cy="5214973"/>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17E52B19-463A-4ABE-942E-898EBF4793E7}" type="datetime1">
              <a:rPr lang="en-US" smtClean="0"/>
              <a:pPr/>
              <a:t>03-Dec-13</a:t>
            </a:fld>
            <a:endParaRPr lang="en-US" dirty="0"/>
          </a:p>
        </p:txBody>
      </p:sp>
    </p:spTree>
    <p:extLst>
      <p:ext uri="{BB962C8B-B14F-4D97-AF65-F5344CB8AC3E}">
        <p14:creationId xmlns="" xmlns:p14="http://schemas.microsoft.com/office/powerpoint/2010/main" val="1487082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Nilgun Tumer.TUMER\Desktop\fig. 16.6.TIF"/>
          <p:cNvPicPr>
            <a:picLocks noChangeAspect="1" noChangeArrowheads="1"/>
          </p:cNvPicPr>
          <p:nvPr/>
        </p:nvPicPr>
        <p:blipFill>
          <a:blip r:embed="rId2" cstate="print"/>
          <a:srcRect/>
          <a:stretch>
            <a:fillRect/>
          </a:stretch>
        </p:blipFill>
        <p:spPr bwMode="auto">
          <a:xfrm>
            <a:off x="5486400" y="1196752"/>
            <a:ext cx="3324225" cy="5364386"/>
          </a:xfrm>
          <a:prstGeom prst="rect">
            <a:avLst/>
          </a:prstGeom>
          <a:noFill/>
          <a:ln w="9525">
            <a:noFill/>
            <a:miter lim="800000"/>
            <a:headEnd/>
            <a:tailEnd/>
          </a:ln>
        </p:spPr>
      </p:pic>
      <p:sp>
        <p:nvSpPr>
          <p:cNvPr id="18435" name="Text Box 3"/>
          <p:cNvSpPr txBox="1">
            <a:spLocks noChangeArrowheads="1"/>
          </p:cNvSpPr>
          <p:nvPr/>
        </p:nvSpPr>
        <p:spPr bwMode="auto">
          <a:xfrm>
            <a:off x="0" y="685800"/>
            <a:ext cx="5334000" cy="369332"/>
          </a:xfrm>
          <a:prstGeom prst="rect">
            <a:avLst/>
          </a:prstGeom>
          <a:noFill/>
          <a:ln w="9525">
            <a:noFill/>
            <a:miter lim="800000"/>
            <a:headEnd/>
            <a:tailEnd/>
          </a:ln>
        </p:spPr>
        <p:txBody>
          <a:bodyPr>
            <a:spAutoFit/>
          </a:bodyPr>
          <a:lstStyle/>
          <a:p>
            <a:pPr>
              <a:spcBef>
                <a:spcPct val="50000"/>
              </a:spcBef>
            </a:pPr>
            <a:r>
              <a:rPr lang="en-US" b="1" dirty="0" smtClean="0">
                <a:latin typeface="Arial" charset="0"/>
                <a:cs typeface="Arial" charset="0"/>
              </a:rPr>
              <a:t>•</a:t>
            </a:r>
            <a:endParaRPr lang="en-US" sz="2400" b="1" dirty="0">
              <a:latin typeface="Arial" charset="0"/>
            </a:endParaRPr>
          </a:p>
        </p:txBody>
      </p:sp>
      <p:sp>
        <p:nvSpPr>
          <p:cNvPr id="18436" name="Text Box 4"/>
          <p:cNvSpPr txBox="1">
            <a:spLocks noChangeArrowheads="1"/>
          </p:cNvSpPr>
          <p:nvPr/>
        </p:nvSpPr>
        <p:spPr bwMode="auto">
          <a:xfrm>
            <a:off x="467544" y="285728"/>
            <a:ext cx="8676456" cy="923330"/>
          </a:xfrm>
          <a:prstGeom prst="rect">
            <a:avLst/>
          </a:prstGeom>
          <a:noFill/>
          <a:ln w="9525">
            <a:noFill/>
            <a:miter lim="800000"/>
            <a:headEnd/>
            <a:tailEnd/>
          </a:ln>
        </p:spPr>
        <p:txBody>
          <a:bodyPr wrap="square">
            <a:spAutoFit/>
          </a:bodyPr>
          <a:lstStyle/>
          <a:p>
            <a:pPr algn="ctr">
              <a:spcBef>
                <a:spcPct val="50000"/>
              </a:spcBef>
            </a:pPr>
            <a:r>
              <a:rPr lang="en-US" sz="5400" b="1" dirty="0">
                <a:solidFill>
                  <a:srgbClr val="FF0000"/>
                </a:solidFill>
                <a:effectLst>
                  <a:outerShdw blurRad="38100" dist="38100" dir="2700000" algn="tl">
                    <a:srgbClr val="000000">
                      <a:alpha val="43137"/>
                    </a:srgbClr>
                  </a:outerShdw>
                </a:effectLst>
              </a:rPr>
              <a:t>Oncogenic viruses</a:t>
            </a:r>
            <a:endParaRPr lang="en-US" sz="4000" b="1" dirty="0">
              <a:solidFill>
                <a:srgbClr val="FF0000"/>
              </a:solidFill>
              <a:effectLst>
                <a:outerShdw blurRad="38100" dist="38100" dir="2700000" algn="tl">
                  <a:srgbClr val="000000">
                    <a:alpha val="43137"/>
                  </a:srgbClr>
                </a:outerShdw>
              </a:effectLst>
            </a:endParaRPr>
          </a:p>
        </p:txBody>
      </p:sp>
      <p:sp>
        <p:nvSpPr>
          <p:cNvPr id="8" name="Title 7"/>
          <p:cNvSpPr>
            <a:spLocks noGrp="1"/>
          </p:cNvSpPr>
          <p:nvPr>
            <p:ph type="title"/>
          </p:nvPr>
        </p:nvSpPr>
        <p:spPr>
          <a:xfrm flipV="1">
            <a:off x="457200" y="0"/>
            <a:ext cx="8229600" cy="274638"/>
          </a:xfrm>
        </p:spPr>
        <p:txBody>
          <a:bodyPr>
            <a:normAutofit fontScale="90000"/>
          </a:bodyPr>
          <a:lstStyle/>
          <a:p>
            <a:r>
              <a:rPr lang="en-US" dirty="0" smtClean="0"/>
              <a:t> </a:t>
            </a:r>
            <a:endParaRPr lang="en-US" dirty="0"/>
          </a:p>
        </p:txBody>
      </p:sp>
      <p:sp>
        <p:nvSpPr>
          <p:cNvPr id="9" name="Content Placeholder 8"/>
          <p:cNvSpPr>
            <a:spLocks noGrp="1"/>
          </p:cNvSpPr>
          <p:nvPr>
            <p:ph idx="1"/>
          </p:nvPr>
        </p:nvSpPr>
        <p:spPr>
          <a:xfrm>
            <a:off x="457200" y="1600200"/>
            <a:ext cx="4829180" cy="4525963"/>
          </a:xfrm>
        </p:spPr>
        <p:txBody>
          <a:bodyPr>
            <a:normAutofit fontScale="85000" lnSpcReduction="10000"/>
          </a:bodyPr>
          <a:lstStyle/>
          <a:p>
            <a:pPr>
              <a:spcBef>
                <a:spcPct val="50000"/>
              </a:spcBef>
            </a:pPr>
            <a:r>
              <a:rPr lang="en-US" b="1" dirty="0" smtClean="0">
                <a:latin typeface="Arial" charset="0"/>
                <a:cs typeface="Arial" charset="0"/>
              </a:rPr>
              <a:t>Oncogenesis is the result of genetic changes that alter the expression or function of proteins that play critical roles in the control of cell growth and division</a:t>
            </a:r>
          </a:p>
          <a:p>
            <a:pPr>
              <a:spcBef>
                <a:spcPct val="50000"/>
              </a:spcBef>
            </a:pPr>
            <a:r>
              <a:rPr lang="en-US" b="1" dirty="0" smtClean="0">
                <a:latin typeface="Arial" charset="0"/>
                <a:cs typeface="Arial" charset="0"/>
              </a:rPr>
              <a:t>•</a:t>
            </a:r>
            <a:r>
              <a:rPr lang="en-US" b="1" dirty="0" smtClean="0">
                <a:latin typeface="Arial" charset="0"/>
              </a:rPr>
              <a:t>Oncogenic viruses cause cancer by inducing changes that affect cell growth and division</a:t>
            </a:r>
          </a:p>
          <a:p>
            <a:endParaRPr lang="en-US" dirty="0"/>
          </a:p>
        </p:txBody>
      </p:sp>
      <p:sp>
        <p:nvSpPr>
          <p:cNvPr id="7" name="Slide Number Placeholder 6"/>
          <p:cNvSpPr>
            <a:spLocks noGrp="1"/>
          </p:cNvSpPr>
          <p:nvPr>
            <p:ph type="sldNum" sz="quarter" idx="12"/>
          </p:nvPr>
        </p:nvSpPr>
        <p:spPr/>
        <p:txBody>
          <a:bodyPr/>
          <a:lstStyle/>
          <a:p>
            <a:fld id="{6D175E73-957B-46B9-89B2-9D2F733F33A1}" type="slidenum">
              <a:rPr lang="en-US" smtClean="0"/>
              <a:pPr/>
              <a:t>37</a:t>
            </a:fld>
            <a:endParaRPr lang="en-US" dirty="0"/>
          </a:p>
        </p:txBody>
      </p:sp>
      <p:sp>
        <p:nvSpPr>
          <p:cNvPr id="10" name="Footer Placeholder 9"/>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7DBB5BDB-77AB-40B9-A1F4-8451355B7DF2}" type="datetime1">
              <a:rPr lang="en-US" smtClean="0"/>
              <a:pPr/>
              <a:t>03-Dec-13</a:t>
            </a:fld>
            <a:endParaRPr lang="en-US" dirty="0"/>
          </a:p>
        </p:txBody>
      </p:sp>
    </p:spTree>
    <p:extLst>
      <p:ext uri="{BB962C8B-B14F-4D97-AF65-F5344CB8AC3E}">
        <p14:creationId xmlns="" xmlns:p14="http://schemas.microsoft.com/office/powerpoint/2010/main" val="1101940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Oncogenic </a:t>
            </a:r>
            <a:r>
              <a:rPr lang="en-US" sz="5400" b="1" dirty="0">
                <a:solidFill>
                  <a:srgbClr val="FF0000"/>
                </a:solidFill>
              </a:rPr>
              <a:t>R</a:t>
            </a:r>
            <a:r>
              <a:rPr lang="en-US" sz="5400" b="1" dirty="0" smtClean="0">
                <a:solidFill>
                  <a:srgbClr val="FF0000"/>
                </a:solidFill>
              </a:rPr>
              <a:t>etroviruses</a:t>
            </a:r>
            <a:endParaRPr lang="en-US" sz="5400"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More than 40 different highly oncogenic retroviruses have been isolated from a variety of animals, including chickens, turkeys, mice, rats, cats, and monkeys. All of these viruses, like RSV, contain at least one oncogene  In some cases, different viruses contain the same oncogenes, but more than two dozen distinct oncogenes have been identified among this group of viruses</a:t>
            </a:r>
            <a:endParaRPr lang="en-US" dirty="0"/>
          </a:p>
        </p:txBody>
      </p:sp>
      <p:sp>
        <p:nvSpPr>
          <p:cNvPr id="4" name="Footer Placeholder 3"/>
          <p:cNvSpPr>
            <a:spLocks noGrp="1"/>
          </p:cNvSpPr>
          <p:nvPr>
            <p:ph type="ftr" sz="quarter" idx="11"/>
          </p:nvPr>
        </p:nvSpPr>
        <p:spPr/>
        <p:txBody>
          <a:bodyPr/>
          <a:lstStyle/>
          <a:p>
            <a:r>
              <a:rPr lang="en-US" smtClean="0"/>
              <a:t>Dr.Wallace Bulimo</a:t>
            </a:r>
            <a:endParaRPr lang="en-US" dirty="0"/>
          </a:p>
        </p:txBody>
      </p:sp>
      <p:sp>
        <p:nvSpPr>
          <p:cNvPr id="5" name="Slide Number Placeholder 4"/>
          <p:cNvSpPr>
            <a:spLocks noGrp="1"/>
          </p:cNvSpPr>
          <p:nvPr>
            <p:ph type="sldNum" sz="quarter" idx="12"/>
          </p:nvPr>
        </p:nvSpPr>
        <p:spPr/>
        <p:txBody>
          <a:bodyPr/>
          <a:lstStyle/>
          <a:p>
            <a:fld id="{6D175E73-957B-46B9-89B2-9D2F733F33A1}" type="slidenum">
              <a:rPr lang="en-US" smtClean="0"/>
              <a:pPr/>
              <a:t>38</a:t>
            </a:fld>
            <a:endParaRPr lang="en-US" dirty="0"/>
          </a:p>
        </p:txBody>
      </p:sp>
      <p:sp>
        <p:nvSpPr>
          <p:cNvPr id="6" name="Date Placeholder 5"/>
          <p:cNvSpPr>
            <a:spLocks noGrp="1"/>
          </p:cNvSpPr>
          <p:nvPr>
            <p:ph type="dt" sz="half" idx="10"/>
          </p:nvPr>
        </p:nvSpPr>
        <p:spPr/>
        <p:txBody>
          <a:bodyPr/>
          <a:lstStyle/>
          <a:p>
            <a:fld id="{A118582F-EA68-472D-8C71-FF89EE183E07}"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6B4CD893-2197-497E-B184-736B19AF70E9}" type="slidenum">
              <a:rPr lang="en-US" sz="1400"/>
              <a:pPr/>
              <a:t>39</a:t>
            </a:fld>
            <a:endParaRPr lang="en-US" sz="1400" dirty="0"/>
          </a:p>
        </p:txBody>
      </p:sp>
      <p:sp>
        <p:nvSpPr>
          <p:cNvPr id="10243" name="Rectangle 2"/>
          <p:cNvSpPr>
            <a:spLocks noGrp="1" noChangeArrowheads="1"/>
          </p:cNvSpPr>
          <p:nvPr>
            <p:ph type="title"/>
          </p:nvPr>
        </p:nvSpPr>
        <p:spPr>
          <a:xfrm>
            <a:off x="685800" y="228600"/>
            <a:ext cx="7772400" cy="1143000"/>
          </a:xfrm>
          <a:effectLst>
            <a:outerShdw dist="35921" dir="2700000" algn="ctr" rotWithShape="0">
              <a:schemeClr val="bg2"/>
            </a:outerShdw>
          </a:effectLst>
        </p:spPr>
        <p:txBody>
          <a:bodyPr>
            <a:noAutofit/>
          </a:bodyPr>
          <a:lstStyle/>
          <a:p>
            <a:r>
              <a:rPr lang="en-US" sz="4800" b="1" dirty="0" smtClean="0">
                <a:solidFill>
                  <a:srgbClr val="FF0000"/>
                </a:solidFill>
                <a:effectLst>
                  <a:outerShdw blurRad="38100" dist="38100" dir="2700000" algn="tl">
                    <a:srgbClr val="000000">
                      <a:alpha val="43137"/>
                    </a:srgbClr>
                  </a:outerShdw>
                </a:effectLst>
                <a:latin typeface="Arial Narrow" pitchFamily="8" charset="0"/>
              </a:rPr>
              <a:t>Changes in cell that are at the roots of cancer</a:t>
            </a:r>
            <a:endParaRPr lang="en-US" sz="4800" b="1" dirty="0" smtClean="0">
              <a:solidFill>
                <a:srgbClr val="FF0000"/>
              </a:solidFill>
              <a:effectLst>
                <a:outerShdw blurRad="38100" dist="38100" dir="2700000" algn="tl">
                  <a:srgbClr val="000000">
                    <a:alpha val="43137"/>
                  </a:srgbClr>
                </a:outerShdw>
              </a:effectLst>
            </a:endParaRPr>
          </a:p>
        </p:txBody>
      </p:sp>
      <p:sp>
        <p:nvSpPr>
          <p:cNvPr id="10244" name="Text Box 3"/>
          <p:cNvSpPr txBox="1">
            <a:spLocks noChangeArrowheads="1"/>
          </p:cNvSpPr>
          <p:nvPr/>
        </p:nvSpPr>
        <p:spPr bwMode="auto">
          <a:xfrm>
            <a:off x="152400" y="1524001"/>
            <a:ext cx="8839200" cy="461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n-US" sz="3600" b="1" dirty="0">
                <a:solidFill>
                  <a:srgbClr val="002060"/>
                </a:solidFill>
              </a:rPr>
              <a:t>Genetic and epigenetic alterations:</a:t>
            </a:r>
          </a:p>
          <a:p>
            <a:pPr lvl="2" algn="l">
              <a:spcBef>
                <a:spcPct val="50000"/>
              </a:spcBef>
              <a:buFontTx/>
              <a:buChar char="•"/>
            </a:pPr>
            <a:r>
              <a:rPr lang="en-US" sz="2800" dirty="0"/>
              <a:t> </a:t>
            </a:r>
            <a:r>
              <a:rPr lang="en-US" b="1" dirty="0"/>
              <a:t>Mutations</a:t>
            </a:r>
          </a:p>
          <a:p>
            <a:pPr lvl="2" algn="l">
              <a:spcBef>
                <a:spcPct val="50000"/>
              </a:spcBef>
              <a:buFontTx/>
              <a:buChar char="•"/>
            </a:pPr>
            <a:r>
              <a:rPr lang="en-US" b="1" dirty="0"/>
              <a:t> Deletions</a:t>
            </a:r>
          </a:p>
          <a:p>
            <a:pPr lvl="2" algn="l">
              <a:spcBef>
                <a:spcPct val="50000"/>
              </a:spcBef>
              <a:buFontTx/>
              <a:buChar char="•"/>
            </a:pPr>
            <a:r>
              <a:rPr lang="en-US" b="1" dirty="0"/>
              <a:t> </a:t>
            </a:r>
            <a:r>
              <a:rPr lang="en-US" b="1" dirty="0" smtClean="0"/>
              <a:t>Recombination's</a:t>
            </a:r>
            <a:endParaRPr lang="en-US" b="1" dirty="0"/>
          </a:p>
          <a:p>
            <a:pPr lvl="2" algn="l">
              <a:spcBef>
                <a:spcPct val="50000"/>
              </a:spcBef>
              <a:buFontTx/>
              <a:buChar char="•"/>
            </a:pPr>
            <a:r>
              <a:rPr lang="en-US" b="1" dirty="0"/>
              <a:t> Transpositions</a:t>
            </a:r>
          </a:p>
          <a:p>
            <a:pPr lvl="2" algn="l">
              <a:spcBef>
                <a:spcPct val="50000"/>
              </a:spcBef>
              <a:buFontTx/>
              <a:buChar char="•"/>
            </a:pPr>
            <a:r>
              <a:rPr lang="en-US" b="1" dirty="0"/>
              <a:t> Epigenetic alterations (DNA methylation, imprinting)</a:t>
            </a:r>
          </a:p>
          <a:p>
            <a:pPr lvl="2" algn="l">
              <a:spcBef>
                <a:spcPct val="50000"/>
              </a:spcBef>
              <a:buFontTx/>
              <a:buChar char="•"/>
            </a:pPr>
            <a:r>
              <a:rPr lang="en-US" b="1" dirty="0"/>
              <a:t> Acquisition of viral genetic material</a:t>
            </a:r>
            <a:r>
              <a:rPr lang="en-US" sz="3200" b="1" dirty="0"/>
              <a:t>	</a:t>
            </a:r>
          </a:p>
        </p:txBody>
      </p:sp>
      <p:sp>
        <p:nvSpPr>
          <p:cNvPr id="5" name="Date Placeholder 4"/>
          <p:cNvSpPr>
            <a:spLocks noGrp="1"/>
          </p:cNvSpPr>
          <p:nvPr>
            <p:ph type="dt" sz="half" idx="10"/>
          </p:nvPr>
        </p:nvSpPr>
        <p:spPr/>
        <p:txBody>
          <a:bodyPr/>
          <a:lstStyle/>
          <a:p>
            <a:fld id="{4914D6ED-E884-43CD-9DD0-24A77CD6ACC6}" type="datetime1">
              <a:rPr lang="en-US" smtClean="0"/>
              <a:pPr/>
              <a:t>03-Dec-13</a:t>
            </a:fld>
            <a:endParaRPr lang="en-US"/>
          </a:p>
        </p:txBody>
      </p:sp>
      <p:sp>
        <p:nvSpPr>
          <p:cNvPr id="6" name="Footer Placeholder 5"/>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3615377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Autofit/>
          </a:bodyPr>
          <a:lstStyle/>
          <a:p>
            <a:pPr>
              <a:defRPr/>
            </a:pPr>
            <a:r>
              <a:rPr lang="en-US" b="1" dirty="0" smtClean="0">
                <a:solidFill>
                  <a:srgbClr val="FF0000"/>
                </a:solidFill>
                <a:effectLst>
                  <a:outerShdw blurRad="38100" dist="38100" dir="2700000" algn="tl">
                    <a:srgbClr val="000000">
                      <a:alpha val="43137"/>
                    </a:srgbClr>
                  </a:outerShdw>
                </a:effectLst>
              </a:rPr>
              <a:t>CHARACTERISTICS OF CANCER</a:t>
            </a:r>
            <a:br>
              <a:rPr lang="en-US" b="1" dirty="0" smtClean="0">
                <a:solidFill>
                  <a:srgbClr val="FF0000"/>
                </a:solidFill>
                <a:effectLst>
                  <a:outerShdw blurRad="38100" dist="38100" dir="2700000" algn="tl">
                    <a:srgbClr val="000000">
                      <a:alpha val="43137"/>
                    </a:srgbClr>
                  </a:outerShdw>
                </a:effectLst>
              </a:rPr>
            </a:br>
            <a:r>
              <a:rPr lang="en-US" sz="3600" b="1" dirty="0" smtClean="0">
                <a:solidFill>
                  <a:srgbClr val="FF0000"/>
                </a:solidFill>
                <a:effectLst>
                  <a:outerShdw blurRad="38100" dist="38100" dir="2700000" algn="tl">
                    <a:srgbClr val="000000">
                      <a:alpha val="43137"/>
                    </a:srgbClr>
                  </a:outerShdw>
                </a:effectLst>
              </a:rPr>
              <a:t>Clonality</a:t>
            </a:r>
          </a:p>
        </p:txBody>
      </p:sp>
      <p:sp>
        <p:nvSpPr>
          <p:cNvPr id="49155" name="Rectangle 3"/>
          <p:cNvSpPr>
            <a:spLocks noGrp="1" noChangeArrowheads="1"/>
          </p:cNvSpPr>
          <p:nvPr>
            <p:ph type="body" idx="1"/>
          </p:nvPr>
        </p:nvSpPr>
        <p:spPr/>
        <p:txBody>
          <a:bodyPr>
            <a:normAutofit/>
          </a:bodyPr>
          <a:lstStyle/>
          <a:p>
            <a:pPr>
              <a:lnSpc>
                <a:spcPct val="90000"/>
              </a:lnSpc>
            </a:pPr>
            <a:r>
              <a:rPr lang="en-US" dirty="0" smtClean="0"/>
              <a:t>Cancer is a genetic disease at the cellular level.</a:t>
            </a:r>
          </a:p>
          <a:p>
            <a:pPr>
              <a:lnSpc>
                <a:spcPct val="90000"/>
              </a:lnSpc>
            </a:pPr>
            <a:r>
              <a:rPr lang="en-US" dirty="0" smtClean="0"/>
              <a:t>Genetic mutations play a critical role in pathogenesis of cancer.</a:t>
            </a:r>
          </a:p>
          <a:p>
            <a:pPr>
              <a:lnSpc>
                <a:spcPct val="90000"/>
              </a:lnSpc>
            </a:pPr>
            <a:r>
              <a:rPr lang="en-US" dirty="0" smtClean="0"/>
              <a:t>Consequences of genetic instability:</a:t>
            </a:r>
          </a:p>
          <a:p>
            <a:pPr lvl="1">
              <a:lnSpc>
                <a:spcPct val="90000"/>
              </a:lnSpc>
            </a:pPr>
            <a:r>
              <a:rPr lang="en-US" dirty="0" smtClean="0"/>
              <a:t>Phenotypic heterogeneity</a:t>
            </a:r>
          </a:p>
          <a:p>
            <a:pPr lvl="1">
              <a:lnSpc>
                <a:spcPct val="90000"/>
              </a:lnSpc>
            </a:pPr>
            <a:r>
              <a:rPr lang="en-US" dirty="0" smtClean="0"/>
              <a:t>Tumor progression</a:t>
            </a:r>
          </a:p>
          <a:p>
            <a:pPr>
              <a:lnSpc>
                <a:spcPct val="90000"/>
              </a:lnSpc>
            </a:pPr>
            <a:r>
              <a:rPr lang="en-US" dirty="0" smtClean="0"/>
              <a:t>Proto-oncogenes and oncogenes</a:t>
            </a:r>
          </a:p>
          <a:p>
            <a:pPr>
              <a:lnSpc>
                <a:spcPct val="90000"/>
              </a:lnSpc>
            </a:pPr>
            <a:r>
              <a:rPr lang="en-US" dirty="0" smtClean="0"/>
              <a:t>Dominant and recessive mutations</a:t>
            </a:r>
          </a:p>
        </p:txBody>
      </p:sp>
      <p:sp>
        <p:nvSpPr>
          <p:cNvPr id="4" name="Slide Number Placeholder 3"/>
          <p:cNvSpPr>
            <a:spLocks noGrp="1"/>
          </p:cNvSpPr>
          <p:nvPr>
            <p:ph type="sldNum" sz="quarter" idx="12"/>
          </p:nvPr>
        </p:nvSpPr>
        <p:spPr/>
        <p:txBody>
          <a:bodyPr/>
          <a:lstStyle/>
          <a:p>
            <a:fld id="{6D175E73-957B-46B9-89B2-9D2F733F33A1}"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E22C97D7-51F3-4AF2-A282-1D00D52F2464}" type="datetime1">
              <a:rPr lang="en-US" smtClean="0"/>
              <a:pPr/>
              <a:t>03-Dec-13</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11B41C4C-FA5B-4249-9F84-9BA4A7F3EB3F}" type="slidenum">
              <a:rPr lang="en-US" sz="1400"/>
              <a:pPr/>
              <a:t>40</a:t>
            </a:fld>
            <a:endParaRPr lang="en-US" sz="1400" dirty="0"/>
          </a:p>
        </p:txBody>
      </p:sp>
      <p:sp>
        <p:nvSpPr>
          <p:cNvPr id="11267" name="Rectangle 2"/>
          <p:cNvSpPr>
            <a:spLocks noGrp="1" noChangeArrowheads="1"/>
          </p:cNvSpPr>
          <p:nvPr>
            <p:ph type="title"/>
          </p:nvPr>
        </p:nvSpPr>
        <p:spPr>
          <a:xfrm>
            <a:off x="685800" y="228600"/>
            <a:ext cx="7772400" cy="1143000"/>
          </a:xfrm>
          <a:effectLst>
            <a:outerShdw dist="35921" dir="2700000" algn="ctr" rotWithShape="0">
              <a:schemeClr val="bg2"/>
            </a:outerShdw>
          </a:effectLst>
        </p:spPr>
        <p:txBody>
          <a:bodyPr>
            <a:noAutofit/>
          </a:bodyPr>
          <a:lstStyle/>
          <a:p>
            <a:r>
              <a:rPr lang="en-US" sz="4000" b="1" dirty="0" smtClean="0">
                <a:solidFill>
                  <a:srgbClr val="FF0000"/>
                </a:solidFill>
                <a:effectLst>
                  <a:outerShdw blurRad="38100" dist="38100" dir="2700000" algn="tl">
                    <a:srgbClr val="000000">
                      <a:alpha val="43137"/>
                    </a:srgbClr>
                  </a:outerShdw>
                </a:effectLst>
                <a:latin typeface="Arial Narrow" pitchFamily="8" charset="0"/>
              </a:rPr>
              <a:t>Changes in cell that are at the roots of cancer</a:t>
            </a:r>
            <a:endParaRPr lang="en-US" sz="4000" b="1" dirty="0" smtClean="0">
              <a:solidFill>
                <a:srgbClr val="FF0000"/>
              </a:solidFill>
              <a:effectLst>
                <a:outerShdw blurRad="38100" dist="38100" dir="2700000" algn="tl">
                  <a:srgbClr val="000000">
                    <a:alpha val="43137"/>
                  </a:srgbClr>
                </a:outerShdw>
              </a:effectLst>
            </a:endParaRPr>
          </a:p>
        </p:txBody>
      </p:sp>
      <p:sp>
        <p:nvSpPr>
          <p:cNvPr id="11268" name="Text Box 3"/>
          <p:cNvSpPr txBox="1">
            <a:spLocks noChangeArrowheads="1"/>
          </p:cNvSpPr>
          <p:nvPr/>
        </p:nvSpPr>
        <p:spPr bwMode="auto">
          <a:xfrm>
            <a:off x="152400" y="1524001"/>
            <a:ext cx="8839200"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n-US" sz="3200" b="1" dirty="0">
                <a:solidFill>
                  <a:srgbClr val="800000"/>
                </a:solidFill>
              </a:rPr>
              <a:t>Genetic and epigenetic alterations:</a:t>
            </a:r>
          </a:p>
          <a:p>
            <a:pPr lvl="2" algn="l">
              <a:spcBef>
                <a:spcPct val="50000"/>
              </a:spcBef>
              <a:buFontTx/>
              <a:buChar char="•"/>
            </a:pPr>
            <a:r>
              <a:rPr lang="en-US" dirty="0"/>
              <a:t> </a:t>
            </a:r>
            <a:r>
              <a:rPr lang="en-US" sz="2000" b="1" dirty="0"/>
              <a:t>Mutations</a:t>
            </a:r>
          </a:p>
          <a:p>
            <a:pPr lvl="2" algn="l">
              <a:spcBef>
                <a:spcPct val="50000"/>
              </a:spcBef>
              <a:buFontTx/>
              <a:buChar char="•"/>
            </a:pPr>
            <a:r>
              <a:rPr lang="en-US" sz="2000" b="1" dirty="0"/>
              <a:t> Deletions</a:t>
            </a:r>
          </a:p>
          <a:p>
            <a:pPr lvl="2" algn="l">
              <a:spcBef>
                <a:spcPct val="50000"/>
              </a:spcBef>
              <a:buFontTx/>
              <a:buChar char="•"/>
            </a:pPr>
            <a:r>
              <a:rPr lang="en-US" sz="2000" b="1" dirty="0"/>
              <a:t> </a:t>
            </a:r>
            <a:r>
              <a:rPr lang="en-US" sz="2000" b="1" dirty="0" smtClean="0"/>
              <a:t>Recombination's</a:t>
            </a:r>
            <a:endParaRPr lang="en-US" sz="2000" b="1" dirty="0"/>
          </a:p>
          <a:p>
            <a:pPr lvl="2" algn="l">
              <a:spcBef>
                <a:spcPct val="50000"/>
              </a:spcBef>
              <a:buFontTx/>
              <a:buChar char="•"/>
            </a:pPr>
            <a:r>
              <a:rPr lang="en-US" sz="2000" b="1" dirty="0"/>
              <a:t> Transpositions</a:t>
            </a:r>
          </a:p>
          <a:p>
            <a:pPr lvl="2" algn="l">
              <a:spcBef>
                <a:spcPct val="50000"/>
              </a:spcBef>
              <a:buFontTx/>
              <a:buChar char="•"/>
            </a:pPr>
            <a:r>
              <a:rPr lang="en-US" sz="2000" b="1" dirty="0"/>
              <a:t> Epigenetic alterations (DNA methylation, imprinting)</a:t>
            </a:r>
          </a:p>
          <a:p>
            <a:pPr lvl="2" algn="l">
              <a:spcBef>
                <a:spcPct val="50000"/>
              </a:spcBef>
              <a:buFontTx/>
              <a:buChar char="•"/>
            </a:pPr>
            <a:r>
              <a:rPr lang="en-US" sz="2000" b="1" dirty="0"/>
              <a:t> Acquisition of viral genetic material	</a:t>
            </a:r>
            <a:endParaRPr lang="en-US" sz="2800" b="1" dirty="0"/>
          </a:p>
          <a:p>
            <a:pPr lvl="1" algn="ctr">
              <a:spcBef>
                <a:spcPct val="50000"/>
              </a:spcBef>
              <a:buFontTx/>
              <a:buChar char="•"/>
            </a:pPr>
            <a:r>
              <a:rPr lang="en-US" sz="2800" b="1" dirty="0"/>
              <a:t> </a:t>
            </a:r>
            <a:r>
              <a:rPr lang="en-US" sz="2000" b="1" dirty="0">
                <a:solidFill>
                  <a:srgbClr val="FF0000"/>
                </a:solidFill>
              </a:rPr>
              <a:t>Various combinations of these lead to the development of cancers - some viruses contribute single hits while others contribute multiple hits.</a:t>
            </a:r>
            <a:endParaRPr lang="en-US" sz="2800" b="1" dirty="0">
              <a:solidFill>
                <a:srgbClr val="FF0000"/>
              </a:solidFill>
            </a:endParaRPr>
          </a:p>
        </p:txBody>
      </p:sp>
      <p:sp>
        <p:nvSpPr>
          <p:cNvPr id="5" name="Date Placeholder 4"/>
          <p:cNvSpPr>
            <a:spLocks noGrp="1"/>
          </p:cNvSpPr>
          <p:nvPr>
            <p:ph type="dt" sz="half" idx="10"/>
          </p:nvPr>
        </p:nvSpPr>
        <p:spPr/>
        <p:txBody>
          <a:bodyPr/>
          <a:lstStyle/>
          <a:p>
            <a:fld id="{D86A1385-BE7E-4C5E-8FD4-FA6D6921F733}" type="datetime1">
              <a:rPr lang="en-US" smtClean="0"/>
              <a:pPr/>
              <a:t>03-Dec-13</a:t>
            </a:fld>
            <a:endParaRPr lang="en-US"/>
          </a:p>
        </p:txBody>
      </p:sp>
      <p:sp>
        <p:nvSpPr>
          <p:cNvPr id="6" name="Footer Placeholder 5"/>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1179709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566BDE56-9A17-4E16-9FF2-AB56273ED8B3}" type="slidenum">
              <a:rPr lang="en-US" sz="1400"/>
              <a:pPr/>
              <a:t>41</a:t>
            </a:fld>
            <a:endParaRPr lang="en-US" sz="1400" dirty="0"/>
          </a:p>
        </p:txBody>
      </p:sp>
      <p:sp>
        <p:nvSpPr>
          <p:cNvPr id="13315" name="Rectangle 4"/>
          <p:cNvSpPr>
            <a:spLocks noChangeArrowheads="1"/>
          </p:cNvSpPr>
          <p:nvPr/>
        </p:nvSpPr>
        <p:spPr bwMode="auto">
          <a:xfrm>
            <a:off x="778933" y="1625600"/>
            <a:ext cx="7924800" cy="477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sz="3200" dirty="0"/>
              <a:t> </a:t>
            </a:r>
            <a:r>
              <a:rPr lang="en-US" sz="3600" b="1" dirty="0">
                <a:solidFill>
                  <a:srgbClr val="FF0000"/>
                </a:solidFill>
              </a:rPr>
              <a:t>Integrations</a:t>
            </a:r>
            <a:r>
              <a:rPr lang="en-US" sz="3200" dirty="0"/>
              <a:t> that cause activation or inactivation of oncogenes or tumor suppressors (e.g. RNA viruses)</a:t>
            </a:r>
          </a:p>
          <a:p>
            <a:pPr algn="l">
              <a:buFontTx/>
              <a:buChar char="•"/>
            </a:pPr>
            <a:endParaRPr lang="en-US" sz="3200" dirty="0"/>
          </a:p>
          <a:p>
            <a:pPr algn="l">
              <a:buFontTx/>
              <a:buChar char="•"/>
            </a:pPr>
            <a:r>
              <a:rPr lang="en-US" sz="3200" dirty="0"/>
              <a:t> </a:t>
            </a:r>
            <a:r>
              <a:rPr lang="en-US" sz="3600" b="1" dirty="0">
                <a:solidFill>
                  <a:srgbClr val="FF0000"/>
                </a:solidFill>
              </a:rPr>
              <a:t>Expression of genes </a:t>
            </a:r>
            <a:r>
              <a:rPr lang="en-US" sz="3200" dirty="0"/>
              <a:t>that alter key signal transduction pathways - this is our focus</a:t>
            </a:r>
          </a:p>
          <a:p>
            <a:pPr algn="l">
              <a:buFontTx/>
              <a:buChar char="•"/>
            </a:pPr>
            <a:endParaRPr lang="en-US" sz="3200" dirty="0"/>
          </a:p>
          <a:p>
            <a:pPr algn="l">
              <a:buFontTx/>
              <a:buChar char="•"/>
            </a:pPr>
            <a:r>
              <a:rPr lang="en-US" sz="3200" dirty="0"/>
              <a:t> </a:t>
            </a:r>
            <a:r>
              <a:rPr lang="en-US" sz="3600" b="1" dirty="0">
                <a:solidFill>
                  <a:srgbClr val="FF0000"/>
                </a:solidFill>
                <a:effectLst>
                  <a:outerShdw blurRad="38100" dist="38100" dir="2700000" algn="tl">
                    <a:srgbClr val="000000">
                      <a:alpha val="43137"/>
                    </a:srgbClr>
                  </a:outerShdw>
                </a:effectLst>
              </a:rPr>
              <a:t>Chronic activation of inflammatory responses</a:t>
            </a:r>
            <a:endParaRPr lang="en-US" sz="4400" b="1" dirty="0">
              <a:solidFill>
                <a:srgbClr val="FF0000"/>
              </a:solidFill>
              <a:effectLst>
                <a:outerShdw blurRad="38100" dist="38100" dir="2700000" algn="tl">
                  <a:srgbClr val="000000">
                    <a:alpha val="43137"/>
                  </a:srgbClr>
                </a:outerShdw>
              </a:effectLst>
            </a:endParaRPr>
          </a:p>
        </p:txBody>
      </p:sp>
      <p:sp>
        <p:nvSpPr>
          <p:cNvPr id="13316" name="Rectangle 5"/>
          <p:cNvSpPr>
            <a:spLocks noChangeArrowheads="1"/>
          </p:cNvSpPr>
          <p:nvPr/>
        </p:nvSpPr>
        <p:spPr bwMode="auto">
          <a:xfrm>
            <a:off x="685800" y="228600"/>
            <a:ext cx="7772400" cy="1143000"/>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r>
              <a:rPr lang="en-US" sz="4400" b="1" dirty="0">
                <a:solidFill>
                  <a:srgbClr val="FF0000"/>
                </a:solidFill>
                <a:effectLst>
                  <a:outerShdw blurRad="38100" dist="38100" dir="2700000" algn="tl">
                    <a:srgbClr val="000000">
                      <a:alpha val="43137"/>
                    </a:srgbClr>
                  </a:outerShdw>
                </a:effectLst>
                <a:latin typeface="Arial Narrow" pitchFamily="8" charset="0"/>
              </a:rPr>
              <a:t>How do Viruses contribute to cancer?</a:t>
            </a:r>
            <a:endParaRPr lang="en-US" sz="4400" b="1" dirty="0">
              <a:solidFill>
                <a:srgbClr val="FF0000"/>
              </a:solidFill>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p:txBody>
          <a:bodyPr/>
          <a:lstStyle/>
          <a:p>
            <a:fld id="{52B02BF4-C4DC-4BA2-8C92-5797A3982369}" type="datetime1">
              <a:rPr lang="en-US" smtClean="0"/>
              <a:pPr/>
              <a:t>03-Dec-13</a:t>
            </a:fld>
            <a:endParaRPr lang="en-US"/>
          </a:p>
        </p:txBody>
      </p:sp>
      <p:sp>
        <p:nvSpPr>
          <p:cNvPr id="6" name="Footer Placeholder 5"/>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29278531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p:cNvPicPr>
            <a:picLocks noGrp="1" noChangeAspect="1" noChangeArrowheads="1"/>
          </p:cNvPicPr>
          <p:nvPr>
            <p:ph idx="1"/>
          </p:nvPr>
        </p:nvPicPr>
        <p:blipFill>
          <a:blip r:embed="rId2" cstate="print"/>
          <a:srcRect/>
          <a:stretch>
            <a:fillRect/>
          </a:stretch>
        </p:blipFill>
        <p:spPr>
          <a:xfrm>
            <a:off x="0" y="1371600"/>
            <a:ext cx="9144000" cy="5486400"/>
          </a:xfrm>
          <a:noFill/>
        </p:spPr>
      </p:pic>
      <p:sp>
        <p:nvSpPr>
          <p:cNvPr id="301064" name="Rectangle 8"/>
          <p:cNvSpPr>
            <a:spLocks noChangeArrowheads="1"/>
          </p:cNvSpPr>
          <p:nvPr/>
        </p:nvSpPr>
        <p:spPr bwMode="auto">
          <a:xfrm>
            <a:off x="0" y="4738688"/>
            <a:ext cx="8610600" cy="519112"/>
          </a:xfrm>
          <a:prstGeom prst="rect">
            <a:avLst/>
          </a:prstGeom>
          <a:noFill/>
          <a:ln w="9525" algn="ctr">
            <a:noFill/>
            <a:miter lim="800000"/>
            <a:headEnd/>
            <a:tailEnd/>
          </a:ln>
          <a:effectLst/>
        </p:spPr>
        <p:txBody>
          <a:bodyPr anchor="b">
            <a:spAutoFit/>
          </a:bodyPr>
          <a:lstStyle/>
          <a:p>
            <a:pPr>
              <a:spcBef>
                <a:spcPct val="20000"/>
              </a:spcBef>
              <a:buClr>
                <a:schemeClr val="hlink"/>
              </a:buClr>
              <a:buSzPct val="80000"/>
              <a:buFont typeface="Arial" charset="0"/>
              <a:buNone/>
              <a:defRPr/>
            </a:pPr>
            <a:endParaRPr lang="en-US" sz="2800" i="1" dirty="0">
              <a:solidFill>
                <a:srgbClr val="FFFFCC"/>
              </a:solidFill>
              <a:effectLst>
                <a:outerShdw blurRad="38100" dist="38100" dir="2700000" algn="tl">
                  <a:srgbClr val="000000"/>
                </a:outerShdw>
              </a:effectLst>
            </a:endParaRPr>
          </a:p>
        </p:txBody>
      </p:sp>
      <p:sp>
        <p:nvSpPr>
          <p:cNvPr id="32772" name="WordArt 10"/>
          <p:cNvSpPr>
            <a:spLocks noChangeArrowheads="1" noChangeShapeType="1" noTextEdit="1"/>
          </p:cNvSpPr>
          <p:nvPr/>
        </p:nvSpPr>
        <p:spPr bwMode="auto">
          <a:xfrm>
            <a:off x="301625" y="228600"/>
            <a:ext cx="8413779" cy="1143000"/>
          </a:xfrm>
          <a:prstGeom prst="rect">
            <a:avLst/>
          </a:prstGeom>
        </p:spPr>
        <p:txBody>
          <a:bodyPr wrap="none" fromWordArt="1">
            <a:prstTxWarp prst="textPlain">
              <a:avLst>
                <a:gd name="adj" fmla="val 50000"/>
              </a:avLst>
            </a:prstTxWarp>
          </a:bodyPr>
          <a:lstStyle/>
          <a:p>
            <a:pPr algn="ctr"/>
            <a:r>
              <a:rPr lang="en-US" sz="2800" b="1" kern="10" dirty="0">
                <a:ln w="9525">
                  <a:solidFill>
                    <a:srgbClr val="000000"/>
                  </a:solidFill>
                  <a:round/>
                  <a:headEnd/>
                  <a:tailEnd/>
                </a:ln>
                <a:solidFill>
                  <a:srgbClr val="FF0000"/>
                </a:solidFill>
                <a:latin typeface="Arial Black"/>
              </a:rPr>
              <a:t>TRANSFORMATION</a:t>
            </a:r>
          </a:p>
        </p:txBody>
      </p:sp>
      <p:sp>
        <p:nvSpPr>
          <p:cNvPr id="2" name="Date Placeholder 1"/>
          <p:cNvSpPr>
            <a:spLocks noGrp="1"/>
          </p:cNvSpPr>
          <p:nvPr>
            <p:ph type="dt" sz="half" idx="10"/>
          </p:nvPr>
        </p:nvSpPr>
        <p:spPr/>
        <p:txBody>
          <a:bodyPr/>
          <a:lstStyle/>
          <a:p>
            <a:fld id="{A07BAD2F-972E-4C84-A449-CA5FFAB2F6D1}" type="datetime1">
              <a:rPr lang="en-US" smtClean="0"/>
              <a:pPr/>
              <a:t>03-Dec-13</a:t>
            </a:fld>
            <a:endParaRPr lang="en-US" dirty="0"/>
          </a:p>
        </p:txBody>
      </p:sp>
      <p:sp>
        <p:nvSpPr>
          <p:cNvPr id="3" name="Footer Placeholder 2"/>
          <p:cNvSpPr>
            <a:spLocks noGrp="1"/>
          </p:cNvSpPr>
          <p:nvPr>
            <p:ph type="ftr" sz="quarter" idx="11"/>
          </p:nvPr>
        </p:nvSpPr>
        <p:spPr/>
        <p:txBody>
          <a:bodyPr/>
          <a:lstStyle/>
          <a:p>
            <a:r>
              <a:rPr lang="en-US" smtClean="0"/>
              <a:t>Dr.Wallace Bulimo</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Autofit/>
          </a:bodyPr>
          <a:lstStyle/>
          <a:p>
            <a:r>
              <a:rPr lang="en-US" sz="4800" b="1" dirty="0" smtClean="0">
                <a:solidFill>
                  <a:srgbClr val="FF0000"/>
                </a:solidFill>
                <a:effectLst>
                  <a:outerShdw blurRad="38100" dist="38100" dir="2700000" algn="tl">
                    <a:srgbClr val="000000">
                      <a:alpha val="43137"/>
                    </a:srgbClr>
                  </a:outerShdw>
                </a:effectLst>
              </a:rPr>
              <a:t>Viruses causing human malignancies</a:t>
            </a:r>
            <a:br>
              <a:rPr lang="en-US" sz="4800" b="1" dirty="0" smtClean="0">
                <a:solidFill>
                  <a:srgbClr val="FF0000"/>
                </a:solidFill>
                <a:effectLst>
                  <a:outerShdw blurRad="38100" dist="38100" dir="2700000" algn="tl">
                    <a:srgbClr val="000000">
                      <a:alpha val="43137"/>
                    </a:srgbClr>
                  </a:outerShdw>
                </a:effectLst>
              </a:rPr>
            </a:b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sz="3600" dirty="0" smtClean="0"/>
              <a:t>Hepatitis B &amp; C viruses: Hepatocellular Cancer.</a:t>
            </a:r>
          </a:p>
          <a:p>
            <a:r>
              <a:rPr lang="en-US" sz="3600" dirty="0" smtClean="0"/>
              <a:t>E-B virus: Nasopharyngeal Ca, Burkitt’s lymphoma</a:t>
            </a:r>
          </a:p>
          <a:p>
            <a:r>
              <a:rPr lang="en-US" sz="3600" dirty="0" smtClean="0"/>
              <a:t>HPV 16 &amp; 18: Ca Cx</a:t>
            </a:r>
          </a:p>
          <a:p>
            <a:r>
              <a:rPr lang="fr-FR" sz="3600" dirty="0" smtClean="0"/>
              <a:t>HTLV: Adulât T cell leukemia</a:t>
            </a:r>
          </a:p>
          <a:p>
            <a:r>
              <a:rPr lang="en-US" sz="3600" dirty="0" smtClean="0"/>
              <a:t>HHV 8: Kaposi’s sarcoma</a:t>
            </a:r>
            <a:endParaRPr lang="en-US" sz="3600"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FE4E93D9-F6DB-4684-B7E7-F3B6399447F6}"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noAutofit/>
          </a:bodyPr>
          <a:lstStyle/>
          <a:p>
            <a:r>
              <a:rPr lang="en-US" sz="6600" b="1" dirty="0" smtClean="0">
                <a:solidFill>
                  <a:srgbClr val="FF0000"/>
                </a:solidFill>
                <a:effectLst>
                  <a:outerShdw blurRad="38100" dist="38100" dir="2700000" algn="tl">
                    <a:srgbClr val="000000">
                      <a:alpha val="43137"/>
                    </a:srgbClr>
                  </a:outerShdw>
                </a:effectLst>
              </a:rPr>
              <a:t>Retrovirus</a:t>
            </a:r>
            <a:r>
              <a:rPr lang="en-US" sz="6000" b="1" dirty="0" smtClean="0">
                <a:solidFill>
                  <a:srgbClr val="FF0000"/>
                </a:solidFill>
                <a:effectLst>
                  <a:outerShdw blurRad="38100" dist="38100" dir="2700000" algn="tl">
                    <a:srgbClr val="000000">
                      <a:alpha val="43137"/>
                    </a:srgbClr>
                  </a:outerShdw>
                </a:effectLst>
              </a:rPr>
              <a:t>es:</a:t>
            </a:r>
            <a:br>
              <a:rPr lang="en-US" sz="6000" b="1" dirty="0" smtClean="0">
                <a:solidFill>
                  <a:srgbClr val="FF0000"/>
                </a:solidFill>
                <a:effectLst>
                  <a:outerShdw blurRad="38100" dist="38100" dir="2700000" algn="tl">
                    <a:srgbClr val="000000">
                      <a:alpha val="43137"/>
                    </a:srgbClr>
                  </a:outerShdw>
                </a:effectLst>
              </a:rPr>
            </a:b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14282" y="1214422"/>
            <a:ext cx="4281518" cy="5286412"/>
          </a:xfrm>
        </p:spPr>
        <p:txBody>
          <a:bodyPr>
            <a:normAutofit fontScale="85000" lnSpcReduction="20000"/>
          </a:bodyPr>
          <a:lstStyle/>
          <a:p>
            <a:pPr>
              <a:buNone/>
            </a:pPr>
            <a:endParaRPr lang="en-US" dirty="0" smtClean="0"/>
          </a:p>
          <a:p>
            <a:r>
              <a:rPr lang="en-US" sz="3800" dirty="0" smtClean="0"/>
              <a:t>1.Avian leukosis viruses</a:t>
            </a:r>
          </a:p>
          <a:p>
            <a:r>
              <a:rPr lang="en-US" sz="3800" dirty="0" smtClean="0"/>
              <a:t>2.Murine leukosis viruses</a:t>
            </a:r>
          </a:p>
          <a:p>
            <a:r>
              <a:rPr lang="en-US" sz="3800" dirty="0" smtClean="0"/>
              <a:t>3.Murine mammary tumor virus</a:t>
            </a:r>
          </a:p>
          <a:p>
            <a:r>
              <a:rPr lang="en-US" sz="3800" dirty="0" smtClean="0"/>
              <a:t>4.Leukosis-sarcoma viruses</a:t>
            </a:r>
          </a:p>
          <a:p>
            <a:r>
              <a:rPr lang="en-US" sz="3800" dirty="0" smtClean="0"/>
              <a:t>5.Human T cell leukemia virus </a:t>
            </a:r>
          </a:p>
          <a:p>
            <a:endParaRPr lang="en-US" sz="3800"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44</a:t>
            </a:fld>
            <a:endParaRPr lang="en-US" dirty="0"/>
          </a:p>
        </p:txBody>
      </p:sp>
      <p:pic>
        <p:nvPicPr>
          <p:cNvPr id="110593" name="Picture 1"/>
          <p:cNvPicPr>
            <a:picLocks noGrp="1" noChangeAspect="1" noChangeArrowheads="1"/>
          </p:cNvPicPr>
          <p:nvPr>
            <p:ph sz="half" idx="2"/>
          </p:nvPr>
        </p:nvPicPr>
        <p:blipFill>
          <a:blip r:embed="rId2" cstate="print"/>
          <a:srcRect/>
          <a:stretch>
            <a:fillRect/>
          </a:stretch>
        </p:blipFill>
        <p:spPr bwMode="auto">
          <a:xfrm>
            <a:off x="4697868" y="1600200"/>
            <a:ext cx="3939264" cy="4525963"/>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54A90ED9-B374-4EFB-8E7C-E084FFCE0A80}"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600" b="1" dirty="0" smtClean="0">
                <a:solidFill>
                  <a:srgbClr val="FF0000"/>
                </a:solidFill>
              </a:rPr>
              <a:t>Retroviridae</a:t>
            </a:r>
            <a:endParaRPr lang="en-US" sz="6600" b="1" dirty="0">
              <a:solidFill>
                <a:srgbClr val="FF0000"/>
              </a:solidFill>
            </a:endParaRPr>
          </a:p>
        </p:txBody>
      </p:sp>
      <p:sp>
        <p:nvSpPr>
          <p:cNvPr id="7" name="Content Placeholder 6"/>
          <p:cNvSpPr>
            <a:spLocks noGrp="1"/>
          </p:cNvSpPr>
          <p:nvPr>
            <p:ph sz="half" idx="1"/>
          </p:nvPr>
        </p:nvSpPr>
        <p:spPr/>
        <p:txBody>
          <a:bodyPr>
            <a:noAutofit/>
          </a:bodyPr>
          <a:lstStyle/>
          <a:p>
            <a:r>
              <a:rPr lang="en-US" dirty="0" smtClean="0"/>
              <a:t>Any virus capable of inducing tumors. The RNA tumor viruses (family Retroviridae), which are well defined and rather homogeneous, or the DNA viruses, which contain a number of viruses capable of inducing</a:t>
            </a:r>
            <a:br>
              <a:rPr lang="en-US" dirty="0" smtClean="0"/>
            </a:br>
            <a:r>
              <a:rPr lang="en-US" sz="900" dirty="0" smtClean="0"/>
              <a:t/>
            </a:r>
            <a:br>
              <a:rPr lang="en-US" sz="900" dirty="0" smtClean="0"/>
            </a:br>
            <a:endParaRPr lang="en-US" sz="900" dirty="0" smtClean="0"/>
          </a:p>
          <a:p>
            <a:endParaRPr lang="en-US" sz="900" dirty="0"/>
          </a:p>
        </p:txBody>
      </p:sp>
      <p:sp>
        <p:nvSpPr>
          <p:cNvPr id="4" name="Footer Placeholder 3"/>
          <p:cNvSpPr>
            <a:spLocks noGrp="1"/>
          </p:cNvSpPr>
          <p:nvPr>
            <p:ph type="ftr" sz="quarter" idx="11"/>
          </p:nvPr>
        </p:nvSpPr>
        <p:spPr/>
        <p:txBody>
          <a:bodyPr/>
          <a:lstStyle/>
          <a:p>
            <a:r>
              <a:rPr lang="en-US" smtClean="0"/>
              <a:t>Dr.Wallace Bulimo</a:t>
            </a:r>
            <a:endParaRPr lang="en-US" dirty="0"/>
          </a:p>
        </p:txBody>
      </p:sp>
      <p:sp>
        <p:nvSpPr>
          <p:cNvPr id="5" name="Slide Number Placeholder 4"/>
          <p:cNvSpPr>
            <a:spLocks noGrp="1"/>
          </p:cNvSpPr>
          <p:nvPr>
            <p:ph type="sldNum" sz="quarter" idx="12"/>
          </p:nvPr>
        </p:nvSpPr>
        <p:spPr/>
        <p:txBody>
          <a:bodyPr/>
          <a:lstStyle/>
          <a:p>
            <a:fld id="{6D175E73-957B-46B9-89B2-9D2F733F33A1}" type="slidenum">
              <a:rPr lang="en-US" smtClean="0"/>
              <a:pPr/>
              <a:t>45</a:t>
            </a:fld>
            <a:endParaRPr lang="en-US" dirty="0"/>
          </a:p>
        </p:txBody>
      </p:sp>
      <p:pic>
        <p:nvPicPr>
          <p:cNvPr id="66562" name="Picture 2"/>
          <p:cNvPicPr>
            <a:picLocks noGrp="1" noChangeAspect="1" noChangeArrowheads="1"/>
          </p:cNvPicPr>
          <p:nvPr>
            <p:ph sz="half" idx="2"/>
          </p:nvPr>
        </p:nvPicPr>
        <p:blipFill>
          <a:blip r:embed="rId2" cstate="print"/>
          <a:srcRect/>
          <a:stretch>
            <a:fillRect/>
          </a:stretch>
        </p:blipFill>
        <p:spPr bwMode="auto">
          <a:xfrm>
            <a:off x="4644008" y="1340768"/>
            <a:ext cx="3810000" cy="500066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5B35FB3F-82D2-4CB3-8B82-AB21B5AD57F5}"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FF0000"/>
                </a:solidFill>
                <a:latin typeface="Arial" charset="0"/>
              </a:rPr>
              <a:t>Cancer</a:t>
            </a:r>
            <a:endParaRPr lang="en-US" sz="6600" dirty="0">
              <a:solidFill>
                <a:srgbClr val="FF0000"/>
              </a:solidFill>
            </a:endParaRPr>
          </a:p>
        </p:txBody>
      </p:sp>
      <p:sp>
        <p:nvSpPr>
          <p:cNvPr id="3" name="Content Placeholder 2"/>
          <p:cNvSpPr>
            <a:spLocks noGrp="1"/>
          </p:cNvSpPr>
          <p:nvPr>
            <p:ph sz="half" idx="1"/>
          </p:nvPr>
        </p:nvSpPr>
        <p:spPr/>
        <p:txBody>
          <a:bodyPr>
            <a:noAutofit/>
          </a:bodyPr>
          <a:lstStyle/>
          <a:p>
            <a:r>
              <a:rPr lang="en-US" sz="3200" dirty="0" smtClean="0">
                <a:latin typeface="Arial" charset="0"/>
              </a:rPr>
              <a:t>Cancer arises from a  combination of dominant gain of function mutations in proto- oncogenes and recessive loss of function mutations in tumor suppressor genes</a:t>
            </a:r>
          </a:p>
          <a:p>
            <a:endParaRPr lang="en-US" sz="3200" dirty="0"/>
          </a:p>
        </p:txBody>
      </p:sp>
      <p:sp>
        <p:nvSpPr>
          <p:cNvPr id="5" name="Slide Number Placeholder 4"/>
          <p:cNvSpPr>
            <a:spLocks noGrp="1"/>
          </p:cNvSpPr>
          <p:nvPr>
            <p:ph type="sldNum" sz="quarter" idx="12"/>
          </p:nvPr>
        </p:nvSpPr>
        <p:spPr/>
        <p:txBody>
          <a:bodyPr/>
          <a:lstStyle/>
          <a:p>
            <a:fld id="{6D175E73-957B-46B9-89B2-9D2F733F33A1}" type="slidenum">
              <a:rPr lang="en-US" smtClean="0"/>
              <a:pPr/>
              <a:t>46</a:t>
            </a:fld>
            <a:endParaRPr lang="en-US" dirty="0"/>
          </a:p>
        </p:txBody>
      </p:sp>
      <p:sp>
        <p:nvSpPr>
          <p:cNvPr id="6" name="Footer Placeholder 5"/>
          <p:cNvSpPr>
            <a:spLocks noGrp="1"/>
          </p:cNvSpPr>
          <p:nvPr>
            <p:ph type="ftr" sz="quarter" idx="11"/>
          </p:nvPr>
        </p:nvSpPr>
        <p:spPr/>
        <p:txBody>
          <a:bodyPr/>
          <a:lstStyle/>
          <a:p>
            <a:r>
              <a:rPr lang="en-US" smtClean="0"/>
              <a:t>Dr.Wallace Bulimo</a:t>
            </a:r>
            <a:endParaRPr lang="en-US" dirty="0"/>
          </a:p>
        </p:txBody>
      </p:sp>
      <p:pic>
        <p:nvPicPr>
          <p:cNvPr id="12289" name="Picture 1"/>
          <p:cNvPicPr>
            <a:picLocks noGrp="1" noChangeAspect="1" noChangeArrowheads="1"/>
          </p:cNvPicPr>
          <p:nvPr>
            <p:ph sz="half" idx="2"/>
          </p:nvPr>
        </p:nvPicPr>
        <p:blipFill>
          <a:blip r:embed="rId2" cstate="print"/>
          <a:srcRect/>
          <a:stretch>
            <a:fillRect/>
          </a:stretch>
        </p:blipFill>
        <p:spPr bwMode="auto">
          <a:xfrm>
            <a:off x="4644008" y="1772816"/>
            <a:ext cx="4381500" cy="4392488"/>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097D07E7-6840-43D9-B862-1878C4B72A29}"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US" sz="6600" b="1" dirty="0" smtClean="0">
                <a:solidFill>
                  <a:srgbClr val="FF0000"/>
                </a:solidFill>
              </a:rPr>
              <a:t>Cancer Genes</a:t>
            </a:r>
          </a:p>
        </p:txBody>
      </p:sp>
      <p:sp>
        <p:nvSpPr>
          <p:cNvPr id="104451" name="Rectangle 3"/>
          <p:cNvSpPr>
            <a:spLocks noGrp="1" noChangeArrowheads="1"/>
          </p:cNvSpPr>
          <p:nvPr>
            <p:ph type="body" idx="1"/>
          </p:nvPr>
        </p:nvSpPr>
        <p:spPr/>
        <p:txBody>
          <a:bodyPr/>
          <a:lstStyle/>
          <a:p>
            <a:pPr>
              <a:buClr>
                <a:schemeClr val="tx1"/>
              </a:buClr>
            </a:pPr>
            <a:r>
              <a:rPr lang="en-US" dirty="0" smtClean="0">
                <a:solidFill>
                  <a:srgbClr val="FF0000"/>
                </a:solidFill>
              </a:rPr>
              <a:t>Proto-oncogenes </a:t>
            </a:r>
            <a:r>
              <a:rPr lang="en-US" sz="2800" dirty="0" smtClean="0"/>
              <a:t>– normally promote normal cell growth; mutations convert them to oncogenes.</a:t>
            </a:r>
          </a:p>
          <a:p>
            <a:pPr>
              <a:buClr>
                <a:schemeClr val="tx1"/>
              </a:buClr>
            </a:pPr>
            <a:r>
              <a:rPr lang="en-US" sz="2800" dirty="0" smtClean="0">
                <a:solidFill>
                  <a:srgbClr val="FF0000"/>
                </a:solidFill>
              </a:rPr>
              <a:t>Tumor suppressor genes</a:t>
            </a:r>
            <a:r>
              <a:rPr lang="en-US" sz="2800" dirty="0" smtClean="0"/>
              <a:t> – normally restrain cell growth; loss of function results in unregulated growth.</a:t>
            </a:r>
          </a:p>
          <a:p>
            <a:pPr>
              <a:buClr>
                <a:schemeClr val="tx1"/>
              </a:buClr>
            </a:pPr>
            <a:r>
              <a:rPr lang="en-US" sz="2800" dirty="0" smtClean="0">
                <a:solidFill>
                  <a:srgbClr val="FF0000"/>
                </a:solidFill>
              </a:rPr>
              <a:t>Mutator or DNA repair genes </a:t>
            </a:r>
            <a:r>
              <a:rPr lang="en-US" sz="2800" dirty="0" smtClean="0"/>
              <a:t>– when faulty, result in an accumulated rate of mutations.</a:t>
            </a:r>
          </a:p>
        </p:txBody>
      </p:sp>
      <p:sp>
        <p:nvSpPr>
          <p:cNvPr id="4" name="Slide Number Placeholder 3"/>
          <p:cNvSpPr>
            <a:spLocks noGrp="1"/>
          </p:cNvSpPr>
          <p:nvPr>
            <p:ph type="sldNum" sz="quarter" idx="12"/>
          </p:nvPr>
        </p:nvSpPr>
        <p:spPr/>
        <p:txBody>
          <a:bodyPr/>
          <a:lstStyle/>
          <a:p>
            <a:fld id="{6D175E73-957B-46B9-89B2-9D2F733F33A1}"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F7ED6E42-0F2B-449C-A0AC-257B7F3F8E0A}" type="datetime1">
              <a:rPr lang="en-US" smtClean="0"/>
              <a:pPr/>
              <a:t>03-Dec-13</a:t>
            </a:fld>
            <a:endParaRPr lang="en-US"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iterate type="lt">
                                    <p:tmPct val="100000"/>
                                  </p:iterate>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75" fill="hold"/>
                                        <p:tgtEl>
                                          <p:spTgt spid="104450"/>
                                        </p:tgtEl>
                                        <p:attrNameLst>
                                          <p:attrName>ppt_x</p:attrName>
                                        </p:attrNameLst>
                                      </p:cBhvr>
                                      <p:tavLst>
                                        <p:tav tm="0">
                                          <p:val>
                                            <p:strVal val="0-#ppt_w/2"/>
                                          </p:val>
                                        </p:tav>
                                        <p:tav tm="100000">
                                          <p:val>
                                            <p:strVal val="#ppt_x"/>
                                          </p:val>
                                        </p:tav>
                                      </p:tavLst>
                                    </p:anim>
                                    <p:anim calcmode="lin" valueType="num">
                                      <p:cBhvr additive="base">
                                        <p:cTn id="8" dur="75" fill="hold"/>
                                        <p:tgtEl>
                                          <p:spTgt spid="1044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Effect transition="in" filter="slide(fromLeft)">
                                      <p:cBhvr>
                                        <p:cTn id="13" dur="500"/>
                                        <p:tgtEl>
                                          <p:spTgt spid="1044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4451">
                                            <p:txEl>
                                              <p:pRg st="1" end="1"/>
                                            </p:txEl>
                                          </p:spTgt>
                                        </p:tgtEl>
                                        <p:attrNameLst>
                                          <p:attrName>style.visibility</p:attrName>
                                        </p:attrNameLst>
                                      </p:cBhvr>
                                      <p:to>
                                        <p:strVal val="visible"/>
                                      </p:to>
                                    </p:set>
                                    <p:animEffect transition="in" filter="slide(fromLeft)">
                                      <p:cBhvr>
                                        <p:cTn id="18" dur="500"/>
                                        <p:tgtEl>
                                          <p:spTgt spid="10445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04451">
                                            <p:txEl>
                                              <p:pRg st="2" end="2"/>
                                            </p:txEl>
                                          </p:spTgt>
                                        </p:tgtEl>
                                        <p:attrNameLst>
                                          <p:attrName>style.visibility</p:attrName>
                                        </p:attrNameLst>
                                      </p:cBhvr>
                                      <p:to>
                                        <p:strVal val="visible"/>
                                      </p:to>
                                    </p:set>
                                    <p:animEffect transition="in" filter="slide(fromLeft)">
                                      <p:cBhvr>
                                        <p:cTn id="23"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P spid="10445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 Box 7"/>
          <p:cNvSpPr txBox="1">
            <a:spLocks noChangeArrowheads="1"/>
          </p:cNvSpPr>
          <p:nvPr/>
        </p:nvSpPr>
        <p:spPr bwMode="auto">
          <a:xfrm>
            <a:off x="381000" y="471488"/>
            <a:ext cx="8305800" cy="646331"/>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FF0000"/>
                </a:solidFill>
                <a:latin typeface="Tahoma" charset="0"/>
              </a:rPr>
              <a:t>ONCOGENE FAMILY </a:t>
            </a:r>
          </a:p>
        </p:txBody>
      </p:sp>
      <p:sp>
        <p:nvSpPr>
          <p:cNvPr id="19496" name="Text Box 40"/>
          <p:cNvSpPr txBox="1">
            <a:spLocks noChangeArrowheads="1"/>
          </p:cNvSpPr>
          <p:nvPr/>
        </p:nvSpPr>
        <p:spPr bwMode="auto">
          <a:xfrm>
            <a:off x="1143000" y="1981200"/>
            <a:ext cx="5715000" cy="3754874"/>
          </a:xfrm>
          <a:prstGeom prst="rect">
            <a:avLst/>
          </a:prstGeom>
          <a:noFill/>
          <a:ln w="9525">
            <a:noFill/>
            <a:miter lim="800000"/>
            <a:headEnd/>
            <a:tailEnd/>
          </a:ln>
        </p:spPr>
        <p:txBody>
          <a:bodyPr wrap="square">
            <a:spAutoFit/>
          </a:bodyPr>
          <a:lstStyle/>
          <a:p>
            <a:pPr>
              <a:spcBef>
                <a:spcPct val="50000"/>
              </a:spcBef>
              <a:buClr>
                <a:srgbClr val="CC99FF"/>
              </a:buClr>
              <a:buSzPct val="60000"/>
              <a:buFont typeface="Wingdings 2" pitchFamily="18" charset="2"/>
              <a:buChar char="ö"/>
            </a:pPr>
            <a:r>
              <a:rPr lang="en-US" sz="2800" dirty="0">
                <a:latin typeface="Arial" charset="0"/>
              </a:rPr>
              <a:t>  promote cell proliferation</a:t>
            </a:r>
          </a:p>
          <a:p>
            <a:pPr>
              <a:spcBef>
                <a:spcPct val="50000"/>
              </a:spcBef>
              <a:buClr>
                <a:srgbClr val="CC99FF"/>
              </a:buClr>
              <a:buSzPct val="60000"/>
              <a:buFont typeface="Wingdings 2" pitchFamily="18" charset="2"/>
              <a:buChar char="ö"/>
            </a:pPr>
            <a:r>
              <a:rPr lang="en-US" sz="2800" dirty="0">
                <a:latin typeface="Arial" charset="0"/>
              </a:rPr>
              <a:t>  dominant &amp; highly conserved</a:t>
            </a:r>
          </a:p>
          <a:p>
            <a:pPr>
              <a:spcBef>
                <a:spcPct val="50000"/>
              </a:spcBef>
              <a:buClr>
                <a:srgbClr val="CC99FF"/>
              </a:buClr>
              <a:buSzPct val="60000"/>
              <a:buFont typeface="Wingdings 2" pitchFamily="18" charset="2"/>
              <a:buChar char="ö"/>
            </a:pPr>
            <a:r>
              <a:rPr lang="en-US" sz="2800" dirty="0">
                <a:latin typeface="Arial" charset="0"/>
              </a:rPr>
              <a:t>  </a:t>
            </a:r>
            <a:r>
              <a:rPr lang="en-US" sz="2800" b="1" dirty="0">
                <a:latin typeface="Arial" charset="0"/>
              </a:rPr>
              <a:t>types</a:t>
            </a:r>
            <a:r>
              <a:rPr lang="en-US" sz="2800" dirty="0">
                <a:latin typeface="Arial" charset="0"/>
              </a:rPr>
              <a:t>: </a:t>
            </a:r>
            <a:endParaRPr lang="en-US" sz="2800" dirty="0" smtClean="0">
              <a:latin typeface="Arial" charset="0"/>
            </a:endParaRPr>
          </a:p>
          <a:p>
            <a:pPr lvl="1">
              <a:spcBef>
                <a:spcPct val="50000"/>
              </a:spcBef>
              <a:buClr>
                <a:srgbClr val="CC99FF"/>
              </a:buClr>
              <a:buSzPct val="60000"/>
              <a:buFont typeface="Wingdings 2" pitchFamily="18" charset="2"/>
              <a:buChar char="ö"/>
            </a:pPr>
            <a:r>
              <a:rPr lang="en-US" sz="2800" dirty="0" smtClean="0">
                <a:latin typeface="Arial" charset="0"/>
              </a:rPr>
              <a:t>viral </a:t>
            </a:r>
            <a:r>
              <a:rPr lang="en-US" sz="2800" dirty="0">
                <a:latin typeface="Arial" charset="0"/>
              </a:rPr>
              <a:t>oncogenes [</a:t>
            </a:r>
            <a:r>
              <a:rPr lang="en-US" sz="2800" i="1" dirty="0">
                <a:latin typeface="Arial" charset="0"/>
              </a:rPr>
              <a:t>v-</a:t>
            </a:r>
            <a:r>
              <a:rPr lang="en-US" sz="2800" i="1" dirty="0" err="1">
                <a:latin typeface="Arial" charset="0"/>
              </a:rPr>
              <a:t>oncs</a:t>
            </a:r>
            <a:r>
              <a:rPr lang="en-US" sz="2800" dirty="0" smtClean="0">
                <a:latin typeface="Arial" charset="0"/>
              </a:rPr>
              <a:t>]</a:t>
            </a:r>
          </a:p>
          <a:p>
            <a:pPr lvl="1">
              <a:spcBef>
                <a:spcPct val="50000"/>
              </a:spcBef>
              <a:buClr>
                <a:srgbClr val="CC99FF"/>
              </a:buClr>
              <a:buSzPct val="60000"/>
              <a:buFont typeface="Wingdings 2" pitchFamily="18" charset="2"/>
              <a:buChar char="ö"/>
            </a:pPr>
            <a:r>
              <a:rPr lang="en-US" sz="2800" dirty="0" smtClean="0">
                <a:latin typeface="Arial" charset="0"/>
              </a:rPr>
              <a:t>cellular </a:t>
            </a:r>
            <a:r>
              <a:rPr lang="en-US" sz="2800" dirty="0" err="1" smtClean="0">
                <a:latin typeface="Arial" charset="0"/>
              </a:rPr>
              <a:t>oncogenes</a:t>
            </a:r>
            <a:r>
              <a:rPr lang="en-US" sz="2800" dirty="0" smtClean="0">
                <a:latin typeface="Arial" charset="0"/>
              </a:rPr>
              <a:t> [</a:t>
            </a:r>
            <a:r>
              <a:rPr lang="en-US" sz="2800" i="1" dirty="0" smtClean="0">
                <a:latin typeface="Arial" charset="0"/>
              </a:rPr>
              <a:t>c-</a:t>
            </a:r>
            <a:r>
              <a:rPr lang="en-US" sz="2800" i="1" dirty="0" err="1" smtClean="0">
                <a:latin typeface="Arial" charset="0"/>
              </a:rPr>
              <a:t>oncs</a:t>
            </a:r>
            <a:r>
              <a:rPr lang="en-US" sz="2800" dirty="0" smtClean="0">
                <a:latin typeface="Arial" charset="0"/>
              </a:rPr>
              <a:t>] </a:t>
            </a:r>
          </a:p>
          <a:p>
            <a:pPr>
              <a:spcBef>
                <a:spcPct val="50000"/>
              </a:spcBef>
              <a:buClr>
                <a:srgbClr val="CC99FF"/>
              </a:buClr>
              <a:buSzPct val="60000"/>
              <a:buFont typeface="Wingdings 2" pitchFamily="18" charset="2"/>
              <a:buChar char="ö"/>
            </a:pPr>
            <a:endParaRPr lang="en-US" sz="2800" dirty="0">
              <a:latin typeface="Arial" charset="0"/>
            </a:endParaRPr>
          </a:p>
        </p:txBody>
      </p:sp>
      <p:sp>
        <p:nvSpPr>
          <p:cNvPr id="19498" name="Text Box 42"/>
          <p:cNvSpPr txBox="1">
            <a:spLocks noChangeArrowheads="1"/>
          </p:cNvSpPr>
          <p:nvPr/>
        </p:nvSpPr>
        <p:spPr bwMode="auto">
          <a:xfrm>
            <a:off x="1295400" y="5498068"/>
            <a:ext cx="6934200" cy="369332"/>
          </a:xfrm>
          <a:prstGeom prst="rect">
            <a:avLst/>
          </a:prstGeom>
          <a:noFill/>
          <a:ln w="9525">
            <a:noFill/>
            <a:miter lim="800000"/>
            <a:headEnd/>
            <a:tailEnd/>
          </a:ln>
        </p:spPr>
        <p:txBody>
          <a:bodyPr>
            <a:spAutoFit/>
          </a:bodyPr>
          <a:lstStyle/>
          <a:p>
            <a:pPr algn="ctr">
              <a:spcBef>
                <a:spcPct val="50000"/>
              </a:spcBef>
            </a:pPr>
            <a:r>
              <a:rPr lang="en-US" b="1" dirty="0">
                <a:solidFill>
                  <a:srgbClr val="FF0000"/>
                </a:solidFill>
                <a:latin typeface="Arial" charset="0"/>
              </a:rPr>
              <a:t>Proto-oncogene </a:t>
            </a:r>
            <a:r>
              <a:rPr lang="en-US" b="1" dirty="0">
                <a:solidFill>
                  <a:srgbClr val="FF0000"/>
                </a:solidFill>
                <a:latin typeface="Arial" charset="0"/>
                <a:sym typeface="Symbol" pitchFamily="18" charset="2"/>
              </a:rPr>
              <a:t> “Mutation”  Oncogene</a:t>
            </a:r>
          </a:p>
        </p:txBody>
      </p:sp>
      <p:sp>
        <p:nvSpPr>
          <p:cNvPr id="44" name="Slide Number Placeholder 43"/>
          <p:cNvSpPr>
            <a:spLocks noGrp="1"/>
          </p:cNvSpPr>
          <p:nvPr>
            <p:ph type="sldNum" sz="quarter" idx="12"/>
          </p:nvPr>
        </p:nvSpPr>
        <p:spPr/>
        <p:txBody>
          <a:bodyPr/>
          <a:lstStyle/>
          <a:p>
            <a:fld id="{6D175E73-957B-46B9-89B2-9D2F733F33A1}" type="slidenum">
              <a:rPr lang="en-US" smtClean="0"/>
              <a:pPr/>
              <a:t>48</a:t>
            </a:fld>
            <a:endParaRPr lang="en-US" dirty="0"/>
          </a:p>
        </p:txBody>
      </p:sp>
      <p:sp>
        <p:nvSpPr>
          <p:cNvPr id="45" name="Footer Placeholder 44"/>
          <p:cNvSpPr>
            <a:spLocks noGrp="1"/>
          </p:cNvSpPr>
          <p:nvPr>
            <p:ph type="ftr" sz="quarter" idx="11"/>
          </p:nvPr>
        </p:nvSpPr>
        <p:spPr/>
        <p:txBody>
          <a:bodyPr/>
          <a:lstStyle/>
          <a:p>
            <a:r>
              <a:rPr lang="en-US" smtClean="0"/>
              <a:t>Dr.Wallace Bulimo</a:t>
            </a:r>
            <a:endParaRPr lang="en-US" dirty="0"/>
          </a:p>
        </p:txBody>
      </p:sp>
      <p:sp>
        <p:nvSpPr>
          <p:cNvPr id="8" name="Date Placeholder 7"/>
          <p:cNvSpPr>
            <a:spLocks noGrp="1"/>
          </p:cNvSpPr>
          <p:nvPr>
            <p:ph type="dt" sz="half" idx="10"/>
          </p:nvPr>
        </p:nvSpPr>
        <p:spPr/>
        <p:txBody>
          <a:bodyPr/>
          <a:lstStyle/>
          <a:p>
            <a:fld id="{0A2D0528-D916-48DF-9CF2-D2F5B98400AF}"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left)">
                                      <p:cBhvr>
                                        <p:cTn id="7" dur="500"/>
                                        <p:tgtEl>
                                          <p:spTgt spid="1946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496"/>
                                        </p:tgtEl>
                                        <p:attrNameLst>
                                          <p:attrName>style.visibility</p:attrName>
                                        </p:attrNameLst>
                                      </p:cBhvr>
                                      <p:to>
                                        <p:strVal val="visible"/>
                                      </p:to>
                                    </p:set>
                                    <p:animEffect transition="in" filter="wipe(up)">
                                      <p:cBhvr>
                                        <p:cTn id="11" dur="500"/>
                                        <p:tgtEl>
                                          <p:spTgt spid="1949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498"/>
                                        </p:tgtEl>
                                        <p:attrNameLst>
                                          <p:attrName>style.visibility</p:attrName>
                                        </p:attrNameLst>
                                      </p:cBhvr>
                                      <p:to>
                                        <p:strVal val="visible"/>
                                      </p:to>
                                    </p:set>
                                    <p:animEffect transition="in" filter="wipe(left)">
                                      <p:cBhvr>
                                        <p:cTn id="15" dur="500"/>
                                        <p:tgtEl>
                                          <p:spTgt spid="19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utoUpdateAnimBg="0"/>
      <p:bldP spid="19496" grpId="0" autoUpdateAnimBg="0"/>
      <p:bldP spid="1949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466725"/>
            <a:ext cx="7772400" cy="1143000"/>
          </a:xfrm>
        </p:spPr>
        <p:txBody>
          <a:bodyPr lIns="92075" tIns="46038" rIns="92075" bIns="46038">
            <a:normAutofit/>
          </a:bodyPr>
          <a:lstStyle/>
          <a:p>
            <a:pPr>
              <a:defRPr/>
            </a:pPr>
            <a:r>
              <a:rPr lang="en-US" sz="6600" b="1" dirty="0" smtClean="0">
                <a:solidFill>
                  <a:srgbClr val="FF0000"/>
                </a:solidFill>
                <a:effectLst>
                  <a:outerShdw blurRad="38100" dist="38100" dir="2700000" algn="tl">
                    <a:srgbClr val="000000">
                      <a:alpha val="43137"/>
                    </a:srgbClr>
                  </a:outerShdw>
                </a:effectLst>
              </a:rPr>
              <a:t>Viral Carcinogenesis</a:t>
            </a:r>
          </a:p>
        </p:txBody>
      </p:sp>
      <p:sp>
        <p:nvSpPr>
          <p:cNvPr id="115715" name="Rectangle 3"/>
          <p:cNvSpPr>
            <a:spLocks noGrp="1" noChangeArrowheads="1"/>
          </p:cNvSpPr>
          <p:nvPr>
            <p:ph type="body" idx="1"/>
          </p:nvPr>
        </p:nvSpPr>
        <p:spPr>
          <a:xfrm>
            <a:off x="685800" y="1671638"/>
            <a:ext cx="7772400" cy="4114800"/>
          </a:xfrm>
        </p:spPr>
        <p:txBody>
          <a:bodyPr lIns="92075" tIns="46038" rIns="92075" bIns="46038">
            <a:noAutofit/>
          </a:bodyPr>
          <a:lstStyle/>
          <a:p>
            <a:pPr marL="285750" indent="-285750">
              <a:lnSpc>
                <a:spcPct val="90000"/>
              </a:lnSpc>
              <a:defRPr/>
            </a:pPr>
            <a:r>
              <a:rPr lang="en-US" sz="4000" dirty="0" smtClean="0">
                <a:effectLst>
                  <a:outerShdw blurRad="38100" dist="38100" dir="2700000" algn="tl">
                    <a:srgbClr val="FFFFFF"/>
                  </a:outerShdw>
                </a:effectLst>
              </a:rPr>
              <a:t>Viral carcinogens are classified into RNA and DNA viruses.</a:t>
            </a:r>
          </a:p>
          <a:p>
            <a:pPr marL="285750" indent="-285750">
              <a:lnSpc>
                <a:spcPct val="90000"/>
              </a:lnSpc>
              <a:defRPr/>
            </a:pPr>
            <a:r>
              <a:rPr lang="en-US" sz="4000" dirty="0" smtClean="0">
                <a:effectLst>
                  <a:outerShdw blurRad="38100" dist="38100" dir="2700000" algn="tl">
                    <a:srgbClr val="FFFFFF"/>
                  </a:outerShdw>
                </a:effectLst>
              </a:rPr>
              <a:t>Most RNA oncogenic viruses belong to  the family of retroviruses  that contain </a:t>
            </a:r>
            <a:r>
              <a:rPr lang="en-US" sz="4400" b="1" dirty="0" smtClean="0">
                <a:solidFill>
                  <a:srgbClr val="FF0000"/>
                </a:solidFill>
                <a:effectLst>
                  <a:outerShdw blurRad="38100" dist="38100" dir="2700000" algn="tl">
                    <a:srgbClr val="000000">
                      <a:alpha val="43137"/>
                    </a:srgbClr>
                  </a:outerShdw>
                </a:effectLst>
              </a:rPr>
              <a:t>reverse transcriptase </a:t>
            </a:r>
            <a:r>
              <a:rPr lang="en-US" sz="4000" dirty="0" smtClean="0">
                <a:effectLst>
                  <a:outerShdw blurRad="38100" dist="38100" dir="2700000" algn="tl">
                    <a:srgbClr val="FFFFFF"/>
                  </a:outerShdw>
                </a:effectLst>
              </a:rPr>
              <a:t>mediates transfer of viral RNA into virus specific DNA. </a:t>
            </a:r>
          </a:p>
        </p:txBody>
      </p:sp>
      <p:sp>
        <p:nvSpPr>
          <p:cNvPr id="5" name="Slide Number Placeholder 4"/>
          <p:cNvSpPr>
            <a:spLocks noGrp="1"/>
          </p:cNvSpPr>
          <p:nvPr>
            <p:ph type="sldNum" sz="quarter" idx="12"/>
          </p:nvPr>
        </p:nvSpPr>
        <p:spPr/>
        <p:txBody>
          <a:bodyPr/>
          <a:lstStyle/>
          <a:p>
            <a:fld id="{6D175E73-957B-46B9-89B2-9D2F733F33A1}" type="slidenum">
              <a:rPr lang="en-US" smtClean="0"/>
              <a:pPr/>
              <a:t>49</a:t>
            </a:fld>
            <a:endParaRPr lang="en-US" dirty="0"/>
          </a:p>
        </p:txBody>
      </p:sp>
      <p:sp>
        <p:nvSpPr>
          <p:cNvPr id="6" name="Footer Placeholder 5"/>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50A321DC-DB57-4B74-80DA-5EFA60F02382}" type="datetime1">
              <a:rPr lang="en-US" smtClean="0"/>
              <a:pPr/>
              <a:t>03-Dec-13</a:t>
            </a:fld>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box(out)">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5715">
                                            <p:txEl>
                                              <p:pRg st="0" end="0"/>
                                            </p:txEl>
                                          </p:spTgt>
                                        </p:tgtEl>
                                        <p:attrNameLst>
                                          <p:attrName>style.visibility</p:attrName>
                                        </p:attrNameLst>
                                      </p:cBhvr>
                                      <p:to>
                                        <p:strVal val="visible"/>
                                      </p:to>
                                    </p:set>
                                    <p:animEffect transition="in" filter="slide(fromLeft)">
                                      <p:cBhvr>
                                        <p:cTn id="12" dur="500"/>
                                        <p:tgtEl>
                                          <p:spTgt spid="1157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5715">
                                            <p:txEl>
                                              <p:pRg st="1" end="1"/>
                                            </p:txEl>
                                          </p:spTgt>
                                        </p:tgtEl>
                                        <p:attrNameLst>
                                          <p:attrName>style.visibility</p:attrName>
                                        </p:attrNameLst>
                                      </p:cBhvr>
                                      <p:to>
                                        <p:strVal val="visible"/>
                                      </p:to>
                                    </p:set>
                                    <p:animEffect transition="in" filter="slide(fromLeft)">
                                      <p:cBhvr>
                                        <p:cTn id="17" dur="500"/>
                                        <p:tgtEl>
                                          <p:spTgt spid="115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effectLst>
                  <a:outerShdw blurRad="38100" dist="38100" dir="2700000" algn="tl">
                    <a:srgbClr val="000000">
                      <a:alpha val="43137"/>
                    </a:srgbClr>
                  </a:outerShdw>
                </a:effectLst>
                <a:latin typeface="Eras Bold ITC" pitchFamily="34" charset="0"/>
              </a:rPr>
              <a:t>How virus causes Cancers:</a:t>
            </a:r>
            <a:endParaRPr lang="en-US" sz="4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660066"/>
                </a:solidFill>
                <a:latin typeface="Eras Bold ITC" pitchFamily="34" charset="0"/>
              </a:rPr>
              <a:t>The viral agents </a:t>
            </a:r>
            <a:r>
              <a:rPr lang="en-US" dirty="0" smtClean="0">
                <a:solidFill>
                  <a:srgbClr val="660066"/>
                </a:solidFill>
                <a:latin typeface="Eras Bold ITC" pitchFamily="34" charset="0"/>
              </a:rPr>
              <a:t>cause </a:t>
            </a:r>
            <a:r>
              <a:rPr lang="en-US" dirty="0" smtClean="0">
                <a:solidFill>
                  <a:srgbClr val="660066"/>
                </a:solidFill>
                <a:latin typeface="Eras Bold ITC" pitchFamily="34" charset="0"/>
              </a:rPr>
              <a:t>cancer in eukaryotic animals by integrating in host </a:t>
            </a:r>
            <a:r>
              <a:rPr lang="en-US" dirty="0" smtClean="0">
                <a:solidFill>
                  <a:srgbClr val="660066"/>
                </a:solidFill>
                <a:latin typeface="Eras Bold ITC" pitchFamily="34" charset="0"/>
              </a:rPr>
              <a:t>genome</a:t>
            </a:r>
          </a:p>
          <a:p>
            <a:pPr lvl="1"/>
            <a:r>
              <a:rPr lang="en-US" dirty="0" smtClean="0">
                <a:solidFill>
                  <a:srgbClr val="FF6699"/>
                </a:solidFill>
                <a:latin typeface="Eras Bold ITC" pitchFamily="34" charset="0"/>
              </a:rPr>
              <a:t/>
            </a:r>
            <a:br>
              <a:rPr lang="en-US" dirty="0" smtClean="0">
                <a:solidFill>
                  <a:srgbClr val="FF6699"/>
                </a:solidFill>
                <a:latin typeface="Eras Bold ITC" pitchFamily="34" charset="0"/>
              </a:rPr>
            </a:br>
            <a:r>
              <a:rPr lang="en-US" dirty="0" smtClean="0">
                <a:solidFill>
                  <a:srgbClr val="3333CC"/>
                </a:solidFill>
                <a:latin typeface="Eras Bold ITC" pitchFamily="34" charset="0"/>
              </a:rPr>
              <a:t>*A virus associated with malignancies in natural host, experimental animals or cell cultures.</a:t>
            </a:r>
          </a:p>
          <a:p>
            <a:pPr lvl="1">
              <a:buNone/>
            </a:pPr>
            <a:r>
              <a:rPr lang="en-US" dirty="0" smtClean="0">
                <a:solidFill>
                  <a:srgbClr val="3333CC"/>
                </a:solidFill>
                <a:latin typeface="Eras Bold ITC" pitchFamily="34" charset="0"/>
              </a:rPr>
              <a:t/>
            </a:r>
            <a:br>
              <a:rPr lang="en-US" dirty="0" smtClean="0">
                <a:solidFill>
                  <a:srgbClr val="3333CC"/>
                </a:solidFill>
                <a:latin typeface="Eras Bold ITC" pitchFamily="34" charset="0"/>
              </a:rPr>
            </a:br>
            <a:r>
              <a:rPr lang="en-US" dirty="0" smtClean="0">
                <a:solidFill>
                  <a:srgbClr val="006600"/>
                </a:solidFill>
                <a:latin typeface="Eras Bold ITC" pitchFamily="34" charset="0"/>
              </a:rPr>
              <a:t>*viruses which modified  proto-oncogene, obligatory host specific, with the ability immortalization, possess genes which stimulate growth and cause cancer.</a:t>
            </a:r>
            <a:endParaRPr lang="en-US" dirty="0"/>
          </a:p>
        </p:txBody>
      </p:sp>
      <p:sp>
        <p:nvSpPr>
          <p:cNvPr id="4" name="Footer Placeholder 3"/>
          <p:cNvSpPr>
            <a:spLocks noGrp="1"/>
          </p:cNvSpPr>
          <p:nvPr>
            <p:ph type="ftr" sz="quarter" idx="11"/>
          </p:nvPr>
        </p:nvSpPr>
        <p:spPr/>
        <p:txBody>
          <a:bodyPr/>
          <a:lstStyle/>
          <a:p>
            <a:r>
              <a:rPr lang="en-US" smtClean="0"/>
              <a:t>Dr.Wallace Bulimo</a:t>
            </a:r>
            <a:endParaRPr lang="en-US" dirty="0"/>
          </a:p>
        </p:txBody>
      </p:sp>
      <p:sp>
        <p:nvSpPr>
          <p:cNvPr id="5" name="Slide Number Placeholder 4"/>
          <p:cNvSpPr>
            <a:spLocks noGrp="1"/>
          </p:cNvSpPr>
          <p:nvPr>
            <p:ph type="sldNum" sz="quarter" idx="12"/>
          </p:nvPr>
        </p:nvSpPr>
        <p:spPr/>
        <p:txBody>
          <a:bodyPr/>
          <a:lstStyle/>
          <a:p>
            <a:fld id="{6D175E73-957B-46B9-89B2-9D2F733F33A1}" type="slidenum">
              <a:rPr lang="en-US" smtClean="0"/>
              <a:pPr/>
              <a:t>5</a:t>
            </a:fld>
            <a:endParaRPr lang="en-US" dirty="0"/>
          </a:p>
        </p:txBody>
      </p:sp>
      <p:sp>
        <p:nvSpPr>
          <p:cNvPr id="6" name="Date Placeholder 5"/>
          <p:cNvSpPr>
            <a:spLocks noGrp="1"/>
          </p:cNvSpPr>
          <p:nvPr>
            <p:ph type="dt" sz="half" idx="10"/>
          </p:nvPr>
        </p:nvSpPr>
        <p:spPr/>
        <p:txBody>
          <a:bodyPr/>
          <a:lstStyle/>
          <a:p>
            <a:fld id="{2900744A-3EB9-4946-9489-502CEFB3CE52}"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a:noFill/>
        </p:spPr>
        <p:txBody>
          <a:bodyPr/>
          <a:lstStyle/>
          <a:p>
            <a:fld id="{20647B1D-D37A-4EA9-822D-E29DD416AFE6}" type="slidenum">
              <a:rPr lang="en-US"/>
              <a:pPr/>
              <a:t>50</a:t>
            </a:fld>
            <a:endParaRPr lang="en-US" dirty="0"/>
          </a:p>
        </p:txBody>
      </p:sp>
      <p:sp>
        <p:nvSpPr>
          <p:cNvPr id="22530" name="Rectangle 2"/>
          <p:cNvSpPr>
            <a:spLocks noGrp="1" noChangeArrowheads="1"/>
          </p:cNvSpPr>
          <p:nvPr>
            <p:ph type="title"/>
          </p:nvPr>
        </p:nvSpPr>
        <p:spPr>
          <a:xfrm>
            <a:off x="457200" y="274638"/>
            <a:ext cx="8229600" cy="1714202"/>
          </a:xfrm>
          <a:effectLst>
            <a:outerShdw dist="35921" dir="2700000" algn="ctr" rotWithShape="0">
              <a:schemeClr val="bg2"/>
            </a:outerShdw>
          </a:effectLst>
        </p:spPr>
        <p:txBody>
          <a:bodyPr>
            <a:normAutofit fontScale="90000"/>
          </a:bodyPr>
          <a:lstStyle/>
          <a:p>
            <a:pPr>
              <a:defRPr/>
            </a:pPr>
            <a:r>
              <a:rPr lang="en-US" sz="4900" b="1" dirty="0" smtClean="0">
                <a:solidFill>
                  <a:srgbClr val="FF0000"/>
                </a:solidFill>
              </a:rPr>
              <a:t>DNA Tumor Viruses In Human Cancer</a:t>
            </a:r>
            <a:r>
              <a:rPr lang="en-US" sz="4800" b="1" dirty="0" smtClean="0">
                <a:solidFill>
                  <a:srgbClr val="800000"/>
                </a:solidFill>
              </a:rPr>
              <a:t/>
            </a:r>
            <a:br>
              <a:rPr lang="en-US" sz="4800" b="1" dirty="0" smtClean="0">
                <a:solidFill>
                  <a:srgbClr val="800000"/>
                </a:solidFill>
              </a:rPr>
            </a:br>
            <a:endParaRPr lang="en-US" sz="4800" b="1" dirty="0" smtClean="0">
              <a:solidFill>
                <a:srgbClr val="800000"/>
              </a:solidFill>
            </a:endParaRPr>
          </a:p>
        </p:txBody>
      </p:sp>
      <p:sp>
        <p:nvSpPr>
          <p:cNvPr id="16388" name="Text Box 3"/>
          <p:cNvSpPr txBox="1">
            <a:spLocks noChangeArrowheads="1"/>
          </p:cNvSpPr>
          <p:nvPr/>
        </p:nvSpPr>
        <p:spPr bwMode="auto">
          <a:xfrm>
            <a:off x="152400" y="1676400"/>
            <a:ext cx="8839200" cy="5221288"/>
          </a:xfrm>
          <a:prstGeom prst="rect">
            <a:avLst/>
          </a:prstGeom>
          <a:noFill/>
          <a:ln w="9525">
            <a:noFill/>
            <a:miter lim="800000"/>
            <a:headEnd/>
            <a:tailEnd/>
          </a:ln>
        </p:spPr>
        <p:txBody>
          <a:bodyPr>
            <a:spAutoFit/>
          </a:bodyPr>
          <a:lstStyle/>
          <a:p>
            <a:pPr>
              <a:spcBef>
                <a:spcPct val="50000"/>
              </a:spcBef>
            </a:pPr>
            <a:r>
              <a:rPr lang="en-US" sz="3600" b="1" dirty="0">
                <a:solidFill>
                  <a:srgbClr val="990000"/>
                </a:solidFill>
              </a:rPr>
              <a:t>Adenoviruses</a:t>
            </a:r>
            <a:endParaRPr lang="en-US" sz="3200" b="1" dirty="0">
              <a:solidFill>
                <a:srgbClr val="990000"/>
              </a:solidFill>
            </a:endParaRPr>
          </a:p>
          <a:p>
            <a:pPr>
              <a:spcBef>
                <a:spcPct val="50000"/>
              </a:spcBef>
            </a:pPr>
            <a:r>
              <a:rPr lang="en-US" sz="2800" b="1" dirty="0"/>
              <a:t>Highly oncogenic in animals</a:t>
            </a:r>
          </a:p>
          <a:p>
            <a:pPr>
              <a:spcBef>
                <a:spcPct val="50000"/>
              </a:spcBef>
            </a:pPr>
            <a:r>
              <a:rPr lang="en-US" sz="2800" b="1" dirty="0"/>
              <a:t>Only part of virus integrated</a:t>
            </a:r>
          </a:p>
          <a:p>
            <a:pPr>
              <a:spcBef>
                <a:spcPct val="50000"/>
              </a:spcBef>
            </a:pPr>
            <a:r>
              <a:rPr lang="en-US" sz="2800" b="1" dirty="0"/>
              <a:t>Always the same part</a:t>
            </a:r>
          </a:p>
          <a:p>
            <a:pPr>
              <a:spcBef>
                <a:spcPct val="50000"/>
              </a:spcBef>
            </a:pPr>
            <a:r>
              <a:rPr lang="en-US" sz="2800" b="1" dirty="0">
                <a:solidFill>
                  <a:srgbClr val="FF0000"/>
                </a:solidFill>
              </a:rPr>
              <a:t>Early functions</a:t>
            </a:r>
          </a:p>
          <a:p>
            <a:pPr>
              <a:spcBef>
                <a:spcPct val="50000"/>
              </a:spcBef>
            </a:pPr>
            <a:r>
              <a:rPr lang="en-US" sz="2800" b="1" dirty="0"/>
              <a:t>E1A region: 2 T antigens</a:t>
            </a:r>
          </a:p>
          <a:p>
            <a:pPr>
              <a:spcBef>
                <a:spcPct val="50000"/>
              </a:spcBef>
            </a:pPr>
            <a:r>
              <a:rPr lang="en-US" sz="2800" b="1" dirty="0"/>
              <a:t>E1B region: 1 T antigen</a:t>
            </a:r>
          </a:p>
          <a:p>
            <a:pPr>
              <a:spcBef>
                <a:spcPct val="50000"/>
              </a:spcBef>
            </a:pPr>
            <a:r>
              <a:rPr lang="en-US" sz="3200" b="1" dirty="0">
                <a:solidFill>
                  <a:srgbClr val="800000"/>
                </a:solidFill>
              </a:rPr>
              <a:t>E1A and E1B = Oncogenes</a:t>
            </a:r>
          </a:p>
        </p:txBody>
      </p:sp>
      <p:pic>
        <p:nvPicPr>
          <p:cNvPr id="16389" name="Picture 4" descr="C:\Corel\Office7\adeno3.gif"/>
          <p:cNvPicPr>
            <a:picLocks noChangeAspect="1" noChangeArrowheads="1"/>
          </p:cNvPicPr>
          <p:nvPr/>
        </p:nvPicPr>
        <p:blipFill>
          <a:blip r:embed="rId3" cstate="print"/>
          <a:srcRect/>
          <a:stretch>
            <a:fillRect/>
          </a:stretch>
        </p:blipFill>
        <p:spPr bwMode="auto">
          <a:xfrm>
            <a:off x="5004048" y="1916832"/>
            <a:ext cx="3888432" cy="4176464"/>
          </a:xfrm>
          <a:prstGeom prst="rect">
            <a:avLst/>
          </a:prstGeom>
          <a:noFill/>
          <a:ln w="9525">
            <a:solidFill>
              <a:srgbClr val="990000"/>
            </a:solidFill>
            <a:miter lim="800000"/>
            <a:headEnd/>
            <a:tailEnd/>
          </a:ln>
        </p:spPr>
      </p:pic>
      <p:sp>
        <p:nvSpPr>
          <p:cNvPr id="6" name="Footer Placeholder 5"/>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4A603EFA-822B-48A9-B0C9-AA0826D8D72C}"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5DA2EFC6-415D-492F-BC9C-3423B677A3BA}" type="slidenum">
              <a:rPr lang="en-US"/>
              <a:pPr/>
              <a:t>51</a:t>
            </a:fld>
            <a:endParaRPr lang="en-US" dirty="0"/>
          </a:p>
        </p:txBody>
      </p:sp>
      <p:grpSp>
        <p:nvGrpSpPr>
          <p:cNvPr id="2" name="Group 18"/>
          <p:cNvGrpSpPr>
            <a:grpSpLocks/>
          </p:cNvGrpSpPr>
          <p:nvPr/>
        </p:nvGrpSpPr>
        <p:grpSpPr bwMode="auto">
          <a:xfrm>
            <a:off x="0" y="304800"/>
            <a:ext cx="9144000" cy="6076528"/>
            <a:chOff x="0" y="192"/>
            <a:chExt cx="6480" cy="3209"/>
          </a:xfrm>
        </p:grpSpPr>
        <p:sp>
          <p:nvSpPr>
            <p:cNvPr id="7172" name="Text Box 2"/>
            <p:cNvSpPr txBox="1">
              <a:spLocks noChangeArrowheads="1"/>
            </p:cNvSpPr>
            <p:nvPr/>
          </p:nvSpPr>
          <p:spPr bwMode="auto">
            <a:xfrm>
              <a:off x="0" y="192"/>
              <a:ext cx="6480" cy="1959"/>
            </a:xfrm>
            <a:prstGeom prst="rect">
              <a:avLst/>
            </a:prstGeom>
            <a:noFill/>
            <a:ln w="9525">
              <a:noFill/>
              <a:miter lim="800000"/>
              <a:headEnd/>
              <a:tailEnd/>
            </a:ln>
          </p:spPr>
          <p:txBody>
            <a:bodyPr>
              <a:spAutoFit/>
            </a:bodyPr>
            <a:lstStyle/>
            <a:p>
              <a:pPr algn="ctr">
                <a:spcBef>
                  <a:spcPct val="50000"/>
                </a:spcBef>
              </a:pPr>
              <a:r>
                <a:rPr lang="en-US" sz="4000" b="1" dirty="0">
                  <a:solidFill>
                    <a:srgbClr val="FF0000"/>
                  </a:solidFill>
                </a:rPr>
                <a:t>Two Major Classes of Tumor Viruses</a:t>
              </a:r>
              <a:endParaRPr lang="en-US" sz="3200" b="1" dirty="0">
                <a:solidFill>
                  <a:srgbClr val="FF0000"/>
                </a:solidFill>
              </a:endParaRPr>
            </a:p>
            <a:p>
              <a:pPr algn="ctr">
                <a:spcBef>
                  <a:spcPct val="50000"/>
                </a:spcBef>
              </a:pPr>
              <a:r>
                <a:rPr lang="en-US" sz="4000" b="1" dirty="0">
                  <a:solidFill>
                    <a:srgbClr val="FF0000"/>
                  </a:solidFill>
                  <a:effectLst>
                    <a:outerShdw blurRad="38100" dist="38100" dir="2700000" algn="tl">
                      <a:srgbClr val="000000">
                        <a:alpha val="43137"/>
                      </a:srgbClr>
                    </a:outerShdw>
                  </a:effectLst>
                </a:rPr>
                <a:t>DNA Tumor Viruses</a:t>
              </a:r>
              <a:endParaRPr lang="en-US" sz="2400" b="1" dirty="0">
                <a:solidFill>
                  <a:srgbClr val="FF0000"/>
                </a:solidFill>
                <a:effectLst>
                  <a:outerShdw blurRad="38100" dist="38100" dir="2700000" algn="tl">
                    <a:srgbClr val="000000">
                      <a:alpha val="43137"/>
                    </a:srgbClr>
                  </a:outerShdw>
                </a:effectLst>
              </a:endParaRPr>
            </a:p>
            <a:p>
              <a:pPr>
                <a:spcBef>
                  <a:spcPct val="50000"/>
                </a:spcBef>
              </a:pPr>
              <a:r>
                <a:rPr lang="en-US" dirty="0"/>
                <a:t>DNA viral genome</a:t>
              </a:r>
            </a:p>
            <a:p>
              <a:pPr>
                <a:spcBef>
                  <a:spcPct val="50000"/>
                </a:spcBef>
              </a:pPr>
              <a:endParaRPr lang="en-US" dirty="0"/>
            </a:p>
            <a:p>
              <a:pPr>
                <a:spcBef>
                  <a:spcPct val="50000"/>
                </a:spcBef>
              </a:pPr>
              <a:r>
                <a:rPr lang="en-US" dirty="0"/>
                <a:t>					</a:t>
              </a:r>
              <a:r>
                <a:rPr lang="en-US" sz="1600" dirty="0"/>
                <a:t>			</a:t>
              </a:r>
              <a:endParaRPr lang="en-US" dirty="0"/>
            </a:p>
            <a:p>
              <a:pPr>
                <a:spcBef>
                  <a:spcPct val="50000"/>
                </a:spcBef>
              </a:pPr>
              <a:r>
                <a:rPr lang="en-US" dirty="0"/>
                <a:t>		</a:t>
              </a:r>
            </a:p>
            <a:p>
              <a:pPr>
                <a:spcBef>
                  <a:spcPct val="50000"/>
                </a:spcBef>
              </a:pPr>
              <a:endParaRPr lang="en-US" dirty="0"/>
            </a:p>
          </p:txBody>
        </p:sp>
        <p:sp>
          <p:nvSpPr>
            <p:cNvPr id="7173" name="AutoShape 9"/>
            <p:cNvSpPr>
              <a:spLocks noChangeArrowheads="1"/>
            </p:cNvSpPr>
            <p:nvPr/>
          </p:nvSpPr>
          <p:spPr bwMode="auto">
            <a:xfrm rot="13227695" flipH="1">
              <a:off x="2256" y="1200"/>
              <a:ext cx="615" cy="615"/>
            </a:xfrm>
            <a:custGeom>
              <a:avLst/>
              <a:gdLst>
                <a:gd name="T0" fmla="*/ 307 w 21600"/>
                <a:gd name="T1" fmla="*/ 0 h 21600"/>
                <a:gd name="T2" fmla="*/ 77 w 21600"/>
                <a:gd name="T3" fmla="*/ 308 h 21600"/>
                <a:gd name="T4" fmla="*/ 307 w 21600"/>
                <a:gd name="T5" fmla="*/ 154 h 21600"/>
                <a:gd name="T6" fmla="*/ 692 w 21600"/>
                <a:gd name="T7" fmla="*/ 308 h 21600"/>
                <a:gd name="T8" fmla="*/ 538 w 21600"/>
                <a:gd name="T9" fmla="*/ 461 h 21600"/>
                <a:gd name="T10" fmla="*/ 384 w 21600"/>
                <a:gd name="T11" fmla="*/ 308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7174" name="AutoShape 10"/>
            <p:cNvSpPr>
              <a:spLocks noChangeArrowheads="1"/>
            </p:cNvSpPr>
            <p:nvPr/>
          </p:nvSpPr>
          <p:spPr bwMode="auto">
            <a:xfrm>
              <a:off x="3072" y="1488"/>
              <a:ext cx="192" cy="576"/>
            </a:xfrm>
            <a:prstGeom prst="downArrow">
              <a:avLst>
                <a:gd name="adj1" fmla="val 50000"/>
                <a:gd name="adj2" fmla="val 7500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7175" name="AutoShape 11"/>
            <p:cNvSpPr>
              <a:spLocks noChangeArrowheads="1"/>
            </p:cNvSpPr>
            <p:nvPr/>
          </p:nvSpPr>
          <p:spPr bwMode="auto">
            <a:xfrm>
              <a:off x="3072" y="2544"/>
              <a:ext cx="192" cy="528"/>
            </a:xfrm>
            <a:prstGeom prst="downArrow">
              <a:avLst>
                <a:gd name="adj1" fmla="val 50000"/>
                <a:gd name="adj2" fmla="val 68750"/>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7176" name="Text Box 12"/>
            <p:cNvSpPr txBox="1">
              <a:spLocks noChangeArrowheads="1"/>
            </p:cNvSpPr>
            <p:nvPr/>
          </p:nvSpPr>
          <p:spPr bwMode="auto">
            <a:xfrm>
              <a:off x="3312" y="1584"/>
              <a:ext cx="1680" cy="442"/>
            </a:xfrm>
            <a:prstGeom prst="rect">
              <a:avLst/>
            </a:prstGeom>
            <a:noFill/>
            <a:ln w="9525">
              <a:noFill/>
              <a:miter lim="800000"/>
              <a:headEnd/>
              <a:tailEnd/>
            </a:ln>
          </p:spPr>
          <p:txBody>
            <a:bodyPr>
              <a:spAutoFit/>
            </a:bodyPr>
            <a:lstStyle/>
            <a:p>
              <a:pPr>
                <a:spcBef>
                  <a:spcPct val="50000"/>
                </a:spcBef>
              </a:pPr>
              <a:r>
                <a:rPr lang="en-US" sz="2000" b="1" dirty="0">
                  <a:solidFill>
                    <a:srgbClr val="800000"/>
                  </a:solidFill>
                </a:rPr>
                <a:t>Host RNA polymerase</a:t>
              </a:r>
              <a:endParaRPr lang="en-US" sz="2800" b="1" dirty="0">
                <a:solidFill>
                  <a:srgbClr val="800000"/>
                </a:solidFill>
              </a:endParaRPr>
            </a:p>
          </p:txBody>
        </p:sp>
        <p:sp>
          <p:nvSpPr>
            <p:cNvPr id="7177" name="Text Box 13"/>
            <p:cNvSpPr txBox="1">
              <a:spLocks noChangeArrowheads="1"/>
            </p:cNvSpPr>
            <p:nvPr/>
          </p:nvSpPr>
          <p:spPr bwMode="auto">
            <a:xfrm>
              <a:off x="2637" y="2112"/>
              <a:ext cx="887" cy="233"/>
            </a:xfrm>
            <a:prstGeom prst="rect">
              <a:avLst/>
            </a:prstGeom>
            <a:noFill/>
            <a:ln w="9525">
              <a:noFill/>
              <a:miter lim="800000"/>
              <a:headEnd/>
              <a:tailEnd/>
            </a:ln>
          </p:spPr>
          <p:txBody>
            <a:bodyPr wrap="none">
              <a:spAutoFit/>
            </a:bodyPr>
            <a:lstStyle/>
            <a:p>
              <a:r>
                <a:rPr lang="en-US" dirty="0"/>
                <a:t>Viral mRNA</a:t>
              </a:r>
            </a:p>
          </p:txBody>
        </p:sp>
        <p:sp>
          <p:nvSpPr>
            <p:cNvPr id="7178" name="Text Box 14"/>
            <p:cNvSpPr txBox="1">
              <a:spLocks noChangeArrowheads="1"/>
            </p:cNvSpPr>
            <p:nvPr/>
          </p:nvSpPr>
          <p:spPr bwMode="auto">
            <a:xfrm>
              <a:off x="2620" y="3168"/>
              <a:ext cx="954" cy="233"/>
            </a:xfrm>
            <a:prstGeom prst="rect">
              <a:avLst/>
            </a:prstGeom>
            <a:noFill/>
            <a:ln w="9525">
              <a:noFill/>
              <a:miter lim="800000"/>
              <a:headEnd/>
              <a:tailEnd/>
            </a:ln>
          </p:spPr>
          <p:txBody>
            <a:bodyPr wrap="none">
              <a:spAutoFit/>
            </a:bodyPr>
            <a:lstStyle/>
            <a:p>
              <a:r>
                <a:rPr lang="en-US" dirty="0"/>
                <a:t>Viral protein</a:t>
              </a:r>
            </a:p>
          </p:txBody>
        </p:sp>
        <p:sp>
          <p:nvSpPr>
            <p:cNvPr id="7179" name="Text Box 16"/>
            <p:cNvSpPr txBox="1">
              <a:spLocks noChangeArrowheads="1"/>
            </p:cNvSpPr>
            <p:nvPr/>
          </p:nvSpPr>
          <p:spPr bwMode="auto">
            <a:xfrm>
              <a:off x="864" y="1472"/>
              <a:ext cx="1397" cy="634"/>
            </a:xfrm>
            <a:prstGeom prst="rect">
              <a:avLst/>
            </a:prstGeom>
            <a:noFill/>
            <a:ln w="9525">
              <a:noFill/>
              <a:miter lim="800000"/>
              <a:headEnd/>
              <a:tailEnd/>
            </a:ln>
          </p:spPr>
          <p:txBody>
            <a:bodyPr wrap="none">
              <a:spAutoFit/>
            </a:bodyPr>
            <a:lstStyle/>
            <a:p>
              <a:r>
                <a:rPr lang="en-US" sz="2000" b="1" dirty="0">
                  <a:solidFill>
                    <a:srgbClr val="800000"/>
                  </a:solidFill>
                </a:rPr>
                <a:t>DNA-dependent</a:t>
              </a:r>
              <a:br>
                <a:rPr lang="en-US" sz="2000" b="1" dirty="0">
                  <a:solidFill>
                    <a:srgbClr val="800000"/>
                  </a:solidFill>
                </a:rPr>
              </a:br>
              <a:r>
                <a:rPr lang="en-US" sz="2000" b="1" dirty="0">
                  <a:solidFill>
                    <a:srgbClr val="800000"/>
                  </a:solidFill>
                </a:rPr>
                <a:t>DNA polymerase</a:t>
              </a:r>
              <a:br>
                <a:rPr lang="en-US" sz="2000" b="1" dirty="0">
                  <a:solidFill>
                    <a:srgbClr val="800000"/>
                  </a:solidFill>
                </a:rPr>
              </a:br>
              <a:r>
                <a:rPr lang="en-US" sz="2000" b="1" dirty="0">
                  <a:solidFill>
                    <a:srgbClr val="800000"/>
                  </a:solidFill>
                </a:rPr>
                <a:t>(Host or viral)</a:t>
              </a:r>
            </a:p>
          </p:txBody>
        </p:sp>
      </p:grpSp>
      <p:sp>
        <p:nvSpPr>
          <p:cNvPr id="12" name="Footer Placeholder 11"/>
          <p:cNvSpPr>
            <a:spLocks noGrp="1"/>
          </p:cNvSpPr>
          <p:nvPr>
            <p:ph type="ftr" sz="quarter" idx="11"/>
          </p:nvPr>
        </p:nvSpPr>
        <p:spPr/>
        <p:txBody>
          <a:bodyPr/>
          <a:lstStyle/>
          <a:p>
            <a:r>
              <a:rPr lang="en-US" smtClean="0"/>
              <a:t>Dr.Wallace Bulimo</a:t>
            </a:r>
            <a:endParaRPr lang="en-US" dirty="0"/>
          </a:p>
        </p:txBody>
      </p:sp>
      <p:sp>
        <p:nvSpPr>
          <p:cNvPr id="3" name="Date Placeholder 2"/>
          <p:cNvSpPr>
            <a:spLocks noGrp="1"/>
          </p:cNvSpPr>
          <p:nvPr>
            <p:ph type="dt" sz="half" idx="10"/>
          </p:nvPr>
        </p:nvSpPr>
        <p:spPr/>
        <p:txBody>
          <a:bodyPr/>
          <a:lstStyle/>
          <a:p>
            <a:fld id="{4B9EA9CF-FAC1-4DF1-9226-19DCD4428325}"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002CAF1D-EB82-4331-AE24-DE5B9179EDAE}" type="slidenum">
              <a:rPr lang="en-US"/>
              <a:pPr/>
              <a:t>52</a:t>
            </a:fld>
            <a:endParaRPr lang="en-US" dirty="0"/>
          </a:p>
        </p:txBody>
      </p:sp>
      <p:grpSp>
        <p:nvGrpSpPr>
          <p:cNvPr id="2" name="Group 19"/>
          <p:cNvGrpSpPr>
            <a:grpSpLocks/>
          </p:cNvGrpSpPr>
          <p:nvPr/>
        </p:nvGrpSpPr>
        <p:grpSpPr bwMode="auto">
          <a:xfrm>
            <a:off x="0" y="228600"/>
            <a:ext cx="8991600" cy="6400800"/>
            <a:chOff x="0" y="144"/>
            <a:chExt cx="6372" cy="4032"/>
          </a:xfrm>
        </p:grpSpPr>
        <p:sp>
          <p:nvSpPr>
            <p:cNvPr id="9218" name="Text Box 2"/>
            <p:cNvSpPr txBox="1">
              <a:spLocks noChangeArrowheads="1"/>
            </p:cNvSpPr>
            <p:nvPr/>
          </p:nvSpPr>
          <p:spPr bwMode="auto">
            <a:xfrm>
              <a:off x="0" y="144"/>
              <a:ext cx="6372" cy="3751"/>
            </a:xfrm>
            <a:prstGeom prst="rect">
              <a:avLst/>
            </a:prstGeom>
            <a:noFill/>
            <a:ln w="9525">
              <a:noFill/>
              <a:miter lim="800000"/>
              <a:headEnd/>
              <a:tailEnd/>
            </a:ln>
            <a:effectLst/>
          </p:spPr>
          <p:txBody>
            <a:bodyPr>
              <a:spAutoFit/>
            </a:bodyPr>
            <a:lstStyle/>
            <a:p>
              <a:pPr algn="ctr">
                <a:spcBef>
                  <a:spcPct val="50000"/>
                </a:spcBef>
                <a:defRPr/>
              </a:pPr>
              <a:r>
                <a:rPr lang="en-US" sz="4800" b="1" dirty="0">
                  <a:solidFill>
                    <a:srgbClr val="FF0000"/>
                  </a:solidFill>
                  <a:effectLst>
                    <a:outerShdw blurRad="38100" dist="38100" dir="2700000" algn="tl">
                      <a:srgbClr val="000000">
                        <a:alpha val="43137"/>
                      </a:srgbClr>
                    </a:outerShdw>
                  </a:effectLst>
                </a:rPr>
                <a:t>RNA Tumor Viruses</a:t>
              </a:r>
              <a:endParaRPr lang="en-US" sz="4000" b="1" dirty="0">
                <a:solidFill>
                  <a:srgbClr val="FF0000"/>
                </a:solidFill>
                <a:effectLst>
                  <a:outerShdw blurRad="38100" dist="38100" dir="2700000" algn="tl">
                    <a:srgbClr val="000000">
                      <a:alpha val="43137"/>
                    </a:srgbClr>
                  </a:outerShdw>
                </a:effectLst>
              </a:endParaRPr>
            </a:p>
            <a:p>
              <a:pPr>
                <a:spcBef>
                  <a:spcPct val="50000"/>
                </a:spcBef>
                <a:defRPr/>
              </a:pPr>
              <a:r>
                <a:rPr lang="en-US" sz="2000" b="1" dirty="0">
                  <a:solidFill>
                    <a:srgbClr val="FF0000"/>
                  </a:solidFill>
                </a:rPr>
                <a:t>Viral RNA genome</a:t>
              </a:r>
              <a:endParaRPr lang="en-US" b="1" dirty="0">
                <a:solidFill>
                  <a:srgbClr val="FF0000"/>
                </a:solidFill>
              </a:endParaRPr>
            </a:p>
            <a:p>
              <a:pPr>
                <a:spcBef>
                  <a:spcPct val="50000"/>
                </a:spcBef>
                <a:defRPr/>
              </a:pPr>
              <a:r>
                <a:rPr lang="en-US" b="1" dirty="0"/>
                <a:t>					         </a:t>
              </a:r>
              <a:r>
                <a:rPr lang="en-US" sz="1800" b="1" dirty="0">
                  <a:solidFill>
                    <a:srgbClr val="FF0000"/>
                  </a:solidFill>
                </a:rPr>
                <a:t>Reverse transcriptase (Virus-encoded)</a:t>
              </a:r>
              <a:endParaRPr lang="en-US" b="1" dirty="0">
                <a:solidFill>
                  <a:srgbClr val="FF0000"/>
                </a:solidFill>
              </a:endParaRPr>
            </a:p>
            <a:p>
              <a:pPr>
                <a:spcBef>
                  <a:spcPct val="50000"/>
                </a:spcBef>
                <a:defRPr/>
              </a:pPr>
              <a:r>
                <a:rPr lang="en-US" sz="2000" b="1" dirty="0"/>
                <a:t>Viral DNA genome (integrated)</a:t>
              </a:r>
              <a:endParaRPr lang="en-US" b="1" dirty="0"/>
            </a:p>
            <a:p>
              <a:pPr>
                <a:spcBef>
                  <a:spcPct val="50000"/>
                </a:spcBef>
                <a:defRPr/>
              </a:pPr>
              <a:r>
                <a:rPr lang="en-US" sz="1800" b="1" dirty="0"/>
                <a:t>					        	DNA-dependent RNA polymerase (</a:t>
              </a:r>
              <a:r>
                <a:rPr lang="en-US" sz="1800" b="1" dirty="0">
                  <a:solidFill>
                    <a:srgbClr val="FF0000"/>
                  </a:solidFill>
                  <a:effectLst>
                    <a:outerShdw blurRad="38100" dist="38100" dir="2700000" algn="tl">
                      <a:srgbClr val="C0C0C0"/>
                    </a:outerShdw>
                  </a:effectLst>
                </a:rPr>
                <a:t>Host </a:t>
              </a:r>
              <a:r>
                <a:rPr lang="en-US" sz="1800" b="1" dirty="0"/>
                <a:t>			  RNA pol II)</a:t>
              </a:r>
              <a:endParaRPr lang="en-US" b="1" dirty="0"/>
            </a:p>
            <a:p>
              <a:pPr>
                <a:spcBef>
                  <a:spcPct val="50000"/>
                </a:spcBef>
                <a:defRPr/>
              </a:pPr>
              <a:r>
                <a:rPr lang="en-US" sz="2000" b="1" dirty="0"/>
                <a:t>Viral genomic RNA</a:t>
              </a:r>
              <a:endParaRPr lang="en-US" b="1" dirty="0"/>
            </a:p>
            <a:p>
              <a:pPr>
                <a:spcBef>
                  <a:spcPct val="50000"/>
                </a:spcBef>
                <a:defRPr/>
              </a:pPr>
              <a:r>
                <a:rPr lang="en-US" b="1" dirty="0"/>
                <a:t>				               </a:t>
              </a:r>
              <a:r>
                <a:rPr lang="en-US" sz="1800" b="1" dirty="0"/>
                <a:t>Splicing (Host splicing enzymes)</a:t>
              </a:r>
              <a:endParaRPr lang="en-US" b="1" dirty="0"/>
            </a:p>
            <a:p>
              <a:pPr>
                <a:spcBef>
                  <a:spcPct val="50000"/>
                </a:spcBef>
                <a:defRPr/>
              </a:pPr>
              <a:r>
                <a:rPr lang="en-US" sz="2000" b="1" dirty="0"/>
                <a:t>messenger RNA</a:t>
              </a:r>
              <a:endParaRPr lang="en-US" b="1" dirty="0"/>
            </a:p>
            <a:p>
              <a:pPr>
                <a:spcBef>
                  <a:spcPct val="50000"/>
                </a:spcBef>
                <a:defRPr/>
              </a:pPr>
              <a:endParaRPr lang="en-US" b="1" dirty="0"/>
            </a:p>
            <a:p>
              <a:pPr>
                <a:spcBef>
                  <a:spcPct val="50000"/>
                </a:spcBef>
                <a:defRPr/>
              </a:pPr>
              <a:r>
                <a:rPr lang="en-US" sz="2000" b="1" dirty="0"/>
                <a:t>viral protein</a:t>
              </a:r>
              <a:endParaRPr lang="en-US" b="1" dirty="0"/>
            </a:p>
            <a:p>
              <a:pPr>
                <a:spcBef>
                  <a:spcPct val="50000"/>
                </a:spcBef>
                <a:defRPr/>
              </a:pPr>
              <a:endParaRPr lang="en-US" b="1" dirty="0"/>
            </a:p>
            <a:p>
              <a:pPr>
                <a:spcBef>
                  <a:spcPct val="50000"/>
                </a:spcBef>
                <a:defRPr/>
              </a:pPr>
              <a:r>
                <a:rPr lang="en-US" sz="2000" b="1" dirty="0"/>
                <a:t>Virus</a:t>
              </a:r>
            </a:p>
          </p:txBody>
        </p:sp>
        <p:sp>
          <p:nvSpPr>
            <p:cNvPr id="8200" name="AutoShape 12"/>
            <p:cNvSpPr>
              <a:spLocks noChangeArrowheads="1"/>
            </p:cNvSpPr>
            <p:nvPr/>
          </p:nvSpPr>
          <p:spPr bwMode="auto">
            <a:xfrm>
              <a:off x="2928" y="805"/>
              <a:ext cx="192" cy="471"/>
            </a:xfrm>
            <a:prstGeom prst="downArrow">
              <a:avLst>
                <a:gd name="adj1" fmla="val 50000"/>
                <a:gd name="adj2" fmla="val 61328"/>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8201" name="AutoShape 13"/>
            <p:cNvSpPr>
              <a:spLocks noChangeArrowheads="1"/>
            </p:cNvSpPr>
            <p:nvPr/>
          </p:nvSpPr>
          <p:spPr bwMode="auto">
            <a:xfrm>
              <a:off x="2928" y="1440"/>
              <a:ext cx="192" cy="471"/>
            </a:xfrm>
            <a:prstGeom prst="downArrow">
              <a:avLst>
                <a:gd name="adj1" fmla="val 50000"/>
                <a:gd name="adj2" fmla="val 61328"/>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8202" name="AutoShape 14"/>
            <p:cNvSpPr>
              <a:spLocks noChangeArrowheads="1"/>
            </p:cNvSpPr>
            <p:nvPr/>
          </p:nvSpPr>
          <p:spPr bwMode="auto">
            <a:xfrm>
              <a:off x="2928" y="2160"/>
              <a:ext cx="192" cy="439"/>
            </a:xfrm>
            <a:prstGeom prst="downArrow">
              <a:avLst>
                <a:gd name="adj1" fmla="val 50000"/>
                <a:gd name="adj2" fmla="val 57161"/>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8203" name="AutoShape 15"/>
            <p:cNvSpPr>
              <a:spLocks noChangeArrowheads="1"/>
            </p:cNvSpPr>
            <p:nvPr/>
          </p:nvSpPr>
          <p:spPr bwMode="auto">
            <a:xfrm>
              <a:off x="2928" y="2784"/>
              <a:ext cx="192" cy="423"/>
            </a:xfrm>
            <a:prstGeom prst="downArrow">
              <a:avLst>
                <a:gd name="adj1" fmla="val 50000"/>
                <a:gd name="adj2" fmla="val 55078"/>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8204" name="AutoShape 16"/>
            <p:cNvSpPr>
              <a:spLocks noChangeArrowheads="1"/>
            </p:cNvSpPr>
            <p:nvPr/>
          </p:nvSpPr>
          <p:spPr bwMode="auto">
            <a:xfrm>
              <a:off x="2928" y="3438"/>
              <a:ext cx="192" cy="423"/>
            </a:xfrm>
            <a:prstGeom prst="downArrow">
              <a:avLst>
                <a:gd name="adj1" fmla="val 50000"/>
                <a:gd name="adj2" fmla="val 55078"/>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sp>
          <p:nvSpPr>
            <p:cNvPr id="8205" name="AutoShape 18"/>
            <p:cNvSpPr>
              <a:spLocks noChangeArrowheads="1"/>
            </p:cNvSpPr>
            <p:nvPr/>
          </p:nvSpPr>
          <p:spPr bwMode="auto">
            <a:xfrm>
              <a:off x="2016" y="1920"/>
              <a:ext cx="366" cy="2256"/>
            </a:xfrm>
            <a:prstGeom prst="curvedRightArrow">
              <a:avLst>
                <a:gd name="adj1" fmla="val 123279"/>
                <a:gd name="adj2" fmla="val 246557"/>
                <a:gd name="adj3" fmla="val 33333"/>
              </a:avLst>
            </a:prstGeom>
            <a:gradFill rotWithShape="0">
              <a:gsLst>
                <a:gs pos="0">
                  <a:srgbClr val="767600"/>
                </a:gs>
                <a:gs pos="100000">
                  <a:srgbClr val="FFFF00"/>
                </a:gs>
              </a:gsLst>
              <a:lin ang="5400000" scaled="1"/>
            </a:gradFill>
            <a:ln w="9525">
              <a:solidFill>
                <a:schemeClr val="tx1"/>
              </a:solidFill>
              <a:miter lim="800000"/>
              <a:headEnd/>
              <a:tailEnd/>
            </a:ln>
          </p:spPr>
          <p:txBody>
            <a:bodyPr wrap="none" anchor="ctr"/>
            <a:lstStyle/>
            <a:p>
              <a:endParaRPr lang="en-US" dirty="0"/>
            </a:p>
          </p:txBody>
        </p:sp>
      </p:grpSp>
      <p:sp>
        <p:nvSpPr>
          <p:cNvPr id="9236" name="Text Box 20"/>
          <p:cNvSpPr txBox="1">
            <a:spLocks noChangeArrowheads="1"/>
          </p:cNvSpPr>
          <p:nvPr/>
        </p:nvSpPr>
        <p:spPr bwMode="auto">
          <a:xfrm>
            <a:off x="5757334" y="4191001"/>
            <a:ext cx="2165849" cy="923330"/>
          </a:xfrm>
          <a:prstGeom prst="rect">
            <a:avLst/>
          </a:prstGeom>
          <a:solidFill>
            <a:srgbClr val="FFFFCC"/>
          </a:solidFill>
          <a:ln w="9525">
            <a:solidFill>
              <a:srgbClr val="990000"/>
            </a:solidFill>
            <a:miter lim="800000"/>
            <a:headEnd/>
            <a:tailEnd/>
          </a:ln>
        </p:spPr>
        <p:txBody>
          <a:bodyPr wrap="none">
            <a:spAutoFit/>
          </a:bodyPr>
          <a:lstStyle/>
          <a:p>
            <a:r>
              <a:rPr lang="en-US" dirty="0"/>
              <a:t>Important: Use</a:t>
            </a:r>
            <a:r>
              <a:rPr lang="en-US" dirty="0">
                <a:solidFill>
                  <a:srgbClr val="FF0000"/>
                </a:solidFill>
              </a:rPr>
              <a:t> HOST</a:t>
            </a:r>
            <a:r>
              <a:rPr lang="en-US" dirty="0"/>
              <a:t/>
            </a:r>
            <a:br>
              <a:rPr lang="en-US" dirty="0"/>
            </a:br>
            <a:r>
              <a:rPr lang="en-US" dirty="0"/>
              <a:t>RNA polymerase </a:t>
            </a:r>
            <a:br>
              <a:rPr lang="en-US" dirty="0"/>
            </a:br>
            <a:r>
              <a:rPr lang="en-US" dirty="0"/>
              <a:t>to make its genome</a:t>
            </a:r>
          </a:p>
        </p:txBody>
      </p:sp>
      <p:sp>
        <p:nvSpPr>
          <p:cNvPr id="9237" name="Text Box 21"/>
          <p:cNvSpPr txBox="1">
            <a:spLocks noChangeArrowheads="1"/>
          </p:cNvSpPr>
          <p:nvPr/>
        </p:nvSpPr>
        <p:spPr bwMode="auto">
          <a:xfrm>
            <a:off x="5757333" y="5486401"/>
            <a:ext cx="2777067" cy="646331"/>
          </a:xfrm>
          <a:prstGeom prst="rect">
            <a:avLst/>
          </a:prstGeom>
          <a:solidFill>
            <a:srgbClr val="FFFFCC"/>
          </a:solidFill>
          <a:ln w="9525">
            <a:solidFill>
              <a:srgbClr val="990000"/>
            </a:solidFill>
            <a:miter lim="800000"/>
            <a:headEnd/>
            <a:tailEnd/>
          </a:ln>
        </p:spPr>
        <p:txBody>
          <a:bodyPr>
            <a:spAutoFit/>
          </a:bodyPr>
          <a:lstStyle/>
          <a:p>
            <a:r>
              <a:rPr lang="en-US" dirty="0"/>
              <a:t>An enzyme that normally</a:t>
            </a:r>
            <a:br>
              <a:rPr lang="en-US" dirty="0"/>
            </a:br>
            <a:r>
              <a:rPr lang="en-US" dirty="0"/>
              <a:t>makes mRNA</a:t>
            </a:r>
          </a:p>
        </p:txBody>
      </p:sp>
      <p:sp>
        <p:nvSpPr>
          <p:cNvPr id="9238" name="AutoShape 22"/>
          <p:cNvSpPr>
            <a:spLocks noChangeArrowheads="1"/>
          </p:cNvSpPr>
          <p:nvPr/>
        </p:nvSpPr>
        <p:spPr bwMode="auto">
          <a:xfrm>
            <a:off x="1219200" y="2438400"/>
            <a:ext cx="1896533" cy="533400"/>
          </a:xfrm>
          <a:prstGeom prst="rightArrow">
            <a:avLst>
              <a:gd name="adj1" fmla="val 50000"/>
              <a:gd name="adj2" fmla="val 100000"/>
            </a:avLst>
          </a:prstGeom>
          <a:gradFill rotWithShape="0">
            <a:gsLst>
              <a:gs pos="0">
                <a:schemeClr val="accent1"/>
              </a:gs>
              <a:gs pos="100000">
                <a:schemeClr val="accent1">
                  <a:gamma/>
                  <a:shade val="46275"/>
                  <a:invGamma/>
                </a:schemeClr>
              </a:gs>
            </a:gsLst>
            <a:path path="rect">
              <a:fillToRect l="50000" t="50000" r="50000" b="50000"/>
            </a:path>
          </a:gradFill>
          <a:ln w="9525">
            <a:solidFill>
              <a:schemeClr val="tx1"/>
            </a:solidFill>
            <a:miter lim="800000"/>
            <a:headEnd/>
            <a:tailEnd/>
          </a:ln>
          <a:effectLst/>
        </p:spPr>
        <p:txBody>
          <a:bodyPr wrap="none" anchor="ctr"/>
          <a:lstStyle/>
          <a:p>
            <a:pPr>
              <a:defRPr/>
            </a:pPr>
            <a:r>
              <a:rPr lang="en-US" sz="2000" b="1" dirty="0">
                <a:solidFill>
                  <a:schemeClr val="bg1"/>
                </a:solidFill>
              </a:rPr>
              <a:t>IMPORTANT</a:t>
            </a:r>
          </a:p>
        </p:txBody>
      </p:sp>
      <p:sp>
        <p:nvSpPr>
          <p:cNvPr id="14" name="Footer Placeholder 13"/>
          <p:cNvSpPr>
            <a:spLocks noGrp="1"/>
          </p:cNvSpPr>
          <p:nvPr>
            <p:ph type="ftr" sz="quarter" idx="11"/>
          </p:nvPr>
        </p:nvSpPr>
        <p:spPr/>
        <p:txBody>
          <a:bodyPr/>
          <a:lstStyle/>
          <a:p>
            <a:r>
              <a:rPr lang="en-US" smtClean="0"/>
              <a:t>Dr.Wallace Bulimo</a:t>
            </a:r>
            <a:endParaRPr lang="en-US" dirty="0"/>
          </a:p>
        </p:txBody>
      </p:sp>
      <p:sp>
        <p:nvSpPr>
          <p:cNvPr id="3" name="Date Placeholder 2"/>
          <p:cNvSpPr>
            <a:spLocks noGrp="1"/>
          </p:cNvSpPr>
          <p:nvPr>
            <p:ph type="dt" sz="half" idx="10"/>
          </p:nvPr>
        </p:nvSpPr>
        <p:spPr/>
        <p:txBody>
          <a:bodyPr/>
          <a:lstStyle/>
          <a:p>
            <a:fld id="{2E6D6FD5-80B3-4E13-9626-000200941F48}"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8"/>
                                        </p:tgtEl>
                                        <p:attrNameLst>
                                          <p:attrName>style.visibility</p:attrName>
                                        </p:attrNameLst>
                                      </p:cBhvr>
                                      <p:to>
                                        <p:strVal val="visible"/>
                                      </p:to>
                                    </p:set>
                                    <p:anim calcmode="lin" valueType="num">
                                      <p:cBhvr additive="base">
                                        <p:cTn id="7" dur="500" fill="hold"/>
                                        <p:tgtEl>
                                          <p:spTgt spid="9238"/>
                                        </p:tgtEl>
                                        <p:attrNameLst>
                                          <p:attrName>ppt_x</p:attrName>
                                        </p:attrNameLst>
                                      </p:cBhvr>
                                      <p:tavLst>
                                        <p:tav tm="0">
                                          <p:val>
                                            <p:strVal val="0-#ppt_w/2"/>
                                          </p:val>
                                        </p:tav>
                                        <p:tav tm="100000">
                                          <p:val>
                                            <p:strVal val="#ppt_x"/>
                                          </p:val>
                                        </p:tav>
                                      </p:tavLst>
                                    </p:anim>
                                    <p:anim calcmode="lin" valueType="num">
                                      <p:cBhvr additive="base">
                                        <p:cTn id="8" dur="500" fill="hold"/>
                                        <p:tgtEl>
                                          <p:spTgt spid="92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236"/>
                                        </p:tgtEl>
                                        <p:attrNameLst>
                                          <p:attrName>style.visibility</p:attrName>
                                        </p:attrNameLst>
                                      </p:cBhvr>
                                      <p:to>
                                        <p:strVal val="visible"/>
                                      </p:to>
                                    </p:set>
                                    <p:anim calcmode="lin" valueType="num">
                                      <p:cBhvr>
                                        <p:cTn id="13" dur="500" fill="hold"/>
                                        <p:tgtEl>
                                          <p:spTgt spid="9236"/>
                                        </p:tgtEl>
                                        <p:attrNameLst>
                                          <p:attrName>ppt_w</p:attrName>
                                        </p:attrNameLst>
                                      </p:cBhvr>
                                      <p:tavLst>
                                        <p:tav tm="0">
                                          <p:val>
                                            <p:fltVal val="0"/>
                                          </p:val>
                                        </p:tav>
                                        <p:tav tm="100000">
                                          <p:val>
                                            <p:strVal val="#ppt_w"/>
                                          </p:val>
                                        </p:tav>
                                      </p:tavLst>
                                    </p:anim>
                                    <p:anim calcmode="lin" valueType="num">
                                      <p:cBhvr>
                                        <p:cTn id="14" dur="500" fill="hold"/>
                                        <p:tgtEl>
                                          <p:spTgt spid="923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9237"/>
                                        </p:tgtEl>
                                        <p:attrNameLst>
                                          <p:attrName>style.visibility</p:attrName>
                                        </p:attrNameLst>
                                      </p:cBhvr>
                                      <p:to>
                                        <p:strVal val="visible"/>
                                      </p:to>
                                    </p:set>
                                    <p:anim calcmode="lin" valueType="num">
                                      <p:cBhvr>
                                        <p:cTn id="18" dur="500" fill="hold"/>
                                        <p:tgtEl>
                                          <p:spTgt spid="9237"/>
                                        </p:tgtEl>
                                        <p:attrNameLst>
                                          <p:attrName>ppt_w</p:attrName>
                                        </p:attrNameLst>
                                      </p:cBhvr>
                                      <p:tavLst>
                                        <p:tav tm="0">
                                          <p:val>
                                            <p:fltVal val="0"/>
                                          </p:val>
                                        </p:tav>
                                        <p:tav tm="100000">
                                          <p:val>
                                            <p:strVal val="#ppt_w"/>
                                          </p:val>
                                        </p:tav>
                                      </p:tavLst>
                                    </p:anim>
                                    <p:anim calcmode="lin" valueType="num">
                                      <p:cBhvr>
                                        <p:cTn id="19" dur="500" fill="hold"/>
                                        <p:tgtEl>
                                          <p:spTgt spid="92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autoUpdateAnimBg="0"/>
      <p:bldP spid="9237" grpId="0" animBg="1" autoUpdateAnimBg="0"/>
      <p:bldP spid="923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9CFEA4D3-CD7E-4E12-8141-60CBA31AE5A8}" type="slidenum">
              <a:rPr lang="en-US" sz="1400"/>
              <a:pPr/>
              <a:t>53</a:t>
            </a:fld>
            <a:endParaRPr lang="en-US" sz="1400" dirty="0"/>
          </a:p>
        </p:txBody>
      </p:sp>
      <p:sp>
        <p:nvSpPr>
          <p:cNvPr id="20483" name="Rectangle 1026"/>
          <p:cNvSpPr>
            <a:spLocks noChangeArrowheads="1"/>
          </p:cNvSpPr>
          <p:nvPr/>
        </p:nvSpPr>
        <p:spPr bwMode="auto">
          <a:xfrm>
            <a:off x="778933" y="1625600"/>
            <a:ext cx="7924800" cy="5016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sz="2800" dirty="0"/>
              <a:t> </a:t>
            </a:r>
            <a:r>
              <a:rPr lang="en-US" sz="4000" b="1" dirty="0">
                <a:solidFill>
                  <a:schemeClr val="accent2"/>
                </a:solidFill>
                <a:effectLst>
                  <a:outerShdw blurRad="38100" dist="38100" dir="2700000" algn="tl">
                    <a:srgbClr val="000000">
                      <a:alpha val="43137"/>
                    </a:srgbClr>
                  </a:outerShdw>
                </a:effectLst>
              </a:rPr>
              <a:t>Adenovirus</a:t>
            </a:r>
            <a:endParaRPr lang="en-US" sz="4000" b="1" dirty="0">
              <a:effectLst>
                <a:outerShdw blurRad="38100" dist="38100" dir="2700000" algn="tl">
                  <a:srgbClr val="000000">
                    <a:alpha val="43137"/>
                  </a:srgbClr>
                </a:outerShdw>
              </a:effectLst>
            </a:endParaRPr>
          </a:p>
          <a:p>
            <a:pPr lvl="1" algn="l">
              <a:buFontTx/>
              <a:buChar char="•"/>
            </a:pPr>
            <a:r>
              <a:rPr lang="en-US" sz="2800" dirty="0"/>
              <a:t> Human virus but only causes cancer in non-human </a:t>
            </a:r>
            <a:r>
              <a:rPr lang="en-US" sz="2800" dirty="0" smtClean="0"/>
              <a:t>cells</a:t>
            </a:r>
            <a:endParaRPr lang="en-US" sz="4800" dirty="0"/>
          </a:p>
          <a:p>
            <a:pPr algn="l">
              <a:buFontTx/>
              <a:buChar char="•"/>
            </a:pPr>
            <a:r>
              <a:rPr lang="en-US" sz="4000" dirty="0">
                <a:solidFill>
                  <a:schemeClr val="accent2"/>
                </a:solidFill>
              </a:rPr>
              <a:t> </a:t>
            </a:r>
            <a:r>
              <a:rPr lang="en-US" sz="4000" b="1" dirty="0">
                <a:solidFill>
                  <a:schemeClr val="accent2"/>
                </a:solidFill>
                <a:effectLst>
                  <a:outerShdw blurRad="38100" dist="38100" dir="2700000" algn="tl">
                    <a:srgbClr val="000000">
                      <a:alpha val="43137"/>
                    </a:srgbClr>
                  </a:outerShdw>
                </a:effectLst>
              </a:rPr>
              <a:t>SV40</a:t>
            </a:r>
            <a:endParaRPr lang="en-US" sz="4800" b="1" dirty="0">
              <a:effectLst>
                <a:outerShdw blurRad="38100" dist="38100" dir="2700000" algn="tl">
                  <a:srgbClr val="000000">
                    <a:alpha val="43137"/>
                  </a:srgbClr>
                </a:outerShdw>
              </a:effectLst>
            </a:endParaRPr>
          </a:p>
          <a:p>
            <a:pPr lvl="1" algn="l">
              <a:buFontTx/>
              <a:buChar char="•"/>
            </a:pPr>
            <a:r>
              <a:rPr lang="en-US" sz="2800" dirty="0"/>
              <a:t> </a:t>
            </a:r>
            <a:r>
              <a:rPr lang="en-US" sz="2800" dirty="0" smtClean="0"/>
              <a:t>Mesothelioma</a:t>
            </a:r>
            <a:endParaRPr lang="en-US" sz="4800" dirty="0"/>
          </a:p>
          <a:p>
            <a:pPr algn="l">
              <a:buFontTx/>
              <a:buChar char="•"/>
            </a:pPr>
            <a:r>
              <a:rPr lang="en-US" sz="4000" dirty="0">
                <a:solidFill>
                  <a:schemeClr val="accent2"/>
                </a:solidFill>
              </a:rPr>
              <a:t> </a:t>
            </a:r>
            <a:r>
              <a:rPr lang="en-US" sz="4400" b="1" dirty="0">
                <a:solidFill>
                  <a:schemeClr val="accent2"/>
                </a:solidFill>
                <a:effectLst>
                  <a:outerShdw blurRad="38100" dist="38100" dir="2700000" algn="tl">
                    <a:srgbClr val="000000">
                      <a:alpha val="43137"/>
                    </a:srgbClr>
                  </a:outerShdw>
                </a:effectLst>
              </a:rPr>
              <a:t>HPV</a:t>
            </a:r>
            <a:endParaRPr lang="en-US" sz="5400" b="1" dirty="0">
              <a:effectLst>
                <a:outerShdw blurRad="38100" dist="38100" dir="2700000" algn="tl">
                  <a:srgbClr val="000000">
                    <a:alpha val="43137"/>
                  </a:srgbClr>
                </a:outerShdw>
              </a:effectLst>
            </a:endParaRPr>
          </a:p>
          <a:p>
            <a:pPr lvl="1" algn="l">
              <a:buFontTx/>
              <a:buChar char="•"/>
            </a:pPr>
            <a:r>
              <a:rPr lang="en-US" sz="2800" dirty="0"/>
              <a:t> Cervical Cancer</a:t>
            </a:r>
          </a:p>
          <a:p>
            <a:pPr lvl="1" algn="l">
              <a:buFontTx/>
              <a:buChar char="•"/>
            </a:pPr>
            <a:r>
              <a:rPr lang="en-US" sz="2800" dirty="0"/>
              <a:t> Squamous cell anal carcinoma</a:t>
            </a:r>
          </a:p>
          <a:p>
            <a:pPr lvl="1" algn="l">
              <a:buFontTx/>
              <a:buChar char="•"/>
            </a:pPr>
            <a:r>
              <a:rPr lang="en-US" sz="2800" dirty="0"/>
              <a:t> Penile cancer</a:t>
            </a:r>
          </a:p>
          <a:p>
            <a:pPr lvl="1" algn="l">
              <a:buFontTx/>
              <a:buChar char="•"/>
            </a:pPr>
            <a:r>
              <a:rPr lang="en-US" sz="2800" dirty="0"/>
              <a:t> Oral cancers</a:t>
            </a:r>
            <a:endParaRPr lang="en-US" sz="4800" dirty="0"/>
          </a:p>
        </p:txBody>
      </p:sp>
      <p:sp>
        <p:nvSpPr>
          <p:cNvPr id="20484" name="Rectangle 1027"/>
          <p:cNvSpPr>
            <a:spLocks noChangeArrowheads="1"/>
          </p:cNvSpPr>
          <p:nvPr/>
        </p:nvSpPr>
        <p:spPr bwMode="auto">
          <a:xfrm>
            <a:off x="685800" y="228600"/>
            <a:ext cx="7772400" cy="1143000"/>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r>
              <a:rPr lang="en-US" sz="5400" b="1" dirty="0">
                <a:solidFill>
                  <a:srgbClr val="FF0000"/>
                </a:solidFill>
                <a:effectLst>
                  <a:outerShdw blurRad="38100" dist="38100" dir="2700000" algn="tl">
                    <a:srgbClr val="000000">
                      <a:alpha val="43137"/>
                    </a:srgbClr>
                  </a:outerShdw>
                </a:effectLst>
                <a:latin typeface="Arial Narrow" pitchFamily="8" charset="0"/>
              </a:rPr>
              <a:t>Small DNA tumor viruses</a:t>
            </a:r>
            <a:endParaRPr lang="en-US" sz="5400" b="1" dirty="0">
              <a:solidFill>
                <a:srgbClr val="FF0000"/>
              </a:solidFill>
              <a:effectLst>
                <a:outerShdw blurRad="38100" dist="38100" dir="2700000" algn="tl">
                  <a:srgbClr val="000000">
                    <a:alpha val="43137"/>
                  </a:srgbClr>
                </a:outerShdw>
              </a:effectLst>
            </a:endParaRPr>
          </a:p>
        </p:txBody>
      </p:sp>
      <p:pic>
        <p:nvPicPr>
          <p:cNvPr id="829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7067" y="2780928"/>
            <a:ext cx="3061133"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A130ADC0-F8B3-4B63-B037-DEE424E449E1}" type="datetime1">
              <a:rPr lang="en-US" smtClean="0"/>
              <a:pPr/>
              <a:t>03-Dec-13</a:t>
            </a:fld>
            <a:endParaRPr lang="en-US"/>
          </a:p>
        </p:txBody>
      </p:sp>
      <p:sp>
        <p:nvSpPr>
          <p:cNvPr id="7" name="Footer Placeholder 6"/>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3930637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493726F9-9E50-4F97-8006-E778BAEF3A15}" type="slidenum">
              <a:rPr lang="en-US" sz="1400"/>
              <a:pPr/>
              <a:t>54</a:t>
            </a:fld>
            <a:endParaRPr lang="en-US" sz="1400" dirty="0"/>
          </a:p>
        </p:txBody>
      </p:sp>
      <p:sp>
        <p:nvSpPr>
          <p:cNvPr id="13315" name="Rectangle 2"/>
          <p:cNvSpPr>
            <a:spLocks noGrp="1" noChangeArrowheads="1"/>
          </p:cNvSpPr>
          <p:nvPr>
            <p:ph type="title"/>
          </p:nvPr>
        </p:nvSpPr>
        <p:spPr>
          <a:xfrm>
            <a:off x="152400" y="609600"/>
            <a:ext cx="8524056" cy="1143000"/>
          </a:xfrm>
        </p:spPr>
        <p:txBody>
          <a:bodyPr>
            <a:normAutofit fontScale="90000"/>
          </a:bodyPr>
          <a:lstStyle/>
          <a:p>
            <a:r>
              <a:rPr lang="en-US" sz="4800" b="1" dirty="0" smtClean="0">
                <a:solidFill>
                  <a:srgbClr val="FF0000"/>
                </a:solidFill>
                <a:effectLst>
                  <a:outerShdw blurRad="38100" dist="38100" dir="2700000" algn="tl">
                    <a:srgbClr val="000000">
                      <a:alpha val="43137"/>
                    </a:srgbClr>
                  </a:outerShdw>
                </a:effectLst>
              </a:rPr>
              <a:t>DNA Tumor Viruses In Human Cancer</a:t>
            </a:r>
            <a:br>
              <a:rPr lang="en-US" sz="4800" b="1" dirty="0" smtClean="0">
                <a:solidFill>
                  <a:srgbClr val="FF0000"/>
                </a:solidFill>
                <a:effectLst>
                  <a:outerShdw blurRad="38100" dist="38100" dir="2700000" algn="tl">
                    <a:srgbClr val="000000">
                      <a:alpha val="43137"/>
                    </a:srgbClr>
                  </a:outerShdw>
                </a:effectLst>
              </a:rPr>
            </a:br>
            <a:endParaRPr lang="en-US" sz="4800" b="1" dirty="0" smtClean="0">
              <a:solidFill>
                <a:srgbClr val="FF0000"/>
              </a:solidFill>
              <a:effectLst>
                <a:outerShdw blurRad="38100" dist="38100" dir="2700000" algn="tl">
                  <a:srgbClr val="000000">
                    <a:alpha val="43137"/>
                  </a:srgbClr>
                </a:outerShdw>
              </a:effectLst>
            </a:endParaRPr>
          </a:p>
        </p:txBody>
      </p:sp>
      <p:grpSp>
        <p:nvGrpSpPr>
          <p:cNvPr id="2" name="Group 10"/>
          <p:cNvGrpSpPr>
            <a:grpSpLocks/>
          </p:cNvGrpSpPr>
          <p:nvPr/>
        </p:nvGrpSpPr>
        <p:grpSpPr bwMode="auto">
          <a:xfrm>
            <a:off x="507120" y="1700808"/>
            <a:ext cx="8610600" cy="2833887"/>
            <a:chOff x="270" y="1440"/>
            <a:chExt cx="6102" cy="1483"/>
          </a:xfrm>
        </p:grpSpPr>
        <p:sp>
          <p:nvSpPr>
            <p:cNvPr id="13320" name="Text Box 4"/>
            <p:cNvSpPr txBox="1">
              <a:spLocks noChangeArrowheads="1"/>
            </p:cNvSpPr>
            <p:nvPr/>
          </p:nvSpPr>
          <p:spPr bwMode="auto">
            <a:xfrm>
              <a:off x="270" y="1440"/>
              <a:ext cx="6102" cy="1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b="1" dirty="0"/>
                <a:t>Papilloma Viruses</a:t>
              </a:r>
              <a:endParaRPr lang="en-US" dirty="0"/>
            </a:p>
            <a:p>
              <a:pPr algn="l">
                <a:spcBef>
                  <a:spcPct val="50000"/>
                </a:spcBef>
              </a:pPr>
              <a:r>
                <a:rPr lang="en-US" dirty="0"/>
                <a:t> urogenital cancer</a:t>
              </a:r>
            </a:p>
            <a:p>
              <a:pPr algn="l">
                <a:spcBef>
                  <a:spcPct val="50000"/>
                </a:spcBef>
              </a:pPr>
              <a:r>
                <a:rPr lang="en-US" dirty="0"/>
                <a:t>		wart 		malignant squamous cell carcinoma</a:t>
              </a:r>
            </a:p>
            <a:p>
              <a:pPr>
                <a:spcBef>
                  <a:spcPct val="50000"/>
                </a:spcBef>
              </a:pPr>
              <a:r>
                <a:rPr lang="en-US" sz="1800" b="1" dirty="0">
                  <a:solidFill>
                    <a:srgbClr val="800000"/>
                  </a:solidFill>
                </a:rPr>
                <a:t>Papilloma viruses are found in 91% of women with cervical cancer</a:t>
              </a:r>
            </a:p>
          </p:txBody>
        </p:sp>
        <p:sp>
          <p:nvSpPr>
            <p:cNvPr id="13321" name="AutoShape 5"/>
            <p:cNvSpPr>
              <a:spLocks noChangeArrowheads="1"/>
            </p:cNvSpPr>
            <p:nvPr/>
          </p:nvSpPr>
          <p:spPr bwMode="auto">
            <a:xfrm>
              <a:off x="2145" y="2112"/>
              <a:ext cx="615" cy="306"/>
            </a:xfrm>
            <a:prstGeom prst="rightArrow">
              <a:avLst>
                <a:gd name="adj1" fmla="val 50000"/>
                <a:gd name="adj2" fmla="val 50245"/>
              </a:avLst>
            </a:prstGeom>
            <a:gradFill rotWithShape="0">
              <a:gsLst>
                <a:gs pos="0">
                  <a:srgbClr val="FFFF00"/>
                </a:gs>
                <a:gs pos="100000">
                  <a:srgbClr val="767600"/>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grpSp>
      <p:pic>
        <p:nvPicPr>
          <p:cNvPr id="13317" name="Picture 7" descr="C:\Corel\Office7\papilloc.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63734" y="990601"/>
            <a:ext cx="2302933" cy="2366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323528" y="4343400"/>
            <a:ext cx="8782360" cy="1569660"/>
          </a:xfrm>
          <a:prstGeom prst="rect">
            <a:avLst/>
          </a:prstGeom>
          <a:solidFill>
            <a:srgbClr val="FFFFCC"/>
          </a:solidFill>
          <a:ln w="9525">
            <a:solidFill>
              <a:srgbClr val="99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en-US" dirty="0"/>
              <a:t>Squamous cell carcinoma:</a:t>
            </a:r>
          </a:p>
          <a:p>
            <a:pPr algn="l"/>
            <a:r>
              <a:rPr lang="en-US" dirty="0"/>
              <a:t>Larynx</a:t>
            </a:r>
          </a:p>
          <a:p>
            <a:pPr algn="l"/>
            <a:r>
              <a:rPr lang="en-US" dirty="0"/>
              <a:t>Esophagus	  			All histologically similar</a:t>
            </a:r>
          </a:p>
          <a:p>
            <a:pPr algn="l"/>
            <a:r>
              <a:rPr lang="en-US" dirty="0"/>
              <a:t>Lung</a:t>
            </a:r>
          </a:p>
        </p:txBody>
      </p:sp>
      <p:sp>
        <p:nvSpPr>
          <p:cNvPr id="122891" name="Text Box 11"/>
          <p:cNvSpPr txBox="1">
            <a:spLocks noChangeArrowheads="1"/>
          </p:cNvSpPr>
          <p:nvPr/>
        </p:nvSpPr>
        <p:spPr bwMode="auto">
          <a:xfrm>
            <a:off x="1219200" y="6096001"/>
            <a:ext cx="6908800" cy="466725"/>
          </a:xfrm>
          <a:prstGeom prst="rect">
            <a:avLst/>
          </a:prstGeom>
          <a:solidFill>
            <a:srgbClr val="FFFFCC"/>
          </a:solidFill>
          <a:ln w="9525">
            <a:solidFill>
              <a:srgbClr val="99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dirty="0"/>
              <a:t>10% of human cancers may be HPV-linked</a:t>
            </a:r>
          </a:p>
        </p:txBody>
      </p:sp>
      <p:sp>
        <p:nvSpPr>
          <p:cNvPr id="10" name="Date Placeholder 9"/>
          <p:cNvSpPr>
            <a:spLocks noGrp="1"/>
          </p:cNvSpPr>
          <p:nvPr>
            <p:ph type="dt" sz="half" idx="10"/>
          </p:nvPr>
        </p:nvSpPr>
        <p:spPr/>
        <p:txBody>
          <a:bodyPr/>
          <a:lstStyle/>
          <a:p>
            <a:fld id="{B51D2748-3C44-4AD4-87D3-A8FC90B87A92}" type="datetime1">
              <a:rPr lang="en-US" smtClean="0"/>
              <a:pPr/>
              <a:t>03-Dec-13</a:t>
            </a:fld>
            <a:endParaRPr lang="en-US"/>
          </a:p>
        </p:txBody>
      </p:sp>
      <p:sp>
        <p:nvSpPr>
          <p:cNvPr id="11" name="Footer Placeholder 10"/>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2613866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box(in)">
                                      <p:cBhvr>
                                        <p:cTn id="7" dur="500"/>
                                        <p:tgtEl>
                                          <p:spTgt spid="122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891"/>
                                        </p:tgtEl>
                                        <p:attrNameLst>
                                          <p:attrName>style.visibility</p:attrName>
                                        </p:attrNameLst>
                                      </p:cBhvr>
                                      <p:to>
                                        <p:strVal val="visible"/>
                                      </p:to>
                                    </p:set>
                                    <p:animEffect transition="in" filter="blinds(horizontal)">
                                      <p:cBhvr>
                                        <p:cTn id="12"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animBg="1" autoUpdateAnimBg="0"/>
      <p:bldP spid="122891"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D9A77D2C-80C7-4955-B6B6-3FDBA0E364CF}" type="slidenum">
              <a:rPr lang="en-US"/>
              <a:pPr/>
              <a:t>55</a:t>
            </a:fld>
            <a:endParaRPr lang="en-US" dirty="0"/>
          </a:p>
        </p:txBody>
      </p:sp>
      <p:sp>
        <p:nvSpPr>
          <p:cNvPr id="23554" name="Rectangle 2"/>
          <p:cNvSpPr>
            <a:spLocks noGrp="1" noChangeArrowheads="1"/>
          </p:cNvSpPr>
          <p:nvPr>
            <p:ph type="title"/>
          </p:nvPr>
        </p:nvSpPr>
        <p:spPr>
          <a:effectLst>
            <a:outerShdw dist="35921" dir="2700000" algn="ctr" rotWithShape="0">
              <a:schemeClr val="bg2"/>
            </a:outerShdw>
          </a:effectLst>
        </p:spPr>
        <p:txBody>
          <a:bodyPr>
            <a:noAutofit/>
          </a:bodyPr>
          <a:lstStyle/>
          <a:p>
            <a:pPr>
              <a:defRPr/>
            </a:pPr>
            <a:r>
              <a:rPr lang="en-US" sz="4000" b="1" dirty="0" smtClean="0">
                <a:solidFill>
                  <a:srgbClr val="FF0000"/>
                </a:solidFill>
              </a:rPr>
              <a:t>DNA Tumor Viruses In Human Cancer</a:t>
            </a:r>
            <a:br>
              <a:rPr lang="en-US" sz="4000" b="1" dirty="0" smtClean="0">
                <a:solidFill>
                  <a:srgbClr val="FF0000"/>
                </a:solidFill>
              </a:rPr>
            </a:br>
            <a:endParaRPr lang="en-US" sz="4000" b="1" dirty="0" smtClean="0">
              <a:solidFill>
                <a:srgbClr val="FF0000"/>
              </a:solidFill>
            </a:endParaRPr>
          </a:p>
        </p:txBody>
      </p:sp>
      <p:sp>
        <p:nvSpPr>
          <p:cNvPr id="18436" name="Text Box 3"/>
          <p:cNvSpPr txBox="1">
            <a:spLocks noChangeArrowheads="1"/>
          </p:cNvSpPr>
          <p:nvPr/>
        </p:nvSpPr>
        <p:spPr bwMode="auto">
          <a:xfrm>
            <a:off x="304800" y="1600201"/>
            <a:ext cx="8839200" cy="2062103"/>
          </a:xfrm>
          <a:prstGeom prst="rect">
            <a:avLst/>
          </a:prstGeom>
          <a:noFill/>
          <a:ln w="9525">
            <a:noFill/>
            <a:miter lim="800000"/>
            <a:headEnd/>
            <a:tailEnd/>
          </a:ln>
        </p:spPr>
        <p:txBody>
          <a:bodyPr>
            <a:spAutoFit/>
          </a:bodyPr>
          <a:lstStyle/>
          <a:p>
            <a:pPr>
              <a:spcBef>
                <a:spcPct val="50000"/>
              </a:spcBef>
            </a:pPr>
            <a:r>
              <a:rPr lang="en-US" sz="3200" b="1" dirty="0">
                <a:solidFill>
                  <a:srgbClr val="990000"/>
                </a:solidFill>
              </a:rPr>
              <a:t>Herpes Viruses</a:t>
            </a:r>
            <a:endParaRPr lang="en-US" sz="2800" dirty="0">
              <a:solidFill>
                <a:srgbClr val="990000"/>
              </a:solidFill>
            </a:endParaRPr>
          </a:p>
          <a:p>
            <a:pPr algn="l">
              <a:spcBef>
                <a:spcPct val="50000"/>
              </a:spcBef>
            </a:pPr>
            <a:r>
              <a:rPr lang="en-US" sz="2800" b="1" dirty="0">
                <a:solidFill>
                  <a:srgbClr val="990000"/>
                </a:solidFill>
              </a:rPr>
              <a:t>Considerable evidence for role in human cancer</a:t>
            </a:r>
          </a:p>
          <a:p>
            <a:pPr algn="l">
              <a:spcBef>
                <a:spcPct val="50000"/>
              </a:spcBef>
              <a:buFontTx/>
              <a:buChar char="•"/>
            </a:pPr>
            <a:r>
              <a:rPr lang="en-US" b="1" dirty="0"/>
              <a:t> Some very tumorigenic in animals</a:t>
            </a:r>
          </a:p>
          <a:p>
            <a:pPr algn="l">
              <a:spcBef>
                <a:spcPct val="50000"/>
              </a:spcBef>
              <a:buFontTx/>
              <a:buChar char="•"/>
            </a:pPr>
            <a:r>
              <a:rPr lang="en-US" b="1" dirty="0"/>
              <a:t> Viral DNA found in small proportion of tumor cells: “hit and run” </a:t>
            </a:r>
            <a:endParaRPr lang="en-US" b="1" i="1" dirty="0"/>
          </a:p>
        </p:txBody>
      </p:sp>
      <p:pic>
        <p:nvPicPr>
          <p:cNvPr id="18437" name="Picture 4" descr="C:\Corel\Office7\Herpesvirus.GIF"/>
          <p:cNvPicPr>
            <a:picLocks noChangeAspect="1" noChangeArrowheads="1"/>
          </p:cNvPicPr>
          <p:nvPr/>
        </p:nvPicPr>
        <p:blipFill>
          <a:blip r:embed="rId3" cstate="print"/>
          <a:srcRect/>
          <a:stretch>
            <a:fillRect/>
          </a:stretch>
        </p:blipFill>
        <p:spPr bwMode="auto">
          <a:xfrm>
            <a:off x="6841067" y="4038600"/>
            <a:ext cx="1896533" cy="2133600"/>
          </a:xfrm>
          <a:prstGeom prst="rect">
            <a:avLst/>
          </a:prstGeom>
          <a:ln>
            <a:noFill/>
          </a:ln>
          <a:effectLst>
            <a:softEdge rad="112500"/>
          </a:effectLst>
        </p:spPr>
      </p:pic>
      <p:sp>
        <p:nvSpPr>
          <p:cNvPr id="23557" name="Text Box 5"/>
          <p:cNvSpPr txBox="1">
            <a:spLocks noChangeArrowheads="1"/>
          </p:cNvSpPr>
          <p:nvPr/>
        </p:nvSpPr>
        <p:spPr bwMode="auto">
          <a:xfrm>
            <a:off x="203200" y="3981451"/>
            <a:ext cx="6366933" cy="2031325"/>
          </a:xfrm>
          <a:prstGeom prst="rect">
            <a:avLst/>
          </a:prstGeom>
          <a:solidFill>
            <a:srgbClr val="FFFFCC"/>
          </a:solidFill>
          <a:ln w="9525">
            <a:solidFill>
              <a:srgbClr val="990000"/>
            </a:solidFill>
            <a:miter lim="800000"/>
            <a:headEnd/>
            <a:tailEnd/>
          </a:ln>
        </p:spPr>
        <p:txBody>
          <a:bodyPr>
            <a:spAutoFit/>
          </a:bodyPr>
          <a:lstStyle/>
          <a:p>
            <a:pPr>
              <a:spcBef>
                <a:spcPct val="50000"/>
              </a:spcBef>
              <a:buFontTx/>
              <a:buChar char="•"/>
            </a:pPr>
            <a:r>
              <a:rPr lang="en-US" b="1" dirty="0"/>
              <a:t> Epstein-Barr Virus</a:t>
            </a:r>
          </a:p>
          <a:p>
            <a:pPr lvl="1">
              <a:spcBef>
                <a:spcPct val="50000"/>
              </a:spcBef>
              <a:buFontTx/>
              <a:buChar char="•"/>
            </a:pPr>
            <a:r>
              <a:rPr lang="en-US" b="1" dirty="0"/>
              <a:t> Burkitt’s Lymphoma</a:t>
            </a:r>
          </a:p>
          <a:p>
            <a:pPr lvl="1">
              <a:spcBef>
                <a:spcPct val="50000"/>
              </a:spcBef>
              <a:buFontTx/>
              <a:buChar char="•"/>
            </a:pPr>
            <a:r>
              <a:rPr lang="en-US" b="1" dirty="0"/>
              <a:t> Nasopharyngeal cancer</a:t>
            </a:r>
          </a:p>
          <a:p>
            <a:pPr lvl="1">
              <a:spcBef>
                <a:spcPct val="50000"/>
              </a:spcBef>
              <a:buFontTx/>
              <a:buChar char="•"/>
            </a:pPr>
            <a:r>
              <a:rPr lang="en-US" b="1" dirty="0"/>
              <a:t> Infectious mononucleosis</a:t>
            </a:r>
          </a:p>
          <a:p>
            <a:pPr lvl="1">
              <a:spcBef>
                <a:spcPct val="50000"/>
              </a:spcBef>
              <a:buFontTx/>
              <a:buChar char="•"/>
            </a:pPr>
            <a:r>
              <a:rPr lang="en-US" b="1" dirty="0"/>
              <a:t> Transforms human B-lymphocytes </a:t>
            </a:r>
            <a:r>
              <a:rPr lang="en-US" b="1" i="1" dirty="0"/>
              <a:t>in vitro</a:t>
            </a:r>
            <a:endParaRPr lang="en-US" dirty="0"/>
          </a:p>
        </p:txBody>
      </p:sp>
      <p:pic>
        <p:nvPicPr>
          <p:cNvPr id="23558" name="Picture 6" descr="C:\Corel\tumor vir\burkitta.jpg"/>
          <p:cNvPicPr>
            <a:picLocks noChangeAspect="1" noChangeArrowheads="1"/>
          </p:cNvPicPr>
          <p:nvPr/>
        </p:nvPicPr>
        <p:blipFill>
          <a:blip r:embed="rId4" cstate="print"/>
          <a:srcRect/>
          <a:stretch>
            <a:fillRect/>
          </a:stretch>
        </p:blipFill>
        <p:spPr bwMode="auto">
          <a:xfrm>
            <a:off x="6864773" y="778024"/>
            <a:ext cx="2167467" cy="1651000"/>
          </a:xfrm>
          <a:prstGeom prst="rect">
            <a:avLst/>
          </a:prstGeom>
          <a:ln>
            <a:noFill/>
          </a:ln>
          <a:effectLst>
            <a:softEdge rad="112500"/>
          </a:effectLst>
        </p:spPr>
      </p:pic>
      <p:sp>
        <p:nvSpPr>
          <p:cNvPr id="8" name="Footer Placeholder 7"/>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660FE16A-1BF2-4D9D-B46C-2279B5DAF2F5}"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wipe(up)">
                                      <p:cBhvr>
                                        <p:cTn id="7" dur="500"/>
                                        <p:tgtEl>
                                          <p:spTgt spid="2355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 calcmode="lin" valueType="num">
                                      <p:cBhvr>
                                        <p:cTn id="11" dur="500" fill="hold"/>
                                        <p:tgtEl>
                                          <p:spTgt spid="23558"/>
                                        </p:tgtEl>
                                        <p:attrNameLst>
                                          <p:attrName>ppt_w</p:attrName>
                                        </p:attrNameLst>
                                      </p:cBhvr>
                                      <p:tavLst>
                                        <p:tav tm="0">
                                          <p:val>
                                            <p:fltVal val="0"/>
                                          </p:val>
                                        </p:tav>
                                        <p:tav tm="100000">
                                          <p:val>
                                            <p:strVal val="#ppt_w"/>
                                          </p:val>
                                        </p:tav>
                                      </p:tavLst>
                                    </p:anim>
                                    <p:anim calcmode="lin" valueType="num">
                                      <p:cBhvr>
                                        <p:cTn id="12"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660F6C5B-7644-4F3C-962A-463B730E02AA}" type="slidenum">
              <a:rPr lang="en-US"/>
              <a:pPr/>
              <a:t>56</a:t>
            </a:fld>
            <a:endParaRPr lang="en-US" dirty="0"/>
          </a:p>
        </p:txBody>
      </p:sp>
      <p:sp>
        <p:nvSpPr>
          <p:cNvPr id="21507" name="Rectangle 2"/>
          <p:cNvSpPr>
            <a:spLocks noGrp="1" noChangeArrowheads="1"/>
          </p:cNvSpPr>
          <p:nvPr>
            <p:ph type="title"/>
          </p:nvPr>
        </p:nvSpPr>
        <p:spPr>
          <a:xfrm>
            <a:off x="685800" y="762000"/>
            <a:ext cx="7772400" cy="1143000"/>
          </a:xfrm>
        </p:spPr>
        <p:txBody>
          <a:bodyPr>
            <a:normAutofit fontScale="90000"/>
          </a:bodyPr>
          <a:lstStyle/>
          <a:p>
            <a:r>
              <a:rPr lang="en-US" b="1" dirty="0" smtClean="0">
                <a:solidFill>
                  <a:srgbClr val="FF0000"/>
                </a:solidFill>
              </a:rPr>
              <a:t>DNA Tumor Viruses In Human Cancer</a:t>
            </a:r>
            <a:br>
              <a:rPr lang="en-US" b="1" dirty="0" smtClean="0">
                <a:solidFill>
                  <a:srgbClr val="FF0000"/>
                </a:solidFill>
              </a:rPr>
            </a:br>
            <a:r>
              <a:rPr lang="en-US" sz="2400" dirty="0" smtClean="0">
                <a:solidFill>
                  <a:srgbClr val="800000"/>
                </a:solidFill>
              </a:rPr>
              <a:t>Hepatitis B continued</a:t>
            </a:r>
            <a:r>
              <a:rPr lang="en-US" sz="4800" b="1" dirty="0" smtClean="0">
                <a:solidFill>
                  <a:srgbClr val="800000"/>
                </a:solidFill>
              </a:rPr>
              <a:t/>
            </a:r>
            <a:br>
              <a:rPr lang="en-US" sz="4800" b="1" dirty="0" smtClean="0">
                <a:solidFill>
                  <a:srgbClr val="800000"/>
                </a:solidFill>
              </a:rPr>
            </a:br>
            <a:endParaRPr lang="en-US" sz="4800" b="1" dirty="0" smtClean="0">
              <a:solidFill>
                <a:srgbClr val="800000"/>
              </a:solidFill>
            </a:endParaRPr>
          </a:p>
        </p:txBody>
      </p:sp>
      <p:sp>
        <p:nvSpPr>
          <p:cNvPr id="126979" name="Text Box 3"/>
          <p:cNvSpPr txBox="1">
            <a:spLocks noChangeArrowheads="1"/>
          </p:cNvSpPr>
          <p:nvPr/>
        </p:nvSpPr>
        <p:spPr bwMode="auto">
          <a:xfrm>
            <a:off x="395536" y="1887409"/>
            <a:ext cx="4944533" cy="4970591"/>
          </a:xfrm>
          <a:prstGeom prst="rect">
            <a:avLst/>
          </a:prstGeom>
          <a:noFill/>
          <a:ln w="9525">
            <a:noFill/>
            <a:miter lim="800000"/>
            <a:headEnd/>
            <a:tailEnd/>
          </a:ln>
        </p:spPr>
        <p:txBody>
          <a:bodyPr>
            <a:spAutoFit/>
          </a:bodyPr>
          <a:lstStyle/>
          <a:p>
            <a:pPr algn="ctr">
              <a:spcBef>
                <a:spcPct val="50000"/>
              </a:spcBef>
            </a:pPr>
            <a:r>
              <a:rPr lang="en-US" b="1" dirty="0"/>
              <a:t>	 </a:t>
            </a:r>
            <a:r>
              <a:rPr lang="en-US" sz="3200" b="1" dirty="0">
                <a:solidFill>
                  <a:srgbClr val="FF0000"/>
                </a:solidFill>
              </a:rPr>
              <a:t>Epidemiology: </a:t>
            </a:r>
          </a:p>
          <a:p>
            <a:pPr algn="l">
              <a:spcBef>
                <a:spcPct val="50000"/>
              </a:spcBef>
            </a:pPr>
            <a:r>
              <a:rPr lang="en-US" sz="2400" b="1" dirty="0">
                <a:solidFill>
                  <a:schemeClr val="accent2"/>
                </a:solidFill>
              </a:rPr>
              <a:t>Strong correlation between HBV and  hepatocellular  carcinoma</a:t>
            </a:r>
          </a:p>
          <a:p>
            <a:pPr algn="l">
              <a:spcBef>
                <a:spcPct val="50000"/>
              </a:spcBef>
            </a:pPr>
            <a:r>
              <a:rPr lang="en-US" sz="2800" b="1" dirty="0"/>
              <a:t>China: 500,000 - 1 million new cases of hepatocellular carcinoma per year</a:t>
            </a:r>
          </a:p>
          <a:p>
            <a:pPr algn="l">
              <a:spcBef>
                <a:spcPct val="50000"/>
              </a:spcBef>
            </a:pPr>
            <a:r>
              <a:rPr lang="en-US" sz="2800" b="1" dirty="0"/>
              <a:t>Taiwan: Relative risk of  getting HCC is 217 x risk of non-carriers</a:t>
            </a:r>
          </a:p>
          <a:p>
            <a:pPr algn="l">
              <a:spcBef>
                <a:spcPct val="50000"/>
              </a:spcBef>
            </a:pPr>
            <a:endParaRPr lang="en-US" sz="2000" b="1" dirty="0"/>
          </a:p>
          <a:p>
            <a:pPr algn="l">
              <a:spcBef>
                <a:spcPct val="50000"/>
              </a:spcBef>
            </a:pPr>
            <a:endParaRPr lang="en-US" b="1" dirty="0"/>
          </a:p>
        </p:txBody>
      </p:sp>
      <p:sp>
        <p:nvSpPr>
          <p:cNvPr id="6" name="Footer Placeholder 5"/>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D57A14D7-E7E8-40C6-A7E9-82220DA8E9C9}" type="datetime1">
              <a:rPr lang="en-US" smtClean="0"/>
              <a:pPr/>
              <a:t>03-Dec-13</a:t>
            </a:fld>
            <a:endParaRPr lang="en-US" dirty="0"/>
          </a:p>
        </p:txBody>
      </p:sp>
      <p:pic>
        <p:nvPicPr>
          <p:cNvPr id="839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40068" y="1887410"/>
            <a:ext cx="3825635" cy="384584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wipe(up)">
                                      <p:cBhvr>
                                        <p:cTn id="7"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p:spPr>
        <p:txBody>
          <a:bodyPr/>
          <a:lstStyle/>
          <a:p>
            <a:fld id="{C8AEB65A-58CB-4FBC-AA3B-5B6B24673AC3}" type="slidenum">
              <a:rPr lang="en-US"/>
              <a:pPr/>
              <a:t>57</a:t>
            </a:fld>
            <a:endParaRPr lang="en-US" dirty="0"/>
          </a:p>
        </p:txBody>
      </p:sp>
      <p:sp>
        <p:nvSpPr>
          <p:cNvPr id="14339" name="Rectangle 2"/>
          <p:cNvSpPr>
            <a:spLocks noGrp="1" noChangeArrowheads="1"/>
          </p:cNvSpPr>
          <p:nvPr>
            <p:ph type="title"/>
          </p:nvPr>
        </p:nvSpPr>
        <p:spPr>
          <a:xfrm>
            <a:off x="457200" y="291446"/>
            <a:ext cx="8229600" cy="1249362"/>
          </a:xfrm>
        </p:spPr>
        <p:txBody>
          <a:bodyPr>
            <a:noAutofit/>
          </a:bodyPr>
          <a:lstStyle/>
          <a:p>
            <a:r>
              <a:rPr lang="en-US" sz="4000" b="1" dirty="0" smtClean="0">
                <a:solidFill>
                  <a:srgbClr val="FF0000"/>
                </a:solidFill>
                <a:effectLst>
                  <a:outerShdw blurRad="38100" dist="38100" dir="2700000" algn="tl">
                    <a:srgbClr val="000000">
                      <a:alpha val="43137"/>
                    </a:srgbClr>
                  </a:outerShdw>
                </a:effectLst>
              </a:rPr>
              <a:t>DNA Tumor Viruses In Human Cancer</a:t>
            </a:r>
            <a:br>
              <a:rPr lang="en-US" sz="4000" b="1" dirty="0" smtClean="0">
                <a:solidFill>
                  <a:srgbClr val="FF0000"/>
                </a:solidFill>
                <a:effectLst>
                  <a:outerShdw blurRad="38100" dist="38100" dir="2700000" algn="tl">
                    <a:srgbClr val="000000">
                      <a:alpha val="43137"/>
                    </a:srgbClr>
                  </a:outerShdw>
                </a:effectLst>
              </a:rPr>
            </a:br>
            <a:endParaRPr lang="en-US" sz="4000" b="1" dirty="0" smtClean="0">
              <a:solidFill>
                <a:srgbClr val="FF0000"/>
              </a:solidFill>
              <a:effectLst>
                <a:outerShdw blurRad="38100" dist="38100" dir="2700000" algn="tl">
                  <a:srgbClr val="000000">
                    <a:alpha val="43137"/>
                  </a:srgbClr>
                </a:outerShdw>
              </a:effectLst>
            </a:endParaRPr>
          </a:p>
        </p:txBody>
      </p:sp>
      <p:sp>
        <p:nvSpPr>
          <p:cNvPr id="14340" name="Text Box 4"/>
          <p:cNvSpPr txBox="1">
            <a:spLocks noChangeArrowheads="1"/>
          </p:cNvSpPr>
          <p:nvPr/>
        </p:nvSpPr>
        <p:spPr bwMode="auto">
          <a:xfrm>
            <a:off x="304800" y="1524000"/>
            <a:ext cx="8534400" cy="4985980"/>
          </a:xfrm>
          <a:prstGeom prst="rect">
            <a:avLst/>
          </a:prstGeom>
          <a:noFill/>
          <a:ln w="9525">
            <a:noFill/>
            <a:miter lim="800000"/>
            <a:headEnd/>
            <a:tailEnd/>
          </a:ln>
        </p:spPr>
        <p:txBody>
          <a:bodyPr>
            <a:spAutoFit/>
          </a:bodyPr>
          <a:lstStyle/>
          <a:p>
            <a:pPr>
              <a:spcBef>
                <a:spcPct val="50000"/>
              </a:spcBef>
            </a:pPr>
            <a:r>
              <a:rPr lang="en-US" sz="3600" b="1" dirty="0">
                <a:solidFill>
                  <a:srgbClr val="800000"/>
                </a:solidFill>
              </a:rPr>
              <a:t>Papilloma Viruses</a:t>
            </a:r>
          </a:p>
          <a:p>
            <a:pPr algn="l">
              <a:spcBef>
                <a:spcPct val="50000"/>
              </a:spcBef>
              <a:buFontTx/>
              <a:buChar char="•"/>
            </a:pPr>
            <a:r>
              <a:rPr lang="en-US" dirty="0"/>
              <a:t>  </a:t>
            </a:r>
            <a:r>
              <a:rPr lang="en-US" sz="4000" dirty="0"/>
              <a:t>51 types identified - most common are types </a:t>
            </a:r>
            <a:r>
              <a:rPr lang="en-US" sz="4000" dirty="0">
                <a:solidFill>
                  <a:srgbClr val="FF0000"/>
                </a:solidFill>
              </a:rPr>
              <a:t>6 and 11</a:t>
            </a:r>
          </a:p>
          <a:p>
            <a:pPr algn="l">
              <a:spcBef>
                <a:spcPct val="50000"/>
              </a:spcBef>
              <a:buFontTx/>
              <a:buChar char="•"/>
            </a:pPr>
            <a:r>
              <a:rPr lang="en-US" sz="4000" dirty="0"/>
              <a:t>  most cervical, vulvar and penile cancers are ASSOCIATED with types </a:t>
            </a:r>
            <a:r>
              <a:rPr lang="en-US" sz="4000" dirty="0">
                <a:solidFill>
                  <a:srgbClr val="FF0000"/>
                </a:solidFill>
              </a:rPr>
              <a:t>16 and 18</a:t>
            </a:r>
            <a:r>
              <a:rPr lang="en-US" sz="4000" dirty="0"/>
              <a:t>  (70% of penile cancers)</a:t>
            </a:r>
          </a:p>
          <a:p>
            <a:pPr algn="l">
              <a:spcBef>
                <a:spcPct val="50000"/>
              </a:spcBef>
            </a:pPr>
            <a:endParaRPr lang="en-US" sz="2800" dirty="0"/>
          </a:p>
        </p:txBody>
      </p:sp>
      <p:sp>
        <p:nvSpPr>
          <p:cNvPr id="15369" name="Text Box 9"/>
          <p:cNvSpPr txBox="1">
            <a:spLocks noChangeArrowheads="1"/>
          </p:cNvSpPr>
          <p:nvPr/>
        </p:nvSpPr>
        <p:spPr bwMode="auto">
          <a:xfrm>
            <a:off x="1016000" y="4038600"/>
            <a:ext cx="184731" cy="369332"/>
          </a:xfrm>
          <a:prstGeom prst="rect">
            <a:avLst/>
          </a:prstGeom>
          <a:solidFill>
            <a:srgbClr val="FFFFCC"/>
          </a:solidFill>
          <a:ln w="9525">
            <a:solidFill>
              <a:srgbClr val="990000"/>
            </a:solidFill>
            <a:miter lim="800000"/>
            <a:headEnd/>
            <a:tailEnd/>
          </a:ln>
        </p:spPr>
        <p:txBody>
          <a:bodyPr wrap="none">
            <a:spAutoFit/>
          </a:bodyPr>
          <a:lstStyle/>
          <a:p>
            <a:endParaRPr lang="en-US" dirty="0"/>
          </a:p>
        </p:txBody>
      </p:sp>
      <p:sp>
        <p:nvSpPr>
          <p:cNvPr id="6" name="Footer Placeholder 5"/>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68BB6572-BE0D-4F84-8C26-BE99514A626A}" type="datetime1">
              <a:rPr lang="en-US" smtClean="0"/>
              <a:pPr/>
              <a:t>03-Dec-13</a:t>
            </a:fld>
            <a:endParaRPr lang="en-US" dirty="0"/>
          </a:p>
        </p:txBody>
      </p:sp>
    </p:spTree>
    <p:extLst>
      <p:ext uri="{BB962C8B-B14F-4D97-AF65-F5344CB8AC3E}">
        <p14:creationId xmlns="" xmlns:p14="http://schemas.microsoft.com/office/powerpoint/2010/main" val="3469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strips(downLeft)">
                                      <p:cBhvr>
                                        <p:cTn id="7"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IN" sz="4800" b="1" dirty="0">
                <a:solidFill>
                  <a:srgbClr val="FF0000"/>
                </a:solidFill>
                <a:effectLst>
                  <a:outerShdw blurRad="38100" dist="38100" dir="2700000" algn="tl">
                    <a:srgbClr val="000000">
                      <a:alpha val="43137"/>
                    </a:srgbClr>
                  </a:outerShdw>
                </a:effectLst>
              </a:rPr>
              <a:t>Human Papillomavirus (HPV) </a:t>
            </a:r>
          </a:p>
        </p:txBody>
      </p:sp>
      <p:sp>
        <p:nvSpPr>
          <p:cNvPr id="7" name="Content Placeholder 6"/>
          <p:cNvSpPr>
            <a:spLocks noGrp="1"/>
          </p:cNvSpPr>
          <p:nvPr>
            <p:ph sz="half" idx="1"/>
          </p:nvPr>
        </p:nvSpPr>
        <p:spPr/>
        <p:txBody>
          <a:bodyPr>
            <a:normAutofit fontScale="92500" lnSpcReduction="10000"/>
          </a:bodyPr>
          <a:lstStyle/>
          <a:p>
            <a:r>
              <a:rPr lang="en-IN" dirty="0"/>
              <a:t>Human Papillomavirus (HPV) is a double-stranded DNA virus of the family Papovaviridae. It infects only epithelial cells in humans such as skin and mucus membranes. It can affect the lower genital tract including the vulva, vagina, urethra, penis, anal canal and perianal skin</a:t>
            </a:r>
          </a:p>
        </p:txBody>
      </p:sp>
      <p:sp>
        <p:nvSpPr>
          <p:cNvPr id="8" name="Content Placeholder 7"/>
          <p:cNvSpPr>
            <a:spLocks noGrp="1"/>
          </p:cNvSpPr>
          <p:nvPr>
            <p:ph sz="half" idx="2"/>
          </p:nvPr>
        </p:nvSpPr>
        <p:spPr/>
        <p:txBody>
          <a:bodyPr>
            <a:normAutofit fontScale="92500" lnSpcReduction="10000"/>
          </a:bodyPr>
          <a:lstStyle/>
          <a:p>
            <a:endParaRPr lang="en-IN" dirty="0"/>
          </a:p>
        </p:txBody>
      </p:sp>
      <p:sp>
        <p:nvSpPr>
          <p:cNvPr id="3" name="Date Placeholder 2"/>
          <p:cNvSpPr>
            <a:spLocks noGrp="1"/>
          </p:cNvSpPr>
          <p:nvPr>
            <p:ph type="dt" sz="half" idx="10"/>
          </p:nvPr>
        </p:nvSpPr>
        <p:spPr/>
        <p:txBody>
          <a:bodyPr/>
          <a:lstStyle/>
          <a:p>
            <a:fld id="{91762628-51CA-4964-B372-F9C7AA9C2852}" type="datetime1">
              <a:rPr lang="en-US" smtClean="0"/>
              <a:pPr/>
              <a:t>03-Dec-13</a:t>
            </a:fld>
            <a:endParaRPr lang="en-US" dirty="0"/>
          </a:p>
        </p:txBody>
      </p:sp>
      <p:sp>
        <p:nvSpPr>
          <p:cNvPr id="4" name="Footer Placeholder 3"/>
          <p:cNvSpPr>
            <a:spLocks noGrp="1"/>
          </p:cNvSpPr>
          <p:nvPr>
            <p:ph type="ftr" sz="quarter" idx="11"/>
          </p:nvPr>
        </p:nvSpPr>
        <p:spPr/>
        <p:txBody>
          <a:bodyPr/>
          <a:lstStyle/>
          <a:p>
            <a:r>
              <a:rPr lang="en-US" smtClean="0"/>
              <a:t>Dr.Wallace Bulimo</a:t>
            </a:r>
            <a:endParaRPr lang="en-US" dirty="0"/>
          </a:p>
        </p:txBody>
      </p:sp>
      <p:sp>
        <p:nvSpPr>
          <p:cNvPr id="5" name="Slide Number Placeholder 4"/>
          <p:cNvSpPr>
            <a:spLocks noGrp="1"/>
          </p:cNvSpPr>
          <p:nvPr>
            <p:ph type="sldNum" sz="quarter" idx="12"/>
          </p:nvPr>
        </p:nvSpPr>
        <p:spPr/>
        <p:txBody>
          <a:bodyPr/>
          <a:lstStyle/>
          <a:p>
            <a:fld id="{6D175E73-957B-46B9-89B2-9D2F733F33A1}" type="slidenum">
              <a:rPr lang="en-US" smtClean="0"/>
              <a:pPr/>
              <a:t>58</a:t>
            </a:fld>
            <a:endParaRPr lang="en-US" dirty="0"/>
          </a:p>
        </p:txBody>
      </p:sp>
      <p:pic>
        <p:nvPicPr>
          <p:cNvPr id="829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628800"/>
            <a:ext cx="4418856"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55215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Autofit/>
          </a:bodyPr>
          <a:lstStyle/>
          <a:p>
            <a:r>
              <a:rPr lang="en-US" sz="4000" b="1" dirty="0" smtClean="0">
                <a:solidFill>
                  <a:srgbClr val="FF0000"/>
                </a:solidFill>
                <a:effectLst>
                  <a:outerShdw blurRad="38100" dist="38100" dir="2700000" algn="tl">
                    <a:srgbClr val="000000">
                      <a:alpha val="43137"/>
                    </a:srgbClr>
                  </a:outerShdw>
                </a:effectLst>
              </a:rPr>
              <a:t>DNA viruses</a:t>
            </a:r>
            <a:br>
              <a:rPr lang="en-US" sz="4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Human Papilloma virus</a:t>
            </a:r>
            <a:br>
              <a:rPr lang="en-US" sz="4000" b="1" dirty="0" smtClean="0">
                <a:solidFill>
                  <a:srgbClr val="FF0000"/>
                </a:solidFill>
                <a:effectLst>
                  <a:outerShdw blurRad="38100" dist="38100" dir="2700000" algn="tl">
                    <a:srgbClr val="000000">
                      <a:alpha val="43137"/>
                    </a:srgbClr>
                  </a:outerShdw>
                </a:effectLst>
              </a:rPr>
            </a:br>
            <a:endParaRPr lang="en-US" sz="40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800" dirty="0" smtClean="0"/>
              <a:t>(</a:t>
            </a:r>
            <a:r>
              <a:rPr lang="en-US" dirty="0" smtClean="0"/>
              <a:t>HPV), a DNA virus, causes transformation in cells through interfering with tumor suppressor proteins such as p53. Interfering with the action of p53 allows a cell infected with the virus to move into a different stage of the cell cycle, enabling the virus genome to be replicated. Forcing the cell into the S phase of the cell cycle could cause the cell to become transformed types of HPV increase the risk of, e.g., cervical cancer.</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59</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18C5642F-1775-4BEA-AD7D-AEED5FEC79ED}"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75FF44E-1C6E-444D-AE84-367EB4452DD8}" type="slidenum">
              <a:rPr lang="en-US"/>
              <a:pPr/>
              <a:t>6</a:t>
            </a:fld>
            <a:endParaRPr lang="en-US"/>
          </a:p>
        </p:txBody>
      </p:sp>
      <p:sp>
        <p:nvSpPr>
          <p:cNvPr id="233474" name="Rectangle 2"/>
          <p:cNvSpPr>
            <a:spLocks noChangeArrowheads="1"/>
          </p:cNvSpPr>
          <p:nvPr/>
        </p:nvSpPr>
        <p:spPr bwMode="auto">
          <a:xfrm>
            <a:off x="1219200" y="2895600"/>
            <a:ext cx="7620000" cy="2895600"/>
          </a:xfrm>
          <a:prstGeom prst="rect">
            <a:avLst/>
          </a:prstGeom>
          <a:noFill/>
          <a:ln w="9525">
            <a:noFill/>
            <a:miter lim="800000"/>
            <a:headEnd/>
            <a:tailEnd/>
          </a:ln>
          <a:effectLst/>
        </p:spPr>
        <p:txBody>
          <a:bodyPr/>
          <a:lstStyle/>
          <a:p>
            <a:pPr marL="342900" indent="-342900" eaLnBrk="1" hangingPunct="1">
              <a:spcBef>
                <a:spcPct val="20000"/>
              </a:spcBef>
              <a:buClr>
                <a:srgbClr val="66FFFF"/>
              </a:buClr>
              <a:buFont typeface="Wingdings" pitchFamily="2" charset="2"/>
              <a:buNone/>
            </a:pPr>
            <a:r>
              <a:rPr lang="tr-TR" sz="4000" b="1" dirty="0">
                <a:latin typeface="Times New Roman" pitchFamily="18" charset="0"/>
              </a:rPr>
              <a:t>• Oncogenes </a:t>
            </a:r>
            <a:endParaRPr lang="en-US" sz="4000" b="1" dirty="0">
              <a:latin typeface="Times New Roman" pitchFamily="18" charset="0"/>
            </a:endParaRPr>
          </a:p>
          <a:p>
            <a:pPr marL="342900" indent="-342900" eaLnBrk="1" hangingPunct="1">
              <a:spcBef>
                <a:spcPct val="20000"/>
              </a:spcBef>
              <a:buClr>
                <a:srgbClr val="66FFFF"/>
              </a:buClr>
              <a:buFont typeface="Wingdings" pitchFamily="2" charset="2"/>
              <a:buNone/>
            </a:pPr>
            <a:r>
              <a:rPr lang="tr-TR" sz="4000" b="1" dirty="0">
                <a:latin typeface="Times New Roman" pitchFamily="18" charset="0"/>
              </a:rPr>
              <a:t>• Tumor suppressor genes</a:t>
            </a:r>
            <a:r>
              <a:rPr lang="en-US" sz="4000" b="1" dirty="0">
                <a:latin typeface="Times New Roman" pitchFamily="18" charset="0"/>
                <a:cs typeface="Times New Roman" pitchFamily="18" charset="0"/>
              </a:rPr>
              <a:t>  </a:t>
            </a:r>
            <a:endParaRPr lang="en-US" sz="4000" b="1" dirty="0" smtClean="0">
              <a:latin typeface="Times New Roman" pitchFamily="18" charset="0"/>
              <a:cs typeface="Times New Roman" pitchFamily="18" charset="0"/>
            </a:endParaRPr>
          </a:p>
          <a:p>
            <a:pPr marL="342900" indent="-342900" eaLnBrk="1" hangingPunct="1">
              <a:spcBef>
                <a:spcPct val="20000"/>
              </a:spcBef>
              <a:buClr>
                <a:srgbClr val="66FFFF"/>
              </a:buClr>
              <a:buFont typeface="Wingdings" pitchFamily="2" charset="2"/>
              <a:buNone/>
            </a:pPr>
            <a:r>
              <a:rPr lang="tr-TR" sz="4000" b="1" dirty="0" smtClean="0">
                <a:latin typeface="Times New Roman" pitchFamily="18" charset="0"/>
                <a:cs typeface="Times New Roman" pitchFamily="18" charset="0"/>
              </a:rPr>
              <a:t>• </a:t>
            </a:r>
            <a:r>
              <a:rPr lang="tr-TR" sz="4000" b="1" dirty="0">
                <a:latin typeface="Times New Roman" pitchFamily="18" charset="0"/>
                <a:cs typeface="Times New Roman" pitchFamily="18" charset="0"/>
              </a:rPr>
              <a:t>DNA repair genes</a:t>
            </a:r>
            <a:endParaRPr lang="en-US" sz="4000" b="1" dirty="0">
              <a:latin typeface="Times New Roman" pitchFamily="18" charset="0"/>
              <a:cs typeface="Times New Roman" pitchFamily="18" charset="0"/>
            </a:endParaRPr>
          </a:p>
        </p:txBody>
      </p:sp>
      <p:sp>
        <p:nvSpPr>
          <p:cNvPr id="233475" name="Rectangle 3"/>
          <p:cNvSpPr>
            <a:spLocks noChangeArrowheads="1"/>
          </p:cNvSpPr>
          <p:nvPr/>
        </p:nvSpPr>
        <p:spPr bwMode="auto">
          <a:xfrm>
            <a:off x="533400" y="609600"/>
            <a:ext cx="7653338" cy="1600200"/>
          </a:xfrm>
          <a:prstGeom prst="rect">
            <a:avLst/>
          </a:prstGeom>
          <a:noFill/>
          <a:ln w="9525">
            <a:noFill/>
            <a:miter lim="800000"/>
            <a:headEnd/>
            <a:tailEnd/>
          </a:ln>
          <a:effectLst/>
        </p:spPr>
        <p:txBody>
          <a:bodyPr anchor="b"/>
          <a:lstStyle/>
          <a:p>
            <a:pPr algn="ctr" eaLnBrk="1" hangingPunct="1"/>
            <a:r>
              <a:rPr lang="tr-TR" sz="3600" b="1" i="1">
                <a:solidFill>
                  <a:schemeClr val="folHlink"/>
                </a:solidFill>
                <a:latin typeface="Times New Roman" pitchFamily="18" charset="0"/>
              </a:rPr>
              <a:t>GENES PLAYING ROLE IN CANCER DEVELOPMENT</a:t>
            </a:r>
            <a:endParaRPr lang="en-US" sz="4400">
              <a:solidFill>
                <a:srgbClr val="4D4D4D"/>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FA32E0CB-9081-45F7-8BA5-37526202FEB9}" type="slidenum">
              <a:rPr lang="en-US" sz="1400"/>
              <a:pPr/>
              <a:t>60</a:t>
            </a:fld>
            <a:endParaRPr lang="en-US" sz="1400" dirty="0"/>
          </a:p>
        </p:txBody>
      </p:sp>
      <p:sp>
        <p:nvSpPr>
          <p:cNvPr id="50179" name="Rectangle 2"/>
          <p:cNvSpPr>
            <a:spLocks noGrp="1" noChangeArrowheads="1"/>
          </p:cNvSpPr>
          <p:nvPr>
            <p:ph type="title"/>
          </p:nvPr>
        </p:nvSpPr>
        <p:spPr>
          <a:effectLst>
            <a:outerShdw dist="35921" dir="2700000" algn="ctr" rotWithShape="0">
              <a:schemeClr val="bg2"/>
            </a:outerShdw>
          </a:effectLst>
        </p:spPr>
        <p:txBody>
          <a:bodyPr>
            <a:noAutofit/>
          </a:bodyPr>
          <a:lstStyle/>
          <a:p>
            <a:r>
              <a:rPr lang="en-US" sz="4800" b="1" dirty="0" smtClean="0">
                <a:solidFill>
                  <a:srgbClr val="FF0000"/>
                </a:solidFill>
                <a:effectLst>
                  <a:outerShdw blurRad="38100" dist="38100" dir="2700000" algn="tl">
                    <a:srgbClr val="000000">
                      <a:alpha val="43137"/>
                    </a:srgbClr>
                  </a:outerShdw>
                </a:effectLst>
              </a:rPr>
              <a:t>Epstein Barr virus</a:t>
            </a:r>
            <a:br>
              <a:rPr lang="en-US" sz="4800" b="1" dirty="0" smtClean="0">
                <a:solidFill>
                  <a:srgbClr val="FF0000"/>
                </a:solidFill>
                <a:effectLst>
                  <a:outerShdw blurRad="38100" dist="38100" dir="2700000" algn="tl">
                    <a:srgbClr val="000000">
                      <a:alpha val="43137"/>
                    </a:srgbClr>
                  </a:outerShdw>
                </a:effectLst>
              </a:rPr>
            </a:br>
            <a:endParaRPr lang="en-US" sz="4800" b="1" dirty="0" smtClean="0">
              <a:solidFill>
                <a:srgbClr val="FF0000"/>
              </a:solidFill>
              <a:effectLst>
                <a:outerShdw blurRad="38100" dist="38100" dir="2700000" algn="tl">
                  <a:srgbClr val="000000">
                    <a:alpha val="43137"/>
                  </a:srgbClr>
                </a:outerShdw>
              </a:effectLst>
            </a:endParaRPr>
          </a:p>
        </p:txBody>
      </p:sp>
      <p:sp>
        <p:nvSpPr>
          <p:cNvPr id="365571" name="Text Box 3"/>
          <p:cNvSpPr txBox="1">
            <a:spLocks noChangeArrowheads="1"/>
          </p:cNvSpPr>
          <p:nvPr/>
        </p:nvSpPr>
        <p:spPr bwMode="auto">
          <a:xfrm>
            <a:off x="179512" y="1219201"/>
            <a:ext cx="8784975" cy="2677656"/>
          </a:xfrm>
          <a:prstGeom prst="rect">
            <a:avLst/>
          </a:prstGeom>
          <a:solidFill>
            <a:srgbClr val="FFFFCC"/>
          </a:solidFill>
          <a:ln w="9525">
            <a:solidFill>
              <a:srgbClr val="99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b="1" dirty="0">
                <a:effectLst>
                  <a:outerShdw blurRad="38100" dist="38100" dir="2700000" algn="tl">
                    <a:srgbClr val="000000">
                      <a:alpha val="43137"/>
                    </a:srgbClr>
                  </a:outerShdw>
                </a:effectLst>
              </a:rPr>
              <a:t>Pathologies in immuno-</a:t>
            </a:r>
            <a:r>
              <a:rPr lang="en-US" b="1" dirty="0">
                <a:solidFill>
                  <a:srgbClr val="990000"/>
                </a:solidFill>
                <a:effectLst>
                  <a:outerShdw blurRad="38100" dist="38100" dir="2700000" algn="tl">
                    <a:srgbClr val="000000">
                      <a:alpha val="43137"/>
                    </a:srgbClr>
                  </a:outerShdw>
                </a:effectLst>
              </a:rPr>
              <a:t>competent</a:t>
            </a:r>
            <a:r>
              <a:rPr lang="en-US" b="1" dirty="0">
                <a:effectLst>
                  <a:outerShdw blurRad="38100" dist="38100" dir="2700000" algn="tl">
                    <a:srgbClr val="000000">
                      <a:alpha val="43137"/>
                    </a:srgbClr>
                  </a:outerShdw>
                </a:effectLst>
              </a:rPr>
              <a:t> individuals </a:t>
            </a:r>
          </a:p>
          <a:p>
            <a:pPr>
              <a:spcBef>
                <a:spcPct val="50000"/>
              </a:spcBef>
              <a:buFontTx/>
              <a:buChar char="•"/>
            </a:pPr>
            <a:r>
              <a:rPr lang="en-US" b="1" dirty="0">
                <a:effectLst>
                  <a:outerShdw blurRad="38100" dist="38100" dir="2700000" algn="tl">
                    <a:srgbClr val="000000">
                      <a:alpha val="43137"/>
                    </a:srgbClr>
                  </a:outerShdw>
                </a:effectLst>
              </a:rPr>
              <a:t> Infectious mononucleosis</a:t>
            </a:r>
          </a:p>
          <a:p>
            <a:pPr>
              <a:spcBef>
                <a:spcPct val="50000"/>
              </a:spcBef>
              <a:buFontTx/>
              <a:buChar char="•"/>
            </a:pPr>
            <a:r>
              <a:rPr lang="en-US" b="1" dirty="0">
                <a:effectLst>
                  <a:outerShdw blurRad="38100" dist="38100" dir="2700000" algn="tl">
                    <a:srgbClr val="000000">
                      <a:alpha val="43137"/>
                    </a:srgbClr>
                  </a:outerShdw>
                </a:effectLst>
              </a:rPr>
              <a:t> Burkitt’s Lymphoma</a:t>
            </a:r>
          </a:p>
          <a:p>
            <a:pPr>
              <a:spcBef>
                <a:spcPct val="50000"/>
              </a:spcBef>
              <a:buFontTx/>
              <a:buChar char="•"/>
            </a:pPr>
            <a:r>
              <a:rPr lang="en-US" b="1" dirty="0">
                <a:effectLst>
                  <a:outerShdw blurRad="38100" dist="38100" dir="2700000" algn="tl">
                    <a:srgbClr val="000000">
                      <a:alpha val="43137"/>
                    </a:srgbClr>
                  </a:outerShdw>
                </a:effectLst>
              </a:rPr>
              <a:t> Hodgkin’s lymphoma</a:t>
            </a:r>
          </a:p>
          <a:p>
            <a:pPr lvl="1">
              <a:spcBef>
                <a:spcPct val="50000"/>
              </a:spcBef>
              <a:buFontTx/>
              <a:buChar char="•"/>
            </a:pPr>
            <a:r>
              <a:rPr lang="en-US" b="1" dirty="0">
                <a:effectLst>
                  <a:outerShdw blurRad="38100" dist="38100" dir="2700000" algn="tl">
                    <a:srgbClr val="000000">
                      <a:alpha val="43137"/>
                    </a:srgbClr>
                  </a:outerShdw>
                </a:effectLst>
              </a:rPr>
              <a:t> Nasopharyngeal carcinoma</a:t>
            </a:r>
            <a:endParaRPr lang="en-US" b="1" i="1" dirty="0">
              <a:effectLst>
                <a:outerShdw blurRad="38100" dist="38100" dir="2700000" algn="tl">
                  <a:srgbClr val="000000">
                    <a:alpha val="43137"/>
                  </a:srgbClr>
                </a:outerShdw>
              </a:effectLst>
            </a:endParaRPr>
          </a:p>
        </p:txBody>
      </p:sp>
      <p:sp>
        <p:nvSpPr>
          <p:cNvPr id="365572" name="Text Box 4"/>
          <p:cNvSpPr txBox="1">
            <a:spLocks noChangeArrowheads="1"/>
          </p:cNvSpPr>
          <p:nvPr/>
        </p:nvSpPr>
        <p:spPr bwMode="auto">
          <a:xfrm>
            <a:off x="179512" y="3962401"/>
            <a:ext cx="8784975"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b="1" dirty="0">
                <a:effectLst>
                  <a:outerShdw blurRad="38100" dist="38100" dir="2700000" algn="tl">
                    <a:srgbClr val="000000">
                      <a:alpha val="43137"/>
                    </a:srgbClr>
                  </a:outerShdw>
                </a:effectLst>
              </a:rPr>
              <a:t>Pathologies in immuno-</a:t>
            </a:r>
            <a:r>
              <a:rPr lang="en-US" b="1" dirty="0">
                <a:solidFill>
                  <a:srgbClr val="990000"/>
                </a:solidFill>
                <a:effectLst>
                  <a:outerShdw blurRad="38100" dist="38100" dir="2700000" algn="tl">
                    <a:srgbClr val="000000">
                      <a:alpha val="43137"/>
                    </a:srgbClr>
                  </a:outerShdw>
                </a:effectLst>
              </a:rPr>
              <a:t>compromised</a:t>
            </a:r>
            <a:r>
              <a:rPr lang="en-US" b="1" dirty="0">
                <a:effectLst>
                  <a:outerShdw blurRad="38100" dist="38100" dir="2700000" algn="tl">
                    <a:srgbClr val="000000">
                      <a:alpha val="43137"/>
                    </a:srgbClr>
                  </a:outerShdw>
                </a:effectLst>
              </a:rPr>
              <a:t> individuals</a:t>
            </a:r>
          </a:p>
          <a:p>
            <a:endParaRPr lang="en-US" b="1" dirty="0">
              <a:effectLst>
                <a:outerShdw blurRad="38100" dist="38100" dir="2700000" algn="tl">
                  <a:srgbClr val="000000">
                    <a:alpha val="43137"/>
                  </a:srgbClr>
                </a:outerShdw>
              </a:effectLst>
            </a:endParaRPr>
          </a:p>
          <a:p>
            <a:pPr>
              <a:buFontTx/>
              <a:buChar char="•"/>
            </a:pPr>
            <a:r>
              <a:rPr lang="en-US" b="1" dirty="0">
                <a:effectLst>
                  <a:outerShdw blurRad="38100" dist="38100" dir="2700000" algn="tl">
                    <a:srgbClr val="000000">
                      <a:alpha val="43137"/>
                    </a:srgbClr>
                  </a:outerShdw>
                </a:effectLst>
              </a:rPr>
              <a:t> Post-transplant lymphoproliferative diseases (PTLD)</a:t>
            </a:r>
          </a:p>
          <a:p>
            <a:pPr>
              <a:buFontTx/>
              <a:buChar char="•"/>
            </a:pPr>
            <a:r>
              <a:rPr lang="en-US" b="1" dirty="0">
                <a:effectLst>
                  <a:outerShdw blurRad="38100" dist="38100" dir="2700000" algn="tl">
                    <a:srgbClr val="000000">
                      <a:alpha val="43137"/>
                    </a:srgbClr>
                  </a:outerShdw>
                </a:effectLst>
              </a:rPr>
              <a:t> Hodgkin’s lymphoma</a:t>
            </a:r>
          </a:p>
          <a:p>
            <a:pPr>
              <a:buFontTx/>
              <a:buChar char="•"/>
            </a:pPr>
            <a:r>
              <a:rPr lang="en-US" b="1" dirty="0">
                <a:effectLst>
                  <a:outerShdw blurRad="38100" dist="38100" dir="2700000" algn="tl">
                    <a:srgbClr val="000000">
                      <a:alpha val="43137"/>
                    </a:srgbClr>
                  </a:outerShdw>
                </a:effectLst>
              </a:rPr>
              <a:t> A variety of non-Hodgkin’s </a:t>
            </a:r>
            <a:r>
              <a:rPr lang="en-US" b="1" dirty="0" smtClean="0">
                <a:effectLst>
                  <a:outerShdw blurRad="38100" dist="38100" dir="2700000" algn="tl">
                    <a:srgbClr val="000000">
                      <a:alpha val="43137"/>
                    </a:srgbClr>
                  </a:outerShdw>
                </a:effectLst>
              </a:rPr>
              <a:t>lymphoblastic </a:t>
            </a:r>
            <a:r>
              <a:rPr lang="en-US" b="1" dirty="0">
                <a:effectLst>
                  <a:outerShdw blurRad="38100" dist="38100" dir="2700000" algn="tl">
                    <a:srgbClr val="000000">
                      <a:alpha val="43137"/>
                    </a:srgbClr>
                  </a:outerShdw>
                </a:effectLst>
              </a:rPr>
              <a:t>malignancies</a:t>
            </a:r>
          </a:p>
        </p:txBody>
      </p:sp>
      <p:sp>
        <p:nvSpPr>
          <p:cNvPr id="50182" name="Text Box 5"/>
          <p:cNvSpPr txBox="1">
            <a:spLocks noChangeArrowheads="1"/>
          </p:cNvSpPr>
          <p:nvPr/>
        </p:nvSpPr>
        <p:spPr bwMode="auto">
          <a:xfrm>
            <a:off x="8128000" y="1905000"/>
            <a:ext cx="1847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endParaRPr lang="en-US" sz="3600" b="1" dirty="0"/>
          </a:p>
        </p:txBody>
      </p:sp>
      <p:sp>
        <p:nvSpPr>
          <p:cNvPr id="7" name="Date Placeholder 6"/>
          <p:cNvSpPr>
            <a:spLocks noGrp="1"/>
          </p:cNvSpPr>
          <p:nvPr>
            <p:ph type="dt" sz="half" idx="10"/>
          </p:nvPr>
        </p:nvSpPr>
        <p:spPr/>
        <p:txBody>
          <a:bodyPr/>
          <a:lstStyle/>
          <a:p>
            <a:fld id="{E47D1A91-3135-4C5C-9D4F-9656A362CBC0}" type="datetime1">
              <a:rPr lang="en-US" smtClean="0"/>
              <a:pPr/>
              <a:t>03-Dec-13</a:t>
            </a:fld>
            <a:endParaRPr lang="en-US"/>
          </a:p>
        </p:txBody>
      </p:sp>
      <p:sp>
        <p:nvSpPr>
          <p:cNvPr id="8" name="Footer Placeholder 7"/>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97476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5571"/>
                                        </p:tgtEl>
                                        <p:attrNameLst>
                                          <p:attrName>style.visibility</p:attrName>
                                        </p:attrNameLst>
                                      </p:cBhvr>
                                      <p:to>
                                        <p:strVal val="visible"/>
                                      </p:to>
                                    </p:set>
                                    <p:animEffect transition="in" filter="wipe(up)">
                                      <p:cBhvr>
                                        <p:cTn id="7" dur="500"/>
                                        <p:tgtEl>
                                          <p:spTgt spid="365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5572"/>
                                        </p:tgtEl>
                                        <p:attrNameLst>
                                          <p:attrName>style.visibility</p:attrName>
                                        </p:attrNameLst>
                                      </p:cBhvr>
                                      <p:to>
                                        <p:strVal val="visible"/>
                                      </p:to>
                                    </p:set>
                                    <p:animEffect transition="in" filter="fade">
                                      <p:cBhvr>
                                        <p:cTn id="12" dur="1000"/>
                                        <p:tgtEl>
                                          <p:spTgt spid="365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animBg="1" autoUpdateAnimBg="0"/>
      <p:bldP spid="36557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smtClean="0">
                <a:solidFill>
                  <a:srgbClr val="FF0000"/>
                </a:solidFill>
                <a:effectLst>
                  <a:outerShdw blurRad="38100" dist="38100" dir="2700000" algn="tl">
                    <a:srgbClr val="000000">
                      <a:alpha val="43137"/>
                    </a:srgbClr>
                  </a:outerShdw>
                </a:effectLst>
              </a:rPr>
              <a:t>Epstein-Barr virus                       (Human herpes virus 4)</a:t>
            </a:r>
            <a:endParaRPr lang="en-US" sz="4000"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normAutofit fontScale="92500" lnSpcReduction="10000"/>
          </a:bodyPr>
          <a:lstStyle/>
          <a:p>
            <a:r>
              <a:rPr lang="en-US" dirty="0" smtClean="0"/>
              <a:t>EBV is the herpes virus that is most strongly associated with cancer.  It infects primarily lymphocytes and epithelial cells. In lymphocytes, the infection is usually non-productive, while virus is shed (productive infection) from infected epithelial cells. </a:t>
            </a:r>
            <a:endParaRPr lang="en-US" dirty="0"/>
          </a:p>
        </p:txBody>
      </p:sp>
      <p:sp>
        <p:nvSpPr>
          <p:cNvPr id="6" name="Slide Number Placeholder 5"/>
          <p:cNvSpPr>
            <a:spLocks noGrp="1"/>
          </p:cNvSpPr>
          <p:nvPr>
            <p:ph type="sldNum" sz="quarter" idx="12"/>
          </p:nvPr>
        </p:nvSpPr>
        <p:spPr/>
        <p:txBody>
          <a:bodyPr/>
          <a:lstStyle/>
          <a:p>
            <a:fld id="{6D175E73-957B-46B9-89B2-9D2F733F33A1}" type="slidenum">
              <a:rPr lang="en-US" smtClean="0"/>
              <a:pPr/>
              <a:t>61</a:t>
            </a:fld>
            <a:endParaRPr lang="en-US" dirty="0"/>
          </a:p>
        </p:txBody>
      </p:sp>
      <p:sp>
        <p:nvSpPr>
          <p:cNvPr id="7" name="Footer Placeholder 6"/>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0563FBDC-643F-4EE3-99D0-16D5E8EB0191}" type="datetime1">
              <a:rPr lang="en-US" smtClean="0"/>
              <a:pPr/>
              <a:t>03-Dec-13</a:t>
            </a:fld>
            <a:endParaRPr lang="en-US" dirty="0"/>
          </a:p>
        </p:txBody>
      </p:sp>
      <p:sp>
        <p:nvSpPr>
          <p:cNvPr id="5" name="Content Placeholder 4"/>
          <p:cNvSpPr>
            <a:spLocks noGrp="1"/>
          </p:cNvSpPr>
          <p:nvPr>
            <p:ph sz="half" idx="2"/>
          </p:nvPr>
        </p:nvSpPr>
        <p:spPr/>
        <p:txBody>
          <a:bodyPr/>
          <a:lstStyle/>
          <a:p>
            <a:endParaRPr lang="en-IN"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1556791"/>
            <a:ext cx="4174604" cy="4680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b="1" dirty="0" smtClean="0">
                <a:solidFill>
                  <a:srgbClr val="FF0000"/>
                </a:solidFill>
                <a:effectLst>
                  <a:outerShdw blurRad="38100" dist="38100" dir="2700000" algn="tl">
                    <a:srgbClr val="000000">
                      <a:alpha val="43137"/>
                    </a:srgbClr>
                  </a:outerShdw>
                </a:effectLst>
              </a:rPr>
              <a:t>Burkitt's lymphoma</a:t>
            </a:r>
            <a:endParaRPr lang="en-US" sz="6000" b="1" dirty="0">
              <a:solidFill>
                <a:srgbClr val="FF00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rmAutofit fontScale="85000" lnSpcReduction="10000"/>
          </a:bodyPr>
          <a:lstStyle/>
          <a:p>
            <a:r>
              <a:rPr lang="en-US" dirty="0" smtClean="0"/>
              <a:t>Burkitt's lymphoma in the tropics, where it is more common in malaria-endemic regions</a:t>
            </a:r>
          </a:p>
          <a:p>
            <a:r>
              <a:rPr lang="en-US" dirty="0" smtClean="0"/>
              <a:t>Nasopharyngeal cancer, particularly in China and SE Asia, where certain diets may act as co-carcinogens</a:t>
            </a:r>
          </a:p>
          <a:p>
            <a:r>
              <a:rPr lang="en-US" dirty="0" smtClean="0"/>
              <a:t>B cell lymphomas in immune suppressed individuals (such as in organ transplantation or HIV)</a:t>
            </a:r>
          </a:p>
          <a:p>
            <a:r>
              <a:rPr lang="en-US" dirty="0" smtClean="0"/>
              <a:t>Hodgkin's lymphoma in which it has been detected in a high percentage of cases (about 40% of affected patients)</a:t>
            </a:r>
          </a:p>
          <a:p>
            <a:r>
              <a:rPr lang="en-US" dirty="0" smtClean="0"/>
              <a:t>X-linked lymphoproliferative Disease (Duncan's syndrome) </a:t>
            </a:r>
          </a:p>
          <a:p>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62</a:t>
            </a:fld>
            <a:endParaRPr lang="en-US" dirty="0"/>
          </a:p>
        </p:txBody>
      </p:sp>
      <p:sp>
        <p:nvSpPr>
          <p:cNvPr id="7" name="Footer Placeholder 6"/>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1D44D0BD-9A6B-4B2B-9D4A-E78F13046687}"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FF0000"/>
                </a:solidFill>
              </a:rPr>
              <a:t>Infectious mononucleosis</a:t>
            </a:r>
            <a:endParaRPr lang="en-US" sz="54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EBV also causes infectious mononucleosis, otherwise known as glandular fever. This is a self-resolving infection of B-lymphocytes which proliferate benignly. Often infection goes unnoticed (it is sub-clinical) and about half of the population in western countries has been infected by the time they reach 20 years of age. Why this virus causes a benign disease in some populations but malignant disease in others is unknown</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63</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6157A2A4-E3A7-4E97-90B3-DA0059A68D4F}"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E122AF99-5D7B-4EF5-BC69-E3C1551099E4}" type="slidenum">
              <a:rPr lang="en-US" sz="1400"/>
              <a:pPr/>
              <a:t>64</a:t>
            </a:fld>
            <a:endParaRPr lang="en-US" sz="1400" dirty="0"/>
          </a:p>
        </p:txBody>
      </p:sp>
      <p:sp>
        <p:nvSpPr>
          <p:cNvPr id="57347" name="Rectangle 4"/>
          <p:cNvSpPr>
            <a:spLocks noChangeArrowheads="1"/>
          </p:cNvSpPr>
          <p:nvPr/>
        </p:nvSpPr>
        <p:spPr bwMode="auto">
          <a:xfrm>
            <a:off x="685800" y="609600"/>
            <a:ext cx="7772400" cy="1143000"/>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gn="ctr"/>
            <a:r>
              <a:rPr lang="en-US" sz="4400" b="1" dirty="0">
                <a:solidFill>
                  <a:srgbClr val="FF0000"/>
                </a:solidFill>
              </a:rPr>
              <a:t>Kaposi’s Sarcoma Herpes Virus - HHV-8</a:t>
            </a:r>
            <a:br>
              <a:rPr lang="en-US" sz="4400" b="1" dirty="0">
                <a:solidFill>
                  <a:srgbClr val="FF0000"/>
                </a:solidFill>
              </a:rPr>
            </a:br>
            <a:endParaRPr lang="en-US" sz="4400" b="1" dirty="0">
              <a:solidFill>
                <a:srgbClr val="FF0000"/>
              </a:solidFill>
            </a:endParaRPr>
          </a:p>
        </p:txBody>
      </p:sp>
      <p:sp>
        <p:nvSpPr>
          <p:cNvPr id="284682" name="Text Box 10"/>
          <p:cNvSpPr txBox="1">
            <a:spLocks noChangeArrowheads="1"/>
          </p:cNvSpPr>
          <p:nvPr/>
        </p:nvSpPr>
        <p:spPr bwMode="auto">
          <a:xfrm>
            <a:off x="3149600" y="3606800"/>
            <a:ext cx="5350933" cy="273921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b="1" dirty="0"/>
              <a:t>Hematologic malignancies</a:t>
            </a:r>
            <a:r>
              <a:rPr lang="en-US" dirty="0"/>
              <a:t> </a:t>
            </a:r>
          </a:p>
          <a:p>
            <a:pPr>
              <a:buFontTx/>
              <a:buChar char="•"/>
            </a:pPr>
            <a:r>
              <a:rPr lang="en-US" dirty="0"/>
              <a:t> </a:t>
            </a:r>
            <a:r>
              <a:rPr lang="en-US" sz="2000" dirty="0"/>
              <a:t>Primary effusion lymphoma</a:t>
            </a:r>
          </a:p>
          <a:p>
            <a:pPr>
              <a:buFontTx/>
              <a:buChar char="•"/>
            </a:pPr>
            <a:r>
              <a:rPr lang="en-US" sz="2000" dirty="0"/>
              <a:t> Multicentric Castleman's disease (MCD) – a rare lymphoproliferative disorder (AIDS)</a:t>
            </a:r>
          </a:p>
          <a:p>
            <a:pPr>
              <a:buFontTx/>
              <a:buChar char="•"/>
            </a:pPr>
            <a:r>
              <a:rPr lang="en-US" sz="2000" dirty="0"/>
              <a:t> MCD-related immunoblastic/plasmablastic lymphoma</a:t>
            </a:r>
          </a:p>
          <a:p>
            <a:pPr>
              <a:buFontTx/>
              <a:buChar char="•"/>
            </a:pPr>
            <a:r>
              <a:rPr lang="en-US" sz="2000" dirty="0"/>
              <a:t> Various atypical lymphoproliferative disorders</a:t>
            </a:r>
            <a:r>
              <a:rPr lang="en-US" dirty="0"/>
              <a:t> </a:t>
            </a:r>
          </a:p>
        </p:txBody>
      </p:sp>
      <p:grpSp>
        <p:nvGrpSpPr>
          <p:cNvPr id="2" name="Group 12"/>
          <p:cNvGrpSpPr>
            <a:grpSpLocks/>
          </p:cNvGrpSpPr>
          <p:nvPr/>
        </p:nvGrpSpPr>
        <p:grpSpPr bwMode="auto">
          <a:xfrm>
            <a:off x="338667" y="838200"/>
            <a:ext cx="7380111" cy="5943600"/>
            <a:chOff x="216" y="528"/>
            <a:chExt cx="5230" cy="3744"/>
          </a:xfrm>
        </p:grpSpPr>
        <p:pic>
          <p:nvPicPr>
            <p:cNvPr id="57350" name="Picture 7" descr="kaposi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247" y="991"/>
              <a:ext cx="2215" cy="1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1" name="Picture 9" descr="karpsarc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4" y="2832"/>
              <a:ext cx="1176" cy="1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2" name="Text Box 11"/>
            <p:cNvSpPr txBox="1">
              <a:spLocks noChangeArrowheads="1"/>
            </p:cNvSpPr>
            <p:nvPr/>
          </p:nvSpPr>
          <p:spPr bwMode="auto">
            <a:xfrm>
              <a:off x="3143" y="1776"/>
              <a:ext cx="2303" cy="33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sz="2800" b="1" dirty="0"/>
                <a:t>Kaposi’s sarcoma</a:t>
              </a:r>
            </a:p>
          </p:txBody>
        </p:sp>
      </p:grpSp>
      <p:sp>
        <p:nvSpPr>
          <p:cNvPr id="9" name="Date Placeholder 8"/>
          <p:cNvSpPr>
            <a:spLocks noGrp="1"/>
          </p:cNvSpPr>
          <p:nvPr>
            <p:ph type="dt" sz="half" idx="10"/>
          </p:nvPr>
        </p:nvSpPr>
        <p:spPr/>
        <p:txBody>
          <a:bodyPr/>
          <a:lstStyle/>
          <a:p>
            <a:fld id="{ED06C563-11A1-4904-8E1E-7C5A28309045}" type="datetime1">
              <a:rPr lang="en-US" smtClean="0"/>
              <a:pPr/>
              <a:t>03-Dec-13</a:t>
            </a:fld>
            <a:endParaRPr lang="en-US"/>
          </a:p>
        </p:txBody>
      </p:sp>
      <p:sp>
        <p:nvSpPr>
          <p:cNvPr id="10" name="Footer Placeholder 9"/>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3129362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82"/>
                                        </p:tgtEl>
                                        <p:attrNameLst>
                                          <p:attrName>style.visibility</p:attrName>
                                        </p:attrNameLst>
                                      </p:cBhvr>
                                      <p:to>
                                        <p:strVal val="visible"/>
                                      </p:to>
                                    </p:set>
                                    <p:animEffect transition="in" filter="fade">
                                      <p:cBhvr>
                                        <p:cTn id="12" dur="1000"/>
                                        <p:tgtEl>
                                          <p:spTgt spid="284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Human Herpes Virus 8 (HHV-8, Kaposi's Sarcoma Herpes Virus)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HHV-8 infects lymphocytes and epithelial/endothelial cells and is the causative agent of Kaposi's sarcoma. It has also been associated with hematologic malignancies, including primary effusion lymphoma, Multicentric Castleman's (also Castelman's) disease (MCD), MCD-related immunoblastic/plasmablastic lymphoma and various atypical lymphoproliferative disorders</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65</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1496EA9A-13CF-415B-909E-B36450E16DE0}"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0000"/>
                </a:solidFill>
                <a:effectLst>
                  <a:outerShdw blurRad="38100" dist="38100" dir="2700000" algn="tl">
                    <a:srgbClr val="000000">
                      <a:alpha val="43137"/>
                    </a:srgbClr>
                  </a:outerShdw>
                </a:effectLst>
              </a:rPr>
              <a:t>Kaposi's sarcoma-associated herpesvirus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dirty="0" smtClean="0"/>
              <a:t>Kaposi's sarcoma-associated herpesvirus (KSHV or HHV-8) is associated with Kaposi’s sarcoma, a type of skin cancer. Epstein-Barr virus (EBV or HHV-4) is associated with four types of cancers Merkel cell polyomavirus – a polyoma virus – is associated with the development of Merkel cell cancer</a:t>
            </a:r>
            <a:endParaRPr lang="en-US" sz="3600"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66</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F06EB61F-BD9B-4C67-BBBF-D873A86B45A6}"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RNA oncogenic viruses</a:t>
            </a:r>
          </a:p>
        </p:txBody>
      </p:sp>
      <p:sp>
        <p:nvSpPr>
          <p:cNvPr id="142339" name="Rectangle 3"/>
          <p:cNvSpPr>
            <a:spLocks noGrp="1" noChangeArrowheads="1"/>
          </p:cNvSpPr>
          <p:nvPr>
            <p:ph type="body" idx="1"/>
          </p:nvPr>
        </p:nvSpPr>
        <p:spPr/>
        <p:txBody>
          <a:bodyPr>
            <a:noAutofit/>
          </a:bodyPr>
          <a:lstStyle/>
          <a:p>
            <a:pPr>
              <a:lnSpc>
                <a:spcPct val="90000"/>
              </a:lnSpc>
            </a:pPr>
            <a:r>
              <a:rPr lang="en-US" b="1" dirty="0">
                <a:solidFill>
                  <a:srgbClr val="FF0000"/>
                </a:solidFill>
                <a:effectLst>
                  <a:outerShdw blurRad="38100" dist="38100" dir="2700000" algn="tl">
                    <a:srgbClr val="000000">
                      <a:alpha val="43137"/>
                    </a:srgbClr>
                  </a:outerShdw>
                </a:effectLst>
              </a:rPr>
              <a:t>Retroviridae</a:t>
            </a:r>
          </a:p>
          <a:p>
            <a:pPr lvl="1">
              <a:lnSpc>
                <a:spcPct val="90000"/>
              </a:lnSpc>
            </a:pPr>
            <a:r>
              <a:rPr lang="en-US" dirty="0"/>
              <a:t>Human T cell leukemia viruses</a:t>
            </a:r>
          </a:p>
          <a:p>
            <a:pPr lvl="2">
              <a:lnSpc>
                <a:spcPct val="90000"/>
              </a:lnSpc>
            </a:pPr>
            <a:r>
              <a:rPr lang="en-US" dirty="0"/>
              <a:t>(HTLV-1 and HTLV-2)</a:t>
            </a:r>
          </a:p>
          <a:p>
            <a:pPr lvl="3">
              <a:lnSpc>
                <a:spcPct val="90000"/>
              </a:lnSpc>
            </a:pPr>
            <a:r>
              <a:rPr lang="en-US" dirty="0"/>
              <a:t>Causes</a:t>
            </a:r>
          </a:p>
          <a:p>
            <a:pPr lvl="4">
              <a:lnSpc>
                <a:spcPct val="90000"/>
              </a:lnSpc>
            </a:pPr>
            <a:r>
              <a:rPr lang="en-US" dirty="0"/>
              <a:t>Adult T – cell leukemia</a:t>
            </a:r>
          </a:p>
          <a:p>
            <a:pPr lvl="4">
              <a:lnSpc>
                <a:spcPct val="90000"/>
              </a:lnSpc>
            </a:pPr>
            <a:r>
              <a:rPr lang="en-US" dirty="0"/>
              <a:t>Lymphoma</a:t>
            </a:r>
          </a:p>
          <a:p>
            <a:pPr lvl="1">
              <a:lnSpc>
                <a:spcPct val="90000"/>
              </a:lnSpc>
            </a:pPr>
            <a:r>
              <a:rPr lang="en-US" dirty="0"/>
              <a:t>Feline leukemia virus (FeLV)</a:t>
            </a:r>
          </a:p>
          <a:p>
            <a:pPr lvl="2">
              <a:lnSpc>
                <a:spcPct val="90000"/>
              </a:lnSpc>
            </a:pPr>
            <a:r>
              <a:rPr lang="en-US" dirty="0"/>
              <a:t>Contagious </a:t>
            </a:r>
          </a:p>
          <a:p>
            <a:pPr lvl="2">
              <a:lnSpc>
                <a:spcPct val="90000"/>
              </a:lnSpc>
            </a:pPr>
            <a:r>
              <a:rPr lang="en-US" dirty="0"/>
              <a:t>Causes leukemia and lymphoma in cats</a:t>
            </a:r>
          </a:p>
          <a:p>
            <a:pPr lvl="1">
              <a:lnSpc>
                <a:spcPct val="90000"/>
              </a:lnSpc>
            </a:pPr>
            <a:r>
              <a:rPr lang="en-US" dirty="0"/>
              <a:t>Related to presence of reverse transcriptase</a:t>
            </a:r>
          </a:p>
          <a:p>
            <a:pPr lvl="1">
              <a:lnSpc>
                <a:spcPct val="90000"/>
              </a:lnSpc>
            </a:pPr>
            <a:r>
              <a:rPr lang="en-US" dirty="0"/>
              <a:t>Some contain promoters that turn on other oncogenes</a:t>
            </a:r>
          </a:p>
          <a:p>
            <a:pPr lvl="2">
              <a:lnSpc>
                <a:spcPct val="90000"/>
              </a:lnSpc>
            </a:pPr>
            <a:endParaRPr lang="en-US" dirty="0"/>
          </a:p>
        </p:txBody>
      </p:sp>
      <p:sp>
        <p:nvSpPr>
          <p:cNvPr id="2" name="Date Placeholder 1"/>
          <p:cNvSpPr>
            <a:spLocks noGrp="1"/>
          </p:cNvSpPr>
          <p:nvPr>
            <p:ph type="dt" sz="half" idx="10"/>
          </p:nvPr>
        </p:nvSpPr>
        <p:spPr/>
        <p:txBody>
          <a:bodyPr/>
          <a:lstStyle/>
          <a:p>
            <a:fld id="{3897ACAE-D1A5-4A9A-BC2E-4AAE7CC2943E}" type="datetime1">
              <a:rPr lang="en-US" smtClean="0"/>
              <a:pPr/>
              <a:t>03-Dec-13</a:t>
            </a:fld>
            <a:endParaRPr lang="en-US" dirty="0"/>
          </a:p>
        </p:txBody>
      </p:sp>
      <p:sp>
        <p:nvSpPr>
          <p:cNvPr id="3" name="Footer Placeholder 2"/>
          <p:cNvSpPr>
            <a:spLocks noGrp="1"/>
          </p:cNvSpPr>
          <p:nvPr>
            <p:ph type="ftr" sz="quarter" idx="11"/>
          </p:nvPr>
        </p:nvSpPr>
        <p:spPr/>
        <p:txBody>
          <a:bodyPr/>
          <a:lstStyle/>
          <a:p>
            <a:r>
              <a:rPr lang="en-US" smtClean="0"/>
              <a:t>Dr.Wallace Bulimo</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3542F01E-778E-4D31-9457-8244853EBD6C}" type="slidenum">
              <a:rPr lang="en-US" sz="1400"/>
              <a:pPr/>
              <a:t>68</a:t>
            </a:fld>
            <a:endParaRPr lang="en-US" sz="1400" dirty="0"/>
          </a:p>
        </p:txBody>
      </p:sp>
      <p:sp>
        <p:nvSpPr>
          <p:cNvPr id="28675" name="Rectangle 2"/>
          <p:cNvSpPr>
            <a:spLocks noGrp="1" noChangeArrowheads="1"/>
          </p:cNvSpPr>
          <p:nvPr>
            <p:ph type="title"/>
          </p:nvPr>
        </p:nvSpPr>
        <p:spPr>
          <a:effectLst>
            <a:outerShdw dist="35921" dir="2700000" algn="ctr" rotWithShape="0">
              <a:schemeClr val="bg2"/>
            </a:outerShdw>
          </a:effectLst>
        </p:spPr>
        <p:txBody>
          <a:bodyPr>
            <a:normAutofit/>
          </a:bodyPr>
          <a:lstStyle/>
          <a:p>
            <a:r>
              <a:rPr lang="en-US" sz="5400" b="1" dirty="0" smtClean="0">
                <a:solidFill>
                  <a:srgbClr val="FF0000"/>
                </a:solidFill>
              </a:rPr>
              <a:t>RNA Tumor Viruses</a:t>
            </a:r>
          </a:p>
        </p:txBody>
      </p:sp>
      <p:sp>
        <p:nvSpPr>
          <p:cNvPr id="28676" name="Text Box 3"/>
          <p:cNvSpPr txBox="1">
            <a:spLocks noChangeArrowheads="1"/>
          </p:cNvSpPr>
          <p:nvPr/>
        </p:nvSpPr>
        <p:spPr bwMode="auto">
          <a:xfrm>
            <a:off x="0" y="1636714"/>
            <a:ext cx="9144000" cy="5068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3200" b="1" dirty="0">
                <a:solidFill>
                  <a:srgbClr val="800000"/>
                </a:solidFill>
              </a:rPr>
              <a:t>Groups of Retroviruses</a:t>
            </a:r>
            <a:endParaRPr lang="en-US" sz="3200" dirty="0">
              <a:solidFill>
                <a:srgbClr val="800000"/>
              </a:solidFill>
            </a:endParaRPr>
          </a:p>
          <a:p>
            <a:pPr algn="l">
              <a:spcBef>
                <a:spcPct val="50000"/>
              </a:spcBef>
              <a:buFontTx/>
              <a:buChar char="•"/>
            </a:pPr>
            <a:r>
              <a:rPr lang="en-US" sz="2800" dirty="0"/>
              <a:t> </a:t>
            </a:r>
            <a:r>
              <a:rPr lang="en-US" sz="2800" b="1" dirty="0">
                <a:solidFill>
                  <a:srgbClr val="990000"/>
                </a:solidFill>
              </a:rPr>
              <a:t>Oncovirinae</a:t>
            </a:r>
          </a:p>
          <a:p>
            <a:pPr algn="l">
              <a:spcBef>
                <a:spcPct val="50000"/>
              </a:spcBef>
            </a:pPr>
            <a:r>
              <a:rPr lang="en-US" sz="2800" b="1" dirty="0"/>
              <a:t>	Tumor viruses and similar</a:t>
            </a:r>
          </a:p>
          <a:p>
            <a:pPr algn="l">
              <a:spcBef>
                <a:spcPct val="50000"/>
              </a:spcBef>
              <a:buFontTx/>
              <a:buChar char="•"/>
            </a:pPr>
            <a:r>
              <a:rPr lang="en-US" sz="2800" b="1" dirty="0"/>
              <a:t> </a:t>
            </a:r>
            <a:r>
              <a:rPr lang="en-US" sz="2800" b="1" dirty="0">
                <a:solidFill>
                  <a:srgbClr val="990000"/>
                </a:solidFill>
              </a:rPr>
              <a:t>Lentiviruses</a:t>
            </a:r>
          </a:p>
          <a:p>
            <a:pPr algn="l">
              <a:spcBef>
                <a:spcPct val="50000"/>
              </a:spcBef>
            </a:pPr>
            <a:r>
              <a:rPr lang="en-US" sz="2800" b="1" dirty="0"/>
              <a:t>	Long latent period</a:t>
            </a:r>
          </a:p>
          <a:p>
            <a:pPr algn="l">
              <a:spcBef>
                <a:spcPct val="50000"/>
              </a:spcBef>
            </a:pPr>
            <a:r>
              <a:rPr lang="en-US" sz="2800" b="1" dirty="0"/>
              <a:t>	Progressive chronic disease</a:t>
            </a:r>
          </a:p>
          <a:p>
            <a:pPr algn="l">
              <a:spcBef>
                <a:spcPct val="50000"/>
              </a:spcBef>
            </a:pPr>
            <a:r>
              <a:rPr lang="en-US" sz="2800" b="1" dirty="0"/>
              <a:t>	Visna     HIV</a:t>
            </a:r>
          </a:p>
          <a:p>
            <a:pPr algn="l">
              <a:spcBef>
                <a:spcPct val="50000"/>
              </a:spcBef>
              <a:buFontTx/>
              <a:buChar char="•"/>
            </a:pPr>
            <a:r>
              <a:rPr lang="en-US" sz="2800" b="1" dirty="0"/>
              <a:t> </a:t>
            </a:r>
            <a:r>
              <a:rPr lang="en-US" sz="2800" b="1" dirty="0">
                <a:solidFill>
                  <a:srgbClr val="990000"/>
                </a:solidFill>
              </a:rPr>
              <a:t>Spumavirinae</a:t>
            </a:r>
          </a:p>
        </p:txBody>
      </p:sp>
      <p:sp>
        <p:nvSpPr>
          <p:cNvPr id="28677" name="AutoShape 4"/>
          <p:cNvSpPr>
            <a:spLocks noChangeArrowheads="1"/>
          </p:cNvSpPr>
          <p:nvPr/>
        </p:nvSpPr>
        <p:spPr bwMode="auto">
          <a:xfrm>
            <a:off x="2777067" y="2362201"/>
            <a:ext cx="867834" cy="485775"/>
          </a:xfrm>
          <a:prstGeom prst="leftArrow">
            <a:avLst>
              <a:gd name="adj1" fmla="val 50000"/>
              <a:gd name="adj2" fmla="val 50245"/>
            </a:avLst>
          </a:prstGeom>
          <a:solidFill>
            <a:srgbClr val="00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US" sz="1200" b="1" dirty="0">
                <a:solidFill>
                  <a:schemeClr val="bg1"/>
                </a:solidFill>
              </a:rPr>
              <a:t>important</a:t>
            </a:r>
          </a:p>
        </p:txBody>
      </p:sp>
      <p:sp>
        <p:nvSpPr>
          <p:cNvPr id="28678" name="AutoShape 5"/>
          <p:cNvSpPr>
            <a:spLocks noChangeArrowheads="1"/>
          </p:cNvSpPr>
          <p:nvPr/>
        </p:nvSpPr>
        <p:spPr bwMode="auto">
          <a:xfrm>
            <a:off x="2777067" y="3705225"/>
            <a:ext cx="867834" cy="485775"/>
          </a:xfrm>
          <a:prstGeom prst="leftArrow">
            <a:avLst>
              <a:gd name="adj1" fmla="val 50000"/>
              <a:gd name="adj2" fmla="val 50245"/>
            </a:avLst>
          </a:prstGeom>
          <a:solidFill>
            <a:srgbClr val="0099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r>
              <a:rPr lang="en-US" sz="1200" b="1" dirty="0">
                <a:solidFill>
                  <a:schemeClr val="bg1"/>
                </a:solidFill>
              </a:rPr>
              <a:t>important</a:t>
            </a:r>
          </a:p>
        </p:txBody>
      </p:sp>
      <p:sp>
        <p:nvSpPr>
          <p:cNvPr id="7" name="Date Placeholder 6"/>
          <p:cNvSpPr>
            <a:spLocks noGrp="1"/>
          </p:cNvSpPr>
          <p:nvPr>
            <p:ph type="dt" sz="half" idx="10"/>
          </p:nvPr>
        </p:nvSpPr>
        <p:spPr/>
        <p:txBody>
          <a:bodyPr/>
          <a:lstStyle/>
          <a:p>
            <a:fld id="{CEEC1835-F67E-45BC-B558-EC196C5A4964}" type="datetime1">
              <a:rPr lang="en-US" smtClean="0"/>
              <a:pPr/>
              <a:t>03-Dec-13</a:t>
            </a:fld>
            <a:endParaRPr lang="en-US"/>
          </a:p>
        </p:txBody>
      </p:sp>
      <p:sp>
        <p:nvSpPr>
          <p:cNvPr id="8" name="Footer Placeholder 7"/>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3300881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Text Box 7"/>
          <p:cNvSpPr txBox="1">
            <a:spLocks noChangeArrowheads="1"/>
          </p:cNvSpPr>
          <p:nvPr/>
        </p:nvSpPr>
        <p:spPr bwMode="auto">
          <a:xfrm>
            <a:off x="228600" y="471488"/>
            <a:ext cx="8663880" cy="519112"/>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9933FF"/>
                </a:solidFill>
                <a:latin typeface="Tahoma" charset="0"/>
              </a:rPr>
              <a:t>VIRAL AGENTS: </a:t>
            </a:r>
            <a:r>
              <a:rPr lang="en-US" sz="2800" b="1" dirty="0">
                <a:solidFill>
                  <a:srgbClr val="00CCFF"/>
                </a:solidFill>
                <a:latin typeface="Tahoma" charset="0"/>
              </a:rPr>
              <a:t>DNA viruses</a:t>
            </a:r>
          </a:p>
        </p:txBody>
      </p:sp>
      <p:sp>
        <p:nvSpPr>
          <p:cNvPr id="56328" name="Text Box 8"/>
          <p:cNvSpPr txBox="1">
            <a:spLocks noChangeArrowheads="1"/>
          </p:cNvSpPr>
          <p:nvPr/>
        </p:nvSpPr>
        <p:spPr bwMode="auto">
          <a:xfrm>
            <a:off x="381000" y="1600200"/>
            <a:ext cx="8382000" cy="400110"/>
          </a:xfrm>
          <a:prstGeom prst="rect">
            <a:avLst/>
          </a:prstGeom>
          <a:noFill/>
          <a:ln w="9525">
            <a:noFill/>
            <a:miter lim="800000"/>
            <a:headEnd/>
            <a:tailEnd/>
          </a:ln>
        </p:spPr>
        <p:txBody>
          <a:bodyPr>
            <a:spAutoFit/>
          </a:bodyPr>
          <a:lstStyle/>
          <a:p>
            <a:pPr algn="ctr">
              <a:spcBef>
                <a:spcPct val="50000"/>
              </a:spcBef>
            </a:pPr>
            <a:r>
              <a:rPr lang="en-US" b="1" dirty="0">
                <a:solidFill>
                  <a:srgbClr val="FF0000"/>
                </a:solidFill>
                <a:latin typeface="Arial" charset="0"/>
              </a:rPr>
              <a:t>Human Papillomavirus </a:t>
            </a:r>
            <a:r>
              <a:rPr lang="en-US" sz="2000" dirty="0">
                <a:solidFill>
                  <a:srgbClr val="FF0000"/>
                </a:solidFill>
                <a:latin typeface="Arial" charset="0"/>
              </a:rPr>
              <a:t>[HPV types 16, 18, 31, 33 &amp; 35]</a:t>
            </a:r>
          </a:p>
        </p:txBody>
      </p:sp>
      <p:graphicFrame>
        <p:nvGraphicFramePr>
          <p:cNvPr id="56329" name="Object 9"/>
          <p:cNvGraphicFramePr>
            <a:graphicFrameLocks noChangeAspect="1"/>
          </p:cNvGraphicFramePr>
          <p:nvPr/>
        </p:nvGraphicFramePr>
        <p:xfrm>
          <a:off x="1219200" y="2433638"/>
          <a:ext cx="6400800" cy="1833562"/>
        </p:xfrm>
        <a:graphic>
          <a:graphicData uri="http://schemas.openxmlformats.org/presentationml/2006/ole">
            <p:oleObj spid="_x0000_s3074" name="Photo Editor Photo" r:id="rId4" imgW="3619048" imgH="1209524" progId="">
              <p:embed/>
            </p:oleObj>
          </a:graphicData>
        </a:graphic>
      </p:graphicFrame>
      <p:sp>
        <p:nvSpPr>
          <p:cNvPr id="56330" name="Text Box 10"/>
          <p:cNvSpPr txBox="1">
            <a:spLocks noChangeArrowheads="1"/>
          </p:cNvSpPr>
          <p:nvPr/>
        </p:nvSpPr>
        <p:spPr bwMode="auto">
          <a:xfrm>
            <a:off x="2686050" y="4556125"/>
            <a:ext cx="3886200" cy="396875"/>
          </a:xfrm>
          <a:prstGeom prst="rect">
            <a:avLst/>
          </a:prstGeom>
          <a:noFill/>
          <a:ln w="9525">
            <a:noFill/>
            <a:miter lim="800000"/>
            <a:headEnd/>
            <a:tailEnd/>
          </a:ln>
        </p:spPr>
        <p:txBody>
          <a:bodyPr>
            <a:spAutoFit/>
          </a:bodyPr>
          <a:lstStyle/>
          <a:p>
            <a:pPr>
              <a:spcBef>
                <a:spcPct val="50000"/>
              </a:spcBef>
            </a:pPr>
            <a:r>
              <a:rPr lang="en-US" sz="2000" dirty="0">
                <a:solidFill>
                  <a:srgbClr val="FF0000"/>
                </a:solidFill>
                <a:latin typeface="Arial" charset="0"/>
              </a:rPr>
              <a:t>Interruption of the E1/E2 ORF</a:t>
            </a:r>
          </a:p>
        </p:txBody>
      </p:sp>
      <p:sp>
        <p:nvSpPr>
          <p:cNvPr id="56331" name="AutoShape 11"/>
          <p:cNvSpPr>
            <a:spLocks noChangeArrowheads="1"/>
          </p:cNvSpPr>
          <p:nvPr/>
        </p:nvSpPr>
        <p:spPr bwMode="auto">
          <a:xfrm>
            <a:off x="4267200" y="4972050"/>
            <a:ext cx="152400" cy="381000"/>
          </a:xfrm>
          <a:prstGeom prst="downArrow">
            <a:avLst>
              <a:gd name="adj1" fmla="val 50000"/>
              <a:gd name="adj2" fmla="val 62500"/>
            </a:avLst>
          </a:prstGeom>
          <a:noFill/>
          <a:ln w="9525">
            <a:solidFill>
              <a:srgbClr val="FF99CC"/>
            </a:solidFill>
            <a:miter lim="800000"/>
            <a:headEnd/>
            <a:tailEnd/>
          </a:ln>
        </p:spPr>
        <p:txBody>
          <a:bodyPr wrap="none" anchor="ctr"/>
          <a:lstStyle/>
          <a:p>
            <a:endParaRPr lang="en-US" dirty="0"/>
          </a:p>
        </p:txBody>
      </p:sp>
      <p:sp>
        <p:nvSpPr>
          <p:cNvPr id="56332" name="Text Box 12"/>
          <p:cNvSpPr txBox="1">
            <a:spLocks noChangeArrowheads="1"/>
          </p:cNvSpPr>
          <p:nvPr/>
        </p:nvSpPr>
        <p:spPr bwMode="auto">
          <a:xfrm>
            <a:off x="3200400" y="5353050"/>
            <a:ext cx="3886200" cy="396875"/>
          </a:xfrm>
          <a:prstGeom prst="rect">
            <a:avLst/>
          </a:prstGeom>
          <a:noFill/>
          <a:ln w="9525">
            <a:noFill/>
            <a:miter lim="800000"/>
            <a:headEnd/>
            <a:tailEnd/>
          </a:ln>
        </p:spPr>
        <p:txBody>
          <a:bodyPr>
            <a:spAutoFit/>
          </a:bodyPr>
          <a:lstStyle/>
          <a:p>
            <a:pPr algn="ctr">
              <a:spcBef>
                <a:spcPct val="50000"/>
              </a:spcBef>
            </a:pPr>
            <a:r>
              <a:rPr lang="en-US" sz="2000" dirty="0">
                <a:solidFill>
                  <a:srgbClr val="FF0000"/>
                </a:solidFill>
                <a:latin typeface="Arial" charset="0"/>
              </a:rPr>
              <a:t>E2 is not expressed</a:t>
            </a:r>
          </a:p>
        </p:txBody>
      </p:sp>
      <p:sp>
        <p:nvSpPr>
          <p:cNvPr id="56333" name="AutoShape 13"/>
          <p:cNvSpPr>
            <a:spLocks noChangeArrowheads="1"/>
          </p:cNvSpPr>
          <p:nvPr/>
        </p:nvSpPr>
        <p:spPr bwMode="auto">
          <a:xfrm>
            <a:off x="4248150" y="5791200"/>
            <a:ext cx="152400" cy="381000"/>
          </a:xfrm>
          <a:prstGeom prst="downArrow">
            <a:avLst>
              <a:gd name="adj1" fmla="val 50000"/>
              <a:gd name="adj2" fmla="val 62500"/>
            </a:avLst>
          </a:prstGeom>
          <a:noFill/>
          <a:ln w="9525">
            <a:solidFill>
              <a:srgbClr val="FF99CC"/>
            </a:solidFill>
            <a:miter lim="800000"/>
            <a:headEnd/>
            <a:tailEnd/>
          </a:ln>
        </p:spPr>
        <p:txBody>
          <a:bodyPr wrap="none" anchor="ctr"/>
          <a:lstStyle/>
          <a:p>
            <a:endParaRPr lang="en-US" dirty="0"/>
          </a:p>
        </p:txBody>
      </p:sp>
      <p:sp>
        <p:nvSpPr>
          <p:cNvPr id="56334" name="Text Box 14"/>
          <p:cNvSpPr txBox="1">
            <a:spLocks noChangeArrowheads="1"/>
          </p:cNvSpPr>
          <p:nvPr/>
        </p:nvSpPr>
        <p:spPr bwMode="auto">
          <a:xfrm>
            <a:off x="2781300" y="6248400"/>
            <a:ext cx="3886200" cy="396875"/>
          </a:xfrm>
          <a:prstGeom prst="rect">
            <a:avLst/>
          </a:prstGeom>
          <a:noFill/>
          <a:ln w="9525">
            <a:noFill/>
            <a:miter lim="800000"/>
            <a:headEnd/>
            <a:tailEnd/>
          </a:ln>
        </p:spPr>
        <p:txBody>
          <a:bodyPr>
            <a:spAutoFit/>
          </a:bodyPr>
          <a:lstStyle/>
          <a:p>
            <a:pPr>
              <a:spcBef>
                <a:spcPct val="50000"/>
              </a:spcBef>
            </a:pPr>
            <a:r>
              <a:rPr lang="en-US" sz="2000" dirty="0">
                <a:solidFill>
                  <a:srgbClr val="FF0000"/>
                </a:solidFill>
                <a:latin typeface="Arial" charset="0"/>
              </a:rPr>
              <a:t>Over-expression of E6 &amp; E7</a:t>
            </a:r>
          </a:p>
        </p:txBody>
      </p:sp>
      <p:sp>
        <p:nvSpPr>
          <p:cNvPr id="15" name="Slide Number Placeholder 14"/>
          <p:cNvSpPr>
            <a:spLocks noGrp="1"/>
          </p:cNvSpPr>
          <p:nvPr>
            <p:ph type="sldNum" sz="quarter" idx="12"/>
          </p:nvPr>
        </p:nvSpPr>
        <p:spPr/>
        <p:txBody>
          <a:bodyPr/>
          <a:lstStyle/>
          <a:p>
            <a:fld id="{6D175E73-957B-46B9-89B2-9D2F733F33A1}" type="slidenum">
              <a:rPr lang="en-US" smtClean="0"/>
              <a:pPr/>
              <a:t>69</a:t>
            </a:fld>
            <a:endParaRPr lang="en-US" dirty="0"/>
          </a:p>
        </p:txBody>
      </p:sp>
      <p:sp>
        <p:nvSpPr>
          <p:cNvPr id="16" name="Footer Placeholder 15"/>
          <p:cNvSpPr>
            <a:spLocks noGrp="1"/>
          </p:cNvSpPr>
          <p:nvPr>
            <p:ph type="ftr" sz="quarter" idx="11"/>
          </p:nvPr>
        </p:nvSpPr>
        <p:spPr/>
        <p:txBody>
          <a:bodyPr/>
          <a:lstStyle/>
          <a:p>
            <a:r>
              <a:rPr lang="en-US" smtClean="0"/>
              <a:t>Dr.Wallace Bulimo</a:t>
            </a:r>
            <a:endParaRPr lang="en-US" dirty="0"/>
          </a:p>
        </p:txBody>
      </p:sp>
      <p:sp>
        <p:nvSpPr>
          <p:cNvPr id="3" name="Date Placeholder 2"/>
          <p:cNvSpPr>
            <a:spLocks noGrp="1"/>
          </p:cNvSpPr>
          <p:nvPr>
            <p:ph type="dt" sz="half" idx="10"/>
          </p:nvPr>
        </p:nvSpPr>
        <p:spPr/>
        <p:txBody>
          <a:bodyPr/>
          <a:lstStyle/>
          <a:p>
            <a:fld id="{4986D44B-D95E-4AB6-80AD-A7D1A60D46B1}"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wipe(left)">
                                      <p:cBhvr>
                                        <p:cTn id="7" dur="500"/>
                                        <p:tgtEl>
                                          <p:spTgt spid="563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328"/>
                                        </p:tgtEl>
                                        <p:attrNameLst>
                                          <p:attrName>style.visibility</p:attrName>
                                        </p:attrNameLst>
                                      </p:cBhvr>
                                      <p:to>
                                        <p:strVal val="visible"/>
                                      </p:to>
                                    </p:set>
                                    <p:animEffect transition="in" filter="wipe(left)">
                                      <p:cBhvr>
                                        <p:cTn id="11" dur="500"/>
                                        <p:tgtEl>
                                          <p:spTgt spid="5632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6329"/>
                                        </p:tgtEl>
                                        <p:attrNameLst>
                                          <p:attrName>style.visibility</p:attrName>
                                        </p:attrNameLst>
                                      </p:cBhvr>
                                      <p:to>
                                        <p:strVal val="visible"/>
                                      </p:to>
                                    </p:set>
                                    <p:animEffect transition="in" filter="dissolve">
                                      <p:cBhvr>
                                        <p:cTn id="15" dur="500"/>
                                        <p:tgtEl>
                                          <p:spTgt spid="5632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6330"/>
                                        </p:tgtEl>
                                        <p:attrNameLst>
                                          <p:attrName>style.visibility</p:attrName>
                                        </p:attrNameLst>
                                      </p:cBhvr>
                                      <p:to>
                                        <p:strVal val="visible"/>
                                      </p:to>
                                    </p:set>
                                    <p:animEffect transition="in" filter="wipe(up)">
                                      <p:cBhvr>
                                        <p:cTn id="19" dur="500"/>
                                        <p:tgtEl>
                                          <p:spTgt spid="5633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6331"/>
                                        </p:tgtEl>
                                        <p:attrNameLst>
                                          <p:attrName>style.visibility</p:attrName>
                                        </p:attrNameLst>
                                      </p:cBhvr>
                                      <p:to>
                                        <p:strVal val="visible"/>
                                      </p:to>
                                    </p:set>
                                    <p:animEffect transition="in" filter="wipe(up)">
                                      <p:cBhvr>
                                        <p:cTn id="23" dur="500"/>
                                        <p:tgtEl>
                                          <p:spTgt spid="5633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6332"/>
                                        </p:tgtEl>
                                        <p:attrNameLst>
                                          <p:attrName>style.visibility</p:attrName>
                                        </p:attrNameLst>
                                      </p:cBhvr>
                                      <p:to>
                                        <p:strVal val="visible"/>
                                      </p:to>
                                    </p:set>
                                    <p:animEffect transition="in" filter="wipe(up)">
                                      <p:cBhvr>
                                        <p:cTn id="27" dur="500"/>
                                        <p:tgtEl>
                                          <p:spTgt spid="5633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6333"/>
                                        </p:tgtEl>
                                        <p:attrNameLst>
                                          <p:attrName>style.visibility</p:attrName>
                                        </p:attrNameLst>
                                      </p:cBhvr>
                                      <p:to>
                                        <p:strVal val="visible"/>
                                      </p:to>
                                    </p:set>
                                    <p:animEffect transition="in" filter="wipe(up)">
                                      <p:cBhvr>
                                        <p:cTn id="31" dur="500"/>
                                        <p:tgtEl>
                                          <p:spTgt spid="5633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6334"/>
                                        </p:tgtEl>
                                        <p:attrNameLst>
                                          <p:attrName>style.visibility</p:attrName>
                                        </p:attrNameLst>
                                      </p:cBhvr>
                                      <p:to>
                                        <p:strVal val="visible"/>
                                      </p:to>
                                    </p:set>
                                    <p:animEffect transition="in" filter="wipe(up)">
                                      <p:cBhvr>
                                        <p:cTn id="35"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utoUpdateAnimBg="0"/>
      <p:bldP spid="56328" grpId="0" autoUpdateAnimBg="0"/>
      <p:bldP spid="56330" grpId="0" autoUpdateAnimBg="0"/>
      <p:bldP spid="56331" grpId="0" animBg="1"/>
      <p:bldP spid="56332" grpId="0" autoUpdateAnimBg="0"/>
      <p:bldP spid="56333" grpId="0" animBg="1"/>
      <p:bldP spid="563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50A215C2-CCA7-4E00-9EF2-F5C6835A5CD2}" type="slidenum">
              <a:rPr lang="en-US"/>
              <a:pPr/>
              <a:t>7</a:t>
            </a:fld>
            <a:endParaRPr lang="en-US"/>
          </a:p>
        </p:txBody>
      </p:sp>
      <p:sp>
        <p:nvSpPr>
          <p:cNvPr id="234498" name="Text Box 2"/>
          <p:cNvSpPr txBox="1">
            <a:spLocks noChangeArrowheads="1"/>
          </p:cNvSpPr>
          <p:nvPr/>
        </p:nvSpPr>
        <p:spPr bwMode="auto">
          <a:xfrm>
            <a:off x="1120775" y="396875"/>
            <a:ext cx="7126288" cy="939800"/>
          </a:xfrm>
          <a:prstGeom prst="rect">
            <a:avLst/>
          </a:prstGeom>
          <a:noFill/>
          <a:ln w="12700">
            <a:noFill/>
            <a:miter lim="800000"/>
            <a:headEnd type="none" w="sm" len="sm"/>
            <a:tailEnd type="none" w="sm" len="sm"/>
          </a:ln>
          <a:effectLst/>
        </p:spPr>
        <p:txBody>
          <a:bodyPr wrap="none" lIns="85871" tIns="42936" rIns="85871" bIns="42936">
            <a:spAutoFit/>
          </a:bodyPr>
          <a:lstStyle/>
          <a:p>
            <a:pPr algn="ctr" defTabSz="858838"/>
            <a:r>
              <a:rPr lang="en-US" sz="2800" b="1" i="1">
                <a:solidFill>
                  <a:schemeClr val="folHlink"/>
                </a:solidFill>
                <a:latin typeface="Times New Roman" pitchFamily="18" charset="0"/>
              </a:rPr>
              <a:t>What are the genes responsible for tumorigenic</a:t>
            </a:r>
          </a:p>
          <a:p>
            <a:pPr algn="ctr" defTabSz="858838"/>
            <a:r>
              <a:rPr lang="en-US" sz="2800" b="1" i="1">
                <a:solidFill>
                  <a:schemeClr val="folHlink"/>
                </a:solidFill>
                <a:latin typeface="Times New Roman" pitchFamily="18" charset="0"/>
              </a:rPr>
              <a:t>cell growth?</a:t>
            </a:r>
            <a:endParaRPr lang="en-US" sz="2300" b="1" i="1">
              <a:solidFill>
                <a:srgbClr val="CC0000"/>
              </a:solidFill>
              <a:latin typeface="Arial" charset="0"/>
            </a:endParaRPr>
          </a:p>
        </p:txBody>
      </p:sp>
      <p:sp>
        <p:nvSpPr>
          <p:cNvPr id="234499" name="Text Box 3"/>
          <p:cNvSpPr txBox="1">
            <a:spLocks noChangeArrowheads="1"/>
          </p:cNvSpPr>
          <p:nvPr/>
        </p:nvSpPr>
        <p:spPr bwMode="auto">
          <a:xfrm>
            <a:off x="1376363" y="1538288"/>
            <a:ext cx="1265237" cy="436562"/>
          </a:xfrm>
          <a:prstGeom prst="rect">
            <a:avLst/>
          </a:prstGeom>
          <a:noFill/>
          <a:ln w="12700">
            <a:noFill/>
            <a:miter lim="800000"/>
            <a:headEnd type="none" w="sm" len="sm"/>
            <a:tailEnd type="none" w="sm" len="sm"/>
          </a:ln>
          <a:effectLst/>
        </p:spPr>
        <p:txBody>
          <a:bodyPr wrap="none" lIns="85871" tIns="42936" rIns="85871" bIns="42936">
            <a:spAutoFit/>
          </a:bodyPr>
          <a:lstStyle/>
          <a:p>
            <a:pPr defTabSz="858838"/>
            <a:r>
              <a:rPr lang="en-US" sz="2300" b="1" u="sng">
                <a:latin typeface="Arial" charset="0"/>
              </a:rPr>
              <a:t>Normal</a:t>
            </a:r>
            <a:endParaRPr lang="en-US" sz="2300" b="1">
              <a:latin typeface="Arial" charset="0"/>
            </a:endParaRPr>
          </a:p>
        </p:txBody>
      </p:sp>
      <p:sp>
        <p:nvSpPr>
          <p:cNvPr id="234500" name="Text Box 4"/>
          <p:cNvSpPr txBox="1">
            <a:spLocks noChangeArrowheads="1"/>
          </p:cNvSpPr>
          <p:nvPr/>
        </p:nvSpPr>
        <p:spPr bwMode="auto">
          <a:xfrm>
            <a:off x="1395413" y="3659188"/>
            <a:ext cx="1201737" cy="436562"/>
          </a:xfrm>
          <a:prstGeom prst="rect">
            <a:avLst/>
          </a:prstGeom>
          <a:noFill/>
          <a:ln w="12700">
            <a:noFill/>
            <a:miter lim="800000"/>
            <a:headEnd type="none" w="sm" len="sm"/>
            <a:tailEnd type="none" w="sm" len="sm"/>
          </a:ln>
          <a:effectLst/>
        </p:spPr>
        <p:txBody>
          <a:bodyPr wrap="none" lIns="85871" tIns="42936" rIns="85871" bIns="42936">
            <a:spAutoFit/>
          </a:bodyPr>
          <a:lstStyle/>
          <a:p>
            <a:pPr defTabSz="858838"/>
            <a:r>
              <a:rPr lang="en-US" sz="2300" b="1" u="sng">
                <a:latin typeface="Arial" charset="0"/>
              </a:rPr>
              <a:t>Cancer</a:t>
            </a:r>
            <a:endParaRPr lang="en-US" sz="2300" b="1">
              <a:latin typeface="Arial" charset="0"/>
            </a:endParaRPr>
          </a:p>
        </p:txBody>
      </p:sp>
      <p:sp>
        <p:nvSpPr>
          <p:cNvPr id="234501" name="Text Box 5"/>
          <p:cNvSpPr txBox="1">
            <a:spLocks noChangeArrowheads="1"/>
          </p:cNvSpPr>
          <p:nvPr/>
        </p:nvSpPr>
        <p:spPr bwMode="auto">
          <a:xfrm>
            <a:off x="1793875" y="2084388"/>
            <a:ext cx="2320925" cy="374650"/>
          </a:xfrm>
          <a:prstGeom prst="rect">
            <a:avLst/>
          </a:prstGeom>
          <a:noFill/>
          <a:ln w="12700">
            <a:noFill/>
            <a:miter lim="800000"/>
            <a:headEnd type="none" w="sm" len="sm"/>
            <a:tailEnd type="none" w="sm" len="sm"/>
          </a:ln>
          <a:effectLst/>
        </p:spPr>
        <p:txBody>
          <a:bodyPr wrap="none" lIns="85871" tIns="42936" rIns="85871" bIns="42936">
            <a:spAutoFit/>
          </a:bodyPr>
          <a:lstStyle/>
          <a:p>
            <a:pPr defTabSz="858838"/>
            <a:r>
              <a:rPr lang="en-US" sz="1900" b="1">
                <a:latin typeface="Arial" charset="0"/>
              </a:rPr>
              <a:t>Proto-oncogenes</a:t>
            </a:r>
          </a:p>
        </p:txBody>
      </p:sp>
      <p:sp>
        <p:nvSpPr>
          <p:cNvPr id="234502" name="Text Box 6"/>
          <p:cNvSpPr txBox="1">
            <a:spLocks noChangeArrowheads="1"/>
          </p:cNvSpPr>
          <p:nvPr/>
        </p:nvSpPr>
        <p:spPr bwMode="auto">
          <a:xfrm>
            <a:off x="5799138" y="2133600"/>
            <a:ext cx="1733550" cy="952500"/>
          </a:xfrm>
          <a:prstGeom prst="rect">
            <a:avLst/>
          </a:prstGeom>
          <a:noFill/>
          <a:ln w="12700">
            <a:noFill/>
            <a:miter lim="800000"/>
            <a:headEnd type="none" w="sm" len="sm"/>
            <a:tailEnd type="none" w="sm" len="sm"/>
          </a:ln>
          <a:effectLst/>
        </p:spPr>
        <p:txBody>
          <a:bodyPr wrap="none" lIns="85871" tIns="42936" rIns="85871" bIns="42936">
            <a:spAutoFit/>
          </a:bodyPr>
          <a:lstStyle/>
          <a:p>
            <a:pPr algn="ctr" defTabSz="858838"/>
            <a:r>
              <a:rPr lang="en-US" sz="1900" b="1">
                <a:latin typeface="Arial" charset="0"/>
              </a:rPr>
              <a:t>Cell growth</a:t>
            </a:r>
          </a:p>
          <a:p>
            <a:pPr algn="ctr" defTabSz="858838"/>
            <a:r>
              <a:rPr lang="en-US" sz="1900" b="1">
                <a:latin typeface="Arial" charset="0"/>
              </a:rPr>
              <a:t>and </a:t>
            </a:r>
          </a:p>
          <a:p>
            <a:pPr algn="ctr" defTabSz="858838"/>
            <a:r>
              <a:rPr lang="en-US" sz="1900" b="1">
                <a:latin typeface="Arial" charset="0"/>
              </a:rPr>
              <a:t>proliferation</a:t>
            </a:r>
          </a:p>
        </p:txBody>
      </p:sp>
      <p:sp>
        <p:nvSpPr>
          <p:cNvPr id="234503" name="Text Box 7"/>
          <p:cNvSpPr txBox="1">
            <a:spLocks noChangeArrowheads="1"/>
          </p:cNvSpPr>
          <p:nvPr/>
        </p:nvSpPr>
        <p:spPr bwMode="auto">
          <a:xfrm>
            <a:off x="887413" y="2652713"/>
            <a:ext cx="3292475" cy="374650"/>
          </a:xfrm>
          <a:prstGeom prst="rect">
            <a:avLst/>
          </a:prstGeom>
          <a:noFill/>
          <a:ln w="12700">
            <a:noFill/>
            <a:miter lim="800000"/>
            <a:headEnd type="none" w="sm" len="sm"/>
            <a:tailEnd type="none" w="sm" len="sm"/>
          </a:ln>
          <a:effectLst/>
        </p:spPr>
        <p:txBody>
          <a:bodyPr wrap="none" lIns="85871" tIns="42936" rIns="85871" bIns="42936">
            <a:spAutoFit/>
          </a:bodyPr>
          <a:lstStyle/>
          <a:p>
            <a:pPr defTabSz="858838"/>
            <a:r>
              <a:rPr lang="en-US" sz="1900" b="1">
                <a:latin typeface="Arial" charset="0"/>
              </a:rPr>
              <a:t>Tumor suppressor genes</a:t>
            </a:r>
          </a:p>
        </p:txBody>
      </p:sp>
      <p:grpSp>
        <p:nvGrpSpPr>
          <p:cNvPr id="2" name="Group 8"/>
          <p:cNvGrpSpPr>
            <a:grpSpLocks/>
          </p:cNvGrpSpPr>
          <p:nvPr/>
        </p:nvGrpSpPr>
        <p:grpSpPr bwMode="auto">
          <a:xfrm>
            <a:off x="4003675" y="1916113"/>
            <a:ext cx="1727200" cy="1312862"/>
            <a:chOff x="2269" y="1049"/>
            <a:chExt cx="1152" cy="887"/>
          </a:xfrm>
        </p:grpSpPr>
        <p:grpSp>
          <p:nvGrpSpPr>
            <p:cNvPr id="3" name="Group 9"/>
            <p:cNvGrpSpPr>
              <a:grpSpLocks/>
            </p:cNvGrpSpPr>
            <p:nvPr/>
          </p:nvGrpSpPr>
          <p:grpSpPr bwMode="auto">
            <a:xfrm>
              <a:off x="2269" y="1296"/>
              <a:ext cx="1152" cy="384"/>
              <a:chOff x="2064" y="1296"/>
              <a:chExt cx="1152" cy="384"/>
            </a:xfrm>
          </p:grpSpPr>
          <p:sp>
            <p:nvSpPr>
              <p:cNvPr id="234506" name="Line 10"/>
              <p:cNvSpPr>
                <a:spLocks noChangeShapeType="1"/>
              </p:cNvSpPr>
              <p:nvPr/>
            </p:nvSpPr>
            <p:spPr bwMode="auto">
              <a:xfrm>
                <a:off x="2064" y="1296"/>
                <a:ext cx="1152" cy="144"/>
              </a:xfrm>
              <a:prstGeom prst="line">
                <a:avLst/>
              </a:prstGeom>
              <a:noFill/>
              <a:ln w="57150">
                <a:solidFill>
                  <a:schemeClr val="tx1"/>
                </a:solidFill>
                <a:round/>
                <a:headEnd type="none" w="sm" len="sm"/>
                <a:tailEnd type="triangle" w="sm" len="sm"/>
              </a:ln>
              <a:effectLst/>
            </p:spPr>
            <p:txBody>
              <a:bodyPr wrap="none" lIns="80641" tIns="40321" rIns="80641" bIns="40321">
                <a:spAutoFit/>
              </a:bodyPr>
              <a:lstStyle/>
              <a:p>
                <a:endParaRPr lang="en-US"/>
              </a:p>
            </p:txBody>
          </p:sp>
          <p:sp>
            <p:nvSpPr>
              <p:cNvPr id="234507" name="Line 11"/>
              <p:cNvSpPr>
                <a:spLocks noChangeShapeType="1"/>
              </p:cNvSpPr>
              <p:nvPr/>
            </p:nvSpPr>
            <p:spPr bwMode="auto">
              <a:xfrm flipV="1">
                <a:off x="2064" y="1536"/>
                <a:ext cx="1104" cy="144"/>
              </a:xfrm>
              <a:prstGeom prst="line">
                <a:avLst/>
              </a:prstGeom>
              <a:noFill/>
              <a:ln w="57150">
                <a:solidFill>
                  <a:schemeClr val="tx1"/>
                </a:solidFill>
                <a:round/>
                <a:headEnd type="none" w="sm" len="sm"/>
                <a:tailEnd type="oval" w="sm" len="sm"/>
              </a:ln>
              <a:effectLst/>
            </p:spPr>
            <p:txBody>
              <a:bodyPr wrap="none" lIns="80641" tIns="40321" rIns="80641" bIns="40321">
                <a:spAutoFit/>
              </a:bodyPr>
              <a:lstStyle/>
              <a:p>
                <a:endParaRPr lang="en-US"/>
              </a:p>
            </p:txBody>
          </p:sp>
        </p:grpSp>
        <p:sp>
          <p:nvSpPr>
            <p:cNvPr id="234508" name="Text Box 12"/>
            <p:cNvSpPr txBox="1">
              <a:spLocks noChangeArrowheads="1"/>
            </p:cNvSpPr>
            <p:nvPr/>
          </p:nvSpPr>
          <p:spPr bwMode="auto">
            <a:xfrm>
              <a:off x="2718" y="1049"/>
              <a:ext cx="283" cy="322"/>
            </a:xfrm>
            <a:prstGeom prst="rect">
              <a:avLst/>
            </a:prstGeom>
            <a:noFill/>
            <a:ln w="12700">
              <a:noFill/>
              <a:miter lim="800000"/>
              <a:headEnd type="none" w="sm" len="sm"/>
              <a:tailEnd type="none" w="sm" len="sm"/>
            </a:ln>
            <a:effectLst/>
          </p:spPr>
          <p:txBody>
            <a:bodyPr wrap="none" lIns="80641" tIns="40321" rIns="80641" bIns="40321">
              <a:spAutoFit/>
            </a:bodyPr>
            <a:lstStyle/>
            <a:p>
              <a:pPr defTabSz="858838"/>
              <a:r>
                <a:rPr lang="en-US" sz="2600" b="1">
                  <a:latin typeface="Arial" charset="0"/>
                </a:rPr>
                <a:t>+</a:t>
              </a:r>
              <a:endParaRPr lang="en-US" sz="1500" b="1">
                <a:latin typeface="Arial" charset="0"/>
              </a:endParaRPr>
            </a:p>
          </p:txBody>
        </p:sp>
        <p:sp>
          <p:nvSpPr>
            <p:cNvPr id="234509" name="Text Box 13"/>
            <p:cNvSpPr txBox="1">
              <a:spLocks noChangeArrowheads="1"/>
            </p:cNvSpPr>
            <p:nvPr/>
          </p:nvSpPr>
          <p:spPr bwMode="auto">
            <a:xfrm>
              <a:off x="2730" y="1491"/>
              <a:ext cx="313" cy="445"/>
            </a:xfrm>
            <a:prstGeom prst="rect">
              <a:avLst/>
            </a:prstGeom>
            <a:noFill/>
            <a:ln w="12700">
              <a:noFill/>
              <a:miter lim="800000"/>
              <a:headEnd type="none" w="sm" len="sm"/>
              <a:tailEnd type="none" w="sm" len="sm"/>
            </a:ln>
            <a:effectLst/>
          </p:spPr>
          <p:txBody>
            <a:bodyPr wrap="none" lIns="80641" tIns="40321" rIns="80641" bIns="40321">
              <a:spAutoFit/>
            </a:bodyPr>
            <a:lstStyle/>
            <a:p>
              <a:pPr defTabSz="858838"/>
              <a:r>
                <a:rPr lang="en-US" sz="3800" b="1">
                  <a:latin typeface="Arial" charset="0"/>
                </a:rPr>
                <a:t>-</a:t>
              </a:r>
              <a:endParaRPr lang="en-US" sz="1500" b="1">
                <a:latin typeface="Arial" charset="0"/>
              </a:endParaRPr>
            </a:p>
          </p:txBody>
        </p:sp>
      </p:grpSp>
      <p:sp>
        <p:nvSpPr>
          <p:cNvPr id="234510" name="Text Box 14"/>
          <p:cNvSpPr txBox="1">
            <a:spLocks noChangeArrowheads="1"/>
          </p:cNvSpPr>
          <p:nvPr/>
        </p:nvSpPr>
        <p:spPr bwMode="auto">
          <a:xfrm>
            <a:off x="1428750" y="4210050"/>
            <a:ext cx="2959100" cy="663575"/>
          </a:xfrm>
          <a:prstGeom prst="rect">
            <a:avLst/>
          </a:prstGeom>
          <a:noFill/>
          <a:ln w="12700">
            <a:noFill/>
            <a:miter lim="800000"/>
            <a:headEnd type="none" w="sm" len="sm"/>
            <a:tailEnd type="none" w="sm" len="sm"/>
          </a:ln>
          <a:effectLst/>
        </p:spPr>
        <p:txBody>
          <a:bodyPr wrap="none" lIns="85871" tIns="42936" rIns="85871" bIns="42936">
            <a:spAutoFit/>
          </a:bodyPr>
          <a:lstStyle/>
          <a:p>
            <a:pPr algn="ctr" defTabSz="858838"/>
            <a:r>
              <a:rPr lang="en-US" sz="1900" b="1">
                <a:latin typeface="Arial" charset="0"/>
              </a:rPr>
              <a:t>Mutated or “activated”</a:t>
            </a:r>
          </a:p>
          <a:p>
            <a:pPr algn="ctr" defTabSz="858838"/>
            <a:r>
              <a:rPr lang="en-US" sz="1900" b="1">
                <a:latin typeface="Arial" charset="0"/>
              </a:rPr>
              <a:t>oncogenes</a:t>
            </a:r>
          </a:p>
        </p:txBody>
      </p:sp>
      <p:sp>
        <p:nvSpPr>
          <p:cNvPr id="234511" name="Text Box 15"/>
          <p:cNvSpPr txBox="1">
            <a:spLocks noChangeArrowheads="1"/>
          </p:cNvSpPr>
          <p:nvPr/>
        </p:nvSpPr>
        <p:spPr bwMode="auto">
          <a:xfrm>
            <a:off x="5894388" y="4495800"/>
            <a:ext cx="2044700" cy="663575"/>
          </a:xfrm>
          <a:prstGeom prst="rect">
            <a:avLst/>
          </a:prstGeom>
          <a:noFill/>
          <a:ln w="12700">
            <a:noFill/>
            <a:miter lim="800000"/>
            <a:headEnd type="none" w="sm" len="sm"/>
            <a:tailEnd type="none" w="sm" len="sm"/>
          </a:ln>
          <a:effectLst/>
        </p:spPr>
        <p:txBody>
          <a:bodyPr wrap="none" lIns="85871" tIns="42936" rIns="85871" bIns="42936">
            <a:spAutoFit/>
          </a:bodyPr>
          <a:lstStyle/>
          <a:p>
            <a:pPr defTabSz="858838"/>
            <a:r>
              <a:rPr lang="en-US" sz="1900" b="1">
                <a:latin typeface="Arial" charset="0"/>
              </a:rPr>
              <a:t>Malignant</a:t>
            </a:r>
          </a:p>
          <a:p>
            <a:pPr defTabSz="858838"/>
            <a:r>
              <a:rPr lang="en-US" sz="1900" b="1">
                <a:latin typeface="Arial" charset="0"/>
              </a:rPr>
              <a:t>transformation</a:t>
            </a:r>
          </a:p>
        </p:txBody>
      </p:sp>
      <p:sp>
        <p:nvSpPr>
          <p:cNvPr id="234512" name="Text Box 16"/>
          <p:cNvSpPr txBox="1">
            <a:spLocks noChangeArrowheads="1"/>
          </p:cNvSpPr>
          <p:nvPr/>
        </p:nvSpPr>
        <p:spPr bwMode="auto">
          <a:xfrm>
            <a:off x="1106488" y="4975225"/>
            <a:ext cx="3292475" cy="663575"/>
          </a:xfrm>
          <a:prstGeom prst="rect">
            <a:avLst/>
          </a:prstGeom>
          <a:noFill/>
          <a:ln w="12700">
            <a:noFill/>
            <a:miter lim="800000"/>
            <a:headEnd type="none" w="sm" len="sm"/>
            <a:tailEnd type="none" w="sm" len="sm"/>
          </a:ln>
          <a:effectLst/>
        </p:spPr>
        <p:txBody>
          <a:bodyPr wrap="none" lIns="85871" tIns="42936" rIns="85871" bIns="42936">
            <a:spAutoFit/>
          </a:bodyPr>
          <a:lstStyle/>
          <a:p>
            <a:pPr algn="ctr" defTabSz="858838"/>
            <a:r>
              <a:rPr lang="en-US" sz="1900" b="1">
                <a:latin typeface="Arial" charset="0"/>
              </a:rPr>
              <a:t>Loss or mutation of</a:t>
            </a:r>
          </a:p>
          <a:p>
            <a:pPr algn="ctr" defTabSz="858838"/>
            <a:r>
              <a:rPr lang="en-US" sz="1900" b="1">
                <a:latin typeface="Arial" charset="0"/>
              </a:rPr>
              <a:t>Tumor suppressor genes</a:t>
            </a:r>
          </a:p>
        </p:txBody>
      </p:sp>
      <p:grpSp>
        <p:nvGrpSpPr>
          <p:cNvPr id="4" name="Group 17"/>
          <p:cNvGrpSpPr>
            <a:grpSpLocks/>
          </p:cNvGrpSpPr>
          <p:nvPr/>
        </p:nvGrpSpPr>
        <p:grpSpPr bwMode="auto">
          <a:xfrm>
            <a:off x="4022725" y="4235450"/>
            <a:ext cx="1727200" cy="933450"/>
            <a:chOff x="2160" y="2945"/>
            <a:chExt cx="1152" cy="631"/>
          </a:xfrm>
        </p:grpSpPr>
        <p:sp>
          <p:nvSpPr>
            <p:cNvPr id="234514" name="Line 18"/>
            <p:cNvSpPr>
              <a:spLocks noChangeShapeType="1"/>
            </p:cNvSpPr>
            <p:nvPr/>
          </p:nvSpPr>
          <p:spPr bwMode="auto">
            <a:xfrm>
              <a:off x="2160" y="3192"/>
              <a:ext cx="1152" cy="144"/>
            </a:xfrm>
            <a:prstGeom prst="line">
              <a:avLst/>
            </a:prstGeom>
            <a:noFill/>
            <a:ln w="57150">
              <a:solidFill>
                <a:schemeClr val="tx1"/>
              </a:solidFill>
              <a:round/>
              <a:headEnd type="none" w="sm" len="sm"/>
              <a:tailEnd type="triangle" w="sm" len="sm"/>
            </a:ln>
            <a:effectLst/>
          </p:spPr>
          <p:txBody>
            <a:bodyPr wrap="none" lIns="85871" tIns="42936" rIns="85871" bIns="42936">
              <a:spAutoFit/>
            </a:bodyPr>
            <a:lstStyle/>
            <a:p>
              <a:endParaRPr lang="en-US"/>
            </a:p>
          </p:txBody>
        </p:sp>
        <p:sp>
          <p:nvSpPr>
            <p:cNvPr id="234515" name="Line 19"/>
            <p:cNvSpPr>
              <a:spLocks noChangeShapeType="1"/>
            </p:cNvSpPr>
            <p:nvPr/>
          </p:nvSpPr>
          <p:spPr bwMode="auto">
            <a:xfrm flipV="1">
              <a:off x="2160" y="3432"/>
              <a:ext cx="1104" cy="144"/>
            </a:xfrm>
            <a:prstGeom prst="line">
              <a:avLst/>
            </a:prstGeom>
            <a:noFill/>
            <a:ln w="57150">
              <a:solidFill>
                <a:schemeClr val="tx1"/>
              </a:solidFill>
              <a:prstDash val="sysDot"/>
              <a:round/>
              <a:headEnd type="none" w="sm" len="sm"/>
              <a:tailEnd type="none" w="sm" len="sm"/>
            </a:ln>
            <a:effectLst/>
          </p:spPr>
          <p:txBody>
            <a:bodyPr wrap="none" lIns="85871" tIns="42936" rIns="85871" bIns="42936">
              <a:spAutoFit/>
            </a:bodyPr>
            <a:lstStyle/>
            <a:p>
              <a:endParaRPr lang="en-US"/>
            </a:p>
          </p:txBody>
        </p:sp>
        <p:sp>
          <p:nvSpPr>
            <p:cNvPr id="234516" name="Text Box 20"/>
            <p:cNvSpPr txBox="1">
              <a:spLocks noChangeArrowheads="1"/>
            </p:cNvSpPr>
            <p:nvPr/>
          </p:nvSpPr>
          <p:spPr bwMode="auto">
            <a:xfrm>
              <a:off x="2544" y="2945"/>
              <a:ext cx="465" cy="326"/>
            </a:xfrm>
            <a:prstGeom prst="rect">
              <a:avLst/>
            </a:prstGeom>
            <a:noFill/>
            <a:ln w="12700">
              <a:noFill/>
              <a:miter lim="800000"/>
              <a:headEnd type="none" w="sm" len="sm"/>
              <a:tailEnd type="none" w="sm" len="sm"/>
            </a:ln>
            <a:effectLst/>
          </p:spPr>
          <p:txBody>
            <a:bodyPr wrap="none" lIns="85871" tIns="42936" rIns="85871" bIns="42936">
              <a:spAutoFit/>
            </a:bodyPr>
            <a:lstStyle/>
            <a:p>
              <a:pPr defTabSz="858838"/>
              <a:r>
                <a:rPr lang="en-US" sz="2600" b="1">
                  <a:latin typeface="Arial" charset="0"/>
                </a:rPr>
                <a:t>++</a:t>
              </a:r>
              <a:endParaRPr lang="en-US" sz="1500" b="1">
                <a:latin typeface="Arial"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7"/>
          <p:cNvSpPr txBox="1">
            <a:spLocks noChangeArrowheads="1"/>
          </p:cNvSpPr>
          <p:nvPr/>
        </p:nvSpPr>
        <p:spPr bwMode="auto">
          <a:xfrm>
            <a:off x="228600" y="471488"/>
            <a:ext cx="8663880" cy="769441"/>
          </a:xfrm>
          <a:prstGeom prst="rect">
            <a:avLst/>
          </a:prstGeom>
          <a:noFill/>
          <a:ln w="9525">
            <a:noFill/>
            <a:miter lim="800000"/>
            <a:headEnd/>
            <a:tailEnd/>
          </a:ln>
        </p:spPr>
        <p:txBody>
          <a:bodyPr wrap="square">
            <a:spAutoFit/>
          </a:bodyPr>
          <a:lstStyle/>
          <a:p>
            <a:pPr algn="ctr">
              <a:spcBef>
                <a:spcPct val="50000"/>
              </a:spcBef>
            </a:pPr>
            <a:r>
              <a:rPr lang="en-US" sz="4400" b="1" dirty="0">
                <a:solidFill>
                  <a:srgbClr val="9933FF"/>
                </a:solidFill>
                <a:latin typeface="Tahoma" charset="0"/>
              </a:rPr>
              <a:t>VIRAL AGENTS: </a:t>
            </a:r>
            <a:r>
              <a:rPr lang="en-US" sz="4400" b="1" dirty="0">
                <a:solidFill>
                  <a:srgbClr val="00CCFF"/>
                </a:solidFill>
                <a:latin typeface="Tahoma" charset="0"/>
              </a:rPr>
              <a:t>DNA viruses</a:t>
            </a:r>
          </a:p>
        </p:txBody>
      </p:sp>
      <p:sp>
        <p:nvSpPr>
          <p:cNvPr id="58376" name="Text Box 8"/>
          <p:cNvSpPr txBox="1">
            <a:spLocks noChangeArrowheads="1"/>
          </p:cNvSpPr>
          <p:nvPr/>
        </p:nvSpPr>
        <p:spPr bwMode="auto">
          <a:xfrm>
            <a:off x="381000" y="1600200"/>
            <a:ext cx="5029200" cy="400110"/>
          </a:xfrm>
          <a:prstGeom prst="rect">
            <a:avLst/>
          </a:prstGeom>
          <a:noFill/>
          <a:ln w="9525">
            <a:noFill/>
            <a:miter lim="800000"/>
            <a:headEnd/>
            <a:tailEnd/>
          </a:ln>
        </p:spPr>
        <p:txBody>
          <a:bodyPr>
            <a:spAutoFit/>
          </a:bodyPr>
          <a:lstStyle/>
          <a:p>
            <a:pPr>
              <a:spcBef>
                <a:spcPct val="50000"/>
              </a:spcBef>
            </a:pPr>
            <a:r>
              <a:rPr lang="en-US" sz="2000" b="1" dirty="0">
                <a:solidFill>
                  <a:srgbClr val="FF0000"/>
                </a:solidFill>
                <a:latin typeface="Arial" charset="0"/>
              </a:rPr>
              <a:t>Epstein-Barr Virus [EBV]</a:t>
            </a:r>
          </a:p>
        </p:txBody>
      </p:sp>
      <p:sp>
        <p:nvSpPr>
          <p:cNvPr id="58377" name="Text Box 9"/>
          <p:cNvSpPr txBox="1">
            <a:spLocks noChangeArrowheads="1"/>
          </p:cNvSpPr>
          <p:nvPr/>
        </p:nvSpPr>
        <p:spPr bwMode="auto">
          <a:xfrm>
            <a:off x="838200" y="2197100"/>
            <a:ext cx="8305800" cy="1938992"/>
          </a:xfrm>
          <a:prstGeom prst="rect">
            <a:avLst/>
          </a:prstGeom>
          <a:noFill/>
          <a:ln w="9525">
            <a:noFill/>
            <a:miter lim="800000"/>
            <a:headEnd/>
            <a:tailEnd/>
          </a:ln>
        </p:spPr>
        <p:txBody>
          <a:bodyPr>
            <a:spAutoFit/>
          </a:bodyPr>
          <a:lstStyle/>
          <a:p>
            <a:pPr>
              <a:spcBef>
                <a:spcPct val="50000"/>
              </a:spcBef>
              <a:buClr>
                <a:srgbClr val="9966FF"/>
              </a:buClr>
              <a:buSzPct val="60000"/>
              <a:buFont typeface="Wingdings 2" pitchFamily="18" charset="2"/>
              <a:buChar char="ö"/>
            </a:pPr>
            <a:r>
              <a:rPr lang="en-US" sz="2400" dirty="0">
                <a:solidFill>
                  <a:srgbClr val="66CCFF"/>
                </a:solidFill>
                <a:latin typeface="Arial" charset="0"/>
              </a:rPr>
              <a:t>  </a:t>
            </a:r>
            <a:r>
              <a:rPr lang="en-US" sz="2400" dirty="0">
                <a:latin typeface="Arial" charset="0"/>
              </a:rPr>
              <a:t>in Burkitt’s, B-cell &amp; Hodgkin’s lymphomas + NP ca</a:t>
            </a:r>
          </a:p>
          <a:p>
            <a:pPr>
              <a:spcBef>
                <a:spcPct val="50000"/>
              </a:spcBef>
              <a:buClr>
                <a:srgbClr val="9966FF"/>
              </a:buClr>
              <a:buSzPct val="60000"/>
              <a:buFont typeface="Wingdings 2" pitchFamily="18" charset="2"/>
              <a:buChar char="ö"/>
            </a:pPr>
            <a:r>
              <a:rPr lang="en-US" sz="2400" dirty="0">
                <a:latin typeface="Arial" charset="0"/>
              </a:rPr>
              <a:t>  tropism: CD21+ cells [e.g., B cells, epithelial cells]</a:t>
            </a:r>
          </a:p>
          <a:p>
            <a:pPr>
              <a:spcBef>
                <a:spcPct val="50000"/>
              </a:spcBef>
              <a:buClr>
                <a:srgbClr val="9966FF"/>
              </a:buClr>
              <a:buSzPct val="60000"/>
              <a:buFont typeface="Wingdings 2" pitchFamily="18" charset="2"/>
              <a:buChar char="ö"/>
            </a:pPr>
            <a:r>
              <a:rPr lang="en-US" sz="2400" dirty="0">
                <a:latin typeface="Arial" charset="0"/>
              </a:rPr>
              <a:t>  mechanism: viral entry </a:t>
            </a:r>
            <a:r>
              <a:rPr lang="en-US" sz="2400" b="1" dirty="0">
                <a:latin typeface="Arial" charset="0"/>
                <a:sym typeface="Symbol" pitchFamily="18" charset="2"/>
              </a:rPr>
              <a:t></a:t>
            </a:r>
            <a:r>
              <a:rPr lang="en-US" sz="2400" dirty="0">
                <a:latin typeface="Arial" charset="0"/>
                <a:sym typeface="Symbol" pitchFamily="18" charset="2"/>
              </a:rPr>
              <a:t> episomal existence </a:t>
            </a:r>
            <a:r>
              <a:rPr lang="en-US" sz="2400" b="1" dirty="0">
                <a:latin typeface="Arial" charset="0"/>
                <a:sym typeface="Symbol" pitchFamily="18" charset="2"/>
              </a:rPr>
              <a:t></a:t>
            </a:r>
            <a:r>
              <a:rPr lang="en-US" sz="2400" dirty="0">
                <a:latin typeface="Arial" charset="0"/>
                <a:sym typeface="Symbol" pitchFamily="18" charset="2"/>
              </a:rPr>
              <a:t> latency   	  </a:t>
            </a:r>
            <a:r>
              <a:rPr lang="en-US" sz="2400" b="1" dirty="0">
                <a:latin typeface="Arial" charset="0"/>
                <a:sym typeface="Symbol" pitchFamily="18" charset="2"/>
              </a:rPr>
              <a:t></a:t>
            </a:r>
            <a:r>
              <a:rPr lang="en-US" sz="2400" dirty="0">
                <a:latin typeface="Arial" charset="0"/>
                <a:sym typeface="Symbol" pitchFamily="18" charset="2"/>
              </a:rPr>
              <a:t> (+) </a:t>
            </a:r>
            <a:r>
              <a:rPr lang="en-US" sz="2400" i="1" dirty="0">
                <a:latin typeface="Arial" charset="0"/>
                <a:sym typeface="Symbol" pitchFamily="18" charset="2"/>
              </a:rPr>
              <a:t>LMP-1, EBNA-1, EBNA-2</a:t>
            </a:r>
            <a:r>
              <a:rPr lang="en-US" sz="2400" dirty="0">
                <a:latin typeface="Arial" charset="0"/>
                <a:sym typeface="Symbol" pitchFamily="18" charset="2"/>
              </a:rPr>
              <a:t> </a:t>
            </a:r>
            <a:r>
              <a:rPr lang="en-US" sz="2400" b="1" dirty="0">
                <a:latin typeface="Arial" charset="0"/>
                <a:sym typeface="Symbol" pitchFamily="18" charset="2"/>
              </a:rPr>
              <a:t></a:t>
            </a:r>
            <a:r>
              <a:rPr lang="en-US" sz="2400" dirty="0">
                <a:latin typeface="Arial" charset="0"/>
                <a:sym typeface="Symbol" pitchFamily="18" charset="2"/>
              </a:rPr>
              <a:t> immortalization</a:t>
            </a:r>
          </a:p>
        </p:txBody>
      </p:sp>
      <p:sp>
        <p:nvSpPr>
          <p:cNvPr id="58378" name="Text Box 10"/>
          <p:cNvSpPr txBox="1">
            <a:spLocks noChangeArrowheads="1"/>
          </p:cNvSpPr>
          <p:nvPr/>
        </p:nvSpPr>
        <p:spPr bwMode="auto">
          <a:xfrm>
            <a:off x="457200" y="4495800"/>
            <a:ext cx="5029200" cy="523220"/>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latin typeface="Arial" charset="0"/>
              </a:rPr>
              <a:t>Hepatitis B virus [HBV]</a:t>
            </a:r>
          </a:p>
        </p:txBody>
      </p:sp>
      <p:sp>
        <p:nvSpPr>
          <p:cNvPr id="58379" name="Text Box 11"/>
          <p:cNvSpPr txBox="1">
            <a:spLocks noChangeArrowheads="1"/>
          </p:cNvSpPr>
          <p:nvPr/>
        </p:nvSpPr>
        <p:spPr bwMode="auto">
          <a:xfrm>
            <a:off x="838200" y="5105400"/>
            <a:ext cx="8305800" cy="1015663"/>
          </a:xfrm>
          <a:prstGeom prst="rect">
            <a:avLst/>
          </a:prstGeom>
          <a:noFill/>
          <a:ln w="9525">
            <a:noFill/>
            <a:miter lim="800000"/>
            <a:headEnd/>
            <a:tailEnd/>
          </a:ln>
        </p:spPr>
        <p:txBody>
          <a:bodyPr>
            <a:spAutoFit/>
          </a:bodyPr>
          <a:lstStyle/>
          <a:p>
            <a:pPr>
              <a:spcBef>
                <a:spcPct val="50000"/>
              </a:spcBef>
              <a:buClr>
                <a:srgbClr val="FF99CC"/>
              </a:buClr>
              <a:buSzPct val="60000"/>
              <a:buFont typeface="Wingdings 2" pitchFamily="18" charset="2"/>
              <a:buChar char="ö"/>
            </a:pPr>
            <a:r>
              <a:rPr lang="en-US" dirty="0">
                <a:solidFill>
                  <a:srgbClr val="66CCFF"/>
                </a:solidFill>
                <a:latin typeface="Arial" charset="0"/>
              </a:rPr>
              <a:t>  </a:t>
            </a:r>
            <a:r>
              <a:rPr lang="en-US" sz="2400" b="1" dirty="0">
                <a:effectLst>
                  <a:outerShdw blurRad="38100" dist="38100" dir="2700000" algn="tl">
                    <a:srgbClr val="000000">
                      <a:alpha val="43137"/>
                    </a:srgbClr>
                  </a:outerShdw>
                </a:effectLst>
                <a:latin typeface="Arial" charset="0"/>
              </a:rPr>
              <a:t>induction of chronic hepatocyte injury </a:t>
            </a:r>
            <a:r>
              <a:rPr lang="en-US" sz="2400" b="1" dirty="0">
                <a:effectLst>
                  <a:outerShdw blurRad="38100" dist="38100" dir="2700000" algn="tl">
                    <a:srgbClr val="000000">
                      <a:alpha val="43137"/>
                    </a:srgbClr>
                  </a:outerShdw>
                </a:effectLst>
                <a:latin typeface="Arial" charset="0"/>
                <a:sym typeface="Symbol" pitchFamily="18" charset="2"/>
              </a:rPr>
              <a:t> (+) </a:t>
            </a:r>
            <a:r>
              <a:rPr lang="en-US" sz="2400" b="1" i="1" dirty="0">
                <a:effectLst>
                  <a:outerShdw blurRad="38100" dist="38100" dir="2700000" algn="tl">
                    <a:srgbClr val="000000">
                      <a:alpha val="43137"/>
                    </a:srgbClr>
                  </a:outerShdw>
                </a:effectLst>
                <a:latin typeface="Arial" charset="0"/>
                <a:sym typeface="Symbol" pitchFamily="18" charset="2"/>
              </a:rPr>
              <a:t>HBx</a:t>
            </a:r>
          </a:p>
          <a:p>
            <a:pPr>
              <a:spcBef>
                <a:spcPct val="50000"/>
              </a:spcBef>
              <a:buClr>
                <a:srgbClr val="FF99CC"/>
              </a:buClr>
              <a:buSzPct val="60000"/>
              <a:buFont typeface="Wingdings 2" pitchFamily="18" charset="2"/>
              <a:buChar char="ö"/>
            </a:pPr>
            <a:r>
              <a:rPr lang="en-US" sz="2400" b="1" i="1" dirty="0">
                <a:effectLst>
                  <a:outerShdw blurRad="38100" dist="38100" dir="2700000" algn="tl">
                    <a:srgbClr val="000000">
                      <a:alpha val="43137"/>
                    </a:srgbClr>
                  </a:outerShdw>
                </a:effectLst>
                <a:latin typeface="Arial" charset="0"/>
                <a:sym typeface="Symbol" pitchFamily="18" charset="2"/>
              </a:rPr>
              <a:t>  </a:t>
            </a:r>
            <a:r>
              <a:rPr lang="en-US" sz="2400" b="1" dirty="0">
                <a:effectLst>
                  <a:outerShdw blurRad="38100" dist="38100" dir="2700000" algn="tl">
                    <a:srgbClr val="000000">
                      <a:alpha val="43137"/>
                    </a:srgbClr>
                  </a:outerShdw>
                </a:effectLst>
                <a:latin typeface="Arial" charset="0"/>
                <a:sym typeface="Symbol" pitchFamily="18" charset="2"/>
              </a:rPr>
              <a:t>HBx activates protein kinase c for transformation</a:t>
            </a:r>
            <a:endParaRPr lang="en-US" sz="2400" b="1" dirty="0">
              <a:effectLst>
                <a:outerShdw blurRad="38100" dist="38100" dir="2700000" algn="tl">
                  <a:srgbClr val="000000">
                    <a:alpha val="43137"/>
                  </a:srgbClr>
                </a:outerShdw>
              </a:effectLst>
              <a:latin typeface="Arial" charset="0"/>
            </a:endParaRPr>
          </a:p>
        </p:txBody>
      </p:sp>
      <p:sp>
        <p:nvSpPr>
          <p:cNvPr id="12" name="Slide Number Placeholder 11"/>
          <p:cNvSpPr>
            <a:spLocks noGrp="1"/>
          </p:cNvSpPr>
          <p:nvPr>
            <p:ph type="sldNum" sz="quarter" idx="12"/>
          </p:nvPr>
        </p:nvSpPr>
        <p:spPr/>
        <p:txBody>
          <a:bodyPr/>
          <a:lstStyle/>
          <a:p>
            <a:fld id="{6D175E73-957B-46B9-89B2-9D2F733F33A1}" type="slidenum">
              <a:rPr lang="en-US" smtClean="0"/>
              <a:pPr/>
              <a:t>70</a:t>
            </a:fld>
            <a:endParaRPr lang="en-US" dirty="0"/>
          </a:p>
        </p:txBody>
      </p:sp>
      <p:sp>
        <p:nvSpPr>
          <p:cNvPr id="13" name="Footer Placeholder 12"/>
          <p:cNvSpPr>
            <a:spLocks noGrp="1"/>
          </p:cNvSpPr>
          <p:nvPr>
            <p:ph type="ftr" sz="quarter" idx="11"/>
          </p:nvPr>
        </p:nvSpPr>
        <p:spPr/>
        <p:txBody>
          <a:bodyPr/>
          <a:lstStyle/>
          <a:p>
            <a:r>
              <a:rPr lang="en-US" smtClean="0"/>
              <a:t>Dr.Wallace Bulimo</a:t>
            </a:r>
            <a:endParaRPr lang="en-US" dirty="0"/>
          </a:p>
        </p:txBody>
      </p:sp>
      <p:sp>
        <p:nvSpPr>
          <p:cNvPr id="3" name="Date Placeholder 2"/>
          <p:cNvSpPr>
            <a:spLocks noGrp="1"/>
          </p:cNvSpPr>
          <p:nvPr>
            <p:ph type="dt" sz="half" idx="10"/>
          </p:nvPr>
        </p:nvSpPr>
        <p:spPr/>
        <p:txBody>
          <a:bodyPr/>
          <a:lstStyle/>
          <a:p>
            <a:fld id="{8C35C0FA-B175-43B5-8D03-E7EA78D922EE}"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wipe(left)">
                                      <p:cBhvr>
                                        <p:cTn id="7" dur="500"/>
                                        <p:tgtEl>
                                          <p:spTgt spid="583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8377"/>
                                        </p:tgtEl>
                                        <p:attrNameLst>
                                          <p:attrName>style.visibility</p:attrName>
                                        </p:attrNameLst>
                                      </p:cBhvr>
                                      <p:to>
                                        <p:strVal val="visible"/>
                                      </p:to>
                                    </p:set>
                                    <p:animEffect transition="in" filter="wipe(up)">
                                      <p:cBhvr>
                                        <p:cTn id="11" dur="500"/>
                                        <p:tgtEl>
                                          <p:spTgt spid="5837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8378"/>
                                        </p:tgtEl>
                                        <p:attrNameLst>
                                          <p:attrName>style.visibility</p:attrName>
                                        </p:attrNameLst>
                                      </p:cBhvr>
                                      <p:to>
                                        <p:strVal val="visible"/>
                                      </p:to>
                                    </p:set>
                                    <p:animEffect transition="in" filter="wipe(left)">
                                      <p:cBhvr>
                                        <p:cTn id="16" dur="500"/>
                                        <p:tgtEl>
                                          <p:spTgt spid="5837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8379">
                                            <p:txEl>
                                              <p:pRg st="0" end="0"/>
                                            </p:txEl>
                                          </p:spTgt>
                                        </p:tgtEl>
                                        <p:attrNameLst>
                                          <p:attrName>style.visibility</p:attrName>
                                        </p:attrNameLst>
                                      </p:cBhvr>
                                      <p:to>
                                        <p:strVal val="visible"/>
                                      </p:to>
                                    </p:set>
                                    <p:animEffect transition="in" filter="wipe(up)">
                                      <p:cBhvr>
                                        <p:cTn id="20" dur="500"/>
                                        <p:tgtEl>
                                          <p:spTgt spid="58379">
                                            <p:txEl>
                                              <p:pRg st="0" end="0"/>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8379">
                                            <p:txEl>
                                              <p:pRg st="1" end="1"/>
                                            </p:txEl>
                                          </p:spTgt>
                                        </p:tgtEl>
                                        <p:attrNameLst>
                                          <p:attrName>style.visibility</p:attrName>
                                        </p:attrNameLst>
                                      </p:cBhvr>
                                      <p:to>
                                        <p:strVal val="visible"/>
                                      </p:to>
                                    </p:set>
                                    <p:animEffect transition="in" filter="wipe(up)">
                                      <p:cBhvr>
                                        <p:cTn id="24" dur="500"/>
                                        <p:tgtEl>
                                          <p:spTgt spid="583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utoUpdateAnimBg="0"/>
      <p:bldP spid="58377" grpId="0" autoUpdateAnimBg="0"/>
      <p:bldP spid="58378" grpId="0" autoUpdateAnimBg="0"/>
      <p:bldP spid="58379"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04664"/>
            <a:ext cx="7772400" cy="1347936"/>
          </a:xfrm>
        </p:spPr>
        <p:txBody>
          <a:bodyPr>
            <a:normAutofit/>
          </a:bodyPr>
          <a:lstStyle/>
          <a:p>
            <a:pPr>
              <a:defRPr/>
            </a:pPr>
            <a:r>
              <a:rPr lang="en-US" sz="6000" b="1" dirty="0" smtClean="0">
                <a:solidFill>
                  <a:srgbClr val="FF0000"/>
                </a:solidFill>
                <a:effectLst>
                  <a:outerShdw blurRad="38100" dist="38100" dir="2700000" algn="tl">
                    <a:srgbClr val="000000">
                      <a:alpha val="43137"/>
                    </a:srgbClr>
                  </a:outerShdw>
                </a:effectLst>
              </a:rPr>
              <a:t>Hepatitis B</a:t>
            </a:r>
            <a:endParaRPr lang="en-US" sz="8000" dirty="0" smtClean="0">
              <a:solidFill>
                <a:srgbClr val="FF0000"/>
              </a:solidFill>
              <a:effectLst>
                <a:outerShdw blurRad="38100" dist="38100" dir="2700000" algn="tl">
                  <a:srgbClr val="000000">
                    <a:alpha val="43137"/>
                  </a:srgbClr>
                </a:outerShdw>
              </a:effectLst>
            </a:endParaRPr>
          </a:p>
        </p:txBody>
      </p:sp>
      <p:sp>
        <p:nvSpPr>
          <p:cNvPr id="17411" name="Rectangle 3"/>
          <p:cNvSpPr>
            <a:spLocks noGrp="1" noChangeArrowheads="1"/>
          </p:cNvSpPr>
          <p:nvPr>
            <p:ph type="body" sz="half" idx="1"/>
          </p:nvPr>
        </p:nvSpPr>
        <p:spPr/>
        <p:txBody>
          <a:bodyPr>
            <a:noAutofit/>
          </a:bodyPr>
          <a:lstStyle/>
          <a:p>
            <a:r>
              <a:rPr lang="en-US" sz="2400" b="1" dirty="0" smtClean="0"/>
              <a:t>DNA virus with RNA intermediate</a:t>
            </a:r>
          </a:p>
          <a:p>
            <a:r>
              <a:rPr lang="en-US" sz="2400" b="1" dirty="0" smtClean="0"/>
              <a:t>In tumors virus is integrated with little gene expression</a:t>
            </a:r>
          </a:p>
          <a:p>
            <a:r>
              <a:rPr lang="en-US" sz="2400" b="1" dirty="0" smtClean="0"/>
              <a:t>Believed to be from chronic liver damage/loss and replacement causing increased mutations</a:t>
            </a:r>
          </a:p>
          <a:p>
            <a:r>
              <a:rPr lang="en-US" sz="2400" b="1" dirty="0" smtClean="0"/>
              <a:t>(similar to SOS response?)</a:t>
            </a:r>
          </a:p>
        </p:txBody>
      </p:sp>
      <p:pic>
        <p:nvPicPr>
          <p:cNvPr id="53250" name="Picture 2"/>
          <p:cNvPicPr>
            <a:picLocks noGrp="1" noChangeAspect="1" noChangeArrowheads="1"/>
          </p:cNvPicPr>
          <p:nvPr>
            <p:ph type="clipArt" sz="half" idx="2"/>
          </p:nvPr>
        </p:nvPicPr>
        <p:blipFill>
          <a:blip r:embed="rId2" cstate="print"/>
          <a:srcRect/>
          <a:stretch>
            <a:fillRect/>
          </a:stretch>
        </p:blipFill>
        <p:spPr bwMode="auto">
          <a:xfrm>
            <a:off x="4932040" y="1844824"/>
            <a:ext cx="3729930" cy="432047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C32E63A-5A6B-4FB5-8C89-AC061D608838}" type="slidenum">
              <a:rPr lang="en-US" smtClean="0"/>
              <a:pPr>
                <a:defRPr/>
              </a:pPr>
              <a:t>71</a:t>
            </a:fld>
            <a:endParaRPr lang="en-US" dirty="0"/>
          </a:p>
        </p:txBody>
      </p:sp>
      <p:sp>
        <p:nvSpPr>
          <p:cNvPr id="6" name="Footer Placeholder 5"/>
          <p:cNvSpPr>
            <a:spLocks noGrp="1"/>
          </p:cNvSpPr>
          <p:nvPr>
            <p:ph type="ftr" sz="quarter" idx="11"/>
          </p:nvPr>
        </p:nvSpPr>
        <p:spPr/>
        <p:txBody>
          <a:bodyPr/>
          <a:lstStyle/>
          <a:p>
            <a:pPr>
              <a:defRPr/>
            </a:pPr>
            <a:r>
              <a:rPr lang="en-US" smtClean="0"/>
              <a:t>Dr.Wallace Bulimo</a:t>
            </a:r>
            <a:endParaRPr lang="en-US" dirty="0"/>
          </a:p>
        </p:txBody>
      </p:sp>
      <p:sp>
        <p:nvSpPr>
          <p:cNvPr id="2" name="Date Placeholder 1"/>
          <p:cNvSpPr>
            <a:spLocks noGrp="1"/>
          </p:cNvSpPr>
          <p:nvPr>
            <p:ph type="dt" sz="half" idx="10"/>
          </p:nvPr>
        </p:nvSpPr>
        <p:spPr/>
        <p:txBody>
          <a:bodyPr/>
          <a:lstStyle/>
          <a:p>
            <a:pPr>
              <a:defRPr/>
            </a:pPr>
            <a:fld id="{CE08F3FC-2917-48F3-8909-FAF2EF956134}" type="datetime1">
              <a:rPr lang="en-US" smtClean="0"/>
              <a:pPr>
                <a:defRPr/>
              </a:pPr>
              <a:t>03-Dec-13</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DE38F670-8E68-4DCC-BBD3-824237E61DFE}" type="slidenum">
              <a:rPr lang="en-US" sz="1400"/>
              <a:pPr/>
              <a:t>72</a:t>
            </a:fld>
            <a:endParaRPr lang="en-US" sz="1400" dirty="0"/>
          </a:p>
        </p:txBody>
      </p:sp>
      <p:sp>
        <p:nvSpPr>
          <p:cNvPr id="19459" name="Rectangle 2"/>
          <p:cNvSpPr>
            <a:spLocks noGrp="1" noChangeArrowheads="1"/>
          </p:cNvSpPr>
          <p:nvPr>
            <p:ph type="title"/>
          </p:nvPr>
        </p:nvSpPr>
        <p:spPr>
          <a:xfrm>
            <a:off x="457200" y="274638"/>
            <a:ext cx="8229600" cy="1570186"/>
          </a:xfrm>
          <a:effectLst>
            <a:outerShdw dist="35921" dir="2700000" algn="ctr" rotWithShape="0">
              <a:schemeClr val="bg2"/>
            </a:outerShdw>
          </a:effectLst>
        </p:spPr>
        <p:txBody>
          <a:bodyPr>
            <a:normAutofit/>
          </a:bodyPr>
          <a:lstStyle/>
          <a:p>
            <a:r>
              <a:rPr lang="en-US" sz="4000" b="1" dirty="0" smtClean="0">
                <a:solidFill>
                  <a:srgbClr val="FF0000"/>
                </a:solidFill>
                <a:effectLst>
                  <a:outerShdw blurRad="38100" dist="38100" dir="2700000" algn="tl">
                    <a:srgbClr val="000000">
                      <a:alpha val="43137"/>
                    </a:srgbClr>
                  </a:outerShdw>
                </a:effectLst>
              </a:rPr>
              <a:t>DNA Tumor Viruses In Human Cancer</a:t>
            </a:r>
            <a:br>
              <a:rPr lang="en-US" sz="4000" b="1" dirty="0" smtClean="0">
                <a:solidFill>
                  <a:srgbClr val="FF0000"/>
                </a:solidFill>
                <a:effectLst>
                  <a:outerShdw blurRad="38100" dist="38100" dir="2700000" algn="tl">
                    <a:srgbClr val="000000">
                      <a:alpha val="43137"/>
                    </a:srgbClr>
                  </a:outerShdw>
                </a:effectLst>
              </a:rPr>
            </a:br>
            <a:endParaRPr lang="en-US" sz="4000" b="1" dirty="0" smtClean="0">
              <a:solidFill>
                <a:srgbClr val="FF0000"/>
              </a:solidFill>
              <a:effectLst>
                <a:outerShdw blurRad="38100" dist="38100" dir="2700000" algn="tl">
                  <a:srgbClr val="000000">
                    <a:alpha val="43137"/>
                  </a:srgbClr>
                </a:outerShdw>
              </a:effectLst>
            </a:endParaRPr>
          </a:p>
        </p:txBody>
      </p:sp>
      <p:grpSp>
        <p:nvGrpSpPr>
          <p:cNvPr id="2" name="Group 9"/>
          <p:cNvGrpSpPr>
            <a:grpSpLocks/>
          </p:cNvGrpSpPr>
          <p:nvPr/>
        </p:nvGrpSpPr>
        <p:grpSpPr bwMode="auto">
          <a:xfrm>
            <a:off x="0" y="1676400"/>
            <a:ext cx="9144000" cy="3848100"/>
            <a:chOff x="0" y="1056"/>
            <a:chExt cx="6480" cy="2424"/>
          </a:xfrm>
        </p:grpSpPr>
        <p:sp>
          <p:nvSpPr>
            <p:cNvPr id="19463" name="Text Box 3"/>
            <p:cNvSpPr txBox="1">
              <a:spLocks noChangeArrowheads="1"/>
            </p:cNvSpPr>
            <p:nvPr/>
          </p:nvSpPr>
          <p:spPr bwMode="auto">
            <a:xfrm>
              <a:off x="0" y="1056"/>
              <a:ext cx="6480" cy="2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3600" b="1" dirty="0">
                  <a:solidFill>
                    <a:srgbClr val="990000"/>
                  </a:solidFill>
                </a:rPr>
                <a:t>Hepatitis B Virus</a:t>
              </a:r>
            </a:p>
            <a:p>
              <a:pPr>
                <a:spcBef>
                  <a:spcPct val="50000"/>
                </a:spcBef>
              </a:pPr>
              <a:r>
                <a:rPr lang="en-US" sz="2800" b="1" dirty="0"/>
                <a:t>DNA genome</a:t>
              </a:r>
            </a:p>
            <a:p>
              <a:pPr>
                <a:spcBef>
                  <a:spcPct val="50000"/>
                </a:spcBef>
              </a:pPr>
              <a:r>
                <a:rPr lang="en-US" sz="2800" b="1" dirty="0"/>
                <a:t>    			</a:t>
              </a:r>
              <a:r>
                <a:rPr lang="en-US" b="1" dirty="0">
                  <a:solidFill>
                    <a:srgbClr val="800000"/>
                  </a:solidFill>
                </a:rPr>
                <a:t>RNA polymerase II</a:t>
              </a:r>
              <a:endParaRPr lang="en-US" sz="2800" b="1" dirty="0">
                <a:solidFill>
                  <a:srgbClr val="800000"/>
                </a:solidFill>
              </a:endParaRPr>
            </a:p>
            <a:p>
              <a:pPr>
                <a:spcBef>
                  <a:spcPct val="50000"/>
                </a:spcBef>
              </a:pPr>
              <a:r>
                <a:rPr lang="en-US" sz="2800" b="1" dirty="0"/>
                <a:t>RNA Provirus</a:t>
              </a:r>
            </a:p>
            <a:p>
              <a:pPr>
                <a:spcBef>
                  <a:spcPct val="50000"/>
                </a:spcBef>
              </a:pPr>
              <a:r>
                <a:rPr lang="en-US" sz="2800" b="1" dirty="0"/>
                <a:t>			     </a:t>
              </a:r>
              <a:r>
                <a:rPr lang="en-US" b="1" dirty="0">
                  <a:solidFill>
                    <a:srgbClr val="800000"/>
                  </a:solidFill>
                </a:rPr>
                <a:t>Reverse transcriptase</a:t>
              </a:r>
              <a:endParaRPr lang="en-US" sz="2800" b="1" dirty="0">
                <a:solidFill>
                  <a:srgbClr val="800000"/>
                </a:solidFill>
              </a:endParaRPr>
            </a:p>
            <a:p>
              <a:pPr>
                <a:spcBef>
                  <a:spcPct val="50000"/>
                </a:spcBef>
              </a:pPr>
              <a:r>
                <a:rPr lang="en-US" sz="2800" b="1" dirty="0"/>
                <a:t>DNA genome</a:t>
              </a:r>
            </a:p>
          </p:txBody>
        </p:sp>
        <p:sp>
          <p:nvSpPr>
            <p:cNvPr id="19464" name="AutoShape 6"/>
            <p:cNvSpPr>
              <a:spLocks noChangeArrowheads="1"/>
            </p:cNvSpPr>
            <p:nvPr/>
          </p:nvSpPr>
          <p:spPr bwMode="auto">
            <a:xfrm>
              <a:off x="3024" y="1392"/>
              <a:ext cx="192" cy="423"/>
            </a:xfrm>
            <a:prstGeom prst="downArrow">
              <a:avLst>
                <a:gd name="adj1" fmla="val 50000"/>
                <a:gd name="adj2" fmla="val 55078"/>
              </a:avLst>
            </a:prstGeom>
            <a:gradFill rotWithShape="0">
              <a:gsLst>
                <a:gs pos="0">
                  <a:srgbClr val="767600"/>
                </a:gs>
                <a:gs pos="100000">
                  <a:srgbClr val="FFFF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sp>
          <p:nvSpPr>
            <p:cNvPr id="19465" name="AutoShape 7"/>
            <p:cNvSpPr>
              <a:spLocks noChangeArrowheads="1"/>
            </p:cNvSpPr>
            <p:nvPr/>
          </p:nvSpPr>
          <p:spPr bwMode="auto">
            <a:xfrm>
              <a:off x="3024" y="2304"/>
              <a:ext cx="192" cy="423"/>
            </a:xfrm>
            <a:prstGeom prst="downArrow">
              <a:avLst>
                <a:gd name="adj1" fmla="val 50000"/>
                <a:gd name="adj2" fmla="val 55078"/>
              </a:avLst>
            </a:prstGeom>
            <a:gradFill rotWithShape="0">
              <a:gsLst>
                <a:gs pos="0">
                  <a:srgbClr val="767600"/>
                </a:gs>
                <a:gs pos="100000">
                  <a:srgbClr val="FFFF00"/>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dirty="0"/>
            </a:p>
          </p:txBody>
        </p:sp>
      </p:grpSp>
      <p:sp>
        <p:nvSpPr>
          <p:cNvPr id="19461" name="Text Box 10"/>
          <p:cNvSpPr txBox="1">
            <a:spLocks noChangeArrowheads="1"/>
          </p:cNvSpPr>
          <p:nvPr/>
        </p:nvSpPr>
        <p:spPr bwMode="auto">
          <a:xfrm>
            <a:off x="7186789" y="3124201"/>
            <a:ext cx="1981633" cy="461665"/>
          </a:xfrm>
          <a:prstGeom prst="rect">
            <a:avLst/>
          </a:prstGeom>
          <a:solidFill>
            <a:srgbClr val="FFFFCC"/>
          </a:solidFill>
          <a:ln w="9525">
            <a:solidFill>
              <a:srgbClr val="99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dirty="0"/>
              <a:t>Host enzyme</a:t>
            </a:r>
          </a:p>
        </p:txBody>
      </p:sp>
      <p:sp>
        <p:nvSpPr>
          <p:cNvPr id="19462" name="Text Box 11"/>
          <p:cNvSpPr txBox="1">
            <a:spLocks noChangeArrowheads="1"/>
          </p:cNvSpPr>
          <p:nvPr/>
        </p:nvSpPr>
        <p:spPr bwMode="auto">
          <a:xfrm>
            <a:off x="6836834" y="4876801"/>
            <a:ext cx="1960024" cy="461665"/>
          </a:xfrm>
          <a:prstGeom prst="rect">
            <a:avLst/>
          </a:prstGeom>
          <a:solidFill>
            <a:srgbClr val="FFFFCC"/>
          </a:solidFill>
          <a:ln w="9525">
            <a:solidFill>
              <a:srgbClr val="99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dirty="0"/>
              <a:t>Viral enzyme</a:t>
            </a:r>
          </a:p>
        </p:txBody>
      </p:sp>
      <p:sp>
        <p:nvSpPr>
          <p:cNvPr id="10" name="Date Placeholder 9"/>
          <p:cNvSpPr>
            <a:spLocks noGrp="1"/>
          </p:cNvSpPr>
          <p:nvPr>
            <p:ph type="dt" sz="half" idx="10"/>
          </p:nvPr>
        </p:nvSpPr>
        <p:spPr/>
        <p:txBody>
          <a:bodyPr/>
          <a:lstStyle/>
          <a:p>
            <a:fld id="{FA36E2F2-0133-45F3-BB9F-59E8FA630C01}" type="datetime1">
              <a:rPr lang="en-US" smtClean="0"/>
              <a:pPr/>
              <a:t>03-Dec-13</a:t>
            </a:fld>
            <a:endParaRPr lang="en-US"/>
          </a:p>
        </p:txBody>
      </p:sp>
      <p:sp>
        <p:nvSpPr>
          <p:cNvPr id="11" name="Footer Placeholder 10"/>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28417176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512168"/>
          </a:xfrm>
        </p:spPr>
        <p:txBody>
          <a:bodyPr>
            <a:noAutofit/>
          </a:bodyPr>
          <a:lstStyle/>
          <a:p>
            <a:r>
              <a:rPr lang="en-US" sz="4000" b="1" dirty="0" smtClean="0">
                <a:solidFill>
                  <a:srgbClr val="002060"/>
                </a:solidFill>
                <a:effectLst>
                  <a:outerShdw blurRad="38100" dist="38100" dir="2700000" algn="tl">
                    <a:srgbClr val="000000">
                      <a:alpha val="43137"/>
                    </a:srgbClr>
                  </a:outerShdw>
                </a:effectLst>
              </a:rPr>
              <a:t>HEPADNAVIRIDAE </a:t>
            </a:r>
            <a:br>
              <a:rPr lang="en-US" sz="4000" b="1" dirty="0" smtClean="0">
                <a:solidFill>
                  <a:srgbClr val="00206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HEPATITIS B VIRUS </a:t>
            </a:r>
            <a:br>
              <a:rPr lang="en-US" sz="4000" b="1" dirty="0" smtClean="0">
                <a:solidFill>
                  <a:srgbClr val="FF0000"/>
                </a:solidFill>
                <a:effectLst>
                  <a:outerShdw blurRad="38100" dist="38100" dir="2700000" algn="tl">
                    <a:srgbClr val="000000">
                      <a:alpha val="43137"/>
                    </a:srgbClr>
                  </a:outerShdw>
                </a:effectLst>
              </a:rPr>
            </a:br>
            <a:endParaRPr lang="en-US"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Hepatitis B virus is very different from the other DNA tumor viruses. Indeed, even though it is a DNA virus, it is much more similar to the oncornaviruses (RNA tumor viruses) in its mode of replication. The DNA is transcribed into RNA not only for the manufacture of viral proteins but for genome replication. Genomic RNA is transcribed back into genomic DNA. This is called reverse transcription. The latter is not typical of most DNA tumor viruses but reverse transcription is a very important factor in the life cycles of RNA-tumor viruses</a:t>
            </a:r>
            <a:endParaRPr lang="en-US" dirty="0"/>
          </a:p>
        </p:txBody>
      </p:sp>
      <p:sp>
        <p:nvSpPr>
          <p:cNvPr id="4" name="Slide Number Placeholder 3"/>
          <p:cNvSpPr>
            <a:spLocks noGrp="1"/>
          </p:cNvSpPr>
          <p:nvPr>
            <p:ph type="sldNum" sz="quarter" idx="12"/>
          </p:nvPr>
        </p:nvSpPr>
        <p:spPr/>
        <p:txBody>
          <a:bodyPr/>
          <a:lstStyle/>
          <a:p>
            <a:fld id="{6D175E73-957B-46B9-89B2-9D2F733F33A1}"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6" name="Date Placeholder 5"/>
          <p:cNvSpPr>
            <a:spLocks noGrp="1"/>
          </p:cNvSpPr>
          <p:nvPr>
            <p:ph type="dt" sz="half" idx="10"/>
          </p:nvPr>
        </p:nvSpPr>
        <p:spPr/>
        <p:txBody>
          <a:bodyPr/>
          <a:lstStyle/>
          <a:p>
            <a:fld id="{A180E9B8-AB47-434E-8452-98C6D53F7CA3}" type="datetime1">
              <a:rPr lang="en-US" smtClean="0"/>
              <a:pPr/>
              <a:t>03-Dec-13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rgbClr val="FF0000"/>
                </a:solidFill>
                <a:effectLst>
                  <a:outerShdw blurRad="38100" dist="38100" dir="2700000" algn="tl">
                    <a:srgbClr val="000000">
                      <a:alpha val="43137"/>
                    </a:srgbClr>
                  </a:outerShdw>
                </a:effectLst>
              </a:rPr>
              <a:t>Hepatocellular carcinoma</a:t>
            </a:r>
            <a:endParaRPr lang="en-US" sz="5400"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92500" lnSpcReduction="10000"/>
          </a:bodyPr>
          <a:lstStyle/>
          <a:p>
            <a:r>
              <a:rPr lang="en-US" b="1" dirty="0" smtClean="0"/>
              <a:t>Hepatocellular carcinoma</a:t>
            </a:r>
            <a:r>
              <a:rPr lang="en-US" dirty="0" smtClean="0"/>
              <a:t> (HCC, also called </a:t>
            </a:r>
            <a:r>
              <a:rPr lang="en-US" b="1" dirty="0" smtClean="0"/>
              <a:t>malignant hepatoma</a:t>
            </a:r>
            <a:r>
              <a:rPr lang="en-US" dirty="0" smtClean="0"/>
              <a:t>) is a primary malignancy (cancer) of the liver. Most cases of HCC are secondary to either a viral hepatitide infection (hepatitis B or C) or cirrhosis (alcoholism being the most common cause of hepatic cirrhosis).In countries where hepatitis is not endemic, most malignant cancers in the liver are not primary HCC but metastasis (spread) of cancer from elsewhere in the body, e.g., the colon.</a:t>
            </a:r>
            <a:endParaRPr lang="en-US" dirty="0"/>
          </a:p>
        </p:txBody>
      </p:sp>
      <p:sp>
        <p:nvSpPr>
          <p:cNvPr id="2" name="Footer Placeholder 1"/>
          <p:cNvSpPr>
            <a:spLocks noGrp="1"/>
          </p:cNvSpPr>
          <p:nvPr>
            <p:ph type="ftr" sz="quarter" idx="11"/>
          </p:nvPr>
        </p:nvSpPr>
        <p:spPr/>
        <p:txBody>
          <a:bodyPr/>
          <a:lstStyle/>
          <a:p>
            <a:r>
              <a:rPr lang="en-US" smtClean="0"/>
              <a:t>Dr.Wallace Bulimo</a:t>
            </a:r>
            <a:endParaRPr lang="en-US" dirty="0"/>
          </a:p>
        </p:txBody>
      </p:sp>
      <p:sp>
        <p:nvSpPr>
          <p:cNvPr id="3" name="Slide Number Placeholder 2"/>
          <p:cNvSpPr>
            <a:spLocks noGrp="1"/>
          </p:cNvSpPr>
          <p:nvPr>
            <p:ph type="sldNum" sz="quarter" idx="12"/>
          </p:nvPr>
        </p:nvSpPr>
        <p:spPr/>
        <p:txBody>
          <a:bodyPr/>
          <a:lstStyle/>
          <a:p>
            <a:fld id="{6D175E73-957B-46B9-89B2-9D2F733F33A1}" type="slidenum">
              <a:rPr lang="en-US" smtClean="0"/>
              <a:pPr/>
              <a:t>74</a:t>
            </a:fld>
            <a:endParaRPr lang="en-US" dirty="0"/>
          </a:p>
        </p:txBody>
      </p:sp>
      <p:sp>
        <p:nvSpPr>
          <p:cNvPr id="6" name="Date Placeholder 5"/>
          <p:cNvSpPr>
            <a:spLocks noGrp="1"/>
          </p:cNvSpPr>
          <p:nvPr>
            <p:ph type="dt" sz="half" idx="10"/>
          </p:nvPr>
        </p:nvSpPr>
        <p:spPr/>
        <p:txBody>
          <a:bodyPr/>
          <a:lstStyle/>
          <a:p>
            <a:fld id="{B40CDECE-E7B0-4DC5-AB99-0D0B3003F50A}" type="datetime1">
              <a:rPr lang="en-US" smtClean="0"/>
              <a:pPr/>
              <a:t>03-Dec-13</a:t>
            </a:fld>
            <a:endParaRPr lang="en-US" dirty="0"/>
          </a:p>
        </p:txBody>
      </p:sp>
    </p:spTree>
    <p:extLst>
      <p:ext uri="{BB962C8B-B14F-4D97-AF65-F5344CB8AC3E}">
        <p14:creationId xmlns="" xmlns:p14="http://schemas.microsoft.com/office/powerpoint/2010/main" val="2787450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p:spPr>
        <p:txBody>
          <a:bodyPr/>
          <a:lstStyle/>
          <a:p>
            <a:fld id="{D61872F7-D77A-4517-9218-3B3BF5A8F8F0}" type="slidenum">
              <a:rPr lang="en-US"/>
              <a:pPr/>
              <a:t>75</a:t>
            </a:fld>
            <a:endParaRPr lang="en-US" dirty="0"/>
          </a:p>
        </p:txBody>
      </p:sp>
      <p:sp>
        <p:nvSpPr>
          <p:cNvPr id="2" name="Rectangle 2"/>
          <p:cNvSpPr>
            <a:spLocks noGrp="1" noChangeArrowheads="1"/>
          </p:cNvSpPr>
          <p:nvPr>
            <p:ph type="title"/>
          </p:nvPr>
        </p:nvSpPr>
        <p:spPr>
          <a:effectLst>
            <a:outerShdw dist="35921" dir="2700000" algn="ctr" rotWithShape="0">
              <a:schemeClr val="bg2"/>
            </a:outerShdw>
          </a:effectLst>
        </p:spPr>
        <p:txBody>
          <a:bodyPr>
            <a:normAutofit/>
          </a:bodyPr>
          <a:lstStyle/>
          <a:p>
            <a:pPr>
              <a:defRPr/>
            </a:pPr>
            <a:r>
              <a:rPr lang="en-US" sz="6000" b="1" dirty="0" smtClean="0">
                <a:solidFill>
                  <a:srgbClr val="FF0000"/>
                </a:solidFill>
                <a:effectLst>
                  <a:outerShdw blurRad="38100" dist="38100" dir="2700000" algn="tl">
                    <a:srgbClr val="000000">
                      <a:alpha val="43137"/>
                    </a:srgbClr>
                  </a:outerShdw>
                </a:effectLst>
              </a:rPr>
              <a:t>RNA Tumor Viruses</a:t>
            </a:r>
          </a:p>
        </p:txBody>
      </p:sp>
      <p:sp>
        <p:nvSpPr>
          <p:cNvPr id="29699" name="Text Box 3"/>
          <p:cNvSpPr txBox="1">
            <a:spLocks noChangeArrowheads="1"/>
          </p:cNvSpPr>
          <p:nvPr/>
        </p:nvSpPr>
        <p:spPr bwMode="auto">
          <a:xfrm>
            <a:off x="0" y="4495801"/>
            <a:ext cx="9144000" cy="1160463"/>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800" b="1" dirty="0"/>
              <a:t> </a:t>
            </a:r>
            <a:r>
              <a:rPr lang="en-US" sz="2800" b="1" dirty="0">
                <a:solidFill>
                  <a:srgbClr val="990000"/>
                </a:solidFill>
              </a:rPr>
              <a:t>Human T cell lymphotropic virus -2 (HTLV-2)</a:t>
            </a:r>
          </a:p>
          <a:p>
            <a:pPr>
              <a:spcBef>
                <a:spcPct val="50000"/>
              </a:spcBef>
            </a:pPr>
            <a:r>
              <a:rPr lang="en-US" sz="2800" b="1" dirty="0"/>
              <a:t>	Hairy cell leukemia </a:t>
            </a:r>
            <a:endParaRPr lang="en-US" sz="4000" b="1" dirty="0">
              <a:solidFill>
                <a:srgbClr val="009900"/>
              </a:solidFill>
            </a:endParaRPr>
          </a:p>
        </p:txBody>
      </p:sp>
      <p:sp>
        <p:nvSpPr>
          <p:cNvPr id="29701" name="Text Box 4"/>
          <p:cNvSpPr txBox="1">
            <a:spLocks noChangeArrowheads="1"/>
          </p:cNvSpPr>
          <p:nvPr/>
        </p:nvSpPr>
        <p:spPr bwMode="auto">
          <a:xfrm>
            <a:off x="543279" y="1539876"/>
            <a:ext cx="7568931" cy="861774"/>
          </a:xfrm>
          <a:prstGeom prst="rect">
            <a:avLst/>
          </a:prstGeom>
          <a:noFill/>
          <a:ln w="9525">
            <a:noFill/>
            <a:miter lim="800000"/>
            <a:headEnd/>
            <a:tailEnd/>
          </a:ln>
        </p:spPr>
        <p:txBody>
          <a:bodyPr wrap="none">
            <a:spAutoFit/>
          </a:bodyPr>
          <a:lstStyle/>
          <a:p>
            <a:pPr>
              <a:spcBef>
                <a:spcPct val="50000"/>
              </a:spcBef>
            </a:pPr>
            <a:r>
              <a:rPr lang="en-US" sz="3200" b="1" dirty="0">
                <a:solidFill>
                  <a:srgbClr val="800000"/>
                </a:solidFill>
              </a:rPr>
              <a:t>Retroviruses known to cause human cancer</a:t>
            </a:r>
          </a:p>
          <a:p>
            <a:endParaRPr lang="en-US" dirty="0"/>
          </a:p>
        </p:txBody>
      </p:sp>
      <p:sp>
        <p:nvSpPr>
          <p:cNvPr id="3" name="Text Box 5"/>
          <p:cNvSpPr txBox="1">
            <a:spLocks noChangeArrowheads="1"/>
          </p:cNvSpPr>
          <p:nvPr/>
        </p:nvSpPr>
        <p:spPr bwMode="auto">
          <a:xfrm>
            <a:off x="416279" y="2389188"/>
            <a:ext cx="8243711" cy="1801812"/>
          </a:xfrm>
          <a:prstGeom prst="rect">
            <a:avLst/>
          </a:prstGeom>
          <a:noFill/>
          <a:ln w="9525">
            <a:noFill/>
            <a:miter lim="800000"/>
            <a:headEnd/>
            <a:tailEnd/>
          </a:ln>
        </p:spPr>
        <p:txBody>
          <a:bodyPr wrap="none">
            <a:spAutoFit/>
          </a:bodyPr>
          <a:lstStyle/>
          <a:p>
            <a:pPr>
              <a:spcBef>
                <a:spcPct val="50000"/>
              </a:spcBef>
              <a:buFontTx/>
              <a:buChar char="•"/>
            </a:pPr>
            <a:r>
              <a:rPr lang="en-US" sz="2800" b="1" dirty="0">
                <a:solidFill>
                  <a:srgbClr val="990000"/>
                </a:solidFill>
              </a:rPr>
              <a:t> Human T cell lymphotropic virus -1 (HTLV-1)</a:t>
            </a:r>
          </a:p>
          <a:p>
            <a:pPr>
              <a:spcBef>
                <a:spcPct val="50000"/>
              </a:spcBef>
            </a:pPr>
            <a:r>
              <a:rPr lang="en-US" sz="2800" b="1" dirty="0"/>
              <a:t>	Adult T cell leukemia, Sezary T-cell leukemia</a:t>
            </a:r>
          </a:p>
          <a:p>
            <a:pPr>
              <a:spcBef>
                <a:spcPct val="50000"/>
              </a:spcBef>
            </a:pPr>
            <a:r>
              <a:rPr lang="en-US" sz="2800" b="1" dirty="0"/>
              <a:t>		Africa, Caribbean,  Some Japanese Islands</a:t>
            </a:r>
          </a:p>
        </p:txBody>
      </p:sp>
      <p:sp>
        <p:nvSpPr>
          <p:cNvPr id="29702" name="Text Box 6"/>
          <p:cNvSpPr txBox="1">
            <a:spLocks noChangeArrowheads="1"/>
          </p:cNvSpPr>
          <p:nvPr/>
        </p:nvSpPr>
        <p:spPr bwMode="auto">
          <a:xfrm>
            <a:off x="3889022" y="5937251"/>
            <a:ext cx="1217000" cy="707886"/>
          </a:xfrm>
          <a:prstGeom prst="rect">
            <a:avLst/>
          </a:prstGeom>
          <a:noFill/>
          <a:ln w="9525">
            <a:noFill/>
            <a:miter lim="800000"/>
            <a:headEnd/>
            <a:tailEnd/>
          </a:ln>
        </p:spPr>
        <p:txBody>
          <a:bodyPr wrap="none">
            <a:spAutoFit/>
          </a:bodyPr>
          <a:lstStyle/>
          <a:p>
            <a:pPr>
              <a:spcBef>
                <a:spcPct val="50000"/>
              </a:spcBef>
              <a:buFontTx/>
              <a:buChar char="•"/>
            </a:pPr>
            <a:r>
              <a:rPr lang="en-US" sz="2800" b="1" dirty="0">
                <a:solidFill>
                  <a:srgbClr val="990000"/>
                </a:solidFill>
              </a:rPr>
              <a:t> HIV</a:t>
            </a:r>
            <a:r>
              <a:rPr lang="en-US" sz="4000" b="1" dirty="0">
                <a:solidFill>
                  <a:srgbClr val="009900"/>
                </a:solidFill>
              </a:rPr>
              <a:t>?</a:t>
            </a:r>
            <a:endParaRPr lang="en-US" dirty="0"/>
          </a:p>
        </p:txBody>
      </p:sp>
      <p:sp>
        <p:nvSpPr>
          <p:cNvPr id="8" name="Footer Placeholder 7"/>
          <p:cNvSpPr>
            <a:spLocks noGrp="1"/>
          </p:cNvSpPr>
          <p:nvPr>
            <p:ph type="ftr" sz="quarter" idx="11"/>
          </p:nvPr>
        </p:nvSpPr>
        <p:spPr/>
        <p:txBody>
          <a:bodyPr/>
          <a:lstStyle/>
          <a:p>
            <a:r>
              <a:rPr lang="en-US" smtClean="0"/>
              <a:t>Dr.Wallace Bulimo</a:t>
            </a:r>
            <a:endParaRPr lang="en-US" dirty="0"/>
          </a:p>
        </p:txBody>
      </p:sp>
      <p:sp>
        <p:nvSpPr>
          <p:cNvPr id="4" name="Date Placeholder 3"/>
          <p:cNvSpPr>
            <a:spLocks noGrp="1"/>
          </p:cNvSpPr>
          <p:nvPr>
            <p:ph type="dt" sz="half" idx="10"/>
          </p:nvPr>
        </p:nvSpPr>
        <p:spPr/>
        <p:txBody>
          <a:bodyPr/>
          <a:lstStyle/>
          <a:p>
            <a:fld id="{D148057E-7992-44CA-A62C-6CFFEEE88414}"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wipe(left)">
                                      <p:cBhvr>
                                        <p:cTn id="12" dur="5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9702"/>
                                        </p:tgtEl>
                                        <p:attrNameLst>
                                          <p:attrName>style.visibility</p:attrName>
                                        </p:attrNameLst>
                                      </p:cBhvr>
                                      <p:to>
                                        <p:strVal val="visible"/>
                                      </p:to>
                                    </p:set>
                                    <p:anim calcmode="lin" valueType="num">
                                      <p:cBhvr>
                                        <p:cTn id="17" dur="500" fill="hold"/>
                                        <p:tgtEl>
                                          <p:spTgt spid="29702"/>
                                        </p:tgtEl>
                                        <p:attrNameLst>
                                          <p:attrName>ppt_w</p:attrName>
                                        </p:attrNameLst>
                                      </p:cBhvr>
                                      <p:tavLst>
                                        <p:tav tm="0">
                                          <p:val>
                                            <p:fltVal val="0"/>
                                          </p:val>
                                        </p:tav>
                                        <p:tav tm="100000">
                                          <p:val>
                                            <p:strVal val="#ppt_w"/>
                                          </p:val>
                                        </p:tav>
                                      </p:tavLst>
                                    </p:anim>
                                    <p:anim calcmode="lin" valueType="num">
                                      <p:cBhvr>
                                        <p:cTn id="18" dur="500" fill="hold"/>
                                        <p:tgtEl>
                                          <p:spTgt spid="297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3" grpId="0" autoUpdateAnimBg="0"/>
      <p:bldP spid="29702"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p:spPr>
        <p:txBody>
          <a:bodyPr/>
          <a:lstStyle/>
          <a:p>
            <a:fld id="{4801F665-6F94-4F22-B3D4-2EAE042253E7}" type="slidenum">
              <a:rPr lang="en-US"/>
              <a:pPr/>
              <a:t>76</a:t>
            </a:fld>
            <a:endParaRPr lang="en-US" dirty="0"/>
          </a:p>
        </p:txBody>
      </p:sp>
      <p:sp>
        <p:nvSpPr>
          <p:cNvPr id="57346" name="Rectangle 2"/>
          <p:cNvSpPr>
            <a:spLocks noGrp="1" noChangeArrowheads="1"/>
          </p:cNvSpPr>
          <p:nvPr>
            <p:ph type="title"/>
          </p:nvPr>
        </p:nvSpPr>
        <p:spPr>
          <a:xfrm>
            <a:off x="677333" y="0"/>
            <a:ext cx="7772400" cy="1143000"/>
          </a:xfrm>
          <a:effectLst>
            <a:outerShdw dist="35921" dir="2700000" algn="ctr" rotWithShape="0">
              <a:schemeClr val="bg2"/>
            </a:outerShdw>
          </a:effectLst>
        </p:spPr>
        <p:txBody>
          <a:bodyPr>
            <a:normAutofit/>
          </a:bodyPr>
          <a:lstStyle/>
          <a:p>
            <a:pPr>
              <a:defRPr/>
            </a:pPr>
            <a:r>
              <a:rPr lang="en-US" sz="6000" b="1" dirty="0" smtClean="0">
                <a:solidFill>
                  <a:srgbClr val="FF0000"/>
                </a:solidFill>
              </a:rPr>
              <a:t>Proto-oncogenes</a:t>
            </a:r>
          </a:p>
        </p:txBody>
      </p:sp>
      <p:sp>
        <p:nvSpPr>
          <p:cNvPr id="53252" name="Line 3"/>
          <p:cNvSpPr>
            <a:spLocks noChangeShapeType="1"/>
          </p:cNvSpPr>
          <p:nvPr/>
        </p:nvSpPr>
        <p:spPr bwMode="auto">
          <a:xfrm>
            <a:off x="838200" y="2286000"/>
            <a:ext cx="1371600" cy="0"/>
          </a:xfrm>
          <a:prstGeom prst="line">
            <a:avLst/>
          </a:prstGeom>
          <a:noFill/>
          <a:ln w="76200">
            <a:solidFill>
              <a:schemeClr val="tx1"/>
            </a:solidFill>
            <a:round/>
            <a:headEnd/>
            <a:tailEnd/>
          </a:ln>
        </p:spPr>
        <p:txBody>
          <a:bodyPr wrap="none" anchor="ctr"/>
          <a:lstStyle/>
          <a:p>
            <a:endParaRPr lang="en-US" dirty="0"/>
          </a:p>
        </p:txBody>
      </p:sp>
      <p:sp>
        <p:nvSpPr>
          <p:cNvPr id="53253" name="Line 5"/>
          <p:cNvSpPr>
            <a:spLocks noChangeShapeType="1"/>
          </p:cNvSpPr>
          <p:nvPr/>
        </p:nvSpPr>
        <p:spPr bwMode="auto">
          <a:xfrm>
            <a:off x="2438400" y="2286000"/>
            <a:ext cx="1371600" cy="0"/>
          </a:xfrm>
          <a:prstGeom prst="line">
            <a:avLst/>
          </a:prstGeom>
          <a:noFill/>
          <a:ln w="76200">
            <a:solidFill>
              <a:schemeClr val="tx1"/>
            </a:solidFill>
            <a:round/>
            <a:headEnd/>
            <a:tailEnd/>
          </a:ln>
        </p:spPr>
        <p:txBody>
          <a:bodyPr wrap="none" anchor="ctr"/>
          <a:lstStyle/>
          <a:p>
            <a:endParaRPr lang="en-US" dirty="0"/>
          </a:p>
        </p:txBody>
      </p:sp>
      <p:sp>
        <p:nvSpPr>
          <p:cNvPr id="53254" name="Line 6"/>
          <p:cNvSpPr>
            <a:spLocks noChangeShapeType="1"/>
          </p:cNvSpPr>
          <p:nvPr/>
        </p:nvSpPr>
        <p:spPr bwMode="auto">
          <a:xfrm>
            <a:off x="5029200" y="2286000"/>
            <a:ext cx="1371600" cy="0"/>
          </a:xfrm>
          <a:prstGeom prst="line">
            <a:avLst/>
          </a:prstGeom>
          <a:noFill/>
          <a:ln w="76200">
            <a:solidFill>
              <a:schemeClr val="tx1"/>
            </a:solidFill>
            <a:round/>
            <a:headEnd/>
            <a:tailEnd/>
          </a:ln>
        </p:spPr>
        <p:txBody>
          <a:bodyPr wrap="none" anchor="ctr"/>
          <a:lstStyle/>
          <a:p>
            <a:endParaRPr lang="en-US" dirty="0"/>
          </a:p>
        </p:txBody>
      </p:sp>
      <p:sp>
        <p:nvSpPr>
          <p:cNvPr id="53255" name="Line 7"/>
          <p:cNvSpPr>
            <a:spLocks noChangeShapeType="1"/>
          </p:cNvSpPr>
          <p:nvPr/>
        </p:nvSpPr>
        <p:spPr bwMode="auto">
          <a:xfrm>
            <a:off x="6553200" y="2286000"/>
            <a:ext cx="1371600" cy="0"/>
          </a:xfrm>
          <a:prstGeom prst="line">
            <a:avLst/>
          </a:prstGeom>
          <a:noFill/>
          <a:ln w="76200">
            <a:solidFill>
              <a:schemeClr val="tx1"/>
            </a:solidFill>
            <a:round/>
            <a:headEnd/>
            <a:tailEnd/>
          </a:ln>
        </p:spPr>
        <p:txBody>
          <a:bodyPr wrap="none" anchor="ctr"/>
          <a:lstStyle/>
          <a:p>
            <a:endParaRPr lang="en-US" dirty="0"/>
          </a:p>
        </p:txBody>
      </p:sp>
      <p:sp>
        <p:nvSpPr>
          <p:cNvPr id="53256" name="Text Box 8"/>
          <p:cNvSpPr txBox="1">
            <a:spLocks noChangeArrowheads="1"/>
          </p:cNvSpPr>
          <p:nvPr/>
        </p:nvSpPr>
        <p:spPr bwMode="auto">
          <a:xfrm>
            <a:off x="914400" y="1676400"/>
            <a:ext cx="2743200" cy="369332"/>
          </a:xfrm>
          <a:prstGeom prst="rect">
            <a:avLst/>
          </a:prstGeom>
          <a:noFill/>
          <a:ln w="9525">
            <a:noFill/>
            <a:miter lim="800000"/>
            <a:headEnd/>
            <a:tailEnd/>
          </a:ln>
        </p:spPr>
        <p:txBody>
          <a:bodyPr>
            <a:spAutoFit/>
          </a:bodyPr>
          <a:lstStyle/>
          <a:p>
            <a:pPr>
              <a:spcBef>
                <a:spcPct val="50000"/>
              </a:spcBef>
            </a:pPr>
            <a:r>
              <a:rPr lang="en-US" dirty="0"/>
              <a:t>Heterozygote</a:t>
            </a:r>
          </a:p>
        </p:txBody>
      </p:sp>
      <p:sp>
        <p:nvSpPr>
          <p:cNvPr id="53257" name="Text Box 9"/>
          <p:cNvSpPr txBox="1">
            <a:spLocks noChangeArrowheads="1"/>
          </p:cNvSpPr>
          <p:nvPr/>
        </p:nvSpPr>
        <p:spPr bwMode="auto">
          <a:xfrm>
            <a:off x="5181600" y="1676400"/>
            <a:ext cx="2590800" cy="369332"/>
          </a:xfrm>
          <a:prstGeom prst="rect">
            <a:avLst/>
          </a:prstGeom>
          <a:noFill/>
          <a:ln w="9525">
            <a:noFill/>
            <a:miter lim="800000"/>
            <a:headEnd/>
            <a:tailEnd/>
          </a:ln>
        </p:spPr>
        <p:txBody>
          <a:bodyPr>
            <a:spAutoFit/>
          </a:bodyPr>
          <a:lstStyle/>
          <a:p>
            <a:pPr>
              <a:spcBef>
                <a:spcPct val="50000"/>
              </a:spcBef>
            </a:pPr>
            <a:r>
              <a:rPr lang="en-US" dirty="0"/>
              <a:t>Homozygote</a:t>
            </a:r>
          </a:p>
        </p:txBody>
      </p:sp>
      <p:sp>
        <p:nvSpPr>
          <p:cNvPr id="53258" name="Text Box 10"/>
          <p:cNvSpPr txBox="1">
            <a:spLocks noChangeArrowheads="1"/>
          </p:cNvSpPr>
          <p:nvPr/>
        </p:nvSpPr>
        <p:spPr bwMode="auto">
          <a:xfrm>
            <a:off x="0" y="2514600"/>
            <a:ext cx="8991600" cy="784830"/>
          </a:xfrm>
          <a:prstGeom prst="rect">
            <a:avLst/>
          </a:prstGeom>
          <a:noFill/>
          <a:ln w="9525">
            <a:noFill/>
            <a:miter lim="800000"/>
            <a:headEnd/>
            <a:tailEnd/>
          </a:ln>
        </p:spPr>
        <p:txBody>
          <a:bodyPr>
            <a:spAutoFit/>
          </a:bodyPr>
          <a:lstStyle/>
          <a:p>
            <a:pPr algn="l">
              <a:spcBef>
                <a:spcPct val="50000"/>
              </a:spcBef>
            </a:pPr>
            <a:r>
              <a:rPr lang="en-US" dirty="0"/>
              <a:t>	Allele 1            Allele 2		    Allele 1            Allele 2</a:t>
            </a:r>
          </a:p>
          <a:p>
            <a:pPr algn="l">
              <a:spcBef>
                <a:spcPct val="50000"/>
              </a:spcBef>
            </a:pPr>
            <a:r>
              <a:rPr lang="en-US" dirty="0"/>
              <a:t>	Normal             Mutant		    Mutant	      Mutant</a:t>
            </a:r>
          </a:p>
        </p:txBody>
      </p:sp>
      <p:sp>
        <p:nvSpPr>
          <p:cNvPr id="57355" name="Oval 11"/>
          <p:cNvSpPr>
            <a:spLocks noChangeArrowheads="1"/>
          </p:cNvSpPr>
          <p:nvPr/>
        </p:nvSpPr>
        <p:spPr bwMode="auto">
          <a:xfrm>
            <a:off x="1371600" y="3886200"/>
            <a:ext cx="381000" cy="3810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dirty="0"/>
          </a:p>
        </p:txBody>
      </p:sp>
      <p:sp>
        <p:nvSpPr>
          <p:cNvPr id="53260" name="Oval 12"/>
          <p:cNvSpPr>
            <a:spLocks noChangeArrowheads="1"/>
          </p:cNvSpPr>
          <p:nvPr/>
        </p:nvSpPr>
        <p:spPr bwMode="auto">
          <a:xfrm>
            <a:off x="2438400" y="3962400"/>
            <a:ext cx="1143000" cy="228600"/>
          </a:xfrm>
          <a:prstGeom prst="ellipse">
            <a:avLst/>
          </a:prstGeom>
          <a:gradFill rotWithShape="0">
            <a:gsLst>
              <a:gs pos="0">
                <a:srgbClr val="993366"/>
              </a:gs>
              <a:gs pos="100000">
                <a:srgbClr val="47182F"/>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3261" name="Oval 13"/>
          <p:cNvSpPr>
            <a:spLocks noChangeArrowheads="1"/>
          </p:cNvSpPr>
          <p:nvPr/>
        </p:nvSpPr>
        <p:spPr bwMode="auto">
          <a:xfrm>
            <a:off x="4953000" y="4038600"/>
            <a:ext cx="1143000" cy="228600"/>
          </a:xfrm>
          <a:prstGeom prst="ellipse">
            <a:avLst/>
          </a:prstGeom>
          <a:gradFill rotWithShape="0">
            <a:gsLst>
              <a:gs pos="0">
                <a:srgbClr val="993366"/>
              </a:gs>
              <a:gs pos="100000">
                <a:srgbClr val="47182F"/>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3262" name="Oval 14"/>
          <p:cNvSpPr>
            <a:spLocks noChangeArrowheads="1"/>
          </p:cNvSpPr>
          <p:nvPr/>
        </p:nvSpPr>
        <p:spPr bwMode="auto">
          <a:xfrm>
            <a:off x="6629400" y="4038600"/>
            <a:ext cx="1143000" cy="228600"/>
          </a:xfrm>
          <a:prstGeom prst="ellipse">
            <a:avLst/>
          </a:prstGeom>
          <a:gradFill rotWithShape="0">
            <a:gsLst>
              <a:gs pos="0">
                <a:srgbClr val="993366"/>
              </a:gs>
              <a:gs pos="100000">
                <a:srgbClr val="47182F"/>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3263" name="Line 16"/>
          <p:cNvSpPr>
            <a:spLocks noChangeShapeType="1"/>
          </p:cNvSpPr>
          <p:nvPr/>
        </p:nvSpPr>
        <p:spPr bwMode="auto">
          <a:xfrm>
            <a:off x="762000" y="6248400"/>
            <a:ext cx="3124200" cy="0"/>
          </a:xfrm>
          <a:prstGeom prst="line">
            <a:avLst/>
          </a:prstGeom>
          <a:noFill/>
          <a:ln w="76200">
            <a:solidFill>
              <a:schemeClr val="tx1"/>
            </a:solidFill>
            <a:round/>
            <a:headEnd/>
            <a:tailEnd/>
          </a:ln>
        </p:spPr>
        <p:txBody>
          <a:bodyPr wrap="none" anchor="ctr"/>
          <a:lstStyle/>
          <a:p>
            <a:endParaRPr lang="en-US" dirty="0"/>
          </a:p>
        </p:txBody>
      </p:sp>
      <p:sp>
        <p:nvSpPr>
          <p:cNvPr id="53264" name="Line 17"/>
          <p:cNvSpPr>
            <a:spLocks noChangeShapeType="1"/>
          </p:cNvSpPr>
          <p:nvPr/>
        </p:nvSpPr>
        <p:spPr bwMode="auto">
          <a:xfrm>
            <a:off x="762000" y="6400800"/>
            <a:ext cx="3124200" cy="0"/>
          </a:xfrm>
          <a:prstGeom prst="line">
            <a:avLst/>
          </a:prstGeom>
          <a:noFill/>
          <a:ln w="76200">
            <a:solidFill>
              <a:schemeClr val="tx1"/>
            </a:solidFill>
            <a:round/>
            <a:headEnd/>
            <a:tailEnd/>
          </a:ln>
        </p:spPr>
        <p:txBody>
          <a:bodyPr wrap="none" anchor="ctr"/>
          <a:lstStyle/>
          <a:p>
            <a:endParaRPr lang="en-US" dirty="0"/>
          </a:p>
        </p:txBody>
      </p:sp>
      <p:sp>
        <p:nvSpPr>
          <p:cNvPr id="53265" name="Line 18"/>
          <p:cNvSpPr>
            <a:spLocks noChangeShapeType="1"/>
          </p:cNvSpPr>
          <p:nvPr/>
        </p:nvSpPr>
        <p:spPr bwMode="auto">
          <a:xfrm>
            <a:off x="5029200" y="6248400"/>
            <a:ext cx="3124200" cy="0"/>
          </a:xfrm>
          <a:prstGeom prst="line">
            <a:avLst/>
          </a:prstGeom>
          <a:noFill/>
          <a:ln w="76200">
            <a:solidFill>
              <a:schemeClr val="tx1"/>
            </a:solidFill>
            <a:round/>
            <a:headEnd/>
            <a:tailEnd/>
          </a:ln>
        </p:spPr>
        <p:txBody>
          <a:bodyPr wrap="none" anchor="ctr"/>
          <a:lstStyle/>
          <a:p>
            <a:endParaRPr lang="en-US" dirty="0"/>
          </a:p>
        </p:txBody>
      </p:sp>
      <p:sp>
        <p:nvSpPr>
          <p:cNvPr id="53266" name="Line 19"/>
          <p:cNvSpPr>
            <a:spLocks noChangeShapeType="1"/>
          </p:cNvSpPr>
          <p:nvPr/>
        </p:nvSpPr>
        <p:spPr bwMode="auto">
          <a:xfrm>
            <a:off x="5029200" y="6400800"/>
            <a:ext cx="3124200" cy="0"/>
          </a:xfrm>
          <a:prstGeom prst="line">
            <a:avLst/>
          </a:prstGeom>
          <a:noFill/>
          <a:ln w="76200">
            <a:solidFill>
              <a:schemeClr val="tx1"/>
            </a:solidFill>
            <a:round/>
            <a:headEnd/>
            <a:tailEnd/>
          </a:ln>
        </p:spPr>
        <p:txBody>
          <a:bodyPr wrap="none" anchor="ctr"/>
          <a:lstStyle/>
          <a:p>
            <a:endParaRPr lang="en-US" dirty="0"/>
          </a:p>
        </p:txBody>
      </p:sp>
      <p:sp>
        <p:nvSpPr>
          <p:cNvPr id="57364" name="Oval 20"/>
          <p:cNvSpPr>
            <a:spLocks noChangeArrowheads="1"/>
          </p:cNvSpPr>
          <p:nvPr/>
        </p:nvSpPr>
        <p:spPr bwMode="auto">
          <a:xfrm>
            <a:off x="838200" y="5943600"/>
            <a:ext cx="1143000" cy="228600"/>
          </a:xfrm>
          <a:prstGeom prst="ellipse">
            <a:avLst/>
          </a:prstGeom>
          <a:gradFill rotWithShape="0">
            <a:gsLst>
              <a:gs pos="0">
                <a:srgbClr val="993366"/>
              </a:gs>
              <a:gs pos="100000">
                <a:srgbClr val="47182F"/>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7365" name="Oval 21"/>
          <p:cNvSpPr>
            <a:spLocks noChangeArrowheads="1"/>
          </p:cNvSpPr>
          <p:nvPr/>
        </p:nvSpPr>
        <p:spPr bwMode="auto">
          <a:xfrm>
            <a:off x="5029200" y="5943600"/>
            <a:ext cx="1143000" cy="228600"/>
          </a:xfrm>
          <a:prstGeom prst="ellipse">
            <a:avLst/>
          </a:prstGeom>
          <a:gradFill rotWithShape="0">
            <a:gsLst>
              <a:gs pos="0">
                <a:srgbClr val="993366"/>
              </a:gs>
              <a:gs pos="100000">
                <a:srgbClr val="47182F"/>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3269" name="Text Box 22"/>
          <p:cNvSpPr txBox="1">
            <a:spLocks noChangeArrowheads="1"/>
          </p:cNvSpPr>
          <p:nvPr/>
        </p:nvSpPr>
        <p:spPr bwMode="auto">
          <a:xfrm>
            <a:off x="762000" y="6400800"/>
            <a:ext cx="3124200" cy="369332"/>
          </a:xfrm>
          <a:prstGeom prst="rect">
            <a:avLst/>
          </a:prstGeom>
          <a:noFill/>
          <a:ln w="9525">
            <a:noFill/>
            <a:miter lim="800000"/>
            <a:headEnd/>
            <a:tailEnd/>
          </a:ln>
        </p:spPr>
        <p:txBody>
          <a:bodyPr>
            <a:spAutoFit/>
          </a:bodyPr>
          <a:lstStyle/>
          <a:p>
            <a:pPr>
              <a:spcBef>
                <a:spcPct val="50000"/>
              </a:spcBef>
            </a:pPr>
            <a:r>
              <a:rPr lang="en-US" dirty="0"/>
              <a:t>Function gained</a:t>
            </a:r>
          </a:p>
        </p:txBody>
      </p:sp>
      <p:sp>
        <p:nvSpPr>
          <p:cNvPr id="53270" name="Text Box 23"/>
          <p:cNvSpPr txBox="1">
            <a:spLocks noChangeArrowheads="1"/>
          </p:cNvSpPr>
          <p:nvPr/>
        </p:nvSpPr>
        <p:spPr bwMode="auto">
          <a:xfrm>
            <a:off x="5029200" y="6400800"/>
            <a:ext cx="2895600" cy="369332"/>
          </a:xfrm>
          <a:prstGeom prst="rect">
            <a:avLst/>
          </a:prstGeom>
          <a:noFill/>
          <a:ln w="9525">
            <a:noFill/>
            <a:miter lim="800000"/>
            <a:headEnd/>
            <a:tailEnd/>
          </a:ln>
        </p:spPr>
        <p:txBody>
          <a:bodyPr>
            <a:spAutoFit/>
          </a:bodyPr>
          <a:lstStyle/>
          <a:p>
            <a:pPr>
              <a:spcBef>
                <a:spcPct val="50000"/>
              </a:spcBef>
            </a:pPr>
            <a:r>
              <a:rPr lang="en-US" dirty="0"/>
              <a:t>Function gained</a:t>
            </a:r>
          </a:p>
        </p:txBody>
      </p:sp>
      <p:sp>
        <p:nvSpPr>
          <p:cNvPr id="53271" name="Text Box 24"/>
          <p:cNvSpPr txBox="1">
            <a:spLocks noChangeArrowheads="1"/>
          </p:cNvSpPr>
          <p:nvPr/>
        </p:nvSpPr>
        <p:spPr bwMode="auto">
          <a:xfrm>
            <a:off x="3183467" y="1066800"/>
            <a:ext cx="2844800" cy="946150"/>
          </a:xfrm>
          <a:prstGeom prst="rect">
            <a:avLst/>
          </a:prstGeom>
          <a:noFill/>
          <a:ln w="9525">
            <a:noFill/>
            <a:miter lim="800000"/>
            <a:headEnd/>
            <a:tailEnd/>
          </a:ln>
        </p:spPr>
        <p:txBody>
          <a:bodyPr>
            <a:spAutoFit/>
          </a:bodyPr>
          <a:lstStyle/>
          <a:p>
            <a:pPr>
              <a:spcBef>
                <a:spcPct val="50000"/>
              </a:spcBef>
            </a:pPr>
            <a:r>
              <a:rPr lang="en-US" sz="2800" b="1" dirty="0"/>
              <a:t>Dominant mutations</a:t>
            </a:r>
          </a:p>
        </p:txBody>
      </p:sp>
      <p:sp>
        <p:nvSpPr>
          <p:cNvPr id="53272" name="Text Box 25"/>
          <p:cNvSpPr txBox="1">
            <a:spLocks noChangeArrowheads="1"/>
          </p:cNvSpPr>
          <p:nvPr/>
        </p:nvSpPr>
        <p:spPr bwMode="auto">
          <a:xfrm>
            <a:off x="609600" y="4495800"/>
            <a:ext cx="1896533" cy="1016000"/>
          </a:xfrm>
          <a:prstGeom prst="rect">
            <a:avLst/>
          </a:prstGeom>
          <a:solidFill>
            <a:srgbClr val="FFFFCC"/>
          </a:solidFill>
          <a:ln w="9525">
            <a:solidFill>
              <a:schemeClr val="tx1"/>
            </a:solidFill>
            <a:miter lim="800000"/>
            <a:headEnd/>
            <a:tailEnd/>
          </a:ln>
        </p:spPr>
        <p:txBody>
          <a:bodyPr>
            <a:spAutoFit/>
          </a:bodyPr>
          <a:lstStyle/>
          <a:p>
            <a:pPr>
              <a:spcBef>
                <a:spcPct val="50000"/>
              </a:spcBef>
            </a:pPr>
            <a:r>
              <a:rPr lang="en-US" sz="2000" b="1" dirty="0"/>
              <a:t>Binds under special circumstances</a:t>
            </a:r>
          </a:p>
        </p:txBody>
      </p:sp>
      <p:sp>
        <p:nvSpPr>
          <p:cNvPr id="53273" name="Text Box 26"/>
          <p:cNvSpPr txBox="1">
            <a:spLocks noChangeArrowheads="1"/>
          </p:cNvSpPr>
          <p:nvPr/>
        </p:nvSpPr>
        <p:spPr bwMode="auto">
          <a:xfrm>
            <a:off x="2641600" y="4511675"/>
            <a:ext cx="1083733" cy="1016000"/>
          </a:xfrm>
          <a:prstGeom prst="rect">
            <a:avLst/>
          </a:prstGeom>
          <a:solidFill>
            <a:srgbClr val="FFFFCC"/>
          </a:solidFill>
          <a:ln w="9525">
            <a:solidFill>
              <a:schemeClr val="tx1"/>
            </a:solidFill>
            <a:miter lim="800000"/>
            <a:headEnd/>
            <a:tailEnd/>
          </a:ln>
        </p:spPr>
        <p:txBody>
          <a:bodyPr>
            <a:spAutoFit/>
          </a:bodyPr>
          <a:lstStyle/>
          <a:p>
            <a:pPr>
              <a:spcBef>
                <a:spcPct val="50000"/>
              </a:spcBef>
            </a:pPr>
            <a:r>
              <a:rPr lang="en-US" sz="2000" b="1" dirty="0"/>
              <a:t>Mutant always binds</a:t>
            </a:r>
          </a:p>
        </p:txBody>
      </p:sp>
      <p:sp>
        <p:nvSpPr>
          <p:cNvPr id="53274" name="Text Box 27"/>
          <p:cNvSpPr txBox="1">
            <a:spLocks noChangeArrowheads="1"/>
          </p:cNvSpPr>
          <p:nvPr/>
        </p:nvSpPr>
        <p:spPr bwMode="auto">
          <a:xfrm>
            <a:off x="5012267" y="4495800"/>
            <a:ext cx="1083733" cy="1016000"/>
          </a:xfrm>
          <a:prstGeom prst="rect">
            <a:avLst/>
          </a:prstGeom>
          <a:solidFill>
            <a:srgbClr val="FFFFCC"/>
          </a:solidFill>
          <a:ln w="9525">
            <a:solidFill>
              <a:schemeClr val="tx1"/>
            </a:solidFill>
            <a:miter lim="800000"/>
            <a:headEnd/>
            <a:tailEnd/>
          </a:ln>
        </p:spPr>
        <p:txBody>
          <a:bodyPr>
            <a:spAutoFit/>
          </a:bodyPr>
          <a:lstStyle/>
          <a:p>
            <a:pPr>
              <a:spcBef>
                <a:spcPct val="50000"/>
              </a:spcBef>
            </a:pPr>
            <a:r>
              <a:rPr lang="en-US" sz="2000" b="1" dirty="0"/>
              <a:t>Mutant always binds</a:t>
            </a:r>
          </a:p>
        </p:txBody>
      </p:sp>
      <p:sp>
        <p:nvSpPr>
          <p:cNvPr id="53275" name="Text Box 28"/>
          <p:cNvSpPr txBox="1">
            <a:spLocks noChangeArrowheads="1"/>
          </p:cNvSpPr>
          <p:nvPr/>
        </p:nvSpPr>
        <p:spPr bwMode="auto">
          <a:xfrm>
            <a:off x="6705600" y="4495800"/>
            <a:ext cx="1083733" cy="1016000"/>
          </a:xfrm>
          <a:prstGeom prst="rect">
            <a:avLst/>
          </a:prstGeom>
          <a:solidFill>
            <a:srgbClr val="FFFFCC"/>
          </a:solidFill>
          <a:ln w="9525">
            <a:solidFill>
              <a:schemeClr val="tx1"/>
            </a:solidFill>
            <a:miter lim="800000"/>
            <a:headEnd/>
            <a:tailEnd/>
          </a:ln>
        </p:spPr>
        <p:txBody>
          <a:bodyPr>
            <a:spAutoFit/>
          </a:bodyPr>
          <a:lstStyle/>
          <a:p>
            <a:pPr>
              <a:spcBef>
                <a:spcPct val="50000"/>
              </a:spcBef>
            </a:pPr>
            <a:r>
              <a:rPr lang="en-US" sz="2000" b="1" dirty="0"/>
              <a:t>Mutant always binds</a:t>
            </a:r>
          </a:p>
        </p:txBody>
      </p:sp>
      <p:grpSp>
        <p:nvGrpSpPr>
          <p:cNvPr id="2" name="Group 31"/>
          <p:cNvGrpSpPr>
            <a:grpSpLocks/>
          </p:cNvGrpSpPr>
          <p:nvPr/>
        </p:nvGrpSpPr>
        <p:grpSpPr bwMode="auto">
          <a:xfrm>
            <a:off x="2099733" y="5562601"/>
            <a:ext cx="5892800" cy="714375"/>
            <a:chOff x="1488" y="3504"/>
            <a:chExt cx="4176" cy="450"/>
          </a:xfrm>
        </p:grpSpPr>
        <p:sp>
          <p:nvSpPr>
            <p:cNvPr id="53277" name="AutoShape 29"/>
            <p:cNvSpPr>
              <a:spLocks noChangeArrowheads="1"/>
            </p:cNvSpPr>
            <p:nvPr/>
          </p:nvSpPr>
          <p:spPr bwMode="auto">
            <a:xfrm>
              <a:off x="1488" y="3504"/>
              <a:ext cx="1104" cy="450"/>
            </a:xfrm>
            <a:prstGeom prst="leftArrow">
              <a:avLst>
                <a:gd name="adj1" fmla="val 50000"/>
                <a:gd name="adj2" fmla="val 61333"/>
              </a:avLst>
            </a:prstGeom>
            <a:solidFill>
              <a:srgbClr val="FF0000"/>
            </a:solidFill>
            <a:ln w="9525">
              <a:solidFill>
                <a:schemeClr val="tx1"/>
              </a:solidFill>
              <a:miter lim="800000"/>
              <a:headEnd/>
              <a:tailEnd/>
            </a:ln>
          </p:spPr>
          <p:txBody>
            <a:bodyPr wrap="none" anchor="ctr"/>
            <a:lstStyle/>
            <a:p>
              <a:r>
                <a:rPr lang="en-US" sz="1800" b="1" dirty="0"/>
                <a:t>Always binds</a:t>
              </a:r>
            </a:p>
          </p:txBody>
        </p:sp>
        <p:sp>
          <p:nvSpPr>
            <p:cNvPr id="53278" name="AutoShape 30"/>
            <p:cNvSpPr>
              <a:spLocks noChangeArrowheads="1"/>
            </p:cNvSpPr>
            <p:nvPr/>
          </p:nvSpPr>
          <p:spPr bwMode="auto">
            <a:xfrm>
              <a:off x="4560" y="3504"/>
              <a:ext cx="1104" cy="450"/>
            </a:xfrm>
            <a:prstGeom prst="leftArrow">
              <a:avLst>
                <a:gd name="adj1" fmla="val 50000"/>
                <a:gd name="adj2" fmla="val 61333"/>
              </a:avLst>
            </a:prstGeom>
            <a:solidFill>
              <a:srgbClr val="FF0000"/>
            </a:solidFill>
            <a:ln w="9525">
              <a:solidFill>
                <a:schemeClr val="tx1"/>
              </a:solidFill>
              <a:miter lim="800000"/>
              <a:headEnd/>
              <a:tailEnd/>
            </a:ln>
          </p:spPr>
          <p:txBody>
            <a:bodyPr wrap="none" anchor="ctr"/>
            <a:lstStyle/>
            <a:p>
              <a:r>
                <a:rPr lang="en-US" sz="1800" b="1" dirty="0"/>
                <a:t>Always binds</a:t>
              </a:r>
            </a:p>
          </p:txBody>
        </p:sp>
      </p:grpSp>
      <p:sp>
        <p:nvSpPr>
          <p:cNvPr id="31" name="Footer Placeholder 30"/>
          <p:cNvSpPr>
            <a:spLocks noGrp="1"/>
          </p:cNvSpPr>
          <p:nvPr>
            <p:ph type="ftr" sz="quarter" idx="11"/>
          </p:nvPr>
        </p:nvSpPr>
        <p:spPr/>
        <p:txBody>
          <a:bodyPr/>
          <a:lstStyle/>
          <a:p>
            <a:r>
              <a:rPr lang="en-US" smtClean="0"/>
              <a:t>Dr.Wallace Bulimo</a:t>
            </a:r>
            <a:endParaRPr lang="en-US" dirty="0"/>
          </a:p>
        </p:txBody>
      </p:sp>
      <p:sp>
        <p:nvSpPr>
          <p:cNvPr id="3" name="Date Placeholder 2"/>
          <p:cNvSpPr>
            <a:spLocks noGrp="1"/>
          </p:cNvSpPr>
          <p:nvPr>
            <p:ph type="dt" sz="half" idx="10"/>
          </p:nvPr>
        </p:nvSpPr>
        <p:spPr/>
        <p:txBody>
          <a:bodyPr/>
          <a:lstStyle/>
          <a:p>
            <a:fld id="{573ED6CE-41F8-408E-9D70-850885818CAA}"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364"/>
                                        </p:tgtEl>
                                        <p:attrNameLst>
                                          <p:attrName>style.visibility</p:attrName>
                                        </p:attrNameLst>
                                      </p:cBhvr>
                                      <p:to>
                                        <p:strVal val="visible"/>
                                      </p:to>
                                    </p:set>
                                    <p:animEffect transition="in" filter="box(out)">
                                      <p:cBhvr>
                                        <p:cTn id="7" dur="500"/>
                                        <p:tgtEl>
                                          <p:spTgt spid="573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7365"/>
                                        </p:tgtEl>
                                        <p:attrNameLst>
                                          <p:attrName>style.visibility</p:attrName>
                                        </p:attrNameLst>
                                      </p:cBhvr>
                                      <p:to>
                                        <p:strVal val="visible"/>
                                      </p:to>
                                    </p:set>
                                    <p:animEffect transition="in" filter="box(out)">
                                      <p:cBhvr>
                                        <p:cTn id="12" dur="500"/>
                                        <p:tgtEl>
                                          <p:spTgt spid="5736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6*min(max(#ppt_w*#ppt_h,.3),1)-7.4)/-.7*#ppt_w"/>
                                          </p:val>
                                        </p:tav>
                                        <p:tav tm="100000">
                                          <p:val>
                                            <p:strVal val="#ppt_w"/>
                                          </p:val>
                                        </p:tav>
                                      </p:tavLst>
                                    </p:anim>
                                    <p:anim calcmode="lin" valueType="num">
                                      <p:cBhvr>
                                        <p:cTn id="18" dur="500" fill="hold"/>
                                        <p:tgtEl>
                                          <p:spTgt spid="2"/>
                                        </p:tgtEl>
                                        <p:attrNameLst>
                                          <p:attrName>ppt_h</p:attrName>
                                        </p:attrNameLst>
                                      </p:cBhvr>
                                      <p:tavLst>
                                        <p:tav tm="0">
                                          <p:val>
                                            <p:strVal val="(6*min(max(#ppt_w*#ppt_h,.3),1)-7.4)/-.7*#ppt_h"/>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4" grpId="0" animBg="1"/>
      <p:bldP spid="5736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p>
            <a:fld id="{578C7E6E-8904-4B79-8DA9-0541BCDAAC1F}" type="slidenum">
              <a:rPr lang="en-US"/>
              <a:pPr/>
              <a:t>77</a:t>
            </a:fld>
            <a:endParaRPr lang="en-US" dirty="0"/>
          </a:p>
        </p:txBody>
      </p:sp>
      <p:sp>
        <p:nvSpPr>
          <p:cNvPr id="58370" name="Rectangle 2"/>
          <p:cNvSpPr>
            <a:spLocks noGrp="1" noChangeArrowheads="1"/>
          </p:cNvSpPr>
          <p:nvPr>
            <p:ph type="title"/>
          </p:nvPr>
        </p:nvSpPr>
        <p:spPr>
          <a:xfrm>
            <a:off x="677333" y="0"/>
            <a:ext cx="7772400" cy="1143000"/>
          </a:xfrm>
          <a:effectLst>
            <a:outerShdw dist="35921" dir="2700000" algn="ctr" rotWithShape="0">
              <a:schemeClr val="bg2"/>
            </a:outerShdw>
          </a:effectLst>
        </p:spPr>
        <p:txBody>
          <a:bodyPr/>
          <a:lstStyle/>
          <a:p>
            <a:pPr>
              <a:defRPr/>
            </a:pPr>
            <a:r>
              <a:rPr lang="en-US" b="1" dirty="0" smtClean="0">
                <a:solidFill>
                  <a:srgbClr val="990000"/>
                </a:solidFill>
              </a:rPr>
              <a:t>Anti-Oncogenes</a:t>
            </a:r>
          </a:p>
        </p:txBody>
      </p:sp>
      <p:sp>
        <p:nvSpPr>
          <p:cNvPr id="54276" name="Line 7"/>
          <p:cNvSpPr>
            <a:spLocks noChangeShapeType="1"/>
          </p:cNvSpPr>
          <p:nvPr/>
        </p:nvSpPr>
        <p:spPr bwMode="auto">
          <a:xfrm>
            <a:off x="135467" y="2743200"/>
            <a:ext cx="1905000" cy="0"/>
          </a:xfrm>
          <a:prstGeom prst="line">
            <a:avLst/>
          </a:prstGeom>
          <a:noFill/>
          <a:ln w="76200">
            <a:solidFill>
              <a:schemeClr val="tx1"/>
            </a:solidFill>
            <a:round/>
            <a:headEnd/>
            <a:tailEnd/>
          </a:ln>
        </p:spPr>
        <p:txBody>
          <a:bodyPr wrap="none" anchor="ctr"/>
          <a:lstStyle/>
          <a:p>
            <a:endParaRPr lang="en-US" dirty="0"/>
          </a:p>
        </p:txBody>
      </p:sp>
      <p:sp>
        <p:nvSpPr>
          <p:cNvPr id="54277" name="Line 9"/>
          <p:cNvSpPr>
            <a:spLocks noChangeShapeType="1"/>
          </p:cNvSpPr>
          <p:nvPr/>
        </p:nvSpPr>
        <p:spPr bwMode="auto">
          <a:xfrm>
            <a:off x="4648200" y="2743200"/>
            <a:ext cx="1905000" cy="0"/>
          </a:xfrm>
          <a:prstGeom prst="line">
            <a:avLst/>
          </a:prstGeom>
          <a:noFill/>
          <a:ln w="76200">
            <a:solidFill>
              <a:schemeClr val="tx1"/>
            </a:solidFill>
            <a:round/>
            <a:headEnd/>
            <a:tailEnd/>
          </a:ln>
        </p:spPr>
        <p:txBody>
          <a:bodyPr wrap="none" anchor="ctr"/>
          <a:lstStyle/>
          <a:p>
            <a:endParaRPr lang="en-US" dirty="0"/>
          </a:p>
        </p:txBody>
      </p:sp>
      <p:sp>
        <p:nvSpPr>
          <p:cNvPr id="54278" name="Line 10"/>
          <p:cNvSpPr>
            <a:spLocks noChangeShapeType="1"/>
          </p:cNvSpPr>
          <p:nvPr/>
        </p:nvSpPr>
        <p:spPr bwMode="auto">
          <a:xfrm>
            <a:off x="6629400" y="2743200"/>
            <a:ext cx="1905000" cy="0"/>
          </a:xfrm>
          <a:prstGeom prst="line">
            <a:avLst/>
          </a:prstGeom>
          <a:noFill/>
          <a:ln w="76200">
            <a:solidFill>
              <a:schemeClr val="tx1"/>
            </a:solidFill>
            <a:round/>
            <a:headEnd/>
            <a:tailEnd/>
          </a:ln>
        </p:spPr>
        <p:txBody>
          <a:bodyPr wrap="none" anchor="ctr"/>
          <a:lstStyle/>
          <a:p>
            <a:endParaRPr lang="en-US" dirty="0"/>
          </a:p>
        </p:txBody>
      </p:sp>
      <p:sp>
        <p:nvSpPr>
          <p:cNvPr id="54279" name="Text Box 11"/>
          <p:cNvSpPr txBox="1">
            <a:spLocks noChangeArrowheads="1"/>
          </p:cNvSpPr>
          <p:nvPr/>
        </p:nvSpPr>
        <p:spPr bwMode="auto">
          <a:xfrm>
            <a:off x="533400" y="2286000"/>
            <a:ext cx="1828800" cy="369332"/>
          </a:xfrm>
          <a:prstGeom prst="rect">
            <a:avLst/>
          </a:prstGeom>
          <a:noFill/>
          <a:ln w="9525">
            <a:noFill/>
            <a:miter lim="800000"/>
            <a:headEnd/>
            <a:tailEnd/>
          </a:ln>
        </p:spPr>
        <p:txBody>
          <a:bodyPr>
            <a:spAutoFit/>
          </a:bodyPr>
          <a:lstStyle/>
          <a:p>
            <a:pPr>
              <a:spcBef>
                <a:spcPct val="50000"/>
              </a:spcBef>
            </a:pPr>
            <a:r>
              <a:rPr lang="en-US" dirty="0"/>
              <a:t>Rb Gene</a:t>
            </a:r>
          </a:p>
        </p:txBody>
      </p:sp>
      <p:sp>
        <p:nvSpPr>
          <p:cNvPr id="54280" name="Text Box 12"/>
          <p:cNvSpPr txBox="1">
            <a:spLocks noChangeArrowheads="1"/>
          </p:cNvSpPr>
          <p:nvPr/>
        </p:nvSpPr>
        <p:spPr bwMode="auto">
          <a:xfrm>
            <a:off x="4648200" y="2286000"/>
            <a:ext cx="1905000" cy="369332"/>
          </a:xfrm>
          <a:prstGeom prst="rect">
            <a:avLst/>
          </a:prstGeom>
          <a:noFill/>
          <a:ln w="9525">
            <a:noFill/>
            <a:miter lim="800000"/>
            <a:headEnd/>
            <a:tailEnd/>
          </a:ln>
        </p:spPr>
        <p:txBody>
          <a:bodyPr>
            <a:spAutoFit/>
          </a:bodyPr>
          <a:lstStyle/>
          <a:p>
            <a:pPr>
              <a:spcBef>
                <a:spcPct val="50000"/>
              </a:spcBef>
            </a:pPr>
            <a:r>
              <a:rPr lang="en-US" dirty="0"/>
              <a:t>Mutant Rb</a:t>
            </a:r>
          </a:p>
        </p:txBody>
      </p:sp>
      <p:sp>
        <p:nvSpPr>
          <p:cNvPr id="54281" name="Text Box 13"/>
          <p:cNvSpPr txBox="1">
            <a:spLocks noChangeArrowheads="1"/>
          </p:cNvSpPr>
          <p:nvPr/>
        </p:nvSpPr>
        <p:spPr bwMode="auto">
          <a:xfrm>
            <a:off x="6629400" y="2286000"/>
            <a:ext cx="1905000" cy="369332"/>
          </a:xfrm>
          <a:prstGeom prst="rect">
            <a:avLst/>
          </a:prstGeom>
          <a:noFill/>
          <a:ln w="9525">
            <a:noFill/>
            <a:miter lim="800000"/>
            <a:headEnd/>
            <a:tailEnd/>
          </a:ln>
        </p:spPr>
        <p:txBody>
          <a:bodyPr>
            <a:spAutoFit/>
          </a:bodyPr>
          <a:lstStyle/>
          <a:p>
            <a:pPr>
              <a:spcBef>
                <a:spcPct val="50000"/>
              </a:spcBef>
            </a:pPr>
            <a:r>
              <a:rPr lang="en-US" dirty="0"/>
              <a:t>Mutant Rb</a:t>
            </a:r>
          </a:p>
        </p:txBody>
      </p:sp>
      <p:sp>
        <p:nvSpPr>
          <p:cNvPr id="54282" name="Oval 14"/>
          <p:cNvSpPr>
            <a:spLocks noChangeArrowheads="1"/>
          </p:cNvSpPr>
          <p:nvPr/>
        </p:nvSpPr>
        <p:spPr bwMode="auto">
          <a:xfrm>
            <a:off x="702734" y="3276600"/>
            <a:ext cx="990600" cy="457200"/>
          </a:xfrm>
          <a:prstGeom prst="ellipse">
            <a:avLst/>
          </a:prstGeom>
          <a:gradFill rotWithShape="0">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Rb</a:t>
            </a:r>
          </a:p>
        </p:txBody>
      </p:sp>
      <p:sp>
        <p:nvSpPr>
          <p:cNvPr id="58383" name="Oval 15"/>
          <p:cNvSpPr>
            <a:spLocks noChangeArrowheads="1"/>
          </p:cNvSpPr>
          <p:nvPr/>
        </p:nvSpPr>
        <p:spPr bwMode="auto">
          <a:xfrm>
            <a:off x="533400" y="5410200"/>
            <a:ext cx="990600" cy="457200"/>
          </a:xfrm>
          <a:prstGeom prst="ellipse">
            <a:avLst/>
          </a:prstGeom>
          <a:gradFill rotWithShape="0">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Rb</a:t>
            </a:r>
          </a:p>
        </p:txBody>
      </p:sp>
      <p:sp>
        <p:nvSpPr>
          <p:cNvPr id="54284" name="Line 16"/>
          <p:cNvSpPr>
            <a:spLocks noChangeShapeType="1"/>
          </p:cNvSpPr>
          <p:nvPr/>
        </p:nvSpPr>
        <p:spPr bwMode="auto">
          <a:xfrm>
            <a:off x="457200" y="5867400"/>
            <a:ext cx="3886200" cy="0"/>
          </a:xfrm>
          <a:prstGeom prst="line">
            <a:avLst/>
          </a:prstGeom>
          <a:noFill/>
          <a:ln w="38100">
            <a:solidFill>
              <a:schemeClr val="tx1"/>
            </a:solidFill>
            <a:round/>
            <a:headEnd/>
            <a:tailEnd/>
          </a:ln>
        </p:spPr>
        <p:txBody>
          <a:bodyPr wrap="none" anchor="ctr"/>
          <a:lstStyle/>
          <a:p>
            <a:endParaRPr lang="en-US" dirty="0"/>
          </a:p>
        </p:txBody>
      </p:sp>
      <p:sp>
        <p:nvSpPr>
          <p:cNvPr id="54285" name="Line 17"/>
          <p:cNvSpPr>
            <a:spLocks noChangeShapeType="1"/>
          </p:cNvSpPr>
          <p:nvPr/>
        </p:nvSpPr>
        <p:spPr bwMode="auto">
          <a:xfrm>
            <a:off x="457200" y="5943600"/>
            <a:ext cx="3886200" cy="0"/>
          </a:xfrm>
          <a:prstGeom prst="line">
            <a:avLst/>
          </a:prstGeom>
          <a:noFill/>
          <a:ln w="38100">
            <a:solidFill>
              <a:schemeClr val="tx1"/>
            </a:solidFill>
            <a:round/>
            <a:headEnd/>
            <a:tailEnd/>
          </a:ln>
        </p:spPr>
        <p:txBody>
          <a:bodyPr wrap="none" anchor="ctr"/>
          <a:lstStyle/>
          <a:p>
            <a:endParaRPr lang="en-US" dirty="0"/>
          </a:p>
        </p:txBody>
      </p:sp>
      <p:sp>
        <p:nvSpPr>
          <p:cNvPr id="54286" name="Line 18"/>
          <p:cNvSpPr>
            <a:spLocks noChangeShapeType="1"/>
          </p:cNvSpPr>
          <p:nvPr/>
        </p:nvSpPr>
        <p:spPr bwMode="auto">
          <a:xfrm>
            <a:off x="4648200" y="5867400"/>
            <a:ext cx="3886200" cy="0"/>
          </a:xfrm>
          <a:prstGeom prst="line">
            <a:avLst/>
          </a:prstGeom>
          <a:noFill/>
          <a:ln w="38100">
            <a:solidFill>
              <a:schemeClr val="tx1"/>
            </a:solidFill>
            <a:round/>
            <a:headEnd/>
            <a:tailEnd/>
          </a:ln>
        </p:spPr>
        <p:txBody>
          <a:bodyPr wrap="none" anchor="ctr"/>
          <a:lstStyle/>
          <a:p>
            <a:endParaRPr lang="en-US" dirty="0"/>
          </a:p>
        </p:txBody>
      </p:sp>
      <p:sp>
        <p:nvSpPr>
          <p:cNvPr id="54287" name="Line 19"/>
          <p:cNvSpPr>
            <a:spLocks noChangeShapeType="1"/>
          </p:cNvSpPr>
          <p:nvPr/>
        </p:nvSpPr>
        <p:spPr bwMode="auto">
          <a:xfrm>
            <a:off x="4648200" y="5943600"/>
            <a:ext cx="3886200" cy="0"/>
          </a:xfrm>
          <a:prstGeom prst="line">
            <a:avLst/>
          </a:prstGeom>
          <a:noFill/>
          <a:ln w="38100">
            <a:solidFill>
              <a:schemeClr val="tx1"/>
            </a:solidFill>
            <a:round/>
            <a:headEnd/>
            <a:tailEnd/>
          </a:ln>
        </p:spPr>
        <p:txBody>
          <a:bodyPr wrap="none" anchor="ctr"/>
          <a:lstStyle/>
          <a:p>
            <a:endParaRPr lang="en-US" dirty="0"/>
          </a:p>
        </p:txBody>
      </p:sp>
      <p:sp>
        <p:nvSpPr>
          <p:cNvPr id="54288" name="Text Box 20"/>
          <p:cNvSpPr txBox="1">
            <a:spLocks noChangeArrowheads="1"/>
          </p:cNvSpPr>
          <p:nvPr/>
        </p:nvSpPr>
        <p:spPr bwMode="auto">
          <a:xfrm>
            <a:off x="135467" y="3886201"/>
            <a:ext cx="1371600" cy="396875"/>
          </a:xfrm>
          <a:prstGeom prst="rect">
            <a:avLst/>
          </a:prstGeom>
          <a:noFill/>
          <a:ln w="9525">
            <a:noFill/>
            <a:miter lim="800000"/>
            <a:headEnd/>
            <a:tailEnd/>
          </a:ln>
        </p:spPr>
        <p:txBody>
          <a:bodyPr>
            <a:spAutoFit/>
          </a:bodyPr>
          <a:lstStyle/>
          <a:p>
            <a:pPr>
              <a:spcBef>
                <a:spcPct val="50000"/>
              </a:spcBef>
            </a:pPr>
            <a:r>
              <a:rPr lang="en-US" sz="2000" b="1" dirty="0"/>
              <a:t>Rb protein</a:t>
            </a:r>
            <a:endParaRPr lang="en-US" b="1" dirty="0"/>
          </a:p>
        </p:txBody>
      </p:sp>
      <p:sp>
        <p:nvSpPr>
          <p:cNvPr id="54289" name="Oval 21"/>
          <p:cNvSpPr>
            <a:spLocks noChangeArrowheads="1"/>
          </p:cNvSpPr>
          <p:nvPr/>
        </p:nvSpPr>
        <p:spPr bwMode="auto">
          <a:xfrm>
            <a:off x="5012267" y="2971800"/>
            <a:ext cx="533400" cy="1066800"/>
          </a:xfrm>
          <a:prstGeom prst="ellipse">
            <a:avLst/>
          </a:prstGeom>
          <a:gradFill rotWithShape="0">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4290" name="Oval 22"/>
          <p:cNvSpPr>
            <a:spLocks noChangeArrowheads="1"/>
          </p:cNvSpPr>
          <p:nvPr/>
        </p:nvSpPr>
        <p:spPr bwMode="auto">
          <a:xfrm>
            <a:off x="7247467" y="2971800"/>
            <a:ext cx="533400" cy="1066800"/>
          </a:xfrm>
          <a:prstGeom prst="ellipse">
            <a:avLst/>
          </a:prstGeom>
          <a:gradFill rotWithShape="0">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4291" name="Text Box 23"/>
          <p:cNvSpPr txBox="1">
            <a:spLocks noChangeArrowheads="1"/>
          </p:cNvSpPr>
          <p:nvPr/>
        </p:nvSpPr>
        <p:spPr bwMode="auto">
          <a:xfrm>
            <a:off x="381000" y="6096000"/>
            <a:ext cx="3886200" cy="406400"/>
          </a:xfrm>
          <a:prstGeom prst="rect">
            <a:avLst/>
          </a:prstGeom>
          <a:solidFill>
            <a:srgbClr val="FFFFCC"/>
          </a:solidFill>
          <a:ln w="9525">
            <a:solidFill>
              <a:schemeClr val="tx1"/>
            </a:solidFill>
            <a:miter lim="800000"/>
            <a:headEnd/>
            <a:tailEnd/>
          </a:ln>
        </p:spPr>
        <p:txBody>
          <a:bodyPr>
            <a:spAutoFit/>
          </a:bodyPr>
          <a:lstStyle/>
          <a:p>
            <a:pPr>
              <a:spcBef>
                <a:spcPct val="50000"/>
              </a:spcBef>
            </a:pPr>
            <a:r>
              <a:rPr lang="en-US" sz="2000" b="1" dirty="0"/>
              <a:t>Binds and  controls cell cycle</a:t>
            </a:r>
            <a:endParaRPr lang="en-US" b="1" dirty="0"/>
          </a:p>
        </p:txBody>
      </p:sp>
      <p:sp>
        <p:nvSpPr>
          <p:cNvPr id="54292" name="Text Box 24"/>
          <p:cNvSpPr txBox="1">
            <a:spLocks noChangeArrowheads="1"/>
          </p:cNvSpPr>
          <p:nvPr/>
        </p:nvSpPr>
        <p:spPr bwMode="auto">
          <a:xfrm>
            <a:off x="4741334" y="6096000"/>
            <a:ext cx="3886200" cy="406400"/>
          </a:xfrm>
          <a:prstGeom prst="rect">
            <a:avLst/>
          </a:prstGeom>
          <a:solidFill>
            <a:srgbClr val="FFFFCC"/>
          </a:solidFill>
          <a:ln w="9525">
            <a:solidFill>
              <a:schemeClr val="tx1"/>
            </a:solidFill>
            <a:miter lim="800000"/>
            <a:headEnd/>
            <a:tailEnd/>
          </a:ln>
        </p:spPr>
        <p:txBody>
          <a:bodyPr>
            <a:spAutoFit/>
          </a:bodyPr>
          <a:lstStyle/>
          <a:p>
            <a:pPr>
              <a:spcBef>
                <a:spcPct val="50000"/>
              </a:spcBef>
            </a:pPr>
            <a:r>
              <a:rPr lang="en-US" sz="2000" b="1" dirty="0"/>
              <a:t>No binding - Growth continues</a:t>
            </a:r>
            <a:endParaRPr lang="en-US" b="1" dirty="0"/>
          </a:p>
        </p:txBody>
      </p:sp>
      <p:sp>
        <p:nvSpPr>
          <p:cNvPr id="54293" name="Line 25"/>
          <p:cNvSpPr>
            <a:spLocks noChangeShapeType="1"/>
          </p:cNvSpPr>
          <p:nvPr/>
        </p:nvSpPr>
        <p:spPr bwMode="auto">
          <a:xfrm>
            <a:off x="2167467" y="2743200"/>
            <a:ext cx="1905000" cy="0"/>
          </a:xfrm>
          <a:prstGeom prst="line">
            <a:avLst/>
          </a:prstGeom>
          <a:noFill/>
          <a:ln w="76200">
            <a:solidFill>
              <a:schemeClr val="tx1"/>
            </a:solidFill>
            <a:round/>
            <a:headEnd/>
            <a:tailEnd/>
          </a:ln>
        </p:spPr>
        <p:txBody>
          <a:bodyPr wrap="none" anchor="ctr"/>
          <a:lstStyle/>
          <a:p>
            <a:endParaRPr lang="en-US" dirty="0"/>
          </a:p>
        </p:txBody>
      </p:sp>
      <p:sp>
        <p:nvSpPr>
          <p:cNvPr id="54294" name="Text Box 26"/>
          <p:cNvSpPr txBox="1">
            <a:spLocks noChangeArrowheads="1"/>
          </p:cNvSpPr>
          <p:nvPr/>
        </p:nvSpPr>
        <p:spPr bwMode="auto">
          <a:xfrm>
            <a:off x="2370667" y="2286000"/>
            <a:ext cx="1625600" cy="369332"/>
          </a:xfrm>
          <a:prstGeom prst="rect">
            <a:avLst/>
          </a:prstGeom>
          <a:noFill/>
          <a:ln w="9525">
            <a:noFill/>
            <a:miter lim="800000"/>
            <a:headEnd/>
            <a:tailEnd/>
          </a:ln>
        </p:spPr>
        <p:txBody>
          <a:bodyPr>
            <a:spAutoFit/>
          </a:bodyPr>
          <a:lstStyle/>
          <a:p>
            <a:pPr>
              <a:spcBef>
                <a:spcPct val="50000"/>
              </a:spcBef>
            </a:pPr>
            <a:r>
              <a:rPr lang="en-US" dirty="0"/>
              <a:t>Mutant Rb</a:t>
            </a:r>
          </a:p>
        </p:txBody>
      </p:sp>
      <p:sp>
        <p:nvSpPr>
          <p:cNvPr id="54295" name="Oval 27"/>
          <p:cNvSpPr>
            <a:spLocks noChangeArrowheads="1"/>
          </p:cNvSpPr>
          <p:nvPr/>
        </p:nvSpPr>
        <p:spPr bwMode="auto">
          <a:xfrm>
            <a:off x="2844800" y="2971800"/>
            <a:ext cx="533400" cy="1066800"/>
          </a:xfrm>
          <a:prstGeom prst="ellipse">
            <a:avLst/>
          </a:prstGeom>
          <a:gradFill rotWithShape="0">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p>
            <a:endParaRPr lang="en-US" dirty="0"/>
          </a:p>
        </p:txBody>
      </p:sp>
      <p:sp>
        <p:nvSpPr>
          <p:cNvPr id="54296" name="Text Box 28"/>
          <p:cNvSpPr txBox="1">
            <a:spLocks noChangeArrowheads="1"/>
          </p:cNvSpPr>
          <p:nvPr/>
        </p:nvSpPr>
        <p:spPr bwMode="auto">
          <a:xfrm>
            <a:off x="2641600" y="1143000"/>
            <a:ext cx="3996267" cy="369332"/>
          </a:xfrm>
          <a:prstGeom prst="rect">
            <a:avLst/>
          </a:prstGeom>
          <a:noFill/>
          <a:ln w="9525">
            <a:noFill/>
            <a:miter lim="800000"/>
            <a:headEnd/>
            <a:tailEnd/>
          </a:ln>
        </p:spPr>
        <p:txBody>
          <a:bodyPr>
            <a:spAutoFit/>
          </a:bodyPr>
          <a:lstStyle/>
          <a:p>
            <a:pPr>
              <a:spcBef>
                <a:spcPct val="50000"/>
              </a:spcBef>
            </a:pPr>
            <a:r>
              <a:rPr lang="en-US" b="1" dirty="0">
                <a:solidFill>
                  <a:srgbClr val="990000"/>
                </a:solidFill>
              </a:rPr>
              <a:t>Recessive mutations</a:t>
            </a:r>
          </a:p>
        </p:txBody>
      </p:sp>
      <p:sp>
        <p:nvSpPr>
          <p:cNvPr id="58397" name="Text Box 29"/>
          <p:cNvSpPr txBox="1">
            <a:spLocks noChangeArrowheads="1"/>
          </p:cNvSpPr>
          <p:nvPr/>
        </p:nvSpPr>
        <p:spPr bwMode="auto">
          <a:xfrm>
            <a:off x="5350933" y="5257801"/>
            <a:ext cx="2370667" cy="369332"/>
          </a:xfrm>
          <a:prstGeom prst="rect">
            <a:avLst/>
          </a:prstGeom>
          <a:solidFill>
            <a:srgbClr val="FFFFCC"/>
          </a:solidFill>
          <a:ln w="9525">
            <a:solidFill>
              <a:schemeClr val="tx1"/>
            </a:solidFill>
            <a:miter lim="800000"/>
            <a:headEnd/>
            <a:tailEnd/>
          </a:ln>
        </p:spPr>
        <p:txBody>
          <a:bodyPr>
            <a:spAutoFit/>
          </a:bodyPr>
          <a:lstStyle/>
          <a:p>
            <a:pPr>
              <a:spcBef>
                <a:spcPct val="50000"/>
              </a:spcBef>
            </a:pPr>
            <a:r>
              <a:rPr lang="en-US" dirty="0">
                <a:solidFill>
                  <a:srgbClr val="990000"/>
                </a:solidFill>
              </a:rPr>
              <a:t>Function lost</a:t>
            </a:r>
          </a:p>
        </p:txBody>
      </p:sp>
      <p:grpSp>
        <p:nvGrpSpPr>
          <p:cNvPr id="2" name="Group 31"/>
          <p:cNvGrpSpPr>
            <a:grpSpLocks/>
          </p:cNvGrpSpPr>
          <p:nvPr/>
        </p:nvGrpSpPr>
        <p:grpSpPr bwMode="auto">
          <a:xfrm>
            <a:off x="533400" y="1676400"/>
            <a:ext cx="8077200" cy="457200"/>
            <a:chOff x="378" y="1056"/>
            <a:chExt cx="5724" cy="288"/>
          </a:xfrm>
        </p:grpSpPr>
        <p:sp>
          <p:nvSpPr>
            <p:cNvPr id="54301" name="Text Box 3"/>
            <p:cNvSpPr txBox="1">
              <a:spLocks noChangeArrowheads="1"/>
            </p:cNvSpPr>
            <p:nvPr/>
          </p:nvSpPr>
          <p:spPr bwMode="auto">
            <a:xfrm>
              <a:off x="378" y="1056"/>
              <a:ext cx="5724" cy="233"/>
            </a:xfrm>
            <a:prstGeom prst="rect">
              <a:avLst/>
            </a:prstGeom>
            <a:noFill/>
            <a:ln w="9525">
              <a:noFill/>
              <a:miter lim="800000"/>
              <a:headEnd/>
              <a:tailEnd/>
            </a:ln>
          </p:spPr>
          <p:txBody>
            <a:bodyPr>
              <a:spAutoFit/>
            </a:bodyPr>
            <a:lstStyle/>
            <a:p>
              <a:pPr>
                <a:spcBef>
                  <a:spcPct val="50000"/>
                </a:spcBef>
              </a:pPr>
              <a:r>
                <a:rPr lang="en-US" dirty="0"/>
                <a:t>Mutation  	    growth</a:t>
              </a:r>
            </a:p>
          </p:txBody>
        </p:sp>
        <p:sp>
          <p:nvSpPr>
            <p:cNvPr id="54302" name="AutoShape 30"/>
            <p:cNvSpPr>
              <a:spLocks noChangeArrowheads="1"/>
            </p:cNvSpPr>
            <p:nvPr/>
          </p:nvSpPr>
          <p:spPr bwMode="auto">
            <a:xfrm>
              <a:off x="3072" y="1152"/>
              <a:ext cx="432" cy="192"/>
            </a:xfrm>
            <a:prstGeom prst="rightArrow">
              <a:avLst>
                <a:gd name="adj1" fmla="val 50000"/>
                <a:gd name="adj2" fmla="val 56250"/>
              </a:avLst>
            </a:prstGeom>
            <a:gradFill rotWithShape="0">
              <a:gsLst>
                <a:gs pos="0">
                  <a:srgbClr val="FFFF00"/>
                </a:gs>
                <a:gs pos="100000">
                  <a:srgbClr val="767600"/>
                </a:gs>
              </a:gsLst>
              <a:lin ang="0" scaled="1"/>
            </a:gradFill>
            <a:ln w="9525">
              <a:solidFill>
                <a:schemeClr val="tx1"/>
              </a:solidFill>
              <a:miter lim="800000"/>
              <a:headEnd/>
              <a:tailEnd/>
            </a:ln>
          </p:spPr>
          <p:txBody>
            <a:bodyPr wrap="none" anchor="ctr"/>
            <a:lstStyle/>
            <a:p>
              <a:endParaRPr lang="en-US" dirty="0"/>
            </a:p>
          </p:txBody>
        </p:sp>
      </p:grpSp>
      <p:sp>
        <p:nvSpPr>
          <p:cNvPr id="54299" name="Text Box 32"/>
          <p:cNvSpPr txBox="1">
            <a:spLocks noChangeArrowheads="1"/>
          </p:cNvSpPr>
          <p:nvPr/>
        </p:nvSpPr>
        <p:spPr bwMode="auto">
          <a:xfrm>
            <a:off x="880533" y="4419600"/>
            <a:ext cx="2743200" cy="369332"/>
          </a:xfrm>
          <a:prstGeom prst="rect">
            <a:avLst/>
          </a:prstGeom>
          <a:noFill/>
          <a:ln w="9525">
            <a:noFill/>
            <a:miter lim="800000"/>
            <a:headEnd/>
            <a:tailEnd/>
          </a:ln>
        </p:spPr>
        <p:txBody>
          <a:bodyPr>
            <a:spAutoFit/>
          </a:bodyPr>
          <a:lstStyle/>
          <a:p>
            <a:pPr>
              <a:spcBef>
                <a:spcPct val="50000"/>
              </a:spcBef>
            </a:pPr>
            <a:r>
              <a:rPr lang="en-US" dirty="0"/>
              <a:t>Heterozygote</a:t>
            </a:r>
          </a:p>
        </p:txBody>
      </p:sp>
      <p:sp>
        <p:nvSpPr>
          <p:cNvPr id="54300" name="Text Box 33"/>
          <p:cNvSpPr txBox="1">
            <a:spLocks noChangeArrowheads="1"/>
          </p:cNvSpPr>
          <p:nvPr/>
        </p:nvSpPr>
        <p:spPr bwMode="auto">
          <a:xfrm>
            <a:off x="5215467" y="4419600"/>
            <a:ext cx="2590800" cy="369332"/>
          </a:xfrm>
          <a:prstGeom prst="rect">
            <a:avLst/>
          </a:prstGeom>
          <a:noFill/>
          <a:ln w="9525">
            <a:noFill/>
            <a:miter lim="800000"/>
            <a:headEnd/>
            <a:tailEnd/>
          </a:ln>
        </p:spPr>
        <p:txBody>
          <a:bodyPr>
            <a:spAutoFit/>
          </a:bodyPr>
          <a:lstStyle/>
          <a:p>
            <a:pPr>
              <a:spcBef>
                <a:spcPct val="50000"/>
              </a:spcBef>
            </a:pPr>
            <a:r>
              <a:rPr lang="en-US" dirty="0"/>
              <a:t>Homozygote</a:t>
            </a:r>
          </a:p>
        </p:txBody>
      </p:sp>
      <p:sp>
        <p:nvSpPr>
          <p:cNvPr id="31" name="Footer Placeholder 30"/>
          <p:cNvSpPr>
            <a:spLocks noGrp="1"/>
          </p:cNvSpPr>
          <p:nvPr>
            <p:ph type="ftr" sz="quarter" idx="11"/>
          </p:nvPr>
        </p:nvSpPr>
        <p:spPr/>
        <p:txBody>
          <a:bodyPr/>
          <a:lstStyle/>
          <a:p>
            <a:r>
              <a:rPr lang="en-US" smtClean="0"/>
              <a:t>Dr.Wallace Bulimo</a:t>
            </a:r>
            <a:endParaRPr lang="en-US" dirty="0"/>
          </a:p>
        </p:txBody>
      </p:sp>
      <p:sp>
        <p:nvSpPr>
          <p:cNvPr id="3" name="Date Placeholder 2"/>
          <p:cNvSpPr>
            <a:spLocks noGrp="1"/>
          </p:cNvSpPr>
          <p:nvPr>
            <p:ph type="dt" sz="half" idx="10"/>
          </p:nvPr>
        </p:nvSpPr>
        <p:spPr/>
        <p:txBody>
          <a:bodyPr/>
          <a:lstStyle/>
          <a:p>
            <a:fld id="{84A2E69C-1E3F-4819-A6A6-6C55AE341E35}" type="datetime1">
              <a:rPr lang="en-US" smtClean="0"/>
              <a:pPr/>
              <a:t>03-Dec-13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83"/>
                                        </p:tgtEl>
                                        <p:attrNameLst>
                                          <p:attrName>style.visibility</p:attrName>
                                        </p:attrNameLst>
                                      </p:cBhvr>
                                      <p:to>
                                        <p:strVal val="visible"/>
                                      </p:to>
                                    </p:set>
                                    <p:animEffect transition="in" filter="box(out)">
                                      <p:cBhvr>
                                        <p:cTn id="7" dur="500"/>
                                        <p:tgtEl>
                                          <p:spTgt spid="583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97"/>
                                        </p:tgtEl>
                                        <p:attrNameLst>
                                          <p:attrName>style.visibility</p:attrName>
                                        </p:attrNameLst>
                                      </p:cBhvr>
                                      <p:to>
                                        <p:strVal val="visible"/>
                                      </p:to>
                                    </p:set>
                                    <p:animEffect transition="in" filter="dissolve">
                                      <p:cBhvr>
                                        <p:cTn id="12" dur="500"/>
                                        <p:tgtEl>
                                          <p:spTgt spid="58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3" grpId="0" animBg="1" autoUpdateAnimBg="0"/>
      <p:bldP spid="58397"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A0578A85-D2AB-4926-B2A0-C6508C29C514}" type="slidenum">
              <a:rPr lang="en-US" sz="1400"/>
              <a:pPr/>
              <a:t>78</a:t>
            </a:fld>
            <a:endParaRPr lang="en-US" sz="1400" dirty="0"/>
          </a:p>
        </p:txBody>
      </p:sp>
      <p:sp>
        <p:nvSpPr>
          <p:cNvPr id="55299" name="Rectangle 2"/>
          <p:cNvSpPr>
            <a:spLocks noGrp="1" noChangeArrowheads="1"/>
          </p:cNvSpPr>
          <p:nvPr>
            <p:ph type="title"/>
          </p:nvPr>
        </p:nvSpPr>
        <p:spPr>
          <a:effectLst>
            <a:outerShdw dist="35921" dir="2700000" algn="ctr" rotWithShape="0">
              <a:schemeClr val="bg2"/>
            </a:outerShdw>
          </a:effectLst>
        </p:spPr>
        <p:txBody>
          <a:bodyPr>
            <a:normAutofit/>
          </a:bodyPr>
          <a:lstStyle/>
          <a:p>
            <a:r>
              <a:rPr lang="en-US" sz="6000" b="1" dirty="0" smtClean="0">
                <a:solidFill>
                  <a:srgbClr val="FF0000"/>
                </a:solidFill>
              </a:rPr>
              <a:t>Anti-Oncogenes</a:t>
            </a:r>
            <a:endParaRPr lang="en-US" sz="6600" b="1" dirty="0" smtClean="0">
              <a:solidFill>
                <a:srgbClr val="FF0000"/>
              </a:solidFill>
            </a:endParaRPr>
          </a:p>
        </p:txBody>
      </p:sp>
      <p:sp>
        <p:nvSpPr>
          <p:cNvPr id="55300" name="Text Box 3"/>
          <p:cNvSpPr txBox="1">
            <a:spLocks noChangeArrowheads="1"/>
          </p:cNvSpPr>
          <p:nvPr/>
        </p:nvSpPr>
        <p:spPr bwMode="auto">
          <a:xfrm>
            <a:off x="179512" y="1828800"/>
            <a:ext cx="8640960" cy="4031873"/>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3200" b="1" dirty="0">
                <a:solidFill>
                  <a:srgbClr val="FF0000"/>
                </a:solidFill>
              </a:rPr>
              <a:t>Retinoblastoma gene</a:t>
            </a:r>
            <a:r>
              <a:rPr lang="en-US" sz="3200" b="1" dirty="0"/>
              <a:t> has normal regulatory function in many </a:t>
            </a:r>
            <a:r>
              <a:rPr lang="en-US" sz="3200" b="1" dirty="0" smtClean="0"/>
              <a:t>cells</a:t>
            </a:r>
            <a:endParaRPr lang="en-US" sz="3200" b="1" dirty="0"/>
          </a:p>
          <a:p>
            <a:pPr>
              <a:spcBef>
                <a:spcPct val="50000"/>
              </a:spcBef>
            </a:pPr>
            <a:r>
              <a:rPr lang="en-US" sz="3200" b="1" dirty="0"/>
              <a:t>Involved in</a:t>
            </a:r>
          </a:p>
          <a:p>
            <a:pPr>
              <a:spcBef>
                <a:spcPct val="50000"/>
              </a:spcBef>
            </a:pPr>
            <a:r>
              <a:rPr lang="en-US" sz="3200" b="1" dirty="0"/>
              <a:t>Retinoblastoma</a:t>
            </a:r>
          </a:p>
          <a:p>
            <a:pPr>
              <a:spcBef>
                <a:spcPct val="50000"/>
              </a:spcBef>
            </a:pPr>
            <a:r>
              <a:rPr lang="en-US" sz="3200" b="1" dirty="0"/>
              <a:t>Lung carcinomas</a:t>
            </a:r>
          </a:p>
          <a:p>
            <a:pPr>
              <a:spcBef>
                <a:spcPct val="50000"/>
              </a:spcBef>
            </a:pPr>
            <a:r>
              <a:rPr lang="en-US" sz="3200" b="1" dirty="0"/>
              <a:t>Breast carcinomas</a:t>
            </a:r>
          </a:p>
        </p:txBody>
      </p:sp>
      <p:pic>
        <p:nvPicPr>
          <p:cNvPr id="860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31900" y="2996952"/>
            <a:ext cx="4644008" cy="3161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E8E11A44-B4A9-4DDE-80E9-F70BFB6EFF64}" type="datetime1">
              <a:rPr lang="en-US" smtClean="0"/>
              <a:pPr/>
              <a:t>02-Dec-13</a:t>
            </a:fld>
            <a:endParaRPr lang="en-US"/>
          </a:p>
        </p:txBody>
      </p:sp>
      <p:sp>
        <p:nvSpPr>
          <p:cNvPr id="7" name="Footer Placeholder 6"/>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21518918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ED40FE12-A01D-4D7F-89EC-AECEE8F7EA80}" type="slidenum">
              <a:rPr lang="en-US" sz="1400"/>
              <a:pPr/>
              <a:t>79</a:t>
            </a:fld>
            <a:endParaRPr lang="en-US" sz="1400" dirty="0"/>
          </a:p>
        </p:txBody>
      </p:sp>
      <p:sp>
        <p:nvSpPr>
          <p:cNvPr id="51203" name="Rectangle 2"/>
          <p:cNvSpPr>
            <a:spLocks noGrp="1" noChangeArrowheads="1"/>
          </p:cNvSpPr>
          <p:nvPr>
            <p:ph type="title"/>
          </p:nvPr>
        </p:nvSpPr>
        <p:spPr>
          <a:xfrm>
            <a:off x="685800" y="152400"/>
            <a:ext cx="7772400" cy="1143000"/>
          </a:xfrm>
          <a:effectLst>
            <a:outerShdw dist="35921" dir="2700000" algn="ctr" rotWithShape="0">
              <a:schemeClr val="bg2"/>
            </a:outerShdw>
          </a:effectLst>
        </p:spPr>
        <p:txBody>
          <a:bodyPr/>
          <a:lstStyle/>
          <a:p>
            <a:r>
              <a:rPr lang="en-US" sz="4800" b="1" dirty="0" smtClean="0">
                <a:solidFill>
                  <a:srgbClr val="FF0000"/>
                </a:solidFill>
              </a:rPr>
              <a:t>RNA Tumor Viruses</a:t>
            </a:r>
          </a:p>
        </p:txBody>
      </p:sp>
      <p:pic>
        <p:nvPicPr>
          <p:cNvPr id="51204" name="Picture 4" descr="C:\Corel\Office7\onco2.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0934" y="2919412"/>
            <a:ext cx="4131733" cy="4090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5" name="Text Box 3"/>
          <p:cNvSpPr txBox="1">
            <a:spLocks noChangeArrowheads="1"/>
          </p:cNvSpPr>
          <p:nvPr/>
        </p:nvSpPr>
        <p:spPr bwMode="auto">
          <a:xfrm>
            <a:off x="812800" y="1447801"/>
            <a:ext cx="7653867"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3600" b="1" dirty="0"/>
              <a:t>What do oncogenes encode?</a:t>
            </a:r>
          </a:p>
          <a:p>
            <a:pPr>
              <a:spcBef>
                <a:spcPct val="50000"/>
              </a:spcBef>
            </a:pPr>
            <a:r>
              <a:rPr lang="en-US" b="1" dirty="0">
                <a:solidFill>
                  <a:srgbClr val="990000"/>
                </a:solidFill>
              </a:rPr>
              <a:t>Proteins that are involved in growth control and differentiation</a:t>
            </a:r>
          </a:p>
        </p:txBody>
      </p:sp>
      <p:sp>
        <p:nvSpPr>
          <p:cNvPr id="68613" name="Text Box 5"/>
          <p:cNvSpPr txBox="1">
            <a:spLocks noChangeArrowheads="1"/>
          </p:cNvSpPr>
          <p:nvPr/>
        </p:nvSpPr>
        <p:spPr bwMode="auto">
          <a:xfrm>
            <a:off x="4737101" y="4373940"/>
            <a:ext cx="3986989" cy="1569660"/>
          </a:xfrm>
          <a:prstGeom prst="rect">
            <a:avLst/>
          </a:prstGeom>
          <a:solidFill>
            <a:srgbClr val="FFFFCC"/>
          </a:solidFill>
          <a:ln w="9525">
            <a:solidFill>
              <a:srgbClr val="99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dirty="0"/>
              <a:t>Growth factors</a:t>
            </a:r>
          </a:p>
          <a:p>
            <a:r>
              <a:rPr lang="en-US" dirty="0"/>
              <a:t>Growth factor receptors</a:t>
            </a:r>
          </a:p>
          <a:p>
            <a:r>
              <a:rPr lang="en-US" dirty="0"/>
              <a:t>Signal transduction proteins</a:t>
            </a:r>
          </a:p>
          <a:p>
            <a:r>
              <a:rPr lang="en-US" dirty="0"/>
              <a:t>Transcription factors</a:t>
            </a:r>
          </a:p>
        </p:txBody>
      </p:sp>
      <p:sp>
        <p:nvSpPr>
          <p:cNvPr id="7" name="Date Placeholder 6"/>
          <p:cNvSpPr>
            <a:spLocks noGrp="1"/>
          </p:cNvSpPr>
          <p:nvPr>
            <p:ph type="dt" sz="half" idx="10"/>
          </p:nvPr>
        </p:nvSpPr>
        <p:spPr/>
        <p:txBody>
          <a:bodyPr/>
          <a:lstStyle/>
          <a:p>
            <a:fld id="{62314EF6-210F-4518-958E-B85ED334C3A8}" type="datetime1">
              <a:rPr lang="en-US" smtClean="0"/>
              <a:pPr/>
              <a:t>02-Dec-13</a:t>
            </a:fld>
            <a:endParaRPr lang="en-US"/>
          </a:p>
        </p:txBody>
      </p:sp>
      <p:sp>
        <p:nvSpPr>
          <p:cNvPr id="8" name="Footer Placeholder 7"/>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240161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wipe(up)">
                                      <p:cBhvr>
                                        <p:cTn id="7"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87FB53F-4B65-4D0B-966C-712A00341258}" type="slidenum">
              <a:rPr lang="en-US"/>
              <a:pPr/>
              <a:t>8</a:t>
            </a:fld>
            <a:endParaRPr lang="en-US"/>
          </a:p>
        </p:txBody>
      </p:sp>
      <p:sp>
        <p:nvSpPr>
          <p:cNvPr id="235522" name="Rectangle 2"/>
          <p:cNvSpPr>
            <a:spLocks noGrp="1" noChangeArrowheads="1"/>
          </p:cNvSpPr>
          <p:nvPr>
            <p:ph type="title"/>
          </p:nvPr>
        </p:nvSpPr>
        <p:spPr/>
        <p:txBody>
          <a:bodyPr/>
          <a:lstStyle/>
          <a:p>
            <a:r>
              <a:rPr lang="en-US" i="1">
                <a:solidFill>
                  <a:schemeClr val="folHlink"/>
                </a:solidFill>
              </a:rPr>
              <a:t>ONCOGENES</a:t>
            </a:r>
            <a:endParaRPr lang="en-US"/>
          </a:p>
        </p:txBody>
      </p:sp>
      <p:sp>
        <p:nvSpPr>
          <p:cNvPr id="235523" name="Rectangle 3"/>
          <p:cNvSpPr>
            <a:spLocks noGrp="1" noChangeArrowheads="1"/>
          </p:cNvSpPr>
          <p:nvPr>
            <p:ph type="body" idx="1"/>
          </p:nvPr>
        </p:nvSpPr>
        <p:spPr>
          <a:xfrm>
            <a:off x="609600" y="2133600"/>
            <a:ext cx="7772400" cy="4114800"/>
          </a:xfrm>
        </p:spPr>
        <p:txBody>
          <a:bodyPr/>
          <a:lstStyle/>
          <a:p>
            <a:r>
              <a:rPr lang="en-US" b="1"/>
              <a:t>Oncogenes are  mutated forms of cellular proto-oncogenes.</a:t>
            </a:r>
          </a:p>
          <a:p>
            <a:endParaRPr lang="en-US" b="1"/>
          </a:p>
          <a:p>
            <a:r>
              <a:rPr lang="en-US" b="1"/>
              <a:t>Proto-oncogenes code for cellular proteins which regulate normal cell growth and differentiation.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FA693395-C020-47D4-998D-77BD1C1C6271}" type="slidenum">
              <a:rPr lang="en-US"/>
              <a:pPr/>
              <a:t>80</a:t>
            </a:fld>
            <a:endParaRPr lang="en-US" dirty="0"/>
          </a:p>
        </p:txBody>
      </p:sp>
      <p:sp>
        <p:nvSpPr>
          <p:cNvPr id="59394" name="Rectangle 2"/>
          <p:cNvSpPr>
            <a:spLocks noGrp="1" noChangeArrowheads="1"/>
          </p:cNvSpPr>
          <p:nvPr>
            <p:ph type="title"/>
          </p:nvPr>
        </p:nvSpPr>
        <p:spPr>
          <a:effectLst>
            <a:outerShdw dist="35921" dir="2700000" algn="ctr" rotWithShape="0">
              <a:schemeClr val="bg2"/>
            </a:outerShdw>
          </a:effectLst>
        </p:spPr>
        <p:txBody>
          <a:bodyPr>
            <a:normAutofit/>
          </a:bodyPr>
          <a:lstStyle/>
          <a:p>
            <a:pPr>
              <a:defRPr/>
            </a:pPr>
            <a:r>
              <a:rPr lang="en-US" sz="6600" b="1" dirty="0" smtClean="0">
                <a:solidFill>
                  <a:srgbClr val="FF0000"/>
                </a:solidFill>
                <a:effectLst>
                  <a:outerShdw blurRad="38100" dist="38100" dir="2700000" algn="tl">
                    <a:srgbClr val="000000">
                      <a:alpha val="43137"/>
                    </a:srgbClr>
                  </a:outerShdw>
                </a:effectLst>
              </a:rPr>
              <a:t>Anti-Oncogenes</a:t>
            </a:r>
            <a:endParaRPr lang="en-US" sz="7200" b="1" dirty="0" smtClean="0">
              <a:solidFill>
                <a:srgbClr val="FF0000"/>
              </a:solidFill>
              <a:effectLst>
                <a:outerShdw blurRad="38100" dist="38100" dir="2700000" algn="tl">
                  <a:srgbClr val="000000">
                    <a:alpha val="43137"/>
                  </a:srgbClr>
                </a:outerShdw>
              </a:effectLst>
            </a:endParaRPr>
          </a:p>
        </p:txBody>
      </p:sp>
      <p:sp>
        <p:nvSpPr>
          <p:cNvPr id="55300" name="Text Box 3"/>
          <p:cNvSpPr txBox="1">
            <a:spLocks noChangeArrowheads="1"/>
          </p:cNvSpPr>
          <p:nvPr/>
        </p:nvSpPr>
        <p:spPr bwMode="auto">
          <a:xfrm>
            <a:off x="179512" y="1828800"/>
            <a:ext cx="8964488" cy="4124206"/>
          </a:xfrm>
          <a:prstGeom prst="rect">
            <a:avLst/>
          </a:prstGeom>
          <a:noFill/>
          <a:ln w="9525">
            <a:noFill/>
            <a:miter lim="800000"/>
            <a:headEnd/>
            <a:tailEnd/>
          </a:ln>
        </p:spPr>
        <p:txBody>
          <a:bodyPr wrap="square">
            <a:spAutoFit/>
          </a:bodyPr>
          <a:lstStyle/>
          <a:p>
            <a:pPr>
              <a:spcBef>
                <a:spcPct val="50000"/>
              </a:spcBef>
            </a:pPr>
            <a:r>
              <a:rPr lang="en-US" sz="3200" b="1" dirty="0">
                <a:solidFill>
                  <a:srgbClr val="FF0000"/>
                </a:solidFill>
              </a:rPr>
              <a:t>Retinoblastoma gene</a:t>
            </a:r>
            <a:r>
              <a:rPr lang="en-US" sz="3200" b="1" dirty="0"/>
              <a:t> has normal regulatory function in many </a:t>
            </a:r>
            <a:r>
              <a:rPr lang="en-US" sz="3200" b="1" dirty="0" smtClean="0"/>
              <a:t>cells</a:t>
            </a:r>
            <a:endParaRPr lang="en-US" sz="3200" b="1" dirty="0"/>
          </a:p>
          <a:p>
            <a:pPr>
              <a:spcBef>
                <a:spcPct val="50000"/>
              </a:spcBef>
            </a:pPr>
            <a:r>
              <a:rPr lang="en-US" sz="3200" b="1" dirty="0"/>
              <a:t>Involved in</a:t>
            </a:r>
          </a:p>
          <a:p>
            <a:pPr>
              <a:spcBef>
                <a:spcPct val="50000"/>
              </a:spcBef>
            </a:pPr>
            <a:r>
              <a:rPr lang="en-US" sz="3600" b="1" dirty="0">
                <a:solidFill>
                  <a:srgbClr val="FF0000"/>
                </a:solidFill>
              </a:rPr>
              <a:t>Retinoblastoma</a:t>
            </a:r>
          </a:p>
          <a:p>
            <a:pPr>
              <a:spcBef>
                <a:spcPct val="50000"/>
              </a:spcBef>
            </a:pPr>
            <a:r>
              <a:rPr lang="en-US" sz="3200" b="1" dirty="0"/>
              <a:t>Lung carcinomas</a:t>
            </a:r>
          </a:p>
          <a:p>
            <a:pPr>
              <a:spcBef>
                <a:spcPct val="50000"/>
              </a:spcBef>
            </a:pPr>
            <a:r>
              <a:rPr lang="en-US" sz="3200" b="1" dirty="0"/>
              <a:t>Breast carcinomas</a:t>
            </a:r>
          </a:p>
        </p:txBody>
      </p:sp>
      <p:sp>
        <p:nvSpPr>
          <p:cNvPr id="5" name="Footer Placeholder 4"/>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948ABE79-F0CC-45ED-B150-A57A5C18EE77}" type="datetime1">
              <a:rPr lang="en-US" smtClean="0"/>
              <a:pPr/>
              <a:t>02-Dec-13</a:t>
            </a:fld>
            <a:endParaRPr lang="en-US" dirty="0"/>
          </a:p>
        </p:txBody>
      </p:sp>
      <p:pic>
        <p:nvPicPr>
          <p:cNvPr id="808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84" y="2492896"/>
            <a:ext cx="3456384" cy="336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p:spPr>
        <p:txBody>
          <a:bodyPr/>
          <a:lstStyle/>
          <a:p>
            <a:fld id="{EBFED7E0-13B3-44FC-85E2-328E5717C694}" type="slidenum">
              <a:rPr lang="en-US"/>
              <a:pPr/>
              <a:t>81</a:t>
            </a:fld>
            <a:endParaRPr lang="en-US" dirty="0"/>
          </a:p>
        </p:txBody>
      </p:sp>
      <p:sp>
        <p:nvSpPr>
          <p:cNvPr id="62466" name="Rectangle 2"/>
          <p:cNvSpPr>
            <a:spLocks noGrp="1" noChangeArrowheads="1"/>
          </p:cNvSpPr>
          <p:nvPr>
            <p:ph type="title"/>
          </p:nvPr>
        </p:nvSpPr>
        <p:spPr>
          <a:xfrm>
            <a:off x="762000" y="228600"/>
            <a:ext cx="7772400" cy="1143000"/>
          </a:xfrm>
          <a:effectLst>
            <a:outerShdw dist="35921" dir="2700000" algn="ctr" rotWithShape="0">
              <a:schemeClr val="bg2"/>
            </a:outerShdw>
          </a:effectLst>
        </p:spPr>
        <p:txBody>
          <a:bodyPr>
            <a:normAutofit/>
          </a:bodyPr>
          <a:lstStyle/>
          <a:p>
            <a:pPr>
              <a:defRPr/>
            </a:pPr>
            <a:r>
              <a:rPr lang="en-US" sz="6000" b="1" dirty="0" smtClean="0">
                <a:solidFill>
                  <a:srgbClr val="FF0000"/>
                </a:solidFill>
              </a:rPr>
              <a:t>Anti-Oncogenes</a:t>
            </a:r>
          </a:p>
        </p:txBody>
      </p:sp>
      <p:sp>
        <p:nvSpPr>
          <p:cNvPr id="58372" name="Text Box 4"/>
          <p:cNvSpPr txBox="1">
            <a:spLocks noChangeArrowheads="1"/>
          </p:cNvSpPr>
          <p:nvPr/>
        </p:nvSpPr>
        <p:spPr bwMode="auto">
          <a:xfrm>
            <a:off x="381000" y="1752600"/>
            <a:ext cx="2743200" cy="369332"/>
          </a:xfrm>
          <a:prstGeom prst="rect">
            <a:avLst/>
          </a:prstGeom>
          <a:noFill/>
          <a:ln w="9525">
            <a:noFill/>
            <a:miter lim="800000"/>
            <a:headEnd/>
            <a:tailEnd/>
          </a:ln>
        </p:spPr>
        <p:txBody>
          <a:bodyPr>
            <a:spAutoFit/>
          </a:bodyPr>
          <a:lstStyle/>
          <a:p>
            <a:pPr>
              <a:spcBef>
                <a:spcPct val="50000"/>
              </a:spcBef>
            </a:pPr>
            <a:r>
              <a:rPr lang="en-US" dirty="0"/>
              <a:t>Rb Gene</a:t>
            </a:r>
          </a:p>
        </p:txBody>
      </p:sp>
      <p:sp>
        <p:nvSpPr>
          <p:cNvPr id="58373" name="Line 5"/>
          <p:cNvSpPr>
            <a:spLocks noChangeShapeType="1"/>
          </p:cNvSpPr>
          <p:nvPr/>
        </p:nvSpPr>
        <p:spPr bwMode="auto">
          <a:xfrm>
            <a:off x="533400" y="2362200"/>
            <a:ext cx="2438400" cy="0"/>
          </a:xfrm>
          <a:prstGeom prst="line">
            <a:avLst/>
          </a:prstGeom>
          <a:noFill/>
          <a:ln w="76200">
            <a:solidFill>
              <a:schemeClr val="tx1"/>
            </a:solidFill>
            <a:round/>
            <a:headEnd/>
            <a:tailEnd/>
          </a:ln>
        </p:spPr>
        <p:txBody>
          <a:bodyPr wrap="none" anchor="ctr"/>
          <a:lstStyle/>
          <a:p>
            <a:endParaRPr lang="en-US" dirty="0"/>
          </a:p>
        </p:txBody>
      </p:sp>
      <p:sp>
        <p:nvSpPr>
          <p:cNvPr id="62470" name="Oval 6"/>
          <p:cNvSpPr>
            <a:spLocks noChangeArrowheads="1"/>
          </p:cNvSpPr>
          <p:nvPr/>
        </p:nvSpPr>
        <p:spPr bwMode="auto">
          <a:xfrm>
            <a:off x="1219200" y="3276600"/>
            <a:ext cx="990600" cy="457200"/>
          </a:xfrm>
          <a:prstGeom prst="ellipse">
            <a:avLst/>
          </a:prstGeom>
          <a:gradFill rotWithShape="0">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Rb</a:t>
            </a:r>
          </a:p>
        </p:txBody>
      </p:sp>
      <p:sp>
        <p:nvSpPr>
          <p:cNvPr id="58375" name="Text Box 7"/>
          <p:cNvSpPr txBox="1">
            <a:spLocks noChangeArrowheads="1"/>
          </p:cNvSpPr>
          <p:nvPr/>
        </p:nvSpPr>
        <p:spPr bwMode="auto">
          <a:xfrm>
            <a:off x="0" y="3124201"/>
            <a:ext cx="1295400" cy="369332"/>
          </a:xfrm>
          <a:prstGeom prst="rect">
            <a:avLst/>
          </a:prstGeom>
          <a:noFill/>
          <a:ln w="9525">
            <a:noFill/>
            <a:miter lim="800000"/>
            <a:headEnd/>
            <a:tailEnd/>
          </a:ln>
        </p:spPr>
        <p:txBody>
          <a:bodyPr>
            <a:spAutoFit/>
          </a:bodyPr>
          <a:lstStyle/>
          <a:p>
            <a:pPr>
              <a:spcBef>
                <a:spcPct val="50000"/>
              </a:spcBef>
            </a:pPr>
            <a:r>
              <a:rPr lang="en-US" dirty="0"/>
              <a:t>Rb protein</a:t>
            </a:r>
          </a:p>
        </p:txBody>
      </p:sp>
      <p:sp>
        <p:nvSpPr>
          <p:cNvPr id="58376" name="Line 8"/>
          <p:cNvSpPr>
            <a:spLocks noChangeShapeType="1"/>
          </p:cNvSpPr>
          <p:nvPr/>
        </p:nvSpPr>
        <p:spPr bwMode="auto">
          <a:xfrm>
            <a:off x="609600" y="6172200"/>
            <a:ext cx="2362200" cy="0"/>
          </a:xfrm>
          <a:prstGeom prst="line">
            <a:avLst/>
          </a:prstGeom>
          <a:noFill/>
          <a:ln w="76200">
            <a:solidFill>
              <a:schemeClr val="tx1"/>
            </a:solidFill>
            <a:round/>
            <a:headEnd/>
            <a:tailEnd/>
          </a:ln>
        </p:spPr>
        <p:txBody>
          <a:bodyPr wrap="none" anchor="ctr"/>
          <a:lstStyle/>
          <a:p>
            <a:endParaRPr lang="en-US" dirty="0"/>
          </a:p>
        </p:txBody>
      </p:sp>
      <p:sp>
        <p:nvSpPr>
          <p:cNvPr id="62473" name="Oval 9"/>
          <p:cNvSpPr>
            <a:spLocks noChangeArrowheads="1"/>
          </p:cNvSpPr>
          <p:nvPr/>
        </p:nvSpPr>
        <p:spPr bwMode="auto">
          <a:xfrm>
            <a:off x="533400" y="5638800"/>
            <a:ext cx="990600" cy="457200"/>
          </a:xfrm>
          <a:prstGeom prst="ellipse">
            <a:avLst/>
          </a:prstGeom>
          <a:gradFill rotWithShape="0">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Rb</a:t>
            </a:r>
          </a:p>
        </p:txBody>
      </p:sp>
      <p:sp>
        <p:nvSpPr>
          <p:cNvPr id="58378" name="Text Box 10"/>
          <p:cNvSpPr txBox="1">
            <a:spLocks noChangeArrowheads="1"/>
          </p:cNvSpPr>
          <p:nvPr/>
        </p:nvSpPr>
        <p:spPr bwMode="auto">
          <a:xfrm>
            <a:off x="533400" y="6324600"/>
            <a:ext cx="2438400" cy="369332"/>
          </a:xfrm>
          <a:prstGeom prst="rect">
            <a:avLst/>
          </a:prstGeom>
          <a:noFill/>
          <a:ln w="9525">
            <a:noFill/>
            <a:miter lim="800000"/>
            <a:headEnd/>
            <a:tailEnd/>
          </a:ln>
        </p:spPr>
        <p:txBody>
          <a:bodyPr>
            <a:spAutoFit/>
          </a:bodyPr>
          <a:lstStyle/>
          <a:p>
            <a:pPr>
              <a:spcBef>
                <a:spcPct val="50000"/>
              </a:spcBef>
            </a:pPr>
            <a:r>
              <a:rPr lang="en-US" dirty="0"/>
              <a:t>Stops replication</a:t>
            </a:r>
          </a:p>
        </p:txBody>
      </p:sp>
      <p:sp>
        <p:nvSpPr>
          <p:cNvPr id="62478" name="Oval 14"/>
          <p:cNvSpPr>
            <a:spLocks noChangeArrowheads="1"/>
          </p:cNvSpPr>
          <p:nvPr/>
        </p:nvSpPr>
        <p:spPr bwMode="auto">
          <a:xfrm>
            <a:off x="5715000" y="4495800"/>
            <a:ext cx="990600" cy="457200"/>
          </a:xfrm>
          <a:prstGeom prst="ellipse">
            <a:avLst/>
          </a:prstGeom>
          <a:gradFill rotWithShape="0">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Rb</a:t>
            </a:r>
          </a:p>
        </p:txBody>
      </p:sp>
      <p:sp>
        <p:nvSpPr>
          <p:cNvPr id="58380" name="Line 16"/>
          <p:cNvSpPr>
            <a:spLocks noChangeShapeType="1"/>
          </p:cNvSpPr>
          <p:nvPr/>
        </p:nvSpPr>
        <p:spPr bwMode="auto">
          <a:xfrm>
            <a:off x="6172200" y="2362200"/>
            <a:ext cx="2438400" cy="0"/>
          </a:xfrm>
          <a:prstGeom prst="line">
            <a:avLst/>
          </a:prstGeom>
          <a:noFill/>
          <a:ln w="76200" cmpd="tri">
            <a:solidFill>
              <a:schemeClr val="tx1"/>
            </a:solidFill>
            <a:round/>
            <a:headEnd/>
            <a:tailEnd/>
          </a:ln>
        </p:spPr>
        <p:txBody>
          <a:bodyPr wrap="none" anchor="ctr"/>
          <a:lstStyle/>
          <a:p>
            <a:endParaRPr lang="en-US" dirty="0"/>
          </a:p>
        </p:txBody>
      </p:sp>
      <p:sp>
        <p:nvSpPr>
          <p:cNvPr id="58381" name="Text Box 17"/>
          <p:cNvSpPr txBox="1">
            <a:spLocks noChangeArrowheads="1"/>
          </p:cNvSpPr>
          <p:nvPr/>
        </p:nvSpPr>
        <p:spPr bwMode="auto">
          <a:xfrm>
            <a:off x="6172200" y="1676400"/>
            <a:ext cx="2438400" cy="369332"/>
          </a:xfrm>
          <a:prstGeom prst="rect">
            <a:avLst/>
          </a:prstGeom>
          <a:noFill/>
          <a:ln w="9525">
            <a:noFill/>
            <a:miter lim="800000"/>
            <a:headEnd/>
            <a:tailEnd/>
          </a:ln>
        </p:spPr>
        <p:txBody>
          <a:bodyPr>
            <a:spAutoFit/>
          </a:bodyPr>
          <a:lstStyle/>
          <a:p>
            <a:pPr>
              <a:spcBef>
                <a:spcPct val="50000"/>
              </a:spcBef>
            </a:pPr>
            <a:r>
              <a:rPr lang="en-US" dirty="0"/>
              <a:t>Adenovirus E1A</a:t>
            </a:r>
          </a:p>
        </p:txBody>
      </p:sp>
      <p:sp>
        <p:nvSpPr>
          <p:cNvPr id="58382" name="AutoShape 18"/>
          <p:cNvSpPr>
            <a:spLocks noChangeArrowheads="1"/>
          </p:cNvSpPr>
          <p:nvPr/>
        </p:nvSpPr>
        <p:spPr bwMode="auto">
          <a:xfrm>
            <a:off x="6705600" y="3276600"/>
            <a:ext cx="1752600" cy="685800"/>
          </a:xfrm>
          <a:custGeom>
            <a:avLst/>
            <a:gdLst>
              <a:gd name="T0" fmla="*/ 985838 w 21600"/>
              <a:gd name="T1" fmla="*/ 0 h 21600"/>
              <a:gd name="T2" fmla="*/ 246459 w 21600"/>
              <a:gd name="T3" fmla="*/ 342900 h 21600"/>
              <a:gd name="T4" fmla="*/ 985838 w 21600"/>
              <a:gd name="T5" fmla="*/ 171450 h 21600"/>
              <a:gd name="T6" fmla="*/ 1725216 w 21600"/>
              <a:gd name="T7" fmla="*/ 3429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62483" name="AutoShape 19"/>
          <p:cNvSpPr>
            <a:spLocks noChangeArrowheads="1"/>
          </p:cNvSpPr>
          <p:nvPr/>
        </p:nvSpPr>
        <p:spPr bwMode="auto">
          <a:xfrm>
            <a:off x="5334000" y="4343400"/>
            <a:ext cx="1752600" cy="685800"/>
          </a:xfrm>
          <a:custGeom>
            <a:avLst/>
            <a:gdLst>
              <a:gd name="T0" fmla="*/ 985838 w 21600"/>
              <a:gd name="T1" fmla="*/ 0 h 21600"/>
              <a:gd name="T2" fmla="*/ 246459 w 21600"/>
              <a:gd name="T3" fmla="*/ 342900 h 21600"/>
              <a:gd name="T4" fmla="*/ 985838 w 21600"/>
              <a:gd name="T5" fmla="*/ 171450 h 21600"/>
              <a:gd name="T6" fmla="*/ 1725216 w 21600"/>
              <a:gd name="T7" fmla="*/ 3429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dirty="0"/>
          </a:p>
        </p:txBody>
      </p:sp>
      <p:sp>
        <p:nvSpPr>
          <p:cNvPr id="58384" name="Line 23"/>
          <p:cNvSpPr>
            <a:spLocks noChangeShapeType="1"/>
          </p:cNvSpPr>
          <p:nvPr/>
        </p:nvSpPr>
        <p:spPr bwMode="auto">
          <a:xfrm>
            <a:off x="5334000" y="6172200"/>
            <a:ext cx="2362200" cy="0"/>
          </a:xfrm>
          <a:prstGeom prst="line">
            <a:avLst/>
          </a:prstGeom>
          <a:noFill/>
          <a:ln w="76200">
            <a:solidFill>
              <a:schemeClr val="tx1"/>
            </a:solidFill>
            <a:round/>
            <a:headEnd/>
            <a:tailEnd/>
          </a:ln>
        </p:spPr>
        <p:txBody>
          <a:bodyPr wrap="none" anchor="ctr"/>
          <a:lstStyle/>
          <a:p>
            <a:endParaRPr lang="en-US" dirty="0"/>
          </a:p>
        </p:txBody>
      </p:sp>
      <p:sp>
        <p:nvSpPr>
          <p:cNvPr id="58385" name="Text Box 24"/>
          <p:cNvSpPr txBox="1">
            <a:spLocks noChangeArrowheads="1"/>
          </p:cNvSpPr>
          <p:nvPr/>
        </p:nvSpPr>
        <p:spPr bwMode="auto">
          <a:xfrm>
            <a:off x="4953000" y="6248400"/>
            <a:ext cx="3276600" cy="369332"/>
          </a:xfrm>
          <a:prstGeom prst="rect">
            <a:avLst/>
          </a:prstGeom>
          <a:noFill/>
          <a:ln w="9525">
            <a:noFill/>
            <a:miter lim="800000"/>
            <a:headEnd/>
            <a:tailEnd/>
          </a:ln>
        </p:spPr>
        <p:txBody>
          <a:bodyPr>
            <a:spAutoFit/>
          </a:bodyPr>
          <a:lstStyle/>
          <a:p>
            <a:pPr>
              <a:spcBef>
                <a:spcPct val="50000"/>
              </a:spcBef>
            </a:pPr>
            <a:r>
              <a:rPr lang="en-US" dirty="0"/>
              <a:t>Cell cycle continues</a:t>
            </a:r>
          </a:p>
        </p:txBody>
      </p:sp>
      <p:sp>
        <p:nvSpPr>
          <p:cNvPr id="58386" name="Text Box 25"/>
          <p:cNvSpPr txBox="1">
            <a:spLocks noChangeArrowheads="1"/>
          </p:cNvSpPr>
          <p:nvPr/>
        </p:nvSpPr>
        <p:spPr bwMode="auto">
          <a:xfrm>
            <a:off x="3454400" y="1219200"/>
            <a:ext cx="2438400" cy="369332"/>
          </a:xfrm>
          <a:prstGeom prst="rect">
            <a:avLst/>
          </a:prstGeom>
          <a:noFill/>
          <a:ln w="9525">
            <a:noFill/>
            <a:miter lim="800000"/>
            <a:headEnd/>
            <a:tailEnd/>
          </a:ln>
        </p:spPr>
        <p:txBody>
          <a:bodyPr>
            <a:spAutoFit/>
          </a:bodyPr>
          <a:lstStyle/>
          <a:p>
            <a:pPr>
              <a:spcBef>
                <a:spcPct val="50000"/>
              </a:spcBef>
            </a:pPr>
            <a:r>
              <a:rPr lang="en-US" b="1" dirty="0">
                <a:solidFill>
                  <a:srgbClr val="990000"/>
                </a:solidFill>
              </a:rPr>
              <a:t>Retinoblastoma</a:t>
            </a:r>
            <a:endParaRPr lang="en-US" dirty="0">
              <a:solidFill>
                <a:srgbClr val="990000"/>
              </a:solidFill>
            </a:endParaRPr>
          </a:p>
        </p:txBody>
      </p:sp>
      <p:sp>
        <p:nvSpPr>
          <p:cNvPr id="62490" name="AutoShape 26"/>
          <p:cNvSpPr>
            <a:spLocks noChangeArrowheads="1"/>
          </p:cNvSpPr>
          <p:nvPr/>
        </p:nvSpPr>
        <p:spPr bwMode="auto">
          <a:xfrm>
            <a:off x="1625600" y="2514600"/>
            <a:ext cx="270933" cy="685800"/>
          </a:xfrm>
          <a:prstGeom prst="downArrow">
            <a:avLst>
              <a:gd name="adj1" fmla="val 50000"/>
              <a:gd name="adj2" fmla="val 56250"/>
            </a:avLst>
          </a:prstGeom>
          <a:gradFill rotWithShape="0">
            <a:gsLst>
              <a:gs pos="0">
                <a:srgbClr val="FFFF00"/>
              </a:gs>
              <a:gs pos="100000">
                <a:srgbClr val="767600"/>
              </a:gs>
            </a:gsLst>
            <a:lin ang="5400000" scaled="1"/>
          </a:gradFill>
          <a:ln w="9525">
            <a:solidFill>
              <a:schemeClr val="tx1"/>
            </a:solidFill>
            <a:miter lim="800000"/>
            <a:headEnd/>
            <a:tailEnd/>
          </a:ln>
        </p:spPr>
        <p:txBody>
          <a:bodyPr wrap="none" anchor="ctr"/>
          <a:lstStyle/>
          <a:p>
            <a:endParaRPr lang="en-US" dirty="0"/>
          </a:p>
        </p:txBody>
      </p:sp>
      <p:sp>
        <p:nvSpPr>
          <p:cNvPr id="62491" name="AutoShape 27"/>
          <p:cNvSpPr>
            <a:spLocks noChangeArrowheads="1"/>
          </p:cNvSpPr>
          <p:nvPr/>
        </p:nvSpPr>
        <p:spPr bwMode="auto">
          <a:xfrm rot="1159354">
            <a:off x="1354667" y="4016375"/>
            <a:ext cx="270933" cy="1447800"/>
          </a:xfrm>
          <a:prstGeom prst="downArrow">
            <a:avLst>
              <a:gd name="adj1" fmla="val 50000"/>
              <a:gd name="adj2" fmla="val 118750"/>
            </a:avLst>
          </a:prstGeom>
          <a:gradFill rotWithShape="0">
            <a:gsLst>
              <a:gs pos="0">
                <a:srgbClr val="FFFF00"/>
              </a:gs>
              <a:gs pos="100000">
                <a:srgbClr val="767600"/>
              </a:gs>
            </a:gsLst>
            <a:lin ang="5400000" scaled="1"/>
          </a:gradFill>
          <a:ln w="9525">
            <a:solidFill>
              <a:schemeClr val="tx1"/>
            </a:solidFill>
            <a:miter lim="800000"/>
            <a:headEnd/>
            <a:tailEnd/>
          </a:ln>
        </p:spPr>
        <p:txBody>
          <a:bodyPr wrap="none" anchor="ctr"/>
          <a:lstStyle/>
          <a:p>
            <a:endParaRPr lang="en-US" dirty="0"/>
          </a:p>
        </p:txBody>
      </p:sp>
      <p:sp>
        <p:nvSpPr>
          <p:cNvPr id="62492" name="AutoShape 28"/>
          <p:cNvSpPr>
            <a:spLocks noChangeArrowheads="1"/>
          </p:cNvSpPr>
          <p:nvPr/>
        </p:nvSpPr>
        <p:spPr bwMode="auto">
          <a:xfrm rot="-3179546">
            <a:off x="3657600" y="2201333"/>
            <a:ext cx="304800" cy="2607733"/>
          </a:xfrm>
          <a:prstGeom prst="downArrow">
            <a:avLst>
              <a:gd name="adj1" fmla="val 50000"/>
              <a:gd name="adj2" fmla="val 240625"/>
            </a:avLst>
          </a:prstGeom>
          <a:gradFill rotWithShape="0">
            <a:gsLst>
              <a:gs pos="0">
                <a:srgbClr val="FFFF00"/>
              </a:gs>
              <a:gs pos="100000">
                <a:srgbClr val="767600"/>
              </a:gs>
            </a:gsLst>
            <a:lin ang="5400000" scaled="1"/>
          </a:gradFill>
          <a:ln w="9525">
            <a:solidFill>
              <a:schemeClr val="tx1"/>
            </a:solidFill>
            <a:miter lim="800000"/>
            <a:headEnd/>
            <a:tailEnd/>
          </a:ln>
        </p:spPr>
        <p:txBody>
          <a:bodyPr wrap="none" anchor="ctr"/>
          <a:lstStyle/>
          <a:p>
            <a:endParaRPr lang="en-US" dirty="0"/>
          </a:p>
        </p:txBody>
      </p:sp>
      <p:sp>
        <p:nvSpPr>
          <p:cNvPr id="58390" name="AutoShape 29"/>
          <p:cNvSpPr>
            <a:spLocks noChangeArrowheads="1"/>
          </p:cNvSpPr>
          <p:nvPr/>
        </p:nvSpPr>
        <p:spPr bwMode="auto">
          <a:xfrm>
            <a:off x="7315200" y="2514600"/>
            <a:ext cx="270933" cy="685800"/>
          </a:xfrm>
          <a:prstGeom prst="downArrow">
            <a:avLst>
              <a:gd name="adj1" fmla="val 50000"/>
              <a:gd name="adj2" fmla="val 56250"/>
            </a:avLst>
          </a:prstGeom>
          <a:gradFill rotWithShape="0">
            <a:gsLst>
              <a:gs pos="0">
                <a:srgbClr val="FFFF00"/>
              </a:gs>
              <a:gs pos="100000">
                <a:srgbClr val="767600"/>
              </a:gs>
            </a:gsLst>
            <a:lin ang="5400000" scaled="1"/>
          </a:gradFill>
          <a:ln w="9525">
            <a:solidFill>
              <a:schemeClr val="tx1"/>
            </a:solidFill>
            <a:miter lim="800000"/>
            <a:headEnd/>
            <a:tailEnd/>
          </a:ln>
        </p:spPr>
        <p:txBody>
          <a:bodyPr wrap="none" anchor="ctr"/>
          <a:lstStyle/>
          <a:p>
            <a:endParaRPr lang="en-US" dirty="0"/>
          </a:p>
        </p:txBody>
      </p:sp>
      <p:sp>
        <p:nvSpPr>
          <p:cNvPr id="62494" name="AutoShape 30"/>
          <p:cNvSpPr>
            <a:spLocks noChangeArrowheads="1"/>
          </p:cNvSpPr>
          <p:nvPr/>
        </p:nvSpPr>
        <p:spPr bwMode="auto">
          <a:xfrm rot="2666427">
            <a:off x="7112000" y="3581401"/>
            <a:ext cx="270933" cy="836613"/>
          </a:xfrm>
          <a:prstGeom prst="downArrow">
            <a:avLst>
              <a:gd name="adj1" fmla="val 50000"/>
              <a:gd name="adj2" fmla="val 68620"/>
            </a:avLst>
          </a:prstGeom>
          <a:gradFill rotWithShape="0">
            <a:gsLst>
              <a:gs pos="0">
                <a:srgbClr val="FFFF00"/>
              </a:gs>
              <a:gs pos="100000">
                <a:srgbClr val="767600"/>
              </a:gs>
            </a:gsLst>
            <a:lin ang="5400000" scaled="1"/>
          </a:gradFill>
          <a:ln w="9525">
            <a:solidFill>
              <a:schemeClr val="tx1"/>
            </a:solidFill>
            <a:miter lim="800000"/>
            <a:headEnd/>
            <a:tailEnd/>
          </a:ln>
        </p:spPr>
        <p:txBody>
          <a:bodyPr wrap="none" anchor="ctr"/>
          <a:lstStyle/>
          <a:p>
            <a:endParaRPr lang="en-US" dirty="0"/>
          </a:p>
        </p:txBody>
      </p:sp>
      <p:sp>
        <p:nvSpPr>
          <p:cNvPr id="58392" name="Text Box 31"/>
          <p:cNvSpPr txBox="1">
            <a:spLocks noChangeArrowheads="1"/>
          </p:cNvSpPr>
          <p:nvPr/>
        </p:nvSpPr>
        <p:spPr bwMode="auto">
          <a:xfrm>
            <a:off x="2167466" y="3468688"/>
            <a:ext cx="782587" cy="369332"/>
          </a:xfrm>
          <a:prstGeom prst="rect">
            <a:avLst/>
          </a:prstGeom>
          <a:noFill/>
          <a:ln w="9525">
            <a:noFill/>
            <a:miter lim="800000"/>
            <a:headEnd/>
            <a:tailEnd/>
          </a:ln>
        </p:spPr>
        <p:txBody>
          <a:bodyPr wrap="none">
            <a:spAutoFit/>
          </a:bodyPr>
          <a:lstStyle/>
          <a:p>
            <a:r>
              <a:rPr lang="en-US" dirty="0"/>
              <a:t>105kD</a:t>
            </a:r>
          </a:p>
        </p:txBody>
      </p:sp>
      <p:sp>
        <p:nvSpPr>
          <p:cNvPr id="25" name="Footer Placeholder 24"/>
          <p:cNvSpPr>
            <a:spLocks noGrp="1"/>
          </p:cNvSpPr>
          <p:nvPr>
            <p:ph type="ftr" sz="quarter" idx="11"/>
          </p:nvPr>
        </p:nvSpPr>
        <p:spPr/>
        <p:txBody>
          <a:bodyPr/>
          <a:lstStyle/>
          <a:p>
            <a:r>
              <a:rPr lang="en-US" smtClean="0"/>
              <a:t>Dr.Wallace Bulimo</a:t>
            </a:r>
            <a:endParaRPr lang="en-US" dirty="0"/>
          </a:p>
        </p:txBody>
      </p:sp>
      <p:sp>
        <p:nvSpPr>
          <p:cNvPr id="2" name="Date Placeholder 1"/>
          <p:cNvSpPr>
            <a:spLocks noGrp="1"/>
          </p:cNvSpPr>
          <p:nvPr>
            <p:ph type="dt" sz="half" idx="10"/>
          </p:nvPr>
        </p:nvSpPr>
        <p:spPr/>
        <p:txBody>
          <a:bodyPr/>
          <a:lstStyle/>
          <a:p>
            <a:fld id="{F4D8A0F7-E88B-4D56-93C3-3A7A33169073}" type="datetime1">
              <a:rPr lang="en-US" smtClean="0"/>
              <a:pPr/>
              <a:t>02-Dec-13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box(out)">
                                      <p:cBhvr>
                                        <p:cTn id="7" dur="500"/>
                                        <p:tgtEl>
                                          <p:spTgt spid="6249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2470"/>
                                        </p:tgtEl>
                                        <p:attrNameLst>
                                          <p:attrName>style.visibility</p:attrName>
                                        </p:attrNameLst>
                                      </p:cBhvr>
                                      <p:to>
                                        <p:strVal val="visible"/>
                                      </p:to>
                                    </p:set>
                                    <p:animEffect transition="in" filter="box(out)">
                                      <p:cBhvr>
                                        <p:cTn id="11" dur="500"/>
                                        <p:tgtEl>
                                          <p:spTgt spid="62470"/>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62491"/>
                                        </p:tgtEl>
                                        <p:attrNameLst>
                                          <p:attrName>style.visibility</p:attrName>
                                        </p:attrNameLst>
                                      </p:cBhvr>
                                      <p:to>
                                        <p:strVal val="visible"/>
                                      </p:to>
                                    </p:set>
                                    <p:animEffect transition="in" filter="box(out)">
                                      <p:cBhvr>
                                        <p:cTn id="15" dur="500"/>
                                        <p:tgtEl>
                                          <p:spTgt spid="62491"/>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62473"/>
                                        </p:tgtEl>
                                        <p:attrNameLst>
                                          <p:attrName>style.visibility</p:attrName>
                                        </p:attrNameLst>
                                      </p:cBhvr>
                                      <p:to>
                                        <p:strVal val="visible"/>
                                      </p:to>
                                    </p:set>
                                    <p:animEffect transition="in" filter="box(out)">
                                      <p:cBhvr>
                                        <p:cTn id="19" dur="500"/>
                                        <p:tgtEl>
                                          <p:spTgt spid="6247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62492"/>
                                        </p:tgtEl>
                                        <p:attrNameLst>
                                          <p:attrName>style.visibility</p:attrName>
                                        </p:attrNameLst>
                                      </p:cBhvr>
                                      <p:to>
                                        <p:strVal val="visible"/>
                                      </p:to>
                                    </p:set>
                                    <p:animEffect transition="in" filter="box(out)">
                                      <p:cBhvr>
                                        <p:cTn id="24" dur="500"/>
                                        <p:tgtEl>
                                          <p:spTgt spid="62492"/>
                                        </p:tgtEl>
                                      </p:cBhvr>
                                    </p:animEffect>
                                  </p:childTnLst>
                                </p:cTn>
                              </p:par>
                            </p:childTnLst>
                          </p:cTn>
                        </p:par>
                        <p:par>
                          <p:cTn id="25" fill="hold">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62478"/>
                                        </p:tgtEl>
                                        <p:attrNameLst>
                                          <p:attrName>style.visibility</p:attrName>
                                        </p:attrNameLst>
                                      </p:cBhvr>
                                      <p:to>
                                        <p:strVal val="visible"/>
                                      </p:to>
                                    </p:set>
                                    <p:animEffect transition="in" filter="box(out)">
                                      <p:cBhvr>
                                        <p:cTn id="28" dur="500"/>
                                        <p:tgtEl>
                                          <p:spTgt spid="62478"/>
                                        </p:tgtEl>
                                      </p:cBhvr>
                                    </p:animEffect>
                                  </p:childTnLst>
                                </p:cTn>
                              </p:par>
                            </p:childTnLst>
                          </p:cTn>
                        </p:par>
                        <p:par>
                          <p:cTn id="29" fill="hold">
                            <p:stCondLst>
                              <p:cond delay="1000"/>
                            </p:stCondLst>
                            <p:childTnLst>
                              <p:par>
                                <p:cTn id="30" presetID="4" presetClass="entr" presetSubtype="32" fill="hold" grpId="0" nodeType="afterEffect">
                                  <p:stCondLst>
                                    <p:cond delay="0"/>
                                  </p:stCondLst>
                                  <p:childTnLst>
                                    <p:set>
                                      <p:cBhvr>
                                        <p:cTn id="31" dur="1" fill="hold">
                                          <p:stCondLst>
                                            <p:cond delay="0"/>
                                          </p:stCondLst>
                                        </p:cTn>
                                        <p:tgtEl>
                                          <p:spTgt spid="62494"/>
                                        </p:tgtEl>
                                        <p:attrNameLst>
                                          <p:attrName>style.visibility</p:attrName>
                                        </p:attrNameLst>
                                      </p:cBhvr>
                                      <p:to>
                                        <p:strVal val="visible"/>
                                      </p:to>
                                    </p:set>
                                    <p:animEffect transition="in" filter="box(out)">
                                      <p:cBhvr>
                                        <p:cTn id="32" dur="500"/>
                                        <p:tgtEl>
                                          <p:spTgt spid="62494"/>
                                        </p:tgtEl>
                                      </p:cBhvr>
                                    </p:animEffect>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62483"/>
                                        </p:tgtEl>
                                        <p:attrNameLst>
                                          <p:attrName>style.visibility</p:attrName>
                                        </p:attrNameLst>
                                      </p:cBhvr>
                                      <p:to>
                                        <p:strVal val="visible"/>
                                      </p:to>
                                    </p:set>
                                    <p:anim calcmode="lin" valueType="num">
                                      <p:cBhvr additive="base">
                                        <p:cTn id="36" dur="500" fill="hold"/>
                                        <p:tgtEl>
                                          <p:spTgt spid="62483"/>
                                        </p:tgtEl>
                                        <p:attrNameLst>
                                          <p:attrName>ppt_x</p:attrName>
                                        </p:attrNameLst>
                                      </p:cBhvr>
                                      <p:tavLst>
                                        <p:tav tm="0">
                                          <p:val>
                                            <p:strVal val="1+#ppt_w/2"/>
                                          </p:val>
                                        </p:tav>
                                        <p:tav tm="100000">
                                          <p:val>
                                            <p:strVal val="#ppt_x"/>
                                          </p:val>
                                        </p:tav>
                                      </p:tavLst>
                                    </p:anim>
                                    <p:anim calcmode="lin" valueType="num">
                                      <p:cBhvr additive="base">
                                        <p:cTn id="37" dur="500" fill="hold"/>
                                        <p:tgtEl>
                                          <p:spTgt spid="62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autoUpdateAnimBg="0"/>
      <p:bldP spid="62473" grpId="0" animBg="1" autoUpdateAnimBg="0"/>
      <p:bldP spid="62478" grpId="0" animBg="1" autoUpdateAnimBg="0"/>
      <p:bldP spid="62483" grpId="0" animBg="1"/>
      <p:bldP spid="62490" grpId="0" animBg="1"/>
      <p:bldP spid="62491" grpId="0" animBg="1"/>
      <p:bldP spid="62492" grpId="0" animBg="1"/>
      <p:bldP spid="6249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B95466A2-6492-4699-8D8B-900117559404}" type="slidenum">
              <a:rPr lang="en-US" sz="1400"/>
              <a:pPr/>
              <a:t>82</a:t>
            </a:fld>
            <a:endParaRPr lang="en-US" sz="1400" dirty="0"/>
          </a:p>
        </p:txBody>
      </p:sp>
      <p:sp>
        <p:nvSpPr>
          <p:cNvPr id="56323" name="Rectangle 2"/>
          <p:cNvSpPr>
            <a:spLocks noGrp="1" noChangeArrowheads="1"/>
          </p:cNvSpPr>
          <p:nvPr>
            <p:ph type="title"/>
          </p:nvPr>
        </p:nvSpPr>
        <p:spPr>
          <a:effectLst>
            <a:outerShdw dist="35921" dir="2700000" algn="ctr" rotWithShape="0">
              <a:schemeClr val="bg2"/>
            </a:outerShdw>
          </a:effectLst>
        </p:spPr>
        <p:txBody>
          <a:bodyPr>
            <a:normAutofit/>
          </a:bodyPr>
          <a:lstStyle/>
          <a:p>
            <a:r>
              <a:rPr lang="en-US" sz="6000" b="1" dirty="0" smtClean="0">
                <a:solidFill>
                  <a:srgbClr val="FF0000"/>
                </a:solidFill>
              </a:rPr>
              <a:t>Anti-Oncogenes</a:t>
            </a:r>
          </a:p>
        </p:txBody>
      </p:sp>
      <p:sp>
        <p:nvSpPr>
          <p:cNvPr id="56324" name="Text Box 3"/>
          <p:cNvSpPr txBox="1">
            <a:spLocks noChangeArrowheads="1"/>
          </p:cNvSpPr>
          <p:nvPr/>
        </p:nvSpPr>
        <p:spPr bwMode="auto">
          <a:xfrm>
            <a:off x="381000" y="1676401"/>
            <a:ext cx="85344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3600" b="1" dirty="0">
                <a:solidFill>
                  <a:srgbClr val="FF0000"/>
                </a:solidFill>
              </a:rPr>
              <a:t>P53</a:t>
            </a:r>
          </a:p>
          <a:p>
            <a:pPr>
              <a:spcBef>
                <a:spcPct val="50000"/>
              </a:spcBef>
            </a:pPr>
            <a:r>
              <a:rPr lang="en-US" sz="2800" b="1" dirty="0"/>
              <a:t>Inactivated by </a:t>
            </a:r>
          </a:p>
          <a:p>
            <a:pPr>
              <a:spcBef>
                <a:spcPct val="50000"/>
              </a:spcBef>
              <a:buFontTx/>
              <a:buChar char="•"/>
            </a:pPr>
            <a:r>
              <a:rPr lang="en-US" sz="2800" b="1" dirty="0"/>
              <a:t> deletion </a:t>
            </a:r>
          </a:p>
          <a:p>
            <a:pPr>
              <a:spcBef>
                <a:spcPct val="50000"/>
              </a:spcBef>
              <a:buFontTx/>
              <a:buChar char="•"/>
            </a:pPr>
            <a:r>
              <a:rPr lang="en-US" sz="2800" b="1" dirty="0"/>
              <a:t> point mutation</a:t>
            </a:r>
          </a:p>
          <a:p>
            <a:pPr>
              <a:spcBef>
                <a:spcPct val="50000"/>
              </a:spcBef>
            </a:pPr>
            <a:r>
              <a:rPr lang="en-US" sz="2800" b="1" dirty="0"/>
              <a:t>In a series of colorectal cancers all showed:</a:t>
            </a:r>
          </a:p>
          <a:p>
            <a:pPr>
              <a:spcBef>
                <a:spcPct val="50000"/>
              </a:spcBef>
              <a:buFontTx/>
              <a:buChar char="•"/>
            </a:pPr>
            <a:r>
              <a:rPr lang="en-US" sz="2800" b="1" dirty="0"/>
              <a:t> Allele 1: partial or complete deletion</a:t>
            </a:r>
          </a:p>
          <a:p>
            <a:pPr>
              <a:spcBef>
                <a:spcPct val="50000"/>
              </a:spcBef>
              <a:buFontTx/>
              <a:buChar char="•"/>
            </a:pPr>
            <a:r>
              <a:rPr lang="en-US" sz="2800" b="1" dirty="0"/>
              <a:t> Allele 2: Point mutation</a:t>
            </a:r>
          </a:p>
        </p:txBody>
      </p:sp>
      <p:pic>
        <p:nvPicPr>
          <p:cNvPr id="819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1484784"/>
            <a:ext cx="3312368"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fld id="{641242AD-C6CF-4A29-8B17-AD750A1003BA}" type="datetime1">
              <a:rPr lang="en-US" smtClean="0"/>
              <a:pPr/>
              <a:t>02-Dec-13</a:t>
            </a:fld>
            <a:endParaRPr lang="en-US"/>
          </a:p>
        </p:txBody>
      </p:sp>
      <p:sp>
        <p:nvSpPr>
          <p:cNvPr id="7" name="Footer Placeholder 6"/>
          <p:cNvSpPr>
            <a:spLocks noGrp="1"/>
          </p:cNvSpPr>
          <p:nvPr>
            <p:ph type="ftr" sz="quarter" idx="11"/>
          </p:nvPr>
        </p:nvSpPr>
        <p:spPr/>
        <p:txBody>
          <a:bodyPr/>
          <a:lstStyle/>
          <a:p>
            <a:r>
              <a:rPr lang="en-US" smtClean="0"/>
              <a:t>Dr.Wallace Bulimo</a:t>
            </a:r>
            <a:endParaRPr lang="en-US"/>
          </a:p>
        </p:txBody>
      </p:sp>
    </p:spTree>
    <p:extLst>
      <p:ext uri="{BB962C8B-B14F-4D97-AF65-F5344CB8AC3E}">
        <p14:creationId xmlns="" xmlns:p14="http://schemas.microsoft.com/office/powerpoint/2010/main" val="34573014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p:spPr>
        <p:txBody>
          <a:bodyPr/>
          <a:lstStyle/>
          <a:p>
            <a:fld id="{58649E7A-8908-4AC7-B1DE-56A79FFAD006}" type="slidenum">
              <a:rPr lang="en-US"/>
              <a:pPr/>
              <a:t>83</a:t>
            </a:fld>
            <a:endParaRPr lang="en-US" dirty="0"/>
          </a:p>
        </p:txBody>
      </p:sp>
      <p:sp>
        <p:nvSpPr>
          <p:cNvPr id="63490" name="Rectangle 2"/>
          <p:cNvSpPr>
            <a:spLocks noGrp="1" noChangeArrowheads="1"/>
          </p:cNvSpPr>
          <p:nvPr>
            <p:ph type="title"/>
          </p:nvPr>
        </p:nvSpPr>
        <p:spPr>
          <a:xfrm>
            <a:off x="762000" y="0"/>
            <a:ext cx="7772400" cy="1143000"/>
          </a:xfrm>
          <a:effectLst>
            <a:outerShdw dist="35921" dir="2700000" algn="ctr" rotWithShape="0">
              <a:schemeClr val="bg2"/>
            </a:outerShdw>
          </a:effectLst>
        </p:spPr>
        <p:txBody>
          <a:bodyPr>
            <a:normAutofit/>
          </a:bodyPr>
          <a:lstStyle/>
          <a:p>
            <a:pPr>
              <a:defRPr/>
            </a:pPr>
            <a:r>
              <a:rPr lang="en-US" sz="6000" b="1" dirty="0" smtClean="0">
                <a:solidFill>
                  <a:srgbClr val="FF0000"/>
                </a:solidFill>
              </a:rPr>
              <a:t>Anti-Oncogenes</a:t>
            </a:r>
          </a:p>
        </p:txBody>
      </p:sp>
      <p:sp>
        <p:nvSpPr>
          <p:cNvPr id="59396" name="Text Box 3"/>
          <p:cNvSpPr txBox="1">
            <a:spLocks noChangeArrowheads="1"/>
          </p:cNvSpPr>
          <p:nvPr/>
        </p:nvSpPr>
        <p:spPr bwMode="auto">
          <a:xfrm>
            <a:off x="3810000" y="1066800"/>
            <a:ext cx="1295400" cy="641350"/>
          </a:xfrm>
          <a:prstGeom prst="rect">
            <a:avLst/>
          </a:prstGeom>
          <a:noFill/>
          <a:ln w="9525">
            <a:noFill/>
            <a:miter lim="800000"/>
            <a:headEnd/>
            <a:tailEnd/>
          </a:ln>
        </p:spPr>
        <p:txBody>
          <a:bodyPr>
            <a:spAutoFit/>
          </a:bodyPr>
          <a:lstStyle/>
          <a:p>
            <a:pPr>
              <a:spcBef>
                <a:spcPct val="50000"/>
              </a:spcBef>
            </a:pPr>
            <a:r>
              <a:rPr lang="en-US" sz="3600" b="1" dirty="0">
                <a:solidFill>
                  <a:srgbClr val="990000"/>
                </a:solidFill>
              </a:rPr>
              <a:t>p53</a:t>
            </a:r>
            <a:endParaRPr lang="en-US" sz="3200" dirty="0">
              <a:solidFill>
                <a:srgbClr val="990000"/>
              </a:solidFill>
            </a:endParaRPr>
          </a:p>
        </p:txBody>
      </p:sp>
      <p:sp>
        <p:nvSpPr>
          <p:cNvPr id="59397" name="Text Box 4"/>
          <p:cNvSpPr txBox="1">
            <a:spLocks noChangeArrowheads="1"/>
          </p:cNvSpPr>
          <p:nvPr/>
        </p:nvSpPr>
        <p:spPr bwMode="auto">
          <a:xfrm>
            <a:off x="762000" y="1752600"/>
            <a:ext cx="2286000" cy="369332"/>
          </a:xfrm>
          <a:prstGeom prst="rect">
            <a:avLst/>
          </a:prstGeom>
          <a:noFill/>
          <a:ln w="9525">
            <a:noFill/>
            <a:miter lim="800000"/>
            <a:headEnd/>
            <a:tailEnd/>
          </a:ln>
        </p:spPr>
        <p:txBody>
          <a:bodyPr>
            <a:spAutoFit/>
          </a:bodyPr>
          <a:lstStyle/>
          <a:p>
            <a:pPr>
              <a:spcBef>
                <a:spcPct val="50000"/>
              </a:spcBef>
            </a:pPr>
            <a:r>
              <a:rPr lang="en-US" dirty="0"/>
              <a:t>P53 gene</a:t>
            </a:r>
          </a:p>
        </p:txBody>
      </p:sp>
      <p:sp>
        <p:nvSpPr>
          <p:cNvPr id="59398" name="Text Box 5"/>
          <p:cNvSpPr txBox="1">
            <a:spLocks noChangeArrowheads="1"/>
          </p:cNvSpPr>
          <p:nvPr/>
        </p:nvSpPr>
        <p:spPr bwMode="auto">
          <a:xfrm>
            <a:off x="3657600" y="1828800"/>
            <a:ext cx="2362200" cy="369332"/>
          </a:xfrm>
          <a:prstGeom prst="rect">
            <a:avLst/>
          </a:prstGeom>
          <a:noFill/>
          <a:ln w="9525">
            <a:noFill/>
            <a:miter lim="800000"/>
            <a:headEnd/>
            <a:tailEnd/>
          </a:ln>
        </p:spPr>
        <p:txBody>
          <a:bodyPr>
            <a:spAutoFit/>
          </a:bodyPr>
          <a:lstStyle/>
          <a:p>
            <a:pPr>
              <a:spcBef>
                <a:spcPct val="50000"/>
              </a:spcBef>
            </a:pPr>
            <a:r>
              <a:rPr lang="en-US" dirty="0"/>
              <a:t>P53 gene</a:t>
            </a:r>
          </a:p>
        </p:txBody>
      </p:sp>
      <p:sp>
        <p:nvSpPr>
          <p:cNvPr id="59399" name="Text Box 6"/>
          <p:cNvSpPr txBox="1">
            <a:spLocks noChangeArrowheads="1"/>
          </p:cNvSpPr>
          <p:nvPr/>
        </p:nvSpPr>
        <p:spPr bwMode="auto">
          <a:xfrm>
            <a:off x="6172200" y="1828800"/>
            <a:ext cx="2209800" cy="369332"/>
          </a:xfrm>
          <a:prstGeom prst="rect">
            <a:avLst/>
          </a:prstGeom>
          <a:noFill/>
          <a:ln w="9525">
            <a:noFill/>
            <a:miter lim="800000"/>
            <a:headEnd/>
            <a:tailEnd/>
          </a:ln>
        </p:spPr>
        <p:txBody>
          <a:bodyPr>
            <a:spAutoFit/>
          </a:bodyPr>
          <a:lstStyle/>
          <a:p>
            <a:pPr>
              <a:spcBef>
                <a:spcPct val="50000"/>
              </a:spcBef>
            </a:pPr>
            <a:r>
              <a:rPr lang="en-US" dirty="0"/>
              <a:t>P53 gene</a:t>
            </a:r>
          </a:p>
        </p:txBody>
      </p:sp>
      <p:sp>
        <p:nvSpPr>
          <p:cNvPr id="63495" name="Oval 7"/>
          <p:cNvSpPr>
            <a:spLocks noChangeArrowheads="1"/>
          </p:cNvSpPr>
          <p:nvPr/>
        </p:nvSpPr>
        <p:spPr bwMode="auto">
          <a:xfrm>
            <a:off x="1524000" y="3200400"/>
            <a:ext cx="609600" cy="609600"/>
          </a:xfrm>
          <a:prstGeom prst="ellipse">
            <a:avLst/>
          </a:prstGeom>
          <a:gradFill rotWithShape="0">
            <a:gsLst>
              <a:gs pos="0">
                <a:srgbClr val="800080"/>
              </a:gs>
              <a:gs pos="100000">
                <a:srgbClr val="3B003B"/>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P53</a:t>
            </a:r>
          </a:p>
        </p:txBody>
      </p:sp>
      <p:sp>
        <p:nvSpPr>
          <p:cNvPr id="59401" name="Line 8"/>
          <p:cNvSpPr>
            <a:spLocks noChangeShapeType="1"/>
          </p:cNvSpPr>
          <p:nvPr/>
        </p:nvSpPr>
        <p:spPr bwMode="auto">
          <a:xfrm>
            <a:off x="0" y="6096000"/>
            <a:ext cx="2895600" cy="0"/>
          </a:xfrm>
          <a:prstGeom prst="line">
            <a:avLst/>
          </a:prstGeom>
          <a:noFill/>
          <a:ln w="76200">
            <a:solidFill>
              <a:schemeClr val="tx1"/>
            </a:solidFill>
            <a:round/>
            <a:headEnd/>
            <a:tailEnd/>
          </a:ln>
        </p:spPr>
        <p:txBody>
          <a:bodyPr wrap="none" anchor="ctr"/>
          <a:lstStyle/>
          <a:p>
            <a:endParaRPr lang="en-US" dirty="0"/>
          </a:p>
        </p:txBody>
      </p:sp>
      <p:sp>
        <p:nvSpPr>
          <p:cNvPr id="63497" name="Oval 9"/>
          <p:cNvSpPr>
            <a:spLocks noChangeArrowheads="1"/>
          </p:cNvSpPr>
          <p:nvPr/>
        </p:nvSpPr>
        <p:spPr bwMode="auto">
          <a:xfrm>
            <a:off x="457200" y="5486400"/>
            <a:ext cx="609600" cy="609600"/>
          </a:xfrm>
          <a:prstGeom prst="ellipse">
            <a:avLst/>
          </a:prstGeom>
          <a:gradFill rotWithShape="0">
            <a:gsLst>
              <a:gs pos="0">
                <a:srgbClr val="800080"/>
              </a:gs>
              <a:gs pos="100000">
                <a:srgbClr val="3B003B"/>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P53</a:t>
            </a:r>
          </a:p>
        </p:txBody>
      </p:sp>
      <p:sp>
        <p:nvSpPr>
          <p:cNvPr id="59403" name="Text Box 11"/>
          <p:cNvSpPr txBox="1">
            <a:spLocks noChangeArrowheads="1"/>
          </p:cNvSpPr>
          <p:nvPr/>
        </p:nvSpPr>
        <p:spPr bwMode="auto">
          <a:xfrm>
            <a:off x="1371600" y="5486400"/>
            <a:ext cx="1371600" cy="369332"/>
          </a:xfrm>
          <a:prstGeom prst="rect">
            <a:avLst/>
          </a:prstGeom>
          <a:noFill/>
          <a:ln w="9525">
            <a:noFill/>
            <a:miter lim="800000"/>
            <a:headEnd/>
            <a:tailEnd/>
          </a:ln>
        </p:spPr>
        <p:txBody>
          <a:bodyPr>
            <a:spAutoFit/>
          </a:bodyPr>
          <a:lstStyle/>
          <a:p>
            <a:pPr>
              <a:spcBef>
                <a:spcPct val="50000"/>
              </a:spcBef>
            </a:pPr>
            <a:r>
              <a:rPr lang="en-US" dirty="0"/>
              <a:t>DNA</a:t>
            </a:r>
          </a:p>
        </p:txBody>
      </p:sp>
      <p:sp>
        <p:nvSpPr>
          <p:cNvPr id="59404" name="Text Box 12"/>
          <p:cNvSpPr txBox="1">
            <a:spLocks noChangeArrowheads="1"/>
          </p:cNvSpPr>
          <p:nvPr/>
        </p:nvSpPr>
        <p:spPr bwMode="auto">
          <a:xfrm>
            <a:off x="457200" y="6248400"/>
            <a:ext cx="2819400" cy="369332"/>
          </a:xfrm>
          <a:prstGeom prst="rect">
            <a:avLst/>
          </a:prstGeom>
          <a:noFill/>
          <a:ln w="9525">
            <a:noFill/>
            <a:miter lim="800000"/>
            <a:headEnd/>
            <a:tailEnd/>
          </a:ln>
        </p:spPr>
        <p:txBody>
          <a:bodyPr>
            <a:spAutoFit/>
          </a:bodyPr>
          <a:lstStyle/>
          <a:p>
            <a:pPr>
              <a:spcBef>
                <a:spcPct val="50000"/>
              </a:spcBef>
            </a:pPr>
            <a:r>
              <a:rPr lang="en-US" dirty="0"/>
              <a:t>Stops replication</a:t>
            </a:r>
          </a:p>
        </p:txBody>
      </p:sp>
      <p:sp>
        <p:nvSpPr>
          <p:cNvPr id="59405" name="Text Box 14"/>
          <p:cNvSpPr txBox="1">
            <a:spLocks noChangeArrowheads="1"/>
          </p:cNvSpPr>
          <p:nvPr/>
        </p:nvSpPr>
        <p:spPr bwMode="auto">
          <a:xfrm>
            <a:off x="3505200" y="2362200"/>
            <a:ext cx="2438400" cy="369332"/>
          </a:xfrm>
          <a:prstGeom prst="rect">
            <a:avLst/>
          </a:prstGeom>
          <a:noFill/>
          <a:ln w="9525">
            <a:noFill/>
            <a:miter lim="800000"/>
            <a:headEnd/>
            <a:tailEnd/>
          </a:ln>
        </p:spPr>
        <p:txBody>
          <a:bodyPr>
            <a:spAutoFit/>
          </a:bodyPr>
          <a:lstStyle/>
          <a:p>
            <a:pPr>
              <a:spcBef>
                <a:spcPct val="50000"/>
              </a:spcBef>
            </a:pPr>
            <a:r>
              <a:rPr lang="en-US" dirty="0"/>
              <a:t>Hepatitis C</a:t>
            </a:r>
          </a:p>
        </p:txBody>
      </p:sp>
      <p:sp>
        <p:nvSpPr>
          <p:cNvPr id="63503" name="Oval 15"/>
          <p:cNvSpPr>
            <a:spLocks noChangeArrowheads="1"/>
          </p:cNvSpPr>
          <p:nvPr/>
        </p:nvSpPr>
        <p:spPr bwMode="auto">
          <a:xfrm>
            <a:off x="3810000" y="3200400"/>
            <a:ext cx="609600" cy="609600"/>
          </a:xfrm>
          <a:prstGeom prst="ellipse">
            <a:avLst/>
          </a:prstGeom>
          <a:gradFill rotWithShape="0">
            <a:gsLst>
              <a:gs pos="0">
                <a:srgbClr val="800080"/>
              </a:gs>
              <a:gs pos="100000">
                <a:srgbClr val="3B003B"/>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P53</a:t>
            </a:r>
          </a:p>
        </p:txBody>
      </p:sp>
      <p:sp>
        <p:nvSpPr>
          <p:cNvPr id="63504" name="AutoShape 16"/>
          <p:cNvSpPr>
            <a:spLocks noChangeArrowheads="1"/>
          </p:cNvSpPr>
          <p:nvPr/>
        </p:nvSpPr>
        <p:spPr bwMode="auto">
          <a:xfrm>
            <a:off x="3657600" y="2971800"/>
            <a:ext cx="914400" cy="914400"/>
          </a:xfrm>
          <a:custGeom>
            <a:avLst/>
            <a:gdLst>
              <a:gd name="T0" fmla="*/ 514350 w 21600"/>
              <a:gd name="T1" fmla="*/ 0 h 21600"/>
              <a:gd name="T2" fmla="*/ 128588 w 21600"/>
              <a:gd name="T3" fmla="*/ 457200 h 21600"/>
              <a:gd name="T4" fmla="*/ 514350 w 21600"/>
              <a:gd name="T5" fmla="*/ 228600 h 21600"/>
              <a:gd name="T6" fmla="*/ 900113 w 21600"/>
              <a:gd name="T7" fmla="*/ 457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9CC00"/>
          </a:solidFill>
          <a:ln w="9525">
            <a:solidFill>
              <a:schemeClr val="tx1"/>
            </a:solidFill>
            <a:miter lim="800000"/>
            <a:headEnd/>
            <a:tailEnd/>
          </a:ln>
        </p:spPr>
        <p:txBody>
          <a:bodyPr wrap="none" anchor="ctr"/>
          <a:lstStyle/>
          <a:p>
            <a:endParaRPr lang="en-US" dirty="0"/>
          </a:p>
        </p:txBody>
      </p:sp>
      <p:sp>
        <p:nvSpPr>
          <p:cNvPr id="59408" name="Line 17"/>
          <p:cNvSpPr>
            <a:spLocks noChangeShapeType="1"/>
          </p:cNvSpPr>
          <p:nvPr/>
        </p:nvSpPr>
        <p:spPr bwMode="auto">
          <a:xfrm>
            <a:off x="3048000" y="6096000"/>
            <a:ext cx="2895600" cy="0"/>
          </a:xfrm>
          <a:prstGeom prst="line">
            <a:avLst/>
          </a:prstGeom>
          <a:noFill/>
          <a:ln w="76200">
            <a:solidFill>
              <a:schemeClr val="tx1"/>
            </a:solidFill>
            <a:round/>
            <a:headEnd/>
            <a:tailEnd/>
          </a:ln>
        </p:spPr>
        <p:txBody>
          <a:bodyPr wrap="none" anchor="ctr"/>
          <a:lstStyle/>
          <a:p>
            <a:endParaRPr lang="en-US" dirty="0"/>
          </a:p>
        </p:txBody>
      </p:sp>
      <p:sp>
        <p:nvSpPr>
          <p:cNvPr id="59409" name="Text Box 18"/>
          <p:cNvSpPr txBox="1">
            <a:spLocks noChangeArrowheads="1"/>
          </p:cNvSpPr>
          <p:nvPr/>
        </p:nvSpPr>
        <p:spPr bwMode="auto">
          <a:xfrm>
            <a:off x="3124200" y="6248400"/>
            <a:ext cx="2667000" cy="369332"/>
          </a:xfrm>
          <a:prstGeom prst="rect">
            <a:avLst/>
          </a:prstGeom>
          <a:noFill/>
          <a:ln w="9525">
            <a:noFill/>
            <a:miter lim="800000"/>
            <a:headEnd/>
            <a:tailEnd/>
          </a:ln>
        </p:spPr>
        <p:txBody>
          <a:bodyPr>
            <a:spAutoFit/>
          </a:bodyPr>
          <a:lstStyle/>
          <a:p>
            <a:pPr>
              <a:spcBef>
                <a:spcPct val="50000"/>
              </a:spcBef>
            </a:pPr>
            <a:r>
              <a:rPr lang="en-US" dirty="0"/>
              <a:t>replication</a:t>
            </a:r>
          </a:p>
        </p:txBody>
      </p:sp>
      <p:sp>
        <p:nvSpPr>
          <p:cNvPr id="59410" name="Line 19"/>
          <p:cNvSpPr>
            <a:spLocks noChangeShapeType="1"/>
          </p:cNvSpPr>
          <p:nvPr/>
        </p:nvSpPr>
        <p:spPr bwMode="auto">
          <a:xfrm>
            <a:off x="6096000" y="6096000"/>
            <a:ext cx="2895600" cy="0"/>
          </a:xfrm>
          <a:prstGeom prst="line">
            <a:avLst/>
          </a:prstGeom>
          <a:noFill/>
          <a:ln w="76200">
            <a:solidFill>
              <a:schemeClr val="tx1"/>
            </a:solidFill>
            <a:round/>
            <a:headEnd/>
            <a:tailEnd/>
          </a:ln>
        </p:spPr>
        <p:txBody>
          <a:bodyPr wrap="none" anchor="ctr"/>
          <a:lstStyle/>
          <a:p>
            <a:endParaRPr lang="en-US" dirty="0"/>
          </a:p>
        </p:txBody>
      </p:sp>
      <p:sp>
        <p:nvSpPr>
          <p:cNvPr id="59411" name="Text Box 20"/>
          <p:cNvSpPr txBox="1">
            <a:spLocks noChangeArrowheads="1"/>
          </p:cNvSpPr>
          <p:nvPr/>
        </p:nvSpPr>
        <p:spPr bwMode="auto">
          <a:xfrm>
            <a:off x="6096000" y="6248400"/>
            <a:ext cx="2743200" cy="369332"/>
          </a:xfrm>
          <a:prstGeom prst="rect">
            <a:avLst/>
          </a:prstGeom>
          <a:noFill/>
          <a:ln w="9525">
            <a:noFill/>
            <a:miter lim="800000"/>
            <a:headEnd/>
            <a:tailEnd/>
          </a:ln>
        </p:spPr>
        <p:txBody>
          <a:bodyPr>
            <a:spAutoFit/>
          </a:bodyPr>
          <a:lstStyle/>
          <a:p>
            <a:pPr>
              <a:spcBef>
                <a:spcPct val="50000"/>
              </a:spcBef>
            </a:pPr>
            <a:r>
              <a:rPr lang="en-US" dirty="0"/>
              <a:t>replication</a:t>
            </a:r>
          </a:p>
        </p:txBody>
      </p:sp>
      <p:sp>
        <p:nvSpPr>
          <p:cNvPr id="63510" name="Text Box 22"/>
          <p:cNvSpPr txBox="1">
            <a:spLocks noChangeArrowheads="1"/>
          </p:cNvSpPr>
          <p:nvPr/>
        </p:nvSpPr>
        <p:spPr bwMode="auto">
          <a:xfrm>
            <a:off x="7162800" y="4800601"/>
            <a:ext cx="1981200" cy="646331"/>
          </a:xfrm>
          <a:prstGeom prst="rect">
            <a:avLst/>
          </a:prstGeom>
          <a:noFill/>
          <a:ln w="9525">
            <a:noFill/>
            <a:miter lim="800000"/>
            <a:headEnd/>
            <a:tailEnd/>
          </a:ln>
        </p:spPr>
        <p:txBody>
          <a:bodyPr>
            <a:spAutoFit/>
          </a:bodyPr>
          <a:lstStyle/>
          <a:p>
            <a:pPr>
              <a:spcBef>
                <a:spcPct val="50000"/>
              </a:spcBef>
            </a:pPr>
            <a:r>
              <a:rPr lang="en-US" dirty="0"/>
              <a:t>Papilloma proteolysis</a:t>
            </a:r>
          </a:p>
        </p:txBody>
      </p:sp>
      <p:sp>
        <p:nvSpPr>
          <p:cNvPr id="63511" name="Oval 23"/>
          <p:cNvSpPr>
            <a:spLocks noChangeArrowheads="1"/>
          </p:cNvSpPr>
          <p:nvPr/>
        </p:nvSpPr>
        <p:spPr bwMode="auto">
          <a:xfrm>
            <a:off x="6858000" y="3200400"/>
            <a:ext cx="609600" cy="609600"/>
          </a:xfrm>
          <a:prstGeom prst="ellipse">
            <a:avLst/>
          </a:prstGeom>
          <a:gradFill rotWithShape="0">
            <a:gsLst>
              <a:gs pos="0">
                <a:srgbClr val="800080"/>
              </a:gs>
              <a:gs pos="100000">
                <a:srgbClr val="3B003B"/>
              </a:gs>
            </a:gsLst>
            <a:path path="shape">
              <a:fillToRect l="50000" t="50000" r="50000" b="50000"/>
            </a:path>
          </a:gradFill>
          <a:ln w="9525">
            <a:solidFill>
              <a:schemeClr val="tx1"/>
            </a:solidFill>
            <a:round/>
            <a:headEnd/>
            <a:tailEnd/>
          </a:ln>
        </p:spPr>
        <p:txBody>
          <a:bodyPr wrap="none" anchor="ctr"/>
          <a:lstStyle/>
          <a:p>
            <a:r>
              <a:rPr lang="en-US" dirty="0">
                <a:solidFill>
                  <a:schemeClr val="bg1"/>
                </a:solidFill>
              </a:rPr>
              <a:t>P53</a:t>
            </a:r>
          </a:p>
        </p:txBody>
      </p:sp>
      <p:grpSp>
        <p:nvGrpSpPr>
          <p:cNvPr id="2" name="Group 31"/>
          <p:cNvGrpSpPr>
            <a:grpSpLocks/>
          </p:cNvGrpSpPr>
          <p:nvPr/>
        </p:nvGrpSpPr>
        <p:grpSpPr bwMode="auto">
          <a:xfrm>
            <a:off x="6705600" y="3886200"/>
            <a:ext cx="1219200" cy="914400"/>
            <a:chOff x="4752" y="2448"/>
            <a:chExt cx="864" cy="576"/>
          </a:xfrm>
        </p:grpSpPr>
        <p:sp>
          <p:nvSpPr>
            <p:cNvPr id="59419" name="Oval 24"/>
            <p:cNvSpPr>
              <a:spLocks noChangeArrowheads="1"/>
            </p:cNvSpPr>
            <p:nvPr/>
          </p:nvSpPr>
          <p:spPr bwMode="auto">
            <a:xfrm>
              <a:off x="5022" y="2448"/>
              <a:ext cx="54" cy="48"/>
            </a:xfrm>
            <a:prstGeom prst="ellipse">
              <a:avLst/>
            </a:prstGeom>
            <a:solidFill>
              <a:srgbClr val="800080"/>
            </a:solidFill>
            <a:ln w="9525">
              <a:solidFill>
                <a:schemeClr val="tx1"/>
              </a:solidFill>
              <a:round/>
              <a:headEnd/>
              <a:tailEnd/>
            </a:ln>
          </p:spPr>
          <p:txBody>
            <a:bodyPr wrap="none" anchor="ctr"/>
            <a:lstStyle/>
            <a:p>
              <a:endParaRPr lang="en-US" dirty="0"/>
            </a:p>
          </p:txBody>
        </p:sp>
        <p:sp>
          <p:nvSpPr>
            <p:cNvPr id="59420" name="Oval 25"/>
            <p:cNvSpPr>
              <a:spLocks noChangeArrowheads="1"/>
            </p:cNvSpPr>
            <p:nvPr/>
          </p:nvSpPr>
          <p:spPr bwMode="auto">
            <a:xfrm>
              <a:off x="5292" y="2544"/>
              <a:ext cx="54" cy="48"/>
            </a:xfrm>
            <a:prstGeom prst="ellipse">
              <a:avLst/>
            </a:prstGeom>
            <a:solidFill>
              <a:srgbClr val="800080"/>
            </a:solidFill>
            <a:ln w="9525">
              <a:solidFill>
                <a:schemeClr val="tx1"/>
              </a:solidFill>
              <a:round/>
              <a:headEnd/>
              <a:tailEnd/>
            </a:ln>
          </p:spPr>
          <p:txBody>
            <a:bodyPr wrap="none" anchor="ctr"/>
            <a:lstStyle/>
            <a:p>
              <a:endParaRPr lang="en-US" dirty="0"/>
            </a:p>
          </p:txBody>
        </p:sp>
        <p:sp>
          <p:nvSpPr>
            <p:cNvPr id="59421" name="Oval 26"/>
            <p:cNvSpPr>
              <a:spLocks noChangeArrowheads="1"/>
            </p:cNvSpPr>
            <p:nvPr/>
          </p:nvSpPr>
          <p:spPr bwMode="auto">
            <a:xfrm>
              <a:off x="5184" y="2976"/>
              <a:ext cx="54" cy="48"/>
            </a:xfrm>
            <a:prstGeom prst="ellipse">
              <a:avLst/>
            </a:prstGeom>
            <a:solidFill>
              <a:srgbClr val="800080"/>
            </a:solidFill>
            <a:ln w="9525">
              <a:solidFill>
                <a:schemeClr val="tx1"/>
              </a:solidFill>
              <a:round/>
              <a:headEnd/>
              <a:tailEnd/>
            </a:ln>
          </p:spPr>
          <p:txBody>
            <a:bodyPr wrap="none" anchor="ctr"/>
            <a:lstStyle/>
            <a:p>
              <a:endParaRPr lang="en-US" dirty="0"/>
            </a:p>
          </p:txBody>
        </p:sp>
        <p:sp>
          <p:nvSpPr>
            <p:cNvPr id="59422" name="Oval 27"/>
            <p:cNvSpPr>
              <a:spLocks noChangeArrowheads="1"/>
            </p:cNvSpPr>
            <p:nvPr/>
          </p:nvSpPr>
          <p:spPr bwMode="auto">
            <a:xfrm>
              <a:off x="5022" y="2736"/>
              <a:ext cx="54" cy="48"/>
            </a:xfrm>
            <a:prstGeom prst="ellipse">
              <a:avLst/>
            </a:prstGeom>
            <a:solidFill>
              <a:srgbClr val="800080"/>
            </a:solidFill>
            <a:ln w="9525">
              <a:solidFill>
                <a:schemeClr val="tx1"/>
              </a:solidFill>
              <a:round/>
              <a:headEnd/>
              <a:tailEnd/>
            </a:ln>
          </p:spPr>
          <p:txBody>
            <a:bodyPr wrap="none" anchor="ctr"/>
            <a:lstStyle/>
            <a:p>
              <a:endParaRPr lang="en-US" dirty="0"/>
            </a:p>
          </p:txBody>
        </p:sp>
        <p:sp>
          <p:nvSpPr>
            <p:cNvPr id="59423" name="Oval 28"/>
            <p:cNvSpPr>
              <a:spLocks noChangeArrowheads="1"/>
            </p:cNvSpPr>
            <p:nvPr/>
          </p:nvSpPr>
          <p:spPr bwMode="auto">
            <a:xfrm>
              <a:off x="5562" y="2592"/>
              <a:ext cx="54" cy="48"/>
            </a:xfrm>
            <a:prstGeom prst="ellipse">
              <a:avLst/>
            </a:prstGeom>
            <a:solidFill>
              <a:srgbClr val="800080"/>
            </a:solidFill>
            <a:ln w="9525">
              <a:solidFill>
                <a:schemeClr val="tx1"/>
              </a:solidFill>
              <a:round/>
              <a:headEnd/>
              <a:tailEnd/>
            </a:ln>
          </p:spPr>
          <p:txBody>
            <a:bodyPr wrap="none" anchor="ctr"/>
            <a:lstStyle/>
            <a:p>
              <a:endParaRPr lang="en-US" dirty="0"/>
            </a:p>
          </p:txBody>
        </p:sp>
        <p:sp>
          <p:nvSpPr>
            <p:cNvPr id="59424" name="Oval 29"/>
            <p:cNvSpPr>
              <a:spLocks noChangeArrowheads="1"/>
            </p:cNvSpPr>
            <p:nvPr/>
          </p:nvSpPr>
          <p:spPr bwMode="auto">
            <a:xfrm>
              <a:off x="4752" y="2832"/>
              <a:ext cx="54" cy="48"/>
            </a:xfrm>
            <a:prstGeom prst="ellipse">
              <a:avLst/>
            </a:prstGeom>
            <a:solidFill>
              <a:srgbClr val="800080"/>
            </a:solidFill>
            <a:ln w="9525">
              <a:solidFill>
                <a:schemeClr val="tx1"/>
              </a:solidFill>
              <a:round/>
              <a:headEnd/>
              <a:tailEnd/>
            </a:ln>
          </p:spPr>
          <p:txBody>
            <a:bodyPr wrap="none" anchor="ctr"/>
            <a:lstStyle/>
            <a:p>
              <a:endParaRPr lang="en-US" dirty="0"/>
            </a:p>
          </p:txBody>
        </p:sp>
      </p:grpSp>
      <p:sp>
        <p:nvSpPr>
          <p:cNvPr id="63518" name="AutoShape 30"/>
          <p:cNvSpPr>
            <a:spLocks noChangeArrowheads="1"/>
          </p:cNvSpPr>
          <p:nvPr/>
        </p:nvSpPr>
        <p:spPr bwMode="auto">
          <a:xfrm>
            <a:off x="1693334" y="2286000"/>
            <a:ext cx="270933" cy="838200"/>
          </a:xfrm>
          <a:prstGeom prst="downArrow">
            <a:avLst>
              <a:gd name="adj1" fmla="val 50000"/>
              <a:gd name="adj2" fmla="val 68750"/>
            </a:avLst>
          </a:prstGeom>
          <a:gradFill rotWithShape="0">
            <a:gsLst>
              <a:gs pos="0">
                <a:srgbClr val="FFFF00"/>
              </a:gs>
              <a:gs pos="100000">
                <a:srgbClr val="767600"/>
              </a:gs>
            </a:gsLst>
            <a:lin ang="5400000" scaled="1"/>
          </a:gradFill>
          <a:ln w="9525">
            <a:solidFill>
              <a:schemeClr val="tx1"/>
            </a:solidFill>
            <a:miter lim="800000"/>
            <a:headEnd/>
            <a:tailEnd/>
          </a:ln>
        </p:spPr>
        <p:txBody>
          <a:bodyPr wrap="none" anchor="ctr"/>
          <a:lstStyle/>
          <a:p>
            <a:endParaRPr lang="en-US" dirty="0"/>
          </a:p>
        </p:txBody>
      </p:sp>
      <p:sp>
        <p:nvSpPr>
          <p:cNvPr id="63520" name="AutoShape 32"/>
          <p:cNvSpPr>
            <a:spLocks noChangeArrowheads="1"/>
          </p:cNvSpPr>
          <p:nvPr/>
        </p:nvSpPr>
        <p:spPr bwMode="auto">
          <a:xfrm>
            <a:off x="3048000" y="5410201"/>
            <a:ext cx="867834" cy="485775"/>
          </a:xfrm>
          <a:prstGeom prst="rightArrow">
            <a:avLst>
              <a:gd name="adj1" fmla="val 50000"/>
              <a:gd name="adj2" fmla="val 50245"/>
            </a:avLst>
          </a:prstGeom>
          <a:gradFill rotWithShape="0">
            <a:gsLst>
              <a:gs pos="0">
                <a:srgbClr val="FF3300"/>
              </a:gs>
              <a:gs pos="100000">
                <a:srgbClr val="761800"/>
              </a:gs>
            </a:gsLst>
            <a:lin ang="0" scaled="1"/>
          </a:gradFill>
          <a:ln w="9525">
            <a:solidFill>
              <a:schemeClr val="tx1"/>
            </a:solidFill>
            <a:miter lim="800000"/>
            <a:headEnd/>
            <a:tailEnd/>
          </a:ln>
        </p:spPr>
        <p:txBody>
          <a:bodyPr wrap="none" anchor="ctr"/>
          <a:lstStyle/>
          <a:p>
            <a:endParaRPr lang="en-US" dirty="0"/>
          </a:p>
        </p:txBody>
      </p:sp>
      <p:sp>
        <p:nvSpPr>
          <p:cNvPr id="63521" name="AutoShape 33"/>
          <p:cNvSpPr>
            <a:spLocks noChangeArrowheads="1"/>
          </p:cNvSpPr>
          <p:nvPr/>
        </p:nvSpPr>
        <p:spPr bwMode="auto">
          <a:xfrm>
            <a:off x="6096000" y="5486401"/>
            <a:ext cx="867834" cy="485775"/>
          </a:xfrm>
          <a:prstGeom prst="rightArrow">
            <a:avLst>
              <a:gd name="adj1" fmla="val 50000"/>
              <a:gd name="adj2" fmla="val 50245"/>
            </a:avLst>
          </a:prstGeom>
          <a:gradFill rotWithShape="0">
            <a:gsLst>
              <a:gs pos="0">
                <a:srgbClr val="FF3300"/>
              </a:gs>
              <a:gs pos="100000">
                <a:srgbClr val="761800"/>
              </a:gs>
            </a:gsLst>
            <a:lin ang="0" scaled="1"/>
          </a:gradFill>
          <a:ln w="9525">
            <a:solidFill>
              <a:schemeClr val="tx1"/>
            </a:solidFill>
            <a:miter lim="800000"/>
            <a:headEnd/>
            <a:tailEnd/>
          </a:ln>
        </p:spPr>
        <p:txBody>
          <a:bodyPr wrap="none" anchor="ctr"/>
          <a:lstStyle/>
          <a:p>
            <a:endParaRPr lang="en-US" dirty="0"/>
          </a:p>
        </p:txBody>
      </p:sp>
      <p:sp>
        <p:nvSpPr>
          <p:cNvPr id="59418" name="Text Box 34"/>
          <p:cNvSpPr txBox="1">
            <a:spLocks noChangeArrowheads="1"/>
          </p:cNvSpPr>
          <p:nvPr/>
        </p:nvSpPr>
        <p:spPr bwMode="auto">
          <a:xfrm>
            <a:off x="6704190" y="2325688"/>
            <a:ext cx="1106265" cy="369332"/>
          </a:xfrm>
          <a:prstGeom prst="rect">
            <a:avLst/>
          </a:prstGeom>
          <a:noFill/>
          <a:ln w="9525">
            <a:noFill/>
            <a:miter lim="800000"/>
            <a:headEnd/>
            <a:tailEnd/>
          </a:ln>
        </p:spPr>
        <p:txBody>
          <a:bodyPr wrap="none">
            <a:spAutoFit/>
          </a:bodyPr>
          <a:lstStyle/>
          <a:p>
            <a:r>
              <a:rPr lang="en-US" dirty="0"/>
              <a:t>Papilloma</a:t>
            </a:r>
          </a:p>
        </p:txBody>
      </p:sp>
      <p:sp>
        <p:nvSpPr>
          <p:cNvPr id="33" name="Footer Placeholder 32"/>
          <p:cNvSpPr>
            <a:spLocks noGrp="1"/>
          </p:cNvSpPr>
          <p:nvPr>
            <p:ph type="ftr" sz="quarter" idx="11"/>
          </p:nvPr>
        </p:nvSpPr>
        <p:spPr/>
        <p:txBody>
          <a:bodyPr/>
          <a:lstStyle/>
          <a:p>
            <a:r>
              <a:rPr lang="en-US" smtClean="0"/>
              <a:t>Dr.Wallace Bulimo</a:t>
            </a:r>
            <a:endParaRPr lang="en-US" dirty="0"/>
          </a:p>
        </p:txBody>
      </p:sp>
      <p:sp>
        <p:nvSpPr>
          <p:cNvPr id="3" name="Date Placeholder 2"/>
          <p:cNvSpPr>
            <a:spLocks noGrp="1"/>
          </p:cNvSpPr>
          <p:nvPr>
            <p:ph type="dt" sz="half" idx="10"/>
          </p:nvPr>
        </p:nvSpPr>
        <p:spPr/>
        <p:txBody>
          <a:bodyPr/>
          <a:lstStyle/>
          <a:p>
            <a:fld id="{FE5C1721-4F1C-444E-9B42-00A9EB55657E}" type="datetime1">
              <a:rPr lang="en-US" smtClean="0"/>
              <a:pPr/>
              <a:t>02-Dec-13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3518"/>
                                        </p:tgtEl>
                                        <p:attrNameLst>
                                          <p:attrName>style.visibility</p:attrName>
                                        </p:attrNameLst>
                                      </p:cBhvr>
                                      <p:to>
                                        <p:strVal val="visible"/>
                                      </p:to>
                                    </p:set>
                                    <p:animEffect transition="in" filter="box(out)">
                                      <p:cBhvr>
                                        <p:cTn id="7" dur="500"/>
                                        <p:tgtEl>
                                          <p:spTgt spid="6351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3495"/>
                                        </p:tgtEl>
                                        <p:attrNameLst>
                                          <p:attrName>style.visibility</p:attrName>
                                        </p:attrNameLst>
                                      </p:cBhvr>
                                      <p:to>
                                        <p:strVal val="visible"/>
                                      </p:to>
                                    </p:set>
                                    <p:animEffect transition="in" filter="box(in)">
                                      <p:cBhvr>
                                        <p:cTn id="11" dur="500"/>
                                        <p:tgtEl>
                                          <p:spTgt spid="63495"/>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63497"/>
                                        </p:tgtEl>
                                        <p:attrNameLst>
                                          <p:attrName>style.visibility</p:attrName>
                                        </p:attrNameLst>
                                      </p:cBhvr>
                                      <p:to>
                                        <p:strVal val="visible"/>
                                      </p:to>
                                    </p:set>
                                    <p:animEffect transition="in" filter="box(out)">
                                      <p:cBhvr>
                                        <p:cTn id="15" dur="500"/>
                                        <p:tgtEl>
                                          <p:spTgt spid="6349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63503"/>
                                        </p:tgtEl>
                                        <p:attrNameLst>
                                          <p:attrName>style.visibility</p:attrName>
                                        </p:attrNameLst>
                                      </p:cBhvr>
                                      <p:to>
                                        <p:strVal val="visible"/>
                                      </p:to>
                                    </p:set>
                                    <p:animEffect transition="in" filter="box(out)">
                                      <p:cBhvr>
                                        <p:cTn id="20" dur="500"/>
                                        <p:tgtEl>
                                          <p:spTgt spid="63503"/>
                                        </p:tgtEl>
                                      </p:cBhvr>
                                    </p:animEffect>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63504"/>
                                        </p:tgtEl>
                                        <p:attrNameLst>
                                          <p:attrName>style.visibility</p:attrName>
                                        </p:attrNameLst>
                                      </p:cBhvr>
                                      <p:to>
                                        <p:strVal val="visible"/>
                                      </p:to>
                                    </p:set>
                                    <p:anim calcmode="lin" valueType="num">
                                      <p:cBhvr additive="base">
                                        <p:cTn id="24" dur="500" fill="hold"/>
                                        <p:tgtEl>
                                          <p:spTgt spid="63504"/>
                                        </p:tgtEl>
                                        <p:attrNameLst>
                                          <p:attrName>ppt_x</p:attrName>
                                        </p:attrNameLst>
                                      </p:cBhvr>
                                      <p:tavLst>
                                        <p:tav tm="0">
                                          <p:val>
                                            <p:strVal val="#ppt_x"/>
                                          </p:val>
                                        </p:tav>
                                        <p:tav tm="100000">
                                          <p:val>
                                            <p:strVal val="#ppt_x"/>
                                          </p:val>
                                        </p:tav>
                                      </p:tavLst>
                                    </p:anim>
                                    <p:anim calcmode="lin" valueType="num">
                                      <p:cBhvr additive="base">
                                        <p:cTn id="25" dur="500" fill="hold"/>
                                        <p:tgtEl>
                                          <p:spTgt spid="63504"/>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4" presetClass="entr" presetSubtype="32" fill="hold" grpId="0" nodeType="afterEffect">
                                  <p:stCondLst>
                                    <p:cond delay="0"/>
                                  </p:stCondLst>
                                  <p:childTnLst>
                                    <p:set>
                                      <p:cBhvr>
                                        <p:cTn id="28" dur="1" fill="hold">
                                          <p:stCondLst>
                                            <p:cond delay="0"/>
                                          </p:stCondLst>
                                        </p:cTn>
                                        <p:tgtEl>
                                          <p:spTgt spid="63520"/>
                                        </p:tgtEl>
                                        <p:attrNameLst>
                                          <p:attrName>style.visibility</p:attrName>
                                        </p:attrNameLst>
                                      </p:cBhvr>
                                      <p:to>
                                        <p:strVal val="visible"/>
                                      </p:to>
                                    </p:set>
                                    <p:animEffect transition="in" filter="box(out)">
                                      <p:cBhvr>
                                        <p:cTn id="29" dur="500"/>
                                        <p:tgtEl>
                                          <p:spTgt spid="6352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63511"/>
                                        </p:tgtEl>
                                        <p:attrNameLst>
                                          <p:attrName>style.visibility</p:attrName>
                                        </p:attrNameLst>
                                      </p:cBhvr>
                                      <p:to>
                                        <p:strVal val="visible"/>
                                      </p:to>
                                    </p:set>
                                    <p:animEffect transition="in" filter="box(out)">
                                      <p:cBhvr>
                                        <p:cTn id="34" dur="500"/>
                                        <p:tgtEl>
                                          <p:spTgt spid="63511"/>
                                        </p:tgtEl>
                                      </p:cBhvr>
                                    </p:animEffect>
                                  </p:childTnLst>
                                </p:cTn>
                              </p:par>
                            </p:childTnLst>
                          </p:cTn>
                        </p:par>
                        <p:par>
                          <p:cTn id="35" fill="hold">
                            <p:stCondLst>
                              <p:cond delay="500"/>
                            </p:stCondLst>
                            <p:childTnLst>
                              <p:par>
                                <p:cTn id="36" presetID="4" presetClass="entr" presetSubtype="3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out)">
                                      <p:cBhvr>
                                        <p:cTn id="38" dur="500"/>
                                        <p:tgtEl>
                                          <p:spTgt spid="2"/>
                                        </p:tgtEl>
                                      </p:cBhvr>
                                    </p:animEffect>
                                  </p:childTnLst>
                                </p:cTn>
                              </p:par>
                            </p:childTnLst>
                          </p:cTn>
                        </p:par>
                        <p:par>
                          <p:cTn id="39" fill="hold">
                            <p:stCondLst>
                              <p:cond delay="1000"/>
                            </p:stCondLst>
                            <p:childTnLst>
                              <p:par>
                                <p:cTn id="40" presetID="4" presetClass="entr" presetSubtype="32" fill="hold" grpId="0" nodeType="afterEffect">
                                  <p:stCondLst>
                                    <p:cond delay="0"/>
                                  </p:stCondLst>
                                  <p:childTnLst>
                                    <p:set>
                                      <p:cBhvr>
                                        <p:cTn id="41" dur="1" fill="hold">
                                          <p:stCondLst>
                                            <p:cond delay="0"/>
                                          </p:stCondLst>
                                        </p:cTn>
                                        <p:tgtEl>
                                          <p:spTgt spid="63521"/>
                                        </p:tgtEl>
                                        <p:attrNameLst>
                                          <p:attrName>style.visibility</p:attrName>
                                        </p:attrNameLst>
                                      </p:cBhvr>
                                      <p:to>
                                        <p:strVal val="visible"/>
                                      </p:to>
                                    </p:set>
                                    <p:animEffect transition="in" filter="box(out)">
                                      <p:cBhvr>
                                        <p:cTn id="42" dur="500"/>
                                        <p:tgtEl>
                                          <p:spTgt spid="63521"/>
                                        </p:tgtEl>
                                      </p:cBhvr>
                                    </p:animEffect>
                                  </p:childTnLst>
                                </p:cTn>
                              </p:par>
                            </p:childTnLst>
                          </p:cTn>
                        </p:par>
                        <p:par>
                          <p:cTn id="43" fill="hold">
                            <p:stCondLst>
                              <p:cond delay="1500"/>
                            </p:stCondLst>
                            <p:childTnLst>
                              <p:par>
                                <p:cTn id="44" presetID="22" presetClass="entr" presetSubtype="1" fill="hold" grpId="0" nodeType="afterEffect">
                                  <p:stCondLst>
                                    <p:cond delay="0"/>
                                  </p:stCondLst>
                                  <p:childTnLst>
                                    <p:set>
                                      <p:cBhvr>
                                        <p:cTn id="45" dur="1" fill="hold">
                                          <p:stCondLst>
                                            <p:cond delay="0"/>
                                          </p:stCondLst>
                                        </p:cTn>
                                        <p:tgtEl>
                                          <p:spTgt spid="63510"/>
                                        </p:tgtEl>
                                        <p:attrNameLst>
                                          <p:attrName>style.visibility</p:attrName>
                                        </p:attrNameLst>
                                      </p:cBhvr>
                                      <p:to>
                                        <p:strVal val="visible"/>
                                      </p:to>
                                    </p:set>
                                    <p:animEffect transition="in" filter="wipe(up)">
                                      <p:cBhvr>
                                        <p:cTn id="46" dur="500"/>
                                        <p:tgtEl>
                                          <p:spTgt spid="63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nimBg="1" autoUpdateAnimBg="0"/>
      <p:bldP spid="63497" grpId="0" animBg="1" autoUpdateAnimBg="0"/>
      <p:bldP spid="63503" grpId="0" animBg="1" autoUpdateAnimBg="0"/>
      <p:bldP spid="63504" grpId="0" animBg="1"/>
      <p:bldP spid="63510" grpId="0" autoUpdateAnimBg="0"/>
      <p:bldP spid="63511" grpId="0" animBg="1" autoUpdateAnimBg="0"/>
      <p:bldP spid="63518" grpId="0" animBg="1"/>
      <p:bldP spid="63520" grpId="0" animBg="1"/>
      <p:bldP spid="635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AA3767E-B952-4EE4-A0AC-493267DB9F3E}" type="slidenum">
              <a:rPr lang="en-US"/>
              <a:pPr/>
              <a:t>9</a:t>
            </a:fld>
            <a:endParaRPr lang="en-US"/>
          </a:p>
        </p:txBody>
      </p:sp>
      <p:sp>
        <p:nvSpPr>
          <p:cNvPr id="236546" name="Rectangle 2"/>
          <p:cNvSpPr>
            <a:spLocks noChangeArrowheads="1"/>
          </p:cNvSpPr>
          <p:nvPr/>
        </p:nvSpPr>
        <p:spPr bwMode="auto">
          <a:xfrm>
            <a:off x="838200" y="1901825"/>
            <a:ext cx="7467600" cy="3660775"/>
          </a:xfrm>
          <a:prstGeom prst="rect">
            <a:avLst/>
          </a:prstGeom>
          <a:noFill/>
          <a:ln w="9525">
            <a:noFill/>
            <a:miter lim="800000"/>
            <a:headEnd/>
            <a:tailEnd/>
          </a:ln>
          <a:effectLst/>
        </p:spPr>
        <p:txBody>
          <a:bodyPr>
            <a:spAutoFit/>
          </a:bodyPr>
          <a:lstStyle/>
          <a:p>
            <a:pPr>
              <a:spcBef>
                <a:spcPts val="500"/>
              </a:spcBef>
              <a:spcAft>
                <a:spcPts val="500"/>
              </a:spcAft>
            </a:pPr>
            <a:r>
              <a:rPr lang="en-US" sz="2000" b="1" dirty="0">
                <a:latin typeface="Comic Sans MS" charset="0"/>
              </a:rPr>
              <a:t>Class I: Growth Factors</a:t>
            </a:r>
            <a:r>
              <a:rPr lang="en-US" sz="2000" dirty="0">
                <a:latin typeface="Comic Sans MS" charset="0"/>
              </a:rPr>
              <a:t> </a:t>
            </a:r>
          </a:p>
          <a:p>
            <a:pPr>
              <a:spcBef>
                <a:spcPts val="500"/>
              </a:spcBef>
              <a:spcAft>
                <a:spcPts val="500"/>
              </a:spcAft>
            </a:pPr>
            <a:r>
              <a:rPr lang="en-US" sz="2000" dirty="0">
                <a:latin typeface="Comic Sans MS" charset="0"/>
              </a:rPr>
              <a:t/>
            </a:r>
            <a:br>
              <a:rPr lang="en-US" sz="2000" dirty="0">
                <a:latin typeface="Comic Sans MS" charset="0"/>
              </a:rPr>
            </a:br>
            <a:r>
              <a:rPr lang="en-US" sz="2000" b="1" dirty="0">
                <a:latin typeface="Comic Sans MS" charset="0"/>
              </a:rPr>
              <a:t>Class II: Receptors for Growth Factors and Hormones</a:t>
            </a:r>
            <a:r>
              <a:rPr lang="en-US" sz="2000" dirty="0">
                <a:latin typeface="Comic Sans MS" charset="0"/>
              </a:rPr>
              <a:t> </a:t>
            </a:r>
            <a:br>
              <a:rPr lang="en-US" sz="2000" dirty="0">
                <a:latin typeface="Comic Sans MS" charset="0"/>
              </a:rPr>
            </a:br>
            <a:endParaRPr lang="en-US" sz="2000" dirty="0">
              <a:latin typeface="Comic Sans MS" charset="0"/>
            </a:endParaRPr>
          </a:p>
          <a:p>
            <a:pPr>
              <a:spcBef>
                <a:spcPts val="500"/>
              </a:spcBef>
              <a:spcAft>
                <a:spcPts val="500"/>
              </a:spcAft>
            </a:pPr>
            <a:r>
              <a:rPr lang="en-US" sz="2000" b="1" dirty="0">
                <a:latin typeface="Comic Sans MS" charset="0"/>
              </a:rPr>
              <a:t>Class III: Intracellular Signal Transducers</a:t>
            </a:r>
          </a:p>
          <a:p>
            <a:pPr>
              <a:spcBef>
                <a:spcPts val="500"/>
              </a:spcBef>
              <a:spcAft>
                <a:spcPts val="500"/>
              </a:spcAft>
            </a:pPr>
            <a:endParaRPr lang="en-US" sz="2000" b="1" dirty="0">
              <a:latin typeface="Comic Sans MS" charset="0"/>
            </a:endParaRPr>
          </a:p>
          <a:p>
            <a:pPr>
              <a:spcBef>
                <a:spcPts val="500"/>
              </a:spcBef>
              <a:spcAft>
                <a:spcPts val="500"/>
              </a:spcAft>
            </a:pPr>
            <a:r>
              <a:rPr lang="en-US" sz="2000" b="1" dirty="0">
                <a:latin typeface="Comic Sans MS" charset="0"/>
              </a:rPr>
              <a:t>Class IV: Nuclear Transcription Factors</a:t>
            </a:r>
          </a:p>
          <a:p>
            <a:pPr>
              <a:spcBef>
                <a:spcPts val="500"/>
              </a:spcBef>
              <a:spcAft>
                <a:spcPts val="500"/>
              </a:spcAft>
            </a:pPr>
            <a:endParaRPr lang="en-US" sz="2000" b="1" dirty="0">
              <a:latin typeface="Comic Sans MS" charset="0"/>
            </a:endParaRPr>
          </a:p>
          <a:p>
            <a:pPr>
              <a:spcBef>
                <a:spcPts val="500"/>
              </a:spcBef>
              <a:spcAft>
                <a:spcPts val="500"/>
              </a:spcAft>
            </a:pPr>
            <a:r>
              <a:rPr lang="en-US" sz="2000" b="1" dirty="0">
                <a:latin typeface="Comic Sans MS" charset="0"/>
              </a:rPr>
              <a:t>Class V: Cell-Cycle Control Proteins</a:t>
            </a:r>
            <a:r>
              <a:rPr lang="en-US" sz="2000" dirty="0">
                <a:latin typeface="Comic Sans MS" charset="0"/>
              </a:rPr>
              <a:t> </a:t>
            </a:r>
          </a:p>
        </p:txBody>
      </p:sp>
      <p:sp>
        <p:nvSpPr>
          <p:cNvPr id="236547" name="Rectangle 3"/>
          <p:cNvSpPr>
            <a:spLocks noChangeArrowheads="1"/>
          </p:cNvSpPr>
          <p:nvPr/>
        </p:nvSpPr>
        <p:spPr bwMode="auto">
          <a:xfrm>
            <a:off x="609600" y="304800"/>
            <a:ext cx="7772400" cy="646331"/>
          </a:xfrm>
          <a:prstGeom prst="rect">
            <a:avLst/>
          </a:prstGeom>
          <a:noFill/>
          <a:ln w="9525">
            <a:noFill/>
            <a:miter lim="800000"/>
            <a:headEnd/>
            <a:tailEnd/>
          </a:ln>
          <a:effectLst/>
        </p:spPr>
        <p:txBody>
          <a:bodyPr>
            <a:spAutoFit/>
          </a:bodyPr>
          <a:lstStyle/>
          <a:p>
            <a:pPr algn="ctr">
              <a:spcBef>
                <a:spcPts val="500"/>
              </a:spcBef>
              <a:spcAft>
                <a:spcPts val="500"/>
              </a:spcAft>
            </a:pPr>
            <a:r>
              <a:rPr lang="en-US" b="1" dirty="0">
                <a:solidFill>
                  <a:srgbClr val="FF0000"/>
                </a:solidFill>
                <a:latin typeface="Comic Sans MS" charset="0"/>
              </a:rPr>
              <a:t>Five types of proteins encoded by proto-</a:t>
            </a:r>
            <a:r>
              <a:rPr lang="en-US" b="1" dirty="0" err="1">
                <a:solidFill>
                  <a:srgbClr val="FF0000"/>
                </a:solidFill>
                <a:latin typeface="Comic Sans MS" charset="0"/>
              </a:rPr>
              <a:t>oncogenes</a:t>
            </a:r>
            <a:r>
              <a:rPr lang="en-US" b="1" dirty="0">
                <a:solidFill>
                  <a:srgbClr val="FF0000"/>
                </a:solidFill>
                <a:latin typeface="Comic Sans MS" charset="0"/>
              </a:rPr>
              <a:t> participate in control of cell growth:</a:t>
            </a:r>
            <a:endParaRPr lang="en-US" sz="4000" b="1" dirty="0">
              <a:solidFill>
                <a:srgbClr val="FF0000"/>
              </a:solidFill>
              <a:latin typeface="Comic Sans M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TotalTime>
  <Words>3818</Words>
  <Application>Microsoft Office PowerPoint</Application>
  <PresentationFormat>On-screen Show (4:3)</PresentationFormat>
  <Paragraphs>868</Paragraphs>
  <Slides>83</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86" baseType="lpstr">
      <vt:lpstr>Office Theme</vt:lpstr>
      <vt:lpstr>Photo Editor Photo</vt:lpstr>
      <vt:lpstr>Microsoft Photo Editor 3.0 Photo</vt:lpstr>
      <vt:lpstr>Oncogenes and Oncogenic viruses</vt:lpstr>
      <vt:lpstr>Objectives</vt:lpstr>
      <vt:lpstr>What is Cancer</vt:lpstr>
      <vt:lpstr>CHARACTERISTICS OF CANCER Clonality</vt:lpstr>
      <vt:lpstr>How virus causes Cancers:</vt:lpstr>
      <vt:lpstr>Slide 6</vt:lpstr>
      <vt:lpstr>Slide 7</vt:lpstr>
      <vt:lpstr>ONCOGENES</vt:lpstr>
      <vt:lpstr>Slide 9</vt:lpstr>
      <vt:lpstr>Slide 10</vt:lpstr>
      <vt:lpstr>Slide 11</vt:lpstr>
      <vt:lpstr>Oncogenes</vt:lpstr>
      <vt:lpstr>Slide 13</vt:lpstr>
      <vt:lpstr>Activation mechanisms of proto-oncogenes</vt:lpstr>
      <vt:lpstr>Slide 15</vt:lpstr>
      <vt:lpstr>Slide 16</vt:lpstr>
      <vt:lpstr>Slide 17</vt:lpstr>
      <vt:lpstr>The result:</vt:lpstr>
      <vt:lpstr>Tumor suppressor genes</vt:lpstr>
      <vt:lpstr>Slide 20</vt:lpstr>
      <vt:lpstr>Slide 21</vt:lpstr>
      <vt:lpstr>Rb gene</vt:lpstr>
      <vt:lpstr>p53</vt:lpstr>
      <vt:lpstr>Slide 24</vt:lpstr>
      <vt:lpstr>Early History of Viral causes of Cancer</vt:lpstr>
      <vt:lpstr>Research History</vt:lpstr>
      <vt:lpstr>Relationship of viruses with malignancy </vt:lpstr>
      <vt:lpstr>Oncovirus</vt:lpstr>
      <vt:lpstr>Slide 29</vt:lpstr>
      <vt:lpstr>Slide 30</vt:lpstr>
      <vt:lpstr>Classification </vt:lpstr>
      <vt:lpstr>Major human Oncogenic Viruses</vt:lpstr>
      <vt:lpstr>Oncogenic viruses may be RNA or DNA</vt:lpstr>
      <vt:lpstr>Viruses Associated With The Development Of Human Neoplasia</vt:lpstr>
      <vt:lpstr>Viruses Associated With The Development Of Human Neoplasia</vt:lpstr>
      <vt:lpstr>RNA viruses </vt:lpstr>
      <vt:lpstr> </vt:lpstr>
      <vt:lpstr>Oncogenic Retroviruses</vt:lpstr>
      <vt:lpstr>Changes in cell that are at the roots of cancer</vt:lpstr>
      <vt:lpstr>Changes in cell that are at the roots of cancer</vt:lpstr>
      <vt:lpstr>Slide 41</vt:lpstr>
      <vt:lpstr>Slide 42</vt:lpstr>
      <vt:lpstr>Viruses causing human malignancies </vt:lpstr>
      <vt:lpstr>Retroviruses: </vt:lpstr>
      <vt:lpstr>Retroviridae</vt:lpstr>
      <vt:lpstr>Cancer</vt:lpstr>
      <vt:lpstr>Cancer Genes</vt:lpstr>
      <vt:lpstr>Slide 48</vt:lpstr>
      <vt:lpstr>Viral Carcinogenesis</vt:lpstr>
      <vt:lpstr>DNA Tumor Viruses In Human Cancer </vt:lpstr>
      <vt:lpstr>Slide 51</vt:lpstr>
      <vt:lpstr>Slide 52</vt:lpstr>
      <vt:lpstr>Slide 53</vt:lpstr>
      <vt:lpstr>DNA Tumor Viruses In Human Cancer </vt:lpstr>
      <vt:lpstr>DNA Tumor Viruses In Human Cancer </vt:lpstr>
      <vt:lpstr>DNA Tumor Viruses In Human Cancer Hepatitis B continued </vt:lpstr>
      <vt:lpstr>DNA Tumor Viruses In Human Cancer </vt:lpstr>
      <vt:lpstr>Human Papillomavirus (HPV) </vt:lpstr>
      <vt:lpstr>DNA viruses Human Papilloma virus </vt:lpstr>
      <vt:lpstr>Epstein Barr virus </vt:lpstr>
      <vt:lpstr>Epstein-Barr virus                       (Human herpes virus 4)</vt:lpstr>
      <vt:lpstr>Burkitt's lymphoma</vt:lpstr>
      <vt:lpstr>Infectious mononucleosis</vt:lpstr>
      <vt:lpstr>Slide 64</vt:lpstr>
      <vt:lpstr>Human Herpes Virus 8 (HHV-8, Kaposi's Sarcoma Herpes Virus)</vt:lpstr>
      <vt:lpstr>Kaposi's sarcoma-associated herpesvirus</vt:lpstr>
      <vt:lpstr>RNA oncogenic viruses</vt:lpstr>
      <vt:lpstr>RNA Tumor Viruses</vt:lpstr>
      <vt:lpstr>Slide 69</vt:lpstr>
      <vt:lpstr>Slide 70</vt:lpstr>
      <vt:lpstr>Hepatitis B</vt:lpstr>
      <vt:lpstr>DNA Tumor Viruses In Human Cancer </vt:lpstr>
      <vt:lpstr>HEPADNAVIRIDAE  HEPATITIS B VIRUS  </vt:lpstr>
      <vt:lpstr>Hepatocellular carcinoma</vt:lpstr>
      <vt:lpstr>RNA Tumor Viruses</vt:lpstr>
      <vt:lpstr>Proto-oncogenes</vt:lpstr>
      <vt:lpstr>Anti-Oncogenes</vt:lpstr>
      <vt:lpstr>Anti-Oncogenes</vt:lpstr>
      <vt:lpstr>RNA Tumor Viruses</vt:lpstr>
      <vt:lpstr>Anti-Oncogenes</vt:lpstr>
      <vt:lpstr>Anti-Oncogenes</vt:lpstr>
      <vt:lpstr>Anti-Oncogenes</vt:lpstr>
      <vt:lpstr>Anti-Oncogenes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Oncogenic viruses and Ocogenes</dc:title>
  <dc:creator>wallace.bulimo</dc:creator>
  <cp:lastModifiedBy>wallace.bulimo</cp:lastModifiedBy>
  <cp:revision>5</cp:revision>
  <dcterms:created xsi:type="dcterms:W3CDTF">2013-11-28T07:28:51Z</dcterms:created>
  <dcterms:modified xsi:type="dcterms:W3CDTF">2013-12-03T13:10:06Z</dcterms:modified>
</cp:coreProperties>
</file>