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7" r:id="rId2"/>
    <p:sldId id="320" r:id="rId3"/>
    <p:sldId id="258" r:id="rId4"/>
    <p:sldId id="261" r:id="rId5"/>
    <p:sldId id="262" r:id="rId6"/>
    <p:sldId id="263" r:id="rId7"/>
    <p:sldId id="264" r:id="rId8"/>
    <p:sldId id="319"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4" r:id="rId38"/>
    <p:sldId id="315" r:id="rId39"/>
    <p:sldId id="295" r:id="rId40"/>
    <p:sldId id="296" r:id="rId41"/>
    <p:sldId id="297" r:id="rId42"/>
    <p:sldId id="298" r:id="rId43"/>
    <p:sldId id="299" r:id="rId44"/>
    <p:sldId id="300" r:id="rId45"/>
    <p:sldId id="301" r:id="rId46"/>
    <p:sldId id="302" r:id="rId47"/>
    <p:sldId id="303" r:id="rId48"/>
    <p:sldId id="317" r:id="rId49"/>
    <p:sldId id="318" r:id="rId50"/>
    <p:sldId id="306" r:id="rId51"/>
    <p:sldId id="307" r:id="rId52"/>
    <p:sldId id="308" r:id="rId53"/>
    <p:sldId id="309" r:id="rId54"/>
    <p:sldId id="310" r:id="rId55"/>
    <p:sldId id="316"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138" autoAdjust="0"/>
  </p:normalViewPr>
  <p:slideViewPr>
    <p:cSldViewPr>
      <p:cViewPr varScale="1">
        <p:scale>
          <a:sx n="73" d="100"/>
          <a:sy n="73" d="100"/>
        </p:scale>
        <p:origin x="-27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755A09-0DB1-4658-BF70-DD1DC92EFA4F}" type="datetimeFigureOut">
              <a:rPr lang="en-US" smtClean="0"/>
              <a:pPr/>
              <a:t>04-Dec-13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B972CF-F55F-473A-B23D-42761574E80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81D715-0D0D-456B-9AB3-B45682D7FD2F}"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pPr>
              <a:buFont typeface="Arial" pitchFamily="34" charset="0"/>
              <a:buChar char="•"/>
            </a:pPr>
            <a:r>
              <a:rPr lang="en-US" dirty="0" smtClean="0"/>
              <a:t>Transmissible Spongiform </a:t>
            </a:r>
            <a:r>
              <a:rPr lang="en-US" dirty="0" err="1" smtClean="0"/>
              <a:t>Encephalopathies</a:t>
            </a:r>
            <a:r>
              <a:rPr lang="en-US" dirty="0" smtClean="0"/>
              <a:t> (TSEs) are a </a:t>
            </a:r>
            <a:r>
              <a:rPr lang="en-US" b="1" dirty="0" smtClean="0"/>
              <a:t>group of diseases</a:t>
            </a:r>
            <a:r>
              <a:rPr lang="en-US" dirty="0" smtClean="0"/>
              <a:t> that affect the brain and nervous system of humans and animals. The diseases are </a:t>
            </a:r>
            <a:r>
              <a:rPr lang="en-US" dirty="0" err="1" smtClean="0"/>
              <a:t>characterised</a:t>
            </a:r>
            <a:r>
              <a:rPr lang="en-US" dirty="0" smtClean="0"/>
              <a:t> by a degeneration of brain tissue giving it a sponge-like appearance.</a:t>
            </a:r>
          </a:p>
          <a:p>
            <a:pPr>
              <a:buFont typeface="Arial" pitchFamily="34" charset="0"/>
              <a:buChar char="•"/>
            </a:pPr>
            <a:endParaRPr lang="en-US" dirty="0" smtClean="0"/>
          </a:p>
          <a:p>
            <a:pPr>
              <a:buFont typeface="Arial" pitchFamily="34" charset="0"/>
              <a:buChar char="•"/>
            </a:pPr>
            <a:r>
              <a:rPr lang="en-US" dirty="0" smtClean="0"/>
              <a:t>The [URE3] </a:t>
            </a:r>
            <a:r>
              <a:rPr lang="en-US" dirty="0" err="1" smtClean="0"/>
              <a:t>nonchromosomal</a:t>
            </a:r>
            <a:r>
              <a:rPr lang="en-US" dirty="0" smtClean="0"/>
              <a:t> genetic element is a </a:t>
            </a:r>
            <a:r>
              <a:rPr lang="en-US" dirty="0" err="1" smtClean="0"/>
              <a:t>prion</a:t>
            </a:r>
            <a:r>
              <a:rPr lang="en-US" dirty="0" smtClean="0"/>
              <a:t> of Ure2p, a regulator of nitrogen catabolism in </a:t>
            </a:r>
            <a:r>
              <a:rPr lang="en-US" i="1" dirty="0" err="1" smtClean="0"/>
              <a:t>Saccharomyces</a:t>
            </a:r>
            <a:r>
              <a:rPr lang="en-US" i="1" dirty="0" smtClean="0"/>
              <a:t> </a:t>
            </a:r>
            <a:r>
              <a:rPr lang="en-US" i="1" dirty="0" err="1" smtClean="0"/>
              <a:t>cerevisiae</a:t>
            </a:r>
            <a:endParaRPr lang="en-US" i="1" dirty="0" smtClean="0"/>
          </a:p>
          <a:p>
            <a:endParaRPr lang="en-US" dirty="0" smtClean="0"/>
          </a:p>
          <a:p>
            <a:pPr>
              <a:buFont typeface="Arial" pitchFamily="34" charset="0"/>
              <a:buChar char="•"/>
            </a:pPr>
            <a:r>
              <a:rPr lang="en-US" i="1" dirty="0" smtClean="0"/>
              <a:t>PSI</a:t>
            </a:r>
            <a:r>
              <a:rPr lang="en-US" dirty="0" smtClean="0"/>
              <a:t> is a </a:t>
            </a:r>
            <a:r>
              <a:rPr lang="en-US" i="1" dirty="0" err="1" smtClean="0"/>
              <a:t>Saccharomyces</a:t>
            </a:r>
            <a:r>
              <a:rPr lang="en-US" i="1" dirty="0" smtClean="0"/>
              <a:t> </a:t>
            </a:r>
            <a:r>
              <a:rPr lang="en-US" i="1" dirty="0" err="1" smtClean="0"/>
              <a:t>cerevisiae</a:t>
            </a:r>
            <a:r>
              <a:rPr lang="en-US" i="1" dirty="0" smtClean="0"/>
              <a:t> </a:t>
            </a:r>
            <a:r>
              <a:rPr lang="en-US" dirty="0" err="1" smtClean="0"/>
              <a:t>amyloid</a:t>
            </a:r>
            <a:r>
              <a:rPr lang="en-US" dirty="0" smtClean="0"/>
              <a:t>-based </a:t>
            </a:r>
            <a:r>
              <a:rPr lang="en-US" dirty="0" err="1" smtClean="0"/>
              <a:t>prion</a:t>
            </a:r>
            <a:r>
              <a:rPr lang="en-US" dirty="0" smtClean="0"/>
              <a:t> of Sup35p, a subunit of the translation termination factor. </a:t>
            </a:r>
          </a:p>
          <a:p>
            <a:pPr>
              <a:buFont typeface="Arial" pitchFamily="34" charset="0"/>
              <a:buChar char="•"/>
            </a:pPr>
            <a:endParaRPr lang="en-US" dirty="0" smtClean="0"/>
          </a:p>
          <a:p>
            <a:pPr>
              <a:buFont typeface="Arial" pitchFamily="34" charset="0"/>
              <a:buChar char="•"/>
            </a:pPr>
            <a:r>
              <a:rPr lang="en-US" dirty="0" smtClean="0"/>
              <a:t>The </a:t>
            </a:r>
            <a:r>
              <a:rPr lang="en-US" i="1" dirty="0" smtClean="0"/>
              <a:t>HET</a:t>
            </a:r>
            <a:r>
              <a:rPr lang="en-US" dirty="0" smtClean="0"/>
              <a:t>-</a:t>
            </a:r>
            <a:r>
              <a:rPr lang="en-US" i="1" dirty="0" smtClean="0"/>
              <a:t>s</a:t>
            </a:r>
            <a:r>
              <a:rPr lang="en-US" dirty="0" smtClean="0"/>
              <a:t> protein of </a:t>
            </a:r>
            <a:r>
              <a:rPr lang="en-US" dirty="0" err="1" smtClean="0"/>
              <a:t>Podospora</a:t>
            </a:r>
            <a:r>
              <a:rPr lang="en-US" dirty="0" smtClean="0"/>
              <a:t> </a:t>
            </a:r>
            <a:r>
              <a:rPr lang="en-US" dirty="0" err="1" smtClean="0"/>
              <a:t>anserina</a:t>
            </a:r>
            <a:r>
              <a:rPr lang="en-US" dirty="0" smtClean="0"/>
              <a:t>,</a:t>
            </a:r>
            <a:r>
              <a:rPr lang="en-US" baseline="0" dirty="0" smtClean="0"/>
              <a:t> </a:t>
            </a:r>
            <a:r>
              <a:rPr lang="en-US" dirty="0" smtClean="0"/>
              <a:t>a fungal</a:t>
            </a:r>
            <a:r>
              <a:rPr lang="en-US" i="0" dirty="0" smtClean="0"/>
              <a:t> </a:t>
            </a:r>
            <a:r>
              <a:rPr lang="en-US" i="0" dirty="0" err="1" smtClean="0"/>
              <a:t>prion</a:t>
            </a:r>
            <a:r>
              <a:rPr lang="en-US" i="0" dirty="0" smtClean="0"/>
              <a:t>.</a:t>
            </a:r>
          </a:p>
          <a:p>
            <a:pPr>
              <a:buFont typeface="Arial" pitchFamily="34" charset="0"/>
              <a:buChar char="•"/>
            </a:pPr>
            <a:endParaRPr lang="en-US" i="0" dirty="0" smtClean="0"/>
          </a:p>
          <a:p>
            <a:pPr>
              <a:buFont typeface="Arial" pitchFamily="34" charset="0"/>
              <a:buChar char="•"/>
            </a:pPr>
            <a:r>
              <a:rPr lang="en-US" dirty="0" smtClean="0"/>
              <a:t>Soluble </a:t>
            </a:r>
            <a:r>
              <a:rPr lang="en-US" dirty="0" err="1" smtClean="0"/>
              <a:t>oligomers</a:t>
            </a:r>
            <a:r>
              <a:rPr lang="en-US" dirty="0" smtClean="0"/>
              <a:t> of the </a:t>
            </a:r>
            <a:r>
              <a:rPr lang="en-US" dirty="0" err="1" smtClean="0"/>
              <a:t>amyloid</a:t>
            </a:r>
            <a:r>
              <a:rPr lang="en-US" dirty="0" smtClean="0"/>
              <a:t>-</a:t>
            </a:r>
            <a:r>
              <a:rPr lang="el-GR" dirty="0" smtClean="0"/>
              <a:t>β (</a:t>
            </a:r>
            <a:r>
              <a:rPr lang="en-US" dirty="0" smtClean="0"/>
              <a:t>A</a:t>
            </a:r>
            <a:r>
              <a:rPr lang="el-GR" dirty="0" smtClean="0"/>
              <a:t>β) </a:t>
            </a:r>
            <a:r>
              <a:rPr lang="en-US" dirty="0" smtClean="0"/>
              <a:t>peptide cause neurotoxicity, synaptic dysfunction, and memory impairments that underlie Alzheimer disease (AD). The cellular </a:t>
            </a:r>
            <a:r>
              <a:rPr lang="en-US" dirty="0" err="1" smtClean="0"/>
              <a:t>prion</a:t>
            </a:r>
            <a:r>
              <a:rPr lang="en-US" dirty="0" smtClean="0"/>
              <a:t> protein (</a:t>
            </a:r>
            <a:r>
              <a:rPr lang="en-US" dirty="0" err="1" smtClean="0"/>
              <a:t>PrP</a:t>
            </a:r>
            <a:r>
              <a:rPr lang="en-US" baseline="30000" dirty="0" err="1" smtClean="0"/>
              <a:t>C</a:t>
            </a:r>
            <a:r>
              <a:rPr lang="en-US" dirty="0" smtClean="0"/>
              <a:t>) was recently identified as a high affinity neuronal receptor for A</a:t>
            </a:r>
            <a:r>
              <a:rPr lang="el-GR" dirty="0" smtClean="0"/>
              <a:t>β </a:t>
            </a:r>
            <a:r>
              <a:rPr lang="en-US" dirty="0" err="1" smtClean="0"/>
              <a:t>oligomers</a:t>
            </a:r>
            <a:r>
              <a:rPr lang="en-US" smtClean="0"/>
              <a:t>.</a:t>
            </a:r>
            <a:endParaRPr lang="en-US" i="0" dirty="0"/>
          </a:p>
        </p:txBody>
      </p:sp>
      <p:sp>
        <p:nvSpPr>
          <p:cNvPr id="4" name="Slide Number Placeholder 3"/>
          <p:cNvSpPr>
            <a:spLocks noGrp="1"/>
          </p:cNvSpPr>
          <p:nvPr>
            <p:ph type="sldNum" sz="quarter" idx="10"/>
          </p:nvPr>
        </p:nvSpPr>
        <p:spPr/>
        <p:txBody>
          <a:bodyPr/>
          <a:lstStyle/>
          <a:p>
            <a:fld id="{7781D715-0D0D-456B-9AB3-B45682D7FD2F}" type="slidenum">
              <a:rPr lang="en-US" smtClean="0"/>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6DCFCF9-E96E-4BFB-A80D-DF2E736AB693}" type="slidenum">
              <a:rPr lang="en-US" smtClean="0">
                <a:latin typeface="Tahoma" pitchFamily="34" charset="0"/>
              </a:rPr>
              <a:pPr>
                <a:defRPr/>
              </a:pPr>
              <a:t>38</a:t>
            </a:fld>
            <a:endParaRPr lang="en-US" smtClean="0">
              <a:latin typeface="Tahom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21154D-D5EE-4146-9BDA-B7F1C30507E4}" type="slidenum">
              <a:rPr lang="en-US" smtClean="0"/>
              <a:pPr/>
              <a:t>49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6C812D-5100-4BE2-AA3C-D14FDEA05BF1}"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94201B-7273-4DBD-8665-7973CD17EC84}"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DF5A6-E92C-44BF-B34A-2F87A3AB638F}"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72390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05000" y="685800"/>
            <a:ext cx="3543300" cy="586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600700" y="685800"/>
            <a:ext cx="3543300" cy="2857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600700" y="3695700"/>
            <a:ext cx="3543300" cy="2857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fld id="{23683591-6DA5-410C-A26C-CC0139D50FFA}" type="datetime1">
              <a:rPr lang="en-US" smtClean="0"/>
              <a:t>04-Dec-13</a:t>
            </a:fld>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F0A05011-16FB-4292-926E-8F094D0E340C}" type="slidenum">
              <a:rPr lang="en-US"/>
              <a:pPr>
                <a:defRPr/>
              </a:pPr>
              <a:t>‹#›</a:t>
            </a:fld>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51CDD2-E499-4EE9-A5DE-806094600CC8}"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5888E-B5E7-4CC0-9EC9-67E6679B54F0}"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0A5E3A-4042-4F06-9254-FA611E6C5373}"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0831AD-2FF3-4376-BD14-4057C313F74D}" type="datetime1">
              <a:rPr lang="en-US" smtClean="0"/>
              <a:t>04-Dec-13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548B94-09D6-43F7-95D1-B031C0D86BAC}" type="datetime1">
              <a:rPr lang="en-US" smtClean="0"/>
              <a:t>04-Dec-13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30EE85-12CE-40F3-B9FB-33653650D846}" type="datetime1">
              <a:rPr lang="en-US" smtClean="0"/>
              <a:t>04-Dec-13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2C372-75A6-40FB-9428-1E9ECD8F6DDC}"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83F1A-89F6-4D21-9A4A-369BED9F380C}"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C98A9-9725-4C0C-AC6C-4B678228085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1EB62-6043-4E8B-B612-F2487340B7B9}" type="datetime1">
              <a:rPr lang="en-US" smtClean="0"/>
              <a:t>04-Dec-13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C98A9-9725-4C0C-AC6C-4B678228085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newworldencyclopedia.org/entry/Cell_(biology)" TargetMode="External"/><Relationship Id="rId2" Type="http://schemas.openxmlformats.org/officeDocument/2006/relationships/hyperlink" Target="http://www.newworldencyclopedia.org/entry/Cell_membrane" TargetMode="External"/><Relationship Id="rId1" Type="http://schemas.openxmlformats.org/officeDocument/2006/relationships/slideLayout" Target="../slideLayouts/slideLayout2.xml"/><Relationship Id="rId4" Type="http://schemas.openxmlformats.org/officeDocument/2006/relationships/hyperlink" Target="http://www.newworldencyclopedia.org/entry/Gen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newworldencyclopedia.org/entry/Mut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newworldencyclopedia.org/entry/DNA" TargetMode="External"/><Relationship Id="rId2" Type="http://schemas.openxmlformats.org/officeDocument/2006/relationships/hyperlink" Target="http://www.newworldencyclopedia.org/entry/Hypothesi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newworldencyclopedia.org/entry/Human" TargetMode="External"/><Relationship Id="rId2" Type="http://schemas.openxmlformats.org/officeDocument/2006/relationships/hyperlink" Target="http://www.newworldencyclopedia.org/entry/Diseas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ewworldencyclopedia.org/entry/Mammal" TargetMode="External"/><Relationship Id="rId2" Type="http://schemas.openxmlformats.org/officeDocument/2006/relationships/hyperlink" Target="http://www.newworldencyclopedia.org/entry/Fungu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ewworldencyclopedia.org/entry/Yeast" TargetMode="External"/><Relationship Id="rId2" Type="http://schemas.openxmlformats.org/officeDocument/2006/relationships/hyperlink" Target="http://www.newworldencyclopedia.org/entry/Biochemistry" TargetMode="External"/><Relationship Id="rId1" Type="http://schemas.openxmlformats.org/officeDocument/2006/relationships/slideLayout" Target="../slideLayouts/slideLayout2.xml"/><Relationship Id="rId6" Type="http://schemas.openxmlformats.org/officeDocument/2006/relationships/hyperlink" Target="http://www.newworldencyclopedia.org/entry/Asparagine" TargetMode="External"/><Relationship Id="rId5" Type="http://schemas.openxmlformats.org/officeDocument/2006/relationships/hyperlink" Target="http://www.newworldencyclopedia.org/entry/Glutamine" TargetMode="External"/><Relationship Id="rId4" Type="http://schemas.openxmlformats.org/officeDocument/2006/relationships/hyperlink" Target="http://www.newworldencyclopedia.org/entry/Amino_acid"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newworldencyclopedia.org/entry/Sheep" TargetMode="External"/><Relationship Id="rId2" Type="http://schemas.openxmlformats.org/officeDocument/2006/relationships/hyperlink" Target="http://www.newworldencyclopedia.org/entry/Species" TargetMode="External"/><Relationship Id="rId1" Type="http://schemas.openxmlformats.org/officeDocument/2006/relationships/slideLayout" Target="../slideLayouts/slideLayout2.xml"/><Relationship Id="rId4" Type="http://schemas.openxmlformats.org/officeDocument/2006/relationships/hyperlink" Target="http://www.newworldencyclopedia.org/entry/Human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newworldencyclopedia.org/entry/Mamma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newworldencyclopedia.org/entry/Cat" TargetMode="External"/><Relationship Id="rId3" Type="http://schemas.openxmlformats.org/officeDocument/2006/relationships/hyperlink" Target="http://www.newworldencyclopedia.org/entry/Sheep" TargetMode="External"/><Relationship Id="rId7" Type="http://schemas.openxmlformats.org/officeDocument/2006/relationships/hyperlink" Target="http://www.newworldencyclopedia.org/entry/Deer" TargetMode="External"/><Relationship Id="rId2" Type="http://schemas.openxmlformats.org/officeDocument/2006/relationships/hyperlink" Target="http://www.newworldencyclopedia.org/entry/Animal" TargetMode="External"/><Relationship Id="rId1" Type="http://schemas.openxmlformats.org/officeDocument/2006/relationships/slideLayout" Target="../slideLayouts/slideLayout2.xml"/><Relationship Id="rId6" Type="http://schemas.openxmlformats.org/officeDocument/2006/relationships/hyperlink" Target="http://www.newworldencyclopedia.org/entry/Elk" TargetMode="External"/><Relationship Id="rId5" Type="http://schemas.openxmlformats.org/officeDocument/2006/relationships/hyperlink" Target="http://www.newworldencyclopedia.org/entry/Mink" TargetMode="External"/><Relationship Id="rId4" Type="http://schemas.openxmlformats.org/officeDocument/2006/relationships/hyperlink" Target="http://www.newworldencyclopedia.org/entry/Cattle" TargetMode="External"/><Relationship Id="rId9" Type="http://schemas.openxmlformats.org/officeDocument/2006/relationships/hyperlink" Target="http://www.newworldencyclopedia.org/entry/Ungulate"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www.newworldencyclopedia.org/entry/Huma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newworldencyclopedia.org/entry/Protei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newworldencyclopedia.org/entry/RNA" TargetMode="External"/><Relationship Id="rId2" Type="http://schemas.openxmlformats.org/officeDocument/2006/relationships/hyperlink" Target="http://www.newworldencyclopedia.org/entry/Virus" TargetMode="External"/><Relationship Id="rId1" Type="http://schemas.openxmlformats.org/officeDocument/2006/relationships/slideLayout" Target="../slideLayouts/slideLayout2.xml"/><Relationship Id="rId6" Type="http://schemas.openxmlformats.org/officeDocument/2006/relationships/hyperlink" Target="http://www.newworldencyclopedia.org/entry/Enzyme" TargetMode="External"/><Relationship Id="rId5" Type="http://schemas.openxmlformats.org/officeDocument/2006/relationships/hyperlink" Target="http://www.newworldencyclopedia.org/entry/Nucleic_acid" TargetMode="External"/><Relationship Id="rId4" Type="http://schemas.openxmlformats.org/officeDocument/2006/relationships/hyperlink" Target="http://www.newworldencyclopedia.org/entry/Plant"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39.xml.rels><?xml version="1.0" encoding="UTF-8" standalone="yes"?>
<Relationships xmlns="http://schemas.openxmlformats.org/package/2006/relationships"><Relationship Id="rId8" Type="http://schemas.openxmlformats.org/officeDocument/2006/relationships/hyperlink" Target="http://www.newworldencyclopedia.org/entry/Chrysanthemum" TargetMode="External"/><Relationship Id="rId3" Type="http://schemas.openxmlformats.org/officeDocument/2006/relationships/hyperlink" Target="http://www.newworldencyclopedia.org/entry/Avocado" TargetMode="External"/><Relationship Id="rId7" Type="http://schemas.openxmlformats.org/officeDocument/2006/relationships/hyperlink" Target="http://www.newworldencyclopedia.org/entry/Apple" TargetMode="External"/><Relationship Id="rId2" Type="http://schemas.openxmlformats.org/officeDocument/2006/relationships/hyperlink" Target="http://www.newworldencyclopedia.org/entry/Potato" TargetMode="External"/><Relationship Id="rId1" Type="http://schemas.openxmlformats.org/officeDocument/2006/relationships/slideLayout" Target="../slideLayouts/slideLayout2.xml"/><Relationship Id="rId6" Type="http://schemas.openxmlformats.org/officeDocument/2006/relationships/hyperlink" Target="http://www.newworldencyclopedia.org/entry/Pear" TargetMode="External"/><Relationship Id="rId11" Type="http://schemas.openxmlformats.org/officeDocument/2006/relationships/hyperlink" Target="http://www.newworldencyclopedia.org/entry/Seed" TargetMode="External"/><Relationship Id="rId5" Type="http://schemas.openxmlformats.org/officeDocument/2006/relationships/hyperlink" Target="http://www.newworldencyclopedia.org/entry/Peach" TargetMode="External"/><Relationship Id="rId10" Type="http://schemas.openxmlformats.org/officeDocument/2006/relationships/hyperlink" Target="http://www.newworldencyclopedia.org/entry/Pollen" TargetMode="External"/><Relationship Id="rId4" Type="http://schemas.openxmlformats.org/officeDocument/2006/relationships/hyperlink" Target="http://www.newworldencyclopedia.org/entry/Coconut" TargetMode="External"/><Relationship Id="rId9" Type="http://schemas.openxmlformats.org/officeDocument/2006/relationships/hyperlink" Target="http://www.newworldencyclopedia.org/entry/Cucumbe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newworldencyclopedia.org/entry/DNA" TargetMode="External"/><Relationship Id="rId7" Type="http://schemas.openxmlformats.org/officeDocument/2006/relationships/hyperlink" Target="http://www.newworldencyclopedia.org/entry/Nucleic_acid" TargetMode="External"/><Relationship Id="rId2" Type="http://schemas.openxmlformats.org/officeDocument/2006/relationships/hyperlink" Target="http://www.newworldencyclopedia.org/entry/RNA" TargetMode="External"/><Relationship Id="rId1" Type="http://schemas.openxmlformats.org/officeDocument/2006/relationships/slideLayout" Target="../slideLayouts/slideLayout2.xml"/><Relationship Id="rId6" Type="http://schemas.openxmlformats.org/officeDocument/2006/relationships/hyperlink" Target="http://www.newworldencyclopedia.org/entry/Prion" TargetMode="External"/><Relationship Id="rId5" Type="http://schemas.openxmlformats.org/officeDocument/2006/relationships/hyperlink" Target="http://www.newworldencyclopedia.org/entry/Protein" TargetMode="External"/><Relationship Id="rId4" Type="http://schemas.openxmlformats.org/officeDocument/2006/relationships/hyperlink" Target="http://www.newworldencyclopedia.org/entry/Gene" TargetMode="External"/></Relationships>
</file>

<file path=ppt/slides/_rels/slide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newworldencyclopedia.org/entry/Nucleotid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newworldencyclopedia.org/entry/Messenger_RNA" TargetMode="External"/><Relationship Id="rId2" Type="http://schemas.openxmlformats.org/officeDocument/2006/relationships/hyperlink" Target="http://www.newworldencyclopedia.org/entry/Enzyme"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newworldencyclopedia.org/entry/Pollen" TargetMode="External"/><Relationship Id="rId2" Type="http://schemas.openxmlformats.org/officeDocument/2006/relationships/hyperlink" Target="http://www.newworldencyclopedia.org/entry/Seed"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newworldencyclopedia.org/entry/Species"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ewworldencyclopedia.org/entry/Ultraviolet" TargetMode="External"/><Relationship Id="rId2" Type="http://schemas.openxmlformats.org/officeDocument/2006/relationships/hyperlink" Target="http://www.newworldencyclopedia.org/entry/Protein" TargetMode="External"/><Relationship Id="rId1" Type="http://schemas.openxmlformats.org/officeDocument/2006/relationships/slideLayout" Target="../slideLayouts/slideLayout2.xml"/><Relationship Id="rId4" Type="http://schemas.openxmlformats.org/officeDocument/2006/relationships/hyperlink" Target="http://www.newworldencyclopedia.org/entry/Nucleic_acid"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newworldencyclopedia.org/entry/Protein" TargetMode="External"/><Relationship Id="rId2" Type="http://schemas.openxmlformats.org/officeDocument/2006/relationships/hyperlink" Target="http://www.newworldencyclopedia.org/entry/Plant" TargetMode="External"/><Relationship Id="rId1" Type="http://schemas.openxmlformats.org/officeDocument/2006/relationships/slideLayout" Target="../slideLayouts/slideLayout2.xml"/><Relationship Id="rId4" Type="http://schemas.openxmlformats.org/officeDocument/2006/relationships/hyperlink" Target="http://www.newworldencyclopedia.org/entry/Messenger_RNA"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www.newworldencyclopedia.org/entry/RNA"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ewworldencyclopedia.org/entry/Image:Prion_propagation.p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mn-lt"/>
              </a:rPr>
              <a:t>PRIONS &amp;VIROIDS</a:t>
            </a:r>
            <a:endParaRPr lang="en-US" dirty="0">
              <a:latin typeface="+mn-lt"/>
            </a:endParaRPr>
          </a:p>
        </p:txBody>
      </p:sp>
      <p:sp>
        <p:nvSpPr>
          <p:cNvPr id="3" name="Subtitle 2"/>
          <p:cNvSpPr>
            <a:spLocks noGrp="1"/>
          </p:cNvSpPr>
          <p:nvPr>
            <p:ph type="subTitle" idx="1"/>
          </p:nvPr>
        </p:nvSpPr>
        <p:spPr>
          <a:xfrm>
            <a:off x="533400" y="5105400"/>
            <a:ext cx="8077200" cy="1499616"/>
          </a:xfrm>
        </p:spPr>
        <p:txBody>
          <a:bodyPr/>
          <a:lstStyle/>
          <a:p>
            <a:r>
              <a:rPr lang="en-US" dirty="0" smtClean="0">
                <a:latin typeface="Bell MT" pitchFamily="18" charset="0"/>
              </a:rPr>
              <a:t>      By;</a:t>
            </a:r>
          </a:p>
          <a:p>
            <a:r>
              <a:rPr lang="en-US" dirty="0">
                <a:latin typeface="Bell MT" pitchFamily="18" charset="0"/>
              </a:rPr>
              <a:t> </a:t>
            </a:r>
            <a:r>
              <a:rPr lang="en-US" dirty="0" smtClean="0">
                <a:latin typeface="Bell MT" pitchFamily="18" charset="0"/>
              </a:rPr>
              <a:t>   Wallace Bulimo PhD</a:t>
            </a:r>
            <a:endParaRPr lang="en-US" dirty="0">
              <a:latin typeface="Bell MT" pitchFamily="18" charset="0"/>
            </a:endParaRPr>
          </a:p>
        </p:txBody>
      </p:sp>
      <p:sp>
        <p:nvSpPr>
          <p:cNvPr id="4" name="Date Placeholder 3"/>
          <p:cNvSpPr>
            <a:spLocks noGrp="1"/>
          </p:cNvSpPr>
          <p:nvPr>
            <p:ph type="dt" sz="half" idx="10"/>
          </p:nvPr>
        </p:nvSpPr>
        <p:spPr/>
        <p:txBody>
          <a:bodyPr/>
          <a:lstStyle/>
          <a:p>
            <a:fld id="{715A2F7E-4A98-46AA-B7F8-AEE4CE94F756}" type="datetime1">
              <a:rPr lang="en-US" smtClean="0"/>
              <a:t>04-Dec-13</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r>
              <a:rPr lang="en-US" dirty="0">
                <a:latin typeface="Bell MT" pitchFamily="18" charset="0"/>
              </a:rPr>
              <a:t>T</a:t>
            </a:r>
            <a:r>
              <a:rPr lang="en-US" dirty="0" smtClean="0">
                <a:latin typeface="Bell MT" pitchFamily="18" charset="0"/>
              </a:rPr>
              <a:t>he prion proteins </a:t>
            </a:r>
            <a:r>
              <a:rPr lang="en-US" dirty="0">
                <a:latin typeface="Bell MT" pitchFamily="18" charset="0"/>
              </a:rPr>
              <a:t>are </a:t>
            </a:r>
            <a:r>
              <a:rPr lang="en-US" dirty="0" smtClean="0">
                <a:latin typeface="Bell MT" pitchFamily="18" charset="0"/>
              </a:rPr>
              <a:t>found </a:t>
            </a:r>
            <a:r>
              <a:rPr lang="en-US" dirty="0">
                <a:latin typeface="Bell MT" pitchFamily="18" charset="0"/>
              </a:rPr>
              <a:t>throughout the body, even in healthy people and animals</a:t>
            </a:r>
            <a:r>
              <a:rPr lang="en-US" dirty="0" smtClean="0">
                <a:latin typeface="Bell MT" pitchFamily="18" charset="0"/>
              </a:rPr>
              <a:t>.</a:t>
            </a:r>
          </a:p>
          <a:p>
            <a:endParaRPr lang="en-US" dirty="0" smtClean="0">
              <a:latin typeface="Bell MT" pitchFamily="18" charset="0"/>
            </a:endParaRPr>
          </a:p>
          <a:p>
            <a:r>
              <a:rPr lang="en-US" dirty="0" smtClean="0">
                <a:latin typeface="Bell MT" pitchFamily="18" charset="0"/>
              </a:rPr>
              <a:t>The infectious prion protein has </a:t>
            </a:r>
            <a:r>
              <a:rPr lang="en-US" dirty="0">
                <a:latin typeface="Bell MT" pitchFamily="18" charset="0"/>
              </a:rPr>
              <a:t>a different structure </a:t>
            </a:r>
            <a:r>
              <a:rPr lang="en-US" dirty="0" smtClean="0">
                <a:latin typeface="Bell MT" pitchFamily="18" charset="0"/>
              </a:rPr>
              <a:t>&amp; is </a:t>
            </a:r>
            <a:r>
              <a:rPr lang="en-US" dirty="0">
                <a:latin typeface="Bell MT" pitchFamily="18" charset="0"/>
              </a:rPr>
              <a:t>resistant </a:t>
            </a:r>
            <a:r>
              <a:rPr lang="en-US" dirty="0" smtClean="0">
                <a:latin typeface="Bell MT" pitchFamily="18" charset="0"/>
              </a:rPr>
              <a:t>to </a:t>
            </a:r>
            <a:r>
              <a:rPr lang="en-US" b="1" u="sng" dirty="0" smtClean="0">
                <a:solidFill>
                  <a:schemeClr val="accent3">
                    <a:lumMod val="75000"/>
                  </a:schemeClr>
                </a:solidFill>
                <a:latin typeface="Bell MT" pitchFamily="18" charset="0"/>
              </a:rPr>
              <a:t>proteases</a:t>
            </a:r>
            <a:r>
              <a:rPr lang="en-US" dirty="0" smtClean="0">
                <a:latin typeface="Bell MT" pitchFamily="18" charset="0"/>
              </a:rPr>
              <a:t>. </a:t>
            </a:r>
          </a:p>
          <a:p>
            <a:endParaRPr lang="en-US" dirty="0" smtClean="0">
              <a:latin typeface="Bell MT" pitchFamily="18" charset="0"/>
            </a:endParaRPr>
          </a:p>
          <a:p>
            <a:r>
              <a:rPr lang="en-US" dirty="0" smtClean="0">
                <a:latin typeface="Bell MT" pitchFamily="18" charset="0"/>
              </a:rPr>
              <a:t>The </a:t>
            </a:r>
            <a:r>
              <a:rPr lang="en-US" dirty="0">
                <a:latin typeface="Bell MT" pitchFamily="18" charset="0"/>
              </a:rPr>
              <a:t>normal form of the protein is called </a:t>
            </a:r>
            <a:r>
              <a:rPr lang="en-US" dirty="0" err="1">
                <a:latin typeface="Bell MT" pitchFamily="18" charset="0"/>
              </a:rPr>
              <a:t>PrP</a:t>
            </a:r>
            <a:r>
              <a:rPr lang="en-US" baseline="30000" dirty="0" err="1">
                <a:latin typeface="Bell MT" pitchFamily="18" charset="0"/>
              </a:rPr>
              <a:t>C</a:t>
            </a:r>
            <a:r>
              <a:rPr lang="en-US" dirty="0">
                <a:latin typeface="Bell MT" pitchFamily="18" charset="0"/>
              </a:rPr>
              <a:t>, while the infectious form is called </a:t>
            </a:r>
            <a:r>
              <a:rPr lang="en-US" dirty="0" err="1">
                <a:latin typeface="Bell MT" pitchFamily="18" charset="0"/>
              </a:rPr>
              <a:t>PrP</a:t>
            </a:r>
            <a:r>
              <a:rPr lang="en-US" baseline="30000" dirty="0" err="1">
                <a:latin typeface="Bell MT" pitchFamily="18" charset="0"/>
              </a:rPr>
              <a:t>Sc</a:t>
            </a:r>
            <a:r>
              <a:rPr lang="en-US" dirty="0">
                <a:latin typeface="Bell MT" pitchFamily="18" charset="0"/>
              </a:rPr>
              <a:t>—the "C" refers to "cellular" </a:t>
            </a:r>
            <a:r>
              <a:rPr lang="en-US" dirty="0" err="1">
                <a:latin typeface="Bell MT" pitchFamily="18" charset="0"/>
              </a:rPr>
              <a:t>PrP</a:t>
            </a:r>
            <a:r>
              <a:rPr lang="en-US" dirty="0">
                <a:latin typeface="Bell MT" pitchFamily="18" charset="0"/>
              </a:rPr>
              <a:t>, while the "Sc" refers to "scrapie," the prion disease occurring in sheep</a:t>
            </a:r>
            <a:r>
              <a:rPr lang="en-US" dirty="0" smtClean="0">
                <a:latin typeface="Bell MT" pitchFamily="18" charset="0"/>
              </a:rPr>
              <a:t>.</a:t>
            </a:r>
          </a:p>
          <a:p>
            <a:endParaRPr lang="en-US" dirty="0" smtClean="0">
              <a:latin typeface="Bell MT" pitchFamily="18" charset="0"/>
            </a:endParaRPr>
          </a:p>
          <a:p>
            <a:r>
              <a:rPr lang="en-US" dirty="0" smtClean="0">
                <a:latin typeface="Bell MT" pitchFamily="18" charset="0"/>
              </a:rPr>
              <a:t> </a:t>
            </a:r>
            <a:r>
              <a:rPr lang="en-US" dirty="0">
                <a:latin typeface="Bell MT" pitchFamily="18" charset="0"/>
              </a:rPr>
              <a:t>Normal prion protein (common or cellular) is found on the </a:t>
            </a:r>
            <a:r>
              <a:rPr lang="en-US" dirty="0">
                <a:latin typeface="Bell MT" pitchFamily="18" charset="0"/>
                <a:hlinkClick r:id="rId2" tooltip="Cell membrane"/>
              </a:rPr>
              <a:t>membranes</a:t>
            </a:r>
            <a:r>
              <a:rPr lang="en-US" dirty="0">
                <a:latin typeface="Bell MT" pitchFamily="18" charset="0"/>
              </a:rPr>
              <a:t> of </a:t>
            </a:r>
            <a:r>
              <a:rPr lang="en-US" dirty="0">
                <a:latin typeface="Bell MT" pitchFamily="18" charset="0"/>
                <a:hlinkClick r:id="rId3" tooltip="Cell (biology)"/>
              </a:rPr>
              <a:t>cells</a:t>
            </a:r>
            <a:r>
              <a:rPr lang="en-US" dirty="0">
                <a:latin typeface="Bell MT" pitchFamily="18" charset="0"/>
              </a:rPr>
              <a:t>, though its function has not been fully resolved</a:t>
            </a:r>
            <a:r>
              <a:rPr lang="en-US" dirty="0" smtClean="0">
                <a:latin typeface="Bell MT" pitchFamily="18" charset="0"/>
              </a:rPr>
              <a:t>.</a:t>
            </a:r>
          </a:p>
          <a:p>
            <a:endParaRPr lang="en-US" dirty="0" smtClean="0">
              <a:latin typeface="Bell MT" pitchFamily="18" charset="0"/>
            </a:endParaRPr>
          </a:p>
          <a:p>
            <a:r>
              <a:rPr lang="en-US" dirty="0" smtClean="0">
                <a:latin typeface="Bell MT" pitchFamily="18" charset="0"/>
              </a:rPr>
              <a:t> </a:t>
            </a:r>
            <a:r>
              <a:rPr lang="en-US" dirty="0">
                <a:latin typeface="Bell MT" pitchFamily="18" charset="0"/>
              </a:rPr>
              <a:t>A </a:t>
            </a:r>
            <a:r>
              <a:rPr lang="en-US" dirty="0">
                <a:latin typeface="Bell MT" pitchFamily="18" charset="0"/>
                <a:hlinkClick r:id="rId4" tooltip="Gene"/>
              </a:rPr>
              <a:t>gene</a:t>
            </a:r>
            <a:r>
              <a:rPr lang="en-US" dirty="0">
                <a:latin typeface="Bell MT" pitchFamily="18" charset="0"/>
              </a:rPr>
              <a:t> for the normal protein has been isolated, the PRNP </a:t>
            </a:r>
            <a:r>
              <a:rPr lang="en-US" dirty="0" smtClean="0">
                <a:latin typeface="Bell MT" pitchFamily="18" charset="0"/>
              </a:rPr>
              <a:t>gene.</a:t>
            </a:r>
            <a:endParaRPr lang="en-US" b="1"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9F90407B-F04A-4FA8-922C-FC45F38DBD01}"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latin typeface="Bell MT" pitchFamily="18" charset="0"/>
              </a:rPr>
              <a:t>Some prion diseases (TSEs) can be inherited, and in all inherited cases there is a </a:t>
            </a:r>
            <a:r>
              <a:rPr lang="en-US" dirty="0">
                <a:latin typeface="Bell MT" pitchFamily="18" charset="0"/>
                <a:hlinkClick r:id="rId2" tooltip="Mutation"/>
              </a:rPr>
              <a:t>mutation</a:t>
            </a:r>
            <a:r>
              <a:rPr lang="en-US" dirty="0">
                <a:latin typeface="Bell MT" pitchFamily="18" charset="0"/>
              </a:rPr>
              <a:t> in </a:t>
            </a:r>
            <a:r>
              <a:rPr lang="en-US" dirty="0" err="1">
                <a:latin typeface="Bell MT" pitchFamily="18" charset="0"/>
              </a:rPr>
              <a:t>the</a:t>
            </a:r>
            <a:r>
              <a:rPr lang="en-US" i="1" dirty="0" err="1">
                <a:latin typeface="Bell MT" pitchFamily="18" charset="0"/>
              </a:rPr>
              <a:t>Prnp</a:t>
            </a:r>
            <a:r>
              <a:rPr lang="en-US" dirty="0">
                <a:latin typeface="Bell MT" pitchFamily="18" charset="0"/>
              </a:rPr>
              <a:t> gene</a:t>
            </a:r>
            <a:r>
              <a:rPr lang="en-US" dirty="0" smtClean="0">
                <a:latin typeface="Bell MT" pitchFamily="18" charset="0"/>
              </a:rPr>
              <a:t>.</a:t>
            </a:r>
          </a:p>
          <a:p>
            <a:r>
              <a:rPr lang="en-US" dirty="0" smtClean="0">
                <a:latin typeface="Bell MT" pitchFamily="18" charset="0"/>
              </a:rPr>
              <a:t> </a:t>
            </a:r>
            <a:r>
              <a:rPr lang="en-US" dirty="0">
                <a:latin typeface="Bell MT" pitchFamily="18" charset="0"/>
              </a:rPr>
              <a:t>Many different </a:t>
            </a:r>
            <a:r>
              <a:rPr lang="en-US" i="1" dirty="0" err="1">
                <a:latin typeface="Bell MT" pitchFamily="18" charset="0"/>
              </a:rPr>
              <a:t>Prnp</a:t>
            </a:r>
            <a:r>
              <a:rPr lang="en-US" dirty="0">
                <a:latin typeface="Bell MT" pitchFamily="18" charset="0"/>
              </a:rPr>
              <a:t> mutations have been identified and it is thought that the mutations somehow make </a:t>
            </a:r>
            <a:r>
              <a:rPr lang="en-US" dirty="0" err="1">
                <a:latin typeface="Bell MT" pitchFamily="18" charset="0"/>
              </a:rPr>
              <a:t>PrP</a:t>
            </a:r>
            <a:r>
              <a:rPr lang="en-US" baseline="30000" dirty="0" err="1">
                <a:latin typeface="Bell MT" pitchFamily="18" charset="0"/>
              </a:rPr>
              <a:t>C</a:t>
            </a:r>
            <a:r>
              <a:rPr lang="en-US" dirty="0">
                <a:latin typeface="Bell MT" pitchFamily="18" charset="0"/>
              </a:rPr>
              <a:t> more likely to spontaneously change into the </a:t>
            </a:r>
            <a:r>
              <a:rPr lang="en-US" dirty="0" err="1">
                <a:latin typeface="Bell MT" pitchFamily="18" charset="0"/>
              </a:rPr>
              <a:t>PrP</a:t>
            </a:r>
            <a:r>
              <a:rPr lang="en-US" baseline="30000" dirty="0" err="1">
                <a:latin typeface="Bell MT" pitchFamily="18" charset="0"/>
              </a:rPr>
              <a:t>Sc</a:t>
            </a:r>
            <a:r>
              <a:rPr lang="en-US" dirty="0">
                <a:latin typeface="Bell MT" pitchFamily="18" charset="0"/>
              </a:rPr>
              <a:t> (disease) form. </a:t>
            </a:r>
            <a:endParaRPr lang="en-US" dirty="0" smtClean="0">
              <a:latin typeface="Bell MT" pitchFamily="18" charset="0"/>
            </a:endParaRPr>
          </a:p>
          <a:p>
            <a:r>
              <a:rPr lang="en-US" dirty="0" smtClean="0">
                <a:latin typeface="Bell MT" pitchFamily="18" charset="0"/>
              </a:rPr>
              <a:t>TSEs </a:t>
            </a:r>
            <a:r>
              <a:rPr lang="en-US" dirty="0">
                <a:latin typeface="Bell MT" pitchFamily="18" charset="0"/>
              </a:rPr>
              <a:t>are the only known diseases that can be sporadic, genetic, or infectious</a:t>
            </a:r>
            <a:r>
              <a:rPr lang="en-US" dirty="0" smtClean="0">
                <a:latin typeface="Bell MT" pitchFamily="18" charset="0"/>
              </a:rPr>
              <a:t>.</a:t>
            </a:r>
            <a:endParaRPr lang="en-US" b="1" dirty="0">
              <a:latin typeface="Bell MT" pitchFamily="18" charset="0"/>
            </a:endParaRPr>
          </a:p>
        </p:txBody>
      </p:sp>
      <p:sp>
        <p:nvSpPr>
          <p:cNvPr id="4" name="Date Placeholder 3"/>
          <p:cNvSpPr>
            <a:spLocks noGrp="1"/>
          </p:cNvSpPr>
          <p:nvPr>
            <p:ph type="dt" sz="half" idx="10"/>
          </p:nvPr>
        </p:nvSpPr>
        <p:spPr/>
        <p:txBody>
          <a:bodyPr/>
          <a:lstStyle/>
          <a:p>
            <a:fld id="{F4F67012-F1A2-4D38-BA88-FF554AAB3DC8}"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latin typeface="Bell MT" pitchFamily="18" charset="0"/>
              </a:rPr>
              <a:t>It is often assumed that the diseased form directly interacts with the normal form to make it rearrange its structure </a:t>
            </a:r>
            <a:r>
              <a:rPr lang="en-US" dirty="0" smtClean="0">
                <a:latin typeface="Bell MT" pitchFamily="18" charset="0"/>
              </a:rPr>
              <a:t>. </a:t>
            </a:r>
          </a:p>
          <a:p>
            <a:endParaRPr lang="en-US" dirty="0" smtClean="0">
              <a:latin typeface="Bell MT" pitchFamily="18" charset="0"/>
            </a:endParaRPr>
          </a:p>
          <a:p>
            <a:r>
              <a:rPr lang="en-US" dirty="0" smtClean="0">
                <a:latin typeface="Bell MT" pitchFamily="18" charset="0"/>
              </a:rPr>
              <a:t> The </a:t>
            </a:r>
            <a:r>
              <a:rPr lang="en-US" u="sng" dirty="0">
                <a:solidFill>
                  <a:schemeClr val="accent2">
                    <a:lumMod val="75000"/>
                  </a:schemeClr>
                </a:solidFill>
                <a:latin typeface="Bell MT" pitchFamily="18" charset="0"/>
              </a:rPr>
              <a:t>"Protein X" </a:t>
            </a:r>
            <a:r>
              <a:rPr lang="en-US" u="sng" dirty="0" smtClean="0">
                <a:solidFill>
                  <a:schemeClr val="accent2">
                    <a:lumMod val="75000"/>
                  </a:schemeClr>
                </a:solidFill>
                <a:latin typeface="Bell MT" pitchFamily="18" charset="0"/>
              </a:rPr>
              <a:t>hypothesis”</a:t>
            </a:r>
            <a:r>
              <a:rPr lang="en-US" dirty="0" smtClean="0">
                <a:latin typeface="Bell MT" pitchFamily="18" charset="0"/>
              </a:rPr>
              <a:t>, </a:t>
            </a:r>
            <a:r>
              <a:rPr lang="en-US" dirty="0">
                <a:latin typeface="Bell MT" pitchFamily="18" charset="0"/>
              </a:rPr>
              <a:t>is that an as-yet unidentified cellular protein (Protein X) enables the conversion of </a:t>
            </a:r>
            <a:r>
              <a:rPr lang="en-US" dirty="0" err="1">
                <a:latin typeface="Bell MT" pitchFamily="18" charset="0"/>
              </a:rPr>
              <a:t>PrP</a:t>
            </a:r>
            <a:r>
              <a:rPr lang="en-US" baseline="30000" dirty="0" err="1">
                <a:latin typeface="Bell MT" pitchFamily="18" charset="0"/>
              </a:rPr>
              <a:t>C</a:t>
            </a:r>
            <a:r>
              <a:rPr lang="en-US" dirty="0">
                <a:latin typeface="Bell MT" pitchFamily="18" charset="0"/>
              </a:rPr>
              <a:t> to </a:t>
            </a:r>
            <a:r>
              <a:rPr lang="en-US" dirty="0" err="1">
                <a:latin typeface="Bell MT" pitchFamily="18" charset="0"/>
              </a:rPr>
              <a:t>PrP</a:t>
            </a:r>
            <a:r>
              <a:rPr lang="en-US" baseline="30000" dirty="0" err="1">
                <a:latin typeface="Bell MT" pitchFamily="18" charset="0"/>
              </a:rPr>
              <a:t>Sc</a:t>
            </a:r>
            <a:r>
              <a:rPr lang="en-US" dirty="0">
                <a:latin typeface="Bell MT" pitchFamily="18" charset="0"/>
              </a:rPr>
              <a:t> by bringing a molecule of each of the two together into a </a:t>
            </a:r>
            <a:r>
              <a:rPr lang="en-US" dirty="0" smtClean="0">
                <a:latin typeface="Bell MT" pitchFamily="18" charset="0"/>
              </a:rPr>
              <a:t>complex.</a:t>
            </a:r>
          </a:p>
          <a:p>
            <a:endParaRPr lang="en-US" dirty="0" smtClean="0">
              <a:latin typeface="Bell MT" pitchFamily="18" charset="0"/>
            </a:endParaRPr>
          </a:p>
          <a:p>
            <a:r>
              <a:rPr lang="en-US" dirty="0" smtClean="0">
                <a:latin typeface="Bell MT" pitchFamily="18" charset="0"/>
              </a:rPr>
              <a:t>The” </a:t>
            </a:r>
            <a:r>
              <a:rPr lang="en-US" u="sng" dirty="0" smtClean="0">
                <a:solidFill>
                  <a:schemeClr val="accent2">
                    <a:lumMod val="75000"/>
                  </a:schemeClr>
                </a:solidFill>
                <a:latin typeface="Bell MT" pitchFamily="18" charset="0"/>
              </a:rPr>
              <a:t>prion</a:t>
            </a:r>
            <a:r>
              <a:rPr lang="en-US" dirty="0" smtClean="0">
                <a:solidFill>
                  <a:schemeClr val="accent2">
                    <a:lumMod val="75000"/>
                  </a:schemeClr>
                </a:solidFill>
                <a:latin typeface="Bell MT" pitchFamily="18" charset="0"/>
              </a:rPr>
              <a:t> </a:t>
            </a:r>
            <a:r>
              <a:rPr lang="en-US" dirty="0" smtClean="0">
                <a:latin typeface="Bell MT" pitchFamily="18" charset="0"/>
                <a:hlinkClick r:id="rId2" tooltip="Hypothesis"/>
              </a:rPr>
              <a:t>hypothesis</a:t>
            </a:r>
            <a:r>
              <a:rPr lang="en-US" dirty="0" smtClean="0">
                <a:latin typeface="Bell MT" pitchFamily="18" charset="0"/>
              </a:rPr>
              <a:t>”</a:t>
            </a:r>
            <a:r>
              <a:rPr lang="en-US" dirty="0">
                <a:latin typeface="Bell MT" pitchFamily="18" charset="0"/>
              </a:rPr>
              <a:t> was initially highly controversial, because it seemed to contradict the so-called "central dogma of </a:t>
            </a:r>
            <a:r>
              <a:rPr lang="en-US" dirty="0" smtClean="0">
                <a:latin typeface="Bell MT" pitchFamily="18" charset="0"/>
              </a:rPr>
              <a:t>molecular </a:t>
            </a:r>
            <a:r>
              <a:rPr lang="en-US" dirty="0">
                <a:latin typeface="Bell MT" pitchFamily="18" charset="0"/>
              </a:rPr>
              <a:t>biology," which asserts that all living organisms use nucleic acids to </a:t>
            </a:r>
            <a:r>
              <a:rPr lang="en-US" dirty="0" smtClean="0">
                <a:latin typeface="Bell MT" pitchFamily="18" charset="0"/>
              </a:rPr>
              <a:t>reproduce.</a:t>
            </a:r>
          </a:p>
          <a:p>
            <a:endParaRPr lang="en-US" dirty="0" smtClean="0">
              <a:latin typeface="Bell MT" pitchFamily="18" charset="0"/>
            </a:endParaRPr>
          </a:p>
          <a:p>
            <a:r>
              <a:rPr lang="en-US" dirty="0" smtClean="0">
                <a:latin typeface="Bell MT" pitchFamily="18" charset="0"/>
              </a:rPr>
              <a:t>The </a:t>
            </a:r>
            <a:r>
              <a:rPr lang="en-US" dirty="0">
                <a:latin typeface="Bell MT" pitchFamily="18" charset="0"/>
              </a:rPr>
              <a:t>"protein-only hypothesis"—that a protein structure could reproduce itself in the absence of </a:t>
            </a:r>
            <a:r>
              <a:rPr lang="en-US" dirty="0" smtClean="0">
                <a:latin typeface="Bell MT" pitchFamily="18" charset="0"/>
                <a:hlinkClick r:id="rId3" tooltip="DNA"/>
              </a:rPr>
              <a:t>DNA</a:t>
            </a:r>
            <a:r>
              <a:rPr lang="en-US" dirty="0" smtClean="0">
                <a:latin typeface="Bell MT" pitchFamily="18" charset="0"/>
              </a:rPr>
              <a:t>.</a:t>
            </a:r>
            <a:endParaRPr lang="en-US" dirty="0">
              <a:latin typeface="Bell MT" pitchFamily="18" charset="0"/>
            </a:endParaRPr>
          </a:p>
        </p:txBody>
      </p:sp>
      <p:sp>
        <p:nvSpPr>
          <p:cNvPr id="4" name="Date Placeholder 3"/>
          <p:cNvSpPr>
            <a:spLocks noGrp="1"/>
          </p:cNvSpPr>
          <p:nvPr>
            <p:ph type="dt" sz="half" idx="10"/>
          </p:nvPr>
        </p:nvSpPr>
        <p:spPr/>
        <p:txBody>
          <a:bodyPr/>
          <a:lstStyle/>
          <a:p>
            <a:fld id="{45F5F5FC-6469-4F05-B0A4-2A8933EEC4C8}"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Prions in human disease</a:t>
            </a:r>
            <a:br>
              <a:rPr lang="en-US" dirty="0" smtClean="0"/>
            </a:br>
            <a:endParaRPr lang="en-US" dirty="0"/>
          </a:p>
        </p:txBody>
      </p:sp>
      <p:sp>
        <p:nvSpPr>
          <p:cNvPr id="3" name="Content Placeholder 2"/>
          <p:cNvSpPr>
            <a:spLocks noGrp="1"/>
          </p:cNvSpPr>
          <p:nvPr>
            <p:ph idx="1"/>
          </p:nvPr>
        </p:nvSpPr>
        <p:spPr>
          <a:xfrm>
            <a:off x="152400" y="1447800"/>
            <a:ext cx="8229600" cy="4625609"/>
          </a:xfrm>
        </p:spPr>
        <p:txBody>
          <a:bodyPr>
            <a:normAutofit fontScale="85000" lnSpcReduction="10000"/>
          </a:bodyPr>
          <a:lstStyle/>
          <a:p>
            <a:r>
              <a:rPr lang="en-US" dirty="0" smtClean="0">
                <a:latin typeface="Bell MT" pitchFamily="18" charset="0"/>
              </a:rPr>
              <a:t>There </a:t>
            </a:r>
            <a:r>
              <a:rPr lang="en-US" dirty="0">
                <a:latin typeface="Bell MT" pitchFamily="18" charset="0"/>
              </a:rPr>
              <a:t>are four principal </a:t>
            </a:r>
            <a:r>
              <a:rPr lang="en-US" dirty="0">
                <a:latin typeface="Bell MT" pitchFamily="18" charset="0"/>
                <a:hlinkClick r:id="rId2" tooltip="Disease"/>
              </a:rPr>
              <a:t>disease</a:t>
            </a:r>
            <a:r>
              <a:rPr lang="en-US" dirty="0">
                <a:latin typeface="Bell MT" pitchFamily="18" charset="0"/>
              </a:rPr>
              <a:t> syndromes associated with prions in </a:t>
            </a:r>
            <a:r>
              <a:rPr lang="en-US" dirty="0">
                <a:latin typeface="Bell MT" pitchFamily="18" charset="0"/>
                <a:hlinkClick r:id="rId3" tooltip="Human"/>
              </a:rPr>
              <a:t>humans</a:t>
            </a:r>
            <a:r>
              <a:rPr lang="en-US" dirty="0">
                <a:latin typeface="Bell MT" pitchFamily="18" charset="0"/>
              </a:rPr>
              <a:t>: Creutzfeld-Jakob Disease (CJD), variant Creutzfeld-Jakob Disease (vCJD), Kuru, and Fatal Familial Insomnia. </a:t>
            </a:r>
            <a:endParaRPr lang="en-US" dirty="0" smtClean="0">
              <a:latin typeface="Bell MT" pitchFamily="18" charset="0"/>
            </a:endParaRPr>
          </a:p>
          <a:p>
            <a:r>
              <a:rPr lang="en-US" dirty="0" smtClean="0">
                <a:latin typeface="Bell MT" pitchFamily="18" charset="0"/>
              </a:rPr>
              <a:t>Of </a:t>
            </a:r>
            <a:r>
              <a:rPr lang="en-US" dirty="0">
                <a:latin typeface="Bell MT" pitchFamily="18" charset="0"/>
              </a:rPr>
              <a:t>these, only Kuru and vCJD are transmissible, the other two being either heritable or </a:t>
            </a:r>
            <a:r>
              <a:rPr lang="en-US" i="1" dirty="0">
                <a:latin typeface="Bell MT" pitchFamily="18" charset="0"/>
              </a:rPr>
              <a:t>sporadic</a:t>
            </a:r>
            <a:r>
              <a:rPr lang="en-US" dirty="0">
                <a:latin typeface="Bell MT" pitchFamily="18" charset="0"/>
              </a:rPr>
              <a:t> (i.e., caused by some unknown event, possibly a mutation, that occurs during the life of the affected individual).</a:t>
            </a:r>
            <a:endParaRPr lang="en-US" b="1" dirty="0">
              <a:latin typeface="Bell MT" pitchFamily="18" charset="0"/>
            </a:endParaRPr>
          </a:p>
          <a:p>
            <a:r>
              <a:rPr lang="en-US" dirty="0">
                <a:latin typeface="Bell MT" pitchFamily="18" charset="0"/>
              </a:rPr>
              <a:t>Kuru and vCJD are known to be transmitted to humans who have eaten the meat or brains of infected animals (or, in the case of Kuru, infected humans).</a:t>
            </a:r>
            <a:endParaRPr lang="en-US" b="1"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6C2B62AC-A400-4041-9614-BC0D9CF28B72}"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Bell MT" pitchFamily="18" charset="0"/>
              </a:rPr>
              <a:t>First of all, prions resist digestion in the gut. </a:t>
            </a:r>
            <a:endParaRPr lang="en-US" dirty="0" smtClean="0">
              <a:latin typeface="Bell MT" pitchFamily="18" charset="0"/>
            </a:endParaRPr>
          </a:p>
          <a:p>
            <a:endParaRPr lang="en-US" dirty="0" smtClean="0">
              <a:latin typeface="Bell MT" pitchFamily="18" charset="0"/>
            </a:endParaRPr>
          </a:p>
          <a:p>
            <a:r>
              <a:rPr lang="en-US" dirty="0" smtClean="0">
                <a:latin typeface="Bell MT" pitchFamily="18" charset="0"/>
              </a:rPr>
              <a:t>They remain as </a:t>
            </a:r>
            <a:r>
              <a:rPr lang="en-US" dirty="0">
                <a:latin typeface="Bell MT" pitchFamily="18" charset="0"/>
              </a:rPr>
              <a:t>intact proteins and </a:t>
            </a:r>
            <a:r>
              <a:rPr lang="en-US" dirty="0" smtClean="0">
                <a:latin typeface="Bell MT" pitchFamily="18" charset="0"/>
              </a:rPr>
              <a:t> </a:t>
            </a:r>
            <a:r>
              <a:rPr lang="en-US" dirty="0">
                <a:latin typeface="Bell MT" pitchFamily="18" charset="0"/>
              </a:rPr>
              <a:t>accumulate in the distal ileum. </a:t>
            </a:r>
            <a:endParaRPr lang="en-US" dirty="0" smtClean="0">
              <a:latin typeface="Bell MT" pitchFamily="18" charset="0"/>
            </a:endParaRPr>
          </a:p>
          <a:p>
            <a:endParaRPr lang="en-US" dirty="0" smtClean="0">
              <a:latin typeface="Bell MT" pitchFamily="18" charset="0"/>
            </a:endParaRPr>
          </a:p>
          <a:p>
            <a:r>
              <a:rPr lang="en-US" dirty="0" smtClean="0">
                <a:latin typeface="Bell MT" pitchFamily="18" charset="0"/>
              </a:rPr>
              <a:t>They </a:t>
            </a:r>
            <a:r>
              <a:rPr lang="en-US" dirty="0">
                <a:latin typeface="Bell MT" pitchFamily="18" charset="0"/>
              </a:rPr>
              <a:t>resist digestion because they are extremely resistant to all forms of </a:t>
            </a:r>
            <a:r>
              <a:rPr lang="en-US" dirty="0" smtClean="0">
                <a:latin typeface="Bell MT" pitchFamily="18" charset="0"/>
              </a:rPr>
              <a:t>degradation (proteases). </a:t>
            </a:r>
          </a:p>
          <a:p>
            <a:endParaRPr lang="en-US" dirty="0" smtClean="0">
              <a:latin typeface="Bell MT" pitchFamily="18" charset="0"/>
            </a:endParaRPr>
          </a:p>
          <a:p>
            <a:r>
              <a:rPr lang="en-US" dirty="0" smtClean="0">
                <a:latin typeface="Bell MT" pitchFamily="18" charset="0"/>
              </a:rPr>
              <a:t>They </a:t>
            </a:r>
            <a:r>
              <a:rPr lang="en-US" dirty="0">
                <a:latin typeface="Bell MT" pitchFamily="18" charset="0"/>
              </a:rPr>
              <a:t>also resist destruction by high-temperature autoclave and by </a:t>
            </a:r>
            <a:r>
              <a:rPr lang="en-US" dirty="0" smtClean="0">
                <a:latin typeface="Bell MT" pitchFamily="18" charset="0"/>
              </a:rPr>
              <a:t>formaldehyde.</a:t>
            </a:r>
          </a:p>
          <a:p>
            <a:endParaRPr lang="en-US"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60FA14DD-333B-4975-9202-1D97155AB6BF}"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latin typeface="Bell MT" pitchFamily="18" charset="0"/>
              </a:rPr>
              <a:t>Cases of </a:t>
            </a:r>
            <a:r>
              <a:rPr lang="en-US" dirty="0" err="1" smtClean="0">
                <a:latin typeface="Bell MT" pitchFamily="18" charset="0"/>
              </a:rPr>
              <a:t>vCJD</a:t>
            </a:r>
            <a:r>
              <a:rPr lang="en-US" dirty="0" smtClean="0">
                <a:latin typeface="Bell MT" pitchFamily="18" charset="0"/>
              </a:rPr>
              <a:t> have been known to be contracted from properly sterilized surgical instruments.</a:t>
            </a:r>
          </a:p>
          <a:p>
            <a:endParaRPr lang="en-US" b="1" dirty="0" smtClean="0">
              <a:latin typeface="Bell MT" pitchFamily="18" charset="0"/>
            </a:endParaRPr>
          </a:p>
          <a:p>
            <a:r>
              <a:rPr lang="en-US" dirty="0" smtClean="0">
                <a:latin typeface="Bell MT" pitchFamily="18" charset="0"/>
              </a:rPr>
              <a:t>In fact, they circumvent the normal process of intestinal absorption by passing into the Gut-Associated Lymphoid Tissue (GALT).</a:t>
            </a:r>
          </a:p>
          <a:p>
            <a:endParaRPr lang="en-US" dirty="0" smtClean="0">
              <a:latin typeface="Bell MT" pitchFamily="18" charset="0"/>
            </a:endParaRPr>
          </a:p>
          <a:p>
            <a:r>
              <a:rPr lang="en-US" dirty="0" smtClean="0">
                <a:latin typeface="Bell MT" pitchFamily="18" charset="0"/>
              </a:rPr>
              <a:t> Related to this, it seems that chronic inflammation predisposes to prion infectivity, e.g., in rheumatoid arthritis, type-I diabetes, or Crohn’s disease.</a:t>
            </a:r>
            <a:endParaRPr lang="en-US" b="1"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F5D09DA1-11CB-49A2-B382-26AC4F62A402}"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Prions in yeast and other fungi</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latin typeface="Bell MT" pitchFamily="18" charset="0"/>
              </a:rPr>
              <a:t>Prion</a:t>
            </a:r>
            <a:r>
              <a:rPr lang="en-US" dirty="0" smtClean="0">
                <a:latin typeface="Bell MT" pitchFamily="18" charset="0"/>
              </a:rPr>
              <a:t>-like </a:t>
            </a:r>
            <a:r>
              <a:rPr lang="en-US" dirty="0">
                <a:latin typeface="Bell MT" pitchFamily="18" charset="0"/>
              </a:rPr>
              <a:t>proteins that behave in a similar way to </a:t>
            </a:r>
            <a:r>
              <a:rPr lang="en-US" dirty="0" err="1">
                <a:latin typeface="Bell MT" pitchFamily="18" charset="0"/>
              </a:rPr>
              <a:t>PrP</a:t>
            </a:r>
            <a:r>
              <a:rPr lang="en-US" dirty="0">
                <a:latin typeface="Bell MT" pitchFamily="18" charset="0"/>
              </a:rPr>
              <a:t> are found naturally in some </a:t>
            </a:r>
            <a:r>
              <a:rPr lang="en-US" dirty="0">
                <a:latin typeface="Bell MT" pitchFamily="18" charset="0"/>
                <a:hlinkClick r:id="rId2" tooltip="Fungus"/>
              </a:rPr>
              <a:t>fungi</a:t>
            </a:r>
            <a:r>
              <a:rPr lang="en-US" dirty="0">
                <a:latin typeface="Bell MT" pitchFamily="18" charset="0"/>
              </a:rPr>
              <a:t> and non-</a:t>
            </a:r>
            <a:r>
              <a:rPr lang="en-US" dirty="0">
                <a:latin typeface="Bell MT" pitchFamily="18" charset="0"/>
                <a:hlinkClick r:id="rId3" tooltip="Mammal"/>
              </a:rPr>
              <a:t>mammalian</a:t>
            </a:r>
            <a:r>
              <a:rPr lang="en-US" dirty="0">
                <a:latin typeface="Bell MT" pitchFamily="18" charset="0"/>
              </a:rPr>
              <a:t> animals</a:t>
            </a:r>
            <a:r>
              <a:rPr lang="en-US" dirty="0" smtClean="0">
                <a:latin typeface="Bell MT" pitchFamily="18" charset="0"/>
              </a:rPr>
              <a:t>.</a:t>
            </a:r>
          </a:p>
          <a:p>
            <a:r>
              <a:rPr lang="en-US" dirty="0" smtClean="0">
                <a:latin typeface="Bell MT" pitchFamily="18" charset="0"/>
              </a:rPr>
              <a:t> </a:t>
            </a:r>
            <a:r>
              <a:rPr lang="en-US" dirty="0">
                <a:latin typeface="Bell MT" pitchFamily="18" charset="0"/>
              </a:rPr>
              <a:t>A group at the Whitehead Institute </a:t>
            </a:r>
            <a:r>
              <a:rPr lang="en-US" dirty="0" smtClean="0">
                <a:latin typeface="Bell MT" pitchFamily="18" charset="0"/>
              </a:rPr>
              <a:t>- </a:t>
            </a:r>
            <a:r>
              <a:rPr lang="en-US" dirty="0">
                <a:latin typeface="Bell MT" pitchFamily="18" charset="0"/>
              </a:rPr>
              <a:t>fungal prions are not associated with any disease state and </a:t>
            </a:r>
            <a:r>
              <a:rPr lang="en-US" dirty="0" smtClean="0">
                <a:latin typeface="Bell MT" pitchFamily="18" charset="0"/>
              </a:rPr>
              <a:t>have </a:t>
            </a:r>
            <a:r>
              <a:rPr lang="en-US" dirty="0">
                <a:latin typeface="Bell MT" pitchFamily="18" charset="0"/>
              </a:rPr>
              <a:t>a useful role</a:t>
            </a:r>
            <a:r>
              <a:rPr lang="en-US" dirty="0" smtClean="0">
                <a:latin typeface="Bell MT" pitchFamily="18" charset="0"/>
              </a:rPr>
              <a:t>.</a:t>
            </a:r>
          </a:p>
          <a:p>
            <a:r>
              <a:rPr lang="en-US" dirty="0" smtClean="0">
                <a:latin typeface="Bell MT" pitchFamily="18" charset="0"/>
              </a:rPr>
              <a:t> </a:t>
            </a:r>
            <a:r>
              <a:rPr lang="en-US" dirty="0">
                <a:latin typeface="Bell MT" pitchFamily="18" charset="0"/>
              </a:rPr>
              <a:t>However, researchers at the National Institutes of Health have also provided strong arguments demonstrating that fungal prions should be considered a diseased state.</a:t>
            </a:r>
            <a:endParaRPr lang="en-US" b="1"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403CC3A4-06AD-4C3F-91B9-DFE172B3DFE1}"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latin typeface="Bell MT" pitchFamily="18" charset="0"/>
              </a:rPr>
              <a:t>Research into fungal </a:t>
            </a:r>
            <a:r>
              <a:rPr lang="en-US" dirty="0" err="1" smtClean="0">
                <a:latin typeface="Bell MT" pitchFamily="18" charset="0"/>
              </a:rPr>
              <a:t>prions</a:t>
            </a:r>
            <a:r>
              <a:rPr lang="en-US" dirty="0" smtClean="0">
                <a:latin typeface="Bell MT" pitchFamily="18" charset="0"/>
              </a:rPr>
              <a:t> provided strong support to the protein-only hypothesis for mammalian prions, as it has been demonstrated that seeds extracted from cells with the prion state can convert the normal form of the protein into the infectious form </a:t>
            </a:r>
            <a:r>
              <a:rPr lang="en-US" i="1" dirty="0" smtClean="0">
                <a:latin typeface="Bell MT" pitchFamily="18" charset="0"/>
              </a:rPr>
              <a:t>in vitro,</a:t>
            </a:r>
            <a:r>
              <a:rPr lang="en-US" dirty="0" smtClean="0">
                <a:latin typeface="Bell MT" pitchFamily="18" charset="0"/>
              </a:rPr>
              <a:t> and in the process, preserve the information corresponding to different strains of the prion state.</a:t>
            </a:r>
          </a:p>
          <a:p>
            <a:r>
              <a:rPr lang="en-US" dirty="0" smtClean="0">
                <a:latin typeface="Bell MT" pitchFamily="18" charset="0"/>
              </a:rPr>
              <a:t> It has also shed some light on prion domains, which are regions in a protein that promote the conversion. </a:t>
            </a:r>
          </a:p>
          <a:p>
            <a:r>
              <a:rPr lang="en-US" dirty="0" smtClean="0">
                <a:latin typeface="Bell MT" pitchFamily="18" charset="0"/>
              </a:rPr>
              <a:t>Fungal prions have helped to suggest mechanisms of conversion that may apply to all prions.</a:t>
            </a:r>
            <a:endParaRPr lang="en-US" b="1"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2B2C5F8F-1052-43ED-BD1D-B27B52F5105F}"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Molecular properties</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a:latin typeface="Bell MT" pitchFamily="18" charset="0"/>
              </a:rPr>
              <a:t> </a:t>
            </a:r>
            <a:r>
              <a:rPr lang="en-US" dirty="0" smtClean="0">
                <a:latin typeface="Bell MT" pitchFamily="18" charset="0"/>
              </a:rPr>
              <a:t>Molecular</a:t>
            </a:r>
            <a:r>
              <a:rPr lang="en-US" dirty="0">
                <a:latin typeface="Bell MT" pitchFamily="18" charset="0"/>
              </a:rPr>
              <a:t> level </a:t>
            </a:r>
            <a:r>
              <a:rPr lang="en-US" dirty="0" smtClean="0">
                <a:latin typeface="Bell MT" pitchFamily="18" charset="0"/>
              </a:rPr>
              <a:t>properties comes </a:t>
            </a:r>
            <a:r>
              <a:rPr lang="en-US" dirty="0">
                <a:latin typeface="Bell MT" pitchFamily="18" charset="0"/>
              </a:rPr>
              <a:t>from detailed </a:t>
            </a:r>
            <a:r>
              <a:rPr lang="en-US" dirty="0">
                <a:latin typeface="Bell MT" pitchFamily="18" charset="0"/>
                <a:hlinkClick r:id="rId2" tooltip="Biochemistry"/>
              </a:rPr>
              <a:t>biochemical</a:t>
            </a:r>
            <a:r>
              <a:rPr lang="en-US" dirty="0">
                <a:latin typeface="Bell MT" pitchFamily="18" charset="0"/>
              </a:rPr>
              <a:t> analysis of </a:t>
            </a:r>
            <a:r>
              <a:rPr lang="en-US" dirty="0">
                <a:latin typeface="Bell MT" pitchFamily="18" charset="0"/>
                <a:hlinkClick r:id="rId3" tooltip="Yeast"/>
              </a:rPr>
              <a:t>yeast</a:t>
            </a:r>
            <a:r>
              <a:rPr lang="en-US" dirty="0">
                <a:latin typeface="Bell MT" pitchFamily="18" charset="0"/>
              </a:rPr>
              <a:t> prion proteins</a:t>
            </a:r>
            <a:r>
              <a:rPr lang="en-US" dirty="0" smtClean="0">
                <a:latin typeface="Bell MT" pitchFamily="18" charset="0"/>
              </a:rPr>
              <a:t>.</a:t>
            </a:r>
          </a:p>
          <a:p>
            <a:endParaRPr lang="en-US" dirty="0" smtClean="0">
              <a:latin typeface="Bell MT" pitchFamily="18" charset="0"/>
            </a:endParaRPr>
          </a:p>
          <a:p>
            <a:r>
              <a:rPr lang="en-US" dirty="0" smtClean="0">
                <a:latin typeface="Bell MT" pitchFamily="18" charset="0"/>
              </a:rPr>
              <a:t> </a:t>
            </a:r>
            <a:r>
              <a:rPr lang="en-US" dirty="0">
                <a:latin typeface="Bell MT" pitchFamily="18" charset="0"/>
              </a:rPr>
              <a:t>A typical yeast prion protein contains a region (protein domain) with many repeats of the </a:t>
            </a:r>
            <a:r>
              <a:rPr lang="en-US" dirty="0">
                <a:latin typeface="Bell MT" pitchFamily="18" charset="0"/>
                <a:hlinkClick r:id="rId4" tooltip="Amino acid"/>
              </a:rPr>
              <a:t>amino acids</a:t>
            </a:r>
            <a:r>
              <a:rPr lang="en-US" dirty="0">
                <a:latin typeface="Bell MT" pitchFamily="18" charset="0"/>
              </a:rPr>
              <a:t> </a:t>
            </a:r>
            <a:r>
              <a:rPr lang="en-US" dirty="0">
                <a:latin typeface="Bell MT" pitchFamily="18" charset="0"/>
                <a:hlinkClick r:id="rId5" tooltip="Glutamine"/>
              </a:rPr>
              <a:t>glutamine</a:t>
            </a:r>
            <a:r>
              <a:rPr lang="en-US" dirty="0">
                <a:latin typeface="Bell MT" pitchFamily="18" charset="0"/>
              </a:rPr>
              <a:t> (Q) and </a:t>
            </a:r>
            <a:r>
              <a:rPr lang="en-US" dirty="0" err="1">
                <a:latin typeface="Bell MT" pitchFamily="18" charset="0"/>
                <a:hlinkClick r:id="rId6" tooltip="Asparagine"/>
              </a:rPr>
              <a:t>asparagine</a:t>
            </a:r>
            <a:r>
              <a:rPr lang="en-US" dirty="0">
                <a:latin typeface="Bell MT" pitchFamily="18" charset="0"/>
              </a:rPr>
              <a:t> (N</a:t>
            </a:r>
            <a:r>
              <a:rPr lang="en-US" dirty="0" smtClean="0">
                <a:latin typeface="Bell MT" pitchFamily="18" charset="0"/>
              </a:rPr>
              <a:t>).</a:t>
            </a:r>
          </a:p>
          <a:p>
            <a:endParaRPr lang="en-US" dirty="0" smtClean="0">
              <a:latin typeface="Bell MT" pitchFamily="18" charset="0"/>
            </a:endParaRPr>
          </a:p>
          <a:p>
            <a:r>
              <a:rPr lang="en-US" dirty="0" smtClean="0">
                <a:latin typeface="Bell MT" pitchFamily="18" charset="0"/>
              </a:rPr>
              <a:t> </a:t>
            </a:r>
            <a:r>
              <a:rPr lang="en-US" dirty="0">
                <a:latin typeface="Bell MT" pitchFamily="18" charset="0"/>
              </a:rPr>
              <a:t>These Q/N-rich domains form the core of the </a:t>
            </a:r>
            <a:r>
              <a:rPr lang="en-US" dirty="0" err="1">
                <a:latin typeface="Bell MT" pitchFamily="18" charset="0"/>
              </a:rPr>
              <a:t>prion's</a:t>
            </a:r>
            <a:r>
              <a:rPr lang="en-US" dirty="0">
                <a:latin typeface="Bell MT" pitchFamily="18" charset="0"/>
              </a:rPr>
              <a:t> structure</a:t>
            </a:r>
            <a:r>
              <a:rPr lang="en-US" dirty="0" smtClean="0">
                <a:latin typeface="Bell MT" pitchFamily="18" charset="0"/>
              </a:rPr>
              <a:t>.</a:t>
            </a:r>
          </a:p>
          <a:p>
            <a:endParaRPr lang="en-US" b="1" dirty="0">
              <a:latin typeface="Bell MT" pitchFamily="18" charset="0"/>
            </a:endParaRPr>
          </a:p>
          <a:p>
            <a:r>
              <a:rPr lang="en-US" dirty="0" smtClean="0">
                <a:latin typeface="Bell MT" pitchFamily="18" charset="0"/>
              </a:rPr>
              <a:t>yeast </a:t>
            </a:r>
            <a:r>
              <a:rPr lang="en-US" dirty="0">
                <a:latin typeface="Bell MT" pitchFamily="18" charset="0"/>
              </a:rPr>
              <a:t>prion domains are flexible and lack a defined </a:t>
            </a:r>
            <a:r>
              <a:rPr lang="en-US" dirty="0" smtClean="0">
                <a:latin typeface="Bell MT" pitchFamily="18" charset="0"/>
              </a:rPr>
              <a:t>structure.</a:t>
            </a:r>
          </a:p>
          <a:p>
            <a:endParaRPr lang="en-US" dirty="0" smtClean="0">
              <a:latin typeface="Bell MT" pitchFamily="18" charset="0"/>
            </a:endParaRPr>
          </a:p>
          <a:p>
            <a:r>
              <a:rPr lang="en-US" dirty="0" smtClean="0">
                <a:latin typeface="Bell MT" pitchFamily="18" charset="0"/>
              </a:rPr>
              <a:t> </a:t>
            </a:r>
            <a:r>
              <a:rPr lang="en-US" dirty="0">
                <a:latin typeface="Bell MT" pitchFamily="18" charset="0"/>
              </a:rPr>
              <a:t>When they convert to the prion state, several molecules of a particular protein come together to form a highly structured </a:t>
            </a:r>
            <a:r>
              <a:rPr lang="en-US" dirty="0" err="1">
                <a:latin typeface="Bell MT" pitchFamily="18" charset="0"/>
              </a:rPr>
              <a:t>amyloid</a:t>
            </a:r>
            <a:r>
              <a:rPr lang="en-US" dirty="0">
                <a:latin typeface="Bell MT" pitchFamily="18" charset="0"/>
              </a:rPr>
              <a:t> fiber</a:t>
            </a:r>
            <a:r>
              <a:rPr lang="en-US" dirty="0" smtClean="0">
                <a:latin typeface="Bell MT" pitchFamily="18" charset="0"/>
              </a:rPr>
              <a:t>.</a:t>
            </a:r>
          </a:p>
          <a:p>
            <a:endParaRPr lang="en-US" dirty="0">
              <a:latin typeface="Bell MT" pitchFamily="18" charset="0"/>
            </a:endParaRPr>
          </a:p>
        </p:txBody>
      </p:sp>
      <p:sp>
        <p:nvSpPr>
          <p:cNvPr id="4" name="Date Placeholder 3"/>
          <p:cNvSpPr>
            <a:spLocks noGrp="1"/>
          </p:cNvSpPr>
          <p:nvPr>
            <p:ph type="dt" sz="half" idx="10"/>
          </p:nvPr>
        </p:nvSpPr>
        <p:spPr/>
        <p:txBody>
          <a:bodyPr/>
          <a:lstStyle/>
          <a:p>
            <a:fld id="{B6472712-F656-4A11-9AE6-2E01ACF5998A}"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latin typeface="Bell MT" pitchFamily="18" charset="0"/>
              </a:rPr>
              <a:t> The end of the fiber acts as a template for the free protein molecules, causing the fiber to grow.</a:t>
            </a:r>
          </a:p>
          <a:p>
            <a:endParaRPr lang="en-US" dirty="0" smtClean="0">
              <a:latin typeface="Bell MT" pitchFamily="18" charset="0"/>
            </a:endParaRPr>
          </a:p>
          <a:p>
            <a:r>
              <a:rPr lang="en-US" dirty="0" smtClean="0">
                <a:latin typeface="Bell MT" pitchFamily="18" charset="0"/>
              </a:rPr>
              <a:t> Small differences in the amino acid sequence of prion-forming regions lead to distinct structural features on the surface of prion fibers.</a:t>
            </a:r>
          </a:p>
          <a:p>
            <a:endParaRPr lang="en-US" dirty="0" smtClean="0">
              <a:latin typeface="Bell MT" pitchFamily="18" charset="0"/>
            </a:endParaRPr>
          </a:p>
          <a:p>
            <a:r>
              <a:rPr lang="en-US" dirty="0" smtClean="0">
                <a:latin typeface="Bell MT" pitchFamily="18" charset="0"/>
              </a:rPr>
              <a:t> As a result, only free protein molecules that are identical in amino acid sequence to the prion protein can be recruited into the growing fiber.</a:t>
            </a:r>
          </a:p>
          <a:p>
            <a:endParaRPr lang="en-US" dirty="0" smtClean="0">
              <a:latin typeface="Bell MT" pitchFamily="18" charset="0"/>
            </a:endParaRPr>
          </a:p>
          <a:p>
            <a:r>
              <a:rPr lang="en-US" dirty="0" smtClean="0">
                <a:latin typeface="Bell MT" pitchFamily="18" charset="0"/>
              </a:rPr>
              <a:t> This "specificity" phenomenon may explain why transmission of prion diseases from one </a:t>
            </a:r>
            <a:r>
              <a:rPr lang="en-US" dirty="0" smtClean="0">
                <a:latin typeface="Bell MT" pitchFamily="18" charset="0"/>
                <a:hlinkClick r:id="rId2" tooltip="Species"/>
              </a:rPr>
              <a:t>species</a:t>
            </a:r>
            <a:r>
              <a:rPr lang="en-US" dirty="0" smtClean="0">
                <a:latin typeface="Bell MT" pitchFamily="18" charset="0"/>
              </a:rPr>
              <a:t> to another, such as from </a:t>
            </a:r>
            <a:r>
              <a:rPr lang="en-US" dirty="0" smtClean="0">
                <a:latin typeface="Bell MT" pitchFamily="18" charset="0"/>
                <a:hlinkClick r:id="rId3" tooltip="Sheep"/>
              </a:rPr>
              <a:t>sheep</a:t>
            </a:r>
            <a:r>
              <a:rPr lang="en-US" dirty="0" smtClean="0">
                <a:latin typeface="Bell MT" pitchFamily="18" charset="0"/>
              </a:rPr>
              <a:t> to cows or from cows to </a:t>
            </a:r>
            <a:r>
              <a:rPr lang="en-US" dirty="0" smtClean="0">
                <a:latin typeface="Bell MT" pitchFamily="18" charset="0"/>
                <a:hlinkClick r:id="rId4" tooltip="Humans"/>
              </a:rPr>
              <a:t>humans</a:t>
            </a:r>
            <a:r>
              <a:rPr lang="en-US" dirty="0" smtClean="0">
                <a:latin typeface="Bell MT" pitchFamily="18" charset="0"/>
              </a:rPr>
              <a:t> is a rare event.</a:t>
            </a:r>
            <a:endParaRPr lang="en-US" b="1"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9432E503-0FD5-45FE-B1C8-32DA7CC5D707}"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Describe the history of the discovery of </a:t>
            </a:r>
            <a:r>
              <a:rPr lang="en-US" dirty="0" err="1" smtClean="0"/>
              <a:t>Prions</a:t>
            </a:r>
            <a:r>
              <a:rPr lang="en-US" dirty="0" smtClean="0"/>
              <a:t> and </a:t>
            </a:r>
            <a:r>
              <a:rPr lang="en-US" dirty="0" err="1" smtClean="0"/>
              <a:t>viroids</a:t>
            </a:r>
            <a:endParaRPr lang="en-US" dirty="0" smtClean="0"/>
          </a:p>
          <a:p>
            <a:r>
              <a:rPr lang="en-US" dirty="0" smtClean="0"/>
              <a:t>Define </a:t>
            </a:r>
            <a:r>
              <a:rPr lang="en-US" dirty="0" err="1" smtClean="0"/>
              <a:t>prions</a:t>
            </a:r>
            <a:r>
              <a:rPr lang="en-US" dirty="0" smtClean="0"/>
              <a:t> and </a:t>
            </a:r>
            <a:r>
              <a:rPr lang="en-US" dirty="0" err="1" smtClean="0"/>
              <a:t>viroids</a:t>
            </a:r>
            <a:endParaRPr lang="en-US" dirty="0" smtClean="0"/>
          </a:p>
          <a:p>
            <a:r>
              <a:rPr lang="en-US" dirty="0" smtClean="0"/>
              <a:t>Describe the properties of </a:t>
            </a:r>
            <a:r>
              <a:rPr lang="en-US" dirty="0" err="1" smtClean="0"/>
              <a:t>prions</a:t>
            </a:r>
            <a:r>
              <a:rPr lang="en-US" dirty="0" smtClean="0"/>
              <a:t> and </a:t>
            </a:r>
            <a:r>
              <a:rPr lang="en-US" dirty="0" err="1" smtClean="0"/>
              <a:t>viroids</a:t>
            </a:r>
            <a:endParaRPr lang="en-US" dirty="0" smtClean="0"/>
          </a:p>
          <a:p>
            <a:r>
              <a:rPr lang="en-US" dirty="0" smtClean="0"/>
              <a:t>Describe replication of </a:t>
            </a:r>
            <a:r>
              <a:rPr lang="en-US" dirty="0" smtClean="0"/>
              <a:t>these sub viral particles</a:t>
            </a:r>
            <a:endParaRPr lang="en-US" dirty="0" smtClean="0"/>
          </a:p>
          <a:p>
            <a:r>
              <a:rPr lang="en-US" dirty="0" smtClean="0"/>
              <a:t>Elucidate diseases caused by </a:t>
            </a:r>
            <a:r>
              <a:rPr lang="en-US" dirty="0" smtClean="0"/>
              <a:t>these sub viral </a:t>
            </a:r>
            <a:r>
              <a:rPr lang="en-US" dirty="0" smtClean="0"/>
              <a:t>particles</a:t>
            </a:r>
          </a:p>
          <a:p>
            <a:r>
              <a:rPr lang="en-US" dirty="0" smtClean="0"/>
              <a:t> Explain the mechanism </a:t>
            </a:r>
            <a:r>
              <a:rPr lang="en-US" dirty="0" smtClean="0"/>
              <a:t>these sub viral </a:t>
            </a:r>
            <a:r>
              <a:rPr lang="en-US" dirty="0" smtClean="0"/>
              <a:t>particles use to cause disease</a:t>
            </a:r>
          </a:p>
          <a:p>
            <a:r>
              <a:rPr lang="en-US" dirty="0" smtClean="0"/>
              <a:t>Give examples of diseases caused by </a:t>
            </a:r>
            <a:r>
              <a:rPr lang="en-US" dirty="0" smtClean="0"/>
              <a:t>these sub viral </a:t>
            </a:r>
            <a:r>
              <a:rPr lang="en-US" dirty="0" smtClean="0"/>
              <a:t>particles</a:t>
            </a:r>
          </a:p>
          <a:p>
            <a:r>
              <a:rPr lang="en-US" dirty="0" smtClean="0"/>
              <a:t>Compare characteristics of viruses, </a:t>
            </a:r>
            <a:r>
              <a:rPr lang="en-US" dirty="0" err="1" smtClean="0"/>
              <a:t>prions</a:t>
            </a:r>
            <a:r>
              <a:rPr lang="en-US" dirty="0" smtClean="0"/>
              <a:t> and </a:t>
            </a:r>
            <a:r>
              <a:rPr lang="en-US" dirty="0" err="1" smtClean="0"/>
              <a:t>viroids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fld id="{1DDEE113-243B-4418-91CE-920B06DFB953}"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latin typeface="Bell MT" pitchFamily="18" charset="0"/>
              </a:rPr>
              <a:t>The mammalian prion proteins do not resemble the prion proteins of yeast in their amino acid sequence</a:t>
            </a:r>
            <a:r>
              <a:rPr lang="en-US" dirty="0" smtClean="0">
                <a:latin typeface="Bell MT" pitchFamily="18" charset="0"/>
              </a:rPr>
              <a:t>.</a:t>
            </a:r>
          </a:p>
          <a:p>
            <a:r>
              <a:rPr lang="en-US" dirty="0" smtClean="0">
                <a:latin typeface="Bell MT" pitchFamily="18" charset="0"/>
              </a:rPr>
              <a:t> The </a:t>
            </a:r>
            <a:r>
              <a:rPr lang="en-US" dirty="0">
                <a:latin typeface="Bell MT" pitchFamily="18" charset="0"/>
              </a:rPr>
              <a:t>basic structural features (formation of </a:t>
            </a:r>
            <a:r>
              <a:rPr lang="en-US" dirty="0" err="1">
                <a:latin typeface="Bell MT" pitchFamily="18" charset="0"/>
              </a:rPr>
              <a:t>amyloid</a:t>
            </a:r>
            <a:r>
              <a:rPr lang="en-US" dirty="0">
                <a:latin typeface="Bell MT" pitchFamily="18" charset="0"/>
              </a:rPr>
              <a:t> fibers and a highly specific barrier to transmission between species) are shared between </a:t>
            </a:r>
            <a:r>
              <a:rPr lang="en-US" dirty="0">
                <a:latin typeface="Bell MT" pitchFamily="18" charset="0"/>
                <a:hlinkClick r:id="rId2" tooltip="Mammal"/>
              </a:rPr>
              <a:t>mammalian</a:t>
            </a:r>
            <a:r>
              <a:rPr lang="en-US" dirty="0">
                <a:latin typeface="Bell MT" pitchFamily="18" charset="0"/>
              </a:rPr>
              <a:t> and yeast prions. </a:t>
            </a:r>
            <a:endParaRPr lang="en-US" dirty="0" smtClean="0">
              <a:latin typeface="Bell MT" pitchFamily="18" charset="0"/>
            </a:endParaRPr>
          </a:p>
          <a:p>
            <a:r>
              <a:rPr lang="en-US" dirty="0" smtClean="0">
                <a:latin typeface="Bell MT" pitchFamily="18" charset="0"/>
              </a:rPr>
              <a:t>The </a:t>
            </a:r>
            <a:r>
              <a:rPr lang="en-US" dirty="0">
                <a:latin typeface="Bell MT" pitchFamily="18" charset="0"/>
              </a:rPr>
              <a:t>prion variant responsible for mad cow disease has the remarkable ability to bypass the species barrier to transmission.</a:t>
            </a:r>
            <a:endParaRPr lang="en-US" b="1"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397F8E8C-1EC7-4D4A-89B3-58E465CCFE16}"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Prions and long-term memory </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r>
              <a:rPr lang="en-US" dirty="0">
                <a:latin typeface="Bell MT" pitchFamily="18" charset="0"/>
              </a:rPr>
              <a:t> </a:t>
            </a:r>
            <a:r>
              <a:rPr lang="en-US" dirty="0" err="1">
                <a:latin typeface="Bell MT" pitchFamily="18" charset="0"/>
              </a:rPr>
              <a:t>Maglio</a:t>
            </a:r>
            <a:r>
              <a:rPr lang="en-US" dirty="0">
                <a:latin typeface="Bell MT" pitchFamily="18" charset="0"/>
              </a:rPr>
              <a:t> and colleagues have shown that mice without the genes for normal cellular prion protein have altered </a:t>
            </a:r>
            <a:r>
              <a:rPr lang="en-US" dirty="0" err="1">
                <a:latin typeface="Bell MT" pitchFamily="18" charset="0"/>
              </a:rPr>
              <a:t>hippocampal</a:t>
            </a:r>
            <a:r>
              <a:rPr lang="en-US" dirty="0">
                <a:latin typeface="Bell MT" pitchFamily="18" charset="0"/>
              </a:rPr>
              <a:t> Long-term </a:t>
            </a:r>
            <a:r>
              <a:rPr lang="en-US" dirty="0" err="1">
                <a:latin typeface="Bell MT" pitchFamily="18" charset="0"/>
              </a:rPr>
              <a:t>potentiation</a:t>
            </a:r>
            <a:r>
              <a:rPr lang="en-US" dirty="0">
                <a:latin typeface="Bell MT" pitchFamily="18" charset="0"/>
              </a:rPr>
              <a:t> (LTP</a:t>
            </a:r>
            <a:r>
              <a:rPr lang="en-US" dirty="0" smtClean="0">
                <a:latin typeface="Bell MT" pitchFamily="18" charset="0"/>
              </a:rPr>
              <a:t>).</a:t>
            </a:r>
            <a:endParaRPr lang="en-US" b="1" dirty="0">
              <a:latin typeface="Bell MT" pitchFamily="18" charset="0"/>
            </a:endParaRPr>
          </a:p>
          <a:p>
            <a:r>
              <a:rPr lang="en-US" dirty="0" smtClean="0">
                <a:latin typeface="Bell MT" pitchFamily="18" charset="0"/>
              </a:rPr>
              <a:t>There is evidence that </a:t>
            </a:r>
            <a:r>
              <a:rPr lang="en-US" dirty="0" err="1" smtClean="0">
                <a:latin typeface="Bell MT" pitchFamily="18" charset="0"/>
              </a:rPr>
              <a:t>prions</a:t>
            </a:r>
            <a:r>
              <a:rPr lang="en-US" dirty="0" smtClean="0">
                <a:latin typeface="Bell MT" pitchFamily="18" charset="0"/>
              </a:rPr>
              <a:t> may have a normal function in maintenance of memories over a long period of time.</a:t>
            </a:r>
          </a:p>
          <a:p>
            <a:endParaRPr lang="en-US" dirty="0">
              <a:latin typeface="Bell MT" pitchFamily="18" charset="0"/>
            </a:endParaRPr>
          </a:p>
        </p:txBody>
      </p:sp>
      <p:sp>
        <p:nvSpPr>
          <p:cNvPr id="24577" name="Rectangle 1"/>
          <p:cNvSpPr>
            <a:spLocks noChangeArrowheads="1"/>
          </p:cNvSpPr>
          <p:nvPr/>
        </p:nvSpPr>
        <p:spPr bwMode="auto">
          <a:xfrm>
            <a:off x="0" y="0"/>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5" name="Date Placeholder 4"/>
          <p:cNvSpPr>
            <a:spLocks noGrp="1"/>
          </p:cNvSpPr>
          <p:nvPr>
            <p:ph type="dt" sz="half" idx="10"/>
          </p:nvPr>
        </p:nvSpPr>
        <p:spPr/>
        <p:txBody>
          <a:bodyPr/>
          <a:lstStyle/>
          <a:p>
            <a:fld id="{E9BBFDC2-712C-4BDF-8ED8-0C5033723943}"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following diseases are now believed to be caused by prions.</a:t>
            </a:r>
            <a:r>
              <a:rPr lang="en-US" b="1" dirty="0"/>
              <a:t/>
            </a:r>
            <a:br>
              <a:rPr lang="en-US" b="1" dirty="0"/>
            </a:br>
            <a:endParaRPr lang="en-US" dirty="0"/>
          </a:p>
        </p:txBody>
      </p:sp>
      <p:sp>
        <p:nvSpPr>
          <p:cNvPr id="3" name="Content Placeholder 2"/>
          <p:cNvSpPr>
            <a:spLocks noGrp="1"/>
          </p:cNvSpPr>
          <p:nvPr>
            <p:ph idx="1"/>
          </p:nvPr>
        </p:nvSpPr>
        <p:spPr/>
        <p:txBody>
          <a:bodyPr>
            <a:normAutofit fontScale="92500"/>
          </a:bodyPr>
          <a:lstStyle/>
          <a:p>
            <a:pPr lvl="0"/>
            <a:r>
              <a:rPr lang="en-US" dirty="0">
                <a:latin typeface="Bell MT" pitchFamily="18" charset="0"/>
              </a:rPr>
              <a:t>In </a:t>
            </a:r>
            <a:r>
              <a:rPr lang="en-US" dirty="0">
                <a:latin typeface="Bell MT" pitchFamily="18" charset="0"/>
                <a:hlinkClick r:id="rId2" tooltip="Animal"/>
              </a:rPr>
              <a:t>animals</a:t>
            </a:r>
            <a:r>
              <a:rPr lang="en-US" dirty="0">
                <a:latin typeface="Bell MT" pitchFamily="18" charset="0"/>
              </a:rPr>
              <a:t>:</a:t>
            </a:r>
            <a:endParaRPr lang="en-US" b="1" dirty="0">
              <a:latin typeface="Bell MT" pitchFamily="18" charset="0"/>
            </a:endParaRPr>
          </a:p>
          <a:p>
            <a:pPr lvl="1"/>
            <a:r>
              <a:rPr lang="en-US" dirty="0">
                <a:latin typeface="Bell MT" pitchFamily="18" charset="0"/>
              </a:rPr>
              <a:t>Scrapie in </a:t>
            </a:r>
            <a:r>
              <a:rPr lang="en-US" dirty="0">
                <a:latin typeface="Bell MT" pitchFamily="18" charset="0"/>
                <a:hlinkClick r:id="rId3" tooltip="Sheep"/>
              </a:rPr>
              <a:t>sheep</a:t>
            </a:r>
            <a:endParaRPr lang="en-US" b="1" dirty="0">
              <a:latin typeface="Bell MT" pitchFamily="18" charset="0"/>
            </a:endParaRPr>
          </a:p>
          <a:p>
            <a:pPr lvl="1"/>
            <a:r>
              <a:rPr lang="en-US" dirty="0">
                <a:latin typeface="Bell MT" pitchFamily="18" charset="0"/>
              </a:rPr>
              <a:t>Bovine Spongiform Encephalopathy (BSE) in </a:t>
            </a:r>
            <a:r>
              <a:rPr lang="en-US" dirty="0">
                <a:latin typeface="Bell MT" pitchFamily="18" charset="0"/>
                <a:hlinkClick r:id="rId4" tooltip="Cattle"/>
              </a:rPr>
              <a:t>cattle</a:t>
            </a:r>
            <a:endParaRPr lang="en-US" b="1" dirty="0">
              <a:latin typeface="Bell MT" pitchFamily="18" charset="0"/>
            </a:endParaRPr>
          </a:p>
          <a:p>
            <a:pPr lvl="1"/>
            <a:r>
              <a:rPr lang="en-US" dirty="0" smtClean="0">
                <a:latin typeface="Bell MT" pitchFamily="18" charset="0"/>
              </a:rPr>
              <a:t>Transmissible </a:t>
            </a:r>
            <a:r>
              <a:rPr lang="en-US" dirty="0">
                <a:latin typeface="Bell MT" pitchFamily="18" charset="0"/>
              </a:rPr>
              <a:t>mink encephalopathy (TME) in </a:t>
            </a:r>
            <a:r>
              <a:rPr lang="en-US" dirty="0">
                <a:latin typeface="Bell MT" pitchFamily="18" charset="0"/>
                <a:hlinkClick r:id="rId5" tooltip="Mink"/>
              </a:rPr>
              <a:t>mink</a:t>
            </a:r>
            <a:endParaRPr lang="en-US" b="1" dirty="0">
              <a:latin typeface="Bell MT" pitchFamily="18" charset="0"/>
            </a:endParaRPr>
          </a:p>
          <a:p>
            <a:pPr lvl="1"/>
            <a:r>
              <a:rPr lang="en-US" dirty="0">
                <a:latin typeface="Bell MT" pitchFamily="18" charset="0"/>
              </a:rPr>
              <a:t>Chronic Wasting Disease (CWD) in </a:t>
            </a:r>
            <a:r>
              <a:rPr lang="en-US" dirty="0">
                <a:latin typeface="Bell MT" pitchFamily="18" charset="0"/>
                <a:hlinkClick r:id="rId6" tooltip="Elk"/>
              </a:rPr>
              <a:t>elk</a:t>
            </a:r>
            <a:r>
              <a:rPr lang="en-US" dirty="0">
                <a:latin typeface="Bell MT" pitchFamily="18" charset="0"/>
              </a:rPr>
              <a:t> and mule </a:t>
            </a:r>
            <a:r>
              <a:rPr lang="en-US" dirty="0">
                <a:latin typeface="Bell MT" pitchFamily="18" charset="0"/>
                <a:hlinkClick r:id="rId7" tooltip="Deer"/>
              </a:rPr>
              <a:t>deer</a:t>
            </a:r>
            <a:endParaRPr lang="en-US" b="1" dirty="0">
              <a:latin typeface="Bell MT" pitchFamily="18" charset="0"/>
            </a:endParaRPr>
          </a:p>
          <a:p>
            <a:pPr lvl="1"/>
            <a:r>
              <a:rPr lang="en-US" dirty="0">
                <a:latin typeface="Bell MT" pitchFamily="18" charset="0"/>
              </a:rPr>
              <a:t>Feline spongiform encephalopathy in </a:t>
            </a:r>
            <a:r>
              <a:rPr lang="en-US" dirty="0">
                <a:latin typeface="Bell MT" pitchFamily="18" charset="0"/>
                <a:hlinkClick r:id="rId8" tooltip="Cat"/>
              </a:rPr>
              <a:t>cats</a:t>
            </a:r>
            <a:endParaRPr lang="en-US" b="1" dirty="0">
              <a:latin typeface="Bell MT" pitchFamily="18" charset="0"/>
            </a:endParaRPr>
          </a:p>
          <a:p>
            <a:pPr lvl="1"/>
            <a:r>
              <a:rPr lang="en-US" dirty="0">
                <a:latin typeface="Bell MT" pitchFamily="18" charset="0"/>
              </a:rPr>
              <a:t>Exotic </a:t>
            </a:r>
            <a:r>
              <a:rPr lang="en-US" dirty="0">
                <a:latin typeface="Bell MT" pitchFamily="18" charset="0"/>
                <a:hlinkClick r:id="rId9" tooltip="Ungulate"/>
              </a:rPr>
              <a:t>ungulate</a:t>
            </a:r>
            <a:r>
              <a:rPr lang="en-US" dirty="0">
                <a:latin typeface="Bell MT" pitchFamily="18" charset="0"/>
              </a:rPr>
              <a:t> encephalopathy (EUE) in </a:t>
            </a:r>
            <a:r>
              <a:rPr lang="en-US" dirty="0" err="1">
                <a:latin typeface="Bell MT" pitchFamily="18" charset="0"/>
              </a:rPr>
              <a:t>nyala</a:t>
            </a:r>
            <a:r>
              <a:rPr lang="en-US" dirty="0">
                <a:latin typeface="Bell MT" pitchFamily="18" charset="0"/>
              </a:rPr>
              <a:t>, </a:t>
            </a:r>
            <a:r>
              <a:rPr lang="en-US" dirty="0" err="1">
                <a:latin typeface="Bell MT" pitchFamily="18" charset="0"/>
              </a:rPr>
              <a:t>oryx</a:t>
            </a:r>
            <a:r>
              <a:rPr lang="en-US" dirty="0">
                <a:latin typeface="Bell MT" pitchFamily="18" charset="0"/>
              </a:rPr>
              <a:t>, and greater kudu</a:t>
            </a:r>
            <a:endParaRPr lang="en-US" b="1"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9379477C-6F13-407A-A7F9-E321DA246446}"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fontAlgn="base">
              <a:spcBef>
                <a:spcPct val="0"/>
              </a:spcBef>
              <a:spcAft>
                <a:spcPct val="0"/>
              </a:spcAft>
              <a:buFontTx/>
              <a:buChar char="•"/>
              <a:tabLst>
                <a:tab pos="457200" algn="l"/>
              </a:tabLst>
            </a:pPr>
            <a:r>
              <a:rPr kumimoji="0" lang="en-US" b="0" i="0" u="none" strike="noStrike" cap="none" normalizeH="0" baseline="0" dirty="0" smtClean="0">
                <a:ln>
                  <a:noFill/>
                </a:ln>
                <a:solidFill>
                  <a:srgbClr val="000000"/>
                </a:solidFill>
                <a:effectLst/>
                <a:latin typeface="Bell MT" pitchFamily="18" charset="0"/>
                <a:ea typeface="Times New Roman" pitchFamily="18" charset="0"/>
                <a:cs typeface="Arial" pitchFamily="34" charset="0"/>
              </a:rPr>
              <a:t>In </a:t>
            </a:r>
            <a:r>
              <a:rPr kumimoji="0" lang="en-US" b="0" i="0" u="none" strike="noStrike" cap="none" normalizeH="0" baseline="0" dirty="0" smtClean="0">
                <a:ln>
                  <a:noFill/>
                </a:ln>
                <a:solidFill>
                  <a:srgbClr val="002BB8"/>
                </a:solidFill>
                <a:effectLst/>
                <a:latin typeface="Bell MT" pitchFamily="18" charset="0"/>
                <a:ea typeface="Times New Roman" pitchFamily="18" charset="0"/>
                <a:cs typeface="Arial" pitchFamily="34" charset="0"/>
                <a:hlinkClick r:id="rId2" tooltip="Human"/>
              </a:rPr>
              <a:t>humans</a:t>
            </a:r>
            <a:r>
              <a:rPr kumimoji="0" lang="en-US" b="0" i="0" u="none" strike="noStrike" cap="none" normalizeH="0" baseline="0" dirty="0" smtClean="0">
                <a:ln>
                  <a:noFill/>
                </a:ln>
                <a:solidFill>
                  <a:srgbClr val="000000"/>
                </a:solidFill>
                <a:effectLst/>
                <a:latin typeface="Bell MT" pitchFamily="18" charset="0"/>
                <a:ea typeface="Times New Roman" pitchFamily="18" charset="0"/>
                <a:cs typeface="Arial" pitchFamily="34" charset="0"/>
              </a:rPr>
              <a:t>:</a:t>
            </a:r>
            <a:endParaRPr kumimoji="0" lang="en-US" sz="4000" b="0" i="0" u="none" strike="noStrike" cap="none" normalizeH="0" baseline="0" dirty="0" smtClean="0">
              <a:ln>
                <a:noFill/>
              </a:ln>
              <a:solidFill>
                <a:schemeClr val="tx1"/>
              </a:solidFill>
              <a:effectLst/>
              <a:latin typeface="Bell MT" pitchFamily="18" charset="0"/>
            </a:endParaRPr>
          </a:p>
          <a:p>
            <a:pPr marL="292608" lvl="1" indent="0"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000000"/>
                </a:solidFill>
                <a:effectLst/>
                <a:latin typeface="Bell MT" pitchFamily="18" charset="0"/>
                <a:ea typeface="Times New Roman" pitchFamily="18" charset="0"/>
                <a:cs typeface="Arial" pitchFamily="34" charset="0"/>
              </a:rPr>
              <a:t>several varieties of Creutzfeldt-Jakob Disease (CJD), such as Iatrogenic Creutzfeldt-Jakob disease, Variant Creutzfeldt-Jakob disease, Familial Creutzfeldt-Jakob disease, and Sporadic Creutzfeldt-Jakob disease</a:t>
            </a:r>
            <a:endParaRPr kumimoji="0" lang="en-US" sz="3600" b="0" i="0" u="none" strike="noStrike" cap="none" normalizeH="0" baseline="0" dirty="0" smtClean="0">
              <a:ln>
                <a:noFill/>
              </a:ln>
              <a:solidFill>
                <a:schemeClr val="tx1"/>
              </a:solidFill>
              <a:effectLst/>
              <a:latin typeface="Bell MT" pitchFamily="18" charset="0"/>
            </a:endParaRPr>
          </a:p>
          <a:p>
            <a:pPr marL="292608" lvl="1" indent="0"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000000"/>
                </a:solidFill>
                <a:effectLst/>
                <a:latin typeface="Bell MT" pitchFamily="18" charset="0"/>
                <a:ea typeface="Times New Roman" pitchFamily="18" charset="0"/>
                <a:cs typeface="Arial" pitchFamily="34" charset="0"/>
              </a:rPr>
              <a:t>Gerstmann-Sträussler-Scheinker syndrome (GSS)</a:t>
            </a:r>
            <a:endParaRPr kumimoji="0" lang="en-US" sz="3600" b="0" i="0" u="none" strike="noStrike" cap="none" normalizeH="0" baseline="0" dirty="0" smtClean="0">
              <a:ln>
                <a:noFill/>
              </a:ln>
              <a:solidFill>
                <a:schemeClr val="tx1"/>
              </a:solidFill>
              <a:effectLst/>
              <a:latin typeface="Bell MT" pitchFamily="18" charset="0"/>
            </a:endParaRPr>
          </a:p>
          <a:p>
            <a:pPr marL="292608" lvl="1" indent="0"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000000"/>
                </a:solidFill>
                <a:effectLst/>
                <a:latin typeface="Bell MT" pitchFamily="18" charset="0"/>
                <a:ea typeface="Times New Roman" pitchFamily="18" charset="0"/>
                <a:cs typeface="Arial" pitchFamily="34" charset="0"/>
              </a:rPr>
              <a:t>Fatal Familial Insomnia (FFI)</a:t>
            </a:r>
            <a:endParaRPr kumimoji="0" lang="en-US" sz="3600" b="0" i="0" u="none" strike="noStrike" cap="none" normalizeH="0" baseline="0" dirty="0" smtClean="0">
              <a:ln>
                <a:noFill/>
              </a:ln>
              <a:solidFill>
                <a:schemeClr val="tx1"/>
              </a:solidFill>
              <a:effectLst/>
              <a:latin typeface="Bell MT" pitchFamily="18" charset="0"/>
            </a:endParaRPr>
          </a:p>
          <a:p>
            <a:pPr marL="292608" lvl="1" indent="0" eaLnBrk="0" fontAlgn="base" hangingPunct="0">
              <a:spcBef>
                <a:spcPct val="0"/>
              </a:spcBef>
              <a:spcAft>
                <a:spcPct val="0"/>
              </a:spcAft>
              <a:buFontTx/>
              <a:buChar char="•"/>
              <a:tabLst>
                <a:tab pos="457200" algn="l"/>
              </a:tabLst>
            </a:pPr>
            <a:r>
              <a:rPr kumimoji="0" lang="en-US" b="0" i="0" u="none" strike="noStrike" cap="none" normalizeH="0" baseline="0" dirty="0" smtClean="0">
                <a:ln>
                  <a:noFill/>
                </a:ln>
                <a:solidFill>
                  <a:srgbClr val="000000"/>
                </a:solidFill>
                <a:effectLst/>
                <a:latin typeface="Bell MT" pitchFamily="18" charset="0"/>
                <a:ea typeface="Times New Roman" pitchFamily="18" charset="0"/>
                <a:cs typeface="Arial" pitchFamily="34" charset="0"/>
              </a:rPr>
              <a:t>Kuru</a:t>
            </a:r>
            <a:endParaRPr kumimoji="0" lang="en-US" sz="3600" b="0" i="0" u="none" strike="noStrike" cap="none" normalizeH="0" baseline="0" dirty="0" smtClean="0">
              <a:ln>
                <a:noFill/>
              </a:ln>
              <a:solidFill>
                <a:schemeClr val="tx1"/>
              </a:solidFill>
              <a:effectLst/>
              <a:latin typeface="Bell MT" pitchFamily="18" charset="0"/>
            </a:endParaRPr>
          </a:p>
          <a:p>
            <a:pPr marL="292608" lvl="1" indent="0" eaLnBrk="0" fontAlgn="base" hangingPunct="0">
              <a:spcBef>
                <a:spcPct val="0"/>
              </a:spcBef>
              <a:spcAft>
                <a:spcPct val="0"/>
              </a:spcAft>
              <a:buFontTx/>
              <a:buChar char="•"/>
              <a:tabLst>
                <a:tab pos="457200" algn="l"/>
              </a:tabLst>
            </a:pPr>
            <a:r>
              <a:rPr kumimoji="0" lang="en-US" b="0" i="0" u="none" strike="noStrike" cap="none" normalizeH="0" baseline="0" dirty="0" err="1" smtClean="0">
                <a:ln>
                  <a:noFill/>
                </a:ln>
                <a:solidFill>
                  <a:srgbClr val="000000"/>
                </a:solidFill>
                <a:effectLst/>
                <a:latin typeface="Bell MT" pitchFamily="18" charset="0"/>
                <a:ea typeface="Times New Roman" pitchFamily="18" charset="0"/>
                <a:cs typeface="Arial" pitchFamily="34" charset="0"/>
              </a:rPr>
              <a:t>Alper’s</a:t>
            </a:r>
            <a:r>
              <a:rPr kumimoji="0" lang="en-US" b="0" i="0" u="none" strike="noStrike" cap="none" normalizeH="0" baseline="0" dirty="0" smtClean="0">
                <a:ln>
                  <a:noFill/>
                </a:ln>
                <a:solidFill>
                  <a:srgbClr val="000000"/>
                </a:solidFill>
                <a:effectLst/>
                <a:latin typeface="Bell MT" pitchFamily="18" charset="0"/>
                <a:ea typeface="Times New Roman" pitchFamily="18" charset="0"/>
                <a:cs typeface="Arial" pitchFamily="34" charset="0"/>
              </a:rPr>
              <a:t> Syndrome</a:t>
            </a:r>
            <a:endParaRPr kumimoji="0" lang="en-US" sz="5600" b="0" i="0" u="none" strike="noStrike" cap="none" normalizeH="0" baseline="0" dirty="0" smtClean="0">
              <a:ln>
                <a:noFill/>
              </a:ln>
              <a:solidFill>
                <a:schemeClr val="tx1"/>
              </a:solidFill>
              <a:effectLst/>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0285B955-E857-4579-9BC9-7F3508C7BBD4}"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Replication of prions</a:t>
            </a:r>
            <a:r>
              <a:rPr lang="en-US" dirty="0"/>
              <a:t/>
            </a:r>
            <a:br>
              <a:rPr lang="en-US" dirty="0"/>
            </a:br>
            <a:endParaRPr lang="en-US" dirty="0"/>
          </a:p>
        </p:txBody>
      </p:sp>
      <p:sp>
        <p:nvSpPr>
          <p:cNvPr id="3" name="Content Placeholder 2"/>
          <p:cNvSpPr>
            <a:spLocks noGrp="1"/>
          </p:cNvSpPr>
          <p:nvPr>
            <p:ph idx="1"/>
          </p:nvPr>
        </p:nvSpPr>
        <p:spPr>
          <a:xfrm>
            <a:off x="457200" y="838200"/>
            <a:ext cx="8229600" cy="6019800"/>
          </a:xfrm>
        </p:spPr>
        <p:txBody>
          <a:bodyPr>
            <a:normAutofit fontScale="85000" lnSpcReduction="20000"/>
          </a:bodyPr>
          <a:lstStyle/>
          <a:p>
            <a:r>
              <a:rPr lang="en-IN" dirty="0">
                <a:latin typeface="Bell MT" pitchFamily="18" charset="0"/>
              </a:rPr>
              <a:t>The prion is a product of a human gene, termed the </a:t>
            </a:r>
            <a:r>
              <a:rPr lang="en-IN" dirty="0" err="1">
                <a:latin typeface="Bell MT" pitchFamily="18" charset="0"/>
              </a:rPr>
              <a:t>PrP</a:t>
            </a:r>
            <a:r>
              <a:rPr lang="en-IN" dirty="0">
                <a:latin typeface="Bell MT" pitchFamily="18" charset="0"/>
              </a:rPr>
              <a:t> gene, found on chromosome 20. </a:t>
            </a:r>
            <a:endParaRPr lang="en-IN" dirty="0" smtClean="0">
              <a:latin typeface="Bell MT" pitchFamily="18" charset="0"/>
            </a:endParaRPr>
          </a:p>
          <a:p>
            <a:endParaRPr lang="en-IN" dirty="0" smtClean="0">
              <a:latin typeface="Bell MT" pitchFamily="18" charset="0"/>
            </a:endParaRPr>
          </a:p>
          <a:p>
            <a:r>
              <a:rPr lang="en-IN" dirty="0" smtClean="0">
                <a:latin typeface="Bell MT" pitchFamily="18" charset="0"/>
              </a:rPr>
              <a:t>This </a:t>
            </a:r>
            <a:r>
              <a:rPr lang="en-IN" dirty="0">
                <a:latin typeface="Bell MT" pitchFamily="18" charset="0"/>
              </a:rPr>
              <a:t>gene contains two exons separated by a single </a:t>
            </a:r>
            <a:r>
              <a:rPr lang="en-IN" dirty="0" err="1">
                <a:latin typeface="Bell MT" pitchFamily="18" charset="0"/>
              </a:rPr>
              <a:t>intron</a:t>
            </a:r>
            <a:r>
              <a:rPr lang="en-IN" dirty="0" smtClean="0">
                <a:latin typeface="Bell MT" pitchFamily="18" charset="0"/>
              </a:rPr>
              <a:t>.</a:t>
            </a:r>
          </a:p>
          <a:p>
            <a:endParaRPr lang="en-IN" dirty="0" smtClean="0">
              <a:latin typeface="Bell MT" pitchFamily="18" charset="0"/>
            </a:endParaRPr>
          </a:p>
          <a:p>
            <a:r>
              <a:rPr lang="en-IN" dirty="0" smtClean="0">
                <a:latin typeface="Bell MT" pitchFamily="18" charset="0"/>
              </a:rPr>
              <a:t> </a:t>
            </a:r>
            <a:r>
              <a:rPr lang="en-IN" dirty="0">
                <a:latin typeface="Bell MT" pitchFamily="18" charset="0"/>
              </a:rPr>
              <a:t>Exon I and Exon II are transcribed and the two RNAs ligated into a single mRNA. </a:t>
            </a:r>
            <a:endParaRPr lang="en-IN" dirty="0" smtClean="0">
              <a:latin typeface="Bell MT" pitchFamily="18" charset="0"/>
            </a:endParaRPr>
          </a:p>
          <a:p>
            <a:endParaRPr lang="en-IN" dirty="0" smtClean="0">
              <a:latin typeface="Bell MT" pitchFamily="18" charset="0"/>
            </a:endParaRPr>
          </a:p>
          <a:p>
            <a:r>
              <a:rPr lang="en-IN" dirty="0" smtClean="0">
                <a:latin typeface="Bell MT" pitchFamily="18" charset="0"/>
              </a:rPr>
              <a:t>This </a:t>
            </a:r>
            <a:r>
              <a:rPr lang="en-IN" dirty="0">
                <a:latin typeface="Bell MT" pitchFamily="18" charset="0"/>
              </a:rPr>
              <a:t>mRNA contains an open reading frame (ORF) or protein coding region which is translated into the </a:t>
            </a:r>
            <a:r>
              <a:rPr lang="en-IN" dirty="0" err="1">
                <a:latin typeface="Bell MT" pitchFamily="18" charset="0"/>
              </a:rPr>
              <a:t>PrP</a:t>
            </a:r>
            <a:r>
              <a:rPr lang="en-IN" dirty="0">
                <a:latin typeface="Bell MT" pitchFamily="18" charset="0"/>
              </a:rPr>
              <a:t> protein. </a:t>
            </a:r>
            <a:endParaRPr lang="en-IN" dirty="0" smtClean="0">
              <a:latin typeface="Bell MT" pitchFamily="18" charset="0"/>
            </a:endParaRPr>
          </a:p>
          <a:p>
            <a:endParaRPr lang="en-IN" dirty="0" smtClean="0">
              <a:latin typeface="Bell MT" pitchFamily="18" charset="0"/>
            </a:endParaRPr>
          </a:p>
          <a:p>
            <a:r>
              <a:rPr lang="en-IN" dirty="0" smtClean="0">
                <a:latin typeface="Bell MT" pitchFamily="18" charset="0"/>
              </a:rPr>
              <a:t>The </a:t>
            </a:r>
            <a:r>
              <a:rPr lang="en-IN" dirty="0" err="1">
                <a:latin typeface="Bell MT" pitchFamily="18" charset="0"/>
              </a:rPr>
              <a:t>PrP</a:t>
            </a:r>
            <a:r>
              <a:rPr lang="en-IN" dirty="0">
                <a:latin typeface="Bell MT" pitchFamily="18" charset="0"/>
              </a:rPr>
              <a:t> protein is a precursor of the prion protein. It is termed </a:t>
            </a:r>
            <a:r>
              <a:rPr lang="en-IN" dirty="0" err="1">
                <a:latin typeface="Bell MT" pitchFamily="18" charset="0"/>
              </a:rPr>
              <a:t>PrP</a:t>
            </a:r>
            <a:r>
              <a:rPr lang="en-IN" dirty="0">
                <a:latin typeface="Bell MT" pitchFamily="18" charset="0"/>
              </a:rPr>
              <a:t> 33-35.</a:t>
            </a:r>
            <a:endParaRPr lang="en-US"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89C5AF17-2CC3-4F80-929F-59AE362B76EB}"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A PRION</a:t>
            </a:r>
            <a:endParaRPr lang="en-US" dirty="0"/>
          </a:p>
        </p:txBody>
      </p:sp>
      <p:pic>
        <p:nvPicPr>
          <p:cNvPr id="4" name="Picture 7" descr="Replication"/>
          <p:cNvPicPr>
            <a:picLocks noGrp="1" noChangeAspect="1" noChangeArrowheads="1"/>
          </p:cNvPicPr>
          <p:nvPr>
            <p:ph idx="1"/>
          </p:nvPr>
        </p:nvPicPr>
        <p:blipFill>
          <a:blip r:embed="rId2" cstate="print"/>
          <a:srcRect/>
          <a:stretch>
            <a:fillRect/>
          </a:stretch>
        </p:blipFill>
        <p:spPr bwMode="auto">
          <a:xfrm>
            <a:off x="0" y="1676400"/>
            <a:ext cx="8816340" cy="45720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1584E381-D4EB-4D51-901E-E014C3D1846E}"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REPLICATION CYCLE</a:t>
            </a:r>
            <a:endParaRPr lang="en-US" dirty="0"/>
          </a:p>
        </p:txBody>
      </p:sp>
      <p:pic>
        <p:nvPicPr>
          <p:cNvPr id="4" name="Picture 2" descr="Model of prion replication"/>
          <p:cNvPicPr>
            <a:picLocks noGrp="1" noChangeAspect="1" noChangeArrowheads="1"/>
          </p:cNvPicPr>
          <p:nvPr>
            <p:ph idx="1"/>
          </p:nvPr>
        </p:nvPicPr>
        <p:blipFill>
          <a:blip r:embed="rId2" cstate="print"/>
          <a:stretch>
            <a:fillRect/>
          </a:stretch>
        </p:blipFill>
        <p:spPr bwMode="auto">
          <a:xfrm>
            <a:off x="1999891" y="2611231"/>
            <a:ext cx="5144218" cy="2953162"/>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9DE37B97-8130-473B-940C-FAA47647A251}"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IN" dirty="0">
                <a:latin typeface="Bell MT" pitchFamily="18" charset="0"/>
              </a:rPr>
              <a:t>The </a:t>
            </a:r>
            <a:r>
              <a:rPr lang="en-IN" dirty="0" err="1">
                <a:latin typeface="Bell MT" pitchFamily="18" charset="0"/>
              </a:rPr>
              <a:t>PrP</a:t>
            </a:r>
            <a:r>
              <a:rPr lang="en-IN" dirty="0">
                <a:latin typeface="Bell MT" pitchFamily="18" charset="0"/>
              </a:rPr>
              <a:t> 33-35 undergoes several post-translational events to become the prion protein (</a:t>
            </a:r>
            <a:r>
              <a:rPr lang="en-IN" dirty="0" err="1">
                <a:latin typeface="Bell MT" pitchFamily="18" charset="0"/>
              </a:rPr>
              <a:t>PrP</a:t>
            </a:r>
            <a:r>
              <a:rPr lang="en-IN" dirty="0">
                <a:latin typeface="Bell MT" pitchFamily="18" charset="0"/>
              </a:rPr>
              <a:t> 27-30):</a:t>
            </a:r>
            <a:endParaRPr lang="en-US" dirty="0">
              <a:latin typeface="Bell MT" pitchFamily="18" charset="0"/>
            </a:endParaRPr>
          </a:p>
          <a:p>
            <a:pPr lvl="1"/>
            <a:r>
              <a:rPr lang="en-IN" dirty="0">
                <a:latin typeface="Bell MT" pitchFamily="18" charset="0"/>
              </a:rPr>
              <a:t>1.    Glycosylation - at two sites.</a:t>
            </a:r>
            <a:endParaRPr lang="en-US" dirty="0">
              <a:latin typeface="Bell MT" pitchFamily="18" charset="0"/>
            </a:endParaRPr>
          </a:p>
          <a:p>
            <a:pPr lvl="1"/>
            <a:r>
              <a:rPr lang="en-IN" dirty="0">
                <a:latin typeface="Bell MT" pitchFamily="18" charset="0"/>
              </a:rPr>
              <a:t>2.    Formation of a disulfide bond between two cysteine residues.</a:t>
            </a:r>
            <a:endParaRPr lang="en-US" dirty="0">
              <a:latin typeface="Bell MT" pitchFamily="18" charset="0"/>
            </a:endParaRPr>
          </a:p>
          <a:p>
            <a:pPr lvl="1"/>
            <a:r>
              <a:rPr lang="en-IN" dirty="0">
                <a:latin typeface="Bell MT" pitchFamily="18" charset="0"/>
              </a:rPr>
              <a:t>3.    Removal of the N-terminal signal peptide.</a:t>
            </a:r>
            <a:endParaRPr lang="en-US" dirty="0">
              <a:latin typeface="Bell MT" pitchFamily="18" charset="0"/>
            </a:endParaRPr>
          </a:p>
          <a:p>
            <a:pPr lvl="1"/>
            <a:r>
              <a:rPr lang="en-IN" dirty="0">
                <a:latin typeface="Bell MT" pitchFamily="18" charset="0"/>
              </a:rPr>
              <a:t>4.    Removal of the C-terminal hydrophobic segment.</a:t>
            </a:r>
            <a:endParaRPr lang="en-US" dirty="0">
              <a:latin typeface="Bell MT" pitchFamily="18" charset="0"/>
            </a:endParaRPr>
          </a:p>
          <a:p>
            <a:pPr lvl="1"/>
            <a:r>
              <a:rPr lang="en-IN" dirty="0">
                <a:latin typeface="Bell MT" pitchFamily="18" charset="0"/>
              </a:rPr>
              <a:t>5.    Addition of a phosphatidylinositol glycolipid at the C-terminal.</a:t>
            </a:r>
            <a:endParaRPr lang="en-US" dirty="0">
              <a:latin typeface="Bell MT" pitchFamily="18" charset="0"/>
            </a:endParaRPr>
          </a:p>
          <a:p>
            <a:pPr lvl="1"/>
            <a:r>
              <a:rPr lang="en-IN" dirty="0">
                <a:latin typeface="Bell MT" pitchFamily="18" charset="0"/>
              </a:rPr>
              <a:t>6.    Removal of the N-terminal first 57 amino acids.</a:t>
            </a:r>
            <a:endParaRPr lang="en-US"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DB77695B-CD7C-4AB8-8245-F22851B7A38A}"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Content Placeholder 6"/>
          <p:cNvSpPr>
            <a:spLocks noGrp="1"/>
          </p:cNvSpPr>
          <p:nvPr>
            <p:ph idx="1"/>
          </p:nvPr>
        </p:nvSpPr>
        <p:spPr/>
        <p:txBody>
          <a:bodyPr/>
          <a:lstStyle/>
          <a:p>
            <a:endParaRPr lang="en-US"/>
          </a:p>
        </p:txBody>
      </p:sp>
      <p:pic>
        <p:nvPicPr>
          <p:cNvPr id="29698" name="Picture 6" descr="Structure of the prion protein"/>
          <p:cNvPicPr>
            <a:picLocks noChangeAspect="1" noChangeArrowheads="1"/>
          </p:cNvPicPr>
          <p:nvPr/>
        </p:nvPicPr>
        <p:blipFill>
          <a:blip r:embed="rId2" cstate="print"/>
          <a:srcRect/>
          <a:stretch>
            <a:fillRect/>
          </a:stretch>
        </p:blipFill>
        <p:spPr bwMode="auto">
          <a:xfrm>
            <a:off x="381000" y="1524000"/>
            <a:ext cx="8763000" cy="47244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436A6068-9B21-45A7-A152-42B9123B1115}" type="datetime1">
              <a:rPr lang="en-US" smtClean="0"/>
              <a:t>04-Dec-13</a:t>
            </a:fld>
            <a:endParaRPr lang="en-US"/>
          </a:p>
        </p:txBody>
      </p:sp>
      <p:sp>
        <p:nvSpPr>
          <p:cNvPr id="8" name="Footer Placeholder 7"/>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IN" dirty="0">
                <a:latin typeface="Bell MT" pitchFamily="18" charset="0"/>
              </a:rPr>
              <a:t>In normal cells only the </a:t>
            </a:r>
            <a:r>
              <a:rPr lang="en-IN" dirty="0" err="1">
                <a:latin typeface="Bell MT" pitchFamily="18" charset="0"/>
              </a:rPr>
              <a:t>PrP</a:t>
            </a:r>
            <a:r>
              <a:rPr lang="en-IN" dirty="0">
                <a:latin typeface="Bell MT" pitchFamily="18" charset="0"/>
              </a:rPr>
              <a:t> 33-35 protein is synthesized. </a:t>
            </a:r>
            <a:endParaRPr lang="en-IN" dirty="0" smtClean="0">
              <a:latin typeface="Bell MT" pitchFamily="18" charset="0"/>
            </a:endParaRPr>
          </a:p>
          <a:p>
            <a:r>
              <a:rPr lang="en-IN" dirty="0" smtClean="0">
                <a:latin typeface="Bell MT" pitchFamily="18" charset="0"/>
              </a:rPr>
              <a:t>It </a:t>
            </a:r>
            <a:r>
              <a:rPr lang="en-IN" dirty="0">
                <a:latin typeface="Bell MT" pitchFamily="18" charset="0"/>
              </a:rPr>
              <a:t>is found in the neural cell membrane where it's function is to sequester Cu++ ions. </a:t>
            </a:r>
            <a:endParaRPr lang="en-IN" dirty="0" smtClean="0">
              <a:latin typeface="Bell MT" pitchFamily="18" charset="0"/>
            </a:endParaRPr>
          </a:p>
          <a:p>
            <a:r>
              <a:rPr lang="en-IN" dirty="0" smtClean="0">
                <a:latin typeface="Bell MT" pitchFamily="18" charset="0"/>
              </a:rPr>
              <a:t>In </a:t>
            </a:r>
            <a:r>
              <a:rPr lang="en-IN" dirty="0">
                <a:latin typeface="Bell MT" pitchFamily="18" charset="0"/>
              </a:rPr>
              <a:t>abnormal ("infected") cells, the </a:t>
            </a:r>
            <a:r>
              <a:rPr lang="en-IN" dirty="0" err="1">
                <a:latin typeface="Bell MT" pitchFamily="18" charset="0"/>
              </a:rPr>
              <a:t>PrP</a:t>
            </a:r>
            <a:r>
              <a:rPr lang="en-IN" dirty="0">
                <a:latin typeface="Bell MT" pitchFamily="18" charset="0"/>
              </a:rPr>
              <a:t> 27-30 is produced from the </a:t>
            </a:r>
            <a:r>
              <a:rPr lang="en-IN" dirty="0" err="1">
                <a:latin typeface="Bell MT" pitchFamily="18" charset="0"/>
              </a:rPr>
              <a:t>PrP</a:t>
            </a:r>
            <a:r>
              <a:rPr lang="en-IN" dirty="0">
                <a:latin typeface="Bell MT" pitchFamily="18" charset="0"/>
              </a:rPr>
              <a:t> 33-35 protein</a:t>
            </a:r>
            <a:r>
              <a:rPr lang="en-IN" dirty="0" smtClean="0">
                <a:latin typeface="Bell MT" pitchFamily="18" charset="0"/>
              </a:rPr>
              <a:t>.</a:t>
            </a:r>
          </a:p>
          <a:p>
            <a:r>
              <a:rPr lang="en-IN" dirty="0" smtClean="0">
                <a:latin typeface="Bell MT" pitchFamily="18" charset="0"/>
              </a:rPr>
              <a:t> </a:t>
            </a:r>
            <a:r>
              <a:rPr lang="en-IN" dirty="0">
                <a:latin typeface="Bell MT" pitchFamily="18" charset="0"/>
              </a:rPr>
              <a:t>The </a:t>
            </a:r>
            <a:r>
              <a:rPr lang="en-IN" dirty="0" err="1">
                <a:latin typeface="Bell MT" pitchFamily="18" charset="0"/>
              </a:rPr>
              <a:t>PrP</a:t>
            </a:r>
            <a:r>
              <a:rPr lang="en-IN" dirty="0">
                <a:latin typeface="Bell MT" pitchFamily="18" charset="0"/>
              </a:rPr>
              <a:t> 27-30 triggers a series of reactions that produce more </a:t>
            </a:r>
            <a:r>
              <a:rPr lang="en-IN" dirty="0" err="1">
                <a:latin typeface="Bell MT" pitchFamily="18" charset="0"/>
              </a:rPr>
              <a:t>PrP</a:t>
            </a:r>
            <a:r>
              <a:rPr lang="en-IN" dirty="0">
                <a:latin typeface="Bell MT" pitchFamily="18" charset="0"/>
              </a:rPr>
              <a:t> 27-30 proteins, i.e., </a:t>
            </a:r>
            <a:r>
              <a:rPr lang="en-IN" dirty="0" err="1">
                <a:latin typeface="Bell MT" pitchFamily="18" charset="0"/>
              </a:rPr>
              <a:t>PrP</a:t>
            </a:r>
            <a:r>
              <a:rPr lang="en-IN" dirty="0">
                <a:latin typeface="Bell MT" pitchFamily="18" charset="0"/>
              </a:rPr>
              <a:t> 27-30 induces its own synthesis</a:t>
            </a:r>
            <a:r>
              <a:rPr lang="en-IN" dirty="0" smtClean="0">
                <a:latin typeface="Bell MT" pitchFamily="18" charset="0"/>
              </a:rPr>
              <a:t>.</a:t>
            </a:r>
          </a:p>
        </p:txBody>
      </p:sp>
      <p:sp>
        <p:nvSpPr>
          <p:cNvPr id="4" name="Date Placeholder 3"/>
          <p:cNvSpPr>
            <a:spLocks noGrp="1"/>
          </p:cNvSpPr>
          <p:nvPr>
            <p:ph type="dt" sz="half" idx="10"/>
          </p:nvPr>
        </p:nvSpPr>
        <p:spPr/>
        <p:txBody>
          <a:bodyPr/>
          <a:lstStyle/>
          <a:p>
            <a:fld id="{6AB8036F-EF00-4599-8B25-57C5A39C1E3D}"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PRIONS</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v"/>
            </a:pPr>
            <a:r>
              <a:rPr lang="en-US" b="1" dirty="0" smtClean="0">
                <a:latin typeface="Bell MT" pitchFamily="18" charset="0"/>
                <a:cs typeface="Arial" pitchFamily="34" charset="0"/>
              </a:rPr>
              <a:t>Prion</a:t>
            </a:r>
            <a:r>
              <a:rPr lang="en-US" dirty="0" smtClean="0">
                <a:latin typeface="Bell MT" pitchFamily="18" charset="0"/>
                <a:cs typeface="Arial" pitchFamily="34" charset="0"/>
              </a:rPr>
              <a:t> is a short infectious particle that lacks nucleic acid &amp; is a type of infectious agent, made only of </a:t>
            </a:r>
            <a:r>
              <a:rPr lang="en-US" dirty="0" smtClean="0">
                <a:latin typeface="Bell MT" pitchFamily="18" charset="0"/>
                <a:cs typeface="Arial" pitchFamily="34" charset="0"/>
                <a:hlinkClick r:id="rId2" tooltip="Protein"/>
              </a:rPr>
              <a:t>protein</a:t>
            </a:r>
            <a:r>
              <a:rPr lang="en-US" dirty="0" smtClean="0">
                <a:latin typeface="Bell MT" pitchFamily="18" charset="0"/>
                <a:cs typeface="Arial" pitchFamily="34" charset="0"/>
              </a:rPr>
              <a:t>.</a:t>
            </a:r>
          </a:p>
          <a:p>
            <a:pPr>
              <a:buFont typeface="Wingdings" pitchFamily="2" charset="2"/>
              <a:buChar char="v"/>
            </a:pPr>
            <a:r>
              <a:rPr lang="en-US" dirty="0" smtClean="0">
                <a:latin typeface="Bell MT" pitchFamily="18" charset="0"/>
                <a:cs typeface="Arial" pitchFamily="34" charset="0"/>
              </a:rPr>
              <a:t> At the most basic level, the lack of nucleic acids distinguishes prions from viruses  and </a:t>
            </a:r>
            <a:r>
              <a:rPr lang="en-US" dirty="0" err="1" smtClean="0">
                <a:latin typeface="Bell MT" pitchFamily="18" charset="0"/>
                <a:cs typeface="Arial" pitchFamily="34" charset="0"/>
              </a:rPr>
              <a:t>viroids</a:t>
            </a:r>
            <a:r>
              <a:rPr lang="en-US" dirty="0" smtClean="0">
                <a:latin typeface="Bell MT" pitchFamily="18" charset="0"/>
                <a:cs typeface="Arial" pitchFamily="34" charset="0"/>
              </a:rPr>
              <a:t> .</a:t>
            </a:r>
          </a:p>
          <a:p>
            <a:pPr>
              <a:buFont typeface="Wingdings" pitchFamily="2" charset="2"/>
              <a:buChar char="v"/>
            </a:pPr>
            <a:r>
              <a:rPr lang="en-US" dirty="0" smtClean="0">
                <a:latin typeface="Bell MT" pitchFamily="18" charset="0"/>
                <a:cs typeface="Arial" pitchFamily="34" charset="0"/>
              </a:rPr>
              <a:t>The functionality of a protein is dependent upon its ability to fold into a precise three-dimensional shape. </a:t>
            </a:r>
          </a:p>
          <a:p>
            <a:pPr>
              <a:buFont typeface="Wingdings" pitchFamily="2" charset="2"/>
              <a:buChar char="v"/>
            </a:pPr>
            <a:r>
              <a:rPr lang="en-US" dirty="0" smtClean="0">
                <a:latin typeface="Bell MT" pitchFamily="18" charset="0"/>
                <a:cs typeface="Arial" pitchFamily="34" charset="0"/>
              </a:rPr>
              <a:t>Proteins </a:t>
            </a:r>
            <a:r>
              <a:rPr lang="en-US" dirty="0" smtClean="0">
                <a:latin typeface="Bell MT" pitchFamily="18" charset="0"/>
                <a:cs typeface="Arial" pitchFamily="34" charset="0"/>
              </a:rPr>
              <a:t>rapidly fold into the correct shape despite the innumerable possible configurations.</a:t>
            </a:r>
          </a:p>
          <a:p>
            <a:pPr>
              <a:buFont typeface="Wingdings" pitchFamily="2" charset="2"/>
              <a:buChar char="v"/>
            </a:pPr>
            <a:r>
              <a:rPr lang="en-US" dirty="0" smtClean="0">
                <a:latin typeface="Bell MT" pitchFamily="18" charset="0"/>
                <a:cs typeface="Arial" pitchFamily="34" charset="0"/>
              </a:rPr>
              <a:t> </a:t>
            </a:r>
            <a:r>
              <a:rPr lang="en-US" dirty="0" err="1" smtClean="0">
                <a:latin typeface="Bell MT" pitchFamily="18" charset="0"/>
                <a:cs typeface="Arial" pitchFamily="34" charset="0"/>
              </a:rPr>
              <a:t>Prions</a:t>
            </a:r>
            <a:r>
              <a:rPr lang="en-US" dirty="0" smtClean="0">
                <a:latin typeface="Bell MT" pitchFamily="18" charset="0"/>
                <a:cs typeface="Arial" pitchFamily="34" charset="0"/>
              </a:rPr>
              <a:t> can refold </a:t>
            </a:r>
            <a:r>
              <a:rPr lang="en-US" dirty="0" smtClean="0">
                <a:latin typeface="Bell MT" pitchFamily="18" charset="0"/>
                <a:cs typeface="Arial" pitchFamily="34" charset="0"/>
              </a:rPr>
              <a:t>abnormally and converting normal proteins into their configuration.</a:t>
            </a:r>
            <a:endParaRPr lang="en-US" b="1" dirty="0" smtClean="0">
              <a:latin typeface="Bell MT" pitchFamily="18" charset="0"/>
              <a:cs typeface="Arial" pitchFamily="34" charset="0"/>
            </a:endParaRPr>
          </a:p>
          <a:p>
            <a:pPr>
              <a:buFont typeface="Wingdings" pitchFamily="2" charset="2"/>
              <a:buChar char="v"/>
            </a:pPr>
            <a:endParaRPr lang="en-US"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458F6FB8-1EC8-47AD-AD20-507A8380B902}"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smtClean="0">
                <a:latin typeface="Bell MT" pitchFamily="18" charset="0"/>
              </a:rPr>
              <a:t> In addition to the post translational modifications, the </a:t>
            </a:r>
            <a:r>
              <a:rPr lang="en-IN" dirty="0" err="1" smtClean="0">
                <a:latin typeface="Bell MT" pitchFamily="18" charset="0"/>
              </a:rPr>
              <a:t>PrP</a:t>
            </a:r>
            <a:r>
              <a:rPr lang="en-IN" dirty="0" smtClean="0">
                <a:latin typeface="Bell MT" pitchFamily="18" charset="0"/>
              </a:rPr>
              <a:t> 27-30 protein differs from the </a:t>
            </a:r>
            <a:r>
              <a:rPr lang="en-IN" dirty="0" err="1" smtClean="0">
                <a:latin typeface="Bell MT" pitchFamily="18" charset="0"/>
              </a:rPr>
              <a:t>PrP</a:t>
            </a:r>
            <a:r>
              <a:rPr lang="en-IN" dirty="0" smtClean="0">
                <a:latin typeface="Bell MT" pitchFamily="18" charset="0"/>
              </a:rPr>
              <a:t> 33-35 protein in a single amino acid residue.</a:t>
            </a:r>
          </a:p>
          <a:p>
            <a:r>
              <a:rPr lang="en-IN" dirty="0" smtClean="0">
                <a:latin typeface="Bell MT" pitchFamily="18" charset="0"/>
              </a:rPr>
              <a:t> Residue 178 in the </a:t>
            </a:r>
            <a:r>
              <a:rPr lang="en-IN" dirty="0" err="1" smtClean="0">
                <a:latin typeface="Bell MT" pitchFamily="18" charset="0"/>
              </a:rPr>
              <a:t>PrP</a:t>
            </a:r>
            <a:r>
              <a:rPr lang="en-IN" dirty="0" smtClean="0">
                <a:latin typeface="Bell MT" pitchFamily="18" charset="0"/>
              </a:rPr>
              <a:t> 27-30 contains an </a:t>
            </a:r>
            <a:r>
              <a:rPr lang="en-IN" dirty="0" err="1" smtClean="0">
                <a:latin typeface="Bell MT" pitchFamily="18" charset="0"/>
              </a:rPr>
              <a:t>asparagine</a:t>
            </a:r>
            <a:r>
              <a:rPr lang="en-IN" dirty="0" smtClean="0">
                <a:latin typeface="Bell MT" pitchFamily="18" charset="0"/>
              </a:rPr>
              <a:t> residue whereas the </a:t>
            </a:r>
            <a:r>
              <a:rPr lang="en-IN" dirty="0" err="1" smtClean="0">
                <a:latin typeface="Bell MT" pitchFamily="18" charset="0"/>
              </a:rPr>
              <a:t>PrP</a:t>
            </a:r>
            <a:r>
              <a:rPr lang="en-IN" dirty="0" smtClean="0">
                <a:latin typeface="Bell MT" pitchFamily="18" charset="0"/>
              </a:rPr>
              <a:t> 33-35 protein has an </a:t>
            </a:r>
            <a:r>
              <a:rPr lang="en-IN" dirty="0" err="1" smtClean="0">
                <a:latin typeface="Bell MT" pitchFamily="18" charset="0"/>
              </a:rPr>
              <a:t>aspartate</a:t>
            </a:r>
            <a:r>
              <a:rPr lang="en-IN" dirty="0" smtClean="0">
                <a:latin typeface="Bell MT" pitchFamily="18" charset="0"/>
              </a:rPr>
              <a:t> </a:t>
            </a:r>
            <a:r>
              <a:rPr lang="en-US" dirty="0" smtClean="0">
                <a:latin typeface="Bell MT" pitchFamily="18" charset="0"/>
                <a:ea typeface="Times New Roman" pitchFamily="18" charset="0"/>
                <a:cs typeface="Arial" pitchFamily="34" charset="0"/>
              </a:rPr>
              <a:t>residue at this position.</a:t>
            </a:r>
            <a:endParaRPr lang="en-US"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07722ADD-B801-4284-80AD-24D3BBBC2B55}"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Content Placeholder 6"/>
          <p:cNvSpPr>
            <a:spLocks noGrp="1"/>
          </p:cNvSpPr>
          <p:nvPr>
            <p:ph idx="1"/>
          </p:nvPr>
        </p:nvSpPr>
        <p:spPr/>
        <p:txBody>
          <a:bodyPr>
            <a:normAutofit fontScale="85000" lnSpcReduction="20000"/>
          </a:bodyPr>
          <a:lstStyle/>
          <a:p>
            <a:pPr marL="0" lvl="0" indent="0" fontAlgn="base">
              <a:spcBef>
                <a:spcPct val="0"/>
              </a:spcBef>
              <a:spcAft>
                <a:spcPct val="0"/>
              </a:spcAft>
              <a:buNone/>
            </a:pP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This causes a conformational change in the </a:t>
            </a:r>
            <a:r>
              <a:rPr kumimoji="0" lang="en-US" sz="2800" b="0" i="0" u="none" strike="noStrike" cap="none" normalizeH="0" baseline="0" dirty="0" err="1" smtClean="0">
                <a:ln>
                  <a:noFill/>
                </a:ln>
                <a:effectLst/>
                <a:latin typeface="Bell MT" pitchFamily="18" charset="0"/>
                <a:ea typeface="Times New Roman" pitchFamily="18" charset="0"/>
                <a:cs typeface="Arial" pitchFamily="34" charset="0"/>
              </a:rPr>
              <a:t>PrP</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27-30 protein from an a-helix to a b-sheet. This conformational change in the </a:t>
            </a:r>
            <a:r>
              <a:rPr kumimoji="0" lang="en-US" sz="2800" b="0" i="0" u="none" strike="noStrike" cap="none" normalizeH="0" baseline="0" dirty="0" err="1" smtClean="0">
                <a:ln>
                  <a:noFill/>
                </a:ln>
                <a:effectLst/>
                <a:latin typeface="Bell MT" pitchFamily="18" charset="0"/>
                <a:ea typeface="Times New Roman" pitchFamily="18" charset="0"/>
                <a:cs typeface="Arial" pitchFamily="34" charset="0"/>
              </a:rPr>
              <a:t>PrP</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27-30 protein has three effects</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a:t>
            </a:r>
          </a:p>
          <a:p>
            <a:pPr marL="0" lvl="0" indent="0" fontAlgn="base">
              <a:spcBef>
                <a:spcPct val="0"/>
              </a:spcBef>
              <a:spcAft>
                <a:spcPct val="0"/>
              </a:spcAft>
              <a:buNone/>
            </a:pPr>
            <a:endParaRPr kumimoji="0" lang="en-US" sz="2800" b="0" i="0" u="none" strike="noStrike" cap="none" normalizeH="0" baseline="0" dirty="0" smtClean="0">
              <a:ln>
                <a:noFill/>
              </a:ln>
              <a:effectLst/>
              <a:latin typeface="Bell MT" pitchFamily="18" charset="0"/>
            </a:endParaRPr>
          </a:p>
          <a:p>
            <a:pPr marL="0" lvl="0" indent="0" eaLnBrk="0" fontAlgn="base" hangingPunct="0">
              <a:spcBef>
                <a:spcPct val="0"/>
              </a:spcBef>
              <a:spcAft>
                <a:spcPct val="0"/>
              </a:spcAft>
              <a:buFont typeface="Wingdings" pitchFamily="2" charset="2"/>
              <a:buChar char="q"/>
            </a:pP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It imparts to the </a:t>
            </a:r>
            <a:r>
              <a:rPr kumimoji="0" lang="en-US" sz="2800" b="0" i="0" u="none" strike="noStrike" cap="none" normalizeH="0" baseline="0" dirty="0" err="1" smtClean="0">
                <a:ln>
                  <a:noFill/>
                </a:ln>
                <a:effectLst/>
                <a:latin typeface="Bell MT" pitchFamily="18" charset="0"/>
                <a:ea typeface="Times New Roman" pitchFamily="18" charset="0"/>
                <a:cs typeface="Arial" pitchFamily="34" charset="0"/>
              </a:rPr>
              <a:t>PrP</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27-30 protein the ability to induce the same a-helix to b-sheet conformation in the </a:t>
            </a:r>
            <a:r>
              <a:rPr kumimoji="0" lang="en-US" sz="2800" b="0" i="0" u="none" strike="noStrike" cap="none" normalizeH="0" baseline="0" dirty="0" err="1" smtClean="0">
                <a:ln>
                  <a:noFill/>
                </a:ln>
                <a:effectLst/>
                <a:latin typeface="Bell MT" pitchFamily="18" charset="0"/>
                <a:ea typeface="Times New Roman" pitchFamily="18" charset="0"/>
                <a:cs typeface="Arial" pitchFamily="34" charset="0"/>
              </a:rPr>
              <a:t>PrP</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33-35</a:t>
            </a:r>
            <a:r>
              <a:rPr kumimoji="0" lang="en-US" sz="2800" b="0" i="0" u="none" strike="noStrike" cap="none" normalizeH="0" baseline="0" dirty="0" smtClean="0">
                <a:ln>
                  <a:noFill/>
                </a:ln>
                <a:effectLst/>
                <a:latin typeface="Bell MT" pitchFamily="18" charset="0"/>
                <a:ea typeface="Times New Roman" pitchFamily="18" charset="0"/>
                <a:cs typeface="Times New Roman" pitchFamily="18" charset="0"/>
              </a:rPr>
              <a:t> </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protein. This is a permanent conformational change. It thus induces its own "replication</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a:t>
            </a:r>
          </a:p>
          <a:p>
            <a:pPr marL="0" lvl="0" indent="0" eaLnBrk="0" fontAlgn="base" hangingPunct="0">
              <a:spcBef>
                <a:spcPct val="0"/>
              </a:spcBef>
              <a:spcAft>
                <a:spcPct val="0"/>
              </a:spcAft>
              <a:buFont typeface="Wingdings" pitchFamily="2" charset="2"/>
              <a:buChar char="q"/>
            </a:pPr>
            <a:endParaRPr lang="en-US" sz="2800" dirty="0" smtClean="0">
              <a:latin typeface="Bell MT" pitchFamily="18" charset="0"/>
              <a:ea typeface="Times New Roman" pitchFamily="18" charset="0"/>
              <a:cs typeface="Arial" pitchFamily="34" charset="0"/>
            </a:endParaRPr>
          </a:p>
          <a:p>
            <a:pPr marL="0" lvl="0" indent="0" eaLnBrk="0" fontAlgn="base" hangingPunct="0">
              <a:spcBef>
                <a:spcPct val="0"/>
              </a:spcBef>
              <a:spcAft>
                <a:spcPct val="0"/>
              </a:spcAft>
              <a:buFont typeface="Wingdings" pitchFamily="2" charset="2"/>
              <a:buChar char="q"/>
            </a:pP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The b-sheet-forming peptides aggregate to form </a:t>
            </a:r>
            <a:r>
              <a:rPr kumimoji="0" lang="en-US" sz="2800" b="0" i="0" u="none" strike="noStrike" cap="none" normalizeH="0" baseline="0" dirty="0" err="1" smtClean="0">
                <a:ln>
                  <a:noFill/>
                </a:ln>
                <a:effectLst/>
                <a:latin typeface="Bell MT" pitchFamily="18" charset="0"/>
                <a:ea typeface="Times New Roman" pitchFamily="18" charset="0"/>
                <a:cs typeface="Arial" pitchFamily="34" charset="0"/>
              </a:rPr>
              <a:t>amyloid</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fibrils</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a:t>
            </a:r>
          </a:p>
          <a:p>
            <a:pPr marL="0" lvl="0" indent="0" eaLnBrk="0" fontAlgn="base" hangingPunct="0">
              <a:spcBef>
                <a:spcPct val="0"/>
              </a:spcBef>
              <a:spcAft>
                <a:spcPct val="0"/>
              </a:spcAft>
              <a:buFont typeface="Wingdings" pitchFamily="2" charset="2"/>
              <a:buChar char="q"/>
            </a:pPr>
            <a:endParaRPr lang="en-US" sz="2800" dirty="0" smtClean="0">
              <a:latin typeface="Bell MT" pitchFamily="18" charset="0"/>
              <a:ea typeface="Times New Roman" pitchFamily="18" charset="0"/>
              <a:cs typeface="Arial" pitchFamily="34" charset="0"/>
            </a:endParaRPr>
          </a:p>
          <a:p>
            <a:pPr marL="0" lvl="0" indent="0" eaLnBrk="0" fontAlgn="base" hangingPunct="0">
              <a:spcBef>
                <a:spcPct val="0"/>
              </a:spcBef>
              <a:spcAft>
                <a:spcPct val="0"/>
              </a:spcAft>
              <a:buFont typeface="Wingdings" pitchFamily="2" charset="2"/>
              <a:buChar char="q"/>
            </a:pP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The </a:t>
            </a:r>
            <a:r>
              <a:rPr kumimoji="0" lang="en-US" sz="2800" b="0" i="0" u="none" strike="noStrike" cap="none" normalizeH="0" baseline="0" dirty="0" err="1" smtClean="0">
                <a:ln>
                  <a:noFill/>
                </a:ln>
                <a:effectLst/>
                <a:latin typeface="Bell MT" pitchFamily="18" charset="0"/>
                <a:ea typeface="Times New Roman" pitchFamily="18" charset="0"/>
                <a:cs typeface="Arial" pitchFamily="34" charset="0"/>
              </a:rPr>
              <a:t>amyloid</a:t>
            </a:r>
            <a:r>
              <a:rPr kumimoji="0" lang="en-US" sz="2800" b="0" i="0" u="none" strike="noStrike" cap="none" normalizeH="0" baseline="0" dirty="0" smtClean="0">
                <a:ln>
                  <a:noFill/>
                </a:ln>
                <a:effectLst/>
                <a:latin typeface="Bell MT" pitchFamily="18" charset="0"/>
                <a:ea typeface="Times New Roman" pitchFamily="18" charset="0"/>
                <a:cs typeface="Arial" pitchFamily="34" charset="0"/>
              </a:rPr>
              <a:t> fibrils kill thalamus neurons through apoptosis, a programmed series of events that leads to cell death.</a:t>
            </a:r>
            <a:endParaRPr kumimoji="0" lang="en-US" sz="2800" b="0" i="0" u="none" strike="noStrike" cap="none" normalizeH="0" baseline="0" dirty="0" smtClean="0">
              <a:ln>
                <a:noFill/>
              </a:ln>
              <a:effectLst/>
              <a:latin typeface="Bell MT" pitchFamily="18" charset="0"/>
            </a:endParaRPr>
          </a:p>
          <a:p>
            <a:endParaRPr lang="en-US" sz="2800" dirty="0">
              <a:latin typeface="Bell MT" pitchFamily="18" charset="0"/>
            </a:endParaRPr>
          </a:p>
        </p:txBody>
      </p:sp>
      <p:sp>
        <p:nvSpPr>
          <p:cNvPr id="4" name="Date Placeholder 3"/>
          <p:cNvSpPr>
            <a:spLocks noGrp="1"/>
          </p:cNvSpPr>
          <p:nvPr>
            <p:ph type="dt" sz="half" idx="10"/>
          </p:nvPr>
        </p:nvSpPr>
        <p:spPr/>
        <p:txBody>
          <a:bodyPr/>
          <a:lstStyle/>
          <a:p>
            <a:fld id="{55F86A6F-4F78-4281-9B6A-ECD9B5E507E2}"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rmAutofit fontScale="70000" lnSpcReduction="20000"/>
          </a:bodyPr>
          <a:lstStyle/>
          <a:p>
            <a:r>
              <a:rPr lang="en-IN" dirty="0" smtClean="0">
                <a:latin typeface="Bell MT" pitchFamily="18" charset="0"/>
              </a:rPr>
              <a:t>All </a:t>
            </a:r>
            <a:r>
              <a:rPr lang="en-IN" dirty="0">
                <a:latin typeface="Bell MT" pitchFamily="18" charset="0"/>
              </a:rPr>
              <a:t>pathological features are confined to the central nervous system</a:t>
            </a:r>
            <a:r>
              <a:rPr lang="en-IN" dirty="0" smtClean="0">
                <a:latin typeface="Bell MT" pitchFamily="18" charset="0"/>
              </a:rPr>
              <a:t>.</a:t>
            </a:r>
          </a:p>
          <a:p>
            <a:r>
              <a:rPr lang="en-IN" dirty="0" smtClean="0">
                <a:latin typeface="Bell MT" pitchFamily="18" charset="0"/>
              </a:rPr>
              <a:t> </a:t>
            </a:r>
            <a:r>
              <a:rPr lang="en-IN" dirty="0">
                <a:latin typeface="Bell MT" pitchFamily="18" charset="0"/>
              </a:rPr>
              <a:t>The prion protein accumulates selectively and abnormally in CNS nerve cells during the course of the disease. </a:t>
            </a:r>
            <a:endParaRPr lang="en-IN" dirty="0" smtClean="0">
              <a:latin typeface="Bell MT" pitchFamily="18" charset="0"/>
            </a:endParaRPr>
          </a:p>
          <a:p>
            <a:r>
              <a:rPr lang="en-IN" dirty="0" err="1" smtClean="0">
                <a:latin typeface="Bell MT" pitchFamily="18" charset="0"/>
              </a:rPr>
              <a:t>PrP</a:t>
            </a:r>
            <a:r>
              <a:rPr lang="en-IN" dirty="0" smtClean="0">
                <a:latin typeface="Bell MT" pitchFamily="18" charset="0"/>
              </a:rPr>
              <a:t> </a:t>
            </a:r>
            <a:r>
              <a:rPr lang="en-IN" dirty="0">
                <a:latin typeface="Bell MT" pitchFamily="18" charset="0"/>
              </a:rPr>
              <a:t>27-30 accumulates within the neuropil where it causes:</a:t>
            </a:r>
            <a:endParaRPr lang="en-US" dirty="0">
              <a:latin typeface="Bell MT" pitchFamily="18" charset="0"/>
            </a:endParaRPr>
          </a:p>
          <a:p>
            <a:pPr lvl="1"/>
            <a:r>
              <a:rPr lang="en-IN" dirty="0">
                <a:latin typeface="Bell MT" pitchFamily="18" charset="0"/>
              </a:rPr>
              <a:t>1.    Astrocyte gliosis (an increase in the number of astrocytes).</a:t>
            </a:r>
            <a:endParaRPr lang="en-US" dirty="0">
              <a:latin typeface="Bell MT" pitchFamily="18" charset="0"/>
            </a:endParaRPr>
          </a:p>
          <a:p>
            <a:pPr lvl="1"/>
            <a:r>
              <a:rPr lang="en-IN" dirty="0">
                <a:latin typeface="Bell MT" pitchFamily="18" charset="0"/>
              </a:rPr>
              <a:t>2.    Depletion of dendritic spines in neurons.</a:t>
            </a:r>
            <a:endParaRPr lang="en-US" dirty="0">
              <a:latin typeface="Bell MT" pitchFamily="18" charset="0"/>
            </a:endParaRPr>
          </a:p>
          <a:p>
            <a:pPr lvl="1"/>
            <a:r>
              <a:rPr lang="en-IN" dirty="0">
                <a:latin typeface="Bell MT" pitchFamily="18" charset="0"/>
              </a:rPr>
              <a:t>3.    Formation of numerous vacuoles in the cerebellar cortex (</a:t>
            </a:r>
            <a:r>
              <a:rPr lang="en-IN" b="1" u="sng" dirty="0">
                <a:latin typeface="Bell MT" pitchFamily="18" charset="0"/>
              </a:rPr>
              <a:t>spongiform encephalopathy</a:t>
            </a:r>
            <a:r>
              <a:rPr lang="en-IN" b="1" dirty="0">
                <a:latin typeface="Bell MT" pitchFamily="18" charset="0"/>
              </a:rPr>
              <a:t>).</a:t>
            </a:r>
            <a:endParaRPr lang="en-US" dirty="0">
              <a:latin typeface="Bell MT" pitchFamily="18" charset="0"/>
            </a:endParaRPr>
          </a:p>
          <a:p>
            <a:pPr lvl="1"/>
            <a:r>
              <a:rPr lang="en-IN" dirty="0">
                <a:latin typeface="Bell MT" pitchFamily="18" charset="0"/>
              </a:rPr>
              <a:t>4.    Amyloidosis - deposition of amyloid in the cerebellar cortex, thalamus, brain stem and in the lumen of blood vessels </a:t>
            </a:r>
            <a:r>
              <a:rPr lang="en-IN" dirty="0" smtClean="0">
                <a:latin typeface="Bell MT" pitchFamily="18" charset="0"/>
              </a:rPr>
              <a:t>within </a:t>
            </a:r>
            <a:r>
              <a:rPr lang="en-IN" dirty="0">
                <a:latin typeface="Bell MT" pitchFamily="18" charset="0"/>
              </a:rPr>
              <a:t>the brain. These amyloid plaques consist of discrete </a:t>
            </a:r>
            <a:r>
              <a:rPr lang="en-IN" dirty="0" err="1">
                <a:latin typeface="Bell MT" pitchFamily="18" charset="0"/>
              </a:rPr>
              <a:t>eosinophilic</a:t>
            </a:r>
            <a:r>
              <a:rPr lang="en-IN" dirty="0">
                <a:latin typeface="Bell MT" pitchFamily="18" charset="0"/>
              </a:rPr>
              <a:t> glassy-appearing masses, often having </a:t>
            </a:r>
            <a:r>
              <a:rPr lang="en-IN" dirty="0" smtClean="0">
                <a:latin typeface="Bell MT" pitchFamily="18" charset="0"/>
              </a:rPr>
              <a:t>radiating </a:t>
            </a:r>
            <a:r>
              <a:rPr lang="en-IN" dirty="0">
                <a:latin typeface="Bell MT" pitchFamily="18" charset="0"/>
              </a:rPr>
              <a:t>amyloid fibrils at their periphery. The plaques are primarily </a:t>
            </a:r>
            <a:r>
              <a:rPr lang="en-IN" dirty="0" err="1">
                <a:latin typeface="Bell MT" pitchFamily="18" charset="0"/>
              </a:rPr>
              <a:t>subependymal</a:t>
            </a:r>
            <a:r>
              <a:rPr lang="en-IN" dirty="0">
                <a:latin typeface="Bell MT" pitchFamily="18" charset="0"/>
              </a:rPr>
              <a:t>, </a:t>
            </a:r>
            <a:r>
              <a:rPr lang="en-IN" dirty="0" err="1">
                <a:latin typeface="Bell MT" pitchFamily="18" charset="0"/>
              </a:rPr>
              <a:t>subpial</a:t>
            </a:r>
            <a:r>
              <a:rPr lang="en-IN" dirty="0">
                <a:latin typeface="Bell MT" pitchFamily="18" charset="0"/>
              </a:rPr>
              <a:t> and </a:t>
            </a:r>
            <a:r>
              <a:rPr lang="en-IN" dirty="0" err="1">
                <a:latin typeface="Bell MT" pitchFamily="18" charset="0"/>
              </a:rPr>
              <a:t>perivascular</a:t>
            </a:r>
            <a:r>
              <a:rPr lang="en-IN" dirty="0">
                <a:latin typeface="Bell MT" pitchFamily="18" charset="0"/>
              </a:rPr>
              <a:t>.</a:t>
            </a:r>
            <a:endParaRPr lang="en-US"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1C460A85-7D54-4975-A8EB-14E8953F7A8F}"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IN" dirty="0" smtClean="0">
                <a:latin typeface="Bell MT" pitchFamily="18" charset="0"/>
              </a:rPr>
              <a:t>The </a:t>
            </a:r>
            <a:r>
              <a:rPr lang="en-IN" dirty="0">
                <a:latin typeface="Bell MT" pitchFamily="18" charset="0"/>
              </a:rPr>
              <a:t>pathology does </a:t>
            </a:r>
            <a:r>
              <a:rPr lang="en-IN" b="1" u="sng" dirty="0" smtClean="0">
                <a:latin typeface="Bell MT" pitchFamily="18" charset="0"/>
              </a:rPr>
              <a:t>not</a:t>
            </a:r>
            <a:r>
              <a:rPr lang="en-IN" dirty="0">
                <a:latin typeface="Bell MT" pitchFamily="18" charset="0"/>
              </a:rPr>
              <a:t> include any signs of inflammation or fever</a:t>
            </a:r>
            <a:r>
              <a:rPr lang="en-IN" dirty="0" smtClean="0">
                <a:latin typeface="Bell MT" pitchFamily="18" charset="0"/>
              </a:rPr>
              <a:t>.</a:t>
            </a:r>
          </a:p>
          <a:p>
            <a:r>
              <a:rPr lang="en-IN" dirty="0" smtClean="0">
                <a:latin typeface="Bell MT" pitchFamily="18" charset="0"/>
              </a:rPr>
              <a:t> </a:t>
            </a:r>
            <a:r>
              <a:rPr lang="en-IN" dirty="0">
                <a:latin typeface="Bell MT" pitchFamily="18" charset="0"/>
              </a:rPr>
              <a:t>This is evidence that the immune system does not respond to the prion </a:t>
            </a:r>
            <a:r>
              <a:rPr lang="en-IN" dirty="0" smtClean="0">
                <a:latin typeface="Bell MT" pitchFamily="18" charset="0"/>
              </a:rPr>
              <a:t>protein</a:t>
            </a:r>
            <a:r>
              <a:rPr lang="en-IN" dirty="0">
                <a:latin typeface="Bell MT" pitchFamily="18" charset="0"/>
              </a:rPr>
              <a:t>. </a:t>
            </a:r>
            <a:endParaRPr lang="en-IN" dirty="0" smtClean="0">
              <a:latin typeface="Bell MT" pitchFamily="18" charset="0"/>
            </a:endParaRPr>
          </a:p>
          <a:p>
            <a:r>
              <a:rPr lang="en-IN" dirty="0" smtClean="0">
                <a:latin typeface="Bell MT" pitchFamily="18" charset="0"/>
              </a:rPr>
              <a:t>Since </a:t>
            </a:r>
            <a:r>
              <a:rPr lang="en-IN" dirty="0">
                <a:latin typeface="Bell MT" pitchFamily="18" charset="0"/>
              </a:rPr>
              <a:t>the prion protein is derived from self this is what you would expect.</a:t>
            </a:r>
            <a:endParaRPr lang="en-US" dirty="0">
              <a:latin typeface="Bell MT" pitchFamily="18" charset="0"/>
            </a:endParaRPr>
          </a:p>
          <a:p>
            <a:r>
              <a:rPr lang="en-IN" dirty="0">
                <a:latin typeface="Bell MT" pitchFamily="18" charset="0"/>
              </a:rPr>
              <a:t>These pathologies give rise to the clinical </a:t>
            </a:r>
            <a:r>
              <a:rPr lang="en-IN" dirty="0" err="1">
                <a:latin typeface="Bell MT" pitchFamily="18" charset="0"/>
              </a:rPr>
              <a:t>symptomology</a:t>
            </a:r>
            <a:r>
              <a:rPr lang="en-IN" dirty="0">
                <a:latin typeface="Bell MT" pitchFamily="18" charset="0"/>
              </a:rPr>
              <a:t> seen in these patients. These are:</a:t>
            </a:r>
            <a:endParaRPr lang="en-US" dirty="0">
              <a:latin typeface="Bell MT" pitchFamily="18" charset="0"/>
            </a:endParaRPr>
          </a:p>
          <a:p>
            <a:pPr lvl="1"/>
            <a:r>
              <a:rPr lang="en-IN" dirty="0">
                <a:latin typeface="Bell MT" pitchFamily="18" charset="0"/>
              </a:rPr>
              <a:t>1.    A long incubation period (several years) which has given rise to the term "</a:t>
            </a:r>
            <a:r>
              <a:rPr lang="en-IN" b="1" u="sng" dirty="0">
                <a:latin typeface="Bell MT" pitchFamily="18" charset="0"/>
              </a:rPr>
              <a:t>slow infection</a:t>
            </a:r>
            <a:r>
              <a:rPr lang="en-IN" dirty="0">
                <a:latin typeface="Bell MT" pitchFamily="18" charset="0"/>
              </a:rPr>
              <a:t>."</a:t>
            </a:r>
            <a:endParaRPr lang="en-US" dirty="0">
              <a:latin typeface="Bell MT" pitchFamily="18" charset="0"/>
            </a:endParaRPr>
          </a:p>
          <a:p>
            <a:pPr lvl="1"/>
            <a:r>
              <a:rPr lang="en-IN" dirty="0">
                <a:latin typeface="Bell MT" pitchFamily="18" charset="0"/>
              </a:rPr>
              <a:t>2.    Loss of muscle coordination which leads to a difficulty in walking, indicating a functional disorder of the cerebellum.</a:t>
            </a:r>
            <a:endParaRPr lang="en-US" dirty="0">
              <a:latin typeface="Bell MT" pitchFamily="18" charset="0"/>
            </a:endParaRPr>
          </a:p>
          <a:p>
            <a:pPr lvl="1"/>
            <a:r>
              <a:rPr lang="en-IN" dirty="0">
                <a:latin typeface="Bell MT" pitchFamily="18" charset="0"/>
              </a:rPr>
              <a:t>3.    Dementia characterized initially by loss of memory, diminished intellect and poor judgement.</a:t>
            </a:r>
            <a:endParaRPr lang="en-US" dirty="0">
              <a:latin typeface="Bell MT" pitchFamily="18" charset="0"/>
            </a:endParaRPr>
          </a:p>
          <a:p>
            <a:pPr lvl="1"/>
            <a:r>
              <a:rPr lang="en-IN" dirty="0">
                <a:latin typeface="Bell MT" pitchFamily="18" charset="0"/>
              </a:rPr>
              <a:t>4.    Progressive insomnia characterized by a marked reduction or loss of the slow-wave and rapid-eye-movement phases.</a:t>
            </a:r>
            <a:endParaRPr lang="en-US"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AA4EC5E6-CF68-427D-9189-A8D6C5D43AD5}"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Transmission</a:t>
            </a:r>
            <a:r>
              <a:rPr lang="en-US" dirty="0"/>
              <a:t/>
            </a:r>
            <a:br>
              <a:rPr lang="en-US" dirty="0"/>
            </a:br>
            <a:endParaRPr lang="en-US" dirty="0"/>
          </a:p>
        </p:txBody>
      </p:sp>
      <p:sp>
        <p:nvSpPr>
          <p:cNvPr id="3" name="Content Placeholder 2"/>
          <p:cNvSpPr>
            <a:spLocks noGrp="1"/>
          </p:cNvSpPr>
          <p:nvPr>
            <p:ph idx="1"/>
          </p:nvPr>
        </p:nvSpPr>
        <p:spPr/>
        <p:txBody>
          <a:bodyPr/>
          <a:lstStyle/>
          <a:p>
            <a:r>
              <a:rPr lang="en-IN" dirty="0">
                <a:latin typeface="Bell MT" pitchFamily="18" charset="0"/>
              </a:rPr>
              <a:t>Spread of the disease is via </a:t>
            </a:r>
            <a:r>
              <a:rPr lang="en-IN" b="1" u="sng" dirty="0">
                <a:latin typeface="Bell MT" pitchFamily="18" charset="0"/>
              </a:rPr>
              <a:t>horizontal transmission</a:t>
            </a:r>
            <a:r>
              <a:rPr lang="en-IN" dirty="0">
                <a:latin typeface="Bell MT" pitchFamily="18" charset="0"/>
              </a:rPr>
              <a:t>, i.e., transmission from one person to another, either directly or by </a:t>
            </a:r>
            <a:r>
              <a:rPr lang="en-IN" dirty="0" err="1">
                <a:latin typeface="Bell MT" pitchFamily="18" charset="0"/>
              </a:rPr>
              <a:t>fomites</a:t>
            </a:r>
            <a:r>
              <a:rPr lang="en-IN" dirty="0">
                <a:latin typeface="Bell MT" pitchFamily="18" charset="0"/>
              </a:rPr>
              <a:t> or by ingestion of contaminated meat.</a:t>
            </a:r>
            <a:endParaRPr lang="en-US"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55150A14-53A0-4752-A3D2-4A69A30FFF79}"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Diagnosis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IN" dirty="0" smtClean="0">
                <a:latin typeface="Bell MT" pitchFamily="18" charset="0"/>
              </a:rPr>
              <a:t>In </a:t>
            </a:r>
            <a:r>
              <a:rPr lang="en-IN" dirty="0">
                <a:latin typeface="Bell MT" pitchFamily="18" charset="0"/>
              </a:rPr>
              <a:t>the past, diagnosis of prion disease was made through examination of </a:t>
            </a:r>
            <a:r>
              <a:rPr lang="en-IN" b="1" u="sng" dirty="0">
                <a:solidFill>
                  <a:schemeClr val="accent3">
                    <a:lumMod val="75000"/>
                  </a:schemeClr>
                </a:solidFill>
                <a:latin typeface="Bell MT" pitchFamily="18" charset="0"/>
              </a:rPr>
              <a:t>brain biopsies </a:t>
            </a:r>
            <a:r>
              <a:rPr lang="en-IN" dirty="0">
                <a:latin typeface="Bell MT" pitchFamily="18" charset="0"/>
              </a:rPr>
              <a:t>taken from patients in advanced stages of the disease or, more commonly, after they had died</a:t>
            </a:r>
            <a:r>
              <a:rPr lang="en-IN" dirty="0" smtClean="0">
                <a:latin typeface="Bell MT" pitchFamily="18" charset="0"/>
              </a:rPr>
              <a:t>.</a:t>
            </a:r>
          </a:p>
          <a:p>
            <a:r>
              <a:rPr lang="en-IN" dirty="0">
                <a:latin typeface="Bell MT" pitchFamily="18" charset="0"/>
              </a:rPr>
              <a:t>  In January of 1999 it was found that the prion protein accumulated in the tonsils and could be detected by an </a:t>
            </a:r>
            <a:r>
              <a:rPr lang="en-IN" b="1" u="sng" dirty="0" err="1">
                <a:solidFill>
                  <a:schemeClr val="accent3">
                    <a:lumMod val="75000"/>
                  </a:schemeClr>
                </a:solidFill>
                <a:latin typeface="Bell MT" pitchFamily="18" charset="0"/>
              </a:rPr>
              <a:t>immunofluorescence</a:t>
            </a:r>
            <a:r>
              <a:rPr lang="en-IN" b="1" u="sng" dirty="0">
                <a:solidFill>
                  <a:schemeClr val="accent3">
                    <a:lumMod val="75000"/>
                  </a:schemeClr>
                </a:solidFill>
                <a:latin typeface="Bell MT" pitchFamily="18" charset="0"/>
              </a:rPr>
              <a:t> test on </a:t>
            </a:r>
            <a:r>
              <a:rPr lang="en-IN" b="1" u="sng" dirty="0" err="1">
                <a:solidFill>
                  <a:schemeClr val="accent3">
                    <a:lumMod val="75000"/>
                  </a:schemeClr>
                </a:solidFill>
                <a:latin typeface="Bell MT" pitchFamily="18" charset="0"/>
              </a:rPr>
              <a:t>tonsilar</a:t>
            </a:r>
            <a:r>
              <a:rPr lang="en-IN" b="1" u="sng" dirty="0">
                <a:solidFill>
                  <a:schemeClr val="accent3">
                    <a:lumMod val="75000"/>
                  </a:schemeClr>
                </a:solidFill>
                <a:latin typeface="Bell MT" pitchFamily="18" charset="0"/>
              </a:rPr>
              <a:t> biopsies</a:t>
            </a:r>
            <a:r>
              <a:rPr lang="en-IN" dirty="0" smtClean="0">
                <a:latin typeface="Bell MT" pitchFamily="18" charset="0"/>
              </a:rPr>
              <a:t>.</a:t>
            </a:r>
          </a:p>
          <a:p>
            <a:r>
              <a:rPr lang="en-IN" dirty="0">
                <a:latin typeface="Bell MT" pitchFamily="18" charset="0"/>
              </a:rPr>
              <a:t>  A second test was simultaneously developed which was based on a </a:t>
            </a:r>
            <a:r>
              <a:rPr lang="en-IN" b="1" u="sng" dirty="0">
                <a:solidFill>
                  <a:schemeClr val="accent3">
                    <a:lumMod val="75000"/>
                  </a:schemeClr>
                </a:solidFill>
                <a:latin typeface="Bell MT" pitchFamily="18" charset="0"/>
              </a:rPr>
              <a:t>Western blot</a:t>
            </a:r>
            <a:r>
              <a:rPr lang="en-IN" dirty="0">
                <a:latin typeface="Bell MT" pitchFamily="18" charset="0"/>
              </a:rPr>
              <a:t>. </a:t>
            </a:r>
            <a:endParaRPr lang="en-IN" dirty="0" smtClean="0">
              <a:latin typeface="Bell MT" pitchFamily="18" charset="0"/>
            </a:endParaRPr>
          </a:p>
          <a:p>
            <a:r>
              <a:rPr lang="en-IN" dirty="0" smtClean="0">
                <a:latin typeface="Bell MT" pitchFamily="18" charset="0"/>
              </a:rPr>
              <a:t> </a:t>
            </a:r>
            <a:r>
              <a:rPr lang="en-IN" dirty="0">
                <a:latin typeface="Bell MT" pitchFamily="18" charset="0"/>
              </a:rPr>
              <a:t>Later that year a third test was developed that had the high sensitivity necessary to detect the prion protein in blood.  This test is based on </a:t>
            </a:r>
            <a:r>
              <a:rPr lang="en-IN" b="1" u="sng" dirty="0">
                <a:solidFill>
                  <a:schemeClr val="accent3">
                    <a:lumMod val="75000"/>
                  </a:schemeClr>
                </a:solidFill>
                <a:latin typeface="Bell MT" pitchFamily="18" charset="0"/>
              </a:rPr>
              <a:t>capillary electrophoresis with laser-induced fluorescence. </a:t>
            </a:r>
            <a:endParaRPr lang="en-IN" b="1" u="sng" dirty="0" smtClean="0">
              <a:solidFill>
                <a:schemeClr val="accent3">
                  <a:lumMod val="75000"/>
                </a:schemeClr>
              </a:solidFill>
              <a:latin typeface="Bell MT" pitchFamily="18" charset="0"/>
            </a:endParaRPr>
          </a:p>
          <a:p>
            <a:r>
              <a:rPr lang="en-IN" dirty="0" smtClean="0">
                <a:latin typeface="Bell MT" pitchFamily="18" charset="0"/>
              </a:rPr>
              <a:t> </a:t>
            </a:r>
            <a:r>
              <a:rPr lang="en-IN" dirty="0">
                <a:latin typeface="Bell MT" pitchFamily="18" charset="0"/>
              </a:rPr>
              <a:t>It detects as little as 10</a:t>
            </a:r>
            <a:r>
              <a:rPr lang="en-IN" baseline="30000" dirty="0">
                <a:latin typeface="Bell MT" pitchFamily="18" charset="0"/>
              </a:rPr>
              <a:t>-18</a:t>
            </a:r>
            <a:r>
              <a:rPr lang="en-IN" dirty="0">
                <a:latin typeface="Bell MT" pitchFamily="18" charset="0"/>
              </a:rPr>
              <a:t> mole.</a:t>
            </a:r>
            <a:endParaRPr lang="en-US" dirty="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8831BEE3-D933-4B8F-B03E-E4FF2D5518A9}"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cap="all" dirty="0" smtClean="0"/>
              <a:t>FOUR TYPES OF KNOWN PRION</a:t>
            </a:r>
            <a:r>
              <a:rPr lang="en-US" b="1" dirty="0" smtClean="0"/>
              <a:t/>
            </a:r>
            <a:br>
              <a:rPr lang="en-US" b="1" dirty="0" smtClean="0"/>
            </a:br>
            <a:endParaRPr lang="en-US" dirty="0"/>
          </a:p>
        </p:txBody>
      </p:sp>
      <p:pic>
        <p:nvPicPr>
          <p:cNvPr id="4" name="Picture 2" descr="PrionFig1"/>
          <p:cNvPicPr>
            <a:picLocks noGrp="1" noChangeAspect="1" noChangeArrowheads="1"/>
          </p:cNvPicPr>
          <p:nvPr>
            <p:ph idx="1"/>
          </p:nvPr>
        </p:nvPicPr>
        <p:blipFill>
          <a:blip r:embed="rId3" cstate="print"/>
          <a:srcRect/>
          <a:stretch>
            <a:fillRect/>
          </a:stretch>
        </p:blipFill>
        <p:spPr bwMode="auto">
          <a:xfrm>
            <a:off x="0" y="685800"/>
            <a:ext cx="9143999" cy="6172200"/>
          </a:xfrm>
          <a:prstGeom prst="rect">
            <a:avLst/>
          </a:prstGeom>
          <a:noFill/>
          <a:ln w="9525">
            <a:noFill/>
            <a:miter lim="800000"/>
            <a:headEnd/>
            <a:tailEnd/>
          </a:ln>
        </p:spPr>
      </p:pic>
      <p:sp>
        <p:nvSpPr>
          <p:cNvPr id="5" name="Rectangle 4"/>
          <p:cNvSpPr/>
          <p:nvPr/>
        </p:nvSpPr>
        <p:spPr>
          <a:xfrm>
            <a:off x="2285733" y="2967335"/>
            <a:ext cx="184730"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endParaRPr lang="en-US" sz="5400" b="1" cap="none" spc="0" dirty="0">
              <a:ln/>
              <a:solidFill>
                <a:schemeClr val="accent3"/>
              </a:solidFill>
              <a:effectLst/>
            </a:endParaRPr>
          </a:p>
        </p:txBody>
      </p:sp>
      <p:sp>
        <p:nvSpPr>
          <p:cNvPr id="6" name="Date Placeholder 5"/>
          <p:cNvSpPr>
            <a:spLocks noGrp="1"/>
          </p:cNvSpPr>
          <p:nvPr>
            <p:ph type="dt" sz="half" idx="10"/>
          </p:nvPr>
        </p:nvSpPr>
        <p:spPr/>
        <p:txBody>
          <a:bodyPr/>
          <a:lstStyle/>
          <a:p>
            <a:fld id="{6554C30E-8633-47B3-BF13-A8BE817D3E02}" type="datetime1">
              <a:rPr lang="en-US" smtClean="0"/>
              <a:t>04-Dec-13</a:t>
            </a:fld>
            <a:endParaRPr lang="en-US"/>
          </a:p>
        </p:txBody>
      </p:sp>
      <p:sp>
        <p:nvSpPr>
          <p:cNvPr id="7" name="Footer Placeholder 6"/>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VIROIDS</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v"/>
            </a:pPr>
            <a:r>
              <a:rPr lang="en-US" dirty="0" smtClean="0">
                <a:latin typeface="Bell MT" pitchFamily="18" charset="0"/>
              </a:rPr>
              <a:t>A </a:t>
            </a:r>
            <a:r>
              <a:rPr lang="en-US" b="1" dirty="0" smtClean="0">
                <a:latin typeface="Bell MT" pitchFamily="18" charset="0"/>
              </a:rPr>
              <a:t>viroid</a:t>
            </a:r>
            <a:r>
              <a:rPr lang="en-US" dirty="0" smtClean="0">
                <a:latin typeface="Bell MT" pitchFamily="18" charset="0"/>
              </a:rPr>
              <a:t> is a submicroscopic infectious agent, smaller than a </a:t>
            </a:r>
            <a:r>
              <a:rPr lang="en-US" dirty="0" smtClean="0">
                <a:latin typeface="Bell MT" pitchFamily="18" charset="0"/>
                <a:hlinkClick r:id="rId2" tooltip="Virus"/>
              </a:rPr>
              <a:t>virus</a:t>
            </a:r>
            <a:r>
              <a:rPr lang="en-US" dirty="0" smtClean="0">
                <a:latin typeface="Bell MT" pitchFamily="18" charset="0"/>
              </a:rPr>
              <a:t>, that consists of a short section (a few hundred </a:t>
            </a:r>
            <a:r>
              <a:rPr lang="en-US" dirty="0" err="1" smtClean="0">
                <a:latin typeface="Bell MT" pitchFamily="18" charset="0"/>
              </a:rPr>
              <a:t>nucleobases</a:t>
            </a:r>
            <a:r>
              <a:rPr lang="en-US" dirty="0" smtClean="0">
                <a:latin typeface="Bell MT" pitchFamily="18" charset="0"/>
              </a:rPr>
              <a:t>) of highly complementary, circular, single-stranded </a:t>
            </a:r>
            <a:r>
              <a:rPr lang="en-US" dirty="0" smtClean="0">
                <a:latin typeface="Bell MT" pitchFamily="18" charset="0"/>
                <a:hlinkClick r:id="rId3" tooltip="RNA"/>
              </a:rPr>
              <a:t>RNA</a:t>
            </a:r>
            <a:r>
              <a:rPr lang="en-US" dirty="0" smtClean="0">
                <a:latin typeface="Bell MT" pitchFamily="18" charset="0"/>
              </a:rPr>
              <a:t> without the protective protein coat that is typical for viruses.</a:t>
            </a:r>
          </a:p>
          <a:p>
            <a:pPr>
              <a:buFont typeface="Wingdings" pitchFamily="2" charset="2"/>
              <a:buChar char="v"/>
            </a:pPr>
            <a:r>
              <a:rPr lang="en-US" dirty="0" smtClean="0">
                <a:latin typeface="Bell MT" pitchFamily="18" charset="0"/>
              </a:rPr>
              <a:t> They are known to cause important diseases in </a:t>
            </a:r>
            <a:r>
              <a:rPr lang="en-US" dirty="0" smtClean="0">
                <a:latin typeface="Bell MT" pitchFamily="18" charset="0"/>
                <a:hlinkClick r:id="rId4" tooltip="Plant"/>
              </a:rPr>
              <a:t>plants</a:t>
            </a:r>
            <a:r>
              <a:rPr lang="en-US" dirty="0" smtClean="0">
                <a:latin typeface="Bell MT" pitchFamily="18" charset="0"/>
              </a:rPr>
              <a:t>. The </a:t>
            </a:r>
            <a:r>
              <a:rPr lang="en-US" dirty="0" smtClean="0">
                <a:latin typeface="Bell MT" pitchFamily="18" charset="0"/>
                <a:hlinkClick r:id="rId5" tooltip="Nucleic acid"/>
              </a:rPr>
              <a:t>nucleic acid</a:t>
            </a:r>
            <a:r>
              <a:rPr lang="en-US" dirty="0" smtClean="0">
                <a:latin typeface="Bell MT" pitchFamily="18" charset="0"/>
              </a:rPr>
              <a:t> is not known to code for specific proteins, but viroids can replicate themselves by using host </a:t>
            </a:r>
            <a:r>
              <a:rPr lang="en-US" dirty="0" smtClean="0">
                <a:latin typeface="Bell MT" pitchFamily="18" charset="0"/>
                <a:hlinkClick r:id="rId6" tooltip="Enzyme"/>
              </a:rPr>
              <a:t>enzymes</a:t>
            </a:r>
            <a:r>
              <a:rPr lang="en-US" dirty="0" smtClean="0">
                <a:latin typeface="Bell MT" pitchFamily="18" charset="0"/>
              </a:rPr>
              <a:t>.</a:t>
            </a:r>
            <a:endParaRPr lang="en-US" b="1" dirty="0" smtClean="0">
              <a:latin typeface="Bell MT" pitchFamily="18" charset="0"/>
            </a:endParaRPr>
          </a:p>
          <a:p>
            <a:pPr>
              <a:buFont typeface="Wingdings" pitchFamily="2" charset="2"/>
              <a:buChar char="v"/>
            </a:pPr>
            <a:endParaRPr lang="en-US" dirty="0">
              <a:latin typeface="Bell MT" pitchFamily="18" charset="0"/>
            </a:endParaRPr>
          </a:p>
        </p:txBody>
      </p:sp>
      <p:sp>
        <p:nvSpPr>
          <p:cNvPr id="4" name="Date Placeholder 3"/>
          <p:cNvSpPr>
            <a:spLocks noGrp="1"/>
          </p:cNvSpPr>
          <p:nvPr>
            <p:ph type="dt" sz="half" idx="10"/>
          </p:nvPr>
        </p:nvSpPr>
        <p:spPr/>
        <p:txBody>
          <a:bodyPr/>
          <a:lstStyle/>
          <a:p>
            <a:fld id="{59CA7EE7-EC4C-4828-A3DB-5E76E36BB691}"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762000" y="228600"/>
            <a:ext cx="3810000" cy="609600"/>
          </a:xfrm>
        </p:spPr>
        <p:txBody>
          <a:bodyPr>
            <a:normAutofit fontScale="90000"/>
          </a:bodyPr>
          <a:lstStyle/>
          <a:p>
            <a:pPr algn="ctr" eaLnBrk="1" hangingPunct="1">
              <a:defRPr/>
            </a:pPr>
            <a:r>
              <a:rPr lang="en-US" sz="4800" b="1" dirty="0" err="1" smtClean="0">
                <a:solidFill>
                  <a:srgbClr val="FF0000"/>
                </a:solidFill>
                <a:latin typeface="Bell MT" pitchFamily="18" charset="0"/>
              </a:rPr>
              <a:t>Viroids</a:t>
            </a:r>
            <a:endParaRPr lang="en-US" sz="4800" b="1" dirty="0" smtClean="0">
              <a:solidFill>
                <a:srgbClr val="FF0000"/>
              </a:solidFill>
              <a:latin typeface="Bell MT" pitchFamily="18" charset="0"/>
            </a:endParaRPr>
          </a:p>
        </p:txBody>
      </p:sp>
      <p:sp>
        <p:nvSpPr>
          <p:cNvPr id="166915" name="Rectangle 3"/>
          <p:cNvSpPr>
            <a:spLocks noGrp="1" noChangeArrowheads="1"/>
          </p:cNvSpPr>
          <p:nvPr>
            <p:ph type="body" sz="half" idx="1"/>
          </p:nvPr>
        </p:nvSpPr>
        <p:spPr>
          <a:xfrm>
            <a:off x="304800" y="1143000"/>
            <a:ext cx="4572000" cy="5410200"/>
          </a:xfrm>
        </p:spPr>
        <p:txBody>
          <a:bodyPr/>
          <a:lstStyle/>
          <a:p>
            <a:pPr marL="0" indent="0" eaLnBrk="1" hangingPunct="1">
              <a:lnSpc>
                <a:spcPct val="90000"/>
              </a:lnSpc>
            </a:pPr>
            <a:r>
              <a:rPr lang="en-US" sz="3600" dirty="0" smtClean="0">
                <a:latin typeface="Bell MT" pitchFamily="18" charset="0"/>
              </a:rPr>
              <a:t>Small, circular </a:t>
            </a:r>
            <a:r>
              <a:rPr lang="en-US" sz="3600" dirty="0" smtClean="0">
                <a:solidFill>
                  <a:srgbClr val="FF0000"/>
                </a:solidFill>
                <a:latin typeface="Bell MT" pitchFamily="18" charset="0"/>
              </a:rPr>
              <a:t>RNA molecules without a protein coat.RNA does not code any protein.</a:t>
            </a:r>
          </a:p>
          <a:p>
            <a:pPr marL="0" indent="0" eaLnBrk="1" hangingPunct="1">
              <a:lnSpc>
                <a:spcPct val="90000"/>
              </a:lnSpc>
            </a:pPr>
            <a:r>
              <a:rPr lang="en-US" sz="3600" dirty="0" smtClean="0">
                <a:latin typeface="Bell MT" pitchFamily="18" charset="0"/>
              </a:rPr>
              <a:t>Infect </a:t>
            </a:r>
            <a:r>
              <a:rPr lang="en-US" sz="3600" dirty="0" smtClean="0">
                <a:solidFill>
                  <a:srgbClr val="FF0000"/>
                </a:solidFill>
                <a:latin typeface="Bell MT" pitchFamily="18" charset="0"/>
              </a:rPr>
              <a:t>plants</a:t>
            </a:r>
          </a:p>
          <a:p>
            <a:pPr marL="0" indent="0" eaLnBrk="1" hangingPunct="1">
              <a:lnSpc>
                <a:spcPct val="90000"/>
              </a:lnSpc>
            </a:pPr>
            <a:r>
              <a:rPr lang="en-US" sz="3600" dirty="0" smtClean="0">
                <a:solidFill>
                  <a:srgbClr val="FF0000"/>
                </a:solidFill>
                <a:latin typeface="Bell MT" pitchFamily="18" charset="0"/>
              </a:rPr>
              <a:t>Resemble </a:t>
            </a:r>
            <a:r>
              <a:rPr lang="en-US" sz="3600" dirty="0" err="1" smtClean="0">
                <a:solidFill>
                  <a:srgbClr val="FF0000"/>
                </a:solidFill>
                <a:latin typeface="Bell MT" pitchFamily="18" charset="0"/>
              </a:rPr>
              <a:t>introns</a:t>
            </a:r>
            <a:r>
              <a:rPr lang="en-US" sz="3600" dirty="0" smtClean="0">
                <a:solidFill>
                  <a:srgbClr val="FF0000"/>
                </a:solidFill>
                <a:latin typeface="Bell MT" pitchFamily="18" charset="0"/>
              </a:rPr>
              <a:t> </a:t>
            </a:r>
            <a:r>
              <a:rPr lang="en-US" sz="3600" dirty="0" smtClean="0">
                <a:latin typeface="Bell MT" pitchFamily="18" charset="0"/>
              </a:rPr>
              <a:t>cut out of eukaryotic</a:t>
            </a:r>
            <a:endParaRPr lang="en-US" sz="2000" dirty="0" smtClean="0">
              <a:latin typeface="Bell MT" pitchFamily="18" charset="0"/>
            </a:endParaRPr>
          </a:p>
        </p:txBody>
      </p:sp>
      <p:pic>
        <p:nvPicPr>
          <p:cNvPr id="20485" name="Picture 4" descr="ptatto_spindle_tuber_viroid"/>
          <p:cNvPicPr>
            <a:picLocks noGrp="1" noChangeAspect="1" noChangeArrowheads="1"/>
          </p:cNvPicPr>
          <p:nvPr>
            <p:ph sz="quarter" idx="2"/>
          </p:nvPr>
        </p:nvPicPr>
        <p:blipFill>
          <a:blip r:embed="rId3" cstate="print"/>
          <a:srcRect b="7126"/>
          <a:stretch>
            <a:fillRect/>
          </a:stretch>
        </p:blipFill>
        <p:spPr>
          <a:xfrm>
            <a:off x="5257800" y="685800"/>
            <a:ext cx="3381375" cy="3124200"/>
          </a:xfrm>
          <a:noFill/>
        </p:spPr>
      </p:pic>
      <p:pic>
        <p:nvPicPr>
          <p:cNvPr id="20486" name="Picture 8" descr="Tswvth"/>
          <p:cNvPicPr>
            <a:picLocks noChangeAspect="1" noChangeArrowheads="1"/>
          </p:cNvPicPr>
          <p:nvPr/>
        </p:nvPicPr>
        <p:blipFill>
          <a:blip r:embed="rId4" cstate="print"/>
          <a:srcRect/>
          <a:stretch>
            <a:fillRect/>
          </a:stretch>
        </p:blipFill>
        <p:spPr bwMode="auto">
          <a:xfrm>
            <a:off x="4800600" y="3962400"/>
            <a:ext cx="3810000" cy="2513013"/>
          </a:xfrm>
          <a:prstGeom prst="rect">
            <a:avLst/>
          </a:prstGeom>
          <a:noFill/>
          <a:ln w="9525">
            <a:noFill/>
            <a:miter lim="800000"/>
            <a:headEnd/>
            <a:tailEnd/>
          </a:ln>
        </p:spPr>
      </p:pic>
      <p:sp>
        <p:nvSpPr>
          <p:cNvPr id="14343" name="Footer Placeholder 8"/>
          <p:cNvSpPr>
            <a:spLocks noGrp="1"/>
          </p:cNvSpPr>
          <p:nvPr>
            <p:ph type="ftr" sz="quarter" idx="11"/>
          </p:nvPr>
        </p:nvSpPr>
        <p:spPr/>
        <p:txBody>
          <a:bodyPr/>
          <a:lstStyle/>
          <a:p>
            <a:pPr>
              <a:defRPr/>
            </a:pPr>
            <a:endParaRPr lang="en-US" dirty="0" smtClean="0">
              <a:latin typeface="Tahoma" pitchFamily="34" charset="0"/>
            </a:endParaRPr>
          </a:p>
        </p:txBody>
      </p:sp>
      <p:sp>
        <p:nvSpPr>
          <p:cNvPr id="8" name="Date Placeholder 7"/>
          <p:cNvSpPr>
            <a:spLocks noGrp="1"/>
          </p:cNvSpPr>
          <p:nvPr>
            <p:ph type="dt" sz="half" idx="10"/>
          </p:nvPr>
        </p:nvSpPr>
        <p:spPr/>
        <p:txBody>
          <a:bodyPr/>
          <a:lstStyle/>
          <a:p>
            <a:pPr>
              <a:defRPr/>
            </a:pPr>
            <a:fld id="{9CD3DBFB-546F-4417-B0CE-FFF58B477011}" type="datetime1">
              <a:rPr lang="en-US" smtClean="0"/>
              <a:t>04-Dec-13</a:t>
            </a:fld>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Effect transition="in" filter="box(in)">
                                      <p:cBhvr>
                                        <p:cTn id="7" dur="500"/>
                                        <p:tgtEl>
                                          <p:spTgt spid="166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6915">
                                            <p:txEl>
                                              <p:pRg st="1" end="1"/>
                                            </p:txEl>
                                          </p:spTgt>
                                        </p:tgtEl>
                                        <p:attrNameLst>
                                          <p:attrName>style.visibility</p:attrName>
                                        </p:attrNameLst>
                                      </p:cBhvr>
                                      <p:to>
                                        <p:strVal val="visible"/>
                                      </p:to>
                                    </p:set>
                                    <p:animEffect transition="in" filter="box(in)">
                                      <p:cBhvr>
                                        <p:cTn id="12" dur="500"/>
                                        <p:tgtEl>
                                          <p:spTgt spid="166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66915">
                                            <p:txEl>
                                              <p:pRg st="2" end="2"/>
                                            </p:txEl>
                                          </p:spTgt>
                                        </p:tgtEl>
                                        <p:attrNameLst>
                                          <p:attrName>style.visibility</p:attrName>
                                        </p:attrNameLst>
                                      </p:cBhvr>
                                      <p:to>
                                        <p:strVal val="visible"/>
                                      </p:to>
                                    </p:set>
                                    <p:animEffect transition="in" filter="box(in)">
                                      <p:cBhvr>
                                        <p:cTn id="17" dur="500"/>
                                        <p:tgtEl>
                                          <p:spTgt spid="166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latin typeface="Bell MT" pitchFamily="18" charset="0"/>
              </a:rPr>
              <a:t>Plants such as tomatoes, </a:t>
            </a:r>
            <a:r>
              <a:rPr lang="en-US" dirty="0" smtClean="0">
                <a:latin typeface="Bell MT" pitchFamily="18" charset="0"/>
                <a:hlinkClick r:id="rId2" tooltip="Potato"/>
              </a:rPr>
              <a:t>potatoes</a:t>
            </a:r>
            <a:r>
              <a:rPr lang="en-US" dirty="0" smtClean="0">
                <a:latin typeface="Bell MT" pitchFamily="18" charset="0"/>
              </a:rPr>
              <a:t>, </a:t>
            </a:r>
            <a:r>
              <a:rPr lang="en-US" dirty="0" smtClean="0">
                <a:latin typeface="Bell MT" pitchFamily="18" charset="0"/>
                <a:hlinkClick r:id="rId3" tooltip="Avocado"/>
              </a:rPr>
              <a:t>avocados</a:t>
            </a:r>
            <a:r>
              <a:rPr lang="en-US" dirty="0" smtClean="0">
                <a:latin typeface="Bell MT" pitchFamily="18" charset="0"/>
              </a:rPr>
              <a:t>, </a:t>
            </a:r>
            <a:r>
              <a:rPr lang="en-US" dirty="0" smtClean="0">
                <a:latin typeface="Bell MT" pitchFamily="18" charset="0"/>
                <a:hlinkClick r:id="rId4" tooltip="Coconut"/>
              </a:rPr>
              <a:t>coconuts</a:t>
            </a:r>
            <a:r>
              <a:rPr lang="en-US" dirty="0" smtClean="0">
                <a:latin typeface="Bell MT" pitchFamily="18" charset="0"/>
              </a:rPr>
              <a:t>, </a:t>
            </a:r>
            <a:r>
              <a:rPr lang="en-US" dirty="0" smtClean="0">
                <a:latin typeface="Bell MT" pitchFamily="18" charset="0"/>
                <a:hlinkClick r:id="rId5" tooltip="Peach"/>
              </a:rPr>
              <a:t>peaches</a:t>
            </a:r>
            <a:r>
              <a:rPr lang="en-US" dirty="0" smtClean="0">
                <a:latin typeface="Bell MT" pitchFamily="18" charset="0"/>
              </a:rPr>
              <a:t>, </a:t>
            </a:r>
            <a:r>
              <a:rPr lang="en-US" dirty="0" smtClean="0">
                <a:latin typeface="Bell MT" pitchFamily="18" charset="0"/>
                <a:hlinkClick r:id="rId6" tooltip="Pear"/>
              </a:rPr>
              <a:t>pears</a:t>
            </a:r>
            <a:r>
              <a:rPr lang="en-US" dirty="0" smtClean="0">
                <a:latin typeface="Bell MT" pitchFamily="18" charset="0"/>
              </a:rPr>
              <a:t>, </a:t>
            </a:r>
            <a:r>
              <a:rPr lang="en-US" dirty="0" smtClean="0">
                <a:latin typeface="Bell MT" pitchFamily="18" charset="0"/>
                <a:hlinkClick r:id="rId7" tooltip="Apple"/>
              </a:rPr>
              <a:t>apples</a:t>
            </a:r>
            <a:r>
              <a:rPr lang="en-US" dirty="0" smtClean="0">
                <a:latin typeface="Bell MT" pitchFamily="18" charset="0"/>
              </a:rPr>
              <a:t>, </a:t>
            </a:r>
            <a:r>
              <a:rPr lang="en-US" dirty="0" smtClean="0">
                <a:latin typeface="Bell MT" pitchFamily="18" charset="0"/>
                <a:hlinkClick r:id="rId8" tooltip="Chrysanthemum"/>
              </a:rPr>
              <a:t>chrysanthemums</a:t>
            </a:r>
            <a:r>
              <a:rPr lang="en-US" dirty="0" smtClean="0">
                <a:latin typeface="Bell MT" pitchFamily="18" charset="0"/>
              </a:rPr>
              <a:t>, and </a:t>
            </a:r>
            <a:r>
              <a:rPr lang="en-US" dirty="0" smtClean="0">
                <a:latin typeface="Bell MT" pitchFamily="18" charset="0"/>
                <a:hlinkClick r:id="rId9" tooltip="Cucumber"/>
              </a:rPr>
              <a:t>cucumbers</a:t>
            </a:r>
            <a:r>
              <a:rPr lang="en-US" dirty="0" smtClean="0">
                <a:latin typeface="Bell MT" pitchFamily="18" charset="0"/>
              </a:rPr>
              <a:t> are known to be infected with viroids, which can be transmitted by </a:t>
            </a:r>
            <a:r>
              <a:rPr lang="en-US" dirty="0" smtClean="0">
                <a:latin typeface="Bell MT" pitchFamily="18" charset="0"/>
                <a:hlinkClick r:id="rId10" tooltip="Pollen"/>
              </a:rPr>
              <a:t>pollen</a:t>
            </a:r>
            <a:r>
              <a:rPr lang="en-US" dirty="0" smtClean="0">
                <a:latin typeface="Bell MT" pitchFamily="18" charset="0"/>
              </a:rPr>
              <a:t> or </a:t>
            </a:r>
            <a:r>
              <a:rPr lang="en-US" dirty="0" smtClean="0">
                <a:latin typeface="Bell MT" pitchFamily="18" charset="0"/>
                <a:hlinkClick r:id="rId11" tooltip="Seed"/>
              </a:rPr>
              <a:t>seed</a:t>
            </a:r>
            <a:r>
              <a:rPr lang="en-US" dirty="0" smtClean="0">
                <a:latin typeface="Bell MT" pitchFamily="18" charset="0"/>
              </a:rPr>
              <a:t>.</a:t>
            </a:r>
            <a:endParaRPr lang="en-US" b="1" dirty="0" smtClean="0">
              <a:latin typeface="Bell MT" pitchFamily="18" charset="0"/>
            </a:endParaRPr>
          </a:p>
          <a:p>
            <a:r>
              <a:rPr lang="en-US" dirty="0" smtClean="0">
                <a:latin typeface="Bell MT" pitchFamily="18" charset="0"/>
              </a:rPr>
              <a:t>Viroids were discovered and given this name by </a:t>
            </a:r>
            <a:r>
              <a:rPr lang="en-US" b="1" u="sng" dirty="0" smtClean="0">
                <a:solidFill>
                  <a:schemeClr val="accent3">
                    <a:lumMod val="75000"/>
                  </a:schemeClr>
                </a:solidFill>
                <a:latin typeface="Bell MT" pitchFamily="18" charset="0"/>
              </a:rPr>
              <a:t>Theodor O</a:t>
            </a:r>
            <a:r>
              <a:rPr lang="en-US" dirty="0" smtClean="0">
                <a:latin typeface="Bell MT" pitchFamily="18" charset="0"/>
              </a:rPr>
              <a:t>. </a:t>
            </a:r>
            <a:r>
              <a:rPr lang="en-US" b="1" u="sng" dirty="0" smtClean="0">
                <a:solidFill>
                  <a:schemeClr val="accent3">
                    <a:lumMod val="75000"/>
                  </a:schemeClr>
                </a:solidFill>
                <a:latin typeface="Bell MT" pitchFamily="18" charset="0"/>
              </a:rPr>
              <a:t>Diener</a:t>
            </a:r>
            <a:r>
              <a:rPr lang="en-US" dirty="0" smtClean="0">
                <a:latin typeface="Bell MT" pitchFamily="18" charset="0"/>
              </a:rPr>
              <a:t>, a plant pathologist at the Agricultural Research Service in Maryland, in 1971 .</a:t>
            </a:r>
            <a:endParaRPr lang="en-US" dirty="0">
              <a:latin typeface="Bell MT" pitchFamily="18" charset="0"/>
            </a:endParaRPr>
          </a:p>
        </p:txBody>
      </p:sp>
      <p:sp>
        <p:nvSpPr>
          <p:cNvPr id="4" name="Date Placeholder 3"/>
          <p:cNvSpPr>
            <a:spLocks noGrp="1"/>
          </p:cNvSpPr>
          <p:nvPr>
            <p:ph type="dt" sz="half" idx="10"/>
          </p:nvPr>
        </p:nvSpPr>
        <p:spPr/>
        <p:txBody>
          <a:bodyPr/>
          <a:lstStyle/>
          <a:p>
            <a:fld id="{615F2778-EE20-4C47-948F-6675AA8C47EF}"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a:t>
            </a:r>
            <a:r>
              <a:rPr lang="en-US" dirty="0" err="1" smtClean="0"/>
              <a:t>prions</a:t>
            </a:r>
            <a:endParaRPr lang="en-US" dirty="0"/>
          </a:p>
        </p:txBody>
      </p:sp>
      <p:sp>
        <p:nvSpPr>
          <p:cNvPr id="3" name="Content Placeholder 2"/>
          <p:cNvSpPr>
            <a:spLocks noGrp="1"/>
          </p:cNvSpPr>
          <p:nvPr>
            <p:ph idx="1"/>
          </p:nvPr>
        </p:nvSpPr>
        <p:spPr/>
        <p:txBody>
          <a:bodyPr>
            <a:normAutofit/>
          </a:bodyPr>
          <a:lstStyle/>
          <a:p>
            <a:pPr lvl="1"/>
            <a:r>
              <a:rPr lang="en-US" sz="3600" dirty="0" smtClean="0">
                <a:latin typeface="Bell MT" pitchFamily="18" charset="0"/>
              </a:rPr>
              <a:t>Mutation  - different folding properties</a:t>
            </a:r>
          </a:p>
          <a:p>
            <a:pPr lvl="1"/>
            <a:r>
              <a:rPr lang="en-US" sz="3600" dirty="0" smtClean="0">
                <a:latin typeface="Bell MT" pitchFamily="18" charset="0"/>
              </a:rPr>
              <a:t>Mutated protein resistant to proteases</a:t>
            </a:r>
          </a:p>
          <a:p>
            <a:pPr lvl="2"/>
            <a:r>
              <a:rPr lang="en-US" sz="3600" dirty="0" smtClean="0">
                <a:latin typeface="Bell MT" pitchFamily="18" charset="0"/>
              </a:rPr>
              <a:t>Normal protein sensitive</a:t>
            </a:r>
          </a:p>
          <a:p>
            <a:pPr lvl="1"/>
            <a:r>
              <a:rPr lang="en-US" sz="3600" dirty="0" smtClean="0">
                <a:latin typeface="Bell MT" pitchFamily="18" charset="0"/>
              </a:rPr>
              <a:t>Resists UV light and nucleases</a:t>
            </a:r>
          </a:p>
          <a:p>
            <a:pPr lvl="2"/>
            <a:r>
              <a:rPr lang="en-US" sz="3600" dirty="0" smtClean="0">
                <a:latin typeface="Bell MT" pitchFamily="18" charset="0"/>
              </a:rPr>
              <a:t>Due to lack of nucleic acid</a:t>
            </a:r>
          </a:p>
          <a:p>
            <a:pPr lvl="1"/>
            <a:r>
              <a:rPr lang="en-US" sz="3600" dirty="0" smtClean="0">
                <a:latin typeface="Bell MT" pitchFamily="18" charset="0"/>
              </a:rPr>
              <a:t>Inactivated by chemicals that denature proteins</a:t>
            </a:r>
          </a:p>
          <a:p>
            <a:pPr lvl="0">
              <a:buNone/>
            </a:pPr>
            <a:endParaRPr lang="en-US" sz="3600" b="1" dirty="0" smtClean="0">
              <a:solidFill>
                <a:schemeClr val="accent1">
                  <a:satMod val="150000"/>
                </a:schemeClr>
              </a:solidFill>
              <a:latin typeface="Bell MT" pitchFamily="18" charset="0"/>
            </a:endParaRPr>
          </a:p>
          <a:p>
            <a:endParaRPr lang="en-US" sz="3600" dirty="0">
              <a:latin typeface="Bell MT" pitchFamily="18" charset="0"/>
            </a:endParaRPr>
          </a:p>
        </p:txBody>
      </p:sp>
      <p:sp>
        <p:nvSpPr>
          <p:cNvPr id="4" name="Date Placeholder 3"/>
          <p:cNvSpPr>
            <a:spLocks noGrp="1"/>
          </p:cNvSpPr>
          <p:nvPr>
            <p:ph type="dt" sz="half" idx="10"/>
          </p:nvPr>
        </p:nvSpPr>
        <p:spPr/>
        <p:txBody>
          <a:bodyPr/>
          <a:lstStyle/>
          <a:p>
            <a:fld id="{82B88488-6221-4612-9242-4534B17ABE56}"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Viroid Structure.</a:t>
            </a:r>
            <a:endParaRPr lang="en-US" dirty="0"/>
          </a:p>
        </p:txBody>
      </p:sp>
      <p:sp>
        <p:nvSpPr>
          <p:cNvPr id="3" name="Content Placeholder 2"/>
          <p:cNvSpPr>
            <a:spLocks noGrp="1"/>
          </p:cNvSpPr>
          <p:nvPr>
            <p:ph idx="1"/>
          </p:nvPr>
        </p:nvSpPr>
        <p:spPr/>
        <p:txBody>
          <a:bodyPr>
            <a:normAutofit/>
          </a:bodyPr>
          <a:lstStyle/>
          <a:p>
            <a:r>
              <a:rPr lang="en-US" dirty="0" smtClean="0"/>
              <a:t>The closed single-stranded RNA circle</a:t>
            </a:r>
          </a:p>
          <a:p>
            <a:r>
              <a:rPr lang="en-US" dirty="0" smtClean="0"/>
              <a:t>has extensive intrastrand base pairing and interspersed unpaired loops.</a:t>
            </a:r>
          </a:p>
          <a:p>
            <a:r>
              <a:rPr lang="en-US" dirty="0" smtClean="0"/>
              <a:t>Viroids have five domains. Most changes in viroid </a:t>
            </a:r>
            <a:r>
              <a:rPr lang="en-US" dirty="0" err="1" smtClean="0"/>
              <a:t>pathogenicity</a:t>
            </a:r>
            <a:r>
              <a:rPr lang="en-US" dirty="0" smtClean="0"/>
              <a:t> </a:t>
            </a:r>
            <a:r>
              <a:rPr lang="en-US" dirty="0" smtClean="0"/>
              <a:t>seem to </a:t>
            </a:r>
            <a:r>
              <a:rPr lang="en-US" dirty="0" smtClean="0"/>
              <a:t>arise from variations in the P and TL domains.</a:t>
            </a:r>
          </a:p>
          <a:p>
            <a:endParaRPr lang="en-US" dirty="0"/>
          </a:p>
        </p:txBody>
      </p:sp>
      <p:sp>
        <p:nvSpPr>
          <p:cNvPr id="4" name="Date Placeholder 3"/>
          <p:cNvSpPr>
            <a:spLocks noGrp="1"/>
          </p:cNvSpPr>
          <p:nvPr>
            <p:ph type="dt" sz="half" idx="10"/>
          </p:nvPr>
        </p:nvSpPr>
        <p:spPr/>
        <p:txBody>
          <a:bodyPr/>
          <a:lstStyle/>
          <a:p>
            <a:fld id="{85A5F09E-0E2D-4ECD-A80B-0A1BD6EA867B}"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solidFill>
                  <a:srgbClr val="000000"/>
                </a:solidFill>
                <a:latin typeface="Bell MT" pitchFamily="18" charset="0"/>
                <a:ea typeface="Times New Roman" pitchFamily="18" charset="0"/>
                <a:cs typeface="Arial" pitchFamily="34" charset="0"/>
              </a:rPr>
              <a:t>Viroids consist of short strands of the nucleic acid </a:t>
            </a:r>
            <a:r>
              <a:rPr lang="en-US" dirty="0" smtClean="0">
                <a:solidFill>
                  <a:srgbClr val="002BB8"/>
                </a:solidFill>
                <a:latin typeface="Bell MT" pitchFamily="18" charset="0"/>
                <a:ea typeface="Times New Roman" pitchFamily="18" charset="0"/>
                <a:cs typeface="Arial" pitchFamily="34" charset="0"/>
                <a:hlinkClick r:id="rId2" tooltip="RNA"/>
              </a:rPr>
              <a:t>RNA</a:t>
            </a:r>
            <a:r>
              <a:rPr lang="en-US" dirty="0" smtClean="0">
                <a:solidFill>
                  <a:srgbClr val="000000"/>
                </a:solidFill>
                <a:latin typeface="Bell MT" pitchFamily="18" charset="0"/>
                <a:ea typeface="Times New Roman" pitchFamily="18" charset="0"/>
                <a:cs typeface="Arial" pitchFamily="34" charset="0"/>
              </a:rPr>
              <a:t> without a protein coat. They lack any </a:t>
            </a:r>
            <a:r>
              <a:rPr lang="en-US" dirty="0" smtClean="0">
                <a:solidFill>
                  <a:srgbClr val="002BB8"/>
                </a:solidFill>
                <a:latin typeface="Bell MT" pitchFamily="18" charset="0"/>
                <a:ea typeface="Times New Roman" pitchFamily="18" charset="0"/>
                <a:cs typeface="Arial" pitchFamily="34" charset="0"/>
                <a:hlinkClick r:id="rId3" tooltip="DNA"/>
              </a:rPr>
              <a:t>DNA</a:t>
            </a:r>
            <a:r>
              <a:rPr lang="en-US" dirty="0" smtClean="0">
                <a:solidFill>
                  <a:srgbClr val="000000"/>
                </a:solidFill>
                <a:latin typeface="Bell MT" pitchFamily="18" charset="0"/>
                <a:ea typeface="Times New Roman" pitchFamily="18" charset="0"/>
                <a:cs typeface="Arial" pitchFamily="34" charset="0"/>
              </a:rPr>
              <a:t>.</a:t>
            </a:r>
          </a:p>
          <a:p>
            <a:pPr lvl="0"/>
            <a:r>
              <a:rPr lang="en-US" dirty="0" smtClean="0">
                <a:solidFill>
                  <a:srgbClr val="000000"/>
                </a:solidFill>
                <a:latin typeface="Bell MT" pitchFamily="18" charset="0"/>
                <a:ea typeface="Times New Roman" pitchFamily="18" charset="0"/>
                <a:cs typeface="Arial" pitchFamily="34" charset="0"/>
              </a:rPr>
              <a:t> Viroids differ from viruses in that viruses, at their most basic level, consist of </a:t>
            </a:r>
            <a:r>
              <a:rPr lang="en-US" dirty="0" smtClean="0">
                <a:solidFill>
                  <a:srgbClr val="002BB8"/>
                </a:solidFill>
                <a:latin typeface="Bell MT" pitchFamily="18" charset="0"/>
                <a:ea typeface="Times New Roman" pitchFamily="18" charset="0"/>
                <a:cs typeface="Arial" pitchFamily="34" charset="0"/>
                <a:hlinkClick r:id="rId4" tooltip="Gene"/>
              </a:rPr>
              <a:t>genetic material</a:t>
            </a:r>
            <a:r>
              <a:rPr lang="en-US" dirty="0" smtClean="0">
                <a:solidFill>
                  <a:srgbClr val="000000"/>
                </a:solidFill>
                <a:latin typeface="Bell MT" pitchFamily="18" charset="0"/>
                <a:ea typeface="Times New Roman" pitchFamily="18" charset="0"/>
                <a:cs typeface="Arial" pitchFamily="34" charset="0"/>
              </a:rPr>
              <a:t> (DNA or RNA) </a:t>
            </a:r>
            <a:r>
              <a:rPr lang="en-US" i="1" dirty="0" smtClean="0">
                <a:solidFill>
                  <a:srgbClr val="000000"/>
                </a:solidFill>
                <a:latin typeface="Bell MT" pitchFamily="18" charset="0"/>
                <a:ea typeface="Times New Roman" pitchFamily="18" charset="0"/>
                <a:cs typeface="Arial" pitchFamily="34" charset="0"/>
              </a:rPr>
              <a:t>contained within</a:t>
            </a:r>
            <a:r>
              <a:rPr lang="en-US" dirty="0" smtClean="0">
                <a:solidFill>
                  <a:srgbClr val="000000"/>
                </a:solidFill>
                <a:latin typeface="Bell MT" pitchFamily="18" charset="0"/>
                <a:ea typeface="Times New Roman" pitchFamily="18" charset="0"/>
                <a:cs typeface="Arial" pitchFamily="34" charset="0"/>
              </a:rPr>
              <a:t> a protective </a:t>
            </a:r>
            <a:r>
              <a:rPr lang="en-US" dirty="0" smtClean="0">
                <a:solidFill>
                  <a:srgbClr val="002BB8"/>
                </a:solidFill>
                <a:latin typeface="Bell MT" pitchFamily="18" charset="0"/>
                <a:ea typeface="Times New Roman" pitchFamily="18" charset="0"/>
                <a:cs typeface="Arial" pitchFamily="34" charset="0"/>
                <a:hlinkClick r:id="rId5" tooltip="Protein"/>
              </a:rPr>
              <a:t>protein</a:t>
            </a:r>
            <a:r>
              <a:rPr lang="en-US" dirty="0" smtClean="0">
                <a:solidFill>
                  <a:srgbClr val="000000"/>
                </a:solidFill>
                <a:latin typeface="Bell MT" pitchFamily="18" charset="0"/>
                <a:ea typeface="Times New Roman" pitchFamily="18" charset="0"/>
                <a:cs typeface="Arial" pitchFamily="34" charset="0"/>
              </a:rPr>
              <a:t> shell.</a:t>
            </a:r>
          </a:p>
          <a:p>
            <a:pPr lvl="0"/>
            <a:r>
              <a:rPr lang="en-US" dirty="0" smtClean="0">
                <a:solidFill>
                  <a:srgbClr val="000000"/>
                </a:solidFill>
                <a:latin typeface="Bell MT" pitchFamily="18" charset="0"/>
                <a:ea typeface="Times New Roman" pitchFamily="18" charset="0"/>
                <a:cs typeface="Arial" pitchFamily="34" charset="0"/>
              </a:rPr>
              <a:t> Viroids differ from </a:t>
            </a:r>
            <a:r>
              <a:rPr lang="en-US" dirty="0" smtClean="0">
                <a:solidFill>
                  <a:srgbClr val="002BB8"/>
                </a:solidFill>
                <a:latin typeface="Bell MT" pitchFamily="18" charset="0"/>
                <a:ea typeface="Times New Roman" pitchFamily="18" charset="0"/>
                <a:cs typeface="Arial" pitchFamily="34" charset="0"/>
                <a:hlinkClick r:id="rId6" tooltip="Prion"/>
              </a:rPr>
              <a:t>prions</a:t>
            </a:r>
            <a:r>
              <a:rPr lang="en-US" dirty="0" smtClean="0">
                <a:solidFill>
                  <a:srgbClr val="000000"/>
                </a:solidFill>
                <a:latin typeface="Bell MT" pitchFamily="18" charset="0"/>
                <a:ea typeface="Times New Roman" pitchFamily="18" charset="0"/>
                <a:cs typeface="Arial" pitchFamily="34" charset="0"/>
              </a:rPr>
              <a:t>, another type of subviral infectious agent, in that prions are made </a:t>
            </a:r>
            <a:r>
              <a:rPr lang="en-US" i="1" dirty="0" smtClean="0">
                <a:solidFill>
                  <a:srgbClr val="000000"/>
                </a:solidFill>
                <a:latin typeface="Bell MT" pitchFamily="18" charset="0"/>
                <a:ea typeface="Times New Roman" pitchFamily="18" charset="0"/>
                <a:cs typeface="Arial" pitchFamily="34" charset="0"/>
              </a:rPr>
              <a:t>only of</a:t>
            </a:r>
            <a:r>
              <a:rPr lang="en-US" dirty="0" smtClean="0">
                <a:solidFill>
                  <a:srgbClr val="000000"/>
                </a:solidFill>
                <a:latin typeface="Bell MT" pitchFamily="18" charset="0"/>
                <a:ea typeface="Times New Roman" pitchFamily="18" charset="0"/>
                <a:cs typeface="Arial" pitchFamily="34" charset="0"/>
              </a:rPr>
              <a:t>  protein, lacking </a:t>
            </a:r>
            <a:r>
              <a:rPr lang="en-US" dirty="0" smtClean="0">
                <a:solidFill>
                  <a:srgbClr val="002BB8"/>
                </a:solidFill>
                <a:latin typeface="Bell MT" pitchFamily="18" charset="0"/>
                <a:ea typeface="Times New Roman" pitchFamily="18" charset="0"/>
                <a:cs typeface="Arial" pitchFamily="34" charset="0"/>
                <a:hlinkClick r:id="rId7" tooltip="Nucleic acid"/>
              </a:rPr>
              <a:t>nucleic acid</a:t>
            </a:r>
            <a:r>
              <a:rPr lang="en-US" dirty="0" smtClean="0">
                <a:solidFill>
                  <a:srgbClr val="000000"/>
                </a:solidFill>
                <a:latin typeface="Bell MT" pitchFamily="18" charset="0"/>
                <a:ea typeface="Times New Roman" pitchFamily="18" charset="0"/>
                <a:cs typeface="Arial" pitchFamily="34" charset="0"/>
              </a:rPr>
              <a:t>.</a:t>
            </a:r>
            <a:endParaRPr lang="en-US" sz="6000"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D593EF44-05F3-4FE2-882F-788B911589A8}"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4"/>
          <p:cNvPicPr>
            <a:picLocks noGrp="1" noChangeAspect="1" noChangeArrowheads="1"/>
          </p:cNvPicPr>
          <p:nvPr>
            <p:ph idx="1"/>
          </p:nvPr>
        </p:nvPicPr>
        <p:blipFill>
          <a:blip r:embed="rId2" cstate="print"/>
          <a:srcRect b="12167"/>
          <a:stretch>
            <a:fillRect/>
          </a:stretch>
        </p:blipFill>
        <p:spPr bwMode="auto">
          <a:xfrm>
            <a:off x="1811327" y="1774825"/>
            <a:ext cx="5521346" cy="4625975"/>
          </a:xfrm>
          <a:prstGeom prst="rect">
            <a:avLst/>
          </a:prstGeom>
          <a:noFill/>
        </p:spPr>
      </p:pic>
      <p:sp>
        <p:nvSpPr>
          <p:cNvPr id="5" name="Date Placeholder 4"/>
          <p:cNvSpPr>
            <a:spLocks noGrp="1"/>
          </p:cNvSpPr>
          <p:nvPr>
            <p:ph type="dt" sz="half" idx="10"/>
          </p:nvPr>
        </p:nvSpPr>
        <p:spPr/>
        <p:txBody>
          <a:bodyPr/>
          <a:lstStyle/>
          <a:p>
            <a:fld id="{E7C7427B-AFBC-41BD-90E9-8CDB3FBF9954}"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latin typeface="Bell MT" pitchFamily="18" charset="0"/>
              </a:rPr>
              <a:t>The smallest viroid identified so far is a 220 nucleobase scRNA (small cytoplasmic RNA) associated with the rice yellow mottle sobemovirus (RYMV) (Collins et al. 1998). </a:t>
            </a:r>
          </a:p>
          <a:p>
            <a:r>
              <a:rPr lang="en-US" dirty="0" smtClean="0">
                <a:latin typeface="Bell MT" pitchFamily="18" charset="0"/>
              </a:rPr>
              <a:t>In comparison, the genome of the smallest known viruses capable of causing an infection by themselves are around two kilobases in size.</a:t>
            </a:r>
          </a:p>
          <a:p>
            <a:r>
              <a:rPr lang="en-US" dirty="0" smtClean="0">
                <a:latin typeface="Bell MT" pitchFamily="18" charset="0"/>
              </a:rPr>
              <a:t> Many viroids consist of only 300 to 400 </a:t>
            </a:r>
            <a:r>
              <a:rPr lang="en-US" dirty="0" smtClean="0">
                <a:latin typeface="Bell MT" pitchFamily="18" charset="0"/>
                <a:hlinkClick r:id="rId2" tooltip="Nucleotide"/>
              </a:rPr>
              <a:t>nucleotides</a:t>
            </a:r>
            <a:r>
              <a:rPr lang="en-US" dirty="0" smtClean="0">
                <a:latin typeface="Bell MT" pitchFamily="18" charset="0"/>
              </a:rPr>
              <a:t>.</a:t>
            </a:r>
            <a:endParaRPr lang="en-US" b="1"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3FCC5184-BA6A-4060-8115-C9FBA49A10C5}"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latin typeface="Bell MT" pitchFamily="18" charset="0"/>
              </a:rPr>
              <a:t>Viroid RNA does not code for any known protein; some even lack the AUG initiation codon. </a:t>
            </a:r>
          </a:p>
          <a:p>
            <a:r>
              <a:rPr lang="en-US" dirty="0" smtClean="0">
                <a:latin typeface="Bell MT" pitchFamily="18" charset="0"/>
              </a:rPr>
              <a:t>Nonetheless, they replicate autonomously in host cells. </a:t>
            </a:r>
          </a:p>
          <a:p>
            <a:r>
              <a:rPr lang="en-US" dirty="0" smtClean="0">
                <a:latin typeface="Bell MT" pitchFamily="18" charset="0"/>
              </a:rPr>
              <a:t>The replication mechanism involves interaction with RNA polymerase II, an </a:t>
            </a:r>
            <a:r>
              <a:rPr lang="en-US" dirty="0" smtClean="0">
                <a:latin typeface="Bell MT" pitchFamily="18" charset="0"/>
                <a:hlinkClick r:id="rId2" tooltip="Enzyme"/>
              </a:rPr>
              <a:t>enzyme</a:t>
            </a:r>
            <a:r>
              <a:rPr lang="en-US" dirty="0" smtClean="0">
                <a:latin typeface="Bell MT" pitchFamily="18" charset="0"/>
              </a:rPr>
              <a:t> normally associated with synthesis of </a:t>
            </a:r>
            <a:r>
              <a:rPr lang="en-US" dirty="0" smtClean="0">
                <a:latin typeface="Bell MT" pitchFamily="18" charset="0"/>
                <a:hlinkClick r:id="rId3" tooltip="Messenger RNA"/>
              </a:rPr>
              <a:t>messenger RNA</a:t>
            </a:r>
            <a:r>
              <a:rPr lang="en-US" dirty="0" smtClean="0">
                <a:latin typeface="Bell MT" pitchFamily="18" charset="0"/>
              </a:rPr>
              <a:t>, and "rolling circle" synthesis of new RNA. </a:t>
            </a:r>
            <a:endParaRPr lang="en-US" dirty="0">
              <a:latin typeface="Bell MT" pitchFamily="18" charset="0"/>
            </a:endParaRPr>
          </a:p>
        </p:txBody>
      </p:sp>
      <p:sp>
        <p:nvSpPr>
          <p:cNvPr id="4" name="Date Placeholder 3"/>
          <p:cNvSpPr>
            <a:spLocks noGrp="1"/>
          </p:cNvSpPr>
          <p:nvPr>
            <p:ph type="dt" sz="half" idx="10"/>
          </p:nvPr>
        </p:nvSpPr>
        <p:spPr/>
        <p:txBody>
          <a:bodyPr/>
          <a:lstStyle/>
          <a:p>
            <a:fld id="{04D812AC-843F-47FF-8407-0610817743F0}"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latin typeface="Bell MT" pitchFamily="18" charset="0"/>
              </a:rPr>
              <a:t>Some viroids are ribozymes, having RNA enzyme properties that allow self-cleavage and ligation of unit-size genomes from larger replication intermediates. It has been proposed that viroids are "escaped introns."</a:t>
            </a:r>
            <a:endParaRPr lang="en-US" b="1" dirty="0" smtClean="0">
              <a:latin typeface="Bell MT" pitchFamily="18" charset="0"/>
            </a:endParaRPr>
          </a:p>
          <a:p>
            <a:r>
              <a:rPr lang="en-US" dirty="0" smtClean="0">
                <a:latin typeface="Bell MT" pitchFamily="18" charset="0"/>
              </a:rPr>
              <a:t>Not all viroids are known to be pathogenic, but some are serious pathogens of plants. Viroids are usually transmitted by </a:t>
            </a:r>
            <a:r>
              <a:rPr lang="en-US" dirty="0" smtClean="0">
                <a:latin typeface="Bell MT" pitchFamily="18" charset="0"/>
                <a:hlinkClick r:id="rId2" tooltip="Seed"/>
              </a:rPr>
              <a:t>seed</a:t>
            </a:r>
            <a:r>
              <a:rPr lang="en-US" dirty="0" smtClean="0">
                <a:latin typeface="Bell MT" pitchFamily="18" charset="0"/>
              </a:rPr>
              <a:t> or </a:t>
            </a:r>
            <a:r>
              <a:rPr lang="en-US" dirty="0" smtClean="0">
                <a:latin typeface="Bell MT" pitchFamily="18" charset="0"/>
                <a:hlinkClick r:id="rId3" tooltip="Pollen"/>
              </a:rPr>
              <a:t>pollen</a:t>
            </a:r>
            <a:r>
              <a:rPr lang="en-US" dirty="0" smtClean="0">
                <a:latin typeface="Bell MT" pitchFamily="18" charset="0"/>
              </a:rPr>
              <a:t>, but may be transported by farm implements as well.</a:t>
            </a:r>
          </a:p>
          <a:p>
            <a:r>
              <a:rPr lang="en-US" dirty="0" smtClean="0">
                <a:latin typeface="Bell MT" pitchFamily="18" charset="0"/>
              </a:rPr>
              <a:t> Infected plants can show distorted growth and sometimes are killed by the viroid.</a:t>
            </a:r>
            <a:endParaRPr lang="en-US" b="1"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D7F6BF13-D77F-4874-8388-0CCEFBD1CFC1}"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Bell MT" pitchFamily="18" charset="0"/>
              </a:rPr>
              <a:t>The first viroid to be identified was the </a:t>
            </a:r>
            <a:r>
              <a:rPr lang="en-US" i="1" dirty="0" smtClean="0">
                <a:latin typeface="Bell MT" pitchFamily="18" charset="0"/>
              </a:rPr>
              <a:t>Potato spindle tuber viroid</a:t>
            </a:r>
            <a:r>
              <a:rPr lang="en-US" dirty="0" smtClean="0">
                <a:latin typeface="Bell MT" pitchFamily="18" charset="0"/>
              </a:rPr>
              <a:t> (PSTVd). Some 33 </a:t>
            </a:r>
            <a:r>
              <a:rPr lang="en-US" dirty="0" smtClean="0">
                <a:latin typeface="Bell MT" pitchFamily="18" charset="0"/>
                <a:hlinkClick r:id="rId2" tooltip="Species"/>
              </a:rPr>
              <a:t>species</a:t>
            </a:r>
            <a:r>
              <a:rPr lang="en-US" dirty="0" smtClean="0">
                <a:latin typeface="Bell MT" pitchFamily="18" charset="0"/>
              </a:rPr>
              <a:t> of viroids have been identified.</a:t>
            </a:r>
            <a:endParaRPr lang="en-US" b="1" dirty="0" smtClean="0">
              <a:latin typeface="Bell MT" pitchFamily="18" charset="0"/>
            </a:endParaRPr>
          </a:p>
          <a:p>
            <a:r>
              <a:rPr lang="en-US" dirty="0" smtClean="0">
                <a:latin typeface="Bell MT" pitchFamily="18" charset="0"/>
              </a:rPr>
              <a:t>PSTVd is commonly used in research experiments in viroids. A total of 359 nucleotides are included in this viroid (Davis et al. 1999).</a:t>
            </a:r>
            <a:endParaRPr lang="en-US" b="1"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D47C34F7-288A-4216-951C-CB606776CD55}"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Structure-</a:t>
            </a:r>
            <a:r>
              <a:rPr lang="en-IN" dirty="0" err="1" smtClean="0"/>
              <a:t>viroid</a:t>
            </a:r>
            <a:r>
              <a:rPr lang="en-IN" dirty="0" smtClean="0"/>
              <a:t> </a:t>
            </a:r>
            <a:r>
              <a:rPr lang="en-IN" dirty="0" err="1" smtClean="0"/>
              <a:t>ribozymes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IN" dirty="0" smtClean="0">
                <a:latin typeface="Bell MT" pitchFamily="18" charset="0"/>
              </a:rPr>
              <a:t>Viroids are infectious agents composed exclusively of a single piece of circular single stranded RNA which has some double-stranded regions.</a:t>
            </a:r>
            <a:endParaRPr lang="en-US" dirty="0" smtClean="0">
              <a:latin typeface="Bell MT" pitchFamily="18" charset="0"/>
            </a:endParaRPr>
          </a:p>
          <a:p>
            <a:r>
              <a:rPr lang="en-IN" dirty="0" smtClean="0">
                <a:latin typeface="Bell MT" pitchFamily="18" charset="0"/>
              </a:rPr>
              <a:t>Because of their simplified structures both prions and viroids are sometimes called </a:t>
            </a:r>
            <a:r>
              <a:rPr lang="en-IN" b="1" u="sng" dirty="0" smtClean="0">
                <a:latin typeface="Bell MT" pitchFamily="18" charset="0"/>
              </a:rPr>
              <a:t>sub viral particles</a:t>
            </a:r>
            <a:r>
              <a:rPr lang="en-IN" dirty="0" smtClean="0">
                <a:latin typeface="Bell MT" pitchFamily="18" charset="0"/>
              </a:rPr>
              <a:t>. Viroids mainly cause plant diseases but have recently been reported to cause a human </a:t>
            </a:r>
            <a:r>
              <a:rPr lang="en-IN" dirty="0" smtClean="0">
                <a:latin typeface="Bell MT" pitchFamily="18" charset="0"/>
              </a:rPr>
              <a:t>disease (hepatitis </a:t>
            </a:r>
            <a:r>
              <a:rPr lang="en-IN" dirty="0" smtClean="0">
                <a:latin typeface="Bell MT" pitchFamily="18" charset="0"/>
              </a:rPr>
              <a:t>D). </a:t>
            </a:r>
            <a:r>
              <a:rPr lang="en-US" dirty="0" smtClean="0">
                <a:latin typeface="Bell MT" pitchFamily="18" charset="0"/>
              </a:rPr>
              <a:t>This disease </a:t>
            </a:r>
            <a:r>
              <a:rPr lang="en-US" dirty="0" smtClean="0">
                <a:latin typeface="Bell MT" pitchFamily="18" charset="0"/>
              </a:rPr>
              <a:t>is caused by a </a:t>
            </a:r>
            <a:r>
              <a:rPr lang="en-US" dirty="0" err="1" smtClean="0">
                <a:latin typeface="Bell MT" pitchFamily="18" charset="0"/>
              </a:rPr>
              <a:t>viroid</a:t>
            </a:r>
            <a:r>
              <a:rPr lang="en-US" dirty="0" smtClean="0">
                <a:latin typeface="Bell MT" pitchFamily="18" charset="0"/>
              </a:rPr>
              <a:t> enclosed in a hepatitis B virus </a:t>
            </a:r>
            <a:r>
              <a:rPr lang="en-US" dirty="0" err="1" smtClean="0">
                <a:latin typeface="Bell MT" pitchFamily="18" charset="0"/>
              </a:rPr>
              <a:t>capsid</a:t>
            </a:r>
            <a:r>
              <a:rPr lang="en-US" dirty="0" smtClean="0">
                <a:latin typeface="Bell MT" pitchFamily="18" charset="0"/>
              </a:rPr>
              <a:t>.</a:t>
            </a:r>
            <a:endParaRPr lang="en-IN" dirty="0" smtClean="0">
              <a:latin typeface="Bell MT" pitchFamily="18" charset="0"/>
            </a:endParaRPr>
          </a:p>
          <a:p>
            <a:endParaRPr lang="en-US" dirty="0" smtClean="0">
              <a:latin typeface="Bell MT" pitchFamily="18" charset="0"/>
            </a:endParaRPr>
          </a:p>
          <a:p>
            <a:r>
              <a:rPr lang="en-IN" dirty="0" smtClean="0">
                <a:latin typeface="Bell MT" pitchFamily="18" charset="0"/>
              </a:rPr>
              <a:t>Catalytic RNAs are those that have the intrinsic ability to break and form covalent bonds; Viroids are catalytic RNA's (ribozymes) that cleave RNA to produce fragments containing a 5'-hydroxyl and a 2', 3'-cyclic phosphate</a:t>
            </a:r>
            <a:r>
              <a:rPr lang="en-IN" dirty="0" smtClean="0">
                <a:latin typeface="Bell MT" pitchFamily="18" charset="0"/>
              </a:rPr>
              <a:t>.</a:t>
            </a:r>
          </a:p>
          <a:p>
            <a:endParaRPr lang="en-US" dirty="0" smtClean="0">
              <a:latin typeface="Bell MT" pitchFamily="18" charset="0"/>
            </a:endParaRPr>
          </a:p>
          <a:p>
            <a:r>
              <a:rPr lang="en-IN" dirty="0" smtClean="0">
                <a:latin typeface="Bell MT" pitchFamily="18" charset="0"/>
              </a:rPr>
              <a:t>This is a nonhydrolytic reaction in which the same number of phosphodiester bonds are maintained and the transesterification reaction is theoretically reversible. This reaction is considered to play an essential role in the replication of these RNAs </a:t>
            </a:r>
            <a:r>
              <a:rPr lang="en-IN" i="1" dirty="0" smtClean="0">
                <a:latin typeface="Bell MT" pitchFamily="18" charset="0"/>
              </a:rPr>
              <a:t>in vivo</a:t>
            </a:r>
            <a:r>
              <a:rPr lang="en-IN" dirty="0" smtClean="0">
                <a:latin typeface="Bell MT" pitchFamily="18" charset="0"/>
              </a:rPr>
              <a:t>. Such reactions are all intramolecular and hence quasi-catalytic with single turnover. These RNAs can be manipulated, however, to provide true catalytic cleavage in trans-reactions</a:t>
            </a:r>
            <a:r>
              <a:rPr lang="en-IN" dirty="0" smtClean="0">
                <a:latin typeface="Bell MT" pitchFamily="18" charset="0"/>
              </a:rPr>
              <a:t>.</a:t>
            </a:r>
            <a:endParaRPr lang="en-US" dirty="0" smtClean="0">
              <a:latin typeface="Bell MT" pitchFamily="18" charset="0"/>
            </a:endParaRPr>
          </a:p>
        </p:txBody>
      </p:sp>
      <p:sp>
        <p:nvSpPr>
          <p:cNvPr id="4" name="Date Placeholder 3"/>
          <p:cNvSpPr>
            <a:spLocks noGrp="1"/>
          </p:cNvSpPr>
          <p:nvPr>
            <p:ph type="dt" sz="half" idx="10"/>
          </p:nvPr>
        </p:nvSpPr>
        <p:spPr/>
        <p:txBody>
          <a:bodyPr/>
          <a:lstStyle/>
          <a:p>
            <a:fld id="{06B4979C-B000-42E3-9726-C7025CE45AEB}"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2057400" y="1295400"/>
            <a:ext cx="4857750" cy="3657600"/>
          </a:xfrm>
          <a:prstGeom prst="rect">
            <a:avLst/>
          </a:prstGeom>
          <a:noFill/>
          <a:ln w="9525">
            <a:noFill/>
            <a:miter lim="800000"/>
            <a:headEnd/>
            <a:tailEnd/>
          </a:ln>
        </p:spPr>
      </p:pic>
      <p:sp>
        <p:nvSpPr>
          <p:cNvPr id="6" name="TextBox 5"/>
          <p:cNvSpPr txBox="1"/>
          <p:nvPr/>
        </p:nvSpPr>
        <p:spPr>
          <a:xfrm>
            <a:off x="838200" y="4953000"/>
            <a:ext cx="7086600" cy="1477328"/>
          </a:xfrm>
          <a:prstGeom prst="rect">
            <a:avLst/>
          </a:prstGeom>
          <a:noFill/>
        </p:spPr>
        <p:txBody>
          <a:bodyPr wrap="square" rtlCol="0">
            <a:spAutoFit/>
          </a:bodyPr>
          <a:lstStyle/>
          <a:p>
            <a:r>
              <a:rPr lang="en-US" dirty="0"/>
              <a:t>Asymmetric </a:t>
            </a:r>
            <a:r>
              <a:rPr lang="en-US" dirty="0" smtClean="0"/>
              <a:t>model </a:t>
            </a:r>
            <a:r>
              <a:rPr lang="en-US" dirty="0"/>
              <a:t>of rolling-circle replication. </a:t>
            </a:r>
            <a:r>
              <a:rPr lang="en-US" dirty="0" smtClean="0"/>
              <a:t>An infecting </a:t>
            </a:r>
            <a:r>
              <a:rPr lang="en-US" dirty="0"/>
              <a:t>circular plus strand (+) </a:t>
            </a:r>
            <a:r>
              <a:rPr lang="en-US" dirty="0" smtClean="0"/>
              <a:t>becomes </a:t>
            </a:r>
            <a:r>
              <a:rPr lang="en-US" dirty="0"/>
              <a:t>a template for minus-strand (-) synthesis (step 1). </a:t>
            </a:r>
            <a:r>
              <a:rPr lang="en-US" dirty="0" smtClean="0"/>
              <a:t>A </a:t>
            </a:r>
            <a:r>
              <a:rPr lang="en-US" dirty="0" err="1" smtClean="0"/>
              <a:t>multimeric</a:t>
            </a:r>
            <a:r>
              <a:rPr lang="en-US" dirty="0" smtClean="0"/>
              <a:t> linear </a:t>
            </a:r>
            <a:r>
              <a:rPr lang="en-US" dirty="0"/>
              <a:t>minus strand is copied into a </a:t>
            </a:r>
            <a:r>
              <a:rPr lang="en-US" dirty="0" err="1"/>
              <a:t>multimeric</a:t>
            </a:r>
            <a:r>
              <a:rPr lang="en-US" dirty="0"/>
              <a:t> plus-strand precursor (step 3), and the plus-strand precursor is cleaved (step 4) and </a:t>
            </a:r>
            <a:r>
              <a:rPr lang="en-US" dirty="0" smtClean="0"/>
              <a:t>circularized  (</a:t>
            </a:r>
            <a:r>
              <a:rPr lang="en-US" dirty="0"/>
              <a:t>step 5).</a:t>
            </a:r>
          </a:p>
        </p:txBody>
      </p:sp>
      <p:sp>
        <p:nvSpPr>
          <p:cNvPr id="7" name="TextBox 6"/>
          <p:cNvSpPr txBox="1"/>
          <p:nvPr/>
        </p:nvSpPr>
        <p:spPr>
          <a:xfrm>
            <a:off x="2971800" y="228600"/>
            <a:ext cx="2819400" cy="523220"/>
          </a:xfrm>
          <a:prstGeom prst="rect">
            <a:avLst/>
          </a:prstGeom>
          <a:noFill/>
        </p:spPr>
        <p:txBody>
          <a:bodyPr wrap="square" rtlCol="0">
            <a:spAutoFit/>
          </a:bodyPr>
          <a:lstStyle/>
          <a:p>
            <a:r>
              <a:rPr lang="en-US" sz="2800" dirty="0" err="1" smtClean="0"/>
              <a:t>Viroid</a:t>
            </a:r>
            <a:r>
              <a:rPr lang="en-US" sz="2800" dirty="0" smtClean="0"/>
              <a:t> Replication:  </a:t>
            </a:r>
            <a:endParaRPr lang="en-US" sz="2800" dirty="0" smtClean="0"/>
          </a:p>
        </p:txBody>
      </p:sp>
      <p:sp>
        <p:nvSpPr>
          <p:cNvPr id="5" name="Rectangle 4"/>
          <p:cNvSpPr/>
          <p:nvPr/>
        </p:nvSpPr>
        <p:spPr>
          <a:xfrm>
            <a:off x="3352800" y="1002268"/>
            <a:ext cx="2362200" cy="369332"/>
          </a:xfrm>
          <a:prstGeom prst="rect">
            <a:avLst/>
          </a:prstGeom>
        </p:spPr>
        <p:txBody>
          <a:bodyPr wrap="square">
            <a:spAutoFit/>
          </a:bodyPr>
          <a:lstStyle/>
          <a:p>
            <a:r>
              <a:rPr lang="en-US" dirty="0" smtClean="0"/>
              <a:t>A</a:t>
            </a:r>
            <a:r>
              <a:rPr lang="en-US" dirty="0" smtClean="0"/>
              <a:t>: Asymmetric Model</a:t>
            </a:r>
            <a:endParaRPr lang="en-US" dirty="0"/>
          </a:p>
        </p:txBody>
      </p:sp>
      <p:sp>
        <p:nvSpPr>
          <p:cNvPr id="8" name="Date Placeholder 7"/>
          <p:cNvSpPr>
            <a:spLocks noGrp="1"/>
          </p:cNvSpPr>
          <p:nvPr>
            <p:ph type="dt" sz="half" idx="10"/>
          </p:nvPr>
        </p:nvSpPr>
        <p:spPr/>
        <p:txBody>
          <a:bodyPr/>
          <a:lstStyle/>
          <a:p>
            <a:fld id="{695B89B7-4BA3-46C3-B184-94F2890057C2}" type="datetime1">
              <a:rPr lang="en-US" smtClean="0"/>
              <a:t>04-Dec-13</a:t>
            </a:fld>
            <a:endParaRPr lang="en-US"/>
          </a:p>
        </p:txBody>
      </p:sp>
      <p:sp>
        <p:nvSpPr>
          <p:cNvPr id="9" name="Footer Placeholder 8"/>
          <p:cNvSpPr>
            <a:spLocks noGrp="1"/>
          </p:cNvSpPr>
          <p:nvPr>
            <p:ph type="ftr" sz="quarter" idx="1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2128838" y="1295400"/>
            <a:ext cx="4886325" cy="3743325"/>
          </a:xfrm>
          <a:prstGeom prst="rect">
            <a:avLst/>
          </a:prstGeom>
          <a:noFill/>
          <a:ln w="9525">
            <a:noFill/>
            <a:miter lim="800000"/>
            <a:headEnd/>
            <a:tailEnd/>
          </a:ln>
        </p:spPr>
      </p:pic>
      <p:sp>
        <p:nvSpPr>
          <p:cNvPr id="6" name="Rectangle 5"/>
          <p:cNvSpPr/>
          <p:nvPr/>
        </p:nvSpPr>
        <p:spPr>
          <a:xfrm>
            <a:off x="1371600" y="5304472"/>
            <a:ext cx="6934200" cy="1477328"/>
          </a:xfrm>
          <a:prstGeom prst="rect">
            <a:avLst/>
          </a:prstGeom>
        </p:spPr>
        <p:txBody>
          <a:bodyPr wrap="square">
            <a:spAutoFit/>
          </a:bodyPr>
          <a:lstStyle/>
          <a:p>
            <a:r>
              <a:rPr lang="en-US" dirty="0"/>
              <a:t>In the symmetric </a:t>
            </a:r>
            <a:r>
              <a:rPr lang="en-US" dirty="0" smtClean="0"/>
              <a:t>model, </a:t>
            </a:r>
            <a:r>
              <a:rPr lang="en-US" dirty="0"/>
              <a:t>the </a:t>
            </a:r>
            <a:r>
              <a:rPr lang="en-US" dirty="0" err="1"/>
              <a:t>multimeric</a:t>
            </a:r>
            <a:r>
              <a:rPr lang="en-US" dirty="0"/>
              <a:t> minus strand is first cleaved to unit length (step 3) and circularized (step 4). The </a:t>
            </a:r>
            <a:r>
              <a:rPr lang="en-US" dirty="0" smtClean="0"/>
              <a:t>circular minus </a:t>
            </a:r>
            <a:r>
              <a:rPr lang="en-US" dirty="0"/>
              <a:t>strand then serves as a rolling-circle template for the synthesis of a plus-strand precursor (step 5), and this precursor is cleaved (step 6</a:t>
            </a:r>
            <a:r>
              <a:rPr lang="en-US" dirty="0" smtClean="0"/>
              <a:t>) and </a:t>
            </a:r>
            <a:r>
              <a:rPr lang="en-US" dirty="0" err="1"/>
              <a:t>ligated</a:t>
            </a:r>
            <a:r>
              <a:rPr lang="en-US" dirty="0"/>
              <a:t> (step 8).</a:t>
            </a:r>
          </a:p>
        </p:txBody>
      </p:sp>
      <p:sp>
        <p:nvSpPr>
          <p:cNvPr id="7" name="TextBox 6"/>
          <p:cNvSpPr txBox="1"/>
          <p:nvPr/>
        </p:nvSpPr>
        <p:spPr>
          <a:xfrm>
            <a:off x="2971800" y="228600"/>
            <a:ext cx="3962400" cy="523220"/>
          </a:xfrm>
          <a:prstGeom prst="rect">
            <a:avLst/>
          </a:prstGeom>
          <a:noFill/>
        </p:spPr>
        <p:txBody>
          <a:bodyPr wrap="square" rtlCol="0">
            <a:spAutoFit/>
          </a:bodyPr>
          <a:lstStyle/>
          <a:p>
            <a:r>
              <a:rPr lang="en-US" sz="2800" dirty="0" err="1" smtClean="0"/>
              <a:t>Viroid</a:t>
            </a:r>
            <a:r>
              <a:rPr lang="en-US" sz="2800" dirty="0" smtClean="0"/>
              <a:t> </a:t>
            </a:r>
            <a:r>
              <a:rPr lang="en-US" sz="2800" dirty="0" smtClean="0"/>
              <a:t>Replication Cont….  </a:t>
            </a:r>
            <a:endParaRPr lang="en-US" sz="2800" dirty="0" smtClean="0"/>
          </a:p>
        </p:txBody>
      </p:sp>
      <p:sp>
        <p:nvSpPr>
          <p:cNvPr id="8" name="Rectangle 7"/>
          <p:cNvSpPr/>
          <p:nvPr/>
        </p:nvSpPr>
        <p:spPr>
          <a:xfrm>
            <a:off x="3352800" y="1002268"/>
            <a:ext cx="2362200" cy="369332"/>
          </a:xfrm>
          <a:prstGeom prst="rect">
            <a:avLst/>
          </a:prstGeom>
        </p:spPr>
        <p:txBody>
          <a:bodyPr wrap="square">
            <a:spAutoFit/>
          </a:bodyPr>
          <a:lstStyle/>
          <a:p>
            <a:r>
              <a:rPr lang="en-US" dirty="0" smtClean="0"/>
              <a:t>B</a:t>
            </a:r>
            <a:r>
              <a:rPr lang="en-US" dirty="0" smtClean="0"/>
              <a:t>: Symmetric </a:t>
            </a:r>
            <a:r>
              <a:rPr lang="en-US" dirty="0" smtClean="0"/>
              <a:t>Model</a:t>
            </a:r>
            <a:endParaRPr lang="en-US" dirty="0"/>
          </a:p>
        </p:txBody>
      </p:sp>
      <p:sp>
        <p:nvSpPr>
          <p:cNvPr id="9" name="Date Placeholder 8"/>
          <p:cNvSpPr>
            <a:spLocks noGrp="1"/>
          </p:cNvSpPr>
          <p:nvPr>
            <p:ph type="dt" sz="half" idx="10"/>
          </p:nvPr>
        </p:nvSpPr>
        <p:spPr/>
        <p:txBody>
          <a:bodyPr/>
          <a:lstStyle/>
          <a:p>
            <a:fld id="{5DC540EF-7B25-453D-ABC6-F11CB68E537C}" type="datetime1">
              <a:rPr lang="en-US" smtClean="0"/>
              <a:t>04-Dec-13</a:t>
            </a:fld>
            <a:endParaRPr lang="en-US"/>
          </a:p>
        </p:txBody>
      </p:sp>
      <p:sp>
        <p:nvSpPr>
          <p:cNvPr id="10" name="Footer Placeholder 9"/>
          <p:cNvSpPr>
            <a:spLocks noGrp="1"/>
          </p:cNvSpPr>
          <p:nvPr>
            <p:ph type="ftr" sz="quarter" idx="1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History</a:t>
            </a:r>
            <a:r>
              <a:rPr lang="en-US" b="1" dirty="0"/>
              <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latin typeface="Bell MT" pitchFamily="18" charset="0"/>
              </a:rPr>
              <a:t> </a:t>
            </a:r>
            <a:r>
              <a:rPr lang="en-US" b="1" u="sng" dirty="0">
                <a:solidFill>
                  <a:schemeClr val="accent3">
                    <a:lumMod val="75000"/>
                  </a:schemeClr>
                </a:solidFill>
                <a:latin typeface="Bell MT" pitchFamily="18" charset="0"/>
              </a:rPr>
              <a:t>Tikvah Alper </a:t>
            </a:r>
            <a:r>
              <a:rPr lang="en-US" dirty="0">
                <a:latin typeface="Bell MT" pitchFamily="18" charset="0"/>
              </a:rPr>
              <a:t>and </a:t>
            </a:r>
            <a:r>
              <a:rPr lang="en-US" dirty="0" smtClean="0">
                <a:latin typeface="Bell MT" pitchFamily="18" charset="0"/>
              </a:rPr>
              <a:t> </a:t>
            </a:r>
            <a:r>
              <a:rPr lang="en-US" b="1" u="sng" dirty="0">
                <a:solidFill>
                  <a:schemeClr val="accent3">
                    <a:lumMod val="75000"/>
                  </a:schemeClr>
                </a:solidFill>
                <a:latin typeface="Bell MT" pitchFamily="18" charset="0"/>
              </a:rPr>
              <a:t>J. S. Griffith </a:t>
            </a:r>
            <a:r>
              <a:rPr lang="en-US" dirty="0" smtClean="0">
                <a:latin typeface="Bell MT" pitchFamily="18" charset="0"/>
              </a:rPr>
              <a:t> </a:t>
            </a:r>
            <a:r>
              <a:rPr lang="en-US" dirty="0">
                <a:latin typeface="Bell MT" pitchFamily="18" charset="0"/>
              </a:rPr>
              <a:t>in </a:t>
            </a:r>
            <a:r>
              <a:rPr lang="en-US" dirty="0" smtClean="0">
                <a:latin typeface="Bell MT" pitchFamily="18" charset="0"/>
              </a:rPr>
              <a:t> </a:t>
            </a:r>
            <a:r>
              <a:rPr lang="en-US" dirty="0">
                <a:latin typeface="Bell MT" pitchFamily="18" charset="0"/>
              </a:rPr>
              <a:t>1960s </a:t>
            </a:r>
            <a:r>
              <a:rPr lang="en-US" dirty="0" smtClean="0">
                <a:latin typeface="Bell MT" pitchFamily="18" charset="0"/>
              </a:rPr>
              <a:t>- </a:t>
            </a:r>
            <a:r>
              <a:rPr lang="en-US" b="1" u="sng" dirty="0">
                <a:solidFill>
                  <a:schemeClr val="accent3">
                    <a:lumMod val="75000"/>
                  </a:schemeClr>
                </a:solidFill>
                <a:latin typeface="Bell MT" pitchFamily="18" charset="0"/>
              </a:rPr>
              <a:t>transmissible spongiform encephalopathies (TSEs) </a:t>
            </a:r>
            <a:r>
              <a:rPr lang="en-US" dirty="0">
                <a:latin typeface="Bell MT" pitchFamily="18" charset="0"/>
              </a:rPr>
              <a:t>are caused by an infectious agent made solely of </a:t>
            </a:r>
            <a:r>
              <a:rPr lang="en-US" dirty="0" smtClean="0">
                <a:latin typeface="Bell MT" pitchFamily="18" charset="0"/>
                <a:hlinkClick r:id="rId2" tooltip="Protein"/>
              </a:rPr>
              <a:t>protein</a:t>
            </a:r>
            <a:r>
              <a:rPr lang="en-US" dirty="0" smtClean="0">
                <a:latin typeface="Bell MT" pitchFamily="18" charset="0"/>
              </a:rPr>
              <a:t>.</a:t>
            </a:r>
          </a:p>
          <a:p>
            <a:endParaRPr lang="en-US" dirty="0" smtClean="0">
              <a:latin typeface="Bell MT" pitchFamily="18" charset="0"/>
            </a:endParaRPr>
          </a:p>
          <a:p>
            <a:r>
              <a:rPr lang="en-US" dirty="0">
                <a:latin typeface="Bell MT" pitchFamily="18" charset="0"/>
              </a:rPr>
              <a:t> This theory was developed to explain the discovery that the mysterious infectious agent causing the diseases </a:t>
            </a:r>
            <a:r>
              <a:rPr lang="en-US" b="1" u="sng" dirty="0">
                <a:solidFill>
                  <a:schemeClr val="accent3">
                    <a:lumMod val="75000"/>
                  </a:schemeClr>
                </a:solidFill>
                <a:latin typeface="Bell MT" pitchFamily="18" charset="0"/>
              </a:rPr>
              <a:t>scrapie</a:t>
            </a:r>
            <a:r>
              <a:rPr lang="en-US" dirty="0">
                <a:latin typeface="Bell MT" pitchFamily="18" charset="0"/>
              </a:rPr>
              <a:t> and </a:t>
            </a:r>
            <a:r>
              <a:rPr lang="en-US" b="1" u="sng" dirty="0">
                <a:solidFill>
                  <a:schemeClr val="accent3">
                    <a:lumMod val="75000"/>
                  </a:schemeClr>
                </a:solidFill>
                <a:latin typeface="Bell MT" pitchFamily="18" charset="0"/>
              </a:rPr>
              <a:t>Creutzfeldt-Jakob Disease </a:t>
            </a:r>
            <a:r>
              <a:rPr lang="en-US" dirty="0">
                <a:latin typeface="Bell MT" pitchFamily="18" charset="0"/>
              </a:rPr>
              <a:t>resisted </a:t>
            </a:r>
            <a:r>
              <a:rPr lang="en-US" dirty="0">
                <a:latin typeface="Bell MT" pitchFamily="18" charset="0"/>
                <a:hlinkClick r:id="rId3" tooltip="Ultraviolet"/>
              </a:rPr>
              <a:t>ultraviolet</a:t>
            </a:r>
            <a:r>
              <a:rPr lang="en-US" dirty="0">
                <a:latin typeface="Bell MT" pitchFamily="18" charset="0"/>
              </a:rPr>
              <a:t> radiation (which breaks down </a:t>
            </a:r>
            <a:r>
              <a:rPr lang="en-US" dirty="0">
                <a:latin typeface="Bell MT" pitchFamily="18" charset="0"/>
                <a:hlinkClick r:id="rId4" tooltip="Nucleic acid"/>
              </a:rPr>
              <a:t>nucleic acids</a:t>
            </a:r>
            <a:r>
              <a:rPr lang="en-US" dirty="0">
                <a:latin typeface="Bell MT" pitchFamily="18" charset="0"/>
              </a:rPr>
              <a:t>—present in viruses and all living things) yet responded to agents that disrupt proteins</a:t>
            </a:r>
            <a:r>
              <a:rPr lang="en-US" dirty="0" smtClean="0">
                <a:latin typeface="Bell MT" pitchFamily="18" charset="0"/>
              </a:rPr>
              <a:t>.</a:t>
            </a:r>
          </a:p>
          <a:p>
            <a:endParaRPr lang="en-US" b="1" dirty="0">
              <a:latin typeface="Bell MT" pitchFamily="18" charset="0"/>
            </a:endParaRPr>
          </a:p>
          <a:p>
            <a:r>
              <a:rPr lang="en-US" dirty="0">
                <a:latin typeface="Bell MT" pitchFamily="18" charset="0"/>
              </a:rPr>
              <a:t>A breakthrough occurred in 1982 </a:t>
            </a:r>
            <a:r>
              <a:rPr lang="en-US" dirty="0" smtClean="0">
                <a:latin typeface="Bell MT" pitchFamily="18" charset="0"/>
              </a:rPr>
              <a:t>- </a:t>
            </a:r>
            <a:r>
              <a:rPr lang="en-US" b="1" u="sng" dirty="0">
                <a:solidFill>
                  <a:schemeClr val="accent3">
                    <a:lumMod val="75000"/>
                  </a:schemeClr>
                </a:solidFill>
                <a:latin typeface="Bell MT" pitchFamily="18" charset="0"/>
              </a:rPr>
              <a:t>Stanley B. Prusiner </a:t>
            </a:r>
            <a:r>
              <a:rPr lang="en-US" dirty="0">
                <a:latin typeface="Bell MT" pitchFamily="18" charset="0"/>
              </a:rPr>
              <a:t>of the University of California, San Francisco purified infectious material and confirmed that the infectious agent consisted mainly of a specific </a:t>
            </a:r>
            <a:r>
              <a:rPr lang="en-US" dirty="0" smtClean="0">
                <a:latin typeface="Bell MT" pitchFamily="18" charset="0"/>
              </a:rPr>
              <a:t>protein.</a:t>
            </a:r>
          </a:p>
          <a:p>
            <a:endParaRPr lang="en-US"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94209A44-ED62-4D0C-B376-5BE5D1CB3320}"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000" dirty="0" smtClean="0"/>
              <a:t>Human pathologies induced by </a:t>
            </a:r>
            <a:r>
              <a:rPr lang="en-IN" sz="4000" dirty="0" err="1" smtClean="0"/>
              <a:t>viroids</a:t>
            </a:r>
            <a:r>
              <a:rPr lang="en-US" sz="4000" dirty="0" smtClean="0"/>
              <a:t/>
            </a:r>
            <a:br>
              <a:rPr lang="en-US" sz="4000" dirty="0" smtClean="0"/>
            </a:br>
            <a:endParaRPr lang="en-US" sz="4000" dirty="0"/>
          </a:p>
        </p:txBody>
      </p:sp>
      <p:sp>
        <p:nvSpPr>
          <p:cNvPr id="3" name="Content Placeholder 2"/>
          <p:cNvSpPr>
            <a:spLocks noGrp="1"/>
          </p:cNvSpPr>
          <p:nvPr>
            <p:ph idx="1"/>
          </p:nvPr>
        </p:nvSpPr>
        <p:spPr/>
        <p:txBody>
          <a:bodyPr>
            <a:normAutofit fontScale="92500"/>
          </a:bodyPr>
          <a:lstStyle/>
          <a:p>
            <a:r>
              <a:rPr lang="en-IN" dirty="0" smtClean="0">
                <a:latin typeface="Bell MT" pitchFamily="18" charset="0"/>
              </a:rPr>
              <a:t>The only human disease known to be caused by a viroid is hepatitis D. This disease was previously ascribed to a defective virus called the </a:t>
            </a:r>
            <a:r>
              <a:rPr lang="en-IN" b="1" u="sng" dirty="0" smtClean="0">
                <a:latin typeface="Bell MT" pitchFamily="18" charset="0"/>
              </a:rPr>
              <a:t>delta agent</a:t>
            </a:r>
            <a:r>
              <a:rPr lang="en-IN" dirty="0" smtClean="0">
                <a:latin typeface="Bell MT" pitchFamily="18" charset="0"/>
              </a:rPr>
              <a:t>.</a:t>
            </a:r>
          </a:p>
          <a:p>
            <a:r>
              <a:rPr lang="en-IN" dirty="0" smtClean="0">
                <a:latin typeface="Bell MT" pitchFamily="18" charset="0"/>
              </a:rPr>
              <a:t> However, it now is known that the delta agent is a viroid enclosed in a hepatitis B virus </a:t>
            </a:r>
            <a:r>
              <a:rPr lang="en-IN" dirty="0" err="1" smtClean="0">
                <a:latin typeface="Bell MT" pitchFamily="18" charset="0"/>
              </a:rPr>
              <a:t>capsid</a:t>
            </a:r>
            <a:r>
              <a:rPr lang="en-IN" dirty="0" smtClean="0">
                <a:latin typeface="Bell MT" pitchFamily="18" charset="0"/>
              </a:rPr>
              <a:t>.</a:t>
            </a:r>
          </a:p>
          <a:p>
            <a:r>
              <a:rPr lang="en-IN" dirty="0" smtClean="0">
                <a:latin typeface="Bell MT" pitchFamily="18" charset="0"/>
              </a:rPr>
              <a:t> For hepatitis D to occur there must be simultaneous infection of a cell with both the hepatitis B virus and the hepatitis D viroid. </a:t>
            </a:r>
          </a:p>
          <a:p>
            <a:endParaRPr lang="en-US" dirty="0">
              <a:latin typeface="Bell MT" pitchFamily="18" charset="0"/>
            </a:endParaRPr>
          </a:p>
        </p:txBody>
      </p:sp>
      <p:sp>
        <p:nvSpPr>
          <p:cNvPr id="4" name="Date Placeholder 3"/>
          <p:cNvSpPr>
            <a:spLocks noGrp="1"/>
          </p:cNvSpPr>
          <p:nvPr>
            <p:ph type="dt" sz="half" idx="10"/>
          </p:nvPr>
        </p:nvSpPr>
        <p:spPr/>
        <p:txBody>
          <a:bodyPr/>
          <a:lstStyle/>
          <a:p>
            <a:fld id="{CAE09D71-28FB-40A4-B27E-EE16F49DD20C}"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IN" dirty="0" smtClean="0">
                <a:latin typeface="Bell MT" pitchFamily="18" charset="0"/>
              </a:rPr>
              <a:t>There is extensive sequence </a:t>
            </a:r>
            <a:r>
              <a:rPr lang="en-IN" dirty="0" err="1" smtClean="0">
                <a:latin typeface="Bell MT" pitchFamily="18" charset="0"/>
              </a:rPr>
              <a:t>complementarity</a:t>
            </a:r>
            <a:r>
              <a:rPr lang="en-IN" dirty="0" smtClean="0">
                <a:latin typeface="Bell MT" pitchFamily="18" charset="0"/>
              </a:rPr>
              <a:t> between the hepatitis D </a:t>
            </a:r>
            <a:r>
              <a:rPr lang="en-IN" dirty="0" err="1" smtClean="0">
                <a:latin typeface="Bell MT" pitchFamily="18" charset="0"/>
              </a:rPr>
              <a:t>viroid</a:t>
            </a:r>
            <a:r>
              <a:rPr lang="en-IN" dirty="0" smtClean="0">
                <a:latin typeface="Bell MT" pitchFamily="18" charset="0"/>
              </a:rPr>
              <a:t> RNA and human liver cell 7S RNA, a small </a:t>
            </a:r>
            <a:r>
              <a:rPr lang="en-IN" dirty="0" err="1" smtClean="0">
                <a:latin typeface="Bell MT" pitchFamily="18" charset="0"/>
              </a:rPr>
              <a:t>cytoplasmic</a:t>
            </a:r>
            <a:r>
              <a:rPr lang="en-IN" dirty="0" smtClean="0">
                <a:latin typeface="Bell MT" pitchFamily="18" charset="0"/>
              </a:rPr>
              <a:t> RNA that is a component of the signal recognition particle, the structure involved in the translocation of </a:t>
            </a:r>
            <a:r>
              <a:rPr lang="en-IN" dirty="0" err="1" smtClean="0">
                <a:latin typeface="Bell MT" pitchFamily="18" charset="0"/>
              </a:rPr>
              <a:t>secretory</a:t>
            </a:r>
            <a:r>
              <a:rPr lang="en-IN" dirty="0" smtClean="0">
                <a:latin typeface="Bell MT" pitchFamily="18" charset="0"/>
              </a:rPr>
              <a:t> and membrane-associated particles.</a:t>
            </a:r>
          </a:p>
          <a:p>
            <a:r>
              <a:rPr lang="en-IN" dirty="0" smtClean="0">
                <a:latin typeface="Bell MT" pitchFamily="18" charset="0"/>
              </a:rPr>
              <a:t> The hepatitis D </a:t>
            </a:r>
            <a:r>
              <a:rPr lang="en-IN" dirty="0" err="1" smtClean="0">
                <a:latin typeface="Bell MT" pitchFamily="18" charset="0"/>
              </a:rPr>
              <a:t>viroid</a:t>
            </a:r>
            <a:r>
              <a:rPr lang="en-IN" dirty="0" smtClean="0">
                <a:latin typeface="Bell MT" pitchFamily="18" charset="0"/>
              </a:rPr>
              <a:t> causes liver cell death via sequestering this 7S RNA and/or cleaving it.</a:t>
            </a:r>
            <a:endParaRPr lang="en-US"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1025F678-DA80-450E-A5BC-07106B085746}"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Transmission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IN" dirty="0" smtClean="0">
                <a:latin typeface="Bell MT" pitchFamily="18" charset="0"/>
              </a:rPr>
              <a:t>The hepatitis D viroid can only enter a human liver cell if it is enclosed in a capsid that contains a binding protein.</a:t>
            </a:r>
          </a:p>
          <a:p>
            <a:r>
              <a:rPr lang="en-IN" dirty="0" smtClean="0">
                <a:latin typeface="Bell MT" pitchFamily="18" charset="0"/>
              </a:rPr>
              <a:t> It obtains this from the hepatitis B virus. </a:t>
            </a:r>
          </a:p>
          <a:p>
            <a:r>
              <a:rPr lang="en-IN" dirty="0" smtClean="0">
                <a:latin typeface="Bell MT" pitchFamily="18" charset="0"/>
              </a:rPr>
              <a:t>The delta agent then enters the blood stream and can be transmitted via blood or serum transfusions.</a:t>
            </a:r>
            <a:endParaRPr lang="en-US"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2051FF5F-ABCD-4578-8098-C77147239F1C}"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Viroids and RNA silencing</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latin typeface="Bell MT" pitchFamily="18" charset="0"/>
              </a:rPr>
              <a:t>There has long been confusion over how viroids are able to induce symptoms on </a:t>
            </a:r>
            <a:r>
              <a:rPr lang="en-US" dirty="0" smtClean="0">
                <a:latin typeface="Bell MT" pitchFamily="18" charset="0"/>
                <a:hlinkClick r:id="rId2" tooltip="Plant"/>
              </a:rPr>
              <a:t>plants</a:t>
            </a:r>
            <a:r>
              <a:rPr lang="en-US" dirty="0" smtClean="0">
                <a:latin typeface="Bell MT" pitchFamily="18" charset="0"/>
              </a:rPr>
              <a:t> without encoding any </a:t>
            </a:r>
            <a:r>
              <a:rPr lang="en-US" dirty="0" smtClean="0">
                <a:latin typeface="Bell MT" pitchFamily="18" charset="0"/>
                <a:hlinkClick r:id="rId3" tooltip="Protein"/>
              </a:rPr>
              <a:t>protein</a:t>
            </a:r>
            <a:r>
              <a:rPr lang="en-US" dirty="0" smtClean="0">
                <a:latin typeface="Bell MT" pitchFamily="18" charset="0"/>
              </a:rPr>
              <a:t> products within their sequences. Evidence now suggests that RNA silencing is involved in the process.</a:t>
            </a:r>
          </a:p>
          <a:p>
            <a:endParaRPr lang="en-US" b="1" dirty="0" smtClean="0">
              <a:latin typeface="Bell MT" pitchFamily="18" charset="0"/>
            </a:endParaRPr>
          </a:p>
          <a:p>
            <a:pPr lvl="1"/>
            <a:r>
              <a:rPr lang="en-US" dirty="0" smtClean="0">
                <a:latin typeface="Bell MT" pitchFamily="18" charset="0"/>
              </a:rPr>
              <a:t>Firstly, changes to the viroid genome can dramatically alter its virulence (Dickson et al. 1979). This reflects that fact that any siRNAs produced would have less complementary base pairing with target </a:t>
            </a:r>
            <a:r>
              <a:rPr lang="en-US" dirty="0" smtClean="0">
                <a:latin typeface="Bell MT" pitchFamily="18" charset="0"/>
                <a:hlinkClick r:id="rId4" tooltip="Messenger RNA"/>
              </a:rPr>
              <a:t>messenger RNA</a:t>
            </a:r>
            <a:r>
              <a:rPr lang="en-US" dirty="0" smtClean="0">
                <a:latin typeface="Bell MT" pitchFamily="18" charset="0"/>
              </a:rPr>
              <a:t>.</a:t>
            </a:r>
          </a:p>
          <a:p>
            <a:pPr lvl="1"/>
            <a:r>
              <a:rPr lang="en-US" dirty="0" smtClean="0">
                <a:latin typeface="Bell MT" pitchFamily="18" charset="0"/>
              </a:rPr>
              <a:t> Secondly, siRNAs corresponding to sequences from viroid genomes have been isolated from infected plants (Papaefthimiou et al. 2001).</a:t>
            </a:r>
          </a:p>
          <a:p>
            <a:pPr lvl="1"/>
            <a:r>
              <a:rPr lang="en-US" dirty="0" smtClean="0">
                <a:latin typeface="Bell MT" pitchFamily="18" charset="0"/>
              </a:rPr>
              <a:t> Finally, transgenic expression of the noninfectious hpRNA of potato spindle tuber viroid develop all the corresponding viroid like symptoms (Wang et al. 2004).</a:t>
            </a:r>
            <a:endParaRPr lang="en-US" b="1" dirty="0" smtClean="0">
              <a:latin typeface="Bell MT" pitchFamily="18" charset="0"/>
            </a:endParaRPr>
          </a:p>
        </p:txBody>
      </p:sp>
      <p:sp>
        <p:nvSpPr>
          <p:cNvPr id="4" name="Date Placeholder 3"/>
          <p:cNvSpPr>
            <a:spLocks noGrp="1"/>
          </p:cNvSpPr>
          <p:nvPr>
            <p:ph type="dt" sz="half" idx="10"/>
          </p:nvPr>
        </p:nvSpPr>
        <p:spPr/>
        <p:txBody>
          <a:bodyPr/>
          <a:lstStyle/>
          <a:p>
            <a:fld id="{E3656CAF-256B-4323-8FC5-731E5F34C1CE}"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latin typeface="Bell MT" pitchFamily="18" charset="0"/>
              </a:rPr>
              <a:t>This evidence indicates that when </a:t>
            </a:r>
            <a:r>
              <a:rPr lang="en-US" dirty="0" err="1" smtClean="0">
                <a:latin typeface="Bell MT" pitchFamily="18" charset="0"/>
              </a:rPr>
              <a:t>viroids</a:t>
            </a:r>
            <a:r>
              <a:rPr lang="en-US" dirty="0" smtClean="0">
                <a:latin typeface="Bell MT" pitchFamily="18" charset="0"/>
              </a:rPr>
              <a:t> replicate via a double </a:t>
            </a:r>
            <a:r>
              <a:rPr lang="en-US" dirty="0" smtClean="0">
                <a:latin typeface="Bell MT" pitchFamily="18" charset="0"/>
              </a:rPr>
              <a:t>stranded intermediate</a:t>
            </a:r>
            <a:r>
              <a:rPr lang="en-US" dirty="0" smtClean="0">
                <a:latin typeface="Bell MT" pitchFamily="18" charset="0"/>
              </a:rPr>
              <a:t> </a:t>
            </a:r>
            <a:r>
              <a:rPr lang="en-US" dirty="0" smtClean="0">
                <a:latin typeface="Bell MT" pitchFamily="18" charset="0"/>
                <a:hlinkClick r:id="rId2" tooltip="RNA"/>
              </a:rPr>
              <a:t>RNA</a:t>
            </a:r>
            <a:r>
              <a:rPr lang="en-US" dirty="0" smtClean="0">
                <a:latin typeface="Bell MT" pitchFamily="18" charset="0"/>
              </a:rPr>
              <a:t>, they are targeted by a dicer enzyme and cleaved into </a:t>
            </a:r>
            <a:r>
              <a:rPr lang="en-US" dirty="0" err="1" smtClean="0">
                <a:latin typeface="Bell MT" pitchFamily="18" charset="0"/>
              </a:rPr>
              <a:t>siRNAs</a:t>
            </a:r>
            <a:r>
              <a:rPr lang="en-US" dirty="0" smtClean="0">
                <a:latin typeface="Bell MT" pitchFamily="18" charset="0"/>
              </a:rPr>
              <a:t> that are then loaded onto the RNA-induced silencing complex.</a:t>
            </a:r>
          </a:p>
          <a:p>
            <a:r>
              <a:rPr lang="en-US" dirty="0" smtClean="0">
                <a:latin typeface="Bell MT" pitchFamily="18" charset="0"/>
              </a:rPr>
              <a:t> The </a:t>
            </a:r>
            <a:r>
              <a:rPr lang="en-US" dirty="0" err="1" smtClean="0">
                <a:latin typeface="Bell MT" pitchFamily="18" charset="0"/>
              </a:rPr>
              <a:t>viroid</a:t>
            </a:r>
            <a:r>
              <a:rPr lang="en-US" dirty="0" smtClean="0">
                <a:latin typeface="Bell MT" pitchFamily="18" charset="0"/>
              </a:rPr>
              <a:t> </a:t>
            </a:r>
            <a:r>
              <a:rPr lang="en-US" dirty="0" err="1" smtClean="0">
                <a:latin typeface="Bell MT" pitchFamily="18" charset="0"/>
              </a:rPr>
              <a:t>siRNAs</a:t>
            </a:r>
            <a:r>
              <a:rPr lang="en-US" dirty="0" smtClean="0">
                <a:latin typeface="Bell MT" pitchFamily="18" charset="0"/>
              </a:rPr>
              <a:t> actually contain sequences capable of complementary base pairing with the plant's own messenger RNAs and induction of degradation or inhibition of translation is what causes the classic </a:t>
            </a:r>
            <a:r>
              <a:rPr lang="en-US" dirty="0" err="1" smtClean="0">
                <a:latin typeface="Bell MT" pitchFamily="18" charset="0"/>
              </a:rPr>
              <a:t>viroid</a:t>
            </a:r>
            <a:r>
              <a:rPr lang="en-US" dirty="0" smtClean="0">
                <a:latin typeface="Bell MT" pitchFamily="18" charset="0"/>
              </a:rPr>
              <a:t> symptoms</a:t>
            </a:r>
            <a:r>
              <a:rPr lang="en-US" dirty="0" smtClean="0">
                <a:latin typeface="Bell MT" pitchFamily="18" charset="0"/>
              </a:rPr>
              <a:t>.</a:t>
            </a:r>
            <a:endParaRPr lang="en-US" b="1" dirty="0" smtClean="0">
              <a:latin typeface="Bell MT" pitchFamily="18" charset="0"/>
            </a:endParaRPr>
          </a:p>
        </p:txBody>
      </p:sp>
      <p:sp>
        <p:nvSpPr>
          <p:cNvPr id="4" name="Date Placeholder 3"/>
          <p:cNvSpPr>
            <a:spLocks noGrp="1"/>
          </p:cNvSpPr>
          <p:nvPr>
            <p:ph type="dt" sz="half" idx="10"/>
          </p:nvPr>
        </p:nvSpPr>
        <p:spPr/>
        <p:txBody>
          <a:bodyPr/>
          <a:lstStyle/>
          <a:p>
            <a:fld id="{13B5BD4E-440E-46E8-A478-C265DB3C17AE}"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Comparison of Viruses, Viroids, Prions</a:t>
            </a:r>
            <a:br>
              <a:rPr lang="en-US" sz="3200" dirty="0" smtClean="0"/>
            </a:br>
            <a:r>
              <a:rPr lang="en-US" sz="3200" dirty="0" smtClean="0"/>
              <a:t/>
            </a:r>
            <a:br>
              <a:rPr lang="en-US" sz="3200" dirty="0" smtClean="0"/>
            </a:br>
            <a:endParaRPr lang="en-US" sz="3200" dirty="0"/>
          </a:p>
        </p:txBody>
      </p:sp>
      <p:graphicFrame>
        <p:nvGraphicFramePr>
          <p:cNvPr id="4" name="Content Placeholder 3"/>
          <p:cNvGraphicFramePr>
            <a:graphicFrameLocks noGrp="1"/>
          </p:cNvGraphicFramePr>
          <p:nvPr>
            <p:ph idx="1"/>
          </p:nvPr>
        </p:nvGraphicFramePr>
        <p:xfrm>
          <a:off x="304800" y="1066800"/>
          <a:ext cx="8229600" cy="5278120"/>
        </p:xfrm>
        <a:graphic>
          <a:graphicData uri="http://schemas.openxmlformats.org/drawingml/2006/table">
            <a:tbl>
              <a:tblPr firstRow="1" bandRow="1">
                <a:tableStyleId>{912C8C85-51F0-491E-9774-3900AFEF0FD7}</a:tableStyleId>
              </a:tblPr>
              <a:tblGrid>
                <a:gridCol w="2057400"/>
                <a:gridCol w="2057400"/>
                <a:gridCol w="2057400"/>
                <a:gridCol w="2057400"/>
              </a:tblGrid>
              <a:tr h="370840">
                <a:tc>
                  <a:txBody>
                    <a:bodyPr/>
                    <a:lstStyle/>
                    <a:p>
                      <a:r>
                        <a:rPr lang="en-US" dirty="0" smtClean="0">
                          <a:latin typeface="Bell MT" pitchFamily="18" charset="0"/>
                        </a:rPr>
                        <a:t>CHARACTERISTIC</a:t>
                      </a:r>
                      <a:endParaRPr lang="en-US" dirty="0">
                        <a:latin typeface="Bell MT" pitchFamily="18" charset="0"/>
                      </a:endParaRPr>
                    </a:p>
                  </a:txBody>
                  <a:tcPr/>
                </a:tc>
                <a:tc>
                  <a:txBody>
                    <a:bodyPr/>
                    <a:lstStyle/>
                    <a:p>
                      <a:pPr marL="0" marR="0">
                        <a:spcBef>
                          <a:spcPts val="0"/>
                        </a:spcBef>
                        <a:spcAft>
                          <a:spcPts val="0"/>
                        </a:spcAft>
                      </a:pPr>
                      <a:r>
                        <a:rPr lang="en-US" sz="1400" b="1" dirty="0">
                          <a:latin typeface="Bell MT" pitchFamily="18" charset="0"/>
                          <a:ea typeface="Times New Roman"/>
                        </a:rPr>
                        <a:t>Virus</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1" dirty="0">
                          <a:latin typeface="Bell MT" pitchFamily="18" charset="0"/>
                          <a:ea typeface="Times New Roman"/>
                        </a:rPr>
                        <a:t>Viroid</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1" dirty="0">
                          <a:latin typeface="Bell MT" pitchFamily="18" charset="0"/>
                          <a:ea typeface="Times New Roman"/>
                        </a:rPr>
                        <a:t>Prion</a:t>
                      </a:r>
                      <a:endParaRPr lang="en-US" sz="1100" b="1" dirty="0">
                        <a:latin typeface="Bell MT" pitchFamily="18" charset="0"/>
                        <a:ea typeface="Times New Roman"/>
                      </a:endParaRPr>
                    </a:p>
                  </a:txBody>
                  <a:tcPr marL="76200" marR="76200" marT="76200" marB="76200" anchor="ctr"/>
                </a:tc>
              </a:tr>
              <a:tr h="370840">
                <a:tc>
                  <a:txBody>
                    <a:bodyPr/>
                    <a:lstStyle/>
                    <a:p>
                      <a:pPr marL="0" marR="0">
                        <a:spcBef>
                          <a:spcPts val="0"/>
                        </a:spcBef>
                        <a:spcAft>
                          <a:spcPts val="0"/>
                        </a:spcAft>
                      </a:pPr>
                      <a:r>
                        <a:rPr lang="en-US" sz="1400" b="0" dirty="0">
                          <a:latin typeface="Bell MT" pitchFamily="18" charset="0"/>
                          <a:ea typeface="Times New Roman"/>
                        </a:rPr>
                        <a:t>Nucleic Acid</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err="1">
                          <a:latin typeface="Bell MT" pitchFamily="18" charset="0"/>
                          <a:ea typeface="Times New Roman"/>
                        </a:rPr>
                        <a:t>ssDNA,dsDNA,ssRNA</a:t>
                      </a:r>
                      <a:r>
                        <a:rPr lang="en-US" sz="1400" b="0" dirty="0">
                          <a:latin typeface="Bell MT" pitchFamily="18" charset="0"/>
                          <a:ea typeface="Times New Roman"/>
                        </a:rPr>
                        <a:t>, </a:t>
                      </a:r>
                      <a:r>
                        <a:rPr lang="en-US" sz="1400" b="0" dirty="0" err="1">
                          <a:latin typeface="Bell MT" pitchFamily="18" charset="0"/>
                          <a:ea typeface="Times New Roman"/>
                        </a:rPr>
                        <a:t>dsRNA</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err="1">
                          <a:latin typeface="Bell MT" pitchFamily="18" charset="0"/>
                          <a:ea typeface="Times New Roman"/>
                        </a:rPr>
                        <a:t>ssRNA</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no</a:t>
                      </a:r>
                      <a:endParaRPr lang="en-US" sz="1100" b="1" dirty="0">
                        <a:latin typeface="Bell MT" pitchFamily="18" charset="0"/>
                        <a:ea typeface="Times New Roman"/>
                      </a:endParaRPr>
                    </a:p>
                  </a:txBody>
                  <a:tcPr marL="76200" marR="76200" marT="76200" marB="76200" anchor="ctr"/>
                </a:tc>
              </a:tr>
              <a:tr h="370840">
                <a:tc>
                  <a:txBody>
                    <a:bodyPr/>
                    <a:lstStyle/>
                    <a:p>
                      <a:pPr marL="0" marR="0">
                        <a:spcBef>
                          <a:spcPts val="0"/>
                        </a:spcBef>
                        <a:spcAft>
                          <a:spcPts val="0"/>
                        </a:spcAft>
                      </a:pPr>
                      <a:r>
                        <a:rPr lang="en-US" sz="1400" b="0" dirty="0">
                          <a:latin typeface="Bell MT" pitchFamily="18" charset="0"/>
                          <a:ea typeface="Times New Roman"/>
                        </a:rPr>
                        <a:t>Presence of </a:t>
                      </a:r>
                      <a:r>
                        <a:rPr lang="en-US" sz="1400" b="0" dirty="0" err="1">
                          <a:latin typeface="Bell MT" pitchFamily="18" charset="0"/>
                          <a:ea typeface="Times New Roman"/>
                        </a:rPr>
                        <a:t>capsid</a:t>
                      </a:r>
                      <a:r>
                        <a:rPr lang="en-US" sz="1400" b="0" dirty="0">
                          <a:latin typeface="Bell MT" pitchFamily="18" charset="0"/>
                          <a:ea typeface="Times New Roman"/>
                        </a:rPr>
                        <a:t> or envelop</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yes</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no</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no</a:t>
                      </a:r>
                      <a:endParaRPr lang="en-US" sz="1100" b="1" dirty="0">
                        <a:latin typeface="Bell MT" pitchFamily="18" charset="0"/>
                        <a:ea typeface="Times New Roman"/>
                      </a:endParaRPr>
                    </a:p>
                  </a:txBody>
                  <a:tcPr marL="76200" marR="76200" marT="76200" marB="76200" anchor="ctr"/>
                </a:tc>
              </a:tr>
              <a:tr h="370840">
                <a:tc>
                  <a:txBody>
                    <a:bodyPr/>
                    <a:lstStyle/>
                    <a:p>
                      <a:pPr marL="0" marR="0">
                        <a:spcBef>
                          <a:spcPts val="0"/>
                        </a:spcBef>
                        <a:spcAft>
                          <a:spcPts val="0"/>
                        </a:spcAft>
                      </a:pPr>
                      <a:r>
                        <a:rPr lang="en-US" sz="1400" b="0" dirty="0">
                          <a:latin typeface="Bell MT" pitchFamily="18" charset="0"/>
                          <a:ea typeface="Times New Roman"/>
                        </a:rPr>
                        <a:t>presence of </a:t>
                      </a:r>
                      <a:r>
                        <a:rPr lang="en-US" sz="1400" b="0" dirty="0" err="1">
                          <a:latin typeface="Bell MT" pitchFamily="18" charset="0"/>
                          <a:ea typeface="Times New Roman"/>
                        </a:rPr>
                        <a:t>protien</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yes</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no</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yes</a:t>
                      </a:r>
                      <a:endParaRPr lang="en-US" sz="1100" b="1" dirty="0">
                        <a:latin typeface="Bell MT" pitchFamily="18" charset="0"/>
                        <a:ea typeface="Times New Roman"/>
                      </a:endParaRPr>
                    </a:p>
                  </a:txBody>
                  <a:tcPr marL="76200" marR="76200" marT="76200" marB="76200" anchor="ctr"/>
                </a:tc>
              </a:tr>
              <a:tr h="370840">
                <a:tc>
                  <a:txBody>
                    <a:bodyPr/>
                    <a:lstStyle/>
                    <a:p>
                      <a:pPr marL="0" marR="0">
                        <a:spcBef>
                          <a:spcPts val="0"/>
                        </a:spcBef>
                        <a:spcAft>
                          <a:spcPts val="0"/>
                        </a:spcAft>
                      </a:pPr>
                      <a:r>
                        <a:rPr lang="en-US" sz="1400" b="0" dirty="0">
                          <a:latin typeface="Bell MT" pitchFamily="18" charset="0"/>
                          <a:ea typeface="Times New Roman"/>
                        </a:rPr>
                        <a:t>Need for helper viruses</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yes/no(needed by some of the smaller viruses)</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(blank)</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(blank)</a:t>
                      </a:r>
                      <a:endParaRPr lang="en-US" sz="1100" b="1" dirty="0">
                        <a:latin typeface="Bell MT" pitchFamily="18" charset="0"/>
                        <a:ea typeface="Times New Roman"/>
                      </a:endParaRPr>
                    </a:p>
                  </a:txBody>
                  <a:tcPr marL="76200" marR="76200" marT="76200" marB="76200" anchor="ctr"/>
                </a:tc>
              </a:tr>
              <a:tr h="370840">
                <a:tc>
                  <a:txBody>
                    <a:bodyPr/>
                    <a:lstStyle/>
                    <a:p>
                      <a:pPr marL="0" marR="0">
                        <a:spcBef>
                          <a:spcPts val="0"/>
                        </a:spcBef>
                        <a:spcAft>
                          <a:spcPts val="0"/>
                        </a:spcAft>
                      </a:pPr>
                      <a:r>
                        <a:rPr lang="en-US" sz="1400" b="0" dirty="0">
                          <a:latin typeface="Bell MT" pitchFamily="18" charset="0"/>
                          <a:ea typeface="Times New Roman"/>
                        </a:rPr>
                        <a:t>Viewed by</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Electron microscopy</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Nucleotide sequence identification</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host cell damage</a:t>
                      </a:r>
                      <a:endParaRPr lang="en-US" sz="1100" b="1" dirty="0">
                        <a:latin typeface="Bell MT" pitchFamily="18" charset="0"/>
                        <a:ea typeface="Times New Roman"/>
                      </a:endParaRPr>
                    </a:p>
                  </a:txBody>
                  <a:tcPr marL="76200" marR="76200" marT="76200" marB="76200" anchor="ctr"/>
                </a:tc>
              </a:tr>
              <a:tr h="370840">
                <a:tc>
                  <a:txBody>
                    <a:bodyPr/>
                    <a:lstStyle/>
                    <a:p>
                      <a:pPr marL="0" marR="0">
                        <a:spcBef>
                          <a:spcPts val="0"/>
                        </a:spcBef>
                        <a:spcAft>
                          <a:spcPts val="0"/>
                        </a:spcAft>
                      </a:pPr>
                      <a:r>
                        <a:rPr lang="en-US" sz="1400" b="0" dirty="0">
                          <a:latin typeface="Bell MT" pitchFamily="18" charset="0"/>
                          <a:ea typeface="Times New Roman"/>
                        </a:rPr>
                        <a:t>Affected by heat &amp; protein denaturing agents</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yes</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a:latin typeface="Bell MT" pitchFamily="18" charset="0"/>
                          <a:ea typeface="Times New Roman"/>
                        </a:rPr>
                        <a:t>no</a:t>
                      </a:r>
                      <a:endParaRPr lang="en-US" sz="1100" b="1">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no</a:t>
                      </a:r>
                      <a:endParaRPr lang="en-US" sz="1100" b="1" dirty="0">
                        <a:latin typeface="Bell MT" pitchFamily="18" charset="0"/>
                        <a:ea typeface="Times New Roman"/>
                      </a:endParaRPr>
                    </a:p>
                  </a:txBody>
                  <a:tcPr marL="76200" marR="76200" marT="76200" marB="76200" anchor="ctr"/>
                </a:tc>
              </a:tr>
              <a:tr h="370840">
                <a:tc>
                  <a:txBody>
                    <a:bodyPr/>
                    <a:lstStyle/>
                    <a:p>
                      <a:pPr marL="0" marR="0">
                        <a:spcBef>
                          <a:spcPts val="0"/>
                        </a:spcBef>
                        <a:spcAft>
                          <a:spcPts val="0"/>
                        </a:spcAft>
                      </a:pPr>
                      <a:r>
                        <a:rPr lang="en-US" sz="1400" b="0" dirty="0">
                          <a:latin typeface="Bell MT" pitchFamily="18" charset="0"/>
                          <a:ea typeface="Times New Roman"/>
                        </a:rPr>
                        <a:t>Affected by radiation of enzymes that digest DNA or RNA</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a:latin typeface="Bell MT" pitchFamily="18" charset="0"/>
                          <a:ea typeface="Times New Roman"/>
                        </a:rPr>
                        <a:t>yes</a:t>
                      </a:r>
                      <a:endParaRPr lang="en-US" sz="1100" b="1">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yes</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no</a:t>
                      </a:r>
                      <a:endParaRPr lang="en-US" sz="1100" b="1" dirty="0">
                        <a:latin typeface="Bell MT" pitchFamily="18" charset="0"/>
                        <a:ea typeface="Times New Roman"/>
                      </a:endParaRPr>
                    </a:p>
                  </a:txBody>
                  <a:tcPr marL="76200" marR="76200" marT="76200" marB="76200" anchor="ctr"/>
                </a:tc>
              </a:tr>
              <a:tr h="370840">
                <a:tc>
                  <a:txBody>
                    <a:bodyPr/>
                    <a:lstStyle/>
                    <a:p>
                      <a:pPr marL="0" marR="0">
                        <a:spcBef>
                          <a:spcPts val="0"/>
                        </a:spcBef>
                        <a:spcAft>
                          <a:spcPts val="0"/>
                        </a:spcAft>
                      </a:pPr>
                      <a:r>
                        <a:rPr lang="en-US" sz="1400" b="0" dirty="0">
                          <a:latin typeface="Bell MT" pitchFamily="18" charset="0"/>
                          <a:ea typeface="Times New Roman"/>
                        </a:rPr>
                        <a:t>Host</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Bacteria</a:t>
                      </a:r>
                      <a:r>
                        <a:rPr lang="en-US" sz="1400" b="0" dirty="0" smtClean="0">
                          <a:latin typeface="Bell MT" pitchFamily="18" charset="0"/>
                          <a:ea typeface="Times New Roman"/>
                        </a:rPr>
                        <a:t>, plants &amp; animals</a:t>
                      </a:r>
                      <a:r>
                        <a:rPr lang="en-US" sz="1400" b="0" dirty="0">
                          <a:latin typeface="Bell MT" pitchFamily="18" charset="0"/>
                          <a:ea typeface="Times New Roman"/>
                        </a:rPr>
                        <a:t>.</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plants</a:t>
                      </a:r>
                      <a:endParaRPr lang="en-US" sz="1100" b="1" dirty="0">
                        <a:latin typeface="Bell MT" pitchFamily="18" charset="0"/>
                        <a:ea typeface="Times New Roman"/>
                      </a:endParaRPr>
                    </a:p>
                  </a:txBody>
                  <a:tcPr marL="76200" marR="76200" marT="76200" marB="76200" anchor="ctr"/>
                </a:tc>
                <a:tc>
                  <a:txBody>
                    <a:bodyPr/>
                    <a:lstStyle/>
                    <a:p>
                      <a:pPr marL="0" marR="0">
                        <a:spcBef>
                          <a:spcPts val="0"/>
                        </a:spcBef>
                        <a:spcAft>
                          <a:spcPts val="0"/>
                        </a:spcAft>
                      </a:pPr>
                      <a:r>
                        <a:rPr lang="en-US" sz="1400" b="0" dirty="0">
                          <a:latin typeface="Bell MT" pitchFamily="18" charset="0"/>
                          <a:ea typeface="Times New Roman"/>
                        </a:rPr>
                        <a:t>mammals</a:t>
                      </a:r>
                      <a:endParaRPr lang="en-US" sz="1100" b="1" dirty="0">
                        <a:latin typeface="Bell MT" pitchFamily="18" charset="0"/>
                        <a:ea typeface="Times New Roman"/>
                      </a:endParaRPr>
                    </a:p>
                  </a:txBody>
                  <a:tcPr marL="76200" marR="76200" marT="76200" marB="76200" anchor="ctr"/>
                </a:tc>
              </a:tr>
            </a:tbl>
          </a:graphicData>
        </a:graphic>
      </p:graphicFrame>
      <p:sp>
        <p:nvSpPr>
          <p:cNvPr id="5" name="Date Placeholder 4"/>
          <p:cNvSpPr>
            <a:spLocks noGrp="1"/>
          </p:cNvSpPr>
          <p:nvPr>
            <p:ph type="dt" sz="half" idx="10"/>
          </p:nvPr>
        </p:nvSpPr>
        <p:spPr/>
        <p:txBody>
          <a:bodyPr/>
          <a:lstStyle/>
          <a:p>
            <a:fld id="{7B04F09F-C6A4-4E31-B5CA-825C94938D0D}"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latin typeface="Bell MT" pitchFamily="18" charset="0"/>
              </a:rPr>
              <a:t> </a:t>
            </a:r>
            <a:r>
              <a:rPr lang="en-US" b="1" u="sng" dirty="0" err="1" smtClean="0">
                <a:solidFill>
                  <a:schemeClr val="accent3">
                    <a:lumMod val="75000"/>
                  </a:schemeClr>
                </a:solidFill>
                <a:latin typeface="Bell MT" pitchFamily="18" charset="0"/>
              </a:rPr>
              <a:t>Prusiner</a:t>
            </a:r>
            <a:r>
              <a:rPr lang="en-US" dirty="0" smtClean="0">
                <a:latin typeface="Bell MT" pitchFamily="18" charset="0"/>
              </a:rPr>
              <a:t> coined the word "prion" as a name for the infectious agent, by combining the first two syllables of the words </a:t>
            </a:r>
            <a:r>
              <a:rPr lang="en-US" b="1" u="sng" dirty="0" smtClean="0">
                <a:solidFill>
                  <a:schemeClr val="accent3">
                    <a:lumMod val="75000"/>
                  </a:schemeClr>
                </a:solidFill>
                <a:latin typeface="Bell MT" pitchFamily="18" charset="0"/>
              </a:rPr>
              <a:t>"</a:t>
            </a:r>
            <a:r>
              <a:rPr lang="en-US" b="1" u="sng" dirty="0" err="1" smtClean="0">
                <a:solidFill>
                  <a:schemeClr val="accent3">
                    <a:lumMod val="75000"/>
                  </a:schemeClr>
                </a:solidFill>
                <a:latin typeface="Bell MT" pitchFamily="18" charset="0"/>
              </a:rPr>
              <a:t>proteinaceous</a:t>
            </a:r>
            <a:r>
              <a:rPr lang="en-US" dirty="0" smtClean="0">
                <a:latin typeface="Bell MT" pitchFamily="18" charset="0"/>
              </a:rPr>
              <a:t>" and </a:t>
            </a:r>
            <a:r>
              <a:rPr lang="en-US" b="1" u="sng" dirty="0" smtClean="0">
                <a:solidFill>
                  <a:schemeClr val="accent3">
                    <a:lumMod val="75000"/>
                  </a:schemeClr>
                </a:solidFill>
                <a:latin typeface="Bell MT" pitchFamily="18" charset="0"/>
              </a:rPr>
              <a:t>"infectious</a:t>
            </a:r>
            <a:r>
              <a:rPr lang="en-US" b="1" dirty="0" smtClean="0">
                <a:latin typeface="Bell MT" pitchFamily="18" charset="0"/>
              </a:rPr>
              <a:t>.</a:t>
            </a:r>
            <a:r>
              <a:rPr lang="en-US" dirty="0" smtClean="0">
                <a:latin typeface="Bell MT" pitchFamily="18" charset="0"/>
              </a:rPr>
              <a:t>“</a:t>
            </a:r>
          </a:p>
          <a:p>
            <a:endParaRPr lang="en-US" dirty="0" smtClean="0">
              <a:latin typeface="Bell MT" pitchFamily="18" charset="0"/>
            </a:endParaRPr>
          </a:p>
          <a:p>
            <a:r>
              <a:rPr lang="en-US" dirty="0" smtClean="0">
                <a:latin typeface="Bell MT" pitchFamily="18" charset="0"/>
              </a:rPr>
              <a:t> While the infectious agent was named a prion, the specific protein that the prion was made of was named </a:t>
            </a:r>
            <a:r>
              <a:rPr lang="en-US" b="1" dirty="0" err="1" smtClean="0">
                <a:latin typeface="Bell MT" pitchFamily="18" charset="0"/>
              </a:rPr>
              <a:t>PrP</a:t>
            </a:r>
            <a:r>
              <a:rPr lang="en-US" b="1" dirty="0" smtClean="0">
                <a:latin typeface="Bell MT" pitchFamily="18" charset="0"/>
              </a:rPr>
              <a:t>,</a:t>
            </a:r>
            <a:r>
              <a:rPr lang="en-US" dirty="0" smtClean="0">
                <a:latin typeface="Bell MT" pitchFamily="18" charset="0"/>
              </a:rPr>
              <a:t> an abbreviation for "protease-resistant protein.“</a:t>
            </a:r>
          </a:p>
          <a:p>
            <a:endParaRPr lang="en-US" dirty="0" smtClean="0">
              <a:latin typeface="Bell MT" pitchFamily="18" charset="0"/>
            </a:endParaRPr>
          </a:p>
          <a:p>
            <a:r>
              <a:rPr lang="en-US" dirty="0" smtClean="0">
                <a:latin typeface="Bell MT" pitchFamily="18" charset="0"/>
              </a:rPr>
              <a:t> </a:t>
            </a:r>
            <a:r>
              <a:rPr lang="en-US" dirty="0" err="1" smtClean="0">
                <a:latin typeface="Bell MT" pitchFamily="18" charset="0"/>
              </a:rPr>
              <a:t>Prusiner</a:t>
            </a:r>
            <a:r>
              <a:rPr lang="en-US" dirty="0" smtClean="0">
                <a:latin typeface="Bell MT" pitchFamily="18" charset="0"/>
              </a:rPr>
              <a:t> received the Nobel Prize in Physiology or Medicine in 1997 for this research.</a:t>
            </a:r>
            <a:endParaRPr lang="en-US" b="1"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DBC731BE-6477-4FEB-920F-B5778857A4F2}"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of infection</a:t>
            </a:r>
            <a:endParaRPr lang="en-US" dirty="0"/>
          </a:p>
        </p:txBody>
      </p:sp>
      <p:sp>
        <p:nvSpPr>
          <p:cNvPr id="3" name="Content Placeholder 2"/>
          <p:cNvSpPr>
            <a:spLocks noGrp="1"/>
          </p:cNvSpPr>
          <p:nvPr>
            <p:ph idx="1"/>
          </p:nvPr>
        </p:nvSpPr>
        <p:spPr/>
        <p:txBody>
          <a:bodyPr/>
          <a:lstStyle/>
          <a:p>
            <a:r>
              <a:rPr lang="en-US" dirty="0" smtClean="0">
                <a:latin typeface="Bell MT" pitchFamily="18" charset="0"/>
              </a:rPr>
              <a:t>All known prions are believed to infect and propagate by formation of an </a:t>
            </a:r>
            <a:r>
              <a:rPr lang="en-US" b="1" u="sng" dirty="0" err="1" smtClean="0">
                <a:solidFill>
                  <a:schemeClr val="accent3">
                    <a:lumMod val="75000"/>
                  </a:schemeClr>
                </a:solidFill>
                <a:latin typeface="Bell MT" pitchFamily="18" charset="0"/>
              </a:rPr>
              <a:t>amyloid</a:t>
            </a:r>
            <a:r>
              <a:rPr lang="en-US" dirty="0" smtClean="0">
                <a:latin typeface="Bell MT" pitchFamily="18" charset="0"/>
              </a:rPr>
              <a:t> fold, in which the protein polymerizes into a fiber with a core consisting of tightly packed beta sheets.</a:t>
            </a:r>
            <a:endParaRPr lang="en-US" b="1" dirty="0" smtClean="0">
              <a:latin typeface="Bell MT" pitchFamily="18" charset="0"/>
            </a:endParaRPr>
          </a:p>
          <a:p>
            <a:endParaRPr lang="en-US" dirty="0">
              <a:latin typeface="Bell MT" pitchFamily="18" charset="0"/>
            </a:endParaRPr>
          </a:p>
        </p:txBody>
      </p:sp>
      <p:sp>
        <p:nvSpPr>
          <p:cNvPr id="4" name="Date Placeholder 3"/>
          <p:cNvSpPr>
            <a:spLocks noGrp="1"/>
          </p:cNvSpPr>
          <p:nvPr>
            <p:ph type="dt" sz="half" idx="10"/>
          </p:nvPr>
        </p:nvSpPr>
        <p:spPr/>
        <p:txBody>
          <a:bodyPr/>
          <a:lstStyle/>
          <a:p>
            <a:fld id="{D2DDB0D2-28AF-4D7F-B7A6-ACDBCAAB45E2}" type="datetime1">
              <a:rPr lang="en-US" smtClean="0"/>
              <a:t>04-Dec-13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7823200" y="6481763"/>
            <a:ext cx="1219200" cy="274637"/>
          </a:xfrm>
          <a:prstGeom prst="rect">
            <a:avLst/>
          </a:prstGeom>
          <a:noFill/>
          <a:ln w="9525">
            <a:noFill/>
            <a:miter lim="800000"/>
            <a:headEnd/>
            <a:tailEnd/>
          </a:ln>
        </p:spPr>
        <p:txBody>
          <a:bodyPr>
            <a:spAutoFit/>
          </a:bodyPr>
          <a:lstStyle/>
          <a:p>
            <a:pPr eaLnBrk="0" hangingPunct="0"/>
            <a:r>
              <a:rPr lang="en-US" sz="1200">
                <a:ea typeface="MS PGothic" pitchFamily="34" charset="-128"/>
              </a:rPr>
              <a:t>Figure 13.22</a:t>
            </a:r>
          </a:p>
        </p:txBody>
      </p:sp>
      <p:sp>
        <p:nvSpPr>
          <p:cNvPr id="17411" name="Rectangle 5"/>
          <p:cNvSpPr>
            <a:spLocks noGrp="1" noChangeArrowheads="1"/>
          </p:cNvSpPr>
          <p:nvPr>
            <p:ph type="title"/>
          </p:nvPr>
        </p:nvSpPr>
        <p:spPr/>
        <p:txBody>
          <a:bodyPr/>
          <a:lstStyle/>
          <a:p>
            <a:pPr eaLnBrk="1" hangingPunct="1"/>
            <a:r>
              <a:rPr lang="en-US" smtClean="0"/>
              <a:t>How a Protein Can Be Infectious</a:t>
            </a:r>
          </a:p>
        </p:txBody>
      </p:sp>
      <p:pic>
        <p:nvPicPr>
          <p:cNvPr id="17412" name="Picture 7" descr="figure_13_22_labeled"/>
          <p:cNvPicPr>
            <a:picLocks noChangeAspect="1" noChangeArrowheads="1"/>
          </p:cNvPicPr>
          <p:nvPr/>
        </p:nvPicPr>
        <p:blipFill>
          <a:blip r:embed="rId3" cstate="print"/>
          <a:srcRect b="3120"/>
          <a:stretch>
            <a:fillRect/>
          </a:stretch>
        </p:blipFill>
        <p:spPr bwMode="auto">
          <a:xfrm>
            <a:off x="296863" y="1212850"/>
            <a:ext cx="8548687" cy="473075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F3D61D48-52AB-4980-8DFA-D57EDD7D2F01}"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latin typeface="Agency FB" pitchFamily="34" charset="0"/>
            </a:endParaRPr>
          </a:p>
        </p:txBody>
      </p:sp>
      <p:pic>
        <p:nvPicPr>
          <p:cNvPr id="4" name="Picture 2" descr="Proposed mechanism of prion propagation">
            <a:hlinkClick r:id="rId3" tooltip="&quot;Proposed mechanism of prion propagation&quot;"/>
          </p:cNvPr>
          <p:cNvPicPr>
            <a:picLocks noGrp="1" noChangeAspect="1" noChangeArrowheads="1"/>
          </p:cNvPicPr>
          <p:nvPr>
            <p:ph idx="1"/>
          </p:nvPr>
        </p:nvPicPr>
        <p:blipFill>
          <a:blip r:embed="rId4" cstate="print"/>
          <a:srcRect t="700" b="700"/>
          <a:stretch>
            <a:fillRect/>
          </a:stretch>
        </p:blipFill>
        <p:spPr bwMode="auto">
          <a:xfrm>
            <a:off x="0" y="1981200"/>
            <a:ext cx="9144000" cy="4475783"/>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3994B775-9098-4581-B9CF-5D34DB2FF81E}" type="datetime1">
              <a:rPr lang="en-US" smtClean="0"/>
              <a:t>04-Dec-13</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1948</Words>
  <Application>Microsoft Office PowerPoint</Application>
  <PresentationFormat>On-screen Show (4:3)</PresentationFormat>
  <Paragraphs>342</Paragraphs>
  <Slides>55</Slides>
  <Notes>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PRIONS &amp;VIROIDS</vt:lpstr>
      <vt:lpstr>Objectives</vt:lpstr>
      <vt:lpstr>PRIONS</vt:lpstr>
      <vt:lpstr>Properties of prions</vt:lpstr>
      <vt:lpstr>History </vt:lpstr>
      <vt:lpstr>Slide 6</vt:lpstr>
      <vt:lpstr>Mode of infection</vt:lpstr>
      <vt:lpstr>How a Protein Can Be Infectious</vt:lpstr>
      <vt:lpstr>Slide 9</vt:lpstr>
      <vt:lpstr>Slide 10</vt:lpstr>
      <vt:lpstr>Slide 11</vt:lpstr>
      <vt:lpstr>Slide 12</vt:lpstr>
      <vt:lpstr>Prions in human disease </vt:lpstr>
      <vt:lpstr>PATHOGENESIS</vt:lpstr>
      <vt:lpstr>Slide 15</vt:lpstr>
      <vt:lpstr>Prions in yeast and other fungi </vt:lpstr>
      <vt:lpstr>Slide 17</vt:lpstr>
      <vt:lpstr>Molecular properties </vt:lpstr>
      <vt:lpstr>Slide 19</vt:lpstr>
      <vt:lpstr>Slide 20</vt:lpstr>
      <vt:lpstr>Prions and long-term memory  </vt:lpstr>
      <vt:lpstr>The following diseases are now believed to be caused by prions. </vt:lpstr>
      <vt:lpstr>Slide 23</vt:lpstr>
      <vt:lpstr>Replication of prions </vt:lpstr>
      <vt:lpstr>STRUCTURE OF A PRION</vt:lpstr>
      <vt:lpstr>REPLICATION CYCLE</vt:lpstr>
      <vt:lpstr>Slide 27</vt:lpstr>
      <vt:lpstr>Slide 28</vt:lpstr>
      <vt:lpstr>Slide 29</vt:lpstr>
      <vt:lpstr>Slide 30</vt:lpstr>
      <vt:lpstr>Slide 31</vt:lpstr>
      <vt:lpstr>SYMPTOMS</vt:lpstr>
      <vt:lpstr>Slide 33</vt:lpstr>
      <vt:lpstr>Transmission </vt:lpstr>
      <vt:lpstr>Diagnosis </vt:lpstr>
      <vt:lpstr>FOUR TYPES OF KNOWN PRION </vt:lpstr>
      <vt:lpstr>VIROIDS</vt:lpstr>
      <vt:lpstr>Viroids</vt:lpstr>
      <vt:lpstr>Slide 39</vt:lpstr>
      <vt:lpstr>Viroid Structure.</vt:lpstr>
      <vt:lpstr>Slide 41</vt:lpstr>
      <vt:lpstr>Slide 42</vt:lpstr>
      <vt:lpstr>Slide 43</vt:lpstr>
      <vt:lpstr>Slide 44</vt:lpstr>
      <vt:lpstr>Slide 45</vt:lpstr>
      <vt:lpstr>Slide 46</vt:lpstr>
      <vt:lpstr>Structure-viroid ribozymes </vt:lpstr>
      <vt:lpstr>Slide 48</vt:lpstr>
      <vt:lpstr>Slide 49</vt:lpstr>
      <vt:lpstr>Human pathologies induced by viroids </vt:lpstr>
      <vt:lpstr>Slide 51</vt:lpstr>
      <vt:lpstr>Transmission </vt:lpstr>
      <vt:lpstr>Viroids and RNA silencing </vt:lpstr>
      <vt:lpstr>Slide 54</vt:lpstr>
      <vt:lpstr>Comparison of Viruses, Viroids, Prions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wallace.bulimo</dc:creator>
  <cp:lastModifiedBy>wallace.bulimo</cp:lastModifiedBy>
  <cp:revision>14</cp:revision>
  <dcterms:created xsi:type="dcterms:W3CDTF">2013-11-28T07:33:45Z</dcterms:created>
  <dcterms:modified xsi:type="dcterms:W3CDTF">2013-12-04T17:24:38Z</dcterms:modified>
</cp:coreProperties>
</file>