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9" r:id="rId3"/>
  </p:sldMasterIdLst>
  <p:notesMasterIdLst>
    <p:notesMasterId r:id="rId32"/>
  </p:notesMasterIdLst>
  <p:sldIdLst>
    <p:sldId id="256" r:id="rId4"/>
    <p:sldId id="263" r:id="rId5"/>
    <p:sldId id="264" r:id="rId6"/>
    <p:sldId id="265" r:id="rId7"/>
    <p:sldId id="266" r:id="rId8"/>
    <p:sldId id="267" r:id="rId9"/>
    <p:sldId id="259" r:id="rId10"/>
    <p:sldId id="261" r:id="rId11"/>
    <p:sldId id="262" r:id="rId12"/>
    <p:sldId id="260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99" r:id="rId26"/>
    <p:sldId id="300" r:id="rId27"/>
    <p:sldId id="301" r:id="rId28"/>
    <p:sldId id="306" r:id="rId29"/>
    <p:sldId id="307" r:id="rId30"/>
    <p:sldId id="308" r:id="rId31"/>
  </p:sldIdLst>
  <p:sldSz cx="9144000" cy="6858000" type="screen4x3"/>
  <p:notesSz cx="6858000" cy="9144000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fld id="{11B04884-0DBE-4842-A4F0-6451730B6585}" type="slidenum">
              <a:rPr lang="ar-SA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ADB4273-87B9-4DCF-A233-DC3231447307}" type="slidenum">
              <a:rPr lang="ar-SA" altLang="en-US"/>
              <a:pPr eaLnBrk="1" hangingPunct="1"/>
              <a:t>24</a:t>
            </a:fld>
            <a:endParaRPr lang="en-US" alt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grpSp>
          <p:nvGrpSpPr>
            <p:cNvPr id="1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592" y="527"/>
                  </a:cxn>
                  <a:cxn ang="0">
                    <a:pos x="994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</p:grpSp>
      <p:sp>
        <p:nvSpPr>
          <p:cNvPr id="5142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43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/>
              <a:t>Dr  Gihan Gawish</a:t>
            </a:r>
            <a:endParaRPr lang="en-US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92173D3-52D3-48B3-A41C-85A1155665AD}" type="slidenum">
              <a:rPr lang="ar-SA" altLang="en-US"/>
              <a:pPr/>
              <a:t>‹#›</a:t>
            </a:fld>
            <a:endParaRPr lang="en-US" altLang="en-US"/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206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/>
              <a:t>Dr  Gihan Gawish</a:t>
            </a: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E55A75-AA28-474C-A1A2-2C688FAE592A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4062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/>
              <a:t>Dr  Gihan Gawish</a:t>
            </a: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EDB742-A8FD-41DF-BC38-3514D9527B00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332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/>
              <a:t>Dr  Gihan Gawish</a:t>
            </a: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D1783F-1EDB-40A5-9248-24D1B9B6F86E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8827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/>
              <a:t>Dr  Gihan Gawish</a:t>
            </a: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93F967-9452-4C48-A086-5FA905EFA1D9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1528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/>
              <a:t>Dr  Gihan Gawish</a:t>
            </a: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908B58-4693-4EA2-AA2D-590A07A8E097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3193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/>
              <a:t>Dr  Gihan Gawish</a:t>
            </a:r>
            <a:endParaRPr lang="en-US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2974B9-9476-4A35-AAC2-2A5F0C71DE8B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7823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/>
              <a:t>Dr  Gihan Gawish</a:t>
            </a: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2C3FE9-30F2-4B76-8EFA-76E9F1F94F9F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4356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/>
              <a:t>Dr  Gihan Gawish</a:t>
            </a:r>
            <a:endParaRPr lang="en-US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A28979-0850-412E-972C-3895105AA4F2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9209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/>
              <a:t>Dr  Gihan Gawish</a:t>
            </a: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083B2A-6011-4F20-9FE6-97788A07F7E3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697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/>
              <a:t>Dr  Gihan Gawish</a:t>
            </a: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4AC398-FDB9-452A-B820-771A63341174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758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1847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409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</p:grpSp>
      <p:sp>
        <p:nvSpPr>
          <p:cNvPr id="4101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grpSp>
        <p:nvGrpSpPr>
          <p:cNvPr id="1028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4103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grpSp>
          <p:nvGrpSpPr>
            <p:cNvPr id="1042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4105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4106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4107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4108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4109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4110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</p:grpSp>
      <p:grpSp>
        <p:nvGrpSpPr>
          <p:cNvPr id="1029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4112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113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114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115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116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117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</p:grpSp>
      <p:sp>
        <p:nvSpPr>
          <p:cNvPr id="4118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1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120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ar-SA"/>
              <a:t>Dr  Gihan Gawish</a:t>
            </a:r>
            <a:endParaRPr lang="en-US"/>
          </a:p>
        </p:txBody>
      </p:sp>
      <p:sp>
        <p:nvSpPr>
          <p:cNvPr id="412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22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0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E3EB1840-8061-4D6F-ABF9-2F41F3FA07D2}" type="slidenum">
              <a:rPr lang="ar-SA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8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/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1143000" y="5334000"/>
            <a:ext cx="6858000" cy="1371600"/>
          </a:xfrm>
          <a:prstGeom prst="rect">
            <a:avLst/>
          </a:prstGeom>
          <a:noFill/>
          <a:ln w="57150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defRPr/>
            </a:pPr>
            <a:endParaRPr lang="en-US" sz="3200" b="1" dirty="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Brain energy sources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>
                <a:solidFill>
                  <a:srgbClr val="00FF00"/>
                </a:solidFill>
              </a:rPr>
              <a:t>Energy Sources of Brain</a:t>
            </a:r>
          </a:p>
        </p:txBody>
      </p:sp>
      <p:pic>
        <p:nvPicPr>
          <p:cNvPr id="12292" name="Picture 5" descr="p_gluco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1200"/>
            <a:ext cx="9144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>
                <a:solidFill>
                  <a:srgbClr val="00FF00"/>
                </a:solidFill>
              </a:rPr>
              <a:t>Energy Sources of Brain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8153400" cy="3657600"/>
          </a:xfrm>
        </p:spPr>
        <p:txBody>
          <a:bodyPr/>
          <a:lstStyle/>
          <a:p>
            <a:pPr algn="justLow" rtl="0" eaLnBrk="1" hangingPunct="1"/>
            <a:r>
              <a:rPr lang="en-US" altLang="en-US" b="1">
                <a:solidFill>
                  <a:srgbClr val="FF00FF"/>
                </a:solidFill>
              </a:rPr>
              <a:t>Glucose</a:t>
            </a:r>
            <a:r>
              <a:rPr lang="en-US" altLang="en-US"/>
              <a:t> is the only fuel normally used by brain cells. </a:t>
            </a:r>
          </a:p>
          <a:p>
            <a:pPr algn="justLow" rtl="0" eaLnBrk="1" hangingPunct="1"/>
            <a:endParaRPr lang="en-US" altLang="en-US"/>
          </a:p>
          <a:p>
            <a:pPr algn="justLow" rtl="0" eaLnBrk="1" hangingPunct="1"/>
            <a:r>
              <a:rPr lang="en-US" altLang="en-US"/>
              <a:t>Because neurons cannot store glucose, they depend on the bloodstream to deliver a constant supply of this precious fuel.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>
                <a:solidFill>
                  <a:srgbClr val="FF00FF"/>
                </a:solidFill>
              </a:rPr>
              <a:t>Brain Energy</a:t>
            </a:r>
            <a:r>
              <a:rPr lang="ar-SA"/>
              <a:t> </a:t>
            </a:r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Low" rtl="0" eaLnBrk="1" hangingPunct="1">
              <a:lnSpc>
                <a:spcPct val="90000"/>
              </a:lnSpc>
            </a:pPr>
            <a:r>
              <a:rPr lang="en-US" altLang="en-US" sz="2800"/>
              <a:t>Your brain cells need two times more energy than the other cells in your body. </a:t>
            </a:r>
          </a:p>
          <a:p>
            <a:pPr algn="justLow" rtl="0" eaLnBrk="1" hangingPunct="1">
              <a:lnSpc>
                <a:spcPct val="90000"/>
              </a:lnSpc>
            </a:pPr>
            <a:endParaRPr lang="en-US" altLang="en-US" sz="2800"/>
          </a:p>
          <a:p>
            <a:pPr algn="justLow" rtl="0" eaLnBrk="1" hangingPunct="1">
              <a:lnSpc>
                <a:spcPct val="90000"/>
              </a:lnSpc>
            </a:pPr>
            <a:r>
              <a:rPr lang="en-US" altLang="en-US" sz="2800"/>
              <a:t>Neurons, the cells that communicate with each other, have a high demand for energy because they're always in a state of metabolic activity. </a:t>
            </a:r>
          </a:p>
          <a:p>
            <a:pPr algn="justLow" rtl="0" eaLnBrk="1" hangingPunct="1">
              <a:lnSpc>
                <a:spcPct val="90000"/>
              </a:lnSpc>
            </a:pPr>
            <a:endParaRPr lang="en-US" altLang="en-US" sz="2800"/>
          </a:p>
          <a:p>
            <a:pPr algn="justLow" rtl="0" eaLnBrk="1" hangingPunct="1">
              <a:lnSpc>
                <a:spcPct val="90000"/>
              </a:lnSpc>
            </a:pPr>
            <a:r>
              <a:rPr lang="en-US" altLang="en-US" sz="2800"/>
              <a:t>Even during sleep, neurons are still at work repairing and rebuilding their worn out structural components.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>
                <a:solidFill>
                  <a:srgbClr val="00FF00"/>
                </a:solidFill>
              </a:rPr>
              <a:t>High Sugar Intake Over Time</a:t>
            </a:r>
            <a:r>
              <a:rPr lang="ar-SA"/>
              <a:t> </a:t>
            </a: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Low" rtl="0" eaLnBrk="1" hangingPunct="1">
              <a:lnSpc>
                <a:spcPct val="80000"/>
              </a:lnSpc>
            </a:pPr>
            <a:r>
              <a:rPr lang="en-US" altLang="en-US" sz="2800"/>
              <a:t>Repeatedly overloading the bloodstream with sugar can diminish the body's ability to respond to </a:t>
            </a:r>
            <a:r>
              <a:rPr lang="en-US" altLang="en-US" sz="2800">
                <a:solidFill>
                  <a:srgbClr val="FF00FF"/>
                </a:solidFill>
              </a:rPr>
              <a:t>insulin</a:t>
            </a:r>
            <a:r>
              <a:rPr lang="en-US" altLang="en-US" sz="2800"/>
              <a:t>, and type 2 diabetes may develop.  </a:t>
            </a:r>
          </a:p>
          <a:p>
            <a:pPr algn="justLow" rtl="0" eaLnBrk="1" hangingPunct="1">
              <a:lnSpc>
                <a:spcPct val="80000"/>
              </a:lnSpc>
            </a:pPr>
            <a:endParaRPr lang="en-US" altLang="en-US" sz="2800"/>
          </a:p>
          <a:p>
            <a:pPr algn="justLow" rtl="0" eaLnBrk="1" hangingPunct="1">
              <a:lnSpc>
                <a:spcPct val="80000"/>
              </a:lnSpc>
            </a:pPr>
            <a:r>
              <a:rPr lang="en-US" altLang="en-US" sz="2800"/>
              <a:t>This is not good for the brain, because diabetes causes a narrowing of the arteries and makes the brain more susceptible to gradual damage. </a:t>
            </a:r>
          </a:p>
          <a:p>
            <a:pPr algn="justLow" rtl="0" eaLnBrk="1" hangingPunct="1">
              <a:lnSpc>
                <a:spcPct val="80000"/>
              </a:lnSpc>
            </a:pPr>
            <a:endParaRPr lang="en-US" altLang="en-US" sz="2800"/>
          </a:p>
          <a:p>
            <a:pPr algn="justLow" rtl="0" eaLnBrk="1" hangingPunct="1">
              <a:lnSpc>
                <a:spcPct val="80000"/>
              </a:lnSpc>
            </a:pPr>
            <a:r>
              <a:rPr lang="en-US" altLang="en-US" sz="2800"/>
              <a:t>People with diabetes are more vulnerable to depression and are more likely to suffer a decline in mental ability as they age.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b="1">
                <a:solidFill>
                  <a:srgbClr val="FF00FF"/>
                </a:solidFill>
                <a:latin typeface="Bookman Old Style" pitchFamily="18" charset="0"/>
                <a:ea typeface="PMingLiU" pitchFamily="18" charset="-120"/>
              </a:rPr>
              <a:t>BRAIN METABOLISM</a:t>
            </a:r>
            <a:endParaRPr lang="en-US" altLang="zh-TW">
              <a:solidFill>
                <a:srgbClr val="FF00FF"/>
              </a:solidFill>
              <a:latin typeface="Times New Roman" pitchFamily="18" charset="0"/>
              <a:ea typeface="PMingLiU" pitchFamily="18" charset="-12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b="1">
                <a:solidFill>
                  <a:srgbClr val="FF00FF"/>
                </a:solidFill>
                <a:ea typeface="PMingLiU" pitchFamily="18" charset="-120"/>
              </a:rPr>
              <a:t>Brain Metabolism</a:t>
            </a:r>
            <a:endParaRPr lang="en-US" altLang="zh-TW">
              <a:solidFill>
                <a:srgbClr val="FF00FF"/>
              </a:solidFill>
              <a:ea typeface="PMingLiU" pitchFamily="18" charset="-120"/>
            </a:endParaRP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2060575"/>
            <a:ext cx="8316912" cy="4114800"/>
          </a:xfrm>
        </p:spPr>
        <p:txBody>
          <a:bodyPr/>
          <a:lstStyle/>
          <a:p>
            <a:pPr algn="just" rtl="0" eaLnBrk="1" hangingPunct="1">
              <a:spcBef>
                <a:spcPts val="500"/>
              </a:spcBef>
              <a:spcAft>
                <a:spcPts val="500"/>
              </a:spcAft>
            </a:pPr>
            <a:r>
              <a:rPr lang="en-US" altLang="zh-TW" b="1">
                <a:latin typeface="Times New Roman" panose="02020603050405020304" pitchFamily="18" charset="0"/>
                <a:ea typeface="PMingLiU" panose="02020500000000000000" pitchFamily="18" charset="-120"/>
              </a:rPr>
              <a:t>High energy requirements</a:t>
            </a:r>
            <a:r>
              <a:rPr lang="en-US" altLang="zh-TW" sz="2800">
                <a:latin typeface="Times New Roman" panose="02020603050405020304" pitchFamily="18" charset="0"/>
                <a:ea typeface="PMingLiU" panose="02020500000000000000" pitchFamily="18" charset="-120"/>
              </a:rPr>
              <a:t> (~1.0 mg/kg/min)</a:t>
            </a:r>
          </a:p>
          <a:p>
            <a:pPr algn="just" rtl="0" eaLnBrk="1" hangingPunct="1">
              <a:spcBef>
                <a:spcPts val="500"/>
              </a:spcBef>
              <a:spcAft>
                <a:spcPts val="500"/>
              </a:spcAft>
            </a:pPr>
            <a:endParaRPr lang="en-US" altLang="zh-TW" sz="2800">
              <a:latin typeface="Times New Roman" panose="02020603050405020304" pitchFamily="18" charset="0"/>
              <a:ea typeface="PMingLiU" panose="02020500000000000000" pitchFamily="18" charset="-120"/>
            </a:endParaRPr>
          </a:p>
          <a:p>
            <a:pPr algn="just" rtl="0" eaLnBrk="1" hangingPunct="1">
              <a:spcBef>
                <a:spcPts val="500"/>
              </a:spcBef>
              <a:spcAft>
                <a:spcPts val="500"/>
              </a:spcAft>
            </a:pPr>
            <a:r>
              <a:rPr lang="en-US" altLang="zh-TW" b="1">
                <a:latin typeface="Times New Roman" panose="02020603050405020304" pitchFamily="18" charset="0"/>
                <a:ea typeface="PMingLiU" panose="02020500000000000000" pitchFamily="18" charset="-120"/>
              </a:rPr>
              <a:t>Low energy reserves</a:t>
            </a:r>
          </a:p>
          <a:p>
            <a:pPr algn="just" rtl="0" eaLnBrk="1" hangingPunct="1">
              <a:spcBef>
                <a:spcPts val="500"/>
              </a:spcBef>
              <a:spcAft>
                <a:spcPts val="500"/>
              </a:spcAft>
            </a:pPr>
            <a:endParaRPr lang="en-US" altLang="zh-TW" sz="2800" b="1">
              <a:latin typeface="Times New Roman" panose="02020603050405020304" pitchFamily="18" charset="0"/>
              <a:ea typeface="PMingLiU" panose="02020500000000000000" pitchFamily="18" charset="-120"/>
            </a:endParaRPr>
          </a:p>
          <a:p>
            <a:pPr algn="just" rtl="0" eaLnBrk="1" hangingPunct="1">
              <a:spcBef>
                <a:spcPts val="500"/>
              </a:spcBef>
              <a:spcAft>
                <a:spcPts val="500"/>
              </a:spcAft>
            </a:pPr>
            <a:r>
              <a:rPr lang="en-US" altLang="zh-TW" sz="2800">
                <a:latin typeface="Times New Roman" panose="02020603050405020304" pitchFamily="18" charset="0"/>
                <a:ea typeface="PMingLiU" panose="02020500000000000000" pitchFamily="18" charset="-120"/>
              </a:rPr>
              <a:t>The energy is needed to </a:t>
            </a:r>
            <a:r>
              <a:rPr lang="en-US" altLang="zh-TW" sz="2800" b="1">
                <a:latin typeface="Times New Roman" panose="02020603050405020304" pitchFamily="18" charset="0"/>
                <a:ea typeface="PMingLiU" panose="02020500000000000000" pitchFamily="18" charset="-120"/>
              </a:rPr>
              <a:t>maintain the ionic gradient across nerve membranes</a:t>
            </a:r>
            <a:r>
              <a:rPr lang="en-US" altLang="zh-TW" sz="2800">
                <a:latin typeface="Times New Roman" panose="02020603050405020304" pitchFamily="18" charset="0"/>
                <a:ea typeface="PMingLiU" panose="02020500000000000000" pitchFamily="18" charset="-120"/>
              </a:rPr>
              <a:t>. </a:t>
            </a:r>
          </a:p>
          <a:p>
            <a:pPr rtl="0" eaLnBrk="1" hangingPunct="1"/>
            <a:endParaRPr lang="zh-TW" altLang="zh-TW">
              <a:ea typeface="PMingLiU" panose="02020500000000000000" pitchFamily="18" charset="-12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5400" b="1">
                <a:solidFill>
                  <a:srgbClr val="FF00FF"/>
                </a:solidFill>
                <a:ea typeface="PMingLiU" pitchFamily="18" charset="-120"/>
              </a:rPr>
              <a:t>Brain Metabolism</a:t>
            </a:r>
            <a:endParaRPr lang="en-US" altLang="zh-TW" sz="5400">
              <a:solidFill>
                <a:srgbClr val="FF00FF"/>
              </a:solidFill>
              <a:ea typeface="PMingLiU" pitchFamily="18" charset="-120"/>
            </a:endParaRP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7837488" cy="3724275"/>
          </a:xfrm>
        </p:spPr>
        <p:txBody>
          <a:bodyPr/>
          <a:lstStyle/>
          <a:p>
            <a:pPr algn="l" rtl="0" eaLnBrk="1" hangingPunct="1">
              <a:spcBef>
                <a:spcPts val="500"/>
              </a:spcBef>
              <a:spcAft>
                <a:spcPts val="500"/>
              </a:spcAft>
            </a:pPr>
            <a:r>
              <a:rPr lang="en-US" altLang="zh-TW" sz="2800" b="1">
                <a:latin typeface="Times New Roman" panose="02020603050405020304" pitchFamily="18" charset="0"/>
                <a:ea typeface="PMingLiU" panose="02020500000000000000" pitchFamily="18" charset="-120"/>
              </a:rPr>
              <a:t>Oxidation of non-glucose substrates</a:t>
            </a:r>
            <a:r>
              <a:rPr lang="en-US" altLang="zh-TW" sz="2400">
                <a:latin typeface="Times New Roman" panose="02020603050405020304" pitchFamily="18" charset="0"/>
                <a:ea typeface="PMingLiU" panose="02020500000000000000" pitchFamily="18" charset="-120"/>
              </a:rPr>
              <a:t>:  ketones/lactate during prolonged fasting; not in everyday life.</a:t>
            </a:r>
          </a:p>
          <a:p>
            <a:pPr algn="l" rtl="0" eaLnBrk="1" hangingPunct="1">
              <a:spcBef>
                <a:spcPts val="500"/>
              </a:spcBef>
              <a:spcAft>
                <a:spcPts val="500"/>
              </a:spcAft>
            </a:pPr>
            <a:endParaRPr lang="en-US" altLang="zh-TW" sz="2800" b="1">
              <a:latin typeface="Times New Roman" panose="02020603050405020304" pitchFamily="18" charset="0"/>
              <a:ea typeface="PMingLiU" panose="02020500000000000000" pitchFamily="18" charset="-120"/>
            </a:endParaRPr>
          </a:p>
          <a:p>
            <a:pPr algn="l" rtl="0" eaLnBrk="1" hangingPunct="1">
              <a:spcBef>
                <a:spcPts val="500"/>
              </a:spcBef>
              <a:spcAft>
                <a:spcPts val="500"/>
              </a:spcAft>
            </a:pPr>
            <a:r>
              <a:rPr lang="en-US" altLang="zh-TW" sz="2800" b="1">
                <a:latin typeface="Times New Roman" panose="02020603050405020304" pitchFamily="18" charset="0"/>
                <a:ea typeface="PMingLiU" panose="02020500000000000000" pitchFamily="18" charset="-120"/>
              </a:rPr>
              <a:t>Glucose oxidation</a:t>
            </a:r>
            <a:r>
              <a:rPr lang="en-US" altLang="zh-TW" sz="2400">
                <a:latin typeface="Times New Roman" panose="02020603050405020304" pitchFamily="18" charset="0"/>
                <a:ea typeface="PMingLiU" panose="02020500000000000000" pitchFamily="18" charset="-120"/>
              </a:rPr>
              <a:t>: provides more than 90% of the energy needed. </a:t>
            </a:r>
          </a:p>
          <a:p>
            <a:pPr algn="l" rtl="0" eaLnBrk="1" hangingPunct="1">
              <a:spcBef>
                <a:spcPts val="500"/>
              </a:spcBef>
              <a:spcAft>
                <a:spcPts val="500"/>
              </a:spcAft>
            </a:pPr>
            <a:endParaRPr lang="en-US" altLang="zh-TW" sz="2400">
              <a:latin typeface="Times New Roman" panose="02020603050405020304" pitchFamily="18" charset="0"/>
              <a:ea typeface="PMingLiU" panose="02020500000000000000" pitchFamily="18" charset="-120"/>
            </a:endParaRPr>
          </a:p>
          <a:p>
            <a:pPr algn="l" rtl="0" eaLnBrk="1" hangingPunct="1">
              <a:spcBef>
                <a:spcPts val="500"/>
              </a:spcBef>
              <a:spcAft>
                <a:spcPts val="500"/>
              </a:spcAft>
            </a:pPr>
            <a:r>
              <a:rPr lang="en-US" altLang="zh-TW" sz="2400">
                <a:latin typeface="Times New Roman" panose="02020603050405020304" pitchFamily="18" charset="0"/>
                <a:ea typeface="PMingLiU" panose="02020500000000000000" pitchFamily="18" charset="-120"/>
              </a:rPr>
              <a:t>Brain function almost totally dependent on a continuous supply of glucose from the arterial circulation.</a:t>
            </a:r>
            <a:r>
              <a:rPr lang="en-US" altLang="zh-TW" sz="2400" b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</a:rPr>
              <a:t> </a:t>
            </a:r>
            <a:endParaRPr lang="en-US" altLang="zh-TW" sz="2800">
              <a:ea typeface="PMingLiU" panose="02020500000000000000" pitchFamily="18" charset="-12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b="1">
                <a:solidFill>
                  <a:srgbClr val="FF00FF"/>
                </a:solidFill>
                <a:ea typeface="PMingLiU" pitchFamily="18" charset="-120"/>
              </a:rPr>
              <a:t>Transport of Glucose</a:t>
            </a:r>
            <a:endParaRPr lang="en-US" altLang="zh-TW">
              <a:solidFill>
                <a:srgbClr val="FF00FF"/>
              </a:solidFill>
              <a:latin typeface="Times New Roman" pitchFamily="18" charset="0"/>
              <a:ea typeface="PMingLiU" pitchFamily="18" charset="-12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153400" cy="3505200"/>
          </a:xfrm>
        </p:spPr>
        <p:txBody>
          <a:bodyPr/>
          <a:lstStyle/>
          <a:p>
            <a:pPr algn="just" rtl="0" eaLnBrk="1" hangingPunct="1">
              <a:spcBef>
                <a:spcPts val="500"/>
              </a:spcBef>
              <a:spcAft>
                <a:spcPts val="500"/>
              </a:spcAft>
            </a:pPr>
            <a:r>
              <a:rPr lang="en-US" altLang="zh-TW" sz="2800" b="1" u="sng">
                <a:solidFill>
                  <a:srgbClr val="00FF00"/>
                </a:solidFill>
                <a:latin typeface="Times New Roman" panose="02020603050405020304" pitchFamily="18" charset="0"/>
                <a:ea typeface="PMingLiU" panose="02020500000000000000" pitchFamily="18" charset="-120"/>
              </a:rPr>
              <a:t>GLUT1</a:t>
            </a:r>
            <a:r>
              <a:rPr lang="en-US" altLang="zh-TW" sz="2800" b="1">
                <a:solidFill>
                  <a:srgbClr val="00FF00"/>
                </a:solidFill>
                <a:latin typeface="Times New Roman" panose="02020603050405020304" pitchFamily="18" charset="0"/>
                <a:ea typeface="PMingLiU" panose="02020500000000000000" pitchFamily="18" charset="-120"/>
              </a:rPr>
              <a:t> </a:t>
            </a:r>
            <a:r>
              <a:rPr lang="en-US" altLang="zh-TW" sz="2000">
                <a:solidFill>
                  <a:srgbClr val="00FF00"/>
                </a:solidFill>
                <a:latin typeface="Times New Roman" panose="02020603050405020304" pitchFamily="18" charset="0"/>
                <a:ea typeface="PMingLiU" panose="02020500000000000000" pitchFamily="18" charset="-120"/>
              </a:rPr>
              <a:t>(55 kd form</a:t>
            </a:r>
            <a:r>
              <a:rPr lang="en-US" altLang="zh-TW" sz="2000">
                <a:latin typeface="Times New Roman" panose="02020603050405020304" pitchFamily="18" charset="0"/>
                <a:ea typeface="PMingLiU" panose="02020500000000000000" pitchFamily="18" charset="-120"/>
              </a:rPr>
              <a:t>):</a:t>
            </a:r>
            <a:endParaRPr lang="en-US" altLang="zh-TW" sz="2400">
              <a:latin typeface="Times New Roman" panose="02020603050405020304" pitchFamily="18" charset="0"/>
              <a:ea typeface="PMingLiU" panose="02020500000000000000" pitchFamily="18" charset="-120"/>
            </a:endParaRPr>
          </a:p>
          <a:p>
            <a:pPr algn="just" rtl="0" eaLnBrk="1" hangingPunct="1">
              <a:spcBef>
                <a:spcPts val="500"/>
              </a:spcBef>
              <a:spcAft>
                <a:spcPts val="500"/>
              </a:spcAft>
            </a:pPr>
            <a:r>
              <a:rPr lang="en-US" altLang="zh-TW" sz="2400">
                <a:latin typeface="Times New Roman" panose="02020603050405020304" pitchFamily="18" charset="0"/>
                <a:ea typeface="PMingLiU" panose="02020500000000000000" pitchFamily="18" charset="-120"/>
              </a:rPr>
              <a:t>localized in microvessels of the blood-brain barrier. Moves   glucose from the capillary lumen to the brain interstitium. </a:t>
            </a:r>
            <a:endParaRPr lang="en-US" altLang="zh-TW" sz="2800" b="1" u="sng">
              <a:latin typeface="Times New Roman" panose="02020603050405020304" pitchFamily="18" charset="0"/>
              <a:ea typeface="PMingLiU" panose="02020500000000000000" pitchFamily="18" charset="-120"/>
            </a:endParaRPr>
          </a:p>
          <a:p>
            <a:pPr algn="just" rtl="0" eaLnBrk="1" hangingPunct="1">
              <a:spcBef>
                <a:spcPts val="500"/>
              </a:spcBef>
              <a:spcAft>
                <a:spcPts val="500"/>
              </a:spcAft>
            </a:pPr>
            <a:r>
              <a:rPr lang="en-US" altLang="zh-TW" sz="2800" b="1" u="sng">
                <a:solidFill>
                  <a:srgbClr val="00FF00"/>
                </a:solidFill>
                <a:latin typeface="Times New Roman" panose="02020603050405020304" pitchFamily="18" charset="0"/>
                <a:ea typeface="PMingLiU" panose="02020500000000000000" pitchFamily="18" charset="-120"/>
              </a:rPr>
              <a:t>GLUT3</a:t>
            </a:r>
            <a:r>
              <a:rPr lang="en-US" altLang="zh-TW" sz="2800" b="1">
                <a:solidFill>
                  <a:srgbClr val="00FF00"/>
                </a:solidFill>
                <a:latin typeface="Times New Roman" panose="02020603050405020304" pitchFamily="18" charset="0"/>
                <a:ea typeface="PMingLiU" panose="02020500000000000000" pitchFamily="18" charset="-120"/>
              </a:rPr>
              <a:t> / </a:t>
            </a:r>
            <a:r>
              <a:rPr lang="en-US" altLang="zh-TW" sz="2800" b="1" u="sng">
                <a:solidFill>
                  <a:srgbClr val="00FF00"/>
                </a:solidFill>
                <a:latin typeface="Times New Roman" panose="02020603050405020304" pitchFamily="18" charset="0"/>
                <a:ea typeface="PMingLiU" panose="02020500000000000000" pitchFamily="18" charset="-120"/>
              </a:rPr>
              <a:t>GLUT1</a:t>
            </a:r>
            <a:r>
              <a:rPr lang="en-US" altLang="zh-TW" sz="2800" b="1">
                <a:solidFill>
                  <a:srgbClr val="00FF00"/>
                </a:solidFill>
                <a:latin typeface="Times New Roman" panose="02020603050405020304" pitchFamily="18" charset="0"/>
                <a:ea typeface="PMingLiU" panose="02020500000000000000" pitchFamily="18" charset="-120"/>
              </a:rPr>
              <a:t> </a:t>
            </a:r>
            <a:r>
              <a:rPr lang="en-US" altLang="zh-TW" sz="2000">
                <a:solidFill>
                  <a:srgbClr val="00FF00"/>
                </a:solidFill>
                <a:latin typeface="Times New Roman" panose="02020603050405020304" pitchFamily="18" charset="0"/>
                <a:ea typeface="PMingLiU" panose="02020500000000000000" pitchFamily="18" charset="-120"/>
              </a:rPr>
              <a:t>(45 kd form):</a:t>
            </a:r>
            <a:r>
              <a:rPr lang="en-US" altLang="zh-TW" sz="2400">
                <a:solidFill>
                  <a:srgbClr val="00FF00"/>
                </a:solidFill>
                <a:latin typeface="Times New Roman" panose="02020603050405020304" pitchFamily="18" charset="0"/>
                <a:ea typeface="PMingLiU" panose="02020500000000000000" pitchFamily="18" charset="-120"/>
              </a:rPr>
              <a:t> </a:t>
            </a:r>
          </a:p>
          <a:p>
            <a:pPr algn="just" rtl="0" eaLnBrk="1" hangingPunct="1">
              <a:spcBef>
                <a:spcPts val="500"/>
              </a:spcBef>
              <a:spcAft>
                <a:spcPts val="500"/>
              </a:spcAft>
            </a:pPr>
            <a:r>
              <a:rPr lang="en-US" altLang="zh-TW" sz="2400">
                <a:latin typeface="Times New Roman" panose="02020603050405020304" pitchFamily="18" charset="0"/>
                <a:ea typeface="PMingLiU" panose="02020500000000000000" pitchFamily="18" charset="-120"/>
              </a:rPr>
              <a:t>transport glucose from interstitium into neurons and glial cells.</a:t>
            </a:r>
          </a:p>
          <a:p>
            <a:pPr rtl="0" eaLnBrk="1" hangingPunct="1"/>
            <a:r>
              <a:rPr lang="en-US" altLang="zh-TW" sz="2800" b="1">
                <a:latin typeface="Times New Roman" panose="02020603050405020304" pitchFamily="18" charset="0"/>
                <a:ea typeface="PMingLiU" panose="02020500000000000000" pitchFamily="18" charset="-120"/>
              </a:rPr>
              <a:t>Upregulation</a:t>
            </a:r>
            <a:r>
              <a:rPr lang="en-US" altLang="zh-TW" sz="2800">
                <a:latin typeface="Times New Roman" panose="02020603050405020304" pitchFamily="18" charset="0"/>
                <a:ea typeface="PMingLiU" panose="02020500000000000000" pitchFamily="18" charset="-120"/>
              </a:rPr>
              <a:t> </a:t>
            </a:r>
            <a:r>
              <a:rPr lang="en-US" altLang="zh-TW" sz="2400">
                <a:latin typeface="Times New Roman" panose="02020603050405020304" pitchFamily="18" charset="0"/>
                <a:ea typeface="PMingLiU" panose="02020500000000000000" pitchFamily="18" charset="-120"/>
              </a:rPr>
              <a:t>in chronically hypoglycemic rats.</a:t>
            </a:r>
            <a:r>
              <a:rPr lang="en-US" altLang="zh-TW">
                <a:latin typeface="Times New Roman" panose="02020603050405020304" pitchFamily="18" charset="0"/>
                <a:ea typeface="PMingLiU" panose="02020500000000000000" pitchFamily="18" charset="-120"/>
              </a:rPr>
              <a:t> </a:t>
            </a:r>
            <a:endParaRPr lang="zh-TW" altLang="en-US">
              <a:latin typeface="Times New Roman" panose="02020603050405020304" pitchFamily="18" charset="0"/>
              <a:ea typeface="PMingLiU" panose="02020500000000000000" pitchFamily="18" charset="-12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5400" b="1">
                <a:solidFill>
                  <a:srgbClr val="FF00FF"/>
                </a:solidFill>
                <a:ea typeface="PMingLiU" pitchFamily="18" charset="-120"/>
              </a:rPr>
              <a:t>Brain Metabolism</a:t>
            </a:r>
            <a:endParaRPr lang="en-US" altLang="zh-TW" sz="5400">
              <a:solidFill>
                <a:srgbClr val="FF00FF"/>
              </a:solidFill>
              <a:ea typeface="PMingLiU" pitchFamily="18" charset="-120"/>
            </a:endParaRP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3733800"/>
          </a:xfrm>
        </p:spPr>
        <p:txBody>
          <a:bodyPr/>
          <a:lstStyle/>
          <a:p>
            <a:pPr lvl="2" algn="just" rtl="0" eaLnBrk="1" hangingPunct="1">
              <a:lnSpc>
                <a:spcPct val="90000"/>
              </a:lnSpc>
            </a:pPr>
            <a:r>
              <a:rPr lang="en-US" altLang="zh-TW" sz="3200" b="1">
                <a:solidFill>
                  <a:srgbClr val="FF00FF"/>
                </a:solidFill>
                <a:latin typeface="Times New Roman" panose="02020603050405020304" pitchFamily="18" charset="0"/>
                <a:ea typeface="PMingLiU" panose="02020500000000000000" pitchFamily="18" charset="-120"/>
              </a:rPr>
              <a:t>Glycogen</a:t>
            </a:r>
            <a:r>
              <a:rPr lang="en-US" altLang="zh-TW" sz="2800">
                <a:latin typeface="Times New Roman" panose="02020603050405020304" pitchFamily="18" charset="0"/>
                <a:ea typeface="PMingLiU" panose="02020500000000000000" pitchFamily="18" charset="-120"/>
              </a:rPr>
              <a:t>---stored exclusively in glial cells (astrocytes). Metabolize to lactate that can be taken up and used as fuel by neurons.</a:t>
            </a:r>
          </a:p>
          <a:p>
            <a:pPr lvl="2" algn="just" rtl="0" eaLnBrk="1" hangingPunct="1">
              <a:lnSpc>
                <a:spcPct val="90000"/>
              </a:lnSpc>
            </a:pPr>
            <a:endParaRPr lang="en-US" altLang="zh-TW" sz="2800">
              <a:latin typeface="Times New Roman" panose="02020603050405020304" pitchFamily="18" charset="0"/>
              <a:ea typeface="PMingLiU" panose="02020500000000000000" pitchFamily="18" charset="-120"/>
            </a:endParaRPr>
          </a:p>
          <a:p>
            <a:pPr lvl="2" algn="just" rtl="0" eaLnBrk="1" hangingPunct="1">
              <a:lnSpc>
                <a:spcPct val="90000"/>
              </a:lnSpc>
            </a:pPr>
            <a:r>
              <a:rPr lang="en-US" altLang="zh-TW" sz="2800">
                <a:latin typeface="Times New Roman" panose="02020603050405020304" pitchFamily="18" charset="0"/>
                <a:ea typeface="PMingLiU" panose="02020500000000000000" pitchFamily="18" charset="-120"/>
              </a:rPr>
              <a:t>Low content in brain (~3 mmol/kg). Unable to sustain brain metabolism for more than 4 to 5 minutes. </a:t>
            </a:r>
            <a:endParaRPr lang="zh-TW" altLang="en-US" sz="2800">
              <a:ea typeface="PMingLiU" panose="02020500000000000000" pitchFamily="18" charset="-12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>
                <a:solidFill>
                  <a:srgbClr val="FF00FF"/>
                </a:solidFill>
                <a:latin typeface="Times New Roman" pitchFamily="18" charset="0"/>
                <a:ea typeface="PMingLiU" pitchFamily="18" charset="-120"/>
              </a:rPr>
              <a:t>Organs release glucose</a:t>
            </a:r>
            <a:r>
              <a:rPr lang="en-US" altLang="zh-TW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PMingLiU" pitchFamily="18" charset="-120"/>
              </a:rPr>
              <a:t> 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/>
            <a:r>
              <a:rPr lang="en-US" altLang="zh-TW" sz="2800" b="1">
                <a:solidFill>
                  <a:srgbClr val="00FF00"/>
                </a:solidFill>
                <a:latin typeface="Times New Roman" panose="02020603050405020304" pitchFamily="18" charset="0"/>
                <a:ea typeface="PMingLiU" panose="02020500000000000000" pitchFamily="18" charset="-120"/>
              </a:rPr>
              <a:t>Liver</a:t>
            </a:r>
            <a:r>
              <a:rPr lang="en-US" altLang="zh-TW" sz="2400">
                <a:latin typeface="Times New Roman" panose="02020603050405020304" pitchFamily="18" charset="0"/>
                <a:ea typeface="PMingLiU" panose="02020500000000000000" pitchFamily="18" charset="-120"/>
              </a:rPr>
              <a:t>--predominant site of glucose production. </a:t>
            </a:r>
          </a:p>
          <a:p>
            <a:pPr algn="l" rtl="0" eaLnBrk="1" hangingPunct="1"/>
            <a:endParaRPr lang="en-US" altLang="zh-TW" sz="2800" b="1">
              <a:latin typeface="Times New Roman" panose="02020603050405020304" pitchFamily="18" charset="0"/>
              <a:ea typeface="PMingLiU" panose="02020500000000000000" pitchFamily="18" charset="-120"/>
            </a:endParaRPr>
          </a:p>
          <a:p>
            <a:pPr algn="l" rtl="0" eaLnBrk="1" hangingPunct="1"/>
            <a:r>
              <a:rPr lang="en-US" altLang="zh-TW" sz="2800" b="1">
                <a:solidFill>
                  <a:srgbClr val="00FF00"/>
                </a:solidFill>
                <a:latin typeface="Times New Roman" panose="02020603050405020304" pitchFamily="18" charset="0"/>
                <a:ea typeface="PMingLiU" panose="02020500000000000000" pitchFamily="18" charset="-120"/>
              </a:rPr>
              <a:t>Kidney</a:t>
            </a:r>
            <a:r>
              <a:rPr lang="en-US" altLang="zh-TW" sz="2400">
                <a:latin typeface="Times New Roman" panose="02020603050405020304" pitchFamily="18" charset="0"/>
                <a:ea typeface="PMingLiU" panose="02020500000000000000" pitchFamily="18" charset="-120"/>
              </a:rPr>
              <a:t>--contributes minimally.</a:t>
            </a:r>
          </a:p>
          <a:p>
            <a:pPr algn="l" rtl="0" eaLnBrk="1" hangingPunct="1"/>
            <a:endParaRPr lang="en-US" altLang="zh-TW" sz="2400">
              <a:latin typeface="Times New Roman" panose="02020603050405020304" pitchFamily="18" charset="0"/>
              <a:ea typeface="PMingLiU" panose="02020500000000000000" pitchFamily="18" charset="-120"/>
            </a:endParaRPr>
          </a:p>
          <a:p>
            <a:pPr algn="l" rtl="0" eaLnBrk="1" hangingPunct="1"/>
            <a:r>
              <a:rPr lang="en-US" altLang="zh-TW" sz="2400">
                <a:latin typeface="Times New Roman" panose="02020603050405020304" pitchFamily="18" charset="0"/>
                <a:ea typeface="PMingLiU" panose="02020500000000000000" pitchFamily="18" charset="-120"/>
              </a:rPr>
              <a:t>After 60 hours of fasting, kidney contributes significantly more (~25%) : through gluconeogenesis  </a:t>
            </a:r>
          </a:p>
          <a:p>
            <a:pPr algn="l" rtl="0" eaLnBrk="1" hangingPunct="1"/>
            <a:endParaRPr lang="en-US" altLang="zh-TW" sz="2400">
              <a:latin typeface="Times New Roman" panose="02020603050405020304" pitchFamily="18" charset="0"/>
              <a:ea typeface="PMingLiU" panose="02020500000000000000" pitchFamily="18" charset="-120"/>
            </a:endParaRPr>
          </a:p>
          <a:p>
            <a:pPr algn="l" rtl="0" eaLnBrk="1" hangingPunct="1"/>
            <a:r>
              <a:rPr lang="en-US" altLang="zh-TW" sz="2400">
                <a:latin typeface="Times New Roman" panose="02020603050405020304" pitchFamily="18" charset="0"/>
                <a:ea typeface="PMingLiU" panose="02020500000000000000" pitchFamily="18" charset="-120"/>
              </a:rPr>
              <a:t>The contribution of the kidney to glucose homeostasis are consistent with the observation of </a:t>
            </a:r>
            <a:r>
              <a:rPr lang="en-US" altLang="zh-TW" sz="2400" b="1" i="1">
                <a:latin typeface="Times New Roman" panose="02020603050405020304" pitchFamily="18" charset="0"/>
                <a:ea typeface="PMingLiU" panose="02020500000000000000" pitchFamily="18" charset="-120"/>
              </a:rPr>
              <a:t>hypoglycemia in some patients with chronic renal insufficiency</a:t>
            </a:r>
            <a:r>
              <a:rPr lang="en-US" altLang="zh-TW" sz="2400">
                <a:latin typeface="PMingLiU" panose="02020500000000000000" pitchFamily="18" charset="-120"/>
                <a:ea typeface="PMingLiU" panose="02020500000000000000" pitchFamily="18" charset="-120"/>
              </a:rPr>
              <a:t>.</a:t>
            </a:r>
            <a:endParaRPr lang="zh-TW" altLang="zh-TW">
              <a:ea typeface="PMingLiU" panose="02020500000000000000" pitchFamily="18" charset="-12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ar-SA"/>
              <a:t>Dr  Gihan Gawish</a:t>
            </a:r>
            <a:endParaRPr lang="en-US"/>
          </a:p>
        </p:txBody>
      </p:sp>
      <p:pic>
        <p:nvPicPr>
          <p:cNvPr id="4099" name="Picture 3" descr="brai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5400" y="1524000"/>
            <a:ext cx="6553200" cy="4175125"/>
          </a:xfrm>
          <a:noFill/>
        </p:spPr>
      </p:pic>
      <p:sp>
        <p:nvSpPr>
          <p:cNvPr id="4100" name="WordArt 5"/>
          <p:cNvSpPr>
            <a:spLocks noChangeArrowheads="1" noChangeShapeType="1" noTextEdit="1"/>
          </p:cNvSpPr>
          <p:nvPr/>
        </p:nvSpPr>
        <p:spPr bwMode="auto">
          <a:xfrm>
            <a:off x="0" y="304800"/>
            <a:ext cx="6497638" cy="208756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 rtl="0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Brain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b="1">
                <a:solidFill>
                  <a:srgbClr val="FF00FF"/>
                </a:solidFill>
                <a:ea typeface="PMingLiU" pitchFamily="18" charset="-120"/>
              </a:rPr>
              <a:t>Glucose Counter regulation</a:t>
            </a:r>
            <a:endParaRPr lang="en-US" altLang="zh-TW" sz="4800" u="sng">
              <a:solidFill>
                <a:srgbClr val="FF00FF"/>
              </a:solidFill>
              <a:latin typeface="Times New Roman" pitchFamily="18" charset="0"/>
              <a:ea typeface="PMingLiU" pitchFamily="18" charset="-12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017713"/>
            <a:ext cx="8574088" cy="4435475"/>
          </a:xfrm>
        </p:spPr>
        <p:txBody>
          <a:bodyPr/>
          <a:lstStyle/>
          <a:p>
            <a:pPr algn="just" eaLnBrk="1" hangingPunct="1">
              <a:spcBef>
                <a:spcPts val="500"/>
              </a:spcBef>
              <a:spcAft>
                <a:spcPts val="500"/>
              </a:spcAft>
            </a:pPr>
            <a:endParaRPr lang="zh-TW" altLang="zh-TW">
              <a:solidFill>
                <a:srgbClr val="000000"/>
              </a:solidFill>
              <a:latin typeface="Times New Roman" panose="02020603050405020304" pitchFamily="18" charset="0"/>
              <a:ea typeface="PMingLiU" panose="02020500000000000000" pitchFamily="18" charset="-120"/>
            </a:endParaRPr>
          </a:p>
          <a:p>
            <a:pPr algn="ctr" rtl="0" eaLnBrk="1" hangingPunct="1">
              <a:spcBef>
                <a:spcPts val="500"/>
              </a:spcBef>
              <a:spcAft>
                <a:spcPts val="500"/>
              </a:spcAft>
              <a:buFontTx/>
              <a:buNone/>
            </a:pPr>
            <a:r>
              <a:rPr lang="en-US" altLang="zh-TW" b="1">
                <a:latin typeface="Times New Roman" panose="02020603050405020304" pitchFamily="18" charset="0"/>
                <a:ea typeface="PMingLiU" panose="02020500000000000000" pitchFamily="18" charset="-120"/>
              </a:rPr>
              <a:t>One of the most important homeostatic systems for the survival of mammals. </a:t>
            </a:r>
          </a:p>
          <a:p>
            <a:pPr algn="ctr" rtl="0" eaLnBrk="1" hangingPunct="1">
              <a:spcBef>
                <a:spcPts val="500"/>
              </a:spcBef>
              <a:spcAft>
                <a:spcPts val="500"/>
              </a:spcAft>
            </a:pPr>
            <a:endParaRPr lang="en-US" altLang="zh-TW" b="1">
              <a:latin typeface="Times New Roman" panose="02020603050405020304" pitchFamily="18" charset="0"/>
              <a:ea typeface="PMingLiU" panose="02020500000000000000" pitchFamily="18" charset="-120"/>
            </a:endParaRPr>
          </a:p>
          <a:p>
            <a:pPr algn="ctr" rtl="0" eaLnBrk="1" hangingPunct="1">
              <a:spcBef>
                <a:spcPts val="500"/>
              </a:spcBef>
              <a:spcAft>
                <a:spcPts val="500"/>
              </a:spcAft>
            </a:pPr>
            <a:r>
              <a:rPr lang="en-US" altLang="zh-TW" b="1">
                <a:latin typeface="Times New Roman" panose="02020603050405020304" pitchFamily="18" charset="0"/>
                <a:ea typeface="PMingLiU" panose="02020500000000000000" pitchFamily="18" charset="-120"/>
              </a:rPr>
              <a:t>Continuously protects the metabolism and the function of the brain by preventing or limiting hypoglycemia.</a:t>
            </a:r>
          </a:p>
          <a:p>
            <a:pPr rtl="0" eaLnBrk="1" hangingPunct="1">
              <a:lnSpc>
                <a:spcPct val="90000"/>
              </a:lnSpc>
            </a:pPr>
            <a:endParaRPr lang="zh-TW" altLang="zh-TW" sz="2000" b="1">
              <a:ea typeface="PMingLiU" panose="02020500000000000000" pitchFamily="18" charset="-12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ar-SA"/>
              <a:t>Dr  Gihan Gawish</a:t>
            </a:r>
            <a:endParaRPr lang="en-US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11847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b="1">
                <a:solidFill>
                  <a:srgbClr val="FF00FF"/>
                </a:solidFill>
                <a:ea typeface="PMingLiU" pitchFamily="18" charset="-120"/>
              </a:rPr>
              <a:t>Hypoglycemia</a:t>
            </a:r>
            <a:endParaRPr lang="en-US" altLang="zh-TW">
              <a:solidFill>
                <a:srgbClr val="FF00FF"/>
              </a:solidFill>
              <a:ea typeface="PMingLiU" pitchFamily="18" charset="-120"/>
            </a:endParaRP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800600"/>
          </a:xfrm>
        </p:spPr>
        <p:txBody>
          <a:bodyPr/>
          <a:lstStyle/>
          <a:p>
            <a:pPr algn="justLow" rtl="0" eaLnBrk="1" hangingPunct="1"/>
            <a:r>
              <a:rPr lang="en-US" altLang="zh-TW" sz="2800" b="1">
                <a:latin typeface="Times New Roman" panose="02020603050405020304" pitchFamily="18" charset="0"/>
                <a:ea typeface="PMingLiU" panose="02020500000000000000" pitchFamily="18" charset="-120"/>
              </a:rPr>
              <a:t>Hypoglycemia:</a:t>
            </a:r>
            <a:r>
              <a:rPr lang="en-US" altLang="zh-TW" sz="2400">
                <a:latin typeface="Times New Roman" panose="02020603050405020304" pitchFamily="18" charset="0"/>
                <a:ea typeface="PMingLiU" panose="02020500000000000000" pitchFamily="18" charset="-120"/>
              </a:rPr>
              <a:t>  plasma glucose conc below</a:t>
            </a:r>
            <a:r>
              <a:rPr lang="en-US" altLang="zh-TW" sz="2400" i="1">
                <a:latin typeface="Times New Roman" panose="02020603050405020304" pitchFamily="18" charset="0"/>
                <a:ea typeface="PMingLiU" panose="02020500000000000000" pitchFamily="18" charset="-120"/>
              </a:rPr>
              <a:t> </a:t>
            </a:r>
            <a:r>
              <a:rPr lang="en-US" altLang="zh-TW" sz="2400">
                <a:latin typeface="Times New Roman" panose="02020603050405020304" pitchFamily="18" charset="0"/>
                <a:ea typeface="PMingLiU" panose="02020500000000000000" pitchFamily="18" charset="-120"/>
              </a:rPr>
              <a:t>50 mg/dL</a:t>
            </a:r>
          </a:p>
          <a:p>
            <a:pPr algn="justLow" rtl="0" eaLnBrk="1" hangingPunct="1">
              <a:spcBef>
                <a:spcPts val="500"/>
              </a:spcBef>
              <a:spcAft>
                <a:spcPts val="500"/>
              </a:spcAft>
            </a:pPr>
            <a:endParaRPr lang="en-US" altLang="zh-TW" sz="2400" b="1">
              <a:latin typeface="Times New Roman" panose="02020603050405020304" pitchFamily="18" charset="0"/>
              <a:ea typeface="PMingLiU" panose="02020500000000000000" pitchFamily="18" charset="-120"/>
            </a:endParaRPr>
          </a:p>
          <a:p>
            <a:pPr algn="justLow" rtl="0" eaLnBrk="1" hangingPunct="1">
              <a:spcBef>
                <a:spcPts val="500"/>
              </a:spcBef>
              <a:spcAft>
                <a:spcPts val="500"/>
              </a:spcAft>
            </a:pPr>
            <a:r>
              <a:rPr lang="en-US" altLang="zh-TW" sz="2400" b="1">
                <a:latin typeface="Times New Roman" panose="02020603050405020304" pitchFamily="18" charset="0"/>
                <a:ea typeface="PMingLiU" panose="02020500000000000000" pitchFamily="18" charset="-120"/>
              </a:rPr>
              <a:t>76 -72 mg/dL</a:t>
            </a:r>
            <a:r>
              <a:rPr lang="zh-TW" altLang="en-US">
                <a:latin typeface="Times New Roman" panose="02020603050405020304" pitchFamily="18" charset="0"/>
                <a:ea typeface="PMingLiU" panose="02020500000000000000" pitchFamily="18" charset="-120"/>
                <a:sym typeface="Wingdings" panose="05000000000000000000" pitchFamily="2" charset="2"/>
              </a:rPr>
              <a:t> </a:t>
            </a:r>
            <a:r>
              <a:rPr lang="en-US" altLang="zh-TW" sz="2800">
                <a:latin typeface="Times New Roman" panose="02020603050405020304" pitchFamily="18" charset="0"/>
                <a:ea typeface="PMingLiU" panose="02020500000000000000" pitchFamily="18" charset="-120"/>
              </a:rPr>
              <a:t>suppression of insulin secretion</a:t>
            </a:r>
          </a:p>
          <a:p>
            <a:pPr algn="justLow" rtl="0" eaLnBrk="1" hangingPunct="1">
              <a:spcBef>
                <a:spcPts val="500"/>
              </a:spcBef>
              <a:spcAft>
                <a:spcPts val="500"/>
              </a:spcAft>
            </a:pPr>
            <a:endParaRPr lang="en-US" altLang="zh-TW" sz="2400" b="1">
              <a:latin typeface="Times New Roman" panose="02020603050405020304" pitchFamily="18" charset="0"/>
              <a:ea typeface="PMingLiU" panose="02020500000000000000" pitchFamily="18" charset="-120"/>
            </a:endParaRPr>
          </a:p>
          <a:p>
            <a:pPr algn="justLow" rtl="0" eaLnBrk="1" hangingPunct="1">
              <a:spcBef>
                <a:spcPts val="500"/>
              </a:spcBef>
              <a:spcAft>
                <a:spcPts val="500"/>
              </a:spcAft>
            </a:pPr>
            <a:r>
              <a:rPr lang="en-US" altLang="zh-TW" sz="2400" b="1">
                <a:latin typeface="Times New Roman" panose="02020603050405020304" pitchFamily="18" charset="0"/>
                <a:ea typeface="PMingLiU" panose="02020500000000000000" pitchFamily="18" charset="-120"/>
              </a:rPr>
              <a:t>~67 mg/dL</a:t>
            </a:r>
            <a:r>
              <a:rPr lang="zh-TW" altLang="en-US">
                <a:latin typeface="Times New Roman" panose="02020603050405020304" pitchFamily="18" charset="0"/>
                <a:ea typeface="PMingLiU" panose="02020500000000000000" pitchFamily="18" charset="-120"/>
                <a:sym typeface="Wingdings" panose="05000000000000000000" pitchFamily="2" charset="2"/>
              </a:rPr>
              <a:t> </a:t>
            </a:r>
            <a:r>
              <a:rPr lang="en-US" altLang="zh-TW" sz="2800">
                <a:latin typeface="Times New Roman" panose="02020603050405020304" pitchFamily="18" charset="0"/>
                <a:ea typeface="PMingLiU" panose="02020500000000000000" pitchFamily="18" charset="-120"/>
              </a:rPr>
              <a:t>counterregulatory hormones</a:t>
            </a:r>
            <a:endParaRPr lang="en-US" altLang="zh-TW" sz="2400">
              <a:latin typeface="Times New Roman" panose="02020603050405020304" pitchFamily="18" charset="0"/>
              <a:ea typeface="PMingLiU" panose="02020500000000000000" pitchFamily="18" charset="-120"/>
            </a:endParaRPr>
          </a:p>
          <a:p>
            <a:pPr algn="justLow" rtl="0" eaLnBrk="1" hangingPunct="1">
              <a:spcBef>
                <a:spcPts val="500"/>
              </a:spcBef>
              <a:spcAft>
                <a:spcPts val="500"/>
              </a:spcAft>
            </a:pPr>
            <a:endParaRPr lang="en-US" altLang="zh-TW" sz="2800" b="1">
              <a:latin typeface="Times New Roman" panose="02020603050405020304" pitchFamily="18" charset="0"/>
              <a:ea typeface="PMingLiU" panose="02020500000000000000" pitchFamily="18" charset="-120"/>
            </a:endParaRPr>
          </a:p>
          <a:p>
            <a:pPr algn="justLow" rtl="0" eaLnBrk="1" hangingPunct="1">
              <a:spcBef>
                <a:spcPts val="500"/>
              </a:spcBef>
              <a:spcAft>
                <a:spcPts val="500"/>
              </a:spcAft>
            </a:pPr>
            <a:r>
              <a:rPr lang="en-US" altLang="zh-TW" sz="2800" b="1">
                <a:latin typeface="Times New Roman" panose="02020603050405020304" pitchFamily="18" charset="0"/>
                <a:ea typeface="PMingLiU" panose="02020500000000000000" pitchFamily="18" charset="-120"/>
              </a:rPr>
              <a:t>Conservative definition:</a:t>
            </a:r>
            <a:r>
              <a:rPr lang="en-US" altLang="zh-TW" sz="2400">
                <a:latin typeface="Times New Roman" panose="02020603050405020304" pitchFamily="18" charset="0"/>
                <a:ea typeface="PMingLiU" panose="02020500000000000000" pitchFamily="18" charset="-120"/>
              </a:rPr>
              <a:t> plasma glucose &lt;75 mg/dL．</a:t>
            </a:r>
          </a:p>
          <a:p>
            <a:pPr algn="justLow" rtl="0" eaLnBrk="1" hangingPunct="1">
              <a:spcBef>
                <a:spcPts val="500"/>
              </a:spcBef>
              <a:spcAft>
                <a:spcPts val="500"/>
              </a:spcAft>
            </a:pPr>
            <a:endParaRPr lang="en-US" altLang="zh-TW" sz="2400">
              <a:latin typeface="Times New Roman" panose="02020603050405020304" pitchFamily="18" charset="0"/>
              <a:ea typeface="PMingLiU" panose="02020500000000000000" pitchFamily="18" charset="-120"/>
            </a:endParaRPr>
          </a:p>
          <a:p>
            <a:pPr algn="justLow" rtl="0" eaLnBrk="1" hangingPunct="1">
              <a:spcBef>
                <a:spcPts val="500"/>
              </a:spcBef>
              <a:spcAft>
                <a:spcPts val="500"/>
              </a:spcAft>
            </a:pPr>
            <a:r>
              <a:rPr lang="en-US" altLang="zh-TW" sz="2400">
                <a:latin typeface="Times New Roman" panose="02020603050405020304" pitchFamily="18" charset="0"/>
                <a:ea typeface="PMingLiU" panose="02020500000000000000" pitchFamily="18" charset="-120"/>
              </a:rPr>
              <a:t>Important to establish the lower limit of plasma glucose in intensive therapy to prevent recurrent hypoglycemia and hypoglycemia unawareness.</a:t>
            </a:r>
          </a:p>
          <a:p>
            <a:pPr algn="justLow" rtl="0" eaLnBrk="1" hangingPunct="1">
              <a:spcBef>
                <a:spcPts val="500"/>
              </a:spcBef>
              <a:spcAft>
                <a:spcPts val="500"/>
              </a:spcAft>
              <a:buFontTx/>
              <a:buNone/>
            </a:pPr>
            <a:endParaRPr lang="en-US" altLang="zh-TW" sz="2400">
              <a:latin typeface="Times New Roman" panose="02020603050405020304" pitchFamily="18" charset="0"/>
              <a:ea typeface="PMingLiU" panose="02020500000000000000" pitchFamily="18" charset="-120"/>
            </a:endParaRPr>
          </a:p>
          <a:p>
            <a:pPr algn="l" rtl="0" eaLnBrk="1" hangingPunct="1"/>
            <a:endParaRPr lang="zh-TW" altLang="zh-TW" sz="2400">
              <a:latin typeface="Times New Roman" panose="02020603050405020304" pitchFamily="18" charset="0"/>
              <a:ea typeface="PMingLiU" panose="02020500000000000000" pitchFamily="18" charset="-12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4800" b="1">
                <a:solidFill>
                  <a:srgbClr val="FF00FF"/>
                </a:solidFill>
                <a:latin typeface="Times New Roman" pitchFamily="18" charset="0"/>
                <a:ea typeface="PMingLiU" pitchFamily="18" charset="-120"/>
              </a:rPr>
              <a:t>Hypoglycemia Sensors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zh-TW" altLang="zh-TW" b="1">
              <a:solidFill>
                <a:srgbClr val="000000"/>
              </a:solidFill>
              <a:latin typeface="Times New Roman" panose="02020603050405020304" pitchFamily="18" charset="0"/>
              <a:ea typeface="PMingLiU" panose="02020500000000000000" pitchFamily="18" charset="-120"/>
            </a:endParaRPr>
          </a:p>
          <a:p>
            <a:pPr algn="justLow" rtl="0" eaLnBrk="1" hangingPunct="1"/>
            <a:r>
              <a:rPr lang="en-US" altLang="zh-TW" b="1">
                <a:latin typeface="Times New Roman" panose="02020603050405020304" pitchFamily="18" charset="0"/>
                <a:ea typeface="PMingLiU" panose="02020500000000000000" pitchFamily="18" charset="-120"/>
              </a:rPr>
              <a:t>Brain</a:t>
            </a:r>
            <a:r>
              <a:rPr lang="zh-TW" altLang="en-US">
                <a:latin typeface="Times New Roman" panose="02020603050405020304" pitchFamily="18" charset="0"/>
                <a:ea typeface="PMingLiU" panose="02020500000000000000" pitchFamily="18" charset="-120"/>
                <a:sym typeface="Wingdings" panose="05000000000000000000" pitchFamily="2" charset="2"/>
              </a:rPr>
              <a:t> </a:t>
            </a:r>
            <a:r>
              <a:rPr lang="en-US" altLang="zh-TW" sz="2800">
                <a:latin typeface="Times New Roman" panose="02020603050405020304" pitchFamily="18" charset="0"/>
                <a:ea typeface="PMingLiU" panose="02020500000000000000" pitchFamily="18" charset="-120"/>
              </a:rPr>
              <a:t>key organ for sensing hypolgycemia.        “</a:t>
            </a:r>
            <a:r>
              <a:rPr lang="en-US" altLang="zh-TW" sz="2800" b="1">
                <a:latin typeface="Times New Roman" panose="02020603050405020304" pitchFamily="18" charset="0"/>
                <a:ea typeface="PMingLiU" panose="02020500000000000000" pitchFamily="18" charset="-120"/>
              </a:rPr>
              <a:t>ventromedial hypothalamus</a:t>
            </a:r>
            <a:r>
              <a:rPr lang="en-US" altLang="zh-TW" sz="2800">
                <a:latin typeface="Times New Roman" panose="02020603050405020304" pitchFamily="18" charset="0"/>
                <a:ea typeface="PMingLiU" panose="02020500000000000000" pitchFamily="18" charset="-120"/>
              </a:rPr>
              <a:t>” acts as a glucose sensor， triggers counterregulation</a:t>
            </a:r>
          </a:p>
          <a:p>
            <a:pPr algn="justLow" rtl="0" eaLnBrk="1" hangingPunct="1"/>
            <a:endParaRPr lang="en-US" altLang="zh-TW">
              <a:latin typeface="Times New Roman" panose="02020603050405020304" pitchFamily="18" charset="0"/>
              <a:ea typeface="PMingLiU" panose="02020500000000000000" pitchFamily="18" charset="-120"/>
            </a:endParaRPr>
          </a:p>
          <a:p>
            <a:pPr algn="justLow" rtl="0" eaLnBrk="1" hangingPunct="1"/>
            <a:r>
              <a:rPr lang="en-US" altLang="zh-TW" b="1">
                <a:latin typeface="Times New Roman" panose="02020603050405020304" pitchFamily="18" charset="0"/>
                <a:ea typeface="PMingLiU" panose="02020500000000000000" pitchFamily="18" charset="-120"/>
              </a:rPr>
              <a:t>Liver</a:t>
            </a:r>
            <a:r>
              <a:rPr lang="zh-TW" altLang="en-US">
                <a:latin typeface="Times New Roman" panose="02020603050405020304" pitchFamily="18" charset="0"/>
                <a:ea typeface="PMingLiU" panose="02020500000000000000" pitchFamily="18" charset="-120"/>
                <a:sym typeface="Wingdings" panose="05000000000000000000" pitchFamily="2" charset="2"/>
              </a:rPr>
              <a:t> </a:t>
            </a:r>
            <a:r>
              <a:rPr lang="en-US" altLang="zh-TW" sz="2800">
                <a:latin typeface="Times New Roman" panose="02020603050405020304" pitchFamily="18" charset="0"/>
                <a:ea typeface="PMingLiU" panose="02020500000000000000" pitchFamily="18" charset="-120"/>
              </a:rPr>
              <a:t>senses glucose concentration</a:t>
            </a:r>
            <a:r>
              <a:rPr lang="en-US" altLang="zh-TW" sz="2800" b="1">
                <a:latin typeface="Times New Roman" panose="02020603050405020304" pitchFamily="18" charset="0"/>
                <a:ea typeface="PMingLiU" panose="02020500000000000000" pitchFamily="18" charset="-120"/>
              </a:rPr>
              <a:t> </a:t>
            </a:r>
            <a:r>
              <a:rPr lang="en-US" altLang="zh-TW" sz="2800">
                <a:latin typeface="Times New Roman" panose="02020603050405020304" pitchFamily="18" charset="0"/>
                <a:ea typeface="PMingLiU" panose="02020500000000000000" pitchFamily="18" charset="-120"/>
              </a:rPr>
              <a:t>in the         absence of counterregulatory hormones.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b="1" i="1">
                <a:solidFill>
                  <a:srgbClr val="FF00FF"/>
                </a:solidFill>
                <a:latin typeface="Times New Roman" pitchFamily="18" charset="0"/>
                <a:ea typeface="PMingLiU" pitchFamily="18" charset="-120"/>
              </a:rPr>
              <a:t>Architecture</a:t>
            </a:r>
            <a:r>
              <a:rPr lang="en-US" altLang="zh-TW">
                <a:solidFill>
                  <a:srgbClr val="FF00FF"/>
                </a:solidFill>
                <a:latin typeface="Times New Roman" pitchFamily="18" charset="0"/>
                <a:ea typeface="PMingLiU" pitchFamily="18" charset="-120"/>
              </a:rPr>
              <a:t> </a:t>
            </a:r>
            <a:r>
              <a:rPr lang="en-US" altLang="zh-TW" sz="2800" i="1">
                <a:solidFill>
                  <a:srgbClr val="FF00FF"/>
                </a:solidFill>
                <a:latin typeface="Times New Roman" pitchFamily="18" charset="0"/>
                <a:ea typeface="PMingLiU" pitchFamily="18" charset="-120"/>
              </a:rPr>
              <a:t>of</a:t>
            </a:r>
            <a:r>
              <a:rPr lang="en-US" altLang="zh-TW" sz="2800">
                <a:solidFill>
                  <a:srgbClr val="FF00FF"/>
                </a:solidFill>
                <a:latin typeface="Times New Roman" pitchFamily="18" charset="0"/>
                <a:ea typeface="PMingLiU" pitchFamily="18" charset="-120"/>
              </a:rPr>
              <a:t> </a:t>
            </a:r>
            <a:r>
              <a:rPr lang="en-US" altLang="zh-TW">
                <a:solidFill>
                  <a:srgbClr val="FF00FF"/>
                </a:solidFill>
                <a:latin typeface="Times New Roman" pitchFamily="18" charset="0"/>
                <a:ea typeface="PMingLiU" pitchFamily="18" charset="-120"/>
              </a:rPr>
              <a:t> </a:t>
            </a:r>
            <a:br>
              <a:rPr lang="en-US" altLang="zh-TW">
                <a:solidFill>
                  <a:srgbClr val="FF00FF"/>
                </a:solidFill>
                <a:latin typeface="Times New Roman" pitchFamily="18" charset="0"/>
                <a:ea typeface="PMingLiU" pitchFamily="18" charset="-120"/>
              </a:rPr>
            </a:br>
            <a:r>
              <a:rPr lang="en-US" altLang="zh-TW" sz="3600">
                <a:solidFill>
                  <a:srgbClr val="FF00FF"/>
                </a:solidFill>
                <a:latin typeface="Times New Roman" pitchFamily="18" charset="0"/>
                <a:ea typeface="PMingLiU" pitchFamily="18" charset="-120"/>
              </a:rPr>
              <a:t>Counterregulatory System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 eaLnBrk="1" hangingPunct="1">
              <a:spcAft>
                <a:spcPts val="1200"/>
              </a:spcAft>
            </a:pPr>
            <a:endParaRPr lang="zh-TW" altLang="zh-TW" sz="3200">
              <a:solidFill>
                <a:srgbClr val="000000"/>
              </a:solidFill>
              <a:latin typeface="Times New Roman" panose="02020603050405020304" pitchFamily="18" charset="0"/>
              <a:ea typeface="PMingLiU" panose="02020500000000000000" pitchFamily="18" charset="-120"/>
            </a:endParaRPr>
          </a:p>
          <a:p>
            <a:pPr lvl="2" algn="l" rtl="0" eaLnBrk="1" hangingPunct="1">
              <a:spcAft>
                <a:spcPts val="1200"/>
              </a:spcAft>
            </a:pPr>
            <a:r>
              <a:rPr lang="en-US" altLang="zh-TW" sz="3200">
                <a:latin typeface="Times New Roman" panose="02020603050405020304" pitchFamily="18" charset="0"/>
                <a:ea typeface="PMingLiU" panose="02020500000000000000" pitchFamily="18" charset="-120"/>
              </a:rPr>
              <a:t>Hypoglycemia</a:t>
            </a:r>
            <a:r>
              <a:rPr lang="en-US" altLang="zh-TW" sz="3200">
                <a:latin typeface="Times New Roman" panose="02020603050405020304" pitchFamily="18" charset="0"/>
                <a:ea typeface="PMingLiU" panose="02020500000000000000" pitchFamily="18" charset="-120"/>
                <a:sym typeface="Wingdings" panose="05000000000000000000" pitchFamily="2" charset="2"/>
              </a:rPr>
              <a:t></a:t>
            </a:r>
            <a:r>
              <a:rPr lang="en-US" altLang="zh-TW" sz="3200">
                <a:latin typeface="Times New Roman" panose="02020603050405020304" pitchFamily="18" charset="0"/>
                <a:ea typeface="PMingLiU" panose="02020500000000000000" pitchFamily="18" charset="-120"/>
              </a:rPr>
              <a:t> ventromedial hypothalamus </a:t>
            </a:r>
            <a:r>
              <a:rPr lang="en-US" altLang="zh-TW" sz="3200">
                <a:latin typeface="Times New Roman" panose="02020603050405020304" pitchFamily="18" charset="0"/>
                <a:ea typeface="PMingLiU" panose="02020500000000000000" pitchFamily="18" charset="-120"/>
                <a:sym typeface="Wingdings" panose="05000000000000000000" pitchFamily="2" charset="2"/>
              </a:rPr>
              <a:t></a:t>
            </a:r>
            <a:r>
              <a:rPr lang="en-US" altLang="zh-TW" sz="3200">
                <a:latin typeface="Times New Roman" panose="02020603050405020304" pitchFamily="18" charset="0"/>
                <a:ea typeface="PMingLiU" panose="02020500000000000000" pitchFamily="18" charset="-120"/>
              </a:rPr>
              <a:t> suppression of insulin </a:t>
            </a:r>
            <a:r>
              <a:rPr lang="en-US" altLang="zh-TW" sz="3200">
                <a:latin typeface="Times New Roman" panose="02020603050405020304" pitchFamily="18" charset="0"/>
                <a:ea typeface="PMingLiU" panose="02020500000000000000" pitchFamily="18" charset="-120"/>
                <a:sym typeface="Wingdings" panose="05000000000000000000" pitchFamily="2" charset="2"/>
              </a:rPr>
              <a:t></a:t>
            </a:r>
            <a:r>
              <a:rPr lang="en-US" altLang="zh-TW" sz="3200">
                <a:latin typeface="Times New Roman" panose="02020603050405020304" pitchFamily="18" charset="0"/>
                <a:ea typeface="PMingLiU" panose="02020500000000000000" pitchFamily="18" charset="-120"/>
              </a:rPr>
              <a:t> increase counterregulatory hormone (glucagon/ epinephrine</a:t>
            </a:r>
            <a:r>
              <a:rPr lang="en-US" altLang="zh-TW" sz="3200">
                <a:latin typeface="Times New Roman" panose="02020603050405020304" pitchFamily="18" charset="0"/>
                <a:ea typeface="PMingLiU" panose="02020500000000000000" pitchFamily="18" charset="-120"/>
                <a:sym typeface="Wingdings" panose="05000000000000000000" pitchFamily="2" charset="2"/>
              </a:rPr>
              <a:t></a:t>
            </a:r>
            <a:r>
              <a:rPr lang="en-US" altLang="zh-TW" sz="3200">
                <a:latin typeface="Times New Roman" panose="02020603050405020304" pitchFamily="18" charset="0"/>
                <a:ea typeface="PMingLiU" panose="02020500000000000000" pitchFamily="18" charset="-120"/>
              </a:rPr>
              <a:t> growth hormone/cortisol)</a:t>
            </a:r>
            <a:r>
              <a:rPr lang="en-US" altLang="zh-TW">
                <a:latin typeface="Times New Roman" panose="02020603050405020304" pitchFamily="18" charset="0"/>
                <a:ea typeface="PMingLiU" panose="02020500000000000000" pitchFamily="18" charset="-120"/>
              </a:rPr>
              <a:t> </a:t>
            </a:r>
          </a:p>
          <a:p>
            <a:pPr algn="l" rtl="0" eaLnBrk="1" hangingPunct="1"/>
            <a:endParaRPr lang="zh-TW" altLang="zh-TW">
              <a:ea typeface="PMingLiU" panose="02020500000000000000" pitchFamily="18" charset="-12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600">
                <a:solidFill>
                  <a:srgbClr val="FF00FF"/>
                </a:solidFill>
                <a:latin typeface="Times New Roman" pitchFamily="18" charset="0"/>
                <a:ea typeface="PMingLiU" pitchFamily="18" charset="-120"/>
              </a:rPr>
              <a:t>(A)</a:t>
            </a:r>
            <a:r>
              <a:rPr lang="en-US" altLang="zh-TW" sz="3600" i="1">
                <a:solidFill>
                  <a:srgbClr val="FF00FF"/>
                </a:solidFill>
                <a:latin typeface="Times New Roman" pitchFamily="18" charset="0"/>
                <a:ea typeface="PMingLiU" pitchFamily="18" charset="-120"/>
              </a:rPr>
              <a:t> Reduction in</a:t>
            </a:r>
            <a:r>
              <a:rPr lang="en-US" altLang="zh-TW">
                <a:solidFill>
                  <a:srgbClr val="FF00FF"/>
                </a:solidFill>
                <a:latin typeface="Times New Roman" pitchFamily="18" charset="0"/>
                <a:ea typeface="PMingLiU" pitchFamily="18" charset="-120"/>
              </a:rPr>
              <a:t> </a:t>
            </a:r>
            <a:br>
              <a:rPr lang="en-US" altLang="zh-TW">
                <a:solidFill>
                  <a:srgbClr val="FF00FF"/>
                </a:solidFill>
                <a:latin typeface="Times New Roman" pitchFamily="18" charset="0"/>
                <a:ea typeface="PMingLiU" pitchFamily="18" charset="-120"/>
              </a:rPr>
            </a:br>
            <a:r>
              <a:rPr lang="en-US" altLang="zh-TW" sz="4000">
                <a:solidFill>
                  <a:srgbClr val="FF00FF"/>
                </a:solidFill>
                <a:latin typeface="Times New Roman" pitchFamily="18" charset="0"/>
                <a:ea typeface="PMingLiU" pitchFamily="18" charset="-120"/>
              </a:rPr>
              <a:t>Endogenous Insulin Release</a:t>
            </a:r>
            <a:endParaRPr lang="en-US" altLang="zh-TW" b="1" u="sng">
              <a:solidFill>
                <a:srgbClr val="FF00FF"/>
              </a:solidFill>
              <a:latin typeface="Times New Roman" pitchFamily="18" charset="0"/>
              <a:ea typeface="PMingLiU" pitchFamily="18" charset="-120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rtl="0" eaLnBrk="1" hangingPunct="1">
              <a:spcBef>
                <a:spcPts val="500"/>
              </a:spcBef>
              <a:spcAft>
                <a:spcPts val="500"/>
              </a:spcAft>
              <a:defRPr/>
            </a:pPr>
            <a:r>
              <a:rPr lang="en-US" altLang="zh-TW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PMingLiU" pitchFamily="18" charset="-120"/>
              </a:rPr>
              <a:t>Type 1 diabetes</a:t>
            </a:r>
            <a:r>
              <a:rPr lang="en-US" altLang="zh-TW">
                <a:latin typeface="Times New Roman" pitchFamily="18" charset="0"/>
                <a:ea typeface="PMingLiU" pitchFamily="18" charset="-120"/>
              </a:rPr>
              <a:t>: </a:t>
            </a:r>
            <a:r>
              <a:rPr lang="en-US" altLang="zh-TW" sz="2800">
                <a:latin typeface="Times New Roman" pitchFamily="18" charset="0"/>
                <a:ea typeface="PMingLiU" pitchFamily="18" charset="-120"/>
              </a:rPr>
              <a:t>without beta-cell mass, no capacity to decrease the systemic insulin concentration, further decrements in glucose concentrations ensue．</a:t>
            </a:r>
            <a:endParaRPr lang="en-US" altLang="zh-TW" sz="2800">
              <a:latin typeface="PMingLiU" pitchFamily="18" charset="-120"/>
              <a:ea typeface="PMingLiU" pitchFamily="18" charset="-120"/>
            </a:endParaRPr>
          </a:p>
          <a:p>
            <a:pPr algn="just" rtl="0" eaLnBrk="1" hangingPunct="1">
              <a:spcBef>
                <a:spcPts val="500"/>
              </a:spcBef>
              <a:spcAft>
                <a:spcPts val="500"/>
              </a:spcAft>
              <a:defRPr/>
            </a:pPr>
            <a:endParaRPr lang="en-US" altLang="zh-TW">
              <a:latin typeface="Wingdings" pitchFamily="2" charset="2"/>
              <a:ea typeface="PMingLiU" pitchFamily="18" charset="-120"/>
            </a:endParaRPr>
          </a:p>
          <a:p>
            <a:pPr algn="l" rtl="0" eaLnBrk="1" hangingPunct="1">
              <a:spcBef>
                <a:spcPts val="500"/>
              </a:spcBef>
              <a:spcAft>
                <a:spcPts val="500"/>
              </a:spcAft>
              <a:defRPr/>
            </a:pPr>
            <a:r>
              <a:rPr lang="en-US" altLang="zh-TW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PMingLiU" pitchFamily="18" charset="-120"/>
              </a:rPr>
              <a:t>Type 2 diabetes</a:t>
            </a:r>
            <a:r>
              <a:rPr lang="en-US" altLang="zh-TW">
                <a:latin typeface="Times New Roman" pitchFamily="18" charset="0"/>
                <a:ea typeface="PMingLiU" pitchFamily="18" charset="-120"/>
              </a:rPr>
              <a:t>: </a:t>
            </a:r>
            <a:r>
              <a:rPr lang="en-US" altLang="zh-TW" sz="2800">
                <a:latin typeface="Times New Roman" pitchFamily="18" charset="0"/>
                <a:ea typeface="PMingLiU" pitchFamily="18" charset="-120"/>
              </a:rPr>
              <a:t>do not seem to have the same magnitude of risk for hypoglycemia</a:t>
            </a:r>
          </a:p>
          <a:p>
            <a:pPr rtl="0" eaLnBrk="1" hangingPunct="1">
              <a:defRPr/>
            </a:pPr>
            <a:endParaRPr lang="zh-TW" altLang="zh-TW">
              <a:latin typeface="Times New Roman" pitchFamily="18" charset="0"/>
              <a:ea typeface="PMingLiU" pitchFamily="18" charset="-12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5400" b="1">
                <a:solidFill>
                  <a:srgbClr val="FF00FF"/>
                </a:solidFill>
                <a:ea typeface="PMingLiU" pitchFamily="18" charset="-120"/>
              </a:rPr>
              <a:t>Type 2 DM</a:t>
            </a:r>
            <a:endParaRPr lang="en-US" altLang="zh-TW" sz="5400">
              <a:solidFill>
                <a:srgbClr val="FF00FF"/>
              </a:solidFill>
              <a:ea typeface="PMingLiU" pitchFamily="18" charset="-12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1905000"/>
            <a:ext cx="7199312" cy="4260850"/>
          </a:xfrm>
        </p:spPr>
        <p:txBody>
          <a:bodyPr/>
          <a:lstStyle/>
          <a:p>
            <a:pPr algn="l" rtl="0" eaLnBrk="1" hangingPunct="1">
              <a:spcBef>
                <a:spcPts val="500"/>
              </a:spcBef>
              <a:spcAft>
                <a:spcPts val="500"/>
              </a:spcAft>
            </a:pPr>
            <a:r>
              <a:rPr lang="en-US" altLang="zh-TW" sz="2400" b="1">
                <a:latin typeface="Times New Roman" panose="02020603050405020304" pitchFamily="18" charset="0"/>
                <a:ea typeface="PMingLiU" panose="02020500000000000000" pitchFamily="18" charset="-120"/>
              </a:rPr>
              <a:t>Insulin resistant</a:t>
            </a:r>
            <a:r>
              <a:rPr lang="zh-TW" altLang="en-US" b="1">
                <a:latin typeface="Times New Roman" panose="02020603050405020304" pitchFamily="18" charset="0"/>
                <a:ea typeface="PMingLiU" panose="02020500000000000000" pitchFamily="18" charset="-120"/>
                <a:sym typeface="Wingdings" panose="05000000000000000000" pitchFamily="2" charset="2"/>
              </a:rPr>
              <a:t>; </a:t>
            </a:r>
            <a:r>
              <a:rPr lang="en-US" altLang="zh-TW" sz="2400" b="1">
                <a:latin typeface="Times New Roman" panose="02020603050405020304" pitchFamily="18" charset="0"/>
                <a:ea typeface="PMingLiU" panose="02020500000000000000" pitchFamily="18" charset="-120"/>
              </a:rPr>
              <a:t>Intact</a:t>
            </a:r>
            <a:r>
              <a:rPr lang="zh-TW" altLang="en-US" b="1">
                <a:latin typeface="Times New Roman" panose="02020603050405020304" pitchFamily="18" charset="0"/>
                <a:ea typeface="PMingLiU" panose="02020500000000000000" pitchFamily="18" charset="-120"/>
                <a:sym typeface="Wingdings" panose="05000000000000000000" pitchFamily="2" charset="2"/>
              </a:rPr>
              <a:t> </a:t>
            </a:r>
            <a:r>
              <a:rPr lang="en-US" altLang="zh-TW" sz="2400" b="1">
                <a:latin typeface="Times New Roman" panose="02020603050405020304" pitchFamily="18" charset="0"/>
                <a:ea typeface="PMingLiU" panose="02020500000000000000" pitchFamily="18" charset="-120"/>
              </a:rPr>
              <a:t>endogenous insulin secretion </a:t>
            </a:r>
            <a:r>
              <a:rPr lang="en-US" altLang="zh-TW" sz="2400">
                <a:latin typeface="Times New Roman" panose="02020603050405020304" pitchFamily="18" charset="0"/>
                <a:ea typeface="PMingLiU" panose="02020500000000000000" pitchFamily="18" charset="-120"/>
              </a:rPr>
              <a:t>Exogenously insulin</a:t>
            </a:r>
            <a:r>
              <a:rPr lang="zh-TW" altLang="en-US">
                <a:latin typeface="Times New Roman" panose="02020603050405020304" pitchFamily="18" charset="0"/>
                <a:ea typeface="PMingLiU" panose="02020500000000000000" pitchFamily="18" charset="-120"/>
                <a:sym typeface="Wingdings" panose="05000000000000000000" pitchFamily="2" charset="2"/>
              </a:rPr>
              <a:t></a:t>
            </a:r>
            <a:r>
              <a:rPr lang="en-US" altLang="zh-TW" sz="2400">
                <a:latin typeface="Times New Roman" panose="02020603050405020304" pitchFamily="18" charset="0"/>
                <a:ea typeface="PMingLiU" panose="02020500000000000000" pitchFamily="18" charset="-120"/>
              </a:rPr>
              <a:t>fall in glucose concentration</a:t>
            </a:r>
            <a:r>
              <a:rPr lang="zh-TW" altLang="en-US">
                <a:latin typeface="Times New Roman" panose="02020603050405020304" pitchFamily="18" charset="0"/>
                <a:ea typeface="PMingLiU" panose="02020500000000000000" pitchFamily="18" charset="-120"/>
                <a:sym typeface="Wingdings" panose="05000000000000000000" pitchFamily="2" charset="2"/>
              </a:rPr>
              <a:t></a:t>
            </a:r>
            <a:r>
              <a:rPr lang="en-US" altLang="zh-TW" sz="2400">
                <a:latin typeface="Times New Roman" panose="02020603050405020304" pitchFamily="18" charset="0"/>
                <a:ea typeface="PMingLiU" panose="02020500000000000000" pitchFamily="18" charset="-120"/>
              </a:rPr>
              <a:t> feedback (beta cells) </a:t>
            </a:r>
            <a:r>
              <a:rPr lang="zh-TW" altLang="en-US">
                <a:latin typeface="Times New Roman" panose="02020603050405020304" pitchFamily="18" charset="0"/>
                <a:ea typeface="PMingLiU" panose="02020500000000000000" pitchFamily="18" charset="-120"/>
                <a:sym typeface="Wingdings" panose="05000000000000000000" pitchFamily="2" charset="2"/>
              </a:rPr>
              <a:t></a:t>
            </a:r>
            <a:r>
              <a:rPr lang="en-US" altLang="zh-TW" sz="2400">
                <a:latin typeface="Times New Roman" panose="02020603050405020304" pitchFamily="18" charset="0"/>
                <a:ea typeface="PMingLiU" panose="02020500000000000000" pitchFamily="18" charset="-120"/>
              </a:rPr>
              <a:t>decrease in endogenous insulin </a:t>
            </a:r>
            <a:endParaRPr lang="en-US" altLang="zh-TW" sz="240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pPr algn="l" rtl="0" eaLnBrk="1" hangingPunct="1">
              <a:spcBef>
                <a:spcPts val="500"/>
              </a:spcBef>
              <a:spcAft>
                <a:spcPts val="500"/>
              </a:spcAft>
            </a:pPr>
            <a:endParaRPr lang="en-US" altLang="zh-TW" sz="240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pPr algn="l" rtl="0" eaLnBrk="1" hangingPunct="1">
              <a:spcBef>
                <a:spcPts val="500"/>
              </a:spcBef>
              <a:spcAft>
                <a:spcPts val="500"/>
              </a:spcAft>
            </a:pPr>
            <a:r>
              <a:rPr lang="en-US" altLang="zh-TW" sz="2400" b="1">
                <a:latin typeface="Times New Roman" panose="02020603050405020304" pitchFamily="18" charset="0"/>
                <a:ea typeface="PMingLiU" panose="02020500000000000000" pitchFamily="18" charset="-120"/>
              </a:rPr>
              <a:t>Sulfonylurea</a:t>
            </a:r>
            <a:r>
              <a:rPr lang="en-US" altLang="zh-TW" sz="2400">
                <a:latin typeface="Times New Roman" panose="02020603050405020304" pitchFamily="18" charset="0"/>
                <a:ea typeface="PMingLiU" panose="02020500000000000000" pitchFamily="18" charset="-120"/>
              </a:rPr>
              <a:t> + other OHA </a:t>
            </a:r>
            <a:r>
              <a:rPr lang="zh-TW" altLang="en-US">
                <a:latin typeface="Times New Roman" panose="02020603050405020304" pitchFamily="18" charset="0"/>
                <a:ea typeface="PMingLiU" panose="02020500000000000000" pitchFamily="18" charset="-120"/>
                <a:sym typeface="Wingdings" panose="05000000000000000000" pitchFamily="2" charset="2"/>
              </a:rPr>
              <a:t></a:t>
            </a:r>
            <a:r>
              <a:rPr lang="en-US" altLang="zh-TW" sz="2400">
                <a:latin typeface="Times New Roman" panose="02020603050405020304" pitchFamily="18" charset="0"/>
                <a:ea typeface="PMingLiU" panose="02020500000000000000" pitchFamily="18" charset="-120"/>
              </a:rPr>
              <a:t> hypoglycemia still occur.</a:t>
            </a:r>
            <a:r>
              <a:rPr lang="en-US" altLang="zh-TW" sz="2400" baseline="30000">
                <a:latin typeface="Times New Roman" panose="02020603050405020304" pitchFamily="18" charset="0"/>
                <a:ea typeface="PMingLiU" panose="02020500000000000000" pitchFamily="18" charset="-120"/>
              </a:rPr>
              <a:t> (</a:t>
            </a:r>
            <a:r>
              <a:rPr lang="en-US" altLang="zh-TW" sz="2400">
                <a:latin typeface="Times New Roman" panose="02020603050405020304" pitchFamily="18" charset="0"/>
                <a:ea typeface="PMingLiU" panose="02020500000000000000" pitchFamily="18" charset="-120"/>
              </a:rPr>
              <a:t>The beta cells are driven to continue insulin release secondary to binding of sulfonylureas to their receptors)</a:t>
            </a:r>
            <a:endParaRPr lang="en-US" altLang="zh-TW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pPr algn="l" rtl="0" eaLnBrk="1" hangingPunct="1"/>
            <a:endParaRPr lang="zh-TW" altLang="zh-TW">
              <a:ea typeface="PMingLiU" panose="02020500000000000000" pitchFamily="18" charset="-12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3600" b="1">
                <a:solidFill>
                  <a:srgbClr val="FF00FF"/>
                </a:solidFill>
                <a:ea typeface="PMingLiU" pitchFamily="18" charset="-120"/>
              </a:rPr>
              <a:t>Modulation of Brain Glucose Uptake</a:t>
            </a:r>
            <a:endParaRPr lang="en-US" altLang="zh-TW" b="1">
              <a:solidFill>
                <a:srgbClr val="FF00FF"/>
              </a:solidFill>
              <a:ea typeface="PMingLiU" pitchFamily="18" charset="-120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81200"/>
            <a:ext cx="8077200" cy="3048000"/>
          </a:xfrm>
        </p:spPr>
        <p:txBody>
          <a:bodyPr/>
          <a:lstStyle/>
          <a:p>
            <a:pPr algn="l" rtl="0" eaLnBrk="1" hangingPunct="1">
              <a:spcBef>
                <a:spcPts val="500"/>
              </a:spcBef>
              <a:spcAft>
                <a:spcPts val="500"/>
              </a:spcAft>
            </a:pPr>
            <a:r>
              <a:rPr lang="en-US" altLang="zh-TW" sz="2800">
                <a:latin typeface="Times New Roman" panose="02020603050405020304" pitchFamily="18" charset="0"/>
                <a:ea typeface="PMingLiU" panose="02020500000000000000" pitchFamily="18" charset="-120"/>
              </a:rPr>
              <a:t>Chronic or recurrent hypoglycemia </a:t>
            </a:r>
            <a:r>
              <a:rPr lang="zh-TW" altLang="en-US" sz="2800">
                <a:latin typeface="Times New Roman" panose="02020603050405020304" pitchFamily="18" charset="0"/>
                <a:ea typeface="PMingLiU" panose="02020500000000000000" pitchFamily="18" charset="-120"/>
                <a:sym typeface="Wingdings" panose="05000000000000000000" pitchFamily="2" charset="2"/>
              </a:rPr>
              <a:t>       </a:t>
            </a:r>
            <a:r>
              <a:rPr lang="en-US" altLang="zh-TW" sz="2800" b="1">
                <a:latin typeface="Times New Roman" panose="02020603050405020304" pitchFamily="18" charset="0"/>
                <a:ea typeface="PMingLiU" panose="02020500000000000000" pitchFamily="18" charset="-120"/>
              </a:rPr>
              <a:t>enhances rates of glucose extraction;     </a:t>
            </a:r>
            <a:r>
              <a:rPr lang="en-US" altLang="zh-TW" sz="2800">
                <a:latin typeface="Times New Roman" panose="02020603050405020304" pitchFamily="18" charset="0"/>
                <a:ea typeface="PMingLiU" panose="02020500000000000000" pitchFamily="18" charset="-120"/>
              </a:rPr>
              <a:t>increases in glucose transporter number</a:t>
            </a:r>
          </a:p>
          <a:p>
            <a:pPr algn="l" rtl="0" eaLnBrk="1" hangingPunct="1">
              <a:spcBef>
                <a:spcPts val="500"/>
              </a:spcBef>
              <a:spcAft>
                <a:spcPts val="500"/>
              </a:spcAft>
            </a:pPr>
            <a:endParaRPr lang="en-US" altLang="zh-TW" sz="2800">
              <a:latin typeface="Times New Roman" panose="02020603050405020304" pitchFamily="18" charset="0"/>
              <a:ea typeface="PMingLiU" panose="02020500000000000000" pitchFamily="18" charset="-120"/>
            </a:endParaRPr>
          </a:p>
          <a:p>
            <a:pPr algn="l" rtl="0" eaLnBrk="1" hangingPunct="1">
              <a:spcBef>
                <a:spcPts val="500"/>
              </a:spcBef>
              <a:spcAft>
                <a:spcPts val="500"/>
              </a:spcAft>
            </a:pPr>
            <a:r>
              <a:rPr lang="en-US" altLang="zh-TW" sz="2800">
                <a:latin typeface="Times New Roman" panose="02020603050405020304" pitchFamily="18" charset="0"/>
                <a:ea typeface="PMingLiU" panose="02020500000000000000" pitchFamily="18" charset="-120"/>
              </a:rPr>
              <a:t>Lead to maintenance of normal energy metabolism despite chronic hypoglycemia.</a:t>
            </a:r>
          </a:p>
          <a:p>
            <a:pPr eaLnBrk="1" hangingPunct="1"/>
            <a:endParaRPr lang="zh-TW" altLang="zh-TW">
              <a:ea typeface="PMingLiU" panose="02020500000000000000" pitchFamily="18" charset="-12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4000">
                <a:solidFill>
                  <a:srgbClr val="FF00FF"/>
                </a:solidFill>
                <a:ea typeface="PMingLiU" pitchFamily="18" charset="-120"/>
              </a:rPr>
              <a:t>Modulation of Brain Glucose Uptake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rtl="0" eaLnBrk="1" hangingPunct="1">
              <a:spcBef>
                <a:spcPts val="500"/>
              </a:spcBef>
              <a:spcAft>
                <a:spcPts val="500"/>
              </a:spcAft>
            </a:pPr>
            <a:r>
              <a:rPr lang="en-US" altLang="zh-TW" sz="2400">
                <a:latin typeface="Times New Roman" panose="02020603050405020304" pitchFamily="18" charset="0"/>
                <a:ea typeface="PMingLiU" panose="02020500000000000000" pitchFamily="18" charset="-120"/>
              </a:rPr>
              <a:t>Associated with the mechanism for the</a:t>
            </a:r>
            <a:r>
              <a:rPr lang="en-US" altLang="zh-TW" sz="2400" b="1">
                <a:latin typeface="Times New Roman" panose="02020603050405020304" pitchFamily="18" charset="0"/>
                <a:ea typeface="PMingLiU" panose="02020500000000000000" pitchFamily="18" charset="-120"/>
              </a:rPr>
              <a:t> development of hypoglycemia unawareness</a:t>
            </a:r>
            <a:r>
              <a:rPr lang="en-US" altLang="zh-TW" sz="2400">
                <a:latin typeface="Times New Roman" panose="02020603050405020304" pitchFamily="18" charset="0"/>
                <a:ea typeface="PMingLiU" panose="02020500000000000000" pitchFamily="18" charset="-120"/>
              </a:rPr>
              <a:t>:</a:t>
            </a:r>
          </a:p>
          <a:p>
            <a:pPr rtl="0" eaLnBrk="1" hangingPunct="1">
              <a:spcBef>
                <a:spcPts val="500"/>
              </a:spcBef>
              <a:spcAft>
                <a:spcPts val="500"/>
              </a:spcAft>
            </a:pPr>
            <a:r>
              <a:rPr lang="en-US" altLang="zh-TW" sz="2400" b="1">
                <a:latin typeface="Times New Roman" panose="02020603050405020304" pitchFamily="18" charset="0"/>
                <a:ea typeface="PMingLiU" panose="02020500000000000000" pitchFamily="18" charset="-120"/>
              </a:rPr>
              <a:t>Normal subjects</a:t>
            </a:r>
            <a:r>
              <a:rPr lang="en-US" altLang="zh-TW" sz="2400">
                <a:latin typeface="Times New Roman" panose="02020603050405020304" pitchFamily="18" charset="0"/>
                <a:ea typeface="PMingLiU" panose="02020500000000000000" pitchFamily="18" charset="-120"/>
              </a:rPr>
              <a:t>: hypoglycemia </a:t>
            </a:r>
            <a:r>
              <a:rPr lang="zh-TW" altLang="en-US" sz="2800">
                <a:latin typeface="Times New Roman" panose="02020603050405020304" pitchFamily="18" charset="0"/>
                <a:ea typeface="PMingLiU" panose="02020500000000000000" pitchFamily="18" charset="-120"/>
                <a:sym typeface="Wingdings" panose="05000000000000000000" pitchFamily="2" charset="2"/>
              </a:rPr>
              <a:t></a:t>
            </a:r>
            <a:r>
              <a:rPr lang="en-US" altLang="zh-TW" sz="2400">
                <a:latin typeface="Times New Roman" panose="02020603050405020304" pitchFamily="18" charset="0"/>
                <a:ea typeface="PMingLiU" panose="02020500000000000000" pitchFamily="18" charset="-120"/>
              </a:rPr>
              <a:t> reduced rates of brain glucose uptake </a:t>
            </a:r>
            <a:r>
              <a:rPr lang="zh-TW" altLang="en-US" sz="2800">
                <a:latin typeface="Times New Roman" panose="02020603050405020304" pitchFamily="18" charset="0"/>
                <a:ea typeface="PMingLiU" panose="02020500000000000000" pitchFamily="18" charset="-120"/>
                <a:sym typeface="Wingdings" panose="05000000000000000000" pitchFamily="2" charset="2"/>
              </a:rPr>
              <a:t></a:t>
            </a:r>
            <a:r>
              <a:rPr lang="en-US" altLang="zh-TW" sz="2400">
                <a:latin typeface="Times New Roman" panose="02020603050405020304" pitchFamily="18" charset="0"/>
                <a:ea typeface="PMingLiU" panose="02020500000000000000" pitchFamily="18" charset="-120"/>
              </a:rPr>
              <a:t> epinephrine release </a:t>
            </a:r>
            <a:r>
              <a:rPr lang="zh-TW" altLang="en-US" sz="2800">
                <a:latin typeface="Times New Roman" panose="02020603050405020304" pitchFamily="18" charset="0"/>
                <a:ea typeface="PMingLiU" panose="02020500000000000000" pitchFamily="18" charset="-120"/>
                <a:sym typeface="Wingdings" panose="05000000000000000000" pitchFamily="2" charset="2"/>
              </a:rPr>
              <a:t></a:t>
            </a:r>
            <a:r>
              <a:rPr lang="en-US" altLang="zh-TW" sz="2400">
                <a:latin typeface="Times New Roman" panose="02020603050405020304" pitchFamily="18" charset="0"/>
                <a:ea typeface="PMingLiU" panose="02020500000000000000" pitchFamily="18" charset="-120"/>
              </a:rPr>
              <a:t> tachycardia and nervousness </a:t>
            </a:r>
          </a:p>
          <a:p>
            <a:pPr rtl="0" eaLnBrk="1" hangingPunct="1">
              <a:spcBef>
                <a:spcPts val="500"/>
              </a:spcBef>
              <a:spcAft>
                <a:spcPts val="500"/>
              </a:spcAft>
            </a:pPr>
            <a:r>
              <a:rPr lang="en-US" altLang="zh-TW" sz="2400" b="1">
                <a:latin typeface="Times New Roman" panose="02020603050405020304" pitchFamily="18" charset="0"/>
                <a:ea typeface="PMingLiU" panose="02020500000000000000" pitchFamily="18" charset="-120"/>
              </a:rPr>
              <a:t>Subjects with chronic hypoglycemia</a:t>
            </a:r>
            <a:r>
              <a:rPr lang="en-US" altLang="zh-TW" sz="2400">
                <a:latin typeface="Times New Roman" panose="02020603050405020304" pitchFamily="18" charset="0"/>
                <a:ea typeface="PMingLiU" panose="02020500000000000000" pitchFamily="18" charset="-120"/>
              </a:rPr>
              <a:t>: hypoglycemia </a:t>
            </a:r>
            <a:r>
              <a:rPr lang="zh-TW" altLang="en-US" sz="2800">
                <a:latin typeface="Times New Roman" panose="02020603050405020304" pitchFamily="18" charset="0"/>
                <a:ea typeface="PMingLiU" panose="02020500000000000000" pitchFamily="18" charset="-120"/>
                <a:sym typeface="Wingdings" panose="05000000000000000000" pitchFamily="2" charset="2"/>
              </a:rPr>
              <a:t></a:t>
            </a:r>
            <a:r>
              <a:rPr lang="en-US" altLang="zh-TW" sz="2400">
                <a:latin typeface="Times New Roman" panose="02020603050405020304" pitchFamily="18" charset="0"/>
                <a:ea typeface="PMingLiU" panose="02020500000000000000" pitchFamily="18" charset="-120"/>
              </a:rPr>
              <a:t> normal rates of brain glucose uptake </a:t>
            </a:r>
            <a:r>
              <a:rPr lang="zh-TW" altLang="en-US" sz="2800">
                <a:latin typeface="Times New Roman" panose="02020603050405020304" pitchFamily="18" charset="0"/>
                <a:ea typeface="PMingLiU" panose="02020500000000000000" pitchFamily="18" charset="-120"/>
                <a:sym typeface="Wingdings" panose="05000000000000000000" pitchFamily="2" charset="2"/>
              </a:rPr>
              <a:t></a:t>
            </a:r>
            <a:r>
              <a:rPr lang="en-US" altLang="zh-TW" sz="2400">
                <a:latin typeface="Times New Roman" panose="02020603050405020304" pitchFamily="18" charset="0"/>
                <a:ea typeface="PMingLiU" panose="02020500000000000000" pitchFamily="18" charset="-120"/>
              </a:rPr>
              <a:t> no signal is sent to direct the epinephrine response </a:t>
            </a:r>
            <a:r>
              <a:rPr lang="zh-TW" altLang="en-US" sz="2800">
                <a:latin typeface="Times New Roman" panose="02020603050405020304" pitchFamily="18" charset="0"/>
                <a:ea typeface="PMingLiU" panose="02020500000000000000" pitchFamily="18" charset="-120"/>
                <a:sym typeface="Wingdings" panose="05000000000000000000" pitchFamily="2" charset="2"/>
              </a:rPr>
              <a:t></a:t>
            </a:r>
            <a:r>
              <a:rPr lang="en-US" altLang="zh-TW" sz="2400">
                <a:latin typeface="Times New Roman" panose="02020603050405020304" pitchFamily="18" charset="0"/>
                <a:ea typeface="PMingLiU" panose="02020500000000000000" pitchFamily="18" charset="-120"/>
              </a:rPr>
              <a:t> no counterregulatory response.</a:t>
            </a:r>
            <a:endParaRPr lang="en-US" altLang="zh-TW">
              <a:latin typeface="Times New Roman" panose="02020603050405020304" pitchFamily="18" charset="0"/>
              <a:ea typeface="PMingLiU" panose="02020500000000000000" pitchFamily="18" charset="-120"/>
            </a:endParaRPr>
          </a:p>
          <a:p>
            <a:pPr eaLnBrk="1" hangingPunct="1"/>
            <a:endParaRPr lang="en-US" altLang="zh-TW">
              <a:ea typeface="PMingLiU" panose="02020500000000000000" pitchFamily="18" charset="-12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4000">
                <a:solidFill>
                  <a:srgbClr val="FF00FF"/>
                </a:solidFill>
                <a:ea typeface="PMingLiU" pitchFamily="18" charset="-120"/>
              </a:rPr>
              <a:t>Modulation of Brain Glucose Uptake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2895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</a:pPr>
            <a:endParaRPr lang="en-US" altLang="zh-TW">
              <a:solidFill>
                <a:srgbClr val="000000"/>
              </a:solidFill>
              <a:latin typeface="Times New Roman" panose="02020603050405020304" pitchFamily="18" charset="0"/>
              <a:ea typeface="PMingLiU" panose="02020500000000000000" pitchFamily="18" charset="-120"/>
            </a:endParaRPr>
          </a:p>
          <a:p>
            <a:pPr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altLang="zh-TW">
                <a:latin typeface="Times New Roman" panose="02020603050405020304" pitchFamily="18" charset="0"/>
                <a:ea typeface="PMingLiU" panose="02020500000000000000" pitchFamily="18" charset="-120"/>
              </a:rPr>
              <a:t>A mechanism of adaptive and maladaptive.</a:t>
            </a:r>
          </a:p>
          <a:p>
            <a:pPr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</a:pPr>
            <a:endParaRPr lang="en-US" altLang="zh-TW">
              <a:latin typeface="Times New Roman" panose="02020603050405020304" pitchFamily="18" charset="0"/>
              <a:ea typeface="PMingLiU" panose="02020500000000000000" pitchFamily="18" charset="-120"/>
            </a:endParaRPr>
          </a:p>
          <a:p>
            <a:pPr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altLang="zh-TW">
                <a:latin typeface="Times New Roman" panose="02020603050405020304" pitchFamily="18" charset="0"/>
                <a:ea typeface="PMingLiU" panose="02020500000000000000" pitchFamily="18" charset="-120"/>
              </a:rPr>
              <a:t>NOT a permanent event. It can reverse when hypoglycemia is carefully avoided.</a:t>
            </a:r>
            <a:endParaRPr lang="en-US" altLang="zh-TW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pPr eaLnBrk="1" hangingPunct="1">
              <a:lnSpc>
                <a:spcPct val="90000"/>
              </a:lnSpc>
            </a:pPr>
            <a:endParaRPr lang="zh-TW" altLang="zh-TW">
              <a:ea typeface="PMingLiU" panose="02020500000000000000" pitchFamily="18" charset="-12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ar-SA"/>
              <a:t>Dr  Gihan Gawish</a:t>
            </a:r>
            <a:endParaRPr lang="en-US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6000" b="1">
                <a:solidFill>
                  <a:srgbClr val="FF00FF"/>
                </a:solidFill>
              </a:rPr>
              <a:t>The Brain</a:t>
            </a:r>
          </a:p>
        </p:txBody>
      </p:sp>
      <p:pic>
        <p:nvPicPr>
          <p:cNvPr id="5124" name="Picture 3" descr="brain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6400" y="1219200"/>
            <a:ext cx="5638800" cy="5213350"/>
          </a:xfr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ar-SA"/>
              <a:t>Dr  Gihan Gawish</a:t>
            </a:r>
            <a:endParaRPr lang="en-US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6000" b="1">
                <a:solidFill>
                  <a:srgbClr val="FF00FF"/>
                </a:solidFill>
              </a:rPr>
              <a:t>The Brain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/>
            <a:r>
              <a:rPr lang="en-US" altLang="en-US" sz="2800"/>
              <a:t>Cerebral Cortex – thought, language, reasoning, movement, sensation</a:t>
            </a:r>
          </a:p>
          <a:p>
            <a:pPr algn="l" rtl="0" eaLnBrk="1" hangingPunct="1"/>
            <a:endParaRPr lang="en-US" altLang="en-US" sz="2800"/>
          </a:p>
          <a:p>
            <a:pPr algn="l" rtl="0" eaLnBrk="1" hangingPunct="1"/>
            <a:r>
              <a:rPr lang="en-US" altLang="en-US" sz="2800"/>
              <a:t>Corpus Callosum – connects the right and left hemispheres</a:t>
            </a:r>
          </a:p>
          <a:p>
            <a:pPr algn="l" rtl="0" eaLnBrk="1" hangingPunct="1"/>
            <a:endParaRPr lang="en-US" altLang="en-US" sz="2800"/>
          </a:p>
          <a:p>
            <a:pPr algn="l" rtl="0" eaLnBrk="1" hangingPunct="1"/>
            <a:r>
              <a:rPr lang="en-US" altLang="en-US" sz="2800"/>
              <a:t>Cerebellum – movement, balance</a:t>
            </a:r>
          </a:p>
          <a:p>
            <a:pPr algn="l" rtl="0" eaLnBrk="1" hangingPunct="1"/>
            <a:endParaRPr lang="en-US" altLang="en-US" sz="2800"/>
          </a:p>
          <a:p>
            <a:pPr algn="l" rtl="0" eaLnBrk="1" hangingPunct="1"/>
            <a:r>
              <a:rPr lang="en-US" altLang="en-US" sz="2800"/>
              <a:t>Brainstem – breathing, heart rate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ar-SA"/>
              <a:t>Dr  Gihan Gawish</a:t>
            </a:r>
            <a:endParaRPr lang="en-US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5400" b="1">
                <a:solidFill>
                  <a:srgbClr val="FF00FF"/>
                </a:solidFill>
              </a:rPr>
              <a:t>Lobes of the Brain</a:t>
            </a:r>
          </a:p>
        </p:txBody>
      </p:sp>
      <p:pic>
        <p:nvPicPr>
          <p:cNvPr id="7172" name="Picture 3" descr="brain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295400"/>
            <a:ext cx="6400800" cy="5121275"/>
          </a:xfr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ar-SA"/>
              <a:t>Dr  Gihan Gawish</a:t>
            </a:r>
            <a:endParaRPr lang="en-US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5400" b="1">
                <a:solidFill>
                  <a:srgbClr val="FF00FF"/>
                </a:solidFill>
              </a:rPr>
              <a:t>Lobes of the Brain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Low" rtl="0" eaLnBrk="1" hangingPunct="1">
              <a:lnSpc>
                <a:spcPct val="90000"/>
              </a:lnSpc>
            </a:pPr>
            <a:r>
              <a:rPr lang="en-US" altLang="en-US" b="1">
                <a:solidFill>
                  <a:srgbClr val="00FF00"/>
                </a:solidFill>
              </a:rPr>
              <a:t>Frontal Lobe</a:t>
            </a:r>
            <a:r>
              <a:rPr lang="en-US" altLang="en-US"/>
              <a:t> – personality, planning, emotion, problem solving</a:t>
            </a:r>
          </a:p>
          <a:p>
            <a:pPr lvl="1" algn="justLow" rtl="0" eaLnBrk="1" hangingPunct="1">
              <a:lnSpc>
                <a:spcPct val="90000"/>
              </a:lnSpc>
            </a:pPr>
            <a:r>
              <a:rPr lang="en-US" altLang="en-US"/>
              <a:t>Motor cortex - movement</a:t>
            </a:r>
          </a:p>
          <a:p>
            <a:pPr lvl="1" algn="justLow" rtl="0" eaLnBrk="1" hangingPunct="1">
              <a:lnSpc>
                <a:spcPct val="90000"/>
              </a:lnSpc>
            </a:pPr>
            <a:r>
              <a:rPr lang="en-US" altLang="en-US"/>
              <a:t>Broca’s area – speech production</a:t>
            </a:r>
          </a:p>
          <a:p>
            <a:pPr algn="justLow" rtl="0" eaLnBrk="1" hangingPunct="1">
              <a:lnSpc>
                <a:spcPct val="90000"/>
              </a:lnSpc>
            </a:pPr>
            <a:r>
              <a:rPr lang="en-US" altLang="en-US" b="1">
                <a:solidFill>
                  <a:srgbClr val="00FF00"/>
                </a:solidFill>
              </a:rPr>
              <a:t>Parietal Lobe</a:t>
            </a:r>
            <a:r>
              <a:rPr lang="en-US" altLang="en-US"/>
              <a:t> - touch</a:t>
            </a:r>
          </a:p>
          <a:p>
            <a:pPr algn="justLow" rtl="0" eaLnBrk="1" hangingPunct="1">
              <a:lnSpc>
                <a:spcPct val="90000"/>
              </a:lnSpc>
            </a:pPr>
            <a:r>
              <a:rPr lang="en-US" altLang="en-US" b="1">
                <a:solidFill>
                  <a:srgbClr val="00FF00"/>
                </a:solidFill>
              </a:rPr>
              <a:t>Temporal Lobe</a:t>
            </a:r>
            <a:r>
              <a:rPr lang="en-US" altLang="en-US"/>
              <a:t> – hearing</a:t>
            </a:r>
          </a:p>
          <a:p>
            <a:pPr lvl="1" algn="justLow" rtl="0" eaLnBrk="1" hangingPunct="1">
              <a:lnSpc>
                <a:spcPct val="90000"/>
              </a:lnSpc>
            </a:pPr>
            <a:r>
              <a:rPr lang="en-US" altLang="en-US"/>
              <a:t>Inferotemporal Cortex – object recognition</a:t>
            </a:r>
          </a:p>
          <a:p>
            <a:pPr lvl="1" algn="justLow" rtl="0" eaLnBrk="1" hangingPunct="1">
              <a:lnSpc>
                <a:spcPct val="90000"/>
              </a:lnSpc>
            </a:pPr>
            <a:r>
              <a:rPr lang="en-US" altLang="en-US"/>
              <a:t>Wernicke’s area – language comprehension</a:t>
            </a:r>
          </a:p>
          <a:p>
            <a:pPr algn="justLow" rtl="0" eaLnBrk="1" hangingPunct="1">
              <a:lnSpc>
                <a:spcPct val="90000"/>
              </a:lnSpc>
            </a:pPr>
            <a:r>
              <a:rPr lang="en-US" altLang="en-US" b="1">
                <a:solidFill>
                  <a:srgbClr val="00FF00"/>
                </a:solidFill>
              </a:rPr>
              <a:t>Occipital Lobe</a:t>
            </a:r>
            <a:r>
              <a:rPr lang="en-US" altLang="en-US"/>
              <a:t> - vision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ar-SA"/>
              <a:t>Dr  Gihan Gawish</a:t>
            </a:r>
            <a:endParaRPr lang="en-US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6868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>
                <a:solidFill>
                  <a:srgbClr val="00FF00"/>
                </a:solidFill>
              </a:rPr>
              <a:t>Subdivisions of the Nervous System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915400" cy="5257800"/>
          </a:xfrm>
        </p:spPr>
        <p:txBody>
          <a:bodyPr/>
          <a:lstStyle/>
          <a:p>
            <a:pPr algn="l" rtl="0" eaLnBrk="1" hangingPunct="1"/>
            <a:r>
              <a:rPr lang="en-US" altLang="en-US" u="sng">
                <a:solidFill>
                  <a:srgbClr val="00FF00"/>
                </a:solidFill>
              </a:rPr>
              <a:t>Central nervous system</a:t>
            </a:r>
          </a:p>
          <a:p>
            <a:pPr lvl="1" algn="l" rtl="0" eaLnBrk="1" hangingPunct="1"/>
            <a:r>
              <a:rPr lang="en-US" altLang="en-US"/>
              <a:t>brain &amp; spinal cord enclosed in bony coverings</a:t>
            </a:r>
          </a:p>
          <a:p>
            <a:pPr lvl="1" algn="l" rtl="0" eaLnBrk="1" hangingPunct="1"/>
            <a:r>
              <a:rPr lang="en-US" altLang="en-US" b="1">
                <a:solidFill>
                  <a:srgbClr val="FF00FF"/>
                </a:solidFill>
              </a:rPr>
              <a:t>gray matter</a:t>
            </a:r>
            <a:r>
              <a:rPr lang="en-US" altLang="en-US"/>
              <a:t> forms surface layer &amp; deeper masses in brain &amp; H-shaped core of spinal cord</a:t>
            </a:r>
          </a:p>
          <a:p>
            <a:pPr lvl="2" algn="l" rtl="0" eaLnBrk="1" hangingPunct="1"/>
            <a:r>
              <a:rPr lang="en-US" altLang="en-US"/>
              <a:t>cells &amp; synapses</a:t>
            </a:r>
          </a:p>
          <a:p>
            <a:pPr lvl="1" algn="l" rtl="0" eaLnBrk="1" hangingPunct="1"/>
            <a:r>
              <a:rPr lang="en-US" altLang="en-US" b="1">
                <a:solidFill>
                  <a:srgbClr val="FF00FF"/>
                </a:solidFill>
              </a:rPr>
              <a:t>white matter</a:t>
            </a:r>
            <a:r>
              <a:rPr lang="en-US" altLang="en-US"/>
              <a:t> lies deep to gray in brain &amp; surrounding gray in spinal cord</a:t>
            </a:r>
          </a:p>
          <a:p>
            <a:pPr lvl="2" algn="l" rtl="0" eaLnBrk="1" hangingPunct="1"/>
            <a:r>
              <a:rPr lang="en-US" altLang="en-US"/>
              <a:t>axons covered with lipid sheaths</a:t>
            </a:r>
          </a:p>
          <a:p>
            <a:pPr algn="l" rtl="0" eaLnBrk="1" hangingPunct="1"/>
            <a:r>
              <a:rPr lang="en-US" altLang="en-US" u="sng">
                <a:solidFill>
                  <a:srgbClr val="00FF00"/>
                </a:solidFill>
              </a:rPr>
              <a:t>Peripheral nervous system</a:t>
            </a:r>
          </a:p>
          <a:p>
            <a:pPr lvl="1" algn="l" rtl="0" eaLnBrk="1" hangingPunct="1"/>
            <a:r>
              <a:rPr lang="en-US" altLang="en-US"/>
              <a:t>nerve = bundle of nerve fibers in connective tissue</a:t>
            </a:r>
          </a:p>
          <a:p>
            <a:pPr lvl="1" algn="l" rtl="0" eaLnBrk="1" hangingPunct="1"/>
            <a:r>
              <a:rPr lang="en-US" altLang="en-US"/>
              <a:t>ganglion = swelling of cell bodies in a nerve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ar-SA"/>
              <a:t>Dr  Gihan Gawish</a:t>
            </a:r>
            <a:endParaRPr lang="en-US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solidFill>
                  <a:srgbClr val="00FF00"/>
                </a:solidFill>
              </a:rPr>
              <a:t>The Blood-Brain Barrier</a:t>
            </a:r>
          </a:p>
        </p:txBody>
      </p:sp>
      <p:pic>
        <p:nvPicPr>
          <p:cNvPr id="10244" name="Picture 3" descr="bbb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57"/>
          <a:stretch>
            <a:fillRect/>
          </a:stretch>
        </p:blipFill>
        <p:spPr>
          <a:xfrm>
            <a:off x="2819400" y="1371600"/>
            <a:ext cx="3349625" cy="5105400"/>
          </a:xfr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ar-SA"/>
              <a:t>Dr  Gihan Gawish</a:t>
            </a:r>
            <a:endParaRPr lang="en-US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solidFill>
                  <a:srgbClr val="00FF00"/>
                </a:solidFill>
              </a:rPr>
              <a:t>The Blood-Brain Barrier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Low" rtl="0" eaLnBrk="1" hangingPunct="1"/>
            <a:r>
              <a:rPr lang="en-US" altLang="en-US"/>
              <a:t>Endothelial cells in blood vessels in the brain fit closely together</a:t>
            </a:r>
          </a:p>
          <a:p>
            <a:pPr algn="justLow" rtl="0" eaLnBrk="1" hangingPunct="1"/>
            <a:r>
              <a:rPr lang="en-US" altLang="en-US"/>
              <a:t>Only some molecules can pass through</a:t>
            </a:r>
          </a:p>
          <a:p>
            <a:pPr algn="justLow" rtl="0" eaLnBrk="1" hangingPunct="1"/>
            <a:r>
              <a:rPr lang="en-US" altLang="en-US"/>
              <a:t>Protects the brain from foreign molecules and hormones and neurotransmitters from other parts of the body</a:t>
            </a:r>
          </a:p>
          <a:p>
            <a:pPr algn="justLow" rtl="0" eaLnBrk="1" hangingPunct="1"/>
            <a:r>
              <a:rPr lang="en-US" altLang="en-US"/>
              <a:t>Can be damaged by infections, head trauma, high blood pressure, etc.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8C4788F3CBBC408B960D7747EF4E83" ma:contentTypeVersion="0" ma:contentTypeDescription="Create a new document." ma:contentTypeScope="" ma:versionID="f2d6ca594e47fa66d1720c4337a12cbd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93F7B21-94B7-4B0E-AE10-FDF4E8102D6A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D0B66B87-CA43-4E85-A80B-6C3653D5138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Mountain Top</Template>
  <TotalTime>383</TotalTime>
  <Words>967</Words>
  <Application>Microsoft Office PowerPoint</Application>
  <PresentationFormat>On-screen Show (4:3)</PresentationFormat>
  <Paragraphs>139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Mountain Top</vt:lpstr>
      <vt:lpstr>PowerPoint Presentation</vt:lpstr>
      <vt:lpstr>PowerPoint Presentation</vt:lpstr>
      <vt:lpstr>The Brain</vt:lpstr>
      <vt:lpstr>The Brain</vt:lpstr>
      <vt:lpstr>Lobes of the Brain</vt:lpstr>
      <vt:lpstr>Lobes of the Brain</vt:lpstr>
      <vt:lpstr>Subdivisions of the Nervous System</vt:lpstr>
      <vt:lpstr>The Blood-Brain Barrier</vt:lpstr>
      <vt:lpstr>The Blood-Brain Barrier</vt:lpstr>
      <vt:lpstr>Energy Sources of Brain</vt:lpstr>
      <vt:lpstr>Energy Sources of Brain</vt:lpstr>
      <vt:lpstr>Brain Energy </vt:lpstr>
      <vt:lpstr>High Sugar Intake Over Time </vt:lpstr>
      <vt:lpstr>BRAIN METABOLISM</vt:lpstr>
      <vt:lpstr>Brain Metabolism</vt:lpstr>
      <vt:lpstr>Brain Metabolism</vt:lpstr>
      <vt:lpstr>Transport of Glucose</vt:lpstr>
      <vt:lpstr>Brain Metabolism</vt:lpstr>
      <vt:lpstr>Organs release glucose </vt:lpstr>
      <vt:lpstr>Glucose Counter regulation</vt:lpstr>
      <vt:lpstr>Hypoglycemia</vt:lpstr>
      <vt:lpstr>Hypoglycemia Sensors</vt:lpstr>
      <vt:lpstr>Architecture of   Counterregulatory System</vt:lpstr>
      <vt:lpstr>(A) Reduction in  Endogenous Insulin Release</vt:lpstr>
      <vt:lpstr>Type 2 DM</vt:lpstr>
      <vt:lpstr>Modulation of Brain Glucose Uptake</vt:lpstr>
      <vt:lpstr>Modulation of Brain Glucose Uptake</vt:lpstr>
      <vt:lpstr>Modulation of Brain Glucose Uptake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Lectures</dc:title>
  <dc:creator>User</dc:creator>
  <cp:lastModifiedBy>John Chek</cp:lastModifiedBy>
  <cp:revision>11</cp:revision>
  <dcterms:created xsi:type="dcterms:W3CDTF">2009-01-02T09:23:50Z</dcterms:created>
  <dcterms:modified xsi:type="dcterms:W3CDTF">2016-10-25T12:29:08Z</dcterms:modified>
</cp:coreProperties>
</file>