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9" r:id="rId14"/>
    <p:sldId id="268" r:id="rId15"/>
    <p:sldId id="273" r:id="rId16"/>
    <p:sldId id="274" r:id="rId17"/>
    <p:sldId id="272" r:id="rId18"/>
    <p:sldId id="322" r:id="rId19"/>
    <p:sldId id="275" r:id="rId20"/>
    <p:sldId id="276" r:id="rId21"/>
    <p:sldId id="277" r:id="rId22"/>
    <p:sldId id="278" r:id="rId23"/>
    <p:sldId id="279" r:id="rId24"/>
    <p:sldId id="280" r:id="rId25"/>
    <p:sldId id="281" r:id="rId26"/>
    <p:sldId id="282" r:id="rId27"/>
    <p:sldId id="283" r:id="rId28"/>
    <p:sldId id="284" r:id="rId29"/>
    <p:sldId id="32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8" r:id="rId45"/>
    <p:sldId id="299" r:id="rId46"/>
    <p:sldId id="300" r:id="rId47"/>
    <p:sldId id="301" r:id="rId48"/>
    <p:sldId id="302" r:id="rId49"/>
    <p:sldId id="303" r:id="rId50"/>
    <p:sldId id="320" r:id="rId51"/>
    <p:sldId id="304" r:id="rId52"/>
    <p:sldId id="306" r:id="rId53"/>
    <p:sldId id="321"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81FDC-E069-4D7D-B597-217CA4D96581}" type="datetimeFigureOut">
              <a:rPr lang="en-US" smtClean="0"/>
              <a:pPr/>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30815-5332-484C-B66B-DF7D9055D5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30815-5332-484C-B66B-DF7D9055D5A0}"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30815-5332-484C-B66B-DF7D9055D5A0}"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30815-5332-484C-B66B-DF7D9055D5A0}"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30815-5332-484C-B66B-DF7D9055D5A0}"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30815-5332-484C-B66B-DF7D9055D5A0}"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2B3B81A-F5AF-4A29-BFC9-5E8A09EF6F8E}"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2B3B81A-F5AF-4A29-BFC9-5E8A09EF6F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390224-FEB7-4758-9591-7EC83A4D3120}" type="datetimeFigureOut">
              <a:rPr lang="en-US" smtClean="0"/>
              <a:pPr/>
              <a:t>7/18/2012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3B81A-F5AF-4A29-BFC9-5E8A09EF6F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9390224-FEB7-4758-9591-7EC83A4D3120}" type="datetimeFigureOut">
              <a:rPr lang="en-US" smtClean="0"/>
              <a:pPr/>
              <a:t>7/18/2012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2B3B81A-F5AF-4A29-BFC9-5E8A09EF6F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NEUROTRANSMITERS </a:t>
            </a:r>
            <a:endParaRPr lang="en-US" dirty="0"/>
          </a:p>
        </p:txBody>
      </p:sp>
      <p:sp>
        <p:nvSpPr>
          <p:cNvPr id="3" name="Subtitle 2"/>
          <p:cNvSpPr>
            <a:spLocks noGrp="1"/>
          </p:cNvSpPr>
          <p:nvPr>
            <p:ph type="subTitle" idx="1"/>
          </p:nvPr>
        </p:nvSpPr>
        <p:spPr/>
        <p:txBody>
          <a:bodyPr>
            <a:normAutofit fontScale="92500"/>
          </a:bodyPr>
          <a:lstStyle/>
          <a:p>
            <a:r>
              <a:rPr lang="en-US" sz="4800" b="1" dirty="0" smtClean="0"/>
              <a:t>KIMAIGA H.O, </a:t>
            </a:r>
          </a:p>
          <a:p>
            <a:r>
              <a:rPr lang="en-US" sz="4800" b="1" dirty="0" smtClean="0"/>
              <a:t>1</a:t>
            </a:r>
            <a:r>
              <a:rPr lang="en-US" sz="4800" b="1" baseline="30000" dirty="0" smtClean="0"/>
              <a:t>st</a:t>
            </a:r>
            <a:r>
              <a:rPr lang="en-US" sz="4800" b="1" dirty="0" smtClean="0"/>
              <a:t> Year MBChB (UoN)</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fontScale="90000"/>
          </a:bodyPr>
          <a:lstStyle/>
          <a:p>
            <a:r>
              <a:rPr lang="en-US" dirty="0" smtClean="0"/>
              <a:t> </a:t>
            </a:r>
            <a:br>
              <a:rPr lang="en-US" dirty="0" smtClean="0"/>
            </a:br>
            <a:r>
              <a:rPr lang="en-US" dirty="0" smtClean="0"/>
              <a:t>Chemical neurotransmitter synthesis and release</a:t>
            </a:r>
            <a:br>
              <a:rPr lang="en-US" dirty="0" smtClean="0"/>
            </a:b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Non peptide neurotransmitters may be synthesized in almost any part of the cell, in the cytoplasm in vicinity of nucleus as well as in the axon. </a:t>
            </a:r>
          </a:p>
          <a:p>
            <a:pPr>
              <a:buNone/>
            </a:pPr>
            <a:endParaRPr lang="en-US" dirty="0" smtClean="0"/>
          </a:p>
          <a:p>
            <a:r>
              <a:rPr lang="en-US" dirty="0" smtClean="0"/>
              <a:t>Most non-peptide neurotransmitters are amino acids, derivatives of amino acids or other intermediary metabolites.</a:t>
            </a:r>
          </a:p>
          <a:p>
            <a:pPr>
              <a:buNone/>
            </a:pPr>
            <a:r>
              <a:rPr lang="en-US" dirty="0" smtClean="0"/>
              <a:t> </a:t>
            </a:r>
          </a:p>
          <a:p>
            <a:r>
              <a:rPr lang="en-US" dirty="0" smtClean="0"/>
              <a:t>These neurotransmitters are stored in pre-synaptic vesicles.</a:t>
            </a:r>
          </a:p>
          <a:p>
            <a:endParaRPr lang="en-US" dirty="0" smtClean="0"/>
          </a:p>
          <a:p>
            <a:r>
              <a:rPr lang="en-US" dirty="0" smtClean="0"/>
              <a:t>When an </a:t>
            </a:r>
            <a:r>
              <a:rPr lang="en-US" b="1" dirty="0" smtClean="0"/>
              <a:t>electrical impulse </a:t>
            </a:r>
            <a:r>
              <a:rPr lang="en-US" dirty="0" smtClean="0"/>
              <a:t>reaches pre-synaptic terminal, voltage gated </a:t>
            </a:r>
            <a:r>
              <a:rPr lang="en-US" b="1" dirty="0" smtClean="0"/>
              <a:t>Ca</a:t>
            </a:r>
            <a:r>
              <a:rPr lang="en-US" b="1" baseline="30000" dirty="0" smtClean="0"/>
              <a:t>2+</a:t>
            </a:r>
            <a:r>
              <a:rPr lang="en-US" b="1" dirty="0" smtClean="0"/>
              <a:t> channels </a:t>
            </a:r>
            <a:r>
              <a:rPr lang="en-US" dirty="0" smtClean="0"/>
              <a:t>and </a:t>
            </a:r>
            <a:r>
              <a:rPr lang="en-US" b="1" dirty="0" smtClean="0"/>
              <a:t>Na</a:t>
            </a:r>
            <a:r>
              <a:rPr lang="en-US" b="1" baseline="30000" dirty="0" smtClean="0"/>
              <a:t>+</a:t>
            </a:r>
            <a:r>
              <a:rPr lang="en-US" b="1" dirty="0" smtClean="0"/>
              <a:t> channels </a:t>
            </a:r>
            <a:r>
              <a:rPr lang="en-US" dirty="0" smtClean="0"/>
              <a:t>open to </a:t>
            </a:r>
            <a:r>
              <a:rPr lang="en-US" b="1" dirty="0" smtClean="0"/>
              <a:t>increase the concentration of Ca</a:t>
            </a:r>
            <a:r>
              <a:rPr lang="en-US" b="1" baseline="30000" dirty="0" smtClean="0"/>
              <a:t>2+</a:t>
            </a:r>
            <a:r>
              <a:rPr lang="en-US" b="1" dirty="0" smtClean="0"/>
              <a:t> </a:t>
            </a:r>
            <a:r>
              <a:rPr lang="en-US" dirty="0" smtClean="0"/>
              <a:t>ions in the cell . </a:t>
            </a:r>
          </a:p>
          <a:p>
            <a:pPr>
              <a:buNone/>
            </a:pPr>
            <a:endParaRPr lang="en-US" b="1" dirty="0" smtClean="0"/>
          </a:p>
          <a:p>
            <a:r>
              <a:rPr lang="en-US" b="1" dirty="0" smtClean="0"/>
              <a:t>Calcium ions then bind to pre-synaptic vesicles</a:t>
            </a:r>
            <a:r>
              <a:rPr lang="en-US" dirty="0" smtClean="0"/>
              <a:t> and initiate a cascade of events that convert the electrical impulse to a chemical event.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endParaRPr lang="en-US" dirty="0" smtClean="0"/>
          </a:p>
          <a:p>
            <a:r>
              <a:rPr lang="en-US" dirty="0" smtClean="0"/>
              <a:t>Calcium also activates </a:t>
            </a:r>
            <a:r>
              <a:rPr lang="en-US" b="1" dirty="0" smtClean="0"/>
              <a:t>a calcium- calmodulin </a:t>
            </a:r>
            <a:r>
              <a:rPr lang="en-US" dirty="0" smtClean="0"/>
              <a:t>dependent </a:t>
            </a:r>
            <a:r>
              <a:rPr lang="en-US" b="1" dirty="0" smtClean="0"/>
              <a:t>protein kinase </a:t>
            </a:r>
            <a:r>
              <a:rPr lang="en-US" dirty="0" smtClean="0"/>
              <a:t>that </a:t>
            </a:r>
            <a:r>
              <a:rPr lang="en-US" b="1" dirty="0" smtClean="0"/>
              <a:t>phophorylates</a:t>
            </a:r>
            <a:r>
              <a:rPr lang="en-US" dirty="0" smtClean="0"/>
              <a:t> a protein called </a:t>
            </a:r>
            <a:r>
              <a:rPr lang="en-US" b="1" dirty="0" smtClean="0"/>
              <a:t>synapsin I, </a:t>
            </a:r>
            <a:r>
              <a:rPr lang="en-US" dirty="0" smtClean="0"/>
              <a:t>attached to surface of presynaptic membrane.</a:t>
            </a:r>
          </a:p>
          <a:p>
            <a:pPr>
              <a:buNone/>
            </a:pPr>
            <a:r>
              <a:rPr lang="en-US" dirty="0" smtClean="0"/>
              <a:t> </a:t>
            </a:r>
          </a:p>
          <a:p>
            <a:r>
              <a:rPr lang="en-US" dirty="0" smtClean="0"/>
              <a:t>Upon phosphorylation, </a:t>
            </a:r>
            <a:r>
              <a:rPr lang="en-US" b="1" dirty="0" smtClean="0"/>
              <a:t>synapsin I dissociates from the presynaptic membrane</a:t>
            </a:r>
            <a:r>
              <a:rPr lang="en-US" dirty="0" smtClean="0"/>
              <a:t> allowing  </a:t>
            </a:r>
            <a:r>
              <a:rPr lang="en-US" b="1" dirty="0" smtClean="0"/>
              <a:t>synaptic vesicles </a:t>
            </a:r>
            <a:r>
              <a:rPr lang="en-US" dirty="0" smtClean="0"/>
              <a:t>attach to pre-synaptic membrane, leading to release of the neurotransmitter by a process of </a:t>
            </a:r>
            <a:r>
              <a:rPr lang="en-US" b="1" dirty="0" smtClean="0"/>
              <a:t>exocytosis.</a:t>
            </a:r>
          </a:p>
          <a:p>
            <a:pPr>
              <a:buNone/>
            </a:pPr>
            <a:r>
              <a:rPr lang="en-US" dirty="0" smtClean="0"/>
              <a:t> </a:t>
            </a:r>
          </a:p>
          <a:p>
            <a:r>
              <a:rPr lang="en-US" dirty="0" smtClean="0"/>
              <a:t>Presumably, </a:t>
            </a:r>
            <a:r>
              <a:rPr lang="en-US" b="1" dirty="0" smtClean="0"/>
              <a:t>synapsin I is dephosphorylated </a:t>
            </a:r>
            <a:r>
              <a:rPr lang="en-US" dirty="0" smtClean="0"/>
              <a:t>thereafter and </a:t>
            </a:r>
            <a:r>
              <a:rPr lang="en-US" b="1" dirty="0" smtClean="0"/>
              <a:t>displaces synaptic vesicles so </a:t>
            </a:r>
            <a:r>
              <a:rPr lang="en-US" dirty="0" smtClean="0"/>
              <a:t>that synaptic resides can take up more neurotransmitters and start the cycle over again.</a:t>
            </a:r>
          </a:p>
          <a:p>
            <a:pPr>
              <a:buNone/>
            </a:pPr>
            <a:r>
              <a:rPr lang="en-US" dirty="0" smtClean="0"/>
              <a:t> </a:t>
            </a:r>
          </a:p>
          <a:p>
            <a:r>
              <a:rPr lang="en-US" dirty="0" smtClean="0"/>
              <a:t>The released neurotransmitter travels across the synaptic gap (junction ̴ 20nm) to </a:t>
            </a:r>
            <a:r>
              <a:rPr lang="en-US" b="1" dirty="0" smtClean="0"/>
              <a:t>receptors</a:t>
            </a:r>
            <a:r>
              <a:rPr lang="en-US" dirty="0" smtClean="0"/>
              <a:t> on the </a:t>
            </a:r>
            <a:r>
              <a:rPr lang="en-US" b="1" dirty="0" smtClean="0"/>
              <a:t>post synaptic membrane </a:t>
            </a:r>
            <a:r>
              <a:rPr lang="en-US" dirty="0" smtClean="0"/>
              <a:t>where they induce conformational changes on the membrane and start the process of electrical impulse propagation in the synaptic cell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838200"/>
          </a:xfrm>
        </p:spPr>
        <p:txBody>
          <a:bodyPr>
            <a:normAutofit fontScale="90000"/>
          </a:bodyPr>
          <a:lstStyle/>
          <a:p>
            <a:r>
              <a:rPr lang="en-US" dirty="0" smtClean="0"/>
              <a:t>Termination of signals at the synaptic junction</a:t>
            </a:r>
            <a:br>
              <a:rPr lang="en-US" dirty="0" smtClean="0"/>
            </a:br>
            <a:endParaRPr lang="en-US" dirty="0"/>
          </a:p>
        </p:txBody>
      </p:sp>
      <p:sp>
        <p:nvSpPr>
          <p:cNvPr id="3" name="Content Placeholder 2"/>
          <p:cNvSpPr>
            <a:spLocks noGrp="1"/>
          </p:cNvSpPr>
          <p:nvPr>
            <p:ph idx="1"/>
          </p:nvPr>
        </p:nvSpPr>
        <p:spPr>
          <a:xfrm>
            <a:off x="0" y="1143000"/>
            <a:ext cx="8686800" cy="5166360"/>
          </a:xfrm>
        </p:spPr>
        <p:txBody>
          <a:bodyPr>
            <a:normAutofit fontScale="92500" lnSpcReduction="10000"/>
          </a:bodyPr>
          <a:lstStyle/>
          <a:p>
            <a:r>
              <a:rPr lang="en-US" dirty="0" smtClean="0"/>
              <a:t>Action of neurotransmitter action can be terminated in three ways:-</a:t>
            </a:r>
          </a:p>
          <a:p>
            <a:pPr marL="1456182" lvl="3" indent="-514350">
              <a:buFont typeface="+mj-lt"/>
              <a:buAutoNum type="arabicPeriod"/>
            </a:pPr>
            <a:r>
              <a:rPr lang="en-US" sz="2800" dirty="0" smtClean="0"/>
              <a:t>Metabolism</a:t>
            </a:r>
          </a:p>
          <a:p>
            <a:pPr marL="1456182" lvl="3" indent="-514350">
              <a:buFont typeface="+mj-lt"/>
              <a:buAutoNum type="arabicPeriod"/>
            </a:pPr>
            <a:r>
              <a:rPr lang="en-US" sz="2800" dirty="0" smtClean="0"/>
              <a:t>Re-uptake</a:t>
            </a:r>
          </a:p>
          <a:p>
            <a:pPr marL="1456182" lvl="3" indent="-514350">
              <a:buFont typeface="+mj-lt"/>
              <a:buAutoNum type="arabicPeriod"/>
            </a:pPr>
            <a:r>
              <a:rPr lang="en-US" sz="2800" dirty="0" smtClean="0"/>
              <a:t>Diffusion</a:t>
            </a:r>
          </a:p>
          <a:p>
            <a:pPr lvl="1">
              <a:buNone/>
            </a:pPr>
            <a:r>
              <a:rPr lang="en-US" sz="2200" dirty="0" smtClean="0"/>
              <a:t> </a:t>
            </a:r>
          </a:p>
          <a:p>
            <a:r>
              <a:rPr lang="en-US" dirty="0" smtClean="0"/>
              <a:t>Chemical neurotransmitters for fast responses are disposed off by metabolism or re-uptake or both.</a:t>
            </a:r>
          </a:p>
          <a:p>
            <a:pPr>
              <a:buNone/>
            </a:pPr>
            <a:r>
              <a:rPr lang="en-US" dirty="0" smtClean="0"/>
              <a:t> </a:t>
            </a:r>
          </a:p>
          <a:p>
            <a:r>
              <a:rPr lang="en-US" dirty="0" smtClean="0"/>
              <a:t>Mechanisms of synthesis and degradation of chemical neurotransmitters are illustrated in the following examples.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3962400"/>
          </a:xfrm>
        </p:spPr>
        <p:txBody>
          <a:bodyPr>
            <a:normAutofit/>
          </a:bodyPr>
          <a:lstStyle/>
          <a:p>
            <a:r>
              <a:rPr lang="en-US" sz="4000" dirty="0" smtClean="0"/>
              <a:t>SYNTHESIS AND DEGRADATION OF ACETYL CHOLINE</a:t>
            </a:r>
            <a:br>
              <a:rPr lang="en-US" sz="4000" dirty="0" smtClean="0"/>
            </a:br>
            <a:endParaRPr lang="en-US" sz="4000" dirty="0"/>
          </a:p>
        </p:txBody>
      </p:sp>
      <p:pic>
        <p:nvPicPr>
          <p:cNvPr id="1026" name="Picture 2" descr="C:\Documents and Settings\Dr. Kimaiga H.O\My Documents\KIMAIGA'S ANATOMY\TEMPLATE\acetylcholine.jpg"/>
          <p:cNvPicPr>
            <a:picLocks noGrp="1" noChangeAspect="1" noChangeArrowheads="1"/>
          </p:cNvPicPr>
          <p:nvPr>
            <p:ph idx="1"/>
          </p:nvPr>
        </p:nvPicPr>
        <p:blipFill>
          <a:blip r:embed="rId2" cstate="print"/>
          <a:srcRect/>
          <a:stretch>
            <a:fillRect/>
          </a:stretch>
        </p:blipFill>
        <p:spPr bwMode="auto">
          <a:xfrm>
            <a:off x="4114800" y="1"/>
            <a:ext cx="50292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r>
              <a:rPr lang="en-US" dirty="0" smtClean="0"/>
              <a:t>SYNTHESIS AND DEGRADATION OF ACETYL CHOLINE</a:t>
            </a:r>
            <a:br>
              <a:rPr lang="en-US" dirty="0" smtClean="0"/>
            </a:br>
            <a:endParaRPr lang="en-US" dirty="0"/>
          </a:p>
        </p:txBody>
      </p:sp>
      <p:sp>
        <p:nvSpPr>
          <p:cNvPr id="3" name="Content Placeholder 2"/>
          <p:cNvSpPr>
            <a:spLocks noGrp="1"/>
          </p:cNvSpPr>
          <p:nvPr>
            <p:ph idx="1"/>
          </p:nvPr>
        </p:nvSpPr>
        <p:spPr>
          <a:xfrm>
            <a:off x="0" y="1295400"/>
            <a:ext cx="4572000" cy="5562600"/>
          </a:xfrm>
        </p:spPr>
        <p:txBody>
          <a:bodyPr>
            <a:normAutofit fontScale="92500" lnSpcReduction="10000"/>
          </a:bodyPr>
          <a:lstStyle/>
          <a:p>
            <a:r>
              <a:rPr lang="en-US" dirty="0" smtClean="0"/>
              <a:t>Acetyl Choline is synthesized by condensation of </a:t>
            </a:r>
            <a:r>
              <a:rPr lang="en-US" u="sng" dirty="0" smtClean="0"/>
              <a:t>choline </a:t>
            </a:r>
            <a:r>
              <a:rPr lang="en-US" dirty="0" smtClean="0"/>
              <a:t>and </a:t>
            </a:r>
            <a:r>
              <a:rPr lang="en-US" u="sng" dirty="0" err="1" smtClean="0"/>
              <a:t>acetlyl</a:t>
            </a:r>
            <a:r>
              <a:rPr lang="en-US" u="sng" dirty="0" smtClean="0"/>
              <a:t> CoA </a:t>
            </a:r>
            <a:r>
              <a:rPr lang="en-US" dirty="0" smtClean="0"/>
              <a:t>in a reaction catalyzed by the enzyme </a:t>
            </a:r>
            <a:r>
              <a:rPr lang="en-US" b="1" dirty="0" smtClean="0">
                <a:solidFill>
                  <a:srgbClr val="FF0000"/>
                </a:solidFill>
              </a:rPr>
              <a:t>Choline acetyl transferase.</a:t>
            </a:r>
          </a:p>
          <a:p>
            <a:r>
              <a:rPr lang="en-US" dirty="0" smtClean="0"/>
              <a:t>Synthesis of acetyl CoA takes place inside mitochondria then it crosses mitochondrial membranes into cytosol where acetyl transferase is found for synthesis of acetyl choline.</a:t>
            </a:r>
          </a:p>
          <a:p>
            <a:endParaRPr lang="en-US" dirty="0" smtClean="0"/>
          </a:p>
          <a:p>
            <a:endParaRPr lang="en-US" b="1" dirty="0">
              <a:solidFill>
                <a:srgbClr val="FF0000"/>
              </a:solidFill>
            </a:endParaRPr>
          </a:p>
        </p:txBody>
      </p:sp>
      <p:pic>
        <p:nvPicPr>
          <p:cNvPr id="3076" name="Picture 4" descr="C:\Documents and Settings\Dr. Kimaiga H.O\My Documents\KIMAIGA'S ANATOMY\TEMPLATE\acetylcholine.gif"/>
          <p:cNvPicPr>
            <a:picLocks noChangeAspect="1" noChangeArrowheads="1"/>
          </p:cNvPicPr>
          <p:nvPr/>
        </p:nvPicPr>
        <p:blipFill>
          <a:blip r:embed="rId2" cstate="print"/>
          <a:srcRect/>
          <a:stretch>
            <a:fillRect/>
          </a:stretch>
        </p:blipFill>
        <p:spPr bwMode="auto">
          <a:xfrm>
            <a:off x="4600046" y="1828800"/>
            <a:ext cx="4543954" cy="5029200"/>
          </a:xfrm>
          <a:prstGeom prst="rect">
            <a:avLst/>
          </a:prstGeom>
          <a:noFill/>
        </p:spPr>
      </p:pic>
      <p:sp>
        <p:nvSpPr>
          <p:cNvPr id="3077" name="Rectangle 5"/>
          <p:cNvSpPr>
            <a:spLocks noChangeArrowheads="1"/>
          </p:cNvSpPr>
          <p:nvPr/>
        </p:nvSpPr>
        <p:spPr bwMode="auto">
          <a:xfrm>
            <a:off x="6629400" y="6172200"/>
            <a:ext cx="2438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OCOCH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1" i="0" u="none" strike="noStrike" cap="none" normalizeH="0" baseline="0" dirty="0" smtClean="0">
              <a:ln>
                <a:noFill/>
              </a:ln>
              <a:solidFill>
                <a:schemeClr val="tx1"/>
              </a:solidFill>
              <a:effectLst/>
              <a:latin typeface="Arial" pitchFamily="34" charset="0"/>
            </a:endParaRPr>
          </a:p>
        </p:txBody>
      </p:sp>
      <p:sp>
        <p:nvSpPr>
          <p:cNvPr id="3078" name="Rectangle 6"/>
          <p:cNvSpPr>
            <a:spLocks noChangeArrowheads="1"/>
          </p:cNvSpPr>
          <p:nvPr/>
        </p:nvSpPr>
        <p:spPr bwMode="auto">
          <a:xfrm>
            <a:off x="4495800" y="1219200"/>
            <a:ext cx="199926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OH </a:t>
            </a:r>
            <a:endParaRPr kumimoji="0" lang="en-US" b="1" i="0" u="none" strike="noStrike" cap="none" normalizeH="0" baseline="0" dirty="0" smtClean="0">
              <a:ln>
                <a:noFill/>
              </a:ln>
              <a:solidFill>
                <a:schemeClr val="tx1"/>
              </a:solidFill>
              <a:effectLst/>
              <a:latin typeface="Arial" pitchFamily="34" charset="0"/>
            </a:endParaRPr>
          </a:p>
        </p:txBody>
      </p:sp>
      <p:sp>
        <p:nvSpPr>
          <p:cNvPr id="10" name="Rectangle 9"/>
          <p:cNvSpPr/>
          <p:nvPr/>
        </p:nvSpPr>
        <p:spPr>
          <a:xfrm>
            <a:off x="7239001" y="1535668"/>
            <a:ext cx="1905000" cy="369332"/>
          </a:xfrm>
          <a:prstGeom prst="rect">
            <a:avLst/>
          </a:prstGeom>
        </p:spPr>
        <p:txBody>
          <a:bodyPr wrap="square">
            <a:spAutoFit/>
          </a:bodyPr>
          <a:lstStyle/>
          <a:p>
            <a:r>
              <a:rPr lang="en-US" b="1" dirty="0" smtClean="0"/>
              <a:t>CH</a:t>
            </a:r>
            <a:r>
              <a:rPr lang="en-US" b="1" baseline="-25000" dirty="0" smtClean="0"/>
              <a:t>3</a:t>
            </a:r>
            <a:r>
              <a:rPr lang="en-US" b="1" dirty="0" smtClean="0"/>
              <a:t>CO – </a:t>
            </a:r>
            <a:r>
              <a:rPr lang="en-US" b="1" dirty="0" err="1" smtClean="0"/>
              <a:t>SCoA</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876800"/>
          </a:xfrm>
        </p:spPr>
        <p:txBody>
          <a:bodyPr>
            <a:normAutofit fontScale="92500" lnSpcReduction="10000"/>
          </a:bodyPr>
          <a:lstStyle/>
          <a:p>
            <a:r>
              <a:rPr lang="en-US" b="1" dirty="0" smtClean="0">
                <a:solidFill>
                  <a:srgbClr val="00B050"/>
                </a:solidFill>
              </a:rPr>
              <a:t>Source of Choline </a:t>
            </a:r>
            <a:r>
              <a:rPr lang="en-US" dirty="0" smtClean="0"/>
              <a:t>–Diet and reabsorbtion from synaptic junction or other metabolic sources  </a:t>
            </a:r>
          </a:p>
          <a:p>
            <a:endParaRPr lang="en-US" dirty="0" smtClean="0"/>
          </a:p>
          <a:p>
            <a:endParaRPr lang="en-US" dirty="0" smtClean="0"/>
          </a:p>
          <a:p>
            <a:endParaRPr lang="en-US" dirty="0" smtClean="0"/>
          </a:p>
          <a:p>
            <a:pPr>
              <a:buNone/>
            </a:pPr>
            <a:endParaRPr lang="en-US" dirty="0" smtClean="0"/>
          </a:p>
          <a:p>
            <a:endParaRPr lang="en-US" dirty="0" smtClean="0"/>
          </a:p>
          <a:p>
            <a:pPr>
              <a:buNone/>
            </a:pPr>
            <a:endParaRPr lang="en-US" dirty="0" smtClean="0"/>
          </a:p>
          <a:p>
            <a:r>
              <a:rPr lang="en-US" b="1" dirty="0" smtClean="0">
                <a:solidFill>
                  <a:srgbClr val="00B050"/>
                </a:solidFill>
              </a:rPr>
              <a:t>Source of acetyl CoA </a:t>
            </a:r>
            <a:r>
              <a:rPr lang="en-US" dirty="0" smtClean="0"/>
              <a:t>–Mainly decarboxylation of pyruvate by pyruvate dehydrogenase complex. Other sources include  shunting some of it from TCA cycle.</a:t>
            </a:r>
          </a:p>
          <a:p>
            <a:endParaRPr lang="en-US" dirty="0"/>
          </a:p>
        </p:txBody>
      </p:sp>
      <p:pic>
        <p:nvPicPr>
          <p:cNvPr id="30726" name="Picture 6" descr="C:\Documents and Settings\Dr. Kimaiga H.O\My Documents\KIMAIGA'S ANATOMY\TEMPLATE\pyrudeh.gif"/>
          <p:cNvPicPr>
            <a:picLocks noChangeAspect="1" noChangeArrowheads="1"/>
          </p:cNvPicPr>
          <p:nvPr/>
        </p:nvPicPr>
        <p:blipFill>
          <a:blip r:embed="rId2" cstate="print"/>
          <a:srcRect/>
          <a:stretch>
            <a:fillRect/>
          </a:stretch>
        </p:blipFill>
        <p:spPr bwMode="auto">
          <a:xfrm>
            <a:off x="609600" y="5029200"/>
            <a:ext cx="5944804" cy="1828800"/>
          </a:xfrm>
          <a:prstGeom prst="rect">
            <a:avLst/>
          </a:prstGeom>
          <a:noFill/>
        </p:spPr>
      </p:pic>
      <p:pic>
        <p:nvPicPr>
          <p:cNvPr id="30728" name="Picture 8" descr="C:\Documents and Settings\Dr. Kimaiga H.O\My Documents\KIMAIGA'S ANATOMY\TEMPLATE\Food-sources-of-Choline.jpg"/>
          <p:cNvPicPr>
            <a:picLocks noChangeAspect="1" noChangeArrowheads="1"/>
          </p:cNvPicPr>
          <p:nvPr/>
        </p:nvPicPr>
        <p:blipFill>
          <a:blip r:embed="rId3" cstate="print"/>
          <a:srcRect/>
          <a:stretch>
            <a:fillRect/>
          </a:stretch>
        </p:blipFill>
        <p:spPr bwMode="auto">
          <a:xfrm>
            <a:off x="1600200" y="838200"/>
            <a:ext cx="2857500" cy="2514600"/>
          </a:xfrm>
          <a:prstGeom prst="rect">
            <a:avLst/>
          </a:prstGeom>
          <a:noFill/>
        </p:spPr>
      </p:pic>
      <p:pic>
        <p:nvPicPr>
          <p:cNvPr id="30730" name="Picture 10" descr="C:\Documents and Settings\Dr. Kimaiga H.O\My Documents\KIMAIGA'S ANATOMY\TEMPLATE\choline-sources.jpg"/>
          <p:cNvPicPr>
            <a:picLocks noChangeAspect="1" noChangeArrowheads="1"/>
          </p:cNvPicPr>
          <p:nvPr/>
        </p:nvPicPr>
        <p:blipFill>
          <a:blip r:embed="rId4" cstate="print"/>
          <a:srcRect/>
          <a:stretch>
            <a:fillRect/>
          </a:stretch>
        </p:blipFill>
        <p:spPr bwMode="auto">
          <a:xfrm>
            <a:off x="5715000" y="838200"/>
            <a:ext cx="2857500" cy="2438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309360"/>
          </a:xfrm>
        </p:spPr>
        <p:txBody>
          <a:bodyPr/>
          <a:lstStyle/>
          <a:p>
            <a:r>
              <a:rPr lang="en-US" dirty="0" smtClean="0"/>
              <a:t>On release, acetylcholine reacts with nicotinic-acetyl choline receptors on post synaptic membrane. Action of a </a:t>
            </a:r>
            <a:r>
              <a:rPr lang="en-US" dirty="0" smtClean="0">
                <a:solidFill>
                  <a:srgbClr val="C00000"/>
                </a:solidFill>
              </a:rPr>
              <a:t>acetylcholine</a:t>
            </a:r>
            <a:r>
              <a:rPr lang="en-US" dirty="0" smtClean="0"/>
              <a:t> on post synaptic membranes is terminated by enzyme </a:t>
            </a:r>
            <a:r>
              <a:rPr lang="en-US" dirty="0" smtClean="0">
                <a:solidFill>
                  <a:srgbClr val="C00000"/>
                </a:solidFill>
              </a:rPr>
              <a:t>acetyl cholinesterase </a:t>
            </a:r>
            <a:r>
              <a:rPr lang="en-US" dirty="0" smtClean="0"/>
              <a:t>that </a:t>
            </a:r>
            <a:r>
              <a:rPr lang="en-US" b="1" dirty="0" smtClean="0">
                <a:solidFill>
                  <a:srgbClr val="C00000"/>
                </a:solidFill>
              </a:rPr>
              <a:t>hydrolyses</a:t>
            </a:r>
            <a:r>
              <a:rPr lang="en-US" dirty="0" smtClean="0"/>
              <a:t> acetylcholine to </a:t>
            </a:r>
            <a:r>
              <a:rPr lang="en-US" dirty="0" smtClean="0">
                <a:solidFill>
                  <a:srgbClr val="C00000"/>
                </a:solidFill>
              </a:rPr>
              <a:t>acetate</a:t>
            </a:r>
            <a:r>
              <a:rPr lang="en-US" dirty="0" smtClean="0"/>
              <a:t> and </a:t>
            </a:r>
            <a:r>
              <a:rPr lang="en-US" dirty="0" smtClean="0">
                <a:solidFill>
                  <a:srgbClr val="C00000"/>
                </a:solidFill>
              </a:rPr>
              <a:t>choline</a:t>
            </a:r>
            <a:r>
              <a:rPr lang="en-US" dirty="0" smtClean="0"/>
              <a:t>.</a:t>
            </a:r>
          </a:p>
          <a:p>
            <a:pPr>
              <a:buNone/>
            </a:pPr>
            <a:endParaRPr lang="en-US" dirty="0" smtClean="0"/>
          </a:p>
          <a:p>
            <a:endParaRPr lang="en-US" dirty="0"/>
          </a:p>
        </p:txBody>
      </p:sp>
      <p:pic>
        <p:nvPicPr>
          <p:cNvPr id="4" name="Picture 2" descr="C:\Documents and Settings\Dr. Kimaiga H.O\My Documents\KIMAIGA'S ANATOMY\TEMPLATE\image61.png"/>
          <p:cNvPicPr>
            <a:picLocks noChangeAspect="1" noChangeArrowheads="1"/>
          </p:cNvPicPr>
          <p:nvPr/>
        </p:nvPicPr>
        <p:blipFill>
          <a:blip r:embed="rId3" cstate="print"/>
          <a:srcRect/>
          <a:stretch>
            <a:fillRect/>
          </a:stretch>
        </p:blipFill>
        <p:spPr bwMode="auto">
          <a:xfrm>
            <a:off x="0" y="2209800"/>
            <a:ext cx="5410200" cy="4648200"/>
          </a:xfrm>
          <a:prstGeom prst="rect">
            <a:avLst/>
          </a:prstGeom>
          <a:noFill/>
        </p:spPr>
      </p:pic>
      <p:pic>
        <p:nvPicPr>
          <p:cNvPr id="5" name="Content Placeholder 3" descr="C:\Documents and Settings\Dr. Kimaiga H.O\My Documents\KIMAIGA'S ANATOMY\TEMPLATE\image010.gif"/>
          <p:cNvPicPr>
            <a:picLocks noChangeAspect="1" noChangeArrowheads="1"/>
          </p:cNvPicPr>
          <p:nvPr/>
        </p:nvPicPr>
        <p:blipFill>
          <a:blip r:embed="rId4" cstate="print"/>
          <a:srcRect/>
          <a:stretch>
            <a:fillRect/>
          </a:stretch>
        </p:blipFill>
        <p:spPr bwMode="auto">
          <a:xfrm>
            <a:off x="5466883" y="2209800"/>
            <a:ext cx="3677117" cy="4648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8686800" cy="6309360"/>
          </a:xfrm>
        </p:spPr>
        <p:txBody>
          <a:bodyPr/>
          <a:lstStyle/>
          <a:p>
            <a:pPr>
              <a:buFont typeface="Wingdings" pitchFamily="2" charset="2"/>
              <a:buChar char="ü"/>
            </a:pPr>
            <a:r>
              <a:rPr lang="en-US" dirty="0" smtClean="0"/>
              <a:t>Choline is taken up by pre-synaptic membranes and re-used for synthesis of more acetyl choline  </a:t>
            </a:r>
          </a:p>
          <a:p>
            <a:pPr>
              <a:buFont typeface="Wingdings" pitchFamily="2" charset="2"/>
              <a:buChar char="ü"/>
            </a:pPr>
            <a:r>
              <a:rPr lang="en-US" dirty="0" smtClean="0"/>
              <a:t>Acetate may is re-absorbed into blood and metabolized by tissues other than nerve tissue</a:t>
            </a:r>
            <a:endParaRPr lang="en-US" dirty="0"/>
          </a:p>
        </p:txBody>
      </p:sp>
      <p:pic>
        <p:nvPicPr>
          <p:cNvPr id="6" name="Picture 2" descr="C:\Documents and Settings\Dr. Kimaiga H.O\My Documents\KIMAIGA'S ANATOMY\TEMPLATE\11698.png"/>
          <p:cNvPicPr>
            <a:picLocks noChangeAspect="1" noChangeArrowheads="1"/>
          </p:cNvPicPr>
          <p:nvPr/>
        </p:nvPicPr>
        <p:blipFill>
          <a:blip r:embed="rId2" cstate="print"/>
          <a:srcRect/>
          <a:stretch>
            <a:fillRect/>
          </a:stretch>
        </p:blipFill>
        <p:spPr bwMode="auto">
          <a:xfrm>
            <a:off x="381000" y="1885950"/>
            <a:ext cx="8382000" cy="49720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ol_Photo\IMG2349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CATECHOLAMINES</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Catecholamine neurotransmitters are namely</a:t>
            </a:r>
          </a:p>
          <a:p>
            <a:pPr marL="1307592" lvl="2" indent="-457200">
              <a:buFont typeface="+mj-lt"/>
              <a:buAutoNum type="arabicPeriod"/>
            </a:pPr>
            <a:r>
              <a:rPr lang="en-US" sz="2800" b="1" dirty="0" smtClean="0"/>
              <a:t>Epinephrine</a:t>
            </a:r>
            <a:r>
              <a:rPr lang="en-US" sz="2800" dirty="0" smtClean="0"/>
              <a:t> (Adrenaline), </a:t>
            </a:r>
          </a:p>
          <a:p>
            <a:pPr marL="1307592" lvl="2" indent="-457200">
              <a:buFont typeface="+mj-lt"/>
              <a:buAutoNum type="arabicPeriod"/>
            </a:pPr>
            <a:r>
              <a:rPr lang="en-US" sz="2800" b="1" dirty="0" smtClean="0"/>
              <a:t>Nor-epinephrine </a:t>
            </a:r>
            <a:r>
              <a:rPr lang="en-US" sz="2800" dirty="0" smtClean="0"/>
              <a:t>(nor-adrenaline)</a:t>
            </a:r>
          </a:p>
          <a:p>
            <a:pPr marL="1307592" lvl="2" indent="-457200">
              <a:buFont typeface="+mj-lt"/>
              <a:buAutoNum type="arabicPeriod"/>
            </a:pPr>
            <a:r>
              <a:rPr lang="en-US" sz="2800" b="1" dirty="0" smtClean="0"/>
              <a:t>Dopamine</a:t>
            </a:r>
            <a:r>
              <a:rPr lang="en-US" sz="2800" dirty="0" smtClean="0"/>
              <a:t> (3,4-dihroxyhlphenylethl amine)</a:t>
            </a:r>
          </a:p>
          <a:p>
            <a:r>
              <a:rPr lang="en-US" dirty="0" smtClean="0"/>
              <a:t>Action of catecholamines may be terminated in by</a:t>
            </a:r>
          </a:p>
          <a:p>
            <a:pPr marL="1456182" lvl="3" indent="-514350">
              <a:buFont typeface="+mj-lt"/>
              <a:buAutoNum type="arabicPeriod"/>
            </a:pPr>
            <a:r>
              <a:rPr lang="en-US" dirty="0" smtClean="0"/>
              <a:t>Methylation of one among OH groups of catechol.</a:t>
            </a:r>
          </a:p>
          <a:p>
            <a:pPr marL="1456182" lvl="3" indent="-514350">
              <a:buFont typeface="+mj-lt"/>
              <a:buAutoNum type="arabicPeriod"/>
            </a:pPr>
            <a:r>
              <a:rPr lang="en-US" dirty="0" smtClean="0"/>
              <a:t>Oxidative deamination of side chain.</a:t>
            </a:r>
          </a:p>
          <a:p>
            <a:pPr marL="1456182" lvl="3" indent="-514350">
              <a:buFont typeface="+mj-lt"/>
              <a:buAutoNum type="arabicPeriod"/>
            </a:pPr>
            <a:r>
              <a:rPr lang="en-US" dirty="0" smtClean="0"/>
              <a:t>Re-uptake into pre-synaptic </a:t>
            </a:r>
            <a:r>
              <a:rPr lang="en-US" dirty="0" smtClean="0"/>
              <a:t>neuron.</a:t>
            </a:r>
          </a:p>
          <a:p>
            <a:pPr marL="651510" indent="-514350"/>
            <a:r>
              <a:rPr lang="en-US" dirty="0" smtClean="0"/>
              <a:t>Norepinephrine </a:t>
            </a:r>
            <a:r>
              <a:rPr lang="en-US" dirty="0" smtClean="0"/>
              <a:t>is </a:t>
            </a:r>
            <a:r>
              <a:rPr lang="en-US" dirty="0" err="1" smtClean="0"/>
              <a:t>metabolised</a:t>
            </a:r>
            <a:r>
              <a:rPr lang="en-US" dirty="0" smtClean="0"/>
              <a:t> into </a:t>
            </a:r>
            <a:r>
              <a:rPr lang="en-US" b="1" dirty="0" err="1" smtClean="0"/>
              <a:t>normetanephrine</a:t>
            </a:r>
            <a:r>
              <a:rPr lang="en-US" dirty="0" smtClean="0"/>
              <a:t> ,</a:t>
            </a:r>
            <a:r>
              <a:rPr lang="en-US" dirty="0" smtClean="0"/>
              <a:t> </a:t>
            </a:r>
            <a:r>
              <a:rPr lang="en-US" b="1" dirty="0" err="1" smtClean="0"/>
              <a:t>Vanillyl</a:t>
            </a:r>
            <a:r>
              <a:rPr lang="en-US" b="1" dirty="0" smtClean="0"/>
              <a:t> </a:t>
            </a:r>
            <a:r>
              <a:rPr lang="en-US" b="1" dirty="0" err="1" smtClean="0"/>
              <a:t>mandelic</a:t>
            </a:r>
            <a:r>
              <a:rPr lang="en-US" b="1" dirty="0" smtClean="0"/>
              <a:t> acid</a:t>
            </a:r>
            <a:r>
              <a:rPr lang="en-US" dirty="0" smtClean="0"/>
              <a:t> (</a:t>
            </a:r>
            <a:r>
              <a:rPr lang="en-US" dirty="0" smtClean="0"/>
              <a:t>VMA), and </a:t>
            </a:r>
            <a:r>
              <a:rPr lang="en-US" b="1" dirty="0" err="1" smtClean="0"/>
              <a:t>Homovanillic</a:t>
            </a:r>
            <a:r>
              <a:rPr lang="en-US" b="1" dirty="0" smtClean="0"/>
              <a:t> acid (HMA)</a:t>
            </a:r>
            <a:endParaRPr lang="en-US" b="1" dirty="0" smtClean="0"/>
          </a:p>
          <a:p>
            <a:pPr marL="1456182" lvl="3" indent="-514350">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36036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t>CHEMICAL NEUROTRANSMITERS </a:t>
            </a:r>
            <a:endParaRPr lang="en-US" sz="4000"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Neuron-neuron interaction is achieved in two ways:</a:t>
            </a:r>
            <a:endParaRPr kumimoji="0" lang="en-US" sz="40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via electrical synapses-</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 more rapid transfer of signals from cell to cell</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4000" dirty="0">
              <a:latin typeface="Times New Roman" pitchFamily="18" charset="0"/>
              <a:ea typeface="Calibri" pitchFamily="34" charset="0"/>
              <a:cs typeface="Times New Roman" pitchFamily="18" charset="0"/>
            </a:endParaRPr>
          </a:p>
          <a:p>
            <a:pPr algn="just" eaLnBrk="0" fontAlgn="base" hangingPunct="0">
              <a:spcBef>
                <a:spcPct val="0"/>
              </a:spcBef>
              <a:spcAft>
                <a:spcPct val="0"/>
              </a:spcAft>
              <a:buFontTx/>
              <a:buChar char="•"/>
            </a:pP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via chemical synapses-</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allow</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various levels of versatility in cell-cell communications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9144000" cy="6858000"/>
          </a:xfrm>
        </p:spPr>
        <p:txBody>
          <a:bodyPr>
            <a:normAutofit fontScale="85000" lnSpcReduction="20000"/>
          </a:bodyPr>
          <a:lstStyle/>
          <a:p>
            <a:r>
              <a:rPr lang="en-US" b="1" dirty="0" smtClean="0"/>
              <a:t>Catechol-O-methyl transferase </a:t>
            </a:r>
            <a:r>
              <a:rPr lang="en-US" dirty="0" smtClean="0"/>
              <a:t>in cytoplasm of the cell catalyses transfer of a methyl group from S- </a:t>
            </a:r>
            <a:r>
              <a:rPr lang="en-US" dirty="0" err="1" smtClean="0"/>
              <a:t>adenosyl</a:t>
            </a:r>
            <a:r>
              <a:rPr lang="en-US" dirty="0" smtClean="0"/>
              <a:t> methionine (SAM) to one of the phenolic OH groups. </a:t>
            </a:r>
          </a:p>
          <a:p>
            <a:endParaRPr lang="en-US" dirty="0" smtClean="0"/>
          </a:p>
          <a:p>
            <a:r>
              <a:rPr lang="en-US" b="1" dirty="0" smtClean="0"/>
              <a:t>Mono amino oxidase </a:t>
            </a:r>
            <a:r>
              <a:rPr lang="en-US" dirty="0" smtClean="0"/>
              <a:t>catalyses oxidative deamination of amines to aldehydes and ammonium </a:t>
            </a:r>
            <a:r>
              <a:rPr lang="en-US" dirty="0" err="1" smtClean="0"/>
              <a:t>ion.It</a:t>
            </a:r>
            <a:r>
              <a:rPr lang="en-US" dirty="0" smtClean="0"/>
              <a:t> can act on amines whether or not they have been subjected to alteration by the methyl transferase reaction.</a:t>
            </a:r>
          </a:p>
          <a:p>
            <a:pPr>
              <a:buNone/>
            </a:pPr>
            <a:endParaRPr lang="en-US" dirty="0" smtClean="0"/>
          </a:p>
          <a:p>
            <a:r>
              <a:rPr lang="en-US" dirty="0" err="1" smtClean="0"/>
              <a:t>Degraditive</a:t>
            </a:r>
            <a:r>
              <a:rPr lang="en-US" dirty="0" smtClean="0"/>
              <a:t> enzymes are located in cytosol hence amines must be taken up by the cells before degradation.</a:t>
            </a:r>
          </a:p>
          <a:p>
            <a:pPr>
              <a:buNone/>
            </a:pPr>
            <a:r>
              <a:rPr lang="en-US" dirty="0" smtClean="0"/>
              <a:t> </a:t>
            </a:r>
          </a:p>
          <a:p>
            <a:r>
              <a:rPr lang="en-US" dirty="0" smtClean="0"/>
              <a:t>For dopamine, there’s a transporter protein that is responsible for its re-uptake into pre-synaptic neuron.</a:t>
            </a:r>
          </a:p>
          <a:p>
            <a:pPr>
              <a:buNone/>
            </a:pPr>
            <a:r>
              <a:rPr lang="en-US" dirty="0" smtClean="0"/>
              <a:t> </a:t>
            </a:r>
          </a:p>
          <a:p>
            <a:r>
              <a:rPr lang="en-US" dirty="0" smtClean="0"/>
              <a:t>Cocaine binds to dopamine transporter protein and blocks dopamine re-uptake hence dopamine remains within the synapse for extended periods of time and continue to stimulate the receptors of post-synaptic neurons.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fontScale="90000"/>
          </a:bodyPr>
          <a:lstStyle/>
          <a:p>
            <a:r>
              <a:rPr lang="en-US" dirty="0" smtClean="0"/>
              <a:t> </a:t>
            </a:r>
            <a:br>
              <a:rPr lang="en-US" dirty="0" smtClean="0"/>
            </a:br>
            <a:r>
              <a:rPr lang="en-US" dirty="0" smtClean="0"/>
              <a:t>SEROTONIN</a:t>
            </a:r>
            <a:br>
              <a:rPr lang="en-US" dirty="0" smtClean="0"/>
            </a:br>
            <a:endParaRPr lang="en-US" dirty="0"/>
          </a:p>
        </p:txBody>
      </p:sp>
      <p:sp>
        <p:nvSpPr>
          <p:cNvPr id="3" name="Content Placeholder 2"/>
          <p:cNvSpPr>
            <a:spLocks noGrp="1"/>
          </p:cNvSpPr>
          <p:nvPr>
            <p:ph idx="1"/>
          </p:nvPr>
        </p:nvSpPr>
        <p:spPr>
          <a:xfrm>
            <a:off x="0" y="990600"/>
            <a:ext cx="9144000" cy="5318760"/>
          </a:xfrm>
        </p:spPr>
        <p:txBody>
          <a:bodyPr/>
          <a:lstStyle/>
          <a:p>
            <a:r>
              <a:rPr lang="en-US" dirty="0" smtClean="0"/>
              <a:t>Synthesized and stored at several sites in the body with largest amounts being found in cells of intestinal mucosa and smaller amounts in platelets and CNS.</a:t>
            </a:r>
          </a:p>
          <a:p>
            <a:pPr>
              <a:buNone/>
            </a:pPr>
            <a:endParaRPr lang="en-US" dirty="0" smtClean="0"/>
          </a:p>
          <a:p>
            <a:r>
              <a:rPr lang="en-US" dirty="0" smtClean="0"/>
              <a:t>Serotonin besides acting as a neurotransmitter in brain, also has several physiologic roles including regulation of blood pressure.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371600"/>
          </a:xfrm>
        </p:spPr>
        <p:txBody>
          <a:bodyPr>
            <a:normAutofit fontScale="90000"/>
          </a:bodyPr>
          <a:lstStyle/>
          <a:p>
            <a:r>
              <a:rPr lang="en-US" dirty="0" smtClean="0"/>
              <a:t>SYTHESIS AND DEGRADATION FO SEROTONIN</a:t>
            </a:r>
            <a:br>
              <a:rPr lang="en-US" dirty="0" smtClean="0"/>
            </a:br>
            <a:endParaRPr lang="en-US" dirty="0"/>
          </a:p>
        </p:txBody>
      </p:sp>
      <p:sp>
        <p:nvSpPr>
          <p:cNvPr id="3" name="Content Placeholder 2"/>
          <p:cNvSpPr>
            <a:spLocks noGrp="1"/>
          </p:cNvSpPr>
          <p:nvPr>
            <p:ph idx="1"/>
          </p:nvPr>
        </p:nvSpPr>
        <p:spPr>
          <a:xfrm>
            <a:off x="0" y="1371600"/>
            <a:ext cx="8686800" cy="4937760"/>
          </a:xfrm>
        </p:spPr>
        <p:txBody>
          <a:bodyPr/>
          <a:lstStyle/>
          <a:p>
            <a:r>
              <a:rPr lang="en-US" dirty="0" smtClean="0"/>
              <a:t>It is synthesized by hydroxylation of tryptophan to 5-hydroxy tryptophan which is subsequently decarboxylated to serotonin. Serotonin unlike catecholamines is primarily degraded by oxidative deamination to corresponding acetaldehyde in a process catalyzed by mono-amino oxidase. The </a:t>
            </a:r>
            <a:r>
              <a:rPr lang="en-US" dirty="0" err="1" smtClean="0"/>
              <a:t>aldehyde</a:t>
            </a:r>
            <a:r>
              <a:rPr lang="en-US" dirty="0" smtClean="0"/>
              <a:t> is further oxidized to 5-hydroxy indole-3-acetate by an </a:t>
            </a:r>
            <a:r>
              <a:rPr lang="en-US" dirty="0" err="1" smtClean="0"/>
              <a:t>aldehyde</a:t>
            </a:r>
            <a:r>
              <a:rPr lang="en-US" dirty="0" smtClean="0"/>
              <a:t> dehydrogenase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US" dirty="0" smtClean="0"/>
              <a:t>4-aminobutyric acid (ɤ-</a:t>
            </a:r>
            <a:r>
              <a:rPr lang="en-US" dirty="0" err="1" smtClean="0"/>
              <a:t>aminobutyric</a:t>
            </a:r>
            <a:r>
              <a:rPr lang="en-US" dirty="0" smtClean="0"/>
              <a:t> acid GABA)</a:t>
            </a:r>
            <a:br>
              <a:rPr lang="en-US" dirty="0" smtClean="0"/>
            </a:br>
            <a:endParaRPr lang="en-US" dirty="0"/>
          </a:p>
        </p:txBody>
      </p:sp>
      <p:sp>
        <p:nvSpPr>
          <p:cNvPr id="3" name="Content Placeholder 2"/>
          <p:cNvSpPr>
            <a:spLocks noGrp="1"/>
          </p:cNvSpPr>
          <p:nvPr>
            <p:ph idx="1"/>
          </p:nvPr>
        </p:nvSpPr>
        <p:spPr>
          <a:xfrm>
            <a:off x="0" y="1295400"/>
            <a:ext cx="9144000" cy="5013960"/>
          </a:xfrm>
        </p:spPr>
        <p:txBody>
          <a:bodyPr>
            <a:normAutofit fontScale="77500" lnSpcReduction="20000"/>
          </a:bodyPr>
          <a:lstStyle/>
          <a:p>
            <a:r>
              <a:rPr lang="en-US" dirty="0" smtClean="0"/>
              <a:t>GABA can be made and degraded through a series of reactions called the GABA shunt. In these reactions, α-Kg of TCA cycle is </a:t>
            </a:r>
            <a:r>
              <a:rPr lang="en-US" dirty="0" err="1" smtClean="0"/>
              <a:t>transaminated</a:t>
            </a:r>
            <a:r>
              <a:rPr lang="en-US" dirty="0" smtClean="0"/>
              <a:t> to produce glutamate whose 1-carboxyl group is subsequently removed by glutamate decarboxylase to form GABA.</a:t>
            </a:r>
          </a:p>
          <a:p>
            <a:pPr>
              <a:buNone/>
            </a:pPr>
            <a:r>
              <a:rPr lang="en-US" dirty="0" smtClean="0"/>
              <a:t> </a:t>
            </a:r>
          </a:p>
          <a:p>
            <a:r>
              <a:rPr lang="en-US" dirty="0" smtClean="0"/>
              <a:t>GABA is </a:t>
            </a:r>
            <a:r>
              <a:rPr lang="en-US" dirty="0" err="1" smtClean="0"/>
              <a:t>catebolized</a:t>
            </a:r>
            <a:r>
              <a:rPr lang="en-US" dirty="0" smtClean="0"/>
              <a:t> by deamination and oxidation reaction to produce </a:t>
            </a:r>
            <a:r>
              <a:rPr lang="en-US" dirty="0" err="1" smtClean="0"/>
              <a:t>succinate</a:t>
            </a:r>
            <a:r>
              <a:rPr lang="en-US" dirty="0" smtClean="0"/>
              <a:t> that can enter TCA cycle.</a:t>
            </a:r>
          </a:p>
          <a:p>
            <a:pPr>
              <a:buNone/>
            </a:pPr>
            <a:r>
              <a:rPr lang="en-US" dirty="0" smtClean="0"/>
              <a:t> </a:t>
            </a:r>
          </a:p>
          <a:p>
            <a:r>
              <a:rPr lang="en-US" dirty="0" smtClean="0"/>
              <a:t>GABA an inhibitory neurotransmitter and glutamate, an excitatory neurotransmitter may share some common routes of metabolism involving </a:t>
            </a:r>
            <a:r>
              <a:rPr lang="en-US" dirty="0" err="1" smtClean="0"/>
              <a:t>astrocytes</a:t>
            </a:r>
            <a:r>
              <a:rPr lang="en-US" dirty="0" smtClean="0"/>
              <a:t> that takes them up and converts them to glutamine which is then transported back to pre-synaptic vesicles. In the excitatory nerve, glutamine is converted to GABA with glutamate as an intermediate.</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US" dirty="0" smtClean="0"/>
              <a:t>NEUROPEPTIDES</a:t>
            </a:r>
            <a:br>
              <a:rPr lang="en-US" dirty="0" smtClean="0"/>
            </a:br>
            <a:endParaRPr lang="en-US" dirty="0"/>
          </a:p>
        </p:txBody>
      </p:sp>
      <p:sp>
        <p:nvSpPr>
          <p:cNvPr id="3" name="Content Placeholder 2"/>
          <p:cNvSpPr>
            <a:spLocks noGrp="1"/>
          </p:cNvSpPr>
          <p:nvPr>
            <p:ph idx="1"/>
          </p:nvPr>
        </p:nvSpPr>
        <p:spPr>
          <a:xfrm>
            <a:off x="0" y="990600"/>
            <a:ext cx="8229600" cy="4709160"/>
          </a:xfrm>
        </p:spPr>
        <p:txBody>
          <a:bodyPr>
            <a:normAutofit fontScale="92500" lnSpcReduction="10000"/>
          </a:bodyPr>
          <a:lstStyle/>
          <a:p>
            <a:pPr>
              <a:buNone/>
            </a:pPr>
            <a:r>
              <a:rPr lang="en-US" dirty="0" smtClean="0"/>
              <a:t> </a:t>
            </a:r>
          </a:p>
          <a:p>
            <a:r>
              <a:rPr lang="en-US" dirty="0" smtClean="0"/>
              <a:t>Synthesized as larger proteins then undergo specific cleavage to produce smaller peptide molecules. They are synthesized in cell body of axon then travel down the axon to pre-synaptic region.</a:t>
            </a:r>
          </a:p>
          <a:p>
            <a:pPr>
              <a:buNone/>
            </a:pPr>
            <a:r>
              <a:rPr lang="en-US" dirty="0" smtClean="0"/>
              <a:t> </a:t>
            </a:r>
          </a:p>
          <a:p>
            <a:r>
              <a:rPr lang="en-US" dirty="0" smtClean="0"/>
              <a:t>They are transported by two mechanisms namely:</a:t>
            </a:r>
          </a:p>
          <a:p>
            <a:pPr marL="1236726" lvl="2" indent="-514350">
              <a:buFont typeface="+mj-lt"/>
              <a:buAutoNum type="arabicPeriod"/>
            </a:pPr>
            <a:r>
              <a:rPr lang="en-US" sz="2600" dirty="0" smtClean="0"/>
              <a:t>fast axonal transport ̴ 400 millimeters per day.</a:t>
            </a:r>
          </a:p>
          <a:p>
            <a:pPr marL="1236726" lvl="2" indent="-514350">
              <a:buFont typeface="+mj-lt"/>
              <a:buAutoNum type="arabicPeriod"/>
            </a:pPr>
            <a:r>
              <a:rPr lang="en-US" sz="2600" dirty="0" smtClean="0"/>
              <a:t>slow axonal transport ̴ 1-5 millimeters per day.</a:t>
            </a:r>
          </a:p>
          <a:p>
            <a:pPr marL="1236726" lvl="2" indent="-514350">
              <a:buNone/>
            </a:pPr>
            <a:r>
              <a:rPr lang="en-US" sz="2600" dirty="0" smtClean="0"/>
              <a: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309360"/>
          </a:xfrm>
        </p:spPr>
        <p:txBody>
          <a:bodyPr>
            <a:normAutofit/>
          </a:bodyPr>
          <a:lstStyle/>
          <a:p>
            <a:r>
              <a:rPr lang="en-US" dirty="0" smtClean="0"/>
              <a:t>Given that axons vary in length from 1mm to 1 meter, theoretically, the total transit time could vary from 150 </a:t>
            </a:r>
            <a:r>
              <a:rPr lang="en-US" dirty="0" err="1" smtClean="0"/>
              <a:t>milli</a:t>
            </a:r>
            <a:r>
              <a:rPr lang="en-US" dirty="0" smtClean="0"/>
              <a:t> seconds to 200 days theoretically although the latter transit time would be highly unlikely under normal physiologic conditions thus, the upper limit would probably be more likely to be hours rather than days.</a:t>
            </a:r>
          </a:p>
          <a:p>
            <a:pPr>
              <a:buNone/>
            </a:pPr>
            <a:endParaRPr lang="en-US" dirty="0" smtClean="0"/>
          </a:p>
          <a:p>
            <a:r>
              <a:rPr lang="en-US" dirty="0" err="1" smtClean="0"/>
              <a:t>Neuropeptides</a:t>
            </a:r>
            <a:r>
              <a:rPr lang="en-US" dirty="0" smtClean="0"/>
              <a:t> are involved in mediation of sensory and emotional responses such as those associated with hunger, thirst, sex, pleasure and pain etc.</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US" dirty="0" smtClean="0"/>
              <a:t>CLINICAL ENZYMOLOGY</a:t>
            </a:r>
            <a:br>
              <a:rPr lang="en-US" dirty="0" smtClean="0"/>
            </a:br>
            <a:endParaRPr lang="en-US" dirty="0"/>
          </a:p>
        </p:txBody>
      </p:sp>
      <p:sp>
        <p:nvSpPr>
          <p:cNvPr id="3" name="Content Placeholder 2"/>
          <p:cNvSpPr>
            <a:spLocks noGrp="1"/>
          </p:cNvSpPr>
          <p:nvPr>
            <p:ph idx="1"/>
          </p:nvPr>
        </p:nvSpPr>
        <p:spPr>
          <a:xfrm>
            <a:off x="0" y="914400"/>
            <a:ext cx="9144000" cy="5394960"/>
          </a:xfrm>
        </p:spPr>
        <p:txBody>
          <a:bodyPr>
            <a:normAutofit fontScale="70000" lnSpcReduction="20000"/>
          </a:bodyPr>
          <a:lstStyle/>
          <a:p>
            <a:r>
              <a:rPr lang="en-US" dirty="0" smtClean="0"/>
              <a:t>Enzymes, catalytic agents found in cells are useful tools in diagnosis, assessment of prognosis and in therapy. Inflammation or injuries to cell membranes would lead to leakages into plasma, the extent of which would be directly proportional to that of the injury.</a:t>
            </a:r>
          </a:p>
          <a:p>
            <a:pPr>
              <a:buNone/>
            </a:pPr>
            <a:r>
              <a:rPr lang="en-US" dirty="0" smtClean="0"/>
              <a:t> </a:t>
            </a:r>
          </a:p>
          <a:p>
            <a:r>
              <a:rPr lang="en-US" dirty="0" smtClean="0"/>
              <a:t>Measurement of enzyme activities often give an idea as to:</a:t>
            </a:r>
          </a:p>
          <a:p>
            <a:pPr marL="1456182" lvl="3" indent="-514350">
              <a:buFont typeface="+mj-lt"/>
              <a:buAutoNum type="arabicPeriod"/>
            </a:pPr>
            <a:r>
              <a:rPr lang="en-US" sz="3100" dirty="0" smtClean="0"/>
              <a:t>rate of leakage from cells</a:t>
            </a:r>
          </a:p>
          <a:p>
            <a:pPr marL="1456182" lvl="3" indent="-514350">
              <a:buFont typeface="+mj-lt"/>
              <a:buAutoNum type="arabicPeriod"/>
            </a:pPr>
            <a:r>
              <a:rPr lang="en-US" sz="3100" dirty="0" smtClean="0"/>
              <a:t>rate at which the cells producing the enzymes are being damaged</a:t>
            </a:r>
          </a:p>
          <a:p>
            <a:pPr marL="1456182" lvl="3" indent="-514350">
              <a:buFont typeface="+mj-lt"/>
              <a:buAutoNum type="arabicPeriod"/>
            </a:pPr>
            <a:r>
              <a:rPr lang="en-US" sz="3100" dirty="0" smtClean="0"/>
              <a:t>rate of utilization of the enzyme by other cells.</a:t>
            </a:r>
          </a:p>
          <a:p>
            <a:pPr>
              <a:buNone/>
            </a:pPr>
            <a:r>
              <a:rPr lang="en-US" sz="3100" dirty="0" smtClean="0"/>
              <a:t> </a:t>
            </a:r>
          </a:p>
          <a:p>
            <a:r>
              <a:rPr lang="en-US" dirty="0" smtClean="0"/>
              <a:t>Thus, changes in activities of plasma enzymes or their </a:t>
            </a:r>
            <a:r>
              <a:rPr lang="en-US" dirty="0" err="1" smtClean="0"/>
              <a:t>isoenzymes</a:t>
            </a:r>
            <a:r>
              <a:rPr lang="en-US" dirty="0" smtClean="0"/>
              <a:t> and their kinetic analysis would predict changes associated to injuries or otherwise in respective tissues or organs. In particular, specific enzyme tests are essential especially in </a:t>
            </a:r>
            <a:r>
              <a:rPr lang="en-US" dirty="0" err="1" smtClean="0"/>
              <a:t>paediatrics</a:t>
            </a:r>
            <a:r>
              <a:rPr lang="en-US" dirty="0" smtClean="0"/>
              <a:t> given that neonates do not talk. Following is a non-exhaustive list of disease conditions associated with alterations in activities of certain enzymes.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pPr lvl="0"/>
            <a:r>
              <a:rPr lang="en-US" dirty="0" smtClean="0"/>
              <a:t>1.Myocardial infarction</a:t>
            </a:r>
            <a:br>
              <a:rPr lang="en-US" dirty="0" smtClean="0"/>
            </a:br>
            <a:endParaRPr lang="en-US" dirty="0"/>
          </a:p>
        </p:txBody>
      </p:sp>
      <p:sp>
        <p:nvSpPr>
          <p:cNvPr id="3" name="Content Placeholder 2"/>
          <p:cNvSpPr>
            <a:spLocks noGrp="1"/>
          </p:cNvSpPr>
          <p:nvPr>
            <p:ph idx="1"/>
          </p:nvPr>
        </p:nvSpPr>
        <p:spPr>
          <a:xfrm>
            <a:off x="0" y="914400"/>
            <a:ext cx="8686800" cy="5394960"/>
          </a:xfrm>
        </p:spPr>
        <p:txBody>
          <a:bodyPr>
            <a:noAutofit/>
          </a:bodyPr>
          <a:lstStyle/>
          <a:p>
            <a:r>
              <a:rPr lang="en-US" sz="1800" dirty="0" smtClean="0"/>
              <a:t>In this condition, a section of coronary vessels may be blocked by factors such as excess cholesterol that may be trapped within the vessels and lead to narrowing or blockage of the vessels. This may lead to death of a section of heart muscles due to necrosis. In such cases, a section of heart muscles would not work at all or may work inefficiently as they would be getting inadequate supplies of oxygen hence the rest of the heart muscles would be working extra hard to compensate for the loss of activity in a section of the heart. This condition is associated with</a:t>
            </a:r>
          </a:p>
          <a:p>
            <a:pPr marL="971550" lvl="1" indent="-514350">
              <a:buFont typeface="+mj-lt"/>
              <a:buAutoNum type="arabicPeriod"/>
            </a:pPr>
            <a:r>
              <a:rPr lang="en-US" sz="1800" dirty="0" smtClean="0"/>
              <a:t>Faster utilization of </a:t>
            </a:r>
            <a:r>
              <a:rPr lang="en-US" sz="1800" dirty="0" err="1" smtClean="0"/>
              <a:t>creatine</a:t>
            </a:r>
            <a:r>
              <a:rPr lang="en-US" sz="1800" dirty="0" smtClean="0"/>
              <a:t> phosphate hence increased levels of </a:t>
            </a:r>
            <a:r>
              <a:rPr lang="en-US" sz="1800" dirty="0" err="1" smtClean="0"/>
              <a:t>creatine</a:t>
            </a:r>
            <a:r>
              <a:rPr lang="en-US" sz="1800" dirty="0" smtClean="0"/>
              <a:t> </a:t>
            </a:r>
            <a:r>
              <a:rPr lang="en-US" sz="1800" dirty="0" err="1" smtClean="0"/>
              <a:t>phosphokinase</a:t>
            </a:r>
            <a:r>
              <a:rPr lang="en-US" sz="1800" dirty="0" smtClean="0"/>
              <a:t> 2 (CPK2) within six to eight hours of injection. This condition would also lead to increased activities of serum glutamate </a:t>
            </a:r>
            <a:r>
              <a:rPr lang="en-US" sz="1800" dirty="0" err="1" smtClean="0"/>
              <a:t>oxolo</a:t>
            </a:r>
            <a:r>
              <a:rPr lang="en-US" sz="1800" dirty="0" smtClean="0"/>
              <a:t>-acetate trans </a:t>
            </a:r>
            <a:r>
              <a:rPr lang="en-US" sz="1800" dirty="0" err="1" smtClean="0"/>
              <a:t>aminase</a:t>
            </a:r>
            <a:r>
              <a:rPr lang="en-US" sz="1800" dirty="0" smtClean="0"/>
              <a:t> (S GOT) &amp; serum glutamate pyruvate </a:t>
            </a:r>
            <a:r>
              <a:rPr lang="en-US" sz="1800" dirty="0" err="1" smtClean="0"/>
              <a:t>transaminase</a:t>
            </a:r>
            <a:r>
              <a:rPr lang="en-US" sz="1800" dirty="0" smtClean="0"/>
              <a:t> (SGPT) for high rates of </a:t>
            </a:r>
            <a:r>
              <a:rPr lang="en-US" sz="1800" dirty="0" err="1" smtClean="0"/>
              <a:t>transmination</a:t>
            </a:r>
            <a:r>
              <a:rPr lang="en-US" sz="1800" dirty="0" smtClean="0"/>
              <a:t>.</a:t>
            </a:r>
          </a:p>
          <a:p>
            <a:pPr marL="971550" lvl="1" indent="-514350">
              <a:buFont typeface="+mj-lt"/>
              <a:buAutoNum type="arabicPeriod"/>
            </a:pPr>
            <a:endParaRPr lang="en-US" sz="1800" dirty="0" smtClean="0"/>
          </a:p>
          <a:p>
            <a:pPr marL="971550" lvl="1" indent="-514350">
              <a:buFont typeface="+mj-lt"/>
              <a:buAutoNum type="arabicPeriod"/>
            </a:pPr>
            <a:r>
              <a:rPr lang="en-US" sz="1800" dirty="0" smtClean="0"/>
              <a:t>a switch in LDH </a:t>
            </a:r>
            <a:r>
              <a:rPr lang="en-US" sz="1800" dirty="0" err="1" smtClean="0"/>
              <a:t>isoenzyme</a:t>
            </a:r>
            <a:r>
              <a:rPr lang="en-US" sz="1800" dirty="0" smtClean="0"/>
              <a:t> composition, thus</a:t>
            </a:r>
          </a:p>
          <a:p>
            <a:pPr marL="2471166" lvl="8" indent="-514350">
              <a:buNone/>
            </a:pPr>
            <a:r>
              <a:rPr lang="en-US" sz="1800" dirty="0" smtClean="0"/>
              <a:t>Normal circumstances: LDH2 &gt; LDH1</a:t>
            </a:r>
          </a:p>
          <a:p>
            <a:pPr marL="2471166" lvl="8" indent="-514350">
              <a:buNone/>
            </a:pPr>
            <a:r>
              <a:rPr lang="en-US" sz="1800" dirty="0" smtClean="0"/>
              <a:t>Infarction: LDH2 &lt; LDH1</a:t>
            </a:r>
          </a:p>
          <a:p>
            <a:pPr marL="2471166" lvl="8" indent="-514350">
              <a:buNone/>
            </a:pPr>
            <a:r>
              <a:rPr lang="en-US" sz="1800" dirty="0" smtClean="0"/>
              <a:t> </a:t>
            </a:r>
          </a:p>
          <a:p>
            <a:r>
              <a:rPr lang="en-US" sz="1800" dirty="0" smtClean="0"/>
              <a:t>Thus a switch in LDH </a:t>
            </a:r>
            <a:r>
              <a:rPr lang="en-US" sz="1800" dirty="0" err="1" smtClean="0"/>
              <a:t>isoenzymes</a:t>
            </a:r>
            <a:r>
              <a:rPr lang="en-US" sz="1800" dirty="0" smtClean="0"/>
              <a:t> 1 &amp; 2 coupled with increased activity of CPK2 is diagnostic of myocardial infarction.</a:t>
            </a:r>
          </a:p>
          <a:p>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 </a:t>
            </a:r>
            <a:br>
              <a:rPr lang="en-US" dirty="0" smtClean="0"/>
            </a:br>
            <a:r>
              <a:rPr lang="en-US" dirty="0" smtClean="0"/>
              <a:t>2.Shock trauma/tumors</a:t>
            </a:r>
            <a:br>
              <a:rPr lang="en-US" dirty="0" smtClean="0"/>
            </a:br>
            <a:endParaRPr lang="en-US" dirty="0"/>
          </a:p>
        </p:txBody>
      </p:sp>
      <p:sp>
        <p:nvSpPr>
          <p:cNvPr id="3" name="Content Placeholder 2"/>
          <p:cNvSpPr>
            <a:spLocks noGrp="1"/>
          </p:cNvSpPr>
          <p:nvPr>
            <p:ph idx="1"/>
          </p:nvPr>
        </p:nvSpPr>
        <p:spPr>
          <a:xfrm>
            <a:off x="0" y="1524000"/>
            <a:ext cx="8686800" cy="4785360"/>
          </a:xfrm>
        </p:spPr>
        <p:txBody>
          <a:bodyPr>
            <a:normAutofit fontScale="62500" lnSpcReduction="20000"/>
          </a:bodyPr>
          <a:lstStyle/>
          <a:p>
            <a:r>
              <a:rPr lang="en-US" dirty="0" smtClean="0"/>
              <a:t>Shock or trauma due to major surgical operations or accidents also lead to an increase in LDH1, SGOT &amp; </a:t>
            </a:r>
            <a:r>
              <a:rPr lang="en-US" dirty="0" err="1" smtClean="0"/>
              <a:t>Creatine</a:t>
            </a:r>
            <a:r>
              <a:rPr lang="en-US" dirty="0" smtClean="0"/>
              <a:t> </a:t>
            </a:r>
            <a:r>
              <a:rPr lang="en-US" dirty="0" err="1" smtClean="0"/>
              <a:t>phosphokinase</a:t>
            </a:r>
            <a:r>
              <a:rPr lang="en-US" dirty="0" smtClean="0"/>
              <a:t>. However, in the absence of a physiologic condition like shock or trauma, there may be increased production of these enzymes due to presence of tumors or cancers. In the latter case, destruction of cells synthesizing respective enzymes lead to leakage of these enzymes.</a:t>
            </a:r>
          </a:p>
          <a:p>
            <a:pPr>
              <a:buNone/>
            </a:pPr>
            <a:r>
              <a:rPr lang="en-US" dirty="0" smtClean="0"/>
              <a:t> </a:t>
            </a:r>
          </a:p>
          <a:p>
            <a:r>
              <a:rPr lang="en-US" dirty="0" smtClean="0"/>
              <a:t>In prostate carcinoma (usually associated in men &gt; 65 years of age) for example;  </a:t>
            </a:r>
          </a:p>
          <a:p>
            <a:r>
              <a:rPr lang="en-US" dirty="0" smtClean="0"/>
              <a:t>Prostate glands enlarge for no apparent reason rather than the fact that it has been used for too long. Symptoms include urination for too long as every drop of excess urine must be removed from bladder. This condition is associated with tremendous increase of serum acid </a:t>
            </a:r>
            <a:r>
              <a:rPr lang="en-US" dirty="0" err="1" smtClean="0"/>
              <a:t>phosphateses</a:t>
            </a:r>
            <a:r>
              <a:rPr lang="en-US" dirty="0" smtClean="0"/>
              <a:t>. Patients respond well to ordinary pills but often tend to become woman like thereby losing beards and developing high frequency notes.</a:t>
            </a:r>
          </a:p>
          <a:p>
            <a:r>
              <a:rPr lang="en-US" dirty="0" smtClean="0"/>
              <a:t> </a:t>
            </a:r>
          </a:p>
          <a:p>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ol_Photo\IMG2352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63177"/>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Neurotransmitters</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act on ion channels. Therefore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Two types</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of chemical           neurotransmitters</a:t>
            </a:r>
            <a:r>
              <a:rPr lang="en-US" sz="4000" dirty="0" smtClean="0">
                <a:latin typeface="Times New Roman" pitchFamily="18" charset="0"/>
                <a:ea typeface="Calibri" pitchFamily="34"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exist</a:t>
            </a:r>
            <a:r>
              <a:rPr lang="en-US" sz="4000" dirty="0" smtClean="0">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those that </a:t>
            </a:r>
            <a:r>
              <a:rPr kumimoji="0" lang="en-US" sz="4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bind directly to an ion channel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cause it to open or close.</a:t>
            </a:r>
            <a:endParaRPr kumimoji="0" lang="en-US" sz="4000" b="0" i="0" u="none" strike="noStrike" cap="none" normalizeH="0" baseline="0" dirty="0" smtClean="0">
              <a:ln>
                <a:noFill/>
              </a:ln>
              <a:solidFill>
                <a:schemeClr val="tx1"/>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endPar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those that </a:t>
            </a:r>
            <a:r>
              <a:rPr kumimoji="0" lang="en-US" sz="4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bind to a receptor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lead to release of a second messenger that </a:t>
            </a:r>
            <a:r>
              <a:rPr kumimoji="0" lang="en-US" sz="4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subsequently reacts with the ion channel causing it to open or close.</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3.Acute pancreatitis</a:t>
            </a:r>
            <a:br>
              <a:rPr lang="en-US" dirty="0" smtClean="0"/>
            </a:br>
            <a:endParaRPr lang="en-US" dirty="0"/>
          </a:p>
        </p:txBody>
      </p:sp>
      <p:sp>
        <p:nvSpPr>
          <p:cNvPr id="3" name="Content Placeholder 2"/>
          <p:cNvSpPr>
            <a:spLocks noGrp="1"/>
          </p:cNvSpPr>
          <p:nvPr>
            <p:ph idx="1"/>
          </p:nvPr>
        </p:nvSpPr>
        <p:spPr/>
        <p:txBody>
          <a:bodyPr/>
          <a:lstStyle/>
          <a:p>
            <a:r>
              <a:rPr lang="en-US" dirty="0" smtClean="0"/>
              <a:t>An inflammation of pancreas leads to appearance of cold sweat on the face, high levels of serum amylase and lipase.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4.Tetarus</a:t>
            </a:r>
            <a:br>
              <a:rPr lang="en-US" dirty="0" smtClean="0"/>
            </a:br>
            <a:endParaRPr lang="en-US" dirty="0"/>
          </a:p>
        </p:txBody>
      </p:sp>
      <p:sp>
        <p:nvSpPr>
          <p:cNvPr id="3" name="Content Placeholder 2"/>
          <p:cNvSpPr>
            <a:spLocks noGrp="1"/>
          </p:cNvSpPr>
          <p:nvPr>
            <p:ph idx="1"/>
          </p:nvPr>
        </p:nvSpPr>
        <p:spPr/>
        <p:txBody>
          <a:bodyPr/>
          <a:lstStyle/>
          <a:p>
            <a:r>
              <a:rPr lang="en-US" dirty="0" smtClean="0"/>
              <a:t>Occurs in association with heavy work especially when having wounds leads to hardening of jaws so that the subject cannot close the mouth leading to lock jaw disease and paralysis. This condition is associated with an increase in 3 </a:t>
            </a:r>
            <a:r>
              <a:rPr lang="en-US" dirty="0" err="1" smtClean="0"/>
              <a:t>isoenzymes</a:t>
            </a:r>
            <a:r>
              <a:rPr lang="en-US" dirty="0" smtClean="0"/>
              <a:t> of CPK.</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5.Liver congestion</a:t>
            </a:r>
            <a:br>
              <a:rPr lang="en-US" dirty="0" smtClean="0"/>
            </a:br>
            <a:endParaRPr lang="en-US" dirty="0"/>
          </a:p>
        </p:txBody>
      </p:sp>
      <p:sp>
        <p:nvSpPr>
          <p:cNvPr id="3" name="Content Placeholder 2"/>
          <p:cNvSpPr>
            <a:spLocks noGrp="1"/>
          </p:cNvSpPr>
          <p:nvPr>
            <p:ph idx="1"/>
          </p:nvPr>
        </p:nvSpPr>
        <p:spPr/>
        <p:txBody>
          <a:bodyPr/>
          <a:lstStyle/>
          <a:p>
            <a:r>
              <a:rPr lang="en-US" dirty="0" smtClean="0"/>
              <a:t>Is a secondary complication of heart failure usually associated with an increase in LDH5</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a:t>
            </a:r>
            <a:r>
              <a:rPr lang="en-US" dirty="0" err="1" smtClean="0"/>
              <a:t>Neoplastic</a:t>
            </a:r>
            <a:r>
              <a:rPr lang="en-US" dirty="0" smtClean="0"/>
              <a:t> disease</a:t>
            </a:r>
            <a:br>
              <a:rPr lang="en-US" dirty="0" smtClean="0"/>
            </a:br>
            <a:endParaRPr lang="en-US" dirty="0"/>
          </a:p>
        </p:txBody>
      </p:sp>
      <p:sp>
        <p:nvSpPr>
          <p:cNvPr id="3" name="Content Placeholder 2"/>
          <p:cNvSpPr>
            <a:spLocks noGrp="1"/>
          </p:cNvSpPr>
          <p:nvPr>
            <p:ph idx="1"/>
          </p:nvPr>
        </p:nvSpPr>
        <p:spPr/>
        <p:txBody>
          <a:bodyPr/>
          <a:lstStyle/>
          <a:p>
            <a:r>
              <a:rPr lang="en-US" dirty="0" smtClean="0"/>
              <a:t>New life is associated with increased metabolism hence there is a high degree of protein and enzyme synthesis and breakdown to facilitate formation of new cells. </a:t>
            </a:r>
            <a:r>
              <a:rPr lang="en-US" dirty="0" err="1" smtClean="0"/>
              <a:t>Neoplastic</a:t>
            </a:r>
            <a:r>
              <a:rPr lang="en-US" dirty="0" smtClean="0"/>
              <a:t> diseases such as cancer are associated with increases in activities of enzymes associated with muscle wasting to give way for rapid growth of new cells.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7.Paralysis</a:t>
            </a:r>
            <a:br>
              <a:rPr lang="en-US" dirty="0" smtClean="0"/>
            </a:br>
            <a:endParaRPr lang="en-US" dirty="0"/>
          </a:p>
        </p:txBody>
      </p:sp>
      <p:sp>
        <p:nvSpPr>
          <p:cNvPr id="3" name="Content Placeholder 2"/>
          <p:cNvSpPr>
            <a:spLocks noGrp="1"/>
          </p:cNvSpPr>
          <p:nvPr>
            <p:ph idx="1"/>
          </p:nvPr>
        </p:nvSpPr>
        <p:spPr/>
        <p:txBody>
          <a:bodyPr/>
          <a:lstStyle/>
          <a:p>
            <a:r>
              <a:rPr lang="en-US" dirty="0" smtClean="0"/>
              <a:t>High cholinesterase leads to paralysis e.g. in epileptic fits due to premature degradation of acetyl choline before it passes impulse to post synaptic receptors.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8.Determination of metabolic disorders</a:t>
            </a:r>
            <a:br>
              <a:rPr lang="en-US" dirty="0" smtClean="0"/>
            </a:br>
            <a:endParaRPr lang="en-US" dirty="0"/>
          </a:p>
        </p:txBody>
      </p:sp>
      <p:sp>
        <p:nvSpPr>
          <p:cNvPr id="3" name="Content Placeholder 2"/>
          <p:cNvSpPr>
            <a:spLocks noGrp="1"/>
          </p:cNvSpPr>
          <p:nvPr>
            <p:ph idx="1"/>
          </p:nvPr>
        </p:nvSpPr>
        <p:spPr/>
        <p:txBody>
          <a:bodyPr/>
          <a:lstStyle/>
          <a:p>
            <a:r>
              <a:rPr lang="en-US" dirty="0" smtClean="0"/>
              <a:t>When babies are born, it is important to check galactose-1-phosphate </a:t>
            </a:r>
            <a:r>
              <a:rPr lang="en-US" dirty="0" err="1" smtClean="0"/>
              <a:t>uridyl</a:t>
            </a:r>
            <a:r>
              <a:rPr lang="en-US" dirty="0" smtClean="0"/>
              <a:t> transferase. Accumulation of gal-1-phosphate in blood leads to </a:t>
            </a:r>
            <a:r>
              <a:rPr lang="en-US" dirty="0" err="1" smtClean="0"/>
              <a:t>golactosemia</a:t>
            </a:r>
            <a:r>
              <a:rPr lang="en-US" dirty="0" smtClean="0"/>
              <a:t>. This can be corrected by giving the baby </a:t>
            </a:r>
            <a:r>
              <a:rPr lang="en-US" dirty="0" err="1" smtClean="0"/>
              <a:t>glactose</a:t>
            </a:r>
            <a:r>
              <a:rPr lang="en-US" dirty="0" smtClean="0"/>
              <a:t> free diet. If not, the baby develops into an imbecile.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9.Follow up disease/progress of pregnancy</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Pregnancy leads to increased uterine wall contraction which is associated with increases in such enzymes as alkaline </a:t>
            </a:r>
            <a:r>
              <a:rPr lang="en-US" dirty="0" err="1" smtClean="0"/>
              <a:t>phosphatase</a:t>
            </a:r>
            <a:r>
              <a:rPr lang="en-US" dirty="0" smtClean="0"/>
              <a:t>, usually arising during the third trimester. Levels of such enzymes can be used to monitor or estimate the day of delivery.</a:t>
            </a:r>
          </a:p>
          <a:p>
            <a:pPr>
              <a:buNone/>
            </a:pPr>
            <a:r>
              <a:rPr lang="en-US" dirty="0" smtClean="0"/>
              <a:t> </a:t>
            </a:r>
          </a:p>
          <a:p>
            <a:r>
              <a:rPr lang="en-US" dirty="0" smtClean="0"/>
              <a:t>Serial determination of enzymes like SGPT give a guide on condition of patients with pancreatitis for example. Thus, if SGPT starts to go down as drugs are administered, a patient is doing well. However, a generalized increase in LDH </a:t>
            </a:r>
            <a:r>
              <a:rPr lang="en-US" dirty="0" err="1" smtClean="0"/>
              <a:t>isoenzyms</a:t>
            </a:r>
            <a:r>
              <a:rPr lang="en-US" dirty="0" smtClean="0"/>
              <a:t> is indicative of a disease that is worsening and would usually lead to death of the patient.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BACTERIAL CELL WALL SYNTHESIS AND FUNCTIONS</a:t>
            </a:r>
            <a:br>
              <a:rPr lang="en-US" dirty="0" smtClean="0"/>
            </a:br>
            <a:endParaRPr lang="en-US" dirty="0"/>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pPr>
              <a:buNone/>
            </a:pPr>
            <a:endParaRPr lang="en-US" dirty="0" smtClean="0"/>
          </a:p>
          <a:p>
            <a:r>
              <a:rPr lang="en-US" dirty="0" smtClean="0"/>
              <a:t>Bacterial unlike animal cells are surrounded by a cell wall that confers mechanical support. Thus, due to high concentration of metabolites, osmotic pressure may reach 20 atmospheres in a bacterial cell and this can lead to </a:t>
            </a:r>
            <a:r>
              <a:rPr lang="en-US" dirty="0" err="1" smtClean="0"/>
              <a:t>lysis</a:t>
            </a:r>
            <a:r>
              <a:rPr lang="en-US" dirty="0" smtClean="0"/>
              <a:t> in ordinary media unless the cells are surrounded by cell walls.</a:t>
            </a:r>
          </a:p>
          <a:p>
            <a:pPr>
              <a:buNone/>
            </a:pPr>
            <a:r>
              <a:rPr lang="en-US" dirty="0" smtClean="0"/>
              <a:t> </a:t>
            </a:r>
          </a:p>
          <a:p>
            <a:r>
              <a:rPr lang="en-US" dirty="0" smtClean="0"/>
              <a:t>Bacterial cell walls are extremely important in medicine because</a:t>
            </a:r>
          </a:p>
          <a:p>
            <a:pPr marL="1456182" lvl="3" indent="-514350">
              <a:buFont typeface="+mj-lt"/>
              <a:buAutoNum type="arabicPeriod"/>
            </a:pPr>
            <a:r>
              <a:rPr lang="en-US" sz="2600" dirty="0" smtClean="0"/>
              <a:t>Characteristic bacterial antigens are located on their cell walls.</a:t>
            </a:r>
          </a:p>
          <a:p>
            <a:pPr marL="1456182" lvl="3" indent="-514350">
              <a:buFont typeface="+mj-lt"/>
              <a:buAutoNum type="arabicPeriod"/>
            </a:pPr>
            <a:r>
              <a:rPr lang="en-US" sz="2600" dirty="0" smtClean="0"/>
              <a:t>Clinical symptoms and bacterial virulence are associated with cell wall and associated substances.</a:t>
            </a:r>
          </a:p>
          <a:p>
            <a:pPr>
              <a:buNone/>
            </a:pPr>
            <a:r>
              <a:rPr lang="en-US" dirty="0" smtClean="0"/>
              <a:t> </a:t>
            </a:r>
          </a:p>
          <a:p>
            <a:r>
              <a:rPr lang="en-US" dirty="0" smtClean="0"/>
              <a:t>Consequently, many antibiotics including penicillin kill or slow down bacterial growth by preventing proper synthesis of bacterial cell wall.</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Classification</a:t>
            </a:r>
            <a:br>
              <a:rPr lang="en-US" dirty="0" smtClean="0"/>
            </a:br>
            <a:endParaRPr lang="en-US" dirty="0"/>
          </a:p>
        </p:txBody>
      </p:sp>
      <p:sp>
        <p:nvSpPr>
          <p:cNvPr id="3" name="Content Placeholder 2"/>
          <p:cNvSpPr>
            <a:spLocks noGrp="1"/>
          </p:cNvSpPr>
          <p:nvPr>
            <p:ph idx="1"/>
          </p:nvPr>
        </p:nvSpPr>
        <p:spPr>
          <a:xfrm>
            <a:off x="0" y="1219200"/>
            <a:ext cx="8686800" cy="5090160"/>
          </a:xfrm>
        </p:spPr>
        <p:txBody>
          <a:bodyPr>
            <a:normAutofit/>
          </a:bodyPr>
          <a:lstStyle/>
          <a:p>
            <a:r>
              <a:rPr lang="en-US" dirty="0" smtClean="0"/>
              <a:t>Bacteria are on the basis of cell wall structure, classified into gram positive and gram negative bacteria.</a:t>
            </a:r>
          </a:p>
          <a:p>
            <a:pPr>
              <a:buNone/>
            </a:pPr>
            <a:endParaRPr lang="en-US" dirty="0" smtClean="0"/>
          </a:p>
          <a:p>
            <a:r>
              <a:rPr lang="en-US" dirty="0" smtClean="0"/>
              <a:t>Whereas gram positive bacteria are surrounded by a thick cell wall, typically 500A</a:t>
            </a:r>
            <a:r>
              <a:rPr lang="en-US" baseline="30000" dirty="0" smtClean="0"/>
              <a:t>O </a:t>
            </a:r>
            <a:r>
              <a:rPr lang="en-US" dirty="0" smtClean="0"/>
              <a:t>wide, composed of </a:t>
            </a:r>
            <a:r>
              <a:rPr lang="en-US" dirty="0" err="1" smtClean="0"/>
              <a:t>peptidoglycan</a:t>
            </a:r>
            <a:r>
              <a:rPr lang="en-US" dirty="0" smtClean="0"/>
              <a:t> and </a:t>
            </a:r>
            <a:r>
              <a:rPr lang="en-US" dirty="0" err="1" smtClean="0"/>
              <a:t>teichoic</a:t>
            </a:r>
            <a:r>
              <a:rPr lang="en-US" dirty="0" smtClean="0"/>
              <a:t> acid, the surface of gram negative bacteria is more complex, containing a mosaic of proteins, lipids and </a:t>
            </a:r>
            <a:r>
              <a:rPr lang="en-US" dirty="0" err="1" smtClean="0"/>
              <a:t>lipolysacharides</a:t>
            </a:r>
            <a:r>
              <a:rPr lang="en-US" dirty="0" smtClean="0"/>
              <a:t> beyond the </a:t>
            </a:r>
            <a:r>
              <a:rPr lang="en-US" dirty="0" err="1" smtClean="0"/>
              <a:t>peptidoglycan</a:t>
            </a:r>
            <a:r>
              <a:rPr lang="en-US" dirty="0" smtClean="0"/>
              <a:t> layer.</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 </a:t>
            </a:r>
            <a:br>
              <a:rPr lang="en-US" dirty="0" smtClean="0"/>
            </a:br>
            <a:r>
              <a:rPr lang="en-US" dirty="0" smtClean="0"/>
              <a:t>Bacterial cell wall structure</a:t>
            </a:r>
            <a:br>
              <a:rPr lang="en-US" dirty="0" smtClean="0"/>
            </a:br>
            <a:endParaRPr lang="en-US" dirty="0"/>
          </a:p>
        </p:txBody>
      </p:sp>
      <p:sp>
        <p:nvSpPr>
          <p:cNvPr id="3" name="Content Placeholder 2"/>
          <p:cNvSpPr>
            <a:spLocks noGrp="1"/>
          </p:cNvSpPr>
          <p:nvPr>
            <p:ph idx="1"/>
          </p:nvPr>
        </p:nvSpPr>
        <p:spPr>
          <a:xfrm>
            <a:off x="0" y="1295400"/>
            <a:ext cx="8686800" cy="5013960"/>
          </a:xfrm>
        </p:spPr>
        <p:txBody>
          <a:bodyPr/>
          <a:lstStyle/>
          <a:p>
            <a:r>
              <a:rPr lang="en-US" dirty="0" smtClean="0"/>
              <a:t>The cell wall comprises a </a:t>
            </a:r>
            <a:r>
              <a:rPr lang="en-US" dirty="0" err="1" smtClean="0"/>
              <a:t>peptidoglycan</a:t>
            </a:r>
            <a:r>
              <a:rPr lang="en-US" dirty="0" smtClean="0"/>
              <a:t> (cell wall macromolecule) consisting of peptide and sugar units.</a:t>
            </a:r>
          </a:p>
          <a:p>
            <a:pPr>
              <a:buNone/>
            </a:pPr>
            <a:r>
              <a:rPr lang="en-US" dirty="0" smtClean="0"/>
              <a:t> </a:t>
            </a:r>
          </a:p>
          <a:p>
            <a:r>
              <a:rPr lang="en-US" dirty="0" smtClean="0"/>
              <a:t>The </a:t>
            </a:r>
            <a:r>
              <a:rPr lang="en-US" dirty="0" err="1" smtClean="0"/>
              <a:t>peptidoglycan</a:t>
            </a:r>
            <a:r>
              <a:rPr lang="en-US" dirty="0" smtClean="0"/>
              <a:t> is extensively cross-linked, giving rise to a single enormous bag-shaped macro-molecule.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0"/>
            <a:ext cx="9144000" cy="6686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neurotransmitters may be excitatory or inhibitory.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Excitatory neurotransmitters: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include compounds such as </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Acetyl Choline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Cetecholamines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(Dopamine, epinephrine, norepinephrine).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Inhibitory</a:t>
            </a:r>
            <a:r>
              <a:rPr kumimoji="0" lang="en-US"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neurotransmitters:</a:t>
            </a:r>
            <a:r>
              <a:rPr kumimoji="0" lang="en-US"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include  compounds such as ɤ-amino butyric acid/ </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GABA </a:t>
            </a:r>
            <a:r>
              <a:rPr lang="en-US" sz="3200" dirty="0">
                <a:latin typeface="Times New Roman" pitchFamily="18"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4-aminobutyric acid, </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glycine</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of the two major inhibitory neurotransmitters, </a:t>
            </a:r>
          </a:p>
          <a:p>
            <a:pPr marL="0" marR="0" lvl="0" indent="0" algn="just" defTabSz="914400" rtl="0" eaLnBrk="0" fontAlgn="base" latinLnBrk="0" hangingPunct="0">
              <a:lnSpc>
                <a:spcPct val="100000"/>
              </a:lnSpc>
              <a:spcBef>
                <a:spcPct val="0"/>
              </a:spcBef>
              <a:spcAft>
                <a:spcPct val="0"/>
              </a:spcAft>
              <a:buClrTx/>
              <a:buSzTx/>
              <a:buFontTx/>
              <a:buNone/>
              <a:tabLst/>
            </a:pPr>
            <a:r>
              <a:rPr lang="en-US" sz="3200" i="1" dirty="0">
                <a:latin typeface="Times New Roman" pitchFamily="18" charset="0"/>
                <a:ea typeface="Calibri" pitchFamily="34" charset="0"/>
                <a:cs typeface="Times New Roman" pitchFamily="18" charset="0"/>
              </a:rPr>
              <a:t>G</a:t>
            </a: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lycine predominately acts in  spinal chord and brain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GABA predominately acts in other parts of the brain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 </a:t>
            </a:r>
            <a:br>
              <a:rPr lang="en-US" dirty="0" smtClean="0"/>
            </a:br>
            <a:r>
              <a:rPr lang="en-US" dirty="0" smtClean="0"/>
              <a:t>Composition of </a:t>
            </a:r>
            <a:r>
              <a:rPr lang="en-US" dirty="0" err="1" smtClean="0"/>
              <a:t>peptidoglycan</a:t>
            </a:r>
            <a:r>
              <a:rPr lang="en-US" dirty="0" smtClean="0"/>
              <a:t/>
            </a:r>
            <a:br>
              <a:rPr lang="en-US" dirty="0" smtClean="0"/>
            </a:br>
            <a:endParaRPr lang="en-US" dirty="0"/>
          </a:p>
        </p:txBody>
      </p:sp>
      <p:sp>
        <p:nvSpPr>
          <p:cNvPr id="3" name="Content Placeholder 2"/>
          <p:cNvSpPr>
            <a:spLocks noGrp="1"/>
          </p:cNvSpPr>
          <p:nvPr>
            <p:ph idx="1"/>
          </p:nvPr>
        </p:nvSpPr>
        <p:spPr>
          <a:xfrm>
            <a:off x="0" y="990600"/>
            <a:ext cx="8686800" cy="5318760"/>
          </a:xfrm>
        </p:spPr>
        <p:txBody>
          <a:bodyPr>
            <a:normAutofit fontScale="70000" lnSpcReduction="20000"/>
          </a:bodyPr>
          <a:lstStyle/>
          <a:p>
            <a:r>
              <a:rPr lang="en-US" dirty="0" err="1" smtClean="0"/>
              <a:t>Peptidoglycan</a:t>
            </a:r>
            <a:r>
              <a:rPr lang="en-US" dirty="0" smtClean="0"/>
              <a:t> consists of three repeating units namely;</a:t>
            </a:r>
          </a:p>
          <a:p>
            <a:pPr marL="1236726" lvl="2" indent="-514350">
              <a:buFont typeface="+mj-lt"/>
              <a:buAutoNum type="arabicPeriod"/>
            </a:pPr>
            <a:r>
              <a:rPr lang="en-US" sz="2600" dirty="0" smtClean="0"/>
              <a:t>a disaccharide of N-acetyl </a:t>
            </a:r>
            <a:r>
              <a:rPr lang="en-US" sz="2600" dirty="0" err="1" smtClean="0"/>
              <a:t>glucosamin</a:t>
            </a:r>
            <a:r>
              <a:rPr lang="en-US" sz="2600" dirty="0" smtClean="0"/>
              <a:t> (NAG) and N-acetyl </a:t>
            </a:r>
            <a:r>
              <a:rPr lang="en-US" sz="2600" dirty="0" err="1" smtClean="0"/>
              <a:t>muramic</a:t>
            </a:r>
            <a:r>
              <a:rPr lang="en-US" sz="2600" dirty="0" smtClean="0"/>
              <a:t> acid (NAM) in a β- 1,4 – </a:t>
            </a:r>
            <a:r>
              <a:rPr lang="en-US" sz="2600" dirty="0" err="1" smtClean="0"/>
              <a:t>glycosidic</a:t>
            </a:r>
            <a:r>
              <a:rPr lang="en-US" sz="2600" dirty="0" smtClean="0"/>
              <a:t> linkage.</a:t>
            </a:r>
          </a:p>
          <a:p>
            <a:pPr marL="1236726" lvl="2" indent="-514350">
              <a:buFont typeface="+mj-lt"/>
              <a:buAutoNum type="arabicPeriod"/>
            </a:pPr>
            <a:r>
              <a:rPr lang="en-US" sz="2600" dirty="0" smtClean="0"/>
              <a:t>a tetra-peptide of L-</a:t>
            </a:r>
            <a:r>
              <a:rPr lang="en-US" sz="2600" dirty="0" err="1" smtClean="0"/>
              <a:t>alanine</a:t>
            </a:r>
            <a:r>
              <a:rPr lang="en-US" sz="2600" dirty="0" smtClean="0"/>
              <a:t>, D-glutamine, L-lysine and D-</a:t>
            </a:r>
            <a:r>
              <a:rPr lang="en-US" sz="2600" dirty="0" err="1" smtClean="0"/>
              <a:t>alanine</a:t>
            </a:r>
            <a:r>
              <a:rPr lang="en-US" sz="2600" dirty="0" smtClean="0"/>
              <a:t> and;</a:t>
            </a:r>
          </a:p>
          <a:p>
            <a:pPr marL="1236726" lvl="2" indent="-514350">
              <a:buFont typeface="+mj-lt"/>
              <a:buAutoNum type="arabicPeriod"/>
            </a:pPr>
            <a:r>
              <a:rPr lang="en-US" sz="2600" dirty="0" smtClean="0"/>
              <a:t>a </a:t>
            </a:r>
            <a:r>
              <a:rPr lang="en-US" sz="2600" dirty="0" err="1" smtClean="0"/>
              <a:t>penta</a:t>
            </a:r>
            <a:r>
              <a:rPr lang="en-US" sz="2600" dirty="0" smtClean="0"/>
              <a:t>-glycine bridge</a:t>
            </a:r>
            <a:r>
              <a:rPr lang="en-US" dirty="0" smtClean="0"/>
              <a:t>.</a:t>
            </a:r>
          </a:p>
          <a:p>
            <a:pPr marL="651510" indent="-514350">
              <a:buNone/>
            </a:pPr>
            <a:r>
              <a:rPr lang="en-US" dirty="0" smtClean="0"/>
              <a:t> </a:t>
            </a:r>
          </a:p>
          <a:p>
            <a:r>
              <a:rPr lang="en-US" dirty="0" smtClean="0"/>
              <a:t>The tetra-peptide is unique in two ways</a:t>
            </a:r>
          </a:p>
          <a:p>
            <a:pPr marL="1236726" lvl="2" indent="-514350">
              <a:buFont typeface="+mj-lt"/>
              <a:buAutoNum type="arabicPeriod"/>
            </a:pPr>
            <a:r>
              <a:rPr lang="en-US" sz="2600" dirty="0" smtClean="0"/>
              <a:t>it contains D-amino acids which are never found in proteins.</a:t>
            </a:r>
          </a:p>
          <a:p>
            <a:pPr marL="1236726" lvl="2" indent="-514350">
              <a:buFont typeface="+mj-lt"/>
              <a:buAutoNum type="arabicPeriod"/>
            </a:pPr>
            <a:r>
              <a:rPr lang="en-US" sz="2600" dirty="0" smtClean="0"/>
              <a:t>the D-glutamine residue forms a peptide linkage via its side chain ɤ-carboxyl group</a:t>
            </a:r>
            <a:r>
              <a:rPr lang="en-US" dirty="0" smtClean="0"/>
              <a:t>.</a:t>
            </a:r>
          </a:p>
          <a:p>
            <a:pPr marL="651510" indent="-514350">
              <a:buNone/>
            </a:pPr>
            <a:r>
              <a:rPr lang="en-US" dirty="0" smtClean="0"/>
              <a:t> </a:t>
            </a:r>
          </a:p>
          <a:p>
            <a:r>
              <a:rPr lang="en-US" dirty="0" smtClean="0"/>
              <a:t>In the intact </a:t>
            </a:r>
            <a:r>
              <a:rPr lang="en-US" dirty="0" err="1" smtClean="0"/>
              <a:t>peptidoglycan</a:t>
            </a:r>
            <a:r>
              <a:rPr lang="en-US" dirty="0" smtClean="0"/>
              <a:t>, NAG &amp; NAM alternate in sequence to form a linear polysaccharide chain and the </a:t>
            </a:r>
            <a:r>
              <a:rPr lang="en-US" dirty="0" err="1" smtClean="0"/>
              <a:t>penta</a:t>
            </a:r>
            <a:r>
              <a:rPr lang="en-US" dirty="0" smtClean="0"/>
              <a:t>-glycine bridge cross-links NAM residues on different polysaccharide strands by forming a peptide bond with the carboxyl group of D-</a:t>
            </a:r>
            <a:r>
              <a:rPr lang="en-US" dirty="0" err="1" smtClean="0"/>
              <a:t>alanine</a:t>
            </a:r>
            <a:r>
              <a:rPr lang="en-US" dirty="0" smtClean="0"/>
              <a:t> while the carboxyl group of </a:t>
            </a:r>
            <a:r>
              <a:rPr lang="en-US" dirty="0" err="1" smtClean="0"/>
              <a:t>penta</a:t>
            </a:r>
            <a:r>
              <a:rPr lang="en-US" dirty="0" smtClean="0"/>
              <a:t>-glycine bridge forms a peptide bond with the side chain Є-amino group of L-lysine.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fontScale="90000"/>
          </a:bodyPr>
          <a:lstStyle/>
          <a:p>
            <a:r>
              <a:rPr lang="en-US" dirty="0" smtClean="0"/>
              <a:t> </a:t>
            </a:r>
            <a:br>
              <a:rPr lang="en-US" dirty="0" smtClean="0"/>
            </a:br>
            <a:r>
              <a:rPr lang="en-US" dirty="0" smtClean="0"/>
              <a:t>Biosynthesis of the </a:t>
            </a:r>
            <a:r>
              <a:rPr lang="en-US" dirty="0" err="1" smtClean="0"/>
              <a:t>peptido-glycan</a:t>
            </a:r>
            <a:r>
              <a:rPr lang="en-US" dirty="0" smtClean="0"/>
              <a:t> (5 stages)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marL="651510" lvl="0" indent="-514350">
              <a:buFont typeface="+mj-lt"/>
              <a:buAutoNum type="arabicPeriod"/>
            </a:pPr>
            <a:r>
              <a:rPr lang="en-US" dirty="0" smtClean="0"/>
              <a:t>A peptide unit is built on NAM while the sugar is attached to </a:t>
            </a:r>
            <a:r>
              <a:rPr lang="en-US" dirty="0" err="1" smtClean="0"/>
              <a:t>uridine-diphosphate</a:t>
            </a:r>
            <a:r>
              <a:rPr lang="en-US" dirty="0" smtClean="0"/>
              <a:t> (UDP).</a:t>
            </a:r>
          </a:p>
          <a:p>
            <a:pPr marL="651510" lvl="0" indent="-514350">
              <a:buFont typeface="+mj-lt"/>
              <a:buAutoNum type="arabicPeriod"/>
            </a:pPr>
            <a:r>
              <a:rPr lang="en-US" dirty="0" smtClean="0"/>
              <a:t>The NAM-peptide unit is transferred to a carrier lipid because;</a:t>
            </a:r>
          </a:p>
          <a:p>
            <a:pPr marL="1236726" lvl="2" indent="-514350">
              <a:buFont typeface="+mj-lt"/>
              <a:buAutoNum type="alphaLcParenR"/>
            </a:pPr>
            <a:r>
              <a:rPr lang="en-US" dirty="0" smtClean="0"/>
              <a:t> </a:t>
            </a:r>
            <a:r>
              <a:rPr lang="en-US" sz="2600" dirty="0" smtClean="0"/>
              <a:t>while the final polymeric product lies outside the cell membrane, precursors are formed inside the cell.</a:t>
            </a:r>
          </a:p>
          <a:p>
            <a:pPr marL="1236726" lvl="2" indent="-514350">
              <a:buFont typeface="+mj-lt"/>
              <a:buAutoNum type="alphaLcParenR"/>
            </a:pPr>
            <a:r>
              <a:rPr lang="en-US" sz="2600" dirty="0" smtClean="0"/>
              <a:t>UDP is too polar to cross the membrane but the non-polar carrier lipid functions as a trans-membrane shuttle for the partly synthesized polymer</a:t>
            </a:r>
            <a:r>
              <a:rPr lang="en-US" dirty="0" smtClean="0"/>
              <a:t>.</a:t>
            </a:r>
          </a:p>
          <a:p>
            <a:pPr marL="651510" lvl="0" indent="-514350">
              <a:buFont typeface="+mj-lt"/>
              <a:buAutoNum type="arabicPeriod"/>
            </a:pPr>
            <a:r>
              <a:rPr lang="en-US" dirty="0" smtClean="0"/>
              <a:t>NAG and the </a:t>
            </a:r>
            <a:r>
              <a:rPr lang="en-US" dirty="0" err="1" smtClean="0"/>
              <a:t>penta</a:t>
            </a:r>
            <a:r>
              <a:rPr lang="en-US" dirty="0" smtClean="0"/>
              <a:t>-glycine bridge are added to the NAM-peptide unit while attached to carrier lipid.</a:t>
            </a:r>
          </a:p>
          <a:p>
            <a:pPr marL="651510" lvl="0" indent="-514350">
              <a:buFont typeface="+mj-lt"/>
              <a:buAutoNum type="arabicPeriod"/>
            </a:pPr>
            <a:r>
              <a:rPr lang="en-US" dirty="0" smtClean="0"/>
              <a:t>The disaccharide peptide unit is transferred from the carrier lipid to a growing polysaccharide chain.</a:t>
            </a:r>
          </a:p>
          <a:p>
            <a:pPr marL="651510" indent="-514350">
              <a:buFont typeface="+mj-lt"/>
              <a:buAutoNum type="arabicPeriod"/>
            </a:pPr>
            <a:r>
              <a:rPr lang="en-US" dirty="0" smtClean="0"/>
              <a:t>Different polysaccharide strands are cross-linked by a </a:t>
            </a:r>
            <a:r>
              <a:rPr lang="en-US" dirty="0" err="1" smtClean="0"/>
              <a:t>transpeptidation</a:t>
            </a:r>
            <a:r>
              <a:rPr lang="en-US" dirty="0" smtClean="0"/>
              <a:t> reaction involving the </a:t>
            </a:r>
            <a:r>
              <a:rPr lang="en-US" dirty="0" err="1" smtClean="0"/>
              <a:t>penta</a:t>
            </a:r>
            <a:r>
              <a:rPr lang="en-US" dirty="0" smtClean="0"/>
              <a:t>-glycine bridge.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US" dirty="0" smtClean="0"/>
              <a:t>SYNTHESIS OF A UDP-SUGAR PEPTIDE UNIT</a:t>
            </a:r>
            <a:endParaRPr lang="en-US" dirty="0"/>
          </a:p>
        </p:txBody>
      </p:sp>
      <p:sp>
        <p:nvSpPr>
          <p:cNvPr id="3" name="Content Placeholder 2"/>
          <p:cNvSpPr>
            <a:spLocks noGrp="1"/>
          </p:cNvSpPr>
          <p:nvPr>
            <p:ph idx="1"/>
          </p:nvPr>
        </p:nvSpPr>
        <p:spPr>
          <a:xfrm>
            <a:off x="0" y="1371600"/>
            <a:ext cx="8686800" cy="4937760"/>
          </a:xfrm>
        </p:spPr>
        <p:txBody>
          <a:bodyPr>
            <a:normAutofit lnSpcReduction="10000"/>
          </a:bodyPr>
          <a:lstStyle/>
          <a:p>
            <a:pPr>
              <a:buNone/>
            </a:pPr>
            <a:r>
              <a:rPr lang="en-US" b="1" dirty="0" smtClean="0"/>
              <a:t> </a:t>
            </a:r>
            <a:endParaRPr lang="en-US" dirty="0" smtClean="0"/>
          </a:p>
          <a:p>
            <a:r>
              <a:rPr lang="en-US" dirty="0" err="1" smtClean="0"/>
              <a:t>Peptidoglycan</a:t>
            </a:r>
            <a:r>
              <a:rPr lang="en-US" dirty="0" smtClean="0"/>
              <a:t> biosynthesis starts with formation of activated sugars. In this process, </a:t>
            </a:r>
            <a:r>
              <a:rPr lang="en-US" dirty="0" err="1" smtClean="0"/>
              <a:t>Uridine</a:t>
            </a:r>
            <a:r>
              <a:rPr lang="en-US" dirty="0" smtClean="0"/>
              <a:t> </a:t>
            </a:r>
            <a:r>
              <a:rPr lang="en-US" dirty="0" err="1" smtClean="0"/>
              <a:t>diphosphate</a:t>
            </a:r>
            <a:r>
              <a:rPr lang="en-US" dirty="0" smtClean="0"/>
              <a:t>-N-acetyl glucosamine (UDP-NAG) is synthesized from N-acetyl glucosamine-1-phosphate and UTP in a reaction that is driven forward by hydrolysis of </a:t>
            </a:r>
            <a:r>
              <a:rPr lang="en-US" dirty="0" err="1" smtClean="0"/>
              <a:t>ppi</a:t>
            </a:r>
            <a:r>
              <a:rPr lang="en-US" dirty="0" smtClean="0"/>
              <a:t>. </a:t>
            </a:r>
          </a:p>
          <a:p>
            <a:endParaRPr lang="en-US" dirty="0" smtClean="0"/>
          </a:p>
          <a:p>
            <a:r>
              <a:rPr lang="en-US" dirty="0" smtClean="0"/>
              <a:t>In a subsequent step, </a:t>
            </a:r>
            <a:r>
              <a:rPr lang="en-US" dirty="0" err="1" smtClean="0"/>
              <a:t>uridine</a:t>
            </a:r>
            <a:r>
              <a:rPr lang="en-US" dirty="0" smtClean="0"/>
              <a:t> </a:t>
            </a:r>
            <a:r>
              <a:rPr lang="en-US" dirty="0" err="1" smtClean="0"/>
              <a:t>diphosphate</a:t>
            </a:r>
            <a:r>
              <a:rPr lang="en-US" dirty="0" smtClean="0"/>
              <a:t>-N-acetyl </a:t>
            </a:r>
            <a:r>
              <a:rPr lang="en-US" dirty="0" err="1" smtClean="0"/>
              <a:t>muramic</a:t>
            </a:r>
            <a:r>
              <a:rPr lang="en-US" dirty="0" smtClean="0"/>
              <a:t> acid (UDP-NAM) is formed from UDP-NAG and </a:t>
            </a:r>
            <a:r>
              <a:rPr lang="en-US" dirty="0" err="1" smtClean="0"/>
              <a:t>phosphoenol</a:t>
            </a:r>
            <a:r>
              <a:rPr lang="en-US" dirty="0" smtClean="0"/>
              <a:t> pyruvate (PEP)</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ol_Photo\IMG2458A.jpg"/>
          <p:cNvPicPr>
            <a:picLocks noGrp="1" noChangeAspect="1" noChangeArrowheads="1"/>
          </p:cNvPicPr>
          <p:nvPr>
            <p:ph idx="1"/>
          </p:nvPr>
        </p:nvPicPr>
        <p:blipFill>
          <a:blip r:embed="rId2" cstate="print"/>
          <a:srcRect/>
          <a:stretch>
            <a:fillRect/>
          </a:stretch>
        </p:blipFill>
        <p:spPr bwMode="auto">
          <a:xfrm>
            <a:off x="0" y="-50800"/>
            <a:ext cx="9144000" cy="6908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ol_Photo\IMG2327A.jpg"/>
          <p:cNvPicPr>
            <a:picLocks noChangeAspect="1" noChangeArrowheads="1"/>
          </p:cNvPicPr>
          <p:nvPr/>
        </p:nvPicPr>
        <p:blipFill>
          <a:blip r:embed="rId2" cstate="print"/>
          <a:srcRect/>
          <a:stretch>
            <a:fillRect/>
          </a:stretch>
        </p:blipFill>
        <p:spPr bwMode="auto">
          <a:xfrm rot="5400000">
            <a:off x="1142998" y="-1143001"/>
            <a:ext cx="6858000" cy="9144003"/>
          </a:xfrm>
          <a:prstGeom prst="rect">
            <a:avLst/>
          </a:prstGeom>
          <a:noFill/>
        </p:spPr>
      </p:pic>
      <p:pic>
        <p:nvPicPr>
          <p:cNvPr id="2051" name="Picture 3" descr="E:\Cool_Photo\IMG2461A.jpg"/>
          <p:cNvPicPr>
            <a:picLocks noChangeAspect="1" noChangeArrowheads="1"/>
          </p:cNvPicPr>
          <p:nvPr/>
        </p:nvPicPr>
        <p:blipFill>
          <a:blip r:embed="rId3" cstate="print"/>
          <a:srcRect/>
          <a:stretch>
            <a:fillRect/>
          </a:stretch>
        </p:blipFill>
        <p:spPr bwMode="auto">
          <a:xfrm>
            <a:off x="0" y="-50800"/>
            <a:ext cx="9144000" cy="6908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324600"/>
          </a:xfrm>
        </p:spPr>
        <p:txBody>
          <a:bodyPr>
            <a:normAutofit/>
          </a:bodyPr>
          <a:lstStyle/>
          <a:p>
            <a:pPr>
              <a:buNone/>
            </a:pPr>
            <a:r>
              <a:rPr lang="en-US" dirty="0" smtClean="0"/>
              <a:t> </a:t>
            </a:r>
          </a:p>
          <a:p>
            <a:r>
              <a:rPr lang="en-US" dirty="0" smtClean="0"/>
              <a:t>At this point, growth of peptide chain starts with formation of a peptide bond between the amino group of L-</a:t>
            </a:r>
            <a:r>
              <a:rPr lang="en-US" dirty="0" err="1" smtClean="0"/>
              <a:t>alanine</a:t>
            </a:r>
            <a:r>
              <a:rPr lang="en-US" dirty="0" smtClean="0"/>
              <a:t> and carboxyl group of N-acetyl </a:t>
            </a:r>
            <a:r>
              <a:rPr lang="en-US" dirty="0" err="1" smtClean="0"/>
              <a:t>muramic</a:t>
            </a:r>
            <a:r>
              <a:rPr lang="en-US" dirty="0" smtClean="0"/>
              <a:t> acid moiety of UDP-NAM. Subsequently, D-glutamate, L-lysine and the </a:t>
            </a:r>
            <a:r>
              <a:rPr lang="en-US" dirty="0" err="1" smtClean="0"/>
              <a:t>dipeptide</a:t>
            </a:r>
            <a:r>
              <a:rPr lang="en-US" dirty="0" smtClean="0"/>
              <a:t> D-</a:t>
            </a:r>
            <a:r>
              <a:rPr lang="en-US" dirty="0" err="1" smtClean="0"/>
              <a:t>alanyl</a:t>
            </a:r>
            <a:r>
              <a:rPr lang="en-US" dirty="0" smtClean="0"/>
              <a:t>-D-</a:t>
            </a:r>
            <a:r>
              <a:rPr lang="en-US" dirty="0" err="1" smtClean="0"/>
              <a:t>alanine</a:t>
            </a:r>
            <a:r>
              <a:rPr lang="en-US" dirty="0" smtClean="0"/>
              <a:t> are successively attached.</a:t>
            </a:r>
          </a:p>
          <a:p>
            <a:pPr>
              <a:buNone/>
            </a:pPr>
            <a:r>
              <a:rPr lang="en-US" dirty="0" smtClean="0"/>
              <a:t> </a:t>
            </a:r>
          </a:p>
          <a:p>
            <a:r>
              <a:rPr lang="en-US" dirty="0" smtClean="0"/>
              <a:t>Notably, a peptide of this kind cannot be synthesized by the usual mechanisms of protein biosynthesis because it contains D-amino acids (formed from their L-isomers by </a:t>
            </a:r>
            <a:r>
              <a:rPr lang="en-US" dirty="0" err="1" smtClean="0"/>
              <a:t>racemases</a:t>
            </a:r>
            <a:r>
              <a:rPr lang="en-US" dirty="0" smtClean="0"/>
              <a:t>) and ɤ-peptide bond.</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00"/>
          </a:solidFill>
        </p:spPr>
        <p:txBody>
          <a:bodyPr>
            <a:normAutofit fontScale="90000"/>
          </a:bodyPr>
          <a:lstStyle/>
          <a:p>
            <a:r>
              <a:rPr lang="en-US" sz="2800" dirty="0" smtClean="0"/>
              <a:t>synthesis of </a:t>
            </a:r>
            <a:r>
              <a:rPr lang="en-US" sz="2800" dirty="0" err="1" smtClean="0"/>
              <a:t>pentepeptide</a:t>
            </a:r>
            <a:r>
              <a:rPr lang="en-US" sz="2800" dirty="0" smtClean="0"/>
              <a:t> attached to UDP-NAM</a:t>
            </a:r>
            <a:br>
              <a:rPr lang="en-US" sz="2800" dirty="0" smtClean="0"/>
            </a:br>
            <a:r>
              <a:rPr lang="en-US" sz="2800" dirty="0" smtClean="0"/>
              <a:t> </a:t>
            </a:r>
            <a:br>
              <a:rPr lang="en-US" sz="2800" dirty="0" smtClean="0"/>
            </a:br>
            <a:endParaRPr lang="en-US" sz="2800" dirty="0"/>
          </a:p>
        </p:txBody>
      </p:sp>
      <p:pic>
        <p:nvPicPr>
          <p:cNvPr id="12" name="Picture 6" descr="E:\Cool_Photo\IMG2336A.jpg"/>
          <p:cNvPicPr>
            <a:picLocks noGrp="1" noChangeAspect="1" noChangeArrowheads="1"/>
          </p:cNvPicPr>
          <p:nvPr>
            <p:ph idx="1"/>
          </p:nvPr>
        </p:nvPicPr>
        <p:blipFill>
          <a:blip r:embed="rId2" cstate="print"/>
          <a:srcRect/>
          <a:stretch>
            <a:fillRect/>
          </a:stretch>
        </p:blipFill>
        <p:spPr bwMode="auto">
          <a:xfrm>
            <a:off x="0" y="571500"/>
            <a:ext cx="9144000" cy="6286500"/>
          </a:xfrm>
          <a:prstGeom prst="rect">
            <a:avLst/>
          </a:prstGeom>
          <a:noFill/>
        </p:spPr>
      </p:pic>
      <p:pic>
        <p:nvPicPr>
          <p:cNvPr id="3075" name="Picture 3" descr="E:\Cool_Photo\IMG2462A.jpg"/>
          <p:cNvPicPr>
            <a:picLocks noChangeAspect="1" noChangeArrowheads="1"/>
          </p:cNvPicPr>
          <p:nvPr/>
        </p:nvPicPr>
        <p:blipFill>
          <a:blip r:embed="rId3" cstate="print"/>
          <a:srcRect/>
          <a:stretch>
            <a:fillRect/>
          </a:stretch>
        </p:blipFill>
        <p:spPr bwMode="auto">
          <a:xfrm rot="16200000">
            <a:off x="1143000" y="-1143000"/>
            <a:ext cx="6858000" cy="9144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normAutofit/>
          </a:bodyPr>
          <a:lstStyle/>
          <a:p>
            <a:r>
              <a:rPr lang="en-US" sz="2400" dirty="0" smtClean="0"/>
              <a:t>Transfer of the sugar peptide unit to a carrier lipid</a:t>
            </a:r>
            <a:br>
              <a:rPr lang="en-US" sz="2400" dirty="0" smtClean="0"/>
            </a:br>
            <a:r>
              <a:rPr lang="en-US" sz="2400" dirty="0" smtClean="0"/>
              <a:t> </a:t>
            </a:r>
            <a:br>
              <a:rPr lang="en-US" sz="2400" dirty="0" smtClean="0"/>
            </a:br>
            <a:endParaRPr lang="en-US" sz="2400" dirty="0"/>
          </a:p>
        </p:txBody>
      </p:sp>
      <p:pic>
        <p:nvPicPr>
          <p:cNvPr id="6147" name="Picture 3" descr="E:\Cool_Photo\IMG2339A.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pic>
        <p:nvPicPr>
          <p:cNvPr id="4098" name="Picture 2" descr="E:\Cool_Photo\IMG2463A.jpg"/>
          <p:cNvPicPr>
            <a:picLocks noChangeAspect="1" noChangeArrowheads="1"/>
          </p:cNvPicPr>
          <p:nvPr/>
        </p:nvPicPr>
        <p:blipFill>
          <a:blip r:embed="rId3" cstate="print"/>
          <a:srcRect/>
          <a:stretch>
            <a:fillRect/>
          </a:stretch>
        </p:blipFill>
        <p:spPr bwMode="auto">
          <a:xfrm rot="16200000">
            <a:off x="1143000" y="-1143000"/>
            <a:ext cx="6858000" cy="9144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Autofit/>
          </a:bodyPr>
          <a:lstStyle/>
          <a:p>
            <a:r>
              <a:rPr lang="en-US" sz="3200" dirty="0" smtClean="0"/>
              <a:t>structure of carrier lipid in cell wall biosynthesis</a:t>
            </a:r>
            <a:br>
              <a:rPr lang="en-US" sz="3200" dirty="0" smtClean="0"/>
            </a:br>
            <a:endParaRPr lang="en-US" sz="3200" dirty="0"/>
          </a:p>
        </p:txBody>
      </p:sp>
      <p:pic>
        <p:nvPicPr>
          <p:cNvPr id="5123" name="Picture 3" descr="E:\Cool_Photo\IMG2338A.jpg"/>
          <p:cNvPicPr>
            <a:picLocks noGrp="1" noChangeAspect="1" noChangeArrowheads="1"/>
          </p:cNvPicPr>
          <p:nvPr>
            <p:ph idx="1"/>
          </p:nvPr>
        </p:nvPicPr>
        <p:blipFill>
          <a:blip r:embed="rId2" cstate="print"/>
          <a:srcRect/>
          <a:stretch>
            <a:fillRect/>
          </a:stretch>
        </p:blipFill>
        <p:spPr bwMode="auto">
          <a:xfrm>
            <a:off x="0" y="971550"/>
            <a:ext cx="9144000" cy="5886450"/>
          </a:xfrm>
          <a:prstGeom prst="rect">
            <a:avLst/>
          </a:prstGeom>
          <a:noFill/>
        </p:spPr>
      </p:pic>
      <p:pic>
        <p:nvPicPr>
          <p:cNvPr id="5122" name="Picture 2" descr="E:\Cool_Photo\IMG2464A.jpg"/>
          <p:cNvPicPr>
            <a:picLocks noChangeAspect="1" noChangeArrowheads="1"/>
          </p:cNvPicPr>
          <p:nvPr/>
        </p:nvPicPr>
        <p:blipFill>
          <a:blip r:embed="rId3" cstate="print"/>
          <a:srcRect/>
          <a:stretch>
            <a:fillRect/>
          </a:stretch>
        </p:blipFill>
        <p:spPr bwMode="auto">
          <a:xfrm rot="16200000">
            <a:off x="1143000" y="-1143000"/>
            <a:ext cx="6858000" cy="9144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fontScale="90000"/>
          </a:bodyPr>
          <a:lstStyle/>
          <a:p>
            <a:r>
              <a:rPr lang="en-US" dirty="0" smtClean="0"/>
              <a:t>SYNTHESIS OF A DISECCHARIDE-PEPTIDE UNIT ATTACHED TO A CARRIER LIPID</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Step 3 involves addition of NAG to the NAM-moiety of the sugar-peptide and carrier lipid unit. UDP-NAG, the activated sugar donor reacts with C-4 of the NAM unit to form a β-1,4 </a:t>
            </a:r>
            <a:r>
              <a:rPr lang="en-US" dirty="0" err="1" smtClean="0"/>
              <a:t>glycosidic</a:t>
            </a:r>
            <a:r>
              <a:rPr lang="en-US" dirty="0" smtClean="0"/>
              <a:t> linkage between these sugars and the free α-carboxyl group of D-</a:t>
            </a:r>
            <a:r>
              <a:rPr lang="en-US" dirty="0" err="1" smtClean="0"/>
              <a:t>glutamic</a:t>
            </a:r>
            <a:r>
              <a:rPr lang="en-US" dirty="0" smtClean="0"/>
              <a:t> acid in the peptide is </a:t>
            </a:r>
            <a:r>
              <a:rPr lang="en-US" dirty="0" err="1" smtClean="0"/>
              <a:t>amidated</a:t>
            </a:r>
            <a:r>
              <a:rPr lang="en-US" dirty="0" smtClean="0"/>
              <a:t> by N</a:t>
            </a:r>
            <a:r>
              <a:rPr lang="en-US" baseline="30000" dirty="0" smtClean="0"/>
              <a:t>+</a:t>
            </a:r>
            <a:r>
              <a:rPr lang="en-US" dirty="0" smtClean="0"/>
              <a:t>H4 in a reaction that is </a:t>
            </a:r>
            <a:r>
              <a:rPr lang="en-US" u="sng" dirty="0" smtClean="0"/>
              <a:t>driven by hydrolysis of ATP</a:t>
            </a:r>
            <a:r>
              <a:rPr lang="en-US" dirty="0" smtClean="0"/>
              <a:t>. A </a:t>
            </a:r>
            <a:r>
              <a:rPr lang="en-US" dirty="0" err="1" smtClean="0"/>
              <a:t>penta</a:t>
            </a:r>
            <a:r>
              <a:rPr lang="en-US" dirty="0" smtClean="0"/>
              <a:t>-glycine bridge is then added to the ϵ-amino group of the peptide lysine residue. This chain of five glycine residues is formed by successive transfer of single </a:t>
            </a:r>
            <a:r>
              <a:rPr lang="en-US" dirty="0" err="1" smtClean="0"/>
              <a:t>glucine</a:t>
            </a:r>
            <a:r>
              <a:rPr lang="en-US" dirty="0" smtClean="0"/>
              <a:t> residues from </a:t>
            </a:r>
            <a:r>
              <a:rPr lang="en-US" dirty="0" err="1" smtClean="0"/>
              <a:t>glycyl-tRNA</a:t>
            </a:r>
            <a:r>
              <a:rPr lang="en-US" dirty="0" smtClean="0"/>
              <a:t>. This reaction is unique in that </a:t>
            </a:r>
            <a:r>
              <a:rPr lang="en-US" dirty="0" err="1" smtClean="0"/>
              <a:t>tRNA</a:t>
            </a:r>
            <a:r>
              <a:rPr lang="en-US" dirty="0" smtClean="0"/>
              <a:t> otherwise serves as an amino acid donor only in protein synthesis on </a:t>
            </a:r>
            <a:r>
              <a:rPr lang="en-US" dirty="0" err="1" smtClean="0"/>
              <a:t>robosomes</a:t>
            </a:r>
            <a:r>
              <a:rPr lang="en-US" dirty="0" smtClean="0"/>
              <a:t>. Construction of the basic structural unit of the cell wall is now complete.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7330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Receptors </a:t>
            </a:r>
            <a:r>
              <a:rPr lang="en-US" sz="3600" dirty="0" smtClean="0">
                <a:latin typeface="Times New Roman" pitchFamily="18" charset="0"/>
                <a:ea typeface="Calibri" pitchFamily="34" charset="0"/>
                <a:cs typeface="Times New Roman" pitchFamily="18" charset="0"/>
              </a:rPr>
              <a:t>of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GABA </a:t>
            </a:r>
            <a:r>
              <a:rPr lang="en-US" sz="3600" dirty="0">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 react with variety of pharmacologically active agents such as </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benzodiazepines and barbiturates</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3600" dirty="0">
                <a:latin typeface="Times New Roman" pitchFamily="18" charset="0"/>
                <a:ea typeface="Calibri" pitchFamily="34" charset="0"/>
                <a:cs typeface="Times New Roman" pitchFamily="18" charset="0"/>
              </a:rPr>
              <a:t>R</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eceptors Glycine </a:t>
            </a:r>
            <a:r>
              <a:rPr lang="en-US" sz="3600" dirty="0" smtClean="0">
                <a:latin typeface="Times New Roman" pitchFamily="18" charset="0"/>
                <a:ea typeface="Calibri" pitchFamily="34" charset="0"/>
                <a:cs typeface="Times New Roman" pitchFamily="18" charset="0"/>
              </a:rPr>
              <a:t>in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CNS also</a:t>
            </a:r>
            <a:r>
              <a:rPr lang="en-US" sz="3600" dirty="0">
                <a:latin typeface="Times New Roman" pitchFamily="18" charset="0"/>
                <a:ea typeface="Calibri" pitchFamily="34" charset="0"/>
                <a:cs typeface="Times New Roman" pitchFamily="18" charset="0"/>
              </a:rPr>
              <a:t> </a:t>
            </a:r>
            <a:r>
              <a:rPr lang="en-US" sz="3600" dirty="0" smtClean="0">
                <a:latin typeface="Times New Roman" pitchFamily="18" charset="0"/>
                <a:ea typeface="Calibri" pitchFamily="34" charset="0"/>
                <a:cs typeface="Times New Roman" pitchFamily="18" charset="0"/>
              </a:rPr>
              <a:t>are binded by</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strychnine</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highly poisonous alkaloid obtained from </a:t>
            </a:r>
            <a:r>
              <a:rPr kumimoji="0" lang="en-US" sz="3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nux vomica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related plants of the genus strychnos. This poison has been used in very small amounts as a CNS stimulant (How could it possibly work?).</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Title 5"/>
          <p:cNvSpPr>
            <a:spLocks noGrp="1"/>
          </p:cNvSpPr>
          <p:nvPr>
            <p:ph type="title"/>
          </p:nvPr>
        </p:nvSpPr>
        <p:spPr>
          <a:xfrm>
            <a:off x="0" y="-81471"/>
            <a:ext cx="9144000" cy="1200329"/>
          </a:xfrm>
          <a:prstGeom prst="rect">
            <a:avLst/>
          </a:prstGeom>
          <a:solidFill>
            <a:srgbClr val="FFFF00"/>
          </a:solidFill>
        </p:spPr>
        <p:txBody>
          <a:bodyPr wrap="square">
            <a:spAutoFit/>
          </a:bodyPr>
          <a:lstStyle/>
          <a:p>
            <a:r>
              <a:rPr lang="en-US" sz="2400" dirty="0" smtClean="0"/>
              <a:t>synthesis of disaccharide peptide unit attached to carrier lipid</a:t>
            </a:r>
            <a:br>
              <a:rPr lang="en-US" sz="2400" dirty="0" smtClean="0"/>
            </a:br>
            <a:endParaRPr lang="en-US" sz="2400" dirty="0"/>
          </a:p>
        </p:txBody>
      </p:sp>
      <p:pic>
        <p:nvPicPr>
          <p:cNvPr id="9218" name="Picture 2" descr="E:\Cool_Photo\IMG2340A.jpg"/>
          <p:cNvPicPr>
            <a:picLocks noChangeAspect="1" noChangeArrowheads="1"/>
          </p:cNvPicPr>
          <p:nvPr/>
        </p:nvPicPr>
        <p:blipFill>
          <a:blip r:embed="rId2" cstate="print"/>
          <a:srcRect/>
          <a:stretch>
            <a:fillRect/>
          </a:stretch>
        </p:blipFill>
        <p:spPr bwMode="auto">
          <a:xfrm rot="5400000">
            <a:off x="1485900" y="-800100"/>
            <a:ext cx="6172200" cy="9144000"/>
          </a:xfrm>
          <a:prstGeom prst="rect">
            <a:avLst/>
          </a:prstGeom>
          <a:noFill/>
        </p:spPr>
      </p:pic>
      <p:pic>
        <p:nvPicPr>
          <p:cNvPr id="6146" name="Picture 2" descr="E:\Cool_Photo\IMG2465A.jpg"/>
          <p:cNvPicPr>
            <a:picLocks noChangeAspect="1" noChangeArrowheads="1"/>
          </p:cNvPicPr>
          <p:nvPr/>
        </p:nvPicPr>
        <p:blipFill>
          <a:blip r:embed="rId3" cstate="print"/>
          <a:srcRect/>
          <a:stretch>
            <a:fillRect/>
          </a:stretch>
        </p:blipFill>
        <p:spPr bwMode="auto">
          <a:xfrm>
            <a:off x="0" y="660400"/>
            <a:ext cx="9144000" cy="61976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2362200"/>
          </a:xfrm>
        </p:spPr>
        <p:txBody>
          <a:bodyPr>
            <a:normAutofit/>
          </a:bodyPr>
          <a:lstStyle/>
          <a:p>
            <a:r>
              <a:rPr lang="en-US" sz="2400" dirty="0" smtClean="0"/>
              <a:t> </a:t>
            </a:r>
            <a:br>
              <a:rPr lang="en-US" sz="2400" dirty="0" smtClean="0"/>
            </a:br>
            <a:r>
              <a:rPr lang="en-US" sz="2400" dirty="0" smtClean="0"/>
              <a:t>TRANSFER OF THE DISACCHARIDE-PEPTIDE UNIT TO A GROWING POLYSACCHARIDE CHAIN</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The disaccharide peptide unit is transferred from the carrier lipid to the non-reducing end of the growing </a:t>
            </a:r>
            <a:r>
              <a:rPr lang="en-US" dirty="0" err="1" smtClean="0"/>
              <a:t>plysccharide</a:t>
            </a:r>
            <a:r>
              <a:rPr lang="en-US" dirty="0" smtClean="0"/>
              <a:t> chain. In this process, the C-1 carbon of the NAM moiety is activated because it is linked to carrier by a pyrophosphate bond. The C-1 carbon atom of the activated NAM unit reacts with C-4 of the NAG terminal of a growing polysaccharide chain to form a β-1,4 </a:t>
            </a:r>
            <a:r>
              <a:rPr lang="en-US" dirty="0" err="1" smtClean="0"/>
              <a:t>glycosidic</a:t>
            </a:r>
            <a:r>
              <a:rPr lang="en-US" dirty="0" smtClean="0"/>
              <a:t> bond</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00"/>
          </a:solidFill>
        </p:spPr>
        <p:txBody>
          <a:bodyPr>
            <a:noAutofit/>
          </a:bodyPr>
          <a:lstStyle/>
          <a:p>
            <a:r>
              <a:rPr lang="en-US" sz="1800" dirty="0" smtClean="0"/>
              <a:t>Transfer of the disaccharide-peptide unit to a growing polysaccharide chain]</a:t>
            </a:r>
            <a:br>
              <a:rPr lang="en-US" sz="1800" dirty="0" smtClean="0"/>
            </a:br>
            <a:endParaRPr lang="en-US" sz="1800" dirty="0"/>
          </a:p>
        </p:txBody>
      </p:sp>
      <p:pic>
        <p:nvPicPr>
          <p:cNvPr id="3076" name="Picture 4" descr="E:\Cool_Photo\IMG2341A.jpg"/>
          <p:cNvPicPr>
            <a:picLocks noGrp="1" noChangeAspect="1" noChangeArrowheads="1"/>
          </p:cNvPicPr>
          <p:nvPr>
            <p:ph idx="1"/>
          </p:nvPr>
        </p:nvPicPr>
        <p:blipFill>
          <a:blip r:embed="rId2" cstate="print"/>
          <a:srcRect/>
          <a:stretch>
            <a:fillRect/>
          </a:stretch>
        </p:blipFill>
        <p:spPr bwMode="auto">
          <a:xfrm>
            <a:off x="0" y="838200"/>
            <a:ext cx="9144000" cy="6019800"/>
          </a:xfrm>
          <a:prstGeom prst="rect">
            <a:avLst/>
          </a:prstGeom>
          <a:noFill/>
        </p:spPr>
      </p:pic>
      <p:pic>
        <p:nvPicPr>
          <p:cNvPr id="7170" name="Picture 2" descr="E:\Cool_Photo\IMG2467A.jpg"/>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Cool_Photo\IMG2348A.jpg"/>
          <p:cNvPicPr>
            <a:picLocks noChangeAspect="1" noChangeArrowheads="1"/>
          </p:cNvPicPr>
          <p:nvPr/>
        </p:nvPicPr>
        <p:blipFill>
          <a:blip r:embed="rId2" cstate="print"/>
          <a:srcRect/>
          <a:stretch>
            <a:fillRect/>
          </a:stretch>
        </p:blipFill>
        <p:spPr bwMode="auto">
          <a:xfrm rot="5400000">
            <a:off x="1143000" y="-1143000"/>
            <a:ext cx="6858000" cy="9144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309360"/>
          </a:xfrm>
        </p:spPr>
        <p:txBody>
          <a:bodyPr/>
          <a:lstStyle/>
          <a:p>
            <a:r>
              <a:rPr lang="en-US" dirty="0" smtClean="0"/>
              <a:t>The lipid carrier is released in the pyrophosphate form. It is then </a:t>
            </a:r>
            <a:r>
              <a:rPr lang="en-US" dirty="0" err="1" smtClean="0"/>
              <a:t>hydrolysed</a:t>
            </a:r>
            <a:r>
              <a:rPr lang="en-US" dirty="0" smtClean="0"/>
              <a:t> to </a:t>
            </a:r>
            <a:r>
              <a:rPr lang="en-US" dirty="0" err="1" smtClean="0"/>
              <a:t>monophosphate</a:t>
            </a:r>
            <a:r>
              <a:rPr lang="en-US" dirty="0" smtClean="0"/>
              <a:t> form by a specific </a:t>
            </a:r>
            <a:r>
              <a:rPr lang="en-US" dirty="0" err="1" smtClean="0"/>
              <a:t>pyrophosphatese</a:t>
            </a:r>
            <a:r>
              <a:rPr lang="en-US" dirty="0" smtClean="0"/>
              <a:t>. This </a:t>
            </a:r>
            <a:r>
              <a:rPr lang="en-US" dirty="0" err="1" smtClean="0"/>
              <a:t>dephosphorylation</a:t>
            </a:r>
            <a:r>
              <a:rPr lang="en-US" dirty="0" smtClean="0"/>
              <a:t> step is essential for regeneration of the species that accept the sugar peptide unit from UDP. </a:t>
            </a:r>
            <a:r>
              <a:rPr lang="en-US" dirty="0" err="1" smtClean="0"/>
              <a:t>Bacitracin</a:t>
            </a:r>
            <a:r>
              <a:rPr lang="en-US" dirty="0" smtClean="0"/>
              <a:t>, a peptide antibiotic inhibits cell wall synthesis by blocking this step</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smtClean="0"/>
              <a:t>POLYSACCHARIDE CHAINS ARE CROSS-LINKED BY TRANSPEPTIDATION</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smtClean="0"/>
          </a:p>
          <a:p>
            <a:r>
              <a:rPr lang="en-US" dirty="0" smtClean="0"/>
              <a:t>Different polysaccharide chains are cross-linked by </a:t>
            </a:r>
            <a:r>
              <a:rPr lang="en-US" dirty="0" err="1" smtClean="0"/>
              <a:t>transpeptidation</a:t>
            </a:r>
            <a:r>
              <a:rPr lang="en-US" dirty="0" smtClean="0"/>
              <a:t>, thereby forming one enormous bag-shaped molecule. The amino-group at the end of one </a:t>
            </a:r>
            <a:r>
              <a:rPr lang="en-US" dirty="0" err="1" smtClean="0"/>
              <a:t>pentaglycine</a:t>
            </a:r>
            <a:r>
              <a:rPr lang="en-US" dirty="0" smtClean="0"/>
              <a:t> interacts with the peptide bond between the D-Ala-D-Ala residues in another peptide unit. </a:t>
            </a:r>
            <a:r>
              <a:rPr lang="en-US" u="sng" dirty="0" smtClean="0"/>
              <a:t>A peptide bond is formed between glycine and one of the D-</a:t>
            </a:r>
            <a:r>
              <a:rPr lang="en-US" u="sng" dirty="0" err="1" smtClean="0"/>
              <a:t>alanine</a:t>
            </a:r>
            <a:r>
              <a:rPr lang="en-US" u="sng" dirty="0" smtClean="0"/>
              <a:t> residues whereas the other D-ala residue is released</a:t>
            </a:r>
            <a:r>
              <a:rPr lang="en-US" dirty="0" smtClean="0"/>
              <a:t>. This reaction is </a:t>
            </a:r>
            <a:r>
              <a:rPr lang="en-US" dirty="0" err="1" smtClean="0"/>
              <a:t>catalysed</a:t>
            </a:r>
            <a:r>
              <a:rPr lang="en-US" dirty="0" smtClean="0"/>
              <a:t> by </a:t>
            </a:r>
            <a:r>
              <a:rPr lang="en-US" dirty="0" err="1" smtClean="0"/>
              <a:t>glycopeptide</a:t>
            </a:r>
            <a:r>
              <a:rPr lang="en-US" dirty="0" smtClean="0"/>
              <a:t> </a:t>
            </a:r>
            <a:r>
              <a:rPr lang="en-US" dirty="0" err="1" smtClean="0"/>
              <a:t>transpeptidase</a:t>
            </a:r>
            <a:r>
              <a:rPr lang="en-US" dirty="0" smtClean="0"/>
              <a:t> and no ATP is consumed and reaction uses free energy preserved in the D-ala-D-ala bond. This unusual formation of a peptide bond is necessary since the reaction takes place outside the cell membrane beyond the reach of ATP.</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31838"/>
          </a:xfrm>
        </p:spPr>
        <p:txBody>
          <a:bodyPr>
            <a:normAutofit fontScale="90000"/>
          </a:bodyPr>
          <a:lstStyle/>
          <a:p>
            <a:r>
              <a:rPr lang="en-US" dirty="0" smtClean="0"/>
              <a:t>½ page [cross linking of polysaccharide chains]</a:t>
            </a:r>
            <a:br>
              <a:rPr lang="en-US" dirty="0" smtClean="0"/>
            </a:br>
            <a:r>
              <a:rPr lang="en-US" dirty="0" smtClean="0"/>
              <a:t> </a:t>
            </a:r>
            <a:br>
              <a:rPr lang="en-US" dirty="0" smtClean="0"/>
            </a:br>
            <a:endParaRPr lang="en-US" dirty="0"/>
          </a:p>
        </p:txBody>
      </p:sp>
      <p:pic>
        <p:nvPicPr>
          <p:cNvPr id="8194" name="Picture 2" descr="E:\Cool_Photo\IMG2468A.jpg"/>
          <p:cNvPicPr>
            <a:picLocks noGrp="1" noChangeAspect="1" noChangeArrowheads="1"/>
          </p:cNvPicPr>
          <p:nvPr>
            <p:ph idx="1"/>
          </p:nvPr>
        </p:nvPicPr>
        <p:blipFill>
          <a:blip r:embed="rId2" cstate="print"/>
          <a:srcRect/>
          <a:stretch>
            <a:fillRect/>
          </a:stretch>
        </p:blipFill>
        <p:spPr bwMode="auto">
          <a:xfrm>
            <a:off x="0" y="-50800"/>
            <a:ext cx="9144000" cy="6908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PENICILLIN INGIBITS BACTERIAL CELL WALL SYNTHESIS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(0.25 page)Penicillin inhibits activity of the </a:t>
            </a:r>
            <a:r>
              <a:rPr lang="en-US" dirty="0" err="1" smtClean="0"/>
              <a:t>transpeptidase</a:t>
            </a:r>
            <a:r>
              <a:rPr lang="en-US" dirty="0" smtClean="0"/>
              <a:t> that cross-links different </a:t>
            </a:r>
            <a:r>
              <a:rPr lang="en-US" dirty="0" err="1" smtClean="0"/>
              <a:t>peptidoglycan</a:t>
            </a:r>
            <a:r>
              <a:rPr lang="en-US" dirty="0" smtClean="0"/>
              <a:t> strands. 		</a:t>
            </a:r>
          </a:p>
        </p:txBody>
      </p:sp>
      <p:pic>
        <p:nvPicPr>
          <p:cNvPr id="3074" name="Picture 2" descr="E:\Cool_Photo\IMG2353A.jpg"/>
          <p:cNvPicPr>
            <a:picLocks noChangeAspect="1" noChangeArrowheads="1"/>
          </p:cNvPicPr>
          <p:nvPr/>
        </p:nvPicPr>
        <p:blipFill>
          <a:blip r:embed="rId2" cstate="print"/>
          <a:srcRect/>
          <a:stretch>
            <a:fillRect/>
          </a:stretch>
        </p:blipFill>
        <p:spPr bwMode="auto">
          <a:xfrm>
            <a:off x="1219200" y="3124200"/>
            <a:ext cx="6705600" cy="3733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309360"/>
          </a:xfrm>
        </p:spPr>
        <p:txBody>
          <a:bodyPr>
            <a:normAutofit/>
          </a:bodyPr>
          <a:lstStyle/>
          <a:p>
            <a:pPr>
              <a:buNone/>
            </a:pPr>
            <a:r>
              <a:rPr lang="en-US" dirty="0" smtClean="0"/>
              <a:t> </a:t>
            </a:r>
          </a:p>
          <a:p>
            <a:r>
              <a:rPr lang="en-US" dirty="0" smtClean="0"/>
              <a:t>Usually, the </a:t>
            </a:r>
            <a:r>
              <a:rPr lang="en-US" dirty="0" err="1" smtClean="0"/>
              <a:t>transpeptidase</a:t>
            </a:r>
            <a:r>
              <a:rPr lang="en-US" dirty="0" smtClean="0"/>
              <a:t> forms an </a:t>
            </a:r>
            <a:r>
              <a:rPr lang="en-US" dirty="0" err="1" smtClean="0"/>
              <a:t>acyl</a:t>
            </a:r>
            <a:r>
              <a:rPr lang="en-US" dirty="0" smtClean="0"/>
              <a:t> intermediate with the </a:t>
            </a:r>
            <a:r>
              <a:rPr lang="en-US" dirty="0" err="1" smtClean="0"/>
              <a:t>penuthmate</a:t>
            </a:r>
            <a:r>
              <a:rPr lang="en-US" dirty="0" smtClean="0"/>
              <a:t> D-ala residue of the peptide. This </a:t>
            </a:r>
            <a:r>
              <a:rPr lang="en-US" dirty="0" err="1" smtClean="0"/>
              <a:t>acyl</a:t>
            </a:r>
            <a:r>
              <a:rPr lang="en-US" dirty="0" smtClean="0"/>
              <a:t>-enzyme intermediate then reacts with amino group of the terminal glycine in another peptide</a:t>
            </a:r>
            <a:r>
              <a:rPr lang="en-US" u="sng" dirty="0" smtClean="0"/>
              <a:t> </a:t>
            </a:r>
          </a:p>
          <a:p>
            <a:r>
              <a:rPr lang="en-US" u="sng" dirty="0" smtClean="0"/>
              <a:t>Thus, penicillin inhibits </a:t>
            </a:r>
            <a:r>
              <a:rPr lang="en-US" u="sng" dirty="0" err="1" smtClean="0"/>
              <a:t>transpeptidase</a:t>
            </a:r>
            <a:r>
              <a:rPr lang="en-US" u="sng" dirty="0" smtClean="0"/>
              <a:t> by forming a covalent bond with a residue at the active</a:t>
            </a:r>
            <a:r>
              <a:rPr lang="en-US" dirty="0" smtClean="0"/>
              <a:t> site of the enzyme giving rise to an </a:t>
            </a:r>
            <a:r>
              <a:rPr lang="en-US" dirty="0" err="1" smtClean="0"/>
              <a:t>acyl</a:t>
            </a:r>
            <a:r>
              <a:rPr lang="en-US" dirty="0" smtClean="0"/>
              <a:t>-enzyme intermediate (</a:t>
            </a:r>
            <a:r>
              <a:rPr lang="en-US" dirty="0" err="1" smtClean="0"/>
              <a:t>penicillinoyl</a:t>
            </a:r>
            <a:r>
              <a:rPr lang="en-US" dirty="0" smtClean="0"/>
              <a:t>-enzyme complex) that does not undergo </a:t>
            </a:r>
            <a:r>
              <a:rPr lang="en-US" dirty="0" err="1" smtClean="0"/>
              <a:t>deacylation</a:t>
            </a:r>
            <a:r>
              <a:rPr lang="en-US" dirty="0" smtClean="0"/>
              <a:t> hence the </a:t>
            </a:r>
            <a:r>
              <a:rPr lang="en-US" dirty="0" err="1" smtClean="0"/>
              <a:t>transpeptidase</a:t>
            </a:r>
            <a:r>
              <a:rPr lang="en-US" dirty="0" smtClean="0"/>
              <a:t> is irreversibly inhibited by penicillin. Thus, penicillin is a </a:t>
            </a:r>
            <a:r>
              <a:rPr lang="en-US" u="sng" dirty="0" smtClean="0"/>
              <a:t>transition-state enzyme analog</a:t>
            </a:r>
            <a:r>
              <a:rPr lang="en-US" dirty="0" smtClean="0"/>
              <a: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¼ page [structure of penicillin</a:t>
            </a:r>
            <a:endParaRPr lang="en-US" dirty="0"/>
          </a:p>
        </p:txBody>
      </p:sp>
      <p:pic>
        <p:nvPicPr>
          <p:cNvPr id="9218" name="Picture 2" descr="E:\Cool_Photo\IMG2469A.jpg"/>
          <p:cNvPicPr>
            <a:picLocks noGrp="1" noChangeAspect="1" noChangeArrowheads="1"/>
          </p:cNvPicPr>
          <p:nvPr>
            <p:ph idx="1"/>
          </p:nvPr>
        </p:nvPicPr>
        <p:blipFill>
          <a:blip r:embed="rId2" cstate="print"/>
          <a:srcRect/>
          <a:stretch>
            <a:fillRect/>
          </a:stretch>
        </p:blipFill>
        <p:spPr bwMode="auto">
          <a:xfrm>
            <a:off x="0" y="-50800"/>
            <a:ext cx="9144000" cy="690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www.top10source.com/wp-content/uploads/2010/05/Strychnin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a:xfrm>
            <a:off x="0" y="0"/>
            <a:ext cx="3429000" cy="1417638"/>
          </a:xfrm>
        </p:spPr>
        <p:txBody>
          <a:bodyPr/>
          <a:lstStyle/>
          <a:p>
            <a:r>
              <a:rPr lang="en-US" dirty="0" smtClean="0"/>
              <a:t>Strychnine</a:t>
            </a:r>
            <a:endParaRPr lang="en-US" dirty="0"/>
          </a:p>
        </p:txBody>
      </p:sp>
      <p:sp>
        <p:nvSpPr>
          <p:cNvPr id="6" name="Content Placeholder 5"/>
          <p:cNvSpPr>
            <a:spLocks noGrp="1"/>
          </p:cNvSpPr>
          <p:nvPr>
            <p:ph sz="half" idx="1"/>
          </p:nvPr>
        </p:nvSpPr>
        <p:spPr>
          <a:xfrm>
            <a:off x="0" y="1447800"/>
            <a:ext cx="5334000" cy="5410200"/>
          </a:xfrm>
        </p:spPr>
        <p:txBody>
          <a:bodyPr>
            <a:normAutofit lnSpcReduction="10000"/>
          </a:bodyPr>
          <a:lstStyle/>
          <a:p>
            <a:r>
              <a:rPr lang="en-US" dirty="0" smtClean="0"/>
              <a:t>Strychnine is obtained from nux vomica and is a stimulant causing excitation of all portions of the CNS  by blocking postsynaptic inhibition of neural impulses  hence increased reflex excitability .It primarily cause loss of inhibition on  the motor nerves in the spinal cord causing muscles to contraction simultaneously i.e. convulsions. It also stimulates the cerebral cortex</a:t>
            </a:r>
          </a:p>
          <a:p>
            <a:endParaRPr lang="en-US" dirty="0"/>
          </a:p>
        </p:txBody>
      </p:sp>
      <p:pic>
        <p:nvPicPr>
          <p:cNvPr id="8" name="Picture 3" descr="C:\Documents and Settings\Dr. Kimaiga H.O\My Documents\MOVIES\Strychnine.jpg"/>
          <p:cNvPicPr>
            <a:picLocks noGrp="1" noChangeAspect="1" noChangeArrowheads="1"/>
          </p:cNvPicPr>
          <p:nvPr>
            <p:ph sz="half" idx="2"/>
          </p:nvPr>
        </p:nvPicPr>
        <p:blipFill>
          <a:blip r:embed="rId2" cstate="print"/>
          <a:srcRect/>
          <a:stretch>
            <a:fillRect/>
          </a:stretch>
        </p:blipFill>
        <p:spPr bwMode="auto">
          <a:xfrm>
            <a:off x="5334000" y="3764411"/>
            <a:ext cx="3810000" cy="3093590"/>
          </a:xfrm>
          <a:prstGeom prst="rect">
            <a:avLst/>
          </a:prstGeom>
          <a:noFill/>
        </p:spPr>
      </p:pic>
      <p:pic>
        <p:nvPicPr>
          <p:cNvPr id="30725" name="Picture 5" descr="C:\Documents and Settings\Dr. Kimaiga H.O\My Documents\MOVIES\images.jpg"/>
          <p:cNvPicPr>
            <a:picLocks noChangeAspect="1" noChangeArrowheads="1"/>
          </p:cNvPicPr>
          <p:nvPr/>
        </p:nvPicPr>
        <p:blipFill>
          <a:blip r:embed="rId3" cstate="print"/>
          <a:srcRect/>
          <a:stretch>
            <a:fillRect/>
          </a:stretch>
        </p:blipFill>
        <p:spPr bwMode="auto">
          <a:xfrm>
            <a:off x="6901944" y="1"/>
            <a:ext cx="2242056" cy="1676400"/>
          </a:xfrm>
          <a:prstGeom prst="rect">
            <a:avLst/>
          </a:prstGeom>
          <a:noFill/>
        </p:spPr>
      </p:pic>
      <p:pic>
        <p:nvPicPr>
          <p:cNvPr id="30726" name="Picture 6" descr="C:\Documents and Settings\Dr. Kimaiga H.O\My Documents\MOVIES\images.jpg"/>
          <p:cNvPicPr>
            <a:picLocks noChangeAspect="1" noChangeArrowheads="1"/>
          </p:cNvPicPr>
          <p:nvPr/>
        </p:nvPicPr>
        <p:blipFill>
          <a:blip r:embed="rId4" cstate="print"/>
          <a:srcRect/>
          <a:stretch>
            <a:fillRect/>
          </a:stretch>
        </p:blipFill>
        <p:spPr bwMode="auto">
          <a:xfrm>
            <a:off x="6066593" y="1676400"/>
            <a:ext cx="3077408" cy="20478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dirty="0" smtClean="0"/>
              <a:t>½ page [formation of </a:t>
            </a:r>
            <a:r>
              <a:rPr lang="en-US" dirty="0" err="1" smtClean="0"/>
              <a:t>acyl</a:t>
            </a:r>
            <a:r>
              <a:rPr lang="en-US" dirty="0" smtClean="0"/>
              <a:t>-enzyme intermediate during </a:t>
            </a:r>
            <a:r>
              <a:rPr lang="en-US" dirty="0" err="1" smtClean="0"/>
              <a:t>transpeptidation</a:t>
            </a:r>
            <a:r>
              <a:rPr lang="en-US" dirty="0" smtClean="0"/>
              <a:t>]</a:t>
            </a:r>
            <a:br>
              <a:rPr lang="en-US" dirty="0" smtClean="0"/>
            </a:br>
            <a:r>
              <a:rPr lang="en-US" dirty="0" smtClean="0"/>
              <a:t> </a:t>
            </a:r>
            <a:br>
              <a:rPr lang="en-US" dirty="0" smtClean="0"/>
            </a:br>
            <a:endParaRPr lang="en-US" dirty="0"/>
          </a:p>
        </p:txBody>
      </p:sp>
      <p:pic>
        <p:nvPicPr>
          <p:cNvPr id="10242" name="Picture 2" descr="E:\Cool_Photo\IMG2470A.jpg"/>
          <p:cNvPicPr>
            <a:picLocks noGrp="1" noChangeAspect="1" noChangeArrowheads="1"/>
          </p:cNvPicPr>
          <p:nvPr>
            <p:ph idx="1"/>
          </p:nvPr>
        </p:nvPicPr>
        <p:blipFill>
          <a:blip r:embed="rId2" cstate="print"/>
          <a:srcRect/>
          <a:stretch>
            <a:fillRect/>
          </a:stretch>
        </p:blipFill>
        <p:spPr bwMode="auto">
          <a:xfrm>
            <a:off x="0" y="-50800"/>
            <a:ext cx="9144000" cy="6908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Penicillin (a transition-state analog) is an effective inhibitor of </a:t>
            </a:r>
            <a:r>
              <a:rPr lang="en-US" dirty="0" err="1" smtClean="0"/>
              <a:t>transpeptidase</a:t>
            </a:r>
            <a:r>
              <a:rPr lang="en-US" dirty="0" smtClean="0"/>
              <a:t> because </a:t>
            </a:r>
          </a:p>
          <a:p>
            <a:pPr marL="651510" lvl="0" indent="-514350">
              <a:buFont typeface="+mj-lt"/>
              <a:buAutoNum type="arabicPeriod"/>
            </a:pPr>
            <a:r>
              <a:rPr lang="en-US" dirty="0" smtClean="0"/>
              <a:t>penicillin resembles R</a:t>
            </a:r>
            <a:r>
              <a:rPr lang="en-US" baseline="30000" dirty="0" smtClean="0"/>
              <a:t>?</a:t>
            </a:r>
            <a:r>
              <a:rPr lang="en-US" dirty="0" smtClean="0"/>
              <a:t>D-ala-D-ala, one of the </a:t>
            </a:r>
            <a:r>
              <a:rPr lang="en-US" dirty="0" err="1" smtClean="0"/>
              <a:t>substates</a:t>
            </a:r>
            <a:r>
              <a:rPr lang="en-US" dirty="0" smtClean="0"/>
              <a:t> for </a:t>
            </a:r>
            <a:r>
              <a:rPr lang="en-US" dirty="0" err="1" smtClean="0"/>
              <a:t>transpeptidase</a:t>
            </a:r>
            <a:r>
              <a:rPr lang="en-US" dirty="0" smtClean="0"/>
              <a:t> enzyme</a:t>
            </a:r>
          </a:p>
          <a:p>
            <a:pPr marL="651510" lvl="0" indent="-514350">
              <a:buFont typeface="+mj-lt"/>
              <a:buAutoNum type="arabicPeriod"/>
            </a:pPr>
            <a:r>
              <a:rPr lang="en-US" dirty="0" smtClean="0"/>
              <a:t>the four </a:t>
            </a:r>
            <a:r>
              <a:rPr lang="en-US" dirty="0" err="1" smtClean="0"/>
              <a:t>membered</a:t>
            </a:r>
            <a:r>
              <a:rPr lang="en-US" dirty="0" smtClean="0"/>
              <a:t> β-</a:t>
            </a:r>
            <a:r>
              <a:rPr lang="en-US" dirty="0" err="1" smtClean="0"/>
              <a:t>lactam</a:t>
            </a:r>
            <a:r>
              <a:rPr lang="en-US" dirty="0" smtClean="0"/>
              <a:t> ring of penicillin is strained, making this peptide bond highly reactive.</a:t>
            </a:r>
          </a:p>
          <a:p>
            <a:pPr marL="651510" indent="-514350">
              <a:buNone/>
            </a:pPr>
            <a:r>
              <a:rPr lang="en-US" dirty="0" smtClean="0"/>
              <a:t> </a:t>
            </a:r>
          </a:p>
          <a:p>
            <a:r>
              <a:rPr lang="en-US" dirty="0" smtClean="0"/>
              <a:t>Due to resemblance of penicillin to D-ala-D-ala terminus of the nascent strands of </a:t>
            </a:r>
            <a:r>
              <a:rPr lang="en-US" dirty="0" err="1" smtClean="0"/>
              <a:t>peptidoglycan</a:t>
            </a:r>
            <a:r>
              <a:rPr lang="en-US" dirty="0" smtClean="0"/>
              <a:t>, reactivity of penicillin is precisely targeted hence its low toxicity. </a:t>
            </a:r>
          </a:p>
          <a:p>
            <a:endParaRPr lang="en-US" dirty="0" smtClean="0"/>
          </a:p>
          <a:p>
            <a:r>
              <a:rPr lang="en-US" dirty="0" smtClean="0"/>
              <a:t>Since there is no known human enzyme that recognizes D-ala-D-ala, penicillin does not interfere with our own enzyme machinery.</a:t>
            </a:r>
          </a:p>
          <a:p>
            <a:pPr>
              <a:buNone/>
            </a:pPr>
            <a:r>
              <a:rPr lang="en-US" dirty="0" smtClean="0"/>
              <a:t>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RESISTANCE TO PENICILLIN</a:t>
            </a:r>
            <a:br>
              <a:rPr lang="en-US" dirty="0" smtClean="0"/>
            </a:br>
            <a:endParaRPr lang="en-US" dirty="0"/>
          </a:p>
        </p:txBody>
      </p:sp>
      <p:sp>
        <p:nvSpPr>
          <p:cNvPr id="3" name="Content Placeholder 2"/>
          <p:cNvSpPr>
            <a:spLocks noGrp="1"/>
          </p:cNvSpPr>
          <p:nvPr>
            <p:ph idx="1"/>
          </p:nvPr>
        </p:nvSpPr>
        <p:spPr/>
        <p:txBody>
          <a:bodyPr/>
          <a:lstStyle/>
          <a:p>
            <a:r>
              <a:rPr lang="en-US" dirty="0" smtClean="0"/>
              <a:t>Some bacteria are resistant to penicillin because they secrete </a:t>
            </a:r>
            <a:r>
              <a:rPr lang="en-US" dirty="0" err="1" smtClean="0"/>
              <a:t>penicillinase</a:t>
            </a:r>
            <a:r>
              <a:rPr lang="en-US" dirty="0" smtClean="0"/>
              <a:t>, an enzyme that cleaves the amide bond in the β-</a:t>
            </a:r>
            <a:r>
              <a:rPr lang="en-US" dirty="0" err="1" smtClean="0"/>
              <a:t>lactem</a:t>
            </a:r>
            <a:r>
              <a:rPr lang="en-US" dirty="0" smtClean="0"/>
              <a:t> ring of penicillin to form </a:t>
            </a:r>
            <a:r>
              <a:rPr lang="en-US" dirty="0" err="1" smtClean="0"/>
              <a:t>penicillioc</a:t>
            </a:r>
            <a:r>
              <a:rPr lang="en-US" dirty="0" smtClean="0"/>
              <a:t> acid which is inactive as antibiotic</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200" dirty="0" smtClean="0"/>
              <a:t>Conversion of penicillin to </a:t>
            </a:r>
            <a:r>
              <a:rPr lang="en-US" sz="3200" dirty="0" err="1" smtClean="0"/>
              <a:t>penicillioic</a:t>
            </a:r>
            <a:r>
              <a:rPr lang="en-US" sz="3200" dirty="0" smtClean="0"/>
              <a:t> acid</a:t>
            </a:r>
            <a:br>
              <a:rPr lang="en-US" sz="3200" dirty="0" smtClean="0"/>
            </a:br>
            <a:endParaRPr lang="en-US" sz="3200" dirty="0"/>
          </a:p>
        </p:txBody>
      </p:sp>
      <p:pic>
        <p:nvPicPr>
          <p:cNvPr id="11266" name="Picture 2" descr="E:\Cool_Photo\IMG2471A.jpg"/>
          <p:cNvPicPr>
            <a:picLocks noGrp="1" noChangeAspect="1" noChangeArrowheads="1"/>
          </p:cNvPicPr>
          <p:nvPr>
            <p:ph idx="1"/>
          </p:nvPr>
        </p:nvPicPr>
        <p:blipFill>
          <a:blip r:embed="rId2" cstate="print"/>
          <a:srcRect/>
          <a:stretch>
            <a:fillRect/>
          </a:stretch>
        </p:blipFill>
        <p:spPr bwMode="auto">
          <a:xfrm>
            <a:off x="0" y="914400"/>
            <a:ext cx="9144000" cy="5943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To date, semi synthetic forms of </a:t>
            </a:r>
            <a:r>
              <a:rPr lang="en-US" dirty="0" err="1" smtClean="0"/>
              <a:t>penicillins</a:t>
            </a:r>
            <a:r>
              <a:rPr lang="en-US" dirty="0" smtClean="0"/>
              <a:t> have been made with R-groups that render them not susceptible to </a:t>
            </a:r>
            <a:r>
              <a:rPr lang="en-US" dirty="0" err="1" smtClean="0"/>
              <a:t>penicillinase</a:t>
            </a:r>
            <a:r>
              <a:rPr lang="en-US" dirty="0" smtClean="0"/>
              <a:t>. Notably, the gene that codes for synthesis of </a:t>
            </a:r>
            <a:r>
              <a:rPr lang="en-US" dirty="0" err="1" smtClean="0"/>
              <a:t>penicillinase</a:t>
            </a:r>
            <a:r>
              <a:rPr lang="en-US" dirty="0" smtClean="0"/>
              <a:t> is an extra-chromosomal genetic element and is readily lost or acquired by some bacterial species. </a:t>
            </a:r>
            <a:r>
              <a:rPr lang="en-US" dirty="0" err="1" smtClean="0"/>
              <a:t>Penicillinase</a:t>
            </a:r>
            <a:r>
              <a:rPr lang="en-US" dirty="0" smtClean="0"/>
              <a:t> is thought to have evolved as a detoxification mechanism since it is only found in organisms with </a:t>
            </a:r>
            <a:r>
              <a:rPr lang="en-US" dirty="0" err="1" smtClean="0"/>
              <a:t>peptidoglycan</a:t>
            </a:r>
            <a:r>
              <a:rPr lang="en-US" dirty="0" smtClean="0"/>
              <a:t> wall. This enzyme therefore probably does not have a function other than to destroy penicillin since loss of the gene has no deleterious effect in absence of the antibiotic. Furthermore, there is a good correlation between the degree of resistance to penicillin and the amount of </a:t>
            </a:r>
            <a:r>
              <a:rPr lang="en-US" dirty="0" err="1" smtClean="0"/>
              <a:t>penicillinase</a:t>
            </a:r>
            <a:r>
              <a:rPr lang="en-US" dirty="0" smtClean="0"/>
              <a:t> activity.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38"/>
          <p:cNvSpPr>
            <a:spLocks noChangeArrowheads="1"/>
          </p:cNvSpPr>
          <p:nvPr/>
        </p:nvSpPr>
        <p:spPr bwMode="auto">
          <a:xfrm>
            <a:off x="0" y="-69860"/>
            <a:ext cx="5715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600" dirty="0">
                <a:latin typeface="Times New Roman" pitchFamily="18" charset="0"/>
                <a:ea typeface="Calibri" pitchFamily="34" charset="0"/>
                <a:cs typeface="Times New Roman" pitchFamily="18" charset="0"/>
              </a:rPr>
              <a:t>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here is little structural similarity between: </a:t>
            </a:r>
          </a:p>
          <a:p>
            <a:pPr marL="742950" lvl="0" indent="-742950" fontAlgn="base">
              <a:spcBef>
                <a:spcPct val="0"/>
              </a:spcBef>
              <a:spcAft>
                <a:spcPct val="0"/>
              </a:spcAft>
              <a:buFont typeface="+mj-lt"/>
              <a:buAutoNum type="alphaLcParenR"/>
            </a:pPr>
            <a:r>
              <a:rPr lang="en-US" sz="3600" dirty="0">
                <a:latin typeface="Times New Roman" pitchFamily="18" charset="0"/>
                <a:ea typeface="Calibri" pitchFamily="34" charset="0"/>
                <a:cs typeface="Times New Roman" pitchFamily="18" charset="0"/>
              </a:rPr>
              <a:t>S</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trychnine and glycine, </a:t>
            </a:r>
          </a:p>
          <a:p>
            <a:pPr marL="742950" lvl="0" indent="-742950" fontAlgn="base">
              <a:spcBef>
                <a:spcPct val="0"/>
              </a:spcBef>
              <a:spcAft>
                <a:spcPct val="0"/>
              </a:spcAft>
              <a:buFont typeface="+mj-lt"/>
              <a:buAutoNum type="alphaLcParenR"/>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GABA and benzodiazepines </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endParaRPr>
          </a:p>
        </p:txBody>
      </p:sp>
      <p:pic>
        <p:nvPicPr>
          <p:cNvPr id="31783" name="Picture 39" descr="C:\Documents and Settings\Dr. Kimaiga H.O\My Documents\MOVIES\images.jpg"/>
          <p:cNvPicPr>
            <a:picLocks noChangeAspect="1" noChangeArrowheads="1"/>
          </p:cNvPicPr>
          <p:nvPr/>
        </p:nvPicPr>
        <p:blipFill>
          <a:blip r:embed="rId2" cstate="print"/>
          <a:srcRect/>
          <a:stretch>
            <a:fillRect/>
          </a:stretch>
        </p:blipFill>
        <p:spPr bwMode="auto">
          <a:xfrm>
            <a:off x="5714999" y="3429000"/>
            <a:ext cx="3429001" cy="3429001"/>
          </a:xfrm>
          <a:prstGeom prst="rect">
            <a:avLst/>
          </a:prstGeom>
          <a:noFill/>
        </p:spPr>
      </p:pic>
      <p:pic>
        <p:nvPicPr>
          <p:cNvPr id="44" name="Picture 4" descr="C:\Documents and Settings\Dr. Kimaiga H.O\My Documents\MOVIES\images.jpg"/>
          <p:cNvPicPr>
            <a:picLocks noChangeAspect="1" noChangeArrowheads="1"/>
          </p:cNvPicPr>
          <p:nvPr/>
        </p:nvPicPr>
        <p:blipFill>
          <a:blip r:embed="rId3" cstate="print"/>
          <a:srcRect/>
          <a:stretch>
            <a:fillRect/>
          </a:stretch>
        </p:blipFill>
        <p:spPr bwMode="auto">
          <a:xfrm>
            <a:off x="5715000" y="0"/>
            <a:ext cx="3429000" cy="3200400"/>
          </a:xfrm>
          <a:prstGeom prst="rect">
            <a:avLst/>
          </a:prstGeom>
          <a:noFill/>
        </p:spPr>
      </p:pic>
      <p:pic>
        <p:nvPicPr>
          <p:cNvPr id="31784" name="Picture 40" descr="C:\Documents and Settings\Dr. Kimaiga H.O\My Documents\MOVIES\images.jpg"/>
          <p:cNvPicPr>
            <a:picLocks noChangeAspect="1" noChangeArrowheads="1"/>
          </p:cNvPicPr>
          <p:nvPr/>
        </p:nvPicPr>
        <p:blipFill>
          <a:blip r:embed="rId4" cstate="print"/>
          <a:srcRect/>
          <a:stretch>
            <a:fillRect/>
          </a:stretch>
        </p:blipFill>
        <p:spPr bwMode="auto">
          <a:xfrm>
            <a:off x="3048000" y="3276600"/>
            <a:ext cx="2574966" cy="3048000"/>
          </a:xfrm>
          <a:prstGeom prst="rect">
            <a:avLst/>
          </a:prstGeom>
          <a:noFill/>
        </p:spPr>
      </p:pic>
      <p:pic>
        <p:nvPicPr>
          <p:cNvPr id="31785" name="Picture 41" descr="C:\Documents and Settings\Dr. Kimaiga H.O\My Documents\MOVIES\images.jpg"/>
          <p:cNvPicPr>
            <a:picLocks noChangeAspect="1" noChangeArrowheads="1"/>
          </p:cNvPicPr>
          <p:nvPr/>
        </p:nvPicPr>
        <p:blipFill>
          <a:blip r:embed="rId5" cstate="print"/>
          <a:srcRect/>
          <a:stretch>
            <a:fillRect/>
          </a:stretch>
        </p:blipFill>
        <p:spPr bwMode="auto">
          <a:xfrm>
            <a:off x="0" y="4953000"/>
            <a:ext cx="2971800" cy="1905000"/>
          </a:xfrm>
          <a:prstGeom prst="rect">
            <a:avLst/>
          </a:prstGeom>
          <a:noFill/>
        </p:spPr>
      </p:pic>
      <p:pic>
        <p:nvPicPr>
          <p:cNvPr id="31786" name="Picture 42" descr="C:\Documents and Settings\Dr. Kimaiga H.O\My Documents\MOVIES\images.jpg"/>
          <p:cNvPicPr>
            <a:picLocks noChangeAspect="1" noChangeArrowheads="1"/>
          </p:cNvPicPr>
          <p:nvPr/>
        </p:nvPicPr>
        <p:blipFill>
          <a:blip r:embed="rId6" cstate="print"/>
          <a:srcRect/>
          <a:stretch>
            <a:fillRect/>
          </a:stretch>
        </p:blipFill>
        <p:spPr bwMode="auto">
          <a:xfrm>
            <a:off x="0" y="3276600"/>
            <a:ext cx="2971800" cy="1600200"/>
          </a:xfrm>
          <a:prstGeom prst="rect">
            <a:avLst/>
          </a:prstGeom>
          <a:noFill/>
        </p:spPr>
      </p:pic>
      <p:sp>
        <p:nvSpPr>
          <p:cNvPr id="48" name="TextBox 47"/>
          <p:cNvSpPr txBox="1"/>
          <p:nvPr/>
        </p:nvSpPr>
        <p:spPr>
          <a:xfrm>
            <a:off x="3429000" y="6273225"/>
            <a:ext cx="2044149" cy="584775"/>
          </a:xfrm>
          <a:prstGeom prst="rect">
            <a:avLst/>
          </a:prstGeom>
          <a:noFill/>
        </p:spPr>
        <p:txBody>
          <a:bodyPr wrap="none" rtlCol="0">
            <a:spAutoFit/>
          </a:bodyPr>
          <a:lstStyle/>
          <a:p>
            <a:r>
              <a:rPr lang="en-US" sz="3200" dirty="0" smtClean="0"/>
              <a:t>Diazepam</a:t>
            </a:r>
            <a:endParaRPr lang="en-US" sz="3200" dirty="0"/>
          </a:p>
        </p:txBody>
      </p:sp>
      <p:sp>
        <p:nvSpPr>
          <p:cNvPr id="49" name="TextBox 48"/>
          <p:cNvSpPr txBox="1"/>
          <p:nvPr/>
        </p:nvSpPr>
        <p:spPr>
          <a:xfrm>
            <a:off x="5804335" y="2819400"/>
            <a:ext cx="1891865" cy="523220"/>
          </a:xfrm>
          <a:prstGeom prst="rect">
            <a:avLst/>
          </a:prstGeom>
          <a:noFill/>
        </p:spPr>
        <p:txBody>
          <a:bodyPr wrap="none" rtlCol="0">
            <a:spAutoFit/>
          </a:bodyPr>
          <a:lstStyle/>
          <a:p>
            <a:r>
              <a:rPr lang="en-US" sz="2800" dirty="0" smtClean="0"/>
              <a:t>Strychnine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Classification of compounds as neurotransmitters is based on:-</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pPr marL="708660" lvl="0" indent="-571500">
              <a:buFont typeface="+mj-lt"/>
              <a:buAutoNum type="romanUcPeriod"/>
            </a:pPr>
            <a:r>
              <a:rPr lang="en-US" dirty="0" smtClean="0"/>
              <a:t>Found in </a:t>
            </a:r>
            <a:r>
              <a:rPr lang="en-US" b="1" dirty="0" smtClean="0">
                <a:solidFill>
                  <a:srgbClr val="00B0F0"/>
                </a:solidFill>
              </a:rPr>
              <a:t>pre-synaptic</a:t>
            </a:r>
            <a:r>
              <a:rPr lang="en-US" dirty="0" smtClean="0"/>
              <a:t> axon terminal.</a:t>
            </a:r>
          </a:p>
          <a:p>
            <a:pPr marL="708660" lvl="0" indent="-571500">
              <a:buFont typeface="+mj-lt"/>
              <a:buAutoNum type="romanUcPeriod"/>
            </a:pPr>
            <a:r>
              <a:rPr lang="en-US" b="1" dirty="0" smtClean="0">
                <a:solidFill>
                  <a:srgbClr val="00B0F0"/>
                </a:solidFill>
              </a:rPr>
              <a:t>Enzymes</a:t>
            </a:r>
            <a:r>
              <a:rPr lang="en-US" dirty="0" smtClean="0"/>
              <a:t> for their </a:t>
            </a:r>
            <a:r>
              <a:rPr lang="en-US" b="1" dirty="0" smtClean="0">
                <a:solidFill>
                  <a:srgbClr val="00B0F0"/>
                </a:solidFill>
              </a:rPr>
              <a:t>synthesis</a:t>
            </a:r>
            <a:r>
              <a:rPr lang="en-US" dirty="0" smtClean="0"/>
              <a:t> are in pre-synaptic of  neuron.</a:t>
            </a:r>
          </a:p>
          <a:p>
            <a:pPr marL="708660" lvl="0" indent="-571500">
              <a:buFont typeface="+mj-lt"/>
              <a:buAutoNum type="romanUcPeriod"/>
            </a:pPr>
            <a:r>
              <a:rPr lang="en-US" dirty="0" smtClean="0"/>
              <a:t>Their </a:t>
            </a:r>
            <a:r>
              <a:rPr lang="en-US" b="1" dirty="0" smtClean="0">
                <a:solidFill>
                  <a:srgbClr val="00B0F0"/>
                </a:solidFill>
              </a:rPr>
              <a:t>stimulation</a:t>
            </a:r>
            <a:r>
              <a:rPr lang="en-US" dirty="0" smtClean="0"/>
              <a:t> under physiologic conditions cause  their release.</a:t>
            </a:r>
          </a:p>
          <a:p>
            <a:pPr marL="708660" lvl="0" indent="-571500">
              <a:buFont typeface="+mj-lt"/>
              <a:buAutoNum type="romanUcPeriod"/>
            </a:pPr>
            <a:r>
              <a:rPr lang="en-US" dirty="0" smtClean="0"/>
              <a:t>There are mechanisms in the synaptic junction that cause rapid </a:t>
            </a:r>
            <a:r>
              <a:rPr lang="en-US" b="1" dirty="0" smtClean="0">
                <a:solidFill>
                  <a:srgbClr val="00B0F0"/>
                </a:solidFill>
              </a:rPr>
              <a:t>termination</a:t>
            </a:r>
            <a:r>
              <a:rPr lang="en-US" dirty="0" smtClean="0"/>
              <a:t> of their action.</a:t>
            </a:r>
          </a:p>
          <a:p>
            <a:pPr marL="708660" lvl="0" indent="-571500">
              <a:buFont typeface="+mj-lt"/>
              <a:buAutoNum type="romanUcPeriod"/>
            </a:pPr>
            <a:r>
              <a:rPr lang="en-US" dirty="0" smtClean="0"/>
              <a:t>Their direct application to </a:t>
            </a:r>
            <a:r>
              <a:rPr lang="en-US" b="1" dirty="0" smtClean="0">
                <a:solidFill>
                  <a:srgbClr val="00B0F0"/>
                </a:solidFill>
              </a:rPr>
              <a:t>post synaptic </a:t>
            </a:r>
            <a:r>
              <a:rPr lang="en-US" dirty="0" smtClean="0"/>
              <a:t>terminal </a:t>
            </a:r>
            <a:r>
              <a:rPr lang="en-US" b="1" dirty="0" smtClean="0">
                <a:solidFill>
                  <a:srgbClr val="00B0F0"/>
                </a:solidFill>
              </a:rPr>
              <a:t>mimic</a:t>
            </a:r>
            <a:r>
              <a:rPr lang="en-US" dirty="0" smtClean="0"/>
              <a:t> action of nerve stimulation.</a:t>
            </a:r>
          </a:p>
          <a:p>
            <a:pPr marL="708660" lvl="0" indent="-571500">
              <a:buFont typeface="+mj-lt"/>
              <a:buAutoNum type="romanUcPeriod"/>
            </a:pPr>
            <a:r>
              <a:rPr lang="en-US" b="1" dirty="0" smtClean="0">
                <a:solidFill>
                  <a:srgbClr val="00B0F0"/>
                </a:solidFill>
              </a:rPr>
              <a:t>Drugs </a:t>
            </a:r>
            <a:r>
              <a:rPr lang="en-US" dirty="0" smtClean="0"/>
              <a:t>that modify metabolism of neurotransmitter should have predictable physiologic effect on them in vivo, assuming that the drug was transported to appropriate site where the neurotransmitter acts.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dirty="0" smtClean="0"/>
              <a:t>Synthesis, storage and release</a:t>
            </a:r>
            <a:endParaRPr lang="en-US" dirty="0"/>
          </a:p>
        </p:txBody>
      </p:sp>
      <p:sp>
        <p:nvSpPr>
          <p:cNvPr id="3" name="Content Placeholder 2"/>
          <p:cNvSpPr>
            <a:spLocks noGrp="1"/>
          </p:cNvSpPr>
          <p:nvPr>
            <p:ph idx="1"/>
          </p:nvPr>
        </p:nvSpPr>
        <p:spPr>
          <a:xfrm>
            <a:off x="0" y="1066800"/>
            <a:ext cx="8686800" cy="5242560"/>
          </a:xfrm>
        </p:spPr>
        <p:txBody>
          <a:bodyPr>
            <a:normAutofit fontScale="77500" lnSpcReduction="20000"/>
          </a:bodyPr>
          <a:lstStyle/>
          <a:p>
            <a:r>
              <a:rPr lang="en-US" dirty="0" smtClean="0"/>
              <a:t>All neurotransmitters are synthesized and stored in the pre-synaptic neuron and are only released on stimulation of the neuron. </a:t>
            </a:r>
          </a:p>
          <a:p>
            <a:r>
              <a:rPr lang="en-US" dirty="0" smtClean="0"/>
              <a:t>They then traverse the synapse and bind to specific receptors on the post-synaptic membrane and in effect excite the next cell leading to appropriate response.</a:t>
            </a:r>
          </a:p>
          <a:p>
            <a:pPr>
              <a:buNone/>
            </a:pPr>
            <a:r>
              <a:rPr lang="en-US" dirty="0" smtClean="0"/>
              <a:t> </a:t>
            </a:r>
          </a:p>
          <a:p>
            <a:r>
              <a:rPr lang="en-US" dirty="0" smtClean="0"/>
              <a:t>Excitatory neurotransmitters cause depolarization of the membrane.</a:t>
            </a:r>
          </a:p>
          <a:p>
            <a:r>
              <a:rPr lang="en-US" dirty="0" smtClean="0"/>
              <a:t>Inhibitory neurotransmitters  cause hyperpolarization- They bind to channel-linked receptor leading to conformational change in protein components of the channel. This leads to opening of pores to admit negatively charged ions (specifically Cl-ions) into the cell. This in turn leads to an increase in chloride conductance of the post synaptic membrane thereby making it more difficult for the cell to become depolarized; thus, inhibitory transmitters effectively.</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840</TotalTime>
  <Words>2631</Words>
  <Application>Microsoft Office PowerPoint</Application>
  <PresentationFormat>On-screen Show (4:3)</PresentationFormat>
  <Paragraphs>258</Paragraphs>
  <Slides>64</Slides>
  <Notes>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Apex</vt:lpstr>
      <vt:lpstr>CHEMICAL NEUROTRANSMITERS </vt:lpstr>
      <vt:lpstr>Slide 2</vt:lpstr>
      <vt:lpstr>Slide 3</vt:lpstr>
      <vt:lpstr>Slide 4</vt:lpstr>
      <vt:lpstr>Slide 5</vt:lpstr>
      <vt:lpstr>Strychnine</vt:lpstr>
      <vt:lpstr>Slide 7</vt:lpstr>
      <vt:lpstr>Classification of compounds as neurotransmitters is based on:-</vt:lpstr>
      <vt:lpstr>Synthesis, storage and release</vt:lpstr>
      <vt:lpstr>  Chemical neurotransmitter synthesis and release </vt:lpstr>
      <vt:lpstr>Slide 11</vt:lpstr>
      <vt:lpstr>Termination of signals at the synaptic junction </vt:lpstr>
      <vt:lpstr>SYNTHESIS AND DEGRADATION OF ACETYL CHOLINE </vt:lpstr>
      <vt:lpstr>SYNTHESIS AND DEGRADATION OF ACETYL CHOLINE </vt:lpstr>
      <vt:lpstr>Slide 15</vt:lpstr>
      <vt:lpstr>Slide 16</vt:lpstr>
      <vt:lpstr>Slide 17</vt:lpstr>
      <vt:lpstr>Slide 18</vt:lpstr>
      <vt:lpstr>CATECHOLAMINES </vt:lpstr>
      <vt:lpstr>Slide 20</vt:lpstr>
      <vt:lpstr>  SEROTONIN </vt:lpstr>
      <vt:lpstr>SYTHESIS AND DEGRADATION FO SEROTONIN </vt:lpstr>
      <vt:lpstr>4-aminobutyric acid (ɤ-aminobutyric acid GABA) </vt:lpstr>
      <vt:lpstr>NEUROPEPTIDES </vt:lpstr>
      <vt:lpstr>Slide 25</vt:lpstr>
      <vt:lpstr>CLINICAL ENZYMOLOGY </vt:lpstr>
      <vt:lpstr>1.Myocardial infarction </vt:lpstr>
      <vt:lpstr>  2.Shock trauma/tumors </vt:lpstr>
      <vt:lpstr>Slide 29</vt:lpstr>
      <vt:lpstr>3.Acute pancreatitis </vt:lpstr>
      <vt:lpstr>4.Tetarus </vt:lpstr>
      <vt:lpstr>5.Liver congestion </vt:lpstr>
      <vt:lpstr>6. Neoplastic disease </vt:lpstr>
      <vt:lpstr>7.Paralysis </vt:lpstr>
      <vt:lpstr>8.Determination of metabolic disorders </vt:lpstr>
      <vt:lpstr>9.Follow up disease/progress of pregnancy </vt:lpstr>
      <vt:lpstr>BACTERIAL CELL WALL SYNTHESIS AND FUNCTIONS </vt:lpstr>
      <vt:lpstr>  Classification </vt:lpstr>
      <vt:lpstr>  Bacterial cell wall structure </vt:lpstr>
      <vt:lpstr>  Composition of peptidoglycan </vt:lpstr>
      <vt:lpstr>  Biosynthesis of the peptido-glycan (5 stages) </vt:lpstr>
      <vt:lpstr>SYNTHESIS OF A UDP-SUGAR PEPTIDE UNIT</vt:lpstr>
      <vt:lpstr>Slide 43</vt:lpstr>
      <vt:lpstr>Slide 44</vt:lpstr>
      <vt:lpstr>Slide 45</vt:lpstr>
      <vt:lpstr>synthesis of pentepeptide attached to UDP-NAM   </vt:lpstr>
      <vt:lpstr>Transfer of the sugar peptide unit to a carrier lipid   </vt:lpstr>
      <vt:lpstr>structure of carrier lipid in cell wall biosynthesis </vt:lpstr>
      <vt:lpstr>SYNTHESIS OF A DISECCHARIDE-PEPTIDE UNIT ATTACHED TO A CARRIER LIPID </vt:lpstr>
      <vt:lpstr>synthesis of disaccharide peptide unit attached to carrier lipid </vt:lpstr>
      <vt:lpstr>  TRANSFER OF THE DISACCHARIDE-PEPTIDE UNIT TO A GROWING POLYSACCHARIDE CHAIN </vt:lpstr>
      <vt:lpstr>Transfer of the disaccharide-peptide unit to a growing polysaccharide chain] </vt:lpstr>
      <vt:lpstr>Slide 53</vt:lpstr>
      <vt:lpstr>Slide 54</vt:lpstr>
      <vt:lpstr>POLYSACCHARIDE CHAINS ARE CROSS-LINKED BY TRANSPEPTIDATION </vt:lpstr>
      <vt:lpstr>½ page [cross linking of polysaccharide chains]   </vt:lpstr>
      <vt:lpstr>PENICILLIN INGIBITS BACTERIAL CELL WALL SYNTHESIS </vt:lpstr>
      <vt:lpstr>Slide 58</vt:lpstr>
      <vt:lpstr>¼ page [structure of penicillin</vt:lpstr>
      <vt:lpstr>½ page [formation of acyl-enzyme intermediate during transpeptidation]   </vt:lpstr>
      <vt:lpstr>Slide 61</vt:lpstr>
      <vt:lpstr>RESISTANCE TO PENICILLIN </vt:lpstr>
      <vt:lpstr>Conversion of penicillin to penicillioic acid </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NEUROTRANSMITERS </dc:title>
  <dc:creator>Dr. Kimaiga H.O</dc:creator>
  <cp:lastModifiedBy>Dr. Kimaiga H.O</cp:lastModifiedBy>
  <cp:revision>9</cp:revision>
  <dcterms:created xsi:type="dcterms:W3CDTF">2012-06-18T16:33:48Z</dcterms:created>
  <dcterms:modified xsi:type="dcterms:W3CDTF">2012-07-18T02:13:00Z</dcterms:modified>
</cp:coreProperties>
</file>